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media/image10.svg" ContentType="image/svg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slides/slide11.xml" ContentType="application/vnd.openxmlformats-officedocument.presentationml.slide+xml"/>
  <Override PartName="/ppt/slides/slide110.xml" ContentType="application/vnd.openxmlformats-officedocument.presentationml.slide+xml"/>
  <Override PartName="/ppt/slides/slide111.xml" ContentType="application/vnd.openxmlformats-officedocument.presentationml.slide+xml"/>
  <Override PartName="/ppt/slides/slide112.xml" ContentType="application/vnd.openxmlformats-officedocument.presentationml.slide+xml"/>
  <Override PartName="/ppt/slides/slide113.xml" ContentType="application/vnd.openxmlformats-officedocument.presentationml.slide+xml"/>
  <Override PartName="/ppt/slides/slide114.xml" ContentType="application/vnd.openxmlformats-officedocument.presentationml.slide+xml"/>
  <Override PartName="/ppt/slides/slide115.xml" ContentType="application/vnd.openxmlformats-officedocument.presentationml.slide+xml"/>
  <Override PartName="/ppt/slides/slide116.xml" ContentType="application/vnd.openxmlformats-officedocument.presentationml.slide+xml"/>
  <Override PartName="/ppt/slides/slide117.xml" ContentType="application/vnd.openxmlformats-officedocument.presentationml.slide+xml"/>
  <Override PartName="/ppt/slides/slide118.xml" ContentType="application/vnd.openxmlformats-officedocument.presentationml.slide+xml"/>
  <Override PartName="/ppt/slides/slide119.xml" ContentType="application/vnd.openxmlformats-officedocument.presentationml.slide+xml"/>
  <Override PartName="/ppt/slides/slide12.xml" ContentType="application/vnd.openxmlformats-officedocument.presentationml.slide+xml"/>
  <Override PartName="/ppt/slides/slide120.xml" ContentType="application/vnd.openxmlformats-officedocument.presentationml.slide+xml"/>
  <Override PartName="/ppt/slides/slide121.xml" ContentType="application/vnd.openxmlformats-officedocument.presentationml.slide+xml"/>
  <Override PartName="/ppt/slides/slide122.xml" ContentType="application/vnd.openxmlformats-officedocument.presentationml.slide+xml"/>
  <Override PartName="/ppt/slides/slide123.xml" ContentType="application/vnd.openxmlformats-officedocument.presentationml.slide+xml"/>
  <Override PartName="/ppt/slides/slide124.xml" ContentType="application/vnd.openxmlformats-officedocument.presentationml.slide+xml"/>
  <Override PartName="/ppt/slides/slide125.xml" ContentType="application/vnd.openxmlformats-officedocument.presentationml.slide+xml"/>
  <Override PartName="/ppt/slides/slide126.xml" ContentType="application/vnd.openxmlformats-officedocument.presentationml.slide+xml"/>
  <Override PartName="/ppt/slides/slide127.xml" ContentType="application/vnd.openxmlformats-officedocument.presentationml.slide+xml"/>
  <Override PartName="/ppt/slides/slide128.xml" ContentType="application/vnd.openxmlformats-officedocument.presentationml.slide+xml"/>
  <Override PartName="/ppt/slides/slide129.xml" ContentType="application/vnd.openxmlformats-officedocument.presentationml.slide+xml"/>
  <Override PartName="/ppt/slides/slide13.xml" ContentType="application/vnd.openxmlformats-officedocument.presentationml.slide+xml"/>
  <Override PartName="/ppt/slides/slide130.xml" ContentType="application/vnd.openxmlformats-officedocument.presentationml.slide+xml"/>
  <Override PartName="/ppt/slides/slide131.xml" ContentType="application/vnd.openxmlformats-officedocument.presentationml.slide+xml"/>
  <Override PartName="/ppt/slides/slide132.xml" ContentType="application/vnd.openxmlformats-officedocument.presentationml.slide+xml"/>
  <Override PartName="/ppt/slides/slide133.xml" ContentType="application/vnd.openxmlformats-officedocument.presentationml.slide+xml"/>
  <Override PartName="/ppt/slides/slide134.xml" ContentType="application/vnd.openxmlformats-officedocument.presentationml.slide+xml"/>
  <Override PartName="/ppt/slides/slide135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tags/tag227.xml" ContentType="application/vnd.openxmlformats-officedocument.presentationml.tags+xml"/>
  <Override PartName="/ppt/tags/tag228.xml" ContentType="application/vnd.openxmlformats-officedocument.presentationml.tags+xml"/>
  <Override PartName="/ppt/tags/tag229.xml" ContentType="application/vnd.openxmlformats-officedocument.presentationml.tags+xml"/>
  <Override PartName="/ppt/tags/tag23.xml" ContentType="application/vnd.openxmlformats-officedocument.presentationml.tags+xml"/>
  <Override PartName="/ppt/tags/tag230.xml" ContentType="application/vnd.openxmlformats-officedocument.presentationml.tags+xml"/>
  <Override PartName="/ppt/tags/tag231.xml" ContentType="application/vnd.openxmlformats-officedocument.presentationml.tags+xml"/>
  <Override PartName="/ppt/tags/tag232.xml" ContentType="application/vnd.openxmlformats-officedocument.presentationml.tags+xml"/>
  <Override PartName="/ppt/tags/tag233.xml" ContentType="application/vnd.openxmlformats-officedocument.presentationml.tags+xml"/>
  <Override PartName="/ppt/tags/tag234.xml" ContentType="application/vnd.openxmlformats-officedocument.presentationml.tags+xml"/>
  <Override PartName="/ppt/tags/tag235.xml" ContentType="application/vnd.openxmlformats-officedocument.presentationml.tags+xml"/>
  <Override PartName="/ppt/tags/tag236.xml" ContentType="application/vnd.openxmlformats-officedocument.presentationml.tags+xml"/>
  <Override PartName="/ppt/tags/tag237.xml" ContentType="application/vnd.openxmlformats-officedocument.presentationml.tags+xml"/>
  <Override PartName="/ppt/tags/tag238.xml" ContentType="application/vnd.openxmlformats-officedocument.presentationml.tags+xml"/>
  <Override PartName="/ppt/tags/tag239.xml" ContentType="application/vnd.openxmlformats-officedocument.presentationml.tags+xml"/>
  <Override PartName="/ppt/tags/tag24.xml" ContentType="application/vnd.openxmlformats-officedocument.presentationml.tags+xml"/>
  <Override PartName="/ppt/tags/tag240.xml" ContentType="application/vnd.openxmlformats-officedocument.presentationml.tags+xml"/>
  <Override PartName="/ppt/tags/tag241.xml" ContentType="application/vnd.openxmlformats-officedocument.presentationml.tags+xml"/>
  <Override PartName="/ppt/tags/tag242.xml" ContentType="application/vnd.openxmlformats-officedocument.presentationml.tags+xml"/>
  <Override PartName="/ppt/tags/tag243.xml" ContentType="application/vnd.openxmlformats-officedocument.presentationml.tags+xml"/>
  <Override PartName="/ppt/tags/tag244.xml" ContentType="application/vnd.openxmlformats-officedocument.presentationml.tags+xml"/>
  <Override PartName="/ppt/tags/tag245.xml" ContentType="application/vnd.openxmlformats-officedocument.presentationml.tags+xml"/>
  <Override PartName="/ppt/tags/tag246.xml" ContentType="application/vnd.openxmlformats-officedocument.presentationml.tags+xml"/>
  <Override PartName="/ppt/tags/tag247.xml" ContentType="application/vnd.openxmlformats-officedocument.presentationml.tags+xml"/>
  <Override PartName="/ppt/tags/tag248.xml" ContentType="application/vnd.openxmlformats-officedocument.presentationml.tags+xml"/>
  <Override PartName="/ppt/tags/tag249.xml" ContentType="application/vnd.openxmlformats-officedocument.presentationml.tags+xml"/>
  <Override PartName="/ppt/tags/tag25.xml" ContentType="application/vnd.openxmlformats-officedocument.presentationml.tags+xml"/>
  <Override PartName="/ppt/tags/tag250.xml" ContentType="application/vnd.openxmlformats-officedocument.presentationml.tags+xml"/>
  <Override PartName="/ppt/tags/tag251.xml" ContentType="application/vnd.openxmlformats-officedocument.presentationml.tags+xml"/>
  <Override PartName="/ppt/tags/tag252.xml" ContentType="application/vnd.openxmlformats-officedocument.presentationml.tags+xml"/>
  <Override PartName="/ppt/tags/tag253.xml" ContentType="application/vnd.openxmlformats-officedocument.presentationml.tags+xml"/>
  <Override PartName="/ppt/tags/tag254.xml" ContentType="application/vnd.openxmlformats-officedocument.presentationml.tags+xml"/>
  <Override PartName="/ppt/tags/tag255.xml" ContentType="application/vnd.openxmlformats-officedocument.presentationml.tags+xml"/>
  <Override PartName="/ppt/tags/tag256.xml" ContentType="application/vnd.openxmlformats-officedocument.presentationml.tags+xml"/>
  <Override PartName="/ppt/tags/tag257.xml" ContentType="application/vnd.openxmlformats-officedocument.presentationml.tags+xml"/>
  <Override PartName="/ppt/tags/tag258.xml" ContentType="application/vnd.openxmlformats-officedocument.presentationml.tags+xml"/>
  <Override PartName="/ppt/tags/tag259.xml" ContentType="application/vnd.openxmlformats-officedocument.presentationml.tags+xml"/>
  <Override PartName="/ppt/tags/tag26.xml" ContentType="application/vnd.openxmlformats-officedocument.presentationml.tags+xml"/>
  <Override PartName="/ppt/tags/tag260.xml" ContentType="application/vnd.openxmlformats-officedocument.presentationml.tags+xml"/>
  <Override PartName="/ppt/tags/tag261.xml" ContentType="application/vnd.openxmlformats-officedocument.presentationml.tags+xml"/>
  <Override PartName="/ppt/tags/tag262.xml" ContentType="application/vnd.openxmlformats-officedocument.presentationml.tags+xml"/>
  <Override PartName="/ppt/tags/tag263.xml" ContentType="application/vnd.openxmlformats-officedocument.presentationml.tags+xml"/>
  <Override PartName="/ppt/tags/tag264.xml" ContentType="application/vnd.openxmlformats-officedocument.presentationml.tags+xml"/>
  <Override PartName="/ppt/tags/tag265.xml" ContentType="application/vnd.openxmlformats-officedocument.presentationml.tags+xml"/>
  <Override PartName="/ppt/tags/tag266.xml" ContentType="application/vnd.openxmlformats-officedocument.presentationml.tags+xml"/>
  <Override PartName="/ppt/tags/tag267.xml" ContentType="application/vnd.openxmlformats-officedocument.presentationml.tags+xml"/>
  <Override PartName="/ppt/tags/tag268.xml" ContentType="application/vnd.openxmlformats-officedocument.presentationml.tags+xml"/>
  <Override PartName="/ppt/tags/tag269.xml" ContentType="application/vnd.openxmlformats-officedocument.presentationml.tags+xml"/>
  <Override PartName="/ppt/tags/tag27.xml" ContentType="application/vnd.openxmlformats-officedocument.presentationml.tags+xml"/>
  <Override PartName="/ppt/tags/tag270.xml" ContentType="application/vnd.openxmlformats-officedocument.presentationml.tags+xml"/>
  <Override PartName="/ppt/tags/tag271.xml" ContentType="application/vnd.openxmlformats-officedocument.presentationml.tags+xml"/>
  <Override PartName="/ppt/tags/tag272.xml" ContentType="application/vnd.openxmlformats-officedocument.presentationml.tags+xml"/>
  <Override PartName="/ppt/tags/tag273.xml" ContentType="application/vnd.openxmlformats-officedocument.presentationml.tags+xml"/>
  <Override PartName="/ppt/tags/tag274.xml" ContentType="application/vnd.openxmlformats-officedocument.presentationml.tags+xml"/>
  <Override PartName="/ppt/tags/tag275.xml" ContentType="application/vnd.openxmlformats-officedocument.presentationml.tags+xml"/>
  <Override PartName="/ppt/tags/tag276.xml" ContentType="application/vnd.openxmlformats-officedocument.presentationml.tags+xml"/>
  <Override PartName="/ppt/tags/tag277.xml" ContentType="application/vnd.openxmlformats-officedocument.presentationml.tags+xml"/>
  <Override PartName="/ppt/tags/tag278.xml" ContentType="application/vnd.openxmlformats-officedocument.presentationml.tags+xml"/>
  <Override PartName="/ppt/tags/tag279.xml" ContentType="application/vnd.openxmlformats-officedocument.presentationml.tags+xml"/>
  <Override PartName="/ppt/tags/tag28.xml" ContentType="application/vnd.openxmlformats-officedocument.presentationml.tags+xml"/>
  <Override PartName="/ppt/tags/tag280.xml" ContentType="application/vnd.openxmlformats-officedocument.presentationml.tags+xml"/>
  <Override PartName="/ppt/tags/tag281.xml" ContentType="application/vnd.openxmlformats-officedocument.presentationml.tags+xml"/>
  <Override PartName="/ppt/tags/tag282.xml" ContentType="application/vnd.openxmlformats-officedocument.presentationml.tags+xml"/>
  <Override PartName="/ppt/tags/tag283.xml" ContentType="application/vnd.openxmlformats-officedocument.presentationml.tags+xml"/>
  <Override PartName="/ppt/tags/tag284.xml" ContentType="application/vnd.openxmlformats-officedocument.presentationml.tags+xml"/>
  <Override PartName="/ppt/tags/tag285.xml" ContentType="application/vnd.openxmlformats-officedocument.presentationml.tags+xml"/>
  <Override PartName="/ppt/tags/tag286.xml" ContentType="application/vnd.openxmlformats-officedocument.presentationml.tags+xml"/>
  <Override PartName="/ppt/tags/tag287.xml" ContentType="application/vnd.openxmlformats-officedocument.presentationml.tags+xml"/>
  <Override PartName="/ppt/tags/tag288.xml" ContentType="application/vnd.openxmlformats-officedocument.presentationml.tags+xml"/>
  <Override PartName="/ppt/tags/tag289.xml" ContentType="application/vnd.openxmlformats-officedocument.presentationml.tags+xml"/>
  <Override PartName="/ppt/tags/tag29.xml" ContentType="application/vnd.openxmlformats-officedocument.presentationml.tags+xml"/>
  <Override PartName="/ppt/tags/tag290.xml" ContentType="application/vnd.openxmlformats-officedocument.presentationml.tags+xml"/>
  <Override PartName="/ppt/tags/tag291.xml" ContentType="application/vnd.openxmlformats-officedocument.presentationml.tags+xml"/>
  <Override PartName="/ppt/tags/tag292.xml" ContentType="application/vnd.openxmlformats-officedocument.presentationml.tags+xml"/>
  <Override PartName="/ppt/tags/tag293.xml" ContentType="application/vnd.openxmlformats-officedocument.presentationml.tags+xml"/>
  <Override PartName="/ppt/tags/tag294.xml" ContentType="application/vnd.openxmlformats-officedocument.presentationml.tags+xml"/>
  <Override PartName="/ppt/tags/tag295.xml" ContentType="application/vnd.openxmlformats-officedocument.presentationml.tags+xml"/>
  <Override PartName="/ppt/tags/tag296.xml" ContentType="application/vnd.openxmlformats-officedocument.presentationml.tags+xml"/>
  <Override PartName="/ppt/tags/tag297.xml" ContentType="application/vnd.openxmlformats-officedocument.presentationml.tags+xml"/>
  <Override PartName="/ppt/tags/tag298.xml" ContentType="application/vnd.openxmlformats-officedocument.presentationml.tags+xml"/>
  <Override PartName="/ppt/tags/tag29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00.xml" ContentType="application/vnd.openxmlformats-officedocument.presentationml.tags+xml"/>
  <Override PartName="/ppt/tags/tag301.xml" ContentType="application/vnd.openxmlformats-officedocument.presentationml.tags+xml"/>
  <Override PartName="/ppt/tags/tag302.xml" ContentType="application/vnd.openxmlformats-officedocument.presentationml.tags+xml"/>
  <Override PartName="/ppt/tags/tag303.xml" ContentType="application/vnd.openxmlformats-officedocument.presentationml.tags+xml"/>
  <Override PartName="/ppt/tags/tag304.xml" ContentType="application/vnd.openxmlformats-officedocument.presentationml.tags+xml"/>
  <Override PartName="/ppt/tags/tag305.xml" ContentType="application/vnd.openxmlformats-officedocument.presentationml.tags+xml"/>
  <Override PartName="/ppt/tags/tag306.xml" ContentType="application/vnd.openxmlformats-officedocument.presentationml.tags+xml"/>
  <Override PartName="/ppt/tags/tag307.xml" ContentType="application/vnd.openxmlformats-officedocument.presentationml.tags+xml"/>
  <Override PartName="/ppt/tags/tag308.xml" ContentType="application/vnd.openxmlformats-officedocument.presentationml.tags+xml"/>
  <Override PartName="/ppt/tags/tag309.xml" ContentType="application/vnd.openxmlformats-officedocument.presentationml.tags+xml"/>
  <Override PartName="/ppt/tags/tag31.xml" ContentType="application/vnd.openxmlformats-officedocument.presentationml.tags+xml"/>
  <Override PartName="/ppt/tags/tag310.xml" ContentType="application/vnd.openxmlformats-officedocument.presentationml.tags+xml"/>
  <Override PartName="/ppt/tags/tag311.xml" ContentType="application/vnd.openxmlformats-officedocument.presentationml.tags+xml"/>
  <Override PartName="/ppt/tags/tag312.xml" ContentType="application/vnd.openxmlformats-officedocument.presentationml.tags+xml"/>
  <Override PartName="/ppt/tags/tag313.xml" ContentType="application/vnd.openxmlformats-officedocument.presentationml.tags+xml"/>
  <Override PartName="/ppt/tags/tag314.xml" ContentType="application/vnd.openxmlformats-officedocument.presentationml.tags+xml"/>
  <Override PartName="/ppt/tags/tag315.xml" ContentType="application/vnd.openxmlformats-officedocument.presentationml.tags+xml"/>
  <Override PartName="/ppt/tags/tag316.xml" ContentType="application/vnd.openxmlformats-officedocument.presentationml.tags+xml"/>
  <Override PartName="/ppt/tags/tag317.xml" ContentType="application/vnd.openxmlformats-officedocument.presentationml.tags+xml"/>
  <Override PartName="/ppt/tags/tag318.xml" ContentType="application/vnd.openxmlformats-officedocument.presentationml.tags+xml"/>
  <Override PartName="/ppt/tags/tag319.xml" ContentType="application/vnd.openxmlformats-officedocument.presentationml.tags+xml"/>
  <Override PartName="/ppt/tags/tag32.xml" ContentType="application/vnd.openxmlformats-officedocument.presentationml.tags+xml"/>
  <Override PartName="/ppt/tags/tag320.xml" ContentType="application/vnd.openxmlformats-officedocument.presentationml.tags+xml"/>
  <Override PartName="/ppt/tags/tag321.xml" ContentType="application/vnd.openxmlformats-officedocument.presentationml.tags+xml"/>
  <Override PartName="/ppt/tags/tag322.xml" ContentType="application/vnd.openxmlformats-officedocument.presentationml.tags+xml"/>
  <Override PartName="/ppt/tags/tag323.xml" ContentType="application/vnd.openxmlformats-officedocument.presentationml.tags+xml"/>
  <Override PartName="/ppt/tags/tag324.xml" ContentType="application/vnd.openxmlformats-officedocument.presentationml.tags+xml"/>
  <Override PartName="/ppt/tags/tag325.xml" ContentType="application/vnd.openxmlformats-officedocument.presentationml.tags+xml"/>
  <Override PartName="/ppt/tags/tag326.xml" ContentType="application/vnd.openxmlformats-officedocument.presentationml.tags+xml"/>
  <Override PartName="/ppt/tags/tag327.xml" ContentType="application/vnd.openxmlformats-officedocument.presentationml.tags+xml"/>
  <Override PartName="/ppt/tags/tag328.xml" ContentType="application/vnd.openxmlformats-officedocument.presentationml.tags+xml"/>
  <Override PartName="/ppt/tags/tag329.xml" ContentType="application/vnd.openxmlformats-officedocument.presentationml.tags+xml"/>
  <Override PartName="/ppt/tags/tag33.xml" ContentType="application/vnd.openxmlformats-officedocument.presentationml.tags+xml"/>
  <Override PartName="/ppt/tags/tag330.xml" ContentType="application/vnd.openxmlformats-officedocument.presentationml.tags+xml"/>
  <Override PartName="/ppt/tags/tag331.xml" ContentType="application/vnd.openxmlformats-officedocument.presentationml.tags+xml"/>
  <Override PartName="/ppt/tags/tag332.xml" ContentType="application/vnd.openxmlformats-officedocument.presentationml.tags+xml"/>
  <Override PartName="/ppt/tags/tag333.xml" ContentType="application/vnd.openxmlformats-officedocument.presentationml.tags+xml"/>
  <Override PartName="/ppt/tags/tag334.xml" ContentType="application/vnd.openxmlformats-officedocument.presentationml.tags+xml"/>
  <Override PartName="/ppt/tags/tag335.xml" ContentType="application/vnd.openxmlformats-officedocument.presentationml.tags+xml"/>
  <Override PartName="/ppt/tags/tag336.xml" ContentType="application/vnd.openxmlformats-officedocument.presentationml.tags+xml"/>
  <Override PartName="/ppt/tags/tag337.xml" ContentType="application/vnd.openxmlformats-officedocument.presentationml.tags+xml"/>
  <Override PartName="/ppt/tags/tag338.xml" ContentType="application/vnd.openxmlformats-officedocument.presentationml.tags+xml"/>
  <Override PartName="/ppt/tags/tag339.xml" ContentType="application/vnd.openxmlformats-officedocument.presentationml.tags+xml"/>
  <Override PartName="/ppt/tags/tag34.xml" ContentType="application/vnd.openxmlformats-officedocument.presentationml.tags+xml"/>
  <Override PartName="/ppt/tags/tag340.xml" ContentType="application/vnd.openxmlformats-officedocument.presentationml.tags+xml"/>
  <Override PartName="/ppt/tags/tag341.xml" ContentType="application/vnd.openxmlformats-officedocument.presentationml.tags+xml"/>
  <Override PartName="/ppt/tags/tag342.xml" ContentType="application/vnd.openxmlformats-officedocument.presentationml.tags+xml"/>
  <Override PartName="/ppt/tags/tag343.xml" ContentType="application/vnd.openxmlformats-officedocument.presentationml.tags+xml"/>
  <Override PartName="/ppt/tags/tag344.xml" ContentType="application/vnd.openxmlformats-officedocument.presentationml.tags+xml"/>
  <Override PartName="/ppt/tags/tag345.xml" ContentType="application/vnd.openxmlformats-officedocument.presentationml.tags+xml"/>
  <Override PartName="/ppt/tags/tag346.xml" ContentType="application/vnd.openxmlformats-officedocument.presentationml.tags+xml"/>
  <Override PartName="/ppt/tags/tag347.xml" ContentType="application/vnd.openxmlformats-officedocument.presentationml.tags+xml"/>
  <Override PartName="/ppt/tags/tag348.xml" ContentType="application/vnd.openxmlformats-officedocument.presentationml.tags+xml"/>
  <Override PartName="/ppt/tags/tag349.xml" ContentType="application/vnd.openxmlformats-officedocument.presentationml.tags+xml"/>
  <Override PartName="/ppt/tags/tag35.xml" ContentType="application/vnd.openxmlformats-officedocument.presentationml.tags+xml"/>
  <Override PartName="/ppt/tags/tag350.xml" ContentType="application/vnd.openxmlformats-officedocument.presentationml.tags+xml"/>
  <Override PartName="/ppt/tags/tag351.xml" ContentType="application/vnd.openxmlformats-officedocument.presentationml.tags+xml"/>
  <Override PartName="/ppt/tags/tag352.xml" ContentType="application/vnd.openxmlformats-officedocument.presentationml.tags+xml"/>
  <Override PartName="/ppt/tags/tag353.xml" ContentType="application/vnd.openxmlformats-officedocument.presentationml.tags+xml"/>
  <Override PartName="/ppt/tags/tag354.xml" ContentType="application/vnd.openxmlformats-officedocument.presentationml.tags+xml"/>
  <Override PartName="/ppt/tags/tag355.xml" ContentType="application/vnd.openxmlformats-officedocument.presentationml.tags+xml"/>
  <Override PartName="/ppt/tags/tag356.xml" ContentType="application/vnd.openxmlformats-officedocument.presentationml.tags+xml"/>
  <Override PartName="/ppt/tags/tag357.xml" ContentType="application/vnd.openxmlformats-officedocument.presentationml.tags+xml"/>
  <Override PartName="/ppt/tags/tag358.xml" ContentType="application/vnd.openxmlformats-officedocument.presentationml.tags+xml"/>
  <Override PartName="/ppt/tags/tag359.xml" ContentType="application/vnd.openxmlformats-officedocument.presentationml.tags+xml"/>
  <Override PartName="/ppt/tags/tag36.xml" ContentType="application/vnd.openxmlformats-officedocument.presentationml.tags+xml"/>
  <Override PartName="/ppt/tags/tag360.xml" ContentType="application/vnd.openxmlformats-officedocument.presentationml.tags+xml"/>
  <Override PartName="/ppt/tags/tag361.xml" ContentType="application/vnd.openxmlformats-officedocument.presentationml.tags+xml"/>
  <Override PartName="/ppt/tags/tag362.xml" ContentType="application/vnd.openxmlformats-officedocument.presentationml.tags+xml"/>
  <Override PartName="/ppt/tags/tag363.xml" ContentType="application/vnd.openxmlformats-officedocument.presentationml.tags+xml"/>
  <Override PartName="/ppt/tags/tag364.xml" ContentType="application/vnd.openxmlformats-officedocument.presentationml.tags+xml"/>
  <Override PartName="/ppt/tags/tag365.xml" ContentType="application/vnd.openxmlformats-officedocument.presentationml.tags+xml"/>
  <Override PartName="/ppt/tags/tag366.xml" ContentType="application/vnd.openxmlformats-officedocument.presentationml.tags+xml"/>
  <Override PartName="/ppt/tags/tag367.xml" ContentType="application/vnd.openxmlformats-officedocument.presentationml.tags+xml"/>
  <Override PartName="/ppt/tags/tag368.xml" ContentType="application/vnd.openxmlformats-officedocument.presentationml.tags+xml"/>
  <Override PartName="/ppt/tags/tag369.xml" ContentType="application/vnd.openxmlformats-officedocument.presentationml.tags+xml"/>
  <Override PartName="/ppt/tags/tag37.xml" ContentType="application/vnd.openxmlformats-officedocument.presentationml.tags+xml"/>
  <Override PartName="/ppt/tags/tag370.xml" ContentType="application/vnd.openxmlformats-officedocument.presentationml.tags+xml"/>
  <Override PartName="/ppt/tags/tag371.xml" ContentType="application/vnd.openxmlformats-officedocument.presentationml.tags+xml"/>
  <Override PartName="/ppt/tags/tag372.xml" ContentType="application/vnd.openxmlformats-officedocument.presentationml.tags+xml"/>
  <Override PartName="/ppt/tags/tag373.xml" ContentType="application/vnd.openxmlformats-officedocument.presentationml.tags+xml"/>
  <Override PartName="/ppt/tags/tag374.xml" ContentType="application/vnd.openxmlformats-officedocument.presentationml.tags+xml"/>
  <Override PartName="/ppt/tags/tag375.xml" ContentType="application/vnd.openxmlformats-officedocument.presentationml.tags+xml"/>
  <Override PartName="/ppt/tags/tag376.xml" ContentType="application/vnd.openxmlformats-officedocument.presentationml.tags+xml"/>
  <Override PartName="/ppt/tags/tag377.xml" ContentType="application/vnd.openxmlformats-officedocument.presentationml.tags+xml"/>
  <Override PartName="/ppt/tags/tag378.xml" ContentType="application/vnd.openxmlformats-officedocument.presentationml.tags+xml"/>
  <Override PartName="/ppt/tags/tag379.xml" ContentType="application/vnd.openxmlformats-officedocument.presentationml.tags+xml"/>
  <Override PartName="/ppt/tags/tag38.xml" ContentType="application/vnd.openxmlformats-officedocument.presentationml.tags+xml"/>
  <Override PartName="/ppt/tags/tag380.xml" ContentType="application/vnd.openxmlformats-officedocument.presentationml.tags+xml"/>
  <Override PartName="/ppt/tags/tag381.xml" ContentType="application/vnd.openxmlformats-officedocument.presentationml.tags+xml"/>
  <Override PartName="/ppt/tags/tag382.xml" ContentType="application/vnd.openxmlformats-officedocument.presentationml.tags+xml"/>
  <Override PartName="/ppt/tags/tag383.xml" ContentType="application/vnd.openxmlformats-officedocument.presentationml.tags+xml"/>
  <Override PartName="/ppt/tags/tag384.xml" ContentType="application/vnd.openxmlformats-officedocument.presentationml.tags+xml"/>
  <Override PartName="/ppt/tags/tag385.xml" ContentType="application/vnd.openxmlformats-officedocument.presentationml.tags+xml"/>
  <Override PartName="/ppt/tags/tag386.xml" ContentType="application/vnd.openxmlformats-officedocument.presentationml.tags+xml"/>
  <Override PartName="/ppt/tags/tag387.xml" ContentType="application/vnd.openxmlformats-officedocument.presentationml.tags+xml"/>
  <Override PartName="/ppt/tags/tag388.xml" ContentType="application/vnd.openxmlformats-officedocument.presentationml.tags+xml"/>
  <Override PartName="/ppt/tags/tag389.xml" ContentType="application/vnd.openxmlformats-officedocument.presentationml.tags+xml"/>
  <Override PartName="/ppt/tags/tag39.xml" ContentType="application/vnd.openxmlformats-officedocument.presentationml.tags+xml"/>
  <Override PartName="/ppt/tags/tag390.xml" ContentType="application/vnd.openxmlformats-officedocument.presentationml.tags+xml"/>
  <Override PartName="/ppt/tags/tag391.xml" ContentType="application/vnd.openxmlformats-officedocument.presentationml.tags+xml"/>
  <Override PartName="/ppt/tags/tag392.xml" ContentType="application/vnd.openxmlformats-officedocument.presentationml.tags+xml"/>
  <Override PartName="/ppt/tags/tag393.xml" ContentType="application/vnd.openxmlformats-officedocument.presentationml.tags+xml"/>
  <Override PartName="/ppt/tags/tag394.xml" ContentType="application/vnd.openxmlformats-officedocument.presentationml.tags+xml"/>
  <Override PartName="/ppt/tags/tag395.xml" ContentType="application/vnd.openxmlformats-officedocument.presentationml.tags+xml"/>
  <Override PartName="/ppt/tags/tag396.xml" ContentType="application/vnd.openxmlformats-officedocument.presentationml.tags+xml"/>
  <Override PartName="/ppt/tags/tag397.xml" ContentType="application/vnd.openxmlformats-officedocument.presentationml.tags+xml"/>
  <Override PartName="/ppt/tags/tag398.xml" ContentType="application/vnd.openxmlformats-officedocument.presentationml.tags+xml"/>
  <Override PartName="/ppt/tags/tag39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00.xml" ContentType="application/vnd.openxmlformats-officedocument.presentationml.tags+xml"/>
  <Override PartName="/ppt/tags/tag401.xml" ContentType="application/vnd.openxmlformats-officedocument.presentationml.tags+xml"/>
  <Override PartName="/ppt/tags/tag402.xml" ContentType="application/vnd.openxmlformats-officedocument.presentationml.tags+xml"/>
  <Override PartName="/ppt/tags/tag403.xml" ContentType="application/vnd.openxmlformats-officedocument.presentationml.tags+xml"/>
  <Override PartName="/ppt/tags/tag404.xml" ContentType="application/vnd.openxmlformats-officedocument.presentationml.tags+xml"/>
  <Override PartName="/ppt/tags/tag405.xml" ContentType="application/vnd.openxmlformats-officedocument.presentationml.tags+xml"/>
  <Override PartName="/ppt/tags/tag406.xml" ContentType="application/vnd.openxmlformats-officedocument.presentationml.tags+xml"/>
  <Override PartName="/ppt/tags/tag407.xml" ContentType="application/vnd.openxmlformats-officedocument.presentationml.tags+xml"/>
  <Override PartName="/ppt/tags/tag408.xml" ContentType="application/vnd.openxmlformats-officedocument.presentationml.tags+xml"/>
  <Override PartName="/ppt/tags/tag409.xml" ContentType="application/vnd.openxmlformats-officedocument.presentationml.tags+xml"/>
  <Override PartName="/ppt/tags/tag41.xml" ContentType="application/vnd.openxmlformats-officedocument.presentationml.tags+xml"/>
  <Override PartName="/ppt/tags/tag410.xml" ContentType="application/vnd.openxmlformats-officedocument.presentationml.tags+xml"/>
  <Override PartName="/ppt/tags/tag411.xml" ContentType="application/vnd.openxmlformats-officedocument.presentationml.tags+xml"/>
  <Override PartName="/ppt/tags/tag412.xml" ContentType="application/vnd.openxmlformats-officedocument.presentationml.tags+xml"/>
  <Override PartName="/ppt/tags/tag413.xml" ContentType="application/vnd.openxmlformats-officedocument.presentationml.tags+xml"/>
  <Override PartName="/ppt/tags/tag414.xml" ContentType="application/vnd.openxmlformats-officedocument.presentationml.tags+xml"/>
  <Override PartName="/ppt/tags/tag415.xml" ContentType="application/vnd.openxmlformats-officedocument.presentationml.tags+xml"/>
  <Override PartName="/ppt/tags/tag416.xml" ContentType="application/vnd.openxmlformats-officedocument.presentationml.tags+xml"/>
  <Override PartName="/ppt/tags/tag417.xml" ContentType="application/vnd.openxmlformats-officedocument.presentationml.tags+xml"/>
  <Override PartName="/ppt/tags/tag418.xml" ContentType="application/vnd.openxmlformats-officedocument.presentationml.tags+xml"/>
  <Override PartName="/ppt/tags/tag419.xml" ContentType="application/vnd.openxmlformats-officedocument.presentationml.tags+xml"/>
  <Override PartName="/ppt/tags/tag42.xml" ContentType="application/vnd.openxmlformats-officedocument.presentationml.tags+xml"/>
  <Override PartName="/ppt/tags/tag420.xml" ContentType="application/vnd.openxmlformats-officedocument.presentationml.tags+xml"/>
  <Override PartName="/ppt/tags/tag421.xml" ContentType="application/vnd.openxmlformats-officedocument.presentationml.tags+xml"/>
  <Override PartName="/ppt/tags/tag422.xml" ContentType="application/vnd.openxmlformats-officedocument.presentationml.tags+xml"/>
  <Override PartName="/ppt/tags/tag423.xml" ContentType="application/vnd.openxmlformats-officedocument.presentationml.tags+xml"/>
  <Override PartName="/ppt/tags/tag424.xml" ContentType="application/vnd.openxmlformats-officedocument.presentationml.tags+xml"/>
  <Override PartName="/ppt/tags/tag425.xml" ContentType="application/vnd.openxmlformats-officedocument.presentationml.tags+xml"/>
  <Override PartName="/ppt/tags/tag426.xml" ContentType="application/vnd.openxmlformats-officedocument.presentationml.tags+xml"/>
  <Override PartName="/ppt/tags/tag427.xml" ContentType="application/vnd.openxmlformats-officedocument.presentationml.tags+xml"/>
  <Override PartName="/ppt/tags/tag428.xml" ContentType="application/vnd.openxmlformats-officedocument.presentationml.tags+xml"/>
  <Override PartName="/ppt/tags/tag429.xml" ContentType="application/vnd.openxmlformats-officedocument.presentationml.tags+xml"/>
  <Override PartName="/ppt/tags/tag43.xml" ContentType="application/vnd.openxmlformats-officedocument.presentationml.tags+xml"/>
  <Override PartName="/ppt/tags/tag430.xml" ContentType="application/vnd.openxmlformats-officedocument.presentationml.tags+xml"/>
  <Override PartName="/ppt/tags/tag431.xml" ContentType="application/vnd.openxmlformats-officedocument.presentationml.tags+xml"/>
  <Override PartName="/ppt/tags/tag432.xml" ContentType="application/vnd.openxmlformats-officedocument.presentationml.tags+xml"/>
  <Override PartName="/ppt/tags/tag433.xml" ContentType="application/vnd.openxmlformats-officedocument.presentationml.tags+xml"/>
  <Override PartName="/ppt/tags/tag434.xml" ContentType="application/vnd.openxmlformats-officedocument.presentationml.tags+xml"/>
  <Override PartName="/ppt/tags/tag435.xml" ContentType="application/vnd.openxmlformats-officedocument.presentationml.tags+xml"/>
  <Override PartName="/ppt/tags/tag436.xml" ContentType="application/vnd.openxmlformats-officedocument.presentationml.tags+xml"/>
  <Override PartName="/ppt/tags/tag437.xml" ContentType="application/vnd.openxmlformats-officedocument.presentationml.tags+xml"/>
  <Override PartName="/ppt/tags/tag438.xml" ContentType="application/vnd.openxmlformats-officedocument.presentationml.tags+xml"/>
  <Override PartName="/ppt/tags/tag439.xml" ContentType="application/vnd.openxmlformats-officedocument.presentationml.tags+xml"/>
  <Override PartName="/ppt/tags/tag44.xml" ContentType="application/vnd.openxmlformats-officedocument.presentationml.tags+xml"/>
  <Override PartName="/ppt/tags/tag440.xml" ContentType="application/vnd.openxmlformats-officedocument.presentationml.tags+xml"/>
  <Override PartName="/ppt/tags/tag441.xml" ContentType="application/vnd.openxmlformats-officedocument.presentationml.tags+xml"/>
  <Override PartName="/ppt/tags/tag442.xml" ContentType="application/vnd.openxmlformats-officedocument.presentationml.tags+xml"/>
  <Override PartName="/ppt/tags/tag443.xml" ContentType="application/vnd.openxmlformats-officedocument.presentationml.tags+xml"/>
  <Override PartName="/ppt/tags/tag444.xml" ContentType="application/vnd.openxmlformats-officedocument.presentationml.tags+xml"/>
  <Override PartName="/ppt/tags/tag445.xml" ContentType="application/vnd.openxmlformats-officedocument.presentationml.tags+xml"/>
  <Override PartName="/ppt/tags/tag446.xml" ContentType="application/vnd.openxmlformats-officedocument.presentationml.tags+xml"/>
  <Override PartName="/ppt/tags/tag447.xml" ContentType="application/vnd.openxmlformats-officedocument.presentationml.tags+xml"/>
  <Override PartName="/ppt/tags/tag448.xml" ContentType="application/vnd.openxmlformats-officedocument.presentationml.tags+xml"/>
  <Override PartName="/ppt/tags/tag449.xml" ContentType="application/vnd.openxmlformats-officedocument.presentationml.tags+xml"/>
  <Override PartName="/ppt/tags/tag45.xml" ContentType="application/vnd.openxmlformats-officedocument.presentationml.tags+xml"/>
  <Override PartName="/ppt/tags/tag450.xml" ContentType="application/vnd.openxmlformats-officedocument.presentationml.tags+xml"/>
  <Override PartName="/ppt/tags/tag451.xml" ContentType="application/vnd.openxmlformats-officedocument.presentationml.tags+xml"/>
  <Override PartName="/ppt/tags/tag452.xml" ContentType="application/vnd.openxmlformats-officedocument.presentationml.tags+xml"/>
  <Override PartName="/ppt/tags/tag453.xml" ContentType="application/vnd.openxmlformats-officedocument.presentationml.tags+xml"/>
  <Override PartName="/ppt/tags/tag454.xml" ContentType="application/vnd.openxmlformats-officedocument.presentationml.tags+xml"/>
  <Override PartName="/ppt/tags/tag455.xml" ContentType="application/vnd.openxmlformats-officedocument.presentationml.tags+xml"/>
  <Override PartName="/ppt/tags/tag456.xml" ContentType="application/vnd.openxmlformats-officedocument.presentationml.tags+xml"/>
  <Override PartName="/ppt/tags/tag457.xml" ContentType="application/vnd.openxmlformats-officedocument.presentationml.tags+xml"/>
  <Override PartName="/ppt/tags/tag458.xml" ContentType="application/vnd.openxmlformats-officedocument.presentationml.tags+xml"/>
  <Override PartName="/ppt/tags/tag459.xml" ContentType="application/vnd.openxmlformats-officedocument.presentationml.tags+xml"/>
  <Override PartName="/ppt/tags/tag46.xml" ContentType="application/vnd.openxmlformats-officedocument.presentationml.tags+xml"/>
  <Override PartName="/ppt/tags/tag460.xml" ContentType="application/vnd.openxmlformats-officedocument.presentationml.tags+xml"/>
  <Override PartName="/ppt/tags/tag461.xml" ContentType="application/vnd.openxmlformats-officedocument.presentationml.tags+xml"/>
  <Override PartName="/ppt/tags/tag462.xml" ContentType="application/vnd.openxmlformats-officedocument.presentationml.tags+xml"/>
  <Override PartName="/ppt/tags/tag463.xml" ContentType="application/vnd.openxmlformats-officedocument.presentationml.tags+xml"/>
  <Override PartName="/ppt/tags/tag464.xml" ContentType="application/vnd.openxmlformats-officedocument.presentationml.tags+xml"/>
  <Override PartName="/ppt/tags/tag465.xml" ContentType="application/vnd.openxmlformats-officedocument.presentationml.tags+xml"/>
  <Override PartName="/ppt/tags/tag466.xml" ContentType="application/vnd.openxmlformats-officedocument.presentationml.tags+xml"/>
  <Override PartName="/ppt/tags/tag467.xml" ContentType="application/vnd.openxmlformats-officedocument.presentationml.tags+xml"/>
  <Override PartName="/ppt/tags/tag468.xml" ContentType="application/vnd.openxmlformats-officedocument.presentationml.tags+xml"/>
  <Override PartName="/ppt/tags/tag469.xml" ContentType="application/vnd.openxmlformats-officedocument.presentationml.tags+xml"/>
  <Override PartName="/ppt/tags/tag47.xml" ContentType="application/vnd.openxmlformats-officedocument.presentationml.tags+xml"/>
  <Override PartName="/ppt/tags/tag470.xml" ContentType="application/vnd.openxmlformats-officedocument.presentationml.tags+xml"/>
  <Override PartName="/ppt/tags/tag471.xml" ContentType="application/vnd.openxmlformats-officedocument.presentationml.tags+xml"/>
  <Override PartName="/ppt/tags/tag472.xml" ContentType="application/vnd.openxmlformats-officedocument.presentationml.tags+xml"/>
  <Override PartName="/ppt/tags/tag473.xml" ContentType="application/vnd.openxmlformats-officedocument.presentationml.tags+xml"/>
  <Override PartName="/ppt/tags/tag474.xml" ContentType="application/vnd.openxmlformats-officedocument.presentationml.tags+xml"/>
  <Override PartName="/ppt/tags/tag475.xml" ContentType="application/vnd.openxmlformats-officedocument.presentationml.tags+xml"/>
  <Override PartName="/ppt/tags/tag476.xml" ContentType="application/vnd.openxmlformats-officedocument.presentationml.tags+xml"/>
  <Override PartName="/ppt/tags/tag477.xml" ContentType="application/vnd.openxmlformats-officedocument.presentationml.tags+xml"/>
  <Override PartName="/ppt/tags/tag478.xml" ContentType="application/vnd.openxmlformats-officedocument.presentationml.tags+xml"/>
  <Override PartName="/ppt/tags/tag479.xml" ContentType="application/vnd.openxmlformats-officedocument.presentationml.tags+xml"/>
  <Override PartName="/ppt/tags/tag48.xml" ContentType="application/vnd.openxmlformats-officedocument.presentationml.tags+xml"/>
  <Override PartName="/ppt/tags/tag480.xml" ContentType="application/vnd.openxmlformats-officedocument.presentationml.tags+xml"/>
  <Override PartName="/ppt/tags/tag481.xml" ContentType="application/vnd.openxmlformats-officedocument.presentationml.tags+xml"/>
  <Override PartName="/ppt/tags/tag482.xml" ContentType="application/vnd.openxmlformats-officedocument.presentationml.tags+xml"/>
  <Override PartName="/ppt/tags/tag483.xml" ContentType="application/vnd.openxmlformats-officedocument.presentationml.tags+xml"/>
  <Override PartName="/ppt/tags/tag484.xml" ContentType="application/vnd.openxmlformats-officedocument.presentationml.tags+xml"/>
  <Override PartName="/ppt/tags/tag485.xml" ContentType="application/vnd.openxmlformats-officedocument.presentationml.tags+xml"/>
  <Override PartName="/ppt/tags/tag486.xml" ContentType="application/vnd.openxmlformats-officedocument.presentationml.tags+xml"/>
  <Override PartName="/ppt/tags/tag487.xml" ContentType="application/vnd.openxmlformats-officedocument.presentationml.tags+xml"/>
  <Override PartName="/ppt/tags/tag488.xml" ContentType="application/vnd.openxmlformats-officedocument.presentationml.tags+xml"/>
  <Override PartName="/ppt/tags/tag489.xml" ContentType="application/vnd.openxmlformats-officedocument.presentationml.tags+xml"/>
  <Override PartName="/ppt/tags/tag49.xml" ContentType="application/vnd.openxmlformats-officedocument.presentationml.tags+xml"/>
  <Override PartName="/ppt/tags/tag490.xml" ContentType="application/vnd.openxmlformats-officedocument.presentationml.tags+xml"/>
  <Override PartName="/ppt/tags/tag491.xml" ContentType="application/vnd.openxmlformats-officedocument.presentationml.tags+xml"/>
  <Override PartName="/ppt/tags/tag492.xml" ContentType="application/vnd.openxmlformats-officedocument.presentationml.tags+xml"/>
  <Override PartName="/ppt/tags/tag493.xml" ContentType="application/vnd.openxmlformats-officedocument.presentationml.tags+xml"/>
  <Override PartName="/ppt/tags/tag494.xml" ContentType="application/vnd.openxmlformats-officedocument.presentationml.tags+xml"/>
  <Override PartName="/ppt/tags/tag495.xml" ContentType="application/vnd.openxmlformats-officedocument.presentationml.tags+xml"/>
  <Override PartName="/ppt/tags/tag496.xml" ContentType="application/vnd.openxmlformats-officedocument.presentationml.tags+xml"/>
  <Override PartName="/ppt/tags/tag497.xml" ContentType="application/vnd.openxmlformats-officedocument.presentationml.tags+xml"/>
  <Override PartName="/ppt/tags/tag498.xml" ContentType="application/vnd.openxmlformats-officedocument.presentationml.tags+xml"/>
  <Override PartName="/ppt/tags/tag49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00.xml" ContentType="application/vnd.openxmlformats-officedocument.presentationml.tags+xml"/>
  <Override PartName="/ppt/tags/tag501.xml" ContentType="application/vnd.openxmlformats-officedocument.presentationml.tags+xml"/>
  <Override PartName="/ppt/tags/tag502.xml" ContentType="application/vnd.openxmlformats-officedocument.presentationml.tags+xml"/>
  <Override PartName="/ppt/tags/tag503.xml" ContentType="application/vnd.openxmlformats-officedocument.presentationml.tags+xml"/>
  <Override PartName="/ppt/tags/tag504.xml" ContentType="application/vnd.openxmlformats-officedocument.presentationml.tags+xml"/>
  <Override PartName="/ppt/tags/tag505.xml" ContentType="application/vnd.openxmlformats-officedocument.presentationml.tags+xml"/>
  <Override PartName="/ppt/tags/tag506.xml" ContentType="application/vnd.openxmlformats-officedocument.presentationml.tags+xml"/>
  <Override PartName="/ppt/tags/tag507.xml" ContentType="application/vnd.openxmlformats-officedocument.presentationml.tags+xml"/>
  <Override PartName="/ppt/tags/tag508.xml" ContentType="application/vnd.openxmlformats-officedocument.presentationml.tags+xml"/>
  <Override PartName="/ppt/tags/tag509.xml" ContentType="application/vnd.openxmlformats-officedocument.presentationml.tags+xml"/>
  <Override PartName="/ppt/tags/tag51.xml" ContentType="application/vnd.openxmlformats-officedocument.presentationml.tags+xml"/>
  <Override PartName="/ppt/tags/tag510.xml" ContentType="application/vnd.openxmlformats-officedocument.presentationml.tags+xml"/>
  <Override PartName="/ppt/tags/tag511.xml" ContentType="application/vnd.openxmlformats-officedocument.presentationml.tags+xml"/>
  <Override PartName="/ppt/tags/tag512.xml" ContentType="application/vnd.openxmlformats-officedocument.presentationml.tags+xml"/>
  <Override PartName="/ppt/tags/tag513.xml" ContentType="application/vnd.openxmlformats-officedocument.presentationml.tags+xml"/>
  <Override PartName="/ppt/tags/tag514.xml" ContentType="application/vnd.openxmlformats-officedocument.presentationml.tags+xml"/>
  <Override PartName="/ppt/tags/tag515.xml" ContentType="application/vnd.openxmlformats-officedocument.presentationml.tags+xml"/>
  <Override PartName="/ppt/tags/tag516.xml" ContentType="application/vnd.openxmlformats-officedocument.presentationml.tags+xml"/>
  <Override PartName="/ppt/tags/tag517.xml" ContentType="application/vnd.openxmlformats-officedocument.presentationml.tags+xml"/>
  <Override PartName="/ppt/tags/tag518.xml" ContentType="application/vnd.openxmlformats-officedocument.presentationml.tags+xml"/>
  <Override PartName="/ppt/tags/tag519.xml" ContentType="application/vnd.openxmlformats-officedocument.presentationml.tags+xml"/>
  <Override PartName="/ppt/tags/tag52.xml" ContentType="application/vnd.openxmlformats-officedocument.presentationml.tags+xml"/>
  <Override PartName="/ppt/tags/tag520.xml" ContentType="application/vnd.openxmlformats-officedocument.presentationml.tags+xml"/>
  <Override PartName="/ppt/tags/tag521.xml" ContentType="application/vnd.openxmlformats-officedocument.presentationml.tags+xml"/>
  <Override PartName="/ppt/tags/tag522.xml" ContentType="application/vnd.openxmlformats-officedocument.presentationml.tags+xml"/>
  <Override PartName="/ppt/tags/tag523.xml" ContentType="application/vnd.openxmlformats-officedocument.presentationml.tags+xml"/>
  <Override PartName="/ppt/tags/tag524.xml" ContentType="application/vnd.openxmlformats-officedocument.presentationml.tags+xml"/>
  <Override PartName="/ppt/tags/tag525.xml" ContentType="application/vnd.openxmlformats-officedocument.presentationml.tags+xml"/>
  <Override PartName="/ppt/tags/tag526.xml" ContentType="application/vnd.openxmlformats-officedocument.presentationml.tags+xml"/>
  <Override PartName="/ppt/tags/tag527.xml" ContentType="application/vnd.openxmlformats-officedocument.presentationml.tags+xml"/>
  <Override PartName="/ppt/tags/tag528.xml" ContentType="application/vnd.openxmlformats-officedocument.presentationml.tags+xml"/>
  <Override PartName="/ppt/tags/tag529.xml" ContentType="application/vnd.openxmlformats-officedocument.presentationml.tags+xml"/>
  <Override PartName="/ppt/tags/tag53.xml" ContentType="application/vnd.openxmlformats-officedocument.presentationml.tags+xml"/>
  <Override PartName="/ppt/tags/tag530.xml" ContentType="application/vnd.openxmlformats-officedocument.presentationml.tags+xml"/>
  <Override PartName="/ppt/tags/tag531.xml" ContentType="application/vnd.openxmlformats-officedocument.presentationml.tags+xml"/>
  <Override PartName="/ppt/tags/tag532.xml" ContentType="application/vnd.openxmlformats-officedocument.presentationml.tags+xml"/>
  <Override PartName="/ppt/tags/tag533.xml" ContentType="application/vnd.openxmlformats-officedocument.presentationml.tags+xml"/>
  <Override PartName="/ppt/tags/tag534.xml" ContentType="application/vnd.openxmlformats-officedocument.presentationml.tags+xml"/>
  <Override PartName="/ppt/tags/tag535.xml" ContentType="application/vnd.openxmlformats-officedocument.presentationml.tags+xml"/>
  <Override PartName="/ppt/tags/tag536.xml" ContentType="application/vnd.openxmlformats-officedocument.presentationml.tags+xml"/>
  <Override PartName="/ppt/tags/tag537.xml" ContentType="application/vnd.openxmlformats-officedocument.presentationml.tags+xml"/>
  <Override PartName="/ppt/tags/tag538.xml" ContentType="application/vnd.openxmlformats-officedocument.presentationml.tags+xml"/>
  <Override PartName="/ppt/tags/tag539.xml" ContentType="application/vnd.openxmlformats-officedocument.presentationml.tags+xml"/>
  <Override PartName="/ppt/tags/tag54.xml" ContentType="application/vnd.openxmlformats-officedocument.presentationml.tags+xml"/>
  <Override PartName="/ppt/tags/tag540.xml" ContentType="application/vnd.openxmlformats-officedocument.presentationml.tags+xml"/>
  <Override PartName="/ppt/tags/tag541.xml" ContentType="application/vnd.openxmlformats-officedocument.presentationml.tags+xml"/>
  <Override PartName="/ppt/tags/tag542.xml" ContentType="application/vnd.openxmlformats-officedocument.presentationml.tags+xml"/>
  <Override PartName="/ppt/tags/tag543.xml" ContentType="application/vnd.openxmlformats-officedocument.presentationml.tags+xml"/>
  <Override PartName="/ppt/tags/tag544.xml" ContentType="application/vnd.openxmlformats-officedocument.presentationml.tags+xml"/>
  <Override PartName="/ppt/tags/tag545.xml" ContentType="application/vnd.openxmlformats-officedocument.presentationml.tags+xml"/>
  <Override PartName="/ppt/tags/tag546.xml" ContentType="application/vnd.openxmlformats-officedocument.presentationml.tags+xml"/>
  <Override PartName="/ppt/tags/tag547.xml" ContentType="application/vnd.openxmlformats-officedocument.presentationml.tags+xml"/>
  <Override PartName="/ppt/tags/tag548.xml" ContentType="application/vnd.openxmlformats-officedocument.presentationml.tags+xml"/>
  <Override PartName="/ppt/tags/tag549.xml" ContentType="application/vnd.openxmlformats-officedocument.presentationml.tags+xml"/>
  <Override PartName="/ppt/tags/tag55.xml" ContentType="application/vnd.openxmlformats-officedocument.presentationml.tags+xml"/>
  <Override PartName="/ppt/tags/tag550.xml" ContentType="application/vnd.openxmlformats-officedocument.presentationml.tags+xml"/>
  <Override PartName="/ppt/tags/tag551.xml" ContentType="application/vnd.openxmlformats-officedocument.presentationml.tags+xml"/>
  <Override PartName="/ppt/tags/tag552.xml" ContentType="application/vnd.openxmlformats-officedocument.presentationml.tags+xml"/>
  <Override PartName="/ppt/tags/tag553.xml" ContentType="application/vnd.openxmlformats-officedocument.presentationml.tags+xml"/>
  <Override PartName="/ppt/tags/tag554.xml" ContentType="application/vnd.openxmlformats-officedocument.presentationml.tags+xml"/>
  <Override PartName="/ppt/tags/tag555.xml" ContentType="application/vnd.openxmlformats-officedocument.presentationml.tags+xml"/>
  <Override PartName="/ppt/tags/tag556.xml" ContentType="application/vnd.openxmlformats-officedocument.presentationml.tags+xml"/>
  <Override PartName="/ppt/tags/tag557.xml" ContentType="application/vnd.openxmlformats-officedocument.presentationml.tags+xml"/>
  <Override PartName="/ppt/tags/tag558.xml" ContentType="application/vnd.openxmlformats-officedocument.presentationml.tags+xml"/>
  <Override PartName="/ppt/tags/tag559.xml" ContentType="application/vnd.openxmlformats-officedocument.presentationml.tags+xml"/>
  <Override PartName="/ppt/tags/tag56.xml" ContentType="application/vnd.openxmlformats-officedocument.presentationml.tags+xml"/>
  <Override PartName="/ppt/tags/tag560.xml" ContentType="application/vnd.openxmlformats-officedocument.presentationml.tags+xml"/>
  <Override PartName="/ppt/tags/tag561.xml" ContentType="application/vnd.openxmlformats-officedocument.presentationml.tags+xml"/>
  <Override PartName="/ppt/tags/tag562.xml" ContentType="application/vnd.openxmlformats-officedocument.presentationml.tags+xml"/>
  <Override PartName="/ppt/tags/tag563.xml" ContentType="application/vnd.openxmlformats-officedocument.presentationml.tags+xml"/>
  <Override PartName="/ppt/tags/tag564.xml" ContentType="application/vnd.openxmlformats-officedocument.presentationml.tags+xml"/>
  <Override PartName="/ppt/tags/tag565.xml" ContentType="application/vnd.openxmlformats-officedocument.presentationml.tags+xml"/>
  <Override PartName="/ppt/tags/tag566.xml" ContentType="application/vnd.openxmlformats-officedocument.presentationml.tags+xml"/>
  <Override PartName="/ppt/tags/tag567.xml" ContentType="application/vnd.openxmlformats-officedocument.presentationml.tags+xml"/>
  <Override PartName="/ppt/tags/tag568.xml" ContentType="application/vnd.openxmlformats-officedocument.presentationml.tags+xml"/>
  <Override PartName="/ppt/tags/tag569.xml" ContentType="application/vnd.openxmlformats-officedocument.presentationml.tags+xml"/>
  <Override PartName="/ppt/tags/tag57.xml" ContentType="application/vnd.openxmlformats-officedocument.presentationml.tags+xml"/>
  <Override PartName="/ppt/tags/tag570.xml" ContentType="application/vnd.openxmlformats-officedocument.presentationml.tags+xml"/>
  <Override PartName="/ppt/tags/tag571.xml" ContentType="application/vnd.openxmlformats-officedocument.presentationml.tags+xml"/>
  <Override PartName="/ppt/tags/tag572.xml" ContentType="application/vnd.openxmlformats-officedocument.presentationml.tags+xml"/>
  <Override PartName="/ppt/tags/tag573.xml" ContentType="application/vnd.openxmlformats-officedocument.presentationml.tags+xml"/>
  <Override PartName="/ppt/tags/tag574.xml" ContentType="application/vnd.openxmlformats-officedocument.presentationml.tags+xml"/>
  <Override PartName="/ppt/tags/tag575.xml" ContentType="application/vnd.openxmlformats-officedocument.presentationml.tags+xml"/>
  <Override PartName="/ppt/tags/tag576.xml" ContentType="application/vnd.openxmlformats-officedocument.presentationml.tags+xml"/>
  <Override PartName="/ppt/tags/tag577.xml" ContentType="application/vnd.openxmlformats-officedocument.presentationml.tags+xml"/>
  <Override PartName="/ppt/tags/tag578.xml" ContentType="application/vnd.openxmlformats-officedocument.presentationml.tags+xml"/>
  <Override PartName="/ppt/tags/tag579.xml" ContentType="application/vnd.openxmlformats-officedocument.presentationml.tags+xml"/>
  <Override PartName="/ppt/tags/tag58.xml" ContentType="application/vnd.openxmlformats-officedocument.presentationml.tags+xml"/>
  <Override PartName="/ppt/tags/tag580.xml" ContentType="application/vnd.openxmlformats-officedocument.presentationml.tags+xml"/>
  <Override PartName="/ppt/tags/tag581.xml" ContentType="application/vnd.openxmlformats-officedocument.presentationml.tags+xml"/>
  <Override PartName="/ppt/tags/tag582.xml" ContentType="application/vnd.openxmlformats-officedocument.presentationml.tags+xml"/>
  <Override PartName="/ppt/tags/tag583.xml" ContentType="application/vnd.openxmlformats-officedocument.presentationml.tags+xml"/>
  <Override PartName="/ppt/tags/tag584.xml" ContentType="application/vnd.openxmlformats-officedocument.presentationml.tags+xml"/>
  <Override PartName="/ppt/tags/tag585.xml" ContentType="application/vnd.openxmlformats-officedocument.presentationml.tags+xml"/>
  <Override PartName="/ppt/tags/tag586.xml" ContentType="application/vnd.openxmlformats-officedocument.presentationml.tags+xml"/>
  <Override PartName="/ppt/tags/tag587.xml" ContentType="application/vnd.openxmlformats-officedocument.presentationml.tags+xml"/>
  <Override PartName="/ppt/tags/tag588.xml" ContentType="application/vnd.openxmlformats-officedocument.presentationml.tags+xml"/>
  <Override PartName="/ppt/tags/tag589.xml" ContentType="application/vnd.openxmlformats-officedocument.presentationml.tags+xml"/>
  <Override PartName="/ppt/tags/tag59.xml" ContentType="application/vnd.openxmlformats-officedocument.presentationml.tags+xml"/>
  <Override PartName="/ppt/tags/tag590.xml" ContentType="application/vnd.openxmlformats-officedocument.presentationml.tags+xml"/>
  <Override PartName="/ppt/tags/tag591.xml" ContentType="application/vnd.openxmlformats-officedocument.presentationml.tags+xml"/>
  <Override PartName="/ppt/tags/tag592.xml" ContentType="application/vnd.openxmlformats-officedocument.presentationml.tags+xml"/>
  <Override PartName="/ppt/tags/tag593.xml" ContentType="application/vnd.openxmlformats-officedocument.presentationml.tags+xml"/>
  <Override PartName="/ppt/tags/tag594.xml" ContentType="application/vnd.openxmlformats-officedocument.presentationml.tags+xml"/>
  <Override PartName="/ppt/tags/tag595.xml" ContentType="application/vnd.openxmlformats-officedocument.presentationml.tags+xml"/>
  <Override PartName="/ppt/tags/tag596.xml" ContentType="application/vnd.openxmlformats-officedocument.presentationml.tags+xml"/>
  <Override PartName="/ppt/tags/tag597.xml" ContentType="application/vnd.openxmlformats-officedocument.presentationml.tags+xml"/>
  <Override PartName="/ppt/tags/tag598.xml" ContentType="application/vnd.openxmlformats-officedocument.presentationml.tags+xml"/>
  <Override PartName="/ppt/tags/tag59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00.xml" ContentType="application/vnd.openxmlformats-officedocument.presentationml.tags+xml"/>
  <Override PartName="/ppt/tags/tag601.xml" ContentType="application/vnd.openxmlformats-officedocument.presentationml.tags+xml"/>
  <Override PartName="/ppt/tags/tag602.xml" ContentType="application/vnd.openxmlformats-officedocument.presentationml.tags+xml"/>
  <Override PartName="/ppt/tags/tag603.xml" ContentType="application/vnd.openxmlformats-officedocument.presentationml.tags+xml"/>
  <Override PartName="/ppt/tags/tag604.xml" ContentType="application/vnd.openxmlformats-officedocument.presentationml.tags+xml"/>
  <Override PartName="/ppt/tags/tag605.xml" ContentType="application/vnd.openxmlformats-officedocument.presentationml.tags+xml"/>
  <Override PartName="/ppt/tags/tag606.xml" ContentType="application/vnd.openxmlformats-officedocument.presentationml.tags+xml"/>
  <Override PartName="/ppt/tags/tag607.xml" ContentType="application/vnd.openxmlformats-officedocument.presentationml.tags+xml"/>
  <Override PartName="/ppt/tags/tag608.xml" ContentType="application/vnd.openxmlformats-officedocument.presentationml.tags+xml"/>
  <Override PartName="/ppt/tags/tag609.xml" ContentType="application/vnd.openxmlformats-officedocument.presentationml.tags+xml"/>
  <Override PartName="/ppt/tags/tag61.xml" ContentType="application/vnd.openxmlformats-officedocument.presentationml.tags+xml"/>
  <Override PartName="/ppt/tags/tag610.xml" ContentType="application/vnd.openxmlformats-officedocument.presentationml.tags+xml"/>
  <Override PartName="/ppt/tags/tag611.xml" ContentType="application/vnd.openxmlformats-officedocument.presentationml.tags+xml"/>
  <Override PartName="/ppt/tags/tag612.xml" ContentType="application/vnd.openxmlformats-officedocument.presentationml.tags+xml"/>
  <Override PartName="/ppt/tags/tag613.xml" ContentType="application/vnd.openxmlformats-officedocument.presentationml.tags+xml"/>
  <Override PartName="/ppt/tags/tag614.xml" ContentType="application/vnd.openxmlformats-officedocument.presentationml.tags+xml"/>
  <Override PartName="/ppt/tags/tag615.xml" ContentType="application/vnd.openxmlformats-officedocument.presentationml.tags+xml"/>
  <Override PartName="/ppt/tags/tag616.xml" ContentType="application/vnd.openxmlformats-officedocument.presentationml.tags+xml"/>
  <Override PartName="/ppt/tags/tag617.xml" ContentType="application/vnd.openxmlformats-officedocument.presentationml.tags+xml"/>
  <Override PartName="/ppt/tags/tag618.xml" ContentType="application/vnd.openxmlformats-officedocument.presentationml.tags+xml"/>
  <Override PartName="/ppt/tags/tag619.xml" ContentType="application/vnd.openxmlformats-officedocument.presentationml.tags+xml"/>
  <Override PartName="/ppt/tags/tag62.xml" ContentType="application/vnd.openxmlformats-officedocument.presentationml.tags+xml"/>
  <Override PartName="/ppt/tags/tag620.xml" ContentType="application/vnd.openxmlformats-officedocument.presentationml.tags+xml"/>
  <Override PartName="/ppt/tags/tag621.xml" ContentType="application/vnd.openxmlformats-officedocument.presentationml.tags+xml"/>
  <Override PartName="/ppt/tags/tag622.xml" ContentType="application/vnd.openxmlformats-officedocument.presentationml.tags+xml"/>
  <Override PartName="/ppt/tags/tag623.xml" ContentType="application/vnd.openxmlformats-officedocument.presentationml.tags+xml"/>
  <Override PartName="/ppt/tags/tag624.xml" ContentType="application/vnd.openxmlformats-officedocument.presentationml.tags+xml"/>
  <Override PartName="/ppt/tags/tag625.xml" ContentType="application/vnd.openxmlformats-officedocument.presentationml.tags+xml"/>
  <Override PartName="/ppt/tags/tag626.xml" ContentType="application/vnd.openxmlformats-officedocument.presentationml.tags+xml"/>
  <Override PartName="/ppt/tags/tag627.xml" ContentType="application/vnd.openxmlformats-officedocument.presentationml.tags+xml"/>
  <Override PartName="/ppt/tags/tag628.xml" ContentType="application/vnd.openxmlformats-officedocument.presentationml.tags+xml"/>
  <Override PartName="/ppt/tags/tag629.xml" ContentType="application/vnd.openxmlformats-officedocument.presentationml.tags+xml"/>
  <Override PartName="/ppt/tags/tag63.xml" ContentType="application/vnd.openxmlformats-officedocument.presentationml.tags+xml"/>
  <Override PartName="/ppt/tags/tag630.xml" ContentType="application/vnd.openxmlformats-officedocument.presentationml.tags+xml"/>
  <Override PartName="/ppt/tags/tag631.xml" ContentType="application/vnd.openxmlformats-officedocument.presentationml.tags+xml"/>
  <Override PartName="/ppt/tags/tag632.xml" ContentType="application/vnd.openxmlformats-officedocument.presentationml.tags+xml"/>
  <Override PartName="/ppt/tags/tag633.xml" ContentType="application/vnd.openxmlformats-officedocument.presentationml.tags+xml"/>
  <Override PartName="/ppt/tags/tag634.xml" ContentType="application/vnd.openxmlformats-officedocument.presentationml.tags+xml"/>
  <Override PartName="/ppt/tags/tag635.xml" ContentType="application/vnd.openxmlformats-officedocument.presentationml.tags+xml"/>
  <Override PartName="/ppt/tags/tag636.xml" ContentType="application/vnd.openxmlformats-officedocument.presentationml.tags+xml"/>
  <Override PartName="/ppt/tags/tag637.xml" ContentType="application/vnd.openxmlformats-officedocument.presentationml.tags+xml"/>
  <Override PartName="/ppt/tags/tag638.xml" ContentType="application/vnd.openxmlformats-officedocument.presentationml.tags+xml"/>
  <Override PartName="/ppt/tags/tag639.xml" ContentType="application/vnd.openxmlformats-officedocument.presentationml.tags+xml"/>
  <Override PartName="/ppt/tags/tag64.xml" ContentType="application/vnd.openxmlformats-officedocument.presentationml.tags+xml"/>
  <Override PartName="/ppt/tags/tag640.xml" ContentType="application/vnd.openxmlformats-officedocument.presentationml.tags+xml"/>
  <Override PartName="/ppt/tags/tag641.xml" ContentType="application/vnd.openxmlformats-officedocument.presentationml.tags+xml"/>
  <Override PartName="/ppt/tags/tag642.xml" ContentType="application/vnd.openxmlformats-officedocument.presentationml.tags+xml"/>
  <Override PartName="/ppt/tags/tag643.xml" ContentType="application/vnd.openxmlformats-officedocument.presentationml.tags+xml"/>
  <Override PartName="/ppt/tags/tag644.xml" ContentType="application/vnd.openxmlformats-officedocument.presentationml.tags+xml"/>
  <Override PartName="/ppt/tags/tag645.xml" ContentType="application/vnd.openxmlformats-officedocument.presentationml.tags+xml"/>
  <Override PartName="/ppt/tags/tag646.xml" ContentType="application/vnd.openxmlformats-officedocument.presentationml.tags+xml"/>
  <Override PartName="/ppt/tags/tag647.xml" ContentType="application/vnd.openxmlformats-officedocument.presentationml.tags+xml"/>
  <Override PartName="/ppt/tags/tag648.xml" ContentType="application/vnd.openxmlformats-officedocument.presentationml.tags+xml"/>
  <Override PartName="/ppt/tags/tag649.xml" ContentType="application/vnd.openxmlformats-officedocument.presentationml.tags+xml"/>
  <Override PartName="/ppt/tags/tag65.xml" ContentType="application/vnd.openxmlformats-officedocument.presentationml.tags+xml"/>
  <Override PartName="/ppt/tags/tag650.xml" ContentType="application/vnd.openxmlformats-officedocument.presentationml.tags+xml"/>
  <Override PartName="/ppt/tags/tag651.xml" ContentType="application/vnd.openxmlformats-officedocument.presentationml.tags+xml"/>
  <Override PartName="/ppt/tags/tag652.xml" ContentType="application/vnd.openxmlformats-officedocument.presentationml.tags+xml"/>
  <Override PartName="/ppt/tags/tag653.xml" ContentType="application/vnd.openxmlformats-officedocument.presentationml.tags+xml"/>
  <Override PartName="/ppt/tags/tag654.xml" ContentType="application/vnd.openxmlformats-officedocument.presentationml.tags+xml"/>
  <Override PartName="/ppt/tags/tag655.xml" ContentType="application/vnd.openxmlformats-officedocument.presentationml.tags+xml"/>
  <Override PartName="/ppt/tags/tag656.xml" ContentType="application/vnd.openxmlformats-officedocument.presentationml.tags+xml"/>
  <Override PartName="/ppt/tags/tag657.xml" ContentType="application/vnd.openxmlformats-officedocument.presentationml.tags+xml"/>
  <Override PartName="/ppt/tags/tag658.xml" ContentType="application/vnd.openxmlformats-officedocument.presentationml.tags+xml"/>
  <Override PartName="/ppt/tags/tag659.xml" ContentType="application/vnd.openxmlformats-officedocument.presentationml.tags+xml"/>
  <Override PartName="/ppt/tags/tag66.xml" ContentType="application/vnd.openxmlformats-officedocument.presentationml.tags+xml"/>
  <Override PartName="/ppt/tags/tag660.xml" ContentType="application/vnd.openxmlformats-officedocument.presentationml.tags+xml"/>
  <Override PartName="/ppt/tags/tag661.xml" ContentType="application/vnd.openxmlformats-officedocument.presentationml.tags+xml"/>
  <Override PartName="/ppt/tags/tag662.xml" ContentType="application/vnd.openxmlformats-officedocument.presentationml.tags+xml"/>
  <Override PartName="/ppt/tags/tag663.xml" ContentType="application/vnd.openxmlformats-officedocument.presentationml.tags+xml"/>
  <Override PartName="/ppt/tags/tag664.xml" ContentType="application/vnd.openxmlformats-officedocument.presentationml.tags+xml"/>
  <Override PartName="/ppt/tags/tag665.xml" ContentType="application/vnd.openxmlformats-officedocument.presentationml.tags+xml"/>
  <Override PartName="/ppt/tags/tag666.xml" ContentType="application/vnd.openxmlformats-officedocument.presentationml.tags+xml"/>
  <Override PartName="/ppt/tags/tag667.xml" ContentType="application/vnd.openxmlformats-officedocument.presentationml.tags+xml"/>
  <Override PartName="/ppt/tags/tag668.xml" ContentType="application/vnd.openxmlformats-officedocument.presentationml.tags+xml"/>
  <Override PartName="/ppt/tags/tag669.xml" ContentType="application/vnd.openxmlformats-officedocument.presentationml.tags+xml"/>
  <Override PartName="/ppt/tags/tag67.xml" ContentType="application/vnd.openxmlformats-officedocument.presentationml.tags+xml"/>
  <Override PartName="/ppt/tags/tag670.xml" ContentType="application/vnd.openxmlformats-officedocument.presentationml.tags+xml"/>
  <Override PartName="/ppt/tags/tag671.xml" ContentType="application/vnd.openxmlformats-officedocument.presentationml.tags+xml"/>
  <Override PartName="/ppt/tags/tag672.xml" ContentType="application/vnd.openxmlformats-officedocument.presentationml.tags+xml"/>
  <Override PartName="/ppt/tags/tag673.xml" ContentType="application/vnd.openxmlformats-officedocument.presentationml.tags+xml"/>
  <Override PartName="/ppt/tags/tag674.xml" ContentType="application/vnd.openxmlformats-officedocument.presentationml.tags+xml"/>
  <Override PartName="/ppt/tags/tag675.xml" ContentType="application/vnd.openxmlformats-officedocument.presentationml.tags+xml"/>
  <Override PartName="/ppt/tags/tag676.xml" ContentType="application/vnd.openxmlformats-officedocument.presentationml.tags+xml"/>
  <Override PartName="/ppt/tags/tag677.xml" ContentType="application/vnd.openxmlformats-officedocument.presentationml.tags+xml"/>
  <Override PartName="/ppt/tags/tag678.xml" ContentType="application/vnd.openxmlformats-officedocument.presentationml.tags+xml"/>
  <Override PartName="/ppt/tags/tag679.xml" ContentType="application/vnd.openxmlformats-officedocument.presentationml.tags+xml"/>
  <Override PartName="/ppt/tags/tag68.xml" ContentType="application/vnd.openxmlformats-officedocument.presentationml.tags+xml"/>
  <Override PartName="/ppt/tags/tag680.xml" ContentType="application/vnd.openxmlformats-officedocument.presentationml.tags+xml"/>
  <Override PartName="/ppt/tags/tag681.xml" ContentType="application/vnd.openxmlformats-officedocument.presentationml.tags+xml"/>
  <Override PartName="/ppt/tags/tag682.xml" ContentType="application/vnd.openxmlformats-officedocument.presentationml.tags+xml"/>
  <Override PartName="/ppt/tags/tag683.xml" ContentType="application/vnd.openxmlformats-officedocument.presentationml.tags+xml"/>
  <Override PartName="/ppt/tags/tag684.xml" ContentType="application/vnd.openxmlformats-officedocument.presentationml.tags+xml"/>
  <Override PartName="/ppt/tags/tag685.xml" ContentType="application/vnd.openxmlformats-officedocument.presentationml.tags+xml"/>
  <Override PartName="/ppt/tags/tag686.xml" ContentType="application/vnd.openxmlformats-officedocument.presentationml.tags+xml"/>
  <Override PartName="/ppt/tags/tag687.xml" ContentType="application/vnd.openxmlformats-officedocument.presentationml.tags+xml"/>
  <Override PartName="/ppt/tags/tag688.xml" ContentType="application/vnd.openxmlformats-officedocument.presentationml.tags+xml"/>
  <Override PartName="/ppt/tags/tag689.xml" ContentType="application/vnd.openxmlformats-officedocument.presentationml.tags+xml"/>
  <Override PartName="/ppt/tags/tag69.xml" ContentType="application/vnd.openxmlformats-officedocument.presentationml.tags+xml"/>
  <Override PartName="/ppt/tags/tag690.xml" ContentType="application/vnd.openxmlformats-officedocument.presentationml.tags+xml"/>
  <Override PartName="/ppt/tags/tag691.xml" ContentType="application/vnd.openxmlformats-officedocument.presentationml.tags+xml"/>
  <Override PartName="/ppt/tags/tag692.xml" ContentType="application/vnd.openxmlformats-officedocument.presentationml.tags+xml"/>
  <Override PartName="/ppt/tags/tag693.xml" ContentType="application/vnd.openxmlformats-officedocument.presentationml.tags+xml"/>
  <Override PartName="/ppt/tags/tag694.xml" ContentType="application/vnd.openxmlformats-officedocument.presentationml.tags+xml"/>
  <Override PartName="/ppt/tags/tag695.xml" ContentType="application/vnd.openxmlformats-officedocument.presentationml.tags+xml"/>
  <Override PartName="/ppt/tags/tag696.xml" ContentType="application/vnd.openxmlformats-officedocument.presentationml.tags+xml"/>
  <Override PartName="/ppt/tags/tag697.xml" ContentType="application/vnd.openxmlformats-officedocument.presentationml.tags+xml"/>
  <Override PartName="/ppt/tags/tag698.xml" ContentType="application/vnd.openxmlformats-officedocument.presentationml.tags+xml"/>
  <Override PartName="/ppt/tags/tag69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700.xml" ContentType="application/vnd.openxmlformats-officedocument.presentationml.tags+xml"/>
  <Override PartName="/ppt/tags/tag701.xml" ContentType="application/vnd.openxmlformats-officedocument.presentationml.tags+xml"/>
  <Override PartName="/ppt/tags/tag702.xml" ContentType="application/vnd.openxmlformats-officedocument.presentationml.tags+xml"/>
  <Override PartName="/ppt/tags/tag703.xml" ContentType="application/vnd.openxmlformats-officedocument.presentationml.tags+xml"/>
  <Override PartName="/ppt/tags/tag704.xml" ContentType="application/vnd.openxmlformats-officedocument.presentationml.tags+xml"/>
  <Override PartName="/ppt/tags/tag705.xml" ContentType="application/vnd.openxmlformats-officedocument.presentationml.tags+xml"/>
  <Override PartName="/ppt/tags/tag706.xml" ContentType="application/vnd.openxmlformats-officedocument.presentationml.tags+xml"/>
  <Override PartName="/ppt/tags/tag707.xml" ContentType="application/vnd.openxmlformats-officedocument.presentationml.tags+xml"/>
  <Override PartName="/ppt/tags/tag708.xml" ContentType="application/vnd.openxmlformats-officedocument.presentationml.tags+xml"/>
  <Override PartName="/ppt/tags/tag709.xml" ContentType="application/vnd.openxmlformats-officedocument.presentationml.tags+xml"/>
  <Override PartName="/ppt/tags/tag71.xml" ContentType="application/vnd.openxmlformats-officedocument.presentationml.tags+xml"/>
  <Override PartName="/ppt/tags/tag710.xml" ContentType="application/vnd.openxmlformats-officedocument.presentationml.tags+xml"/>
  <Override PartName="/ppt/tags/tag711.xml" ContentType="application/vnd.openxmlformats-officedocument.presentationml.tags+xml"/>
  <Override PartName="/ppt/tags/tag712.xml" ContentType="application/vnd.openxmlformats-officedocument.presentationml.tags+xml"/>
  <Override PartName="/ppt/tags/tag713.xml" ContentType="application/vnd.openxmlformats-officedocument.presentationml.tags+xml"/>
  <Override PartName="/ppt/tags/tag714.xml" ContentType="application/vnd.openxmlformats-officedocument.presentationml.tags+xml"/>
  <Override PartName="/ppt/tags/tag715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>
  <p:sldMasterIdLst>
    <p:sldMasterId id="2147483648" r:id="rId1"/>
  </p:sldMasterIdLst>
  <p:notesMasterIdLst>
    <p:notesMasterId r:id="rId6"/>
  </p:notesMasterIdLst>
  <p:sldIdLst>
    <p:sldId id="256" r:id="rId3"/>
    <p:sldId id="613" r:id="rId4"/>
    <p:sldId id="615" r:id="rId5"/>
    <p:sldId id="658" r:id="rId7"/>
    <p:sldId id="659" r:id="rId8"/>
    <p:sldId id="661" r:id="rId9"/>
    <p:sldId id="663" r:id="rId10"/>
    <p:sldId id="664" r:id="rId11"/>
    <p:sldId id="665" r:id="rId12"/>
    <p:sldId id="768" r:id="rId13"/>
    <p:sldId id="667" r:id="rId14"/>
    <p:sldId id="669" r:id="rId15"/>
    <p:sldId id="673" r:id="rId16"/>
    <p:sldId id="674" r:id="rId17"/>
    <p:sldId id="675" r:id="rId18"/>
    <p:sldId id="766" r:id="rId19"/>
    <p:sldId id="843" r:id="rId20"/>
    <p:sldId id="844" r:id="rId21"/>
    <p:sldId id="845" r:id="rId22"/>
    <p:sldId id="846" r:id="rId23"/>
    <p:sldId id="847" r:id="rId24"/>
    <p:sldId id="848" r:id="rId25"/>
    <p:sldId id="849" r:id="rId26"/>
    <p:sldId id="850" r:id="rId27"/>
    <p:sldId id="851" r:id="rId28"/>
    <p:sldId id="852" r:id="rId29"/>
    <p:sldId id="676" r:id="rId30"/>
    <p:sldId id="677" r:id="rId31"/>
    <p:sldId id="678" r:id="rId32"/>
    <p:sldId id="680" r:id="rId33"/>
    <p:sldId id="853" r:id="rId34"/>
    <p:sldId id="854" r:id="rId35"/>
    <p:sldId id="855" r:id="rId36"/>
    <p:sldId id="856" r:id="rId37"/>
    <p:sldId id="857" r:id="rId38"/>
    <p:sldId id="858" r:id="rId39"/>
    <p:sldId id="859" r:id="rId40"/>
    <p:sldId id="860" r:id="rId41"/>
    <p:sldId id="861" r:id="rId42"/>
    <p:sldId id="683" r:id="rId43"/>
    <p:sldId id="684" r:id="rId44"/>
    <p:sldId id="685" r:id="rId45"/>
    <p:sldId id="686" r:id="rId46"/>
    <p:sldId id="688" r:id="rId47"/>
    <p:sldId id="690" r:id="rId48"/>
    <p:sldId id="692" r:id="rId49"/>
    <p:sldId id="695" r:id="rId50"/>
    <p:sldId id="697" r:id="rId51"/>
    <p:sldId id="698" r:id="rId52"/>
    <p:sldId id="699" r:id="rId53"/>
    <p:sldId id="700" r:id="rId54"/>
    <p:sldId id="702" r:id="rId55"/>
    <p:sldId id="703" r:id="rId56"/>
    <p:sldId id="704" r:id="rId57"/>
    <p:sldId id="705" r:id="rId58"/>
    <p:sldId id="862" r:id="rId59"/>
    <p:sldId id="863" r:id="rId60"/>
    <p:sldId id="864" r:id="rId61"/>
    <p:sldId id="865" r:id="rId62"/>
    <p:sldId id="866" r:id="rId63"/>
    <p:sldId id="867" r:id="rId64"/>
    <p:sldId id="868" r:id="rId65"/>
    <p:sldId id="869" r:id="rId66"/>
    <p:sldId id="870" r:id="rId67"/>
    <p:sldId id="871" r:id="rId68"/>
    <p:sldId id="706" r:id="rId69"/>
    <p:sldId id="707" r:id="rId70"/>
    <p:sldId id="708" r:id="rId71"/>
    <p:sldId id="872" r:id="rId72"/>
    <p:sldId id="873" r:id="rId73"/>
    <p:sldId id="874" r:id="rId74"/>
    <p:sldId id="875" r:id="rId75"/>
    <p:sldId id="876" r:id="rId76"/>
    <p:sldId id="877" r:id="rId77"/>
    <p:sldId id="878" r:id="rId78"/>
    <p:sldId id="879" r:id="rId79"/>
    <p:sldId id="712" r:id="rId80"/>
    <p:sldId id="711" r:id="rId81"/>
    <p:sldId id="713" r:id="rId82"/>
    <p:sldId id="714" r:id="rId83"/>
    <p:sldId id="716" r:id="rId84"/>
    <p:sldId id="717" r:id="rId85"/>
    <p:sldId id="718" r:id="rId86"/>
    <p:sldId id="719" r:id="rId87"/>
    <p:sldId id="720" r:id="rId88"/>
    <p:sldId id="721" r:id="rId89"/>
    <p:sldId id="722" r:id="rId90"/>
    <p:sldId id="723" r:id="rId91"/>
    <p:sldId id="724" r:id="rId92"/>
    <p:sldId id="725" r:id="rId93"/>
    <p:sldId id="726" r:id="rId94"/>
    <p:sldId id="727" r:id="rId95"/>
    <p:sldId id="728" r:id="rId96"/>
    <p:sldId id="729" r:id="rId97"/>
    <p:sldId id="732" r:id="rId98"/>
    <p:sldId id="733" r:id="rId99"/>
    <p:sldId id="731" r:id="rId100"/>
    <p:sldId id="736" r:id="rId101"/>
    <p:sldId id="739" r:id="rId102"/>
    <p:sldId id="741" r:id="rId103"/>
    <p:sldId id="742" r:id="rId104"/>
    <p:sldId id="743" r:id="rId105"/>
    <p:sldId id="744" r:id="rId106"/>
    <p:sldId id="745" r:id="rId107"/>
    <p:sldId id="746" r:id="rId108"/>
    <p:sldId id="747" r:id="rId109"/>
    <p:sldId id="748" r:id="rId110"/>
    <p:sldId id="750" r:id="rId111"/>
    <p:sldId id="769" r:id="rId112"/>
    <p:sldId id="751" r:id="rId113"/>
    <p:sldId id="763" r:id="rId114"/>
    <p:sldId id="752" r:id="rId115"/>
    <p:sldId id="753" r:id="rId116"/>
    <p:sldId id="756" r:id="rId117"/>
    <p:sldId id="757" r:id="rId118"/>
    <p:sldId id="758" r:id="rId119"/>
    <p:sldId id="759" r:id="rId120"/>
    <p:sldId id="760" r:id="rId121"/>
    <p:sldId id="764" r:id="rId122"/>
    <p:sldId id="765" r:id="rId123"/>
    <p:sldId id="880" r:id="rId124"/>
    <p:sldId id="881" r:id="rId125"/>
    <p:sldId id="882" r:id="rId126"/>
    <p:sldId id="883" r:id="rId127"/>
    <p:sldId id="884" r:id="rId128"/>
    <p:sldId id="885" r:id="rId129"/>
    <p:sldId id="886" r:id="rId130"/>
    <p:sldId id="887" r:id="rId131"/>
    <p:sldId id="888" r:id="rId132"/>
    <p:sldId id="889" r:id="rId133"/>
    <p:sldId id="890" r:id="rId134"/>
    <p:sldId id="891" r:id="rId135"/>
    <p:sldId id="892" r:id="rId136"/>
    <p:sldId id="893" r:id="rId137"/>
    <p:sldId id="346" r:id="rId138"/>
  </p:sldIdLst>
  <p:sldSz cx="12192000" cy="6858000"/>
  <p:notesSz cx="6858000" cy="9144000"/>
  <p:custDataLst>
    <p:tags r:id="rId142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3A1FF"/>
    <a:srgbClr val="79BCFF"/>
    <a:srgbClr val="6600FF"/>
    <a:srgbClr val="990000"/>
    <a:srgbClr val="F3D3E9"/>
    <a:srgbClr val="FFE1E1"/>
    <a:srgbClr val="CCFFCC"/>
    <a:srgbClr val="FFCCCC"/>
    <a:srgbClr val="FFCCFF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5758FB7-9AC5-4552-8A53-C91805E547FA}" styleName="主题样式 1 - 强调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5DA37D80-6434-44D0-A028-1B22A696006F}" styleName="浅色样式 3 - 强调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BC89EF96-8CEA-46FF-86C4-4CE0E7609802}" styleName="浅色样式 3 - 强调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570" autoAdjust="0"/>
    <p:restoredTop sz="86550" autoAdjust="0"/>
  </p:normalViewPr>
  <p:slideViewPr>
    <p:cSldViewPr showGuides="1">
      <p:cViewPr varScale="1">
        <p:scale>
          <a:sx n="110" d="100"/>
          <a:sy n="110" d="100"/>
        </p:scale>
        <p:origin x="456" y="7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495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9" Type="http://schemas.openxmlformats.org/officeDocument/2006/relationships/slide" Target="slides/slide96.xml"/><Relationship Id="rId98" Type="http://schemas.openxmlformats.org/officeDocument/2006/relationships/slide" Target="slides/slide95.xml"/><Relationship Id="rId97" Type="http://schemas.openxmlformats.org/officeDocument/2006/relationships/slide" Target="slides/slide94.xml"/><Relationship Id="rId96" Type="http://schemas.openxmlformats.org/officeDocument/2006/relationships/slide" Target="slides/slide93.xml"/><Relationship Id="rId95" Type="http://schemas.openxmlformats.org/officeDocument/2006/relationships/slide" Target="slides/slide92.xml"/><Relationship Id="rId94" Type="http://schemas.openxmlformats.org/officeDocument/2006/relationships/slide" Target="slides/slide91.xml"/><Relationship Id="rId93" Type="http://schemas.openxmlformats.org/officeDocument/2006/relationships/slide" Target="slides/slide90.xml"/><Relationship Id="rId92" Type="http://schemas.openxmlformats.org/officeDocument/2006/relationships/slide" Target="slides/slide89.xml"/><Relationship Id="rId91" Type="http://schemas.openxmlformats.org/officeDocument/2006/relationships/slide" Target="slides/slide88.xml"/><Relationship Id="rId90" Type="http://schemas.openxmlformats.org/officeDocument/2006/relationships/slide" Target="slides/slide87.xml"/><Relationship Id="rId9" Type="http://schemas.openxmlformats.org/officeDocument/2006/relationships/slide" Target="slides/slide6.xml"/><Relationship Id="rId89" Type="http://schemas.openxmlformats.org/officeDocument/2006/relationships/slide" Target="slides/slide86.xml"/><Relationship Id="rId88" Type="http://schemas.openxmlformats.org/officeDocument/2006/relationships/slide" Target="slides/slide85.xml"/><Relationship Id="rId87" Type="http://schemas.openxmlformats.org/officeDocument/2006/relationships/slide" Target="slides/slide84.xml"/><Relationship Id="rId86" Type="http://schemas.openxmlformats.org/officeDocument/2006/relationships/slide" Target="slides/slide83.xml"/><Relationship Id="rId85" Type="http://schemas.openxmlformats.org/officeDocument/2006/relationships/slide" Target="slides/slide82.xml"/><Relationship Id="rId84" Type="http://schemas.openxmlformats.org/officeDocument/2006/relationships/slide" Target="slides/slide81.xml"/><Relationship Id="rId83" Type="http://schemas.openxmlformats.org/officeDocument/2006/relationships/slide" Target="slides/slide80.xml"/><Relationship Id="rId82" Type="http://schemas.openxmlformats.org/officeDocument/2006/relationships/slide" Target="slides/slide79.xml"/><Relationship Id="rId81" Type="http://schemas.openxmlformats.org/officeDocument/2006/relationships/slide" Target="slides/slide78.xml"/><Relationship Id="rId80" Type="http://schemas.openxmlformats.org/officeDocument/2006/relationships/slide" Target="slides/slide77.xml"/><Relationship Id="rId8" Type="http://schemas.openxmlformats.org/officeDocument/2006/relationships/slide" Target="slides/slide5.xml"/><Relationship Id="rId79" Type="http://schemas.openxmlformats.org/officeDocument/2006/relationships/slide" Target="slides/slide76.xml"/><Relationship Id="rId78" Type="http://schemas.openxmlformats.org/officeDocument/2006/relationships/slide" Target="slides/slide75.xml"/><Relationship Id="rId77" Type="http://schemas.openxmlformats.org/officeDocument/2006/relationships/slide" Target="slides/slide74.xml"/><Relationship Id="rId76" Type="http://schemas.openxmlformats.org/officeDocument/2006/relationships/slide" Target="slides/slide73.xml"/><Relationship Id="rId75" Type="http://schemas.openxmlformats.org/officeDocument/2006/relationships/slide" Target="slides/slide72.xml"/><Relationship Id="rId74" Type="http://schemas.openxmlformats.org/officeDocument/2006/relationships/slide" Target="slides/slide71.xml"/><Relationship Id="rId73" Type="http://schemas.openxmlformats.org/officeDocument/2006/relationships/slide" Target="slides/slide70.xml"/><Relationship Id="rId72" Type="http://schemas.openxmlformats.org/officeDocument/2006/relationships/slide" Target="slides/slide69.xml"/><Relationship Id="rId71" Type="http://schemas.openxmlformats.org/officeDocument/2006/relationships/slide" Target="slides/slide68.xml"/><Relationship Id="rId70" Type="http://schemas.openxmlformats.org/officeDocument/2006/relationships/slide" Target="slides/slide67.xml"/><Relationship Id="rId7" Type="http://schemas.openxmlformats.org/officeDocument/2006/relationships/slide" Target="slides/slide4.xml"/><Relationship Id="rId69" Type="http://schemas.openxmlformats.org/officeDocument/2006/relationships/slide" Target="slides/slide66.xml"/><Relationship Id="rId68" Type="http://schemas.openxmlformats.org/officeDocument/2006/relationships/slide" Target="slides/slide65.xml"/><Relationship Id="rId67" Type="http://schemas.openxmlformats.org/officeDocument/2006/relationships/slide" Target="slides/slide64.xml"/><Relationship Id="rId66" Type="http://schemas.openxmlformats.org/officeDocument/2006/relationships/slide" Target="slides/slide63.xml"/><Relationship Id="rId65" Type="http://schemas.openxmlformats.org/officeDocument/2006/relationships/slide" Target="slides/slide62.xml"/><Relationship Id="rId64" Type="http://schemas.openxmlformats.org/officeDocument/2006/relationships/slide" Target="slides/slide61.xml"/><Relationship Id="rId63" Type="http://schemas.openxmlformats.org/officeDocument/2006/relationships/slide" Target="slides/slide60.xml"/><Relationship Id="rId62" Type="http://schemas.openxmlformats.org/officeDocument/2006/relationships/slide" Target="slides/slide59.xml"/><Relationship Id="rId61" Type="http://schemas.openxmlformats.org/officeDocument/2006/relationships/slide" Target="slides/slide58.xml"/><Relationship Id="rId60" Type="http://schemas.openxmlformats.org/officeDocument/2006/relationships/slide" Target="slides/slide57.xml"/><Relationship Id="rId6" Type="http://schemas.openxmlformats.org/officeDocument/2006/relationships/notesMaster" Target="notesMasters/notesMaster1.xml"/><Relationship Id="rId59" Type="http://schemas.openxmlformats.org/officeDocument/2006/relationships/slide" Target="slides/slide56.xml"/><Relationship Id="rId58" Type="http://schemas.openxmlformats.org/officeDocument/2006/relationships/slide" Target="slides/slide55.xml"/><Relationship Id="rId57" Type="http://schemas.openxmlformats.org/officeDocument/2006/relationships/slide" Target="slides/slide54.xml"/><Relationship Id="rId56" Type="http://schemas.openxmlformats.org/officeDocument/2006/relationships/slide" Target="slides/slide53.xml"/><Relationship Id="rId55" Type="http://schemas.openxmlformats.org/officeDocument/2006/relationships/slide" Target="slides/slide52.xml"/><Relationship Id="rId54" Type="http://schemas.openxmlformats.org/officeDocument/2006/relationships/slide" Target="slides/slide51.xml"/><Relationship Id="rId53" Type="http://schemas.openxmlformats.org/officeDocument/2006/relationships/slide" Target="slides/slide50.xml"/><Relationship Id="rId52" Type="http://schemas.openxmlformats.org/officeDocument/2006/relationships/slide" Target="slides/slide49.xml"/><Relationship Id="rId51" Type="http://schemas.openxmlformats.org/officeDocument/2006/relationships/slide" Target="slides/slide48.xml"/><Relationship Id="rId50" Type="http://schemas.openxmlformats.org/officeDocument/2006/relationships/slide" Target="slides/slide47.xml"/><Relationship Id="rId5" Type="http://schemas.openxmlformats.org/officeDocument/2006/relationships/slide" Target="slides/slide3.xml"/><Relationship Id="rId49" Type="http://schemas.openxmlformats.org/officeDocument/2006/relationships/slide" Target="slides/slide46.xml"/><Relationship Id="rId48" Type="http://schemas.openxmlformats.org/officeDocument/2006/relationships/slide" Target="slides/slide45.xml"/><Relationship Id="rId47" Type="http://schemas.openxmlformats.org/officeDocument/2006/relationships/slide" Target="slides/slide44.xml"/><Relationship Id="rId46" Type="http://schemas.openxmlformats.org/officeDocument/2006/relationships/slide" Target="slides/slide43.xml"/><Relationship Id="rId45" Type="http://schemas.openxmlformats.org/officeDocument/2006/relationships/slide" Target="slides/slide42.xml"/><Relationship Id="rId44" Type="http://schemas.openxmlformats.org/officeDocument/2006/relationships/slide" Target="slides/slide41.xml"/><Relationship Id="rId43" Type="http://schemas.openxmlformats.org/officeDocument/2006/relationships/slide" Target="slides/slide40.xml"/><Relationship Id="rId42" Type="http://schemas.openxmlformats.org/officeDocument/2006/relationships/slide" Target="slides/slide39.xml"/><Relationship Id="rId41" Type="http://schemas.openxmlformats.org/officeDocument/2006/relationships/slide" Target="slides/slide38.xml"/><Relationship Id="rId40" Type="http://schemas.openxmlformats.org/officeDocument/2006/relationships/slide" Target="slides/slide37.xml"/><Relationship Id="rId4" Type="http://schemas.openxmlformats.org/officeDocument/2006/relationships/slide" Target="slides/slide2.xml"/><Relationship Id="rId39" Type="http://schemas.openxmlformats.org/officeDocument/2006/relationships/slide" Target="slides/slide36.xml"/><Relationship Id="rId38" Type="http://schemas.openxmlformats.org/officeDocument/2006/relationships/slide" Target="slides/slide35.xml"/><Relationship Id="rId37" Type="http://schemas.openxmlformats.org/officeDocument/2006/relationships/slide" Target="slides/slide34.xml"/><Relationship Id="rId36" Type="http://schemas.openxmlformats.org/officeDocument/2006/relationships/slide" Target="slides/slide33.xml"/><Relationship Id="rId35" Type="http://schemas.openxmlformats.org/officeDocument/2006/relationships/slide" Target="slides/slide32.xml"/><Relationship Id="rId34" Type="http://schemas.openxmlformats.org/officeDocument/2006/relationships/slide" Target="slides/slide31.xml"/><Relationship Id="rId33" Type="http://schemas.openxmlformats.org/officeDocument/2006/relationships/slide" Target="slides/slide30.xml"/><Relationship Id="rId32" Type="http://schemas.openxmlformats.org/officeDocument/2006/relationships/slide" Target="slides/slide29.xml"/><Relationship Id="rId31" Type="http://schemas.openxmlformats.org/officeDocument/2006/relationships/slide" Target="slides/slide28.xml"/><Relationship Id="rId30" Type="http://schemas.openxmlformats.org/officeDocument/2006/relationships/slide" Target="slides/slide27.xml"/><Relationship Id="rId3" Type="http://schemas.openxmlformats.org/officeDocument/2006/relationships/slide" Target="slides/slide1.xml"/><Relationship Id="rId29" Type="http://schemas.openxmlformats.org/officeDocument/2006/relationships/slide" Target="slides/slide26.xml"/><Relationship Id="rId28" Type="http://schemas.openxmlformats.org/officeDocument/2006/relationships/slide" Target="slides/slide25.xml"/><Relationship Id="rId27" Type="http://schemas.openxmlformats.org/officeDocument/2006/relationships/slide" Target="slides/slide24.xml"/><Relationship Id="rId26" Type="http://schemas.openxmlformats.org/officeDocument/2006/relationships/slide" Target="slides/slide23.xml"/><Relationship Id="rId25" Type="http://schemas.openxmlformats.org/officeDocument/2006/relationships/slide" Target="slides/slide22.xml"/><Relationship Id="rId24" Type="http://schemas.openxmlformats.org/officeDocument/2006/relationships/slide" Target="slides/slide21.xml"/><Relationship Id="rId23" Type="http://schemas.openxmlformats.org/officeDocument/2006/relationships/slide" Target="slides/slide20.xml"/><Relationship Id="rId22" Type="http://schemas.openxmlformats.org/officeDocument/2006/relationships/slide" Target="slides/slide19.xml"/><Relationship Id="rId21" Type="http://schemas.openxmlformats.org/officeDocument/2006/relationships/slide" Target="slides/slide18.xml"/><Relationship Id="rId20" Type="http://schemas.openxmlformats.org/officeDocument/2006/relationships/slide" Target="slides/slide17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2" Type="http://schemas.openxmlformats.org/officeDocument/2006/relationships/tags" Target="tags/tag715.xml"/><Relationship Id="rId141" Type="http://schemas.openxmlformats.org/officeDocument/2006/relationships/tableStyles" Target="tableStyles.xml"/><Relationship Id="rId140" Type="http://schemas.openxmlformats.org/officeDocument/2006/relationships/viewProps" Target="viewProps.xml"/><Relationship Id="rId14" Type="http://schemas.openxmlformats.org/officeDocument/2006/relationships/slide" Target="slides/slide11.xml"/><Relationship Id="rId139" Type="http://schemas.openxmlformats.org/officeDocument/2006/relationships/presProps" Target="presProps.xml"/><Relationship Id="rId138" Type="http://schemas.openxmlformats.org/officeDocument/2006/relationships/slide" Target="slides/slide135.xml"/><Relationship Id="rId137" Type="http://schemas.openxmlformats.org/officeDocument/2006/relationships/slide" Target="slides/slide134.xml"/><Relationship Id="rId136" Type="http://schemas.openxmlformats.org/officeDocument/2006/relationships/slide" Target="slides/slide133.xml"/><Relationship Id="rId135" Type="http://schemas.openxmlformats.org/officeDocument/2006/relationships/slide" Target="slides/slide132.xml"/><Relationship Id="rId134" Type="http://schemas.openxmlformats.org/officeDocument/2006/relationships/slide" Target="slides/slide131.xml"/><Relationship Id="rId133" Type="http://schemas.openxmlformats.org/officeDocument/2006/relationships/slide" Target="slides/slide130.xml"/><Relationship Id="rId132" Type="http://schemas.openxmlformats.org/officeDocument/2006/relationships/slide" Target="slides/slide129.xml"/><Relationship Id="rId131" Type="http://schemas.openxmlformats.org/officeDocument/2006/relationships/slide" Target="slides/slide128.xml"/><Relationship Id="rId130" Type="http://schemas.openxmlformats.org/officeDocument/2006/relationships/slide" Target="slides/slide127.xml"/><Relationship Id="rId13" Type="http://schemas.openxmlformats.org/officeDocument/2006/relationships/slide" Target="slides/slide10.xml"/><Relationship Id="rId129" Type="http://schemas.openxmlformats.org/officeDocument/2006/relationships/slide" Target="slides/slide126.xml"/><Relationship Id="rId128" Type="http://schemas.openxmlformats.org/officeDocument/2006/relationships/slide" Target="slides/slide125.xml"/><Relationship Id="rId127" Type="http://schemas.openxmlformats.org/officeDocument/2006/relationships/slide" Target="slides/slide124.xml"/><Relationship Id="rId126" Type="http://schemas.openxmlformats.org/officeDocument/2006/relationships/slide" Target="slides/slide123.xml"/><Relationship Id="rId125" Type="http://schemas.openxmlformats.org/officeDocument/2006/relationships/slide" Target="slides/slide122.xml"/><Relationship Id="rId124" Type="http://schemas.openxmlformats.org/officeDocument/2006/relationships/slide" Target="slides/slide121.xml"/><Relationship Id="rId123" Type="http://schemas.openxmlformats.org/officeDocument/2006/relationships/slide" Target="slides/slide120.xml"/><Relationship Id="rId122" Type="http://schemas.openxmlformats.org/officeDocument/2006/relationships/slide" Target="slides/slide119.xml"/><Relationship Id="rId121" Type="http://schemas.openxmlformats.org/officeDocument/2006/relationships/slide" Target="slides/slide118.xml"/><Relationship Id="rId120" Type="http://schemas.openxmlformats.org/officeDocument/2006/relationships/slide" Target="slides/slide117.xml"/><Relationship Id="rId12" Type="http://schemas.openxmlformats.org/officeDocument/2006/relationships/slide" Target="slides/slide9.xml"/><Relationship Id="rId119" Type="http://schemas.openxmlformats.org/officeDocument/2006/relationships/slide" Target="slides/slide116.xml"/><Relationship Id="rId118" Type="http://schemas.openxmlformats.org/officeDocument/2006/relationships/slide" Target="slides/slide115.xml"/><Relationship Id="rId117" Type="http://schemas.openxmlformats.org/officeDocument/2006/relationships/slide" Target="slides/slide114.xml"/><Relationship Id="rId116" Type="http://schemas.openxmlformats.org/officeDocument/2006/relationships/slide" Target="slides/slide113.xml"/><Relationship Id="rId115" Type="http://schemas.openxmlformats.org/officeDocument/2006/relationships/slide" Target="slides/slide112.xml"/><Relationship Id="rId114" Type="http://schemas.openxmlformats.org/officeDocument/2006/relationships/slide" Target="slides/slide111.xml"/><Relationship Id="rId113" Type="http://schemas.openxmlformats.org/officeDocument/2006/relationships/slide" Target="slides/slide110.xml"/><Relationship Id="rId112" Type="http://schemas.openxmlformats.org/officeDocument/2006/relationships/slide" Target="slides/slide109.xml"/><Relationship Id="rId111" Type="http://schemas.openxmlformats.org/officeDocument/2006/relationships/slide" Target="slides/slide108.xml"/><Relationship Id="rId110" Type="http://schemas.openxmlformats.org/officeDocument/2006/relationships/slide" Target="slides/slide107.xml"/><Relationship Id="rId11" Type="http://schemas.openxmlformats.org/officeDocument/2006/relationships/slide" Target="slides/slide8.xml"/><Relationship Id="rId109" Type="http://schemas.openxmlformats.org/officeDocument/2006/relationships/slide" Target="slides/slide106.xml"/><Relationship Id="rId108" Type="http://schemas.openxmlformats.org/officeDocument/2006/relationships/slide" Target="slides/slide105.xml"/><Relationship Id="rId107" Type="http://schemas.openxmlformats.org/officeDocument/2006/relationships/slide" Target="slides/slide104.xml"/><Relationship Id="rId106" Type="http://schemas.openxmlformats.org/officeDocument/2006/relationships/slide" Target="slides/slide103.xml"/><Relationship Id="rId105" Type="http://schemas.openxmlformats.org/officeDocument/2006/relationships/slide" Target="slides/slide102.xml"/><Relationship Id="rId104" Type="http://schemas.openxmlformats.org/officeDocument/2006/relationships/slide" Target="slides/slide101.xml"/><Relationship Id="rId103" Type="http://schemas.openxmlformats.org/officeDocument/2006/relationships/slide" Target="slides/slide100.xml"/><Relationship Id="rId102" Type="http://schemas.openxmlformats.org/officeDocument/2006/relationships/slide" Target="slides/slide99.xml"/><Relationship Id="rId101" Type="http://schemas.openxmlformats.org/officeDocument/2006/relationships/slide" Target="slides/slide98.xml"/><Relationship Id="rId100" Type="http://schemas.openxmlformats.org/officeDocument/2006/relationships/slide" Target="slides/slide97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 sz="1200" b="0">
                <a:latin typeface="Arial" panose="020B0604020202020204" pitchFamily="34" charset="0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013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>
              <a:defRPr sz="1200" b="0">
                <a:latin typeface="Arial" panose="020B0604020202020204" pitchFamily="34" charset="0"/>
                <a:ea typeface="+mn-ea"/>
              </a:defRPr>
            </a:lvl1pPr>
          </a:lstStyle>
          <a:p>
            <a:pPr>
              <a:defRPr/>
            </a:pPr>
            <a:endParaRPr lang="en-US" altLang="zh-CN" dirty="0"/>
          </a:p>
        </p:txBody>
      </p:sp>
      <p:sp>
        <p:nvSpPr>
          <p:cNvPr id="7066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013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zh-CN" altLang="en-US" noProof="0"/>
              <a:t>单击此处编辑母版文本样式</a:t>
            </a:r>
            <a:endParaRPr lang="zh-CN" altLang="en-US" noProof="0"/>
          </a:p>
          <a:p>
            <a:pPr lvl="1"/>
            <a:r>
              <a:rPr lang="zh-CN" altLang="en-US" noProof="0"/>
              <a:t>第二级</a:t>
            </a:r>
            <a:endParaRPr lang="zh-CN" altLang="en-US" noProof="0"/>
          </a:p>
          <a:p>
            <a:pPr lvl="2"/>
            <a:r>
              <a:rPr lang="zh-CN" altLang="en-US" noProof="0"/>
              <a:t>第三级</a:t>
            </a:r>
            <a:endParaRPr lang="zh-CN" altLang="en-US" noProof="0"/>
          </a:p>
          <a:p>
            <a:pPr lvl="3"/>
            <a:r>
              <a:rPr lang="zh-CN" altLang="en-US" noProof="0"/>
              <a:t>第四级</a:t>
            </a:r>
            <a:endParaRPr lang="zh-CN" altLang="en-US" noProof="0"/>
          </a:p>
          <a:p>
            <a:pPr lvl="4"/>
            <a:r>
              <a:rPr lang="zh-CN" altLang="en-US" noProof="0"/>
              <a:t>第五级</a:t>
            </a:r>
            <a:endParaRPr lang="zh-CN" altLang="en-US" noProof="0"/>
          </a:p>
        </p:txBody>
      </p:sp>
      <p:sp>
        <p:nvSpPr>
          <p:cNvPr id="1013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/>
          <a:lstStyle>
            <a:lvl1pPr>
              <a:defRPr sz="1200" b="0">
                <a:latin typeface="Arial" panose="020B0604020202020204" pitchFamily="34" charset="0"/>
                <a:ea typeface="+mn-ea"/>
              </a:defRPr>
            </a:lvl1pPr>
          </a:lstStyle>
          <a:p>
            <a:pPr>
              <a:defRPr/>
            </a:pPr>
            <a:endParaRPr lang="en-US" altLang="zh-CN" dirty="0"/>
          </a:p>
        </p:txBody>
      </p:sp>
      <p:sp>
        <p:nvSpPr>
          <p:cNvPr id="1013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/>
          <a:lstStyle>
            <a:lvl1pPr algn="r">
              <a:defRPr sz="1200" b="0">
                <a:latin typeface="Arial" panose="020B0604020202020204" pitchFamily="34" charset="0"/>
                <a:ea typeface="+mn-ea"/>
              </a:defRPr>
            </a:lvl1pPr>
          </a:lstStyle>
          <a:p>
            <a:pPr>
              <a:defRPr/>
            </a:pPr>
            <a:fld id="{EAABF49D-C309-4519-80F6-FAE7D08A39D4}" type="slidenum">
              <a:rPr lang="zh-CN" altLang="en-US"/>
            </a:fld>
            <a:endParaRPr lang="en-US" altLang="zh-CN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6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7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8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7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3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5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8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0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4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5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6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3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4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5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AABF49D-C309-4519-80F6-FAE7D08A39D4}" type="slidenum">
              <a:rPr lang="zh-CN" altLang="en-US" smtClean="0"/>
            </a:fld>
            <a:endParaRPr lang="en-US" altLang="zh-CN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AABF49D-C309-4519-80F6-FAE7D08A39D4}" type="slidenum">
              <a:rPr lang="zh-CN" altLang="en-US" smtClean="0"/>
            </a:fld>
            <a:endParaRPr lang="en-US" altLang="zh-CN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AABF49D-C309-4519-80F6-FAE7D08A39D4}" type="slidenum">
              <a:rPr lang="zh-CN" altLang="en-US" smtClean="0"/>
            </a:fld>
            <a:endParaRPr lang="en-US" altLang="zh-CN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AABF49D-C309-4519-80F6-FAE7D08A39D4}" type="slidenum">
              <a:rPr lang="zh-CN" altLang="en-US" smtClean="0"/>
            </a:fld>
            <a:endParaRPr lang="en-US" altLang="zh-CN"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lang="en-US" altLang="zh-CN" dirty="0"/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AABF49D-C309-4519-80F6-FAE7D08A39D4}" type="slidenum">
              <a:rPr lang="zh-CN" altLang="en-US" smtClean="0"/>
            </a:fld>
            <a:endParaRPr lang="en-US" altLang="zh-CN" dirty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AABF49D-C309-4519-80F6-FAE7D08A39D4}" type="slidenum">
              <a:rPr lang="zh-CN" altLang="en-US" smtClean="0"/>
            </a:fld>
            <a:endParaRPr lang="en-US" altLang="zh-CN" dirty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AABF49D-C309-4519-80F6-FAE7D08A39D4}" type="slidenum">
              <a:rPr lang="zh-CN" altLang="en-US" smtClean="0"/>
            </a:fld>
            <a:endParaRPr lang="en-US" altLang="zh-CN" dirty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AABF49D-C309-4519-80F6-FAE7D08A39D4}" type="slidenum">
              <a:rPr lang="zh-CN" altLang="en-US" smtClean="0"/>
            </a:fld>
            <a:endParaRPr lang="en-US" altLang="zh-CN" dirty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AABF49D-C309-4519-80F6-FAE7D08A39D4}" type="slidenum">
              <a:rPr lang="zh-CN" altLang="en-US" smtClean="0"/>
            </a:fld>
            <a:endParaRPr lang="en-US" altLang="zh-CN" dirty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AABF49D-C309-4519-80F6-FAE7D08A39D4}" type="slidenum">
              <a:rPr lang="zh-CN" altLang="en-US" smtClean="0"/>
            </a:fld>
            <a:endParaRPr lang="en-US" altLang="zh-CN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AABF49D-C309-4519-80F6-FAE7D08A39D4}" type="slidenum">
              <a:rPr lang="zh-CN" altLang="en-US" smtClean="0"/>
            </a:fld>
            <a:endParaRPr lang="en-US" altLang="zh-CN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AABF49D-C309-4519-80F6-FAE7D08A39D4}" type="slidenum">
              <a:rPr lang="zh-CN" altLang="en-US" smtClean="0"/>
            </a:fld>
            <a:endParaRPr lang="en-US" altLang="zh-CN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AABF49D-C309-4519-80F6-FAE7D08A39D4}" type="slidenum">
              <a:rPr lang="zh-CN" altLang="en-US" smtClean="0"/>
            </a:fld>
            <a:endParaRPr lang="en-US" altLang="zh-CN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AABF49D-C309-4519-80F6-FAE7D08A39D4}" type="slidenum">
              <a:rPr lang="zh-CN" altLang="en-US" smtClean="0"/>
            </a:fld>
            <a:endParaRPr lang="en-US" altLang="zh-CN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AABF49D-C309-4519-80F6-FAE7D08A39D4}" type="slidenum">
              <a:rPr lang="zh-CN" altLang="en-US" smtClean="0"/>
            </a:fld>
            <a:endParaRPr lang="en-US" altLang="zh-CN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AABF49D-C309-4519-80F6-FAE7D08A39D4}" type="slidenum">
              <a:rPr lang="zh-CN" altLang="en-US" smtClean="0"/>
            </a:fld>
            <a:endParaRPr lang="en-US" altLang="zh-CN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AABF49D-C309-4519-80F6-FAE7D08A39D4}" type="slidenum">
              <a:rPr lang="zh-CN" altLang="en-US" smtClean="0"/>
            </a:fld>
            <a:endParaRPr lang="en-US" altLang="zh-CN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AABF49D-C309-4519-80F6-FAE7D08A39D4}" type="slidenum">
              <a:rPr lang="zh-CN" altLang="en-US" smtClean="0"/>
            </a:fld>
            <a:endParaRPr lang="en-US" altLang="zh-CN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8"/>
          <p:cNvSpPr>
            <a:spLocks noChangeArrowheads="1"/>
          </p:cNvSpPr>
          <p:nvPr/>
        </p:nvSpPr>
        <p:spPr bwMode="gray">
          <a:xfrm>
            <a:off x="3" y="9525"/>
            <a:ext cx="527381" cy="6856413"/>
          </a:xfrm>
          <a:prstGeom prst="rect">
            <a:avLst/>
          </a:prstGeom>
          <a:pattFill prst="dkHorz">
            <a:fgClr>
              <a:schemeClr val="bg1"/>
            </a:fgClr>
            <a:bgClr>
              <a:srgbClr val="CCECFF"/>
            </a:bgClr>
          </a:pattFill>
          <a:ln>
            <a:noFill/>
          </a:ln>
          <a:effectLst/>
          <a:extLs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3" name="Rectangle 19"/>
          <p:cNvSpPr>
            <a:spLocks noChangeArrowheads="1"/>
          </p:cNvSpPr>
          <p:nvPr userDrawn="1"/>
        </p:nvSpPr>
        <p:spPr bwMode="ltGray">
          <a:xfrm flipV="1">
            <a:off x="2" y="9525"/>
            <a:ext cx="12191999" cy="683171"/>
          </a:xfrm>
          <a:prstGeom prst="rect">
            <a:avLst/>
          </a:prstGeom>
          <a:solidFill>
            <a:schemeClr val="accent1">
              <a:alpha val="86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8" name="矩形: 圆角 7"/>
          <p:cNvSpPr/>
          <p:nvPr userDrawn="1"/>
        </p:nvSpPr>
        <p:spPr bwMode="auto">
          <a:xfrm>
            <a:off x="541324" y="345430"/>
            <a:ext cx="10426083" cy="683171"/>
          </a:xfrm>
          <a:prstGeom prst="roundRect">
            <a:avLst/>
          </a:prstGeom>
          <a:solidFill>
            <a:srgbClr val="43A1FF"/>
          </a:solidFill>
          <a:ln w="2540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灯片编号占位符 3"/>
          <p:cNvSpPr txBox="1"/>
          <p:nvPr userDrawn="1"/>
        </p:nvSpPr>
        <p:spPr bwMode="auto">
          <a:xfrm>
            <a:off x="10848529" y="332656"/>
            <a:ext cx="1104900" cy="64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defPPr>
              <a:defRPr lang="en-US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1pPr>
            <a:lvl2pPr marL="742950" indent="-285750" algn="l" rtl="0" eaLnBrk="0" fontAlgn="base" hangingPunct="0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2pPr>
            <a:lvl3pPr marL="1143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3pPr>
            <a:lvl4pPr marL="1600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4pPr>
            <a:lvl5pPr marL="20574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9pPr>
          </a:lstStyle>
          <a:p>
            <a:pPr eaLnBrk="1" hangingPunct="1"/>
            <a:fld id="{CBA4D99C-2407-43EC-A80A-EB124D715F73}" type="slidenum">
              <a:rPr lang="zh-CN" altLang="en-US" sz="2400" smtClean="0">
                <a:solidFill>
                  <a:schemeClr val="bg1"/>
                </a:solidFill>
              </a:rPr>
            </a:fld>
            <a:endParaRPr lang="en-US" altLang="zh-CN" sz="2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1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8"/>
          <p:cNvSpPr>
            <a:spLocks noChangeArrowheads="1"/>
          </p:cNvSpPr>
          <p:nvPr/>
        </p:nvSpPr>
        <p:spPr bwMode="gray">
          <a:xfrm>
            <a:off x="2" y="9525"/>
            <a:ext cx="1775519" cy="6856413"/>
          </a:xfrm>
          <a:prstGeom prst="rect">
            <a:avLst/>
          </a:prstGeom>
          <a:pattFill prst="dkHorz">
            <a:fgClr>
              <a:schemeClr val="bg1"/>
            </a:fgClr>
            <a:bgClr>
              <a:srgbClr val="CCECFF"/>
            </a:bgClr>
          </a:pattFill>
          <a:ln>
            <a:noFill/>
          </a:ln>
          <a:effectLst/>
          <a:extLs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3" name="Rectangle 19"/>
          <p:cNvSpPr>
            <a:spLocks noChangeArrowheads="1"/>
          </p:cNvSpPr>
          <p:nvPr userDrawn="1"/>
        </p:nvSpPr>
        <p:spPr bwMode="ltGray">
          <a:xfrm flipV="1">
            <a:off x="2" y="9519"/>
            <a:ext cx="12191999" cy="1043216"/>
          </a:xfrm>
          <a:prstGeom prst="rect">
            <a:avLst/>
          </a:prstGeom>
          <a:solidFill>
            <a:schemeClr val="accent1">
              <a:alpha val="86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1"/>
          <p:cNvSpPr>
            <a:spLocks noGrp="1"/>
          </p:cNvSpPr>
          <p:nvPr>
            <p:ph type="sldNum" sz="quarter" idx="10"/>
          </p:nvPr>
        </p:nvSpPr>
        <p:spPr>
          <a:xfrm>
            <a:off x="10852151" y="188913"/>
            <a:ext cx="1104900" cy="647700"/>
          </a:xfrm>
        </p:spPr>
        <p:txBody>
          <a:bodyPr/>
          <a:lstStyle/>
          <a:p>
            <a:pPr>
              <a:defRPr/>
            </a:pPr>
            <a:fld id="{81C153BA-6758-45D9-B78B-3FCFDA02117E}" type="slidenum">
              <a:rPr lang="zh-CN" altLang="en-US" smtClean="0"/>
            </a:fld>
            <a:endParaRPr lang="en-US" altLang="zh-CN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4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5" descr="Light horizontal"/>
          <p:cNvSpPr>
            <a:spLocks noChangeArrowheads="1"/>
          </p:cNvSpPr>
          <p:nvPr/>
        </p:nvSpPr>
        <p:spPr bwMode="gray">
          <a:xfrm>
            <a:off x="2" y="0"/>
            <a:ext cx="624417" cy="6858000"/>
          </a:xfrm>
          <a:prstGeom prst="rect">
            <a:avLst/>
          </a:prstGeom>
          <a:pattFill prst="ltHorz">
            <a:fgClr>
              <a:schemeClr val="bg2"/>
            </a:fgClr>
            <a:bgClr>
              <a:srgbClr val="FFFFFF"/>
            </a:bgClr>
          </a:pattFill>
          <a:ln>
            <a:noFill/>
          </a:ln>
          <a:effectLst/>
          <a:extLs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027" name="Rectangle 16"/>
          <p:cNvSpPr>
            <a:spLocks noChangeArrowheads="1"/>
          </p:cNvSpPr>
          <p:nvPr/>
        </p:nvSpPr>
        <p:spPr bwMode="invGray">
          <a:xfrm>
            <a:off x="0" y="-26988"/>
            <a:ext cx="12192000" cy="692151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028" name="Line 17"/>
          <p:cNvSpPr>
            <a:spLocks noChangeShapeType="1"/>
          </p:cNvSpPr>
          <p:nvPr/>
        </p:nvSpPr>
        <p:spPr bwMode="gray">
          <a:xfrm>
            <a:off x="624419" y="6410325"/>
            <a:ext cx="11233149" cy="0"/>
          </a:xfrm>
          <a:prstGeom prst="line">
            <a:avLst/>
          </a:prstGeom>
          <a:noFill/>
          <a:ln w="0">
            <a:solidFill>
              <a:schemeClr val="tx2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1029" name="AutoShape 18"/>
          <p:cNvSpPr>
            <a:spLocks noChangeArrowheads="1"/>
          </p:cNvSpPr>
          <p:nvPr/>
        </p:nvSpPr>
        <p:spPr bwMode="blackWhite">
          <a:xfrm>
            <a:off x="624419" y="233366"/>
            <a:ext cx="9984316" cy="720725"/>
          </a:xfrm>
          <a:prstGeom prst="roundRect">
            <a:avLst>
              <a:gd name="adj" fmla="val 16667"/>
            </a:avLst>
          </a:prstGeom>
          <a:solidFill>
            <a:schemeClr val="tx1"/>
          </a:solidFill>
          <a:ln w="38100" algn="ctr">
            <a:solidFill>
              <a:schemeClr val="bg1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03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076325"/>
            <a:ext cx="10972800" cy="524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title"/>
          </p:nvPr>
        </p:nvSpPr>
        <p:spPr bwMode="black">
          <a:xfrm>
            <a:off x="730251" y="319088"/>
            <a:ext cx="9550400" cy="5635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zh-CN" altLang="en-US" dirty="0"/>
              <a:t>第</a:t>
            </a:r>
            <a:r>
              <a:rPr lang="en-US" altLang="zh-CN" dirty="0"/>
              <a:t>1</a:t>
            </a:r>
            <a:r>
              <a:rPr lang="zh-CN" altLang="en-US" dirty="0"/>
              <a:t>章 初识</a:t>
            </a:r>
            <a:r>
              <a:rPr lang="en-US" altLang="zh-CN" dirty="0"/>
              <a:t>Python</a:t>
            </a:r>
            <a:endParaRPr lang="zh-CN" altLang="en-US" dirty="0"/>
          </a:p>
        </p:txBody>
      </p:sp>
      <p:sp>
        <p:nvSpPr>
          <p:cNvPr id="1033" name="AutoShape 14"/>
          <p:cNvSpPr>
            <a:spLocks noChangeArrowheads="1"/>
          </p:cNvSpPr>
          <p:nvPr/>
        </p:nvSpPr>
        <p:spPr bwMode="ltGray">
          <a:xfrm rot="5400000">
            <a:off x="11244528" y="-261673"/>
            <a:ext cx="284162" cy="1001183"/>
          </a:xfrm>
          <a:prstGeom prst="moon">
            <a:avLst>
              <a:gd name="adj" fmla="val 21208"/>
            </a:avLst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  <a:ea typeface="宋体" panose="02010600030101010101" pitchFamily="2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  <a:ea typeface="宋体" panose="02010600030101010101" pitchFamily="2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  <a:ea typeface="宋体" panose="02010600030101010101" pitchFamily="2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  <a:ea typeface="宋体" panose="02010600030101010101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  <a:ea typeface="宋体" panose="02010600030101010101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  <a:ea typeface="宋体" panose="02010600030101010101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  <a:ea typeface="宋体" panose="02010600030101010101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  <a:ea typeface="宋体" panose="02010600030101010101" pitchFamily="2" charset="-122"/>
        </a:defRPr>
      </a:lvl9pPr>
    </p:titleStyle>
    <p:bodyStyle>
      <a:lvl1pPr marL="342900" indent="20955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defRPr sz="2800" b="1">
          <a:solidFill>
            <a:schemeClr val="tx1"/>
          </a:solidFill>
          <a:latin typeface="+mn-lt"/>
          <a:ea typeface="+mn-ea"/>
          <a:cs typeface="+mn-cs"/>
        </a:defRPr>
      </a:lvl1pPr>
      <a:lvl2pPr marL="828675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defRPr sz="2800">
          <a:solidFill>
            <a:schemeClr val="tx1"/>
          </a:solidFill>
          <a:latin typeface="+mn-lt"/>
          <a:ea typeface="+mn-ea"/>
        </a:defRPr>
      </a:lvl2pPr>
      <a:lvl3pPr marL="123698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defRPr sz="2400">
          <a:solidFill>
            <a:schemeClr val="tx1"/>
          </a:solidFill>
          <a:latin typeface="+mn-lt"/>
          <a:ea typeface="+mn-ea"/>
        </a:defRPr>
      </a:lvl3pPr>
      <a:lvl4pPr marL="1644650" indent="-228600" algn="l" rtl="0" eaLnBrk="0" fontAlgn="base" hangingPunct="0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9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.xml"/><Relationship Id="rId3" Type="http://schemas.openxmlformats.org/officeDocument/2006/relationships/image" Target="../media/image10.svg"/><Relationship Id="rId2" Type="http://schemas.openxmlformats.org/officeDocument/2006/relationships/image" Target="../media/image9.png"/><Relationship Id="rId1" Type="http://schemas.openxmlformats.org/officeDocument/2006/relationships/image" Target="../media/image8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120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.xml"/><Relationship Id="rId3" Type="http://schemas.openxmlformats.org/officeDocument/2006/relationships/image" Target="../media/image10.svg"/><Relationship Id="rId2" Type="http://schemas.openxmlformats.org/officeDocument/2006/relationships/image" Target="../media/image9.png"/><Relationship Id="rId1" Type="http://schemas.openxmlformats.org/officeDocument/2006/relationships/image" Target="../media/image11.png"/></Relationships>
</file>

<file path=ppt/slides/_rels/slide121.xml.rels><?xml version="1.0" encoding="UTF-8" standalone="yes"?>
<Relationships xmlns="http://schemas.openxmlformats.org/package/2006/relationships"><Relationship Id="rId9" Type="http://schemas.openxmlformats.org/officeDocument/2006/relationships/tags" Target="../tags/tag548.xml"/><Relationship Id="rId8" Type="http://schemas.openxmlformats.org/officeDocument/2006/relationships/tags" Target="../tags/tag547.xml"/><Relationship Id="rId7" Type="http://schemas.openxmlformats.org/officeDocument/2006/relationships/tags" Target="../tags/tag546.xml"/><Relationship Id="rId6" Type="http://schemas.openxmlformats.org/officeDocument/2006/relationships/tags" Target="../tags/tag545.xml"/><Relationship Id="rId5" Type="http://schemas.openxmlformats.org/officeDocument/2006/relationships/tags" Target="../tags/tag544.xml"/><Relationship Id="rId4" Type="http://schemas.openxmlformats.org/officeDocument/2006/relationships/tags" Target="../tags/tag543.xml"/><Relationship Id="rId3" Type="http://schemas.openxmlformats.org/officeDocument/2006/relationships/tags" Target="../tags/tag542.xml"/><Relationship Id="rId2" Type="http://schemas.openxmlformats.org/officeDocument/2006/relationships/tags" Target="../tags/tag541.xml"/><Relationship Id="rId19" Type="http://schemas.openxmlformats.org/officeDocument/2006/relationships/slideLayout" Target="../slideLayouts/slideLayout3.xml"/><Relationship Id="rId18" Type="http://schemas.openxmlformats.org/officeDocument/2006/relationships/tags" Target="../tags/tag556.xml"/><Relationship Id="rId17" Type="http://schemas.openxmlformats.org/officeDocument/2006/relationships/image" Target="../media/image4.png"/><Relationship Id="rId16" Type="http://schemas.openxmlformats.org/officeDocument/2006/relationships/tags" Target="../tags/tag555.xml"/><Relationship Id="rId15" Type="http://schemas.openxmlformats.org/officeDocument/2006/relationships/tags" Target="../tags/tag554.xml"/><Relationship Id="rId14" Type="http://schemas.openxmlformats.org/officeDocument/2006/relationships/tags" Target="../tags/tag553.xml"/><Relationship Id="rId13" Type="http://schemas.openxmlformats.org/officeDocument/2006/relationships/tags" Target="../tags/tag552.xml"/><Relationship Id="rId12" Type="http://schemas.openxmlformats.org/officeDocument/2006/relationships/tags" Target="../tags/tag551.xml"/><Relationship Id="rId11" Type="http://schemas.openxmlformats.org/officeDocument/2006/relationships/tags" Target="../tags/tag550.xml"/><Relationship Id="rId10" Type="http://schemas.openxmlformats.org/officeDocument/2006/relationships/tags" Target="../tags/tag549.xml"/><Relationship Id="rId1" Type="http://schemas.openxmlformats.org/officeDocument/2006/relationships/tags" Target="../tags/tag540.xml"/></Relationships>
</file>

<file path=ppt/slides/_rels/slide122.xml.rels><?xml version="1.0" encoding="UTF-8" standalone="yes"?>
<Relationships xmlns="http://schemas.openxmlformats.org/package/2006/relationships"><Relationship Id="rId9" Type="http://schemas.openxmlformats.org/officeDocument/2006/relationships/tags" Target="../tags/tag565.xml"/><Relationship Id="rId8" Type="http://schemas.openxmlformats.org/officeDocument/2006/relationships/tags" Target="../tags/tag564.xml"/><Relationship Id="rId7" Type="http://schemas.openxmlformats.org/officeDocument/2006/relationships/tags" Target="../tags/tag563.xml"/><Relationship Id="rId6" Type="http://schemas.openxmlformats.org/officeDocument/2006/relationships/tags" Target="../tags/tag562.xml"/><Relationship Id="rId5" Type="http://schemas.openxmlformats.org/officeDocument/2006/relationships/tags" Target="../tags/tag561.xml"/><Relationship Id="rId4" Type="http://schemas.openxmlformats.org/officeDocument/2006/relationships/tags" Target="../tags/tag560.xml"/><Relationship Id="rId3" Type="http://schemas.openxmlformats.org/officeDocument/2006/relationships/tags" Target="../tags/tag559.xml"/><Relationship Id="rId2" Type="http://schemas.openxmlformats.org/officeDocument/2006/relationships/tags" Target="../tags/tag558.xml"/><Relationship Id="rId19" Type="http://schemas.openxmlformats.org/officeDocument/2006/relationships/slideLayout" Target="../slideLayouts/slideLayout3.xml"/><Relationship Id="rId18" Type="http://schemas.openxmlformats.org/officeDocument/2006/relationships/tags" Target="../tags/tag573.xml"/><Relationship Id="rId17" Type="http://schemas.openxmlformats.org/officeDocument/2006/relationships/image" Target="../media/image4.png"/><Relationship Id="rId16" Type="http://schemas.openxmlformats.org/officeDocument/2006/relationships/tags" Target="../tags/tag572.xml"/><Relationship Id="rId15" Type="http://schemas.openxmlformats.org/officeDocument/2006/relationships/tags" Target="../tags/tag571.xml"/><Relationship Id="rId14" Type="http://schemas.openxmlformats.org/officeDocument/2006/relationships/tags" Target="../tags/tag570.xml"/><Relationship Id="rId13" Type="http://schemas.openxmlformats.org/officeDocument/2006/relationships/tags" Target="../tags/tag569.xml"/><Relationship Id="rId12" Type="http://schemas.openxmlformats.org/officeDocument/2006/relationships/tags" Target="../tags/tag568.xml"/><Relationship Id="rId11" Type="http://schemas.openxmlformats.org/officeDocument/2006/relationships/tags" Target="../tags/tag567.xml"/><Relationship Id="rId10" Type="http://schemas.openxmlformats.org/officeDocument/2006/relationships/tags" Target="../tags/tag566.xml"/><Relationship Id="rId1" Type="http://schemas.openxmlformats.org/officeDocument/2006/relationships/tags" Target="../tags/tag557.xml"/></Relationships>
</file>

<file path=ppt/slides/_rels/slide123.xml.rels><?xml version="1.0" encoding="UTF-8" standalone="yes"?>
<Relationships xmlns="http://schemas.openxmlformats.org/package/2006/relationships"><Relationship Id="rId9" Type="http://schemas.openxmlformats.org/officeDocument/2006/relationships/tags" Target="../tags/tag582.xml"/><Relationship Id="rId8" Type="http://schemas.openxmlformats.org/officeDocument/2006/relationships/tags" Target="../tags/tag581.xml"/><Relationship Id="rId7" Type="http://schemas.openxmlformats.org/officeDocument/2006/relationships/tags" Target="../tags/tag580.xml"/><Relationship Id="rId6" Type="http://schemas.openxmlformats.org/officeDocument/2006/relationships/tags" Target="../tags/tag579.xml"/><Relationship Id="rId5" Type="http://schemas.openxmlformats.org/officeDocument/2006/relationships/tags" Target="../tags/tag578.xml"/><Relationship Id="rId4" Type="http://schemas.openxmlformats.org/officeDocument/2006/relationships/tags" Target="../tags/tag577.xml"/><Relationship Id="rId3" Type="http://schemas.openxmlformats.org/officeDocument/2006/relationships/tags" Target="../tags/tag576.xml"/><Relationship Id="rId2" Type="http://schemas.openxmlformats.org/officeDocument/2006/relationships/tags" Target="../tags/tag575.xml"/><Relationship Id="rId12" Type="http://schemas.openxmlformats.org/officeDocument/2006/relationships/slideLayout" Target="../slideLayouts/slideLayout3.xml"/><Relationship Id="rId11" Type="http://schemas.openxmlformats.org/officeDocument/2006/relationships/tags" Target="../tags/tag583.xml"/><Relationship Id="rId10" Type="http://schemas.openxmlformats.org/officeDocument/2006/relationships/image" Target="../media/image4.png"/><Relationship Id="rId1" Type="http://schemas.openxmlformats.org/officeDocument/2006/relationships/tags" Target="../tags/tag574.xml"/></Relationships>
</file>

<file path=ppt/slides/_rels/slide124.xml.rels><?xml version="1.0" encoding="UTF-8" standalone="yes"?>
<Relationships xmlns="http://schemas.openxmlformats.org/package/2006/relationships"><Relationship Id="rId9" Type="http://schemas.openxmlformats.org/officeDocument/2006/relationships/tags" Target="../tags/tag592.xml"/><Relationship Id="rId8" Type="http://schemas.openxmlformats.org/officeDocument/2006/relationships/tags" Target="../tags/tag591.xml"/><Relationship Id="rId7" Type="http://schemas.openxmlformats.org/officeDocument/2006/relationships/tags" Target="../tags/tag590.xml"/><Relationship Id="rId6" Type="http://schemas.openxmlformats.org/officeDocument/2006/relationships/tags" Target="../tags/tag589.xml"/><Relationship Id="rId5" Type="http://schemas.openxmlformats.org/officeDocument/2006/relationships/tags" Target="../tags/tag588.xml"/><Relationship Id="rId4" Type="http://schemas.openxmlformats.org/officeDocument/2006/relationships/tags" Target="../tags/tag587.xml"/><Relationship Id="rId3" Type="http://schemas.openxmlformats.org/officeDocument/2006/relationships/tags" Target="../tags/tag586.xml"/><Relationship Id="rId2" Type="http://schemas.openxmlformats.org/officeDocument/2006/relationships/tags" Target="../tags/tag585.xml"/><Relationship Id="rId12" Type="http://schemas.openxmlformats.org/officeDocument/2006/relationships/slideLayout" Target="../slideLayouts/slideLayout3.xml"/><Relationship Id="rId11" Type="http://schemas.openxmlformats.org/officeDocument/2006/relationships/tags" Target="../tags/tag593.xml"/><Relationship Id="rId10" Type="http://schemas.openxmlformats.org/officeDocument/2006/relationships/image" Target="../media/image4.png"/><Relationship Id="rId1" Type="http://schemas.openxmlformats.org/officeDocument/2006/relationships/tags" Target="../tags/tag584.xml"/></Relationships>
</file>

<file path=ppt/slides/_rels/slide125.xml.rels><?xml version="1.0" encoding="UTF-8" standalone="yes"?>
<Relationships xmlns="http://schemas.openxmlformats.org/package/2006/relationships"><Relationship Id="rId9" Type="http://schemas.openxmlformats.org/officeDocument/2006/relationships/tags" Target="../tags/tag602.xml"/><Relationship Id="rId8" Type="http://schemas.openxmlformats.org/officeDocument/2006/relationships/tags" Target="../tags/tag601.xml"/><Relationship Id="rId7" Type="http://schemas.openxmlformats.org/officeDocument/2006/relationships/tags" Target="../tags/tag600.xml"/><Relationship Id="rId6" Type="http://schemas.openxmlformats.org/officeDocument/2006/relationships/tags" Target="../tags/tag599.xml"/><Relationship Id="rId5" Type="http://schemas.openxmlformats.org/officeDocument/2006/relationships/tags" Target="../tags/tag598.xml"/><Relationship Id="rId4" Type="http://schemas.openxmlformats.org/officeDocument/2006/relationships/tags" Target="../tags/tag597.xml"/><Relationship Id="rId3" Type="http://schemas.openxmlformats.org/officeDocument/2006/relationships/tags" Target="../tags/tag596.xml"/><Relationship Id="rId2" Type="http://schemas.openxmlformats.org/officeDocument/2006/relationships/tags" Target="../tags/tag595.xml"/><Relationship Id="rId12" Type="http://schemas.openxmlformats.org/officeDocument/2006/relationships/slideLayout" Target="../slideLayouts/slideLayout3.xml"/><Relationship Id="rId11" Type="http://schemas.openxmlformats.org/officeDocument/2006/relationships/tags" Target="../tags/tag603.xml"/><Relationship Id="rId10" Type="http://schemas.openxmlformats.org/officeDocument/2006/relationships/image" Target="../media/image4.png"/><Relationship Id="rId1" Type="http://schemas.openxmlformats.org/officeDocument/2006/relationships/tags" Target="../tags/tag594.xml"/></Relationships>
</file>

<file path=ppt/slides/_rels/slide126.xml.rels><?xml version="1.0" encoding="UTF-8" standalone="yes"?>
<Relationships xmlns="http://schemas.openxmlformats.org/package/2006/relationships"><Relationship Id="rId9" Type="http://schemas.openxmlformats.org/officeDocument/2006/relationships/tags" Target="../tags/tag612.xml"/><Relationship Id="rId8" Type="http://schemas.openxmlformats.org/officeDocument/2006/relationships/tags" Target="../tags/tag611.xml"/><Relationship Id="rId7" Type="http://schemas.openxmlformats.org/officeDocument/2006/relationships/tags" Target="../tags/tag610.xml"/><Relationship Id="rId6" Type="http://schemas.openxmlformats.org/officeDocument/2006/relationships/tags" Target="../tags/tag609.xml"/><Relationship Id="rId5" Type="http://schemas.openxmlformats.org/officeDocument/2006/relationships/tags" Target="../tags/tag608.xml"/><Relationship Id="rId4" Type="http://schemas.openxmlformats.org/officeDocument/2006/relationships/tags" Target="../tags/tag607.xml"/><Relationship Id="rId3" Type="http://schemas.openxmlformats.org/officeDocument/2006/relationships/tags" Target="../tags/tag606.xml"/><Relationship Id="rId2" Type="http://schemas.openxmlformats.org/officeDocument/2006/relationships/tags" Target="../tags/tag605.xml"/><Relationship Id="rId12" Type="http://schemas.openxmlformats.org/officeDocument/2006/relationships/slideLayout" Target="../slideLayouts/slideLayout3.xml"/><Relationship Id="rId11" Type="http://schemas.openxmlformats.org/officeDocument/2006/relationships/tags" Target="../tags/tag613.xml"/><Relationship Id="rId10" Type="http://schemas.openxmlformats.org/officeDocument/2006/relationships/image" Target="../media/image4.png"/><Relationship Id="rId1" Type="http://schemas.openxmlformats.org/officeDocument/2006/relationships/tags" Target="../tags/tag604.xml"/></Relationships>
</file>

<file path=ppt/slides/_rels/slide127.xml.rels><?xml version="1.0" encoding="UTF-8" standalone="yes"?>
<Relationships xmlns="http://schemas.openxmlformats.org/package/2006/relationships"><Relationship Id="rId9" Type="http://schemas.openxmlformats.org/officeDocument/2006/relationships/tags" Target="../tags/tag622.xml"/><Relationship Id="rId8" Type="http://schemas.openxmlformats.org/officeDocument/2006/relationships/tags" Target="../tags/tag621.xml"/><Relationship Id="rId7" Type="http://schemas.openxmlformats.org/officeDocument/2006/relationships/tags" Target="../tags/tag620.xml"/><Relationship Id="rId6" Type="http://schemas.openxmlformats.org/officeDocument/2006/relationships/tags" Target="../tags/tag619.xml"/><Relationship Id="rId5" Type="http://schemas.openxmlformats.org/officeDocument/2006/relationships/tags" Target="../tags/tag618.xml"/><Relationship Id="rId4" Type="http://schemas.openxmlformats.org/officeDocument/2006/relationships/tags" Target="../tags/tag617.xml"/><Relationship Id="rId3" Type="http://schemas.openxmlformats.org/officeDocument/2006/relationships/tags" Target="../tags/tag616.xml"/><Relationship Id="rId2" Type="http://schemas.openxmlformats.org/officeDocument/2006/relationships/tags" Target="../tags/tag615.xml"/><Relationship Id="rId12" Type="http://schemas.openxmlformats.org/officeDocument/2006/relationships/slideLayout" Target="../slideLayouts/slideLayout3.xml"/><Relationship Id="rId11" Type="http://schemas.openxmlformats.org/officeDocument/2006/relationships/tags" Target="../tags/tag623.xml"/><Relationship Id="rId10" Type="http://schemas.openxmlformats.org/officeDocument/2006/relationships/image" Target="../media/image4.png"/><Relationship Id="rId1" Type="http://schemas.openxmlformats.org/officeDocument/2006/relationships/tags" Target="../tags/tag614.xml"/></Relationships>
</file>

<file path=ppt/slides/_rels/slide128.xml.rels><?xml version="1.0" encoding="UTF-8" standalone="yes"?>
<Relationships xmlns="http://schemas.openxmlformats.org/package/2006/relationships"><Relationship Id="rId9" Type="http://schemas.openxmlformats.org/officeDocument/2006/relationships/tags" Target="../tags/tag632.xml"/><Relationship Id="rId8" Type="http://schemas.openxmlformats.org/officeDocument/2006/relationships/tags" Target="../tags/tag631.xml"/><Relationship Id="rId7" Type="http://schemas.openxmlformats.org/officeDocument/2006/relationships/tags" Target="../tags/tag630.xml"/><Relationship Id="rId6" Type="http://schemas.openxmlformats.org/officeDocument/2006/relationships/tags" Target="../tags/tag629.xml"/><Relationship Id="rId5" Type="http://schemas.openxmlformats.org/officeDocument/2006/relationships/tags" Target="../tags/tag628.xml"/><Relationship Id="rId4" Type="http://schemas.openxmlformats.org/officeDocument/2006/relationships/tags" Target="../tags/tag627.xml"/><Relationship Id="rId3" Type="http://schemas.openxmlformats.org/officeDocument/2006/relationships/tags" Target="../tags/tag626.xml"/><Relationship Id="rId2" Type="http://schemas.openxmlformats.org/officeDocument/2006/relationships/tags" Target="../tags/tag625.xml"/><Relationship Id="rId15" Type="http://schemas.openxmlformats.org/officeDocument/2006/relationships/slideLayout" Target="../slideLayouts/slideLayout3.xml"/><Relationship Id="rId14" Type="http://schemas.openxmlformats.org/officeDocument/2006/relationships/tags" Target="../tags/tag636.xml"/><Relationship Id="rId13" Type="http://schemas.openxmlformats.org/officeDocument/2006/relationships/image" Target="../media/image4.png"/><Relationship Id="rId12" Type="http://schemas.openxmlformats.org/officeDocument/2006/relationships/tags" Target="../tags/tag635.xml"/><Relationship Id="rId11" Type="http://schemas.openxmlformats.org/officeDocument/2006/relationships/tags" Target="../tags/tag634.xml"/><Relationship Id="rId10" Type="http://schemas.openxmlformats.org/officeDocument/2006/relationships/tags" Target="../tags/tag633.xml"/><Relationship Id="rId1" Type="http://schemas.openxmlformats.org/officeDocument/2006/relationships/tags" Target="../tags/tag624.xml"/></Relationships>
</file>

<file path=ppt/slides/_rels/slide129.xml.rels><?xml version="1.0" encoding="UTF-8" standalone="yes"?>
<Relationships xmlns="http://schemas.openxmlformats.org/package/2006/relationships"><Relationship Id="rId9" Type="http://schemas.openxmlformats.org/officeDocument/2006/relationships/tags" Target="../tags/tag645.xml"/><Relationship Id="rId8" Type="http://schemas.openxmlformats.org/officeDocument/2006/relationships/tags" Target="../tags/tag644.xml"/><Relationship Id="rId7" Type="http://schemas.openxmlformats.org/officeDocument/2006/relationships/tags" Target="../tags/tag643.xml"/><Relationship Id="rId6" Type="http://schemas.openxmlformats.org/officeDocument/2006/relationships/tags" Target="../tags/tag642.xml"/><Relationship Id="rId5" Type="http://schemas.openxmlformats.org/officeDocument/2006/relationships/tags" Target="../tags/tag641.xml"/><Relationship Id="rId4" Type="http://schemas.openxmlformats.org/officeDocument/2006/relationships/tags" Target="../tags/tag640.xml"/><Relationship Id="rId3" Type="http://schemas.openxmlformats.org/officeDocument/2006/relationships/tags" Target="../tags/tag639.xml"/><Relationship Id="rId2" Type="http://schemas.openxmlformats.org/officeDocument/2006/relationships/tags" Target="../tags/tag638.xml"/><Relationship Id="rId15" Type="http://schemas.openxmlformats.org/officeDocument/2006/relationships/slideLayout" Target="../slideLayouts/slideLayout3.xml"/><Relationship Id="rId14" Type="http://schemas.openxmlformats.org/officeDocument/2006/relationships/tags" Target="../tags/tag649.xml"/><Relationship Id="rId13" Type="http://schemas.openxmlformats.org/officeDocument/2006/relationships/image" Target="../media/image4.png"/><Relationship Id="rId12" Type="http://schemas.openxmlformats.org/officeDocument/2006/relationships/tags" Target="../tags/tag648.xml"/><Relationship Id="rId11" Type="http://schemas.openxmlformats.org/officeDocument/2006/relationships/tags" Target="../tags/tag647.xml"/><Relationship Id="rId10" Type="http://schemas.openxmlformats.org/officeDocument/2006/relationships/tags" Target="../tags/tag646.xml"/><Relationship Id="rId1" Type="http://schemas.openxmlformats.org/officeDocument/2006/relationships/tags" Target="../tags/tag63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130.xml.rels><?xml version="1.0" encoding="UTF-8" standalone="yes"?>
<Relationships xmlns="http://schemas.openxmlformats.org/package/2006/relationships"><Relationship Id="rId9" Type="http://schemas.openxmlformats.org/officeDocument/2006/relationships/tags" Target="../tags/tag658.xml"/><Relationship Id="rId8" Type="http://schemas.openxmlformats.org/officeDocument/2006/relationships/tags" Target="../tags/tag657.xml"/><Relationship Id="rId7" Type="http://schemas.openxmlformats.org/officeDocument/2006/relationships/tags" Target="../tags/tag656.xml"/><Relationship Id="rId6" Type="http://schemas.openxmlformats.org/officeDocument/2006/relationships/tags" Target="../tags/tag655.xml"/><Relationship Id="rId5" Type="http://schemas.openxmlformats.org/officeDocument/2006/relationships/tags" Target="../tags/tag654.xml"/><Relationship Id="rId4" Type="http://schemas.openxmlformats.org/officeDocument/2006/relationships/tags" Target="../tags/tag653.xml"/><Relationship Id="rId3" Type="http://schemas.openxmlformats.org/officeDocument/2006/relationships/tags" Target="../tags/tag652.xml"/><Relationship Id="rId2" Type="http://schemas.openxmlformats.org/officeDocument/2006/relationships/tags" Target="../tags/tag651.xml"/><Relationship Id="rId15" Type="http://schemas.openxmlformats.org/officeDocument/2006/relationships/slideLayout" Target="../slideLayouts/slideLayout3.xml"/><Relationship Id="rId14" Type="http://schemas.openxmlformats.org/officeDocument/2006/relationships/tags" Target="../tags/tag662.xml"/><Relationship Id="rId13" Type="http://schemas.openxmlformats.org/officeDocument/2006/relationships/image" Target="../media/image4.png"/><Relationship Id="rId12" Type="http://schemas.openxmlformats.org/officeDocument/2006/relationships/tags" Target="../tags/tag661.xml"/><Relationship Id="rId11" Type="http://schemas.openxmlformats.org/officeDocument/2006/relationships/tags" Target="../tags/tag660.xml"/><Relationship Id="rId10" Type="http://schemas.openxmlformats.org/officeDocument/2006/relationships/tags" Target="../tags/tag659.xml"/><Relationship Id="rId1" Type="http://schemas.openxmlformats.org/officeDocument/2006/relationships/tags" Target="../tags/tag650.xml"/></Relationships>
</file>

<file path=ppt/slides/_rels/slide131.xml.rels><?xml version="1.0" encoding="UTF-8" standalone="yes"?>
<Relationships xmlns="http://schemas.openxmlformats.org/package/2006/relationships"><Relationship Id="rId9" Type="http://schemas.openxmlformats.org/officeDocument/2006/relationships/tags" Target="../tags/tag671.xml"/><Relationship Id="rId8" Type="http://schemas.openxmlformats.org/officeDocument/2006/relationships/tags" Target="../tags/tag670.xml"/><Relationship Id="rId7" Type="http://schemas.openxmlformats.org/officeDocument/2006/relationships/tags" Target="../tags/tag669.xml"/><Relationship Id="rId6" Type="http://schemas.openxmlformats.org/officeDocument/2006/relationships/tags" Target="../tags/tag668.xml"/><Relationship Id="rId5" Type="http://schemas.openxmlformats.org/officeDocument/2006/relationships/tags" Target="../tags/tag667.xml"/><Relationship Id="rId4" Type="http://schemas.openxmlformats.org/officeDocument/2006/relationships/tags" Target="../tags/tag666.xml"/><Relationship Id="rId3" Type="http://schemas.openxmlformats.org/officeDocument/2006/relationships/tags" Target="../tags/tag665.xml"/><Relationship Id="rId2" Type="http://schemas.openxmlformats.org/officeDocument/2006/relationships/tags" Target="../tags/tag664.xml"/><Relationship Id="rId15" Type="http://schemas.openxmlformats.org/officeDocument/2006/relationships/slideLayout" Target="../slideLayouts/slideLayout3.xml"/><Relationship Id="rId14" Type="http://schemas.openxmlformats.org/officeDocument/2006/relationships/tags" Target="../tags/tag675.xml"/><Relationship Id="rId13" Type="http://schemas.openxmlformats.org/officeDocument/2006/relationships/image" Target="../media/image4.png"/><Relationship Id="rId12" Type="http://schemas.openxmlformats.org/officeDocument/2006/relationships/tags" Target="../tags/tag674.xml"/><Relationship Id="rId11" Type="http://schemas.openxmlformats.org/officeDocument/2006/relationships/tags" Target="../tags/tag673.xml"/><Relationship Id="rId10" Type="http://schemas.openxmlformats.org/officeDocument/2006/relationships/tags" Target="../tags/tag672.xml"/><Relationship Id="rId1" Type="http://schemas.openxmlformats.org/officeDocument/2006/relationships/tags" Target="../tags/tag663.xml"/></Relationships>
</file>

<file path=ppt/slides/_rels/slide132.xml.rels><?xml version="1.0" encoding="UTF-8" standalone="yes"?>
<Relationships xmlns="http://schemas.openxmlformats.org/package/2006/relationships"><Relationship Id="rId9" Type="http://schemas.openxmlformats.org/officeDocument/2006/relationships/tags" Target="../tags/tag684.xml"/><Relationship Id="rId8" Type="http://schemas.openxmlformats.org/officeDocument/2006/relationships/tags" Target="../tags/tag683.xml"/><Relationship Id="rId7" Type="http://schemas.openxmlformats.org/officeDocument/2006/relationships/tags" Target="../tags/tag682.xml"/><Relationship Id="rId6" Type="http://schemas.openxmlformats.org/officeDocument/2006/relationships/tags" Target="../tags/tag681.xml"/><Relationship Id="rId5" Type="http://schemas.openxmlformats.org/officeDocument/2006/relationships/tags" Target="../tags/tag680.xml"/><Relationship Id="rId4" Type="http://schemas.openxmlformats.org/officeDocument/2006/relationships/tags" Target="../tags/tag679.xml"/><Relationship Id="rId3" Type="http://schemas.openxmlformats.org/officeDocument/2006/relationships/tags" Target="../tags/tag678.xml"/><Relationship Id="rId2" Type="http://schemas.openxmlformats.org/officeDocument/2006/relationships/tags" Target="../tags/tag677.xml"/><Relationship Id="rId15" Type="http://schemas.openxmlformats.org/officeDocument/2006/relationships/slideLayout" Target="../slideLayouts/slideLayout3.xml"/><Relationship Id="rId14" Type="http://schemas.openxmlformats.org/officeDocument/2006/relationships/tags" Target="../tags/tag688.xml"/><Relationship Id="rId13" Type="http://schemas.openxmlformats.org/officeDocument/2006/relationships/image" Target="../media/image4.png"/><Relationship Id="rId12" Type="http://schemas.openxmlformats.org/officeDocument/2006/relationships/tags" Target="../tags/tag687.xml"/><Relationship Id="rId11" Type="http://schemas.openxmlformats.org/officeDocument/2006/relationships/tags" Target="../tags/tag686.xml"/><Relationship Id="rId10" Type="http://schemas.openxmlformats.org/officeDocument/2006/relationships/tags" Target="../tags/tag685.xml"/><Relationship Id="rId1" Type="http://schemas.openxmlformats.org/officeDocument/2006/relationships/tags" Target="../tags/tag676.xml"/></Relationships>
</file>

<file path=ppt/slides/_rels/slide133.xml.rels><?xml version="1.0" encoding="UTF-8" standalone="yes"?>
<Relationships xmlns="http://schemas.openxmlformats.org/package/2006/relationships"><Relationship Id="rId9" Type="http://schemas.openxmlformats.org/officeDocument/2006/relationships/tags" Target="../tags/tag697.xml"/><Relationship Id="rId8" Type="http://schemas.openxmlformats.org/officeDocument/2006/relationships/tags" Target="../tags/tag696.xml"/><Relationship Id="rId7" Type="http://schemas.openxmlformats.org/officeDocument/2006/relationships/tags" Target="../tags/tag695.xml"/><Relationship Id="rId6" Type="http://schemas.openxmlformats.org/officeDocument/2006/relationships/tags" Target="../tags/tag694.xml"/><Relationship Id="rId5" Type="http://schemas.openxmlformats.org/officeDocument/2006/relationships/tags" Target="../tags/tag693.xml"/><Relationship Id="rId4" Type="http://schemas.openxmlformats.org/officeDocument/2006/relationships/tags" Target="../tags/tag692.xml"/><Relationship Id="rId3" Type="http://schemas.openxmlformats.org/officeDocument/2006/relationships/tags" Target="../tags/tag691.xml"/><Relationship Id="rId2" Type="http://schemas.openxmlformats.org/officeDocument/2006/relationships/tags" Target="../tags/tag690.xml"/><Relationship Id="rId15" Type="http://schemas.openxmlformats.org/officeDocument/2006/relationships/slideLayout" Target="../slideLayouts/slideLayout3.xml"/><Relationship Id="rId14" Type="http://schemas.openxmlformats.org/officeDocument/2006/relationships/tags" Target="../tags/tag701.xml"/><Relationship Id="rId13" Type="http://schemas.openxmlformats.org/officeDocument/2006/relationships/image" Target="../media/image4.png"/><Relationship Id="rId12" Type="http://schemas.openxmlformats.org/officeDocument/2006/relationships/tags" Target="../tags/tag700.xml"/><Relationship Id="rId11" Type="http://schemas.openxmlformats.org/officeDocument/2006/relationships/tags" Target="../tags/tag699.xml"/><Relationship Id="rId10" Type="http://schemas.openxmlformats.org/officeDocument/2006/relationships/tags" Target="../tags/tag698.xml"/><Relationship Id="rId1" Type="http://schemas.openxmlformats.org/officeDocument/2006/relationships/tags" Target="../tags/tag689.xml"/></Relationships>
</file>

<file path=ppt/slides/_rels/slide134.xml.rels><?xml version="1.0" encoding="UTF-8" standalone="yes"?>
<Relationships xmlns="http://schemas.openxmlformats.org/package/2006/relationships"><Relationship Id="rId9" Type="http://schemas.openxmlformats.org/officeDocument/2006/relationships/tags" Target="../tags/tag710.xml"/><Relationship Id="rId8" Type="http://schemas.openxmlformats.org/officeDocument/2006/relationships/tags" Target="../tags/tag709.xml"/><Relationship Id="rId7" Type="http://schemas.openxmlformats.org/officeDocument/2006/relationships/tags" Target="../tags/tag708.xml"/><Relationship Id="rId6" Type="http://schemas.openxmlformats.org/officeDocument/2006/relationships/tags" Target="../tags/tag707.xml"/><Relationship Id="rId5" Type="http://schemas.openxmlformats.org/officeDocument/2006/relationships/tags" Target="../tags/tag706.xml"/><Relationship Id="rId4" Type="http://schemas.openxmlformats.org/officeDocument/2006/relationships/tags" Target="../tags/tag705.xml"/><Relationship Id="rId3" Type="http://schemas.openxmlformats.org/officeDocument/2006/relationships/tags" Target="../tags/tag704.xml"/><Relationship Id="rId2" Type="http://schemas.openxmlformats.org/officeDocument/2006/relationships/tags" Target="../tags/tag703.xml"/><Relationship Id="rId15" Type="http://schemas.openxmlformats.org/officeDocument/2006/relationships/slideLayout" Target="../slideLayouts/slideLayout3.xml"/><Relationship Id="rId14" Type="http://schemas.openxmlformats.org/officeDocument/2006/relationships/tags" Target="../tags/tag714.xml"/><Relationship Id="rId13" Type="http://schemas.openxmlformats.org/officeDocument/2006/relationships/image" Target="../media/image4.png"/><Relationship Id="rId12" Type="http://schemas.openxmlformats.org/officeDocument/2006/relationships/tags" Target="../tags/tag713.xml"/><Relationship Id="rId11" Type="http://schemas.openxmlformats.org/officeDocument/2006/relationships/tags" Target="../tags/tag712.xml"/><Relationship Id="rId10" Type="http://schemas.openxmlformats.org/officeDocument/2006/relationships/tags" Target="../tags/tag711.xml"/><Relationship Id="rId1" Type="http://schemas.openxmlformats.org/officeDocument/2006/relationships/tags" Target="../tags/tag702.xml"/></Relationships>
</file>

<file path=ppt/slides/_rels/slide13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2.jpe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9" Type="http://schemas.openxmlformats.org/officeDocument/2006/relationships/tags" Target="../tags/tag9.xml"/><Relationship Id="rId8" Type="http://schemas.openxmlformats.org/officeDocument/2006/relationships/tags" Target="../tags/tag8.xml"/><Relationship Id="rId7" Type="http://schemas.openxmlformats.org/officeDocument/2006/relationships/tags" Target="../tags/tag7.xml"/><Relationship Id="rId6" Type="http://schemas.openxmlformats.org/officeDocument/2006/relationships/tags" Target="../tags/tag6.xml"/><Relationship Id="rId5" Type="http://schemas.openxmlformats.org/officeDocument/2006/relationships/tags" Target="../tags/tag5.xml"/><Relationship Id="rId4" Type="http://schemas.openxmlformats.org/officeDocument/2006/relationships/tags" Target="../tags/tag4.xml"/><Relationship Id="rId3" Type="http://schemas.openxmlformats.org/officeDocument/2006/relationships/tags" Target="../tags/tag3.xml"/><Relationship Id="rId2" Type="http://schemas.openxmlformats.org/officeDocument/2006/relationships/tags" Target="../tags/tag2.xml"/><Relationship Id="rId19" Type="http://schemas.openxmlformats.org/officeDocument/2006/relationships/slideLayout" Target="../slideLayouts/slideLayout3.xml"/><Relationship Id="rId18" Type="http://schemas.openxmlformats.org/officeDocument/2006/relationships/tags" Target="../tags/tag17.xml"/><Relationship Id="rId17" Type="http://schemas.openxmlformats.org/officeDocument/2006/relationships/image" Target="../media/image4.png"/><Relationship Id="rId16" Type="http://schemas.openxmlformats.org/officeDocument/2006/relationships/tags" Target="../tags/tag16.xml"/><Relationship Id="rId15" Type="http://schemas.openxmlformats.org/officeDocument/2006/relationships/tags" Target="../tags/tag15.xml"/><Relationship Id="rId14" Type="http://schemas.openxmlformats.org/officeDocument/2006/relationships/tags" Target="../tags/tag14.xml"/><Relationship Id="rId13" Type="http://schemas.openxmlformats.org/officeDocument/2006/relationships/tags" Target="../tags/tag13.xml"/><Relationship Id="rId12" Type="http://schemas.openxmlformats.org/officeDocument/2006/relationships/tags" Target="../tags/tag12.xml"/><Relationship Id="rId11" Type="http://schemas.openxmlformats.org/officeDocument/2006/relationships/tags" Target="../tags/tag11.xml"/><Relationship Id="rId10" Type="http://schemas.openxmlformats.org/officeDocument/2006/relationships/tags" Target="../tags/tag10.xml"/><Relationship Id="rId1" Type="http://schemas.openxmlformats.org/officeDocument/2006/relationships/tags" Target="../tags/tag1.xml"/></Relationships>
</file>

<file path=ppt/slides/_rels/slide18.xml.rels><?xml version="1.0" encoding="UTF-8" standalone="yes"?>
<Relationships xmlns="http://schemas.openxmlformats.org/package/2006/relationships"><Relationship Id="rId9" Type="http://schemas.openxmlformats.org/officeDocument/2006/relationships/tags" Target="../tags/tag26.xml"/><Relationship Id="rId8" Type="http://schemas.openxmlformats.org/officeDocument/2006/relationships/tags" Target="../tags/tag25.xml"/><Relationship Id="rId7" Type="http://schemas.openxmlformats.org/officeDocument/2006/relationships/tags" Target="../tags/tag24.xml"/><Relationship Id="rId6" Type="http://schemas.openxmlformats.org/officeDocument/2006/relationships/tags" Target="../tags/tag23.xml"/><Relationship Id="rId5" Type="http://schemas.openxmlformats.org/officeDocument/2006/relationships/tags" Target="../tags/tag22.xml"/><Relationship Id="rId4" Type="http://schemas.openxmlformats.org/officeDocument/2006/relationships/tags" Target="../tags/tag21.xml"/><Relationship Id="rId3" Type="http://schemas.openxmlformats.org/officeDocument/2006/relationships/tags" Target="../tags/tag20.xml"/><Relationship Id="rId2" Type="http://schemas.openxmlformats.org/officeDocument/2006/relationships/tags" Target="../tags/tag19.xml"/><Relationship Id="rId19" Type="http://schemas.openxmlformats.org/officeDocument/2006/relationships/slideLayout" Target="../slideLayouts/slideLayout3.xml"/><Relationship Id="rId18" Type="http://schemas.openxmlformats.org/officeDocument/2006/relationships/tags" Target="../tags/tag34.xml"/><Relationship Id="rId17" Type="http://schemas.openxmlformats.org/officeDocument/2006/relationships/image" Target="../media/image4.png"/><Relationship Id="rId16" Type="http://schemas.openxmlformats.org/officeDocument/2006/relationships/tags" Target="../tags/tag33.xml"/><Relationship Id="rId15" Type="http://schemas.openxmlformats.org/officeDocument/2006/relationships/tags" Target="../tags/tag32.xml"/><Relationship Id="rId14" Type="http://schemas.openxmlformats.org/officeDocument/2006/relationships/tags" Target="../tags/tag31.xml"/><Relationship Id="rId13" Type="http://schemas.openxmlformats.org/officeDocument/2006/relationships/tags" Target="../tags/tag30.xml"/><Relationship Id="rId12" Type="http://schemas.openxmlformats.org/officeDocument/2006/relationships/tags" Target="../tags/tag29.xml"/><Relationship Id="rId11" Type="http://schemas.openxmlformats.org/officeDocument/2006/relationships/tags" Target="../tags/tag28.xml"/><Relationship Id="rId10" Type="http://schemas.openxmlformats.org/officeDocument/2006/relationships/tags" Target="../tags/tag27.xml"/><Relationship Id="rId1" Type="http://schemas.openxmlformats.org/officeDocument/2006/relationships/tags" Target="../tags/tag18.xml"/></Relationships>
</file>

<file path=ppt/slides/_rels/slide19.xml.rels><?xml version="1.0" encoding="UTF-8" standalone="yes"?>
<Relationships xmlns="http://schemas.openxmlformats.org/package/2006/relationships"><Relationship Id="rId9" Type="http://schemas.openxmlformats.org/officeDocument/2006/relationships/tags" Target="../tags/tag43.xml"/><Relationship Id="rId8" Type="http://schemas.openxmlformats.org/officeDocument/2006/relationships/tags" Target="../tags/tag42.xml"/><Relationship Id="rId7" Type="http://schemas.openxmlformats.org/officeDocument/2006/relationships/tags" Target="../tags/tag41.xml"/><Relationship Id="rId6" Type="http://schemas.openxmlformats.org/officeDocument/2006/relationships/tags" Target="../tags/tag40.xml"/><Relationship Id="rId5" Type="http://schemas.openxmlformats.org/officeDocument/2006/relationships/tags" Target="../tags/tag39.xml"/><Relationship Id="rId4" Type="http://schemas.openxmlformats.org/officeDocument/2006/relationships/tags" Target="../tags/tag38.xml"/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9" Type="http://schemas.openxmlformats.org/officeDocument/2006/relationships/slideLayout" Target="../slideLayouts/slideLayout3.xml"/><Relationship Id="rId18" Type="http://schemas.openxmlformats.org/officeDocument/2006/relationships/tags" Target="../tags/tag51.xml"/><Relationship Id="rId17" Type="http://schemas.openxmlformats.org/officeDocument/2006/relationships/image" Target="../media/image4.png"/><Relationship Id="rId16" Type="http://schemas.openxmlformats.org/officeDocument/2006/relationships/tags" Target="../tags/tag50.xml"/><Relationship Id="rId15" Type="http://schemas.openxmlformats.org/officeDocument/2006/relationships/tags" Target="../tags/tag49.xml"/><Relationship Id="rId14" Type="http://schemas.openxmlformats.org/officeDocument/2006/relationships/tags" Target="../tags/tag48.xml"/><Relationship Id="rId13" Type="http://schemas.openxmlformats.org/officeDocument/2006/relationships/tags" Target="../tags/tag47.xml"/><Relationship Id="rId12" Type="http://schemas.openxmlformats.org/officeDocument/2006/relationships/tags" Target="../tags/tag46.xml"/><Relationship Id="rId11" Type="http://schemas.openxmlformats.org/officeDocument/2006/relationships/tags" Target="../tags/tag45.xml"/><Relationship Id="rId10" Type="http://schemas.openxmlformats.org/officeDocument/2006/relationships/tags" Target="../tags/tag44.xml"/><Relationship Id="rId1" Type="http://schemas.openxmlformats.org/officeDocument/2006/relationships/tags" Target="../tags/tag3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9" Type="http://schemas.openxmlformats.org/officeDocument/2006/relationships/tags" Target="../tags/tag60.xml"/><Relationship Id="rId8" Type="http://schemas.openxmlformats.org/officeDocument/2006/relationships/tags" Target="../tags/tag59.xml"/><Relationship Id="rId7" Type="http://schemas.openxmlformats.org/officeDocument/2006/relationships/tags" Target="../tags/tag58.xml"/><Relationship Id="rId6" Type="http://schemas.openxmlformats.org/officeDocument/2006/relationships/tags" Target="../tags/tag57.xml"/><Relationship Id="rId5" Type="http://schemas.openxmlformats.org/officeDocument/2006/relationships/tags" Target="../tags/tag56.xml"/><Relationship Id="rId4" Type="http://schemas.openxmlformats.org/officeDocument/2006/relationships/tags" Target="../tags/tag55.xml"/><Relationship Id="rId3" Type="http://schemas.openxmlformats.org/officeDocument/2006/relationships/tags" Target="../tags/tag54.xml"/><Relationship Id="rId2" Type="http://schemas.openxmlformats.org/officeDocument/2006/relationships/tags" Target="../tags/tag53.xml"/><Relationship Id="rId19" Type="http://schemas.openxmlformats.org/officeDocument/2006/relationships/slideLayout" Target="../slideLayouts/slideLayout3.xml"/><Relationship Id="rId18" Type="http://schemas.openxmlformats.org/officeDocument/2006/relationships/tags" Target="../tags/tag68.xml"/><Relationship Id="rId17" Type="http://schemas.openxmlformats.org/officeDocument/2006/relationships/image" Target="../media/image4.png"/><Relationship Id="rId16" Type="http://schemas.openxmlformats.org/officeDocument/2006/relationships/tags" Target="../tags/tag67.xml"/><Relationship Id="rId15" Type="http://schemas.openxmlformats.org/officeDocument/2006/relationships/tags" Target="../tags/tag66.xml"/><Relationship Id="rId14" Type="http://schemas.openxmlformats.org/officeDocument/2006/relationships/tags" Target="../tags/tag65.xml"/><Relationship Id="rId13" Type="http://schemas.openxmlformats.org/officeDocument/2006/relationships/tags" Target="../tags/tag64.xml"/><Relationship Id="rId12" Type="http://schemas.openxmlformats.org/officeDocument/2006/relationships/tags" Target="../tags/tag63.xml"/><Relationship Id="rId11" Type="http://schemas.openxmlformats.org/officeDocument/2006/relationships/tags" Target="../tags/tag62.xml"/><Relationship Id="rId10" Type="http://schemas.openxmlformats.org/officeDocument/2006/relationships/tags" Target="../tags/tag61.xml"/><Relationship Id="rId1" Type="http://schemas.openxmlformats.org/officeDocument/2006/relationships/tags" Target="../tags/tag52.xml"/></Relationships>
</file>

<file path=ppt/slides/_rels/slide21.xml.rels><?xml version="1.0" encoding="UTF-8" standalone="yes"?>
<Relationships xmlns="http://schemas.openxmlformats.org/package/2006/relationships"><Relationship Id="rId9" Type="http://schemas.openxmlformats.org/officeDocument/2006/relationships/tags" Target="../tags/tag77.xml"/><Relationship Id="rId8" Type="http://schemas.openxmlformats.org/officeDocument/2006/relationships/tags" Target="../tags/tag76.xml"/><Relationship Id="rId7" Type="http://schemas.openxmlformats.org/officeDocument/2006/relationships/tags" Target="../tags/tag75.xml"/><Relationship Id="rId6" Type="http://schemas.openxmlformats.org/officeDocument/2006/relationships/tags" Target="../tags/tag74.xml"/><Relationship Id="rId5" Type="http://schemas.openxmlformats.org/officeDocument/2006/relationships/tags" Target="../tags/tag73.xml"/><Relationship Id="rId4" Type="http://schemas.openxmlformats.org/officeDocument/2006/relationships/tags" Target="../tags/tag72.xml"/><Relationship Id="rId3" Type="http://schemas.openxmlformats.org/officeDocument/2006/relationships/tags" Target="../tags/tag71.xml"/><Relationship Id="rId2" Type="http://schemas.openxmlformats.org/officeDocument/2006/relationships/tags" Target="../tags/tag70.xml"/><Relationship Id="rId19" Type="http://schemas.openxmlformats.org/officeDocument/2006/relationships/slideLayout" Target="../slideLayouts/slideLayout3.xml"/><Relationship Id="rId18" Type="http://schemas.openxmlformats.org/officeDocument/2006/relationships/tags" Target="../tags/tag85.xml"/><Relationship Id="rId17" Type="http://schemas.openxmlformats.org/officeDocument/2006/relationships/image" Target="../media/image4.png"/><Relationship Id="rId16" Type="http://schemas.openxmlformats.org/officeDocument/2006/relationships/tags" Target="../tags/tag84.xml"/><Relationship Id="rId15" Type="http://schemas.openxmlformats.org/officeDocument/2006/relationships/tags" Target="../tags/tag83.xml"/><Relationship Id="rId14" Type="http://schemas.openxmlformats.org/officeDocument/2006/relationships/tags" Target="../tags/tag82.xml"/><Relationship Id="rId13" Type="http://schemas.openxmlformats.org/officeDocument/2006/relationships/tags" Target="../tags/tag81.xml"/><Relationship Id="rId12" Type="http://schemas.openxmlformats.org/officeDocument/2006/relationships/tags" Target="../tags/tag80.xml"/><Relationship Id="rId11" Type="http://schemas.openxmlformats.org/officeDocument/2006/relationships/tags" Target="../tags/tag79.xml"/><Relationship Id="rId10" Type="http://schemas.openxmlformats.org/officeDocument/2006/relationships/tags" Target="../tags/tag78.xml"/><Relationship Id="rId1" Type="http://schemas.openxmlformats.org/officeDocument/2006/relationships/tags" Target="../tags/tag69.xml"/></Relationships>
</file>

<file path=ppt/slides/_rels/slide22.xml.rels><?xml version="1.0" encoding="UTF-8" standalone="yes"?>
<Relationships xmlns="http://schemas.openxmlformats.org/package/2006/relationships"><Relationship Id="rId9" Type="http://schemas.openxmlformats.org/officeDocument/2006/relationships/tags" Target="../tags/tag94.xml"/><Relationship Id="rId8" Type="http://schemas.openxmlformats.org/officeDocument/2006/relationships/tags" Target="../tags/tag93.xml"/><Relationship Id="rId7" Type="http://schemas.openxmlformats.org/officeDocument/2006/relationships/tags" Target="../tags/tag92.xml"/><Relationship Id="rId6" Type="http://schemas.openxmlformats.org/officeDocument/2006/relationships/tags" Target="../tags/tag91.xml"/><Relationship Id="rId5" Type="http://schemas.openxmlformats.org/officeDocument/2006/relationships/tags" Target="../tags/tag90.xml"/><Relationship Id="rId4" Type="http://schemas.openxmlformats.org/officeDocument/2006/relationships/tags" Target="../tags/tag89.xml"/><Relationship Id="rId3" Type="http://schemas.openxmlformats.org/officeDocument/2006/relationships/tags" Target="../tags/tag88.xml"/><Relationship Id="rId2" Type="http://schemas.openxmlformats.org/officeDocument/2006/relationships/tags" Target="../tags/tag87.xml"/><Relationship Id="rId19" Type="http://schemas.openxmlformats.org/officeDocument/2006/relationships/slideLayout" Target="../slideLayouts/slideLayout3.xml"/><Relationship Id="rId18" Type="http://schemas.openxmlformats.org/officeDocument/2006/relationships/tags" Target="../tags/tag102.xml"/><Relationship Id="rId17" Type="http://schemas.openxmlformats.org/officeDocument/2006/relationships/image" Target="../media/image4.png"/><Relationship Id="rId16" Type="http://schemas.openxmlformats.org/officeDocument/2006/relationships/tags" Target="../tags/tag101.xml"/><Relationship Id="rId15" Type="http://schemas.openxmlformats.org/officeDocument/2006/relationships/tags" Target="../tags/tag100.xml"/><Relationship Id="rId14" Type="http://schemas.openxmlformats.org/officeDocument/2006/relationships/tags" Target="../tags/tag99.xml"/><Relationship Id="rId13" Type="http://schemas.openxmlformats.org/officeDocument/2006/relationships/tags" Target="../tags/tag98.xml"/><Relationship Id="rId12" Type="http://schemas.openxmlformats.org/officeDocument/2006/relationships/tags" Target="../tags/tag97.xml"/><Relationship Id="rId11" Type="http://schemas.openxmlformats.org/officeDocument/2006/relationships/tags" Target="../tags/tag96.xml"/><Relationship Id="rId10" Type="http://schemas.openxmlformats.org/officeDocument/2006/relationships/tags" Target="../tags/tag95.xml"/><Relationship Id="rId1" Type="http://schemas.openxmlformats.org/officeDocument/2006/relationships/tags" Target="../tags/tag86.xml"/></Relationships>
</file>

<file path=ppt/slides/_rels/slide23.xml.rels><?xml version="1.0" encoding="UTF-8" standalone="yes"?>
<Relationships xmlns="http://schemas.openxmlformats.org/package/2006/relationships"><Relationship Id="rId9" Type="http://schemas.openxmlformats.org/officeDocument/2006/relationships/tags" Target="../tags/tag111.xml"/><Relationship Id="rId8" Type="http://schemas.openxmlformats.org/officeDocument/2006/relationships/tags" Target="../tags/tag110.xml"/><Relationship Id="rId7" Type="http://schemas.openxmlformats.org/officeDocument/2006/relationships/tags" Target="../tags/tag109.xml"/><Relationship Id="rId6" Type="http://schemas.openxmlformats.org/officeDocument/2006/relationships/tags" Target="../tags/tag108.xml"/><Relationship Id="rId5" Type="http://schemas.openxmlformats.org/officeDocument/2006/relationships/tags" Target="../tags/tag107.xml"/><Relationship Id="rId4" Type="http://schemas.openxmlformats.org/officeDocument/2006/relationships/tags" Target="../tags/tag106.xml"/><Relationship Id="rId3" Type="http://schemas.openxmlformats.org/officeDocument/2006/relationships/tags" Target="../tags/tag105.xml"/><Relationship Id="rId2" Type="http://schemas.openxmlformats.org/officeDocument/2006/relationships/tags" Target="../tags/tag104.xml"/><Relationship Id="rId15" Type="http://schemas.openxmlformats.org/officeDocument/2006/relationships/slideLayout" Target="../slideLayouts/slideLayout3.xml"/><Relationship Id="rId14" Type="http://schemas.openxmlformats.org/officeDocument/2006/relationships/tags" Target="../tags/tag115.xml"/><Relationship Id="rId13" Type="http://schemas.openxmlformats.org/officeDocument/2006/relationships/image" Target="../media/image4.png"/><Relationship Id="rId12" Type="http://schemas.openxmlformats.org/officeDocument/2006/relationships/tags" Target="../tags/tag114.xml"/><Relationship Id="rId11" Type="http://schemas.openxmlformats.org/officeDocument/2006/relationships/tags" Target="../tags/tag113.xml"/><Relationship Id="rId10" Type="http://schemas.openxmlformats.org/officeDocument/2006/relationships/tags" Target="../tags/tag112.xml"/><Relationship Id="rId1" Type="http://schemas.openxmlformats.org/officeDocument/2006/relationships/tags" Target="../tags/tag103.xml"/></Relationships>
</file>

<file path=ppt/slides/_rels/slide24.xml.rels><?xml version="1.0" encoding="UTF-8" standalone="yes"?>
<Relationships xmlns="http://schemas.openxmlformats.org/package/2006/relationships"><Relationship Id="rId9" Type="http://schemas.openxmlformats.org/officeDocument/2006/relationships/tags" Target="../tags/tag124.xml"/><Relationship Id="rId8" Type="http://schemas.openxmlformats.org/officeDocument/2006/relationships/tags" Target="../tags/tag123.xml"/><Relationship Id="rId7" Type="http://schemas.openxmlformats.org/officeDocument/2006/relationships/tags" Target="../tags/tag122.xml"/><Relationship Id="rId6" Type="http://schemas.openxmlformats.org/officeDocument/2006/relationships/tags" Target="../tags/tag121.xml"/><Relationship Id="rId5" Type="http://schemas.openxmlformats.org/officeDocument/2006/relationships/tags" Target="../tags/tag120.xml"/><Relationship Id="rId4" Type="http://schemas.openxmlformats.org/officeDocument/2006/relationships/tags" Target="../tags/tag119.xml"/><Relationship Id="rId3" Type="http://schemas.openxmlformats.org/officeDocument/2006/relationships/tags" Target="../tags/tag118.xml"/><Relationship Id="rId2" Type="http://schemas.openxmlformats.org/officeDocument/2006/relationships/tags" Target="../tags/tag117.xml"/><Relationship Id="rId15" Type="http://schemas.openxmlformats.org/officeDocument/2006/relationships/slideLayout" Target="../slideLayouts/slideLayout3.xml"/><Relationship Id="rId14" Type="http://schemas.openxmlformats.org/officeDocument/2006/relationships/tags" Target="../tags/tag128.xml"/><Relationship Id="rId13" Type="http://schemas.openxmlformats.org/officeDocument/2006/relationships/image" Target="../media/image4.png"/><Relationship Id="rId12" Type="http://schemas.openxmlformats.org/officeDocument/2006/relationships/tags" Target="../tags/tag127.xml"/><Relationship Id="rId11" Type="http://schemas.openxmlformats.org/officeDocument/2006/relationships/tags" Target="../tags/tag126.xml"/><Relationship Id="rId10" Type="http://schemas.openxmlformats.org/officeDocument/2006/relationships/tags" Target="../tags/tag125.xml"/><Relationship Id="rId1" Type="http://schemas.openxmlformats.org/officeDocument/2006/relationships/tags" Target="../tags/tag116.xml"/></Relationships>
</file>

<file path=ppt/slides/_rels/slide25.xml.rels><?xml version="1.0" encoding="UTF-8" standalone="yes"?>
<Relationships xmlns="http://schemas.openxmlformats.org/package/2006/relationships"><Relationship Id="rId9" Type="http://schemas.openxmlformats.org/officeDocument/2006/relationships/tags" Target="../tags/tag137.xml"/><Relationship Id="rId8" Type="http://schemas.openxmlformats.org/officeDocument/2006/relationships/tags" Target="../tags/tag136.xml"/><Relationship Id="rId7" Type="http://schemas.openxmlformats.org/officeDocument/2006/relationships/tags" Target="../tags/tag135.xml"/><Relationship Id="rId6" Type="http://schemas.openxmlformats.org/officeDocument/2006/relationships/tags" Target="../tags/tag134.xml"/><Relationship Id="rId5" Type="http://schemas.openxmlformats.org/officeDocument/2006/relationships/tags" Target="../tags/tag133.xml"/><Relationship Id="rId4" Type="http://schemas.openxmlformats.org/officeDocument/2006/relationships/tags" Target="../tags/tag132.xml"/><Relationship Id="rId3" Type="http://schemas.openxmlformats.org/officeDocument/2006/relationships/tags" Target="../tags/tag131.xml"/><Relationship Id="rId2" Type="http://schemas.openxmlformats.org/officeDocument/2006/relationships/tags" Target="../tags/tag130.xml"/><Relationship Id="rId15" Type="http://schemas.openxmlformats.org/officeDocument/2006/relationships/slideLayout" Target="../slideLayouts/slideLayout3.xml"/><Relationship Id="rId14" Type="http://schemas.openxmlformats.org/officeDocument/2006/relationships/tags" Target="../tags/tag141.xml"/><Relationship Id="rId13" Type="http://schemas.openxmlformats.org/officeDocument/2006/relationships/image" Target="../media/image4.png"/><Relationship Id="rId12" Type="http://schemas.openxmlformats.org/officeDocument/2006/relationships/tags" Target="../tags/tag140.xml"/><Relationship Id="rId11" Type="http://schemas.openxmlformats.org/officeDocument/2006/relationships/tags" Target="../tags/tag139.xml"/><Relationship Id="rId10" Type="http://schemas.openxmlformats.org/officeDocument/2006/relationships/tags" Target="../tags/tag138.xml"/><Relationship Id="rId1" Type="http://schemas.openxmlformats.org/officeDocument/2006/relationships/tags" Target="../tags/tag129.xml"/></Relationships>
</file>

<file path=ppt/slides/_rels/slide26.xml.rels><?xml version="1.0" encoding="UTF-8" standalone="yes"?>
<Relationships xmlns="http://schemas.openxmlformats.org/package/2006/relationships"><Relationship Id="rId9" Type="http://schemas.openxmlformats.org/officeDocument/2006/relationships/tags" Target="../tags/tag150.xml"/><Relationship Id="rId8" Type="http://schemas.openxmlformats.org/officeDocument/2006/relationships/tags" Target="../tags/tag149.xml"/><Relationship Id="rId7" Type="http://schemas.openxmlformats.org/officeDocument/2006/relationships/tags" Target="../tags/tag148.xml"/><Relationship Id="rId6" Type="http://schemas.openxmlformats.org/officeDocument/2006/relationships/tags" Target="../tags/tag147.xml"/><Relationship Id="rId5" Type="http://schemas.openxmlformats.org/officeDocument/2006/relationships/tags" Target="../tags/tag146.xml"/><Relationship Id="rId4" Type="http://schemas.openxmlformats.org/officeDocument/2006/relationships/tags" Target="../tags/tag145.xml"/><Relationship Id="rId3" Type="http://schemas.openxmlformats.org/officeDocument/2006/relationships/tags" Target="../tags/tag144.xml"/><Relationship Id="rId2" Type="http://schemas.openxmlformats.org/officeDocument/2006/relationships/tags" Target="../tags/tag143.xml"/><Relationship Id="rId15" Type="http://schemas.openxmlformats.org/officeDocument/2006/relationships/slideLayout" Target="../slideLayouts/slideLayout3.xml"/><Relationship Id="rId14" Type="http://schemas.openxmlformats.org/officeDocument/2006/relationships/tags" Target="../tags/tag154.xml"/><Relationship Id="rId13" Type="http://schemas.openxmlformats.org/officeDocument/2006/relationships/image" Target="../media/image4.png"/><Relationship Id="rId12" Type="http://schemas.openxmlformats.org/officeDocument/2006/relationships/tags" Target="../tags/tag153.xml"/><Relationship Id="rId11" Type="http://schemas.openxmlformats.org/officeDocument/2006/relationships/tags" Target="../tags/tag152.xml"/><Relationship Id="rId10" Type="http://schemas.openxmlformats.org/officeDocument/2006/relationships/tags" Target="../tags/tag151.xml"/><Relationship Id="rId1" Type="http://schemas.openxmlformats.org/officeDocument/2006/relationships/tags" Target="../tags/tag14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9" Type="http://schemas.openxmlformats.org/officeDocument/2006/relationships/tags" Target="../tags/tag163.xml"/><Relationship Id="rId8" Type="http://schemas.openxmlformats.org/officeDocument/2006/relationships/tags" Target="../tags/tag162.xml"/><Relationship Id="rId7" Type="http://schemas.openxmlformats.org/officeDocument/2006/relationships/tags" Target="../tags/tag161.xml"/><Relationship Id="rId6" Type="http://schemas.openxmlformats.org/officeDocument/2006/relationships/tags" Target="../tags/tag160.xml"/><Relationship Id="rId5" Type="http://schemas.openxmlformats.org/officeDocument/2006/relationships/tags" Target="../tags/tag159.xml"/><Relationship Id="rId4" Type="http://schemas.openxmlformats.org/officeDocument/2006/relationships/tags" Target="../tags/tag158.xml"/><Relationship Id="rId3" Type="http://schemas.openxmlformats.org/officeDocument/2006/relationships/tags" Target="../tags/tag157.xml"/><Relationship Id="rId2" Type="http://schemas.openxmlformats.org/officeDocument/2006/relationships/tags" Target="../tags/tag156.xml"/><Relationship Id="rId19" Type="http://schemas.openxmlformats.org/officeDocument/2006/relationships/slideLayout" Target="../slideLayouts/slideLayout3.xml"/><Relationship Id="rId18" Type="http://schemas.openxmlformats.org/officeDocument/2006/relationships/tags" Target="../tags/tag171.xml"/><Relationship Id="rId17" Type="http://schemas.openxmlformats.org/officeDocument/2006/relationships/image" Target="../media/image4.png"/><Relationship Id="rId16" Type="http://schemas.openxmlformats.org/officeDocument/2006/relationships/tags" Target="../tags/tag170.xml"/><Relationship Id="rId15" Type="http://schemas.openxmlformats.org/officeDocument/2006/relationships/tags" Target="../tags/tag169.xml"/><Relationship Id="rId14" Type="http://schemas.openxmlformats.org/officeDocument/2006/relationships/tags" Target="../tags/tag168.xml"/><Relationship Id="rId13" Type="http://schemas.openxmlformats.org/officeDocument/2006/relationships/tags" Target="../tags/tag167.xml"/><Relationship Id="rId12" Type="http://schemas.openxmlformats.org/officeDocument/2006/relationships/tags" Target="../tags/tag166.xml"/><Relationship Id="rId11" Type="http://schemas.openxmlformats.org/officeDocument/2006/relationships/tags" Target="../tags/tag165.xml"/><Relationship Id="rId10" Type="http://schemas.openxmlformats.org/officeDocument/2006/relationships/tags" Target="../tags/tag164.xml"/><Relationship Id="rId1" Type="http://schemas.openxmlformats.org/officeDocument/2006/relationships/tags" Target="../tags/tag155.xml"/></Relationships>
</file>

<file path=ppt/slides/_rels/slide32.xml.rels><?xml version="1.0" encoding="UTF-8" standalone="yes"?>
<Relationships xmlns="http://schemas.openxmlformats.org/package/2006/relationships"><Relationship Id="rId9" Type="http://schemas.openxmlformats.org/officeDocument/2006/relationships/tags" Target="../tags/tag180.xml"/><Relationship Id="rId8" Type="http://schemas.openxmlformats.org/officeDocument/2006/relationships/tags" Target="../tags/tag179.xml"/><Relationship Id="rId7" Type="http://schemas.openxmlformats.org/officeDocument/2006/relationships/tags" Target="../tags/tag178.xml"/><Relationship Id="rId6" Type="http://schemas.openxmlformats.org/officeDocument/2006/relationships/tags" Target="../tags/tag177.xml"/><Relationship Id="rId5" Type="http://schemas.openxmlformats.org/officeDocument/2006/relationships/tags" Target="../tags/tag176.xml"/><Relationship Id="rId4" Type="http://schemas.openxmlformats.org/officeDocument/2006/relationships/tags" Target="../tags/tag175.xml"/><Relationship Id="rId3" Type="http://schemas.openxmlformats.org/officeDocument/2006/relationships/tags" Target="../tags/tag174.xml"/><Relationship Id="rId2" Type="http://schemas.openxmlformats.org/officeDocument/2006/relationships/tags" Target="../tags/tag173.xml"/><Relationship Id="rId19" Type="http://schemas.openxmlformats.org/officeDocument/2006/relationships/slideLayout" Target="../slideLayouts/slideLayout3.xml"/><Relationship Id="rId18" Type="http://schemas.openxmlformats.org/officeDocument/2006/relationships/tags" Target="../tags/tag188.xml"/><Relationship Id="rId17" Type="http://schemas.openxmlformats.org/officeDocument/2006/relationships/image" Target="../media/image4.png"/><Relationship Id="rId16" Type="http://schemas.openxmlformats.org/officeDocument/2006/relationships/tags" Target="../tags/tag187.xml"/><Relationship Id="rId15" Type="http://schemas.openxmlformats.org/officeDocument/2006/relationships/tags" Target="../tags/tag186.xml"/><Relationship Id="rId14" Type="http://schemas.openxmlformats.org/officeDocument/2006/relationships/tags" Target="../tags/tag185.xml"/><Relationship Id="rId13" Type="http://schemas.openxmlformats.org/officeDocument/2006/relationships/tags" Target="../tags/tag184.xml"/><Relationship Id="rId12" Type="http://schemas.openxmlformats.org/officeDocument/2006/relationships/tags" Target="../tags/tag183.xml"/><Relationship Id="rId11" Type="http://schemas.openxmlformats.org/officeDocument/2006/relationships/tags" Target="../tags/tag182.xml"/><Relationship Id="rId10" Type="http://schemas.openxmlformats.org/officeDocument/2006/relationships/tags" Target="../tags/tag181.xml"/><Relationship Id="rId1" Type="http://schemas.openxmlformats.org/officeDocument/2006/relationships/tags" Target="../tags/tag172.xml"/></Relationships>
</file>

<file path=ppt/slides/_rels/slide33.xml.rels><?xml version="1.0" encoding="UTF-8" standalone="yes"?>
<Relationships xmlns="http://schemas.openxmlformats.org/package/2006/relationships"><Relationship Id="rId9" Type="http://schemas.openxmlformats.org/officeDocument/2006/relationships/tags" Target="../tags/tag197.xml"/><Relationship Id="rId8" Type="http://schemas.openxmlformats.org/officeDocument/2006/relationships/tags" Target="../tags/tag196.xml"/><Relationship Id="rId7" Type="http://schemas.openxmlformats.org/officeDocument/2006/relationships/tags" Target="../tags/tag195.xml"/><Relationship Id="rId6" Type="http://schemas.openxmlformats.org/officeDocument/2006/relationships/tags" Target="../tags/tag194.xml"/><Relationship Id="rId5" Type="http://schemas.openxmlformats.org/officeDocument/2006/relationships/tags" Target="../tags/tag193.xml"/><Relationship Id="rId4" Type="http://schemas.openxmlformats.org/officeDocument/2006/relationships/tags" Target="../tags/tag192.xml"/><Relationship Id="rId3" Type="http://schemas.openxmlformats.org/officeDocument/2006/relationships/tags" Target="../tags/tag191.xml"/><Relationship Id="rId2" Type="http://schemas.openxmlformats.org/officeDocument/2006/relationships/tags" Target="../tags/tag190.xml"/><Relationship Id="rId19" Type="http://schemas.openxmlformats.org/officeDocument/2006/relationships/slideLayout" Target="../slideLayouts/slideLayout3.xml"/><Relationship Id="rId18" Type="http://schemas.openxmlformats.org/officeDocument/2006/relationships/tags" Target="../tags/tag205.xml"/><Relationship Id="rId17" Type="http://schemas.openxmlformats.org/officeDocument/2006/relationships/image" Target="../media/image4.png"/><Relationship Id="rId16" Type="http://schemas.openxmlformats.org/officeDocument/2006/relationships/tags" Target="../tags/tag204.xml"/><Relationship Id="rId15" Type="http://schemas.openxmlformats.org/officeDocument/2006/relationships/tags" Target="../tags/tag203.xml"/><Relationship Id="rId14" Type="http://schemas.openxmlformats.org/officeDocument/2006/relationships/tags" Target="../tags/tag202.xml"/><Relationship Id="rId13" Type="http://schemas.openxmlformats.org/officeDocument/2006/relationships/tags" Target="../tags/tag201.xml"/><Relationship Id="rId12" Type="http://schemas.openxmlformats.org/officeDocument/2006/relationships/tags" Target="../tags/tag200.xml"/><Relationship Id="rId11" Type="http://schemas.openxmlformats.org/officeDocument/2006/relationships/tags" Target="../tags/tag199.xml"/><Relationship Id="rId10" Type="http://schemas.openxmlformats.org/officeDocument/2006/relationships/tags" Target="../tags/tag198.xml"/><Relationship Id="rId1" Type="http://schemas.openxmlformats.org/officeDocument/2006/relationships/tags" Target="../tags/tag189.xml"/></Relationships>
</file>

<file path=ppt/slides/_rels/slide34.xml.rels><?xml version="1.0" encoding="UTF-8" standalone="yes"?>
<Relationships xmlns="http://schemas.openxmlformats.org/package/2006/relationships"><Relationship Id="rId9" Type="http://schemas.openxmlformats.org/officeDocument/2006/relationships/tags" Target="../tags/tag214.xml"/><Relationship Id="rId8" Type="http://schemas.openxmlformats.org/officeDocument/2006/relationships/tags" Target="../tags/tag213.xml"/><Relationship Id="rId7" Type="http://schemas.openxmlformats.org/officeDocument/2006/relationships/tags" Target="../tags/tag212.xml"/><Relationship Id="rId6" Type="http://schemas.openxmlformats.org/officeDocument/2006/relationships/tags" Target="../tags/tag211.xml"/><Relationship Id="rId5" Type="http://schemas.openxmlformats.org/officeDocument/2006/relationships/tags" Target="../tags/tag210.xml"/><Relationship Id="rId4" Type="http://schemas.openxmlformats.org/officeDocument/2006/relationships/tags" Target="../tags/tag209.xml"/><Relationship Id="rId3" Type="http://schemas.openxmlformats.org/officeDocument/2006/relationships/tags" Target="../tags/tag208.xml"/><Relationship Id="rId2" Type="http://schemas.openxmlformats.org/officeDocument/2006/relationships/tags" Target="../tags/tag207.xml"/><Relationship Id="rId19" Type="http://schemas.openxmlformats.org/officeDocument/2006/relationships/slideLayout" Target="../slideLayouts/slideLayout3.xml"/><Relationship Id="rId18" Type="http://schemas.openxmlformats.org/officeDocument/2006/relationships/tags" Target="../tags/tag222.xml"/><Relationship Id="rId17" Type="http://schemas.openxmlformats.org/officeDocument/2006/relationships/image" Target="../media/image4.png"/><Relationship Id="rId16" Type="http://schemas.openxmlformats.org/officeDocument/2006/relationships/tags" Target="../tags/tag221.xml"/><Relationship Id="rId15" Type="http://schemas.openxmlformats.org/officeDocument/2006/relationships/tags" Target="../tags/tag220.xml"/><Relationship Id="rId14" Type="http://schemas.openxmlformats.org/officeDocument/2006/relationships/tags" Target="../tags/tag219.xml"/><Relationship Id="rId13" Type="http://schemas.openxmlformats.org/officeDocument/2006/relationships/tags" Target="../tags/tag218.xml"/><Relationship Id="rId12" Type="http://schemas.openxmlformats.org/officeDocument/2006/relationships/tags" Target="../tags/tag217.xml"/><Relationship Id="rId11" Type="http://schemas.openxmlformats.org/officeDocument/2006/relationships/tags" Target="../tags/tag216.xml"/><Relationship Id="rId10" Type="http://schemas.openxmlformats.org/officeDocument/2006/relationships/tags" Target="../tags/tag215.xml"/><Relationship Id="rId1" Type="http://schemas.openxmlformats.org/officeDocument/2006/relationships/tags" Target="../tags/tag206.xml"/></Relationships>
</file>

<file path=ppt/slides/_rels/slide35.xml.rels><?xml version="1.0" encoding="UTF-8" standalone="yes"?>
<Relationships xmlns="http://schemas.openxmlformats.org/package/2006/relationships"><Relationship Id="rId9" Type="http://schemas.openxmlformats.org/officeDocument/2006/relationships/tags" Target="../tags/tag231.xml"/><Relationship Id="rId8" Type="http://schemas.openxmlformats.org/officeDocument/2006/relationships/tags" Target="../tags/tag230.xml"/><Relationship Id="rId7" Type="http://schemas.openxmlformats.org/officeDocument/2006/relationships/tags" Target="../tags/tag229.xml"/><Relationship Id="rId6" Type="http://schemas.openxmlformats.org/officeDocument/2006/relationships/tags" Target="../tags/tag228.xml"/><Relationship Id="rId5" Type="http://schemas.openxmlformats.org/officeDocument/2006/relationships/tags" Target="../tags/tag227.xml"/><Relationship Id="rId4" Type="http://schemas.openxmlformats.org/officeDocument/2006/relationships/tags" Target="../tags/tag226.xml"/><Relationship Id="rId3" Type="http://schemas.openxmlformats.org/officeDocument/2006/relationships/tags" Target="../tags/tag225.xml"/><Relationship Id="rId2" Type="http://schemas.openxmlformats.org/officeDocument/2006/relationships/tags" Target="../tags/tag224.xml"/><Relationship Id="rId12" Type="http://schemas.openxmlformats.org/officeDocument/2006/relationships/slideLayout" Target="../slideLayouts/slideLayout3.xml"/><Relationship Id="rId11" Type="http://schemas.openxmlformats.org/officeDocument/2006/relationships/tags" Target="../tags/tag232.xml"/><Relationship Id="rId10" Type="http://schemas.openxmlformats.org/officeDocument/2006/relationships/image" Target="../media/image4.png"/><Relationship Id="rId1" Type="http://schemas.openxmlformats.org/officeDocument/2006/relationships/tags" Target="../tags/tag223.xml"/></Relationships>
</file>

<file path=ppt/slides/_rels/slide36.xml.rels><?xml version="1.0" encoding="UTF-8" standalone="yes"?>
<Relationships xmlns="http://schemas.openxmlformats.org/package/2006/relationships"><Relationship Id="rId9" Type="http://schemas.openxmlformats.org/officeDocument/2006/relationships/tags" Target="../tags/tag241.xml"/><Relationship Id="rId8" Type="http://schemas.openxmlformats.org/officeDocument/2006/relationships/tags" Target="../tags/tag240.xml"/><Relationship Id="rId7" Type="http://schemas.openxmlformats.org/officeDocument/2006/relationships/tags" Target="../tags/tag239.xml"/><Relationship Id="rId6" Type="http://schemas.openxmlformats.org/officeDocument/2006/relationships/tags" Target="../tags/tag238.xml"/><Relationship Id="rId5" Type="http://schemas.openxmlformats.org/officeDocument/2006/relationships/tags" Target="../tags/tag237.xml"/><Relationship Id="rId4" Type="http://schemas.openxmlformats.org/officeDocument/2006/relationships/tags" Target="../tags/tag236.xml"/><Relationship Id="rId3" Type="http://schemas.openxmlformats.org/officeDocument/2006/relationships/tags" Target="../tags/tag235.xml"/><Relationship Id="rId2" Type="http://schemas.openxmlformats.org/officeDocument/2006/relationships/tags" Target="../tags/tag234.xml"/><Relationship Id="rId15" Type="http://schemas.openxmlformats.org/officeDocument/2006/relationships/slideLayout" Target="../slideLayouts/slideLayout3.xml"/><Relationship Id="rId14" Type="http://schemas.openxmlformats.org/officeDocument/2006/relationships/tags" Target="../tags/tag245.xml"/><Relationship Id="rId13" Type="http://schemas.openxmlformats.org/officeDocument/2006/relationships/image" Target="../media/image4.png"/><Relationship Id="rId12" Type="http://schemas.openxmlformats.org/officeDocument/2006/relationships/tags" Target="../tags/tag244.xml"/><Relationship Id="rId11" Type="http://schemas.openxmlformats.org/officeDocument/2006/relationships/tags" Target="../tags/tag243.xml"/><Relationship Id="rId10" Type="http://schemas.openxmlformats.org/officeDocument/2006/relationships/tags" Target="../tags/tag242.xml"/><Relationship Id="rId1" Type="http://schemas.openxmlformats.org/officeDocument/2006/relationships/tags" Target="../tags/tag233.xml"/></Relationships>
</file>

<file path=ppt/slides/_rels/slide37.xml.rels><?xml version="1.0" encoding="UTF-8" standalone="yes"?>
<Relationships xmlns="http://schemas.openxmlformats.org/package/2006/relationships"><Relationship Id="rId9" Type="http://schemas.openxmlformats.org/officeDocument/2006/relationships/tags" Target="../tags/tag254.xml"/><Relationship Id="rId8" Type="http://schemas.openxmlformats.org/officeDocument/2006/relationships/tags" Target="../tags/tag253.xml"/><Relationship Id="rId7" Type="http://schemas.openxmlformats.org/officeDocument/2006/relationships/tags" Target="../tags/tag252.xml"/><Relationship Id="rId6" Type="http://schemas.openxmlformats.org/officeDocument/2006/relationships/tags" Target="../tags/tag251.xml"/><Relationship Id="rId5" Type="http://schemas.openxmlformats.org/officeDocument/2006/relationships/tags" Target="../tags/tag250.xml"/><Relationship Id="rId4" Type="http://schemas.openxmlformats.org/officeDocument/2006/relationships/tags" Target="../tags/tag249.xml"/><Relationship Id="rId3" Type="http://schemas.openxmlformats.org/officeDocument/2006/relationships/tags" Target="../tags/tag248.xml"/><Relationship Id="rId2" Type="http://schemas.openxmlformats.org/officeDocument/2006/relationships/tags" Target="../tags/tag247.xml"/><Relationship Id="rId15" Type="http://schemas.openxmlformats.org/officeDocument/2006/relationships/slideLayout" Target="../slideLayouts/slideLayout3.xml"/><Relationship Id="rId14" Type="http://schemas.openxmlformats.org/officeDocument/2006/relationships/tags" Target="../tags/tag258.xml"/><Relationship Id="rId13" Type="http://schemas.openxmlformats.org/officeDocument/2006/relationships/image" Target="../media/image4.png"/><Relationship Id="rId12" Type="http://schemas.openxmlformats.org/officeDocument/2006/relationships/tags" Target="../tags/tag257.xml"/><Relationship Id="rId11" Type="http://schemas.openxmlformats.org/officeDocument/2006/relationships/tags" Target="../tags/tag256.xml"/><Relationship Id="rId10" Type="http://schemas.openxmlformats.org/officeDocument/2006/relationships/tags" Target="../tags/tag255.xml"/><Relationship Id="rId1" Type="http://schemas.openxmlformats.org/officeDocument/2006/relationships/tags" Target="../tags/tag246.xml"/></Relationships>
</file>

<file path=ppt/slides/_rels/slide38.xml.rels><?xml version="1.0" encoding="UTF-8" standalone="yes"?>
<Relationships xmlns="http://schemas.openxmlformats.org/package/2006/relationships"><Relationship Id="rId9" Type="http://schemas.openxmlformats.org/officeDocument/2006/relationships/tags" Target="../tags/tag267.xml"/><Relationship Id="rId8" Type="http://schemas.openxmlformats.org/officeDocument/2006/relationships/tags" Target="../tags/tag266.xml"/><Relationship Id="rId7" Type="http://schemas.openxmlformats.org/officeDocument/2006/relationships/tags" Target="../tags/tag265.xml"/><Relationship Id="rId6" Type="http://schemas.openxmlformats.org/officeDocument/2006/relationships/tags" Target="../tags/tag264.xml"/><Relationship Id="rId5" Type="http://schemas.openxmlformats.org/officeDocument/2006/relationships/tags" Target="../tags/tag263.xml"/><Relationship Id="rId4" Type="http://schemas.openxmlformats.org/officeDocument/2006/relationships/tags" Target="../tags/tag262.xml"/><Relationship Id="rId3" Type="http://schemas.openxmlformats.org/officeDocument/2006/relationships/tags" Target="../tags/tag261.xml"/><Relationship Id="rId2" Type="http://schemas.openxmlformats.org/officeDocument/2006/relationships/tags" Target="../tags/tag260.xml"/><Relationship Id="rId15" Type="http://schemas.openxmlformats.org/officeDocument/2006/relationships/slideLayout" Target="../slideLayouts/slideLayout3.xml"/><Relationship Id="rId14" Type="http://schemas.openxmlformats.org/officeDocument/2006/relationships/tags" Target="../tags/tag271.xml"/><Relationship Id="rId13" Type="http://schemas.openxmlformats.org/officeDocument/2006/relationships/image" Target="../media/image4.png"/><Relationship Id="rId12" Type="http://schemas.openxmlformats.org/officeDocument/2006/relationships/tags" Target="../tags/tag270.xml"/><Relationship Id="rId11" Type="http://schemas.openxmlformats.org/officeDocument/2006/relationships/tags" Target="../tags/tag269.xml"/><Relationship Id="rId10" Type="http://schemas.openxmlformats.org/officeDocument/2006/relationships/tags" Target="../tags/tag268.xml"/><Relationship Id="rId1" Type="http://schemas.openxmlformats.org/officeDocument/2006/relationships/tags" Target="../tags/tag259.xml"/></Relationships>
</file>

<file path=ppt/slides/_rels/slide39.xml.rels><?xml version="1.0" encoding="UTF-8" standalone="yes"?>
<Relationships xmlns="http://schemas.openxmlformats.org/package/2006/relationships"><Relationship Id="rId9" Type="http://schemas.openxmlformats.org/officeDocument/2006/relationships/tags" Target="../tags/tag280.xml"/><Relationship Id="rId8" Type="http://schemas.openxmlformats.org/officeDocument/2006/relationships/tags" Target="../tags/tag279.xml"/><Relationship Id="rId7" Type="http://schemas.openxmlformats.org/officeDocument/2006/relationships/tags" Target="../tags/tag278.xml"/><Relationship Id="rId6" Type="http://schemas.openxmlformats.org/officeDocument/2006/relationships/tags" Target="../tags/tag277.xml"/><Relationship Id="rId5" Type="http://schemas.openxmlformats.org/officeDocument/2006/relationships/tags" Target="../tags/tag276.xml"/><Relationship Id="rId4" Type="http://schemas.openxmlformats.org/officeDocument/2006/relationships/tags" Target="../tags/tag275.xml"/><Relationship Id="rId3" Type="http://schemas.openxmlformats.org/officeDocument/2006/relationships/tags" Target="../tags/tag274.xml"/><Relationship Id="rId2" Type="http://schemas.openxmlformats.org/officeDocument/2006/relationships/tags" Target="../tags/tag273.xml"/><Relationship Id="rId15" Type="http://schemas.openxmlformats.org/officeDocument/2006/relationships/slideLayout" Target="../slideLayouts/slideLayout3.xml"/><Relationship Id="rId14" Type="http://schemas.openxmlformats.org/officeDocument/2006/relationships/tags" Target="../tags/tag284.xml"/><Relationship Id="rId13" Type="http://schemas.openxmlformats.org/officeDocument/2006/relationships/image" Target="../media/image4.png"/><Relationship Id="rId12" Type="http://schemas.openxmlformats.org/officeDocument/2006/relationships/tags" Target="../tags/tag283.xml"/><Relationship Id="rId11" Type="http://schemas.openxmlformats.org/officeDocument/2006/relationships/tags" Target="../tags/tag282.xml"/><Relationship Id="rId10" Type="http://schemas.openxmlformats.org/officeDocument/2006/relationships/tags" Target="../tags/tag281.xml"/><Relationship Id="rId1" Type="http://schemas.openxmlformats.org/officeDocument/2006/relationships/tags" Target="../tags/tag27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6.xml.rels><?xml version="1.0" encoding="UTF-8" standalone="yes"?>
<Relationships xmlns="http://schemas.openxmlformats.org/package/2006/relationships"><Relationship Id="rId9" Type="http://schemas.openxmlformats.org/officeDocument/2006/relationships/tags" Target="../tags/tag293.xml"/><Relationship Id="rId8" Type="http://schemas.openxmlformats.org/officeDocument/2006/relationships/tags" Target="../tags/tag292.xml"/><Relationship Id="rId7" Type="http://schemas.openxmlformats.org/officeDocument/2006/relationships/tags" Target="../tags/tag291.xml"/><Relationship Id="rId6" Type="http://schemas.openxmlformats.org/officeDocument/2006/relationships/tags" Target="../tags/tag290.xml"/><Relationship Id="rId5" Type="http://schemas.openxmlformats.org/officeDocument/2006/relationships/tags" Target="../tags/tag289.xml"/><Relationship Id="rId4" Type="http://schemas.openxmlformats.org/officeDocument/2006/relationships/tags" Target="../tags/tag288.xml"/><Relationship Id="rId3" Type="http://schemas.openxmlformats.org/officeDocument/2006/relationships/tags" Target="../tags/tag287.xml"/><Relationship Id="rId2" Type="http://schemas.openxmlformats.org/officeDocument/2006/relationships/tags" Target="../tags/tag286.xml"/><Relationship Id="rId12" Type="http://schemas.openxmlformats.org/officeDocument/2006/relationships/slideLayout" Target="../slideLayouts/slideLayout3.xml"/><Relationship Id="rId11" Type="http://schemas.openxmlformats.org/officeDocument/2006/relationships/tags" Target="../tags/tag294.xml"/><Relationship Id="rId10" Type="http://schemas.openxmlformats.org/officeDocument/2006/relationships/image" Target="../media/image4.png"/><Relationship Id="rId1" Type="http://schemas.openxmlformats.org/officeDocument/2006/relationships/tags" Target="../tags/tag285.xml"/></Relationships>
</file>

<file path=ppt/slides/_rels/slide57.xml.rels><?xml version="1.0" encoding="UTF-8" standalone="yes"?>
<Relationships xmlns="http://schemas.openxmlformats.org/package/2006/relationships"><Relationship Id="rId9" Type="http://schemas.openxmlformats.org/officeDocument/2006/relationships/tags" Target="../tags/tag303.xml"/><Relationship Id="rId8" Type="http://schemas.openxmlformats.org/officeDocument/2006/relationships/tags" Target="../tags/tag302.xml"/><Relationship Id="rId7" Type="http://schemas.openxmlformats.org/officeDocument/2006/relationships/tags" Target="../tags/tag301.xml"/><Relationship Id="rId6" Type="http://schemas.openxmlformats.org/officeDocument/2006/relationships/tags" Target="../tags/tag300.xml"/><Relationship Id="rId5" Type="http://schemas.openxmlformats.org/officeDocument/2006/relationships/tags" Target="../tags/tag299.xml"/><Relationship Id="rId4" Type="http://schemas.openxmlformats.org/officeDocument/2006/relationships/tags" Target="../tags/tag298.xml"/><Relationship Id="rId3" Type="http://schemas.openxmlformats.org/officeDocument/2006/relationships/tags" Target="../tags/tag297.xml"/><Relationship Id="rId2" Type="http://schemas.openxmlformats.org/officeDocument/2006/relationships/tags" Target="../tags/tag296.xml"/><Relationship Id="rId12" Type="http://schemas.openxmlformats.org/officeDocument/2006/relationships/slideLayout" Target="../slideLayouts/slideLayout3.xml"/><Relationship Id="rId11" Type="http://schemas.openxmlformats.org/officeDocument/2006/relationships/tags" Target="../tags/tag304.xml"/><Relationship Id="rId10" Type="http://schemas.openxmlformats.org/officeDocument/2006/relationships/image" Target="../media/image4.png"/><Relationship Id="rId1" Type="http://schemas.openxmlformats.org/officeDocument/2006/relationships/tags" Target="../tags/tag295.xml"/></Relationships>
</file>

<file path=ppt/slides/_rels/slide58.xml.rels><?xml version="1.0" encoding="UTF-8" standalone="yes"?>
<Relationships xmlns="http://schemas.openxmlformats.org/package/2006/relationships"><Relationship Id="rId9" Type="http://schemas.openxmlformats.org/officeDocument/2006/relationships/tags" Target="../tags/tag313.xml"/><Relationship Id="rId8" Type="http://schemas.openxmlformats.org/officeDocument/2006/relationships/tags" Target="../tags/tag312.xml"/><Relationship Id="rId7" Type="http://schemas.openxmlformats.org/officeDocument/2006/relationships/tags" Target="../tags/tag311.xml"/><Relationship Id="rId6" Type="http://schemas.openxmlformats.org/officeDocument/2006/relationships/tags" Target="../tags/tag310.xml"/><Relationship Id="rId5" Type="http://schemas.openxmlformats.org/officeDocument/2006/relationships/tags" Target="../tags/tag309.xml"/><Relationship Id="rId4" Type="http://schemas.openxmlformats.org/officeDocument/2006/relationships/tags" Target="../tags/tag308.xml"/><Relationship Id="rId3" Type="http://schemas.openxmlformats.org/officeDocument/2006/relationships/tags" Target="../tags/tag307.xml"/><Relationship Id="rId2" Type="http://schemas.openxmlformats.org/officeDocument/2006/relationships/tags" Target="../tags/tag306.xml"/><Relationship Id="rId12" Type="http://schemas.openxmlformats.org/officeDocument/2006/relationships/slideLayout" Target="../slideLayouts/slideLayout3.xml"/><Relationship Id="rId11" Type="http://schemas.openxmlformats.org/officeDocument/2006/relationships/tags" Target="../tags/tag314.xml"/><Relationship Id="rId10" Type="http://schemas.openxmlformats.org/officeDocument/2006/relationships/image" Target="../media/image4.png"/><Relationship Id="rId1" Type="http://schemas.openxmlformats.org/officeDocument/2006/relationships/tags" Target="../tags/tag305.xml"/></Relationships>
</file>

<file path=ppt/slides/_rels/slide59.xml.rels><?xml version="1.0" encoding="UTF-8" standalone="yes"?>
<Relationships xmlns="http://schemas.openxmlformats.org/package/2006/relationships"><Relationship Id="rId9" Type="http://schemas.openxmlformats.org/officeDocument/2006/relationships/tags" Target="../tags/tag323.xml"/><Relationship Id="rId8" Type="http://schemas.openxmlformats.org/officeDocument/2006/relationships/tags" Target="../tags/tag322.xml"/><Relationship Id="rId7" Type="http://schemas.openxmlformats.org/officeDocument/2006/relationships/tags" Target="../tags/tag321.xml"/><Relationship Id="rId6" Type="http://schemas.openxmlformats.org/officeDocument/2006/relationships/tags" Target="../tags/tag320.xml"/><Relationship Id="rId5" Type="http://schemas.openxmlformats.org/officeDocument/2006/relationships/tags" Target="../tags/tag319.xml"/><Relationship Id="rId4" Type="http://schemas.openxmlformats.org/officeDocument/2006/relationships/tags" Target="../tags/tag318.xml"/><Relationship Id="rId3" Type="http://schemas.openxmlformats.org/officeDocument/2006/relationships/tags" Target="../tags/tag317.xml"/><Relationship Id="rId2" Type="http://schemas.openxmlformats.org/officeDocument/2006/relationships/tags" Target="../tags/tag316.xml"/><Relationship Id="rId12" Type="http://schemas.openxmlformats.org/officeDocument/2006/relationships/slideLayout" Target="../slideLayouts/slideLayout3.xml"/><Relationship Id="rId11" Type="http://schemas.openxmlformats.org/officeDocument/2006/relationships/tags" Target="../tags/tag324.xml"/><Relationship Id="rId10" Type="http://schemas.openxmlformats.org/officeDocument/2006/relationships/image" Target="../media/image4.png"/><Relationship Id="rId1" Type="http://schemas.openxmlformats.org/officeDocument/2006/relationships/tags" Target="../tags/tag31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0.xml.rels><?xml version="1.0" encoding="UTF-8" standalone="yes"?>
<Relationships xmlns="http://schemas.openxmlformats.org/package/2006/relationships"><Relationship Id="rId9" Type="http://schemas.openxmlformats.org/officeDocument/2006/relationships/tags" Target="../tags/tag333.xml"/><Relationship Id="rId8" Type="http://schemas.openxmlformats.org/officeDocument/2006/relationships/tags" Target="../tags/tag332.xml"/><Relationship Id="rId7" Type="http://schemas.openxmlformats.org/officeDocument/2006/relationships/tags" Target="../tags/tag331.xml"/><Relationship Id="rId6" Type="http://schemas.openxmlformats.org/officeDocument/2006/relationships/tags" Target="../tags/tag330.xml"/><Relationship Id="rId5" Type="http://schemas.openxmlformats.org/officeDocument/2006/relationships/tags" Target="../tags/tag329.xml"/><Relationship Id="rId4" Type="http://schemas.openxmlformats.org/officeDocument/2006/relationships/tags" Target="../tags/tag328.xml"/><Relationship Id="rId3" Type="http://schemas.openxmlformats.org/officeDocument/2006/relationships/tags" Target="../tags/tag327.xml"/><Relationship Id="rId2" Type="http://schemas.openxmlformats.org/officeDocument/2006/relationships/tags" Target="../tags/tag326.xml"/><Relationship Id="rId12" Type="http://schemas.openxmlformats.org/officeDocument/2006/relationships/slideLayout" Target="../slideLayouts/slideLayout3.xml"/><Relationship Id="rId11" Type="http://schemas.openxmlformats.org/officeDocument/2006/relationships/tags" Target="../tags/tag334.xml"/><Relationship Id="rId10" Type="http://schemas.openxmlformats.org/officeDocument/2006/relationships/image" Target="../media/image4.png"/><Relationship Id="rId1" Type="http://schemas.openxmlformats.org/officeDocument/2006/relationships/tags" Target="../tags/tag325.xml"/></Relationships>
</file>

<file path=ppt/slides/_rels/slide61.xml.rels><?xml version="1.0" encoding="UTF-8" standalone="yes"?>
<Relationships xmlns="http://schemas.openxmlformats.org/package/2006/relationships"><Relationship Id="rId9" Type="http://schemas.openxmlformats.org/officeDocument/2006/relationships/tags" Target="../tags/tag343.xml"/><Relationship Id="rId8" Type="http://schemas.openxmlformats.org/officeDocument/2006/relationships/tags" Target="../tags/tag342.xml"/><Relationship Id="rId7" Type="http://schemas.openxmlformats.org/officeDocument/2006/relationships/tags" Target="../tags/tag341.xml"/><Relationship Id="rId6" Type="http://schemas.openxmlformats.org/officeDocument/2006/relationships/tags" Target="../tags/tag340.xml"/><Relationship Id="rId5" Type="http://schemas.openxmlformats.org/officeDocument/2006/relationships/tags" Target="../tags/tag339.xml"/><Relationship Id="rId4" Type="http://schemas.openxmlformats.org/officeDocument/2006/relationships/tags" Target="../tags/tag338.xml"/><Relationship Id="rId3" Type="http://schemas.openxmlformats.org/officeDocument/2006/relationships/tags" Target="../tags/tag337.xml"/><Relationship Id="rId2" Type="http://schemas.openxmlformats.org/officeDocument/2006/relationships/tags" Target="../tags/tag336.xml"/><Relationship Id="rId12" Type="http://schemas.openxmlformats.org/officeDocument/2006/relationships/slideLayout" Target="../slideLayouts/slideLayout3.xml"/><Relationship Id="rId11" Type="http://schemas.openxmlformats.org/officeDocument/2006/relationships/tags" Target="../tags/tag344.xml"/><Relationship Id="rId10" Type="http://schemas.openxmlformats.org/officeDocument/2006/relationships/image" Target="../media/image4.png"/><Relationship Id="rId1" Type="http://schemas.openxmlformats.org/officeDocument/2006/relationships/tags" Target="../tags/tag335.xml"/></Relationships>
</file>

<file path=ppt/slides/_rels/slide62.xml.rels><?xml version="1.0" encoding="UTF-8" standalone="yes"?>
<Relationships xmlns="http://schemas.openxmlformats.org/package/2006/relationships"><Relationship Id="rId9" Type="http://schemas.openxmlformats.org/officeDocument/2006/relationships/tags" Target="../tags/tag353.xml"/><Relationship Id="rId8" Type="http://schemas.openxmlformats.org/officeDocument/2006/relationships/tags" Target="../tags/tag352.xml"/><Relationship Id="rId7" Type="http://schemas.openxmlformats.org/officeDocument/2006/relationships/tags" Target="../tags/tag351.xml"/><Relationship Id="rId6" Type="http://schemas.openxmlformats.org/officeDocument/2006/relationships/tags" Target="../tags/tag350.xml"/><Relationship Id="rId5" Type="http://schemas.openxmlformats.org/officeDocument/2006/relationships/tags" Target="../tags/tag349.xml"/><Relationship Id="rId4" Type="http://schemas.openxmlformats.org/officeDocument/2006/relationships/tags" Target="../tags/tag348.xml"/><Relationship Id="rId3" Type="http://schemas.openxmlformats.org/officeDocument/2006/relationships/tags" Target="../tags/tag347.xml"/><Relationship Id="rId2" Type="http://schemas.openxmlformats.org/officeDocument/2006/relationships/tags" Target="../tags/tag346.xml"/><Relationship Id="rId15" Type="http://schemas.openxmlformats.org/officeDocument/2006/relationships/slideLayout" Target="../slideLayouts/slideLayout3.xml"/><Relationship Id="rId14" Type="http://schemas.openxmlformats.org/officeDocument/2006/relationships/tags" Target="../tags/tag357.xml"/><Relationship Id="rId13" Type="http://schemas.openxmlformats.org/officeDocument/2006/relationships/image" Target="../media/image4.png"/><Relationship Id="rId12" Type="http://schemas.openxmlformats.org/officeDocument/2006/relationships/tags" Target="../tags/tag356.xml"/><Relationship Id="rId11" Type="http://schemas.openxmlformats.org/officeDocument/2006/relationships/tags" Target="../tags/tag355.xml"/><Relationship Id="rId10" Type="http://schemas.openxmlformats.org/officeDocument/2006/relationships/tags" Target="../tags/tag354.xml"/><Relationship Id="rId1" Type="http://schemas.openxmlformats.org/officeDocument/2006/relationships/tags" Target="../tags/tag345.xml"/></Relationships>
</file>

<file path=ppt/slides/_rels/slide63.xml.rels><?xml version="1.0" encoding="UTF-8" standalone="yes"?>
<Relationships xmlns="http://schemas.openxmlformats.org/package/2006/relationships"><Relationship Id="rId9" Type="http://schemas.openxmlformats.org/officeDocument/2006/relationships/tags" Target="../tags/tag366.xml"/><Relationship Id="rId8" Type="http://schemas.openxmlformats.org/officeDocument/2006/relationships/tags" Target="../tags/tag365.xml"/><Relationship Id="rId7" Type="http://schemas.openxmlformats.org/officeDocument/2006/relationships/tags" Target="../tags/tag364.xml"/><Relationship Id="rId6" Type="http://schemas.openxmlformats.org/officeDocument/2006/relationships/tags" Target="../tags/tag363.xml"/><Relationship Id="rId5" Type="http://schemas.openxmlformats.org/officeDocument/2006/relationships/tags" Target="../tags/tag362.xml"/><Relationship Id="rId4" Type="http://schemas.openxmlformats.org/officeDocument/2006/relationships/tags" Target="../tags/tag361.xml"/><Relationship Id="rId3" Type="http://schemas.openxmlformats.org/officeDocument/2006/relationships/tags" Target="../tags/tag360.xml"/><Relationship Id="rId2" Type="http://schemas.openxmlformats.org/officeDocument/2006/relationships/tags" Target="../tags/tag359.xml"/><Relationship Id="rId15" Type="http://schemas.openxmlformats.org/officeDocument/2006/relationships/slideLayout" Target="../slideLayouts/slideLayout3.xml"/><Relationship Id="rId14" Type="http://schemas.openxmlformats.org/officeDocument/2006/relationships/tags" Target="../tags/tag370.xml"/><Relationship Id="rId13" Type="http://schemas.openxmlformats.org/officeDocument/2006/relationships/image" Target="../media/image4.png"/><Relationship Id="rId12" Type="http://schemas.openxmlformats.org/officeDocument/2006/relationships/tags" Target="../tags/tag369.xml"/><Relationship Id="rId11" Type="http://schemas.openxmlformats.org/officeDocument/2006/relationships/tags" Target="../tags/tag368.xml"/><Relationship Id="rId10" Type="http://schemas.openxmlformats.org/officeDocument/2006/relationships/tags" Target="../tags/tag367.xml"/><Relationship Id="rId1" Type="http://schemas.openxmlformats.org/officeDocument/2006/relationships/tags" Target="../tags/tag358.xml"/></Relationships>
</file>

<file path=ppt/slides/_rels/slide64.xml.rels><?xml version="1.0" encoding="UTF-8" standalone="yes"?>
<Relationships xmlns="http://schemas.openxmlformats.org/package/2006/relationships"><Relationship Id="rId9" Type="http://schemas.openxmlformats.org/officeDocument/2006/relationships/tags" Target="../tags/tag379.xml"/><Relationship Id="rId8" Type="http://schemas.openxmlformats.org/officeDocument/2006/relationships/tags" Target="../tags/tag378.xml"/><Relationship Id="rId7" Type="http://schemas.openxmlformats.org/officeDocument/2006/relationships/tags" Target="../tags/tag377.xml"/><Relationship Id="rId6" Type="http://schemas.openxmlformats.org/officeDocument/2006/relationships/tags" Target="../tags/tag376.xml"/><Relationship Id="rId5" Type="http://schemas.openxmlformats.org/officeDocument/2006/relationships/tags" Target="../tags/tag375.xml"/><Relationship Id="rId4" Type="http://schemas.openxmlformats.org/officeDocument/2006/relationships/tags" Target="../tags/tag374.xml"/><Relationship Id="rId3" Type="http://schemas.openxmlformats.org/officeDocument/2006/relationships/tags" Target="../tags/tag373.xml"/><Relationship Id="rId2" Type="http://schemas.openxmlformats.org/officeDocument/2006/relationships/tags" Target="../tags/tag372.xml"/><Relationship Id="rId15" Type="http://schemas.openxmlformats.org/officeDocument/2006/relationships/slideLayout" Target="../slideLayouts/slideLayout3.xml"/><Relationship Id="rId14" Type="http://schemas.openxmlformats.org/officeDocument/2006/relationships/tags" Target="../tags/tag383.xml"/><Relationship Id="rId13" Type="http://schemas.openxmlformats.org/officeDocument/2006/relationships/image" Target="../media/image4.png"/><Relationship Id="rId12" Type="http://schemas.openxmlformats.org/officeDocument/2006/relationships/tags" Target="../tags/tag382.xml"/><Relationship Id="rId11" Type="http://schemas.openxmlformats.org/officeDocument/2006/relationships/tags" Target="../tags/tag381.xml"/><Relationship Id="rId10" Type="http://schemas.openxmlformats.org/officeDocument/2006/relationships/tags" Target="../tags/tag380.xml"/><Relationship Id="rId1" Type="http://schemas.openxmlformats.org/officeDocument/2006/relationships/tags" Target="../tags/tag371.xml"/></Relationships>
</file>

<file path=ppt/slides/_rels/slide65.xml.rels><?xml version="1.0" encoding="UTF-8" standalone="yes"?>
<Relationships xmlns="http://schemas.openxmlformats.org/package/2006/relationships"><Relationship Id="rId9" Type="http://schemas.openxmlformats.org/officeDocument/2006/relationships/tags" Target="../tags/tag392.xml"/><Relationship Id="rId8" Type="http://schemas.openxmlformats.org/officeDocument/2006/relationships/tags" Target="../tags/tag391.xml"/><Relationship Id="rId7" Type="http://schemas.openxmlformats.org/officeDocument/2006/relationships/tags" Target="../tags/tag390.xml"/><Relationship Id="rId6" Type="http://schemas.openxmlformats.org/officeDocument/2006/relationships/tags" Target="../tags/tag389.xml"/><Relationship Id="rId5" Type="http://schemas.openxmlformats.org/officeDocument/2006/relationships/tags" Target="../tags/tag388.xml"/><Relationship Id="rId4" Type="http://schemas.openxmlformats.org/officeDocument/2006/relationships/tags" Target="../tags/tag387.xml"/><Relationship Id="rId3" Type="http://schemas.openxmlformats.org/officeDocument/2006/relationships/tags" Target="../tags/tag386.xml"/><Relationship Id="rId2" Type="http://schemas.openxmlformats.org/officeDocument/2006/relationships/tags" Target="../tags/tag385.xml"/><Relationship Id="rId15" Type="http://schemas.openxmlformats.org/officeDocument/2006/relationships/slideLayout" Target="../slideLayouts/slideLayout3.xml"/><Relationship Id="rId14" Type="http://schemas.openxmlformats.org/officeDocument/2006/relationships/tags" Target="../tags/tag396.xml"/><Relationship Id="rId13" Type="http://schemas.openxmlformats.org/officeDocument/2006/relationships/image" Target="../media/image4.png"/><Relationship Id="rId12" Type="http://schemas.openxmlformats.org/officeDocument/2006/relationships/tags" Target="../tags/tag395.xml"/><Relationship Id="rId11" Type="http://schemas.openxmlformats.org/officeDocument/2006/relationships/tags" Target="../tags/tag394.xml"/><Relationship Id="rId10" Type="http://schemas.openxmlformats.org/officeDocument/2006/relationships/tags" Target="../tags/tag393.xml"/><Relationship Id="rId1" Type="http://schemas.openxmlformats.org/officeDocument/2006/relationships/tags" Target="../tags/tag384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5.png"/></Relationships>
</file>

<file path=ppt/slides/_rels/slide69.xml.rels><?xml version="1.0" encoding="UTF-8" standalone="yes"?>
<Relationships xmlns="http://schemas.openxmlformats.org/package/2006/relationships"><Relationship Id="rId9" Type="http://schemas.openxmlformats.org/officeDocument/2006/relationships/tags" Target="../tags/tag405.xml"/><Relationship Id="rId8" Type="http://schemas.openxmlformats.org/officeDocument/2006/relationships/tags" Target="../tags/tag404.xml"/><Relationship Id="rId7" Type="http://schemas.openxmlformats.org/officeDocument/2006/relationships/tags" Target="../tags/tag403.xml"/><Relationship Id="rId6" Type="http://schemas.openxmlformats.org/officeDocument/2006/relationships/tags" Target="../tags/tag402.xml"/><Relationship Id="rId5" Type="http://schemas.openxmlformats.org/officeDocument/2006/relationships/tags" Target="../tags/tag401.xml"/><Relationship Id="rId4" Type="http://schemas.openxmlformats.org/officeDocument/2006/relationships/tags" Target="../tags/tag400.xml"/><Relationship Id="rId3" Type="http://schemas.openxmlformats.org/officeDocument/2006/relationships/tags" Target="../tags/tag399.xml"/><Relationship Id="rId2" Type="http://schemas.openxmlformats.org/officeDocument/2006/relationships/tags" Target="../tags/tag398.xml"/><Relationship Id="rId19" Type="http://schemas.openxmlformats.org/officeDocument/2006/relationships/slideLayout" Target="../slideLayouts/slideLayout3.xml"/><Relationship Id="rId18" Type="http://schemas.openxmlformats.org/officeDocument/2006/relationships/tags" Target="../tags/tag413.xml"/><Relationship Id="rId17" Type="http://schemas.openxmlformats.org/officeDocument/2006/relationships/image" Target="../media/image4.png"/><Relationship Id="rId16" Type="http://schemas.openxmlformats.org/officeDocument/2006/relationships/tags" Target="../tags/tag412.xml"/><Relationship Id="rId15" Type="http://schemas.openxmlformats.org/officeDocument/2006/relationships/tags" Target="../tags/tag411.xml"/><Relationship Id="rId14" Type="http://schemas.openxmlformats.org/officeDocument/2006/relationships/tags" Target="../tags/tag410.xml"/><Relationship Id="rId13" Type="http://schemas.openxmlformats.org/officeDocument/2006/relationships/tags" Target="../tags/tag409.xml"/><Relationship Id="rId12" Type="http://schemas.openxmlformats.org/officeDocument/2006/relationships/tags" Target="../tags/tag408.xml"/><Relationship Id="rId11" Type="http://schemas.openxmlformats.org/officeDocument/2006/relationships/tags" Target="../tags/tag407.xml"/><Relationship Id="rId10" Type="http://schemas.openxmlformats.org/officeDocument/2006/relationships/tags" Target="../tags/tag406.xml"/><Relationship Id="rId1" Type="http://schemas.openxmlformats.org/officeDocument/2006/relationships/tags" Target="../tags/tag39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3.png"/></Relationships>
</file>

<file path=ppt/slides/_rels/slide70.xml.rels><?xml version="1.0" encoding="UTF-8" standalone="yes"?>
<Relationships xmlns="http://schemas.openxmlformats.org/package/2006/relationships"><Relationship Id="rId9" Type="http://schemas.openxmlformats.org/officeDocument/2006/relationships/tags" Target="../tags/tag422.xml"/><Relationship Id="rId8" Type="http://schemas.openxmlformats.org/officeDocument/2006/relationships/tags" Target="../tags/tag421.xml"/><Relationship Id="rId7" Type="http://schemas.openxmlformats.org/officeDocument/2006/relationships/tags" Target="../tags/tag420.xml"/><Relationship Id="rId6" Type="http://schemas.openxmlformats.org/officeDocument/2006/relationships/tags" Target="../tags/tag419.xml"/><Relationship Id="rId5" Type="http://schemas.openxmlformats.org/officeDocument/2006/relationships/tags" Target="../tags/tag418.xml"/><Relationship Id="rId4" Type="http://schemas.openxmlformats.org/officeDocument/2006/relationships/tags" Target="../tags/tag417.xml"/><Relationship Id="rId3" Type="http://schemas.openxmlformats.org/officeDocument/2006/relationships/tags" Target="../tags/tag416.xml"/><Relationship Id="rId2" Type="http://schemas.openxmlformats.org/officeDocument/2006/relationships/tags" Target="../tags/tag415.xml"/><Relationship Id="rId19" Type="http://schemas.openxmlformats.org/officeDocument/2006/relationships/slideLayout" Target="../slideLayouts/slideLayout3.xml"/><Relationship Id="rId18" Type="http://schemas.openxmlformats.org/officeDocument/2006/relationships/tags" Target="../tags/tag430.xml"/><Relationship Id="rId17" Type="http://schemas.openxmlformats.org/officeDocument/2006/relationships/image" Target="../media/image4.png"/><Relationship Id="rId16" Type="http://schemas.openxmlformats.org/officeDocument/2006/relationships/tags" Target="../tags/tag429.xml"/><Relationship Id="rId15" Type="http://schemas.openxmlformats.org/officeDocument/2006/relationships/tags" Target="../tags/tag428.xml"/><Relationship Id="rId14" Type="http://schemas.openxmlformats.org/officeDocument/2006/relationships/tags" Target="../tags/tag427.xml"/><Relationship Id="rId13" Type="http://schemas.openxmlformats.org/officeDocument/2006/relationships/tags" Target="../tags/tag426.xml"/><Relationship Id="rId12" Type="http://schemas.openxmlformats.org/officeDocument/2006/relationships/tags" Target="../tags/tag425.xml"/><Relationship Id="rId11" Type="http://schemas.openxmlformats.org/officeDocument/2006/relationships/tags" Target="../tags/tag424.xml"/><Relationship Id="rId10" Type="http://schemas.openxmlformats.org/officeDocument/2006/relationships/tags" Target="../tags/tag423.xml"/><Relationship Id="rId1" Type="http://schemas.openxmlformats.org/officeDocument/2006/relationships/tags" Target="../tags/tag414.xml"/></Relationships>
</file>

<file path=ppt/slides/_rels/slide71.xml.rels><?xml version="1.0" encoding="UTF-8" standalone="yes"?>
<Relationships xmlns="http://schemas.openxmlformats.org/package/2006/relationships"><Relationship Id="rId9" Type="http://schemas.openxmlformats.org/officeDocument/2006/relationships/tags" Target="../tags/tag439.xml"/><Relationship Id="rId8" Type="http://schemas.openxmlformats.org/officeDocument/2006/relationships/tags" Target="../tags/tag438.xml"/><Relationship Id="rId7" Type="http://schemas.openxmlformats.org/officeDocument/2006/relationships/tags" Target="../tags/tag437.xml"/><Relationship Id="rId6" Type="http://schemas.openxmlformats.org/officeDocument/2006/relationships/tags" Target="../tags/tag436.xml"/><Relationship Id="rId5" Type="http://schemas.openxmlformats.org/officeDocument/2006/relationships/tags" Target="../tags/tag435.xml"/><Relationship Id="rId4" Type="http://schemas.openxmlformats.org/officeDocument/2006/relationships/tags" Target="../tags/tag434.xml"/><Relationship Id="rId3" Type="http://schemas.openxmlformats.org/officeDocument/2006/relationships/tags" Target="../tags/tag433.xml"/><Relationship Id="rId29" Type="http://schemas.openxmlformats.org/officeDocument/2006/relationships/slideLayout" Target="../slideLayouts/slideLayout3.xml"/><Relationship Id="rId28" Type="http://schemas.openxmlformats.org/officeDocument/2006/relationships/tags" Target="../tags/tag457.xml"/><Relationship Id="rId27" Type="http://schemas.openxmlformats.org/officeDocument/2006/relationships/image" Target="../media/image4.png"/><Relationship Id="rId26" Type="http://schemas.openxmlformats.org/officeDocument/2006/relationships/tags" Target="../tags/tag456.xml"/><Relationship Id="rId25" Type="http://schemas.openxmlformats.org/officeDocument/2006/relationships/tags" Target="../tags/tag455.xml"/><Relationship Id="rId24" Type="http://schemas.openxmlformats.org/officeDocument/2006/relationships/tags" Target="../tags/tag454.xml"/><Relationship Id="rId23" Type="http://schemas.openxmlformats.org/officeDocument/2006/relationships/tags" Target="../tags/tag453.xml"/><Relationship Id="rId22" Type="http://schemas.openxmlformats.org/officeDocument/2006/relationships/tags" Target="../tags/tag452.xml"/><Relationship Id="rId21" Type="http://schemas.openxmlformats.org/officeDocument/2006/relationships/tags" Target="../tags/tag451.xml"/><Relationship Id="rId20" Type="http://schemas.openxmlformats.org/officeDocument/2006/relationships/tags" Target="../tags/tag450.xml"/><Relationship Id="rId2" Type="http://schemas.openxmlformats.org/officeDocument/2006/relationships/tags" Target="../tags/tag432.xml"/><Relationship Id="rId19" Type="http://schemas.openxmlformats.org/officeDocument/2006/relationships/tags" Target="../tags/tag449.xml"/><Relationship Id="rId18" Type="http://schemas.openxmlformats.org/officeDocument/2006/relationships/tags" Target="../tags/tag448.xml"/><Relationship Id="rId17" Type="http://schemas.openxmlformats.org/officeDocument/2006/relationships/tags" Target="../tags/tag447.xml"/><Relationship Id="rId16" Type="http://schemas.openxmlformats.org/officeDocument/2006/relationships/tags" Target="../tags/tag446.xml"/><Relationship Id="rId15" Type="http://schemas.openxmlformats.org/officeDocument/2006/relationships/tags" Target="../tags/tag445.xml"/><Relationship Id="rId14" Type="http://schemas.openxmlformats.org/officeDocument/2006/relationships/tags" Target="../tags/tag444.xml"/><Relationship Id="rId13" Type="http://schemas.openxmlformats.org/officeDocument/2006/relationships/tags" Target="../tags/tag443.xml"/><Relationship Id="rId12" Type="http://schemas.openxmlformats.org/officeDocument/2006/relationships/tags" Target="../tags/tag442.xml"/><Relationship Id="rId11" Type="http://schemas.openxmlformats.org/officeDocument/2006/relationships/tags" Target="../tags/tag441.xml"/><Relationship Id="rId10" Type="http://schemas.openxmlformats.org/officeDocument/2006/relationships/tags" Target="../tags/tag440.xml"/><Relationship Id="rId1" Type="http://schemas.openxmlformats.org/officeDocument/2006/relationships/tags" Target="../tags/tag431.xml"/></Relationships>
</file>

<file path=ppt/slides/_rels/slide72.xml.rels><?xml version="1.0" encoding="UTF-8" standalone="yes"?>
<Relationships xmlns="http://schemas.openxmlformats.org/package/2006/relationships"><Relationship Id="rId9" Type="http://schemas.openxmlformats.org/officeDocument/2006/relationships/tags" Target="../tags/tag466.xml"/><Relationship Id="rId8" Type="http://schemas.openxmlformats.org/officeDocument/2006/relationships/tags" Target="../tags/tag465.xml"/><Relationship Id="rId7" Type="http://schemas.openxmlformats.org/officeDocument/2006/relationships/tags" Target="../tags/tag464.xml"/><Relationship Id="rId6" Type="http://schemas.openxmlformats.org/officeDocument/2006/relationships/tags" Target="../tags/tag463.xml"/><Relationship Id="rId5" Type="http://schemas.openxmlformats.org/officeDocument/2006/relationships/tags" Target="../tags/tag462.xml"/><Relationship Id="rId4" Type="http://schemas.openxmlformats.org/officeDocument/2006/relationships/tags" Target="../tags/tag461.xml"/><Relationship Id="rId3" Type="http://schemas.openxmlformats.org/officeDocument/2006/relationships/tags" Target="../tags/tag460.xml"/><Relationship Id="rId22" Type="http://schemas.openxmlformats.org/officeDocument/2006/relationships/slideLayout" Target="../slideLayouts/slideLayout3.xml"/><Relationship Id="rId21" Type="http://schemas.openxmlformats.org/officeDocument/2006/relationships/tags" Target="../tags/tag477.xml"/><Relationship Id="rId20" Type="http://schemas.openxmlformats.org/officeDocument/2006/relationships/image" Target="../media/image4.png"/><Relationship Id="rId2" Type="http://schemas.openxmlformats.org/officeDocument/2006/relationships/tags" Target="../tags/tag459.xml"/><Relationship Id="rId19" Type="http://schemas.openxmlformats.org/officeDocument/2006/relationships/tags" Target="../tags/tag476.xml"/><Relationship Id="rId18" Type="http://schemas.openxmlformats.org/officeDocument/2006/relationships/tags" Target="../tags/tag475.xml"/><Relationship Id="rId17" Type="http://schemas.openxmlformats.org/officeDocument/2006/relationships/tags" Target="../tags/tag474.xml"/><Relationship Id="rId16" Type="http://schemas.openxmlformats.org/officeDocument/2006/relationships/tags" Target="../tags/tag473.xml"/><Relationship Id="rId15" Type="http://schemas.openxmlformats.org/officeDocument/2006/relationships/tags" Target="../tags/tag472.xml"/><Relationship Id="rId14" Type="http://schemas.openxmlformats.org/officeDocument/2006/relationships/tags" Target="../tags/tag471.xml"/><Relationship Id="rId13" Type="http://schemas.openxmlformats.org/officeDocument/2006/relationships/tags" Target="../tags/tag470.xml"/><Relationship Id="rId12" Type="http://schemas.openxmlformats.org/officeDocument/2006/relationships/tags" Target="../tags/tag469.xml"/><Relationship Id="rId11" Type="http://schemas.openxmlformats.org/officeDocument/2006/relationships/tags" Target="../tags/tag468.xml"/><Relationship Id="rId10" Type="http://schemas.openxmlformats.org/officeDocument/2006/relationships/tags" Target="../tags/tag467.xml"/><Relationship Id="rId1" Type="http://schemas.openxmlformats.org/officeDocument/2006/relationships/tags" Target="../tags/tag458.xml"/></Relationships>
</file>

<file path=ppt/slides/_rels/slide73.xml.rels><?xml version="1.0" encoding="UTF-8" standalone="yes"?>
<Relationships xmlns="http://schemas.openxmlformats.org/package/2006/relationships"><Relationship Id="rId9" Type="http://schemas.openxmlformats.org/officeDocument/2006/relationships/tags" Target="../tags/tag486.xml"/><Relationship Id="rId8" Type="http://schemas.openxmlformats.org/officeDocument/2006/relationships/tags" Target="../tags/tag485.xml"/><Relationship Id="rId7" Type="http://schemas.openxmlformats.org/officeDocument/2006/relationships/tags" Target="../tags/tag484.xml"/><Relationship Id="rId6" Type="http://schemas.openxmlformats.org/officeDocument/2006/relationships/tags" Target="../tags/tag483.xml"/><Relationship Id="rId5" Type="http://schemas.openxmlformats.org/officeDocument/2006/relationships/tags" Target="../tags/tag482.xml"/><Relationship Id="rId4" Type="http://schemas.openxmlformats.org/officeDocument/2006/relationships/tags" Target="../tags/tag481.xml"/><Relationship Id="rId3" Type="http://schemas.openxmlformats.org/officeDocument/2006/relationships/tags" Target="../tags/tag480.xml"/><Relationship Id="rId2" Type="http://schemas.openxmlformats.org/officeDocument/2006/relationships/tags" Target="../tags/tag479.xml"/><Relationship Id="rId15" Type="http://schemas.openxmlformats.org/officeDocument/2006/relationships/slideLayout" Target="../slideLayouts/slideLayout3.xml"/><Relationship Id="rId14" Type="http://schemas.openxmlformats.org/officeDocument/2006/relationships/tags" Target="../tags/tag490.xml"/><Relationship Id="rId13" Type="http://schemas.openxmlformats.org/officeDocument/2006/relationships/image" Target="../media/image4.png"/><Relationship Id="rId12" Type="http://schemas.openxmlformats.org/officeDocument/2006/relationships/tags" Target="../tags/tag489.xml"/><Relationship Id="rId11" Type="http://schemas.openxmlformats.org/officeDocument/2006/relationships/tags" Target="../tags/tag488.xml"/><Relationship Id="rId10" Type="http://schemas.openxmlformats.org/officeDocument/2006/relationships/tags" Target="../tags/tag487.xml"/><Relationship Id="rId1" Type="http://schemas.openxmlformats.org/officeDocument/2006/relationships/tags" Target="../tags/tag478.xml"/></Relationships>
</file>

<file path=ppt/slides/_rels/slide74.xml.rels><?xml version="1.0" encoding="UTF-8" standalone="yes"?>
<Relationships xmlns="http://schemas.openxmlformats.org/package/2006/relationships"><Relationship Id="rId9" Type="http://schemas.openxmlformats.org/officeDocument/2006/relationships/tags" Target="../tags/tag499.xml"/><Relationship Id="rId8" Type="http://schemas.openxmlformats.org/officeDocument/2006/relationships/tags" Target="../tags/tag498.xml"/><Relationship Id="rId7" Type="http://schemas.openxmlformats.org/officeDocument/2006/relationships/tags" Target="../tags/tag497.xml"/><Relationship Id="rId6" Type="http://schemas.openxmlformats.org/officeDocument/2006/relationships/tags" Target="../tags/tag496.xml"/><Relationship Id="rId5" Type="http://schemas.openxmlformats.org/officeDocument/2006/relationships/tags" Target="../tags/tag495.xml"/><Relationship Id="rId4" Type="http://schemas.openxmlformats.org/officeDocument/2006/relationships/tags" Target="../tags/tag494.xml"/><Relationship Id="rId3" Type="http://schemas.openxmlformats.org/officeDocument/2006/relationships/tags" Target="../tags/tag493.xml"/><Relationship Id="rId2" Type="http://schemas.openxmlformats.org/officeDocument/2006/relationships/tags" Target="../tags/tag492.xml"/><Relationship Id="rId15" Type="http://schemas.openxmlformats.org/officeDocument/2006/relationships/slideLayout" Target="../slideLayouts/slideLayout3.xml"/><Relationship Id="rId14" Type="http://schemas.openxmlformats.org/officeDocument/2006/relationships/tags" Target="../tags/tag503.xml"/><Relationship Id="rId13" Type="http://schemas.openxmlformats.org/officeDocument/2006/relationships/image" Target="../media/image4.png"/><Relationship Id="rId12" Type="http://schemas.openxmlformats.org/officeDocument/2006/relationships/tags" Target="../tags/tag502.xml"/><Relationship Id="rId11" Type="http://schemas.openxmlformats.org/officeDocument/2006/relationships/tags" Target="../tags/tag501.xml"/><Relationship Id="rId10" Type="http://schemas.openxmlformats.org/officeDocument/2006/relationships/tags" Target="../tags/tag500.xml"/><Relationship Id="rId1" Type="http://schemas.openxmlformats.org/officeDocument/2006/relationships/tags" Target="../tags/tag491.xml"/></Relationships>
</file>

<file path=ppt/slides/_rels/slide75.xml.rels><?xml version="1.0" encoding="UTF-8" standalone="yes"?>
<Relationships xmlns="http://schemas.openxmlformats.org/package/2006/relationships"><Relationship Id="rId9" Type="http://schemas.openxmlformats.org/officeDocument/2006/relationships/tags" Target="../tags/tag512.xml"/><Relationship Id="rId8" Type="http://schemas.openxmlformats.org/officeDocument/2006/relationships/tags" Target="../tags/tag511.xml"/><Relationship Id="rId7" Type="http://schemas.openxmlformats.org/officeDocument/2006/relationships/tags" Target="../tags/tag510.xml"/><Relationship Id="rId6" Type="http://schemas.openxmlformats.org/officeDocument/2006/relationships/tags" Target="../tags/tag509.xml"/><Relationship Id="rId5" Type="http://schemas.openxmlformats.org/officeDocument/2006/relationships/tags" Target="../tags/tag508.xml"/><Relationship Id="rId4" Type="http://schemas.openxmlformats.org/officeDocument/2006/relationships/tags" Target="../tags/tag507.xml"/><Relationship Id="rId3" Type="http://schemas.openxmlformats.org/officeDocument/2006/relationships/tags" Target="../tags/tag506.xml"/><Relationship Id="rId2" Type="http://schemas.openxmlformats.org/officeDocument/2006/relationships/tags" Target="../tags/tag505.xml"/><Relationship Id="rId15" Type="http://schemas.openxmlformats.org/officeDocument/2006/relationships/slideLayout" Target="../slideLayouts/slideLayout3.xml"/><Relationship Id="rId14" Type="http://schemas.openxmlformats.org/officeDocument/2006/relationships/tags" Target="../tags/tag516.xml"/><Relationship Id="rId13" Type="http://schemas.openxmlformats.org/officeDocument/2006/relationships/image" Target="../media/image4.png"/><Relationship Id="rId12" Type="http://schemas.openxmlformats.org/officeDocument/2006/relationships/tags" Target="../tags/tag515.xml"/><Relationship Id="rId11" Type="http://schemas.openxmlformats.org/officeDocument/2006/relationships/tags" Target="../tags/tag514.xml"/><Relationship Id="rId10" Type="http://schemas.openxmlformats.org/officeDocument/2006/relationships/tags" Target="../tags/tag513.xml"/><Relationship Id="rId1" Type="http://schemas.openxmlformats.org/officeDocument/2006/relationships/tags" Target="../tags/tag504.xml"/></Relationships>
</file>

<file path=ppt/slides/_rels/slide76.xml.rels><?xml version="1.0" encoding="UTF-8" standalone="yes"?>
<Relationships xmlns="http://schemas.openxmlformats.org/package/2006/relationships"><Relationship Id="rId9" Type="http://schemas.openxmlformats.org/officeDocument/2006/relationships/tags" Target="../tags/tag525.xml"/><Relationship Id="rId8" Type="http://schemas.openxmlformats.org/officeDocument/2006/relationships/tags" Target="../tags/tag524.xml"/><Relationship Id="rId7" Type="http://schemas.openxmlformats.org/officeDocument/2006/relationships/tags" Target="../tags/tag523.xml"/><Relationship Id="rId6" Type="http://schemas.openxmlformats.org/officeDocument/2006/relationships/tags" Target="../tags/tag522.xml"/><Relationship Id="rId5" Type="http://schemas.openxmlformats.org/officeDocument/2006/relationships/tags" Target="../tags/tag521.xml"/><Relationship Id="rId4" Type="http://schemas.openxmlformats.org/officeDocument/2006/relationships/tags" Target="../tags/tag520.xml"/><Relationship Id="rId3" Type="http://schemas.openxmlformats.org/officeDocument/2006/relationships/tags" Target="../tags/tag519.xml"/><Relationship Id="rId25" Type="http://schemas.openxmlformats.org/officeDocument/2006/relationships/slideLayout" Target="../slideLayouts/slideLayout3.xml"/><Relationship Id="rId24" Type="http://schemas.openxmlformats.org/officeDocument/2006/relationships/tags" Target="../tags/tag539.xml"/><Relationship Id="rId23" Type="http://schemas.openxmlformats.org/officeDocument/2006/relationships/image" Target="../media/image4.png"/><Relationship Id="rId22" Type="http://schemas.openxmlformats.org/officeDocument/2006/relationships/tags" Target="../tags/tag538.xml"/><Relationship Id="rId21" Type="http://schemas.openxmlformats.org/officeDocument/2006/relationships/tags" Target="../tags/tag537.xml"/><Relationship Id="rId20" Type="http://schemas.openxmlformats.org/officeDocument/2006/relationships/tags" Target="../tags/tag536.xml"/><Relationship Id="rId2" Type="http://schemas.openxmlformats.org/officeDocument/2006/relationships/tags" Target="../tags/tag518.xml"/><Relationship Id="rId19" Type="http://schemas.openxmlformats.org/officeDocument/2006/relationships/tags" Target="../tags/tag535.xml"/><Relationship Id="rId18" Type="http://schemas.openxmlformats.org/officeDocument/2006/relationships/tags" Target="../tags/tag534.xml"/><Relationship Id="rId17" Type="http://schemas.openxmlformats.org/officeDocument/2006/relationships/tags" Target="../tags/tag533.xml"/><Relationship Id="rId16" Type="http://schemas.openxmlformats.org/officeDocument/2006/relationships/tags" Target="../tags/tag532.xml"/><Relationship Id="rId15" Type="http://schemas.openxmlformats.org/officeDocument/2006/relationships/tags" Target="../tags/tag531.xml"/><Relationship Id="rId14" Type="http://schemas.openxmlformats.org/officeDocument/2006/relationships/tags" Target="../tags/tag530.xml"/><Relationship Id="rId13" Type="http://schemas.openxmlformats.org/officeDocument/2006/relationships/tags" Target="../tags/tag529.xml"/><Relationship Id="rId12" Type="http://schemas.openxmlformats.org/officeDocument/2006/relationships/tags" Target="../tags/tag528.xml"/><Relationship Id="rId11" Type="http://schemas.openxmlformats.org/officeDocument/2006/relationships/tags" Target="../tags/tag527.xml"/><Relationship Id="rId10" Type="http://schemas.openxmlformats.org/officeDocument/2006/relationships/tags" Target="../tags/tag526.xml"/><Relationship Id="rId1" Type="http://schemas.openxmlformats.org/officeDocument/2006/relationships/tags" Target="../tags/tag517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6.png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9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7.png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Line 23"/>
          <p:cNvSpPr>
            <a:spLocks noChangeShapeType="1"/>
          </p:cNvSpPr>
          <p:nvPr/>
        </p:nvSpPr>
        <p:spPr bwMode="gray">
          <a:xfrm>
            <a:off x="3216275" y="2565403"/>
            <a:ext cx="6489700" cy="22225"/>
          </a:xfrm>
          <a:prstGeom prst="line">
            <a:avLst/>
          </a:prstGeom>
          <a:noFill/>
          <a:ln w="9525">
            <a:solidFill>
              <a:schemeClr val="accent1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4100" name="Line 24"/>
          <p:cNvSpPr>
            <a:spLocks noChangeShapeType="1"/>
          </p:cNvSpPr>
          <p:nvPr/>
        </p:nvSpPr>
        <p:spPr bwMode="gray">
          <a:xfrm flipV="1">
            <a:off x="3216275" y="3710198"/>
            <a:ext cx="6489700" cy="11113"/>
          </a:xfrm>
          <a:prstGeom prst="line">
            <a:avLst/>
          </a:prstGeom>
          <a:noFill/>
          <a:ln w="9525">
            <a:solidFill>
              <a:schemeClr val="accent1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4" name="文本框 3"/>
          <p:cNvSpPr txBox="1"/>
          <p:nvPr/>
        </p:nvSpPr>
        <p:spPr>
          <a:xfrm>
            <a:off x="4048857" y="204058"/>
            <a:ext cx="48245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600" dirty="0">
                <a:solidFill>
                  <a:schemeClr val="bg1"/>
                </a:solidFill>
              </a:rPr>
              <a:t>Python</a:t>
            </a:r>
            <a:r>
              <a:rPr lang="zh-CN" altLang="en-US" sz="3600" dirty="0">
                <a:solidFill>
                  <a:schemeClr val="bg1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程序设计</a:t>
            </a:r>
            <a:r>
              <a:rPr lang="zh-CN" altLang="en-US" sz="3600" dirty="0">
                <a:solidFill>
                  <a:schemeClr val="bg1"/>
                </a:solidFill>
              </a:rPr>
              <a:t>基础</a:t>
            </a:r>
            <a:endParaRPr lang="zh-CN" altLang="en-US" sz="3600" dirty="0">
              <a:solidFill>
                <a:schemeClr val="bg1"/>
              </a:solidFill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3359696" y="2764192"/>
            <a:ext cx="604867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400" dirty="0">
                <a:solidFill>
                  <a:schemeClr val="tx2"/>
                </a:solidFill>
                <a:latin typeface="+mn-lt"/>
                <a:ea typeface="+mn-ea"/>
              </a:rPr>
              <a:t>第</a:t>
            </a:r>
            <a:r>
              <a:rPr lang="en-US" altLang="zh-CN" sz="4400" dirty="0">
                <a:solidFill>
                  <a:schemeClr val="tx2"/>
                </a:solidFill>
                <a:latin typeface="+mn-lt"/>
                <a:ea typeface="+mn-ea"/>
              </a:rPr>
              <a:t>2</a:t>
            </a:r>
            <a:r>
              <a:rPr lang="zh-CN" altLang="en-US" sz="4400" dirty="0">
                <a:solidFill>
                  <a:schemeClr val="tx2"/>
                </a:solidFill>
                <a:latin typeface="+mn-lt"/>
                <a:ea typeface="+mn-ea"/>
              </a:rPr>
              <a:t>章 </a:t>
            </a:r>
            <a:r>
              <a:rPr lang="en-US" altLang="zh-CN" sz="4400" dirty="0">
                <a:solidFill>
                  <a:schemeClr val="tx2"/>
                </a:solidFill>
                <a:latin typeface="+mn-lt"/>
                <a:ea typeface="+mn-ea"/>
              </a:rPr>
              <a:t>Python</a:t>
            </a:r>
            <a:r>
              <a:rPr lang="zh-CN" altLang="en-US" sz="4400" dirty="0">
                <a:solidFill>
                  <a:schemeClr val="tx2"/>
                </a:solidFill>
                <a:latin typeface="+mn-lt"/>
                <a:ea typeface="+mn-ea"/>
              </a:rPr>
              <a:t>语言基础</a:t>
            </a:r>
            <a:endParaRPr lang="zh-CN" altLang="en-US" sz="4400" dirty="0">
              <a:solidFill>
                <a:schemeClr val="tx2"/>
              </a:solidFill>
              <a:latin typeface="+mn-lt"/>
              <a:ea typeface="+mn-ea"/>
            </a:endParaRPr>
          </a:p>
        </p:txBody>
      </p:sp>
      <p:pic>
        <p:nvPicPr>
          <p:cNvPr id="7" name="图片 6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52384" y="55620"/>
            <a:ext cx="1019766" cy="943208"/>
          </a:xfrm>
          <a:prstGeom prst="rect">
            <a:avLst/>
          </a:prstGeom>
        </p:spPr>
      </p:pic>
      <p:pic>
        <p:nvPicPr>
          <p:cNvPr id="2" name="图片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61518" y="4581128"/>
            <a:ext cx="1581732" cy="2141092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54"/>
          <p:cNvSpPr txBox="1">
            <a:spLocks noChangeArrowheads="1"/>
          </p:cNvSpPr>
          <p:nvPr/>
        </p:nvSpPr>
        <p:spPr bwMode="auto">
          <a:xfrm>
            <a:off x="2819400" y="404667"/>
            <a:ext cx="6553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2.1  </a:t>
            </a:r>
            <a:r>
              <a:rPr lang="zh-CN" alt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基本数据类型</a:t>
            </a:r>
            <a:endParaRPr lang="en-US" altLang="zh-CN" sz="3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Rectangle 53"/>
          <p:cNvSpPr txBox="1">
            <a:spLocks noChangeArrowheads="1"/>
          </p:cNvSpPr>
          <p:nvPr/>
        </p:nvSpPr>
        <p:spPr bwMode="auto">
          <a:xfrm>
            <a:off x="2167758" y="980706"/>
            <a:ext cx="8324033" cy="28083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/>
          <a:lstStyle>
            <a:lvl1pPr marL="342900" indent="2095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defRPr sz="28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28675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23698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4465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>
              <a:lnSpc>
                <a:spcPct val="140000"/>
              </a:lnSpc>
              <a:buClr>
                <a:srgbClr val="990000"/>
              </a:buClr>
            </a:pPr>
            <a:r>
              <a:rPr lang="zh-CN" altLang="zh-CN" sz="2000" kern="0">
                <a:solidFill>
                  <a:srgbClr val="990000"/>
                </a:solidFill>
                <a:ea typeface="宋体" panose="02010600030101010101" pitchFamily="2" charset="-122"/>
              </a:rPr>
              <a:t>（</a:t>
            </a:r>
            <a:r>
              <a:rPr lang="en-US" altLang="zh-CN" sz="2000" kern="0" dirty="0">
                <a:solidFill>
                  <a:srgbClr val="990000"/>
                </a:solidFill>
                <a:ea typeface="宋体" panose="02010600030101010101" pitchFamily="2" charset="-122"/>
              </a:rPr>
              <a:t>1</a:t>
            </a:r>
            <a:r>
              <a:rPr lang="zh-CN" altLang="zh-CN" sz="2000" kern="0" dirty="0">
                <a:solidFill>
                  <a:srgbClr val="990000"/>
                </a:solidFill>
                <a:ea typeface="宋体" panose="02010600030101010101" pitchFamily="2" charset="-122"/>
              </a:rPr>
              <a:t>）</a:t>
            </a:r>
            <a:r>
              <a:rPr lang="en-US" altLang="zh-CN" sz="2000" kern="0" dirty="0">
                <a:solidFill>
                  <a:srgbClr val="990000"/>
                </a:solidFill>
                <a:ea typeface="宋体" panose="02010600030101010101" pitchFamily="2" charset="-122"/>
              </a:rPr>
              <a:t>%</a:t>
            </a:r>
            <a:r>
              <a:rPr lang="zh-CN" altLang="zh-CN" sz="2000" kern="0">
                <a:solidFill>
                  <a:srgbClr val="990000"/>
                </a:solidFill>
                <a:ea typeface="宋体" panose="02010600030101010101" pitchFamily="2" charset="-122"/>
              </a:rPr>
              <a:t>格式</a:t>
            </a:r>
            <a:r>
              <a:rPr lang="en-US" altLang="zh-CN" sz="2000" kern="0">
                <a:solidFill>
                  <a:srgbClr val="990000"/>
                </a:solidFill>
                <a:ea typeface="宋体" panose="02010600030101010101" pitchFamily="2" charset="-122"/>
              </a:rPr>
              <a:t> (</a:t>
            </a:r>
            <a:r>
              <a:rPr lang="zh-CN" altLang="en-US" sz="2000" kern="0">
                <a:solidFill>
                  <a:srgbClr val="990000"/>
                </a:solidFill>
                <a:ea typeface="宋体" panose="02010600030101010101" pitchFamily="2" charset="-122"/>
              </a:rPr>
              <a:t>旧</a:t>
            </a:r>
            <a:r>
              <a:rPr lang="zh-CN" altLang="en-US" sz="2000" kern="0" dirty="0">
                <a:solidFill>
                  <a:srgbClr val="990000"/>
                </a:solidFill>
                <a:ea typeface="宋体" panose="02010600030101010101" pitchFamily="2" charset="-122"/>
              </a:rPr>
              <a:t>格式，不推荐使用</a:t>
            </a:r>
            <a:r>
              <a:rPr lang="en-US" altLang="zh-CN" sz="2000" kern="0" dirty="0">
                <a:solidFill>
                  <a:srgbClr val="990000"/>
                </a:solidFill>
                <a:ea typeface="宋体" panose="02010600030101010101" pitchFamily="2" charset="-122"/>
              </a:rPr>
              <a:t>)</a:t>
            </a:r>
            <a:endParaRPr lang="en-US" altLang="zh-CN" sz="2000" kern="0" dirty="0">
              <a:solidFill>
                <a:srgbClr val="990000"/>
              </a:solidFill>
              <a:ea typeface="宋体" panose="02010600030101010101" pitchFamily="2" charset="-122"/>
            </a:endParaRPr>
          </a:p>
          <a:p>
            <a:r>
              <a:rPr lang="en-US" altLang="zh-CN" sz="2000"/>
              <a:t>%</a:t>
            </a:r>
            <a:r>
              <a:rPr lang="zh-CN" altLang="en-US" sz="2000"/>
              <a:t>充当占位符，用后面的实际数据替换前面的</a:t>
            </a:r>
            <a:r>
              <a:rPr lang="en-US" altLang="zh-CN" sz="2000"/>
              <a:t>%</a:t>
            </a:r>
            <a:endParaRPr lang="en-US" altLang="zh-CN" sz="2000"/>
          </a:p>
          <a:p>
            <a:r>
              <a:rPr lang="zh-CN" altLang="en-US" sz="2000"/>
              <a:t>格式为</a:t>
            </a:r>
            <a:r>
              <a:rPr lang="en-US" altLang="zh-CN" sz="2000"/>
              <a:t>: </a:t>
            </a:r>
            <a:r>
              <a:rPr lang="en-US" altLang="zh-CN" sz="2000">
                <a:solidFill>
                  <a:srgbClr val="C00000"/>
                </a:solidFill>
              </a:rPr>
              <a:t>%[</a:t>
            </a:r>
            <a:r>
              <a:rPr lang="en-US" altLang="zh-CN" sz="2000" dirty="0">
                <a:solidFill>
                  <a:srgbClr val="C00000"/>
                </a:solidFill>
              </a:rPr>
              <a:t>flag] [width] [.precision] type</a:t>
            </a:r>
            <a:endParaRPr lang="zh-CN" altLang="zh-CN" sz="2000" dirty="0">
              <a:solidFill>
                <a:srgbClr val="C00000"/>
              </a:solidFill>
            </a:endParaRPr>
          </a:p>
          <a:p>
            <a:r>
              <a:rPr lang="en-US" altLang="zh-CN" sz="2000" dirty="0"/>
              <a:t>flag</a:t>
            </a:r>
            <a:r>
              <a:rPr lang="zh-CN" altLang="zh-CN" sz="2000" dirty="0"/>
              <a:t>：对齐方式，</a:t>
            </a:r>
            <a:r>
              <a:rPr lang="zh-CN" altLang="zh-CN" sz="2000"/>
              <a:t>可省略</a:t>
            </a:r>
            <a:r>
              <a:rPr lang="en-US" altLang="zh-CN" sz="2000"/>
              <a:t>, </a:t>
            </a:r>
            <a:r>
              <a:rPr lang="zh-CN" altLang="en-US" sz="2000"/>
              <a:t>默认右对齐，</a:t>
            </a:r>
            <a:r>
              <a:rPr lang="en-US" altLang="zh-CN" sz="2000"/>
              <a:t>'-' </a:t>
            </a:r>
            <a:r>
              <a:rPr lang="zh-CN" altLang="en-US" sz="2000"/>
              <a:t>左对齐</a:t>
            </a:r>
            <a:endParaRPr lang="en-US" altLang="zh-CN" sz="2000"/>
          </a:p>
          <a:p>
            <a:r>
              <a:rPr lang="en-US" altLang="zh-CN" sz="2000"/>
              <a:t>width</a:t>
            </a:r>
            <a:r>
              <a:rPr lang="zh-CN" altLang="zh-CN" sz="2000"/>
              <a:t>：字符串</a:t>
            </a:r>
            <a:r>
              <a:rPr lang="zh-CN" altLang="en-US" sz="2000"/>
              <a:t>宽度</a:t>
            </a:r>
            <a:r>
              <a:rPr lang="zh-CN" altLang="zh-CN" sz="2000"/>
              <a:t>，</a:t>
            </a:r>
            <a:r>
              <a:rPr lang="zh-CN" altLang="zh-CN" sz="2000" dirty="0"/>
              <a:t>可省略；</a:t>
            </a:r>
            <a:endParaRPr lang="zh-CN" altLang="zh-CN" sz="2000" dirty="0"/>
          </a:p>
          <a:p>
            <a:r>
              <a:rPr lang="en-US" altLang="zh-CN" sz="2000"/>
              <a:t>.precision</a:t>
            </a:r>
            <a:r>
              <a:rPr lang="zh-CN" altLang="zh-CN" sz="2000"/>
              <a:t>：数值</a:t>
            </a:r>
            <a:r>
              <a:rPr lang="zh-CN" altLang="zh-CN" sz="2000" dirty="0"/>
              <a:t>型数据保留的小数位数，可省略；</a:t>
            </a:r>
            <a:endParaRPr lang="zh-CN" altLang="zh-CN" sz="2000" dirty="0"/>
          </a:p>
          <a:p>
            <a:r>
              <a:rPr lang="en-US" altLang="zh-CN" sz="2000"/>
              <a:t>type</a:t>
            </a:r>
            <a:r>
              <a:rPr lang="zh-CN" altLang="zh-CN" sz="2000"/>
              <a:t>：格式</a:t>
            </a:r>
            <a:r>
              <a:rPr lang="zh-CN" altLang="en-US" sz="2000"/>
              <a:t>类型</a:t>
            </a:r>
            <a:r>
              <a:rPr lang="zh-CN" altLang="zh-CN" sz="2000"/>
              <a:t>符</a:t>
            </a:r>
            <a:r>
              <a:rPr lang="zh-CN" altLang="zh-CN" sz="2000" dirty="0"/>
              <a:t>，</a:t>
            </a:r>
            <a:r>
              <a:rPr lang="zh-CN" altLang="zh-CN" sz="2000"/>
              <a:t>不可省略</a:t>
            </a:r>
            <a:r>
              <a:rPr lang="zh-CN" altLang="en-US" sz="2000"/>
              <a:t>，详见下表</a:t>
            </a:r>
            <a:endParaRPr lang="zh-CN" altLang="zh-CN" sz="2000" dirty="0"/>
          </a:p>
        </p:txBody>
      </p:sp>
      <p:sp>
        <p:nvSpPr>
          <p:cNvPr id="3" name="文本框 2"/>
          <p:cNvSpPr txBox="1"/>
          <p:nvPr/>
        </p:nvSpPr>
        <p:spPr>
          <a:xfrm>
            <a:off x="2351584" y="3898399"/>
            <a:ext cx="7488832" cy="2308324"/>
          </a:xfrm>
          <a:prstGeom prst="rect">
            <a:avLst/>
          </a:prstGeom>
          <a:solidFill>
            <a:schemeClr val="accent3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en-US" altLang="zh-CN"/>
              <a:t>'%5d'  %  2		# </a:t>
            </a:r>
            <a:r>
              <a:rPr lang="zh-CN" altLang="en-US"/>
              <a:t>指定</a:t>
            </a:r>
            <a:r>
              <a:rPr lang="en-US" altLang="zh-CN"/>
              <a:t>5</a:t>
            </a:r>
            <a:r>
              <a:rPr lang="zh-CN" altLang="en-US"/>
              <a:t>位宽</a:t>
            </a:r>
            <a:r>
              <a:rPr lang="en-US" altLang="zh-CN"/>
              <a:t>, d</a:t>
            </a:r>
            <a:r>
              <a:rPr lang="zh-CN" altLang="en-US"/>
              <a:t>整数类型</a:t>
            </a:r>
            <a:r>
              <a:rPr lang="en-US" altLang="zh-CN"/>
              <a:t>, </a:t>
            </a:r>
            <a:r>
              <a:rPr lang="zh-CN" altLang="en-US"/>
              <a:t>默认右对齐</a:t>
            </a:r>
            <a:endParaRPr lang="zh-CN" altLang="zh-CN"/>
          </a:p>
          <a:p>
            <a:r>
              <a:rPr lang="en-US" altLang="zh-CN"/>
              <a:t>Out: '    2'		# </a:t>
            </a:r>
            <a:r>
              <a:rPr lang="zh-CN" altLang="zh-CN"/>
              <a:t>前面补</a:t>
            </a:r>
            <a:r>
              <a:rPr lang="en-US" altLang="zh-CN"/>
              <a:t>4</a:t>
            </a:r>
            <a:r>
              <a:rPr lang="zh-CN" altLang="en-US"/>
              <a:t>个</a:t>
            </a:r>
            <a:r>
              <a:rPr lang="zh-CN" altLang="zh-CN"/>
              <a:t>空格，共</a:t>
            </a:r>
            <a:r>
              <a:rPr lang="en-US" altLang="zh-CN"/>
              <a:t>5</a:t>
            </a:r>
            <a:r>
              <a:rPr lang="zh-CN" altLang="zh-CN"/>
              <a:t>位字符宽</a:t>
            </a:r>
            <a:endParaRPr lang="zh-CN" altLang="zh-CN"/>
          </a:p>
          <a:p>
            <a:endParaRPr lang="en-US" altLang="zh-CN"/>
          </a:p>
          <a:p>
            <a:r>
              <a:rPr lang="en-US" altLang="zh-CN"/>
              <a:t>'%-5d'  %  2		# '-'</a:t>
            </a:r>
            <a:r>
              <a:rPr lang="zh-CN" altLang="en-US"/>
              <a:t>左对齐</a:t>
            </a:r>
            <a:endParaRPr lang="zh-CN" altLang="zh-CN"/>
          </a:p>
          <a:p>
            <a:r>
              <a:rPr lang="en-US" altLang="zh-CN"/>
              <a:t>Out: '2    '		# </a:t>
            </a:r>
            <a:r>
              <a:rPr lang="zh-CN" altLang="en-US"/>
              <a:t>后面</a:t>
            </a:r>
            <a:r>
              <a:rPr lang="zh-CN" altLang="zh-CN"/>
              <a:t>补</a:t>
            </a:r>
            <a:r>
              <a:rPr lang="en-US" altLang="zh-CN"/>
              <a:t>4</a:t>
            </a:r>
            <a:r>
              <a:rPr lang="zh-CN" altLang="en-US"/>
              <a:t>个</a:t>
            </a:r>
            <a:r>
              <a:rPr lang="zh-CN" altLang="zh-CN"/>
              <a:t>空格</a:t>
            </a:r>
            <a:endParaRPr lang="zh-CN" altLang="zh-CN"/>
          </a:p>
          <a:p>
            <a:endParaRPr lang="en-US" altLang="zh-CN"/>
          </a:p>
          <a:p>
            <a:r>
              <a:rPr lang="en-US" altLang="zh-CN"/>
              <a:t>'%05d  '  %  2               	# </a:t>
            </a:r>
            <a:r>
              <a:rPr lang="zh-CN" altLang="en-US"/>
              <a:t>右对齐且前面补</a:t>
            </a:r>
            <a:r>
              <a:rPr lang="en-US" altLang="zh-CN"/>
              <a:t>0</a:t>
            </a:r>
            <a:endParaRPr lang="en-US" altLang="zh-CN"/>
          </a:p>
          <a:p>
            <a:r>
              <a:rPr lang="en-US" altLang="zh-CN"/>
              <a:t>Out:'00002'</a:t>
            </a:r>
            <a:endParaRPr lang="en-US" altLang="zh-CN"/>
          </a:p>
        </p:txBody>
      </p:sp>
    </p:spTree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54"/>
          <p:cNvSpPr txBox="1">
            <a:spLocks noChangeArrowheads="1"/>
          </p:cNvSpPr>
          <p:nvPr/>
        </p:nvSpPr>
        <p:spPr bwMode="auto">
          <a:xfrm>
            <a:off x="2819400" y="404667"/>
            <a:ext cx="6553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2.6  </a:t>
            </a:r>
            <a:r>
              <a:rPr lang="zh-CN" alt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常用模块</a:t>
            </a:r>
            <a:endParaRPr lang="en-US" altLang="zh-CN" sz="3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Rectangle 53"/>
          <p:cNvSpPr txBox="1">
            <a:spLocks noChangeArrowheads="1"/>
          </p:cNvSpPr>
          <p:nvPr/>
        </p:nvSpPr>
        <p:spPr bwMode="auto">
          <a:xfrm>
            <a:off x="1919191" y="989442"/>
            <a:ext cx="8353623" cy="16474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/>
          <a:lstStyle>
            <a:lvl1pPr marL="342900" indent="2095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defRPr sz="28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28675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23698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4465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457200">
              <a:lnSpc>
                <a:spcPct val="140000"/>
              </a:lnSpc>
              <a:buClr>
                <a:srgbClr val="990000"/>
              </a:buClr>
            </a:pPr>
            <a:r>
              <a:rPr lang="es-AR" altLang="zh-CN" sz="2400" kern="0" dirty="0">
                <a:solidFill>
                  <a:srgbClr val="990000"/>
                </a:solidFill>
                <a:ea typeface="宋体" panose="02010600030101010101" pitchFamily="2" charset="-122"/>
              </a:rPr>
              <a:t>2.6.2 math</a:t>
            </a:r>
            <a:r>
              <a:rPr lang="zh-CN" altLang="zh-CN" sz="2400" kern="0" dirty="0">
                <a:solidFill>
                  <a:srgbClr val="990000"/>
                </a:solidFill>
                <a:ea typeface="宋体" panose="02010600030101010101" pitchFamily="2" charset="-122"/>
              </a:rPr>
              <a:t>数学模块</a:t>
            </a:r>
            <a:endParaRPr lang="en-US" altLang="zh-CN" sz="2400" kern="0" dirty="0">
              <a:solidFill>
                <a:srgbClr val="990000"/>
              </a:solidFill>
              <a:ea typeface="宋体" panose="02010600030101010101" pitchFamily="2" charset="-122"/>
            </a:endParaRPr>
          </a:p>
          <a:p>
            <a:pPr marL="0" indent="457200">
              <a:lnSpc>
                <a:spcPct val="140000"/>
              </a:lnSpc>
              <a:buClr>
                <a:srgbClr val="990000"/>
              </a:buClr>
            </a:pPr>
            <a:r>
              <a:rPr lang="en-US" altLang="zh-CN" sz="2400" dirty="0"/>
              <a:t>math</a:t>
            </a:r>
            <a:r>
              <a:rPr lang="zh-CN" altLang="zh-CN" sz="2400" dirty="0"/>
              <a:t>模块是</a:t>
            </a:r>
            <a:r>
              <a:rPr lang="en-US" altLang="zh-CN" sz="2400" dirty="0"/>
              <a:t>Python</a:t>
            </a:r>
            <a:r>
              <a:rPr lang="zh-CN" altLang="zh-CN" sz="2400" dirty="0"/>
              <a:t>内置的数学函数库，提供了</a:t>
            </a:r>
            <a:r>
              <a:rPr lang="en-US" altLang="zh-CN" sz="2400" dirty="0"/>
              <a:t>4</a:t>
            </a:r>
            <a:r>
              <a:rPr lang="zh-CN" altLang="zh-CN" sz="2400" dirty="0"/>
              <a:t>个数学</a:t>
            </a:r>
            <a:r>
              <a:rPr lang="zh-CN" altLang="zh-CN" sz="2400"/>
              <a:t>常量和</a:t>
            </a:r>
            <a:r>
              <a:rPr lang="zh-CN" altLang="en-US" sz="2400"/>
              <a:t>众多数学</a:t>
            </a:r>
            <a:r>
              <a:rPr lang="zh-CN" altLang="zh-CN" sz="2400"/>
              <a:t>函数</a:t>
            </a:r>
            <a:r>
              <a:rPr lang="zh-CN" altLang="zh-CN" sz="2400" dirty="0"/>
              <a:t>。使用</a:t>
            </a:r>
            <a:r>
              <a:rPr lang="zh-CN" altLang="en-US" sz="2400" dirty="0"/>
              <a:t>前先导入</a:t>
            </a:r>
            <a:r>
              <a:rPr lang="zh-CN" altLang="zh-CN" sz="2400" dirty="0"/>
              <a:t>：</a:t>
            </a:r>
            <a:endParaRPr lang="zh-CN" altLang="zh-CN" sz="2400" dirty="0"/>
          </a:p>
          <a:p>
            <a:pPr indent="457200"/>
            <a:endParaRPr lang="en-US" altLang="zh-CN" sz="2400" dirty="0"/>
          </a:p>
        </p:txBody>
      </p:sp>
      <p:sp>
        <p:nvSpPr>
          <p:cNvPr id="3" name="文本框 2"/>
          <p:cNvSpPr txBox="1"/>
          <p:nvPr/>
        </p:nvSpPr>
        <p:spPr>
          <a:xfrm>
            <a:off x="2241709" y="3068960"/>
            <a:ext cx="7742722" cy="1938992"/>
          </a:xfrm>
          <a:prstGeom prst="rect">
            <a:avLst/>
          </a:prstGeom>
          <a:solidFill>
            <a:schemeClr val="accent3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en-US" altLang="zh-CN" sz="2000"/>
              <a:t>import   math</a:t>
            </a:r>
            <a:endParaRPr lang="en-US" altLang="zh-CN" sz="2000"/>
          </a:p>
          <a:p>
            <a:r>
              <a:rPr lang="en-US" altLang="zh-CN" sz="2000"/>
              <a:t>dir(math)      # </a:t>
            </a:r>
            <a:r>
              <a:rPr lang="zh-CN" altLang="en-US" sz="2000"/>
              <a:t>显示</a:t>
            </a:r>
            <a:r>
              <a:rPr lang="en-US" altLang="zh-CN" sz="2000"/>
              <a:t>math</a:t>
            </a:r>
            <a:r>
              <a:rPr lang="zh-CN" altLang="en-US" sz="2000"/>
              <a:t>内的函数清单</a:t>
            </a:r>
            <a:endParaRPr lang="en-US" altLang="zh-CN" sz="2000"/>
          </a:p>
          <a:p>
            <a:r>
              <a:rPr lang="en-US" altLang="zh-CN" sz="2000"/>
              <a:t>help(math)   # </a:t>
            </a:r>
            <a:r>
              <a:rPr lang="zh-CN" altLang="en-US" sz="2000"/>
              <a:t>显示每个函数的简单语法格式</a:t>
            </a:r>
            <a:endParaRPr lang="en-US" altLang="zh-CN" sz="2000"/>
          </a:p>
          <a:p>
            <a:endParaRPr lang="en-US" altLang="zh-CN" sz="2000"/>
          </a:p>
          <a:p>
            <a:r>
              <a:rPr lang="en-US" altLang="zh-CN" sz="2000"/>
              <a:t>math.e          # </a:t>
            </a:r>
            <a:r>
              <a:rPr lang="zh-CN" altLang="en-US" sz="2000"/>
              <a:t>自然常数</a:t>
            </a:r>
            <a:endParaRPr lang="en-US" altLang="zh-CN" sz="2000"/>
          </a:p>
          <a:p>
            <a:r>
              <a:rPr lang="en-US" altLang="zh-CN" sz="2000"/>
              <a:t>math.pi         # </a:t>
            </a:r>
            <a:r>
              <a:rPr lang="zh-CN" altLang="en-US" sz="2000"/>
              <a:t>圆周率</a:t>
            </a:r>
            <a:endParaRPr lang="en-US" altLang="zh-CN" sz="2000" dirty="0"/>
          </a:p>
        </p:txBody>
      </p:sp>
      <p:sp>
        <p:nvSpPr>
          <p:cNvPr id="7" name="文本框 6"/>
          <p:cNvSpPr txBox="1"/>
          <p:nvPr/>
        </p:nvSpPr>
        <p:spPr>
          <a:xfrm>
            <a:off x="1991544" y="5805264"/>
            <a:ext cx="777686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57200"/>
            <a:r>
              <a:rPr lang="zh-CN" altLang="en-US"/>
              <a:t>参考 </a:t>
            </a:r>
            <a:r>
              <a:rPr lang="en-US" altLang="zh-CN"/>
              <a:t>https://www.cnblogs.com/renpingsheng/p/7171950.html</a:t>
            </a:r>
            <a:endParaRPr lang="en-US" altLang="zh-CN" dirty="0"/>
          </a:p>
        </p:txBody>
      </p:sp>
    </p:spTree>
  </p:cSld>
  <p:clrMapOvr>
    <a:masterClrMapping/>
  </p:clrMapOvr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54"/>
          <p:cNvSpPr txBox="1">
            <a:spLocks noChangeArrowheads="1"/>
          </p:cNvSpPr>
          <p:nvPr/>
        </p:nvSpPr>
        <p:spPr bwMode="auto">
          <a:xfrm>
            <a:off x="2819400" y="404667"/>
            <a:ext cx="6553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2.6  </a:t>
            </a:r>
            <a:r>
              <a:rPr lang="zh-CN" alt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常用模块</a:t>
            </a:r>
            <a:endParaRPr lang="en-US" altLang="zh-CN" sz="3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Rectangle 53"/>
          <p:cNvSpPr txBox="1">
            <a:spLocks noChangeArrowheads="1"/>
          </p:cNvSpPr>
          <p:nvPr/>
        </p:nvSpPr>
        <p:spPr bwMode="auto">
          <a:xfrm>
            <a:off x="2135560" y="989439"/>
            <a:ext cx="7920880" cy="4173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/>
          <a:lstStyle>
            <a:lvl1pPr marL="342900" indent="2095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defRPr sz="28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28675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23698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4465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algn="ctr"/>
            <a:r>
              <a:rPr lang="zh-CN" altLang="zh-CN" sz="2000" dirty="0"/>
              <a:t>表</a:t>
            </a:r>
            <a:r>
              <a:rPr lang="en-US" altLang="zh-CN" sz="2000" dirty="0"/>
              <a:t>2.23  math</a:t>
            </a:r>
            <a:r>
              <a:rPr lang="zh-CN" altLang="zh-CN" sz="2000" dirty="0"/>
              <a:t>模块中部分常量和函数</a:t>
            </a:r>
            <a:endParaRPr lang="zh-CN" altLang="zh-CN" sz="2000" dirty="0"/>
          </a:p>
        </p:txBody>
      </p:sp>
      <p:graphicFrame>
        <p:nvGraphicFramePr>
          <p:cNvPr id="2" name="表格 1"/>
          <p:cNvGraphicFramePr>
            <a:graphicFrameLocks noGrp="1"/>
          </p:cNvGraphicFramePr>
          <p:nvPr/>
        </p:nvGraphicFramePr>
        <p:xfrm>
          <a:off x="3647731" y="1410027"/>
          <a:ext cx="5309181" cy="5256577"/>
        </p:xfrm>
        <a:graphic>
          <a:graphicData uri="http://schemas.openxmlformats.org/drawingml/2006/table">
            <a:tbl>
              <a:tblPr firstRow="1" firstCol="1" bandRow="1">
                <a:tableStyleId>{5DA37D80-6434-44D0-A028-1B22A696006F}</a:tableStyleId>
              </a:tblPr>
              <a:tblGrid>
                <a:gridCol w="1598246"/>
                <a:gridCol w="3710935"/>
              </a:tblGrid>
              <a:tr h="27047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sz="1100" kern="100" dirty="0">
                          <a:effectLst/>
                        </a:rPr>
                        <a:t>函数名</a:t>
                      </a:r>
                      <a:endParaRPr lang="zh-CN" sz="1100" kern="100" dirty="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>
                    <a:solidFill>
                      <a:srgbClr val="43A1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sz="1100" kern="100" dirty="0">
                          <a:effectLst/>
                        </a:rPr>
                        <a:t>功能</a:t>
                      </a:r>
                      <a:endParaRPr lang="zh-CN" sz="1100" kern="100" dirty="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>
                    <a:solidFill>
                      <a:srgbClr val="43A1FF"/>
                    </a:solidFill>
                  </a:tcPr>
                </a:tc>
              </a:tr>
              <a:tr h="191773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100" kern="100">
                          <a:effectLst/>
                        </a:rPr>
                        <a:t>math.e</a:t>
                      </a:r>
                      <a:endParaRPr lang="zh-CN" sz="1100" kern="10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sz="1100" kern="100">
                          <a:effectLst/>
                        </a:rPr>
                        <a:t>自然常数</a:t>
                      </a:r>
                      <a:r>
                        <a:rPr lang="en-US" sz="1100" kern="100">
                          <a:effectLst/>
                        </a:rPr>
                        <a:t>e</a:t>
                      </a:r>
                      <a:endParaRPr lang="zh-CN" sz="1100" kern="10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</a:tr>
              <a:tr h="191773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100" kern="100" dirty="0" err="1">
                          <a:solidFill>
                            <a:srgbClr val="FF0000"/>
                          </a:solidFill>
                          <a:effectLst/>
                        </a:rPr>
                        <a:t>math.pi</a:t>
                      </a:r>
                      <a:endParaRPr lang="zh-CN" sz="1100" kern="100" dirty="0">
                        <a:solidFill>
                          <a:srgbClr val="FF0000"/>
                        </a:solidFill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sz="1100" kern="100">
                          <a:effectLst/>
                        </a:rPr>
                        <a:t>圆周率</a:t>
                      </a:r>
                      <a:r>
                        <a:rPr lang="en-US" sz="1100" kern="100">
                          <a:effectLst/>
                        </a:rPr>
                        <a:t>pi</a:t>
                      </a:r>
                      <a:endParaRPr lang="zh-CN" sz="1100" kern="10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</a:tr>
              <a:tr h="191773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100" kern="100">
                          <a:effectLst/>
                        </a:rPr>
                        <a:t>math.acos(x)</a:t>
                      </a:r>
                      <a:endParaRPr lang="zh-CN" sz="1100" kern="10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100" kern="100">
                          <a:effectLst/>
                        </a:rPr>
                        <a:t> </a:t>
                      </a:r>
                      <a:r>
                        <a:rPr lang="zh-CN" sz="1100" kern="100">
                          <a:effectLst/>
                        </a:rPr>
                        <a:t>返回</a:t>
                      </a:r>
                      <a:r>
                        <a:rPr lang="en-US" sz="1100" kern="100">
                          <a:effectLst/>
                        </a:rPr>
                        <a:t>x</a:t>
                      </a:r>
                      <a:r>
                        <a:rPr lang="zh-CN" sz="1100" kern="100">
                          <a:effectLst/>
                        </a:rPr>
                        <a:t>的反三角余弦值</a:t>
                      </a:r>
                      <a:endParaRPr lang="zh-CN" sz="1100" kern="10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</a:tr>
              <a:tr h="191773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100" kern="100">
                          <a:effectLst/>
                        </a:rPr>
                        <a:t>math.asin(x)</a:t>
                      </a:r>
                      <a:endParaRPr lang="zh-CN" sz="1100" kern="10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100" kern="100">
                          <a:effectLst/>
                        </a:rPr>
                        <a:t> </a:t>
                      </a:r>
                      <a:r>
                        <a:rPr lang="zh-CN" sz="1100" kern="100">
                          <a:effectLst/>
                        </a:rPr>
                        <a:t>返回</a:t>
                      </a:r>
                      <a:r>
                        <a:rPr lang="en-US" sz="1100" kern="100">
                          <a:effectLst/>
                        </a:rPr>
                        <a:t>x</a:t>
                      </a:r>
                      <a:r>
                        <a:rPr lang="zh-CN" sz="1100" kern="100">
                          <a:effectLst/>
                        </a:rPr>
                        <a:t>的反三角正弦值</a:t>
                      </a:r>
                      <a:endParaRPr lang="zh-CN" sz="1100" kern="10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</a:tr>
              <a:tr h="191773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100" kern="100">
                          <a:effectLst/>
                        </a:rPr>
                        <a:t>math.atan(x)</a:t>
                      </a:r>
                      <a:endParaRPr lang="zh-CN" sz="1100" kern="10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100" kern="100">
                          <a:effectLst/>
                        </a:rPr>
                        <a:t> </a:t>
                      </a:r>
                      <a:r>
                        <a:rPr lang="zh-CN" sz="1100" kern="100">
                          <a:effectLst/>
                        </a:rPr>
                        <a:t>返回</a:t>
                      </a:r>
                      <a:r>
                        <a:rPr lang="en-US" sz="1100" kern="100">
                          <a:effectLst/>
                        </a:rPr>
                        <a:t>x</a:t>
                      </a:r>
                      <a:r>
                        <a:rPr lang="zh-CN" sz="1100" kern="100">
                          <a:effectLst/>
                        </a:rPr>
                        <a:t>的反三角正切值</a:t>
                      </a:r>
                      <a:endParaRPr lang="zh-CN" sz="1100" kern="10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</a:tr>
              <a:tr h="191773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100" kern="100" dirty="0" err="1">
                          <a:solidFill>
                            <a:srgbClr val="FF0000"/>
                          </a:solidFill>
                          <a:effectLst/>
                        </a:rPr>
                        <a:t>math.ceil</a:t>
                      </a:r>
                      <a:r>
                        <a:rPr lang="en-US" sz="1100" kern="100" dirty="0">
                          <a:solidFill>
                            <a:srgbClr val="FF0000"/>
                          </a:solidFill>
                          <a:effectLst/>
                        </a:rPr>
                        <a:t>(x)</a:t>
                      </a:r>
                      <a:endParaRPr lang="zh-CN" sz="1100" kern="100" dirty="0">
                        <a:solidFill>
                          <a:srgbClr val="FF0000"/>
                        </a:solidFill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100" kern="100">
                          <a:effectLst/>
                        </a:rPr>
                        <a:t> </a:t>
                      </a:r>
                      <a:r>
                        <a:rPr lang="zh-CN" sz="1100" kern="100">
                          <a:effectLst/>
                        </a:rPr>
                        <a:t>返回不小于</a:t>
                      </a:r>
                      <a:r>
                        <a:rPr lang="en-US" sz="1100" kern="100">
                          <a:effectLst/>
                        </a:rPr>
                        <a:t>x</a:t>
                      </a:r>
                      <a:r>
                        <a:rPr lang="zh-CN" sz="1100" kern="100">
                          <a:effectLst/>
                        </a:rPr>
                        <a:t>的整数</a:t>
                      </a:r>
                      <a:endParaRPr lang="zh-CN" sz="1100" kern="10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</a:tr>
              <a:tr h="191773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100" kern="100">
                          <a:effectLst/>
                        </a:rPr>
                        <a:t>math.cos(x)</a:t>
                      </a:r>
                      <a:endParaRPr lang="zh-CN" sz="1100" kern="10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100" kern="100">
                          <a:effectLst/>
                        </a:rPr>
                        <a:t> </a:t>
                      </a:r>
                      <a:r>
                        <a:rPr lang="zh-CN" sz="1100" kern="100">
                          <a:effectLst/>
                        </a:rPr>
                        <a:t>返回</a:t>
                      </a:r>
                      <a:r>
                        <a:rPr lang="en-US" sz="1100" kern="100">
                          <a:effectLst/>
                        </a:rPr>
                        <a:t>x</a:t>
                      </a:r>
                      <a:r>
                        <a:rPr lang="zh-CN" sz="1100" kern="100">
                          <a:effectLst/>
                        </a:rPr>
                        <a:t>（弧度）的三角余弦值</a:t>
                      </a:r>
                      <a:endParaRPr lang="zh-CN" sz="1100" kern="10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</a:tr>
              <a:tr h="191773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100" kern="100">
                          <a:effectLst/>
                        </a:rPr>
                        <a:t>math.copysign(x, y)</a:t>
                      </a:r>
                      <a:endParaRPr lang="zh-CN" sz="1100" kern="10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100" kern="100">
                          <a:effectLst/>
                        </a:rPr>
                        <a:t> </a:t>
                      </a:r>
                      <a:r>
                        <a:rPr lang="zh-CN" sz="1100" kern="100">
                          <a:effectLst/>
                        </a:rPr>
                        <a:t>若</a:t>
                      </a:r>
                      <a:r>
                        <a:rPr lang="en-US" sz="1100" kern="100">
                          <a:effectLst/>
                        </a:rPr>
                        <a:t>y&lt;0</a:t>
                      </a:r>
                      <a:r>
                        <a:rPr lang="zh-CN" sz="1100" kern="100">
                          <a:effectLst/>
                        </a:rPr>
                        <a:t>，返回</a:t>
                      </a:r>
                      <a:r>
                        <a:rPr lang="en-US" sz="1100" kern="100">
                          <a:effectLst/>
                        </a:rPr>
                        <a:t>-1</a:t>
                      </a:r>
                      <a:r>
                        <a:rPr lang="zh-CN" sz="1100" kern="100">
                          <a:effectLst/>
                        </a:rPr>
                        <a:t>乘以</a:t>
                      </a:r>
                      <a:r>
                        <a:rPr lang="en-US" sz="1100" kern="100">
                          <a:effectLst/>
                        </a:rPr>
                        <a:t>x</a:t>
                      </a:r>
                      <a:r>
                        <a:rPr lang="zh-CN" sz="1100" kern="100">
                          <a:effectLst/>
                        </a:rPr>
                        <a:t>的绝对值；</a:t>
                      </a:r>
                      <a:r>
                        <a:rPr lang="en-US" sz="1100" kern="100">
                          <a:effectLst/>
                        </a:rPr>
                        <a:t> </a:t>
                      </a:r>
                      <a:r>
                        <a:rPr lang="zh-CN" sz="1100" kern="100">
                          <a:effectLst/>
                        </a:rPr>
                        <a:t>否则，返回</a:t>
                      </a:r>
                      <a:r>
                        <a:rPr lang="en-US" sz="1100" kern="100">
                          <a:effectLst/>
                        </a:rPr>
                        <a:t>x</a:t>
                      </a:r>
                      <a:r>
                        <a:rPr lang="zh-CN" sz="1100" kern="100">
                          <a:effectLst/>
                        </a:rPr>
                        <a:t>的绝对值</a:t>
                      </a:r>
                      <a:endParaRPr lang="zh-CN" sz="1100" kern="10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</a:tr>
              <a:tr h="191773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100" kern="100" dirty="0" err="1">
                          <a:solidFill>
                            <a:srgbClr val="FF0000"/>
                          </a:solidFill>
                          <a:effectLst/>
                        </a:rPr>
                        <a:t>math.degrees</a:t>
                      </a:r>
                      <a:r>
                        <a:rPr lang="en-US" sz="1100" kern="100" dirty="0">
                          <a:solidFill>
                            <a:srgbClr val="FF0000"/>
                          </a:solidFill>
                          <a:effectLst/>
                        </a:rPr>
                        <a:t>(x)</a:t>
                      </a:r>
                      <a:endParaRPr lang="zh-CN" sz="1100" kern="100" dirty="0">
                        <a:solidFill>
                          <a:srgbClr val="FF0000"/>
                        </a:solidFill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100" kern="100">
                          <a:effectLst/>
                        </a:rPr>
                        <a:t> </a:t>
                      </a:r>
                      <a:r>
                        <a:rPr lang="zh-CN" sz="1100" kern="100">
                          <a:effectLst/>
                        </a:rPr>
                        <a:t>弧度转度</a:t>
                      </a:r>
                      <a:endParaRPr lang="zh-CN" sz="1100" kern="10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</a:tr>
              <a:tr h="191773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100" kern="100">
                          <a:effectLst/>
                        </a:rPr>
                        <a:t>math.exp(x)</a:t>
                      </a:r>
                      <a:endParaRPr lang="zh-CN" sz="1100" kern="10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100" kern="100">
                          <a:effectLst/>
                        </a:rPr>
                        <a:t> </a:t>
                      </a:r>
                      <a:r>
                        <a:rPr lang="zh-CN" sz="1100" kern="100">
                          <a:effectLst/>
                        </a:rPr>
                        <a:t>返回</a:t>
                      </a:r>
                      <a:r>
                        <a:rPr lang="en-US" sz="1100" kern="100">
                          <a:effectLst/>
                        </a:rPr>
                        <a:t>e</a:t>
                      </a:r>
                      <a:r>
                        <a:rPr lang="zh-CN" sz="1100" kern="100">
                          <a:effectLst/>
                        </a:rPr>
                        <a:t>的</a:t>
                      </a:r>
                      <a:r>
                        <a:rPr lang="en-US" sz="1100" kern="100">
                          <a:effectLst/>
                        </a:rPr>
                        <a:t>x</a:t>
                      </a:r>
                      <a:r>
                        <a:rPr lang="zh-CN" sz="1100" kern="100">
                          <a:effectLst/>
                        </a:rPr>
                        <a:t>次方</a:t>
                      </a:r>
                      <a:endParaRPr lang="zh-CN" sz="1100" kern="10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</a:tr>
              <a:tr h="191773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100" kern="100">
                          <a:effectLst/>
                        </a:rPr>
                        <a:t>math.fabs(x)</a:t>
                      </a:r>
                      <a:endParaRPr lang="zh-CN" sz="1100" kern="10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100" kern="100">
                          <a:effectLst/>
                        </a:rPr>
                        <a:t> </a:t>
                      </a:r>
                      <a:r>
                        <a:rPr lang="zh-CN" sz="1100" kern="100">
                          <a:effectLst/>
                        </a:rPr>
                        <a:t>返回</a:t>
                      </a:r>
                      <a:r>
                        <a:rPr lang="en-US" sz="1100" kern="100">
                          <a:effectLst/>
                        </a:rPr>
                        <a:t>x</a:t>
                      </a:r>
                      <a:r>
                        <a:rPr lang="zh-CN" sz="1100" kern="100">
                          <a:effectLst/>
                        </a:rPr>
                        <a:t>的绝对值</a:t>
                      </a:r>
                      <a:endParaRPr lang="zh-CN" sz="1100" kern="10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</a:tr>
              <a:tr h="191773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100" kern="100">
                          <a:effectLst/>
                        </a:rPr>
                        <a:t>math.factorial(x)</a:t>
                      </a:r>
                      <a:endParaRPr lang="zh-CN" sz="1100" kern="10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100" kern="100">
                          <a:effectLst/>
                        </a:rPr>
                        <a:t> </a:t>
                      </a:r>
                      <a:r>
                        <a:rPr lang="zh-CN" sz="1100" kern="100">
                          <a:effectLst/>
                        </a:rPr>
                        <a:t>返回</a:t>
                      </a:r>
                      <a:r>
                        <a:rPr lang="en-US" sz="1100" kern="100">
                          <a:effectLst/>
                        </a:rPr>
                        <a:t>x</a:t>
                      </a:r>
                      <a:r>
                        <a:rPr lang="zh-CN" sz="1100" kern="100">
                          <a:effectLst/>
                        </a:rPr>
                        <a:t>的阶乘</a:t>
                      </a:r>
                      <a:endParaRPr lang="zh-CN" sz="1100" kern="10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</a:tr>
              <a:tr h="191773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100" kern="100">
                          <a:effectLst/>
                        </a:rPr>
                        <a:t>math.fmod(x, y)</a:t>
                      </a:r>
                      <a:endParaRPr lang="zh-CN" sz="1100" kern="10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100" kern="100">
                          <a:effectLst/>
                        </a:rPr>
                        <a:t> </a:t>
                      </a:r>
                      <a:r>
                        <a:rPr lang="zh-CN" sz="1100" kern="100">
                          <a:effectLst/>
                        </a:rPr>
                        <a:t>返回</a:t>
                      </a:r>
                      <a:r>
                        <a:rPr lang="en-US" sz="1100" kern="100">
                          <a:effectLst/>
                        </a:rPr>
                        <a:t>x%y</a:t>
                      </a:r>
                      <a:r>
                        <a:rPr lang="zh-CN" sz="1100" kern="100">
                          <a:effectLst/>
                        </a:rPr>
                        <a:t>（取余）</a:t>
                      </a:r>
                      <a:endParaRPr lang="zh-CN" sz="1100" kern="10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</a:tr>
              <a:tr h="191773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100" kern="100" dirty="0" err="1">
                          <a:solidFill>
                            <a:srgbClr val="FF0000"/>
                          </a:solidFill>
                          <a:effectLst/>
                        </a:rPr>
                        <a:t>math.floor</a:t>
                      </a:r>
                      <a:r>
                        <a:rPr lang="en-US" sz="1100" kern="100" dirty="0">
                          <a:solidFill>
                            <a:srgbClr val="FF0000"/>
                          </a:solidFill>
                          <a:effectLst/>
                        </a:rPr>
                        <a:t>(x)</a:t>
                      </a:r>
                      <a:endParaRPr lang="zh-CN" sz="1100" kern="100" dirty="0">
                        <a:solidFill>
                          <a:srgbClr val="FF0000"/>
                        </a:solidFill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100" kern="100">
                          <a:effectLst/>
                        </a:rPr>
                        <a:t> </a:t>
                      </a:r>
                      <a:r>
                        <a:rPr lang="zh-CN" sz="1100" kern="100">
                          <a:effectLst/>
                        </a:rPr>
                        <a:t>返回不大于</a:t>
                      </a:r>
                      <a:r>
                        <a:rPr lang="en-US" sz="1100" kern="100">
                          <a:effectLst/>
                        </a:rPr>
                        <a:t>x</a:t>
                      </a:r>
                      <a:r>
                        <a:rPr lang="zh-CN" sz="1100" kern="100">
                          <a:effectLst/>
                        </a:rPr>
                        <a:t>的整数</a:t>
                      </a:r>
                      <a:endParaRPr lang="zh-CN" sz="1100" kern="10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</a:tr>
              <a:tr h="191773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100" kern="100">
                          <a:effectLst/>
                        </a:rPr>
                        <a:t>math.fsum([x, y, ...])</a:t>
                      </a:r>
                      <a:endParaRPr lang="zh-CN" sz="1100" kern="10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100" kern="100">
                          <a:effectLst/>
                        </a:rPr>
                        <a:t> </a:t>
                      </a:r>
                      <a:r>
                        <a:rPr lang="zh-CN" sz="1100" kern="100">
                          <a:effectLst/>
                        </a:rPr>
                        <a:t>返回无损精度的和</a:t>
                      </a:r>
                      <a:endParaRPr lang="zh-CN" sz="1100" kern="10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</a:tr>
              <a:tr h="191773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100" kern="100">
                          <a:effectLst/>
                        </a:rPr>
                        <a:t>math.isinf(x)</a:t>
                      </a:r>
                      <a:endParaRPr lang="zh-CN" sz="1100" kern="10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100" kern="100">
                          <a:effectLst/>
                        </a:rPr>
                        <a:t> </a:t>
                      </a:r>
                      <a:r>
                        <a:rPr lang="zh-CN" sz="1100" kern="100">
                          <a:effectLst/>
                        </a:rPr>
                        <a:t>若</a:t>
                      </a:r>
                      <a:r>
                        <a:rPr lang="en-US" sz="1100" kern="100">
                          <a:effectLst/>
                        </a:rPr>
                        <a:t>x</a:t>
                      </a:r>
                      <a:r>
                        <a:rPr lang="zh-CN" sz="1100" kern="100">
                          <a:effectLst/>
                        </a:rPr>
                        <a:t>为无穷大，返回</a:t>
                      </a:r>
                      <a:r>
                        <a:rPr lang="en-US" sz="1100" kern="100">
                          <a:effectLst/>
                        </a:rPr>
                        <a:t>True</a:t>
                      </a:r>
                      <a:r>
                        <a:rPr lang="zh-CN" sz="1100" kern="100">
                          <a:effectLst/>
                        </a:rPr>
                        <a:t>；否则，返回</a:t>
                      </a:r>
                      <a:r>
                        <a:rPr lang="en-US" sz="1100" kern="100">
                          <a:effectLst/>
                        </a:rPr>
                        <a:t>False</a:t>
                      </a:r>
                      <a:endParaRPr lang="zh-CN" sz="1100" kern="10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</a:tr>
              <a:tr h="191773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100" kern="100">
                          <a:effectLst/>
                        </a:rPr>
                        <a:t>math.isnan(x)</a:t>
                      </a:r>
                      <a:endParaRPr lang="zh-CN" sz="1100" kern="10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100" kern="100">
                          <a:effectLst/>
                        </a:rPr>
                        <a:t> </a:t>
                      </a:r>
                      <a:r>
                        <a:rPr lang="zh-CN" sz="1100" kern="100">
                          <a:effectLst/>
                        </a:rPr>
                        <a:t>若</a:t>
                      </a:r>
                      <a:r>
                        <a:rPr lang="en-US" sz="1100" kern="100">
                          <a:effectLst/>
                        </a:rPr>
                        <a:t>x</a:t>
                      </a:r>
                      <a:r>
                        <a:rPr lang="zh-CN" sz="1100" kern="100">
                          <a:effectLst/>
                        </a:rPr>
                        <a:t>不是数字，返回</a:t>
                      </a:r>
                      <a:r>
                        <a:rPr lang="en-US" sz="1100" kern="100">
                          <a:effectLst/>
                        </a:rPr>
                        <a:t>True</a:t>
                      </a:r>
                      <a:r>
                        <a:rPr lang="zh-CN" sz="1100" kern="100">
                          <a:effectLst/>
                        </a:rPr>
                        <a:t>；否则，返回</a:t>
                      </a:r>
                      <a:r>
                        <a:rPr lang="en-US" sz="1100" kern="100">
                          <a:effectLst/>
                        </a:rPr>
                        <a:t>False</a:t>
                      </a:r>
                      <a:endParaRPr lang="zh-CN" sz="1100" kern="10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</a:tr>
              <a:tr h="191773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100" kern="100">
                          <a:effectLst/>
                        </a:rPr>
                        <a:t>math.log(x[, base])</a:t>
                      </a:r>
                      <a:endParaRPr lang="zh-CN" sz="1100" kern="10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100" kern="100">
                          <a:effectLst/>
                        </a:rPr>
                        <a:t> </a:t>
                      </a:r>
                      <a:r>
                        <a:rPr lang="zh-CN" sz="1100" kern="100">
                          <a:effectLst/>
                        </a:rPr>
                        <a:t>返回</a:t>
                      </a:r>
                      <a:r>
                        <a:rPr lang="en-US" sz="1100" kern="100">
                          <a:effectLst/>
                        </a:rPr>
                        <a:t>x</a:t>
                      </a:r>
                      <a:r>
                        <a:rPr lang="zh-CN" sz="1100" kern="100">
                          <a:effectLst/>
                        </a:rPr>
                        <a:t>的以</a:t>
                      </a:r>
                      <a:r>
                        <a:rPr lang="en-US" sz="1100" kern="100">
                          <a:effectLst/>
                        </a:rPr>
                        <a:t>base</a:t>
                      </a:r>
                      <a:r>
                        <a:rPr lang="zh-CN" sz="1100" kern="100">
                          <a:effectLst/>
                        </a:rPr>
                        <a:t>为底的对数，</a:t>
                      </a:r>
                      <a:r>
                        <a:rPr lang="en-US" sz="1100" kern="100">
                          <a:effectLst/>
                        </a:rPr>
                        <a:t>base</a:t>
                      </a:r>
                      <a:r>
                        <a:rPr lang="zh-CN" sz="1100" kern="100">
                          <a:effectLst/>
                        </a:rPr>
                        <a:t>默认为</a:t>
                      </a:r>
                      <a:r>
                        <a:rPr lang="en-US" sz="1100" kern="100">
                          <a:effectLst/>
                        </a:rPr>
                        <a:t>e</a:t>
                      </a:r>
                      <a:endParaRPr lang="zh-CN" sz="1100" kern="10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</a:tr>
              <a:tr h="191773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100" kern="100">
                          <a:effectLst/>
                        </a:rPr>
                        <a:t>math.log10(x)</a:t>
                      </a:r>
                      <a:endParaRPr lang="zh-CN" sz="1100" kern="10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100" kern="100">
                          <a:effectLst/>
                        </a:rPr>
                        <a:t> </a:t>
                      </a:r>
                      <a:r>
                        <a:rPr lang="zh-CN" sz="1100" kern="100">
                          <a:effectLst/>
                        </a:rPr>
                        <a:t>返回</a:t>
                      </a:r>
                      <a:r>
                        <a:rPr lang="en-US" sz="1100" kern="100">
                          <a:effectLst/>
                        </a:rPr>
                        <a:t>x</a:t>
                      </a:r>
                      <a:r>
                        <a:rPr lang="zh-CN" sz="1100" kern="100">
                          <a:effectLst/>
                        </a:rPr>
                        <a:t>的以</a:t>
                      </a:r>
                      <a:r>
                        <a:rPr lang="en-US" sz="1100" kern="100">
                          <a:effectLst/>
                        </a:rPr>
                        <a:t>10</a:t>
                      </a:r>
                      <a:r>
                        <a:rPr lang="zh-CN" sz="1100" kern="100">
                          <a:effectLst/>
                        </a:rPr>
                        <a:t>为底的对数</a:t>
                      </a:r>
                      <a:endParaRPr lang="zh-CN" sz="1100" kern="10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</a:tr>
              <a:tr h="191773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100" kern="100">
                          <a:effectLst/>
                        </a:rPr>
                        <a:t>math.modf(x)</a:t>
                      </a:r>
                      <a:endParaRPr lang="zh-CN" sz="1100" kern="10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100" kern="100">
                          <a:effectLst/>
                        </a:rPr>
                        <a:t> </a:t>
                      </a:r>
                      <a:r>
                        <a:rPr lang="zh-CN" sz="1100" kern="100">
                          <a:effectLst/>
                        </a:rPr>
                        <a:t>返回</a:t>
                      </a:r>
                      <a:r>
                        <a:rPr lang="en-US" sz="1100" kern="100">
                          <a:effectLst/>
                        </a:rPr>
                        <a:t>x</a:t>
                      </a:r>
                      <a:r>
                        <a:rPr lang="zh-CN" sz="1100" kern="100">
                          <a:effectLst/>
                        </a:rPr>
                        <a:t>的小数和整数</a:t>
                      </a:r>
                      <a:endParaRPr lang="zh-CN" sz="1100" kern="10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</a:tr>
              <a:tr h="191773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100" kern="100">
                          <a:effectLst/>
                        </a:rPr>
                        <a:t>math.pow(x, y)</a:t>
                      </a:r>
                      <a:endParaRPr lang="zh-CN" sz="1100" kern="10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100" kern="100">
                          <a:effectLst/>
                        </a:rPr>
                        <a:t> </a:t>
                      </a:r>
                      <a:r>
                        <a:rPr lang="zh-CN" sz="1100" kern="100">
                          <a:effectLst/>
                        </a:rPr>
                        <a:t>返回</a:t>
                      </a:r>
                      <a:r>
                        <a:rPr lang="en-US" sz="1100" kern="100">
                          <a:effectLst/>
                        </a:rPr>
                        <a:t>x</a:t>
                      </a:r>
                      <a:r>
                        <a:rPr lang="zh-CN" sz="1100" kern="100">
                          <a:effectLst/>
                        </a:rPr>
                        <a:t>的</a:t>
                      </a:r>
                      <a:r>
                        <a:rPr lang="en-US" sz="1100" kern="100">
                          <a:effectLst/>
                        </a:rPr>
                        <a:t>y</a:t>
                      </a:r>
                      <a:r>
                        <a:rPr lang="zh-CN" sz="1100" kern="100">
                          <a:effectLst/>
                        </a:rPr>
                        <a:t>次方</a:t>
                      </a:r>
                      <a:endParaRPr lang="zh-CN" sz="1100" kern="10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</a:tr>
              <a:tr h="191773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100" kern="100" dirty="0" err="1">
                          <a:solidFill>
                            <a:srgbClr val="FF0000"/>
                          </a:solidFill>
                          <a:effectLst/>
                        </a:rPr>
                        <a:t>math.radians</a:t>
                      </a:r>
                      <a:r>
                        <a:rPr lang="en-US" sz="1100" kern="100" dirty="0">
                          <a:solidFill>
                            <a:srgbClr val="FF0000"/>
                          </a:solidFill>
                          <a:effectLst/>
                        </a:rPr>
                        <a:t>(x)</a:t>
                      </a:r>
                      <a:endParaRPr lang="zh-CN" sz="1100" kern="100" dirty="0">
                        <a:solidFill>
                          <a:srgbClr val="FF0000"/>
                        </a:solidFill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100" kern="100">
                          <a:effectLst/>
                        </a:rPr>
                        <a:t> </a:t>
                      </a:r>
                      <a:r>
                        <a:rPr lang="zh-CN" sz="1100" kern="100">
                          <a:effectLst/>
                        </a:rPr>
                        <a:t>度转弧度</a:t>
                      </a:r>
                      <a:endParaRPr lang="zh-CN" sz="1100" kern="10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</a:tr>
              <a:tr h="191773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100" kern="100" dirty="0" err="1">
                          <a:solidFill>
                            <a:srgbClr val="FF0000"/>
                          </a:solidFill>
                          <a:effectLst/>
                        </a:rPr>
                        <a:t>math.sin</a:t>
                      </a:r>
                      <a:r>
                        <a:rPr lang="en-US" sz="1100" kern="100" dirty="0">
                          <a:solidFill>
                            <a:srgbClr val="FF0000"/>
                          </a:solidFill>
                          <a:effectLst/>
                        </a:rPr>
                        <a:t>(x)</a:t>
                      </a:r>
                      <a:endParaRPr lang="zh-CN" sz="1100" kern="100" dirty="0">
                        <a:solidFill>
                          <a:srgbClr val="FF0000"/>
                        </a:solidFill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100" kern="100">
                          <a:effectLst/>
                        </a:rPr>
                        <a:t> </a:t>
                      </a:r>
                      <a:r>
                        <a:rPr lang="zh-CN" sz="1100" kern="100">
                          <a:effectLst/>
                        </a:rPr>
                        <a:t>返回</a:t>
                      </a:r>
                      <a:r>
                        <a:rPr lang="en-US" sz="1100" kern="100">
                          <a:effectLst/>
                        </a:rPr>
                        <a:t>x</a:t>
                      </a:r>
                      <a:r>
                        <a:rPr lang="zh-CN" sz="1100" kern="100">
                          <a:effectLst/>
                        </a:rPr>
                        <a:t>（弧度）的三角正弦值</a:t>
                      </a:r>
                      <a:endParaRPr lang="zh-CN" sz="1100" kern="10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</a:tr>
              <a:tr h="191773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100" kern="100" dirty="0" err="1">
                          <a:solidFill>
                            <a:srgbClr val="FF0000"/>
                          </a:solidFill>
                          <a:effectLst/>
                        </a:rPr>
                        <a:t>math.sqrt</a:t>
                      </a:r>
                      <a:r>
                        <a:rPr lang="en-US" sz="1100" kern="100" dirty="0">
                          <a:solidFill>
                            <a:srgbClr val="FF0000"/>
                          </a:solidFill>
                          <a:effectLst/>
                        </a:rPr>
                        <a:t>(x)</a:t>
                      </a:r>
                      <a:endParaRPr lang="zh-CN" sz="1100" kern="100" dirty="0">
                        <a:solidFill>
                          <a:srgbClr val="FF0000"/>
                        </a:solidFill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100" kern="100">
                          <a:effectLst/>
                        </a:rPr>
                        <a:t> </a:t>
                      </a:r>
                      <a:r>
                        <a:rPr lang="zh-CN" sz="1100" kern="100">
                          <a:effectLst/>
                        </a:rPr>
                        <a:t>返回</a:t>
                      </a:r>
                      <a:r>
                        <a:rPr lang="en-US" sz="1100" kern="100">
                          <a:effectLst/>
                        </a:rPr>
                        <a:t>x</a:t>
                      </a:r>
                      <a:r>
                        <a:rPr lang="zh-CN" sz="1100" kern="100">
                          <a:effectLst/>
                        </a:rPr>
                        <a:t>的平方根</a:t>
                      </a:r>
                      <a:endParaRPr lang="zh-CN" sz="1100" kern="10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</a:tr>
              <a:tr h="191773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100" kern="100">
                          <a:effectLst/>
                        </a:rPr>
                        <a:t>math.tan(x)</a:t>
                      </a:r>
                      <a:endParaRPr lang="zh-CN" sz="1100" kern="10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100" kern="100">
                          <a:effectLst/>
                        </a:rPr>
                        <a:t> </a:t>
                      </a:r>
                      <a:r>
                        <a:rPr lang="zh-CN" sz="1100" kern="100">
                          <a:effectLst/>
                        </a:rPr>
                        <a:t>返回</a:t>
                      </a:r>
                      <a:r>
                        <a:rPr lang="en-US" sz="1100" kern="100">
                          <a:effectLst/>
                        </a:rPr>
                        <a:t>x</a:t>
                      </a:r>
                      <a:r>
                        <a:rPr lang="zh-CN" sz="1100" kern="100">
                          <a:effectLst/>
                        </a:rPr>
                        <a:t>（弧度）的三角正切值</a:t>
                      </a:r>
                      <a:endParaRPr lang="zh-CN" sz="1100" kern="10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</a:tr>
              <a:tr h="191773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100" kern="100">
                          <a:effectLst/>
                        </a:rPr>
                        <a:t>math.trunc(x)</a:t>
                      </a:r>
                      <a:endParaRPr lang="zh-CN" sz="1100" kern="10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100" kern="100" dirty="0">
                          <a:effectLst/>
                        </a:rPr>
                        <a:t> </a:t>
                      </a:r>
                      <a:r>
                        <a:rPr lang="zh-CN" sz="1100" kern="100" dirty="0">
                          <a:effectLst/>
                        </a:rPr>
                        <a:t>返回</a:t>
                      </a:r>
                      <a:r>
                        <a:rPr lang="en-US" sz="1100" kern="100" dirty="0">
                          <a:effectLst/>
                        </a:rPr>
                        <a:t>x</a:t>
                      </a:r>
                      <a:r>
                        <a:rPr lang="zh-CN" sz="1100" kern="100" dirty="0">
                          <a:effectLst/>
                        </a:rPr>
                        <a:t>的整数部分</a:t>
                      </a:r>
                      <a:endParaRPr lang="zh-CN" sz="1100" kern="100" dirty="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54"/>
          <p:cNvSpPr txBox="1">
            <a:spLocks noChangeArrowheads="1"/>
          </p:cNvSpPr>
          <p:nvPr/>
        </p:nvSpPr>
        <p:spPr bwMode="auto">
          <a:xfrm>
            <a:off x="2819400" y="404667"/>
            <a:ext cx="6553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2.6  </a:t>
            </a:r>
            <a:r>
              <a:rPr lang="zh-CN" alt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常用模块</a:t>
            </a:r>
            <a:endParaRPr lang="en-US" altLang="zh-CN" sz="3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Rectangle 53"/>
          <p:cNvSpPr txBox="1">
            <a:spLocks noChangeArrowheads="1"/>
          </p:cNvSpPr>
          <p:nvPr/>
        </p:nvSpPr>
        <p:spPr bwMode="auto">
          <a:xfrm>
            <a:off x="2063555" y="989439"/>
            <a:ext cx="8353623" cy="18450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/>
          <a:lstStyle>
            <a:lvl1pPr marL="342900" indent="2095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defRPr sz="28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28675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23698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4465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>
              <a:lnSpc>
                <a:spcPct val="140000"/>
              </a:lnSpc>
              <a:buClr>
                <a:srgbClr val="990000"/>
              </a:buClr>
            </a:pPr>
            <a:r>
              <a:rPr lang="en-US" altLang="zh-CN" sz="2400"/>
              <a:t>【</a:t>
            </a:r>
            <a:r>
              <a:rPr lang="zh-CN" altLang="zh-CN" sz="2400"/>
              <a:t>例</a:t>
            </a:r>
            <a:r>
              <a:rPr lang="en-US" altLang="zh-CN" sz="2400"/>
              <a:t>】math</a:t>
            </a:r>
            <a:r>
              <a:rPr lang="zh-CN" altLang="zh-CN" sz="2400" dirty="0"/>
              <a:t>模块的常量和函数的应用</a:t>
            </a:r>
            <a:endParaRPr lang="zh-CN" altLang="zh-CN" sz="2400" dirty="0"/>
          </a:p>
          <a:p>
            <a:r>
              <a:rPr lang="en-US" altLang="zh-CN" sz="2000"/>
              <a:t>import </a:t>
            </a:r>
            <a:r>
              <a:rPr lang="en-US" altLang="zh-CN" sz="2000" dirty="0"/>
              <a:t>math </a:t>
            </a:r>
            <a:endParaRPr lang="zh-CN" altLang="zh-CN" sz="2000" dirty="0"/>
          </a:p>
          <a:p>
            <a:r>
              <a:rPr lang="en-US" altLang="zh-CN" sz="2000"/>
              <a:t>math</a:t>
            </a:r>
            <a:r>
              <a:rPr lang="en-US" altLang="zh-CN" sz="2000" dirty="0" err="1"/>
              <a:t>.floor</a:t>
            </a:r>
            <a:r>
              <a:rPr lang="en-US" altLang="zh-CN" sz="2000" dirty="0"/>
              <a:t>(3.14) 			# </a:t>
            </a:r>
            <a:r>
              <a:rPr lang="zh-CN" altLang="en-US" sz="2000" dirty="0"/>
              <a:t>返回</a:t>
            </a:r>
            <a:r>
              <a:rPr lang="en-US" altLang="zh-CN" sz="2000" dirty="0"/>
              <a:t>&lt;=3.14</a:t>
            </a:r>
            <a:r>
              <a:rPr lang="zh-CN" altLang="en-US" sz="2000" dirty="0"/>
              <a:t>的最大整数</a:t>
            </a:r>
            <a:endParaRPr lang="zh-CN" altLang="zh-CN" sz="2000" dirty="0"/>
          </a:p>
          <a:p>
            <a:r>
              <a:rPr lang="en-US" altLang="zh-CN" sz="2000" dirty="0"/>
              <a:t>Out: 3 </a:t>
            </a:r>
            <a:endParaRPr lang="zh-CN" altLang="zh-CN" sz="2000" dirty="0"/>
          </a:p>
          <a:p>
            <a:r>
              <a:rPr lang="en-US" altLang="zh-CN" sz="2000"/>
              <a:t>math</a:t>
            </a:r>
            <a:r>
              <a:rPr lang="en-US" altLang="zh-CN" sz="2000" dirty="0" err="1"/>
              <a:t>.ceil</a:t>
            </a:r>
            <a:r>
              <a:rPr lang="en-US" altLang="zh-CN" sz="2000" dirty="0"/>
              <a:t>(3.14)			# </a:t>
            </a:r>
            <a:r>
              <a:rPr lang="zh-CN" altLang="zh-CN" sz="2000" dirty="0"/>
              <a:t>返回</a:t>
            </a:r>
            <a:r>
              <a:rPr lang="en-US" altLang="zh-CN" sz="2000" dirty="0"/>
              <a:t>&gt;=3.14</a:t>
            </a:r>
            <a:r>
              <a:rPr lang="zh-CN" altLang="en-US" sz="2000" dirty="0"/>
              <a:t>的最小整数</a:t>
            </a:r>
            <a:endParaRPr lang="zh-CN" altLang="zh-CN" sz="2000" dirty="0"/>
          </a:p>
          <a:p>
            <a:r>
              <a:rPr lang="en-US" altLang="zh-CN" sz="2000" dirty="0"/>
              <a:t>Out: 4</a:t>
            </a:r>
            <a:endParaRPr lang="zh-CN" altLang="zh-CN" sz="2000" dirty="0"/>
          </a:p>
          <a:p>
            <a:r>
              <a:rPr lang="en-US" altLang="zh-CN" sz="2000"/>
              <a:t>math</a:t>
            </a:r>
            <a:r>
              <a:rPr lang="en-US" altLang="zh-CN" sz="2000" dirty="0" err="1"/>
              <a:t>.radians</a:t>
            </a:r>
            <a:r>
              <a:rPr lang="en-US" altLang="zh-CN" sz="2000" dirty="0"/>
              <a:t>(45)	 </a:t>
            </a:r>
            <a:r>
              <a:rPr lang="en-US" altLang="zh-CN" sz="2000"/>
              <a:t>		# </a:t>
            </a:r>
            <a:r>
              <a:rPr lang="zh-CN" altLang="zh-CN" sz="2000" dirty="0"/>
              <a:t>角度转弧度</a:t>
            </a:r>
            <a:endParaRPr lang="zh-CN" altLang="zh-CN" sz="2000" dirty="0"/>
          </a:p>
          <a:p>
            <a:r>
              <a:rPr lang="en-US" altLang="zh-CN" sz="2000" dirty="0"/>
              <a:t>Out: 0.7853981633974483</a:t>
            </a:r>
            <a:endParaRPr lang="en-US" altLang="zh-CN" sz="2000" dirty="0"/>
          </a:p>
          <a:p>
            <a:r>
              <a:rPr lang="en-US" altLang="zh-CN" sz="2000"/>
              <a:t>math</a:t>
            </a:r>
            <a:r>
              <a:rPr lang="en-US" altLang="zh-CN" sz="2000" dirty="0" err="1"/>
              <a:t>.degrees</a:t>
            </a:r>
            <a:r>
              <a:rPr lang="en-US" altLang="zh-CN" sz="2000" dirty="0"/>
              <a:t>(</a:t>
            </a:r>
            <a:r>
              <a:rPr lang="en-US" altLang="zh-CN" sz="2000" dirty="0" err="1"/>
              <a:t>math.pi</a:t>
            </a:r>
            <a:r>
              <a:rPr lang="en-US" altLang="zh-CN" sz="2000" dirty="0"/>
              <a:t>)	 </a:t>
            </a:r>
            <a:r>
              <a:rPr lang="en-US" altLang="zh-CN" sz="2000"/>
              <a:t>	# </a:t>
            </a:r>
            <a:r>
              <a:rPr lang="zh-CN" altLang="zh-CN" sz="2000" dirty="0"/>
              <a:t>弧度转角度</a:t>
            </a:r>
            <a:endParaRPr lang="zh-CN" altLang="zh-CN" sz="2000" dirty="0"/>
          </a:p>
          <a:p>
            <a:r>
              <a:rPr lang="en-US" altLang="zh-CN" sz="2000" dirty="0"/>
              <a:t>Out</a:t>
            </a:r>
            <a:r>
              <a:rPr lang="en-US" altLang="zh-CN" sz="2000"/>
              <a:t>: 180.0</a:t>
            </a:r>
            <a:endParaRPr lang="en-US" altLang="zh-CN" sz="2000"/>
          </a:p>
          <a:p>
            <a:endParaRPr lang="en-US" altLang="zh-CN" sz="2000"/>
          </a:p>
          <a:p>
            <a:r>
              <a:rPr lang="en-US" altLang="zh-CN" sz="2000"/>
              <a:t>math.exp(2)				# e </a:t>
            </a:r>
            <a:r>
              <a:rPr lang="zh-CN" altLang="en-US" sz="2000"/>
              <a:t>的</a:t>
            </a:r>
            <a:r>
              <a:rPr lang="en-US" altLang="zh-CN" sz="2000"/>
              <a:t>2</a:t>
            </a:r>
            <a:r>
              <a:rPr lang="zh-CN" altLang="en-US" sz="2000"/>
              <a:t>次方</a:t>
            </a:r>
            <a:endParaRPr lang="zh-CN" altLang="zh-CN" sz="2000"/>
          </a:p>
          <a:p>
            <a:r>
              <a:rPr lang="en-US" altLang="zh-CN" sz="2000"/>
              <a:t>Out: 7.38905609893065 </a:t>
            </a:r>
            <a:endParaRPr lang="zh-CN" altLang="zh-CN" sz="2000"/>
          </a:p>
          <a:p>
            <a:r>
              <a:rPr lang="en-US" altLang="zh-CN" sz="2000"/>
              <a:t>math.sqrt(4)	 		# </a:t>
            </a:r>
            <a:r>
              <a:rPr lang="zh-CN" altLang="en-US" sz="2000"/>
              <a:t>开平方</a:t>
            </a:r>
            <a:endParaRPr lang="zh-CN" altLang="zh-CN" sz="2000"/>
          </a:p>
          <a:p>
            <a:r>
              <a:rPr lang="en-US" altLang="zh-CN" sz="2000"/>
              <a:t>Out: 2.0 </a:t>
            </a:r>
            <a:endParaRPr lang="zh-CN" altLang="zh-CN" sz="2000" dirty="0"/>
          </a:p>
          <a:p>
            <a:endParaRPr lang="zh-CN" altLang="zh-CN" sz="2000" dirty="0"/>
          </a:p>
          <a:p>
            <a:r>
              <a:rPr lang="en-US" altLang="zh-CN" sz="2000" dirty="0"/>
              <a:t> </a:t>
            </a:r>
            <a:endParaRPr lang="zh-CN" altLang="zh-CN" sz="2000" dirty="0"/>
          </a:p>
        </p:txBody>
      </p:sp>
    </p:spTree>
  </p:cSld>
  <p:clrMapOvr>
    <a:masterClrMapping/>
  </p:clrMapOvr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54"/>
          <p:cNvSpPr txBox="1">
            <a:spLocks noChangeArrowheads="1"/>
          </p:cNvSpPr>
          <p:nvPr/>
        </p:nvSpPr>
        <p:spPr bwMode="auto">
          <a:xfrm>
            <a:off x="2819400" y="404667"/>
            <a:ext cx="6553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2.6  </a:t>
            </a:r>
            <a:r>
              <a:rPr lang="zh-CN" alt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常用模块</a:t>
            </a:r>
            <a:endParaRPr lang="en-US" altLang="zh-CN" sz="3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Rectangle 53"/>
          <p:cNvSpPr txBox="1">
            <a:spLocks noChangeArrowheads="1"/>
          </p:cNvSpPr>
          <p:nvPr/>
        </p:nvSpPr>
        <p:spPr bwMode="auto">
          <a:xfrm>
            <a:off x="1919188" y="1165106"/>
            <a:ext cx="8497292" cy="48561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/>
          <a:lstStyle>
            <a:lvl1pPr marL="342900" indent="2095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defRPr sz="28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28675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23698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4465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>
              <a:buClr>
                <a:srgbClr val="990000"/>
              </a:buClr>
            </a:pPr>
            <a:r>
              <a:rPr lang="en-US" altLang="zh-CN" sz="2400"/>
              <a:t>【</a:t>
            </a:r>
            <a:r>
              <a:rPr lang="zh-CN" altLang="zh-CN" sz="2400"/>
              <a:t>例</a:t>
            </a:r>
            <a:r>
              <a:rPr lang="en-US" altLang="zh-CN" sz="2400"/>
              <a:t>】math</a:t>
            </a:r>
            <a:r>
              <a:rPr lang="zh-CN" altLang="zh-CN" sz="2400" dirty="0"/>
              <a:t>模块的常量和函数的应用</a:t>
            </a:r>
            <a:endParaRPr lang="zh-CN" altLang="zh-CN" sz="2400" dirty="0"/>
          </a:p>
          <a:p>
            <a:r>
              <a:rPr lang="en-US" altLang="zh-CN" sz="2000"/>
              <a:t>math</a:t>
            </a:r>
            <a:r>
              <a:rPr lang="en-US" altLang="zh-CN" sz="2000" dirty="0" err="1"/>
              <a:t>.factorial</a:t>
            </a:r>
            <a:r>
              <a:rPr lang="en-US" altLang="zh-CN" sz="2000" dirty="0"/>
              <a:t>(5)			# </a:t>
            </a:r>
            <a:r>
              <a:rPr lang="zh-CN" altLang="zh-CN" sz="2000" dirty="0"/>
              <a:t>阶乘函数</a:t>
            </a:r>
            <a:endParaRPr lang="zh-CN" altLang="zh-CN" sz="2000" dirty="0"/>
          </a:p>
          <a:p>
            <a:r>
              <a:rPr lang="en-US" altLang="zh-CN" sz="2000" dirty="0"/>
              <a:t>Out: 120 </a:t>
            </a:r>
            <a:endParaRPr lang="zh-CN" altLang="zh-CN" sz="2000" dirty="0"/>
          </a:p>
          <a:p>
            <a:r>
              <a:rPr lang="en-US" altLang="zh-CN" sz="2000"/>
              <a:t>math</a:t>
            </a:r>
            <a:r>
              <a:rPr lang="en-US" altLang="zh-CN" sz="2000" dirty="0" err="1"/>
              <a:t>.sin</a:t>
            </a:r>
            <a:r>
              <a:rPr lang="en-US" altLang="zh-CN" sz="2000" dirty="0"/>
              <a:t>(</a:t>
            </a:r>
            <a:r>
              <a:rPr lang="en-US" altLang="zh-CN" sz="2000" dirty="0" err="1"/>
              <a:t>math.pi</a:t>
            </a:r>
            <a:r>
              <a:rPr lang="en-US" altLang="zh-CN" sz="2000" dirty="0"/>
              <a:t> / 2)</a:t>
            </a:r>
            <a:endParaRPr lang="zh-CN" altLang="zh-CN" sz="2000" dirty="0"/>
          </a:p>
          <a:p>
            <a:r>
              <a:rPr lang="en-US" altLang="zh-CN" sz="2000" dirty="0"/>
              <a:t>Out: 1.0</a:t>
            </a:r>
            <a:endParaRPr lang="en-US" altLang="zh-CN" sz="2000" dirty="0"/>
          </a:p>
          <a:p>
            <a:r>
              <a:rPr lang="en-US" altLang="zh-CN" sz="2000"/>
              <a:t>math</a:t>
            </a:r>
            <a:r>
              <a:rPr lang="en-US" altLang="zh-CN" sz="2000" dirty="0" err="1"/>
              <a:t>.sin</a:t>
            </a:r>
            <a:r>
              <a:rPr lang="en-US" altLang="zh-CN" sz="2000" dirty="0"/>
              <a:t>(45/180</a:t>
            </a:r>
            <a:r>
              <a:rPr lang="zh-CN" altLang="en-US" sz="2000" dirty="0"/>
              <a:t>*</a:t>
            </a:r>
            <a:r>
              <a:rPr lang="en-US" altLang="zh-CN" sz="2000" dirty="0" err="1"/>
              <a:t>math.pi</a:t>
            </a:r>
            <a:r>
              <a:rPr lang="en-US" altLang="zh-CN" sz="2000" dirty="0"/>
              <a:t> </a:t>
            </a:r>
            <a:r>
              <a:rPr lang="en-US" altLang="zh-CN" sz="2000"/>
              <a:t>)      # sin</a:t>
            </a:r>
            <a:r>
              <a:rPr lang="zh-CN" altLang="en-US" sz="2000"/>
              <a:t>需要弧度参数，手工角度转弧度</a:t>
            </a:r>
            <a:endParaRPr lang="en-US" altLang="zh-CN" sz="2000"/>
          </a:p>
          <a:p>
            <a:r>
              <a:rPr lang="en-US" altLang="zh-CN" sz="2000"/>
              <a:t>math</a:t>
            </a:r>
            <a:r>
              <a:rPr lang="en-US" altLang="zh-CN" sz="2000" dirty="0" err="1"/>
              <a:t>.sin</a:t>
            </a:r>
            <a:r>
              <a:rPr lang="en-US" altLang="zh-CN" sz="2000" dirty="0"/>
              <a:t>(</a:t>
            </a:r>
            <a:r>
              <a:rPr lang="en-US" altLang="zh-CN" sz="2000" dirty="0" err="1"/>
              <a:t>math.radians</a:t>
            </a:r>
            <a:r>
              <a:rPr lang="en-US" altLang="zh-CN" sz="2000" dirty="0"/>
              <a:t>(</a:t>
            </a:r>
            <a:r>
              <a:rPr lang="en-US" altLang="zh-CN" sz="2000"/>
              <a:t>45))   # </a:t>
            </a:r>
            <a:r>
              <a:rPr lang="zh-CN" altLang="en-US" sz="2000"/>
              <a:t>或用</a:t>
            </a:r>
            <a:r>
              <a:rPr lang="en-US" altLang="zh-CN" sz="2000"/>
              <a:t>radians</a:t>
            </a:r>
            <a:r>
              <a:rPr lang="zh-CN" altLang="en-US" sz="2000"/>
              <a:t>将角度转弧度</a:t>
            </a:r>
            <a:endParaRPr lang="zh-CN" altLang="zh-CN" sz="2000" dirty="0"/>
          </a:p>
          <a:p>
            <a:r>
              <a:rPr lang="en-US" altLang="zh-CN" sz="2000" dirty="0"/>
              <a:t>Out</a:t>
            </a:r>
            <a:r>
              <a:rPr lang="en-US" altLang="zh-CN" sz="2000"/>
              <a:t>: 0.7071067811865476</a:t>
            </a:r>
            <a:endParaRPr lang="en-US" altLang="zh-CN" sz="2000"/>
          </a:p>
          <a:p>
            <a:endParaRPr lang="en-US" altLang="zh-CN" sz="2000" dirty="0"/>
          </a:p>
          <a:p>
            <a:r>
              <a:rPr lang="zh-CN" altLang="en-US" sz="2000" dirty="0"/>
              <a:t>注意</a:t>
            </a:r>
            <a:r>
              <a:rPr lang="en-US" altLang="zh-CN" sz="2000" dirty="0"/>
              <a:t>, math</a:t>
            </a:r>
            <a:r>
              <a:rPr lang="zh-CN" altLang="en-US" sz="2000" dirty="0"/>
              <a:t>不能处理复数。复数需要使用 </a:t>
            </a:r>
            <a:r>
              <a:rPr lang="en-US" altLang="zh-CN" sz="2000" dirty="0" err="1"/>
              <a:t>cmath</a:t>
            </a:r>
            <a:r>
              <a:rPr lang="en-US" altLang="zh-CN" sz="2000" dirty="0"/>
              <a:t> </a:t>
            </a:r>
            <a:r>
              <a:rPr lang="zh-CN" altLang="en-US" sz="2000" dirty="0"/>
              <a:t>模块</a:t>
            </a:r>
            <a:endParaRPr lang="en-US" altLang="zh-CN" sz="2000" dirty="0"/>
          </a:p>
          <a:p>
            <a:r>
              <a:rPr lang="en-US" altLang="zh-CN" sz="2000"/>
              <a:t>import  </a:t>
            </a:r>
            <a:r>
              <a:rPr lang="en-US" altLang="zh-CN" sz="2000" dirty="0" err="1"/>
              <a:t>cmath</a:t>
            </a:r>
            <a:endParaRPr lang="en-US" altLang="zh-CN" sz="2000" dirty="0"/>
          </a:p>
          <a:p>
            <a:r>
              <a:rPr lang="en-US" altLang="zh-CN" sz="2000"/>
              <a:t>cmath</a:t>
            </a:r>
            <a:r>
              <a:rPr lang="en-US" altLang="zh-CN" sz="2000" dirty="0" err="1"/>
              <a:t>.sqrt</a:t>
            </a:r>
            <a:r>
              <a:rPr lang="en-US" altLang="zh-CN" sz="2000" dirty="0"/>
              <a:t>(-</a:t>
            </a:r>
            <a:r>
              <a:rPr lang="en-US" altLang="zh-CN" sz="2000"/>
              <a:t>1)    # -1</a:t>
            </a:r>
            <a:r>
              <a:rPr lang="zh-CN" altLang="en-US" sz="2000"/>
              <a:t>开根号为复数</a:t>
            </a:r>
            <a:endParaRPr lang="en-US" altLang="zh-CN" sz="2000" dirty="0"/>
          </a:p>
          <a:p>
            <a:r>
              <a:rPr lang="en-US" altLang="zh-CN" sz="2000" dirty="0"/>
              <a:t>Out: 1j</a:t>
            </a:r>
            <a:endParaRPr lang="zh-CN" altLang="zh-CN" sz="2000" dirty="0"/>
          </a:p>
        </p:txBody>
      </p:sp>
    </p:spTree>
  </p:cSld>
  <p:clrMapOvr>
    <a:masterClrMapping/>
  </p:clrMapOvr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54"/>
          <p:cNvSpPr txBox="1">
            <a:spLocks noChangeArrowheads="1"/>
          </p:cNvSpPr>
          <p:nvPr/>
        </p:nvSpPr>
        <p:spPr bwMode="auto">
          <a:xfrm>
            <a:off x="2819400" y="404667"/>
            <a:ext cx="6553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2.6  </a:t>
            </a:r>
            <a:r>
              <a:rPr lang="zh-CN" alt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常用模块</a:t>
            </a:r>
            <a:endParaRPr lang="en-US" altLang="zh-CN" sz="3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Rectangle 53"/>
          <p:cNvSpPr txBox="1">
            <a:spLocks noChangeArrowheads="1"/>
          </p:cNvSpPr>
          <p:nvPr/>
        </p:nvSpPr>
        <p:spPr bwMode="auto">
          <a:xfrm>
            <a:off x="2063552" y="989442"/>
            <a:ext cx="7992888" cy="12874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/>
          <a:lstStyle>
            <a:lvl1pPr marL="342900" indent="2095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defRPr sz="28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28675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23698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4465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>
              <a:lnSpc>
                <a:spcPct val="120000"/>
              </a:lnSpc>
              <a:buClr>
                <a:srgbClr val="990000"/>
              </a:buClr>
            </a:pPr>
            <a:r>
              <a:rPr lang="es-AR" altLang="zh-CN" sz="2000" kern="0" dirty="0">
                <a:solidFill>
                  <a:srgbClr val="990000"/>
                </a:solidFill>
                <a:ea typeface="宋体" panose="02010600030101010101" pitchFamily="2" charset="-122"/>
              </a:rPr>
              <a:t>2.6.3 random</a:t>
            </a:r>
            <a:r>
              <a:rPr lang="zh-CN" altLang="en-US" sz="2000" kern="0" dirty="0">
                <a:solidFill>
                  <a:srgbClr val="990000"/>
                </a:solidFill>
                <a:ea typeface="宋体" panose="02010600030101010101" pitchFamily="2" charset="-122"/>
              </a:rPr>
              <a:t>随机数</a:t>
            </a:r>
            <a:r>
              <a:rPr lang="zh-CN" altLang="zh-CN" sz="2000" kern="0" dirty="0">
                <a:solidFill>
                  <a:srgbClr val="990000"/>
                </a:solidFill>
                <a:ea typeface="宋体" panose="02010600030101010101" pitchFamily="2" charset="-122"/>
              </a:rPr>
              <a:t>模块</a:t>
            </a:r>
            <a:endParaRPr lang="en-US" altLang="zh-CN" sz="2000" kern="0" dirty="0">
              <a:solidFill>
                <a:srgbClr val="990000"/>
              </a:solidFill>
              <a:ea typeface="宋体" panose="02010600030101010101" pitchFamily="2" charset="-122"/>
            </a:endParaRPr>
          </a:p>
          <a:p>
            <a:pPr marL="0" indent="457200" algn="just">
              <a:lnSpc>
                <a:spcPct val="120000"/>
              </a:lnSpc>
              <a:buClr>
                <a:srgbClr val="990000"/>
              </a:buClr>
            </a:pPr>
            <a:r>
              <a:rPr lang="en-US" altLang="zh-CN" sz="2000"/>
              <a:t>random</a:t>
            </a:r>
            <a:r>
              <a:rPr lang="zh-CN" altLang="zh-CN" sz="2000" dirty="0"/>
              <a:t>模块提供了</a:t>
            </a:r>
            <a:r>
              <a:rPr lang="zh-CN" altLang="en-US" sz="2000" dirty="0"/>
              <a:t>多个</a:t>
            </a:r>
            <a:r>
              <a:rPr lang="zh-CN" altLang="zh-CN" sz="2000" dirty="0"/>
              <a:t>随机数</a:t>
            </a:r>
            <a:r>
              <a:rPr lang="zh-CN" altLang="zh-CN" sz="2000"/>
              <a:t>函数，</a:t>
            </a:r>
            <a:r>
              <a:rPr lang="zh-CN" altLang="en-US" sz="2000"/>
              <a:t>生成的都是</a:t>
            </a:r>
            <a:r>
              <a:rPr lang="zh-CN" altLang="en-US" sz="2000">
                <a:solidFill>
                  <a:srgbClr val="C00000"/>
                </a:solidFill>
              </a:rPr>
              <a:t>伪</a:t>
            </a:r>
            <a:r>
              <a:rPr lang="zh-CN" altLang="en-US" sz="2000"/>
              <a:t>随机数，由</a:t>
            </a:r>
            <a:r>
              <a:rPr lang="zh-CN" altLang="en-US" sz="2000" dirty="0"/>
              <a:t>随机种子值控制，按一定算法依次生成。</a:t>
            </a:r>
            <a:endParaRPr lang="en-US" altLang="zh-CN" sz="2000" dirty="0"/>
          </a:p>
          <a:p>
            <a:pPr marL="0" indent="0">
              <a:lnSpc>
                <a:spcPct val="120000"/>
              </a:lnSpc>
              <a:buClr>
                <a:srgbClr val="990000"/>
              </a:buClr>
            </a:pPr>
            <a:endParaRPr lang="en-US" altLang="zh-CN" sz="2000"/>
          </a:p>
          <a:p>
            <a:pPr marL="0" indent="0">
              <a:lnSpc>
                <a:spcPct val="120000"/>
              </a:lnSpc>
              <a:buClr>
                <a:srgbClr val="990000"/>
              </a:buClr>
            </a:pPr>
            <a:endParaRPr lang="en-US" altLang="zh-CN" sz="2000" dirty="0"/>
          </a:p>
          <a:p>
            <a:pPr marL="0" indent="0">
              <a:lnSpc>
                <a:spcPct val="120000"/>
              </a:lnSpc>
              <a:buClr>
                <a:srgbClr val="990000"/>
              </a:buClr>
            </a:pPr>
            <a:endParaRPr lang="en-US" altLang="zh-CN" sz="2000" dirty="0"/>
          </a:p>
        </p:txBody>
      </p:sp>
      <p:sp>
        <p:nvSpPr>
          <p:cNvPr id="3" name="文本框 2"/>
          <p:cNvSpPr txBox="1"/>
          <p:nvPr/>
        </p:nvSpPr>
        <p:spPr>
          <a:xfrm>
            <a:off x="2135560" y="2358890"/>
            <a:ext cx="7920880" cy="2643737"/>
          </a:xfrm>
          <a:prstGeom prst="rect">
            <a:avLst/>
          </a:prstGeom>
          <a:solidFill>
            <a:schemeClr val="accent3">
              <a:lumMod val="95000"/>
            </a:schemeClr>
          </a:solidFill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buClr>
                <a:srgbClr val="990000"/>
              </a:buClr>
            </a:pPr>
            <a:r>
              <a:rPr lang="en-US" altLang="zh-CN" sz="2000"/>
              <a:t>import  random as ran</a:t>
            </a:r>
            <a:endParaRPr lang="en-US" altLang="zh-CN" sz="2000"/>
          </a:p>
          <a:p>
            <a:pPr>
              <a:lnSpc>
                <a:spcPct val="120000"/>
              </a:lnSpc>
              <a:buClr>
                <a:srgbClr val="990000"/>
              </a:buClr>
            </a:pPr>
            <a:r>
              <a:rPr lang="en-US" altLang="zh-CN" sz="2000"/>
              <a:t>ran.</a:t>
            </a:r>
            <a:r>
              <a:rPr lang="en-US" altLang="zh-CN" sz="2000">
                <a:solidFill>
                  <a:srgbClr val="C00000"/>
                </a:solidFill>
              </a:rPr>
              <a:t>seed(1)</a:t>
            </a:r>
            <a:r>
              <a:rPr lang="en-US" altLang="zh-CN" sz="2000"/>
              <a:t>           # </a:t>
            </a:r>
            <a:r>
              <a:rPr lang="zh-CN" altLang="en-US" sz="2000"/>
              <a:t>如不设固定种子值，则按当前时间取随机种子值</a:t>
            </a:r>
            <a:endParaRPr lang="en-US" altLang="zh-CN" sz="2000"/>
          </a:p>
          <a:p>
            <a:pPr>
              <a:lnSpc>
                <a:spcPct val="120000"/>
              </a:lnSpc>
              <a:buClr>
                <a:srgbClr val="990000"/>
              </a:buClr>
            </a:pPr>
            <a:r>
              <a:rPr lang="en-US" altLang="zh-CN" sz="2000"/>
              <a:t>print(ran.randint(0,10))    #  2</a:t>
            </a:r>
            <a:endParaRPr lang="en-US" altLang="zh-CN" sz="2000"/>
          </a:p>
          <a:p>
            <a:pPr>
              <a:lnSpc>
                <a:spcPct val="120000"/>
              </a:lnSpc>
              <a:buClr>
                <a:srgbClr val="990000"/>
              </a:buClr>
            </a:pPr>
            <a:r>
              <a:rPr lang="en-US" altLang="zh-CN" sz="2000"/>
              <a:t>print(ran.randint(0,10))    #  9</a:t>
            </a:r>
            <a:endParaRPr lang="en-US" altLang="zh-CN" sz="2000"/>
          </a:p>
          <a:p>
            <a:pPr>
              <a:lnSpc>
                <a:spcPct val="120000"/>
              </a:lnSpc>
              <a:buClr>
                <a:srgbClr val="990000"/>
              </a:buClr>
            </a:pPr>
            <a:r>
              <a:rPr lang="en-US" altLang="zh-CN" sz="2000"/>
              <a:t>ran.</a:t>
            </a:r>
            <a:r>
              <a:rPr lang="en-US" altLang="zh-CN" sz="2000">
                <a:solidFill>
                  <a:srgbClr val="C00000"/>
                </a:solidFill>
              </a:rPr>
              <a:t>seed(1)</a:t>
            </a:r>
            <a:endParaRPr lang="en-US" altLang="zh-CN" sz="2000">
              <a:solidFill>
                <a:srgbClr val="C00000"/>
              </a:solidFill>
            </a:endParaRPr>
          </a:p>
          <a:p>
            <a:pPr>
              <a:lnSpc>
                <a:spcPct val="120000"/>
              </a:lnSpc>
              <a:buClr>
                <a:srgbClr val="990000"/>
              </a:buClr>
            </a:pPr>
            <a:r>
              <a:rPr lang="en-US" altLang="zh-CN" sz="2000"/>
              <a:t>print(ran.randint(0,10))    #  2</a:t>
            </a:r>
            <a:endParaRPr lang="en-US" altLang="zh-CN" sz="2000"/>
          </a:p>
          <a:p>
            <a:pPr>
              <a:lnSpc>
                <a:spcPct val="120000"/>
              </a:lnSpc>
              <a:buClr>
                <a:srgbClr val="990000"/>
              </a:buClr>
            </a:pPr>
            <a:r>
              <a:rPr lang="en-US" altLang="zh-CN" sz="2000"/>
              <a:t>print(ran.randint(0,10))    #  9</a:t>
            </a:r>
            <a:endParaRPr lang="en-US" altLang="zh-CN" sz="2000"/>
          </a:p>
        </p:txBody>
      </p:sp>
      <p:sp>
        <p:nvSpPr>
          <p:cNvPr id="7" name="文本框 6"/>
          <p:cNvSpPr txBox="1"/>
          <p:nvPr/>
        </p:nvSpPr>
        <p:spPr>
          <a:xfrm>
            <a:off x="2146947" y="5301208"/>
            <a:ext cx="7920880" cy="79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57200" algn="just">
              <a:lnSpc>
                <a:spcPct val="120000"/>
              </a:lnSpc>
              <a:buClr>
                <a:srgbClr val="990000"/>
              </a:buClr>
            </a:pPr>
            <a:r>
              <a:rPr lang="zh-CN" altLang="en-US" sz="2000"/>
              <a:t>此段代码由于设置了种子</a:t>
            </a:r>
            <a:r>
              <a:rPr lang="en-US" altLang="zh-CN" sz="2000"/>
              <a:t>1</a:t>
            </a:r>
            <a:r>
              <a:rPr lang="zh-CN" altLang="en-US" sz="2000"/>
              <a:t>，所以总是返回</a:t>
            </a:r>
            <a:r>
              <a:rPr lang="en-US" altLang="zh-CN" sz="2000"/>
              <a:t>2, 9</a:t>
            </a:r>
            <a:r>
              <a:rPr lang="zh-CN" altLang="en-US" sz="2000"/>
              <a:t>的随机整数，确保随机实验的结果可重现。</a:t>
            </a:r>
            <a:endParaRPr lang="en-US" altLang="zh-CN" sz="2000" dirty="0"/>
          </a:p>
        </p:txBody>
      </p:sp>
    </p:spTree>
  </p:cSld>
  <p:clrMapOvr>
    <a:masterClrMapping/>
  </p:clrMapOvr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54"/>
          <p:cNvSpPr txBox="1">
            <a:spLocks noChangeArrowheads="1"/>
          </p:cNvSpPr>
          <p:nvPr/>
        </p:nvSpPr>
        <p:spPr bwMode="auto">
          <a:xfrm>
            <a:off x="2819400" y="404667"/>
            <a:ext cx="6553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2.6  </a:t>
            </a:r>
            <a:r>
              <a:rPr lang="zh-CN" alt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常用模块</a:t>
            </a:r>
            <a:endParaRPr lang="en-US" altLang="zh-CN" sz="3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Rectangle 53"/>
          <p:cNvSpPr txBox="1">
            <a:spLocks noChangeArrowheads="1"/>
          </p:cNvSpPr>
          <p:nvPr/>
        </p:nvSpPr>
        <p:spPr bwMode="auto">
          <a:xfrm>
            <a:off x="2063552" y="1196752"/>
            <a:ext cx="7920880" cy="4320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/>
          <a:lstStyle>
            <a:lvl1pPr marL="342900" indent="2095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defRPr sz="28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28675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23698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4465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algn="ctr"/>
            <a:r>
              <a:rPr lang="zh-CN" altLang="zh-CN" sz="2400" dirty="0"/>
              <a:t>表</a:t>
            </a:r>
            <a:r>
              <a:rPr lang="en-US" altLang="zh-CN" sz="2400" dirty="0"/>
              <a:t>2.24  random</a:t>
            </a:r>
            <a:r>
              <a:rPr lang="zh-CN" altLang="zh-CN" sz="2400" dirty="0"/>
              <a:t>模块中常用随机数函数</a:t>
            </a:r>
            <a:endParaRPr lang="zh-CN" altLang="zh-CN" sz="2400" dirty="0"/>
          </a:p>
        </p:txBody>
      </p:sp>
      <p:graphicFrame>
        <p:nvGraphicFramePr>
          <p:cNvPr id="3" name="表格 2"/>
          <p:cNvGraphicFramePr>
            <a:graphicFrameLocks noGrp="1"/>
          </p:cNvGraphicFramePr>
          <p:nvPr/>
        </p:nvGraphicFramePr>
        <p:xfrm>
          <a:off x="2135561" y="1700808"/>
          <a:ext cx="7941890" cy="4035980"/>
        </p:xfrm>
        <a:graphic>
          <a:graphicData uri="http://schemas.openxmlformats.org/drawingml/2006/table">
            <a:tbl>
              <a:tblPr firstRow="1" firstCol="1" bandRow="1">
                <a:tableStyleId>{5DA37D80-6434-44D0-A028-1B22A696006F}</a:tableStyleId>
              </a:tblPr>
              <a:tblGrid>
                <a:gridCol w="2391922"/>
                <a:gridCol w="5549968"/>
              </a:tblGrid>
              <a:tr h="50405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sz="1600" kern="100" dirty="0">
                          <a:effectLst/>
                        </a:rPr>
                        <a:t>函数名</a:t>
                      </a:r>
                      <a:endParaRPr lang="zh-CN" sz="1600" kern="100" dirty="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>
                    <a:solidFill>
                      <a:srgbClr val="43A1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sz="1600" kern="100" dirty="0">
                          <a:effectLst/>
                        </a:rPr>
                        <a:t>功能</a:t>
                      </a:r>
                      <a:endParaRPr lang="zh-CN" sz="1600" kern="100" dirty="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>
                    <a:solidFill>
                      <a:srgbClr val="43A1FF"/>
                    </a:solidFill>
                  </a:tcPr>
                </a:tc>
              </a:tr>
              <a:tr h="34820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effectLst/>
                        </a:rPr>
                        <a:t> </a:t>
                      </a:r>
                      <a:r>
                        <a:rPr lang="en-US" sz="1600" kern="100" dirty="0">
                          <a:solidFill>
                            <a:srgbClr val="C00000"/>
                          </a:solidFill>
                          <a:effectLst/>
                        </a:rPr>
                        <a:t>choice</a:t>
                      </a:r>
                      <a:r>
                        <a:rPr lang="en-US" sz="1600" kern="100" dirty="0">
                          <a:effectLst/>
                        </a:rPr>
                        <a:t>(seq)</a:t>
                      </a:r>
                      <a:endParaRPr lang="zh-CN" sz="1600" kern="100" dirty="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sz="1600" kern="100">
                          <a:effectLst/>
                        </a:rPr>
                        <a:t>从</a:t>
                      </a:r>
                      <a:r>
                        <a:rPr lang="en-US" sz="1600" kern="100">
                          <a:effectLst/>
                        </a:rPr>
                        <a:t>seq(</a:t>
                      </a:r>
                      <a:r>
                        <a:rPr lang="zh-CN" sz="1600" kern="100">
                          <a:effectLst/>
                        </a:rPr>
                        <a:t>列表</a:t>
                      </a:r>
                      <a:r>
                        <a:rPr lang="en-US" altLang="zh-CN" sz="1600" kern="100">
                          <a:effectLst/>
                        </a:rPr>
                        <a:t>/</a:t>
                      </a:r>
                      <a:r>
                        <a:rPr lang="zh-CN" sz="1600" kern="100">
                          <a:effectLst/>
                        </a:rPr>
                        <a:t>元组</a:t>
                      </a:r>
                      <a:r>
                        <a:rPr lang="en-US" altLang="zh-CN" sz="1600" kern="100">
                          <a:effectLst/>
                        </a:rPr>
                        <a:t>/</a:t>
                      </a:r>
                      <a:r>
                        <a:rPr lang="zh-CN" sz="1600" kern="100">
                          <a:effectLst/>
                        </a:rPr>
                        <a:t>字符串</a:t>
                      </a:r>
                      <a:r>
                        <a:rPr lang="zh-CN" altLang="en-US" sz="1600" kern="100">
                          <a:effectLst/>
                        </a:rPr>
                        <a:t>等</a:t>
                      </a:r>
                      <a:r>
                        <a:rPr lang="en-US" altLang="zh-CN" sz="1600" kern="100">
                          <a:effectLst/>
                        </a:rPr>
                        <a:t>)</a:t>
                      </a:r>
                      <a:r>
                        <a:rPr lang="zh-CN" sz="1600" kern="100">
                          <a:effectLst/>
                        </a:rPr>
                        <a:t>中随机选取</a:t>
                      </a:r>
                      <a:r>
                        <a:rPr lang="zh-CN" altLang="en-US" sz="1600" kern="100">
                          <a:effectLst/>
                        </a:rPr>
                        <a:t>一个</a:t>
                      </a:r>
                      <a:r>
                        <a:rPr lang="zh-CN" sz="1600" kern="100">
                          <a:effectLst/>
                        </a:rPr>
                        <a:t>元素</a:t>
                      </a:r>
                      <a:endParaRPr lang="zh-CN" sz="1600" kern="10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</a:tr>
              <a:tr h="34820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zh-CN" sz="1600" kern="100">
                          <a:effectLst/>
                          <a:latin typeface="Times New Roman" panose="02020603050405020304"/>
                          <a:ea typeface="宋体" panose="02010600030101010101" pitchFamily="2" charset="-122"/>
                        </a:rPr>
                        <a:t>choices(seq, k=num)</a:t>
                      </a:r>
                      <a:endParaRPr lang="zh-CN" sz="1600" kern="100" dirty="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altLang="en-US" sz="1600" kern="100">
                          <a:effectLst/>
                          <a:latin typeface="Times New Roman" panose="02020603050405020304"/>
                          <a:ea typeface="宋体" panose="02010600030101010101" pitchFamily="2" charset="-122"/>
                        </a:rPr>
                        <a:t>从</a:t>
                      </a:r>
                      <a:r>
                        <a:rPr lang="en-US" altLang="zh-CN" sz="1600" kern="100">
                          <a:effectLst/>
                          <a:latin typeface="Times New Roman" panose="02020603050405020304"/>
                          <a:ea typeface="宋体" panose="02010600030101010101" pitchFamily="2" charset="-122"/>
                        </a:rPr>
                        <a:t>seq</a:t>
                      </a:r>
                      <a:r>
                        <a:rPr lang="zh-CN" altLang="en-US" sz="1600" kern="100">
                          <a:effectLst/>
                          <a:latin typeface="Times New Roman" panose="02020603050405020304"/>
                          <a:ea typeface="宋体" panose="02010600030101010101" pitchFamily="2" charset="-122"/>
                        </a:rPr>
                        <a:t>中随机选取</a:t>
                      </a:r>
                      <a:r>
                        <a:rPr lang="en-US" altLang="zh-CN" sz="1600" kern="100">
                          <a:effectLst/>
                          <a:latin typeface="Times New Roman" panose="02020603050405020304"/>
                          <a:ea typeface="宋体" panose="02010600030101010101" pitchFamily="2" charset="-122"/>
                        </a:rPr>
                        <a:t>num</a:t>
                      </a:r>
                      <a:r>
                        <a:rPr lang="zh-CN" altLang="en-US" sz="1600" kern="100">
                          <a:effectLst/>
                          <a:latin typeface="Times New Roman" panose="02020603050405020304"/>
                          <a:ea typeface="宋体" panose="02010600030101010101" pitchFamily="2" charset="-122"/>
                        </a:rPr>
                        <a:t>个元素</a:t>
                      </a:r>
                      <a:r>
                        <a:rPr lang="en-US" altLang="zh-CN" sz="1600" kern="100">
                          <a:effectLst/>
                          <a:latin typeface="Times New Roman" panose="02020603050405020304"/>
                          <a:ea typeface="宋体" panose="02010600030101010101" pitchFamily="2" charset="-122"/>
                        </a:rPr>
                        <a:t>(</a:t>
                      </a:r>
                      <a:r>
                        <a:rPr lang="zh-CN" altLang="en-US" sz="1600" kern="100">
                          <a:solidFill>
                            <a:srgbClr val="C00000"/>
                          </a:solidFill>
                          <a:effectLst/>
                          <a:latin typeface="Times New Roman" panose="02020603050405020304"/>
                          <a:ea typeface="宋体" panose="02010600030101010101" pitchFamily="2" charset="-122"/>
                        </a:rPr>
                        <a:t>有放回</a:t>
                      </a:r>
                      <a:r>
                        <a:rPr lang="zh-CN" altLang="en-US" sz="1600" kern="100">
                          <a:effectLst/>
                          <a:latin typeface="Times New Roman" panose="02020603050405020304"/>
                          <a:ea typeface="宋体" panose="02010600030101010101" pitchFamily="2" charset="-122"/>
                        </a:rPr>
                        <a:t>采样</a:t>
                      </a:r>
                      <a:r>
                        <a:rPr lang="en-US" altLang="zh-CN" sz="1600" kern="100">
                          <a:effectLst/>
                          <a:latin typeface="Times New Roman" panose="02020603050405020304"/>
                          <a:ea typeface="宋体" panose="02010600030101010101" pitchFamily="2" charset="-122"/>
                        </a:rPr>
                        <a:t>)</a:t>
                      </a:r>
                      <a:endParaRPr lang="zh-CN" sz="1600" kern="10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</a:tr>
              <a:tr h="74630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 err="1">
                          <a:effectLst/>
                        </a:rPr>
                        <a:t>randrange</a:t>
                      </a:r>
                      <a:r>
                        <a:rPr lang="en-US" sz="1600" kern="100" dirty="0">
                          <a:effectLst/>
                        </a:rPr>
                        <a:t>([start,] stop [,step])</a:t>
                      </a:r>
                      <a:endParaRPr lang="zh-CN" sz="1600" kern="100" dirty="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sz="1600" kern="100" dirty="0">
                          <a:effectLst/>
                        </a:rPr>
                        <a:t>返回一个在</a:t>
                      </a:r>
                      <a:r>
                        <a:rPr lang="en-US" sz="1600" kern="100" dirty="0">
                          <a:effectLst/>
                        </a:rPr>
                        <a:t>[start, stop)</a:t>
                      </a:r>
                      <a:r>
                        <a:rPr lang="zh-CN" sz="1600" kern="100" dirty="0">
                          <a:effectLst/>
                        </a:rPr>
                        <a:t>范围内以</a:t>
                      </a:r>
                      <a:r>
                        <a:rPr lang="en-US" sz="1600" kern="100" dirty="0">
                          <a:effectLst/>
                        </a:rPr>
                        <a:t>step</a:t>
                      </a:r>
                      <a:r>
                        <a:rPr lang="zh-CN" sz="1600" kern="100" dirty="0">
                          <a:effectLst/>
                        </a:rPr>
                        <a:t>为步长的递增整数序列中的随机项</a:t>
                      </a:r>
                      <a:endParaRPr lang="zh-CN" sz="1600" kern="100" dirty="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</a:tr>
              <a:tr h="34820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solidFill>
                            <a:srgbClr val="C00000"/>
                          </a:solidFill>
                          <a:effectLst/>
                        </a:rPr>
                        <a:t>random()</a:t>
                      </a:r>
                      <a:endParaRPr lang="zh-CN" sz="1600" kern="100" dirty="0">
                        <a:solidFill>
                          <a:srgbClr val="C00000"/>
                        </a:solidFill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sz="1600" kern="100" dirty="0">
                          <a:effectLst/>
                        </a:rPr>
                        <a:t>返回一个在</a:t>
                      </a:r>
                      <a:r>
                        <a:rPr lang="en-US" sz="1600" kern="100" dirty="0">
                          <a:effectLst/>
                        </a:rPr>
                        <a:t>[0, 1)</a:t>
                      </a:r>
                      <a:r>
                        <a:rPr lang="zh-CN" sz="1600" kern="100" dirty="0">
                          <a:effectLst/>
                        </a:rPr>
                        <a:t>内的随机浮点数</a:t>
                      </a:r>
                      <a:endParaRPr lang="zh-CN" sz="1600" kern="100" dirty="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</a:tr>
              <a:tr h="34820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solidFill>
                            <a:srgbClr val="C00000"/>
                          </a:solidFill>
                          <a:effectLst/>
                        </a:rPr>
                        <a:t>seed()</a:t>
                      </a:r>
                      <a:endParaRPr lang="zh-CN" sz="1600" kern="100" dirty="0">
                        <a:solidFill>
                          <a:srgbClr val="C00000"/>
                        </a:solidFill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altLang="en-US" sz="1600" kern="100">
                          <a:effectLst/>
                        </a:rPr>
                        <a:t>设置</a:t>
                      </a:r>
                      <a:r>
                        <a:rPr lang="zh-CN" sz="1600" kern="100">
                          <a:effectLst/>
                        </a:rPr>
                        <a:t>随机数</a:t>
                      </a:r>
                      <a:r>
                        <a:rPr lang="zh-CN" altLang="en-US" sz="1600" kern="100">
                          <a:effectLst/>
                        </a:rPr>
                        <a:t>种子为</a:t>
                      </a:r>
                      <a:r>
                        <a:rPr lang="en-US" altLang="zh-CN" sz="1600" kern="100">
                          <a:effectLst/>
                        </a:rPr>
                        <a:t>n</a:t>
                      </a:r>
                      <a:r>
                        <a:rPr lang="zh-CN" sz="1600" kern="100">
                          <a:effectLst/>
                        </a:rPr>
                        <a:t>，</a:t>
                      </a:r>
                      <a:r>
                        <a:rPr lang="zh-CN" sz="1600" kern="100" dirty="0">
                          <a:effectLst/>
                        </a:rPr>
                        <a:t>无返回值</a:t>
                      </a:r>
                      <a:endParaRPr lang="zh-CN" sz="1600" kern="100" dirty="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</a:tr>
              <a:tr h="34820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solidFill>
                            <a:srgbClr val="C00000"/>
                          </a:solidFill>
                          <a:effectLst/>
                        </a:rPr>
                        <a:t>shuffle</a:t>
                      </a:r>
                      <a:r>
                        <a:rPr lang="en-US" sz="1600" kern="100" dirty="0">
                          <a:effectLst/>
                        </a:rPr>
                        <a:t>(seq)</a:t>
                      </a:r>
                      <a:endParaRPr lang="zh-CN" sz="1600" kern="100" dirty="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sz="1600" kern="100" dirty="0">
                          <a:effectLst/>
                        </a:rPr>
                        <a:t>将序列</a:t>
                      </a:r>
                      <a:r>
                        <a:rPr lang="en-US" sz="1600" kern="100" dirty="0">
                          <a:effectLst/>
                        </a:rPr>
                        <a:t>seq</a:t>
                      </a:r>
                      <a:r>
                        <a:rPr lang="zh-CN" sz="1600" kern="100" dirty="0">
                          <a:effectLst/>
                        </a:rPr>
                        <a:t>中的元素顺序打乱，无返回值</a:t>
                      </a:r>
                      <a:endParaRPr lang="zh-CN" sz="1600" kern="100" dirty="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</a:tr>
              <a:tr h="34820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 err="1">
                          <a:solidFill>
                            <a:srgbClr val="C00000"/>
                          </a:solidFill>
                          <a:effectLst/>
                        </a:rPr>
                        <a:t>randint</a:t>
                      </a:r>
                      <a:r>
                        <a:rPr lang="en-US" sz="1600" kern="100" dirty="0">
                          <a:effectLst/>
                        </a:rPr>
                        <a:t>(min, max)</a:t>
                      </a:r>
                      <a:endParaRPr lang="zh-CN" sz="1600" kern="100" dirty="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sz="1600" kern="100" dirty="0">
                          <a:effectLst/>
                        </a:rPr>
                        <a:t>返回一个</a:t>
                      </a:r>
                      <a:r>
                        <a:rPr lang="en-US" sz="1600" kern="100" dirty="0">
                          <a:effectLst/>
                        </a:rPr>
                        <a:t>[min, max]</a:t>
                      </a:r>
                      <a:r>
                        <a:rPr lang="zh-CN" sz="1600" kern="100" dirty="0">
                          <a:effectLst/>
                        </a:rPr>
                        <a:t>范围内的</a:t>
                      </a:r>
                      <a:r>
                        <a:rPr lang="zh-CN" sz="1600" kern="100">
                          <a:effectLst/>
                        </a:rPr>
                        <a:t>随机整数</a:t>
                      </a:r>
                      <a:r>
                        <a:rPr lang="en-US" altLang="zh-CN" sz="1600" kern="100">
                          <a:effectLst/>
                        </a:rPr>
                        <a:t>(</a:t>
                      </a:r>
                      <a:r>
                        <a:rPr lang="zh-CN" altLang="en-US" sz="1600" kern="100">
                          <a:effectLst/>
                        </a:rPr>
                        <a:t>可含</a:t>
                      </a:r>
                      <a:r>
                        <a:rPr lang="en-US" altLang="zh-CN" sz="1600" kern="100">
                          <a:effectLst/>
                        </a:rPr>
                        <a:t>max)</a:t>
                      </a:r>
                      <a:endParaRPr lang="zh-CN" sz="1600" kern="100" dirty="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</a:tr>
              <a:tr h="34820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effectLst/>
                        </a:rPr>
                        <a:t>uniform(min, max)</a:t>
                      </a:r>
                      <a:endParaRPr lang="zh-CN" sz="1600" kern="100" dirty="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sz="1600" kern="100" dirty="0">
                          <a:effectLst/>
                        </a:rPr>
                        <a:t>返回一个</a:t>
                      </a:r>
                      <a:r>
                        <a:rPr lang="en-US" sz="1600" kern="100" dirty="0">
                          <a:effectLst/>
                        </a:rPr>
                        <a:t>[min, max)</a:t>
                      </a:r>
                      <a:r>
                        <a:rPr lang="zh-CN" sz="1600" kern="100" dirty="0">
                          <a:effectLst/>
                        </a:rPr>
                        <a:t>范围内的随机浮点数</a:t>
                      </a:r>
                      <a:endParaRPr lang="zh-CN" sz="1600" kern="100" dirty="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</a:tr>
              <a:tr h="34820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effectLst/>
                        </a:rPr>
                        <a:t>sample(seq, num)</a:t>
                      </a:r>
                      <a:endParaRPr lang="zh-CN" sz="1600" kern="100" dirty="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sz="1600" kern="100">
                          <a:effectLst/>
                        </a:rPr>
                        <a:t>从</a:t>
                      </a:r>
                      <a:r>
                        <a:rPr lang="en-US" sz="1600" kern="100" dirty="0" err="1">
                          <a:effectLst/>
                        </a:rPr>
                        <a:t>seq</a:t>
                      </a:r>
                      <a:r>
                        <a:rPr lang="zh-CN" sz="1600" kern="100" dirty="0">
                          <a:effectLst/>
                        </a:rPr>
                        <a:t>中随机选取</a:t>
                      </a:r>
                      <a:r>
                        <a:rPr lang="en-US" sz="1600" kern="100" dirty="0">
                          <a:effectLst/>
                        </a:rPr>
                        <a:t>num</a:t>
                      </a:r>
                      <a:r>
                        <a:rPr lang="zh-CN" sz="1600" kern="100">
                          <a:effectLst/>
                        </a:rPr>
                        <a:t>个元素</a:t>
                      </a:r>
                      <a:r>
                        <a:rPr lang="en-US" altLang="zh-CN" sz="1600" kern="100">
                          <a:effectLst/>
                        </a:rPr>
                        <a:t>(</a:t>
                      </a:r>
                      <a:r>
                        <a:rPr lang="zh-CN" altLang="en-US" sz="1600" kern="100">
                          <a:solidFill>
                            <a:srgbClr val="C00000"/>
                          </a:solidFill>
                          <a:effectLst/>
                        </a:rPr>
                        <a:t>无放回</a:t>
                      </a:r>
                      <a:r>
                        <a:rPr lang="zh-CN" altLang="en-US" sz="1600" kern="100">
                          <a:effectLst/>
                        </a:rPr>
                        <a:t>采样</a:t>
                      </a:r>
                      <a:r>
                        <a:rPr lang="en-US" altLang="zh-CN" sz="1600" kern="100">
                          <a:effectLst/>
                        </a:rPr>
                        <a:t>)</a:t>
                      </a:r>
                      <a:endParaRPr lang="zh-CN" sz="1600" kern="100" dirty="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54"/>
          <p:cNvSpPr txBox="1">
            <a:spLocks noChangeArrowheads="1"/>
          </p:cNvSpPr>
          <p:nvPr/>
        </p:nvSpPr>
        <p:spPr bwMode="auto">
          <a:xfrm>
            <a:off x="2819400" y="404667"/>
            <a:ext cx="6553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2.6  </a:t>
            </a:r>
            <a:r>
              <a:rPr lang="zh-CN" alt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常用模块</a:t>
            </a:r>
            <a:endParaRPr lang="en-US" altLang="zh-CN" sz="3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Rectangle 53"/>
          <p:cNvSpPr txBox="1">
            <a:spLocks noChangeArrowheads="1"/>
          </p:cNvSpPr>
          <p:nvPr/>
        </p:nvSpPr>
        <p:spPr bwMode="auto">
          <a:xfrm>
            <a:off x="1739519" y="1196755"/>
            <a:ext cx="8712967" cy="5438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/>
          <a:lstStyle>
            <a:lvl1pPr marL="342900" indent="2095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defRPr sz="28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28675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23698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4465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r>
              <a:rPr lang="en-US" altLang="zh-CN" sz="1800"/>
              <a:t>【</a:t>
            </a:r>
            <a:r>
              <a:rPr lang="zh-CN" altLang="zh-CN" sz="1800"/>
              <a:t>例</a:t>
            </a:r>
            <a:r>
              <a:rPr lang="en-US" altLang="zh-CN" sz="1800"/>
              <a:t>】</a:t>
            </a:r>
            <a:r>
              <a:rPr lang="zh-CN" altLang="zh-CN" sz="1800"/>
              <a:t>常用</a:t>
            </a:r>
            <a:r>
              <a:rPr lang="zh-CN" altLang="zh-CN" sz="1800" dirty="0"/>
              <a:t>随机数函数的应用</a:t>
            </a:r>
            <a:endParaRPr lang="zh-CN" altLang="zh-CN" sz="1800" dirty="0"/>
          </a:p>
          <a:p>
            <a:r>
              <a:rPr lang="en-US" altLang="zh-CN" sz="1800"/>
              <a:t>import </a:t>
            </a:r>
            <a:r>
              <a:rPr lang="en-US" altLang="zh-CN" sz="1800" dirty="0"/>
              <a:t>random </a:t>
            </a:r>
            <a:endParaRPr lang="zh-CN" altLang="zh-CN" sz="1800" dirty="0"/>
          </a:p>
          <a:p>
            <a:r>
              <a:rPr lang="en-US" altLang="zh-CN" sz="1800"/>
              <a:t>random</a:t>
            </a:r>
            <a:r>
              <a:rPr lang="en-US" altLang="zh-CN" sz="1800" dirty="0" err="1"/>
              <a:t>.random</a:t>
            </a:r>
            <a:r>
              <a:rPr lang="en-US" altLang="zh-CN" sz="1800" dirty="0"/>
              <a:t>()    	</a:t>
            </a:r>
            <a:r>
              <a:rPr lang="en-US" altLang="zh-CN" sz="1800"/>
              <a:t>		# </a:t>
            </a:r>
            <a:r>
              <a:rPr lang="zh-CN" altLang="en-US" sz="1800" dirty="0"/>
              <a:t>前面是模块名，后面是函数名</a:t>
            </a:r>
            <a:endParaRPr lang="zh-CN" altLang="zh-CN" sz="1800" dirty="0"/>
          </a:p>
          <a:p>
            <a:r>
              <a:rPr lang="en-US" altLang="zh-CN" sz="1800" dirty="0"/>
              <a:t>Out: 0.9551421885236997 </a:t>
            </a:r>
            <a:endParaRPr lang="zh-CN" altLang="zh-CN" sz="1800" dirty="0"/>
          </a:p>
          <a:p>
            <a:r>
              <a:rPr lang="en-US" altLang="zh-CN" sz="1800"/>
              <a:t>random</a:t>
            </a:r>
            <a:r>
              <a:rPr lang="en-US" altLang="zh-CN" sz="1800" dirty="0" err="1"/>
              <a:t>.uniform</a:t>
            </a:r>
            <a:r>
              <a:rPr lang="en-US" altLang="zh-CN" sz="1800" dirty="0"/>
              <a:t>(1, 10)</a:t>
            </a:r>
            <a:r>
              <a:rPr lang="en-US" altLang="zh-CN" sz="1800"/>
              <a:t>		# </a:t>
            </a:r>
            <a:r>
              <a:rPr lang="zh-CN" altLang="zh-CN" sz="1800" dirty="0"/>
              <a:t>获得</a:t>
            </a:r>
            <a:r>
              <a:rPr lang="en-US" altLang="zh-CN" sz="1800" dirty="0"/>
              <a:t>[1</a:t>
            </a:r>
            <a:r>
              <a:rPr lang="zh-CN" altLang="zh-CN" sz="1800" dirty="0"/>
              <a:t>，</a:t>
            </a:r>
            <a:r>
              <a:rPr lang="en-US" altLang="zh-CN" sz="1800" dirty="0"/>
              <a:t>10)</a:t>
            </a:r>
            <a:r>
              <a:rPr lang="zh-CN" altLang="zh-CN" sz="1800" dirty="0"/>
              <a:t>内的随机浮点数</a:t>
            </a:r>
            <a:endParaRPr lang="zh-CN" altLang="zh-CN" sz="1800" dirty="0"/>
          </a:p>
          <a:p>
            <a:r>
              <a:rPr lang="en-US" altLang="zh-CN" sz="1800" dirty="0"/>
              <a:t>Out: 9.09577665686459 </a:t>
            </a:r>
            <a:endParaRPr lang="zh-CN" altLang="zh-CN" sz="1800" dirty="0"/>
          </a:p>
          <a:p>
            <a:r>
              <a:rPr lang="en-US" altLang="zh-CN" sz="1800"/>
              <a:t>random</a:t>
            </a:r>
            <a:r>
              <a:rPr lang="en-US" altLang="zh-CN" sz="1800" dirty="0" err="1"/>
              <a:t>.randint</a:t>
            </a:r>
            <a:r>
              <a:rPr lang="en-US" altLang="zh-CN" sz="1800" dirty="0"/>
              <a:t>(1, 10)	</a:t>
            </a:r>
            <a:r>
              <a:rPr lang="en-US" altLang="zh-CN" sz="1800"/>
              <a:t>		# </a:t>
            </a:r>
            <a:r>
              <a:rPr lang="zh-CN" altLang="zh-CN" sz="1800" dirty="0"/>
              <a:t>获得</a:t>
            </a:r>
            <a:r>
              <a:rPr lang="en-US" altLang="zh-CN" sz="1800" dirty="0"/>
              <a:t>[1</a:t>
            </a:r>
            <a:r>
              <a:rPr lang="zh-CN" altLang="zh-CN" sz="1800" dirty="0"/>
              <a:t>，</a:t>
            </a:r>
            <a:r>
              <a:rPr lang="en-US" altLang="zh-CN" sz="1800" dirty="0"/>
              <a:t>10]</a:t>
            </a:r>
            <a:r>
              <a:rPr lang="zh-CN" altLang="zh-CN" sz="1800" dirty="0"/>
              <a:t>内的随机整数</a:t>
            </a:r>
            <a:endParaRPr lang="zh-CN" altLang="zh-CN" sz="1800" dirty="0"/>
          </a:p>
          <a:p>
            <a:r>
              <a:rPr lang="en-US" altLang="zh-CN" sz="1800" dirty="0"/>
              <a:t>Out: 3 </a:t>
            </a:r>
            <a:endParaRPr lang="zh-CN" altLang="zh-CN" sz="1800" dirty="0"/>
          </a:p>
          <a:p>
            <a:r>
              <a:rPr lang="en-US" altLang="zh-CN" sz="1800"/>
              <a:t>random</a:t>
            </a:r>
            <a:r>
              <a:rPr lang="en-US" altLang="zh-CN" sz="1800" dirty="0" err="1"/>
              <a:t>.choice</a:t>
            </a:r>
            <a:r>
              <a:rPr lang="en-US" altLang="zh-CN" sz="1800" dirty="0"/>
              <a:t>((1, 2, 3, 4, 5))</a:t>
            </a:r>
            <a:r>
              <a:rPr lang="en-US" altLang="zh-CN" sz="1800"/>
              <a:t>		# </a:t>
            </a:r>
            <a:r>
              <a:rPr lang="zh-CN" altLang="zh-CN" sz="1800" dirty="0"/>
              <a:t>在</a:t>
            </a:r>
            <a:r>
              <a:rPr lang="en-US" altLang="zh-CN" sz="1800" dirty="0"/>
              <a:t>(1, 2, 3, 4, 5)</a:t>
            </a:r>
            <a:r>
              <a:rPr lang="zh-CN" altLang="zh-CN" sz="1800" dirty="0"/>
              <a:t>中随机选择一个数</a:t>
            </a:r>
            <a:endParaRPr lang="zh-CN" altLang="zh-CN" sz="1800" dirty="0"/>
          </a:p>
          <a:p>
            <a:r>
              <a:rPr lang="en-US" altLang="zh-CN" sz="1800" dirty="0"/>
              <a:t>Out: 4</a:t>
            </a:r>
            <a:r>
              <a:rPr lang="en-US" altLang="zh-CN" sz="1800"/>
              <a:t> </a:t>
            </a:r>
            <a:endParaRPr lang="en-US" altLang="zh-CN" sz="1800"/>
          </a:p>
          <a:p>
            <a:r>
              <a:rPr lang="en-US" altLang="zh-CN" sz="1800"/>
              <a:t>random.choices((1, 2, 3, 4, 5), k=3)	# </a:t>
            </a:r>
            <a:r>
              <a:rPr lang="zh-CN" altLang="zh-CN" sz="1800"/>
              <a:t>在</a:t>
            </a:r>
            <a:r>
              <a:rPr lang="en-US" altLang="zh-CN" sz="1800"/>
              <a:t>(1, 2, 3, 4, 5)</a:t>
            </a:r>
            <a:r>
              <a:rPr lang="zh-CN" altLang="zh-CN" sz="1800"/>
              <a:t>中随机选择</a:t>
            </a:r>
            <a:r>
              <a:rPr lang="en-US" altLang="zh-CN" sz="1800"/>
              <a:t>3</a:t>
            </a:r>
            <a:r>
              <a:rPr lang="zh-CN" altLang="zh-CN" sz="1800"/>
              <a:t>个数</a:t>
            </a:r>
            <a:endParaRPr lang="zh-CN" altLang="zh-CN" sz="1800"/>
          </a:p>
          <a:p>
            <a:r>
              <a:rPr lang="en-US" altLang="zh-CN" sz="1800"/>
              <a:t>Out: [3,2,5] </a:t>
            </a:r>
            <a:endParaRPr lang="en-US" altLang="zh-CN" sz="1800"/>
          </a:p>
          <a:p>
            <a:r>
              <a:rPr lang="en-US" altLang="zh-CN" sz="1800"/>
              <a:t>random</a:t>
            </a:r>
            <a:r>
              <a:rPr lang="en-US" altLang="zh-CN" sz="1800" dirty="0" err="1"/>
              <a:t>.sample</a:t>
            </a:r>
            <a:r>
              <a:rPr lang="en-US" altLang="zh-CN" sz="1800" dirty="0"/>
              <a:t>((1, 2, 3, 4, 5), 2)	# </a:t>
            </a:r>
            <a:r>
              <a:rPr lang="zh-CN" altLang="zh-CN" sz="1800" dirty="0"/>
              <a:t>在</a:t>
            </a:r>
            <a:r>
              <a:rPr lang="en-US" altLang="zh-CN" sz="1800" dirty="0"/>
              <a:t>(1, 2, 3, 4, 5)</a:t>
            </a:r>
            <a:r>
              <a:rPr lang="zh-CN" altLang="zh-CN" sz="1800" dirty="0"/>
              <a:t>中随机选择两个数</a:t>
            </a:r>
            <a:endParaRPr lang="zh-CN" altLang="zh-CN" sz="1800" dirty="0"/>
          </a:p>
          <a:p>
            <a:r>
              <a:rPr lang="en-US" altLang="zh-CN" sz="1800" dirty="0"/>
              <a:t>Out: [4, 2]</a:t>
            </a:r>
            <a:endParaRPr lang="en-US" altLang="zh-CN" sz="1800" dirty="0"/>
          </a:p>
          <a:p>
            <a:r>
              <a:rPr lang="en-US" altLang="zh-CN" sz="1800"/>
              <a:t>lst </a:t>
            </a:r>
            <a:r>
              <a:rPr lang="en-US" altLang="zh-CN" sz="1800" dirty="0"/>
              <a:t>= list(range(1,55</a:t>
            </a:r>
            <a:r>
              <a:rPr lang="en-US" altLang="zh-CN" sz="1800"/>
              <a:t>))     		# </a:t>
            </a:r>
            <a:r>
              <a:rPr lang="zh-CN" altLang="en-US" sz="1800" dirty="0"/>
              <a:t>生成</a:t>
            </a:r>
            <a:r>
              <a:rPr lang="en-US" altLang="zh-CN" sz="1800" dirty="0"/>
              <a:t>1</a:t>
            </a:r>
            <a:r>
              <a:rPr lang="zh-CN" altLang="en-US" sz="1800" dirty="0"/>
              <a:t>，</a:t>
            </a:r>
            <a:r>
              <a:rPr lang="en-US" altLang="zh-CN" sz="1800" dirty="0"/>
              <a:t>2,... 54 </a:t>
            </a:r>
            <a:r>
              <a:rPr lang="zh-CN" altLang="en-US" sz="1800" dirty="0"/>
              <a:t>的顺序列表</a:t>
            </a:r>
            <a:endParaRPr lang="en-US" altLang="zh-CN" sz="1800" dirty="0"/>
          </a:p>
          <a:p>
            <a:r>
              <a:rPr lang="en-US" altLang="zh-CN" sz="1800"/>
              <a:t>random</a:t>
            </a:r>
            <a:r>
              <a:rPr lang="en-US" altLang="zh-CN" sz="1800" dirty="0" err="1"/>
              <a:t>.shuffle</a:t>
            </a:r>
            <a:r>
              <a:rPr lang="en-US" altLang="zh-CN" sz="1800" dirty="0"/>
              <a:t>(</a:t>
            </a:r>
            <a:r>
              <a:rPr lang="en-US" altLang="zh-CN" sz="1800" dirty="0" err="1"/>
              <a:t>lst</a:t>
            </a:r>
            <a:r>
              <a:rPr lang="en-US" altLang="zh-CN" sz="1800"/>
              <a:t>)       		# </a:t>
            </a:r>
            <a:r>
              <a:rPr lang="zh-CN" altLang="en-US" sz="1800" dirty="0"/>
              <a:t>将</a:t>
            </a:r>
            <a:r>
              <a:rPr lang="en-US" altLang="zh-CN" sz="1800" dirty="0" err="1"/>
              <a:t>lst</a:t>
            </a:r>
            <a:r>
              <a:rPr lang="zh-CN" altLang="en-US" sz="1800" dirty="0"/>
              <a:t>随机乱序</a:t>
            </a:r>
            <a:endParaRPr lang="zh-CN" altLang="zh-CN" sz="1800" dirty="0"/>
          </a:p>
          <a:p>
            <a:r>
              <a:rPr lang="en-US" altLang="zh-CN" sz="1800" dirty="0"/>
              <a:t> </a:t>
            </a:r>
            <a:endParaRPr lang="zh-CN" altLang="zh-CN" sz="1800" dirty="0"/>
          </a:p>
        </p:txBody>
      </p:sp>
    </p:spTree>
  </p:cSld>
  <p:clrMapOvr>
    <a:masterClrMapping/>
  </p:clrMapOvr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54"/>
          <p:cNvSpPr txBox="1">
            <a:spLocks noChangeArrowheads="1"/>
          </p:cNvSpPr>
          <p:nvPr/>
        </p:nvSpPr>
        <p:spPr bwMode="auto">
          <a:xfrm>
            <a:off x="2819400" y="404667"/>
            <a:ext cx="6553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2.6  </a:t>
            </a:r>
            <a:r>
              <a:rPr lang="zh-CN" alt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常用模块</a:t>
            </a:r>
            <a:endParaRPr lang="en-US" altLang="zh-CN" sz="3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Rectangle 53"/>
          <p:cNvSpPr txBox="1">
            <a:spLocks noChangeArrowheads="1"/>
          </p:cNvSpPr>
          <p:nvPr/>
        </p:nvSpPr>
        <p:spPr bwMode="auto">
          <a:xfrm>
            <a:off x="2063552" y="1196752"/>
            <a:ext cx="7920880" cy="20162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/>
          <a:lstStyle>
            <a:lvl1pPr marL="342900" indent="2095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defRPr sz="28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28675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23698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4465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>
              <a:lnSpc>
                <a:spcPct val="140000"/>
              </a:lnSpc>
              <a:buClr>
                <a:srgbClr val="990000"/>
              </a:buClr>
            </a:pPr>
            <a:r>
              <a:rPr lang="es-AR" altLang="zh-CN" sz="2000" kern="0" dirty="0">
                <a:solidFill>
                  <a:srgbClr val="990000"/>
                </a:solidFill>
                <a:ea typeface="宋体" panose="02010600030101010101" pitchFamily="2" charset="-122"/>
              </a:rPr>
              <a:t>2.6.4 datetime</a:t>
            </a:r>
            <a:r>
              <a:rPr lang="zh-CN" altLang="zh-CN" sz="2000" kern="0" dirty="0">
                <a:solidFill>
                  <a:srgbClr val="990000"/>
                </a:solidFill>
                <a:ea typeface="宋体" panose="02010600030101010101" pitchFamily="2" charset="-122"/>
              </a:rPr>
              <a:t>和</a:t>
            </a:r>
            <a:r>
              <a:rPr lang="es-AR" altLang="zh-CN" sz="2000" kern="0" dirty="0">
                <a:solidFill>
                  <a:srgbClr val="990000"/>
                </a:solidFill>
                <a:ea typeface="宋体" panose="02010600030101010101" pitchFamily="2" charset="-122"/>
              </a:rPr>
              <a:t>time</a:t>
            </a:r>
            <a:r>
              <a:rPr lang="zh-CN" altLang="zh-CN" sz="2000" kern="0" dirty="0">
                <a:solidFill>
                  <a:srgbClr val="990000"/>
                </a:solidFill>
                <a:ea typeface="宋体" panose="02010600030101010101" pitchFamily="2" charset="-122"/>
              </a:rPr>
              <a:t>模块</a:t>
            </a:r>
            <a:endParaRPr lang="en-US" altLang="zh-CN" sz="2000" kern="0" dirty="0">
              <a:solidFill>
                <a:srgbClr val="990000"/>
              </a:solidFill>
              <a:ea typeface="宋体" panose="02010600030101010101" pitchFamily="2" charset="-122"/>
            </a:endParaRPr>
          </a:p>
          <a:p>
            <a:pPr marL="0" indent="457200" algn="just">
              <a:lnSpc>
                <a:spcPct val="130000"/>
              </a:lnSpc>
              <a:spcBef>
                <a:spcPts val="0"/>
              </a:spcBef>
              <a:buClr>
                <a:srgbClr val="990000"/>
              </a:buClr>
            </a:pPr>
            <a:r>
              <a:rPr lang="en-US" altLang="zh-CN" sz="2000" dirty="0"/>
              <a:t>Python</a:t>
            </a:r>
            <a:r>
              <a:rPr lang="zh-CN" altLang="zh-CN" sz="2000" dirty="0"/>
              <a:t>的</a:t>
            </a:r>
            <a:r>
              <a:rPr lang="en-US" altLang="zh-CN" sz="2000" dirty="0" err="1"/>
              <a:t>datetime</a:t>
            </a:r>
            <a:r>
              <a:rPr lang="zh-CN" altLang="zh-CN" sz="2000" dirty="0"/>
              <a:t>模块和</a:t>
            </a:r>
            <a:r>
              <a:rPr lang="en-US" altLang="zh-CN" sz="2000" dirty="0"/>
              <a:t>time</a:t>
            </a:r>
            <a:r>
              <a:rPr lang="zh-CN" altLang="zh-CN" sz="2000" dirty="0"/>
              <a:t>模块提供了处理日期和时间的</a:t>
            </a:r>
            <a:r>
              <a:rPr lang="zh-CN" altLang="zh-CN" sz="2000"/>
              <a:t>函数。</a:t>
            </a:r>
            <a:r>
              <a:rPr lang="zh-CN" altLang="en-US" sz="2000"/>
              <a:t>此为内置</a:t>
            </a:r>
            <a:r>
              <a:rPr lang="zh-CN" altLang="en-US" sz="2000" dirty="0"/>
              <a:t>模块，不需要</a:t>
            </a:r>
            <a:r>
              <a:rPr lang="zh-CN" altLang="en-US" sz="2000"/>
              <a:t>再</a:t>
            </a:r>
            <a:r>
              <a:rPr lang="en-US" altLang="zh-CN" sz="2000"/>
              <a:t>pip</a:t>
            </a:r>
            <a:r>
              <a:rPr lang="zh-CN" altLang="en-US" sz="2000"/>
              <a:t>安装</a:t>
            </a:r>
            <a:r>
              <a:rPr lang="zh-CN" altLang="en-US" sz="2000" dirty="0"/>
              <a:t>。</a:t>
            </a:r>
            <a:r>
              <a:rPr lang="en-US" altLang="zh-CN" sz="2000" dirty="0"/>
              <a:t>time</a:t>
            </a:r>
            <a:r>
              <a:rPr lang="zh-CN" altLang="zh-CN" sz="2000" dirty="0"/>
              <a:t>模块提供了各种关于时间操作的函数</a:t>
            </a:r>
            <a:r>
              <a:rPr lang="zh-CN" altLang="en-US" sz="2000" dirty="0"/>
              <a:t>，</a:t>
            </a:r>
            <a:r>
              <a:rPr lang="en-US" altLang="zh-CN" sz="2000" dirty="0"/>
              <a:t>datetime</a:t>
            </a:r>
            <a:r>
              <a:rPr lang="zh-CN" altLang="zh-CN" sz="2000" dirty="0"/>
              <a:t>模块基于</a:t>
            </a:r>
            <a:r>
              <a:rPr lang="en-US" altLang="zh-CN" sz="2000" dirty="0"/>
              <a:t>time</a:t>
            </a:r>
            <a:r>
              <a:rPr lang="zh-CN" altLang="zh-CN" sz="2000" dirty="0"/>
              <a:t>模块进行了封装，提供了更多的对象。</a:t>
            </a:r>
            <a:r>
              <a:rPr lang="zh-CN" altLang="en-US" sz="2000"/>
              <a:t>一般多使用</a:t>
            </a:r>
            <a:r>
              <a:rPr lang="en-US" altLang="zh-CN" sz="2000" dirty="0"/>
              <a:t>datetime</a:t>
            </a:r>
            <a:r>
              <a:rPr lang="zh-CN" altLang="en-US" sz="2000" dirty="0"/>
              <a:t>模块。</a:t>
            </a:r>
            <a:endParaRPr lang="en-US" altLang="zh-CN" sz="2000" dirty="0"/>
          </a:p>
        </p:txBody>
      </p:sp>
      <p:sp>
        <p:nvSpPr>
          <p:cNvPr id="2" name="矩形 1"/>
          <p:cNvSpPr/>
          <p:nvPr/>
        </p:nvSpPr>
        <p:spPr>
          <a:xfrm>
            <a:off x="2086447" y="3861048"/>
            <a:ext cx="7920880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40000"/>
              </a:lnSpc>
              <a:buClr>
                <a:srgbClr val="990000"/>
              </a:buClr>
            </a:pPr>
            <a:r>
              <a:rPr lang="en-US" altLang="zh-CN" sz="2000" kern="0" dirty="0">
                <a:solidFill>
                  <a:srgbClr val="990000"/>
                </a:solidFill>
              </a:rPr>
              <a:t>1.  time</a:t>
            </a:r>
            <a:r>
              <a:rPr lang="zh-CN" altLang="zh-CN" sz="2000" kern="0" dirty="0">
                <a:solidFill>
                  <a:srgbClr val="990000"/>
                </a:solidFill>
              </a:rPr>
              <a:t>模块</a:t>
            </a:r>
            <a:endParaRPr lang="zh-CN" altLang="zh-CN" sz="2000" kern="0" dirty="0">
              <a:solidFill>
                <a:srgbClr val="990000"/>
              </a:solidFill>
            </a:endParaRPr>
          </a:p>
          <a:p>
            <a:pPr indent="457200" algn="just">
              <a:lnSpc>
                <a:spcPct val="140000"/>
              </a:lnSpc>
              <a:buClr>
                <a:srgbClr val="990000"/>
              </a:buClr>
            </a:pPr>
            <a:r>
              <a:rPr lang="en-US" altLang="zh-CN" sz="2000" dirty="0"/>
              <a:t>time </a:t>
            </a:r>
            <a:r>
              <a:rPr lang="zh-CN" altLang="zh-CN" sz="2000" dirty="0"/>
              <a:t>模块主要包含各种提供日期、时间功能的类和函数。该模块既提供了把日期、时间格式化为字符串的功能，也提供了</a:t>
            </a:r>
            <a:r>
              <a:rPr lang="zh-CN" altLang="en-US" sz="2000" dirty="0"/>
              <a:t>将</a:t>
            </a:r>
            <a:r>
              <a:rPr lang="zh-CN" altLang="zh-CN" sz="2000" dirty="0"/>
              <a:t>字符串</a:t>
            </a:r>
            <a:r>
              <a:rPr lang="zh-CN" altLang="en-US" sz="2000" dirty="0"/>
              <a:t>转换为</a:t>
            </a:r>
            <a:r>
              <a:rPr lang="zh-CN" altLang="zh-CN" sz="2000" dirty="0"/>
              <a:t>日期、时间的功能。</a:t>
            </a:r>
            <a:endParaRPr lang="en-US" altLang="zh-CN" sz="2000" dirty="0"/>
          </a:p>
          <a:p>
            <a:r>
              <a:rPr lang="en-US" altLang="zh-CN" sz="2000"/>
              <a:t>	</a:t>
            </a:r>
            <a:endParaRPr lang="zh-CN" altLang="zh-CN" sz="2000" dirty="0"/>
          </a:p>
        </p:txBody>
      </p:sp>
    </p:spTree>
  </p:cSld>
  <p:clrMapOvr>
    <a:masterClrMapping/>
  </p:clrMapOvr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54"/>
          <p:cNvSpPr txBox="1">
            <a:spLocks noChangeArrowheads="1"/>
          </p:cNvSpPr>
          <p:nvPr/>
        </p:nvSpPr>
        <p:spPr bwMode="auto">
          <a:xfrm>
            <a:off x="2819400" y="404667"/>
            <a:ext cx="6553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2.6  </a:t>
            </a:r>
            <a:r>
              <a:rPr lang="zh-CN" alt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常用模块</a:t>
            </a:r>
            <a:endParaRPr lang="en-US" altLang="zh-CN" sz="3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Rectangle 53"/>
          <p:cNvSpPr txBox="1">
            <a:spLocks noChangeArrowheads="1"/>
          </p:cNvSpPr>
          <p:nvPr/>
        </p:nvSpPr>
        <p:spPr bwMode="auto">
          <a:xfrm>
            <a:off x="1919536" y="989442"/>
            <a:ext cx="8064896" cy="3015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/>
          <a:lstStyle>
            <a:lvl1pPr marL="342900" indent="2095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defRPr sz="28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28675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23698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4465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457200">
              <a:lnSpc>
                <a:spcPct val="140000"/>
              </a:lnSpc>
              <a:buClr>
                <a:srgbClr val="990000"/>
              </a:buClr>
            </a:pPr>
            <a:r>
              <a:rPr lang="en-US" altLang="zh-CN" sz="1800" dirty="0"/>
              <a:t> time</a:t>
            </a:r>
            <a:r>
              <a:rPr lang="zh-CN" altLang="zh-CN" sz="1800" dirty="0"/>
              <a:t>模块中表示时间的格式</a:t>
            </a:r>
            <a:r>
              <a:rPr lang="zh-CN" altLang="zh-CN" sz="1800"/>
              <a:t>主要有</a:t>
            </a:r>
            <a:r>
              <a:rPr lang="zh-CN" altLang="en-US" sz="1800"/>
              <a:t>两</a:t>
            </a:r>
            <a:r>
              <a:rPr lang="zh-CN" altLang="zh-CN" sz="1800"/>
              <a:t>种</a:t>
            </a:r>
            <a:r>
              <a:rPr lang="zh-CN" altLang="zh-CN" sz="1800" dirty="0"/>
              <a:t>：</a:t>
            </a:r>
            <a:endParaRPr lang="zh-CN" altLang="zh-CN" sz="1800" dirty="0"/>
          </a:p>
          <a:p>
            <a:r>
              <a:rPr lang="zh-CN" altLang="zh-CN" sz="1800" dirty="0"/>
              <a:t>（</a:t>
            </a:r>
            <a:r>
              <a:rPr lang="en-US" altLang="zh-CN" sz="1800" dirty="0"/>
              <a:t>1</a:t>
            </a:r>
            <a:r>
              <a:rPr lang="zh-CN" altLang="zh-CN" sz="1800" dirty="0"/>
              <a:t>）时间戳</a:t>
            </a:r>
            <a:endParaRPr lang="zh-CN" altLang="zh-CN" sz="1800" dirty="0"/>
          </a:p>
          <a:p>
            <a:pPr marL="0" indent="360045"/>
            <a:r>
              <a:rPr lang="zh-CN" altLang="zh-CN" sz="1800" dirty="0"/>
              <a:t>时间戳表示从</a:t>
            </a:r>
            <a:r>
              <a:rPr lang="en-US" altLang="zh-CN" sz="1800" dirty="0"/>
              <a:t>1970</a:t>
            </a:r>
            <a:r>
              <a:rPr lang="zh-CN" altLang="zh-CN" sz="1800" dirty="0"/>
              <a:t>年</a:t>
            </a:r>
            <a:r>
              <a:rPr lang="en-US" altLang="zh-CN" sz="1800" dirty="0"/>
              <a:t>1</a:t>
            </a:r>
            <a:r>
              <a:rPr lang="zh-CN" altLang="zh-CN" sz="1800" dirty="0"/>
              <a:t>月</a:t>
            </a:r>
            <a:r>
              <a:rPr lang="en-US" altLang="zh-CN" sz="1800" dirty="0"/>
              <a:t>1</a:t>
            </a:r>
            <a:r>
              <a:rPr lang="zh-CN" altLang="zh-CN" sz="1800" dirty="0"/>
              <a:t>号</a:t>
            </a:r>
            <a:r>
              <a:rPr lang="en-US" altLang="zh-CN" sz="1800" dirty="0"/>
              <a:t> 00:00:00</a:t>
            </a:r>
            <a:r>
              <a:rPr lang="zh-CN" altLang="zh-CN" sz="1800" dirty="0"/>
              <a:t>开始到现在按秒计算的总</a:t>
            </a:r>
            <a:r>
              <a:rPr lang="zh-CN" altLang="zh-CN" sz="1800"/>
              <a:t>秒数</a:t>
            </a:r>
            <a:r>
              <a:rPr lang="zh-CN" altLang="en-US" sz="1800"/>
              <a:t>，是一个浮点数</a:t>
            </a:r>
            <a:r>
              <a:rPr lang="zh-CN" altLang="zh-CN" sz="1800"/>
              <a:t>。</a:t>
            </a:r>
            <a:r>
              <a:rPr lang="zh-CN" altLang="zh-CN" sz="1800" dirty="0"/>
              <a:t>这种表示方式广泛应用</a:t>
            </a:r>
            <a:r>
              <a:rPr lang="zh-CN" altLang="zh-CN" sz="1800"/>
              <a:t>在</a:t>
            </a:r>
            <a:r>
              <a:rPr lang="en-US" altLang="zh-CN" sz="1800"/>
              <a:t>Unix</a:t>
            </a:r>
            <a:r>
              <a:rPr lang="zh-CN" altLang="zh-CN" sz="1800"/>
              <a:t>和</a:t>
            </a:r>
            <a:r>
              <a:rPr lang="en-US" altLang="zh-CN" sz="1800" dirty="0"/>
              <a:t>Linux</a:t>
            </a:r>
            <a:r>
              <a:rPr lang="zh-CN" altLang="zh-CN" sz="1800" dirty="0"/>
              <a:t>系统中。</a:t>
            </a:r>
            <a:endParaRPr lang="en-US" altLang="zh-CN" sz="1800" dirty="0"/>
          </a:p>
          <a:p>
            <a:pPr marL="0" indent="360045"/>
            <a:r>
              <a:rPr lang="en-US" altLang="zh-CN" sz="1800"/>
              <a:t>import  </a:t>
            </a:r>
            <a:r>
              <a:rPr lang="en-US" altLang="zh-CN" sz="1800" dirty="0"/>
              <a:t>time</a:t>
            </a:r>
            <a:endParaRPr lang="en-US" altLang="zh-CN" sz="1800" dirty="0"/>
          </a:p>
          <a:p>
            <a:pPr marL="0" indent="360045"/>
            <a:r>
              <a:rPr lang="en-US" altLang="zh-CN" sz="1800"/>
              <a:t>start </a:t>
            </a:r>
            <a:r>
              <a:rPr lang="en-US" altLang="zh-CN" sz="1800" dirty="0"/>
              <a:t>= </a:t>
            </a:r>
            <a:r>
              <a:rPr lang="en-US" altLang="zh-CN" sz="1800" dirty="0" err="1"/>
              <a:t>time.time</a:t>
            </a:r>
            <a:r>
              <a:rPr lang="en-US" altLang="zh-CN" sz="1800"/>
              <a:t>()              	# start</a:t>
            </a:r>
            <a:r>
              <a:rPr lang="zh-CN" altLang="en-US" sz="1800"/>
              <a:t>是时间戳，浮点数</a:t>
            </a:r>
            <a:endParaRPr lang="en-US" altLang="zh-CN" sz="1800"/>
          </a:p>
          <a:p>
            <a:pPr marL="0" indent="360045"/>
            <a:r>
              <a:rPr lang="en-US" altLang="zh-CN" sz="1800"/>
              <a:t>Out:1717814352.7197723       	# </a:t>
            </a:r>
            <a:r>
              <a:rPr lang="zh-CN" altLang="en-US" sz="1800"/>
              <a:t>小数部分是不足</a:t>
            </a:r>
            <a:r>
              <a:rPr lang="en-US" altLang="zh-CN" sz="1800"/>
              <a:t>1</a:t>
            </a:r>
            <a:r>
              <a:rPr lang="zh-CN" altLang="en-US" sz="1800"/>
              <a:t>秒的微秒部分</a:t>
            </a:r>
            <a:endParaRPr lang="en-US" altLang="zh-CN" sz="1800" dirty="0"/>
          </a:p>
          <a:p>
            <a:pPr marL="0" indent="360045"/>
            <a:endParaRPr lang="zh-CN" altLang="zh-CN" sz="1800" dirty="0"/>
          </a:p>
          <a:p>
            <a:r>
              <a:rPr lang="zh-CN" altLang="en-US" sz="1800"/>
              <a:t>可用上面的方法测试程序的耗时，例如</a:t>
            </a:r>
            <a:r>
              <a:rPr lang="en-US" altLang="zh-CN" sz="1800"/>
              <a:t>:</a:t>
            </a:r>
            <a:endParaRPr lang="en-US" altLang="zh-CN" sz="1800"/>
          </a:p>
          <a:p>
            <a:endParaRPr lang="zh-CN" altLang="zh-CN" sz="1800" dirty="0"/>
          </a:p>
        </p:txBody>
      </p:sp>
      <p:sp>
        <p:nvSpPr>
          <p:cNvPr id="3" name="文本框 2"/>
          <p:cNvSpPr txBox="1"/>
          <p:nvPr/>
        </p:nvSpPr>
        <p:spPr>
          <a:xfrm>
            <a:off x="2351584" y="4005064"/>
            <a:ext cx="7632848" cy="1938992"/>
          </a:xfrm>
          <a:prstGeom prst="rect">
            <a:avLst/>
          </a:prstGeom>
          <a:solidFill>
            <a:schemeClr val="accent3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en-US" altLang="zh-CN" sz="2000"/>
              <a:t>import  time</a:t>
            </a:r>
            <a:endParaRPr lang="en-US" altLang="zh-CN" sz="2000"/>
          </a:p>
          <a:p>
            <a:r>
              <a:rPr lang="en-US" altLang="zh-CN" sz="2000"/>
              <a:t>t1 = time.time()</a:t>
            </a:r>
            <a:endParaRPr lang="en-US" altLang="zh-CN" sz="2000"/>
          </a:p>
          <a:p>
            <a:r>
              <a:rPr lang="en-US" altLang="zh-CN" sz="2000"/>
              <a:t># </a:t>
            </a:r>
            <a:r>
              <a:rPr lang="zh-CN" altLang="en-US" sz="2000"/>
              <a:t>用</a:t>
            </a:r>
            <a:r>
              <a:rPr lang="en-US" altLang="zh-CN" sz="2000"/>
              <a:t>sleep</a:t>
            </a:r>
            <a:r>
              <a:rPr lang="zh-CN" altLang="en-US" sz="2000"/>
              <a:t>函数模拟程序耗时</a:t>
            </a:r>
            <a:endParaRPr lang="en-US" altLang="zh-CN" sz="2000"/>
          </a:p>
          <a:p>
            <a:r>
              <a:rPr lang="en-US" altLang="zh-CN" sz="2000"/>
              <a:t>time.sleep(3)    	# </a:t>
            </a:r>
            <a:r>
              <a:rPr lang="zh-CN" altLang="en-US" sz="2000"/>
              <a:t>休眠</a:t>
            </a:r>
            <a:r>
              <a:rPr lang="en-US" altLang="zh-CN" sz="2000"/>
              <a:t>3</a:t>
            </a:r>
            <a:r>
              <a:rPr lang="zh-CN" altLang="en-US" sz="2000"/>
              <a:t>秒</a:t>
            </a:r>
            <a:endParaRPr lang="en-US" altLang="zh-CN" sz="2000"/>
          </a:p>
          <a:p>
            <a:r>
              <a:rPr lang="en-US" altLang="zh-CN" sz="2000"/>
              <a:t>t2 = time.time()</a:t>
            </a:r>
            <a:endParaRPr lang="en-US" altLang="zh-CN" sz="2000"/>
          </a:p>
          <a:p>
            <a:r>
              <a:rPr lang="en-US" altLang="zh-CN" sz="2000"/>
              <a:t>print('</a:t>
            </a:r>
            <a:r>
              <a:rPr lang="zh-CN" altLang="en-US" sz="2000"/>
              <a:t>程序共耗时</a:t>
            </a:r>
            <a:r>
              <a:rPr lang="en-US" altLang="zh-CN" sz="2000"/>
              <a:t>:',  t2 - t1)</a:t>
            </a:r>
            <a:endParaRPr lang="en-US" altLang="zh-CN" sz="2000"/>
          </a:p>
        </p:txBody>
      </p:sp>
    </p:spTree>
  </p:cSld>
  <p:clrMapOvr>
    <a:masterClrMapping/>
  </p:clrMapOvr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54"/>
          <p:cNvSpPr txBox="1">
            <a:spLocks noChangeArrowheads="1"/>
          </p:cNvSpPr>
          <p:nvPr/>
        </p:nvSpPr>
        <p:spPr bwMode="auto">
          <a:xfrm>
            <a:off x="2819400" y="404667"/>
            <a:ext cx="6553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2.6  </a:t>
            </a:r>
            <a:r>
              <a:rPr lang="zh-CN" alt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常用模块</a:t>
            </a:r>
            <a:endParaRPr lang="en-US" altLang="zh-CN" sz="3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Rectangle 53"/>
          <p:cNvSpPr txBox="1">
            <a:spLocks noChangeArrowheads="1"/>
          </p:cNvSpPr>
          <p:nvPr/>
        </p:nvSpPr>
        <p:spPr bwMode="auto">
          <a:xfrm>
            <a:off x="1883024" y="1165106"/>
            <a:ext cx="8389440" cy="14718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/>
          <a:lstStyle>
            <a:lvl1pPr marL="342900" indent="2095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defRPr sz="28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28675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23698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4465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457200">
              <a:lnSpc>
                <a:spcPct val="140000"/>
              </a:lnSpc>
              <a:spcBef>
                <a:spcPts val="0"/>
              </a:spcBef>
              <a:buClr>
                <a:srgbClr val="990000"/>
              </a:buClr>
            </a:pPr>
            <a:r>
              <a:rPr lang="en-US" altLang="zh-CN" sz="2000" dirty="0"/>
              <a:t> time</a:t>
            </a:r>
            <a:r>
              <a:rPr lang="zh-CN" altLang="zh-CN" sz="2000" dirty="0"/>
              <a:t>模块中表示时间的格式</a:t>
            </a:r>
            <a:r>
              <a:rPr lang="zh-CN" altLang="zh-CN" sz="2000"/>
              <a:t>主要有</a:t>
            </a:r>
            <a:r>
              <a:rPr lang="zh-CN" altLang="en-US" sz="2000"/>
              <a:t>两</a:t>
            </a:r>
            <a:r>
              <a:rPr lang="zh-CN" altLang="zh-CN" sz="2000"/>
              <a:t>种</a:t>
            </a:r>
            <a:r>
              <a:rPr lang="zh-CN" altLang="zh-CN" sz="2000" dirty="0"/>
              <a:t>：</a:t>
            </a:r>
            <a:endParaRPr lang="zh-CN" altLang="zh-CN" sz="2000" dirty="0"/>
          </a:p>
          <a:p>
            <a:pPr>
              <a:spcBef>
                <a:spcPts val="0"/>
              </a:spcBef>
            </a:pPr>
            <a:r>
              <a:rPr lang="zh-CN" altLang="zh-CN" sz="2000"/>
              <a:t>（</a:t>
            </a:r>
            <a:r>
              <a:rPr lang="en-US" altLang="zh-CN" sz="2000" dirty="0"/>
              <a:t>2</a:t>
            </a:r>
            <a:r>
              <a:rPr lang="zh-CN" altLang="zh-CN" sz="2000" dirty="0"/>
              <a:t>）时间元组</a:t>
            </a:r>
            <a:endParaRPr lang="zh-CN" altLang="zh-CN" sz="2000" dirty="0"/>
          </a:p>
          <a:p>
            <a:pPr marL="0" indent="360045" algn="just">
              <a:spcBef>
                <a:spcPts val="0"/>
              </a:spcBef>
            </a:pPr>
            <a:r>
              <a:rPr lang="en-US" altLang="zh-CN" sz="2000" dirty="0"/>
              <a:t>time </a:t>
            </a:r>
            <a:r>
              <a:rPr lang="zh-CN" altLang="zh-CN" sz="2000" dirty="0"/>
              <a:t>模块提供了一个</a:t>
            </a:r>
            <a:r>
              <a:rPr lang="en-US" altLang="zh-CN" sz="2000" dirty="0"/>
              <a:t> </a:t>
            </a:r>
            <a:r>
              <a:rPr lang="en-US" altLang="zh-CN" sz="2000" dirty="0" err="1"/>
              <a:t>time.struct_time</a:t>
            </a:r>
            <a:r>
              <a:rPr lang="en-US" altLang="zh-CN" sz="2000" dirty="0"/>
              <a:t> </a:t>
            </a:r>
            <a:r>
              <a:rPr lang="zh-CN" altLang="zh-CN" sz="2000" dirty="0"/>
              <a:t>类，该类包含</a:t>
            </a:r>
            <a:r>
              <a:rPr lang="en-US" altLang="zh-CN" sz="2000" dirty="0"/>
              <a:t> 9 </a:t>
            </a:r>
            <a:r>
              <a:rPr lang="zh-CN" altLang="zh-CN" sz="2000" dirty="0"/>
              <a:t>个属性</a:t>
            </a:r>
            <a:r>
              <a:rPr lang="zh-CN" altLang="en-US" sz="2000" dirty="0"/>
              <a:t>，</a:t>
            </a:r>
            <a:r>
              <a:rPr lang="zh-CN" altLang="zh-CN" sz="2000" dirty="0"/>
              <a:t>表示</a:t>
            </a:r>
            <a:r>
              <a:rPr lang="en-US" altLang="zh-CN" sz="2000" dirty="0"/>
              <a:t>:</a:t>
            </a:r>
            <a:r>
              <a:rPr lang="zh-CN" altLang="zh-CN" sz="2000" dirty="0"/>
              <a:t>年、月、日、时、分、秒、</a:t>
            </a:r>
            <a:r>
              <a:rPr lang="zh-CN" altLang="en-US" sz="2000" dirty="0"/>
              <a:t>星期几</a:t>
            </a:r>
            <a:r>
              <a:rPr lang="en-US" altLang="zh-CN" sz="2000" dirty="0"/>
              <a:t>(0-6)</a:t>
            </a:r>
            <a:r>
              <a:rPr lang="zh-CN" altLang="zh-CN" sz="2000" dirty="0"/>
              <a:t>、一年</a:t>
            </a:r>
            <a:r>
              <a:rPr lang="zh-CN" altLang="en-US" sz="2000" dirty="0"/>
              <a:t>的</a:t>
            </a:r>
            <a:r>
              <a:rPr lang="zh-CN" altLang="zh-CN" sz="2000" dirty="0"/>
              <a:t>第几天和夏令</a:t>
            </a:r>
            <a:r>
              <a:rPr lang="zh-CN" altLang="en-US" sz="2000" dirty="0"/>
              <a:t>时</a:t>
            </a:r>
            <a:r>
              <a:rPr lang="zh-CN" altLang="en-US" sz="2000"/>
              <a:t>标记。</a:t>
            </a:r>
            <a:endParaRPr lang="en-US" altLang="zh-CN" sz="2000"/>
          </a:p>
          <a:p>
            <a:pPr marL="0" indent="360045" algn="just">
              <a:spcBef>
                <a:spcPts val="0"/>
              </a:spcBef>
            </a:pPr>
            <a:r>
              <a:rPr lang="zh-CN" altLang="en-US" sz="2000"/>
              <a:t>  </a:t>
            </a:r>
            <a:endParaRPr lang="en-US" altLang="zh-CN" sz="2000" dirty="0"/>
          </a:p>
          <a:p>
            <a:pPr>
              <a:spcBef>
                <a:spcPts val="0"/>
              </a:spcBef>
            </a:pPr>
            <a:endParaRPr lang="en-US" altLang="zh-CN" sz="2000"/>
          </a:p>
          <a:p>
            <a:pPr>
              <a:spcBef>
                <a:spcPts val="0"/>
              </a:spcBef>
            </a:pPr>
            <a:endParaRPr lang="zh-CN" altLang="zh-CN" sz="2000" dirty="0"/>
          </a:p>
        </p:txBody>
      </p:sp>
      <p:sp>
        <p:nvSpPr>
          <p:cNvPr id="3" name="文本框 2"/>
          <p:cNvSpPr txBox="1"/>
          <p:nvPr/>
        </p:nvSpPr>
        <p:spPr>
          <a:xfrm>
            <a:off x="1883024" y="2830578"/>
            <a:ext cx="8573902" cy="31700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</a:pPr>
            <a:r>
              <a:rPr lang="en-US" altLang="zh-CN" sz="2000"/>
              <a:t>tmtup = </a:t>
            </a:r>
            <a:r>
              <a:rPr lang="zh-CN" altLang="en-US" sz="2000"/>
              <a:t>time.localtime()	</a:t>
            </a:r>
            <a:r>
              <a:rPr lang="en-US" altLang="zh-CN" sz="2000"/>
              <a:t># </a:t>
            </a:r>
            <a:r>
              <a:rPr lang="zh-CN" altLang="en-US" sz="2000"/>
              <a:t>返回当前时间对应的</a:t>
            </a:r>
            <a:r>
              <a:rPr lang="en-US" altLang="zh-CN" sz="2000"/>
              <a:t>struct_time </a:t>
            </a:r>
            <a:r>
              <a:rPr lang="zh-CN" altLang="en-US" sz="2000"/>
              <a:t>变量</a:t>
            </a:r>
            <a:endParaRPr lang="zh-CN" altLang="zh-CN" sz="2000"/>
          </a:p>
          <a:p>
            <a:pPr>
              <a:spcBef>
                <a:spcPts val="0"/>
              </a:spcBef>
            </a:pPr>
            <a:r>
              <a:rPr lang="en-US" altLang="zh-CN" sz="2000"/>
              <a:t>Out:time.struct_time(tm_year=2023, tm_mon=11, tm_mday=8, tm_hour=12, tm_min=14, tm_sec=29, tm_wday=2, tm_yday=312, tm_isdst=0)</a:t>
            </a:r>
            <a:endParaRPr lang="en-US" altLang="zh-CN" sz="2000"/>
          </a:p>
          <a:p>
            <a:pPr>
              <a:spcBef>
                <a:spcPts val="0"/>
              </a:spcBef>
            </a:pPr>
            <a:endParaRPr lang="en-US" altLang="zh-CN" sz="2000"/>
          </a:p>
          <a:p>
            <a:pPr>
              <a:spcBef>
                <a:spcPts val="0"/>
              </a:spcBef>
            </a:pPr>
            <a:endParaRPr lang="en-US" altLang="zh-CN" sz="2000"/>
          </a:p>
          <a:p>
            <a:pPr>
              <a:spcBef>
                <a:spcPts val="0"/>
              </a:spcBef>
            </a:pPr>
            <a:r>
              <a:rPr lang="en-US" altLang="zh-CN" sz="2000"/>
              <a:t>tmtup.tm_mon, tmtup.tm_hour    # </a:t>
            </a:r>
            <a:r>
              <a:rPr lang="zh-CN" altLang="en-US" sz="2000"/>
              <a:t>月份，小时</a:t>
            </a:r>
            <a:endParaRPr lang="en-US" altLang="zh-CN" sz="2000"/>
          </a:p>
          <a:p>
            <a:pPr>
              <a:spcBef>
                <a:spcPts val="0"/>
              </a:spcBef>
            </a:pPr>
            <a:endParaRPr lang="en-US" altLang="zh-CN" sz="2000"/>
          </a:p>
          <a:p>
            <a:pPr>
              <a:spcBef>
                <a:spcPts val="0"/>
              </a:spcBef>
            </a:pPr>
            <a:r>
              <a:rPr lang="en-US" altLang="zh-CN" sz="2000"/>
              <a:t>time.</a:t>
            </a:r>
            <a:r>
              <a:rPr lang="en-US" altLang="zh-CN" sz="2000">
                <a:solidFill>
                  <a:srgbClr val="C00000"/>
                </a:solidFill>
              </a:rPr>
              <a:t>mktime</a:t>
            </a:r>
            <a:r>
              <a:rPr lang="en-US" altLang="zh-CN" sz="2000"/>
              <a:t>(tmtup)        	# mktime</a:t>
            </a:r>
            <a:r>
              <a:rPr lang="zh-CN" altLang="en-US" sz="2000"/>
              <a:t>将时间元组转为时间</a:t>
            </a:r>
            <a:r>
              <a:rPr lang="zh-CN" altLang="zh-CN" sz="2000"/>
              <a:t>戳</a:t>
            </a:r>
            <a:endParaRPr lang="en-US" altLang="zh-CN" sz="2000"/>
          </a:p>
          <a:p>
            <a:pPr>
              <a:spcBef>
                <a:spcPts val="0"/>
              </a:spcBef>
            </a:pPr>
            <a:r>
              <a:rPr lang="en-US" altLang="zh-CN" sz="2000"/>
              <a:t>time.</a:t>
            </a:r>
            <a:r>
              <a:rPr lang="en-US" altLang="zh-CN" sz="2000">
                <a:solidFill>
                  <a:srgbClr val="C00000"/>
                </a:solidFill>
              </a:rPr>
              <a:t>localtime</a:t>
            </a:r>
            <a:r>
              <a:rPr lang="en-US" altLang="zh-CN" sz="2000"/>
              <a:t>(0)    # </a:t>
            </a:r>
            <a:r>
              <a:rPr lang="zh-CN" altLang="en-US" sz="2000"/>
              <a:t>时间戳</a:t>
            </a:r>
            <a:r>
              <a:rPr lang="en-US" altLang="zh-CN" sz="2000"/>
              <a:t>0</a:t>
            </a:r>
            <a:r>
              <a:rPr lang="zh-CN" altLang="en-US" sz="2000"/>
              <a:t>转为</a:t>
            </a:r>
            <a:r>
              <a:rPr lang="en-US" altLang="zh-CN" sz="2000"/>
              <a:t>struct_time</a:t>
            </a:r>
            <a:r>
              <a:rPr lang="zh-CN" altLang="en-US" sz="2000"/>
              <a:t>类</a:t>
            </a:r>
            <a:r>
              <a:rPr lang="en-US" altLang="zh-CN" sz="2000"/>
              <a:t>, 1970.1.1 </a:t>
            </a:r>
            <a:r>
              <a:rPr lang="zh-CN" altLang="en-US" sz="2000"/>
              <a:t>日</a:t>
            </a:r>
            <a:r>
              <a:rPr lang="en-US" altLang="zh-CN" sz="2000"/>
              <a:t>8:00(</a:t>
            </a:r>
            <a:r>
              <a:rPr lang="zh-CN" altLang="en-US" sz="2000"/>
              <a:t>东八区</a:t>
            </a:r>
            <a:r>
              <a:rPr lang="en-US" altLang="zh-CN" sz="2000"/>
              <a:t>)</a:t>
            </a:r>
            <a:endParaRPr lang="en-US" altLang="zh-CN" sz="200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54"/>
          <p:cNvSpPr txBox="1">
            <a:spLocks noChangeArrowheads="1"/>
          </p:cNvSpPr>
          <p:nvPr/>
        </p:nvSpPr>
        <p:spPr bwMode="auto">
          <a:xfrm>
            <a:off x="2819400" y="404667"/>
            <a:ext cx="6553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2.1  </a:t>
            </a:r>
            <a:r>
              <a:rPr lang="zh-CN" alt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基本数据类型</a:t>
            </a:r>
            <a:endParaRPr lang="en-US" altLang="zh-CN" sz="3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Rectangle 53"/>
          <p:cNvSpPr txBox="1">
            <a:spLocks noChangeArrowheads="1"/>
          </p:cNvSpPr>
          <p:nvPr/>
        </p:nvSpPr>
        <p:spPr bwMode="auto">
          <a:xfrm>
            <a:off x="1991547" y="908720"/>
            <a:ext cx="7754163" cy="4320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/>
          <a:lstStyle>
            <a:lvl1pPr marL="342900" indent="2095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defRPr sz="28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28675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23698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4465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 algn="ctr">
              <a:lnSpc>
                <a:spcPct val="140000"/>
              </a:lnSpc>
              <a:buClr>
                <a:srgbClr val="990000"/>
              </a:buClr>
            </a:pPr>
            <a:r>
              <a:rPr lang="en-US" altLang="zh-CN" sz="2000" kern="0">
                <a:solidFill>
                  <a:srgbClr val="990000"/>
                </a:solidFill>
                <a:ea typeface="宋体" panose="02010600030101010101" pitchFamily="2" charset="-122"/>
              </a:rPr>
              <a:t>%</a:t>
            </a:r>
            <a:r>
              <a:rPr lang="zh-CN" altLang="en-US" sz="2000" kern="0">
                <a:solidFill>
                  <a:srgbClr val="990000"/>
                </a:solidFill>
                <a:ea typeface="宋体" panose="02010600030101010101" pitchFamily="2" charset="-122"/>
              </a:rPr>
              <a:t>的格式</a:t>
            </a:r>
            <a:r>
              <a:rPr lang="zh-CN" altLang="en-US" sz="2000" kern="0" dirty="0">
                <a:solidFill>
                  <a:srgbClr val="990000"/>
                </a:solidFill>
                <a:ea typeface="宋体" panose="02010600030101010101" pitchFamily="2" charset="-122"/>
              </a:rPr>
              <a:t>符</a:t>
            </a:r>
            <a:r>
              <a:rPr lang="en-US" altLang="zh-CN" sz="2000" kern="0" dirty="0">
                <a:solidFill>
                  <a:srgbClr val="990000"/>
                </a:solidFill>
                <a:ea typeface="宋体" panose="02010600030101010101" pitchFamily="2" charset="-122"/>
              </a:rPr>
              <a:t>type</a:t>
            </a:r>
            <a:endParaRPr lang="en-US" altLang="zh-CN" sz="2000" kern="0" dirty="0">
              <a:solidFill>
                <a:srgbClr val="990000"/>
              </a:solidFill>
              <a:ea typeface="宋体" panose="02010600030101010101" pitchFamily="2" charset="-122"/>
            </a:endParaRPr>
          </a:p>
        </p:txBody>
      </p:sp>
      <p:graphicFrame>
        <p:nvGraphicFramePr>
          <p:cNvPr id="3" name="表格 2"/>
          <p:cNvGraphicFramePr>
            <a:graphicFrameLocks noGrp="1"/>
          </p:cNvGraphicFramePr>
          <p:nvPr/>
        </p:nvGraphicFramePr>
        <p:xfrm>
          <a:off x="3016302" y="1343328"/>
          <a:ext cx="6159401" cy="2846191"/>
        </p:xfrm>
        <a:graphic>
          <a:graphicData uri="http://schemas.openxmlformats.org/drawingml/2006/table">
            <a:tbl>
              <a:tblPr firstRow="1" firstCol="1" bandRow="1">
                <a:tableStyleId>{35758FB7-9AC5-4552-8A53-C91805E547FA}</a:tableStyleId>
              </a:tblPr>
              <a:tblGrid>
                <a:gridCol w="960046"/>
                <a:gridCol w="5199355"/>
              </a:tblGrid>
              <a:tr h="33992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800" kern="100">
                          <a:effectLst/>
                        </a:rPr>
                        <a:t> </a:t>
                      </a:r>
                      <a:r>
                        <a:rPr lang="zh-CN" sz="1800" kern="100">
                          <a:effectLst/>
                        </a:rPr>
                        <a:t>符</a:t>
                      </a:r>
                      <a:r>
                        <a:rPr lang="en-US" sz="1800" kern="100">
                          <a:effectLst/>
                        </a:rPr>
                        <a:t>   </a:t>
                      </a:r>
                      <a:r>
                        <a:rPr lang="zh-CN" sz="1800" kern="100">
                          <a:effectLst/>
                        </a:rPr>
                        <a:t>号</a:t>
                      </a:r>
                      <a:endParaRPr lang="zh-CN" sz="18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800" kern="100">
                          <a:effectLst/>
                        </a:rPr>
                        <a:t>   </a:t>
                      </a:r>
                      <a:r>
                        <a:rPr lang="zh-CN" sz="1800" kern="100">
                          <a:effectLst/>
                        </a:rPr>
                        <a:t>说</a:t>
                      </a:r>
                      <a:r>
                        <a:rPr lang="en-US" sz="1800" kern="100">
                          <a:effectLst/>
                        </a:rPr>
                        <a:t>     </a:t>
                      </a:r>
                      <a:r>
                        <a:rPr lang="zh-CN" sz="1800" kern="100">
                          <a:effectLst/>
                        </a:rPr>
                        <a:t>明</a:t>
                      </a:r>
                      <a:endParaRPr lang="zh-CN" sz="18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</a:tr>
              <a:tr h="27847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800" kern="100">
                          <a:effectLst/>
                        </a:rPr>
                        <a:t> %c</a:t>
                      </a:r>
                      <a:endParaRPr lang="zh-CN" sz="18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sz="1800" kern="100">
                          <a:effectLst/>
                        </a:rPr>
                        <a:t>格式化字符及其</a:t>
                      </a:r>
                      <a:r>
                        <a:rPr lang="en-US" sz="1800" kern="100">
                          <a:effectLst/>
                        </a:rPr>
                        <a:t>ASCII</a:t>
                      </a:r>
                      <a:r>
                        <a:rPr lang="zh-CN" sz="1800" kern="100">
                          <a:effectLst/>
                        </a:rPr>
                        <a:t>码</a:t>
                      </a:r>
                      <a:endParaRPr lang="zh-CN" sz="18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</a:tr>
              <a:tr h="27847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effectLst/>
                        </a:rPr>
                        <a:t> </a:t>
                      </a:r>
                      <a:r>
                        <a:rPr lang="en-US" sz="1800" kern="100" dirty="0">
                          <a:solidFill>
                            <a:srgbClr val="C00000"/>
                          </a:solidFill>
                          <a:effectLst/>
                        </a:rPr>
                        <a:t>%s</a:t>
                      </a:r>
                      <a:endParaRPr lang="zh-CN" sz="1800" kern="10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sz="1800" kern="100">
                          <a:effectLst/>
                        </a:rPr>
                        <a:t>格式化字符串</a:t>
                      </a:r>
                      <a:endParaRPr lang="zh-CN" sz="18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</a:tr>
              <a:tr h="27847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effectLst/>
                        </a:rPr>
                        <a:t> </a:t>
                      </a:r>
                      <a:r>
                        <a:rPr lang="en-US" sz="1800" b="1" kern="10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%d</a:t>
                      </a:r>
                      <a:endParaRPr lang="zh-CN" altLang="en-US" sz="1800" b="1" kern="100" dirty="0">
                        <a:solidFill>
                          <a:srgbClr val="C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sz="1800" kern="100">
                          <a:effectLst/>
                        </a:rPr>
                        <a:t>格式化整数</a:t>
                      </a:r>
                      <a:endParaRPr lang="zh-CN" sz="18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</a:tr>
              <a:tr h="27847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effectLst/>
                        </a:rPr>
                        <a:t>%o</a:t>
                      </a:r>
                      <a:endParaRPr lang="zh-CN" sz="18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sz="1800" kern="100" dirty="0">
                          <a:effectLst/>
                        </a:rPr>
                        <a:t>格式化无符号八进制数</a:t>
                      </a:r>
                      <a:endParaRPr lang="zh-CN" sz="18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</a:tr>
              <a:tr h="27847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800" b="1" kern="10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%x</a:t>
                      </a:r>
                      <a:endParaRPr lang="zh-CN" altLang="en-US" sz="1800" b="1" kern="100" dirty="0">
                        <a:solidFill>
                          <a:srgbClr val="C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sz="1800" kern="100" dirty="0">
                          <a:effectLst/>
                        </a:rPr>
                        <a:t>格式化无符号十六进制数</a:t>
                      </a:r>
                      <a:endParaRPr lang="zh-CN" sz="18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</a:tr>
              <a:tr h="27847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800" kern="100">
                          <a:effectLst/>
                        </a:rPr>
                        <a:t>%X</a:t>
                      </a:r>
                      <a:endParaRPr lang="zh-CN" sz="18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sz="1800" kern="100" dirty="0">
                          <a:effectLst/>
                        </a:rPr>
                        <a:t>格式化无符号十六进制数（大写）</a:t>
                      </a:r>
                      <a:endParaRPr lang="zh-CN" sz="18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</a:tr>
              <a:tr h="27847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800" b="1" kern="10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%f</a:t>
                      </a:r>
                      <a:endParaRPr lang="zh-CN" altLang="en-US" sz="1800" b="1" kern="100" dirty="0">
                        <a:solidFill>
                          <a:srgbClr val="C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altLang="en-US" sz="1800" kern="100" dirty="0">
                          <a:effectLst/>
                        </a:rPr>
                        <a:t>小数</a:t>
                      </a:r>
                      <a:r>
                        <a:rPr lang="zh-CN" sz="1800" kern="100" dirty="0">
                          <a:effectLst/>
                        </a:rPr>
                        <a:t>，可指定小数点后的精度</a:t>
                      </a:r>
                      <a:endParaRPr lang="zh-CN" sz="18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</a:tr>
              <a:tr h="27847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800" kern="100">
                          <a:effectLst/>
                        </a:rPr>
                        <a:t>%e</a:t>
                      </a:r>
                      <a:endParaRPr lang="zh-CN" sz="18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sz="1800" kern="100" dirty="0">
                          <a:effectLst/>
                        </a:rPr>
                        <a:t>用科学计数法格式</a:t>
                      </a:r>
                      <a:r>
                        <a:rPr lang="zh-CN" altLang="en-US" sz="1800" kern="100" dirty="0">
                          <a:effectLst/>
                        </a:rPr>
                        <a:t>表示</a:t>
                      </a:r>
                      <a:endParaRPr lang="zh-CN" sz="18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</a:tr>
              <a:tr h="27847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800" kern="100">
                          <a:effectLst/>
                        </a:rPr>
                        <a:t>%g</a:t>
                      </a:r>
                      <a:endParaRPr lang="zh-CN" sz="18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sz="1800" kern="100" dirty="0">
                          <a:effectLst/>
                        </a:rPr>
                        <a:t>根据值的大小决定使用</a:t>
                      </a:r>
                      <a:r>
                        <a:rPr lang="en-US" sz="1800" kern="100" dirty="0">
                          <a:effectLst/>
                        </a:rPr>
                        <a:t>%f</a:t>
                      </a:r>
                      <a:r>
                        <a:rPr lang="zh-CN" altLang="en-US" sz="1800" kern="100" dirty="0">
                          <a:effectLst/>
                        </a:rPr>
                        <a:t>或</a:t>
                      </a:r>
                      <a:r>
                        <a:rPr lang="en-US" sz="1800" kern="100" dirty="0">
                          <a:effectLst/>
                        </a:rPr>
                        <a:t>%e</a:t>
                      </a:r>
                      <a:endParaRPr lang="zh-CN" sz="18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2" name="Rectangle 53"/>
          <p:cNvSpPr txBox="1">
            <a:spLocks noChangeArrowheads="1"/>
          </p:cNvSpPr>
          <p:nvPr/>
        </p:nvSpPr>
        <p:spPr bwMode="auto">
          <a:xfrm>
            <a:off x="1991545" y="4360492"/>
            <a:ext cx="8500245" cy="23042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/>
          <a:lstStyle>
            <a:lvl1pPr marL="342900" indent="2095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defRPr sz="28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28675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23698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4465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r>
              <a:rPr lang="en-US" altLang="zh-CN" sz="1800"/>
              <a:t>【</a:t>
            </a:r>
            <a:r>
              <a:rPr lang="zh-CN" altLang="zh-CN" sz="1800"/>
              <a:t>例</a:t>
            </a:r>
            <a:r>
              <a:rPr lang="en-US" altLang="zh-CN" sz="1800"/>
              <a:t>】</a:t>
            </a:r>
            <a:r>
              <a:rPr lang="zh-CN" altLang="zh-CN" sz="1800"/>
              <a:t>使用</a:t>
            </a:r>
            <a:r>
              <a:rPr lang="en-US" altLang="zh-CN" sz="1800" dirty="0"/>
              <a:t>%</a:t>
            </a:r>
            <a:r>
              <a:rPr lang="zh-CN" altLang="zh-CN" sz="1800" dirty="0"/>
              <a:t>格式化字符串</a:t>
            </a:r>
            <a:endParaRPr lang="zh-CN" altLang="zh-CN" sz="1800" dirty="0"/>
          </a:p>
          <a:p>
            <a:r>
              <a:rPr lang="en-US" altLang="zh-CN" sz="1800"/>
              <a:t>'%-</a:t>
            </a:r>
            <a:r>
              <a:rPr lang="en-US" altLang="zh-CN" sz="1800" dirty="0"/>
              <a:t>10d %d'  </a:t>
            </a:r>
            <a:r>
              <a:rPr lang="en-US" altLang="zh-CN" sz="1800"/>
              <a:t>% </a:t>
            </a:r>
            <a:r>
              <a:rPr lang="en-US" altLang="zh-CN" sz="1800" kern="100" dirty="0">
                <a:solidFill>
                  <a:srgbClr val="C00000"/>
                </a:solidFill>
              </a:rPr>
              <a:t>(</a:t>
            </a:r>
            <a:r>
              <a:rPr lang="en-US" altLang="zh-CN" sz="1800"/>
              <a:t>12, 34.56</a:t>
            </a:r>
            <a:r>
              <a:rPr lang="en-US" altLang="zh-CN" sz="1800" kern="100" dirty="0">
                <a:solidFill>
                  <a:srgbClr val="C00000"/>
                </a:solidFill>
              </a:rPr>
              <a:t>)</a:t>
            </a:r>
            <a:r>
              <a:rPr lang="en-US" altLang="zh-CN" sz="1800"/>
              <a:t>  # </a:t>
            </a:r>
            <a:r>
              <a:rPr lang="zh-CN" altLang="en-US" sz="1800"/>
              <a:t>此行有两个数据</a:t>
            </a:r>
            <a:r>
              <a:rPr lang="en-US" altLang="zh-CN" sz="1800"/>
              <a:t>, </a:t>
            </a:r>
            <a:r>
              <a:rPr lang="zh-CN" altLang="en-US" sz="1800"/>
              <a:t>要括起来</a:t>
            </a:r>
            <a:endParaRPr lang="zh-CN" altLang="zh-CN" sz="1800" dirty="0"/>
          </a:p>
          <a:p>
            <a:r>
              <a:rPr lang="en-US" altLang="zh-CN" sz="1800" dirty="0"/>
              <a:t>Out: '12        34</a:t>
            </a:r>
            <a:r>
              <a:rPr lang="en-US" altLang="zh-CN" sz="1800"/>
              <a:t>'  	# </a:t>
            </a:r>
            <a:r>
              <a:rPr lang="zh-CN" altLang="zh-CN" sz="1800" dirty="0"/>
              <a:t>第</a:t>
            </a:r>
            <a:r>
              <a:rPr lang="en-US" altLang="zh-CN" sz="1800" dirty="0"/>
              <a:t>0</a:t>
            </a:r>
            <a:r>
              <a:rPr lang="zh-CN" altLang="zh-CN" sz="1800" dirty="0"/>
              <a:t>个</a:t>
            </a:r>
            <a:r>
              <a:rPr lang="zh-CN" altLang="zh-CN" sz="1800"/>
              <a:t>数据左对齐</a:t>
            </a:r>
            <a:r>
              <a:rPr lang="en-US" altLang="zh-CN" sz="1800"/>
              <a:t>(10</a:t>
            </a:r>
            <a:r>
              <a:rPr lang="zh-CN" altLang="zh-CN" sz="1800"/>
              <a:t>位宽</a:t>
            </a:r>
            <a:r>
              <a:rPr lang="en-US" altLang="zh-CN" sz="1800"/>
              <a:t>)</a:t>
            </a:r>
            <a:r>
              <a:rPr lang="zh-CN" altLang="zh-CN" sz="1800"/>
              <a:t>，</a:t>
            </a:r>
            <a:r>
              <a:rPr lang="zh-CN" altLang="zh-CN" sz="1800" dirty="0"/>
              <a:t>第</a:t>
            </a:r>
            <a:r>
              <a:rPr lang="en-US" altLang="zh-CN" sz="1800" dirty="0"/>
              <a:t>1</a:t>
            </a:r>
            <a:r>
              <a:rPr lang="zh-CN" altLang="zh-CN" sz="1800"/>
              <a:t>个数据</a:t>
            </a:r>
            <a:r>
              <a:rPr lang="en-US" altLang="zh-CN" sz="1800"/>
              <a:t>%d</a:t>
            </a:r>
            <a:r>
              <a:rPr lang="zh-CN" altLang="zh-CN" sz="1800"/>
              <a:t>取整</a:t>
            </a:r>
            <a:endParaRPr lang="zh-CN" altLang="zh-CN" sz="1800" dirty="0"/>
          </a:p>
          <a:p>
            <a:r>
              <a:rPr lang="en-US" altLang="zh-CN" sz="1800"/>
              <a:t> '%</a:t>
            </a:r>
            <a:r>
              <a:rPr lang="en-US" altLang="zh-CN" sz="1800" dirty="0"/>
              <a:t>f'  </a:t>
            </a:r>
            <a:r>
              <a:rPr lang="en-US" altLang="zh-CN" sz="1800"/>
              <a:t>%  3.14</a:t>
            </a:r>
            <a:r>
              <a:rPr lang="en-US" altLang="zh-CN" sz="1800" dirty="0"/>
              <a:t>		# </a:t>
            </a:r>
            <a:r>
              <a:rPr lang="zh-CN" altLang="en-US" sz="1800" dirty="0"/>
              <a:t>浮点数格式</a:t>
            </a:r>
            <a:endParaRPr lang="zh-CN" altLang="zh-CN" sz="1800" dirty="0"/>
          </a:p>
          <a:p>
            <a:r>
              <a:rPr lang="en-US" altLang="zh-CN" sz="1800" dirty="0"/>
              <a:t>Out: '3.140000'</a:t>
            </a:r>
            <a:endParaRPr lang="zh-CN" altLang="zh-CN" sz="1800" dirty="0"/>
          </a:p>
          <a:p>
            <a:r>
              <a:rPr lang="en-US" altLang="zh-CN" sz="1800"/>
              <a:t> '%6</a:t>
            </a:r>
            <a:r>
              <a:rPr lang="en-US" altLang="zh-CN" sz="1800">
                <a:solidFill>
                  <a:srgbClr val="FF0000"/>
                </a:solidFill>
              </a:rPr>
              <a:t>.</a:t>
            </a:r>
            <a:r>
              <a:rPr lang="en-US" altLang="zh-CN" sz="1800" kern="100" dirty="0">
                <a:solidFill>
                  <a:srgbClr val="C00000"/>
                </a:solidFill>
              </a:rPr>
              <a:t>2f</a:t>
            </a:r>
            <a:r>
              <a:rPr lang="en-US" altLang="zh-CN" sz="1800"/>
              <a:t>'  </a:t>
            </a:r>
            <a:r>
              <a:rPr lang="en-US" altLang="zh-CN" sz="1800" dirty="0"/>
              <a:t>% </a:t>
            </a:r>
            <a:r>
              <a:rPr lang="en-US" altLang="zh-CN" sz="1800"/>
              <a:t>3.1415927  # </a:t>
            </a:r>
            <a:r>
              <a:rPr lang="zh-CN" altLang="en-US" sz="1800" dirty="0"/>
              <a:t>指定宽度为</a:t>
            </a:r>
            <a:r>
              <a:rPr lang="en-US" altLang="zh-CN" sz="1800" dirty="0"/>
              <a:t>6</a:t>
            </a:r>
            <a:r>
              <a:rPr lang="zh-CN" altLang="en-US" sz="1800" dirty="0"/>
              <a:t>，小数部分</a:t>
            </a:r>
            <a:r>
              <a:rPr lang="en-US" altLang="zh-CN" sz="1800" dirty="0"/>
              <a:t>2</a:t>
            </a:r>
            <a:r>
              <a:rPr lang="zh-CN" altLang="en-US" sz="1800" dirty="0"/>
              <a:t>位</a:t>
            </a:r>
            <a:endParaRPr lang="zh-CN" altLang="zh-CN" sz="1800" dirty="0"/>
          </a:p>
          <a:p>
            <a:r>
              <a:rPr lang="en-US" altLang="zh-CN" sz="1800" dirty="0"/>
              <a:t>Out: '  3.14'</a:t>
            </a:r>
            <a:endParaRPr lang="zh-CN" altLang="zh-CN" sz="1800" dirty="0"/>
          </a:p>
          <a:p>
            <a:pPr marL="0" indent="0">
              <a:lnSpc>
                <a:spcPct val="140000"/>
              </a:lnSpc>
              <a:buClr>
                <a:srgbClr val="990000"/>
              </a:buClr>
              <a:buFont typeface="Wingdings" panose="05000000000000000000" pitchFamily="2" charset="2"/>
              <a:buChar char="v"/>
            </a:pPr>
            <a:endParaRPr lang="en-US" altLang="zh-CN" sz="1800" kern="0" dirty="0">
              <a:solidFill>
                <a:srgbClr val="990000"/>
              </a:solidFill>
              <a:ea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54"/>
          <p:cNvSpPr txBox="1">
            <a:spLocks noChangeArrowheads="1"/>
          </p:cNvSpPr>
          <p:nvPr/>
        </p:nvSpPr>
        <p:spPr bwMode="auto">
          <a:xfrm>
            <a:off x="2819400" y="404667"/>
            <a:ext cx="6553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2.6  </a:t>
            </a:r>
            <a:r>
              <a:rPr lang="zh-CN" alt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常用模块</a:t>
            </a:r>
            <a:endParaRPr lang="en-US" altLang="zh-CN" sz="3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Rectangle 53"/>
          <p:cNvSpPr txBox="1">
            <a:spLocks noChangeArrowheads="1"/>
          </p:cNvSpPr>
          <p:nvPr/>
        </p:nvSpPr>
        <p:spPr bwMode="auto">
          <a:xfrm>
            <a:off x="1631504" y="989439"/>
            <a:ext cx="9036496" cy="9093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/>
          <a:lstStyle>
            <a:lvl1pPr marL="342900" indent="2095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defRPr sz="28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28675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23698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4465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r>
              <a:rPr lang="zh-CN" altLang="zh-CN" sz="2400" dirty="0"/>
              <a:t>（</a:t>
            </a:r>
            <a:r>
              <a:rPr lang="en-US" altLang="zh-CN" sz="2400" dirty="0"/>
              <a:t>3</a:t>
            </a:r>
            <a:r>
              <a:rPr lang="zh-CN" altLang="zh-CN" sz="2400" dirty="0"/>
              <a:t>）格式化时间</a:t>
            </a:r>
            <a:endParaRPr lang="zh-CN" altLang="zh-CN" sz="2400" dirty="0"/>
          </a:p>
          <a:p>
            <a:pPr marL="0" indent="360045"/>
            <a:r>
              <a:rPr lang="zh-CN" altLang="zh-CN" sz="2400" dirty="0"/>
              <a:t>格式化时间</a:t>
            </a:r>
            <a:r>
              <a:rPr lang="zh-CN" altLang="en-US" sz="2400" dirty="0"/>
              <a:t>是将时间转换为</a:t>
            </a:r>
            <a:r>
              <a:rPr lang="zh-CN" altLang="en-US" sz="2400"/>
              <a:t>字符串</a:t>
            </a:r>
            <a:r>
              <a:rPr lang="zh-CN" altLang="zh-CN" sz="2400"/>
              <a:t>，</a:t>
            </a:r>
            <a:r>
              <a:rPr lang="zh-CN" altLang="en-US" sz="2400"/>
              <a:t>例如</a:t>
            </a:r>
            <a:r>
              <a:rPr lang="zh-CN" altLang="zh-CN" sz="2400"/>
              <a:t>“</a:t>
            </a:r>
            <a:r>
              <a:rPr lang="en-US" altLang="zh-CN" sz="2400"/>
              <a:t>2024</a:t>
            </a:r>
            <a:r>
              <a:rPr lang="zh-CN" altLang="en-US" sz="2400"/>
              <a:t>年</a:t>
            </a:r>
            <a:r>
              <a:rPr lang="en-US" altLang="zh-CN" sz="2400"/>
              <a:t>2</a:t>
            </a:r>
            <a:r>
              <a:rPr lang="zh-CN" altLang="en-US" sz="2400"/>
              <a:t>月</a:t>
            </a:r>
            <a:r>
              <a:rPr lang="en-US" altLang="zh-CN" sz="2400"/>
              <a:t>3</a:t>
            </a:r>
            <a:r>
              <a:rPr lang="zh-CN" altLang="en-US" sz="2400"/>
              <a:t>日</a:t>
            </a:r>
            <a:r>
              <a:rPr lang="zh-CN" altLang="zh-CN" sz="2400" dirty="0"/>
              <a:t>”。</a:t>
            </a:r>
            <a:endParaRPr lang="zh-CN" altLang="zh-CN" sz="2400" dirty="0"/>
          </a:p>
        </p:txBody>
      </p:sp>
      <p:graphicFrame>
        <p:nvGraphicFramePr>
          <p:cNvPr id="2" name="表格 1"/>
          <p:cNvGraphicFramePr>
            <a:graphicFrameLocks noGrp="1"/>
          </p:cNvGraphicFramePr>
          <p:nvPr/>
        </p:nvGraphicFramePr>
        <p:xfrm>
          <a:off x="2742035" y="1977616"/>
          <a:ext cx="6696744" cy="4807115"/>
        </p:xfrm>
        <a:graphic>
          <a:graphicData uri="http://schemas.openxmlformats.org/drawingml/2006/table">
            <a:tbl>
              <a:tblPr firstRow="1" firstCol="1" bandRow="1">
                <a:tableStyleId>{5DA37D80-6434-44D0-A028-1B22A696006F}</a:tableStyleId>
              </a:tblPr>
              <a:tblGrid>
                <a:gridCol w="1503055"/>
                <a:gridCol w="5193689"/>
              </a:tblGrid>
              <a:tr h="23615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sz="1200" kern="100" dirty="0">
                          <a:effectLst/>
                        </a:rPr>
                        <a:t>格式</a:t>
                      </a:r>
                      <a:endParaRPr lang="zh-CN" sz="1200" kern="100" dirty="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>
                    <a:solidFill>
                      <a:srgbClr val="43A1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sz="1200" kern="100" dirty="0">
                          <a:effectLst/>
                        </a:rPr>
                        <a:t>含义</a:t>
                      </a:r>
                      <a:endParaRPr lang="zh-CN" sz="1200" kern="100" dirty="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>
                    <a:solidFill>
                      <a:srgbClr val="43A1FF"/>
                    </a:solidFill>
                  </a:tcPr>
                </a:tc>
              </a:tr>
              <a:tr h="23770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>
                          <a:effectLst/>
                        </a:rPr>
                        <a:t>%a</a:t>
                      </a:r>
                      <a:endParaRPr lang="zh-CN" sz="1200" kern="10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sz="1200" kern="100">
                          <a:effectLst/>
                        </a:rPr>
                        <a:t>本地简化星期名称</a:t>
                      </a:r>
                      <a:endParaRPr lang="zh-CN" sz="1200" kern="10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</a:tr>
              <a:tr h="23770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>
                          <a:effectLst/>
                        </a:rPr>
                        <a:t>%A</a:t>
                      </a:r>
                      <a:endParaRPr lang="zh-CN" sz="1200" kern="10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sz="1200" kern="100">
                          <a:effectLst/>
                        </a:rPr>
                        <a:t>本地完整星期名称</a:t>
                      </a:r>
                      <a:endParaRPr lang="zh-CN" sz="1200" kern="10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</a:tr>
              <a:tr h="23770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>
                          <a:effectLst/>
                        </a:rPr>
                        <a:t>%b</a:t>
                      </a:r>
                      <a:endParaRPr lang="zh-CN" sz="1200" kern="10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sz="1200" kern="100">
                          <a:effectLst/>
                        </a:rPr>
                        <a:t>本地简化月份名称</a:t>
                      </a:r>
                      <a:endParaRPr lang="zh-CN" sz="1200" kern="10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</a:tr>
              <a:tr h="23770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>
                          <a:effectLst/>
                        </a:rPr>
                        <a:t>%B</a:t>
                      </a:r>
                      <a:endParaRPr lang="zh-CN" sz="1200" kern="10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sz="1200" kern="100" dirty="0">
                          <a:effectLst/>
                        </a:rPr>
                        <a:t>本地完整月份名称</a:t>
                      </a:r>
                      <a:endParaRPr lang="zh-CN" sz="1200" kern="100" dirty="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</a:tr>
              <a:tr h="23770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>
                          <a:effectLst/>
                        </a:rPr>
                        <a:t>%c</a:t>
                      </a:r>
                      <a:endParaRPr lang="zh-CN" sz="1200" kern="10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sz="1200" kern="100">
                          <a:effectLst/>
                        </a:rPr>
                        <a:t>本地相应的日期和时间表示</a:t>
                      </a:r>
                      <a:endParaRPr lang="zh-CN" sz="1200" kern="10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</a:tr>
              <a:tr h="23770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solidFill>
                            <a:srgbClr val="FF0000"/>
                          </a:solidFill>
                          <a:effectLst/>
                        </a:rPr>
                        <a:t>%d</a:t>
                      </a:r>
                      <a:endParaRPr lang="zh-CN" sz="1200" kern="100" dirty="0">
                        <a:solidFill>
                          <a:srgbClr val="FF0000"/>
                        </a:solidFill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sz="1200" kern="100">
                          <a:effectLst/>
                        </a:rPr>
                        <a:t>一个月中的第几天（</a:t>
                      </a:r>
                      <a:r>
                        <a:rPr lang="en-US" sz="1200" kern="100">
                          <a:effectLst/>
                        </a:rPr>
                        <a:t>01 - 31</a:t>
                      </a:r>
                      <a:r>
                        <a:rPr lang="zh-CN" sz="1200" kern="100">
                          <a:effectLst/>
                        </a:rPr>
                        <a:t>）</a:t>
                      </a:r>
                      <a:endParaRPr lang="zh-CN" sz="1200" kern="10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</a:tr>
              <a:tr h="23770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solidFill>
                            <a:srgbClr val="FF0000"/>
                          </a:solidFill>
                          <a:effectLst/>
                        </a:rPr>
                        <a:t>%H</a:t>
                      </a:r>
                      <a:endParaRPr lang="zh-CN" sz="1200" kern="100" dirty="0">
                        <a:solidFill>
                          <a:srgbClr val="FF0000"/>
                        </a:solidFill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sz="1200" kern="100">
                          <a:effectLst/>
                        </a:rPr>
                        <a:t>一天中的第几个小时（</a:t>
                      </a:r>
                      <a:r>
                        <a:rPr lang="en-US" sz="1200" kern="100">
                          <a:effectLst/>
                        </a:rPr>
                        <a:t>24</a:t>
                      </a:r>
                      <a:r>
                        <a:rPr lang="zh-CN" sz="1200" kern="100">
                          <a:effectLst/>
                        </a:rPr>
                        <a:t>小时制，</a:t>
                      </a:r>
                      <a:r>
                        <a:rPr lang="en-US" sz="1200" kern="100">
                          <a:effectLst/>
                        </a:rPr>
                        <a:t>00 - 23</a:t>
                      </a:r>
                      <a:r>
                        <a:rPr lang="zh-CN" sz="1200" kern="100">
                          <a:effectLst/>
                        </a:rPr>
                        <a:t>）</a:t>
                      </a:r>
                      <a:endParaRPr lang="zh-CN" sz="1200" kern="10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</a:tr>
              <a:tr h="23770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>
                          <a:effectLst/>
                        </a:rPr>
                        <a:t>%I</a:t>
                      </a:r>
                      <a:endParaRPr lang="zh-CN" sz="1200" kern="10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sz="1200" kern="100">
                          <a:effectLst/>
                        </a:rPr>
                        <a:t>第几个小时（</a:t>
                      </a:r>
                      <a:r>
                        <a:rPr lang="en-US" sz="1200" kern="100">
                          <a:effectLst/>
                        </a:rPr>
                        <a:t>12</a:t>
                      </a:r>
                      <a:r>
                        <a:rPr lang="zh-CN" sz="1200" kern="100">
                          <a:effectLst/>
                        </a:rPr>
                        <a:t>小时制，</a:t>
                      </a:r>
                      <a:r>
                        <a:rPr lang="en-US" sz="1200" kern="100">
                          <a:effectLst/>
                        </a:rPr>
                        <a:t>01 - 12</a:t>
                      </a:r>
                      <a:r>
                        <a:rPr lang="zh-CN" sz="1200" kern="100">
                          <a:effectLst/>
                        </a:rPr>
                        <a:t>）</a:t>
                      </a:r>
                      <a:endParaRPr lang="zh-CN" sz="1200" kern="10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</a:tr>
              <a:tr h="23770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>
                          <a:effectLst/>
                        </a:rPr>
                        <a:t>%j</a:t>
                      </a:r>
                      <a:endParaRPr lang="zh-CN" sz="1200" kern="10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sz="1200" kern="100">
                          <a:effectLst/>
                        </a:rPr>
                        <a:t>一年中的第几天（</a:t>
                      </a:r>
                      <a:r>
                        <a:rPr lang="en-US" sz="1200" kern="100">
                          <a:effectLst/>
                        </a:rPr>
                        <a:t>001 - 366</a:t>
                      </a:r>
                      <a:r>
                        <a:rPr lang="zh-CN" sz="1200" kern="100">
                          <a:effectLst/>
                        </a:rPr>
                        <a:t>）</a:t>
                      </a:r>
                      <a:endParaRPr lang="zh-CN" sz="1200" kern="10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</a:tr>
              <a:tr h="23770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solidFill>
                            <a:srgbClr val="FF0000"/>
                          </a:solidFill>
                          <a:effectLst/>
                        </a:rPr>
                        <a:t>%m</a:t>
                      </a:r>
                      <a:endParaRPr lang="zh-CN" sz="1200" kern="100" dirty="0">
                        <a:solidFill>
                          <a:srgbClr val="FF0000"/>
                        </a:solidFill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sz="1200" kern="100">
                          <a:effectLst/>
                        </a:rPr>
                        <a:t>月份（</a:t>
                      </a:r>
                      <a:r>
                        <a:rPr lang="en-US" sz="1200" kern="100">
                          <a:effectLst/>
                        </a:rPr>
                        <a:t>01 - 12</a:t>
                      </a:r>
                      <a:r>
                        <a:rPr lang="zh-CN" sz="1200" kern="100">
                          <a:effectLst/>
                        </a:rPr>
                        <a:t>）</a:t>
                      </a:r>
                      <a:endParaRPr lang="zh-CN" sz="1200" kern="10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</a:tr>
              <a:tr h="23770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solidFill>
                            <a:srgbClr val="FF0000"/>
                          </a:solidFill>
                          <a:effectLst/>
                        </a:rPr>
                        <a:t>%M</a:t>
                      </a:r>
                      <a:endParaRPr lang="zh-CN" sz="1200" kern="100" dirty="0">
                        <a:solidFill>
                          <a:srgbClr val="FF0000"/>
                        </a:solidFill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sz="1200" kern="100">
                          <a:effectLst/>
                        </a:rPr>
                        <a:t>分钟数（</a:t>
                      </a:r>
                      <a:r>
                        <a:rPr lang="en-US" sz="1200" kern="100">
                          <a:effectLst/>
                        </a:rPr>
                        <a:t>00 - 59</a:t>
                      </a:r>
                      <a:r>
                        <a:rPr lang="zh-CN" sz="1200" kern="100">
                          <a:effectLst/>
                        </a:rPr>
                        <a:t>）</a:t>
                      </a:r>
                      <a:endParaRPr lang="zh-CN" sz="1200" kern="10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</a:tr>
              <a:tr h="23770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>
                          <a:effectLst/>
                        </a:rPr>
                        <a:t>%p</a:t>
                      </a:r>
                      <a:endParaRPr lang="zh-CN" sz="1200" kern="10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sz="1200" kern="100" dirty="0">
                          <a:effectLst/>
                        </a:rPr>
                        <a:t>本地</a:t>
                      </a:r>
                      <a:r>
                        <a:rPr lang="en-US" sz="1200" kern="100" dirty="0">
                          <a:effectLst/>
                        </a:rPr>
                        <a:t>am</a:t>
                      </a:r>
                      <a:r>
                        <a:rPr lang="zh-CN" sz="1200" kern="100" dirty="0">
                          <a:effectLst/>
                        </a:rPr>
                        <a:t>或者</a:t>
                      </a:r>
                      <a:r>
                        <a:rPr lang="en-US" sz="1200" kern="100" dirty="0">
                          <a:effectLst/>
                        </a:rPr>
                        <a:t>pm</a:t>
                      </a:r>
                      <a:r>
                        <a:rPr lang="zh-CN" sz="1200" kern="100" dirty="0">
                          <a:effectLst/>
                        </a:rPr>
                        <a:t>的相应符</a:t>
                      </a:r>
                      <a:endParaRPr lang="zh-CN" sz="1200" kern="100" dirty="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</a:tr>
              <a:tr h="23770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solidFill>
                            <a:srgbClr val="FF0000"/>
                          </a:solidFill>
                          <a:effectLst/>
                        </a:rPr>
                        <a:t>%S</a:t>
                      </a:r>
                      <a:endParaRPr lang="zh-CN" sz="1200" kern="100" dirty="0">
                        <a:solidFill>
                          <a:srgbClr val="FF0000"/>
                        </a:solidFill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sz="1200" kern="100" dirty="0">
                          <a:effectLst/>
                        </a:rPr>
                        <a:t>秒（</a:t>
                      </a:r>
                      <a:r>
                        <a:rPr lang="en-US" sz="1200" kern="100" dirty="0">
                          <a:effectLst/>
                        </a:rPr>
                        <a:t>01 - 61</a:t>
                      </a:r>
                      <a:r>
                        <a:rPr lang="zh-CN" sz="1200" kern="100" dirty="0">
                          <a:effectLst/>
                        </a:rPr>
                        <a:t>）</a:t>
                      </a:r>
                      <a:endParaRPr lang="zh-CN" sz="1200" kern="100" dirty="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</a:tr>
              <a:tr h="23770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effectLst/>
                        </a:rPr>
                        <a:t>%w</a:t>
                      </a:r>
                      <a:endParaRPr lang="zh-CN" sz="1200" kern="100" dirty="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sz="1200" kern="100" dirty="0">
                          <a:effectLst/>
                        </a:rPr>
                        <a:t>一个星期中的第几天（</a:t>
                      </a:r>
                      <a:r>
                        <a:rPr lang="en-US" sz="1200" kern="100" dirty="0">
                          <a:effectLst/>
                        </a:rPr>
                        <a:t>0 - 6</a:t>
                      </a:r>
                      <a:r>
                        <a:rPr lang="zh-CN" sz="1200" kern="100" dirty="0">
                          <a:effectLst/>
                        </a:rPr>
                        <a:t>，</a:t>
                      </a:r>
                      <a:r>
                        <a:rPr lang="en-US" sz="1200" kern="100" dirty="0">
                          <a:effectLst/>
                        </a:rPr>
                        <a:t>0</a:t>
                      </a:r>
                      <a:r>
                        <a:rPr lang="zh-CN" sz="1200" kern="100" dirty="0">
                          <a:effectLst/>
                        </a:rPr>
                        <a:t>是星期天）</a:t>
                      </a:r>
                      <a:endParaRPr lang="zh-CN" sz="1200" kern="100" dirty="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</a:tr>
              <a:tr h="23770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>
                          <a:effectLst/>
                        </a:rPr>
                        <a:t>%x</a:t>
                      </a:r>
                      <a:endParaRPr lang="zh-CN" sz="1200" kern="10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sz="1200" kern="100" dirty="0">
                          <a:effectLst/>
                        </a:rPr>
                        <a:t>本地相应日期</a:t>
                      </a:r>
                      <a:endParaRPr lang="zh-CN" sz="1200" kern="100" dirty="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</a:tr>
              <a:tr h="23770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>
                          <a:effectLst/>
                        </a:rPr>
                        <a:t>%X</a:t>
                      </a:r>
                      <a:endParaRPr lang="zh-CN" sz="1200" kern="10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sz="1200" kern="100">
                          <a:effectLst/>
                        </a:rPr>
                        <a:t>本地相应时间</a:t>
                      </a:r>
                      <a:endParaRPr lang="zh-CN" sz="1200" kern="10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</a:tr>
              <a:tr h="29229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effectLst/>
                        </a:rPr>
                        <a:t>%y</a:t>
                      </a:r>
                      <a:endParaRPr lang="zh-CN" sz="1200" kern="100" dirty="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sz="1200" kern="100">
                          <a:effectLst/>
                        </a:rPr>
                        <a:t>去掉世纪的年份（</a:t>
                      </a:r>
                      <a:r>
                        <a:rPr lang="en-US" sz="1200" kern="100">
                          <a:effectLst/>
                        </a:rPr>
                        <a:t>00 - 99</a:t>
                      </a:r>
                      <a:r>
                        <a:rPr lang="zh-CN" sz="1200" kern="100">
                          <a:effectLst/>
                        </a:rPr>
                        <a:t>）</a:t>
                      </a:r>
                      <a:endParaRPr lang="zh-CN" sz="1200" kern="10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</a:tr>
              <a:tr h="23770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solidFill>
                            <a:srgbClr val="FF0000"/>
                          </a:solidFill>
                          <a:effectLst/>
                        </a:rPr>
                        <a:t>%Y</a:t>
                      </a:r>
                      <a:endParaRPr lang="zh-CN" sz="1200" kern="100" dirty="0">
                        <a:solidFill>
                          <a:srgbClr val="FF0000"/>
                        </a:solidFill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sz="1200" kern="100">
                          <a:effectLst/>
                        </a:rPr>
                        <a:t>完整的年份</a:t>
                      </a:r>
                      <a:endParaRPr lang="zh-CN" sz="1200" kern="10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</a:tr>
              <a:tr h="23770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effectLst/>
                        </a:rPr>
                        <a:t>%Z</a:t>
                      </a:r>
                      <a:endParaRPr lang="zh-CN" sz="1200" kern="100" dirty="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sz="1200" kern="100" dirty="0">
                          <a:effectLst/>
                        </a:rPr>
                        <a:t>时区的名字（如果不存在为空字符）</a:t>
                      </a:r>
                      <a:endParaRPr lang="zh-CN" sz="1200" kern="100" dirty="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54"/>
          <p:cNvSpPr txBox="1">
            <a:spLocks noChangeArrowheads="1"/>
          </p:cNvSpPr>
          <p:nvPr/>
        </p:nvSpPr>
        <p:spPr bwMode="auto">
          <a:xfrm>
            <a:off x="2819400" y="404667"/>
            <a:ext cx="6553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2.6  </a:t>
            </a:r>
            <a:r>
              <a:rPr lang="zh-CN" alt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常用模块</a:t>
            </a:r>
            <a:endParaRPr lang="en-US" altLang="zh-CN" sz="3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矩形 2"/>
          <p:cNvSpPr/>
          <p:nvPr/>
        </p:nvSpPr>
        <p:spPr>
          <a:xfrm>
            <a:off x="1995425" y="1097244"/>
            <a:ext cx="8460432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000" dirty="0"/>
              <a:t>时间字符串示例如下：</a:t>
            </a:r>
            <a:endParaRPr lang="en-US" altLang="zh-CN" sz="2000" dirty="0"/>
          </a:p>
          <a:p>
            <a:r>
              <a:rPr lang="zh-CN" altLang="en-US" sz="2000"/>
              <a:t>t </a:t>
            </a:r>
            <a:r>
              <a:rPr lang="zh-CN" altLang="en-US" sz="2000" dirty="0"/>
              <a:t>= time.localtime()			# 取得当前日期和时间</a:t>
            </a:r>
            <a:endParaRPr lang="en-US" altLang="zh-CN" sz="2000" dirty="0"/>
          </a:p>
          <a:p>
            <a:endParaRPr lang="en-US" altLang="zh-CN" sz="2000"/>
          </a:p>
          <a:p>
            <a:r>
              <a:rPr lang="zh-CN" altLang="en-US" sz="2000"/>
              <a:t># </a:t>
            </a:r>
            <a:r>
              <a:rPr lang="zh-CN" altLang="en-US" sz="2000" dirty="0"/>
              <a:t>strftime将时间变量t转换为字符串</a:t>
            </a:r>
            <a:endParaRPr lang="zh-CN" altLang="en-US" sz="2000" dirty="0"/>
          </a:p>
          <a:p>
            <a:r>
              <a:rPr lang="zh-CN" altLang="en-US" sz="2000"/>
              <a:t>time</a:t>
            </a:r>
            <a:r>
              <a:rPr lang="zh-CN" altLang="en-US" sz="2000" dirty="0"/>
              <a:t>.</a:t>
            </a:r>
            <a:r>
              <a:rPr lang="zh-CN" altLang="en-US" sz="2000" dirty="0">
                <a:solidFill>
                  <a:srgbClr val="C00000"/>
                </a:solidFill>
              </a:rPr>
              <a:t>strftime</a:t>
            </a:r>
            <a:r>
              <a:rPr lang="zh-CN" altLang="en-US" sz="2000" dirty="0"/>
              <a:t>('%Y-%m-%d %H:%M:%S', t)	</a:t>
            </a:r>
            <a:r>
              <a:rPr lang="en-US" altLang="zh-CN" sz="2000" dirty="0"/>
              <a:t># t </a:t>
            </a:r>
            <a:r>
              <a:rPr lang="zh-CN" altLang="en-US" sz="2000" dirty="0"/>
              <a:t>转为字符串	</a:t>
            </a:r>
            <a:endParaRPr lang="zh-CN" altLang="en-US" sz="2000" dirty="0"/>
          </a:p>
          <a:p>
            <a:r>
              <a:rPr lang="zh-CN" altLang="en-US" sz="2000" dirty="0"/>
              <a:t>Out: </a:t>
            </a:r>
            <a:r>
              <a:rPr lang="zh-CN" altLang="en-US" sz="2000"/>
              <a:t>'20</a:t>
            </a:r>
            <a:r>
              <a:rPr lang="en-US" altLang="zh-CN" sz="2000"/>
              <a:t>23</a:t>
            </a:r>
            <a:r>
              <a:rPr lang="zh-CN" altLang="en-US" sz="2000"/>
              <a:t>-</a:t>
            </a:r>
            <a:r>
              <a:rPr lang="en-US" altLang="zh-CN" sz="2000"/>
              <a:t>11</a:t>
            </a:r>
            <a:r>
              <a:rPr lang="zh-CN" altLang="en-US" sz="2000"/>
              <a:t>-</a:t>
            </a:r>
            <a:r>
              <a:rPr lang="en-US" altLang="zh-CN" sz="2000"/>
              <a:t>08</a:t>
            </a:r>
            <a:r>
              <a:rPr lang="zh-CN" altLang="en-US" sz="2000"/>
              <a:t> </a:t>
            </a:r>
            <a:r>
              <a:rPr lang="en-US" altLang="zh-CN" sz="2000"/>
              <a:t>12</a:t>
            </a:r>
            <a:r>
              <a:rPr lang="zh-CN" altLang="en-US" sz="2000"/>
              <a:t>:</a:t>
            </a:r>
            <a:r>
              <a:rPr lang="en-US" altLang="zh-CN" sz="2000"/>
              <a:t>18</a:t>
            </a:r>
            <a:r>
              <a:rPr lang="zh-CN" altLang="en-US" sz="2000"/>
              <a:t>:</a:t>
            </a:r>
            <a:r>
              <a:rPr lang="en-US" altLang="zh-CN" sz="2000" dirty="0"/>
              <a:t>3</a:t>
            </a:r>
            <a:r>
              <a:rPr lang="zh-CN" altLang="en-US" sz="2000"/>
              <a:t>2</a:t>
            </a:r>
            <a:r>
              <a:rPr lang="zh-CN" altLang="en-US" sz="2000" dirty="0"/>
              <a:t>'</a:t>
            </a:r>
            <a:endParaRPr lang="en-US" altLang="zh-CN" sz="2000" dirty="0"/>
          </a:p>
          <a:p>
            <a:endParaRPr lang="zh-CN" altLang="en-US" sz="2000" dirty="0"/>
          </a:p>
          <a:p>
            <a:r>
              <a:rPr lang="zh-CN" altLang="en-US" sz="2000"/>
              <a:t>time</a:t>
            </a:r>
            <a:r>
              <a:rPr lang="zh-CN" altLang="en-US" sz="2000" dirty="0"/>
              <a:t>.strftime('%x  %X  %B  %A', t)  </a:t>
            </a:r>
            <a:r>
              <a:rPr lang="en-US" altLang="zh-CN" sz="2000" dirty="0"/>
              <a:t># </a:t>
            </a:r>
            <a:r>
              <a:rPr lang="zh-CN" altLang="en-US" sz="2000" dirty="0"/>
              <a:t>本地日期 时间 月份 星期</a:t>
            </a:r>
            <a:endParaRPr lang="zh-CN" altLang="en-US" sz="2000" dirty="0"/>
          </a:p>
          <a:p>
            <a:r>
              <a:rPr lang="zh-CN" altLang="en-US" sz="2000" dirty="0"/>
              <a:t>Out</a:t>
            </a:r>
            <a:r>
              <a:rPr lang="zh-CN" altLang="en-US" sz="2000"/>
              <a:t>: '</a:t>
            </a:r>
            <a:r>
              <a:rPr lang="en-US" altLang="zh-CN" sz="2000"/>
              <a:t>11</a:t>
            </a:r>
            <a:r>
              <a:rPr lang="zh-CN" altLang="en-US" sz="2000"/>
              <a:t>/</a:t>
            </a:r>
            <a:r>
              <a:rPr lang="en-US" altLang="zh-CN" sz="2000"/>
              <a:t>08</a:t>
            </a:r>
            <a:r>
              <a:rPr lang="zh-CN" altLang="en-US" sz="2000"/>
              <a:t>/</a:t>
            </a:r>
            <a:r>
              <a:rPr lang="en-US" altLang="zh-CN" sz="2000"/>
              <a:t>23</a:t>
            </a:r>
            <a:r>
              <a:rPr lang="zh-CN" altLang="en-US" sz="2000"/>
              <a:t>  </a:t>
            </a:r>
            <a:r>
              <a:rPr lang="en-US" altLang="zh-CN" sz="2000"/>
              <a:t>12</a:t>
            </a:r>
            <a:r>
              <a:rPr lang="zh-CN" altLang="en-US" sz="2000"/>
              <a:t>:</a:t>
            </a:r>
            <a:r>
              <a:rPr lang="en-US" altLang="zh-CN" sz="2000"/>
              <a:t>18</a:t>
            </a:r>
            <a:r>
              <a:rPr lang="zh-CN" altLang="en-US" sz="2000"/>
              <a:t>:</a:t>
            </a:r>
            <a:r>
              <a:rPr lang="en-US" altLang="zh-CN" sz="2000" dirty="0"/>
              <a:t>3</a:t>
            </a:r>
            <a:r>
              <a:rPr lang="zh-CN" altLang="en-US" sz="2000"/>
              <a:t>2  </a:t>
            </a:r>
            <a:r>
              <a:rPr lang="en-US" altLang="zh-CN" sz="2000"/>
              <a:t>November Wednesday</a:t>
            </a:r>
            <a:r>
              <a:rPr lang="zh-CN" altLang="en-US" sz="2000"/>
              <a:t>'</a:t>
            </a:r>
            <a:endParaRPr lang="en-US" altLang="zh-CN" sz="2000" dirty="0"/>
          </a:p>
          <a:p>
            <a:endParaRPr lang="zh-CN" altLang="en-US" sz="2000" dirty="0"/>
          </a:p>
          <a:p>
            <a:r>
              <a:rPr lang="zh-CN" altLang="en-US" sz="2000" dirty="0"/>
              <a:t># strptime将字符串转换为时间</a:t>
            </a:r>
            <a:endParaRPr lang="zh-CN" altLang="en-US" sz="2000" dirty="0"/>
          </a:p>
          <a:p>
            <a:r>
              <a:rPr lang="en-US" altLang="zh-CN" sz="2000"/>
              <a:t>x </a:t>
            </a:r>
            <a:r>
              <a:rPr lang="en-US" altLang="zh-CN" sz="2000" dirty="0"/>
              <a:t>= </a:t>
            </a:r>
            <a:r>
              <a:rPr lang="zh-CN" altLang="en-US" sz="2000" dirty="0"/>
              <a:t>time.</a:t>
            </a:r>
            <a:r>
              <a:rPr lang="zh-CN" altLang="en-US" sz="2000" dirty="0">
                <a:solidFill>
                  <a:srgbClr val="C00000"/>
                </a:solidFill>
              </a:rPr>
              <a:t>strptime</a:t>
            </a:r>
            <a:r>
              <a:rPr lang="zh-CN" altLang="en-US" sz="2000"/>
              <a:t>('20</a:t>
            </a:r>
            <a:r>
              <a:rPr lang="en-US" altLang="zh-CN" sz="2000"/>
              <a:t>23</a:t>
            </a:r>
            <a:r>
              <a:rPr lang="zh-CN" altLang="en-US" sz="2000"/>
              <a:t>-05-01</a:t>
            </a:r>
            <a:r>
              <a:rPr lang="zh-CN" altLang="en-US" sz="2000" dirty="0"/>
              <a:t>', '%Y-%m-%d')</a:t>
            </a:r>
            <a:endParaRPr lang="zh-CN" altLang="en-US" sz="2000" dirty="0"/>
          </a:p>
          <a:p>
            <a:r>
              <a:rPr lang="zh-CN" altLang="en-US" sz="2000" dirty="0"/>
              <a:t>Out: time.struct_time(tm_year</a:t>
            </a:r>
            <a:r>
              <a:rPr lang="zh-CN" altLang="en-US" sz="2000"/>
              <a:t>=20</a:t>
            </a:r>
            <a:r>
              <a:rPr lang="en-US" altLang="zh-CN" sz="2000"/>
              <a:t>23</a:t>
            </a:r>
            <a:r>
              <a:rPr lang="zh-CN" altLang="en-US" sz="2000"/>
              <a:t>, </a:t>
            </a:r>
            <a:r>
              <a:rPr lang="zh-CN" altLang="en-US" sz="2000" dirty="0"/>
              <a:t>tm_mon=5, tm_mday=1, tm_hour=0, tm_min=0, tm_sec=0, tm_</a:t>
            </a:r>
            <a:r>
              <a:rPr lang="zh-CN" altLang="en-US" sz="2000"/>
              <a:t>wday=</a:t>
            </a:r>
            <a:r>
              <a:rPr lang="en-US" altLang="zh-CN" sz="2000"/>
              <a:t>0</a:t>
            </a:r>
            <a:r>
              <a:rPr lang="zh-CN" altLang="en-US" sz="2000"/>
              <a:t>, </a:t>
            </a:r>
            <a:r>
              <a:rPr lang="zh-CN" altLang="en-US" sz="2000" dirty="0"/>
              <a:t>tm_yday=121, tm_isdst=-</a:t>
            </a:r>
            <a:r>
              <a:rPr lang="zh-CN" altLang="en-US" sz="2000"/>
              <a:t>1)</a:t>
            </a:r>
            <a:endParaRPr lang="en-US" altLang="zh-CN" sz="2000" dirty="0"/>
          </a:p>
        </p:txBody>
      </p:sp>
    </p:spTree>
  </p:cSld>
  <p:clrMapOvr>
    <a:masterClrMapping/>
  </p:clrMapOvr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54"/>
          <p:cNvSpPr txBox="1">
            <a:spLocks noChangeArrowheads="1"/>
          </p:cNvSpPr>
          <p:nvPr/>
        </p:nvSpPr>
        <p:spPr bwMode="auto">
          <a:xfrm>
            <a:off x="2819400" y="404667"/>
            <a:ext cx="6553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2.6  </a:t>
            </a:r>
            <a:r>
              <a:rPr lang="zh-CN" alt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常用模块</a:t>
            </a:r>
            <a:endParaRPr lang="en-US" altLang="zh-CN" sz="3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Rectangle 53"/>
          <p:cNvSpPr txBox="1">
            <a:spLocks noChangeArrowheads="1"/>
          </p:cNvSpPr>
          <p:nvPr/>
        </p:nvSpPr>
        <p:spPr bwMode="auto">
          <a:xfrm>
            <a:off x="2093293" y="908610"/>
            <a:ext cx="7819132" cy="20163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/>
          <a:lstStyle>
            <a:lvl1pPr marL="342900" indent="2095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defRPr sz="28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28675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23698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4465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>
              <a:lnSpc>
                <a:spcPct val="130000"/>
              </a:lnSpc>
              <a:spcBef>
                <a:spcPts val="0"/>
              </a:spcBef>
              <a:buClr>
                <a:srgbClr val="990000"/>
              </a:buClr>
            </a:pPr>
            <a:r>
              <a:rPr lang="en-US" altLang="zh-CN" sz="2000" kern="0" dirty="0">
                <a:solidFill>
                  <a:srgbClr val="990000"/>
                </a:solidFill>
                <a:ea typeface="宋体" panose="02010600030101010101" pitchFamily="2" charset="-122"/>
              </a:rPr>
              <a:t>2. </a:t>
            </a:r>
            <a:r>
              <a:rPr lang="es-AR" altLang="zh-CN" sz="2000" kern="0" dirty="0">
                <a:solidFill>
                  <a:srgbClr val="990000"/>
                </a:solidFill>
                <a:ea typeface="宋体" panose="02010600030101010101" pitchFamily="2" charset="-122"/>
              </a:rPr>
              <a:t>datetime</a:t>
            </a:r>
            <a:r>
              <a:rPr lang="zh-CN" altLang="zh-CN" sz="2000" kern="0" dirty="0">
                <a:solidFill>
                  <a:srgbClr val="990000"/>
                </a:solidFill>
                <a:ea typeface="宋体" panose="02010600030101010101" pitchFamily="2" charset="-122"/>
              </a:rPr>
              <a:t>模块</a:t>
            </a:r>
            <a:endParaRPr lang="en-US" altLang="zh-CN" sz="2000" kern="0" dirty="0">
              <a:solidFill>
                <a:srgbClr val="990000"/>
              </a:solidFill>
              <a:ea typeface="宋体" panose="02010600030101010101" pitchFamily="2" charset="-122"/>
            </a:endParaRPr>
          </a:p>
          <a:p>
            <a:pPr marL="0" indent="457200" algn="just">
              <a:lnSpc>
                <a:spcPct val="120000"/>
              </a:lnSpc>
              <a:spcBef>
                <a:spcPts val="0"/>
              </a:spcBef>
              <a:buClr>
                <a:srgbClr val="990000"/>
              </a:buClr>
            </a:pPr>
            <a:r>
              <a:rPr lang="en-US" altLang="zh-CN" sz="2000" dirty="0" err="1"/>
              <a:t>datatime</a:t>
            </a:r>
            <a:r>
              <a:rPr lang="zh-CN" altLang="zh-CN" sz="2000" dirty="0"/>
              <a:t>模块重新封装了</a:t>
            </a:r>
            <a:r>
              <a:rPr lang="en-US" altLang="zh-CN" sz="2000" dirty="0"/>
              <a:t>time</a:t>
            </a:r>
            <a:r>
              <a:rPr lang="zh-CN" altLang="zh-CN" sz="2000" dirty="0"/>
              <a:t>模块，它以类的方式提供了多种日期和时间的表达方式，提供的类有：</a:t>
            </a:r>
            <a:r>
              <a:rPr lang="en-US" altLang="zh-CN" sz="2000" dirty="0" err="1"/>
              <a:t>datetime.date</a:t>
            </a:r>
            <a:r>
              <a:rPr lang="zh-CN" altLang="zh-CN" sz="2000" dirty="0"/>
              <a:t>、</a:t>
            </a:r>
            <a:r>
              <a:rPr lang="en-US" altLang="zh-CN" sz="2000" dirty="0" err="1"/>
              <a:t>datetime.time</a:t>
            </a:r>
            <a:r>
              <a:rPr lang="zh-CN" altLang="zh-CN" sz="2000" dirty="0"/>
              <a:t>、</a:t>
            </a:r>
            <a:r>
              <a:rPr lang="en-US" altLang="zh-CN" sz="2000" dirty="0" err="1"/>
              <a:t>datetime.datetime</a:t>
            </a:r>
            <a:r>
              <a:rPr lang="zh-CN" altLang="zh-CN" sz="2000" dirty="0"/>
              <a:t>、</a:t>
            </a:r>
            <a:r>
              <a:rPr lang="en-US" altLang="zh-CN" sz="2000" dirty="0" err="1"/>
              <a:t>datetime.timedelta</a:t>
            </a:r>
            <a:r>
              <a:rPr lang="zh-CN" altLang="zh-CN" sz="2000" dirty="0"/>
              <a:t>和</a:t>
            </a:r>
            <a:r>
              <a:rPr lang="en-US" altLang="zh-CN" sz="2000" dirty="0" err="1"/>
              <a:t>datetime.</a:t>
            </a:r>
            <a:r>
              <a:rPr lang="en-US" altLang="zh-CN" sz="2000" err="1"/>
              <a:t>tzinfo</a:t>
            </a:r>
            <a:r>
              <a:rPr lang="zh-CN" altLang="zh-CN" sz="2000"/>
              <a:t>。</a:t>
            </a:r>
            <a:endParaRPr lang="en-US" altLang="zh-CN" sz="2000"/>
          </a:p>
          <a:p>
            <a:pPr marL="0" indent="0">
              <a:lnSpc>
                <a:spcPct val="130000"/>
              </a:lnSpc>
              <a:spcBef>
                <a:spcPts val="0"/>
              </a:spcBef>
              <a:buClr>
                <a:srgbClr val="990000"/>
              </a:buClr>
            </a:pPr>
            <a:endParaRPr lang="zh-CN" altLang="zh-CN" sz="2000" dirty="0"/>
          </a:p>
        </p:txBody>
      </p:sp>
      <p:sp>
        <p:nvSpPr>
          <p:cNvPr id="4" name="文本框 3"/>
          <p:cNvSpPr txBox="1"/>
          <p:nvPr/>
        </p:nvSpPr>
        <p:spPr>
          <a:xfrm>
            <a:off x="2093293" y="3861048"/>
            <a:ext cx="8064896" cy="24191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40000"/>
              </a:lnSpc>
              <a:buClr>
                <a:srgbClr val="990000"/>
              </a:buClr>
            </a:pPr>
            <a:r>
              <a:rPr lang="zh-CN" altLang="zh-CN"/>
              <a:t>例：创建</a:t>
            </a:r>
            <a:r>
              <a:rPr lang="en-US" altLang="zh-CN"/>
              <a:t>datetime.datetime</a:t>
            </a:r>
            <a:r>
              <a:rPr lang="zh-CN" altLang="zh-CN"/>
              <a:t>对象</a:t>
            </a:r>
            <a:endParaRPr lang="zh-CN" altLang="zh-CN"/>
          </a:p>
          <a:p>
            <a:r>
              <a:rPr lang="en-US" altLang="zh-CN"/>
              <a:t>import datetime					</a:t>
            </a:r>
            <a:endParaRPr lang="zh-CN" altLang="zh-CN"/>
          </a:p>
          <a:p>
            <a:r>
              <a:rPr lang="en-US" altLang="zh-CN"/>
              <a:t># </a:t>
            </a:r>
            <a:r>
              <a:rPr lang="zh-CN" altLang="zh-CN"/>
              <a:t>创建一个指定年、月、日的对象</a:t>
            </a:r>
            <a:endParaRPr lang="zh-CN" altLang="zh-CN"/>
          </a:p>
          <a:p>
            <a:r>
              <a:rPr lang="en-US" altLang="zh-CN"/>
              <a:t>datetime.datetime(2023, 5, 1)		</a:t>
            </a:r>
            <a:endParaRPr lang="en-US" altLang="zh-CN"/>
          </a:p>
          <a:p>
            <a:r>
              <a:rPr lang="en-US" altLang="zh-CN"/>
              <a:t>Out: datetime.datetime(2023, 5, 1, 0, 0)    # </a:t>
            </a:r>
            <a:r>
              <a:rPr lang="zh-CN" altLang="en-US"/>
              <a:t>年、月、日，</a:t>
            </a:r>
            <a:r>
              <a:rPr lang="en-US" altLang="zh-CN"/>
              <a:t>0</a:t>
            </a:r>
            <a:r>
              <a:rPr lang="zh-CN" altLang="en-US"/>
              <a:t>时</a:t>
            </a:r>
            <a:r>
              <a:rPr lang="en-US" altLang="zh-CN"/>
              <a:t>0</a:t>
            </a:r>
            <a:r>
              <a:rPr lang="zh-CN" altLang="en-US"/>
              <a:t>分</a:t>
            </a:r>
            <a:endParaRPr lang="en-US" altLang="zh-CN"/>
          </a:p>
          <a:p>
            <a:endParaRPr lang="nn-NO" altLang="zh-CN"/>
          </a:p>
          <a:p>
            <a:r>
              <a:rPr lang="nn-NO" altLang="zh-CN"/>
              <a:t>datetime.time(10, 5, 30)            </a:t>
            </a:r>
            <a:endParaRPr lang="nn-NO" altLang="zh-CN"/>
          </a:p>
          <a:p>
            <a:r>
              <a:rPr lang="nn-NO" altLang="zh-CN"/>
              <a:t>Out: datetime.time(10, 5, 30)                    # time</a:t>
            </a:r>
            <a:r>
              <a:rPr lang="zh-CN" altLang="en-US"/>
              <a:t>类只含时分秒</a:t>
            </a:r>
            <a:endParaRPr lang="nn-NO" altLang="zh-CN"/>
          </a:p>
        </p:txBody>
      </p:sp>
      <p:sp>
        <p:nvSpPr>
          <p:cNvPr id="3" name="文本框 2"/>
          <p:cNvSpPr txBox="1"/>
          <p:nvPr/>
        </p:nvSpPr>
        <p:spPr>
          <a:xfrm>
            <a:off x="2150431" y="3068963"/>
            <a:ext cx="7704856" cy="4124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30000"/>
              </a:lnSpc>
              <a:spcBef>
                <a:spcPts val="0"/>
              </a:spcBef>
              <a:buClr>
                <a:srgbClr val="990000"/>
              </a:buClr>
            </a:pPr>
            <a:r>
              <a:rPr lang="zh-CN" altLang="en-US"/>
              <a:t>参考：</a:t>
            </a:r>
            <a:r>
              <a:rPr lang="en-US" altLang="zh-CN"/>
              <a:t>https://www.cnblogs.com/awakenedy/articles/9182036.html</a:t>
            </a:r>
            <a:endParaRPr lang="en-US" altLang="zh-CN" dirty="0"/>
          </a:p>
        </p:txBody>
      </p:sp>
    </p:spTree>
  </p:cSld>
  <p:clrMapOvr>
    <a:masterClrMapping/>
  </p:clrMapOvr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54"/>
          <p:cNvSpPr txBox="1">
            <a:spLocks noChangeArrowheads="1"/>
          </p:cNvSpPr>
          <p:nvPr/>
        </p:nvSpPr>
        <p:spPr bwMode="auto">
          <a:xfrm>
            <a:off x="2819400" y="404667"/>
            <a:ext cx="6553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2.6  </a:t>
            </a:r>
            <a:r>
              <a:rPr lang="zh-CN" alt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常用模块</a:t>
            </a:r>
            <a:endParaRPr lang="en-US" altLang="zh-CN" sz="3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Rectangle 53"/>
          <p:cNvSpPr txBox="1">
            <a:spLocks noChangeArrowheads="1"/>
          </p:cNvSpPr>
          <p:nvPr/>
        </p:nvSpPr>
        <p:spPr bwMode="auto">
          <a:xfrm>
            <a:off x="2063552" y="1196752"/>
            <a:ext cx="8428236" cy="9361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/>
          <a:lstStyle>
            <a:lvl1pPr marL="342900" indent="2095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defRPr sz="28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28675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23698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4465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>
              <a:lnSpc>
                <a:spcPct val="120000"/>
              </a:lnSpc>
              <a:spcBef>
                <a:spcPts val="0"/>
              </a:spcBef>
              <a:buClr>
                <a:srgbClr val="990000"/>
              </a:buClr>
              <a:buFont typeface="Wingdings" panose="05000000000000000000" pitchFamily="2" charset="2"/>
              <a:buChar char="v"/>
            </a:pPr>
            <a:endParaRPr lang="zh-CN" altLang="zh-CN" sz="2400" dirty="0"/>
          </a:p>
        </p:txBody>
      </p:sp>
      <p:sp>
        <p:nvSpPr>
          <p:cNvPr id="10" name="Rectangle 53"/>
          <p:cNvSpPr txBox="1">
            <a:spLocks noChangeArrowheads="1"/>
          </p:cNvSpPr>
          <p:nvPr/>
        </p:nvSpPr>
        <p:spPr bwMode="auto">
          <a:xfrm>
            <a:off x="1974370" y="1106117"/>
            <a:ext cx="8517421" cy="48431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/>
          <a:lstStyle>
            <a:lvl1pPr marL="342900" indent="2095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defRPr sz="28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28675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23698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4465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altLang="zh-CN" sz="2000"/>
              <a:t># </a:t>
            </a:r>
            <a:r>
              <a:rPr lang="zh-CN" altLang="zh-CN" sz="2000" dirty="0"/>
              <a:t>创建一个指定年、月、日、时、分、秒的对象</a:t>
            </a:r>
            <a:endParaRPr lang="zh-CN" altLang="zh-CN" sz="2000" dirty="0"/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altLang="zh-CN" sz="2000"/>
              <a:t>t = datetime</a:t>
            </a:r>
            <a:r>
              <a:rPr lang="en-US" altLang="zh-CN" sz="2000" dirty="0" err="1"/>
              <a:t>.datetime</a:t>
            </a:r>
            <a:r>
              <a:rPr lang="en-US" altLang="zh-CN" sz="2000"/>
              <a:t>(2023, </a:t>
            </a:r>
            <a:r>
              <a:rPr lang="en-US" altLang="zh-CN" sz="2000" dirty="0"/>
              <a:t>5, 1, 14, 32, 45)</a:t>
            </a:r>
            <a:endParaRPr lang="en-US" altLang="zh-CN" sz="2000" dirty="0"/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altLang="zh-CN" sz="2000"/>
              <a:t>Out</a:t>
            </a:r>
            <a:r>
              <a:rPr lang="en-US" altLang="zh-CN" sz="2000" dirty="0"/>
              <a:t>: </a:t>
            </a:r>
            <a:r>
              <a:rPr lang="en-US" altLang="zh-CN" sz="2000" dirty="0" err="1"/>
              <a:t>datetime.datetime</a:t>
            </a:r>
            <a:r>
              <a:rPr lang="en-US" altLang="zh-CN" sz="2000"/>
              <a:t>(2023, </a:t>
            </a:r>
            <a:r>
              <a:rPr lang="en-US" altLang="zh-CN" sz="2000" dirty="0"/>
              <a:t>5, 1, 14, 32, </a:t>
            </a:r>
            <a:r>
              <a:rPr lang="en-US" altLang="zh-CN" sz="2000"/>
              <a:t>45)</a:t>
            </a:r>
            <a:endParaRPr lang="en-US" altLang="zh-CN" sz="2000"/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en-US" altLang="zh-CN" sz="2000" dirty="0"/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altLang="zh-CN" sz="2000"/>
              <a:t>d = t</a:t>
            </a:r>
            <a:r>
              <a:rPr lang="en-US" altLang="zh-CN" sz="2000">
                <a:solidFill>
                  <a:srgbClr val="C00000"/>
                </a:solidFill>
              </a:rPr>
              <a:t>.timestamp</a:t>
            </a:r>
            <a:r>
              <a:rPr lang="en-US" altLang="zh-CN" sz="2000"/>
              <a:t>()        # </a:t>
            </a:r>
            <a:r>
              <a:rPr lang="zh-CN" altLang="en-US" sz="2000"/>
              <a:t>将前面创建的 </a:t>
            </a:r>
            <a:r>
              <a:rPr lang="en-US" altLang="zh-CN" sz="2000"/>
              <a:t>t</a:t>
            </a:r>
            <a:r>
              <a:rPr lang="zh-CN" altLang="en-US" sz="2000"/>
              <a:t>对象转为时间戳</a:t>
            </a:r>
            <a:r>
              <a:rPr lang="en-US" altLang="zh-CN" sz="2000"/>
              <a:t>d</a:t>
            </a:r>
            <a:endParaRPr lang="en-US" altLang="zh-CN" sz="2000"/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altLang="zh-CN" sz="2000"/>
              <a:t>Out: 1682922765.0</a:t>
            </a:r>
            <a:endParaRPr lang="en-US" altLang="zh-CN" sz="2000"/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en-US" altLang="zh-CN" sz="2000" dirty="0"/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altLang="zh-CN" sz="2000" dirty="0"/>
              <a:t># </a:t>
            </a:r>
            <a:r>
              <a:rPr lang="zh-CN" altLang="en-US" sz="2000" dirty="0"/>
              <a:t>利用时</a:t>
            </a:r>
            <a:r>
              <a:rPr lang="zh-CN" altLang="en-US" sz="2000"/>
              <a:t>间</a:t>
            </a:r>
            <a:r>
              <a:rPr lang="zh-CN" altLang="zh-CN" sz="2000"/>
              <a:t>戳</a:t>
            </a:r>
            <a:r>
              <a:rPr lang="en-US" altLang="zh-CN" sz="2000"/>
              <a:t>d</a:t>
            </a:r>
            <a:r>
              <a:rPr lang="zh-CN" altLang="en-US" sz="2000"/>
              <a:t>创建</a:t>
            </a:r>
            <a:r>
              <a:rPr lang="en-US" altLang="zh-CN" sz="2000" dirty="0"/>
              <a:t>datetime</a:t>
            </a:r>
            <a:r>
              <a:rPr lang="zh-CN" altLang="en-US" sz="2000" dirty="0"/>
              <a:t>对象</a:t>
            </a:r>
            <a:endParaRPr lang="en-US" altLang="zh-CN" sz="2000" dirty="0"/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altLang="zh-CN" sz="2000"/>
              <a:t>datetime</a:t>
            </a:r>
            <a:r>
              <a:rPr lang="en-US" altLang="zh-CN" sz="2000" dirty="0" err="1"/>
              <a:t>.datetime.</a:t>
            </a:r>
            <a:r>
              <a:rPr lang="en-US" altLang="zh-CN" sz="2000" err="1">
                <a:solidFill>
                  <a:srgbClr val="C00000"/>
                </a:solidFill>
              </a:rPr>
              <a:t>fromtimestamp</a:t>
            </a:r>
            <a:r>
              <a:rPr lang="en-US" altLang="zh-CN" sz="2000"/>
              <a:t>(d)</a:t>
            </a:r>
            <a:endParaRPr lang="zh-CN" altLang="zh-CN" sz="2000" dirty="0"/>
          </a:p>
          <a:p>
            <a:pPr marL="0" indent="0">
              <a:lnSpc>
                <a:spcPct val="120000"/>
              </a:lnSpc>
              <a:spcBef>
                <a:spcPts val="0"/>
              </a:spcBef>
              <a:buClr>
                <a:srgbClr val="990000"/>
              </a:buClr>
            </a:pPr>
            <a:r>
              <a:rPr lang="nn-NO" altLang="zh-CN" sz="2000"/>
              <a:t>     Out: datetime.datetime(2023, 5, 1, 14, 32, 45)</a:t>
            </a:r>
            <a:endParaRPr lang="nn-NO" altLang="zh-CN" sz="2000"/>
          </a:p>
          <a:p>
            <a:pPr marL="0" indent="0">
              <a:lnSpc>
                <a:spcPct val="120000"/>
              </a:lnSpc>
              <a:spcBef>
                <a:spcPts val="0"/>
              </a:spcBef>
              <a:buClr>
                <a:srgbClr val="990000"/>
              </a:buClr>
            </a:pPr>
            <a:endParaRPr lang="nn-NO" altLang="zh-CN" sz="2000"/>
          </a:p>
          <a:p>
            <a:pPr marL="0" indent="0">
              <a:lnSpc>
                <a:spcPct val="120000"/>
              </a:lnSpc>
              <a:spcBef>
                <a:spcPts val="0"/>
              </a:spcBef>
              <a:buClr>
                <a:srgbClr val="990000"/>
              </a:buClr>
            </a:pPr>
            <a:r>
              <a:rPr lang="en-US" altLang="zh-CN" sz="2000"/>
              <a:t>     # </a:t>
            </a:r>
            <a:r>
              <a:rPr lang="zh-CN" altLang="en-US" sz="2000"/>
              <a:t>时间</a:t>
            </a:r>
            <a:r>
              <a:rPr lang="zh-CN" altLang="zh-CN" sz="2000"/>
              <a:t>戳</a:t>
            </a:r>
            <a:r>
              <a:rPr lang="en-US" altLang="zh-CN" sz="2000"/>
              <a:t> 1 </a:t>
            </a:r>
            <a:r>
              <a:rPr lang="zh-CN" altLang="en-US" sz="2000"/>
              <a:t>对应下面的时间</a:t>
            </a:r>
            <a:endParaRPr lang="en-US" altLang="zh-CN" sz="2000"/>
          </a:p>
          <a:p>
            <a:pPr marL="0" indent="0">
              <a:lnSpc>
                <a:spcPct val="120000"/>
              </a:lnSpc>
              <a:spcBef>
                <a:spcPts val="0"/>
              </a:spcBef>
              <a:buClr>
                <a:srgbClr val="990000"/>
              </a:buClr>
            </a:pPr>
            <a:r>
              <a:rPr lang="en-US" altLang="zh-CN" sz="2000"/>
              <a:t>     datetime</a:t>
            </a:r>
            <a:r>
              <a:rPr lang="en-US" altLang="zh-CN" sz="2000" dirty="0" err="1"/>
              <a:t>.datetime.fromtimestamp</a:t>
            </a:r>
            <a:r>
              <a:rPr lang="en-US" altLang="zh-CN" sz="2000" dirty="0"/>
              <a:t>(1)  # </a:t>
            </a:r>
            <a:r>
              <a:rPr lang="en-US" altLang="zh-CN" sz="2000"/>
              <a:t>1970-1-1 8:0:1</a:t>
            </a:r>
            <a:endParaRPr lang="en-US" altLang="zh-CN" sz="2000" dirty="0"/>
          </a:p>
          <a:p>
            <a:pPr marL="0" indent="0">
              <a:lnSpc>
                <a:spcPct val="120000"/>
              </a:lnSpc>
              <a:spcBef>
                <a:spcPts val="0"/>
              </a:spcBef>
              <a:buClr>
                <a:srgbClr val="990000"/>
              </a:buClr>
              <a:buFont typeface="Wingdings" panose="05000000000000000000" pitchFamily="2" charset="2"/>
              <a:buChar char="v"/>
            </a:pPr>
            <a:endParaRPr lang="zh-CN" altLang="zh-CN" sz="2000" dirty="0"/>
          </a:p>
        </p:txBody>
      </p:sp>
    </p:spTree>
  </p:cSld>
  <p:clrMapOvr>
    <a:masterClrMapping/>
  </p:clrMapOvr>
</p:sld>
</file>

<file path=ppt/slides/slide1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54"/>
          <p:cNvSpPr txBox="1">
            <a:spLocks noChangeArrowheads="1"/>
          </p:cNvSpPr>
          <p:nvPr/>
        </p:nvSpPr>
        <p:spPr bwMode="auto">
          <a:xfrm>
            <a:off x="2819400" y="404667"/>
            <a:ext cx="6553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2.6  </a:t>
            </a:r>
            <a:r>
              <a:rPr lang="zh-CN" alt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常用模块</a:t>
            </a:r>
            <a:endParaRPr lang="en-US" altLang="zh-CN" sz="3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Rectangle 53"/>
          <p:cNvSpPr txBox="1">
            <a:spLocks noChangeArrowheads="1"/>
          </p:cNvSpPr>
          <p:nvPr/>
        </p:nvSpPr>
        <p:spPr bwMode="auto">
          <a:xfrm>
            <a:off x="2129533" y="1128944"/>
            <a:ext cx="7920880" cy="12111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/>
          <a:lstStyle>
            <a:lvl1pPr marL="342900" indent="2095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defRPr sz="28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28675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23698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4465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>
              <a:lnSpc>
                <a:spcPct val="140000"/>
              </a:lnSpc>
              <a:buClr>
                <a:srgbClr val="990000"/>
              </a:buClr>
            </a:pPr>
            <a:r>
              <a:rPr lang="zh-CN" altLang="zh-CN" dirty="0"/>
              <a:t>（</a:t>
            </a:r>
            <a:r>
              <a:rPr lang="en-US" altLang="zh-CN" dirty="0"/>
              <a:t>2</a:t>
            </a:r>
            <a:r>
              <a:rPr lang="zh-CN" altLang="zh-CN" dirty="0"/>
              <a:t>）</a:t>
            </a:r>
            <a:r>
              <a:rPr lang="en-US" altLang="zh-CN" dirty="0" err="1"/>
              <a:t>datetime.datetime</a:t>
            </a:r>
            <a:r>
              <a:rPr lang="zh-CN" altLang="zh-CN" dirty="0"/>
              <a:t>类的方法和属性</a:t>
            </a:r>
            <a:endParaRPr lang="en-US" altLang="zh-CN" dirty="0"/>
          </a:p>
          <a:p>
            <a:pPr marL="0" indent="0">
              <a:lnSpc>
                <a:spcPct val="140000"/>
              </a:lnSpc>
              <a:buClr>
                <a:srgbClr val="990000"/>
              </a:buClr>
            </a:pPr>
            <a:r>
              <a:rPr lang="en-US" altLang="zh-CN" sz="2400" dirty="0"/>
              <a:t>from datetime import datetime</a:t>
            </a:r>
            <a:endParaRPr lang="zh-CN" altLang="zh-CN" sz="2400" dirty="0"/>
          </a:p>
          <a:p>
            <a:r>
              <a:rPr lang="en-US" altLang="zh-CN" sz="2000" dirty="0"/>
              <a:t>	</a:t>
            </a:r>
            <a:endParaRPr lang="zh-CN" altLang="zh-CN" sz="2000" dirty="0"/>
          </a:p>
        </p:txBody>
      </p:sp>
      <p:graphicFrame>
        <p:nvGraphicFramePr>
          <p:cNvPr id="2" name="表格 1"/>
          <p:cNvGraphicFramePr>
            <a:graphicFrameLocks noGrp="1"/>
          </p:cNvGraphicFramePr>
          <p:nvPr/>
        </p:nvGraphicFramePr>
        <p:xfrm>
          <a:off x="2207571" y="2472456"/>
          <a:ext cx="8013897" cy="2972771"/>
        </p:xfrm>
        <a:graphic>
          <a:graphicData uri="http://schemas.openxmlformats.org/drawingml/2006/table">
            <a:tbl>
              <a:tblPr firstRow="1" firstCol="1" bandRow="1">
                <a:tableStyleId>{5DA37D80-6434-44D0-A028-1B22A696006F}</a:tableStyleId>
              </a:tblPr>
              <a:tblGrid>
                <a:gridCol w="3816424"/>
                <a:gridCol w="4197473"/>
              </a:tblGrid>
              <a:tr h="31066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sz="1600" kern="100" dirty="0">
                          <a:effectLst/>
                        </a:rPr>
                        <a:t>方法名</a:t>
                      </a:r>
                      <a:r>
                        <a:rPr lang="en-US" sz="1600" kern="100" dirty="0">
                          <a:effectLst/>
                        </a:rPr>
                        <a:t>/</a:t>
                      </a:r>
                      <a:r>
                        <a:rPr lang="zh-CN" sz="1600" kern="100" dirty="0">
                          <a:effectLst/>
                        </a:rPr>
                        <a:t>属性名</a:t>
                      </a:r>
                      <a:endParaRPr lang="zh-CN" sz="1600" kern="100" dirty="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>
                    <a:solidFill>
                      <a:srgbClr val="43A1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sz="1600" kern="100" dirty="0">
                          <a:effectLst/>
                        </a:rPr>
                        <a:t>描述</a:t>
                      </a:r>
                      <a:endParaRPr lang="zh-CN" sz="1600" kern="100" dirty="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>
                    <a:solidFill>
                      <a:srgbClr val="43A1FF"/>
                    </a:solidFill>
                  </a:tcPr>
                </a:tc>
              </a:tr>
              <a:tr h="275807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 err="1">
                          <a:effectLst/>
                        </a:rPr>
                        <a:t>datetime.max</a:t>
                      </a:r>
                      <a:endParaRPr lang="zh-CN" sz="1600" kern="100" dirty="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sz="1600" kern="100">
                          <a:effectLst/>
                        </a:rPr>
                        <a:t>最大时间</a:t>
                      </a:r>
                      <a:endParaRPr lang="zh-CN" sz="1600" kern="10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</a:tr>
              <a:tr h="275807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 err="1">
                          <a:effectLst/>
                        </a:rPr>
                        <a:t>datetime.min</a:t>
                      </a:r>
                      <a:endParaRPr lang="zh-CN" sz="1600" kern="100" dirty="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sz="1600" kern="100">
                          <a:effectLst/>
                        </a:rPr>
                        <a:t>最小时间</a:t>
                      </a:r>
                      <a:endParaRPr lang="zh-CN" sz="1600" kern="10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</a:tr>
              <a:tr h="275807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 err="1">
                          <a:effectLst/>
                        </a:rPr>
                        <a:t>datetime.today</a:t>
                      </a:r>
                      <a:r>
                        <a:rPr lang="en-US" sz="1600" kern="100" dirty="0">
                          <a:effectLst/>
                        </a:rPr>
                        <a:t>()</a:t>
                      </a:r>
                      <a:endParaRPr lang="zh-CN" sz="1600" kern="100" dirty="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sz="1600" kern="100" dirty="0">
                          <a:effectLst/>
                        </a:rPr>
                        <a:t>返回当前本地时间</a:t>
                      </a:r>
                      <a:endParaRPr lang="zh-CN" sz="1600" kern="100" dirty="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</a:tr>
              <a:tr h="275807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 err="1">
                          <a:effectLst/>
                        </a:rPr>
                        <a:t>datetime.</a:t>
                      </a:r>
                      <a:r>
                        <a:rPr lang="en-US" sz="1600" kern="100" dirty="0" err="1">
                          <a:solidFill>
                            <a:srgbClr val="C00000"/>
                          </a:solidFill>
                          <a:effectLst/>
                        </a:rPr>
                        <a:t>now</a:t>
                      </a:r>
                      <a:r>
                        <a:rPr lang="en-US" sz="1600" kern="100" dirty="0">
                          <a:effectLst/>
                        </a:rPr>
                        <a:t>()</a:t>
                      </a:r>
                      <a:endParaRPr lang="zh-CN" sz="1600" kern="100" dirty="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sz="1600" kern="100" dirty="0">
                          <a:effectLst/>
                        </a:rPr>
                        <a:t>返回当前本地时间</a:t>
                      </a:r>
                      <a:endParaRPr lang="zh-CN" sz="1600" kern="100" dirty="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</a:tr>
              <a:tr h="275807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 err="1">
                          <a:effectLst/>
                        </a:rPr>
                        <a:t>datetime.utcnow</a:t>
                      </a:r>
                      <a:r>
                        <a:rPr lang="en-US" sz="1600" kern="100" dirty="0">
                          <a:effectLst/>
                        </a:rPr>
                        <a:t>()</a:t>
                      </a:r>
                      <a:endParaRPr lang="zh-CN" sz="1600" kern="100" dirty="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sz="1600" kern="100">
                          <a:effectLst/>
                        </a:rPr>
                        <a:t>返回当前</a:t>
                      </a:r>
                      <a:r>
                        <a:rPr lang="en-US" sz="1600" kern="100">
                          <a:effectLst/>
                        </a:rPr>
                        <a:t>UTC</a:t>
                      </a:r>
                      <a:r>
                        <a:rPr lang="zh-CN" sz="1600" kern="100">
                          <a:effectLst/>
                        </a:rPr>
                        <a:t>时间</a:t>
                      </a:r>
                      <a:endParaRPr lang="zh-CN" sz="1600" kern="10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</a:tr>
              <a:tr h="275807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 err="1">
                          <a:effectLst/>
                        </a:rPr>
                        <a:t>datetime.combine</a:t>
                      </a:r>
                      <a:r>
                        <a:rPr lang="en-US" sz="1600" kern="100" dirty="0">
                          <a:effectLst/>
                        </a:rPr>
                        <a:t>(</a:t>
                      </a:r>
                      <a:r>
                        <a:rPr lang="en-US" sz="1600" kern="100" dirty="0" err="1">
                          <a:effectLst/>
                        </a:rPr>
                        <a:t>date,time</a:t>
                      </a:r>
                      <a:r>
                        <a:rPr lang="en-US" sz="1600" kern="100" dirty="0">
                          <a:effectLst/>
                        </a:rPr>
                        <a:t>)</a:t>
                      </a:r>
                      <a:endParaRPr lang="zh-CN" sz="1600" kern="100" dirty="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sz="1600" kern="100" dirty="0">
                          <a:effectLst/>
                        </a:rPr>
                        <a:t>把指定的</a:t>
                      </a:r>
                      <a:r>
                        <a:rPr lang="en-US" sz="1600" kern="100" dirty="0">
                          <a:effectLst/>
                        </a:rPr>
                        <a:t>date</a:t>
                      </a:r>
                      <a:r>
                        <a:rPr lang="zh-CN" sz="1600" kern="100" dirty="0">
                          <a:effectLst/>
                        </a:rPr>
                        <a:t>和</a:t>
                      </a:r>
                      <a:r>
                        <a:rPr lang="en-US" sz="1600" kern="100" dirty="0">
                          <a:effectLst/>
                        </a:rPr>
                        <a:t>time</a:t>
                      </a:r>
                      <a:r>
                        <a:rPr lang="zh-CN" sz="1600" kern="100" dirty="0">
                          <a:effectLst/>
                        </a:rPr>
                        <a:t>对象整合为</a:t>
                      </a:r>
                      <a:r>
                        <a:rPr lang="en-US" sz="1600" kern="100" dirty="0">
                          <a:effectLst/>
                        </a:rPr>
                        <a:t>datetime</a:t>
                      </a:r>
                      <a:r>
                        <a:rPr lang="zh-CN" sz="1600" kern="100" dirty="0">
                          <a:effectLst/>
                        </a:rPr>
                        <a:t>对象</a:t>
                      </a:r>
                      <a:endParaRPr lang="zh-CN" sz="1600" kern="100" dirty="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</a:tr>
              <a:tr h="455646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 err="1">
                          <a:effectLst/>
                        </a:rPr>
                        <a:t>datetime.</a:t>
                      </a:r>
                      <a:r>
                        <a:rPr lang="en-US" sz="1600" kern="100" dirty="0" err="1">
                          <a:solidFill>
                            <a:srgbClr val="C00000"/>
                          </a:solidFill>
                          <a:effectLst/>
                        </a:rPr>
                        <a:t>strptime</a:t>
                      </a:r>
                      <a:r>
                        <a:rPr lang="en-US" sz="1600" kern="100" dirty="0">
                          <a:effectLst/>
                        </a:rPr>
                        <a:t>(</a:t>
                      </a:r>
                      <a:r>
                        <a:rPr lang="en-US" sz="1600" kern="100" dirty="0" err="1">
                          <a:effectLst/>
                        </a:rPr>
                        <a:t>date_string,format</a:t>
                      </a:r>
                      <a:r>
                        <a:rPr lang="en-US" sz="1600" kern="100" dirty="0">
                          <a:effectLst/>
                        </a:rPr>
                        <a:t>)</a:t>
                      </a:r>
                      <a:endParaRPr lang="zh-CN" sz="1600" kern="100" dirty="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sz="1600" kern="100" dirty="0">
                          <a:effectLst/>
                        </a:rPr>
                        <a:t>将字符串转换为</a:t>
                      </a:r>
                      <a:r>
                        <a:rPr lang="en-US" sz="1600" kern="100" dirty="0" err="1">
                          <a:effectLst/>
                        </a:rPr>
                        <a:t>datetime</a:t>
                      </a:r>
                      <a:r>
                        <a:rPr lang="zh-CN" sz="1600" kern="100" dirty="0">
                          <a:effectLst/>
                        </a:rPr>
                        <a:t>对象</a:t>
                      </a:r>
                      <a:endParaRPr lang="zh-CN" sz="1600" kern="100" dirty="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</a:tr>
              <a:tr h="551615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altLang="zh-CN" sz="1600" kern="100" dirty="0" err="1">
                          <a:effectLst/>
                        </a:rPr>
                        <a:t>datetime.</a:t>
                      </a:r>
                      <a:r>
                        <a:rPr lang="en-US" altLang="zh-CN" sz="1600" kern="100" dirty="0" err="1">
                          <a:solidFill>
                            <a:srgbClr val="C00000"/>
                          </a:solidFill>
                          <a:effectLst/>
                        </a:rPr>
                        <a:t>strftime</a:t>
                      </a:r>
                      <a:r>
                        <a:rPr lang="en-US" altLang="zh-CN" sz="1600" kern="100" dirty="0">
                          <a:effectLst/>
                        </a:rPr>
                        <a:t>(</a:t>
                      </a:r>
                      <a:r>
                        <a:rPr lang="en-US" altLang="zh-CN" sz="1600" kern="100" dirty="0" err="1">
                          <a:effectLst/>
                        </a:rPr>
                        <a:t>dt,</a:t>
                      </a:r>
                      <a:r>
                        <a:rPr lang="en-US" altLang="zh-CN" sz="1600" kern="100" err="1">
                          <a:effectLst/>
                        </a:rPr>
                        <a:t>format</a:t>
                      </a:r>
                      <a:r>
                        <a:rPr lang="en-US" altLang="zh-CN" sz="1600" kern="100">
                          <a:effectLst/>
                        </a:rPr>
                        <a:t>)</a:t>
                      </a:r>
                      <a:endParaRPr lang="zh-CN" altLang="zh-CN" sz="1600" kern="100" dirty="0">
                        <a:effectLst/>
                        <a:latin typeface="Times New Roman" panose="02020603050405020304"/>
                        <a:ea typeface="+mn-ea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zh-CN" sz="1600" kern="100" dirty="0">
                          <a:effectLst/>
                        </a:rPr>
                        <a:t>将</a:t>
                      </a:r>
                      <a:r>
                        <a:rPr lang="en-US" altLang="zh-CN" sz="1600" kern="100" dirty="0">
                          <a:effectLst/>
                        </a:rPr>
                        <a:t>datetime</a:t>
                      </a:r>
                      <a:r>
                        <a:rPr lang="zh-CN" altLang="zh-CN" sz="1600" kern="100" dirty="0">
                          <a:effectLst/>
                        </a:rPr>
                        <a:t>对象</a:t>
                      </a:r>
                      <a:r>
                        <a:rPr lang="zh-CN" altLang="en-US" sz="1600" kern="100">
                          <a:effectLst/>
                        </a:rPr>
                        <a:t>转为</a:t>
                      </a:r>
                      <a:r>
                        <a:rPr lang="zh-CN" altLang="zh-CN" sz="1600" kern="100">
                          <a:effectLst/>
                        </a:rPr>
                        <a:t>字符串</a:t>
                      </a:r>
                      <a:endParaRPr lang="zh-CN" altLang="zh-CN" sz="1600" kern="100" dirty="0">
                        <a:effectLst/>
                        <a:latin typeface="Times New Roman" panose="02020603050405020304"/>
                        <a:ea typeface="+mn-ea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1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54"/>
          <p:cNvSpPr txBox="1">
            <a:spLocks noChangeArrowheads="1"/>
          </p:cNvSpPr>
          <p:nvPr/>
        </p:nvSpPr>
        <p:spPr bwMode="auto">
          <a:xfrm>
            <a:off x="2819400" y="404667"/>
            <a:ext cx="6553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2.6  </a:t>
            </a:r>
            <a:r>
              <a:rPr lang="zh-CN" alt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常用模块</a:t>
            </a:r>
            <a:endParaRPr lang="en-US" altLang="zh-CN" sz="3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矩形 1"/>
          <p:cNvSpPr/>
          <p:nvPr/>
        </p:nvSpPr>
        <p:spPr>
          <a:xfrm>
            <a:off x="1971239" y="1463339"/>
            <a:ext cx="8496870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000"/>
              <a:t>from  </a:t>
            </a:r>
            <a:r>
              <a:rPr lang="zh-CN" altLang="en-US" sz="2000" dirty="0"/>
              <a:t>datetime  import  datetime</a:t>
            </a:r>
            <a:endParaRPr lang="zh-CN" altLang="en-US" sz="2000" dirty="0"/>
          </a:p>
          <a:p>
            <a:r>
              <a:rPr lang="zh-CN" altLang="en-US" sz="2000"/>
              <a:t>datetime</a:t>
            </a:r>
            <a:r>
              <a:rPr lang="zh-CN" altLang="en-US" sz="2000" dirty="0"/>
              <a:t>.max			# 获得最大时间</a:t>
            </a:r>
            <a:endParaRPr lang="zh-CN" altLang="en-US" sz="2000" dirty="0"/>
          </a:p>
          <a:p>
            <a:r>
              <a:rPr lang="zh-CN" altLang="en-US" sz="2000" dirty="0"/>
              <a:t>Out: datetime.datetime(9999, 12, 31, 23, 59, 59, 999999)</a:t>
            </a:r>
            <a:endParaRPr lang="zh-CN" altLang="en-US" sz="2000" dirty="0"/>
          </a:p>
          <a:p>
            <a:r>
              <a:rPr lang="zh-CN" altLang="en-US" sz="2000"/>
              <a:t>datetime.</a:t>
            </a:r>
            <a:r>
              <a:rPr lang="en-US" altLang="zh-CN" sz="2000"/>
              <a:t>today</a:t>
            </a:r>
            <a:r>
              <a:rPr lang="zh-CN" altLang="en-US" sz="2000"/>
              <a:t>()</a:t>
            </a:r>
            <a:r>
              <a:rPr lang="zh-CN" altLang="en-US" sz="2000" dirty="0"/>
              <a:t>	</a:t>
            </a:r>
            <a:r>
              <a:rPr lang="zh-CN" altLang="en-US" sz="2000"/>
              <a:t>	# </a:t>
            </a:r>
            <a:r>
              <a:rPr lang="zh-CN" altLang="en-US" sz="2000" dirty="0"/>
              <a:t>获得当前本地时间</a:t>
            </a:r>
            <a:endParaRPr lang="zh-CN" altLang="en-US" sz="2000" dirty="0"/>
          </a:p>
          <a:p>
            <a:r>
              <a:rPr lang="zh-CN" altLang="en-US" sz="2000" dirty="0"/>
              <a:t>Out: datetime.datetime</a:t>
            </a:r>
            <a:r>
              <a:rPr lang="zh-CN" altLang="en-US" sz="2000"/>
              <a:t>(20</a:t>
            </a:r>
            <a:r>
              <a:rPr lang="en-US" altLang="zh-CN" sz="2000"/>
              <a:t>23</a:t>
            </a:r>
            <a:r>
              <a:rPr lang="zh-CN" altLang="en-US" sz="2000"/>
              <a:t>, </a:t>
            </a:r>
            <a:r>
              <a:rPr lang="en-US" altLang="zh-CN" sz="2000"/>
              <a:t>1</a:t>
            </a:r>
            <a:r>
              <a:rPr lang="en-US" altLang="zh-CN" sz="2000" dirty="0"/>
              <a:t>1</a:t>
            </a:r>
            <a:r>
              <a:rPr lang="zh-CN" altLang="en-US" sz="2000"/>
              <a:t>, </a:t>
            </a:r>
            <a:r>
              <a:rPr lang="en-US" altLang="zh-CN" sz="2000"/>
              <a:t>8</a:t>
            </a:r>
            <a:r>
              <a:rPr lang="zh-CN" altLang="en-US" sz="2000"/>
              <a:t>, 1</a:t>
            </a:r>
            <a:r>
              <a:rPr lang="en-US" altLang="zh-CN" sz="2000"/>
              <a:t>2</a:t>
            </a:r>
            <a:r>
              <a:rPr lang="zh-CN" altLang="en-US" sz="2000"/>
              <a:t>, </a:t>
            </a:r>
            <a:r>
              <a:rPr lang="zh-CN" altLang="en-US" sz="2000" dirty="0"/>
              <a:t>24</a:t>
            </a:r>
            <a:r>
              <a:rPr lang="zh-CN" altLang="en-US" sz="2000"/>
              <a:t>, 3</a:t>
            </a:r>
            <a:r>
              <a:rPr lang="en-US" altLang="zh-CN" sz="2000"/>
              <a:t>1</a:t>
            </a:r>
            <a:r>
              <a:rPr lang="zh-CN" altLang="en-US" sz="2000"/>
              <a:t>, 7</a:t>
            </a:r>
            <a:r>
              <a:rPr lang="en-US" altLang="zh-CN" sz="2000"/>
              <a:t>70145</a:t>
            </a:r>
            <a:r>
              <a:rPr lang="zh-CN" altLang="en-US" sz="2000"/>
              <a:t>)</a:t>
            </a:r>
            <a:endParaRPr lang="en-US" altLang="zh-CN" sz="2000" dirty="0"/>
          </a:p>
          <a:p>
            <a:endParaRPr lang="zh-CN" altLang="en-US" sz="2000" dirty="0"/>
          </a:p>
          <a:p>
            <a:r>
              <a:rPr lang="zh-CN" altLang="en-US" sz="2000"/>
              <a:t>datetime</a:t>
            </a:r>
            <a:r>
              <a:rPr lang="zh-CN" altLang="en-US" sz="2000" dirty="0"/>
              <a:t>.utcnow()		# 获得当前UTC（格林尼治标准）时间</a:t>
            </a:r>
            <a:endParaRPr lang="zh-CN" altLang="en-US" sz="2000" dirty="0"/>
          </a:p>
          <a:p>
            <a:r>
              <a:rPr lang="zh-CN" altLang="en-US" sz="2000" dirty="0"/>
              <a:t>Out: datetime.</a:t>
            </a:r>
            <a:r>
              <a:rPr lang="zh-CN" altLang="en-US" sz="2000"/>
              <a:t>datetime(20</a:t>
            </a:r>
            <a:r>
              <a:rPr lang="en-US" altLang="zh-CN" sz="2000"/>
              <a:t>23</a:t>
            </a:r>
            <a:r>
              <a:rPr lang="zh-CN" altLang="en-US" sz="2000"/>
              <a:t>, </a:t>
            </a:r>
            <a:r>
              <a:rPr lang="en-US" altLang="zh-CN" sz="2000"/>
              <a:t>11</a:t>
            </a:r>
            <a:r>
              <a:rPr lang="zh-CN" altLang="en-US" sz="2000"/>
              <a:t>, </a:t>
            </a:r>
            <a:r>
              <a:rPr lang="en-US" altLang="zh-CN" sz="2000"/>
              <a:t>8</a:t>
            </a:r>
            <a:r>
              <a:rPr lang="zh-CN" altLang="en-US" sz="2000"/>
              <a:t>, </a:t>
            </a:r>
            <a:r>
              <a:rPr lang="en-US" altLang="zh-CN" sz="2000"/>
              <a:t>4</a:t>
            </a:r>
            <a:r>
              <a:rPr lang="zh-CN" altLang="en-US" sz="2000"/>
              <a:t>, 24, </a:t>
            </a:r>
            <a:r>
              <a:rPr lang="en-US" altLang="zh-CN" sz="2000"/>
              <a:t>52</a:t>
            </a:r>
            <a:r>
              <a:rPr lang="zh-CN" altLang="en-US" sz="2000"/>
              <a:t>, </a:t>
            </a:r>
            <a:r>
              <a:rPr lang="en-US" altLang="zh-CN" sz="2000"/>
              <a:t>28797</a:t>
            </a:r>
            <a:r>
              <a:rPr lang="zh-CN" altLang="en-US" sz="2000"/>
              <a:t>)</a:t>
            </a:r>
            <a:endParaRPr lang="en-US" altLang="zh-CN" sz="2000" dirty="0"/>
          </a:p>
          <a:p>
            <a:endParaRPr lang="zh-CN" altLang="en-US" sz="2000" dirty="0"/>
          </a:p>
          <a:p>
            <a:r>
              <a:rPr lang="zh-CN" altLang="en-US" sz="2000" dirty="0"/>
              <a:t># 字符串转换为日期对象</a:t>
            </a:r>
            <a:endParaRPr lang="zh-CN" altLang="en-US" sz="2000" dirty="0"/>
          </a:p>
          <a:p>
            <a:r>
              <a:rPr lang="zh-CN" altLang="en-US" sz="2000"/>
              <a:t>dt </a:t>
            </a:r>
            <a:r>
              <a:rPr lang="zh-CN" altLang="en-US" sz="2000" dirty="0"/>
              <a:t>= datetime.</a:t>
            </a:r>
            <a:r>
              <a:rPr lang="zh-CN" altLang="en-US" sz="2000" dirty="0">
                <a:solidFill>
                  <a:srgbClr val="C00000"/>
                </a:solidFill>
              </a:rPr>
              <a:t>strptime</a:t>
            </a:r>
            <a:r>
              <a:rPr lang="zh-CN" altLang="en-US" sz="2000"/>
              <a:t>('20</a:t>
            </a:r>
            <a:r>
              <a:rPr lang="en-US" altLang="zh-CN" sz="2000"/>
              <a:t>23</a:t>
            </a:r>
            <a:r>
              <a:rPr lang="zh-CN" altLang="en-US" sz="2000"/>
              <a:t>-3-5</a:t>
            </a:r>
            <a:r>
              <a:rPr lang="zh-CN" altLang="en-US" sz="2000" dirty="0"/>
              <a:t>', '%Y-%m-%d')	</a:t>
            </a:r>
            <a:endParaRPr lang="zh-CN" altLang="en-US" sz="2000" dirty="0"/>
          </a:p>
          <a:p>
            <a:r>
              <a:rPr lang="zh-CN" altLang="en-US" sz="2000"/>
              <a:t>dt</a:t>
            </a:r>
            <a:endParaRPr lang="zh-CN" altLang="en-US" sz="2000" dirty="0"/>
          </a:p>
          <a:p>
            <a:r>
              <a:rPr lang="zh-CN" altLang="en-US" sz="2000" dirty="0"/>
              <a:t>Out: datetime.datetime</a:t>
            </a:r>
            <a:r>
              <a:rPr lang="zh-CN" altLang="en-US" sz="2000"/>
              <a:t>(20</a:t>
            </a:r>
            <a:r>
              <a:rPr lang="en-US" altLang="zh-CN" sz="2000"/>
              <a:t>23</a:t>
            </a:r>
            <a:r>
              <a:rPr lang="zh-CN" altLang="en-US" sz="2000"/>
              <a:t>, </a:t>
            </a:r>
            <a:r>
              <a:rPr lang="zh-CN" altLang="en-US" sz="2000" dirty="0"/>
              <a:t>3, 5, 0, 0)</a:t>
            </a:r>
            <a:endParaRPr lang="zh-CN" altLang="en-US" sz="2000" dirty="0"/>
          </a:p>
          <a:p>
            <a:r>
              <a:rPr lang="zh-CN" altLang="en-US" sz="2000"/>
              <a:t>datetime</a:t>
            </a:r>
            <a:r>
              <a:rPr lang="zh-CN" altLang="en-US" sz="2000" dirty="0"/>
              <a:t>.</a:t>
            </a:r>
            <a:r>
              <a:rPr lang="zh-CN" altLang="en-US" sz="2000" dirty="0">
                <a:solidFill>
                  <a:srgbClr val="C00000"/>
                </a:solidFill>
              </a:rPr>
              <a:t>strftime</a:t>
            </a:r>
            <a:r>
              <a:rPr lang="zh-CN" altLang="en-US" sz="2000" dirty="0"/>
              <a:t>(dt, '%m-%d')</a:t>
            </a:r>
            <a:r>
              <a:rPr lang="zh-CN" altLang="en-US" sz="2000"/>
              <a:t>	</a:t>
            </a:r>
            <a:r>
              <a:rPr lang="en-US" altLang="zh-CN" sz="2000"/>
              <a:t>	</a:t>
            </a:r>
            <a:r>
              <a:rPr lang="zh-CN" altLang="en-US" sz="2000"/>
              <a:t># </a:t>
            </a:r>
            <a:r>
              <a:rPr lang="zh-CN" altLang="en-US" sz="2000" dirty="0"/>
              <a:t>日期转换为字符串</a:t>
            </a:r>
            <a:endParaRPr lang="zh-CN" altLang="en-US" sz="2000" dirty="0"/>
          </a:p>
          <a:p>
            <a:r>
              <a:rPr lang="zh-CN" altLang="en-US" sz="2000" dirty="0"/>
              <a:t>Out: '03-05'</a:t>
            </a:r>
            <a:endParaRPr lang="en-US" altLang="zh-CN" sz="2000" dirty="0"/>
          </a:p>
          <a:p>
            <a:r>
              <a:rPr lang="zh-CN" altLang="en-US" sz="2000"/>
              <a:t>dt</a:t>
            </a:r>
            <a:r>
              <a:rPr lang="zh-CN" altLang="en-US" sz="2000" dirty="0"/>
              <a:t>.</a:t>
            </a:r>
            <a:r>
              <a:rPr lang="zh-CN" altLang="en-US" sz="2000" dirty="0">
                <a:solidFill>
                  <a:srgbClr val="C00000"/>
                </a:solidFill>
              </a:rPr>
              <a:t>strftime</a:t>
            </a:r>
            <a:r>
              <a:rPr lang="zh-CN" altLang="en-US" sz="2000" dirty="0"/>
              <a:t>('</a:t>
            </a:r>
            <a:r>
              <a:rPr lang="en-US" altLang="zh-CN" sz="2000" dirty="0"/>
              <a:t>%Y-</a:t>
            </a:r>
            <a:r>
              <a:rPr lang="zh-CN" altLang="en-US" sz="2000" dirty="0"/>
              <a:t>%m-%d')		# 日期转换为字符串</a:t>
            </a:r>
            <a:endParaRPr lang="zh-CN" altLang="en-US" sz="2000" dirty="0"/>
          </a:p>
          <a:p>
            <a:r>
              <a:rPr lang="zh-CN" altLang="en-US" sz="2000" dirty="0"/>
              <a:t>Out: </a:t>
            </a:r>
            <a:r>
              <a:rPr lang="zh-CN" altLang="en-US" sz="2000"/>
              <a:t>'</a:t>
            </a:r>
            <a:r>
              <a:rPr lang="en-US" altLang="zh-CN" sz="2000"/>
              <a:t>2023-</a:t>
            </a:r>
            <a:r>
              <a:rPr lang="zh-CN" altLang="en-US" sz="2000" dirty="0"/>
              <a:t>03-</a:t>
            </a:r>
            <a:r>
              <a:rPr lang="zh-CN" altLang="en-US" sz="2000"/>
              <a:t>05'</a:t>
            </a:r>
            <a:endParaRPr lang="zh-CN" altLang="en-US" sz="2000" dirty="0"/>
          </a:p>
        </p:txBody>
      </p:sp>
      <p:sp>
        <p:nvSpPr>
          <p:cNvPr id="3" name="矩形 2"/>
          <p:cNvSpPr/>
          <p:nvPr/>
        </p:nvSpPr>
        <p:spPr>
          <a:xfrm>
            <a:off x="1847531" y="1166655"/>
            <a:ext cx="7369863" cy="2846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69875" algn="just">
              <a:lnSpc>
                <a:spcPts val="1540"/>
              </a:lnSpc>
              <a:spcBef>
                <a:spcPts val="700"/>
              </a:spcBef>
              <a:spcAft>
                <a:spcPts val="0"/>
              </a:spcAft>
            </a:pPr>
            <a:r>
              <a:rPr lang="zh-CN" altLang="zh-CN" sz="2000" kern="100" dirty="0">
                <a:latin typeface="+mn-ea"/>
                <a:ea typeface="+mn-ea"/>
              </a:rPr>
              <a:t>【例】</a:t>
            </a:r>
            <a:r>
              <a:rPr lang="en-US" altLang="zh-CN" sz="2000" kern="100" dirty="0" err="1">
                <a:latin typeface="+mn-ea"/>
                <a:ea typeface="+mn-ea"/>
              </a:rPr>
              <a:t>datetime.datetime</a:t>
            </a:r>
            <a:r>
              <a:rPr lang="zh-CN" altLang="zh-CN" sz="2000" kern="100" dirty="0">
                <a:latin typeface="+mn-ea"/>
                <a:ea typeface="+mn-ea"/>
              </a:rPr>
              <a:t>类的常用函数与属性的应用。</a:t>
            </a:r>
            <a:endParaRPr lang="zh-CN" altLang="zh-CN" sz="2000" kern="100" dirty="0">
              <a:latin typeface="+mn-ea"/>
              <a:ea typeface="+mn-ea"/>
            </a:endParaRPr>
          </a:p>
        </p:txBody>
      </p:sp>
    </p:spTree>
  </p:cSld>
  <p:clrMapOvr>
    <a:masterClrMapping/>
  </p:clrMapOvr>
</p:sld>
</file>

<file path=ppt/slides/slide1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54"/>
          <p:cNvSpPr txBox="1">
            <a:spLocks noChangeArrowheads="1"/>
          </p:cNvSpPr>
          <p:nvPr/>
        </p:nvSpPr>
        <p:spPr bwMode="auto">
          <a:xfrm>
            <a:off x="2819400" y="404667"/>
            <a:ext cx="6553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2.6  </a:t>
            </a:r>
            <a:r>
              <a:rPr lang="zh-CN" alt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常用模块</a:t>
            </a:r>
            <a:endParaRPr lang="en-US" altLang="zh-CN" sz="3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Rectangle 53"/>
          <p:cNvSpPr txBox="1">
            <a:spLocks noChangeArrowheads="1"/>
          </p:cNvSpPr>
          <p:nvPr/>
        </p:nvSpPr>
        <p:spPr bwMode="auto">
          <a:xfrm>
            <a:off x="2008313" y="913228"/>
            <a:ext cx="7920880" cy="18450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/>
          <a:lstStyle>
            <a:lvl1pPr marL="342900" indent="2095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defRPr sz="28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28675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23698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4465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>
              <a:lnSpc>
                <a:spcPct val="140000"/>
              </a:lnSpc>
              <a:buClr>
                <a:srgbClr val="990000"/>
              </a:buClr>
            </a:pPr>
            <a:r>
              <a:rPr lang="zh-CN" altLang="zh-CN" dirty="0"/>
              <a:t>（</a:t>
            </a:r>
            <a:r>
              <a:rPr lang="en-US" altLang="zh-CN" dirty="0"/>
              <a:t>3</a:t>
            </a:r>
            <a:r>
              <a:rPr lang="zh-CN" altLang="zh-CN" dirty="0"/>
              <a:t>）</a:t>
            </a:r>
            <a:r>
              <a:rPr lang="en-US" altLang="zh-CN" sz="2400" dirty="0" err="1"/>
              <a:t>datetime.datetime</a:t>
            </a:r>
            <a:r>
              <a:rPr lang="zh-CN" altLang="zh-CN" sz="2400" dirty="0"/>
              <a:t>类的对象的常用方法与属性</a:t>
            </a:r>
            <a:endParaRPr lang="en-US" altLang="zh-CN" sz="2400" dirty="0"/>
          </a:p>
          <a:p>
            <a:pPr marL="0" indent="0">
              <a:lnSpc>
                <a:spcPct val="140000"/>
              </a:lnSpc>
              <a:buClr>
                <a:srgbClr val="990000"/>
              </a:buClr>
            </a:pPr>
            <a:r>
              <a:rPr lang="en-US" altLang="zh-CN" sz="2400" dirty="0"/>
              <a:t>dt = </a:t>
            </a:r>
            <a:r>
              <a:rPr lang="en-US" altLang="zh-CN" sz="2400" dirty="0" err="1"/>
              <a:t>datetime.datetime.now</a:t>
            </a:r>
            <a:r>
              <a:rPr lang="en-US" altLang="zh-CN" sz="2400" dirty="0"/>
              <a:t> ()	</a:t>
            </a:r>
            <a:endParaRPr lang="zh-CN" altLang="zh-CN" sz="2400" dirty="0"/>
          </a:p>
        </p:txBody>
      </p:sp>
      <p:graphicFrame>
        <p:nvGraphicFramePr>
          <p:cNvPr id="3" name="表格 2"/>
          <p:cNvGraphicFramePr>
            <a:graphicFrameLocks noGrp="1"/>
          </p:cNvGraphicFramePr>
          <p:nvPr/>
        </p:nvGraphicFramePr>
        <p:xfrm>
          <a:off x="1991548" y="2258972"/>
          <a:ext cx="8500243" cy="4194364"/>
        </p:xfrm>
        <a:graphic>
          <a:graphicData uri="http://schemas.openxmlformats.org/drawingml/2006/table">
            <a:tbl>
              <a:tblPr firstRow="1" firstCol="1" bandRow="1">
                <a:tableStyleId>{5DA37D80-6434-44D0-A028-1B22A696006F}</a:tableStyleId>
              </a:tblPr>
              <a:tblGrid>
                <a:gridCol w="2210207"/>
                <a:gridCol w="6290036"/>
              </a:tblGrid>
              <a:tr h="25951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sz="1400" kern="100" dirty="0">
                          <a:effectLst/>
                        </a:rPr>
                        <a:t>方法名</a:t>
                      </a:r>
                      <a:r>
                        <a:rPr lang="en-US" sz="1400" kern="100" dirty="0">
                          <a:effectLst/>
                        </a:rPr>
                        <a:t>/</a:t>
                      </a:r>
                      <a:r>
                        <a:rPr lang="zh-CN" sz="1400" kern="100" dirty="0">
                          <a:effectLst/>
                        </a:rPr>
                        <a:t>属性名</a:t>
                      </a:r>
                      <a:endParaRPr lang="zh-CN" sz="1400" kern="100" dirty="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>
                    <a:solidFill>
                      <a:srgbClr val="43A1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sz="1400" kern="100" dirty="0">
                          <a:effectLst/>
                        </a:rPr>
                        <a:t>描述</a:t>
                      </a:r>
                      <a:endParaRPr lang="zh-CN" sz="1400" kern="100" dirty="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>
                    <a:solidFill>
                      <a:srgbClr val="43A1FF"/>
                    </a:solidFill>
                  </a:tcPr>
                </a:tc>
              </a:tr>
              <a:tr h="25951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kern="100" dirty="0" err="1">
                          <a:effectLst/>
                        </a:rPr>
                        <a:t>dt.</a:t>
                      </a:r>
                      <a:r>
                        <a:rPr lang="en-US" sz="1400" kern="100" dirty="0" err="1">
                          <a:solidFill>
                            <a:srgbClr val="C00000"/>
                          </a:solidFill>
                          <a:effectLst/>
                        </a:rPr>
                        <a:t>year</a:t>
                      </a:r>
                      <a:endParaRPr lang="zh-CN" sz="1400" kern="100" dirty="0">
                        <a:solidFill>
                          <a:srgbClr val="C00000"/>
                        </a:solidFill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sz="1400" kern="100">
                          <a:effectLst/>
                        </a:rPr>
                        <a:t>年</a:t>
                      </a:r>
                      <a:endParaRPr lang="zh-CN" sz="1400" kern="10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</a:tr>
              <a:tr h="25951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kern="100" dirty="0" err="1">
                          <a:effectLst/>
                        </a:rPr>
                        <a:t>dt.</a:t>
                      </a:r>
                      <a:r>
                        <a:rPr lang="en-US" sz="1400" kern="100" dirty="0" err="1">
                          <a:solidFill>
                            <a:srgbClr val="C00000"/>
                          </a:solidFill>
                          <a:effectLst/>
                        </a:rPr>
                        <a:t>month</a:t>
                      </a:r>
                      <a:endParaRPr lang="zh-CN" sz="1400" kern="100" dirty="0">
                        <a:solidFill>
                          <a:srgbClr val="C00000"/>
                        </a:solidFill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sz="1400" kern="100">
                          <a:effectLst/>
                        </a:rPr>
                        <a:t>月</a:t>
                      </a:r>
                      <a:endParaRPr lang="zh-CN" sz="1400" kern="10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</a:tr>
              <a:tr h="25951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kern="100" dirty="0" err="1">
                          <a:effectLst/>
                        </a:rPr>
                        <a:t>dt.</a:t>
                      </a:r>
                      <a:r>
                        <a:rPr lang="en-US" sz="1400" kern="100" dirty="0" err="1">
                          <a:solidFill>
                            <a:srgbClr val="C00000"/>
                          </a:solidFill>
                          <a:effectLst/>
                        </a:rPr>
                        <a:t>day</a:t>
                      </a:r>
                      <a:endParaRPr lang="zh-CN" sz="1400" kern="100" dirty="0">
                        <a:solidFill>
                          <a:srgbClr val="C00000"/>
                        </a:solidFill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sz="1400" kern="100">
                          <a:effectLst/>
                        </a:rPr>
                        <a:t>日</a:t>
                      </a:r>
                      <a:endParaRPr lang="zh-CN" sz="1400" kern="10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</a:tr>
              <a:tr h="25951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kern="100">
                          <a:effectLst/>
                        </a:rPr>
                        <a:t>dt.hour</a:t>
                      </a:r>
                      <a:endParaRPr lang="zh-CN" sz="1400" kern="10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sz="1400" kern="100">
                          <a:effectLst/>
                        </a:rPr>
                        <a:t>时</a:t>
                      </a:r>
                      <a:endParaRPr lang="zh-CN" sz="1400" kern="10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</a:tr>
              <a:tr h="25951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kern="100">
                          <a:effectLst/>
                        </a:rPr>
                        <a:t>dt.minute</a:t>
                      </a:r>
                      <a:endParaRPr lang="zh-CN" sz="1400" kern="10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sz="1400" kern="100">
                          <a:effectLst/>
                        </a:rPr>
                        <a:t>分</a:t>
                      </a:r>
                      <a:endParaRPr lang="zh-CN" sz="1400" kern="10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</a:tr>
              <a:tr h="25951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kern="100">
                          <a:effectLst/>
                        </a:rPr>
                        <a:t>dt.second</a:t>
                      </a:r>
                      <a:endParaRPr lang="zh-CN" sz="1400" kern="10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sz="1400" kern="100">
                          <a:effectLst/>
                        </a:rPr>
                        <a:t>秒</a:t>
                      </a:r>
                      <a:endParaRPr lang="zh-CN" sz="1400" kern="10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</a:tr>
              <a:tr h="25951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kern="100">
                          <a:effectLst/>
                        </a:rPr>
                        <a:t>dt.microsecond</a:t>
                      </a:r>
                      <a:endParaRPr lang="zh-CN" sz="1400" kern="10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sz="1400" kern="100">
                          <a:effectLst/>
                        </a:rPr>
                        <a:t>微</a:t>
                      </a:r>
                      <a:r>
                        <a:rPr lang="zh-CN" altLang="en-US" sz="1400" kern="100">
                          <a:effectLst/>
                        </a:rPr>
                        <a:t>秒</a:t>
                      </a:r>
                      <a:endParaRPr lang="zh-CN" sz="1400" kern="10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</a:tr>
              <a:tr h="25951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kern="100">
                          <a:effectLst/>
                        </a:rPr>
                        <a:t>dt.tzinfo</a:t>
                      </a:r>
                      <a:endParaRPr lang="zh-CN" sz="1400" kern="10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sz="1400" kern="100">
                          <a:effectLst/>
                        </a:rPr>
                        <a:t>时区信息</a:t>
                      </a:r>
                      <a:endParaRPr lang="zh-CN" sz="1400" kern="10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</a:tr>
              <a:tr h="25951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kern="100" dirty="0" err="1">
                          <a:effectLst/>
                        </a:rPr>
                        <a:t>dt.date</a:t>
                      </a:r>
                      <a:r>
                        <a:rPr lang="en-US" sz="1400" kern="100" dirty="0">
                          <a:effectLst/>
                        </a:rPr>
                        <a:t>()</a:t>
                      </a:r>
                      <a:endParaRPr lang="zh-CN" sz="1400" kern="100" dirty="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sz="1400" kern="100">
                          <a:effectLst/>
                        </a:rPr>
                        <a:t>获取</a:t>
                      </a:r>
                      <a:r>
                        <a:rPr lang="en-US" sz="1400" kern="100">
                          <a:effectLst/>
                        </a:rPr>
                        <a:t>dt</a:t>
                      </a:r>
                      <a:r>
                        <a:rPr lang="zh-CN" sz="1400" kern="100">
                          <a:effectLst/>
                        </a:rPr>
                        <a:t>的</a:t>
                      </a:r>
                      <a:r>
                        <a:rPr lang="en-US" sz="1400" kern="100">
                          <a:effectLst/>
                        </a:rPr>
                        <a:t>date</a:t>
                      </a:r>
                      <a:r>
                        <a:rPr lang="zh-CN" sz="1400" kern="100">
                          <a:effectLst/>
                        </a:rPr>
                        <a:t>对象</a:t>
                      </a:r>
                      <a:endParaRPr lang="zh-CN" sz="1400" kern="10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</a:tr>
              <a:tr h="25951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kern="100" dirty="0" err="1">
                          <a:effectLst/>
                        </a:rPr>
                        <a:t>dt.time</a:t>
                      </a:r>
                      <a:r>
                        <a:rPr lang="en-US" sz="1400" kern="100" dirty="0">
                          <a:effectLst/>
                        </a:rPr>
                        <a:t>()</a:t>
                      </a:r>
                      <a:endParaRPr lang="zh-CN" sz="1400" kern="100" dirty="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sz="1400" kern="100">
                          <a:effectLst/>
                        </a:rPr>
                        <a:t>获取</a:t>
                      </a:r>
                      <a:r>
                        <a:rPr lang="en-US" sz="1400" kern="100">
                          <a:effectLst/>
                        </a:rPr>
                        <a:t>dt</a:t>
                      </a:r>
                      <a:r>
                        <a:rPr lang="zh-CN" sz="1400" kern="100">
                          <a:effectLst/>
                        </a:rPr>
                        <a:t>的</a:t>
                      </a:r>
                      <a:r>
                        <a:rPr lang="en-US" sz="1400" kern="100">
                          <a:effectLst/>
                        </a:rPr>
                        <a:t>time</a:t>
                      </a:r>
                      <a:r>
                        <a:rPr lang="zh-CN" sz="1400" kern="100">
                          <a:effectLst/>
                        </a:rPr>
                        <a:t>对象</a:t>
                      </a:r>
                      <a:endParaRPr lang="zh-CN" sz="1400" kern="10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</a:tr>
              <a:tr h="30163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kern="100" dirty="0" err="1">
                          <a:effectLst/>
                        </a:rPr>
                        <a:t>dt.replace</a:t>
                      </a:r>
                      <a:r>
                        <a:rPr lang="en-US" sz="1400" kern="100" dirty="0">
                          <a:effectLst/>
                        </a:rPr>
                        <a:t>()</a:t>
                      </a:r>
                      <a:endParaRPr lang="zh-CN" sz="1400" kern="100" dirty="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sz="1400" kern="100" dirty="0">
                          <a:effectLst/>
                        </a:rPr>
                        <a:t>指定参数替代（年，月，日，时，分，秒，微秒，时区），生成并返回新对象</a:t>
                      </a:r>
                      <a:endParaRPr lang="zh-CN" sz="1400" kern="100" dirty="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</a:tr>
              <a:tr h="25951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kern="100" dirty="0" err="1">
                          <a:effectLst/>
                        </a:rPr>
                        <a:t>dt.timestamp</a:t>
                      </a:r>
                      <a:r>
                        <a:rPr lang="en-US" sz="1400" kern="100" dirty="0">
                          <a:effectLst/>
                        </a:rPr>
                        <a:t>()</a:t>
                      </a:r>
                      <a:endParaRPr lang="zh-CN" sz="1400" kern="100" dirty="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sz="1400" kern="100" dirty="0">
                          <a:effectLst/>
                        </a:rPr>
                        <a:t>返回</a:t>
                      </a:r>
                      <a:r>
                        <a:rPr lang="en-US" sz="1400" kern="100" dirty="0">
                          <a:effectLst/>
                        </a:rPr>
                        <a:t>dt</a:t>
                      </a:r>
                      <a:r>
                        <a:rPr lang="zh-CN" sz="1400" kern="100" dirty="0">
                          <a:effectLst/>
                        </a:rPr>
                        <a:t>对象对应的时间戳</a:t>
                      </a:r>
                      <a:endParaRPr lang="zh-CN" sz="1400" kern="100" dirty="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</a:tr>
              <a:tr h="25951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kern="100" dirty="0" err="1">
                          <a:effectLst/>
                        </a:rPr>
                        <a:t>dt.weekday</a:t>
                      </a:r>
                      <a:r>
                        <a:rPr lang="en-US" sz="1400" kern="100" dirty="0">
                          <a:effectLst/>
                        </a:rPr>
                        <a:t>()</a:t>
                      </a:r>
                      <a:endParaRPr lang="zh-CN" sz="1400" kern="100" dirty="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sz="1400" kern="100">
                          <a:effectLst/>
                        </a:rPr>
                        <a:t>返回</a:t>
                      </a:r>
                      <a:r>
                        <a:rPr lang="zh-CN" altLang="en-US" sz="1400" kern="100">
                          <a:effectLst/>
                        </a:rPr>
                        <a:t>数字</a:t>
                      </a:r>
                      <a:r>
                        <a:rPr lang="en-US" altLang="zh-CN" sz="1400" kern="100">
                          <a:effectLst/>
                        </a:rPr>
                        <a:t>0</a:t>
                      </a:r>
                      <a:r>
                        <a:rPr lang="zh-CN" altLang="en-US" sz="1400" kern="100">
                          <a:effectLst/>
                        </a:rPr>
                        <a:t>至</a:t>
                      </a:r>
                      <a:r>
                        <a:rPr lang="en-US" altLang="zh-CN" sz="1400" kern="100">
                          <a:effectLst/>
                        </a:rPr>
                        <a:t>6</a:t>
                      </a:r>
                      <a:r>
                        <a:rPr lang="en-US" sz="1400" kern="100">
                          <a:effectLst/>
                        </a:rPr>
                        <a:t>,</a:t>
                      </a:r>
                      <a:r>
                        <a:rPr lang="zh-CN" altLang="en-US" sz="1400" kern="100">
                          <a:effectLst/>
                        </a:rPr>
                        <a:t>分别对应</a:t>
                      </a:r>
                      <a:r>
                        <a:rPr lang="zh-CN" sz="1400" kern="100">
                          <a:effectLst/>
                        </a:rPr>
                        <a:t>星期一</a:t>
                      </a:r>
                      <a:r>
                        <a:rPr lang="zh-CN" altLang="en-US" sz="1400" kern="100">
                          <a:effectLst/>
                        </a:rPr>
                        <a:t>至星期日</a:t>
                      </a:r>
                      <a:endParaRPr lang="zh-CN" sz="1400" kern="100" dirty="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</a:tr>
              <a:tr h="25951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kern="100">
                          <a:effectLst/>
                        </a:rPr>
                        <a:t>dt.isoformat()</a:t>
                      </a:r>
                      <a:endParaRPr lang="zh-CN" sz="1400" kern="10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sz="1400" kern="100" dirty="0">
                          <a:effectLst/>
                        </a:rPr>
                        <a:t>返回格式如</a:t>
                      </a:r>
                      <a:r>
                        <a:rPr lang="en-US" sz="1400" kern="100" dirty="0">
                          <a:effectLst/>
                        </a:rPr>
                        <a:t>'YYYY-MM-DD HH:MM:SS'</a:t>
                      </a:r>
                      <a:r>
                        <a:rPr lang="zh-CN" sz="1400" kern="100" dirty="0">
                          <a:effectLst/>
                        </a:rPr>
                        <a:t>的字符串</a:t>
                      </a:r>
                      <a:endParaRPr lang="zh-CN" sz="1400" kern="100" dirty="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</a:tr>
              <a:tr h="25951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kern="100" dirty="0" err="1">
                          <a:effectLst/>
                        </a:rPr>
                        <a:t>dt.</a:t>
                      </a:r>
                      <a:r>
                        <a:rPr lang="en-US" sz="1400" kern="100" dirty="0" err="1">
                          <a:solidFill>
                            <a:srgbClr val="C00000"/>
                          </a:solidFill>
                          <a:effectLst/>
                        </a:rPr>
                        <a:t>strftime</a:t>
                      </a:r>
                      <a:r>
                        <a:rPr lang="en-US" sz="1400" kern="100" dirty="0">
                          <a:effectLst/>
                        </a:rPr>
                        <a:t>(format)</a:t>
                      </a:r>
                      <a:endParaRPr lang="zh-CN" sz="1400" kern="100" dirty="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sz="1400" kern="100" dirty="0">
                          <a:effectLst/>
                        </a:rPr>
                        <a:t>返回指定格式的时间字符串</a:t>
                      </a:r>
                      <a:endParaRPr lang="zh-CN" sz="1400" kern="100" dirty="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1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54"/>
          <p:cNvSpPr txBox="1">
            <a:spLocks noChangeArrowheads="1"/>
          </p:cNvSpPr>
          <p:nvPr/>
        </p:nvSpPr>
        <p:spPr bwMode="auto">
          <a:xfrm>
            <a:off x="2819400" y="404667"/>
            <a:ext cx="6553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2.6  </a:t>
            </a:r>
            <a:r>
              <a:rPr lang="zh-CN" alt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常用模块</a:t>
            </a:r>
            <a:endParaRPr lang="en-US" altLang="zh-CN" sz="3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Rectangle 53"/>
          <p:cNvSpPr txBox="1">
            <a:spLocks noChangeArrowheads="1"/>
          </p:cNvSpPr>
          <p:nvPr/>
        </p:nvSpPr>
        <p:spPr bwMode="auto">
          <a:xfrm>
            <a:off x="2063554" y="1196752"/>
            <a:ext cx="8353623" cy="18450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/>
          <a:lstStyle>
            <a:lvl1pPr marL="342900" indent="2095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defRPr sz="28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28675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23698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4465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r>
              <a:rPr lang="en-US" altLang="zh-CN" sz="2400"/>
              <a:t>【</a:t>
            </a:r>
            <a:r>
              <a:rPr lang="zh-CN" altLang="zh-CN" sz="2400"/>
              <a:t>例</a:t>
            </a:r>
            <a:r>
              <a:rPr lang="en-US" altLang="zh-CN" sz="2400"/>
              <a:t>】datetime</a:t>
            </a:r>
            <a:r>
              <a:rPr lang="en-US" altLang="zh-CN" sz="2400" dirty="0" err="1"/>
              <a:t>.datetime</a:t>
            </a:r>
            <a:r>
              <a:rPr lang="zh-CN" altLang="zh-CN" sz="2400" dirty="0"/>
              <a:t>类的对象常用方法与属性</a:t>
            </a:r>
            <a:endParaRPr lang="zh-CN" altLang="zh-CN" sz="2400" dirty="0"/>
          </a:p>
          <a:p>
            <a:r>
              <a:rPr lang="en-US" altLang="zh-CN" sz="2000"/>
              <a:t>dt </a:t>
            </a:r>
            <a:r>
              <a:rPr lang="en-US" altLang="zh-CN" sz="2000" dirty="0"/>
              <a:t>= </a:t>
            </a:r>
            <a:r>
              <a:rPr lang="en-US" altLang="zh-CN" sz="2000" dirty="0" err="1"/>
              <a:t>datetime.datetime</a:t>
            </a:r>
            <a:r>
              <a:rPr lang="en-US" altLang="zh-CN" sz="2000"/>
              <a:t>(2023, </a:t>
            </a:r>
            <a:r>
              <a:rPr lang="en-US" altLang="zh-CN" sz="2000" dirty="0"/>
              <a:t>5, 1, 14, 32, 45)</a:t>
            </a:r>
            <a:endParaRPr lang="zh-CN" altLang="zh-CN" sz="2000" dirty="0"/>
          </a:p>
          <a:p>
            <a:r>
              <a:rPr lang="en-US" altLang="zh-CN" sz="2000"/>
              <a:t>dt</a:t>
            </a:r>
            <a:r>
              <a:rPr lang="en-US" altLang="zh-CN" sz="2000" dirty="0" err="1"/>
              <a:t>.year</a:t>
            </a:r>
            <a:r>
              <a:rPr lang="en-US" altLang="zh-CN" sz="2000" dirty="0"/>
              <a:t>		</a:t>
            </a:r>
            <a:r>
              <a:rPr lang="en-US" altLang="zh-CN" sz="2000"/>
              <a:t>	# </a:t>
            </a:r>
            <a:r>
              <a:rPr lang="zh-CN" altLang="zh-CN" sz="2000" dirty="0"/>
              <a:t>获得年份</a:t>
            </a:r>
            <a:r>
              <a:rPr lang="en-US" altLang="zh-CN" sz="2000" dirty="0"/>
              <a:t>, </a:t>
            </a:r>
            <a:r>
              <a:rPr lang="zh-CN" altLang="en-US" sz="2000" dirty="0"/>
              <a:t>属性，不需括号</a:t>
            </a:r>
            <a:endParaRPr lang="zh-CN" altLang="zh-CN" sz="2000" dirty="0"/>
          </a:p>
          <a:p>
            <a:r>
              <a:rPr lang="en-US" altLang="zh-CN" sz="2000" dirty="0"/>
              <a:t>Out</a:t>
            </a:r>
            <a:r>
              <a:rPr lang="en-US" altLang="zh-CN" sz="2000"/>
              <a:t>: 2023</a:t>
            </a:r>
            <a:endParaRPr lang="zh-CN" altLang="zh-CN" sz="2000" dirty="0"/>
          </a:p>
          <a:p>
            <a:r>
              <a:rPr lang="en-US" altLang="zh-CN" sz="2000"/>
              <a:t>dt</a:t>
            </a:r>
            <a:r>
              <a:rPr lang="en-US" altLang="zh-CN" sz="2000" dirty="0" err="1"/>
              <a:t>.month</a:t>
            </a:r>
            <a:r>
              <a:rPr lang="en-US" altLang="zh-CN" sz="2000" dirty="0"/>
              <a:t>			</a:t>
            </a:r>
            <a:r>
              <a:rPr lang="en-US" altLang="zh-CN" sz="2000"/>
              <a:t># </a:t>
            </a:r>
            <a:r>
              <a:rPr lang="zh-CN" altLang="zh-CN" sz="2000"/>
              <a:t>月份</a:t>
            </a:r>
            <a:endParaRPr lang="zh-CN" altLang="zh-CN" sz="2000" dirty="0"/>
          </a:p>
          <a:p>
            <a:r>
              <a:rPr lang="en-US" altLang="zh-CN" sz="2000" dirty="0"/>
              <a:t>Out: 5</a:t>
            </a:r>
            <a:endParaRPr lang="zh-CN" altLang="zh-CN" sz="2000" dirty="0"/>
          </a:p>
          <a:p>
            <a:r>
              <a:rPr lang="en-US" altLang="zh-CN" sz="2000"/>
              <a:t>dt</a:t>
            </a:r>
            <a:r>
              <a:rPr lang="en-US" altLang="zh-CN" sz="2000" dirty="0" err="1"/>
              <a:t>.day</a:t>
            </a:r>
            <a:r>
              <a:rPr lang="en-US" altLang="zh-CN" sz="2000" dirty="0"/>
              <a:t>		</a:t>
            </a:r>
            <a:r>
              <a:rPr lang="en-US" altLang="zh-CN" sz="2000"/>
              <a:t>	# </a:t>
            </a:r>
            <a:r>
              <a:rPr lang="zh-CN" altLang="zh-CN" sz="2000"/>
              <a:t>日</a:t>
            </a:r>
            <a:endParaRPr lang="zh-CN" altLang="zh-CN" sz="2000" dirty="0"/>
          </a:p>
          <a:p>
            <a:r>
              <a:rPr lang="en-US" altLang="zh-CN" sz="2000" dirty="0"/>
              <a:t>Out: 1</a:t>
            </a:r>
            <a:endParaRPr lang="zh-CN" altLang="zh-CN" sz="2000" dirty="0"/>
          </a:p>
          <a:p>
            <a:r>
              <a:rPr lang="en-US" altLang="zh-CN" sz="2000"/>
              <a:t>dt</a:t>
            </a:r>
            <a:r>
              <a:rPr lang="en-US" altLang="zh-CN" sz="2000" dirty="0" err="1"/>
              <a:t>.hour</a:t>
            </a:r>
            <a:r>
              <a:rPr lang="en-US" altLang="zh-CN" sz="2000" dirty="0"/>
              <a:t>		</a:t>
            </a:r>
            <a:r>
              <a:rPr lang="en-US" altLang="zh-CN" sz="2000"/>
              <a:t>	# </a:t>
            </a:r>
            <a:r>
              <a:rPr lang="zh-CN" altLang="zh-CN" sz="2000"/>
              <a:t>小时</a:t>
            </a:r>
            <a:endParaRPr lang="zh-CN" altLang="zh-CN" sz="2000" dirty="0"/>
          </a:p>
          <a:p>
            <a:r>
              <a:rPr lang="en-US" altLang="zh-CN" sz="2000" dirty="0"/>
              <a:t>Out: 14</a:t>
            </a:r>
            <a:endParaRPr lang="zh-CN" altLang="zh-CN" sz="2000" dirty="0"/>
          </a:p>
          <a:p>
            <a:r>
              <a:rPr lang="en-US" altLang="zh-CN" sz="2000"/>
              <a:t>dt</a:t>
            </a:r>
            <a:r>
              <a:rPr lang="en-US" altLang="zh-CN" sz="2000" dirty="0" err="1"/>
              <a:t>.minute</a:t>
            </a:r>
            <a:r>
              <a:rPr lang="en-US" altLang="zh-CN" sz="2000" dirty="0"/>
              <a:t>			</a:t>
            </a:r>
            <a:r>
              <a:rPr lang="en-US" altLang="zh-CN" sz="2000"/>
              <a:t># </a:t>
            </a:r>
            <a:r>
              <a:rPr lang="zh-CN" altLang="zh-CN" sz="2000"/>
              <a:t>分钟</a:t>
            </a:r>
            <a:endParaRPr lang="zh-CN" altLang="zh-CN" sz="2000" dirty="0"/>
          </a:p>
          <a:p>
            <a:r>
              <a:rPr lang="en-US" altLang="zh-CN" sz="2000" dirty="0"/>
              <a:t>Out: 32</a:t>
            </a:r>
            <a:endParaRPr lang="zh-CN" altLang="zh-CN" sz="2000" dirty="0"/>
          </a:p>
          <a:p>
            <a:r>
              <a:rPr lang="en-US" altLang="zh-CN" sz="2000"/>
              <a:t>dt</a:t>
            </a:r>
            <a:r>
              <a:rPr lang="en-US" altLang="zh-CN" sz="2000" dirty="0" err="1"/>
              <a:t>.second</a:t>
            </a:r>
            <a:r>
              <a:rPr lang="en-US" altLang="zh-CN" sz="2000" dirty="0"/>
              <a:t>			</a:t>
            </a:r>
            <a:r>
              <a:rPr lang="en-US" altLang="zh-CN" sz="2000"/>
              <a:t># </a:t>
            </a:r>
            <a:r>
              <a:rPr lang="zh-CN" altLang="zh-CN" sz="2000"/>
              <a:t>秒</a:t>
            </a:r>
            <a:endParaRPr lang="zh-CN" altLang="zh-CN" sz="2000" dirty="0"/>
          </a:p>
          <a:p>
            <a:r>
              <a:rPr lang="en-US" altLang="zh-CN" sz="2000" dirty="0"/>
              <a:t>Out: 45</a:t>
            </a:r>
            <a:endParaRPr lang="zh-CN" altLang="zh-CN" sz="2000" dirty="0"/>
          </a:p>
        </p:txBody>
      </p:sp>
    </p:spTree>
  </p:cSld>
  <p:clrMapOvr>
    <a:masterClrMapping/>
  </p:clrMapOvr>
</p:sld>
</file>

<file path=ppt/slides/slide1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54"/>
          <p:cNvSpPr txBox="1">
            <a:spLocks noChangeArrowheads="1"/>
          </p:cNvSpPr>
          <p:nvPr/>
        </p:nvSpPr>
        <p:spPr bwMode="auto">
          <a:xfrm>
            <a:off x="2819400" y="404667"/>
            <a:ext cx="6553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2.6  </a:t>
            </a:r>
            <a:r>
              <a:rPr lang="zh-CN" alt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常用模块</a:t>
            </a:r>
            <a:endParaRPr lang="en-US" altLang="zh-CN" sz="3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Rectangle 53"/>
          <p:cNvSpPr txBox="1">
            <a:spLocks noChangeArrowheads="1"/>
          </p:cNvSpPr>
          <p:nvPr/>
        </p:nvSpPr>
        <p:spPr bwMode="auto">
          <a:xfrm>
            <a:off x="1964593" y="1005869"/>
            <a:ext cx="8501434" cy="18450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/>
          <a:lstStyle>
            <a:lvl1pPr marL="342900" indent="2095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defRPr sz="28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28675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23698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4465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r>
              <a:rPr lang="en-US" altLang="zh-CN" sz="2000"/>
              <a:t>【</a:t>
            </a:r>
            <a:r>
              <a:rPr lang="zh-CN" altLang="zh-CN" sz="2000"/>
              <a:t>例</a:t>
            </a:r>
            <a:r>
              <a:rPr lang="en-US" altLang="zh-CN" sz="2000"/>
              <a:t>】datetime</a:t>
            </a:r>
            <a:r>
              <a:rPr lang="en-US" altLang="zh-CN" sz="2000" dirty="0" err="1"/>
              <a:t>.datetime</a:t>
            </a:r>
            <a:r>
              <a:rPr lang="zh-CN" altLang="zh-CN" sz="2000" dirty="0"/>
              <a:t>类的对象常用方法与属性</a:t>
            </a:r>
            <a:endParaRPr lang="zh-CN" altLang="zh-CN" sz="2000" dirty="0"/>
          </a:p>
          <a:p>
            <a:r>
              <a:rPr lang="en-US" altLang="zh-CN" sz="2000"/>
              <a:t>dt</a:t>
            </a:r>
            <a:r>
              <a:rPr lang="en-US" altLang="zh-CN" sz="2000" dirty="0" err="1">
                <a:solidFill>
                  <a:srgbClr val="FF0000"/>
                </a:solidFill>
              </a:rPr>
              <a:t>.</a:t>
            </a:r>
            <a:r>
              <a:rPr lang="en-US" altLang="zh-CN" sz="2000" dirty="0" err="1">
                <a:solidFill>
                  <a:srgbClr val="C00000"/>
                </a:solidFill>
              </a:rPr>
              <a:t>date</a:t>
            </a:r>
            <a:r>
              <a:rPr lang="en-US" altLang="zh-CN" sz="2000" dirty="0">
                <a:solidFill>
                  <a:srgbClr val="C00000"/>
                </a:solidFill>
              </a:rPr>
              <a:t>()</a:t>
            </a:r>
            <a:r>
              <a:rPr lang="en-US" altLang="zh-CN" sz="2000" dirty="0"/>
              <a:t>				# </a:t>
            </a:r>
            <a:r>
              <a:rPr lang="zh-CN" altLang="zh-CN" sz="2000" dirty="0"/>
              <a:t>获得</a:t>
            </a:r>
            <a:r>
              <a:rPr lang="zh-CN" altLang="zh-CN" sz="2000"/>
              <a:t>日期</a:t>
            </a:r>
            <a:r>
              <a:rPr lang="zh-CN" altLang="en-US" sz="2000"/>
              <a:t>，此为方法需</a:t>
            </a:r>
            <a:r>
              <a:rPr lang="zh-CN" altLang="en-US" sz="2000" dirty="0"/>
              <a:t>括号</a:t>
            </a:r>
            <a:endParaRPr lang="zh-CN" altLang="zh-CN" sz="2000" dirty="0"/>
          </a:p>
          <a:p>
            <a:r>
              <a:rPr lang="en-US" altLang="zh-CN" sz="2000" dirty="0"/>
              <a:t>Out: </a:t>
            </a:r>
            <a:r>
              <a:rPr lang="en-US" altLang="zh-CN" sz="2000" dirty="0" err="1"/>
              <a:t>datetime.date</a:t>
            </a:r>
            <a:r>
              <a:rPr lang="en-US" altLang="zh-CN" sz="2000"/>
              <a:t>(2023, </a:t>
            </a:r>
            <a:r>
              <a:rPr lang="en-US" altLang="zh-CN" sz="2000" dirty="0"/>
              <a:t>5, 1)</a:t>
            </a:r>
            <a:endParaRPr lang="zh-CN" altLang="zh-CN" sz="2000" dirty="0"/>
          </a:p>
          <a:p>
            <a:r>
              <a:rPr lang="en-US" altLang="zh-CN" sz="2000"/>
              <a:t>dt</a:t>
            </a:r>
            <a:r>
              <a:rPr lang="en-US" altLang="zh-CN" sz="2000" dirty="0" err="1"/>
              <a:t>.time</a:t>
            </a:r>
            <a:r>
              <a:rPr lang="en-US" altLang="zh-CN" sz="2000" dirty="0"/>
              <a:t>()</a:t>
            </a:r>
            <a:endParaRPr lang="zh-CN" altLang="zh-CN" sz="2000" dirty="0"/>
          </a:p>
          <a:p>
            <a:r>
              <a:rPr lang="en-US" altLang="zh-CN" sz="2000" dirty="0"/>
              <a:t>Out: </a:t>
            </a:r>
            <a:r>
              <a:rPr lang="en-US" altLang="zh-CN" sz="2000" dirty="0" err="1"/>
              <a:t>datetime.time</a:t>
            </a:r>
            <a:r>
              <a:rPr lang="en-US" altLang="zh-CN" sz="2000" dirty="0"/>
              <a:t>(14, 32, 45)	</a:t>
            </a:r>
            <a:r>
              <a:rPr lang="en-US" altLang="zh-CN" sz="2000"/>
              <a:t># </a:t>
            </a:r>
            <a:r>
              <a:rPr lang="zh-CN" altLang="zh-CN" sz="2000"/>
              <a:t>时间</a:t>
            </a:r>
            <a:endParaRPr lang="en-US" altLang="zh-CN" sz="2000" dirty="0"/>
          </a:p>
          <a:p>
            <a:r>
              <a:rPr lang="en-US" altLang="zh-CN" sz="2000"/>
              <a:t>dt</a:t>
            </a:r>
            <a:r>
              <a:rPr lang="en-US" altLang="zh-CN" sz="2000" dirty="0" err="1"/>
              <a:t>.</a:t>
            </a:r>
            <a:r>
              <a:rPr lang="en-US" altLang="zh-CN" sz="2000" dirty="0" err="1">
                <a:solidFill>
                  <a:srgbClr val="C00000"/>
                </a:solidFill>
              </a:rPr>
              <a:t>timestamp</a:t>
            </a:r>
            <a:r>
              <a:rPr lang="en-US" altLang="zh-CN" sz="2000" dirty="0"/>
              <a:t>()			</a:t>
            </a:r>
            <a:r>
              <a:rPr lang="en-US" altLang="zh-CN" sz="2000"/>
              <a:t># </a:t>
            </a:r>
            <a:r>
              <a:rPr lang="zh-CN" altLang="zh-CN" sz="2000"/>
              <a:t>时间</a:t>
            </a:r>
            <a:r>
              <a:rPr lang="zh-CN" altLang="zh-CN" sz="2000" dirty="0"/>
              <a:t>戳</a:t>
            </a:r>
            <a:endParaRPr lang="zh-CN" altLang="zh-CN" sz="2000" dirty="0"/>
          </a:p>
          <a:p>
            <a:r>
              <a:rPr lang="en-US" altLang="zh-CN" sz="2000" dirty="0"/>
              <a:t>Out</a:t>
            </a:r>
            <a:r>
              <a:rPr lang="en-US" altLang="zh-CN" sz="2000"/>
              <a:t>: 1682922765.0</a:t>
            </a:r>
            <a:endParaRPr lang="zh-CN" altLang="zh-CN" sz="2000" dirty="0"/>
          </a:p>
          <a:p>
            <a:r>
              <a:rPr lang="en-US" altLang="zh-CN" sz="2000"/>
              <a:t>dt</a:t>
            </a:r>
            <a:r>
              <a:rPr lang="en-US" altLang="zh-CN" sz="2000" dirty="0" err="1"/>
              <a:t>.</a:t>
            </a:r>
            <a:r>
              <a:rPr lang="en-US" altLang="zh-CN" sz="2000" dirty="0" err="1">
                <a:solidFill>
                  <a:srgbClr val="C00000"/>
                </a:solidFill>
              </a:rPr>
              <a:t>weekday</a:t>
            </a:r>
            <a:r>
              <a:rPr lang="en-US" altLang="zh-CN" sz="2000" dirty="0"/>
              <a:t>()		#</a:t>
            </a:r>
            <a:r>
              <a:rPr lang="zh-CN" altLang="zh-CN" sz="2000"/>
              <a:t>星期几</a:t>
            </a:r>
            <a:r>
              <a:rPr lang="en-US" altLang="zh-CN" sz="2000"/>
              <a:t>:    </a:t>
            </a:r>
            <a:r>
              <a:rPr lang="en-US" altLang="zh-CN" sz="2000" dirty="0"/>
              <a:t>0(</a:t>
            </a:r>
            <a:r>
              <a:rPr lang="zh-CN" altLang="en-US" sz="2000" dirty="0"/>
              <a:t>星期一</a:t>
            </a:r>
            <a:r>
              <a:rPr lang="en-US" altLang="zh-CN" sz="2000" dirty="0"/>
              <a:t>) - 6 (</a:t>
            </a:r>
            <a:r>
              <a:rPr lang="zh-CN" altLang="en-US" sz="2000" dirty="0"/>
              <a:t>星期日</a:t>
            </a:r>
            <a:r>
              <a:rPr lang="en-US" altLang="zh-CN" sz="2000" dirty="0"/>
              <a:t>)</a:t>
            </a:r>
            <a:endParaRPr lang="zh-CN" altLang="zh-CN" sz="2000" dirty="0"/>
          </a:p>
          <a:p>
            <a:r>
              <a:rPr lang="en-US" altLang="zh-CN" sz="2000" dirty="0"/>
              <a:t>Out</a:t>
            </a:r>
            <a:r>
              <a:rPr lang="en-US" altLang="zh-CN" sz="2000"/>
              <a:t>: 0</a:t>
            </a:r>
            <a:endParaRPr lang="en-US" altLang="zh-CN" sz="2000" dirty="0"/>
          </a:p>
          <a:p>
            <a:r>
              <a:rPr lang="en-US" altLang="zh-CN" sz="2000"/>
              <a:t>dt</a:t>
            </a:r>
            <a:r>
              <a:rPr lang="en-US" altLang="zh-CN" sz="2000" dirty="0" err="1"/>
              <a:t>.</a:t>
            </a:r>
            <a:r>
              <a:rPr lang="en-US" altLang="zh-CN" sz="2000" dirty="0" err="1">
                <a:solidFill>
                  <a:srgbClr val="C00000"/>
                </a:solidFill>
              </a:rPr>
              <a:t>isoweekday</a:t>
            </a:r>
            <a:r>
              <a:rPr lang="en-US" altLang="zh-CN" sz="2000" dirty="0"/>
              <a:t>()		# ISO</a:t>
            </a:r>
            <a:r>
              <a:rPr lang="zh-CN" altLang="zh-CN" sz="2000"/>
              <a:t>星期几</a:t>
            </a:r>
            <a:r>
              <a:rPr lang="en-US" altLang="zh-CN" sz="2000"/>
              <a:t>:   </a:t>
            </a:r>
            <a:r>
              <a:rPr lang="en-US" altLang="zh-CN" sz="2000" dirty="0"/>
              <a:t>1(</a:t>
            </a:r>
            <a:r>
              <a:rPr lang="zh-CN" altLang="en-US" sz="2000" dirty="0"/>
              <a:t>星期一</a:t>
            </a:r>
            <a:r>
              <a:rPr lang="en-US" altLang="zh-CN" sz="2000" dirty="0"/>
              <a:t>) - 7 (</a:t>
            </a:r>
            <a:r>
              <a:rPr lang="zh-CN" altLang="en-US" sz="2000" dirty="0"/>
              <a:t>星期日</a:t>
            </a:r>
            <a:r>
              <a:rPr lang="en-US" altLang="zh-CN" sz="2000" dirty="0"/>
              <a:t>)</a:t>
            </a:r>
            <a:endParaRPr lang="zh-CN" altLang="zh-CN" sz="2000" dirty="0"/>
          </a:p>
          <a:p>
            <a:r>
              <a:rPr lang="en-US" altLang="zh-CN" sz="2000" dirty="0"/>
              <a:t>Out</a:t>
            </a:r>
            <a:r>
              <a:rPr lang="en-US" altLang="zh-CN" sz="2000"/>
              <a:t>: 1</a:t>
            </a:r>
            <a:endParaRPr lang="en-US" altLang="zh-CN" sz="2000" dirty="0"/>
          </a:p>
          <a:p>
            <a:r>
              <a:rPr lang="en-US" altLang="zh-CN" sz="2000"/>
              <a:t>dt</a:t>
            </a:r>
            <a:r>
              <a:rPr lang="en-US" altLang="zh-CN" sz="2000" dirty="0" err="1"/>
              <a:t>.isoformat</a:t>
            </a:r>
            <a:r>
              <a:rPr lang="en-US" altLang="zh-CN" sz="2000" dirty="0"/>
              <a:t>()		# </a:t>
            </a:r>
            <a:r>
              <a:rPr lang="zh-CN" altLang="en-US" sz="2000" dirty="0"/>
              <a:t>按</a:t>
            </a:r>
            <a:r>
              <a:rPr lang="en-US" altLang="zh-CN" sz="2000" dirty="0"/>
              <a:t>iso</a:t>
            </a:r>
            <a:r>
              <a:rPr lang="zh-CN" altLang="en-US" sz="2000" dirty="0"/>
              <a:t>格式输出日期和时间</a:t>
            </a:r>
            <a:endParaRPr lang="zh-CN" altLang="en-US" sz="2000" dirty="0"/>
          </a:p>
          <a:p>
            <a:r>
              <a:rPr lang="en-US" altLang="zh-CN" sz="2000" dirty="0"/>
              <a:t>Out</a:t>
            </a:r>
            <a:r>
              <a:rPr lang="en-US" altLang="zh-CN" sz="2000"/>
              <a:t>: '2023-05-01T14:32:45</a:t>
            </a:r>
            <a:r>
              <a:rPr lang="en-US" altLang="zh-CN" sz="2000" dirty="0"/>
              <a:t>'</a:t>
            </a:r>
            <a:endParaRPr lang="en-US" altLang="zh-CN" sz="2000" dirty="0"/>
          </a:p>
          <a:p>
            <a:r>
              <a:rPr lang="en-US" altLang="zh-CN" sz="2000"/>
              <a:t>dt</a:t>
            </a:r>
            <a:r>
              <a:rPr lang="en-US" altLang="zh-CN" sz="2000" dirty="0" err="1"/>
              <a:t>.strftime</a:t>
            </a:r>
            <a:r>
              <a:rPr lang="en-US" altLang="zh-CN" sz="2000" dirty="0"/>
              <a:t>("%a")	# </a:t>
            </a:r>
            <a:r>
              <a:rPr lang="zh-CN" altLang="en-US" sz="2000" dirty="0"/>
              <a:t>输出本地简化星期名称</a:t>
            </a:r>
            <a:endParaRPr lang="zh-CN" altLang="en-US" sz="2000" dirty="0"/>
          </a:p>
          <a:p>
            <a:r>
              <a:rPr lang="en-US" altLang="zh-CN" sz="2000" dirty="0"/>
              <a:t>Out</a:t>
            </a:r>
            <a:r>
              <a:rPr lang="en-US" altLang="zh-CN" sz="2000"/>
              <a:t>: 'Mon'</a:t>
            </a:r>
            <a:endParaRPr lang="zh-CN" altLang="zh-CN" sz="2000" dirty="0"/>
          </a:p>
        </p:txBody>
      </p:sp>
    </p:spTree>
  </p:cSld>
  <p:clrMapOvr>
    <a:masterClrMapping/>
  </p:clrMapOvr>
</p:sld>
</file>

<file path=ppt/slides/slide1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54"/>
          <p:cNvSpPr txBox="1">
            <a:spLocks noChangeArrowheads="1"/>
          </p:cNvSpPr>
          <p:nvPr/>
        </p:nvSpPr>
        <p:spPr bwMode="auto">
          <a:xfrm>
            <a:off x="2819400" y="404667"/>
            <a:ext cx="6553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程序练习</a:t>
            </a:r>
            <a:endParaRPr lang="en-US" altLang="zh-CN" sz="3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Rectangle 53"/>
          <p:cNvSpPr txBox="1">
            <a:spLocks noChangeArrowheads="1"/>
          </p:cNvSpPr>
          <p:nvPr/>
        </p:nvSpPr>
        <p:spPr bwMode="auto">
          <a:xfrm>
            <a:off x="1990354" y="989439"/>
            <a:ext cx="8501434" cy="4953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/>
          <a:lstStyle>
            <a:lvl1pPr marL="342900" indent="2095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defRPr sz="28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28675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23698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4465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r>
              <a:rPr lang="en-US" altLang="zh-CN" sz="2400" dirty="0"/>
              <a:t>1. </a:t>
            </a:r>
            <a:r>
              <a:rPr lang="zh-CN" altLang="en-US" sz="2400" dirty="0"/>
              <a:t>输出</a:t>
            </a:r>
            <a:r>
              <a:rPr lang="en-US" altLang="zh-CN" sz="2400" dirty="0"/>
              <a:t>0,1,2,...30 </a:t>
            </a:r>
            <a:r>
              <a:rPr lang="zh-CN" altLang="en-US" sz="2400" dirty="0"/>
              <a:t>度角的</a:t>
            </a:r>
            <a:r>
              <a:rPr lang="en-US" altLang="zh-CN" sz="2400" dirty="0"/>
              <a:t>sin</a:t>
            </a:r>
            <a:r>
              <a:rPr lang="zh-CN" altLang="en-US" sz="2400" dirty="0"/>
              <a:t>值</a:t>
            </a:r>
            <a:r>
              <a:rPr lang="en-US" altLang="zh-CN" sz="2400" dirty="0"/>
              <a:t>,</a:t>
            </a:r>
            <a:r>
              <a:rPr lang="zh-CN" altLang="en-US" sz="2400" dirty="0"/>
              <a:t>保留</a:t>
            </a:r>
            <a:r>
              <a:rPr lang="en-US" altLang="zh-CN" sz="2400" dirty="0"/>
              <a:t>4</a:t>
            </a:r>
            <a:r>
              <a:rPr lang="zh-CN" altLang="en-US" sz="2400" dirty="0"/>
              <a:t>位小数。</a:t>
            </a:r>
            <a:endParaRPr lang="en-US" altLang="zh-CN" sz="2400" dirty="0"/>
          </a:p>
          <a:p>
            <a:endParaRPr lang="zh-CN" altLang="zh-CN" sz="2000" dirty="0"/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495603" y="3868876"/>
            <a:ext cx="2638425" cy="1781175"/>
          </a:xfrm>
          <a:prstGeom prst="rect">
            <a:avLst/>
          </a:prstGeom>
        </p:spPr>
      </p:pic>
      <p:sp>
        <p:nvSpPr>
          <p:cNvPr id="4" name="文本框 3"/>
          <p:cNvSpPr txBox="1"/>
          <p:nvPr/>
        </p:nvSpPr>
        <p:spPr>
          <a:xfrm>
            <a:off x="2423594" y="1844824"/>
            <a:ext cx="7239521" cy="1651158"/>
          </a:xfrm>
          <a:prstGeom prst="rect">
            <a:avLst/>
          </a:prstGeom>
          <a:solidFill>
            <a:schemeClr val="accent3">
              <a:lumMod val="95000"/>
            </a:schemeClr>
          </a:solidFill>
        </p:spPr>
        <p:txBody>
          <a:bodyPr wrap="square">
            <a:spAutoFit/>
          </a:bodyPr>
          <a:lstStyle/>
          <a:p>
            <a:pPr>
              <a:lnSpc>
                <a:spcPct val="130000"/>
              </a:lnSpc>
            </a:pPr>
            <a:r>
              <a:rPr lang="en-US" altLang="zh-CN" sz="2000"/>
              <a:t>import math</a:t>
            </a:r>
            <a:endParaRPr lang="en-US" altLang="zh-CN" sz="2000"/>
          </a:p>
          <a:p>
            <a:pPr>
              <a:lnSpc>
                <a:spcPct val="130000"/>
              </a:lnSpc>
            </a:pPr>
            <a:r>
              <a:rPr lang="en-US" altLang="zh-CN" sz="2000"/>
              <a:t>for  x in range(31):</a:t>
            </a:r>
            <a:endParaRPr lang="en-US" altLang="zh-CN" sz="2000"/>
          </a:p>
          <a:p>
            <a:pPr>
              <a:lnSpc>
                <a:spcPct val="130000"/>
              </a:lnSpc>
            </a:pPr>
            <a:r>
              <a:rPr lang="en-US" altLang="zh-CN" sz="2000"/>
              <a:t>    s = math.sin(x/180*math.pi)</a:t>
            </a:r>
            <a:endParaRPr lang="en-US" altLang="zh-CN" sz="2000"/>
          </a:p>
          <a:p>
            <a:pPr>
              <a:lnSpc>
                <a:spcPct val="130000"/>
              </a:lnSpc>
            </a:pPr>
            <a:r>
              <a:rPr lang="en-US" altLang="zh-CN" sz="2000"/>
              <a:t>    print(f'sin({x:2d})={s:6.4f}')</a:t>
            </a:r>
            <a:endParaRPr lang="zh-CN" altLang="en-US" sz="2000"/>
          </a:p>
        </p:txBody>
      </p:sp>
      <p:pic>
        <p:nvPicPr>
          <p:cNvPr id="9" name="图形 8" descr="研究 纯色填充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581201" y="930424"/>
            <a:ext cx="914400" cy="914400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54"/>
          <p:cNvSpPr txBox="1">
            <a:spLocks noChangeArrowheads="1"/>
          </p:cNvSpPr>
          <p:nvPr/>
        </p:nvSpPr>
        <p:spPr bwMode="auto">
          <a:xfrm>
            <a:off x="2819400" y="404667"/>
            <a:ext cx="6553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2.1  </a:t>
            </a:r>
            <a:r>
              <a:rPr lang="zh-CN" alt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基本数据类型</a:t>
            </a:r>
            <a:endParaRPr lang="en-US" altLang="zh-CN" sz="3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Rectangle 53"/>
          <p:cNvSpPr txBox="1">
            <a:spLocks noChangeArrowheads="1"/>
          </p:cNvSpPr>
          <p:nvPr/>
        </p:nvSpPr>
        <p:spPr bwMode="auto">
          <a:xfrm>
            <a:off x="1703512" y="1124744"/>
            <a:ext cx="8712968" cy="23042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/>
          <a:lstStyle>
            <a:lvl1pPr marL="342900" indent="2095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defRPr sz="28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28675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23698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4465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>
              <a:lnSpc>
                <a:spcPct val="140000"/>
              </a:lnSpc>
              <a:buClr>
                <a:srgbClr val="990000"/>
              </a:buClr>
            </a:pPr>
            <a:r>
              <a:rPr lang="zh-CN" altLang="zh-CN" sz="2400" kern="0" dirty="0">
                <a:solidFill>
                  <a:srgbClr val="990000"/>
                </a:solidFill>
                <a:ea typeface="宋体" panose="02010600030101010101" pitchFamily="2" charset="-122"/>
              </a:rPr>
              <a:t>（</a:t>
            </a:r>
            <a:r>
              <a:rPr lang="en-US" altLang="zh-CN" sz="2400" kern="0" dirty="0">
                <a:solidFill>
                  <a:srgbClr val="990000"/>
                </a:solidFill>
                <a:ea typeface="宋体" panose="02010600030101010101" pitchFamily="2" charset="-122"/>
              </a:rPr>
              <a:t>2</a:t>
            </a:r>
            <a:r>
              <a:rPr lang="zh-CN" altLang="zh-CN" sz="2400" kern="0" dirty="0">
                <a:solidFill>
                  <a:srgbClr val="990000"/>
                </a:solidFill>
                <a:ea typeface="宋体" panose="02010600030101010101" pitchFamily="2" charset="-122"/>
              </a:rPr>
              <a:t>）</a:t>
            </a:r>
            <a:r>
              <a:rPr lang="en-US" altLang="zh-CN" sz="2400" kern="0">
                <a:solidFill>
                  <a:srgbClr val="990000"/>
                </a:solidFill>
                <a:ea typeface="宋体" panose="02010600030101010101" pitchFamily="2" charset="-122"/>
              </a:rPr>
              <a:t>format</a:t>
            </a:r>
            <a:r>
              <a:rPr lang="zh-CN" altLang="zh-CN" sz="2400" kern="0">
                <a:solidFill>
                  <a:srgbClr val="990000"/>
                </a:solidFill>
                <a:ea typeface="宋体" panose="02010600030101010101" pitchFamily="2" charset="-122"/>
              </a:rPr>
              <a:t>格式</a:t>
            </a:r>
            <a:endParaRPr lang="en-US" altLang="zh-CN" sz="2400" kern="0" dirty="0">
              <a:solidFill>
                <a:srgbClr val="990000"/>
              </a:solidFill>
              <a:ea typeface="宋体" panose="02010600030101010101" pitchFamily="2" charset="-122"/>
            </a:endParaRPr>
          </a:p>
          <a:p>
            <a:r>
              <a:rPr lang="pt-BR" altLang="zh-CN" sz="2400"/>
              <a:t>'{}'</a:t>
            </a:r>
            <a:r>
              <a:rPr lang="zh-CN" altLang="en-US" sz="2400"/>
              <a:t>充当占位符，用后面的实际数据替换。</a:t>
            </a:r>
            <a:endParaRPr lang="en-US" altLang="zh-CN" sz="2400"/>
          </a:p>
          <a:p>
            <a:r>
              <a:rPr lang="zh-CN" altLang="en-US" sz="2400"/>
              <a:t>格式为</a:t>
            </a:r>
            <a:r>
              <a:rPr lang="en-US" altLang="zh-CN" sz="2400"/>
              <a:t>: </a:t>
            </a:r>
            <a:r>
              <a:rPr lang="en-US" altLang="zh-CN" sz="2400">
                <a:solidFill>
                  <a:srgbClr val="C00000"/>
                </a:solidFill>
              </a:rPr>
              <a:t>'{:</a:t>
            </a:r>
            <a:r>
              <a:rPr lang="zh-CN" altLang="zh-CN" sz="2400">
                <a:solidFill>
                  <a:srgbClr val="C00000"/>
                </a:solidFill>
              </a:rPr>
              <a:t>格式字符串</a:t>
            </a:r>
            <a:r>
              <a:rPr lang="en-US" altLang="zh-CN" sz="2400">
                <a:solidFill>
                  <a:srgbClr val="C00000"/>
                </a:solidFill>
              </a:rPr>
              <a:t>}'.format(</a:t>
            </a:r>
            <a:r>
              <a:rPr lang="zh-CN" altLang="zh-CN" sz="2400">
                <a:solidFill>
                  <a:srgbClr val="C00000"/>
                </a:solidFill>
              </a:rPr>
              <a:t>参数</a:t>
            </a:r>
            <a:r>
              <a:rPr lang="en-US" altLang="zh-CN" sz="2400">
                <a:solidFill>
                  <a:srgbClr val="C00000"/>
                </a:solidFill>
              </a:rPr>
              <a:t>)</a:t>
            </a:r>
            <a:endParaRPr lang="zh-CN" altLang="zh-CN" sz="2400">
              <a:solidFill>
                <a:srgbClr val="C00000"/>
              </a:solidFill>
            </a:endParaRPr>
          </a:p>
          <a:p>
            <a:pPr algn="just"/>
            <a:r>
              <a:rPr lang="zh-CN" altLang="zh-CN" sz="2400"/>
              <a:t>格式字符串：</a:t>
            </a:r>
            <a:r>
              <a:rPr lang="zh-CN" altLang="en-US" sz="2400"/>
              <a:t>可省略，冒号开头，格式符和</a:t>
            </a:r>
            <a:r>
              <a:rPr lang="en-US" altLang="zh-CN" sz="2400"/>
              <a:t>%</a:t>
            </a:r>
            <a:r>
              <a:rPr lang="zh-CN" altLang="en-US" sz="2400"/>
              <a:t>的格式符类似</a:t>
            </a:r>
            <a:r>
              <a:rPr lang="zh-CN" altLang="zh-CN" sz="2400"/>
              <a:t>参数：匹配替换的内容</a:t>
            </a:r>
            <a:endParaRPr lang="en-US" altLang="zh-CN" sz="2400"/>
          </a:p>
          <a:p>
            <a:endParaRPr lang="pt-BR" altLang="zh-CN" sz="2400"/>
          </a:p>
          <a:p>
            <a:endParaRPr lang="en-US" altLang="zh-CN" sz="2400" dirty="0"/>
          </a:p>
          <a:p>
            <a:endParaRPr lang="en-US" altLang="zh-CN" sz="2400" dirty="0"/>
          </a:p>
          <a:p>
            <a:endParaRPr lang="en-US" altLang="zh-CN" sz="2400" dirty="0"/>
          </a:p>
          <a:p>
            <a:endParaRPr lang="zh-CN" altLang="zh-CN" sz="2400" dirty="0"/>
          </a:p>
        </p:txBody>
      </p:sp>
      <p:sp>
        <p:nvSpPr>
          <p:cNvPr id="3" name="文本框 2"/>
          <p:cNvSpPr txBox="1"/>
          <p:nvPr/>
        </p:nvSpPr>
        <p:spPr>
          <a:xfrm>
            <a:off x="2207568" y="3861051"/>
            <a:ext cx="8208912" cy="1015663"/>
          </a:xfrm>
          <a:prstGeom prst="rect">
            <a:avLst/>
          </a:prstGeom>
          <a:solidFill>
            <a:schemeClr val="accent3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pt-BR" altLang="zh-CN" sz="2000"/>
              <a:t>r = 4.5</a:t>
            </a:r>
            <a:endParaRPr lang="pt-BR" altLang="zh-CN" sz="2000"/>
          </a:p>
          <a:p>
            <a:r>
              <a:rPr lang="pt-BR" altLang="zh-CN" sz="2000"/>
              <a:t>s = 'r=</a:t>
            </a:r>
            <a:r>
              <a:rPr lang="pt-BR" altLang="zh-CN" sz="2000">
                <a:solidFill>
                  <a:srgbClr val="C00000"/>
                </a:solidFill>
              </a:rPr>
              <a:t>{}</a:t>
            </a:r>
            <a:r>
              <a:rPr lang="pt-BR" altLang="zh-CN" sz="2000"/>
              <a:t> , area=</a:t>
            </a:r>
            <a:r>
              <a:rPr lang="pt-BR" altLang="zh-CN" sz="2000">
                <a:solidFill>
                  <a:srgbClr val="C00000"/>
                </a:solidFill>
              </a:rPr>
              <a:t>{:.2f}'.</a:t>
            </a:r>
            <a:r>
              <a:rPr lang="pt-BR" altLang="zh-CN" sz="2000"/>
              <a:t>format(r, 3.14*r*r)  # {}</a:t>
            </a:r>
            <a:r>
              <a:rPr lang="zh-CN" altLang="en-US" sz="2000"/>
              <a:t>中不能有多余的空格</a:t>
            </a:r>
            <a:endParaRPr lang="pt-BR" altLang="zh-CN" sz="2000"/>
          </a:p>
          <a:p>
            <a:r>
              <a:rPr lang="pt-BR" altLang="zh-CN" sz="2000"/>
              <a:t>print(s)</a:t>
            </a:r>
            <a:endParaRPr lang="pt-BR" altLang="zh-CN" sz="2000"/>
          </a:p>
        </p:txBody>
      </p:sp>
      <p:sp>
        <p:nvSpPr>
          <p:cNvPr id="7" name="文本框 6"/>
          <p:cNvSpPr txBox="1"/>
          <p:nvPr/>
        </p:nvSpPr>
        <p:spPr>
          <a:xfrm>
            <a:off x="2207568" y="4939427"/>
            <a:ext cx="45720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altLang="zh-CN" sz="2000"/>
              <a:t>Out: 'r=4.5 , area=63.59'</a:t>
            </a:r>
            <a:endParaRPr lang="pt-BR" altLang="zh-CN" sz="2000" dirty="0"/>
          </a:p>
        </p:txBody>
      </p:sp>
    </p:spTree>
  </p:cSld>
  <p:clrMapOvr>
    <a:masterClrMapping/>
  </p:clrMapOvr>
</p:sld>
</file>

<file path=ppt/slides/slide1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54"/>
          <p:cNvSpPr txBox="1">
            <a:spLocks noChangeArrowheads="1"/>
          </p:cNvSpPr>
          <p:nvPr/>
        </p:nvSpPr>
        <p:spPr bwMode="auto">
          <a:xfrm>
            <a:off x="2819400" y="404667"/>
            <a:ext cx="6553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程序练习</a:t>
            </a:r>
            <a:endParaRPr lang="en-US" altLang="zh-CN" sz="3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Rectangle 53"/>
          <p:cNvSpPr txBox="1">
            <a:spLocks noChangeArrowheads="1"/>
          </p:cNvSpPr>
          <p:nvPr/>
        </p:nvSpPr>
        <p:spPr bwMode="auto">
          <a:xfrm>
            <a:off x="1990354" y="989439"/>
            <a:ext cx="8501434" cy="8553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/>
          <a:lstStyle>
            <a:lvl1pPr marL="342900" indent="2095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defRPr sz="28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28675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23698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4465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r>
              <a:rPr lang="en-US" altLang="zh-CN" sz="2400" dirty="0"/>
              <a:t>2. </a:t>
            </a:r>
            <a:r>
              <a:rPr lang="zh-CN" altLang="en-US" sz="2400" dirty="0"/>
              <a:t>输入</a:t>
            </a:r>
            <a:r>
              <a:rPr lang="zh-CN" altLang="en-US" sz="2400"/>
              <a:t>类似 </a:t>
            </a:r>
            <a:r>
              <a:rPr lang="en-US" altLang="zh-CN" sz="2400"/>
              <a:t>2024-3-8</a:t>
            </a:r>
            <a:r>
              <a:rPr lang="zh-CN" altLang="en-US" sz="2400" dirty="0"/>
              <a:t>的日期字符串，输出星期几，并判断该日是当年的第几天。</a:t>
            </a:r>
            <a:endParaRPr lang="en-US" altLang="zh-CN" sz="2400" dirty="0"/>
          </a:p>
          <a:p>
            <a:endParaRPr lang="en-US" altLang="zh-CN" sz="2400" dirty="0"/>
          </a:p>
          <a:p>
            <a:endParaRPr lang="en-US" altLang="zh-CN" sz="2400" dirty="0"/>
          </a:p>
        </p:txBody>
      </p:sp>
      <p:sp>
        <p:nvSpPr>
          <p:cNvPr id="3" name="文本框 2"/>
          <p:cNvSpPr txBox="1"/>
          <p:nvPr/>
        </p:nvSpPr>
        <p:spPr>
          <a:xfrm>
            <a:off x="2495600" y="2140655"/>
            <a:ext cx="7632848" cy="2448619"/>
          </a:xfrm>
          <a:prstGeom prst="rect">
            <a:avLst/>
          </a:prstGeom>
          <a:solidFill>
            <a:schemeClr val="accent3">
              <a:lumMod val="95000"/>
            </a:schemeClr>
          </a:solidFill>
        </p:spPr>
        <p:txBody>
          <a:bodyPr wrap="square">
            <a:spAutoFit/>
          </a:bodyPr>
          <a:lstStyle/>
          <a:p>
            <a:pPr>
              <a:lnSpc>
                <a:spcPct val="130000"/>
              </a:lnSpc>
            </a:pPr>
            <a:r>
              <a:rPr lang="en-US" altLang="zh-CN" sz="2000"/>
              <a:t>from datetime import datetime</a:t>
            </a:r>
            <a:endParaRPr lang="en-US" altLang="zh-CN" sz="2000"/>
          </a:p>
          <a:p>
            <a:pPr>
              <a:lnSpc>
                <a:spcPct val="130000"/>
              </a:lnSpc>
            </a:pPr>
            <a:r>
              <a:rPr lang="en-US" altLang="zh-CN" sz="2000"/>
              <a:t>s = input('</a:t>
            </a:r>
            <a:r>
              <a:rPr lang="zh-CN" altLang="en-US" sz="2000"/>
              <a:t>输入日期</a:t>
            </a:r>
            <a:r>
              <a:rPr lang="en-US" altLang="zh-CN" sz="2000"/>
              <a:t>(</a:t>
            </a:r>
            <a:r>
              <a:rPr lang="zh-CN" altLang="en-US" sz="2000"/>
              <a:t>格式 </a:t>
            </a:r>
            <a:r>
              <a:rPr lang="en-US" altLang="zh-CN" sz="2000"/>
              <a:t>2024-3-8):')</a:t>
            </a:r>
            <a:endParaRPr lang="en-US" altLang="zh-CN" sz="2000"/>
          </a:p>
          <a:p>
            <a:pPr>
              <a:lnSpc>
                <a:spcPct val="130000"/>
              </a:lnSpc>
            </a:pPr>
            <a:r>
              <a:rPr lang="en-US" altLang="zh-CN" sz="2000"/>
              <a:t>d = datetime.strptime(s,'%Y-%m-%d') 	# </a:t>
            </a:r>
            <a:r>
              <a:rPr lang="zh-CN" altLang="en-US" sz="2000"/>
              <a:t>转日期</a:t>
            </a:r>
            <a:endParaRPr lang="en-US" altLang="zh-CN" sz="2000"/>
          </a:p>
          <a:p>
            <a:pPr>
              <a:lnSpc>
                <a:spcPct val="130000"/>
              </a:lnSpc>
            </a:pPr>
            <a:r>
              <a:rPr lang="en-US" altLang="zh-CN" sz="2000"/>
              <a:t>print(s, '</a:t>
            </a:r>
            <a:r>
              <a:rPr lang="zh-CN" altLang="en-US" sz="2000"/>
              <a:t>星期</a:t>
            </a:r>
            <a:r>
              <a:rPr lang="en-US" altLang="zh-CN" sz="2000"/>
              <a:t>', d.isoweekday())</a:t>
            </a:r>
            <a:endParaRPr lang="en-US" altLang="zh-CN" sz="2000"/>
          </a:p>
          <a:p>
            <a:pPr>
              <a:lnSpc>
                <a:spcPct val="130000"/>
              </a:lnSpc>
            </a:pPr>
            <a:r>
              <a:rPr lang="en-US" altLang="zh-CN" sz="2000"/>
              <a:t>firstday=datetime(d.year,1,1)  		# </a:t>
            </a:r>
            <a:r>
              <a:rPr lang="zh-CN" altLang="en-US" sz="2000"/>
              <a:t>构造当年的第</a:t>
            </a:r>
            <a:r>
              <a:rPr lang="en-US" altLang="zh-CN" sz="2000"/>
              <a:t>1</a:t>
            </a:r>
            <a:r>
              <a:rPr lang="zh-CN" altLang="en-US" sz="2000"/>
              <a:t>天</a:t>
            </a:r>
            <a:endParaRPr lang="en-US" altLang="zh-CN" sz="2000"/>
          </a:p>
          <a:p>
            <a:pPr>
              <a:lnSpc>
                <a:spcPct val="130000"/>
              </a:lnSpc>
            </a:pPr>
            <a:r>
              <a:rPr lang="en-US" altLang="zh-CN" sz="2000"/>
              <a:t>print('{}</a:t>
            </a:r>
            <a:r>
              <a:rPr lang="zh-CN" altLang="en-US" sz="2000"/>
              <a:t>是当年的第</a:t>
            </a:r>
            <a:r>
              <a:rPr lang="en-US" altLang="zh-CN" sz="2000"/>
              <a:t>{}</a:t>
            </a:r>
            <a:r>
              <a:rPr lang="zh-CN" altLang="en-US" sz="2000"/>
              <a:t>天</a:t>
            </a:r>
            <a:r>
              <a:rPr lang="en-US" altLang="zh-CN" sz="2000"/>
              <a:t>'.format(s, (d-firstday).days+1))</a:t>
            </a:r>
            <a:endParaRPr lang="en-US" altLang="zh-CN" sz="2000" dirty="0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530658" y="4941171"/>
            <a:ext cx="4456187" cy="980361"/>
          </a:xfrm>
          <a:prstGeom prst="rect">
            <a:avLst/>
          </a:prstGeom>
        </p:spPr>
      </p:pic>
      <p:pic>
        <p:nvPicPr>
          <p:cNvPr id="2" name="图形 1" descr="研究 纯色填充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581200" y="959932"/>
            <a:ext cx="914400" cy="914400"/>
          </a:xfrm>
          <a:prstGeom prst="rect">
            <a:avLst/>
          </a:prstGeom>
        </p:spPr>
      </p:pic>
    </p:spTree>
  </p:cSld>
  <p:clrMapOvr>
    <a:masterClrMapping/>
  </p:clrMapOvr>
</p:sld>
</file>

<file path=ppt/slides/slide1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>
            <p:custDataLst>
              <p:tags r:id="rId1"/>
            </p:custDataLst>
          </p:nvPr>
        </p:nvSpPr>
        <p:spPr>
          <a:xfrm>
            <a:off x="2438400" y="635000"/>
            <a:ext cx="7315200" cy="2143125"/>
          </a:xfrm>
          <a:prstGeom prst="rect">
            <a:avLst/>
          </a:prstGeom>
          <a:noFill/>
        </p:spPr>
        <p:txBody>
          <a:bodyPr vert="horz" wrap="square" rtlCol="0" anchor="ctr" anchorCtr="0">
            <a:noAutofit/>
          </a:bodyPr>
          <a:lstStyle/>
          <a:p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对于一个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datetime</a:t>
            </a:r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日期类变量，如果要取得其中的月份，需要的格式符号为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5" name="文本框 4"/>
          <p:cNvSpPr txBox="1"/>
          <p:nvPr>
            <p:custDataLst>
              <p:tags r:id="rId2"/>
            </p:custDataLst>
          </p:nvPr>
        </p:nvSpPr>
        <p:spPr>
          <a:xfrm>
            <a:off x="3352800" y="2786063"/>
            <a:ext cx="6400800" cy="642938"/>
          </a:xfrm>
          <a:prstGeom prst="rect">
            <a:avLst/>
          </a:prstGeom>
          <a:noFill/>
        </p:spPr>
        <p:txBody>
          <a:bodyPr vert="horz" rtlCol="0" anchor="ctr" anchorCtr="0">
            <a:noAutofit/>
          </a:bodyPr>
          <a:lstStyle/>
          <a:p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%Y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6" name="文本框 5"/>
          <p:cNvSpPr txBox="1"/>
          <p:nvPr>
            <p:custDataLst>
              <p:tags r:id="rId3"/>
            </p:custDataLst>
          </p:nvPr>
        </p:nvSpPr>
        <p:spPr>
          <a:xfrm>
            <a:off x="3352800" y="3643313"/>
            <a:ext cx="6400800" cy="642938"/>
          </a:xfrm>
          <a:prstGeom prst="rect">
            <a:avLst/>
          </a:prstGeom>
          <a:noFill/>
        </p:spPr>
        <p:txBody>
          <a:bodyPr vert="horz" rtlCol="0" anchor="ctr" anchorCtr="0">
            <a:noAutofit/>
          </a:bodyPr>
          <a:lstStyle/>
          <a:p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%m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7" name="文本框 6"/>
          <p:cNvSpPr txBox="1"/>
          <p:nvPr>
            <p:custDataLst>
              <p:tags r:id="rId4"/>
            </p:custDataLst>
          </p:nvPr>
        </p:nvSpPr>
        <p:spPr>
          <a:xfrm>
            <a:off x="3352800" y="4500563"/>
            <a:ext cx="6400800" cy="642938"/>
          </a:xfrm>
          <a:prstGeom prst="rect">
            <a:avLst/>
          </a:prstGeom>
          <a:noFill/>
        </p:spPr>
        <p:txBody>
          <a:bodyPr vert="horz" rtlCol="0" anchor="ctr" anchorCtr="0">
            <a:noAutofit/>
          </a:bodyPr>
          <a:lstStyle/>
          <a:p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%M 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8" name="文本框 7"/>
          <p:cNvSpPr txBox="1"/>
          <p:nvPr>
            <p:custDataLst>
              <p:tags r:id="rId5"/>
            </p:custDataLst>
          </p:nvPr>
        </p:nvSpPr>
        <p:spPr>
          <a:xfrm>
            <a:off x="3352800" y="5357813"/>
            <a:ext cx="6400800" cy="642938"/>
          </a:xfrm>
          <a:prstGeom prst="rect">
            <a:avLst/>
          </a:prstGeom>
          <a:noFill/>
        </p:spPr>
        <p:txBody>
          <a:bodyPr vert="horz" rtlCol="0" anchor="ctr" anchorCtr="0">
            <a:noAutofit/>
          </a:bodyPr>
          <a:lstStyle/>
          <a:p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 %H 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9" name="椭圆 8"/>
          <p:cNvSpPr>
            <a:spLocks noChangeAspect="1"/>
          </p:cNvSpPr>
          <p:nvPr>
            <p:custDataLst>
              <p:tags r:id="rId6"/>
            </p:custDataLst>
          </p:nvPr>
        </p:nvSpPr>
        <p:spPr bwMode="auto">
          <a:xfrm>
            <a:off x="2638425" y="2850356"/>
            <a:ext cx="514350" cy="514350"/>
          </a:xfrm>
          <a:prstGeom prst="ellipse">
            <a:avLst/>
          </a:prstGeom>
          <a:solidFill>
            <a:srgbClr val="808080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A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0" name="椭圆 9"/>
          <p:cNvSpPr>
            <a:spLocks noChangeAspect="1"/>
          </p:cNvSpPr>
          <p:nvPr>
            <p:custDataLst>
              <p:tags r:id="rId7"/>
            </p:custDataLst>
          </p:nvPr>
        </p:nvSpPr>
        <p:spPr bwMode="auto">
          <a:xfrm>
            <a:off x="2638425" y="3707606"/>
            <a:ext cx="514350" cy="514350"/>
          </a:xfrm>
          <a:prstGeom prst="ellipse">
            <a:avLst/>
          </a:prstGeom>
          <a:solidFill>
            <a:srgbClr val="00FF00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B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1" name="椭圆 10"/>
          <p:cNvSpPr>
            <a:spLocks noChangeAspect="1"/>
          </p:cNvSpPr>
          <p:nvPr>
            <p:custDataLst>
              <p:tags r:id="rId8"/>
            </p:custDataLst>
          </p:nvPr>
        </p:nvSpPr>
        <p:spPr bwMode="auto">
          <a:xfrm>
            <a:off x="2638425" y="4564856"/>
            <a:ext cx="514350" cy="514350"/>
          </a:xfrm>
          <a:prstGeom prst="ellipse">
            <a:avLst/>
          </a:prstGeom>
          <a:solidFill>
            <a:srgbClr val="808080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C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2" name="椭圆 11"/>
          <p:cNvSpPr>
            <a:spLocks noChangeAspect="1"/>
          </p:cNvSpPr>
          <p:nvPr>
            <p:custDataLst>
              <p:tags r:id="rId9"/>
            </p:custDataLst>
          </p:nvPr>
        </p:nvSpPr>
        <p:spPr bwMode="auto">
          <a:xfrm>
            <a:off x="2638425" y="5422106"/>
            <a:ext cx="514350" cy="514350"/>
          </a:xfrm>
          <a:prstGeom prst="ellipse">
            <a:avLst/>
          </a:prstGeom>
          <a:solidFill>
            <a:srgbClr val="808080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D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3" name="矩形: 圆角 12"/>
          <p:cNvSpPr/>
          <p:nvPr>
            <p:custDataLst>
              <p:tags r:id="rId10"/>
            </p:custDataLst>
          </p:nvPr>
        </p:nvSpPr>
        <p:spPr bwMode="auto">
          <a:xfrm>
            <a:off x="7696200" y="6215063"/>
            <a:ext cx="1543050" cy="411480"/>
          </a:xfrm>
          <a:prstGeom prst="roundRect">
            <a:avLst/>
          </a:prstGeom>
          <a:solidFill>
            <a:srgbClr val="808080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提交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grpSp>
        <p:nvGrpSpPr>
          <p:cNvPr id="18" name="组合 17"/>
          <p:cNvGrpSpPr/>
          <p:nvPr>
            <p:custDataLst>
              <p:tags r:id="rId11"/>
            </p:custDataLst>
          </p:nvPr>
        </p:nvGrpSpPr>
        <p:grpSpPr>
          <a:xfrm>
            <a:off x="1524000" y="0"/>
            <a:ext cx="9144000" cy="635000"/>
            <a:chOff x="0" y="0"/>
            <a:chExt cx="9144000" cy="635000"/>
          </a:xfrm>
        </p:grpSpPr>
        <p:sp>
          <p:nvSpPr>
            <p:cNvPr id="14" name="TitleBackground"/>
            <p:cNvSpPr/>
            <p:nvPr>
              <p:custDataLst>
                <p:tags r:id="rId12"/>
              </p:custDataLst>
            </p:nvPr>
          </p:nvSpPr>
          <p:spPr bwMode="auto">
            <a:xfrm>
              <a:off x="0" y="0"/>
              <a:ext cx="9144000" cy="635000"/>
            </a:xfrm>
            <a:prstGeom prst="rect">
              <a:avLst/>
            </a:prstGeom>
            <a:solidFill>
              <a:srgbClr val="F6F7F8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5" name="ColorBlock"/>
            <p:cNvSpPr/>
            <p:nvPr>
              <p:custDataLst>
                <p:tags r:id="rId13"/>
              </p:custDataLst>
            </p:nvPr>
          </p:nvSpPr>
          <p:spPr bwMode="auto">
            <a:xfrm>
              <a:off x="0" y="0"/>
              <a:ext cx="190500" cy="635000"/>
            </a:xfrm>
            <a:prstGeom prst="rect">
              <a:avLst/>
            </a:prstGeom>
            <a:solidFill>
              <a:srgbClr val="639EF4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6" name="TypeText"/>
            <p:cNvSpPr txBox="1"/>
            <p:nvPr>
              <p:custDataLst>
                <p:tags r:id="rId14"/>
              </p:custDataLst>
            </p:nvPr>
          </p:nvSpPr>
          <p:spPr>
            <a:xfrm>
              <a:off x="254000" y="0"/>
              <a:ext cx="1905000" cy="635000"/>
            </a:xfrm>
            <a:prstGeom prst="rect">
              <a:avLst/>
            </a:prstGeom>
            <a:noFill/>
          </p:spPr>
          <p:txBody>
            <a:bodyPr vert="horz" wrap="none" rtlCol="0" anchor="ctr" anchorCtr="0">
              <a:noAutofit/>
            </a:bodyPr>
            <a:lstStyle/>
            <a:p>
              <a:r>
                <a:rPr lang="zh-CN" altLang="en-US" sz="2600">
                  <a:solidFill>
                    <a:srgbClr val="00000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单选题</a:t>
              </a:r>
              <a:endParaRPr lang="zh-CN" altLang="en-US" sz="260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  <p:sp>
          <p:nvSpPr>
            <p:cNvPr id="17" name="TipText"/>
            <p:cNvSpPr txBox="1"/>
            <p:nvPr>
              <p:custDataLst>
                <p:tags r:id="rId15"/>
              </p:custDataLst>
            </p:nvPr>
          </p:nvSpPr>
          <p:spPr>
            <a:xfrm>
              <a:off x="1525905" y="109220"/>
              <a:ext cx="2286000" cy="508000"/>
            </a:xfrm>
            <a:prstGeom prst="rect">
              <a:avLst/>
            </a:prstGeom>
            <a:noFill/>
          </p:spPr>
          <p:txBody>
            <a:bodyPr vert="horz" wrap="none" rtlCol="0" anchor="ctr" anchorCtr="0">
              <a:noAutofit/>
            </a:bodyPr>
            <a:lstStyle/>
            <a:p>
              <a:r>
                <a:rPr lang="en-US" altLang="zh-CN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1</a:t>
              </a:r>
              <a:r>
                <a:rPr lang="zh-CN" altLang="en-US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分</a:t>
              </a:r>
              <a:endParaRPr lang="zh-CN" altLang="en-US" sz="2000">
                <a:solidFill>
                  <a:srgbClr val="80808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</p:grpSp>
      <p:pic>
        <p:nvPicPr>
          <p:cNvPr id="3" name="图片 2"/>
          <p:cNvPicPr/>
          <p:nvPr>
            <p:custDataLst>
              <p:tags r:id="rId16"/>
            </p:custDataLst>
          </p:nvPr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8600" y="63500"/>
            <a:ext cx="1422400" cy="508000"/>
          </a:xfrm>
          <a:prstGeom prst="rect">
            <a:avLst/>
          </a:prstGeom>
        </p:spPr>
      </p:pic>
    </p:spTree>
    <p:custDataLst>
      <p:tags r:id="rId18"/>
    </p:custDataLst>
  </p:cSld>
  <p:clrMapOvr>
    <a:masterClrMapping/>
  </p:clrMapOvr>
</p:sld>
</file>

<file path=ppt/slides/slide1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1C153BA-6758-45D9-B78B-3FCFDA02117E}" type="slidenum">
              <a:rPr lang="zh-CN" altLang="en-US" smtClean="0"/>
            </a:fld>
            <a:endParaRPr lang="en-US" altLang="zh-CN" dirty="0"/>
          </a:p>
        </p:txBody>
      </p:sp>
      <p:sp>
        <p:nvSpPr>
          <p:cNvPr id="5" name="文本框 4"/>
          <p:cNvSpPr txBox="1"/>
          <p:nvPr>
            <p:custDataLst>
              <p:tags r:id="rId1"/>
            </p:custDataLst>
          </p:nvPr>
        </p:nvSpPr>
        <p:spPr>
          <a:xfrm>
            <a:off x="2438400" y="635000"/>
            <a:ext cx="7315200" cy="2143125"/>
          </a:xfrm>
          <a:prstGeom prst="rect">
            <a:avLst/>
          </a:prstGeom>
          <a:noFill/>
        </p:spPr>
        <p:txBody>
          <a:bodyPr vert="horz" wrap="square" rtlCol="0" anchor="ctr" anchorCtr="0">
            <a:noAutofit/>
          </a:bodyPr>
          <a:lstStyle/>
          <a:p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有一个</a:t>
            </a:r>
            <a:r>
              <a:rPr lang="en-US" altLang="zh-CN" sz="2600" dirty="0" err="1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datetime.datetime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 </a:t>
            </a:r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类的变量 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dt,  </a:t>
            </a:r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如果要取得其中的月份，可写为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6" name="文本框 5"/>
          <p:cNvSpPr txBox="1"/>
          <p:nvPr>
            <p:custDataLst>
              <p:tags r:id="rId2"/>
            </p:custDataLst>
          </p:nvPr>
        </p:nvSpPr>
        <p:spPr>
          <a:xfrm>
            <a:off x="3352800" y="2786063"/>
            <a:ext cx="6400800" cy="642938"/>
          </a:xfrm>
          <a:prstGeom prst="rect">
            <a:avLst/>
          </a:prstGeom>
          <a:noFill/>
        </p:spPr>
        <p:txBody>
          <a:bodyPr vert="horz" rtlCol="0" anchor="ctr" anchorCtr="0">
            <a:noAutofit/>
          </a:bodyPr>
          <a:lstStyle/>
          <a:p>
            <a:r>
              <a:rPr lang="en-US" altLang="zh-CN" sz="2600" dirty="0" err="1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dt.mon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7" name="文本框 6"/>
          <p:cNvSpPr txBox="1"/>
          <p:nvPr>
            <p:custDataLst>
              <p:tags r:id="rId3"/>
            </p:custDataLst>
          </p:nvPr>
        </p:nvSpPr>
        <p:spPr>
          <a:xfrm>
            <a:off x="3352800" y="3643313"/>
            <a:ext cx="6400800" cy="642938"/>
          </a:xfrm>
          <a:prstGeom prst="rect">
            <a:avLst/>
          </a:prstGeom>
          <a:noFill/>
        </p:spPr>
        <p:txBody>
          <a:bodyPr vert="horz" rtlCol="0" anchor="ctr" anchorCtr="0">
            <a:noAutofit/>
          </a:bodyPr>
          <a:lstStyle/>
          <a:p>
            <a:r>
              <a:rPr lang="en-US" altLang="zh-CN" sz="2600" dirty="0" err="1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dt.month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()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8" name="文本框 7"/>
          <p:cNvSpPr txBox="1"/>
          <p:nvPr>
            <p:custDataLst>
              <p:tags r:id="rId4"/>
            </p:custDataLst>
          </p:nvPr>
        </p:nvSpPr>
        <p:spPr>
          <a:xfrm>
            <a:off x="3352800" y="4500563"/>
            <a:ext cx="6400800" cy="642938"/>
          </a:xfrm>
          <a:prstGeom prst="rect">
            <a:avLst/>
          </a:prstGeom>
          <a:noFill/>
        </p:spPr>
        <p:txBody>
          <a:bodyPr vert="horz" rtlCol="0" anchor="ctr" anchorCtr="0">
            <a:noAutofit/>
          </a:bodyPr>
          <a:lstStyle/>
          <a:p>
            <a:r>
              <a:rPr lang="en-US" altLang="zh-CN" sz="2600" dirty="0" err="1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dt.month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9" name="文本框 8"/>
          <p:cNvSpPr txBox="1"/>
          <p:nvPr>
            <p:custDataLst>
              <p:tags r:id="rId5"/>
            </p:custDataLst>
          </p:nvPr>
        </p:nvSpPr>
        <p:spPr>
          <a:xfrm>
            <a:off x="3352800" y="5357813"/>
            <a:ext cx="6400800" cy="642938"/>
          </a:xfrm>
          <a:prstGeom prst="rect">
            <a:avLst/>
          </a:prstGeom>
          <a:noFill/>
        </p:spPr>
        <p:txBody>
          <a:bodyPr vert="horz" rtlCol="0" anchor="ctr" anchorCtr="0">
            <a:noAutofit/>
          </a:bodyPr>
          <a:lstStyle/>
          <a:p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 </a:t>
            </a:r>
            <a:r>
              <a:rPr lang="en-US" altLang="zh-CN" sz="2600" dirty="0" err="1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dt.time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()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0" name="椭圆 9"/>
          <p:cNvSpPr>
            <a:spLocks noChangeAspect="1"/>
          </p:cNvSpPr>
          <p:nvPr>
            <p:custDataLst>
              <p:tags r:id="rId6"/>
            </p:custDataLst>
          </p:nvPr>
        </p:nvSpPr>
        <p:spPr bwMode="auto">
          <a:xfrm>
            <a:off x="2638425" y="2850356"/>
            <a:ext cx="514350" cy="514350"/>
          </a:xfrm>
          <a:prstGeom prst="ellipse">
            <a:avLst/>
          </a:prstGeom>
          <a:solidFill>
            <a:srgbClr val="808080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A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1" name="椭圆 10"/>
          <p:cNvSpPr>
            <a:spLocks noChangeAspect="1"/>
          </p:cNvSpPr>
          <p:nvPr>
            <p:custDataLst>
              <p:tags r:id="rId7"/>
            </p:custDataLst>
          </p:nvPr>
        </p:nvSpPr>
        <p:spPr bwMode="auto">
          <a:xfrm>
            <a:off x="2638425" y="3707606"/>
            <a:ext cx="514350" cy="514350"/>
          </a:xfrm>
          <a:prstGeom prst="ellipse">
            <a:avLst/>
          </a:prstGeom>
          <a:solidFill>
            <a:srgbClr val="808080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B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2" name="椭圆 11"/>
          <p:cNvSpPr>
            <a:spLocks noChangeAspect="1"/>
          </p:cNvSpPr>
          <p:nvPr>
            <p:custDataLst>
              <p:tags r:id="rId8"/>
            </p:custDataLst>
          </p:nvPr>
        </p:nvSpPr>
        <p:spPr bwMode="auto">
          <a:xfrm>
            <a:off x="2638425" y="4564856"/>
            <a:ext cx="514350" cy="514350"/>
          </a:xfrm>
          <a:prstGeom prst="ellipse">
            <a:avLst/>
          </a:prstGeom>
          <a:solidFill>
            <a:srgbClr val="00FF00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C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3" name="椭圆 12"/>
          <p:cNvSpPr>
            <a:spLocks noChangeAspect="1"/>
          </p:cNvSpPr>
          <p:nvPr>
            <p:custDataLst>
              <p:tags r:id="rId9"/>
            </p:custDataLst>
          </p:nvPr>
        </p:nvSpPr>
        <p:spPr bwMode="auto">
          <a:xfrm>
            <a:off x="2638425" y="5422106"/>
            <a:ext cx="514350" cy="514350"/>
          </a:xfrm>
          <a:prstGeom prst="ellipse">
            <a:avLst/>
          </a:prstGeom>
          <a:solidFill>
            <a:srgbClr val="808080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D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4" name="矩形: 圆角 13"/>
          <p:cNvSpPr/>
          <p:nvPr>
            <p:custDataLst>
              <p:tags r:id="rId10"/>
            </p:custDataLst>
          </p:nvPr>
        </p:nvSpPr>
        <p:spPr bwMode="auto">
          <a:xfrm>
            <a:off x="7696200" y="6215063"/>
            <a:ext cx="1543050" cy="411480"/>
          </a:xfrm>
          <a:prstGeom prst="roundRect">
            <a:avLst/>
          </a:prstGeom>
          <a:solidFill>
            <a:srgbClr val="808080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提交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grpSp>
        <p:nvGrpSpPr>
          <p:cNvPr id="19" name="组合 18"/>
          <p:cNvGrpSpPr/>
          <p:nvPr>
            <p:custDataLst>
              <p:tags r:id="rId11"/>
            </p:custDataLst>
          </p:nvPr>
        </p:nvGrpSpPr>
        <p:grpSpPr>
          <a:xfrm>
            <a:off x="1524000" y="0"/>
            <a:ext cx="9144000" cy="635000"/>
            <a:chOff x="0" y="0"/>
            <a:chExt cx="9144000" cy="635000"/>
          </a:xfrm>
        </p:grpSpPr>
        <p:sp>
          <p:nvSpPr>
            <p:cNvPr id="15" name="TitleBackground"/>
            <p:cNvSpPr/>
            <p:nvPr>
              <p:custDataLst>
                <p:tags r:id="rId12"/>
              </p:custDataLst>
            </p:nvPr>
          </p:nvSpPr>
          <p:spPr bwMode="auto">
            <a:xfrm>
              <a:off x="0" y="0"/>
              <a:ext cx="9144000" cy="635000"/>
            </a:xfrm>
            <a:prstGeom prst="rect">
              <a:avLst/>
            </a:prstGeom>
            <a:solidFill>
              <a:srgbClr val="F6F7F8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6" name="ColorBlock"/>
            <p:cNvSpPr/>
            <p:nvPr>
              <p:custDataLst>
                <p:tags r:id="rId13"/>
              </p:custDataLst>
            </p:nvPr>
          </p:nvSpPr>
          <p:spPr bwMode="auto">
            <a:xfrm>
              <a:off x="0" y="0"/>
              <a:ext cx="190500" cy="635000"/>
            </a:xfrm>
            <a:prstGeom prst="rect">
              <a:avLst/>
            </a:prstGeom>
            <a:solidFill>
              <a:srgbClr val="639EF4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7" name="TypeText"/>
            <p:cNvSpPr txBox="1"/>
            <p:nvPr>
              <p:custDataLst>
                <p:tags r:id="rId14"/>
              </p:custDataLst>
            </p:nvPr>
          </p:nvSpPr>
          <p:spPr>
            <a:xfrm>
              <a:off x="254000" y="0"/>
              <a:ext cx="1905000" cy="635000"/>
            </a:xfrm>
            <a:prstGeom prst="rect">
              <a:avLst/>
            </a:prstGeom>
            <a:noFill/>
          </p:spPr>
          <p:txBody>
            <a:bodyPr vert="horz" wrap="none" rtlCol="0" anchor="ctr" anchorCtr="0">
              <a:noAutofit/>
            </a:bodyPr>
            <a:lstStyle/>
            <a:p>
              <a:r>
                <a:rPr lang="zh-CN" altLang="en-US" sz="2600">
                  <a:solidFill>
                    <a:srgbClr val="00000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单选题</a:t>
              </a:r>
              <a:endParaRPr lang="zh-CN" altLang="en-US" sz="260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  <p:sp>
          <p:nvSpPr>
            <p:cNvPr id="18" name="TipText"/>
            <p:cNvSpPr txBox="1"/>
            <p:nvPr>
              <p:custDataLst>
                <p:tags r:id="rId15"/>
              </p:custDataLst>
            </p:nvPr>
          </p:nvSpPr>
          <p:spPr>
            <a:xfrm>
              <a:off x="1525905" y="109220"/>
              <a:ext cx="2286000" cy="508000"/>
            </a:xfrm>
            <a:prstGeom prst="rect">
              <a:avLst/>
            </a:prstGeom>
            <a:noFill/>
          </p:spPr>
          <p:txBody>
            <a:bodyPr vert="horz" wrap="none" rtlCol="0" anchor="ctr" anchorCtr="0">
              <a:noAutofit/>
            </a:bodyPr>
            <a:lstStyle/>
            <a:p>
              <a:r>
                <a:rPr lang="en-US" altLang="zh-CN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1</a:t>
              </a:r>
              <a:r>
                <a:rPr lang="zh-CN" altLang="en-US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分</a:t>
              </a:r>
              <a:endParaRPr lang="zh-CN" altLang="en-US" sz="2000">
                <a:solidFill>
                  <a:srgbClr val="80808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</p:grpSp>
      <p:pic>
        <p:nvPicPr>
          <p:cNvPr id="4" name="图片 3"/>
          <p:cNvPicPr/>
          <p:nvPr>
            <p:custDataLst>
              <p:tags r:id="rId16"/>
            </p:custDataLst>
          </p:nvPr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8600" y="63500"/>
            <a:ext cx="1422400" cy="508000"/>
          </a:xfrm>
          <a:prstGeom prst="rect">
            <a:avLst/>
          </a:prstGeom>
        </p:spPr>
      </p:pic>
    </p:spTree>
    <p:custDataLst>
      <p:tags r:id="rId18"/>
    </p:custDataLst>
  </p:cSld>
  <p:clrMapOvr>
    <a:masterClrMapping/>
  </p:clrMapOvr>
</p:sld>
</file>

<file path=ppt/slides/slide1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1C153BA-6758-45D9-B78B-3FCFDA02117E}" type="slidenum">
              <a:rPr lang="zh-CN" altLang="en-US" smtClean="0"/>
            </a:fld>
            <a:endParaRPr lang="en-US" altLang="zh-CN" dirty="0"/>
          </a:p>
        </p:txBody>
      </p:sp>
      <p:sp>
        <p:nvSpPr>
          <p:cNvPr id="5" name="文本框 4"/>
          <p:cNvSpPr txBox="1"/>
          <p:nvPr>
            <p:custDataLst>
              <p:tags r:id="rId1"/>
            </p:custDataLst>
          </p:nvPr>
        </p:nvSpPr>
        <p:spPr>
          <a:xfrm>
            <a:off x="2438400" y="635000"/>
            <a:ext cx="7315200" cy="2143125"/>
          </a:xfrm>
          <a:prstGeom prst="rect">
            <a:avLst/>
          </a:prstGeom>
          <a:noFill/>
        </p:spPr>
        <p:txBody>
          <a:bodyPr vert="horz" wrap="square" rtlCol="0" anchor="ctr" anchorCtr="0">
            <a:noAutofit/>
          </a:bodyPr>
          <a:lstStyle/>
          <a:p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import  math</a:t>
            </a:r>
            <a:endParaRPr lang="en-US" altLang="zh-CN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  <a:p>
            <a:r>
              <a:rPr lang="en-US" altLang="zh-CN" sz="2600" dirty="0" err="1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math.sqrt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(9)</a:t>
            </a:r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的值是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(  </a:t>
            </a:r>
            <a:r>
              <a:rPr lang="zh-CN" altLang="en-US" sz="2600" dirty="0">
                <a:solidFill>
                  <a:srgbClr val="639EF4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 </a:t>
            </a:r>
            <a:r>
              <a:rPr lang="en-US" altLang="zh-CN" sz="2600" dirty="0">
                <a:solidFill>
                  <a:srgbClr val="639EF4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[</a:t>
            </a:r>
            <a:r>
              <a:rPr lang="zh-CN" altLang="en-US" sz="2600" dirty="0">
                <a:solidFill>
                  <a:srgbClr val="639EF4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填空</a:t>
            </a:r>
            <a:r>
              <a:rPr lang="en-US" altLang="zh-CN" sz="2600" dirty="0">
                <a:solidFill>
                  <a:srgbClr val="639EF4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1]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  ) 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6" name="矩形: 圆角 5"/>
          <p:cNvSpPr/>
          <p:nvPr>
            <p:custDataLst>
              <p:tags r:id="rId2"/>
            </p:custDataLst>
          </p:nvPr>
        </p:nvSpPr>
        <p:spPr bwMode="auto">
          <a:xfrm>
            <a:off x="7696200" y="6215063"/>
            <a:ext cx="1543050" cy="411480"/>
          </a:xfrm>
          <a:prstGeom prst="roundRect">
            <a:avLst/>
          </a:prstGeom>
          <a:solidFill>
            <a:srgbClr val="808080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作答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2" name="矩形 11"/>
          <p:cNvSpPr/>
          <p:nvPr>
            <p:custDataLst>
              <p:tags r:id="rId3"/>
            </p:custDataLst>
          </p:nvPr>
        </p:nvSpPr>
        <p:spPr bwMode="auto">
          <a:xfrm>
            <a:off x="1524000" y="5849303"/>
            <a:ext cx="9144000" cy="365760"/>
          </a:xfrm>
          <a:prstGeom prst="rect">
            <a:avLst/>
          </a:prstGeom>
          <a:solidFill>
            <a:srgbClr val="FBFAE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1" compatLnSpc="1"/>
          <a:lstStyle/>
          <a:p>
            <a:r>
              <a:rPr kumimoji="0" lang="zh-CN" altLang="en-US" sz="1200" b="1" i="0" u="none" strike="noStrike" cap="none" normalizeH="0" baseline="0">
                <a:ln>
                  <a:noFill/>
                </a:ln>
                <a:solidFill>
                  <a:srgbClr val="F84F41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正常使用填空题需</a:t>
            </a:r>
            <a:r>
              <a:rPr kumimoji="0" lang="en-US" altLang="zh-CN" sz="1200" b="1" i="0" u="none" strike="noStrike" cap="none" normalizeH="0" baseline="0">
                <a:ln>
                  <a:noFill/>
                </a:ln>
                <a:solidFill>
                  <a:srgbClr val="F84F41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3.0</a:t>
            </a:r>
            <a:r>
              <a:rPr kumimoji="0" lang="zh-CN" altLang="en-US" sz="1200" b="1" i="0" u="none" strike="noStrike" cap="none" normalizeH="0" baseline="0">
                <a:ln>
                  <a:noFill/>
                </a:ln>
                <a:solidFill>
                  <a:srgbClr val="F84F41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以上版本雨课堂</a:t>
            </a:r>
            <a:endParaRPr kumimoji="0" lang="zh-CN" altLang="en-US" sz="1200" b="1" i="0" u="none" strike="noStrike" cap="none" normalizeH="0" baseline="0">
              <a:ln>
                <a:noFill/>
              </a:ln>
              <a:solidFill>
                <a:srgbClr val="F84F41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grpSp>
        <p:nvGrpSpPr>
          <p:cNvPr id="11" name="组合 10"/>
          <p:cNvGrpSpPr/>
          <p:nvPr>
            <p:custDataLst>
              <p:tags r:id="rId4"/>
            </p:custDataLst>
          </p:nvPr>
        </p:nvGrpSpPr>
        <p:grpSpPr>
          <a:xfrm>
            <a:off x="1524000" y="0"/>
            <a:ext cx="9144000" cy="635000"/>
            <a:chOff x="0" y="0"/>
            <a:chExt cx="9144000" cy="635000"/>
          </a:xfrm>
        </p:grpSpPr>
        <p:sp>
          <p:nvSpPr>
            <p:cNvPr id="7" name="TitleBackground"/>
            <p:cNvSpPr/>
            <p:nvPr>
              <p:custDataLst>
                <p:tags r:id="rId5"/>
              </p:custDataLst>
            </p:nvPr>
          </p:nvSpPr>
          <p:spPr bwMode="auto">
            <a:xfrm>
              <a:off x="0" y="0"/>
              <a:ext cx="9144000" cy="635000"/>
            </a:xfrm>
            <a:prstGeom prst="rect">
              <a:avLst/>
            </a:prstGeom>
            <a:solidFill>
              <a:srgbClr val="F6F7F8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" name="ColorBlock"/>
            <p:cNvSpPr/>
            <p:nvPr>
              <p:custDataLst>
                <p:tags r:id="rId6"/>
              </p:custDataLst>
            </p:nvPr>
          </p:nvSpPr>
          <p:spPr bwMode="auto">
            <a:xfrm>
              <a:off x="0" y="0"/>
              <a:ext cx="190500" cy="635000"/>
            </a:xfrm>
            <a:prstGeom prst="rect">
              <a:avLst/>
            </a:prstGeom>
            <a:solidFill>
              <a:srgbClr val="639EF4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" name="TypeText"/>
            <p:cNvSpPr txBox="1"/>
            <p:nvPr>
              <p:custDataLst>
                <p:tags r:id="rId7"/>
              </p:custDataLst>
            </p:nvPr>
          </p:nvSpPr>
          <p:spPr>
            <a:xfrm>
              <a:off x="254000" y="0"/>
              <a:ext cx="1905000" cy="635000"/>
            </a:xfrm>
            <a:prstGeom prst="rect">
              <a:avLst/>
            </a:prstGeom>
            <a:noFill/>
          </p:spPr>
          <p:txBody>
            <a:bodyPr vert="horz" wrap="none" rtlCol="0" anchor="ctr" anchorCtr="0">
              <a:noAutofit/>
            </a:bodyPr>
            <a:lstStyle/>
            <a:p>
              <a:r>
                <a:rPr lang="zh-CN" altLang="en-US" sz="2600">
                  <a:solidFill>
                    <a:srgbClr val="00000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填空题</a:t>
              </a:r>
              <a:endParaRPr lang="zh-CN" altLang="en-US" sz="260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  <p:sp>
          <p:nvSpPr>
            <p:cNvPr id="10" name="TipText"/>
            <p:cNvSpPr txBox="1"/>
            <p:nvPr>
              <p:custDataLst>
                <p:tags r:id="rId8"/>
              </p:custDataLst>
            </p:nvPr>
          </p:nvSpPr>
          <p:spPr>
            <a:xfrm>
              <a:off x="1525905" y="109220"/>
              <a:ext cx="2286000" cy="508000"/>
            </a:xfrm>
            <a:prstGeom prst="rect">
              <a:avLst/>
            </a:prstGeom>
            <a:noFill/>
          </p:spPr>
          <p:txBody>
            <a:bodyPr vert="horz" wrap="none" rtlCol="0" anchor="ctr" anchorCtr="0">
              <a:noAutofit/>
            </a:bodyPr>
            <a:lstStyle/>
            <a:p>
              <a:r>
                <a:rPr lang="en-US" altLang="zh-CN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1</a:t>
              </a:r>
              <a:r>
                <a:rPr lang="zh-CN" altLang="en-US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分</a:t>
              </a:r>
              <a:endParaRPr lang="zh-CN" altLang="en-US" sz="2000">
                <a:solidFill>
                  <a:srgbClr val="80808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</p:grpSp>
      <p:pic>
        <p:nvPicPr>
          <p:cNvPr id="4" name="图片 3"/>
          <p:cNvPicPr/>
          <p:nvPr>
            <p:custDataLst>
              <p:tags r:id="rId9"/>
            </p:custDataLst>
          </p:nvPr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8600" y="63500"/>
            <a:ext cx="1422400" cy="508000"/>
          </a:xfrm>
          <a:prstGeom prst="rect">
            <a:avLst/>
          </a:prstGeom>
        </p:spPr>
      </p:pic>
    </p:spTree>
    <p:custDataLst>
      <p:tags r:id="rId11"/>
    </p:custDataLst>
  </p:cSld>
  <p:clrMapOvr>
    <a:masterClrMapping/>
  </p:clrMapOvr>
</p:sld>
</file>

<file path=ppt/slides/slide1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1C153BA-6758-45D9-B78B-3FCFDA02117E}" type="slidenum">
              <a:rPr lang="zh-CN" altLang="en-US" smtClean="0"/>
            </a:fld>
            <a:endParaRPr lang="en-US" altLang="zh-CN" dirty="0"/>
          </a:p>
        </p:txBody>
      </p:sp>
      <p:sp>
        <p:nvSpPr>
          <p:cNvPr id="5" name="文本框 4"/>
          <p:cNvSpPr txBox="1"/>
          <p:nvPr>
            <p:custDataLst>
              <p:tags r:id="rId1"/>
            </p:custDataLst>
          </p:nvPr>
        </p:nvSpPr>
        <p:spPr>
          <a:xfrm>
            <a:off x="2438400" y="635000"/>
            <a:ext cx="7315200" cy="2143125"/>
          </a:xfrm>
          <a:prstGeom prst="rect">
            <a:avLst/>
          </a:prstGeom>
          <a:noFill/>
        </p:spPr>
        <p:txBody>
          <a:bodyPr vert="horz" wrap="square" rtlCol="0" anchor="ctr" anchorCtr="0">
            <a:noAutofit/>
          </a:bodyPr>
          <a:lstStyle/>
          <a:p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import  math</a:t>
            </a:r>
            <a:endParaRPr lang="en-US" altLang="zh-CN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  <a:p>
            <a:r>
              <a:rPr lang="en-US" altLang="zh-CN" sz="2600" dirty="0" err="1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math.factorial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(6) </a:t>
            </a:r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的值是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( </a:t>
            </a:r>
            <a:r>
              <a:rPr lang="zh-CN" altLang="en-US" sz="2600" dirty="0">
                <a:solidFill>
                  <a:srgbClr val="639EF4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 </a:t>
            </a:r>
            <a:r>
              <a:rPr lang="en-US" altLang="zh-CN" sz="2600" dirty="0">
                <a:solidFill>
                  <a:srgbClr val="639EF4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[</a:t>
            </a:r>
            <a:r>
              <a:rPr lang="zh-CN" altLang="en-US" sz="2600" dirty="0">
                <a:solidFill>
                  <a:srgbClr val="639EF4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填空</a:t>
            </a:r>
            <a:r>
              <a:rPr lang="en-US" altLang="zh-CN" sz="2600" dirty="0">
                <a:solidFill>
                  <a:srgbClr val="639EF4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1]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   )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6" name="矩形: 圆角 5"/>
          <p:cNvSpPr/>
          <p:nvPr>
            <p:custDataLst>
              <p:tags r:id="rId2"/>
            </p:custDataLst>
          </p:nvPr>
        </p:nvSpPr>
        <p:spPr bwMode="auto">
          <a:xfrm>
            <a:off x="7696200" y="6215063"/>
            <a:ext cx="1543050" cy="411480"/>
          </a:xfrm>
          <a:prstGeom prst="roundRect">
            <a:avLst/>
          </a:prstGeom>
          <a:solidFill>
            <a:srgbClr val="808080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作答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2" name="矩形 11"/>
          <p:cNvSpPr/>
          <p:nvPr>
            <p:custDataLst>
              <p:tags r:id="rId3"/>
            </p:custDataLst>
          </p:nvPr>
        </p:nvSpPr>
        <p:spPr bwMode="auto">
          <a:xfrm>
            <a:off x="1524000" y="5849303"/>
            <a:ext cx="9144000" cy="365760"/>
          </a:xfrm>
          <a:prstGeom prst="rect">
            <a:avLst/>
          </a:prstGeom>
          <a:solidFill>
            <a:srgbClr val="FBFAE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1" compatLnSpc="1"/>
          <a:lstStyle/>
          <a:p>
            <a:r>
              <a:rPr kumimoji="0" lang="zh-CN" altLang="en-US" sz="1200" b="1" i="0" u="none" strike="noStrike" cap="none" normalizeH="0" baseline="0">
                <a:ln>
                  <a:noFill/>
                </a:ln>
                <a:solidFill>
                  <a:srgbClr val="F84F41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正常使用填空题需</a:t>
            </a:r>
            <a:r>
              <a:rPr kumimoji="0" lang="en-US" altLang="zh-CN" sz="1200" b="1" i="0" u="none" strike="noStrike" cap="none" normalizeH="0" baseline="0">
                <a:ln>
                  <a:noFill/>
                </a:ln>
                <a:solidFill>
                  <a:srgbClr val="F84F41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3.0</a:t>
            </a:r>
            <a:r>
              <a:rPr kumimoji="0" lang="zh-CN" altLang="en-US" sz="1200" b="1" i="0" u="none" strike="noStrike" cap="none" normalizeH="0" baseline="0">
                <a:ln>
                  <a:noFill/>
                </a:ln>
                <a:solidFill>
                  <a:srgbClr val="F84F41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以上版本雨课堂</a:t>
            </a:r>
            <a:endParaRPr kumimoji="0" lang="zh-CN" altLang="en-US" sz="1200" b="1" i="0" u="none" strike="noStrike" cap="none" normalizeH="0" baseline="0">
              <a:ln>
                <a:noFill/>
              </a:ln>
              <a:solidFill>
                <a:srgbClr val="F84F41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grpSp>
        <p:nvGrpSpPr>
          <p:cNvPr id="11" name="组合 10"/>
          <p:cNvGrpSpPr/>
          <p:nvPr>
            <p:custDataLst>
              <p:tags r:id="rId4"/>
            </p:custDataLst>
          </p:nvPr>
        </p:nvGrpSpPr>
        <p:grpSpPr>
          <a:xfrm>
            <a:off x="1524000" y="0"/>
            <a:ext cx="9144000" cy="635000"/>
            <a:chOff x="0" y="0"/>
            <a:chExt cx="9144000" cy="635000"/>
          </a:xfrm>
        </p:grpSpPr>
        <p:sp>
          <p:nvSpPr>
            <p:cNvPr id="7" name="TitleBackground"/>
            <p:cNvSpPr/>
            <p:nvPr>
              <p:custDataLst>
                <p:tags r:id="rId5"/>
              </p:custDataLst>
            </p:nvPr>
          </p:nvSpPr>
          <p:spPr bwMode="auto">
            <a:xfrm>
              <a:off x="0" y="0"/>
              <a:ext cx="9144000" cy="635000"/>
            </a:xfrm>
            <a:prstGeom prst="rect">
              <a:avLst/>
            </a:prstGeom>
            <a:solidFill>
              <a:srgbClr val="F6F7F8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" name="ColorBlock"/>
            <p:cNvSpPr/>
            <p:nvPr>
              <p:custDataLst>
                <p:tags r:id="rId6"/>
              </p:custDataLst>
            </p:nvPr>
          </p:nvSpPr>
          <p:spPr bwMode="auto">
            <a:xfrm>
              <a:off x="0" y="0"/>
              <a:ext cx="190500" cy="635000"/>
            </a:xfrm>
            <a:prstGeom prst="rect">
              <a:avLst/>
            </a:prstGeom>
            <a:solidFill>
              <a:srgbClr val="639EF4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" name="TypeText"/>
            <p:cNvSpPr txBox="1"/>
            <p:nvPr>
              <p:custDataLst>
                <p:tags r:id="rId7"/>
              </p:custDataLst>
            </p:nvPr>
          </p:nvSpPr>
          <p:spPr>
            <a:xfrm>
              <a:off x="254000" y="0"/>
              <a:ext cx="1905000" cy="635000"/>
            </a:xfrm>
            <a:prstGeom prst="rect">
              <a:avLst/>
            </a:prstGeom>
            <a:noFill/>
          </p:spPr>
          <p:txBody>
            <a:bodyPr vert="horz" wrap="none" rtlCol="0" anchor="ctr" anchorCtr="0">
              <a:noAutofit/>
            </a:bodyPr>
            <a:lstStyle/>
            <a:p>
              <a:r>
                <a:rPr lang="zh-CN" altLang="en-US" sz="2600">
                  <a:solidFill>
                    <a:srgbClr val="00000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填空题</a:t>
              </a:r>
              <a:endParaRPr lang="zh-CN" altLang="en-US" sz="260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  <p:sp>
          <p:nvSpPr>
            <p:cNvPr id="10" name="TipText"/>
            <p:cNvSpPr txBox="1"/>
            <p:nvPr>
              <p:custDataLst>
                <p:tags r:id="rId8"/>
              </p:custDataLst>
            </p:nvPr>
          </p:nvSpPr>
          <p:spPr>
            <a:xfrm>
              <a:off x="1525905" y="109220"/>
              <a:ext cx="2286000" cy="508000"/>
            </a:xfrm>
            <a:prstGeom prst="rect">
              <a:avLst/>
            </a:prstGeom>
            <a:noFill/>
          </p:spPr>
          <p:txBody>
            <a:bodyPr vert="horz" wrap="none" rtlCol="0" anchor="ctr" anchorCtr="0">
              <a:noAutofit/>
            </a:bodyPr>
            <a:lstStyle/>
            <a:p>
              <a:r>
                <a:rPr lang="en-US" altLang="zh-CN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1</a:t>
              </a:r>
              <a:r>
                <a:rPr lang="zh-CN" altLang="en-US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分</a:t>
              </a:r>
              <a:endParaRPr lang="zh-CN" altLang="en-US" sz="2000">
                <a:solidFill>
                  <a:srgbClr val="80808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</p:grpSp>
      <p:pic>
        <p:nvPicPr>
          <p:cNvPr id="4" name="图片 3"/>
          <p:cNvPicPr/>
          <p:nvPr>
            <p:custDataLst>
              <p:tags r:id="rId9"/>
            </p:custDataLst>
          </p:nvPr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8600" y="63500"/>
            <a:ext cx="1422400" cy="508000"/>
          </a:xfrm>
          <a:prstGeom prst="rect">
            <a:avLst/>
          </a:prstGeom>
        </p:spPr>
      </p:pic>
    </p:spTree>
    <p:custDataLst>
      <p:tags r:id="rId11"/>
    </p:custDataLst>
  </p:cSld>
  <p:clrMapOvr>
    <a:masterClrMapping/>
  </p:clrMapOvr>
</p:sld>
</file>

<file path=ppt/slides/slide1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1C153BA-6758-45D9-B78B-3FCFDA02117E}" type="slidenum">
              <a:rPr lang="zh-CN" altLang="en-US" smtClean="0"/>
            </a:fld>
            <a:endParaRPr lang="en-US" altLang="zh-CN" dirty="0"/>
          </a:p>
        </p:txBody>
      </p:sp>
      <p:sp>
        <p:nvSpPr>
          <p:cNvPr id="5" name="文本框 4"/>
          <p:cNvSpPr txBox="1"/>
          <p:nvPr>
            <p:custDataLst>
              <p:tags r:id="rId1"/>
            </p:custDataLst>
          </p:nvPr>
        </p:nvSpPr>
        <p:spPr>
          <a:xfrm>
            <a:off x="2438400" y="635000"/>
            <a:ext cx="7315200" cy="2143125"/>
          </a:xfrm>
          <a:prstGeom prst="rect">
            <a:avLst/>
          </a:prstGeom>
          <a:noFill/>
        </p:spPr>
        <p:txBody>
          <a:bodyPr vert="horz" wrap="square" rtlCol="0" anchor="ctr" anchorCtr="0">
            <a:noAutofit/>
          </a:bodyPr>
          <a:lstStyle/>
          <a:p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time</a:t>
            </a:r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模块中将时间转为字符串的函数名是（  </a:t>
            </a:r>
            <a:r>
              <a:rPr lang="zh-CN" altLang="en-US" sz="2600" dirty="0">
                <a:solidFill>
                  <a:srgbClr val="639EF4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 </a:t>
            </a:r>
            <a:r>
              <a:rPr lang="en-US" altLang="zh-CN" sz="2600" dirty="0">
                <a:solidFill>
                  <a:srgbClr val="639EF4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[</a:t>
            </a:r>
            <a:r>
              <a:rPr lang="zh-CN" altLang="en-US" sz="2600" dirty="0">
                <a:solidFill>
                  <a:srgbClr val="639EF4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填空</a:t>
            </a:r>
            <a:r>
              <a:rPr lang="en-US" altLang="zh-CN" sz="2600" dirty="0">
                <a:solidFill>
                  <a:srgbClr val="639EF4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1]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 </a:t>
            </a:r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 ）。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  <a:p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注：答案只写名称，不用含括号。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6" name="矩形: 圆角 5"/>
          <p:cNvSpPr/>
          <p:nvPr>
            <p:custDataLst>
              <p:tags r:id="rId2"/>
            </p:custDataLst>
          </p:nvPr>
        </p:nvSpPr>
        <p:spPr bwMode="auto">
          <a:xfrm>
            <a:off x="7696200" y="6215063"/>
            <a:ext cx="1543050" cy="411480"/>
          </a:xfrm>
          <a:prstGeom prst="roundRect">
            <a:avLst/>
          </a:prstGeom>
          <a:solidFill>
            <a:srgbClr val="808080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作答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2" name="矩形 11"/>
          <p:cNvSpPr/>
          <p:nvPr>
            <p:custDataLst>
              <p:tags r:id="rId3"/>
            </p:custDataLst>
          </p:nvPr>
        </p:nvSpPr>
        <p:spPr bwMode="auto">
          <a:xfrm>
            <a:off x="1524000" y="5849303"/>
            <a:ext cx="9144000" cy="365760"/>
          </a:xfrm>
          <a:prstGeom prst="rect">
            <a:avLst/>
          </a:prstGeom>
          <a:solidFill>
            <a:srgbClr val="FBFAE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1" compatLnSpc="1"/>
          <a:lstStyle/>
          <a:p>
            <a:r>
              <a:rPr kumimoji="0" lang="zh-CN" altLang="en-US" sz="1200" b="1" i="0" u="none" strike="noStrike" cap="none" normalizeH="0" baseline="0">
                <a:ln>
                  <a:noFill/>
                </a:ln>
                <a:solidFill>
                  <a:srgbClr val="F84F41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正常使用填空题需</a:t>
            </a:r>
            <a:r>
              <a:rPr kumimoji="0" lang="en-US" altLang="zh-CN" sz="1200" b="1" i="0" u="none" strike="noStrike" cap="none" normalizeH="0" baseline="0">
                <a:ln>
                  <a:noFill/>
                </a:ln>
                <a:solidFill>
                  <a:srgbClr val="F84F41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3.0</a:t>
            </a:r>
            <a:r>
              <a:rPr kumimoji="0" lang="zh-CN" altLang="en-US" sz="1200" b="1" i="0" u="none" strike="noStrike" cap="none" normalizeH="0" baseline="0">
                <a:ln>
                  <a:noFill/>
                </a:ln>
                <a:solidFill>
                  <a:srgbClr val="F84F41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以上版本雨课堂</a:t>
            </a:r>
            <a:endParaRPr kumimoji="0" lang="zh-CN" altLang="en-US" sz="1200" b="1" i="0" u="none" strike="noStrike" cap="none" normalizeH="0" baseline="0">
              <a:ln>
                <a:noFill/>
              </a:ln>
              <a:solidFill>
                <a:srgbClr val="F84F41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grpSp>
        <p:nvGrpSpPr>
          <p:cNvPr id="11" name="组合 10"/>
          <p:cNvGrpSpPr/>
          <p:nvPr>
            <p:custDataLst>
              <p:tags r:id="rId4"/>
            </p:custDataLst>
          </p:nvPr>
        </p:nvGrpSpPr>
        <p:grpSpPr>
          <a:xfrm>
            <a:off x="1524000" y="0"/>
            <a:ext cx="9144000" cy="635000"/>
            <a:chOff x="0" y="0"/>
            <a:chExt cx="9144000" cy="635000"/>
          </a:xfrm>
        </p:grpSpPr>
        <p:sp>
          <p:nvSpPr>
            <p:cNvPr id="7" name="TitleBackground"/>
            <p:cNvSpPr/>
            <p:nvPr>
              <p:custDataLst>
                <p:tags r:id="rId5"/>
              </p:custDataLst>
            </p:nvPr>
          </p:nvSpPr>
          <p:spPr bwMode="auto">
            <a:xfrm>
              <a:off x="0" y="0"/>
              <a:ext cx="9144000" cy="635000"/>
            </a:xfrm>
            <a:prstGeom prst="rect">
              <a:avLst/>
            </a:prstGeom>
            <a:solidFill>
              <a:srgbClr val="F6F7F8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" name="ColorBlock"/>
            <p:cNvSpPr/>
            <p:nvPr>
              <p:custDataLst>
                <p:tags r:id="rId6"/>
              </p:custDataLst>
            </p:nvPr>
          </p:nvSpPr>
          <p:spPr bwMode="auto">
            <a:xfrm>
              <a:off x="0" y="0"/>
              <a:ext cx="190500" cy="635000"/>
            </a:xfrm>
            <a:prstGeom prst="rect">
              <a:avLst/>
            </a:prstGeom>
            <a:solidFill>
              <a:srgbClr val="639EF4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" name="TypeText"/>
            <p:cNvSpPr txBox="1"/>
            <p:nvPr>
              <p:custDataLst>
                <p:tags r:id="rId7"/>
              </p:custDataLst>
            </p:nvPr>
          </p:nvSpPr>
          <p:spPr>
            <a:xfrm>
              <a:off x="254000" y="0"/>
              <a:ext cx="1905000" cy="635000"/>
            </a:xfrm>
            <a:prstGeom prst="rect">
              <a:avLst/>
            </a:prstGeom>
            <a:noFill/>
          </p:spPr>
          <p:txBody>
            <a:bodyPr vert="horz" wrap="none" rtlCol="0" anchor="ctr" anchorCtr="0">
              <a:noAutofit/>
            </a:bodyPr>
            <a:lstStyle/>
            <a:p>
              <a:r>
                <a:rPr lang="zh-CN" altLang="en-US" sz="2600">
                  <a:solidFill>
                    <a:srgbClr val="00000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填空题</a:t>
              </a:r>
              <a:endParaRPr lang="zh-CN" altLang="en-US" sz="260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  <p:sp>
          <p:nvSpPr>
            <p:cNvPr id="10" name="TipText"/>
            <p:cNvSpPr txBox="1"/>
            <p:nvPr>
              <p:custDataLst>
                <p:tags r:id="rId8"/>
              </p:custDataLst>
            </p:nvPr>
          </p:nvSpPr>
          <p:spPr>
            <a:xfrm>
              <a:off x="1525905" y="109220"/>
              <a:ext cx="2286000" cy="508000"/>
            </a:xfrm>
            <a:prstGeom prst="rect">
              <a:avLst/>
            </a:prstGeom>
            <a:noFill/>
          </p:spPr>
          <p:txBody>
            <a:bodyPr vert="horz" wrap="none" rtlCol="0" anchor="ctr" anchorCtr="0">
              <a:noAutofit/>
            </a:bodyPr>
            <a:lstStyle/>
            <a:p>
              <a:r>
                <a:rPr lang="en-US" altLang="zh-CN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1</a:t>
              </a:r>
              <a:r>
                <a:rPr lang="zh-CN" altLang="en-US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分</a:t>
              </a:r>
              <a:endParaRPr lang="zh-CN" altLang="en-US" sz="2000">
                <a:solidFill>
                  <a:srgbClr val="80808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</p:grpSp>
      <p:pic>
        <p:nvPicPr>
          <p:cNvPr id="4" name="图片 3"/>
          <p:cNvPicPr/>
          <p:nvPr>
            <p:custDataLst>
              <p:tags r:id="rId9"/>
            </p:custDataLst>
          </p:nvPr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8600" y="63500"/>
            <a:ext cx="1422400" cy="508000"/>
          </a:xfrm>
          <a:prstGeom prst="rect">
            <a:avLst/>
          </a:prstGeom>
        </p:spPr>
      </p:pic>
    </p:spTree>
    <p:custDataLst>
      <p:tags r:id="rId11"/>
    </p:custDataLst>
  </p:cSld>
  <p:clrMapOvr>
    <a:masterClrMapping/>
  </p:clrMapOvr>
</p:sld>
</file>

<file path=ppt/slides/slide1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1C153BA-6758-45D9-B78B-3FCFDA02117E}" type="slidenum">
              <a:rPr lang="zh-CN" altLang="en-US" smtClean="0"/>
            </a:fld>
            <a:endParaRPr lang="en-US" altLang="zh-CN" dirty="0"/>
          </a:p>
        </p:txBody>
      </p:sp>
      <p:sp>
        <p:nvSpPr>
          <p:cNvPr id="5" name="文本框 4"/>
          <p:cNvSpPr txBox="1"/>
          <p:nvPr>
            <p:custDataLst>
              <p:tags r:id="rId1"/>
            </p:custDataLst>
          </p:nvPr>
        </p:nvSpPr>
        <p:spPr>
          <a:xfrm>
            <a:off x="2438400" y="635000"/>
            <a:ext cx="7315200" cy="2143125"/>
          </a:xfrm>
          <a:prstGeom prst="rect">
            <a:avLst/>
          </a:prstGeom>
          <a:noFill/>
        </p:spPr>
        <p:txBody>
          <a:bodyPr vert="horz" wrap="square" rtlCol="0" anchor="ctr" anchorCtr="0">
            <a:noAutofit/>
          </a:bodyPr>
          <a:lstStyle/>
          <a:p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datetime</a:t>
            </a:r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模块中将字符串转为日期的函数是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( </a:t>
            </a:r>
            <a:r>
              <a:rPr lang="zh-CN" altLang="en-US" sz="2600" dirty="0">
                <a:solidFill>
                  <a:srgbClr val="639EF4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 </a:t>
            </a:r>
            <a:r>
              <a:rPr lang="en-US" altLang="zh-CN" sz="2600" dirty="0">
                <a:solidFill>
                  <a:srgbClr val="639EF4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[</a:t>
            </a:r>
            <a:r>
              <a:rPr lang="zh-CN" altLang="en-US" sz="2600" dirty="0">
                <a:solidFill>
                  <a:srgbClr val="639EF4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填空</a:t>
            </a:r>
            <a:r>
              <a:rPr lang="en-US" altLang="zh-CN" sz="2600" dirty="0">
                <a:solidFill>
                  <a:srgbClr val="639EF4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1]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    ).</a:t>
            </a:r>
            <a:endParaRPr lang="en-US" altLang="zh-CN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  <a:p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注：答案只写函数名，不用写括号。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6" name="矩形: 圆角 5"/>
          <p:cNvSpPr/>
          <p:nvPr>
            <p:custDataLst>
              <p:tags r:id="rId2"/>
            </p:custDataLst>
          </p:nvPr>
        </p:nvSpPr>
        <p:spPr bwMode="auto">
          <a:xfrm>
            <a:off x="7696200" y="6215063"/>
            <a:ext cx="1543050" cy="411480"/>
          </a:xfrm>
          <a:prstGeom prst="roundRect">
            <a:avLst/>
          </a:prstGeom>
          <a:solidFill>
            <a:srgbClr val="808080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作答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2" name="矩形 11"/>
          <p:cNvSpPr/>
          <p:nvPr>
            <p:custDataLst>
              <p:tags r:id="rId3"/>
            </p:custDataLst>
          </p:nvPr>
        </p:nvSpPr>
        <p:spPr bwMode="auto">
          <a:xfrm>
            <a:off x="1524000" y="5849303"/>
            <a:ext cx="9144000" cy="365760"/>
          </a:xfrm>
          <a:prstGeom prst="rect">
            <a:avLst/>
          </a:prstGeom>
          <a:solidFill>
            <a:srgbClr val="FBFAE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1" compatLnSpc="1"/>
          <a:lstStyle/>
          <a:p>
            <a:r>
              <a:rPr kumimoji="0" lang="zh-CN" altLang="en-US" sz="1200" b="1" i="0" u="none" strike="noStrike" cap="none" normalizeH="0" baseline="0">
                <a:ln>
                  <a:noFill/>
                </a:ln>
                <a:solidFill>
                  <a:srgbClr val="F84F41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正常使用填空题需</a:t>
            </a:r>
            <a:r>
              <a:rPr kumimoji="0" lang="en-US" altLang="zh-CN" sz="1200" b="1" i="0" u="none" strike="noStrike" cap="none" normalizeH="0" baseline="0">
                <a:ln>
                  <a:noFill/>
                </a:ln>
                <a:solidFill>
                  <a:srgbClr val="F84F41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3.0</a:t>
            </a:r>
            <a:r>
              <a:rPr kumimoji="0" lang="zh-CN" altLang="en-US" sz="1200" b="1" i="0" u="none" strike="noStrike" cap="none" normalizeH="0" baseline="0">
                <a:ln>
                  <a:noFill/>
                </a:ln>
                <a:solidFill>
                  <a:srgbClr val="F84F41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以上版本雨课堂</a:t>
            </a:r>
            <a:endParaRPr kumimoji="0" lang="zh-CN" altLang="en-US" sz="1200" b="1" i="0" u="none" strike="noStrike" cap="none" normalizeH="0" baseline="0">
              <a:ln>
                <a:noFill/>
              </a:ln>
              <a:solidFill>
                <a:srgbClr val="F84F41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grpSp>
        <p:nvGrpSpPr>
          <p:cNvPr id="11" name="组合 10"/>
          <p:cNvGrpSpPr/>
          <p:nvPr>
            <p:custDataLst>
              <p:tags r:id="rId4"/>
            </p:custDataLst>
          </p:nvPr>
        </p:nvGrpSpPr>
        <p:grpSpPr>
          <a:xfrm>
            <a:off x="1524000" y="0"/>
            <a:ext cx="9144000" cy="635000"/>
            <a:chOff x="0" y="0"/>
            <a:chExt cx="9144000" cy="635000"/>
          </a:xfrm>
        </p:grpSpPr>
        <p:sp>
          <p:nvSpPr>
            <p:cNvPr id="7" name="TitleBackground"/>
            <p:cNvSpPr/>
            <p:nvPr>
              <p:custDataLst>
                <p:tags r:id="rId5"/>
              </p:custDataLst>
            </p:nvPr>
          </p:nvSpPr>
          <p:spPr bwMode="auto">
            <a:xfrm>
              <a:off x="0" y="0"/>
              <a:ext cx="9144000" cy="635000"/>
            </a:xfrm>
            <a:prstGeom prst="rect">
              <a:avLst/>
            </a:prstGeom>
            <a:solidFill>
              <a:srgbClr val="F6F7F8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" name="ColorBlock"/>
            <p:cNvSpPr/>
            <p:nvPr>
              <p:custDataLst>
                <p:tags r:id="rId6"/>
              </p:custDataLst>
            </p:nvPr>
          </p:nvSpPr>
          <p:spPr bwMode="auto">
            <a:xfrm>
              <a:off x="0" y="0"/>
              <a:ext cx="190500" cy="635000"/>
            </a:xfrm>
            <a:prstGeom prst="rect">
              <a:avLst/>
            </a:prstGeom>
            <a:solidFill>
              <a:srgbClr val="639EF4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" name="TypeText"/>
            <p:cNvSpPr txBox="1"/>
            <p:nvPr>
              <p:custDataLst>
                <p:tags r:id="rId7"/>
              </p:custDataLst>
            </p:nvPr>
          </p:nvSpPr>
          <p:spPr>
            <a:xfrm>
              <a:off x="254000" y="0"/>
              <a:ext cx="1905000" cy="635000"/>
            </a:xfrm>
            <a:prstGeom prst="rect">
              <a:avLst/>
            </a:prstGeom>
            <a:noFill/>
          </p:spPr>
          <p:txBody>
            <a:bodyPr vert="horz" wrap="none" rtlCol="0" anchor="ctr" anchorCtr="0">
              <a:noAutofit/>
            </a:bodyPr>
            <a:lstStyle/>
            <a:p>
              <a:r>
                <a:rPr lang="zh-CN" altLang="en-US" sz="2600">
                  <a:solidFill>
                    <a:srgbClr val="00000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填空题</a:t>
              </a:r>
              <a:endParaRPr lang="zh-CN" altLang="en-US" sz="260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  <p:sp>
          <p:nvSpPr>
            <p:cNvPr id="10" name="TipText"/>
            <p:cNvSpPr txBox="1"/>
            <p:nvPr>
              <p:custDataLst>
                <p:tags r:id="rId8"/>
              </p:custDataLst>
            </p:nvPr>
          </p:nvSpPr>
          <p:spPr>
            <a:xfrm>
              <a:off x="1525905" y="109220"/>
              <a:ext cx="2286000" cy="508000"/>
            </a:xfrm>
            <a:prstGeom prst="rect">
              <a:avLst/>
            </a:prstGeom>
            <a:noFill/>
          </p:spPr>
          <p:txBody>
            <a:bodyPr vert="horz" wrap="none" rtlCol="0" anchor="ctr" anchorCtr="0">
              <a:noAutofit/>
            </a:bodyPr>
            <a:lstStyle/>
            <a:p>
              <a:r>
                <a:rPr lang="en-US" altLang="zh-CN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1</a:t>
              </a:r>
              <a:r>
                <a:rPr lang="zh-CN" altLang="en-US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分</a:t>
              </a:r>
              <a:endParaRPr lang="zh-CN" altLang="en-US" sz="2000">
                <a:solidFill>
                  <a:srgbClr val="80808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</p:grpSp>
      <p:pic>
        <p:nvPicPr>
          <p:cNvPr id="4" name="图片 3"/>
          <p:cNvPicPr/>
          <p:nvPr>
            <p:custDataLst>
              <p:tags r:id="rId9"/>
            </p:custDataLst>
          </p:nvPr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8600" y="63500"/>
            <a:ext cx="1422400" cy="508000"/>
          </a:xfrm>
          <a:prstGeom prst="rect">
            <a:avLst/>
          </a:prstGeom>
        </p:spPr>
      </p:pic>
    </p:spTree>
    <p:custDataLst>
      <p:tags r:id="rId11"/>
    </p:custDataLst>
  </p:cSld>
  <p:clrMapOvr>
    <a:masterClrMapping/>
  </p:clrMapOvr>
</p:sld>
</file>

<file path=ppt/slides/slide1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1C153BA-6758-45D9-B78B-3FCFDA02117E}" type="slidenum">
              <a:rPr lang="zh-CN" altLang="en-US" smtClean="0"/>
            </a:fld>
            <a:endParaRPr lang="en-US" altLang="zh-CN" dirty="0"/>
          </a:p>
        </p:txBody>
      </p:sp>
      <p:sp>
        <p:nvSpPr>
          <p:cNvPr id="5" name="文本框 4"/>
          <p:cNvSpPr txBox="1"/>
          <p:nvPr>
            <p:custDataLst>
              <p:tags r:id="rId1"/>
            </p:custDataLst>
          </p:nvPr>
        </p:nvSpPr>
        <p:spPr>
          <a:xfrm>
            <a:off x="2438400" y="635000"/>
            <a:ext cx="7315200" cy="2143125"/>
          </a:xfrm>
          <a:prstGeom prst="rect">
            <a:avLst/>
          </a:prstGeom>
          <a:noFill/>
        </p:spPr>
        <p:txBody>
          <a:bodyPr vert="horz" wrap="square" rtlCol="0" anchor="ctr" anchorCtr="0">
            <a:noAutofit/>
          </a:bodyPr>
          <a:lstStyle/>
          <a:p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假定今天是星期天，则 </a:t>
            </a:r>
            <a:r>
              <a:rPr lang="en-US" altLang="zh-CN" sz="2600" dirty="0" err="1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datetime.datetime.today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().weekday()</a:t>
            </a:r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的值是</a:t>
            </a:r>
            <a:r>
              <a:rPr lang="zh-CN" altLang="en-US" sz="2600" dirty="0">
                <a:solidFill>
                  <a:srgbClr val="639EF4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 </a:t>
            </a:r>
            <a:r>
              <a:rPr lang="en-US" altLang="zh-CN" sz="2600" dirty="0">
                <a:solidFill>
                  <a:srgbClr val="639EF4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[</a:t>
            </a:r>
            <a:r>
              <a:rPr lang="zh-CN" altLang="en-US" sz="2600" dirty="0">
                <a:solidFill>
                  <a:srgbClr val="639EF4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填空</a:t>
            </a:r>
            <a:r>
              <a:rPr lang="en-US" altLang="zh-CN" sz="2600" dirty="0">
                <a:solidFill>
                  <a:srgbClr val="639EF4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1]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 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6" name="矩形: 圆角 5"/>
          <p:cNvSpPr/>
          <p:nvPr>
            <p:custDataLst>
              <p:tags r:id="rId2"/>
            </p:custDataLst>
          </p:nvPr>
        </p:nvSpPr>
        <p:spPr bwMode="auto">
          <a:xfrm>
            <a:off x="7696200" y="6215063"/>
            <a:ext cx="1543050" cy="411480"/>
          </a:xfrm>
          <a:prstGeom prst="roundRect">
            <a:avLst/>
          </a:prstGeom>
          <a:solidFill>
            <a:srgbClr val="808080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作答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2" name="矩形 11"/>
          <p:cNvSpPr/>
          <p:nvPr>
            <p:custDataLst>
              <p:tags r:id="rId3"/>
            </p:custDataLst>
          </p:nvPr>
        </p:nvSpPr>
        <p:spPr bwMode="auto">
          <a:xfrm>
            <a:off x="1524000" y="5849303"/>
            <a:ext cx="9144000" cy="365760"/>
          </a:xfrm>
          <a:prstGeom prst="rect">
            <a:avLst/>
          </a:prstGeom>
          <a:solidFill>
            <a:srgbClr val="FBFAE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1" compatLnSpc="1"/>
          <a:lstStyle/>
          <a:p>
            <a:r>
              <a:rPr kumimoji="0" lang="zh-CN" altLang="en-US" sz="1200" b="1" i="0" u="none" strike="noStrike" cap="none" normalizeH="0" baseline="0">
                <a:ln>
                  <a:noFill/>
                </a:ln>
                <a:solidFill>
                  <a:srgbClr val="F84F41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正常使用填空题需</a:t>
            </a:r>
            <a:r>
              <a:rPr kumimoji="0" lang="en-US" altLang="zh-CN" sz="1200" b="1" i="0" u="none" strike="noStrike" cap="none" normalizeH="0" baseline="0">
                <a:ln>
                  <a:noFill/>
                </a:ln>
                <a:solidFill>
                  <a:srgbClr val="F84F41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3.0</a:t>
            </a:r>
            <a:r>
              <a:rPr kumimoji="0" lang="zh-CN" altLang="en-US" sz="1200" b="1" i="0" u="none" strike="noStrike" cap="none" normalizeH="0" baseline="0">
                <a:ln>
                  <a:noFill/>
                </a:ln>
                <a:solidFill>
                  <a:srgbClr val="F84F41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以上版本雨课堂</a:t>
            </a:r>
            <a:endParaRPr kumimoji="0" lang="zh-CN" altLang="en-US" sz="1200" b="1" i="0" u="none" strike="noStrike" cap="none" normalizeH="0" baseline="0">
              <a:ln>
                <a:noFill/>
              </a:ln>
              <a:solidFill>
                <a:srgbClr val="F84F41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grpSp>
        <p:nvGrpSpPr>
          <p:cNvPr id="11" name="组合 10"/>
          <p:cNvGrpSpPr/>
          <p:nvPr>
            <p:custDataLst>
              <p:tags r:id="rId4"/>
            </p:custDataLst>
          </p:nvPr>
        </p:nvGrpSpPr>
        <p:grpSpPr>
          <a:xfrm>
            <a:off x="1524000" y="0"/>
            <a:ext cx="9144000" cy="635000"/>
            <a:chOff x="0" y="0"/>
            <a:chExt cx="9144000" cy="635000"/>
          </a:xfrm>
        </p:grpSpPr>
        <p:sp>
          <p:nvSpPr>
            <p:cNvPr id="7" name="TitleBackground"/>
            <p:cNvSpPr/>
            <p:nvPr>
              <p:custDataLst>
                <p:tags r:id="rId5"/>
              </p:custDataLst>
            </p:nvPr>
          </p:nvSpPr>
          <p:spPr bwMode="auto">
            <a:xfrm>
              <a:off x="0" y="0"/>
              <a:ext cx="9144000" cy="635000"/>
            </a:xfrm>
            <a:prstGeom prst="rect">
              <a:avLst/>
            </a:prstGeom>
            <a:solidFill>
              <a:srgbClr val="F6F7F8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" name="ColorBlock"/>
            <p:cNvSpPr/>
            <p:nvPr>
              <p:custDataLst>
                <p:tags r:id="rId6"/>
              </p:custDataLst>
            </p:nvPr>
          </p:nvSpPr>
          <p:spPr bwMode="auto">
            <a:xfrm>
              <a:off x="0" y="0"/>
              <a:ext cx="190500" cy="635000"/>
            </a:xfrm>
            <a:prstGeom prst="rect">
              <a:avLst/>
            </a:prstGeom>
            <a:solidFill>
              <a:srgbClr val="639EF4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" name="TypeText"/>
            <p:cNvSpPr txBox="1"/>
            <p:nvPr>
              <p:custDataLst>
                <p:tags r:id="rId7"/>
              </p:custDataLst>
            </p:nvPr>
          </p:nvSpPr>
          <p:spPr>
            <a:xfrm>
              <a:off x="254000" y="0"/>
              <a:ext cx="1905000" cy="635000"/>
            </a:xfrm>
            <a:prstGeom prst="rect">
              <a:avLst/>
            </a:prstGeom>
            <a:noFill/>
          </p:spPr>
          <p:txBody>
            <a:bodyPr vert="horz" wrap="none" rtlCol="0" anchor="ctr" anchorCtr="0">
              <a:noAutofit/>
            </a:bodyPr>
            <a:lstStyle/>
            <a:p>
              <a:r>
                <a:rPr lang="zh-CN" altLang="en-US" sz="2600">
                  <a:solidFill>
                    <a:srgbClr val="00000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填空题</a:t>
              </a:r>
              <a:endParaRPr lang="zh-CN" altLang="en-US" sz="260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  <p:sp>
          <p:nvSpPr>
            <p:cNvPr id="10" name="TipText"/>
            <p:cNvSpPr txBox="1"/>
            <p:nvPr>
              <p:custDataLst>
                <p:tags r:id="rId8"/>
              </p:custDataLst>
            </p:nvPr>
          </p:nvSpPr>
          <p:spPr>
            <a:xfrm>
              <a:off x="1525905" y="109220"/>
              <a:ext cx="2286000" cy="508000"/>
            </a:xfrm>
            <a:prstGeom prst="rect">
              <a:avLst/>
            </a:prstGeom>
            <a:noFill/>
          </p:spPr>
          <p:txBody>
            <a:bodyPr vert="horz" wrap="none" rtlCol="0" anchor="ctr" anchorCtr="0">
              <a:noAutofit/>
            </a:bodyPr>
            <a:lstStyle/>
            <a:p>
              <a:r>
                <a:rPr lang="en-US" altLang="zh-CN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1</a:t>
              </a:r>
              <a:r>
                <a:rPr lang="zh-CN" altLang="en-US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分</a:t>
              </a:r>
              <a:endParaRPr lang="zh-CN" altLang="en-US" sz="2000">
                <a:solidFill>
                  <a:srgbClr val="80808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</p:grpSp>
      <p:pic>
        <p:nvPicPr>
          <p:cNvPr id="4" name="图片 3"/>
          <p:cNvPicPr/>
          <p:nvPr>
            <p:custDataLst>
              <p:tags r:id="rId9"/>
            </p:custDataLst>
          </p:nvPr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8600" y="63500"/>
            <a:ext cx="1422400" cy="508000"/>
          </a:xfrm>
          <a:prstGeom prst="rect">
            <a:avLst/>
          </a:prstGeom>
        </p:spPr>
      </p:pic>
    </p:spTree>
    <p:custDataLst>
      <p:tags r:id="rId11"/>
    </p:custDataLst>
  </p:cSld>
  <p:clrMapOvr>
    <a:masterClrMapping/>
  </p:clrMapOvr>
</p:sld>
</file>

<file path=ppt/slides/slide1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1C153BA-6758-45D9-B78B-3FCFDA02117E}" type="slidenum">
              <a:rPr lang="zh-CN" altLang="en-US" smtClean="0"/>
            </a:fld>
            <a:endParaRPr lang="en-US" altLang="zh-CN" dirty="0"/>
          </a:p>
        </p:txBody>
      </p:sp>
      <p:sp>
        <p:nvSpPr>
          <p:cNvPr id="5" name="文本框 4"/>
          <p:cNvSpPr txBox="1"/>
          <p:nvPr>
            <p:custDataLst>
              <p:tags r:id="rId1"/>
            </p:custDataLst>
          </p:nvPr>
        </p:nvSpPr>
        <p:spPr>
          <a:xfrm>
            <a:off x="2438400" y="635000"/>
            <a:ext cx="7315200" cy="2143125"/>
          </a:xfrm>
          <a:prstGeom prst="rect">
            <a:avLst/>
          </a:prstGeom>
          <a:noFill/>
        </p:spPr>
        <p:txBody>
          <a:bodyPr vert="horz" wrap="square" rtlCol="0" anchor="ctr" anchorCtr="0">
            <a:noAutofit/>
          </a:bodyPr>
          <a:lstStyle/>
          <a:p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Python</a:t>
            </a:r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中模块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/</a:t>
            </a:r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库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/</a:t>
            </a:r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软件包意思基本相同，是同一个概念的不同提法。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6" name="文本框 5"/>
          <p:cNvSpPr txBox="1"/>
          <p:nvPr>
            <p:custDataLst>
              <p:tags r:id="rId2"/>
            </p:custDataLst>
          </p:nvPr>
        </p:nvSpPr>
        <p:spPr>
          <a:xfrm>
            <a:off x="3352800" y="2786063"/>
            <a:ext cx="6400800" cy="642938"/>
          </a:xfrm>
          <a:prstGeom prst="rect">
            <a:avLst/>
          </a:prstGeom>
          <a:noFill/>
        </p:spPr>
        <p:txBody>
          <a:bodyPr vert="horz" rtlCol="0" anchor="ctr" anchorCtr="0">
            <a:noAutofit/>
          </a:bodyPr>
          <a:lstStyle/>
          <a:p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正确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7" name="文本框 6"/>
          <p:cNvSpPr txBox="1"/>
          <p:nvPr>
            <p:custDataLst>
              <p:tags r:id="rId3"/>
            </p:custDataLst>
          </p:nvPr>
        </p:nvSpPr>
        <p:spPr>
          <a:xfrm>
            <a:off x="3352800" y="3643313"/>
            <a:ext cx="6400800" cy="642938"/>
          </a:xfrm>
          <a:prstGeom prst="rect">
            <a:avLst/>
          </a:prstGeom>
          <a:noFill/>
        </p:spPr>
        <p:txBody>
          <a:bodyPr vert="horz" rtlCol="0" anchor="ctr" anchorCtr="0">
            <a:noAutofit/>
          </a:bodyPr>
          <a:lstStyle/>
          <a:p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错误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0" name="椭圆 9"/>
          <p:cNvSpPr>
            <a:spLocks noChangeAspect="1"/>
          </p:cNvSpPr>
          <p:nvPr>
            <p:custDataLst>
              <p:tags r:id="rId4"/>
            </p:custDataLst>
          </p:nvPr>
        </p:nvSpPr>
        <p:spPr bwMode="auto">
          <a:xfrm>
            <a:off x="2638425" y="2850356"/>
            <a:ext cx="514350" cy="514350"/>
          </a:xfrm>
          <a:prstGeom prst="ellipse">
            <a:avLst/>
          </a:prstGeom>
          <a:solidFill>
            <a:srgbClr val="00FF00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A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1" name="椭圆 10"/>
          <p:cNvSpPr>
            <a:spLocks noChangeAspect="1"/>
          </p:cNvSpPr>
          <p:nvPr>
            <p:custDataLst>
              <p:tags r:id="rId5"/>
            </p:custDataLst>
          </p:nvPr>
        </p:nvSpPr>
        <p:spPr bwMode="auto">
          <a:xfrm>
            <a:off x="2638425" y="3707606"/>
            <a:ext cx="514350" cy="514350"/>
          </a:xfrm>
          <a:prstGeom prst="ellipse">
            <a:avLst/>
          </a:prstGeom>
          <a:solidFill>
            <a:srgbClr val="808080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B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4" name="矩形: 圆角 13"/>
          <p:cNvSpPr/>
          <p:nvPr>
            <p:custDataLst>
              <p:tags r:id="rId6"/>
            </p:custDataLst>
          </p:nvPr>
        </p:nvSpPr>
        <p:spPr bwMode="auto">
          <a:xfrm>
            <a:off x="7696200" y="6215063"/>
            <a:ext cx="1543050" cy="411480"/>
          </a:xfrm>
          <a:prstGeom prst="roundRect">
            <a:avLst/>
          </a:prstGeom>
          <a:solidFill>
            <a:srgbClr val="808080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提交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grpSp>
        <p:nvGrpSpPr>
          <p:cNvPr id="19" name="组合 18"/>
          <p:cNvGrpSpPr/>
          <p:nvPr>
            <p:custDataLst>
              <p:tags r:id="rId7"/>
            </p:custDataLst>
          </p:nvPr>
        </p:nvGrpSpPr>
        <p:grpSpPr>
          <a:xfrm>
            <a:off x="1524000" y="0"/>
            <a:ext cx="9144000" cy="635000"/>
            <a:chOff x="0" y="0"/>
            <a:chExt cx="9144000" cy="635000"/>
          </a:xfrm>
        </p:grpSpPr>
        <p:sp>
          <p:nvSpPr>
            <p:cNvPr id="15" name="TitleBackground"/>
            <p:cNvSpPr/>
            <p:nvPr>
              <p:custDataLst>
                <p:tags r:id="rId8"/>
              </p:custDataLst>
            </p:nvPr>
          </p:nvSpPr>
          <p:spPr bwMode="auto">
            <a:xfrm>
              <a:off x="0" y="0"/>
              <a:ext cx="9144000" cy="635000"/>
            </a:xfrm>
            <a:prstGeom prst="rect">
              <a:avLst/>
            </a:prstGeom>
            <a:solidFill>
              <a:srgbClr val="F6F7F8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6" name="ColorBlock"/>
            <p:cNvSpPr/>
            <p:nvPr>
              <p:custDataLst>
                <p:tags r:id="rId9"/>
              </p:custDataLst>
            </p:nvPr>
          </p:nvSpPr>
          <p:spPr bwMode="auto">
            <a:xfrm>
              <a:off x="0" y="0"/>
              <a:ext cx="190500" cy="635000"/>
            </a:xfrm>
            <a:prstGeom prst="rect">
              <a:avLst/>
            </a:prstGeom>
            <a:solidFill>
              <a:srgbClr val="639EF4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7" name="TypeText"/>
            <p:cNvSpPr txBox="1"/>
            <p:nvPr>
              <p:custDataLst>
                <p:tags r:id="rId10"/>
              </p:custDataLst>
            </p:nvPr>
          </p:nvSpPr>
          <p:spPr>
            <a:xfrm>
              <a:off x="254000" y="0"/>
              <a:ext cx="1905000" cy="635000"/>
            </a:xfrm>
            <a:prstGeom prst="rect">
              <a:avLst/>
            </a:prstGeom>
            <a:noFill/>
          </p:spPr>
          <p:txBody>
            <a:bodyPr vert="horz" wrap="none" rtlCol="0" anchor="ctr" anchorCtr="0">
              <a:noAutofit/>
            </a:bodyPr>
            <a:lstStyle/>
            <a:p>
              <a:r>
                <a:rPr lang="zh-CN" altLang="en-US" sz="2600">
                  <a:solidFill>
                    <a:srgbClr val="00000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单选题</a:t>
              </a:r>
              <a:endParaRPr lang="zh-CN" altLang="en-US" sz="260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  <p:sp>
          <p:nvSpPr>
            <p:cNvPr id="18" name="TipText"/>
            <p:cNvSpPr txBox="1"/>
            <p:nvPr>
              <p:custDataLst>
                <p:tags r:id="rId11"/>
              </p:custDataLst>
            </p:nvPr>
          </p:nvSpPr>
          <p:spPr>
            <a:xfrm>
              <a:off x="1525905" y="109220"/>
              <a:ext cx="2286000" cy="508000"/>
            </a:xfrm>
            <a:prstGeom prst="rect">
              <a:avLst/>
            </a:prstGeom>
            <a:noFill/>
          </p:spPr>
          <p:txBody>
            <a:bodyPr vert="horz" wrap="none" rtlCol="0" anchor="ctr" anchorCtr="0">
              <a:noAutofit/>
            </a:bodyPr>
            <a:lstStyle/>
            <a:p>
              <a:r>
                <a:rPr lang="en-US" altLang="zh-CN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1</a:t>
              </a:r>
              <a:r>
                <a:rPr lang="zh-CN" altLang="en-US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分</a:t>
              </a:r>
              <a:endParaRPr lang="zh-CN" altLang="en-US" sz="2000">
                <a:solidFill>
                  <a:srgbClr val="80808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</p:grpSp>
      <p:pic>
        <p:nvPicPr>
          <p:cNvPr id="4" name="图片 3"/>
          <p:cNvPicPr/>
          <p:nvPr>
            <p:custDataLst>
              <p:tags r:id="rId12"/>
            </p:custDataLst>
          </p:nvPr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8600" y="63500"/>
            <a:ext cx="1422400" cy="508000"/>
          </a:xfrm>
          <a:prstGeom prst="rect">
            <a:avLst/>
          </a:prstGeom>
        </p:spPr>
      </p:pic>
    </p:spTree>
    <p:custDataLst>
      <p:tags r:id="rId14"/>
    </p:custDataLst>
  </p:cSld>
  <p:clrMapOvr>
    <a:masterClrMapping/>
  </p:clrMapOvr>
</p:sld>
</file>

<file path=ppt/slides/slide1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1C153BA-6758-45D9-B78B-3FCFDA02117E}" type="slidenum">
              <a:rPr lang="zh-CN" altLang="en-US" smtClean="0"/>
            </a:fld>
            <a:endParaRPr lang="en-US" altLang="zh-CN" dirty="0"/>
          </a:p>
        </p:txBody>
      </p:sp>
      <p:sp>
        <p:nvSpPr>
          <p:cNvPr id="5" name="文本框 4"/>
          <p:cNvSpPr txBox="1"/>
          <p:nvPr>
            <p:custDataLst>
              <p:tags r:id="rId1"/>
            </p:custDataLst>
          </p:nvPr>
        </p:nvSpPr>
        <p:spPr>
          <a:xfrm>
            <a:off x="2438400" y="635000"/>
            <a:ext cx="7315200" cy="2143125"/>
          </a:xfrm>
          <a:prstGeom prst="rect">
            <a:avLst/>
          </a:prstGeom>
          <a:noFill/>
        </p:spPr>
        <p:txBody>
          <a:bodyPr vert="horz" wrap="square" rtlCol="0" anchor="ctr" anchorCtr="0">
            <a:noAutofit/>
          </a:bodyPr>
          <a:lstStyle/>
          <a:p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import  datetime  from  datetime </a:t>
            </a:r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是正确的引入语法。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6" name="文本框 5"/>
          <p:cNvSpPr txBox="1"/>
          <p:nvPr>
            <p:custDataLst>
              <p:tags r:id="rId2"/>
            </p:custDataLst>
          </p:nvPr>
        </p:nvSpPr>
        <p:spPr>
          <a:xfrm>
            <a:off x="3352800" y="2786063"/>
            <a:ext cx="6400800" cy="642938"/>
          </a:xfrm>
          <a:prstGeom prst="rect">
            <a:avLst/>
          </a:prstGeom>
          <a:noFill/>
        </p:spPr>
        <p:txBody>
          <a:bodyPr vert="horz" rtlCol="0" anchor="ctr" anchorCtr="0">
            <a:noAutofit/>
          </a:bodyPr>
          <a:lstStyle/>
          <a:p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正确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7" name="文本框 6"/>
          <p:cNvSpPr txBox="1"/>
          <p:nvPr>
            <p:custDataLst>
              <p:tags r:id="rId3"/>
            </p:custDataLst>
          </p:nvPr>
        </p:nvSpPr>
        <p:spPr>
          <a:xfrm>
            <a:off x="3352800" y="3643313"/>
            <a:ext cx="6400800" cy="642938"/>
          </a:xfrm>
          <a:prstGeom prst="rect">
            <a:avLst/>
          </a:prstGeom>
          <a:noFill/>
        </p:spPr>
        <p:txBody>
          <a:bodyPr vert="horz" rtlCol="0" anchor="ctr" anchorCtr="0">
            <a:noAutofit/>
          </a:bodyPr>
          <a:lstStyle/>
          <a:p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错误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0" name="椭圆 9"/>
          <p:cNvSpPr>
            <a:spLocks noChangeAspect="1"/>
          </p:cNvSpPr>
          <p:nvPr>
            <p:custDataLst>
              <p:tags r:id="rId4"/>
            </p:custDataLst>
          </p:nvPr>
        </p:nvSpPr>
        <p:spPr bwMode="auto">
          <a:xfrm>
            <a:off x="2638425" y="2850356"/>
            <a:ext cx="514350" cy="514350"/>
          </a:xfrm>
          <a:prstGeom prst="ellipse">
            <a:avLst/>
          </a:prstGeom>
          <a:solidFill>
            <a:srgbClr val="808080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A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1" name="椭圆 10"/>
          <p:cNvSpPr>
            <a:spLocks noChangeAspect="1"/>
          </p:cNvSpPr>
          <p:nvPr>
            <p:custDataLst>
              <p:tags r:id="rId5"/>
            </p:custDataLst>
          </p:nvPr>
        </p:nvSpPr>
        <p:spPr bwMode="auto">
          <a:xfrm>
            <a:off x="2638425" y="3707606"/>
            <a:ext cx="514350" cy="514350"/>
          </a:xfrm>
          <a:prstGeom prst="ellipse">
            <a:avLst/>
          </a:prstGeom>
          <a:solidFill>
            <a:srgbClr val="00FF00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B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4" name="矩形: 圆角 13"/>
          <p:cNvSpPr/>
          <p:nvPr>
            <p:custDataLst>
              <p:tags r:id="rId6"/>
            </p:custDataLst>
          </p:nvPr>
        </p:nvSpPr>
        <p:spPr bwMode="auto">
          <a:xfrm>
            <a:off x="7696200" y="6215063"/>
            <a:ext cx="1543050" cy="411480"/>
          </a:xfrm>
          <a:prstGeom prst="roundRect">
            <a:avLst/>
          </a:prstGeom>
          <a:solidFill>
            <a:srgbClr val="808080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提交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grpSp>
        <p:nvGrpSpPr>
          <p:cNvPr id="19" name="组合 18"/>
          <p:cNvGrpSpPr/>
          <p:nvPr>
            <p:custDataLst>
              <p:tags r:id="rId7"/>
            </p:custDataLst>
          </p:nvPr>
        </p:nvGrpSpPr>
        <p:grpSpPr>
          <a:xfrm>
            <a:off x="1524000" y="0"/>
            <a:ext cx="9144000" cy="635000"/>
            <a:chOff x="0" y="0"/>
            <a:chExt cx="9144000" cy="635000"/>
          </a:xfrm>
        </p:grpSpPr>
        <p:sp>
          <p:nvSpPr>
            <p:cNvPr id="15" name="TitleBackground"/>
            <p:cNvSpPr/>
            <p:nvPr>
              <p:custDataLst>
                <p:tags r:id="rId8"/>
              </p:custDataLst>
            </p:nvPr>
          </p:nvSpPr>
          <p:spPr bwMode="auto">
            <a:xfrm>
              <a:off x="0" y="0"/>
              <a:ext cx="9144000" cy="635000"/>
            </a:xfrm>
            <a:prstGeom prst="rect">
              <a:avLst/>
            </a:prstGeom>
            <a:solidFill>
              <a:srgbClr val="F6F7F8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6" name="ColorBlock"/>
            <p:cNvSpPr/>
            <p:nvPr>
              <p:custDataLst>
                <p:tags r:id="rId9"/>
              </p:custDataLst>
            </p:nvPr>
          </p:nvSpPr>
          <p:spPr bwMode="auto">
            <a:xfrm>
              <a:off x="0" y="0"/>
              <a:ext cx="190500" cy="635000"/>
            </a:xfrm>
            <a:prstGeom prst="rect">
              <a:avLst/>
            </a:prstGeom>
            <a:solidFill>
              <a:srgbClr val="639EF4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7" name="TypeText"/>
            <p:cNvSpPr txBox="1"/>
            <p:nvPr>
              <p:custDataLst>
                <p:tags r:id="rId10"/>
              </p:custDataLst>
            </p:nvPr>
          </p:nvSpPr>
          <p:spPr>
            <a:xfrm>
              <a:off x="254000" y="0"/>
              <a:ext cx="1905000" cy="635000"/>
            </a:xfrm>
            <a:prstGeom prst="rect">
              <a:avLst/>
            </a:prstGeom>
            <a:noFill/>
          </p:spPr>
          <p:txBody>
            <a:bodyPr vert="horz" wrap="none" rtlCol="0" anchor="ctr" anchorCtr="0">
              <a:noAutofit/>
            </a:bodyPr>
            <a:lstStyle/>
            <a:p>
              <a:r>
                <a:rPr lang="zh-CN" altLang="en-US" sz="2600">
                  <a:solidFill>
                    <a:srgbClr val="00000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单选题</a:t>
              </a:r>
              <a:endParaRPr lang="zh-CN" altLang="en-US" sz="260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  <p:sp>
          <p:nvSpPr>
            <p:cNvPr id="18" name="TipText"/>
            <p:cNvSpPr txBox="1"/>
            <p:nvPr>
              <p:custDataLst>
                <p:tags r:id="rId11"/>
              </p:custDataLst>
            </p:nvPr>
          </p:nvSpPr>
          <p:spPr>
            <a:xfrm>
              <a:off x="1525905" y="109220"/>
              <a:ext cx="2286000" cy="508000"/>
            </a:xfrm>
            <a:prstGeom prst="rect">
              <a:avLst/>
            </a:prstGeom>
            <a:noFill/>
          </p:spPr>
          <p:txBody>
            <a:bodyPr vert="horz" wrap="none" rtlCol="0" anchor="ctr" anchorCtr="0">
              <a:noAutofit/>
            </a:bodyPr>
            <a:lstStyle/>
            <a:p>
              <a:r>
                <a:rPr lang="en-US" altLang="zh-CN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1</a:t>
              </a:r>
              <a:r>
                <a:rPr lang="zh-CN" altLang="en-US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分</a:t>
              </a:r>
              <a:endParaRPr lang="zh-CN" altLang="en-US" sz="2000">
                <a:solidFill>
                  <a:srgbClr val="80808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</p:grpSp>
      <p:pic>
        <p:nvPicPr>
          <p:cNvPr id="4" name="图片 3"/>
          <p:cNvPicPr/>
          <p:nvPr>
            <p:custDataLst>
              <p:tags r:id="rId12"/>
            </p:custDataLst>
          </p:nvPr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8600" y="63500"/>
            <a:ext cx="1422400" cy="508000"/>
          </a:xfrm>
          <a:prstGeom prst="rect">
            <a:avLst/>
          </a:prstGeom>
        </p:spPr>
      </p:pic>
    </p:spTree>
    <p:custDataLst>
      <p:tags r:id="rId14"/>
    </p:custData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54"/>
          <p:cNvSpPr txBox="1">
            <a:spLocks noChangeArrowheads="1"/>
          </p:cNvSpPr>
          <p:nvPr/>
        </p:nvSpPr>
        <p:spPr bwMode="auto">
          <a:xfrm>
            <a:off x="2819400" y="404667"/>
            <a:ext cx="6553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2.1  </a:t>
            </a:r>
            <a:r>
              <a:rPr lang="zh-CN" alt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基本数据类型</a:t>
            </a:r>
            <a:endParaRPr lang="en-US" altLang="zh-CN" sz="3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Rectangle 53"/>
          <p:cNvSpPr txBox="1">
            <a:spLocks noChangeArrowheads="1"/>
          </p:cNvSpPr>
          <p:nvPr/>
        </p:nvSpPr>
        <p:spPr bwMode="auto">
          <a:xfrm>
            <a:off x="1991546" y="989439"/>
            <a:ext cx="8500245" cy="18450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/>
          <a:lstStyle>
            <a:lvl1pPr marL="342900" indent="2095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defRPr sz="28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28675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23698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4465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>
              <a:lnSpc>
                <a:spcPct val="130000"/>
              </a:lnSpc>
              <a:spcBef>
                <a:spcPts val="0"/>
              </a:spcBef>
              <a:buClr>
                <a:srgbClr val="990000"/>
              </a:buClr>
            </a:pPr>
            <a:r>
              <a:rPr lang="en-US" altLang="zh-CN" sz="2400"/>
              <a:t>{}</a:t>
            </a:r>
            <a:r>
              <a:rPr lang="zh-CN" altLang="zh-CN" sz="2400"/>
              <a:t>格式</a:t>
            </a:r>
            <a:r>
              <a:rPr lang="zh-CN" altLang="en-US" sz="2400"/>
              <a:t>符</a:t>
            </a:r>
            <a:r>
              <a:rPr lang="zh-CN" altLang="zh-CN" sz="2400"/>
              <a:t>的语法为</a:t>
            </a:r>
            <a:r>
              <a:rPr lang="zh-CN" altLang="zh-CN" dirty="0"/>
              <a:t>：</a:t>
            </a:r>
            <a:endParaRPr lang="zh-CN" altLang="zh-CN" dirty="0"/>
          </a:p>
          <a:p>
            <a:pPr>
              <a:lnSpc>
                <a:spcPct val="130000"/>
              </a:lnSpc>
              <a:spcBef>
                <a:spcPts val="0"/>
              </a:spcBef>
            </a:pPr>
            <a:r>
              <a:rPr lang="en-US" altLang="zh-CN" sz="2000" dirty="0"/>
              <a:t> </a:t>
            </a:r>
            <a:r>
              <a:rPr lang="en-US" altLang="zh-CN" sz="2000" dirty="0">
                <a:solidFill>
                  <a:srgbClr val="C00000"/>
                </a:solidFill>
              </a:rPr>
              <a:t>[fill] [align] [sign] [width] [,] [.precision] [type]</a:t>
            </a:r>
            <a:endParaRPr lang="zh-CN" altLang="zh-CN" sz="2000" dirty="0">
              <a:solidFill>
                <a:srgbClr val="C00000"/>
              </a:solidFill>
            </a:endParaRPr>
          </a:p>
          <a:p>
            <a:pPr indent="0">
              <a:lnSpc>
                <a:spcPct val="130000"/>
              </a:lnSpc>
              <a:spcBef>
                <a:spcPts val="0"/>
              </a:spcBef>
            </a:pPr>
            <a:r>
              <a:rPr lang="en-US" altLang="zh-CN" sz="2000"/>
              <a:t>fill</a:t>
            </a:r>
            <a:r>
              <a:rPr lang="zh-CN" altLang="zh-CN" sz="2000"/>
              <a:t>：填充</a:t>
            </a:r>
            <a:r>
              <a:rPr lang="zh-CN" altLang="zh-CN" sz="2000" dirty="0"/>
              <a:t>的字符，可省略，默认为空格；</a:t>
            </a:r>
            <a:endParaRPr lang="zh-CN" altLang="zh-CN" sz="2000" dirty="0"/>
          </a:p>
          <a:p>
            <a:pPr indent="0">
              <a:lnSpc>
                <a:spcPct val="130000"/>
              </a:lnSpc>
              <a:spcBef>
                <a:spcPts val="0"/>
              </a:spcBef>
            </a:pPr>
            <a:r>
              <a:rPr lang="en-US" altLang="zh-CN" sz="2000"/>
              <a:t>align</a:t>
            </a:r>
            <a:r>
              <a:rPr lang="zh-CN" altLang="zh-CN" sz="2000"/>
              <a:t>：对齐</a:t>
            </a:r>
            <a:r>
              <a:rPr lang="zh-CN" altLang="zh-CN" sz="2000" dirty="0"/>
              <a:t>方式，</a:t>
            </a:r>
            <a:r>
              <a:rPr lang="en-US" altLang="zh-CN" sz="2000" dirty="0"/>
              <a:t>^</a:t>
            </a:r>
            <a:r>
              <a:rPr lang="zh-CN" altLang="zh-CN" sz="2000" dirty="0"/>
              <a:t>、</a:t>
            </a:r>
            <a:r>
              <a:rPr lang="en-US" altLang="zh-CN" sz="2000" dirty="0"/>
              <a:t>&lt;</a:t>
            </a:r>
            <a:r>
              <a:rPr lang="zh-CN" altLang="zh-CN" sz="2000" dirty="0"/>
              <a:t>、</a:t>
            </a:r>
            <a:r>
              <a:rPr lang="en-US" altLang="zh-CN" sz="2000" dirty="0"/>
              <a:t>&gt;</a:t>
            </a:r>
            <a:r>
              <a:rPr lang="zh-CN" altLang="zh-CN" sz="2000" dirty="0"/>
              <a:t>分别是居中、左对齐、右对齐，可省略，默认右对齐；</a:t>
            </a:r>
            <a:endParaRPr lang="zh-CN" altLang="zh-CN" sz="2000" dirty="0"/>
          </a:p>
          <a:p>
            <a:pPr indent="0">
              <a:lnSpc>
                <a:spcPct val="130000"/>
              </a:lnSpc>
              <a:spcBef>
                <a:spcPts val="0"/>
              </a:spcBef>
            </a:pPr>
            <a:r>
              <a:rPr lang="en-US" altLang="zh-CN" sz="2000" dirty="0"/>
              <a:t>sign</a:t>
            </a:r>
            <a:r>
              <a:rPr lang="zh-CN" altLang="zh-CN" sz="2000" dirty="0"/>
              <a:t>：设置数值型数据前的符号，</a:t>
            </a:r>
            <a:r>
              <a:rPr lang="en-US" altLang="zh-CN" sz="2000"/>
              <a:t>+</a:t>
            </a:r>
            <a:r>
              <a:rPr lang="zh-CN" altLang="zh-CN" sz="2000"/>
              <a:t>表示在</a:t>
            </a:r>
            <a:r>
              <a:rPr lang="zh-CN" altLang="zh-CN" sz="2000" dirty="0"/>
              <a:t>正数前</a:t>
            </a:r>
            <a:r>
              <a:rPr lang="zh-CN" altLang="zh-CN" sz="2000"/>
              <a:t>加正号，</a:t>
            </a:r>
            <a:r>
              <a:rPr lang="zh-CN" altLang="zh-CN" sz="2000" dirty="0"/>
              <a:t>可省略；</a:t>
            </a:r>
            <a:endParaRPr lang="zh-CN" altLang="zh-CN" sz="2000" dirty="0"/>
          </a:p>
          <a:p>
            <a:pPr indent="0">
              <a:lnSpc>
                <a:spcPct val="130000"/>
              </a:lnSpc>
              <a:spcBef>
                <a:spcPts val="0"/>
              </a:spcBef>
            </a:pPr>
            <a:r>
              <a:rPr lang="en-US" altLang="zh-CN" sz="2000" dirty="0"/>
              <a:t>width</a:t>
            </a:r>
            <a:r>
              <a:rPr lang="zh-CN" altLang="zh-CN" sz="2000" dirty="0"/>
              <a:t>：设置格式化后</a:t>
            </a:r>
            <a:r>
              <a:rPr lang="zh-CN" altLang="zh-CN" sz="2000"/>
              <a:t>的字符串宽度</a:t>
            </a:r>
            <a:r>
              <a:rPr lang="zh-CN" altLang="zh-CN" sz="2000" dirty="0"/>
              <a:t>，可省略；</a:t>
            </a:r>
            <a:endParaRPr lang="zh-CN" altLang="zh-CN" sz="2000" dirty="0"/>
          </a:p>
          <a:p>
            <a:pPr indent="0">
              <a:lnSpc>
                <a:spcPct val="130000"/>
              </a:lnSpc>
              <a:spcBef>
                <a:spcPts val="0"/>
              </a:spcBef>
            </a:pPr>
            <a:r>
              <a:rPr lang="zh-CN" altLang="zh-CN" sz="2000" dirty="0"/>
              <a:t>逗号</a:t>
            </a:r>
            <a:r>
              <a:rPr lang="en-US" altLang="zh-CN" sz="2000" dirty="0"/>
              <a:t>(,)</a:t>
            </a:r>
            <a:r>
              <a:rPr lang="zh-CN" altLang="zh-CN" sz="2000" dirty="0"/>
              <a:t>：为数字添加千位分隔符，可省略；</a:t>
            </a:r>
            <a:endParaRPr lang="zh-CN" altLang="zh-CN" sz="2000" dirty="0"/>
          </a:p>
          <a:p>
            <a:pPr indent="0">
              <a:lnSpc>
                <a:spcPct val="130000"/>
              </a:lnSpc>
              <a:spcBef>
                <a:spcPts val="0"/>
              </a:spcBef>
            </a:pPr>
            <a:r>
              <a:rPr lang="en-US" altLang="zh-CN" sz="2000" dirty="0"/>
              <a:t>.</a:t>
            </a:r>
            <a:r>
              <a:rPr lang="en-US" altLang="zh-CN" sz="2000"/>
              <a:t>precision</a:t>
            </a:r>
            <a:r>
              <a:rPr lang="zh-CN" altLang="zh-CN" sz="2000"/>
              <a:t>：数值</a:t>
            </a:r>
            <a:r>
              <a:rPr lang="zh-CN" altLang="zh-CN" sz="2000" dirty="0"/>
              <a:t>型数据保留的小数位数，可省略；</a:t>
            </a:r>
            <a:endParaRPr lang="zh-CN" altLang="zh-CN" sz="2000" dirty="0"/>
          </a:p>
          <a:p>
            <a:pPr indent="0">
              <a:lnSpc>
                <a:spcPct val="130000"/>
              </a:lnSpc>
              <a:spcBef>
                <a:spcPts val="0"/>
              </a:spcBef>
            </a:pPr>
            <a:r>
              <a:rPr lang="en-US" altLang="zh-CN" sz="2000" dirty="0"/>
              <a:t>type</a:t>
            </a:r>
            <a:r>
              <a:rPr lang="zh-CN" altLang="zh-CN" sz="2000" dirty="0"/>
              <a:t>：设置</a:t>
            </a:r>
            <a:r>
              <a:rPr lang="zh-CN" altLang="zh-CN" sz="2000"/>
              <a:t>格式化类型</a:t>
            </a:r>
            <a:r>
              <a:rPr lang="zh-CN" altLang="en-US" sz="2000"/>
              <a:t>，可省略</a:t>
            </a:r>
            <a:endParaRPr lang="zh-CN" altLang="zh-CN" sz="2000" dirty="0"/>
          </a:p>
          <a:p>
            <a:pPr>
              <a:lnSpc>
                <a:spcPct val="130000"/>
              </a:lnSpc>
              <a:spcBef>
                <a:spcPts val="0"/>
              </a:spcBef>
            </a:pPr>
            <a:endParaRPr lang="zh-CN" altLang="zh-CN" sz="2400" dirty="0"/>
          </a:p>
        </p:txBody>
      </p:sp>
      <p:sp>
        <p:nvSpPr>
          <p:cNvPr id="2" name="矩形 1"/>
          <p:cNvSpPr/>
          <p:nvPr/>
        </p:nvSpPr>
        <p:spPr>
          <a:xfrm>
            <a:off x="2353233" y="5446788"/>
            <a:ext cx="7776864" cy="1015663"/>
          </a:xfrm>
          <a:prstGeom prst="rect">
            <a:avLst/>
          </a:prstGeom>
          <a:solidFill>
            <a:schemeClr val="accent3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en-US" altLang="zh-CN" sz="2000" dirty="0"/>
              <a:t># *</a:t>
            </a:r>
            <a:r>
              <a:rPr lang="zh-CN" altLang="en-US" sz="2000" dirty="0"/>
              <a:t>填充字符，</a:t>
            </a:r>
            <a:r>
              <a:rPr lang="en-US" altLang="zh-CN" sz="2000" dirty="0"/>
              <a:t>&gt;</a:t>
            </a:r>
            <a:r>
              <a:rPr lang="zh-CN" altLang="en-US" sz="2000" dirty="0"/>
              <a:t>右对齐</a:t>
            </a:r>
            <a:r>
              <a:rPr lang="en-US" altLang="zh-CN" sz="2000" dirty="0"/>
              <a:t>, 6</a:t>
            </a:r>
            <a:r>
              <a:rPr lang="zh-CN" altLang="en-US" sz="2000" dirty="0"/>
              <a:t>宽度</a:t>
            </a:r>
            <a:r>
              <a:rPr lang="en-US" altLang="zh-CN" sz="2000" dirty="0"/>
              <a:t>, .2</a:t>
            </a:r>
            <a:r>
              <a:rPr lang="zh-CN" altLang="en-US" sz="2000" dirty="0"/>
              <a:t>小数位  </a:t>
            </a:r>
            <a:r>
              <a:rPr lang="en-US" altLang="zh-CN" sz="2000" dirty="0"/>
              <a:t>, f </a:t>
            </a:r>
            <a:r>
              <a:rPr lang="zh-CN" altLang="en-US" sz="2000" dirty="0"/>
              <a:t>浮点数格式</a:t>
            </a:r>
            <a:r>
              <a:rPr lang="en-US" altLang="zh-CN" sz="2000" dirty="0"/>
              <a:t> </a:t>
            </a:r>
            <a:endParaRPr lang="en-US" altLang="zh-CN" sz="2000" dirty="0"/>
          </a:p>
          <a:p>
            <a:r>
              <a:rPr lang="en-US" altLang="zh-CN" sz="2000"/>
              <a:t>'{:*&gt;</a:t>
            </a:r>
            <a:r>
              <a:rPr lang="en-US" altLang="zh-CN" sz="2000" dirty="0"/>
              <a:t>6.2f}'.format(3.1415926)</a:t>
            </a:r>
            <a:endParaRPr lang="en-US" altLang="zh-CN" sz="2000" dirty="0"/>
          </a:p>
          <a:p>
            <a:r>
              <a:rPr lang="en-US" altLang="zh-CN" sz="2000" dirty="0"/>
              <a:t>Out: '**3.14'</a:t>
            </a:r>
            <a:endParaRPr lang="zh-CN" altLang="zh-CN" sz="2000" dirty="0"/>
          </a:p>
        </p:txBody>
      </p:sp>
    </p:spTree>
  </p:cSld>
  <p:clrMapOvr>
    <a:masterClrMapping/>
  </p:clrMapOvr>
</p:sld>
</file>

<file path=ppt/slides/slide1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1C153BA-6758-45D9-B78B-3FCFDA02117E}" type="slidenum">
              <a:rPr lang="zh-CN" altLang="en-US" smtClean="0"/>
            </a:fld>
            <a:endParaRPr lang="en-US" altLang="zh-CN" dirty="0"/>
          </a:p>
        </p:txBody>
      </p:sp>
      <p:sp>
        <p:nvSpPr>
          <p:cNvPr id="5" name="文本框 4"/>
          <p:cNvSpPr txBox="1"/>
          <p:nvPr>
            <p:custDataLst>
              <p:tags r:id="rId1"/>
            </p:custDataLst>
          </p:nvPr>
        </p:nvSpPr>
        <p:spPr>
          <a:xfrm>
            <a:off x="2438400" y="635000"/>
            <a:ext cx="7315200" cy="2143125"/>
          </a:xfrm>
          <a:prstGeom prst="rect">
            <a:avLst/>
          </a:prstGeom>
          <a:noFill/>
        </p:spPr>
        <p:txBody>
          <a:bodyPr vert="horz" wrap="square" rtlCol="0" anchor="ctr" anchorCtr="0">
            <a:noAutofit/>
          </a:bodyPr>
          <a:lstStyle/>
          <a:p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from  datetime  import  datetime </a:t>
            </a:r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是正确的。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6" name="文本框 5"/>
          <p:cNvSpPr txBox="1"/>
          <p:nvPr>
            <p:custDataLst>
              <p:tags r:id="rId2"/>
            </p:custDataLst>
          </p:nvPr>
        </p:nvSpPr>
        <p:spPr>
          <a:xfrm>
            <a:off x="3352800" y="2786063"/>
            <a:ext cx="6400800" cy="642938"/>
          </a:xfrm>
          <a:prstGeom prst="rect">
            <a:avLst/>
          </a:prstGeom>
          <a:noFill/>
        </p:spPr>
        <p:txBody>
          <a:bodyPr vert="horz" rtlCol="0" anchor="ctr" anchorCtr="0">
            <a:noAutofit/>
          </a:bodyPr>
          <a:lstStyle/>
          <a:p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正确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7" name="文本框 6"/>
          <p:cNvSpPr txBox="1"/>
          <p:nvPr>
            <p:custDataLst>
              <p:tags r:id="rId3"/>
            </p:custDataLst>
          </p:nvPr>
        </p:nvSpPr>
        <p:spPr>
          <a:xfrm>
            <a:off x="3352800" y="3643313"/>
            <a:ext cx="6400800" cy="642938"/>
          </a:xfrm>
          <a:prstGeom prst="rect">
            <a:avLst/>
          </a:prstGeom>
          <a:noFill/>
        </p:spPr>
        <p:txBody>
          <a:bodyPr vert="horz" rtlCol="0" anchor="ctr" anchorCtr="0">
            <a:noAutofit/>
          </a:bodyPr>
          <a:lstStyle/>
          <a:p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错误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0" name="椭圆 9"/>
          <p:cNvSpPr>
            <a:spLocks noChangeAspect="1"/>
          </p:cNvSpPr>
          <p:nvPr>
            <p:custDataLst>
              <p:tags r:id="rId4"/>
            </p:custDataLst>
          </p:nvPr>
        </p:nvSpPr>
        <p:spPr bwMode="auto">
          <a:xfrm>
            <a:off x="2638425" y="2850356"/>
            <a:ext cx="514350" cy="514350"/>
          </a:xfrm>
          <a:prstGeom prst="ellipse">
            <a:avLst/>
          </a:prstGeom>
          <a:solidFill>
            <a:srgbClr val="00FF00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A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1" name="椭圆 10"/>
          <p:cNvSpPr>
            <a:spLocks noChangeAspect="1"/>
          </p:cNvSpPr>
          <p:nvPr>
            <p:custDataLst>
              <p:tags r:id="rId5"/>
            </p:custDataLst>
          </p:nvPr>
        </p:nvSpPr>
        <p:spPr bwMode="auto">
          <a:xfrm>
            <a:off x="2638425" y="3707606"/>
            <a:ext cx="514350" cy="514350"/>
          </a:xfrm>
          <a:prstGeom prst="ellipse">
            <a:avLst/>
          </a:prstGeom>
          <a:solidFill>
            <a:srgbClr val="808080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B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4" name="矩形: 圆角 13"/>
          <p:cNvSpPr/>
          <p:nvPr>
            <p:custDataLst>
              <p:tags r:id="rId6"/>
            </p:custDataLst>
          </p:nvPr>
        </p:nvSpPr>
        <p:spPr bwMode="auto">
          <a:xfrm>
            <a:off x="7696200" y="6215063"/>
            <a:ext cx="1543050" cy="411480"/>
          </a:xfrm>
          <a:prstGeom prst="roundRect">
            <a:avLst/>
          </a:prstGeom>
          <a:solidFill>
            <a:srgbClr val="808080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提交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grpSp>
        <p:nvGrpSpPr>
          <p:cNvPr id="19" name="组合 18"/>
          <p:cNvGrpSpPr/>
          <p:nvPr>
            <p:custDataLst>
              <p:tags r:id="rId7"/>
            </p:custDataLst>
          </p:nvPr>
        </p:nvGrpSpPr>
        <p:grpSpPr>
          <a:xfrm>
            <a:off x="1524000" y="0"/>
            <a:ext cx="9144000" cy="635000"/>
            <a:chOff x="0" y="0"/>
            <a:chExt cx="9144000" cy="635000"/>
          </a:xfrm>
        </p:grpSpPr>
        <p:sp>
          <p:nvSpPr>
            <p:cNvPr id="15" name="TitleBackground"/>
            <p:cNvSpPr/>
            <p:nvPr>
              <p:custDataLst>
                <p:tags r:id="rId8"/>
              </p:custDataLst>
            </p:nvPr>
          </p:nvSpPr>
          <p:spPr bwMode="auto">
            <a:xfrm>
              <a:off x="0" y="0"/>
              <a:ext cx="9144000" cy="635000"/>
            </a:xfrm>
            <a:prstGeom prst="rect">
              <a:avLst/>
            </a:prstGeom>
            <a:solidFill>
              <a:srgbClr val="F6F7F8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6" name="ColorBlock"/>
            <p:cNvSpPr/>
            <p:nvPr>
              <p:custDataLst>
                <p:tags r:id="rId9"/>
              </p:custDataLst>
            </p:nvPr>
          </p:nvSpPr>
          <p:spPr bwMode="auto">
            <a:xfrm>
              <a:off x="0" y="0"/>
              <a:ext cx="190500" cy="635000"/>
            </a:xfrm>
            <a:prstGeom prst="rect">
              <a:avLst/>
            </a:prstGeom>
            <a:solidFill>
              <a:srgbClr val="639EF4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7" name="TypeText"/>
            <p:cNvSpPr txBox="1"/>
            <p:nvPr>
              <p:custDataLst>
                <p:tags r:id="rId10"/>
              </p:custDataLst>
            </p:nvPr>
          </p:nvSpPr>
          <p:spPr>
            <a:xfrm>
              <a:off x="254000" y="0"/>
              <a:ext cx="1905000" cy="635000"/>
            </a:xfrm>
            <a:prstGeom prst="rect">
              <a:avLst/>
            </a:prstGeom>
            <a:noFill/>
          </p:spPr>
          <p:txBody>
            <a:bodyPr vert="horz" wrap="none" rtlCol="0" anchor="ctr" anchorCtr="0">
              <a:noAutofit/>
            </a:bodyPr>
            <a:lstStyle/>
            <a:p>
              <a:r>
                <a:rPr lang="zh-CN" altLang="en-US" sz="2600">
                  <a:solidFill>
                    <a:srgbClr val="00000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单选题</a:t>
              </a:r>
              <a:endParaRPr lang="zh-CN" altLang="en-US" sz="260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  <p:sp>
          <p:nvSpPr>
            <p:cNvPr id="18" name="TipText"/>
            <p:cNvSpPr txBox="1"/>
            <p:nvPr>
              <p:custDataLst>
                <p:tags r:id="rId11"/>
              </p:custDataLst>
            </p:nvPr>
          </p:nvSpPr>
          <p:spPr>
            <a:xfrm>
              <a:off x="1525905" y="109220"/>
              <a:ext cx="2286000" cy="508000"/>
            </a:xfrm>
            <a:prstGeom prst="rect">
              <a:avLst/>
            </a:prstGeom>
            <a:noFill/>
          </p:spPr>
          <p:txBody>
            <a:bodyPr vert="horz" wrap="none" rtlCol="0" anchor="ctr" anchorCtr="0">
              <a:noAutofit/>
            </a:bodyPr>
            <a:lstStyle/>
            <a:p>
              <a:r>
                <a:rPr lang="en-US" altLang="zh-CN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1</a:t>
              </a:r>
              <a:r>
                <a:rPr lang="zh-CN" altLang="en-US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分</a:t>
              </a:r>
              <a:endParaRPr lang="zh-CN" altLang="en-US" sz="2000">
                <a:solidFill>
                  <a:srgbClr val="80808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</p:grpSp>
      <p:pic>
        <p:nvPicPr>
          <p:cNvPr id="4" name="图片 3"/>
          <p:cNvPicPr/>
          <p:nvPr>
            <p:custDataLst>
              <p:tags r:id="rId12"/>
            </p:custDataLst>
          </p:nvPr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8600" y="63500"/>
            <a:ext cx="1422400" cy="508000"/>
          </a:xfrm>
          <a:prstGeom prst="rect">
            <a:avLst/>
          </a:prstGeom>
        </p:spPr>
      </p:pic>
    </p:spTree>
    <p:custDataLst>
      <p:tags r:id="rId14"/>
    </p:custDataLst>
  </p:cSld>
  <p:clrMapOvr>
    <a:masterClrMapping/>
  </p:clrMapOvr>
</p:sld>
</file>

<file path=ppt/slides/slide1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1C153BA-6758-45D9-B78B-3FCFDA02117E}" type="slidenum">
              <a:rPr lang="zh-CN" altLang="en-US" smtClean="0"/>
            </a:fld>
            <a:endParaRPr lang="en-US" altLang="zh-CN" dirty="0"/>
          </a:p>
        </p:txBody>
      </p:sp>
      <p:sp>
        <p:nvSpPr>
          <p:cNvPr id="5" name="文本框 4"/>
          <p:cNvSpPr txBox="1"/>
          <p:nvPr>
            <p:custDataLst>
              <p:tags r:id="rId1"/>
            </p:custDataLst>
          </p:nvPr>
        </p:nvSpPr>
        <p:spPr>
          <a:xfrm>
            <a:off x="2438400" y="635000"/>
            <a:ext cx="7315200" cy="2143125"/>
          </a:xfrm>
          <a:prstGeom prst="rect">
            <a:avLst/>
          </a:prstGeom>
          <a:noFill/>
        </p:spPr>
        <p:txBody>
          <a:bodyPr vert="horz" wrap="square" rtlCol="0" anchor="ctr" anchorCtr="0">
            <a:noAutofit/>
          </a:bodyPr>
          <a:lstStyle/>
          <a:p>
            <a:r>
              <a:rPr lang="en-US" altLang="zh-CN" sz="2600" dirty="0" err="1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math.sin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(x) , </a:t>
            </a:r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此处的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x</a:t>
            </a:r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是角度制。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6" name="文本框 5"/>
          <p:cNvSpPr txBox="1"/>
          <p:nvPr>
            <p:custDataLst>
              <p:tags r:id="rId2"/>
            </p:custDataLst>
          </p:nvPr>
        </p:nvSpPr>
        <p:spPr>
          <a:xfrm>
            <a:off x="3352800" y="2786063"/>
            <a:ext cx="6400800" cy="642938"/>
          </a:xfrm>
          <a:prstGeom prst="rect">
            <a:avLst/>
          </a:prstGeom>
          <a:noFill/>
        </p:spPr>
        <p:txBody>
          <a:bodyPr vert="horz" rtlCol="0" anchor="ctr" anchorCtr="0">
            <a:noAutofit/>
          </a:bodyPr>
          <a:lstStyle/>
          <a:p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正确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7" name="文本框 6"/>
          <p:cNvSpPr txBox="1"/>
          <p:nvPr>
            <p:custDataLst>
              <p:tags r:id="rId3"/>
            </p:custDataLst>
          </p:nvPr>
        </p:nvSpPr>
        <p:spPr>
          <a:xfrm>
            <a:off x="3352800" y="3643313"/>
            <a:ext cx="6400800" cy="642938"/>
          </a:xfrm>
          <a:prstGeom prst="rect">
            <a:avLst/>
          </a:prstGeom>
          <a:noFill/>
        </p:spPr>
        <p:txBody>
          <a:bodyPr vert="horz" rtlCol="0" anchor="ctr" anchorCtr="0">
            <a:noAutofit/>
          </a:bodyPr>
          <a:lstStyle/>
          <a:p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错误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0" name="椭圆 9"/>
          <p:cNvSpPr>
            <a:spLocks noChangeAspect="1"/>
          </p:cNvSpPr>
          <p:nvPr>
            <p:custDataLst>
              <p:tags r:id="rId4"/>
            </p:custDataLst>
          </p:nvPr>
        </p:nvSpPr>
        <p:spPr bwMode="auto">
          <a:xfrm>
            <a:off x="2638425" y="2850356"/>
            <a:ext cx="514350" cy="514350"/>
          </a:xfrm>
          <a:prstGeom prst="ellipse">
            <a:avLst/>
          </a:prstGeom>
          <a:solidFill>
            <a:srgbClr val="808080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A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1" name="椭圆 10"/>
          <p:cNvSpPr>
            <a:spLocks noChangeAspect="1"/>
          </p:cNvSpPr>
          <p:nvPr>
            <p:custDataLst>
              <p:tags r:id="rId5"/>
            </p:custDataLst>
          </p:nvPr>
        </p:nvSpPr>
        <p:spPr bwMode="auto">
          <a:xfrm>
            <a:off x="2638425" y="3707606"/>
            <a:ext cx="514350" cy="514350"/>
          </a:xfrm>
          <a:prstGeom prst="ellipse">
            <a:avLst/>
          </a:prstGeom>
          <a:solidFill>
            <a:srgbClr val="00FF00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B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4" name="矩形: 圆角 13"/>
          <p:cNvSpPr/>
          <p:nvPr>
            <p:custDataLst>
              <p:tags r:id="rId6"/>
            </p:custDataLst>
          </p:nvPr>
        </p:nvSpPr>
        <p:spPr bwMode="auto">
          <a:xfrm>
            <a:off x="7696200" y="6215063"/>
            <a:ext cx="1543050" cy="411480"/>
          </a:xfrm>
          <a:prstGeom prst="roundRect">
            <a:avLst/>
          </a:prstGeom>
          <a:solidFill>
            <a:srgbClr val="808080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提交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grpSp>
        <p:nvGrpSpPr>
          <p:cNvPr id="19" name="组合 18"/>
          <p:cNvGrpSpPr/>
          <p:nvPr>
            <p:custDataLst>
              <p:tags r:id="rId7"/>
            </p:custDataLst>
          </p:nvPr>
        </p:nvGrpSpPr>
        <p:grpSpPr>
          <a:xfrm>
            <a:off x="1524000" y="0"/>
            <a:ext cx="9144000" cy="635000"/>
            <a:chOff x="0" y="0"/>
            <a:chExt cx="9144000" cy="635000"/>
          </a:xfrm>
        </p:grpSpPr>
        <p:sp>
          <p:nvSpPr>
            <p:cNvPr id="15" name="TitleBackground"/>
            <p:cNvSpPr/>
            <p:nvPr>
              <p:custDataLst>
                <p:tags r:id="rId8"/>
              </p:custDataLst>
            </p:nvPr>
          </p:nvSpPr>
          <p:spPr bwMode="auto">
            <a:xfrm>
              <a:off x="0" y="0"/>
              <a:ext cx="9144000" cy="635000"/>
            </a:xfrm>
            <a:prstGeom prst="rect">
              <a:avLst/>
            </a:prstGeom>
            <a:solidFill>
              <a:srgbClr val="F6F7F8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6" name="ColorBlock"/>
            <p:cNvSpPr/>
            <p:nvPr>
              <p:custDataLst>
                <p:tags r:id="rId9"/>
              </p:custDataLst>
            </p:nvPr>
          </p:nvSpPr>
          <p:spPr bwMode="auto">
            <a:xfrm>
              <a:off x="0" y="0"/>
              <a:ext cx="190500" cy="635000"/>
            </a:xfrm>
            <a:prstGeom prst="rect">
              <a:avLst/>
            </a:prstGeom>
            <a:solidFill>
              <a:srgbClr val="639EF4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7" name="TypeText"/>
            <p:cNvSpPr txBox="1"/>
            <p:nvPr>
              <p:custDataLst>
                <p:tags r:id="rId10"/>
              </p:custDataLst>
            </p:nvPr>
          </p:nvSpPr>
          <p:spPr>
            <a:xfrm>
              <a:off x="254000" y="0"/>
              <a:ext cx="1905000" cy="635000"/>
            </a:xfrm>
            <a:prstGeom prst="rect">
              <a:avLst/>
            </a:prstGeom>
            <a:noFill/>
          </p:spPr>
          <p:txBody>
            <a:bodyPr vert="horz" wrap="none" rtlCol="0" anchor="ctr" anchorCtr="0">
              <a:noAutofit/>
            </a:bodyPr>
            <a:lstStyle/>
            <a:p>
              <a:r>
                <a:rPr lang="zh-CN" altLang="en-US" sz="2600">
                  <a:solidFill>
                    <a:srgbClr val="00000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单选题</a:t>
              </a:r>
              <a:endParaRPr lang="zh-CN" altLang="en-US" sz="260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  <p:sp>
          <p:nvSpPr>
            <p:cNvPr id="18" name="TipText"/>
            <p:cNvSpPr txBox="1"/>
            <p:nvPr>
              <p:custDataLst>
                <p:tags r:id="rId11"/>
              </p:custDataLst>
            </p:nvPr>
          </p:nvSpPr>
          <p:spPr>
            <a:xfrm>
              <a:off x="1525905" y="109220"/>
              <a:ext cx="2286000" cy="508000"/>
            </a:xfrm>
            <a:prstGeom prst="rect">
              <a:avLst/>
            </a:prstGeom>
            <a:noFill/>
          </p:spPr>
          <p:txBody>
            <a:bodyPr vert="horz" wrap="none" rtlCol="0" anchor="ctr" anchorCtr="0">
              <a:noAutofit/>
            </a:bodyPr>
            <a:lstStyle/>
            <a:p>
              <a:r>
                <a:rPr lang="en-US" altLang="zh-CN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1</a:t>
              </a:r>
              <a:r>
                <a:rPr lang="zh-CN" altLang="en-US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分</a:t>
              </a:r>
              <a:endParaRPr lang="zh-CN" altLang="en-US" sz="2000">
                <a:solidFill>
                  <a:srgbClr val="80808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</p:grpSp>
      <p:pic>
        <p:nvPicPr>
          <p:cNvPr id="4" name="图片 3"/>
          <p:cNvPicPr/>
          <p:nvPr>
            <p:custDataLst>
              <p:tags r:id="rId12"/>
            </p:custDataLst>
          </p:nvPr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8600" y="63500"/>
            <a:ext cx="1422400" cy="508000"/>
          </a:xfrm>
          <a:prstGeom prst="rect">
            <a:avLst/>
          </a:prstGeom>
        </p:spPr>
      </p:pic>
    </p:spTree>
    <p:custDataLst>
      <p:tags r:id="rId14"/>
    </p:custDataLst>
  </p:cSld>
  <p:clrMapOvr>
    <a:masterClrMapping/>
  </p:clrMapOvr>
</p:sld>
</file>

<file path=ppt/slides/slide1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1C153BA-6758-45D9-B78B-3FCFDA02117E}" type="slidenum">
              <a:rPr lang="zh-CN" altLang="en-US" smtClean="0"/>
            </a:fld>
            <a:endParaRPr lang="en-US" altLang="zh-CN" dirty="0"/>
          </a:p>
        </p:txBody>
      </p:sp>
      <p:sp>
        <p:nvSpPr>
          <p:cNvPr id="5" name="文本框 4"/>
          <p:cNvSpPr txBox="1"/>
          <p:nvPr>
            <p:custDataLst>
              <p:tags r:id="rId1"/>
            </p:custDataLst>
          </p:nvPr>
        </p:nvSpPr>
        <p:spPr>
          <a:xfrm>
            <a:off x="2438400" y="635000"/>
            <a:ext cx="7315200" cy="2143125"/>
          </a:xfrm>
          <a:prstGeom prst="rect">
            <a:avLst/>
          </a:prstGeom>
          <a:noFill/>
        </p:spPr>
        <p:txBody>
          <a:bodyPr vert="horz" wrap="square" rtlCol="0" anchor="ctr" anchorCtr="0">
            <a:noAutofit/>
          </a:bodyPr>
          <a:lstStyle/>
          <a:p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random</a:t>
            </a:r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随机数模块将产生真正的随机数，没有任何规律，可用于加密测试。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6" name="文本框 5"/>
          <p:cNvSpPr txBox="1"/>
          <p:nvPr>
            <p:custDataLst>
              <p:tags r:id="rId2"/>
            </p:custDataLst>
          </p:nvPr>
        </p:nvSpPr>
        <p:spPr>
          <a:xfrm>
            <a:off x="3352800" y="2786063"/>
            <a:ext cx="6400800" cy="642938"/>
          </a:xfrm>
          <a:prstGeom prst="rect">
            <a:avLst/>
          </a:prstGeom>
          <a:noFill/>
        </p:spPr>
        <p:txBody>
          <a:bodyPr vert="horz" rtlCol="0" anchor="ctr" anchorCtr="0">
            <a:noAutofit/>
          </a:bodyPr>
          <a:lstStyle/>
          <a:p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正确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7" name="文本框 6"/>
          <p:cNvSpPr txBox="1"/>
          <p:nvPr>
            <p:custDataLst>
              <p:tags r:id="rId3"/>
            </p:custDataLst>
          </p:nvPr>
        </p:nvSpPr>
        <p:spPr>
          <a:xfrm>
            <a:off x="3352800" y="3643313"/>
            <a:ext cx="6400800" cy="642938"/>
          </a:xfrm>
          <a:prstGeom prst="rect">
            <a:avLst/>
          </a:prstGeom>
          <a:noFill/>
        </p:spPr>
        <p:txBody>
          <a:bodyPr vert="horz" rtlCol="0" anchor="ctr" anchorCtr="0">
            <a:noAutofit/>
          </a:bodyPr>
          <a:lstStyle/>
          <a:p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错误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0" name="椭圆 9"/>
          <p:cNvSpPr>
            <a:spLocks noChangeAspect="1"/>
          </p:cNvSpPr>
          <p:nvPr>
            <p:custDataLst>
              <p:tags r:id="rId4"/>
            </p:custDataLst>
          </p:nvPr>
        </p:nvSpPr>
        <p:spPr bwMode="auto">
          <a:xfrm>
            <a:off x="2638425" y="2850356"/>
            <a:ext cx="514350" cy="514350"/>
          </a:xfrm>
          <a:prstGeom prst="ellipse">
            <a:avLst/>
          </a:prstGeom>
          <a:solidFill>
            <a:srgbClr val="808080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A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1" name="椭圆 10"/>
          <p:cNvSpPr>
            <a:spLocks noChangeAspect="1"/>
          </p:cNvSpPr>
          <p:nvPr>
            <p:custDataLst>
              <p:tags r:id="rId5"/>
            </p:custDataLst>
          </p:nvPr>
        </p:nvSpPr>
        <p:spPr bwMode="auto">
          <a:xfrm>
            <a:off x="2638425" y="3707606"/>
            <a:ext cx="514350" cy="514350"/>
          </a:xfrm>
          <a:prstGeom prst="ellipse">
            <a:avLst/>
          </a:prstGeom>
          <a:solidFill>
            <a:srgbClr val="00FF00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B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4" name="矩形: 圆角 13"/>
          <p:cNvSpPr/>
          <p:nvPr>
            <p:custDataLst>
              <p:tags r:id="rId6"/>
            </p:custDataLst>
          </p:nvPr>
        </p:nvSpPr>
        <p:spPr bwMode="auto">
          <a:xfrm>
            <a:off x="7696200" y="6215063"/>
            <a:ext cx="1543050" cy="411480"/>
          </a:xfrm>
          <a:prstGeom prst="roundRect">
            <a:avLst/>
          </a:prstGeom>
          <a:solidFill>
            <a:srgbClr val="808080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提交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grpSp>
        <p:nvGrpSpPr>
          <p:cNvPr id="19" name="组合 18"/>
          <p:cNvGrpSpPr/>
          <p:nvPr>
            <p:custDataLst>
              <p:tags r:id="rId7"/>
            </p:custDataLst>
          </p:nvPr>
        </p:nvGrpSpPr>
        <p:grpSpPr>
          <a:xfrm>
            <a:off x="1524000" y="0"/>
            <a:ext cx="9144000" cy="635000"/>
            <a:chOff x="0" y="0"/>
            <a:chExt cx="9144000" cy="635000"/>
          </a:xfrm>
        </p:grpSpPr>
        <p:sp>
          <p:nvSpPr>
            <p:cNvPr id="15" name="TitleBackground"/>
            <p:cNvSpPr/>
            <p:nvPr>
              <p:custDataLst>
                <p:tags r:id="rId8"/>
              </p:custDataLst>
            </p:nvPr>
          </p:nvSpPr>
          <p:spPr bwMode="auto">
            <a:xfrm>
              <a:off x="0" y="0"/>
              <a:ext cx="9144000" cy="635000"/>
            </a:xfrm>
            <a:prstGeom prst="rect">
              <a:avLst/>
            </a:prstGeom>
            <a:solidFill>
              <a:srgbClr val="F6F7F8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6" name="ColorBlock"/>
            <p:cNvSpPr/>
            <p:nvPr>
              <p:custDataLst>
                <p:tags r:id="rId9"/>
              </p:custDataLst>
            </p:nvPr>
          </p:nvSpPr>
          <p:spPr bwMode="auto">
            <a:xfrm>
              <a:off x="0" y="0"/>
              <a:ext cx="190500" cy="635000"/>
            </a:xfrm>
            <a:prstGeom prst="rect">
              <a:avLst/>
            </a:prstGeom>
            <a:solidFill>
              <a:srgbClr val="639EF4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7" name="TypeText"/>
            <p:cNvSpPr txBox="1"/>
            <p:nvPr>
              <p:custDataLst>
                <p:tags r:id="rId10"/>
              </p:custDataLst>
            </p:nvPr>
          </p:nvSpPr>
          <p:spPr>
            <a:xfrm>
              <a:off x="254000" y="0"/>
              <a:ext cx="1905000" cy="635000"/>
            </a:xfrm>
            <a:prstGeom prst="rect">
              <a:avLst/>
            </a:prstGeom>
            <a:noFill/>
          </p:spPr>
          <p:txBody>
            <a:bodyPr vert="horz" wrap="none" rtlCol="0" anchor="ctr" anchorCtr="0">
              <a:noAutofit/>
            </a:bodyPr>
            <a:lstStyle/>
            <a:p>
              <a:r>
                <a:rPr lang="zh-CN" altLang="en-US" sz="2600">
                  <a:solidFill>
                    <a:srgbClr val="00000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单选题</a:t>
              </a:r>
              <a:endParaRPr lang="zh-CN" altLang="en-US" sz="260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  <p:sp>
          <p:nvSpPr>
            <p:cNvPr id="18" name="TipText"/>
            <p:cNvSpPr txBox="1"/>
            <p:nvPr>
              <p:custDataLst>
                <p:tags r:id="rId11"/>
              </p:custDataLst>
            </p:nvPr>
          </p:nvSpPr>
          <p:spPr>
            <a:xfrm>
              <a:off x="1525905" y="109220"/>
              <a:ext cx="2286000" cy="508000"/>
            </a:xfrm>
            <a:prstGeom prst="rect">
              <a:avLst/>
            </a:prstGeom>
            <a:noFill/>
          </p:spPr>
          <p:txBody>
            <a:bodyPr vert="horz" wrap="none" rtlCol="0" anchor="ctr" anchorCtr="0">
              <a:noAutofit/>
            </a:bodyPr>
            <a:lstStyle/>
            <a:p>
              <a:r>
                <a:rPr lang="en-US" altLang="zh-CN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1</a:t>
              </a:r>
              <a:r>
                <a:rPr lang="zh-CN" altLang="en-US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分</a:t>
              </a:r>
              <a:endParaRPr lang="zh-CN" altLang="en-US" sz="2000">
                <a:solidFill>
                  <a:srgbClr val="80808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</p:grpSp>
      <p:pic>
        <p:nvPicPr>
          <p:cNvPr id="4" name="图片 3"/>
          <p:cNvPicPr/>
          <p:nvPr>
            <p:custDataLst>
              <p:tags r:id="rId12"/>
            </p:custDataLst>
          </p:nvPr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8600" y="63500"/>
            <a:ext cx="1422400" cy="508000"/>
          </a:xfrm>
          <a:prstGeom prst="rect">
            <a:avLst/>
          </a:prstGeom>
        </p:spPr>
      </p:pic>
    </p:spTree>
    <p:custDataLst>
      <p:tags r:id="rId14"/>
    </p:custDataLst>
  </p:cSld>
  <p:clrMapOvr>
    <a:masterClrMapping/>
  </p:clrMapOvr>
</p:sld>
</file>

<file path=ppt/slides/slide1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1C153BA-6758-45D9-B78B-3FCFDA02117E}" type="slidenum">
              <a:rPr lang="zh-CN" altLang="en-US" smtClean="0"/>
            </a:fld>
            <a:endParaRPr lang="en-US" altLang="zh-CN" dirty="0"/>
          </a:p>
        </p:txBody>
      </p:sp>
      <p:sp>
        <p:nvSpPr>
          <p:cNvPr id="5" name="文本框 4"/>
          <p:cNvSpPr txBox="1"/>
          <p:nvPr>
            <p:custDataLst>
              <p:tags r:id="rId1"/>
            </p:custDataLst>
          </p:nvPr>
        </p:nvSpPr>
        <p:spPr>
          <a:xfrm>
            <a:off x="2438400" y="635000"/>
            <a:ext cx="7315200" cy="2143125"/>
          </a:xfrm>
          <a:prstGeom prst="rect">
            <a:avLst/>
          </a:prstGeom>
          <a:noFill/>
        </p:spPr>
        <p:txBody>
          <a:bodyPr vert="horz" wrap="square" rtlCol="0" anchor="ctr" anchorCtr="0">
            <a:noAutofit/>
          </a:bodyPr>
          <a:lstStyle/>
          <a:p>
            <a:r>
              <a:rPr lang="en-US" altLang="zh-CN" sz="2600" dirty="0" err="1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time.time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()</a:t>
            </a:r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将取得一个时间戳值，代表从 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1900-1-1 0:0:0 </a:t>
            </a:r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到现在经过的总秒数。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6" name="文本框 5"/>
          <p:cNvSpPr txBox="1"/>
          <p:nvPr>
            <p:custDataLst>
              <p:tags r:id="rId2"/>
            </p:custDataLst>
          </p:nvPr>
        </p:nvSpPr>
        <p:spPr>
          <a:xfrm>
            <a:off x="3352800" y="2786063"/>
            <a:ext cx="6400800" cy="642938"/>
          </a:xfrm>
          <a:prstGeom prst="rect">
            <a:avLst/>
          </a:prstGeom>
          <a:noFill/>
        </p:spPr>
        <p:txBody>
          <a:bodyPr vert="horz" rtlCol="0" anchor="ctr" anchorCtr="0">
            <a:noAutofit/>
          </a:bodyPr>
          <a:lstStyle/>
          <a:p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正确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7" name="文本框 6"/>
          <p:cNvSpPr txBox="1"/>
          <p:nvPr>
            <p:custDataLst>
              <p:tags r:id="rId3"/>
            </p:custDataLst>
          </p:nvPr>
        </p:nvSpPr>
        <p:spPr>
          <a:xfrm>
            <a:off x="3352800" y="3643313"/>
            <a:ext cx="6400800" cy="642938"/>
          </a:xfrm>
          <a:prstGeom prst="rect">
            <a:avLst/>
          </a:prstGeom>
          <a:noFill/>
        </p:spPr>
        <p:txBody>
          <a:bodyPr vert="horz" rtlCol="0" anchor="ctr" anchorCtr="0">
            <a:noAutofit/>
          </a:bodyPr>
          <a:lstStyle/>
          <a:p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错误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0" name="椭圆 9"/>
          <p:cNvSpPr>
            <a:spLocks noChangeAspect="1"/>
          </p:cNvSpPr>
          <p:nvPr>
            <p:custDataLst>
              <p:tags r:id="rId4"/>
            </p:custDataLst>
          </p:nvPr>
        </p:nvSpPr>
        <p:spPr bwMode="auto">
          <a:xfrm>
            <a:off x="2638425" y="2850356"/>
            <a:ext cx="514350" cy="514350"/>
          </a:xfrm>
          <a:prstGeom prst="ellipse">
            <a:avLst/>
          </a:prstGeom>
          <a:solidFill>
            <a:srgbClr val="808080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A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1" name="椭圆 10"/>
          <p:cNvSpPr>
            <a:spLocks noChangeAspect="1"/>
          </p:cNvSpPr>
          <p:nvPr>
            <p:custDataLst>
              <p:tags r:id="rId5"/>
            </p:custDataLst>
          </p:nvPr>
        </p:nvSpPr>
        <p:spPr bwMode="auto">
          <a:xfrm>
            <a:off x="2638425" y="3707606"/>
            <a:ext cx="514350" cy="514350"/>
          </a:xfrm>
          <a:prstGeom prst="ellipse">
            <a:avLst/>
          </a:prstGeom>
          <a:solidFill>
            <a:srgbClr val="00FF00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B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4" name="矩形: 圆角 13"/>
          <p:cNvSpPr/>
          <p:nvPr>
            <p:custDataLst>
              <p:tags r:id="rId6"/>
            </p:custDataLst>
          </p:nvPr>
        </p:nvSpPr>
        <p:spPr bwMode="auto">
          <a:xfrm>
            <a:off x="7696200" y="6215063"/>
            <a:ext cx="1543050" cy="411480"/>
          </a:xfrm>
          <a:prstGeom prst="roundRect">
            <a:avLst/>
          </a:prstGeom>
          <a:solidFill>
            <a:srgbClr val="808080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提交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grpSp>
        <p:nvGrpSpPr>
          <p:cNvPr id="19" name="组合 18"/>
          <p:cNvGrpSpPr/>
          <p:nvPr>
            <p:custDataLst>
              <p:tags r:id="rId7"/>
            </p:custDataLst>
          </p:nvPr>
        </p:nvGrpSpPr>
        <p:grpSpPr>
          <a:xfrm>
            <a:off x="1524000" y="0"/>
            <a:ext cx="9144000" cy="635000"/>
            <a:chOff x="0" y="0"/>
            <a:chExt cx="9144000" cy="635000"/>
          </a:xfrm>
        </p:grpSpPr>
        <p:sp>
          <p:nvSpPr>
            <p:cNvPr id="15" name="TitleBackground"/>
            <p:cNvSpPr/>
            <p:nvPr>
              <p:custDataLst>
                <p:tags r:id="rId8"/>
              </p:custDataLst>
            </p:nvPr>
          </p:nvSpPr>
          <p:spPr bwMode="auto">
            <a:xfrm>
              <a:off x="0" y="0"/>
              <a:ext cx="9144000" cy="635000"/>
            </a:xfrm>
            <a:prstGeom prst="rect">
              <a:avLst/>
            </a:prstGeom>
            <a:solidFill>
              <a:srgbClr val="F6F7F8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6" name="ColorBlock"/>
            <p:cNvSpPr/>
            <p:nvPr>
              <p:custDataLst>
                <p:tags r:id="rId9"/>
              </p:custDataLst>
            </p:nvPr>
          </p:nvSpPr>
          <p:spPr bwMode="auto">
            <a:xfrm>
              <a:off x="0" y="0"/>
              <a:ext cx="190500" cy="635000"/>
            </a:xfrm>
            <a:prstGeom prst="rect">
              <a:avLst/>
            </a:prstGeom>
            <a:solidFill>
              <a:srgbClr val="639EF4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7" name="TypeText"/>
            <p:cNvSpPr txBox="1"/>
            <p:nvPr>
              <p:custDataLst>
                <p:tags r:id="rId10"/>
              </p:custDataLst>
            </p:nvPr>
          </p:nvSpPr>
          <p:spPr>
            <a:xfrm>
              <a:off x="254000" y="0"/>
              <a:ext cx="1905000" cy="635000"/>
            </a:xfrm>
            <a:prstGeom prst="rect">
              <a:avLst/>
            </a:prstGeom>
            <a:noFill/>
          </p:spPr>
          <p:txBody>
            <a:bodyPr vert="horz" wrap="none" rtlCol="0" anchor="ctr" anchorCtr="0">
              <a:noAutofit/>
            </a:bodyPr>
            <a:lstStyle/>
            <a:p>
              <a:r>
                <a:rPr lang="zh-CN" altLang="en-US" sz="2600">
                  <a:solidFill>
                    <a:srgbClr val="00000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单选题</a:t>
              </a:r>
              <a:endParaRPr lang="zh-CN" altLang="en-US" sz="260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  <p:sp>
          <p:nvSpPr>
            <p:cNvPr id="18" name="TipText"/>
            <p:cNvSpPr txBox="1"/>
            <p:nvPr>
              <p:custDataLst>
                <p:tags r:id="rId11"/>
              </p:custDataLst>
            </p:nvPr>
          </p:nvSpPr>
          <p:spPr>
            <a:xfrm>
              <a:off x="1525905" y="109220"/>
              <a:ext cx="2286000" cy="508000"/>
            </a:xfrm>
            <a:prstGeom prst="rect">
              <a:avLst/>
            </a:prstGeom>
            <a:noFill/>
          </p:spPr>
          <p:txBody>
            <a:bodyPr vert="horz" wrap="none" rtlCol="0" anchor="ctr" anchorCtr="0">
              <a:noAutofit/>
            </a:bodyPr>
            <a:lstStyle/>
            <a:p>
              <a:r>
                <a:rPr lang="en-US" altLang="zh-CN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1</a:t>
              </a:r>
              <a:r>
                <a:rPr lang="zh-CN" altLang="en-US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分</a:t>
              </a:r>
              <a:endParaRPr lang="zh-CN" altLang="en-US" sz="2000">
                <a:solidFill>
                  <a:srgbClr val="80808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</p:grpSp>
      <p:pic>
        <p:nvPicPr>
          <p:cNvPr id="4" name="图片 3"/>
          <p:cNvPicPr/>
          <p:nvPr>
            <p:custDataLst>
              <p:tags r:id="rId12"/>
            </p:custDataLst>
          </p:nvPr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8600" y="63500"/>
            <a:ext cx="1422400" cy="508000"/>
          </a:xfrm>
          <a:prstGeom prst="rect">
            <a:avLst/>
          </a:prstGeom>
        </p:spPr>
      </p:pic>
    </p:spTree>
    <p:custDataLst>
      <p:tags r:id="rId14"/>
    </p:custDataLst>
  </p:cSld>
  <p:clrMapOvr>
    <a:masterClrMapping/>
  </p:clrMapOvr>
</p:sld>
</file>

<file path=ppt/slides/slide1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1C153BA-6758-45D9-B78B-3FCFDA02117E}" type="slidenum">
              <a:rPr lang="zh-CN" altLang="en-US" smtClean="0"/>
            </a:fld>
            <a:endParaRPr lang="en-US" altLang="zh-CN" dirty="0"/>
          </a:p>
        </p:txBody>
      </p:sp>
      <p:sp>
        <p:nvSpPr>
          <p:cNvPr id="5" name="文本框 4"/>
          <p:cNvSpPr txBox="1"/>
          <p:nvPr>
            <p:custDataLst>
              <p:tags r:id="rId1"/>
            </p:custDataLst>
          </p:nvPr>
        </p:nvSpPr>
        <p:spPr>
          <a:xfrm>
            <a:off x="2438400" y="635000"/>
            <a:ext cx="7315200" cy="2143125"/>
          </a:xfrm>
          <a:prstGeom prst="rect">
            <a:avLst/>
          </a:prstGeom>
          <a:noFill/>
        </p:spPr>
        <p:txBody>
          <a:bodyPr vert="horz" wrap="square" rtlCol="0" anchor="ctr" anchorCtr="0">
            <a:noAutofit/>
          </a:bodyPr>
          <a:lstStyle/>
          <a:p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如果设置相同的</a:t>
            </a:r>
            <a:r>
              <a:rPr lang="en-US" altLang="zh-CN" sz="2600" dirty="0" err="1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random.seed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, </a:t>
            </a:r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则可保证程序每次执行时按顺序生成的随机数是固定不变的。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6" name="文本框 5"/>
          <p:cNvSpPr txBox="1"/>
          <p:nvPr>
            <p:custDataLst>
              <p:tags r:id="rId2"/>
            </p:custDataLst>
          </p:nvPr>
        </p:nvSpPr>
        <p:spPr>
          <a:xfrm>
            <a:off x="3352800" y="2786063"/>
            <a:ext cx="6400800" cy="642938"/>
          </a:xfrm>
          <a:prstGeom prst="rect">
            <a:avLst/>
          </a:prstGeom>
          <a:noFill/>
        </p:spPr>
        <p:txBody>
          <a:bodyPr vert="horz" rtlCol="0" anchor="ctr" anchorCtr="0">
            <a:noAutofit/>
          </a:bodyPr>
          <a:lstStyle/>
          <a:p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正确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7" name="文本框 6"/>
          <p:cNvSpPr txBox="1"/>
          <p:nvPr>
            <p:custDataLst>
              <p:tags r:id="rId3"/>
            </p:custDataLst>
          </p:nvPr>
        </p:nvSpPr>
        <p:spPr>
          <a:xfrm>
            <a:off x="3352800" y="3643313"/>
            <a:ext cx="6400800" cy="642938"/>
          </a:xfrm>
          <a:prstGeom prst="rect">
            <a:avLst/>
          </a:prstGeom>
          <a:noFill/>
        </p:spPr>
        <p:txBody>
          <a:bodyPr vert="horz" rtlCol="0" anchor="ctr" anchorCtr="0">
            <a:noAutofit/>
          </a:bodyPr>
          <a:lstStyle/>
          <a:p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错误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0" name="椭圆 9"/>
          <p:cNvSpPr>
            <a:spLocks noChangeAspect="1"/>
          </p:cNvSpPr>
          <p:nvPr>
            <p:custDataLst>
              <p:tags r:id="rId4"/>
            </p:custDataLst>
          </p:nvPr>
        </p:nvSpPr>
        <p:spPr bwMode="auto">
          <a:xfrm>
            <a:off x="2638425" y="2850356"/>
            <a:ext cx="514350" cy="514350"/>
          </a:xfrm>
          <a:prstGeom prst="ellipse">
            <a:avLst/>
          </a:prstGeom>
          <a:solidFill>
            <a:srgbClr val="00FF00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A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1" name="椭圆 10"/>
          <p:cNvSpPr>
            <a:spLocks noChangeAspect="1"/>
          </p:cNvSpPr>
          <p:nvPr>
            <p:custDataLst>
              <p:tags r:id="rId5"/>
            </p:custDataLst>
          </p:nvPr>
        </p:nvSpPr>
        <p:spPr bwMode="auto">
          <a:xfrm>
            <a:off x="2638425" y="3707606"/>
            <a:ext cx="514350" cy="514350"/>
          </a:xfrm>
          <a:prstGeom prst="ellipse">
            <a:avLst/>
          </a:prstGeom>
          <a:solidFill>
            <a:srgbClr val="808080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B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4" name="矩形: 圆角 13"/>
          <p:cNvSpPr/>
          <p:nvPr>
            <p:custDataLst>
              <p:tags r:id="rId6"/>
            </p:custDataLst>
          </p:nvPr>
        </p:nvSpPr>
        <p:spPr bwMode="auto">
          <a:xfrm>
            <a:off x="7696200" y="6215063"/>
            <a:ext cx="1543050" cy="411480"/>
          </a:xfrm>
          <a:prstGeom prst="roundRect">
            <a:avLst/>
          </a:prstGeom>
          <a:solidFill>
            <a:srgbClr val="808080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提交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grpSp>
        <p:nvGrpSpPr>
          <p:cNvPr id="19" name="组合 18"/>
          <p:cNvGrpSpPr/>
          <p:nvPr>
            <p:custDataLst>
              <p:tags r:id="rId7"/>
            </p:custDataLst>
          </p:nvPr>
        </p:nvGrpSpPr>
        <p:grpSpPr>
          <a:xfrm>
            <a:off x="1524000" y="0"/>
            <a:ext cx="9144000" cy="635000"/>
            <a:chOff x="0" y="0"/>
            <a:chExt cx="9144000" cy="635000"/>
          </a:xfrm>
        </p:grpSpPr>
        <p:sp>
          <p:nvSpPr>
            <p:cNvPr id="15" name="TitleBackground"/>
            <p:cNvSpPr/>
            <p:nvPr>
              <p:custDataLst>
                <p:tags r:id="rId8"/>
              </p:custDataLst>
            </p:nvPr>
          </p:nvSpPr>
          <p:spPr bwMode="auto">
            <a:xfrm>
              <a:off x="0" y="0"/>
              <a:ext cx="9144000" cy="635000"/>
            </a:xfrm>
            <a:prstGeom prst="rect">
              <a:avLst/>
            </a:prstGeom>
            <a:solidFill>
              <a:srgbClr val="F6F7F8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6" name="ColorBlock"/>
            <p:cNvSpPr/>
            <p:nvPr>
              <p:custDataLst>
                <p:tags r:id="rId9"/>
              </p:custDataLst>
            </p:nvPr>
          </p:nvSpPr>
          <p:spPr bwMode="auto">
            <a:xfrm>
              <a:off x="0" y="0"/>
              <a:ext cx="190500" cy="635000"/>
            </a:xfrm>
            <a:prstGeom prst="rect">
              <a:avLst/>
            </a:prstGeom>
            <a:solidFill>
              <a:srgbClr val="639EF4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7" name="TypeText"/>
            <p:cNvSpPr txBox="1"/>
            <p:nvPr>
              <p:custDataLst>
                <p:tags r:id="rId10"/>
              </p:custDataLst>
            </p:nvPr>
          </p:nvSpPr>
          <p:spPr>
            <a:xfrm>
              <a:off x="254000" y="0"/>
              <a:ext cx="1905000" cy="635000"/>
            </a:xfrm>
            <a:prstGeom prst="rect">
              <a:avLst/>
            </a:prstGeom>
            <a:noFill/>
          </p:spPr>
          <p:txBody>
            <a:bodyPr vert="horz" wrap="none" rtlCol="0" anchor="ctr" anchorCtr="0">
              <a:noAutofit/>
            </a:bodyPr>
            <a:lstStyle/>
            <a:p>
              <a:r>
                <a:rPr lang="zh-CN" altLang="en-US" sz="2600">
                  <a:solidFill>
                    <a:srgbClr val="00000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单选题</a:t>
              </a:r>
              <a:endParaRPr lang="zh-CN" altLang="en-US" sz="260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  <p:sp>
          <p:nvSpPr>
            <p:cNvPr id="18" name="TipText"/>
            <p:cNvSpPr txBox="1"/>
            <p:nvPr>
              <p:custDataLst>
                <p:tags r:id="rId11"/>
              </p:custDataLst>
            </p:nvPr>
          </p:nvSpPr>
          <p:spPr>
            <a:xfrm>
              <a:off x="1525905" y="109220"/>
              <a:ext cx="2286000" cy="508000"/>
            </a:xfrm>
            <a:prstGeom prst="rect">
              <a:avLst/>
            </a:prstGeom>
            <a:noFill/>
          </p:spPr>
          <p:txBody>
            <a:bodyPr vert="horz" wrap="none" rtlCol="0" anchor="ctr" anchorCtr="0">
              <a:noAutofit/>
            </a:bodyPr>
            <a:lstStyle/>
            <a:p>
              <a:r>
                <a:rPr lang="en-US" altLang="zh-CN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1</a:t>
              </a:r>
              <a:r>
                <a:rPr lang="zh-CN" altLang="en-US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分</a:t>
              </a:r>
              <a:endParaRPr lang="zh-CN" altLang="en-US" sz="2000">
                <a:solidFill>
                  <a:srgbClr val="80808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</p:grpSp>
      <p:pic>
        <p:nvPicPr>
          <p:cNvPr id="4" name="图片 3"/>
          <p:cNvPicPr/>
          <p:nvPr>
            <p:custDataLst>
              <p:tags r:id="rId12"/>
            </p:custDataLst>
          </p:nvPr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8600" y="63500"/>
            <a:ext cx="1422400" cy="508000"/>
          </a:xfrm>
          <a:prstGeom prst="rect">
            <a:avLst/>
          </a:prstGeom>
        </p:spPr>
      </p:pic>
    </p:spTree>
    <p:custDataLst>
      <p:tags r:id="rId14"/>
    </p:custDataLst>
  </p:cSld>
  <p:clrMapOvr>
    <a:masterClrMapping/>
  </p:clrMapOvr>
</p:sld>
</file>

<file path=ppt/slides/slide1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WordArt 2"/>
          <p:cNvSpPr>
            <a:spLocks noChangeArrowheads="1" noChangeShapeType="1" noTextEdit="1"/>
          </p:cNvSpPr>
          <p:nvPr/>
        </p:nvSpPr>
        <p:spPr bwMode="gray">
          <a:xfrm>
            <a:off x="4007768" y="4077072"/>
            <a:ext cx="4602832" cy="574964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0"/>
              </a:avLst>
            </a:prstTxWarp>
          </a:bodyPr>
          <a:lstStyle/>
          <a:p>
            <a:pPr algn="ctr"/>
            <a:r>
              <a:rPr lang="en-US" altLang="zh-CN" sz="5400" kern="10" dirty="0">
                <a:ln w="19050">
                  <a:solidFill>
                    <a:schemeClr val="bg1"/>
                  </a:solidFill>
                  <a:round/>
                </a:ln>
                <a:gradFill rotWithShape="1">
                  <a:gsLst>
                    <a:gs pos="0">
                      <a:schemeClr val="accent1"/>
                    </a:gs>
                    <a:gs pos="100000">
                      <a:schemeClr val="tx1"/>
                    </a:gs>
                  </a:gsLst>
                  <a:lin ang="0" scaled="1"/>
                </a:gradFill>
                <a:effectLst>
                  <a:outerShdw dist="71842" dir="2700000" algn="ctr" rotWithShape="0">
                    <a:schemeClr val="bg2">
                      <a:alpha val="50000"/>
                    </a:schemeClr>
                  </a:outerShdw>
                </a:effectLst>
                <a:latin typeface="Verdana" panose="020B0604030504040204"/>
                <a:ea typeface="Verdana" panose="020B0604030504040204"/>
                <a:cs typeface="Verdana" panose="020B0604030504040204"/>
              </a:rPr>
              <a:t>Thank You !</a:t>
            </a:r>
            <a:endParaRPr lang="zh-CN" altLang="en-US" sz="5400" kern="10" dirty="0">
              <a:ln w="19050">
                <a:solidFill>
                  <a:schemeClr val="bg1"/>
                </a:solidFill>
                <a:round/>
              </a:ln>
              <a:gradFill rotWithShape="1">
                <a:gsLst>
                  <a:gs pos="0">
                    <a:schemeClr val="accent1"/>
                  </a:gs>
                  <a:gs pos="100000">
                    <a:schemeClr val="tx1"/>
                  </a:gs>
                </a:gsLst>
                <a:lin ang="0" scaled="1"/>
              </a:gradFill>
              <a:effectLst>
                <a:outerShdw dist="71842" dir="2700000" algn="ctr" rotWithShape="0">
                  <a:schemeClr val="bg2">
                    <a:alpha val="50000"/>
                  </a:schemeClr>
                </a:outerShdw>
              </a:effectLst>
              <a:latin typeface="Verdana" panose="020B0604030504040204"/>
              <a:cs typeface="Verdana" panose="020B0604030504040204"/>
            </a:endParaRPr>
          </a:p>
        </p:txBody>
      </p:sp>
      <p:sp>
        <p:nvSpPr>
          <p:cNvPr id="307203" name="WordArt 3"/>
          <p:cNvSpPr>
            <a:spLocks noChangeArrowheads="1" noChangeShapeType="1" noTextEdit="1"/>
          </p:cNvSpPr>
          <p:nvPr/>
        </p:nvSpPr>
        <p:spPr bwMode="auto">
          <a:xfrm>
            <a:off x="2927651" y="1628803"/>
            <a:ext cx="6626225" cy="1368425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InflateTop">
              <a:avLst>
                <a:gd name="adj" fmla="val 31917"/>
              </a:avLst>
            </a:prstTxWarp>
          </a:bodyPr>
          <a:lstStyle/>
          <a:p>
            <a:pPr algn="ctr">
              <a:defRPr/>
            </a:pPr>
            <a:r>
              <a:rPr lang="en-US" altLang="zh-CN" sz="3600" kern="10" dirty="0">
                <a:ln w="9525">
                  <a:solidFill>
                    <a:srgbClr val="000000"/>
                  </a:solidFill>
                  <a:round/>
                </a:ln>
                <a:solidFill>
                  <a:srgbClr val="FFFFFF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Python</a:t>
            </a:r>
            <a:r>
              <a:rPr lang="zh-CN" altLang="en-US" sz="3600" kern="10" dirty="0">
                <a:ln w="9525">
                  <a:solidFill>
                    <a:srgbClr val="000000"/>
                  </a:solidFill>
                  <a:round/>
                </a:ln>
                <a:solidFill>
                  <a:srgbClr val="FFFFFF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程序设计基础</a:t>
            </a:r>
            <a:endParaRPr lang="zh-CN" altLang="en-US" sz="3600" kern="10" dirty="0">
              <a:ln w="9525">
                <a:solidFill>
                  <a:srgbClr val="000000"/>
                </a:solidFill>
                <a:round/>
              </a:ln>
              <a:solidFill>
                <a:srgbClr val="FFFFFF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48805" y="5731883"/>
            <a:ext cx="2694395" cy="868876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54"/>
          <p:cNvSpPr txBox="1">
            <a:spLocks noChangeArrowheads="1"/>
          </p:cNvSpPr>
          <p:nvPr/>
        </p:nvSpPr>
        <p:spPr bwMode="auto">
          <a:xfrm>
            <a:off x="2819400" y="404667"/>
            <a:ext cx="6553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2.1  </a:t>
            </a:r>
            <a:r>
              <a:rPr lang="zh-CN" alt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基本数据类型</a:t>
            </a:r>
            <a:endParaRPr lang="en-US" altLang="zh-CN" sz="3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Rectangle 53"/>
          <p:cNvSpPr txBox="1">
            <a:spLocks noChangeArrowheads="1"/>
          </p:cNvSpPr>
          <p:nvPr/>
        </p:nvSpPr>
        <p:spPr bwMode="auto">
          <a:xfrm>
            <a:off x="1991546" y="1196752"/>
            <a:ext cx="8500245" cy="18450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/>
          <a:lstStyle>
            <a:lvl1pPr marL="342900" indent="2095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defRPr sz="28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28675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23698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4465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r>
              <a:rPr lang="en-US" altLang="zh-CN"/>
              <a:t> format()</a:t>
            </a:r>
            <a:r>
              <a:rPr lang="zh-CN" altLang="zh-CN"/>
              <a:t>的格式化类型符</a:t>
            </a:r>
            <a:endParaRPr lang="zh-CN" altLang="zh-CN" sz="2400" dirty="0"/>
          </a:p>
        </p:txBody>
      </p:sp>
      <p:graphicFrame>
        <p:nvGraphicFramePr>
          <p:cNvPr id="10" name="表格 9"/>
          <p:cNvGraphicFramePr>
            <a:graphicFrameLocks noGrp="1"/>
          </p:cNvGraphicFramePr>
          <p:nvPr/>
        </p:nvGraphicFramePr>
        <p:xfrm>
          <a:off x="2495600" y="1844825"/>
          <a:ext cx="6877000" cy="3914977"/>
        </p:xfrm>
        <a:graphic>
          <a:graphicData uri="http://schemas.openxmlformats.org/drawingml/2006/table">
            <a:tbl>
              <a:tblPr firstRow="1" firstCol="1" bandRow="1">
                <a:tableStyleId>{5DA37D80-6434-44D0-A028-1B22A696006F}</a:tableStyleId>
              </a:tblPr>
              <a:tblGrid>
                <a:gridCol w="1189121"/>
                <a:gridCol w="5687879"/>
              </a:tblGrid>
              <a:tr h="494230"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effectLst/>
                        </a:rPr>
                        <a:t> </a:t>
                      </a:r>
                      <a:r>
                        <a:rPr lang="zh-CN" sz="1800" kern="100" dirty="0">
                          <a:effectLst/>
                        </a:rPr>
                        <a:t>符</a:t>
                      </a:r>
                      <a:r>
                        <a:rPr lang="en-US" sz="1800" kern="100" dirty="0">
                          <a:effectLst/>
                        </a:rPr>
                        <a:t>   </a:t>
                      </a:r>
                      <a:r>
                        <a:rPr lang="zh-CN" sz="1800" kern="100" dirty="0">
                          <a:effectLst/>
                        </a:rPr>
                        <a:t>号</a:t>
                      </a:r>
                      <a:endParaRPr lang="zh-CN" sz="18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effectLst/>
                        </a:rPr>
                        <a:t>   </a:t>
                      </a:r>
                      <a:r>
                        <a:rPr lang="zh-CN" sz="1800" kern="100" dirty="0">
                          <a:effectLst/>
                        </a:rPr>
                        <a:t>说</a:t>
                      </a:r>
                      <a:r>
                        <a:rPr lang="en-US" sz="1800" kern="100" dirty="0">
                          <a:effectLst/>
                        </a:rPr>
                        <a:t>     </a:t>
                      </a:r>
                      <a:r>
                        <a:rPr lang="zh-CN" sz="1800" kern="100" dirty="0">
                          <a:effectLst/>
                        </a:rPr>
                        <a:t>明</a:t>
                      </a:r>
                      <a:endParaRPr lang="zh-CN" sz="18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310977"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sz="2000" kern="100" dirty="0">
                          <a:effectLst/>
                        </a:rPr>
                        <a:t>b</a:t>
                      </a:r>
                      <a:endParaRPr lang="zh-CN" sz="20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zh-CN" sz="2000" kern="100" dirty="0">
                          <a:effectLst/>
                        </a:rPr>
                        <a:t>格式化二进制数</a:t>
                      </a:r>
                      <a:endParaRPr lang="zh-CN" sz="20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</a:tr>
              <a:tr h="310977"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sz="2000" kern="100" dirty="0">
                          <a:effectLst/>
                        </a:rPr>
                        <a:t>c</a:t>
                      </a:r>
                      <a:endParaRPr lang="zh-CN" sz="20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zh-CN" sz="2000" kern="100">
                          <a:effectLst/>
                        </a:rPr>
                        <a:t>格式化字符及其</a:t>
                      </a:r>
                      <a:r>
                        <a:rPr lang="en-US" sz="2000" kern="100">
                          <a:effectLst/>
                        </a:rPr>
                        <a:t>ASCII</a:t>
                      </a:r>
                      <a:r>
                        <a:rPr lang="zh-CN" sz="2000" kern="100">
                          <a:effectLst/>
                        </a:rPr>
                        <a:t>码</a:t>
                      </a:r>
                      <a:endParaRPr lang="zh-CN" sz="20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</a:tr>
              <a:tr h="310977"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sz="2000" kern="100" dirty="0">
                          <a:solidFill>
                            <a:srgbClr val="FF0000"/>
                          </a:solidFill>
                          <a:effectLst/>
                        </a:rPr>
                        <a:t>s</a:t>
                      </a:r>
                      <a:endParaRPr lang="zh-CN" sz="2000" kern="1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zh-CN" sz="2000" kern="100" dirty="0">
                          <a:effectLst/>
                        </a:rPr>
                        <a:t>格式化字符串</a:t>
                      </a:r>
                      <a:endParaRPr lang="zh-CN" sz="20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</a:tr>
              <a:tr h="310977"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sz="2000" kern="100" dirty="0">
                          <a:solidFill>
                            <a:srgbClr val="FF0000"/>
                          </a:solidFill>
                          <a:effectLst/>
                        </a:rPr>
                        <a:t>d</a:t>
                      </a:r>
                      <a:endParaRPr lang="zh-CN" sz="2000" kern="1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zh-CN" sz="2000" kern="100" dirty="0">
                          <a:effectLst/>
                        </a:rPr>
                        <a:t>格式化整数</a:t>
                      </a:r>
                      <a:endParaRPr lang="zh-CN" sz="20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</a:tr>
              <a:tr h="310977"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sz="2000" kern="100">
                          <a:effectLst/>
                        </a:rPr>
                        <a:t>o</a:t>
                      </a:r>
                      <a:endParaRPr lang="zh-CN" sz="20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zh-CN" sz="2000" kern="100" dirty="0">
                          <a:effectLst/>
                        </a:rPr>
                        <a:t>格式化无符号八进制数</a:t>
                      </a:r>
                      <a:endParaRPr lang="zh-CN" sz="20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</a:tr>
              <a:tr h="310977"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sz="2000" kern="100">
                          <a:solidFill>
                            <a:srgbClr val="FF0000"/>
                          </a:solidFill>
                          <a:effectLst/>
                        </a:rPr>
                        <a:t>x</a:t>
                      </a:r>
                      <a:endParaRPr lang="zh-CN" sz="2000" kern="10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zh-CN" sz="2000" kern="100" dirty="0">
                          <a:effectLst/>
                        </a:rPr>
                        <a:t>格式化无符号十六进制数</a:t>
                      </a:r>
                      <a:endParaRPr lang="zh-CN" sz="20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</a:tr>
              <a:tr h="310977"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sz="2000" kern="100">
                          <a:effectLst/>
                        </a:rPr>
                        <a:t>X</a:t>
                      </a:r>
                      <a:endParaRPr lang="zh-CN" sz="20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zh-CN" sz="2000" kern="100" dirty="0">
                          <a:effectLst/>
                        </a:rPr>
                        <a:t>格式化无符号十六进制数（大写）</a:t>
                      </a:r>
                      <a:endParaRPr lang="zh-CN" sz="20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</a:tr>
              <a:tr h="310977"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sz="2000" kern="100" dirty="0">
                          <a:solidFill>
                            <a:srgbClr val="FF0000"/>
                          </a:solidFill>
                          <a:effectLst/>
                        </a:rPr>
                        <a:t>f</a:t>
                      </a:r>
                      <a:endParaRPr lang="zh-CN" sz="2000" kern="1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zh-CN" sz="2000" kern="100">
                          <a:effectLst/>
                        </a:rPr>
                        <a:t>格式化</a:t>
                      </a:r>
                      <a:r>
                        <a:rPr lang="zh-CN" altLang="en-US" sz="2000" kern="100">
                          <a:effectLst/>
                        </a:rPr>
                        <a:t>浮点</a:t>
                      </a:r>
                      <a:r>
                        <a:rPr lang="zh-CN" sz="2000" kern="100">
                          <a:effectLst/>
                        </a:rPr>
                        <a:t>数</a:t>
                      </a:r>
                      <a:r>
                        <a:rPr lang="zh-CN" sz="2000" kern="100" dirty="0">
                          <a:effectLst/>
                        </a:rPr>
                        <a:t>，可指定小数点后的精度</a:t>
                      </a:r>
                      <a:endParaRPr lang="zh-CN" sz="20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</a:tr>
              <a:tr h="310977"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sz="2000" kern="100">
                          <a:effectLst/>
                        </a:rPr>
                        <a:t>e</a:t>
                      </a:r>
                      <a:endParaRPr lang="zh-CN" sz="20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zh-CN" sz="2000" kern="100" dirty="0">
                          <a:effectLst/>
                        </a:rPr>
                        <a:t>用科学</a:t>
                      </a:r>
                      <a:r>
                        <a:rPr lang="zh-CN" sz="2000" kern="100">
                          <a:effectLst/>
                        </a:rPr>
                        <a:t>计数法</a:t>
                      </a:r>
                      <a:r>
                        <a:rPr lang="zh-CN" altLang="en-US" sz="2000" kern="100">
                          <a:effectLst/>
                        </a:rPr>
                        <a:t>表示</a:t>
                      </a:r>
                      <a:endParaRPr lang="zh-CN" sz="20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</a:tr>
              <a:tr h="310977"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sz="2000" kern="100">
                          <a:effectLst/>
                        </a:rPr>
                        <a:t>g</a:t>
                      </a:r>
                      <a:endParaRPr lang="zh-CN" sz="20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zh-CN" sz="2000" kern="100" dirty="0">
                          <a:effectLst/>
                        </a:rPr>
                        <a:t>根据值的大小决定</a:t>
                      </a:r>
                      <a:r>
                        <a:rPr lang="zh-CN" sz="2000" kern="100">
                          <a:effectLst/>
                        </a:rPr>
                        <a:t>使用</a:t>
                      </a:r>
                      <a:r>
                        <a:rPr lang="en-US" sz="2000" kern="100">
                          <a:effectLst/>
                        </a:rPr>
                        <a:t>f </a:t>
                      </a:r>
                      <a:r>
                        <a:rPr lang="zh-CN" altLang="en-US" sz="2000" kern="100">
                          <a:effectLst/>
                        </a:rPr>
                        <a:t>或 </a:t>
                      </a:r>
                      <a:r>
                        <a:rPr lang="en-US" sz="2000" kern="100">
                          <a:effectLst/>
                        </a:rPr>
                        <a:t>e</a:t>
                      </a:r>
                      <a:endParaRPr lang="zh-CN" sz="20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</a:tr>
              <a:tr h="310977"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sz="2000" kern="100">
                          <a:solidFill>
                            <a:srgbClr val="FF0000"/>
                          </a:solidFill>
                          <a:effectLst/>
                        </a:rPr>
                        <a:t>%</a:t>
                      </a:r>
                      <a:endParaRPr lang="zh-CN" sz="2000" kern="10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zh-CN" sz="2000" kern="100">
                          <a:effectLst/>
                        </a:rPr>
                        <a:t>浮点数按百分比</a:t>
                      </a:r>
                      <a:r>
                        <a:rPr lang="zh-CN" altLang="en-US" sz="2000" kern="100">
                          <a:effectLst/>
                        </a:rPr>
                        <a:t>格式</a:t>
                      </a:r>
                      <a:r>
                        <a:rPr lang="zh-CN" sz="2000" kern="100">
                          <a:effectLst/>
                        </a:rPr>
                        <a:t>输出</a:t>
                      </a:r>
                      <a:endParaRPr lang="zh-CN" sz="20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54"/>
          <p:cNvSpPr txBox="1">
            <a:spLocks noChangeArrowheads="1"/>
          </p:cNvSpPr>
          <p:nvPr/>
        </p:nvSpPr>
        <p:spPr bwMode="auto">
          <a:xfrm>
            <a:off x="2819400" y="404667"/>
            <a:ext cx="6553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2.1  </a:t>
            </a:r>
            <a:r>
              <a:rPr lang="zh-CN" alt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基本数据类型</a:t>
            </a:r>
            <a:endParaRPr lang="en-US" altLang="zh-CN" sz="3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Rectangle 53"/>
          <p:cNvSpPr txBox="1">
            <a:spLocks noChangeArrowheads="1"/>
          </p:cNvSpPr>
          <p:nvPr/>
        </p:nvSpPr>
        <p:spPr bwMode="auto">
          <a:xfrm>
            <a:off x="1991546" y="989442"/>
            <a:ext cx="8500245" cy="5607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/>
          <a:lstStyle>
            <a:lvl1pPr marL="342900" indent="2095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defRPr sz="28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28675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23698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4465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>
              <a:lnSpc>
                <a:spcPct val="140000"/>
              </a:lnSpc>
              <a:buClr>
                <a:srgbClr val="990000"/>
              </a:buClr>
            </a:pPr>
            <a:r>
              <a:rPr lang="en-US" altLang="zh-CN" sz="2000"/>
              <a:t>【</a:t>
            </a:r>
            <a:r>
              <a:rPr lang="zh-CN" altLang="zh-CN" sz="2000"/>
              <a:t>例</a:t>
            </a:r>
            <a:r>
              <a:rPr lang="en-US" altLang="zh-CN" sz="2000"/>
              <a:t>】</a:t>
            </a:r>
            <a:r>
              <a:rPr lang="zh-CN" altLang="zh-CN" sz="2000"/>
              <a:t>使用</a:t>
            </a:r>
            <a:r>
              <a:rPr lang="en-US" altLang="zh-CN" sz="2000" dirty="0"/>
              <a:t>format</a:t>
            </a:r>
            <a:r>
              <a:rPr lang="zh-CN" altLang="zh-CN" sz="2000"/>
              <a:t>格式化字符串</a:t>
            </a:r>
            <a:r>
              <a:rPr lang="en-US" altLang="zh-CN" sz="2000"/>
              <a:t>, </a:t>
            </a:r>
            <a:r>
              <a:rPr lang="zh-CN" altLang="en-US" sz="2000"/>
              <a:t>注意序号匹配</a:t>
            </a:r>
            <a:endParaRPr lang="zh-CN" altLang="zh-CN" sz="2000" dirty="0"/>
          </a:p>
          <a:p>
            <a:r>
              <a:rPr lang="en-US" altLang="zh-CN" sz="2000" dirty="0"/>
              <a:t># </a:t>
            </a:r>
            <a:r>
              <a:rPr lang="zh-CN" altLang="zh-CN" sz="2000" dirty="0"/>
              <a:t>长度为</a:t>
            </a:r>
            <a:r>
              <a:rPr lang="en-US" altLang="zh-CN" sz="2000" dirty="0"/>
              <a:t>10</a:t>
            </a:r>
            <a:r>
              <a:rPr lang="zh-CN" altLang="zh-CN" sz="2000" dirty="0"/>
              <a:t>，使用二进制数值，内容居中对齐</a:t>
            </a:r>
            <a:endParaRPr lang="zh-CN" altLang="zh-CN" sz="2000" dirty="0"/>
          </a:p>
          <a:p>
            <a:r>
              <a:rPr lang="en-US" altLang="zh-CN" sz="2000"/>
              <a:t>'{:^</a:t>
            </a:r>
            <a:r>
              <a:rPr lang="en-US" altLang="zh-CN" sz="2000" dirty="0"/>
              <a:t>10b}'.format(12</a:t>
            </a:r>
            <a:r>
              <a:rPr lang="en-US" altLang="zh-CN" sz="2000"/>
              <a:t>)    </a:t>
            </a:r>
            <a:endParaRPr lang="zh-CN" altLang="zh-CN" sz="2000" dirty="0"/>
          </a:p>
          <a:p>
            <a:r>
              <a:rPr lang="en-US" altLang="zh-CN" sz="2000" dirty="0"/>
              <a:t>Out: '   1100   '</a:t>
            </a:r>
            <a:endParaRPr lang="en-US" altLang="zh-CN" sz="2000" dirty="0"/>
          </a:p>
          <a:p>
            <a:endParaRPr lang="zh-CN" altLang="zh-CN" sz="2000" dirty="0"/>
          </a:p>
          <a:p>
            <a:r>
              <a:rPr lang="en-US" altLang="zh-CN" sz="2000" dirty="0"/>
              <a:t># </a:t>
            </a:r>
            <a:r>
              <a:rPr lang="zh-CN" altLang="en-US" sz="2000" dirty="0"/>
              <a:t>第</a:t>
            </a:r>
            <a:r>
              <a:rPr lang="en-US" altLang="zh-CN" sz="2000" dirty="0"/>
              <a:t>0</a:t>
            </a:r>
            <a:r>
              <a:rPr lang="zh-CN" altLang="en-US" sz="2000" dirty="0"/>
              <a:t>个数</a:t>
            </a:r>
            <a:r>
              <a:rPr lang="zh-CN" altLang="zh-CN" sz="2000" dirty="0"/>
              <a:t>用百分比</a:t>
            </a:r>
            <a:r>
              <a:rPr lang="zh-CN" altLang="en-US" sz="2000" dirty="0"/>
              <a:t>，第</a:t>
            </a:r>
            <a:r>
              <a:rPr lang="en-US" altLang="zh-CN" sz="2000" dirty="0"/>
              <a:t>1</a:t>
            </a:r>
            <a:r>
              <a:rPr lang="zh-CN" altLang="en-US" sz="2000" dirty="0"/>
              <a:t>个数用</a:t>
            </a:r>
            <a:r>
              <a:rPr lang="zh-CN" altLang="zh-CN" sz="2000" dirty="0"/>
              <a:t>科学计算法，</a:t>
            </a:r>
            <a:r>
              <a:rPr lang="zh-CN" altLang="en-US" sz="2000" dirty="0"/>
              <a:t>均</a:t>
            </a:r>
            <a:r>
              <a:rPr lang="zh-CN" altLang="zh-CN" sz="2000" dirty="0"/>
              <a:t>保留</a:t>
            </a:r>
            <a:r>
              <a:rPr lang="en-US" altLang="zh-CN" sz="2000" dirty="0"/>
              <a:t>2</a:t>
            </a:r>
            <a:r>
              <a:rPr lang="zh-CN" altLang="zh-CN" sz="2000" dirty="0"/>
              <a:t>位小数</a:t>
            </a:r>
            <a:endParaRPr lang="zh-CN" altLang="zh-CN" sz="2000" dirty="0"/>
          </a:p>
          <a:p>
            <a:r>
              <a:rPr lang="en-US" altLang="zh-CN" sz="2000"/>
              <a:t>'{</a:t>
            </a:r>
            <a:r>
              <a:rPr lang="en-US" altLang="zh-CN" sz="2000" dirty="0">
                <a:solidFill>
                  <a:srgbClr val="FF0000"/>
                </a:solidFill>
              </a:rPr>
              <a:t>0</a:t>
            </a:r>
            <a:r>
              <a:rPr lang="en-US" altLang="zh-CN" sz="2000" dirty="0"/>
              <a:t>:.2%}</a:t>
            </a:r>
            <a:r>
              <a:rPr lang="zh-CN" altLang="zh-CN" sz="2000" dirty="0"/>
              <a:t>和</a:t>
            </a:r>
            <a:r>
              <a:rPr lang="en-US" altLang="zh-CN" sz="2000" dirty="0"/>
              <a:t>{</a:t>
            </a:r>
            <a:r>
              <a:rPr lang="en-US" altLang="zh-CN" sz="2000" dirty="0">
                <a:solidFill>
                  <a:srgbClr val="FF0000"/>
                </a:solidFill>
              </a:rPr>
              <a:t>1</a:t>
            </a:r>
            <a:r>
              <a:rPr lang="en-US" altLang="zh-CN" sz="2000" dirty="0"/>
              <a:t>:.2e}'.format(0.1234, 123456)</a:t>
            </a:r>
            <a:endParaRPr lang="zh-CN" altLang="zh-CN" sz="2000" dirty="0"/>
          </a:p>
          <a:p>
            <a:r>
              <a:rPr lang="en-US" altLang="zh-CN" sz="2000" dirty="0"/>
              <a:t>Out: '12.34%</a:t>
            </a:r>
            <a:r>
              <a:rPr lang="zh-CN" altLang="zh-CN" sz="2000" dirty="0"/>
              <a:t>和</a:t>
            </a:r>
            <a:r>
              <a:rPr lang="en-US" altLang="zh-CN" sz="2000" dirty="0"/>
              <a:t>1.23e+05'</a:t>
            </a:r>
            <a:endParaRPr lang="zh-CN" altLang="zh-CN" sz="2000" dirty="0"/>
          </a:p>
          <a:p>
            <a:endParaRPr lang="en-US" altLang="zh-CN" sz="2000" dirty="0"/>
          </a:p>
          <a:p>
            <a:r>
              <a:rPr lang="en-US" altLang="zh-CN" sz="2000" dirty="0"/>
              <a:t>x=3.1415926</a:t>
            </a:r>
            <a:endParaRPr lang="en-US" altLang="zh-CN" sz="2000" dirty="0"/>
          </a:p>
          <a:p>
            <a:r>
              <a:rPr lang="en-US" altLang="zh-CN" sz="2000" dirty="0"/>
              <a:t>'pi={</a:t>
            </a:r>
            <a:r>
              <a:rPr lang="en-US" altLang="zh-CN" sz="2000" dirty="0">
                <a:solidFill>
                  <a:srgbClr val="FF0000"/>
                </a:solidFill>
              </a:rPr>
              <a:t>0</a:t>
            </a:r>
            <a:r>
              <a:rPr lang="en-US" altLang="zh-CN" sz="2000" dirty="0"/>
              <a:t>:.0f}  pi2={</a:t>
            </a:r>
            <a:r>
              <a:rPr lang="en-US" altLang="zh-CN" sz="2000" dirty="0">
                <a:solidFill>
                  <a:srgbClr val="FF0000"/>
                </a:solidFill>
              </a:rPr>
              <a:t>0</a:t>
            </a:r>
            <a:r>
              <a:rPr lang="en-US" altLang="zh-CN" sz="2000" dirty="0"/>
              <a:t>:.2f}  pi4={</a:t>
            </a:r>
            <a:r>
              <a:rPr lang="en-US" altLang="zh-CN" sz="2000" dirty="0">
                <a:solidFill>
                  <a:srgbClr val="FF0000"/>
                </a:solidFill>
              </a:rPr>
              <a:t>0</a:t>
            </a:r>
            <a:r>
              <a:rPr lang="en-US" altLang="zh-CN" sz="2000" dirty="0"/>
              <a:t>:.4f}'.format(</a:t>
            </a:r>
            <a:r>
              <a:rPr lang="en-US" altLang="zh-CN" sz="2000"/>
              <a:t>x)    # x</a:t>
            </a:r>
            <a:r>
              <a:rPr lang="zh-CN" altLang="en-US" sz="2000"/>
              <a:t>对应</a:t>
            </a:r>
            <a:r>
              <a:rPr lang="en-US" altLang="zh-CN" sz="2000"/>
              <a:t>3</a:t>
            </a:r>
            <a:r>
              <a:rPr lang="zh-CN" altLang="en-US" sz="2000"/>
              <a:t>个</a:t>
            </a:r>
            <a:r>
              <a:rPr lang="en-US" altLang="zh-CN" sz="2000"/>
              <a:t>{}</a:t>
            </a:r>
            <a:endParaRPr lang="zh-CN" altLang="zh-CN" sz="2000" dirty="0"/>
          </a:p>
          <a:p>
            <a:r>
              <a:rPr lang="en-US" altLang="zh-CN" sz="2000" dirty="0"/>
              <a:t>Out: 'pi=3  pi2=3.14  pi4=3.1416'</a:t>
            </a:r>
            <a:endParaRPr lang="zh-CN" altLang="zh-CN" sz="2000" dirty="0"/>
          </a:p>
          <a:p>
            <a:endParaRPr lang="en-US" altLang="zh-CN" sz="2000" dirty="0"/>
          </a:p>
          <a:p>
            <a:r>
              <a:rPr lang="en-US" altLang="zh-CN" sz="2000"/>
              <a:t>'name</a:t>
            </a:r>
            <a:r>
              <a:rPr lang="en-US" altLang="zh-CN" sz="2000" dirty="0"/>
              <a:t>={</a:t>
            </a:r>
            <a:r>
              <a:rPr lang="en-US" altLang="zh-CN" sz="2000" dirty="0">
                <a:solidFill>
                  <a:srgbClr val="FF0000"/>
                </a:solidFill>
              </a:rPr>
              <a:t>1</a:t>
            </a:r>
            <a:r>
              <a:rPr lang="en-US" altLang="zh-CN" sz="2000" dirty="0"/>
              <a:t>}  age={</a:t>
            </a:r>
            <a:r>
              <a:rPr lang="en-US" altLang="zh-CN" sz="2000" dirty="0">
                <a:solidFill>
                  <a:srgbClr val="FF0000"/>
                </a:solidFill>
              </a:rPr>
              <a:t>0</a:t>
            </a:r>
            <a:r>
              <a:rPr lang="en-US" altLang="zh-CN" sz="2000" dirty="0"/>
              <a:t>}'.format(20, 'john') </a:t>
            </a:r>
            <a:endParaRPr lang="en-US" altLang="zh-CN" sz="2000" dirty="0"/>
          </a:p>
          <a:p>
            <a:r>
              <a:rPr lang="en-US" altLang="zh-CN" sz="2000" dirty="0"/>
              <a:t>Out: 'name=john  age=20'</a:t>
            </a:r>
            <a:endParaRPr lang="zh-CN" altLang="zh-CN" sz="2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54"/>
          <p:cNvSpPr txBox="1">
            <a:spLocks noChangeArrowheads="1"/>
          </p:cNvSpPr>
          <p:nvPr/>
        </p:nvSpPr>
        <p:spPr bwMode="auto">
          <a:xfrm>
            <a:off x="2819400" y="404667"/>
            <a:ext cx="6553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3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2.1  </a:t>
            </a:r>
            <a:r>
              <a:rPr lang="zh-CN" altLang="en-US" sz="3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基本数据类型</a:t>
            </a:r>
            <a:endParaRPr lang="en-US" altLang="zh-CN" sz="320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Rectangle 53"/>
          <p:cNvSpPr txBox="1">
            <a:spLocks noChangeArrowheads="1"/>
          </p:cNvSpPr>
          <p:nvPr/>
        </p:nvSpPr>
        <p:spPr bwMode="auto">
          <a:xfrm>
            <a:off x="1991545" y="953738"/>
            <a:ext cx="8500245" cy="14671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/>
          <a:lstStyle>
            <a:lvl1pPr marL="342900" indent="2095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defRPr sz="28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28675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23698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4465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>
              <a:lnSpc>
                <a:spcPct val="150000"/>
              </a:lnSpc>
              <a:spcBef>
                <a:spcPts val="100"/>
              </a:spcBef>
              <a:buClr>
                <a:srgbClr val="990000"/>
              </a:buClr>
            </a:pPr>
            <a:r>
              <a:rPr lang="zh-CN" altLang="zh-CN" sz="2000" kern="0">
                <a:solidFill>
                  <a:srgbClr val="990000"/>
                </a:solidFill>
                <a:ea typeface="宋体" panose="02010600030101010101" pitchFamily="2" charset="-122"/>
              </a:rPr>
              <a:t>（</a:t>
            </a:r>
            <a:r>
              <a:rPr lang="en-US" altLang="zh-CN" sz="2000" kern="0">
                <a:solidFill>
                  <a:srgbClr val="990000"/>
                </a:solidFill>
                <a:ea typeface="宋体" panose="02010600030101010101" pitchFamily="2" charset="-122"/>
              </a:rPr>
              <a:t>3</a:t>
            </a:r>
            <a:r>
              <a:rPr lang="zh-CN" altLang="zh-CN" sz="2000" kern="0">
                <a:solidFill>
                  <a:srgbClr val="990000"/>
                </a:solidFill>
                <a:ea typeface="宋体" panose="02010600030101010101" pitchFamily="2" charset="-122"/>
              </a:rPr>
              <a:t>）</a:t>
            </a:r>
            <a:r>
              <a:rPr lang="en-US" altLang="zh-CN" sz="2000" kern="0">
                <a:solidFill>
                  <a:srgbClr val="990000"/>
                </a:solidFill>
                <a:ea typeface="宋体" panose="02010600030101010101" pitchFamily="2" charset="-122"/>
              </a:rPr>
              <a:t>f-string</a:t>
            </a:r>
            <a:r>
              <a:rPr lang="zh-CN" altLang="zh-CN" sz="2000" kern="0">
                <a:solidFill>
                  <a:srgbClr val="990000"/>
                </a:solidFill>
                <a:ea typeface="宋体" panose="02010600030101010101" pitchFamily="2" charset="-122"/>
              </a:rPr>
              <a:t>格式</a:t>
            </a:r>
            <a:r>
              <a:rPr lang="en-US" altLang="zh-CN" sz="2000" kern="0">
                <a:solidFill>
                  <a:srgbClr val="990000"/>
                </a:solidFill>
                <a:ea typeface="宋体" panose="02010600030101010101" pitchFamily="2" charset="-122"/>
              </a:rPr>
              <a:t> (</a:t>
            </a:r>
            <a:r>
              <a:rPr lang="zh-CN" altLang="en-US" sz="2000" kern="0">
                <a:solidFill>
                  <a:srgbClr val="990000"/>
                </a:solidFill>
                <a:ea typeface="宋体" panose="02010600030101010101" pitchFamily="2" charset="-122"/>
              </a:rPr>
              <a:t>推荐使用</a:t>
            </a:r>
            <a:r>
              <a:rPr lang="en-US" altLang="zh-CN" sz="2000" kern="0">
                <a:solidFill>
                  <a:srgbClr val="990000"/>
                </a:solidFill>
                <a:ea typeface="宋体" panose="02010600030101010101" pitchFamily="2" charset="-122"/>
              </a:rPr>
              <a:t>)</a:t>
            </a:r>
            <a:endParaRPr lang="en-US" altLang="zh-CN" sz="2000" kern="0">
              <a:solidFill>
                <a:srgbClr val="990000"/>
              </a:solidFill>
              <a:ea typeface="宋体" panose="02010600030101010101" pitchFamily="2" charset="-122"/>
            </a:endParaRPr>
          </a:p>
          <a:p>
            <a:pPr marL="0" indent="457200">
              <a:lnSpc>
                <a:spcPct val="150000"/>
              </a:lnSpc>
              <a:spcBef>
                <a:spcPts val="0"/>
              </a:spcBef>
              <a:buClr>
                <a:srgbClr val="990000"/>
              </a:buClr>
            </a:pPr>
            <a:r>
              <a:rPr lang="zh-CN" altLang="en-US" sz="2000"/>
              <a:t>在格式字符串前加上</a:t>
            </a:r>
            <a:r>
              <a:rPr lang="en-US" altLang="zh-CN" sz="2000"/>
              <a:t>f</a:t>
            </a:r>
            <a:r>
              <a:rPr lang="zh-CN" altLang="en-US" sz="2000"/>
              <a:t>前缀，</a:t>
            </a:r>
            <a:r>
              <a:rPr lang="en-US" altLang="zh-CN" sz="2000"/>
              <a:t>{}</a:t>
            </a:r>
            <a:r>
              <a:rPr lang="zh-CN" altLang="en-US" sz="2000"/>
              <a:t>内可包含：变量、表达式、函数、格式符等，</a:t>
            </a:r>
            <a:r>
              <a:rPr lang="en-US" altLang="zh-CN" sz="2000">
                <a:solidFill>
                  <a:srgbClr val="C00000"/>
                </a:solidFill>
              </a:rPr>
              <a:t>{}</a:t>
            </a:r>
            <a:r>
              <a:rPr lang="zh-CN" altLang="en-US" sz="2000">
                <a:solidFill>
                  <a:srgbClr val="C00000"/>
                </a:solidFill>
              </a:rPr>
              <a:t>内的表达式可计算</a:t>
            </a:r>
            <a:r>
              <a:rPr lang="zh-CN" altLang="en-US" sz="2000"/>
              <a:t>。</a:t>
            </a:r>
            <a:endParaRPr lang="en-US" altLang="zh-CN" sz="2000"/>
          </a:p>
          <a:p>
            <a:pPr marL="0" indent="0">
              <a:lnSpc>
                <a:spcPct val="150000"/>
              </a:lnSpc>
              <a:spcBef>
                <a:spcPts val="100"/>
              </a:spcBef>
              <a:buClr>
                <a:srgbClr val="990000"/>
              </a:buClr>
            </a:pPr>
            <a:endParaRPr lang="en-US" altLang="zh-CN" sz="2000" kern="0">
              <a:solidFill>
                <a:srgbClr val="990000"/>
              </a:solidFill>
              <a:ea typeface="宋体" panose="02010600030101010101" pitchFamily="2" charset="-122"/>
            </a:endParaRPr>
          </a:p>
          <a:p>
            <a:pPr marL="0" indent="0">
              <a:lnSpc>
                <a:spcPct val="150000"/>
              </a:lnSpc>
              <a:spcBef>
                <a:spcPts val="100"/>
              </a:spcBef>
              <a:buClr>
                <a:srgbClr val="990000"/>
              </a:buClr>
            </a:pPr>
            <a:endParaRPr lang="en-US" altLang="zh-CN" sz="2000"/>
          </a:p>
        </p:txBody>
      </p:sp>
      <p:sp>
        <p:nvSpPr>
          <p:cNvPr id="8" name="文本框 7"/>
          <p:cNvSpPr txBox="1"/>
          <p:nvPr/>
        </p:nvSpPr>
        <p:spPr>
          <a:xfrm>
            <a:off x="2018061" y="2420888"/>
            <a:ext cx="8166608" cy="3920304"/>
          </a:xfrm>
          <a:prstGeom prst="rect">
            <a:avLst/>
          </a:prstGeom>
          <a:solidFill>
            <a:schemeClr val="accent3">
              <a:lumMod val="95000"/>
            </a:schemeClr>
          </a:solidFill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spcBef>
                <a:spcPts val="100"/>
              </a:spcBef>
              <a:buClr>
                <a:srgbClr val="990000"/>
              </a:buClr>
            </a:pPr>
            <a:r>
              <a:rPr lang="en-US" altLang="zh-CN"/>
              <a:t>name = 'Python</a:t>
            </a:r>
            <a:r>
              <a:rPr lang="zh-CN" altLang="en-US"/>
              <a:t>程序设计</a:t>
            </a:r>
            <a:r>
              <a:rPr lang="en-US" altLang="zh-CN"/>
              <a:t>'</a:t>
            </a:r>
            <a:endParaRPr lang="en-US" altLang="zh-CN"/>
          </a:p>
          <a:p>
            <a:pPr>
              <a:lnSpc>
                <a:spcPct val="120000"/>
              </a:lnSpc>
              <a:spcBef>
                <a:spcPts val="100"/>
              </a:spcBef>
              <a:buClr>
                <a:srgbClr val="990000"/>
              </a:buClr>
            </a:pPr>
            <a:r>
              <a:rPr lang="en-US" altLang="zh-CN"/>
              <a:t>price = 50.0</a:t>
            </a:r>
            <a:endParaRPr lang="en-US" altLang="zh-CN"/>
          </a:p>
          <a:p>
            <a:pPr>
              <a:lnSpc>
                <a:spcPct val="120000"/>
              </a:lnSpc>
              <a:spcBef>
                <a:spcPts val="100"/>
              </a:spcBef>
              <a:buClr>
                <a:srgbClr val="990000"/>
              </a:buClr>
            </a:pPr>
            <a:r>
              <a:rPr lang="en-US" altLang="zh-CN" sz="2000">
                <a:solidFill>
                  <a:srgbClr val="FF0000"/>
                </a:solidFill>
              </a:rPr>
              <a:t>f</a:t>
            </a:r>
            <a:r>
              <a:rPr lang="en-US" altLang="zh-CN"/>
              <a:t>'</a:t>
            </a:r>
            <a:r>
              <a:rPr lang="zh-CN" altLang="en-US"/>
              <a:t>书名</a:t>
            </a:r>
            <a:r>
              <a:rPr lang="en-US" altLang="zh-CN"/>
              <a:t>:{name}</a:t>
            </a:r>
            <a:r>
              <a:rPr lang="zh-CN" altLang="en-US"/>
              <a:t>，单价：</a:t>
            </a:r>
            <a:r>
              <a:rPr lang="en-US" altLang="zh-CN"/>
              <a:t>{price}' 	# {}</a:t>
            </a:r>
            <a:r>
              <a:rPr lang="zh-CN" altLang="en-US"/>
              <a:t>内可直接用变量名</a:t>
            </a:r>
            <a:endParaRPr lang="en-US" altLang="zh-CN"/>
          </a:p>
          <a:p>
            <a:pPr>
              <a:lnSpc>
                <a:spcPct val="120000"/>
              </a:lnSpc>
              <a:spcBef>
                <a:spcPts val="100"/>
              </a:spcBef>
              <a:buClr>
                <a:srgbClr val="990000"/>
              </a:buClr>
            </a:pPr>
            <a:r>
              <a:rPr lang="en-US" altLang="zh-CN"/>
              <a:t>Out: '</a:t>
            </a:r>
            <a:r>
              <a:rPr lang="zh-CN" altLang="en-US"/>
              <a:t>书名</a:t>
            </a:r>
            <a:r>
              <a:rPr lang="en-US" altLang="zh-CN"/>
              <a:t>:Python</a:t>
            </a:r>
            <a:r>
              <a:rPr lang="zh-CN" altLang="en-US"/>
              <a:t>程序设计，单价：</a:t>
            </a:r>
            <a:r>
              <a:rPr lang="en-US" altLang="zh-CN"/>
              <a:t>50.0'</a:t>
            </a:r>
            <a:endParaRPr lang="en-US" altLang="zh-CN"/>
          </a:p>
          <a:p>
            <a:pPr>
              <a:lnSpc>
                <a:spcPct val="120000"/>
              </a:lnSpc>
              <a:spcBef>
                <a:spcPts val="100"/>
              </a:spcBef>
              <a:buClr>
                <a:srgbClr val="990000"/>
              </a:buClr>
            </a:pPr>
            <a:endParaRPr lang="en-US" altLang="zh-CN"/>
          </a:p>
          <a:p>
            <a:pPr>
              <a:lnSpc>
                <a:spcPct val="120000"/>
              </a:lnSpc>
              <a:spcBef>
                <a:spcPts val="100"/>
              </a:spcBef>
              <a:buClr>
                <a:srgbClr val="990000"/>
              </a:buClr>
            </a:pPr>
            <a:r>
              <a:rPr lang="en-US" altLang="zh-CN" sz="2000">
                <a:solidFill>
                  <a:srgbClr val="FF0000"/>
                </a:solidFill>
              </a:rPr>
              <a:t>f</a:t>
            </a:r>
            <a:r>
              <a:rPr lang="en-US" altLang="zh-CN"/>
              <a:t>'</a:t>
            </a:r>
            <a:r>
              <a:rPr lang="zh-CN" altLang="en-US"/>
              <a:t>两本书价格 </a:t>
            </a:r>
            <a:r>
              <a:rPr lang="en-US" altLang="zh-CN"/>
              <a:t>{price*2}'     #  f</a:t>
            </a:r>
            <a:r>
              <a:rPr lang="zh-CN" altLang="en-US"/>
              <a:t>格式串支持</a:t>
            </a:r>
            <a:r>
              <a:rPr lang="en-US" altLang="zh-CN"/>
              <a:t>{}</a:t>
            </a:r>
            <a:r>
              <a:rPr lang="zh-CN" altLang="en-US"/>
              <a:t>内的运算</a:t>
            </a:r>
            <a:endParaRPr lang="zh-CN" altLang="en-US"/>
          </a:p>
          <a:p>
            <a:pPr>
              <a:lnSpc>
                <a:spcPct val="120000"/>
              </a:lnSpc>
              <a:spcBef>
                <a:spcPts val="100"/>
              </a:spcBef>
              <a:buClr>
                <a:srgbClr val="990000"/>
              </a:buClr>
            </a:pPr>
            <a:r>
              <a:rPr lang="en-US" altLang="zh-CN"/>
              <a:t>Out: '</a:t>
            </a:r>
            <a:r>
              <a:rPr lang="zh-CN" altLang="en-US"/>
              <a:t>两本书价格 </a:t>
            </a:r>
            <a:r>
              <a:rPr lang="en-US" altLang="zh-CN"/>
              <a:t>100.0'</a:t>
            </a:r>
            <a:endParaRPr lang="en-US" altLang="zh-CN"/>
          </a:p>
          <a:p>
            <a:pPr>
              <a:lnSpc>
                <a:spcPct val="120000"/>
              </a:lnSpc>
              <a:spcBef>
                <a:spcPts val="100"/>
              </a:spcBef>
              <a:buClr>
                <a:srgbClr val="990000"/>
              </a:buClr>
            </a:pPr>
            <a:endParaRPr lang="en-US" altLang="zh-CN"/>
          </a:p>
          <a:p>
            <a:pPr>
              <a:lnSpc>
                <a:spcPct val="120000"/>
              </a:lnSpc>
              <a:spcBef>
                <a:spcPts val="100"/>
              </a:spcBef>
              <a:buClr>
                <a:srgbClr val="990000"/>
              </a:buClr>
            </a:pPr>
            <a:r>
              <a:rPr lang="en-US" altLang="zh-CN"/>
              <a:t># </a:t>
            </a:r>
            <a:r>
              <a:rPr lang="zh-CN" altLang="en-US"/>
              <a:t>将数值</a:t>
            </a:r>
            <a:r>
              <a:rPr lang="en-US" altLang="zh-CN"/>
              <a:t>12</a:t>
            </a:r>
            <a:r>
              <a:rPr lang="zh-CN" altLang="en-US"/>
              <a:t>格式化为长度为</a:t>
            </a:r>
            <a:r>
              <a:rPr lang="en-US" altLang="zh-CN"/>
              <a:t>10</a:t>
            </a:r>
            <a:r>
              <a:rPr lang="zh-CN" altLang="en-US"/>
              <a:t>的二进制数值，</a:t>
            </a:r>
            <a:r>
              <a:rPr lang="en-US" altLang="zh-CN"/>
              <a:t>^</a:t>
            </a:r>
            <a:r>
              <a:rPr lang="zh-CN" altLang="en-US"/>
              <a:t>居中对齐</a:t>
            </a:r>
            <a:endParaRPr lang="zh-CN" altLang="en-US"/>
          </a:p>
          <a:p>
            <a:pPr>
              <a:lnSpc>
                <a:spcPct val="120000"/>
              </a:lnSpc>
              <a:spcBef>
                <a:spcPts val="100"/>
              </a:spcBef>
              <a:buClr>
                <a:srgbClr val="990000"/>
              </a:buClr>
            </a:pPr>
            <a:r>
              <a:rPr lang="en-US" altLang="zh-CN" sz="2000">
                <a:solidFill>
                  <a:srgbClr val="FF0000"/>
                </a:solidFill>
              </a:rPr>
              <a:t>f</a:t>
            </a:r>
            <a:r>
              <a:rPr lang="en-US" altLang="zh-CN"/>
              <a:t>'{12:^10b}'     </a:t>
            </a:r>
            <a:endParaRPr lang="en-US" altLang="zh-CN"/>
          </a:p>
          <a:p>
            <a:pPr>
              <a:lnSpc>
                <a:spcPct val="120000"/>
              </a:lnSpc>
              <a:spcBef>
                <a:spcPts val="100"/>
              </a:spcBef>
              <a:buClr>
                <a:srgbClr val="990000"/>
              </a:buClr>
            </a:pPr>
            <a:r>
              <a:rPr lang="en-US" altLang="zh-CN"/>
              <a:t>Out: '   1100   '</a:t>
            </a:r>
            <a:endParaRPr lang="en-US" altLang="zh-CN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>
            <p:custDataLst>
              <p:tags r:id="rId1"/>
            </p:custDataLst>
          </p:nvPr>
        </p:nvSpPr>
        <p:spPr>
          <a:xfrm>
            <a:off x="2438400" y="635000"/>
            <a:ext cx="7315200" cy="2143125"/>
          </a:xfrm>
          <a:prstGeom prst="rect">
            <a:avLst/>
          </a:prstGeom>
          <a:noFill/>
        </p:spPr>
        <p:txBody>
          <a:bodyPr vert="horz" wrap="square" rtlCol="0" anchor="ctr" anchorCtr="0">
            <a:noAutofit/>
          </a:bodyPr>
          <a:lstStyle/>
          <a:p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Python</a:t>
            </a:r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不具备的数据类型是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(  )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5" name="文本框 4"/>
          <p:cNvSpPr txBox="1"/>
          <p:nvPr>
            <p:custDataLst>
              <p:tags r:id="rId2"/>
            </p:custDataLst>
          </p:nvPr>
        </p:nvSpPr>
        <p:spPr>
          <a:xfrm>
            <a:off x="3352800" y="2786063"/>
            <a:ext cx="6400800" cy="642938"/>
          </a:xfrm>
          <a:prstGeom prst="rect">
            <a:avLst/>
          </a:prstGeom>
          <a:noFill/>
        </p:spPr>
        <p:txBody>
          <a:bodyPr vert="horz" rtlCol="0" anchor="ctr" anchorCtr="0">
            <a:noAutofit/>
          </a:bodyPr>
          <a:lstStyle/>
          <a:p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int 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6" name="文本框 5"/>
          <p:cNvSpPr txBox="1"/>
          <p:nvPr>
            <p:custDataLst>
              <p:tags r:id="rId3"/>
            </p:custDataLst>
          </p:nvPr>
        </p:nvSpPr>
        <p:spPr>
          <a:xfrm>
            <a:off x="3352800" y="3643313"/>
            <a:ext cx="6400800" cy="642938"/>
          </a:xfrm>
          <a:prstGeom prst="rect">
            <a:avLst/>
          </a:prstGeom>
          <a:noFill/>
        </p:spPr>
        <p:txBody>
          <a:bodyPr vert="horz" rtlCol="0" anchor="ctr" anchorCtr="0">
            <a:noAutofit/>
          </a:bodyPr>
          <a:lstStyle/>
          <a:p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float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7" name="文本框 6"/>
          <p:cNvSpPr txBox="1"/>
          <p:nvPr>
            <p:custDataLst>
              <p:tags r:id="rId4"/>
            </p:custDataLst>
          </p:nvPr>
        </p:nvSpPr>
        <p:spPr>
          <a:xfrm>
            <a:off x="3352800" y="4500563"/>
            <a:ext cx="6400800" cy="642938"/>
          </a:xfrm>
          <a:prstGeom prst="rect">
            <a:avLst/>
          </a:prstGeom>
          <a:noFill/>
        </p:spPr>
        <p:txBody>
          <a:bodyPr vert="horz" rtlCol="0" anchor="ctr" anchorCtr="0">
            <a:noAutofit/>
          </a:bodyPr>
          <a:lstStyle/>
          <a:p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char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8" name="文本框 7"/>
          <p:cNvSpPr txBox="1"/>
          <p:nvPr>
            <p:custDataLst>
              <p:tags r:id="rId5"/>
            </p:custDataLst>
          </p:nvPr>
        </p:nvSpPr>
        <p:spPr>
          <a:xfrm>
            <a:off x="3352800" y="5357813"/>
            <a:ext cx="6400800" cy="642938"/>
          </a:xfrm>
          <a:prstGeom prst="rect">
            <a:avLst/>
          </a:prstGeom>
          <a:noFill/>
        </p:spPr>
        <p:txBody>
          <a:bodyPr vert="horz" rtlCol="0" anchor="ctr" anchorCtr="0">
            <a:noAutofit/>
          </a:bodyPr>
          <a:lstStyle/>
          <a:p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str 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9" name="椭圆 8"/>
          <p:cNvSpPr>
            <a:spLocks noChangeAspect="1"/>
          </p:cNvSpPr>
          <p:nvPr>
            <p:custDataLst>
              <p:tags r:id="rId6"/>
            </p:custDataLst>
          </p:nvPr>
        </p:nvSpPr>
        <p:spPr bwMode="auto">
          <a:xfrm>
            <a:off x="2638425" y="2850356"/>
            <a:ext cx="514350" cy="514350"/>
          </a:xfrm>
          <a:prstGeom prst="ellipse">
            <a:avLst/>
          </a:prstGeom>
          <a:solidFill>
            <a:srgbClr val="808080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A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0" name="椭圆 9"/>
          <p:cNvSpPr>
            <a:spLocks noChangeAspect="1"/>
          </p:cNvSpPr>
          <p:nvPr>
            <p:custDataLst>
              <p:tags r:id="rId7"/>
            </p:custDataLst>
          </p:nvPr>
        </p:nvSpPr>
        <p:spPr bwMode="auto">
          <a:xfrm>
            <a:off x="2638425" y="3707606"/>
            <a:ext cx="514350" cy="514350"/>
          </a:xfrm>
          <a:prstGeom prst="ellipse">
            <a:avLst/>
          </a:prstGeom>
          <a:solidFill>
            <a:srgbClr val="808080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B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1" name="椭圆 10"/>
          <p:cNvSpPr>
            <a:spLocks noChangeAspect="1"/>
          </p:cNvSpPr>
          <p:nvPr>
            <p:custDataLst>
              <p:tags r:id="rId8"/>
            </p:custDataLst>
          </p:nvPr>
        </p:nvSpPr>
        <p:spPr bwMode="auto">
          <a:xfrm>
            <a:off x="2638425" y="4564856"/>
            <a:ext cx="514350" cy="514350"/>
          </a:xfrm>
          <a:prstGeom prst="ellipse">
            <a:avLst/>
          </a:prstGeom>
          <a:solidFill>
            <a:srgbClr val="00FF00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C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2" name="椭圆 11"/>
          <p:cNvSpPr>
            <a:spLocks noChangeAspect="1"/>
          </p:cNvSpPr>
          <p:nvPr>
            <p:custDataLst>
              <p:tags r:id="rId9"/>
            </p:custDataLst>
          </p:nvPr>
        </p:nvSpPr>
        <p:spPr bwMode="auto">
          <a:xfrm>
            <a:off x="2638425" y="5422106"/>
            <a:ext cx="514350" cy="514350"/>
          </a:xfrm>
          <a:prstGeom prst="ellipse">
            <a:avLst/>
          </a:prstGeom>
          <a:solidFill>
            <a:srgbClr val="808080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D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3" name="矩形: 圆角 12"/>
          <p:cNvSpPr/>
          <p:nvPr>
            <p:custDataLst>
              <p:tags r:id="rId10"/>
            </p:custDataLst>
          </p:nvPr>
        </p:nvSpPr>
        <p:spPr bwMode="auto">
          <a:xfrm>
            <a:off x="7696200" y="6215063"/>
            <a:ext cx="1543050" cy="411480"/>
          </a:xfrm>
          <a:prstGeom prst="roundRect">
            <a:avLst/>
          </a:prstGeom>
          <a:solidFill>
            <a:srgbClr val="808080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提交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grpSp>
        <p:nvGrpSpPr>
          <p:cNvPr id="18" name="组合 17"/>
          <p:cNvGrpSpPr/>
          <p:nvPr>
            <p:custDataLst>
              <p:tags r:id="rId11"/>
            </p:custDataLst>
          </p:nvPr>
        </p:nvGrpSpPr>
        <p:grpSpPr>
          <a:xfrm>
            <a:off x="1524000" y="0"/>
            <a:ext cx="9144000" cy="635000"/>
            <a:chOff x="0" y="0"/>
            <a:chExt cx="9144000" cy="635000"/>
          </a:xfrm>
        </p:grpSpPr>
        <p:sp>
          <p:nvSpPr>
            <p:cNvPr id="14" name="TitleBackground"/>
            <p:cNvSpPr/>
            <p:nvPr>
              <p:custDataLst>
                <p:tags r:id="rId12"/>
              </p:custDataLst>
            </p:nvPr>
          </p:nvSpPr>
          <p:spPr bwMode="auto">
            <a:xfrm>
              <a:off x="0" y="0"/>
              <a:ext cx="9144000" cy="635000"/>
            </a:xfrm>
            <a:prstGeom prst="rect">
              <a:avLst/>
            </a:prstGeom>
            <a:solidFill>
              <a:srgbClr val="F6F7F8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5" name="ColorBlock"/>
            <p:cNvSpPr/>
            <p:nvPr>
              <p:custDataLst>
                <p:tags r:id="rId13"/>
              </p:custDataLst>
            </p:nvPr>
          </p:nvSpPr>
          <p:spPr bwMode="auto">
            <a:xfrm>
              <a:off x="0" y="0"/>
              <a:ext cx="190500" cy="635000"/>
            </a:xfrm>
            <a:prstGeom prst="rect">
              <a:avLst/>
            </a:prstGeom>
            <a:solidFill>
              <a:srgbClr val="639EF4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6" name="TypeText"/>
            <p:cNvSpPr txBox="1"/>
            <p:nvPr>
              <p:custDataLst>
                <p:tags r:id="rId14"/>
              </p:custDataLst>
            </p:nvPr>
          </p:nvSpPr>
          <p:spPr>
            <a:xfrm>
              <a:off x="254000" y="0"/>
              <a:ext cx="1905000" cy="635000"/>
            </a:xfrm>
            <a:prstGeom prst="rect">
              <a:avLst/>
            </a:prstGeom>
            <a:noFill/>
          </p:spPr>
          <p:txBody>
            <a:bodyPr vert="horz" wrap="none" rtlCol="0" anchor="ctr" anchorCtr="0">
              <a:noAutofit/>
            </a:bodyPr>
            <a:lstStyle/>
            <a:p>
              <a:r>
                <a:rPr lang="zh-CN" altLang="en-US" sz="2600">
                  <a:solidFill>
                    <a:srgbClr val="00000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单选题</a:t>
              </a:r>
              <a:endParaRPr lang="zh-CN" altLang="en-US" sz="260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  <p:sp>
          <p:nvSpPr>
            <p:cNvPr id="17" name="TipText"/>
            <p:cNvSpPr txBox="1"/>
            <p:nvPr>
              <p:custDataLst>
                <p:tags r:id="rId15"/>
              </p:custDataLst>
            </p:nvPr>
          </p:nvSpPr>
          <p:spPr>
            <a:xfrm>
              <a:off x="1525905" y="109220"/>
              <a:ext cx="2286000" cy="508000"/>
            </a:xfrm>
            <a:prstGeom prst="rect">
              <a:avLst/>
            </a:prstGeom>
            <a:noFill/>
          </p:spPr>
          <p:txBody>
            <a:bodyPr vert="horz" wrap="none" rtlCol="0" anchor="ctr" anchorCtr="0">
              <a:noAutofit/>
            </a:bodyPr>
            <a:lstStyle/>
            <a:p>
              <a:r>
                <a:rPr lang="en-US" altLang="zh-CN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1</a:t>
              </a:r>
              <a:r>
                <a:rPr lang="zh-CN" altLang="en-US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分</a:t>
              </a:r>
              <a:endParaRPr lang="zh-CN" altLang="en-US" sz="2000">
                <a:solidFill>
                  <a:srgbClr val="80808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</p:grpSp>
      <p:pic>
        <p:nvPicPr>
          <p:cNvPr id="3" name="图片 2"/>
          <p:cNvPicPr/>
          <p:nvPr>
            <p:custDataLst>
              <p:tags r:id="rId16"/>
            </p:custDataLst>
          </p:nvPr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8600" y="63500"/>
            <a:ext cx="1422400" cy="508000"/>
          </a:xfrm>
          <a:prstGeom prst="rect">
            <a:avLst/>
          </a:prstGeom>
        </p:spPr>
      </p:pic>
    </p:spTree>
    <p:custDataLst>
      <p:tags r:id="rId18"/>
    </p:custData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1C153BA-6758-45D9-B78B-3FCFDA02117E}" type="slidenum">
              <a:rPr lang="zh-CN" altLang="en-US" smtClean="0"/>
            </a:fld>
            <a:endParaRPr lang="en-US" altLang="zh-CN" dirty="0"/>
          </a:p>
        </p:txBody>
      </p:sp>
      <p:sp>
        <p:nvSpPr>
          <p:cNvPr id="5" name="文本框 4"/>
          <p:cNvSpPr txBox="1"/>
          <p:nvPr>
            <p:custDataLst>
              <p:tags r:id="rId1"/>
            </p:custDataLst>
          </p:nvPr>
        </p:nvSpPr>
        <p:spPr>
          <a:xfrm>
            <a:off x="2438400" y="635000"/>
            <a:ext cx="7315200" cy="2143125"/>
          </a:xfrm>
          <a:prstGeom prst="rect">
            <a:avLst/>
          </a:prstGeom>
          <a:noFill/>
        </p:spPr>
        <p:txBody>
          <a:bodyPr vert="horz" wrap="square" rtlCol="0" anchor="ctr" anchorCtr="0">
            <a:noAutofit/>
          </a:bodyPr>
          <a:lstStyle/>
          <a:p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要测试某个变量的数据类型可以使用函数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(    )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6" name="文本框 5"/>
          <p:cNvSpPr txBox="1"/>
          <p:nvPr>
            <p:custDataLst>
              <p:tags r:id="rId2"/>
            </p:custDataLst>
          </p:nvPr>
        </p:nvSpPr>
        <p:spPr>
          <a:xfrm>
            <a:off x="3352800" y="2786063"/>
            <a:ext cx="6400800" cy="642938"/>
          </a:xfrm>
          <a:prstGeom prst="rect">
            <a:avLst/>
          </a:prstGeom>
          <a:noFill/>
        </p:spPr>
        <p:txBody>
          <a:bodyPr vert="horz" rtlCol="0" anchor="ctr" anchorCtr="0">
            <a:noAutofit/>
          </a:bodyPr>
          <a:lstStyle/>
          <a:p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int() 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7" name="文本框 6"/>
          <p:cNvSpPr txBox="1"/>
          <p:nvPr>
            <p:custDataLst>
              <p:tags r:id="rId3"/>
            </p:custDataLst>
          </p:nvPr>
        </p:nvSpPr>
        <p:spPr>
          <a:xfrm>
            <a:off x="3352800" y="3643313"/>
            <a:ext cx="6400800" cy="642938"/>
          </a:xfrm>
          <a:prstGeom prst="rect">
            <a:avLst/>
          </a:prstGeom>
          <a:noFill/>
        </p:spPr>
        <p:txBody>
          <a:bodyPr vert="horz" rtlCol="0" anchor="ctr" anchorCtr="0">
            <a:noAutofit/>
          </a:bodyPr>
          <a:lstStyle/>
          <a:p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type() 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8" name="文本框 7"/>
          <p:cNvSpPr txBox="1"/>
          <p:nvPr>
            <p:custDataLst>
              <p:tags r:id="rId4"/>
            </p:custDataLst>
          </p:nvPr>
        </p:nvSpPr>
        <p:spPr>
          <a:xfrm>
            <a:off x="3352800" y="4500563"/>
            <a:ext cx="6400800" cy="642938"/>
          </a:xfrm>
          <a:prstGeom prst="rect">
            <a:avLst/>
          </a:prstGeom>
          <a:noFill/>
        </p:spPr>
        <p:txBody>
          <a:bodyPr vert="horz" rtlCol="0" anchor="ctr" anchorCtr="0">
            <a:noAutofit/>
          </a:bodyPr>
          <a:lstStyle/>
          <a:p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id()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9" name="文本框 8"/>
          <p:cNvSpPr txBox="1"/>
          <p:nvPr>
            <p:custDataLst>
              <p:tags r:id="rId5"/>
            </p:custDataLst>
          </p:nvPr>
        </p:nvSpPr>
        <p:spPr>
          <a:xfrm>
            <a:off x="3352800" y="5357813"/>
            <a:ext cx="6400800" cy="642938"/>
          </a:xfrm>
          <a:prstGeom prst="rect">
            <a:avLst/>
          </a:prstGeom>
          <a:noFill/>
        </p:spPr>
        <p:txBody>
          <a:bodyPr vert="horz" rtlCol="0" anchor="ctr" anchorCtr="0">
            <a:noAutofit/>
          </a:bodyPr>
          <a:lstStyle/>
          <a:p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class()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0" name="椭圆 9"/>
          <p:cNvSpPr>
            <a:spLocks noChangeAspect="1"/>
          </p:cNvSpPr>
          <p:nvPr>
            <p:custDataLst>
              <p:tags r:id="rId6"/>
            </p:custDataLst>
          </p:nvPr>
        </p:nvSpPr>
        <p:spPr bwMode="auto">
          <a:xfrm>
            <a:off x="2638425" y="2850356"/>
            <a:ext cx="514350" cy="514350"/>
          </a:xfrm>
          <a:prstGeom prst="ellipse">
            <a:avLst/>
          </a:prstGeom>
          <a:solidFill>
            <a:srgbClr val="808080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A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1" name="椭圆 10"/>
          <p:cNvSpPr>
            <a:spLocks noChangeAspect="1"/>
          </p:cNvSpPr>
          <p:nvPr>
            <p:custDataLst>
              <p:tags r:id="rId7"/>
            </p:custDataLst>
          </p:nvPr>
        </p:nvSpPr>
        <p:spPr bwMode="auto">
          <a:xfrm>
            <a:off x="2638425" y="3707606"/>
            <a:ext cx="514350" cy="514350"/>
          </a:xfrm>
          <a:prstGeom prst="ellipse">
            <a:avLst/>
          </a:prstGeom>
          <a:solidFill>
            <a:srgbClr val="00FF00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B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2" name="椭圆 11"/>
          <p:cNvSpPr>
            <a:spLocks noChangeAspect="1"/>
          </p:cNvSpPr>
          <p:nvPr>
            <p:custDataLst>
              <p:tags r:id="rId8"/>
            </p:custDataLst>
          </p:nvPr>
        </p:nvSpPr>
        <p:spPr bwMode="auto">
          <a:xfrm>
            <a:off x="2638425" y="4564856"/>
            <a:ext cx="514350" cy="514350"/>
          </a:xfrm>
          <a:prstGeom prst="ellipse">
            <a:avLst/>
          </a:prstGeom>
          <a:solidFill>
            <a:srgbClr val="808080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C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3" name="椭圆 12"/>
          <p:cNvSpPr>
            <a:spLocks noChangeAspect="1"/>
          </p:cNvSpPr>
          <p:nvPr>
            <p:custDataLst>
              <p:tags r:id="rId9"/>
            </p:custDataLst>
          </p:nvPr>
        </p:nvSpPr>
        <p:spPr bwMode="auto">
          <a:xfrm>
            <a:off x="2638425" y="5422106"/>
            <a:ext cx="514350" cy="514350"/>
          </a:xfrm>
          <a:prstGeom prst="ellipse">
            <a:avLst/>
          </a:prstGeom>
          <a:solidFill>
            <a:srgbClr val="808080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D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4" name="矩形: 圆角 13"/>
          <p:cNvSpPr/>
          <p:nvPr>
            <p:custDataLst>
              <p:tags r:id="rId10"/>
            </p:custDataLst>
          </p:nvPr>
        </p:nvSpPr>
        <p:spPr bwMode="auto">
          <a:xfrm>
            <a:off x="7696200" y="6215063"/>
            <a:ext cx="1543050" cy="411480"/>
          </a:xfrm>
          <a:prstGeom prst="roundRect">
            <a:avLst/>
          </a:prstGeom>
          <a:solidFill>
            <a:srgbClr val="808080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提交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grpSp>
        <p:nvGrpSpPr>
          <p:cNvPr id="19" name="组合 18"/>
          <p:cNvGrpSpPr/>
          <p:nvPr>
            <p:custDataLst>
              <p:tags r:id="rId11"/>
            </p:custDataLst>
          </p:nvPr>
        </p:nvGrpSpPr>
        <p:grpSpPr>
          <a:xfrm>
            <a:off x="1524000" y="0"/>
            <a:ext cx="9144000" cy="635000"/>
            <a:chOff x="0" y="0"/>
            <a:chExt cx="9144000" cy="635000"/>
          </a:xfrm>
        </p:grpSpPr>
        <p:sp>
          <p:nvSpPr>
            <p:cNvPr id="15" name="TitleBackground"/>
            <p:cNvSpPr/>
            <p:nvPr>
              <p:custDataLst>
                <p:tags r:id="rId12"/>
              </p:custDataLst>
            </p:nvPr>
          </p:nvSpPr>
          <p:spPr bwMode="auto">
            <a:xfrm>
              <a:off x="0" y="0"/>
              <a:ext cx="9144000" cy="635000"/>
            </a:xfrm>
            <a:prstGeom prst="rect">
              <a:avLst/>
            </a:prstGeom>
            <a:solidFill>
              <a:srgbClr val="F6F7F8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6" name="ColorBlock"/>
            <p:cNvSpPr/>
            <p:nvPr>
              <p:custDataLst>
                <p:tags r:id="rId13"/>
              </p:custDataLst>
            </p:nvPr>
          </p:nvSpPr>
          <p:spPr bwMode="auto">
            <a:xfrm>
              <a:off x="0" y="0"/>
              <a:ext cx="190500" cy="635000"/>
            </a:xfrm>
            <a:prstGeom prst="rect">
              <a:avLst/>
            </a:prstGeom>
            <a:solidFill>
              <a:srgbClr val="639EF4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7" name="TypeText"/>
            <p:cNvSpPr txBox="1"/>
            <p:nvPr>
              <p:custDataLst>
                <p:tags r:id="rId14"/>
              </p:custDataLst>
            </p:nvPr>
          </p:nvSpPr>
          <p:spPr>
            <a:xfrm>
              <a:off x="254000" y="0"/>
              <a:ext cx="1905000" cy="635000"/>
            </a:xfrm>
            <a:prstGeom prst="rect">
              <a:avLst/>
            </a:prstGeom>
            <a:noFill/>
          </p:spPr>
          <p:txBody>
            <a:bodyPr vert="horz" wrap="none" rtlCol="0" anchor="ctr" anchorCtr="0">
              <a:noAutofit/>
            </a:bodyPr>
            <a:lstStyle/>
            <a:p>
              <a:r>
                <a:rPr lang="zh-CN" altLang="en-US" sz="2600">
                  <a:solidFill>
                    <a:srgbClr val="00000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单选题</a:t>
              </a:r>
              <a:endParaRPr lang="zh-CN" altLang="en-US" sz="260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  <p:sp>
          <p:nvSpPr>
            <p:cNvPr id="18" name="TipText"/>
            <p:cNvSpPr txBox="1"/>
            <p:nvPr>
              <p:custDataLst>
                <p:tags r:id="rId15"/>
              </p:custDataLst>
            </p:nvPr>
          </p:nvSpPr>
          <p:spPr>
            <a:xfrm>
              <a:off x="1525905" y="109220"/>
              <a:ext cx="2286000" cy="508000"/>
            </a:xfrm>
            <a:prstGeom prst="rect">
              <a:avLst/>
            </a:prstGeom>
            <a:noFill/>
          </p:spPr>
          <p:txBody>
            <a:bodyPr vert="horz" wrap="none" rtlCol="0" anchor="ctr" anchorCtr="0">
              <a:noAutofit/>
            </a:bodyPr>
            <a:lstStyle/>
            <a:p>
              <a:r>
                <a:rPr lang="en-US" altLang="zh-CN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1</a:t>
              </a:r>
              <a:r>
                <a:rPr lang="zh-CN" altLang="en-US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分</a:t>
              </a:r>
              <a:endParaRPr lang="zh-CN" altLang="en-US" sz="2000">
                <a:solidFill>
                  <a:srgbClr val="80808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</p:grpSp>
      <p:pic>
        <p:nvPicPr>
          <p:cNvPr id="4" name="图片 3"/>
          <p:cNvPicPr/>
          <p:nvPr>
            <p:custDataLst>
              <p:tags r:id="rId16"/>
            </p:custDataLst>
          </p:nvPr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8600" y="63500"/>
            <a:ext cx="1422400" cy="508000"/>
          </a:xfrm>
          <a:prstGeom prst="rect">
            <a:avLst/>
          </a:prstGeom>
        </p:spPr>
      </p:pic>
    </p:spTree>
    <p:custDataLst>
      <p:tags r:id="rId18"/>
    </p:custData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1C153BA-6758-45D9-B78B-3FCFDA02117E}" type="slidenum">
              <a:rPr lang="zh-CN" altLang="en-US" smtClean="0"/>
            </a:fld>
            <a:endParaRPr lang="en-US" altLang="zh-CN" dirty="0"/>
          </a:p>
        </p:txBody>
      </p:sp>
      <p:sp>
        <p:nvSpPr>
          <p:cNvPr id="5" name="文本框 4"/>
          <p:cNvSpPr txBox="1"/>
          <p:nvPr>
            <p:custDataLst>
              <p:tags r:id="rId1"/>
            </p:custDataLst>
          </p:nvPr>
        </p:nvSpPr>
        <p:spPr>
          <a:xfrm>
            <a:off x="2438400" y="635000"/>
            <a:ext cx="7315200" cy="2143125"/>
          </a:xfrm>
          <a:prstGeom prst="rect">
            <a:avLst/>
          </a:prstGeom>
          <a:noFill/>
        </p:spPr>
        <p:txBody>
          <a:bodyPr vert="horz" wrap="square" rtlCol="0" anchor="ctr" anchorCtr="0">
            <a:noAutofit/>
          </a:bodyPr>
          <a:lstStyle/>
          <a:p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x=100&gt;3 + 2,  </a:t>
            </a:r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则 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x</a:t>
            </a:r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的数据类型是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6" name="文本框 5"/>
          <p:cNvSpPr txBox="1"/>
          <p:nvPr>
            <p:custDataLst>
              <p:tags r:id="rId2"/>
            </p:custDataLst>
          </p:nvPr>
        </p:nvSpPr>
        <p:spPr>
          <a:xfrm>
            <a:off x="3352800" y="2786063"/>
            <a:ext cx="6400800" cy="642938"/>
          </a:xfrm>
          <a:prstGeom prst="rect">
            <a:avLst/>
          </a:prstGeom>
          <a:noFill/>
        </p:spPr>
        <p:txBody>
          <a:bodyPr vert="horz" rtlCol="0" anchor="ctr" anchorCtr="0">
            <a:noAutofit/>
          </a:bodyPr>
          <a:lstStyle/>
          <a:p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 int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7" name="文本框 6"/>
          <p:cNvSpPr txBox="1"/>
          <p:nvPr>
            <p:custDataLst>
              <p:tags r:id="rId3"/>
            </p:custDataLst>
          </p:nvPr>
        </p:nvSpPr>
        <p:spPr>
          <a:xfrm>
            <a:off x="3352800" y="3643313"/>
            <a:ext cx="6400800" cy="642938"/>
          </a:xfrm>
          <a:prstGeom prst="rect">
            <a:avLst/>
          </a:prstGeom>
          <a:noFill/>
        </p:spPr>
        <p:txBody>
          <a:bodyPr vert="horz" rtlCol="0" anchor="ctr" anchorCtr="0">
            <a:noAutofit/>
          </a:bodyPr>
          <a:lstStyle/>
          <a:p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 bool 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8" name="文本框 7"/>
          <p:cNvSpPr txBox="1"/>
          <p:nvPr>
            <p:custDataLst>
              <p:tags r:id="rId4"/>
            </p:custDataLst>
          </p:nvPr>
        </p:nvSpPr>
        <p:spPr>
          <a:xfrm>
            <a:off x="3352800" y="4500563"/>
            <a:ext cx="6400800" cy="642938"/>
          </a:xfrm>
          <a:prstGeom prst="rect">
            <a:avLst/>
          </a:prstGeom>
          <a:noFill/>
        </p:spPr>
        <p:txBody>
          <a:bodyPr vert="horz" rtlCol="0" anchor="ctr" anchorCtr="0">
            <a:noAutofit/>
          </a:bodyPr>
          <a:lstStyle/>
          <a:p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float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9" name="文本框 8"/>
          <p:cNvSpPr txBox="1"/>
          <p:nvPr>
            <p:custDataLst>
              <p:tags r:id="rId5"/>
            </p:custDataLst>
          </p:nvPr>
        </p:nvSpPr>
        <p:spPr>
          <a:xfrm>
            <a:off x="3352800" y="5357813"/>
            <a:ext cx="6400800" cy="642938"/>
          </a:xfrm>
          <a:prstGeom prst="rect">
            <a:avLst/>
          </a:prstGeom>
          <a:noFill/>
        </p:spPr>
        <p:txBody>
          <a:bodyPr vert="horz" rtlCol="0" anchor="ctr" anchorCtr="0">
            <a:noAutofit/>
          </a:bodyPr>
          <a:lstStyle/>
          <a:p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报错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0" name="椭圆 9"/>
          <p:cNvSpPr>
            <a:spLocks noChangeAspect="1"/>
          </p:cNvSpPr>
          <p:nvPr>
            <p:custDataLst>
              <p:tags r:id="rId6"/>
            </p:custDataLst>
          </p:nvPr>
        </p:nvSpPr>
        <p:spPr bwMode="auto">
          <a:xfrm>
            <a:off x="2638425" y="2850356"/>
            <a:ext cx="514350" cy="514350"/>
          </a:xfrm>
          <a:prstGeom prst="ellipse">
            <a:avLst/>
          </a:prstGeom>
          <a:solidFill>
            <a:srgbClr val="808080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A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1" name="椭圆 10"/>
          <p:cNvSpPr>
            <a:spLocks noChangeAspect="1"/>
          </p:cNvSpPr>
          <p:nvPr>
            <p:custDataLst>
              <p:tags r:id="rId7"/>
            </p:custDataLst>
          </p:nvPr>
        </p:nvSpPr>
        <p:spPr bwMode="auto">
          <a:xfrm>
            <a:off x="2638425" y="3707606"/>
            <a:ext cx="514350" cy="514350"/>
          </a:xfrm>
          <a:prstGeom prst="ellipse">
            <a:avLst/>
          </a:prstGeom>
          <a:solidFill>
            <a:srgbClr val="00FF00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B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2" name="椭圆 11"/>
          <p:cNvSpPr>
            <a:spLocks noChangeAspect="1"/>
          </p:cNvSpPr>
          <p:nvPr>
            <p:custDataLst>
              <p:tags r:id="rId8"/>
            </p:custDataLst>
          </p:nvPr>
        </p:nvSpPr>
        <p:spPr bwMode="auto">
          <a:xfrm>
            <a:off x="2638425" y="4564856"/>
            <a:ext cx="514350" cy="514350"/>
          </a:xfrm>
          <a:prstGeom prst="ellipse">
            <a:avLst/>
          </a:prstGeom>
          <a:solidFill>
            <a:srgbClr val="808080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C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3" name="椭圆 12"/>
          <p:cNvSpPr>
            <a:spLocks noChangeAspect="1"/>
          </p:cNvSpPr>
          <p:nvPr>
            <p:custDataLst>
              <p:tags r:id="rId9"/>
            </p:custDataLst>
          </p:nvPr>
        </p:nvSpPr>
        <p:spPr bwMode="auto">
          <a:xfrm>
            <a:off x="2638425" y="5422106"/>
            <a:ext cx="514350" cy="514350"/>
          </a:xfrm>
          <a:prstGeom prst="ellipse">
            <a:avLst/>
          </a:prstGeom>
          <a:solidFill>
            <a:srgbClr val="808080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D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4" name="矩形: 圆角 13"/>
          <p:cNvSpPr/>
          <p:nvPr>
            <p:custDataLst>
              <p:tags r:id="rId10"/>
            </p:custDataLst>
          </p:nvPr>
        </p:nvSpPr>
        <p:spPr bwMode="auto">
          <a:xfrm>
            <a:off x="7696200" y="6215063"/>
            <a:ext cx="1543050" cy="411480"/>
          </a:xfrm>
          <a:prstGeom prst="roundRect">
            <a:avLst/>
          </a:prstGeom>
          <a:solidFill>
            <a:srgbClr val="808080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提交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grpSp>
        <p:nvGrpSpPr>
          <p:cNvPr id="19" name="组合 18"/>
          <p:cNvGrpSpPr/>
          <p:nvPr>
            <p:custDataLst>
              <p:tags r:id="rId11"/>
            </p:custDataLst>
          </p:nvPr>
        </p:nvGrpSpPr>
        <p:grpSpPr>
          <a:xfrm>
            <a:off x="1524000" y="0"/>
            <a:ext cx="9144000" cy="635000"/>
            <a:chOff x="0" y="0"/>
            <a:chExt cx="9144000" cy="635000"/>
          </a:xfrm>
        </p:grpSpPr>
        <p:sp>
          <p:nvSpPr>
            <p:cNvPr id="15" name="TitleBackground"/>
            <p:cNvSpPr/>
            <p:nvPr>
              <p:custDataLst>
                <p:tags r:id="rId12"/>
              </p:custDataLst>
            </p:nvPr>
          </p:nvSpPr>
          <p:spPr bwMode="auto">
            <a:xfrm>
              <a:off x="0" y="0"/>
              <a:ext cx="9144000" cy="635000"/>
            </a:xfrm>
            <a:prstGeom prst="rect">
              <a:avLst/>
            </a:prstGeom>
            <a:solidFill>
              <a:srgbClr val="F6F7F8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6" name="ColorBlock"/>
            <p:cNvSpPr/>
            <p:nvPr>
              <p:custDataLst>
                <p:tags r:id="rId13"/>
              </p:custDataLst>
            </p:nvPr>
          </p:nvSpPr>
          <p:spPr bwMode="auto">
            <a:xfrm>
              <a:off x="0" y="0"/>
              <a:ext cx="190500" cy="635000"/>
            </a:xfrm>
            <a:prstGeom prst="rect">
              <a:avLst/>
            </a:prstGeom>
            <a:solidFill>
              <a:srgbClr val="639EF4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7" name="TypeText"/>
            <p:cNvSpPr txBox="1"/>
            <p:nvPr>
              <p:custDataLst>
                <p:tags r:id="rId14"/>
              </p:custDataLst>
            </p:nvPr>
          </p:nvSpPr>
          <p:spPr>
            <a:xfrm>
              <a:off x="254000" y="0"/>
              <a:ext cx="1905000" cy="635000"/>
            </a:xfrm>
            <a:prstGeom prst="rect">
              <a:avLst/>
            </a:prstGeom>
            <a:noFill/>
          </p:spPr>
          <p:txBody>
            <a:bodyPr vert="horz" wrap="none" rtlCol="0" anchor="ctr" anchorCtr="0">
              <a:noAutofit/>
            </a:bodyPr>
            <a:lstStyle/>
            <a:p>
              <a:r>
                <a:rPr lang="zh-CN" altLang="en-US" sz="2600">
                  <a:solidFill>
                    <a:srgbClr val="00000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单选题</a:t>
              </a:r>
              <a:endParaRPr lang="zh-CN" altLang="en-US" sz="260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  <p:sp>
          <p:nvSpPr>
            <p:cNvPr id="18" name="TipText"/>
            <p:cNvSpPr txBox="1"/>
            <p:nvPr>
              <p:custDataLst>
                <p:tags r:id="rId15"/>
              </p:custDataLst>
            </p:nvPr>
          </p:nvSpPr>
          <p:spPr>
            <a:xfrm>
              <a:off x="1525905" y="109220"/>
              <a:ext cx="2286000" cy="508000"/>
            </a:xfrm>
            <a:prstGeom prst="rect">
              <a:avLst/>
            </a:prstGeom>
            <a:noFill/>
          </p:spPr>
          <p:txBody>
            <a:bodyPr vert="horz" wrap="none" rtlCol="0" anchor="ctr" anchorCtr="0">
              <a:noAutofit/>
            </a:bodyPr>
            <a:lstStyle/>
            <a:p>
              <a:r>
                <a:rPr lang="en-US" altLang="zh-CN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1</a:t>
              </a:r>
              <a:r>
                <a:rPr lang="zh-CN" altLang="en-US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分</a:t>
              </a:r>
              <a:endParaRPr lang="zh-CN" altLang="en-US" sz="2000">
                <a:solidFill>
                  <a:srgbClr val="80808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</p:grpSp>
      <p:pic>
        <p:nvPicPr>
          <p:cNvPr id="4" name="图片 3"/>
          <p:cNvPicPr/>
          <p:nvPr>
            <p:custDataLst>
              <p:tags r:id="rId16"/>
            </p:custDataLst>
          </p:nvPr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8600" y="63500"/>
            <a:ext cx="1422400" cy="508000"/>
          </a:xfrm>
          <a:prstGeom prst="rect">
            <a:avLst/>
          </a:prstGeom>
        </p:spPr>
      </p:pic>
    </p:spTree>
    <p:custDataLst>
      <p:tags r:id="rId18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54"/>
          <p:cNvSpPr txBox="1">
            <a:spLocks noChangeArrowheads="1"/>
          </p:cNvSpPr>
          <p:nvPr/>
        </p:nvSpPr>
        <p:spPr bwMode="auto">
          <a:xfrm>
            <a:off x="2819400" y="404667"/>
            <a:ext cx="6553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第</a:t>
            </a:r>
            <a:r>
              <a:rPr lang="en-US" altLang="zh-CN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r>
              <a:rPr lang="zh-CN" alt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章 </a:t>
            </a:r>
            <a:r>
              <a:rPr lang="en-US" altLang="zh-CN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Python</a:t>
            </a:r>
            <a:r>
              <a:rPr lang="zh-CN" alt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语言基础</a:t>
            </a:r>
            <a:endParaRPr lang="en-US" altLang="zh-CN" sz="3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Line 61"/>
          <p:cNvSpPr>
            <a:spLocks noChangeShapeType="1"/>
          </p:cNvSpPr>
          <p:nvPr/>
        </p:nvSpPr>
        <p:spPr bwMode="auto">
          <a:xfrm flipV="1">
            <a:off x="2794583" y="2416438"/>
            <a:ext cx="5675313" cy="9525"/>
          </a:xfrm>
          <a:prstGeom prst="line">
            <a:avLst/>
          </a:prstGeom>
          <a:noFill/>
          <a:ln w="25400">
            <a:solidFill>
              <a:srgbClr val="5F5F5F"/>
            </a:solidFill>
            <a:prstDash val="sysDot"/>
            <a:round/>
            <a:tailEnd type="oval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1" name="Text Box 65"/>
          <p:cNvSpPr txBox="1">
            <a:spLocks noChangeArrowheads="1"/>
          </p:cNvSpPr>
          <p:nvPr/>
        </p:nvSpPr>
        <p:spPr bwMode="auto">
          <a:xfrm>
            <a:off x="2924755" y="1956413"/>
            <a:ext cx="532765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r>
              <a:rPr lang="en-US" altLang="zh-CN" sz="2800" dirty="0">
                <a:solidFill>
                  <a:schemeClr val="tx1">
                    <a:lumMod val="60000"/>
                    <a:lumOff val="40000"/>
                  </a:schemeClr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2.1  </a:t>
            </a:r>
            <a:r>
              <a:rPr lang="zh-CN" altLang="en-US" sz="2800" dirty="0">
                <a:solidFill>
                  <a:schemeClr val="tx1">
                    <a:lumMod val="60000"/>
                    <a:lumOff val="40000"/>
                  </a:schemeClr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基本数据类型</a:t>
            </a:r>
            <a:endParaRPr lang="en-US" altLang="zh-CN" sz="2800" dirty="0">
              <a:solidFill>
                <a:schemeClr val="tx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2" name="Line 67"/>
          <p:cNvSpPr>
            <a:spLocks noChangeShapeType="1"/>
          </p:cNvSpPr>
          <p:nvPr/>
        </p:nvSpPr>
        <p:spPr bwMode="auto">
          <a:xfrm>
            <a:off x="2795908" y="2991210"/>
            <a:ext cx="5675313" cy="11113"/>
          </a:xfrm>
          <a:prstGeom prst="line">
            <a:avLst/>
          </a:prstGeom>
          <a:noFill/>
          <a:ln w="25400">
            <a:solidFill>
              <a:srgbClr val="5F5F5F"/>
            </a:solidFill>
            <a:prstDash val="sysDot"/>
            <a:round/>
            <a:tailEnd type="oval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3" name="Text Box 71"/>
          <p:cNvSpPr txBox="1">
            <a:spLocks noChangeArrowheads="1"/>
          </p:cNvSpPr>
          <p:nvPr/>
        </p:nvSpPr>
        <p:spPr bwMode="auto">
          <a:xfrm>
            <a:off x="2924755" y="2538381"/>
            <a:ext cx="532765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eaLnBrk="0" hangingPunct="0">
              <a:defRPr sz="2800">
                <a:solidFill>
                  <a:schemeClr val="tx1">
                    <a:lumMod val="60000"/>
                    <a:lumOff val="40000"/>
                  </a:schemeClr>
                </a:solidFill>
                <a:latin typeface="华文新魏" panose="02010800040101010101" pitchFamily="2" charset="-122"/>
                <a:ea typeface="华文新魏" panose="02010800040101010101" pitchFamily="2" charset="-122"/>
              </a:defRPr>
            </a:lvl1pPr>
            <a:lvl2pPr marL="742950" indent="-285750" eaLnBrk="0" hangingPunct="0"/>
            <a:lvl3pPr marL="1143000" indent="-228600" eaLnBrk="0" hangingPunct="0"/>
            <a:lvl4pPr marL="1600200" indent="-228600" eaLnBrk="0" hangingPunct="0"/>
            <a:lvl5pPr marL="2057400" indent="-228600" eaLnBrk="0" hangingPunct="0"/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r>
              <a:rPr lang="en-US" altLang="zh-CN" dirty="0"/>
              <a:t>2.2  </a:t>
            </a:r>
            <a:r>
              <a:rPr lang="zh-CN" altLang="en-US" dirty="0"/>
              <a:t>变量</a:t>
            </a:r>
            <a:endParaRPr lang="en-US" altLang="zh-CN" dirty="0"/>
          </a:p>
        </p:txBody>
      </p:sp>
      <p:sp>
        <p:nvSpPr>
          <p:cNvPr id="14" name="Line 73"/>
          <p:cNvSpPr>
            <a:spLocks noChangeShapeType="1"/>
          </p:cNvSpPr>
          <p:nvPr/>
        </p:nvSpPr>
        <p:spPr bwMode="auto">
          <a:xfrm>
            <a:off x="2789239" y="3621144"/>
            <a:ext cx="5676900" cy="0"/>
          </a:xfrm>
          <a:prstGeom prst="line">
            <a:avLst/>
          </a:prstGeom>
          <a:noFill/>
          <a:ln w="25400">
            <a:solidFill>
              <a:srgbClr val="5F5F5F"/>
            </a:solidFill>
            <a:prstDash val="sysDot"/>
            <a:round/>
            <a:tailEnd type="oval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5" name="Text Box 77"/>
          <p:cNvSpPr txBox="1">
            <a:spLocks noChangeArrowheads="1"/>
          </p:cNvSpPr>
          <p:nvPr/>
        </p:nvSpPr>
        <p:spPr bwMode="auto">
          <a:xfrm>
            <a:off x="2933701" y="3167784"/>
            <a:ext cx="472598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eaLnBrk="0" hangingPunct="0">
              <a:defRPr sz="2800">
                <a:solidFill>
                  <a:schemeClr val="tx1">
                    <a:lumMod val="60000"/>
                    <a:lumOff val="40000"/>
                  </a:schemeClr>
                </a:solidFill>
                <a:latin typeface="华文新魏" panose="02010800040101010101" pitchFamily="2" charset="-122"/>
                <a:ea typeface="华文新魏" panose="02010800040101010101" pitchFamily="2" charset="-122"/>
              </a:defRPr>
            </a:lvl1pPr>
            <a:lvl2pPr marL="742950" indent="-285750" eaLnBrk="0" hangingPunct="0"/>
            <a:lvl3pPr marL="1143000" indent="-228600" eaLnBrk="0" hangingPunct="0"/>
            <a:lvl4pPr marL="1600200" indent="-228600" eaLnBrk="0" hangingPunct="0"/>
            <a:lvl5pPr marL="2057400" indent="-228600" eaLnBrk="0" hangingPunct="0"/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r>
              <a:rPr lang="en-US" altLang="zh-CN" dirty="0"/>
              <a:t>2.3 </a:t>
            </a:r>
            <a:r>
              <a:rPr lang="zh-CN" altLang="en-US" dirty="0"/>
              <a:t> 运算符与表达式</a:t>
            </a:r>
            <a:endParaRPr lang="zh-CN" altLang="en-US" dirty="0"/>
          </a:p>
        </p:txBody>
      </p:sp>
      <p:sp>
        <p:nvSpPr>
          <p:cNvPr id="16" name="Text Box 90"/>
          <p:cNvSpPr txBox="1">
            <a:spLocks noChangeArrowheads="1"/>
          </p:cNvSpPr>
          <p:nvPr/>
        </p:nvSpPr>
        <p:spPr bwMode="auto">
          <a:xfrm>
            <a:off x="2933702" y="3778377"/>
            <a:ext cx="472598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r>
              <a:rPr lang="en-US" altLang="zh-CN" sz="2800" dirty="0">
                <a:solidFill>
                  <a:schemeClr val="tx1">
                    <a:lumMod val="60000"/>
                    <a:lumOff val="40000"/>
                  </a:schemeClr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2.4 </a:t>
            </a:r>
            <a:r>
              <a:rPr lang="zh-CN" altLang="en-US" sz="2800" dirty="0">
                <a:solidFill>
                  <a:schemeClr val="tx1">
                    <a:lumMod val="60000"/>
                    <a:lumOff val="40000"/>
                  </a:schemeClr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 输入与输出</a:t>
            </a:r>
            <a:endParaRPr lang="zh-CN" altLang="en-US" sz="2800" dirty="0">
              <a:solidFill>
                <a:schemeClr val="tx1">
                  <a:lumMod val="60000"/>
                  <a:lumOff val="40000"/>
                </a:schemeClr>
              </a:solidFill>
              <a:latin typeface="华文新魏" panose="02010800040101010101" pitchFamily="2" charset="-122"/>
              <a:ea typeface="华文新魏" panose="02010800040101010101" pitchFamily="2" charset="-122"/>
            </a:endParaRPr>
          </a:p>
        </p:txBody>
      </p:sp>
      <p:sp>
        <p:nvSpPr>
          <p:cNvPr id="17" name="Line 73"/>
          <p:cNvSpPr>
            <a:spLocks noChangeShapeType="1"/>
          </p:cNvSpPr>
          <p:nvPr/>
        </p:nvSpPr>
        <p:spPr bwMode="auto">
          <a:xfrm>
            <a:off x="2806556" y="4241136"/>
            <a:ext cx="5676900" cy="0"/>
          </a:xfrm>
          <a:prstGeom prst="line">
            <a:avLst/>
          </a:prstGeom>
          <a:noFill/>
          <a:ln w="25400">
            <a:solidFill>
              <a:srgbClr val="5F5F5F"/>
            </a:solidFill>
            <a:prstDash val="sysDot"/>
            <a:round/>
            <a:tailEnd type="oval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8" name="Text Box 90"/>
          <p:cNvSpPr txBox="1">
            <a:spLocks noChangeArrowheads="1"/>
          </p:cNvSpPr>
          <p:nvPr/>
        </p:nvSpPr>
        <p:spPr bwMode="auto">
          <a:xfrm>
            <a:off x="2940628" y="4417073"/>
            <a:ext cx="472598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r>
              <a:rPr lang="en-US" altLang="zh-CN" sz="2800" dirty="0">
                <a:solidFill>
                  <a:schemeClr val="tx1">
                    <a:lumMod val="60000"/>
                    <a:lumOff val="40000"/>
                  </a:schemeClr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2.5 </a:t>
            </a:r>
            <a:r>
              <a:rPr lang="zh-CN" altLang="en-US" sz="2800" dirty="0">
                <a:solidFill>
                  <a:schemeClr val="tx1">
                    <a:lumMod val="60000"/>
                    <a:lumOff val="40000"/>
                  </a:schemeClr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 内置函数</a:t>
            </a:r>
            <a:endParaRPr lang="zh-CN" altLang="en-US" sz="2800" dirty="0">
              <a:solidFill>
                <a:schemeClr val="tx1">
                  <a:lumMod val="60000"/>
                  <a:lumOff val="40000"/>
                </a:schemeClr>
              </a:solidFill>
              <a:latin typeface="华文新魏" panose="02010800040101010101" pitchFamily="2" charset="-122"/>
              <a:ea typeface="华文新魏" panose="02010800040101010101" pitchFamily="2" charset="-122"/>
            </a:endParaRPr>
          </a:p>
        </p:txBody>
      </p:sp>
      <p:sp>
        <p:nvSpPr>
          <p:cNvPr id="19" name="Line 73"/>
          <p:cNvSpPr>
            <a:spLocks noChangeShapeType="1"/>
          </p:cNvSpPr>
          <p:nvPr/>
        </p:nvSpPr>
        <p:spPr bwMode="auto">
          <a:xfrm>
            <a:off x="2813482" y="4871519"/>
            <a:ext cx="5676900" cy="0"/>
          </a:xfrm>
          <a:prstGeom prst="line">
            <a:avLst/>
          </a:prstGeom>
          <a:noFill/>
          <a:ln w="25400">
            <a:solidFill>
              <a:srgbClr val="5F5F5F"/>
            </a:solidFill>
            <a:prstDash val="sysDot"/>
            <a:round/>
            <a:tailEnd type="oval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0" name="Text Box 90"/>
          <p:cNvSpPr txBox="1">
            <a:spLocks noChangeArrowheads="1"/>
          </p:cNvSpPr>
          <p:nvPr/>
        </p:nvSpPr>
        <p:spPr bwMode="auto">
          <a:xfrm>
            <a:off x="2922510" y="5052203"/>
            <a:ext cx="472598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r>
              <a:rPr lang="en-US" altLang="zh-CN" sz="2800" dirty="0">
                <a:solidFill>
                  <a:schemeClr val="tx1">
                    <a:lumMod val="60000"/>
                    <a:lumOff val="40000"/>
                  </a:schemeClr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2.6 </a:t>
            </a:r>
            <a:r>
              <a:rPr lang="zh-CN" altLang="en-US" sz="2800" dirty="0">
                <a:solidFill>
                  <a:schemeClr val="tx1">
                    <a:lumMod val="60000"/>
                    <a:lumOff val="40000"/>
                  </a:schemeClr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 常用模块</a:t>
            </a:r>
            <a:endParaRPr lang="zh-CN" altLang="en-US" sz="2800" dirty="0">
              <a:solidFill>
                <a:schemeClr val="tx1">
                  <a:lumMod val="60000"/>
                  <a:lumOff val="40000"/>
                </a:schemeClr>
              </a:solidFill>
              <a:latin typeface="华文新魏" panose="02010800040101010101" pitchFamily="2" charset="-122"/>
              <a:ea typeface="华文新魏" panose="02010800040101010101" pitchFamily="2" charset="-122"/>
            </a:endParaRPr>
          </a:p>
        </p:txBody>
      </p:sp>
      <p:sp>
        <p:nvSpPr>
          <p:cNvPr id="21" name="Line 73"/>
          <p:cNvSpPr>
            <a:spLocks noChangeShapeType="1"/>
          </p:cNvSpPr>
          <p:nvPr/>
        </p:nvSpPr>
        <p:spPr bwMode="auto">
          <a:xfrm>
            <a:off x="2795364" y="5506650"/>
            <a:ext cx="5748908" cy="3563"/>
          </a:xfrm>
          <a:prstGeom prst="line">
            <a:avLst/>
          </a:prstGeom>
          <a:noFill/>
          <a:ln w="25400">
            <a:solidFill>
              <a:srgbClr val="5F5F5F"/>
            </a:solidFill>
            <a:prstDash val="sysDot"/>
            <a:round/>
            <a:tailEnd type="oval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1C153BA-6758-45D9-B78B-3FCFDA02117E}" type="slidenum">
              <a:rPr lang="zh-CN" altLang="en-US" smtClean="0"/>
            </a:fld>
            <a:endParaRPr lang="en-US" altLang="zh-CN" dirty="0"/>
          </a:p>
        </p:txBody>
      </p:sp>
      <p:sp>
        <p:nvSpPr>
          <p:cNvPr id="5" name="文本框 4"/>
          <p:cNvSpPr txBox="1"/>
          <p:nvPr>
            <p:custDataLst>
              <p:tags r:id="rId1"/>
            </p:custDataLst>
          </p:nvPr>
        </p:nvSpPr>
        <p:spPr>
          <a:xfrm>
            <a:off x="2438400" y="635000"/>
            <a:ext cx="7315200" cy="2143125"/>
          </a:xfrm>
          <a:prstGeom prst="rect">
            <a:avLst/>
          </a:prstGeom>
          <a:noFill/>
        </p:spPr>
        <p:txBody>
          <a:bodyPr vert="horz" wrap="square" rtlCol="0" anchor="ctr" anchorCtr="0">
            <a:noAutofit/>
          </a:bodyPr>
          <a:lstStyle/>
          <a:p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x=3.1415</a:t>
            </a:r>
            <a:endParaRPr lang="en-US" altLang="zh-CN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  <a:p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print('x={:.3f}'.format(x)) </a:t>
            </a:r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的输出为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6" name="文本框 5"/>
          <p:cNvSpPr txBox="1"/>
          <p:nvPr>
            <p:custDataLst>
              <p:tags r:id="rId2"/>
            </p:custDataLst>
          </p:nvPr>
        </p:nvSpPr>
        <p:spPr>
          <a:xfrm>
            <a:off x="3352800" y="2786063"/>
            <a:ext cx="6400800" cy="642938"/>
          </a:xfrm>
          <a:prstGeom prst="rect">
            <a:avLst/>
          </a:prstGeom>
          <a:noFill/>
        </p:spPr>
        <p:txBody>
          <a:bodyPr vert="horz" rtlCol="0" anchor="ctr" anchorCtr="0">
            <a:noAutofit/>
          </a:bodyPr>
          <a:lstStyle/>
          <a:p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3.14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7" name="文本框 6"/>
          <p:cNvSpPr txBox="1"/>
          <p:nvPr>
            <p:custDataLst>
              <p:tags r:id="rId3"/>
            </p:custDataLst>
          </p:nvPr>
        </p:nvSpPr>
        <p:spPr>
          <a:xfrm>
            <a:off x="3352800" y="3643313"/>
            <a:ext cx="6400800" cy="642938"/>
          </a:xfrm>
          <a:prstGeom prst="rect">
            <a:avLst/>
          </a:prstGeom>
          <a:noFill/>
        </p:spPr>
        <p:txBody>
          <a:bodyPr vert="horz" rtlCol="0" anchor="ctr" anchorCtr="0">
            <a:noAutofit/>
          </a:bodyPr>
          <a:lstStyle/>
          <a:p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 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3.141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8" name="文本框 7"/>
          <p:cNvSpPr txBox="1"/>
          <p:nvPr>
            <p:custDataLst>
              <p:tags r:id="rId4"/>
            </p:custDataLst>
          </p:nvPr>
        </p:nvSpPr>
        <p:spPr>
          <a:xfrm>
            <a:off x="3352800" y="4500563"/>
            <a:ext cx="6400800" cy="642938"/>
          </a:xfrm>
          <a:prstGeom prst="rect">
            <a:avLst/>
          </a:prstGeom>
          <a:noFill/>
        </p:spPr>
        <p:txBody>
          <a:bodyPr vert="horz" rtlCol="0" anchor="ctr" anchorCtr="0">
            <a:noAutofit/>
          </a:bodyPr>
          <a:lstStyle/>
          <a:p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3.142 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9" name="文本框 8"/>
          <p:cNvSpPr txBox="1"/>
          <p:nvPr>
            <p:custDataLst>
              <p:tags r:id="rId5"/>
            </p:custDataLst>
          </p:nvPr>
        </p:nvSpPr>
        <p:spPr>
          <a:xfrm>
            <a:off x="3352800" y="5357813"/>
            <a:ext cx="6400800" cy="642938"/>
          </a:xfrm>
          <a:prstGeom prst="rect">
            <a:avLst/>
          </a:prstGeom>
          <a:noFill/>
        </p:spPr>
        <p:txBody>
          <a:bodyPr vert="horz" rtlCol="0" anchor="ctr" anchorCtr="0">
            <a:noAutofit/>
          </a:bodyPr>
          <a:lstStyle/>
          <a:p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3.1415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0" name="椭圆 9"/>
          <p:cNvSpPr>
            <a:spLocks noChangeAspect="1"/>
          </p:cNvSpPr>
          <p:nvPr>
            <p:custDataLst>
              <p:tags r:id="rId6"/>
            </p:custDataLst>
          </p:nvPr>
        </p:nvSpPr>
        <p:spPr bwMode="auto">
          <a:xfrm>
            <a:off x="2638425" y="2850356"/>
            <a:ext cx="514350" cy="514350"/>
          </a:xfrm>
          <a:prstGeom prst="ellipse">
            <a:avLst/>
          </a:prstGeom>
          <a:solidFill>
            <a:srgbClr val="808080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A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1" name="椭圆 10"/>
          <p:cNvSpPr>
            <a:spLocks noChangeAspect="1"/>
          </p:cNvSpPr>
          <p:nvPr>
            <p:custDataLst>
              <p:tags r:id="rId7"/>
            </p:custDataLst>
          </p:nvPr>
        </p:nvSpPr>
        <p:spPr bwMode="auto">
          <a:xfrm>
            <a:off x="2638425" y="3707606"/>
            <a:ext cx="514350" cy="514350"/>
          </a:xfrm>
          <a:prstGeom prst="ellipse">
            <a:avLst/>
          </a:prstGeom>
          <a:solidFill>
            <a:srgbClr val="808080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B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2" name="椭圆 11"/>
          <p:cNvSpPr>
            <a:spLocks noChangeAspect="1"/>
          </p:cNvSpPr>
          <p:nvPr>
            <p:custDataLst>
              <p:tags r:id="rId8"/>
            </p:custDataLst>
          </p:nvPr>
        </p:nvSpPr>
        <p:spPr bwMode="auto">
          <a:xfrm>
            <a:off x="2638425" y="4564856"/>
            <a:ext cx="514350" cy="514350"/>
          </a:xfrm>
          <a:prstGeom prst="ellipse">
            <a:avLst/>
          </a:prstGeom>
          <a:solidFill>
            <a:srgbClr val="00FF00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C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3" name="椭圆 12"/>
          <p:cNvSpPr>
            <a:spLocks noChangeAspect="1"/>
          </p:cNvSpPr>
          <p:nvPr>
            <p:custDataLst>
              <p:tags r:id="rId9"/>
            </p:custDataLst>
          </p:nvPr>
        </p:nvSpPr>
        <p:spPr bwMode="auto">
          <a:xfrm>
            <a:off x="2638425" y="5422106"/>
            <a:ext cx="514350" cy="514350"/>
          </a:xfrm>
          <a:prstGeom prst="ellipse">
            <a:avLst/>
          </a:prstGeom>
          <a:solidFill>
            <a:srgbClr val="808080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D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4" name="矩形: 圆角 13"/>
          <p:cNvSpPr/>
          <p:nvPr>
            <p:custDataLst>
              <p:tags r:id="rId10"/>
            </p:custDataLst>
          </p:nvPr>
        </p:nvSpPr>
        <p:spPr bwMode="auto">
          <a:xfrm>
            <a:off x="7696200" y="6215063"/>
            <a:ext cx="1543050" cy="411480"/>
          </a:xfrm>
          <a:prstGeom prst="roundRect">
            <a:avLst/>
          </a:prstGeom>
          <a:solidFill>
            <a:srgbClr val="808080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提交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grpSp>
        <p:nvGrpSpPr>
          <p:cNvPr id="19" name="组合 18"/>
          <p:cNvGrpSpPr/>
          <p:nvPr>
            <p:custDataLst>
              <p:tags r:id="rId11"/>
            </p:custDataLst>
          </p:nvPr>
        </p:nvGrpSpPr>
        <p:grpSpPr>
          <a:xfrm>
            <a:off x="1524000" y="0"/>
            <a:ext cx="9144000" cy="635000"/>
            <a:chOff x="0" y="0"/>
            <a:chExt cx="9144000" cy="635000"/>
          </a:xfrm>
        </p:grpSpPr>
        <p:sp>
          <p:nvSpPr>
            <p:cNvPr id="15" name="TitleBackground"/>
            <p:cNvSpPr/>
            <p:nvPr>
              <p:custDataLst>
                <p:tags r:id="rId12"/>
              </p:custDataLst>
            </p:nvPr>
          </p:nvSpPr>
          <p:spPr bwMode="auto">
            <a:xfrm>
              <a:off x="0" y="0"/>
              <a:ext cx="9144000" cy="635000"/>
            </a:xfrm>
            <a:prstGeom prst="rect">
              <a:avLst/>
            </a:prstGeom>
            <a:solidFill>
              <a:srgbClr val="F6F7F8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6" name="ColorBlock"/>
            <p:cNvSpPr/>
            <p:nvPr>
              <p:custDataLst>
                <p:tags r:id="rId13"/>
              </p:custDataLst>
            </p:nvPr>
          </p:nvSpPr>
          <p:spPr bwMode="auto">
            <a:xfrm>
              <a:off x="0" y="0"/>
              <a:ext cx="190500" cy="635000"/>
            </a:xfrm>
            <a:prstGeom prst="rect">
              <a:avLst/>
            </a:prstGeom>
            <a:solidFill>
              <a:srgbClr val="639EF4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7" name="TypeText"/>
            <p:cNvSpPr txBox="1"/>
            <p:nvPr>
              <p:custDataLst>
                <p:tags r:id="rId14"/>
              </p:custDataLst>
            </p:nvPr>
          </p:nvSpPr>
          <p:spPr>
            <a:xfrm>
              <a:off x="254000" y="0"/>
              <a:ext cx="1905000" cy="635000"/>
            </a:xfrm>
            <a:prstGeom prst="rect">
              <a:avLst/>
            </a:prstGeom>
            <a:noFill/>
          </p:spPr>
          <p:txBody>
            <a:bodyPr vert="horz" wrap="none" rtlCol="0" anchor="ctr" anchorCtr="0">
              <a:noAutofit/>
            </a:bodyPr>
            <a:lstStyle/>
            <a:p>
              <a:r>
                <a:rPr lang="zh-CN" altLang="en-US" sz="2600">
                  <a:solidFill>
                    <a:srgbClr val="00000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单选题</a:t>
              </a:r>
              <a:endParaRPr lang="zh-CN" altLang="en-US" sz="260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  <p:sp>
          <p:nvSpPr>
            <p:cNvPr id="18" name="TipText"/>
            <p:cNvSpPr txBox="1"/>
            <p:nvPr>
              <p:custDataLst>
                <p:tags r:id="rId15"/>
              </p:custDataLst>
            </p:nvPr>
          </p:nvSpPr>
          <p:spPr>
            <a:xfrm>
              <a:off x="1525905" y="109220"/>
              <a:ext cx="2286000" cy="508000"/>
            </a:xfrm>
            <a:prstGeom prst="rect">
              <a:avLst/>
            </a:prstGeom>
            <a:noFill/>
          </p:spPr>
          <p:txBody>
            <a:bodyPr vert="horz" wrap="none" rtlCol="0" anchor="ctr" anchorCtr="0">
              <a:noAutofit/>
            </a:bodyPr>
            <a:lstStyle/>
            <a:p>
              <a:r>
                <a:rPr lang="en-US" altLang="zh-CN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1</a:t>
              </a:r>
              <a:r>
                <a:rPr lang="zh-CN" altLang="en-US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分</a:t>
              </a:r>
              <a:endParaRPr lang="zh-CN" altLang="en-US" sz="2000">
                <a:solidFill>
                  <a:srgbClr val="80808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</p:grpSp>
      <p:pic>
        <p:nvPicPr>
          <p:cNvPr id="4" name="图片 3"/>
          <p:cNvPicPr/>
          <p:nvPr>
            <p:custDataLst>
              <p:tags r:id="rId16"/>
            </p:custDataLst>
          </p:nvPr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8600" y="63500"/>
            <a:ext cx="1422400" cy="508000"/>
          </a:xfrm>
          <a:prstGeom prst="rect">
            <a:avLst/>
          </a:prstGeom>
        </p:spPr>
      </p:pic>
    </p:spTree>
    <p:custDataLst>
      <p:tags r:id="rId18"/>
    </p:custData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1C153BA-6758-45D9-B78B-3FCFDA02117E}" type="slidenum">
              <a:rPr lang="zh-CN" altLang="en-US" smtClean="0"/>
            </a:fld>
            <a:endParaRPr lang="en-US" altLang="zh-CN" dirty="0"/>
          </a:p>
        </p:txBody>
      </p:sp>
      <p:sp>
        <p:nvSpPr>
          <p:cNvPr id="5" name="文本框 4"/>
          <p:cNvSpPr txBox="1"/>
          <p:nvPr>
            <p:custDataLst>
              <p:tags r:id="rId1"/>
            </p:custDataLst>
          </p:nvPr>
        </p:nvSpPr>
        <p:spPr>
          <a:xfrm>
            <a:off x="2438400" y="635000"/>
            <a:ext cx="7315200" cy="2143125"/>
          </a:xfrm>
          <a:prstGeom prst="rect">
            <a:avLst/>
          </a:prstGeom>
          <a:noFill/>
        </p:spPr>
        <p:txBody>
          <a:bodyPr vert="horz" wrap="square" rtlCol="0" anchor="ctr" anchorCtr="0">
            <a:noAutofit/>
          </a:bodyPr>
          <a:lstStyle/>
          <a:p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Python</a:t>
            </a:r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用字符（       ）表示转义字符。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6" name="文本框 5"/>
          <p:cNvSpPr txBox="1"/>
          <p:nvPr>
            <p:custDataLst>
              <p:tags r:id="rId2"/>
            </p:custDataLst>
          </p:nvPr>
        </p:nvSpPr>
        <p:spPr>
          <a:xfrm>
            <a:off x="3352800" y="2786063"/>
            <a:ext cx="6400800" cy="642938"/>
          </a:xfrm>
          <a:prstGeom prst="rect">
            <a:avLst/>
          </a:prstGeom>
          <a:noFill/>
        </p:spPr>
        <p:txBody>
          <a:bodyPr vert="horz" rtlCol="0" anchor="ctr" anchorCtr="0">
            <a:noAutofit/>
          </a:bodyPr>
          <a:lstStyle/>
          <a:p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*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7" name="文本框 6"/>
          <p:cNvSpPr txBox="1"/>
          <p:nvPr>
            <p:custDataLst>
              <p:tags r:id="rId3"/>
            </p:custDataLst>
          </p:nvPr>
        </p:nvSpPr>
        <p:spPr>
          <a:xfrm>
            <a:off x="3352800" y="3643313"/>
            <a:ext cx="6400800" cy="642938"/>
          </a:xfrm>
          <a:prstGeom prst="rect">
            <a:avLst/>
          </a:prstGeom>
          <a:noFill/>
        </p:spPr>
        <p:txBody>
          <a:bodyPr vert="horz" rtlCol="0" anchor="ctr" anchorCtr="0">
            <a:noAutofit/>
          </a:bodyPr>
          <a:lstStyle/>
          <a:p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/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8" name="文本框 7"/>
          <p:cNvSpPr txBox="1"/>
          <p:nvPr>
            <p:custDataLst>
              <p:tags r:id="rId4"/>
            </p:custDataLst>
          </p:nvPr>
        </p:nvSpPr>
        <p:spPr>
          <a:xfrm>
            <a:off x="3352800" y="4500563"/>
            <a:ext cx="6400800" cy="642938"/>
          </a:xfrm>
          <a:prstGeom prst="rect">
            <a:avLst/>
          </a:prstGeom>
          <a:noFill/>
        </p:spPr>
        <p:txBody>
          <a:bodyPr vert="horz" rtlCol="0" anchor="ctr" anchorCtr="0">
            <a:noAutofit/>
          </a:bodyPr>
          <a:lstStyle/>
          <a:p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\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9" name="文本框 8"/>
          <p:cNvSpPr txBox="1"/>
          <p:nvPr>
            <p:custDataLst>
              <p:tags r:id="rId5"/>
            </p:custDataLst>
          </p:nvPr>
        </p:nvSpPr>
        <p:spPr>
          <a:xfrm>
            <a:off x="3352800" y="5357813"/>
            <a:ext cx="6400800" cy="642938"/>
          </a:xfrm>
          <a:prstGeom prst="rect">
            <a:avLst/>
          </a:prstGeom>
          <a:noFill/>
        </p:spPr>
        <p:txBody>
          <a:bodyPr vert="horz" rtlCol="0" anchor="ctr" anchorCtr="0">
            <a:noAutofit/>
          </a:bodyPr>
          <a:lstStyle/>
          <a:p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Esc 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0" name="椭圆 9"/>
          <p:cNvSpPr>
            <a:spLocks noChangeAspect="1"/>
          </p:cNvSpPr>
          <p:nvPr>
            <p:custDataLst>
              <p:tags r:id="rId6"/>
            </p:custDataLst>
          </p:nvPr>
        </p:nvSpPr>
        <p:spPr bwMode="auto">
          <a:xfrm>
            <a:off x="2638425" y="2850356"/>
            <a:ext cx="514350" cy="514350"/>
          </a:xfrm>
          <a:prstGeom prst="ellipse">
            <a:avLst/>
          </a:prstGeom>
          <a:solidFill>
            <a:srgbClr val="808080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A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1" name="椭圆 10"/>
          <p:cNvSpPr>
            <a:spLocks noChangeAspect="1"/>
          </p:cNvSpPr>
          <p:nvPr>
            <p:custDataLst>
              <p:tags r:id="rId7"/>
            </p:custDataLst>
          </p:nvPr>
        </p:nvSpPr>
        <p:spPr bwMode="auto">
          <a:xfrm>
            <a:off x="2638425" y="3707606"/>
            <a:ext cx="514350" cy="514350"/>
          </a:xfrm>
          <a:prstGeom prst="ellipse">
            <a:avLst/>
          </a:prstGeom>
          <a:solidFill>
            <a:srgbClr val="808080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B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2" name="椭圆 11"/>
          <p:cNvSpPr>
            <a:spLocks noChangeAspect="1"/>
          </p:cNvSpPr>
          <p:nvPr>
            <p:custDataLst>
              <p:tags r:id="rId8"/>
            </p:custDataLst>
          </p:nvPr>
        </p:nvSpPr>
        <p:spPr bwMode="auto">
          <a:xfrm>
            <a:off x="2638425" y="4564856"/>
            <a:ext cx="514350" cy="514350"/>
          </a:xfrm>
          <a:prstGeom prst="ellipse">
            <a:avLst/>
          </a:prstGeom>
          <a:solidFill>
            <a:srgbClr val="00FF00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C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3" name="椭圆 12"/>
          <p:cNvSpPr>
            <a:spLocks noChangeAspect="1"/>
          </p:cNvSpPr>
          <p:nvPr>
            <p:custDataLst>
              <p:tags r:id="rId9"/>
            </p:custDataLst>
          </p:nvPr>
        </p:nvSpPr>
        <p:spPr bwMode="auto">
          <a:xfrm>
            <a:off x="2638425" y="5422106"/>
            <a:ext cx="514350" cy="514350"/>
          </a:xfrm>
          <a:prstGeom prst="ellipse">
            <a:avLst/>
          </a:prstGeom>
          <a:solidFill>
            <a:srgbClr val="808080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D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4" name="矩形: 圆角 13"/>
          <p:cNvSpPr/>
          <p:nvPr>
            <p:custDataLst>
              <p:tags r:id="rId10"/>
            </p:custDataLst>
          </p:nvPr>
        </p:nvSpPr>
        <p:spPr bwMode="auto">
          <a:xfrm>
            <a:off x="7696200" y="6215063"/>
            <a:ext cx="1543050" cy="411480"/>
          </a:xfrm>
          <a:prstGeom prst="roundRect">
            <a:avLst/>
          </a:prstGeom>
          <a:solidFill>
            <a:srgbClr val="808080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提交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grpSp>
        <p:nvGrpSpPr>
          <p:cNvPr id="19" name="组合 18"/>
          <p:cNvGrpSpPr/>
          <p:nvPr>
            <p:custDataLst>
              <p:tags r:id="rId11"/>
            </p:custDataLst>
          </p:nvPr>
        </p:nvGrpSpPr>
        <p:grpSpPr>
          <a:xfrm>
            <a:off x="1524000" y="0"/>
            <a:ext cx="9144000" cy="635000"/>
            <a:chOff x="0" y="0"/>
            <a:chExt cx="9144000" cy="635000"/>
          </a:xfrm>
        </p:grpSpPr>
        <p:sp>
          <p:nvSpPr>
            <p:cNvPr id="15" name="TitleBackground"/>
            <p:cNvSpPr/>
            <p:nvPr>
              <p:custDataLst>
                <p:tags r:id="rId12"/>
              </p:custDataLst>
            </p:nvPr>
          </p:nvSpPr>
          <p:spPr bwMode="auto">
            <a:xfrm>
              <a:off x="0" y="0"/>
              <a:ext cx="9144000" cy="635000"/>
            </a:xfrm>
            <a:prstGeom prst="rect">
              <a:avLst/>
            </a:prstGeom>
            <a:solidFill>
              <a:srgbClr val="F6F7F8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6" name="ColorBlock"/>
            <p:cNvSpPr/>
            <p:nvPr>
              <p:custDataLst>
                <p:tags r:id="rId13"/>
              </p:custDataLst>
            </p:nvPr>
          </p:nvSpPr>
          <p:spPr bwMode="auto">
            <a:xfrm>
              <a:off x="0" y="0"/>
              <a:ext cx="190500" cy="635000"/>
            </a:xfrm>
            <a:prstGeom prst="rect">
              <a:avLst/>
            </a:prstGeom>
            <a:solidFill>
              <a:srgbClr val="639EF4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7" name="TypeText"/>
            <p:cNvSpPr txBox="1"/>
            <p:nvPr>
              <p:custDataLst>
                <p:tags r:id="rId14"/>
              </p:custDataLst>
            </p:nvPr>
          </p:nvSpPr>
          <p:spPr>
            <a:xfrm>
              <a:off x="254000" y="0"/>
              <a:ext cx="1905000" cy="635000"/>
            </a:xfrm>
            <a:prstGeom prst="rect">
              <a:avLst/>
            </a:prstGeom>
            <a:noFill/>
          </p:spPr>
          <p:txBody>
            <a:bodyPr vert="horz" wrap="none" rtlCol="0" anchor="ctr" anchorCtr="0">
              <a:noAutofit/>
            </a:bodyPr>
            <a:lstStyle/>
            <a:p>
              <a:r>
                <a:rPr lang="zh-CN" altLang="en-US" sz="2600">
                  <a:solidFill>
                    <a:srgbClr val="00000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单选题</a:t>
              </a:r>
              <a:endParaRPr lang="zh-CN" altLang="en-US" sz="260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  <p:sp>
          <p:nvSpPr>
            <p:cNvPr id="18" name="TipText"/>
            <p:cNvSpPr txBox="1"/>
            <p:nvPr>
              <p:custDataLst>
                <p:tags r:id="rId15"/>
              </p:custDataLst>
            </p:nvPr>
          </p:nvSpPr>
          <p:spPr>
            <a:xfrm>
              <a:off x="1525905" y="109220"/>
              <a:ext cx="2286000" cy="508000"/>
            </a:xfrm>
            <a:prstGeom prst="rect">
              <a:avLst/>
            </a:prstGeom>
            <a:noFill/>
          </p:spPr>
          <p:txBody>
            <a:bodyPr vert="horz" wrap="none" rtlCol="0" anchor="ctr" anchorCtr="0">
              <a:noAutofit/>
            </a:bodyPr>
            <a:lstStyle/>
            <a:p>
              <a:r>
                <a:rPr lang="en-US" altLang="zh-CN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1</a:t>
              </a:r>
              <a:r>
                <a:rPr lang="zh-CN" altLang="en-US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分</a:t>
              </a:r>
              <a:endParaRPr lang="zh-CN" altLang="en-US" sz="2000">
                <a:solidFill>
                  <a:srgbClr val="80808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</p:grpSp>
      <p:pic>
        <p:nvPicPr>
          <p:cNvPr id="4" name="图片 3"/>
          <p:cNvPicPr/>
          <p:nvPr>
            <p:custDataLst>
              <p:tags r:id="rId16"/>
            </p:custDataLst>
          </p:nvPr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8600" y="63500"/>
            <a:ext cx="1422400" cy="508000"/>
          </a:xfrm>
          <a:prstGeom prst="rect">
            <a:avLst/>
          </a:prstGeom>
        </p:spPr>
      </p:pic>
    </p:spTree>
    <p:custDataLst>
      <p:tags r:id="rId18"/>
    </p:custData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1C153BA-6758-45D9-B78B-3FCFDA02117E}" type="slidenum">
              <a:rPr lang="zh-CN" altLang="en-US" smtClean="0"/>
            </a:fld>
            <a:endParaRPr lang="en-US" altLang="zh-CN" dirty="0"/>
          </a:p>
        </p:txBody>
      </p:sp>
      <p:sp>
        <p:nvSpPr>
          <p:cNvPr id="5" name="文本框 4"/>
          <p:cNvSpPr txBox="1"/>
          <p:nvPr>
            <p:custDataLst>
              <p:tags r:id="rId1"/>
            </p:custDataLst>
          </p:nvPr>
        </p:nvSpPr>
        <p:spPr>
          <a:xfrm>
            <a:off x="2438400" y="635000"/>
            <a:ext cx="7315200" cy="2143125"/>
          </a:xfrm>
          <a:prstGeom prst="rect">
            <a:avLst/>
          </a:prstGeom>
          <a:noFill/>
        </p:spPr>
        <p:txBody>
          <a:bodyPr vert="horz" wrap="square" rtlCol="0" anchor="ctr" anchorCtr="0">
            <a:noAutofit/>
          </a:bodyPr>
          <a:lstStyle/>
          <a:p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代码“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'</a:t>
            </a:r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单价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:{1}</a:t>
            </a:r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，数量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:{0}'.format(10, 20)”</a:t>
            </a:r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的运算结果是（       ）。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6" name="文本框 5"/>
          <p:cNvSpPr txBox="1"/>
          <p:nvPr>
            <p:custDataLst>
              <p:tags r:id="rId2"/>
            </p:custDataLst>
          </p:nvPr>
        </p:nvSpPr>
        <p:spPr>
          <a:xfrm>
            <a:off x="3352800" y="2786063"/>
            <a:ext cx="6400800" cy="642938"/>
          </a:xfrm>
          <a:prstGeom prst="rect">
            <a:avLst/>
          </a:prstGeom>
          <a:noFill/>
        </p:spPr>
        <p:txBody>
          <a:bodyPr vert="horz" rtlCol="0" anchor="ctr" anchorCtr="0">
            <a:noAutofit/>
          </a:bodyPr>
          <a:lstStyle/>
          <a:p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 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'</a:t>
            </a:r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单价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:10</a:t>
            </a:r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，数量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:20'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7" name="文本框 6"/>
          <p:cNvSpPr txBox="1"/>
          <p:nvPr>
            <p:custDataLst>
              <p:tags r:id="rId3"/>
            </p:custDataLst>
          </p:nvPr>
        </p:nvSpPr>
        <p:spPr>
          <a:xfrm>
            <a:off x="3352800" y="3643313"/>
            <a:ext cx="6400800" cy="642938"/>
          </a:xfrm>
          <a:prstGeom prst="rect">
            <a:avLst/>
          </a:prstGeom>
          <a:noFill/>
        </p:spPr>
        <p:txBody>
          <a:bodyPr vert="horz" rtlCol="0" anchor="ctr" anchorCtr="0">
            <a:noAutofit/>
          </a:bodyPr>
          <a:lstStyle/>
          <a:p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'</a:t>
            </a:r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单价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:10</a:t>
            </a:r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，数量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:10'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8" name="文本框 7"/>
          <p:cNvSpPr txBox="1"/>
          <p:nvPr>
            <p:custDataLst>
              <p:tags r:id="rId4"/>
            </p:custDataLst>
          </p:nvPr>
        </p:nvSpPr>
        <p:spPr>
          <a:xfrm>
            <a:off x="3352800" y="4500563"/>
            <a:ext cx="6400800" cy="642938"/>
          </a:xfrm>
          <a:prstGeom prst="rect">
            <a:avLst/>
          </a:prstGeom>
          <a:noFill/>
        </p:spPr>
        <p:txBody>
          <a:bodyPr vert="horz" rtlCol="0" anchor="ctr" anchorCtr="0">
            <a:noAutofit/>
          </a:bodyPr>
          <a:lstStyle/>
          <a:p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 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'</a:t>
            </a:r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单价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:20</a:t>
            </a:r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，数量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:10' 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9" name="文本框 8"/>
          <p:cNvSpPr txBox="1"/>
          <p:nvPr>
            <p:custDataLst>
              <p:tags r:id="rId5"/>
            </p:custDataLst>
          </p:nvPr>
        </p:nvSpPr>
        <p:spPr>
          <a:xfrm>
            <a:off x="3352800" y="5357813"/>
            <a:ext cx="6400800" cy="642938"/>
          </a:xfrm>
          <a:prstGeom prst="rect">
            <a:avLst/>
          </a:prstGeom>
          <a:noFill/>
        </p:spPr>
        <p:txBody>
          <a:bodyPr vert="horz" rtlCol="0" anchor="ctr" anchorCtr="0">
            <a:noAutofit/>
          </a:bodyPr>
          <a:lstStyle/>
          <a:p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'</a:t>
            </a:r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单价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:20</a:t>
            </a:r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，数量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:20' 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0" name="椭圆 9"/>
          <p:cNvSpPr>
            <a:spLocks noChangeAspect="1"/>
          </p:cNvSpPr>
          <p:nvPr>
            <p:custDataLst>
              <p:tags r:id="rId6"/>
            </p:custDataLst>
          </p:nvPr>
        </p:nvSpPr>
        <p:spPr bwMode="auto">
          <a:xfrm>
            <a:off x="2638425" y="2850356"/>
            <a:ext cx="514350" cy="514350"/>
          </a:xfrm>
          <a:prstGeom prst="ellipse">
            <a:avLst/>
          </a:prstGeom>
          <a:solidFill>
            <a:srgbClr val="808080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A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1" name="椭圆 10"/>
          <p:cNvSpPr>
            <a:spLocks noChangeAspect="1"/>
          </p:cNvSpPr>
          <p:nvPr>
            <p:custDataLst>
              <p:tags r:id="rId7"/>
            </p:custDataLst>
          </p:nvPr>
        </p:nvSpPr>
        <p:spPr bwMode="auto">
          <a:xfrm>
            <a:off x="2638425" y="3707606"/>
            <a:ext cx="514350" cy="514350"/>
          </a:xfrm>
          <a:prstGeom prst="ellipse">
            <a:avLst/>
          </a:prstGeom>
          <a:solidFill>
            <a:srgbClr val="808080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B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2" name="椭圆 11"/>
          <p:cNvSpPr>
            <a:spLocks noChangeAspect="1"/>
          </p:cNvSpPr>
          <p:nvPr>
            <p:custDataLst>
              <p:tags r:id="rId8"/>
            </p:custDataLst>
          </p:nvPr>
        </p:nvSpPr>
        <p:spPr bwMode="auto">
          <a:xfrm>
            <a:off x="2638425" y="4564856"/>
            <a:ext cx="514350" cy="514350"/>
          </a:xfrm>
          <a:prstGeom prst="ellipse">
            <a:avLst/>
          </a:prstGeom>
          <a:solidFill>
            <a:srgbClr val="808080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C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3" name="椭圆 12"/>
          <p:cNvSpPr>
            <a:spLocks noChangeAspect="1"/>
          </p:cNvSpPr>
          <p:nvPr>
            <p:custDataLst>
              <p:tags r:id="rId9"/>
            </p:custDataLst>
          </p:nvPr>
        </p:nvSpPr>
        <p:spPr bwMode="auto">
          <a:xfrm>
            <a:off x="2638425" y="5422106"/>
            <a:ext cx="514350" cy="514350"/>
          </a:xfrm>
          <a:prstGeom prst="ellipse">
            <a:avLst/>
          </a:prstGeom>
          <a:solidFill>
            <a:srgbClr val="00FF00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D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4" name="矩形: 圆角 13"/>
          <p:cNvSpPr/>
          <p:nvPr>
            <p:custDataLst>
              <p:tags r:id="rId10"/>
            </p:custDataLst>
          </p:nvPr>
        </p:nvSpPr>
        <p:spPr bwMode="auto">
          <a:xfrm>
            <a:off x="7696200" y="6215063"/>
            <a:ext cx="1543050" cy="411480"/>
          </a:xfrm>
          <a:prstGeom prst="roundRect">
            <a:avLst/>
          </a:prstGeom>
          <a:solidFill>
            <a:srgbClr val="808080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提交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grpSp>
        <p:nvGrpSpPr>
          <p:cNvPr id="19" name="组合 18"/>
          <p:cNvGrpSpPr/>
          <p:nvPr>
            <p:custDataLst>
              <p:tags r:id="rId11"/>
            </p:custDataLst>
          </p:nvPr>
        </p:nvGrpSpPr>
        <p:grpSpPr>
          <a:xfrm>
            <a:off x="1524000" y="0"/>
            <a:ext cx="9144000" cy="635000"/>
            <a:chOff x="0" y="0"/>
            <a:chExt cx="9144000" cy="635000"/>
          </a:xfrm>
        </p:grpSpPr>
        <p:sp>
          <p:nvSpPr>
            <p:cNvPr id="15" name="TitleBackground"/>
            <p:cNvSpPr/>
            <p:nvPr>
              <p:custDataLst>
                <p:tags r:id="rId12"/>
              </p:custDataLst>
            </p:nvPr>
          </p:nvSpPr>
          <p:spPr bwMode="auto">
            <a:xfrm>
              <a:off x="0" y="0"/>
              <a:ext cx="9144000" cy="635000"/>
            </a:xfrm>
            <a:prstGeom prst="rect">
              <a:avLst/>
            </a:prstGeom>
            <a:solidFill>
              <a:srgbClr val="F6F7F8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6" name="ColorBlock"/>
            <p:cNvSpPr/>
            <p:nvPr>
              <p:custDataLst>
                <p:tags r:id="rId13"/>
              </p:custDataLst>
            </p:nvPr>
          </p:nvSpPr>
          <p:spPr bwMode="auto">
            <a:xfrm>
              <a:off x="0" y="0"/>
              <a:ext cx="190500" cy="635000"/>
            </a:xfrm>
            <a:prstGeom prst="rect">
              <a:avLst/>
            </a:prstGeom>
            <a:solidFill>
              <a:srgbClr val="639EF4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7" name="TypeText"/>
            <p:cNvSpPr txBox="1"/>
            <p:nvPr>
              <p:custDataLst>
                <p:tags r:id="rId14"/>
              </p:custDataLst>
            </p:nvPr>
          </p:nvSpPr>
          <p:spPr>
            <a:xfrm>
              <a:off x="254000" y="0"/>
              <a:ext cx="1905000" cy="635000"/>
            </a:xfrm>
            <a:prstGeom prst="rect">
              <a:avLst/>
            </a:prstGeom>
            <a:noFill/>
          </p:spPr>
          <p:txBody>
            <a:bodyPr vert="horz" wrap="none" rtlCol="0" anchor="ctr" anchorCtr="0">
              <a:noAutofit/>
            </a:bodyPr>
            <a:lstStyle/>
            <a:p>
              <a:r>
                <a:rPr lang="zh-CN" altLang="en-US" sz="2600">
                  <a:solidFill>
                    <a:srgbClr val="00000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单选题</a:t>
              </a:r>
              <a:endParaRPr lang="zh-CN" altLang="en-US" sz="260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  <p:sp>
          <p:nvSpPr>
            <p:cNvPr id="18" name="TipText"/>
            <p:cNvSpPr txBox="1"/>
            <p:nvPr>
              <p:custDataLst>
                <p:tags r:id="rId15"/>
              </p:custDataLst>
            </p:nvPr>
          </p:nvSpPr>
          <p:spPr>
            <a:xfrm>
              <a:off x="1525905" y="109220"/>
              <a:ext cx="2286000" cy="508000"/>
            </a:xfrm>
            <a:prstGeom prst="rect">
              <a:avLst/>
            </a:prstGeom>
            <a:noFill/>
          </p:spPr>
          <p:txBody>
            <a:bodyPr vert="horz" wrap="none" rtlCol="0" anchor="ctr" anchorCtr="0">
              <a:noAutofit/>
            </a:bodyPr>
            <a:lstStyle/>
            <a:p>
              <a:r>
                <a:rPr lang="en-US" altLang="zh-CN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1</a:t>
              </a:r>
              <a:r>
                <a:rPr lang="zh-CN" altLang="en-US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分</a:t>
              </a:r>
              <a:endParaRPr lang="zh-CN" altLang="en-US" sz="2000">
                <a:solidFill>
                  <a:srgbClr val="80808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</p:grpSp>
      <p:pic>
        <p:nvPicPr>
          <p:cNvPr id="4" name="图片 3"/>
          <p:cNvPicPr/>
          <p:nvPr>
            <p:custDataLst>
              <p:tags r:id="rId16"/>
            </p:custDataLst>
          </p:nvPr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8600" y="63500"/>
            <a:ext cx="1422400" cy="508000"/>
          </a:xfrm>
          <a:prstGeom prst="rect">
            <a:avLst/>
          </a:prstGeom>
        </p:spPr>
      </p:pic>
    </p:spTree>
    <p:custDataLst>
      <p:tags r:id="rId18"/>
    </p:custData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1C153BA-6758-45D9-B78B-3FCFDA02117E}" type="slidenum">
              <a:rPr lang="zh-CN" altLang="en-US" smtClean="0"/>
            </a:fld>
            <a:endParaRPr lang="en-US" altLang="zh-CN" dirty="0"/>
          </a:p>
        </p:txBody>
      </p:sp>
      <p:sp>
        <p:nvSpPr>
          <p:cNvPr id="5" name="文本框 4"/>
          <p:cNvSpPr txBox="1"/>
          <p:nvPr>
            <p:custDataLst>
              <p:tags r:id="rId1"/>
            </p:custDataLst>
          </p:nvPr>
        </p:nvSpPr>
        <p:spPr>
          <a:xfrm>
            <a:off x="2438400" y="635000"/>
            <a:ext cx="7315200" cy="2143125"/>
          </a:xfrm>
          <a:prstGeom prst="rect">
            <a:avLst/>
          </a:prstGeom>
          <a:noFill/>
        </p:spPr>
        <p:txBody>
          <a:bodyPr vert="horz" wrap="square" rtlCol="0" anchor="ctr" anchorCtr="0">
            <a:noAutofit/>
          </a:bodyPr>
          <a:lstStyle/>
          <a:p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1+True  </a:t>
            </a:r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的值为 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2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6" name="文本框 5"/>
          <p:cNvSpPr txBox="1"/>
          <p:nvPr>
            <p:custDataLst>
              <p:tags r:id="rId2"/>
            </p:custDataLst>
          </p:nvPr>
        </p:nvSpPr>
        <p:spPr>
          <a:xfrm>
            <a:off x="3352800" y="2786063"/>
            <a:ext cx="6400800" cy="642938"/>
          </a:xfrm>
          <a:prstGeom prst="rect">
            <a:avLst/>
          </a:prstGeom>
          <a:noFill/>
        </p:spPr>
        <p:txBody>
          <a:bodyPr vert="horz" rtlCol="0" anchor="ctr" anchorCtr="0">
            <a:noAutofit/>
          </a:bodyPr>
          <a:lstStyle/>
          <a:p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正确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7" name="文本框 6"/>
          <p:cNvSpPr txBox="1"/>
          <p:nvPr>
            <p:custDataLst>
              <p:tags r:id="rId3"/>
            </p:custDataLst>
          </p:nvPr>
        </p:nvSpPr>
        <p:spPr>
          <a:xfrm>
            <a:off x="3352800" y="3643313"/>
            <a:ext cx="6400800" cy="642938"/>
          </a:xfrm>
          <a:prstGeom prst="rect">
            <a:avLst/>
          </a:prstGeom>
          <a:noFill/>
        </p:spPr>
        <p:txBody>
          <a:bodyPr vert="horz" rtlCol="0" anchor="ctr" anchorCtr="0">
            <a:noAutofit/>
          </a:bodyPr>
          <a:lstStyle/>
          <a:p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错误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0" name="椭圆 9"/>
          <p:cNvSpPr>
            <a:spLocks noChangeAspect="1"/>
          </p:cNvSpPr>
          <p:nvPr>
            <p:custDataLst>
              <p:tags r:id="rId4"/>
            </p:custDataLst>
          </p:nvPr>
        </p:nvSpPr>
        <p:spPr bwMode="auto">
          <a:xfrm>
            <a:off x="2638425" y="2850356"/>
            <a:ext cx="514350" cy="514350"/>
          </a:xfrm>
          <a:prstGeom prst="ellipse">
            <a:avLst/>
          </a:prstGeom>
          <a:solidFill>
            <a:srgbClr val="00FF00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A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1" name="椭圆 10"/>
          <p:cNvSpPr>
            <a:spLocks noChangeAspect="1"/>
          </p:cNvSpPr>
          <p:nvPr>
            <p:custDataLst>
              <p:tags r:id="rId5"/>
            </p:custDataLst>
          </p:nvPr>
        </p:nvSpPr>
        <p:spPr bwMode="auto">
          <a:xfrm>
            <a:off x="2638425" y="3707606"/>
            <a:ext cx="514350" cy="514350"/>
          </a:xfrm>
          <a:prstGeom prst="ellipse">
            <a:avLst/>
          </a:prstGeom>
          <a:solidFill>
            <a:srgbClr val="808080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B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4" name="矩形: 圆角 13"/>
          <p:cNvSpPr/>
          <p:nvPr>
            <p:custDataLst>
              <p:tags r:id="rId6"/>
            </p:custDataLst>
          </p:nvPr>
        </p:nvSpPr>
        <p:spPr bwMode="auto">
          <a:xfrm>
            <a:off x="7696200" y="6215063"/>
            <a:ext cx="1543050" cy="411480"/>
          </a:xfrm>
          <a:prstGeom prst="roundRect">
            <a:avLst/>
          </a:prstGeom>
          <a:solidFill>
            <a:srgbClr val="808080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提交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grpSp>
        <p:nvGrpSpPr>
          <p:cNvPr id="19" name="组合 18"/>
          <p:cNvGrpSpPr/>
          <p:nvPr>
            <p:custDataLst>
              <p:tags r:id="rId7"/>
            </p:custDataLst>
          </p:nvPr>
        </p:nvGrpSpPr>
        <p:grpSpPr>
          <a:xfrm>
            <a:off x="1524000" y="0"/>
            <a:ext cx="9144000" cy="635000"/>
            <a:chOff x="0" y="0"/>
            <a:chExt cx="9144000" cy="635000"/>
          </a:xfrm>
        </p:grpSpPr>
        <p:sp>
          <p:nvSpPr>
            <p:cNvPr id="15" name="TitleBackground"/>
            <p:cNvSpPr/>
            <p:nvPr>
              <p:custDataLst>
                <p:tags r:id="rId8"/>
              </p:custDataLst>
            </p:nvPr>
          </p:nvSpPr>
          <p:spPr bwMode="auto">
            <a:xfrm>
              <a:off x="0" y="0"/>
              <a:ext cx="9144000" cy="635000"/>
            </a:xfrm>
            <a:prstGeom prst="rect">
              <a:avLst/>
            </a:prstGeom>
            <a:solidFill>
              <a:srgbClr val="F6F7F8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6" name="ColorBlock"/>
            <p:cNvSpPr/>
            <p:nvPr>
              <p:custDataLst>
                <p:tags r:id="rId9"/>
              </p:custDataLst>
            </p:nvPr>
          </p:nvSpPr>
          <p:spPr bwMode="auto">
            <a:xfrm>
              <a:off x="0" y="0"/>
              <a:ext cx="190500" cy="635000"/>
            </a:xfrm>
            <a:prstGeom prst="rect">
              <a:avLst/>
            </a:prstGeom>
            <a:solidFill>
              <a:srgbClr val="639EF4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7" name="TypeText"/>
            <p:cNvSpPr txBox="1"/>
            <p:nvPr>
              <p:custDataLst>
                <p:tags r:id="rId10"/>
              </p:custDataLst>
            </p:nvPr>
          </p:nvSpPr>
          <p:spPr>
            <a:xfrm>
              <a:off x="254000" y="0"/>
              <a:ext cx="1905000" cy="635000"/>
            </a:xfrm>
            <a:prstGeom prst="rect">
              <a:avLst/>
            </a:prstGeom>
            <a:noFill/>
          </p:spPr>
          <p:txBody>
            <a:bodyPr vert="horz" wrap="none" rtlCol="0" anchor="ctr" anchorCtr="0">
              <a:noAutofit/>
            </a:bodyPr>
            <a:lstStyle/>
            <a:p>
              <a:r>
                <a:rPr lang="zh-CN" altLang="en-US" sz="2600">
                  <a:solidFill>
                    <a:srgbClr val="00000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单选题</a:t>
              </a:r>
              <a:endParaRPr lang="zh-CN" altLang="en-US" sz="260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  <p:sp>
          <p:nvSpPr>
            <p:cNvPr id="18" name="TipText"/>
            <p:cNvSpPr txBox="1"/>
            <p:nvPr>
              <p:custDataLst>
                <p:tags r:id="rId11"/>
              </p:custDataLst>
            </p:nvPr>
          </p:nvSpPr>
          <p:spPr>
            <a:xfrm>
              <a:off x="1525905" y="109220"/>
              <a:ext cx="2286000" cy="508000"/>
            </a:xfrm>
            <a:prstGeom prst="rect">
              <a:avLst/>
            </a:prstGeom>
            <a:noFill/>
          </p:spPr>
          <p:txBody>
            <a:bodyPr vert="horz" wrap="none" rtlCol="0" anchor="ctr" anchorCtr="0">
              <a:noAutofit/>
            </a:bodyPr>
            <a:lstStyle/>
            <a:p>
              <a:r>
                <a:rPr lang="en-US" altLang="zh-CN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1</a:t>
              </a:r>
              <a:r>
                <a:rPr lang="zh-CN" altLang="en-US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分</a:t>
              </a:r>
              <a:endParaRPr lang="zh-CN" altLang="en-US" sz="2000">
                <a:solidFill>
                  <a:srgbClr val="80808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</p:grpSp>
      <p:pic>
        <p:nvPicPr>
          <p:cNvPr id="4" name="图片 3"/>
          <p:cNvPicPr/>
          <p:nvPr>
            <p:custDataLst>
              <p:tags r:id="rId12"/>
            </p:custDataLst>
          </p:nvPr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8600" y="63500"/>
            <a:ext cx="1422400" cy="508000"/>
          </a:xfrm>
          <a:prstGeom prst="rect">
            <a:avLst/>
          </a:prstGeom>
        </p:spPr>
      </p:pic>
    </p:spTree>
    <p:custDataLst>
      <p:tags r:id="rId14"/>
    </p:custData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1C153BA-6758-45D9-B78B-3FCFDA02117E}" type="slidenum">
              <a:rPr lang="zh-CN" altLang="en-US" smtClean="0"/>
            </a:fld>
            <a:endParaRPr lang="en-US" altLang="zh-CN" dirty="0"/>
          </a:p>
        </p:txBody>
      </p:sp>
      <p:sp>
        <p:nvSpPr>
          <p:cNvPr id="5" name="文本框 4"/>
          <p:cNvSpPr txBox="1"/>
          <p:nvPr>
            <p:custDataLst>
              <p:tags r:id="rId1"/>
            </p:custDataLst>
          </p:nvPr>
        </p:nvSpPr>
        <p:spPr>
          <a:xfrm>
            <a:off x="2438400" y="635000"/>
            <a:ext cx="7315200" cy="2143125"/>
          </a:xfrm>
          <a:prstGeom prst="rect">
            <a:avLst/>
          </a:prstGeom>
          <a:noFill/>
        </p:spPr>
        <p:txBody>
          <a:bodyPr vert="horz" wrap="square" rtlCol="0" anchor="ctr" anchorCtr="0">
            <a:noAutofit/>
          </a:bodyPr>
          <a:lstStyle/>
          <a:p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-j </a:t>
            </a:r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表示复数数据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6" name="文本框 5"/>
          <p:cNvSpPr txBox="1"/>
          <p:nvPr>
            <p:custDataLst>
              <p:tags r:id="rId2"/>
            </p:custDataLst>
          </p:nvPr>
        </p:nvSpPr>
        <p:spPr>
          <a:xfrm>
            <a:off x="3352800" y="2786063"/>
            <a:ext cx="6400800" cy="642938"/>
          </a:xfrm>
          <a:prstGeom prst="rect">
            <a:avLst/>
          </a:prstGeom>
          <a:noFill/>
        </p:spPr>
        <p:txBody>
          <a:bodyPr vert="horz" rtlCol="0" anchor="ctr" anchorCtr="0">
            <a:noAutofit/>
          </a:bodyPr>
          <a:lstStyle/>
          <a:p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正确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7" name="文本框 6"/>
          <p:cNvSpPr txBox="1"/>
          <p:nvPr>
            <p:custDataLst>
              <p:tags r:id="rId3"/>
            </p:custDataLst>
          </p:nvPr>
        </p:nvSpPr>
        <p:spPr>
          <a:xfrm>
            <a:off x="3352800" y="3643313"/>
            <a:ext cx="6400800" cy="642938"/>
          </a:xfrm>
          <a:prstGeom prst="rect">
            <a:avLst/>
          </a:prstGeom>
          <a:noFill/>
        </p:spPr>
        <p:txBody>
          <a:bodyPr vert="horz" rtlCol="0" anchor="ctr" anchorCtr="0">
            <a:noAutofit/>
          </a:bodyPr>
          <a:lstStyle/>
          <a:p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错误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0" name="椭圆 9"/>
          <p:cNvSpPr>
            <a:spLocks noChangeAspect="1"/>
          </p:cNvSpPr>
          <p:nvPr>
            <p:custDataLst>
              <p:tags r:id="rId4"/>
            </p:custDataLst>
          </p:nvPr>
        </p:nvSpPr>
        <p:spPr bwMode="auto">
          <a:xfrm>
            <a:off x="2638425" y="2850356"/>
            <a:ext cx="514350" cy="514350"/>
          </a:xfrm>
          <a:prstGeom prst="ellipse">
            <a:avLst/>
          </a:prstGeom>
          <a:solidFill>
            <a:srgbClr val="808080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A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1" name="椭圆 10"/>
          <p:cNvSpPr>
            <a:spLocks noChangeAspect="1"/>
          </p:cNvSpPr>
          <p:nvPr>
            <p:custDataLst>
              <p:tags r:id="rId5"/>
            </p:custDataLst>
          </p:nvPr>
        </p:nvSpPr>
        <p:spPr bwMode="auto">
          <a:xfrm>
            <a:off x="2638425" y="3707606"/>
            <a:ext cx="514350" cy="514350"/>
          </a:xfrm>
          <a:prstGeom prst="ellipse">
            <a:avLst/>
          </a:prstGeom>
          <a:solidFill>
            <a:srgbClr val="00FF00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B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4" name="矩形: 圆角 13"/>
          <p:cNvSpPr/>
          <p:nvPr>
            <p:custDataLst>
              <p:tags r:id="rId6"/>
            </p:custDataLst>
          </p:nvPr>
        </p:nvSpPr>
        <p:spPr bwMode="auto">
          <a:xfrm>
            <a:off x="7696200" y="6215063"/>
            <a:ext cx="1543050" cy="411480"/>
          </a:xfrm>
          <a:prstGeom prst="roundRect">
            <a:avLst/>
          </a:prstGeom>
          <a:solidFill>
            <a:srgbClr val="808080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提交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grpSp>
        <p:nvGrpSpPr>
          <p:cNvPr id="19" name="组合 18"/>
          <p:cNvGrpSpPr/>
          <p:nvPr>
            <p:custDataLst>
              <p:tags r:id="rId7"/>
            </p:custDataLst>
          </p:nvPr>
        </p:nvGrpSpPr>
        <p:grpSpPr>
          <a:xfrm>
            <a:off x="1524000" y="0"/>
            <a:ext cx="9144000" cy="635000"/>
            <a:chOff x="0" y="0"/>
            <a:chExt cx="9144000" cy="635000"/>
          </a:xfrm>
        </p:grpSpPr>
        <p:sp>
          <p:nvSpPr>
            <p:cNvPr id="15" name="TitleBackground"/>
            <p:cNvSpPr/>
            <p:nvPr>
              <p:custDataLst>
                <p:tags r:id="rId8"/>
              </p:custDataLst>
            </p:nvPr>
          </p:nvSpPr>
          <p:spPr bwMode="auto">
            <a:xfrm>
              <a:off x="0" y="0"/>
              <a:ext cx="9144000" cy="635000"/>
            </a:xfrm>
            <a:prstGeom prst="rect">
              <a:avLst/>
            </a:prstGeom>
            <a:solidFill>
              <a:srgbClr val="F6F7F8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6" name="ColorBlock"/>
            <p:cNvSpPr/>
            <p:nvPr>
              <p:custDataLst>
                <p:tags r:id="rId9"/>
              </p:custDataLst>
            </p:nvPr>
          </p:nvSpPr>
          <p:spPr bwMode="auto">
            <a:xfrm>
              <a:off x="0" y="0"/>
              <a:ext cx="190500" cy="635000"/>
            </a:xfrm>
            <a:prstGeom prst="rect">
              <a:avLst/>
            </a:prstGeom>
            <a:solidFill>
              <a:srgbClr val="639EF4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7" name="TypeText"/>
            <p:cNvSpPr txBox="1"/>
            <p:nvPr>
              <p:custDataLst>
                <p:tags r:id="rId10"/>
              </p:custDataLst>
            </p:nvPr>
          </p:nvSpPr>
          <p:spPr>
            <a:xfrm>
              <a:off x="254000" y="0"/>
              <a:ext cx="1905000" cy="635000"/>
            </a:xfrm>
            <a:prstGeom prst="rect">
              <a:avLst/>
            </a:prstGeom>
            <a:noFill/>
          </p:spPr>
          <p:txBody>
            <a:bodyPr vert="horz" wrap="none" rtlCol="0" anchor="ctr" anchorCtr="0">
              <a:noAutofit/>
            </a:bodyPr>
            <a:lstStyle/>
            <a:p>
              <a:r>
                <a:rPr lang="zh-CN" altLang="en-US" sz="2600">
                  <a:solidFill>
                    <a:srgbClr val="00000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单选题</a:t>
              </a:r>
              <a:endParaRPr lang="zh-CN" altLang="en-US" sz="260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  <p:sp>
          <p:nvSpPr>
            <p:cNvPr id="18" name="TipText"/>
            <p:cNvSpPr txBox="1"/>
            <p:nvPr>
              <p:custDataLst>
                <p:tags r:id="rId11"/>
              </p:custDataLst>
            </p:nvPr>
          </p:nvSpPr>
          <p:spPr>
            <a:xfrm>
              <a:off x="1525905" y="109220"/>
              <a:ext cx="2286000" cy="508000"/>
            </a:xfrm>
            <a:prstGeom prst="rect">
              <a:avLst/>
            </a:prstGeom>
            <a:noFill/>
          </p:spPr>
          <p:txBody>
            <a:bodyPr vert="horz" wrap="none" rtlCol="0" anchor="ctr" anchorCtr="0">
              <a:noAutofit/>
            </a:bodyPr>
            <a:lstStyle/>
            <a:p>
              <a:r>
                <a:rPr lang="en-US" altLang="zh-CN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1</a:t>
              </a:r>
              <a:r>
                <a:rPr lang="zh-CN" altLang="en-US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分</a:t>
              </a:r>
              <a:endParaRPr lang="zh-CN" altLang="en-US" sz="2000">
                <a:solidFill>
                  <a:srgbClr val="80808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</p:grpSp>
      <p:pic>
        <p:nvPicPr>
          <p:cNvPr id="4" name="图片 3"/>
          <p:cNvPicPr/>
          <p:nvPr>
            <p:custDataLst>
              <p:tags r:id="rId12"/>
            </p:custDataLst>
          </p:nvPr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8600" y="63500"/>
            <a:ext cx="1422400" cy="508000"/>
          </a:xfrm>
          <a:prstGeom prst="rect">
            <a:avLst/>
          </a:prstGeom>
        </p:spPr>
      </p:pic>
    </p:spTree>
    <p:custDataLst>
      <p:tags r:id="rId14"/>
    </p:custData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1C153BA-6758-45D9-B78B-3FCFDA02117E}" type="slidenum">
              <a:rPr lang="zh-CN" altLang="en-US" smtClean="0"/>
            </a:fld>
            <a:endParaRPr lang="en-US" altLang="zh-CN" dirty="0"/>
          </a:p>
        </p:txBody>
      </p:sp>
      <p:sp>
        <p:nvSpPr>
          <p:cNvPr id="5" name="文本框 4"/>
          <p:cNvSpPr txBox="1"/>
          <p:nvPr>
            <p:custDataLst>
              <p:tags r:id="rId1"/>
            </p:custDataLst>
          </p:nvPr>
        </p:nvSpPr>
        <p:spPr>
          <a:xfrm>
            <a:off x="2438400" y="635000"/>
            <a:ext cx="7315200" cy="2143125"/>
          </a:xfrm>
          <a:prstGeom prst="rect">
            <a:avLst/>
          </a:prstGeom>
          <a:noFill/>
        </p:spPr>
        <p:txBody>
          <a:bodyPr vert="horz" wrap="square" rtlCol="0" anchor="ctr" anchorCtr="0">
            <a:noAutofit/>
          </a:bodyPr>
          <a:lstStyle/>
          <a:p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(2+3j)*(2-3j) </a:t>
            </a:r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的值为 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13+0j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6" name="文本框 5"/>
          <p:cNvSpPr txBox="1"/>
          <p:nvPr>
            <p:custDataLst>
              <p:tags r:id="rId2"/>
            </p:custDataLst>
          </p:nvPr>
        </p:nvSpPr>
        <p:spPr>
          <a:xfrm>
            <a:off x="3352800" y="2786063"/>
            <a:ext cx="6400800" cy="642938"/>
          </a:xfrm>
          <a:prstGeom prst="rect">
            <a:avLst/>
          </a:prstGeom>
          <a:noFill/>
        </p:spPr>
        <p:txBody>
          <a:bodyPr vert="horz" rtlCol="0" anchor="ctr" anchorCtr="0">
            <a:noAutofit/>
          </a:bodyPr>
          <a:lstStyle/>
          <a:p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正确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7" name="文本框 6"/>
          <p:cNvSpPr txBox="1"/>
          <p:nvPr>
            <p:custDataLst>
              <p:tags r:id="rId3"/>
            </p:custDataLst>
          </p:nvPr>
        </p:nvSpPr>
        <p:spPr>
          <a:xfrm>
            <a:off x="3352800" y="3643313"/>
            <a:ext cx="6400800" cy="642938"/>
          </a:xfrm>
          <a:prstGeom prst="rect">
            <a:avLst/>
          </a:prstGeom>
          <a:noFill/>
        </p:spPr>
        <p:txBody>
          <a:bodyPr vert="horz" rtlCol="0" anchor="ctr" anchorCtr="0">
            <a:noAutofit/>
          </a:bodyPr>
          <a:lstStyle/>
          <a:p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错误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0" name="椭圆 9"/>
          <p:cNvSpPr>
            <a:spLocks noChangeAspect="1"/>
          </p:cNvSpPr>
          <p:nvPr>
            <p:custDataLst>
              <p:tags r:id="rId4"/>
            </p:custDataLst>
          </p:nvPr>
        </p:nvSpPr>
        <p:spPr bwMode="auto">
          <a:xfrm>
            <a:off x="2638425" y="2850356"/>
            <a:ext cx="514350" cy="514350"/>
          </a:xfrm>
          <a:prstGeom prst="ellipse">
            <a:avLst/>
          </a:prstGeom>
          <a:solidFill>
            <a:srgbClr val="00FF00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A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1" name="椭圆 10"/>
          <p:cNvSpPr>
            <a:spLocks noChangeAspect="1"/>
          </p:cNvSpPr>
          <p:nvPr>
            <p:custDataLst>
              <p:tags r:id="rId5"/>
            </p:custDataLst>
          </p:nvPr>
        </p:nvSpPr>
        <p:spPr bwMode="auto">
          <a:xfrm>
            <a:off x="2638425" y="3707606"/>
            <a:ext cx="514350" cy="514350"/>
          </a:xfrm>
          <a:prstGeom prst="ellipse">
            <a:avLst/>
          </a:prstGeom>
          <a:solidFill>
            <a:srgbClr val="808080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B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4" name="矩形: 圆角 13"/>
          <p:cNvSpPr/>
          <p:nvPr>
            <p:custDataLst>
              <p:tags r:id="rId6"/>
            </p:custDataLst>
          </p:nvPr>
        </p:nvSpPr>
        <p:spPr bwMode="auto">
          <a:xfrm>
            <a:off x="7696200" y="6215063"/>
            <a:ext cx="1543050" cy="411480"/>
          </a:xfrm>
          <a:prstGeom prst="roundRect">
            <a:avLst/>
          </a:prstGeom>
          <a:solidFill>
            <a:srgbClr val="808080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提交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grpSp>
        <p:nvGrpSpPr>
          <p:cNvPr id="19" name="组合 18"/>
          <p:cNvGrpSpPr/>
          <p:nvPr>
            <p:custDataLst>
              <p:tags r:id="rId7"/>
            </p:custDataLst>
          </p:nvPr>
        </p:nvGrpSpPr>
        <p:grpSpPr>
          <a:xfrm>
            <a:off x="1524000" y="0"/>
            <a:ext cx="9144000" cy="635000"/>
            <a:chOff x="0" y="0"/>
            <a:chExt cx="9144000" cy="635000"/>
          </a:xfrm>
        </p:grpSpPr>
        <p:sp>
          <p:nvSpPr>
            <p:cNvPr id="15" name="TitleBackground"/>
            <p:cNvSpPr/>
            <p:nvPr>
              <p:custDataLst>
                <p:tags r:id="rId8"/>
              </p:custDataLst>
            </p:nvPr>
          </p:nvSpPr>
          <p:spPr bwMode="auto">
            <a:xfrm>
              <a:off x="0" y="0"/>
              <a:ext cx="9144000" cy="635000"/>
            </a:xfrm>
            <a:prstGeom prst="rect">
              <a:avLst/>
            </a:prstGeom>
            <a:solidFill>
              <a:srgbClr val="F6F7F8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6" name="ColorBlock"/>
            <p:cNvSpPr/>
            <p:nvPr>
              <p:custDataLst>
                <p:tags r:id="rId9"/>
              </p:custDataLst>
            </p:nvPr>
          </p:nvSpPr>
          <p:spPr bwMode="auto">
            <a:xfrm>
              <a:off x="0" y="0"/>
              <a:ext cx="190500" cy="635000"/>
            </a:xfrm>
            <a:prstGeom prst="rect">
              <a:avLst/>
            </a:prstGeom>
            <a:solidFill>
              <a:srgbClr val="639EF4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7" name="TypeText"/>
            <p:cNvSpPr txBox="1"/>
            <p:nvPr>
              <p:custDataLst>
                <p:tags r:id="rId10"/>
              </p:custDataLst>
            </p:nvPr>
          </p:nvSpPr>
          <p:spPr>
            <a:xfrm>
              <a:off x="254000" y="0"/>
              <a:ext cx="1905000" cy="635000"/>
            </a:xfrm>
            <a:prstGeom prst="rect">
              <a:avLst/>
            </a:prstGeom>
            <a:noFill/>
          </p:spPr>
          <p:txBody>
            <a:bodyPr vert="horz" wrap="none" rtlCol="0" anchor="ctr" anchorCtr="0">
              <a:noAutofit/>
            </a:bodyPr>
            <a:lstStyle/>
            <a:p>
              <a:r>
                <a:rPr lang="zh-CN" altLang="en-US" sz="2600">
                  <a:solidFill>
                    <a:srgbClr val="00000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单选题</a:t>
              </a:r>
              <a:endParaRPr lang="zh-CN" altLang="en-US" sz="260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  <p:sp>
          <p:nvSpPr>
            <p:cNvPr id="18" name="TipText"/>
            <p:cNvSpPr txBox="1"/>
            <p:nvPr>
              <p:custDataLst>
                <p:tags r:id="rId11"/>
              </p:custDataLst>
            </p:nvPr>
          </p:nvSpPr>
          <p:spPr>
            <a:xfrm>
              <a:off x="1525905" y="109220"/>
              <a:ext cx="2286000" cy="508000"/>
            </a:xfrm>
            <a:prstGeom prst="rect">
              <a:avLst/>
            </a:prstGeom>
            <a:noFill/>
          </p:spPr>
          <p:txBody>
            <a:bodyPr vert="horz" wrap="none" rtlCol="0" anchor="ctr" anchorCtr="0">
              <a:noAutofit/>
            </a:bodyPr>
            <a:lstStyle/>
            <a:p>
              <a:r>
                <a:rPr lang="en-US" altLang="zh-CN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1</a:t>
              </a:r>
              <a:r>
                <a:rPr lang="zh-CN" altLang="en-US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分</a:t>
              </a:r>
              <a:endParaRPr lang="zh-CN" altLang="en-US" sz="2000">
                <a:solidFill>
                  <a:srgbClr val="80808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</p:grpSp>
      <p:pic>
        <p:nvPicPr>
          <p:cNvPr id="4" name="图片 3"/>
          <p:cNvPicPr/>
          <p:nvPr>
            <p:custDataLst>
              <p:tags r:id="rId12"/>
            </p:custDataLst>
          </p:nvPr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8600" y="63500"/>
            <a:ext cx="1422400" cy="508000"/>
          </a:xfrm>
          <a:prstGeom prst="rect">
            <a:avLst/>
          </a:prstGeom>
        </p:spPr>
      </p:pic>
    </p:spTree>
    <p:custDataLst>
      <p:tags r:id="rId14"/>
    </p:custData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1C153BA-6758-45D9-B78B-3FCFDA02117E}" type="slidenum">
              <a:rPr lang="zh-CN" altLang="en-US" smtClean="0"/>
            </a:fld>
            <a:endParaRPr lang="en-US" altLang="zh-CN" dirty="0"/>
          </a:p>
        </p:txBody>
      </p:sp>
      <p:sp>
        <p:nvSpPr>
          <p:cNvPr id="5" name="文本框 4"/>
          <p:cNvSpPr txBox="1"/>
          <p:nvPr>
            <p:custDataLst>
              <p:tags r:id="rId1"/>
            </p:custDataLst>
          </p:nvPr>
        </p:nvSpPr>
        <p:spPr>
          <a:xfrm>
            <a:off x="2438400" y="635000"/>
            <a:ext cx="7315200" cy="2143125"/>
          </a:xfrm>
          <a:prstGeom prst="rect">
            <a:avLst/>
          </a:prstGeom>
          <a:noFill/>
        </p:spPr>
        <p:txBody>
          <a:bodyPr vert="horz" wrap="square" rtlCol="0" anchor="ctr" anchorCtr="0">
            <a:noAutofit/>
          </a:bodyPr>
          <a:lstStyle/>
          <a:p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2**1000 </a:t>
            </a:r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是超出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Python</a:t>
            </a:r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表示范围的整数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6" name="文本框 5"/>
          <p:cNvSpPr txBox="1"/>
          <p:nvPr>
            <p:custDataLst>
              <p:tags r:id="rId2"/>
            </p:custDataLst>
          </p:nvPr>
        </p:nvSpPr>
        <p:spPr>
          <a:xfrm>
            <a:off x="3352800" y="2786063"/>
            <a:ext cx="6400800" cy="642938"/>
          </a:xfrm>
          <a:prstGeom prst="rect">
            <a:avLst/>
          </a:prstGeom>
          <a:noFill/>
        </p:spPr>
        <p:txBody>
          <a:bodyPr vert="horz" rtlCol="0" anchor="ctr" anchorCtr="0">
            <a:noAutofit/>
          </a:bodyPr>
          <a:lstStyle/>
          <a:p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正确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7" name="文本框 6"/>
          <p:cNvSpPr txBox="1"/>
          <p:nvPr>
            <p:custDataLst>
              <p:tags r:id="rId3"/>
            </p:custDataLst>
          </p:nvPr>
        </p:nvSpPr>
        <p:spPr>
          <a:xfrm>
            <a:off x="3352800" y="3643313"/>
            <a:ext cx="6400800" cy="642938"/>
          </a:xfrm>
          <a:prstGeom prst="rect">
            <a:avLst/>
          </a:prstGeom>
          <a:noFill/>
        </p:spPr>
        <p:txBody>
          <a:bodyPr vert="horz" rtlCol="0" anchor="ctr" anchorCtr="0">
            <a:noAutofit/>
          </a:bodyPr>
          <a:lstStyle/>
          <a:p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错误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0" name="椭圆 9"/>
          <p:cNvSpPr>
            <a:spLocks noChangeAspect="1"/>
          </p:cNvSpPr>
          <p:nvPr>
            <p:custDataLst>
              <p:tags r:id="rId4"/>
            </p:custDataLst>
          </p:nvPr>
        </p:nvSpPr>
        <p:spPr bwMode="auto">
          <a:xfrm>
            <a:off x="2638425" y="2850356"/>
            <a:ext cx="514350" cy="514350"/>
          </a:xfrm>
          <a:prstGeom prst="ellipse">
            <a:avLst/>
          </a:prstGeom>
          <a:solidFill>
            <a:srgbClr val="808080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A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1" name="椭圆 10"/>
          <p:cNvSpPr>
            <a:spLocks noChangeAspect="1"/>
          </p:cNvSpPr>
          <p:nvPr>
            <p:custDataLst>
              <p:tags r:id="rId5"/>
            </p:custDataLst>
          </p:nvPr>
        </p:nvSpPr>
        <p:spPr bwMode="auto">
          <a:xfrm>
            <a:off x="2638425" y="3707606"/>
            <a:ext cx="514350" cy="514350"/>
          </a:xfrm>
          <a:prstGeom prst="ellipse">
            <a:avLst/>
          </a:prstGeom>
          <a:solidFill>
            <a:srgbClr val="00FF00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B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4" name="矩形: 圆角 13"/>
          <p:cNvSpPr/>
          <p:nvPr>
            <p:custDataLst>
              <p:tags r:id="rId6"/>
            </p:custDataLst>
          </p:nvPr>
        </p:nvSpPr>
        <p:spPr bwMode="auto">
          <a:xfrm>
            <a:off x="7696200" y="6215063"/>
            <a:ext cx="1543050" cy="411480"/>
          </a:xfrm>
          <a:prstGeom prst="roundRect">
            <a:avLst/>
          </a:prstGeom>
          <a:solidFill>
            <a:srgbClr val="808080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提交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grpSp>
        <p:nvGrpSpPr>
          <p:cNvPr id="19" name="组合 18"/>
          <p:cNvGrpSpPr/>
          <p:nvPr>
            <p:custDataLst>
              <p:tags r:id="rId7"/>
            </p:custDataLst>
          </p:nvPr>
        </p:nvGrpSpPr>
        <p:grpSpPr>
          <a:xfrm>
            <a:off x="1524000" y="0"/>
            <a:ext cx="9144000" cy="635000"/>
            <a:chOff x="0" y="0"/>
            <a:chExt cx="9144000" cy="635000"/>
          </a:xfrm>
        </p:grpSpPr>
        <p:sp>
          <p:nvSpPr>
            <p:cNvPr id="15" name="TitleBackground"/>
            <p:cNvSpPr/>
            <p:nvPr>
              <p:custDataLst>
                <p:tags r:id="rId8"/>
              </p:custDataLst>
            </p:nvPr>
          </p:nvSpPr>
          <p:spPr bwMode="auto">
            <a:xfrm>
              <a:off x="0" y="0"/>
              <a:ext cx="9144000" cy="635000"/>
            </a:xfrm>
            <a:prstGeom prst="rect">
              <a:avLst/>
            </a:prstGeom>
            <a:solidFill>
              <a:srgbClr val="F6F7F8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6" name="ColorBlock"/>
            <p:cNvSpPr/>
            <p:nvPr>
              <p:custDataLst>
                <p:tags r:id="rId9"/>
              </p:custDataLst>
            </p:nvPr>
          </p:nvSpPr>
          <p:spPr bwMode="auto">
            <a:xfrm>
              <a:off x="0" y="0"/>
              <a:ext cx="190500" cy="635000"/>
            </a:xfrm>
            <a:prstGeom prst="rect">
              <a:avLst/>
            </a:prstGeom>
            <a:solidFill>
              <a:srgbClr val="639EF4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7" name="TypeText"/>
            <p:cNvSpPr txBox="1"/>
            <p:nvPr>
              <p:custDataLst>
                <p:tags r:id="rId10"/>
              </p:custDataLst>
            </p:nvPr>
          </p:nvSpPr>
          <p:spPr>
            <a:xfrm>
              <a:off x="254000" y="0"/>
              <a:ext cx="1905000" cy="635000"/>
            </a:xfrm>
            <a:prstGeom prst="rect">
              <a:avLst/>
            </a:prstGeom>
            <a:noFill/>
          </p:spPr>
          <p:txBody>
            <a:bodyPr vert="horz" wrap="none" rtlCol="0" anchor="ctr" anchorCtr="0">
              <a:noAutofit/>
            </a:bodyPr>
            <a:lstStyle/>
            <a:p>
              <a:r>
                <a:rPr lang="zh-CN" altLang="en-US" sz="2600">
                  <a:solidFill>
                    <a:srgbClr val="00000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单选题</a:t>
              </a:r>
              <a:endParaRPr lang="zh-CN" altLang="en-US" sz="260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  <p:sp>
          <p:nvSpPr>
            <p:cNvPr id="18" name="TipText"/>
            <p:cNvSpPr txBox="1"/>
            <p:nvPr>
              <p:custDataLst>
                <p:tags r:id="rId11"/>
              </p:custDataLst>
            </p:nvPr>
          </p:nvSpPr>
          <p:spPr>
            <a:xfrm>
              <a:off x="1525905" y="109220"/>
              <a:ext cx="2286000" cy="508000"/>
            </a:xfrm>
            <a:prstGeom prst="rect">
              <a:avLst/>
            </a:prstGeom>
            <a:noFill/>
          </p:spPr>
          <p:txBody>
            <a:bodyPr vert="horz" wrap="none" rtlCol="0" anchor="ctr" anchorCtr="0">
              <a:noAutofit/>
            </a:bodyPr>
            <a:lstStyle/>
            <a:p>
              <a:r>
                <a:rPr lang="en-US" altLang="zh-CN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1</a:t>
              </a:r>
              <a:r>
                <a:rPr lang="zh-CN" altLang="en-US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分</a:t>
              </a:r>
              <a:endParaRPr lang="zh-CN" altLang="en-US" sz="2000">
                <a:solidFill>
                  <a:srgbClr val="80808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</p:grpSp>
      <p:pic>
        <p:nvPicPr>
          <p:cNvPr id="4" name="图片 3"/>
          <p:cNvPicPr/>
          <p:nvPr>
            <p:custDataLst>
              <p:tags r:id="rId12"/>
            </p:custDataLst>
          </p:nvPr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8600" y="63500"/>
            <a:ext cx="1422400" cy="508000"/>
          </a:xfrm>
          <a:prstGeom prst="rect">
            <a:avLst/>
          </a:prstGeom>
        </p:spPr>
      </p:pic>
    </p:spTree>
    <p:custDataLst>
      <p:tags r:id="rId14"/>
    </p:custData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54"/>
          <p:cNvSpPr txBox="1">
            <a:spLocks noChangeArrowheads="1"/>
          </p:cNvSpPr>
          <p:nvPr/>
        </p:nvSpPr>
        <p:spPr bwMode="auto">
          <a:xfrm>
            <a:off x="2819400" y="404667"/>
            <a:ext cx="6553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2.2  </a:t>
            </a:r>
            <a:r>
              <a:rPr lang="zh-CN" alt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变量</a:t>
            </a:r>
            <a:endParaRPr lang="en-US" altLang="zh-CN" sz="3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Rectangle 53"/>
          <p:cNvSpPr txBox="1">
            <a:spLocks noChangeArrowheads="1"/>
          </p:cNvSpPr>
          <p:nvPr/>
        </p:nvSpPr>
        <p:spPr bwMode="auto">
          <a:xfrm>
            <a:off x="2016274" y="927824"/>
            <a:ext cx="8475517" cy="1562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/>
          <a:lstStyle>
            <a:lvl1pPr marL="342900" indent="2095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defRPr sz="28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28675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23698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4465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>
              <a:lnSpc>
                <a:spcPct val="140000"/>
              </a:lnSpc>
              <a:buClr>
                <a:srgbClr val="990000"/>
              </a:buClr>
            </a:pPr>
            <a:r>
              <a:rPr lang="en-US" altLang="zh-CN" sz="2000"/>
              <a:t>2.1.1</a:t>
            </a:r>
            <a:r>
              <a:rPr lang="zh-CN" altLang="zh-CN" sz="2000"/>
              <a:t>关键字</a:t>
            </a:r>
            <a:r>
              <a:rPr lang="en-US" altLang="zh-CN" sz="2000" dirty="0"/>
              <a:t>(keyword)</a:t>
            </a:r>
            <a:r>
              <a:rPr lang="zh-CN" altLang="zh-CN" sz="2000"/>
              <a:t>和标识符</a:t>
            </a:r>
            <a:endParaRPr lang="en-US" altLang="zh-CN" sz="2000" dirty="0"/>
          </a:p>
          <a:p>
            <a:pPr marL="0" indent="0">
              <a:lnSpc>
                <a:spcPct val="140000"/>
              </a:lnSpc>
              <a:buClr>
                <a:srgbClr val="990000"/>
              </a:buClr>
            </a:pPr>
            <a:r>
              <a:rPr lang="en-US" altLang="zh-CN" sz="2000" kern="0">
                <a:solidFill>
                  <a:srgbClr val="990000"/>
                </a:solidFill>
                <a:ea typeface="宋体" panose="02010600030101010101" pitchFamily="2" charset="-122"/>
              </a:rPr>
              <a:t>1</a:t>
            </a:r>
            <a:r>
              <a:rPr lang="en-US" altLang="zh-CN" sz="2000" kern="0" dirty="0">
                <a:solidFill>
                  <a:srgbClr val="990000"/>
                </a:solidFill>
                <a:ea typeface="宋体" panose="02010600030101010101" pitchFamily="2" charset="-122"/>
              </a:rPr>
              <a:t>.  </a:t>
            </a:r>
            <a:r>
              <a:rPr lang="zh-CN" altLang="zh-CN" sz="2000" kern="0" dirty="0">
                <a:solidFill>
                  <a:srgbClr val="990000"/>
                </a:solidFill>
                <a:ea typeface="宋体" panose="02010600030101010101" pitchFamily="2" charset="-122"/>
              </a:rPr>
              <a:t>关键字</a:t>
            </a:r>
            <a:r>
              <a:rPr lang="zh-CN" altLang="en-US" sz="2000" kern="0" dirty="0">
                <a:solidFill>
                  <a:srgbClr val="990000"/>
                </a:solidFill>
                <a:ea typeface="宋体" panose="02010600030101010101" pitchFamily="2" charset="-122"/>
              </a:rPr>
              <a:t>：</a:t>
            </a:r>
            <a:r>
              <a:rPr lang="zh-CN" altLang="zh-CN" sz="2000"/>
              <a:t>也称保留字</a:t>
            </a:r>
            <a:r>
              <a:rPr lang="zh-CN" altLang="zh-CN" sz="2000" dirty="0"/>
              <a:t>，是程序语言中被赋予特定含义的一些单词，</a:t>
            </a:r>
            <a:r>
              <a:rPr lang="zh-CN" altLang="en-US" sz="2000" dirty="0"/>
              <a:t>不能用于自定义的变量名。</a:t>
            </a:r>
            <a:endParaRPr lang="en-US" altLang="zh-CN" sz="2000" kern="0" dirty="0">
              <a:solidFill>
                <a:srgbClr val="990000"/>
              </a:solidFill>
              <a:ea typeface="宋体" panose="02010600030101010101" pitchFamily="2" charset="-122"/>
            </a:endParaRPr>
          </a:p>
          <a:p>
            <a:pPr indent="-342900">
              <a:lnSpc>
                <a:spcPct val="140000"/>
              </a:lnSpc>
              <a:buClr>
                <a:srgbClr val="990000"/>
              </a:buClr>
              <a:buFont typeface="Wingdings" panose="05000000000000000000" pitchFamily="2" charset="2"/>
              <a:buChar char="v"/>
            </a:pPr>
            <a:endParaRPr lang="en-US" altLang="zh-CN" sz="2000" kern="0" dirty="0">
              <a:solidFill>
                <a:srgbClr val="990000"/>
              </a:solidFill>
              <a:ea typeface="宋体" panose="02010600030101010101" pitchFamily="2" charset="-122"/>
            </a:endParaRPr>
          </a:p>
          <a:p>
            <a:pPr indent="-342900">
              <a:lnSpc>
                <a:spcPct val="140000"/>
              </a:lnSpc>
              <a:buClr>
                <a:srgbClr val="990000"/>
              </a:buClr>
              <a:buFont typeface="Wingdings" panose="05000000000000000000" pitchFamily="2" charset="2"/>
              <a:buChar char="v"/>
            </a:pPr>
            <a:endParaRPr lang="en-US" altLang="zh-CN" sz="2000" kern="0" dirty="0">
              <a:solidFill>
                <a:srgbClr val="990000"/>
              </a:solidFill>
              <a:ea typeface="宋体" panose="02010600030101010101" pitchFamily="2" charset="-122"/>
            </a:endParaRPr>
          </a:p>
          <a:p>
            <a:pPr indent="-342900">
              <a:lnSpc>
                <a:spcPct val="140000"/>
              </a:lnSpc>
              <a:buClr>
                <a:srgbClr val="990000"/>
              </a:buClr>
              <a:buFont typeface="Wingdings" panose="05000000000000000000" pitchFamily="2" charset="2"/>
              <a:buChar char="v"/>
            </a:pPr>
            <a:endParaRPr lang="en-US" altLang="zh-CN" sz="2000" kern="0" dirty="0">
              <a:solidFill>
                <a:srgbClr val="990000"/>
              </a:solidFill>
              <a:ea typeface="宋体" panose="02010600030101010101" pitchFamily="2" charset="-122"/>
            </a:endParaRPr>
          </a:p>
          <a:p>
            <a:pPr marL="0" indent="0">
              <a:lnSpc>
                <a:spcPct val="140000"/>
              </a:lnSpc>
              <a:buClr>
                <a:srgbClr val="990000"/>
              </a:buClr>
            </a:pPr>
            <a:endParaRPr lang="en-US" altLang="zh-CN" sz="2000" dirty="0"/>
          </a:p>
        </p:txBody>
      </p:sp>
      <p:graphicFrame>
        <p:nvGraphicFramePr>
          <p:cNvPr id="2" name="表格 1"/>
          <p:cNvGraphicFramePr>
            <a:graphicFrameLocks noGrp="1"/>
          </p:cNvGraphicFramePr>
          <p:nvPr/>
        </p:nvGraphicFramePr>
        <p:xfrm>
          <a:off x="2548248" y="2492896"/>
          <a:ext cx="7095504" cy="2088234"/>
        </p:xfrm>
        <a:graphic>
          <a:graphicData uri="http://schemas.openxmlformats.org/drawingml/2006/table">
            <a:tbl>
              <a:tblPr firstRow="1" firstCol="1" bandRow="1">
                <a:tableStyleId>{BC89EF96-8CEA-46FF-86C4-4CE0E7609802}</a:tableStyleId>
              </a:tblPr>
              <a:tblGrid>
                <a:gridCol w="1182584"/>
                <a:gridCol w="1182584"/>
                <a:gridCol w="1182584"/>
                <a:gridCol w="1182584"/>
                <a:gridCol w="1182584"/>
                <a:gridCol w="1182584"/>
              </a:tblGrid>
              <a:tr h="348039"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sz="1800" b="0" kern="100">
                          <a:effectLst/>
                        </a:rPr>
                        <a:t>and</a:t>
                      </a:r>
                      <a:endParaRPr lang="zh-CN" sz="1800" b="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sz="1800" b="0" kern="100">
                          <a:effectLst/>
                        </a:rPr>
                        <a:t>as</a:t>
                      </a:r>
                      <a:endParaRPr lang="zh-CN" sz="1800" b="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sz="1800" b="0" kern="100" dirty="0">
                          <a:effectLst/>
                        </a:rPr>
                        <a:t>assert</a:t>
                      </a:r>
                      <a:endParaRPr lang="zh-CN" sz="1800" b="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sz="1800" b="0" kern="100" dirty="0">
                          <a:effectLst/>
                        </a:rPr>
                        <a:t>async</a:t>
                      </a:r>
                      <a:endParaRPr lang="zh-CN" sz="1800" b="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sz="1800" b="0" kern="100">
                          <a:effectLst/>
                        </a:rPr>
                        <a:t>await</a:t>
                      </a:r>
                      <a:endParaRPr lang="zh-CN" sz="1800" b="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sz="1800" b="0" kern="100">
                          <a:effectLst/>
                        </a:rPr>
                        <a:t>break</a:t>
                      </a:r>
                      <a:endParaRPr lang="zh-CN" sz="1800" b="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</a:tr>
              <a:tr h="348039"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sz="1800" b="0" kern="100">
                          <a:effectLst/>
                        </a:rPr>
                        <a:t>class</a:t>
                      </a:r>
                      <a:endParaRPr lang="zh-CN" sz="1800" b="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sz="1800" b="0" kern="100" dirty="0">
                          <a:effectLst/>
                        </a:rPr>
                        <a:t>continue</a:t>
                      </a:r>
                      <a:endParaRPr lang="zh-CN" sz="1800" b="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sz="1800" b="0" kern="100">
                          <a:effectLst/>
                        </a:rPr>
                        <a:t>def</a:t>
                      </a:r>
                      <a:endParaRPr lang="zh-CN" sz="1800" b="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sz="1800" b="0" kern="100">
                          <a:effectLst/>
                        </a:rPr>
                        <a:t>del</a:t>
                      </a:r>
                      <a:endParaRPr lang="zh-CN" sz="1800" b="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sz="1800" b="0" kern="100">
                          <a:effectLst/>
                        </a:rPr>
                        <a:t>elif</a:t>
                      </a:r>
                      <a:endParaRPr lang="zh-CN" sz="1800" b="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sz="1800" b="0" kern="100">
                          <a:effectLst/>
                        </a:rPr>
                        <a:t>else</a:t>
                      </a:r>
                      <a:endParaRPr lang="zh-CN" sz="1800" b="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</a:tr>
              <a:tr h="348039"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sz="1800" b="0" kern="100">
                          <a:effectLst/>
                        </a:rPr>
                        <a:t>except</a:t>
                      </a:r>
                      <a:endParaRPr lang="zh-CN" sz="1800" b="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sz="1800" b="0" kern="100" dirty="0">
                          <a:solidFill>
                            <a:srgbClr val="C00000"/>
                          </a:solidFill>
                          <a:effectLst/>
                        </a:rPr>
                        <a:t>F</a:t>
                      </a:r>
                      <a:r>
                        <a:rPr lang="en-US" sz="1800" b="0" kern="100" dirty="0">
                          <a:effectLst/>
                        </a:rPr>
                        <a:t>alse</a:t>
                      </a:r>
                      <a:endParaRPr lang="zh-CN" sz="1800" b="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sz="1800" b="0" kern="100">
                          <a:effectLst/>
                        </a:rPr>
                        <a:t>finally</a:t>
                      </a:r>
                      <a:endParaRPr lang="zh-CN" sz="1800" b="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sz="1800" b="0" kern="100">
                          <a:effectLst/>
                        </a:rPr>
                        <a:t>for</a:t>
                      </a:r>
                      <a:endParaRPr lang="zh-CN" sz="1800" b="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sz="1800" b="0" kern="100">
                          <a:effectLst/>
                        </a:rPr>
                        <a:t>from</a:t>
                      </a:r>
                      <a:endParaRPr lang="zh-CN" sz="1800" b="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sz="1800" b="0" kern="100">
                          <a:effectLst/>
                        </a:rPr>
                        <a:t>global</a:t>
                      </a:r>
                      <a:endParaRPr lang="zh-CN" sz="1800" b="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</a:tr>
              <a:tr h="348039"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sz="1800" b="0" kern="100">
                          <a:effectLst/>
                        </a:rPr>
                        <a:t>if</a:t>
                      </a:r>
                      <a:endParaRPr lang="zh-CN" sz="1800" b="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sz="1800" b="0" kern="100" dirty="0">
                          <a:effectLst/>
                        </a:rPr>
                        <a:t>import</a:t>
                      </a:r>
                      <a:endParaRPr lang="zh-CN" sz="1800" b="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sz="1800" b="0" kern="100">
                          <a:effectLst/>
                        </a:rPr>
                        <a:t>in</a:t>
                      </a:r>
                      <a:endParaRPr lang="zh-CN" sz="1800" b="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sz="1800" b="0" kern="100">
                          <a:effectLst/>
                        </a:rPr>
                        <a:t>is</a:t>
                      </a:r>
                      <a:endParaRPr lang="zh-CN" sz="1800" b="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sz="1800" b="0" kern="100">
                          <a:effectLst/>
                        </a:rPr>
                        <a:t>lambda</a:t>
                      </a:r>
                      <a:endParaRPr lang="zh-CN" sz="1800" b="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sz="1800" b="0" kern="100">
                          <a:effectLst/>
                        </a:rPr>
                        <a:t>None</a:t>
                      </a:r>
                      <a:endParaRPr lang="zh-CN" sz="1800" b="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</a:tr>
              <a:tr h="348039"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sz="1800" b="0" kern="100">
                          <a:effectLst/>
                        </a:rPr>
                        <a:t>nonlocal</a:t>
                      </a:r>
                      <a:endParaRPr lang="zh-CN" sz="1800" b="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sz="1800" b="0" kern="100">
                          <a:effectLst/>
                        </a:rPr>
                        <a:t>not</a:t>
                      </a:r>
                      <a:endParaRPr lang="zh-CN" sz="1800" b="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sz="1800" b="0" kern="100">
                          <a:effectLst/>
                        </a:rPr>
                        <a:t>or</a:t>
                      </a:r>
                      <a:endParaRPr lang="zh-CN" sz="1800" b="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sz="1800" b="0" kern="100">
                          <a:effectLst/>
                        </a:rPr>
                        <a:t>pass</a:t>
                      </a:r>
                      <a:endParaRPr lang="zh-CN" sz="1800" b="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sz="1800" b="0" kern="100">
                          <a:effectLst/>
                        </a:rPr>
                        <a:t>raise</a:t>
                      </a:r>
                      <a:endParaRPr lang="zh-CN" sz="1800" b="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sz="1800" b="0" kern="100">
                          <a:effectLst/>
                        </a:rPr>
                        <a:t>return</a:t>
                      </a:r>
                      <a:endParaRPr lang="zh-CN" sz="1800" b="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</a:tr>
              <a:tr h="348039"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sz="1800" b="0" kern="100" dirty="0">
                          <a:solidFill>
                            <a:srgbClr val="C00000"/>
                          </a:solidFill>
                          <a:effectLst/>
                        </a:rPr>
                        <a:t>T</a:t>
                      </a:r>
                      <a:r>
                        <a:rPr lang="en-US" sz="1800" b="0" kern="100" dirty="0">
                          <a:effectLst/>
                        </a:rPr>
                        <a:t>rue</a:t>
                      </a:r>
                      <a:endParaRPr lang="zh-CN" sz="1800" b="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sz="1800" b="0" kern="100" dirty="0">
                          <a:effectLst/>
                        </a:rPr>
                        <a:t>try</a:t>
                      </a:r>
                      <a:endParaRPr lang="zh-CN" sz="1800" b="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sz="1800" b="0" kern="100">
                          <a:effectLst/>
                        </a:rPr>
                        <a:t>while</a:t>
                      </a:r>
                      <a:endParaRPr lang="zh-CN" sz="1800" b="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sz="1800" b="0" kern="100">
                          <a:effectLst/>
                        </a:rPr>
                        <a:t>with</a:t>
                      </a:r>
                      <a:endParaRPr lang="zh-CN" sz="1800" b="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sz="1800" b="0" kern="100" dirty="0">
                          <a:effectLst/>
                        </a:rPr>
                        <a:t>yield</a:t>
                      </a:r>
                      <a:endParaRPr lang="zh-CN" sz="1800" b="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sz="1800" b="0" kern="100" dirty="0">
                          <a:effectLst/>
                        </a:rPr>
                        <a:t> </a:t>
                      </a:r>
                      <a:endParaRPr lang="zh-CN" sz="1800" b="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</a:tr>
            </a:tbl>
          </a:graphicData>
        </a:graphic>
      </p:graphicFrame>
      <p:sp>
        <p:nvSpPr>
          <p:cNvPr id="4" name="文本框 3"/>
          <p:cNvSpPr txBox="1"/>
          <p:nvPr/>
        </p:nvSpPr>
        <p:spPr>
          <a:xfrm>
            <a:off x="2185577" y="4725144"/>
            <a:ext cx="8136904" cy="19844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40000"/>
              </a:lnSpc>
              <a:buClr>
                <a:srgbClr val="990000"/>
              </a:buClr>
            </a:pPr>
            <a:r>
              <a:rPr lang="zh-CN" altLang="zh-CN"/>
              <a:t>使用</a:t>
            </a:r>
            <a:r>
              <a:rPr lang="en-US" altLang="zh-CN"/>
              <a:t>help()</a:t>
            </a:r>
            <a:r>
              <a:rPr lang="zh-CN" altLang="zh-CN"/>
              <a:t>函数查看</a:t>
            </a:r>
            <a:r>
              <a:rPr lang="en-US" altLang="zh-CN"/>
              <a:t>Python</a:t>
            </a:r>
            <a:r>
              <a:rPr lang="zh-CN" altLang="zh-CN"/>
              <a:t>关键字</a:t>
            </a:r>
            <a:r>
              <a:rPr lang="en-US" altLang="zh-CN"/>
              <a:t>:  </a:t>
            </a:r>
            <a:r>
              <a:rPr lang="en-US" altLang="zh-CN">
                <a:solidFill>
                  <a:srgbClr val="C00000"/>
                </a:solidFill>
              </a:rPr>
              <a:t>help('keywords')</a:t>
            </a:r>
            <a:endParaRPr lang="en-US" altLang="zh-CN">
              <a:solidFill>
                <a:srgbClr val="C00000"/>
              </a:solidFill>
            </a:endParaRPr>
          </a:p>
          <a:p>
            <a:pPr>
              <a:lnSpc>
                <a:spcPct val="140000"/>
              </a:lnSpc>
              <a:buClr>
                <a:srgbClr val="990000"/>
              </a:buClr>
            </a:pPr>
            <a:endParaRPr lang="zh-CN" altLang="zh-CN">
              <a:solidFill>
                <a:srgbClr val="C00000"/>
              </a:solidFill>
            </a:endParaRPr>
          </a:p>
          <a:p>
            <a:pPr>
              <a:lnSpc>
                <a:spcPct val="140000"/>
              </a:lnSpc>
              <a:buClr>
                <a:srgbClr val="990000"/>
              </a:buClr>
            </a:pPr>
            <a:r>
              <a:rPr lang="en-US" altLang="zh-CN"/>
              <a:t>if=5        #  </a:t>
            </a:r>
            <a:r>
              <a:rPr lang="zh-CN" altLang="en-US"/>
              <a:t>错误</a:t>
            </a:r>
            <a:r>
              <a:rPr lang="en-US" altLang="zh-CN"/>
              <a:t>,  if </a:t>
            </a:r>
            <a:r>
              <a:rPr lang="zh-CN" altLang="en-US"/>
              <a:t>是关键字</a:t>
            </a:r>
            <a:r>
              <a:rPr lang="en-US" altLang="zh-CN"/>
              <a:t>, </a:t>
            </a:r>
            <a:r>
              <a:rPr lang="zh-CN" altLang="en-US"/>
              <a:t>不能用于定义变量</a:t>
            </a:r>
            <a:r>
              <a:rPr lang="en-US" altLang="zh-CN"/>
              <a:t>      </a:t>
            </a:r>
            <a:endParaRPr lang="en-US" altLang="zh-CN"/>
          </a:p>
          <a:p>
            <a:pPr>
              <a:lnSpc>
                <a:spcPct val="140000"/>
              </a:lnSpc>
              <a:buClr>
                <a:srgbClr val="990000"/>
              </a:buClr>
            </a:pPr>
            <a:r>
              <a:rPr lang="en-US" altLang="zh-CN"/>
              <a:t>print=5  # </a:t>
            </a:r>
            <a:r>
              <a:rPr lang="zh-CN" altLang="en-US"/>
              <a:t>语法上可行，</a:t>
            </a:r>
            <a:r>
              <a:rPr lang="en-US" altLang="zh-CN"/>
              <a:t>print</a:t>
            </a:r>
            <a:r>
              <a:rPr lang="zh-CN" altLang="en-US"/>
              <a:t>不是关键字，但最好不要这样定义，因为会覆盖原有的输出函数</a:t>
            </a:r>
            <a:r>
              <a:rPr lang="en-US" altLang="zh-CN"/>
              <a:t>print</a:t>
            </a:r>
            <a:endParaRPr lang="en-US" altLang="zh-CN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54"/>
          <p:cNvSpPr txBox="1">
            <a:spLocks noChangeArrowheads="1"/>
          </p:cNvSpPr>
          <p:nvPr/>
        </p:nvSpPr>
        <p:spPr bwMode="auto">
          <a:xfrm>
            <a:off x="2819400" y="404667"/>
            <a:ext cx="6553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2.2  </a:t>
            </a:r>
            <a:r>
              <a:rPr lang="zh-CN" alt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变量</a:t>
            </a:r>
            <a:endParaRPr lang="en-US" altLang="zh-CN" sz="3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Rectangle 53"/>
          <p:cNvSpPr txBox="1">
            <a:spLocks noChangeArrowheads="1"/>
          </p:cNvSpPr>
          <p:nvPr/>
        </p:nvSpPr>
        <p:spPr bwMode="auto">
          <a:xfrm>
            <a:off x="1955540" y="1024365"/>
            <a:ext cx="8536248" cy="18450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/>
          <a:lstStyle>
            <a:lvl1pPr marL="342900" indent="2095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defRPr sz="28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28675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23698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4465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>
              <a:lnSpc>
                <a:spcPct val="140000"/>
              </a:lnSpc>
              <a:buClr>
                <a:srgbClr val="990000"/>
              </a:buClr>
            </a:pPr>
            <a:r>
              <a:rPr lang="en-US" altLang="zh-CN" sz="2400" kern="0" dirty="0">
                <a:solidFill>
                  <a:srgbClr val="990000"/>
                </a:solidFill>
                <a:ea typeface="宋体" panose="02010600030101010101" pitchFamily="2" charset="-122"/>
              </a:rPr>
              <a:t>2.  </a:t>
            </a:r>
            <a:r>
              <a:rPr lang="zh-CN" altLang="en-US" sz="2400" kern="0">
                <a:solidFill>
                  <a:srgbClr val="990000"/>
                </a:solidFill>
                <a:ea typeface="宋体" panose="02010600030101010101" pitchFamily="2" charset="-122"/>
              </a:rPr>
              <a:t>标识符：</a:t>
            </a:r>
            <a:r>
              <a:rPr lang="zh-CN" altLang="zh-CN" sz="2400"/>
              <a:t>表示</a:t>
            </a:r>
            <a:r>
              <a:rPr lang="zh-CN" altLang="zh-CN" sz="2400" dirty="0"/>
              <a:t>变量、函数、类</a:t>
            </a:r>
            <a:r>
              <a:rPr lang="zh-CN" altLang="zh-CN" sz="2400"/>
              <a:t>、模块及对象</a:t>
            </a:r>
            <a:r>
              <a:rPr lang="zh-CN" altLang="zh-CN" sz="2400" dirty="0"/>
              <a:t>的名字。</a:t>
            </a:r>
            <a:endParaRPr lang="en-US" altLang="zh-CN" sz="2400" dirty="0"/>
          </a:p>
          <a:p>
            <a:pPr marL="0" indent="0">
              <a:lnSpc>
                <a:spcPct val="140000"/>
              </a:lnSpc>
              <a:buClr>
                <a:srgbClr val="990000"/>
              </a:buClr>
            </a:pPr>
            <a:r>
              <a:rPr lang="zh-CN" altLang="zh-CN" sz="2400" dirty="0"/>
              <a:t>标识符需要满足如下规定：</a:t>
            </a:r>
            <a:endParaRPr lang="zh-CN" altLang="zh-CN" sz="2400" dirty="0"/>
          </a:p>
          <a:p>
            <a:r>
              <a:rPr lang="zh-CN" altLang="zh-CN" sz="2400" dirty="0"/>
              <a:t>（</a:t>
            </a:r>
            <a:r>
              <a:rPr lang="en-US" altLang="zh-CN" sz="2400" dirty="0"/>
              <a:t>1</a:t>
            </a:r>
            <a:r>
              <a:rPr lang="zh-CN" altLang="zh-CN" sz="2400" dirty="0"/>
              <a:t>）标识符可以包含字母、数字及下划线</a:t>
            </a:r>
            <a:r>
              <a:rPr lang="en-US" altLang="zh-CN" sz="2400" dirty="0"/>
              <a:t>(_)</a:t>
            </a:r>
            <a:r>
              <a:rPr lang="zh-CN" altLang="zh-CN" sz="2400" dirty="0"/>
              <a:t>，但</a:t>
            </a:r>
            <a:r>
              <a:rPr lang="zh-CN" altLang="zh-CN" sz="2400"/>
              <a:t>必须以非</a:t>
            </a:r>
            <a:r>
              <a:rPr lang="zh-CN" altLang="zh-CN" sz="2400" dirty="0"/>
              <a:t>数字字符开始；</a:t>
            </a:r>
            <a:endParaRPr lang="zh-CN" altLang="zh-CN" sz="2400" dirty="0"/>
          </a:p>
          <a:p>
            <a:r>
              <a:rPr lang="zh-CN" altLang="zh-CN" sz="2400" dirty="0"/>
              <a:t>（</a:t>
            </a:r>
            <a:r>
              <a:rPr lang="en-US" altLang="zh-CN" sz="2400" dirty="0"/>
              <a:t>2</a:t>
            </a:r>
            <a:r>
              <a:rPr lang="zh-CN" altLang="zh-CN" sz="2400" dirty="0"/>
              <a:t>）标识符</a:t>
            </a:r>
            <a:r>
              <a:rPr lang="zh-CN" altLang="zh-CN" sz="2400" dirty="0">
                <a:solidFill>
                  <a:srgbClr val="C00000"/>
                </a:solidFill>
              </a:rPr>
              <a:t>区分大小写</a:t>
            </a:r>
            <a:r>
              <a:rPr lang="zh-CN" altLang="zh-CN" sz="2400" dirty="0"/>
              <a:t>，长度没有限制；</a:t>
            </a:r>
            <a:endParaRPr lang="zh-CN" altLang="zh-CN" sz="2400" dirty="0"/>
          </a:p>
          <a:p>
            <a:r>
              <a:rPr lang="zh-CN" altLang="zh-CN" sz="2400" dirty="0"/>
              <a:t>（</a:t>
            </a:r>
            <a:r>
              <a:rPr lang="en-US" altLang="zh-CN" sz="2400" dirty="0"/>
              <a:t>3</a:t>
            </a:r>
            <a:r>
              <a:rPr lang="zh-CN" altLang="zh-CN" sz="2400" dirty="0"/>
              <a:t>）</a:t>
            </a:r>
            <a:r>
              <a:rPr lang="zh-CN" altLang="en-US" sz="2400" dirty="0"/>
              <a:t>保留</a:t>
            </a:r>
            <a:r>
              <a:rPr lang="zh-CN" altLang="zh-CN" sz="2400" dirty="0"/>
              <a:t>关键字不能用作标识符。</a:t>
            </a:r>
            <a:endParaRPr lang="en-US" altLang="zh-CN" sz="2400" dirty="0"/>
          </a:p>
          <a:p>
            <a:pPr indent="-342900">
              <a:lnSpc>
                <a:spcPct val="140000"/>
              </a:lnSpc>
              <a:buClr>
                <a:srgbClr val="990000"/>
              </a:buClr>
              <a:buFont typeface="Wingdings" panose="05000000000000000000" pitchFamily="2" charset="2"/>
              <a:buChar char="v"/>
            </a:pPr>
            <a:r>
              <a:rPr lang="zh-CN" altLang="zh-CN" sz="2400" dirty="0"/>
              <a:t>下面是</a:t>
            </a:r>
            <a:r>
              <a:rPr lang="en-US" altLang="zh-CN" sz="2400" dirty="0"/>
              <a:t>Python</a:t>
            </a:r>
            <a:r>
              <a:rPr lang="zh-CN" altLang="zh-CN" sz="2400" dirty="0"/>
              <a:t>中合法的标识符：</a:t>
            </a:r>
            <a:endParaRPr lang="zh-CN" altLang="zh-CN" sz="2400" dirty="0"/>
          </a:p>
          <a:p>
            <a:r>
              <a:rPr lang="en-US" altLang="zh-CN" sz="2400" dirty="0"/>
              <a:t>student</a:t>
            </a:r>
            <a:r>
              <a:rPr lang="zh-CN" altLang="zh-CN" sz="2400" dirty="0"/>
              <a:t>、</a:t>
            </a:r>
            <a:r>
              <a:rPr lang="en-US" altLang="zh-CN" sz="2400" dirty="0"/>
              <a:t>_</a:t>
            </a:r>
            <a:r>
              <a:rPr lang="en-US" altLang="zh-CN" sz="2400" dirty="0" err="1"/>
              <a:t>num</a:t>
            </a:r>
            <a:r>
              <a:rPr lang="zh-CN" altLang="zh-CN" sz="2400" dirty="0"/>
              <a:t>、</a:t>
            </a:r>
            <a:r>
              <a:rPr lang="en-US" altLang="zh-CN" sz="2400" dirty="0"/>
              <a:t>a1</a:t>
            </a:r>
            <a:r>
              <a:rPr lang="zh-CN" altLang="zh-CN" sz="2400" dirty="0"/>
              <a:t>、姓名</a:t>
            </a:r>
            <a:endParaRPr lang="zh-CN" altLang="zh-CN" sz="2400" dirty="0"/>
          </a:p>
          <a:p>
            <a:pPr indent="-342900">
              <a:lnSpc>
                <a:spcPct val="140000"/>
              </a:lnSpc>
              <a:buClr>
                <a:srgbClr val="990000"/>
              </a:buClr>
              <a:buFont typeface="Wingdings" panose="05000000000000000000" pitchFamily="2" charset="2"/>
              <a:buChar char="v"/>
            </a:pPr>
            <a:r>
              <a:rPr lang="zh-CN" altLang="zh-CN" sz="2400"/>
              <a:t>下面是非法</a:t>
            </a:r>
            <a:r>
              <a:rPr lang="zh-CN" altLang="zh-CN" sz="2400" dirty="0"/>
              <a:t>标识符：</a:t>
            </a:r>
            <a:endParaRPr lang="zh-CN" altLang="zh-CN" sz="2400" dirty="0"/>
          </a:p>
          <a:p>
            <a:r>
              <a:rPr lang="en-US" altLang="zh-CN" sz="2400" dirty="0"/>
              <a:t>2count</a:t>
            </a:r>
            <a:r>
              <a:rPr lang="zh-CN" altLang="zh-CN" sz="2400" dirty="0"/>
              <a:t>、</a:t>
            </a:r>
            <a:r>
              <a:rPr lang="en-US" altLang="zh-CN" sz="2400" dirty="0"/>
              <a:t>a-b</a:t>
            </a:r>
            <a:r>
              <a:rPr lang="zh-CN" altLang="zh-CN" sz="2400" dirty="0"/>
              <a:t>、</a:t>
            </a:r>
            <a:r>
              <a:rPr lang="en-US" altLang="zh-CN" sz="2400" dirty="0"/>
              <a:t>for</a:t>
            </a:r>
            <a:r>
              <a:rPr lang="zh-CN" altLang="zh-CN" sz="2400" dirty="0"/>
              <a:t>、</a:t>
            </a:r>
            <a:r>
              <a:rPr lang="en-US" altLang="zh-CN" sz="2400" dirty="0"/>
              <a:t>my name</a:t>
            </a:r>
            <a:r>
              <a:rPr lang="zh-CN" altLang="zh-CN" sz="2400" dirty="0"/>
              <a:t>、</a:t>
            </a:r>
            <a:r>
              <a:rPr lang="en-US" altLang="zh-CN" sz="2400" dirty="0"/>
              <a:t>high@</a:t>
            </a:r>
            <a:endParaRPr lang="zh-CN" altLang="zh-CN" sz="2400" dirty="0"/>
          </a:p>
          <a:p>
            <a:endParaRPr lang="en-US" altLang="zh-CN" sz="2400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54"/>
          <p:cNvSpPr txBox="1">
            <a:spLocks noChangeArrowheads="1"/>
          </p:cNvSpPr>
          <p:nvPr/>
        </p:nvSpPr>
        <p:spPr bwMode="auto">
          <a:xfrm>
            <a:off x="2819400" y="404667"/>
            <a:ext cx="6553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2.2  </a:t>
            </a:r>
            <a:r>
              <a:rPr lang="zh-CN" alt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变量</a:t>
            </a:r>
            <a:endParaRPr lang="en-US" altLang="zh-CN" sz="3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Rectangle 53"/>
          <p:cNvSpPr txBox="1">
            <a:spLocks noChangeArrowheads="1"/>
          </p:cNvSpPr>
          <p:nvPr/>
        </p:nvSpPr>
        <p:spPr bwMode="auto">
          <a:xfrm>
            <a:off x="1957928" y="989442"/>
            <a:ext cx="8556740" cy="12874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/>
          <a:lstStyle>
            <a:lvl1pPr marL="342900" indent="2095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defRPr sz="28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28675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23698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4465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>
              <a:lnSpc>
                <a:spcPct val="140000"/>
              </a:lnSpc>
              <a:buClr>
                <a:srgbClr val="990000"/>
              </a:buClr>
            </a:pPr>
            <a:r>
              <a:rPr lang="en-US" altLang="zh-CN" sz="2000" kern="0" dirty="0">
                <a:solidFill>
                  <a:srgbClr val="990000"/>
                </a:solidFill>
                <a:ea typeface="宋体" panose="02010600030101010101" pitchFamily="2" charset="-122"/>
              </a:rPr>
              <a:t>2.2.2</a:t>
            </a:r>
            <a:r>
              <a:rPr lang="zh-CN" altLang="en-US" sz="2000" kern="0" dirty="0">
                <a:solidFill>
                  <a:srgbClr val="990000"/>
                </a:solidFill>
                <a:ea typeface="宋体" panose="02010600030101010101" pitchFamily="2" charset="-122"/>
              </a:rPr>
              <a:t>变量</a:t>
            </a:r>
            <a:endParaRPr lang="en-US" altLang="zh-CN" sz="2000" kern="0" dirty="0">
              <a:solidFill>
                <a:srgbClr val="990000"/>
              </a:solidFill>
              <a:ea typeface="宋体" panose="02010600030101010101" pitchFamily="2" charset="-122"/>
            </a:endParaRPr>
          </a:p>
          <a:p>
            <a:pPr marL="0" indent="457200">
              <a:lnSpc>
                <a:spcPct val="120000"/>
              </a:lnSpc>
              <a:buClr>
                <a:srgbClr val="990000"/>
              </a:buClr>
            </a:pPr>
            <a:r>
              <a:rPr lang="zh-CN" altLang="en-US" sz="2000" dirty="0"/>
              <a:t>用</a:t>
            </a:r>
            <a:r>
              <a:rPr lang="zh-CN" altLang="zh-CN" sz="2000"/>
              <a:t>标识符</a:t>
            </a:r>
            <a:r>
              <a:rPr lang="zh-CN" altLang="zh-CN" sz="2000" dirty="0"/>
              <a:t>命名的存储单元称为变量</a:t>
            </a:r>
            <a:r>
              <a:rPr lang="zh-CN" altLang="zh-CN" sz="2000"/>
              <a:t>，变量</a:t>
            </a:r>
            <a:r>
              <a:rPr lang="zh-CN" altLang="en-US" sz="2000"/>
              <a:t>用于</a:t>
            </a:r>
            <a:r>
              <a:rPr lang="zh-CN" altLang="zh-CN" sz="2000"/>
              <a:t>存储数据，</a:t>
            </a:r>
            <a:r>
              <a:rPr lang="zh-CN" altLang="zh-CN" sz="2000" dirty="0"/>
              <a:t>通过</a:t>
            </a:r>
            <a:r>
              <a:rPr lang="zh-CN" altLang="zh-CN" sz="2000"/>
              <a:t>标识符可获取</a:t>
            </a:r>
            <a:r>
              <a:rPr lang="zh-CN" altLang="zh-CN" sz="2000" dirty="0"/>
              <a:t>变量</a:t>
            </a:r>
            <a:r>
              <a:rPr lang="zh-CN" altLang="zh-CN" sz="2000"/>
              <a:t>的值。赋值</a:t>
            </a:r>
            <a:r>
              <a:rPr lang="zh-CN" altLang="en-US" sz="2000"/>
              <a:t>语句</a:t>
            </a:r>
            <a:r>
              <a:rPr lang="zh-CN" altLang="zh-CN" sz="2000"/>
              <a:t>格式为：</a:t>
            </a:r>
            <a:r>
              <a:rPr lang="en-US" altLang="zh-CN" sz="2000"/>
              <a:t> </a:t>
            </a:r>
            <a:r>
              <a:rPr lang="zh-CN" altLang="zh-CN" sz="2000">
                <a:solidFill>
                  <a:srgbClr val="C00000"/>
                </a:solidFill>
              </a:rPr>
              <a:t>变量</a:t>
            </a:r>
            <a:r>
              <a:rPr lang="zh-CN" altLang="zh-CN" sz="2000" dirty="0">
                <a:solidFill>
                  <a:srgbClr val="C00000"/>
                </a:solidFill>
              </a:rPr>
              <a:t>名</a:t>
            </a:r>
            <a:r>
              <a:rPr lang="en-US" altLang="zh-CN" sz="2000" dirty="0">
                <a:solidFill>
                  <a:srgbClr val="C00000"/>
                </a:solidFill>
              </a:rPr>
              <a:t> = </a:t>
            </a:r>
            <a:r>
              <a:rPr lang="zh-CN" altLang="zh-CN" sz="2000">
                <a:solidFill>
                  <a:srgbClr val="C00000"/>
                </a:solidFill>
              </a:rPr>
              <a:t>表达式值</a:t>
            </a:r>
            <a:endParaRPr lang="zh-CN" altLang="zh-CN" sz="2000" dirty="0">
              <a:solidFill>
                <a:srgbClr val="C00000"/>
              </a:solidFill>
            </a:endParaRPr>
          </a:p>
          <a:p>
            <a:r>
              <a:rPr lang="en-US" altLang="zh-CN" sz="2000"/>
              <a:t>	</a:t>
            </a:r>
            <a:endParaRPr lang="en-US" altLang="zh-CN" sz="2000" dirty="0"/>
          </a:p>
        </p:txBody>
      </p:sp>
      <p:sp>
        <p:nvSpPr>
          <p:cNvPr id="2" name="Rectangle 53"/>
          <p:cNvSpPr txBox="1">
            <a:spLocks noChangeArrowheads="1"/>
          </p:cNvSpPr>
          <p:nvPr/>
        </p:nvSpPr>
        <p:spPr bwMode="auto">
          <a:xfrm>
            <a:off x="2075346" y="2660176"/>
            <a:ext cx="8321904" cy="2586084"/>
          </a:xfrm>
          <a:prstGeom prst="rect">
            <a:avLst/>
          </a:prstGeom>
          <a:solidFill>
            <a:schemeClr val="accent3">
              <a:lumMod val="95000"/>
            </a:schemeClr>
          </a:solidFill>
          <a:ln>
            <a:noFill/>
          </a:ln>
          <a:effectLst/>
        </p:spPr>
        <p:txBody>
          <a:bodyPr vert="horz" wrap="square" lIns="92075" tIns="46038" rIns="92075" bIns="46038" numCol="1" anchor="t" anchorCtr="0" compatLnSpc="1"/>
          <a:lstStyle>
            <a:lvl1pPr marL="342900" indent="2095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defRPr sz="28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28675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23698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4465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r>
              <a:rPr lang="en-US" altLang="zh-CN" sz="2000"/>
              <a:t>In:age </a:t>
            </a:r>
            <a:r>
              <a:rPr lang="en-US" altLang="zh-CN" sz="2000" dirty="0"/>
              <a:t>= 18</a:t>
            </a:r>
            <a:endParaRPr lang="zh-CN" altLang="zh-CN" sz="2000" dirty="0"/>
          </a:p>
          <a:p>
            <a:r>
              <a:rPr lang="en-US" altLang="zh-CN" sz="2000"/>
              <a:t>In:age</a:t>
            </a:r>
            <a:endParaRPr lang="zh-CN" altLang="zh-CN" sz="2000" dirty="0"/>
          </a:p>
          <a:p>
            <a:r>
              <a:rPr lang="en-US" altLang="zh-CN" sz="2000" dirty="0"/>
              <a:t>Out:18</a:t>
            </a:r>
            <a:endParaRPr lang="zh-CN" altLang="zh-CN" sz="2000" dirty="0"/>
          </a:p>
          <a:p>
            <a:r>
              <a:rPr lang="en-US" altLang="zh-CN" sz="2000" dirty="0"/>
              <a:t> </a:t>
            </a:r>
            <a:endParaRPr lang="zh-CN" altLang="zh-CN" sz="2000" dirty="0"/>
          </a:p>
          <a:p>
            <a:r>
              <a:rPr lang="en-US" altLang="zh-CN" sz="2000"/>
              <a:t>In:age </a:t>
            </a:r>
            <a:r>
              <a:rPr lang="en-US" altLang="zh-CN" sz="2000" dirty="0"/>
              <a:t>= 20			# </a:t>
            </a:r>
            <a:r>
              <a:rPr lang="zh-CN" altLang="zh-CN" sz="2000" dirty="0"/>
              <a:t>变量值发生改变</a:t>
            </a:r>
            <a:endParaRPr lang="zh-CN" altLang="zh-CN" sz="2000" dirty="0"/>
          </a:p>
          <a:p>
            <a:r>
              <a:rPr lang="en-US" altLang="zh-CN" sz="2000"/>
              <a:t>In:print</a:t>
            </a:r>
            <a:r>
              <a:rPr lang="en-US" altLang="zh-CN" sz="2000" dirty="0"/>
              <a:t>(age)</a:t>
            </a:r>
            <a:endParaRPr lang="zh-CN" altLang="zh-CN" sz="2000" dirty="0"/>
          </a:p>
          <a:p>
            <a:r>
              <a:rPr lang="en-US" altLang="zh-CN" sz="2000" dirty="0"/>
              <a:t>20</a:t>
            </a:r>
            <a:endParaRPr lang="zh-CN" altLang="zh-CN" sz="2000" dirty="0"/>
          </a:p>
        </p:txBody>
      </p:sp>
      <p:sp>
        <p:nvSpPr>
          <p:cNvPr id="10" name="Rectangle 53"/>
          <p:cNvSpPr txBox="1">
            <a:spLocks noChangeArrowheads="1"/>
          </p:cNvSpPr>
          <p:nvPr/>
        </p:nvSpPr>
        <p:spPr bwMode="auto">
          <a:xfrm>
            <a:off x="1935048" y="5538834"/>
            <a:ext cx="8409424" cy="8925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/>
          <a:lstStyle>
            <a:lvl1pPr marL="342900" indent="2095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defRPr sz="28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28675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23698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4465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457200">
              <a:lnSpc>
                <a:spcPct val="140000"/>
              </a:lnSpc>
              <a:buClr>
                <a:srgbClr val="990000"/>
              </a:buClr>
            </a:pPr>
            <a:r>
              <a:rPr lang="zh-CN" altLang="en-US" sz="2000" dirty="0"/>
              <a:t>注意：在</a:t>
            </a:r>
            <a:r>
              <a:rPr lang="en-US" altLang="zh-CN" sz="2000" dirty="0" err="1"/>
              <a:t>IPython</a:t>
            </a:r>
            <a:r>
              <a:rPr lang="zh-CN" altLang="en-US" sz="2000" dirty="0"/>
              <a:t>交互窗口中，</a:t>
            </a:r>
            <a:r>
              <a:rPr lang="zh-CN" altLang="en-US" sz="2000" dirty="0">
                <a:solidFill>
                  <a:srgbClr val="C00000"/>
                </a:solidFill>
              </a:rPr>
              <a:t>只输入变量名 </a:t>
            </a:r>
            <a:r>
              <a:rPr lang="zh-CN" altLang="en-US" sz="2000" dirty="0"/>
              <a:t>或 </a:t>
            </a:r>
            <a:r>
              <a:rPr lang="en-US" altLang="zh-CN" sz="2000" dirty="0">
                <a:solidFill>
                  <a:srgbClr val="C00000"/>
                </a:solidFill>
              </a:rPr>
              <a:t>print(</a:t>
            </a:r>
            <a:r>
              <a:rPr lang="zh-CN" altLang="en-US" sz="2000" dirty="0">
                <a:solidFill>
                  <a:srgbClr val="C00000"/>
                </a:solidFill>
              </a:rPr>
              <a:t>变量名</a:t>
            </a:r>
            <a:r>
              <a:rPr lang="en-US" altLang="zh-CN" sz="2000" dirty="0">
                <a:solidFill>
                  <a:srgbClr val="C00000"/>
                </a:solidFill>
              </a:rPr>
              <a:t>) </a:t>
            </a:r>
            <a:r>
              <a:rPr lang="zh-CN" altLang="en-US" sz="2000" dirty="0"/>
              <a:t>均可显示变量内容，</a:t>
            </a:r>
            <a:r>
              <a:rPr lang="zh-CN" altLang="en-US" sz="2000"/>
              <a:t>但</a:t>
            </a:r>
            <a:r>
              <a:rPr lang="zh-CN" altLang="en-US" sz="2000">
                <a:solidFill>
                  <a:srgbClr val="C00000"/>
                </a:solidFill>
              </a:rPr>
              <a:t>在</a:t>
            </a:r>
            <a:r>
              <a:rPr lang="en-US" altLang="zh-CN" sz="2000">
                <a:solidFill>
                  <a:srgbClr val="C00000"/>
                </a:solidFill>
              </a:rPr>
              <a:t>.py</a:t>
            </a:r>
            <a:r>
              <a:rPr lang="zh-CN" altLang="en-US" sz="2000">
                <a:solidFill>
                  <a:srgbClr val="C00000"/>
                </a:solidFill>
              </a:rPr>
              <a:t>源程序</a:t>
            </a:r>
            <a:r>
              <a:rPr lang="zh-CN" altLang="en-US" sz="2000" dirty="0">
                <a:solidFill>
                  <a:srgbClr val="C00000"/>
                </a:solidFill>
              </a:rPr>
              <a:t>中如需输出，必须用</a:t>
            </a:r>
            <a:r>
              <a:rPr lang="en-US" altLang="zh-CN" sz="2000" dirty="0">
                <a:solidFill>
                  <a:srgbClr val="C00000"/>
                </a:solidFill>
              </a:rPr>
              <a:t>print(</a:t>
            </a:r>
            <a:r>
              <a:rPr lang="zh-CN" altLang="en-US" sz="2000" dirty="0">
                <a:solidFill>
                  <a:srgbClr val="C00000"/>
                </a:solidFill>
              </a:rPr>
              <a:t>变量名</a:t>
            </a:r>
            <a:r>
              <a:rPr lang="en-US" altLang="zh-CN" sz="2000" dirty="0">
                <a:solidFill>
                  <a:srgbClr val="C00000"/>
                </a:solidFill>
              </a:rPr>
              <a:t>)</a:t>
            </a:r>
            <a:r>
              <a:rPr lang="zh-CN" altLang="en-US" sz="2000" dirty="0"/>
              <a:t>。</a:t>
            </a:r>
            <a:endParaRPr lang="zh-CN" altLang="zh-CN" sz="2000" dirty="0"/>
          </a:p>
        </p:txBody>
      </p:sp>
      <p:sp>
        <p:nvSpPr>
          <p:cNvPr id="4" name="文本框 3"/>
          <p:cNvSpPr txBox="1"/>
          <p:nvPr/>
        </p:nvSpPr>
        <p:spPr>
          <a:xfrm>
            <a:off x="2423592" y="2167004"/>
            <a:ext cx="4572000" cy="4711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40000"/>
              </a:lnSpc>
              <a:buClr>
                <a:srgbClr val="990000"/>
              </a:buClr>
            </a:pPr>
            <a:r>
              <a:rPr lang="en-US" altLang="zh-CN" sz="2000"/>
              <a:t>【</a:t>
            </a:r>
            <a:r>
              <a:rPr lang="zh-CN" altLang="zh-CN" sz="2000"/>
              <a:t>例</a:t>
            </a:r>
            <a:r>
              <a:rPr lang="en-US" altLang="zh-CN" sz="2000"/>
              <a:t>】</a:t>
            </a:r>
            <a:r>
              <a:rPr lang="zh-CN" altLang="en-US" sz="2000"/>
              <a:t>变量赋值及改变</a:t>
            </a:r>
            <a:r>
              <a:rPr lang="zh-CN" altLang="zh-CN" sz="2000"/>
              <a:t>变量</a:t>
            </a:r>
            <a:r>
              <a:rPr lang="zh-CN" altLang="en-US" sz="2000"/>
              <a:t>的</a:t>
            </a:r>
            <a:r>
              <a:rPr lang="zh-CN" altLang="zh-CN" sz="2000"/>
              <a:t>值</a:t>
            </a:r>
            <a:endParaRPr lang="zh-CN" altLang="zh-CN" sz="2000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54"/>
          <p:cNvSpPr txBox="1">
            <a:spLocks noChangeArrowheads="1"/>
          </p:cNvSpPr>
          <p:nvPr/>
        </p:nvSpPr>
        <p:spPr bwMode="auto">
          <a:xfrm>
            <a:off x="2819400" y="404667"/>
            <a:ext cx="6553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2.1  </a:t>
            </a:r>
            <a:r>
              <a:rPr lang="zh-CN" alt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基本数据类型</a:t>
            </a:r>
            <a:endParaRPr lang="en-US" altLang="zh-CN" sz="3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Rectangle 53"/>
          <p:cNvSpPr txBox="1">
            <a:spLocks noChangeArrowheads="1"/>
          </p:cNvSpPr>
          <p:nvPr/>
        </p:nvSpPr>
        <p:spPr bwMode="auto">
          <a:xfrm>
            <a:off x="1991544" y="1088743"/>
            <a:ext cx="4032448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/>
          <a:lstStyle>
            <a:lvl1pPr marL="342900" indent="2095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defRPr sz="28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28675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23698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4465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>
              <a:lnSpc>
                <a:spcPct val="140000"/>
              </a:lnSpc>
              <a:buClr>
                <a:srgbClr val="990000"/>
              </a:buClr>
            </a:pPr>
            <a:r>
              <a:rPr lang="en-US" altLang="zh-CN" kern="0" dirty="0">
                <a:solidFill>
                  <a:srgbClr val="990000"/>
                </a:solidFill>
                <a:ea typeface="宋体" panose="02010600030101010101" pitchFamily="2" charset="-122"/>
              </a:rPr>
              <a:t>2.1.1 </a:t>
            </a:r>
            <a:r>
              <a:rPr lang="zh-CN" altLang="en-US" kern="0" dirty="0">
                <a:solidFill>
                  <a:srgbClr val="990000"/>
                </a:solidFill>
                <a:ea typeface="宋体" panose="02010600030101010101" pitchFamily="2" charset="-122"/>
              </a:rPr>
              <a:t>数值型</a:t>
            </a:r>
            <a:endParaRPr lang="en-US" altLang="zh-CN" kern="0" dirty="0">
              <a:solidFill>
                <a:srgbClr val="990000"/>
              </a:solidFill>
              <a:ea typeface="宋体" panose="02010600030101010101" pitchFamily="2" charset="-122"/>
            </a:endParaRPr>
          </a:p>
          <a:p>
            <a:pPr indent="-342900">
              <a:lnSpc>
                <a:spcPct val="140000"/>
              </a:lnSpc>
              <a:buClr>
                <a:srgbClr val="990000"/>
              </a:buClr>
              <a:buFont typeface="Wingdings" panose="05000000000000000000" pitchFamily="2" charset="2"/>
              <a:buChar char="v"/>
            </a:pPr>
            <a:endParaRPr lang="en-US" altLang="zh-CN" dirty="0"/>
          </a:p>
        </p:txBody>
      </p:sp>
      <p:sp>
        <p:nvSpPr>
          <p:cNvPr id="3" name="文本框 2"/>
          <p:cNvSpPr txBox="1"/>
          <p:nvPr/>
        </p:nvSpPr>
        <p:spPr>
          <a:xfrm>
            <a:off x="2135560" y="1817506"/>
            <a:ext cx="8208912" cy="47800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57200" algn="just">
              <a:lnSpc>
                <a:spcPct val="140000"/>
              </a:lnSpc>
              <a:buClr>
                <a:srgbClr val="990000"/>
              </a:buClr>
            </a:pPr>
            <a:r>
              <a:rPr lang="zh-CN" altLang="en-US" sz="2000" kern="0"/>
              <a:t>计算机处理数据时需要用合适的数据类型存储数据。</a:t>
            </a:r>
            <a:r>
              <a:rPr lang="en-US" altLang="zh-CN" sz="2000" kern="0"/>
              <a:t>Python</a:t>
            </a:r>
            <a:r>
              <a:rPr lang="zh-CN" altLang="en-US" sz="2000" kern="0"/>
              <a:t>中的数值类型有如下三类：</a:t>
            </a:r>
            <a:endParaRPr lang="en-US" altLang="zh-CN" sz="2000" kern="0"/>
          </a:p>
          <a:p>
            <a:pPr marL="342900" indent="-342900" algn="just">
              <a:lnSpc>
                <a:spcPct val="140000"/>
              </a:lnSpc>
              <a:buClr>
                <a:srgbClr val="990000"/>
              </a:buClr>
              <a:buFont typeface="Arial" panose="020B0604020202020204" pitchFamily="34" charset="0"/>
              <a:buChar char="•"/>
            </a:pPr>
            <a:r>
              <a:rPr lang="zh-CN" altLang="zh-CN" sz="2000" kern="0">
                <a:solidFill>
                  <a:srgbClr val="990000"/>
                </a:solidFill>
              </a:rPr>
              <a:t>整型</a:t>
            </a:r>
            <a:r>
              <a:rPr lang="en-US" altLang="zh-CN" sz="2000" kern="0">
                <a:solidFill>
                  <a:srgbClr val="990000"/>
                </a:solidFill>
              </a:rPr>
              <a:t>(int)</a:t>
            </a:r>
            <a:r>
              <a:rPr lang="zh-CN" altLang="en-US" sz="2000" kern="0">
                <a:solidFill>
                  <a:srgbClr val="990000"/>
                </a:solidFill>
              </a:rPr>
              <a:t>：</a:t>
            </a:r>
            <a:r>
              <a:rPr lang="zh-CN" altLang="zh-CN" sz="2000"/>
              <a:t>用</a:t>
            </a:r>
            <a:r>
              <a:rPr lang="en-US" altLang="zh-CN" sz="2000"/>
              <a:t>int</a:t>
            </a:r>
            <a:r>
              <a:rPr lang="zh-CN" altLang="zh-CN" sz="2000"/>
              <a:t>表示</a:t>
            </a:r>
            <a:r>
              <a:rPr lang="zh-CN" altLang="en-US" sz="2000"/>
              <a:t>整数类型，</a:t>
            </a:r>
            <a:r>
              <a:rPr lang="en-US" altLang="zh-CN" sz="2000"/>
              <a:t>python</a:t>
            </a:r>
            <a:r>
              <a:rPr lang="zh-CN" altLang="en-US" sz="2000"/>
              <a:t>的整型不限大小</a:t>
            </a:r>
            <a:r>
              <a:rPr lang="zh-CN" altLang="zh-CN" sz="2000"/>
              <a:t>。</a:t>
            </a:r>
            <a:endParaRPr lang="en-US" altLang="zh-CN" sz="2000"/>
          </a:p>
          <a:p>
            <a:pPr indent="457200" algn="just">
              <a:lnSpc>
                <a:spcPct val="140000"/>
              </a:lnSpc>
              <a:buClr>
                <a:srgbClr val="990000"/>
              </a:buClr>
            </a:pPr>
            <a:r>
              <a:rPr lang="zh-CN" altLang="en-US" sz="2000"/>
              <a:t>例如 </a:t>
            </a:r>
            <a:r>
              <a:rPr lang="en-US" altLang="zh-CN" sz="2000"/>
              <a:t>x = 2**1000   (2</a:t>
            </a:r>
            <a:r>
              <a:rPr lang="zh-CN" altLang="en-US" sz="2000"/>
              <a:t>的</a:t>
            </a:r>
            <a:r>
              <a:rPr lang="en-US" altLang="zh-CN" sz="2000"/>
              <a:t>1000</a:t>
            </a:r>
            <a:r>
              <a:rPr lang="zh-CN" altLang="en-US" sz="2000"/>
              <a:t>次方</a:t>
            </a:r>
            <a:r>
              <a:rPr lang="en-US" altLang="zh-CN" sz="2000"/>
              <a:t>)</a:t>
            </a:r>
            <a:endParaRPr lang="zh-CN" altLang="zh-CN" sz="2000"/>
          </a:p>
          <a:p>
            <a:pPr marL="342900" indent="-342900" algn="just">
              <a:lnSpc>
                <a:spcPct val="140000"/>
              </a:lnSpc>
              <a:buClr>
                <a:srgbClr val="990000"/>
              </a:buClr>
              <a:buFont typeface="Arial" panose="020B0604020202020204" pitchFamily="34" charset="0"/>
              <a:buChar char="•"/>
            </a:pPr>
            <a:r>
              <a:rPr lang="zh-CN" altLang="zh-CN" sz="2000" kern="0">
                <a:solidFill>
                  <a:srgbClr val="990000"/>
                </a:solidFill>
              </a:rPr>
              <a:t>浮点型</a:t>
            </a:r>
            <a:r>
              <a:rPr lang="en-US" altLang="zh-CN" sz="2000" kern="0">
                <a:solidFill>
                  <a:srgbClr val="990000"/>
                </a:solidFill>
              </a:rPr>
              <a:t>(float)</a:t>
            </a:r>
            <a:r>
              <a:rPr lang="zh-CN" altLang="en-US" sz="2000" kern="0">
                <a:solidFill>
                  <a:srgbClr val="990000"/>
                </a:solidFill>
              </a:rPr>
              <a:t>：</a:t>
            </a:r>
            <a:r>
              <a:rPr lang="zh-CN" altLang="en-US" sz="2000"/>
              <a:t>即</a:t>
            </a:r>
            <a:r>
              <a:rPr lang="zh-CN" altLang="zh-CN" sz="2000"/>
              <a:t>数学中的实数</a:t>
            </a:r>
            <a:r>
              <a:rPr lang="zh-CN" altLang="en-US" sz="2000"/>
              <a:t>，</a:t>
            </a:r>
            <a:r>
              <a:rPr lang="zh-CN" altLang="zh-CN" sz="2000"/>
              <a:t>浮点</a:t>
            </a:r>
            <a:r>
              <a:rPr lang="zh-CN" altLang="en-US" sz="2000"/>
              <a:t>类型</a:t>
            </a:r>
            <a:r>
              <a:rPr lang="zh-CN" altLang="zh-CN" sz="2000"/>
              <a:t>用</a:t>
            </a:r>
            <a:r>
              <a:rPr lang="en-US" altLang="zh-CN" sz="2000"/>
              <a:t>float</a:t>
            </a:r>
            <a:r>
              <a:rPr lang="zh-CN" altLang="zh-CN" sz="2000"/>
              <a:t>表示。</a:t>
            </a:r>
            <a:r>
              <a:rPr lang="en-US" altLang="zh-CN" sz="2000"/>
              <a:t> </a:t>
            </a:r>
            <a:endParaRPr lang="en-US" altLang="zh-CN" sz="2000"/>
          </a:p>
          <a:p>
            <a:pPr indent="457200" algn="just">
              <a:lnSpc>
                <a:spcPct val="140000"/>
              </a:lnSpc>
              <a:buClr>
                <a:srgbClr val="990000"/>
              </a:buClr>
            </a:pPr>
            <a:r>
              <a:rPr lang="zh-CN" altLang="en-US" sz="2000"/>
              <a:t>例如 </a:t>
            </a:r>
            <a:r>
              <a:rPr lang="en-US" altLang="zh-CN" sz="2000"/>
              <a:t>y = 1.5</a:t>
            </a:r>
            <a:endParaRPr lang="en-US" altLang="zh-CN" sz="2000"/>
          </a:p>
          <a:p>
            <a:pPr marL="342900" indent="-342900" algn="just">
              <a:lnSpc>
                <a:spcPct val="140000"/>
              </a:lnSpc>
              <a:buClr>
                <a:srgbClr val="990000"/>
              </a:buClr>
              <a:buFont typeface="Arial" panose="020B0604020202020204" pitchFamily="34" charset="0"/>
              <a:buChar char="•"/>
            </a:pPr>
            <a:r>
              <a:rPr lang="zh-CN" altLang="zh-CN" sz="2000" kern="0">
                <a:solidFill>
                  <a:srgbClr val="990000"/>
                </a:solidFill>
              </a:rPr>
              <a:t>复数型</a:t>
            </a:r>
            <a:r>
              <a:rPr lang="en-US" altLang="zh-CN" sz="2000" kern="0">
                <a:solidFill>
                  <a:srgbClr val="990000"/>
                </a:solidFill>
              </a:rPr>
              <a:t>(complex)</a:t>
            </a:r>
            <a:r>
              <a:rPr lang="zh-CN" altLang="en-US" sz="2000" kern="0">
                <a:solidFill>
                  <a:srgbClr val="990000"/>
                </a:solidFill>
              </a:rPr>
              <a:t>：</a:t>
            </a:r>
            <a:r>
              <a:rPr lang="zh-CN" altLang="zh-CN" sz="2000"/>
              <a:t>复数是由实数部分和虚数部分构成的数</a:t>
            </a:r>
            <a:r>
              <a:rPr lang="zh-CN" altLang="en-US" sz="2000"/>
              <a:t>，</a:t>
            </a:r>
            <a:r>
              <a:rPr lang="zh-CN" altLang="zh-CN" sz="2000"/>
              <a:t>表示为</a:t>
            </a:r>
            <a:r>
              <a:rPr lang="en-US" altLang="zh-CN" sz="2000"/>
              <a:t>x+yj</a:t>
            </a:r>
            <a:r>
              <a:rPr lang="zh-CN" altLang="zh-CN" sz="2000"/>
              <a:t>，其中</a:t>
            </a:r>
            <a:r>
              <a:rPr lang="en-US" altLang="zh-CN" sz="2000"/>
              <a:t>x</a:t>
            </a:r>
            <a:r>
              <a:rPr lang="zh-CN" altLang="zh-CN" sz="2000"/>
              <a:t>是实数部分（实部），</a:t>
            </a:r>
            <a:r>
              <a:rPr lang="en-US" altLang="zh-CN" sz="2000"/>
              <a:t>y</a:t>
            </a:r>
            <a:r>
              <a:rPr lang="zh-CN" altLang="zh-CN" sz="2000"/>
              <a:t>是虚数部分（虚部），</a:t>
            </a:r>
            <a:r>
              <a:rPr lang="en-US" altLang="zh-CN" sz="2000"/>
              <a:t>j</a:t>
            </a:r>
            <a:r>
              <a:rPr lang="zh-CN" altLang="zh-CN" sz="2000"/>
              <a:t>为虚数单位。</a:t>
            </a:r>
            <a:r>
              <a:rPr lang="zh-CN" altLang="en-US" sz="2000"/>
              <a:t>例如</a:t>
            </a:r>
            <a:r>
              <a:rPr lang="en-US" altLang="zh-CN" sz="2000"/>
              <a:t> z=1+2j ;   p= -1j</a:t>
            </a:r>
            <a:endParaRPr lang="en-US" altLang="zh-CN" sz="2000"/>
          </a:p>
          <a:p>
            <a:pPr indent="457200" algn="just">
              <a:lnSpc>
                <a:spcPct val="140000"/>
              </a:lnSpc>
              <a:buClr>
                <a:srgbClr val="990000"/>
              </a:buClr>
            </a:pPr>
            <a:r>
              <a:rPr lang="en-US" altLang="zh-CN" sz="2000"/>
              <a:t>Python</a:t>
            </a:r>
            <a:r>
              <a:rPr lang="zh-CN" altLang="en-US" sz="2000"/>
              <a:t>中变量不用事先定义，在赋值的同时系统会根据值的类型决定变量的类型。</a:t>
            </a:r>
            <a:endParaRPr lang="zh-CN" altLang="zh-CN" sz="2000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54"/>
          <p:cNvSpPr txBox="1">
            <a:spLocks noChangeArrowheads="1"/>
          </p:cNvSpPr>
          <p:nvPr/>
        </p:nvSpPr>
        <p:spPr bwMode="auto">
          <a:xfrm>
            <a:off x="2819400" y="404667"/>
            <a:ext cx="6553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2.2  </a:t>
            </a:r>
            <a:r>
              <a:rPr lang="zh-CN" alt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变量</a:t>
            </a:r>
            <a:endParaRPr lang="en-US" altLang="zh-CN" sz="3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Rectangle 53"/>
          <p:cNvSpPr txBox="1">
            <a:spLocks noChangeArrowheads="1"/>
          </p:cNvSpPr>
          <p:nvPr/>
        </p:nvSpPr>
        <p:spPr bwMode="auto">
          <a:xfrm>
            <a:off x="1935048" y="1052736"/>
            <a:ext cx="8321904" cy="30963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/>
          <a:lstStyle>
            <a:lvl1pPr marL="342900" indent="2095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defRPr sz="28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28675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23698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4465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>
              <a:spcBef>
                <a:spcPts val="0"/>
              </a:spcBef>
              <a:buClr>
                <a:srgbClr val="990000"/>
              </a:buClr>
            </a:pPr>
            <a:r>
              <a:rPr lang="en-US" altLang="zh-CN" sz="2000"/>
              <a:t>【</a:t>
            </a:r>
            <a:r>
              <a:rPr lang="zh-CN" altLang="zh-CN" sz="2000"/>
              <a:t>例</a:t>
            </a:r>
            <a:r>
              <a:rPr lang="en-US" altLang="zh-CN" sz="2000"/>
              <a:t>】</a:t>
            </a:r>
            <a:r>
              <a:rPr lang="zh-CN" altLang="zh-CN" sz="2000"/>
              <a:t>改变</a:t>
            </a:r>
            <a:r>
              <a:rPr lang="zh-CN" altLang="zh-CN" sz="2000" dirty="0"/>
              <a:t>变量的数据类型</a:t>
            </a:r>
            <a:endParaRPr lang="zh-CN" altLang="zh-CN" sz="2000" dirty="0"/>
          </a:p>
          <a:p>
            <a:pPr>
              <a:spcBef>
                <a:spcPts val="0"/>
              </a:spcBef>
            </a:pPr>
            <a:r>
              <a:rPr lang="en-US" altLang="zh-CN" sz="2000" dirty="0"/>
              <a:t>In: age = 18</a:t>
            </a:r>
            <a:endParaRPr lang="zh-CN" altLang="zh-CN" sz="2000" dirty="0"/>
          </a:p>
          <a:p>
            <a:pPr>
              <a:spcBef>
                <a:spcPts val="0"/>
              </a:spcBef>
            </a:pPr>
            <a:r>
              <a:rPr lang="en-US" altLang="zh-CN" sz="2000"/>
              <a:t>In</a:t>
            </a:r>
            <a:r>
              <a:rPr lang="en-US" altLang="zh-CN" sz="2000" dirty="0"/>
              <a:t>: type(</a:t>
            </a:r>
            <a:r>
              <a:rPr lang="en-US" altLang="zh-CN" sz="2000"/>
              <a:t>age)             # </a:t>
            </a:r>
            <a:r>
              <a:rPr lang="zh-CN" altLang="en-US" sz="2000"/>
              <a:t>初始是整型</a:t>
            </a:r>
            <a:endParaRPr lang="zh-CN" altLang="zh-CN" sz="2000" dirty="0"/>
          </a:p>
          <a:p>
            <a:pPr>
              <a:spcBef>
                <a:spcPts val="0"/>
              </a:spcBef>
            </a:pPr>
            <a:r>
              <a:rPr lang="en-US" altLang="zh-CN" sz="2000" dirty="0"/>
              <a:t>Out: int</a:t>
            </a:r>
            <a:endParaRPr lang="en-US" altLang="zh-CN" sz="2000" dirty="0"/>
          </a:p>
          <a:p>
            <a:pPr>
              <a:spcBef>
                <a:spcPts val="0"/>
              </a:spcBef>
            </a:pPr>
            <a:endParaRPr lang="zh-CN" altLang="zh-CN" sz="2000" dirty="0"/>
          </a:p>
          <a:p>
            <a:pPr>
              <a:spcBef>
                <a:spcPts val="0"/>
              </a:spcBef>
            </a:pPr>
            <a:r>
              <a:rPr lang="en-US" altLang="zh-CN" sz="2000" dirty="0"/>
              <a:t>In: age = '18</a:t>
            </a:r>
            <a:r>
              <a:rPr lang="zh-CN" altLang="zh-CN" sz="2000" dirty="0"/>
              <a:t>岁</a:t>
            </a:r>
            <a:r>
              <a:rPr lang="en-US" altLang="zh-CN" sz="2000" dirty="0"/>
              <a:t>'</a:t>
            </a:r>
            <a:r>
              <a:rPr lang="en-US" altLang="zh-CN" sz="2000"/>
              <a:t>	# </a:t>
            </a:r>
            <a:r>
              <a:rPr lang="zh-CN" altLang="zh-CN" sz="2000" dirty="0"/>
              <a:t>变量的数据类型改变</a:t>
            </a:r>
            <a:endParaRPr lang="zh-CN" altLang="zh-CN" sz="2000" dirty="0"/>
          </a:p>
          <a:p>
            <a:pPr>
              <a:spcBef>
                <a:spcPts val="0"/>
              </a:spcBef>
            </a:pPr>
            <a:r>
              <a:rPr lang="en-US" altLang="zh-CN" sz="2000" dirty="0"/>
              <a:t>In: print(age)</a:t>
            </a:r>
            <a:endParaRPr lang="zh-CN" altLang="zh-CN" sz="2000" dirty="0"/>
          </a:p>
          <a:p>
            <a:pPr>
              <a:spcBef>
                <a:spcPts val="0"/>
              </a:spcBef>
            </a:pPr>
            <a:r>
              <a:rPr lang="en-US" altLang="zh-CN" sz="2000" dirty="0"/>
              <a:t>18</a:t>
            </a:r>
            <a:r>
              <a:rPr lang="zh-CN" altLang="zh-CN" sz="2000" dirty="0"/>
              <a:t>岁</a:t>
            </a:r>
            <a:endParaRPr lang="en-US" altLang="zh-CN" sz="2000" dirty="0"/>
          </a:p>
          <a:p>
            <a:pPr>
              <a:spcBef>
                <a:spcPts val="0"/>
              </a:spcBef>
            </a:pPr>
            <a:r>
              <a:rPr lang="en-US" altLang="zh-CN" sz="2000" dirty="0" err="1"/>
              <a:t>In:type</a:t>
            </a:r>
            <a:r>
              <a:rPr lang="en-US" altLang="zh-CN" sz="2000" dirty="0"/>
              <a:t>(</a:t>
            </a:r>
            <a:r>
              <a:rPr lang="en-US" altLang="zh-CN" sz="2000"/>
              <a:t>age)             # </a:t>
            </a:r>
            <a:r>
              <a:rPr lang="zh-CN" altLang="en-US" sz="2000"/>
              <a:t>字符串类型</a:t>
            </a:r>
            <a:endParaRPr lang="en-US" altLang="zh-CN" sz="2000" dirty="0"/>
          </a:p>
          <a:p>
            <a:pPr>
              <a:spcBef>
                <a:spcPts val="0"/>
              </a:spcBef>
            </a:pPr>
            <a:r>
              <a:rPr lang="en-US" altLang="zh-CN" sz="2000" dirty="0" err="1"/>
              <a:t>Out:str</a:t>
            </a:r>
            <a:endParaRPr lang="en-US" altLang="zh-CN" sz="2000" dirty="0"/>
          </a:p>
        </p:txBody>
      </p:sp>
      <p:sp>
        <p:nvSpPr>
          <p:cNvPr id="2" name="Rectangle 53"/>
          <p:cNvSpPr txBox="1">
            <a:spLocks noChangeArrowheads="1"/>
          </p:cNvSpPr>
          <p:nvPr/>
        </p:nvSpPr>
        <p:spPr bwMode="auto">
          <a:xfrm>
            <a:off x="2063554" y="4293097"/>
            <a:ext cx="8609935" cy="10801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/>
          <a:lstStyle>
            <a:lvl1pPr marL="342900" indent="2095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defRPr sz="28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28675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23698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4465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>
              <a:lnSpc>
                <a:spcPct val="140000"/>
              </a:lnSpc>
              <a:spcBef>
                <a:spcPts val="0"/>
              </a:spcBef>
              <a:buClr>
                <a:srgbClr val="990000"/>
              </a:buClr>
            </a:pPr>
            <a:r>
              <a:rPr lang="en-US" altLang="zh-CN" sz="2000"/>
              <a:t>【</a:t>
            </a:r>
            <a:r>
              <a:rPr lang="zh-CN" altLang="zh-CN" sz="2000"/>
              <a:t>例</a:t>
            </a:r>
            <a:r>
              <a:rPr lang="en-US" altLang="zh-CN" sz="2000"/>
              <a:t>】</a:t>
            </a:r>
            <a:r>
              <a:rPr lang="zh-CN" altLang="zh-CN" sz="2000"/>
              <a:t>变量</a:t>
            </a:r>
            <a:r>
              <a:rPr lang="zh-CN" altLang="zh-CN" sz="2000" dirty="0"/>
              <a:t>在使用前需要</a:t>
            </a:r>
            <a:r>
              <a:rPr lang="zh-CN" altLang="en-US" sz="2000" dirty="0"/>
              <a:t>先赋值</a:t>
            </a:r>
            <a:endParaRPr lang="zh-CN" altLang="zh-CN" sz="2000" dirty="0"/>
          </a:p>
          <a:p>
            <a:pPr>
              <a:spcBef>
                <a:spcPts val="0"/>
              </a:spcBef>
            </a:pPr>
            <a:r>
              <a:rPr lang="en-US" altLang="zh-CN" sz="2000" dirty="0"/>
              <a:t>In: num1 = 10</a:t>
            </a:r>
            <a:endParaRPr lang="zh-CN" altLang="zh-CN" sz="2000" dirty="0"/>
          </a:p>
          <a:p>
            <a:pPr>
              <a:spcBef>
                <a:spcPts val="0"/>
              </a:spcBef>
            </a:pPr>
            <a:r>
              <a:rPr lang="en-US" altLang="zh-CN" sz="2000"/>
              <a:t>In</a:t>
            </a:r>
            <a:r>
              <a:rPr lang="en-US" altLang="zh-CN" sz="2000" dirty="0"/>
              <a:t>: num2 </a:t>
            </a:r>
            <a:r>
              <a:rPr lang="en-US" altLang="zh-CN" sz="2000"/>
              <a:t>= num1  # num1</a:t>
            </a:r>
            <a:r>
              <a:rPr lang="zh-CN" altLang="en-US" sz="2000"/>
              <a:t>必须先有值，才能赋值给</a:t>
            </a:r>
            <a:r>
              <a:rPr lang="en-US" altLang="zh-CN" sz="2000"/>
              <a:t>num2</a:t>
            </a:r>
            <a:endParaRPr lang="zh-CN" altLang="zh-CN" sz="2000" dirty="0"/>
          </a:p>
        </p:txBody>
      </p:sp>
      <p:sp>
        <p:nvSpPr>
          <p:cNvPr id="3" name="Rectangle 53"/>
          <p:cNvSpPr txBox="1">
            <a:spLocks noChangeArrowheads="1"/>
          </p:cNvSpPr>
          <p:nvPr/>
        </p:nvSpPr>
        <p:spPr bwMode="auto">
          <a:xfrm>
            <a:off x="2063552" y="5589240"/>
            <a:ext cx="8321904" cy="10801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/>
          <a:lstStyle>
            <a:lvl1pPr marL="342900" indent="2095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defRPr sz="28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28675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23698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4465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>
              <a:lnSpc>
                <a:spcPct val="140000"/>
              </a:lnSpc>
              <a:buClr>
                <a:srgbClr val="990000"/>
              </a:buClr>
            </a:pPr>
            <a:r>
              <a:rPr lang="zh-CN" altLang="en-US" sz="2000"/>
              <a:t>同时给</a:t>
            </a:r>
            <a:r>
              <a:rPr lang="zh-CN" altLang="zh-CN" sz="2000"/>
              <a:t>多</a:t>
            </a:r>
            <a:r>
              <a:rPr lang="zh-CN" altLang="zh-CN" sz="2000" dirty="0"/>
              <a:t>个变量赋值</a:t>
            </a:r>
            <a:r>
              <a:rPr lang="zh-CN" altLang="zh-CN" sz="2000"/>
              <a:t>，可</a:t>
            </a:r>
            <a:r>
              <a:rPr lang="zh-CN" altLang="en-US" sz="2000"/>
              <a:t>写为</a:t>
            </a:r>
            <a:r>
              <a:rPr lang="en-US" altLang="zh-CN" sz="2000"/>
              <a:t> </a:t>
            </a:r>
            <a:r>
              <a:rPr lang="en-US" altLang="zh-CN" sz="2000" dirty="0"/>
              <a:t>a, b, c = 10, 20</a:t>
            </a:r>
            <a:r>
              <a:rPr lang="en-US" altLang="zh-CN" sz="2000"/>
              <a:t>, 30</a:t>
            </a:r>
            <a:endParaRPr lang="en-US" altLang="zh-CN" sz="2000"/>
          </a:p>
          <a:p>
            <a:pPr marL="0" indent="0">
              <a:lnSpc>
                <a:spcPct val="140000"/>
              </a:lnSpc>
              <a:buClr>
                <a:srgbClr val="990000"/>
              </a:buClr>
            </a:pPr>
            <a:r>
              <a:rPr lang="zh-CN" altLang="en-US" sz="2000"/>
              <a:t>交换两个变量的值，   可写为  </a:t>
            </a:r>
            <a:r>
              <a:rPr lang="en-US" altLang="zh-CN" sz="2000" dirty="0"/>
              <a:t>a</a:t>
            </a:r>
            <a:r>
              <a:rPr lang="en-US" altLang="zh-CN" sz="2000"/>
              <a:t>, b = b</a:t>
            </a:r>
            <a:r>
              <a:rPr lang="en-US" altLang="zh-CN" sz="2000" dirty="0"/>
              <a:t>, a</a:t>
            </a:r>
            <a:endParaRPr lang="zh-CN" altLang="zh-CN" sz="2000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>
            <p:custDataLst>
              <p:tags r:id="rId1"/>
            </p:custDataLst>
          </p:nvPr>
        </p:nvSpPr>
        <p:spPr>
          <a:xfrm>
            <a:off x="2438400" y="635000"/>
            <a:ext cx="7315200" cy="2143125"/>
          </a:xfrm>
          <a:prstGeom prst="rect">
            <a:avLst/>
          </a:prstGeom>
          <a:noFill/>
        </p:spPr>
        <p:txBody>
          <a:bodyPr vert="horz" wrap="square" rtlCol="0" anchor="ctr" anchorCtr="0">
            <a:noAutofit/>
          </a:bodyPr>
          <a:lstStyle/>
          <a:p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下面（      ）不是正确的变量名。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5" name="文本框 4"/>
          <p:cNvSpPr txBox="1"/>
          <p:nvPr>
            <p:custDataLst>
              <p:tags r:id="rId2"/>
            </p:custDataLst>
          </p:nvPr>
        </p:nvSpPr>
        <p:spPr>
          <a:xfrm>
            <a:off x="3352800" y="2786063"/>
            <a:ext cx="6400800" cy="642938"/>
          </a:xfrm>
          <a:prstGeom prst="rect">
            <a:avLst/>
          </a:prstGeom>
          <a:noFill/>
        </p:spPr>
        <p:txBody>
          <a:bodyPr vert="horz" rtlCol="0" anchor="ctr" anchorCtr="0">
            <a:noAutofit/>
          </a:bodyPr>
          <a:lstStyle/>
          <a:p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num#1 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6" name="文本框 5"/>
          <p:cNvSpPr txBox="1"/>
          <p:nvPr>
            <p:custDataLst>
              <p:tags r:id="rId3"/>
            </p:custDataLst>
          </p:nvPr>
        </p:nvSpPr>
        <p:spPr>
          <a:xfrm>
            <a:off x="3352800" y="3643313"/>
            <a:ext cx="6400800" cy="642938"/>
          </a:xfrm>
          <a:prstGeom prst="rect">
            <a:avLst/>
          </a:prstGeom>
          <a:noFill/>
        </p:spPr>
        <p:txBody>
          <a:bodyPr vert="horz" rtlCol="0" anchor="ctr" anchorCtr="0">
            <a:noAutofit/>
          </a:bodyPr>
          <a:lstStyle/>
          <a:p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_count 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7" name="文本框 6"/>
          <p:cNvSpPr txBox="1"/>
          <p:nvPr>
            <p:custDataLst>
              <p:tags r:id="rId4"/>
            </p:custDataLst>
          </p:nvPr>
        </p:nvSpPr>
        <p:spPr>
          <a:xfrm>
            <a:off x="3352800" y="4500563"/>
            <a:ext cx="6400800" cy="642938"/>
          </a:xfrm>
          <a:prstGeom prst="rect">
            <a:avLst/>
          </a:prstGeom>
          <a:noFill/>
        </p:spPr>
        <p:txBody>
          <a:bodyPr vert="horz" rtlCol="0" anchor="ctr" anchorCtr="0">
            <a:noAutofit/>
          </a:bodyPr>
          <a:lstStyle/>
          <a:p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student1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8" name="文本框 7"/>
          <p:cNvSpPr txBox="1"/>
          <p:nvPr>
            <p:custDataLst>
              <p:tags r:id="rId5"/>
            </p:custDataLst>
          </p:nvPr>
        </p:nvSpPr>
        <p:spPr>
          <a:xfrm>
            <a:off x="3352800" y="5357813"/>
            <a:ext cx="6400800" cy="642938"/>
          </a:xfrm>
          <a:prstGeom prst="rect">
            <a:avLst/>
          </a:prstGeom>
          <a:noFill/>
        </p:spPr>
        <p:txBody>
          <a:bodyPr vert="horz" rtlCol="0" anchor="ctr" anchorCtr="0">
            <a:noAutofit/>
          </a:bodyPr>
          <a:lstStyle/>
          <a:p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score 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9" name="椭圆 8"/>
          <p:cNvSpPr>
            <a:spLocks noChangeAspect="1"/>
          </p:cNvSpPr>
          <p:nvPr>
            <p:custDataLst>
              <p:tags r:id="rId6"/>
            </p:custDataLst>
          </p:nvPr>
        </p:nvSpPr>
        <p:spPr bwMode="auto">
          <a:xfrm>
            <a:off x="2638425" y="2850356"/>
            <a:ext cx="514350" cy="514350"/>
          </a:xfrm>
          <a:prstGeom prst="ellipse">
            <a:avLst/>
          </a:prstGeom>
          <a:solidFill>
            <a:srgbClr val="00FF00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A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0" name="椭圆 9"/>
          <p:cNvSpPr>
            <a:spLocks noChangeAspect="1"/>
          </p:cNvSpPr>
          <p:nvPr>
            <p:custDataLst>
              <p:tags r:id="rId7"/>
            </p:custDataLst>
          </p:nvPr>
        </p:nvSpPr>
        <p:spPr bwMode="auto">
          <a:xfrm>
            <a:off x="2638425" y="3707606"/>
            <a:ext cx="514350" cy="514350"/>
          </a:xfrm>
          <a:prstGeom prst="ellipse">
            <a:avLst/>
          </a:prstGeom>
          <a:solidFill>
            <a:srgbClr val="808080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B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1" name="椭圆 10"/>
          <p:cNvSpPr>
            <a:spLocks noChangeAspect="1"/>
          </p:cNvSpPr>
          <p:nvPr>
            <p:custDataLst>
              <p:tags r:id="rId8"/>
            </p:custDataLst>
          </p:nvPr>
        </p:nvSpPr>
        <p:spPr bwMode="auto">
          <a:xfrm>
            <a:off x="2638425" y="4564856"/>
            <a:ext cx="514350" cy="514350"/>
          </a:xfrm>
          <a:prstGeom prst="ellipse">
            <a:avLst/>
          </a:prstGeom>
          <a:solidFill>
            <a:srgbClr val="808080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C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2" name="椭圆 11"/>
          <p:cNvSpPr>
            <a:spLocks noChangeAspect="1"/>
          </p:cNvSpPr>
          <p:nvPr>
            <p:custDataLst>
              <p:tags r:id="rId9"/>
            </p:custDataLst>
          </p:nvPr>
        </p:nvSpPr>
        <p:spPr bwMode="auto">
          <a:xfrm>
            <a:off x="2638425" y="5422106"/>
            <a:ext cx="514350" cy="514350"/>
          </a:xfrm>
          <a:prstGeom prst="ellipse">
            <a:avLst/>
          </a:prstGeom>
          <a:solidFill>
            <a:srgbClr val="808080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D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3" name="矩形: 圆角 12"/>
          <p:cNvSpPr/>
          <p:nvPr>
            <p:custDataLst>
              <p:tags r:id="rId10"/>
            </p:custDataLst>
          </p:nvPr>
        </p:nvSpPr>
        <p:spPr bwMode="auto">
          <a:xfrm>
            <a:off x="7696200" y="6215063"/>
            <a:ext cx="1543050" cy="411480"/>
          </a:xfrm>
          <a:prstGeom prst="roundRect">
            <a:avLst/>
          </a:prstGeom>
          <a:solidFill>
            <a:srgbClr val="808080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提交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grpSp>
        <p:nvGrpSpPr>
          <p:cNvPr id="18" name="组合 17"/>
          <p:cNvGrpSpPr/>
          <p:nvPr>
            <p:custDataLst>
              <p:tags r:id="rId11"/>
            </p:custDataLst>
          </p:nvPr>
        </p:nvGrpSpPr>
        <p:grpSpPr>
          <a:xfrm>
            <a:off x="1524000" y="0"/>
            <a:ext cx="9144000" cy="635000"/>
            <a:chOff x="0" y="0"/>
            <a:chExt cx="9144000" cy="635000"/>
          </a:xfrm>
        </p:grpSpPr>
        <p:sp>
          <p:nvSpPr>
            <p:cNvPr id="14" name="TitleBackground"/>
            <p:cNvSpPr/>
            <p:nvPr>
              <p:custDataLst>
                <p:tags r:id="rId12"/>
              </p:custDataLst>
            </p:nvPr>
          </p:nvSpPr>
          <p:spPr bwMode="auto">
            <a:xfrm>
              <a:off x="0" y="0"/>
              <a:ext cx="9144000" cy="635000"/>
            </a:xfrm>
            <a:prstGeom prst="rect">
              <a:avLst/>
            </a:prstGeom>
            <a:solidFill>
              <a:srgbClr val="F6F7F8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5" name="ColorBlock"/>
            <p:cNvSpPr/>
            <p:nvPr>
              <p:custDataLst>
                <p:tags r:id="rId13"/>
              </p:custDataLst>
            </p:nvPr>
          </p:nvSpPr>
          <p:spPr bwMode="auto">
            <a:xfrm>
              <a:off x="0" y="0"/>
              <a:ext cx="190500" cy="635000"/>
            </a:xfrm>
            <a:prstGeom prst="rect">
              <a:avLst/>
            </a:prstGeom>
            <a:solidFill>
              <a:srgbClr val="639EF4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6" name="TypeText"/>
            <p:cNvSpPr txBox="1"/>
            <p:nvPr>
              <p:custDataLst>
                <p:tags r:id="rId14"/>
              </p:custDataLst>
            </p:nvPr>
          </p:nvSpPr>
          <p:spPr>
            <a:xfrm>
              <a:off x="254000" y="0"/>
              <a:ext cx="1905000" cy="635000"/>
            </a:xfrm>
            <a:prstGeom prst="rect">
              <a:avLst/>
            </a:prstGeom>
            <a:noFill/>
          </p:spPr>
          <p:txBody>
            <a:bodyPr vert="horz" wrap="none" rtlCol="0" anchor="ctr" anchorCtr="0">
              <a:noAutofit/>
            </a:bodyPr>
            <a:lstStyle/>
            <a:p>
              <a:r>
                <a:rPr lang="zh-CN" altLang="en-US" sz="2600">
                  <a:solidFill>
                    <a:srgbClr val="00000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单选题</a:t>
              </a:r>
              <a:endParaRPr lang="zh-CN" altLang="en-US" sz="260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  <p:sp>
          <p:nvSpPr>
            <p:cNvPr id="17" name="TipText"/>
            <p:cNvSpPr txBox="1"/>
            <p:nvPr>
              <p:custDataLst>
                <p:tags r:id="rId15"/>
              </p:custDataLst>
            </p:nvPr>
          </p:nvSpPr>
          <p:spPr>
            <a:xfrm>
              <a:off x="1525905" y="109220"/>
              <a:ext cx="2286000" cy="508000"/>
            </a:xfrm>
            <a:prstGeom prst="rect">
              <a:avLst/>
            </a:prstGeom>
            <a:noFill/>
          </p:spPr>
          <p:txBody>
            <a:bodyPr vert="horz" wrap="none" rtlCol="0" anchor="ctr" anchorCtr="0">
              <a:noAutofit/>
            </a:bodyPr>
            <a:lstStyle/>
            <a:p>
              <a:r>
                <a:rPr lang="en-US" altLang="zh-CN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1</a:t>
              </a:r>
              <a:r>
                <a:rPr lang="zh-CN" altLang="en-US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分</a:t>
              </a:r>
              <a:endParaRPr lang="zh-CN" altLang="en-US" sz="2000">
                <a:solidFill>
                  <a:srgbClr val="80808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</p:grpSp>
      <p:pic>
        <p:nvPicPr>
          <p:cNvPr id="3" name="图片 2"/>
          <p:cNvPicPr/>
          <p:nvPr>
            <p:custDataLst>
              <p:tags r:id="rId16"/>
            </p:custDataLst>
          </p:nvPr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8600" y="63500"/>
            <a:ext cx="1422400" cy="508000"/>
          </a:xfrm>
          <a:prstGeom prst="rect">
            <a:avLst/>
          </a:prstGeom>
        </p:spPr>
      </p:pic>
    </p:spTree>
    <p:custDataLst>
      <p:tags r:id="rId18"/>
    </p:custData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1C153BA-6758-45D9-B78B-3FCFDA02117E}" type="slidenum">
              <a:rPr lang="zh-CN" altLang="en-US" smtClean="0"/>
            </a:fld>
            <a:endParaRPr lang="en-US" altLang="zh-CN" dirty="0"/>
          </a:p>
        </p:txBody>
      </p:sp>
      <p:sp>
        <p:nvSpPr>
          <p:cNvPr id="5" name="文本框 4"/>
          <p:cNvSpPr txBox="1"/>
          <p:nvPr>
            <p:custDataLst>
              <p:tags r:id="rId1"/>
            </p:custDataLst>
          </p:nvPr>
        </p:nvSpPr>
        <p:spPr>
          <a:xfrm>
            <a:off x="2438400" y="635000"/>
            <a:ext cx="7315200" cy="2143125"/>
          </a:xfrm>
          <a:prstGeom prst="rect">
            <a:avLst/>
          </a:prstGeom>
          <a:noFill/>
        </p:spPr>
        <p:txBody>
          <a:bodyPr vert="horz" wrap="square" rtlCol="0" anchor="ctr" anchorCtr="0">
            <a:noAutofit/>
          </a:bodyPr>
          <a:lstStyle/>
          <a:p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下列选项中，不是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Python</a:t>
            </a:r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关键字的是（      ）。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6" name="文本框 5"/>
          <p:cNvSpPr txBox="1"/>
          <p:nvPr>
            <p:custDataLst>
              <p:tags r:id="rId2"/>
            </p:custDataLst>
          </p:nvPr>
        </p:nvSpPr>
        <p:spPr>
          <a:xfrm>
            <a:off x="3352800" y="2786063"/>
            <a:ext cx="6400800" cy="642938"/>
          </a:xfrm>
          <a:prstGeom prst="rect">
            <a:avLst/>
          </a:prstGeom>
          <a:noFill/>
        </p:spPr>
        <p:txBody>
          <a:bodyPr vert="horz" rtlCol="0" anchor="ctr" anchorCtr="0">
            <a:noAutofit/>
          </a:bodyPr>
          <a:lstStyle/>
          <a:p>
            <a:r>
              <a:rPr lang="en-US" altLang="zh-CN" sz="2600" dirty="0" err="1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elif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7" name="文本框 6"/>
          <p:cNvSpPr txBox="1"/>
          <p:nvPr>
            <p:custDataLst>
              <p:tags r:id="rId3"/>
            </p:custDataLst>
          </p:nvPr>
        </p:nvSpPr>
        <p:spPr>
          <a:xfrm>
            <a:off x="3352800" y="3643313"/>
            <a:ext cx="6400800" cy="642938"/>
          </a:xfrm>
          <a:prstGeom prst="rect">
            <a:avLst/>
          </a:prstGeom>
          <a:noFill/>
        </p:spPr>
        <p:txBody>
          <a:bodyPr vert="horz" rtlCol="0" anchor="ctr" anchorCtr="0">
            <a:noAutofit/>
          </a:bodyPr>
          <a:lstStyle/>
          <a:p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class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8" name="文本框 7"/>
          <p:cNvSpPr txBox="1"/>
          <p:nvPr>
            <p:custDataLst>
              <p:tags r:id="rId4"/>
            </p:custDataLst>
          </p:nvPr>
        </p:nvSpPr>
        <p:spPr>
          <a:xfrm>
            <a:off x="3352800" y="4500563"/>
            <a:ext cx="6400800" cy="642938"/>
          </a:xfrm>
          <a:prstGeom prst="rect">
            <a:avLst/>
          </a:prstGeom>
          <a:noFill/>
        </p:spPr>
        <p:txBody>
          <a:bodyPr vert="horz" rtlCol="0" anchor="ctr" anchorCtr="0">
            <a:noAutofit/>
          </a:bodyPr>
          <a:lstStyle/>
          <a:p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static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9" name="文本框 8"/>
          <p:cNvSpPr txBox="1"/>
          <p:nvPr>
            <p:custDataLst>
              <p:tags r:id="rId5"/>
            </p:custDataLst>
          </p:nvPr>
        </p:nvSpPr>
        <p:spPr>
          <a:xfrm>
            <a:off x="3352800" y="5357813"/>
            <a:ext cx="6400800" cy="642938"/>
          </a:xfrm>
          <a:prstGeom prst="rect">
            <a:avLst/>
          </a:prstGeom>
          <a:noFill/>
        </p:spPr>
        <p:txBody>
          <a:bodyPr vert="horz" rtlCol="0" anchor="ctr" anchorCtr="0">
            <a:noAutofit/>
          </a:bodyPr>
          <a:lstStyle/>
          <a:p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pass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0" name="椭圆 9"/>
          <p:cNvSpPr>
            <a:spLocks noChangeAspect="1"/>
          </p:cNvSpPr>
          <p:nvPr>
            <p:custDataLst>
              <p:tags r:id="rId6"/>
            </p:custDataLst>
          </p:nvPr>
        </p:nvSpPr>
        <p:spPr bwMode="auto">
          <a:xfrm>
            <a:off x="2638425" y="2850356"/>
            <a:ext cx="514350" cy="514350"/>
          </a:xfrm>
          <a:prstGeom prst="ellipse">
            <a:avLst/>
          </a:prstGeom>
          <a:solidFill>
            <a:srgbClr val="808080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A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1" name="椭圆 10"/>
          <p:cNvSpPr>
            <a:spLocks noChangeAspect="1"/>
          </p:cNvSpPr>
          <p:nvPr>
            <p:custDataLst>
              <p:tags r:id="rId7"/>
            </p:custDataLst>
          </p:nvPr>
        </p:nvSpPr>
        <p:spPr bwMode="auto">
          <a:xfrm>
            <a:off x="2638425" y="3707606"/>
            <a:ext cx="514350" cy="514350"/>
          </a:xfrm>
          <a:prstGeom prst="ellipse">
            <a:avLst/>
          </a:prstGeom>
          <a:solidFill>
            <a:srgbClr val="808080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B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2" name="椭圆 11"/>
          <p:cNvSpPr>
            <a:spLocks noChangeAspect="1"/>
          </p:cNvSpPr>
          <p:nvPr>
            <p:custDataLst>
              <p:tags r:id="rId8"/>
            </p:custDataLst>
          </p:nvPr>
        </p:nvSpPr>
        <p:spPr bwMode="auto">
          <a:xfrm>
            <a:off x="2638425" y="4564856"/>
            <a:ext cx="514350" cy="514350"/>
          </a:xfrm>
          <a:prstGeom prst="ellipse">
            <a:avLst/>
          </a:prstGeom>
          <a:solidFill>
            <a:srgbClr val="00FF00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C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3" name="椭圆 12"/>
          <p:cNvSpPr>
            <a:spLocks noChangeAspect="1"/>
          </p:cNvSpPr>
          <p:nvPr>
            <p:custDataLst>
              <p:tags r:id="rId9"/>
            </p:custDataLst>
          </p:nvPr>
        </p:nvSpPr>
        <p:spPr bwMode="auto">
          <a:xfrm>
            <a:off x="2638425" y="5422106"/>
            <a:ext cx="514350" cy="514350"/>
          </a:xfrm>
          <a:prstGeom prst="ellipse">
            <a:avLst/>
          </a:prstGeom>
          <a:solidFill>
            <a:srgbClr val="808080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D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4" name="矩形: 圆角 13"/>
          <p:cNvSpPr/>
          <p:nvPr>
            <p:custDataLst>
              <p:tags r:id="rId10"/>
            </p:custDataLst>
          </p:nvPr>
        </p:nvSpPr>
        <p:spPr bwMode="auto">
          <a:xfrm>
            <a:off x="7696200" y="6215063"/>
            <a:ext cx="1543050" cy="411480"/>
          </a:xfrm>
          <a:prstGeom prst="roundRect">
            <a:avLst/>
          </a:prstGeom>
          <a:solidFill>
            <a:srgbClr val="808080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提交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grpSp>
        <p:nvGrpSpPr>
          <p:cNvPr id="19" name="组合 18"/>
          <p:cNvGrpSpPr/>
          <p:nvPr>
            <p:custDataLst>
              <p:tags r:id="rId11"/>
            </p:custDataLst>
          </p:nvPr>
        </p:nvGrpSpPr>
        <p:grpSpPr>
          <a:xfrm>
            <a:off x="1524000" y="0"/>
            <a:ext cx="9144000" cy="635000"/>
            <a:chOff x="0" y="0"/>
            <a:chExt cx="9144000" cy="635000"/>
          </a:xfrm>
        </p:grpSpPr>
        <p:sp>
          <p:nvSpPr>
            <p:cNvPr id="15" name="TitleBackground"/>
            <p:cNvSpPr/>
            <p:nvPr>
              <p:custDataLst>
                <p:tags r:id="rId12"/>
              </p:custDataLst>
            </p:nvPr>
          </p:nvSpPr>
          <p:spPr bwMode="auto">
            <a:xfrm>
              <a:off x="0" y="0"/>
              <a:ext cx="9144000" cy="635000"/>
            </a:xfrm>
            <a:prstGeom prst="rect">
              <a:avLst/>
            </a:prstGeom>
            <a:solidFill>
              <a:srgbClr val="F6F7F8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6" name="ColorBlock"/>
            <p:cNvSpPr/>
            <p:nvPr>
              <p:custDataLst>
                <p:tags r:id="rId13"/>
              </p:custDataLst>
            </p:nvPr>
          </p:nvSpPr>
          <p:spPr bwMode="auto">
            <a:xfrm>
              <a:off x="0" y="0"/>
              <a:ext cx="190500" cy="635000"/>
            </a:xfrm>
            <a:prstGeom prst="rect">
              <a:avLst/>
            </a:prstGeom>
            <a:solidFill>
              <a:srgbClr val="639EF4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7" name="TypeText"/>
            <p:cNvSpPr txBox="1"/>
            <p:nvPr>
              <p:custDataLst>
                <p:tags r:id="rId14"/>
              </p:custDataLst>
            </p:nvPr>
          </p:nvSpPr>
          <p:spPr>
            <a:xfrm>
              <a:off x="254000" y="0"/>
              <a:ext cx="1905000" cy="635000"/>
            </a:xfrm>
            <a:prstGeom prst="rect">
              <a:avLst/>
            </a:prstGeom>
            <a:noFill/>
          </p:spPr>
          <p:txBody>
            <a:bodyPr vert="horz" wrap="none" rtlCol="0" anchor="ctr" anchorCtr="0">
              <a:noAutofit/>
            </a:bodyPr>
            <a:lstStyle/>
            <a:p>
              <a:r>
                <a:rPr lang="zh-CN" altLang="en-US" sz="2600">
                  <a:solidFill>
                    <a:srgbClr val="00000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单选题</a:t>
              </a:r>
              <a:endParaRPr lang="zh-CN" altLang="en-US" sz="260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  <p:sp>
          <p:nvSpPr>
            <p:cNvPr id="18" name="TipText"/>
            <p:cNvSpPr txBox="1"/>
            <p:nvPr>
              <p:custDataLst>
                <p:tags r:id="rId15"/>
              </p:custDataLst>
            </p:nvPr>
          </p:nvSpPr>
          <p:spPr>
            <a:xfrm>
              <a:off x="1525905" y="109220"/>
              <a:ext cx="2286000" cy="508000"/>
            </a:xfrm>
            <a:prstGeom prst="rect">
              <a:avLst/>
            </a:prstGeom>
            <a:noFill/>
          </p:spPr>
          <p:txBody>
            <a:bodyPr vert="horz" wrap="none" rtlCol="0" anchor="ctr" anchorCtr="0">
              <a:noAutofit/>
            </a:bodyPr>
            <a:lstStyle/>
            <a:p>
              <a:r>
                <a:rPr lang="en-US" altLang="zh-CN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1</a:t>
              </a:r>
              <a:r>
                <a:rPr lang="zh-CN" altLang="en-US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分</a:t>
              </a:r>
              <a:endParaRPr lang="zh-CN" altLang="en-US" sz="2000">
                <a:solidFill>
                  <a:srgbClr val="80808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</p:grpSp>
      <p:pic>
        <p:nvPicPr>
          <p:cNvPr id="4" name="图片 3"/>
          <p:cNvPicPr/>
          <p:nvPr>
            <p:custDataLst>
              <p:tags r:id="rId16"/>
            </p:custDataLst>
          </p:nvPr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8600" y="63500"/>
            <a:ext cx="1422400" cy="508000"/>
          </a:xfrm>
          <a:prstGeom prst="rect">
            <a:avLst/>
          </a:prstGeom>
        </p:spPr>
      </p:pic>
    </p:spTree>
    <p:custDataLst>
      <p:tags r:id="rId18"/>
    </p:custData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1C153BA-6758-45D9-B78B-3FCFDA02117E}" type="slidenum">
              <a:rPr lang="zh-CN" altLang="en-US" smtClean="0"/>
            </a:fld>
            <a:endParaRPr lang="en-US" altLang="zh-CN" dirty="0"/>
          </a:p>
        </p:txBody>
      </p:sp>
      <p:sp>
        <p:nvSpPr>
          <p:cNvPr id="5" name="文本框 4"/>
          <p:cNvSpPr txBox="1"/>
          <p:nvPr>
            <p:custDataLst>
              <p:tags r:id="rId1"/>
            </p:custDataLst>
          </p:nvPr>
        </p:nvSpPr>
        <p:spPr>
          <a:xfrm>
            <a:off x="2438400" y="635000"/>
            <a:ext cx="7315200" cy="2143125"/>
          </a:xfrm>
          <a:prstGeom prst="rect">
            <a:avLst/>
          </a:prstGeom>
          <a:noFill/>
        </p:spPr>
        <p:txBody>
          <a:bodyPr vert="horz" wrap="square" rtlCol="0" anchor="ctr" anchorCtr="0">
            <a:noAutofit/>
          </a:bodyPr>
          <a:lstStyle/>
          <a:p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代码 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'{:#&lt;8}'.format(3.14) </a:t>
            </a:r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的运算结果是（       ）。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6" name="文本框 5"/>
          <p:cNvSpPr txBox="1"/>
          <p:nvPr>
            <p:custDataLst>
              <p:tags r:id="rId2"/>
            </p:custDataLst>
          </p:nvPr>
        </p:nvSpPr>
        <p:spPr>
          <a:xfrm>
            <a:off x="3352800" y="2786063"/>
            <a:ext cx="6400800" cy="642938"/>
          </a:xfrm>
          <a:prstGeom prst="rect">
            <a:avLst/>
          </a:prstGeom>
          <a:noFill/>
        </p:spPr>
        <p:txBody>
          <a:bodyPr vert="horz" rtlCol="0" anchor="ctr" anchorCtr="0">
            <a:noAutofit/>
          </a:bodyPr>
          <a:lstStyle/>
          <a:p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 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'3.14'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7" name="文本框 6"/>
          <p:cNvSpPr txBox="1"/>
          <p:nvPr>
            <p:custDataLst>
              <p:tags r:id="rId3"/>
            </p:custDataLst>
          </p:nvPr>
        </p:nvSpPr>
        <p:spPr>
          <a:xfrm>
            <a:off x="3352800" y="3643313"/>
            <a:ext cx="6400800" cy="642938"/>
          </a:xfrm>
          <a:prstGeom prst="rect">
            <a:avLst/>
          </a:prstGeom>
          <a:noFill/>
        </p:spPr>
        <p:txBody>
          <a:bodyPr vert="horz" rtlCol="0" anchor="ctr" anchorCtr="0">
            <a:noAutofit/>
          </a:bodyPr>
          <a:lstStyle/>
          <a:p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 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'3.14####' 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8" name="文本框 7"/>
          <p:cNvSpPr txBox="1"/>
          <p:nvPr>
            <p:custDataLst>
              <p:tags r:id="rId4"/>
            </p:custDataLst>
          </p:nvPr>
        </p:nvSpPr>
        <p:spPr>
          <a:xfrm>
            <a:off x="3352800" y="4500563"/>
            <a:ext cx="6400800" cy="642938"/>
          </a:xfrm>
          <a:prstGeom prst="rect">
            <a:avLst/>
          </a:prstGeom>
          <a:noFill/>
        </p:spPr>
        <p:txBody>
          <a:bodyPr vert="horz" rtlCol="0" anchor="ctr" anchorCtr="0">
            <a:noAutofit/>
          </a:bodyPr>
          <a:lstStyle/>
          <a:p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 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'####3.14' 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9" name="文本框 8"/>
          <p:cNvSpPr txBox="1"/>
          <p:nvPr>
            <p:custDataLst>
              <p:tags r:id="rId5"/>
            </p:custDataLst>
          </p:nvPr>
        </p:nvSpPr>
        <p:spPr>
          <a:xfrm>
            <a:off x="3352800" y="5357813"/>
            <a:ext cx="6400800" cy="642938"/>
          </a:xfrm>
          <a:prstGeom prst="rect">
            <a:avLst/>
          </a:prstGeom>
          <a:noFill/>
        </p:spPr>
        <p:txBody>
          <a:bodyPr vert="horz" rtlCol="0" anchor="ctr" anchorCtr="0">
            <a:noAutofit/>
          </a:bodyPr>
          <a:lstStyle/>
          <a:p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 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'##3.14##' 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0" name="椭圆 9"/>
          <p:cNvSpPr>
            <a:spLocks noChangeAspect="1"/>
          </p:cNvSpPr>
          <p:nvPr>
            <p:custDataLst>
              <p:tags r:id="rId6"/>
            </p:custDataLst>
          </p:nvPr>
        </p:nvSpPr>
        <p:spPr bwMode="auto">
          <a:xfrm>
            <a:off x="2638425" y="2850356"/>
            <a:ext cx="514350" cy="514350"/>
          </a:xfrm>
          <a:prstGeom prst="ellipse">
            <a:avLst/>
          </a:prstGeom>
          <a:solidFill>
            <a:srgbClr val="808080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A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1" name="椭圆 10"/>
          <p:cNvSpPr>
            <a:spLocks noChangeAspect="1"/>
          </p:cNvSpPr>
          <p:nvPr>
            <p:custDataLst>
              <p:tags r:id="rId7"/>
            </p:custDataLst>
          </p:nvPr>
        </p:nvSpPr>
        <p:spPr bwMode="auto">
          <a:xfrm>
            <a:off x="2638425" y="3707606"/>
            <a:ext cx="514350" cy="514350"/>
          </a:xfrm>
          <a:prstGeom prst="ellipse">
            <a:avLst/>
          </a:prstGeom>
          <a:solidFill>
            <a:srgbClr val="00FF00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B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2" name="椭圆 11"/>
          <p:cNvSpPr>
            <a:spLocks noChangeAspect="1"/>
          </p:cNvSpPr>
          <p:nvPr>
            <p:custDataLst>
              <p:tags r:id="rId8"/>
            </p:custDataLst>
          </p:nvPr>
        </p:nvSpPr>
        <p:spPr bwMode="auto">
          <a:xfrm>
            <a:off x="2638425" y="4564856"/>
            <a:ext cx="514350" cy="514350"/>
          </a:xfrm>
          <a:prstGeom prst="ellipse">
            <a:avLst/>
          </a:prstGeom>
          <a:solidFill>
            <a:srgbClr val="808080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C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3" name="椭圆 12"/>
          <p:cNvSpPr>
            <a:spLocks noChangeAspect="1"/>
          </p:cNvSpPr>
          <p:nvPr>
            <p:custDataLst>
              <p:tags r:id="rId9"/>
            </p:custDataLst>
          </p:nvPr>
        </p:nvSpPr>
        <p:spPr bwMode="auto">
          <a:xfrm>
            <a:off x="2638425" y="5422106"/>
            <a:ext cx="514350" cy="514350"/>
          </a:xfrm>
          <a:prstGeom prst="ellipse">
            <a:avLst/>
          </a:prstGeom>
          <a:solidFill>
            <a:srgbClr val="808080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D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4" name="矩形: 圆角 13"/>
          <p:cNvSpPr/>
          <p:nvPr>
            <p:custDataLst>
              <p:tags r:id="rId10"/>
            </p:custDataLst>
          </p:nvPr>
        </p:nvSpPr>
        <p:spPr bwMode="auto">
          <a:xfrm>
            <a:off x="7696200" y="6215063"/>
            <a:ext cx="1543050" cy="411480"/>
          </a:xfrm>
          <a:prstGeom prst="roundRect">
            <a:avLst/>
          </a:prstGeom>
          <a:solidFill>
            <a:srgbClr val="808080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提交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grpSp>
        <p:nvGrpSpPr>
          <p:cNvPr id="19" name="组合 18"/>
          <p:cNvGrpSpPr/>
          <p:nvPr>
            <p:custDataLst>
              <p:tags r:id="rId11"/>
            </p:custDataLst>
          </p:nvPr>
        </p:nvGrpSpPr>
        <p:grpSpPr>
          <a:xfrm>
            <a:off x="1524000" y="0"/>
            <a:ext cx="9144000" cy="635000"/>
            <a:chOff x="0" y="0"/>
            <a:chExt cx="9144000" cy="635000"/>
          </a:xfrm>
        </p:grpSpPr>
        <p:sp>
          <p:nvSpPr>
            <p:cNvPr id="15" name="TitleBackground"/>
            <p:cNvSpPr/>
            <p:nvPr>
              <p:custDataLst>
                <p:tags r:id="rId12"/>
              </p:custDataLst>
            </p:nvPr>
          </p:nvSpPr>
          <p:spPr bwMode="auto">
            <a:xfrm>
              <a:off x="0" y="0"/>
              <a:ext cx="9144000" cy="635000"/>
            </a:xfrm>
            <a:prstGeom prst="rect">
              <a:avLst/>
            </a:prstGeom>
            <a:solidFill>
              <a:srgbClr val="F6F7F8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6" name="ColorBlock"/>
            <p:cNvSpPr/>
            <p:nvPr>
              <p:custDataLst>
                <p:tags r:id="rId13"/>
              </p:custDataLst>
            </p:nvPr>
          </p:nvSpPr>
          <p:spPr bwMode="auto">
            <a:xfrm>
              <a:off x="0" y="0"/>
              <a:ext cx="190500" cy="635000"/>
            </a:xfrm>
            <a:prstGeom prst="rect">
              <a:avLst/>
            </a:prstGeom>
            <a:solidFill>
              <a:srgbClr val="639EF4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7" name="TypeText"/>
            <p:cNvSpPr txBox="1"/>
            <p:nvPr>
              <p:custDataLst>
                <p:tags r:id="rId14"/>
              </p:custDataLst>
            </p:nvPr>
          </p:nvSpPr>
          <p:spPr>
            <a:xfrm>
              <a:off x="254000" y="0"/>
              <a:ext cx="1905000" cy="635000"/>
            </a:xfrm>
            <a:prstGeom prst="rect">
              <a:avLst/>
            </a:prstGeom>
            <a:noFill/>
          </p:spPr>
          <p:txBody>
            <a:bodyPr vert="horz" wrap="none" rtlCol="0" anchor="ctr" anchorCtr="0">
              <a:noAutofit/>
            </a:bodyPr>
            <a:lstStyle/>
            <a:p>
              <a:r>
                <a:rPr lang="zh-CN" altLang="en-US" sz="2600">
                  <a:solidFill>
                    <a:srgbClr val="00000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单选题</a:t>
              </a:r>
              <a:endParaRPr lang="zh-CN" altLang="en-US" sz="260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  <p:sp>
          <p:nvSpPr>
            <p:cNvPr id="18" name="TipText"/>
            <p:cNvSpPr txBox="1"/>
            <p:nvPr>
              <p:custDataLst>
                <p:tags r:id="rId15"/>
              </p:custDataLst>
            </p:nvPr>
          </p:nvSpPr>
          <p:spPr>
            <a:xfrm>
              <a:off x="1525905" y="109220"/>
              <a:ext cx="2286000" cy="508000"/>
            </a:xfrm>
            <a:prstGeom prst="rect">
              <a:avLst/>
            </a:prstGeom>
            <a:noFill/>
          </p:spPr>
          <p:txBody>
            <a:bodyPr vert="horz" wrap="none" rtlCol="0" anchor="ctr" anchorCtr="0">
              <a:noAutofit/>
            </a:bodyPr>
            <a:lstStyle/>
            <a:p>
              <a:r>
                <a:rPr lang="en-US" altLang="zh-CN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1</a:t>
              </a:r>
              <a:r>
                <a:rPr lang="zh-CN" altLang="en-US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分</a:t>
              </a:r>
              <a:endParaRPr lang="zh-CN" altLang="en-US" sz="2000">
                <a:solidFill>
                  <a:srgbClr val="80808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</p:grpSp>
      <p:pic>
        <p:nvPicPr>
          <p:cNvPr id="4" name="图片 3"/>
          <p:cNvPicPr/>
          <p:nvPr>
            <p:custDataLst>
              <p:tags r:id="rId16"/>
            </p:custDataLst>
          </p:nvPr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8600" y="63500"/>
            <a:ext cx="1422400" cy="508000"/>
          </a:xfrm>
          <a:prstGeom prst="rect">
            <a:avLst/>
          </a:prstGeom>
        </p:spPr>
      </p:pic>
    </p:spTree>
    <p:custDataLst>
      <p:tags r:id="rId18"/>
    </p:custData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矩形 13" hidden="1"/>
          <p:cNvSpPr/>
          <p:nvPr>
            <p:custDataLst>
              <p:tags r:id="rId1"/>
            </p:custDataLst>
          </p:nvPr>
        </p:nvSpPr>
        <p:spPr bwMode="auto">
          <a:xfrm>
            <a:off x="11049000" y="0"/>
            <a:ext cx="384048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solidFill>
              <a:srgbClr val="9B9B9B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" name="灯片编号占位符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1C153BA-6758-45D9-B78B-3FCFDA02117E}" type="slidenum">
              <a:rPr lang="zh-CN" altLang="en-US" smtClean="0"/>
            </a:fld>
            <a:endParaRPr lang="en-US" altLang="zh-CN" dirty="0"/>
          </a:p>
        </p:txBody>
      </p:sp>
      <p:sp>
        <p:nvSpPr>
          <p:cNvPr id="5" name="文本框 4"/>
          <p:cNvSpPr txBox="1"/>
          <p:nvPr>
            <p:custDataLst>
              <p:tags r:id="rId2"/>
            </p:custDataLst>
          </p:nvPr>
        </p:nvSpPr>
        <p:spPr>
          <a:xfrm>
            <a:off x="2438400" y="635000"/>
            <a:ext cx="7315200" cy="2143125"/>
          </a:xfrm>
          <a:prstGeom prst="rect">
            <a:avLst/>
          </a:prstGeom>
          <a:noFill/>
        </p:spPr>
        <p:txBody>
          <a:bodyPr vert="horz" wrap="square" rtlCol="0" anchor="ctr" anchorCtr="0">
            <a:noAutofit/>
          </a:bodyPr>
          <a:lstStyle/>
          <a:p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4&gt;5</a:t>
            </a:r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的运算结果是</a:t>
            </a:r>
            <a:r>
              <a:rPr lang="zh-CN" altLang="en-US" sz="2600" dirty="0">
                <a:solidFill>
                  <a:srgbClr val="639EF4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 </a:t>
            </a:r>
            <a:r>
              <a:rPr lang="en-US" altLang="zh-CN" sz="2600" dirty="0">
                <a:solidFill>
                  <a:srgbClr val="639EF4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[</a:t>
            </a:r>
            <a:r>
              <a:rPr lang="zh-CN" altLang="en-US" sz="2600" dirty="0">
                <a:solidFill>
                  <a:srgbClr val="639EF4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填空</a:t>
            </a:r>
            <a:r>
              <a:rPr lang="en-US" altLang="zh-CN" sz="2600" dirty="0">
                <a:solidFill>
                  <a:srgbClr val="639EF4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1]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 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6" name="矩形: 圆角 5"/>
          <p:cNvSpPr/>
          <p:nvPr>
            <p:custDataLst>
              <p:tags r:id="rId3"/>
            </p:custDataLst>
          </p:nvPr>
        </p:nvSpPr>
        <p:spPr bwMode="auto">
          <a:xfrm>
            <a:off x="7696200" y="6215063"/>
            <a:ext cx="1543050" cy="411480"/>
          </a:xfrm>
          <a:prstGeom prst="roundRect">
            <a:avLst/>
          </a:prstGeom>
          <a:solidFill>
            <a:srgbClr val="808080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作答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2" name="矩形 11"/>
          <p:cNvSpPr/>
          <p:nvPr>
            <p:custDataLst>
              <p:tags r:id="rId4"/>
            </p:custDataLst>
          </p:nvPr>
        </p:nvSpPr>
        <p:spPr bwMode="auto">
          <a:xfrm>
            <a:off x="1524000" y="5849303"/>
            <a:ext cx="9144000" cy="365760"/>
          </a:xfrm>
          <a:prstGeom prst="rect">
            <a:avLst/>
          </a:prstGeom>
          <a:solidFill>
            <a:srgbClr val="FBFAE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1" compatLnSpc="1"/>
          <a:lstStyle/>
          <a:p>
            <a:r>
              <a:rPr kumimoji="0" lang="zh-CN" altLang="en-US" sz="1200" b="1" i="0" u="none" strike="noStrike" cap="none" normalizeH="0" baseline="0">
                <a:ln>
                  <a:noFill/>
                </a:ln>
                <a:solidFill>
                  <a:srgbClr val="F84F41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正常使用填空题需</a:t>
            </a:r>
            <a:r>
              <a:rPr kumimoji="0" lang="en-US" altLang="zh-CN" sz="1200" b="1" i="0" u="none" strike="noStrike" cap="none" normalizeH="0" baseline="0">
                <a:ln>
                  <a:noFill/>
                </a:ln>
                <a:solidFill>
                  <a:srgbClr val="F84F41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3.0</a:t>
            </a:r>
            <a:r>
              <a:rPr kumimoji="0" lang="zh-CN" altLang="en-US" sz="1200" b="1" i="0" u="none" strike="noStrike" cap="none" normalizeH="0" baseline="0">
                <a:ln>
                  <a:noFill/>
                </a:ln>
                <a:solidFill>
                  <a:srgbClr val="F84F41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以上版本雨课堂</a:t>
            </a:r>
            <a:endParaRPr kumimoji="0" lang="zh-CN" altLang="en-US" sz="1200" b="1" i="0" u="none" strike="noStrike" cap="none" normalizeH="0" baseline="0">
              <a:ln>
                <a:noFill/>
              </a:ln>
              <a:solidFill>
                <a:srgbClr val="F84F41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9" name="文本框 18" hidden="1"/>
          <p:cNvSpPr txBox="1"/>
          <p:nvPr>
            <p:custDataLst>
              <p:tags r:id="rId5"/>
            </p:custDataLst>
          </p:nvPr>
        </p:nvSpPr>
        <p:spPr>
          <a:xfrm>
            <a:off x="11137900" y="6327477"/>
            <a:ext cx="3662680" cy="460375"/>
          </a:xfrm>
          <a:prstGeom prst="rect">
            <a:avLst/>
          </a:prstGeom>
          <a:solidFill>
            <a:srgbClr val="FBFAEF"/>
          </a:solidFill>
          <a:ln w="12700"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FFFFFF"/>
                </a:solidFill>
              </a14:hiddenLine>
            </a:ext>
          </a:extLst>
        </p:spPr>
        <p:txBody>
          <a:bodyPr vert="horz" rtlCol="0" anchor="ctr">
            <a:spAutoFit/>
          </a:bodyPr>
          <a:lstStyle/>
          <a:p>
            <a:r>
              <a:rPr lang="zh-CN" altLang="en-US" sz="1200">
                <a:solidFill>
                  <a:srgbClr val="F84F41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可为此题添加文本、图片、公式等解析，且需将内容全部放在本区域内。正常使用需</a:t>
            </a:r>
            <a:r>
              <a:rPr lang="en-US" altLang="zh-CN" sz="1200">
                <a:solidFill>
                  <a:srgbClr val="F84F41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3.0</a:t>
            </a:r>
            <a:r>
              <a:rPr lang="zh-CN" altLang="en-US" sz="1200">
                <a:solidFill>
                  <a:srgbClr val="F84F41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以上版本</a:t>
            </a:r>
            <a:endParaRPr lang="zh-CN" altLang="en-US" sz="1200">
              <a:solidFill>
                <a:srgbClr val="F84F41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20" name="文本框 19" hidden="1"/>
          <p:cNvSpPr txBox="1"/>
          <p:nvPr>
            <p:custDataLst>
              <p:tags r:id="rId6"/>
            </p:custDataLst>
          </p:nvPr>
        </p:nvSpPr>
        <p:spPr>
          <a:xfrm>
            <a:off x="11303000" y="1270000"/>
            <a:ext cx="3332480" cy="398780"/>
          </a:xfrm>
          <a:prstGeom prst="rect">
            <a:avLst/>
          </a:prstGeom>
          <a:noFill/>
        </p:spPr>
        <p:txBody>
          <a:bodyPr vert="horz" rtlCol="0" anchor="t" anchorCtr="0">
            <a:spAutoFit/>
          </a:bodyPr>
          <a:lstStyle/>
          <a:p>
            <a:r>
              <a:rPr lang="zh-CN" altLang="en-US" sz="200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此处添加答案解析</a:t>
            </a:r>
            <a:endParaRPr lang="zh-CN" altLang="en-US" sz="200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grpSp>
        <p:nvGrpSpPr>
          <p:cNvPr id="18" name="组合 17" hidden="1"/>
          <p:cNvGrpSpPr/>
          <p:nvPr>
            <p:custDataLst>
              <p:tags r:id="rId7"/>
            </p:custDataLst>
          </p:nvPr>
        </p:nvGrpSpPr>
        <p:grpSpPr>
          <a:xfrm>
            <a:off x="11061700" y="0"/>
            <a:ext cx="3815080" cy="647700"/>
            <a:chOff x="9537700" y="0"/>
            <a:chExt cx="3815080" cy="647700"/>
          </a:xfrm>
        </p:grpSpPr>
        <p:sp>
          <p:nvSpPr>
            <p:cNvPr id="15" name="RemarkBack" hidden="1"/>
            <p:cNvSpPr/>
            <p:nvPr>
              <p:custDataLst>
                <p:tags r:id="rId8"/>
              </p:custDataLst>
            </p:nvPr>
          </p:nvSpPr>
          <p:spPr bwMode="auto">
            <a:xfrm>
              <a:off x="9537700" y="12700"/>
              <a:ext cx="3815080" cy="635000"/>
            </a:xfrm>
            <a:prstGeom prst="rect">
              <a:avLst/>
            </a:prstGeom>
            <a:solidFill>
              <a:srgbClr val="F6F7F8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6" name="RemarkBlock" hidden="1"/>
            <p:cNvSpPr/>
            <p:nvPr>
              <p:custDataLst>
                <p:tags r:id="rId9"/>
              </p:custDataLst>
            </p:nvPr>
          </p:nvSpPr>
          <p:spPr bwMode="auto">
            <a:xfrm>
              <a:off x="9537700" y="12700"/>
              <a:ext cx="190500" cy="635000"/>
            </a:xfrm>
            <a:prstGeom prst="rect">
              <a:avLst/>
            </a:prstGeom>
            <a:solidFill>
              <a:srgbClr val="639EF4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7" name="RemarkTitleText" hidden="1"/>
            <p:cNvSpPr txBox="1"/>
            <p:nvPr>
              <p:custDataLst>
                <p:tags r:id="rId10"/>
              </p:custDataLst>
            </p:nvPr>
          </p:nvSpPr>
          <p:spPr>
            <a:xfrm>
              <a:off x="9779000" y="0"/>
              <a:ext cx="1905000" cy="635000"/>
            </a:xfrm>
            <a:prstGeom prst="rect">
              <a:avLst/>
            </a:prstGeom>
            <a:noFill/>
          </p:spPr>
          <p:txBody>
            <a:bodyPr vert="horz" wrap="none" rtlCol="0" anchor="ctr" anchorCtr="0">
              <a:noAutofit/>
            </a:bodyPr>
            <a:lstStyle/>
            <a:p>
              <a:r>
                <a:rPr lang="zh-CN" altLang="en-US">
                  <a:solidFill>
                    <a:srgbClr val="00000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答案解析</a:t>
              </a:r>
              <a:endParaRPr lang="zh-CN" altLang="en-US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</p:grpSp>
      <p:grpSp>
        <p:nvGrpSpPr>
          <p:cNvPr id="11" name="组合 10"/>
          <p:cNvGrpSpPr/>
          <p:nvPr>
            <p:custDataLst>
              <p:tags r:id="rId11"/>
            </p:custDataLst>
          </p:nvPr>
        </p:nvGrpSpPr>
        <p:grpSpPr>
          <a:xfrm>
            <a:off x="1524000" y="0"/>
            <a:ext cx="9144000" cy="635000"/>
            <a:chOff x="0" y="0"/>
            <a:chExt cx="9144000" cy="635000"/>
          </a:xfrm>
        </p:grpSpPr>
        <p:sp>
          <p:nvSpPr>
            <p:cNvPr id="7" name="TitleBackground"/>
            <p:cNvSpPr/>
            <p:nvPr>
              <p:custDataLst>
                <p:tags r:id="rId12"/>
              </p:custDataLst>
            </p:nvPr>
          </p:nvSpPr>
          <p:spPr bwMode="auto">
            <a:xfrm>
              <a:off x="0" y="0"/>
              <a:ext cx="9144000" cy="635000"/>
            </a:xfrm>
            <a:prstGeom prst="rect">
              <a:avLst/>
            </a:prstGeom>
            <a:solidFill>
              <a:srgbClr val="F6F7F8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" name="ColorBlock"/>
            <p:cNvSpPr/>
            <p:nvPr>
              <p:custDataLst>
                <p:tags r:id="rId13"/>
              </p:custDataLst>
            </p:nvPr>
          </p:nvSpPr>
          <p:spPr bwMode="auto">
            <a:xfrm>
              <a:off x="0" y="0"/>
              <a:ext cx="190500" cy="635000"/>
            </a:xfrm>
            <a:prstGeom prst="rect">
              <a:avLst/>
            </a:prstGeom>
            <a:solidFill>
              <a:srgbClr val="639EF4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" name="TypeText"/>
            <p:cNvSpPr txBox="1"/>
            <p:nvPr>
              <p:custDataLst>
                <p:tags r:id="rId14"/>
              </p:custDataLst>
            </p:nvPr>
          </p:nvSpPr>
          <p:spPr>
            <a:xfrm>
              <a:off x="254000" y="0"/>
              <a:ext cx="1905000" cy="635000"/>
            </a:xfrm>
            <a:prstGeom prst="rect">
              <a:avLst/>
            </a:prstGeom>
            <a:noFill/>
          </p:spPr>
          <p:txBody>
            <a:bodyPr vert="horz" wrap="none" rtlCol="0" anchor="ctr" anchorCtr="0">
              <a:noAutofit/>
            </a:bodyPr>
            <a:lstStyle/>
            <a:p>
              <a:r>
                <a:rPr lang="zh-CN" altLang="en-US" sz="2600">
                  <a:solidFill>
                    <a:srgbClr val="00000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填空题</a:t>
              </a:r>
              <a:endParaRPr lang="zh-CN" altLang="en-US" sz="260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  <p:sp>
          <p:nvSpPr>
            <p:cNvPr id="10" name="TipText"/>
            <p:cNvSpPr txBox="1"/>
            <p:nvPr>
              <p:custDataLst>
                <p:tags r:id="rId15"/>
              </p:custDataLst>
            </p:nvPr>
          </p:nvSpPr>
          <p:spPr>
            <a:xfrm>
              <a:off x="1525905" y="109220"/>
              <a:ext cx="2286000" cy="508000"/>
            </a:xfrm>
            <a:prstGeom prst="rect">
              <a:avLst/>
            </a:prstGeom>
            <a:noFill/>
          </p:spPr>
          <p:txBody>
            <a:bodyPr vert="horz" wrap="none" rtlCol="0" anchor="ctr" anchorCtr="0">
              <a:noAutofit/>
            </a:bodyPr>
            <a:lstStyle/>
            <a:p>
              <a:r>
                <a:rPr lang="en-US" altLang="zh-CN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1</a:t>
              </a:r>
              <a:r>
                <a:rPr lang="zh-CN" altLang="en-US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分</a:t>
              </a:r>
              <a:endParaRPr lang="zh-CN" altLang="en-US" sz="2000">
                <a:solidFill>
                  <a:srgbClr val="80808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</p:grpSp>
      <p:pic>
        <p:nvPicPr>
          <p:cNvPr id="4" name="图片 3"/>
          <p:cNvPicPr/>
          <p:nvPr>
            <p:custDataLst>
              <p:tags r:id="rId16"/>
            </p:custDataLst>
          </p:nvPr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8600" y="63500"/>
            <a:ext cx="1422400" cy="508000"/>
          </a:xfrm>
          <a:prstGeom prst="rect">
            <a:avLst/>
          </a:prstGeom>
        </p:spPr>
      </p:pic>
    </p:spTree>
    <p:custDataLst>
      <p:tags r:id="rId18"/>
    </p:custData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1C153BA-6758-45D9-B78B-3FCFDA02117E}" type="slidenum">
              <a:rPr lang="zh-CN" altLang="en-US" smtClean="0"/>
            </a:fld>
            <a:endParaRPr lang="en-US" altLang="zh-CN" dirty="0"/>
          </a:p>
        </p:txBody>
      </p:sp>
      <p:sp>
        <p:nvSpPr>
          <p:cNvPr id="5" name="文本框 4"/>
          <p:cNvSpPr txBox="1"/>
          <p:nvPr>
            <p:custDataLst>
              <p:tags r:id="rId1"/>
            </p:custDataLst>
          </p:nvPr>
        </p:nvSpPr>
        <p:spPr>
          <a:xfrm>
            <a:off x="2438400" y="635000"/>
            <a:ext cx="7315200" cy="2143125"/>
          </a:xfrm>
          <a:prstGeom prst="rect">
            <a:avLst/>
          </a:prstGeom>
          <a:noFill/>
        </p:spPr>
        <p:txBody>
          <a:bodyPr vert="horz" wrap="square" rtlCol="0" anchor="ctr" anchorCtr="0">
            <a:noAutofit/>
          </a:bodyPr>
          <a:lstStyle/>
          <a:p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Python</a:t>
            </a:r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中用于函数定义的关键字是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( </a:t>
            </a:r>
            <a:r>
              <a:rPr lang="zh-CN" altLang="en-US" sz="2600" dirty="0">
                <a:solidFill>
                  <a:srgbClr val="639EF4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 </a:t>
            </a:r>
            <a:r>
              <a:rPr lang="en-US" altLang="zh-CN" sz="2600" dirty="0">
                <a:solidFill>
                  <a:srgbClr val="639EF4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[</a:t>
            </a:r>
            <a:r>
              <a:rPr lang="zh-CN" altLang="en-US" sz="2600" dirty="0">
                <a:solidFill>
                  <a:srgbClr val="639EF4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填空</a:t>
            </a:r>
            <a:r>
              <a:rPr lang="en-US" altLang="zh-CN" sz="2600" dirty="0">
                <a:solidFill>
                  <a:srgbClr val="639EF4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1]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    )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6" name="矩形: 圆角 5"/>
          <p:cNvSpPr/>
          <p:nvPr>
            <p:custDataLst>
              <p:tags r:id="rId2"/>
            </p:custDataLst>
          </p:nvPr>
        </p:nvSpPr>
        <p:spPr bwMode="auto">
          <a:xfrm>
            <a:off x="7696200" y="6215063"/>
            <a:ext cx="1543050" cy="411480"/>
          </a:xfrm>
          <a:prstGeom prst="roundRect">
            <a:avLst/>
          </a:prstGeom>
          <a:solidFill>
            <a:srgbClr val="808080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作答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2" name="矩形 11"/>
          <p:cNvSpPr/>
          <p:nvPr>
            <p:custDataLst>
              <p:tags r:id="rId3"/>
            </p:custDataLst>
          </p:nvPr>
        </p:nvSpPr>
        <p:spPr bwMode="auto">
          <a:xfrm>
            <a:off x="1524000" y="5849303"/>
            <a:ext cx="9144000" cy="365760"/>
          </a:xfrm>
          <a:prstGeom prst="rect">
            <a:avLst/>
          </a:prstGeom>
          <a:solidFill>
            <a:srgbClr val="FBFAE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1" compatLnSpc="1"/>
          <a:lstStyle/>
          <a:p>
            <a:r>
              <a:rPr kumimoji="0" lang="zh-CN" altLang="en-US" sz="1200" b="1" i="0" u="none" strike="noStrike" cap="none" normalizeH="0" baseline="0">
                <a:ln>
                  <a:noFill/>
                </a:ln>
                <a:solidFill>
                  <a:srgbClr val="F84F41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正常使用填空题需</a:t>
            </a:r>
            <a:r>
              <a:rPr kumimoji="0" lang="en-US" altLang="zh-CN" sz="1200" b="1" i="0" u="none" strike="noStrike" cap="none" normalizeH="0" baseline="0">
                <a:ln>
                  <a:noFill/>
                </a:ln>
                <a:solidFill>
                  <a:srgbClr val="F84F41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3.0</a:t>
            </a:r>
            <a:r>
              <a:rPr kumimoji="0" lang="zh-CN" altLang="en-US" sz="1200" b="1" i="0" u="none" strike="noStrike" cap="none" normalizeH="0" baseline="0">
                <a:ln>
                  <a:noFill/>
                </a:ln>
                <a:solidFill>
                  <a:srgbClr val="F84F41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以上版本雨课堂</a:t>
            </a:r>
            <a:endParaRPr kumimoji="0" lang="zh-CN" altLang="en-US" sz="1200" b="1" i="0" u="none" strike="noStrike" cap="none" normalizeH="0" baseline="0">
              <a:ln>
                <a:noFill/>
              </a:ln>
              <a:solidFill>
                <a:srgbClr val="F84F41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grpSp>
        <p:nvGrpSpPr>
          <p:cNvPr id="11" name="组合 10"/>
          <p:cNvGrpSpPr/>
          <p:nvPr>
            <p:custDataLst>
              <p:tags r:id="rId4"/>
            </p:custDataLst>
          </p:nvPr>
        </p:nvGrpSpPr>
        <p:grpSpPr>
          <a:xfrm>
            <a:off x="1524000" y="0"/>
            <a:ext cx="9144000" cy="635000"/>
            <a:chOff x="0" y="0"/>
            <a:chExt cx="9144000" cy="635000"/>
          </a:xfrm>
        </p:grpSpPr>
        <p:sp>
          <p:nvSpPr>
            <p:cNvPr id="7" name="TitleBackground"/>
            <p:cNvSpPr/>
            <p:nvPr>
              <p:custDataLst>
                <p:tags r:id="rId5"/>
              </p:custDataLst>
            </p:nvPr>
          </p:nvSpPr>
          <p:spPr bwMode="auto">
            <a:xfrm>
              <a:off x="0" y="0"/>
              <a:ext cx="9144000" cy="635000"/>
            </a:xfrm>
            <a:prstGeom prst="rect">
              <a:avLst/>
            </a:prstGeom>
            <a:solidFill>
              <a:srgbClr val="F6F7F8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" name="ColorBlock"/>
            <p:cNvSpPr/>
            <p:nvPr>
              <p:custDataLst>
                <p:tags r:id="rId6"/>
              </p:custDataLst>
            </p:nvPr>
          </p:nvSpPr>
          <p:spPr bwMode="auto">
            <a:xfrm>
              <a:off x="0" y="0"/>
              <a:ext cx="190500" cy="635000"/>
            </a:xfrm>
            <a:prstGeom prst="rect">
              <a:avLst/>
            </a:prstGeom>
            <a:solidFill>
              <a:srgbClr val="639EF4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" name="TypeText"/>
            <p:cNvSpPr txBox="1"/>
            <p:nvPr>
              <p:custDataLst>
                <p:tags r:id="rId7"/>
              </p:custDataLst>
            </p:nvPr>
          </p:nvSpPr>
          <p:spPr>
            <a:xfrm>
              <a:off x="254000" y="0"/>
              <a:ext cx="1905000" cy="635000"/>
            </a:xfrm>
            <a:prstGeom prst="rect">
              <a:avLst/>
            </a:prstGeom>
            <a:noFill/>
          </p:spPr>
          <p:txBody>
            <a:bodyPr vert="horz" wrap="none" rtlCol="0" anchor="ctr" anchorCtr="0">
              <a:noAutofit/>
            </a:bodyPr>
            <a:lstStyle/>
            <a:p>
              <a:r>
                <a:rPr lang="zh-CN" altLang="en-US" sz="2600">
                  <a:solidFill>
                    <a:srgbClr val="00000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填空题</a:t>
              </a:r>
              <a:endParaRPr lang="zh-CN" altLang="en-US" sz="260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  <p:sp>
          <p:nvSpPr>
            <p:cNvPr id="10" name="TipText"/>
            <p:cNvSpPr txBox="1"/>
            <p:nvPr>
              <p:custDataLst>
                <p:tags r:id="rId8"/>
              </p:custDataLst>
            </p:nvPr>
          </p:nvSpPr>
          <p:spPr>
            <a:xfrm>
              <a:off x="1525905" y="109220"/>
              <a:ext cx="2286000" cy="508000"/>
            </a:xfrm>
            <a:prstGeom prst="rect">
              <a:avLst/>
            </a:prstGeom>
            <a:noFill/>
          </p:spPr>
          <p:txBody>
            <a:bodyPr vert="horz" wrap="none" rtlCol="0" anchor="ctr" anchorCtr="0">
              <a:noAutofit/>
            </a:bodyPr>
            <a:lstStyle/>
            <a:p>
              <a:r>
                <a:rPr lang="en-US" altLang="zh-CN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1</a:t>
              </a:r>
              <a:r>
                <a:rPr lang="zh-CN" altLang="en-US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分</a:t>
              </a:r>
              <a:endParaRPr lang="zh-CN" altLang="en-US" sz="2000">
                <a:solidFill>
                  <a:srgbClr val="80808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</p:grpSp>
      <p:pic>
        <p:nvPicPr>
          <p:cNvPr id="4" name="图片 3"/>
          <p:cNvPicPr/>
          <p:nvPr>
            <p:custDataLst>
              <p:tags r:id="rId9"/>
            </p:custDataLst>
          </p:nvPr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8600" y="63500"/>
            <a:ext cx="1422400" cy="508000"/>
          </a:xfrm>
          <a:prstGeom prst="rect">
            <a:avLst/>
          </a:prstGeom>
        </p:spPr>
      </p:pic>
    </p:spTree>
    <p:custDataLst>
      <p:tags r:id="rId11"/>
    </p:custData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1C153BA-6758-45D9-B78B-3FCFDA02117E}" type="slidenum">
              <a:rPr lang="zh-CN" altLang="en-US" smtClean="0"/>
            </a:fld>
            <a:endParaRPr lang="en-US" altLang="zh-CN" dirty="0"/>
          </a:p>
        </p:txBody>
      </p:sp>
      <p:sp>
        <p:nvSpPr>
          <p:cNvPr id="5" name="文本框 4"/>
          <p:cNvSpPr txBox="1"/>
          <p:nvPr>
            <p:custDataLst>
              <p:tags r:id="rId1"/>
            </p:custDataLst>
          </p:nvPr>
        </p:nvSpPr>
        <p:spPr>
          <a:xfrm>
            <a:off x="2438400" y="635000"/>
            <a:ext cx="7315200" cy="2143125"/>
          </a:xfrm>
          <a:prstGeom prst="rect">
            <a:avLst/>
          </a:prstGeom>
          <a:noFill/>
        </p:spPr>
        <p:txBody>
          <a:bodyPr vert="horz" wrap="square" rtlCol="0" anchor="ctr" anchorCtr="0">
            <a:noAutofit/>
          </a:bodyPr>
          <a:lstStyle/>
          <a:p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Python</a:t>
            </a:r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的变量无需事先定义，在赋值时即自动产生。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6" name="文本框 5"/>
          <p:cNvSpPr txBox="1"/>
          <p:nvPr>
            <p:custDataLst>
              <p:tags r:id="rId2"/>
            </p:custDataLst>
          </p:nvPr>
        </p:nvSpPr>
        <p:spPr>
          <a:xfrm>
            <a:off x="3352800" y="2786063"/>
            <a:ext cx="6400800" cy="642938"/>
          </a:xfrm>
          <a:prstGeom prst="rect">
            <a:avLst/>
          </a:prstGeom>
          <a:noFill/>
        </p:spPr>
        <p:txBody>
          <a:bodyPr vert="horz" rtlCol="0" anchor="ctr" anchorCtr="0">
            <a:noAutofit/>
          </a:bodyPr>
          <a:lstStyle/>
          <a:p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正确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7" name="文本框 6"/>
          <p:cNvSpPr txBox="1"/>
          <p:nvPr>
            <p:custDataLst>
              <p:tags r:id="rId3"/>
            </p:custDataLst>
          </p:nvPr>
        </p:nvSpPr>
        <p:spPr>
          <a:xfrm>
            <a:off x="3352800" y="3643313"/>
            <a:ext cx="6400800" cy="642938"/>
          </a:xfrm>
          <a:prstGeom prst="rect">
            <a:avLst/>
          </a:prstGeom>
          <a:noFill/>
        </p:spPr>
        <p:txBody>
          <a:bodyPr vert="horz" rtlCol="0" anchor="ctr" anchorCtr="0">
            <a:noAutofit/>
          </a:bodyPr>
          <a:lstStyle/>
          <a:p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错误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0" name="椭圆 9"/>
          <p:cNvSpPr>
            <a:spLocks noChangeAspect="1"/>
          </p:cNvSpPr>
          <p:nvPr>
            <p:custDataLst>
              <p:tags r:id="rId4"/>
            </p:custDataLst>
          </p:nvPr>
        </p:nvSpPr>
        <p:spPr bwMode="auto">
          <a:xfrm>
            <a:off x="2638425" y="2850356"/>
            <a:ext cx="514350" cy="514350"/>
          </a:xfrm>
          <a:prstGeom prst="ellipse">
            <a:avLst/>
          </a:prstGeom>
          <a:solidFill>
            <a:srgbClr val="00FF00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A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1" name="椭圆 10"/>
          <p:cNvSpPr>
            <a:spLocks noChangeAspect="1"/>
          </p:cNvSpPr>
          <p:nvPr>
            <p:custDataLst>
              <p:tags r:id="rId5"/>
            </p:custDataLst>
          </p:nvPr>
        </p:nvSpPr>
        <p:spPr bwMode="auto">
          <a:xfrm>
            <a:off x="2638425" y="3707606"/>
            <a:ext cx="514350" cy="514350"/>
          </a:xfrm>
          <a:prstGeom prst="ellipse">
            <a:avLst/>
          </a:prstGeom>
          <a:solidFill>
            <a:srgbClr val="808080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B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4" name="矩形: 圆角 13"/>
          <p:cNvSpPr/>
          <p:nvPr>
            <p:custDataLst>
              <p:tags r:id="rId6"/>
            </p:custDataLst>
          </p:nvPr>
        </p:nvSpPr>
        <p:spPr bwMode="auto">
          <a:xfrm>
            <a:off x="7696200" y="6215063"/>
            <a:ext cx="1543050" cy="411480"/>
          </a:xfrm>
          <a:prstGeom prst="roundRect">
            <a:avLst/>
          </a:prstGeom>
          <a:solidFill>
            <a:srgbClr val="808080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提交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grpSp>
        <p:nvGrpSpPr>
          <p:cNvPr id="19" name="组合 18"/>
          <p:cNvGrpSpPr/>
          <p:nvPr>
            <p:custDataLst>
              <p:tags r:id="rId7"/>
            </p:custDataLst>
          </p:nvPr>
        </p:nvGrpSpPr>
        <p:grpSpPr>
          <a:xfrm>
            <a:off x="1524000" y="0"/>
            <a:ext cx="9144000" cy="635000"/>
            <a:chOff x="0" y="0"/>
            <a:chExt cx="9144000" cy="635000"/>
          </a:xfrm>
        </p:grpSpPr>
        <p:sp>
          <p:nvSpPr>
            <p:cNvPr id="15" name="TitleBackground"/>
            <p:cNvSpPr/>
            <p:nvPr>
              <p:custDataLst>
                <p:tags r:id="rId8"/>
              </p:custDataLst>
            </p:nvPr>
          </p:nvSpPr>
          <p:spPr bwMode="auto">
            <a:xfrm>
              <a:off x="0" y="0"/>
              <a:ext cx="9144000" cy="635000"/>
            </a:xfrm>
            <a:prstGeom prst="rect">
              <a:avLst/>
            </a:prstGeom>
            <a:solidFill>
              <a:srgbClr val="F6F7F8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6" name="ColorBlock"/>
            <p:cNvSpPr/>
            <p:nvPr>
              <p:custDataLst>
                <p:tags r:id="rId9"/>
              </p:custDataLst>
            </p:nvPr>
          </p:nvSpPr>
          <p:spPr bwMode="auto">
            <a:xfrm>
              <a:off x="0" y="0"/>
              <a:ext cx="190500" cy="635000"/>
            </a:xfrm>
            <a:prstGeom prst="rect">
              <a:avLst/>
            </a:prstGeom>
            <a:solidFill>
              <a:srgbClr val="639EF4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7" name="TypeText"/>
            <p:cNvSpPr txBox="1"/>
            <p:nvPr>
              <p:custDataLst>
                <p:tags r:id="rId10"/>
              </p:custDataLst>
            </p:nvPr>
          </p:nvSpPr>
          <p:spPr>
            <a:xfrm>
              <a:off x="254000" y="0"/>
              <a:ext cx="1905000" cy="635000"/>
            </a:xfrm>
            <a:prstGeom prst="rect">
              <a:avLst/>
            </a:prstGeom>
            <a:noFill/>
          </p:spPr>
          <p:txBody>
            <a:bodyPr vert="horz" wrap="none" rtlCol="0" anchor="ctr" anchorCtr="0">
              <a:noAutofit/>
            </a:bodyPr>
            <a:lstStyle/>
            <a:p>
              <a:r>
                <a:rPr lang="zh-CN" altLang="en-US" sz="2600">
                  <a:solidFill>
                    <a:srgbClr val="00000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单选题</a:t>
              </a:r>
              <a:endParaRPr lang="zh-CN" altLang="en-US" sz="260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  <p:sp>
          <p:nvSpPr>
            <p:cNvPr id="18" name="TipText"/>
            <p:cNvSpPr txBox="1"/>
            <p:nvPr>
              <p:custDataLst>
                <p:tags r:id="rId11"/>
              </p:custDataLst>
            </p:nvPr>
          </p:nvSpPr>
          <p:spPr>
            <a:xfrm>
              <a:off x="1525905" y="109220"/>
              <a:ext cx="2286000" cy="508000"/>
            </a:xfrm>
            <a:prstGeom prst="rect">
              <a:avLst/>
            </a:prstGeom>
            <a:noFill/>
          </p:spPr>
          <p:txBody>
            <a:bodyPr vert="horz" wrap="none" rtlCol="0" anchor="ctr" anchorCtr="0">
              <a:noAutofit/>
            </a:bodyPr>
            <a:lstStyle/>
            <a:p>
              <a:r>
                <a:rPr lang="en-US" altLang="zh-CN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1</a:t>
              </a:r>
              <a:r>
                <a:rPr lang="zh-CN" altLang="en-US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分</a:t>
              </a:r>
              <a:endParaRPr lang="zh-CN" altLang="en-US" sz="2000">
                <a:solidFill>
                  <a:srgbClr val="80808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</p:grpSp>
      <p:pic>
        <p:nvPicPr>
          <p:cNvPr id="4" name="图片 3"/>
          <p:cNvPicPr/>
          <p:nvPr>
            <p:custDataLst>
              <p:tags r:id="rId12"/>
            </p:custDataLst>
          </p:nvPr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8600" y="63500"/>
            <a:ext cx="1422400" cy="508000"/>
          </a:xfrm>
          <a:prstGeom prst="rect">
            <a:avLst/>
          </a:prstGeom>
        </p:spPr>
      </p:pic>
    </p:spTree>
    <p:custDataLst>
      <p:tags r:id="rId14"/>
    </p:custData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1C153BA-6758-45D9-B78B-3FCFDA02117E}" type="slidenum">
              <a:rPr lang="zh-CN" altLang="en-US" smtClean="0"/>
            </a:fld>
            <a:endParaRPr lang="en-US" altLang="zh-CN" dirty="0"/>
          </a:p>
        </p:txBody>
      </p:sp>
      <p:sp>
        <p:nvSpPr>
          <p:cNvPr id="5" name="文本框 4"/>
          <p:cNvSpPr txBox="1"/>
          <p:nvPr>
            <p:custDataLst>
              <p:tags r:id="rId1"/>
            </p:custDataLst>
          </p:nvPr>
        </p:nvSpPr>
        <p:spPr>
          <a:xfrm>
            <a:off x="2438400" y="635000"/>
            <a:ext cx="7315200" cy="2143125"/>
          </a:xfrm>
          <a:prstGeom prst="rect">
            <a:avLst/>
          </a:prstGeom>
          <a:noFill/>
        </p:spPr>
        <p:txBody>
          <a:bodyPr vert="horz" wrap="square" rtlCol="0" anchor="ctr" anchorCtr="0">
            <a:noAutofit/>
          </a:bodyPr>
          <a:lstStyle/>
          <a:p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Python</a:t>
            </a:r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的变量产生后其数据类型就固定了，不能再改变。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6" name="文本框 5"/>
          <p:cNvSpPr txBox="1"/>
          <p:nvPr>
            <p:custDataLst>
              <p:tags r:id="rId2"/>
            </p:custDataLst>
          </p:nvPr>
        </p:nvSpPr>
        <p:spPr>
          <a:xfrm>
            <a:off x="3352800" y="2786063"/>
            <a:ext cx="6400800" cy="642938"/>
          </a:xfrm>
          <a:prstGeom prst="rect">
            <a:avLst/>
          </a:prstGeom>
          <a:noFill/>
        </p:spPr>
        <p:txBody>
          <a:bodyPr vert="horz" rtlCol="0" anchor="ctr" anchorCtr="0">
            <a:noAutofit/>
          </a:bodyPr>
          <a:lstStyle/>
          <a:p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正确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7" name="文本框 6"/>
          <p:cNvSpPr txBox="1"/>
          <p:nvPr>
            <p:custDataLst>
              <p:tags r:id="rId3"/>
            </p:custDataLst>
          </p:nvPr>
        </p:nvSpPr>
        <p:spPr>
          <a:xfrm>
            <a:off x="3352800" y="3643313"/>
            <a:ext cx="6400800" cy="642938"/>
          </a:xfrm>
          <a:prstGeom prst="rect">
            <a:avLst/>
          </a:prstGeom>
          <a:noFill/>
        </p:spPr>
        <p:txBody>
          <a:bodyPr vert="horz" rtlCol="0" anchor="ctr" anchorCtr="0">
            <a:noAutofit/>
          </a:bodyPr>
          <a:lstStyle/>
          <a:p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错误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0" name="椭圆 9"/>
          <p:cNvSpPr>
            <a:spLocks noChangeAspect="1"/>
          </p:cNvSpPr>
          <p:nvPr>
            <p:custDataLst>
              <p:tags r:id="rId4"/>
            </p:custDataLst>
          </p:nvPr>
        </p:nvSpPr>
        <p:spPr bwMode="auto">
          <a:xfrm>
            <a:off x="2638425" y="2850356"/>
            <a:ext cx="514350" cy="514350"/>
          </a:xfrm>
          <a:prstGeom prst="ellipse">
            <a:avLst/>
          </a:prstGeom>
          <a:solidFill>
            <a:srgbClr val="808080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A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1" name="椭圆 10"/>
          <p:cNvSpPr>
            <a:spLocks noChangeAspect="1"/>
          </p:cNvSpPr>
          <p:nvPr>
            <p:custDataLst>
              <p:tags r:id="rId5"/>
            </p:custDataLst>
          </p:nvPr>
        </p:nvSpPr>
        <p:spPr bwMode="auto">
          <a:xfrm>
            <a:off x="2638425" y="3707606"/>
            <a:ext cx="514350" cy="514350"/>
          </a:xfrm>
          <a:prstGeom prst="ellipse">
            <a:avLst/>
          </a:prstGeom>
          <a:solidFill>
            <a:srgbClr val="00FF00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B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4" name="矩形: 圆角 13"/>
          <p:cNvSpPr/>
          <p:nvPr>
            <p:custDataLst>
              <p:tags r:id="rId6"/>
            </p:custDataLst>
          </p:nvPr>
        </p:nvSpPr>
        <p:spPr bwMode="auto">
          <a:xfrm>
            <a:off x="7696200" y="6215063"/>
            <a:ext cx="1543050" cy="411480"/>
          </a:xfrm>
          <a:prstGeom prst="roundRect">
            <a:avLst/>
          </a:prstGeom>
          <a:solidFill>
            <a:srgbClr val="808080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提交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grpSp>
        <p:nvGrpSpPr>
          <p:cNvPr id="19" name="组合 18"/>
          <p:cNvGrpSpPr/>
          <p:nvPr>
            <p:custDataLst>
              <p:tags r:id="rId7"/>
            </p:custDataLst>
          </p:nvPr>
        </p:nvGrpSpPr>
        <p:grpSpPr>
          <a:xfrm>
            <a:off x="1524000" y="0"/>
            <a:ext cx="9144000" cy="635000"/>
            <a:chOff x="0" y="0"/>
            <a:chExt cx="9144000" cy="635000"/>
          </a:xfrm>
        </p:grpSpPr>
        <p:sp>
          <p:nvSpPr>
            <p:cNvPr id="15" name="TitleBackground"/>
            <p:cNvSpPr/>
            <p:nvPr>
              <p:custDataLst>
                <p:tags r:id="rId8"/>
              </p:custDataLst>
            </p:nvPr>
          </p:nvSpPr>
          <p:spPr bwMode="auto">
            <a:xfrm>
              <a:off x="0" y="0"/>
              <a:ext cx="9144000" cy="635000"/>
            </a:xfrm>
            <a:prstGeom prst="rect">
              <a:avLst/>
            </a:prstGeom>
            <a:solidFill>
              <a:srgbClr val="F6F7F8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6" name="ColorBlock"/>
            <p:cNvSpPr/>
            <p:nvPr>
              <p:custDataLst>
                <p:tags r:id="rId9"/>
              </p:custDataLst>
            </p:nvPr>
          </p:nvSpPr>
          <p:spPr bwMode="auto">
            <a:xfrm>
              <a:off x="0" y="0"/>
              <a:ext cx="190500" cy="635000"/>
            </a:xfrm>
            <a:prstGeom prst="rect">
              <a:avLst/>
            </a:prstGeom>
            <a:solidFill>
              <a:srgbClr val="639EF4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7" name="TypeText"/>
            <p:cNvSpPr txBox="1"/>
            <p:nvPr>
              <p:custDataLst>
                <p:tags r:id="rId10"/>
              </p:custDataLst>
            </p:nvPr>
          </p:nvSpPr>
          <p:spPr>
            <a:xfrm>
              <a:off x="254000" y="0"/>
              <a:ext cx="1905000" cy="635000"/>
            </a:xfrm>
            <a:prstGeom prst="rect">
              <a:avLst/>
            </a:prstGeom>
            <a:noFill/>
          </p:spPr>
          <p:txBody>
            <a:bodyPr vert="horz" wrap="none" rtlCol="0" anchor="ctr" anchorCtr="0">
              <a:noAutofit/>
            </a:bodyPr>
            <a:lstStyle/>
            <a:p>
              <a:r>
                <a:rPr lang="zh-CN" altLang="en-US" sz="2600">
                  <a:solidFill>
                    <a:srgbClr val="00000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单选题</a:t>
              </a:r>
              <a:endParaRPr lang="zh-CN" altLang="en-US" sz="260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  <p:sp>
          <p:nvSpPr>
            <p:cNvPr id="18" name="TipText"/>
            <p:cNvSpPr txBox="1"/>
            <p:nvPr>
              <p:custDataLst>
                <p:tags r:id="rId11"/>
              </p:custDataLst>
            </p:nvPr>
          </p:nvSpPr>
          <p:spPr>
            <a:xfrm>
              <a:off x="1525905" y="109220"/>
              <a:ext cx="2286000" cy="508000"/>
            </a:xfrm>
            <a:prstGeom prst="rect">
              <a:avLst/>
            </a:prstGeom>
            <a:noFill/>
          </p:spPr>
          <p:txBody>
            <a:bodyPr vert="horz" wrap="none" rtlCol="0" anchor="ctr" anchorCtr="0">
              <a:noAutofit/>
            </a:bodyPr>
            <a:lstStyle/>
            <a:p>
              <a:r>
                <a:rPr lang="en-US" altLang="zh-CN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1</a:t>
              </a:r>
              <a:r>
                <a:rPr lang="zh-CN" altLang="en-US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分</a:t>
              </a:r>
              <a:endParaRPr lang="zh-CN" altLang="en-US" sz="2000">
                <a:solidFill>
                  <a:srgbClr val="80808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</p:grpSp>
      <p:pic>
        <p:nvPicPr>
          <p:cNvPr id="4" name="图片 3"/>
          <p:cNvPicPr/>
          <p:nvPr>
            <p:custDataLst>
              <p:tags r:id="rId12"/>
            </p:custDataLst>
          </p:nvPr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8600" y="63500"/>
            <a:ext cx="1422400" cy="508000"/>
          </a:xfrm>
          <a:prstGeom prst="rect">
            <a:avLst/>
          </a:prstGeom>
        </p:spPr>
      </p:pic>
    </p:spTree>
    <p:custDataLst>
      <p:tags r:id="rId14"/>
    </p:custData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1C153BA-6758-45D9-B78B-3FCFDA02117E}" type="slidenum">
              <a:rPr lang="zh-CN" altLang="en-US" smtClean="0"/>
            </a:fld>
            <a:endParaRPr lang="en-US" altLang="zh-CN" dirty="0"/>
          </a:p>
        </p:txBody>
      </p:sp>
      <p:sp>
        <p:nvSpPr>
          <p:cNvPr id="5" name="文本框 4"/>
          <p:cNvSpPr txBox="1"/>
          <p:nvPr>
            <p:custDataLst>
              <p:tags r:id="rId1"/>
            </p:custDataLst>
          </p:nvPr>
        </p:nvSpPr>
        <p:spPr>
          <a:xfrm>
            <a:off x="2438400" y="635000"/>
            <a:ext cx="7315200" cy="2143125"/>
          </a:xfrm>
          <a:prstGeom prst="rect">
            <a:avLst/>
          </a:prstGeom>
          <a:noFill/>
        </p:spPr>
        <p:txBody>
          <a:bodyPr vert="horz" wrap="square" rtlCol="0" anchor="ctr" anchorCtr="0">
            <a:noAutofit/>
          </a:bodyPr>
          <a:lstStyle/>
          <a:p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input </a:t>
            </a:r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是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Python</a:t>
            </a:r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的关键字。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6" name="文本框 5"/>
          <p:cNvSpPr txBox="1"/>
          <p:nvPr>
            <p:custDataLst>
              <p:tags r:id="rId2"/>
            </p:custDataLst>
          </p:nvPr>
        </p:nvSpPr>
        <p:spPr>
          <a:xfrm>
            <a:off x="3352800" y="2786063"/>
            <a:ext cx="6400800" cy="642938"/>
          </a:xfrm>
          <a:prstGeom prst="rect">
            <a:avLst/>
          </a:prstGeom>
          <a:noFill/>
        </p:spPr>
        <p:txBody>
          <a:bodyPr vert="horz" rtlCol="0" anchor="ctr" anchorCtr="0">
            <a:noAutofit/>
          </a:bodyPr>
          <a:lstStyle/>
          <a:p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正确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7" name="文本框 6"/>
          <p:cNvSpPr txBox="1"/>
          <p:nvPr>
            <p:custDataLst>
              <p:tags r:id="rId3"/>
            </p:custDataLst>
          </p:nvPr>
        </p:nvSpPr>
        <p:spPr>
          <a:xfrm>
            <a:off x="3352800" y="3643313"/>
            <a:ext cx="6400800" cy="642938"/>
          </a:xfrm>
          <a:prstGeom prst="rect">
            <a:avLst/>
          </a:prstGeom>
          <a:noFill/>
        </p:spPr>
        <p:txBody>
          <a:bodyPr vert="horz" rtlCol="0" anchor="ctr" anchorCtr="0">
            <a:noAutofit/>
          </a:bodyPr>
          <a:lstStyle/>
          <a:p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错误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0" name="椭圆 9"/>
          <p:cNvSpPr>
            <a:spLocks noChangeAspect="1"/>
          </p:cNvSpPr>
          <p:nvPr>
            <p:custDataLst>
              <p:tags r:id="rId4"/>
            </p:custDataLst>
          </p:nvPr>
        </p:nvSpPr>
        <p:spPr bwMode="auto">
          <a:xfrm>
            <a:off x="2638425" y="2850356"/>
            <a:ext cx="514350" cy="514350"/>
          </a:xfrm>
          <a:prstGeom prst="ellipse">
            <a:avLst/>
          </a:prstGeom>
          <a:solidFill>
            <a:srgbClr val="808080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A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1" name="椭圆 10"/>
          <p:cNvSpPr>
            <a:spLocks noChangeAspect="1"/>
          </p:cNvSpPr>
          <p:nvPr>
            <p:custDataLst>
              <p:tags r:id="rId5"/>
            </p:custDataLst>
          </p:nvPr>
        </p:nvSpPr>
        <p:spPr bwMode="auto">
          <a:xfrm>
            <a:off x="2638425" y="3707606"/>
            <a:ext cx="514350" cy="514350"/>
          </a:xfrm>
          <a:prstGeom prst="ellipse">
            <a:avLst/>
          </a:prstGeom>
          <a:solidFill>
            <a:srgbClr val="00FF00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B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4" name="矩形: 圆角 13"/>
          <p:cNvSpPr/>
          <p:nvPr>
            <p:custDataLst>
              <p:tags r:id="rId6"/>
            </p:custDataLst>
          </p:nvPr>
        </p:nvSpPr>
        <p:spPr bwMode="auto">
          <a:xfrm>
            <a:off x="7696200" y="6215063"/>
            <a:ext cx="1543050" cy="411480"/>
          </a:xfrm>
          <a:prstGeom prst="roundRect">
            <a:avLst/>
          </a:prstGeom>
          <a:solidFill>
            <a:srgbClr val="808080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提交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grpSp>
        <p:nvGrpSpPr>
          <p:cNvPr id="19" name="组合 18"/>
          <p:cNvGrpSpPr/>
          <p:nvPr>
            <p:custDataLst>
              <p:tags r:id="rId7"/>
            </p:custDataLst>
          </p:nvPr>
        </p:nvGrpSpPr>
        <p:grpSpPr>
          <a:xfrm>
            <a:off x="1524000" y="0"/>
            <a:ext cx="9144000" cy="635000"/>
            <a:chOff x="0" y="0"/>
            <a:chExt cx="9144000" cy="635000"/>
          </a:xfrm>
        </p:grpSpPr>
        <p:sp>
          <p:nvSpPr>
            <p:cNvPr id="15" name="TitleBackground"/>
            <p:cNvSpPr/>
            <p:nvPr>
              <p:custDataLst>
                <p:tags r:id="rId8"/>
              </p:custDataLst>
            </p:nvPr>
          </p:nvSpPr>
          <p:spPr bwMode="auto">
            <a:xfrm>
              <a:off x="0" y="0"/>
              <a:ext cx="9144000" cy="635000"/>
            </a:xfrm>
            <a:prstGeom prst="rect">
              <a:avLst/>
            </a:prstGeom>
            <a:solidFill>
              <a:srgbClr val="F6F7F8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6" name="ColorBlock"/>
            <p:cNvSpPr/>
            <p:nvPr>
              <p:custDataLst>
                <p:tags r:id="rId9"/>
              </p:custDataLst>
            </p:nvPr>
          </p:nvSpPr>
          <p:spPr bwMode="auto">
            <a:xfrm>
              <a:off x="0" y="0"/>
              <a:ext cx="190500" cy="635000"/>
            </a:xfrm>
            <a:prstGeom prst="rect">
              <a:avLst/>
            </a:prstGeom>
            <a:solidFill>
              <a:srgbClr val="639EF4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7" name="TypeText"/>
            <p:cNvSpPr txBox="1"/>
            <p:nvPr>
              <p:custDataLst>
                <p:tags r:id="rId10"/>
              </p:custDataLst>
            </p:nvPr>
          </p:nvSpPr>
          <p:spPr>
            <a:xfrm>
              <a:off x="254000" y="0"/>
              <a:ext cx="1905000" cy="635000"/>
            </a:xfrm>
            <a:prstGeom prst="rect">
              <a:avLst/>
            </a:prstGeom>
            <a:noFill/>
          </p:spPr>
          <p:txBody>
            <a:bodyPr vert="horz" wrap="none" rtlCol="0" anchor="ctr" anchorCtr="0">
              <a:noAutofit/>
            </a:bodyPr>
            <a:lstStyle/>
            <a:p>
              <a:r>
                <a:rPr lang="zh-CN" altLang="en-US" sz="2600">
                  <a:solidFill>
                    <a:srgbClr val="00000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单选题</a:t>
              </a:r>
              <a:endParaRPr lang="zh-CN" altLang="en-US" sz="260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  <p:sp>
          <p:nvSpPr>
            <p:cNvPr id="18" name="TipText"/>
            <p:cNvSpPr txBox="1"/>
            <p:nvPr>
              <p:custDataLst>
                <p:tags r:id="rId11"/>
              </p:custDataLst>
            </p:nvPr>
          </p:nvSpPr>
          <p:spPr>
            <a:xfrm>
              <a:off x="1525905" y="109220"/>
              <a:ext cx="2286000" cy="508000"/>
            </a:xfrm>
            <a:prstGeom prst="rect">
              <a:avLst/>
            </a:prstGeom>
            <a:noFill/>
          </p:spPr>
          <p:txBody>
            <a:bodyPr vert="horz" wrap="none" rtlCol="0" anchor="ctr" anchorCtr="0">
              <a:noAutofit/>
            </a:bodyPr>
            <a:lstStyle/>
            <a:p>
              <a:r>
                <a:rPr lang="en-US" altLang="zh-CN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1</a:t>
              </a:r>
              <a:r>
                <a:rPr lang="zh-CN" altLang="en-US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分</a:t>
              </a:r>
              <a:endParaRPr lang="zh-CN" altLang="en-US" sz="2000">
                <a:solidFill>
                  <a:srgbClr val="80808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</p:grpSp>
      <p:pic>
        <p:nvPicPr>
          <p:cNvPr id="4" name="图片 3"/>
          <p:cNvPicPr/>
          <p:nvPr>
            <p:custDataLst>
              <p:tags r:id="rId12"/>
            </p:custDataLst>
          </p:nvPr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8600" y="63500"/>
            <a:ext cx="1422400" cy="508000"/>
          </a:xfrm>
          <a:prstGeom prst="rect">
            <a:avLst/>
          </a:prstGeom>
        </p:spPr>
      </p:pic>
    </p:spTree>
    <p:custDataLst>
      <p:tags r:id="rId14"/>
    </p:custData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1C153BA-6758-45D9-B78B-3FCFDA02117E}" type="slidenum">
              <a:rPr lang="zh-CN" altLang="en-US" smtClean="0"/>
            </a:fld>
            <a:endParaRPr lang="en-US" altLang="zh-CN" dirty="0"/>
          </a:p>
        </p:txBody>
      </p:sp>
      <p:sp>
        <p:nvSpPr>
          <p:cNvPr id="5" name="文本框 4"/>
          <p:cNvSpPr txBox="1"/>
          <p:nvPr>
            <p:custDataLst>
              <p:tags r:id="rId1"/>
            </p:custDataLst>
          </p:nvPr>
        </p:nvSpPr>
        <p:spPr>
          <a:xfrm>
            <a:off x="2438400" y="635000"/>
            <a:ext cx="7315200" cy="2143125"/>
          </a:xfrm>
          <a:prstGeom prst="rect">
            <a:avLst/>
          </a:prstGeom>
          <a:noFill/>
        </p:spPr>
        <p:txBody>
          <a:bodyPr vert="horz" wrap="square" rtlCol="0" anchor="ctr" anchorCtr="0">
            <a:noAutofit/>
          </a:bodyPr>
          <a:lstStyle/>
          <a:p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print=3 </a:t>
            </a:r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这条语句无法执行，是错误的。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6" name="文本框 5"/>
          <p:cNvSpPr txBox="1"/>
          <p:nvPr>
            <p:custDataLst>
              <p:tags r:id="rId2"/>
            </p:custDataLst>
          </p:nvPr>
        </p:nvSpPr>
        <p:spPr>
          <a:xfrm>
            <a:off x="3352800" y="2786063"/>
            <a:ext cx="6400800" cy="642938"/>
          </a:xfrm>
          <a:prstGeom prst="rect">
            <a:avLst/>
          </a:prstGeom>
          <a:noFill/>
        </p:spPr>
        <p:txBody>
          <a:bodyPr vert="horz" rtlCol="0" anchor="ctr" anchorCtr="0">
            <a:noAutofit/>
          </a:bodyPr>
          <a:lstStyle/>
          <a:p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正确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7" name="文本框 6"/>
          <p:cNvSpPr txBox="1"/>
          <p:nvPr>
            <p:custDataLst>
              <p:tags r:id="rId3"/>
            </p:custDataLst>
          </p:nvPr>
        </p:nvSpPr>
        <p:spPr>
          <a:xfrm>
            <a:off x="3352800" y="3643313"/>
            <a:ext cx="6400800" cy="642938"/>
          </a:xfrm>
          <a:prstGeom prst="rect">
            <a:avLst/>
          </a:prstGeom>
          <a:noFill/>
        </p:spPr>
        <p:txBody>
          <a:bodyPr vert="horz" rtlCol="0" anchor="ctr" anchorCtr="0">
            <a:noAutofit/>
          </a:bodyPr>
          <a:lstStyle/>
          <a:p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错误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0" name="椭圆 9"/>
          <p:cNvSpPr>
            <a:spLocks noChangeAspect="1"/>
          </p:cNvSpPr>
          <p:nvPr>
            <p:custDataLst>
              <p:tags r:id="rId4"/>
            </p:custDataLst>
          </p:nvPr>
        </p:nvSpPr>
        <p:spPr bwMode="auto">
          <a:xfrm>
            <a:off x="2638425" y="2850356"/>
            <a:ext cx="514350" cy="514350"/>
          </a:xfrm>
          <a:prstGeom prst="ellipse">
            <a:avLst/>
          </a:prstGeom>
          <a:solidFill>
            <a:srgbClr val="808080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A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1" name="椭圆 10"/>
          <p:cNvSpPr>
            <a:spLocks noChangeAspect="1"/>
          </p:cNvSpPr>
          <p:nvPr>
            <p:custDataLst>
              <p:tags r:id="rId5"/>
            </p:custDataLst>
          </p:nvPr>
        </p:nvSpPr>
        <p:spPr bwMode="auto">
          <a:xfrm>
            <a:off x="2638425" y="3707606"/>
            <a:ext cx="514350" cy="514350"/>
          </a:xfrm>
          <a:prstGeom prst="ellipse">
            <a:avLst/>
          </a:prstGeom>
          <a:solidFill>
            <a:srgbClr val="00FF00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B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4" name="矩形: 圆角 13"/>
          <p:cNvSpPr/>
          <p:nvPr>
            <p:custDataLst>
              <p:tags r:id="rId6"/>
            </p:custDataLst>
          </p:nvPr>
        </p:nvSpPr>
        <p:spPr bwMode="auto">
          <a:xfrm>
            <a:off x="7696200" y="6215063"/>
            <a:ext cx="1543050" cy="411480"/>
          </a:xfrm>
          <a:prstGeom prst="roundRect">
            <a:avLst/>
          </a:prstGeom>
          <a:solidFill>
            <a:srgbClr val="808080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提交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grpSp>
        <p:nvGrpSpPr>
          <p:cNvPr id="19" name="组合 18"/>
          <p:cNvGrpSpPr/>
          <p:nvPr>
            <p:custDataLst>
              <p:tags r:id="rId7"/>
            </p:custDataLst>
          </p:nvPr>
        </p:nvGrpSpPr>
        <p:grpSpPr>
          <a:xfrm>
            <a:off x="1524000" y="0"/>
            <a:ext cx="9144000" cy="635000"/>
            <a:chOff x="0" y="0"/>
            <a:chExt cx="9144000" cy="635000"/>
          </a:xfrm>
        </p:grpSpPr>
        <p:sp>
          <p:nvSpPr>
            <p:cNvPr id="15" name="TitleBackground"/>
            <p:cNvSpPr/>
            <p:nvPr>
              <p:custDataLst>
                <p:tags r:id="rId8"/>
              </p:custDataLst>
            </p:nvPr>
          </p:nvSpPr>
          <p:spPr bwMode="auto">
            <a:xfrm>
              <a:off x="0" y="0"/>
              <a:ext cx="9144000" cy="635000"/>
            </a:xfrm>
            <a:prstGeom prst="rect">
              <a:avLst/>
            </a:prstGeom>
            <a:solidFill>
              <a:srgbClr val="F6F7F8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6" name="ColorBlock"/>
            <p:cNvSpPr/>
            <p:nvPr>
              <p:custDataLst>
                <p:tags r:id="rId9"/>
              </p:custDataLst>
            </p:nvPr>
          </p:nvSpPr>
          <p:spPr bwMode="auto">
            <a:xfrm>
              <a:off x="0" y="0"/>
              <a:ext cx="190500" cy="635000"/>
            </a:xfrm>
            <a:prstGeom prst="rect">
              <a:avLst/>
            </a:prstGeom>
            <a:solidFill>
              <a:srgbClr val="639EF4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7" name="TypeText"/>
            <p:cNvSpPr txBox="1"/>
            <p:nvPr>
              <p:custDataLst>
                <p:tags r:id="rId10"/>
              </p:custDataLst>
            </p:nvPr>
          </p:nvSpPr>
          <p:spPr>
            <a:xfrm>
              <a:off x="254000" y="0"/>
              <a:ext cx="1905000" cy="635000"/>
            </a:xfrm>
            <a:prstGeom prst="rect">
              <a:avLst/>
            </a:prstGeom>
            <a:noFill/>
          </p:spPr>
          <p:txBody>
            <a:bodyPr vert="horz" wrap="none" rtlCol="0" anchor="ctr" anchorCtr="0">
              <a:noAutofit/>
            </a:bodyPr>
            <a:lstStyle/>
            <a:p>
              <a:r>
                <a:rPr lang="zh-CN" altLang="en-US" sz="2600">
                  <a:solidFill>
                    <a:srgbClr val="00000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单选题</a:t>
              </a:r>
              <a:endParaRPr lang="zh-CN" altLang="en-US" sz="260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  <p:sp>
          <p:nvSpPr>
            <p:cNvPr id="18" name="TipText"/>
            <p:cNvSpPr txBox="1"/>
            <p:nvPr>
              <p:custDataLst>
                <p:tags r:id="rId11"/>
              </p:custDataLst>
            </p:nvPr>
          </p:nvSpPr>
          <p:spPr>
            <a:xfrm>
              <a:off x="1525905" y="109220"/>
              <a:ext cx="2286000" cy="508000"/>
            </a:xfrm>
            <a:prstGeom prst="rect">
              <a:avLst/>
            </a:prstGeom>
            <a:noFill/>
          </p:spPr>
          <p:txBody>
            <a:bodyPr vert="horz" wrap="none" rtlCol="0" anchor="ctr" anchorCtr="0">
              <a:noAutofit/>
            </a:bodyPr>
            <a:lstStyle/>
            <a:p>
              <a:r>
                <a:rPr lang="en-US" altLang="zh-CN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1</a:t>
              </a:r>
              <a:r>
                <a:rPr lang="zh-CN" altLang="en-US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分</a:t>
              </a:r>
              <a:endParaRPr lang="zh-CN" altLang="en-US" sz="2000">
                <a:solidFill>
                  <a:srgbClr val="80808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</p:grpSp>
      <p:pic>
        <p:nvPicPr>
          <p:cNvPr id="4" name="图片 3"/>
          <p:cNvPicPr/>
          <p:nvPr>
            <p:custDataLst>
              <p:tags r:id="rId12"/>
            </p:custDataLst>
          </p:nvPr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8600" y="63500"/>
            <a:ext cx="1422400" cy="508000"/>
          </a:xfrm>
          <a:prstGeom prst="rect">
            <a:avLst/>
          </a:prstGeom>
        </p:spPr>
      </p:pic>
    </p:spTree>
    <p:custDataLst>
      <p:tags r:id="rId14"/>
    </p:custData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54"/>
          <p:cNvSpPr txBox="1">
            <a:spLocks noChangeArrowheads="1"/>
          </p:cNvSpPr>
          <p:nvPr/>
        </p:nvSpPr>
        <p:spPr bwMode="auto">
          <a:xfrm>
            <a:off x="2819400" y="404667"/>
            <a:ext cx="6553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2.1  </a:t>
            </a:r>
            <a:r>
              <a:rPr lang="zh-CN" alt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基本数据类型</a:t>
            </a:r>
            <a:endParaRPr lang="en-US" altLang="zh-CN" sz="3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Rectangle 53"/>
          <p:cNvSpPr txBox="1">
            <a:spLocks noChangeArrowheads="1"/>
          </p:cNvSpPr>
          <p:nvPr/>
        </p:nvSpPr>
        <p:spPr bwMode="auto">
          <a:xfrm>
            <a:off x="1919536" y="989442"/>
            <a:ext cx="8280920" cy="15034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/>
          <a:lstStyle>
            <a:lvl1pPr marL="342900" indent="2095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defRPr sz="28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28675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23698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4465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457200">
              <a:lnSpc>
                <a:spcPct val="140000"/>
              </a:lnSpc>
              <a:spcBef>
                <a:spcPts val="0"/>
              </a:spcBef>
              <a:buClr>
                <a:srgbClr val="990000"/>
              </a:buClr>
            </a:pPr>
            <a:r>
              <a:rPr lang="zh-CN" altLang="zh-CN" sz="2000"/>
              <a:t>使用复数类型时需注意</a:t>
            </a:r>
            <a:r>
              <a:rPr lang="zh-CN" altLang="zh-CN" sz="2000" dirty="0"/>
              <a:t>：</a:t>
            </a:r>
            <a:endParaRPr lang="zh-CN" altLang="zh-CN" sz="2000" dirty="0"/>
          </a:p>
          <a:p>
            <a:pPr marL="0" indent="0">
              <a:lnSpc>
                <a:spcPct val="140000"/>
              </a:lnSpc>
              <a:buClr>
                <a:srgbClr val="990000"/>
              </a:buClr>
            </a:pPr>
            <a:r>
              <a:rPr lang="zh-CN" altLang="zh-CN" sz="2000" dirty="0"/>
              <a:t>（</a:t>
            </a:r>
            <a:r>
              <a:rPr lang="en-US" altLang="zh-CN" sz="2000" dirty="0"/>
              <a:t>1</a:t>
            </a:r>
            <a:r>
              <a:rPr lang="zh-CN" altLang="zh-CN" sz="2000"/>
              <a:t>）虚部单位</a:t>
            </a:r>
            <a:r>
              <a:rPr lang="zh-CN" altLang="zh-CN" sz="2000" dirty="0"/>
              <a:t>必须用</a:t>
            </a:r>
            <a:r>
              <a:rPr lang="en-US" altLang="zh-CN" sz="2000" dirty="0"/>
              <a:t>j</a:t>
            </a:r>
            <a:r>
              <a:rPr lang="zh-CN" altLang="zh-CN" sz="2000" dirty="0"/>
              <a:t>或者</a:t>
            </a:r>
            <a:r>
              <a:rPr lang="en-US" altLang="zh-CN" sz="2000"/>
              <a:t>J</a:t>
            </a:r>
            <a:r>
              <a:rPr lang="zh-CN" altLang="zh-CN" sz="2000"/>
              <a:t>表示</a:t>
            </a:r>
            <a:r>
              <a:rPr lang="zh-CN" altLang="en-US" sz="2000"/>
              <a:t>，和数学中惯例用</a:t>
            </a:r>
            <a:r>
              <a:rPr lang="en-US" altLang="zh-CN" sz="2000"/>
              <a:t>i</a:t>
            </a:r>
            <a:r>
              <a:rPr lang="zh-CN" altLang="en-US" sz="2000"/>
              <a:t>表示虚部不同</a:t>
            </a:r>
            <a:r>
              <a:rPr lang="zh-CN" altLang="zh-CN" sz="2000"/>
              <a:t>；</a:t>
            </a:r>
            <a:endParaRPr lang="zh-CN" altLang="zh-CN" sz="2000" dirty="0"/>
          </a:p>
          <a:p>
            <a:pPr marL="0" indent="0">
              <a:lnSpc>
                <a:spcPct val="140000"/>
              </a:lnSpc>
              <a:buClr>
                <a:srgbClr val="990000"/>
              </a:buClr>
            </a:pPr>
            <a:r>
              <a:rPr lang="zh-CN" altLang="zh-CN" sz="2000" dirty="0"/>
              <a:t>（</a:t>
            </a:r>
            <a:r>
              <a:rPr lang="en-US" altLang="zh-CN" sz="2000" dirty="0"/>
              <a:t>2</a:t>
            </a:r>
            <a:r>
              <a:rPr lang="zh-CN" altLang="zh-CN" sz="2000" dirty="0"/>
              <a:t>）虚部不能单独存在</a:t>
            </a:r>
            <a:r>
              <a:rPr lang="en-US" altLang="zh-CN" sz="2000" dirty="0"/>
              <a:t>( </a:t>
            </a:r>
            <a:r>
              <a:rPr lang="en-US" altLang="zh-CN" sz="2000"/>
              <a:t>p= -j </a:t>
            </a:r>
            <a:r>
              <a:rPr lang="zh-CN" altLang="en-US" sz="2000"/>
              <a:t>错误，可写为 </a:t>
            </a:r>
            <a:r>
              <a:rPr lang="en-US" altLang="zh-CN" sz="2000"/>
              <a:t>p=-1j)</a:t>
            </a:r>
            <a:r>
              <a:rPr lang="zh-CN" altLang="en-US" sz="2000" dirty="0"/>
              <a:t>。</a:t>
            </a:r>
            <a:endParaRPr lang="zh-CN" altLang="zh-CN" sz="2000" dirty="0"/>
          </a:p>
          <a:p>
            <a:pPr marL="0" indent="0">
              <a:lnSpc>
                <a:spcPct val="140000"/>
              </a:lnSpc>
              <a:buClr>
                <a:srgbClr val="990000"/>
              </a:buClr>
            </a:pPr>
            <a:endParaRPr lang="en-US" altLang="zh-CN" sz="2000" dirty="0"/>
          </a:p>
        </p:txBody>
      </p:sp>
      <p:sp>
        <p:nvSpPr>
          <p:cNvPr id="3" name="文本框 2"/>
          <p:cNvSpPr txBox="1"/>
          <p:nvPr/>
        </p:nvSpPr>
        <p:spPr>
          <a:xfrm>
            <a:off x="2147634" y="2976199"/>
            <a:ext cx="8064896" cy="1388906"/>
          </a:xfrm>
          <a:prstGeom prst="rect">
            <a:avLst/>
          </a:prstGeom>
          <a:solidFill>
            <a:schemeClr val="accent3">
              <a:lumMod val="95000"/>
            </a:schemeClr>
          </a:solidFill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buClr>
                <a:srgbClr val="990000"/>
              </a:buClr>
            </a:pPr>
            <a:r>
              <a:rPr lang="en-US" altLang="zh-CN"/>
              <a:t>x = 10		# </a:t>
            </a:r>
            <a:r>
              <a:rPr lang="zh-CN" altLang="en-US"/>
              <a:t>整型</a:t>
            </a:r>
            <a:endParaRPr lang="zh-CN" altLang="en-US"/>
          </a:p>
          <a:p>
            <a:pPr>
              <a:lnSpc>
                <a:spcPct val="120000"/>
              </a:lnSpc>
              <a:buClr>
                <a:srgbClr val="990000"/>
              </a:buClr>
            </a:pPr>
            <a:r>
              <a:rPr lang="en-US" altLang="zh-CN"/>
              <a:t>y = 3.14	         	# </a:t>
            </a:r>
            <a:r>
              <a:rPr lang="zh-CN" altLang="en-US"/>
              <a:t>浮点型</a:t>
            </a:r>
            <a:endParaRPr lang="zh-CN" altLang="en-US"/>
          </a:p>
          <a:p>
            <a:pPr>
              <a:lnSpc>
                <a:spcPct val="120000"/>
              </a:lnSpc>
              <a:buClr>
                <a:srgbClr val="990000"/>
              </a:buClr>
            </a:pPr>
            <a:r>
              <a:rPr lang="en-US" altLang="zh-CN"/>
              <a:t>z = 1+2j	        	# </a:t>
            </a:r>
            <a:r>
              <a:rPr lang="zh-CN" altLang="en-US"/>
              <a:t>复数型</a:t>
            </a:r>
            <a:endParaRPr lang="en-US" altLang="zh-CN"/>
          </a:p>
          <a:p>
            <a:pPr>
              <a:lnSpc>
                <a:spcPct val="120000"/>
              </a:lnSpc>
              <a:buClr>
                <a:srgbClr val="990000"/>
              </a:buClr>
            </a:pPr>
            <a:r>
              <a:rPr lang="en-US" altLang="zh-CN"/>
              <a:t>type(x), type(y), type(z)  	# </a:t>
            </a:r>
            <a:r>
              <a:rPr lang="zh-CN" altLang="en-US"/>
              <a:t>用</a:t>
            </a:r>
            <a:r>
              <a:rPr lang="en-US" altLang="zh-CN"/>
              <a:t>type()</a:t>
            </a:r>
            <a:r>
              <a:rPr lang="zh-CN" altLang="en-US"/>
              <a:t>函数测试变量的数据类型</a:t>
            </a:r>
            <a:endParaRPr lang="zh-CN" altLang="en-US"/>
          </a:p>
        </p:txBody>
      </p:sp>
      <p:sp>
        <p:nvSpPr>
          <p:cNvPr id="4" name="文本框 3"/>
          <p:cNvSpPr txBox="1"/>
          <p:nvPr/>
        </p:nvSpPr>
        <p:spPr>
          <a:xfrm>
            <a:off x="2159708" y="4469500"/>
            <a:ext cx="8052822" cy="3917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buClr>
                <a:srgbClr val="990000"/>
              </a:buClr>
            </a:pPr>
            <a:r>
              <a:rPr lang="en-US" altLang="zh-CN"/>
              <a:t>Out: (int, float, complex)  # </a:t>
            </a:r>
            <a:r>
              <a:rPr lang="zh-CN" altLang="en-US"/>
              <a:t>分别为整型、浮点型、复数型</a:t>
            </a:r>
            <a:endParaRPr lang="en-US" altLang="zh-CN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54"/>
          <p:cNvSpPr txBox="1">
            <a:spLocks noChangeArrowheads="1"/>
          </p:cNvSpPr>
          <p:nvPr/>
        </p:nvSpPr>
        <p:spPr bwMode="auto">
          <a:xfrm>
            <a:off x="2819400" y="404667"/>
            <a:ext cx="6553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2.3  </a:t>
            </a:r>
            <a:r>
              <a:rPr lang="zh-CN" alt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运算符与表达式</a:t>
            </a:r>
            <a:endParaRPr lang="en-US" altLang="zh-CN" sz="3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Rectangle 53"/>
          <p:cNvSpPr txBox="1">
            <a:spLocks noChangeArrowheads="1"/>
          </p:cNvSpPr>
          <p:nvPr/>
        </p:nvSpPr>
        <p:spPr bwMode="auto">
          <a:xfrm>
            <a:off x="1950561" y="1124744"/>
            <a:ext cx="8321904" cy="18450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/>
          <a:lstStyle>
            <a:lvl1pPr marL="342900" indent="2095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defRPr sz="28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28675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23698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4465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>
              <a:lnSpc>
                <a:spcPct val="140000"/>
              </a:lnSpc>
              <a:buClr>
                <a:srgbClr val="990000"/>
              </a:buClr>
            </a:pPr>
            <a:r>
              <a:rPr lang="en-US" altLang="zh-CN" kern="0" dirty="0">
                <a:solidFill>
                  <a:srgbClr val="990000"/>
                </a:solidFill>
                <a:ea typeface="宋体" panose="02010600030101010101" pitchFamily="2" charset="-122"/>
              </a:rPr>
              <a:t>2.3.1 </a:t>
            </a:r>
            <a:r>
              <a:rPr lang="zh-CN" altLang="en-US" kern="0" dirty="0">
                <a:solidFill>
                  <a:srgbClr val="990000"/>
                </a:solidFill>
                <a:ea typeface="宋体" panose="02010600030101010101" pitchFamily="2" charset="-122"/>
              </a:rPr>
              <a:t>运算符</a:t>
            </a:r>
            <a:endParaRPr lang="en-US" altLang="zh-CN" kern="0" dirty="0">
              <a:solidFill>
                <a:srgbClr val="990000"/>
              </a:solidFill>
              <a:ea typeface="宋体" panose="02010600030101010101" pitchFamily="2" charset="-122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2075034" y="2132856"/>
            <a:ext cx="8416754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69875" algn="just">
              <a:spcAft>
                <a:spcPts val="0"/>
              </a:spcAft>
            </a:pPr>
            <a:r>
              <a:rPr lang="zh-CN" altLang="zh-CN" sz="2400" kern="100">
                <a:latin typeface="Times New Roman" panose="02020603050405020304" pitchFamily="18" charset="0"/>
              </a:rPr>
              <a:t>按运算功能</a:t>
            </a:r>
            <a:r>
              <a:rPr lang="zh-CN" altLang="en-US" sz="2400" kern="100">
                <a:latin typeface="Times New Roman" panose="02020603050405020304" pitchFamily="18" charset="0"/>
              </a:rPr>
              <a:t>区分</a:t>
            </a:r>
            <a:r>
              <a:rPr lang="zh-CN" altLang="zh-CN" sz="2400" kern="100">
                <a:latin typeface="Times New Roman" panose="02020603050405020304" pitchFamily="18" charset="0"/>
              </a:rPr>
              <a:t>，运算符</a:t>
            </a:r>
            <a:r>
              <a:rPr lang="zh-CN" altLang="zh-CN" sz="2400" kern="100" dirty="0">
                <a:latin typeface="Times New Roman" panose="02020603050405020304" pitchFamily="18" charset="0"/>
              </a:rPr>
              <a:t>有下面几类：</a:t>
            </a:r>
            <a:endParaRPr lang="en-US" altLang="zh-CN" sz="2400" kern="100" dirty="0">
              <a:latin typeface="Times New Roman" panose="02020603050405020304" pitchFamily="18" charset="0"/>
            </a:endParaRPr>
          </a:p>
          <a:p>
            <a:pPr indent="269875" algn="just">
              <a:spcAft>
                <a:spcPts val="0"/>
              </a:spcAft>
            </a:pPr>
            <a:endParaRPr lang="zh-CN" altLang="zh-CN" sz="2400" kern="100" dirty="0">
              <a:latin typeface="Times New Roman" panose="02020603050405020304" pitchFamily="18" charset="0"/>
            </a:endParaRPr>
          </a:p>
          <a:p>
            <a:pPr marL="342900" indent="-342900" algn="just">
              <a:spcAft>
                <a:spcPts val="0"/>
              </a:spcAft>
              <a:buFont typeface="Wingdings" panose="05000000000000000000" pitchFamily="2" charset="2"/>
              <a:buChar char=""/>
            </a:pPr>
            <a:r>
              <a:rPr lang="zh-CN" altLang="zh-CN" sz="2400" kern="100" dirty="0">
                <a:latin typeface="Times New Roman" panose="02020603050405020304" pitchFamily="18" charset="0"/>
              </a:rPr>
              <a:t>算术运算符：</a:t>
            </a:r>
            <a:r>
              <a:rPr lang="en-US" altLang="zh-CN" sz="2400" kern="100" dirty="0">
                <a:latin typeface="Times New Roman" panose="02020603050405020304" pitchFamily="18" charset="0"/>
              </a:rPr>
              <a:t>-</a:t>
            </a:r>
            <a:r>
              <a:rPr lang="zh-CN" altLang="zh-CN" sz="2400" kern="100" dirty="0">
                <a:latin typeface="Times New Roman" panose="02020603050405020304" pitchFamily="18" charset="0"/>
              </a:rPr>
              <a:t>（求负）、</a:t>
            </a:r>
            <a:r>
              <a:rPr lang="en-US" altLang="zh-CN" sz="2400" kern="100" dirty="0">
                <a:latin typeface="Times New Roman" panose="02020603050405020304" pitchFamily="18" charset="0"/>
              </a:rPr>
              <a:t>+</a:t>
            </a:r>
            <a:r>
              <a:rPr lang="zh-CN" altLang="zh-CN" sz="2400" kern="100" dirty="0">
                <a:latin typeface="Times New Roman" panose="02020603050405020304" pitchFamily="18" charset="0"/>
              </a:rPr>
              <a:t>、</a:t>
            </a:r>
            <a:r>
              <a:rPr lang="en-US" altLang="zh-CN" sz="2400" kern="100" dirty="0">
                <a:latin typeface="Times New Roman" panose="02020603050405020304" pitchFamily="18" charset="0"/>
              </a:rPr>
              <a:t>-</a:t>
            </a:r>
            <a:r>
              <a:rPr lang="zh-CN" altLang="zh-CN" sz="2400" kern="100" dirty="0">
                <a:latin typeface="Times New Roman" panose="02020603050405020304" pitchFamily="18" charset="0"/>
              </a:rPr>
              <a:t>、</a:t>
            </a:r>
            <a:r>
              <a:rPr lang="en-US" altLang="zh-CN" sz="2400" kern="100" dirty="0">
                <a:latin typeface="Times New Roman" panose="02020603050405020304" pitchFamily="18" charset="0"/>
              </a:rPr>
              <a:t>*</a:t>
            </a:r>
            <a:r>
              <a:rPr lang="zh-CN" altLang="zh-CN" sz="2400" kern="100" dirty="0">
                <a:latin typeface="Times New Roman" panose="02020603050405020304" pitchFamily="18" charset="0"/>
              </a:rPr>
              <a:t>、</a:t>
            </a:r>
            <a:r>
              <a:rPr lang="en-US" altLang="zh-CN" sz="2400" kern="100" dirty="0">
                <a:latin typeface="Times New Roman" panose="02020603050405020304" pitchFamily="18" charset="0"/>
              </a:rPr>
              <a:t>/</a:t>
            </a:r>
            <a:r>
              <a:rPr lang="zh-CN" altLang="zh-CN" sz="2400" kern="100" dirty="0">
                <a:latin typeface="Times New Roman" panose="02020603050405020304" pitchFamily="18" charset="0"/>
              </a:rPr>
              <a:t>、</a:t>
            </a:r>
            <a:r>
              <a:rPr lang="en-US" altLang="zh-CN" sz="2400" kern="100" dirty="0">
                <a:latin typeface="Times New Roman" panose="02020603050405020304" pitchFamily="18" charset="0"/>
              </a:rPr>
              <a:t>//</a:t>
            </a:r>
            <a:r>
              <a:rPr lang="zh-CN" altLang="zh-CN" sz="2400" kern="100" dirty="0">
                <a:latin typeface="Times New Roman" panose="02020603050405020304" pitchFamily="18" charset="0"/>
              </a:rPr>
              <a:t>、</a:t>
            </a:r>
            <a:r>
              <a:rPr lang="en-US" altLang="zh-CN" sz="2400" kern="100" dirty="0">
                <a:latin typeface="Times New Roman" panose="02020603050405020304" pitchFamily="18" charset="0"/>
              </a:rPr>
              <a:t>%</a:t>
            </a:r>
            <a:r>
              <a:rPr lang="zh-CN" altLang="zh-CN" sz="2400" kern="100" dirty="0">
                <a:latin typeface="Times New Roman" panose="02020603050405020304" pitchFamily="18" charset="0"/>
              </a:rPr>
              <a:t>、</a:t>
            </a:r>
            <a:r>
              <a:rPr lang="en-US" altLang="zh-CN" sz="2400" kern="100" dirty="0">
                <a:latin typeface="Times New Roman" panose="02020603050405020304" pitchFamily="18" charset="0"/>
              </a:rPr>
              <a:t>**</a:t>
            </a:r>
            <a:endParaRPr lang="zh-CN" altLang="zh-CN" sz="2400" kern="100" dirty="0">
              <a:latin typeface="Times New Roman" panose="02020603050405020304" pitchFamily="18" charset="0"/>
            </a:endParaRPr>
          </a:p>
          <a:p>
            <a:pPr marL="342900" indent="-342900" algn="just">
              <a:spcAft>
                <a:spcPts val="0"/>
              </a:spcAft>
              <a:buFont typeface="Wingdings" panose="05000000000000000000" pitchFamily="2" charset="2"/>
              <a:buChar char=""/>
            </a:pPr>
            <a:r>
              <a:rPr lang="zh-CN" altLang="zh-CN" sz="2400" kern="100" dirty="0">
                <a:latin typeface="Times New Roman" panose="02020603050405020304" pitchFamily="18" charset="0"/>
              </a:rPr>
              <a:t>关系运算符：</a:t>
            </a:r>
            <a:r>
              <a:rPr lang="en-US" altLang="zh-CN" sz="2400" kern="100" dirty="0">
                <a:latin typeface="Times New Roman" panose="02020603050405020304" pitchFamily="18" charset="0"/>
              </a:rPr>
              <a:t>==</a:t>
            </a:r>
            <a:r>
              <a:rPr lang="zh-CN" altLang="zh-CN" sz="2400" kern="100" dirty="0">
                <a:latin typeface="Times New Roman" panose="02020603050405020304" pitchFamily="18" charset="0"/>
              </a:rPr>
              <a:t>、</a:t>
            </a:r>
            <a:r>
              <a:rPr lang="en-US" altLang="zh-CN" sz="2400" kern="100" dirty="0">
                <a:latin typeface="Times New Roman" panose="02020603050405020304" pitchFamily="18" charset="0"/>
              </a:rPr>
              <a:t>!=</a:t>
            </a:r>
            <a:r>
              <a:rPr lang="zh-CN" altLang="zh-CN" sz="2400" kern="100" dirty="0">
                <a:latin typeface="Times New Roman" panose="02020603050405020304" pitchFamily="18" charset="0"/>
              </a:rPr>
              <a:t>、</a:t>
            </a:r>
            <a:r>
              <a:rPr lang="en-US" altLang="zh-CN" sz="2400" kern="100" dirty="0">
                <a:latin typeface="Times New Roman" panose="02020603050405020304" pitchFamily="18" charset="0"/>
              </a:rPr>
              <a:t>&gt;</a:t>
            </a:r>
            <a:r>
              <a:rPr lang="zh-CN" altLang="zh-CN" sz="2400" kern="100" dirty="0">
                <a:latin typeface="Times New Roman" panose="02020603050405020304" pitchFamily="18" charset="0"/>
              </a:rPr>
              <a:t>、</a:t>
            </a:r>
            <a:r>
              <a:rPr lang="en-US" altLang="zh-CN" sz="2400" kern="100" dirty="0">
                <a:latin typeface="Times New Roman" panose="02020603050405020304" pitchFamily="18" charset="0"/>
              </a:rPr>
              <a:t>&gt;=</a:t>
            </a:r>
            <a:r>
              <a:rPr lang="zh-CN" altLang="zh-CN" sz="2400" kern="100" dirty="0">
                <a:latin typeface="Times New Roman" panose="02020603050405020304" pitchFamily="18" charset="0"/>
              </a:rPr>
              <a:t>、</a:t>
            </a:r>
            <a:r>
              <a:rPr lang="en-US" altLang="zh-CN" sz="2400" kern="100" dirty="0">
                <a:latin typeface="Times New Roman" panose="02020603050405020304" pitchFamily="18" charset="0"/>
              </a:rPr>
              <a:t>&lt;</a:t>
            </a:r>
            <a:r>
              <a:rPr lang="zh-CN" altLang="zh-CN" sz="2400" kern="100" dirty="0">
                <a:latin typeface="Times New Roman" panose="02020603050405020304" pitchFamily="18" charset="0"/>
              </a:rPr>
              <a:t>、</a:t>
            </a:r>
            <a:r>
              <a:rPr lang="en-US" altLang="zh-CN" sz="2400" kern="100" dirty="0">
                <a:latin typeface="Times New Roman" panose="02020603050405020304" pitchFamily="18" charset="0"/>
              </a:rPr>
              <a:t>&lt;=</a:t>
            </a:r>
            <a:endParaRPr lang="zh-CN" altLang="zh-CN" sz="2400" kern="100" dirty="0">
              <a:latin typeface="Times New Roman" panose="02020603050405020304" pitchFamily="18" charset="0"/>
            </a:endParaRPr>
          </a:p>
          <a:p>
            <a:pPr marL="342900" indent="-342900" algn="just">
              <a:spcAft>
                <a:spcPts val="0"/>
              </a:spcAft>
              <a:buFont typeface="Wingdings" panose="05000000000000000000" pitchFamily="2" charset="2"/>
              <a:buChar char=""/>
            </a:pPr>
            <a:r>
              <a:rPr lang="zh-CN" altLang="zh-CN" sz="2400" kern="100" dirty="0">
                <a:latin typeface="Times New Roman" panose="02020603050405020304" pitchFamily="18" charset="0"/>
              </a:rPr>
              <a:t>逻辑运算符：</a:t>
            </a:r>
            <a:r>
              <a:rPr lang="en-US" altLang="zh-CN" sz="2400" kern="100" dirty="0">
                <a:latin typeface="Times New Roman" panose="02020603050405020304" pitchFamily="18" charset="0"/>
              </a:rPr>
              <a:t>not</a:t>
            </a:r>
            <a:r>
              <a:rPr lang="zh-CN" altLang="zh-CN" sz="2400" kern="100" dirty="0">
                <a:latin typeface="Times New Roman" panose="02020603050405020304" pitchFamily="18" charset="0"/>
              </a:rPr>
              <a:t>、</a:t>
            </a:r>
            <a:r>
              <a:rPr lang="en-US" altLang="zh-CN" sz="2400" kern="100" dirty="0">
                <a:latin typeface="Times New Roman" panose="02020603050405020304" pitchFamily="18" charset="0"/>
              </a:rPr>
              <a:t>and</a:t>
            </a:r>
            <a:r>
              <a:rPr lang="zh-CN" altLang="zh-CN" sz="2400" kern="100" dirty="0">
                <a:latin typeface="Times New Roman" panose="02020603050405020304" pitchFamily="18" charset="0"/>
              </a:rPr>
              <a:t>、</a:t>
            </a:r>
            <a:r>
              <a:rPr lang="en-US" altLang="zh-CN" sz="2400" kern="100" dirty="0">
                <a:latin typeface="Times New Roman" panose="02020603050405020304" pitchFamily="18" charset="0"/>
              </a:rPr>
              <a:t>or</a:t>
            </a:r>
            <a:endParaRPr lang="zh-CN" altLang="zh-CN" sz="2400" kern="100" dirty="0">
              <a:latin typeface="Times New Roman" panose="02020603050405020304" pitchFamily="18" charset="0"/>
            </a:endParaRPr>
          </a:p>
          <a:p>
            <a:pPr marL="342900" indent="-342900" algn="just">
              <a:spcAft>
                <a:spcPts val="0"/>
              </a:spcAft>
              <a:buFont typeface="Wingdings" panose="05000000000000000000" pitchFamily="2" charset="2"/>
              <a:buChar char=""/>
            </a:pPr>
            <a:r>
              <a:rPr lang="zh-CN" altLang="zh-CN" sz="2400" kern="100" dirty="0">
                <a:latin typeface="Times New Roman" panose="02020603050405020304" pitchFamily="18" charset="0"/>
              </a:rPr>
              <a:t>赋值运算符：</a:t>
            </a:r>
            <a:r>
              <a:rPr lang="en-US" altLang="zh-CN" sz="2400" kern="100" dirty="0">
                <a:latin typeface="Times New Roman" panose="02020603050405020304" pitchFamily="18" charset="0"/>
              </a:rPr>
              <a:t>=</a:t>
            </a:r>
            <a:r>
              <a:rPr lang="zh-CN" altLang="zh-CN" sz="2400" kern="100" dirty="0">
                <a:latin typeface="Times New Roman" panose="02020603050405020304" pitchFamily="18" charset="0"/>
              </a:rPr>
              <a:t>、</a:t>
            </a:r>
            <a:r>
              <a:rPr lang="en-US" altLang="zh-CN" sz="2400" kern="100" dirty="0">
                <a:latin typeface="Times New Roman" panose="02020603050405020304" pitchFamily="18" charset="0"/>
              </a:rPr>
              <a:t>+=</a:t>
            </a:r>
            <a:r>
              <a:rPr lang="zh-CN" altLang="zh-CN" sz="2400" kern="100" dirty="0">
                <a:latin typeface="Times New Roman" panose="02020603050405020304" pitchFamily="18" charset="0"/>
              </a:rPr>
              <a:t>、</a:t>
            </a:r>
            <a:r>
              <a:rPr lang="en-US" altLang="zh-CN" sz="2400" kern="100" dirty="0">
                <a:latin typeface="Times New Roman" panose="02020603050405020304" pitchFamily="18" charset="0"/>
              </a:rPr>
              <a:t>-=</a:t>
            </a:r>
            <a:r>
              <a:rPr lang="zh-CN" altLang="zh-CN" sz="2400" kern="100" dirty="0">
                <a:latin typeface="Times New Roman" panose="02020603050405020304" pitchFamily="18" charset="0"/>
              </a:rPr>
              <a:t>、</a:t>
            </a:r>
            <a:r>
              <a:rPr lang="en-US" altLang="zh-CN" sz="2400" kern="100" dirty="0">
                <a:latin typeface="Times New Roman" panose="02020603050405020304" pitchFamily="18" charset="0"/>
              </a:rPr>
              <a:t>*=</a:t>
            </a:r>
            <a:r>
              <a:rPr lang="zh-CN" altLang="zh-CN" sz="2400" kern="100" dirty="0">
                <a:latin typeface="Times New Roman" panose="02020603050405020304" pitchFamily="18" charset="0"/>
              </a:rPr>
              <a:t>、</a:t>
            </a:r>
            <a:r>
              <a:rPr lang="en-US" altLang="zh-CN" sz="2400" kern="100" dirty="0">
                <a:latin typeface="Times New Roman" panose="02020603050405020304" pitchFamily="18" charset="0"/>
              </a:rPr>
              <a:t>/=</a:t>
            </a:r>
            <a:r>
              <a:rPr lang="zh-CN" altLang="zh-CN" sz="2400" kern="100" dirty="0">
                <a:latin typeface="Times New Roman" panose="02020603050405020304" pitchFamily="18" charset="0"/>
              </a:rPr>
              <a:t>、</a:t>
            </a:r>
            <a:r>
              <a:rPr lang="en-US" altLang="zh-CN" sz="2400" kern="100" dirty="0">
                <a:latin typeface="Times New Roman" panose="02020603050405020304" pitchFamily="18" charset="0"/>
              </a:rPr>
              <a:t>%=</a:t>
            </a:r>
            <a:r>
              <a:rPr lang="zh-CN" altLang="zh-CN" sz="2400" kern="100" dirty="0">
                <a:latin typeface="Times New Roman" panose="02020603050405020304" pitchFamily="18" charset="0"/>
              </a:rPr>
              <a:t>、</a:t>
            </a:r>
            <a:r>
              <a:rPr lang="en-US" altLang="zh-CN" sz="2400" kern="100" dirty="0">
                <a:latin typeface="Times New Roman" panose="02020603050405020304" pitchFamily="18" charset="0"/>
              </a:rPr>
              <a:t>**=</a:t>
            </a:r>
            <a:r>
              <a:rPr lang="zh-CN" altLang="zh-CN" sz="2400" kern="100" dirty="0">
                <a:latin typeface="Times New Roman" panose="02020603050405020304" pitchFamily="18" charset="0"/>
              </a:rPr>
              <a:t>、</a:t>
            </a:r>
            <a:r>
              <a:rPr lang="en-US" altLang="zh-CN" sz="2400" kern="100" dirty="0">
                <a:latin typeface="Times New Roman" panose="02020603050405020304" pitchFamily="18" charset="0"/>
              </a:rPr>
              <a:t>//=</a:t>
            </a:r>
            <a:endParaRPr lang="zh-CN" altLang="zh-CN" sz="2400" kern="100" dirty="0">
              <a:latin typeface="Times New Roman" panose="02020603050405020304" pitchFamily="18" charset="0"/>
            </a:endParaRPr>
          </a:p>
          <a:p>
            <a:pPr marL="342900" indent="-342900" algn="just">
              <a:spcAft>
                <a:spcPts val="0"/>
              </a:spcAft>
              <a:buFont typeface="Wingdings" panose="05000000000000000000" pitchFamily="2" charset="2"/>
              <a:buChar char=""/>
            </a:pPr>
            <a:r>
              <a:rPr lang="zh-CN" altLang="zh-CN" sz="2400" kern="100" dirty="0">
                <a:latin typeface="Times New Roman" panose="02020603050405020304" pitchFamily="18" charset="0"/>
              </a:rPr>
              <a:t>位运算符：</a:t>
            </a:r>
            <a:r>
              <a:rPr lang="en-US" altLang="zh-CN" sz="2400" kern="100" dirty="0">
                <a:latin typeface="Times New Roman" panose="02020603050405020304" pitchFamily="18" charset="0"/>
              </a:rPr>
              <a:t>&amp;</a:t>
            </a:r>
            <a:r>
              <a:rPr lang="zh-CN" altLang="zh-CN" sz="2400" kern="100" dirty="0">
                <a:latin typeface="Times New Roman" panose="02020603050405020304" pitchFamily="18" charset="0"/>
              </a:rPr>
              <a:t>、</a:t>
            </a:r>
            <a:r>
              <a:rPr lang="en-US" altLang="zh-CN" sz="2400" kern="100" dirty="0">
                <a:latin typeface="Times New Roman" panose="02020603050405020304" pitchFamily="18" charset="0"/>
              </a:rPr>
              <a:t>|</a:t>
            </a:r>
            <a:r>
              <a:rPr lang="zh-CN" altLang="zh-CN" sz="2400" kern="100" dirty="0">
                <a:latin typeface="Times New Roman" panose="02020603050405020304" pitchFamily="18" charset="0"/>
              </a:rPr>
              <a:t>、</a:t>
            </a:r>
            <a:r>
              <a:rPr lang="en-US" altLang="zh-CN" sz="2400" kern="100" dirty="0">
                <a:latin typeface="Times New Roman" panose="02020603050405020304" pitchFamily="18" charset="0"/>
              </a:rPr>
              <a:t>^</a:t>
            </a:r>
            <a:r>
              <a:rPr lang="zh-CN" altLang="zh-CN" sz="2400" kern="100" dirty="0">
                <a:latin typeface="Times New Roman" panose="02020603050405020304" pitchFamily="18" charset="0"/>
              </a:rPr>
              <a:t>、</a:t>
            </a:r>
            <a:r>
              <a:rPr lang="en-US" altLang="zh-CN" sz="2400" kern="100" dirty="0">
                <a:latin typeface="Times New Roman" panose="02020603050405020304" pitchFamily="18" charset="0"/>
              </a:rPr>
              <a:t>~</a:t>
            </a:r>
            <a:r>
              <a:rPr lang="zh-CN" altLang="zh-CN" sz="2400" kern="100" dirty="0">
                <a:latin typeface="Times New Roman" panose="02020603050405020304" pitchFamily="18" charset="0"/>
              </a:rPr>
              <a:t>、</a:t>
            </a:r>
            <a:r>
              <a:rPr lang="en-US" altLang="zh-CN" sz="2400" kern="100" dirty="0">
                <a:latin typeface="Times New Roman" panose="02020603050405020304" pitchFamily="18" charset="0"/>
              </a:rPr>
              <a:t>&lt;&lt;</a:t>
            </a:r>
            <a:r>
              <a:rPr lang="zh-CN" altLang="zh-CN" sz="2400" kern="100" dirty="0">
                <a:latin typeface="Times New Roman" panose="02020603050405020304" pitchFamily="18" charset="0"/>
              </a:rPr>
              <a:t>、</a:t>
            </a:r>
            <a:r>
              <a:rPr lang="en-US" altLang="zh-CN" sz="2400" kern="100" dirty="0">
                <a:latin typeface="Times New Roman" panose="02020603050405020304" pitchFamily="18" charset="0"/>
              </a:rPr>
              <a:t>&gt;&gt;</a:t>
            </a:r>
            <a:endParaRPr lang="zh-CN" altLang="zh-CN" sz="2400" kern="100" dirty="0">
              <a:latin typeface="Times New Roman" panose="02020603050405020304" pitchFamily="18" charset="0"/>
            </a:endParaRPr>
          </a:p>
          <a:p>
            <a:pPr marL="342900" indent="-342900" algn="just">
              <a:spcAft>
                <a:spcPts val="0"/>
              </a:spcAft>
              <a:buFont typeface="Wingdings" panose="05000000000000000000" pitchFamily="2" charset="2"/>
              <a:buChar char=""/>
            </a:pPr>
            <a:r>
              <a:rPr lang="zh-CN" altLang="zh-CN" sz="2400" kern="100" dirty="0">
                <a:latin typeface="Times New Roman" panose="02020603050405020304" pitchFamily="18" charset="0"/>
              </a:rPr>
              <a:t>成员运算符：</a:t>
            </a:r>
            <a:r>
              <a:rPr lang="en-US" altLang="zh-CN" sz="2400" kern="100" dirty="0">
                <a:latin typeface="Times New Roman" panose="02020603050405020304" pitchFamily="18" charset="0"/>
              </a:rPr>
              <a:t>in</a:t>
            </a:r>
            <a:r>
              <a:rPr lang="zh-CN" altLang="zh-CN" sz="2400" kern="100" dirty="0">
                <a:latin typeface="Times New Roman" panose="02020603050405020304" pitchFamily="18" charset="0"/>
              </a:rPr>
              <a:t>、</a:t>
            </a:r>
            <a:r>
              <a:rPr lang="en-US" altLang="zh-CN" sz="2400" kern="100" dirty="0">
                <a:latin typeface="Times New Roman" panose="02020603050405020304" pitchFamily="18" charset="0"/>
              </a:rPr>
              <a:t>not  in</a:t>
            </a:r>
            <a:endParaRPr lang="zh-CN" altLang="zh-CN" sz="2400" kern="100" dirty="0">
              <a:latin typeface="Times New Roman" panose="02020603050405020304" pitchFamily="18" charset="0"/>
            </a:endParaRPr>
          </a:p>
          <a:p>
            <a:pPr marL="342900" indent="-342900" algn="just">
              <a:spcAft>
                <a:spcPts val="0"/>
              </a:spcAft>
              <a:buFont typeface="Wingdings" panose="05000000000000000000" pitchFamily="2" charset="2"/>
              <a:buChar char=""/>
            </a:pPr>
            <a:r>
              <a:rPr lang="zh-CN" altLang="zh-CN" sz="2400" kern="100" dirty="0">
                <a:latin typeface="Times New Roman" panose="02020603050405020304" pitchFamily="18" charset="0"/>
              </a:rPr>
              <a:t>身份运算符：</a:t>
            </a:r>
            <a:r>
              <a:rPr lang="en-US" altLang="zh-CN" sz="2400" kern="100" dirty="0">
                <a:latin typeface="Times New Roman" panose="02020603050405020304" pitchFamily="18" charset="0"/>
              </a:rPr>
              <a:t>is</a:t>
            </a:r>
            <a:r>
              <a:rPr lang="zh-CN" altLang="zh-CN" sz="2400" kern="100" dirty="0">
                <a:latin typeface="Times New Roman" panose="02020603050405020304" pitchFamily="18" charset="0"/>
              </a:rPr>
              <a:t>、</a:t>
            </a:r>
            <a:r>
              <a:rPr lang="en-US" altLang="zh-CN" sz="2400" kern="100" dirty="0">
                <a:latin typeface="Times New Roman" panose="02020603050405020304" pitchFamily="18" charset="0"/>
              </a:rPr>
              <a:t>is not</a:t>
            </a:r>
            <a:endParaRPr lang="zh-CN" altLang="zh-CN" sz="2400" kern="100" dirty="0">
              <a:latin typeface="Times New Roman" panose="02020603050405020304" pitchFamily="18" charset="0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54"/>
          <p:cNvSpPr txBox="1">
            <a:spLocks noChangeArrowheads="1"/>
          </p:cNvSpPr>
          <p:nvPr/>
        </p:nvSpPr>
        <p:spPr bwMode="auto">
          <a:xfrm>
            <a:off x="2819400" y="404667"/>
            <a:ext cx="6553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2.3  </a:t>
            </a:r>
            <a:r>
              <a:rPr lang="zh-CN" alt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运算符与表达式</a:t>
            </a:r>
            <a:endParaRPr lang="en-US" altLang="zh-CN" sz="3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Rectangle 53"/>
          <p:cNvSpPr txBox="1">
            <a:spLocks noChangeArrowheads="1"/>
          </p:cNvSpPr>
          <p:nvPr/>
        </p:nvSpPr>
        <p:spPr bwMode="auto">
          <a:xfrm>
            <a:off x="2095271" y="1089390"/>
            <a:ext cx="8321904" cy="18450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/>
          <a:lstStyle>
            <a:lvl1pPr marL="342900" indent="2095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defRPr sz="28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28675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23698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4465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>
              <a:lnSpc>
                <a:spcPct val="140000"/>
              </a:lnSpc>
              <a:buClr>
                <a:srgbClr val="990000"/>
              </a:buClr>
            </a:pPr>
            <a:r>
              <a:rPr lang="en-US" altLang="zh-CN" kern="0" dirty="0">
                <a:solidFill>
                  <a:srgbClr val="990000"/>
                </a:solidFill>
                <a:ea typeface="宋体" panose="02010600030101010101" pitchFamily="2" charset="-122"/>
              </a:rPr>
              <a:t>1. </a:t>
            </a:r>
            <a:r>
              <a:rPr lang="zh-CN" altLang="en-US" kern="0" dirty="0">
                <a:solidFill>
                  <a:srgbClr val="990000"/>
                </a:solidFill>
                <a:ea typeface="宋体" panose="02010600030101010101" pitchFamily="2" charset="-122"/>
              </a:rPr>
              <a:t>算术运算符</a:t>
            </a:r>
            <a:endParaRPr lang="en-US" altLang="zh-CN" kern="0" dirty="0">
              <a:solidFill>
                <a:srgbClr val="990000"/>
              </a:solidFill>
              <a:ea typeface="宋体" panose="02010600030101010101" pitchFamily="2" charset="-122"/>
            </a:endParaRPr>
          </a:p>
        </p:txBody>
      </p:sp>
      <p:graphicFrame>
        <p:nvGraphicFramePr>
          <p:cNvPr id="3" name="表格 2"/>
          <p:cNvGraphicFramePr>
            <a:graphicFrameLocks noGrp="1"/>
          </p:cNvGraphicFramePr>
          <p:nvPr/>
        </p:nvGraphicFramePr>
        <p:xfrm>
          <a:off x="2819400" y="1844825"/>
          <a:ext cx="6732984" cy="3463365"/>
        </p:xfrm>
        <a:graphic>
          <a:graphicData uri="http://schemas.openxmlformats.org/drawingml/2006/table">
            <a:tbl>
              <a:tblPr firstRow="1" firstCol="1" bandRow="1">
                <a:tableStyleId>{5DA37D80-6434-44D0-A028-1B22A696006F}</a:tableStyleId>
              </a:tblPr>
              <a:tblGrid>
                <a:gridCol w="1189089"/>
                <a:gridCol w="2895941"/>
                <a:gridCol w="2647954"/>
              </a:tblGrid>
              <a:tr h="51326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sz="2400" kern="100" dirty="0">
                          <a:effectLst/>
                        </a:rPr>
                        <a:t>运算符</a:t>
                      </a:r>
                      <a:endParaRPr lang="zh-CN" sz="24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>
                    <a:solidFill>
                      <a:srgbClr val="79B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sz="2400" kern="100" dirty="0">
                          <a:effectLst/>
                        </a:rPr>
                        <a:t>功能</a:t>
                      </a:r>
                      <a:endParaRPr lang="zh-CN" sz="24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>
                    <a:solidFill>
                      <a:srgbClr val="79B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sz="2400" kern="100" dirty="0">
                          <a:effectLst/>
                        </a:rPr>
                        <a:t>示例</a:t>
                      </a:r>
                      <a:endParaRPr lang="zh-CN" sz="24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>
                    <a:solidFill>
                      <a:srgbClr val="79BCFF"/>
                    </a:solidFill>
                  </a:tcPr>
                </a:tc>
              </a:tr>
              <a:tr h="28246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400" kern="100">
                          <a:effectLst/>
                        </a:rPr>
                        <a:t>-</a:t>
                      </a:r>
                      <a:endParaRPr lang="zh-CN" sz="24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sz="2400" kern="100" dirty="0">
                          <a:effectLst/>
                        </a:rPr>
                        <a:t>求负数运算</a:t>
                      </a:r>
                      <a:endParaRPr lang="zh-CN" sz="24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400" kern="100">
                          <a:effectLst/>
                        </a:rPr>
                        <a:t>-a</a:t>
                      </a:r>
                      <a:endParaRPr lang="zh-CN" sz="24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</a:tr>
              <a:tr h="28246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400" kern="100">
                          <a:effectLst/>
                        </a:rPr>
                        <a:t>+</a:t>
                      </a:r>
                      <a:endParaRPr lang="zh-CN" sz="24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sz="2400" kern="100" dirty="0">
                          <a:effectLst/>
                        </a:rPr>
                        <a:t>加运算</a:t>
                      </a:r>
                      <a:endParaRPr lang="zh-CN" sz="24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400" kern="100">
                          <a:effectLst/>
                        </a:rPr>
                        <a:t>a + b</a:t>
                      </a:r>
                      <a:endParaRPr lang="zh-CN" sz="24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</a:tr>
              <a:tr h="28246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400" kern="100">
                          <a:effectLst/>
                        </a:rPr>
                        <a:t>-</a:t>
                      </a:r>
                      <a:endParaRPr lang="zh-CN" sz="24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sz="2400" kern="100" dirty="0">
                          <a:effectLst/>
                        </a:rPr>
                        <a:t>减运算</a:t>
                      </a:r>
                      <a:endParaRPr lang="zh-CN" sz="24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400" kern="100" dirty="0">
                          <a:effectLst/>
                        </a:rPr>
                        <a:t>a - b</a:t>
                      </a:r>
                      <a:endParaRPr lang="zh-CN" sz="24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</a:tr>
              <a:tr h="28246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400" kern="100">
                          <a:effectLst/>
                        </a:rPr>
                        <a:t>*</a:t>
                      </a:r>
                      <a:endParaRPr lang="zh-CN" sz="24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sz="2400" kern="100">
                          <a:effectLst/>
                        </a:rPr>
                        <a:t>乘运算</a:t>
                      </a:r>
                      <a:endParaRPr lang="zh-CN" sz="24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400" kern="100" dirty="0">
                          <a:effectLst/>
                        </a:rPr>
                        <a:t>a * b</a:t>
                      </a:r>
                      <a:endParaRPr lang="zh-CN" sz="24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</a:tr>
              <a:tr h="28246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400" kern="100">
                          <a:effectLst/>
                        </a:rPr>
                        <a:t>/</a:t>
                      </a:r>
                      <a:endParaRPr lang="zh-CN" sz="24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sz="2400" kern="100" dirty="0">
                          <a:effectLst/>
                        </a:rPr>
                        <a:t>除运算</a:t>
                      </a:r>
                      <a:endParaRPr lang="zh-CN" sz="24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400" kern="100" dirty="0">
                          <a:effectLst/>
                        </a:rPr>
                        <a:t>a / b</a:t>
                      </a:r>
                      <a:endParaRPr lang="zh-CN" sz="24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</a:tr>
              <a:tr h="28246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400" kern="100">
                          <a:solidFill>
                            <a:srgbClr val="C00000"/>
                          </a:solidFill>
                          <a:effectLst/>
                        </a:rPr>
                        <a:t>//</a:t>
                      </a:r>
                      <a:endParaRPr lang="zh-CN" sz="2400" kern="10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sz="2400" kern="100" dirty="0">
                          <a:effectLst/>
                        </a:rPr>
                        <a:t>整除运</a:t>
                      </a:r>
                      <a:r>
                        <a:rPr lang="zh-CN" altLang="en-US" sz="2400" kern="100" dirty="0">
                          <a:effectLst/>
                        </a:rPr>
                        <a:t>算</a:t>
                      </a:r>
                      <a:endParaRPr lang="zh-CN" sz="24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400" kern="100" dirty="0">
                          <a:effectLst/>
                        </a:rPr>
                        <a:t>a // b</a:t>
                      </a:r>
                      <a:endParaRPr lang="zh-CN" sz="24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</a:tr>
              <a:tr h="389783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400" kern="100">
                          <a:solidFill>
                            <a:srgbClr val="C00000"/>
                          </a:solidFill>
                          <a:effectLst/>
                        </a:rPr>
                        <a:t>%</a:t>
                      </a:r>
                      <a:endParaRPr lang="zh-CN" sz="2400" kern="10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sz="2400" kern="100">
                          <a:effectLst/>
                        </a:rPr>
                        <a:t>求余（取模）运算</a:t>
                      </a:r>
                      <a:endParaRPr lang="zh-CN" sz="24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400" kern="100" dirty="0">
                          <a:effectLst/>
                        </a:rPr>
                        <a:t>a % b</a:t>
                      </a:r>
                      <a:endParaRPr lang="zh-CN" sz="24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</a:tr>
              <a:tr h="28246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400" kern="100">
                          <a:solidFill>
                            <a:srgbClr val="C00000"/>
                          </a:solidFill>
                          <a:effectLst/>
                        </a:rPr>
                        <a:t>**</a:t>
                      </a:r>
                      <a:endParaRPr lang="zh-CN" sz="2400" kern="10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sz="2400" kern="100">
                          <a:effectLst/>
                        </a:rPr>
                        <a:t>幂（指数）运算</a:t>
                      </a:r>
                      <a:endParaRPr lang="zh-CN" sz="24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400" kern="100" dirty="0">
                          <a:effectLst/>
                        </a:rPr>
                        <a:t>a ** b</a:t>
                      </a:r>
                      <a:endParaRPr lang="zh-CN" sz="24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</a:tr>
            </a:tbl>
          </a:graphicData>
        </a:graphic>
      </p:graphicFrame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54"/>
          <p:cNvSpPr txBox="1">
            <a:spLocks noChangeArrowheads="1"/>
          </p:cNvSpPr>
          <p:nvPr/>
        </p:nvSpPr>
        <p:spPr bwMode="auto">
          <a:xfrm>
            <a:off x="2819400" y="404667"/>
            <a:ext cx="6553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2.3  </a:t>
            </a:r>
            <a:r>
              <a:rPr lang="zh-CN" alt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运算符与表达式</a:t>
            </a:r>
            <a:endParaRPr lang="en-US" altLang="zh-CN" sz="3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Rectangle 53"/>
          <p:cNvSpPr txBox="1">
            <a:spLocks noChangeArrowheads="1"/>
          </p:cNvSpPr>
          <p:nvPr/>
        </p:nvSpPr>
        <p:spPr bwMode="auto">
          <a:xfrm>
            <a:off x="1950562" y="1124744"/>
            <a:ext cx="8609935" cy="56166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/>
          <a:lstStyle>
            <a:lvl1pPr marL="342900" indent="2095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defRPr sz="28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28675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23698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4465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>
              <a:lnSpc>
                <a:spcPct val="140000"/>
              </a:lnSpc>
              <a:buClr>
                <a:srgbClr val="990000"/>
              </a:buClr>
            </a:pPr>
            <a:r>
              <a:rPr lang="en-US" altLang="zh-CN"/>
              <a:t>【</a:t>
            </a:r>
            <a:r>
              <a:rPr lang="zh-CN" altLang="zh-CN"/>
              <a:t>例</a:t>
            </a:r>
            <a:r>
              <a:rPr lang="en-US" altLang="zh-CN"/>
              <a:t>】</a:t>
            </a:r>
            <a:r>
              <a:rPr lang="zh-CN" altLang="zh-CN"/>
              <a:t>算术运算</a:t>
            </a:r>
            <a:r>
              <a:rPr lang="zh-CN" altLang="zh-CN" dirty="0"/>
              <a:t>符的应用</a:t>
            </a:r>
            <a:endParaRPr lang="zh-CN" altLang="zh-CN" dirty="0"/>
          </a:p>
          <a:p>
            <a:r>
              <a:rPr lang="en-US" altLang="zh-CN" sz="1800" dirty="0"/>
              <a:t>In: x = 13; y = 4 </a:t>
            </a:r>
            <a:endParaRPr lang="zh-CN" altLang="zh-CN" sz="1800" dirty="0"/>
          </a:p>
          <a:p>
            <a:r>
              <a:rPr lang="en-US" altLang="zh-CN" sz="1800" dirty="0"/>
              <a:t>In: -x</a:t>
            </a:r>
            <a:endParaRPr lang="zh-CN" altLang="zh-CN" sz="1800" dirty="0"/>
          </a:p>
          <a:p>
            <a:r>
              <a:rPr lang="en-US" altLang="zh-CN" sz="1800" dirty="0"/>
              <a:t>Out: -13 </a:t>
            </a:r>
            <a:endParaRPr lang="zh-CN" altLang="zh-CN" sz="1800" dirty="0"/>
          </a:p>
          <a:p>
            <a:r>
              <a:rPr lang="en-US" altLang="zh-CN" sz="1800" dirty="0"/>
              <a:t>In: x + y</a:t>
            </a:r>
            <a:endParaRPr lang="zh-CN" altLang="zh-CN" sz="1800" dirty="0"/>
          </a:p>
          <a:p>
            <a:r>
              <a:rPr lang="en-US" altLang="zh-CN" sz="1800" dirty="0"/>
              <a:t>Out: 17 </a:t>
            </a:r>
            <a:endParaRPr lang="zh-CN" altLang="zh-CN" sz="1800" dirty="0"/>
          </a:p>
          <a:p>
            <a:r>
              <a:rPr lang="en-US" altLang="zh-CN" sz="1800" dirty="0"/>
              <a:t>In: x * y</a:t>
            </a:r>
            <a:endParaRPr lang="zh-CN" altLang="zh-CN" sz="1800" dirty="0"/>
          </a:p>
          <a:p>
            <a:r>
              <a:rPr lang="en-US" altLang="zh-CN" sz="1800" dirty="0"/>
              <a:t>Out: 52 </a:t>
            </a:r>
            <a:endParaRPr lang="zh-CN" altLang="zh-CN" sz="1800" dirty="0"/>
          </a:p>
          <a:p>
            <a:r>
              <a:rPr lang="en-US" altLang="zh-CN" sz="1800" dirty="0"/>
              <a:t>In: x / y</a:t>
            </a:r>
            <a:endParaRPr lang="zh-CN" altLang="zh-CN" sz="1800" dirty="0"/>
          </a:p>
          <a:p>
            <a:r>
              <a:rPr lang="en-US" altLang="zh-CN" sz="1800" dirty="0"/>
              <a:t>Out: 3.25 </a:t>
            </a:r>
            <a:endParaRPr lang="zh-CN" altLang="zh-CN" sz="1800" dirty="0"/>
          </a:p>
          <a:p>
            <a:r>
              <a:rPr lang="en-US" altLang="zh-CN" sz="1800" dirty="0"/>
              <a:t>In</a:t>
            </a:r>
            <a:r>
              <a:rPr lang="en-US" altLang="zh-CN" sz="1800"/>
              <a:t>: 365 </a:t>
            </a:r>
            <a:r>
              <a:rPr lang="en-US" altLang="zh-CN" sz="1800">
                <a:solidFill>
                  <a:srgbClr val="C00000"/>
                </a:solidFill>
              </a:rPr>
              <a:t>//</a:t>
            </a:r>
            <a:r>
              <a:rPr lang="en-US" altLang="zh-CN" sz="1800"/>
              <a:t> 7</a:t>
            </a:r>
            <a:r>
              <a:rPr lang="en-US" altLang="zh-CN" sz="1800" dirty="0"/>
              <a:t>	</a:t>
            </a:r>
            <a:r>
              <a:rPr lang="en-US" altLang="zh-CN" sz="1800"/>
              <a:t>	# </a:t>
            </a:r>
            <a:r>
              <a:rPr lang="zh-CN" altLang="zh-CN" sz="1800"/>
              <a:t>整除运算</a:t>
            </a:r>
            <a:r>
              <a:rPr lang="zh-CN" altLang="en-US" sz="1800"/>
              <a:t>，计算一年有多少个星期</a:t>
            </a:r>
            <a:endParaRPr lang="zh-CN" altLang="zh-CN" sz="1800" dirty="0"/>
          </a:p>
          <a:p>
            <a:r>
              <a:rPr lang="en-US" altLang="zh-CN" sz="1800" dirty="0"/>
              <a:t>Out</a:t>
            </a:r>
            <a:r>
              <a:rPr lang="en-US" altLang="zh-CN" sz="1800"/>
              <a:t>: 52 </a:t>
            </a:r>
            <a:endParaRPr lang="zh-CN" altLang="zh-CN" sz="1800" dirty="0"/>
          </a:p>
          <a:p>
            <a:r>
              <a:rPr lang="en-US" altLang="zh-CN" sz="1800" dirty="0"/>
              <a:t>In</a:t>
            </a:r>
            <a:r>
              <a:rPr lang="en-US" altLang="zh-CN" sz="1800"/>
              <a:t>: 365 </a:t>
            </a:r>
            <a:r>
              <a:rPr lang="en-US" altLang="zh-CN" sz="1800">
                <a:solidFill>
                  <a:srgbClr val="C00000"/>
                </a:solidFill>
              </a:rPr>
              <a:t>%</a:t>
            </a:r>
            <a:r>
              <a:rPr lang="en-US" altLang="zh-CN" sz="1800"/>
              <a:t> 7</a:t>
            </a:r>
            <a:r>
              <a:rPr lang="en-US" altLang="zh-CN" sz="1800" dirty="0"/>
              <a:t>	</a:t>
            </a:r>
            <a:r>
              <a:rPr lang="en-US" altLang="zh-CN" sz="1800"/>
              <a:t>	# </a:t>
            </a:r>
            <a:r>
              <a:rPr lang="zh-CN" altLang="zh-CN" sz="1800" dirty="0"/>
              <a:t>求</a:t>
            </a:r>
            <a:r>
              <a:rPr lang="zh-CN" altLang="zh-CN" sz="1800"/>
              <a:t>余运算</a:t>
            </a:r>
            <a:endParaRPr lang="zh-CN" altLang="zh-CN" sz="1800" dirty="0"/>
          </a:p>
          <a:p>
            <a:r>
              <a:rPr lang="en-US" altLang="zh-CN" sz="1800" dirty="0"/>
              <a:t>Out: 1 </a:t>
            </a:r>
            <a:endParaRPr lang="zh-CN" altLang="zh-CN" sz="1800" dirty="0"/>
          </a:p>
          <a:p>
            <a:r>
              <a:rPr lang="en-US" altLang="zh-CN" sz="1800" dirty="0"/>
              <a:t>In: x ** y	</a:t>
            </a:r>
            <a:r>
              <a:rPr lang="en-US" altLang="zh-CN" sz="1800"/>
              <a:t>	# </a:t>
            </a:r>
            <a:r>
              <a:rPr lang="zh-CN" altLang="zh-CN" sz="1800"/>
              <a:t>幂</a:t>
            </a:r>
            <a:r>
              <a:rPr lang="en-US" altLang="zh-CN" sz="1800"/>
              <a:t>(</a:t>
            </a:r>
            <a:r>
              <a:rPr lang="zh-CN" altLang="zh-CN" sz="1800"/>
              <a:t>指数</a:t>
            </a:r>
            <a:r>
              <a:rPr lang="en-US" altLang="zh-CN" sz="1800" dirty="0"/>
              <a:t>)</a:t>
            </a:r>
            <a:r>
              <a:rPr lang="zh-CN" altLang="zh-CN" sz="1800"/>
              <a:t>运算</a:t>
            </a:r>
            <a:r>
              <a:rPr lang="en-US" altLang="zh-CN" sz="1800"/>
              <a:t>, </a:t>
            </a:r>
            <a:r>
              <a:rPr lang="zh-CN" altLang="en-US" sz="1800"/>
              <a:t>等同于 </a:t>
            </a:r>
            <a:r>
              <a:rPr lang="en-US" altLang="zh-CN" sz="1800"/>
              <a:t>pow</a:t>
            </a:r>
            <a:r>
              <a:rPr lang="en-US" altLang="zh-CN" sz="1800" dirty="0"/>
              <a:t>(</a:t>
            </a:r>
            <a:r>
              <a:rPr lang="en-US" altLang="zh-CN" sz="1800" err="1"/>
              <a:t>x</a:t>
            </a:r>
            <a:r>
              <a:rPr lang="en-US" altLang="zh-CN" sz="1800"/>
              <a:t>, y</a:t>
            </a:r>
            <a:r>
              <a:rPr lang="en-US" altLang="zh-CN" sz="1800" dirty="0"/>
              <a:t>)</a:t>
            </a:r>
            <a:endParaRPr lang="zh-CN" altLang="zh-CN" sz="1800" dirty="0"/>
          </a:p>
          <a:p>
            <a:r>
              <a:rPr lang="en-US" altLang="zh-CN" sz="1800" dirty="0"/>
              <a:t>Out: 28561</a:t>
            </a:r>
            <a:endParaRPr lang="zh-CN" altLang="zh-CN" sz="1800" dirty="0"/>
          </a:p>
          <a:p>
            <a:pPr marL="514350" indent="-514350">
              <a:lnSpc>
                <a:spcPct val="140000"/>
              </a:lnSpc>
              <a:buClr>
                <a:srgbClr val="990000"/>
              </a:buClr>
              <a:buAutoNum type="arabicPeriod"/>
            </a:pPr>
            <a:endParaRPr lang="en-US" altLang="zh-CN" kern="0" dirty="0">
              <a:solidFill>
                <a:srgbClr val="990000"/>
              </a:solidFill>
              <a:ea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54"/>
          <p:cNvSpPr txBox="1">
            <a:spLocks noChangeArrowheads="1"/>
          </p:cNvSpPr>
          <p:nvPr/>
        </p:nvSpPr>
        <p:spPr bwMode="auto">
          <a:xfrm>
            <a:off x="2819400" y="404667"/>
            <a:ext cx="6553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2.3  </a:t>
            </a:r>
            <a:r>
              <a:rPr lang="zh-CN" alt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运算符与表达式</a:t>
            </a:r>
            <a:endParaRPr lang="en-US" altLang="zh-CN" sz="3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Rectangle 53"/>
          <p:cNvSpPr txBox="1">
            <a:spLocks noChangeArrowheads="1"/>
          </p:cNvSpPr>
          <p:nvPr/>
        </p:nvSpPr>
        <p:spPr bwMode="auto">
          <a:xfrm>
            <a:off x="2095271" y="1089390"/>
            <a:ext cx="8321904" cy="13314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/>
          <a:lstStyle>
            <a:lvl1pPr marL="342900" indent="2095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defRPr sz="28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28675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23698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4465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>
              <a:lnSpc>
                <a:spcPct val="140000"/>
              </a:lnSpc>
              <a:buClr>
                <a:srgbClr val="990000"/>
              </a:buClr>
            </a:pPr>
            <a:r>
              <a:rPr lang="en-US" altLang="zh-CN" sz="2000" kern="0" dirty="0">
                <a:solidFill>
                  <a:srgbClr val="990000"/>
                </a:solidFill>
                <a:ea typeface="宋体" panose="02010600030101010101" pitchFamily="2" charset="-122"/>
              </a:rPr>
              <a:t>2. </a:t>
            </a:r>
            <a:r>
              <a:rPr lang="zh-CN" altLang="en-US" sz="2000" kern="0" dirty="0">
                <a:solidFill>
                  <a:srgbClr val="990000"/>
                </a:solidFill>
                <a:ea typeface="宋体" panose="02010600030101010101" pitchFamily="2" charset="-122"/>
              </a:rPr>
              <a:t>关系运算符</a:t>
            </a:r>
            <a:endParaRPr lang="en-US" altLang="zh-CN" sz="2000" kern="0" dirty="0">
              <a:solidFill>
                <a:srgbClr val="990000"/>
              </a:solidFill>
              <a:ea typeface="宋体" panose="02010600030101010101" pitchFamily="2" charset="-122"/>
            </a:endParaRPr>
          </a:p>
          <a:p>
            <a:pPr marL="0" indent="457200">
              <a:lnSpc>
                <a:spcPct val="140000"/>
              </a:lnSpc>
              <a:buClr>
                <a:srgbClr val="990000"/>
              </a:buClr>
            </a:pPr>
            <a:r>
              <a:rPr lang="zh-CN" altLang="zh-CN" sz="2000"/>
              <a:t>关系运算符</a:t>
            </a:r>
            <a:r>
              <a:rPr lang="zh-CN" altLang="en-US" sz="2000"/>
              <a:t>用于</a:t>
            </a:r>
            <a:r>
              <a:rPr lang="zh-CN" altLang="zh-CN" sz="2000"/>
              <a:t>比较</a:t>
            </a:r>
            <a:r>
              <a:rPr lang="zh-CN" altLang="zh-CN" sz="2000" dirty="0"/>
              <a:t>两个值的大小</a:t>
            </a:r>
            <a:r>
              <a:rPr lang="zh-CN" altLang="zh-CN" sz="2000"/>
              <a:t>，</a:t>
            </a:r>
            <a:r>
              <a:rPr lang="zh-CN" altLang="zh-CN" sz="2000">
                <a:solidFill>
                  <a:srgbClr val="C00000"/>
                </a:solidFill>
              </a:rPr>
              <a:t>运算结果</a:t>
            </a:r>
            <a:r>
              <a:rPr lang="zh-CN" altLang="zh-CN" sz="2000" dirty="0">
                <a:solidFill>
                  <a:srgbClr val="C00000"/>
                </a:solidFill>
              </a:rPr>
              <a:t>为逻辑型</a:t>
            </a:r>
            <a:r>
              <a:rPr lang="zh-CN" altLang="zh-CN" sz="2000" dirty="0"/>
              <a:t>的值</a:t>
            </a:r>
            <a:r>
              <a:rPr lang="en-US" altLang="zh-CN" sz="2000" dirty="0"/>
              <a:t>True</a:t>
            </a:r>
            <a:r>
              <a:rPr lang="zh-CN" altLang="zh-CN" sz="2000" dirty="0"/>
              <a:t>或</a:t>
            </a:r>
            <a:r>
              <a:rPr lang="en-US" altLang="zh-CN" sz="2000" dirty="0"/>
              <a:t>False</a:t>
            </a:r>
            <a:r>
              <a:rPr lang="zh-CN" altLang="zh-CN" sz="2000" dirty="0"/>
              <a:t>。</a:t>
            </a:r>
            <a:endParaRPr lang="en-US" altLang="zh-CN" sz="2000" kern="0" dirty="0">
              <a:solidFill>
                <a:srgbClr val="990000"/>
              </a:solidFill>
              <a:ea typeface="宋体" panose="02010600030101010101" pitchFamily="2" charset="-122"/>
            </a:endParaRPr>
          </a:p>
        </p:txBody>
      </p:sp>
      <p:graphicFrame>
        <p:nvGraphicFramePr>
          <p:cNvPr id="2" name="表格 1"/>
          <p:cNvGraphicFramePr>
            <a:graphicFrameLocks noGrp="1"/>
          </p:cNvGraphicFramePr>
          <p:nvPr/>
        </p:nvGraphicFramePr>
        <p:xfrm>
          <a:off x="2207568" y="2636914"/>
          <a:ext cx="4824536" cy="3488629"/>
        </p:xfrm>
        <a:graphic>
          <a:graphicData uri="http://schemas.openxmlformats.org/drawingml/2006/table">
            <a:tbl>
              <a:tblPr firstRow="1" firstCol="1" bandRow="1">
                <a:tableStyleId>{5DA37D80-6434-44D0-A028-1B22A696006F}</a:tableStyleId>
              </a:tblPr>
              <a:tblGrid>
                <a:gridCol w="920196"/>
                <a:gridCol w="1757459"/>
                <a:gridCol w="2146881"/>
              </a:tblGrid>
              <a:tr h="564415"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zh-CN" sz="2000" kern="100" dirty="0">
                          <a:effectLst/>
                        </a:rPr>
                        <a:t>运算符</a:t>
                      </a:r>
                      <a:endParaRPr lang="zh-CN" sz="20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>
                    <a:solidFill>
                      <a:srgbClr val="43A1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zh-CN" sz="2000" kern="100" dirty="0">
                          <a:effectLst/>
                        </a:rPr>
                        <a:t>功能</a:t>
                      </a:r>
                      <a:endParaRPr lang="zh-CN" sz="20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>
                    <a:solidFill>
                      <a:srgbClr val="43A1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zh-CN" sz="2000" kern="100" dirty="0">
                          <a:effectLst/>
                        </a:rPr>
                        <a:t>示例</a:t>
                      </a:r>
                      <a:endParaRPr lang="zh-CN" sz="20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>
                    <a:solidFill>
                      <a:srgbClr val="43A1FF"/>
                    </a:solidFill>
                  </a:tcPr>
                </a:tc>
              </a:tr>
              <a:tr h="487369"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sz="2000" kern="100" dirty="0">
                          <a:solidFill>
                            <a:srgbClr val="C00000"/>
                          </a:solidFill>
                          <a:effectLst/>
                        </a:rPr>
                        <a:t>==</a:t>
                      </a:r>
                      <a:endParaRPr lang="zh-CN" sz="2000" kern="10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zh-CN" sz="2000" kern="100">
                          <a:effectLst/>
                        </a:rPr>
                        <a:t>等于</a:t>
                      </a:r>
                      <a:endParaRPr lang="zh-CN" sz="20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sz="2000" kern="100">
                          <a:effectLst/>
                        </a:rPr>
                        <a:t>a == b</a:t>
                      </a:r>
                      <a:endParaRPr lang="zh-CN" sz="20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</a:tr>
              <a:tr h="487369"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sz="2000" kern="100">
                          <a:effectLst/>
                        </a:rPr>
                        <a:t>!=</a:t>
                      </a:r>
                      <a:endParaRPr lang="zh-CN" sz="20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zh-CN" sz="2000" kern="100" dirty="0">
                          <a:effectLst/>
                        </a:rPr>
                        <a:t>不等于</a:t>
                      </a:r>
                      <a:endParaRPr lang="zh-CN" sz="20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sz="2000" kern="100">
                          <a:effectLst/>
                        </a:rPr>
                        <a:t>a != b </a:t>
                      </a:r>
                      <a:endParaRPr lang="zh-CN" sz="20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</a:tr>
              <a:tr h="487369"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sz="2000" kern="100">
                          <a:effectLst/>
                        </a:rPr>
                        <a:t>&gt; </a:t>
                      </a:r>
                      <a:endParaRPr lang="zh-CN" sz="20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zh-CN" sz="2000" kern="100">
                          <a:effectLst/>
                        </a:rPr>
                        <a:t>大于</a:t>
                      </a:r>
                      <a:endParaRPr lang="zh-CN" sz="20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sz="2000" kern="100">
                          <a:effectLst/>
                        </a:rPr>
                        <a:t>a &gt; b</a:t>
                      </a:r>
                      <a:endParaRPr lang="zh-CN" sz="20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</a:tr>
              <a:tr h="487369"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sz="2000" kern="100">
                          <a:effectLst/>
                        </a:rPr>
                        <a:t>&gt;=</a:t>
                      </a:r>
                      <a:endParaRPr lang="zh-CN" sz="20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zh-CN" sz="2000" kern="100">
                          <a:effectLst/>
                        </a:rPr>
                        <a:t>大于等于</a:t>
                      </a:r>
                      <a:endParaRPr lang="zh-CN" sz="20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sz="2000" kern="100">
                          <a:effectLst/>
                        </a:rPr>
                        <a:t>a &gt;= b</a:t>
                      </a:r>
                      <a:endParaRPr lang="zh-CN" sz="20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</a:tr>
              <a:tr h="487369"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sz="2000" kern="100">
                          <a:effectLst/>
                        </a:rPr>
                        <a:t>&lt; </a:t>
                      </a:r>
                      <a:endParaRPr lang="zh-CN" sz="20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zh-CN" sz="2000" kern="100" dirty="0">
                          <a:effectLst/>
                        </a:rPr>
                        <a:t>小于</a:t>
                      </a:r>
                      <a:endParaRPr lang="zh-CN" sz="20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sz="2000" kern="100">
                          <a:effectLst/>
                        </a:rPr>
                        <a:t>a &lt; b</a:t>
                      </a:r>
                      <a:endParaRPr lang="zh-CN" sz="20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</a:tr>
              <a:tr h="487369"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sz="2000" kern="100">
                          <a:effectLst/>
                        </a:rPr>
                        <a:t>&lt;=</a:t>
                      </a:r>
                      <a:endParaRPr lang="zh-CN" sz="20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zh-CN" sz="2000" kern="100" dirty="0">
                          <a:effectLst/>
                        </a:rPr>
                        <a:t>小于等于</a:t>
                      </a:r>
                      <a:endParaRPr lang="zh-CN" sz="20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sz="2000" kern="100" dirty="0">
                          <a:effectLst/>
                        </a:rPr>
                        <a:t>a &lt;= b</a:t>
                      </a:r>
                      <a:endParaRPr lang="zh-CN" sz="20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</a:tr>
            </a:tbl>
          </a:graphicData>
        </a:graphic>
      </p:graphicFrame>
      <p:sp>
        <p:nvSpPr>
          <p:cNvPr id="3" name="Rectangle 53"/>
          <p:cNvSpPr txBox="1">
            <a:spLocks noChangeArrowheads="1"/>
          </p:cNvSpPr>
          <p:nvPr/>
        </p:nvSpPr>
        <p:spPr bwMode="auto">
          <a:xfrm>
            <a:off x="7392144" y="2534520"/>
            <a:ext cx="2340496" cy="39564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/>
          <a:lstStyle>
            <a:lvl1pPr marL="342900" indent="2095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defRPr sz="28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28675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23698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4465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>
              <a:spcBef>
                <a:spcPts val="0"/>
              </a:spcBef>
              <a:buClr>
                <a:srgbClr val="990000"/>
              </a:buClr>
            </a:pPr>
            <a:r>
              <a:rPr lang="zh-CN" altLang="en-US" sz="2000"/>
              <a:t>关系</a:t>
            </a:r>
            <a:r>
              <a:rPr lang="zh-CN" altLang="zh-CN" sz="2000"/>
              <a:t>运算符</a:t>
            </a:r>
            <a:r>
              <a:rPr lang="zh-CN" altLang="en-US" sz="2000"/>
              <a:t>示例</a:t>
            </a:r>
            <a:endParaRPr lang="zh-CN" altLang="zh-CN" sz="2000" dirty="0"/>
          </a:p>
          <a:p>
            <a:pPr marL="0" indent="0">
              <a:spcBef>
                <a:spcPts val="0"/>
              </a:spcBef>
            </a:pPr>
            <a:r>
              <a:rPr lang="en-US" altLang="zh-CN" sz="2000"/>
              <a:t>x </a:t>
            </a:r>
            <a:r>
              <a:rPr lang="en-US" altLang="zh-CN" sz="2000" dirty="0"/>
              <a:t>= 2; y = 3 </a:t>
            </a:r>
            <a:endParaRPr lang="zh-CN" altLang="zh-CN" sz="2000" dirty="0"/>
          </a:p>
          <a:p>
            <a:pPr marL="0" indent="0">
              <a:spcBef>
                <a:spcPts val="0"/>
              </a:spcBef>
            </a:pPr>
            <a:r>
              <a:rPr lang="en-US" altLang="zh-CN" sz="2000"/>
              <a:t>x </a:t>
            </a:r>
            <a:r>
              <a:rPr lang="en-US" altLang="zh-CN" sz="2000" dirty="0"/>
              <a:t>== y</a:t>
            </a:r>
            <a:endParaRPr lang="zh-CN" altLang="zh-CN" sz="2000" dirty="0"/>
          </a:p>
          <a:p>
            <a:pPr marL="0" indent="0">
              <a:spcBef>
                <a:spcPts val="0"/>
              </a:spcBef>
            </a:pPr>
            <a:r>
              <a:rPr lang="en-US" altLang="zh-CN" sz="2000" dirty="0"/>
              <a:t>Out: </a:t>
            </a:r>
            <a:r>
              <a:rPr lang="en-US" altLang="zh-CN" sz="2000"/>
              <a:t>False </a:t>
            </a:r>
            <a:endParaRPr lang="en-US" altLang="zh-CN" sz="2000"/>
          </a:p>
          <a:p>
            <a:pPr marL="0" indent="0">
              <a:spcBef>
                <a:spcPts val="0"/>
              </a:spcBef>
            </a:pPr>
            <a:endParaRPr lang="zh-CN" altLang="zh-CN" sz="2000" dirty="0"/>
          </a:p>
          <a:p>
            <a:pPr marL="0" indent="0">
              <a:spcBef>
                <a:spcPts val="0"/>
              </a:spcBef>
            </a:pPr>
            <a:r>
              <a:rPr lang="en-US" altLang="zh-CN" sz="2000"/>
              <a:t>x </a:t>
            </a:r>
            <a:r>
              <a:rPr lang="en-US" altLang="zh-CN" sz="2000" dirty="0"/>
              <a:t>!= y </a:t>
            </a:r>
            <a:endParaRPr lang="zh-CN" altLang="zh-CN" sz="2000" dirty="0"/>
          </a:p>
          <a:p>
            <a:pPr marL="0" indent="0">
              <a:spcBef>
                <a:spcPts val="0"/>
              </a:spcBef>
            </a:pPr>
            <a:r>
              <a:rPr lang="en-US" altLang="zh-CN" sz="2000" dirty="0"/>
              <a:t>Out: </a:t>
            </a:r>
            <a:r>
              <a:rPr lang="en-US" altLang="zh-CN" sz="2000"/>
              <a:t>True </a:t>
            </a:r>
            <a:endParaRPr lang="en-US" altLang="zh-CN" sz="2000"/>
          </a:p>
          <a:p>
            <a:pPr marL="0" indent="0">
              <a:spcBef>
                <a:spcPts val="0"/>
              </a:spcBef>
            </a:pPr>
            <a:endParaRPr lang="zh-CN" altLang="zh-CN" sz="2000" dirty="0"/>
          </a:p>
          <a:p>
            <a:pPr marL="0" indent="0">
              <a:spcBef>
                <a:spcPts val="0"/>
              </a:spcBef>
            </a:pPr>
            <a:r>
              <a:rPr lang="en-US" altLang="zh-CN" sz="2000"/>
              <a:t>x </a:t>
            </a:r>
            <a:r>
              <a:rPr lang="en-US" altLang="zh-CN" sz="2000" dirty="0"/>
              <a:t>&gt; y</a:t>
            </a:r>
            <a:endParaRPr lang="zh-CN" altLang="zh-CN" sz="2000" dirty="0"/>
          </a:p>
          <a:p>
            <a:pPr marL="0" indent="0">
              <a:spcBef>
                <a:spcPts val="0"/>
              </a:spcBef>
            </a:pPr>
            <a:r>
              <a:rPr lang="en-US" altLang="zh-CN" sz="2000" dirty="0"/>
              <a:t>Out: </a:t>
            </a:r>
            <a:r>
              <a:rPr lang="en-US" altLang="zh-CN" sz="2000"/>
              <a:t>False </a:t>
            </a:r>
            <a:endParaRPr lang="en-US" altLang="zh-CN" sz="2000"/>
          </a:p>
          <a:p>
            <a:pPr marL="0" indent="0">
              <a:spcBef>
                <a:spcPts val="0"/>
              </a:spcBef>
            </a:pPr>
            <a:endParaRPr lang="zh-CN" altLang="zh-CN" sz="2000" dirty="0"/>
          </a:p>
          <a:p>
            <a:pPr marL="0" indent="0">
              <a:spcBef>
                <a:spcPts val="0"/>
              </a:spcBef>
            </a:pPr>
            <a:r>
              <a:rPr lang="en-US" altLang="zh-CN" sz="2000"/>
              <a:t>x </a:t>
            </a:r>
            <a:r>
              <a:rPr lang="en-US" altLang="zh-CN" sz="2000" dirty="0"/>
              <a:t>&lt;= y</a:t>
            </a:r>
            <a:endParaRPr lang="zh-CN" altLang="zh-CN" sz="2000" dirty="0"/>
          </a:p>
          <a:p>
            <a:pPr marL="0" indent="0">
              <a:spcBef>
                <a:spcPts val="0"/>
              </a:spcBef>
            </a:pPr>
            <a:r>
              <a:rPr lang="en-US" altLang="zh-CN" sz="2000" dirty="0"/>
              <a:t>Out: True</a:t>
            </a:r>
            <a:endParaRPr lang="zh-CN" altLang="zh-CN" sz="2000" dirty="0"/>
          </a:p>
          <a:p>
            <a:pPr>
              <a:spcBef>
                <a:spcPts val="0"/>
              </a:spcBef>
            </a:pPr>
            <a:endParaRPr lang="zh-CN" altLang="zh-CN" sz="2000" dirty="0"/>
          </a:p>
          <a:p>
            <a:pPr marL="514350" indent="-514350">
              <a:spcBef>
                <a:spcPts val="0"/>
              </a:spcBef>
              <a:buClr>
                <a:srgbClr val="990000"/>
              </a:buClr>
              <a:buAutoNum type="arabicPeriod"/>
            </a:pPr>
            <a:endParaRPr lang="en-US" altLang="zh-CN" sz="2000" kern="0" dirty="0">
              <a:solidFill>
                <a:srgbClr val="990000"/>
              </a:solidFill>
              <a:ea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54"/>
          <p:cNvSpPr txBox="1">
            <a:spLocks noChangeArrowheads="1"/>
          </p:cNvSpPr>
          <p:nvPr/>
        </p:nvSpPr>
        <p:spPr bwMode="auto">
          <a:xfrm>
            <a:off x="2819400" y="404667"/>
            <a:ext cx="6553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2.3  </a:t>
            </a:r>
            <a:r>
              <a:rPr lang="zh-CN" alt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运算符与表达式</a:t>
            </a:r>
            <a:endParaRPr lang="en-US" altLang="zh-CN" sz="3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Rectangle 53"/>
          <p:cNvSpPr txBox="1">
            <a:spLocks noChangeArrowheads="1"/>
          </p:cNvSpPr>
          <p:nvPr/>
        </p:nvSpPr>
        <p:spPr bwMode="auto">
          <a:xfrm>
            <a:off x="1919539" y="1089390"/>
            <a:ext cx="8748463" cy="11874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/>
          <a:lstStyle>
            <a:lvl1pPr marL="342900" indent="2095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defRPr sz="28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28675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23698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4465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>
              <a:lnSpc>
                <a:spcPct val="140000"/>
              </a:lnSpc>
              <a:buClr>
                <a:srgbClr val="990000"/>
              </a:buClr>
            </a:pPr>
            <a:r>
              <a:rPr lang="en-US" altLang="zh-CN" sz="2400" kern="0" dirty="0">
                <a:solidFill>
                  <a:srgbClr val="990000"/>
                </a:solidFill>
                <a:ea typeface="宋体" panose="02010600030101010101" pitchFamily="2" charset="-122"/>
              </a:rPr>
              <a:t>3. </a:t>
            </a:r>
            <a:r>
              <a:rPr lang="zh-CN" altLang="en-US" sz="2400" kern="0" dirty="0">
                <a:solidFill>
                  <a:srgbClr val="990000"/>
                </a:solidFill>
                <a:ea typeface="宋体" panose="02010600030101010101" pitchFamily="2" charset="-122"/>
              </a:rPr>
              <a:t>逻辑运算符</a:t>
            </a:r>
            <a:endParaRPr lang="en-US" altLang="zh-CN" sz="2400" kern="0" dirty="0">
              <a:solidFill>
                <a:srgbClr val="990000"/>
              </a:solidFill>
              <a:ea typeface="宋体" panose="02010600030101010101" pitchFamily="2" charset="-122"/>
            </a:endParaRPr>
          </a:p>
          <a:p>
            <a:pPr marL="0" indent="457200">
              <a:lnSpc>
                <a:spcPct val="140000"/>
              </a:lnSpc>
              <a:spcBef>
                <a:spcPts val="0"/>
              </a:spcBef>
              <a:buClr>
                <a:srgbClr val="990000"/>
              </a:buClr>
            </a:pPr>
            <a:r>
              <a:rPr lang="zh-CN" altLang="zh-CN" sz="2400" dirty="0"/>
              <a:t>逻辑运算是操作数和运算结果</a:t>
            </a:r>
            <a:r>
              <a:rPr lang="zh-CN" altLang="zh-CN" sz="2400"/>
              <a:t>都是逻辑</a:t>
            </a:r>
            <a:r>
              <a:rPr lang="zh-CN" altLang="en-US" sz="2400"/>
              <a:t>值</a:t>
            </a:r>
            <a:r>
              <a:rPr lang="zh-CN" altLang="zh-CN" sz="2400"/>
              <a:t>的</a:t>
            </a:r>
            <a:r>
              <a:rPr lang="zh-CN" altLang="zh-CN" sz="2400" dirty="0"/>
              <a:t>运算。</a:t>
            </a:r>
            <a:endParaRPr lang="en-US" altLang="zh-CN" sz="2400" kern="0" dirty="0">
              <a:solidFill>
                <a:srgbClr val="990000"/>
              </a:solidFill>
              <a:ea typeface="宋体" panose="02010600030101010101" pitchFamily="2" charset="-122"/>
            </a:endParaRPr>
          </a:p>
        </p:txBody>
      </p:sp>
      <p:graphicFrame>
        <p:nvGraphicFramePr>
          <p:cNvPr id="2" name="表格 1"/>
          <p:cNvGraphicFramePr>
            <a:graphicFrameLocks noGrp="1"/>
          </p:cNvGraphicFramePr>
          <p:nvPr/>
        </p:nvGraphicFramePr>
        <p:xfrm>
          <a:off x="2424824" y="2492897"/>
          <a:ext cx="4751296" cy="1903098"/>
        </p:xfrm>
        <a:graphic>
          <a:graphicData uri="http://schemas.openxmlformats.org/drawingml/2006/table">
            <a:tbl>
              <a:tblPr firstRow="1" firstCol="1" bandRow="1">
                <a:tableStyleId>{5DA37D80-6434-44D0-A028-1B22A696006F}</a:tableStyleId>
              </a:tblPr>
              <a:tblGrid>
                <a:gridCol w="906226"/>
                <a:gridCol w="1730779"/>
                <a:gridCol w="2114291"/>
              </a:tblGrid>
              <a:tr h="576063"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zh-CN" sz="2000" kern="100" dirty="0">
                          <a:effectLst/>
                        </a:rPr>
                        <a:t>运算符</a:t>
                      </a:r>
                      <a:endParaRPr lang="zh-CN" sz="20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>
                    <a:solidFill>
                      <a:srgbClr val="43A1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zh-CN" sz="2000" kern="100" dirty="0">
                          <a:effectLst/>
                        </a:rPr>
                        <a:t>功能</a:t>
                      </a:r>
                      <a:endParaRPr lang="zh-CN" sz="20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>
                    <a:solidFill>
                      <a:srgbClr val="43A1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zh-CN" sz="2000" kern="100" dirty="0">
                          <a:effectLst/>
                        </a:rPr>
                        <a:t>示例</a:t>
                      </a:r>
                      <a:endParaRPr lang="zh-CN" sz="20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>
                    <a:solidFill>
                      <a:srgbClr val="43A1FF"/>
                    </a:solidFill>
                  </a:tcPr>
                </a:tc>
              </a:tr>
              <a:tr h="442345"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sz="2000" kern="10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not</a:t>
                      </a:r>
                      <a:endParaRPr lang="zh-CN" sz="20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zh-CN" sz="2000" kern="100" dirty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逻辑非</a:t>
                      </a:r>
                      <a:endParaRPr lang="zh-CN" sz="20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sz="2000" kern="100" dirty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not x</a:t>
                      </a:r>
                      <a:endParaRPr lang="zh-CN" sz="20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</a:tr>
              <a:tr h="442345"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sz="2000" kern="10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and</a:t>
                      </a:r>
                      <a:endParaRPr lang="zh-CN" sz="20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zh-CN" sz="2000" kern="100" dirty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逻辑与</a:t>
                      </a:r>
                      <a:endParaRPr lang="zh-CN" sz="20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sz="2000" kern="10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x and y</a:t>
                      </a:r>
                      <a:endParaRPr lang="zh-CN" sz="20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</a:tr>
              <a:tr h="442345"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sz="2000" kern="10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or</a:t>
                      </a:r>
                      <a:endParaRPr lang="zh-CN" sz="20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zh-CN" altLang="en-US" sz="20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+mn-cs"/>
                        </a:rPr>
                        <a:t>逻辑或</a:t>
                      </a:r>
                      <a:endParaRPr lang="zh-CN" altLang="en-US" sz="20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sz="2000" kern="100" dirty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x or y</a:t>
                      </a:r>
                      <a:endParaRPr lang="zh-CN" sz="20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3" name="矩形 2"/>
          <p:cNvSpPr/>
          <p:nvPr/>
        </p:nvSpPr>
        <p:spPr>
          <a:xfrm>
            <a:off x="2317122" y="4960833"/>
            <a:ext cx="4858998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000"/>
              <a:t>逻辑非：真变假，假变真</a:t>
            </a:r>
            <a:endParaRPr lang="en-US" altLang="zh-CN" sz="2000"/>
          </a:p>
          <a:p>
            <a:r>
              <a:rPr lang="zh-CN" altLang="en-US" sz="2000"/>
              <a:t>逻辑与：x</a:t>
            </a:r>
            <a:r>
              <a:rPr lang="zh-CN" altLang="en-US" sz="2000" dirty="0"/>
              <a:t>和y必须都为真，结果才</a:t>
            </a:r>
            <a:r>
              <a:rPr lang="zh-CN" altLang="en-US" sz="2000"/>
              <a:t>为真</a:t>
            </a:r>
            <a:endParaRPr lang="zh-CN" altLang="en-US" sz="2000" dirty="0"/>
          </a:p>
          <a:p>
            <a:r>
              <a:rPr lang="zh-CN" altLang="en-US" sz="2000"/>
              <a:t>逻辑或：x</a:t>
            </a:r>
            <a:r>
              <a:rPr lang="zh-CN" altLang="en-US" sz="2000" dirty="0"/>
              <a:t>或y有一个为真，结果就</a:t>
            </a:r>
            <a:r>
              <a:rPr lang="zh-CN" altLang="en-US" sz="2000"/>
              <a:t>为真</a:t>
            </a:r>
            <a:endParaRPr lang="zh-CN" altLang="en-US" sz="2000" dirty="0"/>
          </a:p>
        </p:txBody>
      </p:sp>
      <p:sp>
        <p:nvSpPr>
          <p:cNvPr id="4" name="Rectangle 53"/>
          <p:cNvSpPr txBox="1">
            <a:spLocks noChangeArrowheads="1"/>
          </p:cNvSpPr>
          <p:nvPr/>
        </p:nvSpPr>
        <p:spPr bwMode="auto">
          <a:xfrm>
            <a:off x="7392144" y="2368627"/>
            <a:ext cx="2192328" cy="35086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/>
          <a:lstStyle>
            <a:lvl1pPr marL="342900" indent="2095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defRPr sz="28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28675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23698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4465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>
              <a:lnSpc>
                <a:spcPct val="140000"/>
              </a:lnSpc>
              <a:buClr>
                <a:srgbClr val="990000"/>
              </a:buClr>
            </a:pPr>
            <a:r>
              <a:rPr lang="zh-CN" altLang="en-US" sz="2000"/>
              <a:t>关系</a:t>
            </a:r>
            <a:r>
              <a:rPr lang="zh-CN" altLang="zh-CN" sz="2000"/>
              <a:t>运算符</a:t>
            </a:r>
            <a:r>
              <a:rPr lang="zh-CN" altLang="en-US" sz="2000"/>
              <a:t>示例</a:t>
            </a:r>
            <a:endParaRPr lang="zh-CN" altLang="zh-CN" sz="2000" dirty="0"/>
          </a:p>
          <a:p>
            <a:pPr marL="0" indent="0">
              <a:spcBef>
                <a:spcPts val="0"/>
              </a:spcBef>
            </a:pPr>
            <a:r>
              <a:rPr lang="en-US" altLang="zh-CN" sz="2000"/>
              <a:t>x </a:t>
            </a:r>
            <a:r>
              <a:rPr lang="en-US" altLang="zh-CN" sz="2000" dirty="0"/>
              <a:t>= True</a:t>
            </a:r>
            <a:endParaRPr lang="zh-CN" altLang="zh-CN" sz="2000" dirty="0"/>
          </a:p>
          <a:p>
            <a:pPr marL="0" indent="0">
              <a:spcBef>
                <a:spcPts val="0"/>
              </a:spcBef>
            </a:pPr>
            <a:r>
              <a:rPr lang="en-US" altLang="zh-CN" sz="2000"/>
              <a:t>y </a:t>
            </a:r>
            <a:r>
              <a:rPr lang="en-US" altLang="zh-CN" sz="2000" dirty="0"/>
              <a:t>= False </a:t>
            </a:r>
            <a:endParaRPr lang="zh-CN" altLang="zh-CN" sz="2000" dirty="0"/>
          </a:p>
          <a:p>
            <a:pPr marL="0" indent="0">
              <a:spcBef>
                <a:spcPts val="0"/>
              </a:spcBef>
            </a:pPr>
            <a:r>
              <a:rPr lang="en-US" altLang="zh-CN" sz="2000"/>
              <a:t>not </a:t>
            </a:r>
            <a:r>
              <a:rPr lang="en-US" altLang="zh-CN" sz="2000" dirty="0"/>
              <a:t>x</a:t>
            </a:r>
            <a:endParaRPr lang="zh-CN" altLang="zh-CN" sz="2000" dirty="0"/>
          </a:p>
          <a:p>
            <a:pPr marL="0" indent="0">
              <a:spcBef>
                <a:spcPts val="0"/>
              </a:spcBef>
            </a:pPr>
            <a:r>
              <a:rPr lang="en-US" altLang="zh-CN" sz="2000" dirty="0"/>
              <a:t>Out: </a:t>
            </a:r>
            <a:r>
              <a:rPr lang="en-US" altLang="zh-CN" sz="2000"/>
              <a:t>False </a:t>
            </a:r>
            <a:endParaRPr lang="en-US" altLang="zh-CN" sz="2000"/>
          </a:p>
          <a:p>
            <a:pPr marL="0" indent="0">
              <a:spcBef>
                <a:spcPts val="0"/>
              </a:spcBef>
            </a:pPr>
            <a:r>
              <a:rPr lang="en-US" altLang="zh-CN" sz="2000"/>
              <a:t>not </a:t>
            </a:r>
            <a:r>
              <a:rPr lang="en-US" altLang="zh-CN" sz="2000" dirty="0"/>
              <a:t>y</a:t>
            </a:r>
            <a:endParaRPr lang="zh-CN" altLang="zh-CN" sz="2000" dirty="0"/>
          </a:p>
          <a:p>
            <a:pPr marL="0" indent="0">
              <a:spcBef>
                <a:spcPts val="0"/>
              </a:spcBef>
            </a:pPr>
            <a:r>
              <a:rPr lang="en-US" altLang="zh-CN" sz="2000" dirty="0"/>
              <a:t>Out: </a:t>
            </a:r>
            <a:r>
              <a:rPr lang="en-US" altLang="zh-CN" sz="2000"/>
              <a:t>True </a:t>
            </a:r>
            <a:endParaRPr lang="en-US" altLang="zh-CN" sz="2000"/>
          </a:p>
          <a:p>
            <a:pPr marL="0" indent="0">
              <a:spcBef>
                <a:spcPts val="0"/>
              </a:spcBef>
            </a:pPr>
            <a:r>
              <a:rPr lang="en-US" altLang="zh-CN" sz="2000"/>
              <a:t>x </a:t>
            </a:r>
            <a:r>
              <a:rPr lang="en-US" altLang="zh-CN" sz="2000" dirty="0"/>
              <a:t>and y</a:t>
            </a:r>
            <a:endParaRPr lang="zh-CN" altLang="zh-CN" sz="2000" dirty="0"/>
          </a:p>
          <a:p>
            <a:pPr marL="0" indent="0">
              <a:spcBef>
                <a:spcPts val="0"/>
              </a:spcBef>
            </a:pPr>
            <a:r>
              <a:rPr lang="en-US" altLang="zh-CN" sz="2000" dirty="0"/>
              <a:t>Out: </a:t>
            </a:r>
            <a:r>
              <a:rPr lang="en-US" altLang="zh-CN" sz="2000"/>
              <a:t>False </a:t>
            </a:r>
            <a:endParaRPr lang="en-US" altLang="zh-CN" sz="2000"/>
          </a:p>
          <a:p>
            <a:pPr marL="0" indent="0">
              <a:spcBef>
                <a:spcPts val="0"/>
              </a:spcBef>
            </a:pPr>
            <a:r>
              <a:rPr lang="en-US" altLang="zh-CN" sz="2000"/>
              <a:t>x </a:t>
            </a:r>
            <a:r>
              <a:rPr lang="en-US" altLang="zh-CN" sz="2000" dirty="0"/>
              <a:t>or y</a:t>
            </a:r>
            <a:endParaRPr lang="zh-CN" altLang="zh-CN" sz="2000" dirty="0"/>
          </a:p>
          <a:p>
            <a:pPr marL="0" indent="0">
              <a:spcBef>
                <a:spcPts val="0"/>
              </a:spcBef>
            </a:pPr>
            <a:r>
              <a:rPr lang="en-US" altLang="zh-CN" sz="2000" dirty="0"/>
              <a:t>Out</a:t>
            </a:r>
            <a:r>
              <a:rPr lang="en-US" altLang="zh-CN" sz="2000"/>
              <a:t>: True</a:t>
            </a:r>
            <a:endParaRPr lang="zh-CN" altLang="zh-CN" sz="2000" dirty="0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54"/>
          <p:cNvSpPr txBox="1">
            <a:spLocks noChangeArrowheads="1"/>
          </p:cNvSpPr>
          <p:nvPr/>
        </p:nvSpPr>
        <p:spPr bwMode="auto">
          <a:xfrm>
            <a:off x="2819400" y="404667"/>
            <a:ext cx="6553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2.3  </a:t>
            </a:r>
            <a:r>
              <a:rPr lang="zh-CN" alt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运算符与表达式</a:t>
            </a:r>
            <a:endParaRPr lang="en-US" altLang="zh-CN" sz="3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Rectangle 53"/>
          <p:cNvSpPr txBox="1">
            <a:spLocks noChangeArrowheads="1"/>
          </p:cNvSpPr>
          <p:nvPr/>
        </p:nvSpPr>
        <p:spPr bwMode="auto">
          <a:xfrm>
            <a:off x="1972816" y="991441"/>
            <a:ext cx="8605941" cy="15393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/>
          <a:lstStyle>
            <a:lvl1pPr marL="342900" indent="2095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defRPr sz="28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28675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23698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4465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>
              <a:lnSpc>
                <a:spcPct val="140000"/>
              </a:lnSpc>
              <a:buClr>
                <a:srgbClr val="990000"/>
              </a:buClr>
            </a:pPr>
            <a:r>
              <a:rPr lang="en-US" altLang="zh-CN" sz="2400" kern="0" dirty="0">
                <a:solidFill>
                  <a:srgbClr val="990000"/>
                </a:solidFill>
                <a:ea typeface="宋体" panose="02010600030101010101" pitchFamily="2" charset="-122"/>
              </a:rPr>
              <a:t>4. </a:t>
            </a:r>
            <a:r>
              <a:rPr lang="zh-CN" altLang="en-US" sz="2400" kern="0" dirty="0">
                <a:solidFill>
                  <a:srgbClr val="990000"/>
                </a:solidFill>
                <a:ea typeface="宋体" panose="02010600030101010101" pitchFamily="2" charset="-122"/>
              </a:rPr>
              <a:t>赋值运算符</a:t>
            </a:r>
            <a:endParaRPr lang="en-US" altLang="zh-CN" sz="2400" kern="0" dirty="0">
              <a:solidFill>
                <a:srgbClr val="990000"/>
              </a:solidFill>
              <a:ea typeface="宋体" panose="02010600030101010101" pitchFamily="2" charset="-122"/>
            </a:endParaRPr>
          </a:p>
          <a:p>
            <a:pPr marL="0" indent="457200" algn="just">
              <a:lnSpc>
                <a:spcPct val="130000"/>
              </a:lnSpc>
              <a:spcBef>
                <a:spcPts val="0"/>
              </a:spcBef>
              <a:buClr>
                <a:srgbClr val="990000"/>
              </a:buClr>
            </a:pPr>
            <a:r>
              <a:rPr lang="zh-CN" altLang="zh-CN" sz="2400"/>
              <a:t>赋值</a:t>
            </a:r>
            <a:r>
              <a:rPr lang="zh-CN" altLang="en-US" sz="2400"/>
              <a:t>运算</a:t>
            </a:r>
            <a:r>
              <a:rPr lang="zh-CN" altLang="zh-CN" sz="2400"/>
              <a:t>符</a:t>
            </a:r>
            <a:r>
              <a:rPr lang="en-US" altLang="zh-CN" sz="2400"/>
              <a:t>"="</a:t>
            </a:r>
            <a:r>
              <a:rPr lang="zh-CN" altLang="en-US" sz="2400"/>
              <a:t>，</a:t>
            </a:r>
            <a:r>
              <a:rPr lang="en-US" altLang="zh-CN" sz="2400"/>
              <a:t>"=</a:t>
            </a:r>
            <a:r>
              <a:rPr lang="en-US" altLang="zh-CN" sz="2400" dirty="0"/>
              <a:t>"</a:t>
            </a:r>
            <a:r>
              <a:rPr lang="zh-CN" altLang="zh-CN" sz="2400"/>
              <a:t>前</a:t>
            </a:r>
            <a:r>
              <a:rPr lang="zh-CN" altLang="en-US" sz="2400" dirty="0"/>
              <a:t>再</a:t>
            </a:r>
            <a:r>
              <a:rPr lang="zh-CN" altLang="zh-CN" sz="2400" dirty="0"/>
              <a:t>加上其他运算符构成扩展赋值运算符。例如</a:t>
            </a:r>
            <a:r>
              <a:rPr lang="en-US" altLang="zh-CN" sz="2400" dirty="0"/>
              <a:t> a += 5</a:t>
            </a:r>
            <a:r>
              <a:rPr lang="zh-CN" altLang="zh-CN" sz="2400" dirty="0"/>
              <a:t>等价于</a:t>
            </a:r>
            <a:r>
              <a:rPr lang="en-US" altLang="zh-CN" sz="2400" dirty="0"/>
              <a:t>a = a+5</a:t>
            </a:r>
            <a:r>
              <a:rPr lang="zh-CN" altLang="zh-CN" sz="2400" dirty="0"/>
              <a:t>。</a:t>
            </a:r>
            <a:r>
              <a:rPr lang="en-US" altLang="zh-CN" sz="2400"/>
              <a:t>Python</a:t>
            </a:r>
            <a:r>
              <a:rPr lang="zh-CN" altLang="en-US" sz="2400"/>
              <a:t>没有</a:t>
            </a:r>
            <a:r>
              <a:rPr lang="en-US" altLang="zh-CN" sz="2400"/>
              <a:t>++</a:t>
            </a:r>
            <a:r>
              <a:rPr lang="zh-CN" altLang="en-US" sz="2400"/>
              <a:t>运算符。</a:t>
            </a:r>
            <a:endParaRPr lang="en-US" altLang="zh-CN" sz="2400" kern="0" dirty="0">
              <a:solidFill>
                <a:srgbClr val="990000"/>
              </a:solidFill>
              <a:ea typeface="宋体" panose="02010600030101010101" pitchFamily="2" charset="-122"/>
            </a:endParaRPr>
          </a:p>
        </p:txBody>
      </p:sp>
      <p:graphicFrame>
        <p:nvGraphicFramePr>
          <p:cNvPr id="2" name="表格 1"/>
          <p:cNvGraphicFramePr>
            <a:graphicFrameLocks noGrp="1"/>
          </p:cNvGraphicFramePr>
          <p:nvPr/>
        </p:nvGraphicFramePr>
        <p:xfrm>
          <a:off x="2135560" y="2636914"/>
          <a:ext cx="6264696" cy="3744415"/>
        </p:xfrm>
        <a:graphic>
          <a:graphicData uri="http://schemas.openxmlformats.org/drawingml/2006/table">
            <a:tbl>
              <a:tblPr firstRow="1" firstCol="1" bandRow="1">
                <a:tableStyleId>{5DA37D80-6434-44D0-A028-1B22A696006F}</a:tableStyleId>
              </a:tblPr>
              <a:tblGrid>
                <a:gridCol w="1194880"/>
                <a:gridCol w="2282073"/>
                <a:gridCol w="2787743"/>
              </a:tblGrid>
              <a:tr h="6480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sz="2000" kern="100" dirty="0">
                          <a:effectLst/>
                        </a:rPr>
                        <a:t>运算符</a:t>
                      </a:r>
                      <a:endParaRPr lang="zh-CN" sz="20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400" marT="0" marB="0" anchor="ctr">
                    <a:solidFill>
                      <a:srgbClr val="43A1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sz="2000" kern="100" dirty="0">
                          <a:effectLst/>
                        </a:rPr>
                        <a:t>功能</a:t>
                      </a:r>
                      <a:endParaRPr lang="zh-CN" sz="20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400" marT="0" marB="0" anchor="ctr">
                    <a:solidFill>
                      <a:srgbClr val="43A1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sz="2000" kern="100" dirty="0">
                          <a:effectLst/>
                        </a:rPr>
                        <a:t>示例</a:t>
                      </a:r>
                      <a:endParaRPr lang="zh-CN" sz="20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400" marT="0" marB="0" anchor="ctr">
                    <a:solidFill>
                      <a:srgbClr val="43A1FF"/>
                    </a:solidFill>
                  </a:tcPr>
                </a:tc>
              </a:tr>
              <a:tr h="442345"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altLang="zh-CN" sz="2000" kern="10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=</a:t>
                      </a:r>
                      <a:endParaRPr lang="zh-CN" sz="20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zh-CN" altLang="en-US" sz="2000" kern="10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赋值</a:t>
                      </a:r>
                      <a:endParaRPr lang="zh-CN" sz="20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altLang="zh-CN" sz="2000" kern="10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b=a</a:t>
                      </a:r>
                      <a:endParaRPr lang="zh-CN" sz="20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</a:tr>
              <a:tr h="442345"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sz="2000" kern="100" dirty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+=</a:t>
                      </a:r>
                      <a:endParaRPr lang="zh-CN" sz="20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zh-CN" sz="2000" kern="10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加法赋值运算符</a:t>
                      </a:r>
                      <a:endParaRPr lang="zh-CN" sz="20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sz="2000" kern="100" dirty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b += a </a:t>
                      </a:r>
                      <a:r>
                        <a:rPr lang="zh-CN" sz="2000" kern="100" dirty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等效于 </a:t>
                      </a:r>
                      <a:r>
                        <a:rPr lang="en-US" sz="2000" kern="100" dirty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b = b + a</a:t>
                      </a:r>
                      <a:endParaRPr lang="zh-CN" sz="20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</a:tr>
              <a:tr h="442345"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sz="2000" kern="100" dirty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-=</a:t>
                      </a:r>
                      <a:endParaRPr lang="zh-CN" sz="20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zh-CN" sz="2000" kern="100" dirty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减法赋值运算符</a:t>
                      </a:r>
                      <a:endParaRPr lang="zh-CN" sz="20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sz="2000" kern="10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b -= a </a:t>
                      </a:r>
                      <a:r>
                        <a:rPr lang="zh-CN" sz="2000" kern="10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等效于 </a:t>
                      </a:r>
                      <a:r>
                        <a:rPr lang="en-US" sz="2000" kern="10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b = b - a</a:t>
                      </a:r>
                      <a:endParaRPr lang="zh-CN" sz="20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</a:tr>
              <a:tr h="442345"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sz="2000" kern="10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*=</a:t>
                      </a:r>
                      <a:endParaRPr lang="zh-CN" sz="20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zh-CN" sz="2000" kern="10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乘法赋值运算符</a:t>
                      </a:r>
                      <a:endParaRPr lang="zh-CN" sz="20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sz="2000" kern="10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b *= a </a:t>
                      </a:r>
                      <a:r>
                        <a:rPr lang="zh-CN" sz="2000" kern="10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等效于 </a:t>
                      </a:r>
                      <a:r>
                        <a:rPr lang="en-US" sz="2000" kern="10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b = b * a</a:t>
                      </a:r>
                      <a:endParaRPr lang="zh-CN" sz="20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</a:tr>
              <a:tr h="442345"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sz="2000" kern="10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/=</a:t>
                      </a:r>
                      <a:endParaRPr lang="zh-CN" sz="20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zh-CN" sz="2000" kern="10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除法赋值运算符</a:t>
                      </a:r>
                      <a:endParaRPr lang="zh-CN" sz="20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sz="2000" kern="10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b /= a </a:t>
                      </a:r>
                      <a:r>
                        <a:rPr lang="zh-CN" sz="2000" kern="10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等效于 </a:t>
                      </a:r>
                      <a:r>
                        <a:rPr lang="en-US" sz="2000" kern="10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b = b / a</a:t>
                      </a:r>
                      <a:endParaRPr lang="zh-CN" sz="20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</a:tr>
              <a:tr h="442345"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sz="2000" kern="10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//=</a:t>
                      </a:r>
                      <a:endParaRPr lang="zh-CN" sz="20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zh-CN" sz="2000" kern="10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整除赋值运算符</a:t>
                      </a:r>
                      <a:endParaRPr lang="zh-CN" sz="20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sz="2000" kern="10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b //= a </a:t>
                      </a:r>
                      <a:r>
                        <a:rPr lang="zh-CN" sz="2000" kern="10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等效于 </a:t>
                      </a:r>
                      <a:r>
                        <a:rPr lang="en-US" sz="2000" kern="10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b = b // a</a:t>
                      </a:r>
                      <a:endParaRPr lang="zh-CN" sz="20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</a:tr>
              <a:tr h="442345"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sz="2000" kern="10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%=</a:t>
                      </a:r>
                      <a:endParaRPr lang="zh-CN" sz="20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zh-CN" sz="2000" kern="10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求余赋值运算符</a:t>
                      </a:r>
                      <a:endParaRPr lang="zh-CN" sz="20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sz="2000" kern="10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b %= a </a:t>
                      </a:r>
                      <a:r>
                        <a:rPr lang="zh-CN" sz="2000" kern="10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等效于 </a:t>
                      </a:r>
                      <a:r>
                        <a:rPr lang="en-US" sz="2000" kern="10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b = b % a</a:t>
                      </a:r>
                      <a:endParaRPr lang="zh-CN" sz="20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3" name="Rectangle 53"/>
          <p:cNvSpPr txBox="1">
            <a:spLocks noChangeArrowheads="1"/>
          </p:cNvSpPr>
          <p:nvPr/>
        </p:nvSpPr>
        <p:spPr bwMode="auto">
          <a:xfrm>
            <a:off x="8616280" y="2492896"/>
            <a:ext cx="2160240" cy="38884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/>
          <a:lstStyle>
            <a:lvl1pPr marL="342900" indent="2095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defRPr sz="28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28675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23698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4465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>
              <a:lnSpc>
                <a:spcPct val="140000"/>
              </a:lnSpc>
              <a:spcBef>
                <a:spcPts val="0"/>
              </a:spcBef>
              <a:buClr>
                <a:srgbClr val="990000"/>
              </a:buClr>
            </a:pPr>
            <a:r>
              <a:rPr lang="zh-CN" altLang="en-US" sz="1800"/>
              <a:t>赋值</a:t>
            </a:r>
            <a:r>
              <a:rPr lang="zh-CN" altLang="zh-CN" sz="1800"/>
              <a:t>运算符</a:t>
            </a:r>
            <a:r>
              <a:rPr lang="zh-CN" altLang="en-US" sz="1800"/>
              <a:t>示例</a:t>
            </a:r>
            <a:endParaRPr lang="zh-CN" altLang="zh-CN" sz="1800" dirty="0"/>
          </a:p>
          <a:p>
            <a:pPr marL="0" indent="0">
              <a:spcBef>
                <a:spcPts val="0"/>
              </a:spcBef>
            </a:pPr>
            <a:r>
              <a:rPr lang="en-US" altLang="zh-CN" sz="1800"/>
              <a:t>(1)</a:t>
            </a:r>
            <a:r>
              <a:rPr lang="zh-CN" altLang="zh-CN" sz="1800"/>
              <a:t>“</a:t>
            </a:r>
            <a:r>
              <a:rPr lang="en-US" altLang="zh-CN" sz="1800" dirty="0"/>
              <a:t>+=</a:t>
            </a:r>
            <a:r>
              <a:rPr lang="zh-CN" altLang="zh-CN" sz="1800" dirty="0"/>
              <a:t>”运算符</a:t>
            </a:r>
            <a:endParaRPr lang="zh-CN" altLang="zh-CN" sz="1800" dirty="0"/>
          </a:p>
          <a:p>
            <a:pPr marL="0" indent="0">
              <a:spcBef>
                <a:spcPts val="0"/>
              </a:spcBef>
            </a:pPr>
            <a:r>
              <a:rPr lang="en-US" altLang="zh-CN" sz="1800"/>
              <a:t>a , b = 10, 20</a:t>
            </a:r>
            <a:endParaRPr lang="zh-CN" altLang="zh-CN" sz="1800" dirty="0"/>
          </a:p>
          <a:p>
            <a:pPr marL="0" indent="0">
              <a:spcBef>
                <a:spcPts val="0"/>
              </a:spcBef>
            </a:pPr>
            <a:r>
              <a:rPr lang="en-US" altLang="zh-CN" sz="1800"/>
              <a:t>b </a:t>
            </a:r>
            <a:r>
              <a:rPr lang="en-US" altLang="zh-CN" sz="1800" dirty="0"/>
              <a:t>+= a</a:t>
            </a:r>
            <a:endParaRPr lang="zh-CN" altLang="zh-CN" sz="1800" dirty="0"/>
          </a:p>
          <a:p>
            <a:pPr marL="0" indent="0">
              <a:spcBef>
                <a:spcPts val="0"/>
              </a:spcBef>
            </a:pPr>
            <a:r>
              <a:rPr lang="en-US" altLang="zh-CN" sz="1800"/>
              <a:t>b</a:t>
            </a:r>
            <a:endParaRPr lang="zh-CN" altLang="zh-CN" sz="1800" dirty="0"/>
          </a:p>
          <a:p>
            <a:pPr marL="0" indent="0">
              <a:spcBef>
                <a:spcPts val="0"/>
              </a:spcBef>
            </a:pPr>
            <a:r>
              <a:rPr lang="en-US" altLang="zh-CN" sz="1800" dirty="0"/>
              <a:t>Out: 30</a:t>
            </a:r>
            <a:endParaRPr lang="zh-CN" altLang="zh-CN" sz="1800" dirty="0"/>
          </a:p>
          <a:p>
            <a:pPr marL="0" indent="0">
              <a:spcBef>
                <a:spcPts val="0"/>
              </a:spcBef>
            </a:pPr>
            <a:endParaRPr lang="en-US" altLang="zh-CN" sz="1800"/>
          </a:p>
          <a:p>
            <a:pPr marL="0" indent="0">
              <a:spcBef>
                <a:spcPts val="0"/>
              </a:spcBef>
            </a:pPr>
            <a:r>
              <a:rPr lang="en-US" altLang="zh-CN" sz="1800"/>
              <a:t>(2)</a:t>
            </a:r>
            <a:r>
              <a:rPr lang="zh-CN" altLang="zh-CN" sz="1800"/>
              <a:t>“</a:t>
            </a:r>
            <a:r>
              <a:rPr lang="en-US" altLang="zh-CN" sz="1800" dirty="0"/>
              <a:t>*=</a:t>
            </a:r>
            <a:r>
              <a:rPr lang="zh-CN" altLang="zh-CN" sz="1800" dirty="0"/>
              <a:t>”运算符</a:t>
            </a:r>
            <a:endParaRPr lang="zh-CN" altLang="zh-CN" sz="1800" dirty="0"/>
          </a:p>
          <a:p>
            <a:pPr marL="0" indent="0">
              <a:spcBef>
                <a:spcPts val="0"/>
              </a:spcBef>
            </a:pPr>
            <a:r>
              <a:rPr lang="en-US" altLang="zh-CN" sz="1800"/>
              <a:t>a, b = 10, 20</a:t>
            </a:r>
            <a:endParaRPr lang="zh-CN" altLang="zh-CN" sz="1800" dirty="0"/>
          </a:p>
          <a:p>
            <a:pPr marL="0" indent="0">
              <a:spcBef>
                <a:spcPts val="0"/>
              </a:spcBef>
            </a:pPr>
            <a:r>
              <a:rPr lang="en-US" altLang="zh-CN" sz="1800"/>
              <a:t>b </a:t>
            </a:r>
            <a:r>
              <a:rPr lang="en-US" altLang="zh-CN" sz="1800" dirty="0"/>
              <a:t>*= a</a:t>
            </a:r>
            <a:endParaRPr lang="zh-CN" altLang="zh-CN" sz="1800" dirty="0"/>
          </a:p>
          <a:p>
            <a:pPr marL="0" indent="0">
              <a:spcBef>
                <a:spcPts val="0"/>
              </a:spcBef>
            </a:pPr>
            <a:r>
              <a:rPr lang="en-US" altLang="zh-CN" sz="1800"/>
              <a:t>b</a:t>
            </a:r>
            <a:endParaRPr lang="zh-CN" altLang="zh-CN" sz="1800" dirty="0"/>
          </a:p>
          <a:p>
            <a:pPr marL="0" indent="0">
              <a:spcBef>
                <a:spcPts val="0"/>
              </a:spcBef>
            </a:pPr>
            <a:r>
              <a:rPr lang="en-US" altLang="zh-CN" sz="1800" dirty="0"/>
              <a:t>Out</a:t>
            </a:r>
            <a:r>
              <a:rPr lang="en-US" altLang="zh-CN" sz="1800"/>
              <a:t>: 200</a:t>
            </a:r>
            <a:endParaRPr lang="zh-CN" altLang="zh-CN" sz="1800" dirty="0"/>
          </a:p>
          <a:p>
            <a:pPr marL="0" indent="0">
              <a:lnSpc>
                <a:spcPct val="140000"/>
              </a:lnSpc>
              <a:spcBef>
                <a:spcPts val="0"/>
              </a:spcBef>
              <a:buClr>
                <a:srgbClr val="990000"/>
              </a:buClr>
            </a:pPr>
            <a:endParaRPr lang="en-US" altLang="zh-CN" sz="1800" kern="0" dirty="0">
              <a:solidFill>
                <a:srgbClr val="990000"/>
              </a:solidFill>
              <a:ea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54"/>
          <p:cNvSpPr txBox="1">
            <a:spLocks noChangeArrowheads="1"/>
          </p:cNvSpPr>
          <p:nvPr/>
        </p:nvSpPr>
        <p:spPr bwMode="auto">
          <a:xfrm>
            <a:off x="2819400" y="404667"/>
            <a:ext cx="6553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2.3  </a:t>
            </a:r>
            <a:r>
              <a:rPr lang="zh-CN" alt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运算符与表达式</a:t>
            </a:r>
            <a:endParaRPr lang="en-US" altLang="zh-CN" sz="3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Rectangle 53"/>
          <p:cNvSpPr txBox="1">
            <a:spLocks noChangeArrowheads="1"/>
          </p:cNvSpPr>
          <p:nvPr/>
        </p:nvSpPr>
        <p:spPr bwMode="auto">
          <a:xfrm>
            <a:off x="1991547" y="1089390"/>
            <a:ext cx="8425631" cy="16827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/>
          <a:lstStyle>
            <a:lvl1pPr marL="342900" indent="2095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defRPr sz="28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28675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23698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4465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>
              <a:lnSpc>
                <a:spcPct val="140000"/>
              </a:lnSpc>
              <a:buClr>
                <a:srgbClr val="990000"/>
              </a:buClr>
            </a:pPr>
            <a:r>
              <a:rPr lang="en-US" altLang="zh-CN" sz="2400" kern="0" dirty="0">
                <a:solidFill>
                  <a:srgbClr val="990000"/>
                </a:solidFill>
                <a:ea typeface="宋体" panose="02010600030101010101" pitchFamily="2" charset="-122"/>
              </a:rPr>
              <a:t>5. </a:t>
            </a:r>
            <a:r>
              <a:rPr lang="zh-CN" altLang="en-US" sz="2400" kern="0" dirty="0">
                <a:solidFill>
                  <a:srgbClr val="990000"/>
                </a:solidFill>
                <a:ea typeface="宋体" panose="02010600030101010101" pitchFamily="2" charset="-122"/>
              </a:rPr>
              <a:t>位运算符</a:t>
            </a:r>
            <a:endParaRPr lang="en-US" altLang="zh-CN" sz="2400" kern="0" dirty="0">
              <a:solidFill>
                <a:srgbClr val="990000"/>
              </a:solidFill>
              <a:ea typeface="宋体" panose="02010600030101010101" pitchFamily="2" charset="-122"/>
            </a:endParaRPr>
          </a:p>
          <a:p>
            <a:pPr marL="0" indent="0" algn="just">
              <a:lnSpc>
                <a:spcPct val="140000"/>
              </a:lnSpc>
              <a:buClr>
                <a:srgbClr val="990000"/>
              </a:buClr>
            </a:pPr>
            <a:r>
              <a:rPr lang="en-US" altLang="zh-CN" sz="2400" dirty="0"/>
              <a:t>    </a:t>
            </a:r>
            <a:r>
              <a:rPr lang="zh-CN" altLang="zh-CN" sz="2400" dirty="0"/>
              <a:t>位运算符是</a:t>
            </a:r>
            <a:r>
              <a:rPr lang="zh-CN" altLang="en-US" sz="2400" dirty="0"/>
              <a:t>将</a:t>
            </a:r>
            <a:r>
              <a:rPr lang="zh-CN" altLang="zh-CN" sz="2400" dirty="0">
                <a:solidFill>
                  <a:srgbClr val="C00000"/>
                </a:solidFill>
              </a:rPr>
              <a:t>操作数</a:t>
            </a:r>
            <a:r>
              <a:rPr lang="zh-CN" altLang="en-US" sz="2400" dirty="0">
                <a:solidFill>
                  <a:srgbClr val="C00000"/>
                </a:solidFill>
              </a:rPr>
              <a:t>视为</a:t>
            </a:r>
            <a:r>
              <a:rPr lang="zh-CN" altLang="zh-CN" sz="2400" dirty="0">
                <a:solidFill>
                  <a:srgbClr val="C00000"/>
                </a:solidFill>
              </a:rPr>
              <a:t>二进制</a:t>
            </a:r>
            <a:r>
              <a:rPr lang="zh-CN" altLang="en-US" sz="2400" dirty="0">
                <a:solidFill>
                  <a:srgbClr val="C00000"/>
                </a:solidFill>
              </a:rPr>
              <a:t>数并按位</a:t>
            </a:r>
            <a:r>
              <a:rPr lang="zh-CN" altLang="zh-CN" sz="2400" dirty="0"/>
              <a:t>进行运算</a:t>
            </a:r>
            <a:r>
              <a:rPr lang="zh-CN" altLang="en-US" sz="2400" dirty="0"/>
              <a:t>，</a:t>
            </a:r>
            <a:r>
              <a:rPr lang="zh-CN" altLang="en-US" sz="2400"/>
              <a:t>多用于外部设备控制</a:t>
            </a:r>
            <a:r>
              <a:rPr lang="zh-CN" altLang="en-US" sz="2400" dirty="0"/>
              <a:t>或需要按位处理的情况</a:t>
            </a:r>
            <a:r>
              <a:rPr lang="en-US" altLang="zh-CN" sz="2400" dirty="0"/>
              <a:t>(</a:t>
            </a:r>
            <a:r>
              <a:rPr lang="zh-CN" altLang="en-US" sz="2400" dirty="0"/>
              <a:t>例如图像处理</a:t>
            </a:r>
            <a:r>
              <a:rPr lang="en-US" altLang="zh-CN" sz="2400"/>
              <a:t>)</a:t>
            </a:r>
            <a:r>
              <a:rPr lang="zh-CN" altLang="en-US" sz="2400"/>
              <a:t>。</a:t>
            </a:r>
            <a:endParaRPr lang="en-US" altLang="zh-CN" sz="2400" dirty="0"/>
          </a:p>
        </p:txBody>
      </p:sp>
      <p:graphicFrame>
        <p:nvGraphicFramePr>
          <p:cNvPr id="3" name="表格 2"/>
          <p:cNvGraphicFramePr>
            <a:graphicFrameLocks noGrp="1"/>
          </p:cNvGraphicFramePr>
          <p:nvPr/>
        </p:nvGraphicFramePr>
        <p:xfrm>
          <a:off x="2999656" y="2924944"/>
          <a:ext cx="5904656" cy="2592288"/>
        </p:xfrm>
        <a:graphic>
          <a:graphicData uri="http://schemas.openxmlformats.org/drawingml/2006/table">
            <a:tbl>
              <a:tblPr firstRow="1" firstCol="1" bandRow="1">
                <a:tableStyleId>{5DA37D80-6434-44D0-A028-1B22A696006F}</a:tableStyleId>
              </a:tblPr>
              <a:tblGrid>
                <a:gridCol w="1259098"/>
                <a:gridCol w="2211613"/>
                <a:gridCol w="2433945"/>
              </a:tblGrid>
              <a:tr h="409706"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zh-CN" sz="2000" kern="100" dirty="0">
                          <a:effectLst/>
                        </a:rPr>
                        <a:t>运算符</a:t>
                      </a:r>
                      <a:endParaRPr lang="zh-CN" sz="2000" kern="100" dirty="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>
                    <a:solidFill>
                      <a:srgbClr val="43A1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zh-CN" sz="2000" kern="100" dirty="0">
                          <a:effectLst/>
                        </a:rPr>
                        <a:t>功能</a:t>
                      </a:r>
                      <a:endParaRPr lang="zh-CN" sz="2000" kern="100" dirty="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>
                    <a:solidFill>
                      <a:srgbClr val="43A1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zh-CN" sz="2000" kern="100" dirty="0">
                          <a:effectLst/>
                        </a:rPr>
                        <a:t>示例</a:t>
                      </a:r>
                      <a:endParaRPr lang="zh-CN" sz="2000" kern="100" dirty="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>
                    <a:solidFill>
                      <a:srgbClr val="43A1FF"/>
                    </a:solidFill>
                  </a:tcPr>
                </a:tc>
              </a:tr>
              <a:tr h="382382"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sz="2000" kern="100" dirty="0">
                          <a:effectLst/>
                        </a:rPr>
                        <a:t>~</a:t>
                      </a:r>
                      <a:endParaRPr lang="zh-CN" sz="2000" kern="100" dirty="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zh-CN" sz="2000" kern="100" dirty="0">
                          <a:effectLst/>
                        </a:rPr>
                        <a:t>按位取反运算符</a:t>
                      </a:r>
                      <a:endParaRPr lang="zh-CN" sz="2000" kern="100" dirty="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sz="2000" kern="100">
                          <a:effectLst/>
                        </a:rPr>
                        <a:t>~ a</a:t>
                      </a:r>
                      <a:endParaRPr lang="zh-CN" sz="2000" kern="10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</a:tr>
              <a:tr h="360040"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sz="2000" kern="100" dirty="0">
                          <a:effectLst/>
                        </a:rPr>
                        <a:t>&amp;</a:t>
                      </a:r>
                      <a:endParaRPr lang="zh-CN" sz="2000" kern="100" dirty="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zh-CN" sz="2000" kern="100" dirty="0">
                          <a:effectLst/>
                        </a:rPr>
                        <a:t>按位与运算符</a:t>
                      </a:r>
                      <a:endParaRPr lang="zh-CN" sz="2000" kern="100" dirty="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sz="2000" kern="100" dirty="0">
                          <a:effectLst/>
                        </a:rPr>
                        <a:t>a &amp; b</a:t>
                      </a:r>
                      <a:endParaRPr lang="zh-CN" sz="2000" kern="100" dirty="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</a:tr>
              <a:tr h="360040"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sz="2000" kern="100" dirty="0">
                          <a:effectLst/>
                        </a:rPr>
                        <a:t>|</a:t>
                      </a:r>
                      <a:endParaRPr lang="zh-CN" sz="2000" kern="100" dirty="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zh-CN" sz="2000" kern="100" dirty="0">
                          <a:effectLst/>
                        </a:rPr>
                        <a:t>按位或运算符</a:t>
                      </a:r>
                      <a:endParaRPr lang="zh-CN" sz="2000" kern="100" dirty="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sz="2000" kern="100" dirty="0">
                          <a:effectLst/>
                        </a:rPr>
                        <a:t>a | b</a:t>
                      </a:r>
                      <a:endParaRPr lang="zh-CN" sz="2000" kern="100" dirty="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</a:tr>
              <a:tr h="360040"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sz="2000" kern="100" dirty="0">
                          <a:effectLst/>
                        </a:rPr>
                        <a:t>^</a:t>
                      </a:r>
                      <a:endParaRPr lang="zh-CN" sz="2000" kern="100" dirty="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zh-CN" sz="2000" kern="100" dirty="0">
                          <a:effectLst/>
                        </a:rPr>
                        <a:t>按位异或运算符</a:t>
                      </a:r>
                      <a:endParaRPr lang="zh-CN" sz="2000" kern="100" dirty="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sz="2000" kern="100" dirty="0">
                          <a:effectLst/>
                        </a:rPr>
                        <a:t>a ^ b</a:t>
                      </a:r>
                      <a:endParaRPr lang="zh-CN" sz="2000" kern="100" dirty="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</a:tr>
              <a:tr h="360040"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sz="2000" kern="100">
                          <a:effectLst/>
                        </a:rPr>
                        <a:t>&gt;&gt; </a:t>
                      </a:r>
                      <a:endParaRPr lang="zh-CN" sz="2000" kern="10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zh-CN" sz="2000" kern="100" dirty="0">
                          <a:effectLst/>
                        </a:rPr>
                        <a:t>右移位运算符</a:t>
                      </a:r>
                      <a:endParaRPr lang="zh-CN" sz="2000" kern="100" dirty="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sz="2000" kern="100" dirty="0">
                          <a:effectLst/>
                        </a:rPr>
                        <a:t>a &gt;&gt; b</a:t>
                      </a:r>
                      <a:endParaRPr lang="zh-CN" sz="2000" kern="100" dirty="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</a:tr>
              <a:tr h="360040"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sz="2000" kern="100">
                          <a:effectLst/>
                        </a:rPr>
                        <a:t>&lt;&lt; </a:t>
                      </a:r>
                      <a:endParaRPr lang="zh-CN" sz="2000" kern="10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zh-CN" sz="2000" kern="100" dirty="0">
                          <a:effectLst/>
                        </a:rPr>
                        <a:t>左移位运算符</a:t>
                      </a:r>
                      <a:endParaRPr lang="zh-CN" sz="2000" kern="100" dirty="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sz="2000" kern="100" dirty="0">
                          <a:effectLst/>
                        </a:rPr>
                        <a:t>a &lt;&lt; b</a:t>
                      </a:r>
                      <a:endParaRPr lang="zh-CN" sz="2000" kern="100" dirty="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</a:tr>
            </a:tbl>
          </a:graphicData>
        </a:graphic>
      </p:graphicFrame>
      <p:sp>
        <p:nvSpPr>
          <p:cNvPr id="4" name="文本框 3"/>
          <p:cNvSpPr txBox="1"/>
          <p:nvPr/>
        </p:nvSpPr>
        <p:spPr>
          <a:xfrm>
            <a:off x="2423595" y="5898955"/>
            <a:ext cx="723952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400"/>
              <a:t>python</a:t>
            </a:r>
            <a:r>
              <a:rPr lang="zh-CN" altLang="en-US" sz="2400"/>
              <a:t>使用位运算符较少，此处不举例介绍了。</a:t>
            </a:r>
            <a:endParaRPr lang="zh-CN" altLang="zh-CN" sz="2400" dirty="0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54"/>
          <p:cNvSpPr txBox="1">
            <a:spLocks noChangeArrowheads="1"/>
          </p:cNvSpPr>
          <p:nvPr/>
        </p:nvSpPr>
        <p:spPr bwMode="auto">
          <a:xfrm>
            <a:off x="2819400" y="404667"/>
            <a:ext cx="6553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2.3  </a:t>
            </a:r>
            <a:r>
              <a:rPr lang="zh-CN" alt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运算符与表达式</a:t>
            </a:r>
            <a:endParaRPr lang="en-US" altLang="zh-CN" sz="3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Rectangle 53"/>
          <p:cNvSpPr txBox="1">
            <a:spLocks noChangeArrowheads="1"/>
          </p:cNvSpPr>
          <p:nvPr/>
        </p:nvSpPr>
        <p:spPr bwMode="auto">
          <a:xfrm>
            <a:off x="2063552" y="989439"/>
            <a:ext cx="8428236" cy="21955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/>
          <a:lstStyle>
            <a:lvl1pPr marL="342900" indent="2095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defRPr sz="28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28675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23698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4465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>
              <a:lnSpc>
                <a:spcPct val="140000"/>
              </a:lnSpc>
              <a:buClr>
                <a:srgbClr val="990000"/>
              </a:buClr>
            </a:pPr>
            <a:r>
              <a:rPr lang="en-US" altLang="zh-CN" sz="2400" kern="0" dirty="0">
                <a:solidFill>
                  <a:srgbClr val="990000"/>
                </a:solidFill>
                <a:ea typeface="宋体" panose="02010600030101010101" pitchFamily="2" charset="-122"/>
              </a:rPr>
              <a:t>6. </a:t>
            </a:r>
            <a:r>
              <a:rPr lang="zh-CN" altLang="en-US" sz="2400" kern="0" dirty="0">
                <a:solidFill>
                  <a:srgbClr val="990000"/>
                </a:solidFill>
                <a:ea typeface="宋体" panose="02010600030101010101" pitchFamily="2" charset="-122"/>
              </a:rPr>
              <a:t>成员运算符</a:t>
            </a:r>
            <a:endParaRPr lang="en-US" altLang="zh-CN" sz="2400" kern="0" dirty="0">
              <a:solidFill>
                <a:srgbClr val="990000"/>
              </a:solidFill>
              <a:ea typeface="宋体" panose="02010600030101010101" pitchFamily="2" charset="-122"/>
            </a:endParaRPr>
          </a:p>
          <a:p>
            <a:pPr marL="0" indent="457200" algn="just">
              <a:lnSpc>
                <a:spcPct val="140000"/>
              </a:lnSpc>
              <a:buClr>
                <a:srgbClr val="990000"/>
              </a:buClr>
            </a:pPr>
            <a:r>
              <a:rPr lang="zh-CN" altLang="zh-CN" sz="2400"/>
              <a:t>成员运算符</a:t>
            </a:r>
            <a:r>
              <a:rPr lang="en-US" altLang="zh-CN" sz="2400"/>
              <a:t>(in)</a:t>
            </a:r>
            <a:r>
              <a:rPr lang="zh-CN" altLang="en-US" sz="2400"/>
              <a:t>用于</a:t>
            </a:r>
            <a:r>
              <a:rPr lang="zh-CN" altLang="zh-CN" sz="2400" dirty="0"/>
              <a:t>测试</a:t>
            </a:r>
            <a:r>
              <a:rPr lang="zh-CN" altLang="en-US" sz="2400" dirty="0"/>
              <a:t>某个变量是否为某个容器对象中的数据成员，返回</a:t>
            </a:r>
            <a:r>
              <a:rPr lang="en-US" altLang="zh-CN" sz="2400" dirty="0"/>
              <a:t>True</a:t>
            </a:r>
            <a:r>
              <a:rPr lang="zh-CN" altLang="en-US" sz="2400" dirty="0"/>
              <a:t>或</a:t>
            </a:r>
            <a:r>
              <a:rPr lang="en-US" altLang="zh-CN" sz="2400" dirty="0"/>
              <a:t>False</a:t>
            </a:r>
            <a:r>
              <a:rPr lang="zh-CN" altLang="en-US" sz="2400" dirty="0"/>
              <a:t>。这里的</a:t>
            </a:r>
            <a:r>
              <a:rPr lang="zh-CN" altLang="en-US" sz="2400"/>
              <a:t>容器主要指</a:t>
            </a:r>
            <a:r>
              <a:rPr lang="zh-CN" altLang="en-US" sz="2400" dirty="0"/>
              <a:t>字符串、列表、元组或集合等。</a:t>
            </a:r>
            <a:endParaRPr lang="en-US" altLang="zh-CN" sz="2400" kern="0" dirty="0">
              <a:solidFill>
                <a:srgbClr val="990000"/>
              </a:solidFill>
              <a:ea typeface="宋体" panose="02010600030101010101" pitchFamily="2" charset="-122"/>
            </a:endParaRPr>
          </a:p>
          <a:p>
            <a:pPr marL="0" indent="0">
              <a:lnSpc>
                <a:spcPct val="140000"/>
              </a:lnSpc>
              <a:buClr>
                <a:srgbClr val="990000"/>
              </a:buClr>
              <a:buFont typeface="Wingdings" panose="05000000000000000000" pitchFamily="2" charset="2"/>
              <a:buChar char="v"/>
            </a:pPr>
            <a:endParaRPr lang="en-US" altLang="zh-CN" sz="2400" kern="0" dirty="0">
              <a:solidFill>
                <a:srgbClr val="990000"/>
              </a:solidFill>
              <a:ea typeface="宋体" panose="02010600030101010101" pitchFamily="2" charset="-122"/>
            </a:endParaRPr>
          </a:p>
          <a:p>
            <a:pPr marL="0" indent="0">
              <a:lnSpc>
                <a:spcPct val="140000"/>
              </a:lnSpc>
              <a:buClr>
                <a:srgbClr val="990000"/>
              </a:buClr>
              <a:buFont typeface="Wingdings" panose="05000000000000000000" pitchFamily="2" charset="2"/>
              <a:buChar char="v"/>
            </a:pPr>
            <a:endParaRPr lang="en-US" altLang="zh-CN" sz="2400" kern="0" dirty="0">
              <a:solidFill>
                <a:srgbClr val="990000"/>
              </a:solidFill>
              <a:ea typeface="宋体" panose="02010600030101010101" pitchFamily="2" charset="-122"/>
            </a:endParaRPr>
          </a:p>
        </p:txBody>
      </p:sp>
      <p:graphicFrame>
        <p:nvGraphicFramePr>
          <p:cNvPr id="3" name="表格 2"/>
          <p:cNvGraphicFramePr>
            <a:graphicFrameLocks noGrp="1"/>
          </p:cNvGraphicFramePr>
          <p:nvPr/>
        </p:nvGraphicFramePr>
        <p:xfrm>
          <a:off x="3215680" y="3429003"/>
          <a:ext cx="5571510" cy="1296947"/>
        </p:xfrm>
        <a:graphic>
          <a:graphicData uri="http://schemas.openxmlformats.org/drawingml/2006/table">
            <a:tbl>
              <a:tblPr firstRow="1" firstCol="1" bandRow="1">
                <a:tableStyleId>{5DA37D80-6434-44D0-A028-1B22A696006F}</a:tableStyleId>
              </a:tblPr>
              <a:tblGrid>
                <a:gridCol w="1188059"/>
                <a:gridCol w="2086832"/>
                <a:gridCol w="2296619"/>
              </a:tblGrid>
              <a:tr h="479673"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zh-CN" sz="2400" b="0" kern="100" dirty="0">
                          <a:effectLst/>
                        </a:rPr>
                        <a:t>运算符</a:t>
                      </a:r>
                      <a:endParaRPr lang="zh-CN" sz="2400" b="0" kern="100" dirty="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b">
                    <a:solidFill>
                      <a:srgbClr val="43A1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zh-CN" sz="2400" b="0" kern="100" dirty="0">
                          <a:effectLst/>
                        </a:rPr>
                        <a:t>功能</a:t>
                      </a:r>
                      <a:endParaRPr lang="zh-CN" sz="2400" b="0" kern="100" dirty="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b">
                    <a:solidFill>
                      <a:srgbClr val="43A1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zh-CN" sz="2400" b="0" kern="100" dirty="0">
                          <a:effectLst/>
                        </a:rPr>
                        <a:t>示例</a:t>
                      </a:r>
                      <a:endParaRPr lang="zh-CN" sz="2400" b="0" kern="100" dirty="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b">
                    <a:solidFill>
                      <a:srgbClr val="43A1FF"/>
                    </a:solidFill>
                  </a:tcPr>
                </a:tc>
              </a:tr>
              <a:tr h="408637"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sz="2000" kern="100" dirty="0">
                          <a:effectLst/>
                        </a:rPr>
                        <a:t>in</a:t>
                      </a:r>
                      <a:endParaRPr lang="zh-CN" sz="2000" kern="100" dirty="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zh-CN" sz="2000" kern="100" dirty="0">
                          <a:effectLst/>
                        </a:rPr>
                        <a:t>包含于</a:t>
                      </a:r>
                      <a:endParaRPr lang="zh-CN" sz="2000" kern="100" dirty="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sz="2000" kern="100">
                          <a:effectLst/>
                        </a:rPr>
                        <a:t>a in b</a:t>
                      </a:r>
                      <a:endParaRPr lang="zh-CN" sz="2000" kern="10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</a:tr>
              <a:tr h="408637"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sz="2000" kern="100">
                          <a:effectLst/>
                        </a:rPr>
                        <a:t>not in</a:t>
                      </a:r>
                      <a:endParaRPr lang="zh-CN" sz="2000" kern="10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zh-CN" sz="2000" kern="100">
                          <a:effectLst/>
                        </a:rPr>
                        <a:t>不包含</a:t>
                      </a:r>
                      <a:endParaRPr lang="zh-CN" sz="2000" kern="10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sz="2000" kern="100" dirty="0">
                          <a:effectLst/>
                        </a:rPr>
                        <a:t>a not in b</a:t>
                      </a:r>
                      <a:endParaRPr lang="zh-CN" sz="2000" kern="100" dirty="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</a:tr>
            </a:tbl>
          </a:graphicData>
        </a:graphic>
      </p:graphicFrame>
      <p:sp>
        <p:nvSpPr>
          <p:cNvPr id="4" name="文本框 3"/>
          <p:cNvSpPr txBox="1"/>
          <p:nvPr/>
        </p:nvSpPr>
        <p:spPr>
          <a:xfrm>
            <a:off x="2351584" y="4969917"/>
            <a:ext cx="7128792" cy="1323439"/>
          </a:xfrm>
          <a:prstGeom prst="rect">
            <a:avLst/>
          </a:prstGeom>
          <a:solidFill>
            <a:schemeClr val="accent3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en-US" altLang="zh-CN" sz="2000"/>
              <a:t>'P' in 'Python'    	# True</a:t>
            </a:r>
            <a:endParaRPr lang="en-US" altLang="zh-CN" sz="2000"/>
          </a:p>
          <a:p>
            <a:r>
              <a:rPr lang="en-US" altLang="zh-CN" sz="2000"/>
              <a:t>'x'  in  'Python'  	# False</a:t>
            </a:r>
            <a:endParaRPr lang="en-US" altLang="zh-CN" sz="2000"/>
          </a:p>
          <a:p>
            <a:pPr marL="342900" indent="-342900">
              <a:buAutoNum type="arabicPlain" startAt="2"/>
            </a:pPr>
            <a:r>
              <a:rPr lang="en-US" altLang="zh-CN" sz="2000"/>
              <a:t>in [2, 3, 4]        	# True</a:t>
            </a:r>
            <a:endParaRPr lang="en-US" altLang="zh-CN" sz="2000"/>
          </a:p>
          <a:p>
            <a:r>
              <a:rPr lang="en-US" altLang="zh-CN" sz="2000"/>
              <a:t>2   not  in  [2, 3, 4]  	# False</a:t>
            </a:r>
            <a:endParaRPr lang="zh-CN" altLang="zh-CN" sz="2000" dirty="0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54"/>
          <p:cNvSpPr txBox="1">
            <a:spLocks noChangeArrowheads="1"/>
          </p:cNvSpPr>
          <p:nvPr/>
        </p:nvSpPr>
        <p:spPr bwMode="auto">
          <a:xfrm>
            <a:off x="2819400" y="404667"/>
            <a:ext cx="6553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2.3  </a:t>
            </a:r>
            <a:r>
              <a:rPr lang="zh-CN" alt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运算符与表达式</a:t>
            </a:r>
            <a:endParaRPr lang="en-US" altLang="zh-CN" sz="3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Rectangle 53"/>
          <p:cNvSpPr txBox="1">
            <a:spLocks noChangeArrowheads="1"/>
          </p:cNvSpPr>
          <p:nvPr/>
        </p:nvSpPr>
        <p:spPr bwMode="auto">
          <a:xfrm>
            <a:off x="2067849" y="899492"/>
            <a:ext cx="8492649" cy="13773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/>
          <a:lstStyle>
            <a:lvl1pPr marL="342900" indent="2095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defRPr sz="28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28675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23698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4465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>
              <a:lnSpc>
                <a:spcPct val="140000"/>
              </a:lnSpc>
              <a:buClr>
                <a:srgbClr val="990000"/>
              </a:buClr>
            </a:pPr>
            <a:r>
              <a:rPr lang="en-US" altLang="zh-CN" sz="2000" kern="0" dirty="0">
                <a:solidFill>
                  <a:srgbClr val="990000"/>
                </a:solidFill>
                <a:ea typeface="宋体" panose="02010600030101010101" pitchFamily="2" charset="-122"/>
              </a:rPr>
              <a:t>7. </a:t>
            </a:r>
            <a:r>
              <a:rPr lang="zh-CN" altLang="en-US" sz="2000" kern="0" dirty="0">
                <a:solidFill>
                  <a:srgbClr val="990000"/>
                </a:solidFill>
                <a:ea typeface="宋体" panose="02010600030101010101" pitchFamily="2" charset="-122"/>
              </a:rPr>
              <a:t>身份运算符</a:t>
            </a:r>
            <a:endParaRPr lang="en-US" altLang="zh-CN" sz="2000" kern="0" dirty="0">
              <a:solidFill>
                <a:srgbClr val="990000"/>
              </a:solidFill>
              <a:ea typeface="宋体" panose="02010600030101010101" pitchFamily="2" charset="-122"/>
            </a:endParaRPr>
          </a:p>
          <a:p>
            <a:pPr marL="0" indent="457200">
              <a:lnSpc>
                <a:spcPct val="140000"/>
              </a:lnSpc>
              <a:buClr>
                <a:srgbClr val="990000"/>
              </a:buClr>
            </a:pPr>
            <a:r>
              <a:rPr lang="zh-CN" altLang="en-US" sz="2000" dirty="0"/>
              <a:t>身份运算符是判定两个变量所</a:t>
            </a:r>
            <a:r>
              <a:rPr lang="zh-CN" altLang="en-US" sz="2000"/>
              <a:t>指向的</a:t>
            </a:r>
            <a:r>
              <a:rPr lang="zh-CN" altLang="en-US" sz="2000">
                <a:solidFill>
                  <a:srgbClr val="FF0000"/>
                </a:solidFill>
              </a:rPr>
              <a:t>存储区域是否</a:t>
            </a:r>
            <a:r>
              <a:rPr lang="zh-CN" altLang="en-US" sz="2000" dirty="0">
                <a:solidFill>
                  <a:srgbClr val="FF0000"/>
                </a:solidFill>
              </a:rPr>
              <a:t>相同</a:t>
            </a:r>
            <a:r>
              <a:rPr lang="zh-CN" altLang="en-US" sz="2000"/>
              <a:t>的运算符，可用于辅助理解</a:t>
            </a:r>
            <a:r>
              <a:rPr lang="en-US" altLang="zh-CN" sz="2000"/>
              <a:t>python</a:t>
            </a:r>
            <a:r>
              <a:rPr lang="zh-CN" altLang="en-US" sz="2000"/>
              <a:t>的变量管理机制。</a:t>
            </a:r>
            <a:endParaRPr lang="en-US" altLang="zh-CN" sz="2000" dirty="0"/>
          </a:p>
          <a:p>
            <a:pPr marL="0" indent="0">
              <a:lnSpc>
                <a:spcPct val="140000"/>
              </a:lnSpc>
              <a:buClr>
                <a:srgbClr val="990000"/>
              </a:buClr>
              <a:buFont typeface="Wingdings" panose="05000000000000000000" pitchFamily="2" charset="2"/>
              <a:buChar char="v"/>
            </a:pPr>
            <a:endParaRPr lang="en-US" altLang="zh-CN" sz="2000" kern="0" dirty="0">
              <a:solidFill>
                <a:srgbClr val="990000"/>
              </a:solidFill>
              <a:ea typeface="宋体" panose="02010600030101010101" pitchFamily="2" charset="-122"/>
            </a:endParaRPr>
          </a:p>
          <a:p>
            <a:pPr marL="0" indent="0">
              <a:lnSpc>
                <a:spcPct val="140000"/>
              </a:lnSpc>
              <a:buClr>
                <a:srgbClr val="990000"/>
              </a:buClr>
              <a:buFont typeface="Wingdings" panose="05000000000000000000" pitchFamily="2" charset="2"/>
              <a:buChar char="v"/>
            </a:pPr>
            <a:endParaRPr lang="en-US" altLang="zh-CN" sz="2000" kern="0" dirty="0">
              <a:solidFill>
                <a:srgbClr val="990000"/>
              </a:solidFill>
              <a:ea typeface="宋体" panose="02010600030101010101" pitchFamily="2" charset="-122"/>
            </a:endParaRPr>
          </a:p>
          <a:p>
            <a:pPr marL="0" indent="0">
              <a:lnSpc>
                <a:spcPct val="140000"/>
              </a:lnSpc>
              <a:buClr>
                <a:srgbClr val="990000"/>
              </a:buClr>
              <a:buFont typeface="Wingdings" panose="05000000000000000000" pitchFamily="2" charset="2"/>
              <a:buChar char="v"/>
            </a:pPr>
            <a:endParaRPr lang="en-US" altLang="zh-CN" sz="2000" kern="0" dirty="0">
              <a:solidFill>
                <a:srgbClr val="990000"/>
              </a:solidFill>
              <a:ea typeface="宋体" panose="02010600030101010101" pitchFamily="2" charset="-122"/>
            </a:endParaRPr>
          </a:p>
          <a:p>
            <a:pPr marL="0" indent="0">
              <a:lnSpc>
                <a:spcPct val="140000"/>
              </a:lnSpc>
              <a:buClr>
                <a:srgbClr val="990000"/>
              </a:buClr>
              <a:buFont typeface="Wingdings" panose="05000000000000000000" pitchFamily="2" charset="2"/>
              <a:buChar char="v"/>
            </a:pPr>
            <a:endParaRPr lang="en-US" altLang="zh-CN" sz="2000" kern="0" dirty="0">
              <a:solidFill>
                <a:srgbClr val="990000"/>
              </a:solidFill>
              <a:ea typeface="宋体" panose="02010600030101010101" pitchFamily="2" charset="-122"/>
            </a:endParaRPr>
          </a:p>
          <a:p>
            <a:pPr marL="0" indent="0">
              <a:lnSpc>
                <a:spcPct val="140000"/>
              </a:lnSpc>
              <a:buClr>
                <a:srgbClr val="990000"/>
              </a:buClr>
            </a:pPr>
            <a:endParaRPr lang="en-US" altLang="zh-CN" sz="2000" kern="0" dirty="0">
              <a:solidFill>
                <a:srgbClr val="990000"/>
              </a:solidFill>
              <a:ea typeface="宋体" panose="02010600030101010101" pitchFamily="2" charset="-122"/>
            </a:endParaRPr>
          </a:p>
        </p:txBody>
      </p:sp>
      <p:graphicFrame>
        <p:nvGraphicFramePr>
          <p:cNvPr id="2" name="表格 1"/>
          <p:cNvGraphicFramePr>
            <a:graphicFrameLocks noGrp="1"/>
          </p:cNvGraphicFramePr>
          <p:nvPr/>
        </p:nvGraphicFramePr>
        <p:xfrm>
          <a:off x="3382255" y="2636912"/>
          <a:ext cx="5427495" cy="1098404"/>
        </p:xfrm>
        <a:graphic>
          <a:graphicData uri="http://schemas.openxmlformats.org/drawingml/2006/table">
            <a:tbl>
              <a:tblPr firstRow="1" firstCol="1" bandRow="1">
                <a:tableStyleId>{5DA37D80-6434-44D0-A028-1B22A696006F}</a:tableStyleId>
              </a:tblPr>
              <a:tblGrid>
                <a:gridCol w="1350241"/>
                <a:gridCol w="2038627"/>
                <a:gridCol w="2038627"/>
              </a:tblGrid>
              <a:tr h="432048"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zh-CN" sz="2000" kern="100" dirty="0">
                          <a:effectLst/>
                        </a:rPr>
                        <a:t>运算符</a:t>
                      </a:r>
                      <a:endParaRPr lang="zh-CN" sz="2000" kern="100" dirty="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>
                    <a:solidFill>
                      <a:srgbClr val="43A1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zh-CN" sz="2000" kern="100" dirty="0">
                          <a:effectLst/>
                        </a:rPr>
                        <a:t>功能</a:t>
                      </a:r>
                      <a:endParaRPr lang="zh-CN" sz="2000" kern="100" dirty="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>
                    <a:solidFill>
                      <a:srgbClr val="43A1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zh-CN" sz="2000" kern="100" dirty="0">
                          <a:effectLst/>
                        </a:rPr>
                        <a:t>示例</a:t>
                      </a:r>
                      <a:endParaRPr lang="zh-CN" sz="2000" kern="100" dirty="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>
                    <a:solidFill>
                      <a:srgbClr val="43A1FF"/>
                    </a:solidFill>
                  </a:tcPr>
                </a:tc>
              </a:tr>
              <a:tr h="333178"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sz="2000" kern="100" dirty="0">
                          <a:effectLst/>
                        </a:rPr>
                        <a:t>is</a:t>
                      </a:r>
                      <a:endParaRPr lang="zh-CN" sz="2000" kern="100" dirty="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zh-CN" altLang="en-US" sz="2000" kern="100" dirty="0">
                          <a:effectLst/>
                          <a:latin typeface="Times New Roman" panose="02020603050405020304"/>
                          <a:ea typeface="宋体" panose="02010600030101010101" pitchFamily="2" charset="-122"/>
                        </a:rPr>
                        <a:t>等同</a:t>
                      </a:r>
                      <a:endParaRPr lang="zh-CN" sz="2000" kern="100" dirty="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sz="2000" kern="100">
                          <a:effectLst/>
                        </a:rPr>
                        <a:t>a is b</a:t>
                      </a:r>
                      <a:endParaRPr lang="zh-CN" sz="2000" kern="10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</a:tr>
              <a:tr h="333178"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sz="2000" kern="100">
                          <a:effectLst/>
                        </a:rPr>
                        <a:t>is not</a:t>
                      </a:r>
                      <a:endParaRPr lang="zh-CN" sz="2000" kern="10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zh-CN" sz="2000" kern="100" dirty="0">
                          <a:effectLst/>
                        </a:rPr>
                        <a:t>不</a:t>
                      </a:r>
                      <a:r>
                        <a:rPr lang="zh-CN" altLang="en-US" sz="2000" kern="100" dirty="0">
                          <a:effectLst/>
                        </a:rPr>
                        <a:t>等同</a:t>
                      </a:r>
                      <a:endParaRPr lang="zh-CN" sz="2000" kern="100" dirty="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sz="2000" kern="100" dirty="0">
                          <a:effectLst/>
                        </a:rPr>
                        <a:t>a is not b</a:t>
                      </a:r>
                      <a:endParaRPr lang="zh-CN" sz="2000" kern="100" dirty="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</a:tr>
            </a:tbl>
          </a:graphicData>
        </a:graphic>
      </p:graphicFrame>
      <p:sp>
        <p:nvSpPr>
          <p:cNvPr id="4" name="文本框 3"/>
          <p:cNvSpPr txBox="1"/>
          <p:nvPr/>
        </p:nvSpPr>
        <p:spPr>
          <a:xfrm>
            <a:off x="2207568" y="4293096"/>
            <a:ext cx="7992888" cy="2271648"/>
          </a:xfrm>
          <a:prstGeom prst="rect">
            <a:avLst/>
          </a:prstGeom>
          <a:solidFill>
            <a:schemeClr val="accent3">
              <a:lumMod val="95000"/>
            </a:schemeClr>
          </a:solidFill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buClr>
                <a:srgbClr val="990000"/>
              </a:buClr>
            </a:pPr>
            <a:r>
              <a:rPr lang="en-US" altLang="zh-CN" sz="2000"/>
              <a:t>x = 300</a:t>
            </a:r>
            <a:endParaRPr lang="en-US" altLang="zh-CN" sz="2000"/>
          </a:p>
          <a:p>
            <a:pPr>
              <a:lnSpc>
                <a:spcPct val="120000"/>
              </a:lnSpc>
              <a:buClr>
                <a:srgbClr val="990000"/>
              </a:buClr>
            </a:pPr>
            <a:r>
              <a:rPr lang="en-US" altLang="zh-CN" sz="2000"/>
              <a:t>y = 300 </a:t>
            </a:r>
            <a:endParaRPr lang="en-US" altLang="zh-CN" sz="2000"/>
          </a:p>
          <a:p>
            <a:pPr>
              <a:lnSpc>
                <a:spcPct val="120000"/>
              </a:lnSpc>
              <a:buClr>
                <a:srgbClr val="990000"/>
              </a:buClr>
            </a:pPr>
            <a:r>
              <a:rPr lang="en-US" altLang="zh-CN" sz="2000"/>
              <a:t>print(x == y)           # </a:t>
            </a:r>
            <a:r>
              <a:rPr lang="zh-CN" altLang="en-US" sz="2000"/>
              <a:t>输出</a:t>
            </a:r>
            <a:r>
              <a:rPr lang="en-US" altLang="zh-CN" sz="2000"/>
              <a:t>True</a:t>
            </a:r>
            <a:endParaRPr lang="en-US" altLang="zh-CN" sz="2000"/>
          </a:p>
          <a:p>
            <a:pPr>
              <a:lnSpc>
                <a:spcPct val="120000"/>
              </a:lnSpc>
              <a:buClr>
                <a:srgbClr val="990000"/>
              </a:buClr>
            </a:pPr>
            <a:endParaRPr lang="en-US" altLang="zh-CN" sz="2000"/>
          </a:p>
          <a:p>
            <a:pPr>
              <a:lnSpc>
                <a:spcPct val="120000"/>
              </a:lnSpc>
              <a:buClr>
                <a:srgbClr val="990000"/>
              </a:buClr>
            </a:pPr>
            <a:r>
              <a:rPr lang="en-US" altLang="zh-CN" sz="2000"/>
              <a:t>print(id(x), id(y))    # </a:t>
            </a:r>
            <a:r>
              <a:rPr lang="zh-CN" altLang="en-US" sz="2000"/>
              <a:t>输出两个不同的内存地址</a:t>
            </a:r>
            <a:r>
              <a:rPr lang="en-US" altLang="zh-CN" sz="2000"/>
              <a:t>, id()</a:t>
            </a:r>
            <a:r>
              <a:rPr lang="zh-CN" altLang="en-US" sz="2000"/>
              <a:t>返回内存地址</a:t>
            </a:r>
            <a:endParaRPr lang="en-US" altLang="zh-CN" sz="2000"/>
          </a:p>
          <a:p>
            <a:pPr>
              <a:lnSpc>
                <a:spcPct val="120000"/>
              </a:lnSpc>
              <a:buClr>
                <a:srgbClr val="990000"/>
              </a:buClr>
            </a:pPr>
            <a:r>
              <a:rPr lang="en-US" altLang="zh-CN" sz="2000"/>
              <a:t>print(x  </a:t>
            </a:r>
            <a:r>
              <a:rPr lang="en-US" altLang="zh-CN" sz="2000">
                <a:solidFill>
                  <a:srgbClr val="C00000"/>
                </a:solidFill>
              </a:rPr>
              <a:t>is</a:t>
            </a:r>
            <a:r>
              <a:rPr lang="en-US" altLang="zh-CN" sz="2000"/>
              <a:t>  y)          #  </a:t>
            </a:r>
            <a:r>
              <a:rPr lang="zh-CN" altLang="en-US" sz="2000"/>
              <a:t>输出</a:t>
            </a:r>
            <a:r>
              <a:rPr lang="en-US" altLang="zh-CN" sz="2000"/>
              <a:t>False</a:t>
            </a:r>
            <a:r>
              <a:rPr lang="zh-CN" altLang="en-US" sz="2000"/>
              <a:t>，说明</a:t>
            </a:r>
            <a:r>
              <a:rPr lang="en-US" altLang="zh-CN" sz="2000"/>
              <a:t>x</a:t>
            </a:r>
            <a:r>
              <a:rPr lang="zh-CN" altLang="en-US" sz="2000"/>
              <a:t>和</a:t>
            </a:r>
            <a:r>
              <a:rPr lang="en-US" altLang="zh-CN" sz="2000"/>
              <a:t>y</a:t>
            </a:r>
            <a:r>
              <a:rPr lang="zh-CN" altLang="en-US" sz="2000"/>
              <a:t>的内存地址不同</a:t>
            </a:r>
            <a:r>
              <a:rPr lang="en-US" altLang="zh-CN" sz="2000"/>
              <a:t> </a:t>
            </a:r>
            <a:endParaRPr lang="en-US" altLang="zh-CN" sz="2000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54"/>
          <p:cNvSpPr txBox="1">
            <a:spLocks noChangeArrowheads="1"/>
          </p:cNvSpPr>
          <p:nvPr/>
        </p:nvSpPr>
        <p:spPr bwMode="auto">
          <a:xfrm>
            <a:off x="2819400" y="404667"/>
            <a:ext cx="6553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2.3  </a:t>
            </a:r>
            <a:r>
              <a:rPr lang="zh-CN" alt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运算符与表达式</a:t>
            </a:r>
            <a:endParaRPr lang="en-US" altLang="zh-CN" sz="3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Rectangle 53"/>
          <p:cNvSpPr txBox="1">
            <a:spLocks noChangeArrowheads="1"/>
          </p:cNvSpPr>
          <p:nvPr/>
        </p:nvSpPr>
        <p:spPr bwMode="auto">
          <a:xfrm>
            <a:off x="1935048" y="998618"/>
            <a:ext cx="8321904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/>
          <a:lstStyle>
            <a:lvl1pPr marL="342900" indent="2095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defRPr sz="28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28675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23698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4465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>
              <a:lnSpc>
                <a:spcPct val="110000"/>
              </a:lnSpc>
              <a:spcBef>
                <a:spcPts val="0"/>
              </a:spcBef>
              <a:buClr>
                <a:srgbClr val="990000"/>
              </a:buClr>
            </a:pPr>
            <a:r>
              <a:rPr lang="en-US" altLang="zh-CN" sz="2400"/>
              <a:t>【</a:t>
            </a:r>
            <a:r>
              <a:rPr lang="zh-CN" altLang="zh-CN" sz="2400"/>
              <a:t>例</a:t>
            </a:r>
            <a:r>
              <a:rPr lang="en-US" altLang="zh-CN" sz="2400"/>
              <a:t>】</a:t>
            </a:r>
            <a:r>
              <a:rPr lang="zh-CN" altLang="en-US" sz="2400"/>
              <a:t>身份</a:t>
            </a:r>
            <a:r>
              <a:rPr lang="zh-CN" altLang="zh-CN" sz="2400" dirty="0"/>
              <a:t>运算符的应用</a:t>
            </a:r>
            <a:endParaRPr lang="zh-CN" altLang="zh-CN" sz="2400" dirty="0"/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zh-CN" altLang="zh-CN" sz="2000" dirty="0"/>
              <a:t>（</a:t>
            </a:r>
            <a:r>
              <a:rPr lang="en-US" altLang="zh-CN" sz="2000" dirty="0"/>
              <a:t>1</a:t>
            </a:r>
            <a:r>
              <a:rPr lang="zh-CN" altLang="zh-CN" sz="2000" dirty="0"/>
              <a:t>）“</a:t>
            </a:r>
            <a:r>
              <a:rPr lang="en-US" altLang="zh-CN" sz="2000" dirty="0"/>
              <a:t>is</a:t>
            </a:r>
            <a:r>
              <a:rPr lang="zh-CN" altLang="zh-CN" sz="2000" dirty="0"/>
              <a:t>”运算符</a:t>
            </a:r>
            <a:endParaRPr lang="zh-CN" altLang="zh-CN" sz="2000" dirty="0"/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US" altLang="zh-CN" sz="2000"/>
              <a:t>a </a:t>
            </a:r>
            <a:r>
              <a:rPr lang="en-US" altLang="zh-CN" sz="2000" dirty="0"/>
              <a:t>= [1, 2]</a:t>
            </a:r>
            <a:endParaRPr lang="en-US" altLang="zh-CN" sz="2000" dirty="0"/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US" altLang="zh-CN" sz="2000"/>
              <a:t>b </a:t>
            </a:r>
            <a:r>
              <a:rPr lang="en-US" altLang="zh-CN" sz="2000" dirty="0"/>
              <a:t>= a		</a:t>
            </a:r>
            <a:endParaRPr lang="en-US" altLang="zh-CN" sz="2000" dirty="0"/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US" altLang="zh-CN" sz="2000"/>
              <a:t>id</a:t>
            </a:r>
            <a:r>
              <a:rPr lang="en-US" altLang="zh-CN" sz="2000" dirty="0"/>
              <a:t>(a),  id(b) </a:t>
            </a:r>
            <a:r>
              <a:rPr lang="en-US" altLang="zh-CN" sz="2000"/>
              <a:t>		# </a:t>
            </a:r>
            <a:r>
              <a:rPr lang="en-US" altLang="zh-CN" sz="2000" dirty="0"/>
              <a:t>a, b</a:t>
            </a:r>
            <a:r>
              <a:rPr lang="zh-CN" altLang="en-US" sz="2000" dirty="0"/>
              <a:t>指向同一内存区域</a:t>
            </a:r>
            <a:endParaRPr lang="en-US" altLang="zh-CN" sz="2000" dirty="0"/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US" altLang="zh-CN" sz="2000" dirty="0"/>
              <a:t>Out:(2465754443592, 2465754443592)</a:t>
            </a:r>
            <a:endParaRPr lang="zh-CN" altLang="en-US" sz="2000" dirty="0"/>
          </a:p>
          <a:p>
            <a:pPr>
              <a:lnSpc>
                <a:spcPct val="110000"/>
              </a:lnSpc>
              <a:spcBef>
                <a:spcPts val="0"/>
              </a:spcBef>
            </a:pPr>
            <a:endParaRPr lang="en-US" altLang="zh-CN" sz="2000"/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US" altLang="zh-CN" sz="2000"/>
              <a:t>a </a:t>
            </a:r>
            <a:r>
              <a:rPr lang="en-US" altLang="zh-CN" sz="2000" dirty="0"/>
              <a:t>is b		# a, b</a:t>
            </a:r>
            <a:r>
              <a:rPr lang="zh-CN" altLang="en-US" sz="2000" dirty="0"/>
              <a:t>等同，结果为</a:t>
            </a:r>
            <a:r>
              <a:rPr lang="en-US" altLang="zh-CN" sz="2000" dirty="0"/>
              <a:t>True</a:t>
            </a:r>
            <a:endParaRPr lang="zh-CN" altLang="en-US" sz="2000" dirty="0"/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US" altLang="zh-CN" sz="2000" dirty="0"/>
              <a:t>Out: True</a:t>
            </a:r>
            <a:endParaRPr lang="en-US" altLang="zh-CN" sz="2000" dirty="0"/>
          </a:p>
          <a:p>
            <a:pPr>
              <a:lnSpc>
                <a:spcPct val="110000"/>
              </a:lnSpc>
              <a:spcBef>
                <a:spcPts val="0"/>
              </a:spcBef>
            </a:pPr>
            <a:endParaRPr lang="en-US" altLang="zh-CN" sz="2000"/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US" altLang="zh-CN" sz="2000"/>
              <a:t>c </a:t>
            </a:r>
            <a:r>
              <a:rPr lang="en-US" altLang="zh-CN" sz="2000" dirty="0"/>
              <a:t>= </a:t>
            </a:r>
            <a:r>
              <a:rPr lang="en-US" altLang="zh-CN" sz="2000" dirty="0" err="1"/>
              <a:t>a</a:t>
            </a:r>
            <a:r>
              <a:rPr lang="en-US" altLang="zh-CN" sz="2000" dirty="0" err="1">
                <a:solidFill>
                  <a:srgbClr val="C00000"/>
                </a:solidFill>
              </a:rPr>
              <a:t>.copy</a:t>
            </a:r>
            <a:r>
              <a:rPr lang="en-US" altLang="zh-CN" sz="2000" dirty="0">
                <a:solidFill>
                  <a:srgbClr val="C00000"/>
                </a:solidFill>
              </a:rPr>
              <a:t>()</a:t>
            </a:r>
            <a:r>
              <a:rPr lang="en-US" altLang="zh-CN" sz="2000"/>
              <a:t>		# </a:t>
            </a:r>
            <a:r>
              <a:rPr lang="zh-CN" altLang="en-US" sz="2000" dirty="0"/>
              <a:t>通过</a:t>
            </a:r>
            <a:r>
              <a:rPr lang="en-US" altLang="zh-CN" sz="2000" dirty="0" err="1"/>
              <a:t>a.copy</a:t>
            </a:r>
            <a:r>
              <a:rPr lang="en-US" altLang="zh-CN" sz="2000" dirty="0"/>
              <a:t>()</a:t>
            </a:r>
            <a:r>
              <a:rPr lang="zh-CN" altLang="en-US" sz="2000" dirty="0"/>
              <a:t>，</a:t>
            </a:r>
            <a:r>
              <a:rPr lang="en-US" altLang="zh-CN" sz="2000" dirty="0"/>
              <a:t>a</a:t>
            </a:r>
            <a:r>
              <a:rPr lang="zh-CN" altLang="en-US" sz="2000" dirty="0"/>
              <a:t>和</a:t>
            </a:r>
            <a:r>
              <a:rPr lang="en-US" altLang="zh-CN" sz="2000" dirty="0"/>
              <a:t>c</a:t>
            </a:r>
            <a:r>
              <a:rPr lang="zh-CN" altLang="en-US" sz="2000" dirty="0"/>
              <a:t>指向不同的内存区域</a:t>
            </a:r>
            <a:endParaRPr lang="zh-CN" altLang="en-US" sz="2000" dirty="0"/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US" altLang="zh-CN" sz="2000"/>
              <a:t>a </a:t>
            </a:r>
            <a:r>
              <a:rPr lang="en-US" altLang="zh-CN" sz="2000" dirty="0"/>
              <a:t>is c</a:t>
            </a:r>
            <a:endParaRPr lang="en-US" altLang="zh-CN" sz="2000" dirty="0"/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US" altLang="zh-CN" sz="2000" dirty="0"/>
              <a:t>Out: False		# a, c</a:t>
            </a:r>
            <a:r>
              <a:rPr lang="zh-CN" altLang="en-US" sz="2000" dirty="0"/>
              <a:t>不等同</a:t>
            </a:r>
            <a:r>
              <a:rPr lang="en-US" altLang="zh-CN" sz="2000" dirty="0"/>
              <a:t>, </a:t>
            </a:r>
            <a:r>
              <a:rPr lang="zh-CN" altLang="en-US" sz="2000" dirty="0"/>
              <a:t>结果</a:t>
            </a:r>
            <a:r>
              <a:rPr lang="zh-CN" altLang="en-US" sz="2000"/>
              <a:t>为</a:t>
            </a:r>
            <a:r>
              <a:rPr lang="en-US" altLang="zh-CN" sz="2000"/>
              <a:t>False</a:t>
            </a:r>
            <a:endParaRPr lang="en-US" altLang="zh-CN" sz="2000"/>
          </a:p>
          <a:p>
            <a:pPr>
              <a:lnSpc>
                <a:spcPct val="110000"/>
              </a:lnSpc>
              <a:spcBef>
                <a:spcPts val="0"/>
              </a:spcBef>
            </a:pPr>
            <a:endParaRPr lang="en-US" altLang="zh-CN" sz="2000" dirty="0"/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zh-CN" altLang="zh-CN" sz="2000" dirty="0"/>
              <a:t>（</a:t>
            </a:r>
            <a:r>
              <a:rPr lang="en-US" altLang="zh-CN" sz="2000" dirty="0"/>
              <a:t>2</a:t>
            </a:r>
            <a:r>
              <a:rPr lang="zh-CN" altLang="zh-CN" sz="2000" dirty="0"/>
              <a:t>）“</a:t>
            </a:r>
            <a:r>
              <a:rPr lang="en-US" altLang="zh-CN" sz="2000" dirty="0"/>
              <a:t>is not</a:t>
            </a:r>
            <a:r>
              <a:rPr lang="zh-CN" altLang="zh-CN" sz="2000" dirty="0"/>
              <a:t>”运算符</a:t>
            </a:r>
            <a:endParaRPr lang="zh-CN" altLang="zh-CN" sz="2000" dirty="0"/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US" altLang="zh-CN" sz="2000"/>
              <a:t>a </a:t>
            </a:r>
            <a:r>
              <a:rPr lang="en-US" altLang="zh-CN" sz="2000" dirty="0"/>
              <a:t>is not c</a:t>
            </a:r>
            <a:endParaRPr lang="en-US" altLang="zh-CN" sz="2000" dirty="0"/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US" altLang="zh-CN" sz="2000" dirty="0"/>
              <a:t>Out</a:t>
            </a:r>
            <a:r>
              <a:rPr lang="en-US" altLang="zh-CN" sz="2000"/>
              <a:t>: True</a:t>
            </a:r>
            <a:endParaRPr lang="zh-CN" altLang="zh-CN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54"/>
          <p:cNvSpPr txBox="1">
            <a:spLocks noChangeArrowheads="1"/>
          </p:cNvSpPr>
          <p:nvPr/>
        </p:nvSpPr>
        <p:spPr bwMode="auto">
          <a:xfrm>
            <a:off x="2819400" y="404667"/>
            <a:ext cx="6553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2.1  </a:t>
            </a:r>
            <a:r>
              <a:rPr lang="zh-CN" alt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基本数据类型</a:t>
            </a:r>
            <a:endParaRPr lang="en-US" altLang="zh-CN" sz="3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Rectangle 53"/>
          <p:cNvSpPr txBox="1">
            <a:spLocks noChangeArrowheads="1"/>
          </p:cNvSpPr>
          <p:nvPr/>
        </p:nvSpPr>
        <p:spPr bwMode="auto">
          <a:xfrm>
            <a:off x="1991544" y="1006591"/>
            <a:ext cx="8500244" cy="18450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/>
          <a:lstStyle>
            <a:lvl1pPr marL="342900" indent="2095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defRPr sz="28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28675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23698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4465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>
              <a:lnSpc>
                <a:spcPct val="140000"/>
              </a:lnSpc>
              <a:buClr>
                <a:srgbClr val="990000"/>
              </a:buClr>
            </a:pPr>
            <a:r>
              <a:rPr lang="en-US" altLang="zh-CN" sz="2400" kern="0" dirty="0">
                <a:solidFill>
                  <a:srgbClr val="990000"/>
                </a:solidFill>
                <a:ea typeface="宋体" panose="02010600030101010101" pitchFamily="2" charset="-122"/>
              </a:rPr>
              <a:t>2.1.2 </a:t>
            </a:r>
            <a:r>
              <a:rPr lang="zh-CN" altLang="en-US" sz="2400" kern="0" dirty="0">
                <a:solidFill>
                  <a:srgbClr val="990000"/>
                </a:solidFill>
                <a:ea typeface="宋体" panose="02010600030101010101" pitchFamily="2" charset="-122"/>
              </a:rPr>
              <a:t>逻辑型</a:t>
            </a:r>
            <a:endParaRPr lang="en-US" altLang="zh-CN" sz="2400" kern="0" dirty="0">
              <a:solidFill>
                <a:srgbClr val="990000"/>
              </a:solidFill>
              <a:ea typeface="宋体" panose="02010600030101010101" pitchFamily="2" charset="-122"/>
            </a:endParaRPr>
          </a:p>
          <a:p>
            <a:pPr marL="0" indent="457200" algn="just">
              <a:lnSpc>
                <a:spcPct val="120000"/>
              </a:lnSpc>
              <a:buClr>
                <a:srgbClr val="990000"/>
              </a:buClr>
            </a:pPr>
            <a:r>
              <a:rPr lang="zh-CN" altLang="zh-CN" sz="2400" dirty="0"/>
              <a:t>布尔型（</a:t>
            </a:r>
            <a:r>
              <a:rPr lang="en-US" altLang="zh-CN" sz="2400" dirty="0"/>
              <a:t>bool</a:t>
            </a:r>
            <a:r>
              <a:rPr lang="zh-CN" altLang="zh-CN" sz="2400" dirty="0"/>
              <a:t>）</a:t>
            </a:r>
            <a:r>
              <a:rPr lang="zh-CN" altLang="zh-CN" sz="2400"/>
              <a:t>也称逻辑型，</a:t>
            </a:r>
            <a:r>
              <a:rPr lang="zh-CN" altLang="en-US" sz="2400"/>
              <a:t>用于</a:t>
            </a:r>
            <a:r>
              <a:rPr lang="zh-CN" altLang="zh-CN" sz="2400"/>
              <a:t>表示逻辑</a:t>
            </a:r>
            <a:r>
              <a:rPr lang="zh-CN" altLang="en-US" sz="2400"/>
              <a:t>真假</a:t>
            </a:r>
            <a:r>
              <a:rPr lang="zh-CN" altLang="zh-CN" sz="2400"/>
              <a:t>值。逻辑值</a:t>
            </a:r>
            <a:r>
              <a:rPr lang="zh-CN" altLang="zh-CN" sz="2400" dirty="0"/>
              <a:t>在程序中</a:t>
            </a:r>
            <a:r>
              <a:rPr lang="zh-CN" altLang="en-US" sz="2400"/>
              <a:t>用于条件</a:t>
            </a:r>
            <a:r>
              <a:rPr lang="zh-CN" altLang="zh-CN" sz="2400"/>
              <a:t>判断</a:t>
            </a:r>
            <a:r>
              <a:rPr lang="zh-CN" altLang="zh-CN" sz="2400" dirty="0"/>
              <a:t>，它只有“真”和“假”两个</a:t>
            </a:r>
            <a:r>
              <a:rPr lang="zh-CN" altLang="zh-CN" sz="2400"/>
              <a:t>取值。“真”</a:t>
            </a:r>
            <a:r>
              <a:rPr lang="zh-CN" altLang="zh-CN" sz="2400" dirty="0"/>
              <a:t>用</a:t>
            </a:r>
            <a:r>
              <a:rPr lang="en-US" altLang="zh-CN" sz="2400" dirty="0"/>
              <a:t>True</a:t>
            </a:r>
            <a:r>
              <a:rPr lang="zh-CN" altLang="zh-CN" sz="2400" dirty="0"/>
              <a:t>表示，“假”用</a:t>
            </a:r>
            <a:r>
              <a:rPr lang="en-US" altLang="zh-CN" sz="2400" dirty="0"/>
              <a:t>False</a:t>
            </a:r>
            <a:r>
              <a:rPr lang="zh-CN" altLang="zh-CN" sz="2400" dirty="0"/>
              <a:t>表示。</a:t>
            </a:r>
            <a:endParaRPr lang="en-US" altLang="zh-CN" sz="2400" dirty="0"/>
          </a:p>
          <a:p>
            <a:pPr marL="0" indent="0">
              <a:lnSpc>
                <a:spcPct val="140000"/>
              </a:lnSpc>
              <a:buClr>
                <a:srgbClr val="990000"/>
              </a:buClr>
            </a:pPr>
            <a:endParaRPr lang="en-US" altLang="zh-CN" sz="2400" dirty="0"/>
          </a:p>
        </p:txBody>
      </p:sp>
      <p:sp>
        <p:nvSpPr>
          <p:cNvPr id="3" name="文本框 2"/>
          <p:cNvSpPr txBox="1"/>
          <p:nvPr/>
        </p:nvSpPr>
        <p:spPr>
          <a:xfrm>
            <a:off x="2173214" y="4969501"/>
            <a:ext cx="8136904" cy="1766574"/>
          </a:xfrm>
          <a:prstGeom prst="rect">
            <a:avLst/>
          </a:prstGeom>
          <a:solidFill>
            <a:schemeClr val="accent3">
              <a:lumMod val="95000"/>
            </a:schemeClr>
          </a:solidFill>
        </p:spPr>
        <p:txBody>
          <a:bodyPr wrap="square">
            <a:spAutoFit/>
          </a:bodyPr>
          <a:lstStyle/>
          <a:p>
            <a:pPr>
              <a:lnSpc>
                <a:spcPct val="140000"/>
              </a:lnSpc>
              <a:buClr>
                <a:srgbClr val="990000"/>
              </a:buClr>
            </a:pPr>
            <a:r>
              <a:rPr lang="en-US" altLang="zh-CN" sz="2000"/>
              <a:t>x=10;   x&gt;5     # </a:t>
            </a:r>
            <a:r>
              <a:rPr lang="zh-CN" altLang="en-US" sz="2000"/>
              <a:t>结果为</a:t>
            </a:r>
            <a:r>
              <a:rPr lang="en-US" altLang="zh-CN" sz="2000"/>
              <a:t>True</a:t>
            </a:r>
            <a:endParaRPr lang="en-US" altLang="zh-CN" sz="2000"/>
          </a:p>
          <a:p>
            <a:pPr>
              <a:lnSpc>
                <a:spcPct val="140000"/>
              </a:lnSpc>
              <a:buClr>
                <a:srgbClr val="990000"/>
              </a:buClr>
            </a:pPr>
            <a:r>
              <a:rPr lang="en-US" altLang="zh-CN" sz="2000"/>
              <a:t>y = False        #  </a:t>
            </a:r>
            <a:r>
              <a:rPr lang="zh-CN" altLang="en-US" sz="2000"/>
              <a:t>注意大小写，不能写为 </a:t>
            </a:r>
            <a:r>
              <a:rPr lang="en-US" altLang="zh-CN" sz="2000"/>
              <a:t>false</a:t>
            </a:r>
            <a:endParaRPr lang="en-US" altLang="zh-CN" sz="2000"/>
          </a:p>
          <a:p>
            <a:pPr>
              <a:lnSpc>
                <a:spcPct val="140000"/>
              </a:lnSpc>
              <a:buClr>
                <a:srgbClr val="990000"/>
              </a:buClr>
            </a:pPr>
            <a:r>
              <a:rPr lang="en-US" altLang="zh-CN" sz="2000"/>
              <a:t>type(y)           # bool</a:t>
            </a:r>
            <a:r>
              <a:rPr lang="zh-CN" altLang="en-US" sz="2000"/>
              <a:t>型</a:t>
            </a:r>
            <a:endParaRPr lang="en-US" altLang="zh-CN" sz="2000"/>
          </a:p>
          <a:p>
            <a:pPr>
              <a:lnSpc>
                <a:spcPct val="140000"/>
              </a:lnSpc>
              <a:buClr>
                <a:srgbClr val="990000"/>
              </a:buClr>
            </a:pPr>
            <a:r>
              <a:rPr lang="en-US" altLang="zh-CN" sz="2000"/>
              <a:t>y + 1               # </a:t>
            </a:r>
            <a:r>
              <a:rPr lang="zh-CN" altLang="en-US" sz="2000"/>
              <a:t>结果为</a:t>
            </a:r>
            <a:r>
              <a:rPr lang="en-US" altLang="zh-CN" sz="2000"/>
              <a:t>1</a:t>
            </a:r>
            <a:endParaRPr lang="zh-CN" altLang="en-US" sz="2000"/>
          </a:p>
        </p:txBody>
      </p:sp>
      <p:sp>
        <p:nvSpPr>
          <p:cNvPr id="7" name="文本框 6"/>
          <p:cNvSpPr txBox="1"/>
          <p:nvPr/>
        </p:nvSpPr>
        <p:spPr>
          <a:xfrm>
            <a:off x="2012554" y="2979930"/>
            <a:ext cx="8479234" cy="18210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57200" algn="just">
              <a:lnSpc>
                <a:spcPct val="120000"/>
              </a:lnSpc>
              <a:buClr>
                <a:srgbClr val="990000"/>
              </a:buClr>
            </a:pPr>
            <a:r>
              <a:rPr lang="zh-CN" altLang="zh-CN" sz="2400"/>
              <a:t>逻辑型也被</a:t>
            </a:r>
            <a:r>
              <a:rPr lang="zh-CN" altLang="en-US" sz="2400"/>
              <a:t>视</a:t>
            </a:r>
            <a:r>
              <a:rPr lang="zh-CN" altLang="zh-CN" sz="2400"/>
              <a:t>为整型的子类，</a:t>
            </a:r>
            <a:r>
              <a:rPr lang="en-US" altLang="zh-CN" sz="2400"/>
              <a:t>True</a:t>
            </a:r>
            <a:r>
              <a:rPr lang="zh-CN" altLang="zh-CN" sz="2400"/>
              <a:t>和</a:t>
            </a:r>
            <a:r>
              <a:rPr lang="en-US" altLang="zh-CN" sz="2400"/>
              <a:t>False</a:t>
            </a:r>
            <a:r>
              <a:rPr lang="zh-CN" altLang="zh-CN" sz="2400"/>
              <a:t>对应</a:t>
            </a:r>
            <a:r>
              <a:rPr lang="zh-CN" altLang="en-US" sz="2400"/>
              <a:t>整数</a:t>
            </a:r>
            <a:r>
              <a:rPr lang="en-US" altLang="zh-CN" sz="2400"/>
              <a:t>1</a:t>
            </a:r>
            <a:r>
              <a:rPr lang="zh-CN" altLang="zh-CN" sz="2400"/>
              <a:t>和</a:t>
            </a:r>
            <a:r>
              <a:rPr lang="en-US" altLang="zh-CN" sz="2400"/>
              <a:t>0</a:t>
            </a:r>
            <a:r>
              <a:rPr lang="zh-CN" altLang="zh-CN" sz="2400"/>
              <a:t>。因此“</a:t>
            </a:r>
            <a:r>
              <a:rPr lang="en-US" altLang="zh-CN" sz="2400"/>
              <a:t>False + 1</a:t>
            </a:r>
            <a:r>
              <a:rPr lang="zh-CN" altLang="zh-CN" sz="2400"/>
              <a:t>”是合法的计算</a:t>
            </a:r>
            <a:r>
              <a:rPr lang="zh-CN" altLang="en-US" sz="2400"/>
              <a:t>，结果为</a:t>
            </a:r>
            <a:r>
              <a:rPr lang="en-US" altLang="zh-CN" sz="2400"/>
              <a:t>1</a:t>
            </a:r>
            <a:r>
              <a:rPr lang="zh-CN" altLang="en-US" sz="2400"/>
              <a:t>。</a:t>
            </a:r>
            <a:endParaRPr lang="en-US" altLang="zh-CN" sz="2400"/>
          </a:p>
          <a:p>
            <a:pPr indent="457200" algn="just">
              <a:lnSpc>
                <a:spcPct val="120000"/>
              </a:lnSpc>
              <a:buClr>
                <a:srgbClr val="990000"/>
              </a:buClr>
            </a:pPr>
            <a:r>
              <a:rPr lang="en-US" altLang="zh-CN" sz="2400"/>
              <a:t>Python</a:t>
            </a:r>
            <a:r>
              <a:rPr lang="zh-CN" altLang="en-US" sz="2400"/>
              <a:t>中</a:t>
            </a:r>
            <a:r>
              <a:rPr lang="en-US" altLang="zh-CN" sz="2400"/>
              <a:t>0</a:t>
            </a:r>
            <a:r>
              <a:rPr lang="zh-CN" altLang="en-US" sz="2400"/>
              <a:t>或空集</a:t>
            </a:r>
            <a:r>
              <a:rPr lang="en-US" altLang="zh-CN" sz="2400"/>
              <a:t>(</a:t>
            </a:r>
            <a:r>
              <a:rPr lang="zh-CN" altLang="en-US" sz="2400"/>
              <a:t>空列表、空元组等</a:t>
            </a:r>
            <a:r>
              <a:rPr lang="en-US" altLang="zh-CN" sz="2400"/>
              <a:t>)</a:t>
            </a:r>
            <a:r>
              <a:rPr lang="zh-CN" altLang="en-US" sz="2400"/>
              <a:t>对应的逻辑值都是</a:t>
            </a:r>
            <a:r>
              <a:rPr lang="en-US" altLang="zh-CN" sz="2400"/>
              <a:t>False.</a:t>
            </a:r>
            <a:endParaRPr lang="en-US" altLang="zh-CN" sz="2400"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54"/>
          <p:cNvSpPr txBox="1">
            <a:spLocks noChangeArrowheads="1"/>
          </p:cNvSpPr>
          <p:nvPr/>
        </p:nvSpPr>
        <p:spPr bwMode="auto">
          <a:xfrm>
            <a:off x="2819400" y="404667"/>
            <a:ext cx="6553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2.3  </a:t>
            </a:r>
            <a:r>
              <a:rPr lang="zh-CN" alt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运算符与表达式</a:t>
            </a:r>
            <a:endParaRPr lang="en-US" altLang="zh-CN" sz="3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Rectangle 53"/>
          <p:cNvSpPr txBox="1">
            <a:spLocks noChangeArrowheads="1"/>
          </p:cNvSpPr>
          <p:nvPr/>
        </p:nvSpPr>
        <p:spPr bwMode="auto">
          <a:xfrm>
            <a:off x="1922811" y="1124744"/>
            <a:ext cx="8321904" cy="47525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/>
          <a:lstStyle>
            <a:lvl1pPr marL="342900" indent="2095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defRPr sz="28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28675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23698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4465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>
              <a:lnSpc>
                <a:spcPct val="140000"/>
              </a:lnSpc>
              <a:buClr>
                <a:srgbClr val="990000"/>
              </a:buClr>
            </a:pPr>
            <a:r>
              <a:rPr lang="en-US" altLang="zh-CN" kern="0" dirty="0">
                <a:solidFill>
                  <a:srgbClr val="990000"/>
                </a:solidFill>
                <a:ea typeface="宋体" panose="02010600030101010101" pitchFamily="2" charset="-122"/>
              </a:rPr>
              <a:t>2.3.2 </a:t>
            </a:r>
            <a:r>
              <a:rPr lang="zh-CN" altLang="en-US" kern="0" dirty="0">
                <a:solidFill>
                  <a:srgbClr val="990000"/>
                </a:solidFill>
                <a:ea typeface="宋体" panose="02010600030101010101" pitchFamily="2" charset="-122"/>
              </a:rPr>
              <a:t>表达式</a:t>
            </a:r>
            <a:endParaRPr lang="en-US" altLang="zh-CN" kern="0" dirty="0">
              <a:solidFill>
                <a:srgbClr val="990000"/>
              </a:solidFill>
              <a:ea typeface="宋体" panose="02010600030101010101" pitchFamily="2" charset="-122"/>
            </a:endParaRPr>
          </a:p>
          <a:p>
            <a:pPr marL="0" indent="457200" algn="just">
              <a:lnSpc>
                <a:spcPct val="120000"/>
              </a:lnSpc>
              <a:buClr>
                <a:srgbClr val="990000"/>
              </a:buClr>
            </a:pPr>
            <a:r>
              <a:rPr lang="zh-CN" altLang="zh-CN" sz="2400" dirty="0"/>
              <a:t>表达式是将各种数据（包括值、变量和函数）</a:t>
            </a:r>
            <a:r>
              <a:rPr lang="zh-CN" altLang="zh-CN" sz="2400"/>
              <a:t>通过运算符连接</a:t>
            </a:r>
            <a:r>
              <a:rPr lang="zh-CN" altLang="zh-CN" sz="2400" dirty="0"/>
              <a:t>起来的式子，执行</a:t>
            </a:r>
            <a:r>
              <a:rPr lang="zh-CN" altLang="en-US" sz="2400" dirty="0"/>
              <a:t>指定的</a:t>
            </a:r>
            <a:r>
              <a:rPr lang="zh-CN" altLang="zh-CN" sz="2400" dirty="0"/>
              <a:t>运算并返回</a:t>
            </a:r>
            <a:r>
              <a:rPr lang="zh-CN" altLang="en-US" sz="2400" dirty="0"/>
              <a:t>结果</a:t>
            </a:r>
            <a:r>
              <a:rPr lang="zh-CN" altLang="zh-CN" sz="2400" dirty="0"/>
              <a:t>，</a:t>
            </a:r>
            <a:r>
              <a:rPr lang="zh-CN" altLang="zh-CN" sz="2400"/>
              <a:t>如</a:t>
            </a:r>
            <a:r>
              <a:rPr lang="en-US" altLang="zh-CN" sz="2400"/>
              <a:t>  "a + b" </a:t>
            </a:r>
            <a:r>
              <a:rPr lang="zh-CN" altLang="en-US" sz="2400"/>
              <a:t>和 </a:t>
            </a:r>
            <a:r>
              <a:rPr lang="en-US" altLang="zh-CN" sz="2400"/>
              <a:t>"x &gt; y"</a:t>
            </a:r>
            <a:r>
              <a:rPr lang="zh-CN" altLang="en-US" sz="2400"/>
              <a:t>等。</a:t>
            </a:r>
            <a:endParaRPr lang="en-US" altLang="zh-CN" sz="2400"/>
          </a:p>
          <a:p>
            <a:pPr marL="0" indent="0">
              <a:lnSpc>
                <a:spcPct val="140000"/>
              </a:lnSpc>
              <a:buClr>
                <a:srgbClr val="990000"/>
              </a:buClr>
              <a:buFont typeface="Wingdings" panose="05000000000000000000" pitchFamily="2" charset="2"/>
              <a:buChar char="v"/>
            </a:pPr>
            <a:endParaRPr lang="en-US" altLang="zh-CN" sz="2400" dirty="0"/>
          </a:p>
          <a:p>
            <a:pPr marL="0" indent="457200">
              <a:lnSpc>
                <a:spcPct val="140000"/>
              </a:lnSpc>
              <a:spcBef>
                <a:spcPts val="0"/>
              </a:spcBef>
              <a:buClr>
                <a:srgbClr val="990000"/>
              </a:buClr>
            </a:pPr>
            <a:r>
              <a:rPr lang="zh-CN" altLang="zh-CN" sz="2400"/>
              <a:t>表达式运算时按照</a:t>
            </a:r>
            <a:r>
              <a:rPr lang="zh-CN" altLang="zh-CN" sz="2400" dirty="0">
                <a:solidFill>
                  <a:srgbClr val="C00000"/>
                </a:solidFill>
              </a:rPr>
              <a:t>运算符</a:t>
            </a:r>
            <a:r>
              <a:rPr lang="zh-CN" altLang="zh-CN" sz="2400">
                <a:solidFill>
                  <a:srgbClr val="C00000"/>
                </a:solidFill>
              </a:rPr>
              <a:t>的优先</a:t>
            </a:r>
            <a:r>
              <a:rPr lang="zh-CN" altLang="en-US" sz="2400">
                <a:solidFill>
                  <a:srgbClr val="C00000"/>
                </a:solidFill>
              </a:rPr>
              <a:t>级</a:t>
            </a:r>
            <a:r>
              <a:rPr lang="zh-CN" altLang="zh-CN" sz="2400">
                <a:solidFill>
                  <a:srgbClr val="C00000"/>
                </a:solidFill>
              </a:rPr>
              <a:t>顺序</a:t>
            </a:r>
            <a:r>
              <a:rPr lang="zh-CN" altLang="zh-CN" sz="2400" dirty="0"/>
              <a:t>从高到低</a:t>
            </a:r>
            <a:r>
              <a:rPr lang="zh-CN" altLang="zh-CN" sz="2400"/>
              <a:t>进行。</a:t>
            </a:r>
            <a:endParaRPr lang="en-US" altLang="zh-CN" sz="2400"/>
          </a:p>
          <a:p>
            <a:pPr marL="0" indent="0">
              <a:lnSpc>
                <a:spcPct val="140000"/>
              </a:lnSpc>
              <a:buClr>
                <a:srgbClr val="990000"/>
              </a:buClr>
              <a:buFont typeface="Wingdings" panose="05000000000000000000" pitchFamily="2" charset="2"/>
              <a:buChar char="v"/>
            </a:pPr>
            <a:endParaRPr lang="en-US" altLang="zh-CN" sz="2400" dirty="0"/>
          </a:p>
          <a:p>
            <a:pPr marL="0" indent="457200">
              <a:lnSpc>
                <a:spcPct val="140000"/>
              </a:lnSpc>
              <a:spcBef>
                <a:spcPts val="0"/>
              </a:spcBef>
              <a:buClr>
                <a:srgbClr val="990000"/>
              </a:buClr>
            </a:pPr>
            <a:r>
              <a:rPr lang="zh-CN" altLang="zh-CN" sz="2400"/>
              <a:t>算术运算符优先级</a:t>
            </a:r>
            <a:r>
              <a:rPr lang="zh-CN" altLang="zh-CN" sz="2400" dirty="0"/>
              <a:t>高于</a:t>
            </a:r>
            <a:r>
              <a:rPr lang="zh-CN" altLang="zh-CN" sz="2400"/>
              <a:t>关系运算符，关系运算符优先级</a:t>
            </a:r>
            <a:r>
              <a:rPr lang="zh-CN" altLang="zh-CN" sz="2400" dirty="0"/>
              <a:t>高于</a:t>
            </a:r>
            <a:r>
              <a:rPr lang="zh-CN" altLang="zh-CN" sz="2400"/>
              <a:t>逻辑运算符，逻辑运算符优先级</a:t>
            </a:r>
            <a:r>
              <a:rPr lang="zh-CN" altLang="zh-CN" sz="2400" dirty="0"/>
              <a:t>高于赋值运算符。</a:t>
            </a:r>
            <a:endParaRPr lang="en-US" altLang="zh-CN" sz="2400" kern="0" dirty="0">
              <a:solidFill>
                <a:srgbClr val="990000"/>
              </a:solidFill>
              <a:ea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54"/>
          <p:cNvSpPr txBox="1">
            <a:spLocks noChangeArrowheads="1"/>
          </p:cNvSpPr>
          <p:nvPr/>
        </p:nvSpPr>
        <p:spPr bwMode="auto">
          <a:xfrm>
            <a:off x="2819400" y="404667"/>
            <a:ext cx="6553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2.3  </a:t>
            </a:r>
            <a:r>
              <a:rPr lang="zh-CN" alt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运算符与表达式</a:t>
            </a:r>
            <a:endParaRPr lang="en-US" altLang="zh-CN" sz="3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Rectangle 53"/>
          <p:cNvSpPr txBox="1">
            <a:spLocks noChangeArrowheads="1"/>
          </p:cNvSpPr>
          <p:nvPr/>
        </p:nvSpPr>
        <p:spPr bwMode="auto">
          <a:xfrm>
            <a:off x="2075946" y="971918"/>
            <a:ext cx="8321904" cy="11521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/>
          <a:lstStyle>
            <a:lvl1pPr marL="342900" indent="2095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defRPr sz="28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28675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23698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4465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 algn="ctr">
              <a:lnSpc>
                <a:spcPct val="140000"/>
              </a:lnSpc>
              <a:buClr>
                <a:srgbClr val="990000"/>
              </a:buClr>
            </a:pPr>
            <a:r>
              <a:rPr lang="zh-CN" altLang="zh-CN" sz="2400" dirty="0"/>
              <a:t>表</a:t>
            </a:r>
            <a:r>
              <a:rPr lang="en-US" altLang="zh-CN" sz="2400" dirty="0"/>
              <a:t>2.13  </a:t>
            </a:r>
            <a:r>
              <a:rPr lang="zh-CN" altLang="zh-CN" sz="2400" dirty="0"/>
              <a:t>运算符优先级（从高到低）</a:t>
            </a:r>
            <a:endParaRPr lang="en-US" altLang="zh-CN" sz="2400" kern="0" dirty="0">
              <a:solidFill>
                <a:srgbClr val="990000"/>
              </a:solidFill>
              <a:ea typeface="宋体" panose="02010600030101010101" pitchFamily="2" charset="-122"/>
            </a:endParaRPr>
          </a:p>
        </p:txBody>
      </p:sp>
      <p:graphicFrame>
        <p:nvGraphicFramePr>
          <p:cNvPr id="2" name="表格 1" descr="表 运算符优先级（从高到低）" title="表 运算符优先级（从高到低）"/>
          <p:cNvGraphicFramePr>
            <a:graphicFrameLocks noGrp="1"/>
          </p:cNvGraphicFramePr>
          <p:nvPr/>
        </p:nvGraphicFramePr>
        <p:xfrm>
          <a:off x="2782888" y="1700808"/>
          <a:ext cx="6589712" cy="4896550"/>
        </p:xfrm>
        <a:graphic>
          <a:graphicData uri="http://schemas.openxmlformats.org/drawingml/2006/table">
            <a:tbl>
              <a:tblPr firstRow="1" firstCol="1" bandRow="1">
                <a:tableStyleId>{5DA37D80-6434-44D0-A028-1B22A696006F}</a:tableStyleId>
              </a:tblPr>
              <a:tblGrid>
                <a:gridCol w="3384130"/>
                <a:gridCol w="3205582"/>
              </a:tblGrid>
              <a:tr h="403642"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zh-CN" sz="1400" kern="100" dirty="0">
                          <a:effectLst/>
                        </a:rPr>
                        <a:t>运算符</a:t>
                      </a:r>
                      <a:endParaRPr lang="zh-CN" sz="1400" kern="100" dirty="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>
                    <a:solidFill>
                      <a:srgbClr val="43A1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zh-CN" sz="1400" kern="100" dirty="0">
                          <a:effectLst/>
                        </a:rPr>
                        <a:t>描述</a:t>
                      </a:r>
                      <a:endParaRPr lang="zh-CN" sz="1400" kern="100" dirty="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>
                    <a:solidFill>
                      <a:srgbClr val="43A1FF"/>
                    </a:solidFill>
                  </a:tcPr>
                </a:tc>
              </a:tr>
              <a:tr h="281958"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effectLst/>
                        </a:rPr>
                        <a:t>**</a:t>
                      </a:r>
                      <a:endParaRPr lang="zh-CN" sz="1400" kern="100" dirty="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zh-CN" sz="1400" kern="100">
                          <a:effectLst/>
                        </a:rPr>
                        <a:t>指数</a:t>
                      </a:r>
                      <a:r>
                        <a:rPr lang="en-US" sz="1400" kern="100">
                          <a:effectLst/>
                        </a:rPr>
                        <a:t> (</a:t>
                      </a:r>
                      <a:r>
                        <a:rPr lang="zh-CN" sz="1400" kern="100">
                          <a:effectLst/>
                        </a:rPr>
                        <a:t>最高优先级</a:t>
                      </a:r>
                      <a:r>
                        <a:rPr lang="en-US" sz="1400" kern="100">
                          <a:effectLst/>
                        </a:rPr>
                        <a:t>)</a:t>
                      </a:r>
                      <a:endParaRPr lang="zh-CN" sz="1400" kern="10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</a:tr>
              <a:tr h="280116"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sz="1400" kern="100">
                          <a:effectLst/>
                        </a:rPr>
                        <a:t>~ </a:t>
                      </a:r>
                      <a:r>
                        <a:rPr lang="zh-CN" sz="1400" kern="100">
                          <a:effectLst/>
                        </a:rPr>
                        <a:t>，</a:t>
                      </a:r>
                      <a:r>
                        <a:rPr lang="en-US" sz="1400" kern="100">
                          <a:effectLst/>
                        </a:rPr>
                        <a:t>-</a:t>
                      </a:r>
                      <a:endParaRPr lang="zh-CN" sz="1400" kern="10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zh-CN" sz="1400" kern="100">
                          <a:effectLst/>
                        </a:rPr>
                        <a:t>按位翻转，求负数</a:t>
                      </a:r>
                      <a:endParaRPr lang="zh-CN" sz="1400" kern="10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</a:tr>
              <a:tr h="280116"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sz="1400" kern="100">
                          <a:effectLst/>
                        </a:rPr>
                        <a:t>*</a:t>
                      </a:r>
                      <a:r>
                        <a:rPr lang="zh-CN" sz="1400" kern="100">
                          <a:effectLst/>
                        </a:rPr>
                        <a:t>，</a:t>
                      </a:r>
                      <a:r>
                        <a:rPr lang="en-US" sz="1400" kern="100">
                          <a:effectLst/>
                        </a:rPr>
                        <a:t>/</a:t>
                      </a:r>
                      <a:r>
                        <a:rPr lang="zh-CN" sz="1400" kern="100">
                          <a:effectLst/>
                        </a:rPr>
                        <a:t>，</a:t>
                      </a:r>
                      <a:r>
                        <a:rPr lang="en-US" sz="1400" kern="100">
                          <a:effectLst/>
                        </a:rPr>
                        <a:t>%</a:t>
                      </a:r>
                      <a:r>
                        <a:rPr lang="zh-CN" sz="1400" kern="100">
                          <a:effectLst/>
                        </a:rPr>
                        <a:t>，</a:t>
                      </a:r>
                      <a:r>
                        <a:rPr lang="en-US" sz="1400" kern="100">
                          <a:effectLst/>
                        </a:rPr>
                        <a:t>//</a:t>
                      </a:r>
                      <a:endParaRPr lang="zh-CN" sz="1400" kern="10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zh-CN" sz="1400" kern="100">
                          <a:effectLst/>
                        </a:rPr>
                        <a:t>乘、除、取模和整除</a:t>
                      </a:r>
                      <a:endParaRPr lang="zh-CN" sz="1400" kern="10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</a:tr>
              <a:tr h="280116"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sz="1400" kern="100">
                          <a:effectLst/>
                        </a:rPr>
                        <a:t>+</a:t>
                      </a:r>
                      <a:r>
                        <a:rPr lang="zh-CN" sz="1400" kern="100">
                          <a:effectLst/>
                        </a:rPr>
                        <a:t>，</a:t>
                      </a:r>
                      <a:r>
                        <a:rPr lang="en-US" sz="1400" kern="100">
                          <a:effectLst/>
                        </a:rPr>
                        <a:t>-</a:t>
                      </a:r>
                      <a:endParaRPr lang="zh-CN" sz="1400" kern="10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zh-CN" sz="1400" kern="100">
                          <a:effectLst/>
                        </a:rPr>
                        <a:t>加法、减法</a:t>
                      </a:r>
                      <a:endParaRPr lang="zh-CN" sz="1400" kern="10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</a:tr>
              <a:tr h="280116"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sz="1400" kern="100">
                          <a:effectLst/>
                        </a:rPr>
                        <a:t>&gt;&gt;</a:t>
                      </a:r>
                      <a:r>
                        <a:rPr lang="zh-CN" sz="1400" kern="100">
                          <a:effectLst/>
                        </a:rPr>
                        <a:t>，</a:t>
                      </a:r>
                      <a:r>
                        <a:rPr lang="en-US" sz="1400" kern="100">
                          <a:effectLst/>
                        </a:rPr>
                        <a:t>&lt;&lt;</a:t>
                      </a:r>
                      <a:endParaRPr lang="zh-CN" sz="1400" kern="10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zh-CN" sz="1400" kern="100">
                          <a:effectLst/>
                        </a:rPr>
                        <a:t>右移、左移运算符</a:t>
                      </a:r>
                      <a:endParaRPr lang="zh-CN" sz="1400" kern="10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</a:tr>
              <a:tr h="281958"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sz="1400" kern="100">
                          <a:effectLst/>
                        </a:rPr>
                        <a:t>&amp;</a:t>
                      </a:r>
                      <a:endParaRPr lang="zh-CN" sz="1400" kern="10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zh-CN" sz="1400" kern="100" dirty="0">
                          <a:effectLst/>
                        </a:rPr>
                        <a:t>按位与运算符</a:t>
                      </a:r>
                      <a:endParaRPr lang="zh-CN" sz="1400" kern="100" dirty="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</a:tr>
              <a:tr h="280116"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sz="1400" kern="100">
                          <a:effectLst/>
                        </a:rPr>
                        <a:t>^</a:t>
                      </a:r>
                      <a:r>
                        <a:rPr lang="zh-CN" sz="1400" kern="100">
                          <a:effectLst/>
                        </a:rPr>
                        <a:t>，</a:t>
                      </a:r>
                      <a:r>
                        <a:rPr lang="en-US" sz="1400" kern="100">
                          <a:effectLst/>
                        </a:rPr>
                        <a:t>|</a:t>
                      </a:r>
                      <a:endParaRPr lang="zh-CN" sz="1400" kern="10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zh-CN" sz="1400" kern="100">
                          <a:effectLst/>
                        </a:rPr>
                        <a:t>按位</a:t>
                      </a:r>
                      <a:r>
                        <a:rPr lang="zh-CN" altLang="zh-CN" sz="1400" kern="100">
                          <a:effectLst/>
                        </a:rPr>
                        <a:t>异</a:t>
                      </a:r>
                      <a:r>
                        <a:rPr lang="zh-CN" sz="1400" kern="100">
                          <a:effectLst/>
                        </a:rPr>
                        <a:t>或、或运算符</a:t>
                      </a:r>
                      <a:endParaRPr lang="zh-CN" sz="1400" kern="10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</a:tr>
              <a:tr h="280116"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sz="1400" kern="100">
                          <a:effectLst/>
                        </a:rPr>
                        <a:t>&lt;=</a:t>
                      </a:r>
                      <a:r>
                        <a:rPr lang="zh-CN" sz="1400" kern="100">
                          <a:effectLst/>
                        </a:rPr>
                        <a:t>，</a:t>
                      </a:r>
                      <a:r>
                        <a:rPr lang="en-US" sz="1400" kern="100">
                          <a:effectLst/>
                        </a:rPr>
                        <a:t>&lt;</a:t>
                      </a:r>
                      <a:r>
                        <a:rPr lang="zh-CN" sz="1400" kern="100">
                          <a:effectLst/>
                        </a:rPr>
                        <a:t>，</a:t>
                      </a:r>
                      <a:r>
                        <a:rPr lang="en-US" sz="1400" kern="100">
                          <a:effectLst/>
                        </a:rPr>
                        <a:t>&gt;</a:t>
                      </a:r>
                      <a:r>
                        <a:rPr lang="zh-CN" sz="1400" kern="100">
                          <a:effectLst/>
                        </a:rPr>
                        <a:t>，</a:t>
                      </a:r>
                      <a:r>
                        <a:rPr lang="en-US" sz="1400" kern="100">
                          <a:effectLst/>
                        </a:rPr>
                        <a:t>&gt;=</a:t>
                      </a:r>
                      <a:endParaRPr lang="zh-CN" sz="1400" kern="10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zh-CN" sz="1400" kern="100">
                          <a:effectLst/>
                        </a:rPr>
                        <a:t>比较运算符</a:t>
                      </a:r>
                      <a:endParaRPr lang="zh-CN" sz="1400" kern="10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</a:tr>
              <a:tr h="280116"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sz="1400" kern="100">
                          <a:effectLst/>
                        </a:rPr>
                        <a:t>==</a:t>
                      </a:r>
                      <a:r>
                        <a:rPr lang="zh-CN" sz="1400" kern="100">
                          <a:effectLst/>
                        </a:rPr>
                        <a:t>，</a:t>
                      </a:r>
                      <a:r>
                        <a:rPr lang="en-US" sz="1400" kern="100">
                          <a:effectLst/>
                        </a:rPr>
                        <a:t>!=</a:t>
                      </a:r>
                      <a:endParaRPr lang="zh-CN" sz="1400" kern="10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zh-CN" sz="1400" kern="100">
                          <a:effectLst/>
                        </a:rPr>
                        <a:t>等于</a:t>
                      </a:r>
                      <a:r>
                        <a:rPr lang="zh-CN" altLang="en-US" sz="1400" kern="100">
                          <a:effectLst/>
                        </a:rPr>
                        <a:t>、不等于</a:t>
                      </a:r>
                      <a:r>
                        <a:rPr lang="zh-CN" sz="1400" kern="100">
                          <a:effectLst/>
                        </a:rPr>
                        <a:t>运算符</a:t>
                      </a:r>
                      <a:endParaRPr lang="zh-CN" sz="1400" kern="10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</a:tr>
              <a:tr h="280116"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sz="1400" kern="100">
                          <a:effectLst/>
                        </a:rPr>
                        <a:t>=</a:t>
                      </a:r>
                      <a:r>
                        <a:rPr lang="zh-CN" sz="1400" kern="100">
                          <a:effectLst/>
                        </a:rPr>
                        <a:t>，</a:t>
                      </a:r>
                      <a:r>
                        <a:rPr lang="en-US" sz="1400" kern="100">
                          <a:effectLst/>
                        </a:rPr>
                        <a:t>+=</a:t>
                      </a:r>
                      <a:r>
                        <a:rPr lang="zh-CN" sz="1400" kern="100">
                          <a:effectLst/>
                        </a:rPr>
                        <a:t>，</a:t>
                      </a:r>
                      <a:r>
                        <a:rPr lang="en-US" sz="1400" kern="100">
                          <a:effectLst/>
                        </a:rPr>
                        <a:t>%=</a:t>
                      </a:r>
                      <a:r>
                        <a:rPr lang="zh-CN" sz="1400" kern="100">
                          <a:effectLst/>
                        </a:rPr>
                        <a:t>，</a:t>
                      </a:r>
                      <a:r>
                        <a:rPr lang="en-US" sz="1400" kern="100">
                          <a:effectLst/>
                        </a:rPr>
                        <a:t>-=</a:t>
                      </a:r>
                      <a:r>
                        <a:rPr lang="zh-CN" sz="1400" kern="100">
                          <a:effectLst/>
                        </a:rPr>
                        <a:t>，</a:t>
                      </a:r>
                      <a:r>
                        <a:rPr lang="en-US" sz="1400" kern="100">
                          <a:effectLst/>
                        </a:rPr>
                        <a:t>*=</a:t>
                      </a:r>
                      <a:r>
                        <a:rPr lang="zh-CN" sz="1400" kern="100">
                          <a:effectLst/>
                        </a:rPr>
                        <a:t>，</a:t>
                      </a:r>
                      <a:r>
                        <a:rPr lang="en-US" sz="1400" kern="100">
                          <a:effectLst/>
                        </a:rPr>
                        <a:t>/=</a:t>
                      </a:r>
                      <a:r>
                        <a:rPr lang="zh-CN" sz="1400" kern="100">
                          <a:effectLst/>
                        </a:rPr>
                        <a:t>，</a:t>
                      </a:r>
                      <a:r>
                        <a:rPr lang="en-US" sz="1400" kern="100">
                          <a:effectLst/>
                        </a:rPr>
                        <a:t>//=</a:t>
                      </a:r>
                      <a:r>
                        <a:rPr lang="zh-CN" sz="1400" kern="100">
                          <a:effectLst/>
                        </a:rPr>
                        <a:t>，</a:t>
                      </a:r>
                      <a:r>
                        <a:rPr lang="en-US" sz="1400" kern="100">
                          <a:effectLst/>
                        </a:rPr>
                        <a:t>**=</a:t>
                      </a:r>
                      <a:endParaRPr lang="zh-CN" sz="1400" kern="10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zh-CN" sz="1400" kern="100">
                          <a:effectLst/>
                        </a:rPr>
                        <a:t>赋值运算符</a:t>
                      </a:r>
                      <a:endParaRPr lang="zh-CN" sz="1400" kern="10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</a:tr>
              <a:tr h="280116"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sz="1400" kern="100">
                          <a:effectLst/>
                        </a:rPr>
                        <a:t>is</a:t>
                      </a:r>
                      <a:r>
                        <a:rPr lang="zh-CN" sz="1400" kern="100">
                          <a:effectLst/>
                        </a:rPr>
                        <a:t>，</a:t>
                      </a:r>
                      <a:r>
                        <a:rPr lang="en-US" sz="1400" kern="100">
                          <a:effectLst/>
                        </a:rPr>
                        <a:t>is not</a:t>
                      </a:r>
                      <a:endParaRPr lang="zh-CN" sz="1400" kern="10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zh-CN" sz="1400" kern="100">
                          <a:effectLst/>
                        </a:rPr>
                        <a:t>身份运算符</a:t>
                      </a:r>
                      <a:endParaRPr lang="zh-CN" sz="1400" kern="10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</a:tr>
              <a:tr h="280116"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sz="1400" kern="100">
                          <a:effectLst/>
                        </a:rPr>
                        <a:t>in</a:t>
                      </a:r>
                      <a:r>
                        <a:rPr lang="zh-CN" sz="1400" kern="100">
                          <a:effectLst/>
                        </a:rPr>
                        <a:t>，</a:t>
                      </a:r>
                      <a:r>
                        <a:rPr lang="en-US" sz="1400" kern="100">
                          <a:effectLst/>
                        </a:rPr>
                        <a:t>not in</a:t>
                      </a:r>
                      <a:endParaRPr lang="zh-CN" sz="1400" kern="10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zh-CN" sz="1400" kern="100">
                          <a:effectLst/>
                        </a:rPr>
                        <a:t>成员运算符</a:t>
                      </a:r>
                      <a:endParaRPr lang="zh-CN" sz="1400" kern="10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</a:tr>
              <a:tr h="281958"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sz="1400" kern="100">
                          <a:effectLst/>
                        </a:rPr>
                        <a:t>not</a:t>
                      </a:r>
                      <a:endParaRPr lang="zh-CN" sz="1400" kern="10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zh-CN" sz="1400" kern="100">
                          <a:effectLst/>
                        </a:rPr>
                        <a:t>逻辑非运算符</a:t>
                      </a:r>
                      <a:endParaRPr lang="zh-CN" sz="1400" kern="10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</a:tr>
              <a:tr h="281958"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sz="1400" kern="100">
                          <a:effectLst/>
                        </a:rPr>
                        <a:t>and</a:t>
                      </a:r>
                      <a:endParaRPr lang="zh-CN" sz="1400" kern="10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zh-CN" sz="1400" kern="100">
                          <a:effectLst/>
                        </a:rPr>
                        <a:t>逻辑与运算符</a:t>
                      </a:r>
                      <a:endParaRPr lang="zh-CN" sz="1400" kern="10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</a:tr>
              <a:tr h="281958"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sz="1400" kern="100">
                          <a:effectLst/>
                        </a:rPr>
                        <a:t>or</a:t>
                      </a:r>
                      <a:endParaRPr lang="zh-CN" sz="1400" kern="10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zh-CN" sz="1400" kern="100">
                          <a:effectLst/>
                        </a:rPr>
                        <a:t>逻辑或运算符</a:t>
                      </a:r>
                      <a:endParaRPr lang="zh-CN" sz="1400" kern="10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</a:tr>
              <a:tr h="281958"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effectLst/>
                        </a:rPr>
                        <a:t>lambda</a:t>
                      </a:r>
                      <a:endParaRPr lang="zh-CN" sz="1400" kern="100" dirty="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effectLst/>
                        </a:rPr>
                        <a:t>Lambda</a:t>
                      </a:r>
                      <a:r>
                        <a:rPr lang="zh-CN" sz="1400" kern="100" dirty="0">
                          <a:effectLst/>
                        </a:rPr>
                        <a:t>表达式</a:t>
                      </a:r>
                      <a:endParaRPr lang="zh-CN" sz="1400" kern="100" dirty="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</a:tr>
            </a:tbl>
          </a:graphicData>
        </a:graphic>
      </p:graphicFrame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54"/>
          <p:cNvSpPr txBox="1">
            <a:spLocks noChangeArrowheads="1"/>
          </p:cNvSpPr>
          <p:nvPr/>
        </p:nvSpPr>
        <p:spPr bwMode="auto">
          <a:xfrm>
            <a:off x="2819400" y="404667"/>
            <a:ext cx="6553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2.3  </a:t>
            </a:r>
            <a:r>
              <a:rPr lang="zh-CN" alt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运算符与表达式</a:t>
            </a:r>
            <a:endParaRPr lang="en-US" altLang="zh-CN" sz="3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Rectangle 53"/>
          <p:cNvSpPr txBox="1">
            <a:spLocks noChangeArrowheads="1"/>
          </p:cNvSpPr>
          <p:nvPr/>
        </p:nvSpPr>
        <p:spPr bwMode="auto">
          <a:xfrm>
            <a:off x="1922813" y="1124744"/>
            <a:ext cx="8568977" cy="45365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/>
          <a:lstStyle>
            <a:lvl1pPr marL="342900" indent="2095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defRPr sz="28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28675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23698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4465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>
              <a:lnSpc>
                <a:spcPct val="140000"/>
              </a:lnSpc>
              <a:buClr>
                <a:srgbClr val="990000"/>
              </a:buClr>
            </a:pPr>
            <a:r>
              <a:rPr lang="en-US" altLang="zh-CN" sz="2400" kern="0" dirty="0">
                <a:solidFill>
                  <a:srgbClr val="990000"/>
                </a:solidFill>
                <a:ea typeface="宋体" panose="02010600030101010101" pitchFamily="2" charset="-122"/>
              </a:rPr>
              <a:t>2.3.3 </a:t>
            </a:r>
            <a:r>
              <a:rPr lang="zh-CN" altLang="en-US" sz="2400" kern="0" dirty="0">
                <a:solidFill>
                  <a:srgbClr val="990000"/>
                </a:solidFill>
                <a:ea typeface="宋体" panose="02010600030101010101" pitchFamily="2" charset="-122"/>
              </a:rPr>
              <a:t>数据类型转换</a:t>
            </a:r>
            <a:endParaRPr lang="en-US" altLang="zh-CN" sz="2400" kern="0" dirty="0">
              <a:solidFill>
                <a:srgbClr val="990000"/>
              </a:solidFill>
              <a:ea typeface="宋体" panose="02010600030101010101" pitchFamily="2" charset="-122"/>
            </a:endParaRPr>
          </a:p>
          <a:p>
            <a:pPr marL="0" indent="0">
              <a:lnSpc>
                <a:spcPct val="140000"/>
              </a:lnSpc>
              <a:buClr>
                <a:srgbClr val="990000"/>
              </a:buClr>
            </a:pPr>
            <a:r>
              <a:rPr lang="en-US" altLang="zh-CN" sz="2400" kern="0" dirty="0">
                <a:solidFill>
                  <a:srgbClr val="990000"/>
                </a:solidFill>
                <a:ea typeface="宋体" panose="02010600030101010101" pitchFamily="2" charset="-122"/>
              </a:rPr>
              <a:t>1.  </a:t>
            </a:r>
            <a:r>
              <a:rPr lang="zh-CN" altLang="zh-CN" sz="2400" kern="0" dirty="0">
                <a:solidFill>
                  <a:srgbClr val="990000"/>
                </a:solidFill>
                <a:ea typeface="宋体" panose="02010600030101010101" pitchFamily="2" charset="-122"/>
              </a:rPr>
              <a:t>自动转换</a:t>
            </a:r>
            <a:endParaRPr lang="zh-CN" altLang="zh-CN" sz="2400" kern="0" dirty="0">
              <a:solidFill>
                <a:srgbClr val="990000"/>
              </a:solidFill>
              <a:ea typeface="宋体" panose="02010600030101010101" pitchFamily="2" charset="-122"/>
            </a:endParaRPr>
          </a:p>
          <a:p>
            <a:pPr marL="0" indent="457200" algn="just">
              <a:lnSpc>
                <a:spcPct val="140000"/>
              </a:lnSpc>
              <a:buClr>
                <a:srgbClr val="990000"/>
              </a:buClr>
            </a:pPr>
            <a:r>
              <a:rPr lang="zh-CN" altLang="zh-CN" sz="2400" dirty="0"/>
              <a:t>表达式运算</a:t>
            </a:r>
            <a:r>
              <a:rPr lang="zh-CN" altLang="en-US" sz="2400" dirty="0"/>
              <a:t>时</a:t>
            </a:r>
            <a:r>
              <a:rPr lang="zh-CN" altLang="zh-CN" sz="2400"/>
              <a:t>，如</a:t>
            </a:r>
            <a:r>
              <a:rPr lang="zh-CN" altLang="en-US" sz="2400"/>
              <a:t>数据</a:t>
            </a:r>
            <a:r>
              <a:rPr lang="zh-CN" altLang="zh-CN" sz="2400"/>
              <a:t>类型</a:t>
            </a:r>
            <a:r>
              <a:rPr lang="zh-CN" altLang="zh-CN" sz="2400" dirty="0"/>
              <a:t>不一致，</a:t>
            </a:r>
            <a:r>
              <a:rPr lang="en-US" altLang="zh-CN" sz="2400" dirty="0"/>
              <a:t>Python</a:t>
            </a:r>
            <a:r>
              <a:rPr lang="zh-CN" altLang="zh-CN" sz="2400" dirty="0"/>
              <a:t>会检查表达式操作数是否可以转换成需要的类型，如果可以，则</a:t>
            </a:r>
            <a:r>
              <a:rPr lang="zh-CN" altLang="zh-CN" sz="2400"/>
              <a:t>将操作数转换</a:t>
            </a:r>
            <a:r>
              <a:rPr lang="zh-CN" altLang="zh-CN" sz="2400" dirty="0"/>
              <a:t>成需要的</a:t>
            </a:r>
            <a:r>
              <a:rPr lang="zh-CN" altLang="zh-CN" sz="2400"/>
              <a:t>类型并运算，这种类型</a:t>
            </a:r>
            <a:r>
              <a:rPr lang="zh-CN" altLang="zh-CN" sz="2400" dirty="0"/>
              <a:t>转换称为自动转换。</a:t>
            </a:r>
            <a:endParaRPr lang="en-US" altLang="zh-CN" sz="2400" dirty="0"/>
          </a:p>
          <a:p>
            <a:pPr marL="0" indent="457200">
              <a:lnSpc>
                <a:spcPct val="140000"/>
              </a:lnSpc>
              <a:buClr>
                <a:srgbClr val="990000"/>
              </a:buClr>
            </a:pPr>
            <a:r>
              <a:rPr lang="en-US" altLang="zh-CN" sz="2400"/>
              <a:t>5 + 2   </a:t>
            </a:r>
            <a:r>
              <a:rPr lang="en-US" altLang="zh-CN" sz="2400" dirty="0"/>
              <a:t>	# </a:t>
            </a:r>
            <a:r>
              <a:rPr lang="zh-CN" altLang="en-US" sz="2400" dirty="0"/>
              <a:t>都为整数， 无需转换</a:t>
            </a:r>
            <a:endParaRPr lang="en-US" altLang="zh-CN" sz="2400" dirty="0"/>
          </a:p>
          <a:p>
            <a:pPr marL="0" indent="457200">
              <a:lnSpc>
                <a:spcPct val="140000"/>
              </a:lnSpc>
              <a:buClr>
                <a:srgbClr val="990000"/>
              </a:buClr>
            </a:pPr>
            <a:r>
              <a:rPr lang="en-US" altLang="zh-CN" sz="2400" dirty="0"/>
              <a:t>5 + 2.1   # </a:t>
            </a:r>
            <a:r>
              <a:rPr lang="zh-CN" altLang="en-US" sz="2400" dirty="0"/>
              <a:t>会将</a:t>
            </a:r>
            <a:r>
              <a:rPr lang="en-US" altLang="zh-CN" sz="2400" dirty="0"/>
              <a:t>5</a:t>
            </a:r>
            <a:r>
              <a:rPr lang="zh-CN" altLang="en-US" sz="2400" dirty="0"/>
              <a:t>视为</a:t>
            </a:r>
            <a:r>
              <a:rPr lang="en-US" altLang="zh-CN" sz="2400" dirty="0"/>
              <a:t>5.0, </a:t>
            </a:r>
            <a:r>
              <a:rPr lang="zh-CN" altLang="en-US" sz="2400"/>
              <a:t>自动转换为</a:t>
            </a:r>
            <a:r>
              <a:rPr lang="zh-CN" altLang="en-US" sz="2400" dirty="0"/>
              <a:t>小数</a:t>
            </a:r>
            <a:endParaRPr lang="en-US" altLang="zh-CN" sz="2400" dirty="0"/>
          </a:p>
          <a:p>
            <a:pPr marL="0" indent="457200">
              <a:lnSpc>
                <a:spcPct val="140000"/>
              </a:lnSpc>
              <a:buClr>
                <a:srgbClr val="990000"/>
              </a:buClr>
            </a:pPr>
            <a:r>
              <a:rPr lang="en-US" altLang="zh-CN" sz="2400" dirty="0"/>
              <a:t>5 + '2.1'  # </a:t>
            </a:r>
            <a:r>
              <a:rPr lang="zh-CN" altLang="en-US" sz="2400" dirty="0"/>
              <a:t>报</a:t>
            </a:r>
            <a:r>
              <a:rPr lang="zh-CN" altLang="en-US" sz="2400"/>
              <a:t>错 ，不能自动转换， </a:t>
            </a:r>
            <a:r>
              <a:rPr lang="zh-CN" altLang="en-US" sz="2400" dirty="0"/>
              <a:t>应写为 </a:t>
            </a:r>
            <a:r>
              <a:rPr lang="en-US" altLang="zh-CN" sz="2400" dirty="0"/>
              <a:t>5 + float('2.1')</a:t>
            </a:r>
            <a:endParaRPr lang="zh-CN" altLang="zh-CN" sz="2400" dirty="0"/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54"/>
          <p:cNvSpPr txBox="1">
            <a:spLocks noChangeArrowheads="1"/>
          </p:cNvSpPr>
          <p:nvPr/>
        </p:nvSpPr>
        <p:spPr bwMode="auto">
          <a:xfrm>
            <a:off x="2819400" y="404667"/>
            <a:ext cx="6553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2.3  </a:t>
            </a:r>
            <a:r>
              <a:rPr lang="zh-CN" alt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运算符与表达式</a:t>
            </a:r>
            <a:endParaRPr lang="en-US" altLang="zh-CN" sz="3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Rectangle 53"/>
          <p:cNvSpPr txBox="1">
            <a:spLocks noChangeArrowheads="1"/>
          </p:cNvSpPr>
          <p:nvPr/>
        </p:nvSpPr>
        <p:spPr bwMode="auto">
          <a:xfrm>
            <a:off x="1991544" y="989442"/>
            <a:ext cx="8500244" cy="19355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/>
          <a:lstStyle>
            <a:lvl1pPr marL="342900" indent="2095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defRPr sz="28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28675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23698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4465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>
              <a:lnSpc>
                <a:spcPct val="120000"/>
              </a:lnSpc>
              <a:buClr>
                <a:srgbClr val="990000"/>
              </a:buClr>
            </a:pPr>
            <a:r>
              <a:rPr lang="zh-CN" altLang="zh-CN" sz="2000" kern="0" dirty="0">
                <a:solidFill>
                  <a:srgbClr val="990000"/>
                </a:solidFill>
                <a:ea typeface="宋体" panose="02010600030101010101" pitchFamily="2" charset="-122"/>
              </a:rPr>
              <a:t>在数值型数据类型中，自动转换的规则是：</a:t>
            </a:r>
            <a:endParaRPr lang="zh-CN" altLang="zh-CN" sz="2000" kern="0" dirty="0">
              <a:solidFill>
                <a:srgbClr val="990000"/>
              </a:solidFill>
              <a:ea typeface="宋体" panose="02010600030101010101" pitchFamily="2" charset="-122"/>
            </a:endParaRPr>
          </a:p>
          <a:p>
            <a:pPr marL="0" indent="457200">
              <a:lnSpc>
                <a:spcPct val="120000"/>
              </a:lnSpc>
              <a:spcBef>
                <a:spcPts val="0"/>
              </a:spcBef>
            </a:pPr>
            <a:r>
              <a:rPr lang="en-US" altLang="zh-CN" sz="2000" dirty="0"/>
              <a:t>(1)</a:t>
            </a:r>
            <a:r>
              <a:rPr lang="zh-CN" altLang="zh-CN" sz="2000" dirty="0"/>
              <a:t>整型数据可以自动在数据后面加上“</a:t>
            </a:r>
            <a:r>
              <a:rPr lang="en-US" altLang="zh-CN" sz="2000" dirty="0"/>
              <a:t>.0</a:t>
            </a:r>
            <a:r>
              <a:rPr lang="zh-CN" altLang="zh-CN" sz="2000" dirty="0"/>
              <a:t>”转换成浮点</a:t>
            </a:r>
            <a:r>
              <a:rPr lang="zh-CN" altLang="zh-CN" sz="2000"/>
              <a:t>型数据</a:t>
            </a:r>
            <a:r>
              <a:rPr lang="zh-CN" altLang="en-US" sz="2000"/>
              <a:t>。</a:t>
            </a:r>
            <a:endParaRPr lang="en-US" altLang="zh-CN" sz="2000"/>
          </a:p>
          <a:p>
            <a:pPr marL="0" indent="457200">
              <a:lnSpc>
                <a:spcPct val="120000"/>
              </a:lnSpc>
              <a:spcBef>
                <a:spcPts val="0"/>
              </a:spcBef>
            </a:pPr>
            <a:r>
              <a:rPr lang="en-US" altLang="zh-CN" sz="2000"/>
              <a:t>5+2.1   </a:t>
            </a:r>
            <a:r>
              <a:rPr lang="en-US" altLang="zh-CN" sz="2000" dirty="0"/>
              <a:t>#  5.0  + 2.1</a:t>
            </a:r>
            <a:endParaRPr lang="zh-CN" altLang="zh-CN" sz="2000" dirty="0"/>
          </a:p>
          <a:p>
            <a:pPr marL="0" indent="457200">
              <a:lnSpc>
                <a:spcPct val="120000"/>
              </a:lnSpc>
              <a:spcBef>
                <a:spcPts val="0"/>
              </a:spcBef>
            </a:pPr>
            <a:r>
              <a:rPr lang="en-US" altLang="zh-CN" sz="2000" dirty="0"/>
              <a:t>(2)</a:t>
            </a:r>
            <a:r>
              <a:rPr lang="zh-CN" altLang="zh-CN" sz="2000" dirty="0"/>
              <a:t>非复数数据可以自动在数据后面加上“</a:t>
            </a:r>
            <a:r>
              <a:rPr lang="en-US" altLang="zh-CN" sz="2000" dirty="0"/>
              <a:t>0j</a:t>
            </a:r>
            <a:r>
              <a:rPr lang="zh-CN" altLang="zh-CN" sz="2000" dirty="0"/>
              <a:t>”转换</a:t>
            </a:r>
            <a:r>
              <a:rPr lang="zh-CN" altLang="zh-CN" sz="2000"/>
              <a:t>成复数</a:t>
            </a:r>
            <a:r>
              <a:rPr lang="zh-CN" altLang="en-US" sz="2000"/>
              <a:t>。</a:t>
            </a:r>
            <a:endParaRPr lang="en-US" altLang="zh-CN" sz="2000" dirty="0"/>
          </a:p>
          <a:p>
            <a:pPr indent="0">
              <a:lnSpc>
                <a:spcPct val="120000"/>
              </a:lnSpc>
            </a:pPr>
            <a:r>
              <a:rPr lang="en-US" altLang="zh-CN" sz="2000" dirty="0"/>
              <a:t>5+ (2+3j)   #  </a:t>
            </a:r>
            <a:r>
              <a:rPr lang="zh-CN" altLang="en-US" sz="2000" dirty="0"/>
              <a:t>视为 </a:t>
            </a:r>
            <a:r>
              <a:rPr lang="en-US" altLang="zh-CN" sz="2000" dirty="0"/>
              <a:t>(5+0j) + (2+3j)</a:t>
            </a:r>
            <a:endParaRPr lang="en-US" altLang="zh-CN" sz="2000" dirty="0"/>
          </a:p>
          <a:p>
            <a:pPr marL="0" indent="0">
              <a:lnSpc>
                <a:spcPct val="120000"/>
              </a:lnSpc>
              <a:buClr>
                <a:srgbClr val="990000"/>
              </a:buClr>
            </a:pPr>
            <a:endParaRPr lang="en-US" altLang="zh-CN" sz="2000" kern="0">
              <a:solidFill>
                <a:srgbClr val="990000"/>
              </a:solidFill>
              <a:ea typeface="宋体" panose="02010600030101010101" pitchFamily="2" charset="-122"/>
            </a:endParaRPr>
          </a:p>
          <a:p>
            <a:pPr marL="800100" indent="-457200">
              <a:lnSpc>
                <a:spcPct val="120000"/>
              </a:lnSpc>
              <a:buFont typeface="+mj-ea"/>
              <a:buAutoNum type="circleNumDbPlain"/>
            </a:pPr>
            <a:endParaRPr lang="zh-CN" altLang="zh-CN" sz="2000" dirty="0"/>
          </a:p>
        </p:txBody>
      </p:sp>
      <p:sp>
        <p:nvSpPr>
          <p:cNvPr id="3" name="文本框 2"/>
          <p:cNvSpPr txBox="1"/>
          <p:nvPr/>
        </p:nvSpPr>
        <p:spPr>
          <a:xfrm>
            <a:off x="1991544" y="3509719"/>
            <a:ext cx="8280920" cy="17638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40000"/>
              </a:lnSpc>
              <a:buClr>
                <a:srgbClr val="990000"/>
              </a:buClr>
            </a:pPr>
            <a:r>
              <a:rPr lang="en-US" altLang="zh-CN" sz="2000" kern="0">
                <a:solidFill>
                  <a:srgbClr val="990000"/>
                </a:solidFill>
              </a:rPr>
              <a:t>2.  </a:t>
            </a:r>
            <a:r>
              <a:rPr lang="zh-CN" altLang="zh-CN" sz="2000" kern="0">
                <a:solidFill>
                  <a:srgbClr val="990000"/>
                </a:solidFill>
              </a:rPr>
              <a:t>显</a:t>
            </a:r>
            <a:r>
              <a:rPr lang="zh-CN" altLang="en-US" sz="2000" kern="0">
                <a:solidFill>
                  <a:srgbClr val="990000"/>
                </a:solidFill>
              </a:rPr>
              <a:t>式</a:t>
            </a:r>
            <a:r>
              <a:rPr lang="zh-CN" altLang="zh-CN" sz="2000" kern="0">
                <a:solidFill>
                  <a:srgbClr val="990000"/>
                </a:solidFill>
              </a:rPr>
              <a:t>转换</a:t>
            </a:r>
            <a:endParaRPr lang="en-US" altLang="zh-CN" sz="2000" kern="0">
              <a:solidFill>
                <a:srgbClr val="990000"/>
              </a:solidFill>
            </a:endParaRPr>
          </a:p>
          <a:p>
            <a:pPr indent="457200">
              <a:lnSpc>
                <a:spcPct val="140000"/>
              </a:lnSpc>
              <a:buClr>
                <a:srgbClr val="990000"/>
              </a:buClr>
            </a:pPr>
            <a:r>
              <a:rPr lang="en-US" altLang="zh-CN" sz="2000"/>
              <a:t>Python</a:t>
            </a:r>
            <a:r>
              <a:rPr lang="zh-CN" altLang="zh-CN" sz="2000"/>
              <a:t>中，整型可自动转浮点型，但反过来不行。如需将浮点型转成整型，需使用</a:t>
            </a:r>
            <a:r>
              <a:rPr lang="zh-CN" altLang="en-US" sz="2000"/>
              <a:t>转换</a:t>
            </a:r>
            <a:r>
              <a:rPr lang="zh-CN" altLang="zh-CN" sz="2000"/>
              <a:t>函数，这种转换称为显</a:t>
            </a:r>
            <a:r>
              <a:rPr lang="zh-CN" altLang="en-US" sz="2000"/>
              <a:t>式</a:t>
            </a:r>
            <a:r>
              <a:rPr lang="zh-CN" altLang="zh-CN" sz="2000"/>
              <a:t>转换。</a:t>
            </a:r>
            <a:endParaRPr lang="en-US" altLang="zh-CN" sz="2000"/>
          </a:p>
          <a:p>
            <a:pPr>
              <a:lnSpc>
                <a:spcPct val="140000"/>
              </a:lnSpc>
              <a:buClr>
                <a:srgbClr val="990000"/>
              </a:buClr>
            </a:pPr>
            <a:r>
              <a:rPr lang="zh-CN" altLang="en-US" sz="2000"/>
              <a:t>例  </a:t>
            </a:r>
            <a:r>
              <a:rPr lang="en-US" altLang="zh-CN" sz="2000"/>
              <a:t>5 + </a:t>
            </a:r>
            <a:r>
              <a:rPr lang="en-US" altLang="zh-CN" sz="2000">
                <a:solidFill>
                  <a:srgbClr val="C00000"/>
                </a:solidFill>
              </a:rPr>
              <a:t>int</a:t>
            </a:r>
            <a:r>
              <a:rPr lang="en-US" altLang="zh-CN" sz="2000"/>
              <a:t>(2.1)     # int() </a:t>
            </a:r>
            <a:r>
              <a:rPr lang="zh-CN" altLang="en-US" sz="2000"/>
              <a:t>转为整型</a:t>
            </a:r>
            <a:endParaRPr lang="zh-CN" altLang="zh-CN" sz="2000" dirty="0"/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54"/>
          <p:cNvSpPr txBox="1">
            <a:spLocks noChangeArrowheads="1"/>
          </p:cNvSpPr>
          <p:nvPr/>
        </p:nvSpPr>
        <p:spPr bwMode="auto">
          <a:xfrm>
            <a:off x="2819400" y="404667"/>
            <a:ext cx="6553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2.3  </a:t>
            </a:r>
            <a:r>
              <a:rPr lang="zh-CN" alt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运算符与表达式</a:t>
            </a:r>
            <a:endParaRPr lang="en-US" altLang="zh-CN" sz="3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Rectangle 53"/>
          <p:cNvSpPr txBox="1">
            <a:spLocks noChangeArrowheads="1"/>
          </p:cNvSpPr>
          <p:nvPr/>
        </p:nvSpPr>
        <p:spPr bwMode="auto">
          <a:xfrm>
            <a:off x="3863752" y="1088743"/>
            <a:ext cx="5037286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/>
          <a:lstStyle>
            <a:lvl1pPr marL="342900" indent="2095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defRPr sz="28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28675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23698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4465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>
              <a:lnSpc>
                <a:spcPct val="140000"/>
              </a:lnSpc>
              <a:buClr>
                <a:srgbClr val="990000"/>
              </a:buClr>
            </a:pPr>
            <a:r>
              <a:rPr lang="zh-CN" altLang="zh-CN" sz="2400" dirty="0"/>
              <a:t>表</a:t>
            </a:r>
            <a:r>
              <a:rPr lang="en-US" altLang="zh-CN" sz="2400" dirty="0"/>
              <a:t>2.14  python</a:t>
            </a:r>
            <a:r>
              <a:rPr lang="zh-CN" altLang="zh-CN" sz="2400" dirty="0"/>
              <a:t>常用类型转换函数</a:t>
            </a:r>
            <a:endParaRPr lang="zh-CN" altLang="zh-CN" sz="2400" dirty="0"/>
          </a:p>
        </p:txBody>
      </p:sp>
      <p:graphicFrame>
        <p:nvGraphicFramePr>
          <p:cNvPr id="2" name="表格 1"/>
          <p:cNvGraphicFramePr>
            <a:graphicFrameLocks noGrp="1"/>
          </p:cNvGraphicFramePr>
          <p:nvPr/>
        </p:nvGraphicFramePr>
        <p:xfrm>
          <a:off x="2279576" y="1772819"/>
          <a:ext cx="7989614" cy="4401823"/>
        </p:xfrm>
        <a:graphic>
          <a:graphicData uri="http://schemas.openxmlformats.org/drawingml/2006/table">
            <a:tbl>
              <a:tblPr firstRow="1" firstCol="1" bandRow="1">
                <a:tableStyleId>{5DA37D80-6434-44D0-A028-1B22A696006F}</a:tableStyleId>
              </a:tblPr>
              <a:tblGrid>
                <a:gridCol w="1864243"/>
                <a:gridCol w="6125371"/>
              </a:tblGrid>
              <a:tr h="396399"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zh-CN" sz="1600" kern="100" dirty="0">
                          <a:effectLst/>
                        </a:rPr>
                        <a:t>函数格式</a:t>
                      </a:r>
                      <a:endParaRPr lang="zh-CN" sz="1600" kern="100" dirty="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>
                    <a:solidFill>
                      <a:srgbClr val="43A1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zh-CN" sz="1600" kern="100" dirty="0">
                          <a:effectLst/>
                        </a:rPr>
                        <a:t>描述</a:t>
                      </a:r>
                      <a:endParaRPr lang="zh-CN" sz="1600" kern="100" dirty="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>
                    <a:solidFill>
                      <a:srgbClr val="43A1FF"/>
                    </a:solidFill>
                  </a:tcPr>
                </a:tc>
              </a:tr>
              <a:tr h="295536"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solidFill>
                            <a:srgbClr val="C00000"/>
                          </a:solidFill>
                          <a:effectLst/>
                        </a:rPr>
                        <a:t>int</a:t>
                      </a:r>
                      <a:r>
                        <a:rPr lang="en-US" sz="1400" kern="100" dirty="0">
                          <a:effectLst/>
                        </a:rPr>
                        <a:t>(x [,base])</a:t>
                      </a:r>
                      <a:endParaRPr lang="zh-CN" sz="1400" kern="100" dirty="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zh-CN" sz="1400" kern="100" dirty="0">
                          <a:effectLst/>
                        </a:rPr>
                        <a:t>将字符串和其他</a:t>
                      </a:r>
                      <a:r>
                        <a:rPr lang="zh-CN" altLang="en-US" sz="1400" kern="100" dirty="0">
                          <a:effectLst/>
                        </a:rPr>
                        <a:t>数值</a:t>
                      </a:r>
                      <a:r>
                        <a:rPr lang="zh-CN" sz="1400" kern="100" dirty="0">
                          <a:effectLst/>
                        </a:rPr>
                        <a:t>类型的数据转换成整型</a:t>
                      </a:r>
                      <a:endParaRPr lang="zh-CN" sz="1400" kern="100" dirty="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</a:tr>
              <a:tr h="295536"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sz="1400" b="1" kern="10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float</a:t>
                      </a:r>
                      <a:r>
                        <a:rPr lang="en-US" sz="1400" kern="100" dirty="0">
                          <a:effectLst/>
                        </a:rPr>
                        <a:t>(x)</a:t>
                      </a:r>
                      <a:endParaRPr lang="zh-CN" sz="1400" kern="100" dirty="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zh-CN" altLang="en-US" sz="1400" kern="100" dirty="0">
                          <a:effectLst/>
                        </a:rPr>
                        <a:t>将字符串</a:t>
                      </a:r>
                      <a:r>
                        <a:rPr lang="zh-CN" sz="1400" kern="100" dirty="0">
                          <a:effectLst/>
                        </a:rPr>
                        <a:t>和其他数</a:t>
                      </a:r>
                      <a:r>
                        <a:rPr lang="zh-CN" altLang="en-US" sz="1400" kern="100" dirty="0">
                          <a:effectLst/>
                        </a:rPr>
                        <a:t>值</a:t>
                      </a:r>
                      <a:r>
                        <a:rPr lang="zh-CN" sz="1400" kern="100" dirty="0">
                          <a:effectLst/>
                        </a:rPr>
                        <a:t>类型转换成浮点数</a:t>
                      </a:r>
                      <a:endParaRPr lang="zh-CN" sz="1400" kern="100" dirty="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</a:tr>
              <a:tr h="377264"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effectLst/>
                        </a:rPr>
                        <a:t>complex(</a:t>
                      </a:r>
                      <a:r>
                        <a:rPr lang="en-US" sz="1400" kern="100" dirty="0" err="1">
                          <a:effectLst/>
                        </a:rPr>
                        <a:t>real,imag</a:t>
                      </a:r>
                      <a:r>
                        <a:rPr lang="en-US" sz="1400" kern="100" dirty="0">
                          <a:effectLst/>
                        </a:rPr>
                        <a:t>)</a:t>
                      </a:r>
                      <a:endParaRPr lang="zh-CN" sz="1400" kern="100" dirty="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zh-CN" altLang="en-US" sz="1400" kern="100">
                          <a:effectLst/>
                        </a:rPr>
                        <a:t>转复数</a:t>
                      </a:r>
                      <a:r>
                        <a:rPr lang="en-US" altLang="zh-CN" sz="1400" kern="100">
                          <a:effectLst/>
                        </a:rPr>
                        <a:t>, </a:t>
                      </a:r>
                      <a:r>
                        <a:rPr lang="en-US" sz="1400" kern="100">
                          <a:effectLst/>
                        </a:rPr>
                        <a:t>real</a:t>
                      </a:r>
                      <a:r>
                        <a:rPr lang="zh-CN" sz="1400" kern="100">
                          <a:effectLst/>
                        </a:rPr>
                        <a:t>是字符串或数字</a:t>
                      </a:r>
                      <a:r>
                        <a:rPr lang="zh-CN" sz="1400" kern="100" dirty="0">
                          <a:effectLst/>
                        </a:rPr>
                        <a:t>；</a:t>
                      </a:r>
                      <a:r>
                        <a:rPr lang="en-US" sz="1400" kern="100" dirty="0">
                          <a:effectLst/>
                        </a:rPr>
                        <a:t>image</a:t>
                      </a:r>
                      <a:r>
                        <a:rPr lang="zh-CN" sz="1400" kern="100" dirty="0">
                          <a:effectLst/>
                        </a:rPr>
                        <a:t>只能</a:t>
                      </a:r>
                      <a:r>
                        <a:rPr lang="zh-CN" sz="1400" kern="100">
                          <a:effectLst/>
                        </a:rPr>
                        <a:t>为数字，</a:t>
                      </a:r>
                      <a:r>
                        <a:rPr lang="zh-CN" sz="1400" kern="100" dirty="0">
                          <a:effectLst/>
                        </a:rPr>
                        <a:t>默认为</a:t>
                      </a:r>
                      <a:r>
                        <a:rPr lang="en-US" sz="1400" kern="100" dirty="0">
                          <a:effectLst/>
                        </a:rPr>
                        <a:t>0</a:t>
                      </a:r>
                      <a:endParaRPr lang="zh-CN" sz="1400" kern="100" dirty="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</a:tr>
              <a:tr h="295536"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sz="1400" b="1" kern="10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str</a:t>
                      </a:r>
                      <a:r>
                        <a:rPr lang="en-US" sz="1400" kern="100" dirty="0">
                          <a:effectLst/>
                        </a:rPr>
                        <a:t>(x)</a:t>
                      </a:r>
                      <a:endParaRPr lang="zh-CN" sz="1400" kern="100" dirty="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zh-CN" sz="1400" kern="100" dirty="0">
                          <a:effectLst/>
                        </a:rPr>
                        <a:t>将</a:t>
                      </a:r>
                      <a:r>
                        <a:rPr lang="zh-CN" sz="1400" kern="100">
                          <a:effectLst/>
                        </a:rPr>
                        <a:t>数</a:t>
                      </a:r>
                      <a:r>
                        <a:rPr lang="zh-CN" altLang="en-US" sz="1400" kern="100">
                          <a:effectLst/>
                        </a:rPr>
                        <a:t>值</a:t>
                      </a:r>
                      <a:r>
                        <a:rPr lang="zh-CN" sz="1400" kern="100">
                          <a:effectLst/>
                        </a:rPr>
                        <a:t>转为</a:t>
                      </a:r>
                      <a:r>
                        <a:rPr lang="zh-CN" sz="1400" kern="100" dirty="0">
                          <a:effectLst/>
                        </a:rPr>
                        <a:t>字符串</a:t>
                      </a:r>
                      <a:endParaRPr lang="zh-CN" sz="1400" kern="100" dirty="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</a:tr>
              <a:tr h="295536"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sz="1400" kern="100">
                          <a:effectLst/>
                        </a:rPr>
                        <a:t>repr(x)</a:t>
                      </a:r>
                      <a:endParaRPr lang="zh-CN" sz="1400" kern="10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zh-CN" sz="1400" kern="100" dirty="0">
                          <a:effectLst/>
                        </a:rPr>
                        <a:t>返回一个对象的字符串格式</a:t>
                      </a:r>
                      <a:endParaRPr lang="zh-CN" sz="1400" kern="100" dirty="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</a:tr>
              <a:tr h="295536"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sz="1400" b="1" kern="10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eval</a:t>
                      </a:r>
                      <a:r>
                        <a:rPr lang="en-US" sz="1400" kern="100" dirty="0">
                          <a:effectLst/>
                        </a:rPr>
                        <a:t>(str)</a:t>
                      </a:r>
                      <a:endParaRPr lang="zh-CN" sz="1400" kern="100" dirty="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zh-CN" sz="1400" kern="100" dirty="0">
                          <a:effectLst/>
                        </a:rPr>
                        <a:t>将</a:t>
                      </a:r>
                      <a:r>
                        <a:rPr lang="en-US" sz="1400" kern="100" dirty="0" err="1">
                          <a:effectLst/>
                        </a:rPr>
                        <a:t>str</a:t>
                      </a:r>
                      <a:r>
                        <a:rPr lang="zh-CN" sz="1400" kern="100" dirty="0">
                          <a:effectLst/>
                        </a:rPr>
                        <a:t>转换成</a:t>
                      </a:r>
                      <a:r>
                        <a:rPr lang="zh-CN" sz="1400" kern="100">
                          <a:effectLst/>
                        </a:rPr>
                        <a:t>表达式，返回</a:t>
                      </a:r>
                      <a:r>
                        <a:rPr lang="zh-CN" sz="1400" kern="100" dirty="0">
                          <a:effectLst/>
                        </a:rPr>
                        <a:t>表达式的运算结果</a:t>
                      </a:r>
                      <a:endParaRPr lang="zh-CN" sz="1400" kern="100" dirty="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</a:tr>
              <a:tr h="377264"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sz="1400" kern="100">
                          <a:effectLst/>
                        </a:rPr>
                        <a:t>tuple(seq)</a:t>
                      </a:r>
                      <a:endParaRPr lang="zh-CN" sz="1400" kern="10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zh-CN" altLang="en-US" sz="1400" kern="100" dirty="0">
                          <a:effectLst/>
                        </a:rPr>
                        <a:t>将</a:t>
                      </a:r>
                      <a:r>
                        <a:rPr lang="en-US" sz="1400" kern="100" dirty="0">
                          <a:effectLst/>
                        </a:rPr>
                        <a:t>seq</a:t>
                      </a:r>
                      <a:r>
                        <a:rPr lang="zh-CN" altLang="en-US" sz="1400" kern="100" dirty="0">
                          <a:effectLst/>
                        </a:rPr>
                        <a:t>转为</a:t>
                      </a:r>
                      <a:r>
                        <a:rPr lang="zh-CN" sz="1400" kern="100" dirty="0">
                          <a:effectLst/>
                        </a:rPr>
                        <a:t>元组</a:t>
                      </a:r>
                      <a:r>
                        <a:rPr lang="zh-CN" altLang="en-US" sz="1400" kern="100" dirty="0">
                          <a:effectLst/>
                        </a:rPr>
                        <a:t>，</a:t>
                      </a:r>
                      <a:r>
                        <a:rPr lang="en-US" altLang="zh-CN" sz="1400" kern="100" dirty="0">
                          <a:effectLst/>
                        </a:rPr>
                        <a:t>seq</a:t>
                      </a:r>
                      <a:r>
                        <a:rPr lang="zh-CN" altLang="en-US" sz="1400" kern="100" dirty="0">
                          <a:effectLst/>
                        </a:rPr>
                        <a:t>可为</a:t>
                      </a:r>
                      <a:r>
                        <a:rPr lang="zh-CN" sz="1400" kern="100" dirty="0">
                          <a:effectLst/>
                        </a:rPr>
                        <a:t>列表</a:t>
                      </a:r>
                      <a:r>
                        <a:rPr lang="zh-CN" altLang="en-US" sz="1400" kern="100" dirty="0">
                          <a:effectLst/>
                        </a:rPr>
                        <a:t>、集合或</a:t>
                      </a:r>
                      <a:r>
                        <a:rPr lang="zh-CN" sz="1400" kern="100" dirty="0">
                          <a:effectLst/>
                        </a:rPr>
                        <a:t>字典</a:t>
                      </a:r>
                      <a:endParaRPr lang="zh-CN" sz="1400" kern="100" dirty="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</a:tr>
              <a:tr h="295536"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sz="1400" kern="100">
                          <a:effectLst/>
                        </a:rPr>
                        <a:t>list(seq)</a:t>
                      </a:r>
                      <a:endParaRPr lang="zh-CN" sz="1400" kern="10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zh-CN" sz="1400" kern="100" dirty="0">
                          <a:effectLst/>
                        </a:rPr>
                        <a:t>将序列转变成一个列表，</a:t>
                      </a:r>
                      <a:r>
                        <a:rPr lang="en-US" sz="1400" kern="100" dirty="0">
                          <a:effectLst/>
                        </a:rPr>
                        <a:t>s</a:t>
                      </a:r>
                      <a:r>
                        <a:rPr lang="zh-CN" sz="1400" kern="100" dirty="0">
                          <a:effectLst/>
                        </a:rPr>
                        <a:t>可为元组</a:t>
                      </a:r>
                      <a:r>
                        <a:rPr lang="zh-CN" sz="1400" kern="100">
                          <a:effectLst/>
                        </a:rPr>
                        <a:t>、字典</a:t>
                      </a:r>
                      <a:endParaRPr lang="zh-CN" sz="1400" kern="100" dirty="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</a:tr>
              <a:tr h="295536"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sz="1400" kern="100">
                          <a:effectLst/>
                        </a:rPr>
                        <a:t>set(seq)</a:t>
                      </a:r>
                      <a:endParaRPr lang="zh-CN" sz="1400" kern="10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zh-CN" sz="1400" kern="100" dirty="0">
                          <a:effectLst/>
                        </a:rPr>
                        <a:t>将一个可迭代对象转变为集合</a:t>
                      </a:r>
                      <a:endParaRPr lang="zh-CN" sz="1400" kern="100" dirty="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</a:tr>
              <a:tr h="295536"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sz="1400" b="1" kern="100" dirty="0" err="1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chr</a:t>
                      </a:r>
                      <a:r>
                        <a:rPr lang="en-US" sz="1400" kern="100" dirty="0">
                          <a:effectLst/>
                        </a:rPr>
                        <a:t>(x)</a:t>
                      </a:r>
                      <a:endParaRPr lang="zh-CN" sz="1400" kern="100" dirty="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zh-CN" sz="1400" kern="100" dirty="0">
                          <a:effectLst/>
                        </a:rPr>
                        <a:t>返回整数</a:t>
                      </a:r>
                      <a:r>
                        <a:rPr lang="en-US" sz="1400" kern="100" dirty="0">
                          <a:effectLst/>
                        </a:rPr>
                        <a:t>x</a:t>
                      </a:r>
                      <a:r>
                        <a:rPr lang="zh-CN" sz="1400" kern="100" dirty="0">
                          <a:effectLst/>
                        </a:rPr>
                        <a:t>对应的</a:t>
                      </a:r>
                      <a:r>
                        <a:rPr lang="en-US" altLang="zh-CN" sz="1400" kern="100" dirty="0" err="1">
                          <a:effectLst/>
                        </a:rPr>
                        <a:t>unicode</a:t>
                      </a:r>
                      <a:r>
                        <a:rPr lang="zh-CN" sz="1400" kern="100" dirty="0">
                          <a:effectLst/>
                        </a:rPr>
                        <a:t>字符</a:t>
                      </a:r>
                      <a:endParaRPr lang="zh-CN" sz="1400" kern="100" dirty="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</a:tr>
              <a:tr h="295536"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sz="1400" b="1" kern="100" err="1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ord</a:t>
                      </a:r>
                      <a:r>
                        <a:rPr lang="en-US" sz="1400" kern="100">
                          <a:effectLst/>
                        </a:rPr>
                        <a:t>(ch)</a:t>
                      </a:r>
                      <a:endParaRPr lang="zh-CN" sz="1400" kern="100" dirty="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zh-CN" sz="1400" kern="100">
                          <a:effectLst/>
                        </a:rPr>
                        <a:t>返回字符</a:t>
                      </a:r>
                      <a:r>
                        <a:rPr lang="en-US" altLang="zh-CN" sz="1400" kern="100">
                          <a:effectLst/>
                        </a:rPr>
                        <a:t>c</a:t>
                      </a:r>
                      <a:r>
                        <a:rPr lang="en-US" altLang="zh-CN" sz="1400" kern="100" dirty="0">
                          <a:effectLst/>
                        </a:rPr>
                        <a:t>h</a:t>
                      </a:r>
                      <a:r>
                        <a:rPr lang="zh-CN" sz="1400" kern="100">
                          <a:effectLst/>
                        </a:rPr>
                        <a:t>对应</a:t>
                      </a:r>
                      <a:r>
                        <a:rPr lang="zh-CN" sz="1400" kern="100" dirty="0">
                          <a:effectLst/>
                        </a:rPr>
                        <a:t>的</a:t>
                      </a:r>
                      <a:r>
                        <a:rPr lang="en-US" sz="1400" kern="100" dirty="0">
                          <a:effectLst/>
                        </a:rPr>
                        <a:t> ASCII </a:t>
                      </a:r>
                      <a:r>
                        <a:rPr lang="zh-CN" altLang="en-US" sz="1400" kern="100" dirty="0">
                          <a:effectLst/>
                        </a:rPr>
                        <a:t>码或</a:t>
                      </a:r>
                      <a:r>
                        <a:rPr lang="en-US" sz="1400" kern="100" dirty="0">
                          <a:effectLst/>
                        </a:rPr>
                        <a:t> Unicode</a:t>
                      </a:r>
                      <a:r>
                        <a:rPr lang="zh-CN" altLang="en-US" sz="1400" kern="100" dirty="0">
                          <a:effectLst/>
                        </a:rPr>
                        <a:t>码</a:t>
                      </a:r>
                      <a:endParaRPr lang="zh-CN" sz="1400" kern="100" dirty="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</a:tr>
              <a:tr h="295536"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sz="1400" kern="100">
                          <a:effectLst/>
                        </a:rPr>
                        <a:t>hex(x)</a:t>
                      </a:r>
                      <a:endParaRPr lang="zh-CN" sz="1400" kern="10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zh-CN" sz="1400" kern="100" dirty="0">
                          <a:effectLst/>
                        </a:rPr>
                        <a:t>把整数</a:t>
                      </a:r>
                      <a:r>
                        <a:rPr lang="en-US" sz="1400" kern="100">
                          <a:effectLst/>
                        </a:rPr>
                        <a:t>x</a:t>
                      </a:r>
                      <a:r>
                        <a:rPr lang="zh-CN" sz="1400" kern="100">
                          <a:effectLst/>
                        </a:rPr>
                        <a:t>转为</a:t>
                      </a:r>
                      <a:r>
                        <a:rPr lang="zh-CN" sz="1400" kern="100" dirty="0">
                          <a:effectLst/>
                        </a:rPr>
                        <a:t>十六进制字符串</a:t>
                      </a:r>
                      <a:endParaRPr lang="zh-CN" sz="1400" kern="100" dirty="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</a:tr>
              <a:tr h="295536"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sz="1400" kern="100">
                          <a:effectLst/>
                        </a:rPr>
                        <a:t>oct(x)</a:t>
                      </a:r>
                      <a:endParaRPr lang="zh-CN" sz="1400" kern="10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zh-CN" sz="1400" kern="100" dirty="0">
                          <a:effectLst/>
                        </a:rPr>
                        <a:t>把整数</a:t>
                      </a:r>
                      <a:r>
                        <a:rPr lang="en-US" sz="1400" kern="100">
                          <a:effectLst/>
                        </a:rPr>
                        <a:t>x</a:t>
                      </a:r>
                      <a:r>
                        <a:rPr lang="zh-CN" sz="1400" kern="100">
                          <a:effectLst/>
                        </a:rPr>
                        <a:t>转为</a:t>
                      </a:r>
                      <a:r>
                        <a:rPr lang="zh-CN" sz="1400" kern="100" dirty="0">
                          <a:effectLst/>
                        </a:rPr>
                        <a:t>八进制字符串</a:t>
                      </a:r>
                      <a:endParaRPr lang="zh-CN" sz="1400" kern="100" dirty="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</a:tr>
            </a:tbl>
          </a:graphicData>
        </a:graphic>
      </p:graphicFrame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54"/>
          <p:cNvSpPr txBox="1">
            <a:spLocks noChangeArrowheads="1"/>
          </p:cNvSpPr>
          <p:nvPr/>
        </p:nvSpPr>
        <p:spPr bwMode="auto">
          <a:xfrm>
            <a:off x="2819400" y="404667"/>
            <a:ext cx="6553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2.3  </a:t>
            </a:r>
            <a:r>
              <a:rPr lang="zh-CN" alt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运算符与表达式</a:t>
            </a:r>
            <a:endParaRPr lang="en-US" altLang="zh-CN" sz="3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Rectangle 53"/>
          <p:cNvSpPr txBox="1">
            <a:spLocks noChangeArrowheads="1"/>
          </p:cNvSpPr>
          <p:nvPr/>
        </p:nvSpPr>
        <p:spPr bwMode="auto">
          <a:xfrm>
            <a:off x="1922810" y="1124744"/>
            <a:ext cx="8349654" cy="18450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/>
          <a:lstStyle>
            <a:lvl1pPr marL="342900" indent="2095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defRPr sz="28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28675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23698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4465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>
              <a:lnSpc>
                <a:spcPct val="140000"/>
              </a:lnSpc>
              <a:buClr>
                <a:srgbClr val="990000"/>
              </a:buClr>
            </a:pPr>
            <a:r>
              <a:rPr lang="en-US" altLang="zh-CN" sz="2400"/>
              <a:t>【</a:t>
            </a:r>
            <a:r>
              <a:rPr lang="zh-CN" altLang="zh-CN" sz="2400"/>
              <a:t>例</a:t>
            </a:r>
            <a:r>
              <a:rPr lang="en-US" altLang="zh-CN" sz="2400"/>
              <a:t>】</a:t>
            </a:r>
            <a:r>
              <a:rPr lang="zh-CN" altLang="zh-CN" sz="2400"/>
              <a:t>数据类型转换的</a:t>
            </a:r>
            <a:r>
              <a:rPr lang="zh-CN" altLang="en-US" sz="2400"/>
              <a:t>例子</a:t>
            </a:r>
            <a:endParaRPr lang="zh-CN" altLang="zh-CN" sz="2400" dirty="0"/>
          </a:p>
          <a:p>
            <a:r>
              <a:rPr lang="zh-CN" altLang="zh-CN" sz="1800" dirty="0"/>
              <a:t>（</a:t>
            </a:r>
            <a:r>
              <a:rPr lang="en-US" altLang="zh-CN" sz="1800" dirty="0"/>
              <a:t>1</a:t>
            </a:r>
            <a:r>
              <a:rPr lang="zh-CN" altLang="zh-CN" sz="1800" dirty="0"/>
              <a:t>）</a:t>
            </a:r>
            <a:r>
              <a:rPr lang="en-US" altLang="zh-CN" sz="1800" dirty="0"/>
              <a:t>int</a:t>
            </a:r>
            <a:r>
              <a:rPr lang="zh-CN" altLang="en-US" sz="1800" dirty="0"/>
              <a:t>转换函数</a:t>
            </a:r>
            <a:endParaRPr lang="zh-CN" altLang="zh-CN" sz="1800" dirty="0"/>
          </a:p>
          <a:p>
            <a:r>
              <a:rPr lang="en-US" altLang="zh-CN" sz="1800">
                <a:solidFill>
                  <a:srgbClr val="C00000"/>
                </a:solidFill>
              </a:rPr>
              <a:t>int</a:t>
            </a:r>
            <a:r>
              <a:rPr lang="en-US" altLang="zh-CN" sz="1800" dirty="0"/>
              <a:t>(12.6),  int('12'),    int('12</a:t>
            </a:r>
            <a:r>
              <a:rPr lang="en-US" altLang="zh-CN" sz="1800"/>
              <a:t>', base=16)  # </a:t>
            </a:r>
            <a:r>
              <a:rPr lang="zh-CN" altLang="en-US" sz="1800"/>
              <a:t>按</a:t>
            </a:r>
            <a:r>
              <a:rPr lang="en-US" altLang="zh-CN" sz="1800"/>
              <a:t>16</a:t>
            </a:r>
            <a:r>
              <a:rPr lang="zh-CN" altLang="en-US" sz="1800"/>
              <a:t>进制转换</a:t>
            </a:r>
            <a:endParaRPr lang="zh-CN" altLang="zh-CN" sz="1800" dirty="0"/>
          </a:p>
          <a:p>
            <a:r>
              <a:rPr lang="en-US" altLang="zh-CN" sz="1800" dirty="0"/>
              <a:t>Out: (12, 12, 18)</a:t>
            </a:r>
            <a:endParaRPr lang="en-US" altLang="zh-CN" sz="1800" dirty="0"/>
          </a:p>
          <a:p>
            <a:r>
              <a:rPr lang="en-US" altLang="zh-CN" sz="1800">
                <a:solidFill>
                  <a:srgbClr val="C00000"/>
                </a:solidFill>
              </a:rPr>
              <a:t>ord</a:t>
            </a:r>
            <a:r>
              <a:rPr lang="en-US" altLang="zh-CN" sz="1800" dirty="0"/>
              <a:t>('A')	 # </a:t>
            </a:r>
            <a:r>
              <a:rPr lang="zh-CN" altLang="en-US" sz="1800" dirty="0"/>
              <a:t>将字符</a:t>
            </a:r>
            <a:r>
              <a:rPr lang="en-US" altLang="zh-CN" sz="1800" dirty="0"/>
              <a:t>'A'</a:t>
            </a:r>
            <a:r>
              <a:rPr lang="zh-CN" altLang="en-US" sz="1800" dirty="0"/>
              <a:t>转换为</a:t>
            </a:r>
            <a:r>
              <a:rPr lang="en-US" altLang="zh-CN" sz="1800" dirty="0"/>
              <a:t>ASCII</a:t>
            </a:r>
            <a:r>
              <a:rPr lang="zh-CN" altLang="en-US" sz="1800" dirty="0"/>
              <a:t>编码</a:t>
            </a:r>
            <a:endParaRPr lang="en-US" altLang="zh-CN" sz="1800" dirty="0"/>
          </a:p>
          <a:p>
            <a:r>
              <a:rPr lang="en-US" altLang="zh-CN" sz="1800" dirty="0"/>
              <a:t>Out: 65</a:t>
            </a:r>
            <a:endParaRPr lang="zh-CN" altLang="zh-CN" sz="1800" dirty="0"/>
          </a:p>
          <a:p>
            <a:r>
              <a:rPr lang="zh-CN" altLang="zh-CN" sz="1800" dirty="0"/>
              <a:t>（</a:t>
            </a:r>
            <a:r>
              <a:rPr lang="en-US" altLang="zh-CN" sz="1800" dirty="0"/>
              <a:t>2</a:t>
            </a:r>
            <a:r>
              <a:rPr lang="zh-CN" altLang="zh-CN" sz="1800" dirty="0"/>
              <a:t>）</a:t>
            </a:r>
            <a:r>
              <a:rPr lang="zh-CN" altLang="zh-CN" sz="1800"/>
              <a:t>转换成</a:t>
            </a:r>
            <a:r>
              <a:rPr lang="zh-CN" altLang="en-US" sz="1800"/>
              <a:t>复数</a:t>
            </a:r>
            <a:endParaRPr lang="zh-CN" altLang="zh-CN" sz="1800" dirty="0"/>
          </a:p>
          <a:p>
            <a:r>
              <a:rPr lang="en-US" altLang="zh-CN" sz="1800"/>
              <a:t>a </a:t>
            </a:r>
            <a:r>
              <a:rPr lang="en-US" altLang="zh-CN" sz="1800" dirty="0"/>
              <a:t>= 1; b = 2.3</a:t>
            </a:r>
            <a:endParaRPr lang="zh-CN" altLang="zh-CN" sz="1800" dirty="0"/>
          </a:p>
          <a:p>
            <a:r>
              <a:rPr lang="en-US" altLang="zh-CN" sz="1800"/>
              <a:t>complex</a:t>
            </a:r>
            <a:r>
              <a:rPr lang="en-US" altLang="zh-CN" sz="1800" dirty="0"/>
              <a:t>(a, b)</a:t>
            </a:r>
            <a:endParaRPr lang="zh-CN" altLang="zh-CN" sz="1800" dirty="0"/>
          </a:p>
          <a:p>
            <a:r>
              <a:rPr lang="en-US" altLang="zh-CN" sz="1800" dirty="0"/>
              <a:t>Out: (1+2.3j)</a:t>
            </a:r>
            <a:endParaRPr lang="zh-CN" altLang="zh-CN" sz="1800" dirty="0"/>
          </a:p>
          <a:p>
            <a:r>
              <a:rPr lang="zh-CN" altLang="zh-CN" sz="1800" dirty="0"/>
              <a:t>（</a:t>
            </a:r>
            <a:r>
              <a:rPr lang="en-US" altLang="zh-CN" sz="1800" dirty="0"/>
              <a:t>3</a:t>
            </a:r>
            <a:r>
              <a:rPr lang="zh-CN" altLang="zh-CN" sz="1800" dirty="0"/>
              <a:t>）字符串转换</a:t>
            </a:r>
            <a:r>
              <a:rPr lang="zh-CN" altLang="en-US" sz="1800" dirty="0"/>
              <a:t>为数值</a:t>
            </a:r>
            <a:endParaRPr lang="zh-CN" altLang="zh-CN" sz="1800" dirty="0"/>
          </a:p>
          <a:p>
            <a:r>
              <a:rPr lang="en-US" altLang="zh-CN" sz="1800">
                <a:solidFill>
                  <a:srgbClr val="C00000"/>
                </a:solidFill>
              </a:rPr>
              <a:t>eval</a:t>
            </a:r>
            <a:r>
              <a:rPr lang="en-US" altLang="zh-CN" sz="1800"/>
              <a:t>('1.2 + 3.5</a:t>
            </a:r>
            <a:r>
              <a:rPr lang="en-US" altLang="zh-CN" sz="1800" dirty="0"/>
              <a:t>')</a:t>
            </a:r>
            <a:endParaRPr lang="zh-CN" altLang="zh-CN" sz="1800" dirty="0"/>
          </a:p>
          <a:p>
            <a:r>
              <a:rPr lang="en-US" altLang="zh-CN" sz="1800" dirty="0"/>
              <a:t>Out: 4.7</a:t>
            </a:r>
            <a:endParaRPr lang="en-US" altLang="zh-CN" sz="1800" dirty="0"/>
          </a:p>
          <a:p>
            <a:endParaRPr lang="en-US" altLang="zh-CN" sz="1800" dirty="0"/>
          </a:p>
          <a:p>
            <a:r>
              <a:rPr lang="en-US" altLang="zh-CN" sz="1800"/>
              <a:t>float</a:t>
            </a:r>
            <a:r>
              <a:rPr lang="en-US" altLang="zh-CN" sz="1800" dirty="0"/>
              <a:t>('3.5')</a:t>
            </a:r>
            <a:endParaRPr lang="en-US" altLang="zh-CN" sz="1800" dirty="0"/>
          </a:p>
          <a:p>
            <a:r>
              <a:rPr lang="en-US" altLang="zh-CN" sz="1800"/>
              <a:t>int</a:t>
            </a:r>
            <a:r>
              <a:rPr lang="en-US" altLang="zh-CN" sz="1800" dirty="0"/>
              <a:t>('3.5</a:t>
            </a:r>
            <a:r>
              <a:rPr lang="en-US" altLang="zh-CN" sz="1800"/>
              <a:t>')           # </a:t>
            </a:r>
            <a:r>
              <a:rPr lang="zh-CN" altLang="en-US" sz="1800" dirty="0"/>
              <a:t>报错</a:t>
            </a:r>
            <a:r>
              <a:rPr lang="en-US" altLang="zh-CN" sz="1800" dirty="0"/>
              <a:t>, int</a:t>
            </a:r>
            <a:r>
              <a:rPr lang="zh-CN" altLang="en-US" sz="1800" dirty="0"/>
              <a:t>不能转小数字符串</a:t>
            </a:r>
            <a:endParaRPr lang="zh-CN" altLang="zh-CN" sz="1800" dirty="0"/>
          </a:p>
          <a:p>
            <a:pPr marL="0" indent="0">
              <a:lnSpc>
                <a:spcPct val="140000"/>
              </a:lnSpc>
              <a:buClr>
                <a:srgbClr val="990000"/>
              </a:buClr>
            </a:pPr>
            <a:endParaRPr lang="zh-CN" altLang="zh-CN" sz="2400" dirty="0"/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>
            <p:custDataLst>
              <p:tags r:id="rId1"/>
            </p:custDataLst>
          </p:nvPr>
        </p:nvSpPr>
        <p:spPr>
          <a:xfrm>
            <a:off x="2438400" y="635000"/>
            <a:ext cx="7315200" cy="2143125"/>
          </a:xfrm>
          <a:prstGeom prst="rect">
            <a:avLst/>
          </a:prstGeom>
          <a:noFill/>
        </p:spPr>
        <p:txBody>
          <a:bodyPr vert="horz" wrap="square" rtlCol="0" anchor="ctr" anchorCtr="0">
            <a:noAutofit/>
          </a:bodyPr>
          <a:lstStyle/>
          <a:p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31 // 7 </a:t>
            </a:r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结果为</a:t>
            </a:r>
            <a:r>
              <a:rPr lang="zh-CN" altLang="en-US" sz="2600" dirty="0">
                <a:solidFill>
                  <a:srgbClr val="639EF4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 </a:t>
            </a:r>
            <a:r>
              <a:rPr lang="en-US" altLang="zh-CN" sz="2600" dirty="0">
                <a:solidFill>
                  <a:srgbClr val="639EF4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[</a:t>
            </a:r>
            <a:r>
              <a:rPr lang="zh-CN" altLang="en-US" sz="2600" dirty="0">
                <a:solidFill>
                  <a:srgbClr val="639EF4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填空</a:t>
            </a:r>
            <a:r>
              <a:rPr lang="en-US" altLang="zh-CN" sz="2600" dirty="0">
                <a:solidFill>
                  <a:srgbClr val="639EF4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1]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 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5" name="矩形: 圆角 4"/>
          <p:cNvSpPr/>
          <p:nvPr>
            <p:custDataLst>
              <p:tags r:id="rId2"/>
            </p:custDataLst>
          </p:nvPr>
        </p:nvSpPr>
        <p:spPr bwMode="auto">
          <a:xfrm>
            <a:off x="7696200" y="6215063"/>
            <a:ext cx="1543050" cy="411480"/>
          </a:xfrm>
          <a:prstGeom prst="roundRect">
            <a:avLst/>
          </a:prstGeom>
          <a:solidFill>
            <a:srgbClr val="808080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作答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1" name="矩形 10"/>
          <p:cNvSpPr/>
          <p:nvPr>
            <p:custDataLst>
              <p:tags r:id="rId3"/>
            </p:custDataLst>
          </p:nvPr>
        </p:nvSpPr>
        <p:spPr bwMode="auto">
          <a:xfrm>
            <a:off x="1524000" y="5849303"/>
            <a:ext cx="9144000" cy="365760"/>
          </a:xfrm>
          <a:prstGeom prst="rect">
            <a:avLst/>
          </a:prstGeom>
          <a:solidFill>
            <a:srgbClr val="FBFAE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1" compatLnSpc="1"/>
          <a:lstStyle/>
          <a:p>
            <a:r>
              <a:rPr kumimoji="0" lang="zh-CN" altLang="en-US" sz="1200" b="1" i="0" u="none" strike="noStrike" cap="none" normalizeH="0" baseline="0">
                <a:ln>
                  <a:noFill/>
                </a:ln>
                <a:solidFill>
                  <a:srgbClr val="F84F41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正常使用填空题需</a:t>
            </a:r>
            <a:r>
              <a:rPr kumimoji="0" lang="en-US" altLang="zh-CN" sz="1200" b="1" i="0" u="none" strike="noStrike" cap="none" normalizeH="0" baseline="0">
                <a:ln>
                  <a:noFill/>
                </a:ln>
                <a:solidFill>
                  <a:srgbClr val="F84F41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3.0</a:t>
            </a:r>
            <a:r>
              <a:rPr kumimoji="0" lang="zh-CN" altLang="en-US" sz="1200" b="1" i="0" u="none" strike="noStrike" cap="none" normalizeH="0" baseline="0">
                <a:ln>
                  <a:noFill/>
                </a:ln>
                <a:solidFill>
                  <a:srgbClr val="F84F41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以上版本雨课堂</a:t>
            </a:r>
            <a:endParaRPr kumimoji="0" lang="zh-CN" altLang="en-US" sz="1200" b="1" i="0" u="none" strike="noStrike" cap="none" normalizeH="0" baseline="0">
              <a:ln>
                <a:noFill/>
              </a:ln>
              <a:solidFill>
                <a:srgbClr val="F84F41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grpSp>
        <p:nvGrpSpPr>
          <p:cNvPr id="10" name="组合 9"/>
          <p:cNvGrpSpPr/>
          <p:nvPr>
            <p:custDataLst>
              <p:tags r:id="rId4"/>
            </p:custDataLst>
          </p:nvPr>
        </p:nvGrpSpPr>
        <p:grpSpPr>
          <a:xfrm>
            <a:off x="1524000" y="0"/>
            <a:ext cx="9144000" cy="635000"/>
            <a:chOff x="0" y="0"/>
            <a:chExt cx="9144000" cy="635000"/>
          </a:xfrm>
        </p:grpSpPr>
        <p:sp>
          <p:nvSpPr>
            <p:cNvPr id="6" name="TitleBackground"/>
            <p:cNvSpPr/>
            <p:nvPr>
              <p:custDataLst>
                <p:tags r:id="rId5"/>
              </p:custDataLst>
            </p:nvPr>
          </p:nvSpPr>
          <p:spPr bwMode="auto">
            <a:xfrm>
              <a:off x="0" y="0"/>
              <a:ext cx="9144000" cy="635000"/>
            </a:xfrm>
            <a:prstGeom prst="rect">
              <a:avLst/>
            </a:prstGeom>
            <a:solidFill>
              <a:srgbClr val="F6F7F8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7" name="ColorBlock"/>
            <p:cNvSpPr/>
            <p:nvPr>
              <p:custDataLst>
                <p:tags r:id="rId6"/>
              </p:custDataLst>
            </p:nvPr>
          </p:nvSpPr>
          <p:spPr bwMode="auto">
            <a:xfrm>
              <a:off x="0" y="0"/>
              <a:ext cx="190500" cy="635000"/>
            </a:xfrm>
            <a:prstGeom prst="rect">
              <a:avLst/>
            </a:prstGeom>
            <a:solidFill>
              <a:srgbClr val="639EF4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" name="TypeText"/>
            <p:cNvSpPr txBox="1"/>
            <p:nvPr>
              <p:custDataLst>
                <p:tags r:id="rId7"/>
              </p:custDataLst>
            </p:nvPr>
          </p:nvSpPr>
          <p:spPr>
            <a:xfrm>
              <a:off x="254000" y="0"/>
              <a:ext cx="1905000" cy="635000"/>
            </a:xfrm>
            <a:prstGeom prst="rect">
              <a:avLst/>
            </a:prstGeom>
            <a:noFill/>
          </p:spPr>
          <p:txBody>
            <a:bodyPr vert="horz" wrap="none" rtlCol="0" anchor="ctr" anchorCtr="0">
              <a:noAutofit/>
            </a:bodyPr>
            <a:lstStyle/>
            <a:p>
              <a:r>
                <a:rPr lang="zh-CN" altLang="en-US" sz="2600">
                  <a:solidFill>
                    <a:srgbClr val="00000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填空题</a:t>
              </a:r>
              <a:endParaRPr lang="zh-CN" altLang="en-US" sz="260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  <p:sp>
          <p:nvSpPr>
            <p:cNvPr id="9" name="TipText"/>
            <p:cNvSpPr txBox="1"/>
            <p:nvPr>
              <p:custDataLst>
                <p:tags r:id="rId8"/>
              </p:custDataLst>
            </p:nvPr>
          </p:nvSpPr>
          <p:spPr>
            <a:xfrm>
              <a:off x="1525905" y="109220"/>
              <a:ext cx="2286000" cy="508000"/>
            </a:xfrm>
            <a:prstGeom prst="rect">
              <a:avLst/>
            </a:prstGeom>
            <a:noFill/>
          </p:spPr>
          <p:txBody>
            <a:bodyPr vert="horz" wrap="none" rtlCol="0" anchor="ctr" anchorCtr="0">
              <a:noAutofit/>
            </a:bodyPr>
            <a:lstStyle/>
            <a:p>
              <a:r>
                <a:rPr lang="en-US" altLang="zh-CN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1</a:t>
              </a:r>
              <a:r>
                <a:rPr lang="zh-CN" altLang="en-US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分</a:t>
              </a:r>
              <a:endParaRPr lang="zh-CN" altLang="en-US" sz="2000">
                <a:solidFill>
                  <a:srgbClr val="80808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</p:grpSp>
      <p:pic>
        <p:nvPicPr>
          <p:cNvPr id="3" name="图片 2"/>
          <p:cNvPicPr/>
          <p:nvPr>
            <p:custDataLst>
              <p:tags r:id="rId9"/>
            </p:custDataLst>
          </p:nvPr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8600" y="63500"/>
            <a:ext cx="1422400" cy="508000"/>
          </a:xfrm>
          <a:prstGeom prst="rect">
            <a:avLst/>
          </a:prstGeom>
        </p:spPr>
      </p:pic>
    </p:spTree>
    <p:custDataLst>
      <p:tags r:id="rId11"/>
    </p:custData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1C153BA-6758-45D9-B78B-3FCFDA02117E}" type="slidenum">
              <a:rPr lang="zh-CN" altLang="en-US" smtClean="0"/>
            </a:fld>
            <a:endParaRPr lang="en-US" altLang="zh-CN" dirty="0"/>
          </a:p>
        </p:txBody>
      </p:sp>
      <p:sp>
        <p:nvSpPr>
          <p:cNvPr id="5" name="文本框 4"/>
          <p:cNvSpPr txBox="1"/>
          <p:nvPr>
            <p:custDataLst>
              <p:tags r:id="rId1"/>
            </p:custDataLst>
          </p:nvPr>
        </p:nvSpPr>
        <p:spPr>
          <a:xfrm>
            <a:off x="2438400" y="635000"/>
            <a:ext cx="7315200" cy="2143125"/>
          </a:xfrm>
          <a:prstGeom prst="rect">
            <a:avLst/>
          </a:prstGeom>
          <a:noFill/>
        </p:spPr>
        <p:txBody>
          <a:bodyPr vert="horz" wrap="square" rtlCol="0" anchor="ctr" anchorCtr="0">
            <a:noAutofit/>
          </a:bodyPr>
          <a:lstStyle/>
          <a:p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2**16 </a:t>
            </a:r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结果为</a:t>
            </a:r>
            <a:r>
              <a:rPr lang="zh-CN" altLang="en-US" sz="2600" dirty="0">
                <a:solidFill>
                  <a:srgbClr val="639EF4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 </a:t>
            </a:r>
            <a:r>
              <a:rPr lang="en-US" altLang="zh-CN" sz="2600" dirty="0">
                <a:solidFill>
                  <a:srgbClr val="639EF4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[</a:t>
            </a:r>
            <a:r>
              <a:rPr lang="zh-CN" altLang="en-US" sz="2600" dirty="0">
                <a:solidFill>
                  <a:srgbClr val="639EF4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填空</a:t>
            </a:r>
            <a:r>
              <a:rPr lang="en-US" altLang="zh-CN" sz="2600" dirty="0">
                <a:solidFill>
                  <a:srgbClr val="639EF4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1]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 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6" name="矩形: 圆角 5"/>
          <p:cNvSpPr/>
          <p:nvPr>
            <p:custDataLst>
              <p:tags r:id="rId2"/>
            </p:custDataLst>
          </p:nvPr>
        </p:nvSpPr>
        <p:spPr bwMode="auto">
          <a:xfrm>
            <a:off x="7696200" y="6215063"/>
            <a:ext cx="1543050" cy="411480"/>
          </a:xfrm>
          <a:prstGeom prst="roundRect">
            <a:avLst/>
          </a:prstGeom>
          <a:solidFill>
            <a:srgbClr val="808080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作答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2" name="矩形 11"/>
          <p:cNvSpPr/>
          <p:nvPr>
            <p:custDataLst>
              <p:tags r:id="rId3"/>
            </p:custDataLst>
          </p:nvPr>
        </p:nvSpPr>
        <p:spPr bwMode="auto">
          <a:xfrm>
            <a:off x="1524000" y="5849303"/>
            <a:ext cx="9144000" cy="365760"/>
          </a:xfrm>
          <a:prstGeom prst="rect">
            <a:avLst/>
          </a:prstGeom>
          <a:solidFill>
            <a:srgbClr val="FBFAE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1" compatLnSpc="1"/>
          <a:lstStyle/>
          <a:p>
            <a:r>
              <a:rPr kumimoji="0" lang="zh-CN" altLang="en-US" sz="1200" b="1" i="0" u="none" strike="noStrike" cap="none" normalizeH="0" baseline="0">
                <a:ln>
                  <a:noFill/>
                </a:ln>
                <a:solidFill>
                  <a:srgbClr val="F84F41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正常使用填空题需</a:t>
            </a:r>
            <a:r>
              <a:rPr kumimoji="0" lang="en-US" altLang="zh-CN" sz="1200" b="1" i="0" u="none" strike="noStrike" cap="none" normalizeH="0" baseline="0">
                <a:ln>
                  <a:noFill/>
                </a:ln>
                <a:solidFill>
                  <a:srgbClr val="F84F41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3.0</a:t>
            </a:r>
            <a:r>
              <a:rPr kumimoji="0" lang="zh-CN" altLang="en-US" sz="1200" b="1" i="0" u="none" strike="noStrike" cap="none" normalizeH="0" baseline="0">
                <a:ln>
                  <a:noFill/>
                </a:ln>
                <a:solidFill>
                  <a:srgbClr val="F84F41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以上版本雨课堂</a:t>
            </a:r>
            <a:endParaRPr kumimoji="0" lang="zh-CN" altLang="en-US" sz="1200" b="1" i="0" u="none" strike="noStrike" cap="none" normalizeH="0" baseline="0">
              <a:ln>
                <a:noFill/>
              </a:ln>
              <a:solidFill>
                <a:srgbClr val="F84F41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grpSp>
        <p:nvGrpSpPr>
          <p:cNvPr id="11" name="组合 10"/>
          <p:cNvGrpSpPr/>
          <p:nvPr>
            <p:custDataLst>
              <p:tags r:id="rId4"/>
            </p:custDataLst>
          </p:nvPr>
        </p:nvGrpSpPr>
        <p:grpSpPr>
          <a:xfrm>
            <a:off x="1524000" y="0"/>
            <a:ext cx="9144000" cy="635000"/>
            <a:chOff x="0" y="0"/>
            <a:chExt cx="9144000" cy="635000"/>
          </a:xfrm>
        </p:grpSpPr>
        <p:sp>
          <p:nvSpPr>
            <p:cNvPr id="7" name="TitleBackground"/>
            <p:cNvSpPr/>
            <p:nvPr>
              <p:custDataLst>
                <p:tags r:id="rId5"/>
              </p:custDataLst>
            </p:nvPr>
          </p:nvSpPr>
          <p:spPr bwMode="auto">
            <a:xfrm>
              <a:off x="0" y="0"/>
              <a:ext cx="9144000" cy="635000"/>
            </a:xfrm>
            <a:prstGeom prst="rect">
              <a:avLst/>
            </a:prstGeom>
            <a:solidFill>
              <a:srgbClr val="F6F7F8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" name="ColorBlock"/>
            <p:cNvSpPr/>
            <p:nvPr>
              <p:custDataLst>
                <p:tags r:id="rId6"/>
              </p:custDataLst>
            </p:nvPr>
          </p:nvSpPr>
          <p:spPr bwMode="auto">
            <a:xfrm>
              <a:off x="0" y="0"/>
              <a:ext cx="190500" cy="635000"/>
            </a:xfrm>
            <a:prstGeom prst="rect">
              <a:avLst/>
            </a:prstGeom>
            <a:solidFill>
              <a:srgbClr val="639EF4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" name="TypeText"/>
            <p:cNvSpPr txBox="1"/>
            <p:nvPr>
              <p:custDataLst>
                <p:tags r:id="rId7"/>
              </p:custDataLst>
            </p:nvPr>
          </p:nvSpPr>
          <p:spPr>
            <a:xfrm>
              <a:off x="254000" y="0"/>
              <a:ext cx="1905000" cy="635000"/>
            </a:xfrm>
            <a:prstGeom prst="rect">
              <a:avLst/>
            </a:prstGeom>
            <a:noFill/>
          </p:spPr>
          <p:txBody>
            <a:bodyPr vert="horz" wrap="none" rtlCol="0" anchor="ctr" anchorCtr="0">
              <a:noAutofit/>
            </a:bodyPr>
            <a:lstStyle/>
            <a:p>
              <a:r>
                <a:rPr lang="zh-CN" altLang="en-US" sz="2600">
                  <a:solidFill>
                    <a:srgbClr val="00000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填空题</a:t>
              </a:r>
              <a:endParaRPr lang="zh-CN" altLang="en-US" sz="260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  <p:sp>
          <p:nvSpPr>
            <p:cNvPr id="10" name="TipText"/>
            <p:cNvSpPr txBox="1"/>
            <p:nvPr>
              <p:custDataLst>
                <p:tags r:id="rId8"/>
              </p:custDataLst>
            </p:nvPr>
          </p:nvSpPr>
          <p:spPr>
            <a:xfrm>
              <a:off x="1525905" y="109220"/>
              <a:ext cx="2286000" cy="508000"/>
            </a:xfrm>
            <a:prstGeom prst="rect">
              <a:avLst/>
            </a:prstGeom>
            <a:noFill/>
          </p:spPr>
          <p:txBody>
            <a:bodyPr vert="horz" wrap="none" rtlCol="0" anchor="ctr" anchorCtr="0">
              <a:noAutofit/>
            </a:bodyPr>
            <a:lstStyle/>
            <a:p>
              <a:r>
                <a:rPr lang="en-US" altLang="zh-CN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1</a:t>
              </a:r>
              <a:r>
                <a:rPr lang="zh-CN" altLang="en-US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分</a:t>
              </a:r>
              <a:endParaRPr lang="zh-CN" altLang="en-US" sz="2000">
                <a:solidFill>
                  <a:srgbClr val="80808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</p:grpSp>
      <p:pic>
        <p:nvPicPr>
          <p:cNvPr id="4" name="图片 3"/>
          <p:cNvPicPr/>
          <p:nvPr>
            <p:custDataLst>
              <p:tags r:id="rId9"/>
            </p:custDataLst>
          </p:nvPr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8600" y="63500"/>
            <a:ext cx="1422400" cy="508000"/>
          </a:xfrm>
          <a:prstGeom prst="rect">
            <a:avLst/>
          </a:prstGeom>
        </p:spPr>
      </p:pic>
    </p:spTree>
    <p:custDataLst>
      <p:tags r:id="rId11"/>
    </p:custData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1C153BA-6758-45D9-B78B-3FCFDA02117E}" type="slidenum">
              <a:rPr lang="zh-CN" altLang="en-US" smtClean="0"/>
            </a:fld>
            <a:endParaRPr lang="en-US" altLang="zh-CN" dirty="0"/>
          </a:p>
        </p:txBody>
      </p:sp>
      <p:sp>
        <p:nvSpPr>
          <p:cNvPr id="5" name="文本框 4"/>
          <p:cNvSpPr txBox="1"/>
          <p:nvPr>
            <p:custDataLst>
              <p:tags r:id="rId1"/>
            </p:custDataLst>
          </p:nvPr>
        </p:nvSpPr>
        <p:spPr>
          <a:xfrm>
            <a:off x="2438400" y="635000"/>
            <a:ext cx="7315200" cy="2143125"/>
          </a:xfrm>
          <a:prstGeom prst="rect">
            <a:avLst/>
          </a:prstGeom>
          <a:noFill/>
        </p:spPr>
        <p:txBody>
          <a:bodyPr vert="horz" wrap="square" rtlCol="0" anchor="ctr" anchorCtr="0">
            <a:noAutofit/>
          </a:bodyPr>
          <a:lstStyle/>
          <a:p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14%7 </a:t>
            </a:r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结果为</a:t>
            </a:r>
            <a:r>
              <a:rPr lang="zh-CN" altLang="en-US" sz="2600" dirty="0">
                <a:solidFill>
                  <a:srgbClr val="639EF4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 </a:t>
            </a:r>
            <a:r>
              <a:rPr lang="en-US" altLang="zh-CN" sz="2600" dirty="0">
                <a:solidFill>
                  <a:srgbClr val="639EF4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[</a:t>
            </a:r>
            <a:r>
              <a:rPr lang="zh-CN" altLang="en-US" sz="2600" dirty="0">
                <a:solidFill>
                  <a:srgbClr val="639EF4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填空</a:t>
            </a:r>
            <a:r>
              <a:rPr lang="en-US" altLang="zh-CN" sz="2600" dirty="0">
                <a:solidFill>
                  <a:srgbClr val="639EF4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1]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 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6" name="矩形: 圆角 5"/>
          <p:cNvSpPr/>
          <p:nvPr>
            <p:custDataLst>
              <p:tags r:id="rId2"/>
            </p:custDataLst>
          </p:nvPr>
        </p:nvSpPr>
        <p:spPr bwMode="auto">
          <a:xfrm>
            <a:off x="7696200" y="6215063"/>
            <a:ext cx="1543050" cy="411480"/>
          </a:xfrm>
          <a:prstGeom prst="roundRect">
            <a:avLst/>
          </a:prstGeom>
          <a:solidFill>
            <a:srgbClr val="808080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作答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2" name="矩形 11"/>
          <p:cNvSpPr/>
          <p:nvPr>
            <p:custDataLst>
              <p:tags r:id="rId3"/>
            </p:custDataLst>
          </p:nvPr>
        </p:nvSpPr>
        <p:spPr bwMode="auto">
          <a:xfrm>
            <a:off x="1524000" y="5849303"/>
            <a:ext cx="9144000" cy="365760"/>
          </a:xfrm>
          <a:prstGeom prst="rect">
            <a:avLst/>
          </a:prstGeom>
          <a:solidFill>
            <a:srgbClr val="FBFAE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1" compatLnSpc="1"/>
          <a:lstStyle/>
          <a:p>
            <a:r>
              <a:rPr kumimoji="0" lang="zh-CN" altLang="en-US" sz="1200" b="1" i="0" u="none" strike="noStrike" cap="none" normalizeH="0" baseline="0">
                <a:ln>
                  <a:noFill/>
                </a:ln>
                <a:solidFill>
                  <a:srgbClr val="F84F41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正常使用填空题需</a:t>
            </a:r>
            <a:r>
              <a:rPr kumimoji="0" lang="en-US" altLang="zh-CN" sz="1200" b="1" i="0" u="none" strike="noStrike" cap="none" normalizeH="0" baseline="0">
                <a:ln>
                  <a:noFill/>
                </a:ln>
                <a:solidFill>
                  <a:srgbClr val="F84F41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3.0</a:t>
            </a:r>
            <a:r>
              <a:rPr kumimoji="0" lang="zh-CN" altLang="en-US" sz="1200" b="1" i="0" u="none" strike="noStrike" cap="none" normalizeH="0" baseline="0">
                <a:ln>
                  <a:noFill/>
                </a:ln>
                <a:solidFill>
                  <a:srgbClr val="F84F41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以上版本雨课堂</a:t>
            </a:r>
            <a:endParaRPr kumimoji="0" lang="zh-CN" altLang="en-US" sz="1200" b="1" i="0" u="none" strike="noStrike" cap="none" normalizeH="0" baseline="0">
              <a:ln>
                <a:noFill/>
              </a:ln>
              <a:solidFill>
                <a:srgbClr val="F84F41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grpSp>
        <p:nvGrpSpPr>
          <p:cNvPr id="11" name="组合 10"/>
          <p:cNvGrpSpPr/>
          <p:nvPr>
            <p:custDataLst>
              <p:tags r:id="rId4"/>
            </p:custDataLst>
          </p:nvPr>
        </p:nvGrpSpPr>
        <p:grpSpPr>
          <a:xfrm>
            <a:off x="1524000" y="0"/>
            <a:ext cx="9144000" cy="635000"/>
            <a:chOff x="0" y="0"/>
            <a:chExt cx="9144000" cy="635000"/>
          </a:xfrm>
        </p:grpSpPr>
        <p:sp>
          <p:nvSpPr>
            <p:cNvPr id="7" name="TitleBackground"/>
            <p:cNvSpPr/>
            <p:nvPr>
              <p:custDataLst>
                <p:tags r:id="rId5"/>
              </p:custDataLst>
            </p:nvPr>
          </p:nvSpPr>
          <p:spPr bwMode="auto">
            <a:xfrm>
              <a:off x="0" y="0"/>
              <a:ext cx="9144000" cy="635000"/>
            </a:xfrm>
            <a:prstGeom prst="rect">
              <a:avLst/>
            </a:prstGeom>
            <a:solidFill>
              <a:srgbClr val="F6F7F8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" name="ColorBlock"/>
            <p:cNvSpPr/>
            <p:nvPr>
              <p:custDataLst>
                <p:tags r:id="rId6"/>
              </p:custDataLst>
            </p:nvPr>
          </p:nvSpPr>
          <p:spPr bwMode="auto">
            <a:xfrm>
              <a:off x="0" y="0"/>
              <a:ext cx="190500" cy="635000"/>
            </a:xfrm>
            <a:prstGeom prst="rect">
              <a:avLst/>
            </a:prstGeom>
            <a:solidFill>
              <a:srgbClr val="639EF4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" name="TypeText"/>
            <p:cNvSpPr txBox="1"/>
            <p:nvPr>
              <p:custDataLst>
                <p:tags r:id="rId7"/>
              </p:custDataLst>
            </p:nvPr>
          </p:nvSpPr>
          <p:spPr>
            <a:xfrm>
              <a:off x="254000" y="0"/>
              <a:ext cx="1905000" cy="635000"/>
            </a:xfrm>
            <a:prstGeom prst="rect">
              <a:avLst/>
            </a:prstGeom>
            <a:noFill/>
          </p:spPr>
          <p:txBody>
            <a:bodyPr vert="horz" wrap="none" rtlCol="0" anchor="ctr" anchorCtr="0">
              <a:noAutofit/>
            </a:bodyPr>
            <a:lstStyle/>
            <a:p>
              <a:r>
                <a:rPr lang="zh-CN" altLang="en-US" sz="2600">
                  <a:solidFill>
                    <a:srgbClr val="00000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填空题</a:t>
              </a:r>
              <a:endParaRPr lang="zh-CN" altLang="en-US" sz="260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  <p:sp>
          <p:nvSpPr>
            <p:cNvPr id="10" name="TipText"/>
            <p:cNvSpPr txBox="1"/>
            <p:nvPr>
              <p:custDataLst>
                <p:tags r:id="rId8"/>
              </p:custDataLst>
            </p:nvPr>
          </p:nvSpPr>
          <p:spPr>
            <a:xfrm>
              <a:off x="1525905" y="109220"/>
              <a:ext cx="2286000" cy="508000"/>
            </a:xfrm>
            <a:prstGeom prst="rect">
              <a:avLst/>
            </a:prstGeom>
            <a:noFill/>
          </p:spPr>
          <p:txBody>
            <a:bodyPr vert="horz" wrap="none" rtlCol="0" anchor="ctr" anchorCtr="0">
              <a:noAutofit/>
            </a:bodyPr>
            <a:lstStyle/>
            <a:p>
              <a:r>
                <a:rPr lang="en-US" altLang="zh-CN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1</a:t>
              </a:r>
              <a:r>
                <a:rPr lang="zh-CN" altLang="en-US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分</a:t>
              </a:r>
              <a:endParaRPr lang="zh-CN" altLang="en-US" sz="2000">
                <a:solidFill>
                  <a:srgbClr val="80808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</p:grpSp>
      <p:pic>
        <p:nvPicPr>
          <p:cNvPr id="4" name="图片 3"/>
          <p:cNvPicPr/>
          <p:nvPr>
            <p:custDataLst>
              <p:tags r:id="rId9"/>
            </p:custDataLst>
          </p:nvPr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8600" y="63500"/>
            <a:ext cx="1422400" cy="508000"/>
          </a:xfrm>
          <a:prstGeom prst="rect">
            <a:avLst/>
          </a:prstGeom>
        </p:spPr>
      </p:pic>
    </p:spTree>
    <p:custDataLst>
      <p:tags r:id="rId11"/>
    </p:custData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1C153BA-6758-45D9-B78B-3FCFDA02117E}" type="slidenum">
              <a:rPr lang="zh-CN" altLang="en-US" smtClean="0"/>
            </a:fld>
            <a:endParaRPr lang="en-US" altLang="zh-CN" dirty="0"/>
          </a:p>
        </p:txBody>
      </p:sp>
      <p:sp>
        <p:nvSpPr>
          <p:cNvPr id="5" name="文本框 4"/>
          <p:cNvSpPr txBox="1"/>
          <p:nvPr>
            <p:custDataLst>
              <p:tags r:id="rId1"/>
            </p:custDataLst>
          </p:nvPr>
        </p:nvSpPr>
        <p:spPr>
          <a:xfrm>
            <a:off x="2438400" y="635000"/>
            <a:ext cx="7315200" cy="2143125"/>
          </a:xfrm>
          <a:prstGeom prst="rect">
            <a:avLst/>
          </a:prstGeom>
          <a:noFill/>
        </p:spPr>
        <p:txBody>
          <a:bodyPr vert="horz" wrap="square" rtlCol="0" anchor="ctr" anchorCtr="0">
            <a:noAutofit/>
          </a:bodyPr>
          <a:lstStyle/>
          <a:p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5 &amp; 3 </a:t>
            </a:r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结果为</a:t>
            </a:r>
            <a:r>
              <a:rPr lang="zh-CN" altLang="en-US" sz="2600" dirty="0">
                <a:solidFill>
                  <a:srgbClr val="639EF4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 </a:t>
            </a:r>
            <a:r>
              <a:rPr lang="en-US" altLang="zh-CN" sz="2600" dirty="0">
                <a:solidFill>
                  <a:srgbClr val="639EF4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[</a:t>
            </a:r>
            <a:r>
              <a:rPr lang="zh-CN" altLang="en-US" sz="2600" dirty="0">
                <a:solidFill>
                  <a:srgbClr val="639EF4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填空</a:t>
            </a:r>
            <a:r>
              <a:rPr lang="en-US" altLang="zh-CN" sz="2600" dirty="0">
                <a:solidFill>
                  <a:srgbClr val="639EF4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1]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 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6" name="矩形: 圆角 5"/>
          <p:cNvSpPr/>
          <p:nvPr>
            <p:custDataLst>
              <p:tags r:id="rId2"/>
            </p:custDataLst>
          </p:nvPr>
        </p:nvSpPr>
        <p:spPr bwMode="auto">
          <a:xfrm>
            <a:off x="7696200" y="6215063"/>
            <a:ext cx="1543050" cy="411480"/>
          </a:xfrm>
          <a:prstGeom prst="roundRect">
            <a:avLst/>
          </a:prstGeom>
          <a:solidFill>
            <a:srgbClr val="808080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作答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2" name="矩形 11"/>
          <p:cNvSpPr/>
          <p:nvPr>
            <p:custDataLst>
              <p:tags r:id="rId3"/>
            </p:custDataLst>
          </p:nvPr>
        </p:nvSpPr>
        <p:spPr bwMode="auto">
          <a:xfrm>
            <a:off x="1524000" y="5849303"/>
            <a:ext cx="9144000" cy="365760"/>
          </a:xfrm>
          <a:prstGeom prst="rect">
            <a:avLst/>
          </a:prstGeom>
          <a:solidFill>
            <a:srgbClr val="FBFAE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1" compatLnSpc="1"/>
          <a:lstStyle/>
          <a:p>
            <a:r>
              <a:rPr kumimoji="0" lang="zh-CN" altLang="en-US" sz="1200" b="1" i="0" u="none" strike="noStrike" cap="none" normalizeH="0" baseline="0">
                <a:ln>
                  <a:noFill/>
                </a:ln>
                <a:solidFill>
                  <a:srgbClr val="F84F41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正常使用填空题需</a:t>
            </a:r>
            <a:r>
              <a:rPr kumimoji="0" lang="en-US" altLang="zh-CN" sz="1200" b="1" i="0" u="none" strike="noStrike" cap="none" normalizeH="0" baseline="0">
                <a:ln>
                  <a:noFill/>
                </a:ln>
                <a:solidFill>
                  <a:srgbClr val="F84F41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3.0</a:t>
            </a:r>
            <a:r>
              <a:rPr kumimoji="0" lang="zh-CN" altLang="en-US" sz="1200" b="1" i="0" u="none" strike="noStrike" cap="none" normalizeH="0" baseline="0">
                <a:ln>
                  <a:noFill/>
                </a:ln>
                <a:solidFill>
                  <a:srgbClr val="F84F41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以上版本雨课堂</a:t>
            </a:r>
            <a:endParaRPr kumimoji="0" lang="zh-CN" altLang="en-US" sz="1200" b="1" i="0" u="none" strike="noStrike" cap="none" normalizeH="0" baseline="0">
              <a:ln>
                <a:noFill/>
              </a:ln>
              <a:solidFill>
                <a:srgbClr val="F84F41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grpSp>
        <p:nvGrpSpPr>
          <p:cNvPr id="11" name="组合 10"/>
          <p:cNvGrpSpPr/>
          <p:nvPr>
            <p:custDataLst>
              <p:tags r:id="rId4"/>
            </p:custDataLst>
          </p:nvPr>
        </p:nvGrpSpPr>
        <p:grpSpPr>
          <a:xfrm>
            <a:off x="1524000" y="0"/>
            <a:ext cx="9144000" cy="635000"/>
            <a:chOff x="0" y="0"/>
            <a:chExt cx="9144000" cy="635000"/>
          </a:xfrm>
        </p:grpSpPr>
        <p:sp>
          <p:nvSpPr>
            <p:cNvPr id="7" name="TitleBackground"/>
            <p:cNvSpPr/>
            <p:nvPr>
              <p:custDataLst>
                <p:tags r:id="rId5"/>
              </p:custDataLst>
            </p:nvPr>
          </p:nvSpPr>
          <p:spPr bwMode="auto">
            <a:xfrm>
              <a:off x="0" y="0"/>
              <a:ext cx="9144000" cy="635000"/>
            </a:xfrm>
            <a:prstGeom prst="rect">
              <a:avLst/>
            </a:prstGeom>
            <a:solidFill>
              <a:srgbClr val="F6F7F8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" name="ColorBlock"/>
            <p:cNvSpPr/>
            <p:nvPr>
              <p:custDataLst>
                <p:tags r:id="rId6"/>
              </p:custDataLst>
            </p:nvPr>
          </p:nvSpPr>
          <p:spPr bwMode="auto">
            <a:xfrm>
              <a:off x="0" y="0"/>
              <a:ext cx="190500" cy="635000"/>
            </a:xfrm>
            <a:prstGeom prst="rect">
              <a:avLst/>
            </a:prstGeom>
            <a:solidFill>
              <a:srgbClr val="639EF4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" name="TypeText"/>
            <p:cNvSpPr txBox="1"/>
            <p:nvPr>
              <p:custDataLst>
                <p:tags r:id="rId7"/>
              </p:custDataLst>
            </p:nvPr>
          </p:nvSpPr>
          <p:spPr>
            <a:xfrm>
              <a:off x="254000" y="0"/>
              <a:ext cx="1905000" cy="635000"/>
            </a:xfrm>
            <a:prstGeom prst="rect">
              <a:avLst/>
            </a:prstGeom>
            <a:noFill/>
          </p:spPr>
          <p:txBody>
            <a:bodyPr vert="horz" wrap="none" rtlCol="0" anchor="ctr" anchorCtr="0">
              <a:noAutofit/>
            </a:bodyPr>
            <a:lstStyle/>
            <a:p>
              <a:r>
                <a:rPr lang="zh-CN" altLang="en-US" sz="2600">
                  <a:solidFill>
                    <a:srgbClr val="00000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填空题</a:t>
              </a:r>
              <a:endParaRPr lang="zh-CN" altLang="en-US" sz="260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  <p:sp>
          <p:nvSpPr>
            <p:cNvPr id="10" name="TipText"/>
            <p:cNvSpPr txBox="1"/>
            <p:nvPr>
              <p:custDataLst>
                <p:tags r:id="rId8"/>
              </p:custDataLst>
            </p:nvPr>
          </p:nvSpPr>
          <p:spPr>
            <a:xfrm>
              <a:off x="1525905" y="109220"/>
              <a:ext cx="2286000" cy="508000"/>
            </a:xfrm>
            <a:prstGeom prst="rect">
              <a:avLst/>
            </a:prstGeom>
            <a:noFill/>
          </p:spPr>
          <p:txBody>
            <a:bodyPr vert="horz" wrap="none" rtlCol="0" anchor="ctr" anchorCtr="0">
              <a:noAutofit/>
            </a:bodyPr>
            <a:lstStyle/>
            <a:p>
              <a:r>
                <a:rPr lang="en-US" altLang="zh-CN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1</a:t>
              </a:r>
              <a:r>
                <a:rPr lang="zh-CN" altLang="en-US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分</a:t>
              </a:r>
              <a:endParaRPr lang="zh-CN" altLang="en-US" sz="2000">
                <a:solidFill>
                  <a:srgbClr val="80808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</p:grpSp>
      <p:pic>
        <p:nvPicPr>
          <p:cNvPr id="4" name="图片 3"/>
          <p:cNvPicPr/>
          <p:nvPr>
            <p:custDataLst>
              <p:tags r:id="rId9"/>
            </p:custDataLst>
          </p:nvPr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8600" y="63500"/>
            <a:ext cx="1422400" cy="508000"/>
          </a:xfrm>
          <a:prstGeom prst="rect">
            <a:avLst/>
          </a:prstGeom>
        </p:spPr>
      </p:pic>
    </p:spTree>
    <p:custDataLst>
      <p:tags r:id="rId11"/>
    </p:custData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54"/>
          <p:cNvSpPr txBox="1">
            <a:spLocks noChangeArrowheads="1"/>
          </p:cNvSpPr>
          <p:nvPr/>
        </p:nvSpPr>
        <p:spPr bwMode="auto">
          <a:xfrm>
            <a:off x="2819400" y="404667"/>
            <a:ext cx="6553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2.1  </a:t>
            </a:r>
            <a:r>
              <a:rPr lang="zh-CN" alt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基本数据类型</a:t>
            </a:r>
            <a:endParaRPr lang="en-US" altLang="zh-CN" sz="3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Rectangle 53"/>
          <p:cNvSpPr txBox="1">
            <a:spLocks noChangeArrowheads="1"/>
          </p:cNvSpPr>
          <p:nvPr/>
        </p:nvSpPr>
        <p:spPr bwMode="auto">
          <a:xfrm>
            <a:off x="2063552" y="997473"/>
            <a:ext cx="8428236" cy="2422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/>
          <a:lstStyle>
            <a:lvl1pPr marL="342900" indent="2095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defRPr sz="28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28675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23698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4465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>
              <a:lnSpc>
                <a:spcPct val="140000"/>
              </a:lnSpc>
              <a:buClr>
                <a:srgbClr val="990000"/>
              </a:buClr>
            </a:pPr>
            <a:r>
              <a:rPr lang="en-US" altLang="zh-CN" sz="2400" kern="0" dirty="0">
                <a:solidFill>
                  <a:srgbClr val="990000"/>
                </a:solidFill>
                <a:ea typeface="宋体" panose="02010600030101010101" pitchFamily="2" charset="-122"/>
              </a:rPr>
              <a:t>2.1.3 </a:t>
            </a:r>
            <a:r>
              <a:rPr lang="zh-CN" altLang="en-US" sz="2400" kern="0" dirty="0">
                <a:solidFill>
                  <a:srgbClr val="990000"/>
                </a:solidFill>
                <a:ea typeface="宋体" panose="02010600030101010101" pitchFamily="2" charset="-122"/>
              </a:rPr>
              <a:t>字符串</a:t>
            </a:r>
            <a:endParaRPr lang="en-US" altLang="zh-CN" sz="2400" kern="0" dirty="0">
              <a:solidFill>
                <a:srgbClr val="990000"/>
              </a:solidFill>
              <a:ea typeface="宋体" panose="02010600030101010101" pitchFamily="2" charset="-122"/>
            </a:endParaRPr>
          </a:p>
          <a:p>
            <a:pPr marL="0" indent="457200" algn="just">
              <a:lnSpc>
                <a:spcPct val="120000"/>
              </a:lnSpc>
              <a:buClr>
                <a:srgbClr val="990000"/>
              </a:buClr>
            </a:pPr>
            <a:r>
              <a:rPr lang="en-US" altLang="zh-CN" sz="2400" dirty="0"/>
              <a:t>Python</a:t>
            </a:r>
            <a:r>
              <a:rPr lang="zh-CN" altLang="zh-CN" sz="2400" dirty="0"/>
              <a:t>采用字符串表示和</a:t>
            </a:r>
            <a:r>
              <a:rPr lang="zh-CN" altLang="zh-CN" sz="2400"/>
              <a:t>存储文本。字符串</a:t>
            </a:r>
            <a:r>
              <a:rPr lang="zh-CN" altLang="en-US" sz="2400"/>
              <a:t>用</a:t>
            </a:r>
            <a:r>
              <a:rPr lang="zh-CN" altLang="zh-CN" sz="2400"/>
              <a:t>成</a:t>
            </a:r>
            <a:r>
              <a:rPr lang="zh-CN" altLang="zh-CN" sz="2400" dirty="0"/>
              <a:t>对的单引号（</a:t>
            </a:r>
            <a:r>
              <a:rPr lang="en-US" altLang="zh-CN" sz="2400" dirty="0"/>
              <a:t>'</a:t>
            </a:r>
            <a:r>
              <a:rPr lang="zh-CN" altLang="zh-CN" sz="2400" dirty="0"/>
              <a:t>）、双引号（</a:t>
            </a:r>
            <a:r>
              <a:rPr lang="en-US" altLang="zh-CN" sz="2400" dirty="0"/>
              <a:t>"</a:t>
            </a:r>
            <a:r>
              <a:rPr lang="zh-CN" altLang="zh-CN" sz="2400" dirty="0"/>
              <a:t>）或者三引号（</a:t>
            </a:r>
            <a:r>
              <a:rPr lang="en-US" altLang="zh-CN" sz="2400"/>
              <a:t>'''</a:t>
            </a:r>
            <a:r>
              <a:rPr lang="zh-CN" altLang="zh-CN" sz="2400"/>
              <a:t>或</a:t>
            </a:r>
            <a:r>
              <a:rPr lang="en-US" altLang="zh-CN" sz="2400"/>
              <a:t>"""</a:t>
            </a:r>
            <a:r>
              <a:rPr lang="zh-CN" altLang="zh-CN" sz="2400"/>
              <a:t>）界定，</a:t>
            </a:r>
            <a:r>
              <a:rPr lang="zh-CN" altLang="zh-CN" sz="2400" dirty="0"/>
              <a:t>其中单引号和</a:t>
            </a:r>
            <a:r>
              <a:rPr lang="zh-CN" altLang="zh-CN" sz="2400"/>
              <a:t>双引号</a:t>
            </a:r>
            <a:r>
              <a:rPr lang="zh-CN" altLang="en-US" sz="2400"/>
              <a:t>用于</a:t>
            </a:r>
            <a:r>
              <a:rPr lang="zh-CN" altLang="zh-CN" sz="2400"/>
              <a:t>单行文本，三</a:t>
            </a:r>
            <a:r>
              <a:rPr lang="zh-CN" altLang="zh-CN" sz="2400" dirty="0"/>
              <a:t>引号通常用作界定多行文</a:t>
            </a:r>
            <a:r>
              <a:rPr lang="zh-CN" altLang="zh-CN" sz="2400"/>
              <a:t>本</a:t>
            </a:r>
            <a:r>
              <a:rPr lang="zh-CN" altLang="en-US" sz="2400"/>
              <a:t>。</a:t>
            </a:r>
            <a:endParaRPr lang="en-US" altLang="zh-CN" sz="2400"/>
          </a:p>
          <a:p>
            <a:pPr marL="0" indent="457200" algn="just">
              <a:lnSpc>
                <a:spcPct val="120000"/>
              </a:lnSpc>
              <a:buClr>
                <a:srgbClr val="990000"/>
              </a:buClr>
            </a:pPr>
            <a:r>
              <a:rPr lang="zh-CN" altLang="zh-CN" sz="2400"/>
              <a:t>例：下面都是内容为</a:t>
            </a:r>
            <a:r>
              <a:rPr lang="en-US" altLang="zh-CN" sz="2400"/>
              <a:t>"Python</a:t>
            </a:r>
            <a:r>
              <a:rPr lang="zh-CN" altLang="zh-CN" sz="2400"/>
              <a:t>程序设计</a:t>
            </a:r>
            <a:r>
              <a:rPr lang="en-US" altLang="zh-CN" sz="2400"/>
              <a:t>"</a:t>
            </a:r>
            <a:r>
              <a:rPr lang="zh-CN" altLang="zh-CN" sz="2400"/>
              <a:t>的字符串。</a:t>
            </a:r>
            <a:endParaRPr lang="zh-CN" altLang="zh-CN" sz="2400"/>
          </a:p>
          <a:p>
            <a:pPr marL="0" indent="457200" algn="just">
              <a:lnSpc>
                <a:spcPct val="120000"/>
              </a:lnSpc>
              <a:buClr>
                <a:srgbClr val="990000"/>
              </a:buClr>
            </a:pPr>
            <a:endParaRPr lang="zh-CN" altLang="zh-CN" sz="2400" dirty="0"/>
          </a:p>
        </p:txBody>
      </p:sp>
      <p:sp>
        <p:nvSpPr>
          <p:cNvPr id="2" name="Rectangle 53"/>
          <p:cNvSpPr txBox="1">
            <a:spLocks noChangeArrowheads="1"/>
          </p:cNvSpPr>
          <p:nvPr/>
        </p:nvSpPr>
        <p:spPr bwMode="auto">
          <a:xfrm>
            <a:off x="1991544" y="3573019"/>
            <a:ext cx="8500244" cy="2564857"/>
          </a:xfrm>
          <a:prstGeom prst="rect">
            <a:avLst/>
          </a:prstGeom>
          <a:solidFill>
            <a:schemeClr val="accent3">
              <a:lumMod val="95000"/>
            </a:schemeClr>
          </a:solidFill>
          <a:ln>
            <a:noFill/>
          </a:ln>
          <a:effectLst/>
        </p:spPr>
        <p:txBody>
          <a:bodyPr vert="horz" wrap="square" lIns="92075" tIns="46038" rIns="92075" bIns="46038" numCol="1" anchor="t" anchorCtr="0" compatLnSpc="1"/>
          <a:lstStyle>
            <a:lvl1pPr marL="342900" indent="2095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defRPr sz="28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28675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23698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4465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>
              <a:spcBef>
                <a:spcPts val="0"/>
              </a:spcBef>
            </a:pPr>
            <a:r>
              <a:rPr lang="en-US" altLang="zh-CN" sz="2000"/>
              <a:t>'Python</a:t>
            </a:r>
            <a:r>
              <a:rPr lang="zh-CN" altLang="zh-CN" sz="2000"/>
              <a:t>程序设计</a:t>
            </a:r>
            <a:r>
              <a:rPr lang="en-US" altLang="zh-CN" sz="2000"/>
              <a:t>'		# </a:t>
            </a:r>
            <a:r>
              <a:rPr lang="zh-CN" altLang="en-US" sz="2000"/>
              <a:t>单引号定界符</a:t>
            </a:r>
            <a:endParaRPr lang="zh-CN" altLang="zh-CN" sz="2000" dirty="0"/>
          </a:p>
          <a:p>
            <a:pPr marL="0" indent="0">
              <a:spcBef>
                <a:spcPts val="0"/>
              </a:spcBef>
            </a:pPr>
            <a:r>
              <a:rPr lang="en-US" altLang="zh-CN" sz="2000" dirty="0"/>
              <a:t>Out: 'Python</a:t>
            </a:r>
            <a:r>
              <a:rPr lang="zh-CN" altLang="zh-CN" sz="2000" dirty="0"/>
              <a:t>程序设计</a:t>
            </a:r>
            <a:r>
              <a:rPr lang="en-US" altLang="zh-CN" sz="2000" dirty="0"/>
              <a:t>'</a:t>
            </a:r>
            <a:endParaRPr lang="zh-CN" altLang="zh-CN" sz="2000" dirty="0"/>
          </a:p>
          <a:p>
            <a:pPr marL="0" indent="0">
              <a:spcBef>
                <a:spcPts val="0"/>
              </a:spcBef>
            </a:pPr>
            <a:r>
              <a:rPr lang="en-US" altLang="zh-CN" sz="2000" dirty="0"/>
              <a:t> </a:t>
            </a:r>
            <a:endParaRPr lang="zh-CN" altLang="zh-CN" sz="2000" dirty="0"/>
          </a:p>
          <a:p>
            <a:pPr marL="0" indent="0">
              <a:spcBef>
                <a:spcPts val="0"/>
              </a:spcBef>
            </a:pPr>
            <a:r>
              <a:rPr lang="en-US" altLang="zh-CN" sz="2000"/>
              <a:t>"</a:t>
            </a:r>
            <a:r>
              <a:rPr lang="en-US" altLang="zh-CN" sz="2000" dirty="0"/>
              <a:t>Python</a:t>
            </a:r>
            <a:r>
              <a:rPr lang="zh-CN" altLang="zh-CN" sz="2000"/>
              <a:t>程序设计</a:t>
            </a:r>
            <a:r>
              <a:rPr lang="en-US" altLang="zh-CN" sz="2000"/>
              <a:t>"		# </a:t>
            </a:r>
            <a:r>
              <a:rPr lang="zh-CN" altLang="en-US" sz="2000"/>
              <a:t>双引号定界符</a:t>
            </a:r>
            <a:endParaRPr lang="zh-CN" altLang="zh-CN" sz="2000" dirty="0"/>
          </a:p>
          <a:p>
            <a:pPr marL="0" indent="0">
              <a:spcBef>
                <a:spcPts val="0"/>
              </a:spcBef>
            </a:pPr>
            <a:r>
              <a:rPr lang="en-US" altLang="zh-CN" sz="2000" dirty="0"/>
              <a:t>Out: 'Python</a:t>
            </a:r>
            <a:r>
              <a:rPr lang="zh-CN" altLang="zh-CN" sz="2000" dirty="0"/>
              <a:t>程序设计</a:t>
            </a:r>
            <a:r>
              <a:rPr lang="en-US" altLang="zh-CN" sz="2000" dirty="0"/>
              <a:t>'</a:t>
            </a:r>
            <a:endParaRPr lang="en-US" altLang="zh-CN" sz="2000" dirty="0"/>
          </a:p>
          <a:p>
            <a:pPr marL="0" indent="0">
              <a:spcBef>
                <a:spcPts val="0"/>
              </a:spcBef>
            </a:pPr>
            <a:endParaRPr lang="en-US" altLang="zh-CN" sz="2000" dirty="0"/>
          </a:p>
          <a:p>
            <a:pPr marL="0" indent="0">
              <a:spcBef>
                <a:spcPts val="0"/>
              </a:spcBef>
            </a:pPr>
            <a:r>
              <a:rPr lang="en-US" altLang="zh-CN" sz="2000"/>
              <a:t>"</a:t>
            </a:r>
            <a:r>
              <a:rPr lang="en-US" altLang="zh-CN" sz="2000" dirty="0"/>
              <a:t>I'm a  student</a:t>
            </a:r>
            <a:r>
              <a:rPr lang="en-US" altLang="zh-CN" sz="2000"/>
              <a:t>"               	#  </a:t>
            </a:r>
            <a:r>
              <a:rPr lang="zh-CN" altLang="en-US" sz="2000" dirty="0"/>
              <a:t>双引号中可包含单引号</a:t>
            </a:r>
            <a:endParaRPr lang="en-US" altLang="zh-CN" sz="2000" dirty="0"/>
          </a:p>
          <a:p>
            <a:pPr marL="0" indent="0">
              <a:spcBef>
                <a:spcPts val="0"/>
              </a:spcBef>
            </a:pPr>
            <a:r>
              <a:rPr lang="en-US" altLang="zh-CN" sz="2000"/>
              <a:t>' </a:t>
            </a:r>
            <a:r>
              <a:rPr lang="zh-CN" altLang="en-US" sz="2000" dirty="0"/>
              <a:t>单引号中也可包含</a:t>
            </a:r>
            <a:r>
              <a:rPr lang="en-US" altLang="zh-CN" sz="2000" dirty="0"/>
              <a:t>"</a:t>
            </a:r>
            <a:r>
              <a:rPr lang="zh-CN" altLang="en-US" sz="2000" dirty="0"/>
              <a:t>双引号</a:t>
            </a:r>
            <a:r>
              <a:rPr lang="en-US" altLang="zh-CN" sz="2000" dirty="0"/>
              <a:t>'</a:t>
            </a:r>
            <a:endParaRPr lang="zh-CN" altLang="zh-CN" sz="2000" dirty="0"/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1C153BA-6758-45D9-B78B-3FCFDA02117E}" type="slidenum">
              <a:rPr lang="zh-CN" altLang="en-US" smtClean="0"/>
            </a:fld>
            <a:endParaRPr lang="en-US" altLang="zh-CN" dirty="0"/>
          </a:p>
        </p:txBody>
      </p:sp>
      <p:sp>
        <p:nvSpPr>
          <p:cNvPr id="5" name="文本框 4"/>
          <p:cNvSpPr txBox="1"/>
          <p:nvPr>
            <p:custDataLst>
              <p:tags r:id="rId1"/>
            </p:custDataLst>
          </p:nvPr>
        </p:nvSpPr>
        <p:spPr>
          <a:xfrm>
            <a:off x="2438400" y="635000"/>
            <a:ext cx="7315200" cy="2143125"/>
          </a:xfrm>
          <a:prstGeom prst="rect">
            <a:avLst/>
          </a:prstGeom>
          <a:noFill/>
        </p:spPr>
        <p:txBody>
          <a:bodyPr vert="horz" wrap="square" rtlCol="0" anchor="ctr" anchorCtr="0">
            <a:noAutofit/>
          </a:bodyPr>
          <a:lstStyle/>
          <a:p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4 &lt;&lt; 2  </a:t>
            </a:r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结果为</a:t>
            </a:r>
            <a:r>
              <a:rPr lang="zh-CN" altLang="en-US" sz="2600" dirty="0">
                <a:solidFill>
                  <a:srgbClr val="639EF4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 </a:t>
            </a:r>
            <a:r>
              <a:rPr lang="en-US" altLang="zh-CN" sz="2600" dirty="0">
                <a:solidFill>
                  <a:srgbClr val="639EF4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[</a:t>
            </a:r>
            <a:r>
              <a:rPr lang="zh-CN" altLang="en-US" sz="2600" dirty="0">
                <a:solidFill>
                  <a:srgbClr val="639EF4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填空</a:t>
            </a:r>
            <a:r>
              <a:rPr lang="en-US" altLang="zh-CN" sz="2600" dirty="0">
                <a:solidFill>
                  <a:srgbClr val="639EF4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1]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 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6" name="矩形: 圆角 5"/>
          <p:cNvSpPr/>
          <p:nvPr>
            <p:custDataLst>
              <p:tags r:id="rId2"/>
            </p:custDataLst>
          </p:nvPr>
        </p:nvSpPr>
        <p:spPr bwMode="auto">
          <a:xfrm>
            <a:off x="7696200" y="6215063"/>
            <a:ext cx="1543050" cy="411480"/>
          </a:xfrm>
          <a:prstGeom prst="roundRect">
            <a:avLst/>
          </a:prstGeom>
          <a:solidFill>
            <a:srgbClr val="808080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作答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2" name="矩形 11"/>
          <p:cNvSpPr/>
          <p:nvPr>
            <p:custDataLst>
              <p:tags r:id="rId3"/>
            </p:custDataLst>
          </p:nvPr>
        </p:nvSpPr>
        <p:spPr bwMode="auto">
          <a:xfrm>
            <a:off x="1524000" y="5849303"/>
            <a:ext cx="9144000" cy="365760"/>
          </a:xfrm>
          <a:prstGeom prst="rect">
            <a:avLst/>
          </a:prstGeom>
          <a:solidFill>
            <a:srgbClr val="FBFAE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1" compatLnSpc="1"/>
          <a:lstStyle/>
          <a:p>
            <a:r>
              <a:rPr kumimoji="0" lang="zh-CN" altLang="en-US" sz="1200" b="1" i="0" u="none" strike="noStrike" cap="none" normalizeH="0" baseline="0">
                <a:ln>
                  <a:noFill/>
                </a:ln>
                <a:solidFill>
                  <a:srgbClr val="F84F41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正常使用填空题需</a:t>
            </a:r>
            <a:r>
              <a:rPr kumimoji="0" lang="en-US" altLang="zh-CN" sz="1200" b="1" i="0" u="none" strike="noStrike" cap="none" normalizeH="0" baseline="0">
                <a:ln>
                  <a:noFill/>
                </a:ln>
                <a:solidFill>
                  <a:srgbClr val="F84F41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3.0</a:t>
            </a:r>
            <a:r>
              <a:rPr kumimoji="0" lang="zh-CN" altLang="en-US" sz="1200" b="1" i="0" u="none" strike="noStrike" cap="none" normalizeH="0" baseline="0">
                <a:ln>
                  <a:noFill/>
                </a:ln>
                <a:solidFill>
                  <a:srgbClr val="F84F41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以上版本雨课堂</a:t>
            </a:r>
            <a:endParaRPr kumimoji="0" lang="zh-CN" altLang="en-US" sz="1200" b="1" i="0" u="none" strike="noStrike" cap="none" normalizeH="0" baseline="0">
              <a:ln>
                <a:noFill/>
              </a:ln>
              <a:solidFill>
                <a:srgbClr val="F84F41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grpSp>
        <p:nvGrpSpPr>
          <p:cNvPr id="11" name="组合 10"/>
          <p:cNvGrpSpPr/>
          <p:nvPr>
            <p:custDataLst>
              <p:tags r:id="rId4"/>
            </p:custDataLst>
          </p:nvPr>
        </p:nvGrpSpPr>
        <p:grpSpPr>
          <a:xfrm>
            <a:off x="1524000" y="0"/>
            <a:ext cx="9144000" cy="635000"/>
            <a:chOff x="0" y="0"/>
            <a:chExt cx="9144000" cy="635000"/>
          </a:xfrm>
        </p:grpSpPr>
        <p:sp>
          <p:nvSpPr>
            <p:cNvPr id="7" name="TitleBackground"/>
            <p:cNvSpPr/>
            <p:nvPr>
              <p:custDataLst>
                <p:tags r:id="rId5"/>
              </p:custDataLst>
            </p:nvPr>
          </p:nvSpPr>
          <p:spPr bwMode="auto">
            <a:xfrm>
              <a:off x="0" y="0"/>
              <a:ext cx="9144000" cy="635000"/>
            </a:xfrm>
            <a:prstGeom prst="rect">
              <a:avLst/>
            </a:prstGeom>
            <a:solidFill>
              <a:srgbClr val="F6F7F8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" name="ColorBlock"/>
            <p:cNvSpPr/>
            <p:nvPr>
              <p:custDataLst>
                <p:tags r:id="rId6"/>
              </p:custDataLst>
            </p:nvPr>
          </p:nvSpPr>
          <p:spPr bwMode="auto">
            <a:xfrm>
              <a:off x="0" y="0"/>
              <a:ext cx="190500" cy="635000"/>
            </a:xfrm>
            <a:prstGeom prst="rect">
              <a:avLst/>
            </a:prstGeom>
            <a:solidFill>
              <a:srgbClr val="639EF4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" name="TypeText"/>
            <p:cNvSpPr txBox="1"/>
            <p:nvPr>
              <p:custDataLst>
                <p:tags r:id="rId7"/>
              </p:custDataLst>
            </p:nvPr>
          </p:nvSpPr>
          <p:spPr>
            <a:xfrm>
              <a:off x="254000" y="0"/>
              <a:ext cx="1905000" cy="635000"/>
            </a:xfrm>
            <a:prstGeom prst="rect">
              <a:avLst/>
            </a:prstGeom>
            <a:noFill/>
          </p:spPr>
          <p:txBody>
            <a:bodyPr vert="horz" wrap="none" rtlCol="0" anchor="ctr" anchorCtr="0">
              <a:noAutofit/>
            </a:bodyPr>
            <a:lstStyle/>
            <a:p>
              <a:r>
                <a:rPr lang="zh-CN" altLang="en-US" sz="2600">
                  <a:solidFill>
                    <a:srgbClr val="00000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填空题</a:t>
              </a:r>
              <a:endParaRPr lang="zh-CN" altLang="en-US" sz="260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  <p:sp>
          <p:nvSpPr>
            <p:cNvPr id="10" name="TipText"/>
            <p:cNvSpPr txBox="1"/>
            <p:nvPr>
              <p:custDataLst>
                <p:tags r:id="rId8"/>
              </p:custDataLst>
            </p:nvPr>
          </p:nvSpPr>
          <p:spPr>
            <a:xfrm>
              <a:off x="1525905" y="109220"/>
              <a:ext cx="2286000" cy="508000"/>
            </a:xfrm>
            <a:prstGeom prst="rect">
              <a:avLst/>
            </a:prstGeom>
            <a:noFill/>
          </p:spPr>
          <p:txBody>
            <a:bodyPr vert="horz" wrap="none" rtlCol="0" anchor="ctr" anchorCtr="0">
              <a:noAutofit/>
            </a:bodyPr>
            <a:lstStyle/>
            <a:p>
              <a:r>
                <a:rPr lang="en-US" altLang="zh-CN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1</a:t>
              </a:r>
              <a:r>
                <a:rPr lang="zh-CN" altLang="en-US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分</a:t>
              </a:r>
              <a:endParaRPr lang="zh-CN" altLang="en-US" sz="2000">
                <a:solidFill>
                  <a:srgbClr val="80808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</p:grpSp>
      <p:pic>
        <p:nvPicPr>
          <p:cNvPr id="4" name="图片 3"/>
          <p:cNvPicPr/>
          <p:nvPr>
            <p:custDataLst>
              <p:tags r:id="rId9"/>
            </p:custDataLst>
          </p:nvPr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8600" y="63500"/>
            <a:ext cx="1422400" cy="508000"/>
          </a:xfrm>
          <a:prstGeom prst="rect">
            <a:avLst/>
          </a:prstGeom>
        </p:spPr>
      </p:pic>
    </p:spTree>
    <p:custDataLst>
      <p:tags r:id="rId11"/>
    </p:custData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1C153BA-6758-45D9-B78B-3FCFDA02117E}" type="slidenum">
              <a:rPr lang="zh-CN" altLang="en-US" smtClean="0"/>
            </a:fld>
            <a:endParaRPr lang="en-US" altLang="zh-CN" dirty="0"/>
          </a:p>
        </p:txBody>
      </p:sp>
      <p:sp>
        <p:nvSpPr>
          <p:cNvPr id="5" name="文本框 4"/>
          <p:cNvSpPr txBox="1"/>
          <p:nvPr>
            <p:custDataLst>
              <p:tags r:id="rId1"/>
            </p:custDataLst>
          </p:nvPr>
        </p:nvSpPr>
        <p:spPr>
          <a:xfrm>
            <a:off x="2438400" y="635000"/>
            <a:ext cx="7315200" cy="2143125"/>
          </a:xfrm>
          <a:prstGeom prst="rect">
            <a:avLst/>
          </a:prstGeom>
          <a:noFill/>
        </p:spPr>
        <p:txBody>
          <a:bodyPr vert="horz" wrap="square" rtlCol="0" anchor="ctr" anchorCtr="0">
            <a:noAutofit/>
          </a:bodyPr>
          <a:lstStyle/>
          <a:p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int('111', 2) </a:t>
            </a:r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的转换结果是</a:t>
            </a:r>
            <a:r>
              <a:rPr lang="zh-CN" altLang="en-US" sz="2600" dirty="0">
                <a:solidFill>
                  <a:srgbClr val="639EF4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 </a:t>
            </a:r>
            <a:r>
              <a:rPr lang="en-US" altLang="zh-CN" sz="2600" dirty="0">
                <a:solidFill>
                  <a:srgbClr val="639EF4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[</a:t>
            </a:r>
            <a:r>
              <a:rPr lang="zh-CN" altLang="en-US" sz="2600" dirty="0">
                <a:solidFill>
                  <a:srgbClr val="639EF4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填空</a:t>
            </a:r>
            <a:r>
              <a:rPr lang="en-US" altLang="zh-CN" sz="2600" dirty="0">
                <a:solidFill>
                  <a:srgbClr val="639EF4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1]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 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6" name="矩形: 圆角 5"/>
          <p:cNvSpPr/>
          <p:nvPr>
            <p:custDataLst>
              <p:tags r:id="rId2"/>
            </p:custDataLst>
          </p:nvPr>
        </p:nvSpPr>
        <p:spPr bwMode="auto">
          <a:xfrm>
            <a:off x="7696200" y="6215063"/>
            <a:ext cx="1543050" cy="411480"/>
          </a:xfrm>
          <a:prstGeom prst="roundRect">
            <a:avLst/>
          </a:prstGeom>
          <a:solidFill>
            <a:srgbClr val="808080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作答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2" name="矩形 11"/>
          <p:cNvSpPr/>
          <p:nvPr>
            <p:custDataLst>
              <p:tags r:id="rId3"/>
            </p:custDataLst>
          </p:nvPr>
        </p:nvSpPr>
        <p:spPr bwMode="auto">
          <a:xfrm>
            <a:off x="1524000" y="5849303"/>
            <a:ext cx="9144000" cy="365760"/>
          </a:xfrm>
          <a:prstGeom prst="rect">
            <a:avLst/>
          </a:prstGeom>
          <a:solidFill>
            <a:srgbClr val="FBFAE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1" compatLnSpc="1"/>
          <a:lstStyle/>
          <a:p>
            <a:r>
              <a:rPr kumimoji="0" lang="zh-CN" altLang="en-US" sz="1200" b="1" i="0" u="none" strike="noStrike" cap="none" normalizeH="0" baseline="0">
                <a:ln>
                  <a:noFill/>
                </a:ln>
                <a:solidFill>
                  <a:srgbClr val="F84F41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正常使用填空题需</a:t>
            </a:r>
            <a:r>
              <a:rPr kumimoji="0" lang="en-US" altLang="zh-CN" sz="1200" b="1" i="0" u="none" strike="noStrike" cap="none" normalizeH="0" baseline="0">
                <a:ln>
                  <a:noFill/>
                </a:ln>
                <a:solidFill>
                  <a:srgbClr val="F84F41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3.0</a:t>
            </a:r>
            <a:r>
              <a:rPr kumimoji="0" lang="zh-CN" altLang="en-US" sz="1200" b="1" i="0" u="none" strike="noStrike" cap="none" normalizeH="0" baseline="0">
                <a:ln>
                  <a:noFill/>
                </a:ln>
                <a:solidFill>
                  <a:srgbClr val="F84F41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以上版本雨课堂</a:t>
            </a:r>
            <a:endParaRPr kumimoji="0" lang="zh-CN" altLang="en-US" sz="1200" b="1" i="0" u="none" strike="noStrike" cap="none" normalizeH="0" baseline="0">
              <a:ln>
                <a:noFill/>
              </a:ln>
              <a:solidFill>
                <a:srgbClr val="F84F41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grpSp>
        <p:nvGrpSpPr>
          <p:cNvPr id="11" name="组合 10"/>
          <p:cNvGrpSpPr/>
          <p:nvPr>
            <p:custDataLst>
              <p:tags r:id="rId4"/>
            </p:custDataLst>
          </p:nvPr>
        </p:nvGrpSpPr>
        <p:grpSpPr>
          <a:xfrm>
            <a:off x="1524000" y="0"/>
            <a:ext cx="9144000" cy="635000"/>
            <a:chOff x="0" y="0"/>
            <a:chExt cx="9144000" cy="635000"/>
          </a:xfrm>
        </p:grpSpPr>
        <p:sp>
          <p:nvSpPr>
            <p:cNvPr id="7" name="TitleBackground"/>
            <p:cNvSpPr/>
            <p:nvPr>
              <p:custDataLst>
                <p:tags r:id="rId5"/>
              </p:custDataLst>
            </p:nvPr>
          </p:nvSpPr>
          <p:spPr bwMode="auto">
            <a:xfrm>
              <a:off x="0" y="0"/>
              <a:ext cx="9144000" cy="635000"/>
            </a:xfrm>
            <a:prstGeom prst="rect">
              <a:avLst/>
            </a:prstGeom>
            <a:solidFill>
              <a:srgbClr val="F6F7F8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" name="ColorBlock"/>
            <p:cNvSpPr/>
            <p:nvPr>
              <p:custDataLst>
                <p:tags r:id="rId6"/>
              </p:custDataLst>
            </p:nvPr>
          </p:nvSpPr>
          <p:spPr bwMode="auto">
            <a:xfrm>
              <a:off x="0" y="0"/>
              <a:ext cx="190500" cy="635000"/>
            </a:xfrm>
            <a:prstGeom prst="rect">
              <a:avLst/>
            </a:prstGeom>
            <a:solidFill>
              <a:srgbClr val="639EF4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" name="TypeText"/>
            <p:cNvSpPr txBox="1"/>
            <p:nvPr>
              <p:custDataLst>
                <p:tags r:id="rId7"/>
              </p:custDataLst>
            </p:nvPr>
          </p:nvSpPr>
          <p:spPr>
            <a:xfrm>
              <a:off x="254000" y="0"/>
              <a:ext cx="1905000" cy="635000"/>
            </a:xfrm>
            <a:prstGeom prst="rect">
              <a:avLst/>
            </a:prstGeom>
            <a:noFill/>
          </p:spPr>
          <p:txBody>
            <a:bodyPr vert="horz" wrap="none" rtlCol="0" anchor="ctr" anchorCtr="0">
              <a:noAutofit/>
            </a:bodyPr>
            <a:lstStyle/>
            <a:p>
              <a:r>
                <a:rPr lang="zh-CN" altLang="en-US" sz="2600">
                  <a:solidFill>
                    <a:srgbClr val="00000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填空题</a:t>
              </a:r>
              <a:endParaRPr lang="zh-CN" altLang="en-US" sz="260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  <p:sp>
          <p:nvSpPr>
            <p:cNvPr id="10" name="TipText"/>
            <p:cNvSpPr txBox="1"/>
            <p:nvPr>
              <p:custDataLst>
                <p:tags r:id="rId8"/>
              </p:custDataLst>
            </p:nvPr>
          </p:nvSpPr>
          <p:spPr>
            <a:xfrm>
              <a:off x="1525905" y="109220"/>
              <a:ext cx="2286000" cy="508000"/>
            </a:xfrm>
            <a:prstGeom prst="rect">
              <a:avLst/>
            </a:prstGeom>
            <a:noFill/>
          </p:spPr>
          <p:txBody>
            <a:bodyPr vert="horz" wrap="none" rtlCol="0" anchor="ctr" anchorCtr="0">
              <a:noAutofit/>
            </a:bodyPr>
            <a:lstStyle/>
            <a:p>
              <a:r>
                <a:rPr lang="en-US" altLang="zh-CN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1</a:t>
              </a:r>
              <a:r>
                <a:rPr lang="zh-CN" altLang="en-US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分</a:t>
              </a:r>
              <a:endParaRPr lang="zh-CN" altLang="en-US" sz="2000">
                <a:solidFill>
                  <a:srgbClr val="80808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</p:grpSp>
      <p:pic>
        <p:nvPicPr>
          <p:cNvPr id="4" name="图片 3"/>
          <p:cNvPicPr/>
          <p:nvPr>
            <p:custDataLst>
              <p:tags r:id="rId9"/>
            </p:custDataLst>
          </p:nvPr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8600" y="63500"/>
            <a:ext cx="1422400" cy="508000"/>
          </a:xfrm>
          <a:prstGeom prst="rect">
            <a:avLst/>
          </a:prstGeom>
        </p:spPr>
      </p:pic>
    </p:spTree>
    <p:custDataLst>
      <p:tags r:id="rId11"/>
    </p:custData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1C153BA-6758-45D9-B78B-3FCFDA02117E}" type="slidenum">
              <a:rPr lang="zh-CN" altLang="en-US" smtClean="0"/>
            </a:fld>
            <a:endParaRPr lang="en-US" altLang="zh-CN" dirty="0"/>
          </a:p>
        </p:txBody>
      </p:sp>
      <p:sp>
        <p:nvSpPr>
          <p:cNvPr id="5" name="文本框 4"/>
          <p:cNvSpPr txBox="1"/>
          <p:nvPr>
            <p:custDataLst>
              <p:tags r:id="rId1"/>
            </p:custDataLst>
          </p:nvPr>
        </p:nvSpPr>
        <p:spPr>
          <a:xfrm>
            <a:off x="2438400" y="635000"/>
            <a:ext cx="7315200" cy="2143125"/>
          </a:xfrm>
          <a:prstGeom prst="rect">
            <a:avLst/>
          </a:prstGeom>
          <a:noFill/>
        </p:spPr>
        <p:txBody>
          <a:bodyPr vert="horz" wrap="square" rtlCol="0" anchor="ctr" anchorCtr="0">
            <a:noAutofit/>
          </a:bodyPr>
          <a:lstStyle/>
          <a:p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'p'  in  'Python' </a:t>
            </a:r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的结果为 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True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6" name="文本框 5"/>
          <p:cNvSpPr txBox="1"/>
          <p:nvPr>
            <p:custDataLst>
              <p:tags r:id="rId2"/>
            </p:custDataLst>
          </p:nvPr>
        </p:nvSpPr>
        <p:spPr>
          <a:xfrm>
            <a:off x="3352800" y="2786063"/>
            <a:ext cx="6400800" cy="642938"/>
          </a:xfrm>
          <a:prstGeom prst="rect">
            <a:avLst/>
          </a:prstGeom>
          <a:noFill/>
        </p:spPr>
        <p:txBody>
          <a:bodyPr vert="horz" rtlCol="0" anchor="ctr" anchorCtr="0">
            <a:noAutofit/>
          </a:bodyPr>
          <a:lstStyle/>
          <a:p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正确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7" name="文本框 6"/>
          <p:cNvSpPr txBox="1"/>
          <p:nvPr>
            <p:custDataLst>
              <p:tags r:id="rId3"/>
            </p:custDataLst>
          </p:nvPr>
        </p:nvSpPr>
        <p:spPr>
          <a:xfrm>
            <a:off x="3352800" y="3643313"/>
            <a:ext cx="6400800" cy="642938"/>
          </a:xfrm>
          <a:prstGeom prst="rect">
            <a:avLst/>
          </a:prstGeom>
          <a:noFill/>
        </p:spPr>
        <p:txBody>
          <a:bodyPr vert="horz" rtlCol="0" anchor="ctr" anchorCtr="0">
            <a:noAutofit/>
          </a:bodyPr>
          <a:lstStyle/>
          <a:p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错误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0" name="椭圆 9"/>
          <p:cNvSpPr>
            <a:spLocks noChangeAspect="1"/>
          </p:cNvSpPr>
          <p:nvPr>
            <p:custDataLst>
              <p:tags r:id="rId4"/>
            </p:custDataLst>
          </p:nvPr>
        </p:nvSpPr>
        <p:spPr bwMode="auto">
          <a:xfrm>
            <a:off x="2638425" y="2850356"/>
            <a:ext cx="514350" cy="514350"/>
          </a:xfrm>
          <a:prstGeom prst="ellipse">
            <a:avLst/>
          </a:prstGeom>
          <a:solidFill>
            <a:srgbClr val="808080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A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1" name="椭圆 10"/>
          <p:cNvSpPr>
            <a:spLocks noChangeAspect="1"/>
          </p:cNvSpPr>
          <p:nvPr>
            <p:custDataLst>
              <p:tags r:id="rId5"/>
            </p:custDataLst>
          </p:nvPr>
        </p:nvSpPr>
        <p:spPr bwMode="auto">
          <a:xfrm>
            <a:off x="2638425" y="3707606"/>
            <a:ext cx="514350" cy="514350"/>
          </a:xfrm>
          <a:prstGeom prst="ellipse">
            <a:avLst/>
          </a:prstGeom>
          <a:solidFill>
            <a:srgbClr val="00FF00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B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4" name="矩形: 圆角 13"/>
          <p:cNvSpPr/>
          <p:nvPr>
            <p:custDataLst>
              <p:tags r:id="rId6"/>
            </p:custDataLst>
          </p:nvPr>
        </p:nvSpPr>
        <p:spPr bwMode="auto">
          <a:xfrm>
            <a:off x="7696200" y="6215063"/>
            <a:ext cx="1543050" cy="411480"/>
          </a:xfrm>
          <a:prstGeom prst="roundRect">
            <a:avLst/>
          </a:prstGeom>
          <a:solidFill>
            <a:srgbClr val="808080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提交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grpSp>
        <p:nvGrpSpPr>
          <p:cNvPr id="19" name="组合 18"/>
          <p:cNvGrpSpPr/>
          <p:nvPr>
            <p:custDataLst>
              <p:tags r:id="rId7"/>
            </p:custDataLst>
          </p:nvPr>
        </p:nvGrpSpPr>
        <p:grpSpPr>
          <a:xfrm>
            <a:off x="1524000" y="0"/>
            <a:ext cx="9144000" cy="635000"/>
            <a:chOff x="0" y="0"/>
            <a:chExt cx="9144000" cy="635000"/>
          </a:xfrm>
        </p:grpSpPr>
        <p:sp>
          <p:nvSpPr>
            <p:cNvPr id="15" name="TitleBackground"/>
            <p:cNvSpPr/>
            <p:nvPr>
              <p:custDataLst>
                <p:tags r:id="rId8"/>
              </p:custDataLst>
            </p:nvPr>
          </p:nvSpPr>
          <p:spPr bwMode="auto">
            <a:xfrm>
              <a:off x="0" y="0"/>
              <a:ext cx="9144000" cy="635000"/>
            </a:xfrm>
            <a:prstGeom prst="rect">
              <a:avLst/>
            </a:prstGeom>
            <a:solidFill>
              <a:srgbClr val="F6F7F8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6" name="ColorBlock"/>
            <p:cNvSpPr/>
            <p:nvPr>
              <p:custDataLst>
                <p:tags r:id="rId9"/>
              </p:custDataLst>
            </p:nvPr>
          </p:nvSpPr>
          <p:spPr bwMode="auto">
            <a:xfrm>
              <a:off x="0" y="0"/>
              <a:ext cx="190500" cy="635000"/>
            </a:xfrm>
            <a:prstGeom prst="rect">
              <a:avLst/>
            </a:prstGeom>
            <a:solidFill>
              <a:srgbClr val="639EF4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7" name="TypeText"/>
            <p:cNvSpPr txBox="1"/>
            <p:nvPr>
              <p:custDataLst>
                <p:tags r:id="rId10"/>
              </p:custDataLst>
            </p:nvPr>
          </p:nvSpPr>
          <p:spPr>
            <a:xfrm>
              <a:off x="254000" y="0"/>
              <a:ext cx="1905000" cy="635000"/>
            </a:xfrm>
            <a:prstGeom prst="rect">
              <a:avLst/>
            </a:prstGeom>
            <a:noFill/>
          </p:spPr>
          <p:txBody>
            <a:bodyPr vert="horz" wrap="none" rtlCol="0" anchor="ctr" anchorCtr="0">
              <a:noAutofit/>
            </a:bodyPr>
            <a:lstStyle/>
            <a:p>
              <a:r>
                <a:rPr lang="zh-CN" altLang="en-US" sz="2600">
                  <a:solidFill>
                    <a:srgbClr val="00000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单选题</a:t>
              </a:r>
              <a:endParaRPr lang="zh-CN" altLang="en-US" sz="260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  <p:sp>
          <p:nvSpPr>
            <p:cNvPr id="18" name="TipText"/>
            <p:cNvSpPr txBox="1"/>
            <p:nvPr>
              <p:custDataLst>
                <p:tags r:id="rId11"/>
              </p:custDataLst>
            </p:nvPr>
          </p:nvSpPr>
          <p:spPr>
            <a:xfrm>
              <a:off x="1525905" y="109220"/>
              <a:ext cx="2286000" cy="508000"/>
            </a:xfrm>
            <a:prstGeom prst="rect">
              <a:avLst/>
            </a:prstGeom>
            <a:noFill/>
          </p:spPr>
          <p:txBody>
            <a:bodyPr vert="horz" wrap="none" rtlCol="0" anchor="ctr" anchorCtr="0">
              <a:noAutofit/>
            </a:bodyPr>
            <a:lstStyle/>
            <a:p>
              <a:r>
                <a:rPr lang="en-US" altLang="zh-CN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1</a:t>
              </a:r>
              <a:r>
                <a:rPr lang="zh-CN" altLang="en-US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分</a:t>
              </a:r>
              <a:endParaRPr lang="zh-CN" altLang="en-US" sz="2000">
                <a:solidFill>
                  <a:srgbClr val="80808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</p:grpSp>
      <p:pic>
        <p:nvPicPr>
          <p:cNvPr id="4" name="图片 3"/>
          <p:cNvPicPr/>
          <p:nvPr>
            <p:custDataLst>
              <p:tags r:id="rId12"/>
            </p:custDataLst>
          </p:nvPr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8600" y="63500"/>
            <a:ext cx="1422400" cy="508000"/>
          </a:xfrm>
          <a:prstGeom prst="rect">
            <a:avLst/>
          </a:prstGeom>
        </p:spPr>
      </p:pic>
    </p:spTree>
    <p:custDataLst>
      <p:tags r:id="rId14"/>
    </p:custData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1C153BA-6758-45D9-B78B-3FCFDA02117E}" type="slidenum">
              <a:rPr lang="zh-CN" altLang="en-US" smtClean="0"/>
            </a:fld>
            <a:endParaRPr lang="en-US" altLang="zh-CN" dirty="0"/>
          </a:p>
        </p:txBody>
      </p:sp>
      <p:sp>
        <p:nvSpPr>
          <p:cNvPr id="5" name="文本框 4"/>
          <p:cNvSpPr txBox="1"/>
          <p:nvPr>
            <p:custDataLst>
              <p:tags r:id="rId1"/>
            </p:custDataLst>
          </p:nvPr>
        </p:nvSpPr>
        <p:spPr>
          <a:xfrm>
            <a:off x="2438400" y="635000"/>
            <a:ext cx="7315200" cy="2143125"/>
          </a:xfrm>
          <a:prstGeom prst="rect">
            <a:avLst/>
          </a:prstGeom>
          <a:noFill/>
        </p:spPr>
        <p:txBody>
          <a:bodyPr vert="horz" wrap="square" rtlCol="0" anchor="ctr" anchorCtr="0">
            <a:noAutofit/>
          </a:bodyPr>
          <a:lstStyle/>
          <a:p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执行两条语句 </a:t>
            </a:r>
            <a:r>
              <a:rPr lang="en-US" altLang="zh-CN" sz="2600" dirty="0" err="1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lst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=[1,2,3] ;  x = </a:t>
            </a:r>
            <a:r>
              <a:rPr lang="en-US" altLang="zh-CN" sz="2600" dirty="0" err="1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lst</a:t>
            </a:r>
            <a:endParaRPr lang="en-US" altLang="zh-CN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  <a:p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则  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x  is  </a:t>
            </a:r>
            <a:r>
              <a:rPr lang="en-US" altLang="zh-CN" sz="2600" dirty="0" err="1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lst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 </a:t>
            </a:r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的结果为 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True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6" name="文本框 5"/>
          <p:cNvSpPr txBox="1"/>
          <p:nvPr>
            <p:custDataLst>
              <p:tags r:id="rId2"/>
            </p:custDataLst>
          </p:nvPr>
        </p:nvSpPr>
        <p:spPr>
          <a:xfrm>
            <a:off x="3352800" y="2786063"/>
            <a:ext cx="6400800" cy="642938"/>
          </a:xfrm>
          <a:prstGeom prst="rect">
            <a:avLst/>
          </a:prstGeom>
          <a:noFill/>
        </p:spPr>
        <p:txBody>
          <a:bodyPr vert="horz" rtlCol="0" anchor="ctr" anchorCtr="0">
            <a:noAutofit/>
          </a:bodyPr>
          <a:lstStyle/>
          <a:p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正确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7" name="文本框 6"/>
          <p:cNvSpPr txBox="1"/>
          <p:nvPr>
            <p:custDataLst>
              <p:tags r:id="rId3"/>
            </p:custDataLst>
          </p:nvPr>
        </p:nvSpPr>
        <p:spPr>
          <a:xfrm>
            <a:off x="3352800" y="3643313"/>
            <a:ext cx="6400800" cy="642938"/>
          </a:xfrm>
          <a:prstGeom prst="rect">
            <a:avLst/>
          </a:prstGeom>
          <a:noFill/>
        </p:spPr>
        <p:txBody>
          <a:bodyPr vert="horz" rtlCol="0" anchor="ctr" anchorCtr="0">
            <a:noAutofit/>
          </a:bodyPr>
          <a:lstStyle/>
          <a:p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错误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0" name="椭圆 9"/>
          <p:cNvSpPr>
            <a:spLocks noChangeAspect="1"/>
          </p:cNvSpPr>
          <p:nvPr>
            <p:custDataLst>
              <p:tags r:id="rId4"/>
            </p:custDataLst>
          </p:nvPr>
        </p:nvSpPr>
        <p:spPr bwMode="auto">
          <a:xfrm>
            <a:off x="2638425" y="2850356"/>
            <a:ext cx="514350" cy="514350"/>
          </a:xfrm>
          <a:prstGeom prst="ellipse">
            <a:avLst/>
          </a:prstGeom>
          <a:solidFill>
            <a:srgbClr val="00FF00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A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1" name="椭圆 10"/>
          <p:cNvSpPr>
            <a:spLocks noChangeAspect="1"/>
          </p:cNvSpPr>
          <p:nvPr>
            <p:custDataLst>
              <p:tags r:id="rId5"/>
            </p:custDataLst>
          </p:nvPr>
        </p:nvSpPr>
        <p:spPr bwMode="auto">
          <a:xfrm>
            <a:off x="2638425" y="3707606"/>
            <a:ext cx="514350" cy="514350"/>
          </a:xfrm>
          <a:prstGeom prst="ellipse">
            <a:avLst/>
          </a:prstGeom>
          <a:solidFill>
            <a:srgbClr val="808080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B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4" name="矩形: 圆角 13"/>
          <p:cNvSpPr/>
          <p:nvPr>
            <p:custDataLst>
              <p:tags r:id="rId6"/>
            </p:custDataLst>
          </p:nvPr>
        </p:nvSpPr>
        <p:spPr bwMode="auto">
          <a:xfrm>
            <a:off x="7696200" y="6215063"/>
            <a:ext cx="1543050" cy="411480"/>
          </a:xfrm>
          <a:prstGeom prst="roundRect">
            <a:avLst/>
          </a:prstGeom>
          <a:solidFill>
            <a:srgbClr val="808080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提交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grpSp>
        <p:nvGrpSpPr>
          <p:cNvPr id="19" name="组合 18"/>
          <p:cNvGrpSpPr/>
          <p:nvPr>
            <p:custDataLst>
              <p:tags r:id="rId7"/>
            </p:custDataLst>
          </p:nvPr>
        </p:nvGrpSpPr>
        <p:grpSpPr>
          <a:xfrm>
            <a:off x="1524000" y="0"/>
            <a:ext cx="9144000" cy="635000"/>
            <a:chOff x="0" y="0"/>
            <a:chExt cx="9144000" cy="635000"/>
          </a:xfrm>
        </p:grpSpPr>
        <p:sp>
          <p:nvSpPr>
            <p:cNvPr id="15" name="TitleBackground"/>
            <p:cNvSpPr/>
            <p:nvPr>
              <p:custDataLst>
                <p:tags r:id="rId8"/>
              </p:custDataLst>
            </p:nvPr>
          </p:nvSpPr>
          <p:spPr bwMode="auto">
            <a:xfrm>
              <a:off x="0" y="0"/>
              <a:ext cx="9144000" cy="635000"/>
            </a:xfrm>
            <a:prstGeom prst="rect">
              <a:avLst/>
            </a:prstGeom>
            <a:solidFill>
              <a:srgbClr val="F6F7F8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6" name="ColorBlock"/>
            <p:cNvSpPr/>
            <p:nvPr>
              <p:custDataLst>
                <p:tags r:id="rId9"/>
              </p:custDataLst>
            </p:nvPr>
          </p:nvSpPr>
          <p:spPr bwMode="auto">
            <a:xfrm>
              <a:off x="0" y="0"/>
              <a:ext cx="190500" cy="635000"/>
            </a:xfrm>
            <a:prstGeom prst="rect">
              <a:avLst/>
            </a:prstGeom>
            <a:solidFill>
              <a:srgbClr val="639EF4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7" name="TypeText"/>
            <p:cNvSpPr txBox="1"/>
            <p:nvPr>
              <p:custDataLst>
                <p:tags r:id="rId10"/>
              </p:custDataLst>
            </p:nvPr>
          </p:nvSpPr>
          <p:spPr>
            <a:xfrm>
              <a:off x="254000" y="0"/>
              <a:ext cx="1905000" cy="635000"/>
            </a:xfrm>
            <a:prstGeom prst="rect">
              <a:avLst/>
            </a:prstGeom>
            <a:noFill/>
          </p:spPr>
          <p:txBody>
            <a:bodyPr vert="horz" wrap="none" rtlCol="0" anchor="ctr" anchorCtr="0">
              <a:noAutofit/>
            </a:bodyPr>
            <a:lstStyle/>
            <a:p>
              <a:r>
                <a:rPr lang="zh-CN" altLang="en-US" sz="2600">
                  <a:solidFill>
                    <a:srgbClr val="00000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单选题</a:t>
              </a:r>
              <a:endParaRPr lang="zh-CN" altLang="en-US" sz="260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  <p:sp>
          <p:nvSpPr>
            <p:cNvPr id="18" name="TipText"/>
            <p:cNvSpPr txBox="1"/>
            <p:nvPr>
              <p:custDataLst>
                <p:tags r:id="rId11"/>
              </p:custDataLst>
            </p:nvPr>
          </p:nvSpPr>
          <p:spPr>
            <a:xfrm>
              <a:off x="1525905" y="109220"/>
              <a:ext cx="2286000" cy="508000"/>
            </a:xfrm>
            <a:prstGeom prst="rect">
              <a:avLst/>
            </a:prstGeom>
            <a:noFill/>
          </p:spPr>
          <p:txBody>
            <a:bodyPr vert="horz" wrap="none" rtlCol="0" anchor="ctr" anchorCtr="0">
              <a:noAutofit/>
            </a:bodyPr>
            <a:lstStyle/>
            <a:p>
              <a:r>
                <a:rPr lang="en-US" altLang="zh-CN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1</a:t>
              </a:r>
              <a:r>
                <a:rPr lang="zh-CN" altLang="en-US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分</a:t>
              </a:r>
              <a:endParaRPr lang="zh-CN" altLang="en-US" sz="2000">
                <a:solidFill>
                  <a:srgbClr val="80808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</p:grpSp>
      <p:pic>
        <p:nvPicPr>
          <p:cNvPr id="4" name="图片 3"/>
          <p:cNvPicPr/>
          <p:nvPr>
            <p:custDataLst>
              <p:tags r:id="rId12"/>
            </p:custDataLst>
          </p:nvPr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8600" y="63500"/>
            <a:ext cx="1422400" cy="508000"/>
          </a:xfrm>
          <a:prstGeom prst="rect">
            <a:avLst/>
          </a:prstGeom>
        </p:spPr>
      </p:pic>
    </p:spTree>
    <p:custDataLst>
      <p:tags r:id="rId14"/>
    </p:custData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1C153BA-6758-45D9-B78B-3FCFDA02117E}" type="slidenum">
              <a:rPr lang="zh-CN" altLang="en-US" smtClean="0"/>
            </a:fld>
            <a:endParaRPr lang="en-US" altLang="zh-CN" dirty="0"/>
          </a:p>
        </p:txBody>
      </p:sp>
      <p:sp>
        <p:nvSpPr>
          <p:cNvPr id="5" name="文本框 4"/>
          <p:cNvSpPr txBox="1"/>
          <p:nvPr>
            <p:custDataLst>
              <p:tags r:id="rId1"/>
            </p:custDataLst>
          </p:nvPr>
        </p:nvSpPr>
        <p:spPr>
          <a:xfrm>
            <a:off x="2438400" y="635000"/>
            <a:ext cx="7315200" cy="2143125"/>
          </a:xfrm>
          <a:prstGeom prst="rect">
            <a:avLst/>
          </a:prstGeom>
          <a:noFill/>
        </p:spPr>
        <p:txBody>
          <a:bodyPr vert="horz" wrap="square" rtlCol="0" anchor="ctr" anchorCtr="0">
            <a:noAutofit/>
          </a:bodyPr>
          <a:lstStyle/>
          <a:p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not  </a:t>
            </a:r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和 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and </a:t>
            </a:r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运算优先级高于 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&gt;  </a:t>
            </a:r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和 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&lt; </a:t>
            </a:r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关系比较运算。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6" name="文本框 5"/>
          <p:cNvSpPr txBox="1"/>
          <p:nvPr>
            <p:custDataLst>
              <p:tags r:id="rId2"/>
            </p:custDataLst>
          </p:nvPr>
        </p:nvSpPr>
        <p:spPr>
          <a:xfrm>
            <a:off x="3352800" y="2786063"/>
            <a:ext cx="6400800" cy="642938"/>
          </a:xfrm>
          <a:prstGeom prst="rect">
            <a:avLst/>
          </a:prstGeom>
          <a:noFill/>
        </p:spPr>
        <p:txBody>
          <a:bodyPr vert="horz" rtlCol="0" anchor="ctr" anchorCtr="0">
            <a:noAutofit/>
          </a:bodyPr>
          <a:lstStyle/>
          <a:p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正确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7" name="文本框 6"/>
          <p:cNvSpPr txBox="1"/>
          <p:nvPr>
            <p:custDataLst>
              <p:tags r:id="rId3"/>
            </p:custDataLst>
          </p:nvPr>
        </p:nvSpPr>
        <p:spPr>
          <a:xfrm>
            <a:off x="3352800" y="3643313"/>
            <a:ext cx="6400800" cy="642938"/>
          </a:xfrm>
          <a:prstGeom prst="rect">
            <a:avLst/>
          </a:prstGeom>
          <a:noFill/>
        </p:spPr>
        <p:txBody>
          <a:bodyPr vert="horz" rtlCol="0" anchor="ctr" anchorCtr="0">
            <a:noAutofit/>
          </a:bodyPr>
          <a:lstStyle/>
          <a:p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错误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0" name="椭圆 9"/>
          <p:cNvSpPr>
            <a:spLocks noChangeAspect="1"/>
          </p:cNvSpPr>
          <p:nvPr>
            <p:custDataLst>
              <p:tags r:id="rId4"/>
            </p:custDataLst>
          </p:nvPr>
        </p:nvSpPr>
        <p:spPr bwMode="auto">
          <a:xfrm>
            <a:off x="2638425" y="2850356"/>
            <a:ext cx="514350" cy="514350"/>
          </a:xfrm>
          <a:prstGeom prst="ellipse">
            <a:avLst/>
          </a:prstGeom>
          <a:solidFill>
            <a:srgbClr val="808080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A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1" name="椭圆 10"/>
          <p:cNvSpPr>
            <a:spLocks noChangeAspect="1"/>
          </p:cNvSpPr>
          <p:nvPr>
            <p:custDataLst>
              <p:tags r:id="rId5"/>
            </p:custDataLst>
          </p:nvPr>
        </p:nvSpPr>
        <p:spPr bwMode="auto">
          <a:xfrm>
            <a:off x="2638425" y="3707606"/>
            <a:ext cx="514350" cy="514350"/>
          </a:xfrm>
          <a:prstGeom prst="ellipse">
            <a:avLst/>
          </a:prstGeom>
          <a:solidFill>
            <a:srgbClr val="00FF00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B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4" name="矩形: 圆角 13"/>
          <p:cNvSpPr/>
          <p:nvPr>
            <p:custDataLst>
              <p:tags r:id="rId6"/>
            </p:custDataLst>
          </p:nvPr>
        </p:nvSpPr>
        <p:spPr bwMode="auto">
          <a:xfrm>
            <a:off x="7696200" y="6215063"/>
            <a:ext cx="1543050" cy="411480"/>
          </a:xfrm>
          <a:prstGeom prst="roundRect">
            <a:avLst/>
          </a:prstGeom>
          <a:solidFill>
            <a:srgbClr val="808080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提交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grpSp>
        <p:nvGrpSpPr>
          <p:cNvPr id="19" name="组合 18"/>
          <p:cNvGrpSpPr/>
          <p:nvPr>
            <p:custDataLst>
              <p:tags r:id="rId7"/>
            </p:custDataLst>
          </p:nvPr>
        </p:nvGrpSpPr>
        <p:grpSpPr>
          <a:xfrm>
            <a:off x="1524000" y="0"/>
            <a:ext cx="9144000" cy="635000"/>
            <a:chOff x="0" y="0"/>
            <a:chExt cx="9144000" cy="635000"/>
          </a:xfrm>
        </p:grpSpPr>
        <p:sp>
          <p:nvSpPr>
            <p:cNvPr id="15" name="TitleBackground"/>
            <p:cNvSpPr/>
            <p:nvPr>
              <p:custDataLst>
                <p:tags r:id="rId8"/>
              </p:custDataLst>
            </p:nvPr>
          </p:nvSpPr>
          <p:spPr bwMode="auto">
            <a:xfrm>
              <a:off x="0" y="0"/>
              <a:ext cx="9144000" cy="635000"/>
            </a:xfrm>
            <a:prstGeom prst="rect">
              <a:avLst/>
            </a:prstGeom>
            <a:solidFill>
              <a:srgbClr val="F6F7F8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6" name="ColorBlock"/>
            <p:cNvSpPr/>
            <p:nvPr>
              <p:custDataLst>
                <p:tags r:id="rId9"/>
              </p:custDataLst>
            </p:nvPr>
          </p:nvSpPr>
          <p:spPr bwMode="auto">
            <a:xfrm>
              <a:off x="0" y="0"/>
              <a:ext cx="190500" cy="635000"/>
            </a:xfrm>
            <a:prstGeom prst="rect">
              <a:avLst/>
            </a:prstGeom>
            <a:solidFill>
              <a:srgbClr val="639EF4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7" name="TypeText"/>
            <p:cNvSpPr txBox="1"/>
            <p:nvPr>
              <p:custDataLst>
                <p:tags r:id="rId10"/>
              </p:custDataLst>
            </p:nvPr>
          </p:nvSpPr>
          <p:spPr>
            <a:xfrm>
              <a:off x="254000" y="0"/>
              <a:ext cx="1905000" cy="635000"/>
            </a:xfrm>
            <a:prstGeom prst="rect">
              <a:avLst/>
            </a:prstGeom>
            <a:noFill/>
          </p:spPr>
          <p:txBody>
            <a:bodyPr vert="horz" wrap="none" rtlCol="0" anchor="ctr" anchorCtr="0">
              <a:noAutofit/>
            </a:bodyPr>
            <a:lstStyle/>
            <a:p>
              <a:r>
                <a:rPr lang="zh-CN" altLang="en-US" sz="2600">
                  <a:solidFill>
                    <a:srgbClr val="00000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单选题</a:t>
              </a:r>
              <a:endParaRPr lang="zh-CN" altLang="en-US" sz="260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  <p:sp>
          <p:nvSpPr>
            <p:cNvPr id="18" name="TipText"/>
            <p:cNvSpPr txBox="1"/>
            <p:nvPr>
              <p:custDataLst>
                <p:tags r:id="rId11"/>
              </p:custDataLst>
            </p:nvPr>
          </p:nvSpPr>
          <p:spPr>
            <a:xfrm>
              <a:off x="1525905" y="109220"/>
              <a:ext cx="2286000" cy="508000"/>
            </a:xfrm>
            <a:prstGeom prst="rect">
              <a:avLst/>
            </a:prstGeom>
            <a:noFill/>
          </p:spPr>
          <p:txBody>
            <a:bodyPr vert="horz" wrap="none" rtlCol="0" anchor="ctr" anchorCtr="0">
              <a:noAutofit/>
            </a:bodyPr>
            <a:lstStyle/>
            <a:p>
              <a:r>
                <a:rPr lang="en-US" altLang="zh-CN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1</a:t>
              </a:r>
              <a:r>
                <a:rPr lang="zh-CN" altLang="en-US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分</a:t>
              </a:r>
              <a:endParaRPr lang="zh-CN" altLang="en-US" sz="2000">
                <a:solidFill>
                  <a:srgbClr val="80808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</p:grpSp>
      <p:pic>
        <p:nvPicPr>
          <p:cNvPr id="4" name="图片 3"/>
          <p:cNvPicPr/>
          <p:nvPr>
            <p:custDataLst>
              <p:tags r:id="rId12"/>
            </p:custDataLst>
          </p:nvPr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8600" y="63500"/>
            <a:ext cx="1422400" cy="508000"/>
          </a:xfrm>
          <a:prstGeom prst="rect">
            <a:avLst/>
          </a:prstGeom>
        </p:spPr>
      </p:pic>
    </p:spTree>
    <p:custDataLst>
      <p:tags r:id="rId14"/>
    </p:custData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1C153BA-6758-45D9-B78B-3FCFDA02117E}" type="slidenum">
              <a:rPr lang="zh-CN" altLang="en-US" smtClean="0"/>
            </a:fld>
            <a:endParaRPr lang="en-US" altLang="zh-CN" dirty="0"/>
          </a:p>
        </p:txBody>
      </p:sp>
      <p:sp>
        <p:nvSpPr>
          <p:cNvPr id="5" name="文本框 4"/>
          <p:cNvSpPr txBox="1"/>
          <p:nvPr>
            <p:custDataLst>
              <p:tags r:id="rId1"/>
            </p:custDataLst>
          </p:nvPr>
        </p:nvSpPr>
        <p:spPr>
          <a:xfrm>
            <a:off x="2438400" y="635000"/>
            <a:ext cx="7315200" cy="2143125"/>
          </a:xfrm>
          <a:prstGeom prst="rect">
            <a:avLst/>
          </a:prstGeom>
          <a:noFill/>
        </p:spPr>
        <p:txBody>
          <a:bodyPr vert="horz" wrap="square" rtlCol="0" anchor="ctr" anchorCtr="0">
            <a:noAutofit/>
          </a:bodyPr>
          <a:lstStyle/>
          <a:p>
            <a:r>
              <a:rPr lang="en-US" altLang="zh-CN" sz="2600" dirty="0" err="1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chr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(65)</a:t>
            </a:r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的返回结果是 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'A'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6" name="文本框 5"/>
          <p:cNvSpPr txBox="1"/>
          <p:nvPr>
            <p:custDataLst>
              <p:tags r:id="rId2"/>
            </p:custDataLst>
          </p:nvPr>
        </p:nvSpPr>
        <p:spPr>
          <a:xfrm>
            <a:off x="3352800" y="2786063"/>
            <a:ext cx="6400800" cy="642938"/>
          </a:xfrm>
          <a:prstGeom prst="rect">
            <a:avLst/>
          </a:prstGeom>
          <a:noFill/>
        </p:spPr>
        <p:txBody>
          <a:bodyPr vert="horz" rtlCol="0" anchor="ctr" anchorCtr="0">
            <a:noAutofit/>
          </a:bodyPr>
          <a:lstStyle/>
          <a:p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正确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7" name="文本框 6"/>
          <p:cNvSpPr txBox="1"/>
          <p:nvPr>
            <p:custDataLst>
              <p:tags r:id="rId3"/>
            </p:custDataLst>
          </p:nvPr>
        </p:nvSpPr>
        <p:spPr>
          <a:xfrm>
            <a:off x="3352800" y="3643313"/>
            <a:ext cx="6400800" cy="642938"/>
          </a:xfrm>
          <a:prstGeom prst="rect">
            <a:avLst/>
          </a:prstGeom>
          <a:noFill/>
        </p:spPr>
        <p:txBody>
          <a:bodyPr vert="horz" rtlCol="0" anchor="ctr" anchorCtr="0">
            <a:noAutofit/>
          </a:bodyPr>
          <a:lstStyle/>
          <a:p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错误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0" name="椭圆 9"/>
          <p:cNvSpPr>
            <a:spLocks noChangeAspect="1"/>
          </p:cNvSpPr>
          <p:nvPr>
            <p:custDataLst>
              <p:tags r:id="rId4"/>
            </p:custDataLst>
          </p:nvPr>
        </p:nvSpPr>
        <p:spPr bwMode="auto">
          <a:xfrm>
            <a:off x="2638425" y="2850356"/>
            <a:ext cx="514350" cy="514350"/>
          </a:xfrm>
          <a:prstGeom prst="ellipse">
            <a:avLst/>
          </a:prstGeom>
          <a:solidFill>
            <a:srgbClr val="00FF00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A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1" name="椭圆 10"/>
          <p:cNvSpPr>
            <a:spLocks noChangeAspect="1"/>
          </p:cNvSpPr>
          <p:nvPr>
            <p:custDataLst>
              <p:tags r:id="rId5"/>
            </p:custDataLst>
          </p:nvPr>
        </p:nvSpPr>
        <p:spPr bwMode="auto">
          <a:xfrm>
            <a:off x="2638425" y="3707606"/>
            <a:ext cx="514350" cy="514350"/>
          </a:xfrm>
          <a:prstGeom prst="ellipse">
            <a:avLst/>
          </a:prstGeom>
          <a:solidFill>
            <a:srgbClr val="808080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B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4" name="矩形: 圆角 13"/>
          <p:cNvSpPr/>
          <p:nvPr>
            <p:custDataLst>
              <p:tags r:id="rId6"/>
            </p:custDataLst>
          </p:nvPr>
        </p:nvSpPr>
        <p:spPr bwMode="auto">
          <a:xfrm>
            <a:off x="7696200" y="6215063"/>
            <a:ext cx="1543050" cy="411480"/>
          </a:xfrm>
          <a:prstGeom prst="roundRect">
            <a:avLst/>
          </a:prstGeom>
          <a:solidFill>
            <a:srgbClr val="808080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提交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grpSp>
        <p:nvGrpSpPr>
          <p:cNvPr id="19" name="组合 18"/>
          <p:cNvGrpSpPr/>
          <p:nvPr>
            <p:custDataLst>
              <p:tags r:id="rId7"/>
            </p:custDataLst>
          </p:nvPr>
        </p:nvGrpSpPr>
        <p:grpSpPr>
          <a:xfrm>
            <a:off x="1524000" y="0"/>
            <a:ext cx="9144000" cy="635000"/>
            <a:chOff x="0" y="0"/>
            <a:chExt cx="9144000" cy="635000"/>
          </a:xfrm>
        </p:grpSpPr>
        <p:sp>
          <p:nvSpPr>
            <p:cNvPr id="15" name="TitleBackground"/>
            <p:cNvSpPr/>
            <p:nvPr>
              <p:custDataLst>
                <p:tags r:id="rId8"/>
              </p:custDataLst>
            </p:nvPr>
          </p:nvSpPr>
          <p:spPr bwMode="auto">
            <a:xfrm>
              <a:off x="0" y="0"/>
              <a:ext cx="9144000" cy="635000"/>
            </a:xfrm>
            <a:prstGeom prst="rect">
              <a:avLst/>
            </a:prstGeom>
            <a:solidFill>
              <a:srgbClr val="F6F7F8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6" name="ColorBlock"/>
            <p:cNvSpPr/>
            <p:nvPr>
              <p:custDataLst>
                <p:tags r:id="rId9"/>
              </p:custDataLst>
            </p:nvPr>
          </p:nvSpPr>
          <p:spPr bwMode="auto">
            <a:xfrm>
              <a:off x="0" y="0"/>
              <a:ext cx="190500" cy="635000"/>
            </a:xfrm>
            <a:prstGeom prst="rect">
              <a:avLst/>
            </a:prstGeom>
            <a:solidFill>
              <a:srgbClr val="639EF4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7" name="TypeText"/>
            <p:cNvSpPr txBox="1"/>
            <p:nvPr>
              <p:custDataLst>
                <p:tags r:id="rId10"/>
              </p:custDataLst>
            </p:nvPr>
          </p:nvSpPr>
          <p:spPr>
            <a:xfrm>
              <a:off x="254000" y="0"/>
              <a:ext cx="1905000" cy="635000"/>
            </a:xfrm>
            <a:prstGeom prst="rect">
              <a:avLst/>
            </a:prstGeom>
            <a:noFill/>
          </p:spPr>
          <p:txBody>
            <a:bodyPr vert="horz" wrap="none" rtlCol="0" anchor="ctr" anchorCtr="0">
              <a:noAutofit/>
            </a:bodyPr>
            <a:lstStyle/>
            <a:p>
              <a:r>
                <a:rPr lang="zh-CN" altLang="en-US" sz="2600">
                  <a:solidFill>
                    <a:srgbClr val="00000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单选题</a:t>
              </a:r>
              <a:endParaRPr lang="zh-CN" altLang="en-US" sz="260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  <p:sp>
          <p:nvSpPr>
            <p:cNvPr id="18" name="TipText"/>
            <p:cNvSpPr txBox="1"/>
            <p:nvPr>
              <p:custDataLst>
                <p:tags r:id="rId11"/>
              </p:custDataLst>
            </p:nvPr>
          </p:nvSpPr>
          <p:spPr>
            <a:xfrm>
              <a:off x="1525905" y="109220"/>
              <a:ext cx="2286000" cy="508000"/>
            </a:xfrm>
            <a:prstGeom prst="rect">
              <a:avLst/>
            </a:prstGeom>
            <a:noFill/>
          </p:spPr>
          <p:txBody>
            <a:bodyPr vert="horz" wrap="none" rtlCol="0" anchor="ctr" anchorCtr="0">
              <a:noAutofit/>
            </a:bodyPr>
            <a:lstStyle/>
            <a:p>
              <a:r>
                <a:rPr lang="en-US" altLang="zh-CN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1</a:t>
              </a:r>
              <a:r>
                <a:rPr lang="zh-CN" altLang="en-US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分</a:t>
              </a:r>
              <a:endParaRPr lang="zh-CN" altLang="en-US" sz="2000">
                <a:solidFill>
                  <a:srgbClr val="80808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</p:grpSp>
      <p:pic>
        <p:nvPicPr>
          <p:cNvPr id="4" name="图片 3"/>
          <p:cNvPicPr/>
          <p:nvPr>
            <p:custDataLst>
              <p:tags r:id="rId12"/>
            </p:custDataLst>
          </p:nvPr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8600" y="63500"/>
            <a:ext cx="1422400" cy="508000"/>
          </a:xfrm>
          <a:prstGeom prst="rect">
            <a:avLst/>
          </a:prstGeom>
        </p:spPr>
      </p:pic>
    </p:spTree>
    <p:custDataLst>
      <p:tags r:id="rId14"/>
    </p:custData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54"/>
          <p:cNvSpPr txBox="1">
            <a:spLocks noChangeArrowheads="1"/>
          </p:cNvSpPr>
          <p:nvPr/>
        </p:nvSpPr>
        <p:spPr bwMode="auto">
          <a:xfrm>
            <a:off x="2819400" y="404667"/>
            <a:ext cx="6553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2.4  </a:t>
            </a:r>
            <a:r>
              <a:rPr lang="zh-CN" alt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输入与输出</a:t>
            </a:r>
            <a:endParaRPr lang="en-US" altLang="zh-CN" sz="3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Rectangle 53"/>
          <p:cNvSpPr txBox="1">
            <a:spLocks noChangeArrowheads="1"/>
          </p:cNvSpPr>
          <p:nvPr/>
        </p:nvSpPr>
        <p:spPr bwMode="auto">
          <a:xfrm>
            <a:off x="2063552" y="996585"/>
            <a:ext cx="8496944" cy="43766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/>
          <a:lstStyle>
            <a:lvl1pPr marL="342900" indent="2095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defRPr sz="28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28675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23698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4465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>
              <a:lnSpc>
                <a:spcPct val="140000"/>
              </a:lnSpc>
              <a:buClr>
                <a:srgbClr val="990000"/>
              </a:buClr>
            </a:pPr>
            <a:r>
              <a:rPr lang="en-US" altLang="zh-CN" sz="2000" kern="0" dirty="0">
                <a:solidFill>
                  <a:srgbClr val="990000"/>
                </a:solidFill>
                <a:ea typeface="宋体" panose="02010600030101010101" pitchFamily="2" charset="-122"/>
              </a:rPr>
              <a:t>2.4.1 </a:t>
            </a:r>
            <a:r>
              <a:rPr lang="zh-CN" altLang="en-US" sz="2000" kern="0" dirty="0">
                <a:solidFill>
                  <a:srgbClr val="990000"/>
                </a:solidFill>
                <a:ea typeface="宋体" panose="02010600030101010101" pitchFamily="2" charset="-122"/>
              </a:rPr>
              <a:t>输入函数</a:t>
            </a:r>
            <a:r>
              <a:rPr lang="en-US" altLang="zh-CN" sz="2000" kern="0" dirty="0">
                <a:solidFill>
                  <a:srgbClr val="990000"/>
                </a:solidFill>
                <a:ea typeface="宋体" panose="02010600030101010101" pitchFamily="2" charset="-122"/>
              </a:rPr>
              <a:t>input()</a:t>
            </a:r>
            <a:endParaRPr lang="en-US" altLang="zh-CN" sz="2000" kern="0" dirty="0">
              <a:solidFill>
                <a:srgbClr val="990000"/>
              </a:solidFill>
              <a:ea typeface="宋体" panose="02010600030101010101" pitchFamily="2" charset="-122"/>
            </a:endParaRPr>
          </a:p>
          <a:p>
            <a:pPr marL="0" indent="457200" algn="just">
              <a:lnSpc>
                <a:spcPct val="140000"/>
              </a:lnSpc>
              <a:buClr>
                <a:srgbClr val="990000"/>
              </a:buClr>
            </a:pPr>
            <a:r>
              <a:rPr lang="zh-CN" altLang="zh-CN" sz="2000" dirty="0"/>
              <a:t>在</a:t>
            </a:r>
            <a:r>
              <a:rPr lang="en-US" altLang="zh-CN" sz="2000" dirty="0"/>
              <a:t>Python</a:t>
            </a:r>
            <a:r>
              <a:rPr lang="zh-CN" altLang="zh-CN" sz="2000" dirty="0"/>
              <a:t>中，内置函数</a:t>
            </a:r>
            <a:r>
              <a:rPr lang="en-US" altLang="zh-CN" sz="2000" dirty="0"/>
              <a:t>input()</a:t>
            </a:r>
            <a:r>
              <a:rPr lang="zh-CN" altLang="zh-CN" sz="2000" dirty="0"/>
              <a:t>用来获取用户输入的数据</a:t>
            </a:r>
            <a:r>
              <a:rPr lang="zh-CN" altLang="en-US" sz="2000" dirty="0"/>
              <a:t>，输入的数据都</a:t>
            </a:r>
            <a:r>
              <a:rPr lang="zh-CN" altLang="en-US" sz="2000"/>
              <a:t>视为字符串。</a:t>
            </a:r>
            <a:r>
              <a:rPr lang="en-US" altLang="zh-CN" sz="2000"/>
              <a:t>input</a:t>
            </a:r>
            <a:r>
              <a:rPr lang="zh-CN" altLang="en-US" sz="2000"/>
              <a:t>的语法格式如下：</a:t>
            </a:r>
            <a:endParaRPr lang="zh-CN" altLang="zh-CN" sz="2000" dirty="0"/>
          </a:p>
          <a:p>
            <a:r>
              <a:rPr lang="zh-CN" altLang="en-US" sz="2000">
                <a:solidFill>
                  <a:srgbClr val="C00000"/>
                </a:solidFill>
              </a:rPr>
              <a:t>变量 </a:t>
            </a:r>
            <a:r>
              <a:rPr lang="en-US" altLang="zh-CN" sz="2000">
                <a:solidFill>
                  <a:srgbClr val="C00000"/>
                </a:solidFill>
              </a:rPr>
              <a:t>= input</a:t>
            </a:r>
            <a:r>
              <a:rPr lang="en-US" altLang="zh-CN" sz="2000" dirty="0">
                <a:solidFill>
                  <a:srgbClr val="C00000"/>
                </a:solidFill>
              </a:rPr>
              <a:t>(&lt;</a:t>
            </a:r>
            <a:r>
              <a:rPr lang="en-US" altLang="zh-CN" sz="2000">
                <a:solidFill>
                  <a:srgbClr val="C00000"/>
                </a:solidFill>
              </a:rPr>
              <a:t>prompt&gt;)</a:t>
            </a:r>
            <a:endParaRPr lang="en-US" altLang="zh-CN" sz="2000">
              <a:solidFill>
                <a:srgbClr val="C00000"/>
              </a:solidFill>
            </a:endParaRPr>
          </a:p>
          <a:p>
            <a:r>
              <a:rPr lang="en-US" altLang="zh-CN" sz="2000"/>
              <a:t>&lt;</a:t>
            </a:r>
            <a:r>
              <a:rPr lang="en-US" altLang="zh-CN" sz="2000" dirty="0"/>
              <a:t>prompt&gt;</a:t>
            </a:r>
            <a:r>
              <a:rPr lang="zh-CN" altLang="zh-CN" sz="2000"/>
              <a:t>：字符串，</a:t>
            </a:r>
            <a:r>
              <a:rPr lang="zh-CN" altLang="zh-CN" sz="2000" dirty="0"/>
              <a:t>用于提示用户输入的文本内容</a:t>
            </a:r>
            <a:endParaRPr lang="en-US" altLang="zh-CN" sz="2000" dirty="0"/>
          </a:p>
          <a:p>
            <a:r>
              <a:rPr lang="zh-CN" altLang="en-US" sz="2000"/>
              <a:t>例如   </a:t>
            </a:r>
            <a:r>
              <a:rPr lang="en-US" altLang="zh-CN" sz="2000"/>
              <a:t>age = input('</a:t>
            </a:r>
            <a:r>
              <a:rPr lang="zh-CN" altLang="en-US" sz="2000"/>
              <a:t>输入年龄</a:t>
            </a:r>
            <a:r>
              <a:rPr lang="en-US" altLang="zh-CN" sz="2000"/>
              <a:t>:')</a:t>
            </a:r>
            <a:endParaRPr lang="en-US" altLang="zh-CN" sz="2000" dirty="0"/>
          </a:p>
          <a:p>
            <a:pPr marL="0" indent="0">
              <a:lnSpc>
                <a:spcPct val="140000"/>
              </a:lnSpc>
              <a:buClr>
                <a:srgbClr val="990000"/>
              </a:buClr>
            </a:pPr>
            <a:r>
              <a:rPr lang="en-US" altLang="zh-CN" sz="2000"/>
              <a:t>     </a:t>
            </a:r>
            <a:r>
              <a:rPr lang="zh-CN" altLang="en-US" sz="2000">
                <a:solidFill>
                  <a:srgbClr val="C00000"/>
                </a:solidFill>
              </a:rPr>
              <a:t>典型</a:t>
            </a:r>
            <a:r>
              <a:rPr lang="zh-CN" altLang="en-US" sz="2000" dirty="0">
                <a:solidFill>
                  <a:srgbClr val="C00000"/>
                </a:solidFill>
              </a:rPr>
              <a:t>错误  </a:t>
            </a:r>
            <a:r>
              <a:rPr lang="en-US" altLang="zh-CN" sz="2000" dirty="0"/>
              <a:t>age=input     # </a:t>
            </a:r>
            <a:r>
              <a:rPr lang="zh-CN" altLang="en-US" sz="2000" dirty="0"/>
              <a:t>漏</a:t>
            </a:r>
            <a:r>
              <a:rPr lang="zh-CN" altLang="en-US" sz="2000"/>
              <a:t>了小括号</a:t>
            </a:r>
            <a:endParaRPr lang="en-US" altLang="zh-CN" sz="2000"/>
          </a:p>
          <a:p>
            <a:pPr marL="0" indent="0">
              <a:lnSpc>
                <a:spcPct val="140000"/>
              </a:lnSpc>
              <a:buClr>
                <a:srgbClr val="990000"/>
              </a:buClr>
            </a:pPr>
            <a:endParaRPr lang="en-US" altLang="zh-CN" sz="2000"/>
          </a:p>
          <a:p>
            <a:pPr marL="0" indent="457200">
              <a:lnSpc>
                <a:spcPct val="140000"/>
              </a:lnSpc>
              <a:spcBef>
                <a:spcPts val="0"/>
              </a:spcBef>
              <a:buClr>
                <a:srgbClr val="990000"/>
              </a:buClr>
            </a:pPr>
            <a:r>
              <a:rPr lang="zh-CN" altLang="en-US" sz="2000"/>
              <a:t>注</a:t>
            </a:r>
            <a:r>
              <a:rPr lang="en-US" altLang="zh-CN" sz="2000"/>
              <a:t>: python</a:t>
            </a:r>
            <a:r>
              <a:rPr lang="zh-CN" altLang="en-US" sz="2000"/>
              <a:t>的输入语句和</a:t>
            </a:r>
            <a:r>
              <a:rPr lang="en-US" altLang="zh-CN" sz="2000"/>
              <a:t>c</a:t>
            </a:r>
            <a:r>
              <a:rPr lang="zh-CN" altLang="en-US" sz="2000"/>
              <a:t>语言的输入语句差别很大</a:t>
            </a:r>
            <a:endParaRPr lang="en-US" altLang="zh-CN" sz="2000"/>
          </a:p>
          <a:p>
            <a:pPr marL="0" indent="457200">
              <a:lnSpc>
                <a:spcPct val="140000"/>
              </a:lnSpc>
              <a:spcBef>
                <a:spcPts val="0"/>
              </a:spcBef>
              <a:buClr>
                <a:srgbClr val="990000"/>
              </a:buClr>
            </a:pPr>
            <a:r>
              <a:rPr lang="en-US" altLang="zh-CN" sz="2000"/>
              <a:t>scanf("%d", &amp;i)    //  C</a:t>
            </a:r>
            <a:r>
              <a:rPr lang="zh-CN" altLang="en-US" sz="2000"/>
              <a:t>语言的输入语句</a:t>
            </a:r>
            <a:endParaRPr lang="en-US" altLang="zh-CN" sz="2000" dirty="0"/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54"/>
          <p:cNvSpPr txBox="1">
            <a:spLocks noChangeArrowheads="1"/>
          </p:cNvSpPr>
          <p:nvPr/>
        </p:nvSpPr>
        <p:spPr bwMode="auto">
          <a:xfrm>
            <a:off x="2819400" y="404667"/>
            <a:ext cx="6553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2.4  </a:t>
            </a:r>
            <a:r>
              <a:rPr lang="zh-CN" alt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输入与输出</a:t>
            </a:r>
            <a:endParaRPr lang="en-US" altLang="zh-CN" sz="3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Rectangle 53"/>
          <p:cNvSpPr txBox="1">
            <a:spLocks noChangeArrowheads="1"/>
          </p:cNvSpPr>
          <p:nvPr/>
        </p:nvSpPr>
        <p:spPr bwMode="auto">
          <a:xfrm>
            <a:off x="1847528" y="989439"/>
            <a:ext cx="8568952" cy="18450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/>
          <a:lstStyle>
            <a:lvl1pPr marL="342900" indent="2095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defRPr sz="28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28675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23698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4465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>
              <a:lnSpc>
                <a:spcPct val="140000"/>
              </a:lnSpc>
              <a:buClr>
                <a:srgbClr val="990000"/>
              </a:buClr>
            </a:pPr>
            <a:r>
              <a:rPr lang="en-US" altLang="zh-CN" sz="1800"/>
              <a:t>  【</a:t>
            </a:r>
            <a:r>
              <a:rPr lang="zh-CN" altLang="zh-CN" sz="1800"/>
              <a:t>例</a:t>
            </a:r>
            <a:r>
              <a:rPr lang="en-US" altLang="zh-CN" sz="1800"/>
              <a:t>】</a:t>
            </a:r>
            <a:r>
              <a:rPr lang="zh-CN" altLang="zh-CN" sz="1800"/>
              <a:t>从</a:t>
            </a:r>
            <a:r>
              <a:rPr lang="zh-CN" altLang="zh-CN" sz="1800" dirty="0"/>
              <a:t>键盘输入数据</a:t>
            </a:r>
            <a:endParaRPr lang="zh-CN" altLang="zh-CN" sz="1800" dirty="0"/>
          </a:p>
          <a:p>
            <a:r>
              <a:rPr lang="en-US" altLang="zh-CN" sz="1800"/>
              <a:t>In: num </a:t>
            </a:r>
            <a:r>
              <a:rPr lang="en-US" altLang="zh-CN" sz="1800" dirty="0"/>
              <a:t>= input('</a:t>
            </a:r>
            <a:r>
              <a:rPr lang="zh-CN" altLang="zh-CN" sz="1800" dirty="0"/>
              <a:t>请输入一个数值：</a:t>
            </a:r>
            <a:r>
              <a:rPr lang="en-US" altLang="zh-CN" sz="1800" dirty="0"/>
              <a:t>')</a:t>
            </a:r>
            <a:endParaRPr lang="zh-CN" altLang="zh-CN" sz="1800" dirty="0"/>
          </a:p>
          <a:p>
            <a:r>
              <a:rPr lang="en-US" altLang="zh-CN" sz="1800"/>
              <a:t>     </a:t>
            </a:r>
            <a:r>
              <a:rPr lang="zh-CN" altLang="zh-CN" sz="1800"/>
              <a:t>请</a:t>
            </a:r>
            <a:r>
              <a:rPr lang="zh-CN" altLang="zh-CN" sz="1800" dirty="0"/>
              <a:t>输入一个数值：</a:t>
            </a:r>
            <a:r>
              <a:rPr lang="en-US" altLang="zh-CN" sz="1800" dirty="0"/>
              <a:t>10 </a:t>
            </a:r>
            <a:endParaRPr lang="zh-CN" altLang="zh-CN" sz="1800" dirty="0"/>
          </a:p>
          <a:p>
            <a:r>
              <a:rPr lang="en-US" altLang="zh-CN" sz="1800"/>
              <a:t>Out</a:t>
            </a:r>
            <a:r>
              <a:rPr lang="en-US" altLang="zh-CN" sz="1800" dirty="0"/>
              <a:t>: </a:t>
            </a:r>
            <a:r>
              <a:rPr lang="en-US" altLang="zh-CN" sz="1800"/>
              <a:t>'10'                  # num</a:t>
            </a:r>
            <a:r>
              <a:rPr lang="zh-CN" altLang="en-US" sz="1800"/>
              <a:t>为字符串</a:t>
            </a:r>
            <a:r>
              <a:rPr lang="en-US" altLang="zh-CN" sz="1800"/>
              <a:t>'10'</a:t>
            </a:r>
            <a:endParaRPr lang="en-US" altLang="zh-CN" sz="1800" dirty="0"/>
          </a:p>
          <a:p>
            <a:endParaRPr lang="en-US" altLang="zh-CN" sz="1800"/>
          </a:p>
          <a:p>
            <a:r>
              <a:rPr lang="en-US" altLang="zh-CN" sz="1800"/>
              <a:t>num </a:t>
            </a:r>
            <a:r>
              <a:rPr lang="en-US" altLang="zh-CN" sz="1800" dirty="0"/>
              <a:t>+ 20</a:t>
            </a:r>
            <a:r>
              <a:rPr lang="en-US" altLang="zh-CN" sz="1800"/>
              <a:t>	        # </a:t>
            </a:r>
            <a:r>
              <a:rPr lang="zh-CN" altLang="en-US" sz="1800" dirty="0">
                <a:solidFill>
                  <a:srgbClr val="C00000"/>
                </a:solidFill>
              </a:rPr>
              <a:t>将报错</a:t>
            </a:r>
            <a:r>
              <a:rPr lang="zh-CN" altLang="en-US" sz="1800" dirty="0"/>
              <a:t>，字符串不能和整数直接相加</a:t>
            </a:r>
            <a:endParaRPr lang="zh-CN" altLang="en-US" sz="1800" dirty="0"/>
          </a:p>
          <a:p>
            <a:r>
              <a:rPr lang="en-US" altLang="zh-CN" sz="1800" dirty="0" err="1"/>
              <a:t>TypeError</a:t>
            </a:r>
            <a:r>
              <a:rPr lang="en-US" altLang="zh-CN" sz="1800" dirty="0"/>
              <a:t>: can only concatenate str (not "int") to str</a:t>
            </a:r>
            <a:endParaRPr lang="en-US" altLang="zh-CN" sz="1800" dirty="0"/>
          </a:p>
          <a:p>
            <a:endParaRPr lang="en-US" altLang="zh-CN" sz="1800" dirty="0"/>
          </a:p>
          <a:p>
            <a:r>
              <a:rPr lang="en-US" altLang="zh-CN" sz="1800" dirty="0"/>
              <a:t># </a:t>
            </a:r>
            <a:r>
              <a:rPr lang="zh-CN" altLang="en-US" sz="1800" dirty="0"/>
              <a:t>将字符串转为整数再执行算术运算</a:t>
            </a:r>
            <a:r>
              <a:rPr lang="en-US" altLang="zh-CN" sz="1800" dirty="0"/>
              <a:t>, </a:t>
            </a:r>
            <a:r>
              <a:rPr lang="zh-CN" altLang="en-US" sz="1800" dirty="0"/>
              <a:t>也可写为 </a:t>
            </a:r>
            <a:r>
              <a:rPr lang="en-US" altLang="zh-CN" sz="1800" dirty="0"/>
              <a:t>eval(num)+20</a:t>
            </a:r>
            <a:endParaRPr lang="en-US" altLang="zh-CN" sz="1800" dirty="0"/>
          </a:p>
          <a:p>
            <a:r>
              <a:rPr lang="en-US" altLang="zh-CN" sz="1800"/>
              <a:t>int</a:t>
            </a:r>
            <a:r>
              <a:rPr lang="en-US" altLang="zh-CN" sz="1800" dirty="0"/>
              <a:t>(num) + 20	</a:t>
            </a:r>
            <a:endParaRPr lang="en-US" altLang="zh-CN" sz="1800" dirty="0"/>
          </a:p>
          <a:p>
            <a:r>
              <a:rPr lang="en-US" altLang="zh-CN" sz="1800" dirty="0"/>
              <a:t>Out: 30</a:t>
            </a:r>
            <a:endParaRPr lang="en-US" altLang="zh-CN" sz="1800" dirty="0"/>
          </a:p>
        </p:txBody>
      </p:sp>
      <p:sp>
        <p:nvSpPr>
          <p:cNvPr id="2" name="矩形 1"/>
          <p:cNvSpPr/>
          <p:nvPr/>
        </p:nvSpPr>
        <p:spPr>
          <a:xfrm>
            <a:off x="2279578" y="5207433"/>
            <a:ext cx="7455545" cy="646331"/>
          </a:xfrm>
          <a:prstGeom prst="rect">
            <a:avLst/>
          </a:prstGeom>
          <a:solidFill>
            <a:schemeClr val="accent3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en-US" altLang="zh-CN">
                <a:solidFill>
                  <a:srgbClr val="C00000"/>
                </a:solidFill>
              </a:rPr>
              <a:t># </a:t>
            </a:r>
            <a:r>
              <a:rPr lang="zh-CN" altLang="en-US">
                <a:solidFill>
                  <a:srgbClr val="C00000"/>
                </a:solidFill>
              </a:rPr>
              <a:t>补充：一次输入多个变量的方法</a:t>
            </a:r>
            <a:endParaRPr lang="en-US" altLang="zh-CN">
              <a:solidFill>
                <a:srgbClr val="C00000"/>
              </a:solidFill>
            </a:endParaRPr>
          </a:p>
          <a:p>
            <a:r>
              <a:rPr lang="en-US" altLang="zh-CN"/>
              <a:t>x, y, z = eval(input('</a:t>
            </a:r>
            <a:r>
              <a:rPr lang="zh-CN" altLang="zh-CN"/>
              <a:t>请输入</a:t>
            </a:r>
            <a:r>
              <a:rPr lang="zh-CN" altLang="en-US"/>
              <a:t>三个</a:t>
            </a:r>
            <a:r>
              <a:rPr lang="zh-CN" altLang="zh-CN"/>
              <a:t>数</a:t>
            </a:r>
            <a:r>
              <a:rPr lang="en-US" altLang="zh-CN"/>
              <a:t>(</a:t>
            </a:r>
            <a:r>
              <a:rPr lang="zh-CN" altLang="en-US"/>
              <a:t>逗号分隔</a:t>
            </a:r>
            <a:r>
              <a:rPr lang="en-US" altLang="zh-CN"/>
              <a:t>)</a:t>
            </a:r>
            <a:r>
              <a:rPr lang="zh-CN" altLang="zh-CN"/>
              <a:t>：</a:t>
            </a:r>
            <a:r>
              <a:rPr lang="en-US" altLang="zh-CN"/>
              <a:t>'))</a:t>
            </a:r>
            <a:endParaRPr lang="zh-CN" altLang="zh-CN"/>
          </a:p>
        </p:txBody>
      </p:sp>
      <p:sp>
        <p:nvSpPr>
          <p:cNvPr id="4" name="文本框 3"/>
          <p:cNvSpPr txBox="1"/>
          <p:nvPr/>
        </p:nvSpPr>
        <p:spPr>
          <a:xfrm>
            <a:off x="2208382" y="5949283"/>
            <a:ext cx="745473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zh-CN"/>
              <a:t>请输入</a:t>
            </a:r>
            <a:r>
              <a:rPr lang="zh-CN" altLang="en-US"/>
              <a:t>三个</a:t>
            </a:r>
            <a:r>
              <a:rPr lang="zh-CN" altLang="zh-CN"/>
              <a:t>数</a:t>
            </a:r>
            <a:r>
              <a:rPr lang="en-US" altLang="zh-CN"/>
              <a:t>(</a:t>
            </a:r>
            <a:r>
              <a:rPr lang="zh-CN" altLang="en-US"/>
              <a:t>逗号分隔</a:t>
            </a:r>
            <a:r>
              <a:rPr lang="en-US" altLang="zh-CN"/>
              <a:t>) </a:t>
            </a:r>
            <a:r>
              <a:rPr lang="zh-CN" altLang="zh-CN"/>
              <a:t>：</a:t>
            </a:r>
            <a:r>
              <a:rPr lang="en-US" altLang="zh-CN"/>
              <a:t>1,2,3</a:t>
            </a:r>
            <a:endParaRPr lang="en-US" altLang="zh-CN"/>
          </a:p>
          <a:p>
            <a:r>
              <a:rPr lang="zh-CN" altLang="en-US"/>
              <a:t>执行后 </a:t>
            </a:r>
            <a:r>
              <a:rPr lang="en-US" altLang="zh-CN"/>
              <a:t>x=1, y=2, z=3</a:t>
            </a:r>
            <a:endParaRPr lang="zh-CN" altLang="zh-CN" dirty="0"/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54"/>
          <p:cNvSpPr txBox="1">
            <a:spLocks noChangeArrowheads="1"/>
          </p:cNvSpPr>
          <p:nvPr/>
        </p:nvSpPr>
        <p:spPr bwMode="auto">
          <a:xfrm>
            <a:off x="2819400" y="404667"/>
            <a:ext cx="6553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2.4  </a:t>
            </a:r>
            <a:r>
              <a:rPr lang="zh-CN" alt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输入与输出</a:t>
            </a:r>
            <a:endParaRPr lang="en-US" altLang="zh-CN" sz="3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Rectangle 53"/>
          <p:cNvSpPr txBox="1">
            <a:spLocks noChangeArrowheads="1"/>
          </p:cNvSpPr>
          <p:nvPr/>
        </p:nvSpPr>
        <p:spPr bwMode="auto">
          <a:xfrm>
            <a:off x="2063552" y="1052736"/>
            <a:ext cx="8604448" cy="18450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/>
          <a:lstStyle>
            <a:lvl1pPr marL="342900" indent="2095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defRPr sz="28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28675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23698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4465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>
              <a:lnSpc>
                <a:spcPct val="140000"/>
              </a:lnSpc>
              <a:buClr>
                <a:srgbClr val="990000"/>
              </a:buClr>
            </a:pPr>
            <a:r>
              <a:rPr lang="en-US" altLang="zh-CN" kern="0" dirty="0">
                <a:solidFill>
                  <a:srgbClr val="990000"/>
                </a:solidFill>
                <a:ea typeface="宋体" panose="02010600030101010101" pitchFamily="2" charset="-122"/>
              </a:rPr>
              <a:t>2.4.2 </a:t>
            </a:r>
            <a:r>
              <a:rPr lang="zh-CN" altLang="en-US" kern="0" dirty="0">
                <a:solidFill>
                  <a:srgbClr val="990000"/>
                </a:solidFill>
                <a:ea typeface="宋体" panose="02010600030101010101" pitchFamily="2" charset="-122"/>
              </a:rPr>
              <a:t>输出函数</a:t>
            </a:r>
            <a:r>
              <a:rPr lang="en-US" altLang="zh-CN" kern="0" dirty="0">
                <a:solidFill>
                  <a:srgbClr val="990000"/>
                </a:solidFill>
                <a:ea typeface="宋体" panose="02010600030101010101" pitchFamily="2" charset="-122"/>
              </a:rPr>
              <a:t>print()</a:t>
            </a:r>
            <a:endParaRPr lang="en-US" altLang="zh-CN" kern="0" dirty="0">
              <a:solidFill>
                <a:srgbClr val="990000"/>
              </a:solidFill>
              <a:ea typeface="宋体" panose="02010600030101010101" pitchFamily="2" charset="-122"/>
            </a:endParaRPr>
          </a:p>
          <a:p>
            <a:pPr marL="0" indent="457200">
              <a:lnSpc>
                <a:spcPct val="140000"/>
              </a:lnSpc>
              <a:spcBef>
                <a:spcPts val="0"/>
              </a:spcBef>
              <a:buClr>
                <a:srgbClr val="990000"/>
              </a:buClr>
            </a:pPr>
            <a:r>
              <a:rPr lang="zh-CN" altLang="zh-CN" sz="2400" dirty="0"/>
              <a:t>内置函数</a:t>
            </a:r>
            <a:r>
              <a:rPr lang="en-US" altLang="zh-CN" sz="2400"/>
              <a:t>print()</a:t>
            </a:r>
            <a:r>
              <a:rPr lang="zh-CN" altLang="en-US" sz="2400"/>
              <a:t>用于</a:t>
            </a:r>
            <a:r>
              <a:rPr lang="zh-CN" altLang="zh-CN" sz="2400"/>
              <a:t>输出显示</a:t>
            </a:r>
            <a:r>
              <a:rPr lang="zh-CN" altLang="en-US" sz="2400" dirty="0"/>
              <a:t>，</a:t>
            </a:r>
            <a:r>
              <a:rPr lang="zh-CN" altLang="en-US" sz="2400"/>
              <a:t>格</a:t>
            </a:r>
            <a:r>
              <a:rPr lang="zh-CN" altLang="zh-CN" sz="2400"/>
              <a:t>式为：</a:t>
            </a:r>
            <a:endParaRPr lang="zh-CN" altLang="zh-CN" dirty="0"/>
          </a:p>
          <a:p>
            <a:r>
              <a:rPr lang="en-US" altLang="zh-CN" sz="2200" dirty="0">
                <a:solidFill>
                  <a:srgbClr val="C00000"/>
                </a:solidFill>
              </a:rPr>
              <a:t>print(&lt;expr&gt;[,&lt;expr&gt;,…]  [,</a:t>
            </a:r>
            <a:r>
              <a:rPr lang="en-US" altLang="zh-CN" sz="2200" dirty="0" err="1">
                <a:solidFill>
                  <a:srgbClr val="C00000"/>
                </a:solidFill>
              </a:rPr>
              <a:t>sep</a:t>
            </a:r>
            <a:r>
              <a:rPr lang="en-US" altLang="zh-CN" sz="2200" dirty="0">
                <a:solidFill>
                  <a:srgbClr val="C00000"/>
                </a:solidFill>
              </a:rPr>
              <a:t>=&lt;string&gt;] [,end=&lt;string&gt;] )</a:t>
            </a:r>
            <a:endParaRPr lang="en-US" altLang="zh-CN" sz="2200" dirty="0">
              <a:solidFill>
                <a:srgbClr val="C00000"/>
              </a:solidFill>
            </a:endParaRPr>
          </a:p>
          <a:p>
            <a:r>
              <a:rPr lang="en-US" altLang="zh-CN" sz="2000"/>
              <a:t>&lt;</a:t>
            </a:r>
            <a:r>
              <a:rPr lang="en-US" altLang="zh-CN" sz="2000" dirty="0" err="1"/>
              <a:t>expr</a:t>
            </a:r>
            <a:r>
              <a:rPr lang="en-US" altLang="zh-CN" sz="2000" dirty="0"/>
              <a:t>&gt;</a:t>
            </a:r>
            <a:r>
              <a:rPr lang="zh-CN" altLang="zh-CN" sz="2000" dirty="0"/>
              <a:t>：输出内容的表达式，可省略；</a:t>
            </a:r>
            <a:endParaRPr lang="zh-CN" altLang="zh-CN" sz="2000" dirty="0"/>
          </a:p>
          <a:p>
            <a:r>
              <a:rPr lang="en-US" altLang="zh-CN" sz="2000" dirty="0" err="1"/>
              <a:t>sep</a:t>
            </a:r>
            <a:r>
              <a:rPr lang="zh-CN" altLang="zh-CN" sz="2000" dirty="0"/>
              <a:t>：分隔符，</a:t>
            </a:r>
            <a:r>
              <a:rPr lang="zh-CN" altLang="zh-CN" sz="2000"/>
              <a:t>可省略</a:t>
            </a:r>
            <a:r>
              <a:rPr lang="zh-CN" altLang="en-US" sz="2000"/>
              <a:t>，默认为空格</a:t>
            </a:r>
            <a:r>
              <a:rPr lang="zh-CN" altLang="zh-CN" sz="2000"/>
              <a:t>；</a:t>
            </a:r>
            <a:endParaRPr lang="zh-CN" altLang="zh-CN" sz="2000" dirty="0"/>
          </a:p>
          <a:p>
            <a:r>
              <a:rPr lang="en-US" altLang="zh-CN" sz="2000" dirty="0"/>
              <a:t>end</a:t>
            </a:r>
            <a:r>
              <a:rPr lang="zh-CN" altLang="zh-CN" sz="2000" dirty="0"/>
              <a:t>：末尾</a:t>
            </a:r>
            <a:r>
              <a:rPr lang="zh-CN" altLang="zh-CN" sz="2000"/>
              <a:t>输出内容</a:t>
            </a:r>
            <a:r>
              <a:rPr lang="zh-CN" altLang="en-US" sz="2000"/>
              <a:t>，默认是换行符</a:t>
            </a:r>
            <a:r>
              <a:rPr lang="en-US" altLang="zh-CN" sz="2000"/>
              <a:t>\n</a:t>
            </a:r>
            <a:r>
              <a:rPr lang="zh-CN" altLang="zh-CN" sz="2000"/>
              <a:t>；</a:t>
            </a:r>
            <a:endParaRPr lang="en-US" altLang="zh-CN" sz="2000" dirty="0"/>
          </a:p>
          <a:p>
            <a:endParaRPr lang="en-US" altLang="zh-CN" sz="2000" dirty="0"/>
          </a:p>
          <a:p>
            <a:r>
              <a:rPr lang="zh-CN" altLang="en-US" sz="2000"/>
              <a:t>例</a:t>
            </a:r>
            <a:r>
              <a:rPr lang="en-US" altLang="zh-CN" sz="2000"/>
              <a:t>    </a:t>
            </a:r>
            <a:endParaRPr lang="en-US" altLang="zh-CN" sz="2000"/>
          </a:p>
          <a:p>
            <a:endParaRPr lang="zh-CN" altLang="zh-CN" sz="2000" dirty="0"/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423592" y="5661251"/>
            <a:ext cx="1008112" cy="858471"/>
          </a:xfrm>
          <a:prstGeom prst="rect">
            <a:avLst/>
          </a:prstGeom>
        </p:spPr>
      </p:pic>
      <p:sp>
        <p:nvSpPr>
          <p:cNvPr id="7" name="文本框 6"/>
          <p:cNvSpPr txBox="1"/>
          <p:nvPr/>
        </p:nvSpPr>
        <p:spPr>
          <a:xfrm>
            <a:off x="2351584" y="4437115"/>
            <a:ext cx="7632848" cy="1015663"/>
          </a:xfrm>
          <a:prstGeom prst="rect">
            <a:avLst/>
          </a:prstGeom>
          <a:solidFill>
            <a:schemeClr val="accent3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en-US" altLang="zh-CN" sz="2000"/>
              <a:t>print(1, 2, 3)                  # </a:t>
            </a:r>
            <a:r>
              <a:rPr lang="zh-CN" altLang="en-US" sz="2000"/>
              <a:t>输出时，多个数据默认空格隔开</a:t>
            </a:r>
            <a:r>
              <a:rPr lang="en-US" altLang="zh-CN" sz="2000"/>
              <a:t>  </a:t>
            </a:r>
            <a:endParaRPr lang="en-US" altLang="zh-CN" sz="2000"/>
          </a:p>
          <a:p>
            <a:r>
              <a:rPr lang="en-US" altLang="zh-CN" sz="2000"/>
              <a:t>print(1, 2, 3, sep='+')    # </a:t>
            </a:r>
            <a:r>
              <a:rPr lang="zh-CN" altLang="en-US" sz="2000"/>
              <a:t>输出时，数据用</a:t>
            </a:r>
            <a:r>
              <a:rPr lang="en-US" altLang="zh-CN" sz="2000"/>
              <a:t>+</a:t>
            </a:r>
            <a:r>
              <a:rPr lang="zh-CN" altLang="en-US" sz="2000"/>
              <a:t>隔开</a:t>
            </a:r>
            <a:endParaRPr lang="en-US" altLang="zh-CN" sz="2000"/>
          </a:p>
          <a:p>
            <a:r>
              <a:rPr lang="en-US" altLang="zh-CN" sz="2000"/>
              <a:t>print(99, </a:t>
            </a:r>
            <a:r>
              <a:rPr lang="en-US" altLang="zh-CN" sz="2000">
                <a:solidFill>
                  <a:srgbClr val="C00000"/>
                </a:solidFill>
              </a:rPr>
              <a:t>end=''</a:t>
            </a:r>
            <a:r>
              <a:rPr lang="en-US" altLang="zh-CN" sz="2000"/>
              <a:t>); print(100,end='')    #  </a:t>
            </a:r>
            <a:r>
              <a:rPr lang="zh-CN" altLang="en-US" sz="2000"/>
              <a:t>输出时</a:t>
            </a:r>
            <a:r>
              <a:rPr lang="en-US" altLang="zh-CN" sz="2000"/>
              <a:t>end=''</a:t>
            </a:r>
            <a:r>
              <a:rPr lang="zh-CN" altLang="en-US" sz="2000"/>
              <a:t>表示不换行</a:t>
            </a:r>
            <a:endParaRPr lang="zh-CN" altLang="zh-CN" sz="2000"/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>
            <p:custDataLst>
              <p:tags r:id="rId1"/>
            </p:custDataLst>
          </p:nvPr>
        </p:nvSpPr>
        <p:spPr>
          <a:xfrm>
            <a:off x="2438400" y="635000"/>
            <a:ext cx="7315200" cy="2143125"/>
          </a:xfrm>
          <a:prstGeom prst="rect">
            <a:avLst/>
          </a:prstGeom>
          <a:noFill/>
        </p:spPr>
        <p:txBody>
          <a:bodyPr vert="horz" wrap="square" rtlCol="0" anchor="ctr" anchorCtr="0">
            <a:noAutofit/>
          </a:bodyPr>
          <a:lstStyle/>
          <a:p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input() </a:t>
            </a:r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函数输入的数据都是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(    ) </a:t>
            </a:r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类型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5" name="文本框 4"/>
          <p:cNvSpPr txBox="1"/>
          <p:nvPr>
            <p:custDataLst>
              <p:tags r:id="rId2"/>
            </p:custDataLst>
          </p:nvPr>
        </p:nvSpPr>
        <p:spPr>
          <a:xfrm>
            <a:off x="3352800" y="2786063"/>
            <a:ext cx="6400800" cy="642938"/>
          </a:xfrm>
          <a:prstGeom prst="rect">
            <a:avLst/>
          </a:prstGeom>
          <a:noFill/>
        </p:spPr>
        <p:txBody>
          <a:bodyPr vert="horz" rtlCol="0" anchor="ctr" anchorCtr="0">
            <a:noAutofit/>
          </a:bodyPr>
          <a:lstStyle/>
          <a:p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int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6" name="文本框 5"/>
          <p:cNvSpPr txBox="1"/>
          <p:nvPr>
            <p:custDataLst>
              <p:tags r:id="rId3"/>
            </p:custDataLst>
          </p:nvPr>
        </p:nvSpPr>
        <p:spPr>
          <a:xfrm>
            <a:off x="3352800" y="3643313"/>
            <a:ext cx="6400800" cy="642938"/>
          </a:xfrm>
          <a:prstGeom prst="rect">
            <a:avLst/>
          </a:prstGeom>
          <a:noFill/>
        </p:spPr>
        <p:txBody>
          <a:bodyPr vert="horz" rtlCol="0" anchor="ctr" anchorCtr="0">
            <a:noAutofit/>
          </a:bodyPr>
          <a:lstStyle/>
          <a:p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str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7" name="文本框 6"/>
          <p:cNvSpPr txBox="1"/>
          <p:nvPr>
            <p:custDataLst>
              <p:tags r:id="rId4"/>
            </p:custDataLst>
          </p:nvPr>
        </p:nvSpPr>
        <p:spPr>
          <a:xfrm>
            <a:off x="3352800" y="4500563"/>
            <a:ext cx="6400800" cy="642938"/>
          </a:xfrm>
          <a:prstGeom prst="rect">
            <a:avLst/>
          </a:prstGeom>
          <a:noFill/>
        </p:spPr>
        <p:txBody>
          <a:bodyPr vert="horz" rtlCol="0" anchor="ctr" anchorCtr="0">
            <a:noAutofit/>
          </a:bodyPr>
          <a:lstStyle/>
          <a:p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float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8" name="文本框 7"/>
          <p:cNvSpPr txBox="1"/>
          <p:nvPr>
            <p:custDataLst>
              <p:tags r:id="rId5"/>
            </p:custDataLst>
          </p:nvPr>
        </p:nvSpPr>
        <p:spPr>
          <a:xfrm>
            <a:off x="3352800" y="5357813"/>
            <a:ext cx="6400800" cy="642938"/>
          </a:xfrm>
          <a:prstGeom prst="rect">
            <a:avLst/>
          </a:prstGeom>
          <a:noFill/>
        </p:spPr>
        <p:txBody>
          <a:bodyPr vert="horz" rtlCol="0" anchor="ctr" anchorCtr="0">
            <a:noAutofit/>
          </a:bodyPr>
          <a:lstStyle/>
          <a:p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视输入数据而定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9" name="椭圆 8"/>
          <p:cNvSpPr>
            <a:spLocks noChangeAspect="1"/>
          </p:cNvSpPr>
          <p:nvPr>
            <p:custDataLst>
              <p:tags r:id="rId6"/>
            </p:custDataLst>
          </p:nvPr>
        </p:nvSpPr>
        <p:spPr bwMode="auto">
          <a:xfrm>
            <a:off x="2638425" y="2850356"/>
            <a:ext cx="514350" cy="514350"/>
          </a:xfrm>
          <a:prstGeom prst="ellipse">
            <a:avLst/>
          </a:prstGeom>
          <a:solidFill>
            <a:srgbClr val="808080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A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0" name="椭圆 9"/>
          <p:cNvSpPr>
            <a:spLocks noChangeAspect="1"/>
          </p:cNvSpPr>
          <p:nvPr>
            <p:custDataLst>
              <p:tags r:id="rId7"/>
            </p:custDataLst>
          </p:nvPr>
        </p:nvSpPr>
        <p:spPr bwMode="auto">
          <a:xfrm>
            <a:off x="2638425" y="3707606"/>
            <a:ext cx="514350" cy="514350"/>
          </a:xfrm>
          <a:prstGeom prst="ellipse">
            <a:avLst/>
          </a:prstGeom>
          <a:solidFill>
            <a:srgbClr val="00FF00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B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1" name="椭圆 10"/>
          <p:cNvSpPr>
            <a:spLocks noChangeAspect="1"/>
          </p:cNvSpPr>
          <p:nvPr>
            <p:custDataLst>
              <p:tags r:id="rId8"/>
            </p:custDataLst>
          </p:nvPr>
        </p:nvSpPr>
        <p:spPr bwMode="auto">
          <a:xfrm>
            <a:off x="2638425" y="4564856"/>
            <a:ext cx="514350" cy="514350"/>
          </a:xfrm>
          <a:prstGeom prst="ellipse">
            <a:avLst/>
          </a:prstGeom>
          <a:solidFill>
            <a:srgbClr val="808080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C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2" name="椭圆 11"/>
          <p:cNvSpPr>
            <a:spLocks noChangeAspect="1"/>
          </p:cNvSpPr>
          <p:nvPr>
            <p:custDataLst>
              <p:tags r:id="rId9"/>
            </p:custDataLst>
          </p:nvPr>
        </p:nvSpPr>
        <p:spPr bwMode="auto">
          <a:xfrm>
            <a:off x="2638425" y="5422106"/>
            <a:ext cx="514350" cy="514350"/>
          </a:xfrm>
          <a:prstGeom prst="ellipse">
            <a:avLst/>
          </a:prstGeom>
          <a:solidFill>
            <a:srgbClr val="808080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D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3" name="矩形: 圆角 12"/>
          <p:cNvSpPr/>
          <p:nvPr>
            <p:custDataLst>
              <p:tags r:id="rId10"/>
            </p:custDataLst>
          </p:nvPr>
        </p:nvSpPr>
        <p:spPr bwMode="auto">
          <a:xfrm>
            <a:off x="7696200" y="6215063"/>
            <a:ext cx="1543050" cy="411480"/>
          </a:xfrm>
          <a:prstGeom prst="roundRect">
            <a:avLst/>
          </a:prstGeom>
          <a:solidFill>
            <a:srgbClr val="808080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提交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grpSp>
        <p:nvGrpSpPr>
          <p:cNvPr id="18" name="组合 17"/>
          <p:cNvGrpSpPr/>
          <p:nvPr>
            <p:custDataLst>
              <p:tags r:id="rId11"/>
            </p:custDataLst>
          </p:nvPr>
        </p:nvGrpSpPr>
        <p:grpSpPr>
          <a:xfrm>
            <a:off x="1524000" y="0"/>
            <a:ext cx="9144000" cy="635000"/>
            <a:chOff x="0" y="0"/>
            <a:chExt cx="9144000" cy="635000"/>
          </a:xfrm>
        </p:grpSpPr>
        <p:sp>
          <p:nvSpPr>
            <p:cNvPr id="14" name="TitleBackground"/>
            <p:cNvSpPr/>
            <p:nvPr>
              <p:custDataLst>
                <p:tags r:id="rId12"/>
              </p:custDataLst>
            </p:nvPr>
          </p:nvSpPr>
          <p:spPr bwMode="auto">
            <a:xfrm>
              <a:off x="0" y="0"/>
              <a:ext cx="9144000" cy="635000"/>
            </a:xfrm>
            <a:prstGeom prst="rect">
              <a:avLst/>
            </a:prstGeom>
            <a:solidFill>
              <a:srgbClr val="F6F7F8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5" name="ColorBlock"/>
            <p:cNvSpPr/>
            <p:nvPr>
              <p:custDataLst>
                <p:tags r:id="rId13"/>
              </p:custDataLst>
            </p:nvPr>
          </p:nvSpPr>
          <p:spPr bwMode="auto">
            <a:xfrm>
              <a:off x="0" y="0"/>
              <a:ext cx="190500" cy="635000"/>
            </a:xfrm>
            <a:prstGeom prst="rect">
              <a:avLst/>
            </a:prstGeom>
            <a:solidFill>
              <a:srgbClr val="639EF4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6" name="TypeText"/>
            <p:cNvSpPr txBox="1"/>
            <p:nvPr>
              <p:custDataLst>
                <p:tags r:id="rId14"/>
              </p:custDataLst>
            </p:nvPr>
          </p:nvSpPr>
          <p:spPr>
            <a:xfrm>
              <a:off x="254000" y="0"/>
              <a:ext cx="1905000" cy="635000"/>
            </a:xfrm>
            <a:prstGeom prst="rect">
              <a:avLst/>
            </a:prstGeom>
            <a:noFill/>
          </p:spPr>
          <p:txBody>
            <a:bodyPr vert="horz" wrap="none" rtlCol="0" anchor="ctr" anchorCtr="0">
              <a:noAutofit/>
            </a:bodyPr>
            <a:lstStyle/>
            <a:p>
              <a:r>
                <a:rPr lang="zh-CN" altLang="en-US" sz="2600">
                  <a:solidFill>
                    <a:srgbClr val="00000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单选题</a:t>
              </a:r>
              <a:endParaRPr lang="zh-CN" altLang="en-US" sz="260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  <p:sp>
          <p:nvSpPr>
            <p:cNvPr id="17" name="TipText"/>
            <p:cNvSpPr txBox="1"/>
            <p:nvPr>
              <p:custDataLst>
                <p:tags r:id="rId15"/>
              </p:custDataLst>
            </p:nvPr>
          </p:nvSpPr>
          <p:spPr>
            <a:xfrm>
              <a:off x="1525905" y="109220"/>
              <a:ext cx="2286000" cy="508000"/>
            </a:xfrm>
            <a:prstGeom prst="rect">
              <a:avLst/>
            </a:prstGeom>
            <a:noFill/>
          </p:spPr>
          <p:txBody>
            <a:bodyPr vert="horz" wrap="none" rtlCol="0" anchor="ctr" anchorCtr="0">
              <a:noAutofit/>
            </a:bodyPr>
            <a:lstStyle/>
            <a:p>
              <a:r>
                <a:rPr lang="en-US" altLang="zh-CN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1</a:t>
              </a:r>
              <a:r>
                <a:rPr lang="zh-CN" altLang="en-US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分</a:t>
              </a:r>
              <a:endParaRPr lang="zh-CN" altLang="en-US" sz="2000">
                <a:solidFill>
                  <a:srgbClr val="80808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</p:grpSp>
      <p:pic>
        <p:nvPicPr>
          <p:cNvPr id="3" name="图片 2"/>
          <p:cNvPicPr/>
          <p:nvPr>
            <p:custDataLst>
              <p:tags r:id="rId16"/>
            </p:custDataLst>
          </p:nvPr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8600" y="63500"/>
            <a:ext cx="1422400" cy="508000"/>
          </a:xfrm>
          <a:prstGeom prst="rect">
            <a:avLst/>
          </a:prstGeom>
        </p:spPr>
      </p:pic>
    </p:spTree>
    <p:custDataLst>
      <p:tags r:id="rId18"/>
    </p:custData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54"/>
          <p:cNvSpPr txBox="1">
            <a:spLocks noChangeArrowheads="1"/>
          </p:cNvSpPr>
          <p:nvPr/>
        </p:nvSpPr>
        <p:spPr bwMode="auto">
          <a:xfrm>
            <a:off x="2819400" y="404667"/>
            <a:ext cx="6553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2.1  </a:t>
            </a:r>
            <a:r>
              <a:rPr lang="zh-CN" alt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基本数据类型</a:t>
            </a:r>
            <a:endParaRPr lang="en-US" altLang="zh-CN" sz="3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Rectangle 53"/>
          <p:cNvSpPr txBox="1">
            <a:spLocks noChangeArrowheads="1"/>
          </p:cNvSpPr>
          <p:nvPr/>
        </p:nvSpPr>
        <p:spPr bwMode="auto">
          <a:xfrm>
            <a:off x="1991547" y="1016682"/>
            <a:ext cx="8425631" cy="900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/>
          <a:lstStyle>
            <a:lvl1pPr marL="342900" indent="2095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defRPr sz="28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28675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23698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4465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 algn="just">
              <a:lnSpc>
                <a:spcPct val="120000"/>
              </a:lnSpc>
              <a:spcBef>
                <a:spcPts val="0"/>
              </a:spcBef>
              <a:buClr>
                <a:srgbClr val="990000"/>
              </a:buClr>
            </a:pPr>
            <a:r>
              <a:rPr lang="en-US" altLang="zh-CN" sz="2400" kern="0" dirty="0">
                <a:solidFill>
                  <a:srgbClr val="990000"/>
                </a:solidFill>
                <a:ea typeface="宋体" panose="02010600030101010101" pitchFamily="2" charset="-122"/>
              </a:rPr>
              <a:t>1. </a:t>
            </a:r>
            <a:r>
              <a:rPr lang="zh-CN" altLang="zh-CN" sz="2400" kern="0">
                <a:solidFill>
                  <a:srgbClr val="990000"/>
                </a:solidFill>
                <a:ea typeface="宋体" panose="02010600030101010101" pitchFamily="2" charset="-122"/>
              </a:rPr>
              <a:t>转义字符</a:t>
            </a:r>
            <a:r>
              <a:rPr lang="zh-CN" altLang="en-US" sz="2400" kern="0">
                <a:solidFill>
                  <a:srgbClr val="990000"/>
                </a:solidFill>
                <a:ea typeface="宋体" panose="02010600030101010101" pitchFamily="2" charset="-122"/>
              </a:rPr>
              <a:t>：</a:t>
            </a:r>
            <a:r>
              <a:rPr lang="zh-CN" altLang="zh-CN" sz="2400"/>
              <a:t>一些</a:t>
            </a:r>
            <a:r>
              <a:rPr lang="zh-CN" altLang="zh-CN" sz="2400" dirty="0"/>
              <a:t>有特殊含义</a:t>
            </a:r>
            <a:r>
              <a:rPr lang="zh-CN" altLang="en-US" sz="2400" dirty="0"/>
              <a:t>且</a:t>
            </a:r>
            <a:r>
              <a:rPr lang="zh-CN" altLang="zh-CN" sz="2400" dirty="0"/>
              <a:t>难</a:t>
            </a:r>
            <a:r>
              <a:rPr lang="zh-CN" altLang="en-US" sz="2400" dirty="0"/>
              <a:t>以</a:t>
            </a:r>
            <a:r>
              <a:rPr lang="zh-CN" altLang="zh-CN" sz="2400" dirty="0"/>
              <a:t>用一般方式表达的字符，例如回车符、</a:t>
            </a:r>
            <a:r>
              <a:rPr lang="zh-CN" altLang="zh-CN" sz="2400"/>
              <a:t>换行符等</a:t>
            </a:r>
            <a:r>
              <a:rPr lang="zh-CN" altLang="en-US" sz="2400" dirty="0"/>
              <a:t>。</a:t>
            </a:r>
            <a:r>
              <a:rPr lang="zh-CN" altLang="en-US" sz="2400"/>
              <a:t>“</a:t>
            </a:r>
            <a:r>
              <a:rPr lang="en-US" altLang="zh-CN" sz="2400" kern="0" dirty="0">
                <a:solidFill>
                  <a:srgbClr val="990000"/>
                </a:solidFill>
                <a:ea typeface="宋体" panose="02010600030101010101" pitchFamily="2" charset="-122"/>
              </a:rPr>
              <a:t>\</a:t>
            </a:r>
            <a:r>
              <a:rPr lang="zh-CN" altLang="en-US" sz="2400" kern="0" dirty="0">
                <a:solidFill>
                  <a:srgbClr val="990000"/>
                </a:solidFill>
                <a:ea typeface="宋体" panose="02010600030101010101" pitchFamily="2" charset="-122"/>
              </a:rPr>
              <a:t>特殊字符</a:t>
            </a:r>
            <a:r>
              <a:rPr lang="zh-CN" altLang="en-US" sz="2400" dirty="0"/>
              <a:t>”表达转义。</a:t>
            </a:r>
            <a:endParaRPr lang="en-US" altLang="zh-CN" sz="2400" dirty="0"/>
          </a:p>
          <a:p>
            <a:pPr marL="0" indent="0">
              <a:lnSpc>
                <a:spcPct val="130000"/>
              </a:lnSpc>
              <a:spcBef>
                <a:spcPts val="0"/>
              </a:spcBef>
              <a:buClr>
                <a:srgbClr val="990000"/>
              </a:buClr>
              <a:buFont typeface="Wingdings" panose="05000000000000000000" pitchFamily="2" charset="2"/>
              <a:buChar char="v"/>
            </a:pPr>
            <a:endParaRPr lang="zh-CN" altLang="zh-CN" sz="2400" dirty="0"/>
          </a:p>
        </p:txBody>
      </p:sp>
      <p:graphicFrame>
        <p:nvGraphicFramePr>
          <p:cNvPr id="2" name="表格 1"/>
          <p:cNvGraphicFramePr>
            <a:graphicFrameLocks noGrp="1"/>
          </p:cNvGraphicFramePr>
          <p:nvPr/>
        </p:nvGraphicFramePr>
        <p:xfrm>
          <a:off x="2423594" y="1916832"/>
          <a:ext cx="7704857" cy="3816418"/>
        </p:xfrm>
        <a:graphic>
          <a:graphicData uri="http://schemas.openxmlformats.org/drawingml/2006/table">
            <a:tbl>
              <a:tblPr firstRow="1" firstCol="1" bandRow="1">
                <a:tableStyleId>{35758FB7-9AC5-4552-8A53-C91805E547FA}</a:tableStyleId>
              </a:tblPr>
              <a:tblGrid>
                <a:gridCol w="1488299"/>
                <a:gridCol w="6216558"/>
              </a:tblGrid>
              <a:tr h="355989"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zh-CN" sz="1600" kern="100">
                          <a:effectLst/>
                        </a:rPr>
                        <a:t>转义字符</a:t>
                      </a:r>
                      <a:endParaRPr lang="zh-CN" sz="16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zh-CN" sz="1600" kern="100" dirty="0">
                          <a:effectLst/>
                        </a:rPr>
                        <a:t>描述</a:t>
                      </a:r>
                      <a:endParaRPr lang="zh-CN" sz="16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</a:tr>
              <a:tr h="245672"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effectLst/>
                        </a:rPr>
                        <a:t>\(</a:t>
                      </a:r>
                      <a:r>
                        <a:rPr lang="zh-CN" sz="1600" kern="100" dirty="0">
                          <a:effectLst/>
                        </a:rPr>
                        <a:t>行尾</a:t>
                      </a:r>
                      <a:r>
                        <a:rPr lang="en-US" sz="1600" kern="100" dirty="0">
                          <a:effectLst/>
                        </a:rPr>
                        <a:t>)</a:t>
                      </a:r>
                      <a:endParaRPr lang="zh-CN" sz="16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zh-CN" sz="1600" kern="100">
                          <a:effectLst/>
                        </a:rPr>
                        <a:t>续行符</a:t>
                      </a:r>
                      <a:endParaRPr lang="zh-CN" sz="16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</a:tr>
              <a:tr h="247289"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solidFill>
                            <a:srgbClr val="FF0000"/>
                          </a:solidFill>
                          <a:effectLst/>
                        </a:rPr>
                        <a:t>\\</a:t>
                      </a:r>
                      <a:endParaRPr lang="zh-CN" sz="1600" kern="1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zh-CN" sz="1600" kern="100" dirty="0">
                          <a:effectLst/>
                        </a:rPr>
                        <a:t>反斜杠符号</a:t>
                      </a:r>
                      <a:endParaRPr lang="zh-CN" sz="16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</a:tr>
              <a:tr h="247289"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effectLst/>
                        </a:rPr>
                        <a:t>\'</a:t>
                      </a:r>
                      <a:endParaRPr lang="zh-CN" sz="16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zh-CN" sz="1600" kern="100">
                          <a:effectLst/>
                        </a:rPr>
                        <a:t>单引号</a:t>
                      </a:r>
                      <a:endParaRPr lang="zh-CN" sz="16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</a:tr>
              <a:tr h="247289"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effectLst/>
                        </a:rPr>
                        <a:t>\"</a:t>
                      </a:r>
                      <a:endParaRPr lang="zh-CN" sz="16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zh-CN" sz="1600" kern="100">
                          <a:effectLst/>
                        </a:rPr>
                        <a:t>双引号</a:t>
                      </a:r>
                      <a:endParaRPr lang="zh-CN" sz="16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</a:tr>
              <a:tr h="247289"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effectLst/>
                        </a:rPr>
                        <a:t>\a</a:t>
                      </a:r>
                      <a:endParaRPr lang="zh-CN" sz="16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zh-CN" sz="1600" kern="100">
                          <a:effectLst/>
                        </a:rPr>
                        <a:t>响铃</a:t>
                      </a:r>
                      <a:endParaRPr lang="zh-CN" sz="16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</a:tr>
              <a:tr h="247289"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effectLst/>
                        </a:rPr>
                        <a:t>\b</a:t>
                      </a:r>
                      <a:endParaRPr lang="zh-CN" sz="16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zh-CN" sz="1600" kern="100">
                          <a:effectLst/>
                        </a:rPr>
                        <a:t>退格</a:t>
                      </a:r>
                      <a:r>
                        <a:rPr lang="en-US" sz="1600" kern="100">
                          <a:effectLst/>
                        </a:rPr>
                        <a:t>(Backspace)</a:t>
                      </a:r>
                      <a:endParaRPr lang="zh-CN" sz="16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</a:tr>
              <a:tr h="247289"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effectLst/>
                        </a:rPr>
                        <a:t>\000</a:t>
                      </a:r>
                      <a:endParaRPr lang="zh-CN" sz="16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zh-CN" sz="1600" kern="100" dirty="0">
                          <a:effectLst/>
                        </a:rPr>
                        <a:t>空</a:t>
                      </a:r>
                      <a:endParaRPr lang="zh-CN" sz="16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</a:tr>
              <a:tr h="247289"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solidFill>
                            <a:srgbClr val="FF0000"/>
                          </a:solidFill>
                          <a:effectLst/>
                        </a:rPr>
                        <a:t>\n</a:t>
                      </a:r>
                      <a:endParaRPr lang="zh-CN" sz="1600" kern="1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zh-CN" sz="1600" kern="100">
                          <a:effectLst/>
                        </a:rPr>
                        <a:t>换行</a:t>
                      </a:r>
                      <a:endParaRPr lang="zh-CN" sz="16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</a:tr>
              <a:tr h="247289"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\v</a:t>
                      </a:r>
                      <a:endParaRPr lang="zh-CN" sz="16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zh-CN" sz="1600" kern="100">
                          <a:effectLst/>
                        </a:rPr>
                        <a:t>纵向制表符</a:t>
                      </a:r>
                      <a:endParaRPr lang="zh-CN" sz="16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</a:tr>
              <a:tr h="247289"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solidFill>
                            <a:srgbClr val="FF0000"/>
                          </a:solidFill>
                          <a:effectLst/>
                        </a:rPr>
                        <a:t>\t</a:t>
                      </a:r>
                      <a:endParaRPr lang="zh-CN" sz="1600" kern="1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zh-CN" sz="1600" kern="100">
                          <a:effectLst/>
                        </a:rPr>
                        <a:t>横向制表符</a:t>
                      </a:r>
                      <a:endParaRPr lang="zh-CN" sz="16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</a:tr>
              <a:tr h="247289"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\r</a:t>
                      </a:r>
                      <a:endParaRPr lang="zh-CN" sz="16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zh-CN" sz="1600" kern="100">
                          <a:effectLst/>
                        </a:rPr>
                        <a:t>回车</a:t>
                      </a:r>
                      <a:endParaRPr lang="zh-CN" sz="16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</a:tr>
              <a:tr h="247289"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effectLst/>
                        </a:rPr>
                        <a:t>\f</a:t>
                      </a:r>
                      <a:endParaRPr lang="zh-CN" sz="16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zh-CN" sz="1600" kern="100">
                          <a:effectLst/>
                        </a:rPr>
                        <a:t>换页</a:t>
                      </a:r>
                      <a:endParaRPr lang="zh-CN" sz="16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</a:tr>
              <a:tr h="247289"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\0yy</a:t>
                      </a:r>
                      <a:endParaRPr lang="zh-CN" sz="16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zh-CN" sz="1600" kern="100" dirty="0">
                          <a:effectLst/>
                        </a:rPr>
                        <a:t>八进制数，</a:t>
                      </a:r>
                      <a:r>
                        <a:rPr lang="en-US" sz="1600" kern="100" dirty="0" err="1">
                          <a:effectLst/>
                        </a:rPr>
                        <a:t>yy</a:t>
                      </a:r>
                      <a:r>
                        <a:rPr lang="zh-CN" sz="1600" kern="100" dirty="0">
                          <a:effectLst/>
                        </a:rPr>
                        <a:t>代表八进制数，例如</a:t>
                      </a:r>
                      <a:r>
                        <a:rPr lang="en-US" sz="1600" kern="100" dirty="0">
                          <a:effectLst/>
                        </a:rPr>
                        <a:t>\012</a:t>
                      </a:r>
                      <a:r>
                        <a:rPr lang="zh-CN" sz="1600" kern="100" dirty="0">
                          <a:effectLst/>
                        </a:rPr>
                        <a:t>表示十进制的</a:t>
                      </a:r>
                      <a:r>
                        <a:rPr lang="en-US" sz="1600" kern="100" dirty="0">
                          <a:effectLst/>
                        </a:rPr>
                        <a:t>10</a:t>
                      </a:r>
                      <a:endParaRPr lang="zh-CN" sz="16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</a:tr>
              <a:tr h="247289"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>
                          <a:solidFill>
                            <a:srgbClr val="FF0000"/>
                          </a:solidFill>
                          <a:effectLst/>
                        </a:rPr>
                        <a:t>\x</a:t>
                      </a:r>
                      <a:r>
                        <a:rPr lang="en-US" sz="1600" kern="100">
                          <a:effectLst/>
                        </a:rPr>
                        <a:t>yy</a:t>
                      </a:r>
                      <a:endParaRPr lang="zh-CN" sz="16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zh-CN" sz="1600" kern="100" dirty="0">
                          <a:effectLst/>
                        </a:rPr>
                        <a:t>十六进制数，</a:t>
                      </a:r>
                      <a:r>
                        <a:rPr lang="en-US" sz="1600" kern="100" dirty="0" err="1">
                          <a:effectLst/>
                        </a:rPr>
                        <a:t>yy</a:t>
                      </a:r>
                      <a:r>
                        <a:rPr lang="zh-CN" sz="1600" kern="100" dirty="0">
                          <a:effectLst/>
                        </a:rPr>
                        <a:t>代表十六进制数，例如</a:t>
                      </a:r>
                      <a:r>
                        <a:rPr lang="en-US" sz="1600" kern="100" dirty="0">
                          <a:effectLst/>
                        </a:rPr>
                        <a:t>\x1a</a:t>
                      </a:r>
                      <a:r>
                        <a:rPr lang="zh-CN" sz="1600" kern="100" dirty="0">
                          <a:effectLst/>
                        </a:rPr>
                        <a:t>表示十进制的</a:t>
                      </a:r>
                      <a:r>
                        <a:rPr lang="en-US" sz="1600" kern="100" dirty="0">
                          <a:effectLst/>
                        </a:rPr>
                        <a:t>26</a:t>
                      </a:r>
                      <a:endParaRPr lang="zh-CN" sz="16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4" name="文本框 3"/>
          <p:cNvSpPr txBox="1"/>
          <p:nvPr/>
        </p:nvSpPr>
        <p:spPr>
          <a:xfrm>
            <a:off x="2423592" y="5805264"/>
            <a:ext cx="6096964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zh-CN" altLang="en-US"/>
              <a:t>print('a</a:t>
            </a:r>
            <a:r>
              <a:rPr lang="zh-CN" altLang="en-US">
                <a:solidFill>
                  <a:srgbClr val="C00000"/>
                </a:solidFill>
              </a:rPr>
              <a:t>\t</a:t>
            </a:r>
            <a:r>
              <a:rPr lang="zh-CN" altLang="en-US"/>
              <a:t>b</a:t>
            </a:r>
            <a:r>
              <a:rPr lang="zh-CN" altLang="en-US">
                <a:solidFill>
                  <a:srgbClr val="C00000"/>
                </a:solidFill>
              </a:rPr>
              <a:t>\t</a:t>
            </a:r>
            <a:r>
              <a:rPr lang="zh-CN" altLang="en-US"/>
              <a:t>c\t</a:t>
            </a:r>
            <a:r>
              <a:rPr lang="zh-CN" altLang="en-US">
                <a:solidFill>
                  <a:srgbClr val="C00000"/>
                </a:solidFill>
              </a:rPr>
              <a:t>\n</a:t>
            </a:r>
            <a:r>
              <a:rPr lang="zh-CN" altLang="en-US"/>
              <a:t>xyz')   # \t 制表符，\n 换行符。输出如下</a:t>
            </a:r>
            <a:r>
              <a:rPr lang="en-US" altLang="zh-CN"/>
              <a:t>:</a:t>
            </a:r>
            <a:endParaRPr lang="zh-CN" altLang="en-US"/>
          </a:p>
        </p:txBody>
      </p:sp>
      <p:pic>
        <p:nvPicPr>
          <p:cNvPr id="10" name="图片 9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426858" y="6200641"/>
            <a:ext cx="2048161" cy="495369"/>
          </a:xfrm>
          <a:prstGeom prst="rect">
            <a:avLst/>
          </a:prstGeom>
        </p:spPr>
      </p:pic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1C153BA-6758-45D9-B78B-3FCFDA02117E}" type="slidenum">
              <a:rPr lang="zh-CN" altLang="en-US" smtClean="0"/>
            </a:fld>
            <a:endParaRPr lang="en-US" altLang="zh-CN" dirty="0"/>
          </a:p>
        </p:txBody>
      </p:sp>
      <p:sp>
        <p:nvSpPr>
          <p:cNvPr id="5" name="文本框 4"/>
          <p:cNvSpPr txBox="1"/>
          <p:nvPr>
            <p:custDataLst>
              <p:tags r:id="rId1"/>
            </p:custDataLst>
          </p:nvPr>
        </p:nvSpPr>
        <p:spPr>
          <a:xfrm>
            <a:off x="2438400" y="635000"/>
            <a:ext cx="7315200" cy="2143125"/>
          </a:xfrm>
          <a:prstGeom prst="rect">
            <a:avLst/>
          </a:prstGeom>
          <a:noFill/>
        </p:spPr>
        <p:txBody>
          <a:bodyPr vert="horz" wrap="square" rtlCol="0" anchor="ctr" anchorCtr="0">
            <a:noAutofit/>
          </a:bodyPr>
          <a:lstStyle/>
          <a:p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print( </a:t>
            </a:r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）函数内部的参数 </a:t>
            </a:r>
            <a:r>
              <a:rPr lang="en-US" altLang="zh-CN" sz="2600" dirty="0" err="1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sep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 </a:t>
            </a:r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用于指定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6" name="文本框 5"/>
          <p:cNvSpPr txBox="1"/>
          <p:nvPr>
            <p:custDataLst>
              <p:tags r:id="rId2"/>
            </p:custDataLst>
          </p:nvPr>
        </p:nvSpPr>
        <p:spPr>
          <a:xfrm>
            <a:off x="3352800" y="2786063"/>
            <a:ext cx="6400800" cy="642938"/>
          </a:xfrm>
          <a:prstGeom prst="rect">
            <a:avLst/>
          </a:prstGeom>
          <a:noFill/>
        </p:spPr>
        <p:txBody>
          <a:bodyPr vert="horz" rtlCol="0" anchor="ctr" anchorCtr="0">
            <a:noAutofit/>
          </a:bodyPr>
          <a:lstStyle/>
          <a:p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输出的格式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7" name="文本框 6"/>
          <p:cNvSpPr txBox="1"/>
          <p:nvPr>
            <p:custDataLst>
              <p:tags r:id="rId3"/>
            </p:custDataLst>
          </p:nvPr>
        </p:nvSpPr>
        <p:spPr>
          <a:xfrm>
            <a:off x="3352800" y="3643313"/>
            <a:ext cx="6400800" cy="642938"/>
          </a:xfrm>
          <a:prstGeom prst="rect">
            <a:avLst/>
          </a:prstGeom>
          <a:noFill/>
        </p:spPr>
        <p:txBody>
          <a:bodyPr vert="horz" rtlCol="0" anchor="ctr" anchorCtr="0">
            <a:noAutofit/>
          </a:bodyPr>
          <a:lstStyle/>
          <a:p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是否换行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8" name="文本框 7"/>
          <p:cNvSpPr txBox="1"/>
          <p:nvPr>
            <p:custDataLst>
              <p:tags r:id="rId4"/>
            </p:custDataLst>
          </p:nvPr>
        </p:nvSpPr>
        <p:spPr>
          <a:xfrm>
            <a:off x="3352800" y="4500563"/>
            <a:ext cx="6400800" cy="642938"/>
          </a:xfrm>
          <a:prstGeom prst="rect">
            <a:avLst/>
          </a:prstGeom>
          <a:noFill/>
        </p:spPr>
        <p:txBody>
          <a:bodyPr vert="horz" rtlCol="0" anchor="ctr" anchorCtr="0">
            <a:noAutofit/>
          </a:bodyPr>
          <a:lstStyle/>
          <a:p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 设定多个输出数据间的间隔符号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9" name="文本框 8"/>
          <p:cNvSpPr txBox="1"/>
          <p:nvPr>
            <p:custDataLst>
              <p:tags r:id="rId5"/>
            </p:custDataLst>
          </p:nvPr>
        </p:nvSpPr>
        <p:spPr>
          <a:xfrm>
            <a:off x="3352800" y="5357813"/>
            <a:ext cx="6400800" cy="642938"/>
          </a:xfrm>
          <a:prstGeom prst="rect">
            <a:avLst/>
          </a:prstGeom>
          <a:noFill/>
        </p:spPr>
        <p:txBody>
          <a:bodyPr vert="horz" rtlCol="0" anchor="ctr" anchorCtr="0">
            <a:noAutofit/>
          </a:bodyPr>
          <a:lstStyle/>
          <a:p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 替代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%</a:t>
            </a:r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格式符 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0" name="椭圆 9"/>
          <p:cNvSpPr>
            <a:spLocks noChangeAspect="1"/>
          </p:cNvSpPr>
          <p:nvPr>
            <p:custDataLst>
              <p:tags r:id="rId6"/>
            </p:custDataLst>
          </p:nvPr>
        </p:nvSpPr>
        <p:spPr bwMode="auto">
          <a:xfrm>
            <a:off x="2638425" y="2850356"/>
            <a:ext cx="514350" cy="514350"/>
          </a:xfrm>
          <a:prstGeom prst="ellipse">
            <a:avLst/>
          </a:prstGeom>
          <a:solidFill>
            <a:srgbClr val="808080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A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1" name="椭圆 10"/>
          <p:cNvSpPr>
            <a:spLocks noChangeAspect="1"/>
          </p:cNvSpPr>
          <p:nvPr>
            <p:custDataLst>
              <p:tags r:id="rId7"/>
            </p:custDataLst>
          </p:nvPr>
        </p:nvSpPr>
        <p:spPr bwMode="auto">
          <a:xfrm>
            <a:off x="2638425" y="3707606"/>
            <a:ext cx="514350" cy="514350"/>
          </a:xfrm>
          <a:prstGeom prst="ellipse">
            <a:avLst/>
          </a:prstGeom>
          <a:solidFill>
            <a:srgbClr val="808080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B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2" name="椭圆 11"/>
          <p:cNvSpPr>
            <a:spLocks noChangeAspect="1"/>
          </p:cNvSpPr>
          <p:nvPr>
            <p:custDataLst>
              <p:tags r:id="rId8"/>
            </p:custDataLst>
          </p:nvPr>
        </p:nvSpPr>
        <p:spPr bwMode="auto">
          <a:xfrm>
            <a:off x="2638425" y="4564856"/>
            <a:ext cx="514350" cy="514350"/>
          </a:xfrm>
          <a:prstGeom prst="ellipse">
            <a:avLst/>
          </a:prstGeom>
          <a:solidFill>
            <a:srgbClr val="00FF00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C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3" name="椭圆 12"/>
          <p:cNvSpPr>
            <a:spLocks noChangeAspect="1"/>
          </p:cNvSpPr>
          <p:nvPr>
            <p:custDataLst>
              <p:tags r:id="rId9"/>
            </p:custDataLst>
          </p:nvPr>
        </p:nvSpPr>
        <p:spPr bwMode="auto">
          <a:xfrm>
            <a:off x="2638425" y="5422106"/>
            <a:ext cx="514350" cy="514350"/>
          </a:xfrm>
          <a:prstGeom prst="ellipse">
            <a:avLst/>
          </a:prstGeom>
          <a:solidFill>
            <a:srgbClr val="808080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D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4" name="矩形: 圆角 13"/>
          <p:cNvSpPr/>
          <p:nvPr>
            <p:custDataLst>
              <p:tags r:id="rId10"/>
            </p:custDataLst>
          </p:nvPr>
        </p:nvSpPr>
        <p:spPr bwMode="auto">
          <a:xfrm>
            <a:off x="7696200" y="6215063"/>
            <a:ext cx="1543050" cy="411480"/>
          </a:xfrm>
          <a:prstGeom prst="roundRect">
            <a:avLst/>
          </a:prstGeom>
          <a:solidFill>
            <a:srgbClr val="808080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提交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grpSp>
        <p:nvGrpSpPr>
          <p:cNvPr id="19" name="组合 18"/>
          <p:cNvGrpSpPr/>
          <p:nvPr>
            <p:custDataLst>
              <p:tags r:id="rId11"/>
            </p:custDataLst>
          </p:nvPr>
        </p:nvGrpSpPr>
        <p:grpSpPr>
          <a:xfrm>
            <a:off x="1524000" y="0"/>
            <a:ext cx="9144000" cy="635000"/>
            <a:chOff x="0" y="0"/>
            <a:chExt cx="9144000" cy="635000"/>
          </a:xfrm>
        </p:grpSpPr>
        <p:sp>
          <p:nvSpPr>
            <p:cNvPr id="15" name="TitleBackground"/>
            <p:cNvSpPr/>
            <p:nvPr>
              <p:custDataLst>
                <p:tags r:id="rId12"/>
              </p:custDataLst>
            </p:nvPr>
          </p:nvSpPr>
          <p:spPr bwMode="auto">
            <a:xfrm>
              <a:off x="0" y="0"/>
              <a:ext cx="9144000" cy="635000"/>
            </a:xfrm>
            <a:prstGeom prst="rect">
              <a:avLst/>
            </a:prstGeom>
            <a:solidFill>
              <a:srgbClr val="F6F7F8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6" name="ColorBlock"/>
            <p:cNvSpPr/>
            <p:nvPr>
              <p:custDataLst>
                <p:tags r:id="rId13"/>
              </p:custDataLst>
            </p:nvPr>
          </p:nvSpPr>
          <p:spPr bwMode="auto">
            <a:xfrm>
              <a:off x="0" y="0"/>
              <a:ext cx="190500" cy="635000"/>
            </a:xfrm>
            <a:prstGeom prst="rect">
              <a:avLst/>
            </a:prstGeom>
            <a:solidFill>
              <a:srgbClr val="639EF4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7" name="TypeText"/>
            <p:cNvSpPr txBox="1"/>
            <p:nvPr>
              <p:custDataLst>
                <p:tags r:id="rId14"/>
              </p:custDataLst>
            </p:nvPr>
          </p:nvSpPr>
          <p:spPr>
            <a:xfrm>
              <a:off x="254000" y="0"/>
              <a:ext cx="1905000" cy="635000"/>
            </a:xfrm>
            <a:prstGeom prst="rect">
              <a:avLst/>
            </a:prstGeom>
            <a:noFill/>
          </p:spPr>
          <p:txBody>
            <a:bodyPr vert="horz" wrap="none" rtlCol="0" anchor="ctr" anchorCtr="0">
              <a:noAutofit/>
            </a:bodyPr>
            <a:lstStyle/>
            <a:p>
              <a:r>
                <a:rPr lang="zh-CN" altLang="en-US" sz="2600">
                  <a:solidFill>
                    <a:srgbClr val="00000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单选题</a:t>
              </a:r>
              <a:endParaRPr lang="zh-CN" altLang="en-US" sz="260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  <p:sp>
          <p:nvSpPr>
            <p:cNvPr id="18" name="TipText"/>
            <p:cNvSpPr txBox="1"/>
            <p:nvPr>
              <p:custDataLst>
                <p:tags r:id="rId15"/>
              </p:custDataLst>
            </p:nvPr>
          </p:nvSpPr>
          <p:spPr>
            <a:xfrm>
              <a:off x="1525905" y="109220"/>
              <a:ext cx="2286000" cy="508000"/>
            </a:xfrm>
            <a:prstGeom prst="rect">
              <a:avLst/>
            </a:prstGeom>
            <a:noFill/>
          </p:spPr>
          <p:txBody>
            <a:bodyPr vert="horz" wrap="none" rtlCol="0" anchor="ctr" anchorCtr="0">
              <a:noAutofit/>
            </a:bodyPr>
            <a:lstStyle/>
            <a:p>
              <a:r>
                <a:rPr lang="en-US" altLang="zh-CN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1</a:t>
              </a:r>
              <a:r>
                <a:rPr lang="zh-CN" altLang="en-US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分</a:t>
              </a:r>
              <a:endParaRPr lang="zh-CN" altLang="en-US" sz="2000">
                <a:solidFill>
                  <a:srgbClr val="80808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</p:grpSp>
      <p:pic>
        <p:nvPicPr>
          <p:cNvPr id="4" name="图片 3"/>
          <p:cNvPicPr/>
          <p:nvPr>
            <p:custDataLst>
              <p:tags r:id="rId16"/>
            </p:custDataLst>
          </p:nvPr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8600" y="63500"/>
            <a:ext cx="1422400" cy="508000"/>
          </a:xfrm>
          <a:prstGeom prst="rect">
            <a:avLst/>
          </a:prstGeom>
        </p:spPr>
      </p:pic>
    </p:spTree>
    <p:custDataLst>
      <p:tags r:id="rId18"/>
    </p:custData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矩形 20"/>
          <p:cNvSpPr/>
          <p:nvPr>
            <p:custDataLst>
              <p:tags r:id="rId1"/>
            </p:custDataLst>
          </p:nvPr>
        </p:nvSpPr>
        <p:spPr bwMode="auto">
          <a:xfrm>
            <a:off x="11049000" y="0"/>
            <a:ext cx="384048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solidFill>
              <a:srgbClr val="9B9B9B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" name="灯片编号占位符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1C153BA-6758-45D9-B78B-3FCFDA02117E}" type="slidenum">
              <a:rPr lang="zh-CN" altLang="en-US" smtClean="0"/>
            </a:fld>
            <a:endParaRPr lang="en-US" altLang="zh-CN" dirty="0"/>
          </a:p>
        </p:txBody>
      </p:sp>
      <p:sp>
        <p:nvSpPr>
          <p:cNvPr id="5" name="文本框 4"/>
          <p:cNvSpPr txBox="1"/>
          <p:nvPr>
            <p:custDataLst>
              <p:tags r:id="rId2"/>
            </p:custDataLst>
          </p:nvPr>
        </p:nvSpPr>
        <p:spPr>
          <a:xfrm>
            <a:off x="2438400" y="635000"/>
            <a:ext cx="7315200" cy="2143125"/>
          </a:xfrm>
          <a:prstGeom prst="rect">
            <a:avLst/>
          </a:prstGeom>
          <a:noFill/>
        </p:spPr>
        <p:txBody>
          <a:bodyPr vert="horz" wrap="square" rtlCol="0" anchor="ctr" anchorCtr="0">
            <a:noAutofit/>
          </a:bodyPr>
          <a:lstStyle/>
          <a:p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for   x   in   range(3):</a:t>
            </a:r>
            <a:endParaRPr lang="en-US" altLang="zh-CN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  <a:p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    print( x ,  '\n')</a:t>
            </a:r>
            <a:endParaRPr lang="en-US" altLang="zh-CN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  <a:p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执行后将产生 （     ） 行输出。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6" name="文本框 5"/>
          <p:cNvSpPr txBox="1"/>
          <p:nvPr>
            <p:custDataLst>
              <p:tags r:id="rId3"/>
            </p:custDataLst>
          </p:nvPr>
        </p:nvSpPr>
        <p:spPr>
          <a:xfrm>
            <a:off x="3352800" y="2786063"/>
            <a:ext cx="6400800" cy="642938"/>
          </a:xfrm>
          <a:prstGeom prst="rect">
            <a:avLst/>
          </a:prstGeom>
          <a:noFill/>
        </p:spPr>
        <p:txBody>
          <a:bodyPr vert="horz" rtlCol="0" anchor="ctr" anchorCtr="0">
            <a:noAutofit/>
          </a:bodyPr>
          <a:lstStyle/>
          <a:p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3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7" name="文本框 6"/>
          <p:cNvSpPr txBox="1"/>
          <p:nvPr>
            <p:custDataLst>
              <p:tags r:id="rId4"/>
            </p:custDataLst>
          </p:nvPr>
        </p:nvSpPr>
        <p:spPr>
          <a:xfrm>
            <a:off x="3352800" y="3643313"/>
            <a:ext cx="6400800" cy="642938"/>
          </a:xfrm>
          <a:prstGeom prst="rect">
            <a:avLst/>
          </a:prstGeom>
          <a:noFill/>
        </p:spPr>
        <p:txBody>
          <a:bodyPr vert="horz" rtlCol="0" anchor="ctr" anchorCtr="0">
            <a:noAutofit/>
          </a:bodyPr>
          <a:lstStyle/>
          <a:p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1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8" name="文本框 7"/>
          <p:cNvSpPr txBox="1"/>
          <p:nvPr>
            <p:custDataLst>
              <p:tags r:id="rId5"/>
            </p:custDataLst>
          </p:nvPr>
        </p:nvSpPr>
        <p:spPr>
          <a:xfrm>
            <a:off x="3352800" y="4500563"/>
            <a:ext cx="6400800" cy="642938"/>
          </a:xfrm>
          <a:prstGeom prst="rect">
            <a:avLst/>
          </a:prstGeom>
          <a:noFill/>
        </p:spPr>
        <p:txBody>
          <a:bodyPr vert="horz" rtlCol="0" anchor="ctr" anchorCtr="0">
            <a:noAutofit/>
          </a:bodyPr>
          <a:lstStyle/>
          <a:p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9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9" name="文本框 8"/>
          <p:cNvSpPr txBox="1"/>
          <p:nvPr>
            <p:custDataLst>
              <p:tags r:id="rId6"/>
            </p:custDataLst>
          </p:nvPr>
        </p:nvSpPr>
        <p:spPr>
          <a:xfrm>
            <a:off x="3352800" y="5357813"/>
            <a:ext cx="6400800" cy="642938"/>
          </a:xfrm>
          <a:prstGeom prst="rect">
            <a:avLst/>
          </a:prstGeom>
          <a:noFill/>
        </p:spPr>
        <p:txBody>
          <a:bodyPr vert="horz" rtlCol="0" anchor="ctr" anchorCtr="0">
            <a:noAutofit/>
          </a:bodyPr>
          <a:lstStyle/>
          <a:p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 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6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0" name="椭圆 9"/>
          <p:cNvSpPr>
            <a:spLocks noChangeAspect="1"/>
          </p:cNvSpPr>
          <p:nvPr>
            <p:custDataLst>
              <p:tags r:id="rId7"/>
            </p:custDataLst>
          </p:nvPr>
        </p:nvSpPr>
        <p:spPr bwMode="auto">
          <a:xfrm>
            <a:off x="2638425" y="2850356"/>
            <a:ext cx="514350" cy="514350"/>
          </a:xfrm>
          <a:prstGeom prst="ellipse">
            <a:avLst/>
          </a:prstGeom>
          <a:solidFill>
            <a:srgbClr val="808080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A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1" name="椭圆 10"/>
          <p:cNvSpPr>
            <a:spLocks noChangeAspect="1"/>
          </p:cNvSpPr>
          <p:nvPr>
            <p:custDataLst>
              <p:tags r:id="rId8"/>
            </p:custDataLst>
          </p:nvPr>
        </p:nvSpPr>
        <p:spPr bwMode="auto">
          <a:xfrm>
            <a:off x="2638425" y="3707606"/>
            <a:ext cx="514350" cy="514350"/>
          </a:xfrm>
          <a:prstGeom prst="ellipse">
            <a:avLst/>
          </a:prstGeom>
          <a:solidFill>
            <a:srgbClr val="808080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B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2" name="椭圆 11"/>
          <p:cNvSpPr>
            <a:spLocks noChangeAspect="1"/>
          </p:cNvSpPr>
          <p:nvPr>
            <p:custDataLst>
              <p:tags r:id="rId9"/>
            </p:custDataLst>
          </p:nvPr>
        </p:nvSpPr>
        <p:spPr bwMode="auto">
          <a:xfrm>
            <a:off x="2638425" y="4564856"/>
            <a:ext cx="514350" cy="514350"/>
          </a:xfrm>
          <a:prstGeom prst="ellipse">
            <a:avLst/>
          </a:prstGeom>
          <a:solidFill>
            <a:srgbClr val="808080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C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3" name="椭圆 12"/>
          <p:cNvSpPr>
            <a:spLocks noChangeAspect="1"/>
          </p:cNvSpPr>
          <p:nvPr>
            <p:custDataLst>
              <p:tags r:id="rId10"/>
            </p:custDataLst>
          </p:nvPr>
        </p:nvSpPr>
        <p:spPr bwMode="auto">
          <a:xfrm>
            <a:off x="2638425" y="5422106"/>
            <a:ext cx="514350" cy="514350"/>
          </a:xfrm>
          <a:prstGeom prst="ellipse">
            <a:avLst/>
          </a:prstGeom>
          <a:solidFill>
            <a:srgbClr val="00FF00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D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4" name="矩形: 圆角 13"/>
          <p:cNvSpPr/>
          <p:nvPr>
            <p:custDataLst>
              <p:tags r:id="rId11"/>
            </p:custDataLst>
          </p:nvPr>
        </p:nvSpPr>
        <p:spPr bwMode="auto">
          <a:xfrm>
            <a:off x="7696200" y="6215063"/>
            <a:ext cx="1543050" cy="411480"/>
          </a:xfrm>
          <a:prstGeom prst="roundRect">
            <a:avLst/>
          </a:prstGeom>
          <a:solidFill>
            <a:srgbClr val="808080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提交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26" name="文本框 25"/>
          <p:cNvSpPr txBox="1"/>
          <p:nvPr>
            <p:custDataLst>
              <p:tags r:id="rId12"/>
            </p:custDataLst>
          </p:nvPr>
        </p:nvSpPr>
        <p:spPr>
          <a:xfrm>
            <a:off x="11137900" y="6327477"/>
            <a:ext cx="3662680" cy="460375"/>
          </a:xfrm>
          <a:prstGeom prst="rect">
            <a:avLst/>
          </a:prstGeom>
          <a:solidFill>
            <a:srgbClr val="FBFAEF"/>
          </a:solidFill>
          <a:ln w="12700"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FFFFFF"/>
                </a:solidFill>
              </a14:hiddenLine>
            </a:ext>
          </a:extLst>
        </p:spPr>
        <p:txBody>
          <a:bodyPr vert="horz" rtlCol="0" anchor="ctr">
            <a:spAutoFit/>
          </a:bodyPr>
          <a:lstStyle/>
          <a:p>
            <a:r>
              <a:rPr lang="zh-CN" altLang="en-US" sz="1200">
                <a:solidFill>
                  <a:srgbClr val="F84F41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可为此题添加文本、图片、公式等解析，且需将内容全部放在本区域内。正常使用需</a:t>
            </a:r>
            <a:r>
              <a:rPr lang="en-US" altLang="zh-CN" sz="1200">
                <a:solidFill>
                  <a:srgbClr val="F84F41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3.0</a:t>
            </a:r>
            <a:r>
              <a:rPr lang="zh-CN" altLang="en-US" sz="1200">
                <a:solidFill>
                  <a:srgbClr val="F84F41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以上版本</a:t>
            </a:r>
            <a:endParaRPr lang="zh-CN" altLang="en-US" sz="1200">
              <a:solidFill>
                <a:srgbClr val="F84F41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27" name="文本框 26"/>
          <p:cNvSpPr txBox="1"/>
          <p:nvPr>
            <p:custDataLst>
              <p:tags r:id="rId13"/>
            </p:custDataLst>
          </p:nvPr>
        </p:nvSpPr>
        <p:spPr>
          <a:xfrm>
            <a:off x="11303000" y="1270000"/>
            <a:ext cx="3332480" cy="1014730"/>
          </a:xfrm>
          <a:prstGeom prst="rect">
            <a:avLst/>
          </a:prstGeom>
          <a:noFill/>
        </p:spPr>
        <p:txBody>
          <a:bodyPr vert="horz" rtlCol="0" anchor="t" anchorCtr="0">
            <a:spAutoFit/>
          </a:bodyPr>
          <a:lstStyle/>
          <a:p>
            <a:r>
              <a:rPr lang="en-US" altLang="zh-CN" sz="20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print </a:t>
            </a:r>
            <a:r>
              <a:rPr lang="zh-CN" altLang="en-US" sz="20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默认要换行，同时 </a:t>
            </a:r>
            <a:r>
              <a:rPr lang="en-US" altLang="zh-CN" sz="20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'\n' </a:t>
            </a:r>
            <a:r>
              <a:rPr lang="zh-CN" altLang="en-US" sz="20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再多输出一行， 所以有 </a:t>
            </a:r>
            <a:r>
              <a:rPr lang="en-US" altLang="zh-CN" sz="20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3 *2 =6 </a:t>
            </a:r>
            <a:r>
              <a:rPr lang="zh-CN" altLang="en-US" sz="20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行 </a:t>
            </a:r>
            <a:endParaRPr lang="zh-CN" altLang="en-US" sz="20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grpSp>
        <p:nvGrpSpPr>
          <p:cNvPr id="25" name="组合 24"/>
          <p:cNvGrpSpPr/>
          <p:nvPr>
            <p:custDataLst>
              <p:tags r:id="rId14"/>
            </p:custDataLst>
          </p:nvPr>
        </p:nvGrpSpPr>
        <p:grpSpPr>
          <a:xfrm>
            <a:off x="11061700" y="0"/>
            <a:ext cx="3815080" cy="647700"/>
            <a:chOff x="9537700" y="0"/>
            <a:chExt cx="3815080" cy="647700"/>
          </a:xfrm>
        </p:grpSpPr>
        <p:sp>
          <p:nvSpPr>
            <p:cNvPr id="22" name="RemarkBack"/>
            <p:cNvSpPr/>
            <p:nvPr>
              <p:custDataLst>
                <p:tags r:id="rId15"/>
              </p:custDataLst>
            </p:nvPr>
          </p:nvSpPr>
          <p:spPr bwMode="auto">
            <a:xfrm>
              <a:off x="9537700" y="12700"/>
              <a:ext cx="3815080" cy="635000"/>
            </a:xfrm>
            <a:prstGeom prst="rect">
              <a:avLst/>
            </a:prstGeom>
            <a:solidFill>
              <a:srgbClr val="F6F7F8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3" name="RemarkBlock"/>
            <p:cNvSpPr/>
            <p:nvPr>
              <p:custDataLst>
                <p:tags r:id="rId16"/>
              </p:custDataLst>
            </p:nvPr>
          </p:nvSpPr>
          <p:spPr bwMode="auto">
            <a:xfrm>
              <a:off x="9537700" y="12700"/>
              <a:ext cx="190500" cy="635000"/>
            </a:xfrm>
            <a:prstGeom prst="rect">
              <a:avLst/>
            </a:prstGeom>
            <a:solidFill>
              <a:srgbClr val="639EF4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4" name="RemarkTitleText"/>
            <p:cNvSpPr txBox="1"/>
            <p:nvPr>
              <p:custDataLst>
                <p:tags r:id="rId17"/>
              </p:custDataLst>
            </p:nvPr>
          </p:nvSpPr>
          <p:spPr>
            <a:xfrm>
              <a:off x="9779000" y="0"/>
              <a:ext cx="1905000" cy="635000"/>
            </a:xfrm>
            <a:prstGeom prst="rect">
              <a:avLst/>
            </a:prstGeom>
            <a:noFill/>
          </p:spPr>
          <p:txBody>
            <a:bodyPr vert="horz" wrap="none" rtlCol="0" anchor="ctr" anchorCtr="0">
              <a:noAutofit/>
            </a:bodyPr>
            <a:lstStyle/>
            <a:p>
              <a:r>
                <a:rPr lang="zh-CN" altLang="en-US">
                  <a:solidFill>
                    <a:srgbClr val="00000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答案解析</a:t>
              </a:r>
              <a:endParaRPr lang="zh-CN" altLang="en-US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</p:grpSp>
      <p:sp>
        <p:nvSpPr>
          <p:cNvPr id="3" name="RemarkBack"/>
          <p:cNvSpPr/>
          <p:nvPr>
            <p:custDataLst>
              <p:tags r:id="rId18"/>
            </p:custDataLst>
          </p:nvPr>
        </p:nvSpPr>
        <p:spPr bwMode="auto">
          <a:xfrm>
            <a:off x="11061700" y="12700"/>
            <a:ext cx="3815080" cy="635000"/>
          </a:xfrm>
          <a:prstGeom prst="rect">
            <a:avLst/>
          </a:prstGeom>
          <a:solidFill>
            <a:srgbClr val="F6F7F8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0" name="RemarkBlock"/>
          <p:cNvSpPr/>
          <p:nvPr>
            <p:custDataLst>
              <p:tags r:id="rId19"/>
            </p:custDataLst>
          </p:nvPr>
        </p:nvSpPr>
        <p:spPr bwMode="auto">
          <a:xfrm>
            <a:off x="11061700" y="12700"/>
            <a:ext cx="190500" cy="635000"/>
          </a:xfrm>
          <a:prstGeom prst="rect">
            <a:avLst/>
          </a:prstGeom>
          <a:solidFill>
            <a:srgbClr val="639EF4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8" name="RemarkTitleText"/>
          <p:cNvSpPr txBox="1"/>
          <p:nvPr>
            <p:custDataLst>
              <p:tags r:id="rId20"/>
            </p:custDataLst>
          </p:nvPr>
        </p:nvSpPr>
        <p:spPr>
          <a:xfrm>
            <a:off x="11303000" y="0"/>
            <a:ext cx="1905000" cy="635000"/>
          </a:xfrm>
          <a:prstGeom prst="rect">
            <a:avLst/>
          </a:prstGeom>
          <a:noFill/>
        </p:spPr>
        <p:txBody>
          <a:bodyPr vert="horz" wrap="none" rtlCol="0" anchor="ctr" anchorCtr="0">
            <a:noAutofit/>
          </a:bodyPr>
          <a:lstStyle/>
          <a:p>
            <a:r>
              <a:rPr lang="zh-CN" altLang="en-US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答案解析</a:t>
            </a:r>
            <a:endParaRPr lang="zh-CN" altLang="en-US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grpSp>
        <p:nvGrpSpPr>
          <p:cNvPr id="19" name="组合 18"/>
          <p:cNvGrpSpPr/>
          <p:nvPr>
            <p:custDataLst>
              <p:tags r:id="rId21"/>
            </p:custDataLst>
          </p:nvPr>
        </p:nvGrpSpPr>
        <p:grpSpPr>
          <a:xfrm>
            <a:off x="1524000" y="0"/>
            <a:ext cx="9144000" cy="635000"/>
            <a:chOff x="0" y="0"/>
            <a:chExt cx="9144000" cy="635000"/>
          </a:xfrm>
        </p:grpSpPr>
        <p:sp>
          <p:nvSpPr>
            <p:cNvPr id="15" name="TitleBackground"/>
            <p:cNvSpPr/>
            <p:nvPr>
              <p:custDataLst>
                <p:tags r:id="rId22"/>
              </p:custDataLst>
            </p:nvPr>
          </p:nvSpPr>
          <p:spPr bwMode="auto">
            <a:xfrm>
              <a:off x="0" y="0"/>
              <a:ext cx="9144000" cy="635000"/>
            </a:xfrm>
            <a:prstGeom prst="rect">
              <a:avLst/>
            </a:prstGeom>
            <a:solidFill>
              <a:srgbClr val="F6F7F8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6" name="ColorBlock"/>
            <p:cNvSpPr/>
            <p:nvPr>
              <p:custDataLst>
                <p:tags r:id="rId23"/>
              </p:custDataLst>
            </p:nvPr>
          </p:nvSpPr>
          <p:spPr bwMode="auto">
            <a:xfrm>
              <a:off x="0" y="0"/>
              <a:ext cx="190500" cy="635000"/>
            </a:xfrm>
            <a:prstGeom prst="rect">
              <a:avLst/>
            </a:prstGeom>
            <a:solidFill>
              <a:srgbClr val="639EF4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7" name="TypeText"/>
            <p:cNvSpPr txBox="1"/>
            <p:nvPr>
              <p:custDataLst>
                <p:tags r:id="rId24"/>
              </p:custDataLst>
            </p:nvPr>
          </p:nvSpPr>
          <p:spPr>
            <a:xfrm>
              <a:off x="254000" y="0"/>
              <a:ext cx="1905000" cy="635000"/>
            </a:xfrm>
            <a:prstGeom prst="rect">
              <a:avLst/>
            </a:prstGeom>
            <a:noFill/>
          </p:spPr>
          <p:txBody>
            <a:bodyPr vert="horz" wrap="none" rtlCol="0" anchor="ctr" anchorCtr="0">
              <a:noAutofit/>
            </a:bodyPr>
            <a:lstStyle/>
            <a:p>
              <a:r>
                <a:rPr lang="zh-CN" altLang="en-US" sz="2600">
                  <a:solidFill>
                    <a:srgbClr val="00000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单选题</a:t>
              </a:r>
              <a:endParaRPr lang="zh-CN" altLang="en-US" sz="260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  <p:sp>
          <p:nvSpPr>
            <p:cNvPr id="18" name="TipText"/>
            <p:cNvSpPr txBox="1"/>
            <p:nvPr>
              <p:custDataLst>
                <p:tags r:id="rId25"/>
              </p:custDataLst>
            </p:nvPr>
          </p:nvSpPr>
          <p:spPr>
            <a:xfrm>
              <a:off x="1525905" y="109220"/>
              <a:ext cx="2286000" cy="508000"/>
            </a:xfrm>
            <a:prstGeom prst="rect">
              <a:avLst/>
            </a:prstGeom>
            <a:noFill/>
          </p:spPr>
          <p:txBody>
            <a:bodyPr vert="horz" wrap="none" rtlCol="0" anchor="ctr" anchorCtr="0">
              <a:noAutofit/>
            </a:bodyPr>
            <a:lstStyle/>
            <a:p>
              <a:r>
                <a:rPr lang="en-US" altLang="zh-CN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1</a:t>
              </a:r>
              <a:r>
                <a:rPr lang="zh-CN" altLang="en-US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分</a:t>
              </a:r>
              <a:endParaRPr lang="zh-CN" altLang="en-US" sz="2000">
                <a:solidFill>
                  <a:srgbClr val="80808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</p:grpSp>
      <p:pic>
        <p:nvPicPr>
          <p:cNvPr id="4" name="图片 3"/>
          <p:cNvPicPr/>
          <p:nvPr>
            <p:custDataLst>
              <p:tags r:id="rId26"/>
            </p:custDataLst>
          </p:nvPr>
        </p:nvPicPr>
        <p:blipFill>
          <a:blip r:embed="rId2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8600" y="63500"/>
            <a:ext cx="1422400" cy="508000"/>
          </a:xfrm>
          <a:prstGeom prst="rect">
            <a:avLst/>
          </a:prstGeom>
        </p:spPr>
      </p:pic>
    </p:spTree>
    <p:custDataLst>
      <p:tags r:id="rId28"/>
    </p:custData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矩形 13"/>
          <p:cNvSpPr/>
          <p:nvPr>
            <p:custDataLst>
              <p:tags r:id="rId1"/>
            </p:custDataLst>
          </p:nvPr>
        </p:nvSpPr>
        <p:spPr bwMode="auto">
          <a:xfrm>
            <a:off x="11049000" y="0"/>
            <a:ext cx="384048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solidFill>
              <a:srgbClr val="9B9B9B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" name="灯片编号占位符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1C153BA-6758-45D9-B78B-3FCFDA02117E}" type="slidenum">
              <a:rPr lang="zh-CN" altLang="en-US" smtClean="0"/>
            </a:fld>
            <a:endParaRPr lang="en-US" altLang="zh-CN" dirty="0"/>
          </a:p>
        </p:txBody>
      </p:sp>
      <p:sp>
        <p:nvSpPr>
          <p:cNvPr id="5" name="文本框 4"/>
          <p:cNvSpPr txBox="1"/>
          <p:nvPr>
            <p:custDataLst>
              <p:tags r:id="rId2"/>
            </p:custDataLst>
          </p:nvPr>
        </p:nvSpPr>
        <p:spPr>
          <a:xfrm>
            <a:off x="2438400" y="635000"/>
            <a:ext cx="7315200" cy="2143125"/>
          </a:xfrm>
          <a:prstGeom prst="rect">
            <a:avLst/>
          </a:prstGeom>
          <a:noFill/>
        </p:spPr>
        <p:txBody>
          <a:bodyPr vert="horz" wrap="square" rtlCol="0" anchor="ctr" anchorCtr="0">
            <a:noAutofit/>
          </a:bodyPr>
          <a:lstStyle/>
          <a:p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for   x   in  range(5):</a:t>
            </a:r>
            <a:endParaRPr lang="en-US" altLang="zh-CN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  <a:p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    print(x, end="")</a:t>
            </a:r>
            <a:endParaRPr lang="en-US" altLang="zh-CN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  <a:p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输出的数据行数为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(  </a:t>
            </a:r>
            <a:r>
              <a:rPr lang="zh-CN" altLang="en-US" sz="2600" dirty="0">
                <a:solidFill>
                  <a:srgbClr val="639EF4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 </a:t>
            </a:r>
            <a:r>
              <a:rPr lang="en-US" altLang="zh-CN" sz="2600" dirty="0">
                <a:solidFill>
                  <a:srgbClr val="639EF4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[</a:t>
            </a:r>
            <a:r>
              <a:rPr lang="zh-CN" altLang="en-US" sz="2600" dirty="0">
                <a:solidFill>
                  <a:srgbClr val="639EF4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填空</a:t>
            </a:r>
            <a:r>
              <a:rPr lang="en-US" altLang="zh-CN" sz="2600" dirty="0">
                <a:solidFill>
                  <a:srgbClr val="639EF4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1]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   ) </a:t>
            </a:r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行。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6" name="矩形: 圆角 5"/>
          <p:cNvSpPr/>
          <p:nvPr>
            <p:custDataLst>
              <p:tags r:id="rId3"/>
            </p:custDataLst>
          </p:nvPr>
        </p:nvSpPr>
        <p:spPr bwMode="auto">
          <a:xfrm>
            <a:off x="7696200" y="6215063"/>
            <a:ext cx="1543050" cy="411480"/>
          </a:xfrm>
          <a:prstGeom prst="roundRect">
            <a:avLst/>
          </a:prstGeom>
          <a:solidFill>
            <a:srgbClr val="808080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作答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2" name="矩形 11"/>
          <p:cNvSpPr/>
          <p:nvPr>
            <p:custDataLst>
              <p:tags r:id="rId4"/>
            </p:custDataLst>
          </p:nvPr>
        </p:nvSpPr>
        <p:spPr bwMode="auto">
          <a:xfrm>
            <a:off x="1524000" y="5849303"/>
            <a:ext cx="9144000" cy="365760"/>
          </a:xfrm>
          <a:prstGeom prst="rect">
            <a:avLst/>
          </a:prstGeom>
          <a:solidFill>
            <a:srgbClr val="FBFAE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1" compatLnSpc="1"/>
          <a:lstStyle/>
          <a:p>
            <a:r>
              <a:rPr kumimoji="0" lang="zh-CN" altLang="en-US" sz="1200" b="1" i="0" u="none" strike="noStrike" cap="none" normalizeH="0" baseline="0">
                <a:ln>
                  <a:noFill/>
                </a:ln>
                <a:solidFill>
                  <a:srgbClr val="F84F41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正常使用填空题需</a:t>
            </a:r>
            <a:r>
              <a:rPr kumimoji="0" lang="en-US" altLang="zh-CN" sz="1200" b="1" i="0" u="none" strike="noStrike" cap="none" normalizeH="0" baseline="0">
                <a:ln>
                  <a:noFill/>
                </a:ln>
                <a:solidFill>
                  <a:srgbClr val="F84F41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3.0</a:t>
            </a:r>
            <a:r>
              <a:rPr kumimoji="0" lang="zh-CN" altLang="en-US" sz="1200" b="1" i="0" u="none" strike="noStrike" cap="none" normalizeH="0" baseline="0">
                <a:ln>
                  <a:noFill/>
                </a:ln>
                <a:solidFill>
                  <a:srgbClr val="F84F41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以上版本雨课堂</a:t>
            </a:r>
            <a:endParaRPr kumimoji="0" lang="zh-CN" altLang="en-US" sz="1200" b="1" i="0" u="none" strike="noStrike" cap="none" normalizeH="0" baseline="0">
              <a:ln>
                <a:noFill/>
              </a:ln>
              <a:solidFill>
                <a:srgbClr val="F84F41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9" name="文本框 18"/>
          <p:cNvSpPr txBox="1"/>
          <p:nvPr>
            <p:custDataLst>
              <p:tags r:id="rId5"/>
            </p:custDataLst>
          </p:nvPr>
        </p:nvSpPr>
        <p:spPr>
          <a:xfrm>
            <a:off x="11137900" y="6327477"/>
            <a:ext cx="3662680" cy="460375"/>
          </a:xfrm>
          <a:prstGeom prst="rect">
            <a:avLst/>
          </a:prstGeom>
          <a:solidFill>
            <a:srgbClr val="FBFAEF"/>
          </a:solidFill>
          <a:ln w="12700"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FFFFFF"/>
                </a:solidFill>
              </a14:hiddenLine>
            </a:ext>
          </a:extLst>
        </p:spPr>
        <p:txBody>
          <a:bodyPr vert="horz" rtlCol="0" anchor="ctr">
            <a:spAutoFit/>
          </a:bodyPr>
          <a:lstStyle/>
          <a:p>
            <a:r>
              <a:rPr lang="zh-CN" altLang="en-US" sz="1200">
                <a:solidFill>
                  <a:srgbClr val="F84F41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可为此题添加文本、图片、公式等解析，且需将内容全部放在本区域内。正常使用需</a:t>
            </a:r>
            <a:r>
              <a:rPr lang="en-US" altLang="zh-CN" sz="1200">
                <a:solidFill>
                  <a:srgbClr val="F84F41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3.0</a:t>
            </a:r>
            <a:r>
              <a:rPr lang="zh-CN" altLang="en-US" sz="1200">
                <a:solidFill>
                  <a:srgbClr val="F84F41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以上版本</a:t>
            </a:r>
            <a:endParaRPr lang="zh-CN" altLang="en-US" sz="1200">
              <a:solidFill>
                <a:srgbClr val="F84F41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20" name="文本框 19"/>
          <p:cNvSpPr txBox="1"/>
          <p:nvPr>
            <p:custDataLst>
              <p:tags r:id="rId6"/>
            </p:custDataLst>
          </p:nvPr>
        </p:nvSpPr>
        <p:spPr>
          <a:xfrm>
            <a:off x="11303000" y="635000"/>
            <a:ext cx="3332480" cy="706755"/>
          </a:xfrm>
          <a:prstGeom prst="rect">
            <a:avLst/>
          </a:prstGeom>
          <a:noFill/>
        </p:spPr>
        <p:txBody>
          <a:bodyPr vert="horz" rtlCol="0" anchor="t" anchorCtr="0">
            <a:spAutoFit/>
          </a:bodyPr>
          <a:lstStyle/>
          <a:p>
            <a:r>
              <a:rPr lang="zh-CN" altLang="en-US" sz="20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因为不换行，都输出在同一行的。</a:t>
            </a:r>
            <a:endParaRPr lang="zh-CN" altLang="en-US" sz="20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grpSp>
        <p:nvGrpSpPr>
          <p:cNvPr id="18" name="组合 17"/>
          <p:cNvGrpSpPr/>
          <p:nvPr>
            <p:custDataLst>
              <p:tags r:id="rId7"/>
            </p:custDataLst>
          </p:nvPr>
        </p:nvGrpSpPr>
        <p:grpSpPr>
          <a:xfrm>
            <a:off x="11061700" y="0"/>
            <a:ext cx="3815080" cy="647700"/>
            <a:chOff x="9537700" y="0"/>
            <a:chExt cx="3815080" cy="647700"/>
          </a:xfrm>
        </p:grpSpPr>
        <p:sp>
          <p:nvSpPr>
            <p:cNvPr id="15" name="RemarkBack"/>
            <p:cNvSpPr/>
            <p:nvPr>
              <p:custDataLst>
                <p:tags r:id="rId8"/>
              </p:custDataLst>
            </p:nvPr>
          </p:nvSpPr>
          <p:spPr bwMode="auto">
            <a:xfrm>
              <a:off x="9537700" y="12700"/>
              <a:ext cx="3815080" cy="635000"/>
            </a:xfrm>
            <a:prstGeom prst="rect">
              <a:avLst/>
            </a:prstGeom>
            <a:solidFill>
              <a:srgbClr val="F6F7F8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6" name="RemarkBlock"/>
            <p:cNvSpPr/>
            <p:nvPr>
              <p:custDataLst>
                <p:tags r:id="rId9"/>
              </p:custDataLst>
            </p:nvPr>
          </p:nvSpPr>
          <p:spPr bwMode="auto">
            <a:xfrm>
              <a:off x="9537700" y="12700"/>
              <a:ext cx="190500" cy="635000"/>
            </a:xfrm>
            <a:prstGeom prst="rect">
              <a:avLst/>
            </a:prstGeom>
            <a:solidFill>
              <a:srgbClr val="639EF4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7" name="RemarkTitleText"/>
            <p:cNvSpPr txBox="1"/>
            <p:nvPr>
              <p:custDataLst>
                <p:tags r:id="rId10"/>
              </p:custDataLst>
            </p:nvPr>
          </p:nvSpPr>
          <p:spPr>
            <a:xfrm>
              <a:off x="9779000" y="0"/>
              <a:ext cx="1905000" cy="635000"/>
            </a:xfrm>
            <a:prstGeom prst="rect">
              <a:avLst/>
            </a:prstGeom>
            <a:noFill/>
          </p:spPr>
          <p:txBody>
            <a:bodyPr vert="horz" wrap="none" rtlCol="0" anchor="ctr" anchorCtr="0">
              <a:noAutofit/>
            </a:bodyPr>
            <a:lstStyle/>
            <a:p>
              <a:r>
                <a:rPr lang="zh-CN" altLang="en-US">
                  <a:solidFill>
                    <a:srgbClr val="00000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答案解析</a:t>
              </a:r>
              <a:endParaRPr lang="zh-CN" altLang="en-US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</p:grpSp>
      <p:sp>
        <p:nvSpPr>
          <p:cNvPr id="3" name="RemarkBack"/>
          <p:cNvSpPr/>
          <p:nvPr>
            <p:custDataLst>
              <p:tags r:id="rId11"/>
            </p:custDataLst>
          </p:nvPr>
        </p:nvSpPr>
        <p:spPr bwMode="auto">
          <a:xfrm>
            <a:off x="11061700" y="12700"/>
            <a:ext cx="3815080" cy="635000"/>
          </a:xfrm>
          <a:prstGeom prst="rect">
            <a:avLst/>
          </a:prstGeom>
          <a:solidFill>
            <a:srgbClr val="F6F7F8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3" name="RemarkBlock"/>
          <p:cNvSpPr/>
          <p:nvPr>
            <p:custDataLst>
              <p:tags r:id="rId12"/>
            </p:custDataLst>
          </p:nvPr>
        </p:nvSpPr>
        <p:spPr bwMode="auto">
          <a:xfrm>
            <a:off x="11061700" y="12700"/>
            <a:ext cx="190500" cy="635000"/>
          </a:xfrm>
          <a:prstGeom prst="rect">
            <a:avLst/>
          </a:prstGeom>
          <a:solidFill>
            <a:srgbClr val="639EF4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1" name="RemarkTitleText"/>
          <p:cNvSpPr txBox="1"/>
          <p:nvPr>
            <p:custDataLst>
              <p:tags r:id="rId13"/>
            </p:custDataLst>
          </p:nvPr>
        </p:nvSpPr>
        <p:spPr>
          <a:xfrm>
            <a:off x="11303000" y="0"/>
            <a:ext cx="1905000" cy="635000"/>
          </a:xfrm>
          <a:prstGeom prst="rect">
            <a:avLst/>
          </a:prstGeom>
          <a:noFill/>
        </p:spPr>
        <p:txBody>
          <a:bodyPr vert="horz" wrap="none" rtlCol="0" anchor="ctr" anchorCtr="0">
            <a:noAutofit/>
          </a:bodyPr>
          <a:lstStyle/>
          <a:p>
            <a:r>
              <a:rPr lang="zh-CN" altLang="en-US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答案解析</a:t>
            </a:r>
            <a:endParaRPr lang="zh-CN" altLang="en-US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grpSp>
        <p:nvGrpSpPr>
          <p:cNvPr id="11" name="组合 10"/>
          <p:cNvGrpSpPr/>
          <p:nvPr>
            <p:custDataLst>
              <p:tags r:id="rId14"/>
            </p:custDataLst>
          </p:nvPr>
        </p:nvGrpSpPr>
        <p:grpSpPr>
          <a:xfrm>
            <a:off x="1524000" y="0"/>
            <a:ext cx="9144000" cy="635000"/>
            <a:chOff x="0" y="0"/>
            <a:chExt cx="9144000" cy="635000"/>
          </a:xfrm>
        </p:grpSpPr>
        <p:sp>
          <p:nvSpPr>
            <p:cNvPr id="7" name="TitleBackground"/>
            <p:cNvSpPr/>
            <p:nvPr>
              <p:custDataLst>
                <p:tags r:id="rId15"/>
              </p:custDataLst>
            </p:nvPr>
          </p:nvSpPr>
          <p:spPr bwMode="auto">
            <a:xfrm>
              <a:off x="0" y="0"/>
              <a:ext cx="9144000" cy="635000"/>
            </a:xfrm>
            <a:prstGeom prst="rect">
              <a:avLst/>
            </a:prstGeom>
            <a:solidFill>
              <a:srgbClr val="F6F7F8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" name="ColorBlock"/>
            <p:cNvSpPr/>
            <p:nvPr>
              <p:custDataLst>
                <p:tags r:id="rId16"/>
              </p:custDataLst>
            </p:nvPr>
          </p:nvSpPr>
          <p:spPr bwMode="auto">
            <a:xfrm>
              <a:off x="0" y="0"/>
              <a:ext cx="190500" cy="635000"/>
            </a:xfrm>
            <a:prstGeom prst="rect">
              <a:avLst/>
            </a:prstGeom>
            <a:solidFill>
              <a:srgbClr val="639EF4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" name="TypeText"/>
            <p:cNvSpPr txBox="1"/>
            <p:nvPr>
              <p:custDataLst>
                <p:tags r:id="rId17"/>
              </p:custDataLst>
            </p:nvPr>
          </p:nvSpPr>
          <p:spPr>
            <a:xfrm>
              <a:off x="254000" y="0"/>
              <a:ext cx="1905000" cy="635000"/>
            </a:xfrm>
            <a:prstGeom prst="rect">
              <a:avLst/>
            </a:prstGeom>
            <a:noFill/>
          </p:spPr>
          <p:txBody>
            <a:bodyPr vert="horz" wrap="none" rtlCol="0" anchor="ctr" anchorCtr="0">
              <a:noAutofit/>
            </a:bodyPr>
            <a:lstStyle/>
            <a:p>
              <a:r>
                <a:rPr lang="zh-CN" altLang="en-US" sz="2600">
                  <a:solidFill>
                    <a:srgbClr val="00000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填空题</a:t>
              </a:r>
              <a:endParaRPr lang="zh-CN" altLang="en-US" sz="260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  <p:sp>
          <p:nvSpPr>
            <p:cNvPr id="10" name="TipText"/>
            <p:cNvSpPr txBox="1"/>
            <p:nvPr>
              <p:custDataLst>
                <p:tags r:id="rId18"/>
              </p:custDataLst>
            </p:nvPr>
          </p:nvSpPr>
          <p:spPr>
            <a:xfrm>
              <a:off x="1525905" y="109220"/>
              <a:ext cx="2286000" cy="508000"/>
            </a:xfrm>
            <a:prstGeom prst="rect">
              <a:avLst/>
            </a:prstGeom>
            <a:noFill/>
          </p:spPr>
          <p:txBody>
            <a:bodyPr vert="horz" wrap="none" rtlCol="0" anchor="ctr" anchorCtr="0">
              <a:noAutofit/>
            </a:bodyPr>
            <a:lstStyle/>
            <a:p>
              <a:r>
                <a:rPr lang="en-US" altLang="zh-CN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1</a:t>
              </a:r>
              <a:r>
                <a:rPr lang="zh-CN" altLang="en-US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分</a:t>
              </a:r>
              <a:endParaRPr lang="zh-CN" altLang="en-US" sz="2000">
                <a:solidFill>
                  <a:srgbClr val="80808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</p:grpSp>
      <p:pic>
        <p:nvPicPr>
          <p:cNvPr id="4" name="图片 3"/>
          <p:cNvPicPr/>
          <p:nvPr>
            <p:custDataLst>
              <p:tags r:id="rId19"/>
            </p:custDataLst>
          </p:nvPr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8600" y="63500"/>
            <a:ext cx="1422400" cy="508000"/>
          </a:xfrm>
          <a:prstGeom prst="rect">
            <a:avLst/>
          </a:prstGeom>
        </p:spPr>
      </p:pic>
    </p:spTree>
    <p:custDataLst>
      <p:tags r:id="rId21"/>
    </p:custData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1C153BA-6758-45D9-B78B-3FCFDA02117E}" type="slidenum">
              <a:rPr lang="zh-CN" altLang="en-US" smtClean="0"/>
            </a:fld>
            <a:endParaRPr lang="en-US" altLang="zh-CN" dirty="0"/>
          </a:p>
        </p:txBody>
      </p:sp>
      <p:sp>
        <p:nvSpPr>
          <p:cNvPr id="5" name="文本框 4"/>
          <p:cNvSpPr txBox="1"/>
          <p:nvPr>
            <p:custDataLst>
              <p:tags r:id="rId1"/>
            </p:custDataLst>
          </p:nvPr>
        </p:nvSpPr>
        <p:spPr>
          <a:xfrm>
            <a:off x="2438400" y="635000"/>
            <a:ext cx="7315200" cy="2143125"/>
          </a:xfrm>
          <a:prstGeom prst="rect">
            <a:avLst/>
          </a:prstGeom>
          <a:noFill/>
        </p:spPr>
        <p:txBody>
          <a:bodyPr vert="horz" wrap="square" rtlCol="0" anchor="ctr" anchorCtr="0">
            <a:noAutofit/>
          </a:bodyPr>
          <a:lstStyle/>
          <a:p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print() </a:t>
            </a:r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语句输出后默认是换行的。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6" name="文本框 5"/>
          <p:cNvSpPr txBox="1"/>
          <p:nvPr>
            <p:custDataLst>
              <p:tags r:id="rId2"/>
            </p:custDataLst>
          </p:nvPr>
        </p:nvSpPr>
        <p:spPr>
          <a:xfrm>
            <a:off x="3352800" y="2786063"/>
            <a:ext cx="6400800" cy="642938"/>
          </a:xfrm>
          <a:prstGeom prst="rect">
            <a:avLst/>
          </a:prstGeom>
          <a:noFill/>
        </p:spPr>
        <p:txBody>
          <a:bodyPr vert="horz" rtlCol="0" anchor="ctr" anchorCtr="0">
            <a:noAutofit/>
          </a:bodyPr>
          <a:lstStyle/>
          <a:p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正确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7" name="文本框 6"/>
          <p:cNvSpPr txBox="1"/>
          <p:nvPr>
            <p:custDataLst>
              <p:tags r:id="rId3"/>
            </p:custDataLst>
          </p:nvPr>
        </p:nvSpPr>
        <p:spPr>
          <a:xfrm>
            <a:off x="3352800" y="3643313"/>
            <a:ext cx="6400800" cy="642938"/>
          </a:xfrm>
          <a:prstGeom prst="rect">
            <a:avLst/>
          </a:prstGeom>
          <a:noFill/>
        </p:spPr>
        <p:txBody>
          <a:bodyPr vert="horz" rtlCol="0" anchor="ctr" anchorCtr="0">
            <a:noAutofit/>
          </a:bodyPr>
          <a:lstStyle/>
          <a:p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错误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0" name="椭圆 9"/>
          <p:cNvSpPr>
            <a:spLocks noChangeAspect="1"/>
          </p:cNvSpPr>
          <p:nvPr>
            <p:custDataLst>
              <p:tags r:id="rId4"/>
            </p:custDataLst>
          </p:nvPr>
        </p:nvSpPr>
        <p:spPr bwMode="auto">
          <a:xfrm>
            <a:off x="2638425" y="2850356"/>
            <a:ext cx="514350" cy="514350"/>
          </a:xfrm>
          <a:prstGeom prst="ellipse">
            <a:avLst/>
          </a:prstGeom>
          <a:solidFill>
            <a:srgbClr val="00FF00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A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1" name="椭圆 10"/>
          <p:cNvSpPr>
            <a:spLocks noChangeAspect="1"/>
          </p:cNvSpPr>
          <p:nvPr>
            <p:custDataLst>
              <p:tags r:id="rId5"/>
            </p:custDataLst>
          </p:nvPr>
        </p:nvSpPr>
        <p:spPr bwMode="auto">
          <a:xfrm>
            <a:off x="2638425" y="3707606"/>
            <a:ext cx="514350" cy="514350"/>
          </a:xfrm>
          <a:prstGeom prst="ellipse">
            <a:avLst/>
          </a:prstGeom>
          <a:solidFill>
            <a:srgbClr val="808080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B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4" name="矩形: 圆角 13"/>
          <p:cNvSpPr/>
          <p:nvPr>
            <p:custDataLst>
              <p:tags r:id="rId6"/>
            </p:custDataLst>
          </p:nvPr>
        </p:nvSpPr>
        <p:spPr bwMode="auto">
          <a:xfrm>
            <a:off x="7696200" y="6215063"/>
            <a:ext cx="1543050" cy="411480"/>
          </a:xfrm>
          <a:prstGeom prst="roundRect">
            <a:avLst/>
          </a:prstGeom>
          <a:solidFill>
            <a:srgbClr val="808080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提交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grpSp>
        <p:nvGrpSpPr>
          <p:cNvPr id="19" name="组合 18"/>
          <p:cNvGrpSpPr/>
          <p:nvPr>
            <p:custDataLst>
              <p:tags r:id="rId7"/>
            </p:custDataLst>
          </p:nvPr>
        </p:nvGrpSpPr>
        <p:grpSpPr>
          <a:xfrm>
            <a:off x="1524000" y="0"/>
            <a:ext cx="9144000" cy="635000"/>
            <a:chOff x="0" y="0"/>
            <a:chExt cx="9144000" cy="635000"/>
          </a:xfrm>
        </p:grpSpPr>
        <p:sp>
          <p:nvSpPr>
            <p:cNvPr id="15" name="TitleBackground"/>
            <p:cNvSpPr/>
            <p:nvPr>
              <p:custDataLst>
                <p:tags r:id="rId8"/>
              </p:custDataLst>
            </p:nvPr>
          </p:nvSpPr>
          <p:spPr bwMode="auto">
            <a:xfrm>
              <a:off x="0" y="0"/>
              <a:ext cx="9144000" cy="635000"/>
            </a:xfrm>
            <a:prstGeom prst="rect">
              <a:avLst/>
            </a:prstGeom>
            <a:solidFill>
              <a:srgbClr val="F6F7F8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6" name="ColorBlock"/>
            <p:cNvSpPr/>
            <p:nvPr>
              <p:custDataLst>
                <p:tags r:id="rId9"/>
              </p:custDataLst>
            </p:nvPr>
          </p:nvSpPr>
          <p:spPr bwMode="auto">
            <a:xfrm>
              <a:off x="0" y="0"/>
              <a:ext cx="190500" cy="635000"/>
            </a:xfrm>
            <a:prstGeom prst="rect">
              <a:avLst/>
            </a:prstGeom>
            <a:solidFill>
              <a:srgbClr val="639EF4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7" name="TypeText"/>
            <p:cNvSpPr txBox="1"/>
            <p:nvPr>
              <p:custDataLst>
                <p:tags r:id="rId10"/>
              </p:custDataLst>
            </p:nvPr>
          </p:nvSpPr>
          <p:spPr>
            <a:xfrm>
              <a:off x="254000" y="0"/>
              <a:ext cx="1905000" cy="635000"/>
            </a:xfrm>
            <a:prstGeom prst="rect">
              <a:avLst/>
            </a:prstGeom>
            <a:noFill/>
          </p:spPr>
          <p:txBody>
            <a:bodyPr vert="horz" wrap="none" rtlCol="0" anchor="ctr" anchorCtr="0">
              <a:noAutofit/>
            </a:bodyPr>
            <a:lstStyle/>
            <a:p>
              <a:r>
                <a:rPr lang="zh-CN" altLang="en-US" sz="2600">
                  <a:solidFill>
                    <a:srgbClr val="00000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单选题</a:t>
              </a:r>
              <a:endParaRPr lang="zh-CN" altLang="en-US" sz="260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  <p:sp>
          <p:nvSpPr>
            <p:cNvPr id="18" name="TipText"/>
            <p:cNvSpPr txBox="1"/>
            <p:nvPr>
              <p:custDataLst>
                <p:tags r:id="rId11"/>
              </p:custDataLst>
            </p:nvPr>
          </p:nvSpPr>
          <p:spPr>
            <a:xfrm>
              <a:off x="1525905" y="109220"/>
              <a:ext cx="2286000" cy="508000"/>
            </a:xfrm>
            <a:prstGeom prst="rect">
              <a:avLst/>
            </a:prstGeom>
            <a:noFill/>
          </p:spPr>
          <p:txBody>
            <a:bodyPr vert="horz" wrap="none" rtlCol="0" anchor="ctr" anchorCtr="0">
              <a:noAutofit/>
            </a:bodyPr>
            <a:lstStyle/>
            <a:p>
              <a:r>
                <a:rPr lang="en-US" altLang="zh-CN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1</a:t>
              </a:r>
              <a:r>
                <a:rPr lang="zh-CN" altLang="en-US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分</a:t>
              </a:r>
              <a:endParaRPr lang="zh-CN" altLang="en-US" sz="2000">
                <a:solidFill>
                  <a:srgbClr val="80808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</p:grpSp>
      <p:pic>
        <p:nvPicPr>
          <p:cNvPr id="4" name="图片 3"/>
          <p:cNvPicPr/>
          <p:nvPr>
            <p:custDataLst>
              <p:tags r:id="rId12"/>
            </p:custDataLst>
          </p:nvPr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8600" y="63500"/>
            <a:ext cx="1422400" cy="508000"/>
          </a:xfrm>
          <a:prstGeom prst="rect">
            <a:avLst/>
          </a:prstGeom>
        </p:spPr>
      </p:pic>
    </p:spTree>
    <p:custDataLst>
      <p:tags r:id="rId14"/>
    </p:custData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1C153BA-6758-45D9-B78B-3FCFDA02117E}" type="slidenum">
              <a:rPr lang="zh-CN" altLang="en-US" smtClean="0"/>
            </a:fld>
            <a:endParaRPr lang="en-US" altLang="zh-CN" dirty="0"/>
          </a:p>
        </p:txBody>
      </p:sp>
      <p:sp>
        <p:nvSpPr>
          <p:cNvPr id="5" name="文本框 4"/>
          <p:cNvSpPr txBox="1"/>
          <p:nvPr>
            <p:custDataLst>
              <p:tags r:id="rId1"/>
            </p:custDataLst>
          </p:nvPr>
        </p:nvSpPr>
        <p:spPr>
          <a:xfrm>
            <a:off x="2438400" y="635000"/>
            <a:ext cx="7315200" cy="2143125"/>
          </a:xfrm>
          <a:prstGeom prst="rect">
            <a:avLst/>
          </a:prstGeom>
          <a:noFill/>
        </p:spPr>
        <p:txBody>
          <a:bodyPr vert="horz" wrap="square" rtlCol="0" anchor="ctr" anchorCtr="0">
            <a:noAutofit/>
          </a:bodyPr>
          <a:lstStyle/>
          <a:p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语句   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"10"  +  input('x=')  </a:t>
            </a:r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可以执行，不会报错。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6" name="文本框 5"/>
          <p:cNvSpPr txBox="1"/>
          <p:nvPr>
            <p:custDataLst>
              <p:tags r:id="rId2"/>
            </p:custDataLst>
          </p:nvPr>
        </p:nvSpPr>
        <p:spPr>
          <a:xfrm>
            <a:off x="3352800" y="2786063"/>
            <a:ext cx="6400800" cy="642938"/>
          </a:xfrm>
          <a:prstGeom prst="rect">
            <a:avLst/>
          </a:prstGeom>
          <a:noFill/>
        </p:spPr>
        <p:txBody>
          <a:bodyPr vert="horz" rtlCol="0" anchor="ctr" anchorCtr="0">
            <a:noAutofit/>
          </a:bodyPr>
          <a:lstStyle/>
          <a:p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正确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7" name="文本框 6"/>
          <p:cNvSpPr txBox="1"/>
          <p:nvPr>
            <p:custDataLst>
              <p:tags r:id="rId3"/>
            </p:custDataLst>
          </p:nvPr>
        </p:nvSpPr>
        <p:spPr>
          <a:xfrm>
            <a:off x="3352800" y="3643313"/>
            <a:ext cx="6400800" cy="642938"/>
          </a:xfrm>
          <a:prstGeom prst="rect">
            <a:avLst/>
          </a:prstGeom>
          <a:noFill/>
        </p:spPr>
        <p:txBody>
          <a:bodyPr vert="horz" rtlCol="0" anchor="ctr" anchorCtr="0">
            <a:noAutofit/>
          </a:bodyPr>
          <a:lstStyle/>
          <a:p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错误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0" name="椭圆 9"/>
          <p:cNvSpPr>
            <a:spLocks noChangeAspect="1"/>
          </p:cNvSpPr>
          <p:nvPr>
            <p:custDataLst>
              <p:tags r:id="rId4"/>
            </p:custDataLst>
          </p:nvPr>
        </p:nvSpPr>
        <p:spPr bwMode="auto">
          <a:xfrm>
            <a:off x="2638425" y="2850356"/>
            <a:ext cx="514350" cy="514350"/>
          </a:xfrm>
          <a:prstGeom prst="ellipse">
            <a:avLst/>
          </a:prstGeom>
          <a:solidFill>
            <a:srgbClr val="00FF00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A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1" name="椭圆 10"/>
          <p:cNvSpPr>
            <a:spLocks noChangeAspect="1"/>
          </p:cNvSpPr>
          <p:nvPr>
            <p:custDataLst>
              <p:tags r:id="rId5"/>
            </p:custDataLst>
          </p:nvPr>
        </p:nvSpPr>
        <p:spPr bwMode="auto">
          <a:xfrm>
            <a:off x="2638425" y="3707606"/>
            <a:ext cx="514350" cy="514350"/>
          </a:xfrm>
          <a:prstGeom prst="ellipse">
            <a:avLst/>
          </a:prstGeom>
          <a:solidFill>
            <a:srgbClr val="808080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B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4" name="矩形: 圆角 13"/>
          <p:cNvSpPr/>
          <p:nvPr>
            <p:custDataLst>
              <p:tags r:id="rId6"/>
            </p:custDataLst>
          </p:nvPr>
        </p:nvSpPr>
        <p:spPr bwMode="auto">
          <a:xfrm>
            <a:off x="7696200" y="6215063"/>
            <a:ext cx="1543050" cy="411480"/>
          </a:xfrm>
          <a:prstGeom prst="roundRect">
            <a:avLst/>
          </a:prstGeom>
          <a:solidFill>
            <a:srgbClr val="808080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提交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grpSp>
        <p:nvGrpSpPr>
          <p:cNvPr id="19" name="组合 18"/>
          <p:cNvGrpSpPr/>
          <p:nvPr>
            <p:custDataLst>
              <p:tags r:id="rId7"/>
            </p:custDataLst>
          </p:nvPr>
        </p:nvGrpSpPr>
        <p:grpSpPr>
          <a:xfrm>
            <a:off x="1524000" y="0"/>
            <a:ext cx="9144000" cy="635000"/>
            <a:chOff x="0" y="0"/>
            <a:chExt cx="9144000" cy="635000"/>
          </a:xfrm>
        </p:grpSpPr>
        <p:sp>
          <p:nvSpPr>
            <p:cNvPr id="15" name="TitleBackground"/>
            <p:cNvSpPr/>
            <p:nvPr>
              <p:custDataLst>
                <p:tags r:id="rId8"/>
              </p:custDataLst>
            </p:nvPr>
          </p:nvSpPr>
          <p:spPr bwMode="auto">
            <a:xfrm>
              <a:off x="0" y="0"/>
              <a:ext cx="9144000" cy="635000"/>
            </a:xfrm>
            <a:prstGeom prst="rect">
              <a:avLst/>
            </a:prstGeom>
            <a:solidFill>
              <a:srgbClr val="F6F7F8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6" name="ColorBlock"/>
            <p:cNvSpPr/>
            <p:nvPr>
              <p:custDataLst>
                <p:tags r:id="rId9"/>
              </p:custDataLst>
            </p:nvPr>
          </p:nvSpPr>
          <p:spPr bwMode="auto">
            <a:xfrm>
              <a:off x="0" y="0"/>
              <a:ext cx="190500" cy="635000"/>
            </a:xfrm>
            <a:prstGeom prst="rect">
              <a:avLst/>
            </a:prstGeom>
            <a:solidFill>
              <a:srgbClr val="639EF4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7" name="TypeText"/>
            <p:cNvSpPr txBox="1"/>
            <p:nvPr>
              <p:custDataLst>
                <p:tags r:id="rId10"/>
              </p:custDataLst>
            </p:nvPr>
          </p:nvSpPr>
          <p:spPr>
            <a:xfrm>
              <a:off x="254000" y="0"/>
              <a:ext cx="1905000" cy="635000"/>
            </a:xfrm>
            <a:prstGeom prst="rect">
              <a:avLst/>
            </a:prstGeom>
            <a:noFill/>
          </p:spPr>
          <p:txBody>
            <a:bodyPr vert="horz" wrap="none" rtlCol="0" anchor="ctr" anchorCtr="0">
              <a:noAutofit/>
            </a:bodyPr>
            <a:lstStyle/>
            <a:p>
              <a:r>
                <a:rPr lang="zh-CN" altLang="en-US" sz="2600">
                  <a:solidFill>
                    <a:srgbClr val="00000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单选题</a:t>
              </a:r>
              <a:endParaRPr lang="zh-CN" altLang="en-US" sz="260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  <p:sp>
          <p:nvSpPr>
            <p:cNvPr id="18" name="TipText"/>
            <p:cNvSpPr txBox="1"/>
            <p:nvPr>
              <p:custDataLst>
                <p:tags r:id="rId11"/>
              </p:custDataLst>
            </p:nvPr>
          </p:nvSpPr>
          <p:spPr>
            <a:xfrm>
              <a:off x="1525905" y="109220"/>
              <a:ext cx="2286000" cy="508000"/>
            </a:xfrm>
            <a:prstGeom prst="rect">
              <a:avLst/>
            </a:prstGeom>
            <a:noFill/>
          </p:spPr>
          <p:txBody>
            <a:bodyPr vert="horz" wrap="none" rtlCol="0" anchor="ctr" anchorCtr="0">
              <a:noAutofit/>
            </a:bodyPr>
            <a:lstStyle/>
            <a:p>
              <a:r>
                <a:rPr lang="en-US" altLang="zh-CN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1</a:t>
              </a:r>
              <a:r>
                <a:rPr lang="zh-CN" altLang="en-US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分</a:t>
              </a:r>
              <a:endParaRPr lang="zh-CN" altLang="en-US" sz="2000">
                <a:solidFill>
                  <a:srgbClr val="80808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</p:grpSp>
      <p:pic>
        <p:nvPicPr>
          <p:cNvPr id="4" name="图片 3"/>
          <p:cNvPicPr/>
          <p:nvPr>
            <p:custDataLst>
              <p:tags r:id="rId12"/>
            </p:custDataLst>
          </p:nvPr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8600" y="63500"/>
            <a:ext cx="1422400" cy="508000"/>
          </a:xfrm>
          <a:prstGeom prst="rect">
            <a:avLst/>
          </a:prstGeom>
        </p:spPr>
      </p:pic>
    </p:spTree>
    <p:custDataLst>
      <p:tags r:id="rId14"/>
    </p:custData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1C153BA-6758-45D9-B78B-3FCFDA02117E}" type="slidenum">
              <a:rPr lang="zh-CN" altLang="en-US" smtClean="0"/>
            </a:fld>
            <a:endParaRPr lang="en-US" altLang="zh-CN" dirty="0"/>
          </a:p>
        </p:txBody>
      </p:sp>
      <p:sp>
        <p:nvSpPr>
          <p:cNvPr id="5" name="文本框 4"/>
          <p:cNvSpPr txBox="1"/>
          <p:nvPr>
            <p:custDataLst>
              <p:tags r:id="rId1"/>
            </p:custDataLst>
          </p:nvPr>
        </p:nvSpPr>
        <p:spPr>
          <a:xfrm>
            <a:off x="2438400" y="635000"/>
            <a:ext cx="7315200" cy="2143125"/>
          </a:xfrm>
          <a:prstGeom prst="rect">
            <a:avLst/>
          </a:prstGeom>
          <a:noFill/>
        </p:spPr>
        <p:txBody>
          <a:bodyPr vert="horz" wrap="square" rtlCol="0" anchor="ctr" anchorCtr="0">
            <a:noAutofit/>
          </a:bodyPr>
          <a:lstStyle/>
          <a:p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语句  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10 + eval(input('x='))  </a:t>
            </a:r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， 如输入 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20</a:t>
            </a:r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， 则结果为 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30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6" name="文本框 5"/>
          <p:cNvSpPr txBox="1"/>
          <p:nvPr>
            <p:custDataLst>
              <p:tags r:id="rId2"/>
            </p:custDataLst>
          </p:nvPr>
        </p:nvSpPr>
        <p:spPr>
          <a:xfrm>
            <a:off x="3352800" y="2786063"/>
            <a:ext cx="6400800" cy="642938"/>
          </a:xfrm>
          <a:prstGeom prst="rect">
            <a:avLst/>
          </a:prstGeom>
          <a:noFill/>
        </p:spPr>
        <p:txBody>
          <a:bodyPr vert="horz" rtlCol="0" anchor="ctr" anchorCtr="0">
            <a:noAutofit/>
          </a:bodyPr>
          <a:lstStyle/>
          <a:p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正确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7" name="文本框 6"/>
          <p:cNvSpPr txBox="1"/>
          <p:nvPr>
            <p:custDataLst>
              <p:tags r:id="rId3"/>
            </p:custDataLst>
          </p:nvPr>
        </p:nvSpPr>
        <p:spPr>
          <a:xfrm>
            <a:off x="3352800" y="3643313"/>
            <a:ext cx="6400800" cy="642938"/>
          </a:xfrm>
          <a:prstGeom prst="rect">
            <a:avLst/>
          </a:prstGeom>
          <a:noFill/>
        </p:spPr>
        <p:txBody>
          <a:bodyPr vert="horz" rtlCol="0" anchor="ctr" anchorCtr="0">
            <a:noAutofit/>
          </a:bodyPr>
          <a:lstStyle/>
          <a:p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错误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0" name="椭圆 9"/>
          <p:cNvSpPr>
            <a:spLocks noChangeAspect="1"/>
          </p:cNvSpPr>
          <p:nvPr>
            <p:custDataLst>
              <p:tags r:id="rId4"/>
            </p:custDataLst>
          </p:nvPr>
        </p:nvSpPr>
        <p:spPr bwMode="auto">
          <a:xfrm>
            <a:off x="2638425" y="2850356"/>
            <a:ext cx="514350" cy="514350"/>
          </a:xfrm>
          <a:prstGeom prst="ellipse">
            <a:avLst/>
          </a:prstGeom>
          <a:solidFill>
            <a:srgbClr val="00FF00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A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1" name="椭圆 10"/>
          <p:cNvSpPr>
            <a:spLocks noChangeAspect="1"/>
          </p:cNvSpPr>
          <p:nvPr>
            <p:custDataLst>
              <p:tags r:id="rId5"/>
            </p:custDataLst>
          </p:nvPr>
        </p:nvSpPr>
        <p:spPr bwMode="auto">
          <a:xfrm>
            <a:off x="2638425" y="3707606"/>
            <a:ext cx="514350" cy="514350"/>
          </a:xfrm>
          <a:prstGeom prst="ellipse">
            <a:avLst/>
          </a:prstGeom>
          <a:solidFill>
            <a:srgbClr val="808080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B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4" name="矩形: 圆角 13"/>
          <p:cNvSpPr/>
          <p:nvPr>
            <p:custDataLst>
              <p:tags r:id="rId6"/>
            </p:custDataLst>
          </p:nvPr>
        </p:nvSpPr>
        <p:spPr bwMode="auto">
          <a:xfrm>
            <a:off x="7696200" y="6215063"/>
            <a:ext cx="1543050" cy="411480"/>
          </a:xfrm>
          <a:prstGeom prst="roundRect">
            <a:avLst/>
          </a:prstGeom>
          <a:solidFill>
            <a:srgbClr val="808080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提交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grpSp>
        <p:nvGrpSpPr>
          <p:cNvPr id="19" name="组合 18"/>
          <p:cNvGrpSpPr/>
          <p:nvPr>
            <p:custDataLst>
              <p:tags r:id="rId7"/>
            </p:custDataLst>
          </p:nvPr>
        </p:nvGrpSpPr>
        <p:grpSpPr>
          <a:xfrm>
            <a:off x="1524000" y="0"/>
            <a:ext cx="9144000" cy="635000"/>
            <a:chOff x="0" y="-57696"/>
            <a:chExt cx="9144000" cy="635000"/>
          </a:xfrm>
        </p:grpSpPr>
        <p:sp>
          <p:nvSpPr>
            <p:cNvPr id="15" name="TitleBackground"/>
            <p:cNvSpPr/>
            <p:nvPr>
              <p:custDataLst>
                <p:tags r:id="rId8"/>
              </p:custDataLst>
            </p:nvPr>
          </p:nvSpPr>
          <p:spPr bwMode="auto">
            <a:xfrm>
              <a:off x="0" y="-57696"/>
              <a:ext cx="9144000" cy="635000"/>
            </a:xfrm>
            <a:prstGeom prst="rect">
              <a:avLst/>
            </a:prstGeom>
            <a:solidFill>
              <a:srgbClr val="F6F7F8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6" name="ColorBlock"/>
            <p:cNvSpPr/>
            <p:nvPr>
              <p:custDataLst>
                <p:tags r:id="rId9"/>
              </p:custDataLst>
            </p:nvPr>
          </p:nvSpPr>
          <p:spPr bwMode="auto">
            <a:xfrm>
              <a:off x="0" y="-57696"/>
              <a:ext cx="190500" cy="635000"/>
            </a:xfrm>
            <a:prstGeom prst="rect">
              <a:avLst/>
            </a:prstGeom>
            <a:solidFill>
              <a:srgbClr val="639EF4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7" name="TypeText"/>
            <p:cNvSpPr txBox="1"/>
            <p:nvPr>
              <p:custDataLst>
                <p:tags r:id="rId10"/>
              </p:custDataLst>
            </p:nvPr>
          </p:nvSpPr>
          <p:spPr>
            <a:xfrm>
              <a:off x="254000" y="-57696"/>
              <a:ext cx="1905000" cy="635000"/>
            </a:xfrm>
            <a:prstGeom prst="rect">
              <a:avLst/>
            </a:prstGeom>
            <a:noFill/>
          </p:spPr>
          <p:txBody>
            <a:bodyPr vert="horz" wrap="none" rtlCol="0" anchor="ctr" anchorCtr="0">
              <a:noAutofit/>
            </a:bodyPr>
            <a:lstStyle/>
            <a:p>
              <a:r>
                <a:rPr lang="zh-CN" altLang="en-US" sz="2600">
                  <a:solidFill>
                    <a:srgbClr val="00000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单选题</a:t>
              </a:r>
              <a:endParaRPr lang="zh-CN" altLang="en-US" sz="260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  <p:sp>
          <p:nvSpPr>
            <p:cNvPr id="18" name="TipText"/>
            <p:cNvSpPr txBox="1"/>
            <p:nvPr>
              <p:custDataLst>
                <p:tags r:id="rId11"/>
              </p:custDataLst>
            </p:nvPr>
          </p:nvSpPr>
          <p:spPr>
            <a:xfrm>
              <a:off x="1525905" y="51524"/>
              <a:ext cx="2286000" cy="508000"/>
            </a:xfrm>
            <a:prstGeom prst="rect">
              <a:avLst/>
            </a:prstGeom>
            <a:noFill/>
          </p:spPr>
          <p:txBody>
            <a:bodyPr vert="horz" wrap="none" rtlCol="0" anchor="ctr" anchorCtr="0">
              <a:noAutofit/>
            </a:bodyPr>
            <a:lstStyle/>
            <a:p>
              <a:r>
                <a:rPr lang="en-US" altLang="zh-CN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1</a:t>
              </a:r>
              <a:r>
                <a:rPr lang="zh-CN" altLang="en-US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分</a:t>
              </a:r>
              <a:endParaRPr lang="zh-CN" altLang="en-US" sz="2000">
                <a:solidFill>
                  <a:srgbClr val="80808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</p:grpSp>
      <p:pic>
        <p:nvPicPr>
          <p:cNvPr id="4" name="图片 3"/>
          <p:cNvPicPr/>
          <p:nvPr>
            <p:custDataLst>
              <p:tags r:id="rId12"/>
            </p:custDataLst>
          </p:nvPr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8600" y="63500"/>
            <a:ext cx="1422400" cy="508000"/>
          </a:xfrm>
          <a:prstGeom prst="rect">
            <a:avLst/>
          </a:prstGeom>
        </p:spPr>
      </p:pic>
    </p:spTree>
    <p:custDataLst>
      <p:tags r:id="rId14"/>
    </p:custData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>
            <p:custDataLst>
              <p:tags r:id="rId1"/>
            </p:custDataLst>
          </p:nvPr>
        </p:nvSpPr>
        <p:spPr bwMode="auto">
          <a:xfrm>
            <a:off x="11049000" y="0"/>
            <a:ext cx="384048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solidFill>
              <a:srgbClr val="9B9B9B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" name="灯片编号占位符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1C153BA-6758-45D9-B78B-3FCFDA02117E}" type="slidenum">
              <a:rPr lang="zh-CN" altLang="en-US" smtClean="0"/>
            </a:fld>
            <a:endParaRPr lang="en-US" altLang="zh-CN" dirty="0"/>
          </a:p>
        </p:txBody>
      </p:sp>
      <p:sp>
        <p:nvSpPr>
          <p:cNvPr id="5" name="文本框 4"/>
          <p:cNvSpPr txBox="1"/>
          <p:nvPr>
            <p:custDataLst>
              <p:tags r:id="rId2"/>
            </p:custDataLst>
          </p:nvPr>
        </p:nvSpPr>
        <p:spPr>
          <a:xfrm>
            <a:off x="2438400" y="635000"/>
            <a:ext cx="7315200" cy="2143125"/>
          </a:xfrm>
          <a:prstGeom prst="rect">
            <a:avLst/>
          </a:prstGeom>
          <a:noFill/>
        </p:spPr>
        <p:txBody>
          <a:bodyPr vert="horz" wrap="square" rtlCol="0" anchor="ctr" anchorCtr="0">
            <a:noAutofit/>
          </a:bodyPr>
          <a:lstStyle/>
          <a:p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x = input     </a:t>
            </a:r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执行时将报错， 因为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input</a:t>
            </a:r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函数后面缺少了括号。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6" name="文本框 5"/>
          <p:cNvSpPr txBox="1"/>
          <p:nvPr>
            <p:custDataLst>
              <p:tags r:id="rId3"/>
            </p:custDataLst>
          </p:nvPr>
        </p:nvSpPr>
        <p:spPr>
          <a:xfrm>
            <a:off x="3352800" y="2786063"/>
            <a:ext cx="6400800" cy="642938"/>
          </a:xfrm>
          <a:prstGeom prst="rect">
            <a:avLst/>
          </a:prstGeom>
          <a:noFill/>
        </p:spPr>
        <p:txBody>
          <a:bodyPr vert="horz" rtlCol="0" anchor="ctr" anchorCtr="0">
            <a:noAutofit/>
          </a:bodyPr>
          <a:lstStyle/>
          <a:p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正确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7" name="文本框 6"/>
          <p:cNvSpPr txBox="1"/>
          <p:nvPr>
            <p:custDataLst>
              <p:tags r:id="rId4"/>
            </p:custDataLst>
          </p:nvPr>
        </p:nvSpPr>
        <p:spPr>
          <a:xfrm>
            <a:off x="3352800" y="3643313"/>
            <a:ext cx="6400800" cy="642938"/>
          </a:xfrm>
          <a:prstGeom prst="rect">
            <a:avLst/>
          </a:prstGeom>
          <a:noFill/>
        </p:spPr>
        <p:txBody>
          <a:bodyPr vert="horz" rtlCol="0" anchor="ctr" anchorCtr="0">
            <a:noAutofit/>
          </a:bodyPr>
          <a:lstStyle/>
          <a:p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错误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0" name="椭圆 9"/>
          <p:cNvSpPr>
            <a:spLocks noChangeAspect="1"/>
          </p:cNvSpPr>
          <p:nvPr>
            <p:custDataLst>
              <p:tags r:id="rId5"/>
            </p:custDataLst>
          </p:nvPr>
        </p:nvSpPr>
        <p:spPr bwMode="auto">
          <a:xfrm>
            <a:off x="2638425" y="2850356"/>
            <a:ext cx="514350" cy="514350"/>
          </a:xfrm>
          <a:prstGeom prst="ellipse">
            <a:avLst/>
          </a:prstGeom>
          <a:solidFill>
            <a:srgbClr val="808080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A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1" name="椭圆 10"/>
          <p:cNvSpPr>
            <a:spLocks noChangeAspect="1"/>
          </p:cNvSpPr>
          <p:nvPr>
            <p:custDataLst>
              <p:tags r:id="rId6"/>
            </p:custDataLst>
          </p:nvPr>
        </p:nvSpPr>
        <p:spPr bwMode="auto">
          <a:xfrm>
            <a:off x="2638425" y="3707606"/>
            <a:ext cx="514350" cy="514350"/>
          </a:xfrm>
          <a:prstGeom prst="ellipse">
            <a:avLst/>
          </a:prstGeom>
          <a:solidFill>
            <a:srgbClr val="00FF00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B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4" name="矩形: 圆角 13"/>
          <p:cNvSpPr/>
          <p:nvPr>
            <p:custDataLst>
              <p:tags r:id="rId7"/>
            </p:custDataLst>
          </p:nvPr>
        </p:nvSpPr>
        <p:spPr bwMode="auto">
          <a:xfrm>
            <a:off x="7696200" y="6215063"/>
            <a:ext cx="1543050" cy="411480"/>
          </a:xfrm>
          <a:prstGeom prst="roundRect">
            <a:avLst/>
          </a:prstGeom>
          <a:solidFill>
            <a:srgbClr val="808080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提交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20" name="文本框 19"/>
          <p:cNvSpPr txBox="1"/>
          <p:nvPr>
            <p:custDataLst>
              <p:tags r:id="rId8"/>
            </p:custDataLst>
          </p:nvPr>
        </p:nvSpPr>
        <p:spPr>
          <a:xfrm>
            <a:off x="11137900" y="6327477"/>
            <a:ext cx="3662680" cy="460375"/>
          </a:xfrm>
          <a:prstGeom prst="rect">
            <a:avLst/>
          </a:prstGeom>
          <a:solidFill>
            <a:srgbClr val="FBFAEF"/>
          </a:solidFill>
          <a:ln w="12700"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FFFFFF"/>
                </a:solidFill>
              </a14:hiddenLine>
            </a:ext>
          </a:extLst>
        </p:spPr>
        <p:txBody>
          <a:bodyPr vert="horz" rtlCol="0" anchor="ctr">
            <a:spAutoFit/>
          </a:bodyPr>
          <a:lstStyle/>
          <a:p>
            <a:r>
              <a:rPr lang="zh-CN" altLang="en-US" sz="1200">
                <a:solidFill>
                  <a:srgbClr val="F84F41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可为此题添加文本、图片、公式等解析，且需将内容全部放在本区域内。正常使用需</a:t>
            </a:r>
            <a:r>
              <a:rPr lang="en-US" altLang="zh-CN" sz="1200">
                <a:solidFill>
                  <a:srgbClr val="F84F41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3.0</a:t>
            </a:r>
            <a:r>
              <a:rPr lang="zh-CN" altLang="en-US" sz="1200">
                <a:solidFill>
                  <a:srgbClr val="F84F41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以上版本</a:t>
            </a:r>
            <a:endParaRPr lang="zh-CN" altLang="en-US" sz="1200">
              <a:solidFill>
                <a:srgbClr val="F84F41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21" name="文本框 20"/>
          <p:cNvSpPr txBox="1"/>
          <p:nvPr>
            <p:custDataLst>
              <p:tags r:id="rId9"/>
            </p:custDataLst>
          </p:nvPr>
        </p:nvSpPr>
        <p:spPr>
          <a:xfrm>
            <a:off x="11303000" y="1270000"/>
            <a:ext cx="3332480" cy="1322070"/>
          </a:xfrm>
          <a:prstGeom prst="rect">
            <a:avLst/>
          </a:prstGeom>
          <a:noFill/>
        </p:spPr>
        <p:txBody>
          <a:bodyPr vert="horz" rtlCol="0" anchor="t" anchorCtr="0">
            <a:spAutoFit/>
          </a:bodyPr>
          <a:lstStyle/>
          <a:p>
            <a:r>
              <a:rPr lang="zh-CN" altLang="en-US" sz="20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不会报错</a:t>
            </a:r>
            <a:r>
              <a:rPr lang="en-US" altLang="zh-CN" sz="20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, </a:t>
            </a:r>
            <a:r>
              <a:rPr lang="zh-CN" altLang="en-US" sz="20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没有括号时可视为将 </a:t>
            </a:r>
            <a:r>
              <a:rPr lang="en-US" altLang="zh-CN" sz="20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input </a:t>
            </a:r>
            <a:r>
              <a:rPr lang="zh-CN" altLang="en-US" sz="20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另起了一个别名 </a:t>
            </a:r>
            <a:r>
              <a:rPr lang="en-US" altLang="zh-CN" sz="20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x,  </a:t>
            </a:r>
            <a:r>
              <a:rPr lang="zh-CN" altLang="en-US" sz="20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执行后 </a:t>
            </a:r>
            <a:r>
              <a:rPr lang="en-US" altLang="zh-CN" sz="20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x </a:t>
            </a:r>
            <a:r>
              <a:rPr lang="zh-CN" altLang="en-US" sz="20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也代表输入函数了。 </a:t>
            </a:r>
            <a:endParaRPr lang="zh-CN" altLang="en-US" sz="20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grpSp>
        <p:nvGrpSpPr>
          <p:cNvPr id="13" name="组合 12"/>
          <p:cNvGrpSpPr/>
          <p:nvPr>
            <p:custDataLst>
              <p:tags r:id="rId10"/>
            </p:custDataLst>
          </p:nvPr>
        </p:nvGrpSpPr>
        <p:grpSpPr>
          <a:xfrm>
            <a:off x="11061700" y="0"/>
            <a:ext cx="3815080" cy="647700"/>
            <a:chOff x="9537700" y="0"/>
            <a:chExt cx="3815080" cy="647700"/>
          </a:xfrm>
        </p:grpSpPr>
        <p:sp>
          <p:nvSpPr>
            <p:cNvPr id="8" name="RemarkBack"/>
            <p:cNvSpPr/>
            <p:nvPr>
              <p:custDataLst>
                <p:tags r:id="rId11"/>
              </p:custDataLst>
            </p:nvPr>
          </p:nvSpPr>
          <p:spPr bwMode="auto">
            <a:xfrm>
              <a:off x="9537700" y="12700"/>
              <a:ext cx="3815080" cy="635000"/>
            </a:xfrm>
            <a:prstGeom prst="rect">
              <a:avLst/>
            </a:prstGeom>
            <a:solidFill>
              <a:srgbClr val="F6F7F8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" name="RemarkBlock"/>
            <p:cNvSpPr/>
            <p:nvPr>
              <p:custDataLst>
                <p:tags r:id="rId12"/>
              </p:custDataLst>
            </p:nvPr>
          </p:nvSpPr>
          <p:spPr bwMode="auto">
            <a:xfrm>
              <a:off x="9537700" y="12700"/>
              <a:ext cx="190500" cy="635000"/>
            </a:xfrm>
            <a:prstGeom prst="rect">
              <a:avLst/>
            </a:prstGeom>
            <a:solidFill>
              <a:srgbClr val="639EF4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2" name="RemarkTitleText"/>
            <p:cNvSpPr txBox="1"/>
            <p:nvPr>
              <p:custDataLst>
                <p:tags r:id="rId13"/>
              </p:custDataLst>
            </p:nvPr>
          </p:nvSpPr>
          <p:spPr>
            <a:xfrm>
              <a:off x="9779000" y="0"/>
              <a:ext cx="1905000" cy="635000"/>
            </a:xfrm>
            <a:prstGeom prst="rect">
              <a:avLst/>
            </a:prstGeom>
            <a:noFill/>
          </p:spPr>
          <p:txBody>
            <a:bodyPr vert="horz" wrap="none" rtlCol="0" anchor="ctr" anchorCtr="0">
              <a:noAutofit/>
            </a:bodyPr>
            <a:lstStyle/>
            <a:p>
              <a:r>
                <a:rPr lang="zh-CN" altLang="en-US">
                  <a:solidFill>
                    <a:srgbClr val="00000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答案解析</a:t>
              </a:r>
              <a:endParaRPr lang="zh-CN" altLang="en-US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</p:grpSp>
      <p:sp>
        <p:nvSpPr>
          <p:cNvPr id="22" name="RemarkBack"/>
          <p:cNvSpPr/>
          <p:nvPr>
            <p:custDataLst>
              <p:tags r:id="rId14"/>
            </p:custDataLst>
          </p:nvPr>
        </p:nvSpPr>
        <p:spPr bwMode="auto">
          <a:xfrm>
            <a:off x="11061700" y="12700"/>
            <a:ext cx="3815080" cy="635000"/>
          </a:xfrm>
          <a:prstGeom prst="rect">
            <a:avLst/>
          </a:prstGeom>
          <a:solidFill>
            <a:srgbClr val="F6F7F8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3" name="RemarkBlock"/>
          <p:cNvSpPr/>
          <p:nvPr>
            <p:custDataLst>
              <p:tags r:id="rId15"/>
            </p:custDataLst>
          </p:nvPr>
        </p:nvSpPr>
        <p:spPr bwMode="auto">
          <a:xfrm>
            <a:off x="11061700" y="12700"/>
            <a:ext cx="190500" cy="635000"/>
          </a:xfrm>
          <a:prstGeom prst="rect">
            <a:avLst/>
          </a:prstGeom>
          <a:solidFill>
            <a:srgbClr val="639EF4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4" name="RemarkTitleText"/>
          <p:cNvSpPr txBox="1"/>
          <p:nvPr>
            <p:custDataLst>
              <p:tags r:id="rId16"/>
            </p:custDataLst>
          </p:nvPr>
        </p:nvSpPr>
        <p:spPr>
          <a:xfrm>
            <a:off x="11303000" y="0"/>
            <a:ext cx="1905000" cy="635000"/>
          </a:xfrm>
          <a:prstGeom prst="rect">
            <a:avLst/>
          </a:prstGeom>
          <a:noFill/>
        </p:spPr>
        <p:txBody>
          <a:bodyPr vert="horz" wrap="none" rtlCol="0" anchor="ctr" anchorCtr="0">
            <a:noAutofit/>
          </a:bodyPr>
          <a:lstStyle/>
          <a:p>
            <a:r>
              <a:rPr lang="zh-CN" altLang="en-US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答案解析</a:t>
            </a:r>
            <a:endParaRPr lang="zh-CN" altLang="en-US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grpSp>
        <p:nvGrpSpPr>
          <p:cNvPr id="19" name="组合 18"/>
          <p:cNvGrpSpPr/>
          <p:nvPr>
            <p:custDataLst>
              <p:tags r:id="rId17"/>
            </p:custDataLst>
          </p:nvPr>
        </p:nvGrpSpPr>
        <p:grpSpPr>
          <a:xfrm>
            <a:off x="1524000" y="0"/>
            <a:ext cx="9144000" cy="635000"/>
            <a:chOff x="0" y="0"/>
            <a:chExt cx="9144000" cy="635000"/>
          </a:xfrm>
        </p:grpSpPr>
        <p:sp>
          <p:nvSpPr>
            <p:cNvPr id="15" name="TitleBackground"/>
            <p:cNvSpPr/>
            <p:nvPr>
              <p:custDataLst>
                <p:tags r:id="rId18"/>
              </p:custDataLst>
            </p:nvPr>
          </p:nvSpPr>
          <p:spPr bwMode="auto">
            <a:xfrm>
              <a:off x="0" y="0"/>
              <a:ext cx="9144000" cy="635000"/>
            </a:xfrm>
            <a:prstGeom prst="rect">
              <a:avLst/>
            </a:prstGeom>
            <a:solidFill>
              <a:srgbClr val="F6F7F8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6" name="ColorBlock"/>
            <p:cNvSpPr/>
            <p:nvPr>
              <p:custDataLst>
                <p:tags r:id="rId19"/>
              </p:custDataLst>
            </p:nvPr>
          </p:nvSpPr>
          <p:spPr bwMode="auto">
            <a:xfrm>
              <a:off x="0" y="0"/>
              <a:ext cx="190500" cy="635000"/>
            </a:xfrm>
            <a:prstGeom prst="rect">
              <a:avLst/>
            </a:prstGeom>
            <a:solidFill>
              <a:srgbClr val="639EF4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7" name="TypeText"/>
            <p:cNvSpPr txBox="1"/>
            <p:nvPr>
              <p:custDataLst>
                <p:tags r:id="rId20"/>
              </p:custDataLst>
            </p:nvPr>
          </p:nvSpPr>
          <p:spPr>
            <a:xfrm>
              <a:off x="254000" y="0"/>
              <a:ext cx="1905000" cy="635000"/>
            </a:xfrm>
            <a:prstGeom prst="rect">
              <a:avLst/>
            </a:prstGeom>
            <a:noFill/>
          </p:spPr>
          <p:txBody>
            <a:bodyPr vert="horz" wrap="none" rtlCol="0" anchor="ctr" anchorCtr="0">
              <a:noAutofit/>
            </a:bodyPr>
            <a:lstStyle/>
            <a:p>
              <a:r>
                <a:rPr lang="zh-CN" altLang="en-US" sz="2600">
                  <a:solidFill>
                    <a:srgbClr val="00000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单选题</a:t>
              </a:r>
              <a:endParaRPr lang="zh-CN" altLang="en-US" sz="260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  <p:sp>
          <p:nvSpPr>
            <p:cNvPr id="18" name="TipText"/>
            <p:cNvSpPr txBox="1"/>
            <p:nvPr>
              <p:custDataLst>
                <p:tags r:id="rId21"/>
              </p:custDataLst>
            </p:nvPr>
          </p:nvSpPr>
          <p:spPr>
            <a:xfrm>
              <a:off x="1525905" y="109220"/>
              <a:ext cx="2286000" cy="508000"/>
            </a:xfrm>
            <a:prstGeom prst="rect">
              <a:avLst/>
            </a:prstGeom>
            <a:noFill/>
          </p:spPr>
          <p:txBody>
            <a:bodyPr vert="horz" wrap="none" rtlCol="0" anchor="ctr" anchorCtr="0">
              <a:noAutofit/>
            </a:bodyPr>
            <a:lstStyle/>
            <a:p>
              <a:r>
                <a:rPr lang="en-US" altLang="zh-CN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1</a:t>
              </a:r>
              <a:r>
                <a:rPr lang="zh-CN" altLang="en-US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分</a:t>
              </a:r>
              <a:endParaRPr lang="zh-CN" altLang="en-US" sz="2000">
                <a:solidFill>
                  <a:srgbClr val="80808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</p:grpSp>
      <p:pic>
        <p:nvPicPr>
          <p:cNvPr id="4" name="图片 3"/>
          <p:cNvPicPr/>
          <p:nvPr>
            <p:custDataLst>
              <p:tags r:id="rId22"/>
            </p:custDataLst>
          </p:nvPr>
        </p:nvPicPr>
        <p:blipFill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8600" y="63500"/>
            <a:ext cx="1422400" cy="508000"/>
          </a:xfrm>
          <a:prstGeom prst="rect">
            <a:avLst/>
          </a:prstGeom>
        </p:spPr>
      </p:pic>
    </p:spTree>
    <p:custDataLst>
      <p:tags r:id="rId24"/>
    </p:custData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54"/>
          <p:cNvSpPr txBox="1">
            <a:spLocks noChangeArrowheads="1"/>
          </p:cNvSpPr>
          <p:nvPr/>
        </p:nvSpPr>
        <p:spPr bwMode="auto">
          <a:xfrm>
            <a:off x="2819400" y="404667"/>
            <a:ext cx="6553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2.5  </a:t>
            </a:r>
            <a:r>
              <a:rPr lang="zh-CN" alt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内置函数</a:t>
            </a:r>
            <a:endParaRPr lang="en-US" altLang="zh-CN" sz="3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Rectangle 53"/>
          <p:cNvSpPr txBox="1">
            <a:spLocks noChangeArrowheads="1"/>
          </p:cNvSpPr>
          <p:nvPr/>
        </p:nvSpPr>
        <p:spPr bwMode="auto">
          <a:xfrm>
            <a:off x="1907902" y="1196752"/>
            <a:ext cx="8604449" cy="46805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/>
          <a:lstStyle>
            <a:lvl1pPr marL="342900" indent="2095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defRPr sz="28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28675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23698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4465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457200" algn="just">
              <a:lnSpc>
                <a:spcPct val="140000"/>
              </a:lnSpc>
              <a:spcBef>
                <a:spcPts val="0"/>
              </a:spcBef>
              <a:buClr>
                <a:srgbClr val="990000"/>
              </a:buClr>
            </a:pPr>
            <a:r>
              <a:rPr lang="zh-CN" altLang="zh-CN" sz="2400" dirty="0"/>
              <a:t>在计算机程序中，函数是用于实现某一特定功能的代码集合。函数通常实现较为单一的</a:t>
            </a:r>
            <a:r>
              <a:rPr lang="zh-CN" altLang="zh-CN" sz="2400"/>
              <a:t>功能，</a:t>
            </a:r>
            <a:r>
              <a:rPr lang="zh-CN" altLang="en-US" sz="2400"/>
              <a:t>可多次调用，提高了代码的复用性。</a:t>
            </a:r>
            <a:r>
              <a:rPr lang="zh-CN" altLang="en-US" sz="2400">
                <a:solidFill>
                  <a:srgbClr val="C00000"/>
                </a:solidFill>
              </a:rPr>
              <a:t>函数</a:t>
            </a:r>
            <a:r>
              <a:rPr lang="zh-CN" altLang="en-US" sz="2400" dirty="0">
                <a:solidFill>
                  <a:srgbClr val="C00000"/>
                </a:solidFill>
              </a:rPr>
              <a:t>调用时一定要有括号</a:t>
            </a:r>
            <a:r>
              <a:rPr lang="zh-CN" altLang="en-US" sz="2400" dirty="0"/>
              <a:t>。</a:t>
            </a:r>
            <a:endParaRPr lang="en-US" altLang="zh-CN" sz="2400" dirty="0"/>
          </a:p>
          <a:p>
            <a:pPr marL="0" indent="0">
              <a:lnSpc>
                <a:spcPct val="140000"/>
              </a:lnSpc>
              <a:spcBef>
                <a:spcPts val="0"/>
              </a:spcBef>
              <a:buClr>
                <a:srgbClr val="990000"/>
              </a:buClr>
            </a:pPr>
            <a:r>
              <a:rPr lang="en-US" altLang="zh-CN" sz="2400"/>
              <a:t>x = abs</a:t>
            </a:r>
            <a:r>
              <a:rPr lang="en-US" altLang="zh-CN" sz="2400" dirty="0"/>
              <a:t>(-10</a:t>
            </a:r>
            <a:r>
              <a:rPr lang="en-US" altLang="zh-CN" sz="2400"/>
              <a:t>)             # abs</a:t>
            </a:r>
            <a:r>
              <a:rPr lang="zh-CN" altLang="en-US" sz="2400"/>
              <a:t>绝对值函数        </a:t>
            </a:r>
            <a:endParaRPr lang="en-US" altLang="zh-CN" sz="2400"/>
          </a:p>
          <a:p>
            <a:pPr marL="0" indent="0">
              <a:lnSpc>
                <a:spcPct val="140000"/>
              </a:lnSpc>
              <a:spcBef>
                <a:spcPts val="0"/>
              </a:spcBef>
              <a:buClr>
                <a:srgbClr val="990000"/>
              </a:buClr>
            </a:pPr>
            <a:r>
              <a:rPr lang="en-US" altLang="zh-CN" sz="2400"/>
              <a:t>y=</a:t>
            </a:r>
            <a:r>
              <a:rPr lang="zh-CN" altLang="en-US" sz="2400"/>
              <a:t> </a:t>
            </a:r>
            <a:r>
              <a:rPr lang="en-US" altLang="zh-CN" sz="2400" dirty="0"/>
              <a:t>pow(2,10) </a:t>
            </a:r>
            <a:r>
              <a:rPr lang="en-US" altLang="zh-CN" sz="2400"/>
              <a:t>+ x     # pow</a:t>
            </a:r>
            <a:r>
              <a:rPr lang="zh-CN" altLang="en-US" sz="2400"/>
              <a:t>幂函数</a:t>
            </a:r>
            <a:endParaRPr lang="en-US" altLang="zh-CN" sz="2400"/>
          </a:p>
          <a:p>
            <a:pPr marL="0" indent="0">
              <a:lnSpc>
                <a:spcPct val="140000"/>
              </a:lnSpc>
              <a:spcBef>
                <a:spcPts val="0"/>
              </a:spcBef>
              <a:buClr>
                <a:srgbClr val="990000"/>
              </a:buClr>
            </a:pPr>
            <a:endParaRPr lang="en-US" altLang="zh-CN" sz="2400" dirty="0"/>
          </a:p>
          <a:p>
            <a:pPr marL="0" indent="457200" algn="just">
              <a:lnSpc>
                <a:spcPct val="130000"/>
              </a:lnSpc>
              <a:spcBef>
                <a:spcPts val="0"/>
              </a:spcBef>
              <a:buClr>
                <a:srgbClr val="990000"/>
              </a:buClr>
            </a:pPr>
            <a:r>
              <a:rPr lang="en-US" altLang="zh-CN" sz="2400" dirty="0"/>
              <a:t>Python</a:t>
            </a:r>
            <a:r>
              <a:rPr lang="zh-CN" altLang="zh-CN" sz="2400" dirty="0"/>
              <a:t>提供</a:t>
            </a:r>
            <a:r>
              <a:rPr lang="zh-CN" altLang="zh-CN" sz="2400"/>
              <a:t>了很多内置</a:t>
            </a:r>
            <a:r>
              <a:rPr lang="zh-CN" altLang="zh-CN" sz="2400" dirty="0"/>
              <a:t>函数，这些</a:t>
            </a:r>
            <a:r>
              <a:rPr lang="zh-CN" altLang="zh-CN" sz="2400">
                <a:solidFill>
                  <a:srgbClr val="C00000"/>
                </a:solidFill>
              </a:rPr>
              <a:t>内置函数自动加载</a:t>
            </a:r>
            <a:r>
              <a:rPr lang="zh-CN" altLang="zh-CN" sz="2400"/>
              <a:t>，</a:t>
            </a:r>
            <a:r>
              <a:rPr lang="zh-CN" altLang="en-US" sz="2400"/>
              <a:t>可</a:t>
            </a:r>
            <a:r>
              <a:rPr lang="zh-CN" altLang="zh-CN" sz="2400"/>
              <a:t>直接使用。</a:t>
            </a:r>
            <a:r>
              <a:rPr lang="zh-CN" altLang="en-US" sz="2400"/>
              <a:t>用</a:t>
            </a:r>
            <a:r>
              <a:rPr lang="zh-CN" altLang="en-US" sz="2400" dirty="0"/>
              <a:t>下面</a:t>
            </a:r>
            <a:r>
              <a:rPr lang="zh-CN" altLang="en-US" sz="2400"/>
              <a:t>的命令可查看</a:t>
            </a:r>
            <a:r>
              <a:rPr lang="zh-CN" altLang="en-US" sz="2400" dirty="0"/>
              <a:t>有哪些内置函数：</a:t>
            </a:r>
            <a:endParaRPr lang="en-US" altLang="zh-CN" sz="2400" dirty="0"/>
          </a:p>
          <a:p>
            <a:pPr marL="0" indent="0">
              <a:lnSpc>
                <a:spcPct val="140000"/>
              </a:lnSpc>
              <a:spcBef>
                <a:spcPts val="0"/>
              </a:spcBef>
              <a:buClr>
                <a:srgbClr val="990000"/>
              </a:buClr>
            </a:pPr>
            <a:r>
              <a:rPr lang="en-US" altLang="zh-CN" sz="2400" dirty="0" err="1"/>
              <a:t>dir</a:t>
            </a:r>
            <a:r>
              <a:rPr lang="en-US" altLang="zh-CN" sz="2400"/>
              <a:t>(__builtin__)   </a:t>
            </a:r>
            <a:r>
              <a:rPr lang="en-US" altLang="zh-CN" sz="2400" dirty="0"/>
              <a:t># </a:t>
            </a:r>
            <a:r>
              <a:rPr lang="zh-CN" altLang="en-US" sz="2400" dirty="0"/>
              <a:t>此处前后都是两个下画线</a:t>
            </a:r>
            <a:endParaRPr lang="en-US" altLang="zh-CN" sz="2400" dirty="0"/>
          </a:p>
          <a:p>
            <a:pPr indent="-342900">
              <a:lnSpc>
                <a:spcPct val="140000"/>
              </a:lnSpc>
              <a:spcBef>
                <a:spcPts val="0"/>
              </a:spcBef>
              <a:buClr>
                <a:srgbClr val="990000"/>
              </a:buClr>
              <a:buFont typeface="Wingdings" panose="05000000000000000000" pitchFamily="2" charset="2"/>
              <a:buChar char="v"/>
            </a:pPr>
            <a:endParaRPr lang="en-US" altLang="zh-CN" sz="2400" dirty="0"/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54"/>
          <p:cNvSpPr txBox="1">
            <a:spLocks noChangeArrowheads="1"/>
          </p:cNvSpPr>
          <p:nvPr/>
        </p:nvSpPr>
        <p:spPr bwMode="auto">
          <a:xfrm>
            <a:off x="2819400" y="404667"/>
            <a:ext cx="6553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2.5  </a:t>
            </a:r>
            <a:r>
              <a:rPr lang="zh-CN" alt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内置函数</a:t>
            </a:r>
            <a:endParaRPr lang="en-US" altLang="zh-CN" sz="3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Rectangle 53"/>
          <p:cNvSpPr txBox="1">
            <a:spLocks noChangeArrowheads="1"/>
          </p:cNvSpPr>
          <p:nvPr/>
        </p:nvSpPr>
        <p:spPr bwMode="auto">
          <a:xfrm>
            <a:off x="2063552" y="1196752"/>
            <a:ext cx="7920880" cy="12873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/>
          <a:lstStyle>
            <a:lvl1pPr marL="342900" indent="2095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defRPr sz="28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28675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23698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4465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>
              <a:lnSpc>
                <a:spcPct val="140000"/>
              </a:lnSpc>
              <a:buClr>
                <a:srgbClr val="990000"/>
              </a:buClr>
            </a:pPr>
            <a:r>
              <a:rPr lang="es-AR" altLang="zh-CN" kern="0" dirty="0">
                <a:solidFill>
                  <a:srgbClr val="990000"/>
                </a:solidFill>
                <a:ea typeface="宋体" panose="02010600030101010101" pitchFamily="2" charset="-122"/>
              </a:rPr>
              <a:t>2.5.1  </a:t>
            </a:r>
            <a:r>
              <a:rPr lang="zh-CN" altLang="zh-CN" kern="0" dirty="0">
                <a:solidFill>
                  <a:srgbClr val="990000"/>
                </a:solidFill>
                <a:ea typeface="宋体" panose="02010600030101010101" pitchFamily="2" charset="-122"/>
              </a:rPr>
              <a:t>数学运算函数</a:t>
            </a:r>
            <a:endParaRPr lang="zh-CN" altLang="zh-CN" kern="0" dirty="0">
              <a:solidFill>
                <a:srgbClr val="990000"/>
              </a:solidFill>
              <a:ea typeface="宋体" panose="02010600030101010101" pitchFamily="2" charset="-122"/>
            </a:endParaRPr>
          </a:p>
          <a:p>
            <a:pPr marL="0" indent="0" algn="ctr">
              <a:lnSpc>
                <a:spcPct val="140000"/>
              </a:lnSpc>
              <a:buClr>
                <a:srgbClr val="990000"/>
              </a:buClr>
            </a:pPr>
            <a:r>
              <a:rPr lang="zh-CN" altLang="zh-CN" dirty="0"/>
              <a:t>表</a:t>
            </a:r>
            <a:r>
              <a:rPr lang="en-US" altLang="zh-CN"/>
              <a:t>2.15 </a:t>
            </a:r>
            <a:r>
              <a:rPr lang="zh-CN" altLang="zh-CN"/>
              <a:t>常用数学</a:t>
            </a:r>
            <a:r>
              <a:rPr lang="zh-CN" altLang="zh-CN" dirty="0"/>
              <a:t>运算函数</a:t>
            </a:r>
            <a:endParaRPr lang="zh-CN" altLang="zh-CN" dirty="0"/>
          </a:p>
          <a:p>
            <a:pPr indent="-342900">
              <a:lnSpc>
                <a:spcPct val="140000"/>
              </a:lnSpc>
              <a:buClr>
                <a:srgbClr val="990000"/>
              </a:buClr>
              <a:buFont typeface="Wingdings" panose="05000000000000000000" pitchFamily="2" charset="2"/>
              <a:buChar char="v"/>
            </a:pPr>
            <a:endParaRPr lang="en-US" altLang="zh-CN" dirty="0"/>
          </a:p>
          <a:p>
            <a:pPr indent="-342900">
              <a:lnSpc>
                <a:spcPct val="140000"/>
              </a:lnSpc>
              <a:buClr>
                <a:srgbClr val="990000"/>
              </a:buClr>
              <a:buFont typeface="Wingdings" panose="05000000000000000000" pitchFamily="2" charset="2"/>
              <a:buChar char="v"/>
            </a:pPr>
            <a:endParaRPr lang="en-US" altLang="zh-CN" dirty="0"/>
          </a:p>
        </p:txBody>
      </p:sp>
      <p:graphicFrame>
        <p:nvGraphicFramePr>
          <p:cNvPr id="2" name="表格 1"/>
          <p:cNvGraphicFramePr>
            <a:graphicFrameLocks noGrp="1"/>
          </p:cNvGraphicFramePr>
          <p:nvPr/>
        </p:nvGraphicFramePr>
        <p:xfrm>
          <a:off x="2207568" y="2636912"/>
          <a:ext cx="7560840" cy="3024334"/>
        </p:xfrm>
        <a:graphic>
          <a:graphicData uri="http://schemas.openxmlformats.org/drawingml/2006/table">
            <a:tbl>
              <a:tblPr firstRow="1" firstCol="1" bandRow="1">
                <a:tableStyleId>{5DA37D80-6434-44D0-A028-1B22A696006F}</a:tableStyleId>
              </a:tblPr>
              <a:tblGrid>
                <a:gridCol w="2088232"/>
                <a:gridCol w="5472608"/>
              </a:tblGrid>
              <a:tr h="475425"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zh-CN" sz="1600" kern="100" dirty="0">
                          <a:effectLst/>
                        </a:rPr>
                        <a:t>函数名</a:t>
                      </a:r>
                      <a:endParaRPr lang="zh-CN" sz="1600" kern="100" dirty="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>
                    <a:solidFill>
                      <a:srgbClr val="43A1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zh-CN" sz="1600" kern="100" dirty="0">
                          <a:effectLst/>
                        </a:rPr>
                        <a:t>功能</a:t>
                      </a:r>
                      <a:endParaRPr lang="zh-CN" sz="1600" kern="100" dirty="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>
                    <a:solidFill>
                      <a:srgbClr val="43A1FF"/>
                    </a:solidFill>
                  </a:tcPr>
                </a:tc>
              </a:tr>
              <a:tr h="359473"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effectLst/>
                        </a:rPr>
                        <a:t>abs(x)</a:t>
                      </a:r>
                      <a:endParaRPr lang="zh-CN" sz="1600" kern="100" dirty="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zh-CN" sz="1600" kern="100">
                          <a:effectLst/>
                        </a:rPr>
                        <a:t>返回</a:t>
                      </a:r>
                      <a:r>
                        <a:rPr lang="en-US" sz="1600" kern="100">
                          <a:effectLst/>
                        </a:rPr>
                        <a:t>x</a:t>
                      </a:r>
                      <a:r>
                        <a:rPr lang="zh-CN" sz="1600" kern="100">
                          <a:effectLst/>
                        </a:rPr>
                        <a:t>的绝对值</a:t>
                      </a:r>
                      <a:endParaRPr lang="zh-CN" sz="1600" kern="10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</a:tr>
              <a:tr h="392071"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effectLst/>
                        </a:rPr>
                        <a:t>divmod(</a:t>
                      </a:r>
                      <a:r>
                        <a:rPr lang="en-US" sz="1600" kern="100">
                          <a:effectLst/>
                        </a:rPr>
                        <a:t>x, y</a:t>
                      </a:r>
                      <a:r>
                        <a:rPr lang="en-US" sz="1600" kern="100" dirty="0">
                          <a:effectLst/>
                        </a:rPr>
                        <a:t>)</a:t>
                      </a:r>
                      <a:endParaRPr lang="zh-CN" sz="1600" kern="100" dirty="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zh-CN" sz="1600" kern="100" dirty="0">
                          <a:effectLst/>
                        </a:rPr>
                        <a:t>返回一个（</a:t>
                      </a:r>
                      <a:r>
                        <a:rPr lang="en-US" sz="1600" kern="100" dirty="0">
                          <a:effectLst/>
                        </a:rPr>
                        <a:t>x//y, </a:t>
                      </a:r>
                      <a:r>
                        <a:rPr lang="en-US" sz="1600" kern="100" dirty="0" err="1">
                          <a:effectLst/>
                        </a:rPr>
                        <a:t>x%y</a:t>
                      </a:r>
                      <a:r>
                        <a:rPr lang="zh-CN" sz="1600" kern="100" dirty="0">
                          <a:effectLst/>
                        </a:rPr>
                        <a:t>）的元组，即</a:t>
                      </a:r>
                      <a:r>
                        <a:rPr lang="en-US" sz="1600" kern="100" dirty="0">
                          <a:effectLst/>
                        </a:rPr>
                        <a:t>x</a:t>
                      </a:r>
                      <a:r>
                        <a:rPr lang="zh-CN" sz="1600" kern="100" dirty="0">
                          <a:effectLst/>
                        </a:rPr>
                        <a:t>除以</a:t>
                      </a:r>
                      <a:r>
                        <a:rPr lang="en-US" sz="1600" kern="100">
                          <a:effectLst/>
                        </a:rPr>
                        <a:t>y</a:t>
                      </a:r>
                      <a:r>
                        <a:rPr lang="zh-CN" sz="1600" kern="100">
                          <a:effectLst/>
                        </a:rPr>
                        <a:t>的</a:t>
                      </a:r>
                      <a:r>
                        <a:rPr lang="zh-CN" altLang="en-US" sz="1600" kern="100">
                          <a:effectLst/>
                        </a:rPr>
                        <a:t>整除</a:t>
                      </a:r>
                      <a:r>
                        <a:rPr lang="zh-CN" sz="1600" kern="100">
                          <a:effectLst/>
                        </a:rPr>
                        <a:t>商和</a:t>
                      </a:r>
                      <a:r>
                        <a:rPr lang="zh-CN" sz="1600" kern="100" dirty="0">
                          <a:effectLst/>
                        </a:rPr>
                        <a:t>余数</a:t>
                      </a:r>
                      <a:endParaRPr lang="zh-CN" sz="1600" kern="100" dirty="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</a:tr>
              <a:tr h="359473"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effectLst/>
                        </a:rPr>
                        <a:t>max(seq)</a:t>
                      </a:r>
                      <a:endParaRPr lang="zh-CN" sz="1600" kern="100" dirty="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zh-CN" sz="1600" kern="100" dirty="0">
                          <a:effectLst/>
                        </a:rPr>
                        <a:t>返回</a:t>
                      </a:r>
                      <a:r>
                        <a:rPr lang="en-US" altLang="zh-CN" sz="1600" kern="100" dirty="0">
                          <a:effectLst/>
                        </a:rPr>
                        <a:t>seq</a:t>
                      </a:r>
                      <a:r>
                        <a:rPr lang="zh-CN" altLang="en-US" sz="1600" kern="100" dirty="0">
                          <a:effectLst/>
                        </a:rPr>
                        <a:t>序列</a:t>
                      </a:r>
                      <a:r>
                        <a:rPr lang="zh-CN" sz="1600" kern="100" dirty="0">
                          <a:effectLst/>
                        </a:rPr>
                        <a:t>中</a:t>
                      </a:r>
                      <a:r>
                        <a:rPr lang="zh-CN" altLang="en-US" sz="1600" kern="100" dirty="0">
                          <a:effectLst/>
                        </a:rPr>
                        <a:t>的</a:t>
                      </a:r>
                      <a:r>
                        <a:rPr lang="zh-CN" sz="1600" kern="100" dirty="0">
                          <a:effectLst/>
                        </a:rPr>
                        <a:t>最大值</a:t>
                      </a:r>
                      <a:endParaRPr lang="zh-CN" sz="1600" kern="100" dirty="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</a:tr>
              <a:tr h="359473"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effectLst/>
                        </a:rPr>
                        <a:t>min(seq)</a:t>
                      </a:r>
                      <a:endParaRPr lang="zh-CN" sz="1600" kern="100" dirty="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zh-CN" sz="1600" kern="100" dirty="0">
                          <a:effectLst/>
                        </a:rPr>
                        <a:t>返回</a:t>
                      </a:r>
                      <a:r>
                        <a:rPr lang="en-US" altLang="zh-CN" sz="1600" kern="100" dirty="0">
                          <a:effectLst/>
                        </a:rPr>
                        <a:t>seq</a:t>
                      </a:r>
                      <a:r>
                        <a:rPr lang="zh-CN" altLang="en-US" sz="1600" kern="100" dirty="0">
                          <a:effectLst/>
                        </a:rPr>
                        <a:t>序列</a:t>
                      </a:r>
                      <a:r>
                        <a:rPr lang="zh-CN" sz="1600" kern="100" dirty="0">
                          <a:effectLst/>
                        </a:rPr>
                        <a:t>中</a:t>
                      </a:r>
                      <a:r>
                        <a:rPr lang="zh-CN" altLang="en-US" sz="1600" kern="100" dirty="0">
                          <a:effectLst/>
                        </a:rPr>
                        <a:t>的</a:t>
                      </a:r>
                      <a:r>
                        <a:rPr lang="zh-CN" sz="1600" kern="100" dirty="0">
                          <a:effectLst/>
                        </a:rPr>
                        <a:t>最小值</a:t>
                      </a:r>
                      <a:endParaRPr lang="zh-CN" sz="1600" kern="100" dirty="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</a:tr>
              <a:tr h="359473"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pow(x, y)</a:t>
                      </a:r>
                      <a:endParaRPr lang="zh-CN" sz="1600" kern="10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zh-CN" sz="1600" kern="100" dirty="0">
                          <a:effectLst/>
                        </a:rPr>
                        <a:t>返回</a:t>
                      </a:r>
                      <a:r>
                        <a:rPr lang="en-US" sz="1600" kern="100" dirty="0">
                          <a:effectLst/>
                        </a:rPr>
                        <a:t>x</a:t>
                      </a:r>
                      <a:r>
                        <a:rPr lang="zh-CN" sz="1600" kern="100" dirty="0">
                          <a:effectLst/>
                        </a:rPr>
                        <a:t>的</a:t>
                      </a:r>
                      <a:r>
                        <a:rPr lang="en-US" sz="1600" kern="100" dirty="0">
                          <a:effectLst/>
                        </a:rPr>
                        <a:t>y</a:t>
                      </a:r>
                      <a:r>
                        <a:rPr lang="zh-CN" sz="1600" kern="100" dirty="0">
                          <a:effectLst/>
                        </a:rPr>
                        <a:t>次方</a:t>
                      </a:r>
                      <a:endParaRPr lang="zh-CN" sz="1600" kern="100" dirty="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</a:tr>
              <a:tr h="359473"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effectLst/>
                        </a:rPr>
                        <a:t>round(x</a:t>
                      </a:r>
                      <a:r>
                        <a:rPr lang="en-US" sz="1600" kern="100">
                          <a:effectLst/>
                        </a:rPr>
                        <a:t>, precison)</a:t>
                      </a:r>
                      <a:endParaRPr lang="zh-CN" sz="1600" kern="100" dirty="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zh-CN" sz="1600" kern="100" dirty="0">
                          <a:effectLst/>
                        </a:rPr>
                        <a:t>返回浮点数</a:t>
                      </a:r>
                      <a:r>
                        <a:rPr lang="en-US" sz="1600" kern="100" dirty="0">
                          <a:effectLst/>
                        </a:rPr>
                        <a:t>x</a:t>
                      </a:r>
                      <a:r>
                        <a:rPr lang="zh-CN" sz="1600" kern="100" dirty="0">
                          <a:effectLst/>
                        </a:rPr>
                        <a:t>的四舍五入值</a:t>
                      </a:r>
                      <a:endParaRPr lang="zh-CN" sz="1600" kern="100" dirty="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</a:tr>
              <a:tr h="359473"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effectLst/>
                        </a:rPr>
                        <a:t>sum(seq)</a:t>
                      </a:r>
                      <a:endParaRPr lang="zh-CN" sz="1600" kern="100" dirty="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zh-CN" sz="1600" kern="100" dirty="0">
                          <a:effectLst/>
                        </a:rPr>
                        <a:t>返回</a:t>
                      </a:r>
                      <a:r>
                        <a:rPr lang="en-US" altLang="zh-CN" sz="1600" kern="100" dirty="0">
                          <a:effectLst/>
                        </a:rPr>
                        <a:t>seq</a:t>
                      </a:r>
                      <a:r>
                        <a:rPr lang="zh-CN" altLang="en-US" sz="1600" kern="100" dirty="0">
                          <a:effectLst/>
                        </a:rPr>
                        <a:t>序列元素</a:t>
                      </a:r>
                      <a:r>
                        <a:rPr lang="zh-CN" sz="1600" kern="100" dirty="0">
                          <a:effectLst/>
                        </a:rPr>
                        <a:t>的和</a:t>
                      </a:r>
                      <a:endParaRPr lang="zh-CN" sz="1600" kern="100" dirty="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</a:tr>
            </a:tbl>
          </a:graphicData>
        </a:graphic>
      </p:graphicFrame>
    </p:spTree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54"/>
          <p:cNvSpPr txBox="1">
            <a:spLocks noChangeArrowheads="1"/>
          </p:cNvSpPr>
          <p:nvPr/>
        </p:nvSpPr>
        <p:spPr bwMode="auto">
          <a:xfrm>
            <a:off x="2819400" y="404667"/>
            <a:ext cx="6553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2.5  </a:t>
            </a:r>
            <a:r>
              <a:rPr lang="zh-CN" alt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内置函数</a:t>
            </a:r>
            <a:endParaRPr lang="en-US" altLang="zh-CN" sz="3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Rectangle 53"/>
          <p:cNvSpPr txBox="1">
            <a:spLocks noChangeArrowheads="1"/>
          </p:cNvSpPr>
          <p:nvPr/>
        </p:nvSpPr>
        <p:spPr bwMode="auto">
          <a:xfrm>
            <a:off x="2135560" y="869583"/>
            <a:ext cx="7920880" cy="18450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/>
          <a:lstStyle>
            <a:lvl1pPr marL="342900" indent="2095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defRPr sz="28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28675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23698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4465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>
              <a:lnSpc>
                <a:spcPct val="140000"/>
              </a:lnSpc>
              <a:buClr>
                <a:srgbClr val="990000"/>
              </a:buClr>
            </a:pPr>
            <a:r>
              <a:rPr lang="en-US" altLang="zh-CN" sz="2400"/>
              <a:t>【</a:t>
            </a:r>
            <a:r>
              <a:rPr lang="zh-CN" altLang="zh-CN" sz="2400"/>
              <a:t>例</a:t>
            </a:r>
            <a:r>
              <a:rPr lang="en-US" altLang="zh-CN" sz="2400"/>
              <a:t>】</a:t>
            </a:r>
            <a:r>
              <a:rPr lang="zh-CN" altLang="zh-CN" sz="2400"/>
              <a:t>数学</a:t>
            </a:r>
            <a:r>
              <a:rPr lang="zh-CN" altLang="zh-CN" sz="2400" dirty="0"/>
              <a:t>运算函数的应用</a:t>
            </a:r>
            <a:endParaRPr lang="zh-CN" altLang="zh-CN" sz="2400" dirty="0"/>
          </a:p>
          <a:p>
            <a:r>
              <a:rPr lang="en-US" altLang="zh-CN" sz="1800"/>
              <a:t>abs</a:t>
            </a:r>
            <a:r>
              <a:rPr lang="en-US" altLang="zh-CN" sz="1800" dirty="0"/>
              <a:t>(-1.2)		# </a:t>
            </a:r>
            <a:r>
              <a:rPr lang="zh-CN" altLang="en-US" sz="1800" dirty="0"/>
              <a:t>绝对值</a:t>
            </a:r>
            <a:endParaRPr lang="zh-CN" altLang="zh-CN" sz="1800" dirty="0"/>
          </a:p>
          <a:p>
            <a:r>
              <a:rPr lang="en-US" altLang="zh-CN" sz="1800" dirty="0"/>
              <a:t>Out: 1.2 </a:t>
            </a:r>
            <a:endParaRPr lang="zh-CN" altLang="zh-CN" sz="1800" dirty="0"/>
          </a:p>
          <a:p>
            <a:r>
              <a:rPr lang="en-US" altLang="zh-CN" sz="1800"/>
              <a:t>divmod</a:t>
            </a:r>
            <a:r>
              <a:rPr lang="en-US" altLang="zh-CN" sz="1800" dirty="0"/>
              <a:t>(16, 5) 	# </a:t>
            </a:r>
            <a:r>
              <a:rPr lang="zh-CN" altLang="en-US" sz="1800" dirty="0"/>
              <a:t>返回整除的商和余数</a:t>
            </a:r>
            <a:endParaRPr lang="zh-CN" altLang="zh-CN" sz="1800" dirty="0"/>
          </a:p>
          <a:p>
            <a:r>
              <a:rPr lang="en-US" altLang="zh-CN" sz="1800" dirty="0"/>
              <a:t>Out: (3, 1) </a:t>
            </a:r>
            <a:endParaRPr lang="zh-CN" altLang="zh-CN" sz="1800" dirty="0"/>
          </a:p>
          <a:p>
            <a:r>
              <a:rPr lang="en-US" altLang="zh-CN" sz="1800"/>
              <a:t>x </a:t>
            </a:r>
            <a:r>
              <a:rPr lang="en-US" altLang="zh-CN" sz="1800" dirty="0"/>
              <a:t>= max(2, -1, 8, 3)	# </a:t>
            </a:r>
            <a:r>
              <a:rPr lang="zh-CN" altLang="en-US" sz="1800" dirty="0"/>
              <a:t>最大值</a:t>
            </a:r>
            <a:endParaRPr lang="zh-CN" altLang="zh-CN" sz="1800" dirty="0"/>
          </a:p>
          <a:p>
            <a:r>
              <a:rPr lang="en-US" altLang="zh-CN" sz="1800" dirty="0"/>
              <a:t>Out: 8 </a:t>
            </a:r>
            <a:endParaRPr lang="zh-CN" altLang="zh-CN" sz="1800" dirty="0"/>
          </a:p>
          <a:p>
            <a:r>
              <a:rPr lang="en-US" altLang="zh-CN" sz="1800"/>
              <a:t>y </a:t>
            </a:r>
            <a:r>
              <a:rPr lang="en-US" altLang="zh-CN" sz="1800" dirty="0"/>
              <a:t>= min(2, -1, 8, 3)	# </a:t>
            </a:r>
            <a:r>
              <a:rPr lang="zh-CN" altLang="en-US" sz="1800" dirty="0"/>
              <a:t>最小值</a:t>
            </a:r>
            <a:endParaRPr lang="zh-CN" altLang="zh-CN" sz="1800" dirty="0"/>
          </a:p>
          <a:p>
            <a:r>
              <a:rPr lang="en-US" altLang="zh-CN" sz="1800" dirty="0"/>
              <a:t>Out: -1 </a:t>
            </a:r>
            <a:endParaRPr lang="zh-CN" altLang="zh-CN" sz="1800" dirty="0"/>
          </a:p>
          <a:p>
            <a:r>
              <a:rPr lang="en-US" altLang="zh-CN" sz="1800"/>
              <a:t>pow</a:t>
            </a:r>
            <a:r>
              <a:rPr lang="en-US" altLang="zh-CN" sz="1800" dirty="0"/>
              <a:t>(2, 3)		# </a:t>
            </a:r>
            <a:r>
              <a:rPr lang="zh-CN" altLang="en-US" sz="1800"/>
              <a:t>次方函数</a:t>
            </a:r>
            <a:endParaRPr lang="zh-CN" altLang="zh-CN" sz="1800" dirty="0"/>
          </a:p>
          <a:p>
            <a:r>
              <a:rPr lang="en-US" altLang="zh-CN" sz="1800" dirty="0"/>
              <a:t>Out: 8 </a:t>
            </a:r>
            <a:endParaRPr lang="zh-CN" altLang="zh-CN" sz="1800" dirty="0"/>
          </a:p>
          <a:p>
            <a:r>
              <a:rPr lang="en-US" altLang="zh-CN" sz="1800"/>
              <a:t>round</a:t>
            </a:r>
            <a:r>
              <a:rPr lang="en-US" altLang="zh-CN" sz="1800" dirty="0"/>
              <a:t>(3.14159)	# </a:t>
            </a:r>
            <a:r>
              <a:rPr lang="zh-CN" altLang="en-US" sz="1800" dirty="0"/>
              <a:t>默认取整</a:t>
            </a:r>
            <a:endParaRPr lang="zh-CN" altLang="zh-CN" sz="1800" dirty="0"/>
          </a:p>
          <a:p>
            <a:r>
              <a:rPr lang="en-US" altLang="zh-CN" sz="1800" dirty="0"/>
              <a:t>Out: 3 </a:t>
            </a:r>
            <a:endParaRPr lang="en-US" altLang="zh-CN" sz="1800" dirty="0"/>
          </a:p>
          <a:p>
            <a:r>
              <a:rPr lang="en-US" altLang="zh-CN" sz="1800"/>
              <a:t>round</a:t>
            </a:r>
            <a:r>
              <a:rPr lang="en-US" altLang="zh-CN" sz="1800" dirty="0"/>
              <a:t>(3.14159, 3)	# </a:t>
            </a:r>
            <a:r>
              <a:rPr lang="zh-CN" altLang="en-US" sz="1800"/>
              <a:t>四舍五入，保留</a:t>
            </a:r>
            <a:r>
              <a:rPr lang="en-US" altLang="zh-CN" sz="1800"/>
              <a:t>3</a:t>
            </a:r>
            <a:r>
              <a:rPr lang="zh-CN" altLang="en-US" sz="1800"/>
              <a:t>位小数</a:t>
            </a:r>
            <a:endParaRPr lang="zh-CN" altLang="zh-CN" sz="1800" dirty="0"/>
          </a:p>
          <a:p>
            <a:r>
              <a:rPr lang="en-US" altLang="zh-CN" sz="1800" dirty="0"/>
              <a:t>Out: 3.142</a:t>
            </a:r>
            <a:endParaRPr lang="en-US" altLang="zh-CN" sz="1800" dirty="0"/>
          </a:p>
          <a:p>
            <a:r>
              <a:rPr lang="en-US" altLang="zh-CN" sz="1800"/>
              <a:t>sum</a:t>
            </a:r>
            <a:r>
              <a:rPr lang="en-US" altLang="zh-CN" sz="1800" dirty="0"/>
              <a:t>([1, 2, 3, 4, 5])	# </a:t>
            </a:r>
            <a:r>
              <a:rPr lang="zh-CN" altLang="en-US" sz="1800" dirty="0"/>
              <a:t>求和</a:t>
            </a:r>
            <a:endParaRPr lang="zh-CN" altLang="zh-CN" sz="1800" dirty="0"/>
          </a:p>
          <a:p>
            <a:r>
              <a:rPr lang="en-US" altLang="zh-CN" sz="1800" dirty="0"/>
              <a:t>Out: 15</a:t>
            </a:r>
            <a:endParaRPr lang="en-US" altLang="zh-CN" sz="1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54"/>
          <p:cNvSpPr txBox="1">
            <a:spLocks noChangeArrowheads="1"/>
          </p:cNvSpPr>
          <p:nvPr/>
        </p:nvSpPr>
        <p:spPr bwMode="auto">
          <a:xfrm>
            <a:off x="2819400" y="404667"/>
            <a:ext cx="6553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2.1  </a:t>
            </a:r>
            <a:r>
              <a:rPr lang="zh-CN" alt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基本数据类型</a:t>
            </a:r>
            <a:endParaRPr lang="en-US" altLang="zh-CN" sz="3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Rectangle 53"/>
          <p:cNvSpPr txBox="1">
            <a:spLocks noChangeArrowheads="1"/>
          </p:cNvSpPr>
          <p:nvPr/>
        </p:nvSpPr>
        <p:spPr bwMode="auto">
          <a:xfrm>
            <a:off x="1991546" y="1124744"/>
            <a:ext cx="8500245" cy="16128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/>
          <a:lstStyle>
            <a:lvl1pPr marL="342900" indent="2095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defRPr sz="28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28675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23698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4465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>
              <a:lnSpc>
                <a:spcPct val="140000"/>
              </a:lnSpc>
              <a:buClr>
                <a:srgbClr val="990000"/>
              </a:buClr>
            </a:pPr>
            <a:r>
              <a:rPr lang="en-US" altLang="zh-CN" sz="2400" kern="0" dirty="0">
                <a:solidFill>
                  <a:srgbClr val="990000"/>
                </a:solidFill>
                <a:ea typeface="宋体" panose="02010600030101010101" pitchFamily="2" charset="-122"/>
              </a:rPr>
              <a:t>2. </a:t>
            </a:r>
            <a:r>
              <a:rPr lang="zh-CN" altLang="zh-CN" sz="2400" kern="0" dirty="0">
                <a:solidFill>
                  <a:srgbClr val="990000"/>
                </a:solidFill>
                <a:ea typeface="宋体" panose="02010600030101010101" pitchFamily="2" charset="-122"/>
              </a:rPr>
              <a:t>多行字符串</a:t>
            </a:r>
            <a:endParaRPr lang="en-US" altLang="zh-CN" sz="2400" kern="0" dirty="0">
              <a:solidFill>
                <a:srgbClr val="990000"/>
              </a:solidFill>
              <a:ea typeface="宋体" panose="02010600030101010101" pitchFamily="2" charset="-122"/>
            </a:endParaRPr>
          </a:p>
          <a:p>
            <a:pPr marL="0" indent="457200" algn="just">
              <a:lnSpc>
                <a:spcPct val="140000"/>
              </a:lnSpc>
              <a:spcBef>
                <a:spcPts val="0"/>
              </a:spcBef>
              <a:buClr>
                <a:srgbClr val="990000"/>
              </a:buClr>
            </a:pPr>
            <a:r>
              <a:rPr lang="en-US" altLang="zh-CN" sz="2400" dirty="0"/>
              <a:t>Python</a:t>
            </a:r>
            <a:r>
              <a:rPr lang="zh-CN" altLang="zh-CN" sz="2400" dirty="0"/>
              <a:t>使用三</a:t>
            </a:r>
            <a:r>
              <a:rPr lang="zh-CN" altLang="zh-CN" sz="2400"/>
              <a:t>引号作多</a:t>
            </a:r>
            <a:r>
              <a:rPr lang="zh-CN" altLang="zh-CN" sz="2400" dirty="0"/>
              <a:t>行字符串的界定符</a:t>
            </a:r>
            <a:r>
              <a:rPr lang="zh-CN" altLang="en-US" sz="2400" dirty="0"/>
              <a:t>，</a:t>
            </a:r>
            <a:r>
              <a:rPr lang="zh-CN" altLang="zh-CN" sz="2400" dirty="0"/>
              <a:t>也可在字符串</a:t>
            </a:r>
            <a:r>
              <a:rPr lang="zh-CN" altLang="en-US" sz="2400" dirty="0"/>
              <a:t>的</a:t>
            </a:r>
            <a:r>
              <a:rPr lang="zh-CN" altLang="zh-CN" sz="2400" dirty="0"/>
              <a:t>行尾用续行符（</a:t>
            </a:r>
            <a:r>
              <a:rPr lang="en-US" altLang="zh-CN" sz="2400" dirty="0"/>
              <a:t>\</a:t>
            </a:r>
            <a:r>
              <a:rPr lang="zh-CN" altLang="zh-CN" sz="2400" dirty="0"/>
              <a:t>）来实现多行</a:t>
            </a:r>
            <a:r>
              <a:rPr lang="zh-CN" altLang="zh-CN" sz="2400"/>
              <a:t>字符串。</a:t>
            </a:r>
            <a:endParaRPr lang="zh-CN" altLang="zh-CN" sz="2400" dirty="0"/>
          </a:p>
          <a:p>
            <a:pPr marL="0" indent="0">
              <a:lnSpc>
                <a:spcPct val="140000"/>
              </a:lnSpc>
              <a:buClr>
                <a:srgbClr val="990000"/>
              </a:buClr>
              <a:buFont typeface="Wingdings" panose="05000000000000000000" pitchFamily="2" charset="2"/>
              <a:buChar char="v"/>
            </a:pPr>
            <a:endParaRPr lang="zh-CN" altLang="zh-CN" sz="2400" dirty="0"/>
          </a:p>
        </p:txBody>
      </p:sp>
      <p:sp>
        <p:nvSpPr>
          <p:cNvPr id="3" name="矩形 2"/>
          <p:cNvSpPr/>
          <p:nvPr/>
        </p:nvSpPr>
        <p:spPr>
          <a:xfrm>
            <a:off x="1826156" y="3573019"/>
            <a:ext cx="4183636" cy="1846659"/>
          </a:xfrm>
          <a:prstGeom prst="rect">
            <a:avLst/>
          </a:prstGeom>
          <a:solidFill>
            <a:schemeClr val="accent3">
              <a:lumMod val="95000"/>
            </a:schemeClr>
          </a:solidFill>
        </p:spPr>
        <p:txBody>
          <a:bodyPr wrap="square" lIns="36000" tIns="0" rIns="36000" bIns="0">
            <a:spAutoFit/>
          </a:bodyPr>
          <a:lstStyle/>
          <a:p>
            <a:r>
              <a:rPr lang="zh-CN" altLang="zh-CN" sz="2400"/>
              <a:t>例：</a:t>
            </a:r>
            <a:r>
              <a:rPr lang="zh-CN" altLang="en-US" sz="2400"/>
              <a:t>包含了</a:t>
            </a:r>
            <a:r>
              <a:rPr lang="en-US" altLang="zh-CN" sz="2400"/>
              <a:t>3</a:t>
            </a:r>
            <a:r>
              <a:rPr lang="zh-CN" altLang="en-US" sz="2400"/>
              <a:t>行的</a:t>
            </a:r>
            <a:r>
              <a:rPr lang="zh-CN" altLang="zh-CN" sz="2400"/>
              <a:t>字符串</a:t>
            </a:r>
            <a:endParaRPr lang="zh-CN" altLang="zh-CN" sz="2400" dirty="0"/>
          </a:p>
          <a:p>
            <a:r>
              <a:rPr lang="en-US" altLang="zh-CN" sz="2400" dirty="0"/>
              <a:t>In: '''Python</a:t>
            </a:r>
            <a:endParaRPr lang="zh-CN" altLang="zh-CN" sz="2400" dirty="0"/>
          </a:p>
          <a:p>
            <a:r>
              <a:rPr lang="en-US" altLang="zh-CN" sz="2400" dirty="0"/>
              <a:t>       </a:t>
            </a:r>
            <a:r>
              <a:rPr lang="zh-CN" altLang="zh-CN" sz="2400" dirty="0"/>
              <a:t>程序</a:t>
            </a:r>
            <a:endParaRPr lang="zh-CN" altLang="zh-CN" sz="2400" dirty="0"/>
          </a:p>
          <a:p>
            <a:r>
              <a:rPr lang="en-US" altLang="zh-CN" sz="2400" dirty="0"/>
              <a:t>       </a:t>
            </a:r>
            <a:r>
              <a:rPr lang="zh-CN" altLang="zh-CN" sz="2400" dirty="0"/>
              <a:t>设计</a:t>
            </a:r>
            <a:r>
              <a:rPr lang="en-US" altLang="zh-CN" sz="2400" dirty="0"/>
              <a:t>'''</a:t>
            </a:r>
            <a:endParaRPr lang="zh-CN" altLang="zh-CN" sz="2400" dirty="0"/>
          </a:p>
          <a:p>
            <a:r>
              <a:rPr lang="en-US" altLang="zh-CN" sz="2400" dirty="0"/>
              <a:t>Out: 'Python\n</a:t>
            </a:r>
            <a:r>
              <a:rPr lang="zh-CN" altLang="zh-CN" sz="2400" dirty="0"/>
              <a:t>程序</a:t>
            </a:r>
            <a:r>
              <a:rPr lang="en-US" altLang="zh-CN" sz="2400" dirty="0"/>
              <a:t>\n</a:t>
            </a:r>
            <a:r>
              <a:rPr lang="zh-CN" altLang="zh-CN" sz="2400" dirty="0"/>
              <a:t>设计</a:t>
            </a:r>
            <a:r>
              <a:rPr lang="en-US" altLang="zh-CN" sz="2400" dirty="0"/>
              <a:t>'</a:t>
            </a:r>
            <a:endParaRPr lang="zh-CN" altLang="zh-CN" sz="2400" dirty="0"/>
          </a:p>
        </p:txBody>
      </p:sp>
      <p:sp>
        <p:nvSpPr>
          <p:cNvPr id="10" name="矩形 9"/>
          <p:cNvSpPr/>
          <p:nvPr/>
        </p:nvSpPr>
        <p:spPr>
          <a:xfrm>
            <a:off x="6182213" y="3573018"/>
            <a:ext cx="4465191" cy="1846659"/>
          </a:xfrm>
          <a:prstGeom prst="rect">
            <a:avLst/>
          </a:prstGeom>
          <a:solidFill>
            <a:schemeClr val="accent3">
              <a:lumMod val="95000"/>
            </a:schemeClr>
          </a:solidFill>
        </p:spPr>
        <p:txBody>
          <a:bodyPr wrap="square" lIns="0" tIns="0" rIns="0" bIns="0" anchor="ctr" anchorCtr="0">
            <a:spAutoFit/>
          </a:bodyPr>
          <a:lstStyle/>
          <a:p>
            <a:r>
              <a:rPr lang="zh-CN" altLang="zh-CN" sz="2400"/>
              <a:t>例：续行</a:t>
            </a:r>
            <a:r>
              <a:rPr lang="zh-CN" altLang="en-US" sz="2400"/>
              <a:t>符</a:t>
            </a:r>
            <a:r>
              <a:rPr lang="en-US" altLang="zh-CN" sz="2400"/>
              <a:t>'\'</a:t>
            </a:r>
            <a:r>
              <a:rPr lang="zh-CN" altLang="en-US" sz="2400"/>
              <a:t>实现的</a:t>
            </a:r>
            <a:r>
              <a:rPr lang="zh-CN" altLang="zh-CN" sz="2400"/>
              <a:t>多</a:t>
            </a:r>
            <a:r>
              <a:rPr lang="zh-CN" altLang="zh-CN" sz="2400" dirty="0"/>
              <a:t>行字符串</a:t>
            </a:r>
            <a:endParaRPr lang="zh-CN" altLang="zh-CN" sz="2400" dirty="0"/>
          </a:p>
          <a:p>
            <a:r>
              <a:rPr lang="en-US" altLang="zh-CN" sz="2400" dirty="0"/>
              <a:t>In: 'Python\</a:t>
            </a:r>
            <a:endParaRPr lang="zh-CN" altLang="zh-CN" sz="2400" dirty="0"/>
          </a:p>
          <a:p>
            <a:r>
              <a:rPr lang="en-US" altLang="zh-CN" sz="2400" dirty="0"/>
              <a:t>     </a:t>
            </a:r>
            <a:r>
              <a:rPr lang="zh-CN" altLang="zh-CN" sz="2400" dirty="0"/>
              <a:t>程序</a:t>
            </a:r>
            <a:r>
              <a:rPr lang="en-US" altLang="zh-CN" sz="2400" dirty="0"/>
              <a:t>\</a:t>
            </a:r>
            <a:endParaRPr lang="zh-CN" altLang="zh-CN" sz="2400" dirty="0"/>
          </a:p>
          <a:p>
            <a:r>
              <a:rPr lang="en-US" altLang="zh-CN" sz="2400" dirty="0"/>
              <a:t>     </a:t>
            </a:r>
            <a:r>
              <a:rPr lang="zh-CN" altLang="zh-CN" sz="2400" dirty="0"/>
              <a:t>设计</a:t>
            </a:r>
            <a:r>
              <a:rPr lang="en-US" altLang="zh-CN" sz="2400" dirty="0"/>
              <a:t>'</a:t>
            </a:r>
            <a:endParaRPr lang="en-US" altLang="zh-CN" sz="2400" dirty="0"/>
          </a:p>
          <a:p>
            <a:r>
              <a:rPr lang="en-US" altLang="zh-CN" sz="2400" dirty="0"/>
              <a:t>Out: 'Python</a:t>
            </a:r>
            <a:r>
              <a:rPr lang="zh-CN" altLang="zh-CN" sz="2400" dirty="0"/>
              <a:t>程序设计</a:t>
            </a:r>
            <a:r>
              <a:rPr lang="en-US" altLang="zh-CN" sz="2400" dirty="0"/>
              <a:t>'</a:t>
            </a:r>
            <a:endParaRPr lang="zh-CN" altLang="zh-CN" sz="2400" dirty="0"/>
          </a:p>
        </p:txBody>
      </p:sp>
    </p:spTree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54"/>
          <p:cNvSpPr txBox="1">
            <a:spLocks noChangeArrowheads="1"/>
          </p:cNvSpPr>
          <p:nvPr/>
        </p:nvSpPr>
        <p:spPr bwMode="auto">
          <a:xfrm>
            <a:off x="2819400" y="404667"/>
            <a:ext cx="6553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2.5  </a:t>
            </a:r>
            <a:r>
              <a:rPr lang="zh-CN" alt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内置函数</a:t>
            </a:r>
            <a:endParaRPr lang="en-US" altLang="zh-CN" sz="3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Rectangle 53"/>
          <p:cNvSpPr txBox="1">
            <a:spLocks noChangeArrowheads="1"/>
          </p:cNvSpPr>
          <p:nvPr/>
        </p:nvSpPr>
        <p:spPr bwMode="auto">
          <a:xfrm>
            <a:off x="2077129" y="989439"/>
            <a:ext cx="8428236" cy="15007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/>
          <a:lstStyle>
            <a:lvl1pPr marL="342900" indent="2095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defRPr sz="28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28675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23698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4465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>
              <a:lnSpc>
                <a:spcPct val="120000"/>
              </a:lnSpc>
              <a:spcBef>
                <a:spcPts val="0"/>
              </a:spcBef>
              <a:buClr>
                <a:srgbClr val="990000"/>
              </a:buClr>
            </a:pPr>
            <a:r>
              <a:rPr lang="es-AR" altLang="zh-CN" sz="2000" kern="0" dirty="0">
                <a:solidFill>
                  <a:srgbClr val="990000"/>
                </a:solidFill>
                <a:ea typeface="宋体" panose="02010600030101010101" pitchFamily="2" charset="-122"/>
              </a:rPr>
              <a:t>2.5.2 </a:t>
            </a:r>
            <a:r>
              <a:rPr lang="zh-CN" altLang="zh-CN" sz="2000" kern="0" dirty="0">
                <a:solidFill>
                  <a:srgbClr val="990000"/>
                </a:solidFill>
                <a:ea typeface="宋体" panose="02010600030101010101" pitchFamily="2" charset="-122"/>
              </a:rPr>
              <a:t>字符串</a:t>
            </a:r>
            <a:r>
              <a:rPr lang="zh-CN" altLang="en-US" sz="2000" kern="0" dirty="0">
                <a:solidFill>
                  <a:srgbClr val="990000"/>
                </a:solidFill>
                <a:ea typeface="宋体" panose="02010600030101010101" pitchFamily="2" charset="-122"/>
              </a:rPr>
              <a:t>处理</a:t>
            </a:r>
            <a:r>
              <a:rPr lang="zh-CN" altLang="zh-CN" sz="2000" kern="0" dirty="0">
                <a:solidFill>
                  <a:srgbClr val="990000"/>
                </a:solidFill>
                <a:ea typeface="宋体" panose="02010600030101010101" pitchFamily="2" charset="-122"/>
              </a:rPr>
              <a:t>函数</a:t>
            </a:r>
            <a:endParaRPr lang="en-US" altLang="zh-CN" sz="2000" kern="0" dirty="0">
              <a:solidFill>
                <a:srgbClr val="990000"/>
              </a:solidFill>
              <a:ea typeface="宋体" panose="02010600030101010101" pitchFamily="2" charset="-122"/>
            </a:endParaRPr>
          </a:p>
          <a:p>
            <a:pPr marL="0" indent="457200" algn="just">
              <a:lnSpc>
                <a:spcPct val="120000"/>
              </a:lnSpc>
              <a:spcBef>
                <a:spcPts val="0"/>
              </a:spcBef>
              <a:buClr>
                <a:srgbClr val="990000"/>
              </a:buClr>
            </a:pPr>
            <a:r>
              <a:rPr lang="zh-CN" altLang="zh-CN" sz="2000" dirty="0"/>
              <a:t>字符串是一种常用的数据类型，</a:t>
            </a:r>
            <a:r>
              <a:rPr lang="en-US" altLang="zh-CN" sz="2000" dirty="0"/>
              <a:t>Python</a:t>
            </a:r>
            <a:r>
              <a:rPr lang="zh-CN" altLang="zh-CN" sz="2000" dirty="0"/>
              <a:t>提供了</a:t>
            </a:r>
            <a:r>
              <a:rPr lang="zh-CN" altLang="zh-CN" sz="2000"/>
              <a:t>对字符串进行</a:t>
            </a:r>
            <a:r>
              <a:rPr lang="zh-CN" altLang="zh-CN" sz="2000" dirty="0"/>
              <a:t>大</a:t>
            </a:r>
            <a:r>
              <a:rPr lang="zh-CN" altLang="zh-CN" sz="2000"/>
              <a:t>小写转换、查找替换、统计、</a:t>
            </a:r>
            <a:r>
              <a:rPr lang="zh-CN" altLang="en-US" sz="2000"/>
              <a:t>对齐及</a:t>
            </a:r>
            <a:r>
              <a:rPr lang="zh-CN" altLang="zh-CN" sz="2000"/>
              <a:t>拆分合并</a:t>
            </a:r>
            <a:r>
              <a:rPr lang="zh-CN" altLang="en-US" sz="2000"/>
              <a:t>的</a:t>
            </a:r>
            <a:r>
              <a:rPr lang="zh-CN" altLang="zh-CN" sz="2000"/>
              <a:t>函数</a:t>
            </a:r>
            <a:r>
              <a:rPr lang="zh-CN" altLang="en-US" sz="2000" dirty="0"/>
              <a:t>。</a:t>
            </a:r>
            <a:endParaRPr lang="en-US" altLang="zh-CN" sz="2000" kern="0" dirty="0">
              <a:solidFill>
                <a:srgbClr val="990000"/>
              </a:solidFill>
              <a:ea typeface="宋体" panose="02010600030101010101" pitchFamily="2" charset="-122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Clr>
                <a:srgbClr val="990000"/>
              </a:buClr>
            </a:pPr>
            <a:r>
              <a:rPr lang="en-US" altLang="zh-CN" sz="2000"/>
              <a:t>                        </a:t>
            </a:r>
            <a:r>
              <a:rPr lang="zh-CN" altLang="zh-CN" sz="2000"/>
              <a:t>表</a:t>
            </a:r>
            <a:r>
              <a:rPr lang="en-US" altLang="zh-CN" sz="2000"/>
              <a:t>2.16 </a:t>
            </a:r>
            <a:r>
              <a:rPr lang="zh-CN" altLang="en-US" sz="2000"/>
              <a:t>字符串对象</a:t>
            </a:r>
            <a:r>
              <a:rPr lang="en-US" altLang="zh-CN" sz="2000"/>
              <a:t>s</a:t>
            </a:r>
            <a:r>
              <a:rPr lang="zh-CN" altLang="en-US" sz="2000"/>
              <a:t>常用的转换</a:t>
            </a:r>
            <a:r>
              <a:rPr lang="zh-CN" altLang="zh-CN" sz="2000" dirty="0"/>
              <a:t>函数</a:t>
            </a:r>
            <a:endParaRPr lang="zh-CN" altLang="zh-CN" sz="2000" dirty="0"/>
          </a:p>
          <a:p>
            <a:pPr indent="-342900">
              <a:lnSpc>
                <a:spcPct val="120000"/>
              </a:lnSpc>
              <a:spcBef>
                <a:spcPts val="0"/>
              </a:spcBef>
              <a:buClr>
                <a:srgbClr val="990000"/>
              </a:buClr>
              <a:buFont typeface="Wingdings" panose="05000000000000000000" pitchFamily="2" charset="2"/>
              <a:buChar char="v"/>
            </a:pPr>
            <a:endParaRPr lang="en-US" altLang="zh-CN" sz="2000" dirty="0"/>
          </a:p>
          <a:p>
            <a:pPr indent="-342900">
              <a:lnSpc>
                <a:spcPct val="120000"/>
              </a:lnSpc>
              <a:spcBef>
                <a:spcPts val="0"/>
              </a:spcBef>
              <a:buClr>
                <a:srgbClr val="990000"/>
              </a:buClr>
              <a:buFont typeface="Wingdings" panose="05000000000000000000" pitchFamily="2" charset="2"/>
              <a:buChar char="v"/>
            </a:pPr>
            <a:endParaRPr lang="en-US" altLang="zh-CN" sz="2000" dirty="0"/>
          </a:p>
        </p:txBody>
      </p:sp>
      <p:graphicFrame>
        <p:nvGraphicFramePr>
          <p:cNvPr id="3" name="表格 2"/>
          <p:cNvGraphicFramePr>
            <a:graphicFrameLocks noGrp="1"/>
          </p:cNvGraphicFramePr>
          <p:nvPr/>
        </p:nvGraphicFramePr>
        <p:xfrm>
          <a:off x="2711624" y="2504381"/>
          <a:ext cx="6768752" cy="2390950"/>
        </p:xfrm>
        <a:graphic>
          <a:graphicData uri="http://schemas.openxmlformats.org/drawingml/2006/table">
            <a:tbl>
              <a:tblPr firstRow="1" firstCol="1" bandRow="1">
                <a:tableStyleId>{5DA37D80-6434-44D0-A028-1B22A696006F}</a:tableStyleId>
              </a:tblPr>
              <a:tblGrid>
                <a:gridCol w="1934605"/>
                <a:gridCol w="4834147"/>
              </a:tblGrid>
              <a:tr h="491761"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zh-CN" sz="1600" kern="100" dirty="0">
                          <a:effectLst/>
                        </a:rPr>
                        <a:t>函数名</a:t>
                      </a:r>
                      <a:endParaRPr lang="zh-CN" sz="1600" kern="100" dirty="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>
                    <a:solidFill>
                      <a:srgbClr val="43A1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zh-CN" sz="1600" kern="100" dirty="0">
                          <a:effectLst/>
                        </a:rPr>
                        <a:t>功能</a:t>
                      </a:r>
                      <a:endParaRPr lang="zh-CN" sz="1600" kern="100" dirty="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>
                    <a:solidFill>
                      <a:srgbClr val="43A1FF"/>
                    </a:solidFill>
                  </a:tcPr>
                </a:tc>
              </a:tr>
              <a:tr h="372707"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s.capitalize()</a:t>
                      </a:r>
                      <a:endParaRPr lang="zh-CN" sz="1600" kern="10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zh-CN" sz="1600" kern="100" dirty="0">
                          <a:effectLst/>
                        </a:rPr>
                        <a:t>字符串首字母大写，</a:t>
                      </a:r>
                      <a:r>
                        <a:rPr lang="zh-CN" altLang="en-US" sz="1600" kern="100" dirty="0">
                          <a:effectLst/>
                        </a:rPr>
                        <a:t>其余字母</a:t>
                      </a:r>
                      <a:r>
                        <a:rPr lang="zh-CN" sz="1600" kern="100" dirty="0">
                          <a:effectLst/>
                        </a:rPr>
                        <a:t>小写</a:t>
                      </a:r>
                      <a:endParaRPr lang="zh-CN" sz="1600" kern="100" dirty="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</a:tr>
              <a:tr h="372707"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>
                          <a:solidFill>
                            <a:srgbClr val="C00000"/>
                          </a:solidFill>
                          <a:effectLst/>
                        </a:rPr>
                        <a:t>s.lower</a:t>
                      </a:r>
                      <a:r>
                        <a:rPr lang="en-US" sz="1600" kern="100" dirty="0">
                          <a:solidFill>
                            <a:srgbClr val="C00000"/>
                          </a:solidFill>
                          <a:effectLst/>
                        </a:rPr>
                        <a:t>()</a:t>
                      </a:r>
                      <a:endParaRPr lang="zh-CN" sz="1600" kern="100" dirty="0">
                        <a:solidFill>
                          <a:srgbClr val="C00000"/>
                        </a:solidFill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zh-CN" sz="1600" kern="100">
                          <a:effectLst/>
                        </a:rPr>
                        <a:t>字符串中所有字母都小写</a:t>
                      </a:r>
                      <a:endParaRPr lang="zh-CN" sz="1600" kern="10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</a:tr>
              <a:tr h="40836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en-US" altLang="zh-CN" sz="1600" kern="100">
                        <a:solidFill>
                          <a:srgbClr val="FF0000"/>
                        </a:solidFill>
                        <a:effectLst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altLang="zh-CN" sz="1600" kern="100">
                          <a:solidFill>
                            <a:srgbClr val="C00000"/>
                          </a:solidFill>
                          <a:effectLst/>
                        </a:rPr>
                        <a:t>s.</a:t>
                      </a:r>
                      <a:r>
                        <a:rPr lang="en-US" altLang="zh-CN" sz="1600" b="1" kern="10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upper</a:t>
                      </a:r>
                      <a:r>
                        <a:rPr lang="en-US" altLang="zh-CN" sz="1600" kern="100">
                          <a:solidFill>
                            <a:srgbClr val="C00000"/>
                          </a:solidFill>
                          <a:effectLst/>
                        </a:rPr>
                        <a:t>()</a:t>
                      </a:r>
                      <a:endParaRPr lang="zh-CN" altLang="zh-CN" sz="1600" kern="100">
                        <a:solidFill>
                          <a:srgbClr val="C00000"/>
                        </a:solidFill>
                        <a:effectLst/>
                        <a:latin typeface="Times New Roman" panose="02020603050405020304"/>
                        <a:ea typeface="+mn-ea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zh-CN" sz="1600" kern="100">
                          <a:effectLst/>
                        </a:rPr>
                        <a:t>字符串中所有</a:t>
                      </a:r>
                      <a:r>
                        <a:rPr lang="zh-CN" altLang="zh-CN" sz="1600" kern="1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字母</a:t>
                      </a:r>
                      <a:r>
                        <a:rPr lang="zh-CN" altLang="zh-CN" sz="1600" kern="100">
                          <a:effectLst/>
                        </a:rPr>
                        <a:t>都大写</a:t>
                      </a:r>
                      <a:endParaRPr lang="zh-CN" altLang="zh-CN" sz="1600" kern="100">
                        <a:effectLst/>
                        <a:latin typeface="Times New Roman" panose="02020603050405020304"/>
                        <a:ea typeface="+mn-ea"/>
                      </a:endParaRPr>
                    </a:p>
                  </a:txBody>
                  <a:tcPr marL="68580" marR="68580" marT="0" marB="0" anchor="b"/>
                </a:tc>
              </a:tr>
              <a:tr h="372707"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s.swapcase()</a:t>
                      </a:r>
                      <a:endParaRPr lang="zh-CN" sz="1600" kern="10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zh-CN" sz="1600" kern="100">
                          <a:effectLst/>
                        </a:rPr>
                        <a:t>字符串中所有字母大小写互换</a:t>
                      </a:r>
                      <a:endParaRPr lang="zh-CN" sz="1600" kern="10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</a:tr>
              <a:tr h="372707"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s.title()</a:t>
                      </a:r>
                      <a:endParaRPr lang="zh-CN" sz="1600" kern="10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zh-CN" sz="1600" kern="100" dirty="0">
                          <a:effectLst/>
                        </a:rPr>
                        <a:t>字符串中每个单词的首字母大写，</a:t>
                      </a:r>
                      <a:r>
                        <a:rPr lang="zh-CN" altLang="en-US" sz="1600" kern="100" dirty="0">
                          <a:effectLst/>
                        </a:rPr>
                        <a:t>其余字母</a:t>
                      </a:r>
                      <a:r>
                        <a:rPr lang="zh-CN" sz="1600" kern="100" dirty="0">
                          <a:effectLst/>
                        </a:rPr>
                        <a:t>小写</a:t>
                      </a:r>
                      <a:endParaRPr lang="zh-CN" sz="1600" kern="100" dirty="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</a:tr>
            </a:tbl>
          </a:graphicData>
        </a:graphic>
      </p:graphicFrame>
      <p:sp>
        <p:nvSpPr>
          <p:cNvPr id="4" name="文本框 3"/>
          <p:cNvSpPr txBox="1"/>
          <p:nvPr/>
        </p:nvSpPr>
        <p:spPr>
          <a:xfrm>
            <a:off x="2711624" y="5085187"/>
            <a:ext cx="6791608" cy="1323439"/>
          </a:xfrm>
          <a:prstGeom prst="rect">
            <a:avLst/>
          </a:prstGeom>
          <a:solidFill>
            <a:schemeClr val="accent3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en-US" altLang="zh-CN" sz="2000"/>
              <a:t>s='pYthon  java'  </a:t>
            </a:r>
            <a:endParaRPr lang="zh-CN" altLang="zh-CN" sz="2000"/>
          </a:p>
          <a:p>
            <a:r>
              <a:rPr lang="en-US" altLang="zh-CN" sz="2000"/>
              <a:t>s.capitalize()     #  </a:t>
            </a:r>
            <a:r>
              <a:rPr lang="zh-CN" altLang="en-US" sz="2000"/>
              <a:t>首字母大写</a:t>
            </a:r>
            <a:r>
              <a:rPr lang="en-US" altLang="zh-CN" sz="2000"/>
              <a:t>, Python  java </a:t>
            </a:r>
            <a:endParaRPr lang="zh-CN" altLang="zh-CN" sz="2000"/>
          </a:p>
          <a:p>
            <a:r>
              <a:rPr lang="en-US" altLang="zh-CN" sz="2000"/>
              <a:t>s.lower()           #   </a:t>
            </a:r>
            <a:r>
              <a:rPr lang="zh-CN" altLang="en-US" sz="2000"/>
              <a:t>转小写</a:t>
            </a:r>
            <a:r>
              <a:rPr lang="en-US" altLang="zh-CN" sz="2000"/>
              <a:t>, python java</a:t>
            </a:r>
            <a:endParaRPr lang="zh-CN" altLang="zh-CN" sz="2000"/>
          </a:p>
          <a:p>
            <a:r>
              <a:rPr lang="en-US" altLang="zh-CN" sz="2000"/>
              <a:t>s = s.upper()    #  </a:t>
            </a:r>
            <a:r>
              <a:rPr lang="zh-CN" altLang="en-US" sz="2000"/>
              <a:t>转大写</a:t>
            </a:r>
            <a:r>
              <a:rPr lang="en-US" altLang="zh-CN" sz="2000"/>
              <a:t>,  PYTHON  JAVA</a:t>
            </a:r>
            <a:endParaRPr lang="en-US" altLang="zh-CN" sz="2000" dirty="0"/>
          </a:p>
        </p:txBody>
      </p:sp>
      <p:sp>
        <p:nvSpPr>
          <p:cNvPr id="7" name="文本框 6"/>
          <p:cNvSpPr txBox="1"/>
          <p:nvPr/>
        </p:nvSpPr>
        <p:spPr>
          <a:xfrm>
            <a:off x="2639616" y="6445071"/>
            <a:ext cx="691276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/>
              <a:t>注：</a:t>
            </a:r>
            <a:r>
              <a:rPr lang="zh-CN" altLang="en-US">
                <a:solidFill>
                  <a:srgbClr val="C00000"/>
                </a:solidFill>
              </a:rPr>
              <a:t>这些函数都不直接改变</a:t>
            </a:r>
            <a:r>
              <a:rPr lang="en-US" altLang="zh-CN">
                <a:solidFill>
                  <a:srgbClr val="C00000"/>
                </a:solidFill>
              </a:rPr>
              <a:t>s</a:t>
            </a:r>
            <a:r>
              <a:rPr lang="zh-CN" altLang="en-US">
                <a:solidFill>
                  <a:srgbClr val="C00000"/>
                </a:solidFill>
              </a:rPr>
              <a:t>，而是返回新字符串</a:t>
            </a:r>
            <a:r>
              <a:rPr lang="zh-CN" altLang="en-US"/>
              <a:t>。</a:t>
            </a:r>
            <a:endParaRPr lang="zh-CN" altLang="en-US"/>
          </a:p>
        </p:txBody>
      </p:sp>
    </p:spTree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54"/>
          <p:cNvSpPr txBox="1">
            <a:spLocks noChangeArrowheads="1"/>
          </p:cNvSpPr>
          <p:nvPr/>
        </p:nvSpPr>
        <p:spPr bwMode="auto">
          <a:xfrm>
            <a:off x="2819400" y="404667"/>
            <a:ext cx="6553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2.5  </a:t>
            </a:r>
            <a:r>
              <a:rPr lang="zh-CN" alt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内置函数</a:t>
            </a:r>
            <a:endParaRPr lang="en-US" altLang="zh-CN" sz="3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Rectangle 53"/>
          <p:cNvSpPr txBox="1">
            <a:spLocks noChangeArrowheads="1"/>
          </p:cNvSpPr>
          <p:nvPr/>
        </p:nvSpPr>
        <p:spPr bwMode="auto">
          <a:xfrm>
            <a:off x="3686449" y="1099399"/>
            <a:ext cx="5976664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/>
          <a:lstStyle>
            <a:lvl1pPr marL="342900" indent="2095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defRPr sz="28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28675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23698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4465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>
              <a:lnSpc>
                <a:spcPct val="140000"/>
              </a:lnSpc>
              <a:buClr>
                <a:srgbClr val="990000"/>
              </a:buClr>
            </a:pPr>
            <a:r>
              <a:rPr lang="zh-CN" altLang="zh-CN" sz="2400" dirty="0"/>
              <a:t>表</a:t>
            </a:r>
            <a:r>
              <a:rPr lang="en-US" altLang="zh-CN" sz="2400"/>
              <a:t>2.17 </a:t>
            </a:r>
            <a:r>
              <a:rPr lang="zh-CN" altLang="zh-CN" sz="2400"/>
              <a:t>字符串</a:t>
            </a:r>
            <a:r>
              <a:rPr lang="zh-CN" altLang="en-US" sz="2400"/>
              <a:t>对象</a:t>
            </a:r>
            <a:r>
              <a:rPr lang="en-US" altLang="zh-CN" sz="2400"/>
              <a:t>s</a:t>
            </a:r>
            <a:r>
              <a:rPr lang="zh-CN" altLang="en-US" sz="2400"/>
              <a:t>的</a:t>
            </a:r>
            <a:r>
              <a:rPr lang="zh-CN" altLang="zh-CN" sz="2400"/>
              <a:t>搜索</a:t>
            </a:r>
            <a:r>
              <a:rPr lang="zh-CN" altLang="zh-CN" sz="2400" dirty="0"/>
              <a:t>替换函数</a:t>
            </a:r>
            <a:endParaRPr lang="en-US" altLang="zh-CN" sz="2400" dirty="0"/>
          </a:p>
          <a:p>
            <a:pPr indent="-342900">
              <a:lnSpc>
                <a:spcPct val="140000"/>
              </a:lnSpc>
              <a:buClr>
                <a:srgbClr val="990000"/>
              </a:buClr>
              <a:buFont typeface="Wingdings" panose="05000000000000000000" pitchFamily="2" charset="2"/>
              <a:buChar char="v"/>
            </a:pPr>
            <a:endParaRPr lang="en-US" altLang="zh-CN" sz="2400" dirty="0"/>
          </a:p>
        </p:txBody>
      </p:sp>
      <p:graphicFrame>
        <p:nvGraphicFramePr>
          <p:cNvPr id="2" name="表格 1"/>
          <p:cNvGraphicFramePr>
            <a:graphicFrameLocks noGrp="1"/>
          </p:cNvGraphicFramePr>
          <p:nvPr/>
        </p:nvGraphicFramePr>
        <p:xfrm>
          <a:off x="1991547" y="1946958"/>
          <a:ext cx="8316515" cy="3625067"/>
        </p:xfrm>
        <a:graphic>
          <a:graphicData uri="http://schemas.openxmlformats.org/drawingml/2006/table">
            <a:tbl>
              <a:tblPr firstRow="1" firstCol="1" bandRow="1">
                <a:tableStyleId>{5DA37D80-6434-44D0-A028-1B22A696006F}</a:tableStyleId>
              </a:tblPr>
              <a:tblGrid>
                <a:gridCol w="2478962"/>
                <a:gridCol w="5837553"/>
              </a:tblGrid>
              <a:tr h="611263"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zh-CN" sz="1800" b="0" kern="100" dirty="0">
                          <a:effectLst/>
                        </a:rPr>
                        <a:t>函数名</a:t>
                      </a:r>
                      <a:endParaRPr lang="zh-CN" sz="1800" b="0" kern="100" dirty="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>
                    <a:solidFill>
                      <a:srgbClr val="43A1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zh-CN" sz="1800" b="0" kern="100" dirty="0">
                          <a:effectLst/>
                        </a:rPr>
                        <a:t>功能</a:t>
                      </a:r>
                      <a:endParaRPr lang="zh-CN" sz="1800" b="0" kern="100" dirty="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>
                    <a:solidFill>
                      <a:srgbClr val="43A1FF"/>
                    </a:solidFill>
                  </a:tcPr>
                </a:tc>
              </a:tr>
              <a:tr h="69858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800" b="0" kern="100">
                          <a:solidFill>
                            <a:srgbClr val="C00000"/>
                          </a:solidFill>
                          <a:effectLst/>
                        </a:rPr>
                        <a:t>s.find</a:t>
                      </a:r>
                      <a:r>
                        <a:rPr lang="en-US" sz="1800" b="0" kern="100" dirty="0">
                          <a:effectLst/>
                        </a:rPr>
                        <a:t>(</a:t>
                      </a:r>
                      <a:r>
                        <a:rPr lang="en-US" sz="1800" b="0" kern="100" dirty="0" err="1">
                          <a:effectLst/>
                        </a:rPr>
                        <a:t>substr</a:t>
                      </a:r>
                      <a:r>
                        <a:rPr lang="en-US" sz="1800" b="0" kern="100" dirty="0">
                          <a:effectLst/>
                        </a:rPr>
                        <a:t>, [start,[end]])</a:t>
                      </a:r>
                      <a:endParaRPr lang="zh-CN" sz="1800" b="0" kern="100" dirty="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sz="1800" b="0" kern="100" dirty="0">
                          <a:effectLst/>
                        </a:rPr>
                        <a:t>返回字符串中第一次出现</a:t>
                      </a:r>
                      <a:r>
                        <a:rPr lang="en-US" sz="1800" b="0" kern="100" dirty="0" err="1">
                          <a:effectLst/>
                        </a:rPr>
                        <a:t>substr</a:t>
                      </a:r>
                      <a:r>
                        <a:rPr lang="zh-CN" sz="1800" b="0" kern="100" dirty="0">
                          <a:effectLst/>
                        </a:rPr>
                        <a:t>的位置，如果字符串中没有</a:t>
                      </a:r>
                      <a:r>
                        <a:rPr lang="en-US" sz="1800" b="0" kern="100" dirty="0" err="1">
                          <a:effectLst/>
                        </a:rPr>
                        <a:t>substr</a:t>
                      </a:r>
                      <a:r>
                        <a:rPr lang="zh-CN" sz="1800" b="0" kern="100" dirty="0">
                          <a:effectLst/>
                        </a:rPr>
                        <a:t>，则返回</a:t>
                      </a:r>
                      <a:r>
                        <a:rPr lang="en-US" sz="1800" b="0" kern="100" dirty="0">
                          <a:effectLst/>
                        </a:rPr>
                        <a:t>-1</a:t>
                      </a:r>
                      <a:endParaRPr lang="zh-CN" sz="1800" b="0" kern="100" dirty="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</a:tr>
              <a:tr h="46111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800" b="0" kern="100">
                          <a:effectLst/>
                        </a:rPr>
                        <a:t>s.index</a:t>
                      </a:r>
                      <a:r>
                        <a:rPr lang="en-US" sz="1800" b="0" kern="100" dirty="0">
                          <a:effectLst/>
                        </a:rPr>
                        <a:t>(</a:t>
                      </a:r>
                      <a:r>
                        <a:rPr lang="en-US" sz="1800" b="0" kern="100" dirty="0" err="1">
                          <a:effectLst/>
                        </a:rPr>
                        <a:t>substr</a:t>
                      </a:r>
                      <a:r>
                        <a:rPr lang="en-US" sz="1800" b="0" kern="100" dirty="0">
                          <a:effectLst/>
                        </a:rPr>
                        <a:t>, [start,[end]])</a:t>
                      </a:r>
                      <a:endParaRPr lang="zh-CN" sz="1800" b="0" kern="100" dirty="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sz="1800" b="0" kern="100" dirty="0">
                          <a:effectLst/>
                        </a:rPr>
                        <a:t>与函数</a:t>
                      </a:r>
                      <a:r>
                        <a:rPr lang="en-US" sz="1800" b="0" kern="100" dirty="0">
                          <a:effectLst/>
                        </a:rPr>
                        <a:t>find()</a:t>
                      </a:r>
                      <a:r>
                        <a:rPr lang="zh-CN" sz="1800" b="0" kern="100" dirty="0">
                          <a:effectLst/>
                        </a:rPr>
                        <a:t>相同，但是字符串中没有</a:t>
                      </a:r>
                      <a:r>
                        <a:rPr lang="en-US" sz="1800" b="0" kern="100" dirty="0" err="1">
                          <a:effectLst/>
                        </a:rPr>
                        <a:t>substr</a:t>
                      </a:r>
                      <a:r>
                        <a:rPr lang="zh-CN" sz="1800" b="0" kern="100" dirty="0">
                          <a:effectLst/>
                        </a:rPr>
                        <a:t>时，返回一个运行时错误</a:t>
                      </a:r>
                      <a:endParaRPr lang="zh-CN" sz="1800" b="0" kern="100" dirty="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</a:tr>
              <a:tr h="46111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800" b="0" kern="100">
                          <a:effectLst/>
                        </a:rPr>
                        <a:t>s.replace</a:t>
                      </a:r>
                      <a:r>
                        <a:rPr lang="en-US" sz="1800" b="0" kern="100" dirty="0">
                          <a:effectLst/>
                        </a:rPr>
                        <a:t>(</a:t>
                      </a:r>
                      <a:r>
                        <a:rPr lang="en-US" sz="1800" b="0" kern="100" dirty="0" err="1">
                          <a:effectLst/>
                        </a:rPr>
                        <a:t>oldstr</a:t>
                      </a:r>
                      <a:r>
                        <a:rPr lang="en-US" sz="1800" b="0" kern="100" dirty="0">
                          <a:effectLst/>
                        </a:rPr>
                        <a:t>, </a:t>
                      </a:r>
                      <a:r>
                        <a:rPr lang="en-US" sz="1800" b="0" kern="100" dirty="0" err="1">
                          <a:effectLst/>
                        </a:rPr>
                        <a:t>newstr</a:t>
                      </a:r>
                      <a:r>
                        <a:rPr lang="en-US" sz="1800" b="0" kern="100" dirty="0">
                          <a:effectLst/>
                        </a:rPr>
                        <a:t>,[count])</a:t>
                      </a:r>
                      <a:endParaRPr lang="zh-CN" sz="1800" b="0" kern="100" dirty="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sz="1800" b="0" kern="100" dirty="0">
                          <a:effectLst/>
                        </a:rPr>
                        <a:t>将字符串中</a:t>
                      </a:r>
                      <a:r>
                        <a:rPr lang="en-US" sz="1800" b="0" kern="100" dirty="0" err="1">
                          <a:effectLst/>
                        </a:rPr>
                        <a:t>oldstr</a:t>
                      </a:r>
                      <a:r>
                        <a:rPr lang="zh-CN" sz="1800" b="0" kern="100" dirty="0">
                          <a:effectLst/>
                        </a:rPr>
                        <a:t>字符替换为</a:t>
                      </a:r>
                      <a:r>
                        <a:rPr lang="en-US" sz="1800" b="0" kern="100" dirty="0" err="1">
                          <a:effectLst/>
                        </a:rPr>
                        <a:t>newstr</a:t>
                      </a:r>
                      <a:r>
                        <a:rPr lang="zh-CN" sz="1800" b="0" kern="100" dirty="0">
                          <a:effectLst/>
                        </a:rPr>
                        <a:t>字符，</a:t>
                      </a:r>
                      <a:r>
                        <a:rPr lang="en-US" sz="1800" b="0" kern="100" dirty="0">
                          <a:effectLst/>
                        </a:rPr>
                        <a:t>count</a:t>
                      </a:r>
                      <a:r>
                        <a:rPr lang="zh-CN" sz="1800" b="0" kern="100" dirty="0">
                          <a:effectLst/>
                        </a:rPr>
                        <a:t>为替换次数</a:t>
                      </a:r>
                      <a:endParaRPr lang="zh-CN" sz="1800" b="0" kern="100" dirty="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</a:tr>
              <a:tr h="6693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800" b="0" kern="100">
                          <a:effectLst/>
                        </a:rPr>
                        <a:t>s.rfind(substr, [start,[end]])</a:t>
                      </a:r>
                      <a:endParaRPr lang="zh-CN" sz="1800" b="0" kern="10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sz="1800" b="0" kern="100" dirty="0">
                          <a:effectLst/>
                        </a:rPr>
                        <a:t>返回从右侧算起，字符串中第一次出现</a:t>
                      </a:r>
                      <a:r>
                        <a:rPr lang="en-US" sz="1800" b="0" kern="100" dirty="0" err="1">
                          <a:effectLst/>
                        </a:rPr>
                        <a:t>substr</a:t>
                      </a:r>
                      <a:r>
                        <a:rPr lang="zh-CN" sz="1800" b="0" kern="100" dirty="0">
                          <a:effectLst/>
                        </a:rPr>
                        <a:t>的位置，如果字符串中没有</a:t>
                      </a:r>
                      <a:r>
                        <a:rPr lang="en-US" sz="1800" b="0" kern="100" dirty="0" err="1">
                          <a:effectLst/>
                        </a:rPr>
                        <a:t>substr</a:t>
                      </a:r>
                      <a:r>
                        <a:rPr lang="zh-CN" sz="1800" b="0" kern="100" dirty="0">
                          <a:effectLst/>
                        </a:rPr>
                        <a:t>，则返回</a:t>
                      </a:r>
                      <a:r>
                        <a:rPr lang="en-US" sz="1800" b="0" kern="100" dirty="0">
                          <a:effectLst/>
                        </a:rPr>
                        <a:t>-1</a:t>
                      </a:r>
                      <a:endParaRPr lang="zh-CN" sz="1800" b="0" kern="100" dirty="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</a:tr>
              <a:tr h="46111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800" b="0" kern="100">
                          <a:effectLst/>
                        </a:rPr>
                        <a:t>s.rindex(substr, [start,[end]])</a:t>
                      </a:r>
                      <a:endParaRPr lang="zh-CN" sz="1800" b="0" kern="10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sz="1800" b="0" kern="100" dirty="0">
                          <a:effectLst/>
                        </a:rPr>
                        <a:t>与</a:t>
                      </a:r>
                      <a:r>
                        <a:rPr lang="en-US" sz="1800" b="0" kern="100" dirty="0" err="1">
                          <a:effectLst/>
                        </a:rPr>
                        <a:t>rfind</a:t>
                      </a:r>
                      <a:r>
                        <a:rPr lang="en-US" sz="1800" b="0" kern="100" dirty="0">
                          <a:effectLst/>
                        </a:rPr>
                        <a:t>()</a:t>
                      </a:r>
                      <a:r>
                        <a:rPr lang="zh-CN" sz="1800" b="0" kern="100" dirty="0">
                          <a:effectLst/>
                        </a:rPr>
                        <a:t>相同，字符串中没有</a:t>
                      </a:r>
                      <a:r>
                        <a:rPr lang="en-US" sz="1800" b="0" kern="100" dirty="0" err="1">
                          <a:effectLst/>
                        </a:rPr>
                        <a:t>substr</a:t>
                      </a:r>
                      <a:r>
                        <a:rPr lang="zh-CN" sz="1800" b="0" kern="100" dirty="0">
                          <a:effectLst/>
                        </a:rPr>
                        <a:t>时，返回一个运行时错误</a:t>
                      </a:r>
                      <a:endParaRPr lang="zh-CN" sz="1800" b="0" kern="100" dirty="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54"/>
          <p:cNvSpPr txBox="1">
            <a:spLocks noChangeArrowheads="1"/>
          </p:cNvSpPr>
          <p:nvPr/>
        </p:nvSpPr>
        <p:spPr bwMode="auto">
          <a:xfrm>
            <a:off x="2819400" y="404667"/>
            <a:ext cx="6553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2.5  </a:t>
            </a:r>
            <a:r>
              <a:rPr lang="zh-CN" alt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内置函数</a:t>
            </a:r>
            <a:endParaRPr lang="en-US" altLang="zh-CN" sz="3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Rectangle 53"/>
          <p:cNvSpPr txBox="1">
            <a:spLocks noChangeArrowheads="1"/>
          </p:cNvSpPr>
          <p:nvPr/>
        </p:nvSpPr>
        <p:spPr bwMode="auto">
          <a:xfrm>
            <a:off x="2010917" y="1052736"/>
            <a:ext cx="7920880" cy="18450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/>
          <a:lstStyle>
            <a:lvl1pPr marL="342900" indent="2095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defRPr sz="28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28675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23698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4465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r>
              <a:rPr lang="en-US" altLang="zh-CN" sz="2000"/>
              <a:t>【</a:t>
            </a:r>
            <a:r>
              <a:rPr lang="zh-CN" altLang="zh-CN" sz="2000"/>
              <a:t>例</a:t>
            </a:r>
            <a:r>
              <a:rPr lang="en-US" altLang="zh-CN" sz="2000"/>
              <a:t>】</a:t>
            </a:r>
            <a:r>
              <a:rPr lang="zh-CN" altLang="zh-CN" sz="2000"/>
              <a:t>字符串</a:t>
            </a:r>
            <a:r>
              <a:rPr lang="zh-CN" altLang="zh-CN" sz="2000" dirty="0"/>
              <a:t>搜索替换函数的应用</a:t>
            </a:r>
            <a:endParaRPr lang="zh-CN" altLang="zh-CN" sz="2000" dirty="0"/>
          </a:p>
          <a:p>
            <a:r>
              <a:rPr lang="en-US" altLang="zh-CN" sz="2000"/>
              <a:t>s</a:t>
            </a:r>
            <a:r>
              <a:rPr lang="en-US" altLang="zh-CN" sz="2000" dirty="0"/>
              <a:t>= '</a:t>
            </a:r>
            <a:r>
              <a:rPr lang="en-US" altLang="zh-CN" sz="2000" dirty="0" err="1"/>
              <a:t>Hello,Python</a:t>
            </a:r>
            <a:r>
              <a:rPr lang="en-US" altLang="zh-CN" sz="2000" dirty="0"/>
              <a:t>!'</a:t>
            </a:r>
            <a:endParaRPr lang="en-US" altLang="zh-CN" sz="2000" dirty="0"/>
          </a:p>
          <a:p>
            <a:r>
              <a:rPr lang="en-US" altLang="zh-CN" sz="2000"/>
              <a:t>s</a:t>
            </a:r>
            <a:r>
              <a:rPr lang="en-US" altLang="zh-CN" sz="2000" dirty="0" err="1"/>
              <a:t>.find</a:t>
            </a:r>
            <a:r>
              <a:rPr lang="en-US" altLang="zh-CN" sz="2000" dirty="0"/>
              <a:t>('o')</a:t>
            </a:r>
            <a:endParaRPr lang="zh-CN" altLang="zh-CN" sz="2000" dirty="0"/>
          </a:p>
          <a:p>
            <a:r>
              <a:rPr lang="en-US" altLang="zh-CN" sz="2000" dirty="0"/>
              <a:t>Out: </a:t>
            </a:r>
            <a:r>
              <a:rPr lang="en-US" altLang="zh-CN" sz="2000"/>
              <a:t>4 		# 'o'</a:t>
            </a:r>
            <a:r>
              <a:rPr lang="zh-CN" altLang="en-US" sz="2000"/>
              <a:t>在第</a:t>
            </a:r>
            <a:r>
              <a:rPr lang="en-US" altLang="zh-CN" sz="2000"/>
              <a:t>4</a:t>
            </a:r>
            <a:r>
              <a:rPr lang="zh-CN" altLang="en-US" sz="2000"/>
              <a:t>个位置</a:t>
            </a:r>
            <a:endParaRPr lang="zh-CN" altLang="zh-CN" sz="2000" dirty="0"/>
          </a:p>
          <a:p>
            <a:r>
              <a:rPr lang="en-US" altLang="zh-CN" sz="2000"/>
              <a:t>s</a:t>
            </a:r>
            <a:r>
              <a:rPr lang="en-US" altLang="zh-CN" sz="2000" dirty="0" err="1"/>
              <a:t>.find</a:t>
            </a:r>
            <a:r>
              <a:rPr lang="en-US" altLang="zh-CN" sz="2000" dirty="0"/>
              <a:t>('o', 6)  	# </a:t>
            </a:r>
            <a:r>
              <a:rPr lang="zh-CN" altLang="en-US" sz="2000" dirty="0"/>
              <a:t>从第</a:t>
            </a:r>
            <a:r>
              <a:rPr lang="en-US" altLang="zh-CN" sz="2000" dirty="0"/>
              <a:t>6</a:t>
            </a:r>
            <a:r>
              <a:rPr lang="zh-CN" altLang="en-US" sz="2000" dirty="0"/>
              <a:t>个位置开始查找</a:t>
            </a:r>
            <a:endParaRPr lang="zh-CN" altLang="zh-CN" sz="2000" dirty="0"/>
          </a:p>
          <a:p>
            <a:r>
              <a:rPr lang="en-US" altLang="zh-CN" sz="2000" dirty="0"/>
              <a:t>Out: 10 </a:t>
            </a:r>
            <a:endParaRPr lang="zh-CN" altLang="zh-CN" sz="2000" dirty="0"/>
          </a:p>
          <a:p>
            <a:r>
              <a:rPr lang="en-US" altLang="zh-CN" sz="2000"/>
              <a:t>s</a:t>
            </a:r>
            <a:r>
              <a:rPr lang="en-US" altLang="zh-CN" sz="2000" dirty="0" err="1"/>
              <a:t>.index</a:t>
            </a:r>
            <a:r>
              <a:rPr lang="en-US" altLang="zh-CN" sz="2000" dirty="0"/>
              <a:t>('</a:t>
            </a:r>
            <a:r>
              <a:rPr lang="en-US" altLang="zh-CN" sz="2000" dirty="0" err="1"/>
              <a:t>th</a:t>
            </a:r>
            <a:r>
              <a:rPr lang="en-US" altLang="zh-CN" sz="2000" dirty="0"/>
              <a:t>')</a:t>
            </a:r>
            <a:endParaRPr lang="zh-CN" altLang="zh-CN" sz="2000" dirty="0"/>
          </a:p>
          <a:p>
            <a:r>
              <a:rPr lang="en-US" altLang="zh-CN" sz="2000" dirty="0"/>
              <a:t>Out: 8 </a:t>
            </a:r>
            <a:endParaRPr lang="zh-CN" altLang="zh-CN" sz="2000" dirty="0"/>
          </a:p>
          <a:p>
            <a:r>
              <a:rPr lang="en-US" altLang="zh-CN" sz="2000"/>
              <a:t>s</a:t>
            </a:r>
            <a:r>
              <a:rPr lang="en-US" altLang="zh-CN" sz="2000" dirty="0" err="1"/>
              <a:t>.</a:t>
            </a:r>
            <a:r>
              <a:rPr lang="en-US" altLang="zh-CN" sz="2000" dirty="0" err="1">
                <a:solidFill>
                  <a:srgbClr val="C00000"/>
                </a:solidFill>
              </a:rPr>
              <a:t>index</a:t>
            </a:r>
            <a:r>
              <a:rPr lang="en-US" altLang="zh-CN" sz="2000" dirty="0"/>
              <a:t>('</a:t>
            </a:r>
            <a:r>
              <a:rPr lang="en-US" altLang="zh-CN" sz="2000" dirty="0" err="1"/>
              <a:t>abc</a:t>
            </a:r>
            <a:r>
              <a:rPr lang="en-US" altLang="zh-CN" sz="2000" dirty="0"/>
              <a:t>')   # index </a:t>
            </a:r>
            <a:r>
              <a:rPr lang="zh-CN" altLang="en-US" sz="2000" dirty="0"/>
              <a:t>未找到时将报</a:t>
            </a:r>
            <a:r>
              <a:rPr lang="zh-CN" altLang="en-US" sz="2000"/>
              <a:t>错</a:t>
            </a:r>
            <a:r>
              <a:rPr lang="en-US" altLang="zh-CN" sz="2000"/>
              <a:t>, find</a:t>
            </a:r>
            <a:r>
              <a:rPr lang="zh-CN" altLang="en-US" sz="2000" dirty="0"/>
              <a:t>未找到时返回</a:t>
            </a:r>
            <a:r>
              <a:rPr lang="en-US" altLang="zh-CN" sz="2000" dirty="0"/>
              <a:t>-1</a:t>
            </a:r>
            <a:endParaRPr lang="en-US" altLang="zh-CN" sz="2000" dirty="0"/>
          </a:p>
          <a:p>
            <a:r>
              <a:rPr lang="en-US" altLang="zh-CN" sz="2000" dirty="0" err="1">
                <a:solidFill>
                  <a:srgbClr val="C00000"/>
                </a:solidFill>
              </a:rPr>
              <a:t>ValueError</a:t>
            </a:r>
            <a:r>
              <a:rPr lang="en-US" altLang="zh-CN" sz="2000" dirty="0">
                <a:solidFill>
                  <a:srgbClr val="FF0000"/>
                </a:solidFill>
              </a:rPr>
              <a:t>: </a:t>
            </a:r>
            <a:r>
              <a:rPr lang="en-US" altLang="zh-CN" sz="2000" dirty="0"/>
              <a:t>substring not found  </a:t>
            </a:r>
            <a:endParaRPr lang="zh-CN" altLang="zh-CN" sz="2000" dirty="0"/>
          </a:p>
          <a:p>
            <a:endParaRPr lang="en-US" altLang="zh-CN" sz="2000"/>
          </a:p>
          <a:p>
            <a:r>
              <a:rPr lang="en-US" altLang="zh-CN" sz="2000"/>
              <a:t>'Hello</a:t>
            </a:r>
            <a:r>
              <a:rPr lang="en-US" altLang="zh-CN" sz="2000" dirty="0" err="1"/>
              <a:t>,Python!'.replace</a:t>
            </a:r>
            <a:r>
              <a:rPr lang="en-US" altLang="zh-CN" sz="2000" dirty="0"/>
              <a:t>('Python', 'Java')</a:t>
            </a:r>
            <a:endParaRPr lang="zh-CN" altLang="zh-CN" sz="2000" dirty="0"/>
          </a:p>
          <a:p>
            <a:r>
              <a:rPr lang="en-US" altLang="zh-CN" sz="2000" dirty="0"/>
              <a:t>Out: '</a:t>
            </a:r>
            <a:r>
              <a:rPr lang="en-US" altLang="zh-CN" sz="2000" dirty="0" err="1"/>
              <a:t>Hello,Java</a:t>
            </a:r>
            <a:r>
              <a:rPr lang="en-US" altLang="zh-CN" sz="2000" dirty="0"/>
              <a:t>!' </a:t>
            </a:r>
            <a:endParaRPr lang="zh-CN" altLang="zh-CN" sz="2000" dirty="0"/>
          </a:p>
          <a:p>
            <a:r>
              <a:rPr lang="en-US" altLang="zh-CN" sz="2000"/>
              <a:t>'Hello</a:t>
            </a:r>
            <a:r>
              <a:rPr lang="en-US" altLang="zh-CN" sz="2000" dirty="0"/>
              <a:t>,Python!'.</a:t>
            </a:r>
            <a:r>
              <a:rPr lang="en-US" altLang="zh-CN" sz="2000" dirty="0" err="1"/>
              <a:t>rfind</a:t>
            </a:r>
            <a:r>
              <a:rPr lang="en-US" altLang="zh-CN" sz="2000" dirty="0"/>
              <a:t>('o')   # </a:t>
            </a:r>
            <a:r>
              <a:rPr lang="zh-CN" altLang="en-US" sz="2000" dirty="0"/>
              <a:t>从右侧向左侧查找</a:t>
            </a:r>
            <a:endParaRPr lang="zh-CN" altLang="zh-CN" sz="2000" dirty="0"/>
          </a:p>
          <a:p>
            <a:r>
              <a:rPr lang="en-US" altLang="zh-CN" sz="2000" dirty="0"/>
              <a:t>Out: </a:t>
            </a:r>
            <a:r>
              <a:rPr lang="en-US" altLang="zh-CN" sz="2000"/>
              <a:t>10 </a:t>
            </a:r>
            <a:endParaRPr lang="zh-CN" altLang="zh-CN" sz="2000" dirty="0"/>
          </a:p>
        </p:txBody>
      </p:sp>
    </p:spTree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54"/>
          <p:cNvSpPr txBox="1">
            <a:spLocks noChangeArrowheads="1"/>
          </p:cNvSpPr>
          <p:nvPr/>
        </p:nvSpPr>
        <p:spPr bwMode="auto">
          <a:xfrm>
            <a:off x="2819400" y="404667"/>
            <a:ext cx="6553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2.5  </a:t>
            </a:r>
            <a:r>
              <a:rPr lang="zh-CN" alt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内置函数</a:t>
            </a:r>
            <a:endParaRPr lang="en-US" altLang="zh-CN" sz="3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Rectangle 53"/>
          <p:cNvSpPr txBox="1">
            <a:spLocks noChangeArrowheads="1"/>
          </p:cNvSpPr>
          <p:nvPr/>
        </p:nvSpPr>
        <p:spPr bwMode="auto">
          <a:xfrm>
            <a:off x="2063552" y="1196755"/>
            <a:ext cx="792088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/>
          <a:lstStyle>
            <a:lvl1pPr marL="342900" indent="2095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defRPr sz="28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28675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23698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4465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 algn="ctr">
              <a:lnSpc>
                <a:spcPct val="140000"/>
              </a:lnSpc>
              <a:buClr>
                <a:srgbClr val="990000"/>
              </a:buClr>
            </a:pPr>
            <a:r>
              <a:rPr lang="en-US" altLang="zh-CN"/>
              <a:t>        </a:t>
            </a:r>
            <a:r>
              <a:rPr lang="zh-CN" altLang="zh-CN" sz="2400"/>
              <a:t>表</a:t>
            </a:r>
            <a:r>
              <a:rPr lang="en-US" altLang="zh-CN" sz="2400"/>
              <a:t>2.18 </a:t>
            </a:r>
            <a:r>
              <a:rPr lang="zh-CN" altLang="zh-CN" sz="2400"/>
              <a:t>字符串</a:t>
            </a:r>
            <a:r>
              <a:rPr lang="zh-CN" altLang="en-US" sz="2400"/>
              <a:t>对象</a:t>
            </a:r>
            <a:r>
              <a:rPr lang="en-US" altLang="zh-CN" sz="2400"/>
              <a:t>s</a:t>
            </a:r>
            <a:r>
              <a:rPr lang="zh-CN" altLang="en-US" sz="2400"/>
              <a:t>常用的</a:t>
            </a:r>
            <a:r>
              <a:rPr lang="zh-CN" altLang="zh-CN" sz="2400"/>
              <a:t>统计函数</a:t>
            </a:r>
            <a:endParaRPr lang="en-US" altLang="zh-CN" sz="2400" dirty="0"/>
          </a:p>
          <a:p>
            <a:pPr indent="-342900">
              <a:lnSpc>
                <a:spcPct val="140000"/>
              </a:lnSpc>
              <a:buClr>
                <a:srgbClr val="990000"/>
              </a:buClr>
              <a:buFont typeface="Wingdings" panose="05000000000000000000" pitchFamily="2" charset="2"/>
              <a:buChar char="v"/>
            </a:pPr>
            <a:endParaRPr lang="en-US" altLang="zh-CN" dirty="0"/>
          </a:p>
        </p:txBody>
      </p:sp>
      <p:graphicFrame>
        <p:nvGraphicFramePr>
          <p:cNvPr id="3" name="表格 2"/>
          <p:cNvGraphicFramePr>
            <a:graphicFrameLocks noGrp="1"/>
          </p:cNvGraphicFramePr>
          <p:nvPr/>
        </p:nvGraphicFramePr>
        <p:xfrm>
          <a:off x="2966373" y="2017037"/>
          <a:ext cx="6696743" cy="1696203"/>
        </p:xfrm>
        <a:graphic>
          <a:graphicData uri="http://schemas.openxmlformats.org/drawingml/2006/table">
            <a:tbl>
              <a:tblPr firstRow="1" firstCol="1" bandRow="1">
                <a:tableStyleId>{5DA37D80-6434-44D0-A028-1B22A696006F}</a:tableStyleId>
              </a:tblPr>
              <a:tblGrid>
                <a:gridCol w="1947742"/>
                <a:gridCol w="4749001"/>
              </a:tblGrid>
              <a:tr h="58966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sz="1800" kern="100" dirty="0">
                          <a:effectLst/>
                        </a:rPr>
                        <a:t>函数名</a:t>
                      </a:r>
                      <a:endParaRPr lang="zh-CN" sz="1800" kern="100" dirty="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>
                    <a:solidFill>
                      <a:srgbClr val="43A1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sz="1800" kern="100" dirty="0">
                          <a:effectLst/>
                        </a:rPr>
                        <a:t>功能</a:t>
                      </a:r>
                      <a:endParaRPr lang="zh-CN" sz="1800" kern="100" dirty="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>
                    <a:solidFill>
                      <a:srgbClr val="43A1FF"/>
                    </a:solidFill>
                  </a:tcPr>
                </a:tc>
              </a:tr>
              <a:tr h="71374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800" kern="100">
                          <a:effectLst/>
                        </a:rPr>
                        <a:t>s.count(substr, [start,[end]])</a:t>
                      </a:r>
                      <a:endParaRPr lang="zh-CN" sz="1800" kern="10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sz="1800" kern="100">
                          <a:effectLst/>
                        </a:rPr>
                        <a:t>返回</a:t>
                      </a:r>
                      <a:r>
                        <a:rPr lang="en-US" sz="1800" kern="100">
                          <a:effectLst/>
                        </a:rPr>
                        <a:t>substr</a:t>
                      </a:r>
                      <a:r>
                        <a:rPr lang="zh-CN" sz="1800" kern="100">
                          <a:effectLst/>
                        </a:rPr>
                        <a:t>在字符串中出现次数。统计范围从字符串的</a:t>
                      </a:r>
                      <a:r>
                        <a:rPr lang="en-US" sz="1800" kern="100">
                          <a:effectLst/>
                        </a:rPr>
                        <a:t>start</a:t>
                      </a:r>
                      <a:r>
                        <a:rPr lang="zh-CN" sz="1800" kern="100">
                          <a:effectLst/>
                        </a:rPr>
                        <a:t>开始到</a:t>
                      </a:r>
                      <a:r>
                        <a:rPr lang="en-US" sz="1800" kern="100">
                          <a:effectLst/>
                        </a:rPr>
                        <a:t>end</a:t>
                      </a:r>
                      <a:r>
                        <a:rPr lang="zh-CN" sz="1800" kern="100">
                          <a:effectLst/>
                        </a:rPr>
                        <a:t>结束</a:t>
                      </a:r>
                      <a:endParaRPr lang="zh-CN" sz="1800" kern="10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</a:tr>
              <a:tr h="3928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800" kern="100">
                          <a:effectLst/>
                        </a:rPr>
                        <a:t>len(s)</a:t>
                      </a:r>
                      <a:endParaRPr lang="zh-CN" sz="1800" kern="10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sz="1800" kern="100" dirty="0">
                          <a:effectLst/>
                        </a:rPr>
                        <a:t>返回</a:t>
                      </a:r>
                      <a:r>
                        <a:rPr lang="zh-CN" sz="1800" kern="100">
                          <a:effectLst/>
                        </a:rPr>
                        <a:t>字符串</a:t>
                      </a:r>
                      <a:r>
                        <a:rPr lang="en-US" sz="1800" kern="100">
                          <a:effectLst/>
                        </a:rPr>
                        <a:t>s</a:t>
                      </a:r>
                      <a:r>
                        <a:rPr lang="zh-CN" sz="1800" kern="100">
                          <a:effectLst/>
                        </a:rPr>
                        <a:t>的长度</a:t>
                      </a:r>
                      <a:r>
                        <a:rPr lang="en-US" altLang="zh-CN" sz="1800" kern="100">
                          <a:effectLst/>
                        </a:rPr>
                        <a:t>(</a:t>
                      </a:r>
                      <a:r>
                        <a:rPr lang="zh-CN" altLang="en-US" sz="1800" kern="100">
                          <a:effectLst/>
                        </a:rPr>
                        <a:t>注：不要写为</a:t>
                      </a:r>
                      <a:r>
                        <a:rPr lang="en-US" altLang="zh-CN" sz="1800" kern="100">
                          <a:effectLst/>
                        </a:rPr>
                        <a:t>s.len())</a:t>
                      </a:r>
                      <a:endParaRPr lang="zh-CN" sz="1800" kern="100" dirty="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2" name="矩形 1"/>
          <p:cNvSpPr/>
          <p:nvPr/>
        </p:nvSpPr>
        <p:spPr>
          <a:xfrm>
            <a:off x="2819403" y="4293099"/>
            <a:ext cx="6843713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400" dirty="0"/>
              <a:t>s = '</a:t>
            </a:r>
            <a:r>
              <a:rPr lang="zh-CN" altLang="zh-CN" sz="2400" dirty="0"/>
              <a:t>字符串函数</a:t>
            </a:r>
            <a:r>
              <a:rPr lang="zh-CN" altLang="en-US" sz="2400" dirty="0"/>
              <a:t>用于处理各种字符串</a:t>
            </a:r>
            <a:r>
              <a:rPr lang="en-US" altLang="zh-CN" sz="2400" dirty="0"/>
              <a:t>'</a:t>
            </a:r>
            <a:endParaRPr lang="en-US" altLang="zh-CN" sz="2400" dirty="0"/>
          </a:p>
          <a:p>
            <a:r>
              <a:rPr lang="en-US" altLang="zh-CN" sz="2400" dirty="0" err="1"/>
              <a:t>s.count</a:t>
            </a:r>
            <a:r>
              <a:rPr lang="en-US" altLang="zh-CN" sz="2400" dirty="0"/>
              <a:t>('</a:t>
            </a:r>
            <a:r>
              <a:rPr lang="zh-CN" altLang="en-US" sz="2400"/>
              <a:t>字符串</a:t>
            </a:r>
            <a:r>
              <a:rPr lang="en-US" altLang="zh-CN" sz="2400"/>
              <a:t>')    #  2</a:t>
            </a:r>
            <a:endParaRPr lang="en-US" altLang="zh-CN" sz="2400" dirty="0"/>
          </a:p>
          <a:p>
            <a:r>
              <a:rPr lang="en-US" altLang="zh-CN" sz="2400" dirty="0" err="1"/>
              <a:t>len</a:t>
            </a:r>
            <a:r>
              <a:rPr lang="en-US" altLang="zh-CN" sz="2400" dirty="0"/>
              <a:t>(</a:t>
            </a:r>
            <a:r>
              <a:rPr lang="en-US" altLang="zh-CN" sz="2400"/>
              <a:t>s)                      #  14</a:t>
            </a:r>
            <a:endParaRPr lang="zh-CN" altLang="en-US" sz="2400" dirty="0"/>
          </a:p>
        </p:txBody>
      </p:sp>
    </p:spTree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54"/>
          <p:cNvSpPr txBox="1">
            <a:spLocks noChangeArrowheads="1"/>
          </p:cNvSpPr>
          <p:nvPr/>
        </p:nvSpPr>
        <p:spPr bwMode="auto">
          <a:xfrm>
            <a:off x="2819400" y="404667"/>
            <a:ext cx="6553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2.5  </a:t>
            </a:r>
            <a:r>
              <a:rPr lang="zh-CN" alt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内置函数</a:t>
            </a:r>
            <a:endParaRPr lang="en-US" altLang="zh-CN" sz="3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Rectangle 53"/>
          <p:cNvSpPr txBox="1">
            <a:spLocks noChangeArrowheads="1"/>
          </p:cNvSpPr>
          <p:nvPr/>
        </p:nvSpPr>
        <p:spPr bwMode="auto">
          <a:xfrm>
            <a:off x="1524000" y="1196752"/>
            <a:ext cx="9145016" cy="18450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/>
          <a:lstStyle>
            <a:lvl1pPr marL="342900" indent="2095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defRPr sz="28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28675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23698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4465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r>
              <a:rPr lang="en-US" altLang="zh-CN" sz="2000"/>
              <a:t>【</a:t>
            </a:r>
            <a:r>
              <a:rPr lang="zh-CN" altLang="zh-CN" sz="2000"/>
              <a:t>例</a:t>
            </a:r>
            <a:r>
              <a:rPr lang="en-US" altLang="zh-CN" sz="2000"/>
              <a:t>】</a:t>
            </a:r>
            <a:r>
              <a:rPr lang="zh-CN" altLang="zh-CN" sz="2000"/>
              <a:t>字符串</a:t>
            </a:r>
            <a:r>
              <a:rPr lang="zh-CN" altLang="zh-CN" sz="2000" dirty="0"/>
              <a:t>统计函数的应用</a:t>
            </a:r>
            <a:endParaRPr lang="zh-CN" altLang="zh-CN" sz="2000" dirty="0"/>
          </a:p>
          <a:p>
            <a:r>
              <a:rPr lang="en-US" altLang="zh-CN" sz="2000"/>
              <a:t>'Hello</a:t>
            </a:r>
            <a:r>
              <a:rPr lang="en-US" altLang="zh-CN" sz="2000" dirty="0" err="1"/>
              <a:t>,Python!'.count</a:t>
            </a:r>
            <a:r>
              <a:rPr lang="en-US" altLang="zh-CN" sz="2000" dirty="0"/>
              <a:t>('o')</a:t>
            </a:r>
            <a:r>
              <a:rPr lang="en-US" altLang="zh-CN" sz="2000"/>
              <a:t>		# </a:t>
            </a:r>
            <a:r>
              <a:rPr lang="zh-CN" altLang="en-US" sz="2000" dirty="0"/>
              <a:t>统计</a:t>
            </a:r>
            <a:r>
              <a:rPr lang="en-US" altLang="zh-CN" sz="2000"/>
              <a:t>'o'</a:t>
            </a:r>
            <a:r>
              <a:rPr lang="zh-CN" altLang="en-US" sz="2000"/>
              <a:t>的</a:t>
            </a:r>
            <a:r>
              <a:rPr lang="zh-CN" altLang="en-US" sz="2000" dirty="0"/>
              <a:t>次数</a:t>
            </a:r>
            <a:endParaRPr lang="zh-CN" altLang="en-US" sz="2000" dirty="0"/>
          </a:p>
          <a:p>
            <a:r>
              <a:rPr lang="en-US" altLang="zh-CN" sz="2000" dirty="0"/>
              <a:t>Out: 2</a:t>
            </a:r>
            <a:endParaRPr lang="en-US" altLang="zh-CN" sz="2000" dirty="0"/>
          </a:p>
          <a:p>
            <a:r>
              <a:rPr lang="en-US" altLang="zh-CN" sz="2000"/>
              <a:t>'Hello</a:t>
            </a:r>
            <a:r>
              <a:rPr lang="en-US" altLang="zh-CN" sz="2000" dirty="0" err="1"/>
              <a:t>,Python!'.count</a:t>
            </a:r>
            <a:r>
              <a:rPr lang="en-US" altLang="zh-CN" sz="2000" dirty="0"/>
              <a:t>('o', 0, 8)	# </a:t>
            </a:r>
            <a:r>
              <a:rPr lang="zh-CN" altLang="en-US" sz="2000" dirty="0"/>
              <a:t>在</a:t>
            </a:r>
            <a:r>
              <a:rPr lang="en-US" altLang="zh-CN" sz="2000" dirty="0"/>
              <a:t>[0,8)</a:t>
            </a:r>
            <a:r>
              <a:rPr lang="zh-CN" altLang="en-US" sz="2000" dirty="0"/>
              <a:t>位置统计</a:t>
            </a:r>
            <a:r>
              <a:rPr lang="en-US" altLang="zh-CN" sz="2000"/>
              <a:t>'o'</a:t>
            </a:r>
            <a:r>
              <a:rPr lang="zh-CN" altLang="en-US" sz="2000"/>
              <a:t>的</a:t>
            </a:r>
            <a:r>
              <a:rPr lang="zh-CN" altLang="en-US" sz="2000" dirty="0"/>
              <a:t>次数</a:t>
            </a:r>
            <a:endParaRPr lang="zh-CN" altLang="en-US" sz="2000" dirty="0"/>
          </a:p>
          <a:p>
            <a:r>
              <a:rPr lang="en-US" altLang="zh-CN" sz="2000" dirty="0"/>
              <a:t>Out: 1</a:t>
            </a:r>
            <a:endParaRPr lang="en-US" altLang="zh-CN" sz="2000" dirty="0"/>
          </a:p>
          <a:p>
            <a:r>
              <a:rPr lang="en-US" altLang="zh-CN" sz="2000"/>
              <a:t>'abab</a:t>
            </a:r>
            <a:r>
              <a:rPr lang="en-US" altLang="zh-CN" sz="2000" dirty="0"/>
              <a:t>'.count('o')			# </a:t>
            </a:r>
            <a:r>
              <a:rPr lang="zh-CN" altLang="en-US" sz="2000" dirty="0"/>
              <a:t>统计</a:t>
            </a:r>
            <a:r>
              <a:rPr lang="en-US" altLang="zh-CN" sz="2000"/>
              <a:t>'o'</a:t>
            </a:r>
            <a:r>
              <a:rPr lang="zh-CN" altLang="en-US" sz="2000"/>
              <a:t>的</a:t>
            </a:r>
            <a:r>
              <a:rPr lang="zh-CN" altLang="en-US" sz="2000" dirty="0"/>
              <a:t>次数，不出现则返回</a:t>
            </a:r>
            <a:r>
              <a:rPr lang="en-US" altLang="zh-CN" sz="2000" dirty="0"/>
              <a:t>0</a:t>
            </a:r>
            <a:endParaRPr lang="en-US" altLang="zh-CN" sz="2000" dirty="0"/>
          </a:p>
          <a:p>
            <a:r>
              <a:rPr lang="en-US" altLang="zh-CN" sz="2000" dirty="0"/>
              <a:t>Out: 0			</a:t>
            </a:r>
            <a:endParaRPr lang="en-US" altLang="zh-CN" sz="2000" dirty="0"/>
          </a:p>
          <a:p>
            <a:r>
              <a:rPr lang="en-US" altLang="zh-CN" sz="2000"/>
              <a:t>len('Hello,Python!')                   	# </a:t>
            </a:r>
            <a:r>
              <a:rPr lang="zh-CN" altLang="en-US" sz="2000" dirty="0"/>
              <a:t>字符串长度</a:t>
            </a:r>
            <a:endParaRPr lang="zh-CN" altLang="en-US" sz="2000" dirty="0"/>
          </a:p>
          <a:p>
            <a:r>
              <a:rPr lang="en-US" altLang="zh-CN" sz="2000" dirty="0"/>
              <a:t>Out</a:t>
            </a:r>
            <a:r>
              <a:rPr lang="en-US" altLang="zh-CN" sz="2000"/>
              <a:t>: 13</a:t>
            </a:r>
            <a:r>
              <a:rPr lang="en-US" altLang="zh-CN" sz="2000" dirty="0"/>
              <a:t>	</a:t>
            </a:r>
            <a:endParaRPr lang="en-US" altLang="zh-CN" sz="2000" dirty="0"/>
          </a:p>
          <a:p>
            <a:endParaRPr lang="en-US" altLang="zh-CN" sz="2000" dirty="0"/>
          </a:p>
          <a:p>
            <a:r>
              <a:rPr lang="en-US" altLang="zh-CN" sz="2000"/>
              <a:t>s = 'egg  </a:t>
            </a:r>
            <a:r>
              <a:rPr lang="en-US" altLang="zh-CN" sz="2000" dirty="0" err="1"/>
              <a:t>Egg</a:t>
            </a:r>
            <a:r>
              <a:rPr lang="en-US" altLang="zh-CN" sz="2000" dirty="0"/>
              <a:t> ham </a:t>
            </a:r>
            <a:r>
              <a:rPr lang="en-US" altLang="zh-CN" sz="2000" dirty="0" err="1"/>
              <a:t>ham</a:t>
            </a:r>
            <a:r>
              <a:rPr lang="en-US" altLang="zh-CN" sz="2000" dirty="0"/>
              <a:t> EGG </a:t>
            </a:r>
            <a:r>
              <a:rPr lang="en-US" altLang="zh-CN" sz="2000" dirty="0" err="1"/>
              <a:t>eGG</a:t>
            </a:r>
            <a:r>
              <a:rPr lang="en-US" altLang="zh-CN" sz="2000" dirty="0"/>
              <a:t>'</a:t>
            </a:r>
            <a:endParaRPr lang="en-US" altLang="zh-CN" sz="2000" dirty="0"/>
          </a:p>
          <a:p>
            <a:r>
              <a:rPr lang="en-US" altLang="zh-CN" sz="2000" dirty="0" err="1"/>
              <a:t>s.count</a:t>
            </a:r>
            <a:r>
              <a:rPr lang="en-US" altLang="zh-CN" sz="2000" dirty="0"/>
              <a:t>('egg')                #   1 </a:t>
            </a:r>
            <a:r>
              <a:rPr lang="zh-CN" altLang="en-US" sz="2000" dirty="0"/>
              <a:t>个</a:t>
            </a:r>
            <a:endParaRPr lang="en-US" altLang="zh-CN" sz="2000" dirty="0"/>
          </a:p>
          <a:p>
            <a:r>
              <a:rPr lang="en-US" altLang="zh-CN" sz="2000" dirty="0" err="1"/>
              <a:t>s.lower</a:t>
            </a:r>
            <a:r>
              <a:rPr lang="en-US" altLang="zh-CN" sz="2000" dirty="0"/>
              <a:t>().count('egg')   #   4 </a:t>
            </a:r>
            <a:r>
              <a:rPr lang="zh-CN" altLang="en-US" sz="2000" dirty="0"/>
              <a:t>个</a:t>
            </a:r>
            <a:endParaRPr lang="zh-CN" altLang="zh-CN" sz="2000" dirty="0"/>
          </a:p>
        </p:txBody>
      </p:sp>
    </p:spTree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54"/>
          <p:cNvSpPr txBox="1">
            <a:spLocks noChangeArrowheads="1"/>
          </p:cNvSpPr>
          <p:nvPr/>
        </p:nvSpPr>
        <p:spPr bwMode="auto">
          <a:xfrm>
            <a:off x="2819400" y="404667"/>
            <a:ext cx="6553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2.5  </a:t>
            </a:r>
            <a:r>
              <a:rPr lang="zh-CN" alt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内置函数</a:t>
            </a:r>
            <a:endParaRPr lang="en-US" altLang="zh-CN" sz="3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Rectangle 53"/>
          <p:cNvSpPr txBox="1">
            <a:spLocks noChangeArrowheads="1"/>
          </p:cNvSpPr>
          <p:nvPr/>
        </p:nvSpPr>
        <p:spPr bwMode="auto">
          <a:xfrm>
            <a:off x="1775520" y="989440"/>
            <a:ext cx="7920880" cy="64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/>
          <a:lstStyle>
            <a:lvl1pPr marL="342900" indent="2095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defRPr sz="28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28675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23698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4465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 algn="ctr">
              <a:lnSpc>
                <a:spcPct val="140000"/>
              </a:lnSpc>
              <a:spcBef>
                <a:spcPts val="0"/>
              </a:spcBef>
              <a:buClr>
                <a:srgbClr val="990000"/>
              </a:buClr>
            </a:pPr>
            <a:r>
              <a:rPr lang="en-US" altLang="zh-CN"/>
              <a:t>                </a:t>
            </a:r>
            <a:r>
              <a:rPr lang="zh-CN" altLang="zh-CN" sz="2400"/>
              <a:t>表</a:t>
            </a:r>
            <a:r>
              <a:rPr lang="en-US" altLang="zh-CN" sz="2400"/>
              <a:t>2.19 </a:t>
            </a:r>
            <a:r>
              <a:rPr lang="zh-CN" altLang="zh-CN" sz="2400"/>
              <a:t>字符串</a:t>
            </a:r>
            <a:r>
              <a:rPr lang="zh-CN" altLang="en-US" sz="2400"/>
              <a:t>对象</a:t>
            </a:r>
            <a:r>
              <a:rPr lang="en-US" altLang="zh-CN" sz="2400"/>
              <a:t>s</a:t>
            </a:r>
            <a:r>
              <a:rPr lang="zh-CN" altLang="en-US" sz="2400"/>
              <a:t>的</a:t>
            </a:r>
            <a:r>
              <a:rPr lang="zh-CN" altLang="zh-CN" sz="2400"/>
              <a:t>判断</a:t>
            </a:r>
            <a:r>
              <a:rPr lang="zh-CN" altLang="zh-CN" sz="2400" dirty="0"/>
              <a:t>函数</a:t>
            </a:r>
            <a:endParaRPr lang="zh-CN" altLang="zh-CN" sz="2400" dirty="0"/>
          </a:p>
          <a:p>
            <a:pPr marL="0" indent="0">
              <a:lnSpc>
                <a:spcPct val="140000"/>
              </a:lnSpc>
              <a:buClr>
                <a:srgbClr val="990000"/>
              </a:buClr>
            </a:pPr>
            <a:endParaRPr lang="en-US" altLang="zh-CN" dirty="0"/>
          </a:p>
          <a:p>
            <a:pPr indent="-342900">
              <a:lnSpc>
                <a:spcPct val="140000"/>
              </a:lnSpc>
              <a:buClr>
                <a:srgbClr val="990000"/>
              </a:buClr>
              <a:buFont typeface="Wingdings" panose="05000000000000000000" pitchFamily="2" charset="2"/>
              <a:buChar char="v"/>
            </a:pPr>
            <a:endParaRPr lang="en-US" altLang="zh-CN" dirty="0"/>
          </a:p>
        </p:txBody>
      </p:sp>
      <p:graphicFrame>
        <p:nvGraphicFramePr>
          <p:cNvPr id="2" name="表格 1"/>
          <p:cNvGraphicFramePr>
            <a:graphicFrameLocks noGrp="1"/>
          </p:cNvGraphicFramePr>
          <p:nvPr/>
        </p:nvGraphicFramePr>
        <p:xfrm>
          <a:off x="2045528" y="1707777"/>
          <a:ext cx="8446260" cy="3978555"/>
        </p:xfrm>
        <a:graphic>
          <a:graphicData uri="http://schemas.openxmlformats.org/drawingml/2006/table">
            <a:tbl>
              <a:tblPr firstRow="1" firstCol="1" bandRow="1">
                <a:tableStyleId>{5DA37D80-6434-44D0-A028-1B22A696006F}</a:tableStyleId>
              </a:tblPr>
              <a:tblGrid>
                <a:gridCol w="2106256"/>
                <a:gridCol w="6340004"/>
              </a:tblGrid>
              <a:tr h="50405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sz="1600" kern="100" dirty="0">
                          <a:effectLst/>
                        </a:rPr>
                        <a:t>函数名</a:t>
                      </a:r>
                      <a:endParaRPr lang="zh-CN" sz="1600" kern="100" dirty="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>
                    <a:solidFill>
                      <a:srgbClr val="43A1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sz="1600" kern="100" dirty="0">
                          <a:effectLst/>
                        </a:rPr>
                        <a:t>功能</a:t>
                      </a:r>
                      <a:endParaRPr lang="zh-CN" sz="1600" kern="100" dirty="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>
                    <a:solidFill>
                      <a:srgbClr val="43A1FF"/>
                    </a:solidFill>
                  </a:tcPr>
                </a:tc>
              </a:tr>
              <a:tr h="38605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altLang="zh-CN" sz="1600" kern="100">
                          <a:effectLst/>
                        </a:rPr>
                        <a:t>s.startswith</a:t>
                      </a:r>
                      <a:r>
                        <a:rPr lang="en-US" altLang="zh-CN" sz="1600" kern="100" dirty="0">
                          <a:effectLst/>
                        </a:rPr>
                        <a:t>(</a:t>
                      </a:r>
                      <a:r>
                        <a:rPr lang="en-US" altLang="zh-CN" sz="1600" kern="100" dirty="0" err="1">
                          <a:effectLst/>
                        </a:rPr>
                        <a:t>substr</a:t>
                      </a:r>
                      <a:r>
                        <a:rPr lang="en-US" altLang="zh-CN" sz="1600" kern="100" dirty="0">
                          <a:effectLst/>
                        </a:rPr>
                        <a:t>)</a:t>
                      </a:r>
                      <a:endParaRPr lang="zh-CN" altLang="zh-CN" sz="1600" kern="100" dirty="0">
                        <a:effectLst/>
                        <a:latin typeface="Times New Roman" panose="02020603050405020304"/>
                        <a:ea typeface="+mn-ea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zh-CN" sz="1600" kern="100" dirty="0">
                          <a:effectLst/>
                        </a:rPr>
                        <a:t>判断字符串是否以</a:t>
                      </a:r>
                      <a:r>
                        <a:rPr lang="en-US" altLang="zh-CN" sz="1600" kern="100" dirty="0" err="1">
                          <a:effectLst/>
                        </a:rPr>
                        <a:t>substr</a:t>
                      </a:r>
                      <a:r>
                        <a:rPr lang="zh-CN" altLang="zh-CN" sz="1600" kern="100" dirty="0">
                          <a:effectLst/>
                        </a:rPr>
                        <a:t>开头，是</a:t>
                      </a:r>
                      <a:r>
                        <a:rPr lang="zh-CN" altLang="en-US" sz="1600" kern="100" dirty="0">
                          <a:effectLst/>
                        </a:rPr>
                        <a:t>则</a:t>
                      </a:r>
                      <a:r>
                        <a:rPr lang="zh-CN" altLang="zh-CN" sz="1600" kern="100" dirty="0">
                          <a:effectLst/>
                        </a:rPr>
                        <a:t>返回</a:t>
                      </a:r>
                      <a:r>
                        <a:rPr lang="en-US" altLang="zh-CN" sz="1600" kern="100" dirty="0">
                          <a:effectLst/>
                        </a:rPr>
                        <a:t>True</a:t>
                      </a:r>
                      <a:r>
                        <a:rPr lang="zh-CN" altLang="zh-CN" sz="1600" kern="100" dirty="0">
                          <a:effectLst/>
                        </a:rPr>
                        <a:t>，否则</a:t>
                      </a:r>
                      <a:r>
                        <a:rPr lang="zh-CN" altLang="zh-CN" sz="1600" kern="100">
                          <a:effectLst/>
                        </a:rPr>
                        <a:t>返回</a:t>
                      </a:r>
                      <a:r>
                        <a:rPr lang="en-US" altLang="zh-CN" sz="1600" kern="100">
                          <a:effectLst/>
                        </a:rPr>
                        <a:t>False</a:t>
                      </a:r>
                      <a:endParaRPr lang="zh-CN" altLang="zh-CN" sz="1600" kern="100" dirty="0">
                        <a:effectLst/>
                        <a:latin typeface="Times New Roman" panose="02020603050405020304"/>
                        <a:ea typeface="+mn-ea"/>
                      </a:endParaRPr>
                    </a:p>
                  </a:txBody>
                  <a:tcPr marL="68580" marR="68580" marT="0" marB="0" anchor="ctr"/>
                </a:tc>
              </a:tr>
              <a:tr h="38605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s.endswith</a:t>
                      </a:r>
                      <a:r>
                        <a:rPr lang="en-US" sz="1600" kern="100" dirty="0">
                          <a:effectLst/>
                        </a:rPr>
                        <a:t>(</a:t>
                      </a:r>
                      <a:r>
                        <a:rPr lang="en-US" sz="1600" kern="100" dirty="0" err="1">
                          <a:effectLst/>
                        </a:rPr>
                        <a:t>substr</a:t>
                      </a:r>
                      <a:r>
                        <a:rPr lang="en-US" sz="1600" kern="100" dirty="0">
                          <a:effectLst/>
                        </a:rPr>
                        <a:t>)</a:t>
                      </a:r>
                      <a:endParaRPr lang="zh-CN" sz="1600" kern="100" dirty="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sz="1600" kern="100">
                          <a:effectLst/>
                        </a:rPr>
                        <a:t>判断是否</a:t>
                      </a:r>
                      <a:r>
                        <a:rPr lang="zh-CN" sz="1600" kern="100" dirty="0">
                          <a:effectLst/>
                        </a:rPr>
                        <a:t>以</a:t>
                      </a:r>
                      <a:r>
                        <a:rPr lang="en-US" sz="1600" kern="100" dirty="0" err="1">
                          <a:effectLst/>
                        </a:rPr>
                        <a:t>substr</a:t>
                      </a:r>
                      <a:r>
                        <a:rPr lang="zh-CN" sz="1600" kern="100" dirty="0">
                          <a:effectLst/>
                        </a:rPr>
                        <a:t>结尾，是</a:t>
                      </a:r>
                      <a:r>
                        <a:rPr lang="zh-CN" altLang="en-US" sz="1600" kern="100" dirty="0">
                          <a:effectLst/>
                        </a:rPr>
                        <a:t>则</a:t>
                      </a:r>
                      <a:r>
                        <a:rPr lang="zh-CN" sz="1600" kern="100" dirty="0">
                          <a:effectLst/>
                        </a:rPr>
                        <a:t>返回</a:t>
                      </a:r>
                      <a:r>
                        <a:rPr lang="en-US" sz="1600" kern="100" dirty="0">
                          <a:effectLst/>
                        </a:rPr>
                        <a:t>True</a:t>
                      </a:r>
                      <a:r>
                        <a:rPr lang="zh-CN" sz="1600" kern="100" dirty="0">
                          <a:effectLst/>
                        </a:rPr>
                        <a:t>，否则返回</a:t>
                      </a:r>
                      <a:r>
                        <a:rPr lang="en-US" sz="1600" kern="100" dirty="0">
                          <a:effectLst/>
                        </a:rPr>
                        <a:t>False</a:t>
                      </a:r>
                      <a:endParaRPr lang="zh-CN" sz="1600" kern="100" dirty="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</a:tr>
              <a:tr h="38605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s.isalnum()</a:t>
                      </a:r>
                      <a:endParaRPr lang="zh-CN" sz="1600" kern="10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sz="1600" kern="100">
                          <a:effectLst/>
                        </a:rPr>
                        <a:t>判断是否</a:t>
                      </a:r>
                      <a:r>
                        <a:rPr lang="zh-CN" sz="1600" kern="100" dirty="0">
                          <a:effectLst/>
                        </a:rPr>
                        <a:t>完全由字母或数字组成，是</a:t>
                      </a:r>
                      <a:r>
                        <a:rPr lang="zh-CN" altLang="en-US" sz="1600" kern="100" dirty="0">
                          <a:effectLst/>
                        </a:rPr>
                        <a:t>则</a:t>
                      </a:r>
                      <a:r>
                        <a:rPr lang="zh-CN" sz="1600" kern="100" dirty="0">
                          <a:effectLst/>
                        </a:rPr>
                        <a:t>返回</a:t>
                      </a:r>
                      <a:r>
                        <a:rPr lang="en-US" sz="1600" kern="100" dirty="0">
                          <a:effectLst/>
                        </a:rPr>
                        <a:t>True</a:t>
                      </a:r>
                      <a:r>
                        <a:rPr lang="zh-CN" sz="1600" kern="100" dirty="0">
                          <a:effectLst/>
                        </a:rPr>
                        <a:t>，否则返回</a:t>
                      </a:r>
                      <a:r>
                        <a:rPr lang="en-US" sz="1600" kern="100" dirty="0">
                          <a:effectLst/>
                        </a:rPr>
                        <a:t>False</a:t>
                      </a:r>
                      <a:endParaRPr lang="zh-CN" sz="1600" kern="100" dirty="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</a:tr>
              <a:tr h="38605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s.isalpha()</a:t>
                      </a:r>
                      <a:endParaRPr lang="zh-CN" sz="1600" kern="10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sz="1600" kern="100">
                          <a:effectLst/>
                        </a:rPr>
                        <a:t>判断是否</a:t>
                      </a:r>
                      <a:r>
                        <a:rPr lang="zh-CN" sz="1600" kern="100" dirty="0">
                          <a:effectLst/>
                        </a:rPr>
                        <a:t>只由字母组成，是</a:t>
                      </a:r>
                      <a:r>
                        <a:rPr lang="zh-CN" altLang="en-US" sz="1600" kern="100" dirty="0">
                          <a:effectLst/>
                        </a:rPr>
                        <a:t>则</a:t>
                      </a:r>
                      <a:r>
                        <a:rPr lang="zh-CN" sz="1600" kern="100" dirty="0">
                          <a:effectLst/>
                        </a:rPr>
                        <a:t>返回</a:t>
                      </a:r>
                      <a:r>
                        <a:rPr lang="en-US" sz="1600" kern="100" dirty="0">
                          <a:effectLst/>
                        </a:rPr>
                        <a:t>True</a:t>
                      </a:r>
                      <a:r>
                        <a:rPr lang="zh-CN" sz="1600" kern="100" dirty="0">
                          <a:effectLst/>
                        </a:rPr>
                        <a:t>，否则返回</a:t>
                      </a:r>
                      <a:r>
                        <a:rPr lang="en-US" sz="1600" kern="100" dirty="0">
                          <a:effectLst/>
                        </a:rPr>
                        <a:t>False</a:t>
                      </a:r>
                      <a:endParaRPr lang="zh-CN" sz="1600" kern="100" dirty="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</a:tr>
              <a:tr h="38605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s.isdigit()</a:t>
                      </a:r>
                      <a:endParaRPr lang="zh-CN" sz="1600" kern="10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sz="1600" kern="100">
                          <a:effectLst/>
                        </a:rPr>
                        <a:t>判断是否</a:t>
                      </a:r>
                      <a:r>
                        <a:rPr lang="zh-CN" sz="1600" kern="100" dirty="0">
                          <a:effectLst/>
                        </a:rPr>
                        <a:t>只包含数字，是</a:t>
                      </a:r>
                      <a:r>
                        <a:rPr lang="zh-CN" altLang="en-US" sz="1600" kern="100" dirty="0">
                          <a:effectLst/>
                        </a:rPr>
                        <a:t>则</a:t>
                      </a:r>
                      <a:r>
                        <a:rPr lang="zh-CN" sz="1600" kern="100" dirty="0">
                          <a:effectLst/>
                        </a:rPr>
                        <a:t>返回</a:t>
                      </a:r>
                      <a:r>
                        <a:rPr lang="en-US" sz="1600" kern="100" dirty="0">
                          <a:effectLst/>
                        </a:rPr>
                        <a:t>True</a:t>
                      </a:r>
                      <a:r>
                        <a:rPr lang="zh-CN" sz="1600" kern="100" dirty="0">
                          <a:effectLst/>
                        </a:rPr>
                        <a:t>，否则返回</a:t>
                      </a:r>
                      <a:r>
                        <a:rPr lang="en-US" sz="1600" kern="100" dirty="0">
                          <a:effectLst/>
                        </a:rPr>
                        <a:t>False</a:t>
                      </a:r>
                      <a:endParaRPr lang="zh-CN" sz="1600" kern="100" dirty="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</a:tr>
              <a:tr h="38605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s.islower()</a:t>
                      </a:r>
                      <a:endParaRPr lang="zh-CN" sz="1600" kern="10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sz="1600" kern="100">
                          <a:effectLst/>
                        </a:rPr>
                        <a:t>判断是否</a:t>
                      </a:r>
                      <a:r>
                        <a:rPr lang="zh-CN" sz="1600" kern="100" dirty="0">
                          <a:effectLst/>
                        </a:rPr>
                        <a:t>全是小写字母，</a:t>
                      </a:r>
                      <a:r>
                        <a:rPr lang="zh-CN" altLang="en-US" sz="1600" kern="100" dirty="0">
                          <a:effectLst/>
                        </a:rPr>
                        <a:t>是则</a:t>
                      </a:r>
                      <a:r>
                        <a:rPr lang="zh-CN" sz="1600" kern="100" dirty="0">
                          <a:effectLst/>
                        </a:rPr>
                        <a:t>返回</a:t>
                      </a:r>
                      <a:r>
                        <a:rPr lang="en-US" sz="1600" kern="100" dirty="0">
                          <a:effectLst/>
                        </a:rPr>
                        <a:t>True</a:t>
                      </a:r>
                      <a:r>
                        <a:rPr lang="zh-CN" sz="1600" kern="100" dirty="0">
                          <a:effectLst/>
                        </a:rPr>
                        <a:t>，否则返回</a:t>
                      </a:r>
                      <a:r>
                        <a:rPr lang="en-US" sz="1600" kern="100" dirty="0">
                          <a:effectLst/>
                        </a:rPr>
                        <a:t>False</a:t>
                      </a:r>
                      <a:endParaRPr lang="zh-CN" sz="1600" kern="100" dirty="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</a:tr>
              <a:tr h="38605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s.isnumeric</a:t>
                      </a:r>
                      <a:r>
                        <a:rPr lang="en-US" sz="1600" kern="100" dirty="0">
                          <a:effectLst/>
                        </a:rPr>
                        <a:t>()</a:t>
                      </a:r>
                      <a:endParaRPr lang="zh-CN" sz="1600" kern="100" dirty="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sz="1600" kern="100">
                          <a:effectLst/>
                        </a:rPr>
                        <a:t>是否只含</a:t>
                      </a:r>
                      <a:r>
                        <a:rPr lang="en-US" altLang="zh-CN" sz="1600" kern="100">
                          <a:effectLst/>
                        </a:rPr>
                        <a:t>0-9</a:t>
                      </a:r>
                      <a:r>
                        <a:rPr lang="zh-CN" altLang="en-US" sz="1600" kern="100">
                          <a:effectLst/>
                        </a:rPr>
                        <a:t>或罗马</a:t>
                      </a:r>
                      <a:r>
                        <a:rPr lang="zh-CN" sz="1600" kern="100">
                          <a:effectLst/>
                        </a:rPr>
                        <a:t>数字</a:t>
                      </a:r>
                      <a:r>
                        <a:rPr lang="zh-CN" altLang="en-US" sz="1600" kern="100">
                          <a:effectLst/>
                        </a:rPr>
                        <a:t>或中文数字</a:t>
                      </a:r>
                      <a:r>
                        <a:rPr lang="zh-CN" sz="1600" kern="100">
                          <a:effectLst/>
                        </a:rPr>
                        <a:t>，</a:t>
                      </a:r>
                      <a:r>
                        <a:rPr lang="zh-CN" sz="1600" kern="100" dirty="0">
                          <a:effectLst/>
                        </a:rPr>
                        <a:t>是</a:t>
                      </a:r>
                      <a:r>
                        <a:rPr lang="zh-CN" altLang="en-US" sz="1600" kern="100" dirty="0">
                          <a:effectLst/>
                        </a:rPr>
                        <a:t>则</a:t>
                      </a:r>
                      <a:r>
                        <a:rPr lang="zh-CN" sz="1600" kern="100" dirty="0">
                          <a:effectLst/>
                        </a:rPr>
                        <a:t>返回</a:t>
                      </a:r>
                      <a:r>
                        <a:rPr lang="en-US" sz="1600" kern="100" dirty="0">
                          <a:effectLst/>
                        </a:rPr>
                        <a:t>True</a:t>
                      </a:r>
                      <a:r>
                        <a:rPr lang="zh-CN" sz="1600" kern="100" dirty="0">
                          <a:effectLst/>
                        </a:rPr>
                        <a:t>，否则返回</a:t>
                      </a:r>
                      <a:r>
                        <a:rPr lang="en-US" sz="1600" kern="100" dirty="0">
                          <a:effectLst/>
                        </a:rPr>
                        <a:t>False</a:t>
                      </a:r>
                      <a:endParaRPr lang="zh-CN" sz="1600" kern="100" dirty="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</a:tr>
              <a:tr h="38605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s.isspace()</a:t>
                      </a:r>
                      <a:endParaRPr lang="zh-CN" sz="1600" kern="10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sz="1600" kern="100">
                          <a:effectLst/>
                        </a:rPr>
                        <a:t>只含空格</a:t>
                      </a:r>
                      <a:r>
                        <a:rPr lang="en-US" altLang="zh-CN" sz="1600" kern="100">
                          <a:effectLst/>
                        </a:rPr>
                        <a:t>'</a:t>
                      </a:r>
                      <a:r>
                        <a:rPr lang="zh-CN" altLang="en-US" sz="1600" kern="100">
                          <a:effectLst/>
                        </a:rPr>
                        <a:t> </a:t>
                      </a:r>
                      <a:r>
                        <a:rPr lang="en-US" altLang="zh-CN" sz="1600" kern="100">
                          <a:effectLst/>
                        </a:rPr>
                        <a:t>',</a:t>
                      </a:r>
                      <a:r>
                        <a:rPr lang="zh-CN" altLang="en-US" sz="1600" kern="100">
                          <a:effectLst/>
                        </a:rPr>
                        <a:t>制表</a:t>
                      </a:r>
                      <a:r>
                        <a:rPr lang="en-US" altLang="zh-CN" sz="1600" kern="100">
                          <a:effectLst/>
                        </a:rPr>
                        <a:t>\t,</a:t>
                      </a:r>
                      <a:r>
                        <a:rPr lang="zh-CN" altLang="en-US" sz="1600" kern="100">
                          <a:effectLst/>
                        </a:rPr>
                        <a:t>分页</a:t>
                      </a:r>
                      <a:r>
                        <a:rPr lang="en-US" altLang="zh-CN" sz="1600" kern="100">
                          <a:effectLst/>
                        </a:rPr>
                        <a:t>\f,</a:t>
                      </a:r>
                      <a:r>
                        <a:rPr lang="zh-CN" altLang="en-US" sz="1600" kern="100">
                          <a:effectLst/>
                        </a:rPr>
                        <a:t>换行</a:t>
                      </a:r>
                      <a:r>
                        <a:rPr lang="en-US" altLang="zh-CN" sz="1600" kern="100">
                          <a:effectLst/>
                        </a:rPr>
                        <a:t>\n</a:t>
                      </a:r>
                      <a:r>
                        <a:rPr lang="zh-CN" altLang="en-US" sz="1600" kern="100">
                          <a:effectLst/>
                        </a:rPr>
                        <a:t>符</a:t>
                      </a:r>
                      <a:r>
                        <a:rPr lang="zh-CN" sz="1600" kern="100">
                          <a:effectLst/>
                        </a:rPr>
                        <a:t>，</a:t>
                      </a:r>
                      <a:r>
                        <a:rPr lang="zh-CN" sz="1600" kern="100" dirty="0">
                          <a:effectLst/>
                        </a:rPr>
                        <a:t>是</a:t>
                      </a:r>
                      <a:r>
                        <a:rPr lang="zh-CN" altLang="en-US" sz="1600" kern="100" dirty="0">
                          <a:effectLst/>
                        </a:rPr>
                        <a:t>则</a:t>
                      </a:r>
                      <a:r>
                        <a:rPr lang="zh-CN" sz="1600" kern="100" dirty="0">
                          <a:effectLst/>
                        </a:rPr>
                        <a:t>返回</a:t>
                      </a:r>
                      <a:r>
                        <a:rPr lang="en-US" sz="1600" kern="100" dirty="0">
                          <a:effectLst/>
                        </a:rPr>
                        <a:t>True</a:t>
                      </a:r>
                      <a:r>
                        <a:rPr lang="zh-CN" sz="1600" kern="100" dirty="0">
                          <a:effectLst/>
                        </a:rPr>
                        <a:t>，否则返回</a:t>
                      </a:r>
                      <a:r>
                        <a:rPr lang="en-US" sz="1600" kern="100" dirty="0">
                          <a:effectLst/>
                        </a:rPr>
                        <a:t>False</a:t>
                      </a:r>
                      <a:endParaRPr lang="zh-CN" sz="1600" kern="100" dirty="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</a:tr>
              <a:tr h="38605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s.isupper()</a:t>
                      </a:r>
                      <a:endParaRPr lang="zh-CN" sz="1600" kern="10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sz="1600" kern="100">
                          <a:effectLst/>
                        </a:rPr>
                        <a:t>判断是否</a:t>
                      </a:r>
                      <a:r>
                        <a:rPr lang="zh-CN" sz="1600" kern="100" dirty="0">
                          <a:effectLst/>
                        </a:rPr>
                        <a:t>全是大写字母，</a:t>
                      </a:r>
                      <a:r>
                        <a:rPr lang="zh-CN" altLang="en-US" sz="1600" kern="100" dirty="0">
                          <a:effectLst/>
                        </a:rPr>
                        <a:t>是则</a:t>
                      </a:r>
                      <a:r>
                        <a:rPr lang="zh-CN" sz="1600" kern="100" dirty="0">
                          <a:effectLst/>
                        </a:rPr>
                        <a:t>返回</a:t>
                      </a:r>
                      <a:r>
                        <a:rPr lang="en-US" sz="1600" kern="100" dirty="0">
                          <a:effectLst/>
                        </a:rPr>
                        <a:t>True</a:t>
                      </a:r>
                      <a:r>
                        <a:rPr lang="zh-CN" sz="1600" kern="100" dirty="0">
                          <a:effectLst/>
                        </a:rPr>
                        <a:t>，否则返回</a:t>
                      </a:r>
                      <a:r>
                        <a:rPr lang="en-US" sz="1600" kern="100" dirty="0">
                          <a:effectLst/>
                        </a:rPr>
                        <a:t>False</a:t>
                      </a:r>
                      <a:endParaRPr lang="zh-CN" sz="1600" kern="100" dirty="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54"/>
          <p:cNvSpPr txBox="1">
            <a:spLocks noChangeArrowheads="1"/>
          </p:cNvSpPr>
          <p:nvPr/>
        </p:nvSpPr>
        <p:spPr bwMode="auto">
          <a:xfrm>
            <a:off x="2819400" y="404667"/>
            <a:ext cx="6553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2.5  </a:t>
            </a:r>
            <a:r>
              <a:rPr lang="zh-CN" alt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内置函数</a:t>
            </a:r>
            <a:endParaRPr lang="en-US" altLang="zh-CN" sz="3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Rectangle 53"/>
          <p:cNvSpPr txBox="1">
            <a:spLocks noChangeArrowheads="1"/>
          </p:cNvSpPr>
          <p:nvPr/>
        </p:nvSpPr>
        <p:spPr bwMode="auto">
          <a:xfrm>
            <a:off x="1649214" y="1124744"/>
            <a:ext cx="8479234" cy="53285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/>
          <a:lstStyle>
            <a:lvl1pPr marL="342900" indent="2095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defRPr sz="28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28675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23698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4465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r>
              <a:rPr lang="en-US" altLang="zh-CN"/>
              <a:t>【</a:t>
            </a:r>
            <a:r>
              <a:rPr lang="zh-CN" altLang="zh-CN"/>
              <a:t>例</a:t>
            </a:r>
            <a:r>
              <a:rPr lang="en-US" altLang="zh-CN"/>
              <a:t>】</a:t>
            </a:r>
            <a:r>
              <a:rPr lang="zh-CN" altLang="zh-CN"/>
              <a:t>字符串</a:t>
            </a:r>
            <a:r>
              <a:rPr lang="zh-CN" altLang="zh-CN" dirty="0"/>
              <a:t>判断函数的应用</a:t>
            </a:r>
            <a:endParaRPr lang="zh-CN" altLang="zh-CN" dirty="0"/>
          </a:p>
          <a:p>
            <a:r>
              <a:rPr lang="en-US" altLang="zh-CN" sz="2000"/>
              <a:t>'Hello,Python'.startswith</a:t>
            </a:r>
            <a:r>
              <a:rPr lang="en-US" altLang="zh-CN" sz="2000" dirty="0"/>
              <a:t>('Python')</a:t>
            </a:r>
            <a:r>
              <a:rPr lang="en-US" altLang="zh-CN" sz="2000"/>
              <a:t>		# </a:t>
            </a:r>
            <a:r>
              <a:rPr lang="zh-CN" altLang="en-US" sz="2000"/>
              <a:t>判断开头</a:t>
            </a:r>
            <a:endParaRPr lang="zh-CN" altLang="zh-CN" sz="2000" dirty="0"/>
          </a:p>
          <a:p>
            <a:r>
              <a:rPr lang="en-US" altLang="zh-CN" sz="2000" dirty="0"/>
              <a:t>Out: False</a:t>
            </a:r>
            <a:endParaRPr lang="en-US" altLang="zh-CN" sz="2000" dirty="0"/>
          </a:p>
          <a:p>
            <a:endParaRPr lang="en-US" altLang="zh-CN" sz="2000"/>
          </a:p>
          <a:p>
            <a:r>
              <a:rPr lang="en-US" altLang="zh-CN" sz="2000"/>
              <a:t>'cat.jpg'</a:t>
            </a:r>
            <a:r>
              <a:rPr lang="en-US" altLang="zh-CN" sz="2000">
                <a:solidFill>
                  <a:srgbClr val="C00000"/>
                </a:solidFill>
              </a:rPr>
              <a:t>.</a:t>
            </a:r>
            <a:r>
              <a:rPr lang="en-US" altLang="zh-CN" sz="2000" err="1">
                <a:solidFill>
                  <a:srgbClr val="C00000"/>
                </a:solidFill>
              </a:rPr>
              <a:t>endswith</a:t>
            </a:r>
            <a:r>
              <a:rPr lang="en-US" altLang="zh-CN" sz="2000"/>
              <a:t>(('.jpg','.bmp','.png'))    	# </a:t>
            </a:r>
            <a:r>
              <a:rPr lang="zh-CN" altLang="en-US" sz="2000"/>
              <a:t>判断结尾</a:t>
            </a:r>
            <a:endParaRPr lang="zh-CN" altLang="zh-CN" sz="2000" dirty="0"/>
          </a:p>
          <a:p>
            <a:r>
              <a:rPr lang="en-US" altLang="zh-CN" sz="2000" dirty="0" err="1"/>
              <a:t>Out:True</a:t>
            </a:r>
            <a:endParaRPr lang="en-US" altLang="zh-CN" sz="2000" dirty="0"/>
          </a:p>
          <a:p>
            <a:r>
              <a:rPr lang="en-US" altLang="zh-CN" sz="2000" dirty="0"/>
              <a:t> </a:t>
            </a:r>
            <a:endParaRPr lang="zh-CN" altLang="zh-CN" sz="2000" dirty="0"/>
          </a:p>
          <a:p>
            <a:r>
              <a:rPr lang="en-US" altLang="zh-CN" sz="2000"/>
              <a:t>'Python3</a:t>
            </a:r>
            <a:r>
              <a:rPr lang="en-US" altLang="zh-CN" sz="2000" dirty="0"/>
              <a:t>'.isalnum()</a:t>
            </a:r>
            <a:r>
              <a:rPr lang="en-US" altLang="zh-CN" sz="2000"/>
              <a:t>		# </a:t>
            </a:r>
            <a:r>
              <a:rPr lang="zh-CN" altLang="en-US" sz="2000" dirty="0"/>
              <a:t>是否全由字母和数字构成</a:t>
            </a:r>
            <a:endParaRPr lang="zh-CN" altLang="zh-CN" sz="2000" dirty="0"/>
          </a:p>
          <a:p>
            <a:r>
              <a:rPr lang="en-US" altLang="zh-CN" sz="2000" dirty="0"/>
              <a:t>Out</a:t>
            </a:r>
            <a:r>
              <a:rPr lang="en-US" altLang="zh-CN" sz="2000"/>
              <a:t>: True</a:t>
            </a:r>
            <a:endParaRPr lang="en-US" altLang="zh-CN" sz="2000"/>
          </a:p>
          <a:p>
            <a:endParaRPr lang="zh-CN" altLang="zh-CN" sz="2000" dirty="0"/>
          </a:p>
          <a:p>
            <a:r>
              <a:rPr lang="en-US" altLang="zh-CN" sz="2000"/>
              <a:t>'123</a:t>
            </a:r>
            <a:r>
              <a:rPr lang="en-US" altLang="zh-CN" sz="2000" dirty="0"/>
              <a:t>'.</a:t>
            </a:r>
            <a:r>
              <a:rPr lang="en-US" altLang="zh-CN" sz="2000"/>
              <a:t>isdigit()                      	# </a:t>
            </a:r>
            <a:r>
              <a:rPr lang="zh-CN" altLang="en-US" sz="2000"/>
              <a:t>全为数字</a:t>
            </a:r>
            <a:endParaRPr lang="zh-CN" altLang="zh-CN" sz="2000" dirty="0"/>
          </a:p>
          <a:p>
            <a:r>
              <a:rPr lang="en-US" altLang="zh-CN" sz="2000" dirty="0"/>
              <a:t>Out</a:t>
            </a:r>
            <a:r>
              <a:rPr lang="en-US" altLang="zh-CN" sz="2000"/>
              <a:t>: True</a:t>
            </a:r>
            <a:endParaRPr lang="en-US" altLang="zh-CN" sz="2000"/>
          </a:p>
          <a:p>
            <a:r>
              <a:rPr lang="en-US" altLang="zh-CN" sz="2000"/>
              <a:t>'123ⅥⅩ</a:t>
            </a:r>
            <a:r>
              <a:rPr lang="zh-CN" altLang="en-US" sz="2000"/>
              <a:t>一二</a:t>
            </a:r>
            <a:r>
              <a:rPr lang="en-US" altLang="zh-CN" sz="2000"/>
              <a:t>'.isnumeric()  # ⅥⅩ</a:t>
            </a:r>
            <a:r>
              <a:rPr lang="zh-CN" altLang="en-US" sz="2000"/>
              <a:t>罗马数字</a:t>
            </a:r>
            <a:r>
              <a:rPr lang="en-US" altLang="zh-CN" sz="2000"/>
              <a:t>, '</a:t>
            </a:r>
            <a:r>
              <a:rPr lang="zh-CN" altLang="en-US" sz="2000"/>
              <a:t>一二</a:t>
            </a:r>
            <a:r>
              <a:rPr lang="en-US" altLang="zh-CN" sz="2000"/>
              <a:t>'</a:t>
            </a:r>
            <a:r>
              <a:rPr lang="zh-CN" altLang="en-US" sz="2000"/>
              <a:t>中文数字均支持</a:t>
            </a:r>
            <a:endParaRPr lang="zh-CN" altLang="en-US" sz="2000"/>
          </a:p>
          <a:p>
            <a:r>
              <a:rPr lang="en-US" altLang="zh-CN" sz="2000"/>
              <a:t>Out: True</a:t>
            </a:r>
            <a:endParaRPr lang="en-US" altLang="zh-CN" sz="2000"/>
          </a:p>
          <a:p>
            <a:endParaRPr lang="zh-CN" altLang="zh-CN" sz="2000" dirty="0"/>
          </a:p>
          <a:p>
            <a:r>
              <a:rPr lang="en-US" altLang="zh-CN" sz="2000" dirty="0"/>
              <a:t> </a:t>
            </a:r>
            <a:endParaRPr lang="zh-CN" altLang="zh-CN" sz="2000" dirty="0"/>
          </a:p>
        </p:txBody>
      </p:sp>
    </p:spTree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54"/>
          <p:cNvSpPr txBox="1">
            <a:spLocks noChangeArrowheads="1"/>
          </p:cNvSpPr>
          <p:nvPr/>
        </p:nvSpPr>
        <p:spPr bwMode="auto">
          <a:xfrm>
            <a:off x="2819400" y="404667"/>
            <a:ext cx="6553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2.5  </a:t>
            </a:r>
            <a:r>
              <a:rPr lang="zh-CN" alt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内置函数</a:t>
            </a:r>
            <a:endParaRPr lang="en-US" altLang="zh-CN" sz="3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Rectangle 53"/>
          <p:cNvSpPr txBox="1">
            <a:spLocks noChangeArrowheads="1"/>
          </p:cNvSpPr>
          <p:nvPr/>
        </p:nvSpPr>
        <p:spPr bwMode="auto">
          <a:xfrm>
            <a:off x="1534328" y="989439"/>
            <a:ext cx="8957460" cy="18450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/>
          <a:lstStyle>
            <a:lvl1pPr marL="342900" indent="2095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defRPr sz="28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28675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23698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4465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r>
              <a:rPr lang="en-US" altLang="zh-CN" sz="2000"/>
              <a:t>【</a:t>
            </a:r>
            <a:r>
              <a:rPr lang="zh-CN" altLang="zh-CN" sz="2000"/>
              <a:t>例</a:t>
            </a:r>
            <a:r>
              <a:rPr lang="en-US" altLang="zh-CN" sz="2000"/>
              <a:t>】</a:t>
            </a:r>
            <a:r>
              <a:rPr lang="zh-CN" altLang="zh-CN" sz="2000"/>
              <a:t>字符串</a:t>
            </a:r>
            <a:r>
              <a:rPr lang="zh-CN" altLang="zh-CN" sz="2000" dirty="0"/>
              <a:t>判断函数的应用</a:t>
            </a:r>
            <a:endParaRPr lang="zh-CN" altLang="zh-CN" sz="2000" dirty="0"/>
          </a:p>
          <a:p>
            <a:r>
              <a:rPr lang="en-US" altLang="zh-CN" sz="2000"/>
              <a:t>'hello</a:t>
            </a:r>
            <a:r>
              <a:rPr lang="en-US" altLang="zh-CN" sz="2000" dirty="0"/>
              <a:t>,python!'.</a:t>
            </a:r>
            <a:r>
              <a:rPr lang="en-US" altLang="zh-CN" sz="2000" dirty="0" err="1"/>
              <a:t>islower</a:t>
            </a:r>
            <a:r>
              <a:rPr lang="en-US" altLang="zh-CN" sz="2000" dirty="0"/>
              <a:t>()  # </a:t>
            </a:r>
            <a:r>
              <a:rPr lang="zh-CN" altLang="en-US" sz="2000" dirty="0"/>
              <a:t>是否全部小写</a:t>
            </a:r>
            <a:endParaRPr lang="zh-CN" altLang="zh-CN" sz="2000" dirty="0"/>
          </a:p>
          <a:p>
            <a:r>
              <a:rPr lang="en-US" altLang="zh-CN" sz="2000" dirty="0"/>
              <a:t>Out: True</a:t>
            </a:r>
            <a:endParaRPr lang="zh-CN" altLang="zh-CN" sz="2000" dirty="0"/>
          </a:p>
          <a:p>
            <a:endParaRPr lang="en-US" altLang="zh-CN" sz="2000"/>
          </a:p>
          <a:p>
            <a:r>
              <a:rPr lang="en-US" altLang="zh-CN" sz="2000"/>
              <a:t>'Hello</a:t>
            </a:r>
            <a:r>
              <a:rPr lang="en-US" altLang="zh-CN" sz="2000" dirty="0"/>
              <a:t>,Python!'.</a:t>
            </a:r>
            <a:r>
              <a:rPr lang="en-US" altLang="zh-CN" sz="2000" dirty="0" err="1"/>
              <a:t>isupper</a:t>
            </a:r>
            <a:r>
              <a:rPr lang="en-US" altLang="zh-CN" sz="2000" dirty="0"/>
              <a:t>()  # </a:t>
            </a:r>
            <a:r>
              <a:rPr lang="zh-CN" altLang="en-US" sz="2000" dirty="0"/>
              <a:t>是否全部大写</a:t>
            </a:r>
            <a:endParaRPr lang="zh-CN" altLang="zh-CN" sz="2000" dirty="0"/>
          </a:p>
          <a:p>
            <a:r>
              <a:rPr lang="en-US" altLang="zh-CN" sz="2000" dirty="0"/>
              <a:t>Out: False</a:t>
            </a:r>
            <a:endParaRPr lang="en-US" altLang="zh-CN" sz="2000" dirty="0"/>
          </a:p>
          <a:p>
            <a:endParaRPr lang="en-US" altLang="zh-CN" sz="2000" dirty="0"/>
          </a:p>
          <a:p>
            <a:r>
              <a:rPr lang="en-US" altLang="zh-CN" sz="2000"/>
              <a:t>'Hello</a:t>
            </a:r>
            <a:r>
              <a:rPr lang="en-US" altLang="zh-CN" sz="2000" dirty="0"/>
              <a:t>,Python!'.</a:t>
            </a:r>
            <a:r>
              <a:rPr lang="en-US" altLang="zh-CN" sz="2000" dirty="0" err="1"/>
              <a:t>isspace</a:t>
            </a:r>
            <a:r>
              <a:rPr lang="en-US" altLang="zh-CN" sz="2000" dirty="0"/>
              <a:t>() # </a:t>
            </a:r>
            <a:r>
              <a:rPr lang="zh-CN" altLang="en-US" sz="2000" dirty="0"/>
              <a:t>是否全部是空格</a:t>
            </a:r>
            <a:r>
              <a:rPr lang="en-US" altLang="zh-CN" sz="2000" dirty="0"/>
              <a:t>/</a:t>
            </a:r>
            <a:r>
              <a:rPr lang="zh-CN" altLang="en-US" sz="2000" dirty="0"/>
              <a:t>制表键</a:t>
            </a:r>
            <a:r>
              <a:rPr lang="en-US" altLang="zh-CN" sz="2000" dirty="0"/>
              <a:t>/</a:t>
            </a:r>
            <a:r>
              <a:rPr lang="zh-CN" altLang="en-US" sz="2000" dirty="0"/>
              <a:t>回车符等空白字符</a:t>
            </a:r>
            <a:endParaRPr lang="zh-CN" altLang="zh-CN" sz="2000" dirty="0"/>
          </a:p>
          <a:p>
            <a:r>
              <a:rPr lang="en-US" altLang="zh-CN" sz="2000" dirty="0"/>
              <a:t>Out: False</a:t>
            </a:r>
            <a:endParaRPr lang="en-US" altLang="zh-CN" sz="2000" dirty="0"/>
          </a:p>
          <a:p>
            <a:endParaRPr lang="en-US" altLang="zh-CN" sz="2000"/>
          </a:p>
          <a:p>
            <a:r>
              <a:rPr lang="en-US" altLang="zh-CN" sz="2000"/>
              <a:t>'  </a:t>
            </a:r>
            <a:r>
              <a:rPr lang="en-US" altLang="zh-CN" sz="2000" dirty="0"/>
              <a:t>\</a:t>
            </a:r>
            <a:r>
              <a:rPr lang="en-US" altLang="zh-CN" sz="2000"/>
              <a:t>t  \f\</a:t>
            </a:r>
            <a:r>
              <a:rPr lang="en-US" altLang="zh-CN" sz="2000" dirty="0"/>
              <a:t>n'.</a:t>
            </a:r>
            <a:r>
              <a:rPr lang="en-US" altLang="zh-CN" sz="2000" err="1"/>
              <a:t>isspace</a:t>
            </a:r>
            <a:r>
              <a:rPr lang="en-US" altLang="zh-CN" sz="2000"/>
              <a:t>()  #</a:t>
            </a:r>
            <a:r>
              <a:rPr lang="zh-CN" altLang="en-US" sz="2000"/>
              <a:t>空格</a:t>
            </a:r>
            <a:r>
              <a:rPr lang="en-US" altLang="zh-CN" sz="2000"/>
              <a:t>' '</a:t>
            </a:r>
            <a:r>
              <a:rPr lang="zh-CN" altLang="en-US" sz="2000"/>
              <a:t>、制表符</a:t>
            </a:r>
            <a:r>
              <a:rPr lang="en-US" altLang="zh-CN" sz="2000"/>
              <a:t>\t</a:t>
            </a:r>
            <a:r>
              <a:rPr lang="zh-CN" altLang="en-US" sz="2000"/>
              <a:t>、分页符</a:t>
            </a:r>
            <a:r>
              <a:rPr lang="en-US" altLang="zh-CN" sz="2000"/>
              <a:t>\f</a:t>
            </a:r>
            <a:r>
              <a:rPr lang="zh-CN" altLang="en-US" sz="2000"/>
              <a:t>、换行符</a:t>
            </a:r>
            <a:r>
              <a:rPr lang="en-US" altLang="zh-CN" sz="2000"/>
              <a:t>\n</a:t>
            </a:r>
            <a:r>
              <a:rPr lang="zh-CN" altLang="en-US" sz="2000"/>
              <a:t>均是空白符</a:t>
            </a:r>
            <a:endParaRPr lang="en-US" altLang="zh-CN" sz="2000" dirty="0"/>
          </a:p>
          <a:p>
            <a:r>
              <a:rPr lang="en-US" altLang="zh-CN" sz="2000" dirty="0"/>
              <a:t>Out: True</a:t>
            </a:r>
            <a:endParaRPr lang="zh-CN" altLang="zh-CN" sz="2000" dirty="0"/>
          </a:p>
        </p:txBody>
      </p:sp>
    </p:spTree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54"/>
          <p:cNvSpPr txBox="1">
            <a:spLocks noChangeArrowheads="1"/>
          </p:cNvSpPr>
          <p:nvPr/>
        </p:nvSpPr>
        <p:spPr bwMode="auto">
          <a:xfrm>
            <a:off x="2819400" y="404667"/>
            <a:ext cx="6553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2.5  </a:t>
            </a:r>
            <a:r>
              <a:rPr lang="zh-CN" alt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内置函数</a:t>
            </a:r>
            <a:endParaRPr lang="en-US" altLang="zh-CN" sz="3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Rectangle 53"/>
          <p:cNvSpPr txBox="1">
            <a:spLocks noChangeArrowheads="1"/>
          </p:cNvSpPr>
          <p:nvPr/>
        </p:nvSpPr>
        <p:spPr bwMode="auto">
          <a:xfrm>
            <a:off x="2063552" y="989439"/>
            <a:ext cx="7920880" cy="18450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/>
          <a:lstStyle>
            <a:lvl1pPr marL="342900" indent="2095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defRPr sz="28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28675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23698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4465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>
              <a:lnSpc>
                <a:spcPct val="140000"/>
              </a:lnSpc>
              <a:buClr>
                <a:srgbClr val="990000"/>
              </a:buClr>
            </a:pPr>
            <a:r>
              <a:rPr lang="en-US" altLang="zh-CN"/>
              <a:t>            </a:t>
            </a:r>
            <a:r>
              <a:rPr lang="zh-CN" altLang="zh-CN"/>
              <a:t>表</a:t>
            </a:r>
            <a:r>
              <a:rPr lang="en-US" altLang="zh-CN"/>
              <a:t>2.20 </a:t>
            </a:r>
            <a:r>
              <a:rPr lang="zh-CN" altLang="zh-CN"/>
              <a:t>字符串</a:t>
            </a:r>
            <a:r>
              <a:rPr lang="zh-CN" altLang="en-US"/>
              <a:t>对象</a:t>
            </a:r>
            <a:r>
              <a:rPr lang="en-US" altLang="zh-CN"/>
              <a:t>s</a:t>
            </a:r>
            <a:r>
              <a:rPr lang="zh-CN" altLang="en-US"/>
              <a:t>的</a:t>
            </a:r>
            <a:r>
              <a:rPr lang="zh-CN" altLang="zh-CN"/>
              <a:t>拆分</a:t>
            </a:r>
            <a:r>
              <a:rPr lang="zh-CN" altLang="zh-CN" dirty="0"/>
              <a:t>合并函数</a:t>
            </a:r>
            <a:endParaRPr lang="zh-CN" altLang="zh-CN" dirty="0"/>
          </a:p>
          <a:p>
            <a:pPr marL="0" indent="0">
              <a:lnSpc>
                <a:spcPct val="140000"/>
              </a:lnSpc>
              <a:buClr>
                <a:srgbClr val="990000"/>
              </a:buClr>
            </a:pPr>
            <a:endParaRPr lang="en-US" altLang="zh-CN" dirty="0"/>
          </a:p>
          <a:p>
            <a:pPr indent="-342900">
              <a:lnSpc>
                <a:spcPct val="140000"/>
              </a:lnSpc>
              <a:buClr>
                <a:srgbClr val="990000"/>
              </a:buClr>
              <a:buFont typeface="Wingdings" panose="05000000000000000000" pitchFamily="2" charset="2"/>
              <a:buChar char="v"/>
            </a:pPr>
            <a:endParaRPr lang="en-US" altLang="zh-CN" dirty="0"/>
          </a:p>
        </p:txBody>
      </p:sp>
      <p:graphicFrame>
        <p:nvGraphicFramePr>
          <p:cNvPr id="3" name="表格 2"/>
          <p:cNvGraphicFramePr>
            <a:graphicFrameLocks noGrp="1"/>
          </p:cNvGraphicFramePr>
          <p:nvPr/>
        </p:nvGraphicFramePr>
        <p:xfrm>
          <a:off x="2362869" y="1647182"/>
          <a:ext cx="7849568" cy="1770045"/>
        </p:xfrm>
        <a:graphic>
          <a:graphicData uri="http://schemas.openxmlformats.org/drawingml/2006/table">
            <a:tbl>
              <a:tblPr firstRow="1" firstCol="1" bandRow="1">
                <a:tableStyleId>{5DA37D80-6434-44D0-A028-1B22A696006F}</a:tableStyleId>
              </a:tblPr>
              <a:tblGrid>
                <a:gridCol w="2067188"/>
                <a:gridCol w="5782380"/>
              </a:tblGrid>
              <a:tr h="64175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sz="1800" kern="100" dirty="0">
                          <a:effectLst/>
                        </a:rPr>
                        <a:t>函数名</a:t>
                      </a:r>
                      <a:endParaRPr lang="zh-CN" sz="1800" kern="100" dirty="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>
                    <a:solidFill>
                      <a:srgbClr val="43A1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sz="1800" kern="100" dirty="0">
                          <a:effectLst/>
                        </a:rPr>
                        <a:t>功能</a:t>
                      </a:r>
                      <a:endParaRPr lang="zh-CN" sz="1800" kern="100" dirty="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>
                    <a:solidFill>
                      <a:srgbClr val="43A1FF"/>
                    </a:solidFill>
                  </a:tcPr>
                </a:tc>
              </a:tr>
              <a:tr h="542427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800" kern="100">
                          <a:effectLst/>
                        </a:rPr>
                        <a:t>s.join</a:t>
                      </a:r>
                      <a:r>
                        <a:rPr lang="en-US" sz="1800" kern="100" dirty="0">
                          <a:effectLst/>
                        </a:rPr>
                        <a:t>(</a:t>
                      </a:r>
                      <a:r>
                        <a:rPr lang="en-US" sz="1800" kern="100" dirty="0" err="1">
                          <a:effectLst/>
                        </a:rPr>
                        <a:t>seq</a:t>
                      </a:r>
                      <a:r>
                        <a:rPr lang="en-US" sz="1800" kern="100" dirty="0">
                          <a:effectLst/>
                        </a:rPr>
                        <a:t>)</a:t>
                      </a:r>
                      <a:endParaRPr lang="zh-CN" sz="1800" kern="100" dirty="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sz="1800" kern="100" dirty="0">
                          <a:effectLst/>
                        </a:rPr>
                        <a:t>将</a:t>
                      </a:r>
                      <a:r>
                        <a:rPr lang="en-US" sz="1800" kern="100" dirty="0" err="1">
                          <a:effectLst/>
                        </a:rPr>
                        <a:t>seq</a:t>
                      </a:r>
                      <a:r>
                        <a:rPr lang="zh-CN" sz="1800" kern="100" dirty="0">
                          <a:effectLst/>
                        </a:rPr>
                        <a:t>中所有元素以指定</a:t>
                      </a:r>
                      <a:r>
                        <a:rPr lang="zh-CN" sz="1800" kern="100">
                          <a:effectLst/>
                        </a:rPr>
                        <a:t>的字符</a:t>
                      </a:r>
                      <a:r>
                        <a:rPr lang="zh-CN" altLang="en-US" sz="1800" kern="100">
                          <a:effectLst/>
                        </a:rPr>
                        <a:t>串</a:t>
                      </a:r>
                      <a:r>
                        <a:rPr lang="en-US" altLang="zh-CN" sz="1800" kern="100">
                          <a:effectLst/>
                        </a:rPr>
                        <a:t>s</a:t>
                      </a:r>
                      <a:r>
                        <a:rPr lang="zh-CN" sz="1800" kern="100">
                          <a:effectLst/>
                        </a:rPr>
                        <a:t>连接</a:t>
                      </a:r>
                      <a:r>
                        <a:rPr lang="zh-CN" sz="1800" kern="100" dirty="0">
                          <a:effectLst/>
                        </a:rPr>
                        <a:t>起来</a:t>
                      </a:r>
                      <a:endParaRPr lang="zh-CN" sz="1800" kern="100" dirty="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</a:tr>
              <a:tr h="58586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800" kern="100">
                          <a:solidFill>
                            <a:srgbClr val="C00000"/>
                          </a:solidFill>
                          <a:effectLst/>
                        </a:rPr>
                        <a:t>s.split</a:t>
                      </a:r>
                      <a:r>
                        <a:rPr lang="en-US" sz="1800" kern="100">
                          <a:effectLst/>
                        </a:rPr>
                        <a:t>(sep,[num])</a:t>
                      </a:r>
                      <a:endParaRPr lang="zh-CN" sz="1800" kern="10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sz="1800" kern="100" dirty="0">
                          <a:effectLst/>
                        </a:rPr>
                        <a:t>以</a:t>
                      </a:r>
                      <a:r>
                        <a:rPr lang="en-US" sz="1800" kern="100" dirty="0" err="1">
                          <a:effectLst/>
                        </a:rPr>
                        <a:t>sep</a:t>
                      </a:r>
                      <a:r>
                        <a:rPr lang="zh-CN" sz="1800" kern="100">
                          <a:effectLst/>
                        </a:rPr>
                        <a:t>为分隔符</a:t>
                      </a:r>
                      <a:r>
                        <a:rPr lang="en-US" altLang="zh-CN" sz="1800" kern="100">
                          <a:effectLst/>
                        </a:rPr>
                        <a:t>(</a:t>
                      </a:r>
                      <a:r>
                        <a:rPr lang="zh-CN" altLang="en-US" sz="1800" kern="100">
                          <a:effectLst/>
                        </a:rPr>
                        <a:t>默认空格</a:t>
                      </a:r>
                      <a:r>
                        <a:rPr lang="en-US" altLang="zh-CN" sz="1800" kern="100">
                          <a:effectLst/>
                        </a:rPr>
                        <a:t>)</a:t>
                      </a:r>
                      <a:r>
                        <a:rPr lang="zh-CN" altLang="en-US" sz="1800" kern="100">
                          <a:effectLst/>
                        </a:rPr>
                        <a:t>拆分</a:t>
                      </a:r>
                      <a:r>
                        <a:rPr lang="zh-CN" sz="1800" kern="100">
                          <a:effectLst/>
                        </a:rPr>
                        <a:t>字符串，</a:t>
                      </a:r>
                      <a:r>
                        <a:rPr lang="zh-CN" altLang="en-US" sz="1800" kern="100">
                          <a:effectLst/>
                        </a:rPr>
                        <a:t>返回列表，</a:t>
                      </a:r>
                      <a:r>
                        <a:rPr lang="en-US" sz="1800" kern="100">
                          <a:effectLst/>
                        </a:rPr>
                        <a:t>num</a:t>
                      </a:r>
                      <a:r>
                        <a:rPr lang="zh-CN" sz="1800" kern="100" dirty="0">
                          <a:effectLst/>
                        </a:rPr>
                        <a:t>为</a:t>
                      </a:r>
                      <a:r>
                        <a:rPr lang="zh-CN" altLang="en-US" sz="1800" kern="100" dirty="0">
                          <a:effectLst/>
                        </a:rPr>
                        <a:t>拆分</a:t>
                      </a:r>
                      <a:r>
                        <a:rPr lang="zh-CN" sz="1800" kern="100" dirty="0">
                          <a:effectLst/>
                        </a:rPr>
                        <a:t>次数</a:t>
                      </a:r>
                      <a:endParaRPr lang="zh-CN" sz="1800" kern="100" dirty="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2" name="矩形 1"/>
          <p:cNvSpPr/>
          <p:nvPr/>
        </p:nvSpPr>
        <p:spPr>
          <a:xfrm>
            <a:off x="2590874" y="4221088"/>
            <a:ext cx="7393558" cy="1569660"/>
          </a:xfrm>
          <a:prstGeom prst="rect">
            <a:avLst/>
          </a:prstGeom>
          <a:solidFill>
            <a:schemeClr val="accent3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en-US" altLang="zh-CN" sz="2400" dirty="0"/>
              <a:t>s = 'I am a student'</a:t>
            </a:r>
            <a:endParaRPr lang="en-US" altLang="zh-CN" sz="2400" dirty="0"/>
          </a:p>
          <a:p>
            <a:r>
              <a:rPr lang="en-US" altLang="zh-CN" sz="2400" dirty="0" err="1"/>
              <a:t>lst</a:t>
            </a:r>
            <a:r>
              <a:rPr lang="en-US" altLang="zh-CN" sz="2400" dirty="0"/>
              <a:t> = </a:t>
            </a:r>
            <a:r>
              <a:rPr lang="en-US" altLang="zh-CN" sz="2400" dirty="0" err="1"/>
              <a:t>s.</a:t>
            </a:r>
            <a:r>
              <a:rPr lang="en-US" altLang="zh-CN" sz="2400" err="1"/>
              <a:t>split</a:t>
            </a:r>
            <a:r>
              <a:rPr lang="en-US" altLang="zh-CN" sz="2400"/>
              <a:t>()		# </a:t>
            </a:r>
            <a:r>
              <a:rPr lang="zh-CN" altLang="en-US" sz="2400"/>
              <a:t>默认以空格为分隔符</a:t>
            </a:r>
            <a:endParaRPr lang="en-US" altLang="zh-CN" sz="2400" dirty="0"/>
          </a:p>
          <a:p>
            <a:r>
              <a:rPr lang="en-US" altLang="zh-CN" sz="2400" dirty="0"/>
              <a:t>print(</a:t>
            </a:r>
            <a:r>
              <a:rPr lang="en-US" altLang="zh-CN" sz="2400" dirty="0" err="1"/>
              <a:t>lst</a:t>
            </a:r>
            <a:r>
              <a:rPr lang="en-US" altLang="zh-CN" sz="2400" dirty="0"/>
              <a:t>)</a:t>
            </a:r>
            <a:endParaRPr lang="en-US" altLang="zh-CN" sz="2400" dirty="0"/>
          </a:p>
          <a:p>
            <a:r>
              <a:rPr lang="en-US" altLang="zh-CN" sz="2400"/>
              <a:t>print(f'</a:t>
            </a:r>
            <a:r>
              <a:rPr lang="zh-CN" altLang="en-US" sz="2400" dirty="0"/>
              <a:t>单词</a:t>
            </a:r>
            <a:r>
              <a:rPr lang="zh-CN" altLang="en-US" sz="2400"/>
              <a:t>数</a:t>
            </a:r>
            <a:r>
              <a:rPr lang="en-US" altLang="zh-CN" sz="2400"/>
              <a:t>={len(lst)}')</a:t>
            </a:r>
            <a:endParaRPr lang="zh-CN" altLang="en-US" sz="2400" dirty="0"/>
          </a:p>
        </p:txBody>
      </p:sp>
      <p:pic>
        <p:nvPicPr>
          <p:cNvPr id="7" name="图片 6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01043" y="5991118"/>
            <a:ext cx="4563112" cy="752580"/>
          </a:xfrm>
          <a:prstGeom prst="rect">
            <a:avLst/>
          </a:prstGeom>
        </p:spPr>
      </p:pic>
    </p:spTree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54"/>
          <p:cNvSpPr txBox="1">
            <a:spLocks noChangeArrowheads="1"/>
          </p:cNvSpPr>
          <p:nvPr/>
        </p:nvSpPr>
        <p:spPr bwMode="auto">
          <a:xfrm>
            <a:off x="2819400" y="404667"/>
            <a:ext cx="6553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2.5  </a:t>
            </a:r>
            <a:r>
              <a:rPr lang="zh-CN" alt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内置函数</a:t>
            </a:r>
            <a:endParaRPr lang="en-US" altLang="zh-CN" sz="3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Rectangle 53"/>
          <p:cNvSpPr txBox="1">
            <a:spLocks noChangeArrowheads="1"/>
          </p:cNvSpPr>
          <p:nvPr/>
        </p:nvSpPr>
        <p:spPr bwMode="auto">
          <a:xfrm>
            <a:off x="1991544" y="989442"/>
            <a:ext cx="7920880" cy="5221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/>
          <a:lstStyle>
            <a:lvl1pPr marL="342900" indent="2095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defRPr sz="28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28675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23698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4465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>
              <a:lnSpc>
                <a:spcPct val="120000"/>
              </a:lnSpc>
              <a:spcBef>
                <a:spcPts val="0"/>
              </a:spcBef>
            </a:pPr>
            <a:r>
              <a:rPr lang="en-US" altLang="zh-CN" sz="2000"/>
              <a:t>【</a:t>
            </a:r>
            <a:r>
              <a:rPr lang="zh-CN" altLang="zh-CN" sz="2000"/>
              <a:t>例</a:t>
            </a:r>
            <a:r>
              <a:rPr lang="en-US" altLang="zh-CN" sz="2000"/>
              <a:t>】</a:t>
            </a:r>
            <a:r>
              <a:rPr lang="zh-CN" altLang="zh-CN" sz="2000"/>
              <a:t>字符串</a:t>
            </a:r>
            <a:r>
              <a:rPr lang="zh-CN" altLang="zh-CN" sz="2000" dirty="0"/>
              <a:t>拆分合并函数的应用</a:t>
            </a:r>
            <a:endParaRPr lang="zh-CN" altLang="zh-CN" sz="2000" dirty="0"/>
          </a:p>
          <a:p>
            <a:pPr marL="0" indent="0">
              <a:lnSpc>
                <a:spcPct val="120000"/>
              </a:lnSpc>
              <a:spcBef>
                <a:spcPts val="0"/>
              </a:spcBef>
            </a:pPr>
            <a:r>
              <a:rPr lang="en-US" altLang="zh-CN" sz="2000"/>
              <a:t>lst </a:t>
            </a:r>
            <a:r>
              <a:rPr lang="en-US" altLang="zh-CN" sz="2000" dirty="0"/>
              <a:t>= ['Hello', </a:t>
            </a:r>
            <a:r>
              <a:rPr lang="en-US" altLang="zh-CN" sz="2000"/>
              <a:t>'Python', 'Java']</a:t>
            </a:r>
            <a:endParaRPr lang="zh-CN" altLang="zh-CN" sz="2000" dirty="0"/>
          </a:p>
          <a:p>
            <a:pPr marL="0" indent="0">
              <a:lnSpc>
                <a:spcPct val="120000"/>
              </a:lnSpc>
              <a:spcBef>
                <a:spcPts val="0"/>
              </a:spcBef>
            </a:pPr>
            <a:r>
              <a:rPr lang="en-US" altLang="zh-CN" sz="2000"/>
              <a:t>','.</a:t>
            </a:r>
            <a:r>
              <a:rPr lang="en-US" altLang="zh-CN" sz="2000" dirty="0"/>
              <a:t>join(</a:t>
            </a:r>
            <a:r>
              <a:rPr lang="en-US" altLang="zh-CN" sz="2000" dirty="0" err="1"/>
              <a:t>lst</a:t>
            </a:r>
            <a:r>
              <a:rPr lang="en-US" altLang="zh-CN" sz="2000" dirty="0"/>
              <a:t>)</a:t>
            </a:r>
            <a:endParaRPr lang="zh-CN" altLang="zh-CN" sz="2000" dirty="0"/>
          </a:p>
          <a:p>
            <a:pPr marL="0" indent="0">
              <a:lnSpc>
                <a:spcPct val="120000"/>
              </a:lnSpc>
              <a:spcBef>
                <a:spcPts val="0"/>
              </a:spcBef>
            </a:pPr>
            <a:r>
              <a:rPr lang="en-US" altLang="zh-CN" sz="2000" dirty="0"/>
              <a:t>Out: '</a:t>
            </a:r>
            <a:r>
              <a:rPr lang="en-US" altLang="zh-CN" sz="2000" dirty="0" err="1"/>
              <a:t>Hello</a:t>
            </a:r>
            <a:r>
              <a:rPr lang="en-US" altLang="zh-CN" sz="2000" err="1"/>
              <a:t>,</a:t>
            </a:r>
            <a:r>
              <a:rPr lang="en-US" altLang="zh-CN" sz="2000"/>
              <a:t>Python,Java'</a:t>
            </a:r>
            <a:endParaRPr lang="zh-CN" altLang="zh-CN" sz="2000" dirty="0"/>
          </a:p>
          <a:p>
            <a:pPr marL="0" indent="0">
              <a:lnSpc>
                <a:spcPct val="120000"/>
              </a:lnSpc>
              <a:spcBef>
                <a:spcPts val="0"/>
              </a:spcBef>
            </a:pPr>
            <a:r>
              <a:rPr lang="en-US" altLang="zh-CN" sz="2000"/>
              <a:t>'+'.</a:t>
            </a:r>
            <a:r>
              <a:rPr lang="en-US" altLang="zh-CN" sz="2000" dirty="0"/>
              <a:t>join(['a', 'b', 'c', 'd', 'e'])</a:t>
            </a:r>
            <a:endParaRPr lang="zh-CN" altLang="zh-CN" sz="2000" dirty="0"/>
          </a:p>
          <a:p>
            <a:pPr marL="0" indent="0">
              <a:lnSpc>
                <a:spcPct val="120000"/>
              </a:lnSpc>
              <a:spcBef>
                <a:spcPts val="0"/>
              </a:spcBef>
            </a:pPr>
            <a:r>
              <a:rPr lang="en-US" altLang="zh-CN" sz="2000" dirty="0"/>
              <a:t>Out: '</a:t>
            </a:r>
            <a:r>
              <a:rPr lang="en-US" altLang="zh-CN" sz="2000" dirty="0" err="1"/>
              <a:t>a+b+c+d+e</a:t>
            </a:r>
            <a:r>
              <a:rPr lang="en-US" altLang="zh-CN" sz="2000" dirty="0"/>
              <a:t>'</a:t>
            </a:r>
            <a:endParaRPr lang="zh-CN" altLang="zh-CN" sz="2000" dirty="0"/>
          </a:p>
          <a:p>
            <a:pPr marL="0" indent="0">
              <a:lnSpc>
                <a:spcPct val="120000"/>
              </a:lnSpc>
              <a:spcBef>
                <a:spcPts val="0"/>
              </a:spcBef>
            </a:pPr>
            <a:r>
              <a:rPr lang="en-US" altLang="zh-CN" sz="2000" dirty="0"/>
              <a:t> </a:t>
            </a:r>
            <a:endParaRPr lang="zh-CN" altLang="zh-CN" sz="2000" dirty="0"/>
          </a:p>
          <a:p>
            <a:pPr marL="0" indent="0">
              <a:lnSpc>
                <a:spcPct val="120000"/>
              </a:lnSpc>
              <a:spcBef>
                <a:spcPts val="0"/>
              </a:spcBef>
            </a:pPr>
            <a:r>
              <a:rPr lang="en-US" altLang="zh-CN" sz="2000"/>
              <a:t># </a:t>
            </a:r>
            <a:r>
              <a:rPr lang="zh-CN" altLang="zh-CN" sz="2000"/>
              <a:t>默认以空格为分隔符拆分字符串，返回列表</a:t>
            </a:r>
            <a:endParaRPr lang="zh-CN" altLang="zh-CN" sz="2000"/>
          </a:p>
          <a:p>
            <a:pPr marL="0" indent="0">
              <a:lnSpc>
                <a:spcPct val="120000"/>
              </a:lnSpc>
              <a:spcBef>
                <a:spcPts val="0"/>
              </a:spcBef>
            </a:pPr>
            <a:r>
              <a:rPr lang="en-US" altLang="zh-CN" sz="2000"/>
              <a:t>lst = 'Python is a programing language'.split()	</a:t>
            </a:r>
            <a:endParaRPr lang="zh-CN" altLang="zh-CN" sz="2000"/>
          </a:p>
          <a:p>
            <a:pPr marL="0" indent="0">
              <a:lnSpc>
                <a:spcPct val="120000"/>
              </a:lnSpc>
              <a:spcBef>
                <a:spcPts val="0"/>
              </a:spcBef>
            </a:pPr>
            <a:r>
              <a:rPr lang="en-US" altLang="zh-CN" sz="2000"/>
              <a:t>Out:['Python', 'is', 'a', 'programing', 'language']</a:t>
            </a:r>
            <a:endParaRPr lang="zh-CN" altLang="zh-CN" sz="2000"/>
          </a:p>
          <a:p>
            <a:pPr marL="0" indent="0">
              <a:lnSpc>
                <a:spcPct val="120000"/>
              </a:lnSpc>
              <a:spcBef>
                <a:spcPts val="0"/>
              </a:spcBef>
            </a:pPr>
            <a:endParaRPr lang="en-US" altLang="zh-CN" sz="2000"/>
          </a:p>
          <a:p>
            <a:pPr marL="0" indent="0">
              <a:lnSpc>
                <a:spcPct val="120000"/>
              </a:lnSpc>
              <a:spcBef>
                <a:spcPts val="0"/>
              </a:spcBef>
            </a:pPr>
            <a:r>
              <a:rPr lang="en-US" altLang="zh-CN" sz="2000"/>
              <a:t>s = '1, 2, 3, 4'</a:t>
            </a:r>
            <a:endParaRPr lang="en-US" altLang="zh-CN" sz="2000"/>
          </a:p>
          <a:p>
            <a:pPr marL="0" indent="0">
              <a:lnSpc>
                <a:spcPct val="120000"/>
              </a:lnSpc>
              <a:spcBef>
                <a:spcPts val="0"/>
              </a:spcBef>
            </a:pPr>
            <a:r>
              <a:rPr lang="en-US" altLang="zh-CN" sz="2000"/>
              <a:t>s.split(',')		# </a:t>
            </a:r>
            <a:r>
              <a:rPr lang="zh-CN" altLang="en-US" sz="2000"/>
              <a:t>此处必须指定</a:t>
            </a:r>
            <a:r>
              <a:rPr lang="zh-CN" altLang="zh-CN" sz="2000"/>
              <a:t>以</a:t>
            </a:r>
            <a:r>
              <a:rPr lang="zh-CN" altLang="zh-CN" sz="2000" dirty="0"/>
              <a:t>逗号为分隔符</a:t>
            </a:r>
            <a:endParaRPr lang="zh-CN" altLang="zh-CN" sz="2000" dirty="0"/>
          </a:p>
          <a:p>
            <a:pPr marL="0" indent="0">
              <a:lnSpc>
                <a:spcPct val="120000"/>
              </a:lnSpc>
              <a:spcBef>
                <a:spcPts val="0"/>
              </a:spcBef>
            </a:pPr>
            <a:r>
              <a:rPr lang="en-US" altLang="zh-CN" sz="2000" dirty="0"/>
              <a:t>Out: </a:t>
            </a:r>
            <a:r>
              <a:rPr lang="en-US" altLang="zh-CN" sz="2000"/>
              <a:t>['1', '2', '3', '4']</a:t>
            </a:r>
            <a:endParaRPr lang="en-US" altLang="zh-CN" sz="20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54"/>
          <p:cNvSpPr txBox="1">
            <a:spLocks noChangeArrowheads="1"/>
          </p:cNvSpPr>
          <p:nvPr/>
        </p:nvSpPr>
        <p:spPr bwMode="auto">
          <a:xfrm>
            <a:off x="2819400" y="404667"/>
            <a:ext cx="6553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2.1  </a:t>
            </a:r>
            <a:r>
              <a:rPr lang="zh-CN" alt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基本数据类型</a:t>
            </a:r>
            <a:endParaRPr lang="en-US" altLang="zh-CN" sz="3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Rectangle 53"/>
          <p:cNvSpPr txBox="1">
            <a:spLocks noChangeArrowheads="1"/>
          </p:cNvSpPr>
          <p:nvPr/>
        </p:nvSpPr>
        <p:spPr bwMode="auto">
          <a:xfrm>
            <a:off x="1919537" y="980706"/>
            <a:ext cx="8748464" cy="13681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/>
          <a:lstStyle>
            <a:lvl1pPr marL="342900" indent="2095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defRPr sz="28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28675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23698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4465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>
              <a:lnSpc>
                <a:spcPct val="140000"/>
              </a:lnSpc>
              <a:buClr>
                <a:srgbClr val="990000"/>
              </a:buClr>
            </a:pPr>
            <a:r>
              <a:rPr lang="en-US" altLang="zh-CN" sz="2000" kern="0" dirty="0">
                <a:solidFill>
                  <a:srgbClr val="990000"/>
                </a:solidFill>
                <a:ea typeface="宋体" panose="02010600030101010101" pitchFamily="2" charset="-122"/>
              </a:rPr>
              <a:t>3</a:t>
            </a:r>
            <a:r>
              <a:rPr lang="en-US" altLang="zh-CN" sz="2000" kern="0">
                <a:solidFill>
                  <a:srgbClr val="990000"/>
                </a:solidFill>
                <a:ea typeface="宋体" panose="02010600030101010101" pitchFamily="2" charset="-122"/>
              </a:rPr>
              <a:t>. </a:t>
            </a:r>
            <a:r>
              <a:rPr lang="zh-CN" altLang="en-US" sz="2000" kern="0">
                <a:solidFill>
                  <a:srgbClr val="990000"/>
                </a:solidFill>
                <a:ea typeface="宋体" panose="02010600030101010101" pitchFamily="2" charset="-122"/>
              </a:rPr>
              <a:t>字符串</a:t>
            </a:r>
            <a:r>
              <a:rPr lang="zh-CN" altLang="zh-CN" sz="2000" kern="0">
                <a:solidFill>
                  <a:srgbClr val="990000"/>
                </a:solidFill>
                <a:ea typeface="宋体" panose="02010600030101010101" pitchFamily="2" charset="-122"/>
              </a:rPr>
              <a:t>格式化</a:t>
            </a:r>
            <a:r>
              <a:rPr lang="en-US" altLang="zh-CN" sz="2000" kern="0">
                <a:solidFill>
                  <a:srgbClr val="990000"/>
                </a:solidFill>
                <a:ea typeface="宋体" panose="02010600030101010101" pitchFamily="2" charset="-122"/>
              </a:rPr>
              <a:t> </a:t>
            </a:r>
            <a:endParaRPr lang="zh-CN" altLang="zh-CN" sz="2000" kern="0" dirty="0">
              <a:solidFill>
                <a:srgbClr val="990000"/>
              </a:solidFill>
              <a:ea typeface="宋体" panose="02010600030101010101" pitchFamily="2" charset="-122"/>
            </a:endParaRPr>
          </a:p>
          <a:p>
            <a:pPr marL="0" indent="457200" algn="just">
              <a:lnSpc>
                <a:spcPct val="140000"/>
              </a:lnSpc>
              <a:buClr>
                <a:srgbClr val="990000"/>
              </a:buClr>
            </a:pPr>
            <a:r>
              <a:rPr lang="zh-CN" altLang="en-US" sz="2000"/>
              <a:t>字符串格式化将</a:t>
            </a:r>
            <a:r>
              <a:rPr lang="zh-CN" altLang="en-US" sz="2000" dirty="0"/>
              <a:t>数据按某种</a:t>
            </a:r>
            <a:r>
              <a:rPr lang="zh-CN" altLang="en-US" sz="2000"/>
              <a:t>格式要求</a:t>
            </a:r>
            <a:r>
              <a:rPr lang="en-US" altLang="zh-CN" sz="2000"/>
              <a:t>(</a:t>
            </a:r>
            <a:r>
              <a:rPr lang="zh-CN" altLang="en-US" sz="2000"/>
              <a:t>如</a:t>
            </a:r>
            <a:r>
              <a:rPr lang="zh-CN" altLang="en-US" sz="2000" dirty="0"/>
              <a:t>长度、</a:t>
            </a:r>
            <a:r>
              <a:rPr lang="zh-CN" altLang="en-US" sz="2000"/>
              <a:t>类型等</a:t>
            </a:r>
            <a:r>
              <a:rPr lang="en-US" altLang="zh-CN" sz="2000"/>
              <a:t>)</a:t>
            </a:r>
            <a:r>
              <a:rPr lang="zh-CN" altLang="en-US" sz="2000"/>
              <a:t>转为字符串。主要有“</a:t>
            </a:r>
            <a:r>
              <a:rPr lang="en-US" altLang="zh-CN" sz="2000"/>
              <a:t>%”</a:t>
            </a:r>
            <a:r>
              <a:rPr lang="zh-CN" altLang="en-US" sz="2000"/>
              <a:t>、“</a:t>
            </a:r>
            <a:r>
              <a:rPr lang="en-US" altLang="zh-CN" sz="2000"/>
              <a:t>format”</a:t>
            </a:r>
            <a:r>
              <a:rPr lang="zh-CN" altLang="en-US" sz="2000"/>
              <a:t>和“</a:t>
            </a:r>
            <a:r>
              <a:rPr lang="en-US" altLang="zh-CN" sz="2000"/>
              <a:t>f-string”</a:t>
            </a:r>
            <a:r>
              <a:rPr lang="zh-CN" altLang="en-US" sz="2000"/>
              <a:t>三种转换方法。</a:t>
            </a:r>
            <a:endParaRPr lang="en-US" altLang="zh-CN" sz="2000"/>
          </a:p>
        </p:txBody>
      </p:sp>
      <p:sp>
        <p:nvSpPr>
          <p:cNvPr id="3" name="文本框 2"/>
          <p:cNvSpPr txBox="1"/>
          <p:nvPr/>
        </p:nvSpPr>
        <p:spPr>
          <a:xfrm>
            <a:off x="2207568" y="2546147"/>
            <a:ext cx="8136904" cy="3538148"/>
          </a:xfrm>
          <a:prstGeom prst="rect">
            <a:avLst/>
          </a:prstGeom>
          <a:solidFill>
            <a:schemeClr val="accent3">
              <a:lumMod val="95000"/>
            </a:schemeClr>
          </a:solidFill>
        </p:spPr>
        <p:txBody>
          <a:bodyPr wrap="square">
            <a:spAutoFit/>
          </a:bodyPr>
          <a:lstStyle/>
          <a:p>
            <a:pPr>
              <a:lnSpc>
                <a:spcPct val="140000"/>
              </a:lnSpc>
              <a:buClr>
                <a:srgbClr val="990000"/>
              </a:buClr>
            </a:pPr>
            <a:r>
              <a:rPr lang="es-ES" altLang="zh-CN"/>
              <a:t>x=3.457;  y=10			</a:t>
            </a:r>
            <a:endParaRPr lang="es-ES" altLang="zh-CN"/>
          </a:p>
          <a:p>
            <a:pPr>
              <a:lnSpc>
                <a:spcPct val="140000"/>
              </a:lnSpc>
              <a:buClr>
                <a:srgbClr val="990000"/>
              </a:buClr>
            </a:pPr>
            <a:r>
              <a:rPr lang="es-ES" altLang="zh-CN"/>
              <a:t>'x=%.2f  y=%d' % (x, y)		# %</a:t>
            </a:r>
            <a:r>
              <a:rPr lang="zh-CN" altLang="en-US"/>
              <a:t>格式，旧格式，不推荐使用</a:t>
            </a:r>
            <a:endParaRPr lang="en-US" altLang="zh-CN"/>
          </a:p>
          <a:p>
            <a:pPr>
              <a:lnSpc>
                <a:spcPct val="140000"/>
              </a:lnSpc>
              <a:buClr>
                <a:srgbClr val="990000"/>
              </a:buClr>
            </a:pPr>
            <a:r>
              <a:rPr lang="es-ES" altLang="zh-CN"/>
              <a:t>Out: 'x=3.46  y=10'</a:t>
            </a:r>
            <a:endParaRPr lang="es-ES" altLang="zh-CN"/>
          </a:p>
          <a:p>
            <a:pPr>
              <a:lnSpc>
                <a:spcPct val="140000"/>
              </a:lnSpc>
              <a:buClr>
                <a:srgbClr val="990000"/>
              </a:buClr>
            </a:pPr>
            <a:endParaRPr lang="es-ES" altLang="zh-CN"/>
          </a:p>
          <a:p>
            <a:pPr>
              <a:lnSpc>
                <a:spcPct val="140000"/>
              </a:lnSpc>
              <a:buClr>
                <a:srgbClr val="990000"/>
              </a:buClr>
            </a:pPr>
            <a:r>
              <a:rPr lang="es-ES" altLang="zh-CN"/>
              <a:t>'x={:.2f} y={}'.format(x,y)		# format</a:t>
            </a:r>
            <a:r>
              <a:rPr lang="zh-CN" altLang="en-US"/>
              <a:t>格式</a:t>
            </a:r>
            <a:endParaRPr lang="zh-CN" altLang="en-US"/>
          </a:p>
          <a:p>
            <a:pPr>
              <a:lnSpc>
                <a:spcPct val="140000"/>
              </a:lnSpc>
              <a:buClr>
                <a:srgbClr val="990000"/>
              </a:buClr>
            </a:pPr>
            <a:r>
              <a:rPr lang="es-ES" altLang="zh-CN"/>
              <a:t>Out: 'x=3.46 y=10'</a:t>
            </a:r>
            <a:endParaRPr lang="es-ES" altLang="zh-CN"/>
          </a:p>
          <a:p>
            <a:pPr>
              <a:lnSpc>
                <a:spcPct val="140000"/>
              </a:lnSpc>
              <a:buClr>
                <a:srgbClr val="990000"/>
              </a:buClr>
            </a:pPr>
            <a:endParaRPr lang="es-ES" altLang="zh-CN"/>
          </a:p>
          <a:p>
            <a:pPr>
              <a:lnSpc>
                <a:spcPct val="140000"/>
              </a:lnSpc>
              <a:buClr>
                <a:srgbClr val="990000"/>
              </a:buClr>
            </a:pPr>
            <a:r>
              <a:rPr lang="es-ES" altLang="zh-CN" kern="0">
                <a:solidFill>
                  <a:srgbClr val="990000"/>
                </a:solidFill>
              </a:rPr>
              <a:t>f</a:t>
            </a:r>
            <a:r>
              <a:rPr lang="es-ES" altLang="zh-CN"/>
              <a:t>'x={x:.2f} y={y}'		 	# f-string</a:t>
            </a:r>
            <a:r>
              <a:rPr lang="zh-CN" altLang="en-US"/>
              <a:t>格式，推荐使用</a:t>
            </a:r>
            <a:endParaRPr lang="zh-CN" altLang="en-US"/>
          </a:p>
          <a:p>
            <a:pPr>
              <a:lnSpc>
                <a:spcPct val="140000"/>
              </a:lnSpc>
              <a:buClr>
                <a:srgbClr val="990000"/>
              </a:buClr>
            </a:pPr>
            <a:r>
              <a:rPr lang="es-ES" altLang="zh-CN"/>
              <a:t>Out: 'x=3.46 y=10'</a:t>
            </a:r>
            <a:endParaRPr lang="zh-CN" altLang="zh-CN" dirty="0"/>
          </a:p>
        </p:txBody>
      </p:sp>
    </p:spTree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54"/>
          <p:cNvSpPr txBox="1">
            <a:spLocks noChangeArrowheads="1"/>
          </p:cNvSpPr>
          <p:nvPr/>
        </p:nvSpPr>
        <p:spPr bwMode="auto">
          <a:xfrm>
            <a:off x="2819400" y="404667"/>
            <a:ext cx="6553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2.5  </a:t>
            </a:r>
            <a:r>
              <a:rPr lang="zh-CN" alt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内置函数</a:t>
            </a:r>
            <a:endParaRPr lang="en-US" altLang="zh-CN" sz="3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Rectangle 53"/>
          <p:cNvSpPr txBox="1">
            <a:spLocks noChangeArrowheads="1"/>
          </p:cNvSpPr>
          <p:nvPr/>
        </p:nvSpPr>
        <p:spPr bwMode="auto">
          <a:xfrm>
            <a:off x="1919536" y="989442"/>
            <a:ext cx="792088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/>
          <a:lstStyle>
            <a:lvl1pPr marL="342900" indent="2095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defRPr sz="28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28675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23698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4465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 algn="ctr">
              <a:lnSpc>
                <a:spcPct val="140000"/>
              </a:lnSpc>
              <a:buClr>
                <a:srgbClr val="990000"/>
              </a:buClr>
            </a:pPr>
            <a:r>
              <a:rPr lang="en-US" altLang="zh-CN"/>
              <a:t>          </a:t>
            </a:r>
            <a:r>
              <a:rPr lang="zh-CN" altLang="zh-CN" sz="2400"/>
              <a:t>表</a:t>
            </a:r>
            <a:r>
              <a:rPr lang="en-US" altLang="zh-CN" sz="2400"/>
              <a:t>2.21 </a:t>
            </a:r>
            <a:r>
              <a:rPr lang="zh-CN" altLang="zh-CN" sz="2400"/>
              <a:t>字符串</a:t>
            </a:r>
            <a:r>
              <a:rPr lang="zh-CN" altLang="en-US" sz="2400"/>
              <a:t>对象</a:t>
            </a:r>
            <a:r>
              <a:rPr lang="en-US" altLang="zh-CN" sz="2400"/>
              <a:t>s</a:t>
            </a:r>
            <a:r>
              <a:rPr lang="zh-CN" altLang="en-US" sz="2400"/>
              <a:t>的</a:t>
            </a:r>
            <a:r>
              <a:rPr lang="zh-CN" altLang="zh-CN" sz="2400"/>
              <a:t>对齐</a:t>
            </a:r>
            <a:r>
              <a:rPr lang="zh-CN" altLang="zh-CN" sz="2400" dirty="0"/>
              <a:t>函数</a:t>
            </a:r>
            <a:endParaRPr lang="en-US" altLang="zh-CN" sz="2400" dirty="0"/>
          </a:p>
          <a:p>
            <a:pPr indent="-342900">
              <a:lnSpc>
                <a:spcPct val="140000"/>
              </a:lnSpc>
              <a:buClr>
                <a:srgbClr val="990000"/>
              </a:buClr>
              <a:buFont typeface="Wingdings" panose="05000000000000000000" pitchFamily="2" charset="2"/>
              <a:buChar char="v"/>
            </a:pPr>
            <a:endParaRPr lang="en-US" altLang="zh-CN" dirty="0"/>
          </a:p>
        </p:txBody>
      </p:sp>
      <p:graphicFrame>
        <p:nvGraphicFramePr>
          <p:cNvPr id="2" name="表格 1"/>
          <p:cNvGraphicFramePr>
            <a:graphicFrameLocks noGrp="1"/>
          </p:cNvGraphicFramePr>
          <p:nvPr/>
        </p:nvGraphicFramePr>
        <p:xfrm>
          <a:off x="2207570" y="1628800"/>
          <a:ext cx="7992889" cy="3729406"/>
        </p:xfrm>
        <a:graphic>
          <a:graphicData uri="http://schemas.openxmlformats.org/drawingml/2006/table">
            <a:tbl>
              <a:tblPr firstRow="1" firstCol="1" bandRow="1">
                <a:tableStyleId>{5DA37D80-6434-44D0-A028-1B22A696006F}</a:tableStyleId>
              </a:tblPr>
              <a:tblGrid>
                <a:gridCol w="2039956"/>
                <a:gridCol w="5952933"/>
              </a:tblGrid>
              <a:tr h="50405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sz="2000" kern="100" dirty="0">
                          <a:effectLst/>
                        </a:rPr>
                        <a:t>函数名</a:t>
                      </a:r>
                      <a:endParaRPr lang="zh-CN" sz="2000" kern="100" dirty="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>
                    <a:solidFill>
                      <a:srgbClr val="43A1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sz="2000" kern="100" dirty="0">
                          <a:effectLst/>
                        </a:rPr>
                        <a:t>功能</a:t>
                      </a:r>
                      <a:endParaRPr lang="zh-CN" sz="2000" kern="100" dirty="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>
                    <a:solidFill>
                      <a:srgbClr val="43A1FF"/>
                    </a:solidFill>
                  </a:tcPr>
                </a:tc>
              </a:tr>
              <a:tr h="86443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000" kern="100">
                          <a:effectLst/>
                        </a:rPr>
                        <a:t>s.center(width [,fillchar])</a:t>
                      </a:r>
                      <a:endParaRPr lang="zh-CN" sz="2000" kern="10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sz="2000" kern="100" dirty="0">
                          <a:effectLst/>
                        </a:rPr>
                        <a:t>返回长度为</a:t>
                      </a:r>
                      <a:r>
                        <a:rPr lang="en-US" sz="2000" kern="100" dirty="0">
                          <a:effectLst/>
                        </a:rPr>
                        <a:t>width</a:t>
                      </a:r>
                      <a:r>
                        <a:rPr lang="zh-CN" sz="2000" kern="100" dirty="0">
                          <a:effectLst/>
                        </a:rPr>
                        <a:t>的字符串，原串居中对齐，长度不足部分以</a:t>
                      </a:r>
                      <a:r>
                        <a:rPr lang="en-US" sz="2000" kern="100" dirty="0" err="1">
                          <a:effectLst/>
                        </a:rPr>
                        <a:t>fillchar</a:t>
                      </a:r>
                      <a:r>
                        <a:rPr lang="zh-CN" sz="2000" kern="100" dirty="0">
                          <a:effectLst/>
                        </a:rPr>
                        <a:t>填充</a:t>
                      </a:r>
                      <a:r>
                        <a:rPr lang="zh-CN" sz="2000" kern="100">
                          <a:effectLst/>
                        </a:rPr>
                        <a:t>，默认空格</a:t>
                      </a:r>
                      <a:r>
                        <a:rPr lang="zh-CN" sz="2000" kern="100" dirty="0">
                          <a:effectLst/>
                        </a:rPr>
                        <a:t>填充</a:t>
                      </a:r>
                      <a:endParaRPr lang="zh-CN" sz="2000" kern="100" dirty="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</a:tr>
              <a:tr h="86443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000" kern="100">
                          <a:effectLst/>
                        </a:rPr>
                        <a:t>s.ljust(width [,fillchar])</a:t>
                      </a:r>
                      <a:endParaRPr lang="zh-CN" sz="2000" kern="10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sz="2000" kern="100" dirty="0">
                          <a:effectLst/>
                        </a:rPr>
                        <a:t>返回长度为</a:t>
                      </a:r>
                      <a:r>
                        <a:rPr lang="en-US" sz="2000" kern="100" dirty="0">
                          <a:effectLst/>
                        </a:rPr>
                        <a:t>width</a:t>
                      </a:r>
                      <a:r>
                        <a:rPr lang="zh-CN" sz="2000" kern="100" dirty="0">
                          <a:effectLst/>
                        </a:rPr>
                        <a:t>的字符串，原串左对齐，长度不足部分以</a:t>
                      </a:r>
                      <a:r>
                        <a:rPr lang="en-US" sz="2000" kern="100" dirty="0" err="1">
                          <a:effectLst/>
                        </a:rPr>
                        <a:t>fillchar</a:t>
                      </a:r>
                      <a:r>
                        <a:rPr lang="zh-CN" sz="2000" kern="100" dirty="0">
                          <a:effectLst/>
                        </a:rPr>
                        <a:t>填充</a:t>
                      </a:r>
                      <a:r>
                        <a:rPr lang="zh-CN" sz="2000" kern="100">
                          <a:effectLst/>
                        </a:rPr>
                        <a:t>，默认空格</a:t>
                      </a:r>
                      <a:r>
                        <a:rPr lang="zh-CN" sz="2000" kern="100" dirty="0">
                          <a:effectLst/>
                        </a:rPr>
                        <a:t>填充</a:t>
                      </a:r>
                      <a:endParaRPr lang="zh-CN" sz="2000" kern="100" dirty="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</a:tr>
              <a:tr h="86443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000" kern="100">
                          <a:effectLst/>
                        </a:rPr>
                        <a:t>s.rjust(width [,fillchar])</a:t>
                      </a:r>
                      <a:endParaRPr lang="zh-CN" sz="2000" kern="10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sz="2000" kern="100" dirty="0">
                          <a:effectLst/>
                        </a:rPr>
                        <a:t>返回长度为</a:t>
                      </a:r>
                      <a:r>
                        <a:rPr lang="en-US" sz="2000" kern="100" dirty="0">
                          <a:effectLst/>
                        </a:rPr>
                        <a:t>width</a:t>
                      </a:r>
                      <a:r>
                        <a:rPr lang="zh-CN" sz="2000" kern="100" dirty="0">
                          <a:effectLst/>
                        </a:rPr>
                        <a:t>的字符串，原串右对齐，长度不足部分以</a:t>
                      </a:r>
                      <a:r>
                        <a:rPr lang="en-US" sz="2000" kern="100" dirty="0" err="1">
                          <a:effectLst/>
                        </a:rPr>
                        <a:t>fillchar</a:t>
                      </a:r>
                      <a:r>
                        <a:rPr lang="zh-CN" sz="2000" kern="100" dirty="0">
                          <a:effectLst/>
                        </a:rPr>
                        <a:t>填充</a:t>
                      </a:r>
                      <a:r>
                        <a:rPr lang="zh-CN" sz="2000" kern="100">
                          <a:effectLst/>
                        </a:rPr>
                        <a:t>，默认空格</a:t>
                      </a:r>
                      <a:r>
                        <a:rPr lang="zh-CN" sz="2000" kern="100" dirty="0">
                          <a:effectLst/>
                        </a:rPr>
                        <a:t>填充</a:t>
                      </a:r>
                      <a:endParaRPr lang="zh-CN" sz="2000" kern="100" dirty="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</a:tr>
              <a:tr h="63204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000" kern="100">
                          <a:effectLst/>
                        </a:rPr>
                        <a:t>s.zfill(width)</a:t>
                      </a:r>
                      <a:endParaRPr lang="zh-CN" sz="2000" kern="10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sz="2000" kern="100" dirty="0">
                          <a:effectLst/>
                        </a:rPr>
                        <a:t>返回长度为</a:t>
                      </a:r>
                      <a:r>
                        <a:rPr lang="en-US" sz="2000" kern="100" dirty="0">
                          <a:effectLst/>
                        </a:rPr>
                        <a:t>width</a:t>
                      </a:r>
                      <a:r>
                        <a:rPr lang="zh-CN" sz="2000" kern="100" dirty="0">
                          <a:effectLst/>
                        </a:rPr>
                        <a:t>的字符串，原串右对齐，长度不足前面填充</a:t>
                      </a:r>
                      <a:r>
                        <a:rPr lang="en-US" sz="2000" kern="100" dirty="0">
                          <a:effectLst/>
                        </a:rPr>
                        <a:t>0</a:t>
                      </a:r>
                      <a:endParaRPr lang="zh-CN" sz="2000" kern="100" dirty="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54"/>
          <p:cNvSpPr txBox="1">
            <a:spLocks noChangeArrowheads="1"/>
          </p:cNvSpPr>
          <p:nvPr/>
        </p:nvSpPr>
        <p:spPr bwMode="auto">
          <a:xfrm>
            <a:off x="2819400" y="404667"/>
            <a:ext cx="6553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2.5  </a:t>
            </a:r>
            <a:r>
              <a:rPr lang="zh-CN" alt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内置函数</a:t>
            </a:r>
            <a:endParaRPr lang="en-US" altLang="zh-CN" sz="3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Rectangle 53"/>
          <p:cNvSpPr txBox="1">
            <a:spLocks noChangeArrowheads="1"/>
          </p:cNvSpPr>
          <p:nvPr/>
        </p:nvSpPr>
        <p:spPr bwMode="auto">
          <a:xfrm>
            <a:off x="1679668" y="1124744"/>
            <a:ext cx="5496452" cy="51945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/>
          <a:lstStyle>
            <a:lvl1pPr marL="342900" indent="2095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defRPr sz="28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28675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23698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4465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r>
              <a:rPr lang="en-US" altLang="zh-CN" sz="2400"/>
              <a:t>【</a:t>
            </a:r>
            <a:r>
              <a:rPr lang="zh-CN" altLang="zh-CN" sz="2400"/>
              <a:t>例</a:t>
            </a:r>
            <a:r>
              <a:rPr lang="en-US" altLang="zh-CN" sz="2400"/>
              <a:t>】</a:t>
            </a:r>
            <a:r>
              <a:rPr lang="zh-CN" altLang="zh-CN" sz="2400"/>
              <a:t>字符串</a:t>
            </a:r>
            <a:r>
              <a:rPr lang="zh-CN" altLang="zh-CN" sz="2400" dirty="0"/>
              <a:t>对齐函数的应用</a:t>
            </a:r>
            <a:endParaRPr lang="zh-CN" altLang="zh-CN" sz="2400" dirty="0"/>
          </a:p>
          <a:p>
            <a:r>
              <a:rPr lang="en-US" altLang="zh-CN" sz="2000"/>
              <a:t>'Python</a:t>
            </a:r>
            <a:r>
              <a:rPr lang="en-US" altLang="zh-CN" sz="2000" dirty="0" err="1"/>
              <a:t>'.center</a:t>
            </a:r>
            <a:r>
              <a:rPr lang="en-US" altLang="zh-CN" sz="2000" dirty="0"/>
              <a:t>(10</a:t>
            </a:r>
            <a:r>
              <a:rPr lang="en-US" altLang="zh-CN" sz="2000"/>
              <a:t>, '*')   	# </a:t>
            </a:r>
            <a:r>
              <a:rPr lang="zh-CN" altLang="en-US" sz="2000"/>
              <a:t>居中对齐</a:t>
            </a:r>
            <a:endParaRPr lang="zh-CN" altLang="zh-CN" sz="2000" dirty="0"/>
          </a:p>
          <a:p>
            <a:r>
              <a:rPr lang="en-US" altLang="zh-CN" sz="2000" dirty="0"/>
              <a:t>Out</a:t>
            </a:r>
            <a:r>
              <a:rPr lang="en-US" altLang="zh-CN" sz="2000"/>
              <a:t>: '**Python**'</a:t>
            </a:r>
            <a:endParaRPr lang="en-US" altLang="zh-CN" sz="2000" dirty="0"/>
          </a:p>
          <a:p>
            <a:r>
              <a:rPr lang="en-US" altLang="zh-CN" sz="2000" dirty="0"/>
              <a:t> </a:t>
            </a:r>
            <a:endParaRPr lang="zh-CN" altLang="zh-CN" sz="2000" dirty="0"/>
          </a:p>
          <a:p>
            <a:r>
              <a:rPr lang="en-US" altLang="zh-CN" sz="2000"/>
              <a:t>'Python</a:t>
            </a:r>
            <a:r>
              <a:rPr lang="en-US" altLang="zh-CN" sz="2000" dirty="0"/>
              <a:t>'.</a:t>
            </a:r>
            <a:r>
              <a:rPr lang="en-US" altLang="zh-CN" sz="2000" dirty="0" err="1"/>
              <a:t>ljust</a:t>
            </a:r>
            <a:r>
              <a:rPr lang="en-US" altLang="zh-CN" sz="2000"/>
              <a:t>(10)		# </a:t>
            </a:r>
            <a:r>
              <a:rPr lang="zh-CN" altLang="en-US" sz="2000" dirty="0"/>
              <a:t>左对齐</a:t>
            </a:r>
            <a:endParaRPr lang="zh-CN" altLang="zh-CN" sz="2000" dirty="0"/>
          </a:p>
          <a:p>
            <a:r>
              <a:rPr lang="en-US" altLang="zh-CN" sz="2000" dirty="0"/>
              <a:t>Out</a:t>
            </a:r>
            <a:r>
              <a:rPr lang="en-US" altLang="zh-CN" sz="2000"/>
              <a:t>: 'Python    '</a:t>
            </a:r>
            <a:endParaRPr lang="zh-CN" altLang="zh-CN" sz="2000" dirty="0"/>
          </a:p>
          <a:p>
            <a:r>
              <a:rPr lang="en-US" altLang="zh-CN" sz="2000" dirty="0"/>
              <a:t> </a:t>
            </a:r>
            <a:endParaRPr lang="zh-CN" altLang="zh-CN" sz="2000" dirty="0"/>
          </a:p>
          <a:p>
            <a:r>
              <a:rPr lang="en-US" altLang="zh-CN" sz="2000"/>
              <a:t>'2'.zfill(3)                         	# </a:t>
            </a:r>
            <a:r>
              <a:rPr lang="zh-CN" altLang="en-US" sz="2000"/>
              <a:t>填充</a:t>
            </a:r>
            <a:r>
              <a:rPr lang="en-US" altLang="zh-CN" sz="2000"/>
              <a:t>0</a:t>
            </a:r>
            <a:endParaRPr lang="en-US" altLang="zh-CN" sz="2000"/>
          </a:p>
          <a:p>
            <a:r>
              <a:rPr lang="en-US" altLang="zh-CN" sz="2000"/>
              <a:t>Out: '002'</a:t>
            </a:r>
            <a:endParaRPr lang="zh-CN" altLang="zh-CN" sz="2000" dirty="0"/>
          </a:p>
        </p:txBody>
      </p:sp>
      <p:sp>
        <p:nvSpPr>
          <p:cNvPr id="2" name="矩形 1"/>
          <p:cNvSpPr/>
          <p:nvPr/>
        </p:nvSpPr>
        <p:spPr>
          <a:xfrm>
            <a:off x="2063552" y="4995824"/>
            <a:ext cx="4176464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000" dirty="0"/>
              <a:t># </a:t>
            </a:r>
            <a:r>
              <a:rPr lang="zh-CN" altLang="en-US" sz="2000" dirty="0"/>
              <a:t>输出金字塔</a:t>
            </a:r>
            <a:endParaRPr lang="en-US" altLang="zh-CN" sz="2000" dirty="0"/>
          </a:p>
          <a:p>
            <a:r>
              <a:rPr lang="zh-CN" altLang="en-US" sz="2000" dirty="0"/>
              <a:t>for  x  in  range(</a:t>
            </a:r>
            <a:r>
              <a:rPr lang="zh-CN" altLang="en-US" sz="2000"/>
              <a:t>1, </a:t>
            </a:r>
            <a:r>
              <a:rPr lang="en-US" altLang="zh-CN" sz="2000"/>
              <a:t>13</a:t>
            </a:r>
            <a:r>
              <a:rPr lang="zh-CN" altLang="en-US" sz="2000"/>
              <a:t>, 2</a:t>
            </a:r>
            <a:r>
              <a:rPr lang="zh-CN" altLang="en-US" sz="2000" dirty="0"/>
              <a:t>):</a:t>
            </a:r>
            <a:endParaRPr lang="zh-CN" altLang="en-US" sz="2000" dirty="0"/>
          </a:p>
          <a:p>
            <a:r>
              <a:rPr lang="zh-CN" altLang="en-US" sz="2000"/>
              <a:t>    s = '*'  </a:t>
            </a:r>
            <a:r>
              <a:rPr lang="zh-CN" altLang="en-US" sz="2000" dirty="0"/>
              <a:t>*  x</a:t>
            </a:r>
            <a:endParaRPr lang="zh-CN" altLang="en-US" sz="2000" dirty="0"/>
          </a:p>
          <a:p>
            <a:r>
              <a:rPr lang="zh-CN" altLang="en-US" sz="2000" dirty="0"/>
              <a:t>    print(s.center</a:t>
            </a:r>
            <a:r>
              <a:rPr lang="zh-CN" altLang="en-US" sz="2000"/>
              <a:t>(21))</a:t>
            </a:r>
            <a:endParaRPr lang="zh-CN" altLang="en-US" sz="2000" dirty="0"/>
          </a:p>
        </p:txBody>
      </p:sp>
      <p:pic>
        <p:nvPicPr>
          <p:cNvPr id="8" name="图片 7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320136" y="4293096"/>
            <a:ext cx="2495898" cy="2248214"/>
          </a:xfrm>
          <a:prstGeom prst="rect">
            <a:avLst/>
          </a:prstGeom>
        </p:spPr>
      </p:pic>
    </p:spTree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54"/>
          <p:cNvSpPr txBox="1">
            <a:spLocks noChangeArrowheads="1"/>
          </p:cNvSpPr>
          <p:nvPr/>
        </p:nvSpPr>
        <p:spPr bwMode="auto">
          <a:xfrm>
            <a:off x="2819400" y="404667"/>
            <a:ext cx="6553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2.5  </a:t>
            </a:r>
            <a:r>
              <a:rPr lang="zh-CN" alt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内置函数</a:t>
            </a:r>
            <a:endParaRPr lang="en-US" altLang="zh-CN" sz="3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Rectangle 53"/>
          <p:cNvSpPr txBox="1">
            <a:spLocks noChangeArrowheads="1"/>
          </p:cNvSpPr>
          <p:nvPr/>
        </p:nvSpPr>
        <p:spPr bwMode="auto">
          <a:xfrm>
            <a:off x="2156570" y="876844"/>
            <a:ext cx="7920880" cy="18450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/>
          <a:lstStyle>
            <a:lvl1pPr marL="342900" indent="2095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defRPr sz="28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28675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23698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4465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>
              <a:lnSpc>
                <a:spcPct val="140000"/>
              </a:lnSpc>
              <a:buClr>
                <a:srgbClr val="990000"/>
              </a:buClr>
            </a:pPr>
            <a:r>
              <a:rPr lang="es-AR" altLang="zh-CN" sz="2000" kern="0" dirty="0">
                <a:solidFill>
                  <a:srgbClr val="990000"/>
                </a:solidFill>
                <a:ea typeface="宋体" panose="02010600030101010101" pitchFamily="2" charset="-122"/>
              </a:rPr>
              <a:t>2.5.3 </a:t>
            </a:r>
            <a:r>
              <a:rPr lang="zh-CN" altLang="en-US" sz="2000" kern="0" dirty="0">
                <a:solidFill>
                  <a:srgbClr val="990000"/>
                </a:solidFill>
                <a:ea typeface="宋体" panose="02010600030101010101" pitchFamily="2" charset="-122"/>
              </a:rPr>
              <a:t>其他</a:t>
            </a:r>
            <a:r>
              <a:rPr lang="zh-CN" altLang="zh-CN" sz="2000" kern="0" dirty="0">
                <a:solidFill>
                  <a:srgbClr val="990000"/>
                </a:solidFill>
                <a:ea typeface="宋体" panose="02010600030101010101" pitchFamily="2" charset="-122"/>
              </a:rPr>
              <a:t>函数</a:t>
            </a:r>
            <a:endParaRPr lang="en-US" altLang="zh-CN" sz="2000" kern="0" dirty="0">
              <a:solidFill>
                <a:srgbClr val="990000"/>
              </a:solidFill>
              <a:ea typeface="宋体" panose="02010600030101010101" pitchFamily="2" charset="-122"/>
            </a:endParaRPr>
          </a:p>
          <a:p>
            <a:pPr marL="0" indent="457200">
              <a:lnSpc>
                <a:spcPct val="130000"/>
              </a:lnSpc>
              <a:spcBef>
                <a:spcPts val="0"/>
              </a:spcBef>
              <a:buClr>
                <a:srgbClr val="990000"/>
              </a:buClr>
            </a:pPr>
            <a:r>
              <a:rPr lang="en-US" altLang="zh-CN" sz="2000" dirty="0"/>
              <a:t>Python</a:t>
            </a:r>
            <a:r>
              <a:rPr lang="zh-CN" altLang="zh-CN" sz="2000" dirty="0"/>
              <a:t>还提供了包括</a:t>
            </a:r>
            <a:r>
              <a:rPr lang="en-US" altLang="zh-CN" sz="2000" dirty="0"/>
              <a:t>help()</a:t>
            </a:r>
            <a:r>
              <a:rPr lang="zh-CN" altLang="zh-CN" sz="2000" dirty="0"/>
              <a:t>、</a:t>
            </a:r>
            <a:r>
              <a:rPr lang="en-US" altLang="zh-CN" sz="2000" dirty="0" err="1"/>
              <a:t>dir</a:t>
            </a:r>
            <a:r>
              <a:rPr lang="en-US" altLang="zh-CN" sz="2000" dirty="0"/>
              <a:t>()</a:t>
            </a:r>
            <a:r>
              <a:rPr lang="zh-CN" altLang="zh-CN" sz="2000" dirty="0"/>
              <a:t>、</a:t>
            </a:r>
            <a:r>
              <a:rPr lang="en-US" altLang="zh-CN" sz="2000" dirty="0"/>
              <a:t>type()</a:t>
            </a:r>
            <a:r>
              <a:rPr lang="zh-CN" altLang="zh-CN" sz="2000" dirty="0"/>
              <a:t>和</a:t>
            </a:r>
            <a:r>
              <a:rPr lang="en-US" altLang="zh-CN" sz="2000" dirty="0"/>
              <a:t>id()</a:t>
            </a:r>
            <a:r>
              <a:rPr lang="zh-CN" altLang="en-US" sz="2000" dirty="0"/>
              <a:t>等</a:t>
            </a:r>
            <a:r>
              <a:rPr lang="zh-CN" altLang="zh-CN" sz="2000" dirty="0"/>
              <a:t>内置函数，用于查询对象或方法的相关信息</a:t>
            </a:r>
            <a:r>
              <a:rPr lang="zh-CN" altLang="en-US" sz="2000" dirty="0"/>
              <a:t>。</a:t>
            </a:r>
            <a:endParaRPr lang="en-US" altLang="zh-CN" sz="2000" dirty="0"/>
          </a:p>
          <a:p>
            <a:pPr marL="0" indent="0" algn="ctr">
              <a:lnSpc>
                <a:spcPct val="140000"/>
              </a:lnSpc>
              <a:spcBef>
                <a:spcPts val="0"/>
              </a:spcBef>
              <a:buClr>
                <a:srgbClr val="990000"/>
              </a:buClr>
            </a:pPr>
            <a:r>
              <a:rPr lang="en-US" altLang="zh-CN" sz="2000"/>
              <a:t>     </a:t>
            </a:r>
            <a:r>
              <a:rPr lang="zh-CN" altLang="zh-CN" sz="2000"/>
              <a:t>表</a:t>
            </a:r>
            <a:r>
              <a:rPr lang="en-US" altLang="zh-CN" sz="2000"/>
              <a:t>2.22 </a:t>
            </a:r>
            <a:r>
              <a:rPr lang="zh-CN" altLang="zh-CN" sz="2000"/>
              <a:t>其他函数</a:t>
            </a:r>
            <a:endParaRPr lang="zh-CN" altLang="zh-CN" sz="2000" dirty="0"/>
          </a:p>
          <a:p>
            <a:pPr indent="-342900">
              <a:lnSpc>
                <a:spcPct val="140000"/>
              </a:lnSpc>
              <a:buClr>
                <a:srgbClr val="990000"/>
              </a:buClr>
              <a:buFont typeface="Wingdings" panose="05000000000000000000" pitchFamily="2" charset="2"/>
              <a:buChar char="v"/>
            </a:pPr>
            <a:endParaRPr lang="en-US" altLang="zh-CN" sz="2000" dirty="0"/>
          </a:p>
          <a:p>
            <a:pPr indent="-342900">
              <a:lnSpc>
                <a:spcPct val="140000"/>
              </a:lnSpc>
              <a:buClr>
                <a:srgbClr val="990000"/>
              </a:buClr>
              <a:buFont typeface="Wingdings" panose="05000000000000000000" pitchFamily="2" charset="2"/>
              <a:buChar char="v"/>
            </a:pPr>
            <a:endParaRPr lang="en-US" altLang="zh-CN" sz="2000" dirty="0"/>
          </a:p>
        </p:txBody>
      </p:sp>
      <p:graphicFrame>
        <p:nvGraphicFramePr>
          <p:cNvPr id="2" name="表格 1"/>
          <p:cNvGraphicFramePr>
            <a:graphicFrameLocks noGrp="1"/>
          </p:cNvGraphicFramePr>
          <p:nvPr/>
        </p:nvGraphicFramePr>
        <p:xfrm>
          <a:off x="2279576" y="2721860"/>
          <a:ext cx="7797874" cy="2365778"/>
        </p:xfrm>
        <a:graphic>
          <a:graphicData uri="http://schemas.openxmlformats.org/drawingml/2006/table">
            <a:tbl>
              <a:tblPr firstRow="1" firstCol="1" bandRow="1">
                <a:tableStyleId>{5DA37D80-6434-44D0-A028-1B22A696006F}</a:tableStyleId>
              </a:tblPr>
              <a:tblGrid>
                <a:gridCol w="1849865"/>
                <a:gridCol w="5948009"/>
              </a:tblGrid>
              <a:tr h="50405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sz="1600" kern="100" dirty="0">
                          <a:effectLst/>
                        </a:rPr>
                        <a:t>函数名</a:t>
                      </a:r>
                      <a:endParaRPr lang="zh-CN" sz="1600" kern="100" dirty="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>
                    <a:solidFill>
                      <a:srgbClr val="43A1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sz="1600" kern="100" dirty="0">
                          <a:effectLst/>
                        </a:rPr>
                        <a:t>功能</a:t>
                      </a:r>
                      <a:endParaRPr lang="zh-CN" sz="1600" kern="100" dirty="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>
                    <a:solidFill>
                      <a:srgbClr val="43A1FF"/>
                    </a:solidFill>
                  </a:tcPr>
                </a:tc>
              </a:tr>
              <a:tr h="77443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dir([object])</a:t>
                      </a:r>
                      <a:endParaRPr lang="zh-CN" sz="1600" kern="10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sz="1600" kern="100">
                          <a:effectLst/>
                        </a:rPr>
                        <a:t>无</a:t>
                      </a:r>
                      <a:r>
                        <a:rPr lang="en-US" sz="1600" kern="100">
                          <a:effectLst/>
                        </a:rPr>
                        <a:t>object</a:t>
                      </a:r>
                      <a:r>
                        <a:rPr lang="zh-CN" sz="1600" kern="100">
                          <a:effectLst/>
                        </a:rPr>
                        <a:t>时，返回当前范围内的变量、方法和定义的类型列表；带</a:t>
                      </a:r>
                      <a:r>
                        <a:rPr lang="en-US" sz="1600" kern="100">
                          <a:effectLst/>
                        </a:rPr>
                        <a:t>object</a:t>
                      </a:r>
                      <a:r>
                        <a:rPr lang="zh-CN" sz="1600" kern="100">
                          <a:effectLst/>
                        </a:rPr>
                        <a:t>时，返回</a:t>
                      </a:r>
                      <a:r>
                        <a:rPr lang="en-US" sz="1600" kern="100">
                          <a:effectLst/>
                        </a:rPr>
                        <a:t>object</a:t>
                      </a:r>
                      <a:r>
                        <a:rPr lang="zh-CN" sz="1600" kern="100">
                          <a:effectLst/>
                        </a:rPr>
                        <a:t>的属性、方法列表。</a:t>
                      </a:r>
                      <a:endParaRPr lang="zh-CN" sz="1600" kern="10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</a:tr>
              <a:tr h="36242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help([object])</a:t>
                      </a:r>
                      <a:endParaRPr lang="zh-CN" sz="1600" kern="10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sz="1600" kern="100">
                          <a:effectLst/>
                        </a:rPr>
                        <a:t>返回</a:t>
                      </a:r>
                      <a:r>
                        <a:rPr lang="en-US" sz="1600" kern="100">
                          <a:effectLst/>
                        </a:rPr>
                        <a:t>object</a:t>
                      </a:r>
                      <a:r>
                        <a:rPr lang="zh-CN" sz="1600" kern="100">
                          <a:effectLst/>
                        </a:rPr>
                        <a:t>（模块、类型、对象、方法、属性）的帮助信息</a:t>
                      </a:r>
                      <a:endParaRPr lang="zh-CN" sz="1600" kern="10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</a:tr>
              <a:tr h="36242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id(object)</a:t>
                      </a:r>
                      <a:endParaRPr lang="zh-CN" sz="1600" kern="10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sz="1600" kern="100">
                          <a:effectLst/>
                        </a:rPr>
                        <a:t>返回</a:t>
                      </a:r>
                      <a:r>
                        <a:rPr lang="en-US" sz="1600" kern="100">
                          <a:effectLst/>
                        </a:rPr>
                        <a:t>object</a:t>
                      </a:r>
                      <a:r>
                        <a:rPr lang="zh-CN" sz="1600" kern="100">
                          <a:effectLst/>
                        </a:rPr>
                        <a:t>对象的唯一标识符（内存地址）</a:t>
                      </a:r>
                      <a:endParaRPr lang="zh-CN" sz="1600" kern="10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</a:tr>
              <a:tr h="36242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type(object)</a:t>
                      </a:r>
                      <a:endParaRPr lang="zh-CN" sz="1600" kern="10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sz="1600" kern="100" dirty="0">
                          <a:effectLst/>
                        </a:rPr>
                        <a:t>返回</a:t>
                      </a:r>
                      <a:r>
                        <a:rPr lang="en-US" sz="1600" kern="100" dirty="0">
                          <a:effectLst/>
                        </a:rPr>
                        <a:t>object</a:t>
                      </a:r>
                      <a:r>
                        <a:rPr lang="zh-CN" sz="1600" kern="100" dirty="0">
                          <a:effectLst/>
                        </a:rPr>
                        <a:t>对象的数据类型</a:t>
                      </a:r>
                      <a:endParaRPr lang="zh-CN" sz="1600" kern="100" dirty="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3" name="矩形 2"/>
          <p:cNvSpPr/>
          <p:nvPr/>
        </p:nvSpPr>
        <p:spPr>
          <a:xfrm>
            <a:off x="2279576" y="5415708"/>
            <a:ext cx="7797874" cy="1056508"/>
          </a:xfrm>
          <a:prstGeom prst="rect">
            <a:avLst/>
          </a:prstGeom>
          <a:solidFill>
            <a:schemeClr val="accent3">
              <a:lumMod val="95000"/>
            </a:schemeClr>
          </a:solidFill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buClr>
                <a:srgbClr val="990000"/>
              </a:buClr>
            </a:pPr>
            <a:r>
              <a:rPr lang="en-US" altLang="zh-CN" dirty="0" err="1"/>
              <a:t>dir</a:t>
            </a:r>
            <a:r>
              <a:rPr lang="en-US" altLang="zh-CN" dirty="0"/>
              <a:t>('</a:t>
            </a:r>
            <a:r>
              <a:rPr lang="en-US" altLang="zh-CN" dirty="0" err="1"/>
              <a:t>abc</a:t>
            </a:r>
            <a:r>
              <a:rPr lang="en-US" altLang="zh-CN"/>
              <a:t>')    	# </a:t>
            </a:r>
            <a:r>
              <a:rPr lang="zh-CN" altLang="en-US" dirty="0"/>
              <a:t>显示字符串的各种方法</a:t>
            </a:r>
            <a:endParaRPr lang="en-US" altLang="zh-CN" dirty="0"/>
          </a:p>
          <a:p>
            <a:pPr>
              <a:lnSpc>
                <a:spcPct val="120000"/>
              </a:lnSpc>
              <a:buClr>
                <a:srgbClr val="990000"/>
              </a:buClr>
            </a:pPr>
            <a:r>
              <a:rPr lang="en-US" altLang="zh-CN" dirty="0"/>
              <a:t>import  math</a:t>
            </a:r>
            <a:endParaRPr lang="en-US" altLang="zh-CN" dirty="0"/>
          </a:p>
          <a:p>
            <a:pPr>
              <a:lnSpc>
                <a:spcPct val="120000"/>
              </a:lnSpc>
              <a:buClr>
                <a:srgbClr val="990000"/>
              </a:buClr>
            </a:pPr>
            <a:r>
              <a:rPr lang="en-US" altLang="zh-CN" dirty="0" err="1"/>
              <a:t>dir</a:t>
            </a:r>
            <a:r>
              <a:rPr lang="en-US" altLang="zh-CN" dirty="0"/>
              <a:t>(math</a:t>
            </a:r>
            <a:r>
              <a:rPr lang="en-US" altLang="zh-CN"/>
              <a:t>)  	# </a:t>
            </a:r>
            <a:r>
              <a:rPr lang="zh-CN" altLang="en-US" dirty="0"/>
              <a:t>显示</a:t>
            </a:r>
            <a:r>
              <a:rPr lang="en-US" altLang="zh-CN" dirty="0"/>
              <a:t>math</a:t>
            </a:r>
            <a:r>
              <a:rPr lang="zh-CN" altLang="en-US" dirty="0"/>
              <a:t>库内的函数</a:t>
            </a:r>
            <a:endParaRPr lang="zh-CN" altLang="zh-CN" dirty="0"/>
          </a:p>
        </p:txBody>
      </p:sp>
    </p:spTree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54"/>
          <p:cNvSpPr txBox="1">
            <a:spLocks noChangeArrowheads="1"/>
          </p:cNvSpPr>
          <p:nvPr/>
        </p:nvSpPr>
        <p:spPr bwMode="auto">
          <a:xfrm>
            <a:off x="2819400" y="404667"/>
            <a:ext cx="6553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2.5  </a:t>
            </a:r>
            <a:r>
              <a:rPr lang="zh-CN" alt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内置函数</a:t>
            </a:r>
            <a:endParaRPr lang="en-US" altLang="zh-CN" sz="3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Rectangle 53"/>
          <p:cNvSpPr txBox="1">
            <a:spLocks noChangeArrowheads="1"/>
          </p:cNvSpPr>
          <p:nvPr/>
        </p:nvSpPr>
        <p:spPr bwMode="auto">
          <a:xfrm>
            <a:off x="2063552" y="1196752"/>
            <a:ext cx="7920880" cy="33843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/>
          <a:lstStyle>
            <a:lvl1pPr marL="342900" indent="2095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defRPr sz="28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28675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23698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4465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r>
              <a:rPr lang="en-US" altLang="zh-CN" sz="2000"/>
              <a:t>【</a:t>
            </a:r>
            <a:r>
              <a:rPr lang="zh-CN" altLang="zh-CN" sz="2000"/>
              <a:t>例</a:t>
            </a:r>
            <a:r>
              <a:rPr lang="en-US" altLang="zh-CN" sz="2000"/>
              <a:t>】dir() </a:t>
            </a:r>
            <a:r>
              <a:rPr lang="zh-CN" altLang="en-US" sz="2000"/>
              <a:t>、</a:t>
            </a:r>
            <a:r>
              <a:rPr lang="en-US" altLang="zh-CN" sz="2000"/>
              <a:t>help</a:t>
            </a:r>
            <a:r>
              <a:rPr lang="en-US" altLang="zh-CN" sz="2000" dirty="0"/>
              <a:t>()</a:t>
            </a:r>
            <a:r>
              <a:rPr lang="zh-CN" altLang="zh-CN" sz="2000" dirty="0"/>
              <a:t>、</a:t>
            </a:r>
            <a:r>
              <a:rPr lang="en-US" altLang="zh-CN" sz="2000" dirty="0"/>
              <a:t>type()</a:t>
            </a:r>
            <a:r>
              <a:rPr lang="zh-CN" altLang="zh-CN" sz="2000" dirty="0"/>
              <a:t>和</a:t>
            </a:r>
            <a:r>
              <a:rPr lang="en-US" altLang="zh-CN" sz="2000" dirty="0"/>
              <a:t>id()</a:t>
            </a:r>
            <a:r>
              <a:rPr lang="zh-CN" altLang="zh-CN" sz="2000" dirty="0"/>
              <a:t>函数的应用</a:t>
            </a:r>
            <a:endParaRPr lang="zh-CN" altLang="zh-CN" sz="2000" dirty="0"/>
          </a:p>
          <a:p>
            <a:r>
              <a:rPr lang="zh-CN" altLang="zh-CN" sz="2000"/>
              <a:t>（</a:t>
            </a:r>
            <a:r>
              <a:rPr lang="en-US" altLang="zh-CN" sz="2000"/>
              <a:t>1</a:t>
            </a:r>
            <a:r>
              <a:rPr lang="zh-CN" altLang="zh-CN" sz="2000"/>
              <a:t>）</a:t>
            </a:r>
            <a:r>
              <a:rPr lang="en-US" altLang="zh-CN" sz="2000"/>
              <a:t>dir()</a:t>
            </a:r>
            <a:r>
              <a:rPr lang="zh-CN" altLang="zh-CN" sz="2000"/>
              <a:t>函数</a:t>
            </a:r>
            <a:endParaRPr lang="zh-CN" altLang="zh-CN" sz="2000"/>
          </a:p>
          <a:p>
            <a:r>
              <a:rPr lang="en-US" altLang="zh-CN" sz="2000"/>
              <a:t>dir([1,2,3])     	# [1,2,3]</a:t>
            </a:r>
            <a:r>
              <a:rPr lang="zh-CN" altLang="en-US" sz="2000"/>
              <a:t>是列表，将显示列表对象的方法</a:t>
            </a:r>
            <a:endParaRPr lang="zh-CN" altLang="zh-CN" sz="2000"/>
          </a:p>
          <a:p>
            <a:endParaRPr lang="en-US" altLang="zh-CN" sz="2000"/>
          </a:p>
          <a:p>
            <a:r>
              <a:rPr lang="zh-CN" altLang="zh-CN" sz="2000"/>
              <a:t>（</a:t>
            </a:r>
            <a:r>
              <a:rPr lang="en-US" altLang="zh-CN" sz="2000" dirty="0"/>
              <a:t>2</a:t>
            </a:r>
            <a:r>
              <a:rPr lang="zh-CN" altLang="zh-CN" sz="2000"/>
              <a:t>）</a:t>
            </a:r>
            <a:r>
              <a:rPr lang="en-US" altLang="zh-CN" sz="2000" dirty="0"/>
              <a:t>help()</a:t>
            </a:r>
            <a:r>
              <a:rPr lang="zh-CN" altLang="zh-CN" sz="2000" dirty="0"/>
              <a:t>函数</a:t>
            </a:r>
            <a:endParaRPr lang="zh-CN" altLang="zh-CN" sz="2000" dirty="0"/>
          </a:p>
          <a:p>
            <a:r>
              <a:rPr lang="en-US" altLang="zh-CN" sz="2000"/>
              <a:t>help</a:t>
            </a:r>
            <a:r>
              <a:rPr lang="en-US" altLang="zh-CN" sz="2000" dirty="0"/>
              <a:t>(input</a:t>
            </a:r>
            <a:r>
              <a:rPr lang="en-US" altLang="zh-CN" sz="2000"/>
              <a:t>)   	# </a:t>
            </a:r>
            <a:r>
              <a:rPr lang="zh-CN" altLang="en-US" sz="2000" dirty="0"/>
              <a:t>显示</a:t>
            </a:r>
            <a:r>
              <a:rPr lang="en-US" altLang="zh-CN" sz="2000" dirty="0"/>
              <a:t>input</a:t>
            </a:r>
            <a:r>
              <a:rPr lang="zh-CN" altLang="en-US" sz="2000" dirty="0"/>
              <a:t>函数的帮助信息</a:t>
            </a:r>
            <a:endParaRPr lang="zh-CN" altLang="zh-CN" sz="2000" dirty="0"/>
          </a:p>
          <a:p>
            <a:endParaRPr lang="en-US" altLang="zh-CN" sz="2000" dirty="0"/>
          </a:p>
          <a:p>
            <a:r>
              <a:rPr lang="en-US" altLang="zh-CN" sz="2000"/>
              <a:t>help</a:t>
            </a:r>
            <a:r>
              <a:rPr lang="en-US" altLang="zh-CN" sz="2000" dirty="0"/>
              <a:t>('</a:t>
            </a:r>
            <a:r>
              <a:rPr lang="en-US" altLang="zh-CN" sz="2000" dirty="0" err="1"/>
              <a:t>abc</a:t>
            </a:r>
            <a:r>
              <a:rPr lang="en-US" altLang="zh-CN" sz="2000" dirty="0"/>
              <a:t>'.find)       # </a:t>
            </a:r>
            <a:r>
              <a:rPr lang="zh-CN" altLang="en-US" sz="2000" dirty="0"/>
              <a:t>显示字符串</a:t>
            </a:r>
            <a:r>
              <a:rPr lang="en-US" altLang="zh-CN" sz="2000" dirty="0"/>
              <a:t>find</a:t>
            </a:r>
            <a:r>
              <a:rPr lang="zh-CN" altLang="en-US" sz="2000" dirty="0"/>
              <a:t>方法的帮助</a:t>
            </a:r>
            <a:endParaRPr lang="en-US" altLang="zh-CN" sz="2000" dirty="0"/>
          </a:p>
          <a:p>
            <a:r>
              <a:rPr lang="en-US" altLang="zh-CN" sz="2000"/>
              <a:t>help</a:t>
            </a:r>
            <a:r>
              <a:rPr lang="en-US" altLang="zh-CN" sz="2000" dirty="0"/>
              <a:t>('</a:t>
            </a:r>
            <a:r>
              <a:rPr lang="en-US" altLang="zh-CN" sz="2000" dirty="0" err="1"/>
              <a:t>abc</a:t>
            </a:r>
            <a:r>
              <a:rPr lang="en-US" altLang="zh-CN" sz="2000" dirty="0"/>
              <a:t>'.find</a:t>
            </a:r>
            <a:r>
              <a:rPr lang="en-US" altLang="zh-CN" sz="2000" dirty="0">
                <a:solidFill>
                  <a:srgbClr val="FF0000"/>
                </a:solidFill>
              </a:rPr>
              <a:t>()</a:t>
            </a:r>
            <a:r>
              <a:rPr lang="zh-CN" altLang="en-US" sz="2000" dirty="0"/>
              <a:t> </a:t>
            </a:r>
            <a:r>
              <a:rPr lang="en-US" altLang="zh-CN" sz="2000" dirty="0"/>
              <a:t>)    # </a:t>
            </a:r>
            <a:r>
              <a:rPr lang="zh-CN" altLang="en-US" sz="2000" dirty="0"/>
              <a:t>错误</a:t>
            </a:r>
            <a:r>
              <a:rPr lang="en-US" altLang="zh-CN" sz="2000"/>
              <a:t>, </a:t>
            </a:r>
            <a:r>
              <a:rPr lang="zh-CN" altLang="en-US" sz="2000"/>
              <a:t>此处</a:t>
            </a:r>
            <a:r>
              <a:rPr lang="en-US" altLang="zh-CN" sz="2000"/>
              <a:t>find</a:t>
            </a:r>
            <a:r>
              <a:rPr lang="zh-CN" altLang="en-US" sz="2000" dirty="0"/>
              <a:t>后面不要有括号</a:t>
            </a:r>
            <a:endParaRPr lang="zh-CN" altLang="zh-CN" sz="2000" dirty="0"/>
          </a:p>
          <a:p>
            <a:r>
              <a:rPr lang="en-US" altLang="zh-CN" sz="2000" dirty="0"/>
              <a:t> </a:t>
            </a:r>
            <a:endParaRPr lang="zh-CN" altLang="zh-CN" sz="2000" dirty="0"/>
          </a:p>
        </p:txBody>
      </p:sp>
    </p:spTree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54"/>
          <p:cNvSpPr txBox="1">
            <a:spLocks noChangeArrowheads="1"/>
          </p:cNvSpPr>
          <p:nvPr/>
        </p:nvSpPr>
        <p:spPr bwMode="auto">
          <a:xfrm>
            <a:off x="2819400" y="404667"/>
            <a:ext cx="6553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2.5  </a:t>
            </a:r>
            <a:r>
              <a:rPr lang="zh-CN" alt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内置函数</a:t>
            </a:r>
            <a:endParaRPr lang="en-US" altLang="zh-CN" sz="3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Rectangle 53"/>
          <p:cNvSpPr txBox="1">
            <a:spLocks noChangeArrowheads="1"/>
          </p:cNvSpPr>
          <p:nvPr/>
        </p:nvSpPr>
        <p:spPr bwMode="auto">
          <a:xfrm>
            <a:off x="1739850" y="989439"/>
            <a:ext cx="8928150" cy="18450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/>
          <a:lstStyle>
            <a:lvl1pPr marL="342900" indent="2095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defRPr sz="28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28675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23698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4465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r>
              <a:rPr lang="zh-CN" altLang="zh-CN" sz="2000"/>
              <a:t>（</a:t>
            </a:r>
            <a:r>
              <a:rPr lang="en-US" altLang="zh-CN" sz="2000" dirty="0"/>
              <a:t>3</a:t>
            </a:r>
            <a:r>
              <a:rPr lang="zh-CN" altLang="zh-CN" sz="2000"/>
              <a:t>）</a:t>
            </a:r>
            <a:r>
              <a:rPr lang="en-US" altLang="zh-CN" sz="2000" dirty="0"/>
              <a:t>type()</a:t>
            </a:r>
            <a:r>
              <a:rPr lang="zh-CN" altLang="zh-CN" sz="2000" dirty="0"/>
              <a:t>函数</a:t>
            </a:r>
            <a:endParaRPr lang="zh-CN" altLang="zh-CN" sz="2000" dirty="0"/>
          </a:p>
          <a:p>
            <a:r>
              <a:rPr lang="en-US" altLang="zh-CN" sz="2000"/>
              <a:t>x </a:t>
            </a:r>
            <a:r>
              <a:rPr lang="en-US" altLang="zh-CN" sz="2000" dirty="0"/>
              <a:t>= 123</a:t>
            </a:r>
            <a:endParaRPr lang="zh-CN" altLang="zh-CN" sz="2000" dirty="0"/>
          </a:p>
          <a:p>
            <a:r>
              <a:rPr lang="en-US" altLang="zh-CN" sz="2000"/>
              <a:t>type</a:t>
            </a:r>
            <a:r>
              <a:rPr lang="en-US" altLang="zh-CN" sz="2000" dirty="0"/>
              <a:t>(x)    # </a:t>
            </a:r>
            <a:r>
              <a:rPr lang="zh-CN" altLang="en-US" sz="2000" dirty="0"/>
              <a:t>返回变量</a:t>
            </a:r>
            <a:r>
              <a:rPr lang="en-US" altLang="zh-CN" sz="2000" dirty="0"/>
              <a:t>x</a:t>
            </a:r>
            <a:r>
              <a:rPr lang="zh-CN" altLang="en-US" sz="2000" dirty="0"/>
              <a:t>的数据类型</a:t>
            </a:r>
            <a:endParaRPr lang="zh-CN" altLang="zh-CN" sz="2000" dirty="0"/>
          </a:p>
          <a:p>
            <a:r>
              <a:rPr lang="en-US" altLang="zh-CN" sz="2000" dirty="0" err="1"/>
              <a:t>Ou</a:t>
            </a:r>
            <a:r>
              <a:rPr lang="en-US" altLang="zh-CN" sz="2000" dirty="0"/>
              <a:t>: int</a:t>
            </a:r>
            <a:endParaRPr lang="en-US" altLang="zh-CN" sz="2000" dirty="0"/>
          </a:p>
          <a:p>
            <a:r>
              <a:rPr lang="en-US" altLang="zh-CN" sz="2000"/>
              <a:t>type</a:t>
            </a:r>
            <a:r>
              <a:rPr lang="en-US" altLang="zh-CN" sz="2000" dirty="0"/>
              <a:t>(3.14</a:t>
            </a:r>
            <a:r>
              <a:rPr lang="en-US" altLang="zh-CN" sz="2000"/>
              <a:t>),   type</a:t>
            </a:r>
            <a:r>
              <a:rPr lang="en-US" altLang="zh-CN" sz="2000" dirty="0"/>
              <a:t>(True</a:t>
            </a:r>
            <a:r>
              <a:rPr lang="en-US" altLang="zh-CN" sz="2000"/>
              <a:t>),   type</a:t>
            </a:r>
            <a:r>
              <a:rPr lang="en-US" altLang="zh-CN" sz="2000" dirty="0"/>
              <a:t>([1,2,3])		</a:t>
            </a:r>
            <a:endParaRPr lang="en-US" altLang="zh-CN" sz="2000" dirty="0"/>
          </a:p>
          <a:p>
            <a:r>
              <a:rPr lang="en-US" altLang="zh-CN" sz="2000" dirty="0"/>
              <a:t>Out: (float, bool, list)</a:t>
            </a:r>
            <a:endParaRPr lang="en-US" altLang="zh-CN" sz="2000" dirty="0"/>
          </a:p>
          <a:p>
            <a:endParaRPr lang="zh-CN" altLang="zh-CN" sz="2000" dirty="0"/>
          </a:p>
          <a:p>
            <a:r>
              <a:rPr lang="zh-CN" altLang="zh-CN" sz="2000"/>
              <a:t>（</a:t>
            </a:r>
            <a:r>
              <a:rPr lang="en-US" altLang="zh-CN" sz="2000" dirty="0"/>
              <a:t>4</a:t>
            </a:r>
            <a:r>
              <a:rPr lang="zh-CN" altLang="zh-CN" sz="2000"/>
              <a:t>）</a:t>
            </a:r>
            <a:r>
              <a:rPr lang="en-US" altLang="zh-CN" sz="2000" dirty="0"/>
              <a:t>id()</a:t>
            </a:r>
            <a:r>
              <a:rPr lang="zh-CN" altLang="zh-CN" sz="2000" dirty="0"/>
              <a:t>函数</a:t>
            </a:r>
            <a:endParaRPr lang="zh-CN" altLang="zh-CN" sz="2000" dirty="0"/>
          </a:p>
          <a:p>
            <a:r>
              <a:rPr lang="en-US" altLang="zh-CN" sz="2000"/>
              <a:t>x </a:t>
            </a:r>
            <a:r>
              <a:rPr lang="en-US" altLang="zh-CN" sz="2000" dirty="0"/>
              <a:t>= 123</a:t>
            </a:r>
            <a:endParaRPr lang="zh-CN" altLang="zh-CN" sz="2000" dirty="0"/>
          </a:p>
          <a:p>
            <a:r>
              <a:rPr lang="en-US" altLang="zh-CN" sz="2000"/>
              <a:t>id</a:t>
            </a:r>
            <a:r>
              <a:rPr lang="en-US" altLang="zh-CN" sz="2000" dirty="0"/>
              <a:t>(x)	</a:t>
            </a:r>
            <a:r>
              <a:rPr lang="en-US" altLang="zh-CN" sz="2000"/>
              <a:t>		# </a:t>
            </a:r>
            <a:r>
              <a:rPr lang="zh-CN" altLang="zh-CN" sz="2000" dirty="0"/>
              <a:t>返回</a:t>
            </a:r>
            <a:r>
              <a:rPr lang="en-US" altLang="zh-CN" sz="2000" dirty="0"/>
              <a:t>x</a:t>
            </a:r>
            <a:r>
              <a:rPr lang="zh-CN" altLang="zh-CN" sz="2000" dirty="0"/>
              <a:t>变量的唯一标识符，类似内存地址</a:t>
            </a:r>
            <a:endParaRPr lang="zh-CN" altLang="zh-CN" sz="2000" dirty="0"/>
          </a:p>
          <a:p>
            <a:r>
              <a:rPr lang="en-US" altLang="zh-CN" sz="2000" dirty="0"/>
              <a:t>Out: 1364906032</a:t>
            </a:r>
            <a:endParaRPr lang="zh-CN" altLang="zh-CN" sz="2000" dirty="0"/>
          </a:p>
          <a:p>
            <a:r>
              <a:rPr lang="en-US" altLang="zh-CN" sz="2000"/>
              <a:t>x </a:t>
            </a:r>
            <a:r>
              <a:rPr lang="en-US" altLang="zh-CN" sz="2000" dirty="0"/>
              <a:t>= '</a:t>
            </a:r>
            <a:r>
              <a:rPr lang="en-US" altLang="zh-CN" sz="2000" dirty="0" err="1"/>
              <a:t>abc</a:t>
            </a:r>
            <a:r>
              <a:rPr lang="en-US" altLang="zh-CN" sz="2000" dirty="0"/>
              <a:t>'		# </a:t>
            </a:r>
            <a:r>
              <a:rPr lang="zh-CN" altLang="zh-CN" sz="2000" dirty="0"/>
              <a:t>赋予新值</a:t>
            </a:r>
            <a:endParaRPr lang="zh-CN" altLang="zh-CN" sz="2000" dirty="0"/>
          </a:p>
          <a:p>
            <a:r>
              <a:rPr lang="en-US" altLang="zh-CN" sz="2000"/>
              <a:t>id</a:t>
            </a:r>
            <a:r>
              <a:rPr lang="en-US" altLang="zh-CN" sz="2000" dirty="0"/>
              <a:t>(x)	</a:t>
            </a:r>
            <a:r>
              <a:rPr lang="en-US" altLang="zh-CN" sz="2000"/>
              <a:t>		# </a:t>
            </a:r>
            <a:r>
              <a:rPr lang="zh-CN" altLang="zh-CN" sz="2000" dirty="0"/>
              <a:t>可见</a:t>
            </a:r>
            <a:r>
              <a:rPr lang="en-US" altLang="zh-CN" sz="2000" dirty="0"/>
              <a:t>x</a:t>
            </a:r>
            <a:r>
              <a:rPr lang="zh-CN" altLang="zh-CN" sz="2000" dirty="0"/>
              <a:t>变量的内存地址已变化</a:t>
            </a:r>
            <a:endParaRPr lang="zh-CN" altLang="zh-CN" sz="2000" dirty="0"/>
          </a:p>
          <a:p>
            <a:r>
              <a:rPr lang="en-US" altLang="zh-CN" sz="2000" dirty="0"/>
              <a:t>Out: 1454907035 # </a:t>
            </a:r>
            <a:r>
              <a:rPr lang="zh-CN" altLang="zh-CN" sz="2000" dirty="0"/>
              <a:t>说明前后两个</a:t>
            </a:r>
            <a:r>
              <a:rPr lang="en-US" altLang="zh-CN" sz="2000" dirty="0"/>
              <a:t>x</a:t>
            </a:r>
            <a:r>
              <a:rPr lang="zh-CN" altLang="zh-CN" sz="2000" dirty="0"/>
              <a:t>变量只是变量名相同，但内存指向不同</a:t>
            </a:r>
            <a:endParaRPr lang="zh-CN" altLang="zh-CN" sz="2000" dirty="0"/>
          </a:p>
        </p:txBody>
      </p:sp>
    </p:spTree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54"/>
          <p:cNvSpPr txBox="1">
            <a:spLocks noChangeArrowheads="1"/>
          </p:cNvSpPr>
          <p:nvPr/>
        </p:nvSpPr>
        <p:spPr bwMode="auto">
          <a:xfrm>
            <a:off x="2819400" y="404667"/>
            <a:ext cx="6553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2.6  </a:t>
            </a:r>
            <a:r>
              <a:rPr lang="zh-CN" alt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常用模块</a:t>
            </a:r>
            <a:endParaRPr lang="en-US" altLang="zh-CN" sz="3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Rectangle 53"/>
          <p:cNvSpPr txBox="1">
            <a:spLocks noChangeArrowheads="1"/>
          </p:cNvSpPr>
          <p:nvPr/>
        </p:nvSpPr>
        <p:spPr bwMode="auto">
          <a:xfrm>
            <a:off x="1909338" y="1104990"/>
            <a:ext cx="8428236" cy="28920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/>
          <a:lstStyle>
            <a:lvl1pPr marL="342900" indent="2095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defRPr sz="28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28675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23698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4465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457200">
              <a:lnSpc>
                <a:spcPct val="120000"/>
              </a:lnSpc>
              <a:spcBef>
                <a:spcPts val="0"/>
              </a:spcBef>
              <a:buClr>
                <a:srgbClr val="990000"/>
              </a:buClr>
            </a:pPr>
            <a:r>
              <a:rPr lang="zh-CN" altLang="zh-CN" sz="2400" dirty="0"/>
              <a:t>模块</a:t>
            </a:r>
            <a:r>
              <a:rPr lang="en-US" altLang="zh-CN" sz="2400" dirty="0"/>
              <a:t>(Module) :</a:t>
            </a:r>
            <a:r>
              <a:rPr lang="zh-CN" altLang="zh-CN" sz="2400" dirty="0"/>
              <a:t>将函数按功能划分</a:t>
            </a:r>
            <a:r>
              <a:rPr lang="zh-CN" altLang="en-US" sz="2400" dirty="0"/>
              <a:t>在</a:t>
            </a:r>
            <a:r>
              <a:rPr lang="zh-CN" altLang="en-US" sz="2400"/>
              <a:t>一起</a:t>
            </a:r>
            <a:r>
              <a:rPr lang="zh-CN" altLang="zh-CN" sz="2400"/>
              <a:t>，</a:t>
            </a:r>
            <a:r>
              <a:rPr lang="zh-CN" altLang="en-US" sz="2400"/>
              <a:t>存放在一个</a:t>
            </a:r>
            <a:r>
              <a:rPr lang="en-US" altLang="zh-CN" sz="2400"/>
              <a:t>.py</a:t>
            </a:r>
            <a:r>
              <a:rPr lang="zh-CN" altLang="en-US" sz="2400"/>
              <a:t>文件中，一个</a:t>
            </a:r>
            <a:r>
              <a:rPr lang="en-US" altLang="zh-CN" sz="2400"/>
              <a:t>.py</a:t>
            </a:r>
            <a:r>
              <a:rPr lang="zh-CN" altLang="en-US" sz="2400"/>
              <a:t>文件既是一个模块。</a:t>
            </a:r>
            <a:endParaRPr lang="en-US" altLang="zh-CN" sz="2400" dirty="0"/>
          </a:p>
          <a:p>
            <a:pPr marL="0" indent="457200" algn="just">
              <a:lnSpc>
                <a:spcPct val="120000"/>
              </a:lnSpc>
              <a:spcBef>
                <a:spcPts val="0"/>
              </a:spcBef>
              <a:buClr>
                <a:srgbClr val="990000"/>
              </a:buClr>
            </a:pPr>
            <a:r>
              <a:rPr lang="zh-CN" altLang="en-US" sz="2400" dirty="0"/>
              <a:t>用户可以使用标准库中的</a:t>
            </a:r>
            <a:r>
              <a:rPr lang="zh-CN" altLang="en-US" sz="2400"/>
              <a:t>模块</a:t>
            </a:r>
            <a:r>
              <a:rPr lang="en-US" altLang="zh-CN" sz="2400"/>
              <a:t>(</a:t>
            </a:r>
            <a:r>
              <a:rPr lang="zh-CN" altLang="en-US" sz="2400"/>
              <a:t>如</a:t>
            </a:r>
            <a:r>
              <a:rPr lang="en-US" altLang="zh-CN" sz="2400"/>
              <a:t>math</a:t>
            </a:r>
            <a:r>
              <a:rPr lang="en-US" altLang="zh-CN" sz="2400" dirty="0"/>
              <a:t>, random)</a:t>
            </a:r>
            <a:r>
              <a:rPr lang="zh-CN" altLang="en-US" sz="2400" dirty="0"/>
              <a:t>，也可使用第三方模块</a:t>
            </a:r>
            <a:r>
              <a:rPr lang="en-US" altLang="zh-CN" sz="2400" dirty="0"/>
              <a:t>(</a:t>
            </a:r>
            <a:r>
              <a:rPr lang="en-US" altLang="zh-CN" sz="2400" dirty="0" err="1"/>
              <a:t>numpy</a:t>
            </a:r>
            <a:r>
              <a:rPr lang="en-US" altLang="zh-CN" sz="2400" dirty="0"/>
              <a:t>, pandas)</a:t>
            </a:r>
            <a:r>
              <a:rPr lang="zh-CN" altLang="en-US" sz="2400" dirty="0"/>
              <a:t>。用户还可自行编写模块</a:t>
            </a:r>
            <a:r>
              <a:rPr lang="en-US" altLang="zh-CN" sz="2400" dirty="0"/>
              <a:t>(</a:t>
            </a:r>
            <a:r>
              <a:rPr lang="zh-CN" altLang="en-US" sz="2400" dirty="0"/>
              <a:t>即</a:t>
            </a:r>
            <a:r>
              <a:rPr lang="en-US" altLang="zh-CN" sz="2400" dirty="0"/>
              <a:t>Python</a:t>
            </a:r>
            <a:r>
              <a:rPr lang="zh-CN" altLang="en-US" sz="2400" dirty="0"/>
              <a:t>源文件</a:t>
            </a:r>
            <a:r>
              <a:rPr lang="en-US" altLang="zh-CN" sz="2400" dirty="0"/>
              <a:t>) </a:t>
            </a:r>
            <a:r>
              <a:rPr lang="zh-CN" altLang="en-US" sz="2400" dirty="0"/>
              <a:t>。</a:t>
            </a:r>
            <a:endParaRPr lang="en-US" altLang="zh-CN" sz="2400" dirty="0"/>
          </a:p>
          <a:p>
            <a:pPr marL="0" indent="0">
              <a:lnSpc>
                <a:spcPct val="120000"/>
              </a:lnSpc>
              <a:spcBef>
                <a:spcPts val="0"/>
              </a:spcBef>
              <a:buClr>
                <a:srgbClr val="990000"/>
              </a:buClr>
            </a:pPr>
            <a:r>
              <a:rPr lang="en-US" altLang="zh-CN" sz="2400" dirty="0"/>
              <a:t>     pip   list    </a:t>
            </a:r>
            <a:r>
              <a:rPr lang="en-US" altLang="zh-CN" sz="2400"/>
              <a:t># </a:t>
            </a:r>
            <a:r>
              <a:rPr lang="zh-CN" altLang="en-US" sz="2400"/>
              <a:t>列出已安装的第三</a:t>
            </a:r>
            <a:r>
              <a:rPr lang="zh-CN" altLang="en-US" sz="2400" dirty="0"/>
              <a:t>方</a:t>
            </a:r>
            <a:r>
              <a:rPr lang="zh-CN" altLang="en-US" sz="2400"/>
              <a:t>模块，但不含内置</a:t>
            </a:r>
            <a:r>
              <a:rPr lang="zh-CN" altLang="en-US" sz="2400" dirty="0"/>
              <a:t>模块</a:t>
            </a:r>
            <a:endParaRPr lang="en-US" altLang="zh-CN" sz="2400" dirty="0"/>
          </a:p>
          <a:p>
            <a:pPr marL="0" indent="0">
              <a:lnSpc>
                <a:spcPct val="120000"/>
              </a:lnSpc>
              <a:spcBef>
                <a:spcPts val="0"/>
              </a:spcBef>
              <a:buClr>
                <a:srgbClr val="990000"/>
              </a:buClr>
            </a:pPr>
            <a:endParaRPr lang="en-US" altLang="zh-CN" sz="2400" dirty="0"/>
          </a:p>
          <a:p>
            <a:pPr marL="0" indent="0">
              <a:lnSpc>
                <a:spcPct val="120000"/>
              </a:lnSpc>
              <a:spcBef>
                <a:spcPts val="0"/>
              </a:spcBef>
              <a:buClr>
                <a:srgbClr val="990000"/>
              </a:buClr>
            </a:pPr>
            <a:endParaRPr lang="en-US" altLang="zh-CN" sz="2400" dirty="0"/>
          </a:p>
          <a:p>
            <a:pPr indent="-342900">
              <a:lnSpc>
                <a:spcPct val="120000"/>
              </a:lnSpc>
              <a:spcBef>
                <a:spcPts val="0"/>
              </a:spcBef>
              <a:buClr>
                <a:srgbClr val="990000"/>
              </a:buClr>
              <a:buFont typeface="Wingdings" panose="05000000000000000000" pitchFamily="2" charset="2"/>
              <a:buChar char="v"/>
            </a:pPr>
            <a:endParaRPr lang="en-US" altLang="zh-CN" sz="2400" dirty="0"/>
          </a:p>
        </p:txBody>
      </p:sp>
      <p:sp>
        <p:nvSpPr>
          <p:cNvPr id="10" name="Rectangle 53"/>
          <p:cNvSpPr txBox="1">
            <a:spLocks noChangeArrowheads="1"/>
          </p:cNvSpPr>
          <p:nvPr/>
        </p:nvSpPr>
        <p:spPr bwMode="auto">
          <a:xfrm>
            <a:off x="2028128" y="4425398"/>
            <a:ext cx="8428236" cy="14518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/>
          <a:lstStyle>
            <a:lvl1pPr marL="342900" indent="2095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defRPr sz="28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28675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23698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4465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457200" algn="just">
              <a:lnSpc>
                <a:spcPct val="130000"/>
              </a:lnSpc>
              <a:spcBef>
                <a:spcPts val="0"/>
              </a:spcBef>
              <a:buClr>
                <a:srgbClr val="990000"/>
              </a:buClr>
            </a:pPr>
            <a:r>
              <a:rPr lang="en-US" altLang="zh-CN" sz="2400" dirty="0"/>
              <a:t>Python</a:t>
            </a:r>
            <a:r>
              <a:rPr lang="zh-CN" altLang="zh-CN" sz="2400" dirty="0"/>
              <a:t>标准库也称为内置库或内置模块，是</a:t>
            </a:r>
            <a:r>
              <a:rPr lang="en-US" altLang="zh-CN" sz="2400" dirty="0"/>
              <a:t>Python</a:t>
            </a:r>
            <a:r>
              <a:rPr lang="zh-CN" altLang="zh-CN" sz="2400" dirty="0"/>
              <a:t>自带的开发包，它会随</a:t>
            </a:r>
            <a:r>
              <a:rPr lang="en-US" altLang="zh-CN" sz="2400" dirty="0"/>
              <a:t>Python</a:t>
            </a:r>
            <a:r>
              <a:rPr lang="zh-CN" altLang="zh-CN" sz="2400" dirty="0"/>
              <a:t>解释器一起安装在系统中。</a:t>
            </a:r>
            <a:endParaRPr lang="en-US" altLang="zh-CN" sz="2400" dirty="0"/>
          </a:p>
          <a:p>
            <a:pPr marL="0" indent="0">
              <a:lnSpc>
                <a:spcPct val="130000"/>
              </a:lnSpc>
              <a:spcBef>
                <a:spcPts val="0"/>
              </a:spcBef>
              <a:buClr>
                <a:srgbClr val="990000"/>
              </a:buClr>
            </a:pPr>
            <a:r>
              <a:rPr lang="en-US" altLang="zh-CN" sz="2400" dirty="0"/>
              <a:t>    </a:t>
            </a:r>
            <a:r>
              <a:rPr lang="zh-CN" altLang="en-US" sz="2400" dirty="0"/>
              <a:t>模块使用前要先导入，</a:t>
            </a:r>
            <a:r>
              <a:rPr lang="zh-CN" altLang="zh-CN" sz="2400" dirty="0"/>
              <a:t>下面</a:t>
            </a:r>
            <a:r>
              <a:rPr lang="zh-CN" altLang="en-US" sz="2400" dirty="0"/>
              <a:t>介绍</a:t>
            </a:r>
            <a:r>
              <a:rPr lang="zh-CN" altLang="zh-CN" sz="2400" dirty="0"/>
              <a:t>模块</a:t>
            </a:r>
            <a:r>
              <a:rPr lang="zh-CN" altLang="en-US" sz="2400" dirty="0"/>
              <a:t>导入语法 </a:t>
            </a:r>
            <a:r>
              <a:rPr lang="en-US" altLang="zh-CN" sz="2400" dirty="0"/>
              <a:t>import</a:t>
            </a:r>
            <a:r>
              <a:rPr lang="zh-CN" altLang="zh-CN" sz="2400" dirty="0"/>
              <a:t>。</a:t>
            </a:r>
            <a:endParaRPr lang="en-US" altLang="zh-CN" sz="2400" dirty="0"/>
          </a:p>
        </p:txBody>
      </p:sp>
    </p:spTree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54"/>
          <p:cNvSpPr txBox="1">
            <a:spLocks noChangeArrowheads="1"/>
          </p:cNvSpPr>
          <p:nvPr/>
        </p:nvSpPr>
        <p:spPr bwMode="auto">
          <a:xfrm>
            <a:off x="2819400" y="404667"/>
            <a:ext cx="6553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2.6  </a:t>
            </a:r>
            <a:r>
              <a:rPr lang="zh-CN" alt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常用模块</a:t>
            </a:r>
            <a:endParaRPr lang="en-US" altLang="zh-CN" sz="3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Rectangle 53"/>
          <p:cNvSpPr txBox="1">
            <a:spLocks noChangeArrowheads="1"/>
          </p:cNvSpPr>
          <p:nvPr/>
        </p:nvSpPr>
        <p:spPr bwMode="auto">
          <a:xfrm>
            <a:off x="1991544" y="989442"/>
            <a:ext cx="8428236" cy="28943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/>
          <a:lstStyle>
            <a:lvl1pPr marL="342900" indent="2095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defRPr sz="28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28675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23698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4465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>
              <a:lnSpc>
                <a:spcPct val="130000"/>
              </a:lnSpc>
              <a:buClr>
                <a:srgbClr val="990000"/>
              </a:buClr>
            </a:pPr>
            <a:r>
              <a:rPr lang="es-AR" altLang="zh-CN" sz="2000" kern="0" dirty="0">
                <a:solidFill>
                  <a:srgbClr val="990000"/>
                </a:solidFill>
                <a:ea typeface="宋体" panose="02010600030101010101" pitchFamily="2" charset="-122"/>
              </a:rPr>
              <a:t>2.6.1 </a:t>
            </a:r>
            <a:r>
              <a:rPr lang="zh-CN" altLang="en-US" sz="2000" kern="0" dirty="0">
                <a:solidFill>
                  <a:srgbClr val="990000"/>
                </a:solidFill>
                <a:ea typeface="宋体" panose="02010600030101010101" pitchFamily="2" charset="-122"/>
              </a:rPr>
              <a:t>模块导入</a:t>
            </a:r>
            <a:endParaRPr lang="en-US" altLang="zh-CN" sz="2000" kern="0" dirty="0">
              <a:solidFill>
                <a:srgbClr val="990000"/>
              </a:solidFill>
              <a:ea typeface="宋体" panose="02010600030101010101" pitchFamily="2" charset="-122"/>
            </a:endParaRPr>
          </a:p>
          <a:p>
            <a:pPr marL="0" indent="457200">
              <a:lnSpc>
                <a:spcPct val="130000"/>
              </a:lnSpc>
              <a:spcBef>
                <a:spcPts val="0"/>
              </a:spcBef>
              <a:buClr>
                <a:srgbClr val="990000"/>
              </a:buClr>
            </a:pPr>
            <a:r>
              <a:rPr lang="zh-CN" altLang="zh-CN" sz="2000" dirty="0"/>
              <a:t>编程时如需</a:t>
            </a:r>
            <a:r>
              <a:rPr lang="zh-CN" altLang="en-US" sz="2000" dirty="0"/>
              <a:t>使用某个</a:t>
            </a:r>
            <a:r>
              <a:rPr lang="zh-CN" altLang="zh-CN" sz="2000" dirty="0"/>
              <a:t>模块，首先要使用</a:t>
            </a:r>
            <a:r>
              <a:rPr lang="en-US" altLang="zh-CN" sz="2000" dirty="0"/>
              <a:t> import </a:t>
            </a:r>
            <a:r>
              <a:rPr lang="zh-CN" altLang="zh-CN" sz="2000" dirty="0"/>
              <a:t>语句将该模块导入。导入</a:t>
            </a:r>
            <a:r>
              <a:rPr lang="zh-CN" altLang="en-US" sz="2000" dirty="0"/>
              <a:t>有如</a:t>
            </a:r>
            <a:r>
              <a:rPr lang="zh-CN" altLang="zh-CN" sz="2000" dirty="0"/>
              <a:t>下几种方式：</a:t>
            </a:r>
            <a:endParaRPr lang="zh-CN" altLang="zh-CN" sz="2000" dirty="0"/>
          </a:p>
          <a:p>
            <a:pPr marL="0" indent="0">
              <a:lnSpc>
                <a:spcPct val="130000"/>
              </a:lnSpc>
              <a:buClr>
                <a:srgbClr val="990000"/>
              </a:buClr>
            </a:pPr>
            <a:r>
              <a:rPr lang="zh-CN" altLang="zh-CN" sz="2000" dirty="0"/>
              <a:t>（</a:t>
            </a:r>
            <a:r>
              <a:rPr lang="en-US" altLang="zh-CN" sz="2000" dirty="0"/>
              <a:t>1</a:t>
            </a:r>
            <a:r>
              <a:rPr lang="zh-CN" altLang="zh-CN" sz="2000" dirty="0"/>
              <a:t>）常规导入</a:t>
            </a:r>
            <a:endParaRPr lang="zh-CN" altLang="zh-CN" sz="2000" dirty="0"/>
          </a:p>
          <a:p>
            <a:pPr marL="0" indent="360045">
              <a:lnSpc>
                <a:spcPct val="130000"/>
              </a:lnSpc>
              <a:spcBef>
                <a:spcPts val="0"/>
              </a:spcBef>
            </a:pPr>
            <a:r>
              <a:rPr lang="zh-CN" altLang="zh-CN" sz="2000" dirty="0"/>
              <a:t>常规导入就是将整个模块直接导入，模块的所有变量、对象和函数在编程时都可以使用。</a:t>
            </a:r>
            <a:endParaRPr lang="en-US" altLang="zh-CN" sz="2000" dirty="0"/>
          </a:p>
          <a:p>
            <a:pPr marL="0" indent="360045">
              <a:lnSpc>
                <a:spcPct val="130000"/>
              </a:lnSpc>
              <a:spcBef>
                <a:spcPts val="0"/>
              </a:spcBef>
            </a:pPr>
            <a:r>
              <a:rPr lang="zh-CN" altLang="en-US" sz="2000" dirty="0"/>
              <a:t>导入格式为： </a:t>
            </a:r>
            <a:r>
              <a:rPr lang="en-US" altLang="zh-CN" sz="2000" dirty="0">
                <a:solidFill>
                  <a:srgbClr val="C00000"/>
                </a:solidFill>
              </a:rPr>
              <a:t>import  </a:t>
            </a:r>
            <a:r>
              <a:rPr lang="zh-CN" altLang="en-US" sz="2000" dirty="0">
                <a:solidFill>
                  <a:srgbClr val="C00000"/>
                </a:solidFill>
              </a:rPr>
              <a:t>模块名</a:t>
            </a:r>
            <a:r>
              <a:rPr lang="zh-CN" altLang="en-US" sz="2000" dirty="0">
                <a:solidFill>
                  <a:srgbClr val="FF0000"/>
                </a:solidFill>
              </a:rPr>
              <a:t> </a:t>
            </a:r>
            <a:r>
              <a:rPr lang="zh-CN" altLang="en-US" sz="2000" dirty="0"/>
              <a:t>，</a:t>
            </a:r>
            <a:r>
              <a:rPr lang="zh-CN" altLang="en-US" sz="2000" dirty="0">
                <a:solidFill>
                  <a:srgbClr val="FF0000"/>
                </a:solidFill>
              </a:rPr>
              <a:t> </a:t>
            </a:r>
            <a:r>
              <a:rPr lang="zh-CN" altLang="en-US" sz="2000" dirty="0"/>
              <a:t>使用格式为：</a:t>
            </a:r>
            <a:r>
              <a:rPr lang="zh-CN" altLang="en-US" sz="2000" dirty="0">
                <a:solidFill>
                  <a:srgbClr val="C00000"/>
                </a:solidFill>
              </a:rPr>
              <a:t>模块名</a:t>
            </a:r>
            <a:r>
              <a:rPr lang="en-US" altLang="zh-CN" sz="2000" dirty="0">
                <a:solidFill>
                  <a:srgbClr val="C00000"/>
                </a:solidFill>
              </a:rPr>
              <a:t>.</a:t>
            </a:r>
            <a:r>
              <a:rPr lang="zh-CN" altLang="en-US" sz="2000" dirty="0">
                <a:solidFill>
                  <a:srgbClr val="C00000"/>
                </a:solidFill>
              </a:rPr>
              <a:t>函数名</a:t>
            </a:r>
            <a:endParaRPr lang="en-US" altLang="zh-CN" sz="2000" dirty="0">
              <a:solidFill>
                <a:srgbClr val="C00000"/>
              </a:solidFill>
            </a:endParaRPr>
          </a:p>
        </p:txBody>
      </p:sp>
      <p:sp>
        <p:nvSpPr>
          <p:cNvPr id="2" name="矩形 1"/>
          <p:cNvSpPr/>
          <p:nvPr/>
        </p:nvSpPr>
        <p:spPr>
          <a:xfrm>
            <a:off x="2062559" y="3933056"/>
            <a:ext cx="8428236" cy="23698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40000"/>
              </a:lnSpc>
              <a:buClr>
                <a:srgbClr val="990000"/>
              </a:buClr>
            </a:pPr>
            <a:r>
              <a:rPr lang="zh-CN" altLang="zh-CN" sz="2000" dirty="0"/>
              <a:t>例：导入</a:t>
            </a:r>
            <a:r>
              <a:rPr lang="en-US" altLang="zh-CN" sz="2000" dirty="0"/>
              <a:t>math</a:t>
            </a:r>
            <a:r>
              <a:rPr lang="zh-CN" altLang="zh-CN" sz="2000" dirty="0"/>
              <a:t>数学模块</a:t>
            </a:r>
            <a:endParaRPr lang="zh-CN" altLang="zh-CN" sz="2000" dirty="0"/>
          </a:p>
          <a:p>
            <a:r>
              <a:rPr lang="en-US" altLang="zh-CN" sz="2000"/>
              <a:t>import </a:t>
            </a:r>
            <a:r>
              <a:rPr lang="en-US" altLang="zh-CN" sz="2000" dirty="0"/>
              <a:t>math		# </a:t>
            </a:r>
            <a:r>
              <a:rPr lang="zh-CN" altLang="zh-CN" sz="2000" dirty="0"/>
              <a:t>导入整个</a:t>
            </a:r>
            <a:r>
              <a:rPr lang="en-US" altLang="zh-CN" sz="2000" dirty="0"/>
              <a:t>math</a:t>
            </a:r>
            <a:r>
              <a:rPr lang="zh-CN" altLang="zh-CN" sz="2000" dirty="0"/>
              <a:t>模块</a:t>
            </a:r>
            <a:endParaRPr lang="zh-CN" altLang="zh-CN" sz="2000" dirty="0"/>
          </a:p>
          <a:p>
            <a:r>
              <a:rPr lang="en-US" altLang="zh-CN" sz="2000"/>
              <a:t>math</a:t>
            </a:r>
            <a:r>
              <a:rPr lang="en-US" altLang="zh-CN" sz="2000" dirty="0" err="1"/>
              <a:t>.pi</a:t>
            </a:r>
            <a:r>
              <a:rPr lang="en-US" altLang="zh-CN" sz="2000" dirty="0"/>
              <a:t>			# </a:t>
            </a:r>
            <a:r>
              <a:rPr lang="zh-CN" altLang="zh-CN" sz="2000" dirty="0"/>
              <a:t>调用</a:t>
            </a:r>
            <a:r>
              <a:rPr lang="en-US" altLang="zh-CN" sz="2000" dirty="0"/>
              <a:t>math</a:t>
            </a:r>
            <a:r>
              <a:rPr lang="zh-CN" altLang="zh-CN" sz="2000" dirty="0"/>
              <a:t>模块中的</a:t>
            </a:r>
            <a:r>
              <a:rPr lang="en-US" altLang="zh-CN" sz="2000" dirty="0"/>
              <a:t>pi</a:t>
            </a:r>
            <a:r>
              <a:rPr lang="zh-CN" altLang="zh-CN" sz="2000" dirty="0"/>
              <a:t>常量</a:t>
            </a:r>
            <a:endParaRPr lang="zh-CN" altLang="zh-CN" sz="2000" dirty="0"/>
          </a:p>
          <a:p>
            <a:r>
              <a:rPr lang="en-US" altLang="zh-CN" sz="2000" dirty="0"/>
              <a:t>Out: 3.141592653589793</a:t>
            </a:r>
            <a:endParaRPr lang="en-US" altLang="zh-CN" sz="2000" dirty="0"/>
          </a:p>
          <a:p>
            <a:r>
              <a:rPr lang="en-US" altLang="zh-CN" sz="2000" dirty="0"/>
              <a:t>		</a:t>
            </a:r>
            <a:endParaRPr lang="zh-CN" altLang="zh-CN" sz="2000" dirty="0"/>
          </a:p>
          <a:p>
            <a:r>
              <a:rPr lang="en-US" altLang="zh-CN" sz="2000"/>
              <a:t>math</a:t>
            </a:r>
            <a:r>
              <a:rPr lang="en-US" altLang="zh-CN" sz="2000" dirty="0" err="1"/>
              <a:t>.sin</a:t>
            </a:r>
            <a:r>
              <a:rPr lang="en-US" altLang="zh-CN" sz="2000" dirty="0"/>
              <a:t>(</a:t>
            </a:r>
            <a:r>
              <a:rPr lang="en-US" altLang="zh-CN" sz="2000" dirty="0" err="1"/>
              <a:t>math.pi</a:t>
            </a:r>
            <a:r>
              <a:rPr lang="en-US" altLang="zh-CN" sz="2000" dirty="0"/>
              <a:t> / 2)	# </a:t>
            </a:r>
            <a:r>
              <a:rPr lang="zh-CN" altLang="zh-CN" sz="2000" dirty="0"/>
              <a:t>调用</a:t>
            </a:r>
            <a:r>
              <a:rPr lang="en-US" altLang="zh-CN" sz="2000" dirty="0"/>
              <a:t>math</a:t>
            </a:r>
            <a:r>
              <a:rPr lang="zh-CN" altLang="zh-CN" sz="2000" dirty="0"/>
              <a:t>模块中的</a:t>
            </a:r>
            <a:r>
              <a:rPr lang="en-US" altLang="zh-CN" sz="2000" dirty="0"/>
              <a:t>pi</a:t>
            </a:r>
            <a:r>
              <a:rPr lang="zh-CN" altLang="zh-CN" sz="2000" dirty="0"/>
              <a:t>常量和</a:t>
            </a:r>
            <a:r>
              <a:rPr lang="en-US" altLang="zh-CN" sz="2000" dirty="0"/>
              <a:t>sin()</a:t>
            </a:r>
            <a:r>
              <a:rPr lang="zh-CN" altLang="zh-CN" sz="2000" dirty="0"/>
              <a:t>函数</a:t>
            </a:r>
            <a:endParaRPr lang="zh-CN" altLang="zh-CN" sz="2000" dirty="0"/>
          </a:p>
          <a:p>
            <a:r>
              <a:rPr lang="en-US" altLang="zh-CN" sz="2000" dirty="0"/>
              <a:t>Out: 1.0</a:t>
            </a:r>
            <a:endParaRPr lang="zh-CN" altLang="zh-CN" sz="2000" dirty="0"/>
          </a:p>
        </p:txBody>
      </p:sp>
    </p:spTree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54"/>
          <p:cNvSpPr txBox="1">
            <a:spLocks noChangeArrowheads="1"/>
          </p:cNvSpPr>
          <p:nvPr/>
        </p:nvSpPr>
        <p:spPr bwMode="auto">
          <a:xfrm>
            <a:off x="2819400" y="404667"/>
            <a:ext cx="6553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2.6  </a:t>
            </a:r>
            <a:r>
              <a:rPr lang="zh-CN" alt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常用模块</a:t>
            </a:r>
            <a:endParaRPr lang="en-US" altLang="zh-CN" sz="3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Rectangle 53"/>
          <p:cNvSpPr txBox="1">
            <a:spLocks noChangeArrowheads="1"/>
          </p:cNvSpPr>
          <p:nvPr/>
        </p:nvSpPr>
        <p:spPr bwMode="auto">
          <a:xfrm>
            <a:off x="2138168" y="886262"/>
            <a:ext cx="8353623" cy="18450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/>
          <a:lstStyle>
            <a:lvl1pPr marL="342900" indent="2095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defRPr sz="28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28675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23698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4465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>
              <a:lnSpc>
                <a:spcPct val="140000"/>
              </a:lnSpc>
              <a:buClr>
                <a:srgbClr val="990000"/>
              </a:buClr>
            </a:pPr>
            <a:r>
              <a:rPr lang="zh-CN" altLang="zh-CN" sz="2400" dirty="0"/>
              <a:t>（</a:t>
            </a:r>
            <a:r>
              <a:rPr lang="en-US" altLang="zh-CN" sz="2400" dirty="0"/>
              <a:t>2</a:t>
            </a:r>
            <a:r>
              <a:rPr lang="zh-CN" altLang="zh-CN" sz="2400" dirty="0"/>
              <a:t>）使用别名</a:t>
            </a:r>
            <a:endParaRPr lang="zh-CN" altLang="zh-CN" sz="2400" dirty="0"/>
          </a:p>
          <a:p>
            <a:pPr marL="0" indent="457200" algn="just">
              <a:spcBef>
                <a:spcPts val="0"/>
              </a:spcBef>
            </a:pPr>
            <a:r>
              <a:rPr lang="zh-CN" altLang="zh-CN" sz="2400" dirty="0"/>
              <a:t>在导入模块时，给模块取别名，程序调用时用</a:t>
            </a:r>
            <a:r>
              <a:rPr lang="zh-CN" altLang="en-US" sz="2400" dirty="0"/>
              <a:t>简短的</a:t>
            </a:r>
            <a:r>
              <a:rPr lang="zh-CN" altLang="zh-CN" sz="2400" dirty="0"/>
              <a:t>别名代替</a:t>
            </a:r>
            <a:r>
              <a:rPr lang="zh-CN" altLang="zh-CN" sz="2400"/>
              <a:t>模块名</a:t>
            </a:r>
            <a:r>
              <a:rPr lang="zh-CN" altLang="en-US" sz="2400" dirty="0"/>
              <a:t>，</a:t>
            </a:r>
            <a:r>
              <a:rPr lang="zh-CN" altLang="zh-CN" sz="2400"/>
              <a:t>格式</a:t>
            </a:r>
            <a:r>
              <a:rPr lang="zh-CN" altLang="zh-CN" sz="2400" dirty="0"/>
              <a:t>为：</a:t>
            </a:r>
            <a:endParaRPr lang="zh-CN" altLang="zh-CN" sz="2400" dirty="0"/>
          </a:p>
          <a:p>
            <a:r>
              <a:rPr lang="en-US" altLang="zh-CN" sz="2400" dirty="0">
                <a:solidFill>
                  <a:srgbClr val="C00000"/>
                </a:solidFill>
              </a:rPr>
              <a:t>import </a:t>
            </a:r>
            <a:r>
              <a:rPr lang="zh-CN" altLang="zh-CN" sz="2400" dirty="0">
                <a:solidFill>
                  <a:srgbClr val="C00000"/>
                </a:solidFill>
              </a:rPr>
              <a:t>模块名</a:t>
            </a:r>
            <a:r>
              <a:rPr lang="en-US" altLang="zh-CN" sz="2400" dirty="0">
                <a:solidFill>
                  <a:srgbClr val="C00000"/>
                </a:solidFill>
              </a:rPr>
              <a:t> as </a:t>
            </a:r>
            <a:r>
              <a:rPr lang="zh-CN" altLang="zh-CN" sz="2400" dirty="0">
                <a:solidFill>
                  <a:srgbClr val="C00000"/>
                </a:solidFill>
              </a:rPr>
              <a:t>别名</a:t>
            </a:r>
            <a:endParaRPr lang="zh-CN" altLang="zh-CN" sz="2400" dirty="0">
              <a:solidFill>
                <a:srgbClr val="C00000"/>
              </a:solidFill>
            </a:endParaRPr>
          </a:p>
        </p:txBody>
      </p:sp>
      <p:sp>
        <p:nvSpPr>
          <p:cNvPr id="10" name="Rectangle 53"/>
          <p:cNvSpPr txBox="1">
            <a:spLocks noChangeArrowheads="1"/>
          </p:cNvSpPr>
          <p:nvPr/>
        </p:nvSpPr>
        <p:spPr bwMode="auto">
          <a:xfrm>
            <a:off x="1631504" y="2781174"/>
            <a:ext cx="8860284" cy="37441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/>
          <a:lstStyle>
            <a:lvl1pPr marL="342900" indent="2095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defRPr sz="28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28675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23698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4465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indent="0">
              <a:spcBef>
                <a:spcPts val="400"/>
              </a:spcBef>
            </a:pPr>
            <a:r>
              <a:rPr lang="en-US" altLang="zh-CN" sz="2400"/>
              <a:t>import </a:t>
            </a:r>
            <a:r>
              <a:rPr lang="en-US" altLang="zh-CN" sz="2400" dirty="0"/>
              <a:t>math as m	# </a:t>
            </a:r>
            <a:r>
              <a:rPr lang="zh-CN" altLang="zh-CN" sz="2400" dirty="0"/>
              <a:t>导入</a:t>
            </a:r>
            <a:r>
              <a:rPr lang="en-US" altLang="zh-CN" sz="2400" dirty="0"/>
              <a:t>math</a:t>
            </a:r>
            <a:r>
              <a:rPr lang="zh-CN" altLang="zh-CN" sz="2400" dirty="0"/>
              <a:t>模块时，并取别名为</a:t>
            </a:r>
            <a:r>
              <a:rPr lang="en-US" altLang="zh-CN" sz="2400" dirty="0"/>
              <a:t>m</a:t>
            </a:r>
            <a:endParaRPr lang="zh-CN" altLang="zh-CN" sz="2400" dirty="0"/>
          </a:p>
          <a:p>
            <a:pPr indent="0">
              <a:spcBef>
                <a:spcPts val="400"/>
              </a:spcBef>
            </a:pPr>
            <a:r>
              <a:rPr lang="en-US" altLang="zh-CN" sz="2400"/>
              <a:t>m</a:t>
            </a:r>
            <a:r>
              <a:rPr lang="en-US" altLang="zh-CN" sz="2400" dirty="0" err="1"/>
              <a:t>.pi</a:t>
            </a:r>
            <a:r>
              <a:rPr lang="en-US" altLang="zh-CN" sz="2400" dirty="0"/>
              <a:t>			# </a:t>
            </a:r>
            <a:r>
              <a:rPr lang="zh-CN" altLang="zh-CN" sz="2400"/>
              <a:t>调用</a:t>
            </a:r>
            <a:r>
              <a:rPr lang="en-US" altLang="zh-CN" sz="2400"/>
              <a:t>m</a:t>
            </a:r>
            <a:r>
              <a:rPr lang="zh-CN" altLang="zh-CN" sz="2400"/>
              <a:t>模块</a:t>
            </a:r>
            <a:r>
              <a:rPr lang="zh-CN" altLang="zh-CN" sz="2400" dirty="0"/>
              <a:t>中的</a:t>
            </a:r>
            <a:r>
              <a:rPr lang="en-US" altLang="zh-CN" sz="2400" dirty="0"/>
              <a:t>pi</a:t>
            </a:r>
            <a:r>
              <a:rPr lang="zh-CN" altLang="zh-CN" sz="2400" dirty="0"/>
              <a:t>常量</a:t>
            </a:r>
            <a:endParaRPr lang="zh-CN" altLang="zh-CN" sz="2400" dirty="0"/>
          </a:p>
          <a:p>
            <a:pPr indent="0">
              <a:spcBef>
                <a:spcPts val="400"/>
              </a:spcBef>
            </a:pPr>
            <a:r>
              <a:rPr lang="en-US" altLang="zh-CN" sz="2400" dirty="0"/>
              <a:t>Out: 3.141592653589793</a:t>
            </a:r>
            <a:endParaRPr lang="zh-CN" altLang="zh-CN" sz="2400" dirty="0"/>
          </a:p>
          <a:p>
            <a:pPr indent="0">
              <a:spcBef>
                <a:spcPts val="400"/>
              </a:spcBef>
            </a:pPr>
            <a:r>
              <a:rPr lang="en-US" altLang="zh-CN" sz="2400"/>
              <a:t>m</a:t>
            </a:r>
            <a:r>
              <a:rPr lang="en-US" altLang="zh-CN" sz="2400" dirty="0" err="1"/>
              <a:t>.sin</a:t>
            </a:r>
            <a:r>
              <a:rPr lang="en-US" altLang="zh-CN" sz="2400" dirty="0"/>
              <a:t>(</a:t>
            </a:r>
            <a:r>
              <a:rPr lang="en-US" altLang="zh-CN" sz="2400" dirty="0" err="1"/>
              <a:t>m.pi</a:t>
            </a:r>
            <a:r>
              <a:rPr lang="en-US" altLang="zh-CN" sz="2400" dirty="0"/>
              <a:t> / 2</a:t>
            </a:r>
            <a:r>
              <a:rPr lang="en-US" altLang="zh-CN" sz="2400"/>
              <a:t>)     	# </a:t>
            </a:r>
            <a:r>
              <a:rPr lang="zh-CN" altLang="zh-CN" sz="2400"/>
              <a:t>调用</a:t>
            </a:r>
            <a:r>
              <a:rPr lang="en-US" altLang="zh-CN" sz="2400"/>
              <a:t>m</a:t>
            </a:r>
            <a:r>
              <a:rPr lang="zh-CN" altLang="zh-CN" sz="2400"/>
              <a:t>中</a:t>
            </a:r>
            <a:r>
              <a:rPr lang="zh-CN" altLang="zh-CN" sz="2400" dirty="0"/>
              <a:t>的</a:t>
            </a:r>
            <a:r>
              <a:rPr lang="en-US" altLang="zh-CN" sz="2400" dirty="0"/>
              <a:t>pi</a:t>
            </a:r>
            <a:r>
              <a:rPr lang="zh-CN" altLang="zh-CN" sz="2400" dirty="0"/>
              <a:t>常量和</a:t>
            </a:r>
            <a:r>
              <a:rPr lang="en-US" altLang="zh-CN" sz="2400" dirty="0"/>
              <a:t>sin()</a:t>
            </a:r>
            <a:r>
              <a:rPr lang="zh-CN" altLang="zh-CN" sz="2400" dirty="0"/>
              <a:t>函数</a:t>
            </a:r>
            <a:endParaRPr lang="zh-CN" altLang="zh-CN" sz="2400" dirty="0"/>
          </a:p>
          <a:p>
            <a:pPr indent="0">
              <a:spcBef>
                <a:spcPts val="400"/>
              </a:spcBef>
            </a:pPr>
            <a:r>
              <a:rPr lang="en-US" altLang="zh-CN" sz="2400" dirty="0"/>
              <a:t>Out: 1.0</a:t>
            </a:r>
            <a:endParaRPr lang="en-US" altLang="zh-CN" sz="2400" dirty="0"/>
          </a:p>
          <a:p>
            <a:pPr indent="0">
              <a:spcBef>
                <a:spcPts val="400"/>
              </a:spcBef>
            </a:pPr>
            <a:endParaRPr lang="en-US" altLang="zh-CN" sz="2400" dirty="0"/>
          </a:p>
          <a:p>
            <a:pPr indent="0">
              <a:spcBef>
                <a:spcPts val="400"/>
              </a:spcBef>
            </a:pPr>
            <a:r>
              <a:rPr lang="en-US" altLang="zh-CN" sz="2400" dirty="0"/>
              <a:t>import  </a:t>
            </a:r>
            <a:r>
              <a:rPr lang="en-US" altLang="zh-CN" sz="2400" dirty="0" err="1"/>
              <a:t>numpy</a:t>
            </a:r>
            <a:r>
              <a:rPr lang="en-US" altLang="zh-CN" sz="2400" dirty="0"/>
              <a:t> </a:t>
            </a:r>
            <a:r>
              <a:rPr lang="en-US" altLang="zh-CN" sz="2400"/>
              <a:t>as np    # </a:t>
            </a:r>
            <a:r>
              <a:rPr lang="zh-CN" altLang="en-US" sz="2400"/>
              <a:t>后续章节导入模块时都用了别名</a:t>
            </a:r>
            <a:endParaRPr lang="en-US" altLang="zh-CN" sz="2400" dirty="0"/>
          </a:p>
          <a:p>
            <a:pPr indent="0">
              <a:spcBef>
                <a:spcPts val="400"/>
              </a:spcBef>
            </a:pPr>
            <a:r>
              <a:rPr lang="en-US" altLang="zh-CN" sz="2400" dirty="0"/>
              <a:t>import  pandas </a:t>
            </a:r>
            <a:r>
              <a:rPr lang="en-US" altLang="zh-CN" sz="2400"/>
              <a:t>as pd</a:t>
            </a:r>
            <a:endParaRPr lang="en-US" altLang="zh-CN" sz="2400"/>
          </a:p>
          <a:p>
            <a:pPr indent="0">
              <a:spcBef>
                <a:spcPts val="400"/>
              </a:spcBef>
            </a:pPr>
            <a:r>
              <a:rPr lang="en-US" altLang="zh-CN" sz="2400"/>
              <a:t>import  turtle  as  t</a:t>
            </a:r>
            <a:endParaRPr lang="en-US" altLang="zh-CN" sz="2400" dirty="0"/>
          </a:p>
        </p:txBody>
      </p:sp>
    </p:spTree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54"/>
          <p:cNvSpPr txBox="1">
            <a:spLocks noChangeArrowheads="1"/>
          </p:cNvSpPr>
          <p:nvPr/>
        </p:nvSpPr>
        <p:spPr bwMode="auto">
          <a:xfrm>
            <a:off x="2819400" y="404667"/>
            <a:ext cx="6553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2.6  </a:t>
            </a:r>
            <a:r>
              <a:rPr lang="zh-CN" alt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常用模块</a:t>
            </a:r>
            <a:endParaRPr lang="en-US" altLang="zh-CN" sz="3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Rectangle 53"/>
          <p:cNvSpPr txBox="1">
            <a:spLocks noChangeArrowheads="1"/>
          </p:cNvSpPr>
          <p:nvPr/>
        </p:nvSpPr>
        <p:spPr bwMode="auto">
          <a:xfrm>
            <a:off x="2063555" y="989442"/>
            <a:ext cx="8353623" cy="17194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/>
          <a:lstStyle>
            <a:lvl1pPr marL="342900" indent="2095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defRPr sz="28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28675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23698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4465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>
              <a:lnSpc>
                <a:spcPct val="140000"/>
              </a:lnSpc>
              <a:buClr>
                <a:srgbClr val="990000"/>
              </a:buClr>
            </a:pPr>
            <a:r>
              <a:rPr lang="zh-CN" altLang="zh-CN" sz="2000" dirty="0"/>
              <a:t>（</a:t>
            </a:r>
            <a:r>
              <a:rPr lang="en-US" altLang="zh-CN" sz="2000" dirty="0"/>
              <a:t>3</a:t>
            </a:r>
            <a:r>
              <a:rPr lang="zh-CN" altLang="zh-CN" sz="2000" dirty="0"/>
              <a:t>）部分导入</a:t>
            </a:r>
            <a:endParaRPr lang="zh-CN" altLang="zh-CN" sz="2000" dirty="0"/>
          </a:p>
          <a:p>
            <a:pPr marL="0" indent="457200">
              <a:spcBef>
                <a:spcPts val="0"/>
              </a:spcBef>
            </a:pPr>
            <a:r>
              <a:rPr lang="zh-CN" altLang="en-US" sz="2000" dirty="0"/>
              <a:t>不导入整个模块，只导入</a:t>
            </a:r>
            <a:r>
              <a:rPr lang="zh-CN" altLang="zh-CN" sz="2000" dirty="0"/>
              <a:t>需要</a:t>
            </a:r>
            <a:r>
              <a:rPr lang="zh-CN" altLang="en-US" sz="2000" dirty="0"/>
              <a:t>使用</a:t>
            </a:r>
            <a:r>
              <a:rPr lang="zh-CN" altLang="zh-CN" sz="2000" dirty="0"/>
              <a:t>的变量、对象或函数</a:t>
            </a:r>
            <a:r>
              <a:rPr lang="zh-CN" altLang="en-US" sz="2000" dirty="0"/>
              <a:t>。格式</a:t>
            </a:r>
            <a:r>
              <a:rPr lang="zh-CN" altLang="en-US" sz="2000"/>
              <a:t>为：</a:t>
            </a:r>
            <a:endParaRPr lang="en-US" altLang="zh-CN" sz="2000"/>
          </a:p>
          <a:p>
            <a:pPr marL="0" indent="457200">
              <a:lnSpc>
                <a:spcPct val="140000"/>
              </a:lnSpc>
              <a:spcBef>
                <a:spcPts val="0"/>
              </a:spcBef>
              <a:buClr>
                <a:srgbClr val="990000"/>
              </a:buClr>
            </a:pPr>
            <a:r>
              <a:rPr lang="en-US" altLang="zh-CN" sz="2000">
                <a:solidFill>
                  <a:srgbClr val="C00000"/>
                </a:solidFill>
              </a:rPr>
              <a:t>from </a:t>
            </a:r>
            <a:r>
              <a:rPr lang="zh-CN" altLang="zh-CN" sz="2000" dirty="0">
                <a:solidFill>
                  <a:srgbClr val="C00000"/>
                </a:solidFill>
              </a:rPr>
              <a:t>模块名</a:t>
            </a:r>
            <a:r>
              <a:rPr lang="en-US" altLang="zh-CN" sz="2000" dirty="0">
                <a:solidFill>
                  <a:srgbClr val="C00000"/>
                </a:solidFill>
              </a:rPr>
              <a:t> import </a:t>
            </a:r>
            <a:r>
              <a:rPr lang="zh-CN" altLang="zh-CN" sz="2000">
                <a:solidFill>
                  <a:srgbClr val="C00000"/>
                </a:solidFill>
              </a:rPr>
              <a:t>变量名</a:t>
            </a:r>
            <a:r>
              <a:rPr lang="zh-CN" altLang="en-US" sz="2000">
                <a:solidFill>
                  <a:srgbClr val="C00000"/>
                </a:solidFill>
              </a:rPr>
              <a:t>或</a:t>
            </a:r>
            <a:r>
              <a:rPr lang="zh-CN" altLang="zh-CN" sz="2000">
                <a:solidFill>
                  <a:srgbClr val="C00000"/>
                </a:solidFill>
              </a:rPr>
              <a:t>函数</a:t>
            </a:r>
            <a:r>
              <a:rPr lang="zh-CN" altLang="zh-CN" sz="2000" dirty="0">
                <a:solidFill>
                  <a:srgbClr val="C00000"/>
                </a:solidFill>
              </a:rPr>
              <a:t>名</a:t>
            </a:r>
            <a:r>
              <a:rPr lang="en-US" altLang="zh-CN" sz="2000" dirty="0">
                <a:solidFill>
                  <a:srgbClr val="C00000"/>
                </a:solidFill>
              </a:rPr>
              <a:t> </a:t>
            </a:r>
            <a:r>
              <a:rPr lang="en-US" altLang="zh-CN" sz="2000">
                <a:solidFill>
                  <a:srgbClr val="C00000"/>
                </a:solidFill>
              </a:rPr>
              <a:t>as </a:t>
            </a:r>
            <a:r>
              <a:rPr lang="zh-CN" altLang="zh-CN" sz="2000">
                <a:solidFill>
                  <a:srgbClr val="C00000"/>
                </a:solidFill>
              </a:rPr>
              <a:t>别名</a:t>
            </a:r>
            <a:endParaRPr lang="en-US" altLang="zh-CN" sz="2000">
              <a:solidFill>
                <a:srgbClr val="C00000"/>
              </a:solidFill>
            </a:endParaRPr>
          </a:p>
          <a:p>
            <a:pPr marL="0" indent="457200">
              <a:lnSpc>
                <a:spcPct val="140000"/>
              </a:lnSpc>
              <a:spcBef>
                <a:spcPts val="0"/>
              </a:spcBef>
              <a:buClr>
                <a:srgbClr val="990000"/>
              </a:buClr>
            </a:pPr>
            <a:r>
              <a:rPr lang="zh-CN" altLang="en-US" sz="2000"/>
              <a:t>使用</a:t>
            </a:r>
            <a:r>
              <a:rPr lang="zh-CN" altLang="en-US" sz="2000" dirty="0"/>
              <a:t>格式： </a:t>
            </a:r>
            <a:r>
              <a:rPr lang="zh-CN" altLang="en-US" sz="2000" dirty="0">
                <a:solidFill>
                  <a:srgbClr val="C00000"/>
                </a:solidFill>
              </a:rPr>
              <a:t>函数名</a:t>
            </a:r>
            <a:r>
              <a:rPr lang="zh-CN" altLang="en-US" sz="2000" dirty="0"/>
              <a:t>   </a:t>
            </a:r>
            <a:r>
              <a:rPr lang="en-US" altLang="zh-CN" sz="2000" dirty="0"/>
              <a:t># </a:t>
            </a:r>
            <a:r>
              <a:rPr lang="zh-CN" altLang="en-US" sz="2000" dirty="0"/>
              <a:t>前面不用再写模块名</a:t>
            </a:r>
            <a:endParaRPr lang="zh-CN" altLang="zh-CN" sz="2000" dirty="0"/>
          </a:p>
        </p:txBody>
      </p:sp>
      <p:sp>
        <p:nvSpPr>
          <p:cNvPr id="2" name="矩形 1"/>
          <p:cNvSpPr/>
          <p:nvPr/>
        </p:nvSpPr>
        <p:spPr>
          <a:xfrm>
            <a:off x="2242334" y="3006239"/>
            <a:ext cx="7707337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000"/>
              <a:t>from </a:t>
            </a:r>
            <a:r>
              <a:rPr lang="en-US" altLang="zh-CN" sz="2000" dirty="0"/>
              <a:t>math import  pi</a:t>
            </a:r>
            <a:r>
              <a:rPr lang="en-US" altLang="zh-CN" sz="2000"/>
              <a:t>,   sin,   factorial </a:t>
            </a:r>
            <a:r>
              <a:rPr lang="en-US" altLang="zh-CN" sz="2000" dirty="0"/>
              <a:t>as fac</a:t>
            </a:r>
            <a:endParaRPr lang="en-US" altLang="zh-CN" sz="2000" dirty="0"/>
          </a:p>
          <a:p>
            <a:r>
              <a:rPr lang="en-US" altLang="zh-CN" sz="2000"/>
              <a:t>pi</a:t>
            </a:r>
            <a:r>
              <a:rPr lang="en-US" altLang="zh-CN" sz="2000" dirty="0"/>
              <a:t>		# </a:t>
            </a:r>
            <a:r>
              <a:rPr lang="zh-CN" altLang="zh-CN" sz="2000" dirty="0"/>
              <a:t>调用时直接写常量名</a:t>
            </a:r>
            <a:r>
              <a:rPr lang="en-US" altLang="zh-CN" sz="2000" dirty="0"/>
              <a:t>pi</a:t>
            </a:r>
            <a:endParaRPr lang="zh-CN" altLang="zh-CN" sz="2000" dirty="0"/>
          </a:p>
          <a:p>
            <a:r>
              <a:rPr lang="en-US" altLang="zh-CN" sz="2000" dirty="0"/>
              <a:t>Out</a:t>
            </a:r>
            <a:r>
              <a:rPr lang="en-US" altLang="zh-CN" sz="2000"/>
              <a:t>: 3.141592653589793</a:t>
            </a:r>
            <a:endParaRPr lang="en-US" altLang="zh-CN" sz="2000"/>
          </a:p>
          <a:p>
            <a:endParaRPr lang="zh-CN" altLang="zh-CN" sz="2000" dirty="0"/>
          </a:p>
          <a:p>
            <a:r>
              <a:rPr lang="en-US" altLang="zh-CN" sz="2000"/>
              <a:t>sin</a:t>
            </a:r>
            <a:r>
              <a:rPr lang="en-US" altLang="zh-CN" sz="2000" dirty="0"/>
              <a:t>(pi / 2)	# </a:t>
            </a:r>
            <a:r>
              <a:rPr lang="zh-CN" altLang="zh-CN" sz="2000" dirty="0"/>
              <a:t>调用时直接写常量名</a:t>
            </a:r>
            <a:r>
              <a:rPr lang="en-US" altLang="zh-CN" sz="2000" dirty="0"/>
              <a:t>pi</a:t>
            </a:r>
            <a:r>
              <a:rPr lang="zh-CN" altLang="zh-CN" sz="2000" dirty="0"/>
              <a:t>和</a:t>
            </a:r>
            <a:r>
              <a:rPr lang="en-US" altLang="zh-CN" sz="2000" dirty="0"/>
              <a:t>sin()</a:t>
            </a:r>
            <a:r>
              <a:rPr lang="zh-CN" altLang="zh-CN" sz="2000" dirty="0"/>
              <a:t>函数名</a:t>
            </a:r>
            <a:endParaRPr lang="zh-CN" altLang="zh-CN" sz="2000" dirty="0"/>
          </a:p>
          <a:p>
            <a:r>
              <a:rPr lang="en-US" altLang="zh-CN" sz="2000" dirty="0"/>
              <a:t>Out</a:t>
            </a:r>
            <a:r>
              <a:rPr lang="en-US" altLang="zh-CN" sz="2000"/>
              <a:t>: 1.0</a:t>
            </a:r>
            <a:endParaRPr lang="en-US" altLang="zh-CN" sz="2000"/>
          </a:p>
          <a:p>
            <a:endParaRPr lang="en-US" altLang="zh-CN" sz="2000" dirty="0"/>
          </a:p>
          <a:p>
            <a:r>
              <a:rPr lang="en-US" altLang="zh-CN" sz="2000"/>
              <a:t>fac</a:t>
            </a:r>
            <a:r>
              <a:rPr lang="en-US" altLang="zh-CN" sz="2000" dirty="0"/>
              <a:t>(5</a:t>
            </a:r>
            <a:r>
              <a:rPr lang="en-US" altLang="zh-CN" sz="2000"/>
              <a:t>)           	# </a:t>
            </a:r>
            <a:r>
              <a:rPr lang="zh-CN" altLang="en-US" sz="2000"/>
              <a:t>阶乘函数</a:t>
            </a:r>
            <a:endParaRPr lang="en-US" altLang="zh-CN" sz="2000" dirty="0"/>
          </a:p>
          <a:p>
            <a:r>
              <a:rPr lang="en-US" altLang="zh-CN" sz="2000" dirty="0"/>
              <a:t>Out: 120</a:t>
            </a:r>
            <a:endParaRPr lang="zh-CN" altLang="zh-CN" sz="2000" dirty="0"/>
          </a:p>
        </p:txBody>
      </p:sp>
    </p:spTree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54"/>
          <p:cNvSpPr txBox="1">
            <a:spLocks noChangeArrowheads="1"/>
          </p:cNvSpPr>
          <p:nvPr/>
        </p:nvSpPr>
        <p:spPr bwMode="auto">
          <a:xfrm>
            <a:off x="2819400" y="404667"/>
            <a:ext cx="6553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2.6  </a:t>
            </a:r>
            <a:r>
              <a:rPr lang="zh-CN" alt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常用模块</a:t>
            </a:r>
            <a:endParaRPr lang="en-US" altLang="zh-CN" sz="3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Rectangle 53"/>
          <p:cNvSpPr txBox="1">
            <a:spLocks noChangeArrowheads="1"/>
          </p:cNvSpPr>
          <p:nvPr/>
        </p:nvSpPr>
        <p:spPr bwMode="auto">
          <a:xfrm>
            <a:off x="1919191" y="989439"/>
            <a:ext cx="8353623" cy="20888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/>
          <a:lstStyle>
            <a:lvl1pPr marL="342900" indent="2095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defRPr sz="28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28675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23698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4465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>
              <a:lnSpc>
                <a:spcPct val="140000"/>
              </a:lnSpc>
              <a:buClr>
                <a:srgbClr val="990000"/>
              </a:buClr>
            </a:pPr>
            <a:r>
              <a:rPr lang="zh-CN" altLang="zh-CN" sz="2000" dirty="0"/>
              <a:t>（</a:t>
            </a:r>
            <a:r>
              <a:rPr lang="en-US" altLang="zh-CN" sz="2000" dirty="0"/>
              <a:t>4</a:t>
            </a:r>
            <a:r>
              <a:rPr lang="zh-CN" altLang="zh-CN" sz="2000" dirty="0"/>
              <a:t>）全部</a:t>
            </a:r>
            <a:r>
              <a:rPr lang="zh-CN" altLang="en-US" sz="2000" dirty="0"/>
              <a:t>直接</a:t>
            </a:r>
            <a:r>
              <a:rPr lang="zh-CN" altLang="zh-CN" sz="2000" dirty="0"/>
              <a:t>导入</a:t>
            </a:r>
            <a:endParaRPr lang="zh-CN" altLang="zh-CN" sz="2000" dirty="0"/>
          </a:p>
          <a:p>
            <a:pPr marL="0" indent="360045">
              <a:lnSpc>
                <a:spcPct val="120000"/>
              </a:lnSpc>
            </a:pPr>
            <a:r>
              <a:rPr lang="zh-CN" altLang="zh-CN" sz="2000" dirty="0"/>
              <a:t>前面介绍</a:t>
            </a:r>
            <a:r>
              <a:rPr lang="zh-CN" altLang="en-US" sz="2000" dirty="0"/>
              <a:t>了直接</a:t>
            </a:r>
            <a:r>
              <a:rPr lang="zh-CN" altLang="zh-CN" sz="2000" dirty="0"/>
              <a:t>导入模块中的部分成员。如果要将</a:t>
            </a:r>
            <a:r>
              <a:rPr lang="zh-CN" altLang="en-US" sz="2000" dirty="0"/>
              <a:t>全部成员都直接</a:t>
            </a:r>
            <a:r>
              <a:rPr lang="zh-CN" altLang="zh-CN" sz="2000"/>
              <a:t>导入，</a:t>
            </a:r>
            <a:r>
              <a:rPr lang="zh-CN" altLang="zh-CN" sz="2000" dirty="0"/>
              <a:t>格式为：</a:t>
            </a:r>
            <a:endParaRPr lang="zh-CN" altLang="zh-CN" sz="2000" dirty="0"/>
          </a:p>
          <a:p>
            <a:r>
              <a:rPr lang="en-US" altLang="zh-CN" sz="2000" dirty="0"/>
              <a:t> </a:t>
            </a:r>
            <a:r>
              <a:rPr lang="en-US" altLang="zh-CN" sz="2000" dirty="0">
                <a:solidFill>
                  <a:srgbClr val="C00000"/>
                </a:solidFill>
              </a:rPr>
              <a:t>from  </a:t>
            </a:r>
            <a:r>
              <a:rPr lang="zh-CN" altLang="zh-CN" sz="2000" dirty="0">
                <a:solidFill>
                  <a:srgbClr val="C00000"/>
                </a:solidFill>
              </a:rPr>
              <a:t>模块名</a:t>
            </a:r>
            <a:r>
              <a:rPr lang="en-US" altLang="zh-CN" sz="2000" dirty="0">
                <a:solidFill>
                  <a:srgbClr val="C00000"/>
                </a:solidFill>
              </a:rPr>
              <a:t>  import   *</a:t>
            </a:r>
            <a:endParaRPr lang="zh-CN" altLang="zh-CN" sz="2000" dirty="0">
              <a:solidFill>
                <a:srgbClr val="C00000"/>
              </a:solidFill>
            </a:endParaRPr>
          </a:p>
          <a:p>
            <a:r>
              <a:rPr lang="en-US" altLang="zh-CN" sz="2000"/>
              <a:t>   </a:t>
            </a:r>
            <a:r>
              <a:rPr lang="en-US" altLang="zh-CN" sz="2400"/>
              <a:t>*</a:t>
            </a:r>
            <a:r>
              <a:rPr lang="en-US" altLang="zh-CN" sz="2000"/>
              <a:t> </a:t>
            </a:r>
            <a:r>
              <a:rPr lang="zh-CN" altLang="zh-CN" sz="2000"/>
              <a:t>表示</a:t>
            </a:r>
            <a:r>
              <a:rPr lang="zh-CN" altLang="zh-CN" sz="2000" dirty="0"/>
              <a:t>模块内的所有成员</a:t>
            </a:r>
            <a:endParaRPr lang="zh-CN" altLang="zh-CN" sz="2000" dirty="0"/>
          </a:p>
        </p:txBody>
      </p:sp>
      <p:sp>
        <p:nvSpPr>
          <p:cNvPr id="10" name="Rectangle 53"/>
          <p:cNvSpPr txBox="1">
            <a:spLocks noChangeArrowheads="1"/>
          </p:cNvSpPr>
          <p:nvPr/>
        </p:nvSpPr>
        <p:spPr bwMode="auto">
          <a:xfrm>
            <a:off x="1919191" y="3429003"/>
            <a:ext cx="8353623" cy="1206011"/>
          </a:xfrm>
          <a:prstGeom prst="rect">
            <a:avLst/>
          </a:prstGeom>
          <a:solidFill>
            <a:schemeClr val="accent3">
              <a:lumMod val="95000"/>
            </a:schemeClr>
          </a:solidFill>
          <a:ln>
            <a:noFill/>
          </a:ln>
          <a:effectLst/>
        </p:spPr>
        <p:txBody>
          <a:bodyPr vert="horz" wrap="square" lIns="92075" tIns="46038" rIns="92075" bIns="46038" numCol="1" anchor="t" anchorCtr="0" compatLnSpc="1"/>
          <a:lstStyle>
            <a:lvl1pPr marL="342900" indent="2095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defRPr sz="28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28675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23698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4465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r>
              <a:rPr lang="en-US" altLang="zh-CN" sz="2000"/>
              <a:t>from </a:t>
            </a:r>
            <a:r>
              <a:rPr lang="en-US" altLang="zh-CN" sz="2000" dirty="0"/>
              <a:t>math </a:t>
            </a:r>
            <a:r>
              <a:rPr lang="en-US" altLang="zh-CN" sz="2000"/>
              <a:t>import  *</a:t>
            </a:r>
            <a:r>
              <a:rPr lang="en-US" altLang="zh-CN" sz="2000" dirty="0"/>
              <a:t>	 # </a:t>
            </a:r>
            <a:r>
              <a:rPr lang="zh-CN" altLang="zh-CN" sz="2000" dirty="0"/>
              <a:t>将</a:t>
            </a:r>
            <a:r>
              <a:rPr lang="en-US" altLang="zh-CN" sz="2000" dirty="0"/>
              <a:t>math</a:t>
            </a:r>
            <a:r>
              <a:rPr lang="zh-CN" altLang="zh-CN" sz="2000" dirty="0"/>
              <a:t>模块的所有成员都</a:t>
            </a:r>
            <a:r>
              <a:rPr lang="zh-CN" altLang="en-US" sz="2000" dirty="0"/>
              <a:t>直接</a:t>
            </a:r>
            <a:r>
              <a:rPr lang="zh-CN" altLang="zh-CN" sz="2000" dirty="0"/>
              <a:t>导入</a:t>
            </a:r>
            <a:endParaRPr lang="zh-CN" altLang="zh-CN" sz="2000" dirty="0"/>
          </a:p>
          <a:p>
            <a:r>
              <a:rPr lang="en-US" altLang="zh-CN" sz="2000"/>
              <a:t>pi</a:t>
            </a:r>
            <a:r>
              <a:rPr lang="en-US" altLang="zh-CN" sz="2000" dirty="0"/>
              <a:t>			# </a:t>
            </a:r>
            <a:r>
              <a:rPr lang="zh-CN" altLang="zh-CN" sz="2000" dirty="0"/>
              <a:t>调用时直接写常量名</a:t>
            </a:r>
            <a:r>
              <a:rPr lang="en-US" altLang="zh-CN" sz="2000" dirty="0"/>
              <a:t>pi</a:t>
            </a:r>
            <a:endParaRPr lang="zh-CN" altLang="zh-CN" sz="2000" dirty="0"/>
          </a:p>
          <a:p>
            <a:r>
              <a:rPr lang="en-US" altLang="zh-CN" sz="2000"/>
              <a:t>sin</a:t>
            </a:r>
            <a:r>
              <a:rPr lang="en-US" altLang="zh-CN" sz="2000" dirty="0"/>
              <a:t>(pi / 2)		# </a:t>
            </a:r>
            <a:r>
              <a:rPr lang="zh-CN" altLang="zh-CN" sz="2000" dirty="0"/>
              <a:t>调用时直接写常量名</a:t>
            </a:r>
            <a:r>
              <a:rPr lang="en-US" altLang="zh-CN" sz="2000" dirty="0"/>
              <a:t>pi</a:t>
            </a:r>
            <a:r>
              <a:rPr lang="zh-CN" altLang="zh-CN" sz="2000" dirty="0"/>
              <a:t>和</a:t>
            </a:r>
            <a:r>
              <a:rPr lang="en-US" altLang="zh-CN" sz="2000" dirty="0"/>
              <a:t>sin()</a:t>
            </a:r>
            <a:r>
              <a:rPr lang="zh-CN" altLang="zh-CN" sz="2000"/>
              <a:t>函数名</a:t>
            </a:r>
            <a:endParaRPr lang="zh-CN" altLang="zh-CN" sz="2000" dirty="0"/>
          </a:p>
        </p:txBody>
      </p:sp>
      <p:sp>
        <p:nvSpPr>
          <p:cNvPr id="11" name="Rectangle 53"/>
          <p:cNvSpPr txBox="1">
            <a:spLocks noChangeArrowheads="1"/>
          </p:cNvSpPr>
          <p:nvPr/>
        </p:nvSpPr>
        <p:spPr bwMode="auto">
          <a:xfrm>
            <a:off x="1919190" y="4905769"/>
            <a:ext cx="8353623" cy="8227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/>
          <a:lstStyle>
            <a:lvl1pPr marL="342900" indent="2095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defRPr sz="28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28675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23698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4465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457200" algn="just">
              <a:lnSpc>
                <a:spcPct val="140000"/>
              </a:lnSpc>
              <a:buClr>
                <a:srgbClr val="990000"/>
              </a:buClr>
            </a:pPr>
            <a:r>
              <a:rPr lang="zh-CN" altLang="en-US" sz="2000"/>
              <a:t>但一般不</a:t>
            </a:r>
            <a:r>
              <a:rPr lang="zh-CN" altLang="en-US" sz="2000" dirty="0"/>
              <a:t>推荐这种方式，因为如果</a:t>
            </a:r>
            <a:r>
              <a:rPr lang="zh-CN" altLang="en-US" sz="2000"/>
              <a:t>导入了多</a:t>
            </a:r>
            <a:r>
              <a:rPr lang="zh-CN" altLang="en-US" sz="2000" dirty="0"/>
              <a:t>个模块，调用函数时就不清楚是来自哪个模块了。建议用第</a:t>
            </a:r>
            <a:r>
              <a:rPr lang="en-US" altLang="zh-CN" sz="2000" dirty="0"/>
              <a:t>1, 2</a:t>
            </a:r>
            <a:r>
              <a:rPr lang="zh-CN" altLang="en-US" sz="2000" dirty="0"/>
              <a:t>种方式。</a:t>
            </a:r>
            <a:endParaRPr lang="zh-CN" altLang="zh-CN" sz="2000" dirty="0"/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RAINPROBLEM" val="ProblemBody"/>
</p:tagLst>
</file>

<file path=ppt/tags/tag10.xml><?xml version="1.0" encoding="utf-8"?>
<p:tagLst xmlns:p="http://schemas.openxmlformats.org/presentationml/2006/main">
  <p:tag name="RAINPROBLEM" val="ProblemSubmit"/>
  <p:tag name="RAINPROBLEMTYPE" val="MultipleChoice"/>
</p:tagLst>
</file>

<file path=ppt/tags/tag100.xml><?xml version="1.0" encoding="utf-8"?>
<p:tagLst xmlns:p="http://schemas.openxmlformats.org/presentationml/2006/main">
  <p:tag name="RAINPROBLEMTYPE" val="ProblemTypeMarker"/>
</p:tagLst>
</file>

<file path=ppt/tags/tag101.xml><?xml version="1.0" encoding="utf-8"?>
<p:tagLst xmlns:p="http://schemas.openxmlformats.org/presentationml/2006/main">
  <p:tag name="RAINPROBLEM" val="ProblemSetting"/>
  <p:tag name="RAINPROBLEMTYPE" val="MultipleChoice"/>
</p:tagLst>
</file>

<file path=ppt/tags/tag102.xml><?xml version="1.0" encoding="utf-8"?>
<p:tagLst xmlns:p="http://schemas.openxmlformats.org/presentationml/2006/main">
  <p:tag name="RAINPROBLEM" val="MultipleChoice"/>
  <p:tag name="PROBLEMSCORE" val="1.0"/>
</p:tagLst>
</file>

<file path=ppt/tags/tag103.xml><?xml version="1.0" encoding="utf-8"?>
<p:tagLst xmlns:p="http://schemas.openxmlformats.org/presentationml/2006/main">
  <p:tag name="RAINPROBLEM" val="ProblemBody"/>
</p:tagLst>
</file>

<file path=ppt/tags/tag104.xml><?xml version="1.0" encoding="utf-8"?>
<p:tagLst xmlns:p="http://schemas.openxmlformats.org/presentationml/2006/main">
  <p:tag name="RAINPROBLEM" val="ProblemItem"/>
</p:tagLst>
</file>

<file path=ppt/tags/tag105.xml><?xml version="1.0" encoding="utf-8"?>
<p:tagLst xmlns:p="http://schemas.openxmlformats.org/presentationml/2006/main">
  <p:tag name="RAINPROBLEM" val="ProblemItem"/>
</p:tagLst>
</file>

<file path=ppt/tags/tag106.xml><?xml version="1.0" encoding="utf-8"?>
<p:tagLst xmlns:p="http://schemas.openxmlformats.org/presentationml/2006/main">
  <p:tag name="RAINPROBLEM" val="ProblemBullet"/>
  <p:tag name="RAINPROBLEMTYPE" val="MultipleChoice"/>
  <p:tag name="RAINBULLET" val="Correct"/>
</p:tagLst>
</file>

<file path=ppt/tags/tag107.xml><?xml version="1.0" encoding="utf-8"?>
<p:tagLst xmlns:p="http://schemas.openxmlformats.org/presentationml/2006/main">
  <p:tag name="RAINPROBLEM" val="ProblemBullet"/>
  <p:tag name="RAINPROBLEMTYPE" val="MultipleChoice"/>
  <p:tag name="RAINBULLET" val="Wrong"/>
</p:tagLst>
</file>

<file path=ppt/tags/tag108.xml><?xml version="1.0" encoding="utf-8"?>
<p:tagLst xmlns:p="http://schemas.openxmlformats.org/presentationml/2006/main">
  <p:tag name="RAINPROBLEM" val="ProblemSubmit"/>
  <p:tag name="RAINPROBLEMTYPE" val="MultipleChoice"/>
</p:tagLst>
</file>

<file path=ppt/tags/tag109.xml><?xml version="1.0" encoding="utf-8"?>
<p:tagLst xmlns:p="http://schemas.openxmlformats.org/presentationml/2006/main">
  <p:tag name="RAINPROBLEMTYPE" val="ProblemTypeMarker"/>
</p:tagLst>
</file>

<file path=ppt/tags/tag11.xml><?xml version="1.0" encoding="utf-8"?>
<p:tagLst xmlns:p="http://schemas.openxmlformats.org/presentationml/2006/main">
  <p:tag name="RAINPROBLEMTYPE" val="ProblemTypeMarker"/>
</p:tagLst>
</file>

<file path=ppt/tags/tag110.xml><?xml version="1.0" encoding="utf-8"?>
<p:tagLst xmlns:p="http://schemas.openxmlformats.org/presentationml/2006/main">
  <p:tag name="RAINPROBLEMTYPE" val="ProblemTypeMarker"/>
</p:tagLst>
</file>

<file path=ppt/tags/tag111.xml><?xml version="1.0" encoding="utf-8"?>
<p:tagLst xmlns:p="http://schemas.openxmlformats.org/presentationml/2006/main">
  <p:tag name="RAINPROBLEMTYPE" val="ProblemTypeMarker"/>
</p:tagLst>
</file>

<file path=ppt/tags/tag112.xml><?xml version="1.0" encoding="utf-8"?>
<p:tagLst xmlns:p="http://schemas.openxmlformats.org/presentationml/2006/main">
  <p:tag name="RAINPROBLEMTYPE" val="ProblemTypeMarker"/>
</p:tagLst>
</file>

<file path=ppt/tags/tag113.xml><?xml version="1.0" encoding="utf-8"?>
<p:tagLst xmlns:p="http://schemas.openxmlformats.org/presentationml/2006/main">
  <p:tag name="RAINPROBLEMTYPE" val="ProblemTypeMarker"/>
</p:tagLst>
</file>

<file path=ppt/tags/tag114.xml><?xml version="1.0" encoding="utf-8"?>
<p:tagLst xmlns:p="http://schemas.openxmlformats.org/presentationml/2006/main">
  <p:tag name="RAINPROBLEM" val="ProblemSetting"/>
  <p:tag name="RAINPROBLEMTYPE" val="MultipleChoice"/>
</p:tagLst>
</file>

<file path=ppt/tags/tag115.xml><?xml version="1.0" encoding="utf-8"?>
<p:tagLst xmlns:p="http://schemas.openxmlformats.org/presentationml/2006/main">
  <p:tag name="RAINPROBLEM" val="MultipleChoice"/>
  <p:tag name="PROBLEMSCORE" val="1.0"/>
</p:tagLst>
</file>

<file path=ppt/tags/tag116.xml><?xml version="1.0" encoding="utf-8"?>
<p:tagLst xmlns:p="http://schemas.openxmlformats.org/presentationml/2006/main">
  <p:tag name="RAINPROBLEM" val="ProblemBody"/>
</p:tagLst>
</file>

<file path=ppt/tags/tag117.xml><?xml version="1.0" encoding="utf-8"?>
<p:tagLst xmlns:p="http://schemas.openxmlformats.org/presentationml/2006/main">
  <p:tag name="RAINPROBLEM" val="ProblemItem"/>
</p:tagLst>
</file>

<file path=ppt/tags/tag118.xml><?xml version="1.0" encoding="utf-8"?>
<p:tagLst xmlns:p="http://schemas.openxmlformats.org/presentationml/2006/main">
  <p:tag name="RAINPROBLEM" val="ProblemItem"/>
</p:tagLst>
</file>

<file path=ppt/tags/tag119.xml><?xml version="1.0" encoding="utf-8"?>
<p:tagLst xmlns:p="http://schemas.openxmlformats.org/presentationml/2006/main">
  <p:tag name="RAINPROBLEM" val="ProblemBullet"/>
  <p:tag name="RAINPROBLEMTYPE" val="MultipleChoice"/>
  <p:tag name="RAINBULLET" val="Wrong"/>
</p:tagLst>
</file>

<file path=ppt/tags/tag12.xml><?xml version="1.0" encoding="utf-8"?>
<p:tagLst xmlns:p="http://schemas.openxmlformats.org/presentationml/2006/main">
  <p:tag name="RAINPROBLEMTYPE" val="ProblemTypeMarker"/>
</p:tagLst>
</file>

<file path=ppt/tags/tag120.xml><?xml version="1.0" encoding="utf-8"?>
<p:tagLst xmlns:p="http://schemas.openxmlformats.org/presentationml/2006/main">
  <p:tag name="RAINPROBLEM" val="ProblemBullet"/>
  <p:tag name="RAINPROBLEMTYPE" val="MultipleChoice"/>
  <p:tag name="RAINBULLET" val="Correct"/>
</p:tagLst>
</file>

<file path=ppt/tags/tag121.xml><?xml version="1.0" encoding="utf-8"?>
<p:tagLst xmlns:p="http://schemas.openxmlformats.org/presentationml/2006/main">
  <p:tag name="RAINPROBLEM" val="ProblemSubmit"/>
  <p:tag name="RAINPROBLEMTYPE" val="MultipleChoice"/>
</p:tagLst>
</file>

<file path=ppt/tags/tag122.xml><?xml version="1.0" encoding="utf-8"?>
<p:tagLst xmlns:p="http://schemas.openxmlformats.org/presentationml/2006/main">
  <p:tag name="RAINPROBLEMTYPE" val="ProblemTypeMarker"/>
</p:tagLst>
</file>

<file path=ppt/tags/tag123.xml><?xml version="1.0" encoding="utf-8"?>
<p:tagLst xmlns:p="http://schemas.openxmlformats.org/presentationml/2006/main">
  <p:tag name="RAINPROBLEMTYPE" val="ProblemTypeMarker"/>
</p:tagLst>
</file>

<file path=ppt/tags/tag124.xml><?xml version="1.0" encoding="utf-8"?>
<p:tagLst xmlns:p="http://schemas.openxmlformats.org/presentationml/2006/main">
  <p:tag name="RAINPROBLEMTYPE" val="ProblemTypeMarker"/>
</p:tagLst>
</file>

<file path=ppt/tags/tag125.xml><?xml version="1.0" encoding="utf-8"?>
<p:tagLst xmlns:p="http://schemas.openxmlformats.org/presentationml/2006/main">
  <p:tag name="RAINPROBLEMTYPE" val="ProblemTypeMarker"/>
</p:tagLst>
</file>

<file path=ppt/tags/tag126.xml><?xml version="1.0" encoding="utf-8"?>
<p:tagLst xmlns:p="http://schemas.openxmlformats.org/presentationml/2006/main">
  <p:tag name="RAINPROBLEMTYPE" val="ProblemTypeMarker"/>
</p:tagLst>
</file>

<file path=ppt/tags/tag127.xml><?xml version="1.0" encoding="utf-8"?>
<p:tagLst xmlns:p="http://schemas.openxmlformats.org/presentationml/2006/main">
  <p:tag name="RAINPROBLEM" val="ProblemSetting"/>
  <p:tag name="RAINPROBLEMTYPE" val="MultipleChoice"/>
</p:tagLst>
</file>

<file path=ppt/tags/tag128.xml><?xml version="1.0" encoding="utf-8"?>
<p:tagLst xmlns:p="http://schemas.openxmlformats.org/presentationml/2006/main">
  <p:tag name="RAINPROBLEM" val="MultipleChoice"/>
  <p:tag name="PROBLEMSCORE" val="1.0"/>
</p:tagLst>
</file>

<file path=ppt/tags/tag129.xml><?xml version="1.0" encoding="utf-8"?>
<p:tagLst xmlns:p="http://schemas.openxmlformats.org/presentationml/2006/main">
  <p:tag name="RAINPROBLEM" val="ProblemBody"/>
</p:tagLst>
</file>

<file path=ppt/tags/tag13.xml><?xml version="1.0" encoding="utf-8"?>
<p:tagLst xmlns:p="http://schemas.openxmlformats.org/presentationml/2006/main">
  <p:tag name="RAINPROBLEMTYPE" val="ProblemTypeMarker"/>
</p:tagLst>
</file>

<file path=ppt/tags/tag130.xml><?xml version="1.0" encoding="utf-8"?>
<p:tagLst xmlns:p="http://schemas.openxmlformats.org/presentationml/2006/main">
  <p:tag name="RAINPROBLEM" val="ProblemItem"/>
</p:tagLst>
</file>

<file path=ppt/tags/tag131.xml><?xml version="1.0" encoding="utf-8"?>
<p:tagLst xmlns:p="http://schemas.openxmlformats.org/presentationml/2006/main">
  <p:tag name="RAINPROBLEM" val="ProblemItem"/>
</p:tagLst>
</file>

<file path=ppt/tags/tag132.xml><?xml version="1.0" encoding="utf-8"?>
<p:tagLst xmlns:p="http://schemas.openxmlformats.org/presentationml/2006/main">
  <p:tag name="RAINPROBLEM" val="ProblemBullet"/>
  <p:tag name="RAINPROBLEMTYPE" val="MultipleChoice"/>
  <p:tag name="RAINBULLET" val="Correct"/>
</p:tagLst>
</file>

<file path=ppt/tags/tag133.xml><?xml version="1.0" encoding="utf-8"?>
<p:tagLst xmlns:p="http://schemas.openxmlformats.org/presentationml/2006/main">
  <p:tag name="RAINPROBLEM" val="ProblemBullet"/>
  <p:tag name="RAINPROBLEMTYPE" val="MultipleChoice"/>
  <p:tag name="RAINBULLET" val="Wrong"/>
</p:tagLst>
</file>

<file path=ppt/tags/tag134.xml><?xml version="1.0" encoding="utf-8"?>
<p:tagLst xmlns:p="http://schemas.openxmlformats.org/presentationml/2006/main">
  <p:tag name="RAINPROBLEM" val="ProblemSubmit"/>
  <p:tag name="RAINPROBLEMTYPE" val="MultipleChoice"/>
</p:tagLst>
</file>

<file path=ppt/tags/tag135.xml><?xml version="1.0" encoding="utf-8"?>
<p:tagLst xmlns:p="http://schemas.openxmlformats.org/presentationml/2006/main">
  <p:tag name="RAINPROBLEMTYPE" val="ProblemTypeMarker"/>
</p:tagLst>
</file>

<file path=ppt/tags/tag136.xml><?xml version="1.0" encoding="utf-8"?>
<p:tagLst xmlns:p="http://schemas.openxmlformats.org/presentationml/2006/main">
  <p:tag name="RAINPROBLEMTYPE" val="ProblemTypeMarker"/>
</p:tagLst>
</file>

<file path=ppt/tags/tag137.xml><?xml version="1.0" encoding="utf-8"?>
<p:tagLst xmlns:p="http://schemas.openxmlformats.org/presentationml/2006/main">
  <p:tag name="RAINPROBLEMTYPE" val="ProblemTypeMarker"/>
</p:tagLst>
</file>

<file path=ppt/tags/tag138.xml><?xml version="1.0" encoding="utf-8"?>
<p:tagLst xmlns:p="http://schemas.openxmlformats.org/presentationml/2006/main">
  <p:tag name="RAINPROBLEMTYPE" val="ProblemTypeMarker"/>
</p:tagLst>
</file>

<file path=ppt/tags/tag139.xml><?xml version="1.0" encoding="utf-8"?>
<p:tagLst xmlns:p="http://schemas.openxmlformats.org/presentationml/2006/main">
  <p:tag name="RAINPROBLEMTYPE" val="ProblemTypeMarker"/>
</p:tagLst>
</file>

<file path=ppt/tags/tag14.xml><?xml version="1.0" encoding="utf-8"?>
<p:tagLst xmlns:p="http://schemas.openxmlformats.org/presentationml/2006/main">
  <p:tag name="RAINPROBLEMTYPE" val="ProblemTypeMarker"/>
</p:tagLst>
</file>

<file path=ppt/tags/tag140.xml><?xml version="1.0" encoding="utf-8"?>
<p:tagLst xmlns:p="http://schemas.openxmlformats.org/presentationml/2006/main">
  <p:tag name="RAINPROBLEM" val="ProblemSetting"/>
  <p:tag name="RAINPROBLEMTYPE" val="MultipleChoice"/>
</p:tagLst>
</file>

<file path=ppt/tags/tag141.xml><?xml version="1.0" encoding="utf-8"?>
<p:tagLst xmlns:p="http://schemas.openxmlformats.org/presentationml/2006/main">
  <p:tag name="RAINPROBLEM" val="MultipleChoice"/>
  <p:tag name="PROBLEMSCORE" val="1.0"/>
</p:tagLst>
</file>

<file path=ppt/tags/tag142.xml><?xml version="1.0" encoding="utf-8"?>
<p:tagLst xmlns:p="http://schemas.openxmlformats.org/presentationml/2006/main">
  <p:tag name="RAINPROBLEM" val="ProblemBody"/>
</p:tagLst>
</file>

<file path=ppt/tags/tag143.xml><?xml version="1.0" encoding="utf-8"?>
<p:tagLst xmlns:p="http://schemas.openxmlformats.org/presentationml/2006/main">
  <p:tag name="RAINPROBLEM" val="ProblemItem"/>
</p:tagLst>
</file>

<file path=ppt/tags/tag144.xml><?xml version="1.0" encoding="utf-8"?>
<p:tagLst xmlns:p="http://schemas.openxmlformats.org/presentationml/2006/main">
  <p:tag name="RAINPROBLEM" val="ProblemItem"/>
</p:tagLst>
</file>

<file path=ppt/tags/tag145.xml><?xml version="1.0" encoding="utf-8"?>
<p:tagLst xmlns:p="http://schemas.openxmlformats.org/presentationml/2006/main">
  <p:tag name="RAINPROBLEM" val="ProblemBullet"/>
  <p:tag name="RAINPROBLEMTYPE" val="MultipleChoice"/>
  <p:tag name="RAINBULLET" val="Wrong"/>
</p:tagLst>
</file>

<file path=ppt/tags/tag146.xml><?xml version="1.0" encoding="utf-8"?>
<p:tagLst xmlns:p="http://schemas.openxmlformats.org/presentationml/2006/main">
  <p:tag name="RAINPROBLEM" val="ProblemBullet"/>
  <p:tag name="RAINPROBLEMTYPE" val="MultipleChoice"/>
  <p:tag name="RAINBULLET" val="Correct"/>
</p:tagLst>
</file>

<file path=ppt/tags/tag147.xml><?xml version="1.0" encoding="utf-8"?>
<p:tagLst xmlns:p="http://schemas.openxmlformats.org/presentationml/2006/main">
  <p:tag name="RAINPROBLEM" val="ProblemSubmit"/>
  <p:tag name="RAINPROBLEMTYPE" val="MultipleChoice"/>
</p:tagLst>
</file>

<file path=ppt/tags/tag148.xml><?xml version="1.0" encoding="utf-8"?>
<p:tagLst xmlns:p="http://schemas.openxmlformats.org/presentationml/2006/main">
  <p:tag name="RAINPROBLEMTYPE" val="ProblemTypeMarker"/>
</p:tagLst>
</file>

<file path=ppt/tags/tag149.xml><?xml version="1.0" encoding="utf-8"?>
<p:tagLst xmlns:p="http://schemas.openxmlformats.org/presentationml/2006/main">
  <p:tag name="RAINPROBLEMTYPE" val="ProblemTypeMarker"/>
</p:tagLst>
</file>

<file path=ppt/tags/tag15.xml><?xml version="1.0" encoding="utf-8"?>
<p:tagLst xmlns:p="http://schemas.openxmlformats.org/presentationml/2006/main">
  <p:tag name="RAINPROBLEMTYPE" val="ProblemTypeMarker"/>
</p:tagLst>
</file>

<file path=ppt/tags/tag150.xml><?xml version="1.0" encoding="utf-8"?>
<p:tagLst xmlns:p="http://schemas.openxmlformats.org/presentationml/2006/main">
  <p:tag name="RAINPROBLEMTYPE" val="ProblemTypeMarker"/>
</p:tagLst>
</file>

<file path=ppt/tags/tag151.xml><?xml version="1.0" encoding="utf-8"?>
<p:tagLst xmlns:p="http://schemas.openxmlformats.org/presentationml/2006/main">
  <p:tag name="RAINPROBLEMTYPE" val="ProblemTypeMarker"/>
</p:tagLst>
</file>

<file path=ppt/tags/tag152.xml><?xml version="1.0" encoding="utf-8"?>
<p:tagLst xmlns:p="http://schemas.openxmlformats.org/presentationml/2006/main">
  <p:tag name="RAINPROBLEMTYPE" val="ProblemTypeMarker"/>
</p:tagLst>
</file>

<file path=ppt/tags/tag153.xml><?xml version="1.0" encoding="utf-8"?>
<p:tagLst xmlns:p="http://schemas.openxmlformats.org/presentationml/2006/main">
  <p:tag name="RAINPROBLEM" val="ProblemSetting"/>
  <p:tag name="RAINPROBLEMTYPE" val="MultipleChoice"/>
</p:tagLst>
</file>

<file path=ppt/tags/tag154.xml><?xml version="1.0" encoding="utf-8"?>
<p:tagLst xmlns:p="http://schemas.openxmlformats.org/presentationml/2006/main">
  <p:tag name="RAINPROBLEM" val="MultipleChoice"/>
  <p:tag name="PROBLEMSCORE" val="1.0"/>
</p:tagLst>
</file>

<file path=ppt/tags/tag155.xml><?xml version="1.0" encoding="utf-8"?>
<p:tagLst xmlns:p="http://schemas.openxmlformats.org/presentationml/2006/main">
  <p:tag name="RAINPROBLEM" val="ProblemBody"/>
</p:tagLst>
</file>

<file path=ppt/tags/tag156.xml><?xml version="1.0" encoding="utf-8"?>
<p:tagLst xmlns:p="http://schemas.openxmlformats.org/presentationml/2006/main">
  <p:tag name="RAINPROBLEM" val="ProblemItem"/>
</p:tagLst>
</file>

<file path=ppt/tags/tag157.xml><?xml version="1.0" encoding="utf-8"?>
<p:tagLst xmlns:p="http://schemas.openxmlformats.org/presentationml/2006/main">
  <p:tag name="RAINPROBLEM" val="ProblemItem"/>
</p:tagLst>
</file>

<file path=ppt/tags/tag158.xml><?xml version="1.0" encoding="utf-8"?>
<p:tagLst xmlns:p="http://schemas.openxmlformats.org/presentationml/2006/main">
  <p:tag name="RAINPROBLEM" val="ProblemItem"/>
</p:tagLst>
</file>

<file path=ppt/tags/tag159.xml><?xml version="1.0" encoding="utf-8"?>
<p:tagLst xmlns:p="http://schemas.openxmlformats.org/presentationml/2006/main">
  <p:tag name="RAINPROBLEM" val="ProblemItem"/>
</p:tagLst>
</file>

<file path=ppt/tags/tag16.xml><?xml version="1.0" encoding="utf-8"?>
<p:tagLst xmlns:p="http://schemas.openxmlformats.org/presentationml/2006/main">
  <p:tag name="RAINPROBLEM" val="ProblemSetting"/>
  <p:tag name="RAINPROBLEMTYPE" val="MultipleChoice"/>
</p:tagLst>
</file>

<file path=ppt/tags/tag160.xml><?xml version="1.0" encoding="utf-8"?>
<p:tagLst xmlns:p="http://schemas.openxmlformats.org/presentationml/2006/main">
  <p:tag name="RAINPROBLEM" val="ProblemBullet"/>
  <p:tag name="RAINPROBLEMTYPE" val="MultipleChoice"/>
  <p:tag name="RAINBULLET" val="Correct"/>
</p:tagLst>
</file>

<file path=ppt/tags/tag161.xml><?xml version="1.0" encoding="utf-8"?>
<p:tagLst xmlns:p="http://schemas.openxmlformats.org/presentationml/2006/main">
  <p:tag name="RAINPROBLEM" val="ProblemBullet"/>
  <p:tag name="RAINPROBLEMTYPE" val="MultipleChoice"/>
  <p:tag name="RAINBULLET" val="Wrong"/>
</p:tagLst>
</file>

<file path=ppt/tags/tag162.xml><?xml version="1.0" encoding="utf-8"?>
<p:tagLst xmlns:p="http://schemas.openxmlformats.org/presentationml/2006/main">
  <p:tag name="RAINPROBLEM" val="ProblemBullet"/>
  <p:tag name="RAINPROBLEMTYPE" val="MultipleChoice"/>
  <p:tag name="RAINBULLET" val="Wrong"/>
</p:tagLst>
</file>

<file path=ppt/tags/tag163.xml><?xml version="1.0" encoding="utf-8"?>
<p:tagLst xmlns:p="http://schemas.openxmlformats.org/presentationml/2006/main">
  <p:tag name="RAINPROBLEM" val="ProblemBullet"/>
  <p:tag name="RAINPROBLEMTYPE" val="MultipleChoice"/>
  <p:tag name="RAINBULLET" val="Wrong"/>
</p:tagLst>
</file>

<file path=ppt/tags/tag164.xml><?xml version="1.0" encoding="utf-8"?>
<p:tagLst xmlns:p="http://schemas.openxmlformats.org/presentationml/2006/main">
  <p:tag name="RAINPROBLEM" val="ProblemSubmit"/>
  <p:tag name="RAINPROBLEMTYPE" val="MultipleChoice"/>
</p:tagLst>
</file>

<file path=ppt/tags/tag165.xml><?xml version="1.0" encoding="utf-8"?>
<p:tagLst xmlns:p="http://schemas.openxmlformats.org/presentationml/2006/main">
  <p:tag name="RAINPROBLEMTYPE" val="ProblemTypeMarker"/>
</p:tagLst>
</file>

<file path=ppt/tags/tag166.xml><?xml version="1.0" encoding="utf-8"?>
<p:tagLst xmlns:p="http://schemas.openxmlformats.org/presentationml/2006/main">
  <p:tag name="RAINPROBLEMTYPE" val="ProblemTypeMarker"/>
</p:tagLst>
</file>

<file path=ppt/tags/tag167.xml><?xml version="1.0" encoding="utf-8"?>
<p:tagLst xmlns:p="http://schemas.openxmlformats.org/presentationml/2006/main">
  <p:tag name="RAINPROBLEMTYPE" val="ProblemTypeMarker"/>
</p:tagLst>
</file>

<file path=ppt/tags/tag168.xml><?xml version="1.0" encoding="utf-8"?>
<p:tagLst xmlns:p="http://schemas.openxmlformats.org/presentationml/2006/main">
  <p:tag name="RAINPROBLEMTYPE" val="ProblemTypeMarker"/>
</p:tagLst>
</file>

<file path=ppt/tags/tag169.xml><?xml version="1.0" encoding="utf-8"?>
<p:tagLst xmlns:p="http://schemas.openxmlformats.org/presentationml/2006/main">
  <p:tag name="RAINPROBLEMTYPE" val="ProblemTypeMarker"/>
</p:tagLst>
</file>

<file path=ppt/tags/tag17.xml><?xml version="1.0" encoding="utf-8"?>
<p:tagLst xmlns:p="http://schemas.openxmlformats.org/presentationml/2006/main">
  <p:tag name="RAINPROBLEM" val="MultipleChoice"/>
  <p:tag name="PROBLEMSCORE" val="1.0"/>
</p:tagLst>
</file>

<file path=ppt/tags/tag170.xml><?xml version="1.0" encoding="utf-8"?>
<p:tagLst xmlns:p="http://schemas.openxmlformats.org/presentationml/2006/main">
  <p:tag name="RAINPROBLEM" val="ProblemSetting"/>
  <p:tag name="RAINPROBLEMTYPE" val="MultipleChoice"/>
</p:tagLst>
</file>

<file path=ppt/tags/tag171.xml><?xml version="1.0" encoding="utf-8"?>
<p:tagLst xmlns:p="http://schemas.openxmlformats.org/presentationml/2006/main">
  <p:tag name="RAINPROBLEM" val="MultipleChoice"/>
  <p:tag name="PROBLEMSCORE" val="1.0"/>
</p:tagLst>
</file>

<file path=ppt/tags/tag172.xml><?xml version="1.0" encoding="utf-8"?>
<p:tagLst xmlns:p="http://schemas.openxmlformats.org/presentationml/2006/main">
  <p:tag name="RAINPROBLEM" val="ProblemBody"/>
</p:tagLst>
</file>

<file path=ppt/tags/tag173.xml><?xml version="1.0" encoding="utf-8"?>
<p:tagLst xmlns:p="http://schemas.openxmlformats.org/presentationml/2006/main">
  <p:tag name="RAINPROBLEM" val="ProblemItem"/>
</p:tagLst>
</file>

<file path=ppt/tags/tag174.xml><?xml version="1.0" encoding="utf-8"?>
<p:tagLst xmlns:p="http://schemas.openxmlformats.org/presentationml/2006/main">
  <p:tag name="RAINPROBLEM" val="ProblemItem"/>
</p:tagLst>
</file>

<file path=ppt/tags/tag175.xml><?xml version="1.0" encoding="utf-8"?>
<p:tagLst xmlns:p="http://schemas.openxmlformats.org/presentationml/2006/main">
  <p:tag name="RAINPROBLEM" val="ProblemItem"/>
</p:tagLst>
</file>

<file path=ppt/tags/tag176.xml><?xml version="1.0" encoding="utf-8"?>
<p:tagLst xmlns:p="http://schemas.openxmlformats.org/presentationml/2006/main">
  <p:tag name="RAINPROBLEM" val="ProblemItem"/>
</p:tagLst>
</file>

<file path=ppt/tags/tag177.xml><?xml version="1.0" encoding="utf-8"?>
<p:tagLst xmlns:p="http://schemas.openxmlformats.org/presentationml/2006/main">
  <p:tag name="RAINPROBLEM" val="ProblemBullet"/>
  <p:tag name="RAINPROBLEMTYPE" val="MultipleChoice"/>
  <p:tag name="RAINBULLET" val="Wrong"/>
</p:tagLst>
</file>

<file path=ppt/tags/tag178.xml><?xml version="1.0" encoding="utf-8"?>
<p:tagLst xmlns:p="http://schemas.openxmlformats.org/presentationml/2006/main">
  <p:tag name="RAINPROBLEM" val="ProblemBullet"/>
  <p:tag name="RAINPROBLEMTYPE" val="MultipleChoice"/>
  <p:tag name="RAINBULLET" val="Wrong"/>
</p:tagLst>
</file>

<file path=ppt/tags/tag179.xml><?xml version="1.0" encoding="utf-8"?>
<p:tagLst xmlns:p="http://schemas.openxmlformats.org/presentationml/2006/main">
  <p:tag name="RAINPROBLEM" val="ProblemBullet"/>
  <p:tag name="RAINPROBLEMTYPE" val="MultipleChoice"/>
  <p:tag name="RAINBULLET" val="Correct"/>
</p:tagLst>
</file>

<file path=ppt/tags/tag18.xml><?xml version="1.0" encoding="utf-8"?>
<p:tagLst xmlns:p="http://schemas.openxmlformats.org/presentationml/2006/main">
  <p:tag name="RAINPROBLEM" val="ProblemBody"/>
</p:tagLst>
</file>

<file path=ppt/tags/tag180.xml><?xml version="1.0" encoding="utf-8"?>
<p:tagLst xmlns:p="http://schemas.openxmlformats.org/presentationml/2006/main">
  <p:tag name="RAINPROBLEM" val="ProblemBullet"/>
  <p:tag name="RAINPROBLEMTYPE" val="MultipleChoice"/>
  <p:tag name="RAINBULLET" val="Wrong"/>
</p:tagLst>
</file>

<file path=ppt/tags/tag181.xml><?xml version="1.0" encoding="utf-8"?>
<p:tagLst xmlns:p="http://schemas.openxmlformats.org/presentationml/2006/main">
  <p:tag name="RAINPROBLEM" val="ProblemSubmit"/>
  <p:tag name="RAINPROBLEMTYPE" val="MultipleChoice"/>
</p:tagLst>
</file>

<file path=ppt/tags/tag182.xml><?xml version="1.0" encoding="utf-8"?>
<p:tagLst xmlns:p="http://schemas.openxmlformats.org/presentationml/2006/main">
  <p:tag name="RAINPROBLEMTYPE" val="ProblemTypeMarker"/>
</p:tagLst>
</file>

<file path=ppt/tags/tag183.xml><?xml version="1.0" encoding="utf-8"?>
<p:tagLst xmlns:p="http://schemas.openxmlformats.org/presentationml/2006/main">
  <p:tag name="RAINPROBLEMTYPE" val="ProblemTypeMarker"/>
</p:tagLst>
</file>

<file path=ppt/tags/tag184.xml><?xml version="1.0" encoding="utf-8"?>
<p:tagLst xmlns:p="http://schemas.openxmlformats.org/presentationml/2006/main">
  <p:tag name="RAINPROBLEMTYPE" val="ProblemTypeMarker"/>
</p:tagLst>
</file>

<file path=ppt/tags/tag185.xml><?xml version="1.0" encoding="utf-8"?>
<p:tagLst xmlns:p="http://schemas.openxmlformats.org/presentationml/2006/main">
  <p:tag name="RAINPROBLEMTYPE" val="ProblemTypeMarker"/>
</p:tagLst>
</file>

<file path=ppt/tags/tag186.xml><?xml version="1.0" encoding="utf-8"?>
<p:tagLst xmlns:p="http://schemas.openxmlformats.org/presentationml/2006/main">
  <p:tag name="RAINPROBLEMTYPE" val="ProblemTypeMarker"/>
</p:tagLst>
</file>

<file path=ppt/tags/tag187.xml><?xml version="1.0" encoding="utf-8"?>
<p:tagLst xmlns:p="http://schemas.openxmlformats.org/presentationml/2006/main">
  <p:tag name="RAINPROBLEM" val="ProblemSetting"/>
  <p:tag name="RAINPROBLEMTYPE" val="MultipleChoice"/>
</p:tagLst>
</file>

<file path=ppt/tags/tag188.xml><?xml version="1.0" encoding="utf-8"?>
<p:tagLst xmlns:p="http://schemas.openxmlformats.org/presentationml/2006/main">
  <p:tag name="RAINPROBLEM" val="MultipleChoice"/>
  <p:tag name="PROBLEMSCORE" val="1.0"/>
</p:tagLst>
</file>

<file path=ppt/tags/tag189.xml><?xml version="1.0" encoding="utf-8"?>
<p:tagLst xmlns:p="http://schemas.openxmlformats.org/presentationml/2006/main">
  <p:tag name="RAINPROBLEM" val="ProblemBody"/>
</p:tagLst>
</file>

<file path=ppt/tags/tag19.xml><?xml version="1.0" encoding="utf-8"?>
<p:tagLst xmlns:p="http://schemas.openxmlformats.org/presentationml/2006/main">
  <p:tag name="RAINPROBLEM" val="ProblemItem"/>
</p:tagLst>
</file>

<file path=ppt/tags/tag190.xml><?xml version="1.0" encoding="utf-8"?>
<p:tagLst xmlns:p="http://schemas.openxmlformats.org/presentationml/2006/main">
  <p:tag name="RAINPROBLEM" val="ProblemItem"/>
</p:tagLst>
</file>

<file path=ppt/tags/tag191.xml><?xml version="1.0" encoding="utf-8"?>
<p:tagLst xmlns:p="http://schemas.openxmlformats.org/presentationml/2006/main">
  <p:tag name="RAINPROBLEM" val="ProblemItem"/>
</p:tagLst>
</file>

<file path=ppt/tags/tag192.xml><?xml version="1.0" encoding="utf-8"?>
<p:tagLst xmlns:p="http://schemas.openxmlformats.org/presentationml/2006/main">
  <p:tag name="RAINPROBLEM" val="ProblemItem"/>
</p:tagLst>
</file>

<file path=ppt/tags/tag193.xml><?xml version="1.0" encoding="utf-8"?>
<p:tagLst xmlns:p="http://schemas.openxmlformats.org/presentationml/2006/main">
  <p:tag name="RAINPROBLEM" val="ProblemItem"/>
</p:tagLst>
</file>

<file path=ppt/tags/tag194.xml><?xml version="1.0" encoding="utf-8"?>
<p:tagLst xmlns:p="http://schemas.openxmlformats.org/presentationml/2006/main">
  <p:tag name="RAINPROBLEM" val="ProblemBullet"/>
  <p:tag name="RAINPROBLEMTYPE" val="MultipleChoice"/>
  <p:tag name="RAINBULLET" val="Wrong"/>
</p:tagLst>
</file>

<file path=ppt/tags/tag195.xml><?xml version="1.0" encoding="utf-8"?>
<p:tagLst xmlns:p="http://schemas.openxmlformats.org/presentationml/2006/main">
  <p:tag name="RAINPROBLEM" val="ProblemBullet"/>
  <p:tag name="RAINPROBLEMTYPE" val="MultipleChoice"/>
  <p:tag name="RAINBULLET" val="Correct"/>
</p:tagLst>
</file>

<file path=ppt/tags/tag196.xml><?xml version="1.0" encoding="utf-8"?>
<p:tagLst xmlns:p="http://schemas.openxmlformats.org/presentationml/2006/main">
  <p:tag name="RAINPROBLEM" val="ProblemBullet"/>
  <p:tag name="RAINPROBLEMTYPE" val="MultipleChoice"/>
  <p:tag name="RAINBULLET" val="Wrong"/>
</p:tagLst>
</file>

<file path=ppt/tags/tag197.xml><?xml version="1.0" encoding="utf-8"?>
<p:tagLst xmlns:p="http://schemas.openxmlformats.org/presentationml/2006/main">
  <p:tag name="RAINPROBLEM" val="ProblemBullet"/>
  <p:tag name="RAINPROBLEMTYPE" val="MultipleChoice"/>
  <p:tag name="RAINBULLET" val="Wrong"/>
</p:tagLst>
</file>

<file path=ppt/tags/tag198.xml><?xml version="1.0" encoding="utf-8"?>
<p:tagLst xmlns:p="http://schemas.openxmlformats.org/presentationml/2006/main">
  <p:tag name="RAINPROBLEM" val="ProblemSubmit"/>
  <p:tag name="RAINPROBLEMTYPE" val="MultipleChoice"/>
</p:tagLst>
</file>

<file path=ppt/tags/tag199.xml><?xml version="1.0" encoding="utf-8"?>
<p:tagLst xmlns:p="http://schemas.openxmlformats.org/presentationml/2006/main">
  <p:tag name="RAINPROBLEMTYPE" val="ProblemTypeMarker"/>
</p:tagLst>
</file>

<file path=ppt/tags/tag2.xml><?xml version="1.0" encoding="utf-8"?>
<p:tagLst xmlns:p="http://schemas.openxmlformats.org/presentationml/2006/main">
  <p:tag name="RAINPROBLEM" val="ProblemItem"/>
</p:tagLst>
</file>

<file path=ppt/tags/tag20.xml><?xml version="1.0" encoding="utf-8"?>
<p:tagLst xmlns:p="http://schemas.openxmlformats.org/presentationml/2006/main">
  <p:tag name="RAINPROBLEM" val="ProblemItem"/>
</p:tagLst>
</file>

<file path=ppt/tags/tag200.xml><?xml version="1.0" encoding="utf-8"?>
<p:tagLst xmlns:p="http://schemas.openxmlformats.org/presentationml/2006/main">
  <p:tag name="RAINPROBLEMTYPE" val="ProblemTypeMarker"/>
</p:tagLst>
</file>

<file path=ppt/tags/tag201.xml><?xml version="1.0" encoding="utf-8"?>
<p:tagLst xmlns:p="http://schemas.openxmlformats.org/presentationml/2006/main">
  <p:tag name="RAINPROBLEMTYPE" val="ProblemTypeMarker"/>
</p:tagLst>
</file>

<file path=ppt/tags/tag202.xml><?xml version="1.0" encoding="utf-8"?>
<p:tagLst xmlns:p="http://schemas.openxmlformats.org/presentationml/2006/main">
  <p:tag name="RAINPROBLEMTYPE" val="ProblemTypeMarker"/>
</p:tagLst>
</file>

<file path=ppt/tags/tag203.xml><?xml version="1.0" encoding="utf-8"?>
<p:tagLst xmlns:p="http://schemas.openxmlformats.org/presentationml/2006/main">
  <p:tag name="RAINPROBLEMTYPE" val="ProblemTypeMarker"/>
</p:tagLst>
</file>

<file path=ppt/tags/tag204.xml><?xml version="1.0" encoding="utf-8"?>
<p:tagLst xmlns:p="http://schemas.openxmlformats.org/presentationml/2006/main">
  <p:tag name="RAINPROBLEM" val="ProblemSetting"/>
  <p:tag name="RAINPROBLEMTYPE" val="MultipleChoice"/>
</p:tagLst>
</file>

<file path=ppt/tags/tag205.xml><?xml version="1.0" encoding="utf-8"?>
<p:tagLst xmlns:p="http://schemas.openxmlformats.org/presentationml/2006/main">
  <p:tag name="RAINPROBLEM" val="MultipleChoice"/>
  <p:tag name="PROBLEMSCORE" val="1.0"/>
</p:tagLst>
</file>

<file path=ppt/tags/tag206.xml><?xml version="1.0" encoding="utf-8"?>
<p:tagLst xmlns:p="http://schemas.openxmlformats.org/presentationml/2006/main">
  <p:tag name="RAINPROBLEM" val="ProblemRemarkBoard"/>
</p:tagLst>
</file>

<file path=ppt/tags/tag207.xml><?xml version="1.0" encoding="utf-8"?>
<p:tagLst xmlns:p="http://schemas.openxmlformats.org/presentationml/2006/main">
  <p:tag name="RAINPROBLEM" val="ProblemBody"/>
</p:tagLst>
</file>

<file path=ppt/tags/tag208.xml><?xml version="1.0" encoding="utf-8"?>
<p:tagLst xmlns:p="http://schemas.openxmlformats.org/presentationml/2006/main">
  <p:tag name="RAINPROBLEM" val="ProblemSubmit"/>
  <p:tag name="RAINPROBLEMTYPE" val="FillBlank"/>
</p:tagLst>
</file>

<file path=ppt/tags/tag209.xml><?xml version="1.0" encoding="utf-8"?>
<p:tagLst xmlns:p="http://schemas.openxmlformats.org/presentationml/2006/main">
  <p:tag name="PRODUCTVERSIONTIP3" val="PRODUCTVERSIONTIP3"/>
</p:tagLst>
</file>

<file path=ppt/tags/tag21.xml><?xml version="1.0" encoding="utf-8"?>
<p:tagLst xmlns:p="http://schemas.openxmlformats.org/presentationml/2006/main">
  <p:tag name="RAINPROBLEM" val="ProblemItem"/>
</p:tagLst>
</file>

<file path=ppt/tags/tag210.xml><?xml version="1.0" encoding="utf-8"?>
<p:tagLst xmlns:p="http://schemas.openxmlformats.org/presentationml/2006/main">
  <p:tag name="PROBLEMREMARKTITLE" val="ProblemRemarkBoardTip"/>
</p:tagLst>
</file>

<file path=ppt/tags/tag211.xml><?xml version="1.0" encoding="utf-8"?>
<p:tagLst xmlns:p="http://schemas.openxmlformats.org/presentationml/2006/main">
  <p:tag name="RAINPROBLEM" val="ProblemRemark"/>
</p:tagLst>
</file>

<file path=ppt/tags/tag212.xml><?xml version="1.0" encoding="utf-8"?>
<p:tagLst xmlns:p="http://schemas.openxmlformats.org/presentationml/2006/main">
  <p:tag name="PROBLEMREMARKTITLE" val="ProblemRemarkBoardTitle"/>
</p:tagLst>
</file>

<file path=ppt/tags/tag213.xml><?xml version="1.0" encoding="utf-8"?>
<p:tagLst xmlns:p="http://schemas.openxmlformats.org/presentationml/2006/main">
  <p:tag name="PROBLEMREMARKTITLE" val="ProblemRemarkBoardTitle"/>
</p:tagLst>
</file>

<file path=ppt/tags/tag214.xml><?xml version="1.0" encoding="utf-8"?>
<p:tagLst xmlns:p="http://schemas.openxmlformats.org/presentationml/2006/main">
  <p:tag name="PROBLEMREMARKTITLE" val="ProblemRemarkBoardTitle"/>
</p:tagLst>
</file>

<file path=ppt/tags/tag215.xml><?xml version="1.0" encoding="utf-8"?>
<p:tagLst xmlns:p="http://schemas.openxmlformats.org/presentationml/2006/main">
  <p:tag name="PROBLEMREMARKTITLE" val="ProblemRemarkBoardTitle"/>
</p:tagLst>
</file>

<file path=ppt/tags/tag216.xml><?xml version="1.0" encoding="utf-8"?>
<p:tagLst xmlns:p="http://schemas.openxmlformats.org/presentationml/2006/main">
  <p:tag name="RAINPROBLEMTYPE" val="ProblemTypeMarker"/>
</p:tagLst>
</file>

<file path=ppt/tags/tag217.xml><?xml version="1.0" encoding="utf-8"?>
<p:tagLst xmlns:p="http://schemas.openxmlformats.org/presentationml/2006/main">
  <p:tag name="RAINPROBLEMTYPE" val="ProblemTypeMarker"/>
</p:tagLst>
</file>

<file path=ppt/tags/tag218.xml><?xml version="1.0" encoding="utf-8"?>
<p:tagLst xmlns:p="http://schemas.openxmlformats.org/presentationml/2006/main">
  <p:tag name="RAINPROBLEMTYPE" val="ProblemTypeMarker"/>
</p:tagLst>
</file>

<file path=ppt/tags/tag219.xml><?xml version="1.0" encoding="utf-8"?>
<p:tagLst xmlns:p="http://schemas.openxmlformats.org/presentationml/2006/main">
  <p:tag name="RAINPROBLEMTYPE" val="ProblemTypeMarker"/>
</p:tagLst>
</file>

<file path=ppt/tags/tag22.xml><?xml version="1.0" encoding="utf-8"?>
<p:tagLst xmlns:p="http://schemas.openxmlformats.org/presentationml/2006/main">
  <p:tag name="RAINPROBLEM" val="ProblemItem"/>
</p:tagLst>
</file>

<file path=ppt/tags/tag220.xml><?xml version="1.0" encoding="utf-8"?>
<p:tagLst xmlns:p="http://schemas.openxmlformats.org/presentationml/2006/main">
  <p:tag name="RAINPROBLEMTYPE" val="ProblemTypeMarker"/>
</p:tagLst>
</file>

<file path=ppt/tags/tag221.xml><?xml version="1.0" encoding="utf-8"?>
<p:tagLst xmlns:p="http://schemas.openxmlformats.org/presentationml/2006/main">
  <p:tag name="RAINPROBLEM" val="ProblemSetting"/>
  <p:tag name="RAINPROBLEMTYPE" val="FillBlank"/>
</p:tagLst>
</file>

<file path=ppt/tags/tag222.xml><?xml version="1.0" encoding="utf-8"?>
<p:tagLst xmlns:p="http://schemas.openxmlformats.org/presentationml/2006/main">
  <p:tag name="RAINPROBLEM" val="FillBlank"/>
  <p:tag name="PROBLEMBLANKKEYWORD" val="填空"/>
  <p:tag name="PROBLEMHASREMARK" val="False"/>
  <p:tag name="PROBLEMSCORE" val="1.0"/>
  <p:tag name="PROBLEMBLANK" val="[{&quot;Num&quot;:1,&quot;Score&quot;:1.0,&quot;Answers&quot;:[&quot;False&quot;],&quot;CaseSensitive&quot;:false,&quot;FuzzyMatch&quot;:true}]"/>
</p:tagLst>
</file>

<file path=ppt/tags/tag223.xml><?xml version="1.0" encoding="utf-8"?>
<p:tagLst xmlns:p="http://schemas.openxmlformats.org/presentationml/2006/main">
  <p:tag name="RAINPROBLEM" val="ProblemBody"/>
</p:tagLst>
</file>

<file path=ppt/tags/tag224.xml><?xml version="1.0" encoding="utf-8"?>
<p:tagLst xmlns:p="http://schemas.openxmlformats.org/presentationml/2006/main">
  <p:tag name="RAINPROBLEM" val="ProblemSubmit"/>
  <p:tag name="RAINPROBLEMTYPE" val="FillBlank"/>
</p:tagLst>
</file>

<file path=ppt/tags/tag225.xml><?xml version="1.0" encoding="utf-8"?>
<p:tagLst xmlns:p="http://schemas.openxmlformats.org/presentationml/2006/main">
  <p:tag name="PRODUCTVERSIONTIP3" val="PRODUCTVERSIONTIP3"/>
</p:tagLst>
</file>

<file path=ppt/tags/tag226.xml><?xml version="1.0" encoding="utf-8"?>
<p:tagLst xmlns:p="http://schemas.openxmlformats.org/presentationml/2006/main">
  <p:tag name="RAINPROBLEMTYPE" val="ProblemTypeMarker"/>
</p:tagLst>
</file>

<file path=ppt/tags/tag227.xml><?xml version="1.0" encoding="utf-8"?>
<p:tagLst xmlns:p="http://schemas.openxmlformats.org/presentationml/2006/main">
  <p:tag name="RAINPROBLEMTYPE" val="ProblemTypeMarker"/>
</p:tagLst>
</file>

<file path=ppt/tags/tag228.xml><?xml version="1.0" encoding="utf-8"?>
<p:tagLst xmlns:p="http://schemas.openxmlformats.org/presentationml/2006/main">
  <p:tag name="RAINPROBLEMTYPE" val="ProblemTypeMarker"/>
</p:tagLst>
</file>

<file path=ppt/tags/tag229.xml><?xml version="1.0" encoding="utf-8"?>
<p:tagLst xmlns:p="http://schemas.openxmlformats.org/presentationml/2006/main">
  <p:tag name="RAINPROBLEMTYPE" val="ProblemTypeMarker"/>
</p:tagLst>
</file>

<file path=ppt/tags/tag23.xml><?xml version="1.0" encoding="utf-8"?>
<p:tagLst xmlns:p="http://schemas.openxmlformats.org/presentationml/2006/main">
  <p:tag name="RAINPROBLEM" val="ProblemBullet"/>
  <p:tag name="RAINPROBLEMTYPE" val="MultipleChoice"/>
  <p:tag name="RAINBULLET" val="Wrong"/>
</p:tagLst>
</file>

<file path=ppt/tags/tag230.xml><?xml version="1.0" encoding="utf-8"?>
<p:tagLst xmlns:p="http://schemas.openxmlformats.org/presentationml/2006/main">
  <p:tag name="RAINPROBLEMTYPE" val="ProblemTypeMarker"/>
</p:tagLst>
</file>

<file path=ppt/tags/tag231.xml><?xml version="1.0" encoding="utf-8"?>
<p:tagLst xmlns:p="http://schemas.openxmlformats.org/presentationml/2006/main">
  <p:tag name="RAINPROBLEM" val="ProblemSetting"/>
  <p:tag name="RAINPROBLEMTYPE" val="FillBlank"/>
</p:tagLst>
</file>

<file path=ppt/tags/tag232.xml><?xml version="1.0" encoding="utf-8"?>
<p:tagLst xmlns:p="http://schemas.openxmlformats.org/presentationml/2006/main">
  <p:tag name="RAINPROBLEM" val="FillBlank"/>
  <p:tag name="PROBLEMBLANKKEYWORD" val="填空"/>
  <p:tag name="PROBLEMSCORE" val="1.0"/>
  <p:tag name="PROBLEMBLANK" val="[{&quot;Num&quot;:1,&quot;Score&quot;:1.0,&quot;Answers&quot;:[&quot;def&quot;],&quot;CaseSensitive&quot;:false,&quot;FuzzyMatch&quot;:true}]"/>
</p:tagLst>
</file>

<file path=ppt/tags/tag233.xml><?xml version="1.0" encoding="utf-8"?>
<p:tagLst xmlns:p="http://schemas.openxmlformats.org/presentationml/2006/main">
  <p:tag name="RAINPROBLEM" val="ProblemBody"/>
</p:tagLst>
</file>

<file path=ppt/tags/tag234.xml><?xml version="1.0" encoding="utf-8"?>
<p:tagLst xmlns:p="http://schemas.openxmlformats.org/presentationml/2006/main">
  <p:tag name="RAINPROBLEM" val="ProblemItem"/>
</p:tagLst>
</file>

<file path=ppt/tags/tag235.xml><?xml version="1.0" encoding="utf-8"?>
<p:tagLst xmlns:p="http://schemas.openxmlformats.org/presentationml/2006/main">
  <p:tag name="RAINPROBLEM" val="ProblemItem"/>
</p:tagLst>
</file>

<file path=ppt/tags/tag236.xml><?xml version="1.0" encoding="utf-8"?>
<p:tagLst xmlns:p="http://schemas.openxmlformats.org/presentationml/2006/main">
  <p:tag name="RAINPROBLEM" val="ProblemBullet"/>
  <p:tag name="RAINPROBLEMTYPE" val="MultipleChoice"/>
  <p:tag name="RAINBULLET" val="Correct"/>
</p:tagLst>
</file>

<file path=ppt/tags/tag237.xml><?xml version="1.0" encoding="utf-8"?>
<p:tagLst xmlns:p="http://schemas.openxmlformats.org/presentationml/2006/main">
  <p:tag name="RAINPROBLEM" val="ProblemBullet"/>
  <p:tag name="RAINPROBLEMTYPE" val="MultipleChoice"/>
  <p:tag name="RAINBULLET" val="Wrong"/>
</p:tagLst>
</file>

<file path=ppt/tags/tag238.xml><?xml version="1.0" encoding="utf-8"?>
<p:tagLst xmlns:p="http://schemas.openxmlformats.org/presentationml/2006/main">
  <p:tag name="RAINPROBLEM" val="ProblemSubmit"/>
  <p:tag name="RAINPROBLEMTYPE" val="MultipleChoice"/>
</p:tagLst>
</file>

<file path=ppt/tags/tag239.xml><?xml version="1.0" encoding="utf-8"?>
<p:tagLst xmlns:p="http://schemas.openxmlformats.org/presentationml/2006/main">
  <p:tag name="RAINPROBLEMTYPE" val="ProblemTypeMarker"/>
</p:tagLst>
</file>

<file path=ppt/tags/tag24.xml><?xml version="1.0" encoding="utf-8"?>
<p:tagLst xmlns:p="http://schemas.openxmlformats.org/presentationml/2006/main">
  <p:tag name="RAINPROBLEM" val="ProblemBullet"/>
  <p:tag name="RAINPROBLEMTYPE" val="MultipleChoice"/>
  <p:tag name="RAINBULLET" val="Correct"/>
</p:tagLst>
</file>

<file path=ppt/tags/tag240.xml><?xml version="1.0" encoding="utf-8"?>
<p:tagLst xmlns:p="http://schemas.openxmlformats.org/presentationml/2006/main">
  <p:tag name="RAINPROBLEMTYPE" val="ProblemTypeMarker"/>
</p:tagLst>
</file>

<file path=ppt/tags/tag241.xml><?xml version="1.0" encoding="utf-8"?>
<p:tagLst xmlns:p="http://schemas.openxmlformats.org/presentationml/2006/main">
  <p:tag name="RAINPROBLEMTYPE" val="ProblemTypeMarker"/>
</p:tagLst>
</file>

<file path=ppt/tags/tag242.xml><?xml version="1.0" encoding="utf-8"?>
<p:tagLst xmlns:p="http://schemas.openxmlformats.org/presentationml/2006/main">
  <p:tag name="RAINPROBLEMTYPE" val="ProblemTypeMarker"/>
</p:tagLst>
</file>

<file path=ppt/tags/tag243.xml><?xml version="1.0" encoding="utf-8"?>
<p:tagLst xmlns:p="http://schemas.openxmlformats.org/presentationml/2006/main">
  <p:tag name="RAINPROBLEMTYPE" val="ProblemTypeMarker"/>
</p:tagLst>
</file>

<file path=ppt/tags/tag244.xml><?xml version="1.0" encoding="utf-8"?>
<p:tagLst xmlns:p="http://schemas.openxmlformats.org/presentationml/2006/main">
  <p:tag name="RAINPROBLEM" val="ProblemSetting"/>
  <p:tag name="RAINPROBLEMTYPE" val="MultipleChoice"/>
</p:tagLst>
</file>

<file path=ppt/tags/tag245.xml><?xml version="1.0" encoding="utf-8"?>
<p:tagLst xmlns:p="http://schemas.openxmlformats.org/presentationml/2006/main">
  <p:tag name="RAINPROBLEM" val="MultipleChoice"/>
  <p:tag name="PROBLEMSCORE" val="1.0"/>
</p:tagLst>
</file>

<file path=ppt/tags/tag246.xml><?xml version="1.0" encoding="utf-8"?>
<p:tagLst xmlns:p="http://schemas.openxmlformats.org/presentationml/2006/main">
  <p:tag name="RAINPROBLEM" val="ProblemBody"/>
</p:tagLst>
</file>

<file path=ppt/tags/tag247.xml><?xml version="1.0" encoding="utf-8"?>
<p:tagLst xmlns:p="http://schemas.openxmlformats.org/presentationml/2006/main">
  <p:tag name="RAINPROBLEM" val="ProblemItem"/>
</p:tagLst>
</file>

<file path=ppt/tags/tag248.xml><?xml version="1.0" encoding="utf-8"?>
<p:tagLst xmlns:p="http://schemas.openxmlformats.org/presentationml/2006/main">
  <p:tag name="RAINPROBLEM" val="ProblemItem"/>
</p:tagLst>
</file>

<file path=ppt/tags/tag249.xml><?xml version="1.0" encoding="utf-8"?>
<p:tagLst xmlns:p="http://schemas.openxmlformats.org/presentationml/2006/main">
  <p:tag name="RAINPROBLEM" val="ProblemBullet"/>
  <p:tag name="RAINPROBLEMTYPE" val="MultipleChoice"/>
  <p:tag name="RAINBULLET" val="Wrong"/>
</p:tagLst>
</file>

<file path=ppt/tags/tag25.xml><?xml version="1.0" encoding="utf-8"?>
<p:tagLst xmlns:p="http://schemas.openxmlformats.org/presentationml/2006/main">
  <p:tag name="RAINPROBLEM" val="ProblemBullet"/>
  <p:tag name="RAINPROBLEMTYPE" val="MultipleChoice"/>
  <p:tag name="RAINBULLET" val="Wrong"/>
</p:tagLst>
</file>

<file path=ppt/tags/tag250.xml><?xml version="1.0" encoding="utf-8"?>
<p:tagLst xmlns:p="http://schemas.openxmlformats.org/presentationml/2006/main">
  <p:tag name="RAINPROBLEM" val="ProblemBullet"/>
  <p:tag name="RAINPROBLEMTYPE" val="MultipleChoice"/>
  <p:tag name="RAINBULLET" val="Correct"/>
</p:tagLst>
</file>

<file path=ppt/tags/tag251.xml><?xml version="1.0" encoding="utf-8"?>
<p:tagLst xmlns:p="http://schemas.openxmlformats.org/presentationml/2006/main">
  <p:tag name="RAINPROBLEM" val="ProblemSubmit"/>
  <p:tag name="RAINPROBLEMTYPE" val="MultipleChoice"/>
</p:tagLst>
</file>

<file path=ppt/tags/tag252.xml><?xml version="1.0" encoding="utf-8"?>
<p:tagLst xmlns:p="http://schemas.openxmlformats.org/presentationml/2006/main">
  <p:tag name="RAINPROBLEMTYPE" val="ProblemTypeMarker"/>
</p:tagLst>
</file>

<file path=ppt/tags/tag253.xml><?xml version="1.0" encoding="utf-8"?>
<p:tagLst xmlns:p="http://schemas.openxmlformats.org/presentationml/2006/main">
  <p:tag name="RAINPROBLEMTYPE" val="ProblemTypeMarker"/>
</p:tagLst>
</file>

<file path=ppt/tags/tag254.xml><?xml version="1.0" encoding="utf-8"?>
<p:tagLst xmlns:p="http://schemas.openxmlformats.org/presentationml/2006/main">
  <p:tag name="RAINPROBLEMTYPE" val="ProblemTypeMarker"/>
</p:tagLst>
</file>

<file path=ppt/tags/tag255.xml><?xml version="1.0" encoding="utf-8"?>
<p:tagLst xmlns:p="http://schemas.openxmlformats.org/presentationml/2006/main">
  <p:tag name="RAINPROBLEMTYPE" val="ProblemTypeMarker"/>
</p:tagLst>
</file>

<file path=ppt/tags/tag256.xml><?xml version="1.0" encoding="utf-8"?>
<p:tagLst xmlns:p="http://schemas.openxmlformats.org/presentationml/2006/main">
  <p:tag name="RAINPROBLEMTYPE" val="ProblemTypeMarker"/>
</p:tagLst>
</file>

<file path=ppt/tags/tag257.xml><?xml version="1.0" encoding="utf-8"?>
<p:tagLst xmlns:p="http://schemas.openxmlformats.org/presentationml/2006/main">
  <p:tag name="RAINPROBLEM" val="ProblemSetting"/>
  <p:tag name="RAINPROBLEMTYPE" val="MultipleChoice"/>
</p:tagLst>
</file>

<file path=ppt/tags/tag258.xml><?xml version="1.0" encoding="utf-8"?>
<p:tagLst xmlns:p="http://schemas.openxmlformats.org/presentationml/2006/main">
  <p:tag name="RAINPROBLEM" val="MultipleChoice"/>
  <p:tag name="PROBLEMSCORE" val="1.0"/>
</p:tagLst>
</file>

<file path=ppt/tags/tag259.xml><?xml version="1.0" encoding="utf-8"?>
<p:tagLst xmlns:p="http://schemas.openxmlformats.org/presentationml/2006/main">
  <p:tag name="RAINPROBLEM" val="ProblemBody"/>
</p:tagLst>
</file>

<file path=ppt/tags/tag26.xml><?xml version="1.0" encoding="utf-8"?>
<p:tagLst xmlns:p="http://schemas.openxmlformats.org/presentationml/2006/main">
  <p:tag name="RAINPROBLEM" val="ProblemBullet"/>
  <p:tag name="RAINPROBLEMTYPE" val="MultipleChoice"/>
  <p:tag name="RAINBULLET" val="Wrong"/>
</p:tagLst>
</file>

<file path=ppt/tags/tag260.xml><?xml version="1.0" encoding="utf-8"?>
<p:tagLst xmlns:p="http://schemas.openxmlformats.org/presentationml/2006/main">
  <p:tag name="RAINPROBLEM" val="ProblemItem"/>
</p:tagLst>
</file>

<file path=ppt/tags/tag261.xml><?xml version="1.0" encoding="utf-8"?>
<p:tagLst xmlns:p="http://schemas.openxmlformats.org/presentationml/2006/main">
  <p:tag name="RAINPROBLEM" val="ProblemItem"/>
</p:tagLst>
</file>

<file path=ppt/tags/tag262.xml><?xml version="1.0" encoding="utf-8"?>
<p:tagLst xmlns:p="http://schemas.openxmlformats.org/presentationml/2006/main">
  <p:tag name="RAINPROBLEM" val="ProblemBullet"/>
  <p:tag name="RAINPROBLEMTYPE" val="MultipleChoice"/>
  <p:tag name="RAINBULLET" val="Wrong"/>
</p:tagLst>
</file>

<file path=ppt/tags/tag263.xml><?xml version="1.0" encoding="utf-8"?>
<p:tagLst xmlns:p="http://schemas.openxmlformats.org/presentationml/2006/main">
  <p:tag name="RAINPROBLEM" val="ProblemBullet"/>
  <p:tag name="RAINPROBLEMTYPE" val="MultipleChoice"/>
  <p:tag name="RAINBULLET" val="Correct"/>
</p:tagLst>
</file>

<file path=ppt/tags/tag264.xml><?xml version="1.0" encoding="utf-8"?>
<p:tagLst xmlns:p="http://schemas.openxmlformats.org/presentationml/2006/main">
  <p:tag name="RAINPROBLEM" val="ProblemSubmit"/>
  <p:tag name="RAINPROBLEMTYPE" val="MultipleChoice"/>
</p:tagLst>
</file>

<file path=ppt/tags/tag265.xml><?xml version="1.0" encoding="utf-8"?>
<p:tagLst xmlns:p="http://schemas.openxmlformats.org/presentationml/2006/main">
  <p:tag name="RAINPROBLEMTYPE" val="ProblemTypeMarker"/>
</p:tagLst>
</file>

<file path=ppt/tags/tag266.xml><?xml version="1.0" encoding="utf-8"?>
<p:tagLst xmlns:p="http://schemas.openxmlformats.org/presentationml/2006/main">
  <p:tag name="RAINPROBLEMTYPE" val="ProblemTypeMarker"/>
</p:tagLst>
</file>

<file path=ppt/tags/tag267.xml><?xml version="1.0" encoding="utf-8"?>
<p:tagLst xmlns:p="http://schemas.openxmlformats.org/presentationml/2006/main">
  <p:tag name="RAINPROBLEMTYPE" val="ProblemTypeMarker"/>
</p:tagLst>
</file>

<file path=ppt/tags/tag268.xml><?xml version="1.0" encoding="utf-8"?>
<p:tagLst xmlns:p="http://schemas.openxmlformats.org/presentationml/2006/main">
  <p:tag name="RAINPROBLEMTYPE" val="ProblemTypeMarker"/>
</p:tagLst>
</file>

<file path=ppt/tags/tag269.xml><?xml version="1.0" encoding="utf-8"?>
<p:tagLst xmlns:p="http://schemas.openxmlformats.org/presentationml/2006/main">
  <p:tag name="RAINPROBLEMTYPE" val="ProblemTypeMarker"/>
</p:tagLst>
</file>

<file path=ppt/tags/tag27.xml><?xml version="1.0" encoding="utf-8"?>
<p:tagLst xmlns:p="http://schemas.openxmlformats.org/presentationml/2006/main">
  <p:tag name="RAINPROBLEM" val="ProblemSubmit"/>
  <p:tag name="RAINPROBLEMTYPE" val="MultipleChoice"/>
</p:tagLst>
</file>

<file path=ppt/tags/tag270.xml><?xml version="1.0" encoding="utf-8"?>
<p:tagLst xmlns:p="http://schemas.openxmlformats.org/presentationml/2006/main">
  <p:tag name="RAINPROBLEM" val="ProblemSetting"/>
  <p:tag name="RAINPROBLEMTYPE" val="MultipleChoice"/>
</p:tagLst>
</file>

<file path=ppt/tags/tag271.xml><?xml version="1.0" encoding="utf-8"?>
<p:tagLst xmlns:p="http://schemas.openxmlformats.org/presentationml/2006/main">
  <p:tag name="RAINPROBLEM" val="MultipleChoice"/>
  <p:tag name="PROBLEMSCORE" val="1.0"/>
</p:tagLst>
</file>

<file path=ppt/tags/tag272.xml><?xml version="1.0" encoding="utf-8"?>
<p:tagLst xmlns:p="http://schemas.openxmlformats.org/presentationml/2006/main">
  <p:tag name="RAINPROBLEM" val="ProblemBody"/>
</p:tagLst>
</file>

<file path=ppt/tags/tag273.xml><?xml version="1.0" encoding="utf-8"?>
<p:tagLst xmlns:p="http://schemas.openxmlformats.org/presentationml/2006/main">
  <p:tag name="RAINPROBLEM" val="ProblemItem"/>
</p:tagLst>
</file>

<file path=ppt/tags/tag274.xml><?xml version="1.0" encoding="utf-8"?>
<p:tagLst xmlns:p="http://schemas.openxmlformats.org/presentationml/2006/main">
  <p:tag name="RAINPROBLEM" val="ProblemItem"/>
</p:tagLst>
</file>

<file path=ppt/tags/tag275.xml><?xml version="1.0" encoding="utf-8"?>
<p:tagLst xmlns:p="http://schemas.openxmlformats.org/presentationml/2006/main">
  <p:tag name="RAINPROBLEM" val="ProblemBullet"/>
  <p:tag name="RAINPROBLEMTYPE" val="MultipleChoice"/>
  <p:tag name="RAINBULLET" val="Wrong"/>
</p:tagLst>
</file>

<file path=ppt/tags/tag276.xml><?xml version="1.0" encoding="utf-8"?>
<p:tagLst xmlns:p="http://schemas.openxmlformats.org/presentationml/2006/main">
  <p:tag name="RAINPROBLEM" val="ProblemBullet"/>
  <p:tag name="RAINPROBLEMTYPE" val="MultipleChoice"/>
  <p:tag name="RAINBULLET" val="Correct"/>
</p:tagLst>
</file>

<file path=ppt/tags/tag277.xml><?xml version="1.0" encoding="utf-8"?>
<p:tagLst xmlns:p="http://schemas.openxmlformats.org/presentationml/2006/main">
  <p:tag name="RAINPROBLEM" val="ProblemSubmit"/>
  <p:tag name="RAINPROBLEMTYPE" val="MultipleChoice"/>
</p:tagLst>
</file>

<file path=ppt/tags/tag278.xml><?xml version="1.0" encoding="utf-8"?>
<p:tagLst xmlns:p="http://schemas.openxmlformats.org/presentationml/2006/main">
  <p:tag name="RAINPROBLEMTYPE" val="ProblemTypeMarker"/>
</p:tagLst>
</file>

<file path=ppt/tags/tag279.xml><?xml version="1.0" encoding="utf-8"?>
<p:tagLst xmlns:p="http://schemas.openxmlformats.org/presentationml/2006/main">
  <p:tag name="RAINPROBLEMTYPE" val="ProblemTypeMarker"/>
</p:tagLst>
</file>

<file path=ppt/tags/tag28.xml><?xml version="1.0" encoding="utf-8"?>
<p:tagLst xmlns:p="http://schemas.openxmlformats.org/presentationml/2006/main">
  <p:tag name="RAINPROBLEMTYPE" val="ProblemTypeMarker"/>
</p:tagLst>
</file>

<file path=ppt/tags/tag280.xml><?xml version="1.0" encoding="utf-8"?>
<p:tagLst xmlns:p="http://schemas.openxmlformats.org/presentationml/2006/main">
  <p:tag name="RAINPROBLEMTYPE" val="ProblemTypeMarker"/>
</p:tagLst>
</file>

<file path=ppt/tags/tag281.xml><?xml version="1.0" encoding="utf-8"?>
<p:tagLst xmlns:p="http://schemas.openxmlformats.org/presentationml/2006/main">
  <p:tag name="RAINPROBLEMTYPE" val="ProblemTypeMarker"/>
</p:tagLst>
</file>

<file path=ppt/tags/tag282.xml><?xml version="1.0" encoding="utf-8"?>
<p:tagLst xmlns:p="http://schemas.openxmlformats.org/presentationml/2006/main">
  <p:tag name="RAINPROBLEMTYPE" val="ProblemTypeMarker"/>
</p:tagLst>
</file>

<file path=ppt/tags/tag283.xml><?xml version="1.0" encoding="utf-8"?>
<p:tagLst xmlns:p="http://schemas.openxmlformats.org/presentationml/2006/main">
  <p:tag name="RAINPROBLEM" val="ProblemSetting"/>
  <p:tag name="RAINPROBLEMTYPE" val="MultipleChoice"/>
</p:tagLst>
</file>

<file path=ppt/tags/tag284.xml><?xml version="1.0" encoding="utf-8"?>
<p:tagLst xmlns:p="http://schemas.openxmlformats.org/presentationml/2006/main">
  <p:tag name="RAINPROBLEM" val="MultipleChoice"/>
  <p:tag name="PROBLEMSCORE" val="1.0"/>
</p:tagLst>
</file>

<file path=ppt/tags/tag285.xml><?xml version="1.0" encoding="utf-8"?>
<p:tagLst xmlns:p="http://schemas.openxmlformats.org/presentationml/2006/main">
  <p:tag name="RAINPROBLEM" val="ProblemBody"/>
</p:tagLst>
</file>

<file path=ppt/tags/tag286.xml><?xml version="1.0" encoding="utf-8"?>
<p:tagLst xmlns:p="http://schemas.openxmlformats.org/presentationml/2006/main">
  <p:tag name="RAINPROBLEM" val="ProblemSubmit"/>
  <p:tag name="RAINPROBLEMTYPE" val="FillBlank"/>
</p:tagLst>
</file>

<file path=ppt/tags/tag287.xml><?xml version="1.0" encoding="utf-8"?>
<p:tagLst xmlns:p="http://schemas.openxmlformats.org/presentationml/2006/main">
  <p:tag name="PRODUCTVERSIONTIP3" val="PRODUCTVERSIONTIP3"/>
</p:tagLst>
</file>

<file path=ppt/tags/tag288.xml><?xml version="1.0" encoding="utf-8"?>
<p:tagLst xmlns:p="http://schemas.openxmlformats.org/presentationml/2006/main">
  <p:tag name="RAINPROBLEMTYPE" val="ProblemTypeMarker"/>
</p:tagLst>
</file>

<file path=ppt/tags/tag289.xml><?xml version="1.0" encoding="utf-8"?>
<p:tagLst xmlns:p="http://schemas.openxmlformats.org/presentationml/2006/main">
  <p:tag name="RAINPROBLEMTYPE" val="ProblemTypeMarker"/>
</p:tagLst>
</file>

<file path=ppt/tags/tag29.xml><?xml version="1.0" encoding="utf-8"?>
<p:tagLst xmlns:p="http://schemas.openxmlformats.org/presentationml/2006/main">
  <p:tag name="RAINPROBLEMTYPE" val="ProblemTypeMarker"/>
</p:tagLst>
</file>

<file path=ppt/tags/tag290.xml><?xml version="1.0" encoding="utf-8"?>
<p:tagLst xmlns:p="http://schemas.openxmlformats.org/presentationml/2006/main">
  <p:tag name="RAINPROBLEMTYPE" val="ProblemTypeMarker"/>
</p:tagLst>
</file>

<file path=ppt/tags/tag291.xml><?xml version="1.0" encoding="utf-8"?>
<p:tagLst xmlns:p="http://schemas.openxmlformats.org/presentationml/2006/main">
  <p:tag name="RAINPROBLEMTYPE" val="ProblemTypeMarker"/>
</p:tagLst>
</file>

<file path=ppt/tags/tag292.xml><?xml version="1.0" encoding="utf-8"?>
<p:tagLst xmlns:p="http://schemas.openxmlformats.org/presentationml/2006/main">
  <p:tag name="RAINPROBLEMTYPE" val="ProblemTypeMarker"/>
</p:tagLst>
</file>

<file path=ppt/tags/tag293.xml><?xml version="1.0" encoding="utf-8"?>
<p:tagLst xmlns:p="http://schemas.openxmlformats.org/presentationml/2006/main">
  <p:tag name="RAINPROBLEM" val="ProblemSetting"/>
  <p:tag name="RAINPROBLEMTYPE" val="FillBlank"/>
</p:tagLst>
</file>

<file path=ppt/tags/tag294.xml><?xml version="1.0" encoding="utf-8"?>
<p:tagLst xmlns:p="http://schemas.openxmlformats.org/presentationml/2006/main">
  <p:tag name="RAINPROBLEM" val="FillBlank"/>
  <p:tag name="PROBLEMBLANKKEYWORD" val="填空"/>
  <p:tag name="PROBLEMBLANK" val="[{&quot;Num&quot;:1,&quot;Score&quot;:1.0,&quot;Answers&quot;:[&quot;4&quot;],&quot;CaseSensitive&quot;:false,&quot;FuzzyMatch&quot;:false}]"/>
  <p:tag name="PROBLEMSCORE" val="1.0"/>
</p:tagLst>
</file>

<file path=ppt/tags/tag295.xml><?xml version="1.0" encoding="utf-8"?>
<p:tagLst xmlns:p="http://schemas.openxmlformats.org/presentationml/2006/main">
  <p:tag name="RAINPROBLEM" val="ProblemBody"/>
</p:tagLst>
</file>

<file path=ppt/tags/tag296.xml><?xml version="1.0" encoding="utf-8"?>
<p:tagLst xmlns:p="http://schemas.openxmlformats.org/presentationml/2006/main">
  <p:tag name="RAINPROBLEM" val="ProblemSubmit"/>
  <p:tag name="RAINPROBLEMTYPE" val="FillBlank"/>
</p:tagLst>
</file>

<file path=ppt/tags/tag297.xml><?xml version="1.0" encoding="utf-8"?>
<p:tagLst xmlns:p="http://schemas.openxmlformats.org/presentationml/2006/main">
  <p:tag name="PRODUCTVERSIONTIP3" val="PRODUCTVERSIONTIP3"/>
</p:tagLst>
</file>

<file path=ppt/tags/tag298.xml><?xml version="1.0" encoding="utf-8"?>
<p:tagLst xmlns:p="http://schemas.openxmlformats.org/presentationml/2006/main">
  <p:tag name="RAINPROBLEMTYPE" val="ProblemTypeMarker"/>
</p:tagLst>
</file>

<file path=ppt/tags/tag299.xml><?xml version="1.0" encoding="utf-8"?>
<p:tagLst xmlns:p="http://schemas.openxmlformats.org/presentationml/2006/main">
  <p:tag name="RAINPROBLEMTYPE" val="ProblemTypeMarker"/>
</p:tagLst>
</file>

<file path=ppt/tags/tag3.xml><?xml version="1.0" encoding="utf-8"?>
<p:tagLst xmlns:p="http://schemas.openxmlformats.org/presentationml/2006/main">
  <p:tag name="RAINPROBLEM" val="ProblemItem"/>
</p:tagLst>
</file>

<file path=ppt/tags/tag30.xml><?xml version="1.0" encoding="utf-8"?>
<p:tagLst xmlns:p="http://schemas.openxmlformats.org/presentationml/2006/main">
  <p:tag name="RAINPROBLEMTYPE" val="ProblemTypeMarker"/>
</p:tagLst>
</file>

<file path=ppt/tags/tag300.xml><?xml version="1.0" encoding="utf-8"?>
<p:tagLst xmlns:p="http://schemas.openxmlformats.org/presentationml/2006/main">
  <p:tag name="RAINPROBLEMTYPE" val="ProblemTypeMarker"/>
</p:tagLst>
</file>

<file path=ppt/tags/tag301.xml><?xml version="1.0" encoding="utf-8"?>
<p:tagLst xmlns:p="http://schemas.openxmlformats.org/presentationml/2006/main">
  <p:tag name="RAINPROBLEMTYPE" val="ProblemTypeMarker"/>
</p:tagLst>
</file>

<file path=ppt/tags/tag302.xml><?xml version="1.0" encoding="utf-8"?>
<p:tagLst xmlns:p="http://schemas.openxmlformats.org/presentationml/2006/main">
  <p:tag name="RAINPROBLEMTYPE" val="ProblemTypeMarker"/>
</p:tagLst>
</file>

<file path=ppt/tags/tag303.xml><?xml version="1.0" encoding="utf-8"?>
<p:tagLst xmlns:p="http://schemas.openxmlformats.org/presentationml/2006/main">
  <p:tag name="RAINPROBLEM" val="ProblemSetting"/>
  <p:tag name="RAINPROBLEMTYPE" val="FillBlank"/>
</p:tagLst>
</file>

<file path=ppt/tags/tag304.xml><?xml version="1.0" encoding="utf-8"?>
<p:tagLst xmlns:p="http://schemas.openxmlformats.org/presentationml/2006/main">
  <p:tag name="RAINPROBLEM" val="FillBlank"/>
  <p:tag name="PROBLEMBLANKKEYWORD" val="填空"/>
  <p:tag name="PROBLEMBLANK" val="[{&quot;Num&quot;:1,&quot;Score&quot;:1.0,&quot;Answers&quot;:[&quot;65536&quot;],&quot;CaseSensitive&quot;:false,&quot;FuzzyMatch&quot;:false}]"/>
  <p:tag name="PROBLEMSCORE" val="1.0"/>
</p:tagLst>
</file>

<file path=ppt/tags/tag305.xml><?xml version="1.0" encoding="utf-8"?>
<p:tagLst xmlns:p="http://schemas.openxmlformats.org/presentationml/2006/main">
  <p:tag name="RAINPROBLEM" val="ProblemBody"/>
</p:tagLst>
</file>

<file path=ppt/tags/tag306.xml><?xml version="1.0" encoding="utf-8"?>
<p:tagLst xmlns:p="http://schemas.openxmlformats.org/presentationml/2006/main">
  <p:tag name="RAINPROBLEM" val="ProblemSubmit"/>
  <p:tag name="RAINPROBLEMTYPE" val="FillBlank"/>
</p:tagLst>
</file>

<file path=ppt/tags/tag307.xml><?xml version="1.0" encoding="utf-8"?>
<p:tagLst xmlns:p="http://schemas.openxmlformats.org/presentationml/2006/main">
  <p:tag name="PRODUCTVERSIONTIP3" val="PRODUCTVERSIONTIP3"/>
</p:tagLst>
</file>

<file path=ppt/tags/tag308.xml><?xml version="1.0" encoding="utf-8"?>
<p:tagLst xmlns:p="http://schemas.openxmlformats.org/presentationml/2006/main">
  <p:tag name="RAINPROBLEMTYPE" val="ProblemTypeMarker"/>
</p:tagLst>
</file>

<file path=ppt/tags/tag309.xml><?xml version="1.0" encoding="utf-8"?>
<p:tagLst xmlns:p="http://schemas.openxmlformats.org/presentationml/2006/main">
  <p:tag name="RAINPROBLEMTYPE" val="ProblemTypeMarker"/>
</p:tagLst>
</file>

<file path=ppt/tags/tag31.xml><?xml version="1.0" encoding="utf-8"?>
<p:tagLst xmlns:p="http://schemas.openxmlformats.org/presentationml/2006/main">
  <p:tag name="RAINPROBLEMTYPE" val="ProblemTypeMarker"/>
</p:tagLst>
</file>

<file path=ppt/tags/tag310.xml><?xml version="1.0" encoding="utf-8"?>
<p:tagLst xmlns:p="http://schemas.openxmlformats.org/presentationml/2006/main">
  <p:tag name="RAINPROBLEMTYPE" val="ProblemTypeMarker"/>
</p:tagLst>
</file>

<file path=ppt/tags/tag311.xml><?xml version="1.0" encoding="utf-8"?>
<p:tagLst xmlns:p="http://schemas.openxmlformats.org/presentationml/2006/main">
  <p:tag name="RAINPROBLEMTYPE" val="ProblemTypeMarker"/>
</p:tagLst>
</file>

<file path=ppt/tags/tag312.xml><?xml version="1.0" encoding="utf-8"?>
<p:tagLst xmlns:p="http://schemas.openxmlformats.org/presentationml/2006/main">
  <p:tag name="RAINPROBLEMTYPE" val="ProblemTypeMarker"/>
</p:tagLst>
</file>

<file path=ppt/tags/tag313.xml><?xml version="1.0" encoding="utf-8"?>
<p:tagLst xmlns:p="http://schemas.openxmlformats.org/presentationml/2006/main">
  <p:tag name="RAINPROBLEM" val="ProblemSetting"/>
  <p:tag name="RAINPROBLEMTYPE" val="FillBlank"/>
</p:tagLst>
</file>

<file path=ppt/tags/tag314.xml><?xml version="1.0" encoding="utf-8"?>
<p:tagLst xmlns:p="http://schemas.openxmlformats.org/presentationml/2006/main">
  <p:tag name="RAINPROBLEM" val="FillBlank"/>
  <p:tag name="PROBLEMBLANKKEYWORD" val="填空"/>
  <p:tag name="PROBLEMSCORE" val="1.0"/>
  <p:tag name="PROBLEMBLANK" val="[{&quot;Num&quot;:1,&quot;Score&quot;:1.0,&quot;Answers&quot;:[&quot;0&quot;],&quot;CaseSensitive&quot;:false,&quot;FuzzyMatch&quot;:false}]"/>
</p:tagLst>
</file>

<file path=ppt/tags/tag315.xml><?xml version="1.0" encoding="utf-8"?>
<p:tagLst xmlns:p="http://schemas.openxmlformats.org/presentationml/2006/main">
  <p:tag name="RAINPROBLEM" val="ProblemBody"/>
</p:tagLst>
</file>

<file path=ppt/tags/tag316.xml><?xml version="1.0" encoding="utf-8"?>
<p:tagLst xmlns:p="http://schemas.openxmlformats.org/presentationml/2006/main">
  <p:tag name="RAINPROBLEM" val="ProblemSubmit"/>
  <p:tag name="RAINPROBLEMTYPE" val="FillBlank"/>
</p:tagLst>
</file>

<file path=ppt/tags/tag317.xml><?xml version="1.0" encoding="utf-8"?>
<p:tagLst xmlns:p="http://schemas.openxmlformats.org/presentationml/2006/main">
  <p:tag name="PRODUCTVERSIONTIP3" val="PRODUCTVERSIONTIP3"/>
</p:tagLst>
</file>

<file path=ppt/tags/tag318.xml><?xml version="1.0" encoding="utf-8"?>
<p:tagLst xmlns:p="http://schemas.openxmlformats.org/presentationml/2006/main">
  <p:tag name="RAINPROBLEMTYPE" val="ProblemTypeMarker"/>
</p:tagLst>
</file>

<file path=ppt/tags/tag319.xml><?xml version="1.0" encoding="utf-8"?>
<p:tagLst xmlns:p="http://schemas.openxmlformats.org/presentationml/2006/main">
  <p:tag name="RAINPROBLEMTYPE" val="ProblemTypeMarker"/>
</p:tagLst>
</file>

<file path=ppt/tags/tag32.xml><?xml version="1.0" encoding="utf-8"?>
<p:tagLst xmlns:p="http://schemas.openxmlformats.org/presentationml/2006/main">
  <p:tag name="RAINPROBLEMTYPE" val="ProblemTypeMarker"/>
</p:tagLst>
</file>

<file path=ppt/tags/tag320.xml><?xml version="1.0" encoding="utf-8"?>
<p:tagLst xmlns:p="http://schemas.openxmlformats.org/presentationml/2006/main">
  <p:tag name="RAINPROBLEMTYPE" val="ProblemTypeMarker"/>
</p:tagLst>
</file>

<file path=ppt/tags/tag321.xml><?xml version="1.0" encoding="utf-8"?>
<p:tagLst xmlns:p="http://schemas.openxmlformats.org/presentationml/2006/main">
  <p:tag name="RAINPROBLEMTYPE" val="ProblemTypeMarker"/>
</p:tagLst>
</file>

<file path=ppt/tags/tag322.xml><?xml version="1.0" encoding="utf-8"?>
<p:tagLst xmlns:p="http://schemas.openxmlformats.org/presentationml/2006/main">
  <p:tag name="RAINPROBLEMTYPE" val="ProblemTypeMarker"/>
</p:tagLst>
</file>

<file path=ppt/tags/tag323.xml><?xml version="1.0" encoding="utf-8"?>
<p:tagLst xmlns:p="http://schemas.openxmlformats.org/presentationml/2006/main">
  <p:tag name="RAINPROBLEM" val="ProblemSetting"/>
  <p:tag name="RAINPROBLEMTYPE" val="FillBlank"/>
</p:tagLst>
</file>

<file path=ppt/tags/tag324.xml><?xml version="1.0" encoding="utf-8"?>
<p:tagLst xmlns:p="http://schemas.openxmlformats.org/presentationml/2006/main">
  <p:tag name="RAINPROBLEM" val="FillBlank"/>
  <p:tag name="PROBLEMBLANKKEYWORD" val="填空"/>
  <p:tag name="PROBLEMSCORE" val="1.0"/>
  <p:tag name="PROBLEMBLANK" val="[{&quot;Num&quot;:1,&quot;Score&quot;:1.0,&quot;Answers&quot;:[&quot;1&quot;],&quot;CaseSensitive&quot;:false,&quot;FuzzyMatch&quot;:false}]"/>
</p:tagLst>
</file>

<file path=ppt/tags/tag325.xml><?xml version="1.0" encoding="utf-8"?>
<p:tagLst xmlns:p="http://schemas.openxmlformats.org/presentationml/2006/main">
  <p:tag name="RAINPROBLEM" val="ProblemBody"/>
</p:tagLst>
</file>

<file path=ppt/tags/tag326.xml><?xml version="1.0" encoding="utf-8"?>
<p:tagLst xmlns:p="http://schemas.openxmlformats.org/presentationml/2006/main">
  <p:tag name="RAINPROBLEM" val="ProblemSubmit"/>
  <p:tag name="RAINPROBLEMTYPE" val="FillBlank"/>
</p:tagLst>
</file>

<file path=ppt/tags/tag327.xml><?xml version="1.0" encoding="utf-8"?>
<p:tagLst xmlns:p="http://schemas.openxmlformats.org/presentationml/2006/main">
  <p:tag name="PRODUCTVERSIONTIP3" val="PRODUCTVERSIONTIP3"/>
</p:tagLst>
</file>

<file path=ppt/tags/tag328.xml><?xml version="1.0" encoding="utf-8"?>
<p:tagLst xmlns:p="http://schemas.openxmlformats.org/presentationml/2006/main">
  <p:tag name="RAINPROBLEMTYPE" val="ProblemTypeMarker"/>
</p:tagLst>
</file>

<file path=ppt/tags/tag329.xml><?xml version="1.0" encoding="utf-8"?>
<p:tagLst xmlns:p="http://schemas.openxmlformats.org/presentationml/2006/main">
  <p:tag name="RAINPROBLEMTYPE" val="ProblemTypeMarker"/>
</p:tagLst>
</file>

<file path=ppt/tags/tag33.xml><?xml version="1.0" encoding="utf-8"?>
<p:tagLst xmlns:p="http://schemas.openxmlformats.org/presentationml/2006/main">
  <p:tag name="RAINPROBLEM" val="ProblemSetting"/>
  <p:tag name="RAINPROBLEMTYPE" val="MultipleChoice"/>
</p:tagLst>
</file>

<file path=ppt/tags/tag330.xml><?xml version="1.0" encoding="utf-8"?>
<p:tagLst xmlns:p="http://schemas.openxmlformats.org/presentationml/2006/main">
  <p:tag name="RAINPROBLEMTYPE" val="ProblemTypeMarker"/>
</p:tagLst>
</file>

<file path=ppt/tags/tag331.xml><?xml version="1.0" encoding="utf-8"?>
<p:tagLst xmlns:p="http://schemas.openxmlformats.org/presentationml/2006/main">
  <p:tag name="RAINPROBLEMTYPE" val="ProblemTypeMarker"/>
</p:tagLst>
</file>

<file path=ppt/tags/tag332.xml><?xml version="1.0" encoding="utf-8"?>
<p:tagLst xmlns:p="http://schemas.openxmlformats.org/presentationml/2006/main">
  <p:tag name="RAINPROBLEMTYPE" val="ProblemTypeMarker"/>
</p:tagLst>
</file>

<file path=ppt/tags/tag333.xml><?xml version="1.0" encoding="utf-8"?>
<p:tagLst xmlns:p="http://schemas.openxmlformats.org/presentationml/2006/main">
  <p:tag name="RAINPROBLEM" val="ProblemSetting"/>
  <p:tag name="RAINPROBLEMTYPE" val="FillBlank"/>
</p:tagLst>
</file>

<file path=ppt/tags/tag334.xml><?xml version="1.0" encoding="utf-8"?>
<p:tagLst xmlns:p="http://schemas.openxmlformats.org/presentationml/2006/main">
  <p:tag name="RAINPROBLEM" val="FillBlank"/>
  <p:tag name="PROBLEMBLANKKEYWORD" val="填空"/>
  <p:tag name="PROBLEMSCORE" val="1.0"/>
  <p:tag name="PROBLEMBLANK" val="[{&quot;Num&quot;:1,&quot;Score&quot;:1.0,&quot;Answers&quot;:[&quot;16&quot;],&quot;CaseSensitive&quot;:false,&quot;FuzzyMatch&quot;:false}]"/>
</p:tagLst>
</file>

<file path=ppt/tags/tag335.xml><?xml version="1.0" encoding="utf-8"?>
<p:tagLst xmlns:p="http://schemas.openxmlformats.org/presentationml/2006/main">
  <p:tag name="RAINPROBLEM" val="ProblemBody"/>
</p:tagLst>
</file>

<file path=ppt/tags/tag336.xml><?xml version="1.0" encoding="utf-8"?>
<p:tagLst xmlns:p="http://schemas.openxmlformats.org/presentationml/2006/main">
  <p:tag name="RAINPROBLEM" val="ProblemSubmit"/>
  <p:tag name="RAINPROBLEMTYPE" val="FillBlank"/>
</p:tagLst>
</file>

<file path=ppt/tags/tag337.xml><?xml version="1.0" encoding="utf-8"?>
<p:tagLst xmlns:p="http://schemas.openxmlformats.org/presentationml/2006/main">
  <p:tag name="PRODUCTVERSIONTIP3" val="PRODUCTVERSIONTIP3"/>
</p:tagLst>
</file>

<file path=ppt/tags/tag338.xml><?xml version="1.0" encoding="utf-8"?>
<p:tagLst xmlns:p="http://schemas.openxmlformats.org/presentationml/2006/main">
  <p:tag name="RAINPROBLEMTYPE" val="ProblemTypeMarker"/>
</p:tagLst>
</file>

<file path=ppt/tags/tag339.xml><?xml version="1.0" encoding="utf-8"?>
<p:tagLst xmlns:p="http://schemas.openxmlformats.org/presentationml/2006/main">
  <p:tag name="RAINPROBLEMTYPE" val="ProblemTypeMarker"/>
</p:tagLst>
</file>

<file path=ppt/tags/tag34.xml><?xml version="1.0" encoding="utf-8"?>
<p:tagLst xmlns:p="http://schemas.openxmlformats.org/presentationml/2006/main">
  <p:tag name="RAINPROBLEM" val="MultipleChoice"/>
  <p:tag name="PROBLEMSCORE" val="1.0"/>
</p:tagLst>
</file>

<file path=ppt/tags/tag340.xml><?xml version="1.0" encoding="utf-8"?>
<p:tagLst xmlns:p="http://schemas.openxmlformats.org/presentationml/2006/main">
  <p:tag name="RAINPROBLEMTYPE" val="ProblemTypeMarker"/>
</p:tagLst>
</file>

<file path=ppt/tags/tag341.xml><?xml version="1.0" encoding="utf-8"?>
<p:tagLst xmlns:p="http://schemas.openxmlformats.org/presentationml/2006/main">
  <p:tag name="RAINPROBLEMTYPE" val="ProblemTypeMarker"/>
</p:tagLst>
</file>

<file path=ppt/tags/tag342.xml><?xml version="1.0" encoding="utf-8"?>
<p:tagLst xmlns:p="http://schemas.openxmlformats.org/presentationml/2006/main">
  <p:tag name="RAINPROBLEMTYPE" val="ProblemTypeMarker"/>
</p:tagLst>
</file>

<file path=ppt/tags/tag343.xml><?xml version="1.0" encoding="utf-8"?>
<p:tagLst xmlns:p="http://schemas.openxmlformats.org/presentationml/2006/main">
  <p:tag name="RAINPROBLEM" val="ProblemSetting"/>
  <p:tag name="RAINPROBLEMTYPE" val="FillBlank"/>
</p:tagLst>
</file>

<file path=ppt/tags/tag344.xml><?xml version="1.0" encoding="utf-8"?>
<p:tagLst xmlns:p="http://schemas.openxmlformats.org/presentationml/2006/main">
  <p:tag name="RAINPROBLEM" val="FillBlank"/>
  <p:tag name="PROBLEMBLANKKEYWORD" val="填空"/>
  <p:tag name="PROBLEMSCORE" val="1.0"/>
  <p:tag name="PROBLEMBLANK" val="[{&quot;Num&quot;:1,&quot;Score&quot;:1.0,&quot;Answers&quot;:[&quot;7&quot;],&quot;CaseSensitive&quot;:false,&quot;FuzzyMatch&quot;:false}]"/>
</p:tagLst>
</file>

<file path=ppt/tags/tag345.xml><?xml version="1.0" encoding="utf-8"?>
<p:tagLst xmlns:p="http://schemas.openxmlformats.org/presentationml/2006/main">
  <p:tag name="RAINPROBLEM" val="ProblemBody"/>
</p:tagLst>
</file>

<file path=ppt/tags/tag346.xml><?xml version="1.0" encoding="utf-8"?>
<p:tagLst xmlns:p="http://schemas.openxmlformats.org/presentationml/2006/main">
  <p:tag name="RAINPROBLEM" val="ProblemItem"/>
</p:tagLst>
</file>

<file path=ppt/tags/tag347.xml><?xml version="1.0" encoding="utf-8"?>
<p:tagLst xmlns:p="http://schemas.openxmlformats.org/presentationml/2006/main">
  <p:tag name="RAINPROBLEM" val="ProblemItem"/>
</p:tagLst>
</file>

<file path=ppt/tags/tag348.xml><?xml version="1.0" encoding="utf-8"?>
<p:tagLst xmlns:p="http://schemas.openxmlformats.org/presentationml/2006/main">
  <p:tag name="RAINPROBLEM" val="ProblemBullet"/>
  <p:tag name="RAINPROBLEMTYPE" val="MultipleChoice"/>
  <p:tag name="RAINBULLET" val="Wrong"/>
</p:tagLst>
</file>

<file path=ppt/tags/tag349.xml><?xml version="1.0" encoding="utf-8"?>
<p:tagLst xmlns:p="http://schemas.openxmlformats.org/presentationml/2006/main">
  <p:tag name="RAINPROBLEM" val="ProblemBullet"/>
  <p:tag name="RAINPROBLEMTYPE" val="MultipleChoice"/>
  <p:tag name="RAINBULLET" val="Correct"/>
</p:tagLst>
</file>

<file path=ppt/tags/tag35.xml><?xml version="1.0" encoding="utf-8"?>
<p:tagLst xmlns:p="http://schemas.openxmlformats.org/presentationml/2006/main">
  <p:tag name="RAINPROBLEM" val="ProblemBody"/>
</p:tagLst>
</file>

<file path=ppt/tags/tag350.xml><?xml version="1.0" encoding="utf-8"?>
<p:tagLst xmlns:p="http://schemas.openxmlformats.org/presentationml/2006/main">
  <p:tag name="RAINPROBLEM" val="ProblemSubmit"/>
  <p:tag name="RAINPROBLEMTYPE" val="MultipleChoice"/>
</p:tagLst>
</file>

<file path=ppt/tags/tag351.xml><?xml version="1.0" encoding="utf-8"?>
<p:tagLst xmlns:p="http://schemas.openxmlformats.org/presentationml/2006/main">
  <p:tag name="RAINPROBLEMTYPE" val="ProblemTypeMarker"/>
</p:tagLst>
</file>

<file path=ppt/tags/tag352.xml><?xml version="1.0" encoding="utf-8"?>
<p:tagLst xmlns:p="http://schemas.openxmlformats.org/presentationml/2006/main">
  <p:tag name="RAINPROBLEMTYPE" val="ProblemTypeMarker"/>
</p:tagLst>
</file>

<file path=ppt/tags/tag353.xml><?xml version="1.0" encoding="utf-8"?>
<p:tagLst xmlns:p="http://schemas.openxmlformats.org/presentationml/2006/main">
  <p:tag name="RAINPROBLEMTYPE" val="ProblemTypeMarker"/>
</p:tagLst>
</file>

<file path=ppt/tags/tag354.xml><?xml version="1.0" encoding="utf-8"?>
<p:tagLst xmlns:p="http://schemas.openxmlformats.org/presentationml/2006/main">
  <p:tag name="RAINPROBLEMTYPE" val="ProblemTypeMarker"/>
</p:tagLst>
</file>

<file path=ppt/tags/tag355.xml><?xml version="1.0" encoding="utf-8"?>
<p:tagLst xmlns:p="http://schemas.openxmlformats.org/presentationml/2006/main">
  <p:tag name="RAINPROBLEMTYPE" val="ProblemTypeMarker"/>
</p:tagLst>
</file>

<file path=ppt/tags/tag356.xml><?xml version="1.0" encoding="utf-8"?>
<p:tagLst xmlns:p="http://schemas.openxmlformats.org/presentationml/2006/main">
  <p:tag name="RAINPROBLEM" val="ProblemSetting"/>
  <p:tag name="RAINPROBLEMTYPE" val="MultipleChoice"/>
</p:tagLst>
</file>

<file path=ppt/tags/tag357.xml><?xml version="1.0" encoding="utf-8"?>
<p:tagLst xmlns:p="http://schemas.openxmlformats.org/presentationml/2006/main">
  <p:tag name="RAINPROBLEM" val="MultipleChoice"/>
  <p:tag name="PROBLEMSCORE" val="1.0"/>
</p:tagLst>
</file>

<file path=ppt/tags/tag358.xml><?xml version="1.0" encoding="utf-8"?>
<p:tagLst xmlns:p="http://schemas.openxmlformats.org/presentationml/2006/main">
  <p:tag name="RAINPROBLEM" val="ProblemBody"/>
</p:tagLst>
</file>

<file path=ppt/tags/tag359.xml><?xml version="1.0" encoding="utf-8"?>
<p:tagLst xmlns:p="http://schemas.openxmlformats.org/presentationml/2006/main">
  <p:tag name="RAINPROBLEM" val="ProblemItem"/>
</p:tagLst>
</file>

<file path=ppt/tags/tag36.xml><?xml version="1.0" encoding="utf-8"?>
<p:tagLst xmlns:p="http://schemas.openxmlformats.org/presentationml/2006/main">
  <p:tag name="RAINPROBLEM" val="ProblemItem"/>
</p:tagLst>
</file>

<file path=ppt/tags/tag360.xml><?xml version="1.0" encoding="utf-8"?>
<p:tagLst xmlns:p="http://schemas.openxmlformats.org/presentationml/2006/main">
  <p:tag name="RAINPROBLEM" val="ProblemItem"/>
</p:tagLst>
</file>

<file path=ppt/tags/tag361.xml><?xml version="1.0" encoding="utf-8"?>
<p:tagLst xmlns:p="http://schemas.openxmlformats.org/presentationml/2006/main">
  <p:tag name="RAINPROBLEM" val="ProblemBullet"/>
  <p:tag name="RAINPROBLEMTYPE" val="MultipleChoice"/>
  <p:tag name="RAINBULLET" val="Correct"/>
</p:tagLst>
</file>

<file path=ppt/tags/tag362.xml><?xml version="1.0" encoding="utf-8"?>
<p:tagLst xmlns:p="http://schemas.openxmlformats.org/presentationml/2006/main">
  <p:tag name="RAINPROBLEM" val="ProblemBullet"/>
  <p:tag name="RAINPROBLEMTYPE" val="MultipleChoice"/>
  <p:tag name="RAINBULLET" val="Wrong"/>
</p:tagLst>
</file>

<file path=ppt/tags/tag363.xml><?xml version="1.0" encoding="utf-8"?>
<p:tagLst xmlns:p="http://schemas.openxmlformats.org/presentationml/2006/main">
  <p:tag name="RAINPROBLEM" val="ProblemSubmit"/>
  <p:tag name="RAINPROBLEMTYPE" val="MultipleChoice"/>
</p:tagLst>
</file>

<file path=ppt/tags/tag364.xml><?xml version="1.0" encoding="utf-8"?>
<p:tagLst xmlns:p="http://schemas.openxmlformats.org/presentationml/2006/main">
  <p:tag name="RAINPROBLEMTYPE" val="ProblemTypeMarker"/>
</p:tagLst>
</file>

<file path=ppt/tags/tag365.xml><?xml version="1.0" encoding="utf-8"?>
<p:tagLst xmlns:p="http://schemas.openxmlformats.org/presentationml/2006/main">
  <p:tag name="RAINPROBLEMTYPE" val="ProblemTypeMarker"/>
</p:tagLst>
</file>

<file path=ppt/tags/tag366.xml><?xml version="1.0" encoding="utf-8"?>
<p:tagLst xmlns:p="http://schemas.openxmlformats.org/presentationml/2006/main">
  <p:tag name="RAINPROBLEMTYPE" val="ProblemTypeMarker"/>
</p:tagLst>
</file>

<file path=ppt/tags/tag367.xml><?xml version="1.0" encoding="utf-8"?>
<p:tagLst xmlns:p="http://schemas.openxmlformats.org/presentationml/2006/main">
  <p:tag name="RAINPROBLEMTYPE" val="ProblemTypeMarker"/>
</p:tagLst>
</file>

<file path=ppt/tags/tag368.xml><?xml version="1.0" encoding="utf-8"?>
<p:tagLst xmlns:p="http://schemas.openxmlformats.org/presentationml/2006/main">
  <p:tag name="RAINPROBLEMTYPE" val="ProblemTypeMarker"/>
</p:tagLst>
</file>

<file path=ppt/tags/tag369.xml><?xml version="1.0" encoding="utf-8"?>
<p:tagLst xmlns:p="http://schemas.openxmlformats.org/presentationml/2006/main">
  <p:tag name="RAINPROBLEM" val="ProblemSetting"/>
  <p:tag name="RAINPROBLEMTYPE" val="MultipleChoice"/>
</p:tagLst>
</file>

<file path=ppt/tags/tag37.xml><?xml version="1.0" encoding="utf-8"?>
<p:tagLst xmlns:p="http://schemas.openxmlformats.org/presentationml/2006/main">
  <p:tag name="RAINPROBLEM" val="ProblemItem"/>
</p:tagLst>
</file>

<file path=ppt/tags/tag370.xml><?xml version="1.0" encoding="utf-8"?>
<p:tagLst xmlns:p="http://schemas.openxmlformats.org/presentationml/2006/main">
  <p:tag name="RAINPROBLEM" val="MultipleChoice"/>
  <p:tag name="PROBLEMSCORE" val="1.0"/>
</p:tagLst>
</file>

<file path=ppt/tags/tag371.xml><?xml version="1.0" encoding="utf-8"?>
<p:tagLst xmlns:p="http://schemas.openxmlformats.org/presentationml/2006/main">
  <p:tag name="RAINPROBLEM" val="ProblemBody"/>
</p:tagLst>
</file>

<file path=ppt/tags/tag372.xml><?xml version="1.0" encoding="utf-8"?>
<p:tagLst xmlns:p="http://schemas.openxmlformats.org/presentationml/2006/main">
  <p:tag name="RAINPROBLEM" val="ProblemItem"/>
</p:tagLst>
</file>

<file path=ppt/tags/tag373.xml><?xml version="1.0" encoding="utf-8"?>
<p:tagLst xmlns:p="http://schemas.openxmlformats.org/presentationml/2006/main">
  <p:tag name="RAINPROBLEM" val="ProblemItem"/>
</p:tagLst>
</file>

<file path=ppt/tags/tag374.xml><?xml version="1.0" encoding="utf-8"?>
<p:tagLst xmlns:p="http://schemas.openxmlformats.org/presentationml/2006/main">
  <p:tag name="RAINPROBLEM" val="ProblemBullet"/>
  <p:tag name="RAINPROBLEMTYPE" val="MultipleChoice"/>
  <p:tag name="RAINBULLET" val="Wrong"/>
</p:tagLst>
</file>

<file path=ppt/tags/tag375.xml><?xml version="1.0" encoding="utf-8"?>
<p:tagLst xmlns:p="http://schemas.openxmlformats.org/presentationml/2006/main">
  <p:tag name="RAINPROBLEM" val="ProblemBullet"/>
  <p:tag name="RAINPROBLEMTYPE" val="MultipleChoice"/>
  <p:tag name="RAINBULLET" val="Correct"/>
</p:tagLst>
</file>

<file path=ppt/tags/tag376.xml><?xml version="1.0" encoding="utf-8"?>
<p:tagLst xmlns:p="http://schemas.openxmlformats.org/presentationml/2006/main">
  <p:tag name="RAINPROBLEM" val="ProblemSubmit"/>
  <p:tag name="RAINPROBLEMTYPE" val="MultipleChoice"/>
</p:tagLst>
</file>

<file path=ppt/tags/tag377.xml><?xml version="1.0" encoding="utf-8"?>
<p:tagLst xmlns:p="http://schemas.openxmlformats.org/presentationml/2006/main">
  <p:tag name="RAINPROBLEMTYPE" val="ProblemTypeMarker"/>
</p:tagLst>
</file>

<file path=ppt/tags/tag378.xml><?xml version="1.0" encoding="utf-8"?>
<p:tagLst xmlns:p="http://schemas.openxmlformats.org/presentationml/2006/main">
  <p:tag name="RAINPROBLEMTYPE" val="ProblemTypeMarker"/>
</p:tagLst>
</file>

<file path=ppt/tags/tag379.xml><?xml version="1.0" encoding="utf-8"?>
<p:tagLst xmlns:p="http://schemas.openxmlformats.org/presentationml/2006/main">
  <p:tag name="RAINPROBLEMTYPE" val="ProblemTypeMarker"/>
</p:tagLst>
</file>

<file path=ppt/tags/tag38.xml><?xml version="1.0" encoding="utf-8"?>
<p:tagLst xmlns:p="http://schemas.openxmlformats.org/presentationml/2006/main">
  <p:tag name="RAINPROBLEM" val="ProblemItem"/>
</p:tagLst>
</file>

<file path=ppt/tags/tag380.xml><?xml version="1.0" encoding="utf-8"?>
<p:tagLst xmlns:p="http://schemas.openxmlformats.org/presentationml/2006/main">
  <p:tag name="RAINPROBLEMTYPE" val="ProblemTypeMarker"/>
</p:tagLst>
</file>

<file path=ppt/tags/tag381.xml><?xml version="1.0" encoding="utf-8"?>
<p:tagLst xmlns:p="http://schemas.openxmlformats.org/presentationml/2006/main">
  <p:tag name="RAINPROBLEMTYPE" val="ProblemTypeMarker"/>
</p:tagLst>
</file>

<file path=ppt/tags/tag382.xml><?xml version="1.0" encoding="utf-8"?>
<p:tagLst xmlns:p="http://schemas.openxmlformats.org/presentationml/2006/main">
  <p:tag name="RAINPROBLEM" val="ProblemSetting"/>
  <p:tag name="RAINPROBLEMTYPE" val="MultipleChoice"/>
</p:tagLst>
</file>

<file path=ppt/tags/tag383.xml><?xml version="1.0" encoding="utf-8"?>
<p:tagLst xmlns:p="http://schemas.openxmlformats.org/presentationml/2006/main">
  <p:tag name="RAINPROBLEM" val="MultipleChoice"/>
  <p:tag name="PROBLEMSCORE" val="1.0"/>
</p:tagLst>
</file>

<file path=ppt/tags/tag384.xml><?xml version="1.0" encoding="utf-8"?>
<p:tagLst xmlns:p="http://schemas.openxmlformats.org/presentationml/2006/main">
  <p:tag name="RAINPROBLEM" val="ProblemBody"/>
</p:tagLst>
</file>

<file path=ppt/tags/tag385.xml><?xml version="1.0" encoding="utf-8"?>
<p:tagLst xmlns:p="http://schemas.openxmlformats.org/presentationml/2006/main">
  <p:tag name="RAINPROBLEM" val="ProblemItem"/>
</p:tagLst>
</file>

<file path=ppt/tags/tag386.xml><?xml version="1.0" encoding="utf-8"?>
<p:tagLst xmlns:p="http://schemas.openxmlformats.org/presentationml/2006/main">
  <p:tag name="RAINPROBLEM" val="ProblemItem"/>
</p:tagLst>
</file>

<file path=ppt/tags/tag387.xml><?xml version="1.0" encoding="utf-8"?>
<p:tagLst xmlns:p="http://schemas.openxmlformats.org/presentationml/2006/main">
  <p:tag name="RAINPROBLEM" val="ProblemBullet"/>
  <p:tag name="RAINPROBLEMTYPE" val="MultipleChoice"/>
  <p:tag name="RAINBULLET" val="Correct"/>
</p:tagLst>
</file>

<file path=ppt/tags/tag388.xml><?xml version="1.0" encoding="utf-8"?>
<p:tagLst xmlns:p="http://schemas.openxmlformats.org/presentationml/2006/main">
  <p:tag name="RAINPROBLEM" val="ProblemBullet"/>
  <p:tag name="RAINPROBLEMTYPE" val="MultipleChoice"/>
  <p:tag name="RAINBULLET" val="Wrong"/>
</p:tagLst>
</file>

<file path=ppt/tags/tag389.xml><?xml version="1.0" encoding="utf-8"?>
<p:tagLst xmlns:p="http://schemas.openxmlformats.org/presentationml/2006/main">
  <p:tag name="RAINPROBLEM" val="ProblemSubmit"/>
  <p:tag name="RAINPROBLEMTYPE" val="MultipleChoice"/>
</p:tagLst>
</file>

<file path=ppt/tags/tag39.xml><?xml version="1.0" encoding="utf-8"?>
<p:tagLst xmlns:p="http://schemas.openxmlformats.org/presentationml/2006/main">
  <p:tag name="RAINPROBLEM" val="ProblemItem"/>
</p:tagLst>
</file>

<file path=ppt/tags/tag390.xml><?xml version="1.0" encoding="utf-8"?>
<p:tagLst xmlns:p="http://schemas.openxmlformats.org/presentationml/2006/main">
  <p:tag name="RAINPROBLEMTYPE" val="ProblemTypeMarker"/>
</p:tagLst>
</file>

<file path=ppt/tags/tag391.xml><?xml version="1.0" encoding="utf-8"?>
<p:tagLst xmlns:p="http://schemas.openxmlformats.org/presentationml/2006/main">
  <p:tag name="RAINPROBLEMTYPE" val="ProblemTypeMarker"/>
</p:tagLst>
</file>

<file path=ppt/tags/tag392.xml><?xml version="1.0" encoding="utf-8"?>
<p:tagLst xmlns:p="http://schemas.openxmlformats.org/presentationml/2006/main">
  <p:tag name="RAINPROBLEMTYPE" val="ProblemTypeMarker"/>
</p:tagLst>
</file>

<file path=ppt/tags/tag393.xml><?xml version="1.0" encoding="utf-8"?>
<p:tagLst xmlns:p="http://schemas.openxmlformats.org/presentationml/2006/main">
  <p:tag name="RAINPROBLEMTYPE" val="ProblemTypeMarker"/>
</p:tagLst>
</file>

<file path=ppt/tags/tag394.xml><?xml version="1.0" encoding="utf-8"?>
<p:tagLst xmlns:p="http://schemas.openxmlformats.org/presentationml/2006/main">
  <p:tag name="RAINPROBLEMTYPE" val="ProblemTypeMarker"/>
</p:tagLst>
</file>

<file path=ppt/tags/tag395.xml><?xml version="1.0" encoding="utf-8"?>
<p:tagLst xmlns:p="http://schemas.openxmlformats.org/presentationml/2006/main">
  <p:tag name="RAINPROBLEM" val="ProblemSetting"/>
  <p:tag name="RAINPROBLEMTYPE" val="MultipleChoice"/>
</p:tagLst>
</file>

<file path=ppt/tags/tag396.xml><?xml version="1.0" encoding="utf-8"?>
<p:tagLst xmlns:p="http://schemas.openxmlformats.org/presentationml/2006/main">
  <p:tag name="RAINPROBLEM" val="MultipleChoice"/>
  <p:tag name="PROBLEMSCORE" val="1.0"/>
</p:tagLst>
</file>

<file path=ppt/tags/tag397.xml><?xml version="1.0" encoding="utf-8"?>
<p:tagLst xmlns:p="http://schemas.openxmlformats.org/presentationml/2006/main">
  <p:tag name="RAINPROBLEM" val="ProblemBody"/>
</p:tagLst>
</file>

<file path=ppt/tags/tag398.xml><?xml version="1.0" encoding="utf-8"?>
<p:tagLst xmlns:p="http://schemas.openxmlformats.org/presentationml/2006/main">
  <p:tag name="RAINPROBLEM" val="ProblemItem"/>
</p:tagLst>
</file>

<file path=ppt/tags/tag399.xml><?xml version="1.0" encoding="utf-8"?>
<p:tagLst xmlns:p="http://schemas.openxmlformats.org/presentationml/2006/main">
  <p:tag name="RAINPROBLEM" val="ProblemItem"/>
</p:tagLst>
</file>

<file path=ppt/tags/tag4.xml><?xml version="1.0" encoding="utf-8"?>
<p:tagLst xmlns:p="http://schemas.openxmlformats.org/presentationml/2006/main">
  <p:tag name="RAINPROBLEM" val="ProblemItem"/>
</p:tagLst>
</file>

<file path=ppt/tags/tag40.xml><?xml version="1.0" encoding="utf-8"?>
<p:tagLst xmlns:p="http://schemas.openxmlformats.org/presentationml/2006/main">
  <p:tag name="RAINPROBLEM" val="ProblemBullet"/>
  <p:tag name="RAINPROBLEMTYPE" val="MultipleChoice"/>
  <p:tag name="RAINBULLET" val="Wrong"/>
</p:tagLst>
</file>

<file path=ppt/tags/tag400.xml><?xml version="1.0" encoding="utf-8"?>
<p:tagLst xmlns:p="http://schemas.openxmlformats.org/presentationml/2006/main">
  <p:tag name="RAINPROBLEM" val="ProblemItem"/>
</p:tagLst>
</file>

<file path=ppt/tags/tag401.xml><?xml version="1.0" encoding="utf-8"?>
<p:tagLst xmlns:p="http://schemas.openxmlformats.org/presentationml/2006/main">
  <p:tag name="RAINPROBLEM" val="ProblemItem"/>
</p:tagLst>
</file>

<file path=ppt/tags/tag402.xml><?xml version="1.0" encoding="utf-8"?>
<p:tagLst xmlns:p="http://schemas.openxmlformats.org/presentationml/2006/main">
  <p:tag name="RAINPROBLEM" val="ProblemBullet"/>
  <p:tag name="RAINPROBLEMTYPE" val="MultipleChoice"/>
  <p:tag name="RAINBULLET" val="Wrong"/>
</p:tagLst>
</file>

<file path=ppt/tags/tag403.xml><?xml version="1.0" encoding="utf-8"?>
<p:tagLst xmlns:p="http://schemas.openxmlformats.org/presentationml/2006/main">
  <p:tag name="RAINPROBLEM" val="ProblemBullet"/>
  <p:tag name="RAINPROBLEMTYPE" val="MultipleChoice"/>
  <p:tag name="RAINBULLET" val="Correct"/>
</p:tagLst>
</file>

<file path=ppt/tags/tag404.xml><?xml version="1.0" encoding="utf-8"?>
<p:tagLst xmlns:p="http://schemas.openxmlformats.org/presentationml/2006/main">
  <p:tag name="RAINPROBLEM" val="ProblemBullet"/>
  <p:tag name="RAINPROBLEMTYPE" val="MultipleChoice"/>
  <p:tag name="RAINBULLET" val="Wrong"/>
</p:tagLst>
</file>

<file path=ppt/tags/tag405.xml><?xml version="1.0" encoding="utf-8"?>
<p:tagLst xmlns:p="http://schemas.openxmlformats.org/presentationml/2006/main">
  <p:tag name="RAINPROBLEM" val="ProblemBullet"/>
  <p:tag name="RAINPROBLEMTYPE" val="MultipleChoice"/>
  <p:tag name="RAINBULLET" val="Wrong"/>
</p:tagLst>
</file>

<file path=ppt/tags/tag406.xml><?xml version="1.0" encoding="utf-8"?>
<p:tagLst xmlns:p="http://schemas.openxmlformats.org/presentationml/2006/main">
  <p:tag name="RAINPROBLEM" val="ProblemSubmit"/>
  <p:tag name="RAINPROBLEMTYPE" val="MultipleChoice"/>
</p:tagLst>
</file>

<file path=ppt/tags/tag407.xml><?xml version="1.0" encoding="utf-8"?>
<p:tagLst xmlns:p="http://schemas.openxmlformats.org/presentationml/2006/main">
  <p:tag name="RAINPROBLEMTYPE" val="ProblemTypeMarker"/>
</p:tagLst>
</file>

<file path=ppt/tags/tag408.xml><?xml version="1.0" encoding="utf-8"?>
<p:tagLst xmlns:p="http://schemas.openxmlformats.org/presentationml/2006/main">
  <p:tag name="RAINPROBLEMTYPE" val="ProblemTypeMarker"/>
</p:tagLst>
</file>

<file path=ppt/tags/tag409.xml><?xml version="1.0" encoding="utf-8"?>
<p:tagLst xmlns:p="http://schemas.openxmlformats.org/presentationml/2006/main">
  <p:tag name="RAINPROBLEMTYPE" val="ProblemTypeMarker"/>
</p:tagLst>
</file>

<file path=ppt/tags/tag41.xml><?xml version="1.0" encoding="utf-8"?>
<p:tagLst xmlns:p="http://schemas.openxmlformats.org/presentationml/2006/main">
  <p:tag name="RAINPROBLEM" val="ProblemBullet"/>
  <p:tag name="RAINPROBLEMTYPE" val="MultipleChoice"/>
  <p:tag name="RAINBULLET" val="Correct"/>
</p:tagLst>
</file>

<file path=ppt/tags/tag410.xml><?xml version="1.0" encoding="utf-8"?>
<p:tagLst xmlns:p="http://schemas.openxmlformats.org/presentationml/2006/main">
  <p:tag name="RAINPROBLEMTYPE" val="ProblemTypeMarker"/>
</p:tagLst>
</file>

<file path=ppt/tags/tag411.xml><?xml version="1.0" encoding="utf-8"?>
<p:tagLst xmlns:p="http://schemas.openxmlformats.org/presentationml/2006/main">
  <p:tag name="RAINPROBLEMTYPE" val="ProblemTypeMarker"/>
</p:tagLst>
</file>

<file path=ppt/tags/tag412.xml><?xml version="1.0" encoding="utf-8"?>
<p:tagLst xmlns:p="http://schemas.openxmlformats.org/presentationml/2006/main">
  <p:tag name="RAINPROBLEM" val="ProblemSetting"/>
  <p:tag name="RAINPROBLEMTYPE" val="MultipleChoice"/>
</p:tagLst>
</file>

<file path=ppt/tags/tag413.xml><?xml version="1.0" encoding="utf-8"?>
<p:tagLst xmlns:p="http://schemas.openxmlformats.org/presentationml/2006/main">
  <p:tag name="RAINPROBLEM" val="MultipleChoice"/>
  <p:tag name="PROBLEMSCORE" val="1.0"/>
</p:tagLst>
</file>

<file path=ppt/tags/tag414.xml><?xml version="1.0" encoding="utf-8"?>
<p:tagLst xmlns:p="http://schemas.openxmlformats.org/presentationml/2006/main">
  <p:tag name="RAINPROBLEM" val="ProblemBody"/>
</p:tagLst>
</file>

<file path=ppt/tags/tag415.xml><?xml version="1.0" encoding="utf-8"?>
<p:tagLst xmlns:p="http://schemas.openxmlformats.org/presentationml/2006/main">
  <p:tag name="RAINPROBLEM" val="ProblemItem"/>
</p:tagLst>
</file>

<file path=ppt/tags/tag416.xml><?xml version="1.0" encoding="utf-8"?>
<p:tagLst xmlns:p="http://schemas.openxmlformats.org/presentationml/2006/main">
  <p:tag name="RAINPROBLEM" val="ProblemItem"/>
</p:tagLst>
</file>

<file path=ppt/tags/tag417.xml><?xml version="1.0" encoding="utf-8"?>
<p:tagLst xmlns:p="http://schemas.openxmlformats.org/presentationml/2006/main">
  <p:tag name="RAINPROBLEM" val="ProblemItem"/>
</p:tagLst>
</file>

<file path=ppt/tags/tag418.xml><?xml version="1.0" encoding="utf-8"?>
<p:tagLst xmlns:p="http://schemas.openxmlformats.org/presentationml/2006/main">
  <p:tag name="RAINPROBLEM" val="ProblemItem"/>
</p:tagLst>
</file>

<file path=ppt/tags/tag419.xml><?xml version="1.0" encoding="utf-8"?>
<p:tagLst xmlns:p="http://schemas.openxmlformats.org/presentationml/2006/main">
  <p:tag name="RAINPROBLEM" val="ProblemBullet"/>
  <p:tag name="RAINPROBLEMTYPE" val="MultipleChoice"/>
  <p:tag name="RAINBULLET" val="Wrong"/>
</p:tagLst>
</file>

<file path=ppt/tags/tag42.xml><?xml version="1.0" encoding="utf-8"?>
<p:tagLst xmlns:p="http://schemas.openxmlformats.org/presentationml/2006/main">
  <p:tag name="RAINPROBLEM" val="ProblemBullet"/>
  <p:tag name="RAINPROBLEMTYPE" val="MultipleChoice"/>
  <p:tag name="RAINBULLET" val="Wrong"/>
</p:tagLst>
</file>

<file path=ppt/tags/tag420.xml><?xml version="1.0" encoding="utf-8"?>
<p:tagLst xmlns:p="http://schemas.openxmlformats.org/presentationml/2006/main">
  <p:tag name="RAINPROBLEM" val="ProblemBullet"/>
  <p:tag name="RAINPROBLEMTYPE" val="MultipleChoice"/>
  <p:tag name="RAINBULLET" val="Wrong"/>
</p:tagLst>
</file>

<file path=ppt/tags/tag421.xml><?xml version="1.0" encoding="utf-8"?>
<p:tagLst xmlns:p="http://schemas.openxmlformats.org/presentationml/2006/main">
  <p:tag name="RAINPROBLEM" val="ProblemBullet"/>
  <p:tag name="RAINPROBLEMTYPE" val="MultipleChoice"/>
  <p:tag name="RAINBULLET" val="Correct"/>
</p:tagLst>
</file>

<file path=ppt/tags/tag422.xml><?xml version="1.0" encoding="utf-8"?>
<p:tagLst xmlns:p="http://schemas.openxmlformats.org/presentationml/2006/main">
  <p:tag name="RAINPROBLEM" val="ProblemBullet"/>
  <p:tag name="RAINPROBLEMTYPE" val="MultipleChoice"/>
  <p:tag name="RAINBULLET" val="Wrong"/>
</p:tagLst>
</file>

<file path=ppt/tags/tag423.xml><?xml version="1.0" encoding="utf-8"?>
<p:tagLst xmlns:p="http://schemas.openxmlformats.org/presentationml/2006/main">
  <p:tag name="RAINPROBLEM" val="ProblemSubmit"/>
  <p:tag name="RAINPROBLEMTYPE" val="MultipleChoice"/>
</p:tagLst>
</file>

<file path=ppt/tags/tag424.xml><?xml version="1.0" encoding="utf-8"?>
<p:tagLst xmlns:p="http://schemas.openxmlformats.org/presentationml/2006/main">
  <p:tag name="RAINPROBLEMTYPE" val="ProblemTypeMarker"/>
</p:tagLst>
</file>

<file path=ppt/tags/tag425.xml><?xml version="1.0" encoding="utf-8"?>
<p:tagLst xmlns:p="http://schemas.openxmlformats.org/presentationml/2006/main">
  <p:tag name="RAINPROBLEMTYPE" val="ProblemTypeMarker"/>
</p:tagLst>
</file>

<file path=ppt/tags/tag426.xml><?xml version="1.0" encoding="utf-8"?>
<p:tagLst xmlns:p="http://schemas.openxmlformats.org/presentationml/2006/main">
  <p:tag name="RAINPROBLEMTYPE" val="ProblemTypeMarker"/>
</p:tagLst>
</file>

<file path=ppt/tags/tag427.xml><?xml version="1.0" encoding="utf-8"?>
<p:tagLst xmlns:p="http://schemas.openxmlformats.org/presentationml/2006/main">
  <p:tag name="RAINPROBLEMTYPE" val="ProblemTypeMarker"/>
</p:tagLst>
</file>

<file path=ppt/tags/tag428.xml><?xml version="1.0" encoding="utf-8"?>
<p:tagLst xmlns:p="http://schemas.openxmlformats.org/presentationml/2006/main">
  <p:tag name="RAINPROBLEMTYPE" val="ProblemTypeMarker"/>
</p:tagLst>
</file>

<file path=ppt/tags/tag429.xml><?xml version="1.0" encoding="utf-8"?>
<p:tagLst xmlns:p="http://schemas.openxmlformats.org/presentationml/2006/main">
  <p:tag name="RAINPROBLEM" val="ProblemSetting"/>
  <p:tag name="RAINPROBLEMTYPE" val="MultipleChoice"/>
</p:tagLst>
</file>

<file path=ppt/tags/tag43.xml><?xml version="1.0" encoding="utf-8"?>
<p:tagLst xmlns:p="http://schemas.openxmlformats.org/presentationml/2006/main">
  <p:tag name="RAINPROBLEM" val="ProblemBullet"/>
  <p:tag name="RAINPROBLEMTYPE" val="MultipleChoice"/>
  <p:tag name="RAINBULLET" val="Wrong"/>
</p:tagLst>
</file>

<file path=ppt/tags/tag430.xml><?xml version="1.0" encoding="utf-8"?>
<p:tagLst xmlns:p="http://schemas.openxmlformats.org/presentationml/2006/main">
  <p:tag name="RAINPROBLEM" val="MultipleChoice"/>
  <p:tag name="PROBLEMSCORE" val="1.0"/>
</p:tagLst>
</file>

<file path=ppt/tags/tag431.xml><?xml version="1.0" encoding="utf-8"?>
<p:tagLst xmlns:p="http://schemas.openxmlformats.org/presentationml/2006/main">
  <p:tag name="RAINPROBLEM" val="ProblemRemarkBoard"/>
</p:tagLst>
</file>

<file path=ppt/tags/tag432.xml><?xml version="1.0" encoding="utf-8"?>
<p:tagLst xmlns:p="http://schemas.openxmlformats.org/presentationml/2006/main">
  <p:tag name="RAINPROBLEM" val="ProblemBody"/>
</p:tagLst>
</file>

<file path=ppt/tags/tag433.xml><?xml version="1.0" encoding="utf-8"?>
<p:tagLst xmlns:p="http://schemas.openxmlformats.org/presentationml/2006/main">
  <p:tag name="RAINPROBLEM" val="ProblemItem"/>
</p:tagLst>
</file>

<file path=ppt/tags/tag434.xml><?xml version="1.0" encoding="utf-8"?>
<p:tagLst xmlns:p="http://schemas.openxmlformats.org/presentationml/2006/main">
  <p:tag name="RAINPROBLEM" val="ProblemItem"/>
</p:tagLst>
</file>

<file path=ppt/tags/tag435.xml><?xml version="1.0" encoding="utf-8"?>
<p:tagLst xmlns:p="http://schemas.openxmlformats.org/presentationml/2006/main">
  <p:tag name="RAINPROBLEM" val="ProblemItem"/>
</p:tagLst>
</file>

<file path=ppt/tags/tag436.xml><?xml version="1.0" encoding="utf-8"?>
<p:tagLst xmlns:p="http://schemas.openxmlformats.org/presentationml/2006/main">
  <p:tag name="RAINPROBLEM" val="ProblemItem"/>
</p:tagLst>
</file>

<file path=ppt/tags/tag437.xml><?xml version="1.0" encoding="utf-8"?>
<p:tagLst xmlns:p="http://schemas.openxmlformats.org/presentationml/2006/main">
  <p:tag name="RAINPROBLEM" val="ProblemBullet"/>
  <p:tag name="RAINPROBLEMTYPE" val="MultipleChoice"/>
  <p:tag name="RAINBULLET" val="Wrong"/>
</p:tagLst>
</file>

<file path=ppt/tags/tag438.xml><?xml version="1.0" encoding="utf-8"?>
<p:tagLst xmlns:p="http://schemas.openxmlformats.org/presentationml/2006/main">
  <p:tag name="RAINPROBLEM" val="ProblemBullet"/>
  <p:tag name="RAINPROBLEMTYPE" val="MultipleChoice"/>
  <p:tag name="RAINBULLET" val="Wrong"/>
</p:tagLst>
</file>

<file path=ppt/tags/tag439.xml><?xml version="1.0" encoding="utf-8"?>
<p:tagLst xmlns:p="http://schemas.openxmlformats.org/presentationml/2006/main">
  <p:tag name="RAINPROBLEM" val="ProblemBullet"/>
  <p:tag name="RAINPROBLEMTYPE" val="MultipleChoice"/>
  <p:tag name="RAINBULLET" val="Wrong"/>
</p:tagLst>
</file>

<file path=ppt/tags/tag44.xml><?xml version="1.0" encoding="utf-8"?>
<p:tagLst xmlns:p="http://schemas.openxmlformats.org/presentationml/2006/main">
  <p:tag name="RAINPROBLEM" val="ProblemSubmit"/>
  <p:tag name="RAINPROBLEMTYPE" val="MultipleChoice"/>
</p:tagLst>
</file>

<file path=ppt/tags/tag440.xml><?xml version="1.0" encoding="utf-8"?>
<p:tagLst xmlns:p="http://schemas.openxmlformats.org/presentationml/2006/main">
  <p:tag name="RAINPROBLEM" val="ProblemBullet"/>
  <p:tag name="RAINPROBLEMTYPE" val="MultipleChoice"/>
  <p:tag name="RAINBULLET" val="Correct"/>
</p:tagLst>
</file>

<file path=ppt/tags/tag441.xml><?xml version="1.0" encoding="utf-8"?>
<p:tagLst xmlns:p="http://schemas.openxmlformats.org/presentationml/2006/main">
  <p:tag name="RAINPROBLEM" val="ProblemSubmit"/>
  <p:tag name="RAINPROBLEMTYPE" val="MultipleChoice"/>
</p:tagLst>
</file>

<file path=ppt/tags/tag442.xml><?xml version="1.0" encoding="utf-8"?>
<p:tagLst xmlns:p="http://schemas.openxmlformats.org/presentationml/2006/main">
  <p:tag name="PROBLEMREMARKTITLE" val="ProblemRemarkBoardTip"/>
</p:tagLst>
</file>

<file path=ppt/tags/tag443.xml><?xml version="1.0" encoding="utf-8"?>
<p:tagLst xmlns:p="http://schemas.openxmlformats.org/presentationml/2006/main">
  <p:tag name="RAINPROBLEM" val="ProblemRemark"/>
</p:tagLst>
</file>

<file path=ppt/tags/tag444.xml><?xml version="1.0" encoding="utf-8"?>
<p:tagLst xmlns:p="http://schemas.openxmlformats.org/presentationml/2006/main">
  <p:tag name="PROBLEMREMARKTITLE" val="ProblemRemarkBoardTitle"/>
</p:tagLst>
</file>

<file path=ppt/tags/tag445.xml><?xml version="1.0" encoding="utf-8"?>
<p:tagLst xmlns:p="http://schemas.openxmlformats.org/presentationml/2006/main">
  <p:tag name="PROBLEMREMARKTITLE" val="ProblemRemarkBoardTitle"/>
</p:tagLst>
</file>

<file path=ppt/tags/tag446.xml><?xml version="1.0" encoding="utf-8"?>
<p:tagLst xmlns:p="http://schemas.openxmlformats.org/presentationml/2006/main">
  <p:tag name="PROBLEMREMARKTITLE" val="ProblemRemarkBoardTitle"/>
</p:tagLst>
</file>

<file path=ppt/tags/tag447.xml><?xml version="1.0" encoding="utf-8"?>
<p:tagLst xmlns:p="http://schemas.openxmlformats.org/presentationml/2006/main">
  <p:tag name="PROBLEMREMARKTITLE" val="ProblemRemarkBoardTitle"/>
</p:tagLst>
</file>

<file path=ppt/tags/tag448.xml><?xml version="1.0" encoding="utf-8"?>
<p:tagLst xmlns:p="http://schemas.openxmlformats.org/presentationml/2006/main">
  <p:tag name="PROBLEMREMARKTITLE" val="ProblemRemarkBoardTitle"/>
</p:tagLst>
</file>

<file path=ppt/tags/tag449.xml><?xml version="1.0" encoding="utf-8"?>
<p:tagLst xmlns:p="http://schemas.openxmlformats.org/presentationml/2006/main">
  <p:tag name="PROBLEMREMARKTITLE" val="ProblemRemarkBoardTitle"/>
</p:tagLst>
</file>

<file path=ppt/tags/tag45.xml><?xml version="1.0" encoding="utf-8"?>
<p:tagLst xmlns:p="http://schemas.openxmlformats.org/presentationml/2006/main">
  <p:tag name="RAINPROBLEMTYPE" val="ProblemTypeMarker"/>
</p:tagLst>
</file>

<file path=ppt/tags/tag450.xml><?xml version="1.0" encoding="utf-8"?>
<p:tagLst xmlns:p="http://schemas.openxmlformats.org/presentationml/2006/main">
  <p:tag name="PROBLEMREMARKTITLE" val="ProblemRemarkBoardTitle"/>
</p:tagLst>
</file>

<file path=ppt/tags/tag451.xml><?xml version="1.0" encoding="utf-8"?>
<p:tagLst xmlns:p="http://schemas.openxmlformats.org/presentationml/2006/main">
  <p:tag name="RAINPROBLEMTYPE" val="ProblemTypeMarker"/>
</p:tagLst>
</file>

<file path=ppt/tags/tag452.xml><?xml version="1.0" encoding="utf-8"?>
<p:tagLst xmlns:p="http://schemas.openxmlformats.org/presentationml/2006/main">
  <p:tag name="RAINPROBLEMTYPE" val="ProblemTypeMarker"/>
</p:tagLst>
</file>

<file path=ppt/tags/tag453.xml><?xml version="1.0" encoding="utf-8"?>
<p:tagLst xmlns:p="http://schemas.openxmlformats.org/presentationml/2006/main">
  <p:tag name="RAINPROBLEMTYPE" val="ProblemTypeMarker"/>
</p:tagLst>
</file>

<file path=ppt/tags/tag454.xml><?xml version="1.0" encoding="utf-8"?>
<p:tagLst xmlns:p="http://schemas.openxmlformats.org/presentationml/2006/main">
  <p:tag name="RAINPROBLEMTYPE" val="ProblemTypeMarker"/>
</p:tagLst>
</file>

<file path=ppt/tags/tag455.xml><?xml version="1.0" encoding="utf-8"?>
<p:tagLst xmlns:p="http://schemas.openxmlformats.org/presentationml/2006/main">
  <p:tag name="RAINPROBLEMTYPE" val="ProblemTypeMarker"/>
</p:tagLst>
</file>

<file path=ppt/tags/tag456.xml><?xml version="1.0" encoding="utf-8"?>
<p:tagLst xmlns:p="http://schemas.openxmlformats.org/presentationml/2006/main">
  <p:tag name="RAINPROBLEM" val="ProblemSetting"/>
  <p:tag name="RAINPROBLEMTYPE" val="MultipleChoice"/>
</p:tagLst>
</file>

<file path=ppt/tags/tag457.xml><?xml version="1.0" encoding="utf-8"?>
<p:tagLst xmlns:p="http://schemas.openxmlformats.org/presentationml/2006/main">
  <p:tag name="RAINPROBLEM" val="MultipleChoice"/>
  <p:tag name="PROBLEMSCORE" val="1.0"/>
  <p:tag name="PROBLEMHASREMARK" val="True"/>
  <p:tag name="PROBLEMREMARK" val="print 默认要换行，同时 '\n' 再多输出一行， 所以有 3 *2 =6 行 "/>
</p:tagLst>
</file>

<file path=ppt/tags/tag458.xml><?xml version="1.0" encoding="utf-8"?>
<p:tagLst xmlns:p="http://schemas.openxmlformats.org/presentationml/2006/main">
  <p:tag name="RAINPROBLEM" val="ProblemRemarkBoard"/>
</p:tagLst>
</file>

<file path=ppt/tags/tag459.xml><?xml version="1.0" encoding="utf-8"?>
<p:tagLst xmlns:p="http://schemas.openxmlformats.org/presentationml/2006/main">
  <p:tag name="RAINPROBLEM" val="ProblemBody"/>
</p:tagLst>
</file>

<file path=ppt/tags/tag46.xml><?xml version="1.0" encoding="utf-8"?>
<p:tagLst xmlns:p="http://schemas.openxmlformats.org/presentationml/2006/main">
  <p:tag name="RAINPROBLEMTYPE" val="ProblemTypeMarker"/>
</p:tagLst>
</file>

<file path=ppt/tags/tag460.xml><?xml version="1.0" encoding="utf-8"?>
<p:tagLst xmlns:p="http://schemas.openxmlformats.org/presentationml/2006/main">
  <p:tag name="RAINPROBLEM" val="ProblemSubmit"/>
  <p:tag name="RAINPROBLEMTYPE" val="FillBlank"/>
</p:tagLst>
</file>

<file path=ppt/tags/tag461.xml><?xml version="1.0" encoding="utf-8"?>
<p:tagLst xmlns:p="http://schemas.openxmlformats.org/presentationml/2006/main">
  <p:tag name="PRODUCTVERSIONTIP3" val="PRODUCTVERSIONTIP3"/>
</p:tagLst>
</file>

<file path=ppt/tags/tag462.xml><?xml version="1.0" encoding="utf-8"?>
<p:tagLst xmlns:p="http://schemas.openxmlformats.org/presentationml/2006/main">
  <p:tag name="PROBLEMREMARKTITLE" val="ProblemRemarkBoardTip"/>
</p:tagLst>
</file>

<file path=ppt/tags/tag463.xml><?xml version="1.0" encoding="utf-8"?>
<p:tagLst xmlns:p="http://schemas.openxmlformats.org/presentationml/2006/main">
  <p:tag name="RAINPROBLEM" val="ProblemRemark"/>
</p:tagLst>
</file>

<file path=ppt/tags/tag464.xml><?xml version="1.0" encoding="utf-8"?>
<p:tagLst xmlns:p="http://schemas.openxmlformats.org/presentationml/2006/main">
  <p:tag name="PROBLEMREMARKTITLE" val="ProblemRemarkBoardTitle"/>
</p:tagLst>
</file>

<file path=ppt/tags/tag465.xml><?xml version="1.0" encoding="utf-8"?>
<p:tagLst xmlns:p="http://schemas.openxmlformats.org/presentationml/2006/main">
  <p:tag name="PROBLEMREMARKTITLE" val="ProblemRemarkBoardTitle"/>
</p:tagLst>
</file>

<file path=ppt/tags/tag466.xml><?xml version="1.0" encoding="utf-8"?>
<p:tagLst xmlns:p="http://schemas.openxmlformats.org/presentationml/2006/main">
  <p:tag name="PROBLEMREMARKTITLE" val="ProblemRemarkBoardTitle"/>
</p:tagLst>
</file>

<file path=ppt/tags/tag467.xml><?xml version="1.0" encoding="utf-8"?>
<p:tagLst xmlns:p="http://schemas.openxmlformats.org/presentationml/2006/main">
  <p:tag name="PROBLEMREMARKTITLE" val="ProblemRemarkBoardTitle"/>
</p:tagLst>
</file>

<file path=ppt/tags/tag468.xml><?xml version="1.0" encoding="utf-8"?>
<p:tagLst xmlns:p="http://schemas.openxmlformats.org/presentationml/2006/main">
  <p:tag name="PROBLEMREMARKTITLE" val="ProblemRemarkBoardTitle"/>
</p:tagLst>
</file>

<file path=ppt/tags/tag469.xml><?xml version="1.0" encoding="utf-8"?>
<p:tagLst xmlns:p="http://schemas.openxmlformats.org/presentationml/2006/main">
  <p:tag name="PROBLEMREMARKTITLE" val="ProblemRemarkBoardTitle"/>
</p:tagLst>
</file>

<file path=ppt/tags/tag47.xml><?xml version="1.0" encoding="utf-8"?>
<p:tagLst xmlns:p="http://schemas.openxmlformats.org/presentationml/2006/main">
  <p:tag name="RAINPROBLEMTYPE" val="ProblemTypeMarker"/>
</p:tagLst>
</file>

<file path=ppt/tags/tag470.xml><?xml version="1.0" encoding="utf-8"?>
<p:tagLst xmlns:p="http://schemas.openxmlformats.org/presentationml/2006/main">
  <p:tag name="PROBLEMREMARKTITLE" val="ProblemRemarkBoardTitle"/>
</p:tagLst>
</file>

<file path=ppt/tags/tag471.xml><?xml version="1.0" encoding="utf-8"?>
<p:tagLst xmlns:p="http://schemas.openxmlformats.org/presentationml/2006/main">
  <p:tag name="RAINPROBLEMTYPE" val="ProblemTypeMarker"/>
</p:tagLst>
</file>

<file path=ppt/tags/tag472.xml><?xml version="1.0" encoding="utf-8"?>
<p:tagLst xmlns:p="http://schemas.openxmlformats.org/presentationml/2006/main">
  <p:tag name="RAINPROBLEMTYPE" val="ProblemTypeMarker"/>
</p:tagLst>
</file>

<file path=ppt/tags/tag473.xml><?xml version="1.0" encoding="utf-8"?>
<p:tagLst xmlns:p="http://schemas.openxmlformats.org/presentationml/2006/main">
  <p:tag name="RAINPROBLEMTYPE" val="ProblemTypeMarker"/>
</p:tagLst>
</file>

<file path=ppt/tags/tag474.xml><?xml version="1.0" encoding="utf-8"?>
<p:tagLst xmlns:p="http://schemas.openxmlformats.org/presentationml/2006/main">
  <p:tag name="RAINPROBLEMTYPE" val="ProblemTypeMarker"/>
</p:tagLst>
</file>

<file path=ppt/tags/tag475.xml><?xml version="1.0" encoding="utf-8"?>
<p:tagLst xmlns:p="http://schemas.openxmlformats.org/presentationml/2006/main">
  <p:tag name="RAINPROBLEMTYPE" val="ProblemTypeMarker"/>
</p:tagLst>
</file>

<file path=ppt/tags/tag476.xml><?xml version="1.0" encoding="utf-8"?>
<p:tagLst xmlns:p="http://schemas.openxmlformats.org/presentationml/2006/main">
  <p:tag name="RAINPROBLEM" val="ProblemSetting"/>
  <p:tag name="RAINPROBLEMTYPE" val="FillBlank"/>
</p:tagLst>
</file>

<file path=ppt/tags/tag477.xml><?xml version="1.0" encoding="utf-8"?>
<p:tagLst xmlns:p="http://schemas.openxmlformats.org/presentationml/2006/main">
  <p:tag name="RAINPROBLEM" val="FillBlank"/>
  <p:tag name="PROBLEMBLANKKEYWORD" val="填空"/>
  <p:tag name="PROBLEMREMARK" val="因为不换行，都输出在同一行的。"/>
  <p:tag name="PROBLEMHASREMARK" val="True"/>
  <p:tag name="PROBLEMSCORE" val="1.0"/>
  <p:tag name="PROBLEMBLANK" val="[{&quot;Num&quot;:1,&quot;Score&quot;:1.0,&quot;Answers&quot;:[&quot;1&quot;],&quot;CaseSensitive&quot;:false,&quot;FuzzyMatch&quot;:false}]"/>
</p:tagLst>
</file>

<file path=ppt/tags/tag478.xml><?xml version="1.0" encoding="utf-8"?>
<p:tagLst xmlns:p="http://schemas.openxmlformats.org/presentationml/2006/main">
  <p:tag name="RAINPROBLEM" val="ProblemBody"/>
</p:tagLst>
</file>

<file path=ppt/tags/tag479.xml><?xml version="1.0" encoding="utf-8"?>
<p:tagLst xmlns:p="http://schemas.openxmlformats.org/presentationml/2006/main">
  <p:tag name="RAINPROBLEM" val="ProblemItem"/>
</p:tagLst>
</file>

<file path=ppt/tags/tag48.xml><?xml version="1.0" encoding="utf-8"?>
<p:tagLst xmlns:p="http://schemas.openxmlformats.org/presentationml/2006/main">
  <p:tag name="RAINPROBLEMTYPE" val="ProblemTypeMarker"/>
</p:tagLst>
</file>

<file path=ppt/tags/tag480.xml><?xml version="1.0" encoding="utf-8"?>
<p:tagLst xmlns:p="http://schemas.openxmlformats.org/presentationml/2006/main">
  <p:tag name="RAINPROBLEM" val="ProblemItem"/>
</p:tagLst>
</file>

<file path=ppt/tags/tag481.xml><?xml version="1.0" encoding="utf-8"?>
<p:tagLst xmlns:p="http://schemas.openxmlformats.org/presentationml/2006/main">
  <p:tag name="RAINPROBLEM" val="ProblemBullet"/>
  <p:tag name="RAINPROBLEMTYPE" val="MultipleChoice"/>
  <p:tag name="RAINBULLET" val="Correct"/>
</p:tagLst>
</file>

<file path=ppt/tags/tag482.xml><?xml version="1.0" encoding="utf-8"?>
<p:tagLst xmlns:p="http://schemas.openxmlformats.org/presentationml/2006/main">
  <p:tag name="RAINPROBLEM" val="ProblemBullet"/>
  <p:tag name="RAINPROBLEMTYPE" val="MultipleChoice"/>
  <p:tag name="RAINBULLET" val="Wrong"/>
</p:tagLst>
</file>

<file path=ppt/tags/tag483.xml><?xml version="1.0" encoding="utf-8"?>
<p:tagLst xmlns:p="http://schemas.openxmlformats.org/presentationml/2006/main">
  <p:tag name="RAINPROBLEM" val="ProblemSubmit"/>
  <p:tag name="RAINPROBLEMTYPE" val="MultipleChoice"/>
</p:tagLst>
</file>

<file path=ppt/tags/tag484.xml><?xml version="1.0" encoding="utf-8"?>
<p:tagLst xmlns:p="http://schemas.openxmlformats.org/presentationml/2006/main">
  <p:tag name="RAINPROBLEMTYPE" val="ProblemTypeMarker"/>
</p:tagLst>
</file>

<file path=ppt/tags/tag485.xml><?xml version="1.0" encoding="utf-8"?>
<p:tagLst xmlns:p="http://schemas.openxmlformats.org/presentationml/2006/main">
  <p:tag name="RAINPROBLEMTYPE" val="ProblemTypeMarker"/>
</p:tagLst>
</file>

<file path=ppt/tags/tag486.xml><?xml version="1.0" encoding="utf-8"?>
<p:tagLst xmlns:p="http://schemas.openxmlformats.org/presentationml/2006/main">
  <p:tag name="RAINPROBLEMTYPE" val="ProblemTypeMarker"/>
</p:tagLst>
</file>

<file path=ppt/tags/tag487.xml><?xml version="1.0" encoding="utf-8"?>
<p:tagLst xmlns:p="http://schemas.openxmlformats.org/presentationml/2006/main">
  <p:tag name="RAINPROBLEMTYPE" val="ProblemTypeMarker"/>
</p:tagLst>
</file>

<file path=ppt/tags/tag488.xml><?xml version="1.0" encoding="utf-8"?>
<p:tagLst xmlns:p="http://schemas.openxmlformats.org/presentationml/2006/main">
  <p:tag name="RAINPROBLEMTYPE" val="ProblemTypeMarker"/>
</p:tagLst>
</file>

<file path=ppt/tags/tag489.xml><?xml version="1.0" encoding="utf-8"?>
<p:tagLst xmlns:p="http://schemas.openxmlformats.org/presentationml/2006/main">
  <p:tag name="RAINPROBLEM" val="ProblemSetting"/>
  <p:tag name="RAINPROBLEMTYPE" val="MultipleChoice"/>
</p:tagLst>
</file>

<file path=ppt/tags/tag49.xml><?xml version="1.0" encoding="utf-8"?>
<p:tagLst xmlns:p="http://schemas.openxmlformats.org/presentationml/2006/main">
  <p:tag name="RAINPROBLEMTYPE" val="ProblemTypeMarker"/>
</p:tagLst>
</file>

<file path=ppt/tags/tag490.xml><?xml version="1.0" encoding="utf-8"?>
<p:tagLst xmlns:p="http://schemas.openxmlformats.org/presentationml/2006/main">
  <p:tag name="RAINPROBLEM" val="MultipleChoice"/>
  <p:tag name="PROBLEMSCORE" val="1.0"/>
</p:tagLst>
</file>

<file path=ppt/tags/tag491.xml><?xml version="1.0" encoding="utf-8"?>
<p:tagLst xmlns:p="http://schemas.openxmlformats.org/presentationml/2006/main">
  <p:tag name="RAINPROBLEM" val="ProblemBody"/>
</p:tagLst>
</file>

<file path=ppt/tags/tag492.xml><?xml version="1.0" encoding="utf-8"?>
<p:tagLst xmlns:p="http://schemas.openxmlformats.org/presentationml/2006/main">
  <p:tag name="RAINPROBLEM" val="ProblemItem"/>
</p:tagLst>
</file>

<file path=ppt/tags/tag493.xml><?xml version="1.0" encoding="utf-8"?>
<p:tagLst xmlns:p="http://schemas.openxmlformats.org/presentationml/2006/main">
  <p:tag name="RAINPROBLEM" val="ProblemItem"/>
</p:tagLst>
</file>

<file path=ppt/tags/tag494.xml><?xml version="1.0" encoding="utf-8"?>
<p:tagLst xmlns:p="http://schemas.openxmlformats.org/presentationml/2006/main">
  <p:tag name="RAINPROBLEM" val="ProblemBullet"/>
  <p:tag name="RAINPROBLEMTYPE" val="MultipleChoice"/>
  <p:tag name="RAINBULLET" val="Correct"/>
</p:tagLst>
</file>

<file path=ppt/tags/tag495.xml><?xml version="1.0" encoding="utf-8"?>
<p:tagLst xmlns:p="http://schemas.openxmlformats.org/presentationml/2006/main">
  <p:tag name="RAINPROBLEM" val="ProblemBullet"/>
  <p:tag name="RAINPROBLEMTYPE" val="MultipleChoice"/>
  <p:tag name="RAINBULLET" val="Wrong"/>
</p:tagLst>
</file>

<file path=ppt/tags/tag496.xml><?xml version="1.0" encoding="utf-8"?>
<p:tagLst xmlns:p="http://schemas.openxmlformats.org/presentationml/2006/main">
  <p:tag name="RAINPROBLEM" val="ProblemSubmit"/>
  <p:tag name="RAINPROBLEMTYPE" val="MultipleChoice"/>
</p:tagLst>
</file>

<file path=ppt/tags/tag497.xml><?xml version="1.0" encoding="utf-8"?>
<p:tagLst xmlns:p="http://schemas.openxmlformats.org/presentationml/2006/main">
  <p:tag name="RAINPROBLEMTYPE" val="ProblemTypeMarker"/>
</p:tagLst>
</file>

<file path=ppt/tags/tag498.xml><?xml version="1.0" encoding="utf-8"?>
<p:tagLst xmlns:p="http://schemas.openxmlformats.org/presentationml/2006/main">
  <p:tag name="RAINPROBLEMTYPE" val="ProblemTypeMarker"/>
</p:tagLst>
</file>

<file path=ppt/tags/tag499.xml><?xml version="1.0" encoding="utf-8"?>
<p:tagLst xmlns:p="http://schemas.openxmlformats.org/presentationml/2006/main">
  <p:tag name="RAINPROBLEMTYPE" val="ProblemTypeMarker"/>
</p:tagLst>
</file>

<file path=ppt/tags/tag5.xml><?xml version="1.0" encoding="utf-8"?>
<p:tagLst xmlns:p="http://schemas.openxmlformats.org/presentationml/2006/main">
  <p:tag name="RAINPROBLEM" val="ProblemItem"/>
</p:tagLst>
</file>

<file path=ppt/tags/tag50.xml><?xml version="1.0" encoding="utf-8"?>
<p:tagLst xmlns:p="http://schemas.openxmlformats.org/presentationml/2006/main">
  <p:tag name="RAINPROBLEM" val="ProblemSetting"/>
  <p:tag name="RAINPROBLEMTYPE" val="MultipleChoice"/>
</p:tagLst>
</file>

<file path=ppt/tags/tag500.xml><?xml version="1.0" encoding="utf-8"?>
<p:tagLst xmlns:p="http://schemas.openxmlformats.org/presentationml/2006/main">
  <p:tag name="RAINPROBLEMTYPE" val="ProblemTypeMarker"/>
</p:tagLst>
</file>

<file path=ppt/tags/tag501.xml><?xml version="1.0" encoding="utf-8"?>
<p:tagLst xmlns:p="http://schemas.openxmlformats.org/presentationml/2006/main">
  <p:tag name="RAINPROBLEMTYPE" val="ProblemTypeMarker"/>
</p:tagLst>
</file>

<file path=ppt/tags/tag502.xml><?xml version="1.0" encoding="utf-8"?>
<p:tagLst xmlns:p="http://schemas.openxmlformats.org/presentationml/2006/main">
  <p:tag name="RAINPROBLEM" val="ProblemSetting"/>
  <p:tag name="RAINPROBLEMTYPE" val="MultipleChoice"/>
</p:tagLst>
</file>

<file path=ppt/tags/tag503.xml><?xml version="1.0" encoding="utf-8"?>
<p:tagLst xmlns:p="http://schemas.openxmlformats.org/presentationml/2006/main">
  <p:tag name="RAINPROBLEM" val="MultipleChoice"/>
  <p:tag name="PROBLEMSCORE" val="1.0"/>
</p:tagLst>
</file>

<file path=ppt/tags/tag504.xml><?xml version="1.0" encoding="utf-8"?>
<p:tagLst xmlns:p="http://schemas.openxmlformats.org/presentationml/2006/main">
  <p:tag name="RAINPROBLEM" val="ProblemBody"/>
</p:tagLst>
</file>

<file path=ppt/tags/tag505.xml><?xml version="1.0" encoding="utf-8"?>
<p:tagLst xmlns:p="http://schemas.openxmlformats.org/presentationml/2006/main">
  <p:tag name="RAINPROBLEM" val="ProblemItem"/>
</p:tagLst>
</file>

<file path=ppt/tags/tag506.xml><?xml version="1.0" encoding="utf-8"?>
<p:tagLst xmlns:p="http://schemas.openxmlformats.org/presentationml/2006/main">
  <p:tag name="RAINPROBLEM" val="ProblemItem"/>
</p:tagLst>
</file>

<file path=ppt/tags/tag507.xml><?xml version="1.0" encoding="utf-8"?>
<p:tagLst xmlns:p="http://schemas.openxmlformats.org/presentationml/2006/main">
  <p:tag name="RAINPROBLEM" val="ProblemBullet"/>
  <p:tag name="RAINPROBLEMTYPE" val="MultipleChoice"/>
  <p:tag name="RAINBULLET" val="Correct"/>
</p:tagLst>
</file>

<file path=ppt/tags/tag508.xml><?xml version="1.0" encoding="utf-8"?>
<p:tagLst xmlns:p="http://schemas.openxmlformats.org/presentationml/2006/main">
  <p:tag name="RAINPROBLEM" val="ProblemBullet"/>
  <p:tag name="RAINPROBLEMTYPE" val="MultipleChoice"/>
  <p:tag name="RAINBULLET" val="Wrong"/>
</p:tagLst>
</file>

<file path=ppt/tags/tag509.xml><?xml version="1.0" encoding="utf-8"?>
<p:tagLst xmlns:p="http://schemas.openxmlformats.org/presentationml/2006/main">
  <p:tag name="RAINPROBLEM" val="ProblemSubmit"/>
  <p:tag name="RAINPROBLEMTYPE" val="MultipleChoice"/>
</p:tagLst>
</file>

<file path=ppt/tags/tag51.xml><?xml version="1.0" encoding="utf-8"?>
<p:tagLst xmlns:p="http://schemas.openxmlformats.org/presentationml/2006/main">
  <p:tag name="RAINPROBLEM" val="MultipleChoice"/>
  <p:tag name="PROBLEMSCORE" val="1.0"/>
</p:tagLst>
</file>

<file path=ppt/tags/tag510.xml><?xml version="1.0" encoding="utf-8"?>
<p:tagLst xmlns:p="http://schemas.openxmlformats.org/presentationml/2006/main">
  <p:tag name="RAINPROBLEMTYPE" val="ProblemTypeMarker"/>
</p:tagLst>
</file>

<file path=ppt/tags/tag511.xml><?xml version="1.0" encoding="utf-8"?>
<p:tagLst xmlns:p="http://schemas.openxmlformats.org/presentationml/2006/main">
  <p:tag name="RAINPROBLEMTYPE" val="ProblemTypeMarker"/>
</p:tagLst>
</file>

<file path=ppt/tags/tag512.xml><?xml version="1.0" encoding="utf-8"?>
<p:tagLst xmlns:p="http://schemas.openxmlformats.org/presentationml/2006/main">
  <p:tag name="RAINPROBLEMTYPE" val="ProblemTypeMarker"/>
</p:tagLst>
</file>

<file path=ppt/tags/tag513.xml><?xml version="1.0" encoding="utf-8"?>
<p:tagLst xmlns:p="http://schemas.openxmlformats.org/presentationml/2006/main">
  <p:tag name="RAINPROBLEMTYPE" val="ProblemTypeMarker"/>
</p:tagLst>
</file>

<file path=ppt/tags/tag514.xml><?xml version="1.0" encoding="utf-8"?>
<p:tagLst xmlns:p="http://schemas.openxmlformats.org/presentationml/2006/main">
  <p:tag name="RAINPROBLEMTYPE" val="ProblemTypeMarker"/>
</p:tagLst>
</file>

<file path=ppt/tags/tag515.xml><?xml version="1.0" encoding="utf-8"?>
<p:tagLst xmlns:p="http://schemas.openxmlformats.org/presentationml/2006/main">
  <p:tag name="RAINPROBLEM" val="ProblemSetting"/>
  <p:tag name="RAINPROBLEMTYPE" val="MultipleChoice"/>
</p:tagLst>
</file>

<file path=ppt/tags/tag516.xml><?xml version="1.0" encoding="utf-8"?>
<p:tagLst xmlns:p="http://schemas.openxmlformats.org/presentationml/2006/main">
  <p:tag name="RAINPROBLEM" val="MultipleChoice"/>
  <p:tag name="PROBLEMSCORE" val="1.0"/>
</p:tagLst>
</file>

<file path=ppt/tags/tag517.xml><?xml version="1.0" encoding="utf-8"?>
<p:tagLst xmlns:p="http://schemas.openxmlformats.org/presentationml/2006/main">
  <p:tag name="RAINPROBLEM" val="ProblemRemarkBoard"/>
</p:tagLst>
</file>

<file path=ppt/tags/tag518.xml><?xml version="1.0" encoding="utf-8"?>
<p:tagLst xmlns:p="http://schemas.openxmlformats.org/presentationml/2006/main">
  <p:tag name="RAINPROBLEM" val="ProblemBody"/>
</p:tagLst>
</file>

<file path=ppt/tags/tag519.xml><?xml version="1.0" encoding="utf-8"?>
<p:tagLst xmlns:p="http://schemas.openxmlformats.org/presentationml/2006/main">
  <p:tag name="RAINPROBLEM" val="ProblemItem"/>
</p:tagLst>
</file>

<file path=ppt/tags/tag52.xml><?xml version="1.0" encoding="utf-8"?>
<p:tagLst xmlns:p="http://schemas.openxmlformats.org/presentationml/2006/main">
  <p:tag name="RAINPROBLEM" val="ProblemBody"/>
</p:tagLst>
</file>

<file path=ppt/tags/tag520.xml><?xml version="1.0" encoding="utf-8"?>
<p:tagLst xmlns:p="http://schemas.openxmlformats.org/presentationml/2006/main">
  <p:tag name="RAINPROBLEM" val="ProblemItem"/>
</p:tagLst>
</file>

<file path=ppt/tags/tag521.xml><?xml version="1.0" encoding="utf-8"?>
<p:tagLst xmlns:p="http://schemas.openxmlformats.org/presentationml/2006/main">
  <p:tag name="RAINPROBLEM" val="ProblemBullet"/>
  <p:tag name="RAINPROBLEMTYPE" val="MultipleChoice"/>
  <p:tag name="RAINBULLET" val="Wrong"/>
</p:tagLst>
</file>

<file path=ppt/tags/tag522.xml><?xml version="1.0" encoding="utf-8"?>
<p:tagLst xmlns:p="http://schemas.openxmlformats.org/presentationml/2006/main">
  <p:tag name="RAINPROBLEM" val="ProblemBullet"/>
  <p:tag name="RAINPROBLEMTYPE" val="MultipleChoice"/>
  <p:tag name="RAINBULLET" val="Correct"/>
</p:tagLst>
</file>

<file path=ppt/tags/tag523.xml><?xml version="1.0" encoding="utf-8"?>
<p:tagLst xmlns:p="http://schemas.openxmlformats.org/presentationml/2006/main">
  <p:tag name="RAINPROBLEM" val="ProblemSubmit"/>
  <p:tag name="RAINPROBLEMTYPE" val="MultipleChoice"/>
</p:tagLst>
</file>

<file path=ppt/tags/tag524.xml><?xml version="1.0" encoding="utf-8"?>
<p:tagLst xmlns:p="http://schemas.openxmlformats.org/presentationml/2006/main">
  <p:tag name="PROBLEMREMARKTITLE" val="ProblemRemarkBoardTip"/>
</p:tagLst>
</file>

<file path=ppt/tags/tag525.xml><?xml version="1.0" encoding="utf-8"?>
<p:tagLst xmlns:p="http://schemas.openxmlformats.org/presentationml/2006/main">
  <p:tag name="RAINPROBLEM" val="ProblemRemark"/>
</p:tagLst>
</file>

<file path=ppt/tags/tag526.xml><?xml version="1.0" encoding="utf-8"?>
<p:tagLst xmlns:p="http://schemas.openxmlformats.org/presentationml/2006/main">
  <p:tag name="PROBLEMREMARKTITLE" val="ProblemRemarkBoardTitle"/>
</p:tagLst>
</file>

<file path=ppt/tags/tag527.xml><?xml version="1.0" encoding="utf-8"?>
<p:tagLst xmlns:p="http://schemas.openxmlformats.org/presentationml/2006/main">
  <p:tag name="PROBLEMREMARKTITLE" val="ProblemRemarkBoardTitle"/>
</p:tagLst>
</file>

<file path=ppt/tags/tag528.xml><?xml version="1.0" encoding="utf-8"?>
<p:tagLst xmlns:p="http://schemas.openxmlformats.org/presentationml/2006/main">
  <p:tag name="PROBLEMREMARKTITLE" val="ProblemRemarkBoardTitle"/>
</p:tagLst>
</file>

<file path=ppt/tags/tag529.xml><?xml version="1.0" encoding="utf-8"?>
<p:tagLst xmlns:p="http://schemas.openxmlformats.org/presentationml/2006/main">
  <p:tag name="PROBLEMREMARKTITLE" val="ProblemRemarkBoardTitle"/>
</p:tagLst>
</file>

<file path=ppt/tags/tag53.xml><?xml version="1.0" encoding="utf-8"?>
<p:tagLst xmlns:p="http://schemas.openxmlformats.org/presentationml/2006/main">
  <p:tag name="RAINPROBLEM" val="ProblemItem"/>
</p:tagLst>
</file>

<file path=ppt/tags/tag530.xml><?xml version="1.0" encoding="utf-8"?>
<p:tagLst xmlns:p="http://schemas.openxmlformats.org/presentationml/2006/main">
  <p:tag name="PROBLEMREMARKTITLE" val="ProblemRemarkBoardTitle"/>
</p:tagLst>
</file>

<file path=ppt/tags/tag531.xml><?xml version="1.0" encoding="utf-8"?>
<p:tagLst xmlns:p="http://schemas.openxmlformats.org/presentationml/2006/main">
  <p:tag name="PROBLEMREMARKTITLE" val="ProblemRemarkBoardTitle"/>
</p:tagLst>
</file>

<file path=ppt/tags/tag532.xml><?xml version="1.0" encoding="utf-8"?>
<p:tagLst xmlns:p="http://schemas.openxmlformats.org/presentationml/2006/main">
  <p:tag name="PROBLEMREMARKTITLE" val="ProblemRemarkBoardTitle"/>
</p:tagLst>
</file>

<file path=ppt/tags/tag533.xml><?xml version="1.0" encoding="utf-8"?>
<p:tagLst xmlns:p="http://schemas.openxmlformats.org/presentationml/2006/main">
  <p:tag name="RAINPROBLEMTYPE" val="ProblemTypeMarker"/>
</p:tagLst>
</file>

<file path=ppt/tags/tag534.xml><?xml version="1.0" encoding="utf-8"?>
<p:tagLst xmlns:p="http://schemas.openxmlformats.org/presentationml/2006/main">
  <p:tag name="RAINPROBLEMTYPE" val="ProblemTypeMarker"/>
</p:tagLst>
</file>

<file path=ppt/tags/tag535.xml><?xml version="1.0" encoding="utf-8"?>
<p:tagLst xmlns:p="http://schemas.openxmlformats.org/presentationml/2006/main">
  <p:tag name="RAINPROBLEMTYPE" val="ProblemTypeMarker"/>
</p:tagLst>
</file>

<file path=ppt/tags/tag536.xml><?xml version="1.0" encoding="utf-8"?>
<p:tagLst xmlns:p="http://schemas.openxmlformats.org/presentationml/2006/main">
  <p:tag name="RAINPROBLEMTYPE" val="ProblemTypeMarker"/>
</p:tagLst>
</file>

<file path=ppt/tags/tag537.xml><?xml version="1.0" encoding="utf-8"?>
<p:tagLst xmlns:p="http://schemas.openxmlformats.org/presentationml/2006/main">
  <p:tag name="RAINPROBLEMTYPE" val="ProblemTypeMarker"/>
</p:tagLst>
</file>

<file path=ppt/tags/tag538.xml><?xml version="1.0" encoding="utf-8"?>
<p:tagLst xmlns:p="http://schemas.openxmlformats.org/presentationml/2006/main">
  <p:tag name="RAINPROBLEM" val="ProblemSetting"/>
  <p:tag name="RAINPROBLEMTYPE" val="MultipleChoice"/>
</p:tagLst>
</file>

<file path=ppt/tags/tag539.xml><?xml version="1.0" encoding="utf-8"?>
<p:tagLst xmlns:p="http://schemas.openxmlformats.org/presentationml/2006/main">
  <p:tag name="RAINPROBLEM" val="MultipleChoice"/>
  <p:tag name="PROBLEMSCORE" val="1.0"/>
  <p:tag name="PROBLEMHASREMARK" val="True"/>
  <p:tag name="PROBLEMREMARK" val="不会报错, 没有括号时可视为将 input 另起了一个别名 x,  执行后 x 也代表输入函数了。 "/>
</p:tagLst>
</file>

<file path=ppt/tags/tag54.xml><?xml version="1.0" encoding="utf-8"?>
<p:tagLst xmlns:p="http://schemas.openxmlformats.org/presentationml/2006/main">
  <p:tag name="RAINPROBLEM" val="ProblemItem"/>
</p:tagLst>
</file>

<file path=ppt/tags/tag540.xml><?xml version="1.0" encoding="utf-8"?>
<p:tagLst xmlns:p="http://schemas.openxmlformats.org/presentationml/2006/main">
  <p:tag name="RAINPROBLEM" val="ProblemBody"/>
</p:tagLst>
</file>

<file path=ppt/tags/tag541.xml><?xml version="1.0" encoding="utf-8"?>
<p:tagLst xmlns:p="http://schemas.openxmlformats.org/presentationml/2006/main">
  <p:tag name="RAINPROBLEM" val="ProblemItem"/>
</p:tagLst>
</file>

<file path=ppt/tags/tag542.xml><?xml version="1.0" encoding="utf-8"?>
<p:tagLst xmlns:p="http://schemas.openxmlformats.org/presentationml/2006/main">
  <p:tag name="RAINPROBLEM" val="ProblemItem"/>
</p:tagLst>
</file>

<file path=ppt/tags/tag543.xml><?xml version="1.0" encoding="utf-8"?>
<p:tagLst xmlns:p="http://schemas.openxmlformats.org/presentationml/2006/main">
  <p:tag name="RAINPROBLEM" val="ProblemItem"/>
</p:tagLst>
</file>

<file path=ppt/tags/tag544.xml><?xml version="1.0" encoding="utf-8"?>
<p:tagLst xmlns:p="http://schemas.openxmlformats.org/presentationml/2006/main">
  <p:tag name="RAINPROBLEM" val="ProblemItem"/>
</p:tagLst>
</file>

<file path=ppt/tags/tag545.xml><?xml version="1.0" encoding="utf-8"?>
<p:tagLst xmlns:p="http://schemas.openxmlformats.org/presentationml/2006/main">
  <p:tag name="RAINPROBLEM" val="ProblemBullet"/>
  <p:tag name="RAINPROBLEMTYPE" val="MultipleChoice"/>
  <p:tag name="RAINBULLET" val="Wrong"/>
</p:tagLst>
</file>

<file path=ppt/tags/tag546.xml><?xml version="1.0" encoding="utf-8"?>
<p:tagLst xmlns:p="http://schemas.openxmlformats.org/presentationml/2006/main">
  <p:tag name="RAINPROBLEM" val="ProblemBullet"/>
  <p:tag name="RAINPROBLEMTYPE" val="MultipleChoice"/>
  <p:tag name="RAINBULLET" val="Correct"/>
</p:tagLst>
</file>

<file path=ppt/tags/tag547.xml><?xml version="1.0" encoding="utf-8"?>
<p:tagLst xmlns:p="http://schemas.openxmlformats.org/presentationml/2006/main">
  <p:tag name="RAINPROBLEM" val="ProblemBullet"/>
  <p:tag name="RAINPROBLEMTYPE" val="MultipleChoice"/>
  <p:tag name="RAINBULLET" val="Wrong"/>
</p:tagLst>
</file>

<file path=ppt/tags/tag548.xml><?xml version="1.0" encoding="utf-8"?>
<p:tagLst xmlns:p="http://schemas.openxmlformats.org/presentationml/2006/main">
  <p:tag name="RAINPROBLEM" val="ProblemBullet"/>
  <p:tag name="RAINPROBLEMTYPE" val="MultipleChoice"/>
  <p:tag name="RAINBULLET" val="Wrong"/>
</p:tagLst>
</file>

<file path=ppt/tags/tag549.xml><?xml version="1.0" encoding="utf-8"?>
<p:tagLst xmlns:p="http://schemas.openxmlformats.org/presentationml/2006/main">
  <p:tag name="RAINPROBLEM" val="ProblemSubmit"/>
  <p:tag name="RAINPROBLEMTYPE" val="MultipleChoice"/>
</p:tagLst>
</file>

<file path=ppt/tags/tag55.xml><?xml version="1.0" encoding="utf-8"?>
<p:tagLst xmlns:p="http://schemas.openxmlformats.org/presentationml/2006/main">
  <p:tag name="RAINPROBLEM" val="ProblemItem"/>
</p:tagLst>
</file>

<file path=ppt/tags/tag550.xml><?xml version="1.0" encoding="utf-8"?>
<p:tagLst xmlns:p="http://schemas.openxmlformats.org/presentationml/2006/main">
  <p:tag name="RAINPROBLEMTYPE" val="ProblemTypeMarker"/>
</p:tagLst>
</file>

<file path=ppt/tags/tag551.xml><?xml version="1.0" encoding="utf-8"?>
<p:tagLst xmlns:p="http://schemas.openxmlformats.org/presentationml/2006/main">
  <p:tag name="RAINPROBLEMTYPE" val="ProblemTypeMarker"/>
</p:tagLst>
</file>

<file path=ppt/tags/tag552.xml><?xml version="1.0" encoding="utf-8"?>
<p:tagLst xmlns:p="http://schemas.openxmlformats.org/presentationml/2006/main">
  <p:tag name="RAINPROBLEMTYPE" val="ProblemTypeMarker"/>
</p:tagLst>
</file>

<file path=ppt/tags/tag553.xml><?xml version="1.0" encoding="utf-8"?>
<p:tagLst xmlns:p="http://schemas.openxmlformats.org/presentationml/2006/main">
  <p:tag name="RAINPROBLEMTYPE" val="ProblemTypeMarker"/>
</p:tagLst>
</file>

<file path=ppt/tags/tag554.xml><?xml version="1.0" encoding="utf-8"?>
<p:tagLst xmlns:p="http://schemas.openxmlformats.org/presentationml/2006/main">
  <p:tag name="RAINPROBLEMTYPE" val="ProblemTypeMarker"/>
</p:tagLst>
</file>

<file path=ppt/tags/tag555.xml><?xml version="1.0" encoding="utf-8"?>
<p:tagLst xmlns:p="http://schemas.openxmlformats.org/presentationml/2006/main">
  <p:tag name="RAINPROBLEM" val="ProblemSetting"/>
  <p:tag name="RAINPROBLEMTYPE" val="MultipleChoice"/>
</p:tagLst>
</file>

<file path=ppt/tags/tag556.xml><?xml version="1.0" encoding="utf-8"?>
<p:tagLst xmlns:p="http://schemas.openxmlformats.org/presentationml/2006/main">
  <p:tag name="RAINPROBLEM" val="MultipleChoice"/>
  <p:tag name="PROBLEMSCORE" val="1.0"/>
</p:tagLst>
</file>

<file path=ppt/tags/tag557.xml><?xml version="1.0" encoding="utf-8"?>
<p:tagLst xmlns:p="http://schemas.openxmlformats.org/presentationml/2006/main">
  <p:tag name="RAINPROBLEM" val="ProblemBody"/>
</p:tagLst>
</file>

<file path=ppt/tags/tag558.xml><?xml version="1.0" encoding="utf-8"?>
<p:tagLst xmlns:p="http://schemas.openxmlformats.org/presentationml/2006/main">
  <p:tag name="RAINPROBLEM" val="ProblemItem"/>
</p:tagLst>
</file>

<file path=ppt/tags/tag559.xml><?xml version="1.0" encoding="utf-8"?>
<p:tagLst xmlns:p="http://schemas.openxmlformats.org/presentationml/2006/main">
  <p:tag name="RAINPROBLEM" val="ProblemItem"/>
</p:tagLst>
</file>

<file path=ppt/tags/tag56.xml><?xml version="1.0" encoding="utf-8"?>
<p:tagLst xmlns:p="http://schemas.openxmlformats.org/presentationml/2006/main">
  <p:tag name="RAINPROBLEM" val="ProblemItem"/>
</p:tagLst>
</file>

<file path=ppt/tags/tag560.xml><?xml version="1.0" encoding="utf-8"?>
<p:tagLst xmlns:p="http://schemas.openxmlformats.org/presentationml/2006/main">
  <p:tag name="RAINPROBLEM" val="ProblemItem"/>
</p:tagLst>
</file>

<file path=ppt/tags/tag561.xml><?xml version="1.0" encoding="utf-8"?>
<p:tagLst xmlns:p="http://schemas.openxmlformats.org/presentationml/2006/main">
  <p:tag name="RAINPROBLEM" val="ProblemItem"/>
</p:tagLst>
</file>

<file path=ppt/tags/tag562.xml><?xml version="1.0" encoding="utf-8"?>
<p:tagLst xmlns:p="http://schemas.openxmlformats.org/presentationml/2006/main">
  <p:tag name="RAINPROBLEM" val="ProblemBullet"/>
  <p:tag name="RAINPROBLEMTYPE" val="MultipleChoice"/>
  <p:tag name="RAINBULLET" val="Wrong"/>
</p:tagLst>
</file>

<file path=ppt/tags/tag563.xml><?xml version="1.0" encoding="utf-8"?>
<p:tagLst xmlns:p="http://schemas.openxmlformats.org/presentationml/2006/main">
  <p:tag name="RAINPROBLEM" val="ProblemBullet"/>
  <p:tag name="RAINPROBLEMTYPE" val="MultipleChoice"/>
  <p:tag name="RAINBULLET" val="Wrong"/>
</p:tagLst>
</file>

<file path=ppt/tags/tag564.xml><?xml version="1.0" encoding="utf-8"?>
<p:tagLst xmlns:p="http://schemas.openxmlformats.org/presentationml/2006/main">
  <p:tag name="RAINPROBLEM" val="ProblemBullet"/>
  <p:tag name="RAINPROBLEMTYPE" val="MultipleChoice"/>
  <p:tag name="RAINBULLET" val="Correct"/>
</p:tagLst>
</file>

<file path=ppt/tags/tag565.xml><?xml version="1.0" encoding="utf-8"?>
<p:tagLst xmlns:p="http://schemas.openxmlformats.org/presentationml/2006/main">
  <p:tag name="RAINPROBLEM" val="ProblemBullet"/>
  <p:tag name="RAINPROBLEMTYPE" val="MultipleChoice"/>
  <p:tag name="RAINBULLET" val="Wrong"/>
</p:tagLst>
</file>

<file path=ppt/tags/tag566.xml><?xml version="1.0" encoding="utf-8"?>
<p:tagLst xmlns:p="http://schemas.openxmlformats.org/presentationml/2006/main">
  <p:tag name="RAINPROBLEM" val="ProblemSubmit"/>
  <p:tag name="RAINPROBLEMTYPE" val="MultipleChoice"/>
</p:tagLst>
</file>

<file path=ppt/tags/tag567.xml><?xml version="1.0" encoding="utf-8"?>
<p:tagLst xmlns:p="http://schemas.openxmlformats.org/presentationml/2006/main">
  <p:tag name="RAINPROBLEMTYPE" val="ProblemTypeMarker"/>
</p:tagLst>
</file>

<file path=ppt/tags/tag568.xml><?xml version="1.0" encoding="utf-8"?>
<p:tagLst xmlns:p="http://schemas.openxmlformats.org/presentationml/2006/main">
  <p:tag name="RAINPROBLEMTYPE" val="ProblemTypeMarker"/>
</p:tagLst>
</file>

<file path=ppt/tags/tag569.xml><?xml version="1.0" encoding="utf-8"?>
<p:tagLst xmlns:p="http://schemas.openxmlformats.org/presentationml/2006/main">
  <p:tag name="RAINPROBLEMTYPE" val="ProblemTypeMarker"/>
</p:tagLst>
</file>

<file path=ppt/tags/tag57.xml><?xml version="1.0" encoding="utf-8"?>
<p:tagLst xmlns:p="http://schemas.openxmlformats.org/presentationml/2006/main">
  <p:tag name="RAINPROBLEM" val="ProblemBullet"/>
  <p:tag name="RAINPROBLEMTYPE" val="MultipleChoice"/>
  <p:tag name="RAINBULLET" val="Wrong"/>
</p:tagLst>
</file>

<file path=ppt/tags/tag570.xml><?xml version="1.0" encoding="utf-8"?>
<p:tagLst xmlns:p="http://schemas.openxmlformats.org/presentationml/2006/main">
  <p:tag name="RAINPROBLEMTYPE" val="ProblemTypeMarker"/>
</p:tagLst>
</file>

<file path=ppt/tags/tag571.xml><?xml version="1.0" encoding="utf-8"?>
<p:tagLst xmlns:p="http://schemas.openxmlformats.org/presentationml/2006/main">
  <p:tag name="RAINPROBLEMTYPE" val="ProblemTypeMarker"/>
</p:tagLst>
</file>

<file path=ppt/tags/tag572.xml><?xml version="1.0" encoding="utf-8"?>
<p:tagLst xmlns:p="http://schemas.openxmlformats.org/presentationml/2006/main">
  <p:tag name="RAINPROBLEM" val="ProblemSetting"/>
  <p:tag name="RAINPROBLEMTYPE" val="MultipleChoice"/>
</p:tagLst>
</file>

<file path=ppt/tags/tag573.xml><?xml version="1.0" encoding="utf-8"?>
<p:tagLst xmlns:p="http://schemas.openxmlformats.org/presentationml/2006/main">
  <p:tag name="RAINPROBLEM" val="MultipleChoice"/>
  <p:tag name="PROBLEMSCORE" val="1.0"/>
</p:tagLst>
</file>

<file path=ppt/tags/tag574.xml><?xml version="1.0" encoding="utf-8"?>
<p:tagLst xmlns:p="http://schemas.openxmlformats.org/presentationml/2006/main">
  <p:tag name="RAINPROBLEM" val="ProblemBody"/>
</p:tagLst>
</file>

<file path=ppt/tags/tag575.xml><?xml version="1.0" encoding="utf-8"?>
<p:tagLst xmlns:p="http://schemas.openxmlformats.org/presentationml/2006/main">
  <p:tag name="RAINPROBLEM" val="ProblemSubmit"/>
  <p:tag name="RAINPROBLEMTYPE" val="FillBlank"/>
</p:tagLst>
</file>

<file path=ppt/tags/tag576.xml><?xml version="1.0" encoding="utf-8"?>
<p:tagLst xmlns:p="http://schemas.openxmlformats.org/presentationml/2006/main">
  <p:tag name="PRODUCTVERSIONTIP3" val="PRODUCTVERSIONTIP3"/>
</p:tagLst>
</file>

<file path=ppt/tags/tag577.xml><?xml version="1.0" encoding="utf-8"?>
<p:tagLst xmlns:p="http://schemas.openxmlformats.org/presentationml/2006/main">
  <p:tag name="RAINPROBLEMTYPE" val="ProblemTypeMarker"/>
</p:tagLst>
</file>

<file path=ppt/tags/tag578.xml><?xml version="1.0" encoding="utf-8"?>
<p:tagLst xmlns:p="http://schemas.openxmlformats.org/presentationml/2006/main">
  <p:tag name="RAINPROBLEMTYPE" val="ProblemTypeMarker"/>
</p:tagLst>
</file>

<file path=ppt/tags/tag579.xml><?xml version="1.0" encoding="utf-8"?>
<p:tagLst xmlns:p="http://schemas.openxmlformats.org/presentationml/2006/main">
  <p:tag name="RAINPROBLEMTYPE" val="ProblemTypeMarker"/>
</p:tagLst>
</file>

<file path=ppt/tags/tag58.xml><?xml version="1.0" encoding="utf-8"?>
<p:tagLst xmlns:p="http://schemas.openxmlformats.org/presentationml/2006/main">
  <p:tag name="RAINPROBLEM" val="ProblemBullet"/>
  <p:tag name="RAINPROBLEMTYPE" val="MultipleChoice"/>
  <p:tag name="RAINBULLET" val="Wrong"/>
</p:tagLst>
</file>

<file path=ppt/tags/tag580.xml><?xml version="1.0" encoding="utf-8"?>
<p:tagLst xmlns:p="http://schemas.openxmlformats.org/presentationml/2006/main">
  <p:tag name="RAINPROBLEMTYPE" val="ProblemTypeMarker"/>
</p:tagLst>
</file>

<file path=ppt/tags/tag581.xml><?xml version="1.0" encoding="utf-8"?>
<p:tagLst xmlns:p="http://schemas.openxmlformats.org/presentationml/2006/main">
  <p:tag name="RAINPROBLEMTYPE" val="ProblemTypeMarker"/>
</p:tagLst>
</file>

<file path=ppt/tags/tag582.xml><?xml version="1.0" encoding="utf-8"?>
<p:tagLst xmlns:p="http://schemas.openxmlformats.org/presentationml/2006/main">
  <p:tag name="RAINPROBLEM" val="ProblemSetting"/>
  <p:tag name="RAINPROBLEMTYPE" val="FillBlank"/>
</p:tagLst>
</file>

<file path=ppt/tags/tag583.xml><?xml version="1.0" encoding="utf-8"?>
<p:tagLst xmlns:p="http://schemas.openxmlformats.org/presentationml/2006/main">
  <p:tag name="RAINPROBLEM" val="FillBlank"/>
  <p:tag name="PROBLEMBLANKKEYWORD" val="填空"/>
  <p:tag name="PROBLEMBLANK" val="[{&quot;Num&quot;:1,&quot;Score&quot;:1.0,&quot;Answers&quot;:[&quot;3.0&quot;],&quot;CaseSensitive&quot;:false,&quot;FuzzyMatch&quot;:false}]"/>
  <p:tag name="PROBLEMSCORE" val="1.0"/>
</p:tagLst>
</file>

<file path=ppt/tags/tag584.xml><?xml version="1.0" encoding="utf-8"?>
<p:tagLst xmlns:p="http://schemas.openxmlformats.org/presentationml/2006/main">
  <p:tag name="RAINPROBLEM" val="ProblemBody"/>
</p:tagLst>
</file>

<file path=ppt/tags/tag585.xml><?xml version="1.0" encoding="utf-8"?>
<p:tagLst xmlns:p="http://schemas.openxmlformats.org/presentationml/2006/main">
  <p:tag name="RAINPROBLEM" val="ProblemSubmit"/>
  <p:tag name="RAINPROBLEMTYPE" val="FillBlank"/>
</p:tagLst>
</file>

<file path=ppt/tags/tag586.xml><?xml version="1.0" encoding="utf-8"?>
<p:tagLst xmlns:p="http://schemas.openxmlformats.org/presentationml/2006/main">
  <p:tag name="PRODUCTVERSIONTIP3" val="PRODUCTVERSIONTIP3"/>
</p:tagLst>
</file>

<file path=ppt/tags/tag587.xml><?xml version="1.0" encoding="utf-8"?>
<p:tagLst xmlns:p="http://schemas.openxmlformats.org/presentationml/2006/main">
  <p:tag name="RAINPROBLEMTYPE" val="ProblemTypeMarker"/>
</p:tagLst>
</file>

<file path=ppt/tags/tag588.xml><?xml version="1.0" encoding="utf-8"?>
<p:tagLst xmlns:p="http://schemas.openxmlformats.org/presentationml/2006/main">
  <p:tag name="RAINPROBLEMTYPE" val="ProblemTypeMarker"/>
</p:tagLst>
</file>

<file path=ppt/tags/tag589.xml><?xml version="1.0" encoding="utf-8"?>
<p:tagLst xmlns:p="http://schemas.openxmlformats.org/presentationml/2006/main">
  <p:tag name="RAINPROBLEMTYPE" val="ProblemTypeMarker"/>
</p:tagLst>
</file>

<file path=ppt/tags/tag59.xml><?xml version="1.0" encoding="utf-8"?>
<p:tagLst xmlns:p="http://schemas.openxmlformats.org/presentationml/2006/main">
  <p:tag name="RAINPROBLEM" val="ProblemBullet"/>
  <p:tag name="RAINPROBLEMTYPE" val="MultipleChoice"/>
  <p:tag name="RAINBULLET" val="Correct"/>
</p:tagLst>
</file>

<file path=ppt/tags/tag590.xml><?xml version="1.0" encoding="utf-8"?>
<p:tagLst xmlns:p="http://schemas.openxmlformats.org/presentationml/2006/main">
  <p:tag name="RAINPROBLEMTYPE" val="ProblemTypeMarker"/>
</p:tagLst>
</file>

<file path=ppt/tags/tag591.xml><?xml version="1.0" encoding="utf-8"?>
<p:tagLst xmlns:p="http://schemas.openxmlformats.org/presentationml/2006/main">
  <p:tag name="RAINPROBLEMTYPE" val="ProblemTypeMarker"/>
</p:tagLst>
</file>

<file path=ppt/tags/tag592.xml><?xml version="1.0" encoding="utf-8"?>
<p:tagLst xmlns:p="http://schemas.openxmlformats.org/presentationml/2006/main">
  <p:tag name="RAINPROBLEM" val="ProblemSetting"/>
  <p:tag name="RAINPROBLEMTYPE" val="FillBlank"/>
</p:tagLst>
</file>

<file path=ppt/tags/tag593.xml><?xml version="1.0" encoding="utf-8"?>
<p:tagLst xmlns:p="http://schemas.openxmlformats.org/presentationml/2006/main">
  <p:tag name="RAINPROBLEM" val="FillBlank"/>
  <p:tag name="PROBLEMBLANKKEYWORD" val="填空"/>
  <p:tag name="PROBLEMSCORE" val="1.0"/>
  <p:tag name="PROBLEMBLANK" val="[{&quot;Num&quot;:1,&quot;Score&quot;:1.0,&quot;Answers&quot;:[&quot;720&quot;],&quot;CaseSensitive&quot;:false,&quot;FuzzyMatch&quot;:false}]"/>
</p:tagLst>
</file>

<file path=ppt/tags/tag594.xml><?xml version="1.0" encoding="utf-8"?>
<p:tagLst xmlns:p="http://schemas.openxmlformats.org/presentationml/2006/main">
  <p:tag name="RAINPROBLEM" val="ProblemBody"/>
</p:tagLst>
</file>

<file path=ppt/tags/tag595.xml><?xml version="1.0" encoding="utf-8"?>
<p:tagLst xmlns:p="http://schemas.openxmlformats.org/presentationml/2006/main">
  <p:tag name="RAINPROBLEM" val="ProblemSubmit"/>
  <p:tag name="RAINPROBLEMTYPE" val="FillBlank"/>
</p:tagLst>
</file>

<file path=ppt/tags/tag596.xml><?xml version="1.0" encoding="utf-8"?>
<p:tagLst xmlns:p="http://schemas.openxmlformats.org/presentationml/2006/main">
  <p:tag name="PRODUCTVERSIONTIP3" val="PRODUCTVERSIONTIP3"/>
</p:tagLst>
</file>

<file path=ppt/tags/tag597.xml><?xml version="1.0" encoding="utf-8"?>
<p:tagLst xmlns:p="http://schemas.openxmlformats.org/presentationml/2006/main">
  <p:tag name="RAINPROBLEMTYPE" val="ProblemTypeMarker"/>
</p:tagLst>
</file>

<file path=ppt/tags/tag598.xml><?xml version="1.0" encoding="utf-8"?>
<p:tagLst xmlns:p="http://schemas.openxmlformats.org/presentationml/2006/main">
  <p:tag name="RAINPROBLEMTYPE" val="ProblemTypeMarker"/>
</p:tagLst>
</file>

<file path=ppt/tags/tag599.xml><?xml version="1.0" encoding="utf-8"?>
<p:tagLst xmlns:p="http://schemas.openxmlformats.org/presentationml/2006/main">
  <p:tag name="RAINPROBLEMTYPE" val="ProblemTypeMarker"/>
</p:tagLst>
</file>

<file path=ppt/tags/tag6.xml><?xml version="1.0" encoding="utf-8"?>
<p:tagLst xmlns:p="http://schemas.openxmlformats.org/presentationml/2006/main">
  <p:tag name="RAINPROBLEM" val="ProblemBullet"/>
  <p:tag name="RAINPROBLEMTYPE" val="MultipleChoice"/>
  <p:tag name="RAINBULLET" val="Wrong"/>
</p:tagLst>
</file>

<file path=ppt/tags/tag60.xml><?xml version="1.0" encoding="utf-8"?>
<p:tagLst xmlns:p="http://schemas.openxmlformats.org/presentationml/2006/main">
  <p:tag name="RAINPROBLEM" val="ProblemBullet"/>
  <p:tag name="RAINPROBLEMTYPE" val="MultipleChoice"/>
  <p:tag name="RAINBULLET" val="Wrong"/>
</p:tagLst>
</file>

<file path=ppt/tags/tag600.xml><?xml version="1.0" encoding="utf-8"?>
<p:tagLst xmlns:p="http://schemas.openxmlformats.org/presentationml/2006/main">
  <p:tag name="RAINPROBLEMTYPE" val="ProblemTypeMarker"/>
</p:tagLst>
</file>

<file path=ppt/tags/tag601.xml><?xml version="1.0" encoding="utf-8"?>
<p:tagLst xmlns:p="http://schemas.openxmlformats.org/presentationml/2006/main">
  <p:tag name="RAINPROBLEMTYPE" val="ProblemTypeMarker"/>
</p:tagLst>
</file>

<file path=ppt/tags/tag602.xml><?xml version="1.0" encoding="utf-8"?>
<p:tagLst xmlns:p="http://schemas.openxmlformats.org/presentationml/2006/main">
  <p:tag name="RAINPROBLEM" val="ProblemSetting"/>
  <p:tag name="RAINPROBLEMTYPE" val="FillBlank"/>
</p:tagLst>
</file>

<file path=ppt/tags/tag603.xml><?xml version="1.0" encoding="utf-8"?>
<p:tagLst xmlns:p="http://schemas.openxmlformats.org/presentationml/2006/main">
  <p:tag name="RAINPROBLEM" val="FillBlank"/>
  <p:tag name="PROBLEMBLANKKEYWORD" val="填空"/>
  <p:tag name="PROBLEMSCORE" val="1.0"/>
  <p:tag name="PROBLEMBLANK" val="[{&quot;Num&quot;:1,&quot;Score&quot;:1.0,&quot;Answers&quot;:[&quot;strftime&quot;],&quot;CaseSensitive&quot;:false,&quot;FuzzyMatch&quot;:false}]"/>
</p:tagLst>
</file>

<file path=ppt/tags/tag604.xml><?xml version="1.0" encoding="utf-8"?>
<p:tagLst xmlns:p="http://schemas.openxmlformats.org/presentationml/2006/main">
  <p:tag name="RAINPROBLEM" val="ProblemBody"/>
</p:tagLst>
</file>

<file path=ppt/tags/tag605.xml><?xml version="1.0" encoding="utf-8"?>
<p:tagLst xmlns:p="http://schemas.openxmlformats.org/presentationml/2006/main">
  <p:tag name="RAINPROBLEM" val="ProblemSubmit"/>
  <p:tag name="RAINPROBLEMTYPE" val="FillBlank"/>
</p:tagLst>
</file>

<file path=ppt/tags/tag606.xml><?xml version="1.0" encoding="utf-8"?>
<p:tagLst xmlns:p="http://schemas.openxmlformats.org/presentationml/2006/main">
  <p:tag name="PRODUCTVERSIONTIP3" val="PRODUCTVERSIONTIP3"/>
</p:tagLst>
</file>

<file path=ppt/tags/tag607.xml><?xml version="1.0" encoding="utf-8"?>
<p:tagLst xmlns:p="http://schemas.openxmlformats.org/presentationml/2006/main">
  <p:tag name="RAINPROBLEMTYPE" val="ProblemTypeMarker"/>
</p:tagLst>
</file>

<file path=ppt/tags/tag608.xml><?xml version="1.0" encoding="utf-8"?>
<p:tagLst xmlns:p="http://schemas.openxmlformats.org/presentationml/2006/main">
  <p:tag name="RAINPROBLEMTYPE" val="ProblemTypeMarker"/>
</p:tagLst>
</file>

<file path=ppt/tags/tag609.xml><?xml version="1.0" encoding="utf-8"?>
<p:tagLst xmlns:p="http://schemas.openxmlformats.org/presentationml/2006/main">
  <p:tag name="RAINPROBLEMTYPE" val="ProblemTypeMarker"/>
</p:tagLst>
</file>

<file path=ppt/tags/tag61.xml><?xml version="1.0" encoding="utf-8"?>
<p:tagLst xmlns:p="http://schemas.openxmlformats.org/presentationml/2006/main">
  <p:tag name="RAINPROBLEM" val="ProblemSubmit"/>
  <p:tag name="RAINPROBLEMTYPE" val="MultipleChoice"/>
</p:tagLst>
</file>

<file path=ppt/tags/tag610.xml><?xml version="1.0" encoding="utf-8"?>
<p:tagLst xmlns:p="http://schemas.openxmlformats.org/presentationml/2006/main">
  <p:tag name="RAINPROBLEMTYPE" val="ProblemTypeMarker"/>
</p:tagLst>
</file>

<file path=ppt/tags/tag611.xml><?xml version="1.0" encoding="utf-8"?>
<p:tagLst xmlns:p="http://schemas.openxmlformats.org/presentationml/2006/main">
  <p:tag name="RAINPROBLEMTYPE" val="ProblemTypeMarker"/>
</p:tagLst>
</file>

<file path=ppt/tags/tag612.xml><?xml version="1.0" encoding="utf-8"?>
<p:tagLst xmlns:p="http://schemas.openxmlformats.org/presentationml/2006/main">
  <p:tag name="RAINPROBLEM" val="ProblemSetting"/>
  <p:tag name="RAINPROBLEMTYPE" val="FillBlank"/>
</p:tagLst>
</file>

<file path=ppt/tags/tag613.xml><?xml version="1.0" encoding="utf-8"?>
<p:tagLst xmlns:p="http://schemas.openxmlformats.org/presentationml/2006/main">
  <p:tag name="RAINPROBLEM" val="FillBlank"/>
  <p:tag name="PROBLEMBLANKKEYWORD" val="填空"/>
  <p:tag name="PROBLEMSCORE" val="1.0"/>
  <p:tag name="PROBLEMBLANK" val="[{&quot;Num&quot;:1,&quot;Score&quot;:1.0,&quot;Answers&quot;:[&quot;strptime&quot;],&quot;CaseSensitive&quot;:false,&quot;FuzzyMatch&quot;:false}]"/>
</p:tagLst>
</file>

<file path=ppt/tags/tag614.xml><?xml version="1.0" encoding="utf-8"?>
<p:tagLst xmlns:p="http://schemas.openxmlformats.org/presentationml/2006/main">
  <p:tag name="RAINPROBLEM" val="ProblemBody"/>
</p:tagLst>
</file>

<file path=ppt/tags/tag615.xml><?xml version="1.0" encoding="utf-8"?>
<p:tagLst xmlns:p="http://schemas.openxmlformats.org/presentationml/2006/main">
  <p:tag name="RAINPROBLEM" val="ProblemSubmit"/>
  <p:tag name="RAINPROBLEMTYPE" val="FillBlank"/>
</p:tagLst>
</file>

<file path=ppt/tags/tag616.xml><?xml version="1.0" encoding="utf-8"?>
<p:tagLst xmlns:p="http://schemas.openxmlformats.org/presentationml/2006/main">
  <p:tag name="PRODUCTVERSIONTIP3" val="PRODUCTVERSIONTIP3"/>
</p:tagLst>
</file>

<file path=ppt/tags/tag617.xml><?xml version="1.0" encoding="utf-8"?>
<p:tagLst xmlns:p="http://schemas.openxmlformats.org/presentationml/2006/main">
  <p:tag name="RAINPROBLEMTYPE" val="ProblemTypeMarker"/>
</p:tagLst>
</file>

<file path=ppt/tags/tag618.xml><?xml version="1.0" encoding="utf-8"?>
<p:tagLst xmlns:p="http://schemas.openxmlformats.org/presentationml/2006/main">
  <p:tag name="RAINPROBLEMTYPE" val="ProblemTypeMarker"/>
</p:tagLst>
</file>

<file path=ppt/tags/tag619.xml><?xml version="1.0" encoding="utf-8"?>
<p:tagLst xmlns:p="http://schemas.openxmlformats.org/presentationml/2006/main">
  <p:tag name="RAINPROBLEMTYPE" val="ProblemTypeMarker"/>
</p:tagLst>
</file>

<file path=ppt/tags/tag62.xml><?xml version="1.0" encoding="utf-8"?>
<p:tagLst xmlns:p="http://schemas.openxmlformats.org/presentationml/2006/main">
  <p:tag name="RAINPROBLEMTYPE" val="ProblemTypeMarker"/>
</p:tagLst>
</file>

<file path=ppt/tags/tag620.xml><?xml version="1.0" encoding="utf-8"?>
<p:tagLst xmlns:p="http://schemas.openxmlformats.org/presentationml/2006/main">
  <p:tag name="RAINPROBLEMTYPE" val="ProblemTypeMarker"/>
</p:tagLst>
</file>

<file path=ppt/tags/tag621.xml><?xml version="1.0" encoding="utf-8"?>
<p:tagLst xmlns:p="http://schemas.openxmlformats.org/presentationml/2006/main">
  <p:tag name="RAINPROBLEMTYPE" val="ProblemTypeMarker"/>
</p:tagLst>
</file>

<file path=ppt/tags/tag622.xml><?xml version="1.0" encoding="utf-8"?>
<p:tagLst xmlns:p="http://schemas.openxmlformats.org/presentationml/2006/main">
  <p:tag name="RAINPROBLEM" val="ProblemSetting"/>
  <p:tag name="RAINPROBLEMTYPE" val="FillBlank"/>
</p:tagLst>
</file>

<file path=ppt/tags/tag623.xml><?xml version="1.0" encoding="utf-8"?>
<p:tagLst xmlns:p="http://schemas.openxmlformats.org/presentationml/2006/main">
  <p:tag name="RAINPROBLEM" val="FillBlank"/>
  <p:tag name="PROBLEMBLANKKEYWORD" val="填空"/>
  <p:tag name="PROBLEMSCORE" val="1.0"/>
  <p:tag name="PROBLEMBLANK" val="[{&quot;Num&quot;:1,&quot;Score&quot;:1.0,&quot;Answers&quot;:[&quot;6&quot;],&quot;CaseSensitive&quot;:false,&quot;FuzzyMatch&quot;:false}]"/>
</p:tagLst>
</file>

<file path=ppt/tags/tag624.xml><?xml version="1.0" encoding="utf-8"?>
<p:tagLst xmlns:p="http://schemas.openxmlformats.org/presentationml/2006/main">
  <p:tag name="RAINPROBLEM" val="ProblemBody"/>
</p:tagLst>
</file>

<file path=ppt/tags/tag625.xml><?xml version="1.0" encoding="utf-8"?>
<p:tagLst xmlns:p="http://schemas.openxmlformats.org/presentationml/2006/main">
  <p:tag name="RAINPROBLEM" val="ProblemItem"/>
</p:tagLst>
</file>

<file path=ppt/tags/tag626.xml><?xml version="1.0" encoding="utf-8"?>
<p:tagLst xmlns:p="http://schemas.openxmlformats.org/presentationml/2006/main">
  <p:tag name="RAINPROBLEM" val="ProblemItem"/>
</p:tagLst>
</file>

<file path=ppt/tags/tag627.xml><?xml version="1.0" encoding="utf-8"?>
<p:tagLst xmlns:p="http://schemas.openxmlformats.org/presentationml/2006/main">
  <p:tag name="RAINPROBLEM" val="ProblemBullet"/>
  <p:tag name="RAINPROBLEMTYPE" val="MultipleChoice"/>
  <p:tag name="RAINBULLET" val="Correct"/>
</p:tagLst>
</file>

<file path=ppt/tags/tag628.xml><?xml version="1.0" encoding="utf-8"?>
<p:tagLst xmlns:p="http://schemas.openxmlformats.org/presentationml/2006/main">
  <p:tag name="RAINPROBLEM" val="ProblemBullet"/>
  <p:tag name="RAINPROBLEMTYPE" val="MultipleChoice"/>
  <p:tag name="RAINBULLET" val="Wrong"/>
</p:tagLst>
</file>

<file path=ppt/tags/tag629.xml><?xml version="1.0" encoding="utf-8"?>
<p:tagLst xmlns:p="http://schemas.openxmlformats.org/presentationml/2006/main">
  <p:tag name="RAINPROBLEM" val="ProblemSubmit"/>
  <p:tag name="RAINPROBLEMTYPE" val="MultipleChoice"/>
</p:tagLst>
</file>

<file path=ppt/tags/tag63.xml><?xml version="1.0" encoding="utf-8"?>
<p:tagLst xmlns:p="http://schemas.openxmlformats.org/presentationml/2006/main">
  <p:tag name="RAINPROBLEMTYPE" val="ProblemTypeMarker"/>
</p:tagLst>
</file>

<file path=ppt/tags/tag630.xml><?xml version="1.0" encoding="utf-8"?>
<p:tagLst xmlns:p="http://schemas.openxmlformats.org/presentationml/2006/main">
  <p:tag name="RAINPROBLEMTYPE" val="ProblemTypeMarker"/>
</p:tagLst>
</file>

<file path=ppt/tags/tag631.xml><?xml version="1.0" encoding="utf-8"?>
<p:tagLst xmlns:p="http://schemas.openxmlformats.org/presentationml/2006/main">
  <p:tag name="RAINPROBLEMTYPE" val="ProblemTypeMarker"/>
</p:tagLst>
</file>

<file path=ppt/tags/tag632.xml><?xml version="1.0" encoding="utf-8"?>
<p:tagLst xmlns:p="http://schemas.openxmlformats.org/presentationml/2006/main">
  <p:tag name="RAINPROBLEMTYPE" val="ProblemTypeMarker"/>
</p:tagLst>
</file>

<file path=ppt/tags/tag633.xml><?xml version="1.0" encoding="utf-8"?>
<p:tagLst xmlns:p="http://schemas.openxmlformats.org/presentationml/2006/main">
  <p:tag name="RAINPROBLEMTYPE" val="ProblemTypeMarker"/>
</p:tagLst>
</file>

<file path=ppt/tags/tag634.xml><?xml version="1.0" encoding="utf-8"?>
<p:tagLst xmlns:p="http://schemas.openxmlformats.org/presentationml/2006/main">
  <p:tag name="RAINPROBLEMTYPE" val="ProblemTypeMarker"/>
</p:tagLst>
</file>

<file path=ppt/tags/tag635.xml><?xml version="1.0" encoding="utf-8"?>
<p:tagLst xmlns:p="http://schemas.openxmlformats.org/presentationml/2006/main">
  <p:tag name="RAINPROBLEM" val="ProblemSetting"/>
  <p:tag name="RAINPROBLEMTYPE" val="MultipleChoice"/>
</p:tagLst>
</file>

<file path=ppt/tags/tag636.xml><?xml version="1.0" encoding="utf-8"?>
<p:tagLst xmlns:p="http://schemas.openxmlformats.org/presentationml/2006/main">
  <p:tag name="RAINPROBLEM" val="MultipleChoice"/>
  <p:tag name="PROBLEMSCORE" val="1.0"/>
</p:tagLst>
</file>

<file path=ppt/tags/tag637.xml><?xml version="1.0" encoding="utf-8"?>
<p:tagLst xmlns:p="http://schemas.openxmlformats.org/presentationml/2006/main">
  <p:tag name="RAINPROBLEM" val="ProblemBody"/>
</p:tagLst>
</file>

<file path=ppt/tags/tag638.xml><?xml version="1.0" encoding="utf-8"?>
<p:tagLst xmlns:p="http://schemas.openxmlformats.org/presentationml/2006/main">
  <p:tag name="RAINPROBLEM" val="ProblemItem"/>
</p:tagLst>
</file>

<file path=ppt/tags/tag639.xml><?xml version="1.0" encoding="utf-8"?>
<p:tagLst xmlns:p="http://schemas.openxmlformats.org/presentationml/2006/main">
  <p:tag name="RAINPROBLEM" val="ProblemItem"/>
</p:tagLst>
</file>

<file path=ppt/tags/tag64.xml><?xml version="1.0" encoding="utf-8"?>
<p:tagLst xmlns:p="http://schemas.openxmlformats.org/presentationml/2006/main">
  <p:tag name="RAINPROBLEMTYPE" val="ProblemTypeMarker"/>
</p:tagLst>
</file>

<file path=ppt/tags/tag640.xml><?xml version="1.0" encoding="utf-8"?>
<p:tagLst xmlns:p="http://schemas.openxmlformats.org/presentationml/2006/main">
  <p:tag name="RAINPROBLEM" val="ProblemBullet"/>
  <p:tag name="RAINPROBLEMTYPE" val="MultipleChoice"/>
  <p:tag name="RAINBULLET" val="Wrong"/>
</p:tagLst>
</file>

<file path=ppt/tags/tag641.xml><?xml version="1.0" encoding="utf-8"?>
<p:tagLst xmlns:p="http://schemas.openxmlformats.org/presentationml/2006/main">
  <p:tag name="RAINPROBLEM" val="ProblemBullet"/>
  <p:tag name="RAINPROBLEMTYPE" val="MultipleChoice"/>
  <p:tag name="RAINBULLET" val="Correct"/>
</p:tagLst>
</file>

<file path=ppt/tags/tag642.xml><?xml version="1.0" encoding="utf-8"?>
<p:tagLst xmlns:p="http://schemas.openxmlformats.org/presentationml/2006/main">
  <p:tag name="RAINPROBLEM" val="ProblemSubmit"/>
  <p:tag name="RAINPROBLEMTYPE" val="MultipleChoice"/>
</p:tagLst>
</file>

<file path=ppt/tags/tag643.xml><?xml version="1.0" encoding="utf-8"?>
<p:tagLst xmlns:p="http://schemas.openxmlformats.org/presentationml/2006/main">
  <p:tag name="RAINPROBLEMTYPE" val="ProblemTypeMarker"/>
</p:tagLst>
</file>

<file path=ppt/tags/tag644.xml><?xml version="1.0" encoding="utf-8"?>
<p:tagLst xmlns:p="http://schemas.openxmlformats.org/presentationml/2006/main">
  <p:tag name="RAINPROBLEMTYPE" val="ProblemTypeMarker"/>
</p:tagLst>
</file>

<file path=ppt/tags/tag645.xml><?xml version="1.0" encoding="utf-8"?>
<p:tagLst xmlns:p="http://schemas.openxmlformats.org/presentationml/2006/main">
  <p:tag name="RAINPROBLEMTYPE" val="ProblemTypeMarker"/>
</p:tagLst>
</file>

<file path=ppt/tags/tag646.xml><?xml version="1.0" encoding="utf-8"?>
<p:tagLst xmlns:p="http://schemas.openxmlformats.org/presentationml/2006/main">
  <p:tag name="RAINPROBLEMTYPE" val="ProblemTypeMarker"/>
</p:tagLst>
</file>

<file path=ppt/tags/tag647.xml><?xml version="1.0" encoding="utf-8"?>
<p:tagLst xmlns:p="http://schemas.openxmlformats.org/presentationml/2006/main">
  <p:tag name="RAINPROBLEMTYPE" val="ProblemTypeMarker"/>
</p:tagLst>
</file>

<file path=ppt/tags/tag648.xml><?xml version="1.0" encoding="utf-8"?>
<p:tagLst xmlns:p="http://schemas.openxmlformats.org/presentationml/2006/main">
  <p:tag name="RAINPROBLEM" val="ProblemSetting"/>
  <p:tag name="RAINPROBLEMTYPE" val="MultipleChoice"/>
</p:tagLst>
</file>

<file path=ppt/tags/tag649.xml><?xml version="1.0" encoding="utf-8"?>
<p:tagLst xmlns:p="http://schemas.openxmlformats.org/presentationml/2006/main">
  <p:tag name="RAINPROBLEM" val="MultipleChoice"/>
  <p:tag name="PROBLEMSCORE" val="1.0"/>
</p:tagLst>
</file>

<file path=ppt/tags/tag65.xml><?xml version="1.0" encoding="utf-8"?>
<p:tagLst xmlns:p="http://schemas.openxmlformats.org/presentationml/2006/main">
  <p:tag name="RAINPROBLEMTYPE" val="ProblemTypeMarker"/>
</p:tagLst>
</file>

<file path=ppt/tags/tag650.xml><?xml version="1.0" encoding="utf-8"?>
<p:tagLst xmlns:p="http://schemas.openxmlformats.org/presentationml/2006/main">
  <p:tag name="RAINPROBLEM" val="ProblemBody"/>
</p:tagLst>
</file>

<file path=ppt/tags/tag651.xml><?xml version="1.0" encoding="utf-8"?>
<p:tagLst xmlns:p="http://schemas.openxmlformats.org/presentationml/2006/main">
  <p:tag name="RAINPROBLEM" val="ProblemItem"/>
</p:tagLst>
</file>

<file path=ppt/tags/tag652.xml><?xml version="1.0" encoding="utf-8"?>
<p:tagLst xmlns:p="http://schemas.openxmlformats.org/presentationml/2006/main">
  <p:tag name="RAINPROBLEM" val="ProblemItem"/>
</p:tagLst>
</file>

<file path=ppt/tags/tag653.xml><?xml version="1.0" encoding="utf-8"?>
<p:tagLst xmlns:p="http://schemas.openxmlformats.org/presentationml/2006/main">
  <p:tag name="RAINPROBLEM" val="ProblemBullet"/>
  <p:tag name="RAINPROBLEMTYPE" val="MultipleChoice"/>
  <p:tag name="RAINBULLET" val="Correct"/>
</p:tagLst>
</file>

<file path=ppt/tags/tag654.xml><?xml version="1.0" encoding="utf-8"?>
<p:tagLst xmlns:p="http://schemas.openxmlformats.org/presentationml/2006/main">
  <p:tag name="RAINPROBLEM" val="ProblemBullet"/>
  <p:tag name="RAINPROBLEMTYPE" val="MultipleChoice"/>
  <p:tag name="RAINBULLET" val="Wrong"/>
</p:tagLst>
</file>

<file path=ppt/tags/tag655.xml><?xml version="1.0" encoding="utf-8"?>
<p:tagLst xmlns:p="http://schemas.openxmlformats.org/presentationml/2006/main">
  <p:tag name="RAINPROBLEM" val="ProblemSubmit"/>
  <p:tag name="RAINPROBLEMTYPE" val="MultipleChoice"/>
</p:tagLst>
</file>

<file path=ppt/tags/tag656.xml><?xml version="1.0" encoding="utf-8"?>
<p:tagLst xmlns:p="http://schemas.openxmlformats.org/presentationml/2006/main">
  <p:tag name="RAINPROBLEMTYPE" val="ProblemTypeMarker"/>
</p:tagLst>
</file>

<file path=ppt/tags/tag657.xml><?xml version="1.0" encoding="utf-8"?>
<p:tagLst xmlns:p="http://schemas.openxmlformats.org/presentationml/2006/main">
  <p:tag name="RAINPROBLEMTYPE" val="ProblemTypeMarker"/>
</p:tagLst>
</file>

<file path=ppt/tags/tag658.xml><?xml version="1.0" encoding="utf-8"?>
<p:tagLst xmlns:p="http://schemas.openxmlformats.org/presentationml/2006/main">
  <p:tag name="RAINPROBLEMTYPE" val="ProblemTypeMarker"/>
</p:tagLst>
</file>

<file path=ppt/tags/tag659.xml><?xml version="1.0" encoding="utf-8"?>
<p:tagLst xmlns:p="http://schemas.openxmlformats.org/presentationml/2006/main">
  <p:tag name="RAINPROBLEMTYPE" val="ProblemTypeMarker"/>
</p:tagLst>
</file>

<file path=ppt/tags/tag66.xml><?xml version="1.0" encoding="utf-8"?>
<p:tagLst xmlns:p="http://schemas.openxmlformats.org/presentationml/2006/main">
  <p:tag name="RAINPROBLEMTYPE" val="ProblemTypeMarker"/>
</p:tagLst>
</file>

<file path=ppt/tags/tag660.xml><?xml version="1.0" encoding="utf-8"?>
<p:tagLst xmlns:p="http://schemas.openxmlformats.org/presentationml/2006/main">
  <p:tag name="RAINPROBLEMTYPE" val="ProblemTypeMarker"/>
</p:tagLst>
</file>

<file path=ppt/tags/tag661.xml><?xml version="1.0" encoding="utf-8"?>
<p:tagLst xmlns:p="http://schemas.openxmlformats.org/presentationml/2006/main">
  <p:tag name="RAINPROBLEM" val="ProblemSetting"/>
  <p:tag name="RAINPROBLEMTYPE" val="MultipleChoice"/>
</p:tagLst>
</file>

<file path=ppt/tags/tag662.xml><?xml version="1.0" encoding="utf-8"?>
<p:tagLst xmlns:p="http://schemas.openxmlformats.org/presentationml/2006/main">
  <p:tag name="RAINPROBLEM" val="MultipleChoice"/>
  <p:tag name="PROBLEMSCORE" val="1.0"/>
</p:tagLst>
</file>

<file path=ppt/tags/tag663.xml><?xml version="1.0" encoding="utf-8"?>
<p:tagLst xmlns:p="http://schemas.openxmlformats.org/presentationml/2006/main">
  <p:tag name="RAINPROBLEM" val="ProblemBody"/>
</p:tagLst>
</file>

<file path=ppt/tags/tag664.xml><?xml version="1.0" encoding="utf-8"?>
<p:tagLst xmlns:p="http://schemas.openxmlformats.org/presentationml/2006/main">
  <p:tag name="RAINPROBLEM" val="ProblemItem"/>
</p:tagLst>
</file>

<file path=ppt/tags/tag665.xml><?xml version="1.0" encoding="utf-8"?>
<p:tagLst xmlns:p="http://schemas.openxmlformats.org/presentationml/2006/main">
  <p:tag name="RAINPROBLEM" val="ProblemItem"/>
</p:tagLst>
</file>

<file path=ppt/tags/tag666.xml><?xml version="1.0" encoding="utf-8"?>
<p:tagLst xmlns:p="http://schemas.openxmlformats.org/presentationml/2006/main">
  <p:tag name="RAINPROBLEM" val="ProblemBullet"/>
  <p:tag name="RAINPROBLEMTYPE" val="MultipleChoice"/>
  <p:tag name="RAINBULLET" val="Wrong"/>
</p:tagLst>
</file>

<file path=ppt/tags/tag667.xml><?xml version="1.0" encoding="utf-8"?>
<p:tagLst xmlns:p="http://schemas.openxmlformats.org/presentationml/2006/main">
  <p:tag name="RAINPROBLEM" val="ProblemBullet"/>
  <p:tag name="RAINPROBLEMTYPE" val="MultipleChoice"/>
  <p:tag name="RAINBULLET" val="Correct"/>
</p:tagLst>
</file>

<file path=ppt/tags/tag668.xml><?xml version="1.0" encoding="utf-8"?>
<p:tagLst xmlns:p="http://schemas.openxmlformats.org/presentationml/2006/main">
  <p:tag name="RAINPROBLEM" val="ProblemSubmit"/>
  <p:tag name="RAINPROBLEMTYPE" val="MultipleChoice"/>
</p:tagLst>
</file>

<file path=ppt/tags/tag669.xml><?xml version="1.0" encoding="utf-8"?>
<p:tagLst xmlns:p="http://schemas.openxmlformats.org/presentationml/2006/main">
  <p:tag name="RAINPROBLEMTYPE" val="ProblemTypeMarker"/>
</p:tagLst>
</file>

<file path=ppt/tags/tag67.xml><?xml version="1.0" encoding="utf-8"?>
<p:tagLst xmlns:p="http://schemas.openxmlformats.org/presentationml/2006/main">
  <p:tag name="RAINPROBLEM" val="ProblemSetting"/>
  <p:tag name="RAINPROBLEMTYPE" val="MultipleChoice"/>
</p:tagLst>
</file>

<file path=ppt/tags/tag670.xml><?xml version="1.0" encoding="utf-8"?>
<p:tagLst xmlns:p="http://schemas.openxmlformats.org/presentationml/2006/main">
  <p:tag name="RAINPROBLEMTYPE" val="ProblemTypeMarker"/>
</p:tagLst>
</file>

<file path=ppt/tags/tag671.xml><?xml version="1.0" encoding="utf-8"?>
<p:tagLst xmlns:p="http://schemas.openxmlformats.org/presentationml/2006/main">
  <p:tag name="RAINPROBLEMTYPE" val="ProblemTypeMarker"/>
</p:tagLst>
</file>

<file path=ppt/tags/tag672.xml><?xml version="1.0" encoding="utf-8"?>
<p:tagLst xmlns:p="http://schemas.openxmlformats.org/presentationml/2006/main">
  <p:tag name="RAINPROBLEMTYPE" val="ProblemTypeMarker"/>
</p:tagLst>
</file>

<file path=ppt/tags/tag673.xml><?xml version="1.0" encoding="utf-8"?>
<p:tagLst xmlns:p="http://schemas.openxmlformats.org/presentationml/2006/main">
  <p:tag name="RAINPROBLEMTYPE" val="ProblemTypeMarker"/>
</p:tagLst>
</file>

<file path=ppt/tags/tag674.xml><?xml version="1.0" encoding="utf-8"?>
<p:tagLst xmlns:p="http://schemas.openxmlformats.org/presentationml/2006/main">
  <p:tag name="RAINPROBLEM" val="ProblemSetting"/>
  <p:tag name="RAINPROBLEMTYPE" val="MultipleChoice"/>
</p:tagLst>
</file>

<file path=ppt/tags/tag675.xml><?xml version="1.0" encoding="utf-8"?>
<p:tagLst xmlns:p="http://schemas.openxmlformats.org/presentationml/2006/main">
  <p:tag name="RAINPROBLEM" val="MultipleChoice"/>
  <p:tag name="PROBLEMSCORE" val="1.0"/>
</p:tagLst>
</file>

<file path=ppt/tags/tag676.xml><?xml version="1.0" encoding="utf-8"?>
<p:tagLst xmlns:p="http://schemas.openxmlformats.org/presentationml/2006/main">
  <p:tag name="RAINPROBLEM" val="ProblemBody"/>
</p:tagLst>
</file>

<file path=ppt/tags/tag677.xml><?xml version="1.0" encoding="utf-8"?>
<p:tagLst xmlns:p="http://schemas.openxmlformats.org/presentationml/2006/main">
  <p:tag name="RAINPROBLEM" val="ProblemItem"/>
</p:tagLst>
</file>

<file path=ppt/tags/tag678.xml><?xml version="1.0" encoding="utf-8"?>
<p:tagLst xmlns:p="http://schemas.openxmlformats.org/presentationml/2006/main">
  <p:tag name="RAINPROBLEM" val="ProblemItem"/>
</p:tagLst>
</file>

<file path=ppt/tags/tag679.xml><?xml version="1.0" encoding="utf-8"?>
<p:tagLst xmlns:p="http://schemas.openxmlformats.org/presentationml/2006/main">
  <p:tag name="RAINPROBLEM" val="ProblemBullet"/>
  <p:tag name="RAINPROBLEMTYPE" val="MultipleChoice"/>
  <p:tag name="RAINBULLET" val="Wrong"/>
</p:tagLst>
</file>

<file path=ppt/tags/tag68.xml><?xml version="1.0" encoding="utf-8"?>
<p:tagLst xmlns:p="http://schemas.openxmlformats.org/presentationml/2006/main">
  <p:tag name="RAINPROBLEM" val="MultipleChoice"/>
  <p:tag name="PROBLEMSCORE" val="1.0"/>
</p:tagLst>
</file>

<file path=ppt/tags/tag680.xml><?xml version="1.0" encoding="utf-8"?>
<p:tagLst xmlns:p="http://schemas.openxmlformats.org/presentationml/2006/main">
  <p:tag name="RAINPROBLEM" val="ProblemBullet"/>
  <p:tag name="RAINPROBLEMTYPE" val="MultipleChoice"/>
  <p:tag name="RAINBULLET" val="Correct"/>
</p:tagLst>
</file>

<file path=ppt/tags/tag681.xml><?xml version="1.0" encoding="utf-8"?>
<p:tagLst xmlns:p="http://schemas.openxmlformats.org/presentationml/2006/main">
  <p:tag name="RAINPROBLEM" val="ProblemSubmit"/>
  <p:tag name="RAINPROBLEMTYPE" val="MultipleChoice"/>
</p:tagLst>
</file>

<file path=ppt/tags/tag682.xml><?xml version="1.0" encoding="utf-8"?>
<p:tagLst xmlns:p="http://schemas.openxmlformats.org/presentationml/2006/main">
  <p:tag name="RAINPROBLEMTYPE" val="ProblemTypeMarker"/>
</p:tagLst>
</file>

<file path=ppt/tags/tag683.xml><?xml version="1.0" encoding="utf-8"?>
<p:tagLst xmlns:p="http://schemas.openxmlformats.org/presentationml/2006/main">
  <p:tag name="RAINPROBLEMTYPE" val="ProblemTypeMarker"/>
</p:tagLst>
</file>

<file path=ppt/tags/tag684.xml><?xml version="1.0" encoding="utf-8"?>
<p:tagLst xmlns:p="http://schemas.openxmlformats.org/presentationml/2006/main">
  <p:tag name="RAINPROBLEMTYPE" val="ProblemTypeMarker"/>
</p:tagLst>
</file>

<file path=ppt/tags/tag685.xml><?xml version="1.0" encoding="utf-8"?>
<p:tagLst xmlns:p="http://schemas.openxmlformats.org/presentationml/2006/main">
  <p:tag name="RAINPROBLEMTYPE" val="ProblemTypeMarker"/>
</p:tagLst>
</file>

<file path=ppt/tags/tag686.xml><?xml version="1.0" encoding="utf-8"?>
<p:tagLst xmlns:p="http://schemas.openxmlformats.org/presentationml/2006/main">
  <p:tag name="RAINPROBLEMTYPE" val="ProblemTypeMarker"/>
</p:tagLst>
</file>

<file path=ppt/tags/tag687.xml><?xml version="1.0" encoding="utf-8"?>
<p:tagLst xmlns:p="http://schemas.openxmlformats.org/presentationml/2006/main">
  <p:tag name="RAINPROBLEM" val="ProblemSetting"/>
  <p:tag name="RAINPROBLEMTYPE" val="MultipleChoice"/>
</p:tagLst>
</file>

<file path=ppt/tags/tag688.xml><?xml version="1.0" encoding="utf-8"?>
<p:tagLst xmlns:p="http://schemas.openxmlformats.org/presentationml/2006/main">
  <p:tag name="RAINPROBLEM" val="MultipleChoice"/>
  <p:tag name="PROBLEMSCORE" val="1.0"/>
</p:tagLst>
</file>

<file path=ppt/tags/tag689.xml><?xml version="1.0" encoding="utf-8"?>
<p:tagLst xmlns:p="http://schemas.openxmlformats.org/presentationml/2006/main">
  <p:tag name="RAINPROBLEM" val="ProblemBody"/>
</p:tagLst>
</file>

<file path=ppt/tags/tag69.xml><?xml version="1.0" encoding="utf-8"?>
<p:tagLst xmlns:p="http://schemas.openxmlformats.org/presentationml/2006/main">
  <p:tag name="RAINPROBLEM" val="ProblemBody"/>
</p:tagLst>
</file>

<file path=ppt/tags/tag690.xml><?xml version="1.0" encoding="utf-8"?>
<p:tagLst xmlns:p="http://schemas.openxmlformats.org/presentationml/2006/main">
  <p:tag name="RAINPROBLEM" val="ProblemItem"/>
</p:tagLst>
</file>

<file path=ppt/tags/tag691.xml><?xml version="1.0" encoding="utf-8"?>
<p:tagLst xmlns:p="http://schemas.openxmlformats.org/presentationml/2006/main">
  <p:tag name="RAINPROBLEM" val="ProblemItem"/>
</p:tagLst>
</file>

<file path=ppt/tags/tag692.xml><?xml version="1.0" encoding="utf-8"?>
<p:tagLst xmlns:p="http://schemas.openxmlformats.org/presentationml/2006/main">
  <p:tag name="RAINPROBLEM" val="ProblemBullet"/>
  <p:tag name="RAINPROBLEMTYPE" val="MultipleChoice"/>
  <p:tag name="RAINBULLET" val="Wrong"/>
</p:tagLst>
</file>

<file path=ppt/tags/tag693.xml><?xml version="1.0" encoding="utf-8"?>
<p:tagLst xmlns:p="http://schemas.openxmlformats.org/presentationml/2006/main">
  <p:tag name="RAINPROBLEM" val="ProblemBullet"/>
  <p:tag name="RAINPROBLEMTYPE" val="MultipleChoice"/>
  <p:tag name="RAINBULLET" val="Correct"/>
</p:tagLst>
</file>

<file path=ppt/tags/tag694.xml><?xml version="1.0" encoding="utf-8"?>
<p:tagLst xmlns:p="http://schemas.openxmlformats.org/presentationml/2006/main">
  <p:tag name="RAINPROBLEM" val="ProblemSubmit"/>
  <p:tag name="RAINPROBLEMTYPE" val="MultipleChoice"/>
</p:tagLst>
</file>

<file path=ppt/tags/tag695.xml><?xml version="1.0" encoding="utf-8"?>
<p:tagLst xmlns:p="http://schemas.openxmlformats.org/presentationml/2006/main">
  <p:tag name="RAINPROBLEMTYPE" val="ProblemTypeMarker"/>
</p:tagLst>
</file>

<file path=ppt/tags/tag696.xml><?xml version="1.0" encoding="utf-8"?>
<p:tagLst xmlns:p="http://schemas.openxmlformats.org/presentationml/2006/main">
  <p:tag name="RAINPROBLEMTYPE" val="ProblemTypeMarker"/>
</p:tagLst>
</file>

<file path=ppt/tags/tag697.xml><?xml version="1.0" encoding="utf-8"?>
<p:tagLst xmlns:p="http://schemas.openxmlformats.org/presentationml/2006/main">
  <p:tag name="RAINPROBLEMTYPE" val="ProblemTypeMarker"/>
</p:tagLst>
</file>

<file path=ppt/tags/tag698.xml><?xml version="1.0" encoding="utf-8"?>
<p:tagLst xmlns:p="http://schemas.openxmlformats.org/presentationml/2006/main">
  <p:tag name="RAINPROBLEMTYPE" val="ProblemTypeMarker"/>
</p:tagLst>
</file>

<file path=ppt/tags/tag699.xml><?xml version="1.0" encoding="utf-8"?>
<p:tagLst xmlns:p="http://schemas.openxmlformats.org/presentationml/2006/main">
  <p:tag name="RAINPROBLEMTYPE" val="ProblemTypeMarker"/>
</p:tagLst>
</file>

<file path=ppt/tags/tag7.xml><?xml version="1.0" encoding="utf-8"?>
<p:tagLst xmlns:p="http://schemas.openxmlformats.org/presentationml/2006/main">
  <p:tag name="RAINPROBLEM" val="ProblemBullet"/>
  <p:tag name="RAINPROBLEMTYPE" val="MultipleChoice"/>
  <p:tag name="RAINBULLET" val="Wrong"/>
</p:tagLst>
</file>

<file path=ppt/tags/tag70.xml><?xml version="1.0" encoding="utf-8"?>
<p:tagLst xmlns:p="http://schemas.openxmlformats.org/presentationml/2006/main">
  <p:tag name="RAINPROBLEM" val="ProblemItem"/>
</p:tagLst>
</file>

<file path=ppt/tags/tag700.xml><?xml version="1.0" encoding="utf-8"?>
<p:tagLst xmlns:p="http://schemas.openxmlformats.org/presentationml/2006/main">
  <p:tag name="RAINPROBLEM" val="ProblemSetting"/>
  <p:tag name="RAINPROBLEMTYPE" val="MultipleChoice"/>
</p:tagLst>
</file>

<file path=ppt/tags/tag701.xml><?xml version="1.0" encoding="utf-8"?>
<p:tagLst xmlns:p="http://schemas.openxmlformats.org/presentationml/2006/main">
  <p:tag name="RAINPROBLEM" val="MultipleChoice"/>
  <p:tag name="PROBLEMSCORE" val="1.0"/>
</p:tagLst>
</file>

<file path=ppt/tags/tag702.xml><?xml version="1.0" encoding="utf-8"?>
<p:tagLst xmlns:p="http://schemas.openxmlformats.org/presentationml/2006/main">
  <p:tag name="RAINPROBLEM" val="ProblemBody"/>
</p:tagLst>
</file>

<file path=ppt/tags/tag703.xml><?xml version="1.0" encoding="utf-8"?>
<p:tagLst xmlns:p="http://schemas.openxmlformats.org/presentationml/2006/main">
  <p:tag name="RAINPROBLEM" val="ProblemItem"/>
</p:tagLst>
</file>

<file path=ppt/tags/tag704.xml><?xml version="1.0" encoding="utf-8"?>
<p:tagLst xmlns:p="http://schemas.openxmlformats.org/presentationml/2006/main">
  <p:tag name="RAINPROBLEM" val="ProblemItem"/>
</p:tagLst>
</file>

<file path=ppt/tags/tag705.xml><?xml version="1.0" encoding="utf-8"?>
<p:tagLst xmlns:p="http://schemas.openxmlformats.org/presentationml/2006/main">
  <p:tag name="RAINPROBLEM" val="ProblemBullet"/>
  <p:tag name="RAINPROBLEMTYPE" val="MultipleChoice"/>
  <p:tag name="RAINBULLET" val="Correct"/>
</p:tagLst>
</file>

<file path=ppt/tags/tag706.xml><?xml version="1.0" encoding="utf-8"?>
<p:tagLst xmlns:p="http://schemas.openxmlformats.org/presentationml/2006/main">
  <p:tag name="RAINPROBLEM" val="ProblemBullet"/>
  <p:tag name="RAINPROBLEMTYPE" val="MultipleChoice"/>
  <p:tag name="RAINBULLET" val="Wrong"/>
</p:tagLst>
</file>

<file path=ppt/tags/tag707.xml><?xml version="1.0" encoding="utf-8"?>
<p:tagLst xmlns:p="http://schemas.openxmlformats.org/presentationml/2006/main">
  <p:tag name="RAINPROBLEM" val="ProblemSubmit"/>
  <p:tag name="RAINPROBLEMTYPE" val="MultipleChoice"/>
</p:tagLst>
</file>

<file path=ppt/tags/tag708.xml><?xml version="1.0" encoding="utf-8"?>
<p:tagLst xmlns:p="http://schemas.openxmlformats.org/presentationml/2006/main">
  <p:tag name="RAINPROBLEMTYPE" val="ProblemTypeMarker"/>
</p:tagLst>
</file>

<file path=ppt/tags/tag709.xml><?xml version="1.0" encoding="utf-8"?>
<p:tagLst xmlns:p="http://schemas.openxmlformats.org/presentationml/2006/main">
  <p:tag name="RAINPROBLEMTYPE" val="ProblemTypeMarker"/>
</p:tagLst>
</file>

<file path=ppt/tags/tag71.xml><?xml version="1.0" encoding="utf-8"?>
<p:tagLst xmlns:p="http://schemas.openxmlformats.org/presentationml/2006/main">
  <p:tag name="RAINPROBLEM" val="ProblemItem"/>
</p:tagLst>
</file>

<file path=ppt/tags/tag710.xml><?xml version="1.0" encoding="utf-8"?>
<p:tagLst xmlns:p="http://schemas.openxmlformats.org/presentationml/2006/main">
  <p:tag name="RAINPROBLEMTYPE" val="ProblemTypeMarker"/>
</p:tagLst>
</file>

<file path=ppt/tags/tag711.xml><?xml version="1.0" encoding="utf-8"?>
<p:tagLst xmlns:p="http://schemas.openxmlformats.org/presentationml/2006/main">
  <p:tag name="RAINPROBLEMTYPE" val="ProblemTypeMarker"/>
</p:tagLst>
</file>

<file path=ppt/tags/tag712.xml><?xml version="1.0" encoding="utf-8"?>
<p:tagLst xmlns:p="http://schemas.openxmlformats.org/presentationml/2006/main">
  <p:tag name="RAINPROBLEMTYPE" val="ProblemTypeMarker"/>
</p:tagLst>
</file>

<file path=ppt/tags/tag713.xml><?xml version="1.0" encoding="utf-8"?>
<p:tagLst xmlns:p="http://schemas.openxmlformats.org/presentationml/2006/main">
  <p:tag name="RAINPROBLEM" val="ProblemSetting"/>
  <p:tag name="RAINPROBLEMTYPE" val="MultipleChoice"/>
</p:tagLst>
</file>

<file path=ppt/tags/tag714.xml><?xml version="1.0" encoding="utf-8"?>
<p:tagLst xmlns:p="http://schemas.openxmlformats.org/presentationml/2006/main">
  <p:tag name="RAINPROBLEM" val="MultipleChoice"/>
  <p:tag name="PROBLEMSCORE" val="1.0"/>
</p:tagLst>
</file>

<file path=ppt/tags/tag715.xml><?xml version="1.0" encoding="utf-8"?>
<p:tagLst xmlns:p="http://schemas.openxmlformats.org/presentationml/2006/main">
  <p:tag name="commondata" val="eyJoZGlkIjoiYjQ0NTljZGFhMzI5Y2IyNGE5ZTg0OTBiMTRjYTgzN2QifQ=="/>
</p:tagLst>
</file>

<file path=ppt/tags/tag72.xml><?xml version="1.0" encoding="utf-8"?>
<p:tagLst xmlns:p="http://schemas.openxmlformats.org/presentationml/2006/main">
  <p:tag name="RAINPROBLEM" val="ProblemItem"/>
</p:tagLst>
</file>

<file path=ppt/tags/tag73.xml><?xml version="1.0" encoding="utf-8"?>
<p:tagLst xmlns:p="http://schemas.openxmlformats.org/presentationml/2006/main">
  <p:tag name="RAINPROBLEM" val="ProblemItem"/>
</p:tagLst>
</file>

<file path=ppt/tags/tag74.xml><?xml version="1.0" encoding="utf-8"?>
<p:tagLst xmlns:p="http://schemas.openxmlformats.org/presentationml/2006/main">
  <p:tag name="RAINPROBLEM" val="ProblemBullet"/>
  <p:tag name="RAINPROBLEMTYPE" val="MultipleChoice"/>
  <p:tag name="RAINBULLET" val="Wrong"/>
</p:tagLst>
</file>

<file path=ppt/tags/tag75.xml><?xml version="1.0" encoding="utf-8"?>
<p:tagLst xmlns:p="http://schemas.openxmlformats.org/presentationml/2006/main">
  <p:tag name="RAINPROBLEM" val="ProblemBullet"/>
  <p:tag name="RAINPROBLEMTYPE" val="MultipleChoice"/>
  <p:tag name="RAINBULLET" val="Wrong"/>
</p:tagLst>
</file>

<file path=ppt/tags/tag76.xml><?xml version="1.0" encoding="utf-8"?>
<p:tagLst xmlns:p="http://schemas.openxmlformats.org/presentationml/2006/main">
  <p:tag name="RAINPROBLEM" val="ProblemBullet"/>
  <p:tag name="RAINPROBLEMTYPE" val="MultipleChoice"/>
  <p:tag name="RAINBULLET" val="Correct"/>
</p:tagLst>
</file>

<file path=ppt/tags/tag77.xml><?xml version="1.0" encoding="utf-8"?>
<p:tagLst xmlns:p="http://schemas.openxmlformats.org/presentationml/2006/main">
  <p:tag name="RAINPROBLEM" val="ProblemBullet"/>
  <p:tag name="RAINPROBLEMTYPE" val="MultipleChoice"/>
  <p:tag name="RAINBULLET" val="Wrong"/>
</p:tagLst>
</file>

<file path=ppt/tags/tag78.xml><?xml version="1.0" encoding="utf-8"?>
<p:tagLst xmlns:p="http://schemas.openxmlformats.org/presentationml/2006/main">
  <p:tag name="RAINPROBLEM" val="ProblemSubmit"/>
  <p:tag name="RAINPROBLEMTYPE" val="MultipleChoice"/>
</p:tagLst>
</file>

<file path=ppt/tags/tag79.xml><?xml version="1.0" encoding="utf-8"?>
<p:tagLst xmlns:p="http://schemas.openxmlformats.org/presentationml/2006/main">
  <p:tag name="RAINPROBLEMTYPE" val="ProblemTypeMarker"/>
</p:tagLst>
</file>

<file path=ppt/tags/tag8.xml><?xml version="1.0" encoding="utf-8"?>
<p:tagLst xmlns:p="http://schemas.openxmlformats.org/presentationml/2006/main">
  <p:tag name="RAINPROBLEM" val="ProblemBullet"/>
  <p:tag name="RAINPROBLEMTYPE" val="MultipleChoice"/>
  <p:tag name="RAINBULLET" val="Correct"/>
</p:tagLst>
</file>

<file path=ppt/tags/tag80.xml><?xml version="1.0" encoding="utf-8"?>
<p:tagLst xmlns:p="http://schemas.openxmlformats.org/presentationml/2006/main">
  <p:tag name="RAINPROBLEMTYPE" val="ProblemTypeMarker"/>
</p:tagLst>
</file>

<file path=ppt/tags/tag81.xml><?xml version="1.0" encoding="utf-8"?>
<p:tagLst xmlns:p="http://schemas.openxmlformats.org/presentationml/2006/main">
  <p:tag name="RAINPROBLEMTYPE" val="ProblemTypeMarker"/>
</p:tagLst>
</file>

<file path=ppt/tags/tag82.xml><?xml version="1.0" encoding="utf-8"?>
<p:tagLst xmlns:p="http://schemas.openxmlformats.org/presentationml/2006/main">
  <p:tag name="RAINPROBLEMTYPE" val="ProblemTypeMarker"/>
</p:tagLst>
</file>

<file path=ppt/tags/tag83.xml><?xml version="1.0" encoding="utf-8"?>
<p:tagLst xmlns:p="http://schemas.openxmlformats.org/presentationml/2006/main">
  <p:tag name="RAINPROBLEMTYPE" val="ProblemTypeMarker"/>
</p:tagLst>
</file>

<file path=ppt/tags/tag84.xml><?xml version="1.0" encoding="utf-8"?>
<p:tagLst xmlns:p="http://schemas.openxmlformats.org/presentationml/2006/main">
  <p:tag name="RAINPROBLEM" val="ProblemSetting"/>
  <p:tag name="RAINPROBLEMTYPE" val="MultipleChoice"/>
</p:tagLst>
</file>

<file path=ppt/tags/tag85.xml><?xml version="1.0" encoding="utf-8"?>
<p:tagLst xmlns:p="http://schemas.openxmlformats.org/presentationml/2006/main">
  <p:tag name="RAINPROBLEM" val="MultipleChoice"/>
  <p:tag name="PROBLEMSCORE" val="1.0"/>
</p:tagLst>
</file>

<file path=ppt/tags/tag86.xml><?xml version="1.0" encoding="utf-8"?>
<p:tagLst xmlns:p="http://schemas.openxmlformats.org/presentationml/2006/main">
  <p:tag name="RAINPROBLEM" val="ProblemBody"/>
</p:tagLst>
</file>

<file path=ppt/tags/tag87.xml><?xml version="1.0" encoding="utf-8"?>
<p:tagLst xmlns:p="http://schemas.openxmlformats.org/presentationml/2006/main">
  <p:tag name="RAINPROBLEM" val="ProblemItem"/>
</p:tagLst>
</file>

<file path=ppt/tags/tag88.xml><?xml version="1.0" encoding="utf-8"?>
<p:tagLst xmlns:p="http://schemas.openxmlformats.org/presentationml/2006/main">
  <p:tag name="RAINPROBLEM" val="ProblemItem"/>
</p:tagLst>
</file>

<file path=ppt/tags/tag89.xml><?xml version="1.0" encoding="utf-8"?>
<p:tagLst xmlns:p="http://schemas.openxmlformats.org/presentationml/2006/main">
  <p:tag name="RAINPROBLEM" val="ProblemItem"/>
</p:tagLst>
</file>

<file path=ppt/tags/tag9.xml><?xml version="1.0" encoding="utf-8"?>
<p:tagLst xmlns:p="http://schemas.openxmlformats.org/presentationml/2006/main">
  <p:tag name="RAINPROBLEM" val="ProblemBullet"/>
  <p:tag name="RAINPROBLEMTYPE" val="MultipleChoice"/>
  <p:tag name="RAINBULLET" val="Wrong"/>
</p:tagLst>
</file>

<file path=ppt/tags/tag90.xml><?xml version="1.0" encoding="utf-8"?>
<p:tagLst xmlns:p="http://schemas.openxmlformats.org/presentationml/2006/main">
  <p:tag name="RAINPROBLEM" val="ProblemItem"/>
</p:tagLst>
</file>

<file path=ppt/tags/tag91.xml><?xml version="1.0" encoding="utf-8"?>
<p:tagLst xmlns:p="http://schemas.openxmlformats.org/presentationml/2006/main">
  <p:tag name="RAINPROBLEM" val="ProblemBullet"/>
  <p:tag name="RAINPROBLEMTYPE" val="MultipleChoice"/>
  <p:tag name="RAINBULLET" val="Wrong"/>
</p:tagLst>
</file>

<file path=ppt/tags/tag92.xml><?xml version="1.0" encoding="utf-8"?>
<p:tagLst xmlns:p="http://schemas.openxmlformats.org/presentationml/2006/main">
  <p:tag name="RAINPROBLEM" val="ProblemBullet"/>
  <p:tag name="RAINPROBLEMTYPE" val="MultipleChoice"/>
  <p:tag name="RAINBULLET" val="Wrong"/>
</p:tagLst>
</file>

<file path=ppt/tags/tag93.xml><?xml version="1.0" encoding="utf-8"?>
<p:tagLst xmlns:p="http://schemas.openxmlformats.org/presentationml/2006/main">
  <p:tag name="RAINPROBLEM" val="ProblemBullet"/>
  <p:tag name="RAINPROBLEMTYPE" val="MultipleChoice"/>
  <p:tag name="RAINBULLET" val="Wrong"/>
</p:tagLst>
</file>

<file path=ppt/tags/tag94.xml><?xml version="1.0" encoding="utf-8"?>
<p:tagLst xmlns:p="http://schemas.openxmlformats.org/presentationml/2006/main">
  <p:tag name="RAINPROBLEM" val="ProblemBullet"/>
  <p:tag name="RAINPROBLEMTYPE" val="MultipleChoice"/>
  <p:tag name="RAINBULLET" val="Correct"/>
</p:tagLst>
</file>

<file path=ppt/tags/tag95.xml><?xml version="1.0" encoding="utf-8"?>
<p:tagLst xmlns:p="http://schemas.openxmlformats.org/presentationml/2006/main">
  <p:tag name="RAINPROBLEM" val="ProblemSubmit"/>
  <p:tag name="RAINPROBLEMTYPE" val="MultipleChoice"/>
</p:tagLst>
</file>

<file path=ppt/tags/tag96.xml><?xml version="1.0" encoding="utf-8"?>
<p:tagLst xmlns:p="http://schemas.openxmlformats.org/presentationml/2006/main">
  <p:tag name="RAINPROBLEMTYPE" val="ProblemTypeMarker"/>
</p:tagLst>
</file>

<file path=ppt/tags/tag97.xml><?xml version="1.0" encoding="utf-8"?>
<p:tagLst xmlns:p="http://schemas.openxmlformats.org/presentationml/2006/main">
  <p:tag name="RAINPROBLEMTYPE" val="ProblemTypeMarker"/>
</p:tagLst>
</file>

<file path=ppt/tags/tag98.xml><?xml version="1.0" encoding="utf-8"?>
<p:tagLst xmlns:p="http://schemas.openxmlformats.org/presentationml/2006/main">
  <p:tag name="RAINPROBLEMTYPE" val="ProblemTypeMarker"/>
</p:tagLst>
</file>

<file path=ppt/tags/tag99.xml><?xml version="1.0" encoding="utf-8"?>
<p:tagLst xmlns:p="http://schemas.openxmlformats.org/presentationml/2006/main">
  <p:tag name="RAINPROBLEMTYPE" val="ProblemTypeMarker"/>
</p:tagLst>
</file>

<file path=ppt/theme/theme1.xml><?xml version="1.0" encoding="utf-8"?>
<a:theme xmlns:a="http://schemas.openxmlformats.org/drawingml/2006/main" name="ncre-visual basic">
  <a:themeElements>
    <a:clrScheme name="ncre-visual basic 2">
      <a:dk1>
        <a:srgbClr val="23387D"/>
      </a:dk1>
      <a:lt1>
        <a:srgbClr val="FFFFFF"/>
      </a:lt1>
      <a:dk2>
        <a:srgbClr val="1A3D97"/>
      </a:dk2>
      <a:lt2>
        <a:srgbClr val="DDDDDD"/>
      </a:lt2>
      <a:accent1>
        <a:srgbClr val="4972BB"/>
      </a:accent1>
      <a:accent2>
        <a:srgbClr val="6A99D8"/>
      </a:accent2>
      <a:accent3>
        <a:srgbClr val="FFFFFF"/>
      </a:accent3>
      <a:accent4>
        <a:srgbClr val="1C2E6A"/>
      </a:accent4>
      <a:accent5>
        <a:srgbClr val="B1BCDA"/>
      </a:accent5>
      <a:accent6>
        <a:srgbClr val="5F8AC4"/>
      </a:accent6>
      <a:hlink>
        <a:srgbClr val="96B1E6"/>
      </a:hlink>
      <a:folHlink>
        <a:srgbClr val="99C25C"/>
      </a:folHlink>
    </a:clrScheme>
    <a:fontScheme name="ncre-visual basic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ncre-visual basic 1">
        <a:dk1>
          <a:srgbClr val="1D4940"/>
        </a:dk1>
        <a:lt1>
          <a:srgbClr val="FFFFFF"/>
        </a:lt1>
        <a:dk2>
          <a:srgbClr val="3F716F"/>
        </a:dk2>
        <a:lt2>
          <a:srgbClr val="DDDDDD"/>
        </a:lt2>
        <a:accent1>
          <a:srgbClr val="669E86"/>
        </a:accent1>
        <a:accent2>
          <a:srgbClr val="A2CAB4"/>
        </a:accent2>
        <a:accent3>
          <a:srgbClr val="FFFFFF"/>
        </a:accent3>
        <a:accent4>
          <a:srgbClr val="173D35"/>
        </a:accent4>
        <a:accent5>
          <a:srgbClr val="B8CCC3"/>
        </a:accent5>
        <a:accent6>
          <a:srgbClr val="92B7A3"/>
        </a:accent6>
        <a:hlink>
          <a:srgbClr val="8CA35F"/>
        </a:hlink>
        <a:folHlink>
          <a:srgbClr val="C1B05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cre-visual basic 2">
        <a:dk1>
          <a:srgbClr val="23387D"/>
        </a:dk1>
        <a:lt1>
          <a:srgbClr val="FFFFFF"/>
        </a:lt1>
        <a:dk2>
          <a:srgbClr val="1A3D97"/>
        </a:dk2>
        <a:lt2>
          <a:srgbClr val="DDDDDD"/>
        </a:lt2>
        <a:accent1>
          <a:srgbClr val="4972BB"/>
        </a:accent1>
        <a:accent2>
          <a:srgbClr val="6A99D8"/>
        </a:accent2>
        <a:accent3>
          <a:srgbClr val="FFFFFF"/>
        </a:accent3>
        <a:accent4>
          <a:srgbClr val="1C2E6A"/>
        </a:accent4>
        <a:accent5>
          <a:srgbClr val="B1BCDA"/>
        </a:accent5>
        <a:accent6>
          <a:srgbClr val="5F8AC4"/>
        </a:accent6>
        <a:hlink>
          <a:srgbClr val="96B1E6"/>
        </a:hlink>
        <a:folHlink>
          <a:srgbClr val="99C25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cre-visual basic 3">
        <a:dk1>
          <a:srgbClr val="23387D"/>
        </a:dk1>
        <a:lt1>
          <a:srgbClr val="FFFFFF"/>
        </a:lt1>
        <a:dk2>
          <a:srgbClr val="1A3D97"/>
        </a:dk2>
        <a:lt2>
          <a:srgbClr val="DDDDDD"/>
        </a:lt2>
        <a:accent1>
          <a:srgbClr val="6E51A7"/>
        </a:accent1>
        <a:accent2>
          <a:srgbClr val="8C8EE0"/>
        </a:accent2>
        <a:accent3>
          <a:srgbClr val="FFFFFF"/>
        </a:accent3>
        <a:accent4>
          <a:srgbClr val="1C2E6A"/>
        </a:accent4>
        <a:accent5>
          <a:srgbClr val="BAB3D0"/>
        </a:accent5>
        <a:accent6>
          <a:srgbClr val="7E80CB"/>
        </a:accent6>
        <a:hlink>
          <a:srgbClr val="96B1E6"/>
        </a:hlink>
        <a:folHlink>
          <a:srgbClr val="7BB32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cre-visual basic 4">
        <a:dk1>
          <a:srgbClr val="23387D"/>
        </a:dk1>
        <a:lt1>
          <a:srgbClr val="FFFFFF"/>
        </a:lt1>
        <a:dk2>
          <a:srgbClr val="1A3D97"/>
        </a:dk2>
        <a:lt2>
          <a:srgbClr val="DDDDDD"/>
        </a:lt2>
        <a:accent1>
          <a:srgbClr val="4972BB"/>
        </a:accent1>
        <a:accent2>
          <a:srgbClr val="FF3300"/>
        </a:accent2>
        <a:accent3>
          <a:srgbClr val="FFFFFF"/>
        </a:accent3>
        <a:accent4>
          <a:srgbClr val="1C2E6A"/>
        </a:accent4>
        <a:accent5>
          <a:srgbClr val="B1BCDA"/>
        </a:accent5>
        <a:accent6>
          <a:srgbClr val="E72D00"/>
        </a:accent6>
        <a:hlink>
          <a:srgbClr val="96B1E6"/>
        </a:hlink>
        <a:folHlink>
          <a:srgbClr val="00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ncre-visual basic 2">
    <a:dk1>
      <a:srgbClr val="23387D"/>
    </a:dk1>
    <a:lt1>
      <a:srgbClr val="FFFFFF"/>
    </a:lt1>
    <a:dk2>
      <a:srgbClr val="1A3D97"/>
    </a:dk2>
    <a:lt2>
      <a:srgbClr val="DDDDDD"/>
    </a:lt2>
    <a:accent1>
      <a:srgbClr val="4972BB"/>
    </a:accent1>
    <a:accent2>
      <a:srgbClr val="6A99D8"/>
    </a:accent2>
    <a:accent3>
      <a:srgbClr val="FFFFFF"/>
    </a:accent3>
    <a:accent4>
      <a:srgbClr val="1C2E6A"/>
    </a:accent4>
    <a:accent5>
      <a:srgbClr val="B1BCDA"/>
    </a:accent5>
    <a:accent6>
      <a:srgbClr val="5F8AC4"/>
    </a:accent6>
    <a:hlink>
      <a:srgbClr val="96B1E6"/>
    </a:hlink>
    <a:folHlink>
      <a:srgbClr val="99C25C"/>
    </a:folHlink>
  </a:clrScheme>
</a:themeOverride>
</file>

<file path=ppt/theme/themeOverride2.xml><?xml version="1.0" encoding="utf-8"?>
<a:themeOverride xmlns:a="http://schemas.openxmlformats.org/drawingml/2006/main">
  <a:clrScheme name="ncre-visual basic 2">
    <a:dk1>
      <a:srgbClr val="23387D"/>
    </a:dk1>
    <a:lt1>
      <a:srgbClr val="FFFFFF"/>
    </a:lt1>
    <a:dk2>
      <a:srgbClr val="1A3D97"/>
    </a:dk2>
    <a:lt2>
      <a:srgbClr val="DDDDDD"/>
    </a:lt2>
    <a:accent1>
      <a:srgbClr val="4972BB"/>
    </a:accent1>
    <a:accent2>
      <a:srgbClr val="6A99D8"/>
    </a:accent2>
    <a:accent3>
      <a:srgbClr val="FFFFFF"/>
    </a:accent3>
    <a:accent4>
      <a:srgbClr val="1C2E6A"/>
    </a:accent4>
    <a:accent5>
      <a:srgbClr val="B1BCDA"/>
    </a:accent5>
    <a:accent6>
      <a:srgbClr val="5F8AC4"/>
    </a:accent6>
    <a:hlink>
      <a:srgbClr val="96B1E6"/>
    </a:hlink>
    <a:folHlink>
      <a:srgbClr val="99C25C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26932</Words>
  <Application>WPS 演示</Application>
  <PresentationFormat>宽屏</PresentationFormat>
  <Paragraphs>3228</Paragraphs>
  <Slides>135</Slides>
  <Notes>18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135</vt:i4>
      </vt:variant>
    </vt:vector>
  </HeadingPairs>
  <TitlesOfParts>
    <vt:vector size="146" baseType="lpstr">
      <vt:lpstr>Arial</vt:lpstr>
      <vt:lpstr>宋体</vt:lpstr>
      <vt:lpstr>Wingdings</vt:lpstr>
      <vt:lpstr>仿宋</vt:lpstr>
      <vt:lpstr>华文新魏</vt:lpstr>
      <vt:lpstr>Times New Roman</vt:lpstr>
      <vt:lpstr>微软雅黑</vt:lpstr>
      <vt:lpstr>Arial Unicode MS</vt:lpstr>
      <vt:lpstr>Times New Roman</vt:lpstr>
      <vt:lpstr>Verdana</vt:lpstr>
      <vt:lpstr>ncre-visual basic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微软中国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第1章 计算机基础知识</dc:title>
  <dc:creator>教育部考试中心</dc:creator>
  <dc:subject>一级Office</dc:subject>
  <cp:lastModifiedBy>聂小东</cp:lastModifiedBy>
  <cp:revision>615</cp:revision>
  <dcterms:created xsi:type="dcterms:W3CDTF">2010-11-23T02:54:00Z</dcterms:created>
  <dcterms:modified xsi:type="dcterms:W3CDTF">2024-10-15T09:58:56Z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33D3A5D27FF84D09A8991818C408C255_12</vt:lpwstr>
  </property>
  <property fmtid="{D5CDD505-2E9C-101B-9397-08002B2CF9AE}" pid="3" name="KSOProductBuildVer">
    <vt:lpwstr>2052-12.1.0.18276</vt:lpwstr>
  </property>
</Properties>
</file>