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80" r:id="rId3"/>
    <p:sldId id="287" r:id="rId4"/>
    <p:sldId id="312" r:id="rId5"/>
    <p:sldId id="313" r:id="rId6"/>
    <p:sldId id="314" r:id="rId7"/>
    <p:sldId id="315" r:id="rId8"/>
    <p:sldId id="298" r:id="rId9"/>
    <p:sldId id="311" r:id="rId10"/>
    <p:sldId id="299" r:id="rId11"/>
    <p:sldId id="301" r:id="rId12"/>
    <p:sldId id="302" r:id="rId13"/>
    <p:sldId id="310" r:id="rId14"/>
    <p:sldId id="305" r:id="rId15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Gill Sans"/>
      </a:defRPr>
    </a:lvl1pPr>
    <a:lvl2pPr marL="0" marR="0" indent="3429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Gill Sans"/>
      </a:defRPr>
    </a:lvl2pPr>
    <a:lvl3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Gill Sans"/>
      </a:defRPr>
    </a:lvl3pPr>
    <a:lvl4pPr marL="0" marR="0" indent="10287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Gill Sans"/>
      </a:defRPr>
    </a:lvl4pPr>
    <a:lvl5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Gill Sans"/>
      </a:defRPr>
    </a:lvl5pPr>
    <a:lvl6pPr marL="0" marR="0" indent="17145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Gill Sans"/>
      </a:defRPr>
    </a:lvl6pPr>
    <a:lvl7pPr marL="0" marR="0" indent="2057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Gill Sans"/>
      </a:defRPr>
    </a:lvl7pPr>
    <a:lvl8pPr marL="0" marR="0" indent="24003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Gill Sans"/>
      </a:defRPr>
    </a:lvl8pPr>
    <a:lvl9pPr marL="0" marR="0" indent="2743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Gill Sans"/>
      </a:defRPr>
    </a:lvl9pPr>
  </p:defaultTextStyle>
  <p:extLst>
    <p:ext uri="{EFAFB233-063F-42B5-8137-9DF3F51BA10A}">
      <p15:sldGuideLst xmlns:p15="http://schemas.microsoft.com/office/powerpoint/2012/main">
        <p15:guide id="1" orient="horz" pos="3072">
          <p15:clr>
            <a:srgbClr val="A4A3A4"/>
          </p15:clr>
        </p15:guide>
        <p15:guide id="2" pos="409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4227A"/>
    <a:srgbClr val="E8EBF4"/>
    <a:srgbClr val="0270C0"/>
    <a:srgbClr val="4CA6B6"/>
    <a:srgbClr val="1223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浅色样式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B301B821-A1FF-4177-AEE7-76D212191A09}" styleName="中度样式 1 - 强调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13" autoAdjust="0"/>
    <p:restoredTop sz="94561"/>
  </p:normalViewPr>
  <p:slideViewPr>
    <p:cSldViewPr snapToGrid="0" snapToObjects="1">
      <p:cViewPr varScale="1">
        <p:scale>
          <a:sx n="106" d="100"/>
          <a:sy n="106" d="100"/>
        </p:scale>
        <p:origin x="464" y="192"/>
      </p:cViewPr>
      <p:guideLst>
        <p:guide orient="horz" pos="3072"/>
        <p:guide pos="40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24" Type="http://schemas.microsoft.com/office/2015/10/relationships/revisionInfo" Target="revisionInfo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Shape 549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50" name="Shape 550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5982911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584200" latinLnBrk="0">
      <a:defRPr sz="2200">
        <a:latin typeface="Lucida Grande"/>
        <a:ea typeface="Lucida Grande"/>
        <a:cs typeface="Lucida Grande"/>
        <a:sym typeface="Lucida Grande"/>
      </a:defRPr>
    </a:lvl1pPr>
    <a:lvl2pPr indent="228600" defTabSz="584200" latinLnBrk="0">
      <a:defRPr sz="2200">
        <a:latin typeface="Lucida Grande"/>
        <a:ea typeface="Lucida Grande"/>
        <a:cs typeface="Lucida Grande"/>
        <a:sym typeface="Lucida Grande"/>
      </a:defRPr>
    </a:lvl2pPr>
    <a:lvl3pPr indent="457200" defTabSz="584200" latinLnBrk="0">
      <a:defRPr sz="2200">
        <a:latin typeface="Lucida Grande"/>
        <a:ea typeface="Lucida Grande"/>
        <a:cs typeface="Lucida Grande"/>
        <a:sym typeface="Lucida Grande"/>
      </a:defRPr>
    </a:lvl3pPr>
    <a:lvl4pPr indent="685800" defTabSz="584200" latinLnBrk="0">
      <a:defRPr sz="2200">
        <a:latin typeface="Lucida Grande"/>
        <a:ea typeface="Lucida Grande"/>
        <a:cs typeface="Lucida Grande"/>
        <a:sym typeface="Lucida Grande"/>
      </a:defRPr>
    </a:lvl4pPr>
    <a:lvl5pPr indent="914400" defTabSz="584200" latinLnBrk="0">
      <a:defRPr sz="2200">
        <a:latin typeface="Lucida Grande"/>
        <a:ea typeface="Lucida Grande"/>
        <a:cs typeface="Lucida Grande"/>
        <a:sym typeface="Lucida Grande"/>
      </a:defRPr>
    </a:lvl5pPr>
    <a:lvl6pPr indent="1143000" defTabSz="584200" latinLnBrk="0">
      <a:defRPr sz="2200">
        <a:latin typeface="Lucida Grande"/>
        <a:ea typeface="Lucida Grande"/>
        <a:cs typeface="Lucida Grande"/>
        <a:sym typeface="Lucida Grande"/>
      </a:defRPr>
    </a:lvl6pPr>
    <a:lvl7pPr indent="1371600" defTabSz="584200" latinLnBrk="0">
      <a:defRPr sz="2200">
        <a:latin typeface="Lucida Grande"/>
        <a:ea typeface="Lucida Grande"/>
        <a:cs typeface="Lucida Grande"/>
        <a:sym typeface="Lucida Grande"/>
      </a:defRPr>
    </a:lvl7pPr>
    <a:lvl8pPr indent="1600200" defTabSz="584200" latinLnBrk="0">
      <a:defRPr sz="2200">
        <a:latin typeface="Lucida Grande"/>
        <a:ea typeface="Lucida Grande"/>
        <a:cs typeface="Lucida Grande"/>
        <a:sym typeface="Lucida Grande"/>
      </a:defRPr>
    </a:lvl8pPr>
    <a:lvl9pPr indent="1828800" defTabSz="584200" latinLnBrk="0">
      <a:defRPr sz="2200">
        <a:latin typeface="Lucida Grande"/>
        <a:ea typeface="Lucida Grande"/>
        <a:cs typeface="Lucida Grande"/>
        <a:sym typeface="Lucida Grand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pic" idx="13"/>
          </p:nvPr>
        </p:nvSpPr>
        <p:spPr>
          <a:xfrm>
            <a:off x="7616378" y="0"/>
            <a:ext cx="5388422" cy="9753601"/>
          </a:xfrm>
          <a:prstGeom prst="rect">
            <a:avLst/>
          </a:prstGeom>
        </p:spPr>
        <p:txBody>
          <a:bodyPr lIns="91439" tIns="45719" rIns="91439" bIns="45719"/>
          <a:lstStyle/>
          <a:p>
            <a:r>
              <a:rPr lang="zh-CN" altLang="en-US"/>
              <a:t>将图片拖动到占位符，或单击添加图标</a:t>
            </a:r>
            <a:endParaRPr/>
          </a:p>
        </p:txBody>
      </p:sp>
      <p:sp>
        <p:nvSpPr>
          <p:cNvPr id="12" name="Shape 12"/>
          <p:cNvSpPr>
            <a:spLocks noGrp="1"/>
          </p:cNvSpPr>
          <p:nvPr>
            <p:ph type="body" sz="quarter" idx="14"/>
          </p:nvPr>
        </p:nvSpPr>
        <p:spPr>
          <a:xfrm>
            <a:off x="1758553" y="1171872"/>
            <a:ext cx="5243017" cy="1472035"/>
          </a:xfrm>
          <a:prstGeom prst="rect">
            <a:avLst/>
          </a:prstGeom>
        </p:spPr>
        <p:txBody>
          <a:bodyPr anchor="ctr"/>
          <a:lstStyle/>
          <a:p>
            <a:pPr lvl="0"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zh-CN" altLang="en-US">
                <a:solidFill>
                  <a:srgbClr val="4CA6B6"/>
                </a:solidFill>
                <a:latin typeface="Avenir Next Condensed Demi Bold"/>
                <a:ea typeface="Avenir Next Condensed Demi Bold"/>
                <a:cs typeface="Avenir Next Condensed Demi Bold"/>
                <a:sym typeface="Avenir Next Condensed Demi Bold"/>
              </a:rPr>
              <a:t>单击此处编辑母版文本样式</a:t>
            </a:r>
          </a:p>
        </p:txBody>
      </p:sp>
      <p:sp>
        <p:nvSpPr>
          <p:cNvPr id="13" name="Shape 13"/>
          <p:cNvSpPr>
            <a:spLocks noGrp="1"/>
          </p:cNvSpPr>
          <p:nvPr>
            <p:ph type="body" sz="quarter" idx="15" hasCustomPrompt="1"/>
          </p:nvPr>
        </p:nvSpPr>
        <p:spPr>
          <a:xfrm>
            <a:off x="1295400" y="1262372"/>
            <a:ext cx="57448" cy="1930401"/>
          </a:xfrm>
          <a:prstGeom prst="rect">
            <a:avLst/>
          </a:prstGeom>
          <a:solidFill>
            <a:srgbClr val="303841"/>
          </a:solidFill>
        </p:spPr>
        <p:txBody>
          <a:bodyPr anchor="ctr"/>
          <a:lstStyle/>
          <a:p>
            <a:pPr>
              <a:defRPr sz="4200"/>
            </a:pPr>
            <a:r>
              <a:rPr lang="en-US"/>
              <a:t> </a:t>
            </a:r>
            <a:endParaRPr/>
          </a:p>
        </p:txBody>
      </p:sp>
      <p:sp>
        <p:nvSpPr>
          <p:cNvPr id="14" name="Shape 14"/>
          <p:cNvSpPr>
            <a:spLocks noGrp="1"/>
          </p:cNvSpPr>
          <p:nvPr>
            <p:ph type="body" sz="quarter" idx="16"/>
          </p:nvPr>
        </p:nvSpPr>
        <p:spPr>
          <a:xfrm>
            <a:off x="1733153" y="2633712"/>
            <a:ext cx="3604816" cy="568151"/>
          </a:xfrm>
          <a:prstGeom prst="rect">
            <a:avLst/>
          </a:prstGeom>
        </p:spPr>
        <p:txBody>
          <a:bodyPr anchor="ctr"/>
          <a:lstStyle>
            <a:lvl1pPr algn="l" defTabSz="457200">
              <a:defRPr sz="1500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15" name="Shape 15"/>
          <p:cNvSpPr>
            <a:spLocks noGrp="1"/>
          </p:cNvSpPr>
          <p:nvPr>
            <p:ph type="body" sz="quarter" idx="17" hasCustomPrompt="1"/>
          </p:nvPr>
        </p:nvSpPr>
        <p:spPr>
          <a:xfrm>
            <a:off x="1295400" y="4481692"/>
            <a:ext cx="57448" cy="1270001"/>
          </a:xfrm>
          <a:prstGeom prst="rect">
            <a:avLst/>
          </a:prstGeom>
          <a:solidFill>
            <a:srgbClr val="303841"/>
          </a:solidFill>
        </p:spPr>
        <p:txBody>
          <a:bodyPr anchor="ctr"/>
          <a:lstStyle/>
          <a:p>
            <a:pPr>
              <a:defRPr sz="4200"/>
            </a:pPr>
            <a:r>
              <a:rPr lang="en-US"/>
              <a:t> </a:t>
            </a:r>
            <a:endParaRPr/>
          </a:p>
        </p:txBody>
      </p:sp>
      <p:sp>
        <p:nvSpPr>
          <p:cNvPr id="16" name="Shape 16"/>
          <p:cNvSpPr>
            <a:spLocks noGrp="1"/>
          </p:cNvSpPr>
          <p:nvPr>
            <p:ph type="body" sz="quarter" idx="18"/>
          </p:nvPr>
        </p:nvSpPr>
        <p:spPr>
          <a:xfrm>
            <a:off x="1720453" y="4481692"/>
            <a:ext cx="5094784" cy="1270001"/>
          </a:xfrm>
          <a:prstGeom prst="rect">
            <a:avLst/>
          </a:prstGeom>
        </p:spPr>
        <p:txBody>
          <a:bodyPr anchor="ctr"/>
          <a:lstStyle>
            <a:lvl1pPr algn="l" defTabSz="457200">
              <a:defRPr sz="1500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17" name="Shape 1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Collag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>
            <a:spLocks noGrp="1"/>
          </p:cNvSpPr>
          <p:nvPr>
            <p:ph type="body" sz="quarter" idx="13"/>
          </p:nvPr>
        </p:nvSpPr>
        <p:spPr>
          <a:xfrm>
            <a:off x="1720453" y="1273472"/>
            <a:ext cx="5610225" cy="969740"/>
          </a:xfrm>
          <a:prstGeom prst="rect">
            <a:avLst/>
          </a:prstGeom>
        </p:spPr>
        <p:txBody>
          <a:bodyPr anchor="ctr"/>
          <a:lstStyle/>
          <a:p>
            <a:pPr lvl="0" algn="l">
              <a:lnSpc>
                <a:spcPct val="8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zh-CN" altLang="en-US">
                <a:solidFill>
                  <a:srgbClr val="4CA6B6"/>
                </a:solidFill>
                <a:latin typeface="Avenir Next Condensed Demi Bold"/>
                <a:ea typeface="Avenir Next Condensed Demi Bold"/>
                <a:cs typeface="Avenir Next Condensed Demi Bold"/>
                <a:sym typeface="Avenir Next Condensed Demi Bold"/>
              </a:rPr>
              <a:t>单击此处编辑母版文本样式</a:t>
            </a:r>
          </a:p>
        </p:txBody>
      </p:sp>
      <p:sp>
        <p:nvSpPr>
          <p:cNvPr id="43" name="Shape 43"/>
          <p:cNvSpPr>
            <a:spLocks noGrp="1"/>
          </p:cNvSpPr>
          <p:nvPr>
            <p:ph type="body" sz="quarter" idx="14" hasCustomPrompt="1"/>
          </p:nvPr>
        </p:nvSpPr>
        <p:spPr>
          <a:xfrm>
            <a:off x="1295400" y="1262372"/>
            <a:ext cx="57448" cy="1270001"/>
          </a:xfrm>
          <a:prstGeom prst="rect">
            <a:avLst/>
          </a:prstGeom>
          <a:solidFill>
            <a:srgbClr val="303841"/>
          </a:solidFill>
        </p:spPr>
        <p:txBody>
          <a:bodyPr anchor="ctr"/>
          <a:lstStyle/>
          <a:p>
            <a:pPr>
              <a:defRPr sz="4200"/>
            </a:pPr>
            <a:r>
              <a:rPr lang="en-US"/>
              <a:t> </a:t>
            </a:r>
            <a:endParaRPr/>
          </a:p>
        </p:txBody>
      </p:sp>
      <p:sp>
        <p:nvSpPr>
          <p:cNvPr id="44" name="Shape 44"/>
          <p:cNvSpPr>
            <a:spLocks noGrp="1"/>
          </p:cNvSpPr>
          <p:nvPr>
            <p:ph type="body" sz="quarter" idx="15"/>
          </p:nvPr>
        </p:nvSpPr>
        <p:spPr>
          <a:xfrm>
            <a:off x="1720453" y="2062212"/>
            <a:ext cx="5610226" cy="389260"/>
          </a:xfrm>
          <a:prstGeom prst="rect">
            <a:avLst/>
          </a:prstGeom>
        </p:spPr>
        <p:txBody>
          <a:bodyPr anchor="ctr"/>
          <a:lstStyle>
            <a:lvl1pPr algn="l" defTabSz="457200">
              <a:defRPr sz="1500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5" name="Shape 45"/>
          <p:cNvSpPr>
            <a:spLocks noGrp="1"/>
          </p:cNvSpPr>
          <p:nvPr>
            <p:ph type="pic" sz="quarter" idx="16"/>
          </p:nvPr>
        </p:nvSpPr>
        <p:spPr>
          <a:xfrm>
            <a:off x="7947962" y="4669"/>
            <a:ext cx="2485511" cy="2385764"/>
          </a:xfrm>
          <a:prstGeom prst="rect">
            <a:avLst/>
          </a:prstGeom>
        </p:spPr>
        <p:txBody>
          <a:bodyPr lIns="91439" tIns="45719" rIns="91439" bIns="45719"/>
          <a:lstStyle>
            <a:lvl1pPr>
              <a:defRPr sz="1800"/>
            </a:lvl1pPr>
          </a:lstStyle>
          <a:p>
            <a:r>
              <a:rPr lang="zh-CN" altLang="en-US"/>
              <a:t>将图片拖动到占位符，或单击添加图标</a:t>
            </a:r>
            <a:endParaRPr/>
          </a:p>
        </p:txBody>
      </p:sp>
      <p:sp>
        <p:nvSpPr>
          <p:cNvPr id="46" name="Shape 46"/>
          <p:cNvSpPr>
            <a:spLocks noGrp="1"/>
          </p:cNvSpPr>
          <p:nvPr>
            <p:ph type="pic" sz="quarter" idx="17"/>
          </p:nvPr>
        </p:nvSpPr>
        <p:spPr>
          <a:xfrm>
            <a:off x="7947962" y="2457502"/>
            <a:ext cx="2485511" cy="2385763"/>
          </a:xfrm>
          <a:prstGeom prst="rect">
            <a:avLst/>
          </a:prstGeom>
        </p:spPr>
        <p:txBody>
          <a:bodyPr lIns="91439" tIns="45719" rIns="91439" bIns="45719"/>
          <a:lstStyle>
            <a:lvl1pPr>
              <a:defRPr sz="1800"/>
            </a:lvl1pPr>
          </a:lstStyle>
          <a:p>
            <a:r>
              <a:rPr lang="zh-CN" altLang="en-US"/>
              <a:t>将图片拖动到占位符，或单击添加图标</a:t>
            </a:r>
            <a:endParaRPr/>
          </a:p>
        </p:txBody>
      </p:sp>
      <p:sp>
        <p:nvSpPr>
          <p:cNvPr id="47" name="Shape 47"/>
          <p:cNvSpPr>
            <a:spLocks noGrp="1"/>
          </p:cNvSpPr>
          <p:nvPr>
            <p:ph type="pic" sz="quarter" idx="18"/>
          </p:nvPr>
        </p:nvSpPr>
        <p:spPr>
          <a:xfrm>
            <a:off x="10519289" y="4669"/>
            <a:ext cx="2485512" cy="2385764"/>
          </a:xfrm>
          <a:prstGeom prst="rect">
            <a:avLst/>
          </a:prstGeom>
        </p:spPr>
        <p:txBody>
          <a:bodyPr lIns="91439" tIns="45719" rIns="91439" bIns="45719"/>
          <a:lstStyle>
            <a:lvl1pPr>
              <a:defRPr sz="1800"/>
            </a:lvl1pPr>
          </a:lstStyle>
          <a:p>
            <a:r>
              <a:rPr lang="zh-CN" altLang="en-US"/>
              <a:t>将图片拖动到占位符，或单击添加图标</a:t>
            </a:r>
            <a:endParaRPr/>
          </a:p>
        </p:txBody>
      </p:sp>
      <p:sp>
        <p:nvSpPr>
          <p:cNvPr id="48" name="Shape 48"/>
          <p:cNvSpPr>
            <a:spLocks noGrp="1"/>
          </p:cNvSpPr>
          <p:nvPr>
            <p:ph type="pic" sz="quarter" idx="19"/>
          </p:nvPr>
        </p:nvSpPr>
        <p:spPr>
          <a:xfrm>
            <a:off x="10519289" y="2457502"/>
            <a:ext cx="2485512" cy="2385763"/>
          </a:xfrm>
          <a:prstGeom prst="rect">
            <a:avLst/>
          </a:prstGeom>
        </p:spPr>
        <p:txBody>
          <a:bodyPr lIns="91439" tIns="45719" rIns="91439" bIns="45719"/>
          <a:lstStyle>
            <a:lvl1pPr>
              <a:defRPr sz="1800"/>
            </a:lvl1pPr>
          </a:lstStyle>
          <a:p>
            <a:r>
              <a:rPr lang="zh-CN" altLang="en-US"/>
              <a:t>将图片拖动到占位符，或单击添加图标</a:t>
            </a:r>
            <a:endParaRPr/>
          </a:p>
        </p:txBody>
      </p:sp>
      <p:sp>
        <p:nvSpPr>
          <p:cNvPr id="49" name="Shape 49"/>
          <p:cNvSpPr>
            <a:spLocks noGrp="1"/>
          </p:cNvSpPr>
          <p:nvPr>
            <p:ph type="body" sz="quarter" idx="20"/>
          </p:nvPr>
        </p:nvSpPr>
        <p:spPr>
          <a:xfrm>
            <a:off x="1758553" y="4406900"/>
            <a:ext cx="5094784" cy="1270000"/>
          </a:xfrm>
          <a:prstGeom prst="rect">
            <a:avLst/>
          </a:prstGeom>
        </p:spPr>
        <p:txBody>
          <a:bodyPr anchor="ctr"/>
          <a:lstStyle>
            <a:lvl1pPr algn="l" defTabSz="457200">
              <a:defRPr sz="1500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0" name="Shape 50"/>
          <p:cNvSpPr>
            <a:spLocks noGrp="1"/>
          </p:cNvSpPr>
          <p:nvPr>
            <p:ph type="body" sz="quarter" idx="21" hasCustomPrompt="1"/>
          </p:nvPr>
        </p:nvSpPr>
        <p:spPr>
          <a:xfrm>
            <a:off x="1295400" y="4241800"/>
            <a:ext cx="57448" cy="2540000"/>
          </a:xfrm>
          <a:prstGeom prst="rect">
            <a:avLst/>
          </a:prstGeom>
          <a:solidFill>
            <a:srgbClr val="303841"/>
          </a:solidFill>
        </p:spPr>
        <p:txBody>
          <a:bodyPr anchor="ctr"/>
          <a:lstStyle/>
          <a:p>
            <a:pPr>
              <a:defRPr sz="4200"/>
            </a:pPr>
            <a:r>
              <a:rPr lang="en-US"/>
              <a:t> </a:t>
            </a:r>
            <a:endParaRPr/>
          </a:p>
        </p:txBody>
      </p:sp>
      <p:sp>
        <p:nvSpPr>
          <p:cNvPr id="51" name="Shape 51"/>
          <p:cNvSpPr>
            <a:spLocks noGrp="1"/>
          </p:cNvSpPr>
          <p:nvPr>
            <p:ph type="pic" sz="quarter" idx="22"/>
          </p:nvPr>
        </p:nvSpPr>
        <p:spPr>
          <a:xfrm>
            <a:off x="7947962" y="4910334"/>
            <a:ext cx="2485511" cy="2385764"/>
          </a:xfrm>
          <a:prstGeom prst="rect">
            <a:avLst/>
          </a:prstGeom>
        </p:spPr>
        <p:txBody>
          <a:bodyPr lIns="91439" tIns="45719" rIns="91439" bIns="45719"/>
          <a:lstStyle>
            <a:lvl1pPr>
              <a:defRPr sz="1800"/>
            </a:lvl1pPr>
          </a:lstStyle>
          <a:p>
            <a:r>
              <a:rPr lang="zh-CN" altLang="en-US"/>
              <a:t>将图片拖动到占位符，或单击添加图标</a:t>
            </a:r>
            <a:endParaRPr/>
          </a:p>
        </p:txBody>
      </p:sp>
      <p:sp>
        <p:nvSpPr>
          <p:cNvPr id="52" name="Shape 52"/>
          <p:cNvSpPr>
            <a:spLocks noGrp="1"/>
          </p:cNvSpPr>
          <p:nvPr>
            <p:ph type="pic" sz="quarter" idx="23"/>
          </p:nvPr>
        </p:nvSpPr>
        <p:spPr>
          <a:xfrm>
            <a:off x="7947962" y="7363167"/>
            <a:ext cx="2485511" cy="2385763"/>
          </a:xfrm>
          <a:prstGeom prst="rect">
            <a:avLst/>
          </a:prstGeom>
        </p:spPr>
        <p:txBody>
          <a:bodyPr lIns="91439" tIns="45719" rIns="91439" bIns="45719"/>
          <a:lstStyle>
            <a:lvl1pPr>
              <a:defRPr sz="1800"/>
            </a:lvl1pPr>
          </a:lstStyle>
          <a:p>
            <a:r>
              <a:rPr lang="zh-CN" altLang="en-US"/>
              <a:t>将图片拖动到占位符，或单击添加图标</a:t>
            </a:r>
            <a:endParaRPr/>
          </a:p>
        </p:txBody>
      </p:sp>
      <p:sp>
        <p:nvSpPr>
          <p:cNvPr id="53" name="Shape 53"/>
          <p:cNvSpPr>
            <a:spLocks noGrp="1"/>
          </p:cNvSpPr>
          <p:nvPr>
            <p:ph type="pic" sz="quarter" idx="24"/>
          </p:nvPr>
        </p:nvSpPr>
        <p:spPr>
          <a:xfrm>
            <a:off x="10519289" y="4910334"/>
            <a:ext cx="2485512" cy="2385764"/>
          </a:xfrm>
          <a:prstGeom prst="rect">
            <a:avLst/>
          </a:prstGeom>
        </p:spPr>
        <p:txBody>
          <a:bodyPr lIns="91439" tIns="45719" rIns="91439" bIns="45719"/>
          <a:lstStyle>
            <a:lvl1pPr>
              <a:defRPr sz="1800"/>
            </a:lvl1pPr>
          </a:lstStyle>
          <a:p>
            <a:r>
              <a:rPr lang="zh-CN" altLang="en-US"/>
              <a:t>将图片拖动到占位符，或单击添加图标</a:t>
            </a:r>
            <a:endParaRPr/>
          </a:p>
        </p:txBody>
      </p:sp>
      <p:sp>
        <p:nvSpPr>
          <p:cNvPr id="54" name="Shape 54"/>
          <p:cNvSpPr>
            <a:spLocks noGrp="1"/>
          </p:cNvSpPr>
          <p:nvPr>
            <p:ph type="pic" sz="quarter" idx="25"/>
          </p:nvPr>
        </p:nvSpPr>
        <p:spPr>
          <a:xfrm>
            <a:off x="10519289" y="7363167"/>
            <a:ext cx="2485512" cy="2385763"/>
          </a:xfrm>
          <a:prstGeom prst="rect">
            <a:avLst/>
          </a:prstGeom>
        </p:spPr>
        <p:txBody>
          <a:bodyPr lIns="91439" tIns="45719" rIns="91439" bIns="45719"/>
          <a:lstStyle>
            <a:lvl1pPr>
              <a:defRPr sz="1800"/>
            </a:lvl1pPr>
          </a:lstStyle>
          <a:p>
            <a:r>
              <a:rPr lang="zh-CN" altLang="en-US"/>
              <a:t>将图片拖动到占位符，或单击添加图标</a:t>
            </a:r>
            <a:endParaRPr/>
          </a:p>
        </p:txBody>
      </p:sp>
      <p:sp>
        <p:nvSpPr>
          <p:cNvPr id="55" name="Shape 55"/>
          <p:cNvSpPr>
            <a:spLocks noGrp="1"/>
          </p:cNvSpPr>
          <p:nvPr>
            <p:ph type="body" sz="quarter" idx="26" hasCustomPrompt="1"/>
          </p:nvPr>
        </p:nvSpPr>
        <p:spPr>
          <a:xfrm>
            <a:off x="7947962" y="2457502"/>
            <a:ext cx="2485629" cy="2385616"/>
          </a:xfrm>
          <a:prstGeom prst="rect">
            <a:avLst/>
          </a:prstGeom>
          <a:solidFill>
            <a:srgbClr val="03ADB5">
              <a:alpha val="80000"/>
            </a:srgbClr>
          </a:solidFill>
        </p:spPr>
        <p:txBody>
          <a:bodyPr anchor="ctr"/>
          <a:lstStyle/>
          <a:p>
            <a:pPr>
              <a:defRPr sz="4200"/>
            </a:pPr>
            <a:r>
              <a:rPr lang="en-US"/>
              <a:t> </a:t>
            </a:r>
            <a:endParaRPr/>
          </a:p>
        </p:txBody>
      </p:sp>
      <p:sp>
        <p:nvSpPr>
          <p:cNvPr id="56" name="Shape 56"/>
          <p:cNvSpPr>
            <a:spLocks noGrp="1"/>
          </p:cNvSpPr>
          <p:nvPr>
            <p:ph type="body" sz="quarter" idx="27" hasCustomPrompt="1"/>
          </p:nvPr>
        </p:nvSpPr>
        <p:spPr>
          <a:xfrm>
            <a:off x="10519288" y="4910334"/>
            <a:ext cx="2485630" cy="2392165"/>
          </a:xfrm>
          <a:prstGeom prst="rect">
            <a:avLst/>
          </a:prstGeom>
          <a:solidFill>
            <a:srgbClr val="303841">
              <a:alpha val="80000"/>
            </a:srgbClr>
          </a:solidFill>
        </p:spPr>
        <p:txBody>
          <a:bodyPr anchor="ctr"/>
          <a:lstStyle/>
          <a:p>
            <a:pPr>
              <a:defRPr sz="4200"/>
            </a:pPr>
            <a:r>
              <a:rPr lang="en-US"/>
              <a:t> </a:t>
            </a:r>
            <a:endParaRPr/>
          </a:p>
        </p:txBody>
      </p:sp>
      <p:sp>
        <p:nvSpPr>
          <p:cNvPr id="57" name="Shape 5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b"/>
          <a:lstStyle/>
          <a:p>
            <a:r>
              <a:t>Title Text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6375400" y="9258300"/>
            <a:ext cx="241301" cy="266700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defRPr sz="18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transition spd="med"/>
  <p:txStyles>
    <p:titleStyle>
      <a:lvl1pPr marL="0" marR="0" indent="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1pPr>
      <a:lvl2pPr marL="0" marR="0" indent="2286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2pPr>
      <a:lvl3pPr marL="0" marR="0" indent="4572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3pPr>
      <a:lvl4pPr marL="0" marR="0" indent="6858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4pPr>
      <a:lvl5pPr marL="0" marR="0" indent="9144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5pPr>
      <a:lvl6pPr marL="0" marR="0" indent="11430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6pPr>
      <a:lvl7pPr marL="0" marR="0" indent="13716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7pPr>
      <a:lvl8pPr marL="0" marR="0" indent="16002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8pPr>
      <a:lvl9pPr marL="0" marR="0" indent="18288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9pPr>
    </p:titleStyle>
    <p:bodyStyle>
      <a:lvl1pPr marL="0" marR="0" indent="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1pPr>
      <a:lvl2pPr marL="0" marR="0" indent="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2pPr>
      <a:lvl3pPr marL="0" marR="0" indent="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3pPr>
      <a:lvl4pPr marL="0" marR="0" indent="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4pPr>
      <a:lvl5pPr marL="0" marR="0" indent="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5pPr>
      <a:lvl6pPr marL="0" marR="0" indent="35560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6pPr>
      <a:lvl7pPr marL="0" marR="0" indent="71120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7pPr>
      <a:lvl8pPr marL="0" marR="0" indent="106680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8pPr>
      <a:lvl9pPr marL="0" marR="0" indent="142240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Gill Sans"/>
        </a:defRPr>
      </a:lvl9pPr>
    </p:bodyStyle>
    <p:otherStyle>
      <a:lvl1pPr marL="0" marR="0" indent="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1pPr>
      <a:lvl2pPr marL="0" marR="0" indent="22860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2pPr>
      <a:lvl3pPr marL="0" marR="0" indent="45720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3pPr>
      <a:lvl4pPr marL="0" marR="0" indent="68580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4pPr>
      <a:lvl5pPr marL="0" marR="0" indent="91440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5pPr>
      <a:lvl6pPr marL="0" marR="0" indent="114300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6pPr>
      <a:lvl7pPr marL="0" marR="0" indent="137160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7pPr>
      <a:lvl8pPr marL="0" marR="0" indent="160020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8pPr>
      <a:lvl9pPr marL="0" marR="0" indent="1828800" algn="ctr" defTabSz="5842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Shape 553"/>
          <p:cNvSpPr>
            <a:spLocks noGrp="1"/>
          </p:cNvSpPr>
          <p:nvPr>
            <p:ph type="body" idx="14"/>
          </p:nvPr>
        </p:nvSpPr>
        <p:spPr>
          <a:xfrm>
            <a:off x="1758552" y="1171872"/>
            <a:ext cx="11116199" cy="1472035"/>
          </a:xfrm>
          <a:prstGeom prst="rect">
            <a:avLst/>
          </a:prstGeom>
        </p:spPr>
        <p:txBody>
          <a:bodyPr/>
          <a:lstStyle/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US" altLang="zh-CN" cap="small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Unit </a:t>
            </a:r>
            <a:r>
              <a:rPr lang="en-US" altLang="zh-CN" cap="small" dirty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8</a:t>
            </a:r>
          </a:p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US" altLang="zh-CN" cap="small" dirty="0" smtClean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Understanding </a:t>
            </a:r>
            <a:r>
              <a:rPr lang="en-US" altLang="zh-CN" cap="small" dirty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the Text Structure </a:t>
            </a:r>
            <a:endParaRPr lang="en-GB" cap="small" dirty="0">
              <a:solidFill>
                <a:srgbClr val="4CA6B6"/>
              </a:solidFill>
              <a:latin typeface="Book Antiqua" charset="0"/>
              <a:ea typeface="Book Antiqua" charset="0"/>
              <a:cs typeface="Book Antiqua" charset="0"/>
              <a:sym typeface="Avenir Next Condensed Demi Bold"/>
            </a:endParaRPr>
          </a:p>
        </p:txBody>
      </p:sp>
      <p:sp>
        <p:nvSpPr>
          <p:cNvPr id="554" name="Shape 554"/>
          <p:cNvSpPr>
            <a:spLocks noGrp="1"/>
          </p:cNvSpPr>
          <p:nvPr>
            <p:ph type="body" idx="15"/>
          </p:nvPr>
        </p:nvSpPr>
        <p:spPr>
          <a:xfrm>
            <a:off x="1317088" y="1274096"/>
            <a:ext cx="51035" cy="941566"/>
          </a:xfrm>
          <a:prstGeom prst="rect">
            <a:avLst/>
          </a:prstGeom>
        </p:spPr>
        <p:txBody>
          <a:bodyPr/>
          <a:lstStyle/>
          <a:p>
            <a:pPr>
              <a:defRPr sz="4200"/>
            </a:pPr>
            <a:endParaRPr>
              <a:latin typeface="Book Antiqua" charset="0"/>
              <a:ea typeface="Book Antiqua" charset="0"/>
              <a:cs typeface="Book Antiqua" charset="0"/>
            </a:endParaRPr>
          </a:p>
        </p:txBody>
      </p:sp>
      <p:sp>
        <p:nvSpPr>
          <p:cNvPr id="556" name="Shape 556"/>
          <p:cNvSpPr>
            <a:spLocks noGrp="1"/>
          </p:cNvSpPr>
          <p:nvPr>
            <p:ph type="body" idx="17"/>
          </p:nvPr>
        </p:nvSpPr>
        <p:spPr>
          <a:xfrm>
            <a:off x="1311224" y="2643906"/>
            <a:ext cx="64128" cy="1270001"/>
          </a:xfrm>
          <a:prstGeom prst="rect">
            <a:avLst/>
          </a:prstGeom>
        </p:spPr>
        <p:txBody>
          <a:bodyPr/>
          <a:lstStyle/>
          <a:p>
            <a:pPr>
              <a:defRPr sz="4200"/>
            </a:pPr>
            <a:endParaRPr>
              <a:latin typeface="Book Antiqua" charset="0"/>
              <a:ea typeface="Book Antiqua" charset="0"/>
              <a:cs typeface="Book Antiqua" charset="0"/>
            </a:endParaRPr>
          </a:p>
        </p:txBody>
      </p:sp>
      <p:sp>
        <p:nvSpPr>
          <p:cNvPr id="557" name="Shape 557"/>
          <p:cNvSpPr>
            <a:spLocks noGrp="1"/>
          </p:cNvSpPr>
          <p:nvPr>
            <p:ph type="body" idx="18"/>
          </p:nvPr>
        </p:nvSpPr>
        <p:spPr>
          <a:xfrm>
            <a:off x="1758551" y="2660258"/>
            <a:ext cx="11116199" cy="1270001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zh-CN" altLang="en-US" sz="3600" cap="small" dirty="0">
                <a:latin typeface="Book Antiqua" charset="0"/>
                <a:ea typeface="Book Antiqua" charset="0"/>
                <a:cs typeface="Book Antiqua" charset="0"/>
              </a:rPr>
              <a:t>视频 </a:t>
            </a:r>
            <a:r>
              <a:rPr lang="en-GB" altLang="zh-CN" sz="3600" cap="small" dirty="0">
                <a:latin typeface="Book Antiqua" charset="0"/>
                <a:ea typeface="Book Antiqua" charset="0"/>
                <a:cs typeface="Book Antiqua" charset="0"/>
              </a:rPr>
              <a:t>4</a:t>
            </a:r>
            <a:r>
              <a:rPr lang="zh-CN" altLang="en-US" sz="3600" cap="small" dirty="0" smtClean="0">
                <a:latin typeface="Book Antiqua" charset="0"/>
                <a:ea typeface="Book Antiqua" charset="0"/>
                <a:cs typeface="Book Antiqua" charset="0"/>
              </a:rPr>
              <a:t> </a:t>
            </a:r>
            <a:r>
              <a:rPr lang="en-US" altLang="zh-CN" sz="3600" cap="small" dirty="0" smtClean="0">
                <a:latin typeface="Book Antiqua" charset="0"/>
                <a:ea typeface="Book Antiqua" charset="0"/>
                <a:cs typeface="Book Antiqua" charset="0"/>
              </a:rPr>
              <a:t>Understanding the Structure of an Argument Text</a:t>
            </a:r>
            <a:endParaRPr lang="en-GB" altLang="zh-CN" sz="3600" cap="small" dirty="0">
              <a:latin typeface="Book Antiqua" charset="0"/>
              <a:ea typeface="Book Antiqua" charset="0"/>
              <a:cs typeface="Book Antiqua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4"/>
          </p:nvPr>
        </p:nvSpPr>
        <p:spPr>
          <a:xfrm>
            <a:off x="479892" y="1351112"/>
            <a:ext cx="57448" cy="1270001"/>
          </a:xfrm>
        </p:spPr>
        <p:txBody>
          <a:bodyPr/>
          <a:lstStyle/>
          <a:p>
            <a:endParaRPr kumimoji="1" lang="zh-CN" altLang="en-US">
              <a:latin typeface="Book Antiqua" charset="0"/>
              <a:ea typeface="Book Antiqua" charset="0"/>
              <a:cs typeface="Book Antiqua" charset="0"/>
            </a:endParaRPr>
          </a:p>
        </p:txBody>
      </p:sp>
      <p:sp>
        <p:nvSpPr>
          <p:cNvPr id="6" name="Shape 553"/>
          <p:cNvSpPr>
            <a:spLocks noGrp="1"/>
          </p:cNvSpPr>
          <p:nvPr>
            <p:ph type="body" idx="14"/>
          </p:nvPr>
        </p:nvSpPr>
        <p:spPr>
          <a:xfrm>
            <a:off x="917461" y="1250094"/>
            <a:ext cx="9581485" cy="1472035"/>
          </a:xfrm>
          <a:prstGeom prst="rect">
            <a:avLst/>
          </a:prstGeom>
          <a:noFill/>
        </p:spPr>
        <p:txBody>
          <a:bodyPr/>
          <a:lstStyle/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US" altLang="zh-CN" sz="4400" b="1" cap="small" dirty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Structure</a:t>
            </a:r>
            <a:r>
              <a:rPr lang="en-US" altLang="zh-CN" sz="4400" b="1" cap="small" dirty="0" smtClean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 of an Argument Text</a:t>
            </a:r>
            <a:endParaRPr lang="en-GB" sz="4400" b="1" cap="small" dirty="0">
              <a:solidFill>
                <a:srgbClr val="4CA6B6"/>
              </a:solidFill>
              <a:latin typeface="Book Antiqua" charset="0"/>
              <a:ea typeface="Book Antiqua" charset="0"/>
              <a:cs typeface="Book Antiqua" charset="0"/>
              <a:sym typeface="Avenir Next Condensed Demi Bold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751678"/>
              </p:ext>
            </p:extLst>
          </p:nvPr>
        </p:nvGraphicFramePr>
        <p:xfrm>
          <a:off x="1268280" y="2997375"/>
          <a:ext cx="10612206" cy="5479757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2706697"/>
                <a:gridCol w="2951545"/>
                <a:gridCol w="4953964"/>
              </a:tblGrid>
              <a:tr h="804397">
                <a:tc>
                  <a:txBody>
                    <a:bodyPr/>
                    <a:lstStyle/>
                    <a:p>
                      <a:pPr marL="44450" indent="0" algn="ctr">
                        <a:tabLst/>
                      </a:pPr>
                      <a:r>
                        <a:rPr lang="en-GB" altLang="zh-CN" sz="2000" b="1" cap="small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Parts of an Argument Text</a:t>
                      </a:r>
                      <a:endParaRPr lang="zh-CN" altLang="en-US" sz="2000" b="1" cap="small" baseline="0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>
                    <a:solidFill>
                      <a:srgbClr val="4CA6B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altLang="zh-CN" sz="2000" b="1" cap="small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Purpose of Each Part</a:t>
                      </a:r>
                      <a:endParaRPr lang="zh-CN" altLang="en-US" sz="2000" b="1" cap="small" baseline="0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>
                    <a:solidFill>
                      <a:srgbClr val="4CA6B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zh-CN" altLang="en-US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</a:tr>
              <a:tr h="2337680">
                <a:tc rowSpan="2">
                  <a:txBody>
                    <a:bodyPr/>
                    <a:lstStyle/>
                    <a:p>
                      <a:pPr marL="11113" indent="0" algn="ctr">
                        <a:tabLst/>
                      </a:pPr>
                      <a:r>
                        <a:rPr lang="en-US" altLang="zh-CN" sz="2400" b="1" cap="small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(3) Conclusion</a:t>
                      </a:r>
                      <a:endParaRPr lang="zh-CN" altLang="en-US" sz="2400" b="1" cap="small" baseline="0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  <a:p>
                      <a:pPr marL="11113" indent="0" algn="ctr">
                        <a:tabLst/>
                      </a:pPr>
                      <a:endParaRPr lang="en-US" altLang="zh-CN" sz="2400" b="1" cap="none" baseline="0" dirty="0" smtClean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  <a:p>
                      <a:pPr marL="466725" indent="-285750" algn="l">
                        <a:buFont typeface="Arial" charset="0"/>
                        <a:buChar char="•"/>
                        <a:tabLst/>
                      </a:pPr>
                      <a:r>
                        <a:rPr lang="en-GB" altLang="zh-CN" sz="16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Book Antiqua" charset="0"/>
                          <a:ea typeface="Book Antiqua" charset="0"/>
                          <a:cs typeface="Book Antiqua" charset="0"/>
                          <a:sym typeface="Gill Sans"/>
                        </a:rPr>
                        <a:t>To </a:t>
                      </a:r>
                      <a:r>
                        <a:rPr lang="en-GB" altLang="zh-CN" sz="16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Book Antiqua" charset="0"/>
                          <a:ea typeface="Book Antiqua" charset="0"/>
                          <a:cs typeface="Book Antiqua" charset="0"/>
                          <a:sym typeface="Gill Sans"/>
                        </a:rPr>
                        <a:t>relate the argument to real world action</a:t>
                      </a:r>
                    </a:p>
                    <a:p>
                      <a:pPr marL="466725" indent="-285750" algn="l">
                        <a:buFont typeface="Arial" charset="0"/>
                        <a:buChar char="•"/>
                        <a:tabLst/>
                      </a:pPr>
                      <a:endParaRPr lang="en-GB" altLang="zh-CN" sz="1600" b="0" i="0" u="none" strike="noStrike" cap="none" spc="0" baseline="0" dirty="0" smtClean="0">
                        <a:ln>
                          <a:noFill/>
                        </a:ln>
                        <a:solidFill>
                          <a:schemeClr val="dk1"/>
                        </a:solidFill>
                        <a:uFillTx/>
                        <a:latin typeface="Book Antiqua" charset="0"/>
                        <a:ea typeface="Book Antiqua" charset="0"/>
                        <a:cs typeface="Book Antiqua" charset="0"/>
                        <a:sym typeface="Gill Sans"/>
                      </a:endParaRPr>
                    </a:p>
                    <a:p>
                      <a:pPr marL="466725" indent="-285750" algn="l">
                        <a:buFont typeface="Arial" charset="0"/>
                        <a:buChar char="•"/>
                        <a:tabLst/>
                      </a:pPr>
                      <a:r>
                        <a:rPr lang="en-GB" altLang="zh-CN" sz="16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Book Antiqua" charset="0"/>
                          <a:ea typeface="Book Antiqua" charset="0"/>
                          <a:cs typeface="Book Antiqua" charset="0"/>
                          <a:sym typeface="Gill Sans"/>
                        </a:rPr>
                        <a:t>No </a:t>
                      </a:r>
                      <a:r>
                        <a:rPr lang="en-GB" altLang="zh-CN" sz="1600" b="0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Book Antiqua" charset="0"/>
                          <a:ea typeface="Book Antiqua" charset="0"/>
                          <a:cs typeface="Book Antiqua" charset="0"/>
                          <a:sym typeface="Gill Sans"/>
                        </a:rPr>
                        <a:t>new evidence is given in the conclusion</a:t>
                      </a:r>
                      <a:endParaRPr lang="zh-CN" altLang="en-US" sz="1600" b="0" i="0" u="none" strike="noStrike" cap="none" spc="0" baseline="0" dirty="0">
                        <a:ln>
                          <a:noFill/>
                        </a:ln>
                        <a:solidFill>
                          <a:schemeClr val="dk1"/>
                        </a:solidFill>
                        <a:uFillTx/>
                        <a:latin typeface="Book Antiqua" charset="0"/>
                        <a:ea typeface="Book Antiqua" charset="0"/>
                        <a:cs typeface="Book Antiqua" charset="0"/>
                        <a:sym typeface="Gill San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altLang="zh-CN" sz="2000" b="1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Summary</a:t>
                      </a:r>
                    </a:p>
                    <a:p>
                      <a:pPr algn="ctr"/>
                      <a:endParaRPr lang="en-GB" altLang="zh-CN" b="1" dirty="0" smtClean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charset="0"/>
                        <a:buChar char="•"/>
                      </a:pPr>
                      <a:r>
                        <a:rPr lang="en-GB" altLang="zh-CN" b="1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To</a:t>
                      </a:r>
                      <a:r>
                        <a:rPr lang="en-GB" altLang="zh-CN" b="1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 </a:t>
                      </a:r>
                      <a:r>
                        <a:rPr lang="en-GB" altLang="zh-CN" b="1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give the reader a brief reminder of the main ideas, while restating the thesis</a:t>
                      </a:r>
                      <a:endParaRPr lang="zh-CN" altLang="en-US" b="1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</a:tr>
              <a:tr h="2337680">
                <a:tc vMerge="1">
                  <a:txBody>
                    <a:bodyPr/>
                    <a:lstStyle/>
                    <a:p>
                      <a:pPr marL="11113" indent="0" algn="ctr">
                        <a:tabLst/>
                      </a:pPr>
                      <a:endParaRPr lang="zh-CN" altLang="en-US" sz="2400" b="1" cap="small" baseline="0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altLang="zh-CN" b="1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Recommendation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charset="0"/>
                        <a:buChar char="•"/>
                      </a:pPr>
                      <a:r>
                        <a:rPr lang="en-GB" altLang="zh-CN" sz="1800" b="1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Book Antiqua" charset="0"/>
                          <a:ea typeface="Book Antiqua" charset="0"/>
                          <a:cs typeface="Book Antiqua" charset="0"/>
                          <a:sym typeface="Gill Sans"/>
                        </a:rPr>
                        <a:t>To </a:t>
                      </a:r>
                      <a:r>
                        <a:rPr lang="en-GB" altLang="zh-CN" sz="1800" b="1" i="0" u="none" strike="noStrike" cap="none" spc="0" baseline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uFillTx/>
                          <a:latin typeface="Book Antiqua" charset="0"/>
                          <a:ea typeface="Book Antiqua" charset="0"/>
                          <a:cs typeface="Book Antiqua" charset="0"/>
                          <a:sym typeface="Gill Sans"/>
                        </a:rPr>
                        <a:t>tell the reader what the writer believes is the best action to take, considering all the evidence presented in the essay</a:t>
                      </a:r>
                      <a:endParaRPr lang="zh-CN" altLang="en-US" sz="1800" b="1" i="0" u="none" strike="noStrike" cap="none" spc="0" baseline="0" dirty="0">
                        <a:ln>
                          <a:noFill/>
                        </a:ln>
                        <a:solidFill>
                          <a:schemeClr val="dk1"/>
                        </a:solidFill>
                        <a:uFillTx/>
                        <a:latin typeface="Book Antiqua" charset="0"/>
                        <a:ea typeface="Book Antiqua" charset="0"/>
                        <a:cs typeface="Book Antiqua" charset="0"/>
                        <a:sym typeface="Gill Sans"/>
                      </a:endParaRPr>
                    </a:p>
                  </a:txBody>
                  <a:tcPr anchor="ctr">
                    <a:solidFill>
                      <a:srgbClr val="E8EBF4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28756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578"/>
          <p:cNvSpPr>
            <a:spLocks noGrp="1"/>
          </p:cNvSpPr>
          <p:nvPr>
            <p:ph type="body" idx="20"/>
          </p:nvPr>
        </p:nvSpPr>
        <p:spPr>
          <a:xfrm>
            <a:off x="1953502" y="3641680"/>
            <a:ext cx="9988562" cy="5527372"/>
          </a:xfrm>
          <a:prstGeom prst="rect">
            <a:avLst/>
          </a:prstGeom>
        </p:spPr>
        <p:txBody>
          <a:bodyPr>
            <a:noAutofit/>
          </a:bodyPr>
          <a:lstStyle/>
          <a:p>
            <a:pPr marL="514350" indent="-514350">
              <a:spcBef>
                <a:spcPts val="1200"/>
              </a:spcBef>
              <a:buAutoNum type="arabicPeriod"/>
            </a:pPr>
            <a:r>
              <a:rPr lang="en-GB" altLang="zh-CN" sz="3000" i="1" dirty="0" smtClean="0">
                <a:solidFill>
                  <a:srgbClr val="0070C0"/>
                </a:solidFill>
                <a:latin typeface="Book Antiqua" charset="0"/>
                <a:ea typeface="Book Antiqua" charset="0"/>
                <a:cs typeface="Book Antiqua" charset="0"/>
              </a:rPr>
              <a:t>What </a:t>
            </a:r>
            <a:r>
              <a:rPr lang="en-GB" altLang="zh-CN" sz="3000" i="1" dirty="0">
                <a:solidFill>
                  <a:srgbClr val="0070C0"/>
                </a:solidFill>
                <a:latin typeface="Book Antiqua" charset="0"/>
                <a:ea typeface="Book Antiqua" charset="0"/>
                <a:cs typeface="Book Antiqua" charset="0"/>
              </a:rPr>
              <a:t>is the topic of the essay? Is it an issue, a controversy, a problem, or an idea over which people hold different points of view? </a:t>
            </a:r>
          </a:p>
          <a:p>
            <a:pPr marL="514350" indent="-514350">
              <a:spcBef>
                <a:spcPts val="1200"/>
              </a:spcBef>
              <a:buAutoNum type="arabicPeriod"/>
            </a:pPr>
            <a:r>
              <a:rPr lang="en-GB" altLang="zh-CN" sz="3000" i="1" dirty="0" smtClean="0">
                <a:solidFill>
                  <a:srgbClr val="0070C0"/>
                </a:solidFill>
                <a:latin typeface="Book Antiqua" charset="0"/>
                <a:ea typeface="Book Antiqua" charset="0"/>
                <a:cs typeface="Book Antiqua" charset="0"/>
              </a:rPr>
              <a:t>Does </a:t>
            </a:r>
            <a:r>
              <a:rPr lang="en-GB" altLang="zh-CN" sz="3000" i="1" dirty="0">
                <a:solidFill>
                  <a:srgbClr val="0070C0"/>
                </a:solidFill>
                <a:latin typeface="Book Antiqua" charset="0"/>
                <a:ea typeface="Book Antiqua" charset="0"/>
                <a:cs typeface="Book Antiqua" charset="0"/>
              </a:rPr>
              <a:t>the Introduction give the opinion of the author, i.e. the thesis of the argument essay? </a:t>
            </a:r>
          </a:p>
          <a:p>
            <a:pPr marL="514350" indent="-514350">
              <a:spcBef>
                <a:spcPts val="1200"/>
              </a:spcBef>
              <a:buAutoNum type="arabicPeriod"/>
            </a:pPr>
            <a:r>
              <a:rPr lang="en-GB" altLang="zh-CN" sz="3000" i="1" dirty="0" smtClean="0">
                <a:solidFill>
                  <a:srgbClr val="0070C0"/>
                </a:solidFill>
                <a:latin typeface="Book Antiqua" charset="0"/>
                <a:ea typeface="Book Antiqua" charset="0"/>
                <a:cs typeface="Book Antiqua" charset="0"/>
              </a:rPr>
              <a:t>Does </a:t>
            </a:r>
            <a:r>
              <a:rPr lang="en-GB" altLang="zh-CN" sz="3000" i="1" dirty="0">
                <a:solidFill>
                  <a:srgbClr val="0070C0"/>
                </a:solidFill>
                <a:latin typeface="Book Antiqua" charset="0"/>
                <a:ea typeface="Book Antiqua" charset="0"/>
                <a:cs typeface="Book Antiqua" charset="0"/>
              </a:rPr>
              <a:t>the Introduction contain a definition, explaining any important technical words to the reader.</a:t>
            </a:r>
          </a:p>
          <a:p>
            <a:pPr marL="514350" indent="-514350">
              <a:spcBef>
                <a:spcPts val="1200"/>
              </a:spcBef>
              <a:buAutoNum type="arabicPeriod"/>
            </a:pPr>
            <a:r>
              <a:rPr lang="en-GB" altLang="zh-CN" sz="3000" i="1" dirty="0" smtClean="0">
                <a:solidFill>
                  <a:srgbClr val="0070C0"/>
                </a:solidFill>
                <a:latin typeface="Book Antiqua" charset="0"/>
                <a:ea typeface="Book Antiqua" charset="0"/>
                <a:cs typeface="Book Antiqua" charset="0"/>
              </a:rPr>
              <a:t>Does </a:t>
            </a:r>
            <a:r>
              <a:rPr lang="en-GB" altLang="zh-CN" sz="3000" i="1" dirty="0">
                <a:solidFill>
                  <a:srgbClr val="0070C0"/>
                </a:solidFill>
                <a:latin typeface="Book Antiqua" charset="0"/>
                <a:ea typeface="Book Antiqua" charset="0"/>
                <a:cs typeface="Book Antiqua" charset="0"/>
              </a:rPr>
              <a:t>the author give an overview of the essay at the end of the Introduction, revealing to readers what will come next in the Body</a:t>
            </a:r>
            <a:r>
              <a:rPr lang="en-GB" altLang="zh-CN" sz="3000" i="1" dirty="0" smtClean="0">
                <a:solidFill>
                  <a:srgbClr val="0070C0"/>
                </a:solidFill>
                <a:latin typeface="Book Antiqua" charset="0"/>
                <a:ea typeface="Book Antiqua" charset="0"/>
                <a:cs typeface="Book Antiqua" charset="0"/>
              </a:rPr>
              <a:t>?</a:t>
            </a:r>
            <a:r>
              <a:rPr lang="zh-CN" altLang="en-US" sz="3000" i="1" dirty="0" smtClean="0">
                <a:solidFill>
                  <a:srgbClr val="0070C0"/>
                </a:solidFill>
                <a:latin typeface="Book Antiqua" charset="0"/>
                <a:ea typeface="Book Antiqua" charset="0"/>
                <a:cs typeface="Book Antiqua" charset="0"/>
              </a:rPr>
              <a:t> </a:t>
            </a:r>
            <a:endParaRPr lang="en-GB" altLang="zh-CN" sz="3000" i="1" dirty="0">
              <a:solidFill>
                <a:srgbClr val="0070C0"/>
              </a:solidFill>
              <a:latin typeface="Book Antiqua" charset="0"/>
              <a:ea typeface="Book Antiqua" charset="0"/>
              <a:cs typeface="Book Antiqua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645934" y="2855859"/>
            <a:ext cx="106036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algn="l"/>
            <a:r>
              <a:rPr lang="en-GB" altLang="zh-CN" sz="3200" dirty="0" smtClean="0">
                <a:solidFill>
                  <a:schemeClr val="tx1"/>
                </a:solidFill>
                <a:latin typeface="Times New Roman" charset="0"/>
                <a:ea typeface="DengXian" charset="-122"/>
              </a:rPr>
              <a:t>Questions 1-4 (paragraphs A-C, </a:t>
            </a:r>
            <a:r>
              <a:rPr lang="en-GB" altLang="zh-CN" sz="3200" dirty="0">
                <a:solidFill>
                  <a:schemeClr val="tx1"/>
                </a:solidFill>
                <a:latin typeface="Times New Roman" charset="0"/>
                <a:ea typeface="DengXian" charset="-122"/>
              </a:rPr>
              <a:t>the </a:t>
            </a:r>
            <a:r>
              <a:rPr lang="en-GB" altLang="zh-CN" sz="3200" b="1" i="1" dirty="0">
                <a:solidFill>
                  <a:schemeClr val="tx1"/>
                </a:solidFill>
                <a:latin typeface="Times New Roman" charset="0"/>
                <a:ea typeface="DengXian" charset="-122"/>
              </a:rPr>
              <a:t>Introduction</a:t>
            </a:r>
            <a:r>
              <a:rPr lang="en-GB" altLang="zh-CN" sz="3200" dirty="0">
                <a:solidFill>
                  <a:schemeClr val="tx1"/>
                </a:solidFill>
                <a:latin typeface="Times New Roman" charset="0"/>
                <a:ea typeface="DengXian" charset="-122"/>
              </a:rPr>
              <a:t> of the </a:t>
            </a:r>
            <a:r>
              <a:rPr lang="en-GB" altLang="zh-CN" sz="3200" dirty="0" smtClean="0">
                <a:solidFill>
                  <a:schemeClr val="tx1"/>
                </a:solidFill>
                <a:latin typeface="Times New Roman" charset="0"/>
                <a:ea typeface="DengXian" charset="-122"/>
              </a:rPr>
              <a:t>text)</a:t>
            </a:r>
            <a:endParaRPr lang="zh-CN" altLang="zh-CN" sz="3200" dirty="0">
              <a:solidFill>
                <a:schemeClr val="tx1"/>
              </a:solidFill>
              <a:latin typeface="Times New Roman" charset="0"/>
              <a:ea typeface="DengXian" charset="-122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4"/>
          </p:nvPr>
        </p:nvSpPr>
        <p:spPr>
          <a:xfrm>
            <a:off x="1330124" y="1283794"/>
            <a:ext cx="57448" cy="1270001"/>
          </a:xfrm>
        </p:spPr>
        <p:txBody>
          <a:bodyPr/>
          <a:lstStyle/>
          <a:p>
            <a:endParaRPr kumimoji="1" lang="zh-CN" altLang="en-US"/>
          </a:p>
        </p:txBody>
      </p:sp>
      <p:sp>
        <p:nvSpPr>
          <p:cNvPr id="7" name="Shape 553"/>
          <p:cNvSpPr>
            <a:spLocks noGrp="1"/>
          </p:cNvSpPr>
          <p:nvPr>
            <p:ph type="body" idx="14"/>
          </p:nvPr>
        </p:nvSpPr>
        <p:spPr>
          <a:xfrm>
            <a:off x="1953502" y="1182778"/>
            <a:ext cx="9581485" cy="1472035"/>
          </a:xfrm>
          <a:prstGeom prst="rect">
            <a:avLst/>
          </a:prstGeom>
          <a:noFill/>
        </p:spPr>
        <p:txBody>
          <a:bodyPr/>
          <a:lstStyle/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GB" sz="4400" b="1" cap="small" dirty="0" smtClean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A hands-on reading </a:t>
            </a:r>
            <a:r>
              <a:rPr lang="en-GB" sz="4400" b="1" cap="small" dirty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of </a:t>
            </a:r>
            <a:r>
              <a:rPr lang="en-GB" sz="4400" b="1" cap="small" dirty="0" smtClean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an argument essay</a:t>
            </a:r>
            <a:endParaRPr lang="en-GB" sz="4400" b="1" cap="small" dirty="0">
              <a:solidFill>
                <a:srgbClr val="4CA6B6"/>
              </a:solidFill>
              <a:latin typeface="Book Antiqua" charset="0"/>
              <a:ea typeface="Book Antiqua" charset="0"/>
              <a:cs typeface="Book Antiqua" charset="0"/>
              <a:sym typeface="Avenir Next Condensed Demi Bold"/>
            </a:endParaRPr>
          </a:p>
        </p:txBody>
      </p:sp>
    </p:spTree>
    <p:extLst>
      <p:ext uri="{BB962C8B-B14F-4D97-AF65-F5344CB8AC3E}">
        <p14:creationId xmlns:p14="http://schemas.microsoft.com/office/powerpoint/2010/main" val="85241313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578"/>
          <p:cNvSpPr>
            <a:spLocks noGrp="1"/>
          </p:cNvSpPr>
          <p:nvPr>
            <p:ph type="body" idx="20"/>
          </p:nvPr>
        </p:nvSpPr>
        <p:spPr>
          <a:xfrm>
            <a:off x="1953503" y="3820104"/>
            <a:ext cx="9581485" cy="4398476"/>
          </a:xfrm>
          <a:prstGeom prst="rect">
            <a:avLst/>
          </a:prstGeom>
        </p:spPr>
        <p:txBody>
          <a:bodyPr>
            <a:noAutofit/>
          </a:bodyPr>
          <a:lstStyle/>
          <a:p>
            <a:pPr marL="514350" indent="-514350">
              <a:spcBef>
                <a:spcPts val="1200"/>
              </a:spcBef>
              <a:buFont typeface="+mj-lt"/>
              <a:buAutoNum type="arabicPeriod" startAt="5"/>
            </a:pPr>
            <a:endParaRPr lang="en-US" altLang="zh-CN" sz="3000" i="1" dirty="0">
              <a:solidFill>
                <a:srgbClr val="0070C0"/>
              </a:solidFill>
              <a:latin typeface="Book Antiqua" charset="0"/>
              <a:ea typeface="Book Antiqua" charset="0"/>
              <a:cs typeface="Book Antiqua" charset="0"/>
            </a:endParaRPr>
          </a:p>
          <a:p>
            <a:pPr marL="514350" indent="-514350">
              <a:spcBef>
                <a:spcPts val="1200"/>
              </a:spcBef>
              <a:buFont typeface="+mj-lt"/>
              <a:buAutoNum type="arabicPeriod" startAt="5"/>
            </a:pPr>
            <a:r>
              <a:rPr lang="en-US" altLang="zh-CN" sz="3000" i="1" dirty="0" smtClean="0">
                <a:solidFill>
                  <a:srgbClr val="0070C0"/>
                </a:solidFill>
                <a:latin typeface="Book Antiqua" charset="0"/>
                <a:ea typeface="Book Antiqua" charset="0"/>
                <a:cs typeface="Book Antiqua" charset="0"/>
              </a:rPr>
              <a:t>Spend </a:t>
            </a:r>
            <a:r>
              <a:rPr lang="en-US" altLang="zh-CN" sz="3000" i="1" dirty="0">
                <a:solidFill>
                  <a:srgbClr val="0070C0"/>
                </a:solidFill>
                <a:latin typeface="Book Antiqua" charset="0"/>
                <a:ea typeface="Book Antiqua" charset="0"/>
                <a:cs typeface="Book Antiqua" charset="0"/>
              </a:rPr>
              <a:t>3 minutes skimming paragraph D to paragraph F for the main idea of the Body, focusing only on the first sentence (or sometimes the first 2 sentences) of each paragraph. See whether the author uses </a:t>
            </a:r>
            <a:r>
              <a:rPr lang="en-US" altLang="zh-CN" sz="3000" i="1" dirty="0" smtClean="0">
                <a:solidFill>
                  <a:srgbClr val="0070C0"/>
                </a:solidFill>
                <a:latin typeface="Book Antiqua" charset="0"/>
                <a:ea typeface="Book Antiqua" charset="0"/>
                <a:cs typeface="Book Antiqua" charset="0"/>
              </a:rPr>
              <a:t>signal </a:t>
            </a:r>
            <a:r>
              <a:rPr lang="en-US" altLang="zh-CN" sz="3000" i="1" dirty="0">
                <a:solidFill>
                  <a:srgbClr val="0070C0"/>
                </a:solidFill>
                <a:latin typeface="Book Antiqua" charset="0"/>
                <a:ea typeface="Book Antiqua" charset="0"/>
                <a:cs typeface="Book Antiqua" charset="0"/>
              </a:rPr>
              <a:t>words </a:t>
            </a:r>
            <a:r>
              <a:rPr lang="en-US" altLang="zh-CN" sz="3000" i="1" dirty="0" smtClean="0">
                <a:solidFill>
                  <a:srgbClr val="0070C0"/>
                </a:solidFill>
                <a:latin typeface="Book Antiqua" charset="0"/>
                <a:ea typeface="Book Antiqua" charset="0"/>
                <a:cs typeface="Book Antiqua" charset="0"/>
              </a:rPr>
              <a:t>that suggest a certain structural pattern.</a:t>
            </a:r>
            <a:endParaRPr lang="en-US" altLang="zh-CN" sz="3000" i="1" dirty="0">
              <a:solidFill>
                <a:srgbClr val="0070C0"/>
              </a:solidFill>
              <a:latin typeface="Book Antiqua" charset="0"/>
              <a:ea typeface="Book Antiqua" charset="0"/>
              <a:cs typeface="Book Antiqua" charset="0"/>
            </a:endParaRPr>
          </a:p>
          <a:p>
            <a:pPr marL="514350" indent="-514350">
              <a:spcBef>
                <a:spcPts val="1200"/>
              </a:spcBef>
              <a:buFontTx/>
              <a:buAutoNum type="arabicPeriod" startAt="5"/>
            </a:pPr>
            <a:r>
              <a:rPr lang="en-US" altLang="zh-CN" sz="3000" i="1" dirty="0" smtClean="0">
                <a:solidFill>
                  <a:srgbClr val="0070C0"/>
                </a:solidFill>
                <a:latin typeface="Book Antiqua" charset="0"/>
                <a:ea typeface="Book Antiqua" charset="0"/>
                <a:cs typeface="Book Antiqua" charset="0"/>
              </a:rPr>
              <a:t>In </a:t>
            </a:r>
            <a:r>
              <a:rPr lang="en-US" altLang="zh-CN" sz="3000" i="1" dirty="0">
                <a:solidFill>
                  <a:srgbClr val="0070C0"/>
                </a:solidFill>
                <a:latin typeface="Book Antiqua" charset="0"/>
                <a:ea typeface="Book Antiqua" charset="0"/>
                <a:cs typeface="Book Antiqua" charset="0"/>
              </a:rPr>
              <a:t>advancing his or her argument, what text structure does the author employ: description, sequence, cause-and-effect, or compare-and-contrast?</a:t>
            </a:r>
          </a:p>
          <a:p>
            <a:pPr marL="514350" indent="-514350">
              <a:spcBef>
                <a:spcPts val="1200"/>
              </a:spcBef>
              <a:buFontTx/>
              <a:buAutoNum type="arabicPeriod" startAt="5"/>
            </a:pPr>
            <a:endParaRPr lang="zh-CN" altLang="zh-CN" sz="3000" i="1" dirty="0">
              <a:solidFill>
                <a:srgbClr val="0070C0"/>
              </a:solidFill>
              <a:latin typeface="Book Antiqua" charset="0"/>
              <a:ea typeface="Book Antiqua" charset="0"/>
              <a:cs typeface="Book Antiqua" charset="0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1607593" y="2936739"/>
            <a:ext cx="106036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algn="l"/>
            <a:r>
              <a:rPr lang="en-GB" altLang="zh-CN" sz="3200" dirty="0" smtClean="0">
                <a:solidFill>
                  <a:schemeClr val="tx1"/>
                </a:solidFill>
                <a:latin typeface="Times New Roman" charset="0"/>
                <a:ea typeface="DengXian" charset="-122"/>
              </a:rPr>
              <a:t>Questions </a:t>
            </a:r>
            <a:r>
              <a:rPr lang="en-US" altLang="zh-CN" sz="3200" dirty="0" smtClean="0">
                <a:solidFill>
                  <a:schemeClr val="tx1"/>
                </a:solidFill>
                <a:latin typeface="Times New Roman" charset="0"/>
                <a:ea typeface="DengXian" charset="-122"/>
              </a:rPr>
              <a:t>5</a:t>
            </a:r>
            <a:r>
              <a:rPr lang="en-GB" altLang="zh-CN" sz="3200" dirty="0" smtClean="0">
                <a:solidFill>
                  <a:schemeClr val="tx1"/>
                </a:solidFill>
                <a:latin typeface="Times New Roman" charset="0"/>
                <a:ea typeface="DengXian" charset="-122"/>
              </a:rPr>
              <a:t>-</a:t>
            </a:r>
            <a:r>
              <a:rPr lang="en-US" altLang="zh-CN" sz="3200" dirty="0" smtClean="0">
                <a:solidFill>
                  <a:schemeClr val="tx1"/>
                </a:solidFill>
                <a:latin typeface="Times New Roman" charset="0"/>
                <a:ea typeface="DengXian" charset="-122"/>
              </a:rPr>
              <a:t>6</a:t>
            </a:r>
            <a:r>
              <a:rPr lang="en-GB" altLang="zh-CN" sz="3200" dirty="0" smtClean="0">
                <a:solidFill>
                  <a:schemeClr val="tx1"/>
                </a:solidFill>
                <a:latin typeface="Times New Roman" charset="0"/>
                <a:ea typeface="DengXian" charset="-122"/>
              </a:rPr>
              <a:t> (paragraph </a:t>
            </a:r>
            <a:r>
              <a:rPr lang="en-US" altLang="zh-CN" sz="3200" dirty="0" smtClean="0">
                <a:solidFill>
                  <a:schemeClr val="tx1"/>
                </a:solidFill>
                <a:latin typeface="Times New Roman" charset="0"/>
                <a:ea typeface="DengXian" charset="-122"/>
              </a:rPr>
              <a:t>D</a:t>
            </a:r>
            <a:r>
              <a:rPr lang="en-GB" altLang="zh-CN" sz="3200" dirty="0" smtClean="0">
                <a:solidFill>
                  <a:schemeClr val="tx1"/>
                </a:solidFill>
                <a:latin typeface="Times New Roman" charset="0"/>
                <a:ea typeface="DengXian" charset="-122"/>
              </a:rPr>
              <a:t>-F, </a:t>
            </a:r>
            <a:r>
              <a:rPr lang="en-GB" altLang="zh-CN" sz="3200" dirty="0">
                <a:solidFill>
                  <a:schemeClr val="tx1"/>
                </a:solidFill>
                <a:latin typeface="Times New Roman" charset="0"/>
                <a:ea typeface="DengXian" charset="-122"/>
              </a:rPr>
              <a:t>the </a:t>
            </a:r>
            <a:r>
              <a:rPr lang="en-GB" altLang="zh-CN" sz="3200" b="1" i="1" dirty="0" smtClean="0">
                <a:solidFill>
                  <a:schemeClr val="tx1"/>
                </a:solidFill>
                <a:latin typeface="Times New Roman" charset="0"/>
                <a:ea typeface="DengXian" charset="-122"/>
              </a:rPr>
              <a:t>Body </a:t>
            </a:r>
            <a:r>
              <a:rPr lang="en-GB" altLang="zh-CN" sz="3200" dirty="0" smtClean="0">
                <a:solidFill>
                  <a:schemeClr val="tx1"/>
                </a:solidFill>
                <a:latin typeface="Times New Roman" charset="0"/>
                <a:ea typeface="DengXian" charset="-122"/>
              </a:rPr>
              <a:t>of </a:t>
            </a:r>
            <a:r>
              <a:rPr lang="en-GB" altLang="zh-CN" sz="3200" dirty="0">
                <a:solidFill>
                  <a:schemeClr val="tx1"/>
                </a:solidFill>
                <a:latin typeface="Times New Roman" charset="0"/>
                <a:ea typeface="DengXian" charset="-122"/>
              </a:rPr>
              <a:t>the </a:t>
            </a:r>
            <a:r>
              <a:rPr lang="en-GB" altLang="zh-CN" sz="3200" dirty="0" smtClean="0">
                <a:solidFill>
                  <a:schemeClr val="tx1"/>
                </a:solidFill>
                <a:latin typeface="Times New Roman" charset="0"/>
                <a:ea typeface="DengXian" charset="-122"/>
              </a:rPr>
              <a:t>text)</a:t>
            </a:r>
            <a:endParaRPr lang="zh-CN" altLang="zh-CN" sz="3200" dirty="0">
              <a:solidFill>
                <a:schemeClr val="tx1"/>
              </a:solidFill>
              <a:latin typeface="Times New Roman" charset="0"/>
              <a:ea typeface="DengXian" charset="-122"/>
            </a:endParaRPr>
          </a:p>
        </p:txBody>
      </p:sp>
      <p:sp>
        <p:nvSpPr>
          <p:cNvPr id="2" name="文本占位符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Shape 553"/>
          <p:cNvSpPr>
            <a:spLocks noGrp="1"/>
          </p:cNvSpPr>
          <p:nvPr>
            <p:ph type="body" idx="14"/>
          </p:nvPr>
        </p:nvSpPr>
        <p:spPr>
          <a:xfrm>
            <a:off x="1953502" y="1182778"/>
            <a:ext cx="9581485" cy="1472035"/>
          </a:xfrm>
          <a:prstGeom prst="rect">
            <a:avLst/>
          </a:prstGeom>
          <a:noFill/>
        </p:spPr>
        <p:txBody>
          <a:bodyPr/>
          <a:lstStyle/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GB" sz="4400" b="1" cap="small" dirty="0" smtClean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A hands-on reading </a:t>
            </a:r>
            <a:r>
              <a:rPr lang="en-GB" sz="4400" b="1" cap="small" dirty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of </a:t>
            </a:r>
            <a:r>
              <a:rPr lang="en-GB" sz="4400" b="1" cap="small" dirty="0" smtClean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an argument essay</a:t>
            </a:r>
            <a:endParaRPr lang="en-GB" sz="4400" b="1" cap="small" dirty="0">
              <a:solidFill>
                <a:srgbClr val="4CA6B6"/>
              </a:solidFill>
              <a:latin typeface="Book Antiqua" charset="0"/>
              <a:ea typeface="Book Antiqua" charset="0"/>
              <a:cs typeface="Book Antiqua" charset="0"/>
              <a:sym typeface="Avenir Next Condensed Demi Bold"/>
            </a:endParaRPr>
          </a:p>
        </p:txBody>
      </p:sp>
    </p:spTree>
    <p:extLst>
      <p:ext uri="{BB962C8B-B14F-4D97-AF65-F5344CB8AC3E}">
        <p14:creationId xmlns:p14="http://schemas.microsoft.com/office/powerpoint/2010/main" val="34502129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578"/>
          <p:cNvSpPr>
            <a:spLocks noGrp="1"/>
          </p:cNvSpPr>
          <p:nvPr>
            <p:ph type="body" idx="20"/>
          </p:nvPr>
        </p:nvSpPr>
        <p:spPr>
          <a:xfrm>
            <a:off x="1953502" y="4021272"/>
            <a:ext cx="9581485" cy="4398476"/>
          </a:xfrm>
          <a:prstGeom prst="rect">
            <a:avLst/>
          </a:prstGeom>
        </p:spPr>
        <p:txBody>
          <a:bodyPr>
            <a:noAutofit/>
          </a:bodyPr>
          <a:lstStyle/>
          <a:p>
            <a:pPr marL="514350" indent="-514350">
              <a:spcBef>
                <a:spcPts val="1200"/>
              </a:spcBef>
              <a:buFont typeface="+mj-lt"/>
              <a:buAutoNum type="arabicPeriod" startAt="7"/>
            </a:pPr>
            <a:r>
              <a:rPr lang="en-US" altLang="zh-CN" sz="3000" i="1" dirty="0" smtClean="0">
                <a:solidFill>
                  <a:srgbClr val="0070C0"/>
                </a:solidFill>
                <a:latin typeface="Book Antiqua" charset="0"/>
                <a:ea typeface="Book Antiqua" charset="0"/>
                <a:cs typeface="Book Antiqua" charset="0"/>
              </a:rPr>
              <a:t>Read </a:t>
            </a:r>
            <a:r>
              <a:rPr lang="en-US" altLang="zh-CN" sz="3000" i="1" dirty="0">
                <a:solidFill>
                  <a:srgbClr val="0070C0"/>
                </a:solidFill>
                <a:latin typeface="Book Antiqua" charset="0"/>
                <a:ea typeface="Book Antiqua" charset="0"/>
                <a:cs typeface="Book Antiqua" charset="0"/>
              </a:rPr>
              <a:t>the last paragraph. Does the Conclusion restate the thesis of the essay?</a:t>
            </a:r>
          </a:p>
          <a:p>
            <a:pPr marL="514350" indent="-514350">
              <a:spcBef>
                <a:spcPts val="1200"/>
              </a:spcBef>
              <a:buFontTx/>
              <a:buAutoNum type="arabicPeriod" startAt="7"/>
            </a:pPr>
            <a:r>
              <a:rPr lang="en-US" altLang="zh-CN" sz="3000" i="1" dirty="0" smtClean="0">
                <a:solidFill>
                  <a:srgbClr val="0070C0"/>
                </a:solidFill>
                <a:latin typeface="Book Antiqua" charset="0"/>
                <a:ea typeface="Book Antiqua" charset="0"/>
                <a:cs typeface="Book Antiqua" charset="0"/>
              </a:rPr>
              <a:t>Does </a:t>
            </a:r>
            <a:r>
              <a:rPr lang="en-US" altLang="zh-CN" sz="3000" i="1" dirty="0">
                <a:solidFill>
                  <a:srgbClr val="0070C0"/>
                </a:solidFill>
                <a:latin typeface="Book Antiqua" charset="0"/>
                <a:ea typeface="Book Antiqua" charset="0"/>
                <a:cs typeface="Book Antiqua" charset="0"/>
              </a:rPr>
              <a:t>the Conclusion tell the reader what the author believes is the best action to take, considering the evidence in the essay?</a:t>
            </a:r>
          </a:p>
          <a:p>
            <a:pPr marL="514350" indent="-514350">
              <a:spcBef>
                <a:spcPts val="1200"/>
              </a:spcBef>
              <a:buFontTx/>
              <a:buAutoNum type="arabicPeriod" startAt="7"/>
            </a:pPr>
            <a:endParaRPr lang="en-US" altLang="zh-CN" sz="3000" i="1" dirty="0">
              <a:solidFill>
                <a:srgbClr val="0070C0"/>
              </a:solidFill>
              <a:latin typeface="Book Antiqua" charset="0"/>
              <a:ea typeface="Book Antiqua" charset="0"/>
              <a:cs typeface="Book Antiqua" charset="0"/>
            </a:endParaRPr>
          </a:p>
          <a:p>
            <a:pPr marL="514350" indent="-514350">
              <a:spcBef>
                <a:spcPts val="1200"/>
              </a:spcBef>
              <a:buFontTx/>
              <a:buAutoNum type="arabicPeriod" startAt="7"/>
            </a:pPr>
            <a:endParaRPr lang="zh-CN" altLang="zh-CN" sz="3000" i="1" dirty="0">
              <a:solidFill>
                <a:srgbClr val="0070C0"/>
              </a:solidFill>
              <a:latin typeface="Book Antiqua" charset="0"/>
              <a:ea typeface="Book Antiqua" charset="0"/>
              <a:cs typeface="Book Antiqua" charset="0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1607593" y="2936739"/>
            <a:ext cx="106036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algn="l"/>
            <a:r>
              <a:rPr lang="en-GB" altLang="zh-CN" sz="3200" dirty="0" smtClean="0">
                <a:solidFill>
                  <a:schemeClr val="tx1"/>
                </a:solidFill>
                <a:latin typeface="Times New Roman" charset="0"/>
                <a:ea typeface="DengXian" charset="-122"/>
              </a:rPr>
              <a:t>Questions </a:t>
            </a:r>
            <a:r>
              <a:rPr lang="en-US" altLang="zh-CN" sz="3200" dirty="0">
                <a:solidFill>
                  <a:schemeClr val="tx1"/>
                </a:solidFill>
                <a:latin typeface="Times New Roman" charset="0"/>
                <a:ea typeface="DengXian" charset="-122"/>
              </a:rPr>
              <a:t>7</a:t>
            </a:r>
            <a:r>
              <a:rPr lang="en-GB" altLang="zh-CN" sz="3200" dirty="0" smtClean="0">
                <a:solidFill>
                  <a:schemeClr val="tx1"/>
                </a:solidFill>
                <a:latin typeface="Times New Roman" charset="0"/>
                <a:ea typeface="DengXian" charset="-122"/>
              </a:rPr>
              <a:t>-</a:t>
            </a:r>
            <a:r>
              <a:rPr lang="en-US" altLang="zh-CN" sz="3200" dirty="0">
                <a:solidFill>
                  <a:schemeClr val="tx1"/>
                </a:solidFill>
                <a:latin typeface="Times New Roman" charset="0"/>
                <a:ea typeface="DengXian" charset="-122"/>
              </a:rPr>
              <a:t>8</a:t>
            </a:r>
            <a:r>
              <a:rPr lang="en-GB" altLang="zh-CN" sz="3200" dirty="0" smtClean="0">
                <a:solidFill>
                  <a:schemeClr val="tx1"/>
                </a:solidFill>
                <a:latin typeface="Times New Roman" charset="0"/>
                <a:ea typeface="DengXian" charset="-122"/>
              </a:rPr>
              <a:t> (paragraph </a:t>
            </a:r>
            <a:r>
              <a:rPr lang="en-US" altLang="zh-CN" sz="3200" dirty="0">
                <a:solidFill>
                  <a:schemeClr val="tx1"/>
                </a:solidFill>
                <a:latin typeface="Times New Roman" charset="0"/>
                <a:ea typeface="DengXian" charset="-122"/>
              </a:rPr>
              <a:t>G</a:t>
            </a:r>
            <a:r>
              <a:rPr lang="en-GB" altLang="zh-CN" sz="3200" dirty="0" smtClean="0">
                <a:solidFill>
                  <a:schemeClr val="tx1"/>
                </a:solidFill>
                <a:latin typeface="Times New Roman" charset="0"/>
                <a:ea typeface="DengXian" charset="-122"/>
              </a:rPr>
              <a:t>, </a:t>
            </a:r>
            <a:r>
              <a:rPr lang="en-GB" altLang="zh-CN" sz="3200" dirty="0">
                <a:solidFill>
                  <a:schemeClr val="tx1"/>
                </a:solidFill>
                <a:latin typeface="Times New Roman" charset="0"/>
                <a:ea typeface="DengXian" charset="-122"/>
              </a:rPr>
              <a:t>the </a:t>
            </a:r>
            <a:r>
              <a:rPr lang="en-GB" altLang="zh-CN" sz="3200" b="1" i="1" dirty="0" smtClean="0">
                <a:solidFill>
                  <a:schemeClr val="tx1"/>
                </a:solidFill>
                <a:latin typeface="Times New Roman" charset="0"/>
                <a:ea typeface="DengXian" charset="-122"/>
              </a:rPr>
              <a:t>Conclusion </a:t>
            </a:r>
            <a:r>
              <a:rPr lang="en-GB" altLang="zh-CN" sz="3200" dirty="0" smtClean="0">
                <a:solidFill>
                  <a:schemeClr val="tx1"/>
                </a:solidFill>
                <a:latin typeface="Times New Roman" charset="0"/>
                <a:ea typeface="DengXian" charset="-122"/>
              </a:rPr>
              <a:t>of </a:t>
            </a:r>
            <a:r>
              <a:rPr lang="en-GB" altLang="zh-CN" sz="3200" dirty="0">
                <a:solidFill>
                  <a:schemeClr val="tx1"/>
                </a:solidFill>
                <a:latin typeface="Times New Roman" charset="0"/>
                <a:ea typeface="DengXian" charset="-122"/>
              </a:rPr>
              <a:t>the </a:t>
            </a:r>
            <a:r>
              <a:rPr lang="en-GB" altLang="zh-CN" sz="3200" dirty="0" smtClean="0">
                <a:solidFill>
                  <a:schemeClr val="tx1"/>
                </a:solidFill>
                <a:latin typeface="Times New Roman" charset="0"/>
                <a:ea typeface="DengXian" charset="-122"/>
              </a:rPr>
              <a:t>text)</a:t>
            </a:r>
            <a:endParaRPr lang="zh-CN" altLang="zh-CN" sz="3200" dirty="0">
              <a:solidFill>
                <a:schemeClr val="tx1"/>
              </a:solidFill>
              <a:latin typeface="Times New Roman" charset="0"/>
              <a:ea typeface="DengXian" charset="-122"/>
            </a:endParaRPr>
          </a:p>
        </p:txBody>
      </p:sp>
      <p:sp>
        <p:nvSpPr>
          <p:cNvPr id="2" name="文本占位符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Shape 553"/>
          <p:cNvSpPr>
            <a:spLocks noGrp="1"/>
          </p:cNvSpPr>
          <p:nvPr>
            <p:ph type="body" idx="14"/>
          </p:nvPr>
        </p:nvSpPr>
        <p:spPr>
          <a:xfrm>
            <a:off x="1953502" y="1182778"/>
            <a:ext cx="9581485" cy="1472035"/>
          </a:xfrm>
          <a:prstGeom prst="rect">
            <a:avLst/>
          </a:prstGeom>
          <a:noFill/>
        </p:spPr>
        <p:txBody>
          <a:bodyPr/>
          <a:lstStyle/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GB" sz="4400" b="1" cap="small" dirty="0" smtClean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A hands-on reading </a:t>
            </a:r>
            <a:r>
              <a:rPr lang="en-GB" sz="4400" b="1" cap="small" dirty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of </a:t>
            </a:r>
            <a:r>
              <a:rPr lang="en-GB" sz="4400" b="1" cap="small" dirty="0" smtClean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an argument essay</a:t>
            </a:r>
            <a:endParaRPr lang="en-GB" sz="4400" b="1" cap="small" dirty="0">
              <a:solidFill>
                <a:srgbClr val="4CA6B6"/>
              </a:solidFill>
              <a:latin typeface="Book Antiqua" charset="0"/>
              <a:ea typeface="Book Antiqua" charset="0"/>
              <a:cs typeface="Book Antiqua" charset="0"/>
              <a:sym typeface="Avenir Next Condensed Demi Bold"/>
            </a:endParaRPr>
          </a:p>
        </p:txBody>
      </p:sp>
    </p:spTree>
    <p:extLst>
      <p:ext uri="{BB962C8B-B14F-4D97-AF65-F5344CB8AC3E}">
        <p14:creationId xmlns:p14="http://schemas.microsoft.com/office/powerpoint/2010/main" val="75124025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69953">
            <a:off x="5294715" y="6312004"/>
            <a:ext cx="7951712" cy="3745848"/>
          </a:xfrm>
          <a:prstGeom prst="rect">
            <a:avLst/>
          </a:prstGeom>
        </p:spPr>
      </p:pic>
      <p:sp>
        <p:nvSpPr>
          <p:cNvPr id="7" name="Shape 578"/>
          <p:cNvSpPr>
            <a:spLocks noGrp="1"/>
          </p:cNvSpPr>
          <p:nvPr>
            <p:ph type="body" idx="20"/>
          </p:nvPr>
        </p:nvSpPr>
        <p:spPr>
          <a:xfrm>
            <a:off x="3004457" y="3500544"/>
            <a:ext cx="8542406" cy="3109428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en-GB" altLang="zh-CN" sz="3000" i="1" dirty="0">
                <a:solidFill>
                  <a:schemeClr val="accent1">
                    <a:lumMod val="75000"/>
                  </a:schemeClr>
                </a:solidFill>
                <a:latin typeface="Book Antiqua" charset="0"/>
                <a:ea typeface="Book Antiqua" charset="0"/>
                <a:cs typeface="Book Antiqua" charset="0"/>
              </a:rPr>
              <a:t>Please download and read the essay entitled </a:t>
            </a:r>
            <a:r>
              <a:rPr lang="en-GB" altLang="zh-CN" sz="3000" i="1" dirty="0" smtClean="0">
                <a:solidFill>
                  <a:schemeClr val="accent1">
                    <a:lumMod val="75000"/>
                  </a:schemeClr>
                </a:solidFill>
                <a:latin typeface="Book Antiqua" charset="0"/>
                <a:ea typeface="Book Antiqua" charset="0"/>
                <a:cs typeface="Book Antiqua" charset="0"/>
              </a:rPr>
              <a:t>‘The Other Population Crisis’, </a:t>
            </a:r>
            <a:r>
              <a:rPr lang="en-GB" altLang="zh-CN" sz="3000" i="1" dirty="0">
                <a:solidFill>
                  <a:schemeClr val="accent1">
                    <a:lumMod val="75000"/>
                  </a:schemeClr>
                </a:solidFill>
                <a:latin typeface="Book Antiqua" charset="0"/>
                <a:ea typeface="Book Antiqua" charset="0"/>
                <a:cs typeface="Book Antiqua" charset="0"/>
              </a:rPr>
              <a:t>and try to answer all the above questions before you come back for our next video</a:t>
            </a:r>
            <a:r>
              <a:rPr lang="en-GB" altLang="zh-CN" sz="3000" i="1" dirty="0" smtClean="0">
                <a:solidFill>
                  <a:schemeClr val="accent1">
                    <a:lumMod val="75000"/>
                  </a:schemeClr>
                </a:solidFill>
                <a:latin typeface="Book Antiqua" charset="0"/>
                <a:ea typeface="Book Antiqua" charset="0"/>
                <a:cs typeface="Book Antiqua" charset="0"/>
              </a:rPr>
              <a:t>.</a:t>
            </a:r>
          </a:p>
        </p:txBody>
      </p:sp>
      <p:grpSp>
        <p:nvGrpSpPr>
          <p:cNvPr id="6" name="组 5"/>
          <p:cNvGrpSpPr/>
          <p:nvPr/>
        </p:nvGrpSpPr>
        <p:grpSpPr>
          <a:xfrm>
            <a:off x="1919768" y="4481221"/>
            <a:ext cx="592428" cy="574037"/>
            <a:chOff x="1670386" y="4854812"/>
            <a:chExt cx="592428" cy="574037"/>
          </a:xfrm>
        </p:grpSpPr>
        <p:sp>
          <p:nvSpPr>
            <p:cNvPr id="12" name="文本框 11"/>
            <p:cNvSpPr txBox="1"/>
            <p:nvPr/>
          </p:nvSpPr>
          <p:spPr>
            <a:xfrm>
              <a:off x="1670386" y="4854812"/>
              <a:ext cx="592428" cy="574037"/>
            </a:xfrm>
            <a:prstGeom prst="rect">
              <a:avLst/>
            </a:prstGeom>
            <a:solidFill>
              <a:srgbClr val="0270C0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noAutofit/>
            </a:bodyPr>
            <a:lstStyle/>
            <a:p>
              <a:pPr marL="0" marR="0" indent="0" algn="ctr" defTabSz="584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zh-CN" altLang="en-US" sz="4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Book Antiqua" panose="02040602050305030304" pitchFamily="18" charset="0"/>
                <a:sym typeface="Gill Sans"/>
              </a:endParaRPr>
            </a:p>
          </p:txBody>
        </p:sp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4020" y="4891930"/>
              <a:ext cx="513169" cy="513169"/>
            </a:xfrm>
            <a:prstGeom prst="rect">
              <a:avLst/>
            </a:prstGeom>
          </p:spPr>
        </p:pic>
      </p:grpSp>
      <p:sp>
        <p:nvSpPr>
          <p:cNvPr id="8" name="Shape 578"/>
          <p:cNvSpPr>
            <a:spLocks noGrp="1"/>
          </p:cNvSpPr>
          <p:nvPr>
            <p:ph type="body" idx="20"/>
          </p:nvPr>
        </p:nvSpPr>
        <p:spPr>
          <a:xfrm>
            <a:off x="1885263" y="6922514"/>
            <a:ext cx="8578077" cy="1554714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en-US" altLang="zh-CN" sz="3000" b="1" i="1" cap="small" dirty="0" smtClean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</a:rPr>
              <a:t>See you next time!</a:t>
            </a:r>
            <a:endParaRPr lang="en-GB" altLang="zh-CN" sz="3000" b="1" i="1" cap="small" dirty="0">
              <a:solidFill>
                <a:srgbClr val="4CA6B6"/>
              </a:solidFill>
              <a:latin typeface="Book Antiqua" charset="0"/>
              <a:ea typeface="Book Antiqua" charset="0"/>
              <a:cs typeface="Book Antiqua" charset="0"/>
            </a:endParaRPr>
          </a:p>
        </p:txBody>
      </p:sp>
      <p:sp>
        <p:nvSpPr>
          <p:cNvPr id="9" name="Shape 578"/>
          <p:cNvSpPr>
            <a:spLocks noGrp="1"/>
          </p:cNvSpPr>
          <p:nvPr>
            <p:ph type="body" idx="20"/>
          </p:nvPr>
        </p:nvSpPr>
        <p:spPr>
          <a:xfrm>
            <a:off x="1885263" y="2077786"/>
            <a:ext cx="10525057" cy="1087368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spcBef>
                <a:spcPts val="1800"/>
              </a:spcBef>
              <a:spcAft>
                <a:spcPts val="3000"/>
              </a:spcAft>
              <a:buClr>
                <a:srgbClr val="0070C0"/>
              </a:buClr>
            </a:pPr>
            <a:r>
              <a:rPr lang="en-US" altLang="zh-CN" sz="4800" b="1" cap="small" dirty="0" smtClean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</a:rPr>
              <a:t>Assignment</a:t>
            </a:r>
            <a:endParaRPr lang="en-GB" altLang="zh-CN" sz="4800" b="1" cap="small" dirty="0">
              <a:solidFill>
                <a:srgbClr val="4CA6B6"/>
              </a:solidFill>
              <a:latin typeface="Book Antiqua" charset="0"/>
              <a:ea typeface="Book Antiqua" charset="0"/>
              <a:cs typeface="Book Antiqua" charset="0"/>
            </a:endParaRPr>
          </a:p>
        </p:txBody>
      </p:sp>
      <p:sp>
        <p:nvSpPr>
          <p:cNvPr id="10" name="文本占位符 3"/>
          <p:cNvSpPr>
            <a:spLocks noGrp="1"/>
          </p:cNvSpPr>
          <p:nvPr>
            <p:ph type="body" sz="quarter" idx="14"/>
          </p:nvPr>
        </p:nvSpPr>
        <p:spPr>
          <a:xfrm>
            <a:off x="1319757" y="1946912"/>
            <a:ext cx="57448" cy="1270001"/>
          </a:xfrm>
        </p:spPr>
        <p:txBody>
          <a:bodyPr/>
          <a:lstStyle/>
          <a:p>
            <a:endParaRPr kumimoji="1" lang="zh-CN" altLang="en-US">
              <a:solidFill>
                <a:srgbClr val="4CA6B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76512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7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00" decel="100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7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nimBg="1"/>
      <p:bldP spid="7" grpId="1" uiExpand="1" build="p" animBg="1"/>
      <p:bldP spid="8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578"/>
          <p:cNvSpPr>
            <a:spLocks noGrp="1"/>
          </p:cNvSpPr>
          <p:nvPr>
            <p:ph type="body" idx="20"/>
          </p:nvPr>
        </p:nvSpPr>
        <p:spPr>
          <a:xfrm>
            <a:off x="1860907" y="3393018"/>
            <a:ext cx="10525057" cy="4398476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spcBef>
                <a:spcPts val="1800"/>
              </a:spcBef>
              <a:spcAft>
                <a:spcPts val="3000"/>
              </a:spcAft>
              <a:buClr>
                <a:srgbClr val="0070C0"/>
              </a:buClr>
            </a:pPr>
            <a:r>
              <a:rPr lang="en-GB" altLang="zh-CN" sz="3400" dirty="0" smtClean="0">
                <a:solidFill>
                  <a:srgbClr val="0070C0"/>
                </a:solidFill>
                <a:latin typeface="Book Antiqua" charset="0"/>
                <a:ea typeface="Book Antiqua" charset="0"/>
                <a:cs typeface="Book Antiqua" charset="0"/>
              </a:rPr>
              <a:t>We are going to look at:</a:t>
            </a:r>
            <a:endParaRPr lang="en-GB" altLang="zh-CN" sz="3400" dirty="0">
              <a:solidFill>
                <a:srgbClr val="0070C0"/>
              </a:solidFill>
              <a:latin typeface="Book Antiqua" charset="0"/>
              <a:ea typeface="Book Antiqua" charset="0"/>
              <a:cs typeface="Book Antiqua" charset="0"/>
            </a:endParaRPr>
          </a:p>
          <a:p>
            <a:pPr marL="757238" indent="-442913">
              <a:spcBef>
                <a:spcPts val="1800"/>
              </a:spcBef>
              <a:buClr>
                <a:srgbClr val="0070C0"/>
              </a:buClr>
              <a:buFont typeface="Arial" charset="0"/>
              <a:buChar char="•"/>
            </a:pPr>
            <a:r>
              <a:rPr lang="en-GB" altLang="zh-CN" sz="3600" i="1" dirty="0" smtClean="0">
                <a:latin typeface="Book Antiqua" charset="0"/>
                <a:ea typeface="Book Antiqua" charset="0"/>
                <a:cs typeface="Book Antiqua" charset="0"/>
              </a:rPr>
              <a:t>The different parts of a typical </a:t>
            </a:r>
            <a:r>
              <a:rPr lang="en-US" altLang="zh-CN" sz="3600" i="1" dirty="0" smtClean="0">
                <a:latin typeface="Book Antiqua" charset="0"/>
                <a:ea typeface="Book Antiqua" charset="0"/>
                <a:cs typeface="Book Antiqua" charset="0"/>
              </a:rPr>
              <a:t>argument </a:t>
            </a:r>
            <a:r>
              <a:rPr lang="en-GB" altLang="zh-CN" sz="3600" i="1" dirty="0" smtClean="0">
                <a:latin typeface="Book Antiqua" charset="0"/>
                <a:ea typeface="Book Antiqua" charset="0"/>
                <a:cs typeface="Book Antiqua" charset="0"/>
              </a:rPr>
              <a:t>text</a:t>
            </a:r>
          </a:p>
          <a:p>
            <a:pPr marL="757238" indent="-442913">
              <a:spcBef>
                <a:spcPts val="1800"/>
              </a:spcBef>
              <a:buClr>
                <a:srgbClr val="0070C0"/>
              </a:buClr>
              <a:buFont typeface="Arial" charset="0"/>
              <a:buChar char="•"/>
            </a:pPr>
            <a:r>
              <a:rPr lang="en-GB" altLang="zh-CN" sz="3600" i="1" dirty="0" smtClean="0">
                <a:latin typeface="Book Antiqua" charset="0"/>
                <a:ea typeface="Book Antiqua" charset="0"/>
                <a:cs typeface="Book Antiqua" charset="0"/>
              </a:rPr>
              <a:t>The purpose of each part</a:t>
            </a:r>
          </a:p>
          <a:p>
            <a:pPr marL="757238" indent="-442913">
              <a:spcBef>
                <a:spcPts val="1800"/>
              </a:spcBef>
              <a:buClr>
                <a:srgbClr val="0070C0"/>
              </a:buClr>
              <a:buFont typeface="Arial" charset="0"/>
              <a:buChar char="•"/>
            </a:pPr>
            <a:r>
              <a:rPr lang="en-GB" altLang="zh-CN" sz="3600" i="1" dirty="0" smtClean="0">
                <a:latin typeface="Book Antiqua" charset="0"/>
                <a:ea typeface="Book Antiqua" charset="0"/>
                <a:cs typeface="Book Antiqua" charset="0"/>
              </a:rPr>
              <a:t>The structural pattern followed by a typical argument text</a:t>
            </a:r>
            <a:endParaRPr lang="en-US" altLang="zh-CN" sz="3400" i="1" dirty="0">
              <a:latin typeface="Book Antiqua" charset="0"/>
              <a:ea typeface="Book Antiqua" charset="0"/>
              <a:cs typeface="Book Antiqua" charset="0"/>
            </a:endParaRPr>
          </a:p>
        </p:txBody>
      </p:sp>
      <p:sp>
        <p:nvSpPr>
          <p:cNvPr id="2" name="文本占位符 1"/>
          <p:cNvSpPr>
            <a:spLocks noGrp="1"/>
          </p:cNvSpPr>
          <p:nvPr>
            <p:ph type="body" sz="quarter" idx="14"/>
          </p:nvPr>
        </p:nvSpPr>
        <p:spPr>
          <a:xfrm>
            <a:off x="1307592" y="1871972"/>
            <a:ext cx="57448" cy="1270001"/>
          </a:xfrm>
        </p:spPr>
        <p:txBody>
          <a:bodyPr/>
          <a:lstStyle/>
          <a:p>
            <a:endParaRPr kumimoji="1" lang="zh-CN" altLang="en-US">
              <a:latin typeface="Book Antiqua" charset="0"/>
              <a:ea typeface="Book Antiqua" charset="0"/>
              <a:cs typeface="Book Antiqua" charset="0"/>
            </a:endParaRPr>
          </a:p>
        </p:txBody>
      </p:sp>
      <p:sp>
        <p:nvSpPr>
          <p:cNvPr id="6" name="Shape 553"/>
          <p:cNvSpPr>
            <a:spLocks noGrp="1"/>
          </p:cNvSpPr>
          <p:nvPr>
            <p:ph type="body" idx="14"/>
          </p:nvPr>
        </p:nvSpPr>
        <p:spPr>
          <a:xfrm>
            <a:off x="1860907" y="1796237"/>
            <a:ext cx="9581485" cy="1472035"/>
          </a:xfrm>
          <a:prstGeom prst="rect">
            <a:avLst/>
          </a:prstGeom>
          <a:noFill/>
        </p:spPr>
        <p:txBody>
          <a:bodyPr/>
          <a:lstStyle/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GB" sz="4400" b="1" cap="small" dirty="0" smtClean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Understanding the structure of an Argument Text</a:t>
            </a:r>
            <a:endParaRPr lang="en-GB" sz="4400" b="1" cap="small" dirty="0">
              <a:solidFill>
                <a:srgbClr val="4CA6B6"/>
              </a:solidFill>
              <a:latin typeface="Book Antiqua" charset="0"/>
              <a:ea typeface="Book Antiqua" charset="0"/>
              <a:cs typeface="Book Antiqua" charset="0"/>
              <a:sym typeface="Avenir Next Condensed Demi Bold"/>
            </a:endParaRPr>
          </a:p>
        </p:txBody>
      </p:sp>
    </p:spTree>
    <p:extLst>
      <p:ext uri="{BB962C8B-B14F-4D97-AF65-F5344CB8AC3E}">
        <p14:creationId xmlns:p14="http://schemas.microsoft.com/office/powerpoint/2010/main" val="123076860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578"/>
          <p:cNvSpPr>
            <a:spLocks noGrp="1"/>
          </p:cNvSpPr>
          <p:nvPr>
            <p:ph type="body" idx="20"/>
          </p:nvPr>
        </p:nvSpPr>
        <p:spPr>
          <a:xfrm>
            <a:off x="2407024" y="3141973"/>
            <a:ext cx="9978940" cy="4398476"/>
          </a:xfrm>
          <a:prstGeom prst="rect">
            <a:avLst/>
          </a:prstGeom>
        </p:spPr>
        <p:txBody>
          <a:bodyPr>
            <a:noAutofit/>
          </a:bodyPr>
          <a:lstStyle/>
          <a:p>
            <a:pPr marL="757238" indent="-442913">
              <a:spcBef>
                <a:spcPts val="1800"/>
              </a:spcBef>
              <a:buClr>
                <a:srgbClr val="0070C0"/>
              </a:buClr>
              <a:buFont typeface="Arial" charset="0"/>
              <a:buChar char="•"/>
            </a:pPr>
            <a:r>
              <a:rPr lang="en-GB" altLang="zh-CN" sz="3600" i="1" dirty="0" smtClean="0">
                <a:latin typeface="Book Antiqua" charset="0"/>
                <a:ea typeface="Book Antiqua" charset="0"/>
                <a:cs typeface="Book Antiqua" charset="0"/>
              </a:rPr>
              <a:t>An argument text gives the author’s opinion and supports it with evidence.</a:t>
            </a:r>
          </a:p>
          <a:p>
            <a:pPr marL="757238" indent="-442913">
              <a:spcBef>
                <a:spcPts val="1800"/>
              </a:spcBef>
              <a:buClr>
                <a:srgbClr val="0070C0"/>
              </a:buClr>
              <a:buFont typeface="Arial" charset="0"/>
              <a:buChar char="•"/>
            </a:pPr>
            <a:r>
              <a:rPr lang="en-GB" altLang="zh-CN" sz="3600" i="1" dirty="0" smtClean="0">
                <a:latin typeface="Book Antiqua" charset="0"/>
                <a:ea typeface="Book Antiqua" charset="0"/>
                <a:cs typeface="Book Antiqua" charset="0"/>
              </a:rPr>
              <a:t>The purpose: to persuade or to show reasons for a particular opinion.</a:t>
            </a:r>
          </a:p>
        </p:txBody>
      </p:sp>
      <p:sp>
        <p:nvSpPr>
          <p:cNvPr id="2" name="文本占位符 1"/>
          <p:cNvSpPr>
            <a:spLocks noGrp="1"/>
          </p:cNvSpPr>
          <p:nvPr>
            <p:ph type="body" sz="quarter" idx="14"/>
          </p:nvPr>
        </p:nvSpPr>
        <p:spPr>
          <a:xfrm>
            <a:off x="1307592" y="1871972"/>
            <a:ext cx="57448" cy="1270001"/>
          </a:xfrm>
        </p:spPr>
        <p:txBody>
          <a:bodyPr/>
          <a:lstStyle/>
          <a:p>
            <a:endParaRPr kumimoji="1" lang="zh-CN" altLang="en-US">
              <a:latin typeface="Book Antiqua" charset="0"/>
              <a:ea typeface="Book Antiqua" charset="0"/>
              <a:cs typeface="Book Antiqua" charset="0"/>
            </a:endParaRPr>
          </a:p>
        </p:txBody>
      </p:sp>
      <p:sp>
        <p:nvSpPr>
          <p:cNvPr id="6" name="Shape 553"/>
          <p:cNvSpPr>
            <a:spLocks noGrp="1"/>
          </p:cNvSpPr>
          <p:nvPr>
            <p:ph type="body" idx="14"/>
          </p:nvPr>
        </p:nvSpPr>
        <p:spPr>
          <a:xfrm>
            <a:off x="1860907" y="1796237"/>
            <a:ext cx="9581485" cy="1472035"/>
          </a:xfrm>
          <a:prstGeom prst="rect">
            <a:avLst/>
          </a:prstGeom>
          <a:noFill/>
        </p:spPr>
        <p:txBody>
          <a:bodyPr/>
          <a:lstStyle/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US" sz="4400" b="1" cap="small" dirty="0" smtClean="0">
                <a:solidFill>
                  <a:srgbClr val="0270C0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What is an argument text?</a:t>
            </a:r>
            <a:endParaRPr lang="en-GB" sz="4400" b="1" cap="small" dirty="0">
              <a:solidFill>
                <a:srgbClr val="0270C0"/>
              </a:solidFill>
              <a:latin typeface="Book Antiqua" charset="0"/>
              <a:ea typeface="Book Antiqua" charset="0"/>
              <a:cs typeface="Book Antiqua" charset="0"/>
              <a:sym typeface="Avenir Next Condensed Demi Bold"/>
            </a:endParaRPr>
          </a:p>
        </p:txBody>
      </p:sp>
    </p:spTree>
    <p:extLst>
      <p:ext uri="{BB962C8B-B14F-4D97-AF65-F5344CB8AC3E}">
        <p14:creationId xmlns:p14="http://schemas.microsoft.com/office/powerpoint/2010/main" val="123740151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4"/>
          </p:nvPr>
        </p:nvSpPr>
        <p:spPr>
          <a:xfrm>
            <a:off x="462640" y="436712"/>
            <a:ext cx="57448" cy="1270001"/>
          </a:xfrm>
        </p:spPr>
        <p:txBody>
          <a:bodyPr/>
          <a:lstStyle/>
          <a:p>
            <a:endParaRPr kumimoji="1" lang="zh-CN" altLang="en-US">
              <a:latin typeface="Book Antiqua" charset="0"/>
              <a:ea typeface="Book Antiqua" charset="0"/>
              <a:cs typeface="Book Antiqua" charset="0"/>
            </a:endParaRPr>
          </a:p>
        </p:txBody>
      </p:sp>
      <p:sp>
        <p:nvSpPr>
          <p:cNvPr id="6" name="Shape 553"/>
          <p:cNvSpPr>
            <a:spLocks noGrp="1"/>
          </p:cNvSpPr>
          <p:nvPr>
            <p:ph type="body" idx="14"/>
          </p:nvPr>
        </p:nvSpPr>
        <p:spPr>
          <a:xfrm>
            <a:off x="900209" y="335694"/>
            <a:ext cx="9581485" cy="1472035"/>
          </a:xfrm>
          <a:prstGeom prst="rect">
            <a:avLst/>
          </a:prstGeom>
          <a:noFill/>
        </p:spPr>
        <p:txBody>
          <a:bodyPr/>
          <a:lstStyle/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US" altLang="zh-CN" sz="4400" b="1" cap="small" dirty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Structure</a:t>
            </a:r>
            <a:r>
              <a:rPr lang="en-US" altLang="zh-CN" sz="4400" b="1" cap="small" dirty="0" smtClean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 of </a:t>
            </a:r>
            <a:r>
              <a:rPr lang="en-US" altLang="zh-CN" sz="4400" b="1" cap="small" smtClean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an Argument Text</a:t>
            </a:r>
            <a:endParaRPr lang="en-GB" sz="4400" b="1" cap="small" dirty="0">
              <a:solidFill>
                <a:srgbClr val="4CA6B6"/>
              </a:solidFill>
              <a:latin typeface="Book Antiqua" charset="0"/>
              <a:ea typeface="Book Antiqua" charset="0"/>
              <a:cs typeface="Book Antiqua" charset="0"/>
              <a:sym typeface="Avenir Next Condensed Demi Bold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7166012"/>
              </p:ext>
            </p:extLst>
          </p:nvPr>
        </p:nvGraphicFramePr>
        <p:xfrm>
          <a:off x="1275908" y="2282291"/>
          <a:ext cx="10612206" cy="6360337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2706697"/>
                <a:gridCol w="2951545"/>
                <a:gridCol w="4953964"/>
              </a:tblGrid>
              <a:tr h="1618377">
                <a:tc>
                  <a:txBody>
                    <a:bodyPr/>
                    <a:lstStyle/>
                    <a:p>
                      <a:pPr marL="44450" indent="0" algn="ctr">
                        <a:tabLst/>
                      </a:pPr>
                      <a:r>
                        <a:rPr lang="en-GB" altLang="zh-CN" sz="2000" cap="small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Parts of an Argument Text</a:t>
                      </a:r>
                      <a:endParaRPr lang="zh-CN" altLang="en-US" sz="2000" cap="small" baseline="0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>
                    <a:solidFill>
                      <a:srgbClr val="4CA6B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altLang="zh-CN" sz="2000" cap="small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Purpose of Each Part</a:t>
                      </a:r>
                      <a:endParaRPr lang="zh-CN" altLang="en-US" sz="2000" cap="small" baseline="0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>
                    <a:solidFill>
                      <a:srgbClr val="4CA6B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zh-CN" altLang="en-US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</a:tr>
              <a:tr h="1149969">
                <a:tc rowSpan="4">
                  <a:txBody>
                    <a:bodyPr/>
                    <a:lstStyle/>
                    <a:p>
                      <a:pPr marL="11113" indent="0" algn="ctr">
                        <a:tabLst/>
                      </a:pPr>
                      <a:r>
                        <a:rPr lang="en-GB" altLang="zh-CN" sz="2400" b="1" cap="small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(1) Introduction</a:t>
                      </a:r>
                      <a:endParaRPr lang="zh-CN" altLang="en-US" sz="2400" b="1" cap="small" baseline="0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altLang="zh-CN" sz="2000" b="1" dirty="0" smtClean="0">
                          <a:solidFill>
                            <a:srgbClr val="D4227A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General Statement</a:t>
                      </a:r>
                      <a:endParaRPr lang="zh-CN" altLang="en-US" sz="2000" b="1" dirty="0">
                        <a:solidFill>
                          <a:srgbClr val="D4227A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charset="0"/>
                        <a:buChar char="•"/>
                      </a:pPr>
                      <a:r>
                        <a:rPr lang="en-GB" altLang="zh-CN" dirty="0" smtClean="0">
                          <a:solidFill>
                            <a:srgbClr val="D4227A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To </a:t>
                      </a:r>
                      <a:r>
                        <a:rPr lang="en-GB" altLang="zh-CN" dirty="0" smtClean="0">
                          <a:solidFill>
                            <a:srgbClr val="D4227A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introduce the subject</a:t>
                      </a:r>
                      <a:r>
                        <a:rPr lang="en-GB" altLang="zh-CN" baseline="0" dirty="0" smtClean="0">
                          <a:solidFill>
                            <a:srgbClr val="D4227A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 of the essay: an issue, a controversy, a problem, an idea over which people hold different points of view</a:t>
                      </a:r>
                      <a:endParaRPr lang="zh-CN" altLang="en-US" dirty="0">
                        <a:solidFill>
                          <a:srgbClr val="D4227A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</a:tr>
              <a:tr h="1149969">
                <a:tc vMerge="1">
                  <a:txBody>
                    <a:bodyPr/>
                    <a:lstStyle/>
                    <a:p>
                      <a:pPr algn="l"/>
                      <a:endParaRPr lang="zh-CN" altLang="en-US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altLang="zh-CN" sz="2000" b="1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Definition (optional)</a:t>
                      </a:r>
                      <a:endParaRPr lang="zh-CN" altLang="en-US" sz="2000" b="1" dirty="0">
                        <a:solidFill>
                          <a:schemeClr val="tx1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charset="0"/>
                        <a:buChar char="•"/>
                      </a:pPr>
                      <a:r>
                        <a:rPr lang="en-GB" altLang="zh-CN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To </a:t>
                      </a:r>
                      <a:r>
                        <a:rPr lang="en-GB" altLang="zh-CN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explain important technical words, if need</a:t>
                      </a:r>
                      <a:r>
                        <a:rPr lang="en-GB" altLang="zh-CN" baseline="0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 be</a:t>
                      </a:r>
                      <a:endParaRPr lang="zh-CN" altLang="en-US" dirty="0">
                        <a:solidFill>
                          <a:schemeClr val="tx1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</a:tr>
              <a:tr h="1149969">
                <a:tc vMerge="1">
                  <a:txBody>
                    <a:bodyPr/>
                    <a:lstStyle/>
                    <a:p>
                      <a:pPr algn="l"/>
                      <a:endParaRPr lang="zh-CN" altLang="en-US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altLang="zh-CN" sz="2000" b="1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Thesis</a:t>
                      </a:r>
                      <a:endParaRPr lang="zh-CN" altLang="en-US" sz="2000" b="1" dirty="0">
                        <a:solidFill>
                          <a:schemeClr val="tx1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charset="0"/>
                        <a:buChar char="•"/>
                      </a:pPr>
                      <a:r>
                        <a:rPr lang="en-GB" altLang="zh-CN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To </a:t>
                      </a:r>
                      <a:r>
                        <a:rPr lang="en-GB" altLang="zh-CN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give the opinion</a:t>
                      </a:r>
                      <a:r>
                        <a:rPr lang="en-GB" altLang="zh-CN" baseline="0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 of the writer</a:t>
                      </a:r>
                      <a:endParaRPr lang="zh-CN" altLang="en-US" dirty="0">
                        <a:solidFill>
                          <a:schemeClr val="tx1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</a:tr>
              <a:tr h="1253302">
                <a:tc vMerge="1">
                  <a:txBody>
                    <a:bodyPr/>
                    <a:lstStyle/>
                    <a:p>
                      <a:pPr algn="l"/>
                      <a:endParaRPr lang="zh-CN" altLang="en-US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altLang="zh-CN" sz="2000" b="1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Preview</a:t>
                      </a:r>
                      <a:endParaRPr lang="zh-CN" altLang="en-US" sz="2000" b="1" dirty="0">
                        <a:solidFill>
                          <a:schemeClr val="tx1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charset="0"/>
                        <a:buChar char="•"/>
                      </a:pPr>
                      <a:r>
                        <a:rPr lang="en-GB" altLang="zh-CN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To </a:t>
                      </a:r>
                      <a:r>
                        <a:rPr lang="en-GB" altLang="zh-CN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tell the reader what parts of the topic will be included in the essay</a:t>
                      </a:r>
                    </a:p>
                    <a:p>
                      <a:pPr marL="285750" marR="0" indent="-285750" algn="l" defTabSz="5842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  <a:defRPr/>
                      </a:pPr>
                      <a:r>
                        <a:rPr lang="en-GB" altLang="zh-CN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To </a:t>
                      </a:r>
                      <a:r>
                        <a:rPr lang="en-GB" altLang="zh-CN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provide an essay map for both</a:t>
                      </a:r>
                      <a:r>
                        <a:rPr lang="en-GB" altLang="zh-CN" baseline="0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 the content and the structure of the essay</a:t>
                      </a:r>
                      <a:endParaRPr lang="zh-CN" altLang="en-US" dirty="0" smtClean="0">
                        <a:solidFill>
                          <a:schemeClr val="tx1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06424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4"/>
          </p:nvPr>
        </p:nvSpPr>
        <p:spPr>
          <a:xfrm>
            <a:off x="462640" y="436712"/>
            <a:ext cx="57448" cy="1270001"/>
          </a:xfrm>
        </p:spPr>
        <p:txBody>
          <a:bodyPr/>
          <a:lstStyle/>
          <a:p>
            <a:endParaRPr kumimoji="1" lang="zh-CN" altLang="en-US">
              <a:latin typeface="Book Antiqua" charset="0"/>
              <a:ea typeface="Book Antiqua" charset="0"/>
              <a:cs typeface="Book Antiqua" charset="0"/>
            </a:endParaRPr>
          </a:p>
        </p:txBody>
      </p:sp>
      <p:sp>
        <p:nvSpPr>
          <p:cNvPr id="6" name="Shape 553"/>
          <p:cNvSpPr>
            <a:spLocks noGrp="1"/>
          </p:cNvSpPr>
          <p:nvPr>
            <p:ph type="body" idx="14"/>
          </p:nvPr>
        </p:nvSpPr>
        <p:spPr>
          <a:xfrm>
            <a:off x="900209" y="335694"/>
            <a:ext cx="9581485" cy="1472035"/>
          </a:xfrm>
          <a:prstGeom prst="rect">
            <a:avLst/>
          </a:prstGeom>
          <a:noFill/>
        </p:spPr>
        <p:txBody>
          <a:bodyPr/>
          <a:lstStyle/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US" altLang="zh-CN" sz="4400" b="1" cap="small" dirty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Structure</a:t>
            </a:r>
            <a:r>
              <a:rPr lang="en-US" altLang="zh-CN" sz="4400" b="1" cap="small" dirty="0" smtClean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 of </a:t>
            </a:r>
            <a:r>
              <a:rPr lang="en-US" altLang="zh-CN" sz="4400" b="1" cap="small" smtClean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an Argument Text</a:t>
            </a:r>
            <a:endParaRPr lang="en-GB" sz="4400" b="1" cap="small" dirty="0">
              <a:solidFill>
                <a:srgbClr val="4CA6B6"/>
              </a:solidFill>
              <a:latin typeface="Book Antiqua" charset="0"/>
              <a:ea typeface="Book Antiqua" charset="0"/>
              <a:cs typeface="Book Antiqua" charset="0"/>
              <a:sym typeface="Avenir Next Condensed Demi Bold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6241446"/>
              </p:ext>
            </p:extLst>
          </p:nvPr>
        </p:nvGraphicFramePr>
        <p:xfrm>
          <a:off x="1275908" y="2282291"/>
          <a:ext cx="10612206" cy="6360337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2706697"/>
                <a:gridCol w="2951545"/>
                <a:gridCol w="4953964"/>
              </a:tblGrid>
              <a:tr h="1618377">
                <a:tc>
                  <a:txBody>
                    <a:bodyPr/>
                    <a:lstStyle/>
                    <a:p>
                      <a:pPr marL="44450" indent="0" algn="ctr">
                        <a:tabLst/>
                      </a:pPr>
                      <a:r>
                        <a:rPr lang="en-GB" altLang="zh-CN" sz="2000" cap="small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Parts of an Argument Text</a:t>
                      </a:r>
                      <a:endParaRPr lang="zh-CN" altLang="en-US" sz="2000" cap="small" baseline="0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>
                    <a:solidFill>
                      <a:srgbClr val="4CA6B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altLang="zh-CN" sz="2000" cap="small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Purpose of Each Part</a:t>
                      </a:r>
                      <a:endParaRPr lang="zh-CN" altLang="en-US" sz="2000" cap="small" baseline="0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>
                    <a:solidFill>
                      <a:srgbClr val="4CA6B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zh-CN" altLang="en-US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</a:tr>
              <a:tr h="1149969">
                <a:tc rowSpan="4">
                  <a:txBody>
                    <a:bodyPr/>
                    <a:lstStyle/>
                    <a:p>
                      <a:pPr marL="11113" indent="0" algn="ctr">
                        <a:tabLst/>
                      </a:pPr>
                      <a:r>
                        <a:rPr lang="en-GB" altLang="zh-CN" sz="2400" b="1" cap="small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(1) Introduction</a:t>
                      </a:r>
                      <a:endParaRPr lang="zh-CN" altLang="en-US" sz="2400" b="1" cap="small" baseline="0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altLang="zh-CN" sz="2000" b="1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General Statement</a:t>
                      </a:r>
                      <a:endParaRPr lang="zh-CN" altLang="en-US" sz="2000" b="1" dirty="0">
                        <a:solidFill>
                          <a:schemeClr val="tx1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charset="0"/>
                        <a:buChar char="•"/>
                      </a:pPr>
                      <a:r>
                        <a:rPr lang="en-GB" altLang="zh-CN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To </a:t>
                      </a:r>
                      <a:r>
                        <a:rPr lang="en-GB" altLang="zh-CN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introduce the subject</a:t>
                      </a:r>
                      <a:r>
                        <a:rPr lang="en-GB" altLang="zh-CN" baseline="0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 of the essay: an issue, a controversy, a problem, an idea over which people hold different points of view</a:t>
                      </a:r>
                      <a:endParaRPr lang="zh-CN" altLang="en-US" dirty="0">
                        <a:solidFill>
                          <a:schemeClr val="tx1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</a:tr>
              <a:tr h="1149969">
                <a:tc vMerge="1">
                  <a:txBody>
                    <a:bodyPr/>
                    <a:lstStyle/>
                    <a:p>
                      <a:pPr algn="l"/>
                      <a:endParaRPr lang="zh-CN" altLang="en-US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altLang="zh-CN" sz="2000" b="1" dirty="0" smtClean="0">
                          <a:solidFill>
                            <a:srgbClr val="D4227A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Definition (optional)</a:t>
                      </a:r>
                      <a:endParaRPr lang="zh-CN" altLang="en-US" sz="2000" b="1" dirty="0">
                        <a:solidFill>
                          <a:srgbClr val="D4227A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charset="0"/>
                        <a:buChar char="•"/>
                      </a:pPr>
                      <a:r>
                        <a:rPr lang="en-GB" altLang="zh-CN" dirty="0" smtClean="0">
                          <a:solidFill>
                            <a:srgbClr val="D4227A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To </a:t>
                      </a:r>
                      <a:r>
                        <a:rPr lang="en-GB" altLang="zh-CN" dirty="0" smtClean="0">
                          <a:solidFill>
                            <a:srgbClr val="D4227A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explain important technical words, if need</a:t>
                      </a:r>
                      <a:r>
                        <a:rPr lang="en-GB" altLang="zh-CN" baseline="0" dirty="0" smtClean="0">
                          <a:solidFill>
                            <a:srgbClr val="D4227A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 be</a:t>
                      </a:r>
                      <a:endParaRPr lang="zh-CN" altLang="en-US" dirty="0">
                        <a:solidFill>
                          <a:srgbClr val="D4227A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</a:tr>
              <a:tr h="1149969">
                <a:tc vMerge="1">
                  <a:txBody>
                    <a:bodyPr/>
                    <a:lstStyle/>
                    <a:p>
                      <a:pPr algn="l"/>
                      <a:endParaRPr lang="zh-CN" altLang="en-US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altLang="zh-CN" sz="2000" b="1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Thesis</a:t>
                      </a:r>
                      <a:endParaRPr lang="zh-CN" altLang="en-US" sz="2000" b="1" dirty="0">
                        <a:solidFill>
                          <a:schemeClr val="tx1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charset="0"/>
                        <a:buChar char="•"/>
                      </a:pPr>
                      <a:r>
                        <a:rPr lang="en-GB" altLang="zh-CN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To </a:t>
                      </a:r>
                      <a:r>
                        <a:rPr lang="en-GB" altLang="zh-CN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give the opinion</a:t>
                      </a:r>
                      <a:r>
                        <a:rPr lang="en-GB" altLang="zh-CN" baseline="0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 of the writer</a:t>
                      </a:r>
                      <a:endParaRPr lang="zh-CN" altLang="en-US" dirty="0">
                        <a:solidFill>
                          <a:schemeClr val="tx1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</a:tr>
              <a:tr h="1253302">
                <a:tc vMerge="1">
                  <a:txBody>
                    <a:bodyPr/>
                    <a:lstStyle/>
                    <a:p>
                      <a:pPr algn="l"/>
                      <a:endParaRPr lang="zh-CN" altLang="en-US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altLang="zh-CN" sz="2000" b="1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Preview</a:t>
                      </a:r>
                      <a:endParaRPr lang="zh-CN" altLang="en-US" sz="2000" b="1" dirty="0">
                        <a:solidFill>
                          <a:schemeClr val="tx1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charset="0"/>
                        <a:buChar char="•"/>
                      </a:pPr>
                      <a:r>
                        <a:rPr lang="en-GB" altLang="zh-CN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To </a:t>
                      </a:r>
                      <a:r>
                        <a:rPr lang="en-GB" altLang="zh-CN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tell the reader what parts of the topic will be included in the essay</a:t>
                      </a:r>
                    </a:p>
                    <a:p>
                      <a:pPr marL="285750" marR="0" indent="-285750" algn="l" defTabSz="5842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  <a:defRPr/>
                      </a:pPr>
                      <a:r>
                        <a:rPr lang="en-GB" altLang="zh-CN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To </a:t>
                      </a:r>
                      <a:r>
                        <a:rPr lang="en-GB" altLang="zh-CN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provide an essay map for both</a:t>
                      </a:r>
                      <a:r>
                        <a:rPr lang="en-GB" altLang="zh-CN" baseline="0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 the content and the structure of the essay</a:t>
                      </a:r>
                      <a:endParaRPr lang="zh-CN" altLang="en-US" dirty="0" smtClean="0">
                        <a:solidFill>
                          <a:schemeClr val="tx1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2660120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4"/>
          </p:nvPr>
        </p:nvSpPr>
        <p:spPr>
          <a:xfrm>
            <a:off x="462640" y="436712"/>
            <a:ext cx="57448" cy="1270001"/>
          </a:xfrm>
        </p:spPr>
        <p:txBody>
          <a:bodyPr/>
          <a:lstStyle/>
          <a:p>
            <a:endParaRPr kumimoji="1" lang="zh-CN" altLang="en-US">
              <a:latin typeface="Book Antiqua" charset="0"/>
              <a:ea typeface="Book Antiqua" charset="0"/>
              <a:cs typeface="Book Antiqua" charset="0"/>
            </a:endParaRPr>
          </a:p>
        </p:txBody>
      </p:sp>
      <p:sp>
        <p:nvSpPr>
          <p:cNvPr id="6" name="Shape 553"/>
          <p:cNvSpPr>
            <a:spLocks noGrp="1"/>
          </p:cNvSpPr>
          <p:nvPr>
            <p:ph type="body" idx="14"/>
          </p:nvPr>
        </p:nvSpPr>
        <p:spPr>
          <a:xfrm>
            <a:off x="900209" y="335694"/>
            <a:ext cx="9581485" cy="1472035"/>
          </a:xfrm>
          <a:prstGeom prst="rect">
            <a:avLst/>
          </a:prstGeom>
          <a:noFill/>
        </p:spPr>
        <p:txBody>
          <a:bodyPr/>
          <a:lstStyle/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US" altLang="zh-CN" sz="4400" b="1" cap="small" dirty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Structure</a:t>
            </a:r>
            <a:r>
              <a:rPr lang="en-US" altLang="zh-CN" sz="4400" b="1" cap="small" dirty="0" smtClean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 of </a:t>
            </a:r>
            <a:r>
              <a:rPr lang="en-US" altLang="zh-CN" sz="4400" b="1" cap="small" smtClean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an Argument Text</a:t>
            </a:r>
            <a:endParaRPr lang="en-GB" sz="4400" b="1" cap="small" dirty="0">
              <a:solidFill>
                <a:srgbClr val="4CA6B6"/>
              </a:solidFill>
              <a:latin typeface="Book Antiqua" charset="0"/>
              <a:ea typeface="Book Antiqua" charset="0"/>
              <a:cs typeface="Book Antiqua" charset="0"/>
              <a:sym typeface="Avenir Next Condensed Demi Bold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3962164"/>
              </p:ext>
            </p:extLst>
          </p:nvPr>
        </p:nvGraphicFramePr>
        <p:xfrm>
          <a:off x="1275908" y="2282291"/>
          <a:ext cx="10612206" cy="6360337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2706697"/>
                <a:gridCol w="2951545"/>
                <a:gridCol w="4953964"/>
              </a:tblGrid>
              <a:tr h="1618377">
                <a:tc>
                  <a:txBody>
                    <a:bodyPr/>
                    <a:lstStyle/>
                    <a:p>
                      <a:pPr marL="44450" indent="0" algn="ctr">
                        <a:tabLst/>
                      </a:pPr>
                      <a:r>
                        <a:rPr lang="en-GB" altLang="zh-CN" sz="2000" cap="small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Parts of an Argument Text</a:t>
                      </a:r>
                      <a:endParaRPr lang="zh-CN" altLang="en-US" sz="2000" cap="small" baseline="0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>
                    <a:solidFill>
                      <a:srgbClr val="4CA6B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altLang="zh-CN" sz="2000" cap="small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Purpose of Each Part</a:t>
                      </a:r>
                      <a:endParaRPr lang="zh-CN" altLang="en-US" sz="2000" cap="small" baseline="0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>
                    <a:solidFill>
                      <a:srgbClr val="4CA6B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zh-CN" altLang="en-US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</a:tr>
              <a:tr h="1149969">
                <a:tc rowSpan="4">
                  <a:txBody>
                    <a:bodyPr/>
                    <a:lstStyle/>
                    <a:p>
                      <a:pPr marL="11113" indent="0" algn="ctr">
                        <a:tabLst/>
                      </a:pPr>
                      <a:r>
                        <a:rPr lang="en-GB" altLang="zh-CN" sz="2400" b="1" cap="small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(1) Introduction</a:t>
                      </a:r>
                      <a:endParaRPr lang="zh-CN" altLang="en-US" sz="2400" b="1" cap="small" baseline="0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altLang="zh-CN" sz="2000" b="1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General Statement</a:t>
                      </a:r>
                      <a:endParaRPr lang="zh-CN" altLang="en-US" sz="2000" b="1" dirty="0">
                        <a:solidFill>
                          <a:schemeClr val="tx1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charset="0"/>
                        <a:buChar char="•"/>
                      </a:pPr>
                      <a:r>
                        <a:rPr lang="en-GB" altLang="zh-CN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To </a:t>
                      </a:r>
                      <a:r>
                        <a:rPr lang="en-GB" altLang="zh-CN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introduce the subject</a:t>
                      </a:r>
                      <a:r>
                        <a:rPr lang="en-GB" altLang="zh-CN" baseline="0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 of the essay: an issue, a controversy, a problem, an idea over which people hold different points of view</a:t>
                      </a:r>
                      <a:endParaRPr lang="zh-CN" altLang="en-US" dirty="0">
                        <a:solidFill>
                          <a:schemeClr val="tx1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</a:tr>
              <a:tr h="1149969">
                <a:tc vMerge="1">
                  <a:txBody>
                    <a:bodyPr/>
                    <a:lstStyle/>
                    <a:p>
                      <a:pPr algn="l"/>
                      <a:endParaRPr lang="zh-CN" altLang="en-US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altLang="zh-CN" sz="2000" b="1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Definition (optional)</a:t>
                      </a:r>
                      <a:endParaRPr lang="zh-CN" altLang="en-US" sz="2000" b="1" dirty="0">
                        <a:solidFill>
                          <a:schemeClr val="tx1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charset="0"/>
                        <a:buChar char="•"/>
                      </a:pPr>
                      <a:r>
                        <a:rPr lang="en-GB" altLang="zh-CN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To </a:t>
                      </a:r>
                      <a:r>
                        <a:rPr lang="en-GB" altLang="zh-CN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explain important technical words, if need</a:t>
                      </a:r>
                      <a:r>
                        <a:rPr lang="en-GB" altLang="zh-CN" baseline="0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 be</a:t>
                      </a:r>
                      <a:endParaRPr lang="zh-CN" altLang="en-US" dirty="0">
                        <a:solidFill>
                          <a:schemeClr val="tx1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</a:tr>
              <a:tr h="1149969">
                <a:tc vMerge="1">
                  <a:txBody>
                    <a:bodyPr/>
                    <a:lstStyle/>
                    <a:p>
                      <a:pPr algn="l"/>
                      <a:endParaRPr lang="zh-CN" altLang="en-US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altLang="zh-CN" sz="2000" b="1" dirty="0" smtClean="0">
                          <a:solidFill>
                            <a:srgbClr val="D4227A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Thesis</a:t>
                      </a:r>
                      <a:endParaRPr lang="zh-CN" altLang="en-US" sz="2000" b="1" dirty="0">
                        <a:solidFill>
                          <a:srgbClr val="D4227A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charset="0"/>
                        <a:buChar char="•"/>
                      </a:pPr>
                      <a:r>
                        <a:rPr lang="en-GB" altLang="zh-CN" dirty="0" smtClean="0">
                          <a:solidFill>
                            <a:srgbClr val="D4227A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To </a:t>
                      </a:r>
                      <a:r>
                        <a:rPr lang="en-GB" altLang="zh-CN" dirty="0" smtClean="0">
                          <a:solidFill>
                            <a:srgbClr val="D4227A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give the opinion</a:t>
                      </a:r>
                      <a:r>
                        <a:rPr lang="en-GB" altLang="zh-CN" baseline="0" dirty="0" smtClean="0">
                          <a:solidFill>
                            <a:srgbClr val="D4227A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 of the writer</a:t>
                      </a:r>
                      <a:endParaRPr lang="zh-CN" altLang="en-US" dirty="0">
                        <a:solidFill>
                          <a:srgbClr val="D4227A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</a:tr>
              <a:tr h="1253302">
                <a:tc vMerge="1">
                  <a:txBody>
                    <a:bodyPr/>
                    <a:lstStyle/>
                    <a:p>
                      <a:pPr algn="l"/>
                      <a:endParaRPr lang="zh-CN" altLang="en-US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altLang="zh-CN" sz="2000" b="1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Preview</a:t>
                      </a:r>
                      <a:endParaRPr lang="zh-CN" altLang="en-US" sz="2000" b="1" dirty="0">
                        <a:solidFill>
                          <a:schemeClr val="tx1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charset="0"/>
                        <a:buChar char="•"/>
                      </a:pPr>
                      <a:r>
                        <a:rPr lang="en-GB" altLang="zh-CN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To </a:t>
                      </a:r>
                      <a:r>
                        <a:rPr lang="en-GB" altLang="zh-CN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tell the reader what parts of the topic will be included in the essay</a:t>
                      </a:r>
                    </a:p>
                    <a:p>
                      <a:pPr marL="285750" marR="0" indent="-285750" algn="l" defTabSz="5842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  <a:defRPr/>
                      </a:pPr>
                      <a:r>
                        <a:rPr lang="en-GB" altLang="zh-CN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To </a:t>
                      </a:r>
                      <a:r>
                        <a:rPr lang="en-GB" altLang="zh-CN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provide an essay map for both</a:t>
                      </a:r>
                      <a:r>
                        <a:rPr lang="en-GB" altLang="zh-CN" baseline="0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 the content and the structure of the essay</a:t>
                      </a:r>
                      <a:endParaRPr lang="zh-CN" altLang="en-US" dirty="0" smtClean="0">
                        <a:solidFill>
                          <a:schemeClr val="tx1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891780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4"/>
          </p:nvPr>
        </p:nvSpPr>
        <p:spPr>
          <a:xfrm>
            <a:off x="462640" y="436712"/>
            <a:ext cx="57448" cy="1270001"/>
          </a:xfrm>
        </p:spPr>
        <p:txBody>
          <a:bodyPr/>
          <a:lstStyle/>
          <a:p>
            <a:endParaRPr kumimoji="1" lang="zh-CN" altLang="en-US">
              <a:latin typeface="Book Antiqua" charset="0"/>
              <a:ea typeface="Book Antiqua" charset="0"/>
              <a:cs typeface="Book Antiqua" charset="0"/>
            </a:endParaRPr>
          </a:p>
        </p:txBody>
      </p:sp>
      <p:sp>
        <p:nvSpPr>
          <p:cNvPr id="6" name="Shape 553"/>
          <p:cNvSpPr>
            <a:spLocks noGrp="1"/>
          </p:cNvSpPr>
          <p:nvPr>
            <p:ph type="body" idx="14"/>
          </p:nvPr>
        </p:nvSpPr>
        <p:spPr>
          <a:xfrm>
            <a:off x="900209" y="335694"/>
            <a:ext cx="9581485" cy="1472035"/>
          </a:xfrm>
          <a:prstGeom prst="rect">
            <a:avLst/>
          </a:prstGeom>
          <a:noFill/>
        </p:spPr>
        <p:txBody>
          <a:bodyPr/>
          <a:lstStyle/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US" altLang="zh-CN" sz="4400" b="1" cap="small" dirty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Structure</a:t>
            </a:r>
            <a:r>
              <a:rPr lang="en-US" altLang="zh-CN" sz="4400" b="1" cap="small" dirty="0" smtClean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 of </a:t>
            </a:r>
            <a:r>
              <a:rPr lang="en-US" altLang="zh-CN" sz="4400" b="1" cap="small" smtClean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an Argument Text</a:t>
            </a:r>
            <a:endParaRPr lang="en-GB" sz="4400" b="1" cap="small" dirty="0">
              <a:solidFill>
                <a:srgbClr val="4CA6B6"/>
              </a:solidFill>
              <a:latin typeface="Book Antiqua" charset="0"/>
              <a:ea typeface="Book Antiqua" charset="0"/>
              <a:cs typeface="Book Antiqua" charset="0"/>
              <a:sym typeface="Avenir Next Condensed Demi Bold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7171778"/>
              </p:ext>
            </p:extLst>
          </p:nvPr>
        </p:nvGraphicFramePr>
        <p:xfrm>
          <a:off x="1275908" y="2282291"/>
          <a:ext cx="10612206" cy="6360337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2706697"/>
                <a:gridCol w="2951545"/>
                <a:gridCol w="4953964"/>
              </a:tblGrid>
              <a:tr h="1618377">
                <a:tc>
                  <a:txBody>
                    <a:bodyPr/>
                    <a:lstStyle/>
                    <a:p>
                      <a:pPr marL="44450" indent="0" algn="ctr">
                        <a:tabLst/>
                      </a:pPr>
                      <a:r>
                        <a:rPr lang="en-GB" altLang="zh-CN" sz="2000" cap="small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Parts of an Argument Text</a:t>
                      </a:r>
                      <a:endParaRPr lang="zh-CN" altLang="en-US" sz="2000" cap="small" baseline="0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>
                    <a:solidFill>
                      <a:srgbClr val="4CA6B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altLang="zh-CN" sz="2000" cap="small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Purpose of Each Part</a:t>
                      </a:r>
                      <a:endParaRPr lang="zh-CN" altLang="en-US" sz="2000" cap="small" baseline="0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>
                    <a:solidFill>
                      <a:srgbClr val="4CA6B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zh-CN" altLang="en-US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</a:tr>
              <a:tr h="1149969">
                <a:tc rowSpan="4">
                  <a:txBody>
                    <a:bodyPr/>
                    <a:lstStyle/>
                    <a:p>
                      <a:pPr marL="11113" indent="0" algn="ctr">
                        <a:tabLst/>
                      </a:pPr>
                      <a:r>
                        <a:rPr lang="en-GB" altLang="zh-CN" sz="2400" b="1" cap="small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(1) Introduction</a:t>
                      </a:r>
                      <a:endParaRPr lang="zh-CN" altLang="en-US" sz="2400" b="1" cap="small" baseline="0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altLang="zh-CN" sz="2000" b="1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General Statement</a:t>
                      </a:r>
                      <a:endParaRPr lang="zh-CN" altLang="en-US" sz="2000" b="1" dirty="0">
                        <a:solidFill>
                          <a:schemeClr val="tx1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charset="0"/>
                        <a:buChar char="•"/>
                      </a:pPr>
                      <a:r>
                        <a:rPr lang="en-GB" altLang="zh-CN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To </a:t>
                      </a:r>
                      <a:r>
                        <a:rPr lang="en-GB" altLang="zh-CN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introduce the subject</a:t>
                      </a:r>
                      <a:r>
                        <a:rPr lang="en-GB" altLang="zh-CN" baseline="0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 of the essay: an issue, a controversy, a problem, an idea over which people hold different points of view</a:t>
                      </a:r>
                      <a:endParaRPr lang="zh-CN" altLang="en-US" dirty="0">
                        <a:solidFill>
                          <a:schemeClr val="tx1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</a:tr>
              <a:tr h="1149969">
                <a:tc vMerge="1">
                  <a:txBody>
                    <a:bodyPr/>
                    <a:lstStyle/>
                    <a:p>
                      <a:pPr algn="l"/>
                      <a:endParaRPr lang="zh-CN" altLang="en-US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altLang="zh-CN" sz="2000" b="1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Definition (optional)</a:t>
                      </a:r>
                      <a:endParaRPr lang="zh-CN" altLang="en-US" sz="2000" b="1" dirty="0">
                        <a:solidFill>
                          <a:schemeClr val="tx1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charset="0"/>
                        <a:buChar char="•"/>
                      </a:pPr>
                      <a:r>
                        <a:rPr lang="en-GB" altLang="zh-CN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To </a:t>
                      </a:r>
                      <a:r>
                        <a:rPr lang="en-GB" altLang="zh-CN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explain important technical words, if need</a:t>
                      </a:r>
                      <a:r>
                        <a:rPr lang="en-GB" altLang="zh-CN" baseline="0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 be</a:t>
                      </a:r>
                      <a:endParaRPr lang="zh-CN" altLang="en-US" dirty="0">
                        <a:solidFill>
                          <a:schemeClr val="tx1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</a:tr>
              <a:tr h="1149969">
                <a:tc vMerge="1">
                  <a:txBody>
                    <a:bodyPr/>
                    <a:lstStyle/>
                    <a:p>
                      <a:pPr algn="l"/>
                      <a:endParaRPr lang="zh-CN" altLang="en-US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altLang="zh-CN" sz="2000" b="1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Thesis</a:t>
                      </a:r>
                      <a:endParaRPr lang="zh-CN" altLang="en-US" sz="2000" b="1" dirty="0">
                        <a:solidFill>
                          <a:schemeClr val="tx1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charset="0"/>
                        <a:buChar char="•"/>
                      </a:pPr>
                      <a:r>
                        <a:rPr lang="en-GB" altLang="zh-CN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To </a:t>
                      </a:r>
                      <a:r>
                        <a:rPr lang="en-GB" altLang="zh-CN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give the opinion</a:t>
                      </a:r>
                      <a:r>
                        <a:rPr lang="en-GB" altLang="zh-CN" baseline="0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 of the writer</a:t>
                      </a:r>
                      <a:endParaRPr lang="zh-CN" altLang="en-US" dirty="0">
                        <a:solidFill>
                          <a:schemeClr val="tx1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</a:tr>
              <a:tr h="1253302">
                <a:tc vMerge="1">
                  <a:txBody>
                    <a:bodyPr/>
                    <a:lstStyle/>
                    <a:p>
                      <a:pPr algn="l"/>
                      <a:endParaRPr lang="zh-CN" altLang="en-US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altLang="zh-CN" sz="2000" b="1" dirty="0" smtClean="0">
                          <a:solidFill>
                            <a:srgbClr val="D4227A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Preview</a:t>
                      </a:r>
                      <a:endParaRPr lang="zh-CN" altLang="en-US" sz="2000" b="1" dirty="0">
                        <a:solidFill>
                          <a:srgbClr val="D4227A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charset="0"/>
                        <a:buChar char="•"/>
                      </a:pPr>
                      <a:r>
                        <a:rPr lang="en-GB" altLang="zh-CN" dirty="0" smtClean="0">
                          <a:solidFill>
                            <a:srgbClr val="D4227A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To </a:t>
                      </a:r>
                      <a:r>
                        <a:rPr lang="en-GB" altLang="zh-CN" dirty="0" smtClean="0">
                          <a:solidFill>
                            <a:srgbClr val="D4227A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tell the reader what parts of the topic will be included in the essay</a:t>
                      </a:r>
                    </a:p>
                    <a:p>
                      <a:pPr marL="285750" marR="0" indent="-285750" algn="l" defTabSz="5842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  <a:defRPr/>
                      </a:pPr>
                      <a:r>
                        <a:rPr lang="en-GB" altLang="zh-CN" dirty="0" smtClean="0">
                          <a:solidFill>
                            <a:srgbClr val="D4227A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To </a:t>
                      </a:r>
                      <a:r>
                        <a:rPr lang="en-GB" altLang="zh-CN" dirty="0" smtClean="0">
                          <a:solidFill>
                            <a:srgbClr val="D4227A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provide an essay map for both</a:t>
                      </a:r>
                      <a:r>
                        <a:rPr lang="en-GB" altLang="zh-CN" baseline="0" dirty="0" smtClean="0">
                          <a:solidFill>
                            <a:srgbClr val="D4227A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 the content and the structure of the essay</a:t>
                      </a:r>
                      <a:endParaRPr lang="zh-CN" altLang="en-US" dirty="0" smtClean="0">
                        <a:solidFill>
                          <a:srgbClr val="D4227A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28012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4"/>
          </p:nvPr>
        </p:nvSpPr>
        <p:spPr>
          <a:xfrm>
            <a:off x="462640" y="436712"/>
            <a:ext cx="57448" cy="1270001"/>
          </a:xfrm>
        </p:spPr>
        <p:txBody>
          <a:bodyPr/>
          <a:lstStyle/>
          <a:p>
            <a:endParaRPr kumimoji="1" lang="zh-CN" altLang="en-US">
              <a:latin typeface="Book Antiqua" charset="0"/>
              <a:ea typeface="Book Antiqua" charset="0"/>
              <a:cs typeface="Book Antiqua" charset="0"/>
            </a:endParaRPr>
          </a:p>
        </p:txBody>
      </p:sp>
      <p:sp>
        <p:nvSpPr>
          <p:cNvPr id="6" name="Shape 553"/>
          <p:cNvSpPr>
            <a:spLocks noGrp="1"/>
          </p:cNvSpPr>
          <p:nvPr>
            <p:ph type="body" idx="14"/>
          </p:nvPr>
        </p:nvSpPr>
        <p:spPr>
          <a:xfrm>
            <a:off x="900209" y="335694"/>
            <a:ext cx="9581485" cy="1472035"/>
          </a:xfrm>
          <a:prstGeom prst="rect">
            <a:avLst/>
          </a:prstGeom>
          <a:noFill/>
        </p:spPr>
        <p:txBody>
          <a:bodyPr/>
          <a:lstStyle/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US" altLang="zh-CN" sz="4400" b="1" cap="small" dirty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Structure</a:t>
            </a:r>
            <a:r>
              <a:rPr lang="en-US" altLang="zh-CN" sz="4400" b="1" cap="small" dirty="0" smtClean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 of an Argument Text</a:t>
            </a:r>
            <a:endParaRPr lang="en-GB" sz="4400" b="1" cap="small" dirty="0">
              <a:solidFill>
                <a:srgbClr val="4CA6B6"/>
              </a:solidFill>
              <a:latin typeface="Book Antiqua" charset="0"/>
              <a:ea typeface="Book Antiqua" charset="0"/>
              <a:cs typeface="Book Antiqua" charset="0"/>
              <a:sym typeface="Avenir Next Condensed Demi Bold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1862783"/>
              </p:ext>
            </p:extLst>
          </p:nvPr>
        </p:nvGraphicFramePr>
        <p:xfrm>
          <a:off x="1251844" y="2282291"/>
          <a:ext cx="10612206" cy="5773689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2706697"/>
                <a:gridCol w="2951545"/>
                <a:gridCol w="4953964"/>
              </a:tblGrid>
              <a:tr h="1478111">
                <a:tc>
                  <a:txBody>
                    <a:bodyPr/>
                    <a:lstStyle/>
                    <a:p>
                      <a:pPr marL="44450" indent="0" algn="ctr">
                        <a:tabLst/>
                      </a:pPr>
                      <a:r>
                        <a:rPr lang="en-GB" altLang="zh-CN" sz="2000" cap="small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Parts of an Argument Text</a:t>
                      </a:r>
                      <a:endParaRPr lang="zh-CN" altLang="en-US" sz="2000" cap="small" baseline="0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>
                    <a:solidFill>
                      <a:srgbClr val="4CA6B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altLang="zh-CN" sz="2000" cap="small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Purpose of Each Part</a:t>
                      </a:r>
                      <a:endParaRPr lang="zh-CN" altLang="en-US" sz="2000" cap="small" baseline="0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>
                    <a:solidFill>
                      <a:srgbClr val="4CA6B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zh-CN" altLang="en-US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</a:tr>
              <a:tr h="4295578">
                <a:tc>
                  <a:txBody>
                    <a:bodyPr/>
                    <a:lstStyle/>
                    <a:p>
                      <a:pPr marL="11113" indent="0" algn="ctr">
                        <a:buFont typeface="Arial" charset="0"/>
                        <a:buNone/>
                        <a:tabLst/>
                      </a:pPr>
                      <a:r>
                        <a:rPr lang="en-US" altLang="zh-CN" sz="2400" b="1" cap="small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(2) </a:t>
                      </a:r>
                      <a:r>
                        <a:rPr lang="en-US" altLang="zh-CN" sz="2400" b="1" cap="small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Body</a:t>
                      </a:r>
                    </a:p>
                    <a:p>
                      <a:pPr marL="11113" indent="0" algn="ctr">
                        <a:buFont typeface="Arial" charset="0"/>
                        <a:buNone/>
                        <a:tabLst/>
                      </a:pPr>
                      <a:endParaRPr lang="en-US" altLang="zh-CN" sz="2400" b="1" cap="small" baseline="0" dirty="0" smtClean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  <a:p>
                      <a:pPr marL="296863" marR="0" indent="-285750" algn="l" defTabSz="5842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  <a:defRPr/>
                      </a:pPr>
                      <a:r>
                        <a:rPr lang="en-US" altLang="zh-CN" sz="160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Typically following a sequence structure (</a:t>
                      </a:r>
                      <a:r>
                        <a:rPr lang="en-US" altLang="zh-CN" sz="1600" i="1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the first, second, third</a:t>
                      </a:r>
                      <a:r>
                        <a:rPr lang="en-US" altLang="zh-CN" sz="1600" i="1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 arguments, etc.</a:t>
                      </a:r>
                      <a:r>
                        <a:rPr lang="en-US" altLang="zh-CN" sz="1600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) but also employing other types of text structure to help to strengthen the central idea (</a:t>
                      </a:r>
                      <a:r>
                        <a:rPr lang="en-US" altLang="zh-CN" sz="1600" i="1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i.e. the thesis</a:t>
                      </a:r>
                      <a:r>
                        <a:rPr lang="en-US" altLang="zh-CN" sz="1600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)</a:t>
                      </a:r>
                      <a:endParaRPr lang="en-GB" altLang="zh-CN" sz="1600" dirty="0" smtClean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  <a:p>
                      <a:pPr marL="354013" indent="-342900" algn="l">
                        <a:buFont typeface="Arial" charset="0"/>
                        <a:buChar char="•"/>
                        <a:tabLst/>
                      </a:pPr>
                      <a:endParaRPr lang="zh-CN" altLang="en-US" sz="2400" b="1" cap="small" baseline="0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altLang="zh-CN" sz="2000" b="1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Arguments</a:t>
                      </a:r>
                    </a:p>
                    <a:p>
                      <a:pPr algn="l"/>
                      <a:endParaRPr lang="en-GB" altLang="zh-CN" dirty="0" smtClean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charset="0"/>
                        <a:buChar char="•"/>
                      </a:pPr>
                      <a:r>
                        <a:rPr lang="en-GB" altLang="zh-CN" dirty="0" smtClean="0">
                          <a:solidFill>
                            <a:srgbClr val="D4227A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To</a:t>
                      </a:r>
                      <a:r>
                        <a:rPr lang="en-GB" altLang="zh-CN" baseline="0" dirty="0" smtClean="0">
                          <a:solidFill>
                            <a:srgbClr val="D4227A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 </a:t>
                      </a:r>
                      <a:r>
                        <a:rPr lang="en-GB" altLang="zh-CN" baseline="0" dirty="0" smtClean="0">
                          <a:solidFill>
                            <a:srgbClr val="D4227A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explain to the reader the evidence that supports the thesis, i.e. the author’s opinion on the issue.</a:t>
                      </a:r>
                    </a:p>
                    <a:p>
                      <a:pPr marL="285750" indent="-285750" algn="l">
                        <a:buFont typeface="Arial" charset="0"/>
                        <a:buChar char="•"/>
                      </a:pPr>
                      <a:endParaRPr lang="en-GB" altLang="zh-CN" baseline="0" dirty="0" smtClean="0">
                        <a:solidFill>
                          <a:srgbClr val="D4227A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  <a:p>
                      <a:pPr marL="285750" indent="-285750" algn="l">
                        <a:buFont typeface="Arial" charset="0"/>
                        <a:buChar char="•"/>
                      </a:pPr>
                      <a:r>
                        <a:rPr lang="en-US" altLang="zh-CN" baseline="0" dirty="0" smtClean="0">
                          <a:solidFill>
                            <a:srgbClr val="D4227A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O</a:t>
                      </a:r>
                      <a:r>
                        <a:rPr lang="en-GB" altLang="zh-CN" baseline="0" dirty="0" err="1" smtClean="0">
                          <a:solidFill>
                            <a:srgbClr val="D4227A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ften</a:t>
                      </a:r>
                      <a:r>
                        <a:rPr lang="en-GB" altLang="zh-CN" baseline="0" dirty="0" smtClean="0">
                          <a:solidFill>
                            <a:srgbClr val="D4227A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 </a:t>
                      </a:r>
                      <a:r>
                        <a:rPr lang="en-GB" altLang="zh-CN" baseline="0" dirty="0" smtClean="0">
                          <a:solidFill>
                            <a:srgbClr val="D4227A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more than one arguments; the most important ideas usually come first.</a:t>
                      </a:r>
                    </a:p>
                    <a:p>
                      <a:pPr algn="l"/>
                      <a:endParaRPr lang="en-GB" altLang="zh-CN" baseline="0" dirty="0" smtClean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735376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4"/>
          </p:nvPr>
        </p:nvSpPr>
        <p:spPr>
          <a:xfrm>
            <a:off x="462640" y="436712"/>
            <a:ext cx="57448" cy="1270001"/>
          </a:xfrm>
        </p:spPr>
        <p:txBody>
          <a:bodyPr/>
          <a:lstStyle/>
          <a:p>
            <a:endParaRPr kumimoji="1" lang="zh-CN" altLang="en-US">
              <a:latin typeface="Book Antiqua" charset="0"/>
              <a:ea typeface="Book Antiqua" charset="0"/>
              <a:cs typeface="Book Antiqua" charset="0"/>
            </a:endParaRPr>
          </a:p>
        </p:txBody>
      </p:sp>
      <p:sp>
        <p:nvSpPr>
          <p:cNvPr id="6" name="Shape 553"/>
          <p:cNvSpPr>
            <a:spLocks noGrp="1"/>
          </p:cNvSpPr>
          <p:nvPr>
            <p:ph type="body" idx="14"/>
          </p:nvPr>
        </p:nvSpPr>
        <p:spPr>
          <a:xfrm>
            <a:off x="900209" y="335694"/>
            <a:ext cx="9581485" cy="1472035"/>
          </a:xfrm>
          <a:prstGeom prst="rect">
            <a:avLst/>
          </a:prstGeom>
          <a:noFill/>
        </p:spPr>
        <p:txBody>
          <a:bodyPr/>
          <a:lstStyle/>
          <a:p>
            <a:pPr algn="l">
              <a:lnSpc>
                <a:spcPct val="70000"/>
              </a:lnSpc>
              <a:defRPr sz="5100" cap="all">
                <a:solidFill>
                  <a:srgbClr val="53585F"/>
                </a:solidFill>
                <a:latin typeface="Avenir Next Condensed"/>
                <a:ea typeface="Avenir Next Condensed"/>
                <a:cs typeface="Avenir Next Condensed"/>
                <a:sym typeface="Avenir Next Condensed"/>
              </a:defRPr>
            </a:pPr>
            <a:r>
              <a:rPr lang="en-US" altLang="zh-CN" sz="4400" b="1" cap="small" dirty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Structure</a:t>
            </a:r>
            <a:r>
              <a:rPr lang="en-US" altLang="zh-CN" sz="4400" b="1" cap="small" dirty="0" smtClean="0">
                <a:solidFill>
                  <a:srgbClr val="4CA6B6"/>
                </a:solidFill>
                <a:latin typeface="Book Antiqua" charset="0"/>
                <a:ea typeface="Book Antiqua" charset="0"/>
                <a:cs typeface="Book Antiqua" charset="0"/>
                <a:sym typeface="Avenir Next Condensed Demi Bold"/>
              </a:rPr>
              <a:t> of an Argument Text</a:t>
            </a:r>
            <a:endParaRPr lang="en-GB" sz="4400" b="1" cap="small" dirty="0">
              <a:solidFill>
                <a:srgbClr val="4CA6B6"/>
              </a:solidFill>
              <a:latin typeface="Book Antiqua" charset="0"/>
              <a:ea typeface="Book Antiqua" charset="0"/>
              <a:cs typeface="Book Antiqua" charset="0"/>
              <a:sym typeface="Avenir Next Condensed Demi Bold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7873257"/>
              </p:ext>
            </p:extLst>
          </p:nvPr>
        </p:nvGraphicFramePr>
        <p:xfrm>
          <a:off x="1251844" y="2282291"/>
          <a:ext cx="10612206" cy="5773689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2706697"/>
                <a:gridCol w="2951545"/>
                <a:gridCol w="4953964"/>
              </a:tblGrid>
              <a:tr h="1478111">
                <a:tc>
                  <a:txBody>
                    <a:bodyPr/>
                    <a:lstStyle/>
                    <a:p>
                      <a:pPr marL="44450" indent="0" algn="ctr">
                        <a:tabLst/>
                      </a:pPr>
                      <a:r>
                        <a:rPr lang="en-GB" altLang="zh-CN" sz="2000" cap="small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Parts of an Argument Text</a:t>
                      </a:r>
                      <a:endParaRPr lang="zh-CN" altLang="en-US" sz="2000" cap="small" baseline="0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>
                    <a:solidFill>
                      <a:srgbClr val="4CA6B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altLang="zh-CN" sz="2000" cap="small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Purpose of Each Part</a:t>
                      </a:r>
                      <a:endParaRPr lang="zh-CN" altLang="en-US" sz="2000" cap="small" baseline="0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>
                    <a:solidFill>
                      <a:srgbClr val="4CA6B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zh-CN" altLang="en-US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</a:tr>
              <a:tr h="4295578">
                <a:tc>
                  <a:txBody>
                    <a:bodyPr/>
                    <a:lstStyle/>
                    <a:p>
                      <a:pPr marL="11113" indent="0" algn="ctr">
                        <a:buFont typeface="Arial" charset="0"/>
                        <a:buNone/>
                        <a:tabLst/>
                      </a:pPr>
                      <a:r>
                        <a:rPr lang="en-US" altLang="zh-CN" sz="2400" b="1" cap="small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(2) </a:t>
                      </a:r>
                      <a:r>
                        <a:rPr lang="en-US" altLang="zh-CN" sz="2400" b="1" cap="small" baseline="0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Body</a:t>
                      </a:r>
                    </a:p>
                    <a:p>
                      <a:pPr marL="11113" indent="0" algn="ctr">
                        <a:buFont typeface="Arial" charset="0"/>
                        <a:buNone/>
                        <a:tabLst/>
                      </a:pPr>
                      <a:endParaRPr lang="en-US" altLang="zh-CN" sz="2400" b="1" cap="small" baseline="0" dirty="0" smtClean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  <a:p>
                      <a:pPr marL="296863" marR="0" indent="-285750" algn="l" defTabSz="5842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  <a:defRPr/>
                      </a:pPr>
                      <a:r>
                        <a:rPr lang="en-US" altLang="zh-CN" sz="1600" dirty="0" smtClean="0">
                          <a:solidFill>
                            <a:srgbClr val="D4227A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Typically following a sequence structure (</a:t>
                      </a:r>
                      <a:r>
                        <a:rPr lang="en-US" altLang="zh-CN" sz="1600" i="1" dirty="0" smtClean="0">
                          <a:solidFill>
                            <a:srgbClr val="D4227A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the first, second, third</a:t>
                      </a:r>
                      <a:r>
                        <a:rPr lang="en-US" altLang="zh-CN" sz="1600" i="1" baseline="0" dirty="0" smtClean="0">
                          <a:solidFill>
                            <a:srgbClr val="D4227A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 arguments, etc.</a:t>
                      </a:r>
                      <a:r>
                        <a:rPr lang="en-US" altLang="zh-CN" sz="1600" baseline="0" dirty="0" smtClean="0">
                          <a:solidFill>
                            <a:srgbClr val="D4227A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) but also employing other types of text structure to help to strengthen the central idea (</a:t>
                      </a:r>
                      <a:r>
                        <a:rPr lang="en-US" altLang="zh-CN" sz="1600" i="1" baseline="0" dirty="0" smtClean="0">
                          <a:solidFill>
                            <a:srgbClr val="D4227A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i.e. the thesis</a:t>
                      </a:r>
                      <a:r>
                        <a:rPr lang="en-US" altLang="zh-CN" sz="1600" baseline="0" dirty="0" smtClean="0">
                          <a:solidFill>
                            <a:srgbClr val="D4227A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)</a:t>
                      </a:r>
                      <a:endParaRPr lang="en-GB" altLang="zh-CN" sz="1600" dirty="0" smtClean="0">
                        <a:solidFill>
                          <a:srgbClr val="D4227A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  <a:p>
                      <a:pPr marL="354013" indent="-342900" algn="l">
                        <a:buFont typeface="Arial" charset="0"/>
                        <a:buChar char="•"/>
                        <a:tabLst/>
                      </a:pPr>
                      <a:endParaRPr lang="zh-CN" altLang="en-US" sz="2400" b="1" cap="small" baseline="0" dirty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altLang="zh-CN" sz="2000" b="1" dirty="0" smtClean="0">
                          <a:latin typeface="Book Antiqua" charset="0"/>
                          <a:ea typeface="Book Antiqua" charset="0"/>
                          <a:cs typeface="Book Antiqua" charset="0"/>
                        </a:rPr>
                        <a:t>Arguments</a:t>
                      </a:r>
                    </a:p>
                    <a:p>
                      <a:pPr algn="l"/>
                      <a:endParaRPr lang="en-GB" altLang="zh-CN" dirty="0" smtClean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charset="0"/>
                        <a:buChar char="•"/>
                      </a:pPr>
                      <a:r>
                        <a:rPr lang="en-GB" altLang="zh-CN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To</a:t>
                      </a:r>
                      <a:r>
                        <a:rPr lang="en-GB" altLang="zh-CN" baseline="0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 </a:t>
                      </a:r>
                      <a:r>
                        <a:rPr lang="en-GB" altLang="zh-CN" baseline="0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explain to the reader the evidence that supports the thesis, i.e. the author’s opinion on the issue.</a:t>
                      </a:r>
                    </a:p>
                    <a:p>
                      <a:pPr marL="285750" indent="-285750" algn="l">
                        <a:buFont typeface="Arial" charset="0"/>
                        <a:buChar char="•"/>
                      </a:pPr>
                      <a:endParaRPr lang="en-GB" altLang="zh-CN" baseline="0" dirty="0" smtClean="0">
                        <a:solidFill>
                          <a:schemeClr val="tx1"/>
                        </a:solidFill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  <a:p>
                      <a:pPr marL="285750" indent="-285750" algn="l">
                        <a:buFont typeface="Arial" charset="0"/>
                        <a:buChar char="•"/>
                      </a:pPr>
                      <a:r>
                        <a:rPr lang="en-GB" altLang="zh-CN" baseline="0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Often </a:t>
                      </a:r>
                      <a:r>
                        <a:rPr lang="en-GB" altLang="zh-CN" baseline="0" dirty="0" smtClean="0">
                          <a:solidFill>
                            <a:schemeClr val="tx1"/>
                          </a:solidFill>
                          <a:latin typeface="Book Antiqua" charset="0"/>
                          <a:ea typeface="Book Antiqua" charset="0"/>
                          <a:cs typeface="Book Antiqua" charset="0"/>
                        </a:rPr>
                        <a:t>more than one arguments; the most important ideas usually come first.</a:t>
                      </a:r>
                    </a:p>
                    <a:p>
                      <a:pPr algn="l"/>
                      <a:endParaRPr lang="en-GB" altLang="zh-CN" baseline="0" dirty="0" smtClean="0">
                        <a:latin typeface="Book Antiqua" charset="0"/>
                        <a:ea typeface="Book Antiqua" charset="0"/>
                        <a:cs typeface="Book Antiqua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623129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Gill Sans"/>
        <a:ea typeface="Gill Sans"/>
        <a:cs typeface="Gill Sans"/>
      </a:majorFont>
      <a:minorFont>
        <a:latin typeface="Gill Sans"/>
        <a:ea typeface="Gill Sans"/>
        <a:cs typeface="Gill Sans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0384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Gill Sans"/>
        <a:ea typeface="Gill Sans"/>
        <a:cs typeface="Gill Sans"/>
      </a:majorFont>
      <a:minorFont>
        <a:latin typeface="Gill Sans"/>
        <a:ea typeface="Gill Sans"/>
        <a:cs typeface="Gill Sans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0384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Memories in Verdigris</Template>
  <TotalTime>1880</TotalTime>
  <Words>1041</Words>
  <Application>Microsoft Macintosh PowerPoint</Application>
  <PresentationFormat>自定义</PresentationFormat>
  <Paragraphs>113</Paragraphs>
  <Slides>14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23" baseType="lpstr">
      <vt:lpstr>Avenir Next Condensed</vt:lpstr>
      <vt:lpstr>Avenir Next Condensed Demi Bold</vt:lpstr>
      <vt:lpstr>Book Antiqua</vt:lpstr>
      <vt:lpstr>DengXian</vt:lpstr>
      <vt:lpstr>Gill Sans</vt:lpstr>
      <vt:lpstr>Lucida Grande</vt:lpstr>
      <vt:lpstr>Times New Roman</vt:lpstr>
      <vt:lpstr>Arial</vt:lpstr>
      <vt:lpstr>White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15.0040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杨小京</dc:creator>
  <cp:lastModifiedBy>杨小京</cp:lastModifiedBy>
  <cp:revision>67</cp:revision>
  <dcterms:created xsi:type="dcterms:W3CDTF">2017-12-03T16:40:49Z</dcterms:created>
  <dcterms:modified xsi:type="dcterms:W3CDTF">2017-12-11T14:52:33Z</dcterms:modified>
</cp:coreProperties>
</file>