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0" r:id="rId3"/>
    <p:sldId id="287" r:id="rId4"/>
    <p:sldId id="312" r:id="rId5"/>
    <p:sldId id="313" r:id="rId6"/>
    <p:sldId id="314" r:id="rId7"/>
    <p:sldId id="315" r:id="rId8"/>
    <p:sldId id="298" r:id="rId9"/>
    <p:sldId id="311" r:id="rId10"/>
    <p:sldId id="299" r:id="rId11"/>
    <p:sldId id="301" r:id="rId12"/>
    <p:sldId id="302" r:id="rId13"/>
    <p:sldId id="310" r:id="rId14"/>
    <p:sldId id="305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227A"/>
    <a:srgbClr val="E8EBF4"/>
    <a:srgbClr val="0270C0"/>
    <a:srgbClr val="4CA6B6"/>
    <a:srgbClr val="1223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3" autoAdjust="0"/>
    <p:restoredTop sz="94561"/>
  </p:normalViewPr>
  <p:slideViewPr>
    <p:cSldViewPr snapToGrid="0" snapToObjects="1">
      <p:cViewPr varScale="1">
        <p:scale>
          <a:sx n="106" d="100"/>
          <a:sy n="106" d="100"/>
        </p:scale>
        <p:origin x="464" y="19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24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2" y="1171872"/>
            <a:ext cx="11116199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Unit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8</a:t>
            </a: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the Text Structure </a:t>
            </a:r>
            <a:endParaRPr lang="en-GB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51035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6412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1" y="2660258"/>
            <a:ext cx="11116199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charset="0"/>
                <a:ea typeface="Book Antiqua" charset="0"/>
                <a:cs typeface="Book Antiqua" charset="0"/>
              </a:rPr>
              <a:t>视频 </a:t>
            </a:r>
            <a:r>
              <a:rPr lang="en-GB" altLang="zh-CN" sz="3600" cap="small" dirty="0">
                <a:latin typeface="Book Antiqua" charset="0"/>
                <a:ea typeface="Book Antiqua" charset="0"/>
                <a:cs typeface="Book Antiqua" charset="0"/>
              </a:rPr>
              <a:t>4</a:t>
            </a:r>
            <a:r>
              <a:rPr lang="zh-CN" altLang="en-US" sz="3600" cap="small" dirty="0" smtClean="0"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600" cap="small" dirty="0" smtClean="0">
                <a:latin typeface="Book Antiqua" charset="0"/>
                <a:ea typeface="Book Antiqua" charset="0"/>
                <a:cs typeface="Book Antiqua" charset="0"/>
              </a:rPr>
              <a:t>Understanding the Structure of an Argument Text</a:t>
            </a:r>
            <a:endParaRPr lang="en-GB" altLang="zh-CN" sz="3600" cap="small" dirty="0">
              <a:latin typeface="Book Antiqua" charset="0"/>
              <a:ea typeface="Book Antiqua" charset="0"/>
              <a:cs typeface="Book Antiqua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79892" y="13511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17461" y="12500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51678"/>
              </p:ext>
            </p:extLst>
          </p:nvPr>
        </p:nvGraphicFramePr>
        <p:xfrm>
          <a:off x="1268280" y="2997375"/>
          <a:ext cx="10612206" cy="547975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80439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337680">
                <a:tc rowSpan="2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(3) Conclusion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11113" indent="0" algn="ctr">
                        <a:tabLst/>
                      </a:pPr>
                      <a:endParaRPr lang="en-US" altLang="zh-CN" sz="2400" b="1" cap="none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466725" indent="-285750" algn="l">
                        <a:buFont typeface="Arial" charset="0"/>
                        <a:buChar char="•"/>
                        <a:tabLst/>
                      </a:pP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To </a:t>
                      </a: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relate the argument to real world action</a:t>
                      </a:r>
                    </a:p>
                    <a:p>
                      <a:pPr marL="466725" indent="-285750" algn="l">
                        <a:buFont typeface="Arial" charset="0"/>
                        <a:buChar char="•"/>
                        <a:tabLst/>
                      </a:pPr>
                      <a:endParaRPr lang="en-GB" altLang="zh-CN" sz="1600" b="0" i="0" u="none" strike="noStrike" cap="none" spc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  <a:p>
                      <a:pPr marL="466725" indent="-285750" algn="l">
                        <a:buFont typeface="Arial" charset="0"/>
                        <a:buChar char="•"/>
                        <a:tabLst/>
                      </a:pP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No </a:t>
                      </a: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new evidence is given in the conclusion</a:t>
                      </a:r>
                      <a:endParaRPr lang="zh-CN" altLang="en-US" sz="1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Summary</a:t>
                      </a:r>
                    </a:p>
                    <a:p>
                      <a:pPr algn="ctr"/>
                      <a:endParaRPr lang="en-GB" altLang="zh-CN" b="1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reader a brief reminder of the main ideas, while restating the thesis</a:t>
                      </a:r>
                      <a:endParaRPr lang="zh-CN" altLang="en-US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337680">
                <a:tc vMerge="1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Recommendation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8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To </a:t>
                      </a:r>
                      <a:r>
                        <a:rPr lang="en-GB" altLang="zh-CN" sz="18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tell the reader what the writer believes is the best action to take, considering all the evidence presented in the essay</a:t>
                      </a:r>
                      <a:endParaRPr lang="zh-CN" altLang="en-US" sz="1800" b="1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</a:txBody>
                  <a:tcPr anchor="ctr"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875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3502" y="3641680"/>
            <a:ext cx="9988562" cy="55273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What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is the topic of the essay? Is it an issue, a controversy, a problem, or an idea over which people hold different points of view? </a:t>
            </a:r>
          </a:p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Does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Introduction give the opinion of the author, i.e. the thesis of the argument essay? </a:t>
            </a:r>
          </a:p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Does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Introduction contain a definition, explaining any important technical words to the reader.</a:t>
            </a:r>
          </a:p>
          <a:p>
            <a:pPr marL="514350" indent="-514350">
              <a:spcBef>
                <a:spcPts val="1200"/>
              </a:spcBef>
              <a:buAutoNum type="arabicPeriod"/>
            </a:pP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Does </a:t>
            </a:r>
            <a:r>
              <a:rPr lang="en-GB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author give an overview of the essay at the end of the Introduction, revealing to readers what will come next in the Body</a:t>
            </a:r>
            <a:r>
              <a:rPr lang="en-GB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?</a:t>
            </a:r>
            <a:r>
              <a:rPr lang="zh-CN" altLang="en-US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 </a:t>
            </a:r>
            <a:endParaRPr lang="en-GB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45934" y="2855859"/>
            <a:ext cx="10603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l"/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Questions 1-4 (paragraphs A-C,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b="1" i="1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Introduction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 of the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text)</a:t>
            </a:r>
            <a:endParaRPr lang="zh-CN" altLang="zh-CN" sz="3200" dirty="0">
              <a:solidFill>
                <a:schemeClr val="tx1"/>
              </a:solidFill>
              <a:latin typeface="Times New Roman" charset="0"/>
              <a:ea typeface="DengXian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>
          <a:xfrm>
            <a:off x="1330124" y="1283794"/>
            <a:ext cx="57448" cy="1270001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Shape 553"/>
          <p:cNvSpPr>
            <a:spLocks noGrp="1"/>
          </p:cNvSpPr>
          <p:nvPr>
            <p:ph type="body" idx="14"/>
          </p:nvPr>
        </p:nvSpPr>
        <p:spPr>
          <a:xfrm>
            <a:off x="1953502" y="1182778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hands-on reading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of </a:t>
            </a: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essay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8524131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3503" y="3820104"/>
            <a:ext cx="9581485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5"/>
            </a:pPr>
            <a:endParaRPr lang="en-US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5"/>
            </a:pPr>
            <a:r>
              <a:rPr lang="en-US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Spend </a:t>
            </a:r>
            <a:r>
              <a:rPr lang="en-US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3 minutes skimming paragraph D to paragraph F for the main idea of the Body, focusing only on the first sentence (or sometimes the first 2 sentences) of each paragraph. See whether the author uses </a:t>
            </a:r>
            <a:r>
              <a:rPr lang="en-US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signal </a:t>
            </a:r>
            <a:r>
              <a:rPr lang="en-US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words </a:t>
            </a:r>
            <a:r>
              <a:rPr lang="en-US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that suggest a certain structural pattern.</a:t>
            </a:r>
            <a:endParaRPr lang="en-US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FontTx/>
              <a:buAutoNum type="arabicPeriod" startAt="5"/>
            </a:pPr>
            <a:r>
              <a:rPr lang="en-US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In </a:t>
            </a:r>
            <a:r>
              <a:rPr lang="en-US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advancing his or her argument, what text structure does the author employ: description, sequence, cause-and-effect, or compare-and-contrast?</a:t>
            </a:r>
          </a:p>
          <a:p>
            <a:pPr marL="514350" indent="-514350">
              <a:spcBef>
                <a:spcPts val="1200"/>
              </a:spcBef>
              <a:buFontTx/>
              <a:buAutoNum type="arabicPeriod" startAt="5"/>
            </a:pPr>
            <a:endParaRPr lang="zh-CN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607593" y="2936739"/>
            <a:ext cx="10603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l"/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Questions </a:t>
            </a:r>
            <a:r>
              <a:rPr lang="en-US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5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-</a:t>
            </a:r>
            <a:r>
              <a:rPr lang="en-US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6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 (paragraph </a:t>
            </a:r>
            <a:r>
              <a:rPr lang="en-US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D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-F,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b="1" i="1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Body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of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text)</a:t>
            </a:r>
            <a:endParaRPr lang="zh-CN" altLang="zh-CN" sz="3200" dirty="0">
              <a:solidFill>
                <a:schemeClr val="tx1"/>
              </a:solidFill>
              <a:latin typeface="Times New Roman" charset="0"/>
              <a:ea typeface="DengXian" charset="-122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hape 553"/>
          <p:cNvSpPr>
            <a:spLocks noGrp="1"/>
          </p:cNvSpPr>
          <p:nvPr>
            <p:ph type="body" idx="14"/>
          </p:nvPr>
        </p:nvSpPr>
        <p:spPr>
          <a:xfrm>
            <a:off x="1953502" y="1182778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hands-on reading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of </a:t>
            </a: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essay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3450212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3502" y="4021272"/>
            <a:ext cx="9581485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US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Read </a:t>
            </a:r>
            <a:r>
              <a:rPr lang="en-US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last paragraph. Does the Conclusion restate the thesis of the essay?</a:t>
            </a:r>
          </a:p>
          <a:p>
            <a:pPr marL="514350" indent="-514350">
              <a:spcBef>
                <a:spcPts val="1200"/>
              </a:spcBef>
              <a:buFontTx/>
              <a:buAutoNum type="arabicPeriod" startAt="7"/>
            </a:pPr>
            <a:r>
              <a:rPr lang="en-US" altLang="zh-CN" sz="3000" i="1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Does </a:t>
            </a:r>
            <a:r>
              <a:rPr lang="en-US" altLang="zh-CN" sz="3000" i="1" dirty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the Conclusion tell the reader what the author believes is the best action to take, considering the evidence in the essay?</a:t>
            </a:r>
          </a:p>
          <a:p>
            <a:pPr marL="514350" indent="-514350">
              <a:spcBef>
                <a:spcPts val="1200"/>
              </a:spcBef>
              <a:buFontTx/>
              <a:buAutoNum type="arabicPeriod" startAt="7"/>
            </a:pPr>
            <a:endParaRPr lang="en-US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514350" indent="-514350">
              <a:spcBef>
                <a:spcPts val="1200"/>
              </a:spcBef>
              <a:buFontTx/>
              <a:buAutoNum type="arabicPeriod" startAt="7"/>
            </a:pPr>
            <a:endParaRPr lang="zh-CN" altLang="zh-CN" sz="3000" i="1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607593" y="2936739"/>
            <a:ext cx="106036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l"/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Questions </a:t>
            </a:r>
            <a:r>
              <a:rPr lang="en-US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7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-</a:t>
            </a:r>
            <a:r>
              <a:rPr lang="en-US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8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 (paragraph </a:t>
            </a:r>
            <a:r>
              <a:rPr lang="en-US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G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,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b="1" i="1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Conclusion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of </a:t>
            </a:r>
            <a:r>
              <a:rPr lang="en-GB" altLang="zh-CN" sz="3200" dirty="0">
                <a:solidFill>
                  <a:schemeClr val="tx1"/>
                </a:solidFill>
                <a:latin typeface="Times New Roman" charset="0"/>
                <a:ea typeface="DengXian" charset="-122"/>
              </a:rPr>
              <a:t>the </a:t>
            </a:r>
            <a:r>
              <a:rPr lang="en-GB" altLang="zh-CN" sz="3200" dirty="0" smtClean="0">
                <a:solidFill>
                  <a:schemeClr val="tx1"/>
                </a:solidFill>
                <a:latin typeface="Times New Roman" charset="0"/>
                <a:ea typeface="DengXian" charset="-122"/>
              </a:rPr>
              <a:t>text)</a:t>
            </a:r>
            <a:endParaRPr lang="zh-CN" altLang="zh-CN" sz="3200" dirty="0">
              <a:solidFill>
                <a:schemeClr val="tx1"/>
              </a:solidFill>
              <a:latin typeface="Times New Roman" charset="0"/>
              <a:ea typeface="DengXian" charset="-122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hape 553"/>
          <p:cNvSpPr>
            <a:spLocks noGrp="1"/>
          </p:cNvSpPr>
          <p:nvPr>
            <p:ph type="body" idx="14"/>
          </p:nvPr>
        </p:nvSpPr>
        <p:spPr>
          <a:xfrm>
            <a:off x="1953502" y="1182778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hands-on reading </a:t>
            </a:r>
            <a:r>
              <a:rPr lang="en-GB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of </a:t>
            </a: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essay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7512402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9953">
            <a:off x="5294715" y="6312004"/>
            <a:ext cx="7951712" cy="3745848"/>
          </a:xfrm>
          <a:prstGeom prst="rect">
            <a:avLst/>
          </a:prstGeom>
        </p:spPr>
      </p:pic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3004457" y="3500544"/>
            <a:ext cx="8542406" cy="310942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GB" altLang="zh-CN" sz="3000" i="1" dirty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Please download and read the essay entitled </a:t>
            </a:r>
            <a:r>
              <a:rPr lang="en-GB" altLang="zh-CN" sz="3000" i="1" dirty="0" smtClean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‘The Other Population Crisis’, </a:t>
            </a:r>
            <a:r>
              <a:rPr lang="en-GB" altLang="zh-CN" sz="3000" i="1" dirty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and try to answer all the above questions before you come back for our next video</a:t>
            </a:r>
            <a:r>
              <a:rPr lang="en-GB" altLang="zh-CN" sz="3000" i="1" dirty="0" smtClean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.</a:t>
            </a:r>
          </a:p>
        </p:txBody>
      </p:sp>
      <p:grpSp>
        <p:nvGrpSpPr>
          <p:cNvPr id="6" name="组 5"/>
          <p:cNvGrpSpPr/>
          <p:nvPr/>
        </p:nvGrpSpPr>
        <p:grpSpPr>
          <a:xfrm>
            <a:off x="1919768" y="4481221"/>
            <a:ext cx="592428" cy="574037"/>
            <a:chOff x="1670386" y="4854812"/>
            <a:chExt cx="592428" cy="574037"/>
          </a:xfrm>
        </p:grpSpPr>
        <p:sp>
          <p:nvSpPr>
            <p:cNvPr id="12" name="文本框 11"/>
            <p:cNvSpPr txBox="1"/>
            <p:nvPr/>
          </p:nvSpPr>
          <p:spPr>
            <a:xfrm>
              <a:off x="1670386" y="4854812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4020" y="4891930"/>
              <a:ext cx="513169" cy="513169"/>
            </a:xfrm>
            <a:prstGeom prst="rect">
              <a:avLst/>
            </a:prstGeom>
          </p:spPr>
        </p:pic>
      </p:grpSp>
      <p:sp>
        <p:nvSpPr>
          <p:cNvPr id="8" name="Shape 578"/>
          <p:cNvSpPr>
            <a:spLocks noGrp="1"/>
          </p:cNvSpPr>
          <p:nvPr>
            <p:ph type="body" idx="20"/>
          </p:nvPr>
        </p:nvSpPr>
        <p:spPr>
          <a:xfrm>
            <a:off x="1885263" y="6922514"/>
            <a:ext cx="8578077" cy="155471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altLang="zh-CN" sz="30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See you next time!</a:t>
            </a:r>
            <a:endParaRPr lang="en-GB" altLang="zh-CN" sz="3000" b="1" i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9" name="Shape 578"/>
          <p:cNvSpPr>
            <a:spLocks noGrp="1"/>
          </p:cNvSpPr>
          <p:nvPr>
            <p:ph type="body" idx="20"/>
          </p:nvPr>
        </p:nvSpPr>
        <p:spPr>
          <a:xfrm>
            <a:off x="1885263" y="2077786"/>
            <a:ext cx="10525057" cy="108736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altLang="zh-CN" sz="48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Assignment</a:t>
            </a:r>
            <a:endParaRPr lang="en-GB" altLang="zh-CN" sz="48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10" name="文本占位符 3"/>
          <p:cNvSpPr>
            <a:spLocks noGrp="1"/>
          </p:cNvSpPr>
          <p:nvPr>
            <p:ph type="body" sz="quarter" idx="14"/>
          </p:nvPr>
        </p:nvSpPr>
        <p:spPr>
          <a:xfrm>
            <a:off x="1319757" y="1946912"/>
            <a:ext cx="57448" cy="1270001"/>
          </a:xfrm>
        </p:spPr>
        <p:txBody>
          <a:bodyPr/>
          <a:lstStyle/>
          <a:p>
            <a:endParaRPr kumimoji="1" lang="zh-CN" altLang="en-US">
              <a:solidFill>
                <a:srgbClr val="4CA6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651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7" grpId="1" uiExpand="1" build="p" animBg="1"/>
      <p:bldP spid="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60907" y="3393018"/>
            <a:ext cx="10525057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GB" altLang="zh-CN" sz="34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We are going to look at:</a:t>
            </a:r>
            <a:endParaRPr lang="en-GB" altLang="zh-CN" sz="34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different parts of a typical </a:t>
            </a: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argument </a:t>
            </a: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text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purpose of each part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structural pattern followed by a typical argument text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the structure of 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30768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407024" y="3141973"/>
            <a:ext cx="9978940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An argument text gives the author’s opinion and supports it with evidence.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purpose: to persuade or to show reasons for a particular opinion.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What is an argument text?</a:t>
            </a:r>
            <a:endParaRPr lang="en-GB" sz="44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374015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66012"/>
              </p:ext>
            </p:extLst>
          </p:nvPr>
        </p:nvGraphicFramePr>
        <p:xfrm>
          <a:off x="1275908" y="2282291"/>
          <a:ext cx="10612206" cy="636033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the subject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essay: an issue, a controversy, a problem, an idea over which people hold different points of view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explain important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Thesis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opinion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writer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marR="0" indent="-285750" algn="l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provide an essay map for both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and the structure of the essay</a:t>
                      </a:r>
                      <a:endParaRPr lang="zh-CN" altLang="en-US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642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41446"/>
              </p:ext>
            </p:extLst>
          </p:nvPr>
        </p:nvGraphicFramePr>
        <p:xfrm>
          <a:off x="1275908" y="2282291"/>
          <a:ext cx="10612206" cy="636033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the subject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essay: an issue, a controversy, a problem, an idea over which people hold different points of view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explain important technical words, if need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Thesis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opinion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writer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marR="0" indent="-285750" algn="l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provide an essay map for both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and the structure of the essay</a:t>
                      </a:r>
                      <a:endParaRPr lang="zh-CN" altLang="en-US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6012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962164"/>
              </p:ext>
            </p:extLst>
          </p:nvPr>
        </p:nvGraphicFramePr>
        <p:xfrm>
          <a:off x="1275908" y="2282291"/>
          <a:ext cx="10612206" cy="636033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the subject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essay: an issue, a controversy, a problem, an idea over which people hold different points of view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explain important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Thesis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opinion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writer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marR="0" indent="-285750" algn="l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provide an essay map for both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and the structure of the essay</a:t>
                      </a:r>
                      <a:endParaRPr lang="zh-CN" altLang="en-US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9178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171778"/>
              </p:ext>
            </p:extLst>
          </p:nvPr>
        </p:nvGraphicFramePr>
        <p:xfrm>
          <a:off x="1275908" y="2282291"/>
          <a:ext cx="10612206" cy="636033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618377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the subject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essay: an issue, a controversy, a problem, an idea over which people hold different points of view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explain important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Thesis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opinion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writer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marR="0" indent="-285750" algn="l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provide an essay map for both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and the structure of the essay</a:t>
                      </a:r>
                      <a:endParaRPr lang="zh-CN" altLang="en-US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801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862783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4295578">
                <a:tc>
                  <a:txBody>
                    <a:bodyPr/>
                    <a:lstStyle/>
                    <a:p>
                      <a:pPr marL="11113" indent="0" algn="ctr">
                        <a:buFont typeface="Arial" charset="0"/>
                        <a:buNone/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</a:t>
                      </a: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Body</a:t>
                      </a:r>
                    </a:p>
                    <a:p>
                      <a:pPr marL="11113" indent="0" algn="ctr">
                        <a:buFont typeface="Arial" charset="0"/>
                        <a:buNone/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96863" marR="0" indent="-285750" algn="l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altLang="zh-CN" sz="16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Typically following a sequence structure (</a:t>
                      </a:r>
                      <a:r>
                        <a:rPr lang="en-US" altLang="zh-CN" sz="1600" i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first, second, third</a:t>
                      </a:r>
                      <a:r>
                        <a:rPr lang="en-US" altLang="zh-CN" sz="1600" i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arguments, etc.</a:t>
                      </a:r>
                      <a:r>
                        <a:rPr lang="en-US" altLang="zh-CN" sz="16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) but also employing other types of text structure to help to strengthen the central idea (</a:t>
                      </a:r>
                      <a:r>
                        <a:rPr lang="en-US" altLang="zh-CN" sz="1600" i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i.e. the thesis</a:t>
                      </a:r>
                      <a:r>
                        <a:rPr lang="en-US" altLang="zh-CN" sz="16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)</a:t>
                      </a:r>
                      <a:endParaRPr lang="en-GB" altLang="zh-CN" sz="160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</a:t>
                      </a:r>
                    </a:p>
                    <a:p>
                      <a:pPr algn="l"/>
                      <a:endParaRPr lang="en-GB" altLang="zh-CN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explain to the reader the evidence that supports the thesis, i.e. the author’s opinion on the issue.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aseline="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US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O</a:t>
                      </a:r>
                      <a:r>
                        <a:rPr lang="en-GB" altLang="zh-CN" baseline="0" dirty="0" err="1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ften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more than one arguments; the most important ideas usually come first.</a:t>
                      </a:r>
                    </a:p>
                    <a:p>
                      <a:pPr algn="l"/>
                      <a:endParaRPr lang="en-GB" altLang="zh-CN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3537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an Argument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873257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an Argument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4295578">
                <a:tc>
                  <a:txBody>
                    <a:bodyPr/>
                    <a:lstStyle/>
                    <a:p>
                      <a:pPr marL="11113" indent="0" algn="ctr">
                        <a:buFont typeface="Arial" charset="0"/>
                        <a:buNone/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</a:t>
                      </a: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Body</a:t>
                      </a:r>
                    </a:p>
                    <a:p>
                      <a:pPr marL="11113" indent="0" algn="ctr">
                        <a:buFont typeface="Arial" charset="0"/>
                        <a:buNone/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96863" marR="0" indent="-285750" algn="l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altLang="zh-CN" sz="160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Typically following a sequence structure (</a:t>
                      </a:r>
                      <a:r>
                        <a:rPr lang="en-US" altLang="zh-CN" sz="1600" i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first, second, third</a:t>
                      </a:r>
                      <a:r>
                        <a:rPr lang="en-US" altLang="zh-CN" sz="1600" i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arguments, etc.</a:t>
                      </a:r>
                      <a:r>
                        <a:rPr lang="en-US" altLang="zh-CN" sz="1600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) but also employing other types of text structure to help to strengthen the central idea (</a:t>
                      </a:r>
                      <a:r>
                        <a:rPr lang="en-US" altLang="zh-CN" sz="1600" i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i.e. the thesis</a:t>
                      </a:r>
                      <a:r>
                        <a:rPr lang="en-US" altLang="zh-CN" sz="1600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)</a:t>
                      </a:r>
                      <a:endParaRPr lang="en-GB" altLang="zh-CN" sz="160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</a:t>
                      </a:r>
                    </a:p>
                    <a:p>
                      <a:pPr algn="l"/>
                      <a:endParaRPr lang="en-GB" altLang="zh-CN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explain to the reader the evidence that supports the thesis, i.e. the author’s opinion on the issue.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aseline="0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Often 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more than one arguments; the most important ideas usually come first.</a:t>
                      </a:r>
                    </a:p>
                    <a:p>
                      <a:pPr algn="l"/>
                      <a:endParaRPr lang="en-GB" altLang="zh-CN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2312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1880</TotalTime>
  <Words>1041</Words>
  <Application>Microsoft Macintosh PowerPoint</Application>
  <PresentationFormat>自定义</PresentationFormat>
  <Paragraphs>113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Avenir Next Condensed</vt:lpstr>
      <vt:lpstr>Avenir Next Condensed Demi Bold</vt:lpstr>
      <vt:lpstr>Book Antiqua</vt:lpstr>
      <vt:lpstr>DengXian</vt:lpstr>
      <vt:lpstr>Gill Sans</vt:lpstr>
      <vt:lpstr>Lucida Grande</vt:lpstr>
      <vt:lpstr>Times New Roman</vt:lpstr>
      <vt:lpstr>Arial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杨小京</cp:lastModifiedBy>
  <cp:revision>67</cp:revision>
  <dcterms:created xsi:type="dcterms:W3CDTF">2017-12-03T16:40:49Z</dcterms:created>
  <dcterms:modified xsi:type="dcterms:W3CDTF">2017-12-11T14:52:33Z</dcterms:modified>
</cp:coreProperties>
</file>