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83" r:id="rId3"/>
    <p:sldId id="258" r:id="rId4"/>
    <p:sldId id="337" r:id="rId5"/>
    <p:sldId id="414" r:id="rId6"/>
    <p:sldId id="416" r:id="rId7"/>
    <p:sldId id="415" r:id="rId8"/>
    <p:sldId id="340" r:id="rId9"/>
    <p:sldId id="384" r:id="rId10"/>
    <p:sldId id="387" r:id="rId11"/>
    <p:sldId id="388" r:id="rId12"/>
    <p:sldId id="385" r:id="rId13"/>
    <p:sldId id="386" r:id="rId14"/>
    <p:sldId id="389" r:id="rId15"/>
    <p:sldId id="390" r:id="rId16"/>
    <p:sldId id="391" r:id="rId17"/>
    <p:sldId id="392" r:id="rId18"/>
    <p:sldId id="393" r:id="rId19"/>
    <p:sldId id="417" r:id="rId20"/>
    <p:sldId id="394" r:id="rId21"/>
    <p:sldId id="395" r:id="rId22"/>
    <p:sldId id="396" r:id="rId23"/>
    <p:sldId id="397" r:id="rId24"/>
    <p:sldId id="398" r:id="rId25"/>
    <p:sldId id="399" r:id="rId26"/>
    <p:sldId id="400" r:id="rId27"/>
    <p:sldId id="401" r:id="rId28"/>
    <p:sldId id="418" r:id="rId29"/>
    <p:sldId id="403" r:id="rId30"/>
    <p:sldId id="402" r:id="rId31"/>
    <p:sldId id="404" r:id="rId32"/>
    <p:sldId id="405" r:id="rId33"/>
    <p:sldId id="406" r:id="rId34"/>
    <p:sldId id="407" r:id="rId35"/>
    <p:sldId id="408" r:id="rId36"/>
    <p:sldId id="419" r:id="rId37"/>
    <p:sldId id="409" r:id="rId38"/>
    <p:sldId id="410" r:id="rId39"/>
    <p:sldId id="411" r:id="rId40"/>
    <p:sldId id="412" r:id="rId41"/>
    <p:sldId id="413" r:id="rId42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0F25"/>
    <a:srgbClr val="DEEBF7"/>
    <a:srgbClr val="4472C4"/>
    <a:srgbClr val="FFF2CC"/>
    <a:srgbClr val="BDD7EE"/>
    <a:srgbClr val="FFFF00"/>
    <a:srgbClr val="FFA117"/>
    <a:srgbClr val="F2C88A"/>
    <a:srgbClr val="C88017"/>
    <a:srgbClr val="089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>
        <p:scale>
          <a:sx n="100" d="100"/>
          <a:sy n="100" d="100"/>
        </p:scale>
        <p:origin x="-158" y="-6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1E40720-FA4B-918B-C427-F3680874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BED93-14A6-4C55-B2A4-C3E2026C430D}" type="datetimeFigureOut">
              <a:rPr lang="zh-CN" altLang="en-US"/>
              <a:pPr>
                <a:defRPr/>
              </a:pPr>
              <a:t>2022/11/6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46DDB4E-28D5-D217-D14E-26B080880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4599763-DF47-E8F8-5DD3-E2A3B9C27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09F6D-3FFB-4E55-9BBE-40A9B4920C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6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CE12335-C3E8-9E9D-33A0-D185C9BAD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E460A-B316-4C02-B50C-8F4F6A166406}" type="datetimeFigureOut">
              <a:rPr lang="zh-CN" altLang="en-US"/>
              <a:pPr>
                <a:defRPr/>
              </a:pPr>
              <a:t>2022/11/6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3B0F79B-46DE-E3E4-914B-619D784AA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3DDDDA1-0ED3-B0C7-1EAE-3E2858A41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8F39C-DFC4-4D9D-B4AC-F568D1513F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5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3A2B0CD-8203-AD21-111E-2FD26607D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9EBA8-E771-4F60-B972-800B33461ADE}" type="datetimeFigureOut">
              <a:rPr lang="zh-CN" altLang="en-US"/>
              <a:pPr>
                <a:defRPr/>
              </a:pPr>
              <a:t>2022/11/6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75CF9F8-0B4E-8BEB-E4C2-596588595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9ED0947-ED95-F250-F995-9D69B7BA5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6ABDA-E56C-44A6-AF3F-4C8BB180B9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743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259A047-BA63-1C2D-3FA0-C1F336EF2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37239-9DA2-4190-A9DB-85510C05967C}" type="datetimeFigureOut">
              <a:rPr lang="zh-CN" altLang="en-US"/>
              <a:pPr>
                <a:defRPr/>
              </a:pPr>
              <a:t>2022/11/6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6EFD54C-B331-8989-144F-22CC7E172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42C2C07-66DC-ABB3-98D5-7191BF4FD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5BCB2-72E9-4A6B-A5DE-12F775E992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832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4B15C37-9C6F-8337-341F-B47304B3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AE0F8-57BF-4A03-B578-0BA4E23F8906}" type="datetimeFigureOut">
              <a:rPr lang="zh-CN" altLang="en-US"/>
              <a:pPr>
                <a:defRPr/>
              </a:pPr>
              <a:t>2022/11/6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2A09CBC-BB4C-A6AE-FC9B-0BBE34D55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57C3F40-8679-51F5-A759-F0702383C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4914C-06A8-4CF1-87DF-703C4305BB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755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="" id="{8305956F-C3E0-6DA7-5798-97C646EAB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639F3-78C0-47FC-847F-EF408CF9F1C2}" type="datetimeFigureOut">
              <a:rPr lang="zh-CN" altLang="en-US"/>
              <a:pPr>
                <a:defRPr/>
              </a:pPr>
              <a:t>2022/11/6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="" id="{A4796E29-6674-6150-E50A-920F1E12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5B8838E2-ABD8-34E5-F476-74823E35E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626CA-369E-4197-BA40-EEEA846AD7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686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xmlns="" id="{869B4894-5EAF-520E-A406-ABC6C896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C96F5-9D86-4BE6-8908-45BD14DB69A1}" type="datetimeFigureOut">
              <a:rPr lang="zh-CN" altLang="en-US"/>
              <a:pPr>
                <a:defRPr/>
              </a:pPr>
              <a:t>2022/11/6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xmlns="" id="{1146088D-269C-1698-6D81-469B17E5C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xmlns="" id="{9F2AB425-45E9-4950-D140-4D6BD696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1CB0-8B6D-42E6-B111-3474270000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732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xmlns="" id="{34E2BEC1-49B2-A8A5-8DB7-2F0B5C3CC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89C49-9E39-405A-BF2C-0A762C30BAE4}" type="datetimeFigureOut">
              <a:rPr lang="zh-CN" altLang="en-US"/>
              <a:pPr>
                <a:defRPr/>
              </a:pPr>
              <a:t>2022/11/6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xmlns="" id="{33432B78-5DFB-6782-7BF8-212D5E3E5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xmlns="" id="{588FA7AE-A5E8-EB17-07E8-8A45F85B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41886-D0A1-45D0-A622-3990868CA3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171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xmlns="" id="{3F508CCC-1824-2A7C-1623-B4D9B3A4C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AFECA-6046-4633-81D0-65E87AF66351}" type="datetimeFigureOut">
              <a:rPr lang="zh-CN" altLang="en-US"/>
              <a:pPr>
                <a:defRPr/>
              </a:pPr>
              <a:t>2022/11/6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xmlns="" id="{40EC069E-3030-BCD1-B68B-473212850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xmlns="" id="{0081EE4A-83B1-2062-B0C1-29E0A625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3CC9F-BA7E-4745-AEA1-B430623C9C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817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="" id="{AA54DAC5-326C-650F-8DCA-EA60302E2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3F2F-817E-4A8F-B552-461E0E7AC8C9}" type="datetimeFigureOut">
              <a:rPr lang="zh-CN" altLang="en-US"/>
              <a:pPr>
                <a:defRPr/>
              </a:pPr>
              <a:t>2022/11/6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="" id="{FD313079-CB87-1266-81BE-F127B5C52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D8726AA8-708D-C229-05D4-68131BCAD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A1CE3-EC35-490D-992C-1E8248C6B2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62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="" id="{B6C4A5EC-C88C-A1B9-AAD1-2742506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15BD3-E410-4D46-8953-AC268CB2000C}" type="datetimeFigureOut">
              <a:rPr lang="zh-CN" altLang="en-US"/>
              <a:pPr>
                <a:defRPr/>
              </a:pPr>
              <a:t>2022/11/6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="" id="{DDF7BA7B-0702-BAE4-6C79-E9B09FAF2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9FCC7FA2-6034-A76A-D9BD-B9DEE48F7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7D546-6C1E-4DC5-87FF-5512C8464A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799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xmlns="" id="{AB51AD03-AFF3-45DB-F57C-1FC8B3DD67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xmlns="" id="{D00E9E10-445D-F5DC-3007-BCAB4D1EBD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86FC65D-F79B-A49E-F0AE-9757C90358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F9B15FF-86B8-4681-AD4A-F61FFB1272C4}" type="datetimeFigureOut">
              <a:rPr lang="zh-CN" altLang="en-US"/>
              <a:pPr>
                <a:defRPr/>
              </a:pPr>
              <a:t>2022/11/6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E3EFEFD-8E94-AEE9-8D74-F8173022EF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5A0BD9F-E317-DFB3-BD82-F8C88FCF22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3D8C880-3BF3-4D92-951B-595673DCB6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29.xml"/><Relationship Id="rId4" Type="http://schemas.openxmlformats.org/officeDocument/2006/relationships/slide" Target="slide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>
            <a:extLst>
              <a:ext uri="{FF2B5EF4-FFF2-40B4-BE49-F238E27FC236}">
                <a16:creationId xmlns:a16="http://schemas.microsoft.com/office/drawing/2014/main" xmlns="" id="{B18AF1B0-BEEA-F6F2-6D2E-B8C26E4CF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C3C1728B-9EB1-8C99-6064-DD0FA0E5368E}"/>
              </a:ext>
            </a:extLst>
          </p:cNvPr>
          <p:cNvSpPr txBox="1"/>
          <p:nvPr/>
        </p:nvSpPr>
        <p:spPr>
          <a:xfrm>
            <a:off x="0" y="5901376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a)</a:t>
            </a:r>
            <a:endParaRPr lang="zh-CN" altLang="zh-CN" sz="16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E7FECBB-91EF-E302-2152-B1D69CBDE163}"/>
              </a:ext>
            </a:extLst>
          </p:cNvPr>
          <p:cNvSpPr txBox="1"/>
          <p:nvPr/>
        </p:nvSpPr>
        <p:spPr>
          <a:xfrm>
            <a:off x="0" y="618926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13-6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正平面的透视投影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3F815AA-E511-913A-882D-4CC9EFC52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962" y="1483839"/>
            <a:ext cx="7132796" cy="438007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61B508CA-31C3-6980-50FF-0425728D6D20}"/>
              </a:ext>
            </a:extLst>
          </p:cNvPr>
          <p:cNvSpPr txBox="1"/>
          <p:nvPr/>
        </p:nvSpPr>
        <p:spPr>
          <a:xfrm>
            <a:off x="1401763" y="899064"/>
            <a:ext cx="95962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13.1.2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点线面的透视投影    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13-4 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正平面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ABCD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的透视投影。</a:t>
            </a:r>
          </a:p>
        </p:txBody>
      </p:sp>
      <p:sp>
        <p:nvSpPr>
          <p:cNvPr id="12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4" name="矩形 13"/>
          <p:cNvSpPr/>
          <p:nvPr/>
        </p:nvSpPr>
        <p:spPr>
          <a:xfrm>
            <a:off x="4850247" y="224850"/>
            <a:ext cx="4318811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13.1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透视的基本概念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061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E7FECBB-91EF-E302-2152-B1D69CBDE163}"/>
              </a:ext>
            </a:extLst>
          </p:cNvPr>
          <p:cNvSpPr txBox="1"/>
          <p:nvPr/>
        </p:nvSpPr>
        <p:spPr>
          <a:xfrm>
            <a:off x="-64008" y="631069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13-6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正平面的透视投影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D750A9F-BACC-456F-2B2C-3CF8F4866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125" y="1232857"/>
            <a:ext cx="6355933" cy="516286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57C32032-22F2-1F44-0BEF-7C60AE1C213B}"/>
              </a:ext>
            </a:extLst>
          </p:cNvPr>
          <p:cNvSpPr txBox="1"/>
          <p:nvPr/>
        </p:nvSpPr>
        <p:spPr>
          <a:xfrm>
            <a:off x="1401763" y="899064"/>
            <a:ext cx="95962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13.1.2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点线面的透视投影    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13-4 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正平面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ABCD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zh-CN" sz="2000">
                <a:latin typeface="微软雅黑" panose="020B0503020204020204" pitchFamily="34" charset="-122"/>
                <a:ea typeface="微软雅黑" panose="020B0503020204020204" pitchFamily="34" charset="-122"/>
              </a:rPr>
              <a:t>透视投影</a:t>
            </a:r>
            <a:r>
              <a:rPr lang="zh-CN" altLang="zh-CN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2" name="矩形 11"/>
          <p:cNvSpPr/>
          <p:nvPr/>
        </p:nvSpPr>
        <p:spPr>
          <a:xfrm>
            <a:off x="4850247" y="224850"/>
            <a:ext cx="4318811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13.1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透视的基本概念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3813048" y="4855464"/>
            <a:ext cx="795528" cy="4114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813048" y="5266944"/>
            <a:ext cx="795528" cy="8690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245864" y="2880360"/>
            <a:ext cx="0" cy="28803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流程图: 联系 25"/>
          <p:cNvSpPr/>
          <p:nvPr/>
        </p:nvSpPr>
        <p:spPr>
          <a:xfrm>
            <a:off x="4215384" y="5013524"/>
            <a:ext cx="64009" cy="6400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流程图: 联系 26"/>
          <p:cNvSpPr/>
          <p:nvPr/>
        </p:nvSpPr>
        <p:spPr>
          <a:xfrm>
            <a:off x="4210812" y="5710659"/>
            <a:ext cx="64009" cy="6400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3813048" y="1772209"/>
            <a:ext cx="1170432" cy="23556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3813048" y="4855464"/>
            <a:ext cx="1170432" cy="4109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3813048" y="5266388"/>
            <a:ext cx="1170432" cy="86959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4438767" y="2879068"/>
            <a:ext cx="0" cy="28803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流程图: 联系 37"/>
          <p:cNvSpPr/>
          <p:nvPr/>
        </p:nvSpPr>
        <p:spPr>
          <a:xfrm>
            <a:off x="4421124" y="5013524"/>
            <a:ext cx="64009" cy="6400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流程图: 联系 38"/>
          <p:cNvSpPr/>
          <p:nvPr/>
        </p:nvSpPr>
        <p:spPr>
          <a:xfrm>
            <a:off x="4416552" y="5710659"/>
            <a:ext cx="64009" cy="64009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4255008" y="5044440"/>
            <a:ext cx="198120" cy="6982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285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1664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8" grpId="0" animBg="1"/>
      <p:bldP spid="39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C3C1728B-9EB1-8C99-6064-DD0FA0E5368E}"/>
              </a:ext>
            </a:extLst>
          </p:cNvPr>
          <p:cNvSpPr txBox="1"/>
          <p:nvPr/>
        </p:nvSpPr>
        <p:spPr>
          <a:xfrm>
            <a:off x="0" y="5901376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a)</a:t>
            </a:r>
            <a:endParaRPr lang="zh-CN" altLang="zh-CN" sz="16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E7FECBB-91EF-E302-2152-B1D69CBDE163}"/>
              </a:ext>
            </a:extLst>
          </p:cNvPr>
          <p:cNvSpPr txBox="1"/>
          <p:nvPr/>
        </p:nvSpPr>
        <p:spPr>
          <a:xfrm>
            <a:off x="0" y="618926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13-7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正垂线的透视投影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EE9A500-34F4-759B-CA6B-30AA86F45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564" y="1497016"/>
            <a:ext cx="8314849" cy="440436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69A73D1E-6D0E-CC1C-3E5D-D1EAA55E80A7}"/>
              </a:ext>
            </a:extLst>
          </p:cNvPr>
          <p:cNvSpPr txBox="1"/>
          <p:nvPr/>
        </p:nvSpPr>
        <p:spPr>
          <a:xfrm>
            <a:off x="1401763" y="899064"/>
            <a:ext cx="95962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13.1.2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点线面的透视投影    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13-5 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正垂线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AB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的透视投影。</a:t>
            </a:r>
          </a:p>
        </p:txBody>
      </p:sp>
      <p:sp>
        <p:nvSpPr>
          <p:cNvPr id="11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2" name="矩形 11"/>
          <p:cNvSpPr/>
          <p:nvPr/>
        </p:nvSpPr>
        <p:spPr>
          <a:xfrm>
            <a:off x="4850247" y="224850"/>
            <a:ext cx="4318811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13.1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透视的基本概念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379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E7FECBB-91EF-E302-2152-B1D69CBDE163}"/>
              </a:ext>
            </a:extLst>
          </p:cNvPr>
          <p:cNvSpPr txBox="1"/>
          <p:nvPr/>
        </p:nvSpPr>
        <p:spPr>
          <a:xfrm>
            <a:off x="0" y="618926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13-7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正垂线的透视投影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613A8A8A-FCDB-29C7-2917-5A320524108B}"/>
              </a:ext>
            </a:extLst>
          </p:cNvPr>
          <p:cNvSpPr txBox="1"/>
          <p:nvPr/>
        </p:nvSpPr>
        <p:spPr>
          <a:xfrm>
            <a:off x="1401763" y="899064"/>
            <a:ext cx="95962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13.1.2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点线面的透视投影    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13-5 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正垂线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AB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的透视投影。</a:t>
            </a:r>
          </a:p>
        </p:txBody>
      </p:sp>
      <p:sp>
        <p:nvSpPr>
          <p:cNvPr id="11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79" y="1837852"/>
            <a:ext cx="10744775" cy="405160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850247" y="224850"/>
            <a:ext cx="4318811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13.1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透视的基本概念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7894320" y="2259793"/>
            <a:ext cx="601980" cy="174070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894320" y="4792980"/>
            <a:ext cx="601980" cy="66975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8233123" y="3086100"/>
            <a:ext cx="0" cy="21031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流程图: 联系 17"/>
          <p:cNvSpPr/>
          <p:nvPr/>
        </p:nvSpPr>
        <p:spPr>
          <a:xfrm>
            <a:off x="8187403" y="5128260"/>
            <a:ext cx="79019" cy="8645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7863197" y="5082574"/>
            <a:ext cx="80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>
                <a:solidFill>
                  <a:srgbClr val="FF0000"/>
                </a:solidFill>
              </a:rPr>
              <a:t>B</a:t>
            </a:r>
            <a:r>
              <a:rPr lang="en-US" altLang="zh-CN" baseline="30000" smtClean="0">
                <a:solidFill>
                  <a:srgbClr val="FF0000"/>
                </a:solidFill>
              </a:rPr>
              <a:t>0</a:t>
            </a:r>
            <a:endParaRPr lang="zh-CN" altLang="en-US" baseline="30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87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C3C1728B-9EB1-8C99-6064-DD0FA0E5368E}"/>
              </a:ext>
            </a:extLst>
          </p:cNvPr>
          <p:cNvSpPr txBox="1"/>
          <p:nvPr/>
        </p:nvSpPr>
        <p:spPr>
          <a:xfrm>
            <a:off x="0" y="5901376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a)</a:t>
            </a:r>
            <a:endParaRPr lang="zh-CN" altLang="zh-CN" sz="16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E7FECBB-91EF-E302-2152-B1D69CBDE163}"/>
              </a:ext>
            </a:extLst>
          </p:cNvPr>
          <p:cNvSpPr txBox="1"/>
          <p:nvPr/>
        </p:nvSpPr>
        <p:spPr>
          <a:xfrm>
            <a:off x="0" y="618926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13-8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侧平面的透视投影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F23EE9EF-A9C0-3EDB-2F67-5DF678175771}"/>
              </a:ext>
            </a:extLst>
          </p:cNvPr>
          <p:cNvSpPr txBox="1"/>
          <p:nvPr/>
        </p:nvSpPr>
        <p:spPr>
          <a:xfrm>
            <a:off x="1401763" y="899064"/>
            <a:ext cx="95962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13.1.2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点线面的透视投影    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13-6 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侧平面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ABCD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的透视投影。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419948A-67D5-B585-DEA6-79469CBEC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450" y="1520461"/>
            <a:ext cx="6960870" cy="4251960"/>
          </a:xfrm>
          <a:prstGeom prst="rect">
            <a:avLst/>
          </a:prstGeom>
        </p:spPr>
      </p:pic>
      <p:sp>
        <p:nvSpPr>
          <p:cNvPr id="11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2" name="矩形 11"/>
          <p:cNvSpPr/>
          <p:nvPr/>
        </p:nvSpPr>
        <p:spPr>
          <a:xfrm>
            <a:off x="4850247" y="224850"/>
            <a:ext cx="4318811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13.1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透视的基本概念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364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E7FECBB-91EF-E302-2152-B1D69CBDE163}"/>
              </a:ext>
            </a:extLst>
          </p:cNvPr>
          <p:cNvSpPr txBox="1"/>
          <p:nvPr/>
        </p:nvSpPr>
        <p:spPr>
          <a:xfrm>
            <a:off x="0" y="618926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13-8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侧平面的透视投影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E5AAF75-AAA4-3862-72F4-E2F420F15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930" y="1292801"/>
            <a:ext cx="6590246" cy="500476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8A6D399B-0A79-CCD8-9446-50B1DED28410}"/>
              </a:ext>
            </a:extLst>
          </p:cNvPr>
          <p:cNvSpPr txBox="1"/>
          <p:nvPr/>
        </p:nvSpPr>
        <p:spPr>
          <a:xfrm>
            <a:off x="1401763" y="899064"/>
            <a:ext cx="95962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13.1.2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点线面的透视投影    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13-6 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侧平面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ABCD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的透视投影。</a:t>
            </a:r>
          </a:p>
        </p:txBody>
      </p:sp>
      <p:sp>
        <p:nvSpPr>
          <p:cNvPr id="11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2" name="矩形 11"/>
          <p:cNvSpPr/>
          <p:nvPr/>
        </p:nvSpPr>
        <p:spPr>
          <a:xfrm>
            <a:off x="4850247" y="224850"/>
            <a:ext cx="4318811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13.1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透视的基本概念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3810000" y="1798320"/>
            <a:ext cx="769620" cy="22555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3810000" y="4739640"/>
            <a:ext cx="769620" cy="39766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810000" y="5137301"/>
            <a:ext cx="769620" cy="8365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229100" y="2844251"/>
            <a:ext cx="0" cy="277617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3810000" y="2259794"/>
            <a:ext cx="769620" cy="180238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4335780" y="2844251"/>
            <a:ext cx="0" cy="289360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4016542" y="5679503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A</a:t>
            </a:r>
            <a:r>
              <a:rPr lang="en-US" altLang="zh-CN" baseline="30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4" name="矩形 33"/>
          <p:cNvSpPr/>
          <p:nvPr/>
        </p:nvSpPr>
        <p:spPr>
          <a:xfrm>
            <a:off x="3843298" y="5468958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smtClean="0">
                <a:solidFill>
                  <a:srgbClr val="FF0000"/>
                </a:solidFill>
              </a:rPr>
              <a:t>B</a:t>
            </a:r>
            <a:r>
              <a:rPr lang="en-US" altLang="zh-CN" b="1" baseline="30000" smtClean="0">
                <a:solidFill>
                  <a:srgbClr val="FF0000"/>
                </a:solidFill>
              </a:rPr>
              <a:t>0</a:t>
            </a:r>
            <a:endParaRPr lang="en-US" altLang="zh-CN" b="1" baseline="30000">
              <a:solidFill>
                <a:srgbClr val="FF0000"/>
              </a:solidFill>
            </a:endParaRPr>
          </a:p>
        </p:txBody>
      </p:sp>
      <p:sp>
        <p:nvSpPr>
          <p:cNvPr id="25" name="流程图: 联系 24"/>
          <p:cNvSpPr/>
          <p:nvPr/>
        </p:nvSpPr>
        <p:spPr>
          <a:xfrm>
            <a:off x="4194810" y="5565956"/>
            <a:ext cx="66294" cy="6178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流程图: 联系 38"/>
          <p:cNvSpPr/>
          <p:nvPr/>
        </p:nvSpPr>
        <p:spPr>
          <a:xfrm>
            <a:off x="4308544" y="5686708"/>
            <a:ext cx="66294" cy="6178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流程图: 联系 40"/>
          <p:cNvSpPr/>
          <p:nvPr/>
        </p:nvSpPr>
        <p:spPr>
          <a:xfrm>
            <a:off x="4300181" y="4833979"/>
            <a:ext cx="66294" cy="6178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流程图: 联系 42"/>
          <p:cNvSpPr/>
          <p:nvPr/>
        </p:nvSpPr>
        <p:spPr>
          <a:xfrm>
            <a:off x="4189226" y="4897641"/>
            <a:ext cx="66294" cy="6178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3888334" y="4629900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smtClean="0">
                <a:solidFill>
                  <a:srgbClr val="FF0000"/>
                </a:solidFill>
              </a:rPr>
              <a:t>C</a:t>
            </a:r>
            <a:r>
              <a:rPr lang="en-US" altLang="zh-CN" b="1" baseline="30000" smtClean="0">
                <a:solidFill>
                  <a:srgbClr val="FF0000"/>
                </a:solidFill>
              </a:rPr>
              <a:t>0</a:t>
            </a:r>
            <a:endParaRPr lang="en-US" altLang="zh-CN" b="1" baseline="30000">
              <a:solidFill>
                <a:srgbClr val="FF0000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241620" y="4480618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smtClean="0">
                <a:solidFill>
                  <a:srgbClr val="FF0000"/>
                </a:solidFill>
              </a:rPr>
              <a:t>D</a:t>
            </a:r>
            <a:r>
              <a:rPr lang="en-US" altLang="zh-CN" b="1" baseline="30000" smtClean="0">
                <a:solidFill>
                  <a:srgbClr val="FF0000"/>
                </a:solidFill>
              </a:rPr>
              <a:t>0</a:t>
            </a:r>
            <a:endParaRPr lang="en-US" altLang="zh-CN" b="1" baseline="30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78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25" grpId="0" animBg="1"/>
      <p:bldP spid="39" grpId="0" animBg="1"/>
      <p:bldP spid="41" grpId="0" animBg="1"/>
      <p:bldP spid="43" grpId="0" animBg="1"/>
      <p:bldP spid="52" grpId="0"/>
      <p:bldP spid="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0FD0486E-259C-ED60-5C50-DBF676251E65}"/>
              </a:ext>
            </a:extLst>
          </p:cNvPr>
          <p:cNvSpPr txBox="1"/>
          <p:nvPr/>
        </p:nvSpPr>
        <p:spPr>
          <a:xfrm>
            <a:off x="-504825" y="6244317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13-9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一点透视图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B90E9F92-04A8-B88F-54B5-05F25BE023D9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88E87A92-F372-FEF9-7339-E77164957B0E}"/>
              </a:ext>
            </a:extLst>
          </p:cNvPr>
          <p:cNvSpPr txBox="1"/>
          <p:nvPr/>
        </p:nvSpPr>
        <p:spPr>
          <a:xfrm>
            <a:off x="1401763" y="899064"/>
            <a:ext cx="10285412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13.2 </a:t>
            </a:r>
            <a:r>
              <a:rPr lang="zh-CN" altLang="en-US" sz="2800" b="1" kern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一点透视的画法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zh-CN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建筑物的某个立面平行于画面的透视称为一点透视，又称为正面透视。</a:t>
            </a:r>
          </a:p>
          <a:p>
            <a:pPr>
              <a:lnSpc>
                <a:spcPct val="150000"/>
              </a:lnSpc>
              <a:defRPr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图片 1">
            <a:extLst>
              <a:ext uri="{FF2B5EF4-FFF2-40B4-BE49-F238E27FC236}">
                <a16:creationId xmlns:a16="http://schemas.microsoft.com/office/drawing/2014/main" xmlns="" id="{8B9B290E-B022-70CE-24B5-01B8A4128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581" y="2417813"/>
            <a:ext cx="6707187" cy="376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47751" y="3213481"/>
            <a:ext cx="5310658" cy="1050990"/>
            <a:chOff x="131259" y="3166829"/>
            <a:chExt cx="5657650" cy="1002376"/>
          </a:xfrm>
        </p:grpSpPr>
        <p:sp>
          <p:nvSpPr>
            <p:cNvPr id="2" name="文本框 1"/>
            <p:cNvSpPr txBox="1"/>
            <p:nvPr/>
          </p:nvSpPr>
          <p:spPr>
            <a:xfrm>
              <a:off x="131259" y="3166829"/>
              <a:ext cx="23422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smtClean="0">
                  <a:solidFill>
                    <a:srgbClr val="FF0000"/>
                  </a:solidFill>
                </a:rPr>
                <a:t>灭点和主点</a:t>
              </a:r>
              <a:r>
                <a:rPr lang="en-US" altLang="zh-CN" sz="2400" b="1" smtClean="0">
                  <a:solidFill>
                    <a:srgbClr val="FF0000"/>
                  </a:solidFill>
                </a:rPr>
                <a:t>S’</a:t>
              </a:r>
            </a:p>
            <a:p>
              <a:r>
                <a:rPr lang="zh-CN" altLang="en-US" sz="2400" b="1" smtClean="0">
                  <a:solidFill>
                    <a:srgbClr val="FF0000"/>
                  </a:solidFill>
                </a:rPr>
                <a:t>重合</a:t>
              </a:r>
              <a:endParaRPr lang="zh-CN" altLang="en-US" sz="2400" b="1">
                <a:solidFill>
                  <a:srgbClr val="FF0000"/>
                </a:solidFill>
              </a:endParaRPr>
            </a:p>
          </p:txBody>
        </p:sp>
        <p:cxnSp>
          <p:nvCxnSpPr>
            <p:cNvPr id="4" name="直接箭头连接符 3"/>
            <p:cNvCxnSpPr/>
            <p:nvPr/>
          </p:nvCxnSpPr>
          <p:spPr>
            <a:xfrm>
              <a:off x="2019842" y="3683178"/>
              <a:ext cx="3769067" cy="48602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/>
          <p:cNvSpPr/>
          <p:nvPr/>
        </p:nvSpPr>
        <p:spPr>
          <a:xfrm>
            <a:off x="9261396" y="2640526"/>
            <a:ext cx="21091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22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一点透视通常用于表现室内装饰、庭园、长廊和街景等</a:t>
            </a:r>
          </a:p>
        </p:txBody>
      </p:sp>
    </p:spTree>
    <p:extLst>
      <p:ext uri="{BB962C8B-B14F-4D97-AF65-F5344CB8AC3E}">
        <p14:creationId xmlns:p14="http://schemas.microsoft.com/office/powerpoint/2010/main" val="100411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7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7494" y="1124573"/>
            <a:ext cx="4256954" cy="515898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897173" y="225923"/>
            <a:ext cx="3571812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13.2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一点透视的画法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7613" y="1909445"/>
            <a:ext cx="4262691" cy="3032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27717" y="1909445"/>
            <a:ext cx="39929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kern="22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  <a:r>
              <a:rPr lang="zh-CN" altLang="zh-CN" sz="2400" kern="22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zh-CN" altLang="zh-CN" sz="2400" kern="22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基面上，利用过站点的直线作为辅助线，求得基面上各点的透视，从而作出立体或建筑物的透视图的方法称为</a:t>
            </a:r>
            <a:r>
              <a:rPr lang="zh-CN" altLang="zh-CN" sz="2400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视线迹点</a:t>
            </a:r>
            <a:r>
              <a:rPr lang="zh-CN" altLang="zh-CN" sz="2400" kern="22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法</a:t>
            </a:r>
            <a:r>
              <a:rPr lang="zh-CN" altLang="en-US" sz="2400" kern="22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en-US" sz="2400" kern="22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E7FECBB-91EF-E302-2152-B1D69CBDE163}"/>
              </a:ext>
            </a:extLst>
          </p:cNvPr>
          <p:cNvSpPr txBox="1"/>
          <p:nvPr/>
        </p:nvSpPr>
        <p:spPr>
          <a:xfrm>
            <a:off x="268576" y="6216203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13-10 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立体三视图和斜二测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B7EC315-4333-ECA1-CF92-07C6089B0205}"/>
              </a:ext>
            </a:extLst>
          </p:cNvPr>
          <p:cNvSpPr txBox="1"/>
          <p:nvPr/>
        </p:nvSpPr>
        <p:spPr>
          <a:xfrm>
            <a:off x="1401763" y="899064"/>
            <a:ext cx="920908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13.2.1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视线迹点法      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13-7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绘制立体的一点透视图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cxnSp>
        <p:nvCxnSpPr>
          <p:cNvPr id="17" name="直接箭头连接符 16"/>
          <p:cNvCxnSpPr/>
          <p:nvPr/>
        </p:nvCxnSpPr>
        <p:spPr>
          <a:xfrm flipH="1">
            <a:off x="9050957" y="2699712"/>
            <a:ext cx="794719" cy="1234614"/>
          </a:xfrm>
          <a:prstGeom prst="straightConnector1">
            <a:avLst/>
          </a:prstGeom>
          <a:ln w="1905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7193902" y="2423537"/>
            <a:ext cx="4813948" cy="3684206"/>
            <a:chOff x="7193902" y="2423537"/>
            <a:chExt cx="4813948" cy="3684206"/>
          </a:xfrm>
        </p:grpSpPr>
        <p:sp>
          <p:nvSpPr>
            <p:cNvPr id="10" name="矩形 9"/>
            <p:cNvSpPr/>
            <p:nvPr/>
          </p:nvSpPr>
          <p:spPr>
            <a:xfrm>
              <a:off x="7193902" y="3538035"/>
              <a:ext cx="2078769" cy="2569708"/>
            </a:xfrm>
            <a:prstGeom prst="rect">
              <a:avLst/>
            </a:prstGeom>
            <a:solidFill>
              <a:srgbClr val="F90F25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950450" y="2423537"/>
              <a:ext cx="2057400" cy="58477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3200" smtClean="0">
                  <a:solidFill>
                    <a:srgbClr val="FF0000"/>
                  </a:solidFill>
                </a:rPr>
                <a:t>画面</a:t>
              </a:r>
              <a:r>
                <a:rPr lang="en-US" altLang="zh-CN" sz="3200" smtClean="0">
                  <a:solidFill>
                    <a:srgbClr val="FF0000"/>
                  </a:solidFill>
                </a:rPr>
                <a:t>P</a:t>
              </a:r>
              <a:endParaRPr lang="zh-CN" altLang="en-US" sz="3200">
                <a:solidFill>
                  <a:srgbClr val="FF0000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580185" y="3532512"/>
              <a:ext cx="470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smtClean="0"/>
                <a:t>P</a:t>
              </a:r>
              <a:endParaRPr lang="zh-CN" altLang="en-US" sz="3200"/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9045220" y="2815714"/>
              <a:ext cx="944918" cy="85767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6006306" y="4418674"/>
            <a:ext cx="5838004" cy="523220"/>
            <a:chOff x="6006306" y="4418674"/>
            <a:chExt cx="5838004" cy="523220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6006306" y="4680284"/>
              <a:ext cx="443710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10396510" y="4418674"/>
              <a:ext cx="1447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smtClean="0">
                  <a:solidFill>
                    <a:schemeClr val="accent1"/>
                  </a:solidFill>
                </a:rPr>
                <a:t>视平线</a:t>
              </a:r>
              <a:endParaRPr lang="zh-CN" altLang="en-US" sz="2800" b="1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429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E7FECBB-91EF-E302-2152-B1D69CBDE163}"/>
              </a:ext>
            </a:extLst>
          </p:cNvPr>
          <p:cNvSpPr txBox="1"/>
          <p:nvPr/>
        </p:nvSpPr>
        <p:spPr>
          <a:xfrm>
            <a:off x="0" y="618926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13-11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绘制一点透视图的步骤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232917E0-24B3-EC51-920D-89188AF4FF5C}"/>
              </a:ext>
            </a:extLst>
          </p:cNvPr>
          <p:cNvSpPr txBox="1"/>
          <p:nvPr/>
        </p:nvSpPr>
        <p:spPr>
          <a:xfrm>
            <a:off x="-659757" y="5812916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（</a:t>
            </a:r>
            <a:r>
              <a:rPr lang="en-US" altLang="zh-CN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a)                                                       (b)                                                         (c)</a:t>
            </a:r>
            <a:endParaRPr lang="zh-CN" altLang="zh-CN" sz="16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49E7A884-8C36-77B0-DBA2-9BBB2EB271B1}"/>
              </a:ext>
            </a:extLst>
          </p:cNvPr>
          <p:cNvSpPr txBox="1"/>
          <p:nvPr/>
        </p:nvSpPr>
        <p:spPr>
          <a:xfrm>
            <a:off x="1401763" y="899064"/>
            <a:ext cx="920908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13.2.1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视线迹点法      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13-7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绘制立体的一点透视图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B859D8B-D946-78E3-4FD9-0E689DDBB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78" y="1483839"/>
            <a:ext cx="11559856" cy="4381339"/>
          </a:xfrm>
          <a:prstGeom prst="rect">
            <a:avLst/>
          </a:prstGeom>
        </p:spPr>
      </p:pic>
      <p:sp>
        <p:nvSpPr>
          <p:cNvPr id="8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2" name="矩形 11"/>
          <p:cNvSpPr/>
          <p:nvPr/>
        </p:nvSpPr>
        <p:spPr>
          <a:xfrm>
            <a:off x="4897173" y="225923"/>
            <a:ext cx="3571812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13.2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一点透视的画法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43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E7FECBB-91EF-E302-2152-B1D69CBDE163}"/>
              </a:ext>
            </a:extLst>
          </p:cNvPr>
          <p:cNvSpPr txBox="1"/>
          <p:nvPr/>
        </p:nvSpPr>
        <p:spPr>
          <a:xfrm>
            <a:off x="0" y="618926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13-11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绘制一点透视图的步骤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232917E0-24B3-EC51-920D-89188AF4FF5C}"/>
              </a:ext>
            </a:extLst>
          </p:cNvPr>
          <p:cNvSpPr txBox="1"/>
          <p:nvPr/>
        </p:nvSpPr>
        <p:spPr>
          <a:xfrm>
            <a:off x="-659757" y="5812916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（</a:t>
            </a:r>
            <a:r>
              <a:rPr lang="en-US" altLang="zh-CN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a)                                                       (b)                                                         (c)</a:t>
            </a:r>
            <a:endParaRPr lang="zh-CN" altLang="zh-CN" sz="16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49E7A884-8C36-77B0-DBA2-9BBB2EB271B1}"/>
              </a:ext>
            </a:extLst>
          </p:cNvPr>
          <p:cNvSpPr txBox="1"/>
          <p:nvPr/>
        </p:nvSpPr>
        <p:spPr>
          <a:xfrm>
            <a:off x="1401763" y="899064"/>
            <a:ext cx="920908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13.2.1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视线迹点法      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13-7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绘制立体的一点透视图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B859D8B-D946-78E3-4FD9-0E689DDBB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78" y="1483839"/>
            <a:ext cx="11559856" cy="4381339"/>
          </a:xfrm>
          <a:prstGeom prst="rect">
            <a:avLst/>
          </a:prstGeom>
        </p:spPr>
      </p:pic>
      <p:sp>
        <p:nvSpPr>
          <p:cNvPr id="8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2" name="矩形 11"/>
          <p:cNvSpPr/>
          <p:nvPr/>
        </p:nvSpPr>
        <p:spPr>
          <a:xfrm>
            <a:off x="4897173" y="225923"/>
            <a:ext cx="3571812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13.2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一点透视的画法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57200" y="369914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>
                <a:solidFill>
                  <a:srgbClr val="FF0000"/>
                </a:solidFill>
              </a:rPr>
              <a:t> 站点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6918" y="492096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smtClean="0">
                <a:solidFill>
                  <a:srgbClr val="FF0000"/>
                </a:solidFill>
              </a:rPr>
              <a:t>主点</a:t>
            </a:r>
            <a:endParaRPr lang="zh-CN" altLang="en-US" b="1">
              <a:solidFill>
                <a:srgbClr val="FF0000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996440" y="1714500"/>
            <a:ext cx="1814618" cy="1005840"/>
            <a:chOff x="1996440" y="1714500"/>
            <a:chExt cx="1814618" cy="1005840"/>
          </a:xfrm>
        </p:grpSpPr>
        <p:sp>
          <p:nvSpPr>
            <p:cNvPr id="2" name="矩形 1"/>
            <p:cNvSpPr/>
            <p:nvPr/>
          </p:nvSpPr>
          <p:spPr>
            <a:xfrm>
              <a:off x="1996440" y="1714500"/>
              <a:ext cx="716280" cy="1005840"/>
            </a:xfrm>
            <a:prstGeom prst="rect">
              <a:avLst/>
            </a:prstGeom>
            <a:solidFill>
              <a:srgbClr val="4472C4">
                <a:alpha val="2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2552895" y="1860942"/>
              <a:ext cx="1258163" cy="618414"/>
              <a:chOff x="2552895" y="1860942"/>
              <a:chExt cx="1258163" cy="618414"/>
            </a:xfrm>
          </p:grpSpPr>
          <p:sp>
            <p:nvSpPr>
              <p:cNvPr id="3" name="文本框 2"/>
              <p:cNvSpPr txBox="1"/>
              <p:nvPr/>
            </p:nvSpPr>
            <p:spPr>
              <a:xfrm>
                <a:off x="2933895" y="1860942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smtClean="0">
                    <a:solidFill>
                      <a:srgbClr val="FF0000"/>
                    </a:solidFill>
                  </a:rPr>
                  <a:t>俯视图</a:t>
                </a:r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6" name="直接箭头连接符 5"/>
              <p:cNvCxnSpPr>
                <a:stCxn id="3" idx="1"/>
              </p:cNvCxnSpPr>
              <p:nvPr/>
            </p:nvCxnSpPr>
            <p:spPr>
              <a:xfrm flipH="1">
                <a:off x="2552895" y="2045608"/>
                <a:ext cx="381000" cy="43374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组合 24"/>
          <p:cNvGrpSpPr/>
          <p:nvPr/>
        </p:nvGrpSpPr>
        <p:grpSpPr>
          <a:xfrm>
            <a:off x="1996440" y="3858958"/>
            <a:ext cx="1875383" cy="1846386"/>
            <a:chOff x="1996440" y="3858958"/>
            <a:chExt cx="1875383" cy="1846386"/>
          </a:xfrm>
        </p:grpSpPr>
        <p:sp>
          <p:nvSpPr>
            <p:cNvPr id="14" name="矩形 13"/>
            <p:cNvSpPr/>
            <p:nvPr/>
          </p:nvSpPr>
          <p:spPr>
            <a:xfrm>
              <a:off x="1996440" y="4526280"/>
              <a:ext cx="716280" cy="1179064"/>
            </a:xfrm>
            <a:prstGeom prst="rect">
              <a:avLst/>
            </a:prstGeom>
            <a:solidFill>
              <a:srgbClr val="4472C4">
                <a:alpha val="2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2545275" y="3858958"/>
              <a:ext cx="1326548" cy="847138"/>
              <a:chOff x="2545275" y="3858958"/>
              <a:chExt cx="1326548" cy="847138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2994660" y="3858958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smtClean="0">
                    <a:solidFill>
                      <a:srgbClr val="FF0000"/>
                    </a:solidFill>
                  </a:rPr>
                  <a:t>主视图</a:t>
                </a:r>
                <a:endParaRPr lang="zh-CN" altLang="en-US" b="1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9" name="直接箭头连接符 18"/>
              <p:cNvCxnSpPr/>
              <p:nvPr/>
            </p:nvCxnSpPr>
            <p:spPr>
              <a:xfrm flipH="1">
                <a:off x="2545275" y="4156319"/>
                <a:ext cx="537024" cy="54977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7" name="直接连接符 26"/>
          <p:cNvCxnSpPr/>
          <p:nvPr/>
        </p:nvCxnSpPr>
        <p:spPr>
          <a:xfrm flipV="1">
            <a:off x="5105400" y="2712720"/>
            <a:ext cx="723900" cy="11462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5120431" y="4526281"/>
            <a:ext cx="708869" cy="3473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5829300" y="2703957"/>
            <a:ext cx="0" cy="18223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V="1">
            <a:off x="5105399" y="1729772"/>
            <a:ext cx="723901" cy="212918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5499614" y="2703956"/>
            <a:ext cx="0" cy="19960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形标注 48"/>
          <p:cNvSpPr/>
          <p:nvPr/>
        </p:nvSpPr>
        <p:spPr>
          <a:xfrm>
            <a:off x="5613110" y="3958556"/>
            <a:ext cx="759975" cy="507334"/>
          </a:xfrm>
          <a:prstGeom prst="wedgeEllipseCallout">
            <a:avLst/>
          </a:prstGeom>
          <a:solidFill>
            <a:srgbClr val="FFFF00">
              <a:alpha val="2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2" name="直接连接符 51"/>
          <p:cNvCxnSpPr/>
          <p:nvPr/>
        </p:nvCxnSpPr>
        <p:spPr>
          <a:xfrm flipV="1">
            <a:off x="8938051" y="2192564"/>
            <a:ext cx="723901" cy="16663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V="1">
            <a:off x="8938051" y="4529185"/>
            <a:ext cx="708869" cy="34737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H="1">
            <a:off x="9426188" y="2720340"/>
            <a:ext cx="12966" cy="19126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椭圆形标注 57"/>
          <p:cNvSpPr/>
          <p:nvPr/>
        </p:nvSpPr>
        <p:spPr>
          <a:xfrm>
            <a:off x="9236503" y="4023670"/>
            <a:ext cx="788095" cy="494840"/>
          </a:xfrm>
          <a:prstGeom prst="wedgeEllipseCallout">
            <a:avLst/>
          </a:prstGeom>
          <a:solidFill>
            <a:srgbClr val="FFFF00">
              <a:alpha val="2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76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49" grpId="0" animBg="1"/>
      <p:bldP spid="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2">
            <a:extLst>
              <a:ext uri="{FF2B5EF4-FFF2-40B4-BE49-F238E27FC236}">
                <a16:creationId xmlns:a16="http://schemas.microsoft.com/office/drawing/2014/main" xmlns="" id="{D7C9C158-D124-AFEA-29B8-46741AFC5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557A7DCB-2681-9E31-A524-AB327EC674E4}"/>
              </a:ext>
            </a:extLst>
          </p:cNvPr>
          <p:cNvSpPr/>
          <p:nvPr/>
        </p:nvSpPr>
        <p:spPr>
          <a:xfrm>
            <a:off x="2397125" y="1362075"/>
            <a:ext cx="27416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 制图的基本知识 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E921AA8C-DF57-5219-5139-72A20312B065}"/>
              </a:ext>
            </a:extLst>
          </p:cNvPr>
          <p:cNvSpPr/>
          <p:nvPr/>
        </p:nvSpPr>
        <p:spPr>
          <a:xfrm>
            <a:off x="2414588" y="1757363"/>
            <a:ext cx="290353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 点、线、面的投影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7F00A4B9-C402-867C-50D8-3A53F64F5980}"/>
              </a:ext>
            </a:extLst>
          </p:cNvPr>
          <p:cNvSpPr/>
          <p:nvPr/>
        </p:nvSpPr>
        <p:spPr>
          <a:xfrm>
            <a:off x="2417763" y="2146300"/>
            <a:ext cx="38258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 线面几何元素间的相对位置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18953727-45C6-3AA5-8018-AB07AC42BAC3}"/>
              </a:ext>
            </a:extLst>
          </p:cNvPr>
          <p:cNvSpPr/>
          <p:nvPr/>
        </p:nvSpPr>
        <p:spPr>
          <a:xfrm>
            <a:off x="2414588" y="2549525"/>
            <a:ext cx="204946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 投影变换 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D9127395-63D4-5B9F-92CE-7F9BA010BD07}"/>
              </a:ext>
            </a:extLst>
          </p:cNvPr>
          <p:cNvSpPr/>
          <p:nvPr/>
        </p:nvSpPr>
        <p:spPr>
          <a:xfrm>
            <a:off x="2414588" y="2932113"/>
            <a:ext cx="2211387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 曲线与曲面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FAE96956-BCE1-90FF-22C9-D838177A0F66}"/>
              </a:ext>
            </a:extLst>
          </p:cNvPr>
          <p:cNvSpPr/>
          <p:nvPr/>
        </p:nvSpPr>
        <p:spPr>
          <a:xfrm>
            <a:off x="2430463" y="3324225"/>
            <a:ext cx="197961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 基本立体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5CF296FA-7490-6E5F-360A-84623356079F}"/>
              </a:ext>
            </a:extLst>
          </p:cNvPr>
          <p:cNvSpPr/>
          <p:nvPr/>
        </p:nvSpPr>
        <p:spPr>
          <a:xfrm>
            <a:off x="2430463" y="3695700"/>
            <a:ext cx="24415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 平面截切立体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4D63F9F5-CA78-5BE0-1929-83BC615FC03D}"/>
              </a:ext>
            </a:extLst>
          </p:cNvPr>
          <p:cNvSpPr/>
          <p:nvPr/>
        </p:nvSpPr>
        <p:spPr>
          <a:xfrm>
            <a:off x="2424113" y="4460875"/>
            <a:ext cx="188436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组合体 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5AA5B6FE-9484-C7FD-6AB2-64976F55F402}"/>
              </a:ext>
            </a:extLst>
          </p:cNvPr>
          <p:cNvSpPr/>
          <p:nvPr/>
        </p:nvSpPr>
        <p:spPr>
          <a:xfrm>
            <a:off x="2424113" y="4846638"/>
            <a:ext cx="18161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轴测图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8BF0C53B-8493-B341-B626-F0D68027FA9A}"/>
              </a:ext>
            </a:extLst>
          </p:cNvPr>
          <p:cNvSpPr/>
          <p:nvPr/>
        </p:nvSpPr>
        <p:spPr>
          <a:xfrm>
            <a:off x="2428875" y="5229225"/>
            <a:ext cx="32004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12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建筑形体的表达方法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D08772EE-2E36-F2A7-30C4-B19F6BB9B10F}"/>
              </a:ext>
            </a:extLst>
          </p:cNvPr>
          <p:cNvSpPr/>
          <p:nvPr/>
        </p:nvSpPr>
        <p:spPr>
          <a:xfrm>
            <a:off x="2439988" y="5635625"/>
            <a:ext cx="21145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zh-CN" kern="1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透视投影 </a:t>
            </a:r>
            <a:endParaRPr lang="zh-CN" altLang="en-US" kern="100" dirty="0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04288311-DC09-7B7D-3D99-495A19050B01}"/>
              </a:ext>
            </a:extLst>
          </p:cNvPr>
          <p:cNvSpPr/>
          <p:nvPr/>
        </p:nvSpPr>
        <p:spPr>
          <a:xfrm>
            <a:off x="2446338" y="6026150"/>
            <a:ext cx="20447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14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标高投影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DCF94463-30AD-823E-5353-7EE792ACDF38}"/>
              </a:ext>
            </a:extLst>
          </p:cNvPr>
          <p:cNvSpPr/>
          <p:nvPr/>
        </p:nvSpPr>
        <p:spPr>
          <a:xfrm>
            <a:off x="2435225" y="6416675"/>
            <a:ext cx="234473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计算机绘图 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25475805-4908-1AC1-FDF6-4A37AB52D8A9}"/>
              </a:ext>
            </a:extLst>
          </p:cNvPr>
          <p:cNvSpPr/>
          <p:nvPr/>
        </p:nvSpPr>
        <p:spPr>
          <a:xfrm>
            <a:off x="2397125" y="971550"/>
            <a:ext cx="15875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绪论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89" name="图片 19">
            <a:extLst>
              <a:ext uri="{FF2B5EF4-FFF2-40B4-BE49-F238E27FC236}">
                <a16:creationId xmlns:a16="http://schemas.microsoft.com/office/drawing/2014/main" xmlns="" id="{2721C8A3-AF18-8DE0-F4AC-0336A63EC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8" y="1406525"/>
            <a:ext cx="3397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图片 20">
            <a:extLst>
              <a:ext uri="{FF2B5EF4-FFF2-40B4-BE49-F238E27FC236}">
                <a16:creationId xmlns:a16="http://schemas.microsoft.com/office/drawing/2014/main" xmlns="" id="{6C828CF3-9698-EB12-B0FA-1E17CE090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011238"/>
            <a:ext cx="3968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图片 21">
            <a:extLst>
              <a:ext uri="{FF2B5EF4-FFF2-40B4-BE49-F238E27FC236}">
                <a16:creationId xmlns:a16="http://schemas.microsoft.com/office/drawing/2014/main" xmlns="" id="{F8797377-2882-0C67-B28E-6BBEB04A7D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3338513"/>
            <a:ext cx="31908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图片 22">
            <a:extLst>
              <a:ext uri="{FF2B5EF4-FFF2-40B4-BE49-F238E27FC236}">
                <a16:creationId xmlns:a16="http://schemas.microsoft.com/office/drawing/2014/main" xmlns="" id="{EDEE3471-2B77-0328-EF21-152FB33B2A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4833938"/>
            <a:ext cx="387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图片 23">
            <a:extLst>
              <a:ext uri="{FF2B5EF4-FFF2-40B4-BE49-F238E27FC236}">
                <a16:creationId xmlns:a16="http://schemas.microsoft.com/office/drawing/2014/main" xmlns="" id="{0FF4FB8F-D15C-EC77-87C7-148DB3350D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1787525"/>
            <a:ext cx="3571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图片 24">
            <a:extLst>
              <a:ext uri="{FF2B5EF4-FFF2-40B4-BE49-F238E27FC236}">
                <a16:creationId xmlns:a16="http://schemas.microsoft.com/office/drawing/2014/main" xmlns="" id="{D188CF3B-AE48-DEA5-047F-BC7D2E1DC0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6451600"/>
            <a:ext cx="31273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图片 25">
            <a:extLst>
              <a:ext uri="{FF2B5EF4-FFF2-40B4-BE49-F238E27FC236}">
                <a16:creationId xmlns:a16="http://schemas.microsoft.com/office/drawing/2014/main" xmlns="" id="{09F34918-548F-90A4-A120-FA7C41C8EF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2563813"/>
            <a:ext cx="3603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图片 26">
            <a:extLst>
              <a:ext uri="{FF2B5EF4-FFF2-40B4-BE49-F238E27FC236}">
                <a16:creationId xmlns:a16="http://schemas.microsoft.com/office/drawing/2014/main" xmlns="" id="{A9066D80-F4C3-8601-AE21-8870DDE5AE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4430713"/>
            <a:ext cx="4000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图片 27">
            <a:extLst>
              <a:ext uri="{FF2B5EF4-FFF2-40B4-BE49-F238E27FC236}">
                <a16:creationId xmlns:a16="http://schemas.microsoft.com/office/drawing/2014/main" xmlns="" id="{643CEB74-E48C-E9EB-DD52-80945FAA10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6069013"/>
            <a:ext cx="3317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图片 28">
            <a:extLst>
              <a:ext uri="{FF2B5EF4-FFF2-40B4-BE49-F238E27FC236}">
                <a16:creationId xmlns:a16="http://schemas.microsoft.com/office/drawing/2014/main" xmlns="" id="{497FD371-045E-C434-1B31-74C08A9517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5259388"/>
            <a:ext cx="4254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图片 31">
            <a:extLst>
              <a:ext uri="{FF2B5EF4-FFF2-40B4-BE49-F238E27FC236}">
                <a16:creationId xmlns:a16="http://schemas.microsoft.com/office/drawing/2014/main" xmlns="" id="{C41D3896-5510-861C-6743-2A7B2D8F5D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5684838"/>
            <a:ext cx="3460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0" name="图片 33">
            <a:extLst>
              <a:ext uri="{FF2B5EF4-FFF2-40B4-BE49-F238E27FC236}">
                <a16:creationId xmlns:a16="http://schemas.microsoft.com/office/drawing/2014/main" xmlns="" id="{53B476BD-5B79-C572-5620-ED4D809B5E4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2160588"/>
            <a:ext cx="34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01" name="组合 36">
            <a:extLst>
              <a:ext uri="{FF2B5EF4-FFF2-40B4-BE49-F238E27FC236}">
                <a16:creationId xmlns:a16="http://schemas.microsoft.com/office/drawing/2014/main" xmlns="" id="{D689A93E-88CC-C516-312D-9EF9FFEE5D76}"/>
              </a:ext>
            </a:extLst>
          </p:cNvPr>
          <p:cNvGrpSpPr>
            <a:grpSpLocks/>
          </p:cNvGrpSpPr>
          <p:nvPr/>
        </p:nvGrpSpPr>
        <p:grpSpPr bwMode="auto">
          <a:xfrm>
            <a:off x="2135188" y="4070350"/>
            <a:ext cx="2509837" cy="369888"/>
            <a:chOff x="2134768" y="4070210"/>
            <a:chExt cx="2510913" cy="369332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9C06848E-D890-1899-0618-13F62C3A7ABC}"/>
                </a:ext>
              </a:extLst>
            </p:cNvPr>
            <p:cNvSpPr/>
            <p:nvPr/>
          </p:nvSpPr>
          <p:spPr>
            <a:xfrm>
              <a:off x="2434934" y="4070210"/>
              <a:ext cx="22107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zh-CN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第</a:t>
              </a:r>
              <a:r>
                <a:rPr lang="en-US" altLang="zh-CN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9</a:t>
              </a:r>
              <a:r>
                <a:rPr lang="zh-CN" altLang="zh-CN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章 </a:t>
              </a:r>
              <a:r>
                <a:rPr lang="en-US" altLang="zh-CN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  </a:t>
              </a:r>
              <a:r>
                <a:rPr lang="zh-CN" altLang="zh-CN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两立体相贯</a:t>
              </a:r>
              <a:endPara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3105" name="图片 32">
              <a:extLst>
                <a:ext uri="{FF2B5EF4-FFF2-40B4-BE49-F238E27FC236}">
                  <a16:creationId xmlns:a16="http://schemas.microsoft.com/office/drawing/2014/main" xmlns="" id="{542D7A46-E136-AE08-55D2-2E22E0A62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4768" y="4113019"/>
              <a:ext cx="280048" cy="266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02" name="图片 34">
            <a:extLst>
              <a:ext uri="{FF2B5EF4-FFF2-40B4-BE49-F238E27FC236}">
                <a16:creationId xmlns:a16="http://schemas.microsoft.com/office/drawing/2014/main" xmlns="" id="{3066A6D8-6D3D-8DB6-DE37-AE72D9037C6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3722688"/>
            <a:ext cx="3111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3" name="图片 35">
            <a:extLst>
              <a:ext uri="{FF2B5EF4-FFF2-40B4-BE49-F238E27FC236}">
                <a16:creationId xmlns:a16="http://schemas.microsoft.com/office/drawing/2014/main" xmlns="" id="{23CA6B8B-15EA-EE81-6498-6D36198A012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2957513"/>
            <a:ext cx="3556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E7FECBB-91EF-E302-2152-B1D69CBDE163}"/>
              </a:ext>
            </a:extLst>
          </p:cNvPr>
          <p:cNvSpPr txBox="1"/>
          <p:nvPr/>
        </p:nvSpPr>
        <p:spPr>
          <a:xfrm>
            <a:off x="0" y="5316808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13-11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绘制一点透视图的步骤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232917E0-24B3-EC51-920D-89188AF4FF5C}"/>
              </a:ext>
            </a:extLst>
          </p:cNvPr>
          <p:cNvSpPr txBox="1"/>
          <p:nvPr/>
        </p:nvSpPr>
        <p:spPr>
          <a:xfrm>
            <a:off x="0" y="4961808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（</a:t>
            </a:r>
            <a:r>
              <a:rPr lang="en-US" altLang="zh-CN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d)                                           (e)                                    (f)                                     (g)</a:t>
            </a:r>
            <a:endParaRPr lang="zh-CN" altLang="zh-CN" sz="16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6514DB9A-CE64-9AF7-9D8B-3653D5C60809}"/>
              </a:ext>
            </a:extLst>
          </p:cNvPr>
          <p:cNvSpPr txBox="1"/>
          <p:nvPr/>
        </p:nvSpPr>
        <p:spPr>
          <a:xfrm>
            <a:off x="1401763" y="899064"/>
            <a:ext cx="920908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13.2.1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视线迹点法      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13-7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绘制立体的一点透视图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FDB94A6-9C25-2AD1-4757-E1FA3ADF9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43" y="3020268"/>
            <a:ext cx="10753725" cy="1724025"/>
          </a:xfrm>
          <a:prstGeom prst="rect">
            <a:avLst/>
          </a:prstGeom>
        </p:spPr>
      </p:pic>
      <p:sp>
        <p:nvSpPr>
          <p:cNvPr id="8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2" name="矩形 11"/>
          <p:cNvSpPr/>
          <p:nvPr/>
        </p:nvSpPr>
        <p:spPr>
          <a:xfrm>
            <a:off x="4897173" y="225923"/>
            <a:ext cx="3571812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13.2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一点透视的画法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7650480" y="3489960"/>
            <a:ext cx="7620" cy="4876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650480" y="3489960"/>
            <a:ext cx="5149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8157766" y="3506407"/>
            <a:ext cx="7620" cy="4876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642860" y="3977640"/>
            <a:ext cx="5149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650480" y="3994087"/>
            <a:ext cx="249833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7900313" y="4085527"/>
            <a:ext cx="7407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8165386" y="3963607"/>
            <a:ext cx="475694" cy="1219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8641080" y="4065080"/>
            <a:ext cx="0" cy="5480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7900313" y="4613116"/>
            <a:ext cx="7407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7566660" y="4237281"/>
            <a:ext cx="341273" cy="3922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7551420" y="3560770"/>
            <a:ext cx="7620" cy="7073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V="1">
            <a:off x="7551420" y="3505504"/>
            <a:ext cx="99060" cy="552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907933" y="4065080"/>
            <a:ext cx="0" cy="5480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18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E7FECBB-91EF-E302-2152-B1D69CBDE163}"/>
              </a:ext>
            </a:extLst>
          </p:cNvPr>
          <p:cNvSpPr txBox="1"/>
          <p:nvPr/>
        </p:nvSpPr>
        <p:spPr>
          <a:xfrm>
            <a:off x="0" y="618926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13-12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视距对透视效果的影响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232917E0-24B3-EC51-920D-89188AF4FF5C}"/>
              </a:ext>
            </a:extLst>
          </p:cNvPr>
          <p:cNvSpPr txBox="1"/>
          <p:nvPr/>
        </p:nvSpPr>
        <p:spPr>
          <a:xfrm>
            <a:off x="-428264" y="5778121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（</a:t>
            </a:r>
            <a:r>
              <a:rPr lang="en-US" altLang="zh-CN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a)                                                                 (b)                                                      (c)</a:t>
            </a:r>
            <a:endParaRPr lang="zh-CN" altLang="zh-CN" sz="16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5C8B75A-D4FE-C809-F2C1-6B30F95A6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5" y="1337547"/>
            <a:ext cx="11430000" cy="45339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2B14220C-8A4E-DFA7-4C1D-FDF0A170EECD}"/>
              </a:ext>
            </a:extLst>
          </p:cNvPr>
          <p:cNvSpPr txBox="1"/>
          <p:nvPr/>
        </p:nvSpPr>
        <p:spPr>
          <a:xfrm>
            <a:off x="1401763" y="899064"/>
            <a:ext cx="920908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13.2.1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视线迹点法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2" name="矩形 11"/>
          <p:cNvSpPr/>
          <p:nvPr/>
        </p:nvSpPr>
        <p:spPr>
          <a:xfrm>
            <a:off x="4897173" y="225923"/>
            <a:ext cx="3571812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13.2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一点透视的画法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2141220" y="2729054"/>
            <a:ext cx="2339340" cy="1355299"/>
          </a:xfrm>
          <a:prstGeom prst="wedgeEllipseCallout">
            <a:avLst>
              <a:gd name="adj1" fmla="val -97887"/>
              <a:gd name="adj2" fmla="val 25728"/>
            </a:avLst>
          </a:prstGeom>
          <a:solidFill>
            <a:srgbClr val="BDD7EE">
              <a:alpha val="3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>
                <a:solidFill>
                  <a:schemeClr val="tx1"/>
                </a:solidFill>
              </a:rPr>
              <a:t> </a:t>
            </a:r>
            <a:r>
              <a:rPr lang="zh-CN" altLang="zh-CN" sz="1600">
                <a:solidFill>
                  <a:schemeClr val="tx1"/>
                </a:solidFill>
              </a:rPr>
              <a:t>站点</a:t>
            </a:r>
            <a:r>
              <a:rPr lang="en-US" altLang="zh-CN" sz="1600">
                <a:solidFill>
                  <a:schemeClr val="tx1"/>
                </a:solidFill>
              </a:rPr>
              <a:t>s</a:t>
            </a:r>
            <a:r>
              <a:rPr lang="zh-CN" altLang="zh-CN" sz="1600">
                <a:solidFill>
                  <a:schemeClr val="tx1"/>
                </a:solidFill>
              </a:rPr>
              <a:t>离画面近，视距</a:t>
            </a:r>
            <a:r>
              <a:rPr lang="en-US" altLang="zh-CN" sz="1600">
                <a:solidFill>
                  <a:schemeClr val="tx1"/>
                </a:solidFill>
              </a:rPr>
              <a:t>ss</a:t>
            </a:r>
            <a:r>
              <a:rPr lang="en-US" altLang="zh-CN" sz="1600" baseline="-25000">
                <a:solidFill>
                  <a:schemeClr val="tx1"/>
                </a:solidFill>
              </a:rPr>
              <a:t>x</a:t>
            </a:r>
            <a:r>
              <a:rPr lang="zh-CN" altLang="zh-CN" sz="1600">
                <a:solidFill>
                  <a:schemeClr val="tx1"/>
                </a:solidFill>
              </a:rPr>
              <a:t>小，近大远小的透视效果就比较强</a:t>
            </a:r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14" name="椭圆形标注 13"/>
          <p:cNvSpPr/>
          <p:nvPr/>
        </p:nvSpPr>
        <p:spPr>
          <a:xfrm>
            <a:off x="6339840" y="2582245"/>
            <a:ext cx="2339340" cy="1355299"/>
          </a:xfrm>
          <a:prstGeom prst="wedgeEllipseCallout">
            <a:avLst>
              <a:gd name="adj1" fmla="val -96259"/>
              <a:gd name="adj2" fmla="val 160665"/>
            </a:avLst>
          </a:prstGeom>
          <a:solidFill>
            <a:srgbClr val="BDD7EE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>
                <a:solidFill>
                  <a:schemeClr val="tx1"/>
                </a:solidFill>
              </a:rPr>
              <a:t> </a:t>
            </a:r>
            <a:r>
              <a:rPr lang="zh-CN" altLang="zh-CN" sz="1600">
                <a:solidFill>
                  <a:schemeClr val="tx1"/>
                </a:solidFill>
              </a:rPr>
              <a:t> 站点</a:t>
            </a:r>
            <a:r>
              <a:rPr lang="en-US" altLang="zh-CN" sz="1600">
                <a:solidFill>
                  <a:schemeClr val="tx1"/>
                </a:solidFill>
              </a:rPr>
              <a:t>s</a:t>
            </a:r>
            <a:r>
              <a:rPr lang="zh-CN" altLang="zh-CN" sz="1600">
                <a:solidFill>
                  <a:schemeClr val="tx1"/>
                </a:solidFill>
              </a:rPr>
              <a:t>离画面远，视距</a:t>
            </a:r>
            <a:r>
              <a:rPr lang="en-US" altLang="zh-CN" sz="1600">
                <a:solidFill>
                  <a:schemeClr val="tx1"/>
                </a:solidFill>
              </a:rPr>
              <a:t>ss</a:t>
            </a:r>
            <a:r>
              <a:rPr lang="en-US" altLang="zh-CN" sz="1600" baseline="-25000">
                <a:solidFill>
                  <a:schemeClr val="tx1"/>
                </a:solidFill>
              </a:rPr>
              <a:t>x</a:t>
            </a:r>
            <a:r>
              <a:rPr lang="zh-CN" altLang="zh-CN" sz="1600">
                <a:solidFill>
                  <a:schemeClr val="tx1"/>
                </a:solidFill>
              </a:rPr>
              <a:t>大，透视效果就比较弱</a:t>
            </a:r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162482" y="961066"/>
            <a:ext cx="3890175" cy="923330"/>
          </a:xfrm>
          <a:prstGeom prst="rect">
            <a:avLst/>
          </a:prstGeom>
          <a:solidFill>
            <a:srgbClr val="BDD7EE">
              <a:alpha val="32157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zh-CN"/>
              <a:t>当站点</a:t>
            </a:r>
            <a:r>
              <a:rPr lang="en-US" altLang="zh-CN"/>
              <a:t>s</a:t>
            </a:r>
            <a:r>
              <a:rPr lang="zh-CN" altLang="zh-CN"/>
              <a:t>离画面无限远时，视距</a:t>
            </a:r>
            <a:r>
              <a:rPr lang="en-US" altLang="zh-CN"/>
              <a:t>ss</a:t>
            </a:r>
            <a:r>
              <a:rPr lang="en-US" altLang="zh-CN" baseline="-25000"/>
              <a:t>x</a:t>
            </a:r>
            <a:r>
              <a:rPr lang="zh-CN" altLang="zh-CN"/>
              <a:t>无穷大，近大远小的透视效果就消失了，</a:t>
            </a:r>
            <a:r>
              <a:rPr lang="zh-CN" altLang="zh-CN" smtClean="0"/>
              <a:t>透视投影就</a:t>
            </a:r>
            <a:r>
              <a:rPr lang="zh-CN" altLang="zh-CN"/>
              <a:t>变成了平行投影。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39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E7FECBB-91EF-E302-2152-B1D69CBDE163}"/>
              </a:ext>
            </a:extLst>
          </p:cNvPr>
          <p:cNvSpPr txBox="1"/>
          <p:nvPr/>
        </p:nvSpPr>
        <p:spPr>
          <a:xfrm>
            <a:off x="0" y="618926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13-13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绘制建筑形体一点透视图的步骤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232917E0-24B3-EC51-920D-89188AF4FF5C}"/>
              </a:ext>
            </a:extLst>
          </p:cNvPr>
          <p:cNvSpPr txBox="1"/>
          <p:nvPr/>
        </p:nvSpPr>
        <p:spPr>
          <a:xfrm>
            <a:off x="-406400" y="5643639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（</a:t>
            </a:r>
            <a:r>
              <a:rPr lang="en-US" altLang="zh-CN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a)                                                               (b)                                                               (c)</a:t>
            </a:r>
            <a:endParaRPr lang="zh-CN" altLang="zh-CN" sz="16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0E634AA-2CFF-EB11-FDF8-3BB081D86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51" y="1837852"/>
            <a:ext cx="10953750" cy="370522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F55D073F-F4C3-60A9-EEF9-025FE44F8BAF}"/>
              </a:ext>
            </a:extLst>
          </p:cNvPr>
          <p:cNvSpPr txBox="1"/>
          <p:nvPr/>
        </p:nvSpPr>
        <p:spPr>
          <a:xfrm>
            <a:off x="1401763" y="899064"/>
            <a:ext cx="920908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13.2.1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视线迹点法      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13-8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绘制建筑形体的一点透视图。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2" name="矩形 11"/>
          <p:cNvSpPr/>
          <p:nvPr/>
        </p:nvSpPr>
        <p:spPr>
          <a:xfrm>
            <a:off x="4897173" y="225923"/>
            <a:ext cx="3571812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13.2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一点透视的画法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4579620" y="2065020"/>
            <a:ext cx="845820" cy="30403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579620" y="3550778"/>
            <a:ext cx="845820" cy="16551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113020" y="3229359"/>
            <a:ext cx="0" cy="14874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4579620" y="3574313"/>
            <a:ext cx="845820" cy="18622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4579620" y="3550778"/>
            <a:ext cx="1600200" cy="12914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4579620" y="3539881"/>
            <a:ext cx="1976041" cy="130232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425440" y="5205962"/>
            <a:ext cx="0" cy="2306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6544232" y="4842208"/>
            <a:ext cx="3809" cy="5943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6179820" y="4847239"/>
            <a:ext cx="3758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5425440" y="4847239"/>
            <a:ext cx="754380" cy="3672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H="1">
            <a:off x="5425440" y="5422247"/>
            <a:ext cx="1122601" cy="143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>
            <a:off x="5133182" y="4367566"/>
            <a:ext cx="452219" cy="2052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 flipV="1">
            <a:off x="5567640" y="4367566"/>
            <a:ext cx="255151" cy="25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flipH="1" flipV="1">
            <a:off x="5802630" y="4367566"/>
            <a:ext cx="753032" cy="4847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H="1" flipV="1">
            <a:off x="5595500" y="4367566"/>
            <a:ext cx="583646" cy="4855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H="1" flipV="1">
            <a:off x="5115419" y="4581190"/>
            <a:ext cx="320120" cy="624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H="1" flipV="1">
            <a:off x="5115537" y="4725172"/>
            <a:ext cx="307233" cy="7113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flipV="1">
            <a:off x="5112867" y="4581983"/>
            <a:ext cx="2889" cy="1794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80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E7FECBB-91EF-E302-2152-B1D69CBDE163}"/>
              </a:ext>
            </a:extLst>
          </p:cNvPr>
          <p:cNvSpPr txBox="1"/>
          <p:nvPr/>
        </p:nvSpPr>
        <p:spPr>
          <a:xfrm>
            <a:off x="0" y="618926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13-13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绘制建筑形体一点透视图的步骤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232917E0-24B3-EC51-920D-89188AF4FF5C}"/>
              </a:ext>
            </a:extLst>
          </p:cNvPr>
          <p:cNvSpPr txBox="1"/>
          <p:nvPr/>
        </p:nvSpPr>
        <p:spPr>
          <a:xfrm>
            <a:off x="-184150" y="5674005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（</a:t>
            </a:r>
            <a:r>
              <a:rPr lang="en-US" altLang="zh-CN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d)                                                            (e)                                                           (f)</a:t>
            </a:r>
            <a:endParaRPr lang="zh-CN" altLang="zh-CN" sz="16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741B3E6-BD3D-31DA-313E-2792E95FB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60" y="1662692"/>
            <a:ext cx="10563225" cy="38862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18298AF7-BB46-552B-14F6-BCC7E542289E}"/>
              </a:ext>
            </a:extLst>
          </p:cNvPr>
          <p:cNvSpPr txBox="1"/>
          <p:nvPr/>
        </p:nvSpPr>
        <p:spPr>
          <a:xfrm>
            <a:off x="1401763" y="899064"/>
            <a:ext cx="920908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13.2.1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视线迹点法      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13-8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绘制建筑形体的一点透视图。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2" name="矩形 11"/>
          <p:cNvSpPr/>
          <p:nvPr/>
        </p:nvSpPr>
        <p:spPr>
          <a:xfrm>
            <a:off x="4897173" y="225923"/>
            <a:ext cx="3571812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13.2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一点透视的画法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1272540" y="1973580"/>
            <a:ext cx="868680" cy="28879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264920" y="3276600"/>
            <a:ext cx="868680" cy="171136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843961" y="2918460"/>
            <a:ext cx="0" cy="163654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815840" y="3284220"/>
            <a:ext cx="853440" cy="18973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4823460" y="3276600"/>
            <a:ext cx="845820" cy="171136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4839771" y="3280154"/>
            <a:ext cx="989728" cy="19181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4832151" y="3280154"/>
            <a:ext cx="1013659" cy="178272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4832151" y="3280154"/>
            <a:ext cx="1326478" cy="178272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4832151" y="3280154"/>
            <a:ext cx="1334098" cy="16150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4839771" y="3280154"/>
            <a:ext cx="1639297" cy="16150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4839771" y="3272534"/>
            <a:ext cx="1639297" cy="14776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4832151" y="3284220"/>
            <a:ext cx="1946453" cy="144867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flipV="1">
            <a:off x="4832151" y="2934956"/>
            <a:ext cx="2246829" cy="19266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4839771" y="3288266"/>
            <a:ext cx="2248987" cy="14907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7071281" y="2934956"/>
            <a:ext cx="7699" cy="185377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flipH="1">
            <a:off x="10273611" y="4763503"/>
            <a:ext cx="3513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 flipH="1">
            <a:off x="9366831" y="4763503"/>
            <a:ext cx="906780" cy="4328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9366831" y="5179645"/>
            <a:ext cx="0" cy="2597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 flipH="1">
            <a:off x="9366831" y="5451119"/>
            <a:ext cx="1265333" cy="107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10632164" y="4745325"/>
            <a:ext cx="0" cy="6941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8368488" y="3280154"/>
            <a:ext cx="2263676" cy="148615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>
            <a:off x="8358710" y="3284220"/>
            <a:ext cx="1896235" cy="147521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/>
          <p:nvPr/>
        </p:nvCxnSpPr>
        <p:spPr>
          <a:xfrm>
            <a:off x="8348932" y="3256538"/>
            <a:ext cx="1001588" cy="19515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/>
        </p:nvCxnSpPr>
        <p:spPr>
          <a:xfrm>
            <a:off x="8351520" y="3268647"/>
            <a:ext cx="1006620" cy="22058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/>
          <p:nvPr/>
        </p:nvCxnSpPr>
        <p:spPr>
          <a:xfrm flipV="1">
            <a:off x="8375312" y="1977000"/>
            <a:ext cx="2015161" cy="28845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/>
          <p:nvPr/>
        </p:nvCxnSpPr>
        <p:spPr>
          <a:xfrm flipH="1">
            <a:off x="9716233" y="2925285"/>
            <a:ext cx="1" cy="13139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82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B7EC315-4333-ECA1-CF92-07C6089B0205}"/>
              </a:ext>
            </a:extLst>
          </p:cNvPr>
          <p:cNvSpPr txBox="1"/>
          <p:nvPr/>
        </p:nvSpPr>
        <p:spPr>
          <a:xfrm>
            <a:off x="1401763" y="899064"/>
            <a:ext cx="920908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13.2.2 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网格法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8550AD0D-ABC5-2C3B-F57A-349B03986329}"/>
              </a:ext>
            </a:extLst>
          </p:cNvPr>
          <p:cNvSpPr txBox="1"/>
          <p:nvPr/>
        </p:nvSpPr>
        <p:spPr>
          <a:xfrm>
            <a:off x="1493239" y="1424731"/>
            <a:ext cx="885845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  <a:defRPr/>
            </a:pPr>
            <a:r>
              <a:rPr lang="en-US" altLang="zh-CN" sz="2400" kern="22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endParaRPr lang="en-US" altLang="zh-CN" sz="2400" kern="220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50000"/>
              </a:lnSpc>
              <a:defRPr/>
            </a:pPr>
            <a:r>
              <a:rPr lang="en-US" altLang="zh-CN" sz="2400" kern="22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22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网格法又称为坐标法，具体的画法是在物体的三视图中，按一定的比例画出网格，然后画出该网格的透视。再按照建筑物三视图在网络中的位置，定出其在透视网络中的位置，以完成物体的透视图。</a:t>
            </a:r>
          </a:p>
        </p:txBody>
      </p:sp>
      <p:sp>
        <p:nvSpPr>
          <p:cNvPr id="6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7" name="矩形 6"/>
          <p:cNvSpPr/>
          <p:nvPr/>
        </p:nvSpPr>
        <p:spPr>
          <a:xfrm>
            <a:off x="4897173" y="225923"/>
            <a:ext cx="3571812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13.2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一点透视的画法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71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B7EC315-4333-ECA1-CF92-07C6089B0205}"/>
              </a:ext>
            </a:extLst>
          </p:cNvPr>
          <p:cNvSpPr txBox="1"/>
          <p:nvPr/>
        </p:nvSpPr>
        <p:spPr>
          <a:xfrm>
            <a:off x="1401763" y="899064"/>
            <a:ext cx="92090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13-9 </a:t>
            </a:r>
            <a:r>
              <a:rPr lang="zh-CN" altLang="en-US" sz="28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使用网格法绘制台阶的一点透视图。</a:t>
            </a:r>
            <a:endParaRPr lang="zh-CN" altLang="zh-CN" sz="28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E7FECBB-91EF-E302-2152-B1D69CBDE163}"/>
              </a:ext>
            </a:extLst>
          </p:cNvPr>
          <p:cNvSpPr txBox="1"/>
          <p:nvPr/>
        </p:nvSpPr>
        <p:spPr>
          <a:xfrm>
            <a:off x="0" y="618926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000" kern="22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13-14 </a:t>
            </a:r>
            <a:r>
              <a:rPr lang="zh-CN" altLang="en-US" sz="2000" kern="22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台阶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的三视图与斜二测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8" name="矩形 7"/>
          <p:cNvSpPr/>
          <p:nvPr/>
        </p:nvSpPr>
        <p:spPr>
          <a:xfrm>
            <a:off x="4897173" y="225923"/>
            <a:ext cx="3571812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13.2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一点透视的画法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822" y="1490360"/>
            <a:ext cx="5999575" cy="469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4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B7EC315-4333-ECA1-CF92-07C6089B0205}"/>
              </a:ext>
            </a:extLst>
          </p:cNvPr>
          <p:cNvSpPr txBox="1"/>
          <p:nvPr/>
        </p:nvSpPr>
        <p:spPr>
          <a:xfrm>
            <a:off x="1401763" y="899064"/>
            <a:ext cx="92090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13-9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使用网格法绘制台阶的一点透视图。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E7FECBB-91EF-E302-2152-B1D69CBDE163}"/>
              </a:ext>
            </a:extLst>
          </p:cNvPr>
          <p:cNvSpPr txBox="1"/>
          <p:nvPr/>
        </p:nvSpPr>
        <p:spPr>
          <a:xfrm>
            <a:off x="-719469" y="6347500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13-15 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网格法绘制一点透视图的步骤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232917E0-24B3-EC51-920D-89188AF4FF5C}"/>
              </a:ext>
            </a:extLst>
          </p:cNvPr>
          <p:cNvSpPr txBox="1"/>
          <p:nvPr/>
        </p:nvSpPr>
        <p:spPr>
          <a:xfrm>
            <a:off x="-184150" y="4188534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600" kern="22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1600" kern="22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(a</a:t>
            </a:r>
            <a:r>
              <a:rPr lang="en-US" altLang="zh-CN" sz="1600" kern="22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                                            </a:t>
            </a:r>
            <a:r>
              <a:rPr lang="en-US" altLang="zh-CN" sz="1600" kern="22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  <a:r>
              <a:rPr lang="en-US" altLang="zh-CN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(b</a:t>
            </a:r>
            <a:r>
              <a:rPr lang="en-US" altLang="zh-CN" sz="1600" kern="22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                                      </a:t>
            </a:r>
            <a:r>
              <a:rPr lang="en-US" altLang="zh-CN" sz="1600" kern="22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</a:t>
            </a:r>
            <a:r>
              <a:rPr lang="en-US" altLang="zh-CN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(c</a:t>
            </a:r>
            <a:r>
              <a:rPr lang="en-US" altLang="zh-CN" sz="1600" kern="22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)                                     </a:t>
            </a:r>
            <a:r>
              <a:rPr lang="en-US" altLang="zh-CN" sz="1600" kern="22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(d) </a:t>
            </a:r>
            <a:endParaRPr lang="zh-CN" altLang="zh-CN" sz="16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1" name="矩形 10"/>
          <p:cNvSpPr/>
          <p:nvPr/>
        </p:nvSpPr>
        <p:spPr>
          <a:xfrm>
            <a:off x="4897173" y="225923"/>
            <a:ext cx="3571812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13.2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一点透视的画法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742" y="1786386"/>
            <a:ext cx="11616516" cy="247648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85787" y="1522172"/>
            <a:ext cx="8339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 smtClean="0">
                <a:solidFill>
                  <a:schemeClr val="accent1"/>
                </a:solidFill>
              </a:rPr>
              <a:t>利用对角线来确定矩形各边中点的透视，以绘制网格的透视</a:t>
            </a:r>
            <a:endParaRPr lang="zh-CN" altLang="en-US" sz="2400" b="1">
              <a:solidFill>
                <a:schemeClr val="accent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6001" y="4639218"/>
            <a:ext cx="2358707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zh-CN" sz="2000"/>
              <a:t>画一个与主视图相同的网格，设定视平线</a:t>
            </a:r>
            <a:r>
              <a:rPr lang="en-US" altLang="zh-CN" sz="2000"/>
              <a:t>hh</a:t>
            </a:r>
            <a:r>
              <a:rPr lang="zh-CN" altLang="zh-CN" sz="2000"/>
              <a:t>和后立面的</a:t>
            </a:r>
            <a:r>
              <a:rPr lang="zh-CN" altLang="zh-CN" sz="2000" smtClean="0"/>
              <a:t>透视</a:t>
            </a:r>
            <a:r>
              <a:rPr lang="zh-CN" altLang="en-US" sz="2000" smtClean="0"/>
              <a:t>；</a:t>
            </a:r>
            <a:endParaRPr lang="zh-CN" altLang="en-US" sz="2000"/>
          </a:p>
        </p:txBody>
      </p:sp>
      <p:sp>
        <p:nvSpPr>
          <p:cNvPr id="5" name="文本框 4"/>
          <p:cNvSpPr txBox="1"/>
          <p:nvPr/>
        </p:nvSpPr>
        <p:spPr>
          <a:xfrm>
            <a:off x="2965926" y="4639218"/>
            <a:ext cx="304038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zh-CN" sz="2000"/>
              <a:t>画网格边框各等分点与灭点</a:t>
            </a:r>
            <a:r>
              <a:rPr lang="en-US" altLang="zh-CN" sz="2000"/>
              <a:t>s</a:t>
            </a:r>
            <a:r>
              <a:rPr lang="zh-CN" altLang="zh-CN" sz="2000"/>
              <a:t>的连</a:t>
            </a:r>
            <a:r>
              <a:rPr lang="zh-CN" altLang="zh-CN" sz="2000" smtClean="0"/>
              <a:t>线。</a:t>
            </a:r>
            <a:r>
              <a:rPr lang="zh-CN" altLang="en-US" sz="2000" smtClean="0"/>
              <a:t>画出</a:t>
            </a:r>
            <a:r>
              <a:rPr lang="zh-CN" altLang="zh-CN" sz="2000"/>
              <a:t>矩形</a:t>
            </a:r>
            <a:r>
              <a:rPr lang="zh-CN" altLang="zh-CN" sz="2000" smtClean="0"/>
              <a:t>底面</a:t>
            </a:r>
            <a:r>
              <a:rPr lang="zh-CN" altLang="en-US" sz="2000" smtClean="0"/>
              <a:t>的</a:t>
            </a:r>
            <a:r>
              <a:rPr lang="zh-CN" altLang="zh-CN" sz="2000" smtClean="0"/>
              <a:t>透视投影</a:t>
            </a:r>
            <a:r>
              <a:rPr lang="zh-CN" altLang="en-US" sz="2000" smtClean="0"/>
              <a:t>（</a:t>
            </a:r>
            <a:r>
              <a:rPr lang="zh-CN" altLang="zh-CN" sz="2000" smtClean="0"/>
              <a:t>梯形</a:t>
            </a:r>
            <a:r>
              <a:rPr lang="zh-CN" altLang="en-US" sz="2000" smtClean="0"/>
              <a:t>）的</a:t>
            </a:r>
            <a:r>
              <a:rPr lang="zh-CN" altLang="zh-CN" sz="2000" smtClean="0"/>
              <a:t>对角线</a:t>
            </a:r>
            <a:r>
              <a:rPr lang="zh-CN" altLang="en-US" sz="2000" smtClean="0"/>
              <a:t>；</a:t>
            </a:r>
            <a:endParaRPr lang="zh-CN" altLang="en-US" sz="2000"/>
          </a:p>
        </p:txBody>
      </p:sp>
      <p:sp>
        <p:nvSpPr>
          <p:cNvPr id="6" name="文本框 5"/>
          <p:cNvSpPr txBox="1"/>
          <p:nvPr/>
        </p:nvSpPr>
        <p:spPr>
          <a:xfrm>
            <a:off x="6287524" y="4626549"/>
            <a:ext cx="280792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zh-CN" sz="2000" smtClean="0"/>
              <a:t>将</a:t>
            </a:r>
            <a:r>
              <a:rPr lang="zh-CN" altLang="zh-CN" sz="2000"/>
              <a:t>梯形分割成</a:t>
            </a:r>
            <a:r>
              <a:rPr lang="en-US" altLang="zh-CN" sz="2000"/>
              <a:t>4</a:t>
            </a:r>
            <a:r>
              <a:rPr lang="zh-CN" altLang="zh-CN" sz="2000"/>
              <a:t>个小梯形</a:t>
            </a:r>
            <a:r>
              <a:rPr lang="zh-CN" altLang="zh-CN" sz="2000" smtClean="0"/>
              <a:t>。根据</a:t>
            </a:r>
            <a:r>
              <a:rPr lang="zh-CN" altLang="zh-CN" sz="2000"/>
              <a:t>底面的水平线，画出侧立面、顶面和后立面网格的</a:t>
            </a:r>
            <a:r>
              <a:rPr lang="zh-CN" altLang="zh-CN" sz="2000" smtClean="0"/>
              <a:t>透视</a:t>
            </a:r>
            <a:r>
              <a:rPr lang="zh-CN" altLang="en-US" sz="2000" smtClean="0"/>
              <a:t>；</a:t>
            </a:r>
            <a:endParaRPr lang="zh-CN" altLang="zh-CN" sz="2000"/>
          </a:p>
        </p:txBody>
      </p:sp>
      <p:sp>
        <p:nvSpPr>
          <p:cNvPr id="7" name="文本框 6"/>
          <p:cNvSpPr txBox="1"/>
          <p:nvPr/>
        </p:nvSpPr>
        <p:spPr>
          <a:xfrm>
            <a:off x="9279594" y="4604293"/>
            <a:ext cx="282291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zh-CN" sz="2000"/>
              <a:t>按照三视图中台阶各顶点在</a:t>
            </a:r>
            <a:r>
              <a:rPr lang="zh-CN" altLang="zh-CN" sz="2000" smtClean="0"/>
              <a:t>网</a:t>
            </a:r>
            <a:r>
              <a:rPr lang="zh-CN" altLang="en-US" sz="2000" smtClean="0"/>
              <a:t>格</a:t>
            </a:r>
            <a:r>
              <a:rPr lang="zh-CN" altLang="zh-CN" sz="2000" smtClean="0"/>
              <a:t>中位置</a:t>
            </a:r>
            <a:r>
              <a:rPr lang="zh-CN" altLang="zh-CN" sz="2000"/>
              <a:t>，定</a:t>
            </a:r>
            <a:r>
              <a:rPr lang="zh-CN" altLang="zh-CN" sz="2000" smtClean="0"/>
              <a:t>出透视网</a:t>
            </a:r>
            <a:r>
              <a:rPr lang="zh-CN" altLang="en-US" sz="2000" smtClean="0"/>
              <a:t>格</a:t>
            </a:r>
            <a:r>
              <a:rPr lang="zh-CN" altLang="zh-CN" sz="2000" smtClean="0"/>
              <a:t>中</a:t>
            </a:r>
            <a:r>
              <a:rPr lang="zh-CN" altLang="zh-CN" sz="2000"/>
              <a:t>的位置</a:t>
            </a:r>
            <a:r>
              <a:rPr lang="zh-CN" altLang="zh-CN" sz="2000" smtClean="0"/>
              <a:t>，完成</a:t>
            </a:r>
            <a:r>
              <a:rPr lang="zh-CN" altLang="zh-CN" sz="2000"/>
              <a:t>台阶的一点</a:t>
            </a:r>
            <a:r>
              <a:rPr lang="zh-CN" altLang="zh-CN" sz="2000" smtClean="0"/>
              <a:t>透视图</a:t>
            </a:r>
            <a:r>
              <a:rPr lang="zh-CN" altLang="en-US" sz="2000" smtClean="0"/>
              <a:t>。</a:t>
            </a:r>
            <a:endParaRPr lang="zh-CN" altLang="en-US" sz="2000"/>
          </a:p>
        </p:txBody>
      </p:sp>
      <p:sp>
        <p:nvSpPr>
          <p:cNvPr id="12" name="矩形 11"/>
          <p:cNvSpPr/>
          <p:nvPr/>
        </p:nvSpPr>
        <p:spPr>
          <a:xfrm>
            <a:off x="662940" y="2315324"/>
            <a:ext cx="2302986" cy="1499150"/>
          </a:xfrm>
          <a:prstGeom prst="rect">
            <a:avLst/>
          </a:prstGeom>
          <a:solidFill>
            <a:srgbClr val="FFF2CC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662940" y="2773680"/>
            <a:ext cx="23029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1104900" y="2575560"/>
            <a:ext cx="990600" cy="647700"/>
          </a:xfrm>
          <a:prstGeom prst="rect">
            <a:avLst/>
          </a:prstGeom>
          <a:noFill/>
          <a:ln w="28575">
            <a:solidFill>
              <a:srgbClr val="F90F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>
            <a:off x="662940" y="2299926"/>
            <a:ext cx="738823" cy="4583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678180" y="2790981"/>
            <a:ext cx="738823" cy="102394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 flipV="1">
            <a:off x="1432244" y="2789079"/>
            <a:ext cx="1547096" cy="10564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1432244" y="2299926"/>
            <a:ext cx="1533682" cy="47330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3910836" y="2299926"/>
            <a:ext cx="394753" cy="48376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4297972" y="2299926"/>
            <a:ext cx="1902" cy="46564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H="1">
            <a:off x="4305589" y="2293722"/>
            <a:ext cx="383327" cy="47950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>
            <a:off x="4294159" y="2298345"/>
            <a:ext cx="789511" cy="47488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H="1">
            <a:off x="4305589" y="2298345"/>
            <a:ext cx="1138539" cy="47488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3541549" y="2696606"/>
            <a:ext cx="756423" cy="767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V="1">
            <a:off x="3541549" y="2788639"/>
            <a:ext cx="752610" cy="2762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V="1">
            <a:off x="3528135" y="2788639"/>
            <a:ext cx="766024" cy="66109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flipH="1">
            <a:off x="4317019" y="2696606"/>
            <a:ext cx="1502816" cy="839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H="1" flipV="1">
            <a:off x="4305589" y="2780514"/>
            <a:ext cx="1521865" cy="2849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flipH="1" flipV="1">
            <a:off x="4297970" y="2787800"/>
            <a:ext cx="1521866" cy="66350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V="1">
            <a:off x="3910836" y="2779907"/>
            <a:ext cx="389038" cy="104274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flipH="1" flipV="1">
            <a:off x="4291735" y="2807322"/>
            <a:ext cx="8762" cy="10260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H="1" flipV="1">
            <a:off x="4305589" y="2799429"/>
            <a:ext cx="371271" cy="10260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 flipH="1" flipV="1">
            <a:off x="4300394" y="2787629"/>
            <a:ext cx="747183" cy="102992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flipH="1" flipV="1">
            <a:off x="4306800" y="2779907"/>
            <a:ext cx="1123789" cy="103765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3970020" y="3223260"/>
            <a:ext cx="9829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 flipH="1">
            <a:off x="3539190" y="3223260"/>
            <a:ext cx="430830" cy="6138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4925608" y="3223260"/>
            <a:ext cx="901846" cy="6207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3970020" y="3223260"/>
            <a:ext cx="1856051" cy="6171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 flipV="1">
            <a:off x="3521900" y="3223260"/>
            <a:ext cx="1431100" cy="6106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6709410" y="3409950"/>
            <a:ext cx="1363980" cy="38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7309412" y="3221015"/>
            <a:ext cx="230578" cy="6115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连接符 97"/>
          <p:cNvCxnSpPr/>
          <p:nvPr/>
        </p:nvCxnSpPr>
        <p:spPr>
          <a:xfrm>
            <a:off x="6704691" y="3416214"/>
            <a:ext cx="830580" cy="4151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 flipV="1">
            <a:off x="6396656" y="3215672"/>
            <a:ext cx="1431076" cy="6157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连接符 102"/>
          <p:cNvCxnSpPr/>
          <p:nvPr/>
        </p:nvCxnSpPr>
        <p:spPr>
          <a:xfrm>
            <a:off x="7317030" y="3225002"/>
            <a:ext cx="756360" cy="1872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/>
        </p:nvCxnSpPr>
        <p:spPr>
          <a:xfrm flipV="1">
            <a:off x="6586581" y="3563536"/>
            <a:ext cx="1715409" cy="10671"/>
          </a:xfrm>
          <a:prstGeom prst="line">
            <a:avLst/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/>
          <p:nvPr/>
        </p:nvCxnSpPr>
        <p:spPr>
          <a:xfrm flipV="1">
            <a:off x="6775424" y="3295189"/>
            <a:ext cx="1149376" cy="6091"/>
          </a:xfrm>
          <a:prstGeom prst="line">
            <a:avLst/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/>
          <p:nvPr/>
        </p:nvCxnSpPr>
        <p:spPr>
          <a:xfrm flipV="1">
            <a:off x="6586581" y="2409494"/>
            <a:ext cx="0" cy="116471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/>
          <p:nvPr/>
        </p:nvCxnSpPr>
        <p:spPr>
          <a:xfrm flipV="1">
            <a:off x="6682170" y="2491740"/>
            <a:ext cx="0" cy="9182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 flipV="1">
            <a:off x="6775424" y="2535786"/>
            <a:ext cx="0" cy="7661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/>
          <p:nvPr/>
        </p:nvCxnSpPr>
        <p:spPr>
          <a:xfrm flipV="1">
            <a:off x="7918424" y="2535786"/>
            <a:ext cx="0" cy="7661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/>
          <p:nvPr/>
        </p:nvCxnSpPr>
        <p:spPr>
          <a:xfrm flipV="1">
            <a:off x="8061390" y="2491738"/>
            <a:ext cx="0" cy="9182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/>
          <p:nvPr/>
        </p:nvCxnSpPr>
        <p:spPr>
          <a:xfrm flipV="1">
            <a:off x="8301081" y="2409494"/>
            <a:ext cx="0" cy="116471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/>
          <p:nvPr/>
        </p:nvCxnSpPr>
        <p:spPr>
          <a:xfrm flipV="1">
            <a:off x="6596597" y="2420487"/>
            <a:ext cx="1715409" cy="10671"/>
          </a:xfrm>
          <a:prstGeom prst="line">
            <a:avLst/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/>
        </p:nvCxnSpPr>
        <p:spPr>
          <a:xfrm>
            <a:off x="6681262" y="2487341"/>
            <a:ext cx="1363980" cy="3810"/>
          </a:xfrm>
          <a:prstGeom prst="line">
            <a:avLst/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/>
          <p:cNvCxnSpPr/>
          <p:nvPr/>
        </p:nvCxnSpPr>
        <p:spPr>
          <a:xfrm flipV="1">
            <a:off x="6775424" y="2536349"/>
            <a:ext cx="1149376" cy="6091"/>
          </a:xfrm>
          <a:prstGeom prst="line">
            <a:avLst/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/>
          <p:nvPr/>
        </p:nvCxnSpPr>
        <p:spPr>
          <a:xfrm flipV="1">
            <a:off x="10391114" y="3449737"/>
            <a:ext cx="10186" cy="4051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/>
          <p:cNvCxnSpPr/>
          <p:nvPr/>
        </p:nvCxnSpPr>
        <p:spPr>
          <a:xfrm flipH="1">
            <a:off x="10391114" y="3449737"/>
            <a:ext cx="1159724" cy="31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/>
          <p:cNvCxnSpPr/>
          <p:nvPr/>
        </p:nvCxnSpPr>
        <p:spPr>
          <a:xfrm flipV="1">
            <a:off x="11540417" y="3434262"/>
            <a:ext cx="235" cy="4052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/>
        </p:nvCxnSpPr>
        <p:spPr>
          <a:xfrm flipH="1">
            <a:off x="10370742" y="3841051"/>
            <a:ext cx="1159724" cy="31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/>
          <p:cNvCxnSpPr/>
          <p:nvPr/>
        </p:nvCxnSpPr>
        <p:spPr>
          <a:xfrm flipH="1" flipV="1">
            <a:off x="10173555" y="3230211"/>
            <a:ext cx="218943" cy="6236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138"/>
          <p:cNvCxnSpPr/>
          <p:nvPr/>
        </p:nvCxnSpPr>
        <p:spPr>
          <a:xfrm flipH="1" flipV="1">
            <a:off x="10165080" y="2598420"/>
            <a:ext cx="1357" cy="6410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连接符 141"/>
          <p:cNvCxnSpPr/>
          <p:nvPr/>
        </p:nvCxnSpPr>
        <p:spPr>
          <a:xfrm flipH="1">
            <a:off x="10165080" y="2542440"/>
            <a:ext cx="41910" cy="559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/>
        </p:nvCxnSpPr>
        <p:spPr>
          <a:xfrm flipH="1" flipV="1">
            <a:off x="11156535" y="3275226"/>
            <a:ext cx="383882" cy="1760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/>
          <p:cNvCxnSpPr/>
          <p:nvPr/>
        </p:nvCxnSpPr>
        <p:spPr>
          <a:xfrm flipH="1" flipV="1">
            <a:off x="11150246" y="3000276"/>
            <a:ext cx="6054" cy="2904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接连接符 153"/>
          <p:cNvCxnSpPr/>
          <p:nvPr/>
        </p:nvCxnSpPr>
        <p:spPr>
          <a:xfrm flipH="1" flipV="1">
            <a:off x="10922013" y="2943363"/>
            <a:ext cx="231260" cy="547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连接符 157"/>
          <p:cNvCxnSpPr/>
          <p:nvPr/>
        </p:nvCxnSpPr>
        <p:spPr>
          <a:xfrm flipH="1" flipV="1">
            <a:off x="10922013" y="2714056"/>
            <a:ext cx="4541" cy="2203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连接符 161"/>
          <p:cNvCxnSpPr/>
          <p:nvPr/>
        </p:nvCxnSpPr>
        <p:spPr>
          <a:xfrm flipH="1" flipV="1">
            <a:off x="10771332" y="2526336"/>
            <a:ext cx="4540" cy="1877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连接符 163"/>
          <p:cNvCxnSpPr/>
          <p:nvPr/>
        </p:nvCxnSpPr>
        <p:spPr>
          <a:xfrm flipH="1" flipV="1">
            <a:off x="10299993" y="3295189"/>
            <a:ext cx="96214" cy="1715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167"/>
          <p:cNvCxnSpPr/>
          <p:nvPr/>
        </p:nvCxnSpPr>
        <p:spPr>
          <a:xfrm flipH="1" flipV="1">
            <a:off x="10296731" y="3010685"/>
            <a:ext cx="6054" cy="2904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接连接符 168"/>
          <p:cNvCxnSpPr/>
          <p:nvPr/>
        </p:nvCxnSpPr>
        <p:spPr>
          <a:xfrm flipH="1" flipV="1">
            <a:off x="10232470" y="2953929"/>
            <a:ext cx="82009" cy="766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接连接符 170"/>
          <p:cNvCxnSpPr/>
          <p:nvPr/>
        </p:nvCxnSpPr>
        <p:spPr>
          <a:xfrm flipH="1" flipV="1">
            <a:off x="10230326" y="2734403"/>
            <a:ext cx="4541" cy="2203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接连接符 173"/>
          <p:cNvCxnSpPr/>
          <p:nvPr/>
        </p:nvCxnSpPr>
        <p:spPr>
          <a:xfrm flipH="1" flipV="1">
            <a:off x="10203803" y="2532747"/>
            <a:ext cx="4540" cy="1877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/>
          <p:nvPr/>
        </p:nvCxnSpPr>
        <p:spPr>
          <a:xfrm flipH="1">
            <a:off x="10293758" y="3280606"/>
            <a:ext cx="885717" cy="94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接连接符 176"/>
          <p:cNvCxnSpPr/>
          <p:nvPr/>
        </p:nvCxnSpPr>
        <p:spPr>
          <a:xfrm flipH="1">
            <a:off x="10297125" y="2993858"/>
            <a:ext cx="832520" cy="149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连接符 178"/>
          <p:cNvCxnSpPr/>
          <p:nvPr/>
        </p:nvCxnSpPr>
        <p:spPr>
          <a:xfrm flipH="1">
            <a:off x="10230399" y="2947668"/>
            <a:ext cx="696155" cy="87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连接符 180"/>
          <p:cNvCxnSpPr/>
          <p:nvPr/>
        </p:nvCxnSpPr>
        <p:spPr>
          <a:xfrm flipH="1">
            <a:off x="10211052" y="2723530"/>
            <a:ext cx="696155" cy="87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连接符 181"/>
          <p:cNvCxnSpPr/>
          <p:nvPr/>
        </p:nvCxnSpPr>
        <p:spPr>
          <a:xfrm flipH="1">
            <a:off x="10206991" y="2542889"/>
            <a:ext cx="564341" cy="52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19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B7EC315-4333-ECA1-CF92-07C6089B0205}"/>
              </a:ext>
            </a:extLst>
          </p:cNvPr>
          <p:cNvSpPr txBox="1"/>
          <p:nvPr/>
        </p:nvSpPr>
        <p:spPr>
          <a:xfrm>
            <a:off x="1401763" y="899064"/>
            <a:ext cx="92090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13-10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使用网格法绘制室内装饰设计图。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E7FECBB-91EF-E302-2152-B1D69CBDE163}"/>
              </a:ext>
            </a:extLst>
          </p:cNvPr>
          <p:cNvSpPr txBox="1"/>
          <p:nvPr/>
        </p:nvSpPr>
        <p:spPr>
          <a:xfrm>
            <a:off x="0" y="618926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13-15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网格法绘制一点透视图的步骤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232917E0-24B3-EC51-920D-89188AF4FF5C}"/>
              </a:ext>
            </a:extLst>
          </p:cNvPr>
          <p:cNvSpPr txBox="1"/>
          <p:nvPr/>
        </p:nvSpPr>
        <p:spPr>
          <a:xfrm>
            <a:off x="0" y="5792319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(a)                                                                             (b) </a:t>
            </a:r>
            <a:endParaRPr lang="zh-CN" altLang="zh-CN" sz="16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170" name="图片 1">
            <a:extLst>
              <a:ext uri="{FF2B5EF4-FFF2-40B4-BE49-F238E27FC236}">
                <a16:creationId xmlns:a16="http://schemas.microsoft.com/office/drawing/2014/main" xmlns="" id="{D6BC8BC2-EFBF-2AF5-1F5E-4F527EFDF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285" y="1643053"/>
            <a:ext cx="9305430" cy="408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1" name="矩形 10"/>
          <p:cNvSpPr/>
          <p:nvPr/>
        </p:nvSpPr>
        <p:spPr>
          <a:xfrm>
            <a:off x="4897173" y="225923"/>
            <a:ext cx="3571812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13.2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一点透视的画法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412230" y="2545903"/>
            <a:ext cx="2533650" cy="1698437"/>
          </a:xfrm>
          <a:prstGeom prst="rect">
            <a:avLst/>
          </a:prstGeom>
          <a:solidFill>
            <a:schemeClr val="accent2">
              <a:lumMod val="60000"/>
              <a:lumOff val="40000"/>
              <a:alpha val="45882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4724876" y="3173730"/>
            <a:ext cx="2940844" cy="24536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724876" y="1704472"/>
            <a:ext cx="2940844" cy="14692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7665720" y="1704472"/>
            <a:ext cx="2945130" cy="14692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 flipV="1">
            <a:off x="7679055" y="3165094"/>
            <a:ext cx="2945130" cy="24801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4724876" y="4244340"/>
            <a:ext cx="4221004" cy="1400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6394371" y="4240274"/>
            <a:ext cx="4216479" cy="14050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5907741" y="4642988"/>
            <a:ext cx="353209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5929547" y="4651150"/>
            <a:ext cx="1736173" cy="9843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V="1">
            <a:off x="5498757" y="5008615"/>
            <a:ext cx="4380967" cy="223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5463147" y="5008615"/>
            <a:ext cx="732151" cy="6187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5142332" y="5294387"/>
            <a:ext cx="50632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H="1">
            <a:off x="7673788" y="4248406"/>
            <a:ext cx="9792" cy="13789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V="1">
            <a:off x="5417525" y="4651150"/>
            <a:ext cx="1380108" cy="3765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flipH="1">
            <a:off x="5140408" y="1905780"/>
            <a:ext cx="8930" cy="33717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5134113" y="1905780"/>
            <a:ext cx="50632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 flipH="1">
            <a:off x="10196958" y="1890661"/>
            <a:ext cx="8930" cy="33717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 flipH="1">
            <a:off x="5445788" y="2089346"/>
            <a:ext cx="9467" cy="28720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5445788" y="2068326"/>
            <a:ext cx="443393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 flipH="1">
            <a:off x="9875991" y="2068326"/>
            <a:ext cx="14126" cy="29402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27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B7EC315-4333-ECA1-CF92-07C6089B0205}"/>
              </a:ext>
            </a:extLst>
          </p:cNvPr>
          <p:cNvSpPr txBox="1"/>
          <p:nvPr/>
        </p:nvSpPr>
        <p:spPr>
          <a:xfrm>
            <a:off x="1401763" y="899064"/>
            <a:ext cx="92090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13-10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使用网格法绘制室内装饰设计图。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E7FECBB-91EF-E302-2152-B1D69CBDE163}"/>
              </a:ext>
            </a:extLst>
          </p:cNvPr>
          <p:cNvSpPr txBox="1"/>
          <p:nvPr/>
        </p:nvSpPr>
        <p:spPr>
          <a:xfrm>
            <a:off x="0" y="618926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13-15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网格法绘制一点透视图的步骤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232917E0-24B3-EC51-920D-89188AF4FF5C}"/>
              </a:ext>
            </a:extLst>
          </p:cNvPr>
          <p:cNvSpPr txBox="1"/>
          <p:nvPr/>
        </p:nvSpPr>
        <p:spPr>
          <a:xfrm>
            <a:off x="0" y="5792319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(a)                                                                             (b) </a:t>
            </a:r>
            <a:endParaRPr lang="zh-CN" altLang="zh-CN" sz="16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170" name="图片 1">
            <a:extLst>
              <a:ext uri="{FF2B5EF4-FFF2-40B4-BE49-F238E27FC236}">
                <a16:creationId xmlns:a16="http://schemas.microsoft.com/office/drawing/2014/main" xmlns="" id="{D6BC8BC2-EFBF-2AF5-1F5E-4F527EFDF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285" y="1643053"/>
            <a:ext cx="9305430" cy="408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1" name="矩形 10"/>
          <p:cNvSpPr/>
          <p:nvPr/>
        </p:nvSpPr>
        <p:spPr>
          <a:xfrm>
            <a:off x="4897173" y="225923"/>
            <a:ext cx="3571812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13.2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一点透视的画法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412230" y="2545903"/>
            <a:ext cx="2533650" cy="1698437"/>
          </a:xfrm>
          <a:prstGeom prst="rect">
            <a:avLst/>
          </a:prstGeom>
          <a:solidFill>
            <a:schemeClr val="accent2">
              <a:lumMod val="60000"/>
              <a:lumOff val="40000"/>
              <a:alpha val="45882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4724876" y="3173730"/>
            <a:ext cx="2940844" cy="24536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724876" y="1704472"/>
            <a:ext cx="2940844" cy="14692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7665720" y="1704472"/>
            <a:ext cx="2945130" cy="14692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 flipV="1">
            <a:off x="7679055" y="3165094"/>
            <a:ext cx="2945130" cy="24801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4724876" y="4244340"/>
            <a:ext cx="4221004" cy="1400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6394371" y="4240274"/>
            <a:ext cx="4216479" cy="14050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5907741" y="4642988"/>
            <a:ext cx="353209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74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0FD0486E-259C-ED60-5C50-DBF676251E65}"/>
              </a:ext>
            </a:extLst>
          </p:cNvPr>
          <p:cNvSpPr txBox="1"/>
          <p:nvPr/>
        </p:nvSpPr>
        <p:spPr>
          <a:xfrm>
            <a:off x="0" y="618926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13-17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两点透视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B90E9F92-04A8-B88F-54B5-05F25BE023D9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88E87A92-F372-FEF9-7339-E77164957B0E}"/>
              </a:ext>
            </a:extLst>
          </p:cNvPr>
          <p:cNvSpPr txBox="1"/>
          <p:nvPr/>
        </p:nvSpPr>
        <p:spPr>
          <a:xfrm>
            <a:off x="1401763" y="899064"/>
            <a:ext cx="1043288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13.3  </a:t>
            </a:r>
            <a:r>
              <a:rPr lang="zh-CN" altLang="en-US" sz="2800" b="1" kern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两点透视的画法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建筑物中仅有与水平面垂直的主向轮廓线（铅垂线）与画面平行，而水平面的两个主向轮廓线，均与画面倾斜，这样形成的透视称为</a:t>
            </a:r>
            <a:r>
              <a:rPr lang="zh-CN" altLang="en-US" sz="2400" kern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两点透视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194" name="图片 1">
            <a:extLst>
              <a:ext uri="{FF2B5EF4-FFF2-40B4-BE49-F238E27FC236}">
                <a16:creationId xmlns:a16="http://schemas.microsoft.com/office/drawing/2014/main" xmlns="" id="{C84F1138-9385-87C3-2773-E167FE323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752" y="3234447"/>
            <a:ext cx="7304721" cy="290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</p:spTree>
    <p:extLst>
      <p:ext uri="{BB962C8B-B14F-4D97-AF65-F5344CB8AC3E}">
        <p14:creationId xmlns:p14="http://schemas.microsoft.com/office/powerpoint/2010/main" val="297402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2">
            <a:extLst>
              <a:ext uri="{FF2B5EF4-FFF2-40B4-BE49-F238E27FC236}">
                <a16:creationId xmlns:a16="http://schemas.microsoft.com/office/drawing/2014/main" xmlns="" id="{44A01C13-6AD5-88E8-3E41-271AAF6D6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BD04658-230C-C320-6656-B209B1F9F2E5}"/>
              </a:ext>
            </a:extLst>
          </p:cNvPr>
          <p:cNvSpPr txBox="1"/>
          <p:nvPr/>
        </p:nvSpPr>
        <p:spPr>
          <a:xfrm>
            <a:off x="1082244" y="1423433"/>
            <a:ext cx="7646987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kern="220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</a:t>
            </a:r>
            <a:r>
              <a:rPr lang="zh-CN" altLang="zh-CN" sz="3200" b="1" kern="220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zh-CN" sz="3200" b="1" kern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</a:t>
            </a:r>
            <a:r>
              <a:rPr lang="en-US" altLang="zh-CN" sz="3200" b="1" kern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zh-CN" altLang="en-US" sz="3200" b="1" kern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透视投影</a:t>
            </a:r>
            <a:endParaRPr lang="en-US" altLang="zh-CN" sz="3200" b="1" kern="2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400" kern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kern="2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sz="2800" kern="220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  <a:r>
              <a:rPr lang="en-US" altLang="zh-CN" sz="2800" kern="220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3" action="ppaction://hlinksldjump"/>
              </a:rPr>
              <a:t>13.1  </a:t>
            </a:r>
            <a:r>
              <a:rPr lang="zh-CN" altLang="en-US" sz="2800" kern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3" action="ppaction://hlinksldjump"/>
              </a:rPr>
              <a:t>透视的基本概念</a:t>
            </a:r>
            <a:endParaRPr lang="en-US" altLang="zh-CN" sz="2800" kern="2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kern="2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sz="2800" kern="220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  <a:r>
              <a:rPr lang="en-US" altLang="zh-CN" sz="2800" kern="220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4" action="ppaction://hlinksldjump"/>
              </a:rPr>
              <a:t>13.2  </a:t>
            </a:r>
            <a:r>
              <a:rPr lang="zh-CN" altLang="en-US" sz="2800" kern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4" action="ppaction://hlinksldjump"/>
              </a:rPr>
              <a:t>一点透视的画法</a:t>
            </a:r>
            <a:endParaRPr lang="en-US" altLang="zh-CN" sz="2800" kern="2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kern="2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en-US" altLang="zh-CN" sz="2800" kern="220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en-US" altLang="zh-CN" sz="2800" kern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5" action="ppaction://hlinksldjump"/>
              </a:rPr>
              <a:t>13.3  </a:t>
            </a:r>
            <a:r>
              <a:rPr lang="zh-CN" altLang="en-US" sz="2800" kern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5" action="ppaction://hlinksldjump"/>
              </a:rPr>
              <a:t>两点透视的画法</a:t>
            </a:r>
            <a:endParaRPr lang="en-US" altLang="zh-CN" sz="2800" kern="2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kern="2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sz="2800" kern="220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  <a:r>
              <a:rPr lang="en-US" altLang="zh-CN" sz="2800" kern="220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6" action="ppaction://hlinksldjump"/>
              </a:rPr>
              <a:t>13.4  </a:t>
            </a:r>
            <a:r>
              <a:rPr lang="zh-CN" altLang="en-US" sz="2800" kern="2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6" action="ppaction://hlinksldjump"/>
              </a:rPr>
              <a:t>透视图的分类和概括</a:t>
            </a:r>
            <a:endParaRPr lang="zh-CN" altLang="zh-CN" sz="2000" kern="2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B7EC315-4333-ECA1-CF92-07C6089B0205}"/>
              </a:ext>
            </a:extLst>
          </p:cNvPr>
          <p:cNvSpPr txBox="1"/>
          <p:nvPr/>
        </p:nvSpPr>
        <p:spPr>
          <a:xfrm>
            <a:off x="1401763" y="899064"/>
            <a:ext cx="9209087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8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13.3.1 </a:t>
            </a:r>
            <a:r>
              <a:rPr lang="zh-CN" altLang="en-US" sz="28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水平线和铅垂面的透视投影</a:t>
            </a:r>
          </a:p>
          <a:p>
            <a:pPr>
              <a:spcBef>
                <a:spcPts val="1200"/>
              </a:spcBef>
              <a:defRPr/>
            </a:pPr>
            <a:r>
              <a:rPr lang="zh-CN" altLang="en-US" sz="2400" kern="22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例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13-11 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求水平线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AB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的透视投影。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E7FECBB-91EF-E302-2152-B1D69CBDE163}"/>
              </a:ext>
            </a:extLst>
          </p:cNvPr>
          <p:cNvSpPr txBox="1"/>
          <p:nvPr/>
        </p:nvSpPr>
        <p:spPr>
          <a:xfrm>
            <a:off x="-438897" y="6404125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13-18 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水平线的透视投影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1" name="矩形 10"/>
          <p:cNvSpPr/>
          <p:nvPr/>
        </p:nvSpPr>
        <p:spPr>
          <a:xfrm>
            <a:off x="4897173" y="225923"/>
            <a:ext cx="357181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13.3 </a:t>
            </a:r>
            <a:r>
              <a:rPr lang="zh-CN" altLang="en-US" sz="2800" b="1" kern="22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两点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透视的画法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89" y="1930842"/>
            <a:ext cx="6620717" cy="441069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232917E0-24B3-EC51-920D-89188AF4FF5C}"/>
              </a:ext>
            </a:extLst>
          </p:cNvPr>
          <p:cNvSpPr txBox="1"/>
          <p:nvPr/>
        </p:nvSpPr>
        <p:spPr>
          <a:xfrm>
            <a:off x="-3578992" y="6389635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(a) </a:t>
            </a:r>
            <a:endParaRPr lang="zh-CN" altLang="zh-CN" sz="16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093267" y="2079155"/>
            <a:ext cx="49129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smtClean="0"/>
              <a:t>       </a:t>
            </a:r>
            <a:r>
              <a:rPr lang="zh-CN" altLang="zh-CN" sz="2400" b="1" smtClean="0"/>
              <a:t>视线</a:t>
            </a:r>
            <a:r>
              <a:rPr lang="en-US" altLang="zh-CN" sz="2400" b="1"/>
              <a:t>SF</a:t>
            </a:r>
            <a:r>
              <a:rPr lang="zh-CN" altLang="zh-CN" sz="2400" b="1"/>
              <a:t>与水平线</a:t>
            </a:r>
            <a:r>
              <a:rPr lang="en-US" altLang="zh-CN" sz="2400" b="1"/>
              <a:t>AB</a:t>
            </a:r>
            <a:r>
              <a:rPr lang="zh-CN" altLang="zh-CN" sz="2400" b="1"/>
              <a:t>平行，平行两直线的交点位于无穷远处。这个位于无穷远处的交点的透视</a:t>
            </a:r>
            <a:r>
              <a:rPr lang="zh-CN" altLang="zh-CN" sz="2400" b="1" smtClean="0"/>
              <a:t>就是视线</a:t>
            </a:r>
            <a:r>
              <a:rPr lang="en-US" altLang="zh-CN" sz="2400" b="1"/>
              <a:t>SF</a:t>
            </a:r>
            <a:r>
              <a:rPr lang="zh-CN" altLang="zh-CN" sz="2400" b="1"/>
              <a:t>与画面的交点</a:t>
            </a:r>
            <a:r>
              <a:rPr lang="en-US" altLang="zh-CN" sz="2400" b="1"/>
              <a:t>F</a:t>
            </a:r>
            <a:r>
              <a:rPr lang="zh-CN" altLang="zh-CN" sz="2400" b="1" smtClean="0"/>
              <a:t>。</a:t>
            </a:r>
            <a:endParaRPr lang="en-US" altLang="zh-CN" sz="2400" b="1" smtClean="0"/>
          </a:p>
          <a:p>
            <a:pPr>
              <a:lnSpc>
                <a:spcPct val="150000"/>
              </a:lnSpc>
            </a:pPr>
            <a:r>
              <a:rPr lang="en-US" altLang="zh-CN" sz="2400" b="1" smtClean="0">
                <a:solidFill>
                  <a:srgbClr val="FF0000"/>
                </a:solidFill>
              </a:rPr>
              <a:t>    </a:t>
            </a:r>
            <a:r>
              <a:rPr lang="zh-CN" altLang="zh-CN" sz="2400" b="1" smtClean="0">
                <a:solidFill>
                  <a:srgbClr val="FF0000"/>
                </a:solidFill>
              </a:rPr>
              <a:t>点</a:t>
            </a:r>
            <a:r>
              <a:rPr lang="en-US" altLang="zh-CN" sz="2400" b="1">
                <a:solidFill>
                  <a:srgbClr val="FF0000"/>
                </a:solidFill>
              </a:rPr>
              <a:t>F</a:t>
            </a:r>
            <a:r>
              <a:rPr lang="zh-CN" altLang="zh-CN" sz="2400" b="1">
                <a:solidFill>
                  <a:srgbClr val="FF0000"/>
                </a:solidFill>
              </a:rPr>
              <a:t>是</a:t>
            </a:r>
            <a:r>
              <a:rPr lang="en-US" altLang="zh-CN" sz="2400" b="1">
                <a:solidFill>
                  <a:srgbClr val="FF0000"/>
                </a:solidFill>
              </a:rPr>
              <a:t>AB</a:t>
            </a:r>
            <a:r>
              <a:rPr lang="zh-CN" altLang="zh-CN" sz="2400" b="1">
                <a:solidFill>
                  <a:srgbClr val="FF0000"/>
                </a:solidFill>
              </a:rPr>
              <a:t>平行线簇的透视灭点</a:t>
            </a:r>
            <a:r>
              <a:rPr lang="zh-CN" altLang="zh-CN" sz="2000" b="1"/>
              <a:t>。</a:t>
            </a:r>
            <a:endParaRPr lang="zh-CN" altLang="zh-CN" sz="2400" b="1"/>
          </a:p>
          <a:p>
            <a:pPr>
              <a:lnSpc>
                <a:spcPct val="150000"/>
              </a:lnSpc>
            </a:pPr>
            <a:endParaRPr lang="zh-CN" altLang="en-US" sz="2400" b="1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1513490" y="4424855"/>
            <a:ext cx="3836276" cy="662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3079531" y="3344441"/>
            <a:ext cx="924910" cy="16030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3573516" y="4176841"/>
            <a:ext cx="0" cy="5790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11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E7FECBB-91EF-E302-2152-B1D69CBDE163}"/>
              </a:ext>
            </a:extLst>
          </p:cNvPr>
          <p:cNvSpPr txBox="1"/>
          <p:nvPr/>
        </p:nvSpPr>
        <p:spPr>
          <a:xfrm>
            <a:off x="-89694" y="6447792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13-18 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水平线的透视投影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41" y="1167880"/>
            <a:ext cx="11259442" cy="457995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897173" y="225923"/>
            <a:ext cx="357181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13.3 </a:t>
            </a:r>
            <a:r>
              <a:rPr lang="zh-CN" altLang="en-US" sz="2800" b="1" kern="22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两点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透视的画法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0724" y="4584879"/>
            <a:ext cx="6828863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/>
              <a:t>过</a:t>
            </a:r>
            <a:r>
              <a:rPr lang="en-US" altLang="zh-CN" sz="2400"/>
              <a:t>sb</a:t>
            </a:r>
            <a:r>
              <a:rPr lang="zh-CN" altLang="zh-CN" sz="2400"/>
              <a:t>与基线</a:t>
            </a:r>
            <a:r>
              <a:rPr lang="en-US" altLang="zh-CN" sz="2400"/>
              <a:t>OX</a:t>
            </a:r>
            <a:r>
              <a:rPr lang="zh-CN" altLang="zh-CN" sz="2400"/>
              <a:t>的交点作投影连线，该投影连线与</a:t>
            </a:r>
            <a:r>
              <a:rPr lang="en-US" altLang="zh-CN" sz="2400"/>
              <a:t>s’b’</a:t>
            </a:r>
            <a:r>
              <a:rPr lang="zh-CN" altLang="zh-CN" sz="2400"/>
              <a:t>的交点即为</a:t>
            </a:r>
            <a:r>
              <a:rPr lang="en-US" altLang="zh-CN" sz="2400"/>
              <a:t>B</a:t>
            </a:r>
            <a:r>
              <a:rPr lang="zh-CN" altLang="zh-CN" sz="2400"/>
              <a:t>点的透视</a:t>
            </a:r>
            <a:r>
              <a:rPr lang="en-US" altLang="zh-CN" sz="2400" smtClean="0"/>
              <a:t>B</a:t>
            </a:r>
            <a:r>
              <a:rPr lang="en-US" altLang="zh-CN" sz="2400" baseline="30000" smtClean="0"/>
              <a:t>0</a:t>
            </a:r>
            <a:r>
              <a:rPr lang="zh-CN" altLang="zh-CN" sz="2400" smtClean="0"/>
              <a:t>。</a:t>
            </a:r>
            <a:endParaRPr lang="en-US" altLang="zh-CN" sz="2400" smtClean="0"/>
          </a:p>
          <a:p>
            <a:pPr>
              <a:lnSpc>
                <a:spcPct val="150000"/>
              </a:lnSpc>
            </a:pPr>
            <a:r>
              <a:rPr lang="zh-CN" altLang="zh-CN" sz="2400" smtClean="0"/>
              <a:t>线段</a:t>
            </a:r>
            <a:r>
              <a:rPr lang="en-US" altLang="zh-CN" sz="2400" smtClean="0"/>
              <a:t>A</a:t>
            </a:r>
            <a:r>
              <a:rPr lang="en-US" altLang="zh-CN" sz="2400" baseline="30000" smtClean="0"/>
              <a:t>0</a:t>
            </a:r>
            <a:r>
              <a:rPr lang="en-US" altLang="zh-CN" sz="2400" smtClean="0"/>
              <a:t>B</a:t>
            </a:r>
            <a:r>
              <a:rPr lang="en-US" altLang="zh-CN" sz="2400" baseline="30000" smtClean="0"/>
              <a:t>0</a:t>
            </a:r>
            <a:r>
              <a:rPr lang="zh-CN" altLang="zh-CN" sz="2400" smtClean="0"/>
              <a:t>即为</a:t>
            </a:r>
            <a:r>
              <a:rPr lang="zh-CN" altLang="en-US" sz="2400" smtClean="0"/>
              <a:t>水平线</a:t>
            </a:r>
            <a:r>
              <a:rPr lang="en-US" altLang="zh-CN" sz="2400" smtClean="0"/>
              <a:t>AB</a:t>
            </a:r>
            <a:r>
              <a:rPr lang="zh-CN" altLang="en-US" sz="2400" smtClean="0"/>
              <a:t>的透视投影。</a:t>
            </a:r>
            <a:endParaRPr lang="zh-CN" altLang="en-US" sz="240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B7EC315-4333-ECA1-CF92-07C6089B0205}"/>
              </a:ext>
            </a:extLst>
          </p:cNvPr>
          <p:cNvSpPr txBox="1"/>
          <p:nvPr/>
        </p:nvSpPr>
        <p:spPr>
          <a:xfrm>
            <a:off x="1401763" y="899064"/>
            <a:ext cx="9209087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1200"/>
              </a:spcBef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13-11 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求水平线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AB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的透视投影。</a:t>
            </a:r>
          </a:p>
        </p:txBody>
      </p:sp>
    </p:spTree>
    <p:extLst>
      <p:ext uri="{BB962C8B-B14F-4D97-AF65-F5344CB8AC3E}">
        <p14:creationId xmlns:p14="http://schemas.microsoft.com/office/powerpoint/2010/main" val="61734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B7EC315-4333-ECA1-CF92-07C6089B0205}"/>
              </a:ext>
            </a:extLst>
          </p:cNvPr>
          <p:cNvSpPr txBox="1"/>
          <p:nvPr/>
        </p:nvSpPr>
        <p:spPr>
          <a:xfrm>
            <a:off x="1401763" y="899064"/>
            <a:ext cx="966331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1200"/>
              </a:spcBef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13-12 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求铅垂面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ABCD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的透视投影。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E7FECBB-91EF-E302-2152-B1D69CBDE163}"/>
              </a:ext>
            </a:extLst>
          </p:cNvPr>
          <p:cNvSpPr txBox="1"/>
          <p:nvPr/>
        </p:nvSpPr>
        <p:spPr>
          <a:xfrm>
            <a:off x="0" y="618926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13-19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铅垂面的透视投影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232917E0-24B3-EC51-920D-89188AF4FF5C}"/>
              </a:ext>
            </a:extLst>
          </p:cNvPr>
          <p:cNvSpPr txBox="1"/>
          <p:nvPr/>
        </p:nvSpPr>
        <p:spPr>
          <a:xfrm>
            <a:off x="-3836275" y="6032714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(a) </a:t>
            </a:r>
            <a:endParaRPr lang="zh-CN" altLang="zh-CN" sz="16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7762788-15B0-CB4E-FCEB-46B576572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6147"/>
            <a:ext cx="7354154" cy="4642366"/>
          </a:xfrm>
          <a:prstGeom prst="rect">
            <a:avLst/>
          </a:prstGeom>
        </p:spPr>
      </p:pic>
      <p:sp>
        <p:nvSpPr>
          <p:cNvPr id="8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2" name="矩形 11"/>
          <p:cNvSpPr/>
          <p:nvPr/>
        </p:nvSpPr>
        <p:spPr>
          <a:xfrm>
            <a:off x="4897173" y="225923"/>
            <a:ext cx="357181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13.3 </a:t>
            </a:r>
            <a:r>
              <a:rPr lang="zh-CN" altLang="en-US" sz="2800" b="1" kern="22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两点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透视的画法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452845" y="2121346"/>
            <a:ext cx="43964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/>
              <a:t>过</a:t>
            </a:r>
            <a:r>
              <a:rPr lang="en-US" altLang="zh-CN" sz="2400" b="1"/>
              <a:t>sc(b)</a:t>
            </a:r>
            <a:r>
              <a:rPr lang="zh-CN" altLang="zh-CN" sz="2400" b="1"/>
              <a:t>与基线</a:t>
            </a:r>
            <a:r>
              <a:rPr lang="en-US" altLang="zh-CN" sz="2400" b="1"/>
              <a:t>OX</a:t>
            </a:r>
            <a:r>
              <a:rPr lang="zh-CN" altLang="zh-CN" sz="2400" b="1"/>
              <a:t>的交点作投影连线，该投影连线与</a:t>
            </a:r>
            <a:r>
              <a:rPr lang="en-US" altLang="zh-CN" sz="2400" b="1"/>
              <a:t>s’c’</a:t>
            </a:r>
            <a:r>
              <a:rPr lang="zh-CN" altLang="zh-CN" sz="2400" b="1"/>
              <a:t>的交点即为</a:t>
            </a:r>
            <a:r>
              <a:rPr lang="en-US" altLang="zh-CN" sz="2400" b="1"/>
              <a:t>C</a:t>
            </a:r>
            <a:r>
              <a:rPr lang="zh-CN" altLang="zh-CN" sz="2400" b="1"/>
              <a:t>点的透视</a:t>
            </a:r>
            <a:r>
              <a:rPr lang="en-US" altLang="zh-CN" sz="2400" b="1" smtClean="0"/>
              <a:t>C</a:t>
            </a:r>
            <a:r>
              <a:rPr lang="en-US" altLang="zh-CN" sz="2400" b="1" baseline="30000" smtClean="0"/>
              <a:t>0</a:t>
            </a:r>
            <a:r>
              <a:rPr lang="en-US" altLang="zh-CN" sz="2400" b="1" smtClean="0"/>
              <a:t>, </a:t>
            </a:r>
            <a:r>
              <a:rPr lang="zh-CN" altLang="zh-CN" sz="2400" b="1"/>
              <a:t>与</a:t>
            </a:r>
            <a:r>
              <a:rPr lang="en-US" altLang="zh-CN" sz="2400" b="1"/>
              <a:t>s’b’</a:t>
            </a:r>
            <a:r>
              <a:rPr lang="zh-CN" altLang="zh-CN" sz="2400" b="1"/>
              <a:t>的交点即为</a:t>
            </a:r>
            <a:r>
              <a:rPr lang="en-US" altLang="zh-CN" sz="2400" b="1"/>
              <a:t>B</a:t>
            </a:r>
            <a:r>
              <a:rPr lang="zh-CN" altLang="zh-CN" sz="2400" b="1"/>
              <a:t>点的透视</a:t>
            </a:r>
            <a:r>
              <a:rPr lang="en-US" altLang="zh-CN" sz="2400" b="1" smtClean="0"/>
              <a:t>B</a:t>
            </a:r>
            <a:r>
              <a:rPr lang="en-US" altLang="zh-CN" sz="2400" b="1" baseline="30000" smtClean="0"/>
              <a:t>0</a:t>
            </a:r>
            <a:endParaRPr lang="zh-CN" altLang="en-US" sz="2400" b="1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1401763" y="4177385"/>
            <a:ext cx="4242292" cy="7252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 flipV="1">
            <a:off x="3694281" y="2925883"/>
            <a:ext cx="1" cy="15883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3111862" y="2887102"/>
            <a:ext cx="1060745" cy="8756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111862" y="2974671"/>
            <a:ext cx="1060745" cy="17595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769119" y="2179041"/>
            <a:ext cx="1986237" cy="159518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2769119" y="3781976"/>
            <a:ext cx="1986237" cy="2835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66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232917E0-24B3-EC51-920D-89188AF4FF5C}"/>
              </a:ext>
            </a:extLst>
          </p:cNvPr>
          <p:cNvSpPr txBox="1"/>
          <p:nvPr/>
        </p:nvSpPr>
        <p:spPr>
          <a:xfrm>
            <a:off x="0" y="6009800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                 (b)                                                 (c) </a:t>
            </a:r>
            <a:endParaRPr lang="zh-CN" altLang="zh-CN" sz="16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E465818-59D9-97F7-37D0-F853566A9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556" y="1258772"/>
            <a:ext cx="6445197" cy="479537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C4C26060-CA21-3FD5-15EB-EBC5CED26541}"/>
              </a:ext>
            </a:extLst>
          </p:cNvPr>
          <p:cNvSpPr txBox="1"/>
          <p:nvPr/>
        </p:nvSpPr>
        <p:spPr>
          <a:xfrm>
            <a:off x="1401763" y="899064"/>
            <a:ext cx="966331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1200"/>
              </a:spcBef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13-12 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求铅垂面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ABCD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的透视投影。</a:t>
            </a:r>
          </a:p>
        </p:txBody>
      </p:sp>
      <p:sp>
        <p:nvSpPr>
          <p:cNvPr id="8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4" name="矩形 13"/>
          <p:cNvSpPr/>
          <p:nvPr/>
        </p:nvSpPr>
        <p:spPr>
          <a:xfrm>
            <a:off x="4897173" y="225923"/>
            <a:ext cx="357181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13.3 </a:t>
            </a:r>
            <a:r>
              <a:rPr lang="zh-CN" altLang="en-US" sz="2800" b="1" kern="22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两点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透视的画法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DE7FECBB-91EF-E302-2152-B1D69CBDE163}"/>
              </a:ext>
            </a:extLst>
          </p:cNvPr>
          <p:cNvSpPr txBox="1"/>
          <p:nvPr/>
        </p:nvSpPr>
        <p:spPr>
          <a:xfrm>
            <a:off x="0" y="618926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13-19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铅垂面的透视投影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3881718" y="2774628"/>
            <a:ext cx="1103033" cy="115644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896325" y="2408930"/>
            <a:ext cx="176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mtClean="0">
                <a:solidFill>
                  <a:srgbClr val="FF0000"/>
                </a:solidFill>
              </a:rPr>
              <a:t>f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485042" y="2147320"/>
            <a:ext cx="2616122" cy="1569086"/>
            <a:chOff x="1485042" y="2147320"/>
            <a:chExt cx="2616122" cy="1569086"/>
          </a:xfrm>
        </p:grpSpPr>
        <p:sp>
          <p:nvSpPr>
            <p:cNvPr id="16" name="文本框 15"/>
            <p:cNvSpPr txBox="1"/>
            <p:nvPr/>
          </p:nvSpPr>
          <p:spPr>
            <a:xfrm>
              <a:off x="1485042" y="2147320"/>
              <a:ext cx="1353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mtClean="0">
                  <a:solidFill>
                    <a:srgbClr val="0070C0"/>
                  </a:solidFill>
                </a:rPr>
                <a:t>sf//dc</a:t>
              </a:r>
              <a:endParaRPr lang="zh-CN" altLang="en-US" sz="2800" b="1">
                <a:solidFill>
                  <a:srgbClr val="0070C0"/>
                </a:solidFill>
              </a:endParaRPr>
            </a:p>
          </p:txBody>
        </p:sp>
        <p:cxnSp>
          <p:nvCxnSpPr>
            <p:cNvPr id="18" name="直接箭头连接符 17"/>
            <p:cNvCxnSpPr/>
            <p:nvPr/>
          </p:nvCxnSpPr>
          <p:spPr>
            <a:xfrm>
              <a:off x="2611279" y="2464395"/>
              <a:ext cx="1489885" cy="1252011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>
              <a:off x="2640320" y="2456737"/>
              <a:ext cx="1212999" cy="153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直接连接符 23"/>
          <p:cNvCxnSpPr/>
          <p:nvPr/>
        </p:nvCxnSpPr>
        <p:spPr>
          <a:xfrm>
            <a:off x="4975785" y="2791110"/>
            <a:ext cx="0" cy="21753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4807899" y="4982928"/>
            <a:ext cx="176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mtClean="0">
                <a:solidFill>
                  <a:srgbClr val="FF0000"/>
                </a:solidFill>
              </a:rPr>
              <a:t>F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3594538" y="4578362"/>
            <a:ext cx="1381247" cy="3880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3603503" y="4974427"/>
            <a:ext cx="1372282" cy="798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3853319" y="1810306"/>
            <a:ext cx="732615" cy="216943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4261082" y="2774628"/>
            <a:ext cx="0" cy="26084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V="1">
            <a:off x="3853319" y="4594074"/>
            <a:ext cx="732614" cy="3723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3881718" y="4974427"/>
            <a:ext cx="704215" cy="7889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3246819" y="5440198"/>
            <a:ext cx="531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mtClean="0">
                <a:solidFill>
                  <a:srgbClr val="FF0000"/>
                </a:solidFill>
              </a:rPr>
              <a:t>A</a:t>
            </a:r>
            <a:r>
              <a:rPr lang="en-US" altLang="zh-CN" sz="2000" b="1" baseline="30000" smtClean="0">
                <a:solidFill>
                  <a:srgbClr val="FF0000"/>
                </a:solidFill>
              </a:rPr>
              <a:t>0</a:t>
            </a:r>
            <a:endParaRPr lang="zh-CN" altLang="en-US" sz="2000" b="1" baseline="30000">
              <a:solidFill>
                <a:srgbClr val="FF0000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195569" y="4550076"/>
            <a:ext cx="531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mtClean="0">
                <a:solidFill>
                  <a:srgbClr val="FF0000"/>
                </a:solidFill>
              </a:rPr>
              <a:t>D</a:t>
            </a:r>
            <a:r>
              <a:rPr lang="en-US" altLang="zh-CN" sz="2000" b="1" baseline="30000" smtClean="0">
                <a:solidFill>
                  <a:srgbClr val="FF0000"/>
                </a:solidFill>
              </a:rPr>
              <a:t>0</a:t>
            </a:r>
            <a:endParaRPr lang="zh-CN" altLang="en-US" sz="2000" b="1" baseline="30000">
              <a:solidFill>
                <a:srgbClr val="FF0000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054567" y="5406418"/>
            <a:ext cx="531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mtClean="0">
                <a:solidFill>
                  <a:srgbClr val="FF0000"/>
                </a:solidFill>
              </a:rPr>
              <a:t>B</a:t>
            </a:r>
            <a:r>
              <a:rPr lang="en-US" altLang="zh-CN" sz="2000" b="1" baseline="30000" smtClean="0">
                <a:solidFill>
                  <a:srgbClr val="FF0000"/>
                </a:solidFill>
              </a:rPr>
              <a:t>0</a:t>
            </a:r>
            <a:endParaRPr lang="zh-CN" altLang="en-US" sz="2000" b="1" baseline="30000">
              <a:solidFill>
                <a:srgbClr val="FF0000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183219" y="4310649"/>
            <a:ext cx="531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mtClean="0">
                <a:solidFill>
                  <a:srgbClr val="FF0000"/>
                </a:solidFill>
              </a:rPr>
              <a:t>C</a:t>
            </a:r>
            <a:r>
              <a:rPr lang="en-US" altLang="zh-CN" sz="2000" b="1" baseline="30000" smtClean="0">
                <a:solidFill>
                  <a:srgbClr val="FF0000"/>
                </a:solidFill>
              </a:rPr>
              <a:t>0</a:t>
            </a:r>
            <a:endParaRPr lang="zh-CN" altLang="en-US" sz="2000" b="1" baseline="30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20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  <p:bldP spid="46" grpId="0"/>
      <p:bldP spid="47" grpId="0"/>
      <p:bldP spid="48" grpId="0"/>
      <p:bldP spid="4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B7EC315-4333-ECA1-CF92-07C6089B0205}"/>
              </a:ext>
            </a:extLst>
          </p:cNvPr>
          <p:cNvSpPr txBox="1"/>
          <p:nvPr/>
        </p:nvSpPr>
        <p:spPr>
          <a:xfrm>
            <a:off x="1401763" y="899064"/>
            <a:ext cx="966331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1200"/>
              </a:spcBef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13-13 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绘制立体的两点透视图。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E7FECBB-91EF-E302-2152-B1D69CBDE163}"/>
              </a:ext>
            </a:extLst>
          </p:cNvPr>
          <p:cNvSpPr txBox="1"/>
          <p:nvPr/>
        </p:nvSpPr>
        <p:spPr>
          <a:xfrm>
            <a:off x="0" y="618926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13-20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立体的三视图和正等测图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ED1BEF89-C34D-760A-490A-2E00DE579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225" y="1788430"/>
            <a:ext cx="6890614" cy="3928751"/>
          </a:xfrm>
          <a:prstGeom prst="rect">
            <a:avLst/>
          </a:prstGeom>
        </p:spPr>
      </p:pic>
      <p:sp>
        <p:nvSpPr>
          <p:cNvPr id="7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0" name="矩形 9"/>
          <p:cNvSpPr/>
          <p:nvPr/>
        </p:nvSpPr>
        <p:spPr>
          <a:xfrm>
            <a:off x="4897173" y="225923"/>
            <a:ext cx="357181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13.3 </a:t>
            </a:r>
            <a:r>
              <a:rPr lang="zh-CN" altLang="en-US" sz="2800" b="1" kern="22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两点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透视的画法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19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E7FECBB-91EF-E302-2152-B1D69CBDE163}"/>
              </a:ext>
            </a:extLst>
          </p:cNvPr>
          <p:cNvSpPr txBox="1"/>
          <p:nvPr/>
        </p:nvSpPr>
        <p:spPr>
          <a:xfrm>
            <a:off x="0" y="618926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13-21 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绘制立体两点透视图的步骤 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232917E0-24B3-EC51-920D-89188AF4FF5C}"/>
              </a:ext>
            </a:extLst>
          </p:cNvPr>
          <p:cNvSpPr txBox="1"/>
          <p:nvPr/>
        </p:nvSpPr>
        <p:spPr>
          <a:xfrm>
            <a:off x="0" y="5867820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             (a)                                                                       (b) </a:t>
            </a:r>
            <a:endParaRPr lang="zh-CN" altLang="zh-CN" sz="16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5E7A4A9-3DAE-2CBA-45DE-CB6C489D3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124" y="1426128"/>
            <a:ext cx="10262301" cy="4458149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DE6DCA45-1D22-C528-C712-5D7CFA2134F4}"/>
              </a:ext>
            </a:extLst>
          </p:cNvPr>
          <p:cNvSpPr txBox="1"/>
          <p:nvPr/>
        </p:nvSpPr>
        <p:spPr>
          <a:xfrm>
            <a:off x="1401763" y="899064"/>
            <a:ext cx="9663316" cy="51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1200"/>
              </a:spcBef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13-13 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绘制立体的两点透视图。</a:t>
            </a:r>
          </a:p>
        </p:txBody>
      </p:sp>
      <p:sp>
        <p:nvSpPr>
          <p:cNvPr id="8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1" name="矩形 10"/>
          <p:cNvSpPr/>
          <p:nvPr/>
        </p:nvSpPr>
        <p:spPr>
          <a:xfrm>
            <a:off x="4897173" y="225923"/>
            <a:ext cx="357181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13.3 </a:t>
            </a:r>
            <a:r>
              <a:rPr lang="zh-CN" altLang="en-US" sz="2800" b="1" kern="22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两点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透视的画法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1849821" y="2693539"/>
            <a:ext cx="693682" cy="119817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 flipV="1">
            <a:off x="2039008" y="1825055"/>
            <a:ext cx="504495" cy="8761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2543504" y="2011817"/>
            <a:ext cx="1198176" cy="68172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2528264" y="2703356"/>
            <a:ext cx="2081048" cy="119817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655379" y="2208849"/>
            <a:ext cx="767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</a:rPr>
              <a:t>f</a:t>
            </a:r>
            <a:r>
              <a:rPr lang="en-US" altLang="zh-CN" sz="2400" baseline="-25000" smtClean="0">
                <a:solidFill>
                  <a:srgbClr val="FF0000"/>
                </a:solidFill>
              </a:rPr>
              <a:t>y</a:t>
            </a:r>
            <a:endParaRPr lang="zh-CN" altLang="en-US" sz="2400" baseline="-25000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513545" y="2224089"/>
            <a:ext cx="767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</a:rPr>
              <a:t>f</a:t>
            </a:r>
            <a:r>
              <a:rPr lang="en-US" altLang="zh-CN" sz="2400" baseline="-25000" smtClean="0">
                <a:solidFill>
                  <a:srgbClr val="FF0000"/>
                </a:solidFill>
              </a:rPr>
              <a:t>X</a:t>
            </a:r>
            <a:endParaRPr lang="zh-CN" altLang="en-US" sz="2400" baseline="-25000">
              <a:solidFill>
                <a:srgbClr val="FF0000"/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849821" y="2685754"/>
            <a:ext cx="0" cy="226461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1655379" y="4976047"/>
            <a:ext cx="767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smtClean="0">
                <a:solidFill>
                  <a:srgbClr val="FF0000"/>
                </a:solidFill>
              </a:rPr>
              <a:t>F</a:t>
            </a:r>
            <a:r>
              <a:rPr lang="en-US" altLang="zh-CN" sz="2000" baseline="-25000" smtClean="0">
                <a:solidFill>
                  <a:srgbClr val="FF0000"/>
                </a:solidFill>
              </a:rPr>
              <a:t>y</a:t>
            </a:r>
            <a:endParaRPr lang="zh-CN" altLang="en-US" sz="2000" baseline="-25000">
              <a:solidFill>
                <a:srgbClr val="FF0000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603533" y="2693539"/>
            <a:ext cx="0" cy="226461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4603533" y="4881822"/>
            <a:ext cx="767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smtClean="0">
                <a:solidFill>
                  <a:srgbClr val="FF0000"/>
                </a:solidFill>
              </a:rPr>
              <a:t>F</a:t>
            </a:r>
            <a:r>
              <a:rPr lang="en-US" altLang="zh-CN" sz="2000" baseline="-25000" smtClean="0">
                <a:solidFill>
                  <a:srgbClr val="FF0000"/>
                </a:solidFill>
              </a:rPr>
              <a:t>X</a:t>
            </a:r>
            <a:endParaRPr lang="zh-CN" altLang="en-US" sz="2000" baseline="-25000">
              <a:solidFill>
                <a:srgbClr val="FF0000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2183414" y="4223673"/>
            <a:ext cx="720178" cy="521421"/>
          </a:xfrm>
          <a:prstGeom prst="ellipse">
            <a:avLst/>
          </a:prstGeom>
          <a:solidFill>
            <a:srgbClr val="F90F25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2609303" y="4074174"/>
            <a:ext cx="7882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smtClean="0">
                <a:solidFill>
                  <a:srgbClr val="FF0000"/>
                </a:solidFill>
              </a:rPr>
              <a:t>A</a:t>
            </a:r>
            <a:r>
              <a:rPr lang="en-US" altLang="zh-CN" sz="2400" b="1" baseline="30000" smtClean="0">
                <a:solidFill>
                  <a:srgbClr val="FF0000"/>
                </a:solidFill>
              </a:rPr>
              <a:t>0</a:t>
            </a:r>
            <a:endParaRPr lang="zh-CN" altLang="en-US" sz="2400" b="1" baseline="30000">
              <a:solidFill>
                <a:srgbClr val="FF0000"/>
              </a:solidFill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 flipV="1">
            <a:off x="6869431" y="4946429"/>
            <a:ext cx="817943" cy="76206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 flipV="1">
            <a:off x="6869431" y="4946429"/>
            <a:ext cx="677482" cy="82191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7040880" y="1808288"/>
            <a:ext cx="506033" cy="2081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7254945" y="2700994"/>
            <a:ext cx="0" cy="269040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7277100" y="2217420"/>
            <a:ext cx="269813" cy="16721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7353096" y="2693539"/>
            <a:ext cx="0" cy="28462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椭圆 58"/>
          <p:cNvSpPr/>
          <p:nvPr/>
        </p:nvSpPr>
        <p:spPr>
          <a:xfrm>
            <a:off x="2124876" y="5046236"/>
            <a:ext cx="720178" cy="521421"/>
          </a:xfrm>
          <a:prstGeom prst="ellipse">
            <a:avLst/>
          </a:prstGeom>
          <a:solidFill>
            <a:srgbClr val="F90F25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文本框 59"/>
          <p:cNvSpPr txBox="1"/>
          <p:nvPr/>
        </p:nvSpPr>
        <p:spPr>
          <a:xfrm>
            <a:off x="2710752" y="5280812"/>
            <a:ext cx="7882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smtClean="0">
                <a:solidFill>
                  <a:srgbClr val="FF0000"/>
                </a:solidFill>
              </a:rPr>
              <a:t>B</a:t>
            </a:r>
            <a:r>
              <a:rPr lang="en-US" altLang="zh-CN" sz="2400" b="1" baseline="30000" smtClean="0">
                <a:solidFill>
                  <a:srgbClr val="FF0000"/>
                </a:solidFill>
              </a:rPr>
              <a:t>0</a:t>
            </a:r>
            <a:endParaRPr lang="zh-CN" altLang="en-US" sz="2400" b="1" baseline="30000">
              <a:solidFill>
                <a:srgbClr val="FF0000"/>
              </a:solidFill>
            </a:endParaRPr>
          </a:p>
        </p:txBody>
      </p:sp>
      <p:cxnSp>
        <p:nvCxnSpPr>
          <p:cNvPr id="61" name="直接连接符 60"/>
          <p:cNvCxnSpPr/>
          <p:nvPr/>
        </p:nvCxnSpPr>
        <p:spPr>
          <a:xfrm flipH="1">
            <a:off x="7542105" y="1855262"/>
            <a:ext cx="360629" cy="203434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7756956" y="2700994"/>
            <a:ext cx="0" cy="23941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H="1">
            <a:off x="7542105" y="2317994"/>
            <a:ext cx="625634" cy="158354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8022311" y="2700994"/>
            <a:ext cx="0" cy="28666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H="1">
            <a:off x="7551687" y="4946429"/>
            <a:ext cx="2072373" cy="29737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 flipH="1">
            <a:off x="7551688" y="4938486"/>
            <a:ext cx="2072372" cy="82191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 flipH="1" flipV="1">
            <a:off x="7344132" y="4671052"/>
            <a:ext cx="2279928" cy="2833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 flipH="1">
            <a:off x="7533188" y="2586016"/>
            <a:ext cx="149378" cy="132297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7690186" y="2640842"/>
            <a:ext cx="0" cy="30360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 flipH="1">
            <a:off x="7342884" y="4946324"/>
            <a:ext cx="2228647" cy="58637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98"/>
          <p:cNvCxnSpPr/>
          <p:nvPr/>
        </p:nvCxnSpPr>
        <p:spPr>
          <a:xfrm flipH="1" flipV="1">
            <a:off x="6881574" y="4944928"/>
            <a:ext cx="791769" cy="27384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 flipH="1" flipV="1">
            <a:off x="6875390" y="4944928"/>
            <a:ext cx="1140739" cy="2298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/>
        </p:nvCxnSpPr>
        <p:spPr>
          <a:xfrm flipV="1">
            <a:off x="7463637" y="5174810"/>
            <a:ext cx="0" cy="3368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/>
          <p:nvPr/>
        </p:nvCxnSpPr>
        <p:spPr>
          <a:xfrm flipV="1">
            <a:off x="7454729" y="5114134"/>
            <a:ext cx="291974" cy="488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111"/>
          <p:cNvCxnSpPr/>
          <p:nvPr/>
        </p:nvCxnSpPr>
        <p:spPr>
          <a:xfrm flipH="1">
            <a:off x="6872213" y="4555487"/>
            <a:ext cx="660975" cy="38239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7750885" y="4751295"/>
            <a:ext cx="4483" cy="3809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H="1" flipV="1">
            <a:off x="7353300" y="4688541"/>
            <a:ext cx="394447" cy="627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V="1">
            <a:off x="7344335" y="4688542"/>
            <a:ext cx="8966" cy="8435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V="1">
            <a:off x="7259171" y="4751294"/>
            <a:ext cx="6274" cy="6741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V="1">
            <a:off x="7259169" y="4688541"/>
            <a:ext cx="94131" cy="627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7254687" y="5425440"/>
            <a:ext cx="98613" cy="1066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V="1">
            <a:off x="7353300" y="5492908"/>
            <a:ext cx="147916" cy="392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7485304" y="5512514"/>
            <a:ext cx="195656" cy="210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V="1">
            <a:off x="7673340" y="5570220"/>
            <a:ext cx="358140" cy="1340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flipV="1">
            <a:off x="8023860" y="5189221"/>
            <a:ext cx="0" cy="3711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 flipV="1">
            <a:off x="7747747" y="5124561"/>
            <a:ext cx="283734" cy="646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H="1">
            <a:off x="7673340" y="5198632"/>
            <a:ext cx="350520" cy="372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H="1" flipV="1">
            <a:off x="7461772" y="5148031"/>
            <a:ext cx="234873" cy="917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7680960" y="5235856"/>
            <a:ext cx="0" cy="4608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59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24" grpId="0"/>
      <p:bldP spid="27" grpId="0" animBg="1"/>
      <p:bldP spid="28" grpId="0" animBg="1"/>
      <p:bldP spid="59" grpId="0" animBg="1"/>
      <p:bldP spid="6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7560385" y="5056095"/>
            <a:ext cx="4483" cy="3809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 flipV="1">
            <a:off x="7162800" y="4993341"/>
            <a:ext cx="394447" cy="627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7153835" y="4993342"/>
            <a:ext cx="8966" cy="8435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7068671" y="5056094"/>
            <a:ext cx="6274" cy="6741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7068669" y="4993341"/>
            <a:ext cx="94131" cy="627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7064187" y="5730240"/>
            <a:ext cx="98613" cy="1066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7162800" y="5797708"/>
            <a:ext cx="147916" cy="392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7294804" y="5817314"/>
            <a:ext cx="195656" cy="210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7482840" y="5875020"/>
            <a:ext cx="358140" cy="1340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7833360" y="5494021"/>
            <a:ext cx="0" cy="3711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 flipV="1">
            <a:off x="7557247" y="5429361"/>
            <a:ext cx="283734" cy="646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7482840" y="5503432"/>
            <a:ext cx="350520" cy="372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 flipV="1">
            <a:off x="7271272" y="5452831"/>
            <a:ext cx="234873" cy="917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7490460" y="5540656"/>
            <a:ext cx="0" cy="4608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65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B7EC315-4333-ECA1-CF92-07C6089B0205}"/>
              </a:ext>
            </a:extLst>
          </p:cNvPr>
          <p:cNvSpPr txBox="1"/>
          <p:nvPr/>
        </p:nvSpPr>
        <p:spPr>
          <a:xfrm>
            <a:off x="1401763" y="899064"/>
            <a:ext cx="920908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视点的位置对透视效果的影响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E7FECBB-91EF-E302-2152-B1D69CBDE163}"/>
              </a:ext>
            </a:extLst>
          </p:cNvPr>
          <p:cNvSpPr txBox="1"/>
          <p:nvPr/>
        </p:nvSpPr>
        <p:spPr>
          <a:xfrm>
            <a:off x="0" y="618926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13-22  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视点的位置对透视效果的影响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232917E0-24B3-EC51-920D-89188AF4FF5C}"/>
              </a:ext>
            </a:extLst>
          </p:cNvPr>
          <p:cNvSpPr txBox="1"/>
          <p:nvPr/>
        </p:nvSpPr>
        <p:spPr>
          <a:xfrm>
            <a:off x="0" y="5817486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（</a:t>
            </a:r>
            <a:r>
              <a:rPr lang="en-US" altLang="zh-CN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a)                                                (b)                                                  (c)</a:t>
            </a:r>
            <a:endParaRPr lang="zh-CN" altLang="zh-CN" sz="16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B168BD9-F40D-846B-4586-89A453F47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525" y="1351834"/>
            <a:ext cx="9124950" cy="4505325"/>
          </a:xfrm>
          <a:prstGeom prst="rect">
            <a:avLst/>
          </a:prstGeom>
        </p:spPr>
      </p:pic>
      <p:sp>
        <p:nvSpPr>
          <p:cNvPr id="8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1" name="矩形 10"/>
          <p:cNvSpPr/>
          <p:nvPr/>
        </p:nvSpPr>
        <p:spPr>
          <a:xfrm>
            <a:off x="4897173" y="225923"/>
            <a:ext cx="357181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13.3 </a:t>
            </a:r>
            <a:r>
              <a:rPr lang="zh-CN" altLang="en-US" sz="2800" b="1" kern="22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两点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透视的画法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71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B7EC315-4333-ECA1-CF92-07C6089B0205}"/>
              </a:ext>
            </a:extLst>
          </p:cNvPr>
          <p:cNvSpPr txBox="1"/>
          <p:nvPr/>
        </p:nvSpPr>
        <p:spPr>
          <a:xfrm>
            <a:off x="1401763" y="899064"/>
            <a:ext cx="92090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13-14 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绘制建筑形体的两点透视图。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E7FECBB-91EF-E302-2152-B1D69CBDE163}"/>
              </a:ext>
            </a:extLst>
          </p:cNvPr>
          <p:cNvSpPr txBox="1"/>
          <p:nvPr/>
        </p:nvSpPr>
        <p:spPr>
          <a:xfrm>
            <a:off x="-258792" y="6352322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13-23 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建筑形体的两点透视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1" name="矩形 10"/>
          <p:cNvSpPr/>
          <p:nvPr/>
        </p:nvSpPr>
        <p:spPr>
          <a:xfrm>
            <a:off x="4897173" y="225923"/>
            <a:ext cx="357181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13.3 </a:t>
            </a:r>
            <a:r>
              <a:rPr lang="zh-CN" altLang="en-US" sz="2800" b="1" kern="22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两点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透视的画法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513" y="1539834"/>
            <a:ext cx="9051645" cy="443137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232917E0-24B3-EC51-920D-89188AF4FF5C}"/>
              </a:ext>
            </a:extLst>
          </p:cNvPr>
          <p:cNvSpPr txBox="1"/>
          <p:nvPr/>
        </p:nvSpPr>
        <p:spPr>
          <a:xfrm>
            <a:off x="0" y="5817486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   （</a:t>
            </a:r>
            <a:r>
              <a:rPr lang="en-US" altLang="zh-CN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a)                                                                       (b)      </a:t>
            </a:r>
            <a:endParaRPr lang="zh-CN" altLang="zh-CN" sz="16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36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E7FECBB-91EF-E302-2152-B1D69CBDE163}"/>
              </a:ext>
            </a:extLst>
          </p:cNvPr>
          <p:cNvSpPr txBox="1"/>
          <p:nvPr/>
        </p:nvSpPr>
        <p:spPr>
          <a:xfrm>
            <a:off x="0" y="618926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13-24 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完成后的建筑形体两点透视图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455835A-DCD3-B799-1463-0B112B89C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018" y="1691736"/>
            <a:ext cx="9934575" cy="42672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F499FAA8-6DD9-68EE-8A58-F184A5A05E09}"/>
              </a:ext>
            </a:extLst>
          </p:cNvPr>
          <p:cNvSpPr txBox="1"/>
          <p:nvPr/>
        </p:nvSpPr>
        <p:spPr>
          <a:xfrm>
            <a:off x="1401763" y="899064"/>
            <a:ext cx="92090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13-14 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绘制建筑形体的两点透视图。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8" name="矩形 7"/>
          <p:cNvSpPr/>
          <p:nvPr/>
        </p:nvSpPr>
        <p:spPr>
          <a:xfrm>
            <a:off x="4897173" y="225923"/>
            <a:ext cx="357181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13.3 </a:t>
            </a:r>
            <a:r>
              <a:rPr lang="zh-CN" altLang="en-US" sz="2800" b="1" kern="22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两点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透视的画法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63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297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B90E9F92-04A8-B88F-54B5-05F25BE023D9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0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975189CE-BFAA-D95D-C3E6-481DE78716CF}"/>
              </a:ext>
            </a:extLst>
          </p:cNvPr>
          <p:cNvSpPr txBox="1"/>
          <p:nvPr/>
        </p:nvSpPr>
        <p:spPr>
          <a:xfrm>
            <a:off x="734915" y="1160641"/>
            <a:ext cx="955639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zh-CN" sz="2800" b="1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知识目标</a:t>
            </a:r>
            <a:r>
              <a:rPr lang="en-US" altLang="zh-CN" sz="2800" b="1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1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掌握透视投影的基本概念；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2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掌握绘制一点透视图和两点透视图的基本方法。</a:t>
            </a:r>
          </a:p>
          <a:p>
            <a:pPr>
              <a:lnSpc>
                <a:spcPct val="150000"/>
              </a:lnSpc>
            </a:pPr>
            <a:r>
              <a:rPr lang="en-US" altLang="zh-CN" sz="2800" b="1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zh-CN" sz="2800" b="1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能力目标</a:t>
            </a:r>
            <a:r>
              <a:rPr lang="en-US" altLang="zh-CN" sz="2800" b="1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en-US" altLang="zh-CN" sz="28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zh-CN" sz="28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lang="zh-CN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不同的表达对象，选用适合的透视投影方法，灵活运用一点透视图和两点透视图来表达组合体和建筑形体。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944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0FD0486E-259C-ED60-5C50-DBF676251E65}"/>
              </a:ext>
            </a:extLst>
          </p:cNvPr>
          <p:cNvSpPr txBox="1"/>
          <p:nvPr/>
        </p:nvSpPr>
        <p:spPr>
          <a:xfrm>
            <a:off x="0" y="618926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13-25  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直角坐标系与透视分类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B90E9F92-04A8-B88F-54B5-05F25BE023D9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88E87A92-F372-FEF9-7339-E77164957B0E}"/>
              </a:ext>
            </a:extLst>
          </p:cNvPr>
          <p:cNvSpPr txBox="1"/>
          <p:nvPr/>
        </p:nvSpPr>
        <p:spPr>
          <a:xfrm>
            <a:off x="1401763" y="899064"/>
            <a:ext cx="968848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13.4  </a:t>
            </a:r>
            <a:r>
              <a:rPr lang="zh-CN" altLang="en-US" sz="2800" b="1" kern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透视图的分类和概括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建筑物的透视图通常分为一点透视、两点透视和三点透视。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4B519987-1FC7-DA21-30EA-DD8C0079B52D}"/>
              </a:ext>
            </a:extLst>
          </p:cNvPr>
          <p:cNvSpPr txBox="1"/>
          <p:nvPr/>
        </p:nvSpPr>
        <p:spPr>
          <a:xfrm>
            <a:off x="0" y="5817486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（</a:t>
            </a:r>
            <a:r>
              <a:rPr lang="en-US" altLang="zh-CN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a)                                                   (b)                                                              (c)</a:t>
            </a:r>
            <a:endParaRPr lang="zh-CN" altLang="zh-CN" sz="16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1914" y="2317283"/>
            <a:ext cx="11742028" cy="335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8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0FD0486E-259C-ED60-5C50-DBF676251E65}"/>
              </a:ext>
            </a:extLst>
          </p:cNvPr>
          <p:cNvSpPr txBox="1"/>
          <p:nvPr/>
        </p:nvSpPr>
        <p:spPr>
          <a:xfrm>
            <a:off x="0" y="618926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13-26 </a:t>
            </a:r>
            <a:r>
              <a:rPr lang="zh-CN" altLang="en-US" sz="20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混合型的透视和单一型的透视</a:t>
            </a:r>
            <a:endParaRPr lang="zh-CN" altLang="zh-CN" sz="20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B90E9F92-04A8-B88F-54B5-05F25BE023D9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88E87A92-F372-FEF9-7339-E77164957B0E}"/>
              </a:ext>
            </a:extLst>
          </p:cNvPr>
          <p:cNvSpPr txBox="1"/>
          <p:nvPr/>
        </p:nvSpPr>
        <p:spPr>
          <a:xfrm>
            <a:off x="1401763" y="899064"/>
            <a:ext cx="968848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13.4  </a:t>
            </a:r>
            <a:r>
              <a:rPr lang="zh-CN" altLang="en-US" sz="2800" b="1" kern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透视图的分类和概括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建筑物的透视图通常分为一点透视、两点透视和三点透视。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4B519987-1FC7-DA21-30EA-DD8C0079B52D}"/>
              </a:ext>
            </a:extLst>
          </p:cNvPr>
          <p:cNvSpPr txBox="1"/>
          <p:nvPr/>
        </p:nvSpPr>
        <p:spPr>
          <a:xfrm>
            <a:off x="0" y="5817486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（</a:t>
            </a:r>
            <a:r>
              <a:rPr lang="en-US" altLang="zh-CN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a)                                                    (b)                                                       (c)</a:t>
            </a:r>
            <a:endParaRPr lang="zh-CN" altLang="zh-CN" sz="16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733" y="2131800"/>
            <a:ext cx="10237345" cy="347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90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0FD0486E-259C-ED60-5C50-DBF676251E65}"/>
              </a:ext>
            </a:extLst>
          </p:cNvPr>
          <p:cNvSpPr txBox="1"/>
          <p:nvPr/>
        </p:nvSpPr>
        <p:spPr>
          <a:xfrm>
            <a:off x="-926592" y="6416030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图</a:t>
            </a:r>
            <a:r>
              <a:rPr lang="en-US" altLang="zh-CN" sz="2400" kern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13-1 </a:t>
            </a:r>
            <a:r>
              <a:rPr lang="zh-CN" altLang="en-US" sz="2400" kern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透视投影与正投影</a:t>
            </a:r>
            <a:endParaRPr lang="zh-CN" altLang="zh-CN" sz="2400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B90E9F92-04A8-B88F-54B5-05F25BE023D9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0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855" y="1481627"/>
            <a:ext cx="7811177" cy="501439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8330184" y="1699983"/>
            <a:ext cx="3394583" cy="1399442"/>
            <a:chOff x="8383270" y="1514507"/>
            <a:chExt cx="3734689" cy="1467550"/>
          </a:xfrm>
          <a:noFill/>
        </p:grpSpPr>
        <p:cxnSp>
          <p:nvCxnSpPr>
            <p:cNvPr id="14" name="直接箭头连接符 13"/>
            <p:cNvCxnSpPr/>
            <p:nvPr/>
          </p:nvCxnSpPr>
          <p:spPr>
            <a:xfrm flipH="1">
              <a:off x="8383270" y="1734257"/>
              <a:ext cx="1291082" cy="124780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9630791" y="1514507"/>
              <a:ext cx="2487168" cy="74233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mtClean="0"/>
                <a:t>空间平面多边形</a:t>
              </a:r>
              <a:r>
                <a:rPr lang="en-US" altLang="zh-CN" sz="2000" b="1" smtClean="0"/>
                <a:t>ABCD</a:t>
              </a:r>
              <a:endParaRPr lang="zh-CN" altLang="en-US" sz="2000" b="1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58704" y="1897666"/>
            <a:ext cx="3812712" cy="731392"/>
            <a:chOff x="8449220" y="1072292"/>
            <a:chExt cx="3823698" cy="1860908"/>
          </a:xfrm>
          <a:noFill/>
        </p:grpSpPr>
        <p:cxnSp>
          <p:nvCxnSpPr>
            <p:cNvPr id="24" name="直接箭头连接符 23"/>
            <p:cNvCxnSpPr/>
            <p:nvPr/>
          </p:nvCxnSpPr>
          <p:spPr>
            <a:xfrm>
              <a:off x="10495376" y="1699509"/>
              <a:ext cx="1777542" cy="1233691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/>
            <p:cNvSpPr txBox="1"/>
            <p:nvPr/>
          </p:nvSpPr>
          <p:spPr>
            <a:xfrm>
              <a:off x="8449220" y="1072292"/>
              <a:ext cx="2567360" cy="10180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mtClean="0"/>
                <a:t>画面</a:t>
              </a:r>
              <a:r>
                <a:rPr lang="en-US" altLang="zh-CN" sz="2000" b="1" smtClean="0"/>
                <a:t>P</a:t>
              </a:r>
              <a:r>
                <a:rPr lang="zh-CN" altLang="en-US" sz="2000" b="1" smtClean="0"/>
                <a:t>（正立面</a:t>
              </a:r>
              <a:r>
                <a:rPr lang="en-US" altLang="zh-CN" sz="2000" b="1" smtClean="0"/>
                <a:t>V</a:t>
              </a:r>
              <a:r>
                <a:rPr lang="zh-CN" altLang="en-US" sz="2000" b="1" smtClean="0"/>
                <a:t>）</a:t>
              </a:r>
              <a:endParaRPr lang="zh-CN" altLang="en-US" sz="2000" b="1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184963" y="3138670"/>
            <a:ext cx="4007037" cy="1467550"/>
            <a:chOff x="8383270" y="1514507"/>
            <a:chExt cx="4007037" cy="1467550"/>
          </a:xfrm>
          <a:noFill/>
        </p:grpSpPr>
        <p:cxnSp>
          <p:nvCxnSpPr>
            <p:cNvPr id="33" name="直接箭头连接符 32"/>
            <p:cNvCxnSpPr/>
            <p:nvPr/>
          </p:nvCxnSpPr>
          <p:spPr>
            <a:xfrm flipH="1">
              <a:off x="8383270" y="1734257"/>
              <a:ext cx="1291082" cy="1247800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33"/>
            <p:cNvSpPr txBox="1"/>
            <p:nvPr/>
          </p:nvSpPr>
          <p:spPr>
            <a:xfrm>
              <a:off x="9630791" y="1514507"/>
              <a:ext cx="2759516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mtClean="0"/>
                <a:t>平面</a:t>
              </a:r>
              <a:r>
                <a:rPr lang="en-US" altLang="zh-CN" sz="2000" b="1" smtClean="0"/>
                <a:t>ABCD</a:t>
              </a:r>
              <a:r>
                <a:rPr lang="zh-CN" altLang="en-US" sz="2000" b="1" smtClean="0"/>
                <a:t>的水平投影</a:t>
              </a:r>
              <a:endParaRPr lang="zh-CN" altLang="en-US" sz="2000" b="1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470647" y="5152354"/>
            <a:ext cx="4919473" cy="400110"/>
            <a:chOff x="6305198" y="1072292"/>
            <a:chExt cx="4655227" cy="957066"/>
          </a:xfrm>
          <a:noFill/>
        </p:grpSpPr>
        <p:cxnSp>
          <p:nvCxnSpPr>
            <p:cNvPr id="37" name="直接箭头连接符 36"/>
            <p:cNvCxnSpPr/>
            <p:nvPr/>
          </p:nvCxnSpPr>
          <p:spPr>
            <a:xfrm flipH="1" flipV="1">
              <a:off x="6305197" y="1278986"/>
              <a:ext cx="1897680" cy="308005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/>
            <p:cNvSpPr txBox="1"/>
            <p:nvPr/>
          </p:nvSpPr>
          <p:spPr>
            <a:xfrm>
              <a:off x="8191572" y="1072292"/>
              <a:ext cx="2768853" cy="95706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mtClean="0"/>
                <a:t>基面</a:t>
              </a:r>
              <a:r>
                <a:rPr lang="en-US" altLang="zh-CN" sz="2000" b="1" smtClean="0"/>
                <a:t>H</a:t>
              </a:r>
              <a:r>
                <a:rPr lang="zh-CN" altLang="en-US" sz="2000" b="1" smtClean="0"/>
                <a:t>（水平投影面</a:t>
              </a:r>
              <a:r>
                <a:rPr lang="en-US" altLang="zh-CN" sz="2000" b="1" smtClean="0"/>
                <a:t>H</a:t>
              </a:r>
              <a:r>
                <a:rPr lang="zh-CN" altLang="en-US" sz="2000" b="1" smtClean="0"/>
                <a:t>）</a:t>
              </a:r>
              <a:endParaRPr lang="zh-CN" altLang="en-US" sz="2000" b="1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58704" y="3757217"/>
            <a:ext cx="2249088" cy="400110"/>
            <a:chOff x="8449220" y="1072292"/>
            <a:chExt cx="2245929" cy="924049"/>
          </a:xfrm>
          <a:noFill/>
        </p:grpSpPr>
        <p:cxnSp>
          <p:nvCxnSpPr>
            <p:cNvPr id="44" name="直接箭头连接符 43"/>
            <p:cNvCxnSpPr/>
            <p:nvPr/>
          </p:nvCxnSpPr>
          <p:spPr>
            <a:xfrm flipV="1">
              <a:off x="9274551" y="1370177"/>
              <a:ext cx="1420598" cy="163066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文本框 44"/>
            <p:cNvSpPr txBox="1"/>
            <p:nvPr/>
          </p:nvSpPr>
          <p:spPr>
            <a:xfrm>
              <a:off x="8449220" y="1072292"/>
              <a:ext cx="1013576" cy="9240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mtClean="0"/>
                <a:t>视点</a:t>
              </a:r>
              <a:r>
                <a:rPr lang="en-US" altLang="zh-CN" sz="2000" b="1" smtClean="0"/>
                <a:t>S</a:t>
              </a:r>
              <a:endParaRPr lang="zh-CN" altLang="en-US" sz="2000" b="1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58705" y="2757112"/>
            <a:ext cx="4983172" cy="414785"/>
            <a:chOff x="8412536" y="1280477"/>
            <a:chExt cx="4997530" cy="1055353"/>
          </a:xfrm>
          <a:noFill/>
        </p:grpSpPr>
        <p:cxnSp>
          <p:nvCxnSpPr>
            <p:cNvPr id="47" name="直接箭头连接符 46"/>
            <p:cNvCxnSpPr/>
            <p:nvPr/>
          </p:nvCxnSpPr>
          <p:spPr>
            <a:xfrm>
              <a:off x="11171027" y="2038308"/>
              <a:ext cx="2239039" cy="297522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本框 47"/>
            <p:cNvSpPr txBox="1"/>
            <p:nvPr/>
          </p:nvSpPr>
          <p:spPr>
            <a:xfrm>
              <a:off x="8412536" y="1280477"/>
              <a:ext cx="2750764" cy="10180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mtClean="0"/>
                <a:t>平面</a:t>
              </a:r>
              <a:r>
                <a:rPr lang="en-US" altLang="zh-CN" sz="2000" b="1" smtClean="0"/>
                <a:t>ABCD</a:t>
              </a:r>
              <a:r>
                <a:rPr lang="zh-CN" altLang="en-US" sz="2000" b="1" smtClean="0"/>
                <a:t>的透视投影</a:t>
              </a:r>
              <a:endParaRPr lang="zh-CN" altLang="en-US" sz="2000" b="1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75222" y="3886200"/>
            <a:ext cx="5613559" cy="2151603"/>
            <a:chOff x="8858529" y="-333882"/>
            <a:chExt cx="5629734" cy="5474404"/>
          </a:xfrm>
          <a:noFill/>
        </p:grpSpPr>
        <p:cxnSp>
          <p:nvCxnSpPr>
            <p:cNvPr id="50" name="直接箭头连接符 49"/>
            <p:cNvCxnSpPr/>
            <p:nvPr/>
          </p:nvCxnSpPr>
          <p:spPr>
            <a:xfrm flipV="1">
              <a:off x="11509612" y="-333882"/>
              <a:ext cx="2978651" cy="4965397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本框 50"/>
            <p:cNvSpPr txBox="1"/>
            <p:nvPr/>
          </p:nvSpPr>
          <p:spPr>
            <a:xfrm>
              <a:off x="8858529" y="4122507"/>
              <a:ext cx="2918209" cy="10180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mtClean="0"/>
                <a:t> 平面</a:t>
              </a:r>
              <a:r>
                <a:rPr lang="en-US" altLang="zh-CN" sz="2000" b="1" smtClean="0"/>
                <a:t>ABCD</a:t>
              </a:r>
              <a:r>
                <a:rPr lang="zh-CN" altLang="en-US" sz="2000" b="1" smtClean="0"/>
                <a:t>的正面投影</a:t>
              </a:r>
              <a:endParaRPr lang="zh-CN" altLang="en-US" sz="2000" b="1"/>
            </a:p>
          </p:txBody>
        </p:sp>
      </p:grpSp>
      <p:sp>
        <p:nvSpPr>
          <p:cNvPr id="71" name="矩形 70"/>
          <p:cNvSpPr/>
          <p:nvPr/>
        </p:nvSpPr>
        <p:spPr>
          <a:xfrm>
            <a:off x="4850247" y="224850"/>
            <a:ext cx="4318811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13.1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透视的基本概念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578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" descr="背景图案&#10;&#10;描述已自动生成">
            <a:extLst>
              <a:ext uri="{FF2B5EF4-FFF2-40B4-BE49-F238E27FC236}">
                <a16:creationId xmlns:a16="http://schemas.microsoft.com/office/drawing/2014/main" xmlns="" id="{BEBB5CB1-DA69-5FD6-B0A2-E2B609112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6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999ED73C-7953-D09E-A029-2970CE8B8A7B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CB74F4C1-C91F-78F2-7263-7EFC981AC405}"/>
              </a:ext>
            </a:extLst>
          </p:cNvPr>
          <p:cNvSpPr txBox="1"/>
          <p:nvPr/>
        </p:nvSpPr>
        <p:spPr>
          <a:xfrm>
            <a:off x="1581150" y="999732"/>
            <a:ext cx="9029700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13.1.1 </a:t>
            </a:r>
            <a:r>
              <a:rPr lang="zh-CN" altLang="en-US" sz="2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透视投影的基本术语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9F2BC998-ACD9-A479-6FDC-85DC884779DB}"/>
              </a:ext>
            </a:extLst>
          </p:cNvPr>
          <p:cNvSpPr txBox="1"/>
          <p:nvPr/>
        </p:nvSpPr>
        <p:spPr>
          <a:xfrm>
            <a:off x="-184150" y="6387070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13-2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透视投影的基本概念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2" name="矩形 1"/>
          <p:cNvSpPr/>
          <p:nvPr/>
        </p:nvSpPr>
        <p:spPr>
          <a:xfrm>
            <a:off x="4850247" y="224850"/>
            <a:ext cx="4318811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13.1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透视的基本概念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573" y="1492175"/>
            <a:ext cx="7811177" cy="4915326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58705" y="1614202"/>
            <a:ext cx="3785280" cy="400110"/>
            <a:chOff x="8449220" y="1072292"/>
            <a:chExt cx="3928076" cy="920403"/>
          </a:xfrm>
          <a:noFill/>
        </p:grpSpPr>
        <p:cxnSp>
          <p:nvCxnSpPr>
            <p:cNvPr id="12" name="直接箭头连接符 11"/>
            <p:cNvCxnSpPr/>
            <p:nvPr/>
          </p:nvCxnSpPr>
          <p:spPr>
            <a:xfrm>
              <a:off x="10495376" y="1699508"/>
              <a:ext cx="1881920" cy="118837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8449220" y="1072292"/>
              <a:ext cx="2567360" cy="9204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mtClean="0">
                  <a:solidFill>
                    <a:srgbClr val="0070C0"/>
                  </a:solidFill>
                </a:rPr>
                <a:t>画面</a:t>
              </a:r>
              <a:r>
                <a:rPr lang="en-US" altLang="zh-CN" sz="2000" b="1" smtClean="0">
                  <a:solidFill>
                    <a:srgbClr val="0070C0"/>
                  </a:solidFill>
                </a:rPr>
                <a:t>P</a:t>
              </a:r>
              <a:r>
                <a:rPr lang="zh-CN" altLang="en-US" sz="2000" b="1" smtClean="0">
                  <a:solidFill>
                    <a:srgbClr val="0070C0"/>
                  </a:solidFill>
                </a:rPr>
                <a:t>（正立面</a:t>
              </a:r>
              <a:r>
                <a:rPr lang="en-US" altLang="zh-CN" sz="2000" b="1" smtClean="0">
                  <a:solidFill>
                    <a:srgbClr val="0070C0"/>
                  </a:solidFill>
                </a:rPr>
                <a:t>V</a:t>
              </a:r>
              <a:r>
                <a:rPr lang="zh-CN" altLang="en-US" sz="2000" b="1" smtClean="0">
                  <a:solidFill>
                    <a:srgbClr val="0070C0"/>
                  </a:solidFill>
                </a:rPr>
                <a:t>）</a:t>
              </a:r>
              <a:endParaRPr lang="zh-CN" altLang="en-US" sz="2000" b="1">
                <a:solidFill>
                  <a:srgbClr val="0070C0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12806" y="2245535"/>
            <a:ext cx="3283121" cy="842298"/>
            <a:chOff x="8449220" y="1072292"/>
            <a:chExt cx="3406974" cy="1937602"/>
          </a:xfrm>
          <a:noFill/>
        </p:grpSpPr>
        <p:cxnSp>
          <p:nvCxnSpPr>
            <p:cNvPr id="20" name="直接箭头连接符 19"/>
            <p:cNvCxnSpPr/>
            <p:nvPr/>
          </p:nvCxnSpPr>
          <p:spPr>
            <a:xfrm>
              <a:off x="9849023" y="1612289"/>
              <a:ext cx="2007171" cy="1397605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8449220" y="1072292"/>
              <a:ext cx="2567360" cy="92040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mtClean="0">
                  <a:solidFill>
                    <a:srgbClr val="FF0000"/>
                  </a:solidFill>
                </a:rPr>
                <a:t>视平面</a:t>
              </a:r>
              <a:r>
                <a:rPr lang="en-US" altLang="zh-CN" sz="2000" b="1" smtClean="0">
                  <a:solidFill>
                    <a:srgbClr val="FF0000"/>
                  </a:solidFill>
                </a:rPr>
                <a:t>hSh</a:t>
              </a:r>
              <a:endParaRPr lang="zh-CN" altLang="en-US" sz="20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12807" y="2719173"/>
            <a:ext cx="3528132" cy="812145"/>
            <a:chOff x="8449219" y="653072"/>
            <a:chExt cx="3661227" cy="1868237"/>
          </a:xfrm>
          <a:noFill/>
        </p:grpSpPr>
        <p:cxnSp>
          <p:nvCxnSpPr>
            <p:cNvPr id="23" name="直接箭头连接符 22"/>
            <p:cNvCxnSpPr/>
            <p:nvPr/>
          </p:nvCxnSpPr>
          <p:spPr>
            <a:xfrm>
              <a:off x="9638271" y="1571933"/>
              <a:ext cx="2472175" cy="949376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/>
            <p:cNvSpPr txBox="1"/>
            <p:nvPr/>
          </p:nvSpPr>
          <p:spPr>
            <a:xfrm>
              <a:off x="8449219" y="653072"/>
              <a:ext cx="2567360" cy="16284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mtClean="0">
                  <a:solidFill>
                    <a:srgbClr val="FF0000"/>
                  </a:solidFill>
                </a:rPr>
                <a:t>视距</a:t>
              </a:r>
              <a:r>
                <a:rPr lang="en-US" altLang="zh-CN" sz="2000" b="1" smtClean="0">
                  <a:solidFill>
                    <a:srgbClr val="FF0000"/>
                  </a:solidFill>
                </a:rPr>
                <a:t>Ss’(</a:t>
              </a:r>
              <a:r>
                <a:rPr lang="zh-CN" altLang="en-US" sz="2000" b="1" smtClean="0">
                  <a:solidFill>
                    <a:srgbClr val="FF0000"/>
                  </a:solidFill>
                </a:rPr>
                <a:t>视点到画面的距离）</a:t>
              </a:r>
              <a:endParaRPr lang="zh-CN" altLang="en-US" sz="20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91471" y="3426324"/>
            <a:ext cx="2574808" cy="435301"/>
            <a:chOff x="8367103" y="-162708"/>
            <a:chExt cx="2671941" cy="1001356"/>
          </a:xfrm>
          <a:noFill/>
        </p:grpSpPr>
        <p:cxnSp>
          <p:nvCxnSpPr>
            <p:cNvPr id="26" name="直接箭头连接符 25"/>
            <p:cNvCxnSpPr/>
            <p:nvPr/>
          </p:nvCxnSpPr>
          <p:spPr>
            <a:xfrm>
              <a:off x="9269872" y="348125"/>
              <a:ext cx="1769172" cy="490523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8367103" y="-162708"/>
              <a:ext cx="2567360" cy="9204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mtClean="0">
                  <a:solidFill>
                    <a:srgbClr val="0070C0"/>
                  </a:solidFill>
                </a:rPr>
                <a:t>视点</a:t>
              </a:r>
              <a:r>
                <a:rPr lang="en-US" altLang="zh-CN" sz="2000" b="1" smtClean="0">
                  <a:solidFill>
                    <a:srgbClr val="0070C0"/>
                  </a:solidFill>
                </a:rPr>
                <a:t>S</a:t>
              </a:r>
              <a:endParaRPr lang="zh-CN" altLang="en-US" sz="2000" b="1">
                <a:solidFill>
                  <a:srgbClr val="0070C0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91470" y="4043974"/>
            <a:ext cx="2750051" cy="707886"/>
            <a:chOff x="8318985" y="-288460"/>
            <a:chExt cx="2853794" cy="1628403"/>
          </a:xfrm>
          <a:noFill/>
        </p:grpSpPr>
        <p:cxnSp>
          <p:nvCxnSpPr>
            <p:cNvPr id="29" name="直接箭头连接符 28"/>
            <p:cNvCxnSpPr/>
            <p:nvPr/>
          </p:nvCxnSpPr>
          <p:spPr>
            <a:xfrm>
              <a:off x="9424080" y="1064991"/>
              <a:ext cx="1748699" cy="27384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29"/>
            <p:cNvSpPr txBox="1"/>
            <p:nvPr/>
          </p:nvSpPr>
          <p:spPr>
            <a:xfrm>
              <a:off x="8318985" y="-288460"/>
              <a:ext cx="2567360" cy="16284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mtClean="0">
                  <a:solidFill>
                    <a:srgbClr val="FF0000"/>
                  </a:solidFill>
                </a:rPr>
                <a:t>视高</a:t>
              </a:r>
              <a:r>
                <a:rPr lang="en-US" altLang="zh-CN" sz="2000" b="1" smtClean="0">
                  <a:solidFill>
                    <a:srgbClr val="FF0000"/>
                  </a:solidFill>
                </a:rPr>
                <a:t>Ss</a:t>
              </a:r>
              <a:r>
                <a:rPr lang="zh-CN" altLang="en-US" sz="2000" b="1" smtClean="0">
                  <a:solidFill>
                    <a:srgbClr val="FF0000"/>
                  </a:solidFill>
                </a:rPr>
                <a:t>（视点到</a:t>
              </a:r>
              <a:r>
                <a:rPr lang="en-US" altLang="zh-CN" sz="2000" b="1" smtClean="0">
                  <a:solidFill>
                    <a:srgbClr val="FF0000"/>
                  </a:solidFill>
                </a:rPr>
                <a:t>H</a:t>
              </a:r>
              <a:r>
                <a:rPr lang="zh-CN" altLang="en-US" sz="2000" b="1" smtClean="0">
                  <a:solidFill>
                    <a:srgbClr val="FF0000"/>
                  </a:solidFill>
                </a:rPr>
                <a:t>面的距离）</a:t>
              </a:r>
              <a:endParaRPr lang="zh-CN" altLang="en-US" sz="20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30945" y="4896817"/>
            <a:ext cx="2474030" cy="707886"/>
            <a:chOff x="8408274" y="-125836"/>
            <a:chExt cx="2567360" cy="1628403"/>
          </a:xfrm>
          <a:noFill/>
        </p:grpSpPr>
        <p:cxnSp>
          <p:nvCxnSpPr>
            <p:cNvPr id="32" name="直接箭头连接符 31"/>
            <p:cNvCxnSpPr/>
            <p:nvPr/>
          </p:nvCxnSpPr>
          <p:spPr>
            <a:xfrm>
              <a:off x="9260869" y="580045"/>
              <a:ext cx="1463464" cy="4405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/>
          </p:nvSpPr>
          <p:spPr>
            <a:xfrm>
              <a:off x="8408274" y="-125836"/>
              <a:ext cx="2567360" cy="16284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mtClean="0">
                  <a:solidFill>
                    <a:srgbClr val="FF0000"/>
                  </a:solidFill>
                </a:rPr>
                <a:t>站点</a:t>
              </a:r>
              <a:r>
                <a:rPr lang="en-US" altLang="zh-CN" sz="2000" b="1" smtClean="0">
                  <a:solidFill>
                    <a:srgbClr val="FF0000"/>
                  </a:solidFill>
                </a:rPr>
                <a:t>s</a:t>
              </a:r>
            </a:p>
            <a:p>
              <a:r>
                <a:rPr lang="en-US" altLang="zh-CN" sz="2000" b="1" smtClean="0">
                  <a:solidFill>
                    <a:srgbClr val="FF0000"/>
                  </a:solidFill>
                </a:rPr>
                <a:t>(</a:t>
              </a:r>
              <a:r>
                <a:rPr lang="zh-CN" altLang="en-US" sz="2000" b="1" smtClean="0">
                  <a:solidFill>
                    <a:srgbClr val="FF0000"/>
                  </a:solidFill>
                </a:rPr>
                <a:t>视点的水平投影）</a:t>
              </a:r>
              <a:endParaRPr lang="zh-CN" altLang="en-US" sz="20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30944" y="5923884"/>
            <a:ext cx="3932496" cy="400110"/>
            <a:chOff x="8325943" y="1043040"/>
            <a:chExt cx="4080845" cy="920403"/>
          </a:xfrm>
          <a:noFill/>
        </p:grpSpPr>
        <p:cxnSp>
          <p:nvCxnSpPr>
            <p:cNvPr id="35" name="直接箭头连接符 34"/>
            <p:cNvCxnSpPr/>
            <p:nvPr/>
          </p:nvCxnSpPr>
          <p:spPr>
            <a:xfrm flipV="1">
              <a:off x="10940779" y="1256381"/>
              <a:ext cx="1466009" cy="289723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35"/>
            <p:cNvSpPr txBox="1"/>
            <p:nvPr/>
          </p:nvSpPr>
          <p:spPr>
            <a:xfrm>
              <a:off x="8325943" y="1043040"/>
              <a:ext cx="2761962" cy="9204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mtClean="0">
                  <a:solidFill>
                    <a:srgbClr val="0070C0"/>
                  </a:solidFill>
                </a:rPr>
                <a:t>基面</a:t>
              </a:r>
              <a:r>
                <a:rPr lang="en-US" altLang="zh-CN" sz="2000" b="1" smtClean="0">
                  <a:solidFill>
                    <a:srgbClr val="0070C0"/>
                  </a:solidFill>
                </a:rPr>
                <a:t>H</a:t>
              </a:r>
              <a:r>
                <a:rPr lang="zh-CN" altLang="en-US" sz="2000" b="1" smtClean="0">
                  <a:solidFill>
                    <a:srgbClr val="0070C0"/>
                  </a:solidFill>
                </a:rPr>
                <a:t>（水平投影面）</a:t>
              </a:r>
              <a:endParaRPr lang="zh-CN" altLang="en-US" sz="2000" b="1">
                <a:solidFill>
                  <a:srgbClr val="0070C0"/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489710" y="1146023"/>
            <a:ext cx="6594985" cy="1804501"/>
            <a:chOff x="5489710" y="1146023"/>
            <a:chExt cx="6594985" cy="1804501"/>
          </a:xfrm>
        </p:grpSpPr>
        <p:sp>
          <p:nvSpPr>
            <p:cNvPr id="49" name="文本框 48"/>
            <p:cNvSpPr txBox="1"/>
            <p:nvPr/>
          </p:nvSpPr>
          <p:spPr>
            <a:xfrm>
              <a:off x="8168646" y="1146023"/>
              <a:ext cx="39160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mtClean="0">
                  <a:solidFill>
                    <a:srgbClr val="FF0000"/>
                  </a:solidFill>
                </a:rPr>
                <a:t>主点</a:t>
              </a:r>
              <a:r>
                <a:rPr lang="en-US" altLang="zh-CN" sz="2000" b="1" smtClean="0">
                  <a:solidFill>
                    <a:srgbClr val="FF0000"/>
                  </a:solidFill>
                </a:rPr>
                <a:t>s’</a:t>
              </a:r>
              <a:r>
                <a:rPr lang="zh-CN" altLang="en-US" sz="2000" b="1" smtClean="0">
                  <a:solidFill>
                    <a:srgbClr val="FF0000"/>
                  </a:solidFill>
                </a:rPr>
                <a:t>（站点在画面上的投影）</a:t>
              </a:r>
              <a:endParaRPr lang="zh-CN" altLang="en-US" sz="2000" b="1">
                <a:solidFill>
                  <a:srgbClr val="FF0000"/>
                </a:solidFill>
              </a:endParaRPr>
            </a:p>
          </p:txBody>
        </p:sp>
        <p:cxnSp>
          <p:nvCxnSpPr>
            <p:cNvPr id="50" name="直接箭头连接符 49"/>
            <p:cNvCxnSpPr>
              <a:stCxn id="49" idx="1"/>
            </p:cNvCxnSpPr>
            <p:nvPr/>
          </p:nvCxnSpPr>
          <p:spPr>
            <a:xfrm flipH="1">
              <a:off x="5489710" y="1346078"/>
              <a:ext cx="2678936" cy="16044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>
            <a:off x="5651161" y="1896401"/>
            <a:ext cx="6455354" cy="1394462"/>
            <a:chOff x="5552496" y="1154734"/>
            <a:chExt cx="6455354" cy="1394462"/>
          </a:xfrm>
        </p:grpSpPr>
        <p:sp>
          <p:nvSpPr>
            <p:cNvPr id="57" name="文本框 56"/>
            <p:cNvSpPr txBox="1"/>
            <p:nvPr/>
          </p:nvSpPr>
          <p:spPr>
            <a:xfrm>
              <a:off x="8091801" y="1154734"/>
              <a:ext cx="39160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mtClean="0">
                  <a:solidFill>
                    <a:srgbClr val="FF0000"/>
                  </a:solidFill>
                </a:rPr>
                <a:t>视平线</a:t>
              </a:r>
              <a:r>
                <a:rPr lang="en-US" altLang="zh-CN" sz="2000" b="1" smtClean="0">
                  <a:solidFill>
                    <a:srgbClr val="FF0000"/>
                  </a:solidFill>
                </a:rPr>
                <a:t>hh</a:t>
              </a:r>
              <a:endParaRPr lang="zh-CN" altLang="en-US" sz="2000" b="1">
                <a:solidFill>
                  <a:srgbClr val="FF0000"/>
                </a:solidFill>
              </a:endParaRPr>
            </a:p>
          </p:txBody>
        </p:sp>
        <p:cxnSp>
          <p:nvCxnSpPr>
            <p:cNvPr id="58" name="直接箭头连接符 57"/>
            <p:cNvCxnSpPr>
              <a:stCxn id="57" idx="1"/>
            </p:cNvCxnSpPr>
            <p:nvPr/>
          </p:nvCxnSpPr>
          <p:spPr>
            <a:xfrm flipH="1">
              <a:off x="5552496" y="1354789"/>
              <a:ext cx="2539305" cy="11944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/>
          <p:cNvGrpSpPr/>
          <p:nvPr/>
        </p:nvGrpSpPr>
        <p:grpSpPr>
          <a:xfrm>
            <a:off x="5489710" y="2487136"/>
            <a:ext cx="6691714" cy="1608894"/>
            <a:chOff x="5407430" y="1000410"/>
            <a:chExt cx="6691714" cy="1608894"/>
          </a:xfrm>
        </p:grpSpPr>
        <p:sp>
          <p:nvSpPr>
            <p:cNvPr id="60" name="文本框 59"/>
            <p:cNvSpPr txBox="1"/>
            <p:nvPr/>
          </p:nvSpPr>
          <p:spPr>
            <a:xfrm>
              <a:off x="8183095" y="1000410"/>
              <a:ext cx="39160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mtClean="0">
                  <a:solidFill>
                    <a:srgbClr val="FF0000"/>
                  </a:solidFill>
                </a:rPr>
                <a:t>视线</a:t>
              </a:r>
              <a:r>
                <a:rPr lang="en-US" altLang="zh-CN" sz="2000" b="1" smtClean="0">
                  <a:solidFill>
                    <a:srgbClr val="FF0000"/>
                  </a:solidFill>
                </a:rPr>
                <a:t>SA</a:t>
              </a:r>
              <a:r>
                <a:rPr lang="zh-CN" altLang="en-US" sz="2000" b="1" smtClean="0">
                  <a:solidFill>
                    <a:srgbClr val="FF0000"/>
                  </a:solidFill>
                </a:rPr>
                <a:t>（视点与空间点之间的连线）</a:t>
              </a:r>
              <a:endParaRPr lang="zh-CN" altLang="en-US" sz="2000" b="1">
                <a:solidFill>
                  <a:srgbClr val="FF0000"/>
                </a:solidFill>
              </a:endParaRPr>
            </a:p>
          </p:txBody>
        </p:sp>
        <p:cxnSp>
          <p:nvCxnSpPr>
            <p:cNvPr id="61" name="直接箭头连接符 60"/>
            <p:cNvCxnSpPr>
              <a:stCxn id="60" idx="1"/>
            </p:cNvCxnSpPr>
            <p:nvPr/>
          </p:nvCxnSpPr>
          <p:spPr>
            <a:xfrm flipH="1">
              <a:off x="5407430" y="1354353"/>
              <a:ext cx="2775665" cy="12549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组合 61"/>
          <p:cNvGrpSpPr/>
          <p:nvPr/>
        </p:nvGrpSpPr>
        <p:grpSpPr>
          <a:xfrm>
            <a:off x="5925312" y="3408629"/>
            <a:ext cx="6181203" cy="707886"/>
            <a:chOff x="4055049" y="1296032"/>
            <a:chExt cx="7986329" cy="707886"/>
          </a:xfrm>
        </p:grpSpPr>
        <p:sp>
          <p:nvSpPr>
            <p:cNvPr id="63" name="文本框 62"/>
            <p:cNvSpPr txBox="1"/>
            <p:nvPr/>
          </p:nvSpPr>
          <p:spPr>
            <a:xfrm>
              <a:off x="8125329" y="1296032"/>
              <a:ext cx="3916049" cy="70788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000" b="1" smtClean="0">
                  <a:solidFill>
                    <a:srgbClr val="FF0000"/>
                  </a:solidFill>
                </a:rPr>
                <a:t>  点</a:t>
              </a:r>
              <a:r>
                <a:rPr lang="en-US" altLang="zh-CN" sz="2000" b="1" smtClean="0">
                  <a:solidFill>
                    <a:srgbClr val="FF0000"/>
                  </a:solidFill>
                </a:rPr>
                <a:t>A</a:t>
              </a:r>
              <a:r>
                <a:rPr lang="zh-CN" altLang="en-US" sz="2000" b="1" smtClean="0">
                  <a:solidFill>
                    <a:srgbClr val="FF0000"/>
                  </a:solidFill>
                </a:rPr>
                <a:t>的透视投影</a:t>
              </a:r>
              <a:r>
                <a:rPr lang="en-US" altLang="zh-CN" sz="2000" b="1" smtClean="0">
                  <a:solidFill>
                    <a:srgbClr val="FF0000"/>
                  </a:solidFill>
                </a:rPr>
                <a:t>A</a:t>
              </a:r>
              <a:r>
                <a:rPr lang="en-US" altLang="zh-CN" sz="2000" b="1" baseline="30000" smtClean="0">
                  <a:solidFill>
                    <a:srgbClr val="FF0000"/>
                  </a:solidFill>
                </a:rPr>
                <a:t>0</a:t>
              </a:r>
            </a:p>
            <a:p>
              <a:r>
                <a:rPr lang="zh-CN" altLang="en-US" sz="2000" b="1" smtClean="0">
                  <a:solidFill>
                    <a:srgbClr val="FF0000"/>
                  </a:solidFill>
                </a:rPr>
                <a:t>（视线</a:t>
              </a:r>
              <a:r>
                <a:rPr lang="en-US" altLang="zh-CN" sz="2000" b="1" smtClean="0">
                  <a:solidFill>
                    <a:srgbClr val="FF0000"/>
                  </a:solidFill>
                </a:rPr>
                <a:t>SA</a:t>
              </a:r>
              <a:r>
                <a:rPr lang="zh-CN" altLang="en-US" sz="2000" b="1" smtClean="0">
                  <a:solidFill>
                    <a:srgbClr val="FF0000"/>
                  </a:solidFill>
                </a:rPr>
                <a:t>与画面的交点）</a:t>
              </a:r>
              <a:endParaRPr lang="zh-CN" altLang="en-US" sz="2000" b="1">
                <a:solidFill>
                  <a:srgbClr val="FF0000"/>
                </a:solidFill>
              </a:endParaRPr>
            </a:p>
          </p:txBody>
        </p:sp>
        <p:cxnSp>
          <p:nvCxnSpPr>
            <p:cNvPr id="64" name="直接箭头连接符 63"/>
            <p:cNvCxnSpPr>
              <a:stCxn id="63" idx="1"/>
            </p:cNvCxnSpPr>
            <p:nvPr/>
          </p:nvCxnSpPr>
          <p:spPr>
            <a:xfrm flipH="1">
              <a:off x="4055049" y="1649975"/>
              <a:ext cx="4070280" cy="35394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组合 64"/>
          <p:cNvGrpSpPr/>
          <p:nvPr/>
        </p:nvGrpSpPr>
        <p:grpSpPr>
          <a:xfrm>
            <a:off x="7934347" y="4560672"/>
            <a:ext cx="4516662" cy="993258"/>
            <a:chOff x="8481774" y="607206"/>
            <a:chExt cx="4516662" cy="993258"/>
          </a:xfrm>
        </p:grpSpPr>
        <p:sp>
          <p:nvSpPr>
            <p:cNvPr id="66" name="文本框 65"/>
            <p:cNvSpPr txBox="1"/>
            <p:nvPr/>
          </p:nvSpPr>
          <p:spPr>
            <a:xfrm>
              <a:off x="9082387" y="1200354"/>
              <a:ext cx="39160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mtClean="0">
                  <a:solidFill>
                    <a:srgbClr val="0070C0"/>
                  </a:solidFill>
                </a:rPr>
                <a:t>空间点</a:t>
              </a:r>
              <a:r>
                <a:rPr lang="en-US" altLang="zh-CN" sz="2000" b="1" smtClean="0">
                  <a:solidFill>
                    <a:srgbClr val="0070C0"/>
                  </a:solidFill>
                </a:rPr>
                <a:t>A</a:t>
              </a:r>
              <a:r>
                <a:rPr lang="zh-CN" altLang="en-US" sz="2000" b="1" smtClean="0">
                  <a:solidFill>
                    <a:srgbClr val="0070C0"/>
                  </a:solidFill>
                </a:rPr>
                <a:t>（在</a:t>
              </a:r>
              <a:r>
                <a:rPr lang="en-US" altLang="zh-CN" sz="2000" b="1" smtClean="0">
                  <a:solidFill>
                    <a:srgbClr val="0070C0"/>
                  </a:solidFill>
                </a:rPr>
                <a:t>H</a:t>
              </a:r>
              <a:r>
                <a:rPr lang="zh-CN" altLang="en-US" sz="2000" b="1" smtClean="0">
                  <a:solidFill>
                    <a:srgbClr val="0070C0"/>
                  </a:solidFill>
                </a:rPr>
                <a:t>面内）</a:t>
              </a:r>
              <a:endParaRPr lang="zh-CN" altLang="en-US" sz="2000" b="1">
                <a:solidFill>
                  <a:srgbClr val="0070C0"/>
                </a:solidFill>
              </a:endParaRPr>
            </a:p>
          </p:txBody>
        </p:sp>
        <p:cxnSp>
          <p:nvCxnSpPr>
            <p:cNvPr id="67" name="直接箭头连接符 66"/>
            <p:cNvCxnSpPr>
              <a:stCxn id="66" idx="1"/>
            </p:cNvCxnSpPr>
            <p:nvPr/>
          </p:nvCxnSpPr>
          <p:spPr>
            <a:xfrm flipH="1" flipV="1">
              <a:off x="8481774" y="607206"/>
              <a:ext cx="600613" cy="7932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组合 83"/>
          <p:cNvGrpSpPr/>
          <p:nvPr/>
        </p:nvGrpSpPr>
        <p:grpSpPr>
          <a:xfrm>
            <a:off x="6016070" y="5010493"/>
            <a:ext cx="3916049" cy="1258811"/>
            <a:chOff x="8370888" y="654878"/>
            <a:chExt cx="3916049" cy="906213"/>
          </a:xfrm>
        </p:grpSpPr>
        <p:sp>
          <p:nvSpPr>
            <p:cNvPr id="85" name="文本框 84"/>
            <p:cNvSpPr txBox="1"/>
            <p:nvPr/>
          </p:nvSpPr>
          <p:spPr>
            <a:xfrm>
              <a:off x="8370888" y="1273053"/>
              <a:ext cx="3916049" cy="288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mtClean="0">
                  <a:solidFill>
                    <a:srgbClr val="0070C0"/>
                  </a:solidFill>
                </a:rPr>
                <a:t>基线</a:t>
              </a:r>
              <a:r>
                <a:rPr lang="en-US" altLang="zh-CN" sz="2000" b="1" smtClean="0">
                  <a:solidFill>
                    <a:srgbClr val="0070C0"/>
                  </a:solidFill>
                </a:rPr>
                <a:t>OX</a:t>
              </a:r>
              <a:r>
                <a:rPr lang="zh-CN" altLang="en-US" sz="2000" b="1" smtClean="0">
                  <a:solidFill>
                    <a:srgbClr val="0070C0"/>
                  </a:solidFill>
                </a:rPr>
                <a:t>（画面与基面的交线）</a:t>
              </a:r>
              <a:endParaRPr lang="zh-CN" altLang="en-US" sz="2000" b="1">
                <a:solidFill>
                  <a:srgbClr val="0070C0"/>
                </a:solidFill>
              </a:endParaRPr>
            </a:p>
          </p:txBody>
        </p:sp>
        <p:cxnSp>
          <p:nvCxnSpPr>
            <p:cNvPr id="86" name="直接箭头连接符 85"/>
            <p:cNvCxnSpPr/>
            <p:nvPr/>
          </p:nvCxnSpPr>
          <p:spPr>
            <a:xfrm flipH="1" flipV="1">
              <a:off x="8572310" y="654878"/>
              <a:ext cx="503348" cy="6408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695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2" descr="背景图案&#10;&#10;描述已自动生成">
            <a:extLst>
              <a:ext uri="{FF2B5EF4-FFF2-40B4-BE49-F238E27FC236}">
                <a16:creationId xmlns:a16="http://schemas.microsoft.com/office/drawing/2014/main" xmlns="" id="{BEBB5CB1-DA69-5FD6-B0A2-E2B609112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xmlns="" id="{999ED73C-7953-D09E-A029-2970CE8B8A7B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xmlns="" id="{3808021D-C979-C876-426F-CB3F109E27A6}"/>
              </a:ext>
            </a:extLst>
          </p:cNvPr>
          <p:cNvSpPr txBox="1"/>
          <p:nvPr/>
        </p:nvSpPr>
        <p:spPr>
          <a:xfrm>
            <a:off x="648728" y="956457"/>
            <a:ext cx="92090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13.1.2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点线面的透视投影      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13-1 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求空间点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的透视投影。</a:t>
            </a:r>
          </a:p>
        </p:txBody>
      </p:sp>
      <p:sp>
        <p:nvSpPr>
          <p:cNvPr id="38" name="矩形 37"/>
          <p:cNvSpPr/>
          <p:nvPr/>
        </p:nvSpPr>
        <p:spPr>
          <a:xfrm>
            <a:off x="4850247" y="224850"/>
            <a:ext cx="4318811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13.1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透视的基本概念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358" y="1375097"/>
            <a:ext cx="2915226" cy="5422729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 flipV="1">
            <a:off x="7850903" y="2094964"/>
            <a:ext cx="797812" cy="239357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841938" y="5657233"/>
            <a:ext cx="806777" cy="8931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endCxn id="30" idx="4"/>
          </p:cNvCxnSpPr>
          <p:nvPr/>
        </p:nvCxnSpPr>
        <p:spPr>
          <a:xfrm flipH="1">
            <a:off x="8288022" y="3106183"/>
            <a:ext cx="2487" cy="31073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8060618" y="2696543"/>
            <a:ext cx="993879" cy="517284"/>
            <a:chOff x="8034363" y="2627844"/>
            <a:chExt cx="993879" cy="517284"/>
          </a:xfrm>
        </p:grpSpPr>
        <p:grpSp>
          <p:nvGrpSpPr>
            <p:cNvPr id="23" name="组合 22"/>
            <p:cNvGrpSpPr/>
            <p:nvPr/>
          </p:nvGrpSpPr>
          <p:grpSpPr>
            <a:xfrm>
              <a:off x="8034363" y="2627844"/>
              <a:ext cx="993879" cy="461665"/>
              <a:chOff x="7242002" y="1146091"/>
              <a:chExt cx="915048" cy="453203"/>
            </a:xfrm>
          </p:grpSpPr>
          <p:sp>
            <p:nvSpPr>
              <p:cNvPr id="26" name="文本框 25"/>
              <p:cNvSpPr txBox="1"/>
              <p:nvPr/>
            </p:nvSpPr>
            <p:spPr>
              <a:xfrm>
                <a:off x="7242002" y="1146091"/>
                <a:ext cx="915048" cy="453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smtClean="0">
                    <a:solidFill>
                      <a:srgbClr val="FF0000"/>
                    </a:solidFill>
                  </a:rPr>
                  <a:t>a</a:t>
                </a:r>
                <a:endParaRPr lang="zh-CN" altLang="en-US" sz="2400">
                  <a:solidFill>
                    <a:srgbClr val="FF0000"/>
                  </a:solidFill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7378412" y="1146091"/>
                <a:ext cx="25840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100" smtClean="0">
                    <a:solidFill>
                      <a:srgbClr val="FF0000"/>
                    </a:solidFill>
                  </a:rPr>
                  <a:t>0</a:t>
                </a:r>
                <a:endParaRPr lang="zh-CN" altLang="en-US" sz="110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8" name="椭圆 27"/>
            <p:cNvSpPr/>
            <p:nvPr/>
          </p:nvSpPr>
          <p:spPr>
            <a:xfrm>
              <a:off x="8203416" y="3041821"/>
              <a:ext cx="113788" cy="10330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230848" y="5666377"/>
            <a:ext cx="942591" cy="547168"/>
            <a:chOff x="8203416" y="5574937"/>
            <a:chExt cx="942591" cy="547168"/>
          </a:xfrm>
        </p:grpSpPr>
        <p:grpSp>
          <p:nvGrpSpPr>
            <p:cNvPr id="19" name="组合 18"/>
            <p:cNvGrpSpPr/>
            <p:nvPr/>
          </p:nvGrpSpPr>
          <p:grpSpPr>
            <a:xfrm>
              <a:off x="8249170" y="5574937"/>
              <a:ext cx="896837" cy="516897"/>
              <a:chOff x="7170383" y="1208706"/>
              <a:chExt cx="915048" cy="4789538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7170383" y="2290848"/>
                <a:ext cx="915048" cy="3707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smtClean="0">
                    <a:solidFill>
                      <a:srgbClr val="FF0000"/>
                    </a:solidFill>
                  </a:rPr>
                  <a:t>A</a:t>
                </a:r>
                <a:endParaRPr lang="zh-CN" altLang="en-US" sz="2000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7330602" y="1797232"/>
                <a:ext cx="271830" cy="2566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smtClean="0">
                    <a:solidFill>
                      <a:srgbClr val="FF0000"/>
                    </a:solidFill>
                  </a:rPr>
                  <a:t>0</a:t>
                </a:r>
                <a:endParaRPr lang="zh-CN" altLang="en-US" sz="1200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7401066" y="1208706"/>
                <a:ext cx="170079" cy="256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110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0" name="椭圆 29"/>
            <p:cNvSpPr/>
            <p:nvPr/>
          </p:nvSpPr>
          <p:spPr>
            <a:xfrm>
              <a:off x="8203416" y="6014110"/>
              <a:ext cx="114348" cy="10799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9F2BC998-ACD9-A479-6FDC-85DC884779DB}"/>
              </a:ext>
            </a:extLst>
          </p:cNvPr>
          <p:cNvSpPr txBox="1"/>
          <p:nvPr/>
        </p:nvSpPr>
        <p:spPr>
          <a:xfrm>
            <a:off x="-1508760" y="6379796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13-3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点的透视投影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684" y="1635457"/>
            <a:ext cx="5759403" cy="46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8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C3C1728B-9EB1-8C99-6064-DD0FA0E5368E}"/>
              </a:ext>
            </a:extLst>
          </p:cNvPr>
          <p:cNvSpPr txBox="1"/>
          <p:nvPr/>
        </p:nvSpPr>
        <p:spPr>
          <a:xfrm>
            <a:off x="0" y="5901376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    （</a:t>
            </a:r>
            <a:r>
              <a:rPr lang="en-US" altLang="zh-CN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a)                                                  (b)                                        (c)</a:t>
            </a:r>
            <a:endParaRPr lang="zh-CN" altLang="zh-CN" sz="16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C0E3F240-8077-D2EC-B1EF-C7E716541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956" y="1363423"/>
            <a:ext cx="9692345" cy="4610658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E7FECBB-91EF-E302-2152-B1D69CBDE163}"/>
              </a:ext>
            </a:extLst>
          </p:cNvPr>
          <p:cNvSpPr txBox="1"/>
          <p:nvPr/>
        </p:nvSpPr>
        <p:spPr>
          <a:xfrm>
            <a:off x="0" y="618926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13-4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铅垂线的透视投影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BE3DFB3A-6C85-E719-2DA9-F1F935517476}"/>
              </a:ext>
            </a:extLst>
          </p:cNvPr>
          <p:cNvSpPr txBox="1"/>
          <p:nvPr/>
        </p:nvSpPr>
        <p:spPr>
          <a:xfrm>
            <a:off x="1401763" y="941009"/>
            <a:ext cx="92090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13.1.2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点线面的透视投影      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13-2 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铅垂线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AB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的透视投影。</a:t>
            </a:r>
          </a:p>
        </p:txBody>
      </p:sp>
      <p:sp>
        <p:nvSpPr>
          <p:cNvPr id="11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2" name="矩形 11"/>
          <p:cNvSpPr/>
          <p:nvPr/>
        </p:nvSpPr>
        <p:spPr>
          <a:xfrm>
            <a:off x="4850247" y="224850"/>
            <a:ext cx="4318811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13.1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透视的基本概念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6391656" y="4654296"/>
            <a:ext cx="740664" cy="3657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391656" y="5036785"/>
            <a:ext cx="740664" cy="7885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781800" y="2842260"/>
            <a:ext cx="4953" cy="258956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6440518" y="4525581"/>
            <a:ext cx="425116" cy="369332"/>
            <a:chOff x="6440518" y="4525581"/>
            <a:chExt cx="425116" cy="369332"/>
          </a:xfrm>
        </p:grpSpPr>
        <p:sp>
          <p:nvSpPr>
            <p:cNvPr id="17" name="流程图: 联系 16"/>
            <p:cNvSpPr/>
            <p:nvPr/>
          </p:nvSpPr>
          <p:spPr>
            <a:xfrm>
              <a:off x="6753606" y="4798248"/>
              <a:ext cx="66294" cy="61788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6440518" y="4525581"/>
              <a:ext cx="4251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>
                  <a:solidFill>
                    <a:srgbClr val="FF0000"/>
                  </a:solidFill>
                </a:rPr>
                <a:t>A</a:t>
              </a:r>
              <a:r>
                <a:rPr lang="en-US" altLang="zh-CN" b="1" baseline="30000">
                  <a:solidFill>
                    <a:srgbClr val="FF0000"/>
                  </a:solidFill>
                </a:rPr>
                <a:t>0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402404" y="5388100"/>
            <a:ext cx="425116" cy="369332"/>
            <a:chOff x="6402404" y="5388100"/>
            <a:chExt cx="425116" cy="369332"/>
          </a:xfrm>
        </p:grpSpPr>
        <p:sp>
          <p:nvSpPr>
            <p:cNvPr id="18" name="流程图: 联系 17"/>
            <p:cNvSpPr/>
            <p:nvPr/>
          </p:nvSpPr>
          <p:spPr>
            <a:xfrm>
              <a:off x="6761226" y="5424206"/>
              <a:ext cx="66294" cy="61788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6402404" y="5388100"/>
              <a:ext cx="4251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smtClean="0">
                  <a:solidFill>
                    <a:srgbClr val="FF0000"/>
                  </a:solidFill>
                </a:rPr>
                <a:t>B</a:t>
              </a:r>
              <a:r>
                <a:rPr lang="en-US" altLang="zh-CN" b="1" baseline="30000" smtClean="0">
                  <a:solidFill>
                    <a:srgbClr val="FF0000"/>
                  </a:solidFill>
                </a:rPr>
                <a:t>0</a:t>
              </a:r>
              <a:endParaRPr lang="en-US" altLang="zh-CN" b="1" baseline="3000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466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C3C1728B-9EB1-8C99-6064-DD0FA0E5368E}"/>
              </a:ext>
            </a:extLst>
          </p:cNvPr>
          <p:cNvSpPr txBox="1"/>
          <p:nvPr/>
        </p:nvSpPr>
        <p:spPr>
          <a:xfrm>
            <a:off x="0" y="5901376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    （</a:t>
            </a:r>
            <a:r>
              <a:rPr lang="en-US" altLang="zh-CN" sz="16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a)                                                  (b)                                        (c)</a:t>
            </a:r>
            <a:endParaRPr lang="zh-CN" altLang="zh-CN" sz="16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238A79F-5B06-2752-9386-8D5F31EDF9F5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E7FECBB-91EF-E302-2152-B1D69CBDE163}"/>
              </a:ext>
            </a:extLst>
          </p:cNvPr>
          <p:cNvSpPr txBox="1"/>
          <p:nvPr/>
        </p:nvSpPr>
        <p:spPr>
          <a:xfrm>
            <a:off x="0" y="618926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13-5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侧垂线的透视投影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F712A63-749A-6230-DBF5-33DFCF02E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362" y="1381038"/>
            <a:ext cx="9691211" cy="456057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741A1AF-6228-7A9E-2FCA-1E8B771F1DD0}"/>
              </a:ext>
            </a:extLst>
          </p:cNvPr>
          <p:cNvSpPr txBox="1"/>
          <p:nvPr/>
        </p:nvSpPr>
        <p:spPr>
          <a:xfrm>
            <a:off x="1401763" y="941009"/>
            <a:ext cx="92090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13.1.2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点线面的透视投影      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13-3 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侧垂线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AB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的透视投影。</a:t>
            </a:r>
          </a:p>
        </p:txBody>
      </p:sp>
      <p:sp>
        <p:nvSpPr>
          <p:cNvPr id="11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sp>
        <p:nvSpPr>
          <p:cNvPr id="12" name="矩形 11"/>
          <p:cNvSpPr/>
          <p:nvPr/>
        </p:nvSpPr>
        <p:spPr>
          <a:xfrm>
            <a:off x="4850247" y="224850"/>
            <a:ext cx="4318811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13.1  </a:t>
            </a:r>
            <a:r>
              <a:rPr lang="zh-CN" altLang="en-US" sz="2800" b="1" kern="2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透视的基本概念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6409944" y="4654296"/>
            <a:ext cx="749808" cy="39319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6428232" y="4654296"/>
            <a:ext cx="1060704" cy="39319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6428232" y="1875541"/>
            <a:ext cx="1060704" cy="212574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821424" y="2882616"/>
            <a:ext cx="0" cy="19499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流程图: 联系 17"/>
          <p:cNvSpPr/>
          <p:nvPr/>
        </p:nvSpPr>
        <p:spPr>
          <a:xfrm>
            <a:off x="6775704" y="4783837"/>
            <a:ext cx="83226" cy="8322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连接符 22"/>
          <p:cNvCxnSpPr/>
          <p:nvPr/>
        </p:nvCxnSpPr>
        <p:spPr>
          <a:xfrm>
            <a:off x="7002780" y="2882616"/>
            <a:ext cx="0" cy="19499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流程图: 联系 26"/>
          <p:cNvSpPr/>
          <p:nvPr/>
        </p:nvSpPr>
        <p:spPr>
          <a:xfrm>
            <a:off x="6966204" y="4811269"/>
            <a:ext cx="83226" cy="8322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428232" y="4554882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A</a:t>
            </a:r>
            <a:r>
              <a:rPr lang="en-US" altLang="zh-CN" b="1" baseline="30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6" name="矩形 35"/>
          <p:cNvSpPr/>
          <p:nvPr/>
        </p:nvSpPr>
        <p:spPr>
          <a:xfrm>
            <a:off x="7018227" y="4739548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smtClean="0">
                <a:solidFill>
                  <a:srgbClr val="FF0000"/>
                </a:solidFill>
              </a:rPr>
              <a:t>B</a:t>
            </a:r>
            <a:r>
              <a:rPr lang="en-US" altLang="zh-CN" b="1" baseline="30000" smtClean="0">
                <a:solidFill>
                  <a:srgbClr val="FF0000"/>
                </a:solidFill>
              </a:rPr>
              <a:t>0</a:t>
            </a:r>
            <a:endParaRPr lang="en-US" altLang="zh-CN" b="1" baseline="30000">
              <a:solidFill>
                <a:srgbClr val="FF0000"/>
              </a:solidFill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6813804" y="4834128"/>
            <a:ext cx="2133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50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7" grpId="0" animBg="1"/>
      <p:bldP spid="33" grpId="0"/>
      <p:bldP spid="36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3684</TotalTime>
  <Words>2047</Words>
  <Application>Microsoft Office PowerPoint</Application>
  <PresentationFormat>宽屏</PresentationFormat>
  <Paragraphs>303</Paragraphs>
  <Slides>41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7" baseType="lpstr">
      <vt:lpstr>等线</vt:lpstr>
      <vt:lpstr>等线 Light</vt:lpstr>
      <vt:lpstr>微软雅黑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61818</dc:creator>
  <cp:lastModifiedBy>Microsoft 帐户</cp:lastModifiedBy>
  <cp:revision>196</cp:revision>
  <dcterms:created xsi:type="dcterms:W3CDTF">2021-02-24T01:22:37Z</dcterms:created>
  <dcterms:modified xsi:type="dcterms:W3CDTF">2022-11-06T14:53:31Z</dcterms:modified>
</cp:coreProperties>
</file>