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63" r:id="rId4"/>
    <p:sldId id="1083" r:id="rId5"/>
    <p:sldId id="1084" r:id="rId7"/>
    <p:sldId id="1086" r:id="rId8"/>
    <p:sldId id="1087" r:id="rId9"/>
    <p:sldId id="1088" r:id="rId10"/>
    <p:sldId id="1156" r:id="rId11"/>
    <p:sldId id="1157" r:id="rId12"/>
    <p:sldId id="1158" r:id="rId13"/>
    <p:sldId id="1159" r:id="rId14"/>
    <p:sldId id="1089" r:id="rId15"/>
    <p:sldId id="1090" r:id="rId16"/>
    <p:sldId id="1091" r:id="rId17"/>
    <p:sldId id="1092" r:id="rId18"/>
    <p:sldId id="1093" r:id="rId19"/>
    <p:sldId id="1094" r:id="rId20"/>
    <p:sldId id="1095" r:id="rId21"/>
    <p:sldId id="1096" r:id="rId22"/>
    <p:sldId id="1085" r:id="rId23"/>
    <p:sldId id="1141" r:id="rId24"/>
    <p:sldId id="1098" r:id="rId25"/>
    <p:sldId id="1099" r:id="rId26"/>
    <p:sldId id="1101" r:id="rId27"/>
    <p:sldId id="1102" r:id="rId28"/>
    <p:sldId id="1103" r:id="rId29"/>
    <p:sldId id="1104" r:id="rId30"/>
    <p:sldId id="1105" r:id="rId31"/>
    <p:sldId id="1106" r:id="rId32"/>
    <p:sldId id="1107" r:id="rId33"/>
    <p:sldId id="1108" r:id="rId34"/>
    <p:sldId id="1142" r:id="rId35"/>
    <p:sldId id="1110" r:id="rId36"/>
    <p:sldId id="1112" r:id="rId37"/>
    <p:sldId id="1160" r:id="rId38"/>
    <p:sldId id="1161" r:id="rId39"/>
    <p:sldId id="1162" r:id="rId40"/>
    <p:sldId id="1163" r:id="rId41"/>
    <p:sldId id="1164" r:id="rId42"/>
    <p:sldId id="1165" r:id="rId43"/>
    <p:sldId id="346" r:id="rId44"/>
  </p:sldIdLst>
  <p:sldSz cx="12192000" cy="6858000"/>
  <p:notesSz cx="6858000" cy="9144000"/>
  <p:custDataLst>
    <p:tags r:id="rId48"/>
  </p:custData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4" userDrawn="1">
          <p15:clr>
            <a:srgbClr val="A4A3A4"/>
          </p15:clr>
        </p15:guide>
        <p15:guide id="2" pos="39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3399"/>
    <a:srgbClr val="333300"/>
    <a:srgbClr val="990000"/>
    <a:srgbClr val="808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94"/>
    <p:restoredTop sz="84734" autoAdjust="0"/>
  </p:normalViewPr>
  <p:slideViewPr>
    <p:cSldViewPr snapToGrid="0" showGuides="1">
      <p:cViewPr varScale="1">
        <p:scale>
          <a:sx n="93" d="100"/>
          <a:sy n="93" d="100"/>
        </p:scale>
        <p:origin x="724" y="76"/>
      </p:cViewPr>
      <p:guideLst>
        <p:guide orient="horz" pos="2224"/>
        <p:guide pos="3935"/>
      </p:guideLst>
    </p:cSldViewPr>
  </p:slideViewPr>
  <p:outlineViewPr>
    <p:cViewPr>
      <p:scale>
        <a:sx n="33" d="100"/>
        <a:sy n="33" d="100"/>
      </p:scale>
      <p:origin x="0" y="74742"/>
    </p:cViewPr>
  </p:outlineViewPr>
  <p:notesTextViewPr>
    <p:cViewPr>
      <p:scale>
        <a:sx n="100" d="100"/>
        <a:sy n="100" d="100"/>
      </p:scale>
      <p:origin x="0" y="0"/>
    </p:cViewPr>
  </p:notesTextViewPr>
  <p:sorterViewPr>
    <p:cViewPr varScale="1">
      <p:scale>
        <a:sx n="100" d="100"/>
        <a:sy n="100" d="100"/>
      </p:scale>
      <p:origin x="0" y="-262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8" Type="http://schemas.openxmlformats.org/officeDocument/2006/relationships/tags" Target="tags/tag137.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幻灯片图像占位符 1"/>
          <p:cNvSpPr>
            <a:spLocks noGrp="1" noRot="1" noChangeAspect="1" noTextEdit="1"/>
          </p:cNvSpPr>
          <p:nvPr>
            <p:ph type="sldImg"/>
          </p:nvPr>
        </p:nvSpPr>
        <p:spPr>
          <a:xfrm>
            <a:off x="685800" y="1143000"/>
            <a:ext cx="5486400" cy="3086100"/>
          </a:xfrm>
        </p:spPr>
      </p:sp>
      <p:sp>
        <p:nvSpPr>
          <p:cNvPr id="117763" name="备注占位符 2"/>
          <p:cNvSpPr>
            <a:spLocks noGrp="1"/>
          </p:cNvSpPr>
          <p:nvPr>
            <p:ph type="body" idx="1"/>
          </p:nvPr>
        </p:nvSpPr>
        <p:spPr>
          <a:noFill/>
        </p:spPr>
        <p:txBody>
          <a:bodyPr/>
          <a:lstStyle/>
          <a:p>
            <a:pPr eaLnBrk="1" hangingPunct="1"/>
            <a:endParaRPr lang="zh-CN" altLang="en-US">
              <a:ea typeface="宋体" panose="02010600030101010101" pitchFamily="2" charset="-122"/>
            </a:endParaRPr>
          </a:p>
        </p:txBody>
      </p:sp>
      <p:sp>
        <p:nvSpPr>
          <p:cNvPr id="117764" name="灯片编号占位符 3"/>
          <p:cNvSpPr>
            <a:spLocks noGrp="1"/>
          </p:cNvSpPr>
          <p:nvPr>
            <p:ph type="sldNum" sz="quarter" idx="5"/>
          </p:nvPr>
        </p:nvSpPr>
        <p:spPr>
          <a:noFill/>
        </p:spPr>
        <p:txBody>
          <a:bodyPr/>
          <a:lstStyle>
            <a:lvl1pPr eaLnBrk="0" hangingPunct="0">
              <a:defRPr kumimoji="1" sz="36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6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6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6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pPr eaLnBrk="1" hangingPunct="1"/>
            <a:fld id="{10EA99F3-3049-4843-9158-9A01D5678F07}" type="slidenum">
              <a:rPr lang="en-US" altLang="zh-CN" sz="1200" smtClean="0"/>
            </a:fld>
            <a:endParaRPr lang="en-US" altLang="zh-CN"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2" name="Rectangle 18"/>
          <p:cNvSpPr>
            <a:spLocks noChangeArrowheads="1"/>
          </p:cNvSpPr>
          <p:nvPr/>
        </p:nvSpPr>
        <p:spPr bwMode="gray">
          <a:xfrm>
            <a:off x="3" y="9525"/>
            <a:ext cx="527381" cy="6856413"/>
          </a:xfrm>
          <a:prstGeom prst="rect">
            <a:avLst/>
          </a:prstGeom>
          <a:pattFill prst="dkHorz">
            <a:fgClr>
              <a:schemeClr val="bg1"/>
            </a:fgClr>
            <a:bgClr>
              <a:srgbClr val="CCECFF"/>
            </a:bgClr>
          </a:patt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3" name="Rectangle 19"/>
          <p:cNvSpPr>
            <a:spLocks noChangeArrowheads="1"/>
          </p:cNvSpPr>
          <p:nvPr userDrawn="1"/>
        </p:nvSpPr>
        <p:spPr bwMode="ltGray">
          <a:xfrm flipV="1">
            <a:off x="2" y="9525"/>
            <a:ext cx="12191999" cy="683171"/>
          </a:xfrm>
          <a:prstGeom prst="rect">
            <a:avLst/>
          </a:prstGeom>
          <a:solidFill>
            <a:schemeClr val="accent1">
              <a:alpha val="86000"/>
            </a:schemeClr>
          </a:solidFill>
          <a:ln>
            <a:noFill/>
          </a:ln>
          <a:effectLst/>
        </p:spPr>
        <p:txBody>
          <a:bodyPr wrap="none" anchor="ctr"/>
          <a:lstStyle/>
          <a:p>
            <a:endParaRPr lang="zh-CN" altLang="en-US"/>
          </a:p>
        </p:txBody>
      </p:sp>
      <p:sp>
        <p:nvSpPr>
          <p:cNvPr id="8" name="矩形: 圆角 7"/>
          <p:cNvSpPr/>
          <p:nvPr userDrawn="1"/>
        </p:nvSpPr>
        <p:spPr bwMode="auto">
          <a:xfrm>
            <a:off x="541324" y="345430"/>
            <a:ext cx="10426083" cy="683171"/>
          </a:xfrm>
          <a:prstGeom prst="roundRect">
            <a:avLst/>
          </a:prstGeom>
          <a:solidFill>
            <a:srgbClr val="43A1FF"/>
          </a:solidFill>
          <a:ln w="254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lstStyle/>
          <a:p>
            <a:pPr marL="0" marR="0" indent="0" algn="l" defTabSz="685800" rtl="0" eaLnBrk="1" fontAlgn="base" latinLnBrk="0" hangingPunct="1">
              <a:lnSpc>
                <a:spcPct val="100000"/>
              </a:lnSpc>
              <a:spcBef>
                <a:spcPct val="0"/>
              </a:spcBef>
              <a:spcAft>
                <a:spcPct val="0"/>
              </a:spcAft>
              <a:buClrTx/>
              <a:buSzTx/>
              <a:buFontTx/>
              <a:buNone/>
            </a:pPr>
            <a:endParaRPr kumimoji="0" lang="zh-CN" altLang="en-US" sz="1350" b="1" i="0" u="none" strike="noStrike" cap="none" normalizeH="0" baseline="0" dirty="0">
              <a:ln>
                <a:noFill/>
              </a:ln>
              <a:solidFill>
                <a:schemeClr val="tx1"/>
              </a:solidFill>
              <a:effectLst/>
              <a:latin typeface="Arial" panose="020B0604020202020204" pitchFamily="34" charset="0"/>
            </a:endParaRPr>
          </a:p>
        </p:txBody>
      </p:sp>
      <p:sp>
        <p:nvSpPr>
          <p:cNvPr id="4" name="灯片编号占位符 3"/>
          <p:cNvSpPr txBox="1"/>
          <p:nvPr userDrawn="1"/>
        </p:nvSpPr>
        <p:spPr bwMode="auto">
          <a:xfrm>
            <a:off x="10848529" y="332656"/>
            <a:ext cx="11049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lstStyle>
            <a:defPPr>
              <a:defRPr lang="en-US"/>
            </a:defPPr>
            <a:lvl1pPr algn="ctr" rtl="0" eaLnBrk="0" fontAlgn="base" hangingPunct="0">
              <a:spcBef>
                <a:spcPct val="0"/>
              </a:spcBef>
              <a:spcAft>
                <a:spcPct val="0"/>
              </a:spcAft>
              <a:defRPr sz="2400" b="1"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9pPr>
          </a:lstStyle>
          <a:p>
            <a:pPr eaLnBrk="1" hangingPunct="1"/>
            <a:fld id="{CBA4D99C-2407-43EC-A80A-EB124D715F73}" type="slidenum">
              <a:rPr lang="zh-CN" altLang="en-US" sz="1800" smtClean="0">
                <a:solidFill>
                  <a:schemeClr val="bg1"/>
                </a:solidFill>
              </a:rPr>
            </a:fld>
            <a:endParaRPr lang="en-US" altLang="zh-CN" sz="18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2" name="Rectangle 18"/>
          <p:cNvSpPr>
            <a:spLocks noChangeArrowheads="1"/>
          </p:cNvSpPr>
          <p:nvPr/>
        </p:nvSpPr>
        <p:spPr bwMode="gray">
          <a:xfrm>
            <a:off x="2" y="9525"/>
            <a:ext cx="1775519" cy="6856413"/>
          </a:xfrm>
          <a:prstGeom prst="rect">
            <a:avLst/>
          </a:prstGeom>
          <a:pattFill prst="dkHorz">
            <a:fgClr>
              <a:schemeClr val="bg1"/>
            </a:fgClr>
            <a:bgClr>
              <a:srgbClr val="CCECFF"/>
            </a:bgClr>
          </a:patt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3" name="Rectangle 19"/>
          <p:cNvSpPr>
            <a:spLocks noChangeArrowheads="1"/>
          </p:cNvSpPr>
          <p:nvPr userDrawn="1"/>
        </p:nvSpPr>
        <p:spPr bwMode="ltGray">
          <a:xfrm flipV="1">
            <a:off x="2" y="9519"/>
            <a:ext cx="12191999" cy="1043216"/>
          </a:xfrm>
          <a:prstGeom prst="rect">
            <a:avLst/>
          </a:prstGeom>
          <a:solidFill>
            <a:schemeClr val="accent1">
              <a:alpha val="86000"/>
            </a:schemeClr>
          </a:solidFill>
          <a:ln>
            <a:noFill/>
          </a:ln>
          <a:effectLst/>
        </p:spPr>
        <p:txBody>
          <a:bodyPr wrap="none" anchor="ct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a:xfrm>
            <a:off x="10852151" y="188913"/>
            <a:ext cx="1104900" cy="647700"/>
          </a:xfrm>
        </p:spPr>
        <p:txBody>
          <a:bodyPr/>
          <a:lstStyle/>
          <a:p>
            <a:pPr>
              <a:defRPr/>
            </a:pPr>
            <a:fld id="{81C153BA-6758-45D9-B78B-3FCFDA02117E}" type="slidenum">
              <a:rPr lang="zh-CN" altLang="en-US" smtClean="0"/>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5" descr="Light horizontal"/>
          <p:cNvSpPr>
            <a:spLocks noChangeArrowheads="1"/>
          </p:cNvSpPr>
          <p:nvPr/>
        </p:nvSpPr>
        <p:spPr bwMode="gray">
          <a:xfrm>
            <a:off x="2" y="0"/>
            <a:ext cx="624417" cy="6858000"/>
          </a:xfrm>
          <a:prstGeom prst="rect">
            <a:avLst/>
          </a:prstGeom>
          <a:pattFill prst="ltHorz">
            <a:fgClr>
              <a:schemeClr val="bg2"/>
            </a:fgClr>
            <a:bgClr>
              <a:srgbClr val="FFFFFF"/>
            </a:bgClr>
          </a:patt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27" name="Rectangle 16"/>
          <p:cNvSpPr>
            <a:spLocks noChangeArrowheads="1"/>
          </p:cNvSpPr>
          <p:nvPr/>
        </p:nvSpPr>
        <p:spPr bwMode="invGray">
          <a:xfrm>
            <a:off x="0" y="-26988"/>
            <a:ext cx="12192000" cy="692151"/>
          </a:xfrm>
          <a:prstGeom prst="rect">
            <a:avLst/>
          </a:prstGeom>
          <a:solidFill>
            <a:schemeClr val="accent1"/>
          </a:soli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28" name="Line 17"/>
          <p:cNvSpPr>
            <a:spLocks noChangeShapeType="1"/>
          </p:cNvSpPr>
          <p:nvPr/>
        </p:nvSpPr>
        <p:spPr bwMode="gray">
          <a:xfrm>
            <a:off x="624419" y="6410325"/>
            <a:ext cx="11233149" cy="0"/>
          </a:xfrm>
          <a:prstGeom prst="line">
            <a:avLst/>
          </a:prstGeom>
          <a:noFill/>
          <a:ln w="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29" name="AutoShape 18"/>
          <p:cNvSpPr>
            <a:spLocks noChangeArrowheads="1"/>
          </p:cNvSpPr>
          <p:nvPr/>
        </p:nvSpPr>
        <p:spPr bwMode="blackWhite">
          <a:xfrm>
            <a:off x="624419" y="233366"/>
            <a:ext cx="9984316" cy="720725"/>
          </a:xfrm>
          <a:prstGeom prst="roundRect">
            <a:avLst>
              <a:gd name="adj" fmla="val 16667"/>
            </a:avLst>
          </a:prstGeom>
          <a:solidFill>
            <a:schemeClr val="tx1"/>
          </a:solidFill>
          <a:ln w="38100" algn="ctr">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30" name="Rectangle 3"/>
          <p:cNvSpPr>
            <a:spLocks noGrp="1" noChangeArrowheads="1"/>
          </p:cNvSpPr>
          <p:nvPr>
            <p:ph type="body" idx="1"/>
          </p:nvPr>
        </p:nvSpPr>
        <p:spPr bwMode="auto">
          <a:xfrm>
            <a:off x="609600" y="1076325"/>
            <a:ext cx="109728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Rectangle 2"/>
          <p:cNvSpPr>
            <a:spLocks noGrp="1" noChangeArrowheads="1"/>
          </p:cNvSpPr>
          <p:nvPr>
            <p:ph type="title"/>
          </p:nvPr>
        </p:nvSpPr>
        <p:spPr bwMode="black">
          <a:xfrm>
            <a:off x="730251" y="319088"/>
            <a:ext cx="95504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dirty="0"/>
              <a:t>第</a:t>
            </a:r>
            <a:r>
              <a:rPr lang="en-US" altLang="zh-CN" dirty="0"/>
              <a:t>1</a:t>
            </a:r>
            <a:r>
              <a:rPr lang="zh-CN" altLang="en-US" dirty="0"/>
              <a:t>章 初识</a:t>
            </a:r>
            <a:r>
              <a:rPr lang="en-US" altLang="zh-CN" dirty="0"/>
              <a:t>Python</a:t>
            </a:r>
            <a:endParaRPr lang="zh-CN" altLang="en-US" dirty="0"/>
          </a:p>
        </p:txBody>
      </p:sp>
      <p:sp>
        <p:nvSpPr>
          <p:cNvPr id="1033" name="AutoShape 14"/>
          <p:cNvSpPr>
            <a:spLocks noChangeArrowheads="1"/>
          </p:cNvSpPr>
          <p:nvPr/>
        </p:nvSpPr>
        <p:spPr bwMode="ltGray">
          <a:xfrm rot="5400000">
            <a:off x="11244528" y="-261673"/>
            <a:ext cx="284162" cy="1001183"/>
          </a:xfrm>
          <a:prstGeom prst="moon">
            <a:avLst>
              <a:gd name="adj" fmla="val 2120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rtl="0" eaLnBrk="0" fontAlgn="base" hangingPunct="0">
        <a:spcBef>
          <a:spcPct val="0"/>
        </a:spcBef>
        <a:spcAft>
          <a:spcPct val="0"/>
        </a:spcAft>
        <a:defRPr sz="24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24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24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24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5pPr>
      <a:lvl6pPr marL="342900" algn="ctr" rtl="0" fontAlgn="base">
        <a:spcBef>
          <a:spcPct val="0"/>
        </a:spcBef>
        <a:spcAft>
          <a:spcPct val="0"/>
        </a:spcAft>
        <a:defRPr sz="24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6pPr>
      <a:lvl7pPr marL="685800" algn="ctr" rtl="0" fontAlgn="base">
        <a:spcBef>
          <a:spcPct val="0"/>
        </a:spcBef>
        <a:spcAft>
          <a:spcPct val="0"/>
        </a:spcAft>
        <a:defRPr sz="24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7pPr>
      <a:lvl8pPr marL="1028700" algn="ctr" rtl="0" fontAlgn="base">
        <a:spcBef>
          <a:spcPct val="0"/>
        </a:spcBef>
        <a:spcAft>
          <a:spcPct val="0"/>
        </a:spcAft>
        <a:defRPr sz="24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8pPr>
      <a:lvl9pPr marL="1371600" algn="ctr" rtl="0" fontAlgn="base">
        <a:spcBef>
          <a:spcPct val="0"/>
        </a:spcBef>
        <a:spcAft>
          <a:spcPct val="0"/>
        </a:spcAft>
        <a:defRPr sz="24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9pPr>
    </p:titleStyle>
    <p:bodyStyle>
      <a:lvl1pPr marL="257175" indent="15240" algn="l" rtl="0" eaLnBrk="0" fontAlgn="base" hangingPunct="0">
        <a:spcBef>
          <a:spcPct val="20000"/>
        </a:spcBef>
        <a:spcAft>
          <a:spcPct val="0"/>
        </a:spcAft>
        <a:buClr>
          <a:schemeClr val="hlink"/>
        </a:buClr>
        <a:buFont typeface="Wingdings" panose="05000000000000000000" pitchFamily="2" charset="2"/>
        <a:defRPr sz="2100" b="1">
          <a:solidFill>
            <a:schemeClr val="tx1"/>
          </a:solidFill>
          <a:latin typeface="+mn-lt"/>
          <a:ea typeface="+mn-ea"/>
          <a:cs typeface="+mn-cs"/>
        </a:defRPr>
      </a:lvl1pPr>
      <a:lvl2pPr marL="621665" indent="-214630" algn="l" rtl="0" eaLnBrk="0" fontAlgn="base" hangingPunct="0">
        <a:spcBef>
          <a:spcPct val="20000"/>
        </a:spcBef>
        <a:spcAft>
          <a:spcPct val="0"/>
        </a:spcAft>
        <a:buClr>
          <a:schemeClr val="accent1"/>
        </a:buClr>
        <a:buFont typeface="Wingdings" panose="05000000000000000000" pitchFamily="2" charset="2"/>
        <a:defRPr sz="2100">
          <a:solidFill>
            <a:schemeClr val="tx1"/>
          </a:solidFill>
          <a:latin typeface="+mn-lt"/>
          <a:ea typeface="+mn-ea"/>
        </a:defRPr>
      </a:lvl2pPr>
      <a:lvl3pPr marL="927735" indent="-171450" algn="l" rtl="0" eaLnBrk="0" fontAlgn="base" hangingPunct="0">
        <a:spcBef>
          <a:spcPct val="20000"/>
        </a:spcBef>
        <a:spcAft>
          <a:spcPct val="0"/>
        </a:spcAft>
        <a:buClr>
          <a:schemeClr val="tx1"/>
        </a:buClr>
        <a:defRPr sz="1800">
          <a:solidFill>
            <a:schemeClr val="tx1"/>
          </a:solidFill>
          <a:latin typeface="+mn-lt"/>
          <a:ea typeface="+mn-ea"/>
        </a:defRPr>
      </a:lvl3pPr>
      <a:lvl4pPr marL="1233805" indent="-171450" algn="l" rtl="0" eaLnBrk="0" fontAlgn="base" hangingPunct="0">
        <a:spcBef>
          <a:spcPct val="20000"/>
        </a:spcBef>
        <a:spcAft>
          <a:spcPct val="0"/>
        </a:spcAft>
        <a:defRPr sz="1500">
          <a:solidFill>
            <a:schemeClr val="tx1"/>
          </a:solidFill>
          <a:latin typeface="+mn-lt"/>
          <a:ea typeface="+mn-ea"/>
        </a:defRPr>
      </a:lvl4pPr>
      <a:lvl5pPr marL="1543050" indent="-171450" algn="l" rtl="0" eaLnBrk="0" fontAlgn="base" hangingPunct="0">
        <a:spcBef>
          <a:spcPct val="20000"/>
        </a:spcBef>
        <a:spcAft>
          <a:spcPct val="0"/>
        </a:spcAft>
        <a:defRPr sz="1500">
          <a:solidFill>
            <a:schemeClr val="tx1"/>
          </a:solidFill>
          <a:latin typeface="+mn-lt"/>
          <a:ea typeface="+mn-ea"/>
        </a:defRPr>
      </a:lvl5pPr>
      <a:lvl6pPr marL="1885950" indent="-171450" algn="l" rtl="0" fontAlgn="base">
        <a:spcBef>
          <a:spcPct val="20000"/>
        </a:spcBef>
        <a:spcAft>
          <a:spcPct val="0"/>
        </a:spcAft>
        <a:defRPr sz="1500">
          <a:solidFill>
            <a:schemeClr val="tx1"/>
          </a:solidFill>
          <a:latin typeface="+mn-lt"/>
          <a:ea typeface="+mn-ea"/>
        </a:defRPr>
      </a:lvl6pPr>
      <a:lvl7pPr marL="2228850" indent="-171450" algn="l" rtl="0" fontAlgn="base">
        <a:spcBef>
          <a:spcPct val="20000"/>
        </a:spcBef>
        <a:spcAft>
          <a:spcPct val="0"/>
        </a:spcAft>
        <a:defRPr sz="1500">
          <a:solidFill>
            <a:schemeClr val="tx1"/>
          </a:solidFill>
          <a:latin typeface="+mn-lt"/>
          <a:ea typeface="+mn-ea"/>
        </a:defRPr>
      </a:lvl7pPr>
      <a:lvl8pPr marL="2571750" indent="-171450" algn="l" rtl="0" fontAlgn="base">
        <a:spcBef>
          <a:spcPct val="20000"/>
        </a:spcBef>
        <a:spcAft>
          <a:spcPct val="0"/>
        </a:spcAft>
        <a:defRPr sz="1500">
          <a:solidFill>
            <a:schemeClr val="tx1"/>
          </a:solidFill>
          <a:latin typeface="+mn-lt"/>
          <a:ea typeface="+mn-ea"/>
        </a:defRPr>
      </a:lvl8pPr>
      <a:lvl9pPr marL="2914650" indent="-171450" algn="l" rtl="0" fontAlgn="base">
        <a:spcBef>
          <a:spcPct val="20000"/>
        </a:spcBef>
        <a:spcAft>
          <a:spcPct val="0"/>
        </a:spcAft>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2" Type="http://schemas.openxmlformats.org/officeDocument/2006/relationships/slideLayout" Target="../slideLayouts/slideLayout3.xml"/><Relationship Id="rId11" Type="http://schemas.openxmlformats.org/officeDocument/2006/relationships/tags" Target="../tags/tag30.xml"/><Relationship Id="rId10" Type="http://schemas.openxmlformats.org/officeDocument/2006/relationships/image" Target="../media/image3.png"/><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2" Type="http://schemas.openxmlformats.org/officeDocument/2006/relationships/slideLayout" Target="../slideLayouts/slideLayout3.xml"/><Relationship Id="rId11" Type="http://schemas.openxmlformats.org/officeDocument/2006/relationships/tags" Target="../tags/tag40.xml"/><Relationship Id="rId10" Type="http://schemas.openxmlformats.org/officeDocument/2006/relationships/image" Target="../media/image3.png"/><Relationship Id="rId1" Type="http://schemas.openxmlformats.org/officeDocument/2006/relationships/tags" Target="../tags/tag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wmf"/><Relationship Id="rId1" Type="http://schemas.openxmlformats.org/officeDocument/2006/relationships/image" Target="../media/image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3.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9" Type="http://schemas.openxmlformats.org/officeDocument/2006/relationships/slideLayout" Target="../slideLayouts/slideLayout3.xml"/><Relationship Id="rId18" Type="http://schemas.openxmlformats.org/officeDocument/2006/relationships/tags" Target="../tags/tag57.xml"/><Relationship Id="rId17" Type="http://schemas.openxmlformats.org/officeDocument/2006/relationships/image" Target="../media/image3.png"/><Relationship Id="rId16" Type="http://schemas.openxmlformats.org/officeDocument/2006/relationships/tags" Target="../tags/tag56.xml"/><Relationship Id="rId15" Type="http://schemas.openxmlformats.org/officeDocument/2006/relationships/tags" Target="../tags/tag55.xml"/><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tags" Target="../tags/tag41.xml"/></Relationships>
</file>

<file path=ppt/slides/_rels/slide36.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9" Type="http://schemas.openxmlformats.org/officeDocument/2006/relationships/slideLayout" Target="../slideLayouts/slideLayout3.xml"/><Relationship Id="rId18" Type="http://schemas.openxmlformats.org/officeDocument/2006/relationships/tags" Target="../tags/tag74.xml"/><Relationship Id="rId17" Type="http://schemas.openxmlformats.org/officeDocument/2006/relationships/image" Target="../media/image3.png"/><Relationship Id="rId16" Type="http://schemas.openxmlformats.org/officeDocument/2006/relationships/tags" Target="../tags/tag73.xml"/><Relationship Id="rId15" Type="http://schemas.openxmlformats.org/officeDocument/2006/relationships/tags" Target="../tags/tag72.xml"/><Relationship Id="rId14" Type="http://schemas.openxmlformats.org/officeDocument/2006/relationships/tags" Target="../tags/tag71.xml"/><Relationship Id="rId13" Type="http://schemas.openxmlformats.org/officeDocument/2006/relationships/tags" Target="../tags/tag70.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tags" Target="../tags/tag58.xml"/></Relationships>
</file>

<file path=ppt/slides/_rels/slide37.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9" Type="http://schemas.openxmlformats.org/officeDocument/2006/relationships/slideLayout" Target="../slideLayouts/slideLayout3.xml"/><Relationship Id="rId18" Type="http://schemas.openxmlformats.org/officeDocument/2006/relationships/tags" Target="../tags/tag91.xml"/><Relationship Id="rId17" Type="http://schemas.openxmlformats.org/officeDocument/2006/relationships/image" Target="../media/image3.png"/><Relationship Id="rId16" Type="http://schemas.openxmlformats.org/officeDocument/2006/relationships/tags" Target="../tags/tag90.xml"/><Relationship Id="rId15" Type="http://schemas.openxmlformats.org/officeDocument/2006/relationships/tags" Target="../tags/tag89.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tags" Target="../tags/tag75.xml"/></Relationships>
</file>

<file path=ppt/slides/_rels/slide38.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7" Type="http://schemas.openxmlformats.org/officeDocument/2006/relationships/slideLayout" Target="../slideLayouts/slideLayout3.xml"/><Relationship Id="rId16" Type="http://schemas.openxmlformats.org/officeDocument/2006/relationships/tags" Target="../tags/tag106.xml"/><Relationship Id="rId15" Type="http://schemas.openxmlformats.org/officeDocument/2006/relationships/image" Target="../media/image3.png"/><Relationship Id="rId14" Type="http://schemas.openxmlformats.org/officeDocument/2006/relationships/tags" Target="../tags/tag105.xml"/><Relationship Id="rId13" Type="http://schemas.openxmlformats.org/officeDocument/2006/relationships/tags" Target="../tags/tag104.xml"/><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tags" Target="../tags/tag92.xml"/></Relationships>
</file>

<file path=ppt/slides/_rels/slide39.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9" Type="http://schemas.openxmlformats.org/officeDocument/2006/relationships/slideLayout" Target="../slideLayouts/slideLayout3.xml"/><Relationship Id="rId18" Type="http://schemas.openxmlformats.org/officeDocument/2006/relationships/tags" Target="../tags/tag123.xml"/><Relationship Id="rId17" Type="http://schemas.openxmlformats.org/officeDocument/2006/relationships/image" Target="../media/image3.png"/><Relationship Id="rId16" Type="http://schemas.openxmlformats.org/officeDocument/2006/relationships/tags" Target="../tags/tag122.xml"/><Relationship Id="rId15" Type="http://schemas.openxmlformats.org/officeDocument/2006/relationships/tags" Target="../tags/tag121.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0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5" Type="http://schemas.openxmlformats.org/officeDocument/2006/relationships/slideLayout" Target="../slideLayouts/slideLayout3.xml"/><Relationship Id="rId14" Type="http://schemas.openxmlformats.org/officeDocument/2006/relationships/tags" Target="../tags/tag136.xml"/><Relationship Id="rId13" Type="http://schemas.openxmlformats.org/officeDocument/2006/relationships/image" Target="../media/image3.png"/><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tags" Target="../tags/tag12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slideLayout" Target="../slideLayouts/slideLayout3.xml"/><Relationship Id="rId11" Type="http://schemas.openxmlformats.org/officeDocument/2006/relationships/tags" Target="../tags/tag10.xml"/><Relationship Id="rId10" Type="http://schemas.openxmlformats.org/officeDocument/2006/relationships/image" Target="../media/image3.png"/><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2" Type="http://schemas.openxmlformats.org/officeDocument/2006/relationships/slideLayout" Target="../slideLayouts/slideLayout3.xml"/><Relationship Id="rId11" Type="http://schemas.openxmlformats.org/officeDocument/2006/relationships/tags" Target="../tags/tag20.xml"/><Relationship Id="rId10" Type="http://schemas.openxmlformats.org/officeDocument/2006/relationships/image" Target="../media/image3.png"/><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Line 23"/>
          <p:cNvSpPr>
            <a:spLocks noChangeShapeType="1"/>
          </p:cNvSpPr>
          <p:nvPr/>
        </p:nvSpPr>
        <p:spPr bwMode="gray">
          <a:xfrm>
            <a:off x="3936207" y="2781302"/>
            <a:ext cx="4867275" cy="16669"/>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00" name="Line 24"/>
          <p:cNvSpPr>
            <a:spLocks noChangeShapeType="1"/>
          </p:cNvSpPr>
          <p:nvPr/>
        </p:nvSpPr>
        <p:spPr bwMode="gray">
          <a:xfrm flipV="1">
            <a:off x="3936207" y="3639898"/>
            <a:ext cx="4867275" cy="8335"/>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 name="文本框 3"/>
          <p:cNvSpPr txBox="1"/>
          <p:nvPr/>
        </p:nvSpPr>
        <p:spPr>
          <a:xfrm>
            <a:off x="4367808" y="1010296"/>
            <a:ext cx="3618402" cy="507831"/>
          </a:xfrm>
          <a:prstGeom prst="rect">
            <a:avLst/>
          </a:prstGeom>
          <a:noFill/>
        </p:spPr>
        <p:txBody>
          <a:bodyPr wrap="square" rtlCol="0">
            <a:spAutoFit/>
          </a:bodyPr>
          <a:lstStyle/>
          <a:p>
            <a:r>
              <a:rPr lang="en-US" altLang="zh-CN" sz="2700" dirty="0">
                <a:solidFill>
                  <a:schemeClr val="bg1"/>
                </a:solidFill>
              </a:rPr>
              <a:t>Python</a:t>
            </a:r>
            <a:r>
              <a:rPr lang="zh-CN" altLang="en-US" sz="2700" dirty="0">
                <a:solidFill>
                  <a:schemeClr val="bg1"/>
                </a:solidFill>
                <a:latin typeface="仿宋" panose="02010609060101010101" pitchFamily="49" charset="-122"/>
                <a:ea typeface="仿宋" panose="02010609060101010101" pitchFamily="49" charset="-122"/>
              </a:rPr>
              <a:t>程序设计</a:t>
            </a:r>
            <a:r>
              <a:rPr lang="zh-CN" altLang="en-US" sz="2700" dirty="0">
                <a:solidFill>
                  <a:schemeClr val="bg1"/>
                </a:solidFill>
              </a:rPr>
              <a:t>基础</a:t>
            </a:r>
            <a:endParaRPr lang="zh-CN" altLang="en-US" sz="2700" dirty="0">
              <a:solidFill>
                <a:schemeClr val="bg1"/>
              </a:solidFill>
            </a:endParaRPr>
          </a:p>
        </p:txBody>
      </p:sp>
      <p:sp>
        <p:nvSpPr>
          <p:cNvPr id="5" name="文本框 4"/>
          <p:cNvSpPr txBox="1"/>
          <p:nvPr/>
        </p:nvSpPr>
        <p:spPr>
          <a:xfrm>
            <a:off x="3627809" y="2930394"/>
            <a:ext cx="5276505" cy="584775"/>
          </a:xfrm>
          <a:prstGeom prst="rect">
            <a:avLst/>
          </a:prstGeom>
          <a:noFill/>
        </p:spPr>
        <p:txBody>
          <a:bodyPr wrap="square" rtlCol="0">
            <a:spAutoFit/>
          </a:bodyPr>
          <a:lstStyle/>
          <a:p>
            <a:r>
              <a:rPr lang="zh-CN" altLang="en-US" sz="3200" b="1"/>
              <a:t>第</a:t>
            </a:r>
            <a:r>
              <a:rPr lang="en-US" altLang="zh-CN" sz="3200" b="1"/>
              <a:t>11</a:t>
            </a:r>
            <a:r>
              <a:rPr lang="zh-CN" altLang="en-US" sz="3200" b="1"/>
              <a:t>章  </a:t>
            </a:r>
            <a:r>
              <a:rPr lang="en-US" altLang="zh-CN" sz="3200" b="1"/>
              <a:t>Python</a:t>
            </a:r>
            <a:r>
              <a:rPr lang="zh-CN" altLang="en-US" sz="3200" b="1"/>
              <a:t>金融分析应用</a:t>
            </a:r>
            <a:endParaRPr lang="zh-CN" altLang="en-US" sz="3300" dirty="0">
              <a:latin typeface="+mn-lt"/>
              <a:ea typeface="+mn-ea"/>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667664" y="238947"/>
            <a:ext cx="764825" cy="707406"/>
          </a:xfrm>
          <a:prstGeom prst="rect">
            <a:avLst/>
          </a:prstGeom>
        </p:spPr>
      </p:pic>
      <p:sp>
        <p:nvSpPr>
          <p:cNvPr id="3" name="文本框 2"/>
          <p:cNvSpPr txBox="1"/>
          <p:nvPr/>
        </p:nvSpPr>
        <p:spPr>
          <a:xfrm>
            <a:off x="4079777" y="231542"/>
            <a:ext cx="4824536" cy="646331"/>
          </a:xfrm>
          <a:prstGeom prst="rect">
            <a:avLst/>
          </a:prstGeom>
          <a:noFill/>
        </p:spPr>
        <p:txBody>
          <a:bodyPr wrap="square" rtlCol="0">
            <a:spAutoFit/>
          </a:bodyPr>
          <a:lstStyle/>
          <a:p>
            <a:r>
              <a:rPr lang="en-US" altLang="zh-CN" sz="3600" b="1" dirty="0">
                <a:solidFill>
                  <a:schemeClr val="bg1"/>
                </a:solidFill>
              </a:rPr>
              <a:t>Python</a:t>
            </a:r>
            <a:r>
              <a:rPr lang="zh-CN" altLang="en-US" sz="3600" b="1" dirty="0">
                <a:solidFill>
                  <a:schemeClr val="bg1"/>
                </a:solidFill>
                <a:latin typeface="仿宋" panose="02010609060101010101" pitchFamily="49" charset="-122"/>
                <a:ea typeface="仿宋" panose="02010609060101010101" pitchFamily="49" charset="-122"/>
              </a:rPr>
              <a:t>程序设计</a:t>
            </a:r>
            <a:r>
              <a:rPr lang="zh-CN" altLang="en-US" sz="3600" b="1" dirty="0">
                <a:solidFill>
                  <a:schemeClr val="bg1"/>
                </a:solidFill>
              </a:rPr>
              <a:t>基础</a:t>
            </a:r>
            <a:endParaRPr lang="zh-CN" altLang="en-US" sz="36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16288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恭喜你，你购房了！坐等财富升值吧！在通往财富自由的路上又迈出了一步！</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你从银行贷款</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100</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万，按年利率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5.5%</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20</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年还清，每月应偿还的金额是</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____</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_____</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元。（四舍五入取整</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endParaRPr lang="en-US" altLang="zh-CN" sz="2600" dirty="0">
              <a:solidFill>
                <a:srgbClr val="000000"/>
              </a:solidFill>
              <a:latin typeface="微软雅黑" panose="020B0503020204020204" charset="-122"/>
              <a:ea typeface="微软雅黑" panose="020B0503020204020204" charset="-122"/>
              <a:sym typeface="微软雅黑" panose="020B0503020204020204" charset="-122"/>
            </a:endParaRPr>
          </a:p>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此处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when=0,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月末付款。</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矩形: 圆角 5"/>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custDataLst>
              <p:tags r:id="rId4"/>
            </p:custDataLst>
          </p:nvPr>
        </p:nvGrpSpPr>
        <p:grpSpPr>
          <a:xfrm>
            <a:off x="1524000" y="0"/>
            <a:ext cx="9144000" cy="635000"/>
            <a:chOff x="0" y="0"/>
            <a:chExt cx="9144000" cy="635000"/>
          </a:xfrm>
        </p:grpSpPr>
        <p:sp>
          <p:nvSpPr>
            <p:cNvPr id="7"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9"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TipText"/>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347913" y="1270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恭喜你，你又要赚钱了。在通往财富自由的路上你已经越走越远！大家已经看不见你的背影了</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endParaRPr lang="en-US" altLang="zh-CN" sz="2600" dirty="0">
              <a:solidFill>
                <a:srgbClr val="000000"/>
              </a:solidFill>
              <a:latin typeface="微软雅黑" panose="020B0503020204020204" charset="-122"/>
              <a:ea typeface="微软雅黑" panose="020B0503020204020204" charset="-122"/>
              <a:sym typeface="微软雅黑" panose="020B0503020204020204" charset="-122"/>
            </a:endParaRPr>
          </a:p>
          <a:p>
            <a:endParaRPr lang="en-US" altLang="zh-CN" sz="2600" dirty="0">
              <a:solidFill>
                <a:srgbClr val="000000"/>
              </a:solidFill>
              <a:latin typeface="微软雅黑" panose="020B0503020204020204" charset="-122"/>
              <a:ea typeface="微软雅黑" panose="020B0503020204020204" charset="-122"/>
              <a:sym typeface="微软雅黑" panose="020B0503020204020204" charset="-122"/>
            </a:endParaRPr>
          </a:p>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有人告诉你，有一项投资年收益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30%</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，你可以先投资一笔钱，以后每年再投资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10</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万元，如果你希望</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5</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年后连本带利拿回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100</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万元，那么你需要在初始的时候先投入</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____</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____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元。 （保留整数</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endParaRPr lang="en-US" altLang="zh-CN" sz="2600" dirty="0">
              <a:solidFill>
                <a:srgbClr val="000000"/>
              </a:solidFill>
              <a:latin typeface="微软雅黑" panose="020B0503020204020204" charset="-122"/>
              <a:ea typeface="微软雅黑" panose="020B0503020204020204" charset="-122"/>
              <a:sym typeface="微软雅黑" panose="020B0503020204020204" charset="-122"/>
            </a:endParaRPr>
          </a:p>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（备注：我信你个大头鬼！</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矩形: 圆角 5"/>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custDataLst>
              <p:tags r:id="rId4"/>
            </p:custDataLst>
          </p:nvPr>
        </p:nvGrpSpPr>
        <p:grpSpPr>
          <a:xfrm>
            <a:off x="1524000" y="0"/>
            <a:ext cx="9144000" cy="635000"/>
            <a:chOff x="0" y="0"/>
            <a:chExt cx="9144000" cy="635000"/>
          </a:xfrm>
        </p:grpSpPr>
        <p:sp>
          <p:nvSpPr>
            <p:cNvPr id="7"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9"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TipText"/>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41279" y="1387876"/>
            <a:ext cx="7969418" cy="4081117"/>
          </a:xfrm>
          <a:prstGeom prst="rect">
            <a:avLst/>
          </a:prstGeom>
          <a:noFill/>
        </p:spPr>
        <p:txBody>
          <a:bodyPr wrap="square" rtlCol="0">
            <a:spAutoFit/>
          </a:bodyPr>
          <a:lstStyle/>
          <a:p>
            <a:pPr eaLnBrk="1" hangingPunct="1">
              <a:lnSpc>
                <a:spcPct val="120000"/>
              </a:lnSpc>
            </a:pPr>
            <a:r>
              <a:rPr lang="zh-CN" altLang="en-US" sz="2400" b="1" dirty="0"/>
              <a:t>        </a:t>
            </a:r>
            <a:r>
              <a:rPr lang="zh-CN" altLang="en-US" sz="2400" dirty="0"/>
              <a:t>股票收益率分为简单收益率（也称百分比收益率、算术收益率）和对数收益率。</a:t>
            </a:r>
            <a:endParaRPr lang="en-US" altLang="zh-CN" sz="2400" dirty="0"/>
          </a:p>
          <a:p>
            <a:pPr eaLnBrk="1" hangingPunct="1">
              <a:lnSpc>
                <a:spcPct val="120000"/>
              </a:lnSpc>
            </a:pPr>
            <a:r>
              <a:rPr lang="en-US" altLang="zh-CN" sz="2400" dirty="0"/>
              <a:t>        </a:t>
            </a:r>
            <a:r>
              <a:rPr lang="zh-CN" altLang="en-US" sz="2400" dirty="0"/>
              <a:t>简单收益率是指相邻两个价格之间的变化率，例如两个连续交易日的后一个交易日收盘价相对前一个交易日收盘价涨跌额与前一个交易日收盘价的比率（百分比）。</a:t>
            </a:r>
            <a:endParaRPr lang="en-US" altLang="zh-CN" sz="2400" dirty="0"/>
          </a:p>
          <a:p>
            <a:pPr eaLnBrk="1" hangingPunct="1">
              <a:lnSpc>
                <a:spcPct val="120000"/>
              </a:lnSpc>
            </a:pPr>
            <a:r>
              <a:rPr lang="en-US" altLang="zh-CN" sz="2400" dirty="0"/>
              <a:t>       </a:t>
            </a:r>
            <a:r>
              <a:rPr lang="zh-CN" altLang="en-US" sz="2400" dirty="0"/>
              <a:t>对数收益率是指相邻两个价格之比的对数值。</a:t>
            </a:r>
            <a:endParaRPr lang="en-US" altLang="zh-CN" sz="2400" dirty="0"/>
          </a:p>
          <a:p>
            <a:pPr eaLnBrk="1" hangingPunct="1">
              <a:lnSpc>
                <a:spcPct val="120000"/>
              </a:lnSpc>
            </a:pPr>
            <a:r>
              <a:rPr lang="en-US" altLang="zh-CN" sz="2400" dirty="0"/>
              <a:t>       </a:t>
            </a:r>
            <a:r>
              <a:rPr lang="zh-CN" altLang="en-US" sz="2400" dirty="0"/>
              <a:t>在金融领域计算跨期复合收益率时要求收益率具有对称性和时序可加性等统计性质，更多情况下会采用对数收益率。</a:t>
            </a:r>
            <a:endParaRPr lang="zh-CN" altLang="en-US" sz="2400" dirty="0"/>
          </a:p>
        </p:txBody>
      </p:sp>
      <p:sp>
        <p:nvSpPr>
          <p:cNvPr id="14" name="标题 1"/>
          <p:cNvSpPr txBox="1"/>
          <p:nvPr/>
        </p:nvSpPr>
        <p:spPr>
          <a:xfrm>
            <a:off x="3043518" y="233887"/>
            <a:ext cx="6104965"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b="1" kern="0">
                <a:solidFill>
                  <a:schemeClr val="bg1"/>
                </a:solidFill>
                <a:latin typeface="宋体" panose="02010600030101010101" pitchFamily="2" charset="-122"/>
                <a:ea typeface="宋体" panose="02010600030101010101" pitchFamily="2" charset="-122"/>
                <a:sym typeface="+mn-ea"/>
              </a:rPr>
              <a:t>11.2</a:t>
            </a:r>
            <a:r>
              <a:rPr lang="zh-CN" altLang="en-US" sz="3200" b="1" kern="0">
                <a:solidFill>
                  <a:schemeClr val="bg1"/>
                </a:solidFill>
                <a:latin typeface="宋体" panose="02010600030101010101" pitchFamily="2" charset="-122"/>
                <a:ea typeface="宋体" panose="02010600030101010101" pitchFamily="2" charset="-122"/>
                <a:sym typeface="+mn-ea"/>
              </a:rPr>
              <a:t> </a:t>
            </a:r>
            <a:r>
              <a:rPr lang="zh-CN" altLang="en-US" sz="3200" b="1" kern="0" dirty="0">
                <a:solidFill>
                  <a:schemeClr val="bg1"/>
                </a:solidFill>
                <a:latin typeface="宋体" panose="02010600030101010101" pitchFamily="2" charset="-122"/>
                <a:ea typeface="宋体" panose="02010600030101010101" pitchFamily="2" charset="-122"/>
                <a:sym typeface="+mn-ea"/>
              </a:rPr>
              <a:t>股票的收益率和波动率</a:t>
            </a:r>
            <a:endParaRPr lang="zh-CN" altLang="en-US" sz="3200" b="1" kern="0" dirty="0">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54973" y="1383394"/>
            <a:ext cx="7969418" cy="1379545"/>
          </a:xfrm>
          <a:prstGeom prst="rect">
            <a:avLst/>
          </a:prstGeom>
          <a:noFill/>
        </p:spPr>
        <p:txBody>
          <a:bodyPr wrap="square" rtlCol="0">
            <a:spAutoFit/>
          </a:bodyPr>
          <a:lstStyle/>
          <a:p>
            <a:pPr eaLnBrk="1" hangingPunct="1">
              <a:lnSpc>
                <a:spcPct val="120000"/>
              </a:lnSpc>
            </a:pPr>
            <a:r>
              <a:rPr lang="zh-CN" altLang="en-US" sz="2400" dirty="0"/>
              <a:t>       设投资者持有的某只股票在第</a:t>
            </a:r>
            <a:r>
              <a:rPr lang="en-US" altLang="zh-CN" sz="2400" dirty="0" err="1"/>
              <a:t>i</a:t>
            </a:r>
            <a:r>
              <a:rPr lang="zh-CN" altLang="en-US" sz="2400" dirty="0"/>
              <a:t>个交易日的收盘价为 ，在第</a:t>
            </a:r>
            <a:r>
              <a:rPr lang="en-US" altLang="zh-CN" sz="2400" dirty="0" err="1"/>
              <a:t>i</a:t>
            </a:r>
            <a:r>
              <a:rPr lang="en-US" altLang="zh-CN" sz="2400" dirty="0"/>
              <a:t> + 1</a:t>
            </a:r>
            <a:r>
              <a:rPr lang="zh-CN" altLang="en-US" sz="2400" dirty="0"/>
              <a:t>个交易日的收盘价为 ，那么该只股票第</a:t>
            </a:r>
            <a:r>
              <a:rPr lang="en-US" altLang="zh-CN" sz="2400" dirty="0" err="1"/>
              <a:t>i</a:t>
            </a:r>
            <a:r>
              <a:rPr lang="en-US" altLang="zh-CN" sz="2400" dirty="0"/>
              <a:t> + 1</a:t>
            </a:r>
            <a:r>
              <a:rPr lang="zh-CN" altLang="en-US" sz="2400" dirty="0"/>
              <a:t>个交易日相对第 </a:t>
            </a:r>
            <a:r>
              <a:rPr lang="en-US" altLang="zh-CN" sz="2400" dirty="0" err="1"/>
              <a:t>i</a:t>
            </a:r>
            <a:r>
              <a:rPr lang="zh-CN" altLang="en-US" sz="2400" dirty="0"/>
              <a:t>个交易日的简单收益率为：</a:t>
            </a:r>
            <a:endParaRPr lang="zh-CN" altLang="en-US" sz="2400" dirty="0"/>
          </a:p>
        </p:txBody>
      </p:sp>
      <p:pic>
        <p:nvPicPr>
          <p:cNvPr id="33" name="图片 32"/>
          <p:cNvPicPr/>
          <p:nvPr/>
        </p:nvPicPr>
        <p:blipFill>
          <a:blip r:embed="rId1"/>
          <a:stretch>
            <a:fillRect/>
          </a:stretch>
        </p:blipFill>
        <p:spPr>
          <a:xfrm>
            <a:off x="4625787" y="2930338"/>
            <a:ext cx="1810873" cy="547968"/>
          </a:xfrm>
          <a:prstGeom prst="rect">
            <a:avLst/>
          </a:prstGeom>
          <a:noFill/>
          <a:ln w="9525">
            <a:noFill/>
          </a:ln>
        </p:spPr>
      </p:pic>
      <p:sp>
        <p:nvSpPr>
          <p:cNvPr id="34" name="文本框 33"/>
          <p:cNvSpPr txBox="1"/>
          <p:nvPr/>
        </p:nvSpPr>
        <p:spPr>
          <a:xfrm>
            <a:off x="1953586" y="3565025"/>
            <a:ext cx="4312745" cy="493148"/>
          </a:xfrm>
          <a:prstGeom prst="rect">
            <a:avLst/>
          </a:prstGeom>
          <a:noFill/>
        </p:spPr>
        <p:txBody>
          <a:bodyPr wrap="square" rtlCol="0">
            <a:spAutoFit/>
          </a:bodyPr>
          <a:lstStyle/>
          <a:p>
            <a:pPr eaLnBrk="1" hangingPunct="1">
              <a:lnSpc>
                <a:spcPct val="120000"/>
              </a:lnSpc>
            </a:pPr>
            <a:r>
              <a:rPr lang="zh-CN" altLang="en-US" sz="2400" dirty="0"/>
              <a:t>而相应的对数收益率为：</a:t>
            </a:r>
            <a:endParaRPr lang="zh-CN" altLang="en-US" sz="2400" dirty="0"/>
          </a:p>
        </p:txBody>
      </p:sp>
      <p:pic>
        <p:nvPicPr>
          <p:cNvPr id="35" name="图片 34"/>
          <p:cNvPicPr/>
          <p:nvPr/>
        </p:nvPicPr>
        <p:blipFill>
          <a:blip r:embed="rId2"/>
          <a:stretch>
            <a:fillRect/>
          </a:stretch>
        </p:blipFill>
        <p:spPr>
          <a:xfrm>
            <a:off x="4861530" y="4100556"/>
            <a:ext cx="1339384" cy="965948"/>
          </a:xfrm>
          <a:prstGeom prst="rect">
            <a:avLst/>
          </a:prstGeom>
          <a:noFill/>
          <a:ln w="9525">
            <a:noFill/>
          </a:ln>
        </p:spPr>
      </p:pic>
      <p:sp>
        <p:nvSpPr>
          <p:cNvPr id="36" name="标题 1"/>
          <p:cNvSpPr txBox="1"/>
          <p:nvPr/>
        </p:nvSpPr>
        <p:spPr>
          <a:xfrm>
            <a:off x="3043517" y="309393"/>
            <a:ext cx="6104965"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b="1" kern="0">
                <a:solidFill>
                  <a:schemeClr val="bg1"/>
                </a:solidFill>
                <a:latin typeface="宋体" panose="02010600030101010101" pitchFamily="2" charset="-122"/>
                <a:ea typeface="宋体" panose="02010600030101010101" pitchFamily="2" charset="-122"/>
                <a:sym typeface="+mn-ea"/>
              </a:rPr>
              <a:t>11.2</a:t>
            </a:r>
            <a:r>
              <a:rPr lang="zh-CN" altLang="en-US" sz="3200" b="1" kern="0">
                <a:solidFill>
                  <a:schemeClr val="bg1"/>
                </a:solidFill>
                <a:latin typeface="宋体" panose="02010600030101010101" pitchFamily="2" charset="-122"/>
                <a:ea typeface="宋体" panose="02010600030101010101" pitchFamily="2" charset="-122"/>
                <a:sym typeface="+mn-ea"/>
              </a:rPr>
              <a:t> </a:t>
            </a:r>
            <a:r>
              <a:rPr lang="zh-CN" altLang="en-US" sz="3200" b="1" kern="0" dirty="0">
                <a:solidFill>
                  <a:schemeClr val="bg1"/>
                </a:solidFill>
                <a:latin typeface="宋体" panose="02010600030101010101" pitchFamily="2" charset="-122"/>
                <a:ea typeface="宋体" panose="02010600030101010101" pitchFamily="2" charset="-122"/>
                <a:sym typeface="+mn-ea"/>
              </a:rPr>
              <a:t>股票的收益率和波动率</a:t>
            </a:r>
            <a:endParaRPr lang="zh-CN" altLang="en-US" sz="3200" b="1" kern="0" dirty="0">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77739" y="3799862"/>
            <a:ext cx="8521320" cy="1822743"/>
          </a:xfrm>
          <a:prstGeom prst="rect">
            <a:avLst/>
          </a:prstGeom>
          <a:noFill/>
        </p:spPr>
        <p:txBody>
          <a:bodyPr wrap="square" rtlCol="0">
            <a:spAutoFit/>
          </a:bodyPr>
          <a:lstStyle/>
          <a:p>
            <a:pPr eaLnBrk="1" hangingPunct="1">
              <a:lnSpc>
                <a:spcPct val="120000"/>
              </a:lnSpc>
            </a:pPr>
            <a:r>
              <a:rPr lang="zh-CN" altLang="en-US" sz="2400" b="1" dirty="0"/>
              <a:t>        </a:t>
            </a:r>
            <a:r>
              <a:rPr lang="zh-CN" altLang="en-US" sz="2400" dirty="0"/>
              <a:t>利用</a:t>
            </a:r>
            <a:r>
              <a:rPr lang="en-US" altLang="zh-CN" sz="2400" dirty="0" err="1"/>
              <a:t>tushare</a:t>
            </a:r>
            <a:r>
              <a:rPr lang="zh-CN" altLang="en-US" sz="2400" dirty="0"/>
              <a:t>包的</a:t>
            </a:r>
            <a:r>
              <a:rPr lang="en-US" altLang="zh-CN" sz="2400" dirty="0"/>
              <a:t>daily()</a:t>
            </a:r>
            <a:r>
              <a:rPr lang="zh-CN" altLang="en-US" sz="2400" dirty="0"/>
              <a:t>接口函数获取的行情数据已经包含日涨跌幅数据项</a:t>
            </a:r>
            <a:r>
              <a:rPr lang="en-US" altLang="zh-CN" sz="2400" dirty="0"/>
              <a:t>(</a:t>
            </a:r>
            <a:r>
              <a:rPr lang="zh-CN" altLang="en-US" sz="2400" dirty="0"/>
              <a:t>即简单收益率</a:t>
            </a:r>
            <a:r>
              <a:rPr lang="en-US" altLang="zh-CN" sz="2400" dirty="0"/>
              <a:t>)</a:t>
            </a:r>
            <a:r>
              <a:rPr lang="zh-CN" altLang="en-US" sz="2400" dirty="0"/>
              <a:t>，但为了便于灵活选择两种收益率数据序列的时间起止点，本节程序选择从设定的起始交易日开始分别计算简单收益率和对数收益率。</a:t>
            </a:r>
            <a:endParaRPr lang="zh-CN" altLang="en-US" sz="2400" dirty="0"/>
          </a:p>
        </p:txBody>
      </p:sp>
      <p:sp>
        <p:nvSpPr>
          <p:cNvPr id="76" name="文本框 75"/>
          <p:cNvSpPr txBox="1"/>
          <p:nvPr/>
        </p:nvSpPr>
        <p:spPr>
          <a:xfrm>
            <a:off x="1877740" y="1307673"/>
            <a:ext cx="8404779" cy="2308324"/>
          </a:xfrm>
          <a:prstGeom prst="rect">
            <a:avLst/>
          </a:prstGeom>
          <a:noFill/>
        </p:spPr>
        <p:txBody>
          <a:bodyPr wrap="square" rtlCol="0">
            <a:spAutoFit/>
          </a:bodyPr>
          <a:lstStyle/>
          <a:p>
            <a:pPr algn="just" eaLnBrk="1" hangingPunct="1">
              <a:lnSpc>
                <a:spcPct val="120000"/>
              </a:lnSpc>
            </a:pPr>
            <a:r>
              <a:rPr lang="zh-CN" altLang="en-US" sz="2400" b="1" dirty="0"/>
              <a:t>        </a:t>
            </a:r>
            <a:r>
              <a:rPr lang="zh-CN" altLang="en-US" sz="2400" dirty="0"/>
              <a:t>根据需要计算的收益率周期</a:t>
            </a:r>
            <a:r>
              <a:rPr lang="en-US" altLang="zh-CN" sz="2400" dirty="0"/>
              <a:t>(</a:t>
            </a:r>
            <a:r>
              <a:rPr lang="zh-CN" altLang="en-US" sz="2400" dirty="0"/>
              <a:t>日、周、月、季、年</a:t>
            </a:r>
            <a:r>
              <a:rPr lang="en-US" altLang="zh-CN" sz="2400" dirty="0"/>
              <a:t>)</a:t>
            </a:r>
            <a:r>
              <a:rPr lang="zh-CN" altLang="en-US" sz="2400" dirty="0"/>
              <a:t>确定获取合适周期的股票行情数据，尽管利用日线行情数据也可以计算周、月、季度或年等时间周期的收益率，但如果可以获取股票的对应收益率周期的行情数据，那就可以明显减少计算量。</a:t>
            </a:r>
            <a:endParaRPr lang="zh-CN" altLang="en-US" sz="2400" dirty="0"/>
          </a:p>
        </p:txBody>
      </p:sp>
      <p:sp>
        <p:nvSpPr>
          <p:cNvPr id="77" name="标题 1"/>
          <p:cNvSpPr txBox="1"/>
          <p:nvPr/>
        </p:nvSpPr>
        <p:spPr>
          <a:xfrm>
            <a:off x="3085917" y="237152"/>
            <a:ext cx="6104965"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b="1" kern="0">
                <a:solidFill>
                  <a:schemeClr val="bg1"/>
                </a:solidFill>
                <a:latin typeface="宋体" panose="02010600030101010101" pitchFamily="2" charset="-122"/>
                <a:ea typeface="宋体" panose="02010600030101010101" pitchFamily="2" charset="-122"/>
                <a:sym typeface="+mn-ea"/>
              </a:rPr>
              <a:t>11.2</a:t>
            </a:r>
            <a:r>
              <a:rPr lang="zh-CN" altLang="en-US" sz="3200" b="1" kern="0">
                <a:solidFill>
                  <a:schemeClr val="bg1"/>
                </a:solidFill>
                <a:latin typeface="宋体" panose="02010600030101010101" pitchFamily="2" charset="-122"/>
                <a:ea typeface="宋体" panose="02010600030101010101" pitchFamily="2" charset="-122"/>
                <a:sym typeface="+mn-ea"/>
              </a:rPr>
              <a:t> </a:t>
            </a:r>
            <a:r>
              <a:rPr lang="zh-CN" altLang="en-US" sz="3200" b="1" kern="0" dirty="0">
                <a:solidFill>
                  <a:schemeClr val="bg1"/>
                </a:solidFill>
                <a:latin typeface="宋体" panose="02010600030101010101" pitchFamily="2" charset="-122"/>
                <a:ea typeface="宋体" panose="02010600030101010101" pitchFamily="2" charset="-122"/>
                <a:sym typeface="+mn-ea"/>
              </a:rPr>
              <a:t>股票的收益率和波动率</a:t>
            </a:r>
            <a:endParaRPr lang="zh-CN" altLang="en-US" sz="3200" b="1" kern="0" dirty="0">
              <a:solidFill>
                <a:schemeClr val="bg1"/>
              </a:solidFill>
              <a:latin typeface="宋体" panose="02010600030101010101" pitchFamily="2" charset="-122"/>
              <a:ea typeface="宋体" panose="02010600030101010101" pitchFamily="2" charset="-122"/>
              <a:sym typeface="+mn-ea"/>
            </a:endParaRPr>
          </a:p>
        </p:txBody>
      </p:sp>
      <p:sp>
        <p:nvSpPr>
          <p:cNvPr id="5" name="文本框 4"/>
          <p:cNvSpPr txBox="1"/>
          <p:nvPr/>
        </p:nvSpPr>
        <p:spPr>
          <a:xfrm>
            <a:off x="2272552" y="6301645"/>
            <a:ext cx="3642200" cy="359522"/>
          </a:xfrm>
          <a:prstGeom prst="rect">
            <a:avLst/>
          </a:prstGeom>
          <a:noFill/>
        </p:spPr>
        <p:txBody>
          <a:bodyPr wrap="square" rtlCol="0">
            <a:spAutoFit/>
          </a:bodyPr>
          <a:lstStyle/>
          <a:p>
            <a:pPr algn="just">
              <a:lnSpc>
                <a:spcPct val="120000"/>
              </a:lnSpc>
            </a:pPr>
            <a:r>
              <a:rPr lang="zh-CN" altLang="en-US" sz="1600" dirty="0">
                <a:solidFill>
                  <a:srgbClr val="C00000"/>
                </a:solidFill>
              </a:rPr>
              <a:t>注：示例程序见</a:t>
            </a:r>
            <a:r>
              <a:rPr lang="en-US" altLang="zh-CN" sz="1600" dirty="0" err="1">
                <a:solidFill>
                  <a:srgbClr val="C00000"/>
                </a:solidFill>
              </a:rPr>
              <a:t>ipynb</a:t>
            </a:r>
            <a:r>
              <a:rPr lang="zh-CN" altLang="en-US" sz="1600" dirty="0">
                <a:solidFill>
                  <a:srgbClr val="C00000"/>
                </a:solidFill>
              </a:rPr>
              <a:t>文件中的代码</a:t>
            </a:r>
            <a:endParaRPr lang="zh-CN" altLang="en-US" sz="1600" dirty="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21305" y="1300501"/>
            <a:ext cx="8296060" cy="4619113"/>
          </a:xfrm>
          <a:prstGeom prst="rect">
            <a:avLst/>
          </a:prstGeom>
        </p:spPr>
      </p:pic>
      <p:sp>
        <p:nvSpPr>
          <p:cNvPr id="37" name="矩形 36"/>
          <p:cNvSpPr/>
          <p:nvPr/>
        </p:nvSpPr>
        <p:spPr>
          <a:xfrm>
            <a:off x="4609027" y="6113040"/>
            <a:ext cx="2776722" cy="369332"/>
          </a:xfrm>
          <a:prstGeom prst="rect">
            <a:avLst/>
          </a:prstGeom>
        </p:spPr>
        <p:txBody>
          <a:bodyPr wrap="none">
            <a:spAutoFit/>
          </a:bodyPr>
          <a:lstStyle/>
          <a:p>
            <a:r>
              <a:rPr lang="zh-CN" altLang="zh-CN" kern="100" dirty="0">
                <a:latin typeface="Calibri" panose="020F0502020204030204" pitchFamily="34" charset="0"/>
                <a:cs typeface="Calibri" panose="020F0502020204030204" pitchFamily="34" charset="0"/>
              </a:rPr>
              <a:t>图</a:t>
            </a:r>
            <a:r>
              <a:rPr lang="en-US" altLang="zh-CN" kern="100" dirty="0">
                <a:latin typeface="Calibri" panose="020F0502020204030204" pitchFamily="34" charset="0"/>
              </a:rPr>
              <a:t>11.2  </a:t>
            </a:r>
            <a:r>
              <a:rPr lang="zh-CN" altLang="zh-CN" kern="100" dirty="0">
                <a:latin typeface="Calibri" panose="020F0502020204030204" pitchFamily="34" charset="0"/>
                <a:cs typeface="Calibri" panose="020F0502020204030204" pitchFamily="34" charset="0"/>
              </a:rPr>
              <a:t>股票日累计收益率</a:t>
            </a:r>
            <a:endParaRPr lang="zh-CN" altLang="en-US" dirty="0"/>
          </a:p>
        </p:txBody>
      </p:sp>
      <p:sp>
        <p:nvSpPr>
          <p:cNvPr id="38" name="标题 1"/>
          <p:cNvSpPr txBox="1"/>
          <p:nvPr/>
        </p:nvSpPr>
        <p:spPr>
          <a:xfrm>
            <a:off x="3116852" y="299975"/>
            <a:ext cx="6104965"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b="1" kern="0">
                <a:solidFill>
                  <a:schemeClr val="bg1"/>
                </a:solidFill>
                <a:latin typeface="宋体" panose="02010600030101010101" pitchFamily="2" charset="-122"/>
                <a:ea typeface="宋体" panose="02010600030101010101" pitchFamily="2" charset="-122"/>
                <a:sym typeface="+mn-ea"/>
              </a:rPr>
              <a:t>11.2</a:t>
            </a:r>
            <a:r>
              <a:rPr lang="zh-CN" altLang="en-US" sz="3200" b="1" kern="0">
                <a:solidFill>
                  <a:schemeClr val="bg1"/>
                </a:solidFill>
                <a:latin typeface="宋体" panose="02010600030101010101" pitchFamily="2" charset="-122"/>
                <a:ea typeface="宋体" panose="02010600030101010101" pitchFamily="2" charset="-122"/>
                <a:sym typeface="+mn-ea"/>
              </a:rPr>
              <a:t> </a:t>
            </a:r>
            <a:r>
              <a:rPr lang="zh-CN" altLang="en-US" sz="3200" b="1" kern="0" dirty="0">
                <a:solidFill>
                  <a:schemeClr val="bg1"/>
                </a:solidFill>
                <a:latin typeface="宋体" panose="02010600030101010101" pitchFamily="2" charset="-122"/>
                <a:ea typeface="宋体" panose="02010600030101010101" pitchFamily="2" charset="-122"/>
                <a:sym typeface="+mn-ea"/>
              </a:rPr>
              <a:t>股票的收益率和波动率</a:t>
            </a:r>
            <a:endParaRPr lang="zh-CN" altLang="en-US" sz="3200" b="1" kern="0" dirty="0">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055803" y="1781728"/>
            <a:ext cx="7969418" cy="2491067"/>
          </a:xfrm>
          <a:prstGeom prst="rect">
            <a:avLst/>
          </a:prstGeom>
          <a:noFill/>
        </p:spPr>
        <p:txBody>
          <a:bodyPr wrap="square" rtlCol="0">
            <a:spAutoFit/>
          </a:bodyPr>
          <a:lstStyle/>
          <a:p>
            <a:pPr algn="just">
              <a:lnSpc>
                <a:spcPct val="120000"/>
              </a:lnSpc>
            </a:pPr>
            <a:r>
              <a:rPr lang="zh-CN" altLang="en-US" sz="2200" b="1" dirty="0"/>
              <a:t>        程序中利用</a:t>
            </a:r>
            <a:r>
              <a:rPr lang="en-US" altLang="zh-CN" sz="2200" b="1" dirty="0" err="1"/>
              <a:t>NumPy</a:t>
            </a:r>
            <a:r>
              <a:rPr lang="zh-CN" altLang="en-US" sz="2200" b="1" dirty="0"/>
              <a:t>的</a:t>
            </a:r>
            <a:r>
              <a:rPr lang="en-US" altLang="zh-CN" sz="2200" b="1" dirty="0"/>
              <a:t>diff()</a:t>
            </a:r>
            <a:r>
              <a:rPr lang="zh-CN" altLang="en-US" sz="2200" b="1" dirty="0"/>
              <a:t>函数计算股票差价是因为</a:t>
            </a:r>
            <a:r>
              <a:rPr lang="en-US" altLang="zh-CN" sz="2200" b="1" dirty="0"/>
              <a:t>diff()</a:t>
            </a:r>
            <a:r>
              <a:rPr lang="zh-CN" altLang="en-US" sz="2200" b="1" dirty="0"/>
              <a:t>函数可以用数组后一个位置上的数据减去当前位置的数据之差作为结果数组中该位置上的数据。此外，若要使用</a:t>
            </a:r>
            <a:r>
              <a:rPr lang="en-US" altLang="zh-CN" sz="2200" b="1" dirty="0"/>
              <a:t>log()</a:t>
            </a:r>
            <a:r>
              <a:rPr lang="zh-CN" altLang="en-US" sz="2200" b="1" dirty="0"/>
              <a:t>函数计算每个交易日收盘价的对数收益率，则应该检查变量</a:t>
            </a:r>
            <a:r>
              <a:rPr lang="en-US" altLang="zh-CN" sz="2200" b="1" dirty="0" err="1"/>
              <a:t>df</a:t>
            </a:r>
            <a:r>
              <a:rPr lang="zh-CN" altLang="en-US" sz="2200" b="1" dirty="0"/>
              <a:t>中的收盘价格数据列，如果存在空值等无效数据则要用合适的数据进行填充，要避免出现零或负值。</a:t>
            </a:r>
            <a:endParaRPr lang="zh-CN" altLang="en-US" sz="2200" b="1" dirty="0"/>
          </a:p>
        </p:txBody>
      </p:sp>
      <p:sp>
        <p:nvSpPr>
          <p:cNvPr id="31" name="标题 1"/>
          <p:cNvSpPr txBox="1"/>
          <p:nvPr/>
        </p:nvSpPr>
        <p:spPr>
          <a:xfrm>
            <a:off x="3104754" y="316390"/>
            <a:ext cx="6104965"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kern="0">
                <a:solidFill>
                  <a:schemeClr val="bg1"/>
                </a:solidFill>
                <a:latin typeface="宋体" panose="02010600030101010101" pitchFamily="2" charset="-122"/>
                <a:ea typeface="宋体" panose="02010600030101010101" pitchFamily="2" charset="-122"/>
                <a:sym typeface="+mn-ea"/>
              </a:rPr>
              <a:t>11.2</a:t>
            </a:r>
            <a:r>
              <a:rPr lang="zh-CN" altLang="en-US" sz="3200" kern="0">
                <a:solidFill>
                  <a:schemeClr val="bg1"/>
                </a:solidFill>
                <a:latin typeface="宋体" panose="02010600030101010101" pitchFamily="2" charset="-122"/>
                <a:ea typeface="宋体" panose="02010600030101010101" pitchFamily="2" charset="-122"/>
                <a:sym typeface="+mn-ea"/>
              </a:rPr>
              <a:t> </a:t>
            </a:r>
            <a:r>
              <a:rPr lang="zh-CN" altLang="en-US" sz="3200" kern="0" dirty="0">
                <a:solidFill>
                  <a:schemeClr val="bg1"/>
                </a:solidFill>
                <a:latin typeface="宋体" panose="02010600030101010101" pitchFamily="2" charset="-122"/>
                <a:ea typeface="宋体" panose="02010600030101010101" pitchFamily="2" charset="-122"/>
                <a:sym typeface="+mn-ea"/>
              </a:rPr>
              <a:t>股票的收益率和波动率</a:t>
            </a:r>
            <a:endParaRPr lang="zh-CN" altLang="en-US" sz="3200" kern="0" dirty="0">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82474" y="1431098"/>
            <a:ext cx="8197926" cy="1717393"/>
          </a:xfrm>
          <a:prstGeom prst="rect">
            <a:avLst/>
          </a:prstGeom>
          <a:noFill/>
        </p:spPr>
        <p:txBody>
          <a:bodyPr wrap="square" rtlCol="0">
            <a:spAutoFit/>
          </a:bodyPr>
          <a:lstStyle/>
          <a:p>
            <a:pPr algn="just" eaLnBrk="1" hangingPunct="1">
              <a:lnSpc>
                <a:spcPct val="120000"/>
              </a:lnSpc>
            </a:pPr>
            <a:r>
              <a:rPr lang="zh-CN" altLang="en-US" sz="2200" b="1" dirty="0"/>
              <a:t>        </a:t>
            </a:r>
            <a:r>
              <a:rPr lang="zh-CN" altLang="en-US" sz="2200" dirty="0"/>
              <a:t>股票市场的平均收益率通常是指股票价格指数（不同指数所涵盖的股票对象有差别）的收益率。我国设置的</a:t>
            </a:r>
            <a:r>
              <a:rPr lang="en-US" altLang="zh-CN" sz="2200" dirty="0"/>
              <a:t>A</a:t>
            </a:r>
            <a:r>
              <a:rPr lang="zh-CN" altLang="en-US" sz="2200" dirty="0"/>
              <a:t>股指数有几十种之多，其中比较重要的指数有上证指数、深圳成份指数、沪深</a:t>
            </a:r>
            <a:r>
              <a:rPr lang="en-US" altLang="zh-CN" sz="2200" dirty="0"/>
              <a:t>300</a:t>
            </a:r>
            <a:r>
              <a:rPr lang="zh-CN" altLang="en-US" sz="2200" dirty="0"/>
              <a:t>指数、中证</a:t>
            </a:r>
            <a:r>
              <a:rPr lang="en-US" altLang="zh-CN" sz="2200" dirty="0"/>
              <a:t>100</a:t>
            </a:r>
            <a:r>
              <a:rPr lang="zh-CN" altLang="en-US" sz="2200" dirty="0"/>
              <a:t>指数、上证</a:t>
            </a:r>
            <a:r>
              <a:rPr lang="en-US" altLang="zh-CN" sz="2200" dirty="0"/>
              <a:t>180</a:t>
            </a:r>
            <a:r>
              <a:rPr lang="zh-CN" altLang="en-US" sz="2200" dirty="0"/>
              <a:t>指数等。</a:t>
            </a:r>
            <a:endParaRPr lang="zh-CN" altLang="en-US" sz="2200" dirty="0"/>
          </a:p>
        </p:txBody>
      </p:sp>
      <p:sp>
        <p:nvSpPr>
          <p:cNvPr id="55" name="文本框 54"/>
          <p:cNvSpPr txBox="1"/>
          <p:nvPr/>
        </p:nvSpPr>
        <p:spPr>
          <a:xfrm>
            <a:off x="1982474" y="971357"/>
            <a:ext cx="4411994" cy="459741"/>
          </a:xfrm>
          <a:prstGeom prst="rect">
            <a:avLst/>
          </a:prstGeom>
          <a:noFill/>
        </p:spPr>
        <p:txBody>
          <a:bodyPr wrap="square" rtlCol="0">
            <a:spAutoFit/>
          </a:bodyPr>
          <a:lstStyle/>
          <a:p>
            <a:pPr algn="just">
              <a:lnSpc>
                <a:spcPct val="120000"/>
              </a:lnSpc>
            </a:pPr>
            <a:r>
              <a:rPr lang="zh-CN" altLang="en-US" sz="2200" dirty="0"/>
              <a:t>单只股票和市场平均收益率比较</a:t>
            </a:r>
            <a:endParaRPr lang="zh-CN" altLang="en-US" sz="2200" dirty="0"/>
          </a:p>
        </p:txBody>
      </p:sp>
      <p:sp>
        <p:nvSpPr>
          <p:cNvPr id="56" name="文本框 55"/>
          <p:cNvSpPr txBox="1"/>
          <p:nvPr/>
        </p:nvSpPr>
        <p:spPr>
          <a:xfrm>
            <a:off x="2272553" y="3349328"/>
            <a:ext cx="7906871" cy="2339102"/>
          </a:xfrm>
          <a:prstGeom prst="rect">
            <a:avLst/>
          </a:prstGeom>
          <a:noFill/>
        </p:spPr>
        <p:txBody>
          <a:bodyPr wrap="square" rtlCol="0">
            <a:spAutoFit/>
          </a:bodyPr>
          <a:lstStyle/>
          <a:p>
            <a:pPr algn="just">
              <a:lnSpc>
                <a:spcPct val="120000"/>
              </a:lnSpc>
            </a:pPr>
            <a:r>
              <a:rPr lang="zh-CN" altLang="en-US" sz="2100" dirty="0"/>
              <a:t>单只股票与指数间月收益率比较的可视化实现步骤：</a:t>
            </a:r>
            <a:endParaRPr lang="en-US" altLang="zh-CN" sz="2100" dirty="0"/>
          </a:p>
          <a:p>
            <a:pPr algn="just">
              <a:lnSpc>
                <a:spcPct val="120000"/>
              </a:lnSpc>
              <a:spcBef>
                <a:spcPts val="600"/>
              </a:spcBef>
            </a:pPr>
            <a:r>
              <a:rPr lang="zh-CN" altLang="en-US" sz="2100" dirty="0"/>
              <a:t>第</a:t>
            </a:r>
            <a:r>
              <a:rPr lang="en-US" altLang="zh-CN" sz="2100" dirty="0"/>
              <a:t>1</a:t>
            </a:r>
            <a:r>
              <a:rPr lang="zh-CN" altLang="en-US" sz="2100" dirty="0"/>
              <a:t>步  获取“中国平安”股票和沪深</a:t>
            </a:r>
            <a:r>
              <a:rPr lang="en-US" altLang="zh-CN" sz="2100" dirty="0"/>
              <a:t>300</a:t>
            </a:r>
            <a:r>
              <a:rPr lang="zh-CN" altLang="en-US" sz="2100" dirty="0"/>
              <a:t>指数的月线行情数据。</a:t>
            </a:r>
            <a:endParaRPr lang="en-US" altLang="zh-CN" sz="2100" dirty="0"/>
          </a:p>
          <a:p>
            <a:pPr algn="just">
              <a:lnSpc>
                <a:spcPct val="120000"/>
              </a:lnSpc>
              <a:spcBef>
                <a:spcPts val="600"/>
              </a:spcBef>
            </a:pPr>
            <a:r>
              <a:rPr lang="zh-CN" altLang="en-US" sz="2100" dirty="0"/>
              <a:t>第</a:t>
            </a:r>
            <a:r>
              <a:rPr lang="en-US" altLang="zh-CN" sz="2100" dirty="0"/>
              <a:t>2</a:t>
            </a:r>
            <a:r>
              <a:rPr lang="zh-CN" altLang="en-US" sz="2100" dirty="0"/>
              <a:t>步  合并沪深</a:t>
            </a:r>
            <a:r>
              <a:rPr lang="en-US" altLang="zh-CN" sz="2100" dirty="0"/>
              <a:t>300</a:t>
            </a:r>
            <a:r>
              <a:rPr lang="zh-CN" altLang="en-US" sz="2100" dirty="0"/>
              <a:t>指数和“中国平安”股票的数据。</a:t>
            </a:r>
            <a:endParaRPr lang="en-US" altLang="zh-CN" sz="2100" dirty="0"/>
          </a:p>
          <a:p>
            <a:pPr algn="just">
              <a:lnSpc>
                <a:spcPct val="120000"/>
              </a:lnSpc>
              <a:spcBef>
                <a:spcPts val="600"/>
              </a:spcBef>
            </a:pPr>
            <a:r>
              <a:rPr lang="zh-CN" altLang="en-US" sz="2100" dirty="0"/>
              <a:t>第</a:t>
            </a:r>
            <a:r>
              <a:rPr lang="en-US" altLang="zh-CN" sz="2100" dirty="0"/>
              <a:t>3</a:t>
            </a:r>
            <a:r>
              <a:rPr lang="zh-CN" altLang="en-US" sz="2100" dirty="0"/>
              <a:t>步  分别计算股票和指数的月收益率及其累计收益率。</a:t>
            </a:r>
            <a:endParaRPr lang="en-US" altLang="zh-CN" sz="2100" dirty="0"/>
          </a:p>
          <a:p>
            <a:pPr algn="just">
              <a:lnSpc>
                <a:spcPct val="120000"/>
              </a:lnSpc>
              <a:spcBef>
                <a:spcPts val="600"/>
              </a:spcBef>
            </a:pPr>
            <a:r>
              <a:rPr lang="zh-CN" altLang="en-US" sz="2100" dirty="0"/>
              <a:t>第</a:t>
            </a:r>
            <a:r>
              <a:rPr lang="en-US" altLang="zh-CN" sz="2100" dirty="0"/>
              <a:t>4</a:t>
            </a:r>
            <a:r>
              <a:rPr lang="zh-CN" altLang="en-US" sz="2100" dirty="0"/>
              <a:t>步  绘制图形分别输出股票与沪深</a:t>
            </a:r>
            <a:r>
              <a:rPr lang="en-US" altLang="zh-CN" sz="2100" dirty="0"/>
              <a:t>300</a:t>
            </a:r>
            <a:r>
              <a:rPr lang="zh-CN" altLang="en-US" sz="2100" dirty="0"/>
              <a:t>指数的月累计收益率。</a:t>
            </a:r>
            <a:endParaRPr lang="zh-CN" altLang="en-US" sz="2100" dirty="0"/>
          </a:p>
        </p:txBody>
      </p:sp>
      <p:sp>
        <p:nvSpPr>
          <p:cNvPr id="57" name="标题 1"/>
          <p:cNvSpPr txBox="1"/>
          <p:nvPr/>
        </p:nvSpPr>
        <p:spPr>
          <a:xfrm>
            <a:off x="3043518" y="273269"/>
            <a:ext cx="6104965"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kern="0">
                <a:solidFill>
                  <a:schemeClr val="bg1"/>
                </a:solidFill>
                <a:latin typeface="宋体" panose="02010600030101010101" pitchFamily="2" charset="-122"/>
                <a:ea typeface="宋体" panose="02010600030101010101" pitchFamily="2" charset="-122"/>
                <a:sym typeface="+mn-ea"/>
              </a:rPr>
              <a:t>11.2</a:t>
            </a:r>
            <a:r>
              <a:rPr lang="zh-CN" altLang="en-US" sz="3200" kern="0">
                <a:solidFill>
                  <a:schemeClr val="bg1"/>
                </a:solidFill>
                <a:latin typeface="宋体" panose="02010600030101010101" pitchFamily="2" charset="-122"/>
                <a:ea typeface="宋体" panose="02010600030101010101" pitchFamily="2" charset="-122"/>
                <a:sym typeface="+mn-ea"/>
              </a:rPr>
              <a:t> </a:t>
            </a:r>
            <a:r>
              <a:rPr lang="zh-CN" altLang="en-US" sz="3200" kern="0" dirty="0">
                <a:solidFill>
                  <a:schemeClr val="bg1"/>
                </a:solidFill>
                <a:latin typeface="宋体" panose="02010600030101010101" pitchFamily="2" charset="-122"/>
                <a:ea typeface="宋体" panose="02010600030101010101" pitchFamily="2" charset="-122"/>
                <a:sym typeface="+mn-ea"/>
              </a:rPr>
              <a:t>股票的收益率和波动率</a:t>
            </a:r>
            <a:endParaRPr lang="zh-CN" altLang="en-US" sz="3200" kern="0" dirty="0">
              <a:solidFill>
                <a:schemeClr val="bg1"/>
              </a:solidFill>
              <a:latin typeface="宋体" panose="02010600030101010101" pitchFamily="2" charset="-122"/>
              <a:ea typeface="宋体" panose="02010600030101010101" pitchFamily="2" charset="-122"/>
              <a:sym typeface="+mn-ea"/>
            </a:endParaRPr>
          </a:p>
        </p:txBody>
      </p:sp>
      <p:sp>
        <p:nvSpPr>
          <p:cNvPr id="6" name="文本框 5"/>
          <p:cNvSpPr txBox="1"/>
          <p:nvPr/>
        </p:nvSpPr>
        <p:spPr>
          <a:xfrm>
            <a:off x="2272552" y="6301645"/>
            <a:ext cx="3642200" cy="359522"/>
          </a:xfrm>
          <a:prstGeom prst="rect">
            <a:avLst/>
          </a:prstGeom>
          <a:noFill/>
        </p:spPr>
        <p:txBody>
          <a:bodyPr wrap="square" rtlCol="0">
            <a:spAutoFit/>
          </a:bodyPr>
          <a:lstStyle/>
          <a:p>
            <a:pPr algn="just">
              <a:lnSpc>
                <a:spcPct val="120000"/>
              </a:lnSpc>
            </a:pPr>
            <a:r>
              <a:rPr lang="zh-CN" altLang="en-US" sz="1600" dirty="0">
                <a:solidFill>
                  <a:srgbClr val="C00000"/>
                </a:solidFill>
              </a:rPr>
              <a:t>注：示例程序见</a:t>
            </a:r>
            <a:r>
              <a:rPr lang="en-US" altLang="zh-CN" sz="1600" dirty="0" err="1">
                <a:solidFill>
                  <a:srgbClr val="C00000"/>
                </a:solidFill>
              </a:rPr>
              <a:t>ipynb</a:t>
            </a:r>
            <a:r>
              <a:rPr lang="zh-CN" altLang="en-US" sz="1600" dirty="0">
                <a:solidFill>
                  <a:srgbClr val="C00000"/>
                </a:solidFill>
              </a:rPr>
              <a:t>文件中的代码</a:t>
            </a:r>
            <a:endParaRPr lang="zh-CN" altLang="en-US" sz="1600"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34515" y="1024332"/>
            <a:ext cx="8373979" cy="5198810"/>
          </a:xfrm>
          <a:prstGeom prst="rect">
            <a:avLst/>
          </a:prstGeom>
        </p:spPr>
      </p:pic>
      <p:sp>
        <p:nvSpPr>
          <p:cNvPr id="5" name="矩形 4"/>
          <p:cNvSpPr/>
          <p:nvPr/>
        </p:nvSpPr>
        <p:spPr>
          <a:xfrm>
            <a:off x="3558988" y="6375006"/>
            <a:ext cx="5325035" cy="369332"/>
          </a:xfrm>
          <a:prstGeom prst="rect">
            <a:avLst/>
          </a:prstGeom>
        </p:spPr>
        <p:txBody>
          <a:bodyPr wrap="square">
            <a:spAutoFit/>
          </a:bodyPr>
          <a:lstStyle/>
          <a:p>
            <a:r>
              <a:rPr lang="zh-CN" altLang="zh-CN" kern="100" dirty="0">
                <a:latin typeface="Calibri" panose="020F0502020204030204" pitchFamily="34" charset="0"/>
                <a:cs typeface="Calibri" panose="020F0502020204030204" pitchFamily="34" charset="0"/>
              </a:rPr>
              <a:t>图</a:t>
            </a:r>
            <a:r>
              <a:rPr lang="en-US" altLang="zh-CN" kern="100" dirty="0">
                <a:latin typeface="Calibri" panose="020F0502020204030204" pitchFamily="34" charset="0"/>
              </a:rPr>
              <a:t>11.3  </a:t>
            </a:r>
            <a:r>
              <a:rPr lang="zh-CN" altLang="zh-CN" kern="100" dirty="0">
                <a:latin typeface="Calibri" panose="020F0502020204030204" pitchFamily="34" charset="0"/>
                <a:cs typeface="Calibri" panose="020F0502020204030204" pitchFamily="34" charset="0"/>
              </a:rPr>
              <a:t>单只股票收益率与同期市场平均收益率比较</a:t>
            </a:r>
            <a:endParaRPr lang="zh-CN" altLang="en-US" dirty="0"/>
          </a:p>
        </p:txBody>
      </p:sp>
      <p:sp>
        <p:nvSpPr>
          <p:cNvPr id="80" name="标题 1"/>
          <p:cNvSpPr txBox="1"/>
          <p:nvPr/>
        </p:nvSpPr>
        <p:spPr>
          <a:xfrm>
            <a:off x="3169021" y="241372"/>
            <a:ext cx="6104965"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kern="0">
                <a:solidFill>
                  <a:schemeClr val="bg1"/>
                </a:solidFill>
                <a:latin typeface="宋体" panose="02010600030101010101" pitchFamily="2" charset="-122"/>
                <a:ea typeface="宋体" panose="02010600030101010101" pitchFamily="2" charset="-122"/>
                <a:sym typeface="+mn-ea"/>
              </a:rPr>
              <a:t>11.2</a:t>
            </a:r>
            <a:r>
              <a:rPr lang="zh-CN" altLang="en-US" sz="3200" kern="0">
                <a:solidFill>
                  <a:schemeClr val="bg1"/>
                </a:solidFill>
                <a:latin typeface="宋体" panose="02010600030101010101" pitchFamily="2" charset="-122"/>
                <a:ea typeface="宋体" panose="02010600030101010101" pitchFamily="2" charset="-122"/>
                <a:sym typeface="+mn-ea"/>
              </a:rPr>
              <a:t> </a:t>
            </a:r>
            <a:r>
              <a:rPr lang="zh-CN" altLang="en-US" sz="3200" kern="0" dirty="0">
                <a:solidFill>
                  <a:schemeClr val="bg1"/>
                </a:solidFill>
                <a:latin typeface="宋体" panose="02010600030101010101" pitchFamily="2" charset="-122"/>
                <a:ea typeface="宋体" panose="02010600030101010101" pitchFamily="2" charset="-122"/>
                <a:sym typeface="+mn-ea"/>
              </a:rPr>
              <a:t>股票的收益率和波动率</a:t>
            </a:r>
            <a:endParaRPr lang="zh-CN" altLang="en-US" sz="3200" kern="0" dirty="0">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005189" y="1809390"/>
            <a:ext cx="8232507" cy="1606402"/>
          </a:xfrm>
          <a:prstGeom prst="rect">
            <a:avLst/>
          </a:prstGeom>
          <a:noFill/>
        </p:spPr>
        <p:txBody>
          <a:bodyPr wrap="square" rtlCol="0">
            <a:spAutoFit/>
          </a:bodyPr>
          <a:lstStyle/>
          <a:p>
            <a:pPr algn="just">
              <a:lnSpc>
                <a:spcPct val="120000"/>
              </a:lnSpc>
            </a:pPr>
            <a:r>
              <a:rPr lang="zh-CN" altLang="en-US" sz="2100" b="1" dirty="0"/>
              <a:t>        </a:t>
            </a:r>
            <a:r>
              <a:rPr lang="zh-CN" altLang="en-US" sz="2100" dirty="0"/>
              <a:t>股票的历史波动率是指股票收益率在过去一段时间内所表现出来的不确定性水平，其计算模型有传统波动率模型、高低价波动模型、</a:t>
            </a:r>
            <a:r>
              <a:rPr lang="en-US" altLang="zh-CN" sz="2100" dirty="0"/>
              <a:t>R&amp;S</a:t>
            </a:r>
            <a:r>
              <a:rPr lang="zh-CN" altLang="en-US" sz="2100" dirty="0"/>
              <a:t>模型、</a:t>
            </a:r>
            <a:r>
              <a:rPr lang="en-US" altLang="zh-CN" sz="2100" dirty="0"/>
              <a:t>G&amp;K</a:t>
            </a:r>
            <a:r>
              <a:rPr lang="zh-CN" altLang="en-US" sz="2100" dirty="0"/>
              <a:t>模型及</a:t>
            </a:r>
            <a:r>
              <a:rPr lang="en-US" altLang="zh-CN" sz="2100" dirty="0"/>
              <a:t>GARCH</a:t>
            </a:r>
            <a:r>
              <a:rPr lang="zh-CN" altLang="en-US" sz="2100" dirty="0"/>
              <a:t>模型等，其中传统波动率模型为历史波动率模型的基础模型，也是应用比较广泛的波动率模型。</a:t>
            </a:r>
            <a:endParaRPr lang="en-US" altLang="zh-CN" sz="2100" dirty="0"/>
          </a:p>
        </p:txBody>
      </p:sp>
      <p:sp>
        <p:nvSpPr>
          <p:cNvPr id="40" name="文本框 39"/>
          <p:cNvSpPr txBox="1"/>
          <p:nvPr/>
        </p:nvSpPr>
        <p:spPr>
          <a:xfrm>
            <a:off x="2005189" y="1198491"/>
            <a:ext cx="2611636" cy="443006"/>
          </a:xfrm>
          <a:prstGeom prst="rect">
            <a:avLst/>
          </a:prstGeom>
          <a:noFill/>
        </p:spPr>
        <p:txBody>
          <a:bodyPr wrap="square" rtlCol="0">
            <a:spAutoFit/>
          </a:bodyPr>
          <a:lstStyle/>
          <a:p>
            <a:pPr algn="just">
              <a:lnSpc>
                <a:spcPct val="120000"/>
              </a:lnSpc>
            </a:pPr>
            <a:r>
              <a:rPr lang="zh-CN" altLang="en-US" sz="2100" b="1" dirty="0"/>
              <a:t>历史波动率计算</a:t>
            </a:r>
            <a:endParaRPr lang="zh-CN" altLang="en-US" sz="2100" b="1" dirty="0"/>
          </a:p>
        </p:txBody>
      </p:sp>
      <p:sp>
        <p:nvSpPr>
          <p:cNvPr id="4" name="标题 1"/>
          <p:cNvSpPr txBox="1"/>
          <p:nvPr/>
        </p:nvSpPr>
        <p:spPr>
          <a:xfrm>
            <a:off x="2981002" y="247638"/>
            <a:ext cx="6104965"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kern="0">
                <a:solidFill>
                  <a:schemeClr val="bg1"/>
                </a:solidFill>
                <a:latin typeface="宋体" panose="02010600030101010101" pitchFamily="2" charset="-122"/>
                <a:ea typeface="宋体" panose="02010600030101010101" pitchFamily="2" charset="-122"/>
                <a:sym typeface="+mn-ea"/>
              </a:rPr>
              <a:t>11.2</a:t>
            </a:r>
            <a:r>
              <a:rPr lang="zh-CN" altLang="en-US" sz="3200" kern="0">
                <a:solidFill>
                  <a:schemeClr val="bg1"/>
                </a:solidFill>
                <a:latin typeface="宋体" panose="02010600030101010101" pitchFamily="2" charset="-122"/>
                <a:ea typeface="宋体" panose="02010600030101010101" pitchFamily="2" charset="-122"/>
                <a:sym typeface="+mn-ea"/>
              </a:rPr>
              <a:t> </a:t>
            </a:r>
            <a:r>
              <a:rPr lang="zh-CN" altLang="en-US" sz="3200" kern="0" dirty="0">
                <a:solidFill>
                  <a:schemeClr val="bg1"/>
                </a:solidFill>
                <a:latin typeface="宋体" panose="02010600030101010101" pitchFamily="2" charset="-122"/>
                <a:ea typeface="宋体" panose="02010600030101010101" pitchFamily="2" charset="-122"/>
                <a:sym typeface="+mn-ea"/>
              </a:rPr>
              <a:t>股票的收益率和波动率</a:t>
            </a:r>
            <a:endParaRPr lang="zh-CN" altLang="en-US" sz="3200" kern="0" dirty="0">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10"/>
          <p:cNvGrpSpPr/>
          <p:nvPr/>
        </p:nvGrpSpPr>
        <p:grpSpPr>
          <a:xfrm>
            <a:off x="3806675" y="3394581"/>
            <a:ext cx="3856133" cy="612563"/>
            <a:chOff x="1424" y="1608"/>
            <a:chExt cx="3127" cy="484"/>
          </a:xfrm>
        </p:grpSpPr>
        <p:sp>
          <p:nvSpPr>
            <p:cNvPr id="5171" name="AutoShape 11"/>
            <p:cNvSpPr/>
            <p:nvPr/>
          </p:nvSpPr>
          <p:spPr>
            <a:xfrm>
              <a:off x="1632" y="1667"/>
              <a:ext cx="2919" cy="3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wrap="none" anchor="ctr" anchorCtr="0"/>
            <a:lstStyle/>
            <a:p>
              <a:endParaRPr lang="zh-CN" altLang="en-US" dirty="0">
                <a:solidFill>
                  <a:schemeClr val="tx1"/>
                </a:solidFill>
                <a:latin typeface="Times New Roman" panose="02020603050405020304" pitchFamily="18" charset="0"/>
              </a:endParaRPr>
            </a:p>
          </p:txBody>
        </p:sp>
        <p:grpSp>
          <p:nvGrpSpPr>
            <p:cNvPr id="5172" name="Group 12"/>
            <p:cNvGrpSpPr/>
            <p:nvPr/>
          </p:nvGrpSpPr>
          <p:grpSpPr>
            <a:xfrm>
              <a:off x="1424" y="1608"/>
              <a:ext cx="496" cy="484"/>
              <a:chOff x="1424" y="1608"/>
              <a:chExt cx="496" cy="484"/>
            </a:xfrm>
          </p:grpSpPr>
          <p:sp>
            <p:nvSpPr>
              <p:cNvPr id="5173" name="AutoShape 13"/>
              <p:cNvSpPr/>
              <p:nvPr/>
            </p:nvSpPr>
            <p:spPr>
              <a:xfrm>
                <a:off x="1424" y="1608"/>
                <a:ext cx="496" cy="484"/>
              </a:xfrm>
              <a:custGeom>
                <a:avLst/>
                <a:gdLst>
                  <a:gd name="txL" fmla="*/ 3164 w 21600"/>
                  <a:gd name="txT" fmla="*/ 3164 h 21600"/>
                  <a:gd name="txR" fmla="*/ 18436 w 21600"/>
                  <a:gd name="txB" fmla="*/ 18436 h 21600"/>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p:spPr>
            <p:style>
              <a:lnRef idx="1">
                <a:schemeClr val="accent1"/>
              </a:lnRef>
              <a:fillRef idx="2">
                <a:schemeClr val="accent1"/>
              </a:fillRef>
              <a:effectRef idx="1">
                <a:schemeClr val="accent1"/>
              </a:effectRef>
              <a:fontRef idx="minor">
                <a:schemeClr val="dk1"/>
              </a:fontRef>
            </p:style>
            <p:txBody>
              <a:bodyPr/>
              <a:lstStyle/>
              <a:p>
                <a:endParaRPr lang="zh-CN" altLang="en-US">
                  <a:solidFill>
                    <a:schemeClr val="tx1"/>
                  </a:solidFill>
                </a:endParaRPr>
              </a:p>
            </p:txBody>
          </p:sp>
          <p:sp>
            <p:nvSpPr>
              <p:cNvPr id="49166" name="Oval 14"/>
              <p:cNvSpPr>
                <a:spLocks noChangeArrowheads="1"/>
              </p:cNvSpPr>
              <p:nvPr/>
            </p:nvSpPr>
            <p:spPr bwMode="gray">
              <a:xfrm>
                <a:off x="1490" y="1667"/>
                <a:ext cx="380" cy="370"/>
              </a:xfrm>
              <a:prstGeom prst="ellipse">
                <a:avLst/>
              </a:prstGeom>
              <a:extLst>
                <a:ext uri="{91240B29-F687-4F45-9708-019B960494DF}">
                  <a14:hiddenLine xmlns:a14="http://schemas.microsoft.com/office/drawing/2010/main" w="9525">
                    <a:solidFill>
                      <a:schemeClr val="hlink"/>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zh-CN" altLang="en-US">
                  <a:solidFill>
                    <a:schemeClr val="tx1"/>
                  </a:solidFill>
                  <a:latin typeface="Times New Roman" panose="02020603050405020304" pitchFamily="18" charset="0"/>
                </a:endParaRPr>
              </a:p>
            </p:txBody>
          </p:sp>
        </p:grpSp>
      </p:grpSp>
      <p:grpSp>
        <p:nvGrpSpPr>
          <p:cNvPr id="5125" name="Group 15"/>
          <p:cNvGrpSpPr/>
          <p:nvPr/>
        </p:nvGrpSpPr>
        <p:grpSpPr>
          <a:xfrm>
            <a:off x="3806675" y="4290035"/>
            <a:ext cx="3856133" cy="612563"/>
            <a:chOff x="1424" y="2200"/>
            <a:chExt cx="3127" cy="484"/>
          </a:xfrm>
        </p:grpSpPr>
        <p:sp>
          <p:nvSpPr>
            <p:cNvPr id="5167" name="AutoShape 16">
              <a:hlinkClick r:id="rId1" action="ppaction://hlinksldjump"/>
            </p:cNvPr>
            <p:cNvSpPr/>
            <p:nvPr/>
          </p:nvSpPr>
          <p:spPr>
            <a:xfrm>
              <a:off x="1632" y="2259"/>
              <a:ext cx="2919" cy="3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wrap="none" anchor="ctr" anchorCtr="0"/>
            <a:lstStyle/>
            <a:p>
              <a:endParaRPr lang="zh-CN" altLang="en-US" dirty="0">
                <a:solidFill>
                  <a:schemeClr val="tx1"/>
                </a:solidFill>
                <a:latin typeface="Times New Roman" panose="02020603050405020304" pitchFamily="18" charset="0"/>
              </a:endParaRPr>
            </a:p>
          </p:txBody>
        </p:sp>
        <p:grpSp>
          <p:nvGrpSpPr>
            <p:cNvPr id="5168" name="Group 17"/>
            <p:cNvGrpSpPr/>
            <p:nvPr/>
          </p:nvGrpSpPr>
          <p:grpSpPr>
            <a:xfrm>
              <a:off x="1424" y="2200"/>
              <a:ext cx="496" cy="484"/>
              <a:chOff x="1424" y="2200"/>
              <a:chExt cx="496" cy="484"/>
            </a:xfrm>
          </p:grpSpPr>
          <p:sp>
            <p:nvSpPr>
              <p:cNvPr id="5169" name="AutoShape 18"/>
              <p:cNvSpPr/>
              <p:nvPr/>
            </p:nvSpPr>
            <p:spPr>
              <a:xfrm>
                <a:off x="1424" y="2200"/>
                <a:ext cx="496" cy="484"/>
              </a:xfrm>
              <a:custGeom>
                <a:avLst/>
                <a:gdLst>
                  <a:gd name="txL" fmla="*/ 3164 w 21600"/>
                  <a:gd name="txT" fmla="*/ 3164 h 21600"/>
                  <a:gd name="txR" fmla="*/ 18436 w 21600"/>
                  <a:gd name="txB" fmla="*/ 18436 h 21600"/>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p:spPr>
            <p:style>
              <a:lnRef idx="1">
                <a:schemeClr val="accent1"/>
              </a:lnRef>
              <a:fillRef idx="2">
                <a:schemeClr val="accent1"/>
              </a:fillRef>
              <a:effectRef idx="1">
                <a:schemeClr val="accent1"/>
              </a:effectRef>
              <a:fontRef idx="minor">
                <a:schemeClr val="dk1"/>
              </a:fontRef>
            </p:style>
            <p:txBody>
              <a:bodyPr/>
              <a:lstStyle/>
              <a:p>
                <a:endParaRPr lang="zh-CN" altLang="en-US">
                  <a:solidFill>
                    <a:schemeClr val="tx1"/>
                  </a:solidFill>
                </a:endParaRPr>
              </a:p>
            </p:txBody>
          </p:sp>
          <p:sp>
            <p:nvSpPr>
              <p:cNvPr id="49171" name="Oval 19"/>
              <p:cNvSpPr>
                <a:spLocks noChangeArrowheads="1"/>
              </p:cNvSpPr>
              <p:nvPr/>
            </p:nvSpPr>
            <p:spPr bwMode="gray">
              <a:xfrm>
                <a:off x="1484" y="2259"/>
                <a:ext cx="380" cy="370"/>
              </a:xfrm>
              <a:prstGeom prst="ellipse">
                <a:avLst/>
              </a:prstGeom>
              <a:extLst>
                <a:ext uri="{91240B29-F687-4F45-9708-019B960494DF}">
                  <a14:hiddenLine xmlns:a14="http://schemas.microsoft.com/office/drawing/2010/main" w="9525">
                    <a:solidFill>
                      <a:schemeClr val="hlink"/>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zh-CN" altLang="en-US">
                  <a:solidFill>
                    <a:schemeClr val="tx1"/>
                  </a:solidFill>
                  <a:latin typeface="Times New Roman" panose="02020603050405020304" pitchFamily="18" charset="0"/>
                </a:endParaRPr>
              </a:p>
            </p:txBody>
          </p:sp>
        </p:grpSp>
      </p:grpSp>
      <p:sp>
        <p:nvSpPr>
          <p:cNvPr id="5126" name="Rectangle 20">
            <a:hlinkClick r:id="rId1" action="ppaction://hlinksldjump"/>
          </p:cNvPr>
          <p:cNvSpPr/>
          <p:nvPr/>
        </p:nvSpPr>
        <p:spPr>
          <a:xfrm>
            <a:off x="4433061" y="3364601"/>
            <a:ext cx="3362402" cy="609600"/>
          </a:xfrm>
          <a:prstGeom prst="rect">
            <a:avLst/>
          </a:prstGeom>
          <a:noFill/>
          <a:ln w="9525">
            <a:noFill/>
          </a:ln>
        </p:spPr>
        <p:txBody>
          <a:bodyPr anchor="ctr" anchorCtr="0"/>
          <a:lstStyle/>
          <a:p>
            <a:pPr eaLnBrk="1" hangingPunct="1"/>
            <a:r>
              <a:rPr lang="zh-CN" altLang="en-US" sz="2400" b="1" dirty="0">
                <a:latin typeface="宋体" panose="02010600030101010101" pitchFamily="2" charset="-122"/>
                <a:cs typeface="Times New Roman" panose="02020603050405020304" pitchFamily="18" charset="0"/>
              </a:rPr>
              <a:t>股票的收益率和波动率</a:t>
            </a:r>
            <a:endParaRPr lang="zh-CN" altLang="en-US" sz="2400" b="1" dirty="0">
              <a:latin typeface="宋体" panose="02010600030101010101" pitchFamily="2" charset="-122"/>
              <a:ea typeface="Times New Roman" panose="02020603050405020304" pitchFamily="18" charset="0"/>
              <a:cs typeface="Times New Roman" panose="02020603050405020304" pitchFamily="18" charset="0"/>
            </a:endParaRPr>
          </a:p>
        </p:txBody>
      </p:sp>
      <p:sp>
        <p:nvSpPr>
          <p:cNvPr id="5127" name="Rectangle 21">
            <a:hlinkClick r:id="rId1" action="ppaction://hlinksldjump"/>
          </p:cNvPr>
          <p:cNvSpPr/>
          <p:nvPr/>
        </p:nvSpPr>
        <p:spPr>
          <a:xfrm>
            <a:off x="4394833" y="4266586"/>
            <a:ext cx="2870200" cy="609600"/>
          </a:xfrm>
          <a:prstGeom prst="rect">
            <a:avLst/>
          </a:prstGeom>
          <a:noFill/>
          <a:ln w="9525">
            <a:noFill/>
          </a:ln>
        </p:spPr>
        <p:txBody>
          <a:bodyPr anchor="ctr" anchorCtr="0"/>
          <a:lstStyle/>
          <a:p>
            <a:pPr eaLnBrk="1" hangingPunct="1"/>
            <a:r>
              <a:rPr lang="zh-CN" altLang="en-US" sz="2400" b="1" dirty="0">
                <a:latin typeface="宋体" panose="02010600030101010101" pitchFamily="2" charset="-122"/>
                <a:cs typeface="Times New Roman" panose="02020603050405020304" pitchFamily="18" charset="0"/>
              </a:rPr>
              <a:t>股票技术指标计算</a:t>
            </a:r>
            <a:endParaRPr lang="zh-CN" altLang="ko-KR" sz="2400" b="1" dirty="0">
              <a:latin typeface="宋体" panose="02010600030101010101" pitchFamily="2" charset="-122"/>
              <a:ea typeface="Times New Roman" panose="02020603050405020304" pitchFamily="18" charset="0"/>
              <a:cs typeface="Times New Roman" panose="02020603050405020304" pitchFamily="18" charset="0"/>
            </a:endParaRPr>
          </a:p>
        </p:txBody>
      </p:sp>
      <p:sp>
        <p:nvSpPr>
          <p:cNvPr id="5129" name="Rectangle 23"/>
          <p:cNvSpPr/>
          <p:nvPr/>
        </p:nvSpPr>
        <p:spPr>
          <a:xfrm>
            <a:off x="3945221" y="4344532"/>
            <a:ext cx="369887" cy="444500"/>
          </a:xfrm>
          <a:prstGeom prst="rect">
            <a:avLst/>
          </a:prstGeom>
          <a:noFill/>
          <a:ln w="9525">
            <a:noFill/>
          </a:ln>
        </p:spPr>
        <p:txBody>
          <a:bodyPr anchor="ctr" anchorCtr="0"/>
          <a:lstStyle/>
          <a:p>
            <a:pPr algn="r" eaLnBrk="1" hangingPunct="1">
              <a:buNone/>
            </a:pPr>
            <a:r>
              <a:rPr lang="en-US" altLang="ko-KR" sz="2800" b="1" dirty="0">
                <a:latin typeface="宋体" panose="02010600030101010101" pitchFamily="2" charset="-122"/>
                <a:ea typeface="굴림" pitchFamily="34" charset="-127"/>
              </a:rPr>
              <a:t>3</a:t>
            </a:r>
            <a:endParaRPr lang="en-US" altLang="ko-KR" sz="2800" b="1" dirty="0">
              <a:latin typeface="宋体" panose="02010600030101010101" pitchFamily="2" charset="-122"/>
              <a:ea typeface="굴림" pitchFamily="34" charset="-127"/>
            </a:endParaRPr>
          </a:p>
        </p:txBody>
      </p:sp>
      <p:grpSp>
        <p:nvGrpSpPr>
          <p:cNvPr id="5130" name="Group 24"/>
          <p:cNvGrpSpPr/>
          <p:nvPr/>
        </p:nvGrpSpPr>
        <p:grpSpPr>
          <a:xfrm>
            <a:off x="3813025" y="2499277"/>
            <a:ext cx="3856133" cy="612563"/>
            <a:chOff x="1424" y="1024"/>
            <a:chExt cx="3127" cy="484"/>
          </a:xfrm>
        </p:grpSpPr>
        <p:sp>
          <p:nvSpPr>
            <p:cNvPr id="5163" name="AutoShape 25"/>
            <p:cNvSpPr/>
            <p:nvPr/>
          </p:nvSpPr>
          <p:spPr>
            <a:xfrm>
              <a:off x="1632" y="1101"/>
              <a:ext cx="2919" cy="3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wrap="none" anchor="ctr" anchorCtr="0"/>
            <a:lstStyle/>
            <a:p>
              <a:endParaRPr lang="zh-CN" altLang="en-US" dirty="0">
                <a:solidFill>
                  <a:schemeClr val="tx1"/>
                </a:solidFill>
                <a:latin typeface="Times New Roman" panose="02020603050405020304" pitchFamily="18" charset="0"/>
              </a:endParaRPr>
            </a:p>
          </p:txBody>
        </p:sp>
        <p:grpSp>
          <p:nvGrpSpPr>
            <p:cNvPr id="5164" name="Group 26"/>
            <p:cNvGrpSpPr/>
            <p:nvPr/>
          </p:nvGrpSpPr>
          <p:grpSpPr>
            <a:xfrm>
              <a:off x="1424" y="1024"/>
              <a:ext cx="496" cy="484"/>
              <a:chOff x="1424" y="1024"/>
              <a:chExt cx="496" cy="484"/>
            </a:xfrm>
          </p:grpSpPr>
          <p:sp>
            <p:nvSpPr>
              <p:cNvPr id="5165" name="AutoShape 27"/>
              <p:cNvSpPr/>
              <p:nvPr/>
            </p:nvSpPr>
            <p:spPr>
              <a:xfrm>
                <a:off x="1424" y="1024"/>
                <a:ext cx="496" cy="484"/>
              </a:xfrm>
              <a:custGeom>
                <a:avLst/>
                <a:gdLst>
                  <a:gd name="txL" fmla="*/ 3164 w 21600"/>
                  <a:gd name="txT" fmla="*/ 3164 h 21600"/>
                  <a:gd name="txR" fmla="*/ 18436 w 21600"/>
                  <a:gd name="txB" fmla="*/ 18436 h 21600"/>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p:spPr>
            <p:style>
              <a:lnRef idx="1">
                <a:schemeClr val="accent1"/>
              </a:lnRef>
              <a:fillRef idx="2">
                <a:schemeClr val="accent1"/>
              </a:fillRef>
              <a:effectRef idx="1">
                <a:schemeClr val="accent1"/>
              </a:effectRef>
              <a:fontRef idx="minor">
                <a:schemeClr val="dk1"/>
              </a:fontRef>
            </p:style>
            <p:txBody>
              <a:bodyPr/>
              <a:lstStyle/>
              <a:p>
                <a:endParaRPr lang="zh-CN" altLang="en-US">
                  <a:solidFill>
                    <a:schemeClr val="tx1"/>
                  </a:solidFill>
                </a:endParaRPr>
              </a:p>
            </p:txBody>
          </p:sp>
          <p:sp>
            <p:nvSpPr>
              <p:cNvPr id="49180" name="Oval 28"/>
              <p:cNvSpPr>
                <a:spLocks noChangeArrowheads="1"/>
              </p:cNvSpPr>
              <p:nvPr/>
            </p:nvSpPr>
            <p:spPr bwMode="gray">
              <a:xfrm>
                <a:off x="1485" y="1076"/>
                <a:ext cx="380" cy="370"/>
              </a:xfrm>
              <a:prstGeom prst="ellipse">
                <a:avLst/>
              </a:prstGeom>
              <a:extLst>
                <a:ext uri="{91240B29-F687-4F45-9708-019B960494DF}">
                  <a14:hiddenLine xmlns:a14="http://schemas.microsoft.com/office/drawing/2010/main" w="9525">
                    <a:solidFill>
                      <a:schemeClr val="hlink"/>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zh-CN" altLang="en-US">
                  <a:solidFill>
                    <a:schemeClr val="tx1"/>
                  </a:solidFill>
                  <a:latin typeface="Times New Roman" panose="02020603050405020304" pitchFamily="18" charset="0"/>
                </a:endParaRPr>
              </a:p>
            </p:txBody>
          </p:sp>
        </p:grpSp>
      </p:grpSp>
      <p:sp>
        <p:nvSpPr>
          <p:cNvPr id="5131" name="Rectangle 29">
            <a:hlinkClick r:id="rId1" action="ppaction://hlinksldjump"/>
          </p:cNvPr>
          <p:cNvSpPr/>
          <p:nvPr/>
        </p:nvSpPr>
        <p:spPr>
          <a:xfrm>
            <a:off x="4411979" y="2510483"/>
            <a:ext cx="3033395" cy="609600"/>
          </a:xfrm>
          <a:prstGeom prst="rect">
            <a:avLst/>
          </a:prstGeom>
          <a:noFill/>
          <a:ln w="9525">
            <a:noFill/>
          </a:ln>
        </p:spPr>
        <p:txBody>
          <a:bodyPr anchor="ctr" anchorCtr="0"/>
          <a:lstStyle/>
          <a:p>
            <a:pPr eaLnBrk="1" hangingPunct="1"/>
            <a:r>
              <a:rPr lang="zh-CN" altLang="en-US" sz="2400" b="1" dirty="0">
                <a:latin typeface="宋体" panose="02010600030101010101" pitchFamily="2" charset="-122"/>
                <a:cs typeface="Times New Roman" panose="02020603050405020304" pitchFamily="18" charset="0"/>
              </a:rPr>
              <a:t>实用</a:t>
            </a:r>
            <a:r>
              <a:rPr lang="en-US" altLang="zh-CN" sz="2400" b="1" dirty="0" err="1">
                <a:latin typeface="宋体" panose="02010600030101010101" pitchFamily="2" charset="-122"/>
                <a:cs typeface="Times New Roman" panose="02020603050405020304" pitchFamily="18" charset="0"/>
              </a:rPr>
              <a:t>NumPy</a:t>
            </a:r>
            <a:r>
              <a:rPr lang="zh-CN" altLang="en-US" sz="2400" b="1" dirty="0">
                <a:latin typeface="宋体" panose="02010600030101010101" pitchFamily="2" charset="-122"/>
                <a:cs typeface="Times New Roman" panose="02020603050405020304" pitchFamily="18" charset="0"/>
              </a:rPr>
              <a:t>金融函数</a:t>
            </a:r>
            <a:endParaRPr lang="zh-CN" altLang="en-US" sz="2400" b="1" dirty="0">
              <a:latin typeface="宋体" panose="02010600030101010101" pitchFamily="2" charset="-122"/>
              <a:ea typeface="Times New Roman" panose="02020603050405020304" pitchFamily="18" charset="0"/>
              <a:cs typeface="Times New Roman" panose="02020603050405020304" pitchFamily="18" charset="0"/>
            </a:endParaRPr>
          </a:p>
        </p:txBody>
      </p:sp>
      <p:sp>
        <p:nvSpPr>
          <p:cNvPr id="5132" name="Rectangle 30"/>
          <p:cNvSpPr/>
          <p:nvPr/>
        </p:nvSpPr>
        <p:spPr>
          <a:xfrm>
            <a:off x="3945221" y="2535275"/>
            <a:ext cx="369887" cy="480500"/>
          </a:xfrm>
          <a:prstGeom prst="rect">
            <a:avLst/>
          </a:prstGeom>
          <a:noFill/>
          <a:ln w="9525">
            <a:noFill/>
          </a:ln>
        </p:spPr>
        <p:txBody>
          <a:bodyPr anchor="ctr" anchorCtr="0"/>
          <a:lstStyle/>
          <a:p>
            <a:pPr algn="r" eaLnBrk="1" hangingPunct="1">
              <a:buNone/>
            </a:pPr>
            <a:r>
              <a:rPr lang="en-US" altLang="ko-KR" sz="2800" b="1" dirty="0">
                <a:latin typeface="宋体" panose="02010600030101010101" pitchFamily="2" charset="-122"/>
                <a:ea typeface="굴림" pitchFamily="34" charset="-127"/>
              </a:rPr>
              <a:t>1</a:t>
            </a:r>
            <a:endParaRPr lang="en-US" altLang="ko-KR" sz="2800" b="1" dirty="0">
              <a:latin typeface="宋体" panose="02010600030101010101" pitchFamily="2" charset="-122"/>
              <a:ea typeface="굴림" pitchFamily="34" charset="-127"/>
            </a:endParaRPr>
          </a:p>
        </p:txBody>
      </p:sp>
      <p:sp>
        <p:nvSpPr>
          <p:cNvPr id="5133" name="Rectangle 31"/>
          <p:cNvSpPr/>
          <p:nvPr/>
        </p:nvSpPr>
        <p:spPr>
          <a:xfrm>
            <a:off x="3930519" y="3463502"/>
            <a:ext cx="369887" cy="444500"/>
          </a:xfrm>
          <a:prstGeom prst="rect">
            <a:avLst/>
          </a:prstGeom>
          <a:noFill/>
          <a:ln w="9525">
            <a:noFill/>
          </a:ln>
        </p:spPr>
        <p:txBody>
          <a:bodyPr anchor="ctr" anchorCtr="0"/>
          <a:lstStyle/>
          <a:p>
            <a:pPr algn="r" eaLnBrk="1" hangingPunct="1">
              <a:buNone/>
            </a:pPr>
            <a:r>
              <a:rPr lang="en-US" altLang="ko-KR" sz="2800" b="1" dirty="0">
                <a:latin typeface="宋体" panose="02010600030101010101" pitchFamily="2" charset="-122"/>
                <a:ea typeface="굴림" pitchFamily="34" charset="-127"/>
              </a:rPr>
              <a:t>2</a:t>
            </a:r>
            <a:endParaRPr lang="en-US" altLang="ko-KR" sz="2800" b="1" dirty="0">
              <a:latin typeface="宋体" panose="02010600030101010101" pitchFamily="2" charset="-122"/>
              <a:ea typeface="굴림" pitchFamily="34" charset="-127"/>
            </a:endParaRPr>
          </a:p>
        </p:txBody>
      </p:sp>
      <p:sp>
        <p:nvSpPr>
          <p:cNvPr id="52" name="Rectangle 2"/>
          <p:cNvSpPr>
            <a:spLocks noGrp="1"/>
          </p:cNvSpPr>
          <p:nvPr>
            <p:ph type="title" idx="4294967295"/>
          </p:nvPr>
        </p:nvSpPr>
        <p:spPr>
          <a:xfrm>
            <a:off x="2763994" y="365401"/>
            <a:ext cx="6329363" cy="687387"/>
          </a:xfrm>
        </p:spPr>
        <p:txBody>
          <a:bodyPr vert="horz" wrap="square" lIns="91440" tIns="45720" rIns="91440" bIns="45720" numCol="1" anchor="ctr" anchorCtr="0" compatLnSpc="1"/>
          <a:lstStyle/>
          <a:p>
            <a:pPr eaLnBrk="1" hangingPunct="1"/>
            <a:r>
              <a:rPr lang="zh-CN" altLang="en-US" sz="3200" kern="1200" dirty="0">
                <a:effectLst/>
                <a:ea typeface="宋体" panose="02010600030101010101" pitchFamily="2" charset="-122"/>
              </a:rPr>
              <a:t>第</a:t>
            </a:r>
            <a:r>
              <a:rPr lang="en-US" altLang="zh-CN" sz="3200" kern="1200" dirty="0">
                <a:effectLst/>
                <a:ea typeface="宋体" panose="02010600030101010101" pitchFamily="2" charset="-122"/>
              </a:rPr>
              <a:t>11</a:t>
            </a:r>
            <a:r>
              <a:rPr lang="zh-CN" altLang="en-US" sz="3200" kern="1200" dirty="0">
                <a:effectLst/>
                <a:ea typeface="宋体" panose="02010600030101010101" pitchFamily="2" charset="-122"/>
              </a:rPr>
              <a:t>章  </a:t>
            </a:r>
            <a:r>
              <a:rPr lang="en-US" altLang="zh-CN" sz="3200" kern="1200" dirty="0">
                <a:effectLst/>
                <a:ea typeface="宋体" panose="02010600030101010101" pitchFamily="2" charset="-122"/>
              </a:rPr>
              <a:t>Python</a:t>
            </a:r>
            <a:r>
              <a:rPr lang="zh-CN" altLang="en-US" sz="3200" kern="1200" dirty="0">
                <a:effectLst/>
                <a:ea typeface="宋体" panose="02010600030101010101" pitchFamily="2" charset="-122"/>
              </a:rPr>
              <a:t>金融分析应用</a:t>
            </a:r>
            <a:endParaRPr lang="zh-CN" altLang="en-US" sz="3200" dirty="0">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05189" y="1414944"/>
            <a:ext cx="8232507" cy="3194721"/>
          </a:xfrm>
          <a:prstGeom prst="rect">
            <a:avLst/>
          </a:prstGeom>
          <a:noFill/>
        </p:spPr>
        <p:txBody>
          <a:bodyPr wrap="square" rtlCol="0">
            <a:spAutoFit/>
          </a:bodyPr>
          <a:lstStyle/>
          <a:p>
            <a:pPr algn="just">
              <a:lnSpc>
                <a:spcPct val="120000"/>
              </a:lnSpc>
            </a:pPr>
            <a:r>
              <a:rPr lang="zh-CN" altLang="en-US" sz="2100" dirty="0"/>
              <a:t>        首先，确定股票价格的观察区间（如日、周、月等），它是计算收益率的时间单位。以日收益率用于计算日波动率，以周收益率用于计算周波动率，以月收益率计算月波动率。</a:t>
            </a:r>
            <a:endParaRPr lang="en-US" altLang="zh-CN" sz="2100" dirty="0"/>
          </a:p>
          <a:p>
            <a:pPr algn="just">
              <a:lnSpc>
                <a:spcPct val="120000"/>
              </a:lnSpc>
            </a:pPr>
            <a:r>
              <a:rPr lang="zh-CN" altLang="en-US" sz="2100" dirty="0"/>
              <a:t>        其次，须确定样本观测次数（连续的观察区间数量：日、周、月等）。目前还没有统一的样本观测次数设定标准，但对于日波动率计算通常采用最近</a:t>
            </a:r>
            <a:r>
              <a:rPr lang="en-US" altLang="zh-CN" sz="2100" dirty="0"/>
              <a:t>90~180</a:t>
            </a:r>
            <a:r>
              <a:rPr lang="zh-CN" altLang="en-US" sz="2100" dirty="0"/>
              <a:t>天内每天收盘价格作为样本数据，以此估计日收益率的标准差。</a:t>
            </a:r>
            <a:endParaRPr lang="en-US" altLang="zh-CN" sz="2100" dirty="0"/>
          </a:p>
          <a:p>
            <a:pPr algn="just">
              <a:lnSpc>
                <a:spcPct val="120000"/>
              </a:lnSpc>
            </a:pPr>
            <a:r>
              <a:rPr lang="zh-CN" altLang="en-US" sz="2100" dirty="0"/>
              <a:t>         最后，将日收益率标准差乘以          得到年化的日波动率。</a:t>
            </a:r>
            <a:endParaRPr lang="zh-CN" altLang="en-US" sz="2100" dirty="0"/>
          </a:p>
        </p:txBody>
      </p:sp>
      <mc:AlternateContent xmlns:mc="http://schemas.openxmlformats.org/markup-compatibility/2006">
        <mc:Choice xmlns:a14="http://schemas.microsoft.com/office/drawing/2010/main" Requires="a14">
          <p:sp>
            <p:nvSpPr>
              <p:cNvPr id="3" name="文本框 2"/>
              <p:cNvSpPr txBox="1"/>
              <p:nvPr/>
            </p:nvSpPr>
            <p:spPr>
              <a:xfrm>
                <a:off x="6212542" y="4195482"/>
                <a:ext cx="594009" cy="31521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ad>
                        <m:radPr>
                          <m:degHide m:val="on"/>
                          <m:ctrlPr>
                            <a:rPr lang="zh-CN" altLang="en-US" i="1" smtClean="0">
                              <a:latin typeface="Cambria Math" panose="02040503050406030204" pitchFamily="18" charset="0"/>
                            </a:rPr>
                          </m:ctrlPr>
                        </m:radPr>
                        <m:deg/>
                        <m:e>
                          <m:r>
                            <a:rPr lang="zh-CN" altLang="en-US">
                              <a:latin typeface="Cambria Math" panose="02040503050406030204" pitchFamily="18" charset="0"/>
                            </a:rPr>
                            <m:t>250</m:t>
                          </m:r>
                        </m:e>
                      </m:rad>
                    </m:oMath>
                  </m:oMathPara>
                </a14:m>
                <a:endParaRPr lang="zh-CN" altLang="en-US" dirty="0"/>
              </a:p>
            </p:txBody>
          </p:sp>
        </mc:Choice>
        <mc:Fallback>
          <p:sp>
            <p:nvSpPr>
              <p:cNvPr id="3" name="文本框 2"/>
              <p:cNvSpPr txBox="1">
                <a:spLocks noRot="1" noChangeAspect="1" noMove="1" noResize="1" noEditPoints="1" noAdjustHandles="1" noChangeArrowheads="1" noChangeShapeType="1" noTextEdit="1"/>
              </p:cNvSpPr>
              <p:nvPr/>
            </p:nvSpPr>
            <p:spPr>
              <a:xfrm>
                <a:off x="6212542" y="4195482"/>
                <a:ext cx="594009" cy="315214"/>
              </a:xfrm>
              <a:prstGeom prst="rect">
                <a:avLst/>
              </a:prstGeom>
              <a:blipFill rotWithShape="1">
                <a:blip r:embed="rId1"/>
                <a:stretch>
                  <a:fillRect l="-57" t="-12" r="-5134" b="92"/>
                </a:stretch>
              </a:blipFill>
            </p:spPr>
            <p:txBody>
              <a:bodyPr/>
              <a:lstStyle/>
              <a:p>
                <a:r>
                  <a:rPr lang="zh-CN" altLang="en-US">
                    <a:noFill/>
                  </a:rPr>
                  <a:t> </a:t>
                </a:r>
              </a:p>
            </p:txBody>
          </p:sp>
        </mc:Fallback>
      </mc:AlternateContent>
      <p:sp>
        <p:nvSpPr>
          <p:cNvPr id="4" name="标题 1"/>
          <p:cNvSpPr txBox="1"/>
          <p:nvPr/>
        </p:nvSpPr>
        <p:spPr>
          <a:xfrm>
            <a:off x="3160059" y="233887"/>
            <a:ext cx="6104965"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kern="0">
                <a:solidFill>
                  <a:schemeClr val="bg1"/>
                </a:solidFill>
                <a:latin typeface="宋体" panose="02010600030101010101" pitchFamily="2" charset="-122"/>
                <a:ea typeface="宋体" panose="02010600030101010101" pitchFamily="2" charset="-122"/>
                <a:sym typeface="+mn-ea"/>
              </a:rPr>
              <a:t>11.2</a:t>
            </a:r>
            <a:r>
              <a:rPr lang="zh-CN" altLang="en-US" sz="3200" kern="0">
                <a:solidFill>
                  <a:schemeClr val="bg1"/>
                </a:solidFill>
                <a:latin typeface="宋体" panose="02010600030101010101" pitchFamily="2" charset="-122"/>
                <a:ea typeface="宋体" panose="02010600030101010101" pitchFamily="2" charset="-122"/>
                <a:sym typeface="+mn-ea"/>
              </a:rPr>
              <a:t> </a:t>
            </a:r>
            <a:r>
              <a:rPr lang="zh-CN" altLang="en-US" sz="3200" kern="0" dirty="0">
                <a:solidFill>
                  <a:schemeClr val="bg1"/>
                </a:solidFill>
                <a:latin typeface="宋体" panose="02010600030101010101" pitchFamily="2" charset="-122"/>
                <a:ea typeface="宋体" panose="02010600030101010101" pitchFamily="2" charset="-122"/>
                <a:sym typeface="+mn-ea"/>
              </a:rPr>
              <a:t>股票的收益率和波动率</a:t>
            </a:r>
            <a:endParaRPr lang="zh-CN" altLang="en-US" sz="3200" kern="0" dirty="0">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Box 2"/>
              <p:cNvSpPr txBox="1">
                <a:spLocks noChangeArrowheads="1"/>
              </p:cNvSpPr>
              <p:nvPr/>
            </p:nvSpPr>
            <p:spPr bwMode="auto">
              <a:xfrm>
                <a:off x="1987260" y="1169623"/>
                <a:ext cx="8187683" cy="2962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6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6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6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6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pPr eaLnBrk="1" hangingPunct="1">
                  <a:lnSpc>
                    <a:spcPct val="125000"/>
                  </a:lnSpc>
                </a:pPr>
                <a:r>
                  <a:rPr lang="zh-CN" altLang="en-US" sz="2100" dirty="0">
                    <a:latin typeface="+mn-ea"/>
                    <a:ea typeface="+mn-ea"/>
                  </a:rPr>
                  <a:t>计算日波动率曲线的三个主要步骤：</a:t>
                </a:r>
                <a:endParaRPr lang="en-US" altLang="zh-CN" sz="2100" dirty="0">
                  <a:latin typeface="+mn-ea"/>
                  <a:ea typeface="+mn-ea"/>
                </a:endParaRPr>
              </a:p>
              <a:p>
                <a:pPr algn="just" eaLnBrk="1" hangingPunct="1">
                  <a:lnSpc>
                    <a:spcPct val="125000"/>
                  </a:lnSpc>
                </a:pPr>
                <a:r>
                  <a:rPr lang="zh-CN" altLang="en-US" sz="2100" dirty="0">
                    <a:latin typeface="+mn-ea"/>
                    <a:ea typeface="+mn-ea"/>
                  </a:rPr>
                  <a:t>    第</a:t>
                </a:r>
                <a:r>
                  <a:rPr lang="en-US" altLang="zh-CN" sz="2100" dirty="0">
                    <a:latin typeface="+mn-ea"/>
                    <a:ea typeface="+mn-ea"/>
                  </a:rPr>
                  <a:t>1</a:t>
                </a:r>
                <a:r>
                  <a:rPr lang="zh-CN" altLang="en-US" sz="2100" dirty="0">
                    <a:latin typeface="+mn-ea"/>
                    <a:ea typeface="+mn-ea"/>
                  </a:rPr>
                  <a:t>步  获得股票的日线行情数据，计算每天的对数收益率（利用</a:t>
                </a:r>
                <a:r>
                  <a:rPr lang="en-US" altLang="zh-CN" sz="2100" dirty="0" err="1">
                    <a:latin typeface="+mn-ea"/>
                    <a:ea typeface="+mn-ea"/>
                  </a:rPr>
                  <a:t>NumPy</a:t>
                </a:r>
                <a:r>
                  <a:rPr lang="zh-CN" altLang="en-US" sz="2100" dirty="0">
                    <a:latin typeface="+mn-ea"/>
                    <a:ea typeface="+mn-ea"/>
                  </a:rPr>
                  <a:t>内建自然对数函数</a:t>
                </a:r>
                <a:r>
                  <a:rPr lang="en-US" altLang="zh-CN" sz="2100" dirty="0">
                    <a:latin typeface="+mn-ea"/>
                    <a:ea typeface="+mn-ea"/>
                  </a:rPr>
                  <a:t>log()</a:t>
                </a:r>
                <a:r>
                  <a:rPr lang="zh-CN" altLang="en-US" sz="2100" dirty="0">
                    <a:latin typeface="+mn-ea"/>
                    <a:ea typeface="+mn-ea"/>
                  </a:rPr>
                  <a:t>）。</a:t>
                </a:r>
                <a:endParaRPr lang="en-US" altLang="zh-CN" sz="2100" dirty="0">
                  <a:latin typeface="+mn-ea"/>
                  <a:ea typeface="+mn-ea"/>
                </a:endParaRPr>
              </a:p>
              <a:p>
                <a:pPr algn="just" eaLnBrk="1" hangingPunct="1">
                  <a:lnSpc>
                    <a:spcPct val="125000"/>
                  </a:lnSpc>
                </a:pPr>
                <a:r>
                  <a:rPr lang="zh-CN" altLang="en-US" sz="2100" dirty="0">
                    <a:latin typeface="+mn-ea"/>
                    <a:ea typeface="+mn-ea"/>
                  </a:rPr>
                  <a:t>    第</a:t>
                </a:r>
                <a:r>
                  <a:rPr lang="en-US" altLang="zh-CN" sz="2100" dirty="0">
                    <a:latin typeface="+mn-ea"/>
                    <a:ea typeface="+mn-ea"/>
                  </a:rPr>
                  <a:t>2</a:t>
                </a:r>
                <a:r>
                  <a:rPr lang="zh-CN" altLang="en-US" sz="2100" dirty="0">
                    <a:latin typeface="+mn-ea"/>
                    <a:ea typeface="+mn-ea"/>
                  </a:rPr>
                  <a:t>步  计算连续</a:t>
                </a:r>
                <a:r>
                  <a:rPr lang="en-US" altLang="zh-CN" sz="2100" dirty="0">
                    <a:latin typeface="+mn-ea"/>
                    <a:ea typeface="+mn-ea"/>
                  </a:rPr>
                  <a:t>90</a:t>
                </a:r>
                <a:r>
                  <a:rPr lang="zh-CN" altLang="en-US" sz="2100" dirty="0">
                    <a:latin typeface="+mn-ea"/>
                    <a:ea typeface="+mn-ea"/>
                  </a:rPr>
                  <a:t>个交易日的对数收益率标准差。</a:t>
                </a:r>
                <a:endParaRPr lang="en-US" altLang="zh-CN" sz="2100" dirty="0">
                  <a:latin typeface="+mn-ea"/>
                  <a:ea typeface="+mn-ea"/>
                </a:endParaRPr>
              </a:p>
              <a:p>
                <a:pPr algn="just" eaLnBrk="1" hangingPunct="1">
                  <a:lnSpc>
                    <a:spcPct val="125000"/>
                  </a:lnSpc>
                </a:pPr>
                <a:r>
                  <a:rPr lang="zh-CN" altLang="en-US" sz="2100" dirty="0">
                    <a:latin typeface="+mn-ea"/>
                    <a:ea typeface="+mn-ea"/>
                  </a:rPr>
                  <a:t>    第</a:t>
                </a:r>
                <a:r>
                  <a:rPr lang="en-US" altLang="zh-CN" sz="2100" dirty="0">
                    <a:latin typeface="+mn-ea"/>
                    <a:ea typeface="+mn-ea"/>
                  </a:rPr>
                  <a:t>3</a:t>
                </a:r>
                <a:r>
                  <a:rPr lang="zh-CN" altLang="en-US" sz="2100" dirty="0">
                    <a:latin typeface="+mn-ea"/>
                    <a:ea typeface="+mn-ea"/>
                  </a:rPr>
                  <a:t>步  计算观测区间的样本价格标准差。利用</a:t>
                </a:r>
                <a:r>
                  <a:rPr lang="en-US" altLang="zh-CN" sz="2100" dirty="0" err="1">
                    <a:latin typeface="+mn-ea"/>
                    <a:ea typeface="+mn-ea"/>
                  </a:rPr>
                  <a:t>NumPy</a:t>
                </a:r>
                <a:r>
                  <a:rPr lang="zh-CN" altLang="en-US" sz="2100" dirty="0">
                    <a:latin typeface="+mn-ea"/>
                    <a:ea typeface="+mn-ea"/>
                  </a:rPr>
                  <a:t>内建标准差函数</a:t>
                </a:r>
                <a:r>
                  <a:rPr lang="en-US" altLang="zh-CN" sz="2100" dirty="0" err="1">
                    <a:latin typeface="+mn-ea"/>
                    <a:ea typeface="+mn-ea"/>
                  </a:rPr>
                  <a:t>std</a:t>
                </a:r>
                <a:r>
                  <a:rPr lang="en-US" altLang="zh-CN" sz="2100" dirty="0">
                    <a:latin typeface="+mn-ea"/>
                    <a:ea typeface="+mn-ea"/>
                  </a:rPr>
                  <a:t>()</a:t>
                </a:r>
                <a:r>
                  <a:rPr lang="zh-CN" altLang="en-US" sz="2100" dirty="0">
                    <a:latin typeface="+mn-ea"/>
                    <a:ea typeface="+mn-ea"/>
                  </a:rPr>
                  <a:t>计算连续</a:t>
                </a:r>
                <a:r>
                  <a:rPr lang="en-US" altLang="zh-CN" sz="2100" dirty="0">
                    <a:latin typeface="+mn-ea"/>
                    <a:ea typeface="+mn-ea"/>
                  </a:rPr>
                  <a:t>90</a:t>
                </a:r>
                <a:r>
                  <a:rPr lang="zh-CN" altLang="en-US" sz="2100" dirty="0">
                    <a:latin typeface="+mn-ea"/>
                    <a:ea typeface="+mn-ea"/>
                  </a:rPr>
                  <a:t>日对数收益率的样本标准差，将样本标准差乘以 </a:t>
                </a:r>
                <a14:m>
                  <m:oMath xmlns:m="http://schemas.openxmlformats.org/officeDocument/2006/math">
                    <m:rad>
                      <m:radPr>
                        <m:degHide m:val="on"/>
                        <m:ctrlPr>
                          <a:rPr lang="zh-CN" altLang="en-US" sz="2100" i="1">
                            <a:latin typeface="Cambria Math" panose="02040503050406030204" pitchFamily="18" charset="0"/>
                            <a:ea typeface="+mn-ea"/>
                          </a:rPr>
                        </m:ctrlPr>
                      </m:radPr>
                      <m:deg/>
                      <m:e>
                        <m:r>
                          <a:rPr lang="zh-CN" altLang="en-US" sz="2100">
                            <a:latin typeface="Cambria Math" panose="02040503050406030204" pitchFamily="18" charset="0"/>
                            <a:ea typeface="+mn-ea"/>
                          </a:rPr>
                          <m:t>250</m:t>
                        </m:r>
                      </m:e>
                    </m:rad>
                  </m:oMath>
                </a14:m>
                <a:r>
                  <a:rPr lang="zh-CN" altLang="en-US" sz="2100" dirty="0">
                    <a:latin typeface="+mn-ea"/>
                    <a:ea typeface="+mn-ea"/>
                  </a:rPr>
                  <a:t>  即获得观测日的年化波动率。</a:t>
                </a:r>
                <a:endParaRPr lang="zh-CN" altLang="en-US" sz="2100" dirty="0">
                  <a:latin typeface="+mn-ea"/>
                  <a:ea typeface="+mn-ea"/>
                </a:endParaRPr>
              </a:p>
            </p:txBody>
          </p:sp>
        </mc:Choice>
        <mc:Fallback>
          <p:sp>
            <p:nvSpPr>
              <p:cNvPr id="2" name="Text Box 2"/>
              <p:cNvSpPr txBox="1">
                <a:spLocks noRot="1" noChangeAspect="1" noMove="1" noResize="1" noEditPoints="1" noAdjustHandles="1" noChangeArrowheads="1" noChangeShapeType="1" noTextEdit="1"/>
              </p:cNvSpPr>
              <p:nvPr/>
            </p:nvSpPr>
            <p:spPr bwMode="auto">
              <a:xfrm>
                <a:off x="1987260" y="1169623"/>
                <a:ext cx="8187683" cy="2962221"/>
              </a:xfrm>
              <a:prstGeom prst="rect">
                <a:avLst/>
              </a:prstGeom>
              <a:blipFill rotWithShape="1">
                <a:blip r:embed="rId1"/>
                <a:stretch>
                  <a:fillRect l="-4" t="-20" r="4" b="1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3" name="标题 1"/>
          <p:cNvSpPr txBox="1"/>
          <p:nvPr/>
        </p:nvSpPr>
        <p:spPr>
          <a:xfrm>
            <a:off x="3152882" y="254513"/>
            <a:ext cx="6104965"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kern="0">
                <a:solidFill>
                  <a:schemeClr val="bg1"/>
                </a:solidFill>
                <a:latin typeface="宋体" panose="02010600030101010101" pitchFamily="2" charset="-122"/>
                <a:ea typeface="宋体" panose="02010600030101010101" pitchFamily="2" charset="-122"/>
                <a:sym typeface="+mn-ea"/>
              </a:rPr>
              <a:t>11.2</a:t>
            </a:r>
            <a:r>
              <a:rPr lang="zh-CN" altLang="en-US" sz="3200" kern="0">
                <a:solidFill>
                  <a:schemeClr val="bg1"/>
                </a:solidFill>
                <a:latin typeface="宋体" panose="02010600030101010101" pitchFamily="2" charset="-122"/>
                <a:ea typeface="宋体" panose="02010600030101010101" pitchFamily="2" charset="-122"/>
                <a:sym typeface="+mn-ea"/>
              </a:rPr>
              <a:t> </a:t>
            </a:r>
            <a:r>
              <a:rPr lang="zh-CN" altLang="en-US" sz="3200" kern="0" dirty="0">
                <a:solidFill>
                  <a:schemeClr val="bg1"/>
                </a:solidFill>
                <a:latin typeface="宋体" panose="02010600030101010101" pitchFamily="2" charset="-122"/>
                <a:ea typeface="宋体" panose="02010600030101010101" pitchFamily="2" charset="-122"/>
                <a:sym typeface="+mn-ea"/>
              </a:rPr>
              <a:t>股票的收益率和波动率</a:t>
            </a:r>
            <a:endParaRPr lang="zh-CN" altLang="en-US" sz="3200" kern="0" dirty="0">
              <a:solidFill>
                <a:schemeClr val="bg1"/>
              </a:solidFill>
              <a:latin typeface="宋体" panose="02010600030101010101" pitchFamily="2" charset="-122"/>
              <a:ea typeface="宋体" panose="02010600030101010101" pitchFamily="2" charset="-122"/>
              <a:sym typeface="+mn-ea"/>
            </a:endParaRPr>
          </a:p>
        </p:txBody>
      </p:sp>
      <p:sp>
        <p:nvSpPr>
          <p:cNvPr id="4" name="文本框 3"/>
          <p:cNvSpPr txBox="1"/>
          <p:nvPr/>
        </p:nvSpPr>
        <p:spPr>
          <a:xfrm>
            <a:off x="2272552" y="6301645"/>
            <a:ext cx="3642200" cy="359522"/>
          </a:xfrm>
          <a:prstGeom prst="rect">
            <a:avLst/>
          </a:prstGeom>
          <a:noFill/>
        </p:spPr>
        <p:txBody>
          <a:bodyPr wrap="square" rtlCol="0">
            <a:spAutoFit/>
          </a:bodyPr>
          <a:lstStyle/>
          <a:p>
            <a:pPr algn="just">
              <a:lnSpc>
                <a:spcPct val="120000"/>
              </a:lnSpc>
            </a:pPr>
            <a:r>
              <a:rPr lang="zh-CN" altLang="en-US" sz="1600" dirty="0">
                <a:solidFill>
                  <a:srgbClr val="C00000"/>
                </a:solidFill>
              </a:rPr>
              <a:t>注：示例程序见</a:t>
            </a:r>
            <a:r>
              <a:rPr lang="en-US" altLang="zh-CN" sz="1600" dirty="0" err="1">
                <a:solidFill>
                  <a:srgbClr val="C00000"/>
                </a:solidFill>
              </a:rPr>
              <a:t>ipynb</a:t>
            </a:r>
            <a:r>
              <a:rPr lang="zh-CN" altLang="en-US" sz="1600" dirty="0">
                <a:solidFill>
                  <a:srgbClr val="C00000"/>
                </a:solidFill>
              </a:rPr>
              <a:t>文件中的代码</a:t>
            </a:r>
            <a:endParaRPr lang="zh-CN" altLang="en-US" sz="1600" dirty="0">
              <a:solidFill>
                <a:srgbClr val="C00000"/>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07577" y="1058780"/>
            <a:ext cx="8406041" cy="4880103"/>
          </a:xfrm>
          <a:prstGeom prst="rect">
            <a:avLst/>
          </a:prstGeom>
        </p:spPr>
      </p:pic>
      <p:sp>
        <p:nvSpPr>
          <p:cNvPr id="4" name="矩形 3"/>
          <p:cNvSpPr/>
          <p:nvPr/>
        </p:nvSpPr>
        <p:spPr>
          <a:xfrm>
            <a:off x="4424144" y="6274405"/>
            <a:ext cx="3469219" cy="369332"/>
          </a:xfrm>
          <a:prstGeom prst="rect">
            <a:avLst/>
          </a:prstGeom>
        </p:spPr>
        <p:txBody>
          <a:bodyPr wrap="none">
            <a:spAutoFit/>
          </a:bodyPr>
          <a:lstStyle/>
          <a:p>
            <a:r>
              <a:rPr lang="zh-CN" altLang="zh-CN" kern="100" dirty="0">
                <a:latin typeface="Calibri" panose="020F0502020204030204" pitchFamily="34" charset="0"/>
                <a:cs typeface="Calibri" panose="020F0502020204030204" pitchFamily="34" charset="0"/>
              </a:rPr>
              <a:t>图</a:t>
            </a:r>
            <a:r>
              <a:rPr lang="en-US" altLang="zh-CN" kern="100" dirty="0">
                <a:latin typeface="Calibri" panose="020F0502020204030204" pitchFamily="34" charset="0"/>
              </a:rPr>
              <a:t>11.4  </a:t>
            </a:r>
            <a:r>
              <a:rPr lang="zh-CN" altLang="zh-CN" kern="100" dirty="0">
                <a:latin typeface="Calibri" panose="020F0502020204030204" pitchFamily="34" charset="0"/>
                <a:cs typeface="Calibri" panose="020F0502020204030204" pitchFamily="34" charset="0"/>
              </a:rPr>
              <a:t>股票价历史格波动率曲线</a:t>
            </a:r>
            <a:endParaRPr lang="zh-CN" altLang="en-US" dirty="0"/>
          </a:p>
        </p:txBody>
      </p:sp>
      <p:sp>
        <p:nvSpPr>
          <p:cNvPr id="5" name="标题 1"/>
          <p:cNvSpPr txBox="1"/>
          <p:nvPr/>
        </p:nvSpPr>
        <p:spPr>
          <a:xfrm>
            <a:off x="3158114" y="246482"/>
            <a:ext cx="6104965"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kern="0">
                <a:solidFill>
                  <a:schemeClr val="bg1"/>
                </a:solidFill>
                <a:latin typeface="宋体" panose="02010600030101010101" pitchFamily="2" charset="-122"/>
                <a:ea typeface="宋体" panose="02010600030101010101" pitchFamily="2" charset="-122"/>
                <a:sym typeface="+mn-ea"/>
              </a:rPr>
              <a:t>11.2</a:t>
            </a:r>
            <a:r>
              <a:rPr lang="zh-CN" altLang="en-US" sz="3200" kern="0">
                <a:solidFill>
                  <a:schemeClr val="bg1"/>
                </a:solidFill>
                <a:latin typeface="宋体" panose="02010600030101010101" pitchFamily="2" charset="-122"/>
                <a:ea typeface="宋体" panose="02010600030101010101" pitchFamily="2" charset="-122"/>
                <a:sym typeface="+mn-ea"/>
              </a:rPr>
              <a:t> </a:t>
            </a:r>
            <a:r>
              <a:rPr lang="zh-CN" altLang="en-US" sz="3200" kern="0" dirty="0">
                <a:solidFill>
                  <a:schemeClr val="bg1"/>
                </a:solidFill>
                <a:latin typeface="宋体" panose="02010600030101010101" pitchFamily="2" charset="-122"/>
                <a:ea typeface="宋体" panose="02010600030101010101" pitchFamily="2" charset="-122"/>
                <a:sym typeface="+mn-ea"/>
              </a:rPr>
              <a:t>股票的收益率和波动率</a:t>
            </a:r>
            <a:endParaRPr lang="zh-CN" altLang="en-US" sz="3200" kern="0" dirty="0">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976204" y="1030597"/>
            <a:ext cx="8340083" cy="2478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6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36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36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36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36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3600">
                <a:solidFill>
                  <a:schemeClr val="tx1"/>
                </a:solidFill>
                <a:latin typeface="Times New Roman" panose="02020603050405020304" pitchFamily="18" charset="0"/>
                <a:ea typeface="宋体" panose="02010600030101010101" pitchFamily="2" charset="-122"/>
              </a:defRPr>
            </a:lvl9pPr>
          </a:lstStyle>
          <a:p>
            <a:pPr eaLnBrk="1" hangingPunct="1">
              <a:lnSpc>
                <a:spcPct val="125000"/>
              </a:lnSpc>
            </a:pPr>
            <a:r>
              <a:rPr lang="zh-CN" altLang="en-US" sz="2100" b="1" dirty="0"/>
              <a:t>股票收益率</a:t>
            </a:r>
            <a:r>
              <a:rPr lang="zh-CN" altLang="en-US" sz="2100" b="1"/>
              <a:t>相关性分析</a:t>
            </a:r>
            <a:endParaRPr lang="en-US" altLang="zh-CN" sz="2100" b="1" dirty="0"/>
          </a:p>
          <a:p>
            <a:pPr algn="just" eaLnBrk="1" hangingPunct="1">
              <a:lnSpc>
                <a:spcPct val="125000"/>
              </a:lnSpc>
            </a:pPr>
            <a:r>
              <a:rPr lang="zh-CN" altLang="en-US" sz="2100"/>
              <a:t>        </a:t>
            </a:r>
            <a:r>
              <a:rPr lang="zh-CN" altLang="en-US" sz="2100" dirty="0"/>
              <a:t>理论分析和实践经验都已表明，股票投资组合中的个股之间的收益率的相关性越低，则该投资组合抵抗市场风险的能力越强。</a:t>
            </a:r>
            <a:endParaRPr lang="en-US" altLang="zh-CN" sz="2100" dirty="0"/>
          </a:p>
          <a:p>
            <a:pPr algn="just" eaLnBrk="1" hangingPunct="1">
              <a:lnSpc>
                <a:spcPct val="125000"/>
              </a:lnSpc>
            </a:pPr>
            <a:r>
              <a:rPr lang="zh-CN" altLang="en-US" sz="2100"/>
              <a:t>        根据较长时间各股票的收益率相关性水平可量化彼此涨跌相关性程度，有利于降低投资组合的风险。表</a:t>
            </a:r>
            <a:r>
              <a:rPr lang="en-US" altLang="zh-CN" sz="2100"/>
              <a:t>11.3  </a:t>
            </a:r>
            <a:r>
              <a:rPr lang="zh-CN" altLang="en-US" sz="2100"/>
              <a:t>相关系数矩阵数据表</a:t>
            </a:r>
            <a:endParaRPr lang="zh-CN" altLang="en-US" sz="2100"/>
          </a:p>
          <a:p>
            <a:pPr algn="just" eaLnBrk="1" hangingPunct="1">
              <a:lnSpc>
                <a:spcPct val="125000"/>
              </a:lnSpc>
            </a:pPr>
            <a:endParaRPr lang="zh-CN" altLang="en-US" sz="2100" dirty="0"/>
          </a:p>
        </p:txBody>
      </p:sp>
      <p:sp>
        <p:nvSpPr>
          <p:cNvPr id="3" name="标题 1"/>
          <p:cNvSpPr txBox="1"/>
          <p:nvPr/>
        </p:nvSpPr>
        <p:spPr>
          <a:xfrm>
            <a:off x="3043518" y="247637"/>
            <a:ext cx="6104965"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kern="0">
                <a:solidFill>
                  <a:schemeClr val="bg1"/>
                </a:solidFill>
                <a:latin typeface="宋体" panose="02010600030101010101" pitchFamily="2" charset="-122"/>
                <a:ea typeface="宋体" panose="02010600030101010101" pitchFamily="2" charset="-122"/>
                <a:sym typeface="+mn-ea"/>
              </a:rPr>
              <a:t>11.2</a:t>
            </a:r>
            <a:r>
              <a:rPr lang="zh-CN" altLang="en-US" sz="3200" kern="0">
                <a:solidFill>
                  <a:schemeClr val="bg1"/>
                </a:solidFill>
                <a:latin typeface="宋体" panose="02010600030101010101" pitchFamily="2" charset="-122"/>
                <a:ea typeface="宋体" panose="02010600030101010101" pitchFamily="2" charset="-122"/>
                <a:sym typeface="+mn-ea"/>
              </a:rPr>
              <a:t> </a:t>
            </a:r>
            <a:r>
              <a:rPr lang="zh-CN" altLang="en-US" sz="3200" kern="0" dirty="0">
                <a:solidFill>
                  <a:schemeClr val="bg1"/>
                </a:solidFill>
                <a:latin typeface="宋体" panose="02010600030101010101" pitchFamily="2" charset="-122"/>
                <a:ea typeface="宋体" panose="02010600030101010101" pitchFamily="2" charset="-122"/>
                <a:sym typeface="+mn-ea"/>
              </a:rPr>
              <a:t>股票的收益率和波动率</a:t>
            </a:r>
            <a:endParaRPr lang="zh-CN" altLang="en-US" sz="3200" kern="0" dirty="0">
              <a:solidFill>
                <a:schemeClr val="bg1"/>
              </a:solidFill>
              <a:latin typeface="宋体" panose="02010600030101010101" pitchFamily="2" charset="-122"/>
              <a:ea typeface="宋体" panose="02010600030101010101" pitchFamily="2" charset="-122"/>
              <a:sym typeface="+mn-ea"/>
            </a:endParaRPr>
          </a:p>
        </p:txBody>
      </p:sp>
      <p:graphicFrame>
        <p:nvGraphicFramePr>
          <p:cNvPr id="4" name="表格 3"/>
          <p:cNvGraphicFramePr>
            <a:graphicFrameLocks noGrp="1"/>
          </p:cNvGraphicFramePr>
          <p:nvPr/>
        </p:nvGraphicFramePr>
        <p:xfrm>
          <a:off x="1812000" y="3212843"/>
          <a:ext cx="8568000" cy="3024000"/>
        </p:xfrm>
        <a:graphic>
          <a:graphicData uri="http://schemas.openxmlformats.org/drawingml/2006/table">
            <a:tbl>
              <a:tblPr firstRow="1" firstCol="1" bandRow="1">
                <a:tableStyleId>{5C22544A-7EE6-4342-B048-85BDC9FD1C3A}</a:tableStyleId>
              </a:tblPr>
              <a:tblGrid>
                <a:gridCol w="1224000"/>
                <a:gridCol w="1224000"/>
                <a:gridCol w="1224000"/>
                <a:gridCol w="1224000"/>
                <a:gridCol w="1224000"/>
                <a:gridCol w="1224000"/>
                <a:gridCol w="1224000"/>
              </a:tblGrid>
              <a:tr h="432000">
                <a:tc>
                  <a:txBody>
                    <a:bodyPr/>
                    <a:lstStyle/>
                    <a:p>
                      <a:pPr algn="ctr">
                        <a:lnSpc>
                          <a:spcPts val="1400"/>
                        </a:lnSpc>
                        <a:spcAft>
                          <a:spcPts val="0"/>
                        </a:spcAft>
                      </a:pPr>
                      <a:r>
                        <a:rPr lang="en-US" sz="1400" kern="100" dirty="0">
                          <a:solidFill>
                            <a:schemeClr val="tx1"/>
                          </a:solidFill>
                          <a:effectLst/>
                        </a:rPr>
                        <a:t> </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nchor="b"/>
                </a:tc>
                <a:tc>
                  <a:txBody>
                    <a:bodyPr/>
                    <a:lstStyle/>
                    <a:p>
                      <a:pPr algn="ctr">
                        <a:lnSpc>
                          <a:spcPts val="1400"/>
                        </a:lnSpc>
                        <a:spcAft>
                          <a:spcPts val="0"/>
                        </a:spcAft>
                      </a:pPr>
                      <a:r>
                        <a:rPr lang="en-US" sz="1400" kern="100" dirty="0">
                          <a:solidFill>
                            <a:schemeClr val="bg1"/>
                          </a:solidFill>
                          <a:effectLst/>
                        </a:rPr>
                        <a:t>sh.000001</a:t>
                      </a:r>
                      <a:endParaRPr lang="zh-CN" sz="1400" kern="100" dirty="0">
                        <a:solidFill>
                          <a:schemeClr val="bg1"/>
                        </a:solidFill>
                        <a:effectLst/>
                        <a:latin typeface="Times New Roman" panose="02020603050405020304" pitchFamily="18" charset="0"/>
                        <a:ea typeface="宋体" panose="02010600030101010101" pitchFamily="2" charset="-122"/>
                      </a:endParaRPr>
                    </a:p>
                  </a:txBody>
                  <a:tcPr marL="68580" marR="68580" marT="108000" marB="0"/>
                </a:tc>
                <a:tc>
                  <a:txBody>
                    <a:bodyPr/>
                    <a:lstStyle/>
                    <a:p>
                      <a:pPr algn="ctr">
                        <a:lnSpc>
                          <a:spcPts val="1400"/>
                        </a:lnSpc>
                        <a:spcAft>
                          <a:spcPts val="0"/>
                        </a:spcAft>
                      </a:pPr>
                      <a:r>
                        <a:rPr lang="en-US" sz="1400" kern="100" dirty="0">
                          <a:solidFill>
                            <a:schemeClr val="bg1"/>
                          </a:solidFill>
                          <a:effectLst/>
                        </a:rPr>
                        <a:t>sz.399001</a:t>
                      </a:r>
                      <a:endParaRPr lang="zh-CN" sz="1400" kern="100" dirty="0">
                        <a:solidFill>
                          <a:schemeClr val="bg1"/>
                        </a:solidFill>
                        <a:effectLst/>
                        <a:latin typeface="Times New Roman" panose="02020603050405020304" pitchFamily="18" charset="0"/>
                        <a:ea typeface="宋体" panose="02010600030101010101" pitchFamily="2" charset="-122"/>
                      </a:endParaRPr>
                    </a:p>
                  </a:txBody>
                  <a:tcPr marL="68580" marR="68580" marT="108000" marB="0"/>
                </a:tc>
                <a:tc>
                  <a:txBody>
                    <a:bodyPr/>
                    <a:lstStyle/>
                    <a:p>
                      <a:pPr algn="ctr">
                        <a:lnSpc>
                          <a:spcPts val="1400"/>
                        </a:lnSpc>
                        <a:spcAft>
                          <a:spcPts val="0"/>
                        </a:spcAft>
                      </a:pPr>
                      <a:r>
                        <a:rPr lang="en-US" sz="1400" kern="100" dirty="0">
                          <a:solidFill>
                            <a:schemeClr val="bg1"/>
                          </a:solidFill>
                          <a:effectLst/>
                        </a:rPr>
                        <a:t>sz.399006</a:t>
                      </a:r>
                      <a:endParaRPr lang="zh-CN" sz="1400" kern="100" dirty="0">
                        <a:solidFill>
                          <a:schemeClr val="bg1"/>
                        </a:solidFill>
                        <a:effectLst/>
                        <a:latin typeface="Times New Roman" panose="02020603050405020304" pitchFamily="18" charset="0"/>
                        <a:ea typeface="宋体" panose="02010600030101010101" pitchFamily="2" charset="-122"/>
                      </a:endParaRPr>
                    </a:p>
                  </a:txBody>
                  <a:tcPr marL="68580" marR="68580" marT="108000" marB="0"/>
                </a:tc>
                <a:tc>
                  <a:txBody>
                    <a:bodyPr/>
                    <a:lstStyle/>
                    <a:p>
                      <a:pPr algn="ctr">
                        <a:lnSpc>
                          <a:spcPts val="1400"/>
                        </a:lnSpc>
                        <a:spcAft>
                          <a:spcPts val="0"/>
                        </a:spcAft>
                      </a:pPr>
                      <a:r>
                        <a:rPr lang="en-US" sz="1400" kern="100" dirty="0">
                          <a:solidFill>
                            <a:schemeClr val="bg1"/>
                          </a:solidFill>
                          <a:effectLst/>
                        </a:rPr>
                        <a:t>sh.601398</a:t>
                      </a:r>
                      <a:endParaRPr lang="zh-CN" sz="1400" kern="100" dirty="0">
                        <a:solidFill>
                          <a:schemeClr val="bg1"/>
                        </a:solidFill>
                        <a:effectLst/>
                        <a:latin typeface="Times New Roman" panose="02020603050405020304" pitchFamily="18" charset="0"/>
                        <a:ea typeface="宋体" panose="02010600030101010101" pitchFamily="2" charset="-122"/>
                      </a:endParaRPr>
                    </a:p>
                  </a:txBody>
                  <a:tcPr marL="68580" marR="68580" marT="108000" marB="0"/>
                </a:tc>
                <a:tc>
                  <a:txBody>
                    <a:bodyPr/>
                    <a:lstStyle/>
                    <a:p>
                      <a:pPr algn="ctr">
                        <a:lnSpc>
                          <a:spcPts val="1400"/>
                        </a:lnSpc>
                        <a:spcAft>
                          <a:spcPts val="0"/>
                        </a:spcAft>
                      </a:pPr>
                      <a:r>
                        <a:rPr lang="en-US" sz="1400" kern="100" dirty="0">
                          <a:solidFill>
                            <a:schemeClr val="bg1"/>
                          </a:solidFill>
                          <a:effectLst/>
                        </a:rPr>
                        <a:t>sz.000002</a:t>
                      </a:r>
                      <a:endParaRPr lang="zh-CN" sz="1400" kern="100" dirty="0">
                        <a:solidFill>
                          <a:schemeClr val="bg1"/>
                        </a:solidFill>
                        <a:effectLst/>
                        <a:latin typeface="Times New Roman" panose="02020603050405020304" pitchFamily="18" charset="0"/>
                        <a:ea typeface="宋体" panose="02010600030101010101" pitchFamily="2" charset="-122"/>
                      </a:endParaRPr>
                    </a:p>
                  </a:txBody>
                  <a:tcPr marL="68580" marR="68580" marT="108000" marB="0"/>
                </a:tc>
                <a:tc>
                  <a:txBody>
                    <a:bodyPr/>
                    <a:lstStyle/>
                    <a:p>
                      <a:pPr algn="ctr">
                        <a:lnSpc>
                          <a:spcPts val="1400"/>
                        </a:lnSpc>
                        <a:spcAft>
                          <a:spcPts val="0"/>
                        </a:spcAft>
                      </a:pPr>
                      <a:r>
                        <a:rPr lang="en-US" sz="1400" kern="100" dirty="0">
                          <a:solidFill>
                            <a:schemeClr val="bg1"/>
                          </a:solidFill>
                          <a:effectLst/>
                        </a:rPr>
                        <a:t>sz.300014</a:t>
                      </a:r>
                      <a:endParaRPr lang="zh-CN" sz="1400" kern="100" dirty="0">
                        <a:solidFill>
                          <a:schemeClr val="bg1"/>
                        </a:solidFill>
                        <a:effectLst/>
                        <a:latin typeface="Times New Roman" panose="02020603050405020304" pitchFamily="18" charset="0"/>
                        <a:ea typeface="宋体" panose="02010600030101010101" pitchFamily="2" charset="-122"/>
                      </a:endParaRPr>
                    </a:p>
                  </a:txBody>
                  <a:tcPr marL="68580" marR="68580" marT="108000" marB="0"/>
                </a:tc>
              </a:tr>
              <a:tr h="432000">
                <a:tc>
                  <a:txBody>
                    <a:bodyPr/>
                    <a:lstStyle/>
                    <a:p>
                      <a:pPr algn="ctr">
                        <a:lnSpc>
                          <a:spcPts val="1400"/>
                        </a:lnSpc>
                        <a:spcAft>
                          <a:spcPts val="0"/>
                        </a:spcAft>
                      </a:pPr>
                      <a:r>
                        <a:rPr lang="en-US" sz="1400" kern="100" dirty="0">
                          <a:solidFill>
                            <a:schemeClr val="bg1"/>
                          </a:solidFill>
                          <a:effectLst/>
                        </a:rPr>
                        <a:t>sh.000001</a:t>
                      </a:r>
                      <a:endParaRPr lang="zh-CN" sz="1400" kern="100" dirty="0">
                        <a:solidFill>
                          <a:schemeClr val="bg1"/>
                        </a:solidFill>
                        <a:effectLst/>
                        <a:latin typeface="Times New Roman" panose="02020603050405020304" pitchFamily="18" charset="0"/>
                        <a:ea typeface="宋体" panose="02010600030101010101" pitchFamily="2" charset="-122"/>
                      </a:endParaRPr>
                    </a:p>
                  </a:txBody>
                  <a:tcPr marL="68580" marR="68580" marT="108000" marB="0"/>
                </a:tc>
                <a:tc>
                  <a:txBody>
                    <a:bodyPr/>
                    <a:lstStyle/>
                    <a:p>
                      <a:pPr algn="ctr">
                        <a:lnSpc>
                          <a:spcPts val="1400"/>
                        </a:lnSpc>
                        <a:spcAft>
                          <a:spcPts val="0"/>
                        </a:spcAft>
                      </a:pPr>
                      <a:r>
                        <a:rPr lang="en-US" sz="1400" kern="100" dirty="0">
                          <a:solidFill>
                            <a:schemeClr val="tx1"/>
                          </a:solidFill>
                          <a:effectLst/>
                        </a:rPr>
                        <a:t>1</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a:solidFill>
                            <a:schemeClr val="tx1"/>
                          </a:solidFill>
                          <a:effectLst/>
                        </a:rPr>
                        <a:t>0.9131</a:t>
                      </a:r>
                      <a:endParaRPr lang="zh-CN" sz="1400" kern="10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a:solidFill>
                            <a:schemeClr val="tx1"/>
                          </a:solidFill>
                          <a:effectLst/>
                        </a:rPr>
                        <a:t>0.7637</a:t>
                      </a:r>
                      <a:endParaRPr lang="zh-CN" sz="1400" kern="10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a:solidFill>
                            <a:schemeClr val="tx1"/>
                          </a:solidFill>
                          <a:effectLst/>
                        </a:rPr>
                        <a:t>0.304</a:t>
                      </a:r>
                      <a:endParaRPr lang="zh-CN" sz="1400" kern="10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a:solidFill>
                            <a:schemeClr val="tx1"/>
                          </a:solidFill>
                          <a:effectLst/>
                        </a:rPr>
                        <a:t>0.5015</a:t>
                      </a:r>
                      <a:endParaRPr lang="zh-CN" sz="1400" kern="10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a:solidFill>
                            <a:schemeClr val="tx1"/>
                          </a:solidFill>
                          <a:effectLst/>
                        </a:rPr>
                        <a:t>0.4929</a:t>
                      </a:r>
                      <a:endParaRPr lang="zh-CN" sz="1400" kern="10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r>
              <a:tr h="432000">
                <a:tc>
                  <a:txBody>
                    <a:bodyPr/>
                    <a:lstStyle/>
                    <a:p>
                      <a:pPr algn="ctr">
                        <a:lnSpc>
                          <a:spcPts val="1400"/>
                        </a:lnSpc>
                        <a:spcAft>
                          <a:spcPts val="0"/>
                        </a:spcAft>
                      </a:pPr>
                      <a:r>
                        <a:rPr lang="en-US" sz="1400" kern="100" dirty="0">
                          <a:solidFill>
                            <a:schemeClr val="bg1"/>
                          </a:solidFill>
                          <a:effectLst/>
                        </a:rPr>
                        <a:t>sz.399001</a:t>
                      </a:r>
                      <a:endParaRPr lang="zh-CN" sz="1400" kern="100" dirty="0">
                        <a:solidFill>
                          <a:schemeClr val="bg1"/>
                        </a:solidFill>
                        <a:effectLst/>
                        <a:latin typeface="Times New Roman" panose="02020603050405020304" pitchFamily="18" charset="0"/>
                        <a:ea typeface="宋体" panose="02010600030101010101" pitchFamily="2" charset="-122"/>
                      </a:endParaRPr>
                    </a:p>
                  </a:txBody>
                  <a:tcPr marL="68580" marR="68580" marT="108000" marB="0"/>
                </a:tc>
                <a:tc>
                  <a:txBody>
                    <a:bodyPr/>
                    <a:lstStyle/>
                    <a:p>
                      <a:pPr algn="ctr">
                        <a:lnSpc>
                          <a:spcPts val="1400"/>
                        </a:lnSpc>
                        <a:spcAft>
                          <a:spcPts val="0"/>
                        </a:spcAft>
                      </a:pPr>
                      <a:r>
                        <a:rPr lang="en-US" sz="1400" kern="100" dirty="0">
                          <a:solidFill>
                            <a:schemeClr val="tx1"/>
                          </a:solidFill>
                          <a:effectLst/>
                        </a:rPr>
                        <a:t>0.9131</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dirty="0">
                          <a:solidFill>
                            <a:schemeClr val="tx1"/>
                          </a:solidFill>
                          <a:effectLst/>
                        </a:rPr>
                        <a:t>1</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a:solidFill>
                            <a:schemeClr val="tx1"/>
                          </a:solidFill>
                          <a:effectLst/>
                        </a:rPr>
                        <a:t>0.9319</a:t>
                      </a:r>
                      <a:endParaRPr lang="zh-CN" sz="1400" kern="10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a:solidFill>
                            <a:schemeClr val="tx1"/>
                          </a:solidFill>
                          <a:effectLst/>
                        </a:rPr>
                        <a:t>0.036</a:t>
                      </a:r>
                      <a:endParaRPr lang="zh-CN" sz="1400" kern="10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a:solidFill>
                            <a:schemeClr val="tx1"/>
                          </a:solidFill>
                          <a:effectLst/>
                        </a:rPr>
                        <a:t>0.3703</a:t>
                      </a:r>
                      <a:endParaRPr lang="zh-CN" sz="1400" kern="10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a:solidFill>
                            <a:schemeClr val="tx1"/>
                          </a:solidFill>
                          <a:effectLst/>
                        </a:rPr>
                        <a:t>0.6491</a:t>
                      </a:r>
                      <a:endParaRPr lang="zh-CN" sz="1400" kern="10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r>
              <a:tr h="432000">
                <a:tc>
                  <a:txBody>
                    <a:bodyPr/>
                    <a:lstStyle/>
                    <a:p>
                      <a:pPr algn="ctr">
                        <a:lnSpc>
                          <a:spcPts val="1400"/>
                        </a:lnSpc>
                        <a:spcAft>
                          <a:spcPts val="0"/>
                        </a:spcAft>
                      </a:pPr>
                      <a:r>
                        <a:rPr lang="en-US" sz="1400" kern="100" dirty="0">
                          <a:solidFill>
                            <a:schemeClr val="bg1"/>
                          </a:solidFill>
                          <a:effectLst/>
                        </a:rPr>
                        <a:t>sz.399006</a:t>
                      </a:r>
                      <a:endParaRPr lang="zh-CN" sz="1400" kern="100" dirty="0">
                        <a:solidFill>
                          <a:schemeClr val="bg1"/>
                        </a:solidFill>
                        <a:effectLst/>
                        <a:latin typeface="Times New Roman" panose="02020603050405020304" pitchFamily="18" charset="0"/>
                        <a:ea typeface="宋体" panose="02010600030101010101" pitchFamily="2" charset="-122"/>
                      </a:endParaRPr>
                    </a:p>
                  </a:txBody>
                  <a:tcPr marL="68580" marR="68580" marT="108000" marB="0"/>
                </a:tc>
                <a:tc>
                  <a:txBody>
                    <a:bodyPr/>
                    <a:lstStyle/>
                    <a:p>
                      <a:pPr algn="ctr">
                        <a:lnSpc>
                          <a:spcPts val="1400"/>
                        </a:lnSpc>
                        <a:spcAft>
                          <a:spcPts val="0"/>
                        </a:spcAft>
                      </a:pPr>
                      <a:r>
                        <a:rPr lang="en-US" sz="1400" kern="100" dirty="0">
                          <a:solidFill>
                            <a:schemeClr val="tx1"/>
                          </a:solidFill>
                          <a:effectLst/>
                        </a:rPr>
                        <a:t>0.7637</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dirty="0">
                          <a:solidFill>
                            <a:schemeClr val="tx1"/>
                          </a:solidFill>
                          <a:effectLst/>
                        </a:rPr>
                        <a:t>0.9319</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dirty="0">
                          <a:solidFill>
                            <a:schemeClr val="tx1"/>
                          </a:solidFill>
                          <a:effectLst/>
                        </a:rPr>
                        <a:t>1</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a:solidFill>
                            <a:schemeClr val="tx1"/>
                          </a:solidFill>
                          <a:effectLst/>
                        </a:rPr>
                        <a:t>-0.0881</a:t>
                      </a:r>
                      <a:endParaRPr lang="zh-CN" sz="1400" kern="10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a:solidFill>
                            <a:schemeClr val="tx1"/>
                          </a:solidFill>
                          <a:effectLst/>
                        </a:rPr>
                        <a:t>0.2046</a:t>
                      </a:r>
                      <a:endParaRPr lang="zh-CN" sz="1400" kern="10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a:solidFill>
                            <a:schemeClr val="tx1"/>
                          </a:solidFill>
                          <a:effectLst/>
                        </a:rPr>
                        <a:t>0.7643</a:t>
                      </a:r>
                      <a:endParaRPr lang="zh-CN" sz="1400" kern="10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r>
              <a:tr h="432000">
                <a:tc>
                  <a:txBody>
                    <a:bodyPr/>
                    <a:lstStyle/>
                    <a:p>
                      <a:pPr algn="ctr">
                        <a:lnSpc>
                          <a:spcPts val="1400"/>
                        </a:lnSpc>
                        <a:spcAft>
                          <a:spcPts val="0"/>
                        </a:spcAft>
                      </a:pPr>
                      <a:r>
                        <a:rPr lang="en-US" sz="1400" kern="100" dirty="0">
                          <a:solidFill>
                            <a:schemeClr val="bg1"/>
                          </a:solidFill>
                          <a:effectLst/>
                        </a:rPr>
                        <a:t>sh.601398</a:t>
                      </a:r>
                      <a:endParaRPr lang="zh-CN" sz="1400" kern="100" dirty="0">
                        <a:solidFill>
                          <a:schemeClr val="bg1"/>
                        </a:solidFill>
                        <a:effectLst/>
                        <a:latin typeface="Times New Roman" panose="02020603050405020304" pitchFamily="18" charset="0"/>
                        <a:ea typeface="宋体" panose="02010600030101010101" pitchFamily="2" charset="-122"/>
                      </a:endParaRPr>
                    </a:p>
                  </a:txBody>
                  <a:tcPr marL="68580" marR="68580" marT="108000" marB="0"/>
                </a:tc>
                <a:tc>
                  <a:txBody>
                    <a:bodyPr/>
                    <a:lstStyle/>
                    <a:p>
                      <a:pPr algn="ctr">
                        <a:lnSpc>
                          <a:spcPts val="1400"/>
                        </a:lnSpc>
                        <a:spcAft>
                          <a:spcPts val="0"/>
                        </a:spcAft>
                      </a:pPr>
                      <a:r>
                        <a:rPr lang="en-US" sz="1400" kern="100" dirty="0">
                          <a:solidFill>
                            <a:schemeClr val="tx1"/>
                          </a:solidFill>
                          <a:effectLst/>
                        </a:rPr>
                        <a:t>0.304</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dirty="0">
                          <a:solidFill>
                            <a:schemeClr val="tx1"/>
                          </a:solidFill>
                          <a:effectLst/>
                        </a:rPr>
                        <a:t>0.036</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dirty="0">
                          <a:solidFill>
                            <a:schemeClr val="tx1"/>
                          </a:solidFill>
                          <a:effectLst/>
                        </a:rPr>
                        <a:t>-0.0881</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dirty="0">
                          <a:solidFill>
                            <a:schemeClr val="tx1"/>
                          </a:solidFill>
                          <a:effectLst/>
                        </a:rPr>
                        <a:t>1</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a:solidFill>
                            <a:schemeClr val="tx1"/>
                          </a:solidFill>
                          <a:effectLst/>
                        </a:rPr>
                        <a:t>0.3487</a:t>
                      </a:r>
                      <a:endParaRPr lang="zh-CN" sz="1400" kern="10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a:solidFill>
                            <a:schemeClr val="tx1"/>
                          </a:solidFill>
                          <a:effectLst/>
                        </a:rPr>
                        <a:t>-0.1098</a:t>
                      </a:r>
                      <a:endParaRPr lang="zh-CN" sz="1400" kern="10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r>
              <a:tr h="432000">
                <a:tc>
                  <a:txBody>
                    <a:bodyPr/>
                    <a:lstStyle/>
                    <a:p>
                      <a:pPr algn="ctr">
                        <a:lnSpc>
                          <a:spcPts val="1400"/>
                        </a:lnSpc>
                        <a:spcAft>
                          <a:spcPts val="0"/>
                        </a:spcAft>
                      </a:pPr>
                      <a:r>
                        <a:rPr lang="en-US" sz="1400" kern="100" dirty="0">
                          <a:solidFill>
                            <a:schemeClr val="bg1"/>
                          </a:solidFill>
                          <a:effectLst/>
                        </a:rPr>
                        <a:t>sz.000002</a:t>
                      </a:r>
                      <a:endParaRPr lang="zh-CN" sz="1400" kern="100" dirty="0">
                        <a:solidFill>
                          <a:schemeClr val="bg1"/>
                        </a:solidFill>
                        <a:effectLst/>
                        <a:latin typeface="Times New Roman" panose="02020603050405020304" pitchFamily="18" charset="0"/>
                        <a:ea typeface="宋体" panose="02010600030101010101" pitchFamily="2" charset="-122"/>
                      </a:endParaRPr>
                    </a:p>
                  </a:txBody>
                  <a:tcPr marL="68580" marR="68580" marT="108000" marB="0"/>
                </a:tc>
                <a:tc>
                  <a:txBody>
                    <a:bodyPr/>
                    <a:lstStyle/>
                    <a:p>
                      <a:pPr algn="ctr">
                        <a:lnSpc>
                          <a:spcPts val="1400"/>
                        </a:lnSpc>
                        <a:spcAft>
                          <a:spcPts val="0"/>
                        </a:spcAft>
                      </a:pPr>
                      <a:r>
                        <a:rPr lang="en-US" sz="1400" kern="100" dirty="0">
                          <a:solidFill>
                            <a:schemeClr val="tx1"/>
                          </a:solidFill>
                          <a:effectLst/>
                        </a:rPr>
                        <a:t>0.5015</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dirty="0">
                          <a:solidFill>
                            <a:schemeClr val="tx1"/>
                          </a:solidFill>
                          <a:effectLst/>
                        </a:rPr>
                        <a:t>0.3703</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dirty="0">
                          <a:solidFill>
                            <a:schemeClr val="tx1"/>
                          </a:solidFill>
                          <a:effectLst/>
                        </a:rPr>
                        <a:t>0.2046</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dirty="0">
                          <a:solidFill>
                            <a:schemeClr val="tx1"/>
                          </a:solidFill>
                          <a:effectLst/>
                        </a:rPr>
                        <a:t>0.3487</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dirty="0">
                          <a:solidFill>
                            <a:schemeClr val="tx1"/>
                          </a:solidFill>
                          <a:effectLst/>
                        </a:rPr>
                        <a:t>1</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dirty="0">
                          <a:solidFill>
                            <a:schemeClr val="tx1"/>
                          </a:solidFill>
                          <a:effectLst/>
                        </a:rPr>
                        <a:t>0.0727</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r>
              <a:tr h="432000">
                <a:tc>
                  <a:txBody>
                    <a:bodyPr/>
                    <a:lstStyle/>
                    <a:p>
                      <a:pPr algn="ctr">
                        <a:lnSpc>
                          <a:spcPts val="1400"/>
                        </a:lnSpc>
                        <a:spcAft>
                          <a:spcPts val="0"/>
                        </a:spcAft>
                      </a:pPr>
                      <a:r>
                        <a:rPr lang="en-US" sz="1400" kern="100" dirty="0">
                          <a:solidFill>
                            <a:schemeClr val="bg1"/>
                          </a:solidFill>
                          <a:effectLst/>
                        </a:rPr>
                        <a:t>sz.300014</a:t>
                      </a:r>
                      <a:endParaRPr lang="zh-CN" sz="1400" kern="100" dirty="0">
                        <a:solidFill>
                          <a:schemeClr val="bg1"/>
                        </a:solidFill>
                        <a:effectLst/>
                        <a:latin typeface="Times New Roman" panose="02020603050405020304" pitchFamily="18" charset="0"/>
                        <a:ea typeface="宋体" panose="02010600030101010101" pitchFamily="2" charset="-122"/>
                      </a:endParaRPr>
                    </a:p>
                  </a:txBody>
                  <a:tcPr marL="68580" marR="68580" marT="108000" marB="0"/>
                </a:tc>
                <a:tc>
                  <a:txBody>
                    <a:bodyPr/>
                    <a:lstStyle/>
                    <a:p>
                      <a:pPr algn="ctr">
                        <a:lnSpc>
                          <a:spcPts val="1400"/>
                        </a:lnSpc>
                        <a:spcAft>
                          <a:spcPts val="0"/>
                        </a:spcAft>
                      </a:pPr>
                      <a:r>
                        <a:rPr lang="en-US" sz="1400" kern="100">
                          <a:solidFill>
                            <a:schemeClr val="tx1"/>
                          </a:solidFill>
                          <a:effectLst/>
                        </a:rPr>
                        <a:t>0.4929</a:t>
                      </a:r>
                      <a:endParaRPr lang="zh-CN" sz="1400" kern="10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dirty="0">
                          <a:solidFill>
                            <a:schemeClr val="tx1"/>
                          </a:solidFill>
                          <a:effectLst/>
                        </a:rPr>
                        <a:t>0.6491</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dirty="0">
                          <a:solidFill>
                            <a:schemeClr val="tx1"/>
                          </a:solidFill>
                          <a:effectLst/>
                        </a:rPr>
                        <a:t>0.7643</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dirty="0">
                          <a:solidFill>
                            <a:schemeClr val="tx1"/>
                          </a:solidFill>
                          <a:effectLst/>
                        </a:rPr>
                        <a:t>-0.1098</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dirty="0">
                          <a:solidFill>
                            <a:schemeClr val="tx1"/>
                          </a:solidFill>
                          <a:effectLst/>
                        </a:rPr>
                        <a:t>0.0727</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c>
                  <a:txBody>
                    <a:bodyPr/>
                    <a:lstStyle/>
                    <a:p>
                      <a:pPr algn="ctr">
                        <a:lnSpc>
                          <a:spcPts val="1400"/>
                        </a:lnSpc>
                        <a:spcAft>
                          <a:spcPts val="0"/>
                        </a:spcAft>
                      </a:pPr>
                      <a:r>
                        <a:rPr lang="en-US" sz="1400" kern="100" dirty="0">
                          <a:solidFill>
                            <a:schemeClr val="tx1"/>
                          </a:solidFill>
                          <a:effectLst/>
                        </a:rPr>
                        <a:t>1</a:t>
                      </a:r>
                      <a:endParaRPr lang="zh-CN" sz="1400" kern="100" dirty="0">
                        <a:solidFill>
                          <a:schemeClr val="tx1"/>
                        </a:solidFill>
                        <a:effectLst/>
                        <a:latin typeface="Times New Roman" panose="02020603050405020304" pitchFamily="18" charset="0"/>
                        <a:ea typeface="宋体" panose="02010600030101010101" pitchFamily="2" charset="-122"/>
                      </a:endParaRPr>
                    </a:p>
                  </a:txBody>
                  <a:tcPr marL="68580" marR="68580" marT="0" marB="72000" anchor="b"/>
                </a:tc>
              </a:tr>
            </a:tbl>
          </a:graphicData>
        </a:graphic>
      </p:graphicFrame>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1848404" y="1134165"/>
            <a:ext cx="8389291" cy="2354491"/>
          </a:xfrm>
          <a:prstGeom prst="rect">
            <a:avLst/>
          </a:prstGeom>
          <a:noFill/>
        </p:spPr>
        <p:txBody>
          <a:bodyPr wrap="square">
            <a:spAutoFit/>
          </a:bodyPr>
          <a:lstStyle/>
          <a:p>
            <a:pPr algn="just"/>
            <a:r>
              <a:rPr lang="zh-CN" altLang="en-US" sz="2100" dirty="0"/>
              <a:t>         从表</a:t>
            </a:r>
            <a:r>
              <a:rPr lang="en-US" altLang="zh-CN" sz="2100" dirty="0"/>
              <a:t>11.3</a:t>
            </a:r>
            <a:r>
              <a:rPr lang="zh-CN" altLang="en-US" sz="2100" dirty="0"/>
              <a:t>可看出，上证指数和深证成指之间的相关性较强，创业板指与深证成指之间的相关性显著高于创业板指与上证指数之间的相关性。</a:t>
            </a:r>
            <a:endParaRPr lang="en-US" altLang="zh-CN" sz="2100" dirty="0"/>
          </a:p>
          <a:p>
            <a:pPr algn="just"/>
            <a:r>
              <a:rPr lang="en-US" altLang="zh-CN" sz="2100" dirty="0"/>
              <a:t>       </a:t>
            </a:r>
            <a:r>
              <a:rPr lang="zh-CN" altLang="en-US" sz="2100" dirty="0"/>
              <a:t>上海证券交易所交易的股票（股票编号以</a:t>
            </a:r>
            <a:r>
              <a:rPr lang="en-US" altLang="zh-CN" sz="2100" dirty="0"/>
              <a:t>60</a:t>
            </a:r>
            <a:r>
              <a:rPr lang="zh-CN" altLang="en-US" sz="2100" dirty="0"/>
              <a:t>开头）与上证指数之间的相关未必比该股与深证成指、创业板指之间的相关性稍强，而深圳交易所交易的股票（股票编号以</a:t>
            </a:r>
            <a:r>
              <a:rPr lang="en-US" altLang="zh-CN" sz="2100" dirty="0"/>
              <a:t>00</a:t>
            </a:r>
            <a:r>
              <a:rPr lang="zh-CN" altLang="en-US" sz="2100" dirty="0"/>
              <a:t>或</a:t>
            </a:r>
            <a:r>
              <a:rPr lang="en-US" altLang="zh-CN" sz="2100" dirty="0"/>
              <a:t>30</a:t>
            </a:r>
            <a:r>
              <a:rPr lang="zh-CN" altLang="en-US" sz="2100" dirty="0"/>
              <a:t>开头）与深证成指之间的相关性也未必比它与上证指数之间的相关性强。</a:t>
            </a:r>
            <a:endParaRPr lang="en-US" altLang="zh-CN" sz="2100" dirty="0"/>
          </a:p>
        </p:txBody>
      </p:sp>
      <p:sp>
        <p:nvSpPr>
          <p:cNvPr id="35" name="文本框 34"/>
          <p:cNvSpPr txBox="1"/>
          <p:nvPr/>
        </p:nvSpPr>
        <p:spPr>
          <a:xfrm>
            <a:off x="1848404" y="4101481"/>
            <a:ext cx="8389291" cy="1061829"/>
          </a:xfrm>
          <a:prstGeom prst="rect">
            <a:avLst/>
          </a:prstGeom>
          <a:noFill/>
        </p:spPr>
        <p:txBody>
          <a:bodyPr wrap="square">
            <a:spAutoFit/>
          </a:bodyPr>
          <a:lstStyle/>
          <a:p>
            <a:pPr algn="just"/>
            <a:r>
              <a:rPr lang="zh-CN" altLang="en-US" sz="2100" dirty="0"/>
              <a:t>        如下图</a:t>
            </a:r>
            <a:r>
              <a:rPr lang="en-US" altLang="zh-CN" sz="2100" dirty="0"/>
              <a:t>11.5</a:t>
            </a:r>
            <a:r>
              <a:rPr lang="zh-CN" altLang="en-US" sz="2100" dirty="0"/>
              <a:t>所示的三大指数的月累计收益率走势表明深圳成指和创业板指数都显著弱于上证指数，且深圳成指与创业板指数的走势比较同步，它们的振幅也相对于上证指数明显大些。</a:t>
            </a:r>
            <a:endParaRPr lang="en-US" altLang="zh-CN" sz="2100" dirty="0"/>
          </a:p>
        </p:txBody>
      </p:sp>
      <p:sp>
        <p:nvSpPr>
          <p:cNvPr id="36" name="标题 1"/>
          <p:cNvSpPr txBox="1"/>
          <p:nvPr/>
        </p:nvSpPr>
        <p:spPr>
          <a:xfrm>
            <a:off x="2862270" y="240762"/>
            <a:ext cx="6104965"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kern="0">
                <a:solidFill>
                  <a:schemeClr val="bg1"/>
                </a:solidFill>
                <a:latin typeface="宋体" panose="02010600030101010101" pitchFamily="2" charset="-122"/>
                <a:ea typeface="宋体" panose="02010600030101010101" pitchFamily="2" charset="-122"/>
                <a:sym typeface="+mn-ea"/>
              </a:rPr>
              <a:t>11.2</a:t>
            </a:r>
            <a:r>
              <a:rPr lang="zh-CN" altLang="en-US" sz="3200" kern="0">
                <a:solidFill>
                  <a:schemeClr val="bg1"/>
                </a:solidFill>
                <a:latin typeface="宋体" panose="02010600030101010101" pitchFamily="2" charset="-122"/>
                <a:ea typeface="宋体" panose="02010600030101010101" pitchFamily="2" charset="-122"/>
                <a:sym typeface="+mn-ea"/>
              </a:rPr>
              <a:t> </a:t>
            </a:r>
            <a:r>
              <a:rPr lang="zh-CN" altLang="en-US" sz="3200" kern="0" dirty="0">
                <a:solidFill>
                  <a:schemeClr val="bg1"/>
                </a:solidFill>
                <a:latin typeface="宋体" panose="02010600030101010101" pitchFamily="2" charset="-122"/>
                <a:ea typeface="宋体" panose="02010600030101010101" pitchFamily="2" charset="-122"/>
                <a:sym typeface="+mn-ea"/>
              </a:rPr>
              <a:t>股票的收益率和波动率</a:t>
            </a:r>
            <a:endParaRPr lang="zh-CN" altLang="en-US" sz="3200" kern="0" dirty="0">
              <a:solidFill>
                <a:schemeClr val="bg1"/>
              </a:solidFill>
              <a:latin typeface="宋体" panose="02010600030101010101" pitchFamily="2" charset="-122"/>
              <a:ea typeface="宋体" panose="02010600030101010101" pitchFamily="2" charset="-122"/>
              <a:sym typeface="+mn-ea"/>
            </a:endParaRPr>
          </a:p>
        </p:txBody>
      </p:sp>
      <p:sp>
        <p:nvSpPr>
          <p:cNvPr id="37" name="文本框 36"/>
          <p:cNvSpPr txBox="1"/>
          <p:nvPr/>
        </p:nvSpPr>
        <p:spPr>
          <a:xfrm>
            <a:off x="2272552" y="6301645"/>
            <a:ext cx="3642200" cy="359522"/>
          </a:xfrm>
          <a:prstGeom prst="rect">
            <a:avLst/>
          </a:prstGeom>
          <a:noFill/>
        </p:spPr>
        <p:txBody>
          <a:bodyPr wrap="square" rtlCol="0">
            <a:spAutoFit/>
          </a:bodyPr>
          <a:lstStyle/>
          <a:p>
            <a:pPr algn="just">
              <a:lnSpc>
                <a:spcPct val="120000"/>
              </a:lnSpc>
            </a:pPr>
            <a:r>
              <a:rPr lang="zh-CN" altLang="en-US" sz="1600" dirty="0">
                <a:solidFill>
                  <a:srgbClr val="C00000"/>
                </a:solidFill>
              </a:rPr>
              <a:t>注：示例程序见</a:t>
            </a:r>
            <a:r>
              <a:rPr lang="en-US" altLang="zh-CN" sz="1600" dirty="0" err="1">
                <a:solidFill>
                  <a:srgbClr val="C00000"/>
                </a:solidFill>
              </a:rPr>
              <a:t>ipynb</a:t>
            </a:r>
            <a:r>
              <a:rPr lang="zh-CN" altLang="en-US" sz="1600" dirty="0">
                <a:solidFill>
                  <a:srgbClr val="C00000"/>
                </a:solidFill>
              </a:rPr>
              <a:t>文件中的代码</a:t>
            </a:r>
            <a:endParaRPr lang="zh-CN" altLang="en-US" sz="1600" dirty="0">
              <a:solidFill>
                <a:srgbClr val="C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55897" y="1201309"/>
            <a:ext cx="7779465" cy="4903227"/>
          </a:xfrm>
          <a:prstGeom prst="rect">
            <a:avLst/>
          </a:prstGeom>
        </p:spPr>
      </p:pic>
      <p:sp>
        <p:nvSpPr>
          <p:cNvPr id="6" name="矩形 5"/>
          <p:cNvSpPr/>
          <p:nvPr/>
        </p:nvSpPr>
        <p:spPr>
          <a:xfrm>
            <a:off x="4410282" y="6488668"/>
            <a:ext cx="3371436" cy="369332"/>
          </a:xfrm>
          <a:prstGeom prst="rect">
            <a:avLst/>
          </a:prstGeom>
        </p:spPr>
        <p:txBody>
          <a:bodyPr wrap="none">
            <a:spAutoFit/>
          </a:bodyPr>
          <a:lstStyle/>
          <a:p>
            <a:r>
              <a:rPr lang="zh-CN" altLang="zh-CN" kern="100" dirty="0">
                <a:latin typeface="Calibri" panose="020F0502020204030204" pitchFamily="34" charset="0"/>
                <a:cs typeface="Calibri" panose="020F0502020204030204" pitchFamily="34" charset="0"/>
              </a:rPr>
              <a:t>图</a:t>
            </a:r>
            <a:r>
              <a:rPr lang="en-US" altLang="zh-CN" kern="100" dirty="0">
                <a:latin typeface="Calibri" panose="020F0502020204030204" pitchFamily="34" charset="0"/>
              </a:rPr>
              <a:t>11.5  A</a:t>
            </a:r>
            <a:r>
              <a:rPr lang="zh-CN" altLang="zh-CN" kern="100" dirty="0">
                <a:latin typeface="Calibri" panose="020F0502020204030204" pitchFamily="34" charset="0"/>
                <a:cs typeface="Calibri" panose="020F0502020204030204" pitchFamily="34" charset="0"/>
              </a:rPr>
              <a:t>股指数累计收益率对比</a:t>
            </a:r>
            <a:endParaRPr lang="zh-CN" altLang="en-US" dirty="0"/>
          </a:p>
        </p:txBody>
      </p:sp>
      <p:sp>
        <p:nvSpPr>
          <p:cNvPr id="18" name="标题 1"/>
          <p:cNvSpPr txBox="1"/>
          <p:nvPr/>
        </p:nvSpPr>
        <p:spPr>
          <a:xfrm>
            <a:off x="3139132" y="226282"/>
            <a:ext cx="6104965"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kern="0">
                <a:solidFill>
                  <a:schemeClr val="bg1"/>
                </a:solidFill>
                <a:latin typeface="宋体" panose="02010600030101010101" pitchFamily="2" charset="-122"/>
                <a:ea typeface="宋体" panose="02010600030101010101" pitchFamily="2" charset="-122"/>
                <a:sym typeface="+mn-ea"/>
              </a:rPr>
              <a:t>11.2</a:t>
            </a:r>
            <a:r>
              <a:rPr lang="zh-CN" altLang="en-US" sz="3200" kern="0">
                <a:solidFill>
                  <a:schemeClr val="bg1"/>
                </a:solidFill>
                <a:latin typeface="宋体" panose="02010600030101010101" pitchFamily="2" charset="-122"/>
                <a:ea typeface="宋体" panose="02010600030101010101" pitchFamily="2" charset="-122"/>
                <a:sym typeface="+mn-ea"/>
              </a:rPr>
              <a:t> </a:t>
            </a:r>
            <a:r>
              <a:rPr lang="zh-CN" altLang="en-US" sz="3200" kern="0" dirty="0">
                <a:solidFill>
                  <a:schemeClr val="bg1"/>
                </a:solidFill>
                <a:latin typeface="宋体" panose="02010600030101010101" pitchFamily="2" charset="-122"/>
                <a:ea typeface="宋体" panose="02010600030101010101" pitchFamily="2" charset="-122"/>
                <a:sym typeface="+mn-ea"/>
              </a:rPr>
              <a:t>股票的收益率和波动率</a:t>
            </a:r>
            <a:endParaRPr lang="zh-CN" altLang="en-US" sz="3200" kern="0" dirty="0">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927939" y="1219573"/>
            <a:ext cx="8220105" cy="1107996"/>
          </a:xfrm>
          <a:prstGeom prst="rect">
            <a:avLst/>
          </a:prstGeom>
          <a:noFill/>
        </p:spPr>
        <p:txBody>
          <a:bodyPr wrap="square" rtlCol="0">
            <a:spAutoFit/>
          </a:bodyPr>
          <a:lstStyle/>
          <a:p>
            <a:pPr indent="457200" algn="just"/>
            <a:r>
              <a:rPr lang="zh-CN" altLang="en-US" sz="2200" dirty="0"/>
              <a:t>股票技术指标是相对于公司基本面指标而言的股票价格走势评估指标。目前已有丰富的可描述股票价格变化诸多特征的技术指标体系，量化的技术指标通常用来推测股票价格的变动方向。</a:t>
            </a:r>
            <a:endParaRPr lang="zh-CN" altLang="en-US" sz="2200" dirty="0"/>
          </a:p>
        </p:txBody>
      </p:sp>
      <p:sp>
        <p:nvSpPr>
          <p:cNvPr id="14" name="标题 1"/>
          <p:cNvSpPr txBox="1"/>
          <p:nvPr/>
        </p:nvSpPr>
        <p:spPr>
          <a:xfrm>
            <a:off x="2985510" y="257815"/>
            <a:ext cx="6104965"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kern="0">
                <a:solidFill>
                  <a:schemeClr val="bg1"/>
                </a:solidFill>
                <a:latin typeface="宋体" panose="02010600030101010101" pitchFamily="2" charset="-122"/>
                <a:ea typeface="宋体" panose="02010600030101010101" pitchFamily="2" charset="-122"/>
                <a:sym typeface="+mn-ea"/>
              </a:rPr>
              <a:t>11.3</a:t>
            </a:r>
            <a:r>
              <a:rPr lang="zh-CN" altLang="en-US" sz="3200" kern="0">
                <a:solidFill>
                  <a:schemeClr val="bg1"/>
                </a:solidFill>
                <a:latin typeface="宋体" panose="02010600030101010101" pitchFamily="2" charset="-122"/>
                <a:ea typeface="宋体" panose="02010600030101010101" pitchFamily="2" charset="-122"/>
                <a:sym typeface="+mn-ea"/>
              </a:rPr>
              <a:t> 股票</a:t>
            </a:r>
            <a:r>
              <a:rPr lang="zh-CN" altLang="en-US" sz="3200" kern="0" dirty="0">
                <a:solidFill>
                  <a:schemeClr val="bg1"/>
                </a:solidFill>
                <a:latin typeface="宋体" panose="02010600030101010101" pitchFamily="2" charset="-122"/>
                <a:ea typeface="宋体" panose="02010600030101010101" pitchFamily="2" charset="-122"/>
                <a:sym typeface="+mn-ea"/>
              </a:rPr>
              <a:t>技术指标计算</a:t>
            </a:r>
            <a:endParaRPr lang="zh-CN" altLang="en-US" sz="3200" kern="0" dirty="0">
              <a:solidFill>
                <a:schemeClr val="bg1"/>
              </a:solidFill>
              <a:latin typeface="宋体" panose="02010600030101010101" pitchFamily="2" charset="-122"/>
              <a:ea typeface="宋体" panose="02010600030101010101" pitchFamily="2" charset="-122"/>
              <a:sym typeface="+mn-ea"/>
            </a:endParaRPr>
          </a:p>
        </p:txBody>
      </p:sp>
      <p:sp>
        <p:nvSpPr>
          <p:cNvPr id="15" name="文本框 14"/>
          <p:cNvSpPr txBox="1"/>
          <p:nvPr/>
        </p:nvSpPr>
        <p:spPr>
          <a:xfrm>
            <a:off x="1927939" y="2767889"/>
            <a:ext cx="8220105" cy="769441"/>
          </a:xfrm>
          <a:prstGeom prst="rect">
            <a:avLst/>
          </a:prstGeom>
          <a:noFill/>
        </p:spPr>
        <p:txBody>
          <a:bodyPr wrap="square" rtlCol="0">
            <a:spAutoFit/>
          </a:bodyPr>
          <a:lstStyle/>
          <a:p>
            <a:pPr indent="457200" algn="just"/>
            <a:r>
              <a:rPr lang="zh-CN" altLang="en-US" sz="2200" dirty="0"/>
              <a:t>最常见的股票技术指标包括简单移动平均线、异同移动平均线（</a:t>
            </a:r>
            <a:r>
              <a:rPr lang="en-US" altLang="zh-CN" sz="2200" dirty="0"/>
              <a:t>MACD</a:t>
            </a:r>
            <a:r>
              <a:rPr lang="zh-CN" altLang="en-US" sz="2200" dirty="0"/>
              <a:t>）、以及随机指数</a:t>
            </a:r>
            <a:r>
              <a:rPr lang="en-US" altLang="zh-CN" sz="2200" dirty="0"/>
              <a:t>KDJ</a:t>
            </a:r>
            <a:r>
              <a:rPr lang="zh-CN" altLang="en-US" sz="2200" dirty="0"/>
              <a:t>等。</a:t>
            </a:r>
            <a:endParaRPr lang="zh-CN" altLang="en-US" sz="2200" dirty="0"/>
          </a:p>
        </p:txBody>
      </p:sp>
      <p:sp>
        <p:nvSpPr>
          <p:cNvPr id="16" name="文本框 15"/>
          <p:cNvSpPr txBox="1"/>
          <p:nvPr/>
        </p:nvSpPr>
        <p:spPr>
          <a:xfrm>
            <a:off x="1927939" y="3977651"/>
            <a:ext cx="8220105" cy="1785104"/>
          </a:xfrm>
          <a:prstGeom prst="rect">
            <a:avLst/>
          </a:prstGeom>
          <a:noFill/>
        </p:spPr>
        <p:txBody>
          <a:bodyPr wrap="square" rtlCol="0">
            <a:spAutoFit/>
          </a:bodyPr>
          <a:lstStyle/>
          <a:p>
            <a:pPr indent="457200" algn="just"/>
            <a:r>
              <a:rPr lang="zh-CN" altLang="en-US" sz="2200" dirty="0"/>
              <a:t>股票价格移动平均线是一种反映股票价格走势的曲线段，在实际使用中往往承担着股票价格支撑线和压力线的作用，从而可以作为股价走势的一个指引。当股票价格变动具有明显趋势时，移动平均线的趋势指引意义相当显著，且移动平均线的周期越长则它代表价格走势时间也越长。</a:t>
            </a:r>
            <a:endParaRPr lang="zh-CN" altLang="en-US" sz="2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936903" y="1337988"/>
            <a:ext cx="8220105" cy="1785104"/>
          </a:xfrm>
          <a:prstGeom prst="rect">
            <a:avLst/>
          </a:prstGeom>
          <a:noFill/>
        </p:spPr>
        <p:txBody>
          <a:bodyPr wrap="square" rtlCol="0">
            <a:spAutoFit/>
          </a:bodyPr>
          <a:lstStyle/>
          <a:p>
            <a:pPr indent="457200" algn="just"/>
            <a:r>
              <a:rPr lang="zh-CN" altLang="en-US" sz="2200" dirty="0"/>
              <a:t>相对于简单移动平均线而言，异同移动平均线（</a:t>
            </a:r>
            <a:r>
              <a:rPr lang="en-US" altLang="zh-CN" sz="2200" dirty="0"/>
              <a:t>MACD</a:t>
            </a:r>
            <a:r>
              <a:rPr lang="zh-CN" altLang="en-US" sz="2200" dirty="0"/>
              <a:t>）对股票价格趋势变动的反映更为有效，因为它吸收了简单移动平均线的趋势性优点，克服了简单移动平均线假信号频繁的缺陷，通过</a:t>
            </a:r>
            <a:r>
              <a:rPr lang="en-US" altLang="zh-CN" sz="2200" dirty="0"/>
              <a:t>MACD</a:t>
            </a:r>
            <a:r>
              <a:rPr lang="zh-CN" altLang="en-US" sz="2200" dirty="0"/>
              <a:t>趋势的走向及背离的强弱可以判断未来股价走势变动的可能性。</a:t>
            </a:r>
            <a:endParaRPr lang="en-US" altLang="zh-CN" sz="2200" dirty="0"/>
          </a:p>
        </p:txBody>
      </p:sp>
      <p:sp>
        <p:nvSpPr>
          <p:cNvPr id="18" name="文本框 17"/>
          <p:cNvSpPr txBox="1"/>
          <p:nvPr/>
        </p:nvSpPr>
        <p:spPr>
          <a:xfrm>
            <a:off x="1936904" y="3555034"/>
            <a:ext cx="8220105" cy="1785104"/>
          </a:xfrm>
          <a:prstGeom prst="rect">
            <a:avLst/>
          </a:prstGeom>
          <a:noFill/>
        </p:spPr>
        <p:txBody>
          <a:bodyPr wrap="square" rtlCol="0">
            <a:spAutoFit/>
          </a:bodyPr>
          <a:lstStyle/>
          <a:p>
            <a:pPr indent="457200" algn="just"/>
            <a:r>
              <a:rPr lang="zh-CN" altLang="zh-CN" sz="2200" dirty="0"/>
              <a:t>在实际应用中，</a:t>
            </a:r>
            <a:r>
              <a:rPr lang="en-US" altLang="zh-CN" sz="2200" dirty="0"/>
              <a:t>MACD</a:t>
            </a:r>
            <a:r>
              <a:rPr lang="zh-CN" altLang="zh-CN" sz="2200" dirty="0"/>
              <a:t>首先需要根据股票收盘价格计算出一条快速移动平均线（即</a:t>
            </a:r>
            <a:r>
              <a:rPr lang="en-US" altLang="zh-CN" sz="2200" dirty="0"/>
              <a:t>EMA1</a:t>
            </a:r>
            <a:r>
              <a:rPr lang="zh-CN" altLang="zh-CN" sz="2200" dirty="0"/>
              <a:t>）和一条慢速移动平均线（即</a:t>
            </a:r>
            <a:r>
              <a:rPr lang="en-US" altLang="zh-CN" sz="2200" dirty="0"/>
              <a:t>EMA2</a:t>
            </a:r>
            <a:r>
              <a:rPr lang="zh-CN" altLang="zh-CN" sz="2200" dirty="0"/>
              <a:t>），再计算这两条平均线对应时点的数值（快、慢线）之间的离差值（</a:t>
            </a:r>
            <a:r>
              <a:rPr lang="en-US" altLang="zh-CN" sz="2200" dirty="0"/>
              <a:t>DIF</a:t>
            </a:r>
            <a:r>
              <a:rPr lang="zh-CN" altLang="zh-CN" sz="2200" dirty="0"/>
              <a:t>），最后计算</a:t>
            </a:r>
            <a:r>
              <a:rPr lang="en-US" altLang="zh-CN" sz="2200" dirty="0"/>
              <a:t>DIF</a:t>
            </a:r>
            <a:r>
              <a:rPr lang="zh-CN" altLang="zh-CN" sz="2200" dirty="0"/>
              <a:t>的</a:t>
            </a:r>
            <a:r>
              <a:rPr lang="en-US" altLang="zh-CN" sz="2200" i="1" dirty="0"/>
              <a:t>N</a:t>
            </a:r>
            <a:r>
              <a:rPr lang="zh-CN" altLang="zh-CN" sz="2200" dirty="0"/>
              <a:t>周期平滑移动平均线</a:t>
            </a:r>
            <a:r>
              <a:rPr lang="en-US" altLang="zh-CN" sz="2200" dirty="0"/>
              <a:t>DEA</a:t>
            </a:r>
            <a:r>
              <a:rPr lang="zh-CN" altLang="zh-CN" sz="2200" dirty="0"/>
              <a:t>（也称</a:t>
            </a:r>
            <a:r>
              <a:rPr lang="en-US" altLang="zh-CN" sz="2200" dirty="0"/>
              <a:t>MACD</a:t>
            </a:r>
            <a:r>
              <a:rPr lang="zh-CN" altLang="zh-CN" sz="2200" dirty="0"/>
              <a:t>、</a:t>
            </a:r>
            <a:r>
              <a:rPr lang="en-US" altLang="zh-CN" sz="2200" dirty="0"/>
              <a:t>DEM</a:t>
            </a:r>
            <a:r>
              <a:rPr lang="zh-CN" altLang="zh-CN" sz="2200" dirty="0"/>
              <a:t>）线。</a:t>
            </a:r>
            <a:endParaRPr lang="zh-CN" altLang="en-US" sz="2200" dirty="0"/>
          </a:p>
        </p:txBody>
      </p:sp>
      <p:sp>
        <p:nvSpPr>
          <p:cNvPr id="19" name="标题 1"/>
          <p:cNvSpPr txBox="1"/>
          <p:nvPr/>
        </p:nvSpPr>
        <p:spPr>
          <a:xfrm>
            <a:off x="2994475" y="240763"/>
            <a:ext cx="6104965"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kern="0">
                <a:solidFill>
                  <a:schemeClr val="bg1"/>
                </a:solidFill>
                <a:latin typeface="宋体" panose="02010600030101010101" pitchFamily="2" charset="-122"/>
                <a:ea typeface="宋体" panose="02010600030101010101" pitchFamily="2" charset="-122"/>
                <a:sym typeface="+mn-ea"/>
              </a:rPr>
              <a:t>11.3</a:t>
            </a:r>
            <a:r>
              <a:rPr lang="zh-CN" altLang="en-US" sz="3200" kern="0">
                <a:solidFill>
                  <a:schemeClr val="bg1"/>
                </a:solidFill>
                <a:latin typeface="宋体" panose="02010600030101010101" pitchFamily="2" charset="-122"/>
                <a:ea typeface="宋体" panose="02010600030101010101" pitchFamily="2" charset="-122"/>
                <a:sym typeface="+mn-ea"/>
              </a:rPr>
              <a:t> 股票</a:t>
            </a:r>
            <a:r>
              <a:rPr lang="zh-CN" altLang="en-US" sz="3200" kern="0" dirty="0">
                <a:solidFill>
                  <a:schemeClr val="bg1"/>
                </a:solidFill>
                <a:latin typeface="宋体" panose="02010600030101010101" pitchFamily="2" charset="-122"/>
                <a:ea typeface="宋体" panose="02010600030101010101" pitchFamily="2" charset="-122"/>
                <a:sym typeface="+mn-ea"/>
              </a:rPr>
              <a:t>技术指标计算</a:t>
            </a:r>
            <a:endParaRPr lang="zh-CN" altLang="en-US" sz="3200" kern="0" dirty="0">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文本框 105"/>
          <p:cNvSpPr txBox="1"/>
          <p:nvPr/>
        </p:nvSpPr>
        <p:spPr>
          <a:xfrm>
            <a:off x="1900518" y="1124791"/>
            <a:ext cx="8408894" cy="4832092"/>
          </a:xfrm>
          <a:prstGeom prst="rect">
            <a:avLst/>
          </a:prstGeom>
          <a:noFill/>
        </p:spPr>
        <p:txBody>
          <a:bodyPr wrap="square" rtlCol="0">
            <a:spAutoFit/>
          </a:bodyPr>
          <a:lstStyle/>
          <a:p>
            <a:pPr algn="just"/>
            <a:r>
              <a:rPr lang="zh-CN" altLang="en-US" sz="2200" dirty="0"/>
              <a:t>        在计算</a:t>
            </a:r>
            <a:r>
              <a:rPr lang="en-US" altLang="zh-CN" sz="2200" dirty="0"/>
              <a:t>MACD</a:t>
            </a:r>
            <a:r>
              <a:rPr lang="zh-CN" altLang="en-US" sz="2200" dirty="0"/>
              <a:t>指标时，最常见的</a:t>
            </a:r>
            <a:r>
              <a:rPr lang="en-US" altLang="zh-CN" sz="2200" dirty="0"/>
              <a:t>EMA</a:t>
            </a:r>
            <a:r>
              <a:rPr lang="zh-CN" altLang="en-US" sz="2200" dirty="0"/>
              <a:t>计算中</a:t>
            </a:r>
            <a:r>
              <a:rPr lang="en-US" altLang="zh-CN" sz="2200" dirty="0"/>
              <a:t>N</a:t>
            </a:r>
            <a:r>
              <a:rPr lang="zh-CN" altLang="en-US" sz="2200" dirty="0"/>
              <a:t>选取</a:t>
            </a:r>
            <a:r>
              <a:rPr lang="en-US" altLang="zh-CN" sz="2200" dirty="0"/>
              <a:t>12</a:t>
            </a:r>
            <a:r>
              <a:rPr lang="zh-CN" altLang="en-US" sz="2200" dirty="0"/>
              <a:t>和</a:t>
            </a:r>
            <a:r>
              <a:rPr lang="en-US" altLang="zh-CN" sz="2200" dirty="0"/>
              <a:t>26</a:t>
            </a:r>
            <a:r>
              <a:rPr lang="zh-CN" altLang="en-US" sz="2200" dirty="0"/>
              <a:t>分别作为快线和慢线的时间长度，因此 相应为</a:t>
            </a:r>
            <a:r>
              <a:rPr lang="en-US" altLang="zh-CN" sz="2200" dirty="0"/>
              <a:t>2/13</a:t>
            </a:r>
            <a:r>
              <a:rPr lang="zh-CN" altLang="en-US" sz="2200" dirty="0"/>
              <a:t>和</a:t>
            </a:r>
            <a:r>
              <a:rPr lang="en-US" altLang="zh-CN" sz="2200" dirty="0"/>
              <a:t>2/27</a:t>
            </a:r>
            <a:r>
              <a:rPr lang="zh-CN" altLang="en-US" sz="2200" dirty="0"/>
              <a:t>。在</a:t>
            </a:r>
            <a:r>
              <a:rPr lang="en-US" altLang="zh-CN" sz="2200" dirty="0"/>
              <a:t>EMA</a:t>
            </a:r>
            <a:r>
              <a:rPr lang="zh-CN" altLang="en-US" sz="2200" dirty="0"/>
              <a:t>指标计算公式中，每天价格的权重系数以指数等比关系缩小，越靠近当前时刻的价格对应的权重越大，这说明</a:t>
            </a:r>
            <a:r>
              <a:rPr lang="en-US" altLang="zh-CN" sz="2200" dirty="0"/>
              <a:t>EMA</a:t>
            </a:r>
            <a:r>
              <a:rPr lang="zh-CN" altLang="en-US" sz="2200" dirty="0"/>
              <a:t>函数更及时地反映近期价格的变动。</a:t>
            </a:r>
            <a:endParaRPr lang="zh-CN" altLang="en-US" sz="2200" dirty="0"/>
          </a:p>
          <a:p>
            <a:pPr algn="just"/>
            <a:r>
              <a:rPr lang="zh-CN" altLang="en-US" sz="2200" dirty="0"/>
              <a:t>        以</a:t>
            </a:r>
            <a:r>
              <a:rPr lang="en-US" altLang="zh-CN" sz="2200" dirty="0"/>
              <a:t>EMA1</a:t>
            </a:r>
            <a:r>
              <a:rPr lang="zh-CN" altLang="en-US" sz="2200" dirty="0"/>
              <a:t>的参数为</a:t>
            </a:r>
            <a:r>
              <a:rPr lang="en-US" altLang="zh-CN" sz="2200" dirty="0"/>
              <a:t>12</a:t>
            </a:r>
            <a:r>
              <a:rPr lang="zh-CN" altLang="en-US" sz="2200" dirty="0"/>
              <a:t>（日）、</a:t>
            </a:r>
            <a:r>
              <a:rPr lang="en-US" altLang="zh-CN" sz="2200" dirty="0"/>
              <a:t>EMA2</a:t>
            </a:r>
            <a:r>
              <a:rPr lang="zh-CN" altLang="en-US" sz="2200" dirty="0"/>
              <a:t>的参数为</a:t>
            </a:r>
            <a:r>
              <a:rPr lang="en-US" altLang="zh-CN" sz="2200" dirty="0"/>
              <a:t>26</a:t>
            </a:r>
            <a:r>
              <a:rPr lang="zh-CN" altLang="en-US" sz="2200" dirty="0"/>
              <a:t>（日）、</a:t>
            </a:r>
            <a:r>
              <a:rPr lang="en-US" altLang="zh-CN" sz="2200" dirty="0"/>
              <a:t>DIF</a:t>
            </a:r>
            <a:r>
              <a:rPr lang="zh-CN" altLang="en-US" sz="2200" dirty="0"/>
              <a:t>的参数为</a:t>
            </a:r>
            <a:r>
              <a:rPr lang="en-US" altLang="zh-CN" sz="2200" dirty="0"/>
              <a:t>9</a:t>
            </a:r>
            <a:r>
              <a:rPr lang="zh-CN" altLang="en-US" sz="2200" dirty="0"/>
              <a:t>（日）为例，</a:t>
            </a:r>
            <a:r>
              <a:rPr lang="en-US" altLang="zh-CN" sz="2200" dirty="0"/>
              <a:t>MACD</a:t>
            </a:r>
            <a:r>
              <a:rPr lang="zh-CN" altLang="en-US" sz="2200" dirty="0"/>
              <a:t>指标的计算过程如下。</a:t>
            </a:r>
            <a:endParaRPr lang="zh-CN" altLang="en-US" sz="2200" dirty="0"/>
          </a:p>
          <a:p>
            <a:pPr algn="just"/>
            <a:r>
              <a:rPr lang="zh-CN" altLang="en-US" sz="2200" dirty="0"/>
              <a:t>   ① 计算移动平均值（</a:t>
            </a:r>
            <a:r>
              <a:rPr lang="en-US" altLang="zh-CN" sz="2200" dirty="0"/>
              <a:t>EMA</a:t>
            </a:r>
            <a:r>
              <a:rPr lang="zh-CN" altLang="en-US" sz="2200" dirty="0"/>
              <a:t>）：</a:t>
            </a:r>
            <a:endParaRPr lang="zh-CN" altLang="en-US" sz="2200" dirty="0"/>
          </a:p>
          <a:p>
            <a:pPr algn="just"/>
            <a:r>
              <a:rPr lang="en-US" altLang="zh-CN" sz="2200" dirty="0"/>
              <a:t>         EMA(12) = </a:t>
            </a:r>
            <a:r>
              <a:rPr lang="zh-CN" altLang="en-US" sz="2200" dirty="0"/>
              <a:t>今日收盘价</a:t>
            </a:r>
            <a:r>
              <a:rPr lang="en-US" altLang="zh-CN" sz="2200" dirty="0"/>
              <a:t>*2/13 + </a:t>
            </a:r>
            <a:r>
              <a:rPr lang="zh-CN" altLang="en-US" sz="2200" dirty="0"/>
              <a:t>昨日</a:t>
            </a:r>
            <a:r>
              <a:rPr lang="en-US" altLang="zh-CN" sz="2200" dirty="0"/>
              <a:t>EMA(12)*11/13</a:t>
            </a:r>
            <a:endParaRPr lang="en-US" altLang="zh-CN" sz="2200" dirty="0"/>
          </a:p>
          <a:p>
            <a:pPr algn="just"/>
            <a:r>
              <a:rPr lang="en-US" altLang="zh-CN" sz="2200" dirty="0"/>
              <a:t>         EMA(26) = </a:t>
            </a:r>
            <a:r>
              <a:rPr lang="zh-CN" altLang="en-US" sz="2200" dirty="0"/>
              <a:t>今日收盘价</a:t>
            </a:r>
            <a:r>
              <a:rPr lang="en-US" altLang="zh-CN" sz="2200" dirty="0"/>
              <a:t>*2/27 + </a:t>
            </a:r>
            <a:r>
              <a:rPr lang="zh-CN" altLang="en-US" sz="2200" dirty="0"/>
              <a:t>昨日</a:t>
            </a:r>
            <a:r>
              <a:rPr lang="en-US" altLang="zh-CN" sz="2200" dirty="0"/>
              <a:t>EMA(26)*25/27</a:t>
            </a:r>
            <a:endParaRPr lang="en-US" altLang="zh-CN" sz="2200" dirty="0"/>
          </a:p>
          <a:p>
            <a:pPr algn="just"/>
            <a:r>
              <a:rPr lang="en-US" altLang="zh-CN" sz="2200" dirty="0"/>
              <a:t>   ② </a:t>
            </a:r>
            <a:r>
              <a:rPr lang="zh-CN" altLang="en-US" sz="2200" dirty="0"/>
              <a:t>计算离差值（</a:t>
            </a:r>
            <a:r>
              <a:rPr lang="en-US" altLang="zh-CN" sz="2200" dirty="0"/>
              <a:t>DIF</a:t>
            </a:r>
            <a:r>
              <a:rPr lang="zh-CN" altLang="en-US" sz="2200" dirty="0"/>
              <a:t>）：</a:t>
            </a:r>
            <a:endParaRPr lang="zh-CN" altLang="en-US" sz="2200" dirty="0"/>
          </a:p>
          <a:p>
            <a:pPr algn="just"/>
            <a:r>
              <a:rPr lang="en-US" altLang="zh-CN" sz="2200" dirty="0"/>
              <a:t>         DIF = </a:t>
            </a:r>
            <a:r>
              <a:rPr lang="zh-CN" altLang="en-US" sz="2200" dirty="0"/>
              <a:t>今日</a:t>
            </a:r>
            <a:r>
              <a:rPr lang="en-US" altLang="zh-CN" sz="2200" dirty="0"/>
              <a:t>EMA(12) - </a:t>
            </a:r>
            <a:r>
              <a:rPr lang="zh-CN" altLang="en-US" sz="2200" dirty="0"/>
              <a:t>今日</a:t>
            </a:r>
            <a:r>
              <a:rPr lang="en-US" altLang="zh-CN" sz="2200" dirty="0"/>
              <a:t>EMA(26)</a:t>
            </a:r>
            <a:endParaRPr lang="en-US" altLang="zh-CN" sz="2200" dirty="0"/>
          </a:p>
          <a:p>
            <a:pPr algn="just"/>
            <a:r>
              <a:rPr lang="en-US" altLang="zh-CN" sz="2200" dirty="0"/>
              <a:t>   ③ </a:t>
            </a:r>
            <a:r>
              <a:rPr lang="zh-CN" altLang="en-US" sz="2200" dirty="0"/>
              <a:t>计算</a:t>
            </a:r>
            <a:r>
              <a:rPr lang="en-US" altLang="zh-CN" sz="2200" dirty="0"/>
              <a:t>DIF</a:t>
            </a:r>
            <a:r>
              <a:rPr lang="zh-CN" altLang="en-US" sz="2200" dirty="0"/>
              <a:t>的</a:t>
            </a:r>
            <a:r>
              <a:rPr lang="en-US" altLang="zh-CN" sz="2200" dirty="0"/>
              <a:t>9</a:t>
            </a:r>
            <a:r>
              <a:rPr lang="zh-CN" altLang="en-US" sz="2200" dirty="0"/>
              <a:t>日</a:t>
            </a:r>
            <a:r>
              <a:rPr lang="en-US" altLang="zh-CN" sz="2200" dirty="0"/>
              <a:t>EMA</a:t>
            </a:r>
            <a:r>
              <a:rPr lang="zh-CN" altLang="en-US" sz="2200" dirty="0"/>
              <a:t>：</a:t>
            </a:r>
            <a:endParaRPr lang="zh-CN" altLang="en-US" sz="2200" dirty="0"/>
          </a:p>
          <a:p>
            <a:pPr algn="just"/>
            <a:r>
              <a:rPr lang="zh-CN" altLang="en-US" sz="2200" dirty="0"/>
              <a:t>         今日</a:t>
            </a:r>
            <a:r>
              <a:rPr lang="en-US" altLang="zh-CN" sz="2200" dirty="0"/>
              <a:t>DEA(MACD) = </a:t>
            </a:r>
            <a:r>
              <a:rPr lang="zh-CN" altLang="en-US" sz="2200" dirty="0"/>
              <a:t>今日</a:t>
            </a:r>
            <a:r>
              <a:rPr lang="en-US" altLang="zh-CN" sz="2200" dirty="0"/>
              <a:t>DIF*2/10 + </a:t>
            </a:r>
            <a:r>
              <a:rPr lang="zh-CN" altLang="en-US" sz="2200" dirty="0"/>
              <a:t>昨日</a:t>
            </a:r>
            <a:r>
              <a:rPr lang="en-US" altLang="zh-CN" sz="2200" dirty="0"/>
              <a:t>DEA*8/10</a:t>
            </a:r>
            <a:endParaRPr lang="en-US" altLang="zh-CN" sz="2200" dirty="0"/>
          </a:p>
        </p:txBody>
      </p:sp>
      <p:sp>
        <p:nvSpPr>
          <p:cNvPr id="107" name="标题 1"/>
          <p:cNvSpPr txBox="1"/>
          <p:nvPr/>
        </p:nvSpPr>
        <p:spPr>
          <a:xfrm>
            <a:off x="3152882" y="247638"/>
            <a:ext cx="6104965"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kern="0">
                <a:solidFill>
                  <a:schemeClr val="bg1"/>
                </a:solidFill>
                <a:latin typeface="宋体" panose="02010600030101010101" pitchFamily="2" charset="-122"/>
                <a:ea typeface="宋体" panose="02010600030101010101" pitchFamily="2" charset="-122"/>
                <a:sym typeface="+mn-ea"/>
              </a:rPr>
              <a:t>11.3</a:t>
            </a:r>
            <a:r>
              <a:rPr lang="zh-CN" altLang="en-US" sz="3200" kern="0">
                <a:solidFill>
                  <a:schemeClr val="bg1"/>
                </a:solidFill>
                <a:latin typeface="宋体" panose="02010600030101010101" pitchFamily="2" charset="-122"/>
                <a:ea typeface="宋体" panose="02010600030101010101" pitchFamily="2" charset="-122"/>
                <a:sym typeface="+mn-ea"/>
              </a:rPr>
              <a:t> 股票</a:t>
            </a:r>
            <a:r>
              <a:rPr lang="zh-CN" altLang="en-US" sz="3200" kern="0" dirty="0">
                <a:solidFill>
                  <a:schemeClr val="bg1"/>
                </a:solidFill>
                <a:latin typeface="宋体" panose="02010600030101010101" pitchFamily="2" charset="-122"/>
                <a:ea typeface="宋体" panose="02010600030101010101" pitchFamily="2" charset="-122"/>
                <a:sym typeface="+mn-ea"/>
              </a:rPr>
              <a:t>技术指标计算</a:t>
            </a:r>
            <a:endParaRPr lang="zh-CN" altLang="en-US" sz="3200" kern="0" dirty="0">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文本框 77"/>
          <p:cNvSpPr txBox="1"/>
          <p:nvPr/>
        </p:nvSpPr>
        <p:spPr>
          <a:xfrm>
            <a:off x="1833805" y="1312526"/>
            <a:ext cx="8382000" cy="769441"/>
          </a:xfrm>
          <a:prstGeom prst="rect">
            <a:avLst/>
          </a:prstGeom>
          <a:noFill/>
        </p:spPr>
        <p:txBody>
          <a:bodyPr wrap="square" rtlCol="0">
            <a:spAutoFit/>
          </a:bodyPr>
          <a:lstStyle/>
          <a:p>
            <a:pPr algn="just"/>
            <a:r>
              <a:rPr lang="zh-CN" altLang="en-US" sz="2200" dirty="0"/>
              <a:t>        在计算</a:t>
            </a:r>
            <a:r>
              <a:rPr lang="en-US" altLang="zh-CN" sz="2200" dirty="0"/>
              <a:t>EMA</a:t>
            </a:r>
            <a:r>
              <a:rPr lang="zh-CN" altLang="en-US" sz="2200" dirty="0"/>
              <a:t>时，股票第一天的</a:t>
            </a:r>
            <a:r>
              <a:rPr lang="en-US" altLang="zh-CN" sz="2200" dirty="0"/>
              <a:t>EMA</a:t>
            </a:r>
            <a:r>
              <a:rPr lang="zh-CN" altLang="en-US" sz="2200" dirty="0"/>
              <a:t>值应该设置为零，于是对应同日的</a:t>
            </a:r>
            <a:r>
              <a:rPr lang="en-US" altLang="zh-CN" sz="2200" dirty="0"/>
              <a:t>DIF</a:t>
            </a:r>
            <a:r>
              <a:rPr lang="zh-CN" altLang="en-US" sz="2200" dirty="0"/>
              <a:t>和</a:t>
            </a:r>
            <a:r>
              <a:rPr lang="en-US" altLang="zh-CN" sz="2200" dirty="0"/>
              <a:t>DEA</a:t>
            </a:r>
            <a:r>
              <a:rPr lang="zh-CN" altLang="en-US" sz="2200" dirty="0"/>
              <a:t>也为零。</a:t>
            </a:r>
            <a:endParaRPr lang="zh-CN" altLang="en-US" sz="2200" dirty="0"/>
          </a:p>
        </p:txBody>
      </p:sp>
      <p:sp>
        <p:nvSpPr>
          <p:cNvPr id="79" name="文本框 78"/>
          <p:cNvSpPr txBox="1"/>
          <p:nvPr/>
        </p:nvSpPr>
        <p:spPr>
          <a:xfrm>
            <a:off x="1837765" y="2718567"/>
            <a:ext cx="8382000" cy="2123658"/>
          </a:xfrm>
          <a:prstGeom prst="rect">
            <a:avLst/>
          </a:prstGeom>
          <a:noFill/>
        </p:spPr>
        <p:txBody>
          <a:bodyPr wrap="square" rtlCol="0">
            <a:spAutoFit/>
          </a:bodyPr>
          <a:lstStyle/>
          <a:p>
            <a:pPr algn="just"/>
            <a:r>
              <a:rPr lang="zh-CN" altLang="en-US" sz="2200" dirty="0"/>
              <a:t>        在绘制</a:t>
            </a:r>
            <a:r>
              <a:rPr lang="en-US" altLang="zh-CN" sz="2200" dirty="0"/>
              <a:t>MACD</a:t>
            </a:r>
            <a:r>
              <a:rPr lang="zh-CN" altLang="en-US" sz="2200" dirty="0"/>
              <a:t>指标时还需体现</a:t>
            </a:r>
            <a:r>
              <a:rPr lang="en-US" altLang="zh-CN" sz="2200" dirty="0"/>
              <a:t>DIF</a:t>
            </a:r>
            <a:r>
              <a:rPr lang="zh-CN" altLang="en-US" sz="2200" dirty="0"/>
              <a:t>与</a:t>
            </a:r>
            <a:r>
              <a:rPr lang="en-US" altLang="zh-CN" sz="2200" dirty="0"/>
              <a:t>EMA</a:t>
            </a:r>
            <a:r>
              <a:rPr lang="zh-CN" altLang="en-US" sz="2200" dirty="0"/>
              <a:t>之间的差值变化，通常以柱状线（</a:t>
            </a:r>
            <a:r>
              <a:rPr lang="en-US" altLang="zh-CN" sz="2200" dirty="0"/>
              <a:t>BAR</a:t>
            </a:r>
            <a:r>
              <a:rPr lang="zh-CN" altLang="en-US" sz="2200" dirty="0"/>
              <a:t>）长度表示差值的大小，以在零轴上和下表示差值的正负，其计算公式为：</a:t>
            </a:r>
            <a:endParaRPr lang="zh-CN" altLang="en-US" sz="2200" dirty="0"/>
          </a:p>
          <a:p>
            <a:pPr algn="just"/>
            <a:r>
              <a:rPr lang="en-US" altLang="zh-CN" sz="2200" dirty="0"/>
              <a:t>                BAR=2*(DIF-DEA)</a:t>
            </a:r>
            <a:endParaRPr lang="en-US" altLang="zh-CN" sz="2200" dirty="0"/>
          </a:p>
          <a:p>
            <a:pPr algn="just"/>
            <a:r>
              <a:rPr lang="zh-CN" altLang="en-US" sz="2200" dirty="0"/>
              <a:t>其中用</a:t>
            </a:r>
            <a:r>
              <a:rPr lang="en-US" altLang="zh-CN" sz="2200" dirty="0"/>
              <a:t>2</a:t>
            </a:r>
            <a:r>
              <a:rPr lang="zh-CN" altLang="en-US" sz="2200" dirty="0"/>
              <a:t>乘以差值仅仅是为了让差值在图形上更容易被识读，这个倍数值可以自由设置而不会对</a:t>
            </a:r>
            <a:r>
              <a:rPr lang="en-US" altLang="zh-CN" sz="2200" dirty="0"/>
              <a:t>MACD</a:t>
            </a:r>
            <a:r>
              <a:rPr lang="zh-CN" altLang="en-US" sz="2200" dirty="0"/>
              <a:t>指标指引意义产生任何影响。</a:t>
            </a:r>
            <a:endParaRPr lang="zh-CN" altLang="en-US" sz="2200" dirty="0"/>
          </a:p>
        </p:txBody>
      </p:sp>
      <p:sp>
        <p:nvSpPr>
          <p:cNvPr id="80" name="标题 1"/>
          <p:cNvSpPr txBox="1"/>
          <p:nvPr/>
        </p:nvSpPr>
        <p:spPr>
          <a:xfrm>
            <a:off x="2561615" y="284446"/>
            <a:ext cx="6104965"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kern="0">
                <a:solidFill>
                  <a:schemeClr val="bg1"/>
                </a:solidFill>
                <a:latin typeface="宋体" panose="02010600030101010101" pitchFamily="2" charset="-122"/>
                <a:ea typeface="宋体" panose="02010600030101010101" pitchFamily="2" charset="-122"/>
                <a:sym typeface="+mn-ea"/>
              </a:rPr>
              <a:t>11.3</a:t>
            </a:r>
            <a:r>
              <a:rPr lang="zh-CN" altLang="en-US" sz="3200" kern="0">
                <a:solidFill>
                  <a:schemeClr val="bg1"/>
                </a:solidFill>
                <a:latin typeface="宋体" panose="02010600030101010101" pitchFamily="2" charset="-122"/>
                <a:ea typeface="宋体" panose="02010600030101010101" pitchFamily="2" charset="-122"/>
                <a:sym typeface="+mn-ea"/>
              </a:rPr>
              <a:t> 股票</a:t>
            </a:r>
            <a:r>
              <a:rPr lang="zh-CN" altLang="en-US" sz="3200" kern="0" dirty="0">
                <a:solidFill>
                  <a:schemeClr val="bg1"/>
                </a:solidFill>
                <a:latin typeface="宋体" panose="02010600030101010101" pitchFamily="2" charset="-122"/>
                <a:ea typeface="宋体" panose="02010600030101010101" pitchFamily="2" charset="-122"/>
                <a:sym typeface="+mn-ea"/>
              </a:rPr>
              <a:t>技术指标计算</a:t>
            </a:r>
            <a:endParaRPr lang="zh-CN" altLang="en-US" sz="3200" kern="0" dirty="0">
              <a:solidFill>
                <a:schemeClr val="bg1"/>
              </a:solidFill>
              <a:latin typeface="宋体" panose="02010600030101010101" pitchFamily="2" charset="-122"/>
              <a:ea typeface="宋体" panose="02010600030101010101" pitchFamily="2" charset="-122"/>
              <a:sym typeface="+mn-ea"/>
            </a:endParaRPr>
          </a:p>
        </p:txBody>
      </p:sp>
      <p:sp>
        <p:nvSpPr>
          <p:cNvPr id="81" name="文本框 80"/>
          <p:cNvSpPr txBox="1"/>
          <p:nvPr/>
        </p:nvSpPr>
        <p:spPr>
          <a:xfrm>
            <a:off x="2272552" y="6301645"/>
            <a:ext cx="3642200" cy="359522"/>
          </a:xfrm>
          <a:prstGeom prst="rect">
            <a:avLst/>
          </a:prstGeom>
          <a:noFill/>
        </p:spPr>
        <p:txBody>
          <a:bodyPr wrap="square" rtlCol="0">
            <a:spAutoFit/>
          </a:bodyPr>
          <a:lstStyle/>
          <a:p>
            <a:pPr algn="just">
              <a:lnSpc>
                <a:spcPct val="120000"/>
              </a:lnSpc>
            </a:pPr>
            <a:r>
              <a:rPr lang="zh-CN" altLang="en-US" sz="1600" dirty="0">
                <a:solidFill>
                  <a:srgbClr val="C00000"/>
                </a:solidFill>
              </a:rPr>
              <a:t>注：示例程序见</a:t>
            </a:r>
            <a:r>
              <a:rPr lang="en-US" altLang="zh-CN" sz="1600" dirty="0" err="1">
                <a:solidFill>
                  <a:srgbClr val="C00000"/>
                </a:solidFill>
              </a:rPr>
              <a:t>ipynb</a:t>
            </a:r>
            <a:r>
              <a:rPr lang="zh-CN" altLang="en-US" sz="1600" dirty="0">
                <a:solidFill>
                  <a:srgbClr val="C00000"/>
                </a:solidFill>
              </a:rPr>
              <a:t>文件中的代码</a:t>
            </a:r>
            <a:endParaRPr lang="zh-CN" altLang="en-US" sz="1600"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p:nvPr/>
        </p:nvSpPr>
        <p:spPr>
          <a:xfrm>
            <a:off x="3366246" y="300213"/>
            <a:ext cx="5118847"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b="1" kern="0">
                <a:solidFill>
                  <a:schemeClr val="bg1"/>
                </a:solidFill>
                <a:latin typeface="宋体" panose="02010600030101010101" pitchFamily="2" charset="-122"/>
                <a:ea typeface="宋体" panose="02010600030101010101" pitchFamily="2" charset="-122"/>
                <a:sym typeface="+mn-ea"/>
              </a:rPr>
              <a:t>11.1</a:t>
            </a:r>
            <a:r>
              <a:rPr lang="zh-CN" altLang="en-US" sz="3200" b="1" kern="0">
                <a:solidFill>
                  <a:schemeClr val="bg1"/>
                </a:solidFill>
                <a:latin typeface="宋体" panose="02010600030101010101" pitchFamily="2" charset="-122"/>
                <a:ea typeface="宋体" panose="02010600030101010101" pitchFamily="2" charset="-122"/>
                <a:sym typeface="+mn-ea"/>
              </a:rPr>
              <a:t>  </a:t>
            </a:r>
            <a:r>
              <a:rPr lang="zh-CN" altLang="en-US" sz="3200" b="1" kern="0" dirty="0">
                <a:solidFill>
                  <a:schemeClr val="bg1"/>
                </a:solidFill>
                <a:latin typeface="宋体" panose="02010600030101010101" pitchFamily="2" charset="-122"/>
                <a:ea typeface="宋体" panose="02010600030101010101" pitchFamily="2" charset="-122"/>
                <a:sym typeface="+mn-ea"/>
              </a:rPr>
              <a:t>实用</a:t>
            </a:r>
            <a:r>
              <a:rPr lang="en-US" altLang="zh-CN" sz="3200" b="1" kern="0" dirty="0" err="1">
                <a:solidFill>
                  <a:schemeClr val="bg1"/>
                </a:solidFill>
                <a:latin typeface="宋体" panose="02010600030101010101" pitchFamily="2" charset="-122"/>
                <a:ea typeface="宋体" panose="02010600030101010101" pitchFamily="2" charset="-122"/>
                <a:sym typeface="+mn-ea"/>
              </a:rPr>
              <a:t>NumPy</a:t>
            </a:r>
            <a:r>
              <a:rPr lang="zh-CN" altLang="en-US" sz="3200" b="1" kern="0" dirty="0">
                <a:solidFill>
                  <a:schemeClr val="bg1"/>
                </a:solidFill>
                <a:latin typeface="宋体" panose="02010600030101010101" pitchFamily="2" charset="-122"/>
                <a:ea typeface="宋体" panose="02010600030101010101" pitchFamily="2" charset="-122"/>
                <a:sym typeface="+mn-ea"/>
              </a:rPr>
              <a:t>金融函数</a:t>
            </a:r>
            <a:endParaRPr lang="zh-CN" altLang="en-US" sz="3200" b="1" kern="0" dirty="0">
              <a:solidFill>
                <a:schemeClr val="bg1"/>
              </a:solidFill>
              <a:latin typeface="宋体" panose="02010600030101010101" pitchFamily="2" charset="-122"/>
              <a:ea typeface="宋体" panose="02010600030101010101" pitchFamily="2" charset="-122"/>
              <a:sym typeface="+mn-ea"/>
            </a:endParaRPr>
          </a:p>
        </p:txBody>
      </p:sp>
      <p:graphicFrame>
        <p:nvGraphicFramePr>
          <p:cNvPr id="2" name="表格 1"/>
          <p:cNvGraphicFramePr>
            <a:graphicFrameLocks noGrp="1"/>
          </p:cNvGraphicFramePr>
          <p:nvPr/>
        </p:nvGraphicFramePr>
        <p:xfrm>
          <a:off x="1909482" y="1980000"/>
          <a:ext cx="8399931" cy="2759808"/>
        </p:xfrm>
        <a:graphic>
          <a:graphicData uri="http://schemas.openxmlformats.org/drawingml/2006/table">
            <a:tbl>
              <a:tblPr firstRow="1" firstCol="1" bandRow="1">
                <a:tableStyleId>{5C22544A-7EE6-4342-B048-85BDC9FD1C3A}</a:tableStyleId>
              </a:tblPr>
              <a:tblGrid>
                <a:gridCol w="3270239"/>
                <a:gridCol w="5129692"/>
              </a:tblGrid>
              <a:tr h="524366">
                <a:tc>
                  <a:txBody>
                    <a:bodyPr/>
                    <a:lstStyle/>
                    <a:p>
                      <a:pPr marL="0" marR="0" lvl="0" indent="0" algn="ctr" defTabSz="914400" rtl="0" eaLnBrk="1" fontAlgn="auto" latinLnBrk="0" hangingPunct="1">
                        <a:lnSpc>
                          <a:spcPts val="1400"/>
                        </a:lnSpc>
                        <a:spcBef>
                          <a:spcPts val="0"/>
                        </a:spcBef>
                        <a:spcAft>
                          <a:spcPts val="0"/>
                        </a:spcAft>
                        <a:buClrTx/>
                        <a:buSzTx/>
                        <a:buFontTx/>
                        <a:buNone/>
                        <a:defRPr/>
                      </a:pPr>
                      <a:endParaRPr lang="zh-CN" altLang="zh-CN" sz="1800" kern="100" dirty="0">
                        <a:solidFill>
                          <a:schemeClr val="bg1"/>
                        </a:solidFill>
                        <a:effectLst/>
                        <a:latin typeface="Times New Roman" panose="02020603050405020304" pitchFamily="18" charset="0"/>
                        <a:ea typeface="宋体" panose="02010600030101010101" pitchFamily="2" charset="-122"/>
                      </a:endParaRPr>
                    </a:p>
                    <a:p>
                      <a:pPr algn="ctr">
                        <a:lnSpc>
                          <a:spcPts val="1400"/>
                        </a:lnSpc>
                        <a:spcAft>
                          <a:spcPts val="0"/>
                        </a:spcAft>
                      </a:pPr>
                      <a:r>
                        <a:rPr lang="zh-CN" sz="1800" kern="100" dirty="0">
                          <a:solidFill>
                            <a:schemeClr val="bg1"/>
                          </a:solidFill>
                          <a:effectLst/>
                        </a:rPr>
                        <a:t>函数名称</a:t>
                      </a:r>
                      <a:endParaRPr lang="zh-CN" sz="180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400"/>
                        </a:lnSpc>
                        <a:spcAft>
                          <a:spcPts val="0"/>
                        </a:spcAft>
                      </a:pPr>
                      <a:r>
                        <a:rPr lang="zh-CN" sz="1800" kern="100" dirty="0">
                          <a:solidFill>
                            <a:schemeClr val="bg1"/>
                          </a:solidFill>
                          <a:effectLst/>
                        </a:rPr>
                        <a:t>功能说明</a:t>
                      </a:r>
                      <a:endParaRPr lang="zh-CN" sz="1800" kern="100" dirty="0">
                        <a:solidFill>
                          <a:schemeClr val="bg1"/>
                        </a:solidFill>
                        <a:effectLst/>
                        <a:latin typeface="Times New Roman" panose="02020603050405020304" pitchFamily="18" charset="0"/>
                        <a:ea typeface="宋体" panose="02010600030101010101" pitchFamily="2" charset="-122"/>
                      </a:endParaRPr>
                    </a:p>
                  </a:txBody>
                  <a:tcPr marL="68580" marR="68580" marT="180000" marB="0"/>
                </a:tc>
              </a:tr>
              <a:tr h="527814">
                <a:tc>
                  <a:txBody>
                    <a:bodyPr/>
                    <a:lstStyle/>
                    <a:p>
                      <a:pPr algn="ctr">
                        <a:lnSpc>
                          <a:spcPts val="1400"/>
                        </a:lnSpc>
                        <a:spcAft>
                          <a:spcPts val="0"/>
                        </a:spcAft>
                      </a:pPr>
                      <a:r>
                        <a:rPr lang="en-US" sz="1800" b="0" kern="100" dirty="0" err="1">
                          <a:solidFill>
                            <a:schemeClr val="bg1"/>
                          </a:solidFill>
                          <a:effectLst/>
                        </a:rPr>
                        <a:t>fv</a:t>
                      </a:r>
                      <a:r>
                        <a:rPr lang="en-US" sz="1800" b="0" kern="100" dirty="0">
                          <a:solidFill>
                            <a:schemeClr val="bg1"/>
                          </a:solidFill>
                          <a:effectLst/>
                        </a:rPr>
                        <a:t>(</a:t>
                      </a:r>
                      <a:r>
                        <a:rPr lang="en-US" sz="1800" b="0" kern="100" dirty="0" err="1">
                          <a:solidFill>
                            <a:schemeClr val="bg1"/>
                          </a:solidFill>
                          <a:effectLst/>
                        </a:rPr>
                        <a:t>rate,nper,pmt,pv</a:t>
                      </a:r>
                      <a:r>
                        <a:rPr lang="en-US" sz="1800" b="0" kern="100" dirty="0">
                          <a:solidFill>
                            <a:schemeClr val="bg1"/>
                          </a:solidFill>
                          <a:effectLst/>
                        </a:rPr>
                        <a:t>[,when])</a:t>
                      </a:r>
                      <a:endParaRPr lang="zh-CN" sz="1800" b="0" kern="100" dirty="0">
                        <a:solidFill>
                          <a:schemeClr val="bg1"/>
                        </a:solidFill>
                        <a:effectLst/>
                        <a:latin typeface="Times New Roman" panose="02020603050405020304" pitchFamily="18" charset="0"/>
                        <a:ea typeface="宋体" panose="02010600030101010101" pitchFamily="2" charset="-122"/>
                      </a:endParaRPr>
                    </a:p>
                  </a:txBody>
                  <a:tcPr marL="68580" marR="68580" marT="144000" marB="0"/>
                </a:tc>
                <a:tc>
                  <a:txBody>
                    <a:bodyPr/>
                    <a:lstStyle/>
                    <a:p>
                      <a:pPr algn="just">
                        <a:lnSpc>
                          <a:spcPts val="2000"/>
                        </a:lnSpc>
                        <a:spcAft>
                          <a:spcPts val="0"/>
                        </a:spcAft>
                      </a:pPr>
                      <a:r>
                        <a:rPr lang="zh-CN" sz="1800" kern="100" dirty="0">
                          <a:effectLst/>
                        </a:rPr>
                        <a:t>计算金融资产在未来某一时间点的价值，或称终值、未来值</a:t>
                      </a:r>
                      <a:endParaRPr lang="zh-CN" sz="1800" kern="100" dirty="0">
                        <a:effectLst/>
                        <a:latin typeface="Times New Roman" panose="02020603050405020304" pitchFamily="18" charset="0"/>
                        <a:ea typeface="宋体" panose="02010600030101010101" pitchFamily="2" charset="-122"/>
                      </a:endParaRPr>
                    </a:p>
                  </a:txBody>
                  <a:tcPr marL="68580" marR="68580" marT="144000" marB="0"/>
                </a:tc>
              </a:tr>
              <a:tr h="527814">
                <a:tc>
                  <a:txBody>
                    <a:bodyPr/>
                    <a:lstStyle/>
                    <a:p>
                      <a:pPr algn="ctr">
                        <a:lnSpc>
                          <a:spcPts val="1400"/>
                        </a:lnSpc>
                        <a:spcAft>
                          <a:spcPts val="0"/>
                        </a:spcAft>
                      </a:pPr>
                      <a:r>
                        <a:rPr lang="en-US" sz="1800" b="0" kern="100" dirty="0" err="1">
                          <a:solidFill>
                            <a:schemeClr val="bg1"/>
                          </a:solidFill>
                          <a:effectLst/>
                        </a:rPr>
                        <a:t>pv</a:t>
                      </a:r>
                      <a:r>
                        <a:rPr lang="en-US" sz="1800" b="0" kern="100" dirty="0">
                          <a:solidFill>
                            <a:schemeClr val="bg1"/>
                          </a:solidFill>
                          <a:effectLst/>
                        </a:rPr>
                        <a:t>(</a:t>
                      </a:r>
                      <a:r>
                        <a:rPr lang="en-US" sz="1800" b="0" kern="100" dirty="0" err="1">
                          <a:solidFill>
                            <a:schemeClr val="bg1"/>
                          </a:solidFill>
                          <a:effectLst/>
                        </a:rPr>
                        <a:t>rate,nper,pmt,fv</a:t>
                      </a:r>
                      <a:r>
                        <a:rPr lang="en-US" sz="1800" b="0" kern="100" dirty="0">
                          <a:solidFill>
                            <a:schemeClr val="bg1"/>
                          </a:solidFill>
                          <a:effectLst/>
                        </a:rPr>
                        <a:t>[,when])</a:t>
                      </a:r>
                      <a:endParaRPr lang="zh-CN" sz="1800" b="0" kern="100" dirty="0">
                        <a:solidFill>
                          <a:schemeClr val="bg1"/>
                        </a:solidFill>
                        <a:effectLst/>
                        <a:latin typeface="Times New Roman" panose="02020603050405020304" pitchFamily="18" charset="0"/>
                        <a:ea typeface="宋体" panose="02010600030101010101" pitchFamily="2" charset="-122"/>
                      </a:endParaRPr>
                    </a:p>
                  </a:txBody>
                  <a:tcPr marL="68580" marR="68580" marT="144000" marB="0"/>
                </a:tc>
                <a:tc>
                  <a:txBody>
                    <a:bodyPr/>
                    <a:lstStyle/>
                    <a:p>
                      <a:pPr algn="just">
                        <a:lnSpc>
                          <a:spcPts val="1400"/>
                        </a:lnSpc>
                        <a:spcAft>
                          <a:spcPts val="0"/>
                        </a:spcAft>
                      </a:pPr>
                      <a:r>
                        <a:rPr lang="zh-CN" sz="1800" kern="100" dirty="0">
                          <a:effectLst/>
                        </a:rPr>
                        <a:t>计算金融资产当前的价值，或称现值</a:t>
                      </a:r>
                      <a:endParaRPr lang="zh-CN" sz="1800" kern="100" dirty="0">
                        <a:effectLst/>
                        <a:latin typeface="Times New Roman" panose="02020603050405020304" pitchFamily="18" charset="0"/>
                        <a:ea typeface="宋体" panose="02010600030101010101" pitchFamily="2" charset="-122"/>
                      </a:endParaRPr>
                    </a:p>
                  </a:txBody>
                  <a:tcPr marL="68580" marR="68580" marT="144000" marB="0"/>
                </a:tc>
              </a:tr>
              <a:tr h="527814">
                <a:tc>
                  <a:txBody>
                    <a:bodyPr/>
                    <a:lstStyle/>
                    <a:p>
                      <a:pPr algn="ctr">
                        <a:lnSpc>
                          <a:spcPts val="1400"/>
                        </a:lnSpc>
                        <a:spcAft>
                          <a:spcPts val="0"/>
                        </a:spcAft>
                      </a:pPr>
                      <a:r>
                        <a:rPr lang="en-US" sz="1800" b="0" kern="100" dirty="0" err="1">
                          <a:solidFill>
                            <a:schemeClr val="bg1"/>
                          </a:solidFill>
                          <a:effectLst/>
                        </a:rPr>
                        <a:t>pmt</a:t>
                      </a:r>
                      <a:r>
                        <a:rPr lang="en-US" sz="1800" b="0" kern="100" dirty="0">
                          <a:solidFill>
                            <a:schemeClr val="bg1"/>
                          </a:solidFill>
                          <a:effectLst/>
                        </a:rPr>
                        <a:t>(</a:t>
                      </a:r>
                      <a:r>
                        <a:rPr lang="en-US" sz="1800" b="0" kern="100" dirty="0" err="1">
                          <a:solidFill>
                            <a:schemeClr val="bg1"/>
                          </a:solidFill>
                          <a:effectLst/>
                        </a:rPr>
                        <a:t>rate,nper</a:t>
                      </a:r>
                      <a:r>
                        <a:rPr lang="en-US" sz="1800" b="0" kern="100" dirty="0">
                          <a:solidFill>
                            <a:schemeClr val="bg1"/>
                          </a:solidFill>
                          <a:effectLst/>
                        </a:rPr>
                        <a:t>, </a:t>
                      </a:r>
                      <a:r>
                        <a:rPr lang="en-US" sz="1800" b="0" kern="100" dirty="0" err="1">
                          <a:solidFill>
                            <a:schemeClr val="bg1"/>
                          </a:solidFill>
                          <a:effectLst/>
                        </a:rPr>
                        <a:t>pv</a:t>
                      </a:r>
                      <a:r>
                        <a:rPr lang="en-US" sz="1800" b="0" kern="100" dirty="0">
                          <a:solidFill>
                            <a:schemeClr val="bg1"/>
                          </a:solidFill>
                          <a:effectLst/>
                        </a:rPr>
                        <a:t>, </a:t>
                      </a:r>
                      <a:r>
                        <a:rPr lang="en-US" sz="1800" b="0" kern="100" dirty="0" err="1">
                          <a:solidFill>
                            <a:schemeClr val="bg1"/>
                          </a:solidFill>
                          <a:effectLst/>
                        </a:rPr>
                        <a:t>fv</a:t>
                      </a:r>
                      <a:r>
                        <a:rPr lang="en-US" sz="1800" b="0" kern="100" dirty="0">
                          <a:solidFill>
                            <a:schemeClr val="bg1"/>
                          </a:solidFill>
                          <a:effectLst/>
                        </a:rPr>
                        <a:t>[,when])</a:t>
                      </a:r>
                      <a:endParaRPr lang="zh-CN" sz="1800" b="0" kern="100" dirty="0">
                        <a:solidFill>
                          <a:schemeClr val="bg1"/>
                        </a:solidFill>
                        <a:effectLst/>
                        <a:latin typeface="Times New Roman" panose="02020603050405020304" pitchFamily="18" charset="0"/>
                        <a:ea typeface="宋体" panose="02010600030101010101" pitchFamily="2" charset="-122"/>
                      </a:endParaRPr>
                    </a:p>
                  </a:txBody>
                  <a:tcPr marL="68580" marR="68580" marT="144000" marB="0"/>
                </a:tc>
                <a:tc>
                  <a:txBody>
                    <a:bodyPr/>
                    <a:lstStyle/>
                    <a:p>
                      <a:pPr algn="just">
                        <a:lnSpc>
                          <a:spcPts val="1400"/>
                        </a:lnSpc>
                        <a:spcAft>
                          <a:spcPts val="0"/>
                        </a:spcAft>
                      </a:pPr>
                      <a:r>
                        <a:rPr lang="zh-CN" sz="1800" kern="100" dirty="0">
                          <a:effectLst/>
                        </a:rPr>
                        <a:t>计算每期需支付借款的金额</a:t>
                      </a:r>
                      <a:endParaRPr lang="zh-CN" sz="1800" kern="100" dirty="0">
                        <a:effectLst/>
                        <a:latin typeface="Times New Roman" panose="02020603050405020304" pitchFamily="18" charset="0"/>
                        <a:ea typeface="宋体" panose="02010600030101010101" pitchFamily="2" charset="-122"/>
                      </a:endParaRPr>
                    </a:p>
                  </a:txBody>
                  <a:tcPr marL="68580" marR="68580" marT="144000" marB="0"/>
                </a:tc>
              </a:tr>
              <a:tr h="527814">
                <a:tc>
                  <a:txBody>
                    <a:bodyPr/>
                    <a:lstStyle/>
                    <a:p>
                      <a:pPr algn="ctr">
                        <a:lnSpc>
                          <a:spcPts val="1400"/>
                        </a:lnSpc>
                        <a:spcAft>
                          <a:spcPts val="0"/>
                        </a:spcAft>
                      </a:pPr>
                      <a:r>
                        <a:rPr lang="en-US" sz="1800" b="0" kern="100" dirty="0" err="1">
                          <a:solidFill>
                            <a:schemeClr val="bg1"/>
                          </a:solidFill>
                          <a:effectLst/>
                        </a:rPr>
                        <a:t>nper</a:t>
                      </a:r>
                      <a:r>
                        <a:rPr lang="en-US" sz="1800" b="0" kern="100" dirty="0">
                          <a:solidFill>
                            <a:schemeClr val="bg1"/>
                          </a:solidFill>
                          <a:effectLst/>
                        </a:rPr>
                        <a:t>(</a:t>
                      </a:r>
                      <a:r>
                        <a:rPr lang="en-US" sz="1800" b="0" kern="100" dirty="0" err="1">
                          <a:solidFill>
                            <a:schemeClr val="bg1"/>
                          </a:solidFill>
                          <a:effectLst/>
                        </a:rPr>
                        <a:t>rate,pmt,pv,fv</a:t>
                      </a:r>
                      <a:r>
                        <a:rPr lang="en-US" sz="1800" b="0" kern="100" dirty="0">
                          <a:solidFill>
                            <a:schemeClr val="bg1"/>
                          </a:solidFill>
                          <a:effectLst/>
                        </a:rPr>
                        <a:t>[,when])</a:t>
                      </a:r>
                      <a:endParaRPr lang="zh-CN" sz="1800" b="0" kern="100" dirty="0">
                        <a:solidFill>
                          <a:schemeClr val="bg1"/>
                        </a:solidFill>
                        <a:effectLst/>
                        <a:latin typeface="Times New Roman" panose="02020603050405020304" pitchFamily="18" charset="0"/>
                        <a:ea typeface="宋体" panose="02010600030101010101" pitchFamily="2" charset="-122"/>
                      </a:endParaRPr>
                    </a:p>
                  </a:txBody>
                  <a:tcPr marL="68580" marR="68580" marT="144000" marB="0"/>
                </a:tc>
                <a:tc>
                  <a:txBody>
                    <a:bodyPr/>
                    <a:lstStyle/>
                    <a:p>
                      <a:pPr algn="just">
                        <a:lnSpc>
                          <a:spcPts val="1400"/>
                        </a:lnSpc>
                        <a:spcAft>
                          <a:spcPts val="0"/>
                        </a:spcAft>
                      </a:pPr>
                      <a:r>
                        <a:rPr lang="zh-CN" sz="1800" kern="100" dirty="0">
                          <a:effectLst/>
                        </a:rPr>
                        <a:t>计算定期付款的期数</a:t>
                      </a:r>
                      <a:endParaRPr lang="zh-CN" sz="1800" kern="100" dirty="0">
                        <a:effectLst/>
                        <a:latin typeface="Times New Roman" panose="02020603050405020304" pitchFamily="18" charset="0"/>
                        <a:ea typeface="宋体" panose="02010600030101010101" pitchFamily="2" charset="-122"/>
                      </a:endParaRPr>
                    </a:p>
                  </a:txBody>
                  <a:tcPr marL="68580" marR="68580" marT="144000" marB="0"/>
                </a:tc>
              </a:tr>
            </a:tbl>
          </a:graphicData>
        </a:graphic>
      </p:graphicFrame>
      <p:sp>
        <p:nvSpPr>
          <p:cNvPr id="3" name="矩形 2"/>
          <p:cNvSpPr/>
          <p:nvPr/>
        </p:nvSpPr>
        <p:spPr>
          <a:xfrm>
            <a:off x="3988056" y="1487251"/>
            <a:ext cx="3875228" cy="369332"/>
          </a:xfrm>
          <a:prstGeom prst="rect">
            <a:avLst/>
          </a:prstGeom>
        </p:spPr>
        <p:txBody>
          <a:bodyPr wrap="none">
            <a:spAutoFit/>
          </a:bodyPr>
          <a:lstStyle/>
          <a:p>
            <a:r>
              <a:rPr lang="zh-CN" altLang="zh-CN" kern="100" dirty="0">
                <a:latin typeface="Calibri" panose="020F0502020204030204" pitchFamily="34" charset="0"/>
                <a:cs typeface="黑体" panose="02010609060101010101" pitchFamily="49" charset="-122"/>
              </a:rPr>
              <a:t>表</a:t>
            </a:r>
            <a:r>
              <a:rPr lang="en-US" altLang="zh-CN" kern="100" dirty="0">
                <a:latin typeface="Calibri" panose="020F0502020204030204" pitchFamily="34" charset="0"/>
                <a:cs typeface="黑体" panose="02010609060101010101" pitchFamily="49" charset="-122"/>
              </a:rPr>
              <a:t>11.1  </a:t>
            </a:r>
            <a:r>
              <a:rPr lang="zh-CN" altLang="zh-CN" kern="100" dirty="0">
                <a:latin typeface="Calibri" panose="020F0502020204030204" pitchFamily="34" charset="0"/>
                <a:cs typeface="黑体" panose="02010609060101010101" pitchFamily="49" charset="-122"/>
              </a:rPr>
              <a:t>几个</a:t>
            </a:r>
            <a:r>
              <a:rPr lang="en-US" altLang="zh-CN" kern="100" dirty="0" err="1">
                <a:latin typeface="Calibri" panose="020F0502020204030204" pitchFamily="34" charset="0"/>
                <a:cs typeface="黑体" panose="02010609060101010101" pitchFamily="49" charset="-122"/>
              </a:rPr>
              <a:t>numpy_financial</a:t>
            </a:r>
            <a:r>
              <a:rPr lang="zh-CN" altLang="zh-CN" kern="100" dirty="0">
                <a:latin typeface="Calibri" panose="020F0502020204030204" pitchFamily="34" charset="0"/>
                <a:cs typeface="黑体" panose="02010609060101010101" pitchFamily="49" charset="-122"/>
              </a:rPr>
              <a:t>实用函数</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1575" y="1177585"/>
            <a:ext cx="8010789" cy="4767751"/>
          </a:xfrm>
          <a:prstGeom prst="rect">
            <a:avLst/>
          </a:prstGeom>
        </p:spPr>
      </p:pic>
      <p:sp>
        <p:nvSpPr>
          <p:cNvPr id="8" name="矩形 7"/>
          <p:cNvSpPr/>
          <p:nvPr/>
        </p:nvSpPr>
        <p:spPr>
          <a:xfrm>
            <a:off x="4871979" y="6346122"/>
            <a:ext cx="2448042" cy="369332"/>
          </a:xfrm>
          <a:prstGeom prst="rect">
            <a:avLst/>
          </a:prstGeom>
        </p:spPr>
        <p:txBody>
          <a:bodyPr wrap="none">
            <a:spAutoFit/>
          </a:bodyPr>
          <a:lstStyle/>
          <a:p>
            <a:r>
              <a:rPr lang="zh-CN" altLang="zh-CN" kern="100" dirty="0">
                <a:latin typeface="Calibri" panose="020F0502020204030204" pitchFamily="34" charset="0"/>
                <a:cs typeface="Calibri" panose="020F0502020204030204" pitchFamily="34" charset="0"/>
              </a:rPr>
              <a:t>图</a:t>
            </a:r>
            <a:r>
              <a:rPr lang="en-US" altLang="zh-CN" kern="100" dirty="0">
                <a:latin typeface="Calibri" panose="020F0502020204030204" pitchFamily="34" charset="0"/>
              </a:rPr>
              <a:t>11.6  </a:t>
            </a:r>
            <a:r>
              <a:rPr lang="zh-CN" altLang="zh-CN" kern="100" dirty="0">
                <a:latin typeface="Calibri" panose="020F0502020204030204" pitchFamily="34" charset="0"/>
                <a:cs typeface="Calibri" panose="020F0502020204030204" pitchFamily="34" charset="0"/>
              </a:rPr>
              <a:t>股票</a:t>
            </a:r>
            <a:r>
              <a:rPr lang="en-US" altLang="zh-CN" kern="100" dirty="0">
                <a:latin typeface="Calibri" panose="020F0502020204030204" pitchFamily="34" charset="0"/>
              </a:rPr>
              <a:t>MACD</a:t>
            </a:r>
            <a:r>
              <a:rPr lang="zh-CN" altLang="zh-CN" kern="100" dirty="0">
                <a:latin typeface="Calibri" panose="020F0502020204030204" pitchFamily="34" charset="0"/>
                <a:cs typeface="Calibri" panose="020F0502020204030204" pitchFamily="34" charset="0"/>
              </a:rPr>
              <a:t>走势</a:t>
            </a:r>
            <a:endParaRPr lang="zh-CN" altLang="en-US" dirty="0"/>
          </a:p>
        </p:txBody>
      </p:sp>
      <p:sp>
        <p:nvSpPr>
          <p:cNvPr id="19" name="标题 1"/>
          <p:cNvSpPr txBox="1"/>
          <p:nvPr/>
        </p:nvSpPr>
        <p:spPr>
          <a:xfrm>
            <a:off x="3118505" y="261388"/>
            <a:ext cx="6104965"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kern="0">
                <a:solidFill>
                  <a:schemeClr val="bg1"/>
                </a:solidFill>
                <a:latin typeface="宋体" panose="02010600030101010101" pitchFamily="2" charset="-122"/>
                <a:ea typeface="宋体" panose="02010600030101010101" pitchFamily="2" charset="-122"/>
                <a:sym typeface="+mn-ea"/>
              </a:rPr>
              <a:t>11.3</a:t>
            </a:r>
            <a:r>
              <a:rPr lang="zh-CN" altLang="en-US" sz="3200" kern="0">
                <a:solidFill>
                  <a:schemeClr val="bg1"/>
                </a:solidFill>
                <a:latin typeface="宋体" panose="02010600030101010101" pitchFamily="2" charset="-122"/>
                <a:ea typeface="宋体" panose="02010600030101010101" pitchFamily="2" charset="-122"/>
                <a:sym typeface="+mn-ea"/>
              </a:rPr>
              <a:t> 股票</a:t>
            </a:r>
            <a:r>
              <a:rPr lang="zh-CN" altLang="en-US" sz="3200" kern="0" dirty="0">
                <a:solidFill>
                  <a:schemeClr val="bg1"/>
                </a:solidFill>
                <a:latin typeface="宋体" panose="02010600030101010101" pitchFamily="2" charset="-122"/>
                <a:ea typeface="宋体" panose="02010600030101010101" pitchFamily="2" charset="-122"/>
                <a:sym typeface="+mn-ea"/>
              </a:rPr>
              <a:t>技术指标计算</a:t>
            </a:r>
            <a:endParaRPr lang="zh-CN" altLang="en-US" sz="3200" kern="0" dirty="0">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116202" y="1223903"/>
            <a:ext cx="8182762" cy="2123658"/>
          </a:xfrm>
          <a:prstGeom prst="rect">
            <a:avLst/>
          </a:prstGeom>
          <a:noFill/>
        </p:spPr>
        <p:txBody>
          <a:bodyPr wrap="square" rtlCol="0">
            <a:spAutoFit/>
          </a:bodyPr>
          <a:lstStyle/>
          <a:p>
            <a:pPr algn="just"/>
            <a:r>
              <a:rPr lang="zh-CN" altLang="en-US" sz="2200" dirty="0"/>
              <a:t>       习惯上，称股市中某只股票的过度买入为超买，称某只股票的过度卖出为超卖。</a:t>
            </a:r>
            <a:endParaRPr lang="en-US" altLang="zh-CN" sz="2200" dirty="0"/>
          </a:p>
          <a:p>
            <a:pPr algn="just"/>
            <a:r>
              <a:rPr lang="zh-CN" altLang="en-US" sz="2200" dirty="0"/>
              <a:t>        随机指数（</a:t>
            </a:r>
            <a:r>
              <a:rPr lang="en-US" altLang="zh-CN" sz="2200" dirty="0"/>
              <a:t>KDJ</a:t>
            </a:r>
            <a:r>
              <a:rPr lang="zh-CN" altLang="en-US" sz="2200" dirty="0"/>
              <a:t>）是投资者经常用来测算超买超卖现象的技术指标，该指标由</a:t>
            </a:r>
            <a:r>
              <a:rPr lang="en-US" altLang="zh-CN" sz="2200" dirty="0"/>
              <a:t>K</a:t>
            </a:r>
            <a:r>
              <a:rPr lang="zh-CN" altLang="en-US" sz="2200" dirty="0"/>
              <a:t>、</a:t>
            </a:r>
            <a:r>
              <a:rPr lang="en-US" altLang="zh-CN" sz="2200" dirty="0"/>
              <a:t>D</a:t>
            </a:r>
            <a:r>
              <a:rPr lang="zh-CN" altLang="en-US" sz="2200" dirty="0"/>
              <a:t>、</a:t>
            </a:r>
            <a:r>
              <a:rPr lang="en-US" altLang="zh-CN" sz="2200" dirty="0"/>
              <a:t>J </a:t>
            </a:r>
            <a:r>
              <a:rPr lang="zh-CN" altLang="en-US" sz="2200" dirty="0"/>
              <a:t>三条曲线组成，它综合了动量指标、强弱指数和移动平均线的一些优点，反映了股票价格走势的强弱与波段的趋势。</a:t>
            </a:r>
            <a:endParaRPr lang="zh-CN" altLang="en-US" sz="2200" dirty="0"/>
          </a:p>
        </p:txBody>
      </p:sp>
      <p:sp>
        <p:nvSpPr>
          <p:cNvPr id="17" name="文本框 16"/>
          <p:cNvSpPr txBox="1"/>
          <p:nvPr/>
        </p:nvSpPr>
        <p:spPr>
          <a:xfrm>
            <a:off x="2221764" y="3544127"/>
            <a:ext cx="8077200" cy="1920526"/>
          </a:xfrm>
          <a:prstGeom prst="rect">
            <a:avLst/>
          </a:prstGeom>
          <a:noFill/>
        </p:spPr>
        <p:txBody>
          <a:bodyPr wrap="square" rtlCol="0">
            <a:spAutoFit/>
          </a:bodyPr>
          <a:lstStyle/>
          <a:p>
            <a:r>
              <a:rPr lang="zh-CN" altLang="en-US" sz="2200" dirty="0"/>
              <a:t>指标</a:t>
            </a:r>
            <a:r>
              <a:rPr lang="en-US" altLang="zh-CN" sz="2200" dirty="0"/>
              <a:t>KDJ</a:t>
            </a:r>
            <a:r>
              <a:rPr lang="zh-CN" altLang="en-US" sz="2200" dirty="0"/>
              <a:t>的计算包括两个步骤：</a:t>
            </a:r>
            <a:endParaRPr lang="en-US" altLang="zh-CN" sz="2200" dirty="0"/>
          </a:p>
          <a:p>
            <a:r>
              <a:rPr lang="zh-CN" altLang="en-US" sz="2200" dirty="0"/>
              <a:t>① 计算周期内</a:t>
            </a:r>
            <a:r>
              <a:rPr lang="en-US" altLang="zh-CN" sz="2200" dirty="0"/>
              <a:t>(n</a:t>
            </a:r>
            <a:r>
              <a:rPr lang="zh-CN" altLang="en-US" sz="2200" dirty="0"/>
              <a:t>日、</a:t>
            </a:r>
            <a:r>
              <a:rPr lang="en-US" altLang="zh-CN" sz="2200" dirty="0"/>
              <a:t>n</a:t>
            </a:r>
            <a:r>
              <a:rPr lang="zh-CN" altLang="en-US" sz="2200" dirty="0"/>
              <a:t>周等</a:t>
            </a:r>
            <a:r>
              <a:rPr lang="en-US" altLang="zh-CN" sz="2200" dirty="0"/>
              <a:t>)</a:t>
            </a:r>
            <a:r>
              <a:rPr lang="zh-CN" altLang="en-US" sz="2200" dirty="0"/>
              <a:t>的未成熟随机指标值</a:t>
            </a:r>
            <a:r>
              <a:rPr lang="en-US" altLang="zh-CN" sz="2200" dirty="0"/>
              <a:t>RSV</a:t>
            </a:r>
            <a:r>
              <a:rPr lang="zh-CN" altLang="en-US" sz="2200" dirty="0"/>
              <a:t>：</a:t>
            </a:r>
            <a:endParaRPr lang="zh-CN" altLang="en-US" sz="2200" dirty="0"/>
          </a:p>
          <a:p>
            <a:pPr>
              <a:lnSpc>
                <a:spcPct val="140000"/>
              </a:lnSpc>
            </a:pPr>
            <a:r>
              <a:rPr lang="zh-CN" altLang="en-US" sz="2200" dirty="0"/>
              <a:t>                </a:t>
            </a:r>
            <a:endParaRPr lang="zh-CN" altLang="en-US" sz="2200" dirty="0"/>
          </a:p>
          <a:p>
            <a:r>
              <a:rPr lang="zh-CN" altLang="en-US" sz="2200" dirty="0"/>
              <a:t>式中，</a:t>
            </a:r>
            <a:r>
              <a:rPr lang="en-US" altLang="zh-CN" sz="2200" dirty="0"/>
              <a:t>Cn</a:t>
            </a:r>
            <a:r>
              <a:rPr lang="zh-CN" altLang="en-US" sz="2200" dirty="0"/>
              <a:t> 为第</a:t>
            </a:r>
            <a:r>
              <a:rPr lang="en-US" altLang="zh-CN" sz="2200" dirty="0"/>
              <a:t>n</a:t>
            </a:r>
            <a:r>
              <a:rPr lang="zh-CN" altLang="en-US" sz="2200" dirty="0"/>
              <a:t>日</a:t>
            </a:r>
            <a:r>
              <a:rPr lang="en-US" altLang="zh-CN" sz="2200" dirty="0"/>
              <a:t>(</a:t>
            </a:r>
            <a:r>
              <a:rPr lang="zh-CN" altLang="en-US" sz="2200" dirty="0"/>
              <a:t>周、月等</a:t>
            </a:r>
            <a:r>
              <a:rPr lang="en-US" altLang="zh-CN" sz="2200" dirty="0"/>
              <a:t>)</a:t>
            </a:r>
            <a:r>
              <a:rPr lang="zh-CN" altLang="en-US" sz="2200" dirty="0"/>
              <a:t>的收盘价； </a:t>
            </a:r>
            <a:r>
              <a:rPr lang="en-US" altLang="zh-CN" sz="2200" dirty="0"/>
              <a:t>Ln</a:t>
            </a:r>
            <a:r>
              <a:rPr lang="zh-CN" altLang="en-US" sz="2200" dirty="0"/>
              <a:t>为</a:t>
            </a:r>
            <a:r>
              <a:rPr lang="en-US" altLang="zh-CN" sz="2200" dirty="0"/>
              <a:t>n</a:t>
            </a:r>
            <a:r>
              <a:rPr lang="zh-CN" altLang="en-US" sz="2200" dirty="0"/>
              <a:t>日</a:t>
            </a:r>
            <a:r>
              <a:rPr lang="en-US" altLang="zh-CN" sz="2200" dirty="0"/>
              <a:t>(</a:t>
            </a:r>
            <a:r>
              <a:rPr lang="zh-CN" altLang="en-US" sz="2200" dirty="0"/>
              <a:t>周、月等</a:t>
            </a:r>
            <a:r>
              <a:rPr lang="en-US" altLang="zh-CN" sz="2200" dirty="0"/>
              <a:t>)</a:t>
            </a:r>
            <a:r>
              <a:rPr lang="zh-CN" altLang="en-US" sz="2200" dirty="0"/>
              <a:t>内的最低价；</a:t>
            </a:r>
            <a:r>
              <a:rPr lang="en-US" altLang="zh-CN" sz="2200" dirty="0" err="1"/>
              <a:t>Hn</a:t>
            </a:r>
            <a:r>
              <a:rPr lang="zh-CN" altLang="en-US" sz="2200" dirty="0"/>
              <a:t>为</a:t>
            </a:r>
            <a:r>
              <a:rPr lang="en-US" altLang="zh-CN" sz="2200" dirty="0"/>
              <a:t>n</a:t>
            </a:r>
            <a:r>
              <a:rPr lang="zh-CN" altLang="en-US" sz="2200" dirty="0"/>
              <a:t>日</a:t>
            </a:r>
            <a:r>
              <a:rPr lang="en-US" altLang="zh-CN" sz="2200" dirty="0"/>
              <a:t>(</a:t>
            </a:r>
            <a:r>
              <a:rPr lang="zh-CN" altLang="en-US" sz="2200" dirty="0"/>
              <a:t>周、月等</a:t>
            </a:r>
            <a:r>
              <a:rPr lang="en-US" altLang="zh-CN" sz="2200" dirty="0"/>
              <a:t>)</a:t>
            </a:r>
            <a:r>
              <a:rPr lang="zh-CN" altLang="en-US" sz="2200" dirty="0"/>
              <a:t>内的最高价。</a:t>
            </a:r>
            <a:endParaRPr lang="zh-CN" altLang="en-US" sz="2200" dirty="0"/>
          </a:p>
        </p:txBody>
      </p:sp>
      <p:pic>
        <p:nvPicPr>
          <p:cNvPr id="22" name="图片 21"/>
          <p:cNvPicPr/>
          <p:nvPr/>
        </p:nvPicPr>
        <p:blipFill>
          <a:blip r:embed="rId1"/>
          <a:stretch>
            <a:fillRect/>
          </a:stretch>
        </p:blipFill>
        <p:spPr>
          <a:xfrm>
            <a:off x="4813572" y="4276264"/>
            <a:ext cx="2664000" cy="360000"/>
          </a:xfrm>
          <a:prstGeom prst="rect">
            <a:avLst/>
          </a:prstGeom>
          <a:noFill/>
          <a:ln w="9525">
            <a:noFill/>
          </a:ln>
        </p:spPr>
      </p:pic>
      <p:sp>
        <p:nvSpPr>
          <p:cNvPr id="23" name="标题 1"/>
          <p:cNvSpPr txBox="1"/>
          <p:nvPr/>
        </p:nvSpPr>
        <p:spPr>
          <a:xfrm>
            <a:off x="3093090" y="244378"/>
            <a:ext cx="6104965"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kern="0">
                <a:solidFill>
                  <a:schemeClr val="bg1"/>
                </a:solidFill>
                <a:latin typeface="宋体" panose="02010600030101010101" pitchFamily="2" charset="-122"/>
                <a:ea typeface="宋体" panose="02010600030101010101" pitchFamily="2" charset="-122"/>
                <a:sym typeface="+mn-ea"/>
              </a:rPr>
              <a:t>11.3</a:t>
            </a:r>
            <a:r>
              <a:rPr lang="zh-CN" altLang="en-US" sz="3200" kern="0">
                <a:solidFill>
                  <a:schemeClr val="bg1"/>
                </a:solidFill>
                <a:latin typeface="宋体" panose="02010600030101010101" pitchFamily="2" charset="-122"/>
                <a:ea typeface="宋体" panose="02010600030101010101" pitchFamily="2" charset="-122"/>
                <a:sym typeface="+mn-ea"/>
              </a:rPr>
              <a:t> 股票</a:t>
            </a:r>
            <a:r>
              <a:rPr lang="zh-CN" altLang="en-US" sz="3200" kern="0" dirty="0">
                <a:solidFill>
                  <a:schemeClr val="bg1"/>
                </a:solidFill>
                <a:latin typeface="宋体" panose="02010600030101010101" pitchFamily="2" charset="-122"/>
                <a:ea typeface="宋体" panose="02010600030101010101" pitchFamily="2" charset="-122"/>
                <a:sym typeface="+mn-ea"/>
              </a:rPr>
              <a:t>技术指标计算</a:t>
            </a:r>
            <a:endParaRPr lang="zh-CN" altLang="en-US" sz="3200" kern="0" dirty="0">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106707" y="1251454"/>
            <a:ext cx="8166847" cy="4628960"/>
          </a:xfrm>
          <a:prstGeom prst="rect">
            <a:avLst/>
          </a:prstGeom>
          <a:noFill/>
        </p:spPr>
        <p:txBody>
          <a:bodyPr wrap="square" rtlCol="0">
            <a:spAutoFit/>
          </a:bodyPr>
          <a:lstStyle/>
          <a:p>
            <a:r>
              <a:rPr lang="zh-CN" altLang="en-US" sz="2200" dirty="0"/>
              <a:t>指标</a:t>
            </a:r>
            <a:r>
              <a:rPr lang="en-US" altLang="zh-CN" sz="2200" dirty="0"/>
              <a:t>KDJ</a:t>
            </a:r>
            <a:r>
              <a:rPr lang="zh-CN" altLang="en-US" sz="2200" dirty="0"/>
              <a:t>的计算包括两个步骤：</a:t>
            </a:r>
            <a:endParaRPr lang="en-US" altLang="zh-CN" sz="2200" dirty="0"/>
          </a:p>
          <a:p>
            <a:r>
              <a:rPr lang="zh-CN" altLang="en-US" sz="2200" dirty="0"/>
              <a:t>① 计算周期内</a:t>
            </a:r>
            <a:r>
              <a:rPr lang="en-US" altLang="zh-CN" sz="2200" dirty="0"/>
              <a:t>(n</a:t>
            </a:r>
            <a:r>
              <a:rPr lang="zh-CN" altLang="en-US" sz="2200" dirty="0"/>
              <a:t>日、</a:t>
            </a:r>
            <a:r>
              <a:rPr lang="en-US" altLang="zh-CN" sz="2200" dirty="0"/>
              <a:t>n</a:t>
            </a:r>
            <a:r>
              <a:rPr lang="zh-CN" altLang="en-US" sz="2200" dirty="0"/>
              <a:t>周等</a:t>
            </a:r>
            <a:r>
              <a:rPr lang="en-US" altLang="zh-CN" sz="2200" dirty="0"/>
              <a:t>)</a:t>
            </a:r>
            <a:r>
              <a:rPr lang="zh-CN" altLang="en-US" sz="2200" dirty="0"/>
              <a:t>的未成熟随机指标值</a:t>
            </a:r>
            <a:r>
              <a:rPr lang="en-US" altLang="zh-CN" sz="2200" dirty="0"/>
              <a:t>RSV</a:t>
            </a:r>
            <a:r>
              <a:rPr lang="zh-CN" altLang="en-US" sz="2200" dirty="0"/>
              <a:t>：</a:t>
            </a:r>
            <a:endParaRPr lang="zh-CN" altLang="en-US" sz="2200" dirty="0"/>
          </a:p>
          <a:p>
            <a:pPr>
              <a:lnSpc>
                <a:spcPct val="140000"/>
              </a:lnSpc>
            </a:pPr>
            <a:r>
              <a:rPr lang="zh-CN" altLang="en-US" sz="2200" dirty="0"/>
              <a:t>                </a:t>
            </a:r>
            <a:endParaRPr lang="zh-CN" altLang="en-US" sz="2200" dirty="0"/>
          </a:p>
          <a:p>
            <a:r>
              <a:rPr lang="zh-CN" altLang="en-US" sz="2200" dirty="0"/>
              <a:t>式中，</a:t>
            </a:r>
            <a:r>
              <a:rPr lang="en-US" altLang="zh-CN" sz="2200" dirty="0"/>
              <a:t>Cn</a:t>
            </a:r>
            <a:r>
              <a:rPr lang="zh-CN" altLang="en-US" sz="2200" dirty="0"/>
              <a:t> 为第</a:t>
            </a:r>
            <a:r>
              <a:rPr lang="en-US" altLang="zh-CN" sz="2200" dirty="0"/>
              <a:t>n</a:t>
            </a:r>
            <a:r>
              <a:rPr lang="zh-CN" altLang="en-US" sz="2200" dirty="0"/>
              <a:t>日</a:t>
            </a:r>
            <a:r>
              <a:rPr lang="en-US" altLang="zh-CN" sz="2200" dirty="0"/>
              <a:t>(</a:t>
            </a:r>
            <a:r>
              <a:rPr lang="zh-CN" altLang="en-US" sz="2200" dirty="0"/>
              <a:t>周、月等</a:t>
            </a:r>
            <a:r>
              <a:rPr lang="en-US" altLang="zh-CN" sz="2200" dirty="0"/>
              <a:t>)</a:t>
            </a:r>
            <a:r>
              <a:rPr lang="zh-CN" altLang="en-US" sz="2200" dirty="0"/>
              <a:t>的收盘价； </a:t>
            </a:r>
            <a:r>
              <a:rPr lang="en-US" altLang="zh-CN" sz="2200" dirty="0"/>
              <a:t>Ln</a:t>
            </a:r>
            <a:r>
              <a:rPr lang="zh-CN" altLang="en-US" sz="2200" dirty="0"/>
              <a:t>为</a:t>
            </a:r>
            <a:r>
              <a:rPr lang="en-US" altLang="zh-CN" sz="2200" dirty="0"/>
              <a:t>n</a:t>
            </a:r>
            <a:r>
              <a:rPr lang="zh-CN" altLang="en-US" sz="2200" dirty="0"/>
              <a:t>日</a:t>
            </a:r>
            <a:r>
              <a:rPr lang="en-US" altLang="zh-CN" sz="2200" dirty="0"/>
              <a:t>(</a:t>
            </a:r>
            <a:r>
              <a:rPr lang="zh-CN" altLang="en-US" sz="2200" dirty="0"/>
              <a:t>周、月等</a:t>
            </a:r>
            <a:r>
              <a:rPr lang="en-US" altLang="zh-CN" sz="2200" dirty="0"/>
              <a:t>)</a:t>
            </a:r>
            <a:r>
              <a:rPr lang="zh-CN" altLang="en-US" sz="2200" dirty="0"/>
              <a:t>内的最低价；</a:t>
            </a:r>
            <a:r>
              <a:rPr lang="en-US" altLang="zh-CN" sz="2200" dirty="0" err="1"/>
              <a:t>Hn</a:t>
            </a:r>
            <a:r>
              <a:rPr lang="zh-CN" altLang="en-US" sz="2200" dirty="0"/>
              <a:t>为</a:t>
            </a:r>
            <a:r>
              <a:rPr lang="en-US" altLang="zh-CN" sz="2200" dirty="0"/>
              <a:t>n</a:t>
            </a:r>
            <a:r>
              <a:rPr lang="zh-CN" altLang="en-US" sz="2200" dirty="0"/>
              <a:t>日</a:t>
            </a:r>
            <a:r>
              <a:rPr lang="en-US" altLang="zh-CN" sz="2200" dirty="0"/>
              <a:t>(</a:t>
            </a:r>
            <a:r>
              <a:rPr lang="zh-CN" altLang="en-US" sz="2200" dirty="0"/>
              <a:t>周、月等</a:t>
            </a:r>
            <a:r>
              <a:rPr lang="en-US" altLang="zh-CN" sz="2200" dirty="0"/>
              <a:t>)</a:t>
            </a:r>
            <a:r>
              <a:rPr lang="zh-CN" altLang="en-US" sz="2200" dirty="0"/>
              <a:t>内的最高价。</a:t>
            </a:r>
            <a:endParaRPr lang="en-US" altLang="zh-CN" sz="2200" dirty="0"/>
          </a:p>
          <a:p>
            <a:r>
              <a:rPr lang="zh-CN" altLang="en-US" sz="2200" dirty="0"/>
              <a:t>② 计算</a:t>
            </a:r>
            <a:r>
              <a:rPr lang="en-US" altLang="zh-CN" sz="2200" dirty="0"/>
              <a:t>K</a:t>
            </a:r>
            <a:r>
              <a:rPr lang="zh-CN" altLang="en-US" sz="2200" dirty="0"/>
              <a:t>值、</a:t>
            </a:r>
            <a:r>
              <a:rPr lang="en-US" altLang="zh-CN" sz="2200" dirty="0"/>
              <a:t>D</a:t>
            </a:r>
            <a:r>
              <a:rPr lang="zh-CN" altLang="en-US" sz="2200" dirty="0"/>
              <a:t>值、</a:t>
            </a:r>
            <a:r>
              <a:rPr lang="en-US" altLang="zh-CN" sz="2200" dirty="0"/>
              <a:t>J</a:t>
            </a:r>
            <a:r>
              <a:rPr lang="zh-CN" altLang="en-US" sz="2200" dirty="0"/>
              <a:t>值：</a:t>
            </a:r>
            <a:endParaRPr lang="en-US" altLang="zh-CN" sz="2200" dirty="0"/>
          </a:p>
          <a:p>
            <a:r>
              <a:rPr lang="zh-CN" altLang="en-US" sz="2200" dirty="0"/>
              <a:t>      当日</a:t>
            </a:r>
            <a:r>
              <a:rPr lang="en-US" altLang="zh-CN" sz="2200" dirty="0"/>
              <a:t>K</a:t>
            </a:r>
            <a:r>
              <a:rPr lang="zh-CN" altLang="en-US" sz="2200" dirty="0"/>
              <a:t>值 </a:t>
            </a:r>
            <a:r>
              <a:rPr lang="en-US" altLang="zh-CN" sz="2200" dirty="0"/>
              <a:t>= 2/3*</a:t>
            </a:r>
            <a:r>
              <a:rPr lang="zh-CN" altLang="en-US" sz="2200" dirty="0"/>
              <a:t>前一日</a:t>
            </a:r>
            <a:r>
              <a:rPr lang="en-US" altLang="zh-CN" sz="2200" dirty="0"/>
              <a:t>K</a:t>
            </a:r>
            <a:r>
              <a:rPr lang="zh-CN" altLang="en-US" sz="2200" dirty="0"/>
              <a:t>值 </a:t>
            </a:r>
            <a:r>
              <a:rPr lang="en-US" altLang="zh-CN" sz="2200" dirty="0"/>
              <a:t>+ 1/3*</a:t>
            </a:r>
            <a:r>
              <a:rPr lang="zh-CN" altLang="en-US" sz="2200" dirty="0"/>
              <a:t>当日</a:t>
            </a:r>
            <a:r>
              <a:rPr lang="en-US" altLang="zh-CN" sz="2200" dirty="0"/>
              <a:t>RSV</a:t>
            </a:r>
            <a:endParaRPr lang="en-US" altLang="zh-CN" sz="2200" dirty="0"/>
          </a:p>
          <a:p>
            <a:r>
              <a:rPr lang="zh-CN" altLang="en-US" sz="2200" dirty="0"/>
              <a:t>      当日</a:t>
            </a:r>
            <a:r>
              <a:rPr lang="en-US" altLang="zh-CN" sz="2200" dirty="0"/>
              <a:t>D</a:t>
            </a:r>
            <a:r>
              <a:rPr lang="zh-CN" altLang="en-US" sz="2200" dirty="0"/>
              <a:t>值 </a:t>
            </a:r>
            <a:r>
              <a:rPr lang="en-US" altLang="zh-CN" sz="2200" dirty="0"/>
              <a:t>= 2/3*</a:t>
            </a:r>
            <a:r>
              <a:rPr lang="zh-CN" altLang="en-US" sz="2200" dirty="0"/>
              <a:t>前一日</a:t>
            </a:r>
            <a:r>
              <a:rPr lang="en-US" altLang="zh-CN" sz="2200" dirty="0"/>
              <a:t>D</a:t>
            </a:r>
            <a:r>
              <a:rPr lang="zh-CN" altLang="en-US" sz="2200" dirty="0"/>
              <a:t>值 </a:t>
            </a:r>
            <a:r>
              <a:rPr lang="en-US" altLang="zh-CN" sz="2200" dirty="0"/>
              <a:t>+ 1/3*</a:t>
            </a:r>
            <a:r>
              <a:rPr lang="zh-CN" altLang="en-US" sz="2200" dirty="0"/>
              <a:t>当日</a:t>
            </a:r>
            <a:r>
              <a:rPr lang="en-US" altLang="zh-CN" sz="2200" dirty="0"/>
              <a:t>K</a:t>
            </a:r>
            <a:r>
              <a:rPr lang="zh-CN" altLang="en-US" sz="2200" dirty="0"/>
              <a:t>值</a:t>
            </a:r>
            <a:endParaRPr lang="zh-CN" altLang="en-US" sz="2200" dirty="0"/>
          </a:p>
          <a:p>
            <a:r>
              <a:rPr lang="zh-CN" altLang="en-US" sz="2200" dirty="0"/>
              <a:t>      当日</a:t>
            </a:r>
            <a:r>
              <a:rPr lang="en-US" altLang="zh-CN" sz="2200" dirty="0"/>
              <a:t>J</a:t>
            </a:r>
            <a:r>
              <a:rPr lang="zh-CN" altLang="en-US" sz="2200" dirty="0"/>
              <a:t>值 </a:t>
            </a:r>
            <a:r>
              <a:rPr lang="en-US" altLang="zh-CN" sz="2200" dirty="0"/>
              <a:t>= 3*</a:t>
            </a:r>
            <a:r>
              <a:rPr lang="zh-CN" altLang="en-US" sz="2200" dirty="0"/>
              <a:t>当日</a:t>
            </a:r>
            <a:r>
              <a:rPr lang="en-US" altLang="zh-CN" sz="2200" dirty="0"/>
              <a:t>K</a:t>
            </a:r>
            <a:r>
              <a:rPr lang="zh-CN" altLang="en-US" sz="2200" dirty="0"/>
              <a:t>值 </a:t>
            </a:r>
            <a:r>
              <a:rPr lang="en-US" altLang="zh-CN" sz="2200" dirty="0"/>
              <a:t>– 2*</a:t>
            </a:r>
            <a:r>
              <a:rPr lang="zh-CN" altLang="en-US" sz="2200" dirty="0"/>
              <a:t>当日</a:t>
            </a:r>
            <a:r>
              <a:rPr lang="en-US" altLang="zh-CN" sz="2200" dirty="0"/>
              <a:t>D</a:t>
            </a:r>
            <a:r>
              <a:rPr lang="zh-CN" altLang="en-US" sz="2200" dirty="0"/>
              <a:t>值</a:t>
            </a:r>
            <a:endParaRPr lang="en-US" altLang="zh-CN" sz="2200" dirty="0"/>
          </a:p>
          <a:p>
            <a:r>
              <a:rPr lang="zh-CN" altLang="en-US" sz="2200" dirty="0"/>
              <a:t>   </a:t>
            </a:r>
            <a:endParaRPr lang="en-US" altLang="zh-CN" sz="2200" dirty="0"/>
          </a:p>
          <a:p>
            <a:r>
              <a:rPr lang="en-US" altLang="zh-CN" sz="2200" dirty="0"/>
              <a:t>       </a:t>
            </a:r>
            <a:r>
              <a:rPr lang="zh-CN" altLang="en-US" sz="2200" dirty="0"/>
              <a:t>若无前一日的</a:t>
            </a:r>
            <a:r>
              <a:rPr lang="en-US" altLang="zh-CN" sz="2200" dirty="0"/>
              <a:t>K</a:t>
            </a:r>
            <a:r>
              <a:rPr lang="zh-CN" altLang="en-US" sz="2200" dirty="0"/>
              <a:t>值与</a:t>
            </a:r>
            <a:r>
              <a:rPr lang="en-US" altLang="zh-CN" sz="2200" dirty="0"/>
              <a:t>D</a:t>
            </a:r>
            <a:r>
              <a:rPr lang="zh-CN" altLang="en-US" sz="2200" dirty="0"/>
              <a:t>值，则可分别用</a:t>
            </a:r>
            <a:r>
              <a:rPr lang="en-US" altLang="zh-CN" sz="2200" dirty="0"/>
              <a:t>50</a:t>
            </a:r>
            <a:r>
              <a:rPr lang="zh-CN" altLang="en-US" sz="2200" dirty="0"/>
              <a:t>来代替。式中的平滑因子</a:t>
            </a:r>
            <a:r>
              <a:rPr lang="en-US" altLang="zh-CN" sz="2200" dirty="0"/>
              <a:t>1/3</a:t>
            </a:r>
            <a:r>
              <a:rPr lang="zh-CN" altLang="en-US" sz="2200" dirty="0"/>
              <a:t>和</a:t>
            </a:r>
            <a:r>
              <a:rPr lang="en-US" altLang="zh-CN" sz="2200" dirty="0"/>
              <a:t>2/3</a:t>
            </a:r>
            <a:r>
              <a:rPr lang="zh-CN" altLang="en-US" sz="2200" dirty="0"/>
              <a:t>可以自由选定，不过目前已经约定俗成地选定为</a:t>
            </a:r>
            <a:r>
              <a:rPr lang="en-US" altLang="zh-CN" sz="2200" dirty="0"/>
              <a:t>1/3</a:t>
            </a:r>
            <a:r>
              <a:rPr lang="zh-CN" altLang="en-US" sz="2200" dirty="0"/>
              <a:t>和</a:t>
            </a:r>
            <a:r>
              <a:rPr lang="en-US" altLang="zh-CN" sz="2200" dirty="0"/>
              <a:t>2/3</a:t>
            </a:r>
            <a:r>
              <a:rPr lang="zh-CN" altLang="en-US" sz="2200" dirty="0"/>
              <a:t>。</a:t>
            </a:r>
            <a:endParaRPr lang="zh-CN" altLang="en-US" sz="2200" dirty="0"/>
          </a:p>
        </p:txBody>
      </p:sp>
      <p:pic>
        <p:nvPicPr>
          <p:cNvPr id="9" name="图片 8"/>
          <p:cNvPicPr/>
          <p:nvPr/>
        </p:nvPicPr>
        <p:blipFill>
          <a:blip r:embed="rId1"/>
          <a:stretch>
            <a:fillRect/>
          </a:stretch>
        </p:blipFill>
        <p:spPr>
          <a:xfrm>
            <a:off x="4195007" y="2031717"/>
            <a:ext cx="2664000" cy="360000"/>
          </a:xfrm>
          <a:prstGeom prst="rect">
            <a:avLst/>
          </a:prstGeom>
          <a:noFill/>
          <a:ln w="9525">
            <a:noFill/>
          </a:ln>
        </p:spPr>
      </p:pic>
      <p:sp>
        <p:nvSpPr>
          <p:cNvPr id="10" name="标题 1"/>
          <p:cNvSpPr txBox="1"/>
          <p:nvPr/>
        </p:nvSpPr>
        <p:spPr>
          <a:xfrm>
            <a:off x="3137647" y="268263"/>
            <a:ext cx="6104965"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kern="0">
                <a:solidFill>
                  <a:schemeClr val="bg1"/>
                </a:solidFill>
                <a:latin typeface="宋体" panose="02010600030101010101" pitchFamily="2" charset="-122"/>
                <a:ea typeface="宋体" panose="02010600030101010101" pitchFamily="2" charset="-122"/>
                <a:sym typeface="+mn-ea"/>
              </a:rPr>
              <a:t>11.3</a:t>
            </a:r>
            <a:r>
              <a:rPr lang="zh-CN" altLang="en-US" sz="3200" kern="0">
                <a:solidFill>
                  <a:schemeClr val="bg1"/>
                </a:solidFill>
                <a:latin typeface="宋体" panose="02010600030101010101" pitchFamily="2" charset="-122"/>
                <a:ea typeface="宋体" panose="02010600030101010101" pitchFamily="2" charset="-122"/>
                <a:sym typeface="+mn-ea"/>
              </a:rPr>
              <a:t> </a:t>
            </a:r>
            <a:r>
              <a:rPr lang="zh-CN" altLang="en-US" sz="3200" kern="0" dirty="0">
                <a:solidFill>
                  <a:schemeClr val="bg1"/>
                </a:solidFill>
                <a:latin typeface="宋体" panose="02010600030101010101" pitchFamily="2" charset="-122"/>
                <a:ea typeface="宋体" panose="02010600030101010101" pitchFamily="2" charset="-122"/>
                <a:sym typeface="+mn-ea"/>
              </a:rPr>
              <a:t>股票技术指标计算</a:t>
            </a:r>
            <a:endParaRPr lang="zh-CN" altLang="en-US" sz="3200" kern="0" dirty="0">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028487" y="1189753"/>
            <a:ext cx="8029306" cy="1708160"/>
          </a:xfrm>
          <a:prstGeom prst="rect">
            <a:avLst/>
          </a:prstGeom>
          <a:noFill/>
        </p:spPr>
        <p:txBody>
          <a:bodyPr wrap="square" rtlCol="0">
            <a:spAutoFit/>
          </a:bodyPr>
          <a:lstStyle/>
          <a:p>
            <a:pPr algn="just"/>
            <a:r>
              <a:rPr lang="en-US" altLang="zh-CN" sz="2100" dirty="0"/>
              <a:t>        KDJ</a:t>
            </a:r>
            <a:r>
              <a:rPr lang="zh-CN" altLang="en-US" sz="2100" dirty="0"/>
              <a:t>指标的指引规则如下：当指标线</a:t>
            </a:r>
            <a:r>
              <a:rPr lang="en-US" altLang="zh-CN" sz="2100" dirty="0"/>
              <a:t>D</a:t>
            </a:r>
            <a:r>
              <a:rPr lang="zh-CN" altLang="en-US" sz="2100" dirty="0"/>
              <a:t>小于</a:t>
            </a:r>
            <a:r>
              <a:rPr lang="en-US" altLang="zh-CN" sz="2100" dirty="0"/>
              <a:t>20</a:t>
            </a:r>
            <a:r>
              <a:rPr lang="zh-CN" altLang="en-US" sz="2100" dirty="0"/>
              <a:t>时表示进入超卖区间，它被视为买入信号。当指标线</a:t>
            </a:r>
            <a:r>
              <a:rPr lang="en-US" altLang="zh-CN" sz="2100" dirty="0"/>
              <a:t>D</a:t>
            </a:r>
            <a:r>
              <a:rPr lang="zh-CN" altLang="en-US" sz="2100" dirty="0"/>
              <a:t>大于</a:t>
            </a:r>
            <a:r>
              <a:rPr lang="en-US" altLang="zh-CN" sz="2100" dirty="0"/>
              <a:t>80</a:t>
            </a:r>
            <a:r>
              <a:rPr lang="zh-CN" altLang="en-US" sz="2100" dirty="0"/>
              <a:t>时进入超买区间，它被视为卖出信号。当指标线</a:t>
            </a:r>
            <a:r>
              <a:rPr lang="en-US" altLang="zh-CN" sz="2100" dirty="0"/>
              <a:t>K</a:t>
            </a:r>
            <a:r>
              <a:rPr lang="zh-CN" altLang="en-US" sz="2100" dirty="0"/>
              <a:t>自下向上突破指标线</a:t>
            </a:r>
            <a:r>
              <a:rPr lang="en-US" altLang="zh-CN" sz="2100" dirty="0"/>
              <a:t>D</a:t>
            </a:r>
            <a:r>
              <a:rPr lang="zh-CN" altLang="en-US" sz="2100" dirty="0"/>
              <a:t>时形成</a:t>
            </a:r>
            <a:r>
              <a:rPr lang="en-US" altLang="zh-CN" sz="2100" dirty="0"/>
              <a:t>KDJ</a:t>
            </a:r>
            <a:r>
              <a:rPr lang="zh-CN" altLang="en-US" sz="2100" dirty="0"/>
              <a:t>指标金叉（买入信号），当指标线</a:t>
            </a:r>
            <a:r>
              <a:rPr lang="en-US" altLang="zh-CN" sz="2100" dirty="0"/>
              <a:t>K</a:t>
            </a:r>
            <a:r>
              <a:rPr lang="zh-CN" altLang="en-US" sz="2100" dirty="0"/>
              <a:t>自上向下穿破指标线</a:t>
            </a:r>
            <a:r>
              <a:rPr lang="en-US" altLang="zh-CN" sz="2100" dirty="0"/>
              <a:t>D</a:t>
            </a:r>
            <a:r>
              <a:rPr lang="zh-CN" altLang="en-US" sz="2100" dirty="0"/>
              <a:t>时形成</a:t>
            </a:r>
            <a:r>
              <a:rPr lang="en-US" altLang="zh-CN" sz="2100" dirty="0"/>
              <a:t>KDJ</a:t>
            </a:r>
            <a:r>
              <a:rPr lang="zh-CN" altLang="en-US" sz="2100" dirty="0"/>
              <a:t>指标死叉（卖出信号）。</a:t>
            </a:r>
            <a:endParaRPr lang="zh-CN" altLang="en-US" sz="2100" dirty="0"/>
          </a:p>
        </p:txBody>
      </p:sp>
      <p:sp>
        <p:nvSpPr>
          <p:cNvPr id="59" name="标题 1"/>
          <p:cNvSpPr txBox="1"/>
          <p:nvPr/>
        </p:nvSpPr>
        <p:spPr>
          <a:xfrm>
            <a:off x="3043518" y="234913"/>
            <a:ext cx="6104965"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kern="0">
                <a:solidFill>
                  <a:schemeClr val="bg1"/>
                </a:solidFill>
                <a:latin typeface="宋体" panose="02010600030101010101" pitchFamily="2" charset="-122"/>
                <a:ea typeface="宋体" panose="02010600030101010101" pitchFamily="2" charset="-122"/>
                <a:sym typeface="+mn-ea"/>
              </a:rPr>
              <a:t>11.3</a:t>
            </a:r>
            <a:r>
              <a:rPr lang="zh-CN" altLang="en-US" sz="3200" kern="0">
                <a:solidFill>
                  <a:schemeClr val="bg1"/>
                </a:solidFill>
                <a:latin typeface="宋体" panose="02010600030101010101" pitchFamily="2" charset="-122"/>
                <a:ea typeface="宋体" panose="02010600030101010101" pitchFamily="2" charset="-122"/>
                <a:sym typeface="+mn-ea"/>
              </a:rPr>
              <a:t> </a:t>
            </a:r>
            <a:r>
              <a:rPr lang="zh-CN" altLang="en-US" sz="3200" kern="0" dirty="0">
                <a:solidFill>
                  <a:schemeClr val="bg1"/>
                </a:solidFill>
                <a:latin typeface="宋体" panose="02010600030101010101" pitchFamily="2" charset="-122"/>
                <a:ea typeface="宋体" panose="02010600030101010101" pitchFamily="2" charset="-122"/>
                <a:sym typeface="+mn-ea"/>
              </a:rPr>
              <a:t>股票技术指标计算</a:t>
            </a:r>
            <a:endParaRPr lang="zh-CN" altLang="en-US" sz="3200" kern="0" dirty="0">
              <a:solidFill>
                <a:schemeClr val="bg1"/>
              </a:solidFill>
              <a:latin typeface="宋体" panose="02010600030101010101" pitchFamily="2" charset="-122"/>
              <a:ea typeface="宋体" panose="02010600030101010101" pitchFamily="2" charset="-122"/>
              <a:sym typeface="+mn-ea"/>
            </a:endParaRPr>
          </a:p>
        </p:txBody>
      </p:sp>
      <p:sp>
        <p:nvSpPr>
          <p:cNvPr id="60" name="文本框 59"/>
          <p:cNvSpPr txBox="1"/>
          <p:nvPr/>
        </p:nvSpPr>
        <p:spPr>
          <a:xfrm>
            <a:off x="2272552" y="6301645"/>
            <a:ext cx="3642200" cy="359522"/>
          </a:xfrm>
          <a:prstGeom prst="rect">
            <a:avLst/>
          </a:prstGeom>
          <a:noFill/>
        </p:spPr>
        <p:txBody>
          <a:bodyPr wrap="square" rtlCol="0">
            <a:spAutoFit/>
          </a:bodyPr>
          <a:lstStyle/>
          <a:p>
            <a:pPr algn="just">
              <a:lnSpc>
                <a:spcPct val="120000"/>
              </a:lnSpc>
            </a:pPr>
            <a:r>
              <a:rPr lang="zh-CN" altLang="en-US" sz="1600" dirty="0">
                <a:solidFill>
                  <a:srgbClr val="C00000"/>
                </a:solidFill>
              </a:rPr>
              <a:t>注：示例程序见</a:t>
            </a:r>
            <a:r>
              <a:rPr lang="en-US" altLang="zh-CN" sz="1600" dirty="0" err="1">
                <a:solidFill>
                  <a:srgbClr val="C00000"/>
                </a:solidFill>
              </a:rPr>
              <a:t>ipynb</a:t>
            </a:r>
            <a:r>
              <a:rPr lang="zh-CN" altLang="en-US" sz="1600" dirty="0">
                <a:solidFill>
                  <a:srgbClr val="C00000"/>
                </a:solidFill>
              </a:rPr>
              <a:t>文件中的代码</a:t>
            </a:r>
            <a:endParaRPr lang="zh-CN" altLang="en-US" sz="1600" dirty="0">
              <a:solidFill>
                <a:srgbClr val="C00000"/>
              </a:solidFill>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02042" y="2807890"/>
            <a:ext cx="5187916" cy="322742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内容占位符 2"/>
          <p:cNvSpPr>
            <a:spLocks noGrp="1"/>
          </p:cNvSpPr>
          <p:nvPr>
            <p:ph idx="4294967295"/>
          </p:nvPr>
        </p:nvSpPr>
        <p:spPr>
          <a:xfrm>
            <a:off x="1524000" y="1501776"/>
            <a:ext cx="7969250" cy="2640013"/>
          </a:xfrm>
        </p:spPr>
        <p:txBody>
          <a:bodyPr>
            <a:noAutofit/>
          </a:bodyPr>
          <a:lstStyle/>
          <a:p>
            <a:pPr marL="0" indent="0" algn="just"/>
            <a:r>
              <a:rPr lang="zh-CN" altLang="en-US" sz="2200" dirty="0">
                <a:latin typeface="+mn-ea"/>
              </a:rPr>
              <a:t>    以上两个关于股票技术分析指标（</a:t>
            </a:r>
            <a:r>
              <a:rPr lang="en-US" altLang="zh-CN" sz="2200" dirty="0">
                <a:latin typeface="+mn-ea"/>
              </a:rPr>
              <a:t>MACD</a:t>
            </a:r>
            <a:r>
              <a:rPr lang="zh-CN" altLang="en-US" sz="2200" dirty="0">
                <a:latin typeface="+mn-ea"/>
              </a:rPr>
              <a:t>和</a:t>
            </a:r>
            <a:r>
              <a:rPr lang="en-US" altLang="zh-CN" sz="2200" dirty="0">
                <a:latin typeface="+mn-ea"/>
              </a:rPr>
              <a:t>KDJ</a:t>
            </a:r>
            <a:r>
              <a:rPr lang="zh-CN" altLang="en-US" sz="2200" dirty="0">
                <a:latin typeface="+mn-ea"/>
              </a:rPr>
              <a:t>）的计算仅仅展示</a:t>
            </a:r>
            <a:r>
              <a:rPr lang="en-US" altLang="zh-CN" sz="2200" dirty="0">
                <a:latin typeface="+mn-ea"/>
              </a:rPr>
              <a:t>Python</a:t>
            </a:r>
            <a:r>
              <a:rPr lang="zh-CN" altLang="en-US" sz="2200" dirty="0">
                <a:latin typeface="+mn-ea"/>
              </a:rPr>
              <a:t>语言的一种实际应用，而非给读者做任何股票交易技术指标的推荐。</a:t>
            </a:r>
            <a:endParaRPr lang="en-US" altLang="zh-CN" sz="2200" dirty="0">
              <a:latin typeface="+mn-ea"/>
            </a:endParaRPr>
          </a:p>
          <a:p>
            <a:pPr marL="0" indent="0" algn="just"/>
            <a:r>
              <a:rPr lang="zh-CN" altLang="en-US" sz="2200" dirty="0">
                <a:latin typeface="+mn-ea"/>
              </a:rPr>
              <a:t>    虽然股票市场的程序化交易研究与实践方兴未艾，但开发设计一个成功率较高的交易系统是一项非常复杂的工作，并且随着市场运行的政策环境和市场参与者群体交易情绪特征的变化而需要不断更新指标及其参数的设置。</a:t>
            </a:r>
            <a:endParaRPr lang="zh-CN" altLang="en-US" sz="2200" dirty="0">
              <a:latin typeface="+mn-ea"/>
            </a:endParaRPr>
          </a:p>
        </p:txBody>
      </p:sp>
      <p:sp>
        <p:nvSpPr>
          <p:cNvPr id="13" name="标题 1"/>
          <p:cNvSpPr txBox="1"/>
          <p:nvPr/>
        </p:nvSpPr>
        <p:spPr>
          <a:xfrm>
            <a:off x="3166632" y="261388"/>
            <a:ext cx="6104965"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kern="0">
                <a:solidFill>
                  <a:schemeClr val="bg1"/>
                </a:solidFill>
                <a:latin typeface="宋体" panose="02010600030101010101" pitchFamily="2" charset="-122"/>
                <a:ea typeface="宋体" panose="02010600030101010101" pitchFamily="2" charset="-122"/>
                <a:sym typeface="+mn-ea"/>
              </a:rPr>
              <a:t>11.3</a:t>
            </a:r>
            <a:r>
              <a:rPr lang="zh-CN" altLang="en-US" sz="3200" kern="0">
                <a:solidFill>
                  <a:schemeClr val="bg1"/>
                </a:solidFill>
                <a:latin typeface="宋体" panose="02010600030101010101" pitchFamily="2" charset="-122"/>
                <a:ea typeface="宋体" panose="02010600030101010101" pitchFamily="2" charset="-122"/>
                <a:sym typeface="+mn-ea"/>
              </a:rPr>
              <a:t> </a:t>
            </a:r>
            <a:r>
              <a:rPr lang="zh-CN" altLang="en-US" sz="3200" kern="0" dirty="0">
                <a:solidFill>
                  <a:schemeClr val="bg1"/>
                </a:solidFill>
                <a:latin typeface="宋体" panose="02010600030101010101" pitchFamily="2" charset="-122"/>
                <a:ea typeface="宋体" panose="02010600030101010101" pitchFamily="2" charset="-122"/>
                <a:sym typeface="+mn-ea"/>
              </a:rPr>
              <a:t>股票技术指标计算</a:t>
            </a:r>
            <a:endParaRPr lang="zh-CN" altLang="en-US" sz="3200" kern="0" dirty="0">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438400" y="72644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由数据框</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df=</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pd.DataFrame</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np.random.random</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(10),index=</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pd.date_range</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('2020-1-1',periods=10) )</a:t>
            </a:r>
            <a:endParaRPr lang="en-US" altLang="zh-CN" sz="2600" dirty="0">
              <a:solidFill>
                <a:srgbClr val="000000"/>
              </a:solidFill>
              <a:latin typeface="微软雅黑" panose="020B0503020204020204" charset="-122"/>
              <a:ea typeface="微软雅黑" panose="020B0503020204020204" charset="-122"/>
              <a:sym typeface="微软雅黑" panose="020B0503020204020204" charset="-122"/>
            </a:endParaRPr>
          </a:p>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则运算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df -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df.shift</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(2)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的功能是</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相邻两天的数据做减法，后日</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前日（例如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2</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日</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-1</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日</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每间隔两天的数据做减法</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后日</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前日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例如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3</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日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- 1</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日</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每间隔两天的数据做减法，前日</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后日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例如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1</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日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- 3</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日</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相邻两天的数据做减法，前日</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后日（例如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1</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日</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-2</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日</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椭圆 8"/>
          <p:cNvSpPr>
            <a:spLocks noChangeAspect="1"/>
          </p:cNvSpPr>
          <p:nvPr>
            <p:custDataLst>
              <p:tags r:id="rId6"/>
            </p:custDataLst>
          </p:nvPr>
        </p:nvSpPr>
        <p:spPr bwMode="auto">
          <a:xfrm>
            <a:off x="2638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7"/>
            </p:custDataLst>
          </p:nvPr>
        </p:nvSpPr>
        <p:spPr bwMode="auto">
          <a:xfrm>
            <a:off x="2638425" y="370760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8"/>
            </p:custDataLst>
          </p:nvPr>
        </p:nvSpPr>
        <p:spPr bwMode="auto">
          <a:xfrm>
            <a:off x="2638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9"/>
            </p:custDataLst>
          </p:nvPr>
        </p:nvSpPr>
        <p:spPr bwMode="auto">
          <a:xfrm>
            <a:off x="2638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矩形: 圆角 12"/>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8" name="组合 17"/>
          <p:cNvGrpSpPr/>
          <p:nvPr>
            <p:custDataLst>
              <p:tags r:id="rId11"/>
            </p:custDataLst>
          </p:nvPr>
        </p:nvGrpSpPr>
        <p:grpSpPr>
          <a:xfrm>
            <a:off x="1524000" y="0"/>
            <a:ext cx="9144000" cy="635000"/>
            <a:chOff x="0" y="0"/>
            <a:chExt cx="9144000" cy="635000"/>
          </a:xfrm>
        </p:grpSpPr>
        <p:sp>
          <p:nvSpPr>
            <p:cNvPr id="14"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5"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7" name="TipText"/>
            <p:cNvSpPr txBox="1"/>
            <p:nvPr>
              <p:custDataLst>
                <p:tags r:id="rId15"/>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3" name="图片 2"/>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如果要和市场指数比较平均收益率， 则股票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300123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亚光科技 应和哪一个指数相比较</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SH:000001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SZ:399001</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SZ:399006</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SH:000016</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6"/>
            </p:custDataLst>
          </p:nvPr>
        </p:nvSpPr>
        <p:spPr bwMode="auto">
          <a:xfrm>
            <a:off x="2638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7"/>
            </p:custDataLst>
          </p:nvPr>
        </p:nvSpPr>
        <p:spPr bwMode="auto">
          <a:xfrm>
            <a:off x="2638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8"/>
            </p:custDataLst>
          </p:nvPr>
        </p:nvSpPr>
        <p:spPr bwMode="auto">
          <a:xfrm>
            <a:off x="2638425" y="456485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椭圆 12"/>
          <p:cNvSpPr>
            <a:spLocks noChangeAspect="1"/>
          </p:cNvSpPr>
          <p:nvPr>
            <p:custDataLst>
              <p:tags r:id="rId9"/>
            </p:custDataLst>
          </p:nvPr>
        </p:nvSpPr>
        <p:spPr bwMode="auto">
          <a:xfrm>
            <a:off x="2638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11"/>
            </p:custDataLst>
          </p:nvPr>
        </p:nvGrpSpPr>
        <p:grpSpPr>
          <a:xfrm>
            <a:off x="1524000" y="0"/>
            <a:ext cx="9144000" cy="635000"/>
            <a:chOff x="0" y="0"/>
            <a:chExt cx="9144000" cy="635000"/>
          </a:xfrm>
        </p:grpSpPr>
        <p:sp>
          <p:nvSpPr>
            <p:cNvPr id="15"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5"/>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数据框对象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df.fillna</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命令中有一个参数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method ,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用于规定缺失值的填充方向，如果要用后面的值填充前面的缺失值，应设置该参数为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ffill</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bfill</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None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pad</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6"/>
            </p:custDataLst>
          </p:nvPr>
        </p:nvSpPr>
        <p:spPr bwMode="auto">
          <a:xfrm>
            <a:off x="2638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7"/>
            </p:custDataLst>
          </p:nvPr>
        </p:nvSpPr>
        <p:spPr bwMode="auto">
          <a:xfrm>
            <a:off x="2638425" y="370760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8"/>
            </p:custDataLst>
          </p:nvPr>
        </p:nvSpPr>
        <p:spPr bwMode="auto">
          <a:xfrm>
            <a:off x="2638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椭圆 12"/>
          <p:cNvSpPr>
            <a:spLocks noChangeAspect="1"/>
          </p:cNvSpPr>
          <p:nvPr>
            <p:custDataLst>
              <p:tags r:id="rId9"/>
            </p:custDataLst>
          </p:nvPr>
        </p:nvSpPr>
        <p:spPr bwMode="auto">
          <a:xfrm>
            <a:off x="2638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11"/>
            </p:custDataLst>
          </p:nvPr>
        </p:nvGrpSpPr>
        <p:grpSpPr>
          <a:xfrm>
            <a:off x="1524000" y="0"/>
            <a:ext cx="9144000" cy="635000"/>
            <a:chOff x="0" y="0"/>
            <a:chExt cx="9144000" cy="635000"/>
          </a:xfrm>
        </p:grpSpPr>
        <p:sp>
          <p:nvSpPr>
            <p:cNvPr id="15"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5"/>
              </p:custDataLst>
            </p:nvPr>
          </p:nvSpPr>
          <p:spPr>
            <a:xfrm>
              <a:off x="1427480"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在</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pandas</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中如果要获取国外的股票数据行情，可以使用</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tushare</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pandas-</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datareader</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pd.read_stock</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5"/>
            </p:custDataLst>
          </p:nvPr>
        </p:nvSpPr>
        <p:spPr bwMode="auto">
          <a:xfrm>
            <a:off x="2638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6"/>
            </p:custDataLst>
          </p:nvPr>
        </p:nvSpPr>
        <p:spPr bwMode="auto">
          <a:xfrm>
            <a:off x="2638425" y="370760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7"/>
            </p:custDataLst>
          </p:nvPr>
        </p:nvSpPr>
        <p:spPr bwMode="auto">
          <a:xfrm>
            <a:off x="2638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8"/>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9"/>
            </p:custDataLst>
          </p:nvPr>
        </p:nvGrpSpPr>
        <p:grpSpPr>
          <a:xfrm>
            <a:off x="1524000" y="0"/>
            <a:ext cx="9144000" cy="635000"/>
            <a:chOff x="0" y="0"/>
            <a:chExt cx="9144000" cy="635000"/>
          </a:xfrm>
        </p:grpSpPr>
        <p:sp>
          <p:nvSpPr>
            <p:cNvPr id="15" name="TitleBackground"/>
            <p:cNvSpPr/>
            <p:nvPr>
              <p:custDataLst>
                <p:tags r:id="rId10"/>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11"/>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2"/>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3"/>
              </p:custDataLst>
            </p:nvPr>
          </p:nvSpPr>
          <p:spPr>
            <a:xfrm>
              <a:off x="1427480"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4"/>
            </p:custDataLst>
          </p:nvPr>
        </p:nvPicPr>
        <p:blipFill>
          <a:blip r:embed="rId15">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6"/>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金融领域分析收益率时多采用对数收益率的原因是</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对数收益率易于人工计算</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对数收益率具有对称性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对数收益率具有时序可加性</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对数收益率累乘计算很方便</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矩形 9"/>
          <p:cNvSpPr>
            <a:spLocks noChangeAspect="1"/>
          </p:cNvSpPr>
          <p:nvPr>
            <p:custDataLst>
              <p:tags r:id="rId6"/>
            </p:custDataLst>
          </p:nvPr>
        </p:nvSpPr>
        <p:spPr bwMode="auto">
          <a:xfrm>
            <a:off x="2638425" y="2850356"/>
            <a:ext cx="514350" cy="514350"/>
          </a:xfrm>
          <a:prstGeom prst="rect">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矩形 10"/>
          <p:cNvSpPr>
            <a:spLocks noChangeAspect="1"/>
          </p:cNvSpPr>
          <p:nvPr>
            <p:custDataLst>
              <p:tags r:id="rId7"/>
            </p:custDataLst>
          </p:nvPr>
        </p:nvSpPr>
        <p:spPr bwMode="auto">
          <a:xfrm>
            <a:off x="2638425" y="370760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a:spLocks noChangeAspect="1"/>
          </p:cNvSpPr>
          <p:nvPr>
            <p:custDataLst>
              <p:tags r:id="rId8"/>
            </p:custDataLst>
          </p:nvPr>
        </p:nvSpPr>
        <p:spPr bwMode="auto">
          <a:xfrm>
            <a:off x="2638425" y="456485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矩形 12"/>
          <p:cNvSpPr>
            <a:spLocks noChangeAspect="1"/>
          </p:cNvSpPr>
          <p:nvPr>
            <p:custDataLst>
              <p:tags r:id="rId9"/>
            </p:custDataLst>
          </p:nvPr>
        </p:nvSpPr>
        <p:spPr bwMode="auto">
          <a:xfrm>
            <a:off x="2638425" y="5422106"/>
            <a:ext cx="514350" cy="514350"/>
          </a:xfrm>
          <a:prstGeom prst="rect">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11"/>
            </p:custDataLst>
          </p:nvPr>
        </p:nvGrpSpPr>
        <p:grpSpPr>
          <a:xfrm>
            <a:off x="1524000" y="0"/>
            <a:ext cx="9144000" cy="635000"/>
            <a:chOff x="0" y="0"/>
            <a:chExt cx="9144000" cy="635000"/>
          </a:xfrm>
        </p:grpSpPr>
        <p:sp>
          <p:nvSpPr>
            <p:cNvPr id="15"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多选题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5"/>
              </p:custDataLst>
            </p:nvPr>
          </p:nvSpPr>
          <p:spPr>
            <a:xfrm>
              <a:off x="1427480"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
          <p:cNvSpPr txBox="1"/>
          <p:nvPr/>
        </p:nvSpPr>
        <p:spPr>
          <a:xfrm>
            <a:off x="1873624" y="1904255"/>
            <a:ext cx="8432905" cy="1878852"/>
          </a:xfrm>
          <a:prstGeom prst="rect">
            <a:avLst/>
          </a:prstGeom>
        </p:spPr>
        <p:txBody>
          <a:bodyPr vert="horz" wrap="square" lIns="91440" tIns="45720" rIns="91440" bIns="45720" anchor="t"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1" indent="0" algn="just">
              <a:lnSpc>
                <a:spcPct val="140000"/>
              </a:lnSpc>
              <a:spcBef>
                <a:spcPts val="0"/>
              </a:spcBef>
              <a:buNone/>
            </a:pPr>
            <a:r>
              <a:rPr lang="zh-CN" altLang="en-US" sz="2000" kern="0" dirty="0"/>
              <a:t>        为要使用这些金融函数，须在本地电脑安装</a:t>
            </a:r>
            <a:r>
              <a:rPr lang="en-US" altLang="zh-CN" sz="2000" kern="0" dirty="0" err="1"/>
              <a:t>numpy_financial</a:t>
            </a:r>
            <a:r>
              <a:rPr lang="zh-CN" altLang="en-US" sz="2000" kern="0" dirty="0"/>
              <a:t>包（在安装界面执行</a:t>
            </a:r>
            <a:r>
              <a:rPr lang="en-US" altLang="zh-CN" sz="2000" kern="0" dirty="0"/>
              <a:t>pip</a:t>
            </a:r>
            <a:r>
              <a:rPr lang="zh-CN" altLang="en-US" sz="2000" kern="0" dirty="0"/>
              <a:t>命令</a:t>
            </a:r>
            <a:r>
              <a:rPr lang="en-US" altLang="zh-CN" sz="2000" kern="0" dirty="0"/>
              <a:t>: pip install </a:t>
            </a:r>
            <a:r>
              <a:rPr lang="en-US" altLang="zh-CN" sz="2000" kern="0" dirty="0" err="1"/>
              <a:t>numpy_financial</a:t>
            </a:r>
            <a:r>
              <a:rPr lang="zh-CN" altLang="en-US" sz="2000" kern="0" dirty="0"/>
              <a:t>），然后在程序中利用导入命令</a:t>
            </a:r>
            <a:r>
              <a:rPr lang="en-US" altLang="zh-CN" sz="2000" kern="0" dirty="0"/>
              <a:t>import </a:t>
            </a:r>
            <a:r>
              <a:rPr lang="zh-CN" altLang="en-US" sz="2000" kern="0" dirty="0"/>
              <a:t>导入该工具包模块：</a:t>
            </a:r>
            <a:endParaRPr lang="zh-CN" altLang="en-US" sz="2000" kern="0" dirty="0"/>
          </a:p>
          <a:p>
            <a:pPr marL="0" lvl="1" indent="0">
              <a:lnSpc>
                <a:spcPct val="140000"/>
              </a:lnSpc>
              <a:spcBef>
                <a:spcPts val="0"/>
              </a:spcBef>
              <a:buNone/>
            </a:pPr>
            <a:r>
              <a:rPr lang="en-US" altLang="zh-CN" sz="2000" kern="0" dirty="0"/>
              <a:t>         import </a:t>
            </a:r>
            <a:r>
              <a:rPr lang="en-US" altLang="zh-CN" sz="2000" kern="0" dirty="0" err="1"/>
              <a:t>numpy_financial</a:t>
            </a:r>
            <a:r>
              <a:rPr lang="en-US" altLang="zh-CN" sz="2000" kern="0" dirty="0"/>
              <a:t> as </a:t>
            </a:r>
            <a:r>
              <a:rPr lang="en-US" altLang="zh-CN" sz="2000" kern="0" dirty="0" err="1"/>
              <a:t>npf</a:t>
            </a:r>
            <a:endParaRPr lang="en-US" altLang="zh-CN" sz="2000" kern="0" dirty="0"/>
          </a:p>
        </p:txBody>
      </p:sp>
      <p:sp>
        <p:nvSpPr>
          <p:cNvPr id="41" name="标题 1"/>
          <p:cNvSpPr txBox="1"/>
          <p:nvPr/>
        </p:nvSpPr>
        <p:spPr>
          <a:xfrm>
            <a:off x="3487271" y="197085"/>
            <a:ext cx="5118847"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kern="0">
                <a:solidFill>
                  <a:schemeClr val="bg1"/>
                </a:solidFill>
                <a:latin typeface="宋体" panose="02010600030101010101" pitchFamily="2" charset="-122"/>
                <a:ea typeface="宋体" panose="02010600030101010101" pitchFamily="2" charset="-122"/>
                <a:sym typeface="+mn-ea"/>
              </a:rPr>
              <a:t>11.1</a:t>
            </a:r>
            <a:r>
              <a:rPr lang="zh-CN" altLang="en-US" sz="3200" kern="0">
                <a:solidFill>
                  <a:schemeClr val="bg1"/>
                </a:solidFill>
                <a:latin typeface="宋体" panose="02010600030101010101" pitchFamily="2" charset="-122"/>
                <a:ea typeface="宋体" panose="02010600030101010101" pitchFamily="2" charset="-122"/>
                <a:sym typeface="+mn-ea"/>
              </a:rPr>
              <a:t>  </a:t>
            </a:r>
            <a:r>
              <a:rPr lang="zh-CN" altLang="en-US" sz="3200" kern="0" dirty="0">
                <a:solidFill>
                  <a:schemeClr val="bg1"/>
                </a:solidFill>
                <a:latin typeface="宋体" panose="02010600030101010101" pitchFamily="2" charset="-122"/>
                <a:ea typeface="宋体" panose="02010600030101010101" pitchFamily="2" charset="-122"/>
                <a:sym typeface="+mn-ea"/>
              </a:rPr>
              <a:t>实用</a:t>
            </a:r>
            <a:r>
              <a:rPr lang="en-US" altLang="zh-CN" sz="3200" kern="0" dirty="0" err="1">
                <a:solidFill>
                  <a:schemeClr val="bg1"/>
                </a:solidFill>
                <a:latin typeface="宋体" panose="02010600030101010101" pitchFamily="2" charset="-122"/>
                <a:ea typeface="宋体" panose="02010600030101010101" pitchFamily="2" charset="-122"/>
                <a:sym typeface="+mn-ea"/>
              </a:rPr>
              <a:t>NumPy</a:t>
            </a:r>
            <a:r>
              <a:rPr lang="zh-CN" altLang="en-US" sz="3200" kern="0" dirty="0">
                <a:solidFill>
                  <a:schemeClr val="bg1"/>
                </a:solidFill>
                <a:latin typeface="宋体" panose="02010600030101010101" pitchFamily="2" charset="-122"/>
                <a:ea typeface="宋体" panose="02010600030101010101" pitchFamily="2" charset="-122"/>
                <a:sym typeface="+mn-ea"/>
              </a:rPr>
              <a:t>金融函数</a:t>
            </a:r>
            <a:endParaRPr lang="zh-CN" altLang="en-US" sz="3200" kern="0" dirty="0">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两个数据列如果计算其相关系数为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-0.9 ,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因为是负数，远远小于</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0</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 所以表明其相关性很小。</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正确</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 错误</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4"/>
            </p:custDataLst>
          </p:nvPr>
        </p:nvSpPr>
        <p:spPr bwMode="auto">
          <a:xfrm>
            <a:off x="2638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5"/>
            </p:custDataLst>
          </p:nvPr>
        </p:nvSpPr>
        <p:spPr bwMode="auto">
          <a:xfrm>
            <a:off x="2638425" y="370760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6"/>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7"/>
            </p:custDataLst>
          </p:nvPr>
        </p:nvGrpSpPr>
        <p:grpSpPr>
          <a:xfrm>
            <a:off x="1524000" y="0"/>
            <a:ext cx="9144000" cy="635000"/>
            <a:chOff x="0" y="0"/>
            <a:chExt cx="9144000" cy="635000"/>
          </a:xfrm>
        </p:grpSpPr>
        <p:sp>
          <p:nvSpPr>
            <p:cNvPr id="15" name="TitleBackground"/>
            <p:cNvSpPr/>
            <p:nvPr>
              <p:custDataLst>
                <p:tags r:id="rId8"/>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9"/>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0"/>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1"/>
              </p:custDataLst>
            </p:nvPr>
          </p:nvSpPr>
          <p:spPr>
            <a:xfrm>
              <a:off x="1427480"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2"/>
            </p:custDataLst>
          </p:nvPr>
        </p:nvPicPr>
        <p:blipFill>
          <a:blip r:embed="rId13">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4"/>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WordArt 2"/>
          <p:cNvSpPr>
            <a:spLocks noChangeArrowheads="1" noChangeShapeType="1" noTextEdit="1"/>
          </p:cNvSpPr>
          <p:nvPr/>
        </p:nvSpPr>
        <p:spPr bwMode="gray">
          <a:xfrm>
            <a:off x="4529826" y="3915055"/>
            <a:ext cx="3452124" cy="431223"/>
          </a:xfrm>
          <a:prstGeom prst="rect">
            <a:avLst/>
          </a:prstGeom>
        </p:spPr>
        <p:txBody>
          <a:bodyPr wrap="none" fromWordArt="1">
            <a:prstTxWarp prst="textDeflate">
              <a:avLst>
                <a:gd name="adj" fmla="val 0"/>
              </a:avLst>
            </a:prstTxWarp>
          </a:bodyPr>
          <a:lstStyle/>
          <a:p>
            <a:pPr algn="ctr"/>
            <a:r>
              <a:rPr lang="en-US" altLang="zh-CN" sz="4050" kern="10" dirty="0">
                <a:ln w="19050">
                  <a:solidFill>
                    <a:schemeClr val="bg1"/>
                  </a:solidFill>
                  <a:rou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panose="020B0604030504040204"/>
                <a:ea typeface="Verdana" panose="020B0604030504040204"/>
                <a:cs typeface="Verdana" panose="020B0604030504040204"/>
              </a:rPr>
              <a:t>Thank You !</a:t>
            </a:r>
            <a:endParaRPr lang="zh-CN" altLang="en-US" sz="4050" kern="10" dirty="0">
              <a:ln w="19050">
                <a:solidFill>
                  <a:schemeClr val="bg1"/>
                </a:solidFill>
                <a:rou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panose="020B0604030504040204"/>
              <a:cs typeface="Verdana" panose="020B0604030504040204"/>
            </a:endParaRPr>
          </a:p>
        </p:txBody>
      </p:sp>
      <p:sp>
        <p:nvSpPr>
          <p:cNvPr id="307203" name="WordArt 3"/>
          <p:cNvSpPr>
            <a:spLocks noChangeArrowheads="1" noChangeShapeType="1" noTextEdit="1"/>
          </p:cNvSpPr>
          <p:nvPr/>
        </p:nvSpPr>
        <p:spPr bwMode="auto">
          <a:xfrm>
            <a:off x="3719738" y="2078852"/>
            <a:ext cx="4969669" cy="1026319"/>
          </a:xfrm>
          <a:prstGeom prst="rect">
            <a:avLst/>
          </a:prstGeom>
          <a:extLst>
            <a:ext uri="{AF507438-7753-43E0-B8FC-AC1667EBCBE1}">
              <a14:hiddenEffects xmlns:a14="http://schemas.microsoft.com/office/drawing/2010/main">
                <a:effectLst/>
              </a14:hiddenEffects>
            </a:ext>
          </a:extLst>
        </p:spPr>
        <p:txBody>
          <a:bodyPr wrap="none" fromWordArt="1">
            <a:prstTxWarp prst="textInflateTop">
              <a:avLst>
                <a:gd name="adj" fmla="val 31917"/>
              </a:avLst>
            </a:prstTxWarp>
          </a:bodyPr>
          <a:lstStyle/>
          <a:p>
            <a:pPr algn="ctr">
              <a:defRPr/>
            </a:pPr>
            <a:r>
              <a:rPr lang="en-US" altLang="zh-CN" sz="2700" kern="10" dirty="0">
                <a:ln w="9525">
                  <a:solidFill>
                    <a:srgbClr val="000000"/>
                  </a:solidFill>
                  <a:round/>
                </a:ln>
                <a:solidFill>
                  <a:srgbClr val="FFFFFF"/>
                </a:solidFill>
                <a:latin typeface="宋体" panose="02010600030101010101" pitchFamily="2" charset="-122"/>
                <a:ea typeface="宋体" panose="02010600030101010101" pitchFamily="2" charset="-122"/>
              </a:rPr>
              <a:t>Python</a:t>
            </a:r>
            <a:r>
              <a:rPr lang="zh-CN" altLang="en-US" sz="2700" kern="10" dirty="0">
                <a:ln w="9525">
                  <a:solidFill>
                    <a:srgbClr val="000000"/>
                  </a:solidFill>
                  <a:round/>
                </a:ln>
                <a:solidFill>
                  <a:srgbClr val="FFFFFF"/>
                </a:solidFill>
                <a:latin typeface="宋体" panose="02010600030101010101" pitchFamily="2" charset="-122"/>
                <a:ea typeface="宋体" panose="02010600030101010101" pitchFamily="2" charset="-122"/>
              </a:rPr>
              <a:t>程序设计基础</a:t>
            </a:r>
            <a:endParaRPr lang="zh-CN" altLang="en-US" sz="2700" kern="10" dirty="0">
              <a:ln w="9525">
                <a:solidFill>
                  <a:srgbClr val="000000"/>
                </a:solidFill>
                <a:round/>
              </a:ln>
              <a:solidFill>
                <a:srgbClr val="FFFFFF"/>
              </a:solidFill>
              <a:latin typeface="宋体" panose="02010600030101010101" pitchFamily="2" charset="-122"/>
              <a:ea typeface="宋体" panose="02010600030101010101" pitchFamily="2" charset="-122"/>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85603" y="5156163"/>
            <a:ext cx="2020796" cy="65165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1776171" y="1494003"/>
            <a:ext cx="8765555" cy="2677656"/>
          </a:xfrm>
          <a:prstGeom prst="rect">
            <a:avLst/>
          </a:prstGeom>
        </p:spPr>
        <p:txBody>
          <a:bodyPr wrap="square">
            <a:spAutoFit/>
          </a:bodyPr>
          <a:lstStyle/>
          <a:p>
            <a:r>
              <a:rPr lang="zh-CN" altLang="en-US" sz="2100" dirty="0"/>
              <a:t>        终值函数</a:t>
            </a:r>
            <a:r>
              <a:rPr lang="en-US" altLang="zh-CN" sz="2100" dirty="0" err="1"/>
              <a:t>fv</a:t>
            </a:r>
            <a:r>
              <a:rPr lang="en-US" altLang="zh-CN" sz="2100" dirty="0"/>
              <a:t>(rate, </a:t>
            </a:r>
            <a:r>
              <a:rPr lang="en-US" altLang="zh-CN" sz="2100" dirty="0" err="1"/>
              <a:t>nper</a:t>
            </a:r>
            <a:r>
              <a:rPr lang="en-US" altLang="zh-CN" sz="2100" dirty="0"/>
              <a:t>, </a:t>
            </a:r>
            <a:r>
              <a:rPr lang="en-US" altLang="zh-CN" sz="2100" dirty="0" err="1"/>
              <a:t>pmt</a:t>
            </a:r>
            <a:r>
              <a:rPr lang="en-US" altLang="zh-CN" sz="2100" dirty="0"/>
              <a:t>, </a:t>
            </a:r>
            <a:r>
              <a:rPr lang="en-US" altLang="zh-CN" sz="2100" dirty="0" err="1"/>
              <a:t>pv</a:t>
            </a:r>
            <a:r>
              <a:rPr lang="en-US" altLang="zh-CN" sz="2100" dirty="0"/>
              <a:t>[,when])</a:t>
            </a:r>
            <a:r>
              <a:rPr lang="zh-CN" altLang="en-US" sz="2100" dirty="0"/>
              <a:t>：函数</a:t>
            </a:r>
            <a:r>
              <a:rPr lang="en-US" altLang="zh-CN" sz="2100" dirty="0" err="1"/>
              <a:t>fv</a:t>
            </a:r>
            <a:r>
              <a:rPr lang="en-US" altLang="zh-CN" sz="2100" dirty="0"/>
              <a:t>()</a:t>
            </a:r>
            <a:r>
              <a:rPr lang="zh-CN" altLang="en-US" sz="2100" dirty="0"/>
              <a:t>是以固定利率计算一项投资或贷款在未来某一时间点具有的价值，也称之为“未来值”。</a:t>
            </a:r>
            <a:endParaRPr lang="en-US" altLang="zh-CN" sz="2100" dirty="0"/>
          </a:p>
          <a:p>
            <a:r>
              <a:rPr lang="zh-CN" altLang="en-US" sz="2100" dirty="0"/>
              <a:t>参数 </a:t>
            </a:r>
            <a:r>
              <a:rPr lang="en-US" altLang="zh-CN" sz="2100" dirty="0"/>
              <a:t>rate</a:t>
            </a:r>
            <a:r>
              <a:rPr lang="zh-CN" altLang="en-US" sz="2100" dirty="0"/>
              <a:t>：存款或贷款每期的利率；</a:t>
            </a:r>
            <a:endParaRPr lang="en-US" altLang="zh-CN" sz="2100" dirty="0"/>
          </a:p>
          <a:p>
            <a:r>
              <a:rPr lang="en-US" altLang="zh-CN" sz="2100" dirty="0"/>
              <a:t>         </a:t>
            </a:r>
            <a:r>
              <a:rPr lang="en-US" altLang="zh-CN" sz="2100" dirty="0" err="1"/>
              <a:t>nper</a:t>
            </a:r>
            <a:r>
              <a:rPr lang="zh-CN" altLang="en-US" sz="2100" dirty="0"/>
              <a:t>：期间发生的存款或贷款总期数；</a:t>
            </a:r>
            <a:endParaRPr lang="en-US" altLang="zh-CN" sz="2100" dirty="0"/>
          </a:p>
          <a:p>
            <a:r>
              <a:rPr lang="en-US" altLang="zh-CN" sz="2100" dirty="0"/>
              <a:t>         </a:t>
            </a:r>
            <a:r>
              <a:rPr lang="en-US" altLang="zh-CN" sz="2100" dirty="0" err="1"/>
              <a:t>pmt</a:t>
            </a:r>
            <a:r>
              <a:rPr lang="zh-CN" altLang="en-US" sz="2100" dirty="0"/>
              <a:t>：存款或贷款每期支付的金额；</a:t>
            </a:r>
            <a:endParaRPr lang="en-US" altLang="zh-CN" sz="2100" dirty="0"/>
          </a:p>
          <a:p>
            <a:r>
              <a:rPr lang="en-US" altLang="zh-CN" sz="2100" dirty="0"/>
              <a:t>         </a:t>
            </a:r>
            <a:r>
              <a:rPr lang="en-US" altLang="zh-CN" sz="2100" dirty="0" err="1"/>
              <a:t>pv</a:t>
            </a:r>
            <a:r>
              <a:rPr lang="zh-CN" altLang="en-US" sz="2100" dirty="0"/>
              <a:t>：当前</a:t>
            </a:r>
            <a:r>
              <a:rPr lang="en-US" altLang="zh-CN" sz="2100" dirty="0"/>
              <a:t>(</a:t>
            </a:r>
            <a:r>
              <a:rPr lang="zh-CN" altLang="en-US" sz="2100" dirty="0"/>
              <a:t>首期</a:t>
            </a:r>
            <a:r>
              <a:rPr lang="en-US" altLang="zh-CN" sz="2100" dirty="0"/>
              <a:t>)</a:t>
            </a:r>
            <a:r>
              <a:rPr lang="zh-CN" altLang="en-US" sz="2100" dirty="0"/>
              <a:t>的存款或贷款金额；</a:t>
            </a:r>
            <a:endParaRPr lang="en-US" altLang="zh-CN" sz="2100" dirty="0"/>
          </a:p>
          <a:p>
            <a:r>
              <a:rPr lang="en-US" altLang="zh-CN" sz="2100" dirty="0"/>
              <a:t>         when: when=‘begin’</a:t>
            </a:r>
            <a:r>
              <a:rPr lang="zh-CN" altLang="en-US" sz="2100" dirty="0"/>
              <a:t>或</a:t>
            </a:r>
            <a:r>
              <a:rPr lang="en-US" altLang="zh-CN" sz="2100" dirty="0"/>
              <a:t>1</a:t>
            </a:r>
            <a:r>
              <a:rPr lang="zh-CN" altLang="en-US" sz="2100" dirty="0"/>
              <a:t>表示在每一期的期初进行交付款，</a:t>
            </a:r>
            <a:r>
              <a:rPr lang="en-US" altLang="zh-CN" sz="2100" dirty="0"/>
              <a:t>when=‘end’</a:t>
            </a:r>
            <a:r>
              <a:rPr lang="zh-CN" altLang="en-US" sz="2100" dirty="0"/>
              <a:t>或</a:t>
            </a:r>
            <a:r>
              <a:rPr lang="en-US" altLang="zh-CN" sz="2100" dirty="0"/>
              <a:t>0</a:t>
            </a:r>
            <a:r>
              <a:rPr lang="zh-CN" altLang="en-US" sz="2100" dirty="0"/>
              <a:t>表示在期末进行交付款；</a:t>
            </a:r>
            <a:endParaRPr lang="en-US" altLang="zh-CN" sz="2100" dirty="0"/>
          </a:p>
        </p:txBody>
      </p:sp>
      <p:sp>
        <p:nvSpPr>
          <p:cNvPr id="48" name="Rectangle 3"/>
          <p:cNvSpPr txBox="1"/>
          <p:nvPr/>
        </p:nvSpPr>
        <p:spPr>
          <a:xfrm>
            <a:off x="1904396" y="4312139"/>
            <a:ext cx="8432905" cy="1030827"/>
          </a:xfrm>
          <a:prstGeom prst="rect">
            <a:avLst/>
          </a:prstGeom>
        </p:spPr>
        <p:txBody>
          <a:bodyPr vert="horz" wrap="square" lIns="91440" tIns="45720" rIns="91440" bIns="45720" anchor="t"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1" indent="0" algn="just">
              <a:lnSpc>
                <a:spcPct val="140000"/>
              </a:lnSpc>
              <a:spcBef>
                <a:spcPts val="0"/>
              </a:spcBef>
              <a:buNone/>
            </a:pPr>
            <a:r>
              <a:rPr lang="zh-CN" altLang="en-US" sz="2000" kern="0" dirty="0"/>
              <a:t>       注意：</a:t>
            </a:r>
            <a:r>
              <a:rPr lang="en-US" altLang="zh-CN" sz="2000" kern="0" dirty="0"/>
              <a:t>1) </a:t>
            </a:r>
            <a:r>
              <a:rPr lang="zh-CN" altLang="en-US" sz="2000" kern="0" dirty="0"/>
              <a:t>函数</a:t>
            </a:r>
            <a:r>
              <a:rPr lang="en-US" altLang="zh-CN" sz="2000" kern="0" dirty="0" err="1"/>
              <a:t>fv</a:t>
            </a:r>
            <a:r>
              <a:rPr lang="en-US" altLang="zh-CN" sz="2000" kern="0" dirty="0"/>
              <a:t>()</a:t>
            </a:r>
            <a:r>
              <a:rPr lang="zh-CN" altLang="en-US" sz="2000" kern="0" dirty="0"/>
              <a:t>是以复利计算未来值；</a:t>
            </a:r>
            <a:r>
              <a:rPr lang="en-US" altLang="zh-CN" sz="2000" kern="0" dirty="0"/>
              <a:t>2) </a:t>
            </a:r>
            <a:r>
              <a:rPr lang="en-US" altLang="zh-CN" sz="2000" kern="0" dirty="0" err="1"/>
              <a:t>pv</a:t>
            </a:r>
            <a:r>
              <a:rPr lang="zh-CN" altLang="en-US" sz="2000" kern="0" dirty="0"/>
              <a:t>值可以是</a:t>
            </a:r>
            <a:r>
              <a:rPr lang="en-US" altLang="zh-CN" sz="2000" kern="0" dirty="0"/>
              <a:t>0</a:t>
            </a:r>
            <a:r>
              <a:rPr lang="zh-CN" altLang="en-US" sz="2000" kern="0" dirty="0"/>
              <a:t>，其正负形式对应借入借出</a:t>
            </a:r>
            <a:r>
              <a:rPr lang="en-US" altLang="zh-CN" sz="2000" kern="0" dirty="0"/>
              <a:t>; 3) </a:t>
            </a:r>
            <a:r>
              <a:rPr lang="en-US" altLang="zh-CN" sz="2000" kern="0" dirty="0" err="1"/>
              <a:t>pv</a:t>
            </a:r>
            <a:r>
              <a:rPr lang="zh-CN" altLang="en-US" sz="2000" kern="0" dirty="0"/>
              <a:t>是首期比其它各期多产生的收支金额。</a:t>
            </a:r>
            <a:endParaRPr lang="en-US" altLang="zh-CN" sz="2000" kern="0" dirty="0"/>
          </a:p>
        </p:txBody>
      </p:sp>
      <p:sp>
        <p:nvSpPr>
          <p:cNvPr id="49" name="标题 1"/>
          <p:cNvSpPr txBox="1"/>
          <p:nvPr/>
        </p:nvSpPr>
        <p:spPr>
          <a:xfrm>
            <a:off x="3411644" y="249323"/>
            <a:ext cx="5118847"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b="1" kern="0">
                <a:solidFill>
                  <a:schemeClr val="bg1"/>
                </a:solidFill>
                <a:latin typeface="宋体" panose="02010600030101010101" pitchFamily="2" charset="-122"/>
                <a:ea typeface="宋体" panose="02010600030101010101" pitchFamily="2" charset="-122"/>
                <a:sym typeface="+mn-ea"/>
              </a:rPr>
              <a:t>11.1</a:t>
            </a:r>
            <a:r>
              <a:rPr lang="zh-CN" altLang="en-US" sz="3200" b="1" kern="0">
                <a:solidFill>
                  <a:schemeClr val="bg1"/>
                </a:solidFill>
                <a:latin typeface="宋体" panose="02010600030101010101" pitchFamily="2" charset="-122"/>
                <a:ea typeface="宋体" panose="02010600030101010101" pitchFamily="2" charset="-122"/>
                <a:sym typeface="+mn-ea"/>
              </a:rPr>
              <a:t>  </a:t>
            </a:r>
            <a:r>
              <a:rPr lang="zh-CN" altLang="en-US" sz="3200" b="1" kern="0" dirty="0">
                <a:solidFill>
                  <a:schemeClr val="bg1"/>
                </a:solidFill>
                <a:latin typeface="宋体" panose="02010600030101010101" pitchFamily="2" charset="-122"/>
                <a:ea typeface="宋体" panose="02010600030101010101" pitchFamily="2" charset="-122"/>
                <a:sym typeface="+mn-ea"/>
              </a:rPr>
              <a:t>实用</a:t>
            </a:r>
            <a:r>
              <a:rPr lang="en-US" altLang="zh-CN" sz="3200" b="1" kern="0" dirty="0" err="1">
                <a:solidFill>
                  <a:schemeClr val="bg1"/>
                </a:solidFill>
                <a:latin typeface="宋体" panose="02010600030101010101" pitchFamily="2" charset="-122"/>
                <a:ea typeface="宋体" panose="02010600030101010101" pitchFamily="2" charset="-122"/>
                <a:sym typeface="+mn-ea"/>
              </a:rPr>
              <a:t>NumPy</a:t>
            </a:r>
            <a:r>
              <a:rPr lang="zh-CN" altLang="en-US" sz="3200" b="1" kern="0" dirty="0">
                <a:solidFill>
                  <a:schemeClr val="bg1"/>
                </a:solidFill>
                <a:latin typeface="宋体" panose="02010600030101010101" pitchFamily="2" charset="-122"/>
                <a:ea typeface="宋体" panose="02010600030101010101" pitchFamily="2" charset="-122"/>
                <a:sym typeface="+mn-ea"/>
              </a:rPr>
              <a:t>金融函数</a:t>
            </a:r>
            <a:endParaRPr lang="zh-CN" altLang="en-US" sz="3200" b="1" kern="0" dirty="0">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1829959" y="1135415"/>
            <a:ext cx="8765555" cy="415498"/>
          </a:xfrm>
          <a:prstGeom prst="rect">
            <a:avLst/>
          </a:prstGeom>
        </p:spPr>
        <p:txBody>
          <a:bodyPr wrap="square">
            <a:spAutoFit/>
          </a:bodyPr>
          <a:lstStyle/>
          <a:p>
            <a:r>
              <a:rPr lang="zh-CN" altLang="en-US" sz="2100" dirty="0"/>
              <a:t>         现值函数</a:t>
            </a:r>
            <a:r>
              <a:rPr lang="en-US" altLang="zh-CN" sz="2100" dirty="0" err="1"/>
              <a:t>pv</a:t>
            </a:r>
            <a:r>
              <a:rPr lang="en-US" altLang="zh-CN" sz="2100" dirty="0"/>
              <a:t>(rate, </a:t>
            </a:r>
            <a:r>
              <a:rPr lang="en-US" altLang="zh-CN" sz="2100" dirty="0" err="1"/>
              <a:t>nper</a:t>
            </a:r>
            <a:r>
              <a:rPr lang="en-US" altLang="zh-CN" sz="2100" dirty="0"/>
              <a:t>, </a:t>
            </a:r>
            <a:r>
              <a:rPr lang="en-US" altLang="zh-CN" sz="2100" dirty="0" err="1"/>
              <a:t>pmt</a:t>
            </a:r>
            <a:r>
              <a:rPr lang="en-US" altLang="zh-CN" sz="2100" dirty="0"/>
              <a:t> ,</a:t>
            </a:r>
            <a:r>
              <a:rPr lang="en-US" altLang="zh-CN" sz="2100" dirty="0" err="1"/>
              <a:t>fv</a:t>
            </a:r>
            <a:r>
              <a:rPr lang="en-US" altLang="zh-CN" sz="2100" dirty="0"/>
              <a:t>)</a:t>
            </a:r>
            <a:r>
              <a:rPr lang="zh-CN" altLang="en-US" sz="2100" dirty="0"/>
              <a:t>：是指未来总资产在当前时刻的价值。</a:t>
            </a:r>
            <a:r>
              <a:rPr lang="en-US" altLang="zh-CN" sz="2100" dirty="0"/>
              <a:t>         </a:t>
            </a:r>
            <a:endParaRPr lang="en-US" altLang="zh-CN" sz="2100" dirty="0"/>
          </a:p>
        </p:txBody>
      </p:sp>
      <p:sp>
        <p:nvSpPr>
          <p:cNvPr id="54" name="矩形 53"/>
          <p:cNvSpPr/>
          <p:nvPr/>
        </p:nvSpPr>
        <p:spPr>
          <a:xfrm>
            <a:off x="1902446" y="1803067"/>
            <a:ext cx="8496614" cy="738664"/>
          </a:xfrm>
          <a:prstGeom prst="rect">
            <a:avLst/>
          </a:prstGeom>
        </p:spPr>
        <p:txBody>
          <a:bodyPr wrap="square">
            <a:spAutoFit/>
          </a:bodyPr>
          <a:lstStyle/>
          <a:p>
            <a:r>
              <a:rPr lang="zh-CN" altLang="en-US" sz="2100" dirty="0"/>
              <a:t>        年金函数</a:t>
            </a:r>
            <a:r>
              <a:rPr lang="en-US" altLang="zh-CN" sz="2100" dirty="0" err="1"/>
              <a:t>pmt</a:t>
            </a:r>
            <a:r>
              <a:rPr lang="en-US" altLang="zh-CN" sz="2100" dirty="0"/>
              <a:t>(rate, </a:t>
            </a:r>
            <a:r>
              <a:rPr lang="en-US" altLang="zh-CN" sz="2100" dirty="0" err="1"/>
              <a:t>nper</a:t>
            </a:r>
            <a:r>
              <a:rPr lang="en-US" altLang="zh-CN" sz="2100" dirty="0"/>
              <a:t>, </a:t>
            </a:r>
            <a:r>
              <a:rPr lang="en-US" altLang="zh-CN" sz="2100" dirty="0" err="1"/>
              <a:t>pv</a:t>
            </a:r>
            <a:r>
              <a:rPr lang="en-US" altLang="zh-CN" sz="2100" dirty="0"/>
              <a:t>, </a:t>
            </a:r>
            <a:r>
              <a:rPr lang="en-US" altLang="zh-CN" sz="2100" dirty="0" err="1"/>
              <a:t>fv</a:t>
            </a:r>
            <a:r>
              <a:rPr lang="en-US" altLang="zh-CN" sz="2100" dirty="0"/>
              <a:t>)</a:t>
            </a:r>
            <a:r>
              <a:rPr lang="zh-CN" altLang="en-US" sz="2100" dirty="0"/>
              <a:t>：是以固定利率和等额本息方式每期支付给银行的款项（包含本金和利息）。</a:t>
            </a:r>
            <a:endParaRPr lang="en-US" altLang="zh-CN" sz="2100" dirty="0"/>
          </a:p>
        </p:txBody>
      </p:sp>
      <p:sp>
        <p:nvSpPr>
          <p:cNvPr id="55" name="矩形 54"/>
          <p:cNvSpPr/>
          <p:nvPr/>
        </p:nvSpPr>
        <p:spPr>
          <a:xfrm>
            <a:off x="1829959" y="2793885"/>
            <a:ext cx="8569101" cy="738664"/>
          </a:xfrm>
          <a:prstGeom prst="rect">
            <a:avLst/>
          </a:prstGeom>
        </p:spPr>
        <p:txBody>
          <a:bodyPr wrap="square">
            <a:spAutoFit/>
          </a:bodyPr>
          <a:lstStyle/>
          <a:p>
            <a:r>
              <a:rPr lang="zh-CN" altLang="en-US" sz="2100" dirty="0"/>
              <a:t>        分期函数</a:t>
            </a:r>
            <a:r>
              <a:rPr lang="en-US" altLang="zh-CN" sz="2100" dirty="0" err="1"/>
              <a:t>nper</a:t>
            </a:r>
            <a:r>
              <a:rPr lang="en-US" altLang="zh-CN" sz="2100" dirty="0"/>
              <a:t>(rate, </a:t>
            </a:r>
            <a:r>
              <a:rPr lang="en-US" altLang="zh-CN" sz="2100" dirty="0" err="1"/>
              <a:t>pmt</a:t>
            </a:r>
            <a:r>
              <a:rPr lang="en-US" altLang="zh-CN" sz="2100" dirty="0"/>
              <a:t>, </a:t>
            </a:r>
            <a:r>
              <a:rPr lang="en-US" altLang="zh-CN" sz="2100" dirty="0" err="1"/>
              <a:t>pv</a:t>
            </a:r>
            <a:r>
              <a:rPr lang="en-US" altLang="zh-CN" sz="2100" dirty="0"/>
              <a:t>, </a:t>
            </a:r>
            <a:r>
              <a:rPr lang="en-US" altLang="zh-CN" sz="2100" dirty="0" err="1"/>
              <a:t>fv</a:t>
            </a:r>
            <a:r>
              <a:rPr lang="en-US" altLang="zh-CN" sz="2100" dirty="0"/>
              <a:t>)</a:t>
            </a:r>
            <a:r>
              <a:rPr lang="zh-CN" altLang="en-US" sz="2100" dirty="0"/>
              <a:t>：是以固定利率月等额本息还款方式定期付款的期数。。</a:t>
            </a:r>
            <a:endParaRPr lang="en-US" altLang="zh-CN" sz="2100" dirty="0"/>
          </a:p>
        </p:txBody>
      </p:sp>
      <p:sp>
        <p:nvSpPr>
          <p:cNvPr id="56" name="矩形 55"/>
          <p:cNvSpPr/>
          <p:nvPr/>
        </p:nvSpPr>
        <p:spPr>
          <a:xfrm>
            <a:off x="1902445" y="3859607"/>
            <a:ext cx="8496615" cy="1384995"/>
          </a:xfrm>
          <a:prstGeom prst="rect">
            <a:avLst/>
          </a:prstGeom>
        </p:spPr>
        <p:txBody>
          <a:bodyPr wrap="square">
            <a:spAutoFit/>
          </a:bodyPr>
          <a:lstStyle/>
          <a:p>
            <a:r>
              <a:rPr lang="zh-CN" altLang="en-US" sz="2100" dirty="0"/>
              <a:t>        无论是投资还是贷款，利用这些金融函数都能简单方便地计算不同利率、期限、分期、额度等情况下的收益或成本。例如根据目前住房贷款按揭负担费用的计算，可利用这些简单实用的函数计算比较商业房贷和公积金房贷的还款金额差异。</a:t>
            </a:r>
            <a:endParaRPr lang="en-US" altLang="zh-CN" sz="2100" dirty="0"/>
          </a:p>
        </p:txBody>
      </p:sp>
      <p:sp>
        <p:nvSpPr>
          <p:cNvPr id="57" name="标题 1"/>
          <p:cNvSpPr txBox="1"/>
          <p:nvPr/>
        </p:nvSpPr>
        <p:spPr>
          <a:xfrm>
            <a:off x="3487271" y="279588"/>
            <a:ext cx="5118847"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b="1" kern="0">
                <a:solidFill>
                  <a:schemeClr val="bg1"/>
                </a:solidFill>
                <a:latin typeface="宋体" panose="02010600030101010101" pitchFamily="2" charset="-122"/>
                <a:ea typeface="宋体" panose="02010600030101010101" pitchFamily="2" charset="-122"/>
                <a:sym typeface="+mn-ea"/>
              </a:rPr>
              <a:t>11.1</a:t>
            </a:r>
            <a:r>
              <a:rPr lang="zh-CN" altLang="en-US" sz="3200" b="1" kern="0">
                <a:solidFill>
                  <a:schemeClr val="bg1"/>
                </a:solidFill>
                <a:latin typeface="宋体" panose="02010600030101010101" pitchFamily="2" charset="-122"/>
                <a:ea typeface="宋体" panose="02010600030101010101" pitchFamily="2" charset="-122"/>
                <a:sym typeface="+mn-ea"/>
              </a:rPr>
              <a:t>  </a:t>
            </a:r>
            <a:r>
              <a:rPr lang="zh-CN" altLang="en-US" sz="3200" b="1" kern="0" dirty="0">
                <a:solidFill>
                  <a:schemeClr val="bg1"/>
                </a:solidFill>
                <a:latin typeface="宋体" panose="02010600030101010101" pitchFamily="2" charset="-122"/>
                <a:ea typeface="宋体" panose="02010600030101010101" pitchFamily="2" charset="-122"/>
                <a:sym typeface="+mn-ea"/>
              </a:rPr>
              <a:t>实用</a:t>
            </a:r>
            <a:r>
              <a:rPr lang="en-US" altLang="zh-CN" sz="3200" b="1" kern="0" dirty="0" err="1">
                <a:solidFill>
                  <a:schemeClr val="bg1"/>
                </a:solidFill>
                <a:latin typeface="宋体" panose="02010600030101010101" pitchFamily="2" charset="-122"/>
                <a:ea typeface="宋体" panose="02010600030101010101" pitchFamily="2" charset="-122"/>
                <a:sym typeface="+mn-ea"/>
              </a:rPr>
              <a:t>NumPy</a:t>
            </a:r>
            <a:r>
              <a:rPr lang="zh-CN" altLang="en-US" sz="3200" b="1" kern="0" dirty="0">
                <a:solidFill>
                  <a:schemeClr val="bg1"/>
                </a:solidFill>
                <a:latin typeface="宋体" panose="02010600030101010101" pitchFamily="2" charset="-122"/>
                <a:ea typeface="宋体" panose="02010600030101010101" pitchFamily="2" charset="-122"/>
                <a:sym typeface="+mn-ea"/>
              </a:rPr>
              <a:t>金融函数</a:t>
            </a:r>
            <a:endParaRPr lang="zh-CN" altLang="en-US" sz="3200" b="1" kern="0" dirty="0">
              <a:solidFill>
                <a:schemeClr val="bg1"/>
              </a:solidFill>
              <a:latin typeface="宋体" panose="02010600030101010101" pitchFamily="2" charset="-122"/>
              <a:ea typeface="宋体" panose="02010600030101010101" pitchFamily="2" charset="-122"/>
              <a:sym typeface="+mn-ea"/>
            </a:endParaRPr>
          </a:p>
        </p:txBody>
      </p:sp>
      <p:sp>
        <p:nvSpPr>
          <p:cNvPr id="7" name="文本框 6"/>
          <p:cNvSpPr txBox="1"/>
          <p:nvPr/>
        </p:nvSpPr>
        <p:spPr>
          <a:xfrm>
            <a:off x="2272552" y="6301645"/>
            <a:ext cx="3642200" cy="359522"/>
          </a:xfrm>
          <a:prstGeom prst="rect">
            <a:avLst/>
          </a:prstGeom>
          <a:noFill/>
        </p:spPr>
        <p:txBody>
          <a:bodyPr wrap="square" rtlCol="0">
            <a:spAutoFit/>
          </a:bodyPr>
          <a:lstStyle/>
          <a:p>
            <a:pPr algn="just">
              <a:lnSpc>
                <a:spcPct val="120000"/>
              </a:lnSpc>
            </a:pPr>
            <a:r>
              <a:rPr lang="zh-CN" altLang="en-US" sz="1600" dirty="0">
                <a:solidFill>
                  <a:srgbClr val="C00000"/>
                </a:solidFill>
              </a:rPr>
              <a:t>注：示例程序见</a:t>
            </a:r>
            <a:r>
              <a:rPr lang="en-US" altLang="zh-CN" sz="1600" dirty="0" err="1">
                <a:solidFill>
                  <a:srgbClr val="C00000"/>
                </a:solidFill>
              </a:rPr>
              <a:t>ipynb</a:t>
            </a:r>
            <a:r>
              <a:rPr lang="zh-CN" altLang="en-US" sz="1600" dirty="0">
                <a:solidFill>
                  <a:srgbClr val="C00000"/>
                </a:solidFill>
              </a:rPr>
              <a:t>文件中的代码</a:t>
            </a:r>
            <a:endParaRPr lang="zh-CN" altLang="en-US" sz="1600"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3912" y="1195950"/>
            <a:ext cx="7904174" cy="4945568"/>
          </a:xfrm>
          <a:prstGeom prst="rect">
            <a:avLst/>
          </a:prstGeom>
        </p:spPr>
      </p:pic>
      <p:sp>
        <p:nvSpPr>
          <p:cNvPr id="19" name="矩形 18"/>
          <p:cNvSpPr/>
          <p:nvPr/>
        </p:nvSpPr>
        <p:spPr>
          <a:xfrm>
            <a:off x="4247865" y="6485397"/>
            <a:ext cx="3696268" cy="317844"/>
          </a:xfrm>
          <a:prstGeom prst="rect">
            <a:avLst/>
          </a:prstGeom>
        </p:spPr>
        <p:txBody>
          <a:bodyPr wrap="none">
            <a:spAutoFit/>
          </a:bodyPr>
          <a:lstStyle/>
          <a:p>
            <a:pPr indent="228600" algn="ctr">
              <a:lnSpc>
                <a:spcPts val="1540"/>
              </a:lnSpc>
              <a:spcAft>
                <a:spcPts val="0"/>
              </a:spcAft>
            </a:pPr>
            <a:r>
              <a:rPr lang="zh-CN" altLang="zh-CN" kern="100" dirty="0">
                <a:cs typeface="Times New Roman" panose="02020603050405020304" pitchFamily="18" charset="0"/>
              </a:rPr>
              <a:t>图</a:t>
            </a:r>
            <a:r>
              <a:rPr lang="en-US" altLang="zh-CN" kern="100" dirty="0"/>
              <a:t>11.1  </a:t>
            </a:r>
            <a:r>
              <a:rPr lang="zh-CN" altLang="zh-CN" kern="100" dirty="0">
                <a:cs typeface="Times New Roman" panose="02020603050405020304" pitchFamily="18" charset="0"/>
              </a:rPr>
              <a:t>不同贷款利率下的还款额</a:t>
            </a:r>
            <a:endParaRPr lang="zh-CN" altLang="zh-CN" sz="2400" kern="100" dirty="0">
              <a:latin typeface="Calibri" panose="020F0502020204030204" pitchFamily="34" charset="0"/>
            </a:endParaRPr>
          </a:p>
        </p:txBody>
      </p:sp>
      <p:sp>
        <p:nvSpPr>
          <p:cNvPr id="36" name="标题 1"/>
          <p:cNvSpPr txBox="1"/>
          <p:nvPr/>
        </p:nvSpPr>
        <p:spPr>
          <a:xfrm>
            <a:off x="3536575" y="241051"/>
            <a:ext cx="5118847" cy="782960"/>
          </a:xfrm>
          <a:prstGeom prst="rect">
            <a:avLst/>
          </a:prstGeom>
        </p:spPr>
        <p:txBody>
          <a:bodyPr vert="horz" lIns="81547" tIns="40773" rIns="81547" bIns="40773" rtlCol="0" anchor="ctr">
            <a:noAutofit/>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defTabSz="1090295"/>
            <a:r>
              <a:rPr lang="en-US" altLang="zh-CN" sz="3200" b="1" kern="0">
                <a:solidFill>
                  <a:schemeClr val="bg1"/>
                </a:solidFill>
                <a:latin typeface="宋体" panose="02010600030101010101" pitchFamily="2" charset="-122"/>
                <a:ea typeface="宋体" panose="02010600030101010101" pitchFamily="2" charset="-122"/>
                <a:sym typeface="+mn-ea"/>
              </a:rPr>
              <a:t>11.1</a:t>
            </a:r>
            <a:r>
              <a:rPr lang="zh-CN" altLang="en-US" sz="3200" b="1" kern="0">
                <a:solidFill>
                  <a:schemeClr val="bg1"/>
                </a:solidFill>
                <a:latin typeface="宋体" panose="02010600030101010101" pitchFamily="2" charset="-122"/>
                <a:ea typeface="宋体" panose="02010600030101010101" pitchFamily="2" charset="-122"/>
                <a:sym typeface="+mn-ea"/>
              </a:rPr>
              <a:t>  </a:t>
            </a:r>
            <a:r>
              <a:rPr lang="zh-CN" altLang="en-US" sz="3200" b="1" kern="0" dirty="0">
                <a:solidFill>
                  <a:schemeClr val="bg1"/>
                </a:solidFill>
                <a:latin typeface="宋体" panose="02010600030101010101" pitchFamily="2" charset="-122"/>
                <a:ea typeface="宋体" panose="02010600030101010101" pitchFamily="2" charset="-122"/>
                <a:sym typeface="+mn-ea"/>
              </a:rPr>
              <a:t>实用</a:t>
            </a:r>
            <a:r>
              <a:rPr lang="en-US" altLang="zh-CN" sz="3200" b="1" kern="0" dirty="0" err="1">
                <a:solidFill>
                  <a:schemeClr val="bg1"/>
                </a:solidFill>
                <a:latin typeface="宋体" panose="02010600030101010101" pitchFamily="2" charset="-122"/>
                <a:ea typeface="宋体" panose="02010600030101010101" pitchFamily="2" charset="-122"/>
                <a:sym typeface="+mn-ea"/>
              </a:rPr>
              <a:t>NumPy</a:t>
            </a:r>
            <a:r>
              <a:rPr lang="zh-CN" altLang="en-US" sz="3200" b="1" kern="0" dirty="0">
                <a:solidFill>
                  <a:schemeClr val="bg1"/>
                </a:solidFill>
                <a:latin typeface="宋体" panose="02010600030101010101" pitchFamily="2" charset="-122"/>
                <a:ea typeface="宋体" panose="02010600030101010101" pitchFamily="2" charset="-122"/>
                <a:sym typeface="+mn-ea"/>
              </a:rPr>
              <a:t>金融函数</a:t>
            </a:r>
            <a:endParaRPr lang="zh-CN" altLang="en-US" sz="3200" b="1" kern="0" dirty="0">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438400" y="163576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恭喜你，你做了一项</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p2p</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投资，在实现财富自由的道路上迈出了一小步</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endParaRPr lang="en-US" altLang="zh-CN" sz="2600" dirty="0">
              <a:solidFill>
                <a:srgbClr val="000000"/>
              </a:solidFill>
              <a:latin typeface="微软雅黑" panose="020B0503020204020204" charset="-122"/>
              <a:ea typeface="微软雅黑" panose="020B0503020204020204" charset="-122"/>
              <a:sym typeface="微软雅黑" panose="020B0503020204020204" charset="-122"/>
            </a:endParaRPr>
          </a:p>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你初始先借给贷款方</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10</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万元，以后每年末再借出</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3</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万元，年利率</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12%</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5</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年后，连本带利你可获得</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___</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______</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元。（结果四舍五入保留整数）</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5" name="矩形: 圆角 4"/>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矩形 10"/>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0" name="组合 9"/>
          <p:cNvGrpSpPr/>
          <p:nvPr>
            <p:custDataLst>
              <p:tags r:id="rId4"/>
            </p:custDataLst>
          </p:nvPr>
        </p:nvGrpSpPr>
        <p:grpSpPr>
          <a:xfrm>
            <a:off x="1524000" y="0"/>
            <a:ext cx="9144000" cy="635000"/>
            <a:chOff x="0" y="0"/>
            <a:chExt cx="9144000" cy="635000"/>
          </a:xfrm>
        </p:grpSpPr>
        <p:sp>
          <p:nvSpPr>
            <p:cNvPr id="6"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7"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TipText"/>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3" name="图片 2"/>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20427" y="163576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恭喜你，你打算开一个美食铺子，售卖家乡特产，在通往财富自由的路上又迈出了一小步！</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你从银行贷款</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30</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万元，年利率</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8%</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。根据你的现金流，你每月可以还贷</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8000</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元，你需要</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___</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_____</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个月才能还请全部贷款。（保留整数）</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矩形: 圆角 5"/>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custDataLst>
              <p:tags r:id="rId4"/>
            </p:custDataLst>
          </p:nvPr>
        </p:nvGrpSpPr>
        <p:grpSpPr>
          <a:xfrm>
            <a:off x="1524000" y="0"/>
            <a:ext cx="9144000" cy="635000"/>
            <a:chOff x="0" y="0"/>
            <a:chExt cx="9144000" cy="635000"/>
          </a:xfrm>
        </p:grpSpPr>
        <p:sp>
          <p:nvSpPr>
            <p:cNvPr id="7"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9"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TipText"/>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tags/tag1.xml><?xml version="1.0" encoding="utf-8"?>
<p:tagLst xmlns:p="http://schemas.openxmlformats.org/presentationml/2006/main">
  <p:tag name="RAINPROBLEM" val="ProblemBody"/>
</p:tagLst>
</file>

<file path=ppt/tags/tag10.xml><?xml version="1.0" encoding="utf-8"?>
<p:tagLst xmlns:p="http://schemas.openxmlformats.org/presentationml/2006/main">
  <p:tag name="RAINPROBLEM" val="FillBlank"/>
  <p:tag name="PROBLEMBLANKKEYWORD" val="填空"/>
  <p:tag name="PROBLEMBLANK" val="[{&quot;Num&quot;:1,&quot;Score&quot;:1.0,&quot;Answers&quot;:[&quot;366820&quot;],&quot;CaseSensitive&quot;:false,&quot;FuzzyMatch&quot;:false}]"/>
  <p:tag name="PROBLEMSCORE" val="1.0"/>
</p:tagLst>
</file>

<file path=ppt/tags/tag100.xml><?xml version="1.0" encoding="utf-8"?>
<p:tagLst xmlns:p="http://schemas.openxmlformats.org/presentationml/2006/main">
  <p:tag name="RAINPROBLEMTYPE" val="ProblemTypeMarker"/>
</p:tagLst>
</file>

<file path=ppt/tags/tag101.xml><?xml version="1.0" encoding="utf-8"?>
<p:tagLst xmlns:p="http://schemas.openxmlformats.org/presentationml/2006/main">
  <p:tag name="RAINPROBLEMTYPE" val="ProblemTypeMarker"/>
</p:tagLst>
</file>

<file path=ppt/tags/tag102.xml><?xml version="1.0" encoding="utf-8"?>
<p:tagLst xmlns:p="http://schemas.openxmlformats.org/presentationml/2006/main">
  <p:tag name="RAINPROBLEMTYPE" val="ProblemTypeMarker"/>
</p:tagLst>
</file>

<file path=ppt/tags/tag103.xml><?xml version="1.0" encoding="utf-8"?>
<p:tagLst xmlns:p="http://schemas.openxmlformats.org/presentationml/2006/main">
  <p:tag name="RAINPROBLEMTYPE" val="ProblemTypeMarker"/>
</p:tagLst>
</file>

<file path=ppt/tags/tag104.xml><?xml version="1.0" encoding="utf-8"?>
<p:tagLst xmlns:p="http://schemas.openxmlformats.org/presentationml/2006/main">
  <p:tag name="RAINPROBLEMTYPE" val="ProblemTypeMarker"/>
</p:tagLst>
</file>

<file path=ppt/tags/tag105.xml><?xml version="1.0" encoding="utf-8"?>
<p:tagLst xmlns:p="http://schemas.openxmlformats.org/presentationml/2006/main">
  <p:tag name="RAINPROBLEM" val="ProblemSetting"/>
  <p:tag name="RAINPROBLEMTYPE" val="MultipleChoice"/>
</p:tagLst>
</file>

<file path=ppt/tags/tag106.xml><?xml version="1.0" encoding="utf-8"?>
<p:tagLst xmlns:p="http://schemas.openxmlformats.org/presentationml/2006/main">
  <p:tag name="RAINPROBLEM" val="MultipleChoice"/>
  <p:tag name="PROBLEMSCORE" val="1.0"/>
</p:tagLst>
</file>

<file path=ppt/tags/tag107.xml><?xml version="1.0" encoding="utf-8"?>
<p:tagLst xmlns:p="http://schemas.openxmlformats.org/presentationml/2006/main">
  <p:tag name="RAINPROBLEM" val="ProblemBody"/>
</p:tagLst>
</file>

<file path=ppt/tags/tag108.xml><?xml version="1.0" encoding="utf-8"?>
<p:tagLst xmlns:p="http://schemas.openxmlformats.org/presentationml/2006/main">
  <p:tag name="RAINPROBLEM" val="ProblemItem"/>
</p:tagLst>
</file>

<file path=ppt/tags/tag109.xml><?xml version="1.0" encoding="utf-8"?>
<p:tagLst xmlns:p="http://schemas.openxmlformats.org/presentationml/2006/main">
  <p:tag name="RAINPROBLEM" val="ProblemItem"/>
</p:tagLst>
</file>

<file path=ppt/tags/tag11.xml><?xml version="1.0" encoding="utf-8"?>
<p:tagLst xmlns:p="http://schemas.openxmlformats.org/presentationml/2006/main">
  <p:tag name="RAINPROBLEM" val="ProblemBody"/>
</p:tagLst>
</file>

<file path=ppt/tags/tag110.xml><?xml version="1.0" encoding="utf-8"?>
<p:tagLst xmlns:p="http://schemas.openxmlformats.org/presentationml/2006/main">
  <p:tag name="RAINPROBLEM" val="ProblemItem"/>
</p:tagLst>
</file>

<file path=ppt/tags/tag111.xml><?xml version="1.0" encoding="utf-8"?>
<p:tagLst xmlns:p="http://schemas.openxmlformats.org/presentationml/2006/main">
  <p:tag name="RAINPROBLEM" val="ProblemItem"/>
</p:tagLst>
</file>

<file path=ppt/tags/tag112.xml><?xml version="1.0" encoding="utf-8"?>
<p:tagLst xmlns:p="http://schemas.openxmlformats.org/presentationml/2006/main">
  <p:tag name="RAINPROBLEM" val="ProblemBullet"/>
  <p:tag name="RAINPROBLEMTYPE" val="MultipleChoiceMA"/>
  <p:tag name="RAINBULLET" val="Wrong"/>
</p:tagLst>
</file>

<file path=ppt/tags/tag113.xml><?xml version="1.0" encoding="utf-8"?>
<p:tagLst xmlns:p="http://schemas.openxmlformats.org/presentationml/2006/main">
  <p:tag name="RAINPROBLEM" val="ProblemBullet"/>
  <p:tag name="RAINPROBLEMTYPE" val="MultipleChoiceMA"/>
  <p:tag name="RAINBULLET" val="Correct"/>
</p:tagLst>
</file>

<file path=ppt/tags/tag114.xml><?xml version="1.0" encoding="utf-8"?>
<p:tagLst xmlns:p="http://schemas.openxmlformats.org/presentationml/2006/main">
  <p:tag name="RAINPROBLEM" val="ProblemBullet"/>
  <p:tag name="RAINPROBLEMTYPE" val="MultipleChoiceMA"/>
  <p:tag name="RAINBULLET" val="Correct"/>
</p:tagLst>
</file>

<file path=ppt/tags/tag115.xml><?xml version="1.0" encoding="utf-8"?>
<p:tagLst xmlns:p="http://schemas.openxmlformats.org/presentationml/2006/main">
  <p:tag name="RAINPROBLEM" val="ProblemBullet"/>
  <p:tag name="RAINPROBLEMTYPE" val="MultipleChoiceMA"/>
  <p:tag name="RAINBULLET" val="Wrong"/>
</p:tagLst>
</file>

<file path=ppt/tags/tag116.xml><?xml version="1.0" encoding="utf-8"?>
<p:tagLst xmlns:p="http://schemas.openxmlformats.org/presentationml/2006/main">
  <p:tag name="RAINPROBLEM" val="ProblemSubmit"/>
  <p:tag name="RAINPROBLEMTYPE" val="MultipleChoiceMA"/>
</p:tagLst>
</file>

<file path=ppt/tags/tag117.xml><?xml version="1.0" encoding="utf-8"?>
<p:tagLst xmlns:p="http://schemas.openxmlformats.org/presentationml/2006/main">
  <p:tag name="RAINPROBLEMTYPE" val="ProblemTypeMarker"/>
</p:tagLst>
</file>

<file path=ppt/tags/tag118.xml><?xml version="1.0" encoding="utf-8"?>
<p:tagLst xmlns:p="http://schemas.openxmlformats.org/presentationml/2006/main">
  <p:tag name="RAINPROBLEMTYPE" val="ProblemTypeMarker"/>
</p:tagLst>
</file>

<file path=ppt/tags/tag119.xml><?xml version="1.0" encoding="utf-8"?>
<p:tagLst xmlns:p="http://schemas.openxmlformats.org/presentationml/2006/main">
  <p:tag name="RAINPROBLEMTYPE" val="ProblemTypeMarker"/>
</p:tagLst>
</file>

<file path=ppt/tags/tag12.xml><?xml version="1.0" encoding="utf-8"?>
<p:tagLst xmlns:p="http://schemas.openxmlformats.org/presentationml/2006/main">
  <p:tag name="RAINPROBLEM" val="ProblemSubmit"/>
  <p:tag name="RAINPROBLEMTYPE" val="FillBlank"/>
</p:tagLst>
</file>

<file path=ppt/tags/tag120.xml><?xml version="1.0" encoding="utf-8"?>
<p:tagLst xmlns:p="http://schemas.openxmlformats.org/presentationml/2006/main">
  <p:tag name="RAINPROBLEMTYPE" val="ProblemTypeMarker"/>
</p:tagLst>
</file>

<file path=ppt/tags/tag121.xml><?xml version="1.0" encoding="utf-8"?>
<p:tagLst xmlns:p="http://schemas.openxmlformats.org/presentationml/2006/main">
  <p:tag name="RAINPROBLEMTYPE" val="ProblemTypeMarker"/>
</p:tagLst>
</file>

<file path=ppt/tags/tag122.xml><?xml version="1.0" encoding="utf-8"?>
<p:tagLst xmlns:p="http://schemas.openxmlformats.org/presentationml/2006/main">
  <p:tag name="RAINPROBLEM" val="ProblemSetting"/>
  <p:tag name="RAINPROBLEMTYPE" val="MultipleChoiceMA"/>
</p:tagLst>
</file>

<file path=ppt/tags/tag123.xml><?xml version="1.0" encoding="utf-8"?>
<p:tagLst xmlns:p="http://schemas.openxmlformats.org/presentationml/2006/main">
  <p:tag name="RAINPROBLEM" val="MultipleChoiceMA"/>
  <p:tag name="PROBLEMSCORE" val="1.0"/>
  <p:tag name="PROBLEMSCORE_HALF" val="0.0"/>
</p:tagLst>
</file>

<file path=ppt/tags/tag124.xml><?xml version="1.0" encoding="utf-8"?>
<p:tagLst xmlns:p="http://schemas.openxmlformats.org/presentationml/2006/main">
  <p:tag name="RAINPROBLEM" val="ProblemBody"/>
</p:tagLst>
</file>

<file path=ppt/tags/tag125.xml><?xml version="1.0" encoding="utf-8"?>
<p:tagLst xmlns:p="http://schemas.openxmlformats.org/presentationml/2006/main">
  <p:tag name="RAINPROBLEM" val="ProblemItem"/>
</p:tagLst>
</file>

<file path=ppt/tags/tag126.xml><?xml version="1.0" encoding="utf-8"?>
<p:tagLst xmlns:p="http://schemas.openxmlformats.org/presentationml/2006/main">
  <p:tag name="RAINPROBLEM" val="ProblemItem"/>
</p:tagLst>
</file>

<file path=ppt/tags/tag127.xml><?xml version="1.0" encoding="utf-8"?>
<p:tagLst xmlns:p="http://schemas.openxmlformats.org/presentationml/2006/main">
  <p:tag name="RAINPROBLEM" val="ProblemBullet"/>
  <p:tag name="RAINPROBLEMTYPE" val="MultipleChoice"/>
  <p:tag name="RAINBULLET" val="Wrong"/>
</p:tagLst>
</file>

<file path=ppt/tags/tag128.xml><?xml version="1.0" encoding="utf-8"?>
<p:tagLst xmlns:p="http://schemas.openxmlformats.org/presentationml/2006/main">
  <p:tag name="RAINPROBLEM" val="ProblemBullet"/>
  <p:tag name="RAINPROBLEMTYPE" val="MultipleChoice"/>
  <p:tag name="RAINBULLET" val="Correct"/>
</p:tagLst>
</file>

<file path=ppt/tags/tag129.xml><?xml version="1.0" encoding="utf-8"?>
<p:tagLst xmlns:p="http://schemas.openxmlformats.org/presentationml/2006/main">
  <p:tag name="RAINPROBLEM" val="ProblemSubmit"/>
  <p:tag name="RAINPROBLEMTYPE" val="MultipleChoice"/>
</p:tagLst>
</file>

<file path=ppt/tags/tag13.xml><?xml version="1.0" encoding="utf-8"?>
<p:tagLst xmlns:p="http://schemas.openxmlformats.org/presentationml/2006/main">
  <p:tag name="PRODUCTVERSIONTIP3" val="PRODUCTVERSIONTIP3"/>
</p:tagLst>
</file>

<file path=ppt/tags/tag130.xml><?xml version="1.0" encoding="utf-8"?>
<p:tagLst xmlns:p="http://schemas.openxmlformats.org/presentationml/2006/main">
  <p:tag name="RAINPROBLEMTYPE" val="ProblemTypeMarker"/>
</p:tagLst>
</file>

<file path=ppt/tags/tag131.xml><?xml version="1.0" encoding="utf-8"?>
<p:tagLst xmlns:p="http://schemas.openxmlformats.org/presentationml/2006/main">
  <p:tag name="RAINPROBLEMTYPE" val="ProblemTypeMarker"/>
</p:tagLst>
</file>

<file path=ppt/tags/tag132.xml><?xml version="1.0" encoding="utf-8"?>
<p:tagLst xmlns:p="http://schemas.openxmlformats.org/presentationml/2006/main">
  <p:tag name="RAINPROBLEMTYPE" val="ProblemTypeMarker"/>
</p:tagLst>
</file>

<file path=ppt/tags/tag133.xml><?xml version="1.0" encoding="utf-8"?>
<p:tagLst xmlns:p="http://schemas.openxmlformats.org/presentationml/2006/main">
  <p:tag name="RAINPROBLEMTYPE" val="ProblemTypeMarker"/>
</p:tagLst>
</file>

<file path=ppt/tags/tag134.xml><?xml version="1.0" encoding="utf-8"?>
<p:tagLst xmlns:p="http://schemas.openxmlformats.org/presentationml/2006/main">
  <p:tag name="RAINPROBLEMTYPE" val="ProblemTypeMarker"/>
</p:tagLst>
</file>

<file path=ppt/tags/tag135.xml><?xml version="1.0" encoding="utf-8"?>
<p:tagLst xmlns:p="http://schemas.openxmlformats.org/presentationml/2006/main">
  <p:tag name="RAINPROBLEM" val="ProblemSetting"/>
  <p:tag name="RAINPROBLEMTYPE" val="MultipleChoice"/>
</p:tagLst>
</file>

<file path=ppt/tags/tag136.xml><?xml version="1.0" encoding="utf-8"?>
<p:tagLst xmlns:p="http://schemas.openxmlformats.org/presentationml/2006/main">
  <p:tag name="RAINPROBLEM" val="MultipleChoice"/>
  <p:tag name="PROBLEMSCORE" val="1.0"/>
</p:tagLst>
</file>

<file path=ppt/tags/tag137.xml><?xml version="1.0" encoding="utf-8"?>
<p:tagLst xmlns:p="http://schemas.openxmlformats.org/presentationml/2006/main">
  <p:tag name="COMMONDATA" val="eyJoZGlkIjoiNjQ2MTZiMWI1ODI1MjBmM2Q4MTNhMzMxODMyNGEyMWQifQ=="/>
  <p:tag name="commondata" val="eyJoZGlkIjoiYjQ0NTljZGFhMzI5Y2IyNGE5ZTg0OTBiMTRjYTgzN2QifQ=="/>
</p:tagLst>
</file>

<file path=ppt/tags/tag14.xml><?xml version="1.0" encoding="utf-8"?>
<p:tagLst xmlns:p="http://schemas.openxmlformats.org/presentationml/2006/main">
  <p:tag name="RAINPROBLEMTYPE" val="ProblemTypeMarker"/>
</p:tagLst>
</file>

<file path=ppt/tags/tag15.xml><?xml version="1.0" encoding="utf-8"?>
<p:tagLst xmlns:p="http://schemas.openxmlformats.org/presentationml/2006/main">
  <p:tag name="RAINPROBLEMTYPE" val="ProblemTypeMarker"/>
</p:tagLst>
</file>

<file path=ppt/tags/tag16.xml><?xml version="1.0" encoding="utf-8"?>
<p:tagLst xmlns:p="http://schemas.openxmlformats.org/presentationml/2006/main">
  <p:tag name="RAINPROBLEMTYPE" val="ProblemTypeMarker"/>
</p:tagLst>
</file>

<file path=ppt/tags/tag17.xml><?xml version="1.0" encoding="utf-8"?>
<p:tagLst xmlns:p="http://schemas.openxmlformats.org/presentationml/2006/main">
  <p:tag name="RAINPROBLEMTYPE" val="ProblemTypeMarker"/>
</p:tagLst>
</file>

<file path=ppt/tags/tag18.xml><?xml version="1.0" encoding="utf-8"?>
<p:tagLst xmlns:p="http://schemas.openxmlformats.org/presentationml/2006/main">
  <p:tag name="RAINPROBLEMTYPE" val="ProblemTypeMarker"/>
</p:tagLst>
</file>

<file path=ppt/tags/tag19.xml><?xml version="1.0" encoding="utf-8"?>
<p:tagLst xmlns:p="http://schemas.openxmlformats.org/presentationml/2006/main">
  <p:tag name="RAINPROBLEM" val="ProblemSetting"/>
  <p:tag name="RAINPROBLEMTYPE" val="FillBlank"/>
</p:tagLst>
</file>

<file path=ppt/tags/tag2.xml><?xml version="1.0" encoding="utf-8"?>
<p:tagLst xmlns:p="http://schemas.openxmlformats.org/presentationml/2006/main">
  <p:tag name="RAINPROBLEM" val="ProblemSubmit"/>
  <p:tag name="RAINPROBLEMTYPE" val="FillBlank"/>
</p:tagLst>
</file>

<file path=ppt/tags/tag20.xml><?xml version="1.0" encoding="utf-8"?>
<p:tagLst xmlns:p="http://schemas.openxmlformats.org/presentationml/2006/main">
  <p:tag name="RAINPROBLEM" val="FillBlank"/>
  <p:tag name="PROBLEMBLANKKEYWORD" val="填空"/>
  <p:tag name="PROBLEMBLANK" val="[{&quot;Num&quot;:1,&quot;Score&quot;:1.0,&quot;Answers&quot;:[&quot;44&quot;],&quot;CaseSensitive&quot;:false,&quot;FuzzyMatch&quot;:false}]"/>
  <p:tag name="PROBLEMSCORE" val="1.0"/>
</p:tagLst>
</file>

<file path=ppt/tags/tag21.xml><?xml version="1.0" encoding="utf-8"?>
<p:tagLst xmlns:p="http://schemas.openxmlformats.org/presentationml/2006/main">
  <p:tag name="RAINPROBLEM" val="ProblemBody"/>
</p:tagLst>
</file>

<file path=ppt/tags/tag22.xml><?xml version="1.0" encoding="utf-8"?>
<p:tagLst xmlns:p="http://schemas.openxmlformats.org/presentationml/2006/main">
  <p:tag name="RAINPROBLEM" val="ProblemSubmit"/>
  <p:tag name="RAINPROBLEMTYPE" val="FillBlank"/>
</p:tagLst>
</file>

<file path=ppt/tags/tag23.xml><?xml version="1.0" encoding="utf-8"?>
<p:tagLst xmlns:p="http://schemas.openxmlformats.org/presentationml/2006/main">
  <p:tag name="PRODUCTVERSIONTIP3" val="PRODUCTVERSIONTIP3"/>
</p:tagLst>
</file>

<file path=ppt/tags/tag24.xml><?xml version="1.0" encoding="utf-8"?>
<p:tagLst xmlns:p="http://schemas.openxmlformats.org/presentationml/2006/main">
  <p:tag name="RAINPROBLEMTYPE" val="ProblemTypeMarker"/>
</p:tagLst>
</file>

<file path=ppt/tags/tag25.xml><?xml version="1.0" encoding="utf-8"?>
<p:tagLst xmlns:p="http://schemas.openxmlformats.org/presentationml/2006/main">
  <p:tag name="RAINPROBLEMTYPE" val="ProblemTypeMarker"/>
</p:tagLst>
</file>

<file path=ppt/tags/tag26.xml><?xml version="1.0" encoding="utf-8"?>
<p:tagLst xmlns:p="http://schemas.openxmlformats.org/presentationml/2006/main">
  <p:tag name="RAINPROBLEMTYPE" val="ProblemTypeMarker"/>
</p:tagLst>
</file>

<file path=ppt/tags/tag27.xml><?xml version="1.0" encoding="utf-8"?>
<p:tagLst xmlns:p="http://schemas.openxmlformats.org/presentationml/2006/main">
  <p:tag name="RAINPROBLEMTYPE" val="ProblemTypeMarker"/>
</p:tagLst>
</file>

<file path=ppt/tags/tag28.xml><?xml version="1.0" encoding="utf-8"?>
<p:tagLst xmlns:p="http://schemas.openxmlformats.org/presentationml/2006/main">
  <p:tag name="RAINPROBLEMTYPE" val="ProblemTypeMarker"/>
</p:tagLst>
</file>

<file path=ppt/tags/tag29.xml><?xml version="1.0" encoding="utf-8"?>
<p:tagLst xmlns:p="http://schemas.openxmlformats.org/presentationml/2006/main">
  <p:tag name="RAINPROBLEM" val="ProblemSetting"/>
  <p:tag name="RAINPROBLEMTYPE" val="FillBlank"/>
</p:tagLst>
</file>

<file path=ppt/tags/tag3.xml><?xml version="1.0" encoding="utf-8"?>
<p:tagLst xmlns:p="http://schemas.openxmlformats.org/presentationml/2006/main">
  <p:tag name="PRODUCTVERSIONTIP3" val="PRODUCTVERSIONTIP3"/>
</p:tagLst>
</file>

<file path=ppt/tags/tag30.xml><?xml version="1.0" encoding="utf-8"?>
<p:tagLst xmlns:p="http://schemas.openxmlformats.org/presentationml/2006/main">
  <p:tag name="RAINPROBLEM" val="FillBlank"/>
  <p:tag name="PROBLEMBLANKKEYWORD" val="填空"/>
  <p:tag name="PROBLEMBLANK" val="[{&quot;Num&quot;:1,&quot;Score&quot;:1.0,&quot;Answers&quot;:[&quot;6879&quot;],&quot;CaseSensitive&quot;:false,&quot;FuzzyMatch&quot;:false}]"/>
  <p:tag name="PROBLEMSCORE" val="1.0"/>
</p:tagLst>
</file>

<file path=ppt/tags/tag31.xml><?xml version="1.0" encoding="utf-8"?>
<p:tagLst xmlns:p="http://schemas.openxmlformats.org/presentationml/2006/main">
  <p:tag name="RAINPROBLEM" val="ProblemBody"/>
</p:tagLst>
</file>

<file path=ppt/tags/tag32.xml><?xml version="1.0" encoding="utf-8"?>
<p:tagLst xmlns:p="http://schemas.openxmlformats.org/presentationml/2006/main">
  <p:tag name="RAINPROBLEM" val="ProblemSubmit"/>
  <p:tag name="RAINPROBLEMTYPE" val="FillBlank"/>
</p:tagLst>
</file>

<file path=ppt/tags/tag33.xml><?xml version="1.0" encoding="utf-8"?>
<p:tagLst xmlns:p="http://schemas.openxmlformats.org/presentationml/2006/main">
  <p:tag name="PRODUCTVERSIONTIP3" val="PRODUCTVERSIONTIP3"/>
</p:tagLst>
</file>

<file path=ppt/tags/tag34.xml><?xml version="1.0" encoding="utf-8"?>
<p:tagLst xmlns:p="http://schemas.openxmlformats.org/presentationml/2006/main">
  <p:tag name="RAINPROBLEMTYPE" val="ProblemTypeMarker"/>
</p:tagLst>
</file>

<file path=ppt/tags/tag35.xml><?xml version="1.0" encoding="utf-8"?>
<p:tagLst xmlns:p="http://schemas.openxmlformats.org/presentationml/2006/main">
  <p:tag name="RAINPROBLEMTYPE" val="ProblemTypeMarker"/>
</p:tagLst>
</file>

<file path=ppt/tags/tag36.xml><?xml version="1.0" encoding="utf-8"?>
<p:tagLst xmlns:p="http://schemas.openxmlformats.org/presentationml/2006/main">
  <p:tag name="RAINPROBLEMTYPE" val="ProblemTypeMarker"/>
</p:tagLst>
</file>

<file path=ppt/tags/tag37.xml><?xml version="1.0" encoding="utf-8"?>
<p:tagLst xmlns:p="http://schemas.openxmlformats.org/presentationml/2006/main">
  <p:tag name="RAINPROBLEMTYPE" val="ProblemTypeMarker"/>
</p:tagLst>
</file>

<file path=ppt/tags/tag38.xml><?xml version="1.0" encoding="utf-8"?>
<p:tagLst xmlns:p="http://schemas.openxmlformats.org/presentationml/2006/main">
  <p:tag name="RAINPROBLEMTYPE" val="ProblemTypeMarker"/>
</p:tagLst>
</file>

<file path=ppt/tags/tag39.xml><?xml version="1.0" encoding="utf-8"?>
<p:tagLst xmlns:p="http://schemas.openxmlformats.org/presentationml/2006/main">
  <p:tag name="RAINPROBLEM" val="ProblemSetting"/>
  <p:tag name="RAINPROBLEMTYPE" val="FillBlank"/>
</p:tagLst>
</file>

<file path=ppt/tags/tag4.xml><?xml version="1.0" encoding="utf-8"?>
<p:tagLst xmlns:p="http://schemas.openxmlformats.org/presentationml/2006/main">
  <p:tag name="RAINPROBLEMTYPE" val="ProblemTypeMarker"/>
</p:tagLst>
</file>

<file path=ppt/tags/tag40.xml><?xml version="1.0" encoding="utf-8"?>
<p:tagLst xmlns:p="http://schemas.openxmlformats.org/presentationml/2006/main">
  <p:tag name="RAINPROBLEM" val="FillBlank"/>
  <p:tag name="PROBLEMBLANKKEYWORD" val="填空"/>
  <p:tag name="PROBLEMBLANK" val="[{&quot;Num&quot;:1,&quot;Score&quot;:1.0,&quot;Answers&quot;:[&quot;25772&quot;],&quot;CaseSensitive&quot;:false,&quot;FuzzyMatch&quot;:false}]"/>
  <p:tag name="PROBLEMSCORE" val="1.0"/>
</p:tagLst>
</file>

<file path=ppt/tags/tag41.xml><?xml version="1.0" encoding="utf-8"?>
<p:tagLst xmlns:p="http://schemas.openxmlformats.org/presentationml/2006/main">
  <p:tag name="RAINPROBLEM" val="ProblemBody"/>
</p:tagLst>
</file>

<file path=ppt/tags/tag42.xml><?xml version="1.0" encoding="utf-8"?>
<p:tagLst xmlns:p="http://schemas.openxmlformats.org/presentationml/2006/main">
  <p:tag name="RAINPROBLEM" val="ProblemItem"/>
</p:tagLst>
</file>

<file path=ppt/tags/tag43.xml><?xml version="1.0" encoding="utf-8"?>
<p:tagLst xmlns:p="http://schemas.openxmlformats.org/presentationml/2006/main">
  <p:tag name="RAINPROBLEM" val="ProblemItem"/>
</p:tagLst>
</file>

<file path=ppt/tags/tag44.xml><?xml version="1.0" encoding="utf-8"?>
<p:tagLst xmlns:p="http://schemas.openxmlformats.org/presentationml/2006/main">
  <p:tag name="RAINPROBLEM" val="ProblemItem"/>
</p:tagLst>
</file>

<file path=ppt/tags/tag45.xml><?xml version="1.0" encoding="utf-8"?>
<p:tagLst xmlns:p="http://schemas.openxmlformats.org/presentationml/2006/main">
  <p:tag name="RAINPROBLEM" val="ProblemItem"/>
</p:tagLst>
</file>

<file path=ppt/tags/tag46.xml><?xml version="1.0" encoding="utf-8"?>
<p:tagLst xmlns:p="http://schemas.openxmlformats.org/presentationml/2006/main">
  <p:tag name="RAINPROBLEM" val="ProblemBullet"/>
  <p:tag name="RAINPROBLEMTYPE" val="MultipleChoice"/>
  <p:tag name="RAINBULLET" val="Wrong"/>
</p:tagLst>
</file>

<file path=ppt/tags/tag47.xml><?xml version="1.0" encoding="utf-8"?>
<p:tagLst xmlns:p="http://schemas.openxmlformats.org/presentationml/2006/main">
  <p:tag name="RAINPROBLEM" val="ProblemBullet"/>
  <p:tag name="RAINPROBLEMTYPE" val="MultipleChoice"/>
  <p:tag name="RAINBULLET" val="Correct"/>
</p:tagLst>
</file>

<file path=ppt/tags/tag48.xml><?xml version="1.0" encoding="utf-8"?>
<p:tagLst xmlns:p="http://schemas.openxmlformats.org/presentationml/2006/main">
  <p:tag name="RAINPROBLEM" val="ProblemBullet"/>
  <p:tag name="RAINPROBLEMTYPE" val="MultipleChoice"/>
  <p:tag name="RAINBULLET" val="Wrong"/>
</p:tagLst>
</file>

<file path=ppt/tags/tag49.xml><?xml version="1.0" encoding="utf-8"?>
<p:tagLst xmlns:p="http://schemas.openxmlformats.org/presentationml/2006/main">
  <p:tag name="RAINPROBLEM" val="ProblemBullet"/>
  <p:tag name="RAINPROBLEMTYPE" val="MultipleChoice"/>
  <p:tag name="RAINBULLET" val="Wrong"/>
</p:tagLst>
</file>

<file path=ppt/tags/tag5.xml><?xml version="1.0" encoding="utf-8"?>
<p:tagLst xmlns:p="http://schemas.openxmlformats.org/presentationml/2006/main">
  <p:tag name="RAINPROBLEMTYPE" val="ProblemTypeMarker"/>
</p:tagLst>
</file>

<file path=ppt/tags/tag50.xml><?xml version="1.0" encoding="utf-8"?>
<p:tagLst xmlns:p="http://schemas.openxmlformats.org/presentationml/2006/main">
  <p:tag name="RAINPROBLEM" val="ProblemSubmit"/>
  <p:tag name="RAINPROBLEMTYPE" val="MultipleChoice"/>
</p:tagLst>
</file>

<file path=ppt/tags/tag51.xml><?xml version="1.0" encoding="utf-8"?>
<p:tagLst xmlns:p="http://schemas.openxmlformats.org/presentationml/2006/main">
  <p:tag name="RAINPROBLEMTYPE" val="ProblemTypeMarker"/>
</p:tagLst>
</file>

<file path=ppt/tags/tag52.xml><?xml version="1.0" encoding="utf-8"?>
<p:tagLst xmlns:p="http://schemas.openxmlformats.org/presentationml/2006/main">
  <p:tag name="RAINPROBLEMTYPE" val="ProblemTypeMarker"/>
</p:tagLst>
</file>

<file path=ppt/tags/tag53.xml><?xml version="1.0" encoding="utf-8"?>
<p:tagLst xmlns:p="http://schemas.openxmlformats.org/presentationml/2006/main">
  <p:tag name="RAINPROBLEMTYPE" val="ProblemTypeMarker"/>
</p:tagLst>
</file>

<file path=ppt/tags/tag54.xml><?xml version="1.0" encoding="utf-8"?>
<p:tagLst xmlns:p="http://schemas.openxmlformats.org/presentationml/2006/main">
  <p:tag name="RAINPROBLEMTYPE" val="ProblemTypeMarker"/>
</p:tagLst>
</file>

<file path=ppt/tags/tag55.xml><?xml version="1.0" encoding="utf-8"?>
<p:tagLst xmlns:p="http://schemas.openxmlformats.org/presentationml/2006/main">
  <p:tag name="RAINPROBLEMTYPE" val="ProblemTypeMarker"/>
</p:tagLst>
</file>

<file path=ppt/tags/tag56.xml><?xml version="1.0" encoding="utf-8"?>
<p:tagLst xmlns:p="http://schemas.openxmlformats.org/presentationml/2006/main">
  <p:tag name="RAINPROBLEM" val="ProblemSetting"/>
  <p:tag name="RAINPROBLEMTYPE" val="MultipleChoice"/>
</p:tagLst>
</file>

<file path=ppt/tags/tag57.xml><?xml version="1.0" encoding="utf-8"?>
<p:tagLst xmlns:p="http://schemas.openxmlformats.org/presentationml/2006/main">
  <p:tag name="RAINPROBLEM" val="MultipleChoice"/>
  <p:tag name="PROBLEMSCORE" val="1.0"/>
</p:tagLst>
</file>

<file path=ppt/tags/tag58.xml><?xml version="1.0" encoding="utf-8"?>
<p:tagLst xmlns:p="http://schemas.openxmlformats.org/presentationml/2006/main">
  <p:tag name="RAINPROBLEM" val="ProblemBody"/>
</p:tagLst>
</file>

<file path=ppt/tags/tag59.xml><?xml version="1.0" encoding="utf-8"?>
<p:tagLst xmlns:p="http://schemas.openxmlformats.org/presentationml/2006/main">
  <p:tag name="RAINPROBLEM" val="ProblemItem"/>
</p:tagLst>
</file>

<file path=ppt/tags/tag6.xml><?xml version="1.0" encoding="utf-8"?>
<p:tagLst xmlns:p="http://schemas.openxmlformats.org/presentationml/2006/main">
  <p:tag name="RAINPROBLEMTYPE" val="ProblemTypeMarker"/>
</p:tagLst>
</file>

<file path=ppt/tags/tag60.xml><?xml version="1.0" encoding="utf-8"?>
<p:tagLst xmlns:p="http://schemas.openxmlformats.org/presentationml/2006/main">
  <p:tag name="RAINPROBLEM" val="ProblemItem"/>
</p:tagLst>
</file>

<file path=ppt/tags/tag61.xml><?xml version="1.0" encoding="utf-8"?>
<p:tagLst xmlns:p="http://schemas.openxmlformats.org/presentationml/2006/main">
  <p:tag name="RAINPROBLEM" val="ProblemItem"/>
</p:tagLst>
</file>

<file path=ppt/tags/tag62.xml><?xml version="1.0" encoding="utf-8"?>
<p:tagLst xmlns:p="http://schemas.openxmlformats.org/presentationml/2006/main">
  <p:tag name="RAINPROBLEM" val="ProblemItem"/>
</p:tagLst>
</file>

<file path=ppt/tags/tag63.xml><?xml version="1.0" encoding="utf-8"?>
<p:tagLst xmlns:p="http://schemas.openxmlformats.org/presentationml/2006/main">
  <p:tag name="RAINPROBLEM" val="ProblemBullet"/>
  <p:tag name="RAINPROBLEMTYPE" val="MultipleChoice"/>
  <p:tag name="RAINBULLET" val="Wrong"/>
</p:tagLst>
</file>

<file path=ppt/tags/tag64.xml><?xml version="1.0" encoding="utf-8"?>
<p:tagLst xmlns:p="http://schemas.openxmlformats.org/presentationml/2006/main">
  <p:tag name="RAINPROBLEM" val="ProblemBullet"/>
  <p:tag name="RAINPROBLEMTYPE" val="MultipleChoice"/>
  <p:tag name="RAINBULLET" val="Wrong"/>
</p:tagLst>
</file>

<file path=ppt/tags/tag65.xml><?xml version="1.0" encoding="utf-8"?>
<p:tagLst xmlns:p="http://schemas.openxmlformats.org/presentationml/2006/main">
  <p:tag name="RAINPROBLEM" val="ProblemBullet"/>
  <p:tag name="RAINPROBLEMTYPE" val="MultipleChoice"/>
  <p:tag name="RAINBULLET" val="Correct"/>
</p:tagLst>
</file>

<file path=ppt/tags/tag66.xml><?xml version="1.0" encoding="utf-8"?>
<p:tagLst xmlns:p="http://schemas.openxmlformats.org/presentationml/2006/main">
  <p:tag name="RAINPROBLEM" val="ProblemBullet"/>
  <p:tag name="RAINPROBLEMTYPE" val="MultipleChoice"/>
  <p:tag name="RAINBULLET" val="Wrong"/>
</p:tagLst>
</file>

<file path=ppt/tags/tag67.xml><?xml version="1.0" encoding="utf-8"?>
<p:tagLst xmlns:p="http://schemas.openxmlformats.org/presentationml/2006/main">
  <p:tag name="RAINPROBLEM" val="ProblemSubmit"/>
  <p:tag name="RAINPROBLEMTYPE" val="MultipleChoice"/>
</p:tagLst>
</file>

<file path=ppt/tags/tag68.xml><?xml version="1.0" encoding="utf-8"?>
<p:tagLst xmlns:p="http://schemas.openxmlformats.org/presentationml/2006/main">
  <p:tag name="RAINPROBLEMTYPE" val="ProblemTypeMarker"/>
</p:tagLst>
</file>

<file path=ppt/tags/tag69.xml><?xml version="1.0" encoding="utf-8"?>
<p:tagLst xmlns:p="http://schemas.openxmlformats.org/presentationml/2006/main">
  <p:tag name="RAINPROBLEMTYPE" val="ProblemTypeMarker"/>
</p:tagLst>
</file>

<file path=ppt/tags/tag7.xml><?xml version="1.0" encoding="utf-8"?>
<p:tagLst xmlns:p="http://schemas.openxmlformats.org/presentationml/2006/main">
  <p:tag name="RAINPROBLEMTYPE" val="ProblemTypeMarker"/>
</p:tagLst>
</file>

<file path=ppt/tags/tag70.xml><?xml version="1.0" encoding="utf-8"?>
<p:tagLst xmlns:p="http://schemas.openxmlformats.org/presentationml/2006/main">
  <p:tag name="RAINPROBLEMTYPE" val="ProblemTypeMarker"/>
</p:tagLst>
</file>

<file path=ppt/tags/tag71.xml><?xml version="1.0" encoding="utf-8"?>
<p:tagLst xmlns:p="http://schemas.openxmlformats.org/presentationml/2006/main">
  <p:tag name="RAINPROBLEMTYPE" val="ProblemTypeMarker"/>
</p:tagLst>
</file>

<file path=ppt/tags/tag72.xml><?xml version="1.0" encoding="utf-8"?>
<p:tagLst xmlns:p="http://schemas.openxmlformats.org/presentationml/2006/main">
  <p:tag name="RAINPROBLEMTYPE" val="ProblemTypeMarker"/>
</p:tagLst>
</file>

<file path=ppt/tags/tag73.xml><?xml version="1.0" encoding="utf-8"?>
<p:tagLst xmlns:p="http://schemas.openxmlformats.org/presentationml/2006/main">
  <p:tag name="RAINPROBLEM" val="ProblemSetting"/>
  <p:tag name="RAINPROBLEMTYPE" val="MultipleChoice"/>
</p:tagLst>
</file>

<file path=ppt/tags/tag74.xml><?xml version="1.0" encoding="utf-8"?>
<p:tagLst xmlns:p="http://schemas.openxmlformats.org/presentationml/2006/main">
  <p:tag name="RAINPROBLEM" val="MultipleChoice"/>
  <p:tag name="PROBLEMSCORE" val="1.0"/>
</p:tagLst>
</file>

<file path=ppt/tags/tag75.xml><?xml version="1.0" encoding="utf-8"?>
<p:tagLst xmlns:p="http://schemas.openxmlformats.org/presentationml/2006/main">
  <p:tag name="RAINPROBLEM" val="ProblemBody"/>
</p:tagLst>
</file>

<file path=ppt/tags/tag76.xml><?xml version="1.0" encoding="utf-8"?>
<p:tagLst xmlns:p="http://schemas.openxmlformats.org/presentationml/2006/main">
  <p:tag name="RAINPROBLEM" val="ProblemItem"/>
</p:tagLst>
</file>

<file path=ppt/tags/tag77.xml><?xml version="1.0" encoding="utf-8"?>
<p:tagLst xmlns:p="http://schemas.openxmlformats.org/presentationml/2006/main">
  <p:tag name="RAINPROBLEM" val="ProblemItem"/>
</p:tagLst>
</file>

<file path=ppt/tags/tag78.xml><?xml version="1.0" encoding="utf-8"?>
<p:tagLst xmlns:p="http://schemas.openxmlformats.org/presentationml/2006/main">
  <p:tag name="RAINPROBLEM" val="ProblemItem"/>
</p:tagLst>
</file>

<file path=ppt/tags/tag79.xml><?xml version="1.0" encoding="utf-8"?>
<p:tagLst xmlns:p="http://schemas.openxmlformats.org/presentationml/2006/main">
  <p:tag name="RAINPROBLEM" val="ProblemItem"/>
</p:tagLst>
</file>

<file path=ppt/tags/tag8.xml><?xml version="1.0" encoding="utf-8"?>
<p:tagLst xmlns:p="http://schemas.openxmlformats.org/presentationml/2006/main">
  <p:tag name="RAINPROBLEMTYPE" val="ProblemTypeMarker"/>
</p:tagLst>
</file>

<file path=ppt/tags/tag80.xml><?xml version="1.0" encoding="utf-8"?>
<p:tagLst xmlns:p="http://schemas.openxmlformats.org/presentationml/2006/main">
  <p:tag name="RAINPROBLEM" val="ProblemBullet"/>
  <p:tag name="RAINPROBLEMTYPE" val="MultipleChoice"/>
  <p:tag name="RAINBULLET" val="Wrong"/>
</p:tagLst>
</file>

<file path=ppt/tags/tag81.xml><?xml version="1.0" encoding="utf-8"?>
<p:tagLst xmlns:p="http://schemas.openxmlformats.org/presentationml/2006/main">
  <p:tag name="RAINPROBLEM" val="ProblemBullet"/>
  <p:tag name="RAINPROBLEMTYPE" val="MultipleChoice"/>
  <p:tag name="RAINBULLET" val="Correct"/>
</p:tagLst>
</file>

<file path=ppt/tags/tag82.xml><?xml version="1.0" encoding="utf-8"?>
<p:tagLst xmlns:p="http://schemas.openxmlformats.org/presentationml/2006/main">
  <p:tag name="RAINPROBLEM" val="ProblemBullet"/>
  <p:tag name="RAINPROBLEMTYPE" val="MultipleChoice"/>
  <p:tag name="RAINBULLET" val="Wrong"/>
</p:tagLst>
</file>

<file path=ppt/tags/tag83.xml><?xml version="1.0" encoding="utf-8"?>
<p:tagLst xmlns:p="http://schemas.openxmlformats.org/presentationml/2006/main">
  <p:tag name="RAINPROBLEM" val="ProblemBullet"/>
  <p:tag name="RAINPROBLEMTYPE" val="MultipleChoice"/>
  <p:tag name="RAINBULLET" val="Wrong"/>
</p:tagLst>
</file>

<file path=ppt/tags/tag84.xml><?xml version="1.0" encoding="utf-8"?>
<p:tagLst xmlns:p="http://schemas.openxmlformats.org/presentationml/2006/main">
  <p:tag name="RAINPROBLEM" val="ProblemSubmit"/>
  <p:tag name="RAINPROBLEMTYPE" val="MultipleChoice"/>
</p:tagLst>
</file>

<file path=ppt/tags/tag85.xml><?xml version="1.0" encoding="utf-8"?>
<p:tagLst xmlns:p="http://schemas.openxmlformats.org/presentationml/2006/main">
  <p:tag name="RAINPROBLEMTYPE" val="ProblemTypeMarker"/>
</p:tagLst>
</file>

<file path=ppt/tags/tag86.xml><?xml version="1.0" encoding="utf-8"?>
<p:tagLst xmlns:p="http://schemas.openxmlformats.org/presentationml/2006/main">
  <p:tag name="RAINPROBLEMTYPE" val="ProblemTypeMarker"/>
</p:tagLst>
</file>

<file path=ppt/tags/tag87.xml><?xml version="1.0" encoding="utf-8"?>
<p:tagLst xmlns:p="http://schemas.openxmlformats.org/presentationml/2006/main">
  <p:tag name="RAINPROBLEMTYPE" val="ProblemTypeMarker"/>
</p:tagLst>
</file>

<file path=ppt/tags/tag88.xml><?xml version="1.0" encoding="utf-8"?>
<p:tagLst xmlns:p="http://schemas.openxmlformats.org/presentationml/2006/main">
  <p:tag name="RAINPROBLEMTYPE" val="ProblemTypeMarker"/>
</p:tagLst>
</file>

<file path=ppt/tags/tag89.xml><?xml version="1.0" encoding="utf-8"?>
<p:tagLst xmlns:p="http://schemas.openxmlformats.org/presentationml/2006/main">
  <p:tag name="RAINPROBLEMTYPE" val="ProblemTypeMarker"/>
</p:tagLst>
</file>

<file path=ppt/tags/tag9.xml><?xml version="1.0" encoding="utf-8"?>
<p:tagLst xmlns:p="http://schemas.openxmlformats.org/presentationml/2006/main">
  <p:tag name="RAINPROBLEM" val="ProblemSetting"/>
  <p:tag name="RAINPROBLEMTYPE" val="FillBlank"/>
</p:tagLst>
</file>

<file path=ppt/tags/tag90.xml><?xml version="1.0" encoding="utf-8"?>
<p:tagLst xmlns:p="http://schemas.openxmlformats.org/presentationml/2006/main">
  <p:tag name="RAINPROBLEM" val="ProblemSetting"/>
  <p:tag name="RAINPROBLEMTYPE" val="MultipleChoice"/>
</p:tagLst>
</file>

<file path=ppt/tags/tag91.xml><?xml version="1.0" encoding="utf-8"?>
<p:tagLst xmlns:p="http://schemas.openxmlformats.org/presentationml/2006/main">
  <p:tag name="RAINPROBLEM" val="MultipleChoice"/>
  <p:tag name="PROBLEMSCORE" val="1.0"/>
</p:tagLst>
</file>

<file path=ppt/tags/tag92.xml><?xml version="1.0" encoding="utf-8"?>
<p:tagLst xmlns:p="http://schemas.openxmlformats.org/presentationml/2006/main">
  <p:tag name="RAINPROBLEM" val="ProblemBody"/>
</p:tagLst>
</file>

<file path=ppt/tags/tag93.xml><?xml version="1.0" encoding="utf-8"?>
<p:tagLst xmlns:p="http://schemas.openxmlformats.org/presentationml/2006/main">
  <p:tag name="RAINPROBLEM" val="ProblemItem"/>
</p:tagLst>
</file>

<file path=ppt/tags/tag94.xml><?xml version="1.0" encoding="utf-8"?>
<p:tagLst xmlns:p="http://schemas.openxmlformats.org/presentationml/2006/main">
  <p:tag name="RAINPROBLEM" val="ProblemItem"/>
</p:tagLst>
</file>

<file path=ppt/tags/tag95.xml><?xml version="1.0" encoding="utf-8"?>
<p:tagLst xmlns:p="http://schemas.openxmlformats.org/presentationml/2006/main">
  <p:tag name="RAINPROBLEM" val="ProblemItem"/>
</p:tagLst>
</file>

<file path=ppt/tags/tag96.xml><?xml version="1.0" encoding="utf-8"?>
<p:tagLst xmlns:p="http://schemas.openxmlformats.org/presentationml/2006/main">
  <p:tag name="RAINPROBLEM" val="ProblemBullet"/>
  <p:tag name="RAINPROBLEMTYPE" val="MultipleChoice"/>
  <p:tag name="RAINBULLET" val="Wrong"/>
</p:tagLst>
</file>

<file path=ppt/tags/tag97.xml><?xml version="1.0" encoding="utf-8"?>
<p:tagLst xmlns:p="http://schemas.openxmlformats.org/presentationml/2006/main">
  <p:tag name="RAINPROBLEM" val="ProblemBullet"/>
  <p:tag name="RAINPROBLEMTYPE" val="MultipleChoice"/>
  <p:tag name="RAINBULLET" val="Correct"/>
</p:tagLst>
</file>

<file path=ppt/tags/tag98.xml><?xml version="1.0" encoding="utf-8"?>
<p:tagLst xmlns:p="http://schemas.openxmlformats.org/presentationml/2006/main">
  <p:tag name="RAINPROBLEM" val="ProblemBullet"/>
  <p:tag name="RAINPROBLEMTYPE" val="MultipleChoice"/>
  <p:tag name="RAINBULLET" val="Wrong"/>
</p:tagLst>
</file>

<file path=ppt/tags/tag99.xml><?xml version="1.0" encoding="utf-8"?>
<p:tagLst xmlns:p="http://schemas.openxmlformats.org/presentationml/2006/main">
  <p:tag name="RAINPROBLEM" val="ProblemSubmit"/>
  <p:tag name="RAINPROBLEMTYPE" val="MultipleChoice"/>
</p:tagLst>
</file>

<file path=ppt/theme/theme1.xml><?xml version="1.0" encoding="utf-8"?>
<a:theme xmlns:a="http://schemas.openxmlformats.org/drawingml/2006/main" name="ncre-visual basic">
  <a:themeElements>
    <a:clrScheme name="ncre-visual basic 2">
      <a:dk1>
        <a:srgbClr val="23387D"/>
      </a:dk1>
      <a:lt1>
        <a:srgbClr val="FFFFFF"/>
      </a:lt1>
      <a:dk2>
        <a:srgbClr val="1A3D97"/>
      </a:dk2>
      <a:lt2>
        <a:srgbClr val="DDDDDD"/>
      </a:lt2>
      <a:accent1>
        <a:srgbClr val="4972BB"/>
      </a:accent1>
      <a:accent2>
        <a:srgbClr val="6A99D8"/>
      </a:accent2>
      <a:accent3>
        <a:srgbClr val="FFFFFF"/>
      </a:accent3>
      <a:accent4>
        <a:srgbClr val="1C2E6A"/>
      </a:accent4>
      <a:accent5>
        <a:srgbClr val="B1BCDA"/>
      </a:accent5>
      <a:accent6>
        <a:srgbClr val="5F8AC4"/>
      </a:accent6>
      <a:hlink>
        <a:srgbClr val="96B1E6"/>
      </a:hlink>
      <a:folHlink>
        <a:srgbClr val="99C25C"/>
      </a:folHlink>
    </a:clrScheme>
    <a:fontScheme name="ncre-visual basic">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ncre-visual basic 1">
        <a:dk1>
          <a:srgbClr val="1D4940"/>
        </a:dk1>
        <a:lt1>
          <a:srgbClr val="FFFFFF"/>
        </a:lt1>
        <a:dk2>
          <a:srgbClr val="3F716F"/>
        </a:dk2>
        <a:lt2>
          <a:srgbClr val="DDDDDD"/>
        </a:lt2>
        <a:accent1>
          <a:srgbClr val="669E86"/>
        </a:accent1>
        <a:accent2>
          <a:srgbClr val="A2CAB4"/>
        </a:accent2>
        <a:accent3>
          <a:srgbClr val="FFFFFF"/>
        </a:accent3>
        <a:accent4>
          <a:srgbClr val="173D35"/>
        </a:accent4>
        <a:accent5>
          <a:srgbClr val="B8CCC3"/>
        </a:accent5>
        <a:accent6>
          <a:srgbClr val="92B7A3"/>
        </a:accent6>
        <a:hlink>
          <a:srgbClr val="8CA35F"/>
        </a:hlink>
        <a:folHlink>
          <a:srgbClr val="C1B05D"/>
        </a:folHlink>
      </a:clrScheme>
      <a:clrMap bg1="lt1" tx1="dk1" bg2="lt2" tx2="dk2" accent1="accent1" accent2="accent2" accent3="accent3" accent4="accent4" accent5="accent5" accent6="accent6" hlink="hlink" folHlink="folHlink"/>
    </a:extraClrScheme>
    <a:extraClrScheme>
      <a:clrScheme name="ncre-visual basic 2">
        <a:dk1>
          <a:srgbClr val="23387D"/>
        </a:dk1>
        <a:lt1>
          <a:srgbClr val="FFFFFF"/>
        </a:lt1>
        <a:dk2>
          <a:srgbClr val="1A3D97"/>
        </a:dk2>
        <a:lt2>
          <a:srgbClr val="DDDDDD"/>
        </a:lt2>
        <a:accent1>
          <a:srgbClr val="4972BB"/>
        </a:accent1>
        <a:accent2>
          <a:srgbClr val="6A99D8"/>
        </a:accent2>
        <a:accent3>
          <a:srgbClr val="FFFFFF"/>
        </a:accent3>
        <a:accent4>
          <a:srgbClr val="1C2E6A"/>
        </a:accent4>
        <a:accent5>
          <a:srgbClr val="B1BCDA"/>
        </a:accent5>
        <a:accent6>
          <a:srgbClr val="5F8AC4"/>
        </a:accent6>
        <a:hlink>
          <a:srgbClr val="96B1E6"/>
        </a:hlink>
        <a:folHlink>
          <a:srgbClr val="99C25C"/>
        </a:folHlink>
      </a:clrScheme>
      <a:clrMap bg1="lt1" tx1="dk1" bg2="lt2" tx2="dk2" accent1="accent1" accent2="accent2" accent3="accent3" accent4="accent4" accent5="accent5" accent6="accent6" hlink="hlink" folHlink="folHlink"/>
    </a:extraClrScheme>
    <a:extraClrScheme>
      <a:clrScheme name="ncre-visual basic 3">
        <a:dk1>
          <a:srgbClr val="23387D"/>
        </a:dk1>
        <a:lt1>
          <a:srgbClr val="FFFFFF"/>
        </a:lt1>
        <a:dk2>
          <a:srgbClr val="1A3D97"/>
        </a:dk2>
        <a:lt2>
          <a:srgbClr val="DDDDDD"/>
        </a:lt2>
        <a:accent1>
          <a:srgbClr val="6E51A7"/>
        </a:accent1>
        <a:accent2>
          <a:srgbClr val="8C8EE0"/>
        </a:accent2>
        <a:accent3>
          <a:srgbClr val="FFFFFF"/>
        </a:accent3>
        <a:accent4>
          <a:srgbClr val="1C2E6A"/>
        </a:accent4>
        <a:accent5>
          <a:srgbClr val="BAB3D0"/>
        </a:accent5>
        <a:accent6>
          <a:srgbClr val="7E80CB"/>
        </a:accent6>
        <a:hlink>
          <a:srgbClr val="96B1E6"/>
        </a:hlink>
        <a:folHlink>
          <a:srgbClr val="7BB329"/>
        </a:folHlink>
      </a:clrScheme>
      <a:clrMap bg1="lt1" tx1="dk1" bg2="lt2" tx2="dk2" accent1="accent1" accent2="accent2" accent3="accent3" accent4="accent4" accent5="accent5" accent6="accent6" hlink="hlink" folHlink="folHlink"/>
    </a:extraClrScheme>
    <a:extraClrScheme>
      <a:clrScheme name="ncre-visual basic 4">
        <a:dk1>
          <a:srgbClr val="23387D"/>
        </a:dk1>
        <a:lt1>
          <a:srgbClr val="FFFFFF"/>
        </a:lt1>
        <a:dk2>
          <a:srgbClr val="1A3D97"/>
        </a:dk2>
        <a:lt2>
          <a:srgbClr val="DDDDDD"/>
        </a:lt2>
        <a:accent1>
          <a:srgbClr val="4972BB"/>
        </a:accent1>
        <a:accent2>
          <a:srgbClr val="FF3300"/>
        </a:accent2>
        <a:accent3>
          <a:srgbClr val="FFFFFF"/>
        </a:accent3>
        <a:accent4>
          <a:srgbClr val="1C2E6A"/>
        </a:accent4>
        <a:accent5>
          <a:srgbClr val="B1BCDA"/>
        </a:accent5>
        <a:accent6>
          <a:srgbClr val="E72D00"/>
        </a:accent6>
        <a:hlink>
          <a:srgbClr val="96B1E6"/>
        </a:hlink>
        <a:folHlink>
          <a:srgbClr val="00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精致静物PPT模板</Template>
  <TotalTime>0</TotalTime>
  <Words>7275</Words>
  <Application>WPS 演示</Application>
  <PresentationFormat>宽屏</PresentationFormat>
  <Paragraphs>542</Paragraphs>
  <Slides>41</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41</vt:i4>
      </vt:variant>
    </vt:vector>
  </HeadingPairs>
  <TitlesOfParts>
    <vt:vector size="55" baseType="lpstr">
      <vt:lpstr>Arial</vt:lpstr>
      <vt:lpstr>宋体</vt:lpstr>
      <vt:lpstr>Wingdings</vt:lpstr>
      <vt:lpstr>Times New Roman</vt:lpstr>
      <vt:lpstr>仿宋</vt:lpstr>
      <vt:lpstr>굴림</vt:lpstr>
      <vt:lpstr>Malgun Gothic</vt:lpstr>
      <vt:lpstr>Calibri</vt:lpstr>
      <vt:lpstr>黑体</vt:lpstr>
      <vt:lpstr>微软雅黑</vt:lpstr>
      <vt:lpstr>Arial Unicode MS</vt:lpstr>
      <vt:lpstr>Cambria Math</vt:lpstr>
      <vt:lpstr>Verdana</vt:lpstr>
      <vt:lpstr>ncre-visual basic</vt:lpstr>
      <vt:lpstr>PowerPoint 演示文稿</vt:lpstr>
      <vt:lpstr>第11章  Python金融分析应用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第1章 结论</dc:title>
  <dc:creator>梁海英</dc:creator>
  <cp:keywords>数据结构</cp:keywords>
  <dc:description>数据结构，第1章 绪论</dc:description>
  <cp:lastModifiedBy>聂小东</cp:lastModifiedBy>
  <cp:revision>404</cp:revision>
  <dcterms:created xsi:type="dcterms:W3CDTF">2008-12-03T06:44:00Z</dcterms:created>
  <dcterms:modified xsi:type="dcterms:W3CDTF">2024-10-15T10:38:36Z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9A46EA42E03747EAA2AFAFD51B266F81</vt:lpwstr>
  </property>
  <property fmtid="{D5CDD505-2E9C-101B-9397-08002B2CF9AE}" pid="3" name="KSOProductBuildVer">
    <vt:lpwstr>2052-12.1.0.18276</vt:lpwstr>
  </property>
</Properties>
</file>