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09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28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4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33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9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08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5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4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5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48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30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EED6-1999-48A6-970A-D4C7586CBF08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26FA-08CB-47F4-9127-41945A54B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38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Unit 7 Video 3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33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646443" y="359599"/>
            <a:ext cx="124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Patterns 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Para. 1-8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文本框 11"/>
          <p:cNvSpPr txBox="1"/>
          <p:nvPr/>
        </p:nvSpPr>
        <p:spPr>
          <a:xfrm>
            <a:off x="359540" y="1628800"/>
            <a:ext cx="4140452" cy="46805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j-ea"/>
                <a:ea typeface="+mj-ea"/>
                <a:cs typeface="Times New Roman"/>
              </a:rPr>
              <a:t>In Kansai</a:t>
            </a:r>
            <a:endParaRPr lang="zh-CN" sz="2400" kern="100" dirty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 smtClean="0">
                <a:effectLst/>
                <a:latin typeface="+mj-ea"/>
                <a:ea typeface="+mj-ea"/>
                <a:cs typeface="Times New Roman"/>
              </a:rPr>
              <a:t>Fisherman protest </a:t>
            </a:r>
            <a:r>
              <a:rPr lang="en-US" sz="2400" kern="100" dirty="0">
                <a:effectLst/>
                <a:latin typeface="+mj-ea"/>
                <a:ea typeface="+mj-ea"/>
                <a:cs typeface="Times New Roman"/>
              </a:rPr>
              <a:t>(reason)</a:t>
            </a:r>
            <a:endParaRPr lang="zh-CN" sz="2400" kern="100" dirty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j-ea"/>
                <a:ea typeface="+mj-ea"/>
                <a:cs typeface="Times New Roman"/>
              </a:rPr>
              <a:t> </a:t>
            </a:r>
            <a:endParaRPr lang="zh-CN" sz="2400" kern="100" dirty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j-ea"/>
                <a:ea typeface="+mj-ea"/>
                <a:cs typeface="Times New Roman"/>
              </a:rPr>
              <a:t>Change site (deeper water+ mud deposits above seabed + not-firm glacial deposit below seabed) </a:t>
            </a:r>
            <a:endParaRPr lang="zh-CN" sz="2400" kern="100" dirty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j-ea"/>
                <a:ea typeface="+mj-ea"/>
                <a:cs typeface="Times New Roman"/>
              </a:rPr>
              <a:t> </a:t>
            </a:r>
            <a:endParaRPr lang="zh-CN" sz="2400" kern="100" dirty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sz="2400" kern="100" dirty="0" smtClean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 smtClean="0">
                <a:effectLst/>
                <a:latin typeface="+mj-ea"/>
                <a:ea typeface="+mj-ea"/>
                <a:cs typeface="Times New Roman"/>
              </a:rPr>
              <a:t>Pillars </a:t>
            </a:r>
            <a:r>
              <a:rPr lang="en-US" sz="2400" kern="100" dirty="0">
                <a:effectLst/>
                <a:latin typeface="+mj-ea"/>
                <a:ea typeface="+mj-ea"/>
                <a:cs typeface="Times New Roman"/>
              </a:rPr>
              <a:t>(Solution) (engineer around ) </a:t>
            </a:r>
            <a:endParaRPr lang="zh-CN" sz="2400" kern="100" dirty="0">
              <a:effectLst/>
              <a:latin typeface="+mj-ea"/>
              <a:ea typeface="+mj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+mj-ea"/>
                <a:ea typeface="+mj-ea"/>
                <a:cs typeface="Times New Roman"/>
              </a:rPr>
              <a:t> </a:t>
            </a:r>
            <a:endParaRPr lang="zh-CN" sz="1050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26" name="文本框 13"/>
          <p:cNvSpPr txBox="1"/>
          <p:nvPr/>
        </p:nvSpPr>
        <p:spPr>
          <a:xfrm>
            <a:off x="4716016" y="1628800"/>
            <a:ext cx="4176464" cy="496855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n-ea"/>
                <a:cs typeface="Times New Roman"/>
              </a:rPr>
              <a:t>In </a:t>
            </a:r>
            <a:r>
              <a:rPr lang="en-US" sz="2400" kern="100" dirty="0" err="1">
                <a:effectLst/>
                <a:latin typeface="+mn-ea"/>
                <a:cs typeface="Times New Roman"/>
              </a:rPr>
              <a:t>Chek</a:t>
            </a:r>
            <a:r>
              <a:rPr lang="en-US" sz="2400" kern="100" dirty="0">
                <a:effectLst/>
                <a:latin typeface="+mn-ea"/>
                <a:cs typeface="Times New Roman"/>
              </a:rPr>
              <a:t> Lap </a:t>
            </a:r>
            <a:r>
              <a:rPr lang="en-US" sz="2400" kern="100" dirty="0" err="1">
                <a:effectLst/>
                <a:latin typeface="+mn-ea"/>
                <a:cs typeface="Times New Roman"/>
              </a:rPr>
              <a:t>Kok</a:t>
            </a:r>
            <a:endParaRPr lang="zh-CN" sz="2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 smtClean="0">
                <a:effectLst/>
                <a:latin typeface="+mn-ea"/>
                <a:cs typeface="Times New Roman"/>
              </a:rPr>
              <a:t>Land + outcrops </a:t>
            </a:r>
            <a:r>
              <a:rPr lang="en-US" sz="2400" kern="100" dirty="0">
                <a:effectLst/>
                <a:latin typeface="+mn-ea"/>
                <a:cs typeface="Times New Roman"/>
              </a:rPr>
              <a:t>of hard granite + a layer of soft mud (reason )</a:t>
            </a:r>
            <a:endParaRPr lang="zh-CN" sz="2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n-ea"/>
                <a:cs typeface="Times New Roman"/>
              </a:rPr>
              <a:t> </a:t>
            </a:r>
            <a:endParaRPr lang="zh-CN" sz="2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n-ea"/>
                <a:cs typeface="Times New Roman"/>
              </a:rPr>
              <a:t>More radical approach </a:t>
            </a:r>
            <a:r>
              <a:rPr lang="en-US" sz="2400" kern="100" dirty="0" smtClean="0">
                <a:effectLst/>
                <a:latin typeface="+mn-ea"/>
                <a:cs typeface="Times New Roman"/>
              </a:rPr>
              <a:t>:Suck </a:t>
            </a:r>
            <a:r>
              <a:rPr lang="en-US" sz="2400" kern="100" dirty="0">
                <a:effectLst/>
                <a:latin typeface="+mn-ea"/>
                <a:cs typeface="Times New Roman"/>
              </a:rPr>
              <a:t>up mud </a:t>
            </a:r>
            <a:r>
              <a:rPr lang="en-US" sz="2400" kern="100" dirty="0" smtClean="0">
                <a:effectLst/>
                <a:latin typeface="+mn-ea"/>
                <a:cs typeface="Times New Roman"/>
              </a:rPr>
              <a:t>and dump it into water and pile sand on top( </a:t>
            </a:r>
          </a:p>
          <a:p>
            <a:pPr algn="just">
              <a:spcAft>
                <a:spcPts val="0"/>
              </a:spcAft>
            </a:pPr>
            <a:r>
              <a:rPr lang="en-US" sz="2400" kern="100" dirty="0" smtClean="0">
                <a:latin typeface="+mn-ea"/>
                <a:cs typeface="Times New Roman"/>
              </a:rPr>
              <a:t>In contrast to </a:t>
            </a:r>
            <a:r>
              <a:rPr lang="en-US" sz="2400" kern="100" dirty="0" smtClean="0">
                <a:effectLst/>
                <a:latin typeface="+mn-ea"/>
                <a:cs typeface="Times New Roman"/>
              </a:rPr>
              <a:t>Kansai approach)</a:t>
            </a:r>
            <a:endParaRPr lang="zh-CN" sz="2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sz="2400" kern="100" dirty="0" smtClean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sz="2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 smtClean="0">
                <a:effectLst/>
                <a:latin typeface="+mn-ea"/>
                <a:cs typeface="Times New Roman"/>
              </a:rPr>
              <a:t>(</a:t>
            </a:r>
            <a:r>
              <a:rPr lang="en-US" sz="2400" kern="100" dirty="0">
                <a:effectLst/>
                <a:latin typeface="+mn-ea"/>
                <a:cs typeface="Times New Roman"/>
              </a:rPr>
              <a:t>engineer out)</a:t>
            </a:r>
            <a:endParaRPr lang="zh-CN" sz="2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+mn-ea"/>
                <a:cs typeface="Times New Roman"/>
              </a:rPr>
              <a:t> </a:t>
            </a:r>
            <a:endParaRPr lang="zh-CN" sz="2400" kern="100" dirty="0">
              <a:effectLst/>
              <a:latin typeface="+mn-ea"/>
              <a:cs typeface="Times New Roman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979044" y="234888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979044" y="429309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5364088" y="3104964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364088" y="551723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7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Other_3"/>
          <p:cNvSpPr txBox="1"/>
          <p:nvPr/>
        </p:nvSpPr>
        <p:spPr>
          <a:xfrm>
            <a:off x="1171132" y="4060593"/>
            <a:ext cx="5349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5400" b="1" kern="0" dirty="0" smtClean="0">
                <a:solidFill>
                  <a:srgbClr val="FDFFFF"/>
                </a:solidFill>
                <a:latin typeface="Calibri" pitchFamily="34" charset="0"/>
                <a:ea typeface="+mn-ea"/>
              </a:rPr>
              <a:t>2</a:t>
            </a:r>
            <a:endParaRPr lang="zh-CN" altLang="en-US" sz="5400" b="1" kern="0" dirty="0">
              <a:solidFill>
                <a:srgbClr val="FDFFFF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064213" y="4292368"/>
            <a:ext cx="2495550" cy="460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重点研究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六边形 29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1627188" y="407039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六边形 31"/>
          <p:cNvSpPr/>
          <p:nvPr/>
        </p:nvSpPr>
        <p:spPr>
          <a:xfrm>
            <a:off x="747093" y="247076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3" name="六边形 32"/>
          <p:cNvSpPr/>
          <p:nvPr/>
        </p:nvSpPr>
        <p:spPr>
          <a:xfrm>
            <a:off x="746125" y="3357610"/>
            <a:ext cx="881063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sz="2400" b="1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884363" y="3302473"/>
            <a:ext cx="6251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use of patterns in the text structure to make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prediction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1" name="直接连接符 39"/>
          <p:cNvCxnSpPr/>
          <p:nvPr/>
        </p:nvCxnSpPr>
        <p:spPr>
          <a:xfrm flipV="1">
            <a:off x="1582510" y="3183109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1871663" y="1551101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use of prior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knowledge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871662" y="2515704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summarize what you have already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read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challenging text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399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"/>
    </mc:Choice>
    <mc:Fallback xmlns="">
      <p:transition spd="slow" advTm="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/>
      <p:bldP spid="45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447013"/>
            <a:ext cx="7020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use of prior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knowledge</a:t>
            </a:r>
            <a:endParaRPr kumimoji="1" lang="en-US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716087" y="3075266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visualize the information in your mind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challenging text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81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426990" y="359599"/>
            <a:ext cx="1680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Prior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knowledge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57338" y="3429000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51085" y="1393804"/>
            <a:ext cx="72185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Why 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does the writer use sponge example here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884710" y="2345570"/>
            <a:ext cx="6264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Does “a textbook on a wet sponge” actually provoke any image in your mind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? 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Monitoring </a:t>
            </a:r>
            <a:r>
              <a:rPr lang="en-US" altLang="zh-CN" sz="2400" b="1" dirty="0" err="1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quesions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804583" y="2585373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804583" y="3789040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567210" y="4653136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851085" y="3678768"/>
            <a:ext cx="6264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How 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does this image relate to the present topic here?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393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82511" y="380615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447013"/>
            <a:ext cx="7020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use of prior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knowledge</a:t>
            </a:r>
            <a:endParaRPr kumimoji="1" lang="en-US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716086" y="3176568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summarize what you have already read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challenging text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676276" y="3176568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6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63588" y="1448941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558597" y="3285629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39"/>
          <p:cNvCxnSpPr/>
          <p:nvPr/>
        </p:nvCxnSpPr>
        <p:spPr>
          <a:xfrm flipV="1">
            <a:off x="1557338" y="2115691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447013"/>
            <a:ext cx="7020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use of prior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knowledge</a:t>
            </a:r>
            <a:endParaRPr kumimoji="1" lang="en-US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717348" y="2694433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summarize what you have already read</a:t>
            </a:r>
            <a:endParaRPr kumimoji="1"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 fix-up the challenging text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827097" y="2564904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827097" y="378839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557337" y="4509120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811085" y="3917924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make use of patterns of </a:t>
            </a:r>
            <a:r>
              <a:rPr kumimoji="1"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structur</a:t>
            </a:r>
            <a:r>
              <a:rPr kumimoji="1" lang="en-US" altLang="zh-CN" sz="24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e</a:t>
            </a:r>
            <a:endParaRPr kumimoji="1" lang="zh-CN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622" y="5037947"/>
            <a:ext cx="1305134" cy="40011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sequence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5573" y="5046589"/>
            <a:ext cx="1424162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compare or contrast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74207" y="5062468"/>
            <a:ext cx="1425786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cause-effect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34403" y="5062468"/>
            <a:ext cx="1495334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definition or explanation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79409" y="5047954"/>
            <a:ext cx="1495334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persuasion or argument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48666" y="5013301"/>
            <a:ext cx="1495334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question-answer.</a:t>
            </a:r>
            <a:endParaRPr lang="zh-CN" altLang="en-US" dirty="0"/>
          </a:p>
        </p:txBody>
      </p:sp>
      <p:sp>
        <p:nvSpPr>
          <p:cNvPr id="27" name="文本框 7"/>
          <p:cNvSpPr txBox="1"/>
          <p:nvPr/>
        </p:nvSpPr>
        <p:spPr>
          <a:xfrm>
            <a:off x="1504509" y="359599"/>
            <a:ext cx="1525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fix- up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strategies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73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29229" y="359599"/>
            <a:ext cx="1475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Summarize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683568" y="1876406"/>
            <a:ext cx="1016664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1-3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9" name="直接连接符 39"/>
          <p:cNvCxnSpPr/>
          <p:nvPr/>
        </p:nvCxnSpPr>
        <p:spPr>
          <a:xfrm flipV="1">
            <a:off x="1871662" y="2647342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71662" y="1447013"/>
            <a:ext cx="7020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/>
              <a:t>gives us Brief introduction to the two cases of Airports on waters: </a:t>
            </a:r>
            <a:r>
              <a:rPr lang="en-US" altLang="zh-CN" sz="2400" dirty="0" err="1"/>
              <a:t>Chek</a:t>
            </a:r>
            <a:r>
              <a:rPr lang="en-US" altLang="zh-CN" sz="2400" dirty="0"/>
              <a:t> Lap </a:t>
            </a:r>
            <a:r>
              <a:rPr lang="en-US" altLang="zh-CN" sz="2400" dirty="0" err="1"/>
              <a:t>Kok</a:t>
            </a:r>
            <a:r>
              <a:rPr lang="en-US" altLang="zh-CN" sz="2400" dirty="0"/>
              <a:t> case in Hong Kong and Kansai case in Japan</a:t>
            </a: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Para.1-4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827097" y="3788395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557337" y="4509120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030411" y="3317759"/>
            <a:ext cx="6264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dirty="0"/>
              <a:t>explains that the usual way to reclaim land and points out that </a:t>
            </a:r>
            <a:r>
              <a:rPr lang="en-US" altLang="zh-CN" sz="2400" dirty="0" err="1"/>
              <a:t>Chek</a:t>
            </a:r>
            <a:r>
              <a:rPr lang="en-US" altLang="zh-CN" sz="2400" dirty="0"/>
              <a:t> Lap </a:t>
            </a:r>
            <a:r>
              <a:rPr lang="en-US" altLang="zh-CN" sz="2400" dirty="0" err="1"/>
              <a:t>Kok</a:t>
            </a:r>
            <a:r>
              <a:rPr lang="en-US" altLang="zh-CN" sz="2400" dirty="0"/>
              <a:t> and Kansai use different method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7521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29229" y="359599"/>
            <a:ext cx="1475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Summarize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50739" y="2294916"/>
            <a:ext cx="873769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6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9" name="直接连接符 39"/>
          <p:cNvCxnSpPr/>
          <p:nvPr/>
        </p:nvCxnSpPr>
        <p:spPr>
          <a:xfrm flipV="1">
            <a:off x="1714173" y="3007704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655925" y="2187844"/>
            <a:ext cx="7020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i="1" dirty="0"/>
              <a:t>“To cope with settlement, Kansai’s giant terminal is supported on 900 pillars”</a:t>
            </a:r>
            <a:endParaRPr kumimoji="1" lang="en-US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Para. 5-8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837996" y="4896540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8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544442" y="585784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85392" y="4656737"/>
            <a:ext cx="6264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i="1" dirty="0"/>
              <a:t>“more aggressive approach” “sucked up 150m cubic </a:t>
            </a:r>
            <a:r>
              <a:rPr lang="en-US" altLang="zh-CN" sz="2400" i="1" dirty="0" err="1"/>
              <a:t>metres</a:t>
            </a:r>
            <a:r>
              <a:rPr lang="en-US" altLang="zh-CN" sz="2400" i="1" dirty="0"/>
              <a:t> of clay and mud and dumped it in deeper waters”</a:t>
            </a:r>
            <a:endParaRPr kumimoji="1" lang="zh-CN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六边形 17"/>
          <p:cNvSpPr/>
          <p:nvPr/>
        </p:nvSpPr>
        <p:spPr>
          <a:xfrm>
            <a:off x="737486" y="1340768"/>
            <a:ext cx="873769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21" name="直接连接符 39"/>
          <p:cNvCxnSpPr/>
          <p:nvPr/>
        </p:nvCxnSpPr>
        <p:spPr>
          <a:xfrm flipV="1">
            <a:off x="1529229" y="2061493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六边形 21"/>
          <p:cNvSpPr/>
          <p:nvPr/>
        </p:nvSpPr>
        <p:spPr>
          <a:xfrm>
            <a:off x="750739" y="3501008"/>
            <a:ext cx="873769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7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23" name="直接连接符 39"/>
          <p:cNvCxnSpPr/>
          <p:nvPr/>
        </p:nvCxnSpPr>
        <p:spPr>
          <a:xfrm flipV="1">
            <a:off x="1624508" y="4209983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88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3880"/>
            <a:ext cx="118762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75856" y="203880"/>
            <a:ext cx="5868144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t="2076" r="3678" b="73280"/>
          <a:stretch>
            <a:fillRect/>
          </a:stretch>
        </p:blipFill>
        <p:spPr bwMode="auto">
          <a:xfrm>
            <a:off x="3275856" y="203880"/>
            <a:ext cx="5868144" cy="85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框 7"/>
          <p:cNvSpPr txBox="1"/>
          <p:nvPr/>
        </p:nvSpPr>
        <p:spPr>
          <a:xfrm>
            <a:off x="1529229" y="359599"/>
            <a:ext cx="1475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Summarize </a:t>
            </a:r>
            <a:r>
              <a:rPr lang="en-US" altLang="zh-C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 </a:t>
            </a:r>
            <a:endParaRPr lang="en-US" altLang="zh-CN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  <p:pic>
        <p:nvPicPr>
          <p:cNvPr id="8" name="Picture 4" descr="C:\Users\GDUT\Desktop\计算机学院2015年度工作总结\图\1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0" y="228600"/>
            <a:ext cx="770464" cy="78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六边形 8"/>
          <p:cNvSpPr/>
          <p:nvPr/>
        </p:nvSpPr>
        <p:spPr>
          <a:xfrm>
            <a:off x="750739" y="2294916"/>
            <a:ext cx="873769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6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9" name="直接连接符 39"/>
          <p:cNvCxnSpPr/>
          <p:nvPr/>
        </p:nvCxnSpPr>
        <p:spPr>
          <a:xfrm flipV="1">
            <a:off x="1714173" y="3007704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655925" y="2187844"/>
            <a:ext cx="7020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i="1" dirty="0"/>
              <a:t>“To cope with settlement, Kansai’s giant terminal is supported on 900 pillars”</a:t>
            </a:r>
            <a:endParaRPr kumimoji="1" lang="en-US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43082" y="400454"/>
            <a:ext cx="5747116" cy="461665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  <a:softEdge rad="25400"/>
          </a:effec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Para. 5-8</a:t>
            </a:r>
            <a:endParaRPr lang="zh-CN" altLang="en-US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837996" y="4896540"/>
            <a:ext cx="881062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8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544442" y="5857848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85392" y="4656737"/>
            <a:ext cx="6264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defRPr>
            </a:lvl9pPr>
          </a:lstStyle>
          <a:p>
            <a:r>
              <a:rPr lang="en-US" altLang="zh-CN" sz="2400" i="1" dirty="0"/>
              <a:t>“more aggressive approach” “sucked up 150m cubic </a:t>
            </a:r>
            <a:r>
              <a:rPr lang="en-US" altLang="zh-CN" sz="2400" i="1" dirty="0" err="1"/>
              <a:t>metres</a:t>
            </a:r>
            <a:r>
              <a:rPr lang="en-US" altLang="zh-CN" sz="2400" i="1" dirty="0"/>
              <a:t> of clay and mud and dumped it in deeper waters”</a:t>
            </a:r>
            <a:endParaRPr kumimoji="1" lang="zh-CN" altLang="zh-CN" sz="24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六边形 17"/>
          <p:cNvSpPr/>
          <p:nvPr/>
        </p:nvSpPr>
        <p:spPr>
          <a:xfrm>
            <a:off x="737486" y="1340768"/>
            <a:ext cx="873769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21" name="直接连接符 39"/>
          <p:cNvCxnSpPr/>
          <p:nvPr/>
        </p:nvCxnSpPr>
        <p:spPr>
          <a:xfrm flipV="1">
            <a:off x="1529229" y="2061493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六边形 21"/>
          <p:cNvSpPr/>
          <p:nvPr/>
        </p:nvSpPr>
        <p:spPr>
          <a:xfrm>
            <a:off x="750739" y="3501008"/>
            <a:ext cx="873769" cy="720725"/>
          </a:xfrm>
          <a:prstGeom prst="hexag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7</a:t>
            </a:r>
            <a:endParaRPr lang="zh-CN" altLang="en-US" sz="2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23" name="直接连接符 39"/>
          <p:cNvCxnSpPr/>
          <p:nvPr/>
        </p:nvCxnSpPr>
        <p:spPr>
          <a:xfrm flipV="1">
            <a:off x="1624508" y="4209983"/>
            <a:ext cx="6581775" cy="79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55925" y="1340768"/>
            <a:ext cx="630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/>
              <a:t>“</a:t>
            </a:r>
            <a:r>
              <a:rPr lang="en-US" altLang="zh-CN" sz="2400" i="1" dirty="0"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rPr>
              <a:t>The differences are both political and geological”</a:t>
            </a:r>
            <a:endParaRPr lang="zh-CN" altLang="en-US" sz="2400" i="1" dirty="0">
              <a:solidFill>
                <a:srgbClr val="000000"/>
              </a:solidFill>
              <a:latin typeface="Palatino Linotype" pitchFamily="18" charset="0"/>
              <a:ea typeface="楷体_GB2312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3330" y="3630537"/>
            <a:ext cx="630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rPr>
              <a:t>“Conditions are different at </a:t>
            </a:r>
            <a:r>
              <a:rPr lang="en-US" altLang="zh-CN" sz="2400" i="1" dirty="0" err="1"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rPr>
              <a:t>Chek</a:t>
            </a:r>
            <a:r>
              <a:rPr lang="en-US" altLang="zh-CN" sz="2400" i="1" dirty="0"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rPr>
              <a:t> Lap </a:t>
            </a:r>
            <a:r>
              <a:rPr lang="en-US" altLang="zh-CN" sz="2400" i="1" dirty="0" err="1"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rPr>
              <a:t>Kok</a:t>
            </a:r>
            <a:r>
              <a:rPr lang="en-US" altLang="zh-CN" sz="2400" i="1" dirty="0">
                <a:solidFill>
                  <a:srgbClr val="000000"/>
                </a:solidFill>
                <a:latin typeface="Palatino Linotype" pitchFamily="18" charset="0"/>
                <a:ea typeface="楷体_GB2312" pitchFamily="49" charset="-122"/>
              </a:rPr>
              <a:t>”</a:t>
            </a:r>
            <a:endParaRPr lang="zh-CN" altLang="en-US" sz="2400" i="1" dirty="0">
              <a:solidFill>
                <a:srgbClr val="000000"/>
              </a:solidFill>
              <a:latin typeface="Palatino Linotype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64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"/>
    </mc:Choice>
    <mc:Fallback xmlns="">
      <p:transition spd="slow" advTm="1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全屏显示(4:3)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Unit 7 Video 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 R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Video 3</dc:title>
  <dc:creator>Windows User</dc:creator>
  <cp:lastModifiedBy>Windows User</cp:lastModifiedBy>
  <cp:revision>1</cp:revision>
  <dcterms:created xsi:type="dcterms:W3CDTF">2020-02-07T09:42:26Z</dcterms:created>
  <dcterms:modified xsi:type="dcterms:W3CDTF">2020-02-07T09:42:39Z</dcterms:modified>
</cp:coreProperties>
</file>