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EED6-1999-48A6-970A-D4C7586CBF08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26FA-08CB-47F4-9127-41945A54B0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409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EED6-1999-48A6-970A-D4C7586CBF08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26FA-08CB-47F4-9127-41945A54B0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428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EED6-1999-48A6-970A-D4C7586CBF08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26FA-08CB-47F4-9127-41945A54B0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0404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EED6-1999-48A6-970A-D4C7586CBF08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26FA-08CB-47F4-9127-41945A54B0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833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EED6-1999-48A6-970A-D4C7586CBF08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26FA-08CB-47F4-9127-41945A54B0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597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EED6-1999-48A6-970A-D4C7586CBF08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26FA-08CB-47F4-9127-41945A54B0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8083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EED6-1999-48A6-970A-D4C7586CBF08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26FA-08CB-47F4-9127-41945A54B0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451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EED6-1999-48A6-970A-D4C7586CBF08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26FA-08CB-47F4-9127-41945A54B0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7488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EED6-1999-48A6-970A-D4C7586CBF08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26FA-08CB-47F4-9127-41945A54B0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654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EED6-1999-48A6-970A-D4C7586CBF08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26FA-08CB-47F4-9127-41945A54B0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948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BEED6-1999-48A6-970A-D4C7586CBF08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E26FA-08CB-47F4-9127-41945A54B0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8303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BEED6-1999-48A6-970A-D4C7586CBF08}" type="datetimeFigureOut">
              <a:rPr lang="zh-CN" altLang="en-US" smtClean="0"/>
              <a:t>2020/2/7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E26FA-08CB-47F4-9127-41945A54B0A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4381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mtClean="0"/>
              <a:t>Unit 7 Video 3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0330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646443" y="359599"/>
            <a:ext cx="12413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Patterns 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Para. 1-8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文本框 11"/>
          <p:cNvSpPr txBox="1"/>
          <p:nvPr/>
        </p:nvSpPr>
        <p:spPr>
          <a:xfrm>
            <a:off x="359540" y="1628800"/>
            <a:ext cx="4140452" cy="468052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2400" kern="100" dirty="0">
                <a:effectLst/>
                <a:latin typeface="+mj-ea"/>
                <a:ea typeface="+mj-ea"/>
                <a:cs typeface="Times New Roman"/>
              </a:rPr>
              <a:t>In Kansai</a:t>
            </a:r>
            <a:endParaRPr lang="zh-CN" sz="2400" kern="100" dirty="0">
              <a:effectLst/>
              <a:latin typeface="+mj-ea"/>
              <a:ea typeface="+mj-ea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kern="100" dirty="0" smtClean="0">
                <a:effectLst/>
                <a:latin typeface="+mj-ea"/>
                <a:ea typeface="+mj-ea"/>
                <a:cs typeface="Times New Roman"/>
              </a:rPr>
              <a:t>Fisherman protest </a:t>
            </a:r>
            <a:r>
              <a:rPr lang="en-US" sz="2400" kern="100" dirty="0">
                <a:effectLst/>
                <a:latin typeface="+mj-ea"/>
                <a:ea typeface="+mj-ea"/>
                <a:cs typeface="Times New Roman"/>
              </a:rPr>
              <a:t>(reason)</a:t>
            </a:r>
            <a:endParaRPr lang="zh-CN" sz="2400" kern="100" dirty="0">
              <a:effectLst/>
              <a:latin typeface="+mj-ea"/>
              <a:ea typeface="+mj-ea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kern="100" dirty="0">
                <a:effectLst/>
                <a:latin typeface="+mj-ea"/>
                <a:ea typeface="+mj-ea"/>
                <a:cs typeface="Times New Roman"/>
              </a:rPr>
              <a:t> </a:t>
            </a:r>
            <a:endParaRPr lang="zh-CN" sz="2400" kern="100" dirty="0">
              <a:effectLst/>
              <a:latin typeface="+mj-ea"/>
              <a:ea typeface="+mj-ea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kern="100" dirty="0">
                <a:effectLst/>
                <a:latin typeface="+mj-ea"/>
                <a:ea typeface="+mj-ea"/>
                <a:cs typeface="Times New Roman"/>
              </a:rPr>
              <a:t>Change site (deeper water+ mud deposits above seabed + not-firm glacial deposit below seabed) </a:t>
            </a:r>
            <a:endParaRPr lang="zh-CN" sz="2400" kern="100" dirty="0">
              <a:effectLst/>
              <a:latin typeface="+mj-ea"/>
              <a:ea typeface="+mj-ea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kern="100" dirty="0">
                <a:effectLst/>
                <a:latin typeface="+mj-ea"/>
                <a:ea typeface="+mj-ea"/>
                <a:cs typeface="Times New Roman"/>
              </a:rPr>
              <a:t> </a:t>
            </a:r>
            <a:endParaRPr lang="zh-CN" sz="2400" kern="100" dirty="0">
              <a:effectLst/>
              <a:latin typeface="+mj-ea"/>
              <a:ea typeface="+mj-ea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n-US" sz="2400" kern="100" dirty="0" smtClean="0">
              <a:effectLst/>
              <a:latin typeface="+mj-ea"/>
              <a:ea typeface="+mj-ea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kern="100" dirty="0" smtClean="0">
                <a:effectLst/>
                <a:latin typeface="+mj-ea"/>
                <a:ea typeface="+mj-ea"/>
                <a:cs typeface="Times New Roman"/>
              </a:rPr>
              <a:t>Pillars </a:t>
            </a:r>
            <a:r>
              <a:rPr lang="en-US" sz="2400" kern="100" dirty="0">
                <a:effectLst/>
                <a:latin typeface="+mj-ea"/>
                <a:ea typeface="+mj-ea"/>
                <a:cs typeface="Times New Roman"/>
              </a:rPr>
              <a:t>(Solution) (engineer around ) </a:t>
            </a:r>
            <a:endParaRPr lang="zh-CN" sz="2400" kern="100" dirty="0">
              <a:effectLst/>
              <a:latin typeface="+mj-ea"/>
              <a:ea typeface="+mj-ea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1050" kern="100" dirty="0">
                <a:effectLst/>
                <a:latin typeface="+mj-ea"/>
                <a:ea typeface="+mj-ea"/>
                <a:cs typeface="Times New Roman"/>
              </a:rPr>
              <a:t> </a:t>
            </a:r>
            <a:endParaRPr lang="zh-CN" sz="1050" kern="100" dirty="0">
              <a:effectLst/>
              <a:latin typeface="+mj-ea"/>
              <a:ea typeface="+mj-ea"/>
              <a:cs typeface="Times New Roman"/>
            </a:endParaRPr>
          </a:p>
        </p:txBody>
      </p:sp>
      <p:sp>
        <p:nvSpPr>
          <p:cNvPr id="26" name="文本框 13"/>
          <p:cNvSpPr txBox="1"/>
          <p:nvPr/>
        </p:nvSpPr>
        <p:spPr>
          <a:xfrm>
            <a:off x="4716016" y="1628800"/>
            <a:ext cx="4176464" cy="496855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en-US" sz="2400" kern="100" dirty="0">
                <a:effectLst/>
                <a:latin typeface="+mn-ea"/>
                <a:cs typeface="Times New Roman"/>
              </a:rPr>
              <a:t>In </a:t>
            </a:r>
            <a:r>
              <a:rPr lang="en-US" sz="2400" kern="100" dirty="0" err="1">
                <a:effectLst/>
                <a:latin typeface="+mn-ea"/>
                <a:cs typeface="Times New Roman"/>
              </a:rPr>
              <a:t>Chek</a:t>
            </a:r>
            <a:r>
              <a:rPr lang="en-US" sz="2400" kern="100" dirty="0">
                <a:effectLst/>
                <a:latin typeface="+mn-ea"/>
                <a:cs typeface="Times New Roman"/>
              </a:rPr>
              <a:t> Lap </a:t>
            </a:r>
            <a:r>
              <a:rPr lang="en-US" sz="2400" kern="100" dirty="0" err="1">
                <a:effectLst/>
                <a:latin typeface="+mn-ea"/>
                <a:cs typeface="Times New Roman"/>
              </a:rPr>
              <a:t>Kok</a:t>
            </a:r>
            <a:endParaRPr lang="zh-CN" sz="2400" kern="100" dirty="0">
              <a:effectLst/>
              <a:latin typeface="+mn-ea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kern="100" dirty="0" smtClean="0">
                <a:effectLst/>
                <a:latin typeface="+mn-ea"/>
                <a:cs typeface="Times New Roman"/>
              </a:rPr>
              <a:t>Land + outcrops </a:t>
            </a:r>
            <a:r>
              <a:rPr lang="en-US" sz="2400" kern="100" dirty="0">
                <a:effectLst/>
                <a:latin typeface="+mn-ea"/>
                <a:cs typeface="Times New Roman"/>
              </a:rPr>
              <a:t>of hard granite + a layer of soft mud (reason )</a:t>
            </a:r>
            <a:endParaRPr lang="zh-CN" sz="2400" kern="100" dirty="0">
              <a:effectLst/>
              <a:latin typeface="+mn-ea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kern="100" dirty="0">
                <a:effectLst/>
                <a:latin typeface="+mn-ea"/>
                <a:cs typeface="Times New Roman"/>
              </a:rPr>
              <a:t> </a:t>
            </a:r>
            <a:endParaRPr lang="zh-CN" sz="2400" kern="100" dirty="0">
              <a:effectLst/>
              <a:latin typeface="+mn-ea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kern="100" dirty="0">
                <a:effectLst/>
                <a:latin typeface="+mn-ea"/>
                <a:cs typeface="Times New Roman"/>
              </a:rPr>
              <a:t>More radical approach </a:t>
            </a:r>
            <a:r>
              <a:rPr lang="en-US" sz="2400" kern="100" dirty="0" smtClean="0">
                <a:effectLst/>
                <a:latin typeface="+mn-ea"/>
                <a:cs typeface="Times New Roman"/>
              </a:rPr>
              <a:t>:Suck </a:t>
            </a:r>
            <a:r>
              <a:rPr lang="en-US" sz="2400" kern="100" dirty="0">
                <a:effectLst/>
                <a:latin typeface="+mn-ea"/>
                <a:cs typeface="Times New Roman"/>
              </a:rPr>
              <a:t>up mud </a:t>
            </a:r>
            <a:r>
              <a:rPr lang="en-US" sz="2400" kern="100" dirty="0" smtClean="0">
                <a:effectLst/>
                <a:latin typeface="+mn-ea"/>
                <a:cs typeface="Times New Roman"/>
              </a:rPr>
              <a:t>and dump it into water and pile sand on top( </a:t>
            </a:r>
          </a:p>
          <a:p>
            <a:pPr algn="just">
              <a:spcAft>
                <a:spcPts val="0"/>
              </a:spcAft>
            </a:pPr>
            <a:r>
              <a:rPr lang="en-US" sz="2400" kern="100" dirty="0" smtClean="0">
                <a:latin typeface="+mn-ea"/>
                <a:cs typeface="Times New Roman"/>
              </a:rPr>
              <a:t>In contrast to </a:t>
            </a:r>
            <a:r>
              <a:rPr lang="en-US" sz="2400" kern="100" dirty="0" smtClean="0">
                <a:effectLst/>
                <a:latin typeface="+mn-ea"/>
                <a:cs typeface="Times New Roman"/>
              </a:rPr>
              <a:t>Kansai approach)</a:t>
            </a:r>
            <a:endParaRPr lang="zh-CN" sz="2400" kern="100" dirty="0">
              <a:effectLst/>
              <a:latin typeface="+mn-ea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n-US" sz="2400" kern="100" dirty="0" smtClean="0">
              <a:effectLst/>
              <a:latin typeface="+mn-ea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n-US" sz="2400" kern="100" dirty="0">
              <a:latin typeface="+mn-ea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kern="100" dirty="0" smtClean="0">
                <a:effectLst/>
                <a:latin typeface="+mn-ea"/>
                <a:cs typeface="Times New Roman"/>
              </a:rPr>
              <a:t>(</a:t>
            </a:r>
            <a:r>
              <a:rPr lang="en-US" sz="2400" kern="100" dirty="0">
                <a:effectLst/>
                <a:latin typeface="+mn-ea"/>
                <a:cs typeface="Times New Roman"/>
              </a:rPr>
              <a:t>engineer out)</a:t>
            </a:r>
            <a:endParaRPr lang="zh-CN" sz="2400" kern="100" dirty="0">
              <a:effectLst/>
              <a:latin typeface="+mn-ea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400" kern="100" dirty="0">
                <a:effectLst/>
                <a:latin typeface="+mn-ea"/>
                <a:cs typeface="Times New Roman"/>
              </a:rPr>
              <a:t> </a:t>
            </a:r>
            <a:endParaRPr lang="zh-CN" sz="2400" kern="100" dirty="0">
              <a:effectLst/>
              <a:latin typeface="+mn-ea"/>
              <a:cs typeface="Times New Roman"/>
            </a:endParaRPr>
          </a:p>
        </p:txBody>
      </p:sp>
      <p:cxnSp>
        <p:nvCxnSpPr>
          <p:cNvPr id="10" name="直接箭头连接符 9"/>
          <p:cNvCxnSpPr/>
          <p:nvPr/>
        </p:nvCxnSpPr>
        <p:spPr>
          <a:xfrm>
            <a:off x="979044" y="2348880"/>
            <a:ext cx="0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979044" y="4293096"/>
            <a:ext cx="0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5364088" y="3104964"/>
            <a:ext cx="0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5364088" y="5517232"/>
            <a:ext cx="0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67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H_Other_3"/>
          <p:cNvSpPr txBox="1"/>
          <p:nvPr/>
        </p:nvSpPr>
        <p:spPr>
          <a:xfrm>
            <a:off x="1171132" y="4060593"/>
            <a:ext cx="534987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zh-CN" sz="5400" b="1" kern="0" dirty="0" smtClean="0">
                <a:solidFill>
                  <a:srgbClr val="FDFFFF"/>
                </a:solidFill>
                <a:latin typeface="Calibri" pitchFamily="34" charset="0"/>
                <a:ea typeface="+mn-ea"/>
              </a:rPr>
              <a:t>2</a:t>
            </a:r>
            <a:endParaRPr lang="zh-CN" altLang="en-US" sz="5400" b="1" kern="0" dirty="0">
              <a:solidFill>
                <a:srgbClr val="FDFFFF"/>
              </a:solidFill>
              <a:latin typeface="Calibri" pitchFamily="34" charset="0"/>
              <a:ea typeface="+mn-ea"/>
            </a:endParaRP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2064213" y="4292368"/>
            <a:ext cx="2495550" cy="4603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FFFFFF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pPr algn="ctr"/>
            <a:r>
              <a:rPr lang="zh-CN" altLang="en-US" sz="2400" b="1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重点研究</a:t>
            </a:r>
            <a:endParaRPr lang="zh-CN" altLang="en-US" sz="2400" b="1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六边形 29"/>
          <p:cNvSpPr/>
          <p:nvPr/>
        </p:nvSpPr>
        <p:spPr>
          <a:xfrm>
            <a:off x="763588" y="1448941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1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31" name="直接连接符 30"/>
          <p:cNvCxnSpPr/>
          <p:nvPr/>
        </p:nvCxnSpPr>
        <p:spPr>
          <a:xfrm flipV="1">
            <a:off x="1627188" y="407039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2" name="六边形 31"/>
          <p:cNvSpPr/>
          <p:nvPr/>
        </p:nvSpPr>
        <p:spPr>
          <a:xfrm>
            <a:off x="747093" y="2470765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2</a:t>
            </a:r>
            <a:endParaRPr lang="zh-CN" altLang="en-US" sz="2400" b="1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33" name="六边形 32"/>
          <p:cNvSpPr/>
          <p:nvPr/>
        </p:nvSpPr>
        <p:spPr>
          <a:xfrm>
            <a:off x="746125" y="3357610"/>
            <a:ext cx="881063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3</a:t>
            </a:r>
            <a:endParaRPr lang="zh-CN" altLang="en-US" sz="2400" b="1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36" name="Text Box 9"/>
          <p:cNvSpPr txBox="1">
            <a:spLocks noChangeArrowheads="1"/>
          </p:cNvSpPr>
          <p:nvPr/>
        </p:nvSpPr>
        <p:spPr bwMode="auto">
          <a:xfrm>
            <a:off x="1884363" y="3302473"/>
            <a:ext cx="62515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make use of patterns in the text structure to make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prediction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41" name="直接连接符 39"/>
          <p:cNvCxnSpPr/>
          <p:nvPr/>
        </p:nvCxnSpPr>
        <p:spPr>
          <a:xfrm flipV="1">
            <a:off x="1582510" y="3183109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3" name="直接连接符 39"/>
          <p:cNvCxnSpPr/>
          <p:nvPr/>
        </p:nvCxnSpPr>
        <p:spPr>
          <a:xfrm flipV="1">
            <a:off x="1557338" y="2115691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4" name="Text Box 9"/>
          <p:cNvSpPr txBox="1">
            <a:spLocks noChangeArrowheads="1"/>
          </p:cNvSpPr>
          <p:nvPr/>
        </p:nvSpPr>
        <p:spPr bwMode="auto">
          <a:xfrm>
            <a:off x="1871663" y="1551101"/>
            <a:ext cx="6264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make use of prior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knowledge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1871662" y="2515704"/>
            <a:ext cx="6264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summarize what you have already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read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文本框 7"/>
          <p:cNvSpPr txBox="1"/>
          <p:nvPr/>
        </p:nvSpPr>
        <p:spPr>
          <a:xfrm>
            <a:off x="1504509" y="359599"/>
            <a:ext cx="1525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fix- up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strategies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To fix-up the challenging text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3991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9"/>
    </mc:Choice>
    <mc:Fallback xmlns="">
      <p:transition spd="slow" advTm="7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4" grpId="0"/>
      <p:bldP spid="45" grpId="0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504509" y="359599"/>
            <a:ext cx="1525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fix- up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strategies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763588" y="1448941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1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1582511" y="380615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39"/>
          <p:cNvCxnSpPr/>
          <p:nvPr/>
        </p:nvCxnSpPr>
        <p:spPr>
          <a:xfrm flipV="1">
            <a:off x="1557338" y="2115691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871662" y="1447013"/>
            <a:ext cx="70208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make use of prior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knowledge</a:t>
            </a:r>
            <a:endParaRPr kumimoji="1" lang="en-US" altLang="zh-CN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716087" y="3075266"/>
            <a:ext cx="6264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visualize the information in your mind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To fix-up the challenging text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3810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426990" y="359599"/>
            <a:ext cx="16802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Prior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knowledge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763588" y="1448941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1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1557338" y="3429000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39"/>
          <p:cNvCxnSpPr/>
          <p:nvPr/>
        </p:nvCxnSpPr>
        <p:spPr>
          <a:xfrm flipV="1">
            <a:off x="1557338" y="2115691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851085" y="1393804"/>
            <a:ext cx="721853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Why </a:t>
            </a:r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does the writer use sponge example here</a:t>
            </a: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884710" y="2345570"/>
            <a:ext cx="62642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Does “a textbook on a wet sponge” actually provoke any image in your mind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? 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Monitoring </a:t>
            </a:r>
            <a:r>
              <a:rPr lang="en-US" altLang="zh-CN" sz="2400" b="1" dirty="0" err="1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quesions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六边形 12"/>
          <p:cNvSpPr/>
          <p:nvPr/>
        </p:nvSpPr>
        <p:spPr>
          <a:xfrm>
            <a:off x="804583" y="2585373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2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14" name="六边形 13"/>
          <p:cNvSpPr/>
          <p:nvPr/>
        </p:nvSpPr>
        <p:spPr>
          <a:xfrm>
            <a:off x="804583" y="3789040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3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5" name="直接连接符 14"/>
          <p:cNvCxnSpPr/>
          <p:nvPr/>
        </p:nvCxnSpPr>
        <p:spPr>
          <a:xfrm flipV="1">
            <a:off x="1567210" y="4653136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1851085" y="3678768"/>
            <a:ext cx="62642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How </a:t>
            </a:r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does this image relate to the present topic here?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”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3935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504509" y="359599"/>
            <a:ext cx="1525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fix- up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strategies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763588" y="1448941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1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1582511" y="380615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39"/>
          <p:cNvCxnSpPr/>
          <p:nvPr/>
        </p:nvCxnSpPr>
        <p:spPr>
          <a:xfrm flipV="1">
            <a:off x="1557338" y="2115691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871662" y="1447013"/>
            <a:ext cx="70208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make use of prior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knowledge</a:t>
            </a:r>
            <a:endParaRPr kumimoji="1" lang="en-US" altLang="zh-CN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716086" y="3176568"/>
            <a:ext cx="6264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summarize what you have already read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To fix-up the challenging text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六边形 12"/>
          <p:cNvSpPr/>
          <p:nvPr/>
        </p:nvSpPr>
        <p:spPr>
          <a:xfrm>
            <a:off x="676276" y="3176568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2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466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763588" y="1448941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1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 flipV="1">
            <a:off x="1558597" y="3285629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直接连接符 39"/>
          <p:cNvCxnSpPr/>
          <p:nvPr/>
        </p:nvCxnSpPr>
        <p:spPr>
          <a:xfrm flipV="1">
            <a:off x="1557338" y="2115691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871662" y="1447013"/>
            <a:ext cx="70208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make use of prior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knowledge</a:t>
            </a:r>
            <a:endParaRPr kumimoji="1" lang="en-US" altLang="zh-CN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1717348" y="2694433"/>
            <a:ext cx="6264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summarize what you have already read</a:t>
            </a:r>
            <a:endParaRPr kumimoji="1"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To fix-up the challenging text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3" name="六边形 12"/>
          <p:cNvSpPr/>
          <p:nvPr/>
        </p:nvSpPr>
        <p:spPr>
          <a:xfrm>
            <a:off x="827097" y="2564904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2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sp>
        <p:nvSpPr>
          <p:cNvPr id="14" name="六边形 13"/>
          <p:cNvSpPr/>
          <p:nvPr/>
        </p:nvSpPr>
        <p:spPr>
          <a:xfrm>
            <a:off x="827097" y="3788395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3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5" name="直接连接符 14"/>
          <p:cNvCxnSpPr/>
          <p:nvPr/>
        </p:nvCxnSpPr>
        <p:spPr>
          <a:xfrm flipV="1">
            <a:off x="1557337" y="4509120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1811085" y="3917924"/>
            <a:ext cx="62642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make use of patterns of </a:t>
            </a:r>
            <a:r>
              <a:rPr kumimoji="1"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structur</a:t>
            </a:r>
            <a:r>
              <a:rPr kumimoji="1" lang="en-US" altLang="zh-CN" sz="2400" b="1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e</a:t>
            </a:r>
            <a:endParaRPr kumimoji="1" lang="zh-CN" altLang="zh-CN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5622" y="5037947"/>
            <a:ext cx="1305134" cy="400110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sequence</a:t>
            </a:r>
            <a:endParaRPr lang="zh-CN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605573" y="5046589"/>
            <a:ext cx="1424162" cy="707886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compare or contrast</a:t>
            </a:r>
            <a:endParaRPr lang="zh-CN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074207" y="5062468"/>
            <a:ext cx="1425786" cy="707886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cause-effect</a:t>
            </a:r>
            <a:endParaRPr lang="zh-CN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634403" y="5062468"/>
            <a:ext cx="1495334" cy="707886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definition or explanation</a:t>
            </a:r>
            <a:endParaRPr lang="zh-CN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179409" y="5047954"/>
            <a:ext cx="1495334" cy="707886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persuasion or argument</a:t>
            </a:r>
            <a:endParaRPr lang="zh-CN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648666" y="5013301"/>
            <a:ext cx="1495334" cy="707886"/>
          </a:xfrm>
          <a:prstGeom prst="rect">
            <a:avLst/>
          </a:prstGeom>
          <a:noFill/>
          <a:ln w="38100">
            <a:solidFill>
              <a:srgbClr val="0070C0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question-answer.</a:t>
            </a:r>
            <a:endParaRPr lang="zh-CN" altLang="en-US" dirty="0"/>
          </a:p>
        </p:txBody>
      </p:sp>
      <p:sp>
        <p:nvSpPr>
          <p:cNvPr id="27" name="文本框 7"/>
          <p:cNvSpPr txBox="1"/>
          <p:nvPr/>
        </p:nvSpPr>
        <p:spPr>
          <a:xfrm>
            <a:off x="1504509" y="359599"/>
            <a:ext cx="15252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fix- up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strategies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4473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529229" y="359599"/>
            <a:ext cx="1475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Summarize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683568" y="1876406"/>
            <a:ext cx="1016664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1-3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9" name="直接连接符 39"/>
          <p:cNvCxnSpPr/>
          <p:nvPr/>
        </p:nvCxnSpPr>
        <p:spPr>
          <a:xfrm flipV="1">
            <a:off x="1871662" y="2647342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871662" y="1447013"/>
            <a:ext cx="70208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lang="en-US" altLang="zh-CN" sz="2400" dirty="0"/>
              <a:t>gives us Brief introduction to the two cases of Airports on waters: </a:t>
            </a:r>
            <a:r>
              <a:rPr lang="en-US" altLang="zh-CN" sz="2400" dirty="0" err="1"/>
              <a:t>Chek</a:t>
            </a:r>
            <a:r>
              <a:rPr lang="en-US" altLang="zh-CN" sz="2400" dirty="0"/>
              <a:t> Lap </a:t>
            </a:r>
            <a:r>
              <a:rPr lang="en-US" altLang="zh-CN" sz="2400" dirty="0" err="1"/>
              <a:t>Kok</a:t>
            </a:r>
            <a:r>
              <a:rPr lang="en-US" altLang="zh-CN" sz="2400" dirty="0"/>
              <a:t> case in Hong Kong and Kansai case in Japan</a:t>
            </a:r>
          </a:p>
        </p:txBody>
      </p:sp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Para.1-4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六边形 13"/>
          <p:cNvSpPr/>
          <p:nvPr/>
        </p:nvSpPr>
        <p:spPr>
          <a:xfrm>
            <a:off x="827097" y="3788395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4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5" name="直接连接符 14"/>
          <p:cNvCxnSpPr/>
          <p:nvPr/>
        </p:nvCxnSpPr>
        <p:spPr>
          <a:xfrm flipV="1">
            <a:off x="1557337" y="4509120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2030411" y="3317759"/>
            <a:ext cx="62642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lang="en-US" altLang="zh-CN" sz="2400" dirty="0"/>
              <a:t>explains that the usual way to reclaim land and points out that </a:t>
            </a:r>
            <a:r>
              <a:rPr lang="en-US" altLang="zh-CN" sz="2400" dirty="0" err="1"/>
              <a:t>Chek</a:t>
            </a:r>
            <a:r>
              <a:rPr lang="en-US" altLang="zh-CN" sz="2400" dirty="0"/>
              <a:t> Lap </a:t>
            </a:r>
            <a:r>
              <a:rPr lang="en-US" altLang="zh-CN" sz="2400" dirty="0" err="1"/>
              <a:t>Kok</a:t>
            </a:r>
            <a:r>
              <a:rPr lang="en-US" altLang="zh-CN" sz="2400" dirty="0"/>
              <a:t> and Kansai use different method</a:t>
            </a:r>
            <a:endParaRPr lang="zh-CN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075214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529229" y="359599"/>
            <a:ext cx="1475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Summarize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750739" y="2294916"/>
            <a:ext cx="873769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6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9" name="直接连接符 39"/>
          <p:cNvCxnSpPr/>
          <p:nvPr/>
        </p:nvCxnSpPr>
        <p:spPr>
          <a:xfrm flipV="1">
            <a:off x="1714173" y="3007704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655925" y="2187844"/>
            <a:ext cx="70208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lang="en-US" altLang="zh-CN" sz="2400" i="1" dirty="0"/>
              <a:t>“To cope with settlement, Kansai’s giant terminal is supported on 900 pillars”</a:t>
            </a:r>
            <a:endParaRPr kumimoji="1" lang="en-US" altLang="zh-CN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Para. 5-8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六边形 13"/>
          <p:cNvSpPr/>
          <p:nvPr/>
        </p:nvSpPr>
        <p:spPr>
          <a:xfrm>
            <a:off x="837996" y="4896540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8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5" name="直接连接符 14"/>
          <p:cNvCxnSpPr/>
          <p:nvPr/>
        </p:nvCxnSpPr>
        <p:spPr>
          <a:xfrm flipV="1">
            <a:off x="1544442" y="585784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1985392" y="4656737"/>
            <a:ext cx="62642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lang="en-US" altLang="zh-CN" sz="2400" i="1" dirty="0"/>
              <a:t>“more aggressive approach” “sucked up 150m cubic </a:t>
            </a:r>
            <a:r>
              <a:rPr lang="en-US" altLang="zh-CN" sz="2400" i="1" dirty="0" err="1"/>
              <a:t>metres</a:t>
            </a:r>
            <a:r>
              <a:rPr lang="en-US" altLang="zh-CN" sz="2400" i="1" dirty="0"/>
              <a:t> of clay and mud and dumped it in deeper waters”</a:t>
            </a:r>
            <a:endParaRPr kumimoji="1" lang="zh-CN" altLang="zh-CN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8" name="六边形 17"/>
          <p:cNvSpPr/>
          <p:nvPr/>
        </p:nvSpPr>
        <p:spPr>
          <a:xfrm>
            <a:off x="737486" y="1340768"/>
            <a:ext cx="873769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5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21" name="直接连接符 39"/>
          <p:cNvCxnSpPr/>
          <p:nvPr/>
        </p:nvCxnSpPr>
        <p:spPr>
          <a:xfrm flipV="1">
            <a:off x="1529229" y="2061493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六边形 21"/>
          <p:cNvSpPr/>
          <p:nvPr/>
        </p:nvSpPr>
        <p:spPr>
          <a:xfrm>
            <a:off x="750739" y="3501008"/>
            <a:ext cx="873769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7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23" name="直接连接符 39"/>
          <p:cNvCxnSpPr/>
          <p:nvPr/>
        </p:nvCxnSpPr>
        <p:spPr>
          <a:xfrm flipV="1">
            <a:off x="1624508" y="4209983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884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203880"/>
            <a:ext cx="118762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275856" y="203880"/>
            <a:ext cx="5868144" cy="83671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" t="2076" r="3678" b="73280"/>
          <a:stretch>
            <a:fillRect/>
          </a:stretch>
        </p:blipFill>
        <p:spPr bwMode="auto">
          <a:xfrm>
            <a:off x="3275856" y="203880"/>
            <a:ext cx="5868144" cy="854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文本框 7"/>
          <p:cNvSpPr txBox="1"/>
          <p:nvPr/>
        </p:nvSpPr>
        <p:spPr>
          <a:xfrm>
            <a:off x="1529229" y="359599"/>
            <a:ext cx="1475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1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Summarize </a:t>
            </a:r>
            <a:r>
              <a:rPr lang="en-US" altLang="zh-CN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cs typeface="+mn-ea"/>
                <a:sym typeface="+mn-lt"/>
              </a:rPr>
              <a:t> </a:t>
            </a:r>
            <a:endParaRPr lang="en-US" altLang="zh-CN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  <a:cs typeface="+mn-ea"/>
              <a:sym typeface="+mn-lt"/>
            </a:endParaRPr>
          </a:p>
        </p:txBody>
      </p:sp>
      <p:pic>
        <p:nvPicPr>
          <p:cNvPr id="8" name="Picture 4" descr="C:\Users\GDUT\Desktop\计算机学院2015年度工作总结\图\1副本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80" y="228600"/>
            <a:ext cx="770464" cy="78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六边形 8"/>
          <p:cNvSpPr/>
          <p:nvPr/>
        </p:nvSpPr>
        <p:spPr>
          <a:xfrm>
            <a:off x="750739" y="2294916"/>
            <a:ext cx="873769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6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9" name="直接连接符 39"/>
          <p:cNvCxnSpPr/>
          <p:nvPr/>
        </p:nvCxnSpPr>
        <p:spPr>
          <a:xfrm flipV="1">
            <a:off x="1714173" y="3007704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1655925" y="2187844"/>
            <a:ext cx="70208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lang="en-US" altLang="zh-CN" sz="2400" i="1" dirty="0"/>
              <a:t>“To cope with settlement, Kansai’s giant terminal is supported on 900 pillars”</a:t>
            </a:r>
            <a:endParaRPr kumimoji="1" lang="en-US" altLang="zh-CN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3343082" y="400454"/>
            <a:ext cx="5747116" cy="461665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  <a:softEdge rad="25400"/>
          </a:effectLst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Para. 5-8</a:t>
            </a:r>
            <a:endParaRPr lang="zh-CN" altLang="en-US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六边形 13"/>
          <p:cNvSpPr/>
          <p:nvPr/>
        </p:nvSpPr>
        <p:spPr>
          <a:xfrm>
            <a:off x="837996" y="4896540"/>
            <a:ext cx="881062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8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15" name="直接连接符 14"/>
          <p:cNvCxnSpPr/>
          <p:nvPr/>
        </p:nvCxnSpPr>
        <p:spPr>
          <a:xfrm flipV="1">
            <a:off x="1544442" y="5857848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1985392" y="4656737"/>
            <a:ext cx="62642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defRPr>
            </a:lvl9pPr>
          </a:lstStyle>
          <a:p>
            <a:r>
              <a:rPr lang="en-US" altLang="zh-CN" sz="2400" i="1" dirty="0"/>
              <a:t>“more aggressive approach” “sucked up 150m cubic </a:t>
            </a:r>
            <a:r>
              <a:rPr lang="en-US" altLang="zh-CN" sz="2400" i="1" dirty="0" err="1"/>
              <a:t>metres</a:t>
            </a:r>
            <a:r>
              <a:rPr lang="en-US" altLang="zh-CN" sz="2400" i="1" dirty="0"/>
              <a:t> of clay and mud and dumped it in deeper waters”</a:t>
            </a:r>
            <a:endParaRPr kumimoji="1" lang="zh-CN" altLang="zh-CN" sz="2400" b="1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8" name="六边形 17"/>
          <p:cNvSpPr/>
          <p:nvPr/>
        </p:nvSpPr>
        <p:spPr>
          <a:xfrm>
            <a:off x="737486" y="1340768"/>
            <a:ext cx="873769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5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21" name="直接连接符 39"/>
          <p:cNvCxnSpPr/>
          <p:nvPr/>
        </p:nvCxnSpPr>
        <p:spPr>
          <a:xfrm flipV="1">
            <a:off x="1529229" y="2061493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六边形 21"/>
          <p:cNvSpPr/>
          <p:nvPr/>
        </p:nvSpPr>
        <p:spPr>
          <a:xfrm>
            <a:off x="750739" y="3501008"/>
            <a:ext cx="873769" cy="720725"/>
          </a:xfrm>
          <a:prstGeom prst="hexagon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Arial Unicode MS" pitchFamily="34" charset="-122"/>
                <a:cs typeface="Arial" pitchFamily="34" charset="0"/>
              </a:rPr>
              <a:t>7</a:t>
            </a:r>
            <a:endParaRPr lang="zh-CN" alt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  <p:cxnSp>
        <p:nvCxnSpPr>
          <p:cNvPr id="23" name="直接连接符 39"/>
          <p:cNvCxnSpPr/>
          <p:nvPr/>
        </p:nvCxnSpPr>
        <p:spPr>
          <a:xfrm flipV="1">
            <a:off x="1624508" y="4209983"/>
            <a:ext cx="6581775" cy="7937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655925" y="1340768"/>
            <a:ext cx="6300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/>
              <a:t>“</a:t>
            </a:r>
            <a:r>
              <a:rPr lang="en-US" altLang="zh-CN" sz="2400" i="1" dirty="0"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rPr>
              <a:t>The differences are both political and geological”</a:t>
            </a:r>
            <a:endParaRPr lang="zh-CN" altLang="en-US" sz="2400" i="1" dirty="0">
              <a:solidFill>
                <a:srgbClr val="000000"/>
              </a:solidFill>
              <a:latin typeface="Palatino Linotype" pitchFamily="18" charset="0"/>
              <a:ea typeface="楷体_GB2312" pitchFamily="49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33330" y="3630537"/>
            <a:ext cx="6300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i="1" dirty="0"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rPr>
              <a:t>“Conditions are different at </a:t>
            </a:r>
            <a:r>
              <a:rPr lang="en-US" altLang="zh-CN" sz="2400" i="1" dirty="0" err="1"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rPr>
              <a:t>Chek</a:t>
            </a:r>
            <a:r>
              <a:rPr lang="en-US" altLang="zh-CN" sz="2400" i="1" dirty="0"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rPr>
              <a:t> Lap </a:t>
            </a:r>
            <a:r>
              <a:rPr lang="en-US" altLang="zh-CN" sz="2400" i="1" dirty="0" err="1"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rPr>
              <a:t>Kok</a:t>
            </a:r>
            <a:r>
              <a:rPr lang="en-US" altLang="zh-CN" sz="2400" i="1" dirty="0">
                <a:solidFill>
                  <a:srgbClr val="000000"/>
                </a:solidFill>
                <a:latin typeface="Palatino Linotype" pitchFamily="18" charset="0"/>
                <a:ea typeface="楷体_GB2312" pitchFamily="49" charset="-122"/>
              </a:rPr>
              <a:t>”</a:t>
            </a:r>
            <a:endParaRPr lang="zh-CN" altLang="en-US" sz="2400" i="1" dirty="0">
              <a:solidFill>
                <a:srgbClr val="000000"/>
              </a:solidFill>
              <a:latin typeface="Palatino Linotype" pitchFamily="18" charset="0"/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6489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1"/>
    </mc:Choice>
    <mc:Fallback xmlns="">
      <p:transition spd="slow" advTm="12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全屏显示(4:3)</PresentationFormat>
  <Paragraphs>92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主题​​</vt:lpstr>
      <vt:lpstr>Unit 7 Video 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 R 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Video 3</dc:title>
  <dc:creator>Windows User</dc:creator>
  <cp:lastModifiedBy>Windows User</cp:lastModifiedBy>
  <cp:revision>1</cp:revision>
  <dcterms:created xsi:type="dcterms:W3CDTF">2020-02-07T09:42:26Z</dcterms:created>
  <dcterms:modified xsi:type="dcterms:W3CDTF">2020-02-07T09:42:39Z</dcterms:modified>
</cp:coreProperties>
</file>