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6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 showSpecialPlsOnTitleSld="0">
  <p:sldMasterIdLst>
    <p:sldMasterId id="2147483648" r:id="rId1"/>
  </p:sldMasterIdLst>
  <p:notesMasterIdLst>
    <p:notesMasterId r:id="rId47"/>
  </p:notesMasterIdLst>
  <p:sldIdLst>
    <p:sldId id="256" r:id="rId3"/>
    <p:sldId id="613" r:id="rId4"/>
    <p:sldId id="614" r:id="rId5"/>
    <p:sldId id="663" r:id="rId6"/>
    <p:sldId id="664" r:id="rId7"/>
    <p:sldId id="665" r:id="rId8"/>
    <p:sldId id="699" r:id="rId9"/>
    <p:sldId id="700" r:id="rId10"/>
    <p:sldId id="701" r:id="rId11"/>
    <p:sldId id="702" r:id="rId12"/>
    <p:sldId id="703" r:id="rId13"/>
    <p:sldId id="704" r:id="rId14"/>
    <p:sldId id="617" r:id="rId15"/>
    <p:sldId id="619" r:id="rId16"/>
    <p:sldId id="621" r:id="rId17"/>
    <p:sldId id="623" r:id="rId18"/>
    <p:sldId id="624" r:id="rId19"/>
    <p:sldId id="625" r:id="rId20"/>
    <p:sldId id="626" r:id="rId21"/>
    <p:sldId id="628" r:id="rId22"/>
    <p:sldId id="629" r:id="rId23"/>
    <p:sldId id="677" r:id="rId24"/>
    <p:sldId id="630" r:id="rId25"/>
    <p:sldId id="633" r:id="rId26"/>
    <p:sldId id="668" r:id="rId27"/>
    <p:sldId id="669" r:id="rId28"/>
    <p:sldId id="705" r:id="rId29"/>
    <p:sldId id="706" r:id="rId30"/>
    <p:sldId id="707" r:id="rId31"/>
    <p:sldId id="708" r:id="rId32"/>
    <p:sldId id="709" r:id="rId33"/>
    <p:sldId id="710" r:id="rId34"/>
    <p:sldId id="711" r:id="rId35"/>
    <p:sldId id="632" r:id="rId36"/>
    <p:sldId id="636" r:id="rId37"/>
    <p:sldId id="678" r:id="rId38"/>
    <p:sldId id="679" r:id="rId39"/>
    <p:sldId id="641" r:id="rId40"/>
    <p:sldId id="643" r:id="rId41"/>
    <p:sldId id="645" r:id="rId42"/>
    <p:sldId id="647" r:id="rId43"/>
    <p:sldId id="654" r:id="rId44"/>
    <p:sldId id="650" r:id="rId45"/>
    <p:sldId id="670" r:id="rId46"/>
    <p:sldId id="657" r:id="rId48"/>
    <p:sldId id="671" r:id="rId49"/>
    <p:sldId id="712" r:id="rId50"/>
    <p:sldId id="713" r:id="rId51"/>
    <p:sldId id="714" r:id="rId52"/>
    <p:sldId id="715" r:id="rId53"/>
    <p:sldId id="716" r:id="rId54"/>
    <p:sldId id="717" r:id="rId55"/>
    <p:sldId id="718" r:id="rId56"/>
    <p:sldId id="660" r:id="rId57"/>
    <p:sldId id="662" r:id="rId58"/>
    <p:sldId id="680" r:id="rId59"/>
    <p:sldId id="719" r:id="rId60"/>
    <p:sldId id="720" r:id="rId61"/>
    <p:sldId id="721" r:id="rId62"/>
    <p:sldId id="722" r:id="rId63"/>
    <p:sldId id="346" r:id="rId64"/>
  </p:sldIdLst>
  <p:sldSz cx="12192000" cy="6858000"/>
  <p:notesSz cx="6858000" cy="9144000"/>
  <p:custDataLst>
    <p:tags r:id="rId6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1FF"/>
    <a:srgbClr val="79BCFF"/>
    <a:srgbClr val="6600FF"/>
    <a:srgbClr val="990000"/>
    <a:srgbClr val="F3D3E9"/>
    <a:srgbClr val="FFE1E1"/>
    <a:srgbClr val="CCFFCC"/>
    <a:srgbClr val="FFCCCC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66" autoAdjust="0"/>
    <p:restoredTop sz="95847" autoAdjust="0"/>
  </p:normalViewPr>
  <p:slideViewPr>
    <p:cSldViewPr showGuides="1">
      <p:cViewPr varScale="1">
        <p:scale>
          <a:sx n="108" d="100"/>
          <a:sy n="108" d="100"/>
        </p:scale>
        <p:origin x="88" y="1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49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8" Type="http://schemas.openxmlformats.org/officeDocument/2006/relationships/tags" Target="tags/tag448.xml"/><Relationship Id="rId67" Type="http://schemas.openxmlformats.org/officeDocument/2006/relationships/tableStyles" Target="tableStyles.xml"/><Relationship Id="rId66" Type="http://schemas.openxmlformats.org/officeDocument/2006/relationships/viewProps" Target="viewProps.xml"/><Relationship Id="rId65" Type="http://schemas.openxmlformats.org/officeDocument/2006/relationships/presProps" Target="presProps.xml"/><Relationship Id="rId64" Type="http://schemas.openxmlformats.org/officeDocument/2006/relationships/slide" Target="slides/slide61.xml"/><Relationship Id="rId63" Type="http://schemas.openxmlformats.org/officeDocument/2006/relationships/slide" Target="slides/slide60.xml"/><Relationship Id="rId62" Type="http://schemas.openxmlformats.org/officeDocument/2006/relationships/slide" Target="slides/slide59.xml"/><Relationship Id="rId61" Type="http://schemas.openxmlformats.org/officeDocument/2006/relationships/slide" Target="slides/slide58.xml"/><Relationship Id="rId60" Type="http://schemas.openxmlformats.org/officeDocument/2006/relationships/slide" Target="slides/slide57.xml"/><Relationship Id="rId6" Type="http://schemas.openxmlformats.org/officeDocument/2006/relationships/slide" Target="slides/slide4.xml"/><Relationship Id="rId59" Type="http://schemas.openxmlformats.org/officeDocument/2006/relationships/slide" Target="slides/slide56.xml"/><Relationship Id="rId58" Type="http://schemas.openxmlformats.org/officeDocument/2006/relationships/slide" Target="slides/slide55.xml"/><Relationship Id="rId57" Type="http://schemas.openxmlformats.org/officeDocument/2006/relationships/slide" Target="slides/slide54.xml"/><Relationship Id="rId56" Type="http://schemas.openxmlformats.org/officeDocument/2006/relationships/slide" Target="slides/slide53.xml"/><Relationship Id="rId55" Type="http://schemas.openxmlformats.org/officeDocument/2006/relationships/slide" Target="slides/slide52.xml"/><Relationship Id="rId54" Type="http://schemas.openxmlformats.org/officeDocument/2006/relationships/slide" Target="slides/slide51.xml"/><Relationship Id="rId53" Type="http://schemas.openxmlformats.org/officeDocument/2006/relationships/slide" Target="slides/slide50.xml"/><Relationship Id="rId52" Type="http://schemas.openxmlformats.org/officeDocument/2006/relationships/slide" Target="slides/slide49.xml"/><Relationship Id="rId51" Type="http://schemas.openxmlformats.org/officeDocument/2006/relationships/slide" Target="slides/slide48.xml"/><Relationship Id="rId50" Type="http://schemas.openxmlformats.org/officeDocument/2006/relationships/slide" Target="slides/slide47.xml"/><Relationship Id="rId5" Type="http://schemas.openxmlformats.org/officeDocument/2006/relationships/slide" Target="slides/slide3.xml"/><Relationship Id="rId49" Type="http://schemas.openxmlformats.org/officeDocument/2006/relationships/slide" Target="slides/slide46.xml"/><Relationship Id="rId48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6" Type="http://schemas.openxmlformats.org/officeDocument/2006/relationships/slide" Target="slides/slide44.xml"/><Relationship Id="rId45" Type="http://schemas.openxmlformats.org/officeDocument/2006/relationships/slide" Target="slides/slide43.xml"/><Relationship Id="rId44" Type="http://schemas.openxmlformats.org/officeDocument/2006/relationships/slide" Target="slides/slide42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 altLang="zh-CN" dirty="0"/>
          </a:p>
        </p:txBody>
      </p:sp>
      <p:sp>
        <p:nvSpPr>
          <p:cNvPr id="1013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 b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fld id="{EAABF49D-C309-4519-80F6-FAE7D08A39D4}" type="slidenum">
              <a:rPr lang="zh-CN" altLang="en-US"/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ABF49D-C309-4519-80F6-FAE7D08A39D4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3" y="9525"/>
            <a:ext cx="527381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2" y="9525"/>
            <a:ext cx="12191999" cy="683171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矩形: 圆角 7"/>
          <p:cNvSpPr/>
          <p:nvPr userDrawn="1"/>
        </p:nvSpPr>
        <p:spPr bwMode="auto">
          <a:xfrm>
            <a:off x="541324" y="345430"/>
            <a:ext cx="10426083" cy="683171"/>
          </a:xfrm>
          <a:prstGeom prst="roundRect">
            <a:avLst/>
          </a:prstGeom>
          <a:solidFill>
            <a:srgbClr val="43A1FF"/>
          </a:solidFill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 txBox="1"/>
          <p:nvPr userDrawn="1"/>
        </p:nvSpPr>
        <p:spPr bwMode="auto">
          <a:xfrm>
            <a:off x="10848529" y="260648"/>
            <a:ext cx="11049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eaLnBrk="1" hangingPunct="1"/>
            <a:fld id="{CBA4D99C-2407-43EC-A80A-EB124D715F73}" type="slidenum">
              <a:rPr lang="zh-CN" altLang="en-US" sz="2400" smtClean="0">
                <a:solidFill>
                  <a:schemeClr val="bg1"/>
                </a:solidFill>
              </a:rPr>
            </a:fld>
            <a:endParaRPr lang="en-US" altLang="zh-CN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ChangeArrowheads="1"/>
          </p:cNvSpPr>
          <p:nvPr/>
        </p:nvSpPr>
        <p:spPr bwMode="gray">
          <a:xfrm>
            <a:off x="2" y="9525"/>
            <a:ext cx="1775519" cy="6856413"/>
          </a:xfrm>
          <a:prstGeom prst="rect">
            <a:avLst/>
          </a:prstGeom>
          <a:pattFill prst="dkHorz">
            <a:fgClr>
              <a:schemeClr val="bg1"/>
            </a:fgClr>
            <a:bgClr>
              <a:srgbClr val="CCEC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" name="Rectangle 19"/>
          <p:cNvSpPr>
            <a:spLocks noChangeArrowheads="1"/>
          </p:cNvSpPr>
          <p:nvPr userDrawn="1"/>
        </p:nvSpPr>
        <p:spPr bwMode="ltGray">
          <a:xfrm flipV="1">
            <a:off x="2" y="9519"/>
            <a:ext cx="12191999" cy="104321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>
          <a:xfrm>
            <a:off x="10852151" y="188913"/>
            <a:ext cx="1104900" cy="647700"/>
          </a:xfrm>
        </p:spPr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5" descr="Light horizontal"/>
          <p:cNvSpPr>
            <a:spLocks noChangeArrowheads="1"/>
          </p:cNvSpPr>
          <p:nvPr/>
        </p:nvSpPr>
        <p:spPr bwMode="gray">
          <a:xfrm>
            <a:off x="2" y="0"/>
            <a:ext cx="624417" cy="6858000"/>
          </a:xfrm>
          <a:prstGeom prst="rect">
            <a:avLst/>
          </a:prstGeom>
          <a:pattFill prst="ltHorz">
            <a:fgClr>
              <a:schemeClr val="bg2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7" name="Rectangle 16"/>
          <p:cNvSpPr>
            <a:spLocks noChangeArrowheads="1"/>
          </p:cNvSpPr>
          <p:nvPr/>
        </p:nvSpPr>
        <p:spPr bwMode="invGray">
          <a:xfrm>
            <a:off x="0" y="-26988"/>
            <a:ext cx="12192000" cy="6921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8" name="Line 17"/>
          <p:cNvSpPr>
            <a:spLocks noChangeShapeType="1"/>
          </p:cNvSpPr>
          <p:nvPr/>
        </p:nvSpPr>
        <p:spPr bwMode="gray">
          <a:xfrm>
            <a:off x="624419" y="6410325"/>
            <a:ext cx="11233149" cy="0"/>
          </a:xfrm>
          <a:prstGeom prst="line">
            <a:avLst/>
          </a:prstGeom>
          <a:noFill/>
          <a:ln w="0">
            <a:solidFill>
              <a:schemeClr val="tx2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029" name="AutoShape 18"/>
          <p:cNvSpPr>
            <a:spLocks noChangeArrowheads="1"/>
          </p:cNvSpPr>
          <p:nvPr/>
        </p:nvSpPr>
        <p:spPr bwMode="blackWhite">
          <a:xfrm>
            <a:off x="624419" y="233366"/>
            <a:ext cx="9984316" cy="720725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38100" algn="ctr">
            <a:solidFill>
              <a:schemeClr val="bg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76325"/>
            <a:ext cx="109728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730251" y="319088"/>
            <a:ext cx="95504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章 初识</a:t>
            </a:r>
            <a:r>
              <a:rPr lang="en-US" altLang="zh-CN" dirty="0"/>
              <a:t>Python</a:t>
            </a:r>
            <a:endParaRPr lang="zh-CN" altLang="en-US" dirty="0"/>
          </a:p>
        </p:txBody>
      </p:sp>
      <p:sp>
        <p:nvSpPr>
          <p:cNvPr id="1033" name="AutoShape 14"/>
          <p:cNvSpPr>
            <a:spLocks noChangeArrowheads="1"/>
          </p:cNvSpPr>
          <p:nvPr/>
        </p:nvSpPr>
        <p:spPr bwMode="ltGray">
          <a:xfrm rot="5400000">
            <a:off x="11244528" y="-261673"/>
            <a:ext cx="284162" cy="1001183"/>
          </a:xfrm>
          <a:prstGeom prst="moon">
            <a:avLst>
              <a:gd name="adj" fmla="val 21208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2095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828675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defRPr sz="2800">
          <a:solidFill>
            <a:schemeClr val="tx1"/>
          </a:solidFill>
          <a:latin typeface="+mn-lt"/>
          <a:ea typeface="+mn-ea"/>
        </a:defRPr>
      </a:lvl2pPr>
      <a:lvl3pPr marL="123698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defRPr sz="2400">
          <a:solidFill>
            <a:schemeClr val="tx1"/>
          </a:solidFill>
          <a:latin typeface="+mn-lt"/>
          <a:ea typeface="+mn-ea"/>
        </a:defRPr>
      </a:lvl3pPr>
      <a:lvl4pPr marL="164465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64.xml"/><Relationship Id="rId13" Type="http://schemas.openxmlformats.org/officeDocument/2006/relationships/image" Target="../media/image5.png"/><Relationship Id="rId12" Type="http://schemas.openxmlformats.org/officeDocument/2006/relationships/tags" Target="../tags/tag63.xml"/><Relationship Id="rId11" Type="http://schemas.openxmlformats.org/officeDocument/2006/relationships/tags" Target="../tags/tag62.xml"/><Relationship Id="rId10" Type="http://schemas.openxmlformats.org/officeDocument/2006/relationships/tags" Target="../tags/tag61.xml"/><Relationship Id="rId1" Type="http://schemas.openxmlformats.org/officeDocument/2006/relationships/tags" Target="../tags/tag5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73.xml"/><Relationship Id="rId8" Type="http://schemas.openxmlformats.org/officeDocument/2006/relationships/tags" Target="../tags/tag72.xml"/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tags" Target="../tags/tag67.xml"/><Relationship Id="rId2" Type="http://schemas.openxmlformats.org/officeDocument/2006/relationships/tags" Target="../tags/tag66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77.xml"/><Relationship Id="rId13" Type="http://schemas.openxmlformats.org/officeDocument/2006/relationships/image" Target="../media/image5.png"/><Relationship Id="rId12" Type="http://schemas.openxmlformats.org/officeDocument/2006/relationships/tags" Target="../tags/tag76.xml"/><Relationship Id="rId11" Type="http://schemas.openxmlformats.org/officeDocument/2006/relationships/tags" Target="../tags/tag75.xml"/><Relationship Id="rId10" Type="http://schemas.openxmlformats.org/officeDocument/2006/relationships/tags" Target="../tags/tag74.xml"/><Relationship Id="rId1" Type="http://schemas.openxmlformats.org/officeDocument/2006/relationships/tags" Target="../tags/tag65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tags" Target="../tags/tag85.xml"/><Relationship Id="rId7" Type="http://schemas.openxmlformats.org/officeDocument/2006/relationships/tags" Target="../tags/tag84.xml"/><Relationship Id="rId6" Type="http://schemas.openxmlformats.org/officeDocument/2006/relationships/tags" Target="../tags/tag83.xml"/><Relationship Id="rId5" Type="http://schemas.openxmlformats.org/officeDocument/2006/relationships/tags" Target="../tags/tag82.xml"/><Relationship Id="rId4" Type="http://schemas.openxmlformats.org/officeDocument/2006/relationships/tags" Target="../tags/tag81.xml"/><Relationship Id="rId3" Type="http://schemas.openxmlformats.org/officeDocument/2006/relationships/tags" Target="../tags/tag80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100.xml"/><Relationship Id="rId23" Type="http://schemas.openxmlformats.org/officeDocument/2006/relationships/image" Target="../media/image5.png"/><Relationship Id="rId22" Type="http://schemas.openxmlformats.org/officeDocument/2006/relationships/tags" Target="../tags/tag99.xml"/><Relationship Id="rId21" Type="http://schemas.openxmlformats.org/officeDocument/2006/relationships/tags" Target="../tags/tag98.xml"/><Relationship Id="rId20" Type="http://schemas.openxmlformats.org/officeDocument/2006/relationships/tags" Target="../tags/tag97.xml"/><Relationship Id="rId2" Type="http://schemas.openxmlformats.org/officeDocument/2006/relationships/tags" Target="../tags/tag79.xml"/><Relationship Id="rId19" Type="http://schemas.openxmlformats.org/officeDocument/2006/relationships/tags" Target="../tags/tag96.xml"/><Relationship Id="rId18" Type="http://schemas.openxmlformats.org/officeDocument/2006/relationships/tags" Target="../tags/tag95.xml"/><Relationship Id="rId17" Type="http://schemas.openxmlformats.org/officeDocument/2006/relationships/tags" Target="../tags/tag94.xml"/><Relationship Id="rId16" Type="http://schemas.openxmlformats.org/officeDocument/2006/relationships/tags" Target="../tags/tag93.xml"/><Relationship Id="rId15" Type="http://schemas.openxmlformats.org/officeDocument/2006/relationships/tags" Target="../tags/tag92.xml"/><Relationship Id="rId14" Type="http://schemas.openxmlformats.org/officeDocument/2006/relationships/tags" Target="../tags/tag91.xml"/><Relationship Id="rId13" Type="http://schemas.openxmlformats.org/officeDocument/2006/relationships/tags" Target="../tags/tag90.xml"/><Relationship Id="rId12" Type="http://schemas.openxmlformats.org/officeDocument/2006/relationships/tags" Target="../tags/tag89.xml"/><Relationship Id="rId11" Type="http://schemas.openxmlformats.org/officeDocument/2006/relationships/tags" Target="../tags/tag88.xml"/><Relationship Id="rId10" Type="http://schemas.openxmlformats.org/officeDocument/2006/relationships/tags" Target="../tags/tag87.xml"/><Relationship Id="rId1" Type="http://schemas.openxmlformats.org/officeDocument/2006/relationships/tags" Target="../tags/tag7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6.svg"/><Relationship Id="rId1" Type="http://schemas.openxmlformats.org/officeDocument/2006/relationships/image" Target="../media/image15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tags" Target="../tags/tag106.xml"/><Relationship Id="rId5" Type="http://schemas.openxmlformats.org/officeDocument/2006/relationships/tags" Target="../tags/tag105.xml"/><Relationship Id="rId4" Type="http://schemas.openxmlformats.org/officeDocument/2006/relationships/tags" Target="../tags/tag104.xml"/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17.xml"/><Relationship Id="rId17" Type="http://schemas.openxmlformats.org/officeDocument/2006/relationships/image" Target="../media/image5.png"/><Relationship Id="rId16" Type="http://schemas.openxmlformats.org/officeDocument/2006/relationships/tags" Target="../tags/tag116.xml"/><Relationship Id="rId15" Type="http://schemas.openxmlformats.org/officeDocument/2006/relationships/tags" Target="../tags/tag115.xml"/><Relationship Id="rId14" Type="http://schemas.openxmlformats.org/officeDocument/2006/relationships/tags" Target="../tags/tag114.xml"/><Relationship Id="rId13" Type="http://schemas.openxmlformats.org/officeDocument/2006/relationships/tags" Target="../tags/tag113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tags" Target="../tags/tag101.xml"/></Relationships>
</file>

<file path=ppt/slides/_rels/slide28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tags" Target="../tags/tag124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" Type="http://schemas.openxmlformats.org/officeDocument/2006/relationships/tags" Target="../tags/tag121.xml"/><Relationship Id="rId3" Type="http://schemas.openxmlformats.org/officeDocument/2006/relationships/tags" Target="../tags/tag120.xml"/><Relationship Id="rId29" Type="http://schemas.openxmlformats.org/officeDocument/2006/relationships/slideLayout" Target="../slideLayouts/slideLayout3.xml"/><Relationship Id="rId28" Type="http://schemas.openxmlformats.org/officeDocument/2006/relationships/tags" Target="../tags/tag144.xml"/><Relationship Id="rId27" Type="http://schemas.openxmlformats.org/officeDocument/2006/relationships/image" Target="../media/image5.png"/><Relationship Id="rId26" Type="http://schemas.openxmlformats.org/officeDocument/2006/relationships/tags" Target="../tags/tag143.xml"/><Relationship Id="rId25" Type="http://schemas.openxmlformats.org/officeDocument/2006/relationships/tags" Target="../tags/tag142.xml"/><Relationship Id="rId24" Type="http://schemas.openxmlformats.org/officeDocument/2006/relationships/tags" Target="../tags/tag141.xml"/><Relationship Id="rId23" Type="http://schemas.openxmlformats.org/officeDocument/2006/relationships/tags" Target="../tags/tag140.xml"/><Relationship Id="rId22" Type="http://schemas.openxmlformats.org/officeDocument/2006/relationships/tags" Target="../tags/tag139.xml"/><Relationship Id="rId21" Type="http://schemas.openxmlformats.org/officeDocument/2006/relationships/tags" Target="../tags/tag138.xml"/><Relationship Id="rId20" Type="http://schemas.openxmlformats.org/officeDocument/2006/relationships/tags" Target="../tags/tag137.xml"/><Relationship Id="rId2" Type="http://schemas.openxmlformats.org/officeDocument/2006/relationships/tags" Target="../tags/tag119.xml"/><Relationship Id="rId19" Type="http://schemas.openxmlformats.org/officeDocument/2006/relationships/tags" Target="../tags/tag136.xml"/><Relationship Id="rId18" Type="http://schemas.openxmlformats.org/officeDocument/2006/relationships/tags" Target="../tags/tag135.xml"/><Relationship Id="rId17" Type="http://schemas.openxmlformats.org/officeDocument/2006/relationships/tags" Target="../tags/tag134.xml"/><Relationship Id="rId16" Type="http://schemas.openxmlformats.org/officeDocument/2006/relationships/tags" Target="../tags/tag133.xml"/><Relationship Id="rId15" Type="http://schemas.openxmlformats.org/officeDocument/2006/relationships/tags" Target="../tags/tag132.xml"/><Relationship Id="rId14" Type="http://schemas.openxmlformats.org/officeDocument/2006/relationships/tags" Target="../tags/tag131.xml"/><Relationship Id="rId13" Type="http://schemas.openxmlformats.org/officeDocument/2006/relationships/tags" Target="../tags/tag130.xml"/><Relationship Id="rId12" Type="http://schemas.openxmlformats.org/officeDocument/2006/relationships/tags" Target="../tags/tag129.xml"/><Relationship Id="rId11" Type="http://schemas.openxmlformats.org/officeDocument/2006/relationships/tags" Target="../tags/tag128.xml"/><Relationship Id="rId10" Type="http://schemas.openxmlformats.org/officeDocument/2006/relationships/tags" Target="../tags/tag127.xml"/><Relationship Id="rId1" Type="http://schemas.openxmlformats.org/officeDocument/2006/relationships/tags" Target="../tags/tag118.xml"/></Relationships>
</file>

<file path=ppt/slides/_rels/slide29.xml.rels><?xml version="1.0" encoding="UTF-8" standalone="yes"?>
<Relationships xmlns="http://schemas.openxmlformats.org/package/2006/relationships"><Relationship Id="rId9" Type="http://schemas.openxmlformats.org/officeDocument/2006/relationships/tags" Target="../tags/tag153.xml"/><Relationship Id="rId8" Type="http://schemas.openxmlformats.org/officeDocument/2006/relationships/tags" Target="../tags/tag152.xml"/><Relationship Id="rId7" Type="http://schemas.openxmlformats.org/officeDocument/2006/relationships/tags" Target="../tags/tag151.xml"/><Relationship Id="rId6" Type="http://schemas.openxmlformats.org/officeDocument/2006/relationships/tags" Target="../tags/tag150.xml"/><Relationship Id="rId5" Type="http://schemas.openxmlformats.org/officeDocument/2006/relationships/tags" Target="../tags/tag149.xml"/><Relationship Id="rId4" Type="http://schemas.openxmlformats.org/officeDocument/2006/relationships/tags" Target="../tags/tag148.xml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61.xml"/><Relationship Id="rId17" Type="http://schemas.openxmlformats.org/officeDocument/2006/relationships/image" Target="../media/image5.png"/><Relationship Id="rId16" Type="http://schemas.openxmlformats.org/officeDocument/2006/relationships/tags" Target="../tags/tag160.xml"/><Relationship Id="rId15" Type="http://schemas.openxmlformats.org/officeDocument/2006/relationships/tags" Target="../tags/tag159.xml"/><Relationship Id="rId14" Type="http://schemas.openxmlformats.org/officeDocument/2006/relationships/tags" Target="../tags/tag158.xml"/><Relationship Id="rId13" Type="http://schemas.openxmlformats.org/officeDocument/2006/relationships/tags" Target="../tags/tag157.xml"/><Relationship Id="rId12" Type="http://schemas.openxmlformats.org/officeDocument/2006/relationships/tags" Target="../tags/tag156.xml"/><Relationship Id="rId11" Type="http://schemas.openxmlformats.org/officeDocument/2006/relationships/tags" Target="../tags/tag155.xml"/><Relationship Id="rId10" Type="http://schemas.openxmlformats.org/officeDocument/2006/relationships/tags" Target="../tags/tag154.xml"/><Relationship Id="rId1" Type="http://schemas.openxmlformats.org/officeDocument/2006/relationships/tags" Target="../tags/tag1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9" Type="http://schemas.openxmlformats.org/officeDocument/2006/relationships/tags" Target="../tags/tag170.xml"/><Relationship Id="rId8" Type="http://schemas.openxmlformats.org/officeDocument/2006/relationships/tags" Target="../tags/tag169.xml"/><Relationship Id="rId7" Type="http://schemas.openxmlformats.org/officeDocument/2006/relationships/tags" Target="../tags/tag168.xml"/><Relationship Id="rId6" Type="http://schemas.openxmlformats.org/officeDocument/2006/relationships/tags" Target="../tags/tag167.xml"/><Relationship Id="rId5" Type="http://schemas.openxmlformats.org/officeDocument/2006/relationships/tags" Target="../tags/tag166.xml"/><Relationship Id="rId4" Type="http://schemas.openxmlformats.org/officeDocument/2006/relationships/tags" Target="../tags/tag165.xml"/><Relationship Id="rId3" Type="http://schemas.openxmlformats.org/officeDocument/2006/relationships/tags" Target="../tags/tag164.xml"/><Relationship Id="rId2" Type="http://schemas.openxmlformats.org/officeDocument/2006/relationships/tags" Target="../tags/tag163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74.xml"/><Relationship Id="rId13" Type="http://schemas.openxmlformats.org/officeDocument/2006/relationships/image" Target="../media/image5.png"/><Relationship Id="rId12" Type="http://schemas.openxmlformats.org/officeDocument/2006/relationships/tags" Target="../tags/tag173.xml"/><Relationship Id="rId11" Type="http://schemas.openxmlformats.org/officeDocument/2006/relationships/tags" Target="../tags/tag172.xml"/><Relationship Id="rId10" Type="http://schemas.openxmlformats.org/officeDocument/2006/relationships/tags" Target="../tags/tag171.xml"/><Relationship Id="rId1" Type="http://schemas.openxmlformats.org/officeDocument/2006/relationships/tags" Target="../tags/tag162.xml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tags" Target="../tags/tag183.xml"/><Relationship Id="rId8" Type="http://schemas.openxmlformats.org/officeDocument/2006/relationships/tags" Target="../tags/tag182.xml"/><Relationship Id="rId7" Type="http://schemas.openxmlformats.org/officeDocument/2006/relationships/tags" Target="../tags/tag181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187.xml"/><Relationship Id="rId13" Type="http://schemas.openxmlformats.org/officeDocument/2006/relationships/image" Target="../media/image5.png"/><Relationship Id="rId12" Type="http://schemas.openxmlformats.org/officeDocument/2006/relationships/tags" Target="../tags/tag186.xml"/><Relationship Id="rId11" Type="http://schemas.openxmlformats.org/officeDocument/2006/relationships/tags" Target="../tags/tag185.xml"/><Relationship Id="rId10" Type="http://schemas.openxmlformats.org/officeDocument/2006/relationships/tags" Target="../tags/tag184.xml"/><Relationship Id="rId1" Type="http://schemas.openxmlformats.org/officeDocument/2006/relationships/tags" Target="../tags/tag175.xml"/></Relationships>
</file>

<file path=ppt/slides/_rels/slide32.xml.rels><?xml version="1.0" encoding="UTF-8" standalone="yes"?>
<Relationships xmlns="http://schemas.openxmlformats.org/package/2006/relationships"><Relationship Id="rId9" Type="http://schemas.openxmlformats.org/officeDocument/2006/relationships/tags" Target="../tags/tag196.xml"/><Relationship Id="rId8" Type="http://schemas.openxmlformats.org/officeDocument/2006/relationships/tags" Target="../tags/tag195.xml"/><Relationship Id="rId7" Type="http://schemas.openxmlformats.org/officeDocument/2006/relationships/tags" Target="../tags/tag194.xml"/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5" Type="http://schemas.openxmlformats.org/officeDocument/2006/relationships/slideLayout" Target="../slideLayouts/slideLayout3.xml"/><Relationship Id="rId14" Type="http://schemas.openxmlformats.org/officeDocument/2006/relationships/tags" Target="../tags/tag200.xml"/><Relationship Id="rId13" Type="http://schemas.openxmlformats.org/officeDocument/2006/relationships/image" Target="../media/image5.png"/><Relationship Id="rId12" Type="http://schemas.openxmlformats.org/officeDocument/2006/relationships/tags" Target="../tags/tag199.xml"/><Relationship Id="rId11" Type="http://schemas.openxmlformats.org/officeDocument/2006/relationships/tags" Target="../tags/tag198.xml"/><Relationship Id="rId10" Type="http://schemas.openxmlformats.org/officeDocument/2006/relationships/tags" Target="../tags/tag197.xml"/><Relationship Id="rId1" Type="http://schemas.openxmlformats.org/officeDocument/2006/relationships/tags" Target="../tags/tag188.xml"/></Relationships>
</file>

<file path=ppt/slides/_rels/slide33.xml.rels><?xml version="1.0" encoding="UTF-8" standalone="yes"?>
<Relationships xmlns="http://schemas.openxmlformats.org/package/2006/relationships"><Relationship Id="rId9" Type="http://schemas.openxmlformats.org/officeDocument/2006/relationships/tags" Target="../tags/tag209.xml"/><Relationship Id="rId8" Type="http://schemas.openxmlformats.org/officeDocument/2006/relationships/tags" Target="../tags/tag208.xml"/><Relationship Id="rId7" Type="http://schemas.openxmlformats.org/officeDocument/2006/relationships/tags" Target="../tags/tag207.xml"/><Relationship Id="rId6" Type="http://schemas.openxmlformats.org/officeDocument/2006/relationships/tags" Target="../tags/tag206.xml"/><Relationship Id="rId5" Type="http://schemas.openxmlformats.org/officeDocument/2006/relationships/tags" Target="../tags/tag205.xml"/><Relationship Id="rId4" Type="http://schemas.openxmlformats.org/officeDocument/2006/relationships/tags" Target="../tags/tag204.xml"/><Relationship Id="rId3" Type="http://schemas.openxmlformats.org/officeDocument/2006/relationships/tags" Target="../tags/tag203.xml"/><Relationship Id="rId25" Type="http://schemas.openxmlformats.org/officeDocument/2006/relationships/slideLayout" Target="../slideLayouts/slideLayout3.xml"/><Relationship Id="rId24" Type="http://schemas.openxmlformats.org/officeDocument/2006/relationships/tags" Target="../tags/tag223.xml"/><Relationship Id="rId23" Type="http://schemas.openxmlformats.org/officeDocument/2006/relationships/image" Target="../media/image5.png"/><Relationship Id="rId22" Type="http://schemas.openxmlformats.org/officeDocument/2006/relationships/tags" Target="../tags/tag222.xml"/><Relationship Id="rId21" Type="http://schemas.openxmlformats.org/officeDocument/2006/relationships/tags" Target="../tags/tag221.xml"/><Relationship Id="rId20" Type="http://schemas.openxmlformats.org/officeDocument/2006/relationships/tags" Target="../tags/tag220.xml"/><Relationship Id="rId2" Type="http://schemas.openxmlformats.org/officeDocument/2006/relationships/tags" Target="../tags/tag202.xml"/><Relationship Id="rId19" Type="http://schemas.openxmlformats.org/officeDocument/2006/relationships/tags" Target="../tags/tag219.xml"/><Relationship Id="rId18" Type="http://schemas.openxmlformats.org/officeDocument/2006/relationships/tags" Target="../tags/tag218.xml"/><Relationship Id="rId17" Type="http://schemas.openxmlformats.org/officeDocument/2006/relationships/tags" Target="../tags/tag217.xml"/><Relationship Id="rId16" Type="http://schemas.openxmlformats.org/officeDocument/2006/relationships/tags" Target="../tags/tag216.xml"/><Relationship Id="rId15" Type="http://schemas.openxmlformats.org/officeDocument/2006/relationships/tags" Target="../tags/tag215.xml"/><Relationship Id="rId14" Type="http://schemas.openxmlformats.org/officeDocument/2006/relationships/tags" Target="../tags/tag214.xml"/><Relationship Id="rId13" Type="http://schemas.openxmlformats.org/officeDocument/2006/relationships/tags" Target="../tags/tag213.xml"/><Relationship Id="rId12" Type="http://schemas.openxmlformats.org/officeDocument/2006/relationships/tags" Target="../tags/tag212.xml"/><Relationship Id="rId11" Type="http://schemas.openxmlformats.org/officeDocument/2006/relationships/tags" Target="../tags/tag211.xml"/><Relationship Id="rId10" Type="http://schemas.openxmlformats.org/officeDocument/2006/relationships/tags" Target="../tags/tag210.xml"/><Relationship Id="rId1" Type="http://schemas.openxmlformats.org/officeDocument/2006/relationships/tags" Target="../tags/tag20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7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8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9.png"/><Relationship Id="rId1" Type="http://schemas.openxmlformats.org/officeDocument/2006/relationships/hyperlink" Target="https://www.cnblogs.com/eastonliu/p/9156418.html" TargetMode="Externa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1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2.png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3.png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4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5.png"/></Relationships>
</file>

<file path=ppt/slides/_rels/slide4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27.e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26.emf"/><Relationship Id="rId1" Type="http://schemas.openxmlformats.org/officeDocument/2006/relationships/oleObject" Target="../embeddings/oleObject1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8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9.png"/></Relationships>
</file>

<file path=ppt/slides/_rels/slide47.xml.rels><?xml version="1.0" encoding="UTF-8" standalone="yes"?>
<Relationships xmlns="http://schemas.openxmlformats.org/package/2006/relationships"><Relationship Id="rId9" Type="http://schemas.openxmlformats.org/officeDocument/2006/relationships/tags" Target="../tags/tag232.xml"/><Relationship Id="rId8" Type="http://schemas.openxmlformats.org/officeDocument/2006/relationships/tags" Target="../tags/tag231.xml"/><Relationship Id="rId7" Type="http://schemas.openxmlformats.org/officeDocument/2006/relationships/tags" Target="../tags/tag230.xml"/><Relationship Id="rId6" Type="http://schemas.openxmlformats.org/officeDocument/2006/relationships/tags" Target="../tags/tag229.xml"/><Relationship Id="rId5" Type="http://schemas.openxmlformats.org/officeDocument/2006/relationships/tags" Target="../tags/tag228.xml"/><Relationship Id="rId4" Type="http://schemas.openxmlformats.org/officeDocument/2006/relationships/tags" Target="../tags/tag227.xml"/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240.xml"/><Relationship Id="rId17" Type="http://schemas.openxmlformats.org/officeDocument/2006/relationships/image" Target="../media/image5.png"/><Relationship Id="rId16" Type="http://schemas.openxmlformats.org/officeDocument/2006/relationships/tags" Target="../tags/tag239.xml"/><Relationship Id="rId15" Type="http://schemas.openxmlformats.org/officeDocument/2006/relationships/tags" Target="../tags/tag238.xml"/><Relationship Id="rId14" Type="http://schemas.openxmlformats.org/officeDocument/2006/relationships/tags" Target="../tags/tag237.xml"/><Relationship Id="rId13" Type="http://schemas.openxmlformats.org/officeDocument/2006/relationships/tags" Target="../tags/tag236.xml"/><Relationship Id="rId12" Type="http://schemas.openxmlformats.org/officeDocument/2006/relationships/tags" Target="../tags/tag235.xml"/><Relationship Id="rId11" Type="http://schemas.openxmlformats.org/officeDocument/2006/relationships/tags" Target="../tags/tag234.xml"/><Relationship Id="rId10" Type="http://schemas.openxmlformats.org/officeDocument/2006/relationships/tags" Target="../tags/tag233.xml"/><Relationship Id="rId1" Type="http://schemas.openxmlformats.org/officeDocument/2006/relationships/tags" Target="../tags/tag224.xml"/></Relationships>
</file>

<file path=ppt/slides/_rels/slide48.xml.rels><?xml version="1.0" encoding="UTF-8" standalone="yes"?>
<Relationships xmlns="http://schemas.openxmlformats.org/package/2006/relationships"><Relationship Id="rId9" Type="http://schemas.openxmlformats.org/officeDocument/2006/relationships/tags" Target="../tags/tag249.xml"/><Relationship Id="rId8" Type="http://schemas.openxmlformats.org/officeDocument/2006/relationships/tags" Target="../tags/tag248.xml"/><Relationship Id="rId7" Type="http://schemas.openxmlformats.org/officeDocument/2006/relationships/tags" Target="../tags/tag247.xml"/><Relationship Id="rId6" Type="http://schemas.openxmlformats.org/officeDocument/2006/relationships/tags" Target="../tags/tag246.xml"/><Relationship Id="rId5" Type="http://schemas.openxmlformats.org/officeDocument/2006/relationships/tags" Target="../tags/tag245.xml"/><Relationship Id="rId4" Type="http://schemas.openxmlformats.org/officeDocument/2006/relationships/tags" Target="../tags/tag244.xml"/><Relationship Id="rId3" Type="http://schemas.openxmlformats.org/officeDocument/2006/relationships/tags" Target="../tags/tag243.xml"/><Relationship Id="rId2" Type="http://schemas.openxmlformats.org/officeDocument/2006/relationships/tags" Target="../tags/tag242.xml"/><Relationship Id="rId12" Type="http://schemas.openxmlformats.org/officeDocument/2006/relationships/slideLayout" Target="../slideLayouts/slideLayout3.xml"/><Relationship Id="rId11" Type="http://schemas.openxmlformats.org/officeDocument/2006/relationships/tags" Target="../tags/tag250.xml"/><Relationship Id="rId10" Type="http://schemas.openxmlformats.org/officeDocument/2006/relationships/image" Target="../media/image5.png"/><Relationship Id="rId1" Type="http://schemas.openxmlformats.org/officeDocument/2006/relationships/tags" Target="../tags/tag241.xml"/></Relationships>
</file>

<file path=ppt/slides/_rels/slide49.xml.rels><?xml version="1.0" encoding="UTF-8" standalone="yes"?>
<Relationships xmlns="http://schemas.openxmlformats.org/package/2006/relationships"><Relationship Id="rId9" Type="http://schemas.openxmlformats.org/officeDocument/2006/relationships/tags" Target="../tags/tag259.xml"/><Relationship Id="rId8" Type="http://schemas.openxmlformats.org/officeDocument/2006/relationships/tags" Target="../tags/tag258.xml"/><Relationship Id="rId7" Type="http://schemas.openxmlformats.org/officeDocument/2006/relationships/tags" Target="../tags/tag257.xml"/><Relationship Id="rId6" Type="http://schemas.openxmlformats.org/officeDocument/2006/relationships/tags" Target="../tags/tag256.xml"/><Relationship Id="rId5" Type="http://schemas.openxmlformats.org/officeDocument/2006/relationships/tags" Target="../tags/tag255.xml"/><Relationship Id="rId4" Type="http://schemas.openxmlformats.org/officeDocument/2006/relationships/tags" Target="../tags/tag254.xml"/><Relationship Id="rId3" Type="http://schemas.openxmlformats.org/officeDocument/2006/relationships/tags" Target="../tags/tag253.xml"/><Relationship Id="rId22" Type="http://schemas.openxmlformats.org/officeDocument/2006/relationships/slideLayout" Target="../slideLayouts/slideLayout3.xml"/><Relationship Id="rId21" Type="http://schemas.openxmlformats.org/officeDocument/2006/relationships/tags" Target="../tags/tag270.xml"/><Relationship Id="rId20" Type="http://schemas.openxmlformats.org/officeDocument/2006/relationships/image" Target="../media/image5.png"/><Relationship Id="rId2" Type="http://schemas.openxmlformats.org/officeDocument/2006/relationships/tags" Target="../tags/tag252.xml"/><Relationship Id="rId19" Type="http://schemas.openxmlformats.org/officeDocument/2006/relationships/tags" Target="../tags/tag269.xml"/><Relationship Id="rId18" Type="http://schemas.openxmlformats.org/officeDocument/2006/relationships/tags" Target="../tags/tag268.xml"/><Relationship Id="rId17" Type="http://schemas.openxmlformats.org/officeDocument/2006/relationships/tags" Target="../tags/tag267.xml"/><Relationship Id="rId16" Type="http://schemas.openxmlformats.org/officeDocument/2006/relationships/tags" Target="../tags/tag266.xml"/><Relationship Id="rId15" Type="http://schemas.openxmlformats.org/officeDocument/2006/relationships/tags" Target="../tags/tag265.xml"/><Relationship Id="rId14" Type="http://schemas.openxmlformats.org/officeDocument/2006/relationships/tags" Target="../tags/tag264.xml"/><Relationship Id="rId13" Type="http://schemas.openxmlformats.org/officeDocument/2006/relationships/tags" Target="../tags/tag263.xml"/><Relationship Id="rId12" Type="http://schemas.openxmlformats.org/officeDocument/2006/relationships/tags" Target="../tags/tag262.xml"/><Relationship Id="rId11" Type="http://schemas.openxmlformats.org/officeDocument/2006/relationships/tags" Target="../tags/tag261.xml"/><Relationship Id="rId10" Type="http://schemas.openxmlformats.org/officeDocument/2006/relationships/tags" Target="../tags/tag260.xml"/><Relationship Id="rId1" Type="http://schemas.openxmlformats.org/officeDocument/2006/relationships/tags" Target="../tags/tag25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9" Type="http://schemas.openxmlformats.org/officeDocument/2006/relationships/tags" Target="../tags/tag279.xml"/><Relationship Id="rId8" Type="http://schemas.openxmlformats.org/officeDocument/2006/relationships/tags" Target="../tags/tag278.xml"/><Relationship Id="rId7" Type="http://schemas.openxmlformats.org/officeDocument/2006/relationships/tags" Target="../tags/tag277.xml"/><Relationship Id="rId6" Type="http://schemas.openxmlformats.org/officeDocument/2006/relationships/tags" Target="../tags/tag276.xml"/><Relationship Id="rId5" Type="http://schemas.openxmlformats.org/officeDocument/2006/relationships/tags" Target="../tags/tag275.xml"/><Relationship Id="rId4" Type="http://schemas.openxmlformats.org/officeDocument/2006/relationships/tags" Target="../tags/tag274.xml"/><Relationship Id="rId3" Type="http://schemas.openxmlformats.org/officeDocument/2006/relationships/tags" Target="../tags/tag273.xml"/><Relationship Id="rId24" Type="http://schemas.openxmlformats.org/officeDocument/2006/relationships/slideLayout" Target="../slideLayouts/slideLayout3.xml"/><Relationship Id="rId23" Type="http://schemas.openxmlformats.org/officeDocument/2006/relationships/tags" Target="../tags/tag292.xml"/><Relationship Id="rId22" Type="http://schemas.openxmlformats.org/officeDocument/2006/relationships/image" Target="../media/image5.png"/><Relationship Id="rId21" Type="http://schemas.openxmlformats.org/officeDocument/2006/relationships/tags" Target="../tags/tag291.xml"/><Relationship Id="rId20" Type="http://schemas.openxmlformats.org/officeDocument/2006/relationships/tags" Target="../tags/tag290.xml"/><Relationship Id="rId2" Type="http://schemas.openxmlformats.org/officeDocument/2006/relationships/tags" Target="../tags/tag272.xml"/><Relationship Id="rId19" Type="http://schemas.openxmlformats.org/officeDocument/2006/relationships/tags" Target="../tags/tag289.xml"/><Relationship Id="rId18" Type="http://schemas.openxmlformats.org/officeDocument/2006/relationships/tags" Target="../tags/tag288.xml"/><Relationship Id="rId17" Type="http://schemas.openxmlformats.org/officeDocument/2006/relationships/tags" Target="../tags/tag287.xml"/><Relationship Id="rId16" Type="http://schemas.openxmlformats.org/officeDocument/2006/relationships/tags" Target="../tags/tag286.xml"/><Relationship Id="rId15" Type="http://schemas.openxmlformats.org/officeDocument/2006/relationships/tags" Target="../tags/tag285.xml"/><Relationship Id="rId14" Type="http://schemas.openxmlformats.org/officeDocument/2006/relationships/tags" Target="../tags/tag284.xml"/><Relationship Id="rId13" Type="http://schemas.openxmlformats.org/officeDocument/2006/relationships/tags" Target="../tags/tag283.xml"/><Relationship Id="rId12" Type="http://schemas.openxmlformats.org/officeDocument/2006/relationships/tags" Target="../tags/tag282.xml"/><Relationship Id="rId11" Type="http://schemas.openxmlformats.org/officeDocument/2006/relationships/tags" Target="../tags/tag281.xml"/><Relationship Id="rId10" Type="http://schemas.openxmlformats.org/officeDocument/2006/relationships/tags" Target="../tags/tag280.xml"/><Relationship Id="rId1" Type="http://schemas.openxmlformats.org/officeDocument/2006/relationships/tags" Target="../tags/tag271.xml"/></Relationships>
</file>

<file path=ppt/slides/_rels/slide51.xml.rels><?xml version="1.0" encoding="UTF-8" standalone="yes"?>
<Relationships xmlns="http://schemas.openxmlformats.org/package/2006/relationships"><Relationship Id="rId9" Type="http://schemas.openxmlformats.org/officeDocument/2006/relationships/tags" Target="../tags/tag301.xml"/><Relationship Id="rId8" Type="http://schemas.openxmlformats.org/officeDocument/2006/relationships/tags" Target="../tags/tag300.xml"/><Relationship Id="rId7" Type="http://schemas.openxmlformats.org/officeDocument/2006/relationships/tags" Target="../tags/tag299.xml"/><Relationship Id="rId6" Type="http://schemas.openxmlformats.org/officeDocument/2006/relationships/tags" Target="../tags/tag298.xml"/><Relationship Id="rId5" Type="http://schemas.openxmlformats.org/officeDocument/2006/relationships/tags" Target="../tags/tag297.xml"/><Relationship Id="rId40" Type="http://schemas.openxmlformats.org/officeDocument/2006/relationships/slideLayout" Target="../slideLayouts/slideLayout3.xml"/><Relationship Id="rId4" Type="http://schemas.openxmlformats.org/officeDocument/2006/relationships/tags" Target="../tags/tag296.xml"/><Relationship Id="rId39" Type="http://schemas.openxmlformats.org/officeDocument/2006/relationships/tags" Target="../tags/tag330.xml"/><Relationship Id="rId38" Type="http://schemas.openxmlformats.org/officeDocument/2006/relationships/image" Target="../media/image5.png"/><Relationship Id="rId37" Type="http://schemas.openxmlformats.org/officeDocument/2006/relationships/tags" Target="../tags/tag329.xml"/><Relationship Id="rId36" Type="http://schemas.openxmlformats.org/officeDocument/2006/relationships/tags" Target="../tags/tag328.xml"/><Relationship Id="rId35" Type="http://schemas.openxmlformats.org/officeDocument/2006/relationships/tags" Target="../tags/tag327.xml"/><Relationship Id="rId34" Type="http://schemas.openxmlformats.org/officeDocument/2006/relationships/tags" Target="../tags/tag326.xml"/><Relationship Id="rId33" Type="http://schemas.openxmlformats.org/officeDocument/2006/relationships/tags" Target="../tags/tag325.xml"/><Relationship Id="rId32" Type="http://schemas.openxmlformats.org/officeDocument/2006/relationships/tags" Target="../tags/tag324.xml"/><Relationship Id="rId31" Type="http://schemas.openxmlformats.org/officeDocument/2006/relationships/tags" Target="../tags/tag323.xml"/><Relationship Id="rId30" Type="http://schemas.openxmlformats.org/officeDocument/2006/relationships/tags" Target="../tags/tag322.xml"/><Relationship Id="rId3" Type="http://schemas.openxmlformats.org/officeDocument/2006/relationships/tags" Target="../tags/tag295.xml"/><Relationship Id="rId29" Type="http://schemas.openxmlformats.org/officeDocument/2006/relationships/tags" Target="../tags/tag321.xml"/><Relationship Id="rId28" Type="http://schemas.openxmlformats.org/officeDocument/2006/relationships/tags" Target="../tags/tag320.xml"/><Relationship Id="rId27" Type="http://schemas.openxmlformats.org/officeDocument/2006/relationships/tags" Target="../tags/tag319.xml"/><Relationship Id="rId26" Type="http://schemas.openxmlformats.org/officeDocument/2006/relationships/tags" Target="../tags/tag318.xml"/><Relationship Id="rId25" Type="http://schemas.openxmlformats.org/officeDocument/2006/relationships/tags" Target="../tags/tag317.xml"/><Relationship Id="rId24" Type="http://schemas.openxmlformats.org/officeDocument/2006/relationships/tags" Target="../tags/tag316.xml"/><Relationship Id="rId23" Type="http://schemas.openxmlformats.org/officeDocument/2006/relationships/tags" Target="../tags/tag315.xml"/><Relationship Id="rId22" Type="http://schemas.openxmlformats.org/officeDocument/2006/relationships/tags" Target="../tags/tag314.xml"/><Relationship Id="rId21" Type="http://schemas.openxmlformats.org/officeDocument/2006/relationships/tags" Target="../tags/tag313.xml"/><Relationship Id="rId20" Type="http://schemas.openxmlformats.org/officeDocument/2006/relationships/tags" Target="../tags/tag312.xml"/><Relationship Id="rId2" Type="http://schemas.openxmlformats.org/officeDocument/2006/relationships/tags" Target="../tags/tag294.xml"/><Relationship Id="rId19" Type="http://schemas.openxmlformats.org/officeDocument/2006/relationships/tags" Target="../tags/tag311.xml"/><Relationship Id="rId18" Type="http://schemas.openxmlformats.org/officeDocument/2006/relationships/tags" Target="../tags/tag310.xml"/><Relationship Id="rId17" Type="http://schemas.openxmlformats.org/officeDocument/2006/relationships/tags" Target="../tags/tag309.xml"/><Relationship Id="rId16" Type="http://schemas.openxmlformats.org/officeDocument/2006/relationships/tags" Target="../tags/tag308.xml"/><Relationship Id="rId15" Type="http://schemas.openxmlformats.org/officeDocument/2006/relationships/tags" Target="../tags/tag307.xml"/><Relationship Id="rId14" Type="http://schemas.openxmlformats.org/officeDocument/2006/relationships/tags" Target="../tags/tag306.xml"/><Relationship Id="rId13" Type="http://schemas.openxmlformats.org/officeDocument/2006/relationships/tags" Target="../tags/tag305.xml"/><Relationship Id="rId12" Type="http://schemas.openxmlformats.org/officeDocument/2006/relationships/tags" Target="../tags/tag304.xml"/><Relationship Id="rId11" Type="http://schemas.openxmlformats.org/officeDocument/2006/relationships/tags" Target="../tags/tag303.xml"/><Relationship Id="rId10" Type="http://schemas.openxmlformats.org/officeDocument/2006/relationships/tags" Target="../tags/tag302.xml"/><Relationship Id="rId1" Type="http://schemas.openxmlformats.org/officeDocument/2006/relationships/tags" Target="../tags/tag293.xml"/></Relationships>
</file>

<file path=ppt/slides/_rels/slide52.xml.rels><?xml version="1.0" encoding="UTF-8" standalone="yes"?>
<Relationships xmlns="http://schemas.openxmlformats.org/package/2006/relationships"><Relationship Id="rId9" Type="http://schemas.openxmlformats.org/officeDocument/2006/relationships/tags" Target="../tags/tag339.xml"/><Relationship Id="rId8" Type="http://schemas.openxmlformats.org/officeDocument/2006/relationships/tags" Target="../tags/tag338.xml"/><Relationship Id="rId7" Type="http://schemas.openxmlformats.org/officeDocument/2006/relationships/tags" Target="../tags/tag337.xml"/><Relationship Id="rId6" Type="http://schemas.openxmlformats.org/officeDocument/2006/relationships/tags" Target="../tags/tag336.xml"/><Relationship Id="rId5" Type="http://schemas.openxmlformats.org/officeDocument/2006/relationships/tags" Target="../tags/tag335.xml"/><Relationship Id="rId4" Type="http://schemas.openxmlformats.org/officeDocument/2006/relationships/tags" Target="../tags/tag334.xml"/><Relationship Id="rId3" Type="http://schemas.openxmlformats.org/officeDocument/2006/relationships/tags" Target="../tags/tag333.xml"/><Relationship Id="rId24" Type="http://schemas.openxmlformats.org/officeDocument/2006/relationships/slideLayout" Target="../slideLayouts/slideLayout3.xml"/><Relationship Id="rId23" Type="http://schemas.openxmlformats.org/officeDocument/2006/relationships/tags" Target="../tags/tag352.xml"/><Relationship Id="rId22" Type="http://schemas.openxmlformats.org/officeDocument/2006/relationships/image" Target="../media/image5.png"/><Relationship Id="rId21" Type="http://schemas.openxmlformats.org/officeDocument/2006/relationships/tags" Target="../tags/tag351.xml"/><Relationship Id="rId20" Type="http://schemas.openxmlformats.org/officeDocument/2006/relationships/tags" Target="../tags/tag350.xml"/><Relationship Id="rId2" Type="http://schemas.openxmlformats.org/officeDocument/2006/relationships/tags" Target="../tags/tag332.xml"/><Relationship Id="rId19" Type="http://schemas.openxmlformats.org/officeDocument/2006/relationships/tags" Target="../tags/tag349.xml"/><Relationship Id="rId18" Type="http://schemas.openxmlformats.org/officeDocument/2006/relationships/tags" Target="../tags/tag348.xml"/><Relationship Id="rId17" Type="http://schemas.openxmlformats.org/officeDocument/2006/relationships/tags" Target="../tags/tag347.xml"/><Relationship Id="rId16" Type="http://schemas.openxmlformats.org/officeDocument/2006/relationships/tags" Target="../tags/tag346.xml"/><Relationship Id="rId15" Type="http://schemas.openxmlformats.org/officeDocument/2006/relationships/tags" Target="../tags/tag345.xml"/><Relationship Id="rId14" Type="http://schemas.openxmlformats.org/officeDocument/2006/relationships/tags" Target="../tags/tag344.xml"/><Relationship Id="rId13" Type="http://schemas.openxmlformats.org/officeDocument/2006/relationships/tags" Target="../tags/tag343.xml"/><Relationship Id="rId12" Type="http://schemas.openxmlformats.org/officeDocument/2006/relationships/tags" Target="../tags/tag342.xml"/><Relationship Id="rId11" Type="http://schemas.openxmlformats.org/officeDocument/2006/relationships/tags" Target="../tags/tag341.xml"/><Relationship Id="rId10" Type="http://schemas.openxmlformats.org/officeDocument/2006/relationships/tags" Target="../tags/tag340.xml"/><Relationship Id="rId1" Type="http://schemas.openxmlformats.org/officeDocument/2006/relationships/tags" Target="../tags/tag331.xml"/></Relationships>
</file>

<file path=ppt/slides/_rels/slide53.xml.rels><?xml version="1.0" encoding="UTF-8" standalone="yes"?>
<Relationships xmlns="http://schemas.openxmlformats.org/package/2006/relationships"><Relationship Id="rId9" Type="http://schemas.openxmlformats.org/officeDocument/2006/relationships/tags" Target="../tags/tag361.xml"/><Relationship Id="rId8" Type="http://schemas.openxmlformats.org/officeDocument/2006/relationships/tags" Target="../tags/tag360.xml"/><Relationship Id="rId7" Type="http://schemas.openxmlformats.org/officeDocument/2006/relationships/tags" Target="../tags/tag359.xml"/><Relationship Id="rId6" Type="http://schemas.openxmlformats.org/officeDocument/2006/relationships/tags" Target="../tags/tag358.xml"/><Relationship Id="rId5" Type="http://schemas.openxmlformats.org/officeDocument/2006/relationships/tags" Target="../tags/tag357.xml"/><Relationship Id="rId4" Type="http://schemas.openxmlformats.org/officeDocument/2006/relationships/tags" Target="../tags/tag356.xml"/><Relationship Id="rId3" Type="http://schemas.openxmlformats.org/officeDocument/2006/relationships/tags" Target="../tags/tag355.xml"/><Relationship Id="rId24" Type="http://schemas.openxmlformats.org/officeDocument/2006/relationships/slideLayout" Target="../slideLayouts/slideLayout3.xml"/><Relationship Id="rId23" Type="http://schemas.openxmlformats.org/officeDocument/2006/relationships/tags" Target="../tags/tag374.xml"/><Relationship Id="rId22" Type="http://schemas.openxmlformats.org/officeDocument/2006/relationships/image" Target="../media/image5.png"/><Relationship Id="rId21" Type="http://schemas.openxmlformats.org/officeDocument/2006/relationships/tags" Target="../tags/tag373.xml"/><Relationship Id="rId20" Type="http://schemas.openxmlformats.org/officeDocument/2006/relationships/tags" Target="../tags/tag372.xml"/><Relationship Id="rId2" Type="http://schemas.openxmlformats.org/officeDocument/2006/relationships/tags" Target="../tags/tag354.xml"/><Relationship Id="rId19" Type="http://schemas.openxmlformats.org/officeDocument/2006/relationships/tags" Target="../tags/tag371.xml"/><Relationship Id="rId18" Type="http://schemas.openxmlformats.org/officeDocument/2006/relationships/tags" Target="../tags/tag370.xml"/><Relationship Id="rId17" Type="http://schemas.openxmlformats.org/officeDocument/2006/relationships/tags" Target="../tags/tag369.xml"/><Relationship Id="rId16" Type="http://schemas.openxmlformats.org/officeDocument/2006/relationships/tags" Target="../tags/tag368.xml"/><Relationship Id="rId15" Type="http://schemas.openxmlformats.org/officeDocument/2006/relationships/tags" Target="../tags/tag367.xml"/><Relationship Id="rId14" Type="http://schemas.openxmlformats.org/officeDocument/2006/relationships/tags" Target="../tags/tag366.xml"/><Relationship Id="rId13" Type="http://schemas.openxmlformats.org/officeDocument/2006/relationships/tags" Target="../tags/tag365.xml"/><Relationship Id="rId12" Type="http://schemas.openxmlformats.org/officeDocument/2006/relationships/tags" Target="../tags/tag364.xml"/><Relationship Id="rId11" Type="http://schemas.openxmlformats.org/officeDocument/2006/relationships/tags" Target="../tags/tag363.xml"/><Relationship Id="rId10" Type="http://schemas.openxmlformats.org/officeDocument/2006/relationships/tags" Target="../tags/tag362.xml"/><Relationship Id="rId1" Type="http://schemas.openxmlformats.org/officeDocument/2006/relationships/tags" Target="../tags/tag35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9" Type="http://schemas.openxmlformats.org/officeDocument/2006/relationships/tags" Target="../tags/tag383.xml"/><Relationship Id="rId8" Type="http://schemas.openxmlformats.org/officeDocument/2006/relationships/tags" Target="../tags/tag382.xml"/><Relationship Id="rId7" Type="http://schemas.openxmlformats.org/officeDocument/2006/relationships/tags" Target="../tags/tag381.xml"/><Relationship Id="rId6" Type="http://schemas.openxmlformats.org/officeDocument/2006/relationships/tags" Target="../tags/tag380.xml"/><Relationship Id="rId5" Type="http://schemas.openxmlformats.org/officeDocument/2006/relationships/tags" Target="../tags/tag379.xml"/><Relationship Id="rId4" Type="http://schemas.openxmlformats.org/officeDocument/2006/relationships/tags" Target="../tags/tag378.xml"/><Relationship Id="rId3" Type="http://schemas.openxmlformats.org/officeDocument/2006/relationships/tags" Target="../tags/tag377.xml"/><Relationship Id="rId2" Type="http://schemas.openxmlformats.org/officeDocument/2006/relationships/tags" Target="../tags/tag37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391.xml"/><Relationship Id="rId17" Type="http://schemas.openxmlformats.org/officeDocument/2006/relationships/image" Target="../media/image5.png"/><Relationship Id="rId16" Type="http://schemas.openxmlformats.org/officeDocument/2006/relationships/tags" Target="../tags/tag390.xml"/><Relationship Id="rId15" Type="http://schemas.openxmlformats.org/officeDocument/2006/relationships/tags" Target="../tags/tag389.xml"/><Relationship Id="rId14" Type="http://schemas.openxmlformats.org/officeDocument/2006/relationships/tags" Target="../tags/tag388.xml"/><Relationship Id="rId13" Type="http://schemas.openxmlformats.org/officeDocument/2006/relationships/tags" Target="../tags/tag387.xml"/><Relationship Id="rId12" Type="http://schemas.openxmlformats.org/officeDocument/2006/relationships/tags" Target="../tags/tag386.xml"/><Relationship Id="rId11" Type="http://schemas.openxmlformats.org/officeDocument/2006/relationships/tags" Target="../tags/tag385.xml"/><Relationship Id="rId10" Type="http://schemas.openxmlformats.org/officeDocument/2006/relationships/tags" Target="../tags/tag384.xml"/><Relationship Id="rId1" Type="http://schemas.openxmlformats.org/officeDocument/2006/relationships/tags" Target="../tags/tag375.xml"/></Relationships>
</file>

<file path=ppt/slides/_rels/slide58.xml.rels><?xml version="1.0" encoding="UTF-8" standalone="yes"?>
<Relationships xmlns="http://schemas.openxmlformats.org/package/2006/relationships"><Relationship Id="rId9" Type="http://schemas.openxmlformats.org/officeDocument/2006/relationships/tags" Target="../tags/tag400.xml"/><Relationship Id="rId8" Type="http://schemas.openxmlformats.org/officeDocument/2006/relationships/tags" Target="../tags/tag399.xml"/><Relationship Id="rId7" Type="http://schemas.openxmlformats.org/officeDocument/2006/relationships/tags" Target="../tags/tag398.xml"/><Relationship Id="rId6" Type="http://schemas.openxmlformats.org/officeDocument/2006/relationships/tags" Target="../tags/tag397.xml"/><Relationship Id="rId5" Type="http://schemas.openxmlformats.org/officeDocument/2006/relationships/tags" Target="../tags/tag396.xml"/><Relationship Id="rId4" Type="http://schemas.openxmlformats.org/officeDocument/2006/relationships/tags" Target="../tags/tag395.xml"/><Relationship Id="rId3" Type="http://schemas.openxmlformats.org/officeDocument/2006/relationships/tags" Target="../tags/tag394.xml"/><Relationship Id="rId2" Type="http://schemas.openxmlformats.org/officeDocument/2006/relationships/tags" Target="../tags/tag393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08.xml"/><Relationship Id="rId17" Type="http://schemas.openxmlformats.org/officeDocument/2006/relationships/image" Target="../media/image5.png"/><Relationship Id="rId16" Type="http://schemas.openxmlformats.org/officeDocument/2006/relationships/tags" Target="../tags/tag407.xml"/><Relationship Id="rId15" Type="http://schemas.openxmlformats.org/officeDocument/2006/relationships/tags" Target="../tags/tag406.xml"/><Relationship Id="rId14" Type="http://schemas.openxmlformats.org/officeDocument/2006/relationships/tags" Target="../tags/tag405.xml"/><Relationship Id="rId13" Type="http://schemas.openxmlformats.org/officeDocument/2006/relationships/tags" Target="../tags/tag404.xml"/><Relationship Id="rId12" Type="http://schemas.openxmlformats.org/officeDocument/2006/relationships/tags" Target="../tags/tag403.xml"/><Relationship Id="rId11" Type="http://schemas.openxmlformats.org/officeDocument/2006/relationships/tags" Target="../tags/tag402.xml"/><Relationship Id="rId10" Type="http://schemas.openxmlformats.org/officeDocument/2006/relationships/tags" Target="../tags/tag401.xml"/><Relationship Id="rId1" Type="http://schemas.openxmlformats.org/officeDocument/2006/relationships/tags" Target="../tags/tag392.xml"/></Relationships>
</file>

<file path=ppt/slides/_rels/slide59.xml.rels><?xml version="1.0" encoding="UTF-8" standalone="yes"?>
<Relationships xmlns="http://schemas.openxmlformats.org/package/2006/relationships"><Relationship Id="rId9" Type="http://schemas.openxmlformats.org/officeDocument/2006/relationships/tags" Target="../tags/tag417.xml"/><Relationship Id="rId8" Type="http://schemas.openxmlformats.org/officeDocument/2006/relationships/tags" Target="../tags/tag416.xml"/><Relationship Id="rId7" Type="http://schemas.openxmlformats.org/officeDocument/2006/relationships/tags" Target="../tags/tag415.xml"/><Relationship Id="rId6" Type="http://schemas.openxmlformats.org/officeDocument/2006/relationships/tags" Target="../tags/tag414.xml"/><Relationship Id="rId5" Type="http://schemas.openxmlformats.org/officeDocument/2006/relationships/tags" Target="../tags/tag413.xml"/><Relationship Id="rId4" Type="http://schemas.openxmlformats.org/officeDocument/2006/relationships/tags" Target="../tags/tag412.xml"/><Relationship Id="rId3" Type="http://schemas.openxmlformats.org/officeDocument/2006/relationships/tags" Target="../tags/tag411.xml"/><Relationship Id="rId2" Type="http://schemas.openxmlformats.org/officeDocument/2006/relationships/tags" Target="../tags/tag410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425.xml"/><Relationship Id="rId17" Type="http://schemas.openxmlformats.org/officeDocument/2006/relationships/image" Target="../media/image5.png"/><Relationship Id="rId16" Type="http://schemas.openxmlformats.org/officeDocument/2006/relationships/tags" Target="../tags/tag424.xml"/><Relationship Id="rId15" Type="http://schemas.openxmlformats.org/officeDocument/2006/relationships/tags" Target="../tags/tag423.xml"/><Relationship Id="rId14" Type="http://schemas.openxmlformats.org/officeDocument/2006/relationships/tags" Target="../tags/tag422.xml"/><Relationship Id="rId13" Type="http://schemas.openxmlformats.org/officeDocument/2006/relationships/tags" Target="../tags/tag421.xml"/><Relationship Id="rId12" Type="http://schemas.openxmlformats.org/officeDocument/2006/relationships/tags" Target="../tags/tag420.xml"/><Relationship Id="rId11" Type="http://schemas.openxmlformats.org/officeDocument/2006/relationships/tags" Target="../tags/tag419.xml"/><Relationship Id="rId10" Type="http://schemas.openxmlformats.org/officeDocument/2006/relationships/tags" Target="../tags/tag418.xml"/><Relationship Id="rId1" Type="http://schemas.openxmlformats.org/officeDocument/2006/relationships/tags" Target="../tags/tag40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60.xml.rels><?xml version="1.0" encoding="UTF-8" standalone="yes"?>
<Relationships xmlns="http://schemas.openxmlformats.org/package/2006/relationships"><Relationship Id="rId9" Type="http://schemas.openxmlformats.org/officeDocument/2006/relationships/tags" Target="../tags/tag434.xml"/><Relationship Id="rId8" Type="http://schemas.openxmlformats.org/officeDocument/2006/relationships/tags" Target="../tags/tag433.xml"/><Relationship Id="rId7" Type="http://schemas.openxmlformats.org/officeDocument/2006/relationships/tags" Target="../tags/tag432.xml"/><Relationship Id="rId6" Type="http://schemas.openxmlformats.org/officeDocument/2006/relationships/tags" Target="../tags/tag431.xml"/><Relationship Id="rId5" Type="http://schemas.openxmlformats.org/officeDocument/2006/relationships/tags" Target="../tags/tag430.xml"/><Relationship Id="rId4" Type="http://schemas.openxmlformats.org/officeDocument/2006/relationships/tags" Target="../tags/tag429.xml"/><Relationship Id="rId3" Type="http://schemas.openxmlformats.org/officeDocument/2006/relationships/tags" Target="../tags/tag428.xml"/><Relationship Id="rId24" Type="http://schemas.openxmlformats.org/officeDocument/2006/relationships/slideLayout" Target="../slideLayouts/slideLayout3.xml"/><Relationship Id="rId23" Type="http://schemas.openxmlformats.org/officeDocument/2006/relationships/tags" Target="../tags/tag447.xml"/><Relationship Id="rId22" Type="http://schemas.openxmlformats.org/officeDocument/2006/relationships/image" Target="../media/image5.png"/><Relationship Id="rId21" Type="http://schemas.openxmlformats.org/officeDocument/2006/relationships/tags" Target="../tags/tag446.xml"/><Relationship Id="rId20" Type="http://schemas.openxmlformats.org/officeDocument/2006/relationships/tags" Target="../tags/tag445.xml"/><Relationship Id="rId2" Type="http://schemas.openxmlformats.org/officeDocument/2006/relationships/tags" Target="../tags/tag427.xml"/><Relationship Id="rId19" Type="http://schemas.openxmlformats.org/officeDocument/2006/relationships/tags" Target="../tags/tag444.xml"/><Relationship Id="rId18" Type="http://schemas.openxmlformats.org/officeDocument/2006/relationships/tags" Target="../tags/tag443.xml"/><Relationship Id="rId17" Type="http://schemas.openxmlformats.org/officeDocument/2006/relationships/tags" Target="../tags/tag442.xml"/><Relationship Id="rId16" Type="http://schemas.openxmlformats.org/officeDocument/2006/relationships/tags" Target="../tags/tag441.xml"/><Relationship Id="rId15" Type="http://schemas.openxmlformats.org/officeDocument/2006/relationships/tags" Target="../tags/tag440.xml"/><Relationship Id="rId14" Type="http://schemas.openxmlformats.org/officeDocument/2006/relationships/tags" Target="../tags/tag439.xml"/><Relationship Id="rId13" Type="http://schemas.openxmlformats.org/officeDocument/2006/relationships/tags" Target="../tags/tag438.xml"/><Relationship Id="rId12" Type="http://schemas.openxmlformats.org/officeDocument/2006/relationships/tags" Target="../tags/tag437.xml"/><Relationship Id="rId11" Type="http://schemas.openxmlformats.org/officeDocument/2006/relationships/tags" Target="../tags/tag436.xml"/><Relationship Id="rId10" Type="http://schemas.openxmlformats.org/officeDocument/2006/relationships/tags" Target="../tags/tag435.xml"/><Relationship Id="rId1" Type="http://schemas.openxmlformats.org/officeDocument/2006/relationships/tags" Target="../tags/tag42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17.xml"/><Relationship Id="rId17" Type="http://schemas.openxmlformats.org/officeDocument/2006/relationships/image" Target="../media/image5.png"/><Relationship Id="rId16" Type="http://schemas.openxmlformats.org/officeDocument/2006/relationships/tags" Target="../tags/tag16.xml"/><Relationship Id="rId15" Type="http://schemas.openxmlformats.org/officeDocument/2006/relationships/tags" Target="../tags/tag15.xml"/><Relationship Id="rId14" Type="http://schemas.openxmlformats.org/officeDocument/2006/relationships/tags" Target="../tags/tag14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34.xml"/><Relationship Id="rId17" Type="http://schemas.openxmlformats.org/officeDocument/2006/relationships/image" Target="../media/image5.png"/><Relationship Id="rId16" Type="http://schemas.openxmlformats.org/officeDocument/2006/relationships/tags" Target="../tags/tag33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tags" Target="../tags/tag18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9" Type="http://schemas.openxmlformats.org/officeDocument/2006/relationships/slideLayout" Target="../slideLayouts/slideLayout3.xml"/><Relationship Id="rId18" Type="http://schemas.openxmlformats.org/officeDocument/2006/relationships/tags" Target="../tags/tag51.xml"/><Relationship Id="rId17" Type="http://schemas.openxmlformats.org/officeDocument/2006/relationships/image" Target="../media/image5.png"/><Relationship Id="rId16" Type="http://schemas.openxmlformats.org/officeDocument/2006/relationships/tags" Target="../tags/tag50.xml"/><Relationship Id="rId15" Type="http://schemas.openxmlformats.org/officeDocument/2006/relationships/tags" Target="../tags/tag49.xml"/><Relationship Id="rId14" Type="http://schemas.openxmlformats.org/officeDocument/2006/relationships/tags" Target="../tags/tag48.xml"/><Relationship Id="rId13" Type="http://schemas.openxmlformats.org/officeDocument/2006/relationships/tags" Target="../tags/tag47.xml"/><Relationship Id="rId12" Type="http://schemas.openxmlformats.org/officeDocument/2006/relationships/tags" Target="../tags/tag46.xml"/><Relationship Id="rId11" Type="http://schemas.openxmlformats.org/officeDocument/2006/relationships/tags" Target="../tags/tag45.xml"/><Relationship Id="rId10" Type="http://schemas.openxmlformats.org/officeDocument/2006/relationships/tags" Target="../tags/tag44.xml"/><Relationship Id="rId1" Type="http://schemas.openxmlformats.org/officeDocument/2006/relationships/tags" Target="../tags/tag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23"/>
          <p:cNvSpPr>
            <a:spLocks noChangeShapeType="1"/>
          </p:cNvSpPr>
          <p:nvPr/>
        </p:nvSpPr>
        <p:spPr bwMode="gray">
          <a:xfrm>
            <a:off x="3216275" y="2565403"/>
            <a:ext cx="6489700" cy="22225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100" name="Line 24"/>
          <p:cNvSpPr>
            <a:spLocks noChangeShapeType="1"/>
          </p:cNvSpPr>
          <p:nvPr/>
        </p:nvSpPr>
        <p:spPr bwMode="gray">
          <a:xfrm flipV="1">
            <a:off x="3216275" y="3710198"/>
            <a:ext cx="6489700" cy="11113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295800" y="204058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</a:rPr>
              <a:t>Python</a:t>
            </a:r>
            <a:r>
              <a:rPr lang="zh-CN" altLang="en-US" sz="3600" dirty="0">
                <a:solidFill>
                  <a:schemeClr val="bg1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程序设计</a:t>
            </a:r>
            <a:r>
              <a:rPr lang="zh-CN" altLang="en-US" sz="3600" dirty="0">
                <a:solidFill>
                  <a:schemeClr val="bg1"/>
                </a:solidFill>
              </a:rPr>
              <a:t>基础</a:t>
            </a:r>
            <a:endParaRPr lang="zh-CN" altLang="en-US" sz="3600" dirty="0">
              <a:solidFill>
                <a:schemeClr val="bg1"/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91745" y="2764192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第</a:t>
            </a:r>
            <a:r>
              <a:rPr lang="en-US" altLang="zh-CN" sz="4400" dirty="0">
                <a:solidFill>
                  <a:schemeClr val="tx2"/>
                </a:solidFill>
                <a:latin typeface="+mn-lt"/>
                <a:ea typeface="+mn-ea"/>
              </a:rPr>
              <a:t>4</a:t>
            </a:r>
            <a:r>
              <a:rPr lang="zh-CN" altLang="en-US" sz="4400" dirty="0">
                <a:solidFill>
                  <a:schemeClr val="tx2"/>
                </a:solidFill>
                <a:latin typeface="+mn-lt"/>
                <a:ea typeface="+mn-ea"/>
              </a:rPr>
              <a:t>章 程序控制结构</a:t>
            </a:r>
            <a:endParaRPr lang="zh-CN" altLang="en-US" sz="4400" dirty="0">
              <a:solidFill>
                <a:schemeClr val="tx2"/>
              </a:solidFill>
              <a:latin typeface="+mn-lt"/>
              <a:ea typeface="+mn-ea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2384" y="55620"/>
            <a:ext cx="1019766" cy="94320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在一条语句后面加上分号以表示语句结束，这符合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pep8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的规范。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eval("3+5*2")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int("3+5*2")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效果是一样的。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-99392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sum(1,2,3)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的计算结果是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6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 bwMode="auto">
          <a:xfrm>
            <a:off x="11303000" y="1270000"/>
            <a:ext cx="3332480" cy="101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sum(1,2,3)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将报错， 应写为 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sum((1,2,3))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或  </a:t>
            </a:r>
            <a:r>
              <a:rPr lang="en-US" altLang="zh-CN" sz="200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sum([1,2,3])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4-2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71" y="3068960"/>
            <a:ext cx="4472583" cy="2842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本框 1"/>
          <p:cNvSpPr txBox="1"/>
          <p:nvPr/>
        </p:nvSpPr>
        <p:spPr bwMode="auto">
          <a:xfrm>
            <a:off x="2207568" y="1844827"/>
            <a:ext cx="8208912" cy="1333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000" dirty="0"/>
              <a:t>4.2.1 </a:t>
            </a:r>
            <a:r>
              <a:rPr lang="zh-CN" altLang="zh-CN" sz="2000" dirty="0">
                <a:solidFill>
                  <a:srgbClr val="C00000"/>
                </a:solidFill>
              </a:rPr>
              <a:t>二分支</a:t>
            </a:r>
            <a:r>
              <a:rPr lang="zh-CN" altLang="zh-CN" sz="2000"/>
              <a:t>选择结构</a:t>
            </a:r>
            <a:endParaRPr lang="en-US" altLang="zh-CN" sz="2000" dirty="0"/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二分支选择结构执行</a:t>
            </a:r>
            <a:r>
              <a:rPr lang="zh-CN" altLang="en-US" sz="2000" dirty="0"/>
              <a:t>时</a:t>
            </a:r>
            <a:r>
              <a:rPr lang="zh-CN" altLang="zh-CN" sz="2000" dirty="0"/>
              <a:t>先计算条件表达式</a:t>
            </a:r>
            <a:r>
              <a:rPr lang="en-US" altLang="zh-CN" sz="2000" dirty="0"/>
              <a:t>1</a:t>
            </a:r>
            <a:r>
              <a:rPr lang="zh-CN" altLang="zh-CN" sz="2000" dirty="0"/>
              <a:t>的值以判断其真假。若为真则执行语句块</a:t>
            </a:r>
            <a:r>
              <a:rPr lang="en-US" altLang="zh-CN" sz="2000" dirty="0"/>
              <a:t>1</a:t>
            </a:r>
            <a:r>
              <a:rPr lang="zh-CN" altLang="zh-CN" sz="2000" dirty="0"/>
              <a:t>，若为假则执行语句块</a:t>
            </a:r>
            <a:r>
              <a:rPr lang="en-US" altLang="zh-CN" sz="2000" dirty="0"/>
              <a:t>2</a:t>
            </a:r>
            <a:r>
              <a:rPr lang="zh-CN" altLang="zh-CN" sz="2000" dirty="0"/>
              <a:t>。</a:t>
            </a:r>
            <a:endParaRPr lang="zh-CN" altLang="en-US" sz="2000" dirty="0"/>
          </a:p>
        </p:txBody>
      </p:sp>
      <p:sp>
        <p:nvSpPr>
          <p:cNvPr id="5" name="文本框 4"/>
          <p:cNvSpPr txBox="1"/>
          <p:nvPr/>
        </p:nvSpPr>
        <p:spPr bwMode="auto">
          <a:xfrm>
            <a:off x="2157036" y="1140655"/>
            <a:ext cx="8334752" cy="471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000" dirty="0"/>
              <a:t>选择结构（也称分支结构）包含条件</a:t>
            </a:r>
            <a:r>
              <a:rPr lang="zh-CN" altLang="en-US" sz="2000" dirty="0"/>
              <a:t>表达式</a:t>
            </a:r>
            <a:r>
              <a:rPr lang="zh-CN" altLang="zh-CN" sz="2000" dirty="0"/>
              <a:t>和可选择执行的语句块。</a:t>
            </a:r>
            <a:endParaRPr lang="zh-CN" altLang="en-US" sz="2000" kern="0" dirty="0">
              <a:solidFill>
                <a:srgbClr val="99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 bwMode="auto">
          <a:xfrm>
            <a:off x="7104112" y="3573019"/>
            <a:ext cx="3240360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if  </a:t>
            </a:r>
            <a:r>
              <a:rPr lang="zh-CN" altLang="zh-CN" sz="2400" dirty="0"/>
              <a:t>条件表达式</a:t>
            </a:r>
            <a:r>
              <a:rPr lang="en-US" altLang="zh-CN" sz="2400" dirty="0"/>
              <a:t>1</a:t>
            </a:r>
            <a:r>
              <a:rPr lang="en-US" altLang="zh-CN" sz="2400" dirty="0">
                <a:solidFill>
                  <a:srgbClr val="FF0000"/>
                </a:solidFill>
              </a:rPr>
              <a:t>:</a:t>
            </a:r>
            <a:endParaRPr lang="zh-CN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	</a:t>
            </a:r>
            <a:r>
              <a:rPr lang="zh-CN" altLang="zh-CN" sz="2400" dirty="0"/>
              <a:t>语句块</a:t>
            </a:r>
            <a:r>
              <a:rPr lang="en-US" altLang="zh-CN" sz="2400" dirty="0"/>
              <a:t>1</a:t>
            </a:r>
            <a:endParaRPr lang="zh-CN" altLang="zh-CN" sz="2400" dirty="0"/>
          </a:p>
          <a:p>
            <a:r>
              <a:rPr lang="en-US" altLang="zh-CN" sz="2400" dirty="0"/>
              <a:t>else</a:t>
            </a:r>
            <a:r>
              <a:rPr lang="en-US" altLang="zh-CN" sz="2400" dirty="0">
                <a:solidFill>
                  <a:srgbClr val="FF0000"/>
                </a:solidFill>
              </a:rPr>
              <a:t>:</a:t>
            </a:r>
            <a:endParaRPr lang="zh-CN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	</a:t>
            </a:r>
            <a:r>
              <a:rPr lang="zh-CN" altLang="zh-CN" sz="2400" dirty="0"/>
              <a:t>语句块</a:t>
            </a:r>
            <a:r>
              <a:rPr lang="en-US" altLang="zh-CN" sz="2400" dirty="0"/>
              <a:t>2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 bwMode="auto">
          <a:xfrm>
            <a:off x="1991544" y="6119700"/>
            <a:ext cx="8208912" cy="471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000" dirty="0"/>
              <a:t>注：</a:t>
            </a:r>
            <a:r>
              <a:rPr lang="en-US" altLang="zh-CN" sz="2000" dirty="0"/>
              <a:t>if</a:t>
            </a:r>
            <a:r>
              <a:rPr lang="zh-CN" altLang="en-US" sz="2000" dirty="0"/>
              <a:t>和</a:t>
            </a:r>
            <a:r>
              <a:rPr lang="en-US" altLang="zh-CN" sz="2000" dirty="0"/>
              <a:t>else</a:t>
            </a:r>
            <a:r>
              <a:rPr lang="zh-CN" altLang="en-US" sz="2000" dirty="0"/>
              <a:t>要对齐，行末加</a:t>
            </a:r>
            <a:r>
              <a:rPr lang="zh-CN" altLang="en-US" sz="2000" dirty="0">
                <a:solidFill>
                  <a:srgbClr val="C00000"/>
                </a:solidFill>
              </a:rPr>
              <a:t>冒号</a:t>
            </a:r>
            <a:r>
              <a:rPr lang="en-US" altLang="zh-CN" sz="2000" dirty="0">
                <a:solidFill>
                  <a:srgbClr val="C00000"/>
                </a:solidFill>
              </a:rPr>
              <a:t>, </a:t>
            </a:r>
            <a:r>
              <a:rPr lang="zh-CN" altLang="en-US" sz="2000" dirty="0">
                <a:solidFill>
                  <a:srgbClr val="C00000"/>
                </a:solidFill>
              </a:rPr>
              <a:t>语句块</a:t>
            </a:r>
            <a:r>
              <a:rPr lang="en-US" altLang="zh-CN" sz="2000" dirty="0">
                <a:solidFill>
                  <a:srgbClr val="C00000"/>
                </a:solidFill>
              </a:rPr>
              <a:t>1</a:t>
            </a:r>
            <a:r>
              <a:rPr lang="zh-CN" altLang="en-US" sz="2000" dirty="0">
                <a:solidFill>
                  <a:srgbClr val="C00000"/>
                </a:solidFill>
              </a:rPr>
              <a:t>和</a:t>
            </a:r>
            <a:r>
              <a:rPr lang="en-US" altLang="zh-CN" sz="2000" dirty="0">
                <a:solidFill>
                  <a:srgbClr val="C00000"/>
                </a:solidFill>
              </a:rPr>
              <a:t>2</a:t>
            </a:r>
            <a:r>
              <a:rPr lang="zh-CN" altLang="en-US" sz="2000" dirty="0">
                <a:solidFill>
                  <a:srgbClr val="C00000"/>
                </a:solidFill>
              </a:rPr>
              <a:t>要缩进。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40427" y="955883"/>
            <a:ext cx="2841599" cy="547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if </a:t>
            </a:r>
            <a:r>
              <a:rPr lang="zh-CN" altLang="en-US" sz="2400"/>
              <a:t>语句示例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040424" y="1540658"/>
            <a:ext cx="5207704" cy="1939635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a, b = eval(input('</a:t>
            </a:r>
            <a:r>
              <a:rPr lang="zh-CN" altLang="en-US" sz="2400" dirty="0"/>
              <a:t>输入两个数：</a:t>
            </a:r>
            <a:r>
              <a:rPr lang="en-US" altLang="zh-CN" sz="2400" dirty="0"/>
              <a:t>'))</a:t>
            </a:r>
            <a:endParaRPr lang="en-US" altLang="zh-CN" sz="2400" dirty="0"/>
          </a:p>
          <a:p>
            <a:r>
              <a:rPr lang="en-US" altLang="zh-CN" sz="2400" dirty="0"/>
              <a:t>if  a &gt;= b</a:t>
            </a:r>
            <a:r>
              <a:rPr lang="en-US" altLang="zh-CN" sz="2400" dirty="0">
                <a:solidFill>
                  <a:srgbClr val="FF0000"/>
                </a:solidFill>
              </a:rPr>
              <a:t>:</a:t>
            </a:r>
            <a:r>
              <a:rPr lang="en-US" altLang="zh-CN" sz="2400" dirty="0"/>
              <a:t>	</a:t>
            </a:r>
            <a:endParaRPr lang="en-US" altLang="zh-CN" sz="2400" dirty="0"/>
          </a:p>
          <a:p>
            <a:r>
              <a:rPr lang="en-US" altLang="zh-CN" sz="2400" dirty="0"/>
              <a:t>    print('a</a:t>
            </a:r>
            <a:r>
              <a:rPr lang="zh-CN" altLang="en-US" sz="2400" dirty="0"/>
              <a:t>大于等于</a:t>
            </a:r>
            <a:r>
              <a:rPr lang="en-US" altLang="zh-CN" sz="2400" dirty="0"/>
              <a:t>b')</a:t>
            </a:r>
            <a:endParaRPr lang="en-US" altLang="zh-CN" sz="2400" dirty="0"/>
          </a:p>
          <a:p>
            <a:r>
              <a:rPr lang="en-US" altLang="zh-CN" sz="2400" dirty="0"/>
              <a:t>else</a:t>
            </a:r>
            <a:r>
              <a:rPr lang="en-US" altLang="zh-CN" sz="2400" dirty="0">
                <a:solidFill>
                  <a:srgbClr val="FF0000"/>
                </a:solidFill>
              </a:rPr>
              <a:t>:</a:t>
            </a:r>
            <a:endParaRPr lang="en-US" altLang="zh-CN" sz="2400" dirty="0">
              <a:solidFill>
                <a:srgbClr val="FF0000"/>
              </a:solidFill>
            </a:endParaRPr>
          </a:p>
          <a:p>
            <a:r>
              <a:rPr lang="en-US" altLang="zh-CN" sz="2400" dirty="0"/>
              <a:t>    print('a</a:t>
            </a:r>
            <a:r>
              <a:rPr lang="zh-CN" altLang="en-US" sz="2400" dirty="0"/>
              <a:t>小于</a:t>
            </a:r>
            <a:r>
              <a:rPr lang="en-US" altLang="zh-CN" sz="2400" dirty="0"/>
              <a:t>b')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24700" y="1540655"/>
            <a:ext cx="2631009" cy="108012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 bwMode="auto">
          <a:xfrm>
            <a:off x="2045523" y="3706774"/>
            <a:ext cx="8376056" cy="1649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30000"/>
              </a:lnSpc>
              <a:buClr>
                <a:srgbClr val="990000"/>
              </a:buClr>
            </a:pPr>
            <a:r>
              <a:rPr lang="zh-CN" altLang="en-US" sz="2000" dirty="0"/>
              <a:t>注</a:t>
            </a:r>
            <a:r>
              <a:rPr lang="en-US" altLang="zh-CN" sz="2000" dirty="0"/>
              <a:t>: 1.</a:t>
            </a:r>
            <a:r>
              <a:rPr lang="zh-CN" altLang="en-US" sz="2000" dirty="0"/>
              <a:t>输入时两个数一定要逗号分隔，</a:t>
            </a:r>
            <a:r>
              <a:rPr lang="en-US" altLang="zh-CN" sz="2000" dirty="0"/>
              <a:t>eval</a:t>
            </a:r>
            <a:r>
              <a:rPr lang="zh-CN" altLang="en-US" sz="2000" dirty="0"/>
              <a:t>将输入字符串转换为一个元组，然后 </a:t>
            </a:r>
            <a:r>
              <a:rPr lang="en-US" altLang="zh-CN" sz="2000" dirty="0" err="1"/>
              <a:t>a,b</a:t>
            </a:r>
            <a:r>
              <a:rPr lang="en-US" altLang="zh-CN" sz="2000" dirty="0"/>
              <a:t> =</a:t>
            </a:r>
            <a:r>
              <a:rPr lang="zh-CN" altLang="en-US" sz="2000" dirty="0"/>
              <a:t>元组， 自动拆包赋值给两个</a:t>
            </a:r>
            <a:r>
              <a:rPr lang="zh-CN" altLang="en-US" sz="2000"/>
              <a:t>变量。</a:t>
            </a:r>
            <a:endParaRPr lang="en-US" altLang="zh-CN" sz="2000" dirty="0"/>
          </a:p>
          <a:p>
            <a:pPr algn="just">
              <a:lnSpc>
                <a:spcPct val="130000"/>
              </a:lnSpc>
              <a:buClr>
                <a:srgbClr val="990000"/>
              </a:buClr>
            </a:pPr>
            <a:r>
              <a:rPr lang="en-US" altLang="zh-CN" sz="2000" dirty="0"/>
              <a:t>2. </a:t>
            </a:r>
            <a:r>
              <a:rPr lang="zh-CN" altLang="en-US" sz="2000" dirty="0"/>
              <a:t>下级语句要缩进，</a:t>
            </a:r>
            <a:r>
              <a:rPr lang="zh-CN" altLang="en-US" sz="2000" dirty="0">
                <a:solidFill>
                  <a:srgbClr val="C00000"/>
                </a:solidFill>
              </a:rPr>
              <a:t>不要混用空格和</a:t>
            </a:r>
            <a:r>
              <a:rPr lang="en-US" altLang="zh-CN" sz="2000" dirty="0">
                <a:solidFill>
                  <a:srgbClr val="C00000"/>
                </a:solidFill>
              </a:rPr>
              <a:t>Tab</a:t>
            </a:r>
            <a:r>
              <a:rPr lang="zh-CN" altLang="en-US" sz="2000" dirty="0">
                <a:solidFill>
                  <a:srgbClr val="C00000"/>
                </a:solidFill>
              </a:rPr>
              <a:t>键</a:t>
            </a:r>
            <a:r>
              <a:rPr lang="zh-CN" altLang="en-US" sz="2000" dirty="0"/>
              <a:t>产生缩进</a:t>
            </a:r>
            <a:r>
              <a:rPr lang="en-US" altLang="zh-CN" sz="2000" dirty="0"/>
              <a:t>(</a:t>
            </a:r>
            <a:r>
              <a:rPr lang="zh-CN" altLang="en-US" sz="2000" dirty="0"/>
              <a:t>错误如下图</a:t>
            </a:r>
            <a:r>
              <a:rPr lang="en-US" altLang="zh-CN" sz="2000" dirty="0"/>
              <a:t>)</a:t>
            </a:r>
            <a:r>
              <a:rPr lang="zh-CN" altLang="en-US" sz="2000" dirty="0"/>
              <a:t>。网上粘贴的代码可能存在此问题，可删除所有空白，重新缩进。</a:t>
            </a:r>
            <a:endParaRPr lang="zh-CN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0460" y="5696338"/>
            <a:ext cx="7847991" cy="7429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09546" y="1329490"/>
            <a:ext cx="797488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/>
              <a:t>if</a:t>
            </a:r>
            <a:r>
              <a:rPr lang="zh-CN" altLang="en-US" sz="2800"/>
              <a:t>语句示例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351584" y="2060851"/>
            <a:ext cx="7704856" cy="224741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/>
              <a:t>s = [1, 2, </a:t>
            </a:r>
            <a:r>
              <a:rPr lang="en-US" altLang="zh-CN" sz="2800"/>
              <a:t>3]</a:t>
            </a:r>
            <a:endParaRPr lang="zh-CN" altLang="zh-CN" sz="2800" dirty="0"/>
          </a:p>
          <a:p>
            <a:r>
              <a:rPr lang="en-US" altLang="zh-CN" sz="2800" dirty="0"/>
              <a:t>if  </a:t>
            </a:r>
            <a:r>
              <a:rPr lang="en-US" altLang="zh-CN" sz="2800"/>
              <a:t>s:                 # </a:t>
            </a:r>
            <a:r>
              <a:rPr lang="zh-CN" altLang="en-US" sz="2800"/>
              <a:t>非空列表可视为</a:t>
            </a:r>
            <a:r>
              <a:rPr lang="en-US" altLang="zh-CN" sz="2800"/>
              <a:t>True</a:t>
            </a:r>
            <a:endParaRPr lang="zh-CN" altLang="zh-CN" sz="2800" dirty="0"/>
          </a:p>
          <a:p>
            <a:r>
              <a:rPr lang="en-US" altLang="zh-CN" sz="2800" dirty="0"/>
              <a:t>	print('</a:t>
            </a:r>
            <a:r>
              <a:rPr lang="zh-CN" altLang="zh-CN" sz="2800" dirty="0"/>
              <a:t>不是空列表</a:t>
            </a:r>
            <a:r>
              <a:rPr lang="en-US" altLang="zh-CN" sz="2800" dirty="0"/>
              <a:t>')</a:t>
            </a:r>
            <a:endParaRPr lang="zh-CN" altLang="zh-CN" sz="2800" dirty="0"/>
          </a:p>
          <a:p>
            <a:r>
              <a:rPr lang="en-US" altLang="zh-CN" sz="2800" dirty="0"/>
              <a:t>else:</a:t>
            </a:r>
            <a:endParaRPr lang="zh-CN" altLang="zh-CN" sz="2800" dirty="0"/>
          </a:p>
          <a:p>
            <a:r>
              <a:rPr lang="en-US" altLang="zh-CN" sz="2800" dirty="0"/>
              <a:t>	print('</a:t>
            </a:r>
            <a:r>
              <a:rPr lang="zh-CN" altLang="zh-CN" sz="2800" dirty="0"/>
              <a:t>空列表</a:t>
            </a:r>
            <a:r>
              <a:rPr lang="en-US" altLang="zh-CN" sz="2800" dirty="0"/>
              <a:t>')</a:t>
            </a:r>
            <a:endParaRPr lang="zh-CN" altLang="en-US" sz="2800" dirty="0"/>
          </a:p>
        </p:txBody>
      </p:sp>
      <p:sp>
        <p:nvSpPr>
          <p:cNvPr id="7" name="矩形 6"/>
          <p:cNvSpPr/>
          <p:nvPr/>
        </p:nvSpPr>
        <p:spPr>
          <a:xfrm>
            <a:off x="2299805" y="5988970"/>
            <a:ext cx="37961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/>
              <a:t>注</a:t>
            </a:r>
            <a:r>
              <a:rPr lang="en-US" altLang="zh-CN" sz="2400" dirty="0"/>
              <a:t>: </a:t>
            </a:r>
            <a:r>
              <a:rPr lang="zh-CN" altLang="en-US" sz="2400" dirty="0"/>
              <a:t>不需要写为  </a:t>
            </a:r>
            <a:r>
              <a:rPr lang="en-US" altLang="zh-CN" sz="2400" dirty="0"/>
              <a:t>if  s!=[ ]:</a:t>
            </a:r>
            <a:endParaRPr lang="zh-CN" altLang="zh-CN" sz="2400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1587" y="4653136"/>
            <a:ext cx="1752845" cy="40963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1991544" y="1078909"/>
            <a:ext cx="8496944" cy="1829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800" dirty="0"/>
              <a:t>4.2.2 </a:t>
            </a:r>
            <a:r>
              <a:rPr lang="zh-CN" altLang="en-US" sz="2800" dirty="0">
                <a:solidFill>
                  <a:srgbClr val="C00000"/>
                </a:solidFill>
              </a:rPr>
              <a:t>单</a:t>
            </a:r>
            <a:r>
              <a:rPr lang="zh-CN" altLang="zh-CN" sz="2800" dirty="0">
                <a:solidFill>
                  <a:srgbClr val="C00000"/>
                </a:solidFill>
              </a:rPr>
              <a:t>分支</a:t>
            </a:r>
            <a:r>
              <a:rPr lang="zh-CN" altLang="zh-CN" sz="2800" dirty="0"/>
              <a:t>选择结构</a:t>
            </a:r>
            <a:endParaRPr lang="en-US" altLang="zh-CN" sz="2800" dirty="0"/>
          </a:p>
          <a:p>
            <a:pPr indent="457200" algn="just">
              <a:lnSpc>
                <a:spcPct val="140000"/>
              </a:lnSpc>
              <a:buClr>
                <a:srgbClr val="990000"/>
              </a:buClr>
            </a:pPr>
            <a:r>
              <a:rPr lang="zh-CN" altLang="zh-CN" sz="2800" dirty="0"/>
              <a:t>当条件表达式</a:t>
            </a:r>
            <a:r>
              <a:rPr lang="en-US" altLang="zh-CN" sz="2800" dirty="0"/>
              <a:t>1</a:t>
            </a:r>
            <a:r>
              <a:rPr lang="zh-CN" altLang="zh-CN" sz="2800" dirty="0"/>
              <a:t>的逻辑值为真时，计算机执行语句块</a:t>
            </a:r>
            <a:r>
              <a:rPr lang="en-US" altLang="zh-CN" sz="2800" dirty="0"/>
              <a:t>1</a:t>
            </a:r>
            <a:r>
              <a:rPr lang="zh-CN" altLang="zh-CN" sz="2800" dirty="0"/>
              <a:t>，否则计算机将跳过语句块</a:t>
            </a:r>
            <a:r>
              <a:rPr lang="en-US" altLang="zh-CN" sz="2800" dirty="0"/>
              <a:t>1</a:t>
            </a:r>
            <a:r>
              <a:rPr lang="zh-CN" altLang="zh-CN" sz="2800" dirty="0"/>
              <a:t>而执行后续的语句。</a:t>
            </a:r>
            <a:endParaRPr lang="zh-CN" altLang="en-US" sz="2800" dirty="0"/>
          </a:p>
        </p:txBody>
      </p:sp>
      <p:pic>
        <p:nvPicPr>
          <p:cNvPr id="1026" name="Picture 2" descr="4-3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6027" y="3016235"/>
            <a:ext cx="3784149" cy="2724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/>
        </p:nvSpPr>
        <p:spPr bwMode="auto">
          <a:xfrm>
            <a:off x="6384035" y="3901092"/>
            <a:ext cx="3999161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/>
              <a:t>if  </a:t>
            </a:r>
            <a:r>
              <a:rPr lang="zh-CN" altLang="zh-CN" sz="2800" dirty="0"/>
              <a:t>条件表达式</a:t>
            </a:r>
            <a:r>
              <a:rPr lang="en-US" altLang="zh-CN" sz="2800" dirty="0"/>
              <a:t>1</a:t>
            </a:r>
            <a:r>
              <a:rPr lang="en-US" altLang="zh-CN" sz="2800" dirty="0">
                <a:solidFill>
                  <a:srgbClr val="FF0000"/>
                </a:solidFill>
              </a:rPr>
              <a:t>:</a:t>
            </a:r>
            <a:endParaRPr lang="zh-CN" altLang="zh-CN" sz="2800" dirty="0">
              <a:solidFill>
                <a:srgbClr val="FF0000"/>
              </a:solidFill>
            </a:endParaRPr>
          </a:p>
          <a:p>
            <a:r>
              <a:rPr lang="en-US" altLang="zh-CN" sz="2800" dirty="0"/>
              <a:t>	</a:t>
            </a:r>
            <a:r>
              <a:rPr lang="zh-CN" altLang="zh-CN" sz="2800" dirty="0"/>
              <a:t>语句块</a:t>
            </a:r>
            <a:r>
              <a:rPr lang="en-US" altLang="zh-CN" sz="2800" dirty="0"/>
              <a:t>1</a:t>
            </a:r>
            <a:endParaRPr lang="en-US" altLang="zh-C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99795" y="992659"/>
            <a:ext cx="7614585" cy="106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zh-CN" altLang="en-US" sz="2400"/>
              <a:t>单</a:t>
            </a:r>
            <a:r>
              <a:rPr lang="zh-CN" altLang="zh-CN" sz="2400"/>
              <a:t>分支</a:t>
            </a:r>
            <a:r>
              <a:rPr lang="en-US" altLang="zh-CN" sz="2400"/>
              <a:t>if</a:t>
            </a:r>
            <a:r>
              <a:rPr lang="zh-CN" altLang="en-US" sz="2400"/>
              <a:t>语句示例：</a:t>
            </a:r>
            <a:r>
              <a:rPr lang="zh-CN" altLang="zh-CN" sz="2400"/>
              <a:t>下面程序的功能是将输入的两个数按从大到小的顺序输出。</a:t>
            </a:r>
            <a:endParaRPr lang="zh-CN" altLang="en-US" sz="2400"/>
          </a:p>
        </p:txBody>
      </p:sp>
      <p:sp>
        <p:nvSpPr>
          <p:cNvPr id="6" name="文本框 5"/>
          <p:cNvSpPr txBox="1"/>
          <p:nvPr/>
        </p:nvSpPr>
        <p:spPr bwMode="auto">
          <a:xfrm>
            <a:off x="2304016" y="2500325"/>
            <a:ext cx="7392917" cy="157030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a, b = </a:t>
            </a:r>
            <a:r>
              <a:rPr lang="en-US" altLang="zh-CN" sz="2400" dirty="0" err="1"/>
              <a:t>eval</a:t>
            </a:r>
            <a:r>
              <a:rPr lang="en-US" altLang="zh-CN" sz="2400" dirty="0"/>
              <a:t>(input('</a:t>
            </a:r>
            <a:r>
              <a:rPr lang="zh-CN" altLang="zh-CN" sz="2400" dirty="0"/>
              <a:t>输入两个数</a:t>
            </a:r>
            <a:r>
              <a:rPr lang="en-US" altLang="zh-CN" sz="2400" dirty="0"/>
              <a:t>(</a:t>
            </a:r>
            <a:r>
              <a:rPr lang="zh-CN" altLang="zh-CN" sz="2400" dirty="0"/>
              <a:t>逗号分隔</a:t>
            </a:r>
            <a:r>
              <a:rPr lang="en-US" altLang="zh-CN" sz="2400" dirty="0"/>
              <a:t>)</a:t>
            </a:r>
            <a:r>
              <a:rPr lang="zh-CN" altLang="zh-CN" sz="2400" dirty="0"/>
              <a:t>：</a:t>
            </a:r>
            <a:r>
              <a:rPr lang="en-US" altLang="zh-CN" sz="2400" dirty="0"/>
              <a:t>'))</a:t>
            </a:r>
            <a:endParaRPr lang="zh-CN" altLang="zh-CN" sz="2400" dirty="0"/>
          </a:p>
          <a:p>
            <a:r>
              <a:rPr lang="en-US" altLang="zh-CN" sz="2400" dirty="0"/>
              <a:t>if  a &lt; b:</a:t>
            </a:r>
            <a:endParaRPr lang="zh-CN" altLang="zh-CN" sz="2400" dirty="0"/>
          </a:p>
          <a:p>
            <a:r>
              <a:rPr lang="en-US" altLang="zh-CN" sz="2400" dirty="0"/>
              <a:t>	a, b = b, a   # </a:t>
            </a:r>
            <a:r>
              <a:rPr lang="zh-CN" altLang="en-US" sz="2400" dirty="0"/>
              <a:t>交换两个变量</a:t>
            </a:r>
            <a:endParaRPr lang="zh-CN" altLang="zh-CN" sz="2400" dirty="0"/>
          </a:p>
          <a:p>
            <a:r>
              <a:rPr lang="en-US" altLang="zh-CN" sz="2400" dirty="0"/>
              <a:t>print(a, b)</a:t>
            </a:r>
            <a:endParaRPr lang="zh-CN" altLang="en-US" sz="2400" dirty="0"/>
          </a:p>
        </p:txBody>
      </p:sp>
      <p:sp>
        <p:nvSpPr>
          <p:cNvPr id="9" name="矩形 8"/>
          <p:cNvSpPr/>
          <p:nvPr/>
        </p:nvSpPr>
        <p:spPr>
          <a:xfrm>
            <a:off x="2301712" y="6084004"/>
            <a:ext cx="76145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000" dirty="0"/>
              <a:t>注</a:t>
            </a:r>
            <a:r>
              <a:rPr lang="en-US" altLang="zh-CN" sz="2000" dirty="0"/>
              <a:t>: a, b = b, a   # </a:t>
            </a:r>
            <a:r>
              <a:rPr lang="zh-CN" altLang="en-US" sz="2000" dirty="0"/>
              <a:t>右边视为元组，元组自动拆包赋给左边两个变量</a:t>
            </a:r>
            <a:endParaRPr lang="zh-CN" altLang="en-US" sz="2000" dirty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1712" y="4365107"/>
            <a:ext cx="4219575" cy="8286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1989894" y="1034486"/>
            <a:ext cx="8210562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/>
            <a:r>
              <a:rPr lang="en-US" altLang="zh-CN" sz="2000"/>
              <a:t>[</a:t>
            </a:r>
            <a:r>
              <a:rPr lang="zh-CN" altLang="zh-CN" sz="2000"/>
              <a:t>例</a:t>
            </a:r>
            <a:r>
              <a:rPr lang="en-US" altLang="zh-CN" sz="2000"/>
              <a:t>2] </a:t>
            </a:r>
            <a:r>
              <a:rPr lang="zh-CN" altLang="en-US" sz="2000"/>
              <a:t>个人所得税规则：收入超出</a:t>
            </a:r>
            <a:r>
              <a:rPr lang="en-US" altLang="zh-CN" sz="2000"/>
              <a:t>3000</a:t>
            </a:r>
            <a:r>
              <a:rPr lang="zh-CN" altLang="en-US" sz="2000"/>
              <a:t>元需交个人所得税，税率为超出部分的</a:t>
            </a:r>
            <a:r>
              <a:rPr lang="en-US" altLang="zh-CN" sz="2000"/>
              <a:t>5%</a:t>
            </a:r>
            <a:r>
              <a:rPr lang="zh-CN" altLang="en-US" sz="2000"/>
              <a:t>，否则无需交税。写一个程序，输入收入值，计算并输出该交的所得税。</a:t>
            </a:r>
            <a:endParaRPr lang="zh-CN" altLang="en-US" sz="20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135560" y="2247501"/>
            <a:ext cx="8064896" cy="264585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income = float(input('</a:t>
            </a:r>
            <a:r>
              <a:rPr lang="zh-CN" altLang="en-US" sz="2000">
                <a:latin typeface="+mn-lt"/>
                <a:ea typeface="Inconsolata" charset="0"/>
                <a:cs typeface="Times New Roman" panose="02020603050405020304" pitchFamily="18" charset="0"/>
              </a:rPr>
              <a:t>输入一个收入值：</a:t>
            </a: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'))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tax = 0.0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if  income &gt; 3000: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    over = income - 3000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    tax = over * 0.05  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    print('</a:t>
            </a:r>
            <a:r>
              <a:rPr lang="zh-CN" altLang="en-US" sz="2000">
                <a:latin typeface="+mn-lt"/>
                <a:ea typeface="Inconsolata" charset="0"/>
                <a:cs typeface="Times New Roman" panose="02020603050405020304" pitchFamily="18" charset="0"/>
              </a:rPr>
              <a:t>您的收入超出标准：</a:t>
            </a: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', over, '</a:t>
            </a:r>
            <a:r>
              <a:rPr lang="zh-CN" altLang="en-US" sz="2000">
                <a:latin typeface="+mn-lt"/>
                <a:ea typeface="Inconsolata" charset="0"/>
                <a:cs typeface="Times New Roman" panose="02020603050405020304" pitchFamily="18" charset="0"/>
              </a:rPr>
              <a:t>元。</a:t>
            </a: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' )</a:t>
            </a:r>
            <a:endParaRPr lang="en-US" altLang="zh-CN" sz="2000">
              <a:latin typeface="+mn-lt"/>
              <a:ea typeface="Inconsolata" charset="0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print('</a:t>
            </a:r>
            <a:r>
              <a:rPr lang="zh-CN" altLang="en-US" sz="2000">
                <a:latin typeface="+mn-lt"/>
                <a:ea typeface="Inconsolata" charset="0"/>
                <a:cs typeface="Times New Roman" panose="02020603050405020304" pitchFamily="18" charset="0"/>
              </a:rPr>
              <a:t>应交个人所得税：</a:t>
            </a: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', tax, '</a:t>
            </a:r>
            <a:r>
              <a:rPr lang="zh-CN" altLang="en-US" sz="2000">
                <a:latin typeface="+mn-lt"/>
                <a:ea typeface="Inconsolata" charset="0"/>
                <a:cs typeface="Times New Roman" panose="02020603050405020304" pitchFamily="18" charset="0"/>
              </a:rPr>
              <a:t>元。</a:t>
            </a:r>
            <a:r>
              <a:rPr lang="en-US" altLang="zh-CN" sz="2000">
                <a:latin typeface="+mn-lt"/>
                <a:ea typeface="Inconsolata" charset="0"/>
                <a:cs typeface="Times New Roman" panose="02020603050405020304" pitchFamily="18" charset="0"/>
              </a:rPr>
              <a:t>' )</a:t>
            </a:r>
            <a:endParaRPr lang="en-US" altLang="zh-CN" sz="2000" dirty="0">
              <a:latin typeface="+mn-lt"/>
              <a:ea typeface="Inconsolata" charset="0"/>
              <a:cs typeface="Times New Roman" panose="02020603050405020304" pitchFamily="18" charset="0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63433" y="5157195"/>
            <a:ext cx="4752528" cy="83919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63552" y="989439"/>
            <a:ext cx="7992888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/>
              <a:t>4.2.3 </a:t>
            </a:r>
            <a:r>
              <a:rPr lang="zh-CN" altLang="zh-CN" sz="2800" dirty="0">
                <a:solidFill>
                  <a:srgbClr val="C00000"/>
                </a:solidFill>
              </a:rPr>
              <a:t>多分支</a:t>
            </a:r>
            <a:r>
              <a:rPr lang="zh-CN" altLang="zh-CN" sz="2800" dirty="0"/>
              <a:t>选择</a:t>
            </a:r>
            <a:r>
              <a:rPr lang="zh-CN" altLang="zh-CN" sz="2800"/>
              <a:t>结构</a:t>
            </a:r>
            <a:r>
              <a:rPr lang="en-US" altLang="zh-CN" sz="2800"/>
              <a:t> </a:t>
            </a:r>
            <a:endParaRPr lang="zh-CN" altLang="en-US" sz="2800" dirty="0"/>
          </a:p>
        </p:txBody>
      </p:sp>
      <p:pic>
        <p:nvPicPr>
          <p:cNvPr id="1026" name="Picture 2" descr="4-4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830" y="1772819"/>
            <a:ext cx="5513322" cy="447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/>
        </p:nvSpPr>
        <p:spPr bwMode="auto">
          <a:xfrm>
            <a:off x="7519360" y="2098076"/>
            <a:ext cx="3024336" cy="3970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>
                <a:solidFill>
                  <a:srgbClr val="C00000"/>
                </a:solidFill>
              </a:rPr>
              <a:t>if</a:t>
            </a:r>
            <a:r>
              <a:rPr lang="en-US" altLang="zh-CN" sz="2800" dirty="0"/>
              <a:t>    </a:t>
            </a:r>
            <a:r>
              <a:rPr lang="zh-CN" altLang="zh-CN" sz="2800" dirty="0"/>
              <a:t>表达式</a:t>
            </a:r>
            <a:r>
              <a:rPr lang="en-US" altLang="zh-CN" sz="2800" dirty="0"/>
              <a:t>1:</a:t>
            </a:r>
            <a:endParaRPr lang="zh-CN" altLang="zh-CN" sz="2800" dirty="0"/>
          </a:p>
          <a:p>
            <a:r>
              <a:rPr lang="en-US" altLang="zh-CN" sz="2800" dirty="0"/>
              <a:t>	</a:t>
            </a:r>
            <a:r>
              <a:rPr lang="zh-CN" altLang="zh-CN" sz="2800" dirty="0"/>
              <a:t>语句块</a:t>
            </a:r>
            <a:r>
              <a:rPr lang="en-US" altLang="zh-CN" sz="2800" dirty="0"/>
              <a:t>1</a:t>
            </a:r>
            <a:endParaRPr lang="zh-CN" altLang="zh-CN" sz="2800" dirty="0"/>
          </a:p>
          <a:p>
            <a:r>
              <a:rPr lang="en-US" altLang="zh-CN" sz="2800" dirty="0" err="1">
                <a:solidFill>
                  <a:srgbClr val="C00000"/>
                </a:solidFill>
              </a:rPr>
              <a:t>elif</a:t>
            </a:r>
            <a:r>
              <a:rPr lang="en-US" altLang="zh-CN" sz="2800" dirty="0"/>
              <a:t>   </a:t>
            </a:r>
            <a:r>
              <a:rPr lang="zh-CN" altLang="zh-CN" sz="2800" dirty="0"/>
              <a:t>表达式</a:t>
            </a:r>
            <a:r>
              <a:rPr lang="en-US" altLang="zh-CN" sz="2800" dirty="0"/>
              <a:t>2:</a:t>
            </a:r>
            <a:endParaRPr lang="zh-CN" altLang="zh-CN" sz="2800" dirty="0"/>
          </a:p>
          <a:p>
            <a:r>
              <a:rPr lang="en-US" altLang="zh-CN" sz="2800" dirty="0"/>
              <a:t>	</a:t>
            </a:r>
            <a:r>
              <a:rPr lang="zh-CN" altLang="zh-CN" sz="2800" dirty="0"/>
              <a:t>语句块</a:t>
            </a:r>
            <a:r>
              <a:rPr lang="en-US" altLang="zh-CN" sz="2800" dirty="0"/>
              <a:t>2</a:t>
            </a:r>
            <a:endParaRPr lang="zh-CN" altLang="zh-CN" sz="2800" dirty="0"/>
          </a:p>
          <a:p>
            <a:r>
              <a:rPr lang="en-US" altLang="zh-CN" sz="2800" dirty="0"/>
              <a:t>…</a:t>
            </a:r>
            <a:endParaRPr lang="zh-CN" altLang="zh-CN" sz="2800" dirty="0"/>
          </a:p>
          <a:p>
            <a:r>
              <a:rPr lang="en-US" altLang="zh-CN" sz="2800" dirty="0" err="1">
                <a:solidFill>
                  <a:srgbClr val="C00000"/>
                </a:solidFill>
              </a:rPr>
              <a:t>elif</a:t>
            </a:r>
            <a:r>
              <a:rPr lang="en-US" altLang="zh-CN" sz="2800" dirty="0"/>
              <a:t>   </a:t>
            </a:r>
            <a:r>
              <a:rPr lang="zh-CN" altLang="zh-CN" sz="2800" dirty="0"/>
              <a:t>表达式</a:t>
            </a:r>
            <a:r>
              <a:rPr lang="en-US" altLang="zh-CN" sz="2800" dirty="0"/>
              <a:t>n:</a:t>
            </a:r>
            <a:endParaRPr lang="zh-CN" altLang="zh-CN" sz="2800" dirty="0"/>
          </a:p>
          <a:p>
            <a:r>
              <a:rPr lang="en-US" altLang="zh-CN" sz="2800" dirty="0"/>
              <a:t>	</a:t>
            </a:r>
            <a:r>
              <a:rPr lang="zh-CN" altLang="zh-CN" sz="2800" dirty="0"/>
              <a:t>语句块</a:t>
            </a:r>
            <a:r>
              <a:rPr lang="en-US" altLang="zh-CN" sz="2800" dirty="0"/>
              <a:t>n</a:t>
            </a:r>
            <a:endParaRPr lang="zh-CN" altLang="zh-CN" sz="2800" dirty="0"/>
          </a:p>
          <a:p>
            <a:r>
              <a:rPr lang="en-US" altLang="zh-CN" sz="2800" dirty="0">
                <a:solidFill>
                  <a:srgbClr val="C00000"/>
                </a:solidFill>
              </a:rPr>
              <a:t>else</a:t>
            </a:r>
            <a:r>
              <a:rPr lang="en-US" altLang="zh-CN" sz="2800" dirty="0"/>
              <a:t>:</a:t>
            </a:r>
            <a:endParaRPr lang="zh-CN" altLang="zh-CN" sz="2800" dirty="0"/>
          </a:p>
          <a:p>
            <a:r>
              <a:rPr lang="en-US" altLang="zh-CN" sz="2800" dirty="0"/>
              <a:t>	</a:t>
            </a:r>
            <a:r>
              <a:rPr lang="zh-CN" altLang="zh-CN" sz="2800" dirty="0"/>
              <a:t>语句块</a:t>
            </a:r>
            <a:r>
              <a:rPr lang="en-US" altLang="zh-CN" sz="2800" dirty="0"/>
              <a:t>n+1</a:t>
            </a:r>
            <a:endParaRPr lang="zh-CN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第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章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程序控制结构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ine 61"/>
          <p:cNvSpPr>
            <a:spLocks noChangeShapeType="1"/>
          </p:cNvSpPr>
          <p:nvPr/>
        </p:nvSpPr>
        <p:spPr bwMode="auto">
          <a:xfrm flipV="1">
            <a:off x="2794583" y="2416438"/>
            <a:ext cx="5675313" cy="9525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" name="Text Box 65"/>
          <p:cNvSpPr txBox="1">
            <a:spLocks noChangeArrowheads="1"/>
          </p:cNvSpPr>
          <p:nvPr/>
        </p:nvSpPr>
        <p:spPr bwMode="auto">
          <a:xfrm>
            <a:off x="2924755" y="1983047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4.1 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顺序结构</a:t>
            </a:r>
            <a:endParaRPr lang="en-US" altLang="zh-CN" sz="2800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Line 67"/>
          <p:cNvSpPr>
            <a:spLocks noChangeShapeType="1"/>
          </p:cNvSpPr>
          <p:nvPr/>
        </p:nvSpPr>
        <p:spPr bwMode="auto">
          <a:xfrm>
            <a:off x="2795908" y="2991210"/>
            <a:ext cx="5675313" cy="11113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Text Box 71"/>
          <p:cNvSpPr txBox="1">
            <a:spLocks noChangeArrowheads="1"/>
          </p:cNvSpPr>
          <p:nvPr/>
        </p:nvSpPr>
        <p:spPr bwMode="auto">
          <a:xfrm>
            <a:off x="2924755" y="2541641"/>
            <a:ext cx="53276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4.2  </a:t>
            </a:r>
            <a:r>
              <a:rPr lang="zh-CN" altLang="en-US" dirty="0"/>
              <a:t>选择结构</a:t>
            </a:r>
            <a:endParaRPr lang="en-US" altLang="zh-CN" dirty="0"/>
          </a:p>
        </p:txBody>
      </p:sp>
      <p:sp>
        <p:nvSpPr>
          <p:cNvPr id="14" name="Line 73"/>
          <p:cNvSpPr>
            <a:spLocks noChangeShapeType="1"/>
          </p:cNvSpPr>
          <p:nvPr/>
        </p:nvSpPr>
        <p:spPr bwMode="auto">
          <a:xfrm>
            <a:off x="2789239" y="3621144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Text Box 77"/>
          <p:cNvSpPr txBox="1">
            <a:spLocks noChangeArrowheads="1"/>
          </p:cNvSpPr>
          <p:nvPr/>
        </p:nvSpPr>
        <p:spPr bwMode="auto">
          <a:xfrm>
            <a:off x="2933701" y="3171696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eaLnBrk="0" hangingPunct="0">
              <a:defRPr sz="280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defRPr>
            </a:lvl1pPr>
            <a:lvl2pPr marL="742950" indent="-285750" eaLnBrk="0" hangingPunct="0"/>
            <a:lvl3pPr marL="1143000" indent="-228600" eaLnBrk="0" hangingPunct="0"/>
            <a:lvl4pPr marL="1600200" indent="-228600" eaLnBrk="0" hangingPunct="0"/>
            <a:lvl5pPr marL="2057400" indent="-228600" eaLnBrk="0" hangingPunct="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altLang="zh-CN" dirty="0"/>
              <a:t>4.3 </a:t>
            </a:r>
            <a:r>
              <a:rPr lang="zh-CN" altLang="en-US" dirty="0"/>
              <a:t> 循环结构</a:t>
            </a:r>
            <a:endParaRPr lang="zh-CN" altLang="en-US" dirty="0"/>
          </a:p>
        </p:txBody>
      </p:sp>
      <p:sp>
        <p:nvSpPr>
          <p:cNvPr id="16" name="Text Box 90"/>
          <p:cNvSpPr txBox="1">
            <a:spLocks noChangeArrowheads="1"/>
          </p:cNvSpPr>
          <p:nvPr/>
        </p:nvSpPr>
        <p:spPr bwMode="auto">
          <a:xfrm>
            <a:off x="2933702" y="3791254"/>
            <a:ext cx="47259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4.4 </a:t>
            </a:r>
            <a:r>
              <a:rPr lang="zh-CN" altLang="en-US" sz="2800" dirty="0">
                <a:solidFill>
                  <a:schemeClr val="tx1">
                    <a:lumMod val="60000"/>
                    <a:lumOff val="40000"/>
                  </a:schemeClr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 异常处理结构</a:t>
            </a:r>
            <a:endParaRPr lang="zh-CN" altLang="en-US" sz="2800" dirty="0">
              <a:solidFill>
                <a:schemeClr val="tx1">
                  <a:lumMod val="60000"/>
                  <a:lumOff val="40000"/>
                </a:schemeClr>
              </a:solidFill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17" name="Line 73"/>
          <p:cNvSpPr>
            <a:spLocks noChangeShapeType="1"/>
          </p:cNvSpPr>
          <p:nvPr/>
        </p:nvSpPr>
        <p:spPr bwMode="auto">
          <a:xfrm>
            <a:off x="2806556" y="4241136"/>
            <a:ext cx="5676900" cy="0"/>
          </a:xfrm>
          <a:prstGeom prst="line">
            <a:avLst/>
          </a:prstGeom>
          <a:noFill/>
          <a:ln w="25400">
            <a:solidFill>
              <a:srgbClr val="5F5F5F"/>
            </a:solidFill>
            <a:prstDash val="sysDot"/>
            <a:round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文本框 3"/>
          <p:cNvSpPr txBox="1"/>
          <p:nvPr/>
        </p:nvSpPr>
        <p:spPr bwMode="auto">
          <a:xfrm>
            <a:off x="2063552" y="1124747"/>
            <a:ext cx="8136904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400" dirty="0"/>
              <a:t>下面的代码是一个有三个分支的多分支选择结构程序段，它根据</a:t>
            </a:r>
            <a:r>
              <a:rPr lang="en-US" altLang="zh-CN" sz="2400" dirty="0"/>
              <a:t>a</a:t>
            </a:r>
            <a:r>
              <a:rPr lang="zh-CN" altLang="zh-CN" sz="2400" dirty="0"/>
              <a:t>和</a:t>
            </a:r>
            <a:r>
              <a:rPr lang="en-US" altLang="zh-CN" sz="2400" dirty="0"/>
              <a:t>b</a:t>
            </a:r>
            <a:r>
              <a:rPr lang="zh-CN" altLang="zh-CN" sz="2400" dirty="0"/>
              <a:t>的值输出不同的信息。</a:t>
            </a:r>
            <a:endParaRPr lang="zh-CN" altLang="en-US" sz="2400" dirty="0"/>
          </a:p>
        </p:txBody>
      </p:sp>
      <p:sp>
        <p:nvSpPr>
          <p:cNvPr id="5" name="文本框 4"/>
          <p:cNvSpPr txBox="1"/>
          <p:nvPr/>
        </p:nvSpPr>
        <p:spPr bwMode="auto">
          <a:xfrm>
            <a:off x="2135560" y="2367625"/>
            <a:ext cx="7776864" cy="2678298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a, b = </a:t>
            </a:r>
            <a:r>
              <a:rPr lang="en-US" altLang="zh-CN" sz="2400" dirty="0" err="1"/>
              <a:t>eval</a:t>
            </a:r>
            <a:r>
              <a:rPr lang="en-US" altLang="zh-CN" sz="2400" dirty="0"/>
              <a:t>(input("</a:t>
            </a:r>
            <a:r>
              <a:rPr lang="zh-CN" altLang="zh-CN" sz="2400" dirty="0"/>
              <a:t>输入两个整数：</a:t>
            </a:r>
            <a:r>
              <a:rPr lang="en-US" altLang="zh-CN" sz="2400" dirty="0"/>
              <a:t>"))</a:t>
            </a:r>
            <a:endParaRPr lang="zh-CN" altLang="zh-CN" sz="2400" dirty="0"/>
          </a:p>
          <a:p>
            <a:r>
              <a:rPr lang="en-US" altLang="zh-CN" sz="2400" dirty="0"/>
              <a:t>if   a &gt; b:</a:t>
            </a:r>
            <a:endParaRPr lang="zh-CN" altLang="zh-CN" sz="2400" dirty="0"/>
          </a:p>
          <a:p>
            <a:r>
              <a:rPr lang="en-US" altLang="zh-CN" sz="2400" dirty="0"/>
              <a:t>    print("a</a:t>
            </a:r>
            <a:r>
              <a:rPr lang="zh-CN" altLang="zh-CN" sz="2400" dirty="0"/>
              <a:t>大于</a:t>
            </a:r>
            <a:r>
              <a:rPr lang="en-US" altLang="zh-CN" sz="2400" dirty="0"/>
              <a:t>b")</a:t>
            </a:r>
            <a:endParaRPr lang="zh-CN" altLang="zh-CN" sz="2400" dirty="0"/>
          </a:p>
          <a:p>
            <a:r>
              <a:rPr lang="en-US" altLang="zh-CN" sz="2400" dirty="0" err="1"/>
              <a:t>elif</a:t>
            </a:r>
            <a:r>
              <a:rPr lang="en-US" altLang="zh-CN" sz="2400" dirty="0"/>
              <a:t>   a &lt; b:     	</a:t>
            </a:r>
            <a:r>
              <a:rPr lang="en-US" altLang="zh-CN" sz="2400"/>
              <a:t># elif</a:t>
            </a:r>
            <a:r>
              <a:rPr lang="zh-CN" altLang="en-US" sz="2400"/>
              <a:t>不能写为 </a:t>
            </a:r>
            <a:r>
              <a:rPr lang="en-US" altLang="zh-CN" sz="2400" dirty="0"/>
              <a:t>else  if  :</a:t>
            </a:r>
            <a:endParaRPr lang="zh-CN" altLang="zh-CN" sz="2400" dirty="0"/>
          </a:p>
          <a:p>
            <a:r>
              <a:rPr lang="en-US" altLang="zh-CN" sz="2400" dirty="0"/>
              <a:t>    print("a</a:t>
            </a:r>
            <a:r>
              <a:rPr lang="zh-CN" altLang="zh-CN" sz="2400" dirty="0"/>
              <a:t>小于</a:t>
            </a:r>
            <a:r>
              <a:rPr lang="en-US" altLang="zh-CN" sz="2400" dirty="0"/>
              <a:t>b")</a:t>
            </a:r>
            <a:endParaRPr lang="zh-CN" altLang="zh-CN" sz="2400" dirty="0"/>
          </a:p>
          <a:p>
            <a:r>
              <a:rPr lang="en-US" altLang="zh-CN" sz="2400" dirty="0"/>
              <a:t>else:</a:t>
            </a:r>
            <a:endParaRPr lang="zh-CN" altLang="zh-CN" sz="2400" dirty="0"/>
          </a:p>
          <a:p>
            <a:r>
              <a:rPr lang="en-US" altLang="zh-CN" sz="2400" dirty="0"/>
              <a:t>    print("a</a:t>
            </a:r>
            <a:r>
              <a:rPr lang="zh-CN" altLang="zh-CN" sz="2400" dirty="0"/>
              <a:t>等于</a:t>
            </a:r>
            <a:r>
              <a:rPr lang="en-US" altLang="zh-CN" sz="2400" dirty="0"/>
              <a:t>b")</a:t>
            </a:r>
            <a:endParaRPr lang="zh-CN" altLang="en-US" sz="24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9579" y="5655830"/>
            <a:ext cx="2673959" cy="811201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文本框 13"/>
          <p:cNvSpPr txBox="1"/>
          <p:nvPr/>
        </p:nvSpPr>
        <p:spPr bwMode="auto">
          <a:xfrm>
            <a:off x="2243572" y="1124747"/>
            <a:ext cx="824491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/>
              <a:t>[</a:t>
            </a:r>
            <a:r>
              <a:rPr lang="zh-CN" altLang="en-US" sz="2400"/>
              <a:t>例</a:t>
            </a:r>
            <a:r>
              <a:rPr lang="en-US" altLang="zh-CN" sz="2400"/>
              <a:t>3] </a:t>
            </a:r>
            <a:r>
              <a:rPr lang="zh-CN" altLang="en-US" sz="2400"/>
              <a:t>编写程序</a:t>
            </a:r>
            <a:r>
              <a:rPr lang="en-US" altLang="zh-CN" sz="2400"/>
              <a:t>, </a:t>
            </a:r>
            <a:r>
              <a:rPr lang="zh-CN" altLang="en-US" sz="2400"/>
              <a:t>实现下表的分段函数计算。</a:t>
            </a:r>
            <a:endParaRPr lang="zh-CN" altLang="en-US" sz="24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5447928" y="1981526"/>
            <a:ext cx="4824536" cy="3751733"/>
          </a:xfrm>
          <a:prstGeom prst="rect">
            <a:avLst/>
          </a:prstGeom>
          <a:solidFill>
            <a:srgbClr val="E0E0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x = eval(input('Please input x:'))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if   x &lt; 0 or x &gt;= 20: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    y = 0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elif  0 &lt;= x &lt; 5: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    y = x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elif  5 &lt;= x &lt; 10: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    y = 3 * x - 5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elif  10 &lt;= x &lt; 20: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    y = 0.5 * x - 2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20000"/>
              </a:lnSpc>
            </a:pPr>
            <a:r>
              <a:rPr lang="en-US" altLang="zh-CN" sz="2000" b="0">
                <a:latin typeface="+mn-lt"/>
                <a:ea typeface="+mn-ea"/>
                <a:cs typeface="Times New Roman" panose="02020603050405020304" pitchFamily="18" charset="0"/>
              </a:rPr>
              <a:t>print(f'x={x}, y={y}')</a:t>
            </a:r>
            <a:endParaRPr lang="en-US" altLang="zh-CN" sz="2000" b="0">
              <a:latin typeface="+mn-lt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991544" y="1988840"/>
          <a:ext cx="3024336" cy="3170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3243"/>
                <a:gridCol w="1491093"/>
              </a:tblGrid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x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y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x&lt;0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0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0&lt;=x&lt;5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x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5&lt;=x&lt;10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3x – 5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10&lt;=x&lt;20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0.5x – 2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28350"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20&lt;=x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00">
                          <a:effectLst/>
                        </a:rPr>
                        <a:t>0</a:t>
                      </a:r>
                      <a:endParaRPr lang="zh-CN" sz="2000" kern="1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文本框 13"/>
          <p:cNvSpPr txBox="1"/>
          <p:nvPr/>
        </p:nvSpPr>
        <p:spPr bwMode="auto">
          <a:xfrm>
            <a:off x="1969832" y="1124744"/>
            <a:ext cx="8518656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en-US" sz="2000"/>
              <a:t>在</a:t>
            </a:r>
            <a:r>
              <a:rPr lang="en-US" altLang="zh-CN" sz="2000"/>
              <a:t>python3.10</a:t>
            </a:r>
            <a:r>
              <a:rPr lang="zh-CN" altLang="en-US" sz="2000"/>
              <a:t>版中针对多分支增加了一种新语法</a:t>
            </a:r>
            <a:r>
              <a:rPr lang="en-US" altLang="zh-CN" sz="2000"/>
              <a:t>"match..case", </a:t>
            </a:r>
            <a:r>
              <a:rPr lang="zh-CN" altLang="en-US" sz="2000"/>
              <a:t>可将上例改写如下。</a:t>
            </a:r>
            <a:endParaRPr lang="zh-CN" altLang="en-US" sz="2000" dirty="0"/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93868" y="1943054"/>
            <a:ext cx="8144324" cy="3790205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x = eval(input('Please input x:'))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  <a:cs typeface="Times New Roman" panose="02020603050405020304" pitchFamily="18" charset="0"/>
              </a:rPr>
              <a:t>match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x:                         # 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需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Python3.10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版支持</a:t>
            </a:r>
            <a:endParaRPr lang="zh-CN" altLang="en-US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    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  <a:cs typeface="Times New Roman" panose="02020603050405020304" pitchFamily="18" charset="0"/>
              </a:rPr>
              <a:t>case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x if x &lt; 0 or x &gt;= 20: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y = 0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  <a:cs typeface="Times New Roman" panose="02020603050405020304" pitchFamily="18" charset="0"/>
              </a:rPr>
              <a:t>case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x if 0 &lt;= x &lt; 5: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y = x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case x if 5 &lt;= x &lt; 10: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y = 3 * x - 5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case x if 10 &lt;= x &lt; 20: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y = 0.5 * x - 2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>
              <a:lnSpc>
                <a:spcPct val="110000"/>
              </a:lnSpc>
            </a:pP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print(f'x={x} y={y}')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 bwMode="auto">
          <a:xfrm>
            <a:off x="1919536" y="6021288"/>
            <a:ext cx="851865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457200"/>
            <a:r>
              <a:rPr lang="zh-CN" altLang="zh-CN" sz="2000"/>
              <a:t>“</a:t>
            </a:r>
            <a:r>
              <a:rPr lang="en-US" altLang="zh-CN" sz="2000"/>
              <a:t>match..case</a:t>
            </a:r>
            <a:r>
              <a:rPr lang="zh-CN" altLang="zh-CN" sz="2000"/>
              <a:t>”类似</a:t>
            </a:r>
            <a:r>
              <a:rPr lang="en-US" altLang="zh-CN" sz="2000"/>
              <a:t>C</a:t>
            </a:r>
            <a:r>
              <a:rPr lang="zh-CN" altLang="zh-CN" sz="2000"/>
              <a:t>语言中的“</a:t>
            </a:r>
            <a:r>
              <a:rPr lang="en-US" altLang="zh-CN" sz="2000"/>
              <a:t>switch..case</a:t>
            </a:r>
            <a:r>
              <a:rPr lang="zh-CN" altLang="zh-CN" sz="2000"/>
              <a:t>”结构，但其提供了强大的模式匹配功能，可以更方便灵活地表达各分支的匹配情况</a:t>
            </a:r>
            <a:r>
              <a:rPr lang="zh-CN" altLang="en-US" sz="2000"/>
              <a:t>。</a:t>
            </a:r>
            <a:endParaRPr lang="zh-CN" altLang="en-US" sz="20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135560" y="989439"/>
            <a:ext cx="7920880" cy="1164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000"/>
              <a:t>4.2.4 </a:t>
            </a:r>
            <a:r>
              <a:rPr lang="zh-CN" altLang="en-US" sz="2000"/>
              <a:t>多分支</a:t>
            </a:r>
            <a:r>
              <a:rPr lang="en-US" altLang="zh-CN" sz="2000"/>
              <a:t>(</a:t>
            </a:r>
            <a:r>
              <a:rPr lang="zh-CN" altLang="zh-CN" sz="2000"/>
              <a:t>嵌套</a:t>
            </a:r>
            <a:r>
              <a:rPr lang="en-US" altLang="zh-CN" sz="2000"/>
              <a:t>)</a:t>
            </a:r>
            <a:r>
              <a:rPr lang="zh-CN" altLang="zh-CN" sz="2000"/>
              <a:t>选择</a:t>
            </a:r>
            <a:r>
              <a:rPr lang="zh-CN" altLang="zh-CN" sz="2000" dirty="0"/>
              <a:t>结构</a:t>
            </a:r>
            <a:r>
              <a:rPr lang="en-US" altLang="zh-CN" sz="2000" dirty="0"/>
              <a:t> </a:t>
            </a:r>
            <a:endParaRPr lang="en-US" altLang="zh-CN" sz="2000" dirty="0"/>
          </a:p>
          <a:p>
            <a:pPr indent="457200">
              <a:lnSpc>
                <a:spcPct val="120000"/>
              </a:lnSpc>
            </a:pPr>
            <a:r>
              <a:rPr lang="zh-CN" altLang="zh-CN" sz="2000" dirty="0"/>
              <a:t>如果选择结构的语句块中包含选择</a:t>
            </a:r>
            <a:r>
              <a:rPr lang="zh-CN" altLang="zh-CN" sz="2000"/>
              <a:t>结构，就</a:t>
            </a:r>
            <a:r>
              <a:rPr lang="zh-CN" altLang="zh-CN" sz="2000" dirty="0"/>
              <a:t>形成了嵌套的选择结构</a:t>
            </a:r>
            <a:r>
              <a:rPr lang="zh-CN" altLang="zh-CN" sz="2000"/>
              <a:t>。嵌套选择</a:t>
            </a:r>
            <a:r>
              <a:rPr lang="zh-CN" altLang="zh-CN" sz="2000" dirty="0"/>
              <a:t>结构的一般形式如下：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4151784" y="2153733"/>
            <a:ext cx="3240360" cy="378629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if  </a:t>
            </a:r>
            <a:r>
              <a:rPr lang="zh-CN" altLang="zh-CN" sz="2000"/>
              <a:t>条件表达式</a:t>
            </a:r>
            <a:r>
              <a:rPr lang="en-US" altLang="zh-CN" sz="2000"/>
              <a:t>1: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en-US" altLang="zh-CN" sz="2000">
                <a:solidFill>
                  <a:srgbClr val="C00000"/>
                </a:solidFill>
              </a:rPr>
              <a:t>if</a:t>
            </a:r>
            <a:r>
              <a:rPr lang="en-US" altLang="zh-CN" sz="2000">
                <a:solidFill>
                  <a:srgbClr val="FF0000"/>
                </a:solidFill>
              </a:rPr>
              <a:t> </a:t>
            </a:r>
            <a:r>
              <a:rPr lang="zh-CN" altLang="zh-CN" sz="2000"/>
              <a:t>条件表达式</a:t>
            </a:r>
            <a:r>
              <a:rPr lang="en-US" altLang="zh-CN" sz="2000"/>
              <a:t>2:</a:t>
            </a:r>
            <a:endParaRPr lang="zh-CN" altLang="zh-CN" sz="2000"/>
          </a:p>
          <a:p>
            <a:r>
              <a:rPr lang="en-US" altLang="zh-CN" sz="2000"/>
              <a:t>		</a:t>
            </a:r>
            <a:r>
              <a:rPr lang="zh-CN" altLang="zh-CN" sz="2000"/>
              <a:t>语句块</a:t>
            </a:r>
            <a:r>
              <a:rPr lang="en-US" altLang="zh-CN" sz="2000"/>
              <a:t>1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en-US" altLang="zh-CN" sz="2000">
                <a:solidFill>
                  <a:srgbClr val="C00000"/>
                </a:solidFill>
              </a:rPr>
              <a:t>else:</a:t>
            </a:r>
            <a:endParaRPr lang="zh-CN" altLang="zh-CN" sz="2000">
              <a:solidFill>
                <a:srgbClr val="C00000"/>
              </a:solidFill>
            </a:endParaRPr>
          </a:p>
          <a:p>
            <a:r>
              <a:rPr lang="en-US" altLang="zh-CN" sz="2000"/>
              <a:t>		</a:t>
            </a:r>
            <a:r>
              <a:rPr lang="zh-CN" altLang="zh-CN" sz="2000"/>
              <a:t>语句块</a:t>
            </a:r>
            <a:r>
              <a:rPr lang="en-US" altLang="zh-CN" sz="2000"/>
              <a:t>2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zh-CN" altLang="zh-CN" sz="2000">
                <a:solidFill>
                  <a:srgbClr val="C00000"/>
                </a:solidFill>
              </a:rPr>
              <a:t>语句块</a:t>
            </a:r>
            <a:r>
              <a:rPr lang="en-US" altLang="zh-CN" sz="2000">
                <a:solidFill>
                  <a:srgbClr val="C00000"/>
                </a:solidFill>
              </a:rPr>
              <a:t>3</a:t>
            </a:r>
            <a:endParaRPr lang="zh-CN" altLang="zh-CN" sz="2000">
              <a:solidFill>
                <a:srgbClr val="C00000"/>
              </a:solidFill>
            </a:endParaRPr>
          </a:p>
          <a:p>
            <a:r>
              <a:rPr lang="en-US" altLang="zh-CN" sz="2000"/>
              <a:t>else: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en-US" altLang="zh-CN" sz="2000">
                <a:solidFill>
                  <a:srgbClr val="C00000"/>
                </a:solidFill>
              </a:rPr>
              <a:t>if</a:t>
            </a:r>
            <a:r>
              <a:rPr lang="en-US" altLang="zh-CN" sz="2000"/>
              <a:t> </a:t>
            </a:r>
            <a:r>
              <a:rPr lang="zh-CN" altLang="zh-CN" sz="2000"/>
              <a:t>条件表达式</a:t>
            </a:r>
            <a:r>
              <a:rPr lang="en-US" altLang="zh-CN" sz="2000"/>
              <a:t>3:</a:t>
            </a:r>
            <a:endParaRPr lang="zh-CN" altLang="zh-CN" sz="2000"/>
          </a:p>
          <a:p>
            <a:r>
              <a:rPr lang="en-US" altLang="zh-CN" sz="2000"/>
              <a:t>		</a:t>
            </a:r>
            <a:r>
              <a:rPr lang="zh-CN" altLang="zh-CN" sz="2000"/>
              <a:t>语句块</a:t>
            </a:r>
            <a:r>
              <a:rPr lang="en-US" altLang="zh-CN" sz="2000"/>
              <a:t>4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en-US" altLang="zh-CN" sz="2000">
                <a:solidFill>
                  <a:srgbClr val="C00000"/>
                </a:solidFill>
              </a:rPr>
              <a:t>else:</a:t>
            </a:r>
            <a:endParaRPr lang="zh-CN" altLang="zh-CN" sz="2000">
              <a:solidFill>
                <a:srgbClr val="C00000"/>
              </a:solidFill>
            </a:endParaRPr>
          </a:p>
          <a:p>
            <a:r>
              <a:rPr lang="en-US" altLang="zh-CN" sz="2000"/>
              <a:t>		</a:t>
            </a:r>
            <a:r>
              <a:rPr lang="zh-CN" altLang="zh-CN" sz="2000"/>
              <a:t>语句块</a:t>
            </a:r>
            <a:r>
              <a:rPr lang="en-US" altLang="zh-CN" sz="2000"/>
              <a:t>5</a:t>
            </a:r>
            <a:endParaRPr lang="zh-CN" altLang="zh-CN" sz="2000"/>
          </a:p>
          <a:p>
            <a:r>
              <a:rPr lang="en-US" altLang="zh-CN" sz="2000"/>
              <a:t>	</a:t>
            </a:r>
            <a:r>
              <a:rPr lang="zh-CN" altLang="zh-CN" sz="2000">
                <a:solidFill>
                  <a:srgbClr val="C00000"/>
                </a:solidFill>
              </a:rPr>
              <a:t>语句块</a:t>
            </a:r>
            <a:r>
              <a:rPr lang="en-US" altLang="zh-CN" sz="2000">
                <a:solidFill>
                  <a:srgbClr val="C00000"/>
                </a:solidFill>
              </a:rPr>
              <a:t>6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 bwMode="auto">
          <a:xfrm>
            <a:off x="2135560" y="6021288"/>
            <a:ext cx="799288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457200"/>
            <a:r>
              <a:rPr lang="zh-CN" altLang="en-US" sz="2000"/>
              <a:t>嵌套选择结构可能形成多层次的缩进，因此要</a:t>
            </a:r>
            <a:r>
              <a:rPr lang="zh-CN" altLang="en-US" sz="2000">
                <a:solidFill>
                  <a:srgbClr val="C00000"/>
                </a:solidFill>
              </a:rPr>
              <a:t>注意确定不同层次语句块的缩进深度</a:t>
            </a:r>
            <a:r>
              <a:rPr lang="zh-CN" altLang="en-US" sz="2000"/>
              <a:t>。</a:t>
            </a:r>
            <a:endParaRPr lang="zh-CN" altLang="en-US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99556" y="1000902"/>
            <a:ext cx="8392232" cy="1324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【</a:t>
            </a:r>
            <a:r>
              <a:rPr lang="zh-CN" altLang="en-US" sz="2000"/>
              <a:t>例</a:t>
            </a:r>
            <a:r>
              <a:rPr lang="en-US" altLang="zh-CN" sz="2000"/>
              <a:t>4】</a:t>
            </a:r>
            <a:r>
              <a:rPr lang="zh-CN" altLang="en-US" sz="2000"/>
              <a:t>编写程序：根据输入的三个边长（整型），判断能否构成三角形。若能构成等边三角形则输出“等边三角形”，若能构成等腰三角形则输出“等腰三角形”，若构成一般三角形则输出“一般三角形”，若不能构成三角形，则输出“非三角形”</a:t>
            </a:r>
            <a:r>
              <a:rPr lang="zh-CN" altLang="zh-CN" sz="2000"/>
              <a:t>。</a:t>
            </a:r>
            <a:endParaRPr lang="zh-CN" altLang="en-US" sz="2000" dirty="0"/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2223510" y="2665989"/>
            <a:ext cx="8144324" cy="3170099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a, b, c = eval(input('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输入边长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a,b,c='))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if a + b &lt; c or a + c &lt; b or b + c &lt; a: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print('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非三角形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else: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if a == b and b == c: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print('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等边三角形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elif a == b or a == c or b == c: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print('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等腰三角形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else: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print('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一般三角形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2099556" y="1257847"/>
            <a:ext cx="8284220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400"/>
              <a:t>编程练习</a:t>
            </a:r>
            <a:endParaRPr lang="en-US" altLang="zh-CN" sz="2400"/>
          </a:p>
          <a:p>
            <a:r>
              <a:rPr lang="en-US" altLang="zh-CN" sz="2400"/>
              <a:t>1</a:t>
            </a:r>
            <a:r>
              <a:rPr lang="en-US" altLang="zh-CN" sz="2400" dirty="0"/>
              <a:t>.</a:t>
            </a:r>
            <a:r>
              <a:rPr lang="zh-CN" altLang="en-US" sz="2400" dirty="0"/>
              <a:t>输入三个整数，按降序输出。要求：不能用列表排序完成，练习使用基本的</a:t>
            </a:r>
            <a:r>
              <a:rPr lang="en-US" altLang="zh-CN" sz="2400" dirty="0"/>
              <a:t>if</a:t>
            </a:r>
            <a:r>
              <a:rPr lang="zh-CN" altLang="en-US" sz="2400" dirty="0"/>
              <a:t>语句进行比较。</a:t>
            </a:r>
            <a:endParaRPr lang="zh-CN" altLang="en-US" sz="2400" dirty="0"/>
          </a:p>
        </p:txBody>
      </p:sp>
      <p:sp>
        <p:nvSpPr>
          <p:cNvPr id="7" name="矩形 6"/>
          <p:cNvSpPr/>
          <p:nvPr/>
        </p:nvSpPr>
        <p:spPr>
          <a:xfrm>
            <a:off x="2207568" y="2908543"/>
            <a:ext cx="8284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/>
              <a:t>2</a:t>
            </a:r>
            <a:r>
              <a:rPr lang="zh-CN" altLang="en-US" sz="2400" dirty="0"/>
              <a:t>. 生成</a:t>
            </a:r>
            <a:r>
              <a:rPr lang="en-US" altLang="zh-CN" sz="2400" dirty="0"/>
              <a:t>1</a:t>
            </a:r>
            <a:r>
              <a:rPr lang="zh-CN" altLang="en-US" sz="2400" dirty="0"/>
              <a:t>0个随机分数（范围在</a:t>
            </a:r>
            <a:r>
              <a:rPr lang="en-US" altLang="zh-CN" sz="2400" dirty="0"/>
              <a:t>[4</a:t>
            </a:r>
            <a:r>
              <a:rPr lang="zh-CN" altLang="en-US" sz="2400" dirty="0"/>
              <a:t>0</a:t>
            </a:r>
            <a:r>
              <a:rPr lang="en-US" altLang="zh-CN" sz="2400" dirty="0"/>
              <a:t>,</a:t>
            </a:r>
            <a:r>
              <a:rPr lang="zh-CN" altLang="en-US" sz="2400" dirty="0"/>
              <a:t>100</a:t>
            </a:r>
            <a:r>
              <a:rPr lang="en-US" altLang="zh-CN" sz="2400" dirty="0"/>
              <a:t>]</a:t>
            </a:r>
            <a:r>
              <a:rPr lang="zh-CN" altLang="en-US" sz="2400" dirty="0"/>
              <a:t>)，计算平均分。若平均分</a:t>
            </a:r>
            <a:r>
              <a:rPr lang="en-US" altLang="zh-CN" sz="2400" dirty="0"/>
              <a:t>&gt;=90,</a:t>
            </a:r>
            <a:r>
              <a:rPr lang="zh-CN" altLang="en-US" sz="2400" dirty="0"/>
              <a:t>输出</a:t>
            </a:r>
            <a:r>
              <a:rPr lang="en-US" altLang="zh-CN" sz="2400" dirty="0"/>
              <a:t>'</a:t>
            </a:r>
            <a:r>
              <a:rPr lang="zh-CN" altLang="en-US" sz="2400" dirty="0"/>
              <a:t>优秀</a:t>
            </a:r>
            <a:r>
              <a:rPr lang="en-US" altLang="zh-CN" sz="2400" dirty="0"/>
              <a:t>'</a:t>
            </a:r>
            <a:r>
              <a:rPr lang="zh-CN" altLang="en-US" sz="2400" dirty="0"/>
              <a:t>；平均分</a:t>
            </a:r>
            <a:r>
              <a:rPr lang="en-US" altLang="zh-CN" sz="2400" dirty="0"/>
              <a:t>&gt;=75, </a:t>
            </a:r>
            <a:r>
              <a:rPr lang="zh-CN" altLang="en-US" sz="2400" dirty="0"/>
              <a:t>输出</a:t>
            </a:r>
            <a:r>
              <a:rPr lang="en-US" altLang="zh-CN" sz="2400" dirty="0"/>
              <a:t>'</a:t>
            </a:r>
            <a:r>
              <a:rPr lang="zh-CN" altLang="en-US" sz="2400" dirty="0"/>
              <a:t>良好</a:t>
            </a:r>
            <a:r>
              <a:rPr lang="en-US" altLang="zh-CN" sz="2400" dirty="0"/>
              <a:t>'</a:t>
            </a:r>
            <a:r>
              <a:rPr lang="zh-CN" altLang="en-US" sz="2400" dirty="0"/>
              <a:t>；平均分</a:t>
            </a:r>
            <a:r>
              <a:rPr lang="en-US" altLang="zh-CN" sz="2400" dirty="0"/>
              <a:t>&gt;=60, </a:t>
            </a:r>
            <a:r>
              <a:rPr lang="zh-CN" altLang="en-US" sz="2400" dirty="0"/>
              <a:t>输出</a:t>
            </a:r>
            <a:r>
              <a:rPr lang="en-US" altLang="zh-CN" sz="2400" dirty="0"/>
              <a:t>'</a:t>
            </a:r>
            <a:r>
              <a:rPr lang="zh-CN" altLang="en-US" sz="2400" dirty="0"/>
              <a:t>中等</a:t>
            </a:r>
            <a:r>
              <a:rPr lang="en-US" altLang="zh-CN" sz="2400" dirty="0"/>
              <a:t>'</a:t>
            </a:r>
            <a:r>
              <a:rPr lang="zh-CN" altLang="en-US" sz="2400" dirty="0"/>
              <a:t>；平均分</a:t>
            </a:r>
            <a:r>
              <a:rPr lang="en-US" altLang="zh-CN" sz="2400" dirty="0"/>
              <a:t>&lt;60 </a:t>
            </a:r>
            <a:r>
              <a:rPr lang="zh-CN" altLang="en-US" sz="2400" dirty="0"/>
              <a:t>输出</a:t>
            </a:r>
            <a:r>
              <a:rPr lang="en-US" altLang="zh-CN" sz="2400" dirty="0"/>
              <a:t>'</a:t>
            </a:r>
            <a:r>
              <a:rPr lang="zh-CN" altLang="en-US" sz="2400" dirty="0"/>
              <a:t>不及格</a:t>
            </a:r>
            <a:r>
              <a:rPr lang="en-US" altLang="zh-CN" sz="2400" dirty="0"/>
              <a:t>'</a:t>
            </a:r>
            <a:endParaRPr lang="zh-CN" altLang="en-US" sz="2400" dirty="0"/>
          </a:p>
        </p:txBody>
      </p:sp>
      <p:sp>
        <p:nvSpPr>
          <p:cNvPr id="8" name="矩形 7"/>
          <p:cNvSpPr/>
          <p:nvPr/>
        </p:nvSpPr>
        <p:spPr>
          <a:xfrm>
            <a:off x="2279576" y="4977760"/>
            <a:ext cx="2448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>
                <a:solidFill>
                  <a:srgbClr val="C00000"/>
                </a:solidFill>
              </a:rPr>
              <a:t>参考代码见下页</a:t>
            </a:r>
            <a:endParaRPr lang="zh-CN" altLang="en-US" sz="2000" dirty="0">
              <a:solidFill>
                <a:srgbClr val="C00000"/>
              </a:solidFill>
            </a:endParaRPr>
          </a:p>
        </p:txBody>
      </p:sp>
      <p:pic>
        <p:nvPicPr>
          <p:cNvPr id="2" name="图形 1" descr="研究 纯色填充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308428" y="1229965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4.2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选择结构编程练习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>
            <a:off x="2207568" y="2908543"/>
            <a:ext cx="82842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zh-CN" altLang="en-US" sz="2400" dirty="0"/>
          </a:p>
        </p:txBody>
      </p:sp>
      <p:sp>
        <p:nvSpPr>
          <p:cNvPr id="2" name="矩形 1"/>
          <p:cNvSpPr/>
          <p:nvPr/>
        </p:nvSpPr>
        <p:spPr>
          <a:xfrm>
            <a:off x="6027256" y="1170795"/>
            <a:ext cx="4572000" cy="369331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>
            <a:spAutoFit/>
          </a:bodyPr>
          <a:lstStyle/>
          <a:p>
            <a:r>
              <a:rPr lang="en-US" altLang="zh-CN" dirty="0"/>
              <a:t># </a:t>
            </a:r>
            <a:r>
              <a:rPr lang="zh-CN" altLang="en-US" dirty="0"/>
              <a:t>第</a:t>
            </a:r>
            <a:r>
              <a:rPr lang="en-US" altLang="zh-CN" dirty="0"/>
              <a:t>2</a:t>
            </a:r>
            <a:r>
              <a:rPr lang="zh-CN" altLang="en-US" dirty="0"/>
              <a:t>题</a:t>
            </a:r>
            <a:endParaRPr lang="en-US" altLang="zh-CN" dirty="0"/>
          </a:p>
          <a:p>
            <a:r>
              <a:rPr lang="en-US" altLang="zh-CN" dirty="0"/>
              <a:t>from random import </a:t>
            </a:r>
            <a:r>
              <a:rPr lang="en-US" altLang="zh-CN" dirty="0" err="1"/>
              <a:t>randint</a:t>
            </a:r>
            <a:endParaRPr lang="en-US" altLang="zh-CN" dirty="0"/>
          </a:p>
          <a:p>
            <a:r>
              <a:rPr lang="en-US" altLang="zh-CN" dirty="0" err="1"/>
              <a:t>lst</a:t>
            </a:r>
            <a:r>
              <a:rPr lang="en-US" altLang="zh-CN" dirty="0"/>
              <a:t> = [</a:t>
            </a:r>
            <a:r>
              <a:rPr lang="en-US" altLang="zh-CN" dirty="0" err="1"/>
              <a:t>randint</a:t>
            </a:r>
            <a:r>
              <a:rPr lang="en-US" altLang="zh-CN" dirty="0"/>
              <a:t>(40, 100) for _ in range(10)]</a:t>
            </a:r>
            <a:endParaRPr lang="en-US" altLang="zh-CN" dirty="0"/>
          </a:p>
          <a:p>
            <a:r>
              <a:rPr lang="en-US" altLang="zh-CN" dirty="0"/>
              <a:t>avg = sum(</a:t>
            </a:r>
            <a:r>
              <a:rPr lang="en-US" altLang="zh-CN" dirty="0" err="1"/>
              <a:t>lst</a:t>
            </a:r>
            <a:r>
              <a:rPr lang="en-US" altLang="zh-CN" dirty="0"/>
              <a:t>)/</a:t>
            </a:r>
            <a:r>
              <a:rPr lang="en-US" altLang="zh-CN" dirty="0" err="1"/>
              <a:t>len</a:t>
            </a:r>
            <a:r>
              <a:rPr lang="en-US" altLang="zh-CN" dirty="0"/>
              <a:t>(</a:t>
            </a:r>
            <a:r>
              <a:rPr lang="en-US" altLang="zh-CN" dirty="0" err="1"/>
              <a:t>lst</a:t>
            </a:r>
            <a:r>
              <a:rPr lang="en-US" altLang="zh-CN" dirty="0"/>
              <a:t>)</a:t>
            </a:r>
            <a:endParaRPr lang="en-US" altLang="zh-CN" dirty="0"/>
          </a:p>
          <a:p>
            <a:r>
              <a:rPr lang="en-US" altLang="zh-CN" dirty="0"/>
              <a:t>if avg &gt;= 90:</a:t>
            </a:r>
            <a:endParaRPr lang="en-US" altLang="zh-CN" dirty="0"/>
          </a:p>
          <a:p>
            <a:r>
              <a:rPr lang="en-US" altLang="zh-CN" dirty="0"/>
              <a:t>    s = '</a:t>
            </a:r>
            <a:r>
              <a:rPr lang="zh-CN" altLang="en-US" dirty="0"/>
              <a:t>优秀</a:t>
            </a:r>
            <a:r>
              <a:rPr lang="en-US" altLang="zh-CN" dirty="0"/>
              <a:t>'</a:t>
            </a:r>
            <a:endParaRPr lang="en-US" altLang="zh-CN" dirty="0"/>
          </a:p>
          <a:p>
            <a:r>
              <a:rPr lang="en-US" altLang="zh-CN" dirty="0" err="1"/>
              <a:t>elif</a:t>
            </a:r>
            <a:r>
              <a:rPr lang="en-US" altLang="zh-CN" dirty="0"/>
              <a:t> avg &gt;= 75:</a:t>
            </a:r>
            <a:endParaRPr lang="en-US" altLang="zh-CN" dirty="0"/>
          </a:p>
          <a:p>
            <a:r>
              <a:rPr lang="en-US" altLang="zh-CN" dirty="0"/>
              <a:t>    s = '</a:t>
            </a:r>
            <a:r>
              <a:rPr lang="zh-CN" altLang="en-US" dirty="0"/>
              <a:t>良好</a:t>
            </a:r>
            <a:r>
              <a:rPr lang="en-US" altLang="zh-CN" dirty="0"/>
              <a:t>'</a:t>
            </a:r>
            <a:endParaRPr lang="en-US" altLang="zh-CN" dirty="0"/>
          </a:p>
          <a:p>
            <a:r>
              <a:rPr lang="en-US" altLang="zh-CN" dirty="0" err="1"/>
              <a:t>elif</a:t>
            </a:r>
            <a:r>
              <a:rPr lang="en-US" altLang="zh-CN" dirty="0"/>
              <a:t> avg &gt;= 60:</a:t>
            </a:r>
            <a:endParaRPr lang="en-US" altLang="zh-CN" dirty="0"/>
          </a:p>
          <a:p>
            <a:r>
              <a:rPr lang="en-US" altLang="zh-CN" dirty="0"/>
              <a:t>    s = '</a:t>
            </a:r>
            <a:r>
              <a:rPr lang="zh-CN" altLang="en-US" dirty="0"/>
              <a:t>中等</a:t>
            </a:r>
            <a:r>
              <a:rPr lang="en-US" altLang="zh-CN" dirty="0"/>
              <a:t>'</a:t>
            </a:r>
            <a:endParaRPr lang="en-US" altLang="zh-CN" dirty="0"/>
          </a:p>
          <a:p>
            <a:r>
              <a:rPr lang="en-US" altLang="zh-CN" dirty="0"/>
              <a:t>else:</a:t>
            </a:r>
            <a:endParaRPr lang="en-US" altLang="zh-CN" dirty="0"/>
          </a:p>
          <a:p>
            <a:r>
              <a:rPr lang="en-US" altLang="zh-CN" dirty="0"/>
              <a:t>    s = '</a:t>
            </a:r>
            <a:r>
              <a:rPr lang="zh-CN" altLang="en-US" dirty="0"/>
              <a:t>不及格</a:t>
            </a:r>
            <a:r>
              <a:rPr lang="en-US" altLang="zh-CN" dirty="0"/>
              <a:t>'</a:t>
            </a:r>
            <a:endParaRPr lang="en-US" altLang="zh-CN" dirty="0"/>
          </a:p>
          <a:p>
            <a:r>
              <a:rPr lang="en-US" altLang="zh-CN"/>
              <a:t>print(f'</a:t>
            </a:r>
            <a:r>
              <a:rPr lang="zh-CN" altLang="en-US" dirty="0"/>
              <a:t>平均</a:t>
            </a:r>
            <a:r>
              <a:rPr lang="zh-CN" altLang="en-US"/>
              <a:t>分</a:t>
            </a:r>
            <a:r>
              <a:rPr lang="en-US" altLang="zh-CN"/>
              <a:t>:{avg:.</a:t>
            </a:r>
            <a:r>
              <a:rPr lang="en-US" altLang="zh-CN" dirty="0"/>
              <a:t>1f</a:t>
            </a:r>
            <a:r>
              <a:rPr lang="en-US" altLang="zh-CN"/>
              <a:t>}, {s}')</a:t>
            </a:r>
            <a:endParaRPr lang="en-US" altLang="zh-CN" dirty="0"/>
          </a:p>
        </p:txBody>
      </p:sp>
      <p:sp>
        <p:nvSpPr>
          <p:cNvPr id="4" name="矩形 3"/>
          <p:cNvSpPr/>
          <p:nvPr/>
        </p:nvSpPr>
        <p:spPr>
          <a:xfrm>
            <a:off x="1919536" y="1170795"/>
            <a:ext cx="3995012" cy="3693319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altLang="zh-CN" dirty="0"/>
              <a:t>#</a:t>
            </a:r>
            <a:r>
              <a:rPr lang="zh-CN" altLang="en-US" dirty="0"/>
              <a:t>第</a:t>
            </a:r>
            <a:r>
              <a:rPr lang="en-US" altLang="zh-CN" dirty="0"/>
              <a:t>1</a:t>
            </a:r>
            <a:r>
              <a:rPr lang="zh-CN" altLang="en-US" dirty="0"/>
              <a:t>题</a:t>
            </a:r>
            <a:endParaRPr lang="en-US" altLang="zh-CN" dirty="0"/>
          </a:p>
          <a:p>
            <a:r>
              <a:rPr lang="zh-CN" altLang="en-US" dirty="0"/>
              <a:t>a, b, c = eval(input('输入三个数:'))</a:t>
            </a:r>
            <a:endParaRPr lang="zh-CN" altLang="en-US" dirty="0"/>
          </a:p>
          <a:p>
            <a:r>
              <a:rPr lang="zh-CN" altLang="en-US" dirty="0"/>
              <a:t>if a &lt; b:</a:t>
            </a:r>
            <a:endParaRPr lang="zh-CN" altLang="en-US" dirty="0"/>
          </a:p>
          <a:p>
            <a:r>
              <a:rPr lang="zh-CN" altLang="en-US" dirty="0"/>
              <a:t>    a, b = b, a</a:t>
            </a:r>
            <a:endParaRPr lang="zh-CN" altLang="en-US" dirty="0"/>
          </a:p>
          <a:p>
            <a:r>
              <a:rPr lang="zh-CN" altLang="en-US" dirty="0"/>
              <a:t>if a &lt; c:</a:t>
            </a:r>
            <a:endParaRPr lang="zh-CN" altLang="en-US" dirty="0"/>
          </a:p>
          <a:p>
            <a:r>
              <a:rPr lang="zh-CN" altLang="en-US" dirty="0"/>
              <a:t>    a, c = c, a</a:t>
            </a:r>
            <a:endParaRPr lang="zh-CN" altLang="en-US" dirty="0"/>
          </a:p>
          <a:p>
            <a:r>
              <a:rPr lang="zh-CN" altLang="en-US" dirty="0"/>
              <a:t>if b &lt; c:</a:t>
            </a:r>
            <a:endParaRPr lang="zh-CN" altLang="en-US" dirty="0"/>
          </a:p>
          <a:p>
            <a:r>
              <a:rPr lang="zh-CN" altLang="en-US" dirty="0"/>
              <a:t>    b, c = c, b</a:t>
            </a:r>
            <a:endParaRPr lang="zh-CN" altLang="en-US" dirty="0"/>
          </a:p>
          <a:p>
            <a:r>
              <a:rPr lang="zh-CN" altLang="en-US" dirty="0"/>
              <a:t>print('降序:', a, b, </a:t>
            </a:r>
            <a:r>
              <a:rPr lang="zh-CN" altLang="en-US"/>
              <a:t>c)</a:t>
            </a:r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a, b, *c = [2, 3, 4, 5, 6]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执行后，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的值是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[4, 5, 6]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无法执行，因为变量个数和数据个数不一致。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eval(input('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a, b, c: '))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语句执行时 如果输入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1  2  3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将得到一个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字符串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列表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元组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6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报错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椭圆 12"/>
          <p:cNvSpPr>
            <a:spLocks noChangeAspect="1"/>
          </p:cNvSpPr>
          <p:nvPr>
            <p:custDataLst>
              <p:tags r:id="rId10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1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6" name="文本框 25"/>
          <p:cNvSpPr txBox="1"/>
          <p:nvPr>
            <p:custDataLst>
              <p:tags r:id="rId12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7" name="文本框 26"/>
          <p:cNvSpPr txBox="1"/>
          <p:nvPr>
            <p:custDataLst>
              <p:tags r:id="rId13"/>
            </p:custDataLst>
          </p:nvPr>
        </p:nvSpPr>
        <p:spPr bwMode="auto">
          <a:xfrm>
            <a:off x="11303000" y="635000"/>
            <a:ext cx="3332480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输入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1  2   3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中间没有逗号，无法转为 元组，将报错。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25" name="组合 24"/>
          <p:cNvGrpSpPr/>
          <p:nvPr>
            <p:custDataLst>
              <p:tags r:id="rId14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22" name="RemarkBack"/>
            <p:cNvSpPr/>
            <p:nvPr>
              <p:custDataLst>
                <p:tags r:id="rId15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markBlock"/>
            <p:cNvSpPr/>
            <p:nvPr>
              <p:custDataLst>
                <p:tags r:id="rId16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markTitleText"/>
            <p:cNvSpPr txBox="1"/>
            <p:nvPr>
              <p:custDataLst>
                <p:tags r:id="rId17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8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markBlock"/>
          <p:cNvSpPr/>
          <p:nvPr>
            <p:custDataLst>
              <p:tags r:id="rId19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markTitleText"/>
          <p:cNvSpPr txBox="1"/>
          <p:nvPr>
            <p:custDataLst>
              <p:tags r:id="rId20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2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2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2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6"/>
            </p:custDataLst>
          </p:nvPr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8"/>
    </p:custData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的分支语句有如下多种形式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只含一个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: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 :    else : 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（忽略排版问题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if: 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elif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:  </a:t>
            </a:r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elif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:   else: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的语句（忽略排版问题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if:    else  if: 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顺序结构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53"/>
          <p:cNvSpPr txBox="1">
            <a:spLocks noChangeArrowheads="1"/>
          </p:cNvSpPr>
          <p:nvPr/>
        </p:nvSpPr>
        <p:spPr bwMode="auto">
          <a:xfrm>
            <a:off x="1883532" y="1178496"/>
            <a:ext cx="8424936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/>
          <a:lstStyle>
            <a:lvl1pPr marL="342900" indent="209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8675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23698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44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457200">
              <a:lnSpc>
                <a:spcPct val="130000"/>
              </a:lnSpc>
              <a:spcBef>
                <a:spcPts val="0"/>
              </a:spcBef>
            </a:pPr>
            <a:r>
              <a:rPr lang="zh-CN" altLang="en-US" sz="2400" dirty="0"/>
              <a:t>计算机的程序流程通常由：</a:t>
            </a:r>
            <a:r>
              <a:rPr lang="zh-CN" altLang="en-US" sz="2400" dirty="0">
                <a:solidFill>
                  <a:srgbClr val="C00000"/>
                </a:solidFill>
              </a:rPr>
              <a:t>顺序、选择、循环</a:t>
            </a:r>
            <a:r>
              <a:rPr lang="zh-CN" altLang="en-US" sz="2400" dirty="0"/>
              <a:t>三种基本结构</a:t>
            </a:r>
            <a:r>
              <a:rPr lang="zh-CN" altLang="en-US" sz="2400"/>
              <a:t>组成。</a:t>
            </a:r>
            <a:endParaRPr lang="en-US" altLang="zh-CN" sz="2400"/>
          </a:p>
          <a:p>
            <a:pPr marL="0" indent="457200">
              <a:lnSpc>
                <a:spcPct val="130000"/>
              </a:lnSpc>
              <a:spcBef>
                <a:spcPts val="0"/>
              </a:spcBef>
            </a:pPr>
            <a:r>
              <a:rPr lang="zh-CN" altLang="zh-CN" sz="2400"/>
              <a:t>程序设计语言</a:t>
            </a:r>
            <a:r>
              <a:rPr lang="zh-CN" altLang="zh-CN" sz="2400" dirty="0"/>
              <a:t>并不提供专门的控制流语句来表达顺序控制结构，而用程序语句的自然排列（即从上到下、从左至右）顺序来</a:t>
            </a:r>
            <a:r>
              <a:rPr lang="zh-CN" altLang="zh-CN" sz="2400"/>
              <a:t>表达。</a:t>
            </a:r>
            <a:r>
              <a:rPr lang="zh-CN" altLang="en-US" sz="2400"/>
              <a:t>顺序</a:t>
            </a:r>
            <a:r>
              <a:rPr lang="zh-CN" altLang="en-US" sz="2400" dirty="0"/>
              <a:t>结构的流程图如下图所示：</a:t>
            </a:r>
            <a:endParaRPr lang="zh-CN" altLang="en-US" sz="2400" dirty="0"/>
          </a:p>
        </p:txBody>
      </p:sp>
      <p:pic>
        <p:nvPicPr>
          <p:cNvPr id="1026" name="Picture 2" descr="4-1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5" y="4005067"/>
            <a:ext cx="2411577" cy="2026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 else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语句中，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else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语句应和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对齐，不要缩进到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的内部。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0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或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  ]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或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{  }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都表示逻辑假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False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所以写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  0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或 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if  [  ]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条件都不成立。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有变量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a, b, c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；  则语句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a, b, c = b, c , a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是可以执行的 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4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6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4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'2:30:50'.split()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分解后将得到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['2', '30', '50']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>
            <p:custDataLst>
              <p:tags r:id="rId9"/>
            </p:custDataLst>
          </p:nvPr>
        </p:nvSpPr>
        <p:spPr bwMode="auto">
          <a:xfrm>
            <a:off x="11303000" y="1270000"/>
            <a:ext cx="3332480" cy="132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要写为 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'2:30:50'.split(':')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才能得到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['2', '30', '50']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 因为字符串不是空格分隔的，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split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内要指定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':' .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7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9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1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2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4"/>
    </p:custData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25898" y="1098262"/>
            <a:ext cx="8428236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400" dirty="0"/>
              <a:t>循环</a:t>
            </a:r>
            <a:r>
              <a:rPr lang="zh-CN" altLang="en-US" sz="2400" dirty="0"/>
              <a:t>是指多次重复执行某个代码段。循环</a:t>
            </a:r>
            <a:r>
              <a:rPr lang="zh-CN" altLang="zh-CN" sz="2400" dirty="0"/>
              <a:t>有三个要素：循环变量、循环体和循环终止条件。循环结构的执行过程如下：先判断条件表达式</a:t>
            </a:r>
            <a:r>
              <a:rPr lang="en-US" altLang="zh-CN" sz="2400" dirty="0"/>
              <a:t>1</a:t>
            </a:r>
            <a:r>
              <a:rPr lang="zh-CN" altLang="zh-CN" sz="2400" dirty="0"/>
              <a:t>，若其逻辑值为真则执行语句块</a:t>
            </a:r>
            <a:r>
              <a:rPr lang="en-US" altLang="zh-CN" sz="2400" dirty="0"/>
              <a:t>1</a:t>
            </a:r>
            <a:r>
              <a:rPr lang="zh-CN" altLang="zh-CN" sz="2400" dirty="0"/>
              <a:t>，然后继续判断……若条件表达式的逻辑值为假则</a:t>
            </a:r>
            <a:r>
              <a:rPr lang="zh-CN" altLang="zh-CN" sz="2400"/>
              <a:t>退出循环。</a:t>
            </a:r>
            <a:endParaRPr lang="zh-CN" altLang="en-US" sz="2400" dirty="0"/>
          </a:p>
        </p:txBody>
      </p:sp>
      <p:pic>
        <p:nvPicPr>
          <p:cNvPr id="1026" name="Picture 2" descr="4-5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3493122"/>
            <a:ext cx="2808312" cy="321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文本框 5"/>
          <p:cNvSpPr txBox="1"/>
          <p:nvPr/>
        </p:nvSpPr>
        <p:spPr bwMode="auto">
          <a:xfrm>
            <a:off x="2351584" y="2896179"/>
            <a:ext cx="777686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400"/>
              <a:t>Python</a:t>
            </a:r>
            <a:r>
              <a:rPr lang="zh-CN" altLang="en-US" sz="2400"/>
              <a:t>有 </a:t>
            </a:r>
            <a:r>
              <a:rPr lang="en-US" altLang="zh-CN" sz="2400"/>
              <a:t>while </a:t>
            </a:r>
            <a:r>
              <a:rPr lang="zh-CN" altLang="en-US" sz="2400"/>
              <a:t>和 </a:t>
            </a:r>
            <a:r>
              <a:rPr lang="en-US" altLang="zh-CN" sz="2400"/>
              <a:t>for </a:t>
            </a:r>
            <a:r>
              <a:rPr lang="zh-CN" altLang="en-US" sz="2400"/>
              <a:t>两种循环语句。</a:t>
            </a:r>
            <a:endParaRPr lang="zh-CN" altLang="en-US" sz="24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279576" y="978314"/>
            <a:ext cx="7309048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4.3.1 while</a:t>
            </a:r>
            <a:r>
              <a:rPr lang="zh-CN" altLang="zh-CN" sz="2400" dirty="0"/>
              <a:t>循环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425354" y="1412779"/>
            <a:ext cx="5976664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>
                <a:solidFill>
                  <a:srgbClr val="C00000"/>
                </a:solidFill>
              </a:rPr>
              <a:t>while </a:t>
            </a:r>
            <a:r>
              <a:rPr lang="zh-CN" altLang="zh-CN" sz="2400" dirty="0">
                <a:solidFill>
                  <a:srgbClr val="C00000"/>
                </a:solidFill>
              </a:rPr>
              <a:t>条件表达式</a:t>
            </a:r>
            <a:r>
              <a:rPr lang="en-US" altLang="zh-CN" sz="2400" dirty="0">
                <a:solidFill>
                  <a:srgbClr val="C00000"/>
                </a:solidFill>
              </a:rPr>
              <a:t>:</a:t>
            </a:r>
            <a:endParaRPr lang="zh-CN" altLang="zh-CN" sz="2400" dirty="0">
              <a:solidFill>
                <a:srgbClr val="C00000"/>
              </a:solidFill>
            </a:endParaRPr>
          </a:p>
          <a:p>
            <a:r>
              <a:rPr lang="en-US" altLang="zh-CN" sz="2400" dirty="0">
                <a:solidFill>
                  <a:srgbClr val="C00000"/>
                </a:solidFill>
              </a:rPr>
              <a:t>	</a:t>
            </a:r>
            <a:r>
              <a:rPr lang="zh-CN" altLang="zh-CN" sz="2400" dirty="0">
                <a:solidFill>
                  <a:srgbClr val="C00000"/>
                </a:solidFill>
              </a:rPr>
              <a:t>语句块</a:t>
            </a:r>
            <a:r>
              <a:rPr lang="en-US" altLang="zh-CN" sz="2400" dirty="0">
                <a:solidFill>
                  <a:srgbClr val="C00000"/>
                </a:solidFill>
              </a:rPr>
              <a:t>1</a:t>
            </a:r>
            <a:endParaRPr lang="zh-CN" altLang="zh-CN" sz="2400" dirty="0">
              <a:solidFill>
                <a:srgbClr val="C00000"/>
              </a:solidFill>
            </a:endParaRPr>
          </a:p>
          <a:p>
            <a:r>
              <a:rPr lang="en-US" altLang="zh-CN" sz="2400" dirty="0">
                <a:solidFill>
                  <a:srgbClr val="C00000"/>
                </a:solidFill>
              </a:rPr>
              <a:t>[else:</a:t>
            </a:r>
            <a:endParaRPr lang="zh-CN" altLang="zh-CN" sz="2400" dirty="0">
              <a:solidFill>
                <a:srgbClr val="C00000"/>
              </a:solidFill>
            </a:endParaRPr>
          </a:p>
          <a:p>
            <a:r>
              <a:rPr lang="en-US" altLang="zh-CN" sz="2400" dirty="0">
                <a:solidFill>
                  <a:srgbClr val="C00000"/>
                </a:solidFill>
              </a:rPr>
              <a:t>	</a:t>
            </a:r>
            <a:r>
              <a:rPr lang="zh-CN" altLang="zh-CN" sz="2400" dirty="0">
                <a:solidFill>
                  <a:srgbClr val="C00000"/>
                </a:solidFill>
              </a:rPr>
              <a:t>语句块</a:t>
            </a:r>
            <a:r>
              <a:rPr lang="en-US" altLang="zh-CN" sz="2400" dirty="0">
                <a:solidFill>
                  <a:srgbClr val="C00000"/>
                </a:solidFill>
              </a:rPr>
              <a:t>2]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5" name="文本框 4"/>
          <p:cNvSpPr txBox="1"/>
          <p:nvPr/>
        </p:nvSpPr>
        <p:spPr bwMode="auto">
          <a:xfrm>
            <a:off x="1989930" y="2906341"/>
            <a:ext cx="8212145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en-US" sz="2000" dirty="0"/>
              <a:t>注：</a:t>
            </a:r>
            <a:r>
              <a:rPr lang="en-US" altLang="zh-CN" sz="2000" dirty="0"/>
              <a:t>else</a:t>
            </a:r>
            <a:r>
              <a:rPr lang="zh-CN" altLang="en-US" sz="2000" dirty="0"/>
              <a:t>子句是可选的，</a:t>
            </a:r>
            <a:r>
              <a:rPr lang="zh-CN" altLang="en-US" sz="2000"/>
              <a:t>较少使用。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 bwMode="auto">
          <a:xfrm>
            <a:off x="2109088" y="3510349"/>
            <a:ext cx="8125000" cy="224741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dirty="0">
                <a:latin typeface="+mn-ea"/>
                <a:ea typeface="+mn-ea"/>
              </a:rPr>
              <a:t># </a:t>
            </a:r>
            <a:r>
              <a:rPr lang="zh-CN" altLang="en-US" sz="2000" dirty="0">
                <a:latin typeface="+mn-ea"/>
                <a:ea typeface="+mn-ea"/>
              </a:rPr>
              <a:t>求</a:t>
            </a:r>
            <a:r>
              <a:rPr lang="en-US" altLang="zh-CN" sz="2000" dirty="0">
                <a:latin typeface="+mn-ea"/>
                <a:ea typeface="+mn-ea"/>
              </a:rPr>
              <a:t>10</a:t>
            </a:r>
            <a:r>
              <a:rPr lang="zh-CN" altLang="en-US" sz="2000" dirty="0">
                <a:latin typeface="+mn-ea"/>
                <a:ea typeface="+mn-ea"/>
              </a:rPr>
              <a:t>以内奇数的和</a:t>
            </a:r>
            <a:endParaRPr lang="en-US" altLang="zh-CN" sz="2000" dirty="0">
              <a:latin typeface="+mn-ea"/>
              <a:ea typeface="+mn-ea"/>
            </a:endParaRPr>
          </a:p>
          <a:p>
            <a:r>
              <a:rPr lang="en-US" altLang="zh-CN" sz="2000" dirty="0" err="1">
                <a:latin typeface="+mn-ea"/>
                <a:ea typeface="+mn-ea"/>
              </a:rPr>
              <a:t>i</a:t>
            </a:r>
            <a:r>
              <a:rPr lang="en-US" altLang="zh-CN" sz="2000" dirty="0">
                <a:latin typeface="+mn-ea"/>
                <a:ea typeface="+mn-ea"/>
              </a:rPr>
              <a:t> = 1</a:t>
            </a:r>
            <a:endParaRPr lang="zh-CN" altLang="zh-CN" sz="2000" dirty="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s </a:t>
            </a:r>
            <a:r>
              <a:rPr lang="en-US" altLang="zh-CN" sz="2000" dirty="0">
                <a:latin typeface="+mn-ea"/>
                <a:ea typeface="+mn-ea"/>
              </a:rPr>
              <a:t>= 0</a:t>
            </a:r>
            <a:r>
              <a:rPr lang="en-US" altLang="zh-CN" sz="2000">
                <a:latin typeface="+mn-ea"/>
                <a:ea typeface="+mn-ea"/>
              </a:rPr>
              <a:t>	</a:t>
            </a:r>
            <a:endParaRPr lang="zh-CN" altLang="zh-CN" sz="2000" dirty="0">
              <a:latin typeface="+mn-ea"/>
              <a:ea typeface="+mn-ea"/>
            </a:endParaRPr>
          </a:p>
          <a:p>
            <a:r>
              <a:rPr lang="en-US" altLang="zh-CN" sz="2000" dirty="0">
                <a:latin typeface="+mn-ea"/>
                <a:ea typeface="+mn-ea"/>
              </a:rPr>
              <a:t>while  </a:t>
            </a:r>
            <a:r>
              <a:rPr lang="en-US" altLang="zh-CN" sz="2000" dirty="0" err="1">
                <a:latin typeface="+mn-ea"/>
                <a:ea typeface="+mn-ea"/>
              </a:rPr>
              <a:t>i</a:t>
            </a:r>
            <a:r>
              <a:rPr lang="en-US" altLang="zh-CN" sz="2000" dirty="0">
                <a:latin typeface="+mn-ea"/>
                <a:ea typeface="+mn-ea"/>
              </a:rPr>
              <a:t> &lt;= 10</a:t>
            </a:r>
            <a:r>
              <a:rPr lang="en-US" altLang="zh-CN" sz="2000" dirty="0">
                <a:solidFill>
                  <a:srgbClr val="FF0000"/>
                </a:solidFill>
                <a:latin typeface="+mn-ea"/>
                <a:ea typeface="+mn-ea"/>
              </a:rPr>
              <a:t>: </a:t>
            </a:r>
            <a:r>
              <a:rPr lang="en-US" altLang="zh-CN" sz="2000" dirty="0">
                <a:latin typeface="+mn-ea"/>
                <a:ea typeface="+mn-ea"/>
              </a:rPr>
              <a:t> </a:t>
            </a:r>
            <a:r>
              <a:rPr lang="en-US" altLang="zh-CN" sz="2000">
                <a:latin typeface="+mn-ea"/>
                <a:ea typeface="+mn-ea"/>
              </a:rPr>
              <a:t>	           # </a:t>
            </a:r>
            <a:r>
              <a:rPr lang="zh-CN" altLang="en-US" sz="2000" dirty="0">
                <a:latin typeface="+mn-ea"/>
                <a:ea typeface="+mn-ea"/>
              </a:rPr>
              <a:t>冒号</a:t>
            </a:r>
            <a:endParaRPr lang="zh-CN" altLang="zh-CN" sz="2000" dirty="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s = s </a:t>
            </a:r>
            <a:r>
              <a:rPr lang="en-US" altLang="zh-CN" sz="2000" dirty="0">
                <a:latin typeface="+mn-ea"/>
                <a:ea typeface="+mn-ea"/>
              </a:rPr>
              <a:t>+ </a:t>
            </a:r>
            <a:r>
              <a:rPr lang="en-US" altLang="zh-CN" sz="2000" dirty="0" err="1">
                <a:latin typeface="+mn-ea"/>
                <a:ea typeface="+mn-ea"/>
              </a:rPr>
              <a:t>i</a:t>
            </a:r>
            <a:r>
              <a:rPr lang="en-US" altLang="zh-CN" sz="2000" dirty="0">
                <a:latin typeface="+mn-ea"/>
                <a:ea typeface="+mn-ea"/>
              </a:rPr>
              <a:t>  </a:t>
            </a:r>
            <a:r>
              <a:rPr lang="en-US" altLang="zh-CN" sz="2000">
                <a:latin typeface="+mn-ea"/>
                <a:ea typeface="+mn-ea"/>
              </a:rPr>
              <a:t>	           # </a:t>
            </a:r>
            <a:r>
              <a:rPr lang="zh-CN" altLang="en-US" sz="2000" dirty="0">
                <a:latin typeface="+mn-ea"/>
                <a:ea typeface="+mn-ea"/>
              </a:rPr>
              <a:t>缩进</a:t>
            </a:r>
            <a:endParaRPr lang="zh-CN" altLang="zh-CN" sz="2000" dirty="0">
              <a:latin typeface="+mn-ea"/>
              <a:ea typeface="+mn-ea"/>
            </a:endParaRPr>
          </a:p>
          <a:p>
            <a:r>
              <a:rPr lang="en-US" altLang="zh-CN" sz="2000" dirty="0">
                <a:latin typeface="+mn-ea"/>
                <a:ea typeface="+mn-ea"/>
              </a:rPr>
              <a:t>    </a:t>
            </a:r>
            <a:r>
              <a:rPr lang="en-US" altLang="zh-CN" sz="2000" dirty="0" err="1">
                <a:latin typeface="+mn-ea"/>
                <a:ea typeface="+mn-ea"/>
              </a:rPr>
              <a:t>i</a:t>
            </a:r>
            <a:r>
              <a:rPr lang="en-US" altLang="zh-CN" sz="2000" dirty="0">
                <a:latin typeface="+mn-ea"/>
                <a:ea typeface="+mn-ea"/>
              </a:rPr>
              <a:t> = </a:t>
            </a:r>
            <a:r>
              <a:rPr lang="en-US" altLang="zh-CN" sz="2000" dirty="0" err="1">
                <a:latin typeface="+mn-ea"/>
                <a:ea typeface="+mn-ea"/>
              </a:rPr>
              <a:t>i</a:t>
            </a:r>
            <a:r>
              <a:rPr lang="en-US" altLang="zh-CN" sz="2000" dirty="0">
                <a:latin typeface="+mn-ea"/>
                <a:ea typeface="+mn-ea"/>
              </a:rPr>
              <a:t> + 2     	</a:t>
            </a:r>
            <a:r>
              <a:rPr lang="en-US" altLang="zh-CN" sz="2000">
                <a:latin typeface="+mn-ea"/>
                <a:ea typeface="+mn-ea"/>
              </a:rPr>
              <a:t>	</a:t>
            </a:r>
            <a:endParaRPr lang="zh-CN" altLang="zh-CN" sz="2000" dirty="0">
              <a:latin typeface="+mn-ea"/>
              <a:ea typeface="+mn-ea"/>
            </a:endParaRPr>
          </a:p>
          <a:p>
            <a:r>
              <a:rPr lang="en-US" altLang="zh-CN" sz="2000" dirty="0">
                <a:latin typeface="+mn-ea"/>
                <a:ea typeface="+mn-ea"/>
              </a:rPr>
              <a:t>print("sum </a:t>
            </a:r>
            <a:r>
              <a:rPr lang="en-US" altLang="zh-CN" sz="2000">
                <a:latin typeface="+mn-ea"/>
                <a:ea typeface="+mn-ea"/>
              </a:rPr>
              <a:t>=", s)	          # </a:t>
            </a:r>
            <a:r>
              <a:rPr lang="zh-CN" altLang="en-US" sz="2000">
                <a:latin typeface="+mn-ea"/>
                <a:ea typeface="+mn-ea"/>
              </a:rPr>
              <a:t>此语句应在</a:t>
            </a:r>
            <a:r>
              <a:rPr lang="en-US" altLang="zh-CN" sz="2000">
                <a:latin typeface="+mn-ea"/>
                <a:ea typeface="+mn-ea"/>
              </a:rPr>
              <a:t>while</a:t>
            </a:r>
            <a:r>
              <a:rPr lang="zh-CN" altLang="en-US" sz="2000">
                <a:latin typeface="+mn-ea"/>
                <a:ea typeface="+mn-ea"/>
              </a:rPr>
              <a:t>循环外面</a:t>
            </a:r>
            <a:endParaRPr lang="zh-CN" altLang="en-US" sz="2000" dirty="0">
              <a:latin typeface="+mn-ea"/>
              <a:ea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09088" y="6093299"/>
            <a:ext cx="2160240" cy="545107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27548" y="989439"/>
            <a:ext cx="8136904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【</a:t>
            </a:r>
            <a:r>
              <a:rPr lang="zh-CN" altLang="en-US" sz="2000"/>
              <a:t>例</a:t>
            </a:r>
            <a:r>
              <a:rPr lang="en-US" altLang="zh-CN" sz="2000"/>
              <a:t>5】</a:t>
            </a:r>
            <a:r>
              <a:rPr lang="zh-CN" altLang="en-US" sz="2000"/>
              <a:t>编写循环程序，从键盘每次输入单个整数，存入列表中，直至输入</a:t>
            </a:r>
            <a:r>
              <a:rPr lang="en-US" altLang="zh-CN" sz="2000"/>
              <a:t>0</a:t>
            </a:r>
            <a:r>
              <a:rPr lang="zh-CN" altLang="en-US" sz="2000"/>
              <a:t>结束，列表中不存储</a:t>
            </a:r>
            <a:r>
              <a:rPr lang="en-US" altLang="zh-CN" sz="2000"/>
              <a:t>0</a:t>
            </a:r>
            <a:r>
              <a:rPr lang="zh-CN" altLang="en-US" sz="2000"/>
              <a:t>。</a:t>
            </a:r>
            <a:endParaRPr lang="zh-CN" altLang="en-US" sz="200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135560" y="1697970"/>
            <a:ext cx="8144324" cy="2246769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lst = []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x = -1     # 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先预设一个不等于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0</a:t>
            </a:r>
            <a:r>
              <a:rPr lang="zh-CN" altLang="en-US" sz="2000">
                <a:latin typeface="+mn-ea"/>
                <a:ea typeface="+mn-ea"/>
                <a:cs typeface="Times New Roman" panose="02020603050405020304" pitchFamily="18" charset="0"/>
              </a:rPr>
              <a:t>的数</a:t>
            </a:r>
            <a:endParaRPr lang="zh-CN" altLang="en-US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while x: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x = int(input('x='))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if x: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    lst.append(x)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print(lst)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 bwMode="auto">
          <a:xfrm>
            <a:off x="2156144" y="4111874"/>
            <a:ext cx="8123740" cy="288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269875" algn="just">
              <a:lnSpc>
                <a:spcPts val="1540"/>
              </a:lnSpc>
            </a:pPr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上题略显繁琐，</a:t>
            </a:r>
            <a:r>
              <a:rPr lang="zh-CN" altLang="en-US" sz="2000" b="0">
                <a:latin typeface="Inconsolata" charset="0"/>
                <a:cs typeface="Times New Roman" panose="02020603050405020304" pitchFamily="18" charset="0"/>
              </a:rPr>
              <a:t>可</a:t>
            </a:r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用</a:t>
            </a:r>
            <a:r>
              <a:rPr lang="en-US" altLang="zh-CN" sz="2000" b="0">
                <a:latin typeface="Inconsolata" charset="0"/>
                <a:cs typeface="Times New Roman" panose="02020603050405020304" pitchFamily="18" charset="0"/>
              </a:rPr>
              <a:t>Python3.8</a:t>
            </a:r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新增的</a:t>
            </a:r>
            <a:r>
              <a:rPr lang="zh-CN" altLang="zh-CN" sz="2000" b="0">
                <a:solidFill>
                  <a:srgbClr val="C00000"/>
                </a:solidFill>
                <a:latin typeface="Inconsolata" charset="0"/>
                <a:cs typeface="Times New Roman" panose="02020603050405020304" pitchFamily="18" charset="0"/>
              </a:rPr>
              <a:t>海象运算符“</a:t>
            </a:r>
            <a:r>
              <a:rPr lang="en-US" altLang="zh-CN" sz="2000" b="0">
                <a:solidFill>
                  <a:srgbClr val="C00000"/>
                </a:solidFill>
                <a:latin typeface="Inconsolata" charset="0"/>
                <a:cs typeface="Times New Roman" panose="02020603050405020304" pitchFamily="18" charset="0"/>
              </a:rPr>
              <a:t>:=</a:t>
            </a:r>
            <a:r>
              <a:rPr lang="zh-CN" altLang="zh-CN" sz="2000" b="0">
                <a:solidFill>
                  <a:srgbClr val="C00000"/>
                </a:solidFill>
                <a:latin typeface="Inconsolata" charset="0"/>
                <a:cs typeface="Times New Roman" panose="02020603050405020304" pitchFamily="18" charset="0"/>
              </a:rPr>
              <a:t>”</a:t>
            </a:r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简化如下。</a:t>
            </a:r>
            <a:endParaRPr lang="zh-CN" altLang="zh-CN" sz="2000" b="0">
              <a:latin typeface="Inconsolata" charset="0"/>
              <a:cs typeface="Times New Roman" panose="02020603050405020304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56144" y="4498316"/>
            <a:ext cx="8144324" cy="1323439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lst = []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while x</a:t>
            </a:r>
            <a:r>
              <a:rPr lang="en-US" altLang="zh-CN" sz="2000">
                <a:solidFill>
                  <a:srgbClr val="FF0000"/>
                </a:solidFill>
                <a:latin typeface="+mn-ea"/>
                <a:ea typeface="+mn-ea"/>
                <a:cs typeface="Times New Roman" panose="02020603050405020304" pitchFamily="18" charset="0"/>
              </a:rPr>
              <a:t>:=</a:t>
            </a:r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int(input('x=')):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    lst.append(x)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lang="en-US" altLang="zh-CN" sz="2000">
                <a:latin typeface="+mn-ea"/>
                <a:ea typeface="+mn-ea"/>
                <a:cs typeface="Times New Roman" panose="02020603050405020304" pitchFamily="18" charset="0"/>
              </a:rPr>
              <a:t>print(lst)</a:t>
            </a:r>
            <a:endParaRPr lang="en-US" altLang="zh-CN" sz="2000">
              <a:latin typeface="+mn-ea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 bwMode="auto">
          <a:xfrm>
            <a:off x="2135560" y="5821752"/>
            <a:ext cx="802889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indent="457200"/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海象运算符“</a:t>
            </a:r>
            <a:r>
              <a:rPr lang="en-US" altLang="zh-CN" sz="2000" b="0">
                <a:latin typeface="Inconsolata" charset="0"/>
                <a:cs typeface="Times New Roman" panose="02020603050405020304" pitchFamily="18" charset="0"/>
              </a:rPr>
              <a:t>:=</a:t>
            </a:r>
            <a:r>
              <a:rPr lang="zh-CN" altLang="zh-CN" sz="2000" b="0">
                <a:latin typeface="Inconsolata" charset="0"/>
                <a:cs typeface="Times New Roman" panose="02020603050405020304" pitchFamily="18" charset="0"/>
              </a:rPr>
              <a:t>”因形如海象的长牙而得名，其特点是完成变量赋值的同时还会返回变量值，以方便程序做后续的判断。</a:t>
            </a:r>
            <a:endParaRPr lang="zh-CN" altLang="en-US" sz="2000" b="0">
              <a:latin typeface="Inconsolata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27548" y="989442"/>
            <a:ext cx="8532948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b="0"/>
              <a:t>【</a:t>
            </a:r>
            <a:r>
              <a:rPr lang="zh-CN" altLang="en-US" sz="2000" b="0"/>
              <a:t>例</a:t>
            </a:r>
            <a:r>
              <a:rPr lang="en-US" altLang="zh-CN" sz="2000" b="0"/>
              <a:t>6】</a:t>
            </a:r>
            <a:r>
              <a:rPr lang="zh-CN" altLang="en-US" sz="2000" b="0"/>
              <a:t>编程，判断两个列表是否是循环列表。例如有</a:t>
            </a:r>
            <a:r>
              <a:rPr lang="en-US" altLang="zh-CN" sz="2000" b="0"/>
              <a:t>4</a:t>
            </a:r>
            <a:r>
              <a:rPr lang="zh-CN" altLang="en-US" sz="2000" b="0"/>
              <a:t>个列表： </a:t>
            </a:r>
            <a:r>
              <a:rPr lang="en-US" altLang="zh-CN" sz="2000" b="0"/>
              <a:t>lst1=[3,4,7,8] </a:t>
            </a:r>
            <a:r>
              <a:rPr lang="zh-CN" altLang="en-US" sz="2000" b="0"/>
              <a:t>，</a:t>
            </a:r>
            <a:r>
              <a:rPr lang="en-US" altLang="zh-CN" sz="2000" b="0"/>
              <a:t>lst2=[4,7,8,3]</a:t>
            </a:r>
            <a:r>
              <a:rPr lang="zh-CN" altLang="en-US" sz="2000" b="0"/>
              <a:t>， </a:t>
            </a:r>
            <a:r>
              <a:rPr lang="en-US" altLang="zh-CN" sz="2000" b="0"/>
              <a:t>lst3=[7,8,3,4]</a:t>
            </a:r>
            <a:r>
              <a:rPr lang="zh-CN" altLang="en-US" sz="2000" b="0"/>
              <a:t>和 </a:t>
            </a:r>
            <a:r>
              <a:rPr lang="en-US" altLang="zh-CN" sz="2000" b="0"/>
              <a:t>lst4=[3,8,4,7]</a:t>
            </a:r>
            <a:r>
              <a:rPr lang="zh-CN" altLang="en-US" sz="2000" b="0"/>
              <a:t>。则</a:t>
            </a:r>
            <a:r>
              <a:rPr lang="en-US" altLang="zh-CN" sz="2000" b="0"/>
              <a:t>lst1, lst2, lst3 </a:t>
            </a:r>
            <a:r>
              <a:rPr lang="zh-CN" altLang="en-US" sz="2000" b="0"/>
              <a:t>彼此互为循环列表， 而</a:t>
            </a:r>
            <a:r>
              <a:rPr lang="en-US" altLang="zh-CN" sz="2000" b="0"/>
              <a:t>lst4 </a:t>
            </a:r>
            <a:r>
              <a:rPr lang="zh-CN" altLang="en-US" sz="2000" b="0"/>
              <a:t>和前三个列表都不是循环列表的关系。</a:t>
            </a:r>
            <a:endParaRPr lang="zh-CN" altLang="en-US" sz="2000" b="0" dirty="0"/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2135560" y="2147157"/>
            <a:ext cx="8144324" cy="4247317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lst1 = [3, 4, 7, 8]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lst2 = [4, 7, 8, 3]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if len(lst1) != len(lst2):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print('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不是循环列表</a:t>
            </a:r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else: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i = 0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while i &lt; len(lst1):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t = lst1[i:] + lst1[:i] # 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依次将后</a:t>
            </a:r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i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项移到前面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if t == lst2: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    break      		# 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是循环列表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i += 1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if i &lt; len(lst1):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print('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是循环列表</a:t>
            </a:r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else: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  <a:p>
            <a:pPr indent="0"/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        print('</a:t>
            </a:r>
            <a:r>
              <a:rPr kumimoji="0" lang="zh-CN" altLang="en-US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不是循环列表</a:t>
            </a:r>
            <a:r>
              <a:rPr kumimoji="0" lang="en-US" altLang="zh-CN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ea typeface="+mn-ea"/>
                <a:cs typeface="Times New Roman" panose="02020603050405020304" pitchFamily="18" charset="0"/>
              </a:rPr>
              <a:t>')</a:t>
            </a:r>
            <a:endParaRPr kumimoji="0" lang="en-US" altLang="zh-CN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ea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1883532" y="1081171"/>
            <a:ext cx="8424936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dirty="0"/>
              <a:t>4.3.2 </a:t>
            </a:r>
            <a:r>
              <a:rPr lang="en-US" altLang="zh-CN" sz="2000" dirty="0">
                <a:solidFill>
                  <a:srgbClr val="C00000"/>
                </a:solidFill>
              </a:rPr>
              <a:t>for</a:t>
            </a:r>
            <a:r>
              <a:rPr lang="zh-CN" altLang="zh-CN" sz="2000" dirty="0"/>
              <a:t>循环</a:t>
            </a:r>
            <a:r>
              <a:rPr lang="en-US" altLang="zh-CN" sz="2000" dirty="0"/>
              <a:t>(</a:t>
            </a:r>
            <a:r>
              <a:rPr lang="zh-CN" altLang="en-US" sz="2000" dirty="0"/>
              <a:t>最常用</a:t>
            </a:r>
            <a:r>
              <a:rPr lang="en-US" altLang="zh-CN" sz="2000" dirty="0"/>
              <a:t>)</a:t>
            </a:r>
            <a:endParaRPr lang="en-US" altLang="zh-CN" sz="2000" dirty="0"/>
          </a:p>
          <a:p>
            <a:pPr indent="457200"/>
            <a:r>
              <a:rPr lang="zh-CN" altLang="zh-CN" sz="2000" dirty="0"/>
              <a:t>适用于</a:t>
            </a:r>
            <a:r>
              <a:rPr lang="zh-CN" altLang="zh-CN" sz="2000"/>
              <a:t>需要对</a:t>
            </a:r>
            <a:r>
              <a:rPr lang="zh-CN" altLang="en-US" sz="2000"/>
              <a:t>组合</a:t>
            </a:r>
            <a:r>
              <a:rPr lang="zh-CN" altLang="zh-CN" sz="2000"/>
              <a:t>数据</a:t>
            </a:r>
            <a:r>
              <a:rPr lang="zh-CN" altLang="en-US" sz="2000" dirty="0"/>
              <a:t>或</a:t>
            </a:r>
            <a:r>
              <a:rPr lang="zh-CN" altLang="zh-CN" sz="2000"/>
              <a:t>迭代对象进行</a:t>
            </a:r>
            <a:r>
              <a:rPr lang="zh-CN" altLang="zh-CN" sz="2000" dirty="0"/>
              <a:t>遍历的情况。</a:t>
            </a:r>
            <a:r>
              <a:rPr lang="zh-CN" altLang="en-US" sz="2000" dirty="0"/>
              <a:t>格式</a:t>
            </a:r>
            <a:r>
              <a:rPr lang="zh-CN" altLang="zh-CN" sz="2000" dirty="0"/>
              <a:t>如下：</a:t>
            </a:r>
            <a:endParaRPr lang="en-US" altLang="zh-CN" sz="20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220679" y="1858697"/>
            <a:ext cx="7920880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>
                <a:solidFill>
                  <a:srgbClr val="C00000"/>
                </a:solidFill>
              </a:rPr>
              <a:t>for </a:t>
            </a:r>
            <a:r>
              <a:rPr lang="zh-CN" altLang="en-US" sz="2000">
                <a:solidFill>
                  <a:srgbClr val="C00000"/>
                </a:solidFill>
              </a:rPr>
              <a:t>变量</a:t>
            </a:r>
            <a:r>
              <a:rPr lang="en-US" altLang="zh-CN" sz="2000">
                <a:solidFill>
                  <a:srgbClr val="C00000"/>
                </a:solidFill>
              </a:rPr>
              <a:t>  in  </a:t>
            </a:r>
            <a:r>
              <a:rPr lang="zh-CN" altLang="en-US" sz="2000">
                <a:solidFill>
                  <a:srgbClr val="C00000"/>
                </a:solidFill>
              </a:rPr>
              <a:t>组合数据或</a:t>
            </a:r>
            <a:r>
              <a:rPr lang="zh-CN" altLang="zh-CN" sz="2000">
                <a:solidFill>
                  <a:srgbClr val="C00000"/>
                </a:solidFill>
              </a:rPr>
              <a:t>迭代对象</a:t>
            </a:r>
            <a:r>
              <a:rPr lang="en-US" altLang="zh-CN" sz="2000">
                <a:solidFill>
                  <a:srgbClr val="C00000"/>
                </a:solidFill>
              </a:rPr>
              <a:t>:</a:t>
            </a:r>
            <a:endParaRPr lang="zh-CN" altLang="zh-CN" sz="2000" dirty="0">
              <a:solidFill>
                <a:srgbClr val="C00000"/>
              </a:solidFill>
            </a:endParaRPr>
          </a:p>
          <a:p>
            <a:r>
              <a:rPr lang="en-US" altLang="zh-CN" sz="2000" dirty="0">
                <a:solidFill>
                  <a:srgbClr val="C00000"/>
                </a:solidFill>
              </a:rPr>
              <a:t>	</a:t>
            </a:r>
            <a:r>
              <a:rPr lang="zh-CN" altLang="zh-CN" sz="2000" dirty="0">
                <a:solidFill>
                  <a:srgbClr val="C00000"/>
                </a:solidFill>
              </a:rPr>
              <a:t>语句</a:t>
            </a:r>
            <a:r>
              <a:rPr lang="zh-CN" altLang="zh-CN" sz="2000">
                <a:solidFill>
                  <a:srgbClr val="C00000"/>
                </a:solidFill>
              </a:rPr>
              <a:t>块</a:t>
            </a:r>
            <a:r>
              <a:rPr lang="en-US" altLang="zh-CN" sz="2000">
                <a:solidFill>
                  <a:srgbClr val="C00000"/>
                </a:solidFill>
              </a:rPr>
              <a:t>1</a:t>
            </a:r>
            <a:endParaRPr lang="zh-CN" altLang="zh-CN" sz="2000" dirty="0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2090245" y="2811627"/>
            <a:ext cx="8263538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/>
              <a:t>迭代</a:t>
            </a:r>
            <a:r>
              <a:rPr lang="zh-CN" altLang="en-US" sz="2000" dirty="0"/>
              <a:t>对象</a:t>
            </a:r>
            <a:r>
              <a:rPr lang="en-US" altLang="zh-CN" sz="2000" dirty="0"/>
              <a:t>:  </a:t>
            </a:r>
            <a:r>
              <a:rPr lang="en-US" altLang="zh-CN" sz="2000" dirty="0">
                <a:hlinkClick r:id="rId1"/>
              </a:rPr>
              <a:t>https://www.cnblogs.com/eastonliu/p/9156418.html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 bwMode="auto">
          <a:xfrm>
            <a:off x="2227942" y="3572269"/>
            <a:ext cx="7756493" cy="132408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s </a:t>
            </a:r>
            <a:r>
              <a:rPr lang="en-US" altLang="zh-CN" sz="2000" dirty="0"/>
              <a:t>= </a:t>
            </a:r>
            <a:r>
              <a:rPr lang="en-US" altLang="zh-CN" sz="2000"/>
              <a:t>0          # </a:t>
            </a:r>
            <a:r>
              <a:rPr lang="zh-CN" altLang="en-US" sz="2000" dirty="0"/>
              <a:t>求</a:t>
            </a:r>
            <a:r>
              <a:rPr lang="en-US" altLang="zh-CN" sz="2000" dirty="0"/>
              <a:t>1</a:t>
            </a:r>
            <a:r>
              <a:rPr lang="zh-CN" altLang="en-US" sz="2000" dirty="0"/>
              <a:t>到</a:t>
            </a:r>
            <a:r>
              <a:rPr lang="en-US" altLang="zh-CN" sz="2000" dirty="0"/>
              <a:t>10</a:t>
            </a:r>
            <a:r>
              <a:rPr lang="zh-CN" altLang="en-US" sz="2000" dirty="0"/>
              <a:t>的累加和</a:t>
            </a:r>
            <a:endParaRPr lang="zh-CN" altLang="zh-CN" sz="2000" dirty="0"/>
          </a:p>
          <a:p>
            <a:r>
              <a:rPr lang="en-US" altLang="zh-CN" sz="2000"/>
              <a:t>for  x  in  range</a:t>
            </a:r>
            <a:r>
              <a:rPr lang="en-US" altLang="zh-CN" sz="2000" dirty="0"/>
              <a:t>(1, 11): </a:t>
            </a:r>
            <a:endParaRPr lang="zh-CN" altLang="zh-CN" sz="2000" dirty="0"/>
          </a:p>
          <a:p>
            <a:r>
              <a:rPr lang="en-US" altLang="zh-CN" sz="2000"/>
              <a:t>    s = s </a:t>
            </a:r>
            <a:r>
              <a:rPr lang="en-US" altLang="zh-CN" sz="2000" dirty="0"/>
              <a:t>+ x</a:t>
            </a:r>
            <a:endParaRPr lang="zh-CN" altLang="zh-CN" sz="2000" dirty="0"/>
          </a:p>
          <a:p>
            <a:r>
              <a:rPr lang="en-US" altLang="zh-CN" sz="2000" dirty="0"/>
              <a:t>print</a:t>
            </a:r>
            <a:r>
              <a:rPr lang="en-US" altLang="zh-CN" sz="2000"/>
              <a:t>('sum =', s)</a:t>
            </a:r>
            <a:endParaRPr lang="zh-CN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7942" y="5179201"/>
            <a:ext cx="2070851" cy="536202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 bwMode="auto">
          <a:xfrm>
            <a:off x="2130018" y="5877272"/>
            <a:ext cx="8172908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en-US" sz="2000"/>
              <a:t>注：循环中的变量</a:t>
            </a:r>
            <a:r>
              <a:rPr lang="en-US" altLang="zh-CN" sz="2000"/>
              <a:t>x</a:t>
            </a:r>
            <a:r>
              <a:rPr lang="zh-CN" altLang="en-US" sz="2000" dirty="0"/>
              <a:t>无需事先定义，可用任何变量名。如</a:t>
            </a:r>
            <a:r>
              <a:rPr lang="en-US" altLang="zh-CN" sz="2000" dirty="0"/>
              <a:t>x</a:t>
            </a:r>
            <a:r>
              <a:rPr lang="zh-CN" altLang="en-US" sz="2000" dirty="0"/>
              <a:t>不实际使用，习惯用 </a:t>
            </a:r>
            <a:r>
              <a:rPr lang="en-US" altLang="zh-CN" sz="2000" dirty="0"/>
              <a:t>_ </a:t>
            </a:r>
            <a:r>
              <a:rPr lang="zh-CN" altLang="en-US" sz="2000" dirty="0"/>
              <a:t>代替。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176533" y="1020545"/>
            <a:ext cx="7992888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 algn="just"/>
            <a:r>
              <a:rPr lang="zh-CN" altLang="zh-CN" sz="2400" dirty="0"/>
              <a:t>下面程序段的功能是</a:t>
            </a:r>
            <a:r>
              <a:rPr lang="zh-CN" altLang="en-US" sz="2400" dirty="0"/>
              <a:t>输入</a:t>
            </a:r>
            <a:r>
              <a:rPr lang="zh-CN" altLang="zh-CN" sz="2400" dirty="0"/>
              <a:t>一个字符串，然后遍历字符</a:t>
            </a:r>
            <a:r>
              <a:rPr lang="zh-CN" altLang="en-US" sz="2400" dirty="0"/>
              <a:t>串</a:t>
            </a:r>
            <a:r>
              <a:rPr lang="zh-CN" altLang="zh-CN" sz="2400" dirty="0"/>
              <a:t>。若字符是大写字母则转换为小写字母输出，若是其他字符则直接输出。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279576" y="2327522"/>
            <a:ext cx="7632848" cy="2308966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 err="1"/>
              <a:t>st</a:t>
            </a:r>
            <a:r>
              <a:rPr lang="en-US" altLang="zh-CN" sz="2400" dirty="0"/>
              <a:t> = input('Input a </a:t>
            </a:r>
            <a:r>
              <a:rPr lang="en-US" altLang="zh-CN" sz="2400"/>
              <a:t>String:')</a:t>
            </a:r>
            <a:endParaRPr lang="en-US" altLang="zh-CN" sz="2400"/>
          </a:p>
          <a:p>
            <a:r>
              <a:rPr lang="en-US" altLang="zh-CN" sz="2400"/>
              <a:t>for  </a:t>
            </a:r>
            <a:r>
              <a:rPr lang="en-US" altLang="zh-CN" sz="2400" dirty="0"/>
              <a:t>s  in  </a:t>
            </a:r>
            <a:r>
              <a:rPr lang="en-US" altLang="zh-CN" sz="2400" dirty="0" err="1"/>
              <a:t>st</a:t>
            </a:r>
            <a:r>
              <a:rPr lang="en-US" altLang="zh-CN" sz="2400" dirty="0"/>
              <a:t>:</a:t>
            </a:r>
            <a:endParaRPr lang="zh-CN" altLang="zh-CN" sz="2400" dirty="0"/>
          </a:p>
          <a:p>
            <a:r>
              <a:rPr lang="en-US" altLang="zh-CN" sz="2400" dirty="0"/>
              <a:t>    if  'A' &lt;= s &lt;= 'Z':</a:t>
            </a:r>
            <a:endParaRPr lang="zh-CN" altLang="zh-CN" sz="2400" dirty="0"/>
          </a:p>
          <a:p>
            <a:r>
              <a:rPr lang="en-US" altLang="zh-CN" sz="2400" dirty="0"/>
              <a:t>        print(</a:t>
            </a:r>
            <a:r>
              <a:rPr lang="en-US" altLang="zh-CN" sz="2400" dirty="0" err="1"/>
              <a:t>s.lower</a:t>
            </a:r>
            <a:r>
              <a:rPr lang="en-US" altLang="zh-CN" sz="2400" dirty="0"/>
              <a:t>(), end = '')</a:t>
            </a:r>
            <a:endParaRPr lang="zh-CN" altLang="zh-CN" sz="2400" dirty="0"/>
          </a:p>
          <a:p>
            <a:r>
              <a:rPr lang="en-US" altLang="zh-CN" sz="2400" dirty="0"/>
              <a:t>    else:</a:t>
            </a:r>
            <a:endParaRPr lang="zh-CN" altLang="zh-CN" sz="2400" dirty="0"/>
          </a:p>
          <a:p>
            <a:r>
              <a:rPr lang="en-US" altLang="zh-CN" sz="2400" dirty="0"/>
              <a:t>        print(s, end = '')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72880" y="5044432"/>
            <a:ext cx="4251969" cy="793026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2176536" y="6183660"/>
            <a:ext cx="73758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注：</a:t>
            </a:r>
            <a:r>
              <a:rPr lang="en-US" altLang="zh-CN" sz="2000" dirty="0"/>
              <a:t>while</a:t>
            </a:r>
            <a:r>
              <a:rPr lang="zh-CN" altLang="en-US" sz="2000" dirty="0"/>
              <a:t>遍历一般要借助下标</a:t>
            </a:r>
            <a:r>
              <a:rPr lang="en-US" altLang="zh-CN" sz="2000" dirty="0"/>
              <a:t>,  for</a:t>
            </a:r>
            <a:r>
              <a:rPr lang="zh-CN" altLang="en-US" sz="2000" dirty="0"/>
              <a:t>遍历通常不需下标。</a:t>
            </a:r>
            <a:endParaRPr lang="zh-CN" altLang="zh-CN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7872" y="4982690"/>
            <a:ext cx="3533775" cy="10858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4.1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顺序结构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2207568" y="1094317"/>
            <a:ext cx="8208912" cy="106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sz="2400"/>
              <a:t>【</a:t>
            </a:r>
            <a:r>
              <a:rPr lang="zh-CN" altLang="en-US" sz="2400"/>
              <a:t>例</a:t>
            </a:r>
            <a:r>
              <a:rPr lang="en-US" altLang="zh-CN" sz="2400"/>
              <a:t>1</a:t>
            </a:r>
            <a:r>
              <a:rPr lang="en-US" altLang="zh-CN" sz="2400" dirty="0"/>
              <a:t>】</a:t>
            </a:r>
            <a:r>
              <a:rPr lang="zh-CN" altLang="zh-CN" sz="2400"/>
              <a:t>设计一</a:t>
            </a:r>
            <a:r>
              <a:rPr lang="zh-CN" altLang="en-US" sz="2400"/>
              <a:t>个</a:t>
            </a:r>
            <a:r>
              <a:rPr lang="zh-CN" altLang="zh-CN" sz="2400"/>
              <a:t>程序</a:t>
            </a:r>
            <a:r>
              <a:rPr lang="zh-CN" altLang="zh-CN" sz="2400" dirty="0"/>
              <a:t>从键盘读入圆的半径，</a:t>
            </a:r>
            <a:r>
              <a:rPr lang="zh-CN" altLang="en-US" sz="2400" dirty="0"/>
              <a:t>计算</a:t>
            </a:r>
            <a:r>
              <a:rPr lang="zh-CN" altLang="zh-CN" sz="2400" dirty="0"/>
              <a:t>圆周长和圆面积并输出。程序如下：</a:t>
            </a:r>
            <a:endParaRPr lang="en-US" altLang="zh-CN" sz="2400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300586" y="2452246"/>
            <a:ext cx="8115894" cy="230832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>
            <a:lvl1pPr indent="539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/>
            <a:r>
              <a:rPr lang="en-US" altLang="zh-CN" sz="2400" b="0" dirty="0">
                <a:latin typeface="+mn-lt"/>
                <a:ea typeface="Inconsolata" charset="0"/>
                <a:cs typeface="Times New Roman" panose="02020603050405020304" pitchFamily="18" charset="0"/>
              </a:rPr>
              <a:t>pi = 3.14159	</a:t>
            </a:r>
            <a:r>
              <a:rPr lang="en-US" altLang="zh-CN" sz="2400" b="0">
                <a:latin typeface="+mn-lt"/>
                <a:ea typeface="Inconsolata" charset="0"/>
                <a:cs typeface="Times New Roman" panose="02020603050405020304" pitchFamily="18" charset="0"/>
              </a:rPr>
              <a:t>	               # </a:t>
            </a:r>
            <a:r>
              <a:rPr lang="zh-CN" altLang="en-US" sz="2400" b="0" dirty="0">
                <a:latin typeface="+mn-lt"/>
                <a:cs typeface="Times New Roman" panose="02020603050405020304" pitchFamily="18" charset="0"/>
              </a:rPr>
              <a:t>所有语句同级别，顶格对齐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  <a:p>
            <a:pPr indent="0"/>
            <a:r>
              <a:rPr lang="en-US" altLang="zh-CN" sz="2400" b="0" dirty="0">
                <a:latin typeface="+mn-lt"/>
                <a:cs typeface="Times New Roman" panose="02020603050405020304" pitchFamily="18" charset="0"/>
              </a:rPr>
              <a:t>r = eval(input('</a:t>
            </a:r>
            <a:r>
              <a:rPr lang="zh-CN" altLang="en-US" sz="2400" b="0" dirty="0">
                <a:latin typeface="+mn-lt"/>
                <a:cs typeface="Times New Roman" panose="02020603050405020304" pitchFamily="18" charset="0"/>
              </a:rPr>
              <a:t>输入圆的半径：</a:t>
            </a:r>
            <a:r>
              <a:rPr lang="en-US" altLang="zh-CN" sz="2400" b="0" dirty="0">
                <a:latin typeface="+mn-lt"/>
                <a:cs typeface="Times New Roman" panose="02020603050405020304" pitchFamily="18" charset="0"/>
              </a:rPr>
              <a:t>'))  </a:t>
            </a:r>
            <a:r>
              <a:rPr lang="en-US" altLang="zh-CN" sz="2400" b="0">
                <a:latin typeface="+mn-lt"/>
                <a:cs typeface="Times New Roman" panose="02020603050405020304" pitchFamily="18" charset="0"/>
              </a:rPr>
              <a:t># eval</a:t>
            </a:r>
            <a:r>
              <a:rPr lang="zh-CN" altLang="en-US" sz="2400" b="0">
                <a:latin typeface="+mn-lt"/>
                <a:cs typeface="Times New Roman" panose="02020603050405020304" pitchFamily="18" charset="0"/>
              </a:rPr>
              <a:t>将字符串转浮点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  <a:p>
            <a:pPr indent="0"/>
            <a:r>
              <a:rPr lang="en-US" altLang="zh-CN" sz="2400" b="0" dirty="0">
                <a:latin typeface="+mn-lt"/>
                <a:cs typeface="Times New Roman" panose="02020603050405020304" pitchFamily="18" charset="0"/>
              </a:rPr>
              <a:t>d = 2 * pi * r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  <a:p>
            <a:pPr indent="0"/>
            <a:r>
              <a:rPr lang="en-US" altLang="zh-CN" sz="2400" b="0" dirty="0">
                <a:latin typeface="+mn-lt"/>
                <a:cs typeface="Times New Roman" panose="02020603050405020304" pitchFamily="18" charset="0"/>
              </a:rPr>
              <a:t>s = pi * r * r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  <a:p>
            <a:pPr indent="0"/>
            <a:r>
              <a:rPr lang="en-US" altLang="zh-CN" sz="2400" b="0">
                <a:latin typeface="+mn-lt"/>
                <a:cs typeface="Times New Roman" panose="02020603050405020304" pitchFamily="18" charset="0"/>
              </a:rPr>
              <a:t>print(</a:t>
            </a:r>
            <a:r>
              <a:rPr lang="en-US" altLang="zh-CN" sz="2400" b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f</a:t>
            </a:r>
            <a:r>
              <a:rPr lang="en-US" altLang="zh-CN" sz="2400" b="0">
                <a:latin typeface="+mn-lt"/>
                <a:cs typeface="Times New Roman" panose="02020603050405020304" pitchFamily="18" charset="0"/>
              </a:rPr>
              <a:t>'d={d:.2f}')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  <a:p>
            <a:pPr indent="0"/>
            <a:r>
              <a:rPr lang="en-US" altLang="zh-CN" sz="2400" b="0">
                <a:latin typeface="+mn-lt"/>
                <a:cs typeface="Times New Roman" panose="02020603050405020304" pitchFamily="18" charset="0"/>
              </a:rPr>
              <a:t>print(</a:t>
            </a:r>
            <a:r>
              <a:rPr lang="en-US" altLang="zh-CN" sz="2400" b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f</a:t>
            </a:r>
            <a:r>
              <a:rPr lang="en-US" altLang="zh-CN" sz="2400" b="0">
                <a:latin typeface="+mn-lt"/>
                <a:cs typeface="Times New Roman" panose="02020603050405020304" pitchFamily="18" charset="0"/>
              </a:rPr>
              <a:t>'s={s:.2f}') </a:t>
            </a:r>
            <a:endParaRPr lang="en-US" altLang="zh-CN" sz="2400" b="0" dirty="0">
              <a:latin typeface="+mn-lt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0586" y="5210441"/>
            <a:ext cx="2664296" cy="1106484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27548" y="1027069"/>
            <a:ext cx="8464240" cy="831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400"/>
              <a:t>下面程序的</a:t>
            </a:r>
            <a:r>
              <a:rPr lang="zh-CN" altLang="zh-CN" sz="2400" dirty="0"/>
              <a:t>功能是生成一个</a:t>
            </a:r>
            <a:r>
              <a:rPr lang="zh-CN" altLang="en-US" sz="2400" dirty="0"/>
              <a:t>含</a:t>
            </a:r>
            <a:r>
              <a:rPr lang="en-US" altLang="zh-CN" sz="2400" dirty="0"/>
              <a:t>20</a:t>
            </a:r>
            <a:r>
              <a:rPr lang="zh-CN" altLang="en-US" sz="2400" dirty="0"/>
              <a:t>个随机整数的</a:t>
            </a:r>
            <a:r>
              <a:rPr lang="zh-CN" altLang="zh-CN" sz="2400" dirty="0"/>
              <a:t>元组，</a:t>
            </a:r>
            <a:r>
              <a:rPr lang="zh-CN" altLang="en-US" sz="2400" dirty="0"/>
              <a:t>整数范围</a:t>
            </a:r>
            <a:r>
              <a:rPr lang="zh-CN" altLang="zh-CN" sz="2400" dirty="0"/>
              <a:t>为</a:t>
            </a:r>
            <a:r>
              <a:rPr lang="en-US" altLang="zh-CN" sz="2400" dirty="0"/>
              <a:t>[</a:t>
            </a:r>
            <a:r>
              <a:rPr lang="en-US" altLang="zh-CN" sz="2400"/>
              <a:t>1,100]</a:t>
            </a:r>
            <a:r>
              <a:rPr lang="zh-CN" altLang="en-US" sz="2400"/>
              <a:t>，</a:t>
            </a:r>
            <a:r>
              <a:rPr lang="zh-CN" altLang="zh-CN" sz="2400"/>
              <a:t>遍历</a:t>
            </a:r>
            <a:r>
              <a:rPr lang="zh-CN" altLang="zh-CN" sz="2400" dirty="0"/>
              <a:t>元组并输出其中的</a:t>
            </a:r>
            <a:r>
              <a:rPr lang="zh-CN" altLang="zh-CN" sz="2400" dirty="0">
                <a:solidFill>
                  <a:srgbClr val="C00000"/>
                </a:solidFill>
              </a:rPr>
              <a:t>偶数</a:t>
            </a:r>
            <a:r>
              <a:rPr lang="zh-CN" altLang="zh-CN" sz="2400" dirty="0"/>
              <a:t>及</a:t>
            </a:r>
            <a:r>
              <a:rPr lang="zh-CN" altLang="zh-CN" sz="2400">
                <a:solidFill>
                  <a:srgbClr val="C00000"/>
                </a:solidFill>
              </a:rPr>
              <a:t>对应的</a:t>
            </a:r>
            <a:r>
              <a:rPr lang="zh-CN" altLang="en-US" sz="2400">
                <a:solidFill>
                  <a:srgbClr val="C00000"/>
                </a:solidFill>
              </a:rPr>
              <a:t>索引</a:t>
            </a:r>
            <a:r>
              <a:rPr lang="zh-CN" altLang="zh-CN" sz="2400"/>
              <a:t>。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127384" y="2019783"/>
            <a:ext cx="8264568" cy="1939635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from random import </a:t>
            </a:r>
            <a:r>
              <a:rPr lang="en-US" altLang="zh-CN" sz="2400" dirty="0" err="1"/>
              <a:t>randint</a:t>
            </a:r>
            <a:endParaRPr lang="zh-CN" altLang="zh-CN" sz="2400" dirty="0"/>
          </a:p>
          <a:p>
            <a:r>
              <a:rPr lang="en-US" altLang="zh-CN" sz="2400" dirty="0"/>
              <a:t>a = tuple((</a:t>
            </a:r>
            <a:r>
              <a:rPr lang="en-US" altLang="zh-CN" sz="2400" dirty="0" err="1"/>
              <a:t>randint</a:t>
            </a:r>
            <a:r>
              <a:rPr lang="en-US" altLang="zh-CN" sz="2400" dirty="0"/>
              <a:t>(1,100) for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in range(20))) # </a:t>
            </a:r>
            <a:r>
              <a:rPr lang="zh-CN" altLang="en-US" sz="2400" dirty="0"/>
              <a:t>生成元组</a:t>
            </a:r>
            <a:endParaRPr lang="zh-CN" altLang="zh-CN" sz="2400" dirty="0"/>
          </a:p>
          <a:p>
            <a:r>
              <a:rPr lang="en-US" altLang="zh-CN" sz="2400" dirty="0"/>
              <a:t>for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, v in </a:t>
            </a:r>
            <a:r>
              <a:rPr lang="en-US" altLang="zh-CN" sz="2400" dirty="0">
                <a:solidFill>
                  <a:srgbClr val="C00000"/>
                </a:solidFill>
              </a:rPr>
              <a:t>enumerate</a:t>
            </a:r>
            <a:r>
              <a:rPr lang="en-US" altLang="zh-CN" sz="2400" dirty="0"/>
              <a:t>(</a:t>
            </a:r>
            <a:r>
              <a:rPr lang="en-US" altLang="zh-CN" sz="2400"/>
              <a:t>a):   # i </a:t>
            </a:r>
            <a:r>
              <a:rPr lang="zh-CN" altLang="en-US" sz="2400"/>
              <a:t>是索引</a:t>
            </a:r>
            <a:endParaRPr lang="zh-CN" altLang="zh-CN" sz="2400" dirty="0"/>
          </a:p>
          <a:p>
            <a:r>
              <a:rPr lang="en-US" altLang="zh-CN" sz="2400" dirty="0"/>
              <a:t>    if v % 2 == 0:</a:t>
            </a:r>
            <a:endParaRPr lang="zh-CN" altLang="zh-CN" sz="2400" dirty="0"/>
          </a:p>
          <a:p>
            <a:r>
              <a:rPr lang="en-US" altLang="zh-CN" sz="2400" dirty="0"/>
              <a:t>        print(</a:t>
            </a:r>
            <a:r>
              <a:rPr lang="en-US" altLang="zh-CN" sz="2400" dirty="0" err="1"/>
              <a:t>i</a:t>
            </a:r>
            <a:r>
              <a:rPr lang="en-US" altLang="zh-CN" sz="2400" dirty="0"/>
              <a:t>, '-', v)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0580" y="4110462"/>
            <a:ext cx="1448594" cy="1478781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 bwMode="auto">
          <a:xfrm>
            <a:off x="2232338" y="5949280"/>
            <a:ext cx="81596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000">
                <a:latin typeface="+mn-ea"/>
                <a:ea typeface="+mn-ea"/>
              </a:rPr>
              <a:t>enumerate()</a:t>
            </a:r>
            <a:r>
              <a:rPr lang="zh-CN" altLang="en-US" sz="2000">
                <a:latin typeface="+mn-ea"/>
                <a:ea typeface="+mn-ea"/>
              </a:rPr>
              <a:t>函数返回一个由</a:t>
            </a:r>
            <a:r>
              <a:rPr lang="en-US" altLang="zh-CN" sz="2000">
                <a:latin typeface="+mn-ea"/>
                <a:ea typeface="+mn-ea"/>
              </a:rPr>
              <a:t>"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</a:rPr>
              <a:t>(</a:t>
            </a:r>
            <a:r>
              <a:rPr lang="zh-CN" altLang="en-US" sz="2000">
                <a:solidFill>
                  <a:srgbClr val="C00000"/>
                </a:solidFill>
                <a:latin typeface="+mn-ea"/>
                <a:ea typeface="+mn-ea"/>
              </a:rPr>
              <a:t>索引，值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</a:rPr>
              <a:t>)</a:t>
            </a:r>
            <a:r>
              <a:rPr lang="en-US" altLang="zh-CN" sz="2000">
                <a:latin typeface="+mn-ea"/>
                <a:ea typeface="+mn-ea"/>
              </a:rPr>
              <a:t>"</a:t>
            </a:r>
            <a:r>
              <a:rPr lang="zh-CN" altLang="en-US" sz="2000">
                <a:latin typeface="+mn-ea"/>
                <a:ea typeface="+mn-ea"/>
              </a:rPr>
              <a:t>组成的迭代对象。</a:t>
            </a:r>
            <a:endParaRPr lang="zh-CN" altLang="en-US" sz="200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 bwMode="auto">
          <a:xfrm>
            <a:off x="2135560" y="1124744"/>
            <a:ext cx="756084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/>
              <a:t>4.3.3</a:t>
            </a:r>
            <a:r>
              <a:rPr lang="zh-CN" altLang="en-US" sz="2800" dirty="0"/>
              <a:t> </a:t>
            </a:r>
            <a:r>
              <a:rPr lang="en-US" altLang="zh-CN" sz="2800" dirty="0"/>
              <a:t>break</a:t>
            </a:r>
            <a:r>
              <a:rPr lang="zh-CN" altLang="zh-CN" sz="2800" dirty="0"/>
              <a:t>语句和</a:t>
            </a:r>
            <a:r>
              <a:rPr lang="en-US" altLang="zh-CN" sz="2800" dirty="0"/>
              <a:t>continue</a:t>
            </a:r>
            <a:r>
              <a:rPr lang="zh-CN" altLang="zh-CN" sz="2800" dirty="0"/>
              <a:t>语句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 bwMode="auto">
          <a:xfrm>
            <a:off x="2207568" y="1648606"/>
            <a:ext cx="8102430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en-US" sz="2000" dirty="0"/>
              <a:t>这两条语句</a:t>
            </a:r>
            <a:r>
              <a:rPr lang="zh-CN" altLang="en-US" sz="2000" dirty="0">
                <a:solidFill>
                  <a:srgbClr val="C00000"/>
                </a:solidFill>
              </a:rPr>
              <a:t>只能在循环内使用</a:t>
            </a:r>
            <a:r>
              <a:rPr lang="zh-CN" altLang="en-US" sz="2000" dirty="0"/>
              <a:t>。</a:t>
            </a:r>
            <a:r>
              <a:rPr lang="en-US" altLang="zh-CN" sz="2000" dirty="0"/>
              <a:t>break</a:t>
            </a:r>
            <a:r>
              <a:rPr lang="zh-CN" altLang="zh-CN" sz="2000" dirty="0"/>
              <a:t>语句的功能是结束循环，继续执行循环结构后续的语句。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 bwMode="auto">
          <a:xfrm>
            <a:off x="2143889" y="2229700"/>
            <a:ext cx="8136904" cy="848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>
              <a:lnSpc>
                <a:spcPct val="130000"/>
              </a:lnSpc>
            </a:pPr>
            <a:r>
              <a:rPr lang="zh-CN" altLang="zh-CN" sz="2000" dirty="0"/>
              <a:t>下面程序段的功能是从</a:t>
            </a:r>
            <a:r>
              <a:rPr lang="zh-CN" altLang="zh-CN" sz="2000"/>
              <a:t>成绩表</a:t>
            </a:r>
            <a:r>
              <a:rPr lang="en-US" altLang="zh-CN" sz="2000"/>
              <a:t>score</a:t>
            </a:r>
            <a:r>
              <a:rPr lang="zh-CN" altLang="zh-CN" sz="2000"/>
              <a:t>中</a:t>
            </a:r>
            <a:r>
              <a:rPr lang="zh-CN" altLang="zh-CN" sz="2000" dirty="0"/>
              <a:t>查找第一个优秀学生</a:t>
            </a:r>
            <a:r>
              <a:rPr lang="en-US" altLang="zh-CN" sz="2000" dirty="0"/>
              <a:t>(</a:t>
            </a:r>
            <a:r>
              <a:rPr lang="zh-CN" altLang="en-US" sz="2000" dirty="0"/>
              <a:t>达到</a:t>
            </a:r>
            <a:r>
              <a:rPr lang="en-US" altLang="zh-CN" sz="2000" dirty="0"/>
              <a:t>90</a:t>
            </a:r>
            <a:r>
              <a:rPr lang="zh-CN" altLang="en-US" sz="2000" dirty="0"/>
              <a:t>分</a:t>
            </a:r>
            <a:r>
              <a:rPr lang="en-US" altLang="zh-CN" sz="2000" dirty="0"/>
              <a:t>)</a:t>
            </a:r>
            <a:r>
              <a:rPr lang="zh-CN" altLang="zh-CN" sz="2000" dirty="0"/>
              <a:t>，并输出他的学号和成绩。</a:t>
            </a:r>
            <a:endParaRPr lang="zh-CN" altLang="en-US" sz="2000" dirty="0"/>
          </a:p>
        </p:txBody>
      </p:sp>
      <p:sp>
        <p:nvSpPr>
          <p:cNvPr id="8" name="文本框 7"/>
          <p:cNvSpPr txBox="1"/>
          <p:nvPr/>
        </p:nvSpPr>
        <p:spPr bwMode="auto">
          <a:xfrm>
            <a:off x="2207570" y="3137847"/>
            <a:ext cx="8073225" cy="244926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2000" dirty="0"/>
              <a:t>from random import </a:t>
            </a:r>
            <a:r>
              <a:rPr lang="en-US" altLang="zh-CN" sz="2000" dirty="0" err="1"/>
              <a:t>randint</a:t>
            </a:r>
            <a:endParaRPr lang="en-US" altLang="zh-CN" sz="2000" dirty="0"/>
          </a:p>
          <a:p>
            <a:pPr>
              <a:lnSpc>
                <a:spcPct val="130000"/>
              </a:lnSpc>
            </a:pPr>
            <a:r>
              <a:rPr lang="en-US" altLang="zh-CN" sz="2000" dirty="0"/>
              <a:t>score = [</a:t>
            </a:r>
            <a:r>
              <a:rPr lang="en-US" altLang="zh-CN" sz="2000" dirty="0" err="1"/>
              <a:t>randint</a:t>
            </a:r>
            <a:r>
              <a:rPr lang="en-US" altLang="zh-CN" sz="2000" dirty="0"/>
              <a:t>(1,100) for x in range(50)]    # </a:t>
            </a:r>
            <a:r>
              <a:rPr lang="zh-CN" altLang="en-US" sz="2000" dirty="0"/>
              <a:t>随机成绩</a:t>
            </a:r>
            <a:endParaRPr lang="zh-CN" altLang="en-US" sz="2000" dirty="0"/>
          </a:p>
          <a:p>
            <a:pPr>
              <a:lnSpc>
                <a:spcPct val="130000"/>
              </a:lnSpc>
            </a:pPr>
            <a:r>
              <a:rPr lang="en-US" altLang="zh-CN" sz="2000" dirty="0"/>
              <a:t>for </a:t>
            </a:r>
            <a:r>
              <a:rPr lang="en-US" altLang="zh-CN" sz="2000" dirty="0" err="1"/>
              <a:t>i</a:t>
            </a:r>
            <a:r>
              <a:rPr lang="en-US" altLang="zh-CN" sz="2000" dirty="0"/>
              <a:t>, s in </a:t>
            </a:r>
            <a:r>
              <a:rPr lang="en-US" altLang="zh-CN" sz="2000" dirty="0">
                <a:solidFill>
                  <a:srgbClr val="C00000"/>
                </a:solidFill>
              </a:rPr>
              <a:t>enumerate</a:t>
            </a:r>
            <a:r>
              <a:rPr lang="en-US" altLang="zh-CN" sz="2000" dirty="0"/>
              <a:t>(score):</a:t>
            </a:r>
            <a:endParaRPr lang="en-US" altLang="zh-CN" sz="2000" dirty="0"/>
          </a:p>
          <a:p>
            <a:pPr>
              <a:lnSpc>
                <a:spcPct val="130000"/>
              </a:lnSpc>
            </a:pPr>
            <a:r>
              <a:rPr lang="en-US" altLang="zh-CN" sz="2000" dirty="0"/>
              <a:t>    if s &gt;= 90:</a:t>
            </a:r>
            <a:endParaRPr lang="en-US" altLang="zh-CN" sz="2000" dirty="0"/>
          </a:p>
          <a:p>
            <a:pPr>
              <a:lnSpc>
                <a:spcPct val="130000"/>
              </a:lnSpc>
            </a:pPr>
            <a:r>
              <a:rPr lang="en-US" altLang="zh-CN" sz="2000" dirty="0"/>
              <a:t>        print("</a:t>
            </a:r>
            <a:r>
              <a:rPr lang="zh-CN" altLang="en-US" sz="2000" dirty="0"/>
              <a:t>第一个优秀学生是</a:t>
            </a:r>
            <a:r>
              <a:rPr lang="en-US" altLang="zh-CN" sz="2000" dirty="0"/>
              <a:t>{}</a:t>
            </a:r>
            <a:r>
              <a:rPr lang="zh-CN" altLang="en-US" sz="2000" dirty="0"/>
              <a:t>，他的成绩为</a:t>
            </a:r>
            <a:r>
              <a:rPr lang="en-US" altLang="zh-CN" sz="2000" dirty="0"/>
              <a:t>{}".format(</a:t>
            </a:r>
            <a:r>
              <a:rPr lang="en-US" altLang="zh-CN" sz="2000" dirty="0" err="1"/>
              <a:t>i</a:t>
            </a:r>
            <a:r>
              <a:rPr lang="en-US" altLang="zh-CN" sz="2000" dirty="0"/>
              <a:t>, s))</a:t>
            </a:r>
            <a:endParaRPr lang="en-US" altLang="zh-CN" sz="2000" dirty="0"/>
          </a:p>
          <a:p>
            <a:pPr>
              <a:lnSpc>
                <a:spcPct val="130000"/>
              </a:lnSpc>
            </a:pPr>
            <a:r>
              <a:rPr lang="en-US" altLang="zh-CN" sz="2000" dirty="0"/>
              <a:t>        </a:t>
            </a:r>
            <a:r>
              <a:rPr lang="en-US" altLang="zh-CN" sz="2000">
                <a:solidFill>
                  <a:srgbClr val="C00000"/>
                </a:solidFill>
              </a:rPr>
              <a:t>break</a:t>
            </a:r>
            <a:r>
              <a:rPr lang="en-US" altLang="zh-CN" sz="2000"/>
              <a:t>   	# </a:t>
            </a:r>
            <a:r>
              <a:rPr lang="zh-CN" altLang="en-US" sz="2000" dirty="0"/>
              <a:t>找到第一个后，即跳出循环</a:t>
            </a:r>
            <a:endParaRPr lang="zh-CN" altLang="en-US" sz="20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07568" y="5826769"/>
            <a:ext cx="5016882" cy="482724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63552" y="1124744"/>
            <a:ext cx="7992888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en-US" altLang="zh-CN" sz="2000" dirty="0"/>
              <a:t>continue</a:t>
            </a:r>
            <a:r>
              <a:rPr lang="zh-CN" altLang="zh-CN" sz="2000" dirty="0"/>
              <a:t>语句是结束本次循环，跳过循环体中</a:t>
            </a:r>
            <a:r>
              <a:rPr lang="zh-CN" altLang="en-US" sz="2000" dirty="0"/>
              <a:t>本次循环</a:t>
            </a:r>
            <a:r>
              <a:rPr lang="zh-CN" altLang="zh-CN" sz="2000" dirty="0"/>
              <a:t>还</a:t>
            </a:r>
            <a:r>
              <a:rPr lang="zh-CN" altLang="en-US" sz="2000" dirty="0"/>
              <a:t>未</a:t>
            </a:r>
            <a:r>
              <a:rPr lang="zh-CN" altLang="zh-CN" sz="2000" dirty="0"/>
              <a:t>执行的剩余语句，</a:t>
            </a:r>
            <a:r>
              <a:rPr lang="zh-CN" altLang="en-US" sz="2000" dirty="0"/>
              <a:t>重新判断</a:t>
            </a:r>
            <a:r>
              <a:rPr lang="zh-CN" altLang="zh-CN" sz="2000" dirty="0"/>
              <a:t>循环条件以确定是否开启下一轮循环。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063552" y="1815213"/>
            <a:ext cx="8064896" cy="101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000" dirty="0"/>
              <a:t>下面</a:t>
            </a:r>
            <a:r>
              <a:rPr lang="zh-CN" altLang="en-US" sz="2000" dirty="0"/>
              <a:t>程序</a:t>
            </a:r>
            <a:r>
              <a:rPr lang="zh-CN" altLang="zh-CN" sz="2000" dirty="0"/>
              <a:t>的功能是输入一个数，若该数是负数则执行</a:t>
            </a:r>
            <a:r>
              <a:rPr lang="en-US" altLang="zh-CN" sz="2000" dirty="0"/>
              <a:t>continue</a:t>
            </a:r>
            <a:r>
              <a:rPr lang="zh-CN" altLang="zh-CN" sz="2000" dirty="0"/>
              <a:t>语句而跳过它后面的语句，即不输出该负数。若输入的是非负数则不会执行</a:t>
            </a:r>
            <a:r>
              <a:rPr lang="en-US" altLang="zh-CN" sz="2000" dirty="0"/>
              <a:t>continue</a:t>
            </a:r>
            <a:r>
              <a:rPr lang="zh-CN" altLang="zh-CN" sz="2000" dirty="0"/>
              <a:t>语句而执行输出</a:t>
            </a:r>
            <a:r>
              <a:rPr lang="zh-CN" altLang="zh-CN" sz="2000"/>
              <a:t>语句，</a:t>
            </a:r>
            <a:r>
              <a:rPr lang="zh-CN" altLang="en-US" sz="2000"/>
              <a:t>将</a:t>
            </a:r>
            <a:r>
              <a:rPr lang="zh-CN" altLang="zh-CN" sz="2000"/>
              <a:t>输出</a:t>
            </a:r>
            <a:r>
              <a:rPr lang="zh-CN" altLang="zh-CN" sz="2000" dirty="0"/>
              <a:t>该非负数。</a:t>
            </a:r>
            <a:endParaRPr lang="zh-CN" altLang="en-US" sz="2000" dirty="0"/>
          </a:p>
        </p:txBody>
      </p:sp>
      <p:sp>
        <p:nvSpPr>
          <p:cNvPr id="5" name="文本框 4"/>
          <p:cNvSpPr txBox="1"/>
          <p:nvPr/>
        </p:nvSpPr>
        <p:spPr bwMode="auto">
          <a:xfrm>
            <a:off x="2207568" y="3140971"/>
            <a:ext cx="5472608" cy="224741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dirty="0"/>
              <a:t>t = 1</a:t>
            </a:r>
            <a:endParaRPr lang="zh-CN" altLang="zh-CN" sz="2000" dirty="0"/>
          </a:p>
          <a:p>
            <a:r>
              <a:rPr lang="en-US" altLang="zh-CN" sz="2000" dirty="0"/>
              <a:t>while  t &lt;= 5</a:t>
            </a:r>
            <a:r>
              <a:rPr lang="en-US" altLang="zh-CN" sz="2000"/>
              <a:t>:     # </a:t>
            </a:r>
            <a:r>
              <a:rPr lang="zh-CN" altLang="en-US" sz="2000" dirty="0"/>
              <a:t>输入</a:t>
            </a:r>
            <a:r>
              <a:rPr lang="en-US" altLang="zh-CN" sz="2000" dirty="0"/>
              <a:t>5</a:t>
            </a:r>
            <a:r>
              <a:rPr lang="zh-CN" altLang="en-US" sz="2000" dirty="0"/>
              <a:t>个</a:t>
            </a:r>
            <a:r>
              <a:rPr lang="en-US" altLang="zh-CN" sz="2000" dirty="0"/>
              <a:t>&gt;=0</a:t>
            </a:r>
            <a:r>
              <a:rPr lang="zh-CN" altLang="en-US" sz="2000" dirty="0"/>
              <a:t>的数才能结束</a:t>
            </a:r>
            <a:endParaRPr lang="zh-CN" altLang="zh-CN" sz="2000" dirty="0"/>
          </a:p>
          <a:p>
            <a:r>
              <a:rPr lang="en-US" altLang="zh-CN" sz="2000" dirty="0"/>
              <a:t>    a = eval(input('Input a number:'))</a:t>
            </a:r>
            <a:endParaRPr lang="zh-CN" altLang="zh-CN" sz="2000" dirty="0"/>
          </a:p>
          <a:p>
            <a:r>
              <a:rPr lang="en-US" altLang="zh-CN" sz="2000" dirty="0"/>
              <a:t>    if  a &lt; 0:</a:t>
            </a:r>
            <a:endParaRPr lang="zh-CN" altLang="zh-CN" sz="2000" dirty="0"/>
          </a:p>
          <a:p>
            <a:r>
              <a:rPr lang="en-US" altLang="zh-CN" sz="2000">
                <a:solidFill>
                  <a:srgbClr val="FF0000"/>
                </a:solidFill>
              </a:rPr>
              <a:t>        </a:t>
            </a:r>
            <a:r>
              <a:rPr lang="en-US" altLang="zh-CN" sz="2000">
                <a:solidFill>
                  <a:srgbClr val="C00000"/>
                </a:solidFill>
              </a:rPr>
              <a:t>continue </a:t>
            </a:r>
            <a:r>
              <a:rPr lang="en-US" altLang="zh-CN" sz="2000">
                <a:solidFill>
                  <a:srgbClr val="FF0000"/>
                </a:solidFill>
              </a:rPr>
              <a:t>   </a:t>
            </a:r>
            <a:r>
              <a:rPr lang="en-US" altLang="zh-CN" sz="2000"/>
              <a:t># </a:t>
            </a:r>
            <a:r>
              <a:rPr lang="zh-CN" altLang="en-US" sz="2000"/>
              <a:t>负数会跳过，不会输出</a:t>
            </a:r>
            <a:endParaRPr lang="zh-CN" altLang="zh-CN" sz="2000" dirty="0"/>
          </a:p>
          <a:p>
            <a:r>
              <a:rPr lang="en-US" altLang="zh-CN" sz="2000" dirty="0"/>
              <a:t>    print(a)</a:t>
            </a:r>
            <a:endParaRPr lang="zh-CN" altLang="zh-CN" sz="2000" dirty="0"/>
          </a:p>
          <a:p>
            <a:r>
              <a:rPr lang="en-US" altLang="zh-CN" sz="2000" dirty="0"/>
              <a:t>    t = t +1</a:t>
            </a:r>
            <a:endParaRPr lang="zh-CN" altLang="en-US" sz="20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96200" y="3131359"/>
            <a:ext cx="2304256" cy="2509079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文本框 6"/>
          <p:cNvSpPr txBox="1"/>
          <p:nvPr/>
        </p:nvSpPr>
        <p:spPr bwMode="auto">
          <a:xfrm>
            <a:off x="2063552" y="1124744"/>
            <a:ext cx="8428236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【</a:t>
            </a:r>
            <a:r>
              <a:rPr lang="zh-CN" altLang="en-US" sz="2000"/>
              <a:t>例</a:t>
            </a:r>
            <a:r>
              <a:rPr lang="en-US" altLang="zh-CN" sz="2000"/>
              <a:t>9】</a:t>
            </a:r>
            <a:r>
              <a:rPr lang="zh-CN" altLang="zh-CN" sz="2000"/>
              <a:t>斐波那契</a:t>
            </a:r>
            <a:r>
              <a:rPr lang="zh-CN" altLang="en-US" sz="2000"/>
              <a:t>数列</a:t>
            </a:r>
            <a:r>
              <a:rPr lang="en-US" altLang="zh-CN" sz="2000"/>
              <a:t>f(n)</a:t>
            </a:r>
            <a:r>
              <a:rPr lang="zh-CN" altLang="en-US" sz="2000"/>
              <a:t>的定义为</a:t>
            </a:r>
            <a:r>
              <a:rPr lang="en-US" altLang="zh-CN" sz="2000"/>
              <a:t>: f(1)=1,f(2)=1,f(n)=f(n-1)+f(n-2)</a:t>
            </a:r>
            <a:r>
              <a:rPr lang="zh-CN" altLang="en-US" sz="2000"/>
              <a:t>。</a:t>
            </a:r>
            <a:r>
              <a:rPr lang="zh-CN" altLang="zh-CN" sz="2000"/>
              <a:t>编程，</a:t>
            </a:r>
            <a:r>
              <a:rPr lang="zh-CN" altLang="zh-CN" sz="2000" dirty="0"/>
              <a:t>输入正整数</a:t>
            </a:r>
            <a:r>
              <a:rPr lang="en-US" altLang="zh-CN" sz="2000" i="1" dirty="0"/>
              <a:t>n</a:t>
            </a:r>
            <a:r>
              <a:rPr lang="zh-CN" altLang="zh-CN" sz="2000"/>
              <a:t>，求数列</a:t>
            </a:r>
            <a:r>
              <a:rPr lang="zh-CN" altLang="zh-CN" sz="2000" dirty="0"/>
              <a:t>中大于</a:t>
            </a:r>
            <a:r>
              <a:rPr lang="en-US" altLang="zh-CN" sz="2000" i="1" dirty="0"/>
              <a:t>n</a:t>
            </a:r>
            <a:r>
              <a:rPr lang="zh-CN" altLang="zh-CN" sz="2000" dirty="0"/>
              <a:t>的最小一个数，并输出该数。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194466" y="2030597"/>
            <a:ext cx="8100664" cy="286296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 dirty="0"/>
              <a:t>n = </a:t>
            </a:r>
            <a:r>
              <a:rPr lang="en-US" altLang="zh-CN" sz="2000" dirty="0" err="1"/>
              <a:t>eval</a:t>
            </a:r>
            <a:r>
              <a:rPr lang="en-US" altLang="zh-CN" sz="2000" dirty="0"/>
              <a:t>(input("Input a number</a:t>
            </a:r>
            <a:r>
              <a:rPr lang="zh-CN" altLang="zh-CN" sz="2000" dirty="0"/>
              <a:t>：</a:t>
            </a:r>
            <a:r>
              <a:rPr lang="en-US" altLang="zh-CN" sz="2000" dirty="0"/>
              <a:t>"))</a:t>
            </a:r>
            <a:endParaRPr lang="zh-CN" altLang="zh-CN" sz="2000" dirty="0"/>
          </a:p>
          <a:p>
            <a:r>
              <a:rPr lang="en-US" altLang="zh-CN" sz="2000"/>
              <a:t>a, b, c = 1, 1, 1</a:t>
            </a:r>
            <a:endParaRPr lang="zh-CN" altLang="zh-CN" sz="2000" dirty="0"/>
          </a:p>
          <a:p>
            <a:r>
              <a:rPr lang="en-US" altLang="zh-CN" sz="2000"/>
              <a:t>while </a:t>
            </a:r>
            <a:r>
              <a:rPr lang="en-US" altLang="zh-CN" sz="2000" dirty="0"/>
              <a:t>True:</a:t>
            </a:r>
            <a:endParaRPr lang="zh-CN" altLang="zh-CN" sz="2000" dirty="0"/>
          </a:p>
          <a:p>
            <a:r>
              <a:rPr lang="en-US" altLang="zh-CN" sz="2000" dirty="0"/>
              <a:t>    if  </a:t>
            </a:r>
            <a:r>
              <a:rPr lang="en-US" altLang="zh-CN" sz="2000"/>
              <a:t>c &lt;= </a:t>
            </a:r>
            <a:r>
              <a:rPr lang="en-US" altLang="zh-CN" sz="2000" dirty="0"/>
              <a:t>n:</a:t>
            </a:r>
            <a:endParaRPr lang="en-US" altLang="zh-CN" sz="2000" dirty="0"/>
          </a:p>
          <a:p>
            <a:r>
              <a:rPr lang="en-US" altLang="zh-CN" sz="2000" dirty="0"/>
              <a:t>        c </a:t>
            </a:r>
            <a:r>
              <a:rPr lang="en-US" altLang="zh-CN" sz="2000"/>
              <a:t>= a + b</a:t>
            </a:r>
            <a:endParaRPr lang="zh-CN" altLang="zh-CN" sz="2000" dirty="0"/>
          </a:p>
          <a:p>
            <a:r>
              <a:rPr lang="en-US" altLang="zh-CN" sz="2000"/>
              <a:t>        a, b = b, </a:t>
            </a:r>
            <a:r>
              <a:rPr lang="en-US" altLang="zh-CN" sz="2000" dirty="0"/>
              <a:t>c</a:t>
            </a:r>
            <a:endParaRPr lang="zh-CN" altLang="zh-CN" sz="2000" dirty="0"/>
          </a:p>
          <a:p>
            <a:r>
              <a:rPr lang="en-US" altLang="zh-CN" sz="2000" dirty="0"/>
              <a:t>    else:</a:t>
            </a:r>
            <a:endParaRPr lang="zh-CN" altLang="zh-CN" sz="2000" dirty="0"/>
          </a:p>
          <a:p>
            <a:r>
              <a:rPr lang="en-US" altLang="zh-CN" sz="2000" dirty="0"/>
              <a:t>        break</a:t>
            </a:r>
            <a:endParaRPr lang="zh-CN" altLang="zh-CN" sz="2000" dirty="0"/>
          </a:p>
          <a:p>
            <a:r>
              <a:rPr lang="en-US" altLang="zh-CN" sz="2000" dirty="0"/>
              <a:t>print("c = ", c)</a:t>
            </a:r>
            <a:endParaRPr lang="zh-CN" altLang="en-US" sz="20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94469" y="5099563"/>
            <a:ext cx="3101973" cy="697944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文本框 9"/>
          <p:cNvSpPr txBox="1"/>
          <p:nvPr/>
        </p:nvSpPr>
        <p:spPr bwMode="auto">
          <a:xfrm>
            <a:off x="2279576" y="1196752"/>
            <a:ext cx="5184576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/>
              <a:t>4.3.4</a:t>
            </a:r>
            <a:r>
              <a:rPr lang="zh-CN" altLang="en-US" sz="2800"/>
              <a:t> </a:t>
            </a:r>
            <a:r>
              <a:rPr lang="zh-CN" altLang="zh-CN" sz="2800" dirty="0"/>
              <a:t>循环的嵌套</a:t>
            </a:r>
            <a:endParaRPr lang="zh-CN" altLang="en-US" sz="2800" dirty="0"/>
          </a:p>
        </p:txBody>
      </p:sp>
      <p:sp>
        <p:nvSpPr>
          <p:cNvPr id="11" name="文本框 10"/>
          <p:cNvSpPr txBox="1"/>
          <p:nvPr/>
        </p:nvSpPr>
        <p:spPr bwMode="auto">
          <a:xfrm>
            <a:off x="2279576" y="1720614"/>
            <a:ext cx="7920880" cy="5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800" dirty="0"/>
              <a:t>while</a:t>
            </a:r>
            <a:r>
              <a:rPr lang="zh-CN" altLang="zh-CN" sz="2800" dirty="0"/>
              <a:t>语句和</a:t>
            </a:r>
            <a:r>
              <a:rPr lang="en-US" altLang="zh-CN" sz="2800" dirty="0"/>
              <a:t>for</a:t>
            </a:r>
            <a:r>
              <a:rPr lang="zh-CN" altLang="zh-CN" sz="2800" dirty="0"/>
              <a:t>语句构成的循环可以互相嵌套</a:t>
            </a:r>
            <a:endParaRPr lang="zh-CN" altLang="en-US" sz="2800" dirty="0"/>
          </a:p>
        </p:txBody>
      </p:sp>
      <p:graphicFrame>
        <p:nvGraphicFramePr>
          <p:cNvPr id="12" name="对象 11"/>
          <p:cNvGraphicFramePr>
            <a:graphicFrameLocks noChangeAspect="1"/>
          </p:cNvGraphicFramePr>
          <p:nvPr/>
        </p:nvGraphicFramePr>
        <p:xfrm>
          <a:off x="2099036" y="2440000"/>
          <a:ext cx="8126575" cy="1779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Picture" r:id="rId1" imgW="4217035" imgH="920750" progId="Word.Picture.8">
                  <p:embed/>
                </p:oleObj>
              </mc:Choice>
              <mc:Fallback>
                <p:oleObj name="Picture" r:id="rId1" imgW="4217035" imgH="920750" progId="Word.Picture.8">
                  <p:embed/>
                  <p:pic>
                    <p:nvPicPr>
                      <p:cNvPr id="0" name="对象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9036" y="2440000"/>
                        <a:ext cx="8126575" cy="17794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>
            <a:graphicFrameLocks noChangeAspect="1"/>
          </p:cNvGraphicFramePr>
          <p:nvPr/>
        </p:nvGraphicFramePr>
        <p:xfrm>
          <a:off x="2086457" y="4761148"/>
          <a:ext cx="8184414" cy="18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" name="Picture" r:id="rId3" imgW="4198620" imgH="918845" progId="Word.Picture.8">
                  <p:embed/>
                </p:oleObj>
              </mc:Choice>
              <mc:Fallback>
                <p:oleObj name="Picture" r:id="rId3" imgW="4198620" imgH="918845" progId="Word.Picture.8">
                  <p:embed/>
                  <p:pic>
                    <p:nvPicPr>
                      <p:cNvPr id="0" name="对象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457" y="4761148"/>
                        <a:ext cx="8184414" cy="1800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207570" y="1124744"/>
            <a:ext cx="8284219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800" dirty="0"/>
              <a:t>循环的嵌套中，内层循环的执行次数可能会受到外层循环的控制。</a:t>
            </a:r>
            <a:endParaRPr lang="zh-CN" altLang="en-US" sz="28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234713" y="2214802"/>
            <a:ext cx="8257077" cy="1570303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dirty="0"/>
              <a:t>for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 in range(10):        # </a:t>
            </a:r>
            <a:r>
              <a:rPr lang="zh-CN" altLang="en-US" sz="2400" dirty="0"/>
              <a:t>外</a:t>
            </a:r>
            <a:endParaRPr lang="zh-CN" altLang="zh-CN" sz="2400" dirty="0"/>
          </a:p>
          <a:p>
            <a:r>
              <a:rPr lang="en-US" altLang="zh-CN" sz="2400" dirty="0"/>
              <a:t>    for j in range(</a:t>
            </a:r>
            <a:r>
              <a:rPr lang="en-US" altLang="zh-CN" sz="2400" dirty="0" err="1"/>
              <a:t>i</a:t>
            </a:r>
            <a:r>
              <a:rPr lang="en-US" altLang="zh-CN" sz="2400"/>
              <a:t>):       # </a:t>
            </a:r>
            <a:r>
              <a:rPr lang="zh-CN" altLang="en-US" sz="2400" dirty="0"/>
              <a:t>内</a:t>
            </a:r>
            <a:endParaRPr lang="zh-CN" altLang="zh-CN" sz="2400" dirty="0"/>
          </a:p>
          <a:p>
            <a:r>
              <a:rPr lang="en-US" altLang="zh-CN" sz="2400" dirty="0"/>
              <a:t>        print('*', end = ' ')  # </a:t>
            </a:r>
            <a:r>
              <a:rPr lang="zh-CN" altLang="en-US" sz="2400" dirty="0"/>
              <a:t>不换行</a:t>
            </a:r>
            <a:endParaRPr lang="zh-CN" altLang="zh-CN" sz="2400" dirty="0"/>
          </a:p>
          <a:p>
            <a:r>
              <a:rPr lang="en-US" altLang="zh-CN" sz="2400" dirty="0"/>
              <a:t>    print</a:t>
            </a:r>
            <a:r>
              <a:rPr lang="en-US" altLang="zh-CN" sz="2400"/>
              <a:t>()                        # </a:t>
            </a:r>
            <a:r>
              <a:rPr lang="zh-CN" altLang="en-US" sz="2400" dirty="0"/>
              <a:t>在内层循环后换行</a:t>
            </a:r>
            <a:endParaRPr lang="zh-CN" altLang="en-US" sz="24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1584" y="4166628"/>
            <a:ext cx="2304256" cy="2381928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4.3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循环结构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135560" y="1141086"/>
            <a:ext cx="554461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en-US" sz="2400"/>
              <a:t>双重循环编程示例：输出</a:t>
            </a:r>
            <a:r>
              <a:rPr lang="zh-CN" altLang="en-US" sz="2400" dirty="0"/>
              <a:t>九九乘法表</a:t>
            </a:r>
            <a:r>
              <a:rPr lang="zh-CN" altLang="zh-CN" sz="2400" dirty="0"/>
              <a:t>。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2063555" y="1745545"/>
            <a:ext cx="8257077" cy="132408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/>
              <a:t>for  row  in range(1, 10):           # </a:t>
            </a:r>
            <a:r>
              <a:rPr lang="zh-CN" altLang="en-US" sz="2000"/>
              <a:t>外</a:t>
            </a:r>
            <a:endParaRPr lang="zh-CN" altLang="en-US" sz="2000"/>
          </a:p>
          <a:p>
            <a:r>
              <a:rPr lang="zh-CN" altLang="en-US" sz="2000"/>
              <a:t>    </a:t>
            </a:r>
            <a:r>
              <a:rPr lang="en-US" altLang="zh-CN" sz="2000"/>
              <a:t>for col in range(1, row+1):    # </a:t>
            </a:r>
            <a:r>
              <a:rPr lang="zh-CN" altLang="en-US" sz="2000"/>
              <a:t>内</a:t>
            </a:r>
            <a:endParaRPr lang="zh-CN" altLang="en-US" sz="2000"/>
          </a:p>
          <a:p>
            <a:r>
              <a:rPr lang="zh-CN" altLang="en-US" sz="2000"/>
              <a:t>        </a:t>
            </a:r>
            <a:r>
              <a:rPr lang="en-US" altLang="zh-CN" sz="2000"/>
              <a:t>print(</a:t>
            </a:r>
            <a:r>
              <a:rPr lang="en-US" altLang="zh-CN" sz="2000">
                <a:solidFill>
                  <a:srgbClr val="FF0000"/>
                </a:solidFill>
              </a:rPr>
              <a:t>f</a:t>
            </a:r>
            <a:r>
              <a:rPr lang="en-US" altLang="zh-CN" sz="2000"/>
              <a:t>'{col}*{row}={col*row:&lt;4}', end = '')  # &lt;4 </a:t>
            </a:r>
            <a:r>
              <a:rPr lang="zh-CN" altLang="en-US" sz="2000"/>
              <a:t>左对齐</a:t>
            </a:r>
            <a:r>
              <a:rPr lang="en-US" altLang="zh-CN" sz="2000"/>
              <a:t>4</a:t>
            </a:r>
            <a:r>
              <a:rPr lang="zh-CN" altLang="en-US" sz="2000"/>
              <a:t>位宽</a:t>
            </a:r>
            <a:endParaRPr lang="zh-CN" altLang="en-US" sz="2000"/>
          </a:p>
          <a:p>
            <a:r>
              <a:rPr lang="zh-CN" altLang="en-US" sz="2000"/>
              <a:t>    </a:t>
            </a:r>
            <a:r>
              <a:rPr lang="en-US" altLang="zh-CN" sz="2000"/>
              <a:t>print()                                     # </a:t>
            </a:r>
            <a:r>
              <a:rPr lang="zh-CN" altLang="en-US" sz="2000"/>
              <a:t>内层循环结束后换行</a:t>
            </a:r>
            <a:endParaRPr lang="zh-CN" altLang="en-US" sz="2000" dirty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5563" y="3416336"/>
            <a:ext cx="7282425" cy="2292418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循环时如果要结束本次循环，重新开始一次新的内部循环，应执行（     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break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continue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exit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goto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在执行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循环时如果想同时得到元素的序号和值，应使用函数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   )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注：函数名后不用写括号。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2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3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4"/>
            </p:custDataLst>
          </p:nvPr>
        </p:nvGrpSpPr>
        <p:grpSpPr>
          <a:xfrm>
            <a:off x="1524000" y="0"/>
            <a:ext cx="9144000" cy="635000"/>
            <a:chOff x="0" y="99392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5"/>
              </p:custDataLst>
            </p:nvPr>
          </p:nvSpPr>
          <p:spPr bwMode="auto">
            <a:xfrm>
              <a:off x="0" y="99392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6"/>
              </p:custDataLst>
            </p:nvPr>
          </p:nvSpPr>
          <p:spPr bwMode="auto">
            <a:xfrm>
              <a:off x="0" y="99392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7"/>
              </p:custDataLst>
            </p:nvPr>
          </p:nvSpPr>
          <p:spPr bwMode="auto">
            <a:xfrm>
              <a:off x="254000" y="99392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8"/>
              </p:custDataLst>
            </p:nvPr>
          </p:nvSpPr>
          <p:spPr bwMode="auto">
            <a:xfrm>
              <a:off x="1527175" y="208612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1"/>
    </p:custData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sum(2*x for x in range(1,10,3))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的计算结果是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[</a:t>
            </a:r>
            <a:r>
              <a:rPr lang="zh-CN" altLang="en-US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填空</a:t>
            </a:r>
            <a:r>
              <a:rPr lang="en-US" altLang="zh-CN" sz="2600" dirty="0">
                <a:solidFill>
                  <a:srgbClr val="639EF4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1]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矩形: 圆角 5"/>
          <p:cNvSpPr/>
          <p:nvPr>
            <p:custDataLst>
              <p:tags r:id="rId3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作答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/>
          <p:nvPr>
            <p:custDataLst>
              <p:tags r:id="rId4"/>
            </p:custDataLst>
          </p:nvPr>
        </p:nvSpPr>
        <p:spPr bwMode="auto">
          <a:xfrm>
            <a:off x="1524000" y="5849303"/>
            <a:ext cx="9144000" cy="365760"/>
          </a:xfrm>
          <a:prstGeom prst="rect">
            <a:avLst/>
          </a:prstGeom>
          <a:solidFill>
            <a:srgbClr val="FBFAE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1" compatLnSpc="1"/>
          <a:lstStyle/>
          <a:p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正常使用填空题需</a:t>
            </a:r>
            <a:r>
              <a:rPr kumimoji="0" lang="en-US" altLang="zh-CN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kumimoji="0" lang="zh-CN" altLang="en-US" sz="1200" b="1" i="0" u="none" strike="noStrike" cap="none" normalizeH="0" baseline="0">
                <a:ln>
                  <a:noFill/>
                </a:ln>
                <a:solidFill>
                  <a:srgbClr val="F84F41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以上版本雨课堂</a:t>
            </a:r>
            <a:endParaRPr kumimoji="0" lang="zh-CN" altLang="en-US" sz="1200" b="1" i="0" u="none" strike="noStrike" cap="none" normalizeH="0" baseline="0">
              <a:ln>
                <a:noFill/>
              </a:ln>
              <a:solidFill>
                <a:srgbClr val="F84F41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9" name="文本框 18"/>
          <p:cNvSpPr txBox="1"/>
          <p:nvPr>
            <p:custDataLst>
              <p:tags r:id="rId5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6"/>
            </p:custDataLst>
          </p:nvPr>
        </p:nvSpPr>
        <p:spPr bwMode="auto">
          <a:xfrm>
            <a:off x="11303000" y="1270000"/>
            <a:ext cx="3332480" cy="101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本例内部 产生  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1  4  7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的数据，然后每个数据 *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 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， 再累加，所以结果为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24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7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15" name="RemarkBack"/>
            <p:cNvSpPr/>
            <p:nvPr>
              <p:custDataLst>
                <p:tags r:id="rId8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markBlock"/>
            <p:cNvSpPr/>
            <p:nvPr>
              <p:custDataLst>
                <p:tags r:id="rId9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markTitleText"/>
            <p:cNvSpPr txBox="1"/>
            <p:nvPr>
              <p:custDataLst>
                <p:tags r:id="rId10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3" name="RemarkBack"/>
          <p:cNvSpPr/>
          <p:nvPr>
            <p:custDataLst>
              <p:tags r:id="rId11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RemarkBlock"/>
          <p:cNvSpPr/>
          <p:nvPr>
            <p:custDataLst>
              <p:tags r:id="rId12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markTitleText"/>
          <p:cNvSpPr txBox="1"/>
          <p:nvPr>
            <p:custDataLst>
              <p:tags r:id="rId13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1" name="组合 10"/>
          <p:cNvGrpSpPr/>
          <p:nvPr>
            <p:custDataLst>
              <p:tags r:id="rId14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7" name="TitleBackground"/>
            <p:cNvSpPr/>
            <p:nvPr>
              <p:custDataLst>
                <p:tags r:id="rId15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ColorBlock"/>
            <p:cNvSpPr/>
            <p:nvPr>
              <p:custDataLst>
                <p:tags r:id="rId16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ypeText"/>
            <p:cNvSpPr txBox="1"/>
            <p:nvPr>
              <p:custDataLst>
                <p:tags r:id="rId17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填空题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0" name="TipText"/>
            <p:cNvSpPr txBox="1"/>
            <p:nvPr>
              <p:custDataLst>
                <p:tags r:id="rId18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9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补充  </a:t>
            </a: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Python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编码规范</a:t>
            </a: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pep8</a:t>
            </a: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2207568" y="2010843"/>
            <a:ext cx="7992122" cy="1211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pep8 </a:t>
            </a:r>
            <a:r>
              <a:rPr lang="zh-CN" altLang="en-US" dirty="0"/>
              <a:t>代码规范官网说明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https://www.python.org/dev/peps/pep-0008/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https</a:t>
            </a:r>
            <a:r>
              <a:rPr lang="en-US" altLang="zh-CN" dirty="0"/>
              <a:t>://www.cnblogs.com/doraman/p/11623455.html</a:t>
            </a:r>
            <a:endParaRPr lang="en-US" altLang="zh-CN" dirty="0"/>
          </a:p>
        </p:txBody>
      </p:sp>
      <p:sp>
        <p:nvSpPr>
          <p:cNvPr id="4" name="矩形 3"/>
          <p:cNvSpPr/>
          <p:nvPr/>
        </p:nvSpPr>
        <p:spPr>
          <a:xfrm>
            <a:off x="1991544" y="3429003"/>
            <a:ext cx="842417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分号：</a:t>
            </a:r>
            <a:r>
              <a:rPr lang="zh-CN" altLang="en-US" b="0" dirty="0"/>
              <a:t>行尾不要加分号</a:t>
            </a:r>
            <a:r>
              <a:rPr lang="en-US" altLang="zh-CN" b="0" dirty="0"/>
              <a:t>, </a:t>
            </a:r>
            <a:r>
              <a:rPr lang="zh-CN" altLang="en-US" b="0" dirty="0"/>
              <a:t>也不要用分号将两条命令写在同一行。</a:t>
            </a:r>
            <a:endParaRPr lang="en-US" altLang="zh-CN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行长度：</a:t>
            </a:r>
            <a:r>
              <a:rPr lang="zh-CN" altLang="en-US" b="0" dirty="0"/>
              <a:t>每行不超过</a:t>
            </a:r>
            <a:r>
              <a:rPr lang="en-US" altLang="zh-CN" b="0" dirty="0"/>
              <a:t>80</a:t>
            </a:r>
            <a:r>
              <a:rPr lang="zh-CN" altLang="en-US" b="0" dirty="0"/>
              <a:t>个</a:t>
            </a:r>
            <a:r>
              <a:rPr lang="zh-CN" altLang="en-US" b="0"/>
              <a:t>字符。</a:t>
            </a:r>
            <a:r>
              <a:rPr lang="en-US" altLang="zh-CN" b="0"/>
              <a:t>Python </a:t>
            </a:r>
            <a:r>
              <a:rPr lang="zh-CN" altLang="en-US" b="0"/>
              <a:t>会将圆括号中的行隐式的连接起来，超长的一行可用圆括号括起来分为多行书写。</a:t>
            </a:r>
            <a:endParaRPr lang="en-US" altLang="zh-CN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括号：</a:t>
            </a:r>
            <a:r>
              <a:rPr lang="zh-CN" altLang="en-US" b="0" dirty="0"/>
              <a:t>宁缺毋滥的使用括号。</a:t>
            </a:r>
            <a:endParaRPr lang="en-US" altLang="zh-CN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缩进：</a:t>
            </a:r>
            <a:r>
              <a:rPr lang="zh-CN" altLang="en-US" b="0" dirty="0"/>
              <a:t>用</a:t>
            </a:r>
            <a:r>
              <a:rPr lang="en-US" altLang="zh-CN" b="0" dirty="0"/>
              <a:t>4</a:t>
            </a:r>
            <a:r>
              <a:rPr lang="zh-CN" altLang="en-US" b="0" dirty="0"/>
              <a:t>个空格来缩进代码。</a:t>
            </a:r>
            <a:endParaRPr lang="zh-CN" alt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空行：</a:t>
            </a:r>
            <a:r>
              <a:rPr lang="zh-CN" altLang="en-US" b="0" dirty="0"/>
              <a:t>顶级定义之间空</a:t>
            </a:r>
            <a:r>
              <a:rPr lang="zh-CN" altLang="en-US" b="0"/>
              <a:t>两行</a:t>
            </a:r>
            <a:r>
              <a:rPr lang="en-US" altLang="zh-CN" b="0"/>
              <a:t>(</a:t>
            </a:r>
            <a:r>
              <a:rPr lang="zh-CN" altLang="en-US" b="0"/>
              <a:t>例如类或函数定义</a:t>
            </a:r>
            <a:r>
              <a:rPr lang="en-US" altLang="zh-CN" b="0"/>
              <a:t>), </a:t>
            </a:r>
            <a:r>
              <a:rPr lang="zh-CN" altLang="en-US" b="0"/>
              <a:t>类内部的方法</a:t>
            </a:r>
            <a:r>
              <a:rPr lang="zh-CN" altLang="en-US" b="0" dirty="0"/>
              <a:t>定义之间空一行。</a:t>
            </a:r>
            <a:endParaRPr lang="zh-CN" altLang="en-US" b="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rgbClr val="404040"/>
                </a:solidFill>
                <a:latin typeface="-apple-system"/>
              </a:rPr>
              <a:t>空格：</a:t>
            </a:r>
            <a:r>
              <a:rPr lang="zh-CN" altLang="en-US" b="0" dirty="0"/>
              <a:t>按照</a:t>
            </a:r>
            <a:r>
              <a:rPr lang="en-US" altLang="zh-CN" b="0" dirty="0"/>
              <a:t>pep8</a:t>
            </a:r>
            <a:r>
              <a:rPr lang="zh-CN" altLang="en-US" b="0" dirty="0"/>
              <a:t>规范使用空格。赋值号两侧应有空格，括号内不要有空格，不要在逗号</a:t>
            </a:r>
            <a:r>
              <a:rPr lang="en-US" altLang="zh-CN" b="0" dirty="0"/>
              <a:t>/</a:t>
            </a:r>
            <a:r>
              <a:rPr lang="zh-CN" altLang="en-US" b="0" dirty="0"/>
              <a:t>分号</a:t>
            </a:r>
            <a:r>
              <a:rPr lang="en-US" altLang="zh-CN" b="0" dirty="0"/>
              <a:t>/</a:t>
            </a:r>
            <a:r>
              <a:rPr lang="zh-CN" altLang="en-US" b="0" dirty="0"/>
              <a:t>冒号前面加空格。参数列表</a:t>
            </a:r>
            <a:r>
              <a:rPr lang="en-US" altLang="zh-CN" b="0" dirty="0"/>
              <a:t>, </a:t>
            </a:r>
            <a:r>
              <a:rPr lang="zh-CN" altLang="en-US" b="0" dirty="0"/>
              <a:t>索引或切片的左括号前不应加空格，间隔多个参数的逗号后加</a:t>
            </a:r>
            <a:r>
              <a:rPr lang="en-US" altLang="zh-CN" b="0" dirty="0"/>
              <a:t>1</a:t>
            </a:r>
            <a:r>
              <a:rPr lang="zh-CN" altLang="en-US" b="0" dirty="0"/>
              <a:t>个空格。在二元运算符两边各空一</a:t>
            </a:r>
            <a:r>
              <a:rPr lang="zh-CN" altLang="en-US" b="0"/>
              <a:t>格。注释和代码最少隔</a:t>
            </a:r>
            <a:r>
              <a:rPr lang="en-US" altLang="zh-CN" b="0"/>
              <a:t>2</a:t>
            </a:r>
            <a:r>
              <a:rPr lang="zh-CN" altLang="en-US" b="0"/>
              <a:t>个空格。</a:t>
            </a:r>
            <a:endParaRPr lang="en-US" altLang="zh-CN" b="0" dirty="0"/>
          </a:p>
          <a:p>
            <a:r>
              <a:rPr lang="zh-CN" altLang="en-US" b="0" dirty="0">
                <a:solidFill>
                  <a:srgbClr val="FF0000"/>
                </a:solidFill>
              </a:rPr>
              <a:t>     </a:t>
            </a:r>
            <a:r>
              <a:rPr lang="zh-CN" altLang="en-US" b="0" dirty="0">
                <a:solidFill>
                  <a:srgbClr val="C00000"/>
                </a:solidFill>
              </a:rPr>
              <a:t>简单示例见下页。</a:t>
            </a:r>
            <a:endParaRPr lang="en-US" altLang="zh-CN" b="0" dirty="0">
              <a:solidFill>
                <a:srgbClr val="C00000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067618" y="995600"/>
            <a:ext cx="84241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zh-CN" altLang="en-US" sz="2000" b="0"/>
              <a:t>编程时提倡遵循</a:t>
            </a:r>
            <a:r>
              <a:rPr lang="en-US" altLang="zh-CN" sz="2000" b="0"/>
              <a:t>pep8(Python Enhancement Proposals,  Python</a:t>
            </a:r>
            <a:r>
              <a:rPr lang="zh-CN" altLang="en-US" sz="2000" b="0"/>
              <a:t>改进提案</a:t>
            </a:r>
            <a:r>
              <a:rPr lang="en-US" altLang="zh-CN" sz="2000" b="0"/>
              <a:t>)</a:t>
            </a:r>
            <a:r>
              <a:rPr lang="zh-CN" altLang="en-US" sz="2000" b="0"/>
              <a:t>代码</a:t>
            </a:r>
            <a:r>
              <a:rPr lang="zh-CN" altLang="en-US" sz="2000" b="0" dirty="0"/>
              <a:t>规范，这样不同程序员编写的代码可以保持最大程度</a:t>
            </a:r>
            <a:r>
              <a:rPr lang="zh-CN" altLang="en-US" sz="2000" b="0"/>
              <a:t>的相似性。</a:t>
            </a:r>
            <a:r>
              <a:rPr lang="zh-CN" altLang="en-US" sz="2000" b="0" dirty="0"/>
              <a:t>易于阅读，易于交流。</a:t>
            </a:r>
            <a:endParaRPr lang="zh-CN" altLang="en-US" sz="2000" b="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while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循环都支持一个可选的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else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子句。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9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0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2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 hidden="1"/>
          <p:cNvSpPr/>
          <p:nvPr>
            <p:custDataLst>
              <p:tags r:id="rId13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 hidden="1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 hidden="1"/>
          <p:cNvSpPr txBox="1"/>
          <p:nvPr>
            <p:custDataLst>
              <p:tags r:id="rId15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6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7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9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矩形 20"/>
          <p:cNvSpPr/>
          <p:nvPr>
            <p:custDataLst>
              <p:tags r:id="rId2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  x  in  range(1, 10):   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一共会执行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10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次循环。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4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5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8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9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/>
          <p:cNvGrpSpPr/>
          <p:nvPr>
            <p:custDataLst>
              <p:tags r:id="rId10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/>
            <p:cNvSpPr/>
            <p:nvPr>
              <p:custDataLst>
                <p:tags r:id="rId12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/>
            <p:cNvSpPr txBox="1"/>
            <p:nvPr>
              <p:custDataLst>
                <p:tags r:id="rId13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/>
          <p:cNvSpPr/>
          <p:nvPr>
            <p:custDataLst>
              <p:tags r:id="rId15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/>
          <p:cNvSpPr txBox="1"/>
          <p:nvPr>
            <p:custDataLst>
              <p:tags r:id="rId16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5" name="RemarkBack"/>
          <p:cNvSpPr/>
          <p:nvPr>
            <p:custDataLst>
              <p:tags r:id="rId17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markBlock"/>
          <p:cNvSpPr/>
          <p:nvPr>
            <p:custDataLst>
              <p:tags r:id="rId18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markTitleText"/>
          <p:cNvSpPr txBox="1"/>
          <p:nvPr>
            <p:custDataLst>
              <p:tags r:id="rId19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8" name="文本框 27"/>
          <p:cNvSpPr txBox="1"/>
          <p:nvPr>
            <p:custDataLst>
              <p:tags r:id="rId20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9" name="文本框 28"/>
          <p:cNvSpPr txBox="1"/>
          <p:nvPr>
            <p:custDataLst>
              <p:tags r:id="rId21"/>
            </p:custDataLst>
          </p:nvPr>
        </p:nvSpPr>
        <p:spPr bwMode="auto">
          <a:xfrm>
            <a:off x="11303000" y="1270000"/>
            <a:ext cx="3332480" cy="39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只有 </a:t>
            </a:r>
            <a:r>
              <a:rPr lang="en-US" altLang="zh-CN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9 </a:t>
            </a:r>
            <a:r>
              <a:rPr lang="zh-CN" altLang="en-US" sz="20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次。 </a:t>
            </a:r>
            <a:endParaRPr lang="zh-CN" altLang="en-US" sz="20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22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23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24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25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6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30" name="组合 29"/>
          <p:cNvGrpSpPr/>
          <p:nvPr>
            <p:custDataLst>
              <p:tags r:id="rId27"/>
            </p:custDataLst>
          </p:nvPr>
        </p:nvGrpSpPr>
        <p:grpSpPr>
          <a:xfrm>
            <a:off x="1524000" y="0"/>
            <a:ext cx="9144000" cy="635000"/>
            <a:chOff x="-152400" y="-152400"/>
            <a:chExt cx="9144000" cy="635000"/>
          </a:xfrm>
        </p:grpSpPr>
        <p:sp>
          <p:nvSpPr>
            <p:cNvPr id="31" name="TitleBackground"/>
            <p:cNvSpPr/>
            <p:nvPr>
              <p:custDataLst>
                <p:tags r:id="rId28"/>
              </p:custDataLst>
            </p:nvPr>
          </p:nvSpPr>
          <p:spPr bwMode="auto">
            <a:xfrm>
              <a:off x="-152400" y="-15240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ColorBlock"/>
            <p:cNvSpPr/>
            <p:nvPr>
              <p:custDataLst>
                <p:tags r:id="rId29"/>
              </p:custDataLst>
            </p:nvPr>
          </p:nvSpPr>
          <p:spPr bwMode="auto">
            <a:xfrm>
              <a:off x="-152400" y="-1524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TypeText"/>
            <p:cNvSpPr txBox="1"/>
            <p:nvPr>
              <p:custDataLst>
                <p:tags r:id="rId30"/>
              </p:custDataLst>
            </p:nvPr>
          </p:nvSpPr>
          <p:spPr bwMode="auto">
            <a:xfrm>
              <a:off x="101600" y="-15240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34" name="TipText"/>
            <p:cNvSpPr txBox="1"/>
            <p:nvPr>
              <p:custDataLst>
                <p:tags r:id="rId31"/>
              </p:custDataLst>
            </p:nvPr>
          </p:nvSpPr>
          <p:spPr bwMode="auto">
            <a:xfrm>
              <a:off x="1374775" y="-4318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grpSp>
        <p:nvGrpSpPr>
          <p:cNvPr id="35" name="组合 34"/>
          <p:cNvGrpSpPr/>
          <p:nvPr>
            <p:custDataLst>
              <p:tags r:id="rId32"/>
            </p:custDataLst>
          </p:nvPr>
        </p:nvGrpSpPr>
        <p:grpSpPr>
          <a:xfrm>
            <a:off x="1524000" y="0"/>
            <a:ext cx="9144000" cy="635000"/>
            <a:chOff x="-152400" y="-152400"/>
            <a:chExt cx="9144000" cy="635000"/>
          </a:xfrm>
        </p:grpSpPr>
        <p:sp>
          <p:nvSpPr>
            <p:cNvPr id="36" name="TitleBackground"/>
            <p:cNvSpPr/>
            <p:nvPr>
              <p:custDataLst>
                <p:tags r:id="rId33"/>
              </p:custDataLst>
            </p:nvPr>
          </p:nvSpPr>
          <p:spPr bwMode="auto">
            <a:xfrm>
              <a:off x="-152400" y="-15240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ColorBlock"/>
            <p:cNvSpPr/>
            <p:nvPr>
              <p:custDataLst>
                <p:tags r:id="rId34"/>
              </p:custDataLst>
            </p:nvPr>
          </p:nvSpPr>
          <p:spPr bwMode="auto">
            <a:xfrm>
              <a:off x="-152400" y="-1524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TypeText"/>
            <p:cNvSpPr txBox="1"/>
            <p:nvPr>
              <p:custDataLst>
                <p:tags r:id="rId35"/>
              </p:custDataLst>
            </p:nvPr>
          </p:nvSpPr>
          <p:spPr bwMode="auto">
            <a:xfrm>
              <a:off x="101600" y="-15240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39" name="TipText"/>
            <p:cNvSpPr txBox="1"/>
            <p:nvPr>
              <p:custDataLst>
                <p:tags r:id="rId36"/>
              </p:custDataLst>
            </p:nvPr>
          </p:nvSpPr>
          <p:spPr bwMode="auto">
            <a:xfrm>
              <a:off x="1374775" y="-4318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37"/>
            </p:custDataLst>
          </p:nvPr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39"/>
    </p:custData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当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循环一直没有执行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break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而是正常循环结束，则会执行其配套的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else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子句。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9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0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2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 hidden="1"/>
          <p:cNvSpPr/>
          <p:nvPr>
            <p:custDataLst>
              <p:tags r:id="rId13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 hidden="1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 hidden="1"/>
          <p:cNvSpPr txBox="1"/>
          <p:nvPr>
            <p:custDataLst>
              <p:tags r:id="rId15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6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7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9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循环遍历时，可以对列表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元组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字符串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文件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/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字典等对象进行遍历。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9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0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2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 hidden="1"/>
          <p:cNvSpPr/>
          <p:nvPr>
            <p:custDataLst>
              <p:tags r:id="rId13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 hidden="1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 hidden="1"/>
          <p:cNvSpPr txBox="1"/>
          <p:nvPr>
            <p:custDataLst>
              <p:tags r:id="rId15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6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7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9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异常处理结构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1991544" y="989439"/>
            <a:ext cx="8496944" cy="708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000" b="0" dirty="0"/>
              <a:t>异常处理（又称错误处理）是</a:t>
            </a:r>
            <a:r>
              <a:rPr lang="zh-CN" altLang="en-US" sz="2000" b="0" dirty="0"/>
              <a:t>为</a:t>
            </a:r>
            <a:r>
              <a:rPr lang="zh-CN" altLang="zh-CN" sz="2000" b="0" dirty="0"/>
              <a:t>防止错误</a:t>
            </a:r>
            <a:r>
              <a:rPr lang="zh-CN" altLang="en-US" sz="2000" b="0" dirty="0"/>
              <a:t>引发程序崩溃</a:t>
            </a:r>
            <a:r>
              <a:rPr lang="zh-CN" altLang="zh-CN" sz="2000" b="0" dirty="0"/>
              <a:t>而采取的处理措施</a:t>
            </a:r>
            <a:r>
              <a:rPr lang="zh-CN" altLang="en-US" sz="2000" b="0" dirty="0"/>
              <a:t>。</a:t>
            </a:r>
            <a:r>
              <a:rPr lang="en-US" altLang="zh-CN" sz="2000" b="0" dirty="0"/>
              <a:t>Python</a:t>
            </a:r>
            <a:r>
              <a:rPr lang="zh-CN" altLang="zh-CN" sz="2000" b="0" dirty="0"/>
              <a:t>异常处理结构一般形式如下：</a:t>
            </a:r>
            <a:endParaRPr lang="zh-CN" altLang="en-US" sz="2000" b="0" dirty="0"/>
          </a:p>
        </p:txBody>
      </p:sp>
      <p:sp>
        <p:nvSpPr>
          <p:cNvPr id="5" name="文本框 4"/>
          <p:cNvSpPr txBox="1"/>
          <p:nvPr/>
        </p:nvSpPr>
        <p:spPr bwMode="auto">
          <a:xfrm>
            <a:off x="2351584" y="1672589"/>
            <a:ext cx="3024336" cy="3047630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400" b="0" dirty="0">
                <a:solidFill>
                  <a:srgbClr val="C00000"/>
                </a:solidFill>
              </a:rPr>
              <a:t>try</a:t>
            </a:r>
            <a:r>
              <a:rPr lang="zh-CN" altLang="zh-CN" sz="2400" b="0" dirty="0">
                <a:solidFill>
                  <a:srgbClr val="C00000"/>
                </a:solidFill>
              </a:rPr>
              <a:t>：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	</a:t>
            </a:r>
            <a:r>
              <a:rPr lang="zh-CN" altLang="zh-CN" sz="2400" b="0" dirty="0">
                <a:solidFill>
                  <a:srgbClr val="C00000"/>
                </a:solidFill>
              </a:rPr>
              <a:t>语句块</a:t>
            </a:r>
            <a:r>
              <a:rPr lang="en-US" altLang="zh-CN" sz="2400" b="0" dirty="0">
                <a:solidFill>
                  <a:srgbClr val="C00000"/>
                </a:solidFill>
              </a:rPr>
              <a:t>1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except Exception</a:t>
            </a:r>
            <a:r>
              <a:rPr lang="zh-CN" altLang="zh-CN" sz="2400" b="0" dirty="0">
                <a:solidFill>
                  <a:srgbClr val="C00000"/>
                </a:solidFill>
              </a:rPr>
              <a:t>：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	</a:t>
            </a:r>
            <a:r>
              <a:rPr lang="zh-CN" altLang="zh-CN" sz="2400" b="0" dirty="0">
                <a:solidFill>
                  <a:srgbClr val="C00000"/>
                </a:solidFill>
              </a:rPr>
              <a:t>语句块</a:t>
            </a:r>
            <a:r>
              <a:rPr lang="en-US" altLang="zh-CN" sz="2400" b="0" dirty="0">
                <a:solidFill>
                  <a:srgbClr val="C00000"/>
                </a:solidFill>
              </a:rPr>
              <a:t>2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[else</a:t>
            </a:r>
            <a:r>
              <a:rPr lang="zh-CN" altLang="zh-CN" sz="2400" b="0" dirty="0">
                <a:solidFill>
                  <a:srgbClr val="C00000"/>
                </a:solidFill>
              </a:rPr>
              <a:t>：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	</a:t>
            </a:r>
            <a:r>
              <a:rPr lang="zh-CN" altLang="zh-CN" sz="2400" b="0" dirty="0">
                <a:solidFill>
                  <a:srgbClr val="C00000"/>
                </a:solidFill>
              </a:rPr>
              <a:t>语句块</a:t>
            </a:r>
            <a:r>
              <a:rPr lang="en-US" altLang="zh-CN" sz="2400" b="0" dirty="0">
                <a:solidFill>
                  <a:srgbClr val="C00000"/>
                </a:solidFill>
              </a:rPr>
              <a:t>3]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[finally</a:t>
            </a:r>
            <a:r>
              <a:rPr lang="zh-CN" altLang="zh-CN" sz="2400" b="0" dirty="0">
                <a:solidFill>
                  <a:srgbClr val="C00000"/>
                </a:solidFill>
              </a:rPr>
              <a:t>：</a:t>
            </a:r>
            <a:endParaRPr lang="zh-CN" altLang="zh-CN" sz="2400" b="0" dirty="0">
              <a:solidFill>
                <a:srgbClr val="C00000"/>
              </a:solidFill>
            </a:endParaRPr>
          </a:p>
          <a:p>
            <a:r>
              <a:rPr lang="en-US" altLang="zh-CN" sz="2400" b="0" dirty="0">
                <a:solidFill>
                  <a:srgbClr val="C00000"/>
                </a:solidFill>
              </a:rPr>
              <a:t>	</a:t>
            </a:r>
            <a:r>
              <a:rPr lang="zh-CN" altLang="zh-CN" sz="2400" b="0" dirty="0">
                <a:solidFill>
                  <a:srgbClr val="C00000"/>
                </a:solidFill>
              </a:rPr>
              <a:t>语句块</a:t>
            </a:r>
            <a:r>
              <a:rPr lang="en-US" altLang="zh-CN" sz="2400" b="0" dirty="0">
                <a:solidFill>
                  <a:srgbClr val="C00000"/>
                </a:solidFill>
              </a:rPr>
              <a:t>4]</a:t>
            </a:r>
            <a:endParaRPr lang="zh-CN" altLang="en-US" sz="2400" b="0" dirty="0">
              <a:solidFill>
                <a:srgbClr val="C0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1847528" y="4821478"/>
            <a:ext cx="4651920" cy="1631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/>
            <a:r>
              <a:rPr lang="zh-CN" altLang="zh-CN" sz="2000" b="0" dirty="0"/>
              <a:t>执行流程：先执行语句块</a:t>
            </a:r>
            <a:r>
              <a:rPr lang="en-US" altLang="zh-CN" sz="2000" b="0" dirty="0"/>
              <a:t>1</a:t>
            </a:r>
            <a:r>
              <a:rPr lang="zh-CN" altLang="zh-CN" sz="2000" b="0" dirty="0"/>
              <a:t>；若块</a:t>
            </a:r>
            <a:r>
              <a:rPr lang="en-US" altLang="zh-CN" sz="2000" b="0" dirty="0"/>
              <a:t>1</a:t>
            </a:r>
            <a:r>
              <a:rPr lang="zh-CN" altLang="zh-CN" sz="2000" b="0" dirty="0"/>
              <a:t>出现异常，则中断块</a:t>
            </a:r>
            <a:r>
              <a:rPr lang="en-US" altLang="zh-CN" sz="2000" b="0" dirty="0"/>
              <a:t>1</a:t>
            </a:r>
            <a:r>
              <a:rPr lang="zh-CN" altLang="zh-CN" sz="2000" b="0" dirty="0"/>
              <a:t>而转去执行块</a:t>
            </a:r>
            <a:r>
              <a:rPr lang="en-US" altLang="zh-CN" sz="2000" b="0" dirty="0"/>
              <a:t>2</a:t>
            </a:r>
            <a:r>
              <a:rPr lang="zh-CN" altLang="zh-CN" sz="2000" b="0" dirty="0"/>
              <a:t>；若块</a:t>
            </a:r>
            <a:r>
              <a:rPr lang="en-US" altLang="zh-CN" sz="2000" b="0" dirty="0"/>
              <a:t>1</a:t>
            </a:r>
            <a:r>
              <a:rPr lang="zh-CN" altLang="zh-CN" sz="2000" b="0" dirty="0"/>
              <a:t>未出现异常且有</a:t>
            </a:r>
            <a:r>
              <a:rPr lang="en-US" altLang="zh-CN" sz="2000" b="0" dirty="0"/>
              <a:t>else</a:t>
            </a:r>
            <a:r>
              <a:rPr lang="zh-CN" altLang="zh-CN" sz="2000" b="0" dirty="0"/>
              <a:t>子句，则执行块</a:t>
            </a:r>
            <a:r>
              <a:rPr lang="en-US" altLang="zh-CN" sz="2000" b="0" dirty="0"/>
              <a:t>3</a:t>
            </a:r>
            <a:r>
              <a:rPr lang="zh-CN" altLang="zh-CN" sz="2000" b="0" dirty="0"/>
              <a:t>。若有</a:t>
            </a:r>
            <a:r>
              <a:rPr lang="en-US" altLang="zh-CN" sz="2000" b="0" dirty="0"/>
              <a:t>finally</a:t>
            </a:r>
            <a:r>
              <a:rPr lang="zh-CN" altLang="zh-CN" sz="2000" b="0" dirty="0"/>
              <a:t>子句，则无论块</a:t>
            </a:r>
            <a:r>
              <a:rPr lang="en-US" altLang="zh-CN" sz="2000" b="0" dirty="0"/>
              <a:t>1</a:t>
            </a:r>
            <a:r>
              <a:rPr lang="zh-CN" altLang="zh-CN" sz="2000" b="0" dirty="0"/>
              <a:t>有</a:t>
            </a:r>
            <a:r>
              <a:rPr lang="zh-CN" altLang="en-US" sz="2000" b="0" dirty="0"/>
              <a:t>无</a:t>
            </a:r>
            <a:r>
              <a:rPr lang="zh-CN" altLang="zh-CN" sz="2000" b="0" dirty="0"/>
              <a:t>异常都会执行</a:t>
            </a:r>
            <a:r>
              <a:rPr lang="zh-CN" altLang="en-US" sz="2000" b="0" dirty="0"/>
              <a:t>块</a:t>
            </a:r>
            <a:r>
              <a:rPr lang="en-US" altLang="zh-CN" sz="2000" b="0" dirty="0"/>
              <a:t>4</a:t>
            </a:r>
            <a:r>
              <a:rPr lang="zh-CN" altLang="zh-CN" sz="2000" b="0" dirty="0"/>
              <a:t>。</a:t>
            </a:r>
            <a:endParaRPr lang="zh-CN" altLang="en-US" sz="2000" b="0" dirty="0"/>
          </a:p>
        </p:txBody>
      </p:sp>
      <p:sp>
        <p:nvSpPr>
          <p:cNvPr id="8" name="矩形 7"/>
          <p:cNvSpPr/>
          <p:nvPr/>
        </p:nvSpPr>
        <p:spPr>
          <a:xfrm>
            <a:off x="6707560" y="1672592"/>
            <a:ext cx="3636912" cy="4524315"/>
          </a:xfrm>
          <a:prstGeom prst="rect">
            <a:avLst/>
          </a:prstGeom>
          <a:solidFill>
            <a:schemeClr val="accent3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zh-CN" altLang="en-US" b="0" dirty="0"/>
              <a:t>try:</a:t>
            </a:r>
            <a:endParaRPr lang="zh-CN" altLang="en-US" b="0" dirty="0"/>
          </a:p>
          <a:p>
            <a:r>
              <a:rPr lang="zh-CN" altLang="en-US" b="0" dirty="0"/>
              <a:t>    s = 60</a:t>
            </a:r>
            <a:endParaRPr lang="zh-CN" altLang="en-US" b="0" dirty="0"/>
          </a:p>
          <a:p>
            <a:r>
              <a:rPr lang="zh-CN" altLang="en-US" b="0" dirty="0"/>
              <a:t>    num = int(input('输入人数:'))</a:t>
            </a:r>
            <a:endParaRPr lang="zh-CN" altLang="en-US" b="0" dirty="0"/>
          </a:p>
          <a:p>
            <a:r>
              <a:rPr lang="zh-CN" altLang="en-US" b="0" dirty="0"/>
              <a:t>    print('平均数:', s/num)</a:t>
            </a:r>
            <a:endParaRPr lang="en-US" altLang="zh-CN" b="0" dirty="0"/>
          </a:p>
          <a:p>
            <a:r>
              <a:rPr lang="en-US" altLang="zh-CN" b="0" dirty="0"/>
              <a:t>    f = open('my.txt', 'r')</a:t>
            </a:r>
            <a:endParaRPr lang="zh-CN" altLang="en-US" b="0" dirty="0"/>
          </a:p>
          <a:p>
            <a:r>
              <a:rPr lang="zh-CN" altLang="en-US" b="0" dirty="0"/>
              <a:t>except ArithmeticError as e:</a:t>
            </a:r>
            <a:endParaRPr lang="zh-CN" altLang="en-US" b="0" dirty="0"/>
          </a:p>
          <a:p>
            <a:r>
              <a:rPr lang="zh-CN" altLang="en-US" b="0" dirty="0"/>
              <a:t>    print('算术错误', e)</a:t>
            </a:r>
            <a:endParaRPr lang="zh-CN" altLang="en-US" b="0" dirty="0"/>
          </a:p>
          <a:p>
            <a:r>
              <a:rPr lang="zh-CN" altLang="en-US" b="0" dirty="0"/>
              <a:t>except ValueError as e:</a:t>
            </a:r>
            <a:endParaRPr lang="zh-CN" altLang="en-US" b="0" dirty="0"/>
          </a:p>
          <a:p>
            <a:r>
              <a:rPr lang="zh-CN" altLang="en-US" b="0" dirty="0"/>
              <a:t>    print('ValueError错误', e)</a:t>
            </a:r>
            <a:endParaRPr lang="zh-CN" altLang="en-US" b="0" dirty="0"/>
          </a:p>
          <a:p>
            <a:r>
              <a:rPr lang="zh-CN" altLang="en-US" b="0" dirty="0"/>
              <a:t>except Exception as e:</a:t>
            </a:r>
            <a:endParaRPr lang="zh-CN" altLang="en-US" b="0" dirty="0"/>
          </a:p>
          <a:p>
            <a:r>
              <a:rPr lang="zh-CN" altLang="en-US" b="0" dirty="0"/>
              <a:t>    print('错误', e)</a:t>
            </a:r>
            <a:endParaRPr lang="en-US" altLang="zh-CN" b="0" dirty="0"/>
          </a:p>
          <a:p>
            <a:r>
              <a:rPr lang="en-US" altLang="zh-CN" b="0" dirty="0"/>
              <a:t>else:</a:t>
            </a:r>
            <a:endParaRPr lang="en-US" altLang="zh-CN" b="0" dirty="0"/>
          </a:p>
          <a:p>
            <a:r>
              <a:rPr lang="en-US" altLang="zh-CN" b="0" dirty="0"/>
              <a:t>    print('</a:t>
            </a:r>
            <a:r>
              <a:rPr lang="zh-CN" altLang="en-US" b="0" dirty="0"/>
              <a:t>没错才执行</a:t>
            </a:r>
            <a:r>
              <a:rPr lang="en-US" altLang="zh-CN" b="0" dirty="0"/>
              <a:t>')</a:t>
            </a:r>
            <a:endParaRPr lang="en-US" altLang="zh-CN" b="0" dirty="0"/>
          </a:p>
          <a:p>
            <a:r>
              <a:rPr lang="en-US" altLang="zh-CN" b="0" dirty="0"/>
              <a:t>finally:</a:t>
            </a:r>
            <a:endParaRPr lang="en-US" altLang="zh-CN" b="0" dirty="0"/>
          </a:p>
          <a:p>
            <a:r>
              <a:rPr lang="en-US" altLang="zh-CN" b="0" dirty="0"/>
              <a:t>    print('</a:t>
            </a:r>
            <a:r>
              <a:rPr lang="zh-CN" altLang="en-US" b="0" dirty="0"/>
              <a:t>有无错误都会执行</a:t>
            </a:r>
            <a:r>
              <a:rPr lang="en-US" altLang="zh-CN" b="0" dirty="0"/>
              <a:t>')</a:t>
            </a:r>
            <a:endParaRPr lang="zh-CN" altLang="en-US" b="0" dirty="0"/>
          </a:p>
          <a:p>
            <a:r>
              <a:rPr lang="zh-CN" altLang="en-US" b="0" dirty="0"/>
              <a:t>print('程序结束')</a:t>
            </a:r>
            <a:endParaRPr lang="zh-CN" altLang="en-US" b="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异常处理结构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1991544" y="1014056"/>
            <a:ext cx="8500244" cy="1631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indent="457200" algn="just"/>
            <a:r>
              <a:rPr lang="zh-CN" altLang="en-US" sz="2000"/>
              <a:t>下面程序段是将字符串列表</a:t>
            </a:r>
            <a:r>
              <a:rPr lang="en-US" altLang="zh-CN" sz="2000"/>
              <a:t>values</a:t>
            </a:r>
            <a:r>
              <a:rPr lang="zh-CN" altLang="en-US" sz="2000"/>
              <a:t>中</a:t>
            </a:r>
            <a:r>
              <a:rPr lang="zh-CN" altLang="en-US" sz="2000">
                <a:solidFill>
                  <a:srgbClr val="C00000"/>
                </a:solidFill>
              </a:rPr>
              <a:t>可以转换成整数的字符串筛选出来</a:t>
            </a:r>
            <a:r>
              <a:rPr lang="zh-CN" altLang="en-US" sz="2000"/>
              <a:t>。函数</a:t>
            </a:r>
            <a:r>
              <a:rPr lang="en-US" altLang="zh-CN" sz="2000"/>
              <a:t>isInt</a:t>
            </a:r>
            <a:r>
              <a:rPr lang="zh-CN" altLang="en-US" sz="2000"/>
              <a:t>在</a:t>
            </a:r>
            <a:r>
              <a:rPr lang="en-US" altLang="zh-CN" sz="2000"/>
              <a:t>try</a:t>
            </a:r>
            <a:r>
              <a:rPr lang="zh-CN" altLang="en-US" sz="2000"/>
              <a:t>语句块中调用函数</a:t>
            </a:r>
            <a:r>
              <a:rPr lang="en-US" altLang="zh-CN" sz="2000"/>
              <a:t>int</a:t>
            </a:r>
            <a:r>
              <a:rPr lang="zh-CN" altLang="en-US" sz="2000"/>
              <a:t>尝试将字符串转换成整数，如能转换则返回</a:t>
            </a:r>
            <a:r>
              <a:rPr lang="en-US" altLang="zh-CN" sz="2000"/>
              <a:t>True</a:t>
            </a:r>
            <a:r>
              <a:rPr lang="zh-CN" altLang="en-US" sz="2000"/>
              <a:t>，否则产生异常并由</a:t>
            </a:r>
            <a:r>
              <a:rPr lang="en-US" altLang="zh-CN" sz="2000"/>
              <a:t>except</a:t>
            </a:r>
            <a:r>
              <a:rPr lang="zh-CN" altLang="en-US" sz="2000"/>
              <a:t>语句捕获，返回</a:t>
            </a:r>
            <a:r>
              <a:rPr lang="en-US" altLang="zh-CN" sz="2000"/>
              <a:t>False</a:t>
            </a:r>
            <a:r>
              <a:rPr lang="zh-CN" altLang="en-US" sz="2000"/>
              <a:t>。</a:t>
            </a:r>
            <a:endParaRPr lang="en-US" altLang="zh-CN" sz="2000"/>
          </a:p>
          <a:p>
            <a:pPr indent="457200"/>
            <a:r>
              <a:rPr lang="zh-CN" altLang="en-US" sz="2000"/>
              <a:t>过滤器</a:t>
            </a:r>
            <a:r>
              <a:rPr lang="en-US" altLang="zh-CN" sz="2000"/>
              <a:t>filter</a:t>
            </a:r>
            <a:r>
              <a:rPr lang="zh-CN" altLang="en-US" sz="2000"/>
              <a:t>将它的第一个函数参数依次应用到第二个可迭代对象参数，并返回一个可迭代对象，其中包含能使</a:t>
            </a:r>
            <a:r>
              <a:rPr lang="en-US" altLang="zh-CN" sz="2000"/>
              <a:t>filter</a:t>
            </a:r>
            <a:r>
              <a:rPr lang="zh-CN" altLang="en-US" sz="2000"/>
              <a:t>的函数参数为真的所有成员。</a:t>
            </a:r>
            <a:endParaRPr lang="zh-CN" altLang="en-US" sz="2000" dirty="0"/>
          </a:p>
        </p:txBody>
      </p:sp>
      <p:sp>
        <p:nvSpPr>
          <p:cNvPr id="4" name="文本框 3"/>
          <p:cNvSpPr txBox="1"/>
          <p:nvPr/>
        </p:nvSpPr>
        <p:spPr bwMode="auto">
          <a:xfrm>
            <a:off x="1991544" y="2688373"/>
            <a:ext cx="8500244" cy="286296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en-US" altLang="zh-CN" sz="2000">
                <a:latin typeface="+mn-ea"/>
                <a:ea typeface="+mn-ea"/>
              </a:rPr>
              <a:t>values = ['1', '2', '3.5', '-', 'ab', '5']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def   isInt(val):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</a:rPr>
              <a:t>try:</a:t>
            </a:r>
            <a:endParaRPr lang="en-US" altLang="zh-CN" sz="2000">
              <a:solidFill>
                <a:srgbClr val="C00000"/>
              </a:solidFill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    int(val)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    return True                  # </a:t>
            </a:r>
            <a:r>
              <a:rPr lang="zh-CN" altLang="en-US" sz="2000">
                <a:latin typeface="+mn-ea"/>
                <a:ea typeface="+mn-ea"/>
              </a:rPr>
              <a:t>可转为整数返回</a:t>
            </a:r>
            <a:r>
              <a:rPr lang="en-US" altLang="zh-CN" sz="2000">
                <a:latin typeface="+mn-ea"/>
                <a:ea typeface="+mn-ea"/>
              </a:rPr>
              <a:t>True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</a:t>
            </a:r>
            <a:r>
              <a:rPr lang="en-US" altLang="zh-CN" sz="2000">
                <a:solidFill>
                  <a:srgbClr val="C00000"/>
                </a:solidFill>
                <a:latin typeface="+mn-ea"/>
                <a:ea typeface="+mn-ea"/>
              </a:rPr>
              <a:t>except ValueError</a:t>
            </a:r>
            <a:r>
              <a:rPr lang="en-US" altLang="zh-CN" sz="2000">
                <a:latin typeface="+mn-ea"/>
                <a:ea typeface="+mn-ea"/>
              </a:rPr>
              <a:t>: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        return False                 # </a:t>
            </a:r>
            <a:r>
              <a:rPr lang="zh-CN" altLang="en-US" sz="2000">
                <a:latin typeface="+mn-ea"/>
                <a:ea typeface="+mn-ea"/>
              </a:rPr>
              <a:t>无法转为整数则返回</a:t>
            </a:r>
            <a:r>
              <a:rPr lang="en-US" altLang="zh-CN" sz="2000">
                <a:latin typeface="+mn-ea"/>
                <a:ea typeface="+mn-ea"/>
              </a:rPr>
              <a:t>False    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ivals = list(filter(isInt, values))  # </a:t>
            </a:r>
            <a:r>
              <a:rPr lang="zh-CN" altLang="en-US" sz="2000">
                <a:latin typeface="+mn-ea"/>
                <a:ea typeface="+mn-ea"/>
              </a:rPr>
              <a:t>过滤</a:t>
            </a:r>
            <a:r>
              <a:rPr lang="en-US" altLang="zh-CN" sz="2000">
                <a:latin typeface="+mn-ea"/>
                <a:ea typeface="+mn-ea"/>
              </a:rPr>
              <a:t>,filter(</a:t>
            </a:r>
            <a:r>
              <a:rPr lang="zh-CN" altLang="en-US" sz="2000">
                <a:latin typeface="+mn-ea"/>
                <a:ea typeface="+mn-ea"/>
              </a:rPr>
              <a:t>函数</a:t>
            </a:r>
            <a:r>
              <a:rPr lang="en-US" altLang="zh-CN" sz="2000">
                <a:latin typeface="+mn-ea"/>
                <a:ea typeface="+mn-ea"/>
              </a:rPr>
              <a:t>,</a:t>
            </a:r>
            <a:r>
              <a:rPr lang="zh-CN" altLang="en-US" sz="2000">
                <a:latin typeface="+mn-ea"/>
                <a:ea typeface="+mn-ea"/>
              </a:rPr>
              <a:t>迭代对象</a:t>
            </a:r>
            <a:r>
              <a:rPr lang="en-US" altLang="zh-CN" sz="2000">
                <a:latin typeface="+mn-ea"/>
                <a:ea typeface="+mn-ea"/>
              </a:rPr>
              <a:t>)</a:t>
            </a:r>
            <a:endParaRPr lang="en-US" altLang="zh-CN" sz="2000">
              <a:latin typeface="+mn-ea"/>
              <a:ea typeface="+mn-ea"/>
            </a:endParaRPr>
          </a:p>
          <a:p>
            <a:r>
              <a:rPr lang="en-US" altLang="zh-CN" sz="2000">
                <a:latin typeface="+mn-ea"/>
                <a:ea typeface="+mn-ea"/>
              </a:rPr>
              <a:t>print(ivals)                         # </a:t>
            </a:r>
            <a:r>
              <a:rPr lang="zh-CN" altLang="en-US" sz="2000">
                <a:latin typeface="+mn-ea"/>
                <a:ea typeface="+mn-ea"/>
              </a:rPr>
              <a:t>输出 </a:t>
            </a:r>
            <a:r>
              <a:rPr lang="en-US" altLang="zh-CN" sz="2000">
                <a:latin typeface="+mn-ea"/>
                <a:ea typeface="+mn-ea"/>
              </a:rPr>
              <a:t>['1', '2', '5']</a:t>
            </a:r>
            <a:endParaRPr lang="en-US" altLang="zh-CN" sz="2000">
              <a:latin typeface="+mn-ea"/>
              <a:ea typeface="+mn-ea"/>
            </a:endParaRPr>
          </a:p>
        </p:txBody>
      </p:sp>
      <p:sp>
        <p:nvSpPr>
          <p:cNvPr id="7" name="文本框 6"/>
          <p:cNvSpPr txBox="1"/>
          <p:nvPr/>
        </p:nvSpPr>
        <p:spPr bwMode="auto">
          <a:xfrm>
            <a:off x="2063552" y="5989031"/>
            <a:ext cx="84282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>
                <a:latin typeface="+mn-ea"/>
                <a:ea typeface="+mn-ea"/>
              </a:rPr>
              <a:t>filter, lambda</a:t>
            </a:r>
            <a:r>
              <a:rPr lang="zh-CN" altLang="en-US">
                <a:latin typeface="+mn-ea"/>
                <a:ea typeface="+mn-ea"/>
              </a:rPr>
              <a:t>等体现了</a:t>
            </a:r>
            <a:r>
              <a:rPr lang="en-US" altLang="zh-CN">
                <a:latin typeface="+mn-ea"/>
                <a:ea typeface="+mn-ea"/>
              </a:rPr>
              <a:t>python</a:t>
            </a:r>
            <a:r>
              <a:rPr lang="zh-CN" altLang="en-US">
                <a:latin typeface="+mn-ea"/>
                <a:ea typeface="+mn-ea"/>
              </a:rPr>
              <a:t>函数式编程的特性。</a:t>
            </a:r>
            <a:endParaRPr lang="en-US" altLang="zh-CN">
              <a:latin typeface="+mn-ea"/>
              <a:ea typeface="+mn-ea"/>
            </a:endParaRPr>
          </a:p>
          <a:p>
            <a:r>
              <a:rPr lang="zh-CN" altLang="en-US">
                <a:latin typeface="+mn-ea"/>
                <a:ea typeface="+mn-ea"/>
              </a:rPr>
              <a:t>例如 </a:t>
            </a:r>
            <a:r>
              <a:rPr lang="en-US" altLang="zh-CN">
                <a:latin typeface="+mn-ea"/>
                <a:ea typeface="+mn-ea"/>
              </a:rPr>
              <a:t>list(filter(lambda  x: x%3==0,  range(20))) </a:t>
            </a:r>
            <a:r>
              <a:rPr lang="zh-CN" altLang="en-US">
                <a:latin typeface="+mn-ea"/>
                <a:ea typeface="+mn-ea"/>
              </a:rPr>
              <a:t>将返回</a:t>
            </a:r>
            <a:r>
              <a:rPr lang="en-US" altLang="zh-CN">
                <a:latin typeface="+mn-ea"/>
                <a:ea typeface="+mn-ea"/>
              </a:rPr>
              <a:t>20</a:t>
            </a:r>
            <a:r>
              <a:rPr lang="zh-CN" altLang="en-US">
                <a:latin typeface="+mn-ea"/>
                <a:ea typeface="+mn-ea"/>
              </a:rPr>
              <a:t>以内</a:t>
            </a:r>
            <a:r>
              <a:rPr lang="en-US" altLang="zh-CN">
                <a:latin typeface="+mn-ea"/>
                <a:ea typeface="+mn-ea"/>
              </a:rPr>
              <a:t>3</a:t>
            </a:r>
            <a:r>
              <a:rPr lang="zh-CN" altLang="en-US">
                <a:latin typeface="+mn-ea"/>
                <a:ea typeface="+mn-ea"/>
              </a:rPr>
              <a:t>的倍数。</a:t>
            </a:r>
            <a:endParaRPr lang="zh-CN" altLang="en-US" dirty="0">
              <a:latin typeface="+mn-ea"/>
              <a:ea typeface="+mn-ea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CN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4.4  </a:t>
            </a:r>
            <a:r>
              <a:rPr lang="zh-CN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异常处理结构 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 bwMode="auto">
          <a:xfrm>
            <a:off x="2032946" y="1083451"/>
            <a:ext cx="8500244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r>
              <a:rPr lang="zh-CN" altLang="en-US" sz="2000"/>
              <a:t>本节最后介绍两个常用于流程控制的关键字：</a:t>
            </a:r>
            <a:r>
              <a:rPr lang="en-US" altLang="zh-CN" sz="2000"/>
              <a:t>assert</a:t>
            </a:r>
            <a:r>
              <a:rPr lang="zh-CN" altLang="en-US" sz="2000"/>
              <a:t>和</a:t>
            </a:r>
            <a:r>
              <a:rPr lang="en-US" altLang="zh-CN" sz="2000"/>
              <a:t>pass</a:t>
            </a:r>
            <a:r>
              <a:rPr lang="zh-CN" altLang="en-US" sz="2000"/>
              <a:t>。</a:t>
            </a:r>
            <a:endParaRPr lang="en-US" altLang="zh-CN" sz="2000"/>
          </a:p>
        </p:txBody>
      </p:sp>
      <p:sp>
        <p:nvSpPr>
          <p:cNvPr id="5" name="文本框 4"/>
          <p:cNvSpPr txBox="1"/>
          <p:nvPr/>
        </p:nvSpPr>
        <p:spPr bwMode="auto">
          <a:xfrm>
            <a:off x="2171564" y="4437112"/>
            <a:ext cx="792088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/>
              <a:t>2. pass</a:t>
            </a:r>
            <a:r>
              <a:rPr lang="zh-CN" altLang="en-US"/>
              <a:t>是空语句，该语句不做任何事情，一般用做占位语句。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 bwMode="auto">
          <a:xfrm>
            <a:off x="2063552" y="1586654"/>
            <a:ext cx="828092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altLang="zh-CN"/>
              <a:t>1. assert</a:t>
            </a:r>
            <a:r>
              <a:rPr lang="zh-CN" altLang="en-US"/>
              <a:t>称为断言语句，常用于测试。使用形式为：</a:t>
            </a:r>
            <a:r>
              <a:rPr lang="en-US" altLang="zh-CN">
                <a:solidFill>
                  <a:srgbClr val="C00000"/>
                </a:solidFill>
              </a:rPr>
              <a:t>assert  </a:t>
            </a:r>
            <a:r>
              <a:rPr lang="zh-CN" altLang="en-US">
                <a:solidFill>
                  <a:srgbClr val="C00000"/>
                </a:solidFill>
              </a:rPr>
              <a:t>表达式</a:t>
            </a:r>
            <a:r>
              <a:rPr lang="zh-CN" altLang="en-US"/>
              <a:t>。其作用是判断表达式，表达式为假则触发异常。它常用于检查程序是否满足运行的条件，如不满足则主动抛出异常，而不必等待程序运行直到出现错误结果或者崩溃。</a:t>
            </a:r>
            <a:endParaRPr lang="en-US" altLang="zh-CN"/>
          </a:p>
        </p:txBody>
      </p:sp>
      <p:sp>
        <p:nvSpPr>
          <p:cNvPr id="10" name="文本框 9"/>
          <p:cNvSpPr txBox="1"/>
          <p:nvPr/>
        </p:nvSpPr>
        <p:spPr bwMode="auto">
          <a:xfrm>
            <a:off x="2207568" y="2556153"/>
            <a:ext cx="7848872" cy="1200329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zh-CN"/>
              <a:t>x = 23</a:t>
            </a:r>
            <a:endParaRPr lang="en-US" altLang="zh-CN"/>
          </a:p>
          <a:p>
            <a:r>
              <a:rPr lang="en-US" altLang="zh-CN"/>
              <a:t>result = x // 10</a:t>
            </a:r>
            <a:endParaRPr lang="en-US" altLang="zh-CN"/>
          </a:p>
          <a:p>
            <a:r>
              <a:rPr lang="en-US" altLang="zh-CN">
                <a:solidFill>
                  <a:srgbClr val="C00000"/>
                </a:solidFill>
              </a:rPr>
              <a:t>assert</a:t>
            </a:r>
            <a:r>
              <a:rPr lang="en-US" altLang="zh-CN"/>
              <a:t>  result==2             # </a:t>
            </a:r>
            <a:r>
              <a:rPr lang="zh-CN" altLang="en-US"/>
              <a:t>如</a:t>
            </a:r>
            <a:r>
              <a:rPr lang="en-US" altLang="zh-CN"/>
              <a:t>result</a:t>
            </a:r>
            <a:r>
              <a:rPr lang="zh-CN" altLang="en-US"/>
              <a:t>为</a:t>
            </a:r>
            <a:r>
              <a:rPr lang="en-US" altLang="zh-CN"/>
              <a:t>2</a:t>
            </a:r>
            <a:r>
              <a:rPr lang="zh-CN" altLang="en-US"/>
              <a:t>则测试通过，否则报错</a:t>
            </a:r>
            <a:endParaRPr lang="en-US" altLang="zh-CN"/>
          </a:p>
          <a:p>
            <a:r>
              <a:rPr lang="en-US" altLang="zh-CN"/>
              <a:t>assert  type(x) == int      # x</a:t>
            </a:r>
            <a:r>
              <a:rPr lang="zh-CN" altLang="en-US"/>
              <a:t>类型不为</a:t>
            </a:r>
            <a:r>
              <a:rPr lang="en-US" altLang="zh-CN"/>
              <a:t>int </a:t>
            </a:r>
            <a:r>
              <a:rPr lang="zh-CN" altLang="en-US"/>
              <a:t>则报错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 bwMode="auto">
          <a:xfrm>
            <a:off x="2243572" y="4874214"/>
            <a:ext cx="7776864" cy="646331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r>
              <a:rPr lang="en-US" altLang="zh-CN"/>
              <a:t>def  myfun():    # </a:t>
            </a:r>
            <a:r>
              <a:rPr lang="zh-CN" altLang="en-US"/>
              <a:t>自定义函数</a:t>
            </a:r>
            <a:r>
              <a:rPr lang="en-US" altLang="zh-CN"/>
              <a:t>(</a:t>
            </a:r>
            <a:r>
              <a:rPr lang="zh-CN" altLang="en-US"/>
              <a:t>见第</a:t>
            </a:r>
            <a:r>
              <a:rPr lang="en-US" altLang="zh-CN"/>
              <a:t>5</a:t>
            </a:r>
            <a:r>
              <a:rPr lang="zh-CN" altLang="en-US"/>
              <a:t>章</a:t>
            </a:r>
            <a:r>
              <a:rPr lang="en-US" altLang="zh-CN"/>
              <a:t>)</a:t>
            </a:r>
            <a:endParaRPr lang="en-US" altLang="zh-CN"/>
          </a:p>
          <a:p>
            <a:r>
              <a:rPr lang="en-US" altLang="zh-CN"/>
              <a:t>    </a:t>
            </a:r>
            <a:r>
              <a:rPr lang="en-US" altLang="zh-CN">
                <a:solidFill>
                  <a:srgbClr val="C00000"/>
                </a:solidFill>
              </a:rPr>
              <a:t>pass</a:t>
            </a:r>
            <a:r>
              <a:rPr lang="en-US" altLang="zh-CN"/>
              <a:t>             # </a:t>
            </a:r>
            <a:r>
              <a:rPr lang="zh-CN" altLang="en-US"/>
              <a:t>如函数细节尚未考虑好，先用</a:t>
            </a:r>
            <a:r>
              <a:rPr lang="en-US" altLang="zh-CN"/>
              <a:t>pass</a:t>
            </a:r>
            <a:r>
              <a:rPr lang="zh-CN" altLang="en-US"/>
              <a:t>占位，满足语法要求</a:t>
            </a:r>
            <a:endParaRPr lang="zh-CN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异常处理结构中哪一个部分的语句块，无论有无异常都一定会执行。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except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else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finally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if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异常处理结构中（       ）部分的语句块，只有在发生异常时才会执行。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except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else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finally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if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下列哪一个错误类型是异常常规错误的基类。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ZeroDivisionError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Exception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WindowsError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 err="1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ValueError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4"/>
          <p:cNvSpPr txBox="1">
            <a:spLocks noChangeArrowheads="1"/>
          </p:cNvSpPr>
          <p:nvPr/>
        </p:nvSpPr>
        <p:spPr bwMode="auto">
          <a:xfrm>
            <a:off x="2819400" y="404667"/>
            <a:ext cx="6553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补充  </a:t>
            </a:r>
            <a:r>
              <a:rPr lang="en-US" altLang="zh-CN"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autopep8</a:t>
            </a:r>
            <a:endParaRPr lang="en-US" altLang="zh-CN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文本框 5"/>
          <p:cNvSpPr txBox="1"/>
          <p:nvPr/>
        </p:nvSpPr>
        <p:spPr bwMode="auto">
          <a:xfrm>
            <a:off x="2062562" y="1014342"/>
            <a:ext cx="8429229" cy="1209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t" anchorCtr="0" compatLnSpc="1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autopep8</a:t>
            </a:r>
            <a:r>
              <a:rPr lang="zh-CN" altLang="en-US"/>
              <a:t>用于自动调整代码格式，使代码符合</a:t>
            </a:r>
            <a:r>
              <a:rPr lang="en-US" altLang="zh-CN"/>
              <a:t>pep8</a:t>
            </a:r>
            <a:r>
              <a:rPr lang="zh-CN" altLang="en-US"/>
              <a:t>规范。</a:t>
            </a:r>
            <a:r>
              <a:rPr lang="en-US" altLang="zh-CN"/>
              <a:t> </a:t>
            </a:r>
            <a:endParaRPr lang="en-US" altLang="zh-CN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>
                <a:solidFill>
                  <a:srgbClr val="C00000"/>
                </a:solidFill>
              </a:rPr>
              <a:t>spyder</a:t>
            </a:r>
            <a:r>
              <a:rPr lang="zh-CN" altLang="en-US">
                <a:solidFill>
                  <a:srgbClr val="C00000"/>
                </a:solidFill>
              </a:rPr>
              <a:t>中，执行</a:t>
            </a:r>
            <a:r>
              <a:rPr lang="en-US" altLang="zh-CN">
                <a:solidFill>
                  <a:srgbClr val="C00000"/>
                </a:solidFill>
              </a:rPr>
              <a:t>"source"</a:t>
            </a:r>
            <a:r>
              <a:rPr lang="zh-CN" altLang="en-US">
                <a:solidFill>
                  <a:srgbClr val="C00000"/>
                </a:solidFill>
              </a:rPr>
              <a:t>菜单下面的 </a:t>
            </a:r>
            <a:r>
              <a:rPr lang="en-US" altLang="zh-CN">
                <a:solidFill>
                  <a:srgbClr val="C00000"/>
                </a:solidFill>
              </a:rPr>
              <a:t>"Autopep8"</a:t>
            </a:r>
            <a:r>
              <a:rPr lang="zh-CN" altLang="en-US">
                <a:solidFill>
                  <a:srgbClr val="C00000"/>
                </a:solidFill>
              </a:rPr>
              <a:t>子菜单可自动调整代码格式，如下图。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07571" y="3933056"/>
            <a:ext cx="2379523" cy="1599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# </a:t>
            </a:r>
            <a:r>
              <a:rPr lang="zh-CN" altLang="en-US" dirty="0"/>
              <a:t>不好的格式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x=1;y=2*x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print( x,y)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z=max(  1,2,3 )</a:t>
            </a:r>
            <a:endParaRPr lang="en-US" altLang="zh-CN" dirty="0"/>
          </a:p>
        </p:txBody>
      </p:sp>
      <p:sp>
        <p:nvSpPr>
          <p:cNvPr id="10" name="矩形 9"/>
          <p:cNvSpPr/>
          <p:nvPr/>
        </p:nvSpPr>
        <p:spPr>
          <a:xfrm>
            <a:off x="5879976" y="3933056"/>
            <a:ext cx="3352330" cy="1986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/>
              <a:t># </a:t>
            </a:r>
            <a:r>
              <a:rPr lang="zh-CN" altLang="en-US"/>
              <a:t>调整后符合</a:t>
            </a:r>
            <a:r>
              <a:rPr lang="en-US" altLang="zh-CN" dirty="0"/>
              <a:t>pep8</a:t>
            </a:r>
            <a:r>
              <a:rPr lang="zh-CN" altLang="en-US" dirty="0"/>
              <a:t>的格式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x = 1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y = 2*x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print(x, y)</a:t>
            </a:r>
            <a:endParaRPr lang="en-US" altLang="zh-CN" dirty="0"/>
          </a:p>
          <a:p>
            <a:pPr algn="just">
              <a:lnSpc>
                <a:spcPct val="140000"/>
              </a:lnSpc>
              <a:buClr>
                <a:srgbClr val="990000"/>
              </a:buClr>
            </a:pPr>
            <a:r>
              <a:rPr lang="en-US" altLang="zh-CN" dirty="0"/>
              <a:t>z = max(1, 2, 3)</a:t>
            </a:r>
            <a:endParaRPr lang="en-US" altLang="zh-CN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39584" y="2514096"/>
            <a:ext cx="7024738" cy="821701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 hidden="1"/>
          <p:cNvSpPr/>
          <p:nvPr>
            <p:custDataLst>
              <p:tags r:id="rId1"/>
            </p:custDataLst>
          </p:nvPr>
        </p:nvSpPr>
        <p:spPr bwMode="auto">
          <a:xfrm>
            <a:off x="11049000" y="0"/>
            <a:ext cx="384048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9B9B9B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异常处理主要用于处理一些语法类的错误。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正确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错误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5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7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>
            <p:custDataLst>
              <p:tags r:id="rId8"/>
            </p:custDataLst>
          </p:nvPr>
        </p:nvSpPr>
        <p:spPr bwMode="auto">
          <a:xfrm>
            <a:off x="11137900" y="6989518"/>
            <a:ext cx="3662680" cy="460375"/>
          </a:xfrm>
          <a:prstGeom prst="rect">
            <a:avLst/>
          </a:prstGeom>
          <a:solidFill>
            <a:srgbClr val="FBFA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spAutoFit/>
          </a:bodyPr>
          <a:lstStyle/>
          <a:p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可为此题添加文本、图片、公式等解析，且需将内容全部放在本区域内。正常使用需</a:t>
            </a:r>
            <a:r>
              <a:rPr lang="en-US" altLang="zh-CN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3.0</a:t>
            </a:r>
            <a:r>
              <a:rPr lang="zh-CN" altLang="en-US" sz="1200">
                <a:solidFill>
                  <a:srgbClr val="F84F41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以上版本</a:t>
            </a:r>
            <a:endParaRPr lang="zh-CN" altLang="en-US" sz="1200" dirty="0">
              <a:solidFill>
                <a:srgbClr val="F84F41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3" name="组合 12" hidden="1"/>
          <p:cNvGrpSpPr/>
          <p:nvPr>
            <p:custDataLst>
              <p:tags r:id="rId9"/>
            </p:custDataLst>
          </p:nvPr>
        </p:nvGrpSpPr>
        <p:grpSpPr>
          <a:xfrm>
            <a:off x="11061700" y="0"/>
            <a:ext cx="3815080" cy="647700"/>
            <a:chOff x="9537700" y="0"/>
            <a:chExt cx="3815080" cy="647700"/>
          </a:xfrm>
        </p:grpSpPr>
        <p:sp>
          <p:nvSpPr>
            <p:cNvPr id="8" name="RemarkBack" hidden="1"/>
            <p:cNvSpPr/>
            <p:nvPr>
              <p:custDataLst>
                <p:tags r:id="rId10"/>
              </p:custDataLst>
            </p:nvPr>
          </p:nvSpPr>
          <p:spPr bwMode="auto">
            <a:xfrm>
              <a:off x="9537700" y="12700"/>
              <a:ext cx="381508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markBlock" hidden="1"/>
            <p:cNvSpPr/>
            <p:nvPr>
              <p:custDataLst>
                <p:tags r:id="rId11"/>
              </p:custDataLst>
            </p:nvPr>
          </p:nvSpPr>
          <p:spPr bwMode="auto">
            <a:xfrm>
              <a:off x="9537700" y="1270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markTitleText" hidden="1"/>
            <p:cNvSpPr txBox="1"/>
            <p:nvPr>
              <p:custDataLst>
                <p:tags r:id="rId12"/>
              </p:custDataLst>
            </p:nvPr>
          </p:nvSpPr>
          <p:spPr bwMode="auto">
            <a:xfrm>
              <a:off x="9779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答案解析</a:t>
              </a:r>
              <a:endParaRPr lang="zh-CN" altLang="en-US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sp>
        <p:nvSpPr>
          <p:cNvPr id="22" name="RemarkBack" hidden="1"/>
          <p:cNvSpPr/>
          <p:nvPr>
            <p:custDataLst>
              <p:tags r:id="rId13"/>
            </p:custDataLst>
          </p:nvPr>
        </p:nvSpPr>
        <p:spPr bwMode="auto">
          <a:xfrm>
            <a:off x="11061700" y="12700"/>
            <a:ext cx="3815080" cy="635000"/>
          </a:xfrm>
          <a:prstGeom prst="rect">
            <a:avLst/>
          </a:prstGeom>
          <a:solidFill>
            <a:srgbClr val="F6F7F8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markBlock" hidden="1"/>
          <p:cNvSpPr/>
          <p:nvPr>
            <p:custDataLst>
              <p:tags r:id="rId14"/>
            </p:custDataLst>
          </p:nvPr>
        </p:nvSpPr>
        <p:spPr bwMode="auto">
          <a:xfrm>
            <a:off x="11061700" y="12700"/>
            <a:ext cx="190500" cy="635000"/>
          </a:xfrm>
          <a:prstGeom prst="rect">
            <a:avLst/>
          </a:prstGeom>
          <a:solidFill>
            <a:srgbClr val="639EF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markTitleText" hidden="1"/>
          <p:cNvSpPr txBox="1"/>
          <p:nvPr>
            <p:custDataLst>
              <p:tags r:id="rId15"/>
            </p:custDataLst>
          </p:nvPr>
        </p:nvSpPr>
        <p:spPr bwMode="auto">
          <a:xfrm>
            <a:off x="11303000" y="0"/>
            <a:ext cx="19050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rtlCol="0" anchor="ctr" anchorCtr="0" compatLnSpc="1">
            <a:noAutofit/>
          </a:bodyPr>
          <a:lstStyle/>
          <a:p>
            <a:r>
              <a:rPr lang="zh-CN" altLang="en-US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答案解析</a:t>
            </a:r>
            <a:endParaRPr lang="zh-CN" altLang="en-US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6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7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8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9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20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21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23"/>
    </p:custData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WordArt 2"/>
          <p:cNvSpPr>
            <a:spLocks noChangeArrowheads="1" noChangeShapeType="1" noTextEdit="1"/>
          </p:cNvSpPr>
          <p:nvPr/>
        </p:nvSpPr>
        <p:spPr bwMode="gray">
          <a:xfrm>
            <a:off x="4007768" y="4077072"/>
            <a:ext cx="4602832" cy="574964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altLang="zh-CN" sz="5400" kern="10" dirty="0">
                <a:ln w="19050">
                  <a:solidFill>
                    <a:schemeClr val="bg1"/>
                  </a:solidFill>
                  <a:rou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0" scaled="1"/>
                </a:gradFill>
                <a:effectLst>
                  <a:outerShdw dist="71842" dir="2700000" algn="ctr" rotWithShape="0">
                    <a:schemeClr val="bg2">
                      <a:alpha val="50000"/>
                    </a:schemeClr>
                  </a:outerShdw>
                </a:effectLst>
                <a:latin typeface="Verdana" panose="020B0604030504040204"/>
                <a:ea typeface="Verdana" panose="020B0604030504040204"/>
                <a:cs typeface="Verdana" panose="020B0604030504040204"/>
              </a:rPr>
              <a:t>Thank You !</a:t>
            </a:r>
            <a:endParaRPr lang="zh-CN" altLang="en-US" sz="5400" kern="10" dirty="0">
              <a:ln w="19050">
                <a:solidFill>
                  <a:schemeClr val="bg1"/>
                </a:solidFill>
                <a:round/>
              </a:ln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0" scaled="1"/>
              </a:gradFill>
              <a:effectLst>
                <a:outerShdw dist="71842" dir="2700000" algn="ctr" rotWithShape="0">
                  <a:schemeClr val="bg2">
                    <a:alpha val="50000"/>
                  </a:schemeClr>
                </a:outerShdw>
              </a:effectLst>
              <a:latin typeface="Verdana" panose="020B0604030504040204"/>
              <a:cs typeface="Verdana" panose="020B0604030504040204"/>
            </a:endParaRPr>
          </a:p>
        </p:txBody>
      </p:sp>
      <p:sp>
        <p:nvSpPr>
          <p:cNvPr id="307203" name="WordArt 3"/>
          <p:cNvSpPr>
            <a:spLocks noChangeArrowheads="1" noChangeShapeType="1" noTextEdit="1"/>
          </p:cNvSpPr>
          <p:nvPr/>
        </p:nvSpPr>
        <p:spPr bwMode="auto">
          <a:xfrm>
            <a:off x="2927648" y="1628803"/>
            <a:ext cx="6696744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>
              <a:defRPr/>
            </a:pPr>
            <a:r>
              <a:rPr lang="en-US" altLang="zh-CN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Python</a:t>
            </a:r>
            <a:r>
              <a:rPr lang="zh-CN" altLang="en-US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程序设计基础</a:t>
            </a:r>
            <a:endParaRPr lang="zh-CN" altLang="en-US" sz="3600" kern="10" dirty="0">
              <a:ln w="9525">
                <a:solidFill>
                  <a:srgbClr val="000000"/>
                </a:solidFill>
                <a:round/>
              </a:ln>
              <a:solidFill>
                <a:srgbClr val="FFFFFF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805" y="5731883"/>
            <a:ext cx="2694395" cy="8688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pep8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是一种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编程语言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的第三方库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Python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的编码推荐规范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某种中文编码格式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椭圆 8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椭圆 9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椭圆 10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ellipse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椭圆 11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ellipse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: 圆角 12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8" name="组合 17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4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单选题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7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3" name="图片 2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三种基本的程序控制结构是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     )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顺序结构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选择结构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递归结构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循环结构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80808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153BA-6758-45D9-B78B-3FCFDA02117E}" type="slidenum">
              <a:rPr lang="zh-CN" altLang="en-US" smtClean="0"/>
            </a:fld>
            <a:endParaRPr lang="en-US" altLang="zh-CN" dirty="0"/>
          </a:p>
        </p:txBody>
      </p: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 bwMode="auto">
          <a:xfrm>
            <a:off x="2438400" y="635000"/>
            <a:ext cx="731520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语句后面需要有冒号</a:t>
            </a:r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(:) </a:t>
            </a:r>
            <a:r>
              <a: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的语句有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 bwMode="auto">
          <a:xfrm>
            <a:off x="3352800" y="27860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 if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 bwMode="auto">
          <a:xfrm>
            <a:off x="3352800" y="36433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for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 bwMode="auto">
          <a:xfrm>
            <a:off x="3352800" y="450056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while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9" name="文本框 8"/>
          <p:cNvSpPr txBox="1"/>
          <p:nvPr>
            <p:custDataLst>
              <p:tags r:id="rId5"/>
            </p:custDataLst>
          </p:nvPr>
        </p:nvSpPr>
        <p:spPr bwMode="auto">
          <a:xfrm>
            <a:off x="3352800" y="5357813"/>
            <a:ext cx="64008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rtlCol="0" anchor="ctr" anchorCtr="0" compatLnSpc="1">
            <a:noAutofit/>
          </a:bodyPr>
          <a:lstStyle/>
          <a:p>
            <a:r>
              <a:rPr lang="en-US" altLang="zh-CN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else</a:t>
            </a:r>
            <a:endParaRPr lang="zh-CN" altLang="en-US" sz="2600" dirty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矩形 9"/>
          <p:cNvSpPr>
            <a:spLocks noChangeAspect="1"/>
          </p:cNvSpPr>
          <p:nvPr>
            <p:custDataLst>
              <p:tags r:id="rId6"/>
            </p:custDataLst>
          </p:nvPr>
        </p:nvSpPr>
        <p:spPr bwMode="auto">
          <a:xfrm>
            <a:off x="2638425" y="28503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A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矩形 10"/>
          <p:cNvSpPr>
            <a:spLocks noChangeAspect="1"/>
          </p:cNvSpPr>
          <p:nvPr>
            <p:custDataLst>
              <p:tags r:id="rId7"/>
            </p:custDataLst>
          </p:nvPr>
        </p:nvSpPr>
        <p:spPr bwMode="auto">
          <a:xfrm>
            <a:off x="2638425" y="37076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B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矩形 11"/>
          <p:cNvSpPr>
            <a:spLocks noChangeAspect="1"/>
          </p:cNvSpPr>
          <p:nvPr>
            <p:custDataLst>
              <p:tags r:id="rId8"/>
            </p:custDataLst>
          </p:nvPr>
        </p:nvSpPr>
        <p:spPr bwMode="auto">
          <a:xfrm>
            <a:off x="2638425" y="456485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C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矩形 12"/>
          <p:cNvSpPr>
            <a:spLocks noChangeAspect="1"/>
          </p:cNvSpPr>
          <p:nvPr>
            <p:custDataLst>
              <p:tags r:id="rId9"/>
            </p:custDataLst>
          </p:nvPr>
        </p:nvSpPr>
        <p:spPr bwMode="auto">
          <a:xfrm>
            <a:off x="2638425" y="5422106"/>
            <a:ext cx="514350" cy="514350"/>
          </a:xfrm>
          <a:prstGeom prst="rect">
            <a:avLst/>
          </a:prstGeom>
          <a:solidFill>
            <a:srgbClr val="00FF00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zh-CN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D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矩形: 圆角 13"/>
          <p:cNvSpPr/>
          <p:nvPr>
            <p:custDataLst>
              <p:tags r:id="rId10"/>
            </p:custDataLst>
          </p:nvPr>
        </p:nvSpPr>
        <p:spPr bwMode="auto">
          <a:xfrm>
            <a:off x="7696200" y="6215063"/>
            <a:ext cx="1543050" cy="411480"/>
          </a:xfrm>
          <a:prstGeom prst="roundRect">
            <a:avLst/>
          </a:prstGeom>
          <a:solidFill>
            <a:srgbClr val="80808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rPr>
              <a:t>提交</a:t>
            </a:r>
            <a:endParaRPr kumimoji="0" lang="zh-CN" altLang="en-US" sz="1600" b="1" i="0" u="none" strike="noStrike" cap="none" normalizeH="0" baseline="0">
              <a:ln>
                <a:noFill/>
              </a:ln>
              <a:solidFill>
                <a:srgbClr val="FFFFFF"/>
              </a:solidFill>
              <a:effectLst/>
              <a:latin typeface="微软雅黑" panose="020B0503020204020204" charset="-122"/>
              <a:ea typeface="微软雅黑" panose="020B0503020204020204" charset="-122"/>
              <a:sym typeface="微软雅黑" panose="020B0503020204020204" charset="-122"/>
            </a:endParaRPr>
          </a:p>
        </p:txBody>
      </p:sp>
      <p:grpSp>
        <p:nvGrpSpPr>
          <p:cNvPr id="19" name="组合 18"/>
          <p:cNvGrpSpPr/>
          <p:nvPr>
            <p:custDataLst>
              <p:tags r:id="rId11"/>
            </p:custDataLst>
          </p:nvPr>
        </p:nvGrpSpPr>
        <p:grpSpPr>
          <a:xfrm>
            <a:off x="1524000" y="0"/>
            <a:ext cx="9144000" cy="635000"/>
            <a:chOff x="0" y="0"/>
            <a:chExt cx="9144000" cy="635000"/>
          </a:xfrm>
        </p:grpSpPr>
        <p:sp>
          <p:nvSpPr>
            <p:cNvPr id="15" name="TitleBackground"/>
            <p:cNvSpPr/>
            <p:nvPr>
              <p:custDataLst>
                <p:tags r:id="rId12"/>
              </p:custDataLst>
            </p:nvPr>
          </p:nvSpPr>
          <p:spPr bwMode="auto">
            <a:xfrm>
              <a:off x="0" y="0"/>
              <a:ext cx="9144000" cy="635000"/>
            </a:xfrm>
            <a:prstGeom prst="rect">
              <a:avLst/>
            </a:prstGeom>
            <a:solidFill>
              <a:srgbClr val="F6F7F8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ColorBlock"/>
            <p:cNvSpPr/>
            <p:nvPr>
              <p:custDataLst>
                <p:tags r:id="rId13"/>
              </p:custDataLst>
            </p:nvPr>
          </p:nvSpPr>
          <p:spPr bwMode="auto">
            <a:xfrm>
              <a:off x="0" y="0"/>
              <a:ext cx="190500" cy="635000"/>
            </a:xfrm>
            <a:prstGeom prst="rect">
              <a:avLst/>
            </a:prstGeom>
            <a:solidFill>
              <a:srgbClr val="639EF4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kumimoji="0" lang="zh-CN" alt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TypeText"/>
            <p:cNvSpPr txBox="1"/>
            <p:nvPr>
              <p:custDataLst>
                <p:tags r:id="rId14"/>
              </p:custDataLst>
            </p:nvPr>
          </p:nvSpPr>
          <p:spPr bwMode="auto">
            <a:xfrm>
              <a:off x="254000" y="0"/>
              <a:ext cx="1905000" cy="635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zh-CN" altLang="en-US" sz="2600">
                  <a:solidFill>
                    <a:srgbClr val="00000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多选题</a:t>
              </a:r>
              <a:endParaRPr lang="zh-CN" altLang="en-US" sz="2600" dirty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  <p:sp>
          <p:nvSpPr>
            <p:cNvPr id="18" name="TipText"/>
            <p:cNvSpPr txBox="1"/>
            <p:nvPr>
              <p:custDataLst>
                <p:tags r:id="rId15"/>
              </p:custDataLst>
            </p:nvPr>
          </p:nvSpPr>
          <p:spPr bwMode="auto">
            <a:xfrm>
              <a:off x="1527175" y="109220"/>
              <a:ext cx="2286000" cy="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2075" tIns="46038" rIns="92075" bIns="46038" numCol="1" rtlCol="0" anchor="ctr" anchorCtr="0" compatLnSpc="1">
              <a:noAutofit/>
            </a:bodyPr>
            <a:lstStyle/>
            <a:p>
              <a:r>
                <a:rPr lang="en-US" altLang="zh-CN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1</a:t>
              </a:r>
              <a:r>
                <a:rPr lang="zh-CN" altLang="en-US" sz="2000">
                  <a:solidFill>
                    <a:srgbClr val="808080"/>
                  </a:solidFill>
                  <a:latin typeface="微软雅黑" panose="020B0503020204020204" charset="-122"/>
                  <a:ea typeface="微软雅黑" panose="020B0503020204020204" charset="-122"/>
                  <a:sym typeface="微软雅黑" panose="020B0503020204020204" charset="-122"/>
                </a:rPr>
                <a:t>分</a:t>
              </a:r>
              <a:endParaRPr lang="zh-CN" altLang="en-US" sz="2000" dirty="0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sym typeface="微软雅黑" panose="020B0503020204020204" charset="-122"/>
              </a:endParaRPr>
            </a:p>
          </p:txBody>
        </p:sp>
      </p:grpSp>
      <p:pic>
        <p:nvPicPr>
          <p:cNvPr id="4" name="图片 3"/>
          <p:cNvPicPr/>
          <p:nvPr>
            <p:custDataLst>
              <p:tags r:id="rId16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63500"/>
            <a:ext cx="1422400" cy="508000"/>
          </a:xfrm>
          <a:prstGeom prst="rect">
            <a:avLst/>
          </a:prstGeom>
        </p:spPr>
      </p:pic>
    </p:spTree>
    <p:custDataLst>
      <p:tags r:id="rId18"/>
    </p:custDataLst>
  </p:cSld>
  <p:clrMapOvr>
    <a:masterClrMapping/>
  </p:clrMapOvr>
</p:sld>
</file>

<file path=ppt/tags/tag1.xml><?xml version="1.0" encoding="utf-8"?>
<p:tagLst xmlns:p="http://schemas.openxmlformats.org/presentationml/2006/main">
  <p:tag name="RAINPROBLEM" val="ProblemBody"/>
</p:tagLst>
</file>

<file path=ppt/tags/tag10.xml><?xml version="1.0" encoding="utf-8"?>
<p:tagLst xmlns:p="http://schemas.openxmlformats.org/presentationml/2006/main">
  <p:tag name="RAINPROBLEM" val="ProblemSubmit"/>
  <p:tag name="RAINPROBLEMTYPE" val="MultipleChoice"/>
</p:tagLst>
</file>

<file path=ppt/tags/tag100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sum(1,2,3) 将报错， 应写为  sum((1,2,3)) 或  sum([1,2,3]) "/>
</p:tagLst>
</file>

<file path=ppt/tags/tag101.xml><?xml version="1.0" encoding="utf-8"?>
<p:tagLst xmlns:p="http://schemas.openxmlformats.org/presentationml/2006/main">
  <p:tag name="RAINPROBLEM" val="ProblemBody"/>
</p:tagLst>
</file>

<file path=ppt/tags/tag102.xml><?xml version="1.0" encoding="utf-8"?>
<p:tagLst xmlns:p="http://schemas.openxmlformats.org/presentationml/2006/main">
  <p:tag name="RAINPROBLEM" val="ProblemItem"/>
</p:tagLst>
</file>

<file path=ppt/tags/tag103.xml><?xml version="1.0" encoding="utf-8"?>
<p:tagLst xmlns:p="http://schemas.openxmlformats.org/presentationml/2006/main">
  <p:tag name="RAINPROBLEM" val="ProblemItem"/>
</p:tagLst>
</file>

<file path=ppt/tags/tag104.xml><?xml version="1.0" encoding="utf-8"?>
<p:tagLst xmlns:p="http://schemas.openxmlformats.org/presentationml/2006/main">
  <p:tag name="RAINPROBLEM" val="ProblemItem"/>
</p:tagLst>
</file>

<file path=ppt/tags/tag105.xml><?xml version="1.0" encoding="utf-8"?>
<p:tagLst xmlns:p="http://schemas.openxmlformats.org/presentationml/2006/main">
  <p:tag name="RAINPROBLEM" val="ProblemItem"/>
</p:tagLst>
</file>

<file path=ppt/tags/tag10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0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0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0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1.xml><?xml version="1.0" encoding="utf-8"?>
<p:tagLst xmlns:p="http://schemas.openxmlformats.org/presentationml/2006/main">
  <p:tag name="RAINPROBLEMTYPE" val="ProblemTypeMarker"/>
</p:tagLst>
</file>

<file path=ppt/tags/tag110.xml><?xml version="1.0" encoding="utf-8"?>
<p:tagLst xmlns:p="http://schemas.openxmlformats.org/presentationml/2006/main">
  <p:tag name="RAINPROBLEM" val="ProblemSubmit"/>
  <p:tag name="RAINPROBLEMTYPE" val="MultipleChoice"/>
</p:tagLst>
</file>

<file path=ppt/tags/tag111.xml><?xml version="1.0" encoding="utf-8"?>
<p:tagLst xmlns:p="http://schemas.openxmlformats.org/presentationml/2006/main">
  <p:tag name="RAINPROBLEMTYPE" val="ProblemTypeMarker"/>
</p:tagLst>
</file>

<file path=ppt/tags/tag112.xml><?xml version="1.0" encoding="utf-8"?>
<p:tagLst xmlns:p="http://schemas.openxmlformats.org/presentationml/2006/main">
  <p:tag name="RAINPROBLEMTYPE" val="ProblemTypeMarker"/>
</p:tagLst>
</file>

<file path=ppt/tags/tag113.xml><?xml version="1.0" encoding="utf-8"?>
<p:tagLst xmlns:p="http://schemas.openxmlformats.org/presentationml/2006/main">
  <p:tag name="RAINPROBLEMTYPE" val="ProblemTypeMarker"/>
</p:tagLst>
</file>

<file path=ppt/tags/tag114.xml><?xml version="1.0" encoding="utf-8"?>
<p:tagLst xmlns:p="http://schemas.openxmlformats.org/presentationml/2006/main">
  <p:tag name="RAINPROBLEMTYPE" val="ProblemTypeMarker"/>
</p:tagLst>
</file>

<file path=ppt/tags/tag115.xml><?xml version="1.0" encoding="utf-8"?>
<p:tagLst xmlns:p="http://schemas.openxmlformats.org/presentationml/2006/main">
  <p:tag name="RAINPROBLEMTYPE" val="ProblemTypeMarker"/>
</p:tagLst>
</file>

<file path=ppt/tags/tag116.xml><?xml version="1.0" encoding="utf-8"?>
<p:tagLst xmlns:p="http://schemas.openxmlformats.org/presentationml/2006/main">
  <p:tag name="RAINPROBLEM" val="ProblemSetting"/>
  <p:tag name="RAINPROBLEMTYPE" val="MultipleChoice"/>
</p:tagLst>
</file>

<file path=ppt/tags/tag117.xml><?xml version="1.0" encoding="utf-8"?>
<p:tagLst xmlns:p="http://schemas.openxmlformats.org/presentationml/2006/main">
  <p:tag name="RAINPROBLEM" val="MultipleChoice"/>
  <p:tag name="PROBLEMSCORE" val="1.0"/>
</p:tagLst>
</file>

<file path=ppt/tags/tag118.xml><?xml version="1.0" encoding="utf-8"?>
<p:tagLst xmlns:p="http://schemas.openxmlformats.org/presentationml/2006/main">
  <p:tag name="RAINPROBLEM" val="ProblemRemarkBoard"/>
</p:tagLst>
</file>

<file path=ppt/tags/tag119.xml><?xml version="1.0" encoding="utf-8"?>
<p:tagLst xmlns:p="http://schemas.openxmlformats.org/presentationml/2006/main">
  <p:tag name="RAINPROBLEM" val="ProblemBody"/>
</p:tagLst>
</file>

<file path=ppt/tags/tag12.xml><?xml version="1.0" encoding="utf-8"?>
<p:tagLst xmlns:p="http://schemas.openxmlformats.org/presentationml/2006/main">
  <p:tag name="RAINPROBLEMTYPE" val="ProblemTypeMarker"/>
</p:tagLst>
</file>

<file path=ppt/tags/tag120.xml><?xml version="1.0" encoding="utf-8"?>
<p:tagLst xmlns:p="http://schemas.openxmlformats.org/presentationml/2006/main">
  <p:tag name="RAINPROBLEM" val="ProblemItem"/>
</p:tagLst>
</file>

<file path=ppt/tags/tag121.xml><?xml version="1.0" encoding="utf-8"?>
<p:tagLst xmlns:p="http://schemas.openxmlformats.org/presentationml/2006/main">
  <p:tag name="RAINPROBLEM" val="ProblemItem"/>
</p:tagLst>
</file>

<file path=ppt/tags/tag122.xml><?xml version="1.0" encoding="utf-8"?>
<p:tagLst xmlns:p="http://schemas.openxmlformats.org/presentationml/2006/main">
  <p:tag name="RAINPROBLEM" val="ProblemItem"/>
</p:tagLst>
</file>

<file path=ppt/tags/tag123.xml><?xml version="1.0" encoding="utf-8"?>
<p:tagLst xmlns:p="http://schemas.openxmlformats.org/presentationml/2006/main">
  <p:tag name="RAINPROBLEM" val="ProblemItem"/>
</p:tagLst>
</file>

<file path=ppt/tags/tag124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2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2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2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28.xml><?xml version="1.0" encoding="utf-8"?>
<p:tagLst xmlns:p="http://schemas.openxmlformats.org/presentationml/2006/main">
  <p:tag name="RAINPROBLEM" val="ProblemSubmit"/>
  <p:tag name="RAINPROBLEMTYPE" val="MultipleChoice"/>
</p:tagLst>
</file>

<file path=ppt/tags/tag129.xml><?xml version="1.0" encoding="utf-8"?>
<p:tagLst xmlns:p="http://schemas.openxmlformats.org/presentationml/2006/main">
  <p:tag name="PROBLEMREMARKTITLE" val="ProblemRemarkBoardTip"/>
</p:tagLst>
</file>

<file path=ppt/tags/tag13.xml><?xml version="1.0" encoding="utf-8"?>
<p:tagLst xmlns:p="http://schemas.openxmlformats.org/presentationml/2006/main">
  <p:tag name="RAINPROBLEMTYPE" val="ProblemTypeMarker"/>
</p:tagLst>
</file>

<file path=ppt/tags/tag130.xml><?xml version="1.0" encoding="utf-8"?>
<p:tagLst xmlns:p="http://schemas.openxmlformats.org/presentationml/2006/main">
  <p:tag name="RAINPROBLEM" val="ProblemRemark"/>
</p:tagLst>
</file>

<file path=ppt/tags/tag131.xml><?xml version="1.0" encoding="utf-8"?>
<p:tagLst xmlns:p="http://schemas.openxmlformats.org/presentationml/2006/main">
  <p:tag name="PROBLEMREMARKTITLE" val="ProblemRemarkBoardTitle"/>
</p:tagLst>
</file>

<file path=ppt/tags/tag132.xml><?xml version="1.0" encoding="utf-8"?>
<p:tagLst xmlns:p="http://schemas.openxmlformats.org/presentationml/2006/main">
  <p:tag name="PROBLEMREMARKTITLE" val="ProblemRemarkBoardTitle"/>
</p:tagLst>
</file>

<file path=ppt/tags/tag133.xml><?xml version="1.0" encoding="utf-8"?>
<p:tagLst xmlns:p="http://schemas.openxmlformats.org/presentationml/2006/main">
  <p:tag name="PROBLEMREMARKTITLE" val="ProblemRemarkBoardTitle"/>
</p:tagLst>
</file>

<file path=ppt/tags/tag134.xml><?xml version="1.0" encoding="utf-8"?>
<p:tagLst xmlns:p="http://schemas.openxmlformats.org/presentationml/2006/main">
  <p:tag name="PROBLEMREMARKTITLE" val="ProblemRemarkBoardTitle"/>
</p:tagLst>
</file>

<file path=ppt/tags/tag135.xml><?xml version="1.0" encoding="utf-8"?>
<p:tagLst xmlns:p="http://schemas.openxmlformats.org/presentationml/2006/main">
  <p:tag name="PROBLEMREMARKTITLE" val="ProblemRemarkBoardTitle"/>
</p:tagLst>
</file>

<file path=ppt/tags/tag136.xml><?xml version="1.0" encoding="utf-8"?>
<p:tagLst xmlns:p="http://schemas.openxmlformats.org/presentationml/2006/main">
  <p:tag name="PROBLEMREMARKTITLE" val="ProblemRemarkBoardTitle"/>
</p:tagLst>
</file>

<file path=ppt/tags/tag137.xml><?xml version="1.0" encoding="utf-8"?>
<p:tagLst xmlns:p="http://schemas.openxmlformats.org/presentationml/2006/main">
  <p:tag name="PROBLEMREMARKTITLE" val="ProblemRemarkBoardTitle"/>
</p:tagLst>
</file>

<file path=ppt/tags/tag138.xml><?xml version="1.0" encoding="utf-8"?>
<p:tagLst xmlns:p="http://schemas.openxmlformats.org/presentationml/2006/main">
  <p:tag name="RAINPROBLEMTYPE" val="ProblemTypeMarker"/>
</p:tagLst>
</file>

<file path=ppt/tags/tag139.xml><?xml version="1.0" encoding="utf-8"?>
<p:tagLst xmlns:p="http://schemas.openxmlformats.org/presentationml/2006/main">
  <p:tag name="RAINPROBLEMTYPE" val="ProblemTypeMarker"/>
</p:tagLst>
</file>

<file path=ppt/tags/tag14.xml><?xml version="1.0" encoding="utf-8"?>
<p:tagLst xmlns:p="http://schemas.openxmlformats.org/presentationml/2006/main">
  <p:tag name="RAINPROBLEMTYPE" val="ProblemTypeMarker"/>
</p:tagLst>
</file>

<file path=ppt/tags/tag140.xml><?xml version="1.0" encoding="utf-8"?>
<p:tagLst xmlns:p="http://schemas.openxmlformats.org/presentationml/2006/main">
  <p:tag name="RAINPROBLEMTYPE" val="ProblemTypeMarker"/>
</p:tagLst>
</file>

<file path=ppt/tags/tag141.xml><?xml version="1.0" encoding="utf-8"?>
<p:tagLst xmlns:p="http://schemas.openxmlformats.org/presentationml/2006/main">
  <p:tag name="RAINPROBLEMTYPE" val="ProblemTypeMarker"/>
</p:tagLst>
</file>

<file path=ppt/tags/tag142.xml><?xml version="1.0" encoding="utf-8"?>
<p:tagLst xmlns:p="http://schemas.openxmlformats.org/presentationml/2006/main">
  <p:tag name="RAINPROBLEMTYPE" val="ProblemTypeMarker"/>
</p:tagLst>
</file>

<file path=ppt/tags/tag143.xml><?xml version="1.0" encoding="utf-8"?>
<p:tagLst xmlns:p="http://schemas.openxmlformats.org/presentationml/2006/main">
  <p:tag name="RAINPROBLEM" val="ProblemSetting"/>
  <p:tag name="RAINPROBLEMTYPE" val="MultipleChoice"/>
</p:tagLst>
</file>

<file path=ppt/tags/tag144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输入1  2   3  ， 中间没有逗号，无法转为 元组，将报错。 "/>
</p:tagLst>
</file>

<file path=ppt/tags/tag145.xml><?xml version="1.0" encoding="utf-8"?>
<p:tagLst xmlns:p="http://schemas.openxmlformats.org/presentationml/2006/main">
  <p:tag name="RAINPROBLEM" val="ProblemBody"/>
</p:tagLst>
</file>

<file path=ppt/tags/tag146.xml><?xml version="1.0" encoding="utf-8"?>
<p:tagLst xmlns:p="http://schemas.openxmlformats.org/presentationml/2006/main">
  <p:tag name="RAINPROBLEM" val="ProblemItem"/>
</p:tagLst>
</file>

<file path=ppt/tags/tag147.xml><?xml version="1.0" encoding="utf-8"?>
<p:tagLst xmlns:p="http://schemas.openxmlformats.org/presentationml/2006/main">
  <p:tag name="RAINPROBLEM" val="ProblemItem"/>
</p:tagLst>
</file>

<file path=ppt/tags/tag148.xml><?xml version="1.0" encoding="utf-8"?>
<p:tagLst xmlns:p="http://schemas.openxmlformats.org/presentationml/2006/main">
  <p:tag name="RAINPROBLEM" val="ProblemItem"/>
</p:tagLst>
</file>

<file path=ppt/tags/tag149.xml><?xml version="1.0" encoding="utf-8"?>
<p:tagLst xmlns:p="http://schemas.openxmlformats.org/presentationml/2006/main">
  <p:tag name="RAINPROBLEM" val="ProblemItem"/>
</p:tagLst>
</file>

<file path=ppt/tags/tag15.xml><?xml version="1.0" encoding="utf-8"?>
<p:tagLst xmlns:p="http://schemas.openxmlformats.org/presentationml/2006/main">
  <p:tag name="RAINPROBLEMTYPE" val="ProblemTypeMarker"/>
</p:tagLst>
</file>

<file path=ppt/tags/tag150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151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152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153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154.xml><?xml version="1.0" encoding="utf-8"?>
<p:tagLst xmlns:p="http://schemas.openxmlformats.org/presentationml/2006/main">
  <p:tag name="RAINPROBLEM" val="ProblemSubmit"/>
  <p:tag name="RAINPROBLEMTYPE" val="MultipleChoiceMA"/>
</p:tagLst>
</file>

<file path=ppt/tags/tag155.xml><?xml version="1.0" encoding="utf-8"?>
<p:tagLst xmlns:p="http://schemas.openxmlformats.org/presentationml/2006/main">
  <p:tag name="RAINPROBLEMTYPE" val="ProblemTypeMarker"/>
</p:tagLst>
</file>

<file path=ppt/tags/tag156.xml><?xml version="1.0" encoding="utf-8"?>
<p:tagLst xmlns:p="http://schemas.openxmlformats.org/presentationml/2006/main">
  <p:tag name="RAINPROBLEMTYPE" val="ProblemTypeMarker"/>
</p:tagLst>
</file>

<file path=ppt/tags/tag157.xml><?xml version="1.0" encoding="utf-8"?>
<p:tagLst xmlns:p="http://schemas.openxmlformats.org/presentationml/2006/main">
  <p:tag name="RAINPROBLEMTYPE" val="ProblemTypeMarker"/>
</p:tagLst>
</file>

<file path=ppt/tags/tag158.xml><?xml version="1.0" encoding="utf-8"?>
<p:tagLst xmlns:p="http://schemas.openxmlformats.org/presentationml/2006/main">
  <p:tag name="RAINPROBLEMTYPE" val="ProblemTypeMarker"/>
</p:tagLst>
</file>

<file path=ppt/tags/tag159.xml><?xml version="1.0" encoding="utf-8"?>
<p:tagLst xmlns:p="http://schemas.openxmlformats.org/presentationml/2006/main">
  <p:tag name="RAINPROBLEMTYPE" val="ProblemTypeMarker"/>
</p:tagLst>
</file>

<file path=ppt/tags/tag16.xml><?xml version="1.0" encoding="utf-8"?>
<p:tagLst xmlns:p="http://schemas.openxmlformats.org/presentationml/2006/main">
  <p:tag name="RAINPROBLEM" val="ProblemSetting"/>
  <p:tag name="RAINPROBLEMTYPE" val="MultipleChoice"/>
</p:tagLst>
</file>

<file path=ppt/tags/tag160.xml><?xml version="1.0" encoding="utf-8"?>
<p:tagLst xmlns:p="http://schemas.openxmlformats.org/presentationml/2006/main">
  <p:tag name="RAINPROBLEM" val="ProblemSetting"/>
  <p:tag name="RAINPROBLEMTYPE" val="MultipleChoiceMA"/>
</p:tagLst>
</file>

<file path=ppt/tags/tag161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162.xml><?xml version="1.0" encoding="utf-8"?>
<p:tagLst xmlns:p="http://schemas.openxmlformats.org/presentationml/2006/main">
  <p:tag name="RAINPROBLEM" val="ProblemBody"/>
</p:tagLst>
</file>

<file path=ppt/tags/tag163.xml><?xml version="1.0" encoding="utf-8"?>
<p:tagLst xmlns:p="http://schemas.openxmlformats.org/presentationml/2006/main">
  <p:tag name="RAINPROBLEM" val="ProblemItem"/>
</p:tagLst>
</file>

<file path=ppt/tags/tag164.xml><?xml version="1.0" encoding="utf-8"?>
<p:tagLst xmlns:p="http://schemas.openxmlformats.org/presentationml/2006/main">
  <p:tag name="RAINPROBLEM" val="ProblemItem"/>
</p:tagLst>
</file>

<file path=ppt/tags/tag16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6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67.xml><?xml version="1.0" encoding="utf-8"?>
<p:tagLst xmlns:p="http://schemas.openxmlformats.org/presentationml/2006/main">
  <p:tag name="RAINPROBLEM" val="ProblemSubmit"/>
  <p:tag name="RAINPROBLEMTYPE" val="MultipleChoice"/>
</p:tagLst>
</file>

<file path=ppt/tags/tag168.xml><?xml version="1.0" encoding="utf-8"?>
<p:tagLst xmlns:p="http://schemas.openxmlformats.org/presentationml/2006/main">
  <p:tag name="RAINPROBLEMTYPE" val="ProblemTypeMarker"/>
</p:tagLst>
</file>

<file path=ppt/tags/tag169.xml><?xml version="1.0" encoding="utf-8"?>
<p:tagLst xmlns:p="http://schemas.openxmlformats.org/presentationml/2006/main">
  <p:tag name="RAINPROBLEMTYPE" val="ProblemTypeMarker"/>
</p:tagLst>
</file>

<file path=ppt/tags/tag17.xml><?xml version="1.0" encoding="utf-8"?>
<p:tagLst xmlns:p="http://schemas.openxmlformats.org/presentationml/2006/main">
  <p:tag name="RAINPROBLEM" val="MultipleChoice"/>
  <p:tag name="PROBLEMSCORE" val="1.0"/>
</p:tagLst>
</file>

<file path=ppt/tags/tag170.xml><?xml version="1.0" encoding="utf-8"?>
<p:tagLst xmlns:p="http://schemas.openxmlformats.org/presentationml/2006/main">
  <p:tag name="RAINPROBLEMTYPE" val="ProblemTypeMarker"/>
</p:tagLst>
</file>

<file path=ppt/tags/tag171.xml><?xml version="1.0" encoding="utf-8"?>
<p:tagLst xmlns:p="http://schemas.openxmlformats.org/presentationml/2006/main">
  <p:tag name="RAINPROBLEMTYPE" val="ProblemTypeMarker"/>
</p:tagLst>
</file>

<file path=ppt/tags/tag172.xml><?xml version="1.0" encoding="utf-8"?>
<p:tagLst xmlns:p="http://schemas.openxmlformats.org/presentationml/2006/main">
  <p:tag name="RAINPROBLEMTYPE" val="ProblemTypeMarker"/>
</p:tagLst>
</file>

<file path=ppt/tags/tag173.xml><?xml version="1.0" encoding="utf-8"?>
<p:tagLst xmlns:p="http://schemas.openxmlformats.org/presentationml/2006/main">
  <p:tag name="RAINPROBLEM" val="ProblemSetting"/>
  <p:tag name="RAINPROBLEMTYPE" val="MultipleChoice"/>
</p:tagLst>
</file>

<file path=ppt/tags/tag174.xml><?xml version="1.0" encoding="utf-8"?>
<p:tagLst xmlns:p="http://schemas.openxmlformats.org/presentationml/2006/main">
  <p:tag name="RAINPROBLEM" val="MultipleChoice"/>
  <p:tag name="PROBLEMSCORE" val="1.0"/>
</p:tagLst>
</file>

<file path=ppt/tags/tag175.xml><?xml version="1.0" encoding="utf-8"?>
<p:tagLst xmlns:p="http://schemas.openxmlformats.org/presentationml/2006/main">
  <p:tag name="RAINPROBLEM" val="ProblemBody"/>
</p:tagLst>
</file>

<file path=ppt/tags/tag176.xml><?xml version="1.0" encoding="utf-8"?>
<p:tagLst xmlns:p="http://schemas.openxmlformats.org/presentationml/2006/main">
  <p:tag name="RAINPROBLEM" val="ProblemItem"/>
</p:tagLst>
</file>

<file path=ppt/tags/tag177.xml><?xml version="1.0" encoding="utf-8"?>
<p:tagLst xmlns:p="http://schemas.openxmlformats.org/presentationml/2006/main">
  <p:tag name="RAINPROBLEM" val="ProblemItem"/>
</p:tagLst>
</file>

<file path=ppt/tags/tag17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7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8.xml><?xml version="1.0" encoding="utf-8"?>
<p:tagLst xmlns:p="http://schemas.openxmlformats.org/presentationml/2006/main">
  <p:tag name="RAINPROBLEM" val="ProblemBody"/>
</p:tagLst>
</file>

<file path=ppt/tags/tag180.xml><?xml version="1.0" encoding="utf-8"?>
<p:tagLst xmlns:p="http://schemas.openxmlformats.org/presentationml/2006/main">
  <p:tag name="RAINPROBLEM" val="ProblemSubmit"/>
  <p:tag name="RAINPROBLEMTYPE" val="MultipleChoice"/>
</p:tagLst>
</file>

<file path=ppt/tags/tag181.xml><?xml version="1.0" encoding="utf-8"?>
<p:tagLst xmlns:p="http://schemas.openxmlformats.org/presentationml/2006/main">
  <p:tag name="RAINPROBLEMTYPE" val="ProblemTypeMarker"/>
</p:tagLst>
</file>

<file path=ppt/tags/tag182.xml><?xml version="1.0" encoding="utf-8"?>
<p:tagLst xmlns:p="http://schemas.openxmlformats.org/presentationml/2006/main">
  <p:tag name="RAINPROBLEMTYPE" val="ProblemTypeMarker"/>
</p:tagLst>
</file>

<file path=ppt/tags/tag183.xml><?xml version="1.0" encoding="utf-8"?>
<p:tagLst xmlns:p="http://schemas.openxmlformats.org/presentationml/2006/main">
  <p:tag name="RAINPROBLEMTYPE" val="ProblemTypeMarker"/>
</p:tagLst>
</file>

<file path=ppt/tags/tag184.xml><?xml version="1.0" encoding="utf-8"?>
<p:tagLst xmlns:p="http://schemas.openxmlformats.org/presentationml/2006/main">
  <p:tag name="RAINPROBLEMTYPE" val="ProblemTypeMarker"/>
</p:tagLst>
</file>

<file path=ppt/tags/tag185.xml><?xml version="1.0" encoding="utf-8"?>
<p:tagLst xmlns:p="http://schemas.openxmlformats.org/presentationml/2006/main">
  <p:tag name="RAINPROBLEMTYPE" val="ProblemTypeMarker"/>
</p:tagLst>
</file>

<file path=ppt/tags/tag186.xml><?xml version="1.0" encoding="utf-8"?>
<p:tagLst xmlns:p="http://schemas.openxmlformats.org/presentationml/2006/main">
  <p:tag name="RAINPROBLEM" val="ProblemSetting"/>
  <p:tag name="RAINPROBLEMTYPE" val="MultipleChoice"/>
</p:tagLst>
</file>

<file path=ppt/tags/tag187.xml><?xml version="1.0" encoding="utf-8"?>
<p:tagLst xmlns:p="http://schemas.openxmlformats.org/presentationml/2006/main">
  <p:tag name="RAINPROBLEM" val="MultipleChoice"/>
  <p:tag name="PROBLEMSCORE" val="1.0"/>
</p:tagLst>
</file>

<file path=ppt/tags/tag188.xml><?xml version="1.0" encoding="utf-8"?>
<p:tagLst xmlns:p="http://schemas.openxmlformats.org/presentationml/2006/main">
  <p:tag name="RAINPROBLEM" val="ProblemBody"/>
</p:tagLst>
</file>

<file path=ppt/tags/tag189.xml><?xml version="1.0" encoding="utf-8"?>
<p:tagLst xmlns:p="http://schemas.openxmlformats.org/presentationml/2006/main">
  <p:tag name="RAINPROBLEM" val="ProblemItem"/>
</p:tagLst>
</file>

<file path=ppt/tags/tag19.xml><?xml version="1.0" encoding="utf-8"?>
<p:tagLst xmlns:p="http://schemas.openxmlformats.org/presentationml/2006/main">
  <p:tag name="RAINPROBLEM" val="ProblemItem"/>
</p:tagLst>
</file>

<file path=ppt/tags/tag190.xml><?xml version="1.0" encoding="utf-8"?>
<p:tagLst xmlns:p="http://schemas.openxmlformats.org/presentationml/2006/main">
  <p:tag name="RAINPROBLEM" val="ProblemItem"/>
</p:tagLst>
</file>

<file path=ppt/tags/tag19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19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193.xml><?xml version="1.0" encoding="utf-8"?>
<p:tagLst xmlns:p="http://schemas.openxmlformats.org/presentationml/2006/main">
  <p:tag name="RAINPROBLEM" val="ProblemSubmit"/>
  <p:tag name="RAINPROBLEMTYPE" val="MultipleChoice"/>
</p:tagLst>
</file>

<file path=ppt/tags/tag194.xml><?xml version="1.0" encoding="utf-8"?>
<p:tagLst xmlns:p="http://schemas.openxmlformats.org/presentationml/2006/main">
  <p:tag name="RAINPROBLEMTYPE" val="ProblemTypeMarker"/>
</p:tagLst>
</file>

<file path=ppt/tags/tag195.xml><?xml version="1.0" encoding="utf-8"?>
<p:tagLst xmlns:p="http://schemas.openxmlformats.org/presentationml/2006/main">
  <p:tag name="RAINPROBLEMTYPE" val="ProblemTypeMarker"/>
</p:tagLst>
</file>

<file path=ppt/tags/tag196.xml><?xml version="1.0" encoding="utf-8"?>
<p:tagLst xmlns:p="http://schemas.openxmlformats.org/presentationml/2006/main">
  <p:tag name="RAINPROBLEMTYPE" val="ProblemTypeMarker"/>
</p:tagLst>
</file>

<file path=ppt/tags/tag197.xml><?xml version="1.0" encoding="utf-8"?>
<p:tagLst xmlns:p="http://schemas.openxmlformats.org/presentationml/2006/main">
  <p:tag name="RAINPROBLEMTYPE" val="ProblemTypeMarker"/>
</p:tagLst>
</file>

<file path=ppt/tags/tag198.xml><?xml version="1.0" encoding="utf-8"?>
<p:tagLst xmlns:p="http://schemas.openxmlformats.org/presentationml/2006/main">
  <p:tag name="RAINPROBLEMTYPE" val="ProblemTypeMarker"/>
</p:tagLst>
</file>

<file path=ppt/tags/tag199.xml><?xml version="1.0" encoding="utf-8"?>
<p:tagLst xmlns:p="http://schemas.openxmlformats.org/presentationml/2006/main">
  <p:tag name="RAINPROBLEM" val="ProblemSetting"/>
  <p:tag name="RAINPROBLEMTYPE" val="MultipleChoice"/>
</p:tagLst>
</file>

<file path=ppt/tags/tag2.xml><?xml version="1.0" encoding="utf-8"?>
<p:tagLst xmlns:p="http://schemas.openxmlformats.org/presentationml/2006/main">
  <p:tag name="RAINPROBLEM" val="ProblemItem"/>
</p:tagLst>
</file>

<file path=ppt/tags/tag20.xml><?xml version="1.0" encoding="utf-8"?>
<p:tagLst xmlns:p="http://schemas.openxmlformats.org/presentationml/2006/main">
  <p:tag name="RAINPROBLEM" val="ProblemItem"/>
</p:tagLst>
</file>

<file path=ppt/tags/tag200.xml><?xml version="1.0" encoding="utf-8"?>
<p:tagLst xmlns:p="http://schemas.openxmlformats.org/presentationml/2006/main">
  <p:tag name="RAINPROBLEM" val="MultipleChoice"/>
  <p:tag name="PROBLEMSCORE" val="1.0"/>
</p:tagLst>
</file>

<file path=ppt/tags/tag201.xml><?xml version="1.0" encoding="utf-8"?>
<p:tagLst xmlns:p="http://schemas.openxmlformats.org/presentationml/2006/main">
  <p:tag name="RAINPROBLEM" val="ProblemRemarkBoard"/>
</p:tagLst>
</file>

<file path=ppt/tags/tag202.xml><?xml version="1.0" encoding="utf-8"?>
<p:tagLst xmlns:p="http://schemas.openxmlformats.org/presentationml/2006/main">
  <p:tag name="RAINPROBLEM" val="ProblemBody"/>
</p:tagLst>
</file>

<file path=ppt/tags/tag203.xml><?xml version="1.0" encoding="utf-8"?>
<p:tagLst xmlns:p="http://schemas.openxmlformats.org/presentationml/2006/main">
  <p:tag name="RAINPROBLEM" val="ProblemItem"/>
</p:tagLst>
</file>

<file path=ppt/tags/tag204.xml><?xml version="1.0" encoding="utf-8"?>
<p:tagLst xmlns:p="http://schemas.openxmlformats.org/presentationml/2006/main">
  <p:tag name="RAINPROBLEM" val="ProblemItem"/>
</p:tagLst>
</file>

<file path=ppt/tags/tag20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0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07.xml><?xml version="1.0" encoding="utf-8"?>
<p:tagLst xmlns:p="http://schemas.openxmlformats.org/presentationml/2006/main">
  <p:tag name="RAINPROBLEM" val="ProblemSubmit"/>
  <p:tag name="RAINPROBLEMTYPE" val="MultipleChoice"/>
</p:tagLst>
</file>

<file path=ppt/tags/tag208.xml><?xml version="1.0" encoding="utf-8"?>
<p:tagLst xmlns:p="http://schemas.openxmlformats.org/presentationml/2006/main">
  <p:tag name="PROBLEMREMARKTITLE" val="ProblemRemarkBoardTip"/>
</p:tagLst>
</file>

<file path=ppt/tags/tag209.xml><?xml version="1.0" encoding="utf-8"?>
<p:tagLst xmlns:p="http://schemas.openxmlformats.org/presentationml/2006/main">
  <p:tag name="RAINPROBLEM" val="ProblemRemark"/>
</p:tagLst>
</file>

<file path=ppt/tags/tag21.xml><?xml version="1.0" encoding="utf-8"?>
<p:tagLst xmlns:p="http://schemas.openxmlformats.org/presentationml/2006/main">
  <p:tag name="RAINPROBLEM" val="ProblemItem"/>
</p:tagLst>
</file>

<file path=ppt/tags/tag210.xml><?xml version="1.0" encoding="utf-8"?>
<p:tagLst xmlns:p="http://schemas.openxmlformats.org/presentationml/2006/main">
  <p:tag name="PROBLEMREMARKTITLE" val="ProblemRemarkBoardTitle"/>
</p:tagLst>
</file>

<file path=ppt/tags/tag211.xml><?xml version="1.0" encoding="utf-8"?>
<p:tagLst xmlns:p="http://schemas.openxmlformats.org/presentationml/2006/main">
  <p:tag name="PROBLEMREMARKTITLE" val="ProblemRemarkBoardTitle"/>
</p:tagLst>
</file>

<file path=ppt/tags/tag212.xml><?xml version="1.0" encoding="utf-8"?>
<p:tagLst xmlns:p="http://schemas.openxmlformats.org/presentationml/2006/main">
  <p:tag name="PROBLEMREMARKTITLE" val="ProblemRemarkBoardTitle"/>
</p:tagLst>
</file>

<file path=ppt/tags/tag213.xml><?xml version="1.0" encoding="utf-8"?>
<p:tagLst xmlns:p="http://schemas.openxmlformats.org/presentationml/2006/main">
  <p:tag name="PROBLEMREMARKTITLE" val="ProblemRemarkBoardTitle"/>
</p:tagLst>
</file>

<file path=ppt/tags/tag214.xml><?xml version="1.0" encoding="utf-8"?>
<p:tagLst xmlns:p="http://schemas.openxmlformats.org/presentationml/2006/main">
  <p:tag name="PROBLEMREMARKTITLE" val="ProblemRemarkBoardTitle"/>
</p:tagLst>
</file>

<file path=ppt/tags/tag215.xml><?xml version="1.0" encoding="utf-8"?>
<p:tagLst xmlns:p="http://schemas.openxmlformats.org/presentationml/2006/main">
  <p:tag name="PROBLEMREMARKTITLE" val="ProblemRemarkBoardTitle"/>
</p:tagLst>
</file>

<file path=ppt/tags/tag216.xml><?xml version="1.0" encoding="utf-8"?>
<p:tagLst xmlns:p="http://schemas.openxmlformats.org/presentationml/2006/main">
  <p:tag name="PROBLEMREMARKTITLE" val="ProblemRemarkBoardTitle"/>
</p:tagLst>
</file>

<file path=ppt/tags/tag217.xml><?xml version="1.0" encoding="utf-8"?>
<p:tagLst xmlns:p="http://schemas.openxmlformats.org/presentationml/2006/main">
  <p:tag name="RAINPROBLEMTYPE" val="ProblemTypeMarker"/>
</p:tagLst>
</file>

<file path=ppt/tags/tag218.xml><?xml version="1.0" encoding="utf-8"?>
<p:tagLst xmlns:p="http://schemas.openxmlformats.org/presentationml/2006/main">
  <p:tag name="RAINPROBLEMTYPE" val="ProblemTypeMarker"/>
</p:tagLst>
</file>

<file path=ppt/tags/tag219.xml><?xml version="1.0" encoding="utf-8"?>
<p:tagLst xmlns:p="http://schemas.openxmlformats.org/presentationml/2006/main">
  <p:tag name="RAINPROBLEMTYPE" val="ProblemTypeMarker"/>
</p:tagLst>
</file>

<file path=ppt/tags/tag22.xml><?xml version="1.0" encoding="utf-8"?>
<p:tagLst xmlns:p="http://schemas.openxmlformats.org/presentationml/2006/main">
  <p:tag name="RAINPROBLEM" val="ProblemItem"/>
</p:tagLst>
</file>

<file path=ppt/tags/tag220.xml><?xml version="1.0" encoding="utf-8"?>
<p:tagLst xmlns:p="http://schemas.openxmlformats.org/presentationml/2006/main">
  <p:tag name="RAINPROBLEMTYPE" val="ProblemTypeMarker"/>
</p:tagLst>
</file>

<file path=ppt/tags/tag221.xml><?xml version="1.0" encoding="utf-8"?>
<p:tagLst xmlns:p="http://schemas.openxmlformats.org/presentationml/2006/main">
  <p:tag name="RAINPROBLEMTYPE" val="ProblemTypeMarker"/>
</p:tagLst>
</file>

<file path=ppt/tags/tag222.xml><?xml version="1.0" encoding="utf-8"?>
<p:tagLst xmlns:p="http://schemas.openxmlformats.org/presentationml/2006/main">
  <p:tag name="RAINPROBLEM" val="ProblemSetting"/>
  <p:tag name="RAINPROBLEMTYPE" val="MultipleChoice"/>
</p:tagLst>
</file>

<file path=ppt/tags/tag223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要写为  '2:30:50'.split(':')  才能得到 ['2', '30', '50']  ，  因为字符串不是空格分隔的，split内要指定 ':' . "/>
</p:tagLst>
</file>

<file path=ppt/tags/tag224.xml><?xml version="1.0" encoding="utf-8"?>
<p:tagLst xmlns:p="http://schemas.openxmlformats.org/presentationml/2006/main">
  <p:tag name="RAINPROBLEM" val="ProblemBody"/>
</p:tagLst>
</file>

<file path=ppt/tags/tag225.xml><?xml version="1.0" encoding="utf-8"?>
<p:tagLst xmlns:p="http://schemas.openxmlformats.org/presentationml/2006/main">
  <p:tag name="RAINPROBLEM" val="ProblemItem"/>
</p:tagLst>
</file>

<file path=ppt/tags/tag226.xml><?xml version="1.0" encoding="utf-8"?>
<p:tagLst xmlns:p="http://schemas.openxmlformats.org/presentationml/2006/main">
  <p:tag name="RAINPROBLEM" val="ProblemItem"/>
</p:tagLst>
</file>

<file path=ppt/tags/tag227.xml><?xml version="1.0" encoding="utf-8"?>
<p:tagLst xmlns:p="http://schemas.openxmlformats.org/presentationml/2006/main">
  <p:tag name="RAINPROBLEM" val="ProblemItem"/>
</p:tagLst>
</file>

<file path=ppt/tags/tag228.xml><?xml version="1.0" encoding="utf-8"?>
<p:tagLst xmlns:p="http://schemas.openxmlformats.org/presentationml/2006/main">
  <p:tag name="RAINPROBLEM" val="ProblemItem"/>
</p:tagLst>
</file>

<file path=ppt/tags/tag22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3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230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3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3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33.xml><?xml version="1.0" encoding="utf-8"?>
<p:tagLst xmlns:p="http://schemas.openxmlformats.org/presentationml/2006/main">
  <p:tag name="RAINPROBLEM" val="ProblemSubmit"/>
  <p:tag name="RAINPROBLEMTYPE" val="MultipleChoice"/>
</p:tagLst>
</file>

<file path=ppt/tags/tag234.xml><?xml version="1.0" encoding="utf-8"?>
<p:tagLst xmlns:p="http://schemas.openxmlformats.org/presentationml/2006/main">
  <p:tag name="RAINPROBLEMTYPE" val="ProblemTypeMarker"/>
</p:tagLst>
</file>

<file path=ppt/tags/tag235.xml><?xml version="1.0" encoding="utf-8"?>
<p:tagLst xmlns:p="http://schemas.openxmlformats.org/presentationml/2006/main">
  <p:tag name="RAINPROBLEMTYPE" val="ProblemTypeMarker"/>
</p:tagLst>
</file>

<file path=ppt/tags/tag236.xml><?xml version="1.0" encoding="utf-8"?>
<p:tagLst xmlns:p="http://schemas.openxmlformats.org/presentationml/2006/main">
  <p:tag name="RAINPROBLEMTYPE" val="ProblemTypeMarker"/>
</p:tagLst>
</file>

<file path=ppt/tags/tag237.xml><?xml version="1.0" encoding="utf-8"?>
<p:tagLst xmlns:p="http://schemas.openxmlformats.org/presentationml/2006/main">
  <p:tag name="RAINPROBLEMTYPE" val="ProblemTypeMarker"/>
</p:tagLst>
</file>

<file path=ppt/tags/tag238.xml><?xml version="1.0" encoding="utf-8"?>
<p:tagLst xmlns:p="http://schemas.openxmlformats.org/presentationml/2006/main">
  <p:tag name="RAINPROBLEMTYPE" val="ProblemTypeMarker"/>
</p:tagLst>
</file>

<file path=ppt/tags/tag239.xml><?xml version="1.0" encoding="utf-8"?>
<p:tagLst xmlns:p="http://schemas.openxmlformats.org/presentationml/2006/main">
  <p:tag name="RAINPROBLEM" val="ProblemSetting"/>
  <p:tag name="RAINPROBLEMTYPE" val="MultipleChoice"/>
</p:tagLst>
</file>

<file path=ppt/tags/tag24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240.xml><?xml version="1.0" encoding="utf-8"?>
<p:tagLst xmlns:p="http://schemas.openxmlformats.org/presentationml/2006/main">
  <p:tag name="RAINPROBLEM" val="MultipleChoice"/>
  <p:tag name="PROBLEMSCORE" val="1.0"/>
</p:tagLst>
</file>

<file path=ppt/tags/tag241.xml><?xml version="1.0" encoding="utf-8"?>
<p:tagLst xmlns:p="http://schemas.openxmlformats.org/presentationml/2006/main">
  <p:tag name="RAINPROBLEM" val="ProblemBody"/>
</p:tagLst>
</file>

<file path=ppt/tags/tag242.xml><?xml version="1.0" encoding="utf-8"?>
<p:tagLst xmlns:p="http://schemas.openxmlformats.org/presentationml/2006/main">
  <p:tag name="RAINPROBLEM" val="ProblemSubmit"/>
  <p:tag name="RAINPROBLEMTYPE" val="FillBlank"/>
</p:tagLst>
</file>

<file path=ppt/tags/tag243.xml><?xml version="1.0" encoding="utf-8"?>
<p:tagLst xmlns:p="http://schemas.openxmlformats.org/presentationml/2006/main">
  <p:tag name="PRODUCTVERSIONTIP3" val="PRODUCTVERSIONTIP3"/>
</p:tagLst>
</file>

<file path=ppt/tags/tag244.xml><?xml version="1.0" encoding="utf-8"?>
<p:tagLst xmlns:p="http://schemas.openxmlformats.org/presentationml/2006/main">
  <p:tag name="RAINPROBLEMTYPE" val="ProblemTypeMarker"/>
</p:tagLst>
</file>

<file path=ppt/tags/tag245.xml><?xml version="1.0" encoding="utf-8"?>
<p:tagLst xmlns:p="http://schemas.openxmlformats.org/presentationml/2006/main">
  <p:tag name="RAINPROBLEMTYPE" val="ProblemTypeMarker"/>
</p:tagLst>
</file>

<file path=ppt/tags/tag246.xml><?xml version="1.0" encoding="utf-8"?>
<p:tagLst xmlns:p="http://schemas.openxmlformats.org/presentationml/2006/main">
  <p:tag name="RAINPROBLEMTYPE" val="ProblemTypeMarker"/>
</p:tagLst>
</file>

<file path=ppt/tags/tag247.xml><?xml version="1.0" encoding="utf-8"?>
<p:tagLst xmlns:p="http://schemas.openxmlformats.org/presentationml/2006/main">
  <p:tag name="RAINPROBLEMTYPE" val="ProblemTypeMarker"/>
</p:tagLst>
</file>

<file path=ppt/tags/tag248.xml><?xml version="1.0" encoding="utf-8"?>
<p:tagLst xmlns:p="http://schemas.openxmlformats.org/presentationml/2006/main">
  <p:tag name="RAINPROBLEMTYPE" val="ProblemTypeMarker"/>
</p:tagLst>
</file>

<file path=ppt/tags/tag249.xml><?xml version="1.0" encoding="utf-8"?>
<p:tagLst xmlns:p="http://schemas.openxmlformats.org/presentationml/2006/main">
  <p:tag name="RAINPROBLEM" val="ProblemSetting"/>
  <p:tag name="RAINPROBLEMTYPE" val="FillBlank"/>
</p:tagLst>
</file>

<file path=ppt/tags/tag25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250.xml><?xml version="1.0" encoding="utf-8"?>
<p:tagLst xmlns:p="http://schemas.openxmlformats.org/presentationml/2006/main">
  <p:tag name="RAINPROBLEM" val="FillBlank"/>
  <p:tag name="PROBLEMBLANKKEYWORD" val="填空"/>
  <p:tag name="PROBLEMBLANK" val="[{&quot;Num&quot;:1,&quot;Score&quot;:1.0,&quot;Answers&quot;:[&quot;enumerate&quot;],&quot;CaseSensitive&quot;:false,&quot;FuzzyMatch&quot;:false}]"/>
  <p:tag name="PROBLEMSCORE" val="1.0"/>
</p:tagLst>
</file>

<file path=ppt/tags/tag251.xml><?xml version="1.0" encoding="utf-8"?>
<p:tagLst xmlns:p="http://schemas.openxmlformats.org/presentationml/2006/main">
  <p:tag name="RAINPROBLEM" val="ProblemRemarkBoard"/>
</p:tagLst>
</file>

<file path=ppt/tags/tag252.xml><?xml version="1.0" encoding="utf-8"?>
<p:tagLst xmlns:p="http://schemas.openxmlformats.org/presentationml/2006/main">
  <p:tag name="RAINPROBLEM" val="ProblemBody"/>
</p:tagLst>
</file>

<file path=ppt/tags/tag253.xml><?xml version="1.0" encoding="utf-8"?>
<p:tagLst xmlns:p="http://schemas.openxmlformats.org/presentationml/2006/main">
  <p:tag name="RAINPROBLEM" val="ProblemSubmit"/>
  <p:tag name="RAINPROBLEMTYPE" val="FillBlank"/>
</p:tagLst>
</file>

<file path=ppt/tags/tag254.xml><?xml version="1.0" encoding="utf-8"?>
<p:tagLst xmlns:p="http://schemas.openxmlformats.org/presentationml/2006/main">
  <p:tag name="PRODUCTVERSIONTIP3" val="PRODUCTVERSIONTIP3"/>
</p:tagLst>
</file>

<file path=ppt/tags/tag255.xml><?xml version="1.0" encoding="utf-8"?>
<p:tagLst xmlns:p="http://schemas.openxmlformats.org/presentationml/2006/main">
  <p:tag name="PROBLEMREMARKTITLE" val="ProblemRemarkBoardTip"/>
</p:tagLst>
</file>

<file path=ppt/tags/tag256.xml><?xml version="1.0" encoding="utf-8"?>
<p:tagLst xmlns:p="http://schemas.openxmlformats.org/presentationml/2006/main">
  <p:tag name="RAINPROBLEM" val="ProblemRemark"/>
</p:tagLst>
</file>

<file path=ppt/tags/tag257.xml><?xml version="1.0" encoding="utf-8"?>
<p:tagLst xmlns:p="http://schemas.openxmlformats.org/presentationml/2006/main">
  <p:tag name="PROBLEMREMARKTITLE" val="ProblemRemarkBoardTitle"/>
</p:tagLst>
</file>

<file path=ppt/tags/tag258.xml><?xml version="1.0" encoding="utf-8"?>
<p:tagLst xmlns:p="http://schemas.openxmlformats.org/presentationml/2006/main">
  <p:tag name="PROBLEMREMARKTITLE" val="ProblemRemarkBoardTitle"/>
</p:tagLst>
</file>

<file path=ppt/tags/tag259.xml><?xml version="1.0" encoding="utf-8"?>
<p:tagLst xmlns:p="http://schemas.openxmlformats.org/presentationml/2006/main">
  <p:tag name="PROBLEMREMARKTITLE" val="ProblemRemarkBoardTitle"/>
</p:tagLst>
</file>

<file path=ppt/tags/tag26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260.xml><?xml version="1.0" encoding="utf-8"?>
<p:tagLst xmlns:p="http://schemas.openxmlformats.org/presentationml/2006/main">
  <p:tag name="PROBLEMREMARKTITLE" val="ProblemRemarkBoardTitle"/>
</p:tagLst>
</file>

<file path=ppt/tags/tag261.xml><?xml version="1.0" encoding="utf-8"?>
<p:tagLst xmlns:p="http://schemas.openxmlformats.org/presentationml/2006/main">
  <p:tag name="PROBLEMREMARKTITLE" val="ProblemRemarkBoardTitle"/>
</p:tagLst>
</file>

<file path=ppt/tags/tag262.xml><?xml version="1.0" encoding="utf-8"?>
<p:tagLst xmlns:p="http://schemas.openxmlformats.org/presentationml/2006/main">
  <p:tag name="PROBLEMREMARKTITLE" val="ProblemRemarkBoardTitle"/>
</p:tagLst>
</file>

<file path=ppt/tags/tag263.xml><?xml version="1.0" encoding="utf-8"?>
<p:tagLst xmlns:p="http://schemas.openxmlformats.org/presentationml/2006/main">
  <p:tag name="PROBLEMREMARKTITLE" val="ProblemRemarkBoardTitle"/>
</p:tagLst>
</file>

<file path=ppt/tags/tag264.xml><?xml version="1.0" encoding="utf-8"?>
<p:tagLst xmlns:p="http://schemas.openxmlformats.org/presentationml/2006/main">
  <p:tag name="RAINPROBLEMTYPE" val="ProblemTypeMarker"/>
</p:tagLst>
</file>

<file path=ppt/tags/tag265.xml><?xml version="1.0" encoding="utf-8"?>
<p:tagLst xmlns:p="http://schemas.openxmlformats.org/presentationml/2006/main">
  <p:tag name="RAINPROBLEMTYPE" val="ProblemTypeMarker"/>
</p:tagLst>
</file>

<file path=ppt/tags/tag266.xml><?xml version="1.0" encoding="utf-8"?>
<p:tagLst xmlns:p="http://schemas.openxmlformats.org/presentationml/2006/main">
  <p:tag name="RAINPROBLEMTYPE" val="ProblemTypeMarker"/>
</p:tagLst>
</file>

<file path=ppt/tags/tag267.xml><?xml version="1.0" encoding="utf-8"?>
<p:tagLst xmlns:p="http://schemas.openxmlformats.org/presentationml/2006/main">
  <p:tag name="RAINPROBLEMTYPE" val="ProblemTypeMarker"/>
</p:tagLst>
</file>

<file path=ppt/tags/tag268.xml><?xml version="1.0" encoding="utf-8"?>
<p:tagLst xmlns:p="http://schemas.openxmlformats.org/presentationml/2006/main">
  <p:tag name="RAINPROBLEMTYPE" val="ProblemTypeMarker"/>
</p:tagLst>
</file>

<file path=ppt/tags/tag269.xml><?xml version="1.0" encoding="utf-8"?>
<p:tagLst xmlns:p="http://schemas.openxmlformats.org/presentationml/2006/main">
  <p:tag name="RAINPROBLEM" val="ProblemSetting"/>
  <p:tag name="RAINPROBLEMTYPE" val="FillBlank"/>
</p:tagLst>
</file>

<file path=ppt/tags/tag27.xml><?xml version="1.0" encoding="utf-8"?>
<p:tagLst xmlns:p="http://schemas.openxmlformats.org/presentationml/2006/main">
  <p:tag name="RAINPROBLEM" val="ProblemSubmit"/>
  <p:tag name="RAINPROBLEMTYPE" val="MultipleChoiceMA"/>
</p:tagLst>
</file>

<file path=ppt/tags/tag270.xml><?xml version="1.0" encoding="utf-8"?>
<p:tagLst xmlns:p="http://schemas.openxmlformats.org/presentationml/2006/main">
  <p:tag name="RAINPROBLEM" val="FillBlank"/>
  <p:tag name="PROBLEMBLANKKEYWORD" val="填空"/>
  <p:tag name="PROBLEMHASREMARK" val="True"/>
  <p:tag name="PROBLEMREMARK" val="本例内部 产生   1  4  7  的数据，然后每个数据 *2  ， 再累加，所以结果为 24 "/>
  <p:tag name="PROBLEMSCORE" val="1.0"/>
  <p:tag name="PROBLEMBLANK" val="[{&quot;Num&quot;:1,&quot;Score&quot;:1.0,&quot;Answers&quot;:[&quot;24&quot;],&quot;CaseSensitive&quot;:false,&quot;FuzzyMatch&quot;:false}]"/>
</p:tagLst>
</file>

<file path=ppt/tags/tag271.xml><?xml version="1.0" encoding="utf-8"?>
<p:tagLst xmlns:p="http://schemas.openxmlformats.org/presentationml/2006/main">
  <p:tag name="RAINPROBLEM" val="ProblemRemarkBoard"/>
</p:tagLst>
</file>

<file path=ppt/tags/tag272.xml><?xml version="1.0" encoding="utf-8"?>
<p:tagLst xmlns:p="http://schemas.openxmlformats.org/presentationml/2006/main">
  <p:tag name="RAINPROBLEM" val="ProblemBody"/>
</p:tagLst>
</file>

<file path=ppt/tags/tag273.xml><?xml version="1.0" encoding="utf-8"?>
<p:tagLst xmlns:p="http://schemas.openxmlformats.org/presentationml/2006/main">
  <p:tag name="RAINPROBLEM" val="ProblemItem"/>
</p:tagLst>
</file>

<file path=ppt/tags/tag274.xml><?xml version="1.0" encoding="utf-8"?>
<p:tagLst xmlns:p="http://schemas.openxmlformats.org/presentationml/2006/main">
  <p:tag name="RAINPROBLEM" val="ProblemItem"/>
</p:tagLst>
</file>

<file path=ppt/tags/tag27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27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77.xml><?xml version="1.0" encoding="utf-8"?>
<p:tagLst xmlns:p="http://schemas.openxmlformats.org/presentationml/2006/main">
  <p:tag name="RAINPROBLEM" val="ProblemSubmit"/>
  <p:tag name="RAINPROBLEMTYPE" val="MultipleChoice"/>
</p:tagLst>
</file>

<file path=ppt/tags/tag278.xml><?xml version="1.0" encoding="utf-8"?>
<p:tagLst xmlns:p="http://schemas.openxmlformats.org/presentationml/2006/main">
  <p:tag name="PROBLEMREMARKTITLE" val="ProblemRemarkBoardTip"/>
</p:tagLst>
</file>

<file path=ppt/tags/tag279.xml><?xml version="1.0" encoding="utf-8"?>
<p:tagLst xmlns:p="http://schemas.openxmlformats.org/presentationml/2006/main">
  <p:tag name="PROBLEMREMARKTITLE" val="ProblemRemarkBoardTitle"/>
</p:tagLst>
</file>

<file path=ppt/tags/tag28.xml><?xml version="1.0" encoding="utf-8"?>
<p:tagLst xmlns:p="http://schemas.openxmlformats.org/presentationml/2006/main">
  <p:tag name="RAINPROBLEMTYPE" val="ProblemTypeMarker"/>
</p:tagLst>
</file>

<file path=ppt/tags/tag280.xml><?xml version="1.0" encoding="utf-8"?>
<p:tagLst xmlns:p="http://schemas.openxmlformats.org/presentationml/2006/main">
  <p:tag name="PROBLEMREMARKTITLE" val="ProblemRemarkBoardTitle"/>
</p:tagLst>
</file>

<file path=ppt/tags/tag281.xml><?xml version="1.0" encoding="utf-8"?>
<p:tagLst xmlns:p="http://schemas.openxmlformats.org/presentationml/2006/main">
  <p:tag name="PROBLEMREMARKTITLE" val="ProblemRemarkBoardTitle"/>
</p:tagLst>
</file>

<file path=ppt/tags/tag282.xml><?xml version="1.0" encoding="utf-8"?>
<p:tagLst xmlns:p="http://schemas.openxmlformats.org/presentationml/2006/main">
  <p:tag name="PROBLEMREMARKTITLE" val="ProblemRemarkBoardTitle"/>
</p:tagLst>
</file>

<file path=ppt/tags/tag283.xml><?xml version="1.0" encoding="utf-8"?>
<p:tagLst xmlns:p="http://schemas.openxmlformats.org/presentationml/2006/main">
  <p:tag name="PROBLEMREMARKTITLE" val="ProblemRemarkBoardTitle"/>
</p:tagLst>
</file>

<file path=ppt/tags/tag284.xml><?xml version="1.0" encoding="utf-8"?>
<p:tagLst xmlns:p="http://schemas.openxmlformats.org/presentationml/2006/main">
  <p:tag name="PROBLEMREMARKTITLE" val="ProblemRemarkBoardTitle"/>
</p:tagLst>
</file>

<file path=ppt/tags/tag285.xml><?xml version="1.0" encoding="utf-8"?>
<p:tagLst xmlns:p="http://schemas.openxmlformats.org/presentationml/2006/main">
  <p:tag name="PROBLEMREMARKTITLE" val="ProblemRemarkBoardTitle"/>
</p:tagLst>
</file>

<file path=ppt/tags/tag286.xml><?xml version="1.0" encoding="utf-8"?>
<p:tagLst xmlns:p="http://schemas.openxmlformats.org/presentationml/2006/main">
  <p:tag name="RAINPROBLEMTYPE" val="ProblemTypeMarker"/>
</p:tagLst>
</file>

<file path=ppt/tags/tag287.xml><?xml version="1.0" encoding="utf-8"?>
<p:tagLst xmlns:p="http://schemas.openxmlformats.org/presentationml/2006/main">
  <p:tag name="RAINPROBLEMTYPE" val="ProblemTypeMarker"/>
</p:tagLst>
</file>

<file path=ppt/tags/tag288.xml><?xml version="1.0" encoding="utf-8"?>
<p:tagLst xmlns:p="http://schemas.openxmlformats.org/presentationml/2006/main">
  <p:tag name="RAINPROBLEMTYPE" val="ProblemTypeMarker"/>
</p:tagLst>
</file>

<file path=ppt/tags/tag289.xml><?xml version="1.0" encoding="utf-8"?>
<p:tagLst xmlns:p="http://schemas.openxmlformats.org/presentationml/2006/main">
  <p:tag name="RAINPROBLEMTYPE" val="ProblemTypeMarker"/>
</p:tagLst>
</file>

<file path=ppt/tags/tag29.xml><?xml version="1.0" encoding="utf-8"?>
<p:tagLst xmlns:p="http://schemas.openxmlformats.org/presentationml/2006/main">
  <p:tag name="RAINPROBLEMTYPE" val="ProblemTypeMarker"/>
</p:tagLst>
</file>

<file path=ppt/tags/tag290.xml><?xml version="1.0" encoding="utf-8"?>
<p:tagLst xmlns:p="http://schemas.openxmlformats.org/presentationml/2006/main">
  <p:tag name="RAINPROBLEMTYPE" val="ProblemTypeMarker"/>
</p:tagLst>
</file>

<file path=ppt/tags/tag291.xml><?xml version="1.0" encoding="utf-8"?>
<p:tagLst xmlns:p="http://schemas.openxmlformats.org/presentationml/2006/main">
  <p:tag name="RAINPROBLEM" val="ProblemSetting"/>
  <p:tag name="RAINPROBLEMTYPE" val="MultipleChoice"/>
</p:tagLst>
</file>

<file path=ppt/tags/tag292.xml><?xml version="1.0" encoding="utf-8"?>
<p:tagLst xmlns:p="http://schemas.openxmlformats.org/presentationml/2006/main">
  <p:tag name="RAINPROBLEM" val="MultipleChoice"/>
  <p:tag name="PROBLEMSCORE" val="1.0"/>
  <p:tag name="PROBLEMREMARK" val="要写为  '2:30:50'.split(':')  才能得到 ['2', '30', '50']  ，  因为字符串不是空格分隔的，split内要指定 ':' . "/>
  <p:tag name="PROBLEMHASREMARK" val="False"/>
</p:tagLst>
</file>

<file path=ppt/tags/tag293.xml><?xml version="1.0" encoding="utf-8"?>
<p:tagLst xmlns:p="http://schemas.openxmlformats.org/presentationml/2006/main">
  <p:tag name="RAINPROBLEM" val="ProblemRemarkBoard"/>
</p:tagLst>
</file>

<file path=ppt/tags/tag294.xml><?xml version="1.0" encoding="utf-8"?>
<p:tagLst xmlns:p="http://schemas.openxmlformats.org/presentationml/2006/main">
  <p:tag name="RAINPROBLEM" val="ProblemRemarkBoard"/>
</p:tagLst>
</file>

<file path=ppt/tags/tag295.xml><?xml version="1.0" encoding="utf-8"?>
<p:tagLst xmlns:p="http://schemas.openxmlformats.org/presentationml/2006/main">
  <p:tag name="RAINPROBLEM" val="ProblemBody"/>
</p:tagLst>
</file>

<file path=ppt/tags/tag296.xml><?xml version="1.0" encoding="utf-8"?>
<p:tagLst xmlns:p="http://schemas.openxmlformats.org/presentationml/2006/main">
  <p:tag name="RAINPROBLEM" val="ProblemItem"/>
</p:tagLst>
</file>

<file path=ppt/tags/tag297.xml><?xml version="1.0" encoding="utf-8"?>
<p:tagLst xmlns:p="http://schemas.openxmlformats.org/presentationml/2006/main">
  <p:tag name="RAINPROBLEM" val="ProblemItem"/>
</p:tagLst>
</file>

<file path=ppt/tags/tag29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29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.xml><?xml version="1.0" encoding="utf-8"?>
<p:tagLst xmlns:p="http://schemas.openxmlformats.org/presentationml/2006/main">
  <p:tag name="RAINPROBLEM" val="ProblemItem"/>
</p:tagLst>
</file>

<file path=ppt/tags/tag30.xml><?xml version="1.0" encoding="utf-8"?>
<p:tagLst xmlns:p="http://schemas.openxmlformats.org/presentationml/2006/main">
  <p:tag name="RAINPROBLEMTYPE" val="ProblemTypeMarker"/>
</p:tagLst>
</file>

<file path=ppt/tags/tag300.xml><?xml version="1.0" encoding="utf-8"?>
<p:tagLst xmlns:p="http://schemas.openxmlformats.org/presentationml/2006/main">
  <p:tag name="RAINPROBLEM" val="ProblemSubmit"/>
  <p:tag name="RAINPROBLEMTYPE" val="MultipleChoice"/>
</p:tagLst>
</file>

<file path=ppt/tags/tag301.xml><?xml version="1.0" encoding="utf-8"?>
<p:tagLst xmlns:p="http://schemas.openxmlformats.org/presentationml/2006/main">
  <p:tag name="PROBLEMREMARKTITLE" val="ProblemRemarkBoardTip"/>
</p:tagLst>
</file>

<file path=ppt/tags/tag302.xml><?xml version="1.0" encoding="utf-8"?>
<p:tagLst xmlns:p="http://schemas.openxmlformats.org/presentationml/2006/main">
  <p:tag name="PROBLEMREMARKTITLE" val="ProblemRemarkBoardTitle"/>
</p:tagLst>
</file>

<file path=ppt/tags/tag303.xml><?xml version="1.0" encoding="utf-8"?>
<p:tagLst xmlns:p="http://schemas.openxmlformats.org/presentationml/2006/main">
  <p:tag name="PROBLEMREMARKTITLE" val="ProblemRemarkBoardTitle"/>
</p:tagLst>
</file>

<file path=ppt/tags/tag304.xml><?xml version="1.0" encoding="utf-8"?>
<p:tagLst xmlns:p="http://schemas.openxmlformats.org/presentationml/2006/main">
  <p:tag name="PROBLEMREMARKTITLE" val="ProblemRemarkBoardTitle"/>
</p:tagLst>
</file>

<file path=ppt/tags/tag305.xml><?xml version="1.0" encoding="utf-8"?>
<p:tagLst xmlns:p="http://schemas.openxmlformats.org/presentationml/2006/main">
  <p:tag name="PROBLEMREMARKTITLE" val="ProblemRemarkBoardTitle"/>
</p:tagLst>
</file>

<file path=ppt/tags/tag306.xml><?xml version="1.0" encoding="utf-8"?>
<p:tagLst xmlns:p="http://schemas.openxmlformats.org/presentationml/2006/main">
  <p:tag name="PROBLEMREMARKTITLE" val="ProblemRemarkBoardTitle"/>
</p:tagLst>
</file>

<file path=ppt/tags/tag307.xml><?xml version="1.0" encoding="utf-8"?>
<p:tagLst xmlns:p="http://schemas.openxmlformats.org/presentationml/2006/main">
  <p:tag name="PROBLEMREMARKTITLE" val="ProblemRemarkBoardTitle"/>
</p:tagLst>
</file>

<file path=ppt/tags/tag308.xml><?xml version="1.0" encoding="utf-8"?>
<p:tagLst xmlns:p="http://schemas.openxmlformats.org/presentationml/2006/main">
  <p:tag name="PROBLEMREMARKTITLE" val="ProblemRemarkBoardTitle"/>
</p:tagLst>
</file>

<file path=ppt/tags/tag309.xml><?xml version="1.0" encoding="utf-8"?>
<p:tagLst xmlns:p="http://schemas.openxmlformats.org/presentationml/2006/main">
  <p:tag name="PROBLEMREMARKTITLE" val="ProblemRemarkBoardTitle"/>
</p:tagLst>
</file>

<file path=ppt/tags/tag31.xml><?xml version="1.0" encoding="utf-8"?>
<p:tagLst xmlns:p="http://schemas.openxmlformats.org/presentationml/2006/main">
  <p:tag name="RAINPROBLEMTYPE" val="ProblemTypeMarker"/>
</p:tagLst>
</file>

<file path=ppt/tags/tag310.xml><?xml version="1.0" encoding="utf-8"?>
<p:tagLst xmlns:p="http://schemas.openxmlformats.org/presentationml/2006/main">
  <p:tag name="PROBLEMREMARKTITLE" val="ProblemRemarkBoardTitle"/>
</p:tagLst>
</file>

<file path=ppt/tags/tag311.xml><?xml version="1.0" encoding="utf-8"?>
<p:tagLst xmlns:p="http://schemas.openxmlformats.org/presentationml/2006/main">
  <p:tag name="PROBLEMREMARKTITLE" val="ProblemRemarkBoardTitle"/>
</p:tagLst>
</file>

<file path=ppt/tags/tag312.xml><?xml version="1.0" encoding="utf-8"?>
<p:tagLst xmlns:p="http://schemas.openxmlformats.org/presentationml/2006/main">
  <p:tag name="PROBLEMREMARKTITLE" val="ProblemRemarkBoardTip"/>
</p:tagLst>
</file>

<file path=ppt/tags/tag313.xml><?xml version="1.0" encoding="utf-8"?>
<p:tagLst xmlns:p="http://schemas.openxmlformats.org/presentationml/2006/main">
  <p:tag name="RAINPROBLEM" val="ProblemRemark"/>
</p:tagLst>
</file>

<file path=ppt/tags/tag314.xml><?xml version="1.0" encoding="utf-8"?>
<p:tagLst xmlns:p="http://schemas.openxmlformats.org/presentationml/2006/main">
  <p:tag name="RAINPROBLEMTYPE" val="ProblemTypeMarker"/>
</p:tagLst>
</file>

<file path=ppt/tags/tag315.xml><?xml version="1.0" encoding="utf-8"?>
<p:tagLst xmlns:p="http://schemas.openxmlformats.org/presentationml/2006/main">
  <p:tag name="RAINPROBLEMTYPE" val="ProblemTypeMarker"/>
</p:tagLst>
</file>

<file path=ppt/tags/tag316.xml><?xml version="1.0" encoding="utf-8"?>
<p:tagLst xmlns:p="http://schemas.openxmlformats.org/presentationml/2006/main">
  <p:tag name="RAINPROBLEMTYPE" val="ProblemTypeMarker"/>
</p:tagLst>
</file>

<file path=ppt/tags/tag317.xml><?xml version="1.0" encoding="utf-8"?>
<p:tagLst xmlns:p="http://schemas.openxmlformats.org/presentationml/2006/main">
  <p:tag name="RAINPROBLEMTYPE" val="ProblemTypeMarker"/>
</p:tagLst>
</file>

<file path=ppt/tags/tag318.xml><?xml version="1.0" encoding="utf-8"?>
<p:tagLst xmlns:p="http://schemas.openxmlformats.org/presentationml/2006/main">
  <p:tag name="RAINPROBLEMTYPE" val="ProblemTypeMarker"/>
</p:tagLst>
</file>

<file path=ppt/tags/tag319.xml><?xml version="1.0" encoding="utf-8"?>
<p:tagLst xmlns:p="http://schemas.openxmlformats.org/presentationml/2006/main">
  <p:tag name="RAINPROBLEMTYPE" val="ProblemTypeMarker"/>
</p:tagLst>
</file>

<file path=ppt/tags/tag32.xml><?xml version="1.0" encoding="utf-8"?>
<p:tagLst xmlns:p="http://schemas.openxmlformats.org/presentationml/2006/main">
  <p:tag name="RAINPROBLEMTYPE" val="ProblemTypeMarker"/>
</p:tagLst>
</file>

<file path=ppt/tags/tag320.xml><?xml version="1.0" encoding="utf-8"?>
<p:tagLst xmlns:p="http://schemas.openxmlformats.org/presentationml/2006/main">
  <p:tag name="RAINPROBLEMTYPE" val="ProblemTypeMarker"/>
</p:tagLst>
</file>

<file path=ppt/tags/tag321.xml><?xml version="1.0" encoding="utf-8"?>
<p:tagLst xmlns:p="http://schemas.openxmlformats.org/presentationml/2006/main">
  <p:tag name="RAINPROBLEMTYPE" val="ProblemTypeMarker"/>
</p:tagLst>
</file>

<file path=ppt/tags/tag322.xml><?xml version="1.0" encoding="utf-8"?>
<p:tagLst xmlns:p="http://schemas.openxmlformats.org/presentationml/2006/main">
  <p:tag name="RAINPROBLEMTYPE" val="ProblemTypeMarker"/>
</p:tagLst>
</file>

<file path=ppt/tags/tag323.xml><?xml version="1.0" encoding="utf-8"?>
<p:tagLst xmlns:p="http://schemas.openxmlformats.org/presentationml/2006/main">
  <p:tag name="RAINPROBLEMTYPE" val="ProblemTypeMarker"/>
</p:tagLst>
</file>

<file path=ppt/tags/tag324.xml><?xml version="1.0" encoding="utf-8"?>
<p:tagLst xmlns:p="http://schemas.openxmlformats.org/presentationml/2006/main">
  <p:tag name="RAINPROBLEMTYPE" val="ProblemTypeMarker"/>
</p:tagLst>
</file>

<file path=ppt/tags/tag325.xml><?xml version="1.0" encoding="utf-8"?>
<p:tagLst xmlns:p="http://schemas.openxmlformats.org/presentationml/2006/main">
  <p:tag name="RAINPROBLEMTYPE" val="ProblemTypeMarker"/>
</p:tagLst>
</file>

<file path=ppt/tags/tag326.xml><?xml version="1.0" encoding="utf-8"?>
<p:tagLst xmlns:p="http://schemas.openxmlformats.org/presentationml/2006/main">
  <p:tag name="RAINPROBLEMTYPE" val="ProblemTypeMarker"/>
</p:tagLst>
</file>

<file path=ppt/tags/tag327.xml><?xml version="1.0" encoding="utf-8"?>
<p:tagLst xmlns:p="http://schemas.openxmlformats.org/presentationml/2006/main">
  <p:tag name="RAINPROBLEMTYPE" val="ProblemTypeMarker"/>
</p:tagLst>
</file>

<file path=ppt/tags/tag328.xml><?xml version="1.0" encoding="utf-8"?>
<p:tagLst xmlns:p="http://schemas.openxmlformats.org/presentationml/2006/main">
  <p:tag name="RAINPROBLEMTYPE" val="ProblemTypeMarker"/>
</p:tagLst>
</file>

<file path=ppt/tags/tag329.xml><?xml version="1.0" encoding="utf-8"?>
<p:tagLst xmlns:p="http://schemas.openxmlformats.org/presentationml/2006/main">
  <p:tag name="RAINPROBLEM" val="ProblemSetting"/>
  <p:tag name="RAINPROBLEMTYPE" val="MultipleChoice"/>
</p:tagLst>
</file>

<file path=ppt/tags/tag33.xml><?xml version="1.0" encoding="utf-8"?>
<p:tagLst xmlns:p="http://schemas.openxmlformats.org/presentationml/2006/main">
  <p:tag name="RAINPROBLEM" val="ProblemSetting"/>
  <p:tag name="RAINPROBLEMTYPE" val="MultipleChoiceMA"/>
</p:tagLst>
</file>

<file path=ppt/tags/tag330.xml><?xml version="1.0" encoding="utf-8"?>
<p:tagLst xmlns:p="http://schemas.openxmlformats.org/presentationml/2006/main">
  <p:tag name="RAINPROBLEM" val="MultipleChoice"/>
  <p:tag name="PROBLEMSCORE" val="1.0"/>
  <p:tag name="PROBLEMHASREMARK" val="True"/>
  <p:tag name="PROBLEMREMARK" val=" 只有 9 次。 "/>
</p:tagLst>
</file>

<file path=ppt/tags/tag331.xml><?xml version="1.0" encoding="utf-8"?>
<p:tagLst xmlns:p="http://schemas.openxmlformats.org/presentationml/2006/main">
  <p:tag name="RAINPROBLEM" val="ProblemRemarkBoard"/>
</p:tagLst>
</file>

<file path=ppt/tags/tag332.xml><?xml version="1.0" encoding="utf-8"?>
<p:tagLst xmlns:p="http://schemas.openxmlformats.org/presentationml/2006/main">
  <p:tag name="RAINPROBLEM" val="ProblemBody"/>
</p:tagLst>
</file>

<file path=ppt/tags/tag333.xml><?xml version="1.0" encoding="utf-8"?>
<p:tagLst xmlns:p="http://schemas.openxmlformats.org/presentationml/2006/main">
  <p:tag name="RAINPROBLEM" val="ProblemItem"/>
</p:tagLst>
</file>

<file path=ppt/tags/tag334.xml><?xml version="1.0" encoding="utf-8"?>
<p:tagLst xmlns:p="http://schemas.openxmlformats.org/presentationml/2006/main">
  <p:tag name="RAINPROBLEM" val="ProblemItem"/>
</p:tagLst>
</file>

<file path=ppt/tags/tag335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3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37.xml><?xml version="1.0" encoding="utf-8"?>
<p:tagLst xmlns:p="http://schemas.openxmlformats.org/presentationml/2006/main">
  <p:tag name="RAINPROBLEM" val="ProblemSubmit"/>
  <p:tag name="RAINPROBLEMTYPE" val="MultipleChoice"/>
</p:tagLst>
</file>

<file path=ppt/tags/tag338.xml><?xml version="1.0" encoding="utf-8"?>
<p:tagLst xmlns:p="http://schemas.openxmlformats.org/presentationml/2006/main">
  <p:tag name="PROBLEMREMARKTITLE" val="ProblemRemarkBoardTip"/>
</p:tagLst>
</file>

<file path=ppt/tags/tag339.xml><?xml version="1.0" encoding="utf-8"?>
<p:tagLst xmlns:p="http://schemas.openxmlformats.org/presentationml/2006/main">
  <p:tag name="PROBLEMREMARKTITLE" val="ProblemRemarkBoardTitle"/>
</p:tagLst>
</file>

<file path=ppt/tags/tag34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340.xml><?xml version="1.0" encoding="utf-8"?>
<p:tagLst xmlns:p="http://schemas.openxmlformats.org/presentationml/2006/main">
  <p:tag name="PROBLEMREMARKTITLE" val="ProblemRemarkBoardTitle"/>
</p:tagLst>
</file>

<file path=ppt/tags/tag341.xml><?xml version="1.0" encoding="utf-8"?>
<p:tagLst xmlns:p="http://schemas.openxmlformats.org/presentationml/2006/main">
  <p:tag name="PROBLEMREMARKTITLE" val="ProblemRemarkBoardTitle"/>
</p:tagLst>
</file>

<file path=ppt/tags/tag342.xml><?xml version="1.0" encoding="utf-8"?>
<p:tagLst xmlns:p="http://schemas.openxmlformats.org/presentationml/2006/main">
  <p:tag name="PROBLEMREMARKTITLE" val="ProblemRemarkBoardTitle"/>
</p:tagLst>
</file>

<file path=ppt/tags/tag343.xml><?xml version="1.0" encoding="utf-8"?>
<p:tagLst xmlns:p="http://schemas.openxmlformats.org/presentationml/2006/main">
  <p:tag name="PROBLEMREMARKTITLE" val="ProblemRemarkBoardTitle"/>
</p:tagLst>
</file>

<file path=ppt/tags/tag344.xml><?xml version="1.0" encoding="utf-8"?>
<p:tagLst xmlns:p="http://schemas.openxmlformats.org/presentationml/2006/main">
  <p:tag name="PROBLEMREMARKTITLE" val="ProblemRemarkBoardTitle"/>
</p:tagLst>
</file>

<file path=ppt/tags/tag345.xml><?xml version="1.0" encoding="utf-8"?>
<p:tagLst xmlns:p="http://schemas.openxmlformats.org/presentationml/2006/main">
  <p:tag name="PROBLEMREMARKTITLE" val="ProblemRemarkBoardTitle"/>
</p:tagLst>
</file>

<file path=ppt/tags/tag346.xml><?xml version="1.0" encoding="utf-8"?>
<p:tagLst xmlns:p="http://schemas.openxmlformats.org/presentationml/2006/main">
  <p:tag name="RAINPROBLEMTYPE" val="ProblemTypeMarker"/>
</p:tagLst>
</file>

<file path=ppt/tags/tag347.xml><?xml version="1.0" encoding="utf-8"?>
<p:tagLst xmlns:p="http://schemas.openxmlformats.org/presentationml/2006/main">
  <p:tag name="RAINPROBLEMTYPE" val="ProblemTypeMarker"/>
</p:tagLst>
</file>

<file path=ppt/tags/tag348.xml><?xml version="1.0" encoding="utf-8"?>
<p:tagLst xmlns:p="http://schemas.openxmlformats.org/presentationml/2006/main">
  <p:tag name="RAINPROBLEMTYPE" val="ProblemTypeMarker"/>
</p:tagLst>
</file>

<file path=ppt/tags/tag349.xml><?xml version="1.0" encoding="utf-8"?>
<p:tagLst xmlns:p="http://schemas.openxmlformats.org/presentationml/2006/main">
  <p:tag name="RAINPROBLEMTYPE" val="ProblemTypeMarker"/>
</p:tagLst>
</file>

<file path=ppt/tags/tag35.xml><?xml version="1.0" encoding="utf-8"?>
<p:tagLst xmlns:p="http://schemas.openxmlformats.org/presentationml/2006/main">
  <p:tag name="RAINPROBLEM" val="ProblemBody"/>
</p:tagLst>
</file>

<file path=ppt/tags/tag350.xml><?xml version="1.0" encoding="utf-8"?>
<p:tagLst xmlns:p="http://schemas.openxmlformats.org/presentationml/2006/main">
  <p:tag name="RAINPROBLEMTYPE" val="ProblemTypeMarker"/>
</p:tagLst>
</file>

<file path=ppt/tags/tag351.xml><?xml version="1.0" encoding="utf-8"?>
<p:tagLst xmlns:p="http://schemas.openxmlformats.org/presentationml/2006/main">
  <p:tag name="RAINPROBLEM" val="ProblemSetting"/>
  <p:tag name="RAINPROBLEMTYPE" val="MultipleChoice"/>
</p:tagLst>
</file>

<file path=ppt/tags/tag352.xml><?xml version="1.0" encoding="utf-8"?>
<p:tagLst xmlns:p="http://schemas.openxmlformats.org/presentationml/2006/main">
  <p:tag name="RAINPROBLEM" val="MultipleChoice"/>
  <p:tag name="PROBLEMSCORE" val="1.0"/>
  <p:tag name="PROBLEMREMARK" val="要写为  '2:30:50'.split(':')  才能得到 ['2', '30', '50']  ，  因为字符串不是空格分隔的，split内要指定 ':' . "/>
  <p:tag name="PROBLEMHASREMARK" val="False"/>
</p:tagLst>
</file>

<file path=ppt/tags/tag353.xml><?xml version="1.0" encoding="utf-8"?>
<p:tagLst xmlns:p="http://schemas.openxmlformats.org/presentationml/2006/main">
  <p:tag name="RAINPROBLEM" val="ProblemRemarkBoard"/>
</p:tagLst>
</file>

<file path=ppt/tags/tag354.xml><?xml version="1.0" encoding="utf-8"?>
<p:tagLst xmlns:p="http://schemas.openxmlformats.org/presentationml/2006/main">
  <p:tag name="RAINPROBLEM" val="ProblemBody"/>
</p:tagLst>
</file>

<file path=ppt/tags/tag355.xml><?xml version="1.0" encoding="utf-8"?>
<p:tagLst xmlns:p="http://schemas.openxmlformats.org/presentationml/2006/main">
  <p:tag name="RAINPROBLEM" val="ProblemItem"/>
</p:tagLst>
</file>

<file path=ppt/tags/tag356.xml><?xml version="1.0" encoding="utf-8"?>
<p:tagLst xmlns:p="http://schemas.openxmlformats.org/presentationml/2006/main">
  <p:tag name="RAINPROBLEM" val="ProblemItem"/>
</p:tagLst>
</file>

<file path=ppt/tags/tag35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5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59.xml><?xml version="1.0" encoding="utf-8"?>
<p:tagLst xmlns:p="http://schemas.openxmlformats.org/presentationml/2006/main">
  <p:tag name="RAINPROBLEM" val="ProblemSubmit"/>
  <p:tag name="RAINPROBLEMTYPE" val="MultipleChoice"/>
</p:tagLst>
</file>

<file path=ppt/tags/tag36.xml><?xml version="1.0" encoding="utf-8"?>
<p:tagLst xmlns:p="http://schemas.openxmlformats.org/presentationml/2006/main">
  <p:tag name="RAINPROBLEM" val="ProblemItem"/>
</p:tagLst>
</file>

<file path=ppt/tags/tag360.xml><?xml version="1.0" encoding="utf-8"?>
<p:tagLst xmlns:p="http://schemas.openxmlformats.org/presentationml/2006/main">
  <p:tag name="PROBLEMREMARKTITLE" val="ProblemRemarkBoardTip"/>
</p:tagLst>
</file>

<file path=ppt/tags/tag361.xml><?xml version="1.0" encoding="utf-8"?>
<p:tagLst xmlns:p="http://schemas.openxmlformats.org/presentationml/2006/main">
  <p:tag name="PROBLEMREMARKTITLE" val="ProblemRemarkBoardTitle"/>
</p:tagLst>
</file>

<file path=ppt/tags/tag362.xml><?xml version="1.0" encoding="utf-8"?>
<p:tagLst xmlns:p="http://schemas.openxmlformats.org/presentationml/2006/main">
  <p:tag name="PROBLEMREMARKTITLE" val="ProblemRemarkBoardTitle"/>
</p:tagLst>
</file>

<file path=ppt/tags/tag363.xml><?xml version="1.0" encoding="utf-8"?>
<p:tagLst xmlns:p="http://schemas.openxmlformats.org/presentationml/2006/main">
  <p:tag name="PROBLEMREMARKTITLE" val="ProblemRemarkBoardTitle"/>
</p:tagLst>
</file>

<file path=ppt/tags/tag364.xml><?xml version="1.0" encoding="utf-8"?>
<p:tagLst xmlns:p="http://schemas.openxmlformats.org/presentationml/2006/main">
  <p:tag name="PROBLEMREMARKTITLE" val="ProblemRemarkBoardTitle"/>
</p:tagLst>
</file>

<file path=ppt/tags/tag365.xml><?xml version="1.0" encoding="utf-8"?>
<p:tagLst xmlns:p="http://schemas.openxmlformats.org/presentationml/2006/main">
  <p:tag name="PROBLEMREMARKTITLE" val="ProblemRemarkBoardTitle"/>
</p:tagLst>
</file>

<file path=ppt/tags/tag366.xml><?xml version="1.0" encoding="utf-8"?>
<p:tagLst xmlns:p="http://schemas.openxmlformats.org/presentationml/2006/main">
  <p:tag name="PROBLEMREMARKTITLE" val="ProblemRemarkBoardTitle"/>
</p:tagLst>
</file>

<file path=ppt/tags/tag367.xml><?xml version="1.0" encoding="utf-8"?>
<p:tagLst xmlns:p="http://schemas.openxmlformats.org/presentationml/2006/main">
  <p:tag name="PROBLEMREMARKTITLE" val="ProblemRemarkBoardTitle"/>
</p:tagLst>
</file>

<file path=ppt/tags/tag368.xml><?xml version="1.0" encoding="utf-8"?>
<p:tagLst xmlns:p="http://schemas.openxmlformats.org/presentationml/2006/main">
  <p:tag name="RAINPROBLEMTYPE" val="ProblemTypeMarker"/>
</p:tagLst>
</file>

<file path=ppt/tags/tag369.xml><?xml version="1.0" encoding="utf-8"?>
<p:tagLst xmlns:p="http://schemas.openxmlformats.org/presentationml/2006/main">
  <p:tag name="RAINPROBLEMTYPE" val="ProblemTypeMarker"/>
</p:tagLst>
</file>

<file path=ppt/tags/tag37.xml><?xml version="1.0" encoding="utf-8"?>
<p:tagLst xmlns:p="http://schemas.openxmlformats.org/presentationml/2006/main">
  <p:tag name="RAINPROBLEM" val="ProblemItem"/>
</p:tagLst>
</file>

<file path=ppt/tags/tag370.xml><?xml version="1.0" encoding="utf-8"?>
<p:tagLst xmlns:p="http://schemas.openxmlformats.org/presentationml/2006/main">
  <p:tag name="RAINPROBLEMTYPE" val="ProblemTypeMarker"/>
</p:tagLst>
</file>

<file path=ppt/tags/tag371.xml><?xml version="1.0" encoding="utf-8"?>
<p:tagLst xmlns:p="http://schemas.openxmlformats.org/presentationml/2006/main">
  <p:tag name="RAINPROBLEMTYPE" val="ProblemTypeMarker"/>
</p:tagLst>
</file>

<file path=ppt/tags/tag372.xml><?xml version="1.0" encoding="utf-8"?>
<p:tagLst xmlns:p="http://schemas.openxmlformats.org/presentationml/2006/main">
  <p:tag name="RAINPROBLEMTYPE" val="ProblemTypeMarker"/>
</p:tagLst>
</file>

<file path=ppt/tags/tag373.xml><?xml version="1.0" encoding="utf-8"?>
<p:tagLst xmlns:p="http://schemas.openxmlformats.org/presentationml/2006/main">
  <p:tag name="RAINPROBLEM" val="ProblemSetting"/>
  <p:tag name="RAINPROBLEMTYPE" val="MultipleChoice"/>
</p:tagLst>
</file>

<file path=ppt/tags/tag374.xml><?xml version="1.0" encoding="utf-8"?>
<p:tagLst xmlns:p="http://schemas.openxmlformats.org/presentationml/2006/main">
  <p:tag name="RAINPROBLEM" val="MultipleChoice"/>
  <p:tag name="PROBLEMSCORE" val="1.0"/>
  <p:tag name="PROBLEMREMARK" val="要写为  '2:30:50'.split(':')  才能得到 ['2', '30', '50']  ，  因为字符串不是空格分隔的，split内要指定 ':' . "/>
  <p:tag name="PROBLEMHASREMARK" val="False"/>
</p:tagLst>
</file>

<file path=ppt/tags/tag375.xml><?xml version="1.0" encoding="utf-8"?>
<p:tagLst xmlns:p="http://schemas.openxmlformats.org/presentationml/2006/main">
  <p:tag name="RAINPROBLEM" val="ProblemBody"/>
</p:tagLst>
</file>

<file path=ppt/tags/tag376.xml><?xml version="1.0" encoding="utf-8"?>
<p:tagLst xmlns:p="http://schemas.openxmlformats.org/presentationml/2006/main">
  <p:tag name="RAINPROBLEM" val="ProblemItem"/>
</p:tagLst>
</file>

<file path=ppt/tags/tag377.xml><?xml version="1.0" encoding="utf-8"?>
<p:tagLst xmlns:p="http://schemas.openxmlformats.org/presentationml/2006/main">
  <p:tag name="RAINPROBLEM" val="ProblemItem"/>
</p:tagLst>
</file>

<file path=ppt/tags/tag378.xml><?xml version="1.0" encoding="utf-8"?>
<p:tagLst xmlns:p="http://schemas.openxmlformats.org/presentationml/2006/main">
  <p:tag name="RAINPROBLEM" val="ProblemItem"/>
</p:tagLst>
</file>

<file path=ppt/tags/tag379.xml><?xml version="1.0" encoding="utf-8"?>
<p:tagLst xmlns:p="http://schemas.openxmlformats.org/presentationml/2006/main">
  <p:tag name="RAINPROBLEM" val="ProblemItem"/>
</p:tagLst>
</file>

<file path=ppt/tags/tag38.xml><?xml version="1.0" encoding="utf-8"?>
<p:tagLst xmlns:p="http://schemas.openxmlformats.org/presentationml/2006/main">
  <p:tag name="RAINPROBLEM" val="ProblemItem"/>
</p:tagLst>
</file>

<file path=ppt/tags/tag38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81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82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83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84.xml><?xml version="1.0" encoding="utf-8"?>
<p:tagLst xmlns:p="http://schemas.openxmlformats.org/presentationml/2006/main">
  <p:tag name="RAINPROBLEM" val="ProblemSubmit"/>
  <p:tag name="RAINPROBLEMTYPE" val="MultipleChoice"/>
</p:tagLst>
</file>

<file path=ppt/tags/tag385.xml><?xml version="1.0" encoding="utf-8"?>
<p:tagLst xmlns:p="http://schemas.openxmlformats.org/presentationml/2006/main">
  <p:tag name="RAINPROBLEMTYPE" val="ProblemTypeMarker"/>
</p:tagLst>
</file>

<file path=ppt/tags/tag386.xml><?xml version="1.0" encoding="utf-8"?>
<p:tagLst xmlns:p="http://schemas.openxmlformats.org/presentationml/2006/main">
  <p:tag name="RAINPROBLEMTYPE" val="ProblemTypeMarker"/>
</p:tagLst>
</file>

<file path=ppt/tags/tag387.xml><?xml version="1.0" encoding="utf-8"?>
<p:tagLst xmlns:p="http://schemas.openxmlformats.org/presentationml/2006/main">
  <p:tag name="RAINPROBLEMTYPE" val="ProblemTypeMarker"/>
</p:tagLst>
</file>

<file path=ppt/tags/tag388.xml><?xml version="1.0" encoding="utf-8"?>
<p:tagLst xmlns:p="http://schemas.openxmlformats.org/presentationml/2006/main">
  <p:tag name="RAINPROBLEMTYPE" val="ProblemTypeMarker"/>
</p:tagLst>
</file>

<file path=ppt/tags/tag389.xml><?xml version="1.0" encoding="utf-8"?>
<p:tagLst xmlns:p="http://schemas.openxmlformats.org/presentationml/2006/main">
  <p:tag name="RAINPROBLEMTYPE" val="ProblemTypeMarker"/>
</p:tagLst>
</file>

<file path=ppt/tags/tag39.xml><?xml version="1.0" encoding="utf-8"?>
<p:tagLst xmlns:p="http://schemas.openxmlformats.org/presentationml/2006/main">
  <p:tag name="RAINPROBLEM" val="ProblemItem"/>
</p:tagLst>
</file>

<file path=ppt/tags/tag390.xml><?xml version="1.0" encoding="utf-8"?>
<p:tagLst xmlns:p="http://schemas.openxmlformats.org/presentationml/2006/main">
  <p:tag name="RAINPROBLEM" val="ProblemSetting"/>
  <p:tag name="RAINPROBLEMTYPE" val="MultipleChoice"/>
</p:tagLst>
</file>

<file path=ppt/tags/tag391.xml><?xml version="1.0" encoding="utf-8"?>
<p:tagLst xmlns:p="http://schemas.openxmlformats.org/presentationml/2006/main">
  <p:tag name="RAINPROBLEM" val="MultipleChoice"/>
  <p:tag name="PROBLEMSCORE" val="1.0"/>
</p:tagLst>
</file>

<file path=ppt/tags/tag392.xml><?xml version="1.0" encoding="utf-8"?>
<p:tagLst xmlns:p="http://schemas.openxmlformats.org/presentationml/2006/main">
  <p:tag name="RAINPROBLEM" val="ProblemBody"/>
</p:tagLst>
</file>

<file path=ppt/tags/tag393.xml><?xml version="1.0" encoding="utf-8"?>
<p:tagLst xmlns:p="http://schemas.openxmlformats.org/presentationml/2006/main">
  <p:tag name="RAINPROBLEM" val="ProblemItem"/>
</p:tagLst>
</file>

<file path=ppt/tags/tag394.xml><?xml version="1.0" encoding="utf-8"?>
<p:tagLst xmlns:p="http://schemas.openxmlformats.org/presentationml/2006/main">
  <p:tag name="RAINPROBLEM" val="ProblemItem"/>
</p:tagLst>
</file>

<file path=ppt/tags/tag395.xml><?xml version="1.0" encoding="utf-8"?>
<p:tagLst xmlns:p="http://schemas.openxmlformats.org/presentationml/2006/main">
  <p:tag name="RAINPROBLEM" val="ProblemItem"/>
</p:tagLst>
</file>

<file path=ppt/tags/tag396.xml><?xml version="1.0" encoding="utf-8"?>
<p:tagLst xmlns:p="http://schemas.openxmlformats.org/presentationml/2006/main">
  <p:tag name="RAINPROBLEM" val="ProblemItem"/>
</p:tagLst>
</file>

<file path=ppt/tags/tag397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39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39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.xml><?xml version="1.0" encoding="utf-8"?>
<p:tagLst xmlns:p="http://schemas.openxmlformats.org/presentationml/2006/main">
  <p:tag name="RAINPROBLEM" val="ProblemItem"/>
</p:tagLst>
</file>

<file path=ppt/tags/tag40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40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01.xml><?xml version="1.0" encoding="utf-8"?>
<p:tagLst xmlns:p="http://schemas.openxmlformats.org/presentationml/2006/main">
  <p:tag name="RAINPROBLEM" val="ProblemSubmit"/>
  <p:tag name="RAINPROBLEMTYPE" val="MultipleChoice"/>
</p:tagLst>
</file>

<file path=ppt/tags/tag402.xml><?xml version="1.0" encoding="utf-8"?>
<p:tagLst xmlns:p="http://schemas.openxmlformats.org/presentationml/2006/main">
  <p:tag name="RAINPROBLEMTYPE" val="ProblemTypeMarker"/>
</p:tagLst>
</file>

<file path=ppt/tags/tag403.xml><?xml version="1.0" encoding="utf-8"?>
<p:tagLst xmlns:p="http://schemas.openxmlformats.org/presentationml/2006/main">
  <p:tag name="RAINPROBLEMTYPE" val="ProblemTypeMarker"/>
</p:tagLst>
</file>

<file path=ppt/tags/tag404.xml><?xml version="1.0" encoding="utf-8"?>
<p:tagLst xmlns:p="http://schemas.openxmlformats.org/presentationml/2006/main">
  <p:tag name="RAINPROBLEMTYPE" val="ProblemTypeMarker"/>
</p:tagLst>
</file>

<file path=ppt/tags/tag405.xml><?xml version="1.0" encoding="utf-8"?>
<p:tagLst xmlns:p="http://schemas.openxmlformats.org/presentationml/2006/main">
  <p:tag name="RAINPROBLEMTYPE" val="ProblemTypeMarker"/>
</p:tagLst>
</file>

<file path=ppt/tags/tag406.xml><?xml version="1.0" encoding="utf-8"?>
<p:tagLst xmlns:p="http://schemas.openxmlformats.org/presentationml/2006/main">
  <p:tag name="RAINPROBLEMTYPE" val="ProblemTypeMarker"/>
</p:tagLst>
</file>

<file path=ppt/tags/tag407.xml><?xml version="1.0" encoding="utf-8"?>
<p:tagLst xmlns:p="http://schemas.openxmlformats.org/presentationml/2006/main">
  <p:tag name="RAINPROBLEM" val="ProblemSetting"/>
  <p:tag name="RAINPROBLEMTYPE" val="MultipleChoice"/>
</p:tagLst>
</file>

<file path=ppt/tags/tag408.xml><?xml version="1.0" encoding="utf-8"?>
<p:tagLst xmlns:p="http://schemas.openxmlformats.org/presentationml/2006/main">
  <p:tag name="RAINPROBLEM" val="MultipleChoice"/>
  <p:tag name="PROBLEMSCORE" val="1.0"/>
</p:tagLst>
</file>

<file path=ppt/tags/tag409.xml><?xml version="1.0" encoding="utf-8"?>
<p:tagLst xmlns:p="http://schemas.openxmlformats.org/presentationml/2006/main">
  <p:tag name="RAINPROBLEM" val="ProblemBody"/>
</p:tagLst>
</file>

<file path=ppt/tags/tag41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410.xml><?xml version="1.0" encoding="utf-8"?>
<p:tagLst xmlns:p="http://schemas.openxmlformats.org/presentationml/2006/main">
  <p:tag name="RAINPROBLEM" val="ProblemItem"/>
</p:tagLst>
</file>

<file path=ppt/tags/tag411.xml><?xml version="1.0" encoding="utf-8"?>
<p:tagLst xmlns:p="http://schemas.openxmlformats.org/presentationml/2006/main">
  <p:tag name="RAINPROBLEM" val="ProblemItem"/>
</p:tagLst>
</file>

<file path=ppt/tags/tag412.xml><?xml version="1.0" encoding="utf-8"?>
<p:tagLst xmlns:p="http://schemas.openxmlformats.org/presentationml/2006/main">
  <p:tag name="RAINPROBLEM" val="ProblemItem"/>
</p:tagLst>
</file>

<file path=ppt/tags/tag413.xml><?xml version="1.0" encoding="utf-8"?>
<p:tagLst xmlns:p="http://schemas.openxmlformats.org/presentationml/2006/main">
  <p:tag name="RAINPROBLEM" val="ProblemItem"/>
</p:tagLst>
</file>

<file path=ppt/tags/tag414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415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416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417.xml><?xml version="1.0" encoding="utf-8"?>
<p:tagLst xmlns:p="http://schemas.openxmlformats.org/presentationml/2006/main">
  <p:tag name="RAINPROBLEM" val="ProblemBullet"/>
  <p:tag name="RAINPROBLEMTYPE" val="MultipleChoiceMA"/>
  <p:tag name="RAINBULLET" val="Wrong"/>
</p:tagLst>
</file>

<file path=ppt/tags/tag418.xml><?xml version="1.0" encoding="utf-8"?>
<p:tagLst xmlns:p="http://schemas.openxmlformats.org/presentationml/2006/main">
  <p:tag name="RAINPROBLEM" val="ProblemSubmit"/>
  <p:tag name="RAINPROBLEMTYPE" val="MultipleChoiceMA"/>
</p:tagLst>
</file>

<file path=ppt/tags/tag419.xml><?xml version="1.0" encoding="utf-8"?>
<p:tagLst xmlns:p="http://schemas.openxmlformats.org/presentationml/2006/main">
  <p:tag name="RAINPROBLEMTYPE" val="ProblemTypeMarker"/>
</p:tagLst>
</file>

<file path=ppt/tags/tag42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420.xml><?xml version="1.0" encoding="utf-8"?>
<p:tagLst xmlns:p="http://schemas.openxmlformats.org/presentationml/2006/main">
  <p:tag name="RAINPROBLEMTYPE" val="ProblemTypeMarker"/>
</p:tagLst>
</file>

<file path=ppt/tags/tag421.xml><?xml version="1.0" encoding="utf-8"?>
<p:tagLst xmlns:p="http://schemas.openxmlformats.org/presentationml/2006/main">
  <p:tag name="RAINPROBLEMTYPE" val="ProblemTypeMarker"/>
</p:tagLst>
</file>

<file path=ppt/tags/tag422.xml><?xml version="1.0" encoding="utf-8"?>
<p:tagLst xmlns:p="http://schemas.openxmlformats.org/presentationml/2006/main">
  <p:tag name="RAINPROBLEMTYPE" val="ProblemTypeMarker"/>
</p:tagLst>
</file>

<file path=ppt/tags/tag423.xml><?xml version="1.0" encoding="utf-8"?>
<p:tagLst xmlns:p="http://schemas.openxmlformats.org/presentationml/2006/main">
  <p:tag name="RAINPROBLEMTYPE" val="ProblemTypeMarker"/>
</p:tagLst>
</file>

<file path=ppt/tags/tag424.xml><?xml version="1.0" encoding="utf-8"?>
<p:tagLst xmlns:p="http://schemas.openxmlformats.org/presentationml/2006/main">
  <p:tag name="RAINPROBLEM" val="ProblemSetting"/>
  <p:tag name="RAINPROBLEMTYPE" val="MultipleChoiceMA"/>
</p:tagLst>
</file>

<file path=ppt/tags/tag425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426.xml><?xml version="1.0" encoding="utf-8"?>
<p:tagLst xmlns:p="http://schemas.openxmlformats.org/presentationml/2006/main">
  <p:tag name="RAINPROBLEM" val="ProblemRemarkBoard"/>
</p:tagLst>
</file>

<file path=ppt/tags/tag427.xml><?xml version="1.0" encoding="utf-8"?>
<p:tagLst xmlns:p="http://schemas.openxmlformats.org/presentationml/2006/main">
  <p:tag name="RAINPROBLEM" val="ProblemBody"/>
</p:tagLst>
</file>

<file path=ppt/tags/tag428.xml><?xml version="1.0" encoding="utf-8"?>
<p:tagLst xmlns:p="http://schemas.openxmlformats.org/presentationml/2006/main">
  <p:tag name="RAINPROBLEM" val="ProblemItem"/>
</p:tagLst>
</file>

<file path=ppt/tags/tag429.xml><?xml version="1.0" encoding="utf-8"?>
<p:tagLst xmlns:p="http://schemas.openxmlformats.org/presentationml/2006/main">
  <p:tag name="RAINPROBLEM" val="ProblemItem"/>
</p:tagLst>
</file>

<file path=ppt/tags/tag43.xml><?xml version="1.0" encoding="utf-8"?>
<p:tagLst xmlns:p="http://schemas.openxmlformats.org/presentationml/2006/main">
  <p:tag name="RAINPROBLEM" val="ProblemBullet"/>
  <p:tag name="RAINPROBLEMTYPE" val="MultipleChoiceMA"/>
  <p:tag name="RAINBULLET" val="Correct"/>
</p:tagLst>
</file>

<file path=ppt/tags/tag430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431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432.xml><?xml version="1.0" encoding="utf-8"?>
<p:tagLst xmlns:p="http://schemas.openxmlformats.org/presentationml/2006/main">
  <p:tag name="RAINPROBLEM" val="ProblemSubmit"/>
  <p:tag name="RAINPROBLEMTYPE" val="MultipleChoice"/>
</p:tagLst>
</file>

<file path=ppt/tags/tag433.xml><?xml version="1.0" encoding="utf-8"?>
<p:tagLst xmlns:p="http://schemas.openxmlformats.org/presentationml/2006/main">
  <p:tag name="PROBLEMREMARKTITLE" val="ProblemRemarkBoardTip"/>
</p:tagLst>
</file>

<file path=ppt/tags/tag434.xml><?xml version="1.0" encoding="utf-8"?>
<p:tagLst xmlns:p="http://schemas.openxmlformats.org/presentationml/2006/main">
  <p:tag name="PROBLEMREMARKTITLE" val="ProblemRemarkBoardTitle"/>
</p:tagLst>
</file>

<file path=ppt/tags/tag435.xml><?xml version="1.0" encoding="utf-8"?>
<p:tagLst xmlns:p="http://schemas.openxmlformats.org/presentationml/2006/main">
  <p:tag name="PROBLEMREMARKTITLE" val="ProblemRemarkBoardTitle"/>
</p:tagLst>
</file>

<file path=ppt/tags/tag436.xml><?xml version="1.0" encoding="utf-8"?>
<p:tagLst xmlns:p="http://schemas.openxmlformats.org/presentationml/2006/main">
  <p:tag name="PROBLEMREMARKTITLE" val="ProblemRemarkBoardTitle"/>
</p:tagLst>
</file>

<file path=ppt/tags/tag437.xml><?xml version="1.0" encoding="utf-8"?>
<p:tagLst xmlns:p="http://schemas.openxmlformats.org/presentationml/2006/main">
  <p:tag name="PROBLEMREMARKTITLE" val="ProblemRemarkBoardTitle"/>
</p:tagLst>
</file>

<file path=ppt/tags/tag438.xml><?xml version="1.0" encoding="utf-8"?>
<p:tagLst xmlns:p="http://schemas.openxmlformats.org/presentationml/2006/main">
  <p:tag name="PROBLEMREMARKTITLE" val="ProblemRemarkBoardTitle"/>
</p:tagLst>
</file>

<file path=ppt/tags/tag439.xml><?xml version="1.0" encoding="utf-8"?>
<p:tagLst xmlns:p="http://schemas.openxmlformats.org/presentationml/2006/main">
  <p:tag name="PROBLEMREMARKTITLE" val="ProblemRemarkBoardTitle"/>
</p:tagLst>
</file>

<file path=ppt/tags/tag44.xml><?xml version="1.0" encoding="utf-8"?>
<p:tagLst xmlns:p="http://schemas.openxmlformats.org/presentationml/2006/main">
  <p:tag name="RAINPROBLEM" val="ProblemSubmit"/>
  <p:tag name="RAINPROBLEMTYPE" val="MultipleChoiceMA"/>
</p:tagLst>
</file>

<file path=ppt/tags/tag440.xml><?xml version="1.0" encoding="utf-8"?>
<p:tagLst xmlns:p="http://schemas.openxmlformats.org/presentationml/2006/main">
  <p:tag name="PROBLEMREMARKTITLE" val="ProblemRemarkBoardTitle"/>
</p:tagLst>
</file>

<file path=ppt/tags/tag441.xml><?xml version="1.0" encoding="utf-8"?>
<p:tagLst xmlns:p="http://schemas.openxmlformats.org/presentationml/2006/main">
  <p:tag name="RAINPROBLEMTYPE" val="ProblemTypeMarker"/>
</p:tagLst>
</file>

<file path=ppt/tags/tag442.xml><?xml version="1.0" encoding="utf-8"?>
<p:tagLst xmlns:p="http://schemas.openxmlformats.org/presentationml/2006/main">
  <p:tag name="RAINPROBLEMTYPE" val="ProblemTypeMarker"/>
</p:tagLst>
</file>

<file path=ppt/tags/tag443.xml><?xml version="1.0" encoding="utf-8"?>
<p:tagLst xmlns:p="http://schemas.openxmlformats.org/presentationml/2006/main">
  <p:tag name="RAINPROBLEMTYPE" val="ProblemTypeMarker"/>
</p:tagLst>
</file>

<file path=ppt/tags/tag444.xml><?xml version="1.0" encoding="utf-8"?>
<p:tagLst xmlns:p="http://schemas.openxmlformats.org/presentationml/2006/main">
  <p:tag name="RAINPROBLEMTYPE" val="ProblemTypeMarker"/>
</p:tagLst>
</file>

<file path=ppt/tags/tag445.xml><?xml version="1.0" encoding="utf-8"?>
<p:tagLst xmlns:p="http://schemas.openxmlformats.org/presentationml/2006/main">
  <p:tag name="RAINPROBLEMTYPE" val="ProblemTypeMarker"/>
</p:tagLst>
</file>

<file path=ppt/tags/tag446.xml><?xml version="1.0" encoding="utf-8"?>
<p:tagLst xmlns:p="http://schemas.openxmlformats.org/presentationml/2006/main">
  <p:tag name="RAINPROBLEM" val="ProblemSetting"/>
  <p:tag name="RAINPROBLEMTYPE" val="MultipleChoice"/>
</p:tagLst>
</file>

<file path=ppt/tags/tag447.xml><?xml version="1.0" encoding="utf-8"?>
<p:tagLst xmlns:p="http://schemas.openxmlformats.org/presentationml/2006/main">
  <p:tag name="RAINPROBLEM" val="MultipleChoice"/>
  <p:tag name="PROBLEMSCORE" val="1.0"/>
  <p:tag name="PROBLEMREMARK" val="要写为  '2:30:50'.split(':')  才能得到 ['2', '30', '50']  ，  因为字符串不是空格分隔的，split内要指定 ':' . "/>
  <p:tag name="PROBLEMHASREMARK" val="False"/>
</p:tagLst>
</file>

<file path=ppt/tags/tag448.xml><?xml version="1.0" encoding="utf-8"?>
<p:tagLst xmlns:p="http://schemas.openxmlformats.org/presentationml/2006/main">
  <p:tag name="commondata" val="eyJoZGlkIjoiYjQ0NTljZGFhMzI5Y2IyNGE5ZTg0OTBiMTRjYTgzN2QifQ=="/>
</p:tagLst>
</file>

<file path=ppt/tags/tag45.xml><?xml version="1.0" encoding="utf-8"?>
<p:tagLst xmlns:p="http://schemas.openxmlformats.org/presentationml/2006/main">
  <p:tag name="RAINPROBLEMTYPE" val="ProblemTypeMarker"/>
</p:tagLst>
</file>

<file path=ppt/tags/tag46.xml><?xml version="1.0" encoding="utf-8"?>
<p:tagLst xmlns:p="http://schemas.openxmlformats.org/presentationml/2006/main">
  <p:tag name="RAINPROBLEMTYPE" val="ProblemTypeMarker"/>
</p:tagLst>
</file>

<file path=ppt/tags/tag47.xml><?xml version="1.0" encoding="utf-8"?>
<p:tagLst xmlns:p="http://schemas.openxmlformats.org/presentationml/2006/main">
  <p:tag name="RAINPROBLEMTYPE" val="ProblemTypeMarker"/>
</p:tagLst>
</file>

<file path=ppt/tags/tag48.xml><?xml version="1.0" encoding="utf-8"?>
<p:tagLst xmlns:p="http://schemas.openxmlformats.org/presentationml/2006/main">
  <p:tag name="RAINPROBLEMTYPE" val="ProblemTypeMarker"/>
</p:tagLst>
</file>

<file path=ppt/tags/tag49.xml><?xml version="1.0" encoding="utf-8"?>
<p:tagLst xmlns:p="http://schemas.openxmlformats.org/presentationml/2006/main">
  <p:tag name="RAINPROBLEMTYPE" val="ProblemTypeMarker"/>
</p:tagLst>
</file>

<file path=ppt/tags/tag5.xml><?xml version="1.0" encoding="utf-8"?>
<p:tagLst xmlns:p="http://schemas.openxmlformats.org/presentationml/2006/main">
  <p:tag name="RAINPROBLEM" val="ProblemItem"/>
</p:tagLst>
</file>

<file path=ppt/tags/tag50.xml><?xml version="1.0" encoding="utf-8"?>
<p:tagLst xmlns:p="http://schemas.openxmlformats.org/presentationml/2006/main">
  <p:tag name="RAINPROBLEM" val="ProblemSetting"/>
  <p:tag name="RAINPROBLEMTYPE" val="MultipleChoiceMA"/>
</p:tagLst>
</file>

<file path=ppt/tags/tag51.xml><?xml version="1.0" encoding="utf-8"?>
<p:tagLst xmlns:p="http://schemas.openxmlformats.org/presentationml/2006/main">
  <p:tag name="RAINPROBLEM" val="MultipleChoiceMA"/>
  <p:tag name="PROBLEMSCORE" val="1.0"/>
  <p:tag name="PROBLEMSCORE_HALF" val="0.0"/>
</p:tagLst>
</file>

<file path=ppt/tags/tag52.xml><?xml version="1.0" encoding="utf-8"?>
<p:tagLst xmlns:p="http://schemas.openxmlformats.org/presentationml/2006/main">
  <p:tag name="RAINPROBLEM" val="ProblemBody"/>
</p:tagLst>
</file>

<file path=ppt/tags/tag53.xml><?xml version="1.0" encoding="utf-8"?>
<p:tagLst xmlns:p="http://schemas.openxmlformats.org/presentationml/2006/main">
  <p:tag name="RAINPROBLEM" val="ProblemItem"/>
</p:tagLst>
</file>

<file path=ppt/tags/tag54.xml><?xml version="1.0" encoding="utf-8"?>
<p:tagLst xmlns:p="http://schemas.openxmlformats.org/presentationml/2006/main">
  <p:tag name="RAINPROBLEM" val="ProblemItem"/>
</p:tagLst>
</file>

<file path=ppt/tags/tag55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56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57.xml><?xml version="1.0" encoding="utf-8"?>
<p:tagLst xmlns:p="http://schemas.openxmlformats.org/presentationml/2006/main">
  <p:tag name="RAINPROBLEM" val="ProblemSubmit"/>
  <p:tag name="RAINPROBLEMTYPE" val="MultipleChoice"/>
</p:tagLst>
</file>

<file path=ppt/tags/tag58.xml><?xml version="1.0" encoding="utf-8"?>
<p:tagLst xmlns:p="http://schemas.openxmlformats.org/presentationml/2006/main">
  <p:tag name="RAINPROBLEMTYPE" val="ProblemTypeMarker"/>
</p:tagLst>
</file>

<file path=ppt/tags/tag59.xml><?xml version="1.0" encoding="utf-8"?>
<p:tagLst xmlns:p="http://schemas.openxmlformats.org/presentationml/2006/main">
  <p:tag name="RAINPROBLEMTYPE" val="ProblemTypeMarker"/>
</p:tagLst>
</file>

<file path=ppt/tags/tag6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0.xml><?xml version="1.0" encoding="utf-8"?>
<p:tagLst xmlns:p="http://schemas.openxmlformats.org/presentationml/2006/main">
  <p:tag name="RAINPROBLEMTYPE" val="ProblemTypeMarker"/>
</p:tagLst>
</file>

<file path=ppt/tags/tag61.xml><?xml version="1.0" encoding="utf-8"?>
<p:tagLst xmlns:p="http://schemas.openxmlformats.org/presentationml/2006/main">
  <p:tag name="RAINPROBLEMTYPE" val="ProblemTypeMarker"/>
</p:tagLst>
</file>

<file path=ppt/tags/tag62.xml><?xml version="1.0" encoding="utf-8"?>
<p:tagLst xmlns:p="http://schemas.openxmlformats.org/presentationml/2006/main">
  <p:tag name="RAINPROBLEMTYPE" val="ProblemTypeMarker"/>
</p:tagLst>
</file>

<file path=ppt/tags/tag63.xml><?xml version="1.0" encoding="utf-8"?>
<p:tagLst xmlns:p="http://schemas.openxmlformats.org/presentationml/2006/main">
  <p:tag name="RAINPROBLEM" val="ProblemSetting"/>
  <p:tag name="RAINPROBLEMTYPE" val="MultipleChoice"/>
</p:tagLst>
</file>

<file path=ppt/tags/tag64.xml><?xml version="1.0" encoding="utf-8"?>
<p:tagLst xmlns:p="http://schemas.openxmlformats.org/presentationml/2006/main">
  <p:tag name="RAINPROBLEM" val="MultipleChoice"/>
  <p:tag name="PROBLEMSCORE" val="1.0"/>
</p:tagLst>
</file>

<file path=ppt/tags/tag65.xml><?xml version="1.0" encoding="utf-8"?>
<p:tagLst xmlns:p="http://schemas.openxmlformats.org/presentationml/2006/main">
  <p:tag name="RAINPROBLEM" val="ProblemBody"/>
</p:tagLst>
</file>

<file path=ppt/tags/tag66.xml><?xml version="1.0" encoding="utf-8"?>
<p:tagLst xmlns:p="http://schemas.openxmlformats.org/presentationml/2006/main">
  <p:tag name="RAINPROBLEM" val="ProblemItem"/>
</p:tagLst>
</file>

<file path=ppt/tags/tag67.xml><?xml version="1.0" encoding="utf-8"?>
<p:tagLst xmlns:p="http://schemas.openxmlformats.org/presentationml/2006/main">
  <p:tag name="RAINPROBLEM" val="ProblemItem"/>
</p:tagLst>
</file>

<file path=ppt/tags/tag68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69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7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70.xml><?xml version="1.0" encoding="utf-8"?>
<p:tagLst xmlns:p="http://schemas.openxmlformats.org/presentationml/2006/main">
  <p:tag name="RAINPROBLEM" val="ProblemSubmit"/>
  <p:tag name="RAINPROBLEMTYPE" val="MultipleChoice"/>
</p:tagLst>
</file>

<file path=ppt/tags/tag71.xml><?xml version="1.0" encoding="utf-8"?>
<p:tagLst xmlns:p="http://schemas.openxmlformats.org/presentationml/2006/main">
  <p:tag name="RAINPROBLEMTYPE" val="ProblemTypeMarker"/>
</p:tagLst>
</file>

<file path=ppt/tags/tag72.xml><?xml version="1.0" encoding="utf-8"?>
<p:tagLst xmlns:p="http://schemas.openxmlformats.org/presentationml/2006/main">
  <p:tag name="RAINPROBLEMTYPE" val="ProblemTypeMarker"/>
</p:tagLst>
</file>

<file path=ppt/tags/tag73.xml><?xml version="1.0" encoding="utf-8"?>
<p:tagLst xmlns:p="http://schemas.openxmlformats.org/presentationml/2006/main">
  <p:tag name="RAINPROBLEMTYPE" val="ProblemTypeMarker"/>
</p:tagLst>
</file>

<file path=ppt/tags/tag74.xml><?xml version="1.0" encoding="utf-8"?>
<p:tagLst xmlns:p="http://schemas.openxmlformats.org/presentationml/2006/main">
  <p:tag name="RAINPROBLEMTYPE" val="ProblemTypeMarker"/>
</p:tagLst>
</file>

<file path=ppt/tags/tag75.xml><?xml version="1.0" encoding="utf-8"?>
<p:tagLst xmlns:p="http://schemas.openxmlformats.org/presentationml/2006/main">
  <p:tag name="RAINPROBLEMTYPE" val="ProblemTypeMarker"/>
</p:tagLst>
</file>

<file path=ppt/tags/tag76.xml><?xml version="1.0" encoding="utf-8"?>
<p:tagLst xmlns:p="http://schemas.openxmlformats.org/presentationml/2006/main">
  <p:tag name="RAINPROBLEM" val="ProblemSetting"/>
  <p:tag name="RAINPROBLEMTYPE" val="MultipleChoice"/>
</p:tagLst>
</file>

<file path=ppt/tags/tag77.xml><?xml version="1.0" encoding="utf-8"?>
<p:tagLst xmlns:p="http://schemas.openxmlformats.org/presentationml/2006/main">
  <p:tag name="RAINPROBLEM" val="MultipleChoice"/>
  <p:tag name="PROBLEMSCORE" val="1.0"/>
</p:tagLst>
</file>

<file path=ppt/tags/tag78.xml><?xml version="1.0" encoding="utf-8"?>
<p:tagLst xmlns:p="http://schemas.openxmlformats.org/presentationml/2006/main">
  <p:tag name="RAINPROBLEM" val="ProblemRemarkBoard"/>
</p:tagLst>
</file>

<file path=ppt/tags/tag79.xml><?xml version="1.0" encoding="utf-8"?>
<p:tagLst xmlns:p="http://schemas.openxmlformats.org/presentationml/2006/main">
  <p:tag name="RAINPROBLEM" val="ProblemBody"/>
</p:tagLst>
</file>

<file path=ppt/tags/tag8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80.xml><?xml version="1.0" encoding="utf-8"?>
<p:tagLst xmlns:p="http://schemas.openxmlformats.org/presentationml/2006/main">
  <p:tag name="RAINPROBLEM" val="ProblemItem"/>
</p:tagLst>
</file>

<file path=ppt/tags/tag81.xml><?xml version="1.0" encoding="utf-8"?>
<p:tagLst xmlns:p="http://schemas.openxmlformats.org/presentationml/2006/main">
  <p:tag name="RAINPROBLEM" val="ProblemItem"/>
</p:tagLst>
</file>

<file path=ppt/tags/tag82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83.xml><?xml version="1.0" encoding="utf-8"?>
<p:tagLst xmlns:p="http://schemas.openxmlformats.org/presentationml/2006/main">
  <p:tag name="RAINPROBLEM" val="ProblemBullet"/>
  <p:tag name="RAINPROBLEMTYPE" val="MultipleChoice"/>
  <p:tag name="RAINBULLET" val="Correct"/>
</p:tagLst>
</file>

<file path=ppt/tags/tag84.xml><?xml version="1.0" encoding="utf-8"?>
<p:tagLst xmlns:p="http://schemas.openxmlformats.org/presentationml/2006/main">
  <p:tag name="RAINPROBLEM" val="ProblemSubmit"/>
  <p:tag name="RAINPROBLEMTYPE" val="MultipleChoice"/>
</p:tagLst>
</file>

<file path=ppt/tags/tag85.xml><?xml version="1.0" encoding="utf-8"?>
<p:tagLst xmlns:p="http://schemas.openxmlformats.org/presentationml/2006/main">
  <p:tag name="PROBLEMREMARKTITLE" val="ProblemRemarkBoardTip"/>
</p:tagLst>
</file>

<file path=ppt/tags/tag86.xml><?xml version="1.0" encoding="utf-8"?>
<p:tagLst xmlns:p="http://schemas.openxmlformats.org/presentationml/2006/main">
  <p:tag name="RAINPROBLEM" val="ProblemRemark"/>
</p:tagLst>
</file>

<file path=ppt/tags/tag87.xml><?xml version="1.0" encoding="utf-8"?>
<p:tagLst xmlns:p="http://schemas.openxmlformats.org/presentationml/2006/main">
  <p:tag name="PROBLEMREMARKTITLE" val="ProblemRemarkBoardTitle"/>
</p:tagLst>
</file>

<file path=ppt/tags/tag88.xml><?xml version="1.0" encoding="utf-8"?>
<p:tagLst xmlns:p="http://schemas.openxmlformats.org/presentationml/2006/main">
  <p:tag name="PROBLEMREMARKTITLE" val="ProblemRemarkBoardTitle"/>
</p:tagLst>
</file>

<file path=ppt/tags/tag89.xml><?xml version="1.0" encoding="utf-8"?>
<p:tagLst xmlns:p="http://schemas.openxmlformats.org/presentationml/2006/main">
  <p:tag name="PROBLEMREMARKTITLE" val="ProblemRemarkBoardTitle"/>
</p:tagLst>
</file>

<file path=ppt/tags/tag9.xml><?xml version="1.0" encoding="utf-8"?>
<p:tagLst xmlns:p="http://schemas.openxmlformats.org/presentationml/2006/main">
  <p:tag name="RAINPROBLEM" val="ProblemBullet"/>
  <p:tag name="RAINPROBLEMTYPE" val="MultipleChoice"/>
  <p:tag name="RAINBULLET" val="Wrong"/>
</p:tagLst>
</file>

<file path=ppt/tags/tag90.xml><?xml version="1.0" encoding="utf-8"?>
<p:tagLst xmlns:p="http://schemas.openxmlformats.org/presentationml/2006/main">
  <p:tag name="PROBLEMREMARKTITLE" val="ProblemRemarkBoardTitle"/>
</p:tagLst>
</file>

<file path=ppt/tags/tag91.xml><?xml version="1.0" encoding="utf-8"?>
<p:tagLst xmlns:p="http://schemas.openxmlformats.org/presentationml/2006/main">
  <p:tag name="PROBLEMREMARKTITLE" val="ProblemRemarkBoardTitle"/>
</p:tagLst>
</file>

<file path=ppt/tags/tag92.xml><?xml version="1.0" encoding="utf-8"?>
<p:tagLst xmlns:p="http://schemas.openxmlformats.org/presentationml/2006/main">
  <p:tag name="PROBLEMREMARKTITLE" val="ProblemRemarkBoardTitle"/>
</p:tagLst>
</file>

<file path=ppt/tags/tag93.xml><?xml version="1.0" encoding="utf-8"?>
<p:tagLst xmlns:p="http://schemas.openxmlformats.org/presentationml/2006/main">
  <p:tag name="PROBLEMREMARKTITLE" val="ProblemRemarkBoardTitle"/>
</p:tagLst>
</file>

<file path=ppt/tags/tag94.xml><?xml version="1.0" encoding="utf-8"?>
<p:tagLst xmlns:p="http://schemas.openxmlformats.org/presentationml/2006/main">
  <p:tag name="RAINPROBLEMTYPE" val="ProblemTypeMarker"/>
</p:tagLst>
</file>

<file path=ppt/tags/tag95.xml><?xml version="1.0" encoding="utf-8"?>
<p:tagLst xmlns:p="http://schemas.openxmlformats.org/presentationml/2006/main">
  <p:tag name="RAINPROBLEMTYPE" val="ProblemTypeMarker"/>
</p:tagLst>
</file>

<file path=ppt/tags/tag96.xml><?xml version="1.0" encoding="utf-8"?>
<p:tagLst xmlns:p="http://schemas.openxmlformats.org/presentationml/2006/main">
  <p:tag name="RAINPROBLEMTYPE" val="ProblemTypeMarker"/>
</p:tagLst>
</file>

<file path=ppt/tags/tag97.xml><?xml version="1.0" encoding="utf-8"?>
<p:tagLst xmlns:p="http://schemas.openxmlformats.org/presentationml/2006/main">
  <p:tag name="RAINPROBLEMTYPE" val="ProblemTypeMarker"/>
</p:tagLst>
</file>

<file path=ppt/tags/tag98.xml><?xml version="1.0" encoding="utf-8"?>
<p:tagLst xmlns:p="http://schemas.openxmlformats.org/presentationml/2006/main">
  <p:tag name="RAINPROBLEMTYPE" val="ProblemTypeMarker"/>
</p:tagLst>
</file>

<file path=ppt/tags/tag99.xml><?xml version="1.0" encoding="utf-8"?>
<p:tagLst xmlns:p="http://schemas.openxmlformats.org/presentationml/2006/main">
  <p:tag name="RAINPROBLEM" val="ProblemSetting"/>
  <p:tag name="RAINPROBLEMTYPE" val="MultipleChoice"/>
</p:tagLst>
</file>

<file path=ppt/theme/theme1.xml><?xml version="1.0" encoding="utf-8"?>
<a:theme xmlns:a="http://schemas.openxmlformats.org/drawingml/2006/main" name="ncre-visual basic">
  <a:themeElements>
    <a:clrScheme name="ncre-visual basic 2">
      <a:dk1>
        <a:srgbClr val="23387D"/>
      </a:dk1>
      <a:lt1>
        <a:srgbClr val="FFFFFF"/>
      </a:lt1>
      <a:dk2>
        <a:srgbClr val="1A3D97"/>
      </a:dk2>
      <a:lt2>
        <a:srgbClr val="DDDDDD"/>
      </a:lt2>
      <a:accent1>
        <a:srgbClr val="4972BB"/>
      </a:accent1>
      <a:accent2>
        <a:srgbClr val="6A99D8"/>
      </a:accent2>
      <a:accent3>
        <a:srgbClr val="FFFFFF"/>
      </a:accent3>
      <a:accent4>
        <a:srgbClr val="1C2E6A"/>
      </a:accent4>
      <a:accent5>
        <a:srgbClr val="B1BCDA"/>
      </a:accent5>
      <a:accent6>
        <a:srgbClr val="5F8AC4"/>
      </a:accent6>
      <a:hlink>
        <a:srgbClr val="96B1E6"/>
      </a:hlink>
      <a:folHlink>
        <a:srgbClr val="99C25C"/>
      </a:folHlink>
    </a:clrScheme>
    <a:fontScheme name="ncre-visual basic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  <a:txDef>
      <a:spPr bwMode="auto">
        <a:noFill/>
        <a:ln>
          <a:noFill/>
        </a:ln>
      </a:spPr>
      <a:bodyPr vert="horz" wrap="square" lIns="92075" tIns="46038" rIns="92075" bIns="46038" numCol="1" rtlCol="0" anchor="t" anchorCtr="0" compatLnSpc="1">
        <a:spAutoFit/>
      </a:bodyPr>
      <a:lstStyle>
        <a:defPPr>
          <a:defRPr sz="2800" dirty="0"/>
        </a:defPPr>
      </a:lstStyle>
    </a:txDef>
  </a:objectDefaults>
  <a:extraClrSchemeLst>
    <a:extraClrScheme>
      <a:clrScheme name="ncre-visual basic 1">
        <a:dk1>
          <a:srgbClr val="1D4940"/>
        </a:dk1>
        <a:lt1>
          <a:srgbClr val="FFFFFF"/>
        </a:lt1>
        <a:dk2>
          <a:srgbClr val="3F716F"/>
        </a:dk2>
        <a:lt2>
          <a:srgbClr val="DDDDDD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2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6A99D8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5F8AC4"/>
        </a:accent6>
        <a:hlink>
          <a:srgbClr val="96B1E6"/>
        </a:hlink>
        <a:folHlink>
          <a:srgbClr val="99C25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3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6E51A7"/>
        </a:accent1>
        <a:accent2>
          <a:srgbClr val="8C8EE0"/>
        </a:accent2>
        <a:accent3>
          <a:srgbClr val="FFFFFF"/>
        </a:accent3>
        <a:accent4>
          <a:srgbClr val="1C2E6A"/>
        </a:accent4>
        <a:accent5>
          <a:srgbClr val="BAB3D0"/>
        </a:accent5>
        <a:accent6>
          <a:srgbClr val="7E80CB"/>
        </a:accent6>
        <a:hlink>
          <a:srgbClr val="96B1E6"/>
        </a:hlink>
        <a:folHlink>
          <a:srgbClr val="7BB3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cre-visual basic 4">
        <a:dk1>
          <a:srgbClr val="23387D"/>
        </a:dk1>
        <a:lt1>
          <a:srgbClr val="FFFFFF"/>
        </a:lt1>
        <a:dk2>
          <a:srgbClr val="1A3D97"/>
        </a:dk2>
        <a:lt2>
          <a:srgbClr val="DDDDDD"/>
        </a:lt2>
        <a:accent1>
          <a:srgbClr val="4972BB"/>
        </a:accent1>
        <a:accent2>
          <a:srgbClr val="FF3300"/>
        </a:accent2>
        <a:accent3>
          <a:srgbClr val="FFFFFF"/>
        </a:accent3>
        <a:accent4>
          <a:srgbClr val="1C2E6A"/>
        </a:accent4>
        <a:accent5>
          <a:srgbClr val="B1BCDA"/>
        </a:accent5>
        <a:accent6>
          <a:srgbClr val="E72D00"/>
        </a:accent6>
        <a:hlink>
          <a:srgbClr val="96B1E6"/>
        </a:hlink>
        <a:folHlink>
          <a:srgbClr val="00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ncre-visual basic</Template>
  <TotalTime>0</TotalTime>
  <Words>11089</Words>
  <Application>WPS 演示</Application>
  <PresentationFormat>宽屏</PresentationFormat>
  <Paragraphs>1101</Paragraphs>
  <Slides>61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61</vt:i4>
      </vt:variant>
    </vt:vector>
  </HeadingPairs>
  <TitlesOfParts>
    <vt:vector size="77" baseType="lpstr">
      <vt:lpstr>Arial</vt:lpstr>
      <vt:lpstr>宋体</vt:lpstr>
      <vt:lpstr>Wingdings</vt:lpstr>
      <vt:lpstr>仿宋</vt:lpstr>
      <vt:lpstr>华文新魏</vt:lpstr>
      <vt:lpstr>Inconsolata</vt:lpstr>
      <vt:lpstr>Segoe Print</vt:lpstr>
      <vt:lpstr>Times New Roman</vt:lpstr>
      <vt:lpstr>-apple-system</vt:lpstr>
      <vt:lpstr>微软雅黑</vt:lpstr>
      <vt:lpstr>Arial Unicode MS</vt:lpstr>
      <vt:lpstr>Calibri</vt:lpstr>
      <vt:lpstr>Verdana</vt:lpstr>
      <vt:lpstr>ncre-visual basic</vt:lpstr>
      <vt:lpstr>Word.Picture.8</vt:lpstr>
      <vt:lpstr>Word.Picture.8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第1章 计算机基础知识</dc:title>
  <dc:creator>教育部考试中心</dc:creator>
  <dc:subject>一级Office</dc:subject>
  <cp:lastModifiedBy>聂小东</cp:lastModifiedBy>
  <cp:revision>474</cp:revision>
  <dcterms:created xsi:type="dcterms:W3CDTF">2010-11-23T02:54:00Z</dcterms:created>
  <dcterms:modified xsi:type="dcterms:W3CDTF">2024-10-15T10:11:31Z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1641BA1BDB83405FA1634A1DB0B67E26_12</vt:lpwstr>
  </property>
  <property fmtid="{D5CDD505-2E9C-101B-9397-08002B2CF9AE}" pid="3" name="KSOProductBuildVer">
    <vt:lpwstr>2052-12.1.0.18276</vt:lpwstr>
  </property>
</Properties>
</file>