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91" r:id="rId5"/>
    <p:sldId id="294" r:id="rId6"/>
    <p:sldId id="304" r:id="rId7"/>
    <p:sldId id="302" r:id="rId8"/>
    <p:sldId id="305" r:id="rId9"/>
    <p:sldId id="306" r:id="rId10"/>
    <p:sldId id="307" r:id="rId11"/>
    <p:sldId id="3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7" autoAdjust="0"/>
    <p:restoredTop sz="93197" autoAdjust="0"/>
  </p:normalViewPr>
  <p:slideViewPr>
    <p:cSldViewPr snapToGrid="0">
      <p:cViewPr varScale="1">
        <p:scale>
          <a:sx n="115" d="100"/>
          <a:sy n="115" d="100"/>
        </p:scale>
        <p:origin x="1192" y="184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8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206" y="1990846"/>
            <a:ext cx="6449786" cy="1192192"/>
          </a:xfrm>
        </p:spPr>
        <p:txBody>
          <a:bodyPr>
            <a:normAutofit/>
          </a:bodyPr>
          <a:lstStyle/>
          <a:p>
            <a:r>
              <a:rPr lang="en-US" dirty="0" err="1"/>
              <a:t>学术英语口语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3207" y="3373686"/>
            <a:ext cx="7398565" cy="1029586"/>
          </a:xfrm>
        </p:spPr>
        <p:txBody>
          <a:bodyPr tIns="0" bIns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altLang="zh-CN" sz="2800" b="1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zh-CN" sz="28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Developing Lateral Thinking Ability and Critical Listening Skills</a:t>
            </a:r>
            <a:endParaRPr lang="en-GB" altLang="zh-CN" sz="28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0BA4F3C2-425B-3A50-BB8A-2FF0644C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建筑前的草地上有一群羊&#10;&#10;低可信度描述已自动生成">
            <a:extLst>
              <a:ext uri="{FF2B5EF4-FFF2-40B4-BE49-F238E27FC236}">
                <a16:creationId xmlns:a16="http://schemas.microsoft.com/office/drawing/2014/main" id="{E616AAF1-A810-4B71-1E57-93583654D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7" r="15354" b="-1"/>
          <a:stretch/>
        </p:blipFill>
        <p:spPr>
          <a:xfrm>
            <a:off x="20" y="-1"/>
            <a:ext cx="407609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  <a:noFill/>
        </p:spPr>
      </p:pic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2462255D-EE71-43D3-ECB9-9279FC4457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68175" y="6356350"/>
            <a:ext cx="457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0446C89-ADA3-EE68-41D4-785E0EF3A480}"/>
              </a:ext>
            </a:extLst>
          </p:cNvPr>
          <p:cNvSpPr txBox="1"/>
          <p:nvPr/>
        </p:nvSpPr>
        <p:spPr>
          <a:xfrm>
            <a:off x="4906522" y="3578443"/>
            <a:ext cx="6300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kern="100" dirty="0">
                <a:solidFill>
                  <a:schemeClr val="tx2"/>
                </a:solidFill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Topics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Developing lateral thinking ability through intentional questioning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Listening critically in discussions</a:t>
            </a:r>
          </a:p>
          <a:p>
            <a:pPr marL="514350" lvl="0" indent="-514350">
              <a:buFont typeface="+mj-lt"/>
              <a:buAutoNum type="arabicPeriod"/>
            </a:pPr>
            <a:endParaRPr lang="en-US" altLang="zh-CN" sz="2400" b="1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仿宋_GB2312" panose="0201060903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313A3C-5B34-5896-C08A-11B13A8BA561}"/>
              </a:ext>
            </a:extLst>
          </p:cNvPr>
          <p:cNvSpPr txBox="1"/>
          <p:nvPr/>
        </p:nvSpPr>
        <p:spPr>
          <a:xfrm>
            <a:off x="4833694" y="929326"/>
            <a:ext cx="66165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 4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Developing Lateral Thinking Ability and Critical Listening Skills</a:t>
            </a:r>
          </a:p>
        </p:txBody>
      </p:sp>
      <p:pic>
        <p:nvPicPr>
          <p:cNvPr id="29" name="图片 28" descr="文本&#10;&#10;描述已自动生成">
            <a:extLst>
              <a:ext uri="{FF2B5EF4-FFF2-40B4-BE49-F238E27FC236}">
                <a16:creationId xmlns:a16="http://schemas.microsoft.com/office/drawing/2014/main" id="{95736DD0-8F16-EFFF-C798-99EEEFA8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1025236"/>
            <a:ext cx="6856292" cy="3243278"/>
          </a:xfrm>
        </p:spPr>
        <p:txBody>
          <a:bodyPr>
            <a:normAutofit/>
          </a:bodyPr>
          <a:lstStyle/>
          <a:p>
            <a:pPr lvl="0"/>
            <a:r>
              <a:rPr lang="en-US" altLang="zh-CN" sz="4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2. Listening critically in discussions</a:t>
            </a:r>
          </a:p>
        </p:txBody>
      </p:sp>
    </p:spTree>
    <p:extLst>
      <p:ext uri="{BB962C8B-B14F-4D97-AF65-F5344CB8AC3E}">
        <p14:creationId xmlns:p14="http://schemas.microsoft.com/office/powerpoint/2010/main" val="14259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316181" y="1745674"/>
            <a:ext cx="86590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Definition of Critical Listening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Importance of Active Listening in Understanding and Evaluating Information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Characteristics of Critical Listeners</a:t>
            </a:r>
          </a:p>
        </p:txBody>
      </p:sp>
    </p:spTree>
    <p:extLst>
      <p:ext uri="{BB962C8B-B14F-4D97-AF65-F5344CB8AC3E}">
        <p14:creationId xmlns:p14="http://schemas.microsoft.com/office/powerpoint/2010/main" val="102305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399310" y="1759529"/>
            <a:ext cx="865909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Techniques for Critical Listening</a:t>
            </a:r>
          </a:p>
          <a:p>
            <a:pPr algn="l"/>
            <a:endParaRPr lang="en-GB" altLang="zh-CN" sz="44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Paying Attention to Verbal and Non-verbal Cues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Summarizing Key Points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Analyzing</a:t>
            </a: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Arguments and Evidence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Asking Clarifying Questions</a:t>
            </a:r>
          </a:p>
        </p:txBody>
      </p:sp>
    </p:spTree>
    <p:extLst>
      <p:ext uri="{BB962C8B-B14F-4D97-AF65-F5344CB8AC3E}">
        <p14:creationId xmlns:p14="http://schemas.microsoft.com/office/powerpoint/2010/main" val="152629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246909" y="1205346"/>
            <a:ext cx="865909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Common Barriers to Critical Listening</a:t>
            </a:r>
          </a:p>
          <a:p>
            <a:pPr algn="l"/>
            <a:endParaRPr lang="en-GB" altLang="zh-CN" sz="44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Biases and Prejudices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Lack of Interest or Motivation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Preoccupation with Formulating Responses</a:t>
            </a:r>
            <a:endParaRPr lang="en-GB" altLang="zh-CN" sz="32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7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27018" y="1676401"/>
            <a:ext cx="92686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Practice Activity: Critical Listening Exercise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32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Recording or Present a Discussion Scenario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32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Listen actively and take notes on key points, arguments, and evidence presented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32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altLang="zh-CN" sz="32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iscuss observations and insights from the exercise</a:t>
            </a:r>
            <a:endParaRPr lang="en-GB" altLang="zh-CN" sz="24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3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27018" y="1676401"/>
            <a:ext cx="926869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Real-Life Application of Lateral Thinking and Critical Listening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altLang="zh-CN" sz="32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2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Examples of Lateral Thinking and Critical Listening in Various Professions and Fields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2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Relevance of These Skills in Problem-Solving and Decision-Making</a:t>
            </a:r>
            <a:endParaRPr lang="en-GB" altLang="zh-CN" sz="24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910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D375C2-2973-4C8B-9800-5B5271D300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9B7A9F-83D5-4264-91C0-B309A9EDBFB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F1950151-0FE0-482F-ADBD-EE52BFC46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166</Words>
  <Application>Microsoft Macintosh PowerPoint</Application>
  <PresentationFormat>宽屏</PresentationFormat>
  <Paragraphs>41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Arial</vt:lpstr>
      <vt:lpstr>Avenir Next LT Pro</vt:lpstr>
      <vt:lpstr>Calibri</vt:lpstr>
      <vt:lpstr>Custom</vt:lpstr>
      <vt:lpstr>学术英语口语</vt:lpstr>
      <vt:lpstr>PowerPoint 演示文稿</vt:lpstr>
      <vt:lpstr>2. Listening critically in discussions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2023-12-19T13:11:42Z</dcterms:created>
  <dcterms:modified xsi:type="dcterms:W3CDTF">2024-03-12T20:11:01Z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