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3" r:id="rId3"/>
    <p:sldId id="258" r:id="rId4"/>
    <p:sldId id="339" r:id="rId5"/>
    <p:sldId id="268" r:id="rId6"/>
    <p:sldId id="294" r:id="rId7"/>
    <p:sldId id="295" r:id="rId8"/>
    <p:sldId id="296" r:id="rId9"/>
    <p:sldId id="297" r:id="rId10"/>
    <p:sldId id="298" r:id="rId11"/>
    <p:sldId id="299" r:id="rId12"/>
    <p:sldId id="300" r:id="rId13"/>
    <p:sldId id="301" r:id="rId14"/>
    <p:sldId id="302" r:id="rId15"/>
    <p:sldId id="303" r:id="rId16"/>
    <p:sldId id="307" r:id="rId17"/>
    <p:sldId id="304" r:id="rId18"/>
    <p:sldId id="308" r:id="rId19"/>
    <p:sldId id="309" r:id="rId20"/>
    <p:sldId id="310" r:id="rId21"/>
    <p:sldId id="312" r:id="rId22"/>
    <p:sldId id="313" r:id="rId23"/>
    <p:sldId id="314" r:id="rId24"/>
    <p:sldId id="315" r:id="rId25"/>
    <p:sldId id="320" r:id="rId26"/>
    <p:sldId id="321"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88A"/>
    <a:srgbClr val="C88017"/>
    <a:srgbClr val="089DE8"/>
    <a:srgbClr val="E6A130"/>
    <a:srgbClr val="FFA11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p:cViewPr varScale="1">
        <p:scale>
          <a:sx n="85" d="100"/>
          <a:sy n="85" d="100"/>
        </p:scale>
        <p:origin x="69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71E40720-FA4B-918B-C427-F36808745551}"/>
              </a:ext>
            </a:extLst>
          </p:cNvPr>
          <p:cNvSpPr>
            <a:spLocks noGrp="1"/>
          </p:cNvSpPr>
          <p:nvPr>
            <p:ph type="dt" sz="half" idx="10"/>
          </p:nvPr>
        </p:nvSpPr>
        <p:spPr/>
        <p:txBody>
          <a:bodyPr/>
          <a:lstStyle>
            <a:lvl1pPr>
              <a:defRPr/>
            </a:lvl1pPr>
          </a:lstStyle>
          <a:p>
            <a:pPr>
              <a:defRPr/>
            </a:pPr>
            <a:fld id="{9F4BED93-14A6-4C55-B2A4-C3E2026C430D}" type="datetimeFigureOut">
              <a:rPr lang="zh-CN" altLang="en-US"/>
              <a:pPr>
                <a:defRPr/>
              </a:pPr>
              <a:t>2022/8/8</a:t>
            </a:fld>
            <a:endParaRPr lang="zh-CN" altLang="en-US"/>
          </a:p>
        </p:txBody>
      </p:sp>
      <p:sp>
        <p:nvSpPr>
          <p:cNvPr id="5" name="页脚占位符 4">
            <a:extLst>
              <a:ext uri="{FF2B5EF4-FFF2-40B4-BE49-F238E27FC236}">
                <a16:creationId xmlns="" xmlns:a16="http://schemas.microsoft.com/office/drawing/2014/main" id="{646DDB4E-28D5-D217-D14E-26B08088075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D4599763-DF47-E8F8-5DD3-E2A3B9C27376}"/>
              </a:ext>
            </a:extLst>
          </p:cNvPr>
          <p:cNvSpPr>
            <a:spLocks noGrp="1"/>
          </p:cNvSpPr>
          <p:nvPr>
            <p:ph type="sldNum" sz="quarter" idx="12"/>
          </p:nvPr>
        </p:nvSpPr>
        <p:spPr/>
        <p:txBody>
          <a:bodyPr/>
          <a:lstStyle>
            <a:lvl1pPr>
              <a:defRPr/>
            </a:lvl1pPr>
          </a:lstStyle>
          <a:p>
            <a:pPr>
              <a:defRPr/>
            </a:pPr>
            <a:fld id="{09C09F6D-3FFB-4E55-9BBE-40A9B4920CEA}" type="slidenum">
              <a:rPr lang="zh-CN" altLang="en-US"/>
              <a:pPr>
                <a:defRPr/>
              </a:pPr>
              <a:t>‹#›</a:t>
            </a:fld>
            <a:endParaRPr lang="zh-CN" altLang="en-US"/>
          </a:p>
        </p:txBody>
      </p:sp>
    </p:spTree>
    <p:extLst>
      <p:ext uri="{BB962C8B-B14F-4D97-AF65-F5344CB8AC3E}">
        <p14:creationId xmlns:p14="http://schemas.microsoft.com/office/powerpoint/2010/main" val="19366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CE12335-C3E8-9E9D-33A0-D185C9BADB52}"/>
              </a:ext>
            </a:extLst>
          </p:cNvPr>
          <p:cNvSpPr>
            <a:spLocks noGrp="1"/>
          </p:cNvSpPr>
          <p:nvPr>
            <p:ph type="dt" sz="half" idx="10"/>
          </p:nvPr>
        </p:nvSpPr>
        <p:spPr/>
        <p:txBody>
          <a:bodyPr/>
          <a:lstStyle>
            <a:lvl1pPr>
              <a:defRPr/>
            </a:lvl1pPr>
          </a:lstStyle>
          <a:p>
            <a:pPr>
              <a:defRPr/>
            </a:pPr>
            <a:fld id="{FC0E460A-B316-4C02-B50C-8F4F6A166406}" type="datetimeFigureOut">
              <a:rPr lang="zh-CN" altLang="en-US"/>
              <a:pPr>
                <a:defRPr/>
              </a:pPr>
              <a:t>2022/8/8</a:t>
            </a:fld>
            <a:endParaRPr lang="zh-CN" altLang="en-US"/>
          </a:p>
        </p:txBody>
      </p:sp>
      <p:sp>
        <p:nvSpPr>
          <p:cNvPr id="5" name="页脚占位符 4">
            <a:extLst>
              <a:ext uri="{FF2B5EF4-FFF2-40B4-BE49-F238E27FC236}">
                <a16:creationId xmlns="" xmlns:a16="http://schemas.microsoft.com/office/drawing/2014/main" id="{23B0F79B-46DE-E3E4-914B-619D784AABC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C3DDDDA1-0ED3-B0C7-1EAE-3E2858A41D72}"/>
              </a:ext>
            </a:extLst>
          </p:cNvPr>
          <p:cNvSpPr>
            <a:spLocks noGrp="1"/>
          </p:cNvSpPr>
          <p:nvPr>
            <p:ph type="sldNum" sz="quarter" idx="12"/>
          </p:nvPr>
        </p:nvSpPr>
        <p:spPr/>
        <p:txBody>
          <a:bodyPr/>
          <a:lstStyle>
            <a:lvl1pPr>
              <a:defRPr/>
            </a:lvl1pPr>
          </a:lstStyle>
          <a:p>
            <a:pPr>
              <a:defRPr/>
            </a:pPr>
            <a:fld id="{44A8F39C-DFC4-4D9D-B4AC-F568D1513F8E}" type="slidenum">
              <a:rPr lang="zh-CN" altLang="en-US"/>
              <a:pPr>
                <a:defRPr/>
              </a:pPr>
              <a:t>‹#›</a:t>
            </a:fld>
            <a:endParaRPr lang="zh-CN" altLang="en-US"/>
          </a:p>
        </p:txBody>
      </p:sp>
    </p:spTree>
    <p:extLst>
      <p:ext uri="{BB962C8B-B14F-4D97-AF65-F5344CB8AC3E}">
        <p14:creationId xmlns:p14="http://schemas.microsoft.com/office/powerpoint/2010/main" val="11145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3A2B0CD-8203-AD21-111E-2FD26607D0D1}"/>
              </a:ext>
            </a:extLst>
          </p:cNvPr>
          <p:cNvSpPr>
            <a:spLocks noGrp="1"/>
          </p:cNvSpPr>
          <p:nvPr>
            <p:ph type="dt" sz="half" idx="10"/>
          </p:nvPr>
        </p:nvSpPr>
        <p:spPr/>
        <p:txBody>
          <a:bodyPr/>
          <a:lstStyle>
            <a:lvl1pPr>
              <a:defRPr/>
            </a:lvl1pPr>
          </a:lstStyle>
          <a:p>
            <a:pPr>
              <a:defRPr/>
            </a:pPr>
            <a:fld id="{01C9EBA8-E771-4F60-B972-800B33461ADE}" type="datetimeFigureOut">
              <a:rPr lang="zh-CN" altLang="en-US"/>
              <a:pPr>
                <a:defRPr/>
              </a:pPr>
              <a:t>2022/8/8</a:t>
            </a:fld>
            <a:endParaRPr lang="zh-CN" altLang="en-US"/>
          </a:p>
        </p:txBody>
      </p:sp>
      <p:sp>
        <p:nvSpPr>
          <p:cNvPr id="5" name="页脚占位符 4">
            <a:extLst>
              <a:ext uri="{FF2B5EF4-FFF2-40B4-BE49-F238E27FC236}">
                <a16:creationId xmlns="" xmlns:a16="http://schemas.microsoft.com/office/drawing/2014/main" id="{E75CF9F8-0B4E-8BEB-E4C2-59658859578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A9ED0947-ED95-F250-F995-9D69B7BA504D}"/>
              </a:ext>
            </a:extLst>
          </p:cNvPr>
          <p:cNvSpPr>
            <a:spLocks noGrp="1"/>
          </p:cNvSpPr>
          <p:nvPr>
            <p:ph type="sldNum" sz="quarter" idx="12"/>
          </p:nvPr>
        </p:nvSpPr>
        <p:spPr/>
        <p:txBody>
          <a:bodyPr/>
          <a:lstStyle>
            <a:lvl1pPr>
              <a:defRPr/>
            </a:lvl1pPr>
          </a:lstStyle>
          <a:p>
            <a:pPr>
              <a:defRPr/>
            </a:pPr>
            <a:fld id="{DE16ABDA-E56C-44A6-AF3F-4C8BB180B99B}" type="slidenum">
              <a:rPr lang="zh-CN" altLang="en-US"/>
              <a:pPr>
                <a:defRPr/>
              </a:pPr>
              <a:t>‹#›</a:t>
            </a:fld>
            <a:endParaRPr lang="zh-CN" altLang="en-US"/>
          </a:p>
        </p:txBody>
      </p:sp>
    </p:spTree>
    <p:extLst>
      <p:ext uri="{BB962C8B-B14F-4D97-AF65-F5344CB8AC3E}">
        <p14:creationId xmlns:p14="http://schemas.microsoft.com/office/powerpoint/2010/main" val="88574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259A047-BA63-1C2D-3FA0-C1F336EF2E75}"/>
              </a:ext>
            </a:extLst>
          </p:cNvPr>
          <p:cNvSpPr>
            <a:spLocks noGrp="1"/>
          </p:cNvSpPr>
          <p:nvPr>
            <p:ph type="dt" sz="half" idx="10"/>
          </p:nvPr>
        </p:nvSpPr>
        <p:spPr/>
        <p:txBody>
          <a:bodyPr/>
          <a:lstStyle>
            <a:lvl1pPr>
              <a:defRPr/>
            </a:lvl1pPr>
          </a:lstStyle>
          <a:p>
            <a:pPr>
              <a:defRPr/>
            </a:pPr>
            <a:fld id="{BEE37239-9DA2-4190-A9DB-85510C05967C}" type="datetimeFigureOut">
              <a:rPr lang="zh-CN" altLang="en-US"/>
              <a:pPr>
                <a:defRPr/>
              </a:pPr>
              <a:t>2022/8/8</a:t>
            </a:fld>
            <a:endParaRPr lang="zh-CN" altLang="en-US"/>
          </a:p>
        </p:txBody>
      </p:sp>
      <p:sp>
        <p:nvSpPr>
          <p:cNvPr id="5" name="页脚占位符 4">
            <a:extLst>
              <a:ext uri="{FF2B5EF4-FFF2-40B4-BE49-F238E27FC236}">
                <a16:creationId xmlns="" xmlns:a16="http://schemas.microsoft.com/office/drawing/2014/main" id="{86EFD54C-B331-8989-144F-22CC7E1725E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842C2C07-66DC-ABB3-98D5-7191BF4FDEB9}"/>
              </a:ext>
            </a:extLst>
          </p:cNvPr>
          <p:cNvSpPr>
            <a:spLocks noGrp="1"/>
          </p:cNvSpPr>
          <p:nvPr>
            <p:ph type="sldNum" sz="quarter" idx="12"/>
          </p:nvPr>
        </p:nvSpPr>
        <p:spPr/>
        <p:txBody>
          <a:bodyPr/>
          <a:lstStyle>
            <a:lvl1pPr>
              <a:defRPr/>
            </a:lvl1pPr>
          </a:lstStyle>
          <a:p>
            <a:pPr>
              <a:defRPr/>
            </a:pPr>
            <a:fld id="{BF15BCB2-72E9-4A6B-A5DE-12F775E9923B}" type="slidenum">
              <a:rPr lang="zh-CN" altLang="en-US"/>
              <a:pPr>
                <a:defRPr/>
              </a:pPr>
              <a:t>‹#›</a:t>
            </a:fld>
            <a:endParaRPr lang="zh-CN" altLang="en-US"/>
          </a:p>
        </p:txBody>
      </p:sp>
    </p:spTree>
    <p:extLst>
      <p:ext uri="{BB962C8B-B14F-4D97-AF65-F5344CB8AC3E}">
        <p14:creationId xmlns:p14="http://schemas.microsoft.com/office/powerpoint/2010/main" val="289832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D4B15C37-9C6F-8337-341F-B47304B3E6D3}"/>
              </a:ext>
            </a:extLst>
          </p:cNvPr>
          <p:cNvSpPr>
            <a:spLocks noGrp="1"/>
          </p:cNvSpPr>
          <p:nvPr>
            <p:ph type="dt" sz="half" idx="10"/>
          </p:nvPr>
        </p:nvSpPr>
        <p:spPr/>
        <p:txBody>
          <a:bodyPr/>
          <a:lstStyle>
            <a:lvl1pPr>
              <a:defRPr/>
            </a:lvl1pPr>
          </a:lstStyle>
          <a:p>
            <a:pPr>
              <a:defRPr/>
            </a:pPr>
            <a:fld id="{82DAE0F8-57BF-4A03-B578-0BA4E23F8906}" type="datetimeFigureOut">
              <a:rPr lang="zh-CN" altLang="en-US"/>
              <a:pPr>
                <a:defRPr/>
              </a:pPr>
              <a:t>2022/8/8</a:t>
            </a:fld>
            <a:endParaRPr lang="zh-CN" altLang="en-US"/>
          </a:p>
        </p:txBody>
      </p:sp>
      <p:sp>
        <p:nvSpPr>
          <p:cNvPr id="5" name="页脚占位符 4">
            <a:extLst>
              <a:ext uri="{FF2B5EF4-FFF2-40B4-BE49-F238E27FC236}">
                <a16:creationId xmlns="" xmlns:a16="http://schemas.microsoft.com/office/drawing/2014/main" id="{22A09CBC-BB4C-A6AE-FC9B-0BBE34D55EA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657C3F40-8679-51F5-A759-F0702383CD83}"/>
              </a:ext>
            </a:extLst>
          </p:cNvPr>
          <p:cNvSpPr>
            <a:spLocks noGrp="1"/>
          </p:cNvSpPr>
          <p:nvPr>
            <p:ph type="sldNum" sz="quarter" idx="12"/>
          </p:nvPr>
        </p:nvSpPr>
        <p:spPr/>
        <p:txBody>
          <a:bodyPr/>
          <a:lstStyle>
            <a:lvl1pPr>
              <a:defRPr/>
            </a:lvl1pPr>
          </a:lstStyle>
          <a:p>
            <a:pPr>
              <a:defRPr/>
            </a:pPr>
            <a:fld id="{65D4914C-06A8-4CF1-87DF-703C4305BB90}" type="slidenum">
              <a:rPr lang="zh-CN" altLang="en-US"/>
              <a:pPr>
                <a:defRPr/>
              </a:pPr>
              <a:t>‹#›</a:t>
            </a:fld>
            <a:endParaRPr lang="zh-CN" altLang="en-US"/>
          </a:p>
        </p:txBody>
      </p:sp>
    </p:spTree>
    <p:extLst>
      <p:ext uri="{BB962C8B-B14F-4D97-AF65-F5344CB8AC3E}">
        <p14:creationId xmlns:p14="http://schemas.microsoft.com/office/powerpoint/2010/main" val="19307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 xmlns:a16="http://schemas.microsoft.com/office/drawing/2014/main" id="{8305956F-C3E0-6DA7-5798-97C646EAB36D}"/>
              </a:ext>
            </a:extLst>
          </p:cNvPr>
          <p:cNvSpPr>
            <a:spLocks noGrp="1"/>
          </p:cNvSpPr>
          <p:nvPr>
            <p:ph type="dt" sz="half" idx="10"/>
          </p:nvPr>
        </p:nvSpPr>
        <p:spPr/>
        <p:txBody>
          <a:bodyPr/>
          <a:lstStyle>
            <a:lvl1pPr>
              <a:defRPr/>
            </a:lvl1pPr>
          </a:lstStyle>
          <a:p>
            <a:pPr>
              <a:defRPr/>
            </a:pPr>
            <a:fld id="{628639F3-78C0-47FC-847F-EF408CF9F1C2}" type="datetimeFigureOut">
              <a:rPr lang="zh-CN" altLang="en-US"/>
              <a:pPr>
                <a:defRPr/>
              </a:pPr>
              <a:t>2022/8/8</a:t>
            </a:fld>
            <a:endParaRPr lang="zh-CN" altLang="en-US"/>
          </a:p>
        </p:txBody>
      </p:sp>
      <p:sp>
        <p:nvSpPr>
          <p:cNvPr id="6" name="页脚占位符 4">
            <a:extLst>
              <a:ext uri="{FF2B5EF4-FFF2-40B4-BE49-F238E27FC236}">
                <a16:creationId xmlns="" xmlns:a16="http://schemas.microsoft.com/office/drawing/2014/main" id="{A4796E29-6674-6150-E50A-920F1E1266FA}"/>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 xmlns:a16="http://schemas.microsoft.com/office/drawing/2014/main" id="{5B8838E2-ABD8-34E5-F476-74823E35EFA4}"/>
              </a:ext>
            </a:extLst>
          </p:cNvPr>
          <p:cNvSpPr>
            <a:spLocks noGrp="1"/>
          </p:cNvSpPr>
          <p:nvPr>
            <p:ph type="sldNum" sz="quarter" idx="12"/>
          </p:nvPr>
        </p:nvSpPr>
        <p:spPr/>
        <p:txBody>
          <a:bodyPr/>
          <a:lstStyle>
            <a:lvl1pPr>
              <a:defRPr/>
            </a:lvl1pPr>
          </a:lstStyle>
          <a:p>
            <a:pPr>
              <a:defRPr/>
            </a:pPr>
            <a:fld id="{130626CA-369E-4197-BA40-EEEA846AD724}" type="slidenum">
              <a:rPr lang="zh-CN" altLang="en-US"/>
              <a:pPr>
                <a:defRPr/>
              </a:pPr>
              <a:t>‹#›</a:t>
            </a:fld>
            <a:endParaRPr lang="zh-CN" altLang="en-US"/>
          </a:p>
        </p:txBody>
      </p:sp>
    </p:spTree>
    <p:extLst>
      <p:ext uri="{BB962C8B-B14F-4D97-AF65-F5344CB8AC3E}">
        <p14:creationId xmlns:p14="http://schemas.microsoft.com/office/powerpoint/2010/main" val="334268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 xmlns:a16="http://schemas.microsoft.com/office/drawing/2014/main" id="{869B4894-5EAF-520E-A406-ABC6C89653E9}"/>
              </a:ext>
            </a:extLst>
          </p:cNvPr>
          <p:cNvSpPr>
            <a:spLocks noGrp="1"/>
          </p:cNvSpPr>
          <p:nvPr>
            <p:ph type="dt" sz="half" idx="10"/>
          </p:nvPr>
        </p:nvSpPr>
        <p:spPr/>
        <p:txBody>
          <a:bodyPr/>
          <a:lstStyle>
            <a:lvl1pPr>
              <a:defRPr/>
            </a:lvl1pPr>
          </a:lstStyle>
          <a:p>
            <a:pPr>
              <a:defRPr/>
            </a:pPr>
            <a:fld id="{DA8C96F5-9D86-4BE6-8908-45BD14DB69A1}" type="datetimeFigureOut">
              <a:rPr lang="zh-CN" altLang="en-US"/>
              <a:pPr>
                <a:defRPr/>
              </a:pPr>
              <a:t>2022/8/8</a:t>
            </a:fld>
            <a:endParaRPr lang="zh-CN" altLang="en-US"/>
          </a:p>
        </p:txBody>
      </p:sp>
      <p:sp>
        <p:nvSpPr>
          <p:cNvPr id="8" name="页脚占位符 4">
            <a:extLst>
              <a:ext uri="{FF2B5EF4-FFF2-40B4-BE49-F238E27FC236}">
                <a16:creationId xmlns="" xmlns:a16="http://schemas.microsoft.com/office/drawing/2014/main" id="{1146088D-269C-1698-6D81-469B17E5C4B4}"/>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 xmlns:a16="http://schemas.microsoft.com/office/drawing/2014/main" id="{9F2AB425-45E9-4950-D140-4D6BD696D293}"/>
              </a:ext>
            </a:extLst>
          </p:cNvPr>
          <p:cNvSpPr>
            <a:spLocks noGrp="1"/>
          </p:cNvSpPr>
          <p:nvPr>
            <p:ph type="sldNum" sz="quarter" idx="12"/>
          </p:nvPr>
        </p:nvSpPr>
        <p:spPr/>
        <p:txBody>
          <a:bodyPr/>
          <a:lstStyle>
            <a:lvl1pPr>
              <a:defRPr/>
            </a:lvl1pPr>
          </a:lstStyle>
          <a:p>
            <a:pPr>
              <a:defRPr/>
            </a:pPr>
            <a:fld id="{26E51CB0-8B6D-42E6-B111-34742700007A}" type="slidenum">
              <a:rPr lang="zh-CN" altLang="en-US"/>
              <a:pPr>
                <a:defRPr/>
              </a:pPr>
              <a:t>‹#›</a:t>
            </a:fld>
            <a:endParaRPr lang="zh-CN" altLang="en-US"/>
          </a:p>
        </p:txBody>
      </p:sp>
    </p:spTree>
    <p:extLst>
      <p:ext uri="{BB962C8B-B14F-4D97-AF65-F5344CB8AC3E}">
        <p14:creationId xmlns:p14="http://schemas.microsoft.com/office/powerpoint/2010/main" val="422673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 xmlns:a16="http://schemas.microsoft.com/office/drawing/2014/main" id="{34E2BEC1-49B2-A8A5-8DB7-2F0B5C3CC8F3}"/>
              </a:ext>
            </a:extLst>
          </p:cNvPr>
          <p:cNvSpPr>
            <a:spLocks noGrp="1"/>
          </p:cNvSpPr>
          <p:nvPr>
            <p:ph type="dt" sz="half" idx="10"/>
          </p:nvPr>
        </p:nvSpPr>
        <p:spPr/>
        <p:txBody>
          <a:bodyPr/>
          <a:lstStyle>
            <a:lvl1pPr>
              <a:defRPr/>
            </a:lvl1pPr>
          </a:lstStyle>
          <a:p>
            <a:pPr>
              <a:defRPr/>
            </a:pPr>
            <a:fld id="{C2189C49-9E39-405A-BF2C-0A762C30BAE4}" type="datetimeFigureOut">
              <a:rPr lang="zh-CN" altLang="en-US"/>
              <a:pPr>
                <a:defRPr/>
              </a:pPr>
              <a:t>2022/8/8</a:t>
            </a:fld>
            <a:endParaRPr lang="zh-CN" altLang="en-US"/>
          </a:p>
        </p:txBody>
      </p:sp>
      <p:sp>
        <p:nvSpPr>
          <p:cNvPr id="4" name="页脚占位符 4">
            <a:extLst>
              <a:ext uri="{FF2B5EF4-FFF2-40B4-BE49-F238E27FC236}">
                <a16:creationId xmlns="" xmlns:a16="http://schemas.microsoft.com/office/drawing/2014/main" id="{33432B78-5DFB-6782-7BF8-212D5E3E5E3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 xmlns:a16="http://schemas.microsoft.com/office/drawing/2014/main" id="{588FA7AE-A5E8-EB17-07E8-8A45F85B12F7}"/>
              </a:ext>
            </a:extLst>
          </p:cNvPr>
          <p:cNvSpPr>
            <a:spLocks noGrp="1"/>
          </p:cNvSpPr>
          <p:nvPr>
            <p:ph type="sldNum" sz="quarter" idx="12"/>
          </p:nvPr>
        </p:nvSpPr>
        <p:spPr/>
        <p:txBody>
          <a:bodyPr/>
          <a:lstStyle>
            <a:lvl1pPr>
              <a:defRPr/>
            </a:lvl1pPr>
          </a:lstStyle>
          <a:p>
            <a:pPr>
              <a:defRPr/>
            </a:pPr>
            <a:fld id="{14941886-D0A1-45D0-A622-3990868CA3AE}" type="slidenum">
              <a:rPr lang="zh-CN" altLang="en-US"/>
              <a:pPr>
                <a:defRPr/>
              </a:pPr>
              <a:t>‹#›</a:t>
            </a:fld>
            <a:endParaRPr lang="zh-CN" altLang="en-US"/>
          </a:p>
        </p:txBody>
      </p:sp>
    </p:spTree>
    <p:extLst>
      <p:ext uri="{BB962C8B-B14F-4D97-AF65-F5344CB8AC3E}">
        <p14:creationId xmlns:p14="http://schemas.microsoft.com/office/powerpoint/2010/main" val="118417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 xmlns:a16="http://schemas.microsoft.com/office/drawing/2014/main" id="{3F508CCC-1824-2A7C-1623-B4D9B3A4CB67}"/>
              </a:ext>
            </a:extLst>
          </p:cNvPr>
          <p:cNvSpPr>
            <a:spLocks noGrp="1"/>
          </p:cNvSpPr>
          <p:nvPr>
            <p:ph type="dt" sz="half" idx="10"/>
          </p:nvPr>
        </p:nvSpPr>
        <p:spPr/>
        <p:txBody>
          <a:bodyPr/>
          <a:lstStyle>
            <a:lvl1pPr>
              <a:defRPr/>
            </a:lvl1pPr>
          </a:lstStyle>
          <a:p>
            <a:pPr>
              <a:defRPr/>
            </a:pPr>
            <a:fld id="{6ECAFECA-6046-4633-81D0-65E87AF66351}" type="datetimeFigureOut">
              <a:rPr lang="zh-CN" altLang="en-US"/>
              <a:pPr>
                <a:defRPr/>
              </a:pPr>
              <a:t>2022/8/8</a:t>
            </a:fld>
            <a:endParaRPr lang="zh-CN" altLang="en-US"/>
          </a:p>
        </p:txBody>
      </p:sp>
      <p:sp>
        <p:nvSpPr>
          <p:cNvPr id="3" name="页脚占位符 4">
            <a:extLst>
              <a:ext uri="{FF2B5EF4-FFF2-40B4-BE49-F238E27FC236}">
                <a16:creationId xmlns="" xmlns:a16="http://schemas.microsoft.com/office/drawing/2014/main" id="{40EC069E-3030-BCD1-B68B-4732128505B7}"/>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 xmlns:a16="http://schemas.microsoft.com/office/drawing/2014/main" id="{0081EE4A-83B1-2062-B0C1-29E0A625A644}"/>
              </a:ext>
            </a:extLst>
          </p:cNvPr>
          <p:cNvSpPr>
            <a:spLocks noGrp="1"/>
          </p:cNvSpPr>
          <p:nvPr>
            <p:ph type="sldNum" sz="quarter" idx="12"/>
          </p:nvPr>
        </p:nvSpPr>
        <p:spPr/>
        <p:txBody>
          <a:bodyPr/>
          <a:lstStyle>
            <a:lvl1pPr>
              <a:defRPr/>
            </a:lvl1pPr>
          </a:lstStyle>
          <a:p>
            <a:pPr>
              <a:defRPr/>
            </a:pPr>
            <a:fld id="{07C3CC9F-BA7E-4745-AEA1-B430623C9CBC}" type="slidenum">
              <a:rPr lang="zh-CN" altLang="en-US"/>
              <a:pPr>
                <a:defRPr/>
              </a:pPr>
              <a:t>‹#›</a:t>
            </a:fld>
            <a:endParaRPr lang="zh-CN" altLang="en-US"/>
          </a:p>
        </p:txBody>
      </p:sp>
    </p:spTree>
    <p:extLst>
      <p:ext uri="{BB962C8B-B14F-4D97-AF65-F5344CB8AC3E}">
        <p14:creationId xmlns:p14="http://schemas.microsoft.com/office/powerpoint/2010/main" val="244981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 xmlns:a16="http://schemas.microsoft.com/office/drawing/2014/main" id="{AA54DAC5-326C-650F-8DCA-EA60302E263B}"/>
              </a:ext>
            </a:extLst>
          </p:cNvPr>
          <p:cNvSpPr>
            <a:spLocks noGrp="1"/>
          </p:cNvSpPr>
          <p:nvPr>
            <p:ph type="dt" sz="half" idx="10"/>
          </p:nvPr>
        </p:nvSpPr>
        <p:spPr/>
        <p:txBody>
          <a:bodyPr/>
          <a:lstStyle>
            <a:lvl1pPr>
              <a:defRPr/>
            </a:lvl1pPr>
          </a:lstStyle>
          <a:p>
            <a:pPr>
              <a:defRPr/>
            </a:pPr>
            <a:fld id="{E0293F2F-817E-4A8F-B552-461E0E7AC8C9}" type="datetimeFigureOut">
              <a:rPr lang="zh-CN" altLang="en-US"/>
              <a:pPr>
                <a:defRPr/>
              </a:pPr>
              <a:t>2022/8/8</a:t>
            </a:fld>
            <a:endParaRPr lang="zh-CN" altLang="en-US"/>
          </a:p>
        </p:txBody>
      </p:sp>
      <p:sp>
        <p:nvSpPr>
          <p:cNvPr id="6" name="页脚占位符 4">
            <a:extLst>
              <a:ext uri="{FF2B5EF4-FFF2-40B4-BE49-F238E27FC236}">
                <a16:creationId xmlns="" xmlns:a16="http://schemas.microsoft.com/office/drawing/2014/main" id="{FD313079-CB87-1266-81BE-F127B5C523F2}"/>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 xmlns:a16="http://schemas.microsoft.com/office/drawing/2014/main" id="{D8726AA8-708D-C229-05D4-68131BCAD4FF}"/>
              </a:ext>
            </a:extLst>
          </p:cNvPr>
          <p:cNvSpPr>
            <a:spLocks noGrp="1"/>
          </p:cNvSpPr>
          <p:nvPr>
            <p:ph type="sldNum" sz="quarter" idx="12"/>
          </p:nvPr>
        </p:nvSpPr>
        <p:spPr/>
        <p:txBody>
          <a:bodyPr/>
          <a:lstStyle>
            <a:lvl1pPr>
              <a:defRPr/>
            </a:lvl1pPr>
          </a:lstStyle>
          <a:p>
            <a:pPr>
              <a:defRPr/>
            </a:pPr>
            <a:fld id="{951A1CE3-EC35-490D-992C-1E8248C6B224}" type="slidenum">
              <a:rPr lang="zh-CN" altLang="en-US"/>
              <a:pPr>
                <a:defRPr/>
              </a:pPr>
              <a:t>‹#›</a:t>
            </a:fld>
            <a:endParaRPr lang="zh-CN" altLang="en-US"/>
          </a:p>
        </p:txBody>
      </p:sp>
    </p:spTree>
    <p:extLst>
      <p:ext uri="{BB962C8B-B14F-4D97-AF65-F5344CB8AC3E}">
        <p14:creationId xmlns:p14="http://schemas.microsoft.com/office/powerpoint/2010/main" val="275262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 xmlns:a16="http://schemas.microsoft.com/office/drawing/2014/main" id="{B6C4A5EC-C88C-A1B9-AAD1-27425062682C}"/>
              </a:ext>
            </a:extLst>
          </p:cNvPr>
          <p:cNvSpPr>
            <a:spLocks noGrp="1"/>
          </p:cNvSpPr>
          <p:nvPr>
            <p:ph type="dt" sz="half" idx="10"/>
          </p:nvPr>
        </p:nvSpPr>
        <p:spPr/>
        <p:txBody>
          <a:bodyPr/>
          <a:lstStyle>
            <a:lvl1pPr>
              <a:defRPr/>
            </a:lvl1pPr>
          </a:lstStyle>
          <a:p>
            <a:pPr>
              <a:defRPr/>
            </a:pPr>
            <a:fld id="{F2015BD3-E410-4D46-8953-AC268CB2000C}" type="datetimeFigureOut">
              <a:rPr lang="zh-CN" altLang="en-US"/>
              <a:pPr>
                <a:defRPr/>
              </a:pPr>
              <a:t>2022/8/8</a:t>
            </a:fld>
            <a:endParaRPr lang="zh-CN" altLang="en-US"/>
          </a:p>
        </p:txBody>
      </p:sp>
      <p:sp>
        <p:nvSpPr>
          <p:cNvPr id="6" name="页脚占位符 4">
            <a:extLst>
              <a:ext uri="{FF2B5EF4-FFF2-40B4-BE49-F238E27FC236}">
                <a16:creationId xmlns="" xmlns:a16="http://schemas.microsoft.com/office/drawing/2014/main" id="{DDF7BA7B-0702-BAE4-6C79-E9B09FAF223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 xmlns:a16="http://schemas.microsoft.com/office/drawing/2014/main" id="{9FCC7FA2-6034-A76A-D9BD-B9DEE48F7163}"/>
              </a:ext>
            </a:extLst>
          </p:cNvPr>
          <p:cNvSpPr>
            <a:spLocks noGrp="1"/>
          </p:cNvSpPr>
          <p:nvPr>
            <p:ph type="sldNum" sz="quarter" idx="12"/>
          </p:nvPr>
        </p:nvSpPr>
        <p:spPr/>
        <p:txBody>
          <a:bodyPr/>
          <a:lstStyle>
            <a:lvl1pPr>
              <a:defRPr/>
            </a:lvl1pPr>
          </a:lstStyle>
          <a:p>
            <a:pPr>
              <a:defRPr/>
            </a:pPr>
            <a:fld id="{0207D546-6C1E-4DC5-87FF-5512C8464A0D}" type="slidenum">
              <a:rPr lang="zh-CN" altLang="en-US"/>
              <a:pPr>
                <a:defRPr/>
              </a:pPr>
              <a:t>‹#›</a:t>
            </a:fld>
            <a:endParaRPr lang="zh-CN" altLang="en-US"/>
          </a:p>
        </p:txBody>
      </p:sp>
    </p:spTree>
    <p:extLst>
      <p:ext uri="{BB962C8B-B14F-4D97-AF65-F5344CB8AC3E}">
        <p14:creationId xmlns:p14="http://schemas.microsoft.com/office/powerpoint/2010/main" val="230799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 xmlns:a16="http://schemas.microsoft.com/office/drawing/2014/main" id="{AB51AD03-AFF3-45DB-F57C-1FC8B3DD67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 xmlns:a16="http://schemas.microsoft.com/office/drawing/2014/main" id="{D00E9E10-445D-F5DC-3007-BCAB4D1EBDF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86FC65D-F79B-A49E-F0AE-9757C9035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F9B15FF-86B8-4681-AD4A-F61FFB1272C4}" type="datetimeFigureOut">
              <a:rPr lang="zh-CN" altLang="en-US"/>
              <a:pPr>
                <a:defRPr/>
              </a:pPr>
              <a:t>2022/8/8</a:t>
            </a:fld>
            <a:endParaRPr lang="zh-CN" altLang="en-US"/>
          </a:p>
        </p:txBody>
      </p:sp>
      <p:sp>
        <p:nvSpPr>
          <p:cNvPr id="5" name="页脚占位符 4">
            <a:extLst>
              <a:ext uri="{FF2B5EF4-FFF2-40B4-BE49-F238E27FC236}">
                <a16:creationId xmlns="" xmlns:a16="http://schemas.microsoft.com/office/drawing/2014/main" id="{8E3EFEFD-8E94-AEE9-8D74-F8173022E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 xmlns:a16="http://schemas.microsoft.com/office/drawing/2014/main" id="{45A0BD9F-E317-DFB3-BD82-F8C88FCF2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03D8C880-3BF3-4D92-951B-595673DCB67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7.xml"/><Relationship Id="rId4" Type="http://schemas.openxmlformats.org/officeDocument/2006/relationships/slide" Target="slide2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a:extLst>
              <a:ext uri="{FF2B5EF4-FFF2-40B4-BE49-F238E27FC236}">
                <a16:creationId xmlns="" xmlns:a16="http://schemas.microsoft.com/office/drawing/2014/main" id="{B18AF1B0-BEEA-F6F2-6D2E-B8C26E4CF5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10-5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交集构型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9154" name="图片 1">
            <a:extLst>
              <a:ext uri="{FF2B5EF4-FFF2-40B4-BE49-F238E27FC236}">
                <a16:creationId xmlns="" xmlns:a16="http://schemas.microsoft.com/office/drawing/2014/main" id="{F6594B64-3FDE-8080-2B49-0F805E439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9050"/>
            <a:ext cx="11988788"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72503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混合构型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0178" name="图片 1">
            <a:extLst>
              <a:ext uri="{FF2B5EF4-FFF2-40B4-BE49-F238E27FC236}">
                <a16:creationId xmlns="" xmlns:a16="http://schemas.microsoft.com/office/drawing/2014/main" id="{E0870187-8267-DF16-BBA9-67BC8D15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8" y="2689226"/>
            <a:ext cx="12032552" cy="25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76067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3939540"/>
          </a:xfrm>
          <a:prstGeom prst="rect">
            <a:avLst/>
          </a:prstGeom>
          <a:noFill/>
        </p:spPr>
        <p:txBody>
          <a:bodyPr>
            <a:spAutoFit/>
          </a:bodyPr>
          <a:lstStyle/>
          <a:p>
            <a:pPr>
              <a:defRPr/>
            </a:pPr>
            <a:r>
              <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dirty="0">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r>
              <a:rPr lang="zh-CN" altLang="en-US" sz="2400" smtClean="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组合体是由基本几何体通过各种构型方法形成的一个有效实体，是一个不可以拆分的整体。作为一个整体，组合体中的各部分不能够通过点或线来连接，而必需通过实体来连接。</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dirty="0">
                <a:latin typeface="微软雅黑" panose="020B0503020204020204" pitchFamily="34" charset="-122"/>
                <a:ea typeface="微软雅黑" panose="020B0503020204020204" pitchFamily="34" charset="-122"/>
              </a:rPr>
              <a:t>       </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93567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10-7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构型合理性分析之一</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02" name="图片 1">
            <a:extLst>
              <a:ext uri="{FF2B5EF4-FFF2-40B4-BE49-F238E27FC236}">
                <a16:creationId xmlns="" xmlns:a16="http://schemas.microsoft.com/office/drawing/2014/main" id="{67C1A2B8-B2E8-5E96-4332-45971AA49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235201"/>
            <a:ext cx="7905750" cy="326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791467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10-8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构型合理性分析之二</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2226" name="图片 1">
            <a:extLst>
              <a:ext uri="{FF2B5EF4-FFF2-40B4-BE49-F238E27FC236}">
                <a16:creationId xmlns="" xmlns:a16="http://schemas.microsoft.com/office/drawing/2014/main" id="{F7E3A8BE-8619-1B3D-ABC1-A31DEB9C7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2292350"/>
            <a:ext cx="9029700" cy="336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70680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10.1.2  </a:t>
            </a:r>
            <a:r>
              <a:rPr lang="zh-CN" altLang="en-US" sz="2600" b="1" dirty="0">
                <a:latin typeface="微软雅黑" panose="020B0503020204020204" pitchFamily="34" charset="-122"/>
                <a:ea typeface="微软雅黑" panose="020B0503020204020204" pitchFamily="34" charset="-122"/>
              </a:rPr>
              <a:t>组合体构型的合理性</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10-9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构型合理性分析之三</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3250" name="图片 1">
            <a:extLst>
              <a:ext uri="{FF2B5EF4-FFF2-40B4-BE49-F238E27FC236}">
                <a16:creationId xmlns="" xmlns:a16="http://schemas.microsoft.com/office/drawing/2014/main" id="{594848ED-EA1F-E89E-764C-594C16AA5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2519362"/>
            <a:ext cx="11182352"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15610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905435" y="1117507"/>
            <a:ext cx="10560424" cy="4493538"/>
          </a:xfrm>
          <a:prstGeom prst="rect">
            <a:avLst/>
          </a:prstGeom>
          <a:noFill/>
        </p:spPr>
        <p:txBody>
          <a:bodyPr wrap="square">
            <a:spAutoFit/>
          </a:bodyPr>
          <a:lstStyle/>
          <a:p>
            <a:pPr>
              <a:defRPr/>
            </a:pPr>
            <a:r>
              <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dirty="0">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组合体构型中，两个基本几何体表面之间的连接关系有相交、相切和平齐等三种情况。</a:t>
            </a: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1.</a:t>
            </a:r>
            <a:r>
              <a:rPr lang="zh-CN" altLang="en-US" sz="2400" smtClean="0">
                <a:latin typeface="微软雅黑" panose="020B0503020204020204" pitchFamily="34" charset="-122"/>
                <a:ea typeface="微软雅黑" panose="020B0503020204020204" pitchFamily="34" charset="-122"/>
              </a:rPr>
              <a:t> </a:t>
            </a:r>
            <a:r>
              <a:rPr lang="zh-CN" altLang="en-US" sz="2400" b="1" smtClean="0">
                <a:solidFill>
                  <a:srgbClr val="FF0000"/>
                </a:solidFill>
                <a:latin typeface="微软雅黑" panose="020B0503020204020204" pitchFamily="34" charset="-122"/>
                <a:ea typeface="微软雅黑" panose="020B0503020204020204" pitchFamily="34" charset="-122"/>
              </a:rPr>
              <a:t>相交</a:t>
            </a:r>
            <a:r>
              <a:rPr lang="zh-CN" altLang="en-US" sz="2400" smtClean="0">
                <a:latin typeface="微软雅黑" panose="020B0503020204020204" pitchFamily="34" charset="-122"/>
                <a:ea typeface="微软雅黑" panose="020B0503020204020204" pitchFamily="34" charset="-122"/>
              </a:rPr>
              <a:t>     是</a:t>
            </a:r>
            <a:r>
              <a:rPr lang="zh-CN" altLang="en-US" sz="2400" dirty="0">
                <a:latin typeface="微软雅黑" panose="020B0503020204020204" pitchFamily="34" charset="-122"/>
                <a:ea typeface="微软雅黑" panose="020B0503020204020204" pitchFamily="34" charset="-122"/>
              </a:rPr>
              <a:t>指两个基本几何体的表面</a:t>
            </a:r>
            <a:r>
              <a:rPr lang="zh-CN" altLang="en-US" sz="2400">
                <a:latin typeface="微软雅黑" panose="020B0503020204020204" pitchFamily="34" charset="-122"/>
                <a:ea typeface="微软雅黑" panose="020B0503020204020204" pitchFamily="34" charset="-122"/>
              </a:rPr>
              <a:t>相交</a:t>
            </a:r>
            <a:r>
              <a:rPr lang="zh-CN" altLang="en-US" sz="240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2. </a:t>
            </a:r>
            <a:r>
              <a:rPr lang="zh-CN" altLang="en-US" sz="2400" b="1" smtClean="0">
                <a:solidFill>
                  <a:srgbClr val="FF0000"/>
                </a:solidFill>
                <a:latin typeface="微软雅黑" panose="020B0503020204020204" pitchFamily="34" charset="-122"/>
                <a:ea typeface="微软雅黑" panose="020B0503020204020204" pitchFamily="34" charset="-122"/>
              </a:rPr>
              <a:t>相切</a:t>
            </a:r>
            <a:r>
              <a:rPr lang="zh-CN" altLang="en-US" sz="2400" smtClean="0">
                <a:latin typeface="微软雅黑" panose="020B0503020204020204" pitchFamily="34" charset="-122"/>
                <a:ea typeface="微软雅黑" panose="020B0503020204020204" pitchFamily="34" charset="-122"/>
              </a:rPr>
              <a:t>    是</a:t>
            </a:r>
            <a:r>
              <a:rPr lang="zh-CN" altLang="en-US" sz="2400" dirty="0">
                <a:latin typeface="微软雅黑" panose="020B0503020204020204" pitchFamily="34" charset="-122"/>
                <a:ea typeface="微软雅黑" panose="020B0503020204020204" pitchFamily="34" charset="-122"/>
              </a:rPr>
              <a:t>指两个基本体的表面（平面与曲面或曲面与曲面）光滑</a:t>
            </a:r>
            <a:r>
              <a:rPr lang="zh-CN" altLang="en-US" sz="2400">
                <a:latin typeface="微软雅黑" panose="020B0503020204020204" pitchFamily="34" charset="-122"/>
                <a:ea typeface="微软雅黑" panose="020B0503020204020204" pitchFamily="34" charset="-122"/>
              </a:rPr>
              <a:t>过渡</a:t>
            </a:r>
            <a:r>
              <a:rPr lang="zh-CN" altLang="en-US" sz="2400" smtClean="0">
                <a:latin typeface="微软雅黑" panose="020B0503020204020204" pitchFamily="34" charset="-122"/>
                <a:ea typeface="微软雅黑" panose="020B0503020204020204" pitchFamily="34" charset="-122"/>
              </a:rPr>
              <a:t>。</a:t>
            </a:r>
            <a:endParaRPr lang="en-US" altLang="zh-CN" sz="2400" smtClean="0">
              <a:latin typeface="微软雅黑" panose="020B0503020204020204" pitchFamily="34" charset="-122"/>
              <a:ea typeface="微软雅黑" panose="020B0503020204020204" pitchFamily="34" charset="-122"/>
            </a:endParaRPr>
          </a:p>
          <a:p>
            <a:pPr algn="just">
              <a:lnSpc>
                <a:spcPct val="150000"/>
              </a:lnSpc>
              <a:defRPr/>
            </a:pPr>
            <a:r>
              <a:rPr lang="zh-CN" altLang="en-US" sz="2400" smtClean="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3. </a:t>
            </a:r>
            <a:r>
              <a:rPr lang="zh-CN" altLang="en-US" sz="2400" b="1" smtClean="0">
                <a:solidFill>
                  <a:srgbClr val="FF0000"/>
                </a:solidFill>
                <a:latin typeface="微软雅黑" panose="020B0503020204020204" pitchFamily="34" charset="-122"/>
                <a:ea typeface="微软雅黑" panose="020B0503020204020204" pitchFamily="34" charset="-122"/>
              </a:rPr>
              <a:t>平齐</a:t>
            </a:r>
            <a:r>
              <a:rPr lang="zh-CN" altLang="en-US" sz="2400" smtClean="0">
                <a:latin typeface="微软雅黑" panose="020B0503020204020204" pitchFamily="34" charset="-122"/>
                <a:ea typeface="微软雅黑" panose="020B0503020204020204" pitchFamily="34" charset="-122"/>
              </a:rPr>
              <a:t>    是</a:t>
            </a:r>
            <a:r>
              <a:rPr lang="zh-CN" altLang="en-US" sz="2400" dirty="0">
                <a:latin typeface="微软雅黑" panose="020B0503020204020204" pitchFamily="34" charset="-122"/>
                <a:ea typeface="微软雅黑" panose="020B0503020204020204" pitchFamily="34" charset="-122"/>
              </a:rPr>
              <a:t>指两个基本几何体的表面（平面）</a:t>
            </a:r>
            <a:r>
              <a:rPr lang="zh-CN" altLang="en-US" sz="2400">
                <a:latin typeface="微软雅黑" panose="020B0503020204020204" pitchFamily="34" charset="-122"/>
                <a:ea typeface="微软雅黑" panose="020B0503020204020204" pitchFamily="34" charset="-122"/>
              </a:rPr>
              <a:t>共面</a:t>
            </a:r>
            <a:r>
              <a:rPr lang="zh-CN" altLang="en-US" sz="2400" smtClean="0">
                <a:latin typeface="微软雅黑" panose="020B0503020204020204" pitchFamily="34" charset="-122"/>
                <a:ea typeface="微软雅黑" panose="020B0503020204020204" pitchFamily="34" charset="-122"/>
              </a:rPr>
              <a:t>。</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30427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10-10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平面立体表面的相交与平齐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4274" name="图片 1">
            <a:extLst>
              <a:ext uri="{FF2B5EF4-FFF2-40B4-BE49-F238E27FC236}">
                <a16:creationId xmlns="" xmlns:a16="http://schemas.microsoft.com/office/drawing/2014/main" id="{496D6EC9-5E72-6F9B-A9BB-CA13C8BF2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 y="3008075"/>
            <a:ext cx="11418671" cy="25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2913700" y="2182813"/>
            <a:ext cx="7960675" cy="830997"/>
          </a:xfrm>
          <a:prstGeom prst="rect">
            <a:avLst/>
          </a:prstGeom>
          <a:noFill/>
        </p:spPr>
        <p:txBody>
          <a:bodyPr wrap="square" rtlCol="0">
            <a:spAutoFit/>
          </a:bodyPr>
          <a:lstStyle/>
          <a:p>
            <a:pPr algn="just">
              <a:defRPr/>
            </a:pPr>
            <a:r>
              <a:rPr lang="zh-CN" altLang="en-US" sz="2400">
                <a:solidFill>
                  <a:srgbClr val="0070C0"/>
                </a:solidFill>
                <a:latin typeface="微软雅黑" panose="020B0503020204020204" pitchFamily="34" charset="-122"/>
                <a:ea typeface="微软雅黑" panose="020B0503020204020204" pitchFamily="34" charset="-122"/>
              </a:rPr>
              <a:t>当两个基本几何体的表面共面时，它们之间没有分界线</a:t>
            </a:r>
            <a:r>
              <a:rPr lang="zh-CN" altLang="en-US" sz="2400" smtClean="0">
                <a:solidFill>
                  <a:srgbClr val="0070C0"/>
                </a:solidFill>
                <a:latin typeface="微软雅黑" panose="020B0503020204020204" pitchFamily="34" charset="-122"/>
                <a:ea typeface="微软雅黑" panose="020B0503020204020204" pitchFamily="34" charset="-122"/>
              </a:rPr>
              <a:t>。</a:t>
            </a:r>
            <a:endParaRPr lang="en-US" altLang="zh-CN" sz="2400" b="1" kern="22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sz="2400">
              <a:solidFill>
                <a:srgbClr val="0070C0"/>
              </a:solidFill>
            </a:endParaRPr>
          </a:p>
        </p:txBody>
      </p:sp>
      <p:cxnSp>
        <p:nvCxnSpPr>
          <p:cNvPr id="4" name="直接箭头连接符 3"/>
          <p:cNvCxnSpPr/>
          <p:nvPr/>
        </p:nvCxnSpPr>
        <p:spPr>
          <a:xfrm flipH="1">
            <a:off x="4580965" y="2801345"/>
            <a:ext cx="1314108" cy="10983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895072" y="2801345"/>
            <a:ext cx="1249799" cy="18086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895072" y="2801345"/>
            <a:ext cx="4715778" cy="9459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98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20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20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20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10-11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平面立体与曲面立体的相交与相切</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5298" name="图片 1">
            <a:extLst>
              <a:ext uri="{FF2B5EF4-FFF2-40B4-BE49-F238E27FC236}">
                <a16:creationId xmlns="" xmlns:a16="http://schemas.microsoft.com/office/drawing/2014/main" id="{7E9F988B-5C4C-81B9-1089-D6A6EC5D1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630547"/>
            <a:ext cx="11444350" cy="274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3830328" y="2099278"/>
            <a:ext cx="7858497" cy="461665"/>
          </a:xfrm>
          <a:prstGeom prst="rect">
            <a:avLst/>
          </a:prstGeom>
          <a:solidFill>
            <a:schemeClr val="accent1">
              <a:lumMod val="20000"/>
              <a:lumOff val="80000"/>
            </a:schemeClr>
          </a:solidFill>
        </p:spPr>
        <p:txBody>
          <a:bodyPr wrap="square" rtlCol="0">
            <a:spAutoFit/>
          </a:bodyPr>
          <a:lstStyle/>
          <a:p>
            <a:r>
              <a:rPr lang="zh-CN" altLang="en-US" sz="2400" smtClean="0">
                <a:solidFill>
                  <a:srgbClr val="0070C0"/>
                </a:solidFill>
                <a:latin typeface="微软雅黑" panose="020B0503020204020204" pitchFamily="34" charset="-122"/>
                <a:ea typeface="微软雅黑" panose="020B0503020204020204" pitchFamily="34" charset="-122"/>
              </a:rPr>
              <a:t>两</a:t>
            </a:r>
            <a:r>
              <a:rPr lang="zh-CN" altLang="en-US" sz="2400">
                <a:solidFill>
                  <a:srgbClr val="0070C0"/>
                </a:solidFill>
                <a:latin typeface="微软雅黑" panose="020B0503020204020204" pitchFamily="34" charset="-122"/>
                <a:ea typeface="微软雅黑" panose="020B0503020204020204" pitchFamily="34" charset="-122"/>
              </a:rPr>
              <a:t>个基本体表面相切的地方没有交线</a:t>
            </a:r>
            <a:r>
              <a:rPr lang="zh-CN" altLang="en-US" sz="2400" smtClean="0">
                <a:solidFill>
                  <a:srgbClr val="0070C0"/>
                </a:solidFill>
                <a:latin typeface="微软雅黑" panose="020B0503020204020204" pitchFamily="34" charset="-122"/>
                <a:ea typeface="微软雅黑" panose="020B0503020204020204" pitchFamily="34" charset="-122"/>
              </a:rPr>
              <a:t>，投影图</a:t>
            </a:r>
            <a:r>
              <a:rPr lang="zh-CN" altLang="en-US" sz="2400">
                <a:solidFill>
                  <a:srgbClr val="0070C0"/>
                </a:solidFill>
                <a:latin typeface="微软雅黑" panose="020B0503020204020204" pitchFamily="34" charset="-122"/>
                <a:ea typeface="微软雅黑" panose="020B0503020204020204" pitchFamily="34" charset="-122"/>
              </a:rPr>
              <a:t>中不</a:t>
            </a:r>
            <a:r>
              <a:rPr lang="zh-CN" altLang="en-US" sz="2400" smtClean="0">
                <a:solidFill>
                  <a:srgbClr val="0070C0"/>
                </a:solidFill>
                <a:latin typeface="微软雅黑" panose="020B0503020204020204" pitchFamily="34" charset="-122"/>
                <a:ea typeface="微软雅黑" panose="020B0503020204020204" pitchFamily="34" charset="-122"/>
              </a:rPr>
              <a:t>应画线</a:t>
            </a:r>
            <a:endParaRPr lang="zh-CN" altLang="en-US" sz="2400">
              <a:solidFill>
                <a:srgbClr val="0070C0"/>
              </a:solidFill>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flipH="1">
            <a:off x="8183418" y="2577413"/>
            <a:ext cx="570336" cy="16040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537628" y="2567980"/>
            <a:ext cx="260336" cy="21362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9256929" y="2567980"/>
            <a:ext cx="483971" cy="18748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9256929" y="2567980"/>
            <a:ext cx="2202482" cy="120338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3830328" y="2577413"/>
            <a:ext cx="1215317" cy="21362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4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20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0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20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200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10.1.3  </a:t>
            </a:r>
            <a:r>
              <a:rPr lang="zh-CN" altLang="en-US" sz="2600" b="1" dirty="0">
                <a:latin typeface="微软雅黑" panose="020B0503020204020204" pitchFamily="34" charset="-122"/>
                <a:ea typeface="微软雅黑" panose="020B0503020204020204" pitchFamily="34" charset="-122"/>
              </a:rPr>
              <a:t>基本几何体表面之间的关系</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184150" y="624298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a:latin typeface="微软雅黑" panose="020B0503020204020204" pitchFamily="34" charset="-122"/>
                <a:ea typeface="微软雅黑" panose="020B0503020204020204" pitchFamily="34" charset="-122"/>
                <a:cs typeface="Times New Roman" panose="02020603050405020304" pitchFamily="18" charset="0"/>
              </a:rPr>
              <a:t>10-12 </a:t>
            </a:r>
            <a:r>
              <a:rPr lang="zh-CN" altLang="en-US" sz="2400" kern="2200" smtClean="0">
                <a:latin typeface="微软雅黑" panose="020B0503020204020204" pitchFamily="34" charset="-122"/>
                <a:ea typeface="微软雅黑" panose="020B0503020204020204" pitchFamily="34" charset="-122"/>
                <a:cs typeface="Times New Roman" panose="02020603050405020304" pitchFamily="18" charset="0"/>
              </a:rPr>
              <a:t>曲面立体与曲面立体的</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相交与相切</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6322" name="图片 1">
            <a:extLst>
              <a:ext uri="{FF2B5EF4-FFF2-40B4-BE49-F238E27FC236}">
                <a16:creationId xmlns="" xmlns:a16="http://schemas.microsoft.com/office/drawing/2014/main" id="{A73A0DEF-E35B-58D1-F154-1B403DC23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45" y="2504894"/>
            <a:ext cx="10625138" cy="363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639792" y="1894515"/>
            <a:ext cx="10702843" cy="461665"/>
          </a:xfrm>
          <a:prstGeom prst="rect">
            <a:avLst/>
          </a:prstGeom>
          <a:noFill/>
        </p:spPr>
        <p:txBody>
          <a:bodyPr wrap="square" rtlCol="0">
            <a:spAutoFit/>
          </a:bodyPr>
          <a:lstStyle/>
          <a:p>
            <a:r>
              <a:rPr lang="zh-CN" altLang="en-US" sz="2400" smtClean="0">
                <a:solidFill>
                  <a:srgbClr val="0070C0"/>
                </a:solidFill>
                <a:latin typeface="微软雅黑" panose="020B0503020204020204" pitchFamily="34" charset="-122"/>
                <a:ea typeface="微软雅黑" panose="020B0503020204020204" pitchFamily="34" charset="-122"/>
              </a:rPr>
              <a:t>两</a:t>
            </a:r>
            <a:r>
              <a:rPr lang="zh-CN" altLang="en-US" sz="2400">
                <a:solidFill>
                  <a:srgbClr val="0070C0"/>
                </a:solidFill>
                <a:latin typeface="微软雅黑" panose="020B0503020204020204" pitchFamily="34" charset="-122"/>
                <a:ea typeface="微软雅黑" panose="020B0503020204020204" pitchFamily="34" charset="-122"/>
              </a:rPr>
              <a:t>个基本体的表面相交时有交线（如截交线或相贯线</a:t>
            </a:r>
            <a:r>
              <a:rPr lang="zh-CN" altLang="en-US" sz="2400" smtClean="0">
                <a:solidFill>
                  <a:srgbClr val="0070C0"/>
                </a:solidFill>
                <a:latin typeface="微软雅黑" panose="020B0503020204020204" pitchFamily="34" charset="-122"/>
                <a:ea typeface="微软雅黑" panose="020B0503020204020204" pitchFamily="34" charset="-122"/>
              </a:rPr>
              <a:t>），投影图</a:t>
            </a:r>
            <a:r>
              <a:rPr lang="zh-CN" altLang="en-US" sz="2400">
                <a:solidFill>
                  <a:srgbClr val="0070C0"/>
                </a:solidFill>
                <a:latin typeface="微软雅黑" panose="020B0503020204020204" pitchFamily="34" charset="-122"/>
                <a:ea typeface="微软雅黑" panose="020B0503020204020204" pitchFamily="34" charset="-122"/>
              </a:rPr>
              <a:t>中</a:t>
            </a:r>
            <a:r>
              <a:rPr lang="zh-CN" altLang="en-US" sz="2400" smtClean="0">
                <a:solidFill>
                  <a:srgbClr val="0070C0"/>
                </a:solidFill>
                <a:latin typeface="微软雅黑" panose="020B0503020204020204" pitchFamily="34" charset="-122"/>
                <a:ea typeface="微软雅黑" panose="020B0503020204020204" pitchFamily="34" charset="-122"/>
              </a:rPr>
              <a:t>应画出交线</a:t>
            </a:r>
            <a:endParaRPr lang="zh-CN" altLang="en-US" sz="2400">
              <a:solidFill>
                <a:srgbClr val="0070C0"/>
              </a:solidFill>
            </a:endParaRPr>
          </a:p>
        </p:txBody>
      </p:sp>
      <p:cxnSp>
        <p:nvCxnSpPr>
          <p:cNvPr id="4" name="直接连接符 3"/>
          <p:cNvCxnSpPr/>
          <p:nvPr/>
        </p:nvCxnSpPr>
        <p:spPr>
          <a:xfrm flipV="1">
            <a:off x="1757082" y="2823882"/>
            <a:ext cx="502024" cy="5239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757082" y="3347800"/>
            <a:ext cx="502024" cy="5239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弧形 16"/>
          <p:cNvSpPr/>
          <p:nvPr/>
        </p:nvSpPr>
        <p:spPr>
          <a:xfrm rot="2699867">
            <a:off x="453439" y="2880713"/>
            <a:ext cx="934247" cy="934176"/>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a:off x="5047129" y="2915821"/>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894729" y="3747247"/>
            <a:ext cx="762000" cy="1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552844" y="2915821"/>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400444" y="3747247"/>
            <a:ext cx="762000" cy="17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489220" y="2915821"/>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0229850" y="3756211"/>
            <a:ext cx="6742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4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a:extLst>
              <a:ext uri="{FF2B5EF4-FFF2-40B4-BE49-F238E27FC236}">
                <a16:creationId xmlns="" xmlns:a16="http://schemas.microsoft.com/office/drawing/2014/main" id="{D7C9C158-D124-AFEA-29B8-46741AFC5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 xmlns:a16="http://schemas.microsoft.com/office/drawing/2014/main" id="{557A7DCB-2681-9E31-A524-AB327EC674E4}"/>
              </a:ext>
            </a:extLst>
          </p:cNvPr>
          <p:cNvSpPr/>
          <p:nvPr/>
        </p:nvSpPr>
        <p:spPr>
          <a:xfrm>
            <a:off x="2397125" y="1362075"/>
            <a:ext cx="2741613"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制图的基本知识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 xmlns:a16="http://schemas.microsoft.com/office/drawing/2014/main" id="{E921AA8C-DF57-5219-5139-72A20312B065}"/>
              </a:ext>
            </a:extLst>
          </p:cNvPr>
          <p:cNvSpPr/>
          <p:nvPr/>
        </p:nvSpPr>
        <p:spPr>
          <a:xfrm>
            <a:off x="2414588" y="1757363"/>
            <a:ext cx="2903537" cy="369887"/>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点、线、面的投影</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 xmlns:a16="http://schemas.microsoft.com/office/drawing/2014/main" id="{7F00A4B9-C402-867C-50D8-3A53F64F5980}"/>
              </a:ext>
            </a:extLst>
          </p:cNvPr>
          <p:cNvSpPr/>
          <p:nvPr/>
        </p:nvSpPr>
        <p:spPr>
          <a:xfrm>
            <a:off x="2417763" y="2146300"/>
            <a:ext cx="3825875"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线面几何元素间的相对位置</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 xmlns:a16="http://schemas.microsoft.com/office/drawing/2014/main" id="{18953727-45C6-3AA5-8018-AB07AC42BAC3}"/>
              </a:ext>
            </a:extLst>
          </p:cNvPr>
          <p:cNvSpPr/>
          <p:nvPr/>
        </p:nvSpPr>
        <p:spPr>
          <a:xfrm>
            <a:off x="2414588" y="2549525"/>
            <a:ext cx="2049462"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投影变换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 xmlns:a16="http://schemas.microsoft.com/office/drawing/2014/main" id="{D9127395-63D4-5B9F-92CE-7F9BA010BD07}"/>
              </a:ext>
            </a:extLst>
          </p:cNvPr>
          <p:cNvSpPr/>
          <p:nvPr/>
        </p:nvSpPr>
        <p:spPr>
          <a:xfrm>
            <a:off x="2414588" y="2932113"/>
            <a:ext cx="2211387"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6</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曲线与曲面</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a:extLst>
              <a:ext uri="{FF2B5EF4-FFF2-40B4-BE49-F238E27FC236}">
                <a16:creationId xmlns="" xmlns:a16="http://schemas.microsoft.com/office/drawing/2014/main" id="{FAE96956-BCE1-90FF-22C9-D838177A0F66}"/>
              </a:ext>
            </a:extLst>
          </p:cNvPr>
          <p:cNvSpPr/>
          <p:nvPr/>
        </p:nvSpPr>
        <p:spPr>
          <a:xfrm>
            <a:off x="2430463" y="3324225"/>
            <a:ext cx="1979612"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基本立体</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5CF296FA-7490-6E5F-360A-84623356079F}"/>
              </a:ext>
            </a:extLst>
          </p:cNvPr>
          <p:cNvSpPr/>
          <p:nvPr/>
        </p:nvSpPr>
        <p:spPr>
          <a:xfrm>
            <a:off x="2430463" y="3695700"/>
            <a:ext cx="2441575"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8</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平面截切立体</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 xmlns:a16="http://schemas.microsoft.com/office/drawing/2014/main" id="{4D63F9F5-CA78-5BE0-1929-83BC615FC03D}"/>
              </a:ext>
            </a:extLst>
          </p:cNvPr>
          <p:cNvSpPr/>
          <p:nvPr/>
        </p:nvSpPr>
        <p:spPr>
          <a:xfrm>
            <a:off x="2424113" y="4460875"/>
            <a:ext cx="1884362" cy="368300"/>
          </a:xfrm>
          <a:prstGeom prst="rect">
            <a:avLst/>
          </a:prstGeom>
        </p:spPr>
        <p:txBody>
          <a:bodyPr wrap="none">
            <a:spAutoFit/>
          </a:bodyPr>
          <a:lstStyle/>
          <a:p>
            <a:pPr>
              <a:defRPr/>
            </a:pPr>
            <a:r>
              <a:rPr lang="zh-CN"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rPr>
              <a:t>组合体 </a:t>
            </a:r>
            <a:endParaRPr lang="zh-CN" altLang="en-US" kern="100" dirty="0">
              <a:highlight>
                <a:srgbClr val="FFFF00"/>
              </a:highligh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a:extLst>
              <a:ext uri="{FF2B5EF4-FFF2-40B4-BE49-F238E27FC236}">
                <a16:creationId xmlns="" xmlns:a16="http://schemas.microsoft.com/office/drawing/2014/main" id="{5AA5B6FE-9484-C7FD-6AB2-64976F55F402}"/>
              </a:ext>
            </a:extLst>
          </p:cNvPr>
          <p:cNvSpPr/>
          <p:nvPr/>
        </p:nvSpPr>
        <p:spPr>
          <a:xfrm>
            <a:off x="2424113" y="4846638"/>
            <a:ext cx="1816100" cy="369887"/>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轴测图</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 xmlns:a16="http://schemas.microsoft.com/office/drawing/2014/main" id="{8BF0C53B-8493-B341-B626-F0D68027FA9A}"/>
              </a:ext>
            </a:extLst>
          </p:cNvPr>
          <p:cNvSpPr/>
          <p:nvPr/>
        </p:nvSpPr>
        <p:spPr>
          <a:xfrm>
            <a:off x="2428875" y="5229225"/>
            <a:ext cx="3200400"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建筑形体的表达方法</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a:extLst>
              <a:ext uri="{FF2B5EF4-FFF2-40B4-BE49-F238E27FC236}">
                <a16:creationId xmlns="" xmlns:a16="http://schemas.microsoft.com/office/drawing/2014/main" id="{D08772EE-2E36-F2A7-30C4-B19F6BB9B10F}"/>
              </a:ext>
            </a:extLst>
          </p:cNvPr>
          <p:cNvSpPr/>
          <p:nvPr/>
        </p:nvSpPr>
        <p:spPr>
          <a:xfrm>
            <a:off x="2439988" y="5635625"/>
            <a:ext cx="2114550"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13</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透视投影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 xmlns:a16="http://schemas.microsoft.com/office/drawing/2014/main" id="{04288311-DC09-7B7D-3D99-495A19050B01}"/>
              </a:ext>
            </a:extLst>
          </p:cNvPr>
          <p:cNvSpPr/>
          <p:nvPr/>
        </p:nvSpPr>
        <p:spPr>
          <a:xfrm>
            <a:off x="2446338" y="6026150"/>
            <a:ext cx="2044700"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14</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标高投影</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 xmlns:a16="http://schemas.microsoft.com/office/drawing/2014/main" id="{DCF94463-30AD-823E-5353-7EE792ACDF38}"/>
              </a:ext>
            </a:extLst>
          </p:cNvPr>
          <p:cNvSpPr/>
          <p:nvPr/>
        </p:nvSpPr>
        <p:spPr>
          <a:xfrm>
            <a:off x="2435225" y="6416675"/>
            <a:ext cx="2344738" cy="368300"/>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15</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计算机绘图 </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 xmlns:a16="http://schemas.microsoft.com/office/drawing/2014/main" id="{25475805-4908-1AC1-FDF6-4A37AB52D8A9}"/>
              </a:ext>
            </a:extLst>
          </p:cNvPr>
          <p:cNvSpPr/>
          <p:nvPr/>
        </p:nvSpPr>
        <p:spPr>
          <a:xfrm>
            <a:off x="2397125" y="971550"/>
            <a:ext cx="1587500" cy="369888"/>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rPr>
              <a:t>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绪论</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dirty="0">
              <a:latin typeface="微软雅黑" panose="020B0503020204020204" pitchFamily="34" charset="-122"/>
              <a:ea typeface="微软雅黑" panose="020B0503020204020204" pitchFamily="34" charset="-122"/>
            </a:endParaRPr>
          </a:p>
        </p:txBody>
      </p:sp>
      <p:pic>
        <p:nvPicPr>
          <p:cNvPr id="3089" name="图片 19">
            <a:extLst>
              <a:ext uri="{FF2B5EF4-FFF2-40B4-BE49-F238E27FC236}">
                <a16:creationId xmlns="" xmlns:a16="http://schemas.microsoft.com/office/drawing/2014/main" id="{2721C8A3-AF18-8DE0-F4AC-0336A63ECA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1406525"/>
            <a:ext cx="3397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图片 20">
            <a:extLst>
              <a:ext uri="{FF2B5EF4-FFF2-40B4-BE49-F238E27FC236}">
                <a16:creationId xmlns="" xmlns:a16="http://schemas.microsoft.com/office/drawing/2014/main" id="{6C828CF3-9698-EB12-B0FA-1E17CE0908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1011238"/>
            <a:ext cx="3968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图片 21">
            <a:extLst>
              <a:ext uri="{FF2B5EF4-FFF2-40B4-BE49-F238E27FC236}">
                <a16:creationId xmlns="" xmlns:a16="http://schemas.microsoft.com/office/drawing/2014/main" id="{F8797377-2882-0C67-B28E-6BBEB04A7D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3338513"/>
            <a:ext cx="3190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图片 22">
            <a:extLst>
              <a:ext uri="{FF2B5EF4-FFF2-40B4-BE49-F238E27FC236}">
                <a16:creationId xmlns="" xmlns:a16="http://schemas.microsoft.com/office/drawing/2014/main" id="{EDEE3471-2B77-0328-EF21-152FB33B2A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4833938"/>
            <a:ext cx="38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图片 23">
            <a:extLst>
              <a:ext uri="{FF2B5EF4-FFF2-40B4-BE49-F238E27FC236}">
                <a16:creationId xmlns="" xmlns:a16="http://schemas.microsoft.com/office/drawing/2014/main" id="{0FF4FB8F-D15C-EC77-87C7-148DB3350D1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66925" y="1787525"/>
            <a:ext cx="3571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图片 24">
            <a:extLst>
              <a:ext uri="{FF2B5EF4-FFF2-40B4-BE49-F238E27FC236}">
                <a16:creationId xmlns="" xmlns:a16="http://schemas.microsoft.com/office/drawing/2014/main" id="{D188CF3B-AE48-DEA5-047F-BC7D2E1DC06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11375" y="6451600"/>
            <a:ext cx="312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图片 25">
            <a:extLst>
              <a:ext uri="{FF2B5EF4-FFF2-40B4-BE49-F238E27FC236}">
                <a16:creationId xmlns="" xmlns:a16="http://schemas.microsoft.com/office/drawing/2014/main" id="{09F34918-548F-90A4-A120-FA7C41C8EF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70100" y="2563813"/>
            <a:ext cx="3603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图片 26">
            <a:extLst>
              <a:ext uri="{FF2B5EF4-FFF2-40B4-BE49-F238E27FC236}">
                <a16:creationId xmlns="" xmlns:a16="http://schemas.microsoft.com/office/drawing/2014/main" id="{A9066D80-F4C3-8601-AE21-8870DDE5AE8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63750" y="4430713"/>
            <a:ext cx="400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图片 27">
            <a:extLst>
              <a:ext uri="{FF2B5EF4-FFF2-40B4-BE49-F238E27FC236}">
                <a16:creationId xmlns="" xmlns:a16="http://schemas.microsoft.com/office/drawing/2014/main" id="{643CEB74-E48C-E9EB-DD52-80945FAA105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11375" y="6069013"/>
            <a:ext cx="3317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图片 28">
            <a:extLst>
              <a:ext uri="{FF2B5EF4-FFF2-40B4-BE49-F238E27FC236}">
                <a16:creationId xmlns="" xmlns:a16="http://schemas.microsoft.com/office/drawing/2014/main" id="{497FD371-045E-C434-1B31-74C08A9517A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63750" y="5259388"/>
            <a:ext cx="425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图片 31">
            <a:extLst>
              <a:ext uri="{FF2B5EF4-FFF2-40B4-BE49-F238E27FC236}">
                <a16:creationId xmlns="" xmlns:a16="http://schemas.microsoft.com/office/drawing/2014/main" id="{C41D3896-5510-861C-6743-2A7B2D8F5D5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11375" y="5684838"/>
            <a:ext cx="3460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图片 33">
            <a:extLst>
              <a:ext uri="{FF2B5EF4-FFF2-40B4-BE49-F238E27FC236}">
                <a16:creationId xmlns="" xmlns:a16="http://schemas.microsoft.com/office/drawing/2014/main" id="{53B476BD-5B79-C572-5620-ED4D809B5E4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85975" y="2160588"/>
            <a:ext cx="34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1" name="组合 36">
            <a:extLst>
              <a:ext uri="{FF2B5EF4-FFF2-40B4-BE49-F238E27FC236}">
                <a16:creationId xmlns="" xmlns:a16="http://schemas.microsoft.com/office/drawing/2014/main" id="{D689A93E-88CC-C516-312D-9EF9FFEE5D76}"/>
              </a:ext>
            </a:extLst>
          </p:cNvPr>
          <p:cNvGrpSpPr>
            <a:grpSpLocks/>
          </p:cNvGrpSpPr>
          <p:nvPr/>
        </p:nvGrpSpPr>
        <p:grpSpPr bwMode="auto">
          <a:xfrm>
            <a:off x="2135188" y="4070350"/>
            <a:ext cx="2509837" cy="369888"/>
            <a:chOff x="2134768" y="4070210"/>
            <a:chExt cx="2510913" cy="369332"/>
          </a:xfrm>
        </p:grpSpPr>
        <p:sp>
          <p:nvSpPr>
            <p:cNvPr id="10" name="矩形 9">
              <a:extLst>
                <a:ext uri="{FF2B5EF4-FFF2-40B4-BE49-F238E27FC236}">
                  <a16:creationId xmlns="" xmlns:a16="http://schemas.microsoft.com/office/drawing/2014/main" id="{9C06848E-D890-1899-0618-13F62C3A7ABC}"/>
                </a:ext>
              </a:extLst>
            </p:cNvPr>
            <p:cNvSpPr/>
            <p:nvPr/>
          </p:nvSpPr>
          <p:spPr>
            <a:xfrm>
              <a:off x="2434934" y="4070210"/>
              <a:ext cx="2210747" cy="369332"/>
            </a:xfrm>
            <a:prstGeom prst="rect">
              <a:avLst/>
            </a:prstGeom>
          </p:spPr>
          <p:txBody>
            <a:bodyPr wrap="none">
              <a:spAutoFit/>
            </a:bodyPr>
            <a:lstStyle/>
            <a:p>
              <a:pPr>
                <a:defRPr/>
              </a:pP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9</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章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两立体相贯</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105" name="图片 32">
              <a:extLst>
                <a:ext uri="{FF2B5EF4-FFF2-40B4-BE49-F238E27FC236}">
                  <a16:creationId xmlns="" xmlns:a16="http://schemas.microsoft.com/office/drawing/2014/main" id="{542D7A46-E136-AE08-55D2-2E22E0A62F1C}"/>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134768" y="4113019"/>
              <a:ext cx="280048" cy="26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02" name="图片 34">
            <a:extLst>
              <a:ext uri="{FF2B5EF4-FFF2-40B4-BE49-F238E27FC236}">
                <a16:creationId xmlns="" xmlns:a16="http://schemas.microsoft.com/office/drawing/2014/main" id="{3066A6D8-6D3D-8DB6-DE37-AE72D9037C69}"/>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19313" y="3722688"/>
            <a:ext cx="3111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图片 35">
            <a:extLst>
              <a:ext uri="{FF2B5EF4-FFF2-40B4-BE49-F238E27FC236}">
                <a16:creationId xmlns="" xmlns:a16="http://schemas.microsoft.com/office/drawing/2014/main" id="{23CA6B8B-15EA-EE81-6498-6D36198A012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08200" y="2957513"/>
            <a:ext cx="3556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4216539"/>
          </a:xfrm>
          <a:prstGeom prst="rect">
            <a:avLst/>
          </a:prstGeom>
          <a:noFill/>
        </p:spPr>
        <p:txBody>
          <a:bodyPr>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p>
          <a:p>
            <a:pPr algn="just">
              <a:defRPr/>
            </a:pP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画组合体的视图时，首先要进行形体分析。弄清楚组合体是由哪些基本形体组合而成，分析清楚组合体的构型方式；然后选择最能反映其形状结构特征的某个表面作为主视图表达的对象。画图时，先画定位线和主要形体；然后画次要形体，并确定各个基本形体之间的相对位置及表面之间的关系，正确地画出它们的投影；最后检查描深，完成组合体的视图。</a:t>
            </a:r>
            <a:r>
              <a:rPr lang="en-US" altLang="zh-CN" sz="2400" dirty="0">
                <a:latin typeface="微软雅黑" panose="020B0503020204020204" pitchFamily="34" charset="-122"/>
                <a:ea typeface="微软雅黑" panose="020B0503020204020204" pitchFamily="34" charset="-122"/>
              </a:rPr>
              <a:t>       </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507128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3785652"/>
          </a:xfrm>
          <a:prstGeom prst="rect">
            <a:avLst/>
          </a:prstGeom>
          <a:noFill/>
        </p:spPr>
        <p:txBody>
          <a:bodyPr>
            <a:spAutoFit/>
          </a:bodyPr>
          <a:lstStyle/>
          <a:p>
            <a:pPr algn="just">
              <a:defRPr/>
            </a:pPr>
            <a:r>
              <a:rPr lang="zh-CN" altLang="en-US" sz="2400" smtClean="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b="1" dirty="0">
                <a:latin typeface="微软雅黑" panose="020B0503020204020204" pitchFamily="34" charset="-122"/>
                <a:ea typeface="微软雅黑" panose="020B0503020204020204" pitchFamily="34" charset="-122"/>
              </a:rPr>
              <a:t>10.2.1  </a:t>
            </a:r>
            <a:r>
              <a:rPr lang="zh-CN" altLang="en-US" sz="2400" b="1" dirty="0">
                <a:latin typeface="微软雅黑" panose="020B0503020204020204" pitchFamily="34" charset="-122"/>
                <a:ea typeface="微软雅黑" panose="020B0503020204020204" pitchFamily="34" charset="-122"/>
              </a:rPr>
              <a:t>形体分析法画图</a:t>
            </a:r>
            <a:endParaRPr lang="zh-CN" altLang="zh-CN" sz="20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smtClean="0">
                <a:latin typeface="微软雅黑" panose="020B0503020204020204" pitchFamily="34" charset="-122"/>
                <a:ea typeface="微软雅黑" panose="020B0503020204020204" pitchFamily="34" charset="-122"/>
              </a:rPr>
              <a:t>   </a:t>
            </a:r>
            <a:endParaRPr lang="en-US" altLang="zh-CN" sz="2400" smtClean="0">
              <a:latin typeface="微软雅黑" panose="020B0503020204020204" pitchFamily="34" charset="-122"/>
              <a:ea typeface="微软雅黑" panose="020B0503020204020204" pitchFamily="34" charset="-122"/>
            </a:endParaRPr>
          </a:p>
          <a:p>
            <a:pPr algn="just">
              <a:lnSpc>
                <a:spcPct val="150000"/>
              </a:lnSpc>
              <a:defRPr/>
            </a:pPr>
            <a:r>
              <a:rPr lang="en-US" altLang="zh-CN"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将</a:t>
            </a:r>
            <a:r>
              <a:rPr lang="zh-CN" altLang="en-US" sz="2400" dirty="0">
                <a:latin typeface="微软雅黑" panose="020B0503020204020204" pitchFamily="34" charset="-122"/>
                <a:ea typeface="微软雅黑" panose="020B0503020204020204" pitchFamily="34" charset="-122"/>
              </a:rPr>
              <a:t>组合体分解为由若干基本形体，并分析这些基本形体的相对位置和表面之间的关系，从而认识整个组合体的形状与结构，这种方法称为</a:t>
            </a:r>
            <a:r>
              <a:rPr lang="zh-CN" altLang="en-US" sz="2400" b="1" dirty="0">
                <a:solidFill>
                  <a:srgbClr val="FF0000"/>
                </a:solidFill>
                <a:latin typeface="微软雅黑" panose="020B0503020204020204" pitchFamily="34" charset="-122"/>
                <a:ea typeface="微软雅黑" panose="020B0503020204020204" pitchFamily="34" charset="-122"/>
              </a:rPr>
              <a:t>形体分析法</a:t>
            </a:r>
            <a:r>
              <a:rPr lang="zh-CN" altLang="en-US" sz="2400" dirty="0">
                <a:latin typeface="微软雅黑" panose="020B0503020204020204" pitchFamily="34" charset="-122"/>
                <a:ea typeface="微软雅黑" panose="020B0503020204020204" pitchFamily="34" charset="-122"/>
              </a:rPr>
              <a:t>。</a:t>
            </a:r>
          </a:p>
          <a:p>
            <a:pPr algn="just">
              <a:lnSpc>
                <a:spcPct val="150000"/>
              </a:lnSpc>
              <a:defRPr/>
            </a:pP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矩形 1"/>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62622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1243013"/>
            <a:ext cx="9209087" cy="1107996"/>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10.2.1  </a:t>
            </a:r>
            <a:r>
              <a:rPr lang="zh-CN" altLang="en-US" sz="2800" b="1" dirty="0">
                <a:latin typeface="微软雅黑" panose="020B0503020204020204" pitchFamily="34" charset="-122"/>
                <a:ea typeface="微软雅黑" panose="020B0503020204020204" pitchFamily="34" charset="-122"/>
              </a:rPr>
              <a:t>形体分析法画图</a:t>
            </a:r>
            <a:endParaRPr lang="zh-CN" altLang="zh-CN" sz="2400" dirty="0">
              <a:latin typeface="微软雅黑" panose="020B0503020204020204" pitchFamily="34" charset="-122"/>
              <a:ea typeface="微软雅黑" panose="020B0503020204020204" pitchFamily="34" charset="-122"/>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10-13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形体分析法</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分解</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7346" name="图片 1">
            <a:extLst>
              <a:ext uri="{FF2B5EF4-FFF2-40B4-BE49-F238E27FC236}">
                <a16:creationId xmlns="" xmlns:a16="http://schemas.microsoft.com/office/drawing/2014/main" id="{EB34AF4F-3302-9E31-F9C5-072EB1796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2162253"/>
            <a:ext cx="9572625" cy="348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16267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1243013"/>
            <a:ext cx="9209087" cy="1107996"/>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10.2.1  </a:t>
            </a:r>
            <a:r>
              <a:rPr lang="zh-CN" altLang="en-US" sz="2800" b="1" dirty="0">
                <a:latin typeface="微软雅黑" panose="020B0503020204020204" pitchFamily="34" charset="-122"/>
                <a:ea typeface="微软雅黑" panose="020B0503020204020204" pitchFamily="34" charset="-122"/>
              </a:rPr>
              <a:t>形体分析法画图</a:t>
            </a:r>
            <a:endParaRPr lang="zh-CN" altLang="zh-CN" sz="2400" dirty="0">
              <a:latin typeface="微软雅黑" panose="020B0503020204020204" pitchFamily="34" charset="-122"/>
              <a:ea typeface="微软雅黑" panose="020B0503020204020204" pitchFamily="34" charset="-122"/>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10-14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形体分析法</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平齐的表面</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8370" name="图片 1">
            <a:extLst>
              <a:ext uri="{FF2B5EF4-FFF2-40B4-BE49-F238E27FC236}">
                <a16:creationId xmlns="" xmlns:a16="http://schemas.microsoft.com/office/drawing/2014/main" id="{AF432B12-C29E-92DB-D7D0-E5D95FC20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882" y="2035064"/>
            <a:ext cx="6472237" cy="362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45100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61261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10-15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座体的直观图和形体分析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9394" name="图片 1">
            <a:extLst>
              <a:ext uri="{FF2B5EF4-FFF2-40B4-BE49-F238E27FC236}">
                <a16:creationId xmlns="" xmlns:a16="http://schemas.microsoft.com/office/drawing/2014/main" id="{1C54FF61-78E9-872F-4172-F7A31132F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12" y="2570494"/>
            <a:ext cx="10045176" cy="355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 xmlns:a16="http://schemas.microsoft.com/office/drawing/2014/main" id="{ECF19EE1-3BD5-792C-1A11-12042DAB5260}"/>
              </a:ext>
            </a:extLst>
          </p:cNvPr>
          <p:cNvSpPr txBox="1"/>
          <p:nvPr/>
        </p:nvSpPr>
        <p:spPr>
          <a:xfrm>
            <a:off x="1401763" y="894258"/>
            <a:ext cx="9209087" cy="1184940"/>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10.2.2  </a:t>
            </a:r>
            <a:r>
              <a:rPr lang="zh-CN" altLang="en-US" sz="2800" b="1" dirty="0">
                <a:latin typeface="微软雅黑" panose="020B0503020204020204" pitchFamily="34" charset="-122"/>
                <a:ea typeface="微软雅黑" panose="020B0503020204020204" pitchFamily="34" charset="-122"/>
              </a:rPr>
              <a:t>组合体画法实例</a:t>
            </a:r>
            <a:endParaRPr lang="zh-CN" altLang="zh-CN" sz="2400" dirty="0">
              <a:latin typeface="微软雅黑" panose="020B0503020204020204" pitchFamily="34" charset="-122"/>
              <a:ea typeface="微软雅黑" panose="020B0503020204020204" pitchFamily="34" charset="-122"/>
            </a:endParaRPr>
          </a:p>
          <a:p>
            <a:pPr algn="just">
              <a:spcBef>
                <a:spcPts val="600"/>
              </a:spcBef>
              <a:defRPr/>
            </a:pP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10-1 </a:t>
            </a:r>
            <a:r>
              <a:rPr lang="zh-CN" altLang="en-US" sz="2400" dirty="0">
                <a:latin typeface="微软雅黑" panose="020B0503020204020204" pitchFamily="34" charset="-122"/>
                <a:ea typeface="微软雅黑" panose="020B0503020204020204" pitchFamily="34" charset="-122"/>
              </a:rPr>
              <a:t>画出座体的三视图。</a:t>
            </a:r>
            <a:endParaRPr lang="zh-CN" altLang="zh-CN" sz="2400"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0168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894258"/>
            <a:ext cx="9209087" cy="1184940"/>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10.2.2  </a:t>
            </a:r>
            <a:r>
              <a:rPr lang="zh-CN" altLang="en-US" sz="2800" b="1" dirty="0">
                <a:latin typeface="微软雅黑" panose="020B0503020204020204" pitchFamily="34" charset="-122"/>
                <a:ea typeface="微软雅黑" panose="020B0503020204020204" pitchFamily="34" charset="-122"/>
              </a:rPr>
              <a:t>组合体画法实例</a:t>
            </a:r>
            <a:endParaRPr lang="zh-CN" altLang="zh-CN" sz="2400" dirty="0">
              <a:latin typeface="微软雅黑" panose="020B0503020204020204" pitchFamily="34" charset="-122"/>
              <a:ea typeface="微软雅黑" panose="020B0503020204020204" pitchFamily="34" charset="-122"/>
            </a:endParaRPr>
          </a:p>
          <a:p>
            <a:pPr algn="just">
              <a:spcBef>
                <a:spcPts val="600"/>
              </a:spcBef>
              <a:defRPr/>
            </a:pP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10-1 </a:t>
            </a:r>
            <a:r>
              <a:rPr lang="zh-CN" altLang="en-US" sz="2400" dirty="0">
                <a:latin typeface="微软雅黑" panose="020B0503020204020204" pitchFamily="34" charset="-122"/>
                <a:ea typeface="微软雅黑" panose="020B0503020204020204" pitchFamily="34" charset="-122"/>
              </a:rPr>
              <a:t>画出座体的三视图。</a:t>
            </a:r>
            <a:endParaRPr lang="zh-CN" altLang="zh-CN" sz="2400" dirty="0">
              <a:latin typeface="微软雅黑" panose="020B0503020204020204" pitchFamily="34" charset="-122"/>
              <a:ea typeface="微软雅黑" panose="020B0503020204020204" pitchFamily="34" charset="-122"/>
            </a:endParaRPr>
          </a:p>
        </p:txBody>
      </p:sp>
      <p:pic>
        <p:nvPicPr>
          <p:cNvPr id="60418" name="图片 1">
            <a:extLst>
              <a:ext uri="{FF2B5EF4-FFF2-40B4-BE49-F238E27FC236}">
                <a16:creationId xmlns="" xmlns:a16="http://schemas.microsoft.com/office/drawing/2014/main" id="{07B8D149-BCA5-926E-75FD-23371065F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08" y="2246978"/>
            <a:ext cx="10353184" cy="389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 xmlns:a16="http://schemas.microsoft.com/office/drawing/2014/main" id="{7ED42474-4791-0EEC-62C7-D019EF863F5D}"/>
              </a:ext>
            </a:extLst>
          </p:cNvPr>
          <p:cNvSpPr txBox="1"/>
          <p:nvPr/>
        </p:nvSpPr>
        <p:spPr>
          <a:xfrm>
            <a:off x="0" y="61261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画组合体投影图的步骤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8" name="矩形 7"/>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30623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61261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画组合体投影图的步骤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1442" name="图片 1">
            <a:extLst>
              <a:ext uri="{FF2B5EF4-FFF2-40B4-BE49-F238E27FC236}">
                <a16:creationId xmlns="" xmlns:a16="http://schemas.microsoft.com/office/drawing/2014/main" id="{87E8C2D0-7E8B-B541-00AA-87C034C02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057" y="2246978"/>
            <a:ext cx="10529887" cy="38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 xmlns:a16="http://schemas.microsoft.com/office/drawing/2014/main" id="{D9BD395D-56E6-7C64-BE34-E9E835199C97}"/>
              </a:ext>
            </a:extLst>
          </p:cNvPr>
          <p:cNvSpPr txBox="1"/>
          <p:nvPr/>
        </p:nvSpPr>
        <p:spPr>
          <a:xfrm>
            <a:off x="1401763" y="894258"/>
            <a:ext cx="9209087" cy="1184940"/>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10.2.2  </a:t>
            </a:r>
            <a:r>
              <a:rPr lang="zh-CN" altLang="en-US" sz="2800" b="1" dirty="0">
                <a:latin typeface="微软雅黑" panose="020B0503020204020204" pitchFamily="34" charset="-122"/>
                <a:ea typeface="微软雅黑" panose="020B0503020204020204" pitchFamily="34" charset="-122"/>
              </a:rPr>
              <a:t>组合体画法实例</a:t>
            </a:r>
            <a:endParaRPr lang="zh-CN" altLang="zh-CN" sz="2400" dirty="0">
              <a:latin typeface="微软雅黑" panose="020B0503020204020204" pitchFamily="34" charset="-122"/>
              <a:ea typeface="微软雅黑" panose="020B0503020204020204" pitchFamily="34" charset="-122"/>
            </a:endParaRPr>
          </a:p>
          <a:p>
            <a:pPr algn="just">
              <a:spcBef>
                <a:spcPts val="600"/>
              </a:spcBef>
              <a:defRPr/>
            </a:pP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10-1 </a:t>
            </a:r>
            <a:r>
              <a:rPr lang="zh-CN" altLang="en-US" sz="2400" dirty="0">
                <a:latin typeface="微软雅黑" panose="020B0503020204020204" pitchFamily="34" charset="-122"/>
                <a:ea typeface="微软雅黑" panose="020B0503020204020204" pitchFamily="34" charset="-122"/>
              </a:rPr>
              <a:t>画出座体的三视图。</a:t>
            </a:r>
            <a:endParaRPr lang="zh-CN" altLang="zh-CN" sz="2400"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429738" y="359056"/>
            <a:ext cx="3679212"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画组合体的方法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24164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4216539"/>
          </a:xfrm>
          <a:prstGeom prst="rect">
            <a:avLst/>
          </a:prstGeom>
          <a:noFill/>
        </p:spPr>
        <p:txBody>
          <a:bodyPr>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p>
          <a:p>
            <a:pPr algn="just">
              <a:defRPr/>
            </a:pPr>
            <a:r>
              <a:rPr lang="zh-CN" altLang="en-US" sz="2400" dirty="0">
                <a:latin typeface="微软雅黑" panose="020B0503020204020204" pitchFamily="34" charset="-122"/>
                <a:ea typeface="微软雅黑" panose="020B0503020204020204" pitchFamily="34" charset="-122"/>
              </a:rPr>
              <a:t>      </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b="1" dirty="0">
                <a:latin typeface="微软雅黑" panose="020B0503020204020204" pitchFamily="34" charset="-122"/>
                <a:ea typeface="微软雅黑" panose="020B0503020204020204" pitchFamily="34" charset="-122"/>
              </a:rPr>
              <a:t>10.3.1  </a:t>
            </a:r>
            <a:r>
              <a:rPr lang="zh-CN" altLang="en-US" sz="2400" b="1" dirty="0">
                <a:latin typeface="微软雅黑" panose="020B0503020204020204" pitchFamily="34" charset="-122"/>
                <a:ea typeface="微软雅黑" panose="020B0503020204020204" pitchFamily="34" charset="-122"/>
              </a:rPr>
              <a:t>长对正 高平齐 </a:t>
            </a:r>
            <a:r>
              <a:rPr lang="zh-CN" altLang="en-US" sz="2400" b="1">
                <a:latin typeface="微软雅黑" panose="020B0503020204020204" pitchFamily="34" charset="-122"/>
                <a:ea typeface="微软雅黑" panose="020B0503020204020204" pitchFamily="34" charset="-122"/>
              </a:rPr>
              <a:t>宽</a:t>
            </a:r>
            <a:r>
              <a:rPr lang="zh-CN" altLang="en-US" sz="2400" b="1" smtClean="0">
                <a:latin typeface="微软雅黑" panose="020B0503020204020204" pitchFamily="34" charset="-122"/>
                <a:ea typeface="微软雅黑" panose="020B0503020204020204" pitchFamily="34" charset="-122"/>
              </a:rPr>
              <a:t>相等</a:t>
            </a:r>
            <a:endParaRPr lang="en-US" altLang="zh-CN" sz="2400" b="1" smtClean="0">
              <a:latin typeface="微软雅黑" panose="020B0503020204020204" pitchFamily="34" charset="-122"/>
              <a:ea typeface="微软雅黑" panose="020B0503020204020204" pitchFamily="34" charset="-122"/>
            </a:endParaRPr>
          </a:p>
          <a:p>
            <a:pPr algn="just">
              <a:lnSpc>
                <a:spcPct val="150000"/>
              </a:lnSpc>
              <a:defRPr/>
            </a:pP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三视图和直观图是高中数学的必修内容。高中的数学教材中介绍了一个非常实用的口诀“长对正、高平齐、宽相等”。这个口诀是根据正投影的规律归纳总结出来的。三视图是从三个不同方向对同一个物体进行正投影所得的结果。</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2179723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124301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10.3.1  </a:t>
            </a:r>
            <a:r>
              <a:rPr lang="zh-CN" altLang="en-US" sz="2800" b="1" dirty="0">
                <a:latin typeface="微软雅黑" panose="020B0503020204020204" pitchFamily="34" charset="-122"/>
                <a:ea typeface="微软雅黑" panose="020B0503020204020204" pitchFamily="34" charset="-122"/>
              </a:rPr>
              <a:t>长对正 高平齐 宽相等</a:t>
            </a: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10-17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长对正 高平齐 长相等</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2466" name="图片 1">
            <a:extLst>
              <a:ext uri="{FF2B5EF4-FFF2-40B4-BE49-F238E27FC236}">
                <a16:creationId xmlns="" xmlns:a16="http://schemas.microsoft.com/office/drawing/2014/main" id="{3B13CAAC-3876-12E5-91B4-D7886C44D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821" y="1905567"/>
            <a:ext cx="7164358" cy="380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矩形 1"/>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6543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124301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10.3.2  </a:t>
            </a:r>
            <a:r>
              <a:rPr lang="zh-CN" altLang="en-US" sz="2800" b="1" dirty="0">
                <a:latin typeface="微软雅黑" panose="020B0503020204020204" pitchFamily="34" charset="-122"/>
                <a:ea typeface="微软雅黑" panose="020B0503020204020204" pitchFamily="34" charset="-122"/>
              </a:rPr>
              <a:t>用联系的观点看视图</a:t>
            </a: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40619"/>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10-18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联系的观点看问题</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3490" name="图片 1">
            <a:extLst>
              <a:ext uri="{FF2B5EF4-FFF2-40B4-BE49-F238E27FC236}">
                <a16:creationId xmlns="" xmlns:a16="http://schemas.microsoft.com/office/drawing/2014/main" id="{E5146738-D6D6-A4E0-3E8A-9444F86AE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8" y="2062970"/>
            <a:ext cx="11183144" cy="367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66699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a:extLst>
              <a:ext uri="{FF2B5EF4-FFF2-40B4-BE49-F238E27FC236}">
                <a16:creationId xmlns="" xmlns:a16="http://schemas.microsoft.com/office/drawing/2014/main" id="{44A01C13-6AD5-88E8-3E41-271AAF6D62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 xmlns:a16="http://schemas.microsoft.com/office/drawing/2014/main" id="{9BD04658-230C-C320-6656-B209B1F9F2E5}"/>
              </a:ext>
            </a:extLst>
          </p:cNvPr>
          <p:cNvSpPr txBox="1"/>
          <p:nvPr/>
        </p:nvSpPr>
        <p:spPr>
          <a:xfrm>
            <a:off x="2070730" y="1438993"/>
            <a:ext cx="7646987" cy="4154984"/>
          </a:xfrm>
          <a:prstGeom prst="rect">
            <a:avLst/>
          </a:prstGeom>
          <a:noFill/>
        </p:spPr>
        <p:txBody>
          <a:bodyPr>
            <a:spAutoFit/>
          </a:bodyPr>
          <a:lstStyle/>
          <a:p>
            <a:pPr>
              <a:defRPr/>
            </a:pPr>
            <a:r>
              <a:rPr lang="en-US" altLang="zh-CN" sz="3200" b="1" kern="220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b="1" kern="220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组合体</a:t>
            </a:r>
            <a:endParaRPr lang="en-US" altLang="zh-CN" sz="32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0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3" action="ppaction://hlinksldjump"/>
              </a:rPr>
              <a:t>10.1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3" action="ppaction://hlinksldjump"/>
              </a:rPr>
              <a:t>组合体的构型</a:t>
            </a:r>
            <a:endPar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4" action="ppaction://hlinksldjump"/>
              </a:rPr>
              <a:t>10.2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4" action="ppaction://hlinksldjump"/>
              </a:rPr>
              <a:t>画组合体的方法</a:t>
            </a:r>
            <a:endPar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5" action="ppaction://hlinksldjump"/>
              </a:rPr>
              <a:t>10.3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5" action="ppaction://hlinksldjump"/>
              </a:rPr>
              <a:t>读组合体视图的要领和基本方法</a:t>
            </a:r>
            <a:endPar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200000"/>
              </a:lnSpc>
              <a:defRPr/>
            </a:pP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6" action="ppaction://hlinksldjump"/>
              </a:rPr>
              <a:t>10.4  </a:t>
            </a:r>
            <a:r>
              <a:rPr lang="zh-CN" altLang="en-US"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6" action="ppaction://hlinksldjump"/>
              </a:rPr>
              <a:t>尺寸标注</a:t>
            </a:r>
            <a:r>
              <a:rPr lang="en-US"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hlinkClick r:id="rId6" action="ppaction://hlinksldjump"/>
              </a:rPr>
              <a:t>       </a:t>
            </a:r>
            <a:endParaRPr lang="zh-CN" altLang="zh-CN" sz="24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zh-CN" altLang="zh-CN" sz="20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10-19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剖析组合体的视图</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4514" name="图片 1">
            <a:extLst>
              <a:ext uri="{FF2B5EF4-FFF2-40B4-BE49-F238E27FC236}">
                <a16:creationId xmlns="" xmlns:a16="http://schemas.microsoft.com/office/drawing/2014/main" id="{69EEFDDB-D315-5F9A-CAA2-CE2FD5B2E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2155825"/>
            <a:ext cx="7759700" cy="374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 xmlns:a16="http://schemas.microsoft.com/office/drawing/2014/main" id="{351A68FA-A66A-F44B-BA80-AC86648AE683}"/>
              </a:ext>
            </a:extLst>
          </p:cNvPr>
          <p:cNvSpPr txBox="1"/>
          <p:nvPr/>
        </p:nvSpPr>
        <p:spPr>
          <a:xfrm>
            <a:off x="1401763" y="1066844"/>
            <a:ext cx="9495536"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10.3.3  </a:t>
            </a:r>
            <a:r>
              <a:rPr lang="zh-CN" altLang="en-US" sz="2800" b="1" dirty="0">
                <a:latin typeface="微软雅黑" panose="020B0503020204020204" pitchFamily="34" charset="-122"/>
                <a:ea typeface="微软雅黑" panose="020B0503020204020204" pitchFamily="34" charset="-122"/>
              </a:rPr>
              <a:t> 形体分析法读图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10-2 </a:t>
            </a:r>
            <a:r>
              <a:rPr lang="zh-CN" altLang="zh-CN" sz="2400" dirty="0">
                <a:latin typeface="微软雅黑" panose="020B0503020204020204" pitchFamily="34" charset="-122"/>
                <a:ea typeface="微软雅黑" panose="020B0503020204020204" pitchFamily="34" charset="-122"/>
              </a:rPr>
              <a:t>分析建筑形体的构型方式。</a:t>
            </a:r>
            <a:endParaRPr lang="zh-CN" altLang="en-US" sz="2800" b="1"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94738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10-19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剖析组合体的视图</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5538" name="图片 1">
            <a:extLst>
              <a:ext uri="{FF2B5EF4-FFF2-40B4-BE49-F238E27FC236}">
                <a16:creationId xmlns="" xmlns:a16="http://schemas.microsoft.com/office/drawing/2014/main" id="{694C908B-DC4A-F55A-0E61-9273BD631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344" y="2253230"/>
            <a:ext cx="8977312" cy="369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 xmlns:a16="http://schemas.microsoft.com/office/drawing/2014/main" id="{DB25A8D0-8F1C-4DD9-95C5-5ACA1A02151F}"/>
              </a:ext>
            </a:extLst>
          </p:cNvPr>
          <p:cNvSpPr txBox="1"/>
          <p:nvPr/>
        </p:nvSpPr>
        <p:spPr>
          <a:xfrm>
            <a:off x="1401763" y="1066844"/>
            <a:ext cx="9495536"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10.3.3  </a:t>
            </a:r>
            <a:r>
              <a:rPr lang="zh-CN" altLang="en-US" sz="2800" b="1" dirty="0">
                <a:latin typeface="微软雅黑" panose="020B0503020204020204" pitchFamily="34" charset="-122"/>
                <a:ea typeface="微软雅黑" panose="020B0503020204020204" pitchFamily="34" charset="-122"/>
              </a:rPr>
              <a:t> 形体分析法读图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10-2 </a:t>
            </a:r>
            <a:r>
              <a:rPr lang="zh-CN" altLang="zh-CN" sz="2400" dirty="0">
                <a:latin typeface="微软雅黑" panose="020B0503020204020204" pitchFamily="34" charset="-122"/>
                <a:ea typeface="微软雅黑" panose="020B0503020204020204" pitchFamily="34" charset="-122"/>
              </a:rPr>
              <a:t>分析建筑形体的构型方式。</a:t>
            </a:r>
            <a:endParaRPr lang="zh-CN" altLang="en-US" sz="2800" b="1"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9841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107523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10.3.4   </a:t>
            </a:r>
            <a:r>
              <a:rPr lang="zh-CN" altLang="en-US" sz="2800" b="1" dirty="0">
                <a:latin typeface="微软雅黑" panose="020B0503020204020204" pitchFamily="34" charset="-122"/>
                <a:ea typeface="微软雅黑" panose="020B0503020204020204" pitchFamily="34" charset="-122"/>
              </a:rPr>
              <a:t>线面分析法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10-3  </a:t>
            </a:r>
            <a:r>
              <a:rPr lang="zh-CN" altLang="en-US" sz="2400" dirty="0">
                <a:latin typeface="微软雅黑" panose="020B0503020204020204" pitchFamily="34" charset="-122"/>
                <a:ea typeface="微软雅黑" panose="020B0503020204020204" pitchFamily="34" charset="-122"/>
              </a:rPr>
              <a:t>分析立体截交线的形状</a:t>
            </a:r>
            <a:r>
              <a:rPr lang="zh-CN" altLang="zh-CN" sz="2400"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10-20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平面立体的线面分析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a:extLst>
              <a:ext uri="{FF2B5EF4-FFF2-40B4-BE49-F238E27FC236}">
                <a16:creationId xmlns="" xmlns:a16="http://schemas.microsoft.com/office/drawing/2014/main" id="{7FED124F-814C-3D4C-0C7D-4221D8E22F12}"/>
              </a:ext>
            </a:extLst>
          </p:cNvPr>
          <p:cNvPicPr>
            <a:picLocks noChangeAspect="1"/>
          </p:cNvPicPr>
          <p:nvPr/>
        </p:nvPicPr>
        <p:blipFill>
          <a:blip r:embed="rId3"/>
          <a:stretch>
            <a:fillRect/>
          </a:stretch>
        </p:blipFill>
        <p:spPr>
          <a:xfrm>
            <a:off x="209550" y="2074248"/>
            <a:ext cx="11772900" cy="3876192"/>
          </a:xfrm>
          <a:prstGeom prst="rect">
            <a:avLst/>
          </a:prstGeom>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32469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10-21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曲面立体的线面分析</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 xmlns:a16="http://schemas.microsoft.com/office/drawing/2014/main" id="{D23A5902-0723-A3CE-BEF4-A14F6D00097B}"/>
              </a:ext>
            </a:extLst>
          </p:cNvPr>
          <p:cNvPicPr>
            <a:picLocks noChangeAspect="1"/>
          </p:cNvPicPr>
          <p:nvPr/>
        </p:nvPicPr>
        <p:blipFill>
          <a:blip r:embed="rId3"/>
          <a:stretch>
            <a:fillRect/>
          </a:stretch>
        </p:blipFill>
        <p:spPr>
          <a:xfrm>
            <a:off x="1672977" y="2008755"/>
            <a:ext cx="8846047" cy="3925067"/>
          </a:xfrm>
          <a:prstGeom prst="rect">
            <a:avLst/>
          </a:prstGeom>
        </p:spPr>
      </p:pic>
      <p:sp>
        <p:nvSpPr>
          <p:cNvPr id="7" name="文本框 6">
            <a:extLst>
              <a:ext uri="{FF2B5EF4-FFF2-40B4-BE49-F238E27FC236}">
                <a16:creationId xmlns="" xmlns:a16="http://schemas.microsoft.com/office/drawing/2014/main" id="{F7173457-B78A-6030-2EF9-2DADAD170184}"/>
              </a:ext>
            </a:extLst>
          </p:cNvPr>
          <p:cNvSpPr txBox="1"/>
          <p:nvPr/>
        </p:nvSpPr>
        <p:spPr>
          <a:xfrm>
            <a:off x="1401763" y="1083622"/>
            <a:ext cx="973881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10.3.4   </a:t>
            </a:r>
            <a:r>
              <a:rPr lang="zh-CN" altLang="en-US" sz="2800" b="1" dirty="0">
                <a:latin typeface="微软雅黑" panose="020B0503020204020204" pitchFamily="34" charset="-122"/>
                <a:ea typeface="微软雅黑" panose="020B0503020204020204" pitchFamily="34" charset="-122"/>
              </a:rPr>
              <a:t>线面分析法          </a:t>
            </a: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10-4  </a:t>
            </a:r>
            <a:r>
              <a:rPr lang="zh-CN" altLang="en-US" sz="2400" dirty="0">
                <a:latin typeface="微软雅黑" panose="020B0503020204020204" pitchFamily="34" charset="-122"/>
                <a:ea typeface="微软雅黑" panose="020B0503020204020204" pitchFamily="34" charset="-122"/>
              </a:rPr>
              <a:t>分析立体表面的形状和位置</a:t>
            </a:r>
            <a:r>
              <a:rPr lang="zh-CN" altLang="zh-CN" sz="2400"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872793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3293209"/>
          </a:xfrm>
          <a:prstGeom prst="rect">
            <a:avLst/>
          </a:prstGeom>
          <a:noFill/>
        </p:spPr>
        <p:txBody>
          <a:bodyPr>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zh-CN" altLang="en-US" sz="2400" smtClean="0">
                <a:latin typeface="微软雅黑" panose="020B0503020204020204" pitchFamily="34" charset="-122"/>
                <a:ea typeface="微软雅黑" panose="020B0503020204020204" pitchFamily="34" charset="-122"/>
              </a:rPr>
              <a:t>建筑物</a:t>
            </a:r>
            <a:r>
              <a:rPr lang="zh-CN" altLang="en-US" sz="2400" dirty="0">
                <a:latin typeface="微软雅黑" panose="020B0503020204020204" pitchFamily="34" charset="-122"/>
                <a:ea typeface="微软雅黑" panose="020B0503020204020204" pitchFamily="34" charset="-122"/>
              </a:rPr>
              <a:t>的形状结构用视图来表达，建筑物的大小通过标注尺寸来说明。因此，尺寸是工程图样中的重要内容</a:t>
            </a:r>
            <a:r>
              <a:rPr lang="zh-CN" altLang="en-US" sz="2400">
                <a:latin typeface="微软雅黑" panose="020B0503020204020204" pitchFamily="34" charset="-122"/>
                <a:ea typeface="微软雅黑" panose="020B0503020204020204" pitchFamily="34" charset="-122"/>
              </a:rPr>
              <a:t>之一</a:t>
            </a:r>
            <a:r>
              <a:rPr lang="zh-CN" altLang="en-US" sz="2400" smtClean="0">
                <a:latin typeface="微软雅黑" panose="020B0503020204020204" pitchFamily="34" charset="-122"/>
                <a:ea typeface="微软雅黑" panose="020B0503020204020204" pitchFamily="34" charset="-122"/>
              </a:rPr>
              <a:t>。</a:t>
            </a:r>
            <a:endParaRPr lang="en-US" altLang="zh-CN" sz="2400" smtClean="0">
              <a:latin typeface="微软雅黑" panose="020B0503020204020204" pitchFamily="34" charset="-122"/>
              <a:ea typeface="微软雅黑" panose="020B0503020204020204" pitchFamily="34" charset="-122"/>
            </a:endParaRPr>
          </a:p>
          <a:p>
            <a:pPr algn="just">
              <a:lnSpc>
                <a:spcPct val="150000"/>
              </a:lnSpc>
              <a:defRPr/>
            </a:pP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b="1" dirty="0">
                <a:latin typeface="微软雅黑" panose="020B0503020204020204" pitchFamily="34" charset="-122"/>
                <a:ea typeface="微软雅黑" panose="020B0503020204020204" pitchFamily="34" charset="-122"/>
              </a:rPr>
              <a:t>10.4.1  </a:t>
            </a:r>
            <a:r>
              <a:rPr lang="zh-CN" altLang="en-US" sz="2400" b="1" dirty="0">
                <a:latin typeface="微软雅黑" panose="020B0503020204020204" pitchFamily="34" charset="-122"/>
                <a:ea typeface="微软雅黑" panose="020B0503020204020204" pitchFamily="34" charset="-122"/>
              </a:rPr>
              <a:t>基本几何体的尺寸标注</a:t>
            </a:r>
            <a:endParaRPr lang="en-US" altLang="zh-CN" sz="2400" b="1"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一般情况下，基本几何体应标注长、宽、高三个方向的尺寸。</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363676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1243013"/>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10.4.1   </a:t>
            </a:r>
            <a:r>
              <a:rPr lang="zh-CN" altLang="en-US" sz="2800" b="1" dirty="0">
                <a:latin typeface="微软雅黑" panose="020B0503020204020204" pitchFamily="34" charset="-122"/>
                <a:ea typeface="微软雅黑" panose="020B0503020204020204" pitchFamily="34" charset="-122"/>
              </a:rPr>
              <a:t>基本几何体的尺寸标注</a:t>
            </a: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10-22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基本几何体的尺寸标注</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192818" y="354013"/>
            <a:ext cx="6192721"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读组合体视图的要领和基本方法</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1401763" y="1905567"/>
            <a:ext cx="9925115" cy="3615841"/>
          </a:xfrm>
          <a:prstGeom prst="rect">
            <a:avLst/>
          </a:prstGeom>
        </p:spPr>
      </p:pic>
    </p:spTree>
    <p:extLst>
      <p:ext uri="{BB962C8B-B14F-4D97-AF65-F5344CB8AC3E}">
        <p14:creationId xmlns:p14="http://schemas.microsoft.com/office/powerpoint/2010/main" val="1897509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4" y="354013"/>
            <a:ext cx="3230622" cy="585787"/>
          </a:xfrm>
          <a:prstGeom prst="rect">
            <a:avLst/>
          </a:prstGeom>
          <a:noFill/>
        </p:spPr>
        <p:txBody>
          <a:bodyPr wrap="square">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1142345"/>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10.4.1   </a:t>
            </a:r>
            <a:r>
              <a:rPr lang="zh-CN" altLang="en-US" sz="2800" b="1" dirty="0">
                <a:latin typeface="微软雅黑" panose="020B0503020204020204" pitchFamily="34" charset="-122"/>
                <a:ea typeface="微软雅黑" panose="020B0503020204020204" pitchFamily="34" charset="-122"/>
              </a:rPr>
              <a:t>基本几何体的尺寸标注</a:t>
            </a: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964238"/>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10-23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简单切割体的尺寸标注</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 name="矩形 1"/>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图片 2"/>
          <p:cNvPicPr>
            <a:picLocks noChangeAspect="1"/>
          </p:cNvPicPr>
          <p:nvPr/>
        </p:nvPicPr>
        <p:blipFill>
          <a:blip r:embed="rId4"/>
          <a:stretch>
            <a:fillRect/>
          </a:stretch>
        </p:blipFill>
        <p:spPr>
          <a:xfrm>
            <a:off x="1051327" y="1778323"/>
            <a:ext cx="10089345" cy="4159721"/>
          </a:xfrm>
          <a:prstGeom prst="rect">
            <a:avLst/>
          </a:prstGeom>
        </p:spPr>
      </p:pic>
    </p:spTree>
    <p:extLst>
      <p:ext uri="{BB962C8B-B14F-4D97-AF65-F5344CB8AC3E}">
        <p14:creationId xmlns:p14="http://schemas.microsoft.com/office/powerpoint/2010/main" val="1677332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5078313"/>
          </a:xfrm>
          <a:prstGeom prst="rect">
            <a:avLst/>
          </a:prstGeom>
          <a:noFill/>
        </p:spPr>
        <p:txBody>
          <a:bodyPr>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10.4.2  </a:t>
            </a:r>
            <a:r>
              <a:rPr lang="zh-CN" altLang="en-US" sz="2400" b="1" dirty="0">
                <a:latin typeface="微软雅黑" panose="020B0503020204020204" pitchFamily="34" charset="-122"/>
                <a:ea typeface="微软雅黑" panose="020B0503020204020204" pitchFamily="34" charset="-122"/>
              </a:rPr>
              <a:t>尺寸分类</a:t>
            </a:r>
            <a:endParaRPr lang="en-US" altLang="zh-CN" sz="2400" b="1" dirty="0">
              <a:latin typeface="微软雅黑" panose="020B0503020204020204" pitchFamily="34" charset="-122"/>
              <a:ea typeface="微软雅黑" panose="020B0503020204020204" pitchFamily="34" charset="-122"/>
            </a:endParaRPr>
          </a:p>
          <a:p>
            <a:pPr algn="just">
              <a:lnSpc>
                <a:spcPct val="150000"/>
              </a:lnSpc>
              <a:defRPr/>
            </a:pPr>
            <a:r>
              <a:rPr lang="zh-CN" altLang="en-US" sz="2400" dirty="0">
                <a:latin typeface="微软雅黑" panose="020B0503020204020204" pitchFamily="34" charset="-122"/>
                <a:ea typeface="微软雅黑" panose="020B0503020204020204" pitchFamily="34" charset="-122"/>
              </a:rPr>
              <a:t>       组合体的尺寸按形体分析可分为三类：定形尺寸、定位尺寸和总体尺寸。    </a:t>
            </a:r>
          </a:p>
          <a:p>
            <a:pPr algn="just">
              <a:lnSpc>
                <a:spcPct val="150000"/>
              </a:lnSpc>
              <a:defRPr/>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定形尺寸   </a:t>
            </a:r>
            <a:r>
              <a:rPr lang="zh-CN" altLang="en-US" sz="2400" dirty="0">
                <a:latin typeface="微软雅黑" panose="020B0503020204020204" pitchFamily="34" charset="-122"/>
                <a:ea typeface="微软雅黑" panose="020B0503020204020204" pitchFamily="34" charset="-122"/>
              </a:rPr>
              <a:t>确定组合体中各基本几何体大小的尺寸，称为定形尺寸。</a:t>
            </a:r>
          </a:p>
          <a:p>
            <a:pPr algn="just">
              <a:lnSpc>
                <a:spcPct val="150000"/>
              </a:lnSpc>
              <a:defRPr/>
            </a:pPr>
            <a:r>
              <a:rPr lang="en-US" altLang="zh-CN" sz="2400" dirty="0">
                <a:latin typeface="微软雅黑" panose="020B0503020204020204" pitchFamily="34" charset="-122"/>
                <a:ea typeface="微软雅黑" panose="020B0503020204020204" pitchFamily="34" charset="-122"/>
              </a:rPr>
              <a:t>       2</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定位尺寸   </a:t>
            </a:r>
            <a:r>
              <a:rPr lang="zh-CN" altLang="en-US" sz="2400" dirty="0">
                <a:latin typeface="微软雅黑" panose="020B0503020204020204" pitchFamily="34" charset="-122"/>
                <a:ea typeface="微软雅黑" panose="020B0503020204020204" pitchFamily="34" charset="-122"/>
              </a:rPr>
              <a:t>确定组合体中各基本几何体之间相对位置的尺寸，称为定位尺寸。</a:t>
            </a:r>
          </a:p>
          <a:p>
            <a:pPr algn="just">
              <a:lnSpc>
                <a:spcPct val="150000"/>
              </a:lnSpc>
              <a:defRPr/>
            </a:pPr>
            <a:r>
              <a:rPr lang="en-US" altLang="zh-CN" sz="2400" dirty="0">
                <a:latin typeface="微软雅黑" panose="020B0503020204020204" pitchFamily="34" charset="-122"/>
                <a:ea typeface="微软雅黑" panose="020B0503020204020204" pitchFamily="34" charset="-122"/>
              </a:rPr>
              <a:t>       3</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总体尺寸  </a:t>
            </a:r>
            <a:r>
              <a:rPr lang="zh-CN" altLang="en-US" sz="2400" dirty="0">
                <a:latin typeface="微软雅黑" panose="020B0503020204020204" pitchFamily="34" charset="-122"/>
                <a:ea typeface="微软雅黑" panose="020B0503020204020204" pitchFamily="34" charset="-122"/>
              </a:rPr>
              <a:t>表示组合体的总长、总宽和总高的尺寸，称为总体尺寸。</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7" name="矩形 6"/>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236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left)">
                                      <p:cBhvr>
                                        <p:cTn id="12" dur="20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848730"/>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10.4.2  </a:t>
            </a:r>
            <a:r>
              <a:rPr lang="zh-CN" altLang="en-US" sz="2800" b="1" dirty="0">
                <a:latin typeface="微软雅黑" panose="020B0503020204020204" pitchFamily="34" charset="-122"/>
                <a:ea typeface="微软雅黑" panose="020B0503020204020204" pitchFamily="34" charset="-122"/>
              </a:rPr>
              <a:t>尺寸分类</a:t>
            </a: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10-24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组合体的尺寸标注</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
          <p:cNvPicPr>
            <a:picLocks noChangeAspect="1"/>
          </p:cNvPicPr>
          <p:nvPr/>
        </p:nvPicPr>
        <p:blipFill>
          <a:blip r:embed="rId3"/>
          <a:stretch>
            <a:fillRect/>
          </a:stretch>
        </p:blipFill>
        <p:spPr>
          <a:xfrm>
            <a:off x="1401763" y="1478520"/>
            <a:ext cx="9483605" cy="4770944"/>
          </a:xfrm>
          <a:prstGeom prst="rect">
            <a:avLst/>
          </a:prstGeom>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67265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4524315"/>
          </a:xfrm>
          <a:prstGeom prst="rect">
            <a:avLst/>
          </a:prstGeom>
          <a:noFill/>
        </p:spPr>
        <p:txBody>
          <a:bodyPr>
            <a:spAutoFit/>
          </a:bodyPr>
          <a:lstStyle/>
          <a:p>
            <a:pPr algn="just">
              <a:lnSpc>
                <a:spcPct val="150000"/>
              </a:lnSpc>
              <a:defRPr/>
            </a:pPr>
            <a:r>
              <a:rPr lang="en-US" altLang="zh-CN" sz="2400" b="1" dirty="0">
                <a:latin typeface="微软雅黑" panose="020B0503020204020204" pitchFamily="34" charset="-122"/>
                <a:ea typeface="微软雅黑" panose="020B0503020204020204" pitchFamily="34" charset="-122"/>
              </a:rPr>
              <a:t>10.4.3  </a:t>
            </a:r>
            <a:r>
              <a:rPr lang="zh-CN" altLang="en-US" sz="2400" b="1" dirty="0">
                <a:latin typeface="微软雅黑" panose="020B0503020204020204" pitchFamily="34" charset="-122"/>
                <a:ea typeface="微软雅黑" panose="020B0503020204020204" pitchFamily="34" charset="-122"/>
              </a:rPr>
              <a:t>标注尺寸的</a:t>
            </a:r>
            <a:r>
              <a:rPr lang="zh-CN" altLang="en-US" sz="2400" b="1">
                <a:latin typeface="微软雅黑" panose="020B0503020204020204" pitchFamily="34" charset="-122"/>
                <a:ea typeface="微软雅黑" panose="020B0503020204020204" pitchFamily="34" charset="-122"/>
              </a:rPr>
              <a:t>注意</a:t>
            </a:r>
            <a:r>
              <a:rPr lang="zh-CN" altLang="en-US" sz="2400" b="1" smtClean="0">
                <a:latin typeface="微软雅黑" panose="020B0503020204020204" pitchFamily="34" charset="-122"/>
                <a:ea typeface="微软雅黑" panose="020B0503020204020204" pitchFamily="34" charset="-122"/>
              </a:rPr>
              <a:t>事项</a:t>
            </a:r>
            <a:endParaRPr lang="en-US" altLang="zh-CN" sz="2400" b="1" smtClean="0">
              <a:latin typeface="微软雅黑" panose="020B0503020204020204" pitchFamily="34" charset="-122"/>
              <a:ea typeface="微软雅黑" panose="020B0503020204020204" pitchFamily="34" charset="-122"/>
            </a:endParaRPr>
          </a:p>
          <a:p>
            <a:pPr algn="just">
              <a:lnSpc>
                <a:spcPct val="150000"/>
              </a:lnSpc>
              <a:defRPr/>
            </a:pPr>
            <a:endParaRPr lang="en-US" altLang="zh-CN" sz="2400" b="1" dirty="0">
              <a:latin typeface="微软雅黑" panose="020B0503020204020204" pitchFamily="34" charset="-122"/>
              <a:ea typeface="微软雅黑" panose="020B0503020204020204" pitchFamily="34" charset="-122"/>
            </a:endParaRPr>
          </a:p>
          <a:p>
            <a:pPr algn="just">
              <a:lnSpc>
                <a:spcPct val="150000"/>
              </a:lnSpc>
              <a:defRPr/>
            </a:pPr>
            <a:r>
              <a:rPr lang="zh-CN" altLang="en-US" sz="2400" smtClean="0">
                <a:latin typeface="微软雅黑" panose="020B0503020204020204" pitchFamily="34" charset="-122"/>
                <a:ea typeface="微软雅黑" panose="020B0503020204020204" pitchFamily="34" charset="-122"/>
              </a:rPr>
              <a:t>      标注</a:t>
            </a:r>
            <a:r>
              <a:rPr lang="zh-CN" altLang="en-US" sz="2400" dirty="0">
                <a:latin typeface="微软雅黑" panose="020B0503020204020204" pitchFamily="34" charset="-122"/>
                <a:ea typeface="微软雅黑" panose="020B0503020204020204" pitchFamily="34" charset="-122"/>
              </a:rPr>
              <a:t>尺寸不仅要齐全、正确、合理，还应力求清晰、整齐，以便于阅读。因此，标注尺寸应注意以下几点：</a:t>
            </a:r>
          </a:p>
          <a:p>
            <a:pPr algn="just">
              <a:lnSpc>
                <a:spcPct val="150000"/>
              </a:lnSpc>
              <a:defRPr/>
            </a:pPr>
            <a:r>
              <a:rPr lang="en-US" altLang="zh-CN" sz="2400" dirty="0">
                <a:latin typeface="微软雅黑" panose="020B0503020204020204" pitchFamily="34" charset="-122"/>
                <a:ea typeface="微软雅黑" panose="020B0503020204020204" pitchFamily="34" charset="-122"/>
              </a:rPr>
              <a:t>    1</a:t>
            </a:r>
            <a:r>
              <a:rPr lang="zh-CN" altLang="en-US" sz="2400" dirty="0">
                <a:latin typeface="微软雅黑" panose="020B0503020204020204" pitchFamily="34" charset="-122"/>
                <a:ea typeface="微软雅黑" panose="020B0503020204020204" pitchFamily="34" charset="-122"/>
              </a:rPr>
              <a:t>．尺寸标注要</a:t>
            </a:r>
            <a:r>
              <a:rPr lang="zh-CN" altLang="en-US" sz="2400" b="1" dirty="0">
                <a:solidFill>
                  <a:srgbClr val="FF0000"/>
                </a:solidFill>
                <a:latin typeface="微软雅黑" panose="020B0503020204020204" pitchFamily="34" charset="-122"/>
                <a:ea typeface="微软雅黑" panose="020B0503020204020204" pitchFamily="34" charset="-122"/>
              </a:rPr>
              <a:t>齐全</a:t>
            </a:r>
          </a:p>
          <a:p>
            <a:pPr algn="just">
              <a:lnSpc>
                <a:spcPct val="150000"/>
              </a:lnSpc>
              <a:defRPr/>
            </a:pPr>
            <a:r>
              <a:rPr lang="en-US" altLang="zh-CN" sz="2400" dirty="0">
                <a:latin typeface="微软雅黑" panose="020B0503020204020204" pitchFamily="34" charset="-122"/>
                <a:ea typeface="微软雅黑" panose="020B0503020204020204" pitchFamily="34" charset="-122"/>
              </a:rPr>
              <a:t>    2</a:t>
            </a:r>
            <a:r>
              <a:rPr lang="zh-CN" altLang="en-US" sz="2400" dirty="0">
                <a:latin typeface="微软雅黑" panose="020B0503020204020204" pitchFamily="34" charset="-122"/>
                <a:ea typeface="微软雅黑" panose="020B0503020204020204" pitchFamily="34" charset="-122"/>
              </a:rPr>
              <a:t>．尺寸标注要</a:t>
            </a:r>
            <a:r>
              <a:rPr lang="zh-CN" altLang="en-US" sz="2400" b="1" dirty="0">
                <a:solidFill>
                  <a:srgbClr val="FF0000"/>
                </a:solidFill>
                <a:latin typeface="微软雅黑" panose="020B0503020204020204" pitchFamily="34" charset="-122"/>
                <a:ea typeface="微软雅黑" panose="020B0503020204020204" pitchFamily="34" charset="-122"/>
              </a:rPr>
              <a:t>清晰</a:t>
            </a:r>
          </a:p>
          <a:p>
            <a:pPr algn="just">
              <a:lnSpc>
                <a:spcPct val="150000"/>
              </a:lnSpc>
              <a:defRPr/>
            </a:pPr>
            <a:r>
              <a:rPr lang="en-US" altLang="zh-CN" sz="2400" dirty="0">
                <a:latin typeface="微软雅黑" panose="020B0503020204020204" pitchFamily="34" charset="-122"/>
                <a:ea typeface="微软雅黑" panose="020B0503020204020204" pitchFamily="34" charset="-122"/>
              </a:rPr>
              <a:t>    3</a:t>
            </a:r>
            <a:r>
              <a:rPr lang="zh-CN" altLang="en-US" sz="2400" dirty="0">
                <a:latin typeface="微软雅黑" panose="020B0503020204020204" pitchFamily="34" charset="-122"/>
                <a:ea typeface="微软雅黑" panose="020B0503020204020204" pitchFamily="34" charset="-122"/>
              </a:rPr>
              <a:t>．尺寸标注要</a:t>
            </a:r>
            <a:r>
              <a:rPr lang="zh-CN" altLang="en-US" sz="2400" b="1" dirty="0">
                <a:solidFill>
                  <a:srgbClr val="FF0000"/>
                </a:solidFill>
                <a:latin typeface="微软雅黑" panose="020B0503020204020204" pitchFamily="34" charset="-122"/>
                <a:ea typeface="微软雅黑" panose="020B0503020204020204" pitchFamily="34" charset="-122"/>
              </a:rPr>
              <a:t>集中</a:t>
            </a:r>
          </a:p>
          <a:p>
            <a:pPr algn="just">
              <a:lnSpc>
                <a:spcPct val="150000"/>
              </a:lnSpc>
              <a:defRPr/>
            </a:pPr>
            <a:r>
              <a:rPr lang="en-US" altLang="zh-CN" sz="2400" dirty="0">
                <a:latin typeface="微软雅黑" panose="020B0503020204020204" pitchFamily="34" charset="-122"/>
                <a:ea typeface="微软雅黑" panose="020B0503020204020204" pitchFamily="34" charset="-122"/>
              </a:rPr>
              <a:t>    4</a:t>
            </a:r>
            <a:r>
              <a:rPr lang="zh-CN" altLang="en-US" sz="2400" dirty="0">
                <a:latin typeface="微软雅黑" panose="020B0503020204020204" pitchFamily="34" charset="-122"/>
                <a:ea typeface="微软雅黑" panose="020B0503020204020204" pitchFamily="34" charset="-122"/>
              </a:rPr>
              <a:t>．尺寸布置要</a:t>
            </a:r>
            <a:r>
              <a:rPr lang="zh-CN" altLang="en-US" sz="2400" b="1" dirty="0">
                <a:solidFill>
                  <a:srgbClr val="FF0000"/>
                </a:solidFill>
                <a:latin typeface="微软雅黑" panose="020B0503020204020204" pitchFamily="34" charset="-122"/>
                <a:ea typeface="微软雅黑" panose="020B0503020204020204" pitchFamily="34" charset="-122"/>
              </a:rPr>
              <a:t>整齐</a:t>
            </a: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7" name="矩形 6"/>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56729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139438" y="976432"/>
            <a:ext cx="9188090" cy="5355312"/>
          </a:xfrm>
          <a:prstGeom prst="rect">
            <a:avLst/>
          </a:prstGeom>
          <a:noFill/>
        </p:spPr>
        <p:txBody>
          <a:bodyPr wrap="square">
            <a:spAutoFit/>
          </a:bodyPr>
          <a:lstStyle/>
          <a:p>
            <a:r>
              <a:rPr lang="en-US" altLang="zh-CN" sz="2400" b="1" smtClean="0">
                <a:solidFill>
                  <a:schemeClr val="accent1"/>
                </a:solidFill>
                <a:latin typeface="微软雅黑" panose="020B0503020204020204" pitchFamily="34" charset="-122"/>
                <a:ea typeface="微软雅黑" panose="020B0503020204020204" pitchFamily="34" charset="-122"/>
              </a:rPr>
              <a:t>【</a:t>
            </a:r>
            <a:r>
              <a:rPr lang="zh-CN" altLang="zh-CN" sz="2400" b="1" smtClean="0">
                <a:solidFill>
                  <a:schemeClr val="accent1"/>
                </a:solidFill>
                <a:latin typeface="微软雅黑" panose="020B0503020204020204" pitchFamily="34" charset="-122"/>
                <a:ea typeface="微软雅黑" panose="020B0503020204020204" pitchFamily="34" charset="-122"/>
              </a:rPr>
              <a:t>知识目标</a:t>
            </a:r>
            <a:r>
              <a:rPr lang="en-US" altLang="zh-CN" sz="2400" b="1" smtClean="0">
                <a:solidFill>
                  <a:schemeClr val="accent1"/>
                </a:solidFill>
                <a:latin typeface="微软雅黑" panose="020B0503020204020204" pitchFamily="34" charset="-122"/>
                <a:ea typeface="微软雅黑" panose="020B0503020204020204" pitchFamily="34" charset="-122"/>
              </a:rPr>
              <a:t>】</a:t>
            </a:r>
          </a:p>
          <a:p>
            <a:pPr>
              <a:lnSpc>
                <a:spcPct val="150000"/>
              </a:lnSpc>
            </a:pPr>
            <a:r>
              <a:rPr lang="en-US" altLang="zh-CN" sz="2000" smtClean="0">
                <a:latin typeface="微软雅黑" panose="020B0503020204020204" pitchFamily="34" charset="-122"/>
                <a:ea typeface="微软雅黑" panose="020B0503020204020204" pitchFamily="34" charset="-122"/>
              </a:rPr>
              <a:t>1</a:t>
            </a:r>
            <a:r>
              <a:rPr lang="en-US" altLang="zh-CN" sz="2000">
                <a:latin typeface="微软雅黑" panose="020B0503020204020204" pitchFamily="34" charset="-122"/>
                <a:ea typeface="微软雅黑" panose="020B0503020204020204" pitchFamily="34" charset="-122"/>
              </a:rPr>
              <a:t>.</a:t>
            </a:r>
            <a:r>
              <a:rPr lang="zh-CN" altLang="zh-CN" sz="2000">
                <a:latin typeface="微软雅黑" panose="020B0503020204020204" pitchFamily="34" charset="-122"/>
                <a:ea typeface="微软雅黑" panose="020B0503020204020204" pitchFamily="34" charset="-122"/>
              </a:rPr>
              <a:t>掌握形体分析法和线面分析法；</a:t>
            </a:r>
            <a:r>
              <a:rPr lang="en-US" altLang="zh-CN" sz="2000">
                <a:latin typeface="微软雅黑" panose="020B0503020204020204" pitchFamily="34" charset="-122"/>
                <a:ea typeface="微软雅黑" panose="020B0503020204020204" pitchFamily="34" charset="-122"/>
              </a:rPr>
              <a:t> </a:t>
            </a:r>
            <a:endParaRPr lang="zh-CN" altLang="zh-CN" sz="2000">
              <a:latin typeface="微软雅黑" panose="020B0503020204020204" pitchFamily="34" charset="-122"/>
              <a:ea typeface="微软雅黑" panose="020B0503020204020204" pitchFamily="34" charset="-122"/>
            </a:endParaRPr>
          </a:p>
          <a:p>
            <a:pPr>
              <a:lnSpc>
                <a:spcPct val="150000"/>
              </a:lnSpc>
            </a:pPr>
            <a:r>
              <a:rPr lang="en-US" altLang="zh-CN" sz="2000">
                <a:latin typeface="微软雅黑" panose="020B0503020204020204" pitchFamily="34" charset="-122"/>
                <a:ea typeface="微软雅黑" panose="020B0503020204020204" pitchFamily="34" charset="-122"/>
              </a:rPr>
              <a:t>2.</a:t>
            </a:r>
            <a:r>
              <a:rPr lang="zh-CN" altLang="zh-CN" sz="2000">
                <a:latin typeface="微软雅黑" panose="020B0503020204020204" pitchFamily="34" charset="-122"/>
                <a:ea typeface="微软雅黑" panose="020B0503020204020204" pitchFamily="34" charset="-122"/>
              </a:rPr>
              <a:t>运用形体分析法和线面分析法阅读和绘制组合体的视图。</a:t>
            </a:r>
          </a:p>
          <a:p>
            <a:pPr>
              <a:lnSpc>
                <a:spcPct val="150000"/>
              </a:lnSpc>
            </a:pPr>
            <a:r>
              <a:rPr lang="en-US" altLang="zh-CN" sz="2000">
                <a:latin typeface="微软雅黑" panose="020B0503020204020204" pitchFamily="34" charset="-122"/>
                <a:ea typeface="微软雅黑" panose="020B0503020204020204" pitchFamily="34" charset="-122"/>
              </a:rPr>
              <a:t>3.</a:t>
            </a:r>
            <a:r>
              <a:rPr lang="zh-CN" altLang="zh-CN" sz="2000">
                <a:latin typeface="微软雅黑" panose="020B0503020204020204" pitchFamily="34" charset="-122"/>
                <a:ea typeface="微软雅黑" panose="020B0503020204020204" pitchFamily="34" charset="-122"/>
              </a:rPr>
              <a:t>掌握组合体尺寸标注的规则和方法</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endParaRPr lang="zh-CN" altLang="zh-CN" sz="2400">
              <a:latin typeface="微软雅黑" panose="020B0503020204020204" pitchFamily="34" charset="-122"/>
              <a:ea typeface="微软雅黑" panose="020B0503020204020204" pitchFamily="34" charset="-122"/>
            </a:endParaRPr>
          </a:p>
          <a:p>
            <a:r>
              <a:rPr lang="en-US" altLang="zh-CN" sz="2400" b="1" smtClean="0">
                <a:solidFill>
                  <a:schemeClr val="accent1"/>
                </a:solidFill>
                <a:latin typeface="微软雅黑" panose="020B0503020204020204" pitchFamily="34" charset="-122"/>
                <a:ea typeface="微软雅黑" panose="020B0503020204020204" pitchFamily="34" charset="-122"/>
              </a:rPr>
              <a:t>【</a:t>
            </a:r>
            <a:r>
              <a:rPr lang="zh-CN" altLang="zh-CN" sz="2400" b="1" smtClean="0">
                <a:solidFill>
                  <a:schemeClr val="accent1"/>
                </a:solidFill>
                <a:latin typeface="微软雅黑" panose="020B0503020204020204" pitchFamily="34" charset="-122"/>
                <a:ea typeface="微软雅黑" panose="020B0503020204020204" pitchFamily="34" charset="-122"/>
              </a:rPr>
              <a:t>能力目标</a:t>
            </a:r>
            <a:r>
              <a:rPr lang="en-US" altLang="zh-CN" sz="2400" b="1" smtClean="0">
                <a:solidFill>
                  <a:schemeClr val="accent1"/>
                </a:solidFill>
                <a:latin typeface="微软雅黑" panose="020B0503020204020204" pitchFamily="34" charset="-122"/>
                <a:ea typeface="微软雅黑" panose="020B0503020204020204" pitchFamily="34" charset="-122"/>
              </a:rPr>
              <a:t>】</a:t>
            </a:r>
          </a:p>
          <a:p>
            <a:pPr>
              <a:lnSpc>
                <a:spcPct val="150000"/>
              </a:lnSpc>
            </a:pPr>
            <a:r>
              <a:rPr lang="en-US" altLang="zh-CN" sz="2000" smtClean="0">
                <a:latin typeface="微软雅黑" panose="020B0503020204020204" pitchFamily="34" charset="-122"/>
                <a:ea typeface="微软雅黑" panose="020B0503020204020204" pitchFamily="34" charset="-122"/>
              </a:rPr>
              <a:t>1. </a:t>
            </a:r>
            <a:r>
              <a:rPr lang="zh-CN" altLang="zh-CN" sz="2000" smtClean="0">
                <a:latin typeface="微软雅黑" panose="020B0503020204020204" pitchFamily="34" charset="-122"/>
                <a:ea typeface="微软雅黑" panose="020B0503020204020204" pitchFamily="34" charset="-122"/>
              </a:rPr>
              <a:t>根据</a:t>
            </a:r>
            <a:r>
              <a:rPr lang="zh-CN" altLang="zh-CN" sz="2000">
                <a:latin typeface="微软雅黑" panose="020B0503020204020204" pitchFamily="34" charset="-122"/>
                <a:ea typeface="微软雅黑" panose="020B0503020204020204" pitchFamily="34" charset="-122"/>
              </a:rPr>
              <a:t>组合体的结构特点，能够灵活运用形体分析法和线面分析法对组合体的形状和结构进行分析</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50000"/>
              </a:lnSpc>
            </a:pPr>
            <a:r>
              <a:rPr lang="en-US" altLang="zh-CN" sz="2000" smtClean="0">
                <a:latin typeface="微软雅黑" panose="020B0503020204020204" pitchFamily="34" charset="-122"/>
                <a:ea typeface="微软雅黑" panose="020B0503020204020204" pitchFamily="34" charset="-122"/>
              </a:rPr>
              <a:t>2. </a:t>
            </a:r>
            <a:r>
              <a:rPr lang="zh-CN" altLang="zh-CN" sz="2000" smtClean="0">
                <a:latin typeface="微软雅黑" panose="020B0503020204020204" pitchFamily="34" charset="-122"/>
                <a:ea typeface="微软雅黑" panose="020B0503020204020204" pitchFamily="34" charset="-122"/>
              </a:rPr>
              <a:t>在</a:t>
            </a:r>
            <a:r>
              <a:rPr lang="zh-CN" altLang="zh-CN" sz="2000">
                <a:latin typeface="微软雅黑" panose="020B0503020204020204" pitchFamily="34" charset="-122"/>
                <a:ea typeface="微软雅黑" panose="020B0503020204020204" pitchFamily="34" charset="-122"/>
              </a:rPr>
              <a:t>阅读组合体的视图时，能够想象出组合体的形状</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50000"/>
              </a:lnSpc>
            </a:pPr>
            <a:r>
              <a:rPr lang="en-US" altLang="zh-CN" sz="2000" smtClean="0">
                <a:latin typeface="微软雅黑" panose="020B0503020204020204" pitchFamily="34" charset="-122"/>
                <a:ea typeface="微软雅黑" panose="020B0503020204020204" pitchFamily="34" charset="-122"/>
              </a:rPr>
              <a:t>3. </a:t>
            </a:r>
            <a:r>
              <a:rPr lang="zh-CN" altLang="zh-CN" sz="2000" smtClean="0">
                <a:latin typeface="微软雅黑" panose="020B0503020204020204" pitchFamily="34" charset="-122"/>
                <a:ea typeface="微软雅黑" panose="020B0503020204020204" pitchFamily="34" charset="-122"/>
              </a:rPr>
              <a:t>在</a:t>
            </a:r>
            <a:r>
              <a:rPr lang="zh-CN" altLang="zh-CN" sz="2000">
                <a:latin typeface="微软雅黑" panose="020B0503020204020204" pitchFamily="34" charset="-122"/>
                <a:ea typeface="微软雅黑" panose="020B0503020204020204" pitchFamily="34" charset="-122"/>
              </a:rPr>
              <a:t>绘制组合体的视图时，能够准确、完整地绘制组合体的视图</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50000"/>
              </a:lnSpc>
            </a:pPr>
            <a:r>
              <a:rPr lang="en-US" altLang="zh-CN" sz="2000" smtClean="0">
                <a:latin typeface="微软雅黑" panose="020B0503020204020204" pitchFamily="34" charset="-122"/>
                <a:ea typeface="微软雅黑" panose="020B0503020204020204" pitchFamily="34" charset="-122"/>
              </a:rPr>
              <a:t>4</a:t>
            </a:r>
            <a:r>
              <a:rPr lang="en-US" altLang="zh-CN" sz="2000" smtClean="0">
                <a:latin typeface="微软雅黑" panose="020B0503020204020204" pitchFamily="34" charset="-122"/>
                <a:ea typeface="微软雅黑" panose="020B0503020204020204" pitchFamily="34" charset="-122"/>
              </a:rPr>
              <a:t>. </a:t>
            </a:r>
            <a:r>
              <a:rPr lang="zh-CN" altLang="zh-CN" sz="2000" smtClean="0">
                <a:latin typeface="微软雅黑" panose="020B0503020204020204" pitchFamily="34" charset="-122"/>
                <a:ea typeface="微软雅黑" panose="020B0503020204020204" pitchFamily="34" charset="-122"/>
              </a:rPr>
              <a:t>能够</a:t>
            </a:r>
            <a:r>
              <a:rPr lang="zh-CN" altLang="zh-CN" sz="2000">
                <a:latin typeface="微软雅黑" panose="020B0503020204020204" pitchFamily="34" charset="-122"/>
                <a:ea typeface="微软雅黑" panose="020B0503020204020204" pitchFamily="34" charset="-122"/>
              </a:rPr>
              <a:t>根据单个视图或两个不定形的视图，构思出不同的组合体。能够合理、完整地标注组合体的尺寸。</a:t>
            </a: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006594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848730"/>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10.4.3  </a:t>
            </a:r>
            <a:r>
              <a:rPr lang="zh-CN" altLang="en-US" sz="2800" b="1" dirty="0">
                <a:latin typeface="微软雅黑" panose="020B0503020204020204" pitchFamily="34" charset="-122"/>
                <a:ea typeface="微软雅黑" panose="020B0503020204020204" pitchFamily="34" charset="-122"/>
              </a:rPr>
              <a:t>标注尺寸的注意事项</a:t>
            </a: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10-25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尺寸标注正误对照</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a:extLst>
              <a:ext uri="{FF2B5EF4-FFF2-40B4-BE49-F238E27FC236}">
                <a16:creationId xmlns="" xmlns:a16="http://schemas.microsoft.com/office/drawing/2014/main" id="{50C04BC6-A6A1-903E-9D64-12C65500FC22}"/>
              </a:ext>
            </a:extLst>
          </p:cNvPr>
          <p:cNvPicPr>
            <a:picLocks noChangeAspect="1"/>
          </p:cNvPicPr>
          <p:nvPr/>
        </p:nvPicPr>
        <p:blipFill>
          <a:blip r:embed="rId3"/>
          <a:stretch>
            <a:fillRect/>
          </a:stretch>
        </p:blipFill>
        <p:spPr>
          <a:xfrm>
            <a:off x="1731344" y="1435777"/>
            <a:ext cx="8729312" cy="4872744"/>
          </a:xfrm>
          <a:prstGeom prst="rect">
            <a:avLst/>
          </a:prstGeom>
        </p:spPr>
      </p:pic>
      <p:sp>
        <p:nvSpPr>
          <p:cNvPr id="7"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24564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401763" y="848730"/>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10.4.4  </a:t>
            </a:r>
            <a:r>
              <a:rPr lang="zh-CN" altLang="en-US" sz="2800" b="1" dirty="0">
                <a:latin typeface="微软雅黑" panose="020B0503020204020204" pitchFamily="34" charset="-122"/>
                <a:ea typeface="微软雅黑" panose="020B0503020204020204" pitchFamily="34" charset="-122"/>
              </a:rPr>
              <a:t>建筑形体的尺寸标注        </a:t>
            </a: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10-5  </a:t>
            </a:r>
            <a:r>
              <a:rPr lang="zh-CN" altLang="zh-CN" sz="2400" dirty="0">
                <a:latin typeface="微软雅黑" panose="020B0503020204020204" pitchFamily="34" charset="-122"/>
                <a:ea typeface="微软雅黑" panose="020B0503020204020204" pitchFamily="34" charset="-122"/>
              </a:rPr>
              <a:t>标注座体的尺寸</a:t>
            </a:r>
            <a:r>
              <a:rPr lang="zh-CN" altLang="en-US" sz="2400" dirty="0">
                <a:latin typeface="微软雅黑" panose="020B0503020204020204" pitchFamily="34" charset="-122"/>
                <a:ea typeface="微软雅黑" panose="020B0503020204020204" pitchFamily="34" charset="-122"/>
              </a:rPr>
              <a:t>。</a:t>
            </a: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标注组合体尺寸的步骤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9" name="矩形 8"/>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4"/>
          <a:stretch>
            <a:fillRect/>
          </a:stretch>
        </p:blipFill>
        <p:spPr>
          <a:xfrm>
            <a:off x="1624693" y="1520249"/>
            <a:ext cx="9659789" cy="4377520"/>
          </a:xfrm>
          <a:prstGeom prst="rect">
            <a:avLst/>
          </a:prstGeom>
        </p:spPr>
      </p:pic>
    </p:spTree>
    <p:extLst>
      <p:ext uri="{BB962C8B-B14F-4D97-AF65-F5344CB8AC3E}">
        <p14:creationId xmlns:p14="http://schemas.microsoft.com/office/powerpoint/2010/main" val="3619448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6249464"/>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10-26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标注组合体尺寸的步骤</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 xmlns:a16="http://schemas.microsoft.com/office/drawing/2014/main" id="{5C0E9F5C-A880-B34A-B8C7-CDE52EB16699}"/>
              </a:ext>
            </a:extLst>
          </p:cNvPr>
          <p:cNvSpPr txBox="1"/>
          <p:nvPr/>
        </p:nvSpPr>
        <p:spPr>
          <a:xfrm>
            <a:off x="1401763" y="848730"/>
            <a:ext cx="9209087" cy="662554"/>
          </a:xfrm>
          <a:prstGeom prst="rect">
            <a:avLst/>
          </a:prstGeom>
          <a:noFill/>
        </p:spPr>
        <p:txBody>
          <a:bodyPr wrap="square">
            <a:spAutoFit/>
          </a:bodyPr>
          <a:lstStyle/>
          <a:p>
            <a:pPr algn="just">
              <a:lnSpc>
                <a:spcPct val="150000"/>
              </a:lnSpc>
              <a:defRPr/>
            </a:pPr>
            <a:r>
              <a:rPr lang="en-US" altLang="zh-CN" sz="2800" b="1" dirty="0">
                <a:latin typeface="微软雅黑" panose="020B0503020204020204" pitchFamily="34" charset="-122"/>
                <a:ea typeface="微软雅黑" panose="020B0503020204020204" pitchFamily="34" charset="-122"/>
              </a:rPr>
              <a:t>10.4.4  </a:t>
            </a:r>
            <a:r>
              <a:rPr lang="zh-CN" altLang="en-US" sz="2800" b="1" dirty="0">
                <a:latin typeface="微软雅黑" panose="020B0503020204020204" pitchFamily="34" charset="-122"/>
                <a:ea typeface="微软雅黑" panose="020B0503020204020204" pitchFamily="34" charset="-122"/>
              </a:rPr>
              <a:t>建筑形体的尺寸标注        </a:t>
            </a:r>
            <a:r>
              <a:rPr lang="zh-CN" altLang="en-US"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10-5  </a:t>
            </a:r>
            <a:r>
              <a:rPr lang="zh-CN" altLang="zh-CN" sz="2400" dirty="0">
                <a:latin typeface="微软雅黑" panose="020B0503020204020204" pitchFamily="34" charset="-122"/>
                <a:ea typeface="微软雅黑" panose="020B0503020204020204" pitchFamily="34" charset="-122"/>
              </a:rPr>
              <a:t>标注座体的尺寸</a:t>
            </a:r>
            <a:r>
              <a:rPr lang="zh-CN" altLang="en-US" sz="2400" dirty="0">
                <a:latin typeface="微软雅黑" panose="020B0503020204020204" pitchFamily="34" charset="-122"/>
                <a:ea typeface="微软雅黑" panose="020B0503020204020204" pitchFamily="34" charset="-122"/>
              </a:rPr>
              <a:t>。</a:t>
            </a:r>
          </a:p>
        </p:txBody>
      </p:sp>
      <p:sp>
        <p:nvSpPr>
          <p:cNvPr id="9"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0" name="矩形 9"/>
          <p:cNvSpPr/>
          <p:nvPr/>
        </p:nvSpPr>
        <p:spPr>
          <a:xfrm>
            <a:off x="4510259" y="329066"/>
            <a:ext cx="2709396"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尺寸标注</a:t>
            </a:r>
            <a:endPar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1" name="图片 10"/>
          <p:cNvPicPr>
            <a:picLocks noChangeAspect="1"/>
          </p:cNvPicPr>
          <p:nvPr/>
        </p:nvPicPr>
        <p:blipFill>
          <a:blip r:embed="rId4"/>
          <a:stretch>
            <a:fillRect/>
          </a:stretch>
        </p:blipFill>
        <p:spPr>
          <a:xfrm>
            <a:off x="1488849" y="1441609"/>
            <a:ext cx="10089690" cy="4524903"/>
          </a:xfrm>
          <a:prstGeom prst="rect">
            <a:avLst/>
          </a:prstGeom>
        </p:spPr>
      </p:pic>
    </p:spTree>
    <p:extLst>
      <p:ext uri="{BB962C8B-B14F-4D97-AF65-F5344CB8AC3E}">
        <p14:creationId xmlns:p14="http://schemas.microsoft.com/office/powerpoint/2010/main" val="3548823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4775"/>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smtClean="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a:extLst>
              <a:ext uri="{FF2B5EF4-FFF2-40B4-BE49-F238E27FC236}">
                <a16:creationId xmlns="" xmlns:a16="http://schemas.microsoft.com/office/drawing/2014/main" id="{975189CE-BFAA-D95D-C3E6-481DE78716CF}"/>
              </a:ext>
            </a:extLst>
          </p:cNvPr>
          <p:cNvSpPr txBox="1"/>
          <p:nvPr/>
        </p:nvSpPr>
        <p:spPr>
          <a:xfrm>
            <a:off x="1581150" y="1243013"/>
            <a:ext cx="9029700" cy="3939540"/>
          </a:xfrm>
          <a:prstGeom prst="rect">
            <a:avLst/>
          </a:prstGeom>
          <a:noFill/>
        </p:spPr>
        <p:txBody>
          <a:bodyPr>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a:p>
            <a:pPr algn="just">
              <a:lnSpc>
                <a:spcPct val="150000"/>
              </a:lnSpc>
              <a:defRPr/>
            </a:pPr>
            <a:r>
              <a:rPr lang="zh-CN" altLang="en-US"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组合体的构型方法包括：拉伸、旋转、并集（叠加）、差集（切割、穿孔）和交集等</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种基本的构型方法，以及由上述</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种方法中两种和两种以上的方法混合构型的构型方法。</a:t>
            </a:r>
            <a:endParaRPr lang="en-US" altLang="zh-CN" sz="2400" dirty="0">
              <a:latin typeface="微软雅黑" panose="020B0503020204020204" pitchFamily="34" charset="-122"/>
              <a:ea typeface="微软雅黑" panose="020B0503020204020204" pitchFamily="34" charset="-122"/>
            </a:endParaRPr>
          </a:p>
          <a:p>
            <a:pPr algn="just">
              <a:lnSpc>
                <a:spcPct val="150000"/>
              </a:lnSpc>
              <a:defRPr/>
            </a:pPr>
            <a:r>
              <a:rPr lang="en-US" altLang="zh-CN" sz="2400" dirty="0">
                <a:latin typeface="微软雅黑" panose="020B0503020204020204" pitchFamily="34" charset="-122"/>
                <a:ea typeface="微软雅黑" panose="020B0503020204020204" pitchFamily="34" charset="-122"/>
              </a:rPr>
              <a:t>       </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pic>
        <p:nvPicPr>
          <p:cNvPr id="7" name="图片 1">
            <a:extLst>
              <a:ext uri="{FF2B5EF4-FFF2-40B4-BE49-F238E27FC236}">
                <a16:creationId xmlns="" xmlns:a16="http://schemas.microsoft.com/office/drawing/2014/main" id="{3B169742-94CA-2E60-63E5-EAE6CB654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2818583"/>
            <a:ext cx="93345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拉伸构型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406351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10-2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旋转构型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6083" name="图片 1">
            <a:extLst>
              <a:ext uri="{FF2B5EF4-FFF2-40B4-BE49-F238E27FC236}">
                <a16:creationId xmlns="" xmlns:a16="http://schemas.microsoft.com/office/drawing/2014/main" id="{FDBD5005-E079-A2E5-4655-C0AB5419F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2001396"/>
            <a:ext cx="6460331" cy="363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643914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图</a:t>
            </a: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10-3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并集（叠加）构型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7106" name="图片 1">
            <a:extLst>
              <a:ext uri="{FF2B5EF4-FFF2-40B4-BE49-F238E27FC236}">
                <a16:creationId xmlns="" xmlns:a16="http://schemas.microsoft.com/office/drawing/2014/main" id="{28C05CF1-2C72-232B-B1E4-3E5113152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000375"/>
            <a:ext cx="1135856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077008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a:extLst>
              <a:ext uri="{FF2B5EF4-FFF2-40B4-BE49-F238E27FC236}">
                <a16:creationId xmlns="" xmlns:a16="http://schemas.microsoft.com/office/drawing/2014/main" id="{BEBB5CB1-DA69-5FD6-B0A2-E2B609112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 xmlns:a16="http://schemas.microsoft.com/office/drawing/2014/main" id="{999ED73C-7953-D09E-A029-2970CE8B8A7B}"/>
              </a:ext>
            </a:extLst>
          </p:cNvPr>
          <p:cNvSpPr txBox="1"/>
          <p:nvPr/>
        </p:nvSpPr>
        <p:spPr>
          <a:xfrm>
            <a:off x="1401763" y="354013"/>
            <a:ext cx="6707187" cy="585787"/>
          </a:xfrm>
          <a:prstGeom prst="rect">
            <a:avLst/>
          </a:prstGeom>
          <a:noFill/>
        </p:spPr>
        <p:txBody>
          <a:bodyPr>
            <a:spAutoFit/>
          </a:bodyPr>
          <a:lstStyle/>
          <a:p>
            <a:pPr>
              <a:defRPr/>
            </a:pP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第</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章</a:t>
            </a:r>
            <a:r>
              <a:rPr lang="en-US" altLang="zh-CN" sz="3200" b="1" kern="22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3200" b="1" kern="2200" dirty="0">
                <a:latin typeface="微软雅黑" panose="020B0503020204020204" pitchFamily="34" charset="-122"/>
                <a:ea typeface="微软雅黑" panose="020B0503020204020204" pitchFamily="34" charset="-122"/>
                <a:cs typeface="Times New Roman" panose="02020603050405020304" pitchFamily="18" charset="0"/>
              </a:rPr>
              <a:t>组合体</a:t>
            </a:r>
            <a:endParaRPr lang="zh-CN" altLang="zh-CN" sz="32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 xmlns:a16="http://schemas.microsoft.com/office/drawing/2014/main" id="{8BF0071C-5757-FECA-F52F-47B7759D8528}"/>
              </a:ext>
            </a:extLst>
          </p:cNvPr>
          <p:cNvSpPr txBox="1"/>
          <p:nvPr/>
        </p:nvSpPr>
        <p:spPr>
          <a:xfrm>
            <a:off x="1581150" y="1243013"/>
            <a:ext cx="9029700" cy="861774"/>
          </a:xfrm>
          <a:prstGeom prst="rect">
            <a:avLst/>
          </a:prstGeom>
          <a:noFill/>
        </p:spPr>
        <p:txBody>
          <a:bodyPr>
            <a:spAutoFit/>
          </a:bodyPr>
          <a:lstStyle/>
          <a:p>
            <a:pPr>
              <a:defRPr/>
            </a:pPr>
            <a:r>
              <a:rPr lang="en-US" altLang="zh-CN" sz="2600" b="1" dirty="0">
                <a:latin typeface="微软雅黑" panose="020B0503020204020204" pitchFamily="34" charset="-122"/>
                <a:ea typeface="微软雅黑" panose="020B0503020204020204" pitchFamily="34" charset="-122"/>
              </a:rPr>
              <a:t>10.1.1  </a:t>
            </a:r>
            <a:r>
              <a:rPr lang="zh-CN" altLang="en-US" sz="2600" b="1" dirty="0">
                <a:latin typeface="微软雅黑" panose="020B0503020204020204" pitchFamily="34" charset="-122"/>
                <a:ea typeface="微软雅黑" panose="020B0503020204020204" pitchFamily="34" charset="-122"/>
              </a:rPr>
              <a:t>组合体构型的基本方式</a:t>
            </a:r>
            <a:endParaRPr lang="en-US" altLang="zh-CN" sz="2600" b="1" kern="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defRPr/>
            </a:pPr>
            <a:endParaRPr lang="zh-CN" altLang="zh-CN" sz="24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 xmlns:a16="http://schemas.microsoft.com/office/drawing/2014/main" id="{B641C001-20BF-59B7-9F05-C888CAF01E09}"/>
              </a:ext>
            </a:extLst>
          </p:cNvPr>
          <p:cNvSpPr txBox="1"/>
          <p:nvPr/>
        </p:nvSpPr>
        <p:spPr>
          <a:xfrm>
            <a:off x="0" y="5707063"/>
            <a:ext cx="12192000" cy="461665"/>
          </a:xfrm>
          <a:prstGeom prst="rect">
            <a:avLst/>
          </a:prstGeom>
          <a:noFill/>
        </p:spPr>
        <p:txBody>
          <a:bodyPr wrap="square">
            <a:spAutoFit/>
          </a:bodyPr>
          <a:lstStyle/>
          <a:p>
            <a:pPr algn="ctr">
              <a:defRPr/>
            </a:pPr>
            <a:r>
              <a:rPr lang="en-US" altLang="zh-CN" sz="2400" kern="2200" dirty="0">
                <a:latin typeface="微软雅黑" panose="020B0503020204020204" pitchFamily="34" charset="-122"/>
                <a:ea typeface="微软雅黑" panose="020B0503020204020204" pitchFamily="34" charset="-122"/>
                <a:cs typeface="Times New Roman" panose="02020603050405020304" pitchFamily="18" charset="0"/>
              </a:rPr>
              <a:t>10-4 </a:t>
            </a:r>
            <a:r>
              <a:rPr lang="zh-CN" altLang="en-US" sz="2400" kern="2200" dirty="0">
                <a:latin typeface="微软雅黑" panose="020B0503020204020204" pitchFamily="34" charset="-122"/>
                <a:ea typeface="微软雅黑" panose="020B0503020204020204" pitchFamily="34" charset="-122"/>
                <a:cs typeface="Times New Roman" panose="02020603050405020304" pitchFamily="18" charset="0"/>
              </a:rPr>
              <a:t>差集（切割、穿孔）构型</a:t>
            </a:r>
            <a:endParaRPr lang="zh-CN" altLang="zh-CN" sz="2400"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8130" name="图片 1">
            <a:extLst>
              <a:ext uri="{FF2B5EF4-FFF2-40B4-BE49-F238E27FC236}">
                <a16:creationId xmlns="" xmlns:a16="http://schemas.microsoft.com/office/drawing/2014/main" id="{6E8019AA-F3CF-94E8-CD6C-6594B394B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 y="2919413"/>
            <a:ext cx="11988103"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331144" y="354013"/>
            <a:ext cx="3320140" cy="523220"/>
          </a:xfrm>
          <a:prstGeom prst="rect">
            <a:avLst/>
          </a:prstGeom>
        </p:spPr>
        <p:txBody>
          <a:bodyPr wrap="none">
            <a:spAutoFit/>
          </a:bodyPr>
          <a:lstStyle/>
          <a:p>
            <a:pPr>
              <a:defRPr/>
            </a:pPr>
            <a:r>
              <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10.1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组合体的构型</a:t>
            </a:r>
            <a:endParaRPr lang="en-US" altLang="zh-CN"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53584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845</TotalTime>
  <Words>1826</Words>
  <Application>Microsoft Office PowerPoint</Application>
  <PresentationFormat>宽屏</PresentationFormat>
  <Paragraphs>256</Paragraphs>
  <Slides>42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42</vt:i4>
      </vt:variant>
    </vt:vector>
  </HeadingPairs>
  <TitlesOfParts>
    <vt:vector size="48" baseType="lpstr">
      <vt:lpstr>等线</vt:lpstr>
      <vt:lpstr>等线 Light</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61818</dc:creator>
  <cp:lastModifiedBy>Microsoft 帐户</cp:lastModifiedBy>
  <cp:revision>88</cp:revision>
  <dcterms:created xsi:type="dcterms:W3CDTF">2021-02-24T01:22:37Z</dcterms:created>
  <dcterms:modified xsi:type="dcterms:W3CDTF">2022-08-07T16:25:01Z</dcterms:modified>
</cp:coreProperties>
</file>