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301" r:id="rId2"/>
    <p:sldId id="257" r:id="rId3"/>
    <p:sldId id="258" r:id="rId4"/>
    <p:sldId id="259" r:id="rId5"/>
    <p:sldId id="303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307" r:id="rId20"/>
    <p:sldId id="304" r:id="rId21"/>
    <p:sldId id="309" r:id="rId22"/>
    <p:sldId id="277" r:id="rId23"/>
    <p:sldId id="278" r:id="rId24"/>
    <p:sldId id="279" r:id="rId25"/>
    <p:sldId id="280" r:id="rId26"/>
    <p:sldId id="281" r:id="rId27"/>
    <p:sldId id="282" r:id="rId28"/>
    <p:sldId id="302" r:id="rId29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74746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74746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74746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74746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74746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74746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74746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74746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74746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474746"/>
        </a:fontRef>
        <a:srgbClr val="47474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EE5CE"/>
          </a:solidFill>
        </a:fill>
      </a:tcStyle>
    </a:wholeTbl>
    <a:band2H>
      <a:tcTxStyle/>
      <a:tcStyle>
        <a:tcBdr/>
        <a:fill>
          <a:solidFill>
            <a:srgbClr val="FEF2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474746"/>
        </a:fontRef>
        <a:srgbClr val="47474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3"/>
          </a:solidFill>
        </a:fill>
      </a:tcStyle>
    </a:wholeTbl>
    <a:band2H>
      <a:tcTxStyle/>
      <a:tcStyle>
        <a:tcBdr/>
        <a:fill>
          <a:solidFill>
            <a:srgbClr val="E6EAF1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474746"/>
        </a:fontRef>
        <a:srgbClr val="47474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DDDDD"/>
          </a:solidFill>
        </a:fill>
      </a:tcStyle>
    </a:wholeTbl>
    <a:band2H>
      <a:tcTxStyle/>
      <a:tcStyle>
        <a:tcBdr/>
        <a:fill>
          <a:solidFill>
            <a:srgbClr val="EFEF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474746"/>
        </a:fontRef>
        <a:srgbClr val="47474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8E8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474746"/>
        </a:fontRef>
        <a:srgbClr val="47474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474746"/>
              </a:solidFill>
              <a:prstDash val="solid"/>
              <a:round/>
            </a:ln>
          </a:top>
          <a:bottom>
            <a:ln w="25400" cap="flat">
              <a:solidFill>
                <a:srgbClr val="474746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474746"/>
              </a:solidFill>
              <a:prstDash val="solid"/>
              <a:round/>
            </a:ln>
          </a:top>
          <a:bottom>
            <a:ln w="25400" cap="flat">
              <a:solidFill>
                <a:srgbClr val="474746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474746"/>
        </a:fontRef>
        <a:srgbClr val="47474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ECECE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47474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47474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474746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474746"/>
        </a:fontRef>
        <a:srgbClr val="474746"/>
      </a:tcTxStyle>
      <a:tcStyle>
        <a:tcBdr>
          <a:left>
            <a:ln w="12700" cap="flat">
              <a:solidFill>
                <a:srgbClr val="474746"/>
              </a:solidFill>
              <a:prstDash val="solid"/>
              <a:round/>
            </a:ln>
          </a:left>
          <a:right>
            <a:ln w="12700" cap="flat">
              <a:solidFill>
                <a:srgbClr val="474746"/>
              </a:solidFill>
              <a:prstDash val="solid"/>
              <a:round/>
            </a:ln>
          </a:right>
          <a:top>
            <a:ln w="12700" cap="flat">
              <a:solidFill>
                <a:srgbClr val="474746"/>
              </a:solidFill>
              <a:prstDash val="solid"/>
              <a:round/>
            </a:ln>
          </a:top>
          <a:bottom>
            <a:ln w="12700" cap="flat">
              <a:solidFill>
                <a:srgbClr val="474746"/>
              </a:solidFill>
              <a:prstDash val="solid"/>
              <a:round/>
            </a:ln>
          </a:bottom>
          <a:insideH>
            <a:ln w="12700" cap="flat">
              <a:solidFill>
                <a:srgbClr val="474746"/>
              </a:solidFill>
              <a:prstDash val="solid"/>
              <a:round/>
            </a:ln>
          </a:insideH>
          <a:insideV>
            <a:ln w="12700" cap="flat">
              <a:solidFill>
                <a:srgbClr val="474746"/>
              </a:solidFill>
              <a:prstDash val="solid"/>
              <a:round/>
            </a:ln>
          </a:insideV>
        </a:tcBdr>
        <a:fill>
          <a:solidFill>
            <a:srgbClr val="474746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474746"/>
        </a:fontRef>
        <a:srgbClr val="474746"/>
      </a:tcTxStyle>
      <a:tcStyle>
        <a:tcBdr>
          <a:left>
            <a:ln w="12700" cap="flat">
              <a:solidFill>
                <a:srgbClr val="474746"/>
              </a:solidFill>
              <a:prstDash val="solid"/>
              <a:round/>
            </a:ln>
          </a:left>
          <a:right>
            <a:ln w="12700" cap="flat">
              <a:solidFill>
                <a:srgbClr val="474746"/>
              </a:solidFill>
              <a:prstDash val="solid"/>
              <a:round/>
            </a:ln>
          </a:right>
          <a:top>
            <a:ln w="12700" cap="flat">
              <a:solidFill>
                <a:srgbClr val="474746"/>
              </a:solidFill>
              <a:prstDash val="solid"/>
              <a:round/>
            </a:ln>
          </a:top>
          <a:bottom>
            <a:ln w="12700" cap="flat">
              <a:solidFill>
                <a:srgbClr val="474746"/>
              </a:solidFill>
              <a:prstDash val="solid"/>
              <a:round/>
            </a:ln>
          </a:bottom>
          <a:insideH>
            <a:ln w="12700" cap="flat">
              <a:solidFill>
                <a:srgbClr val="474746"/>
              </a:solidFill>
              <a:prstDash val="solid"/>
              <a:round/>
            </a:ln>
          </a:insideH>
          <a:insideV>
            <a:ln w="12700" cap="flat">
              <a:solidFill>
                <a:srgbClr val="474746"/>
              </a:solidFill>
              <a:prstDash val="solid"/>
              <a:round/>
            </a:ln>
          </a:insideV>
        </a:tcBdr>
        <a:fill>
          <a:solidFill>
            <a:srgbClr val="474746">
              <a:alpha val="20000"/>
            </a:srgbClr>
          </a:solidFill>
        </a:fill>
      </a:tcStyle>
    </a:firstCol>
    <a:lastRow>
      <a:tcTxStyle b="on" i="off">
        <a:fontRef idx="major">
          <a:srgbClr val="474746"/>
        </a:fontRef>
        <a:srgbClr val="474746"/>
      </a:tcTxStyle>
      <a:tcStyle>
        <a:tcBdr>
          <a:left>
            <a:ln w="12700" cap="flat">
              <a:solidFill>
                <a:srgbClr val="474746"/>
              </a:solidFill>
              <a:prstDash val="solid"/>
              <a:round/>
            </a:ln>
          </a:left>
          <a:right>
            <a:ln w="12700" cap="flat">
              <a:solidFill>
                <a:srgbClr val="474746"/>
              </a:solidFill>
              <a:prstDash val="solid"/>
              <a:round/>
            </a:ln>
          </a:right>
          <a:top>
            <a:ln w="50800" cap="flat">
              <a:solidFill>
                <a:srgbClr val="474746"/>
              </a:solidFill>
              <a:prstDash val="solid"/>
              <a:round/>
            </a:ln>
          </a:top>
          <a:bottom>
            <a:ln w="12700" cap="flat">
              <a:solidFill>
                <a:srgbClr val="474746"/>
              </a:solidFill>
              <a:prstDash val="solid"/>
              <a:round/>
            </a:ln>
          </a:bottom>
          <a:insideH>
            <a:ln w="12700" cap="flat">
              <a:solidFill>
                <a:srgbClr val="474746"/>
              </a:solidFill>
              <a:prstDash val="solid"/>
              <a:round/>
            </a:ln>
          </a:insideH>
          <a:insideV>
            <a:ln w="12700" cap="flat">
              <a:solidFill>
                <a:srgbClr val="474746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474746"/>
        </a:fontRef>
        <a:srgbClr val="474746"/>
      </a:tcTxStyle>
      <a:tcStyle>
        <a:tcBdr>
          <a:left>
            <a:ln w="12700" cap="flat">
              <a:solidFill>
                <a:srgbClr val="474746"/>
              </a:solidFill>
              <a:prstDash val="solid"/>
              <a:round/>
            </a:ln>
          </a:left>
          <a:right>
            <a:ln w="12700" cap="flat">
              <a:solidFill>
                <a:srgbClr val="474746"/>
              </a:solidFill>
              <a:prstDash val="solid"/>
              <a:round/>
            </a:ln>
          </a:right>
          <a:top>
            <a:ln w="12700" cap="flat">
              <a:solidFill>
                <a:srgbClr val="474746"/>
              </a:solidFill>
              <a:prstDash val="solid"/>
              <a:round/>
            </a:ln>
          </a:top>
          <a:bottom>
            <a:ln w="25400" cap="flat">
              <a:solidFill>
                <a:srgbClr val="474746"/>
              </a:solidFill>
              <a:prstDash val="solid"/>
              <a:round/>
            </a:ln>
          </a:bottom>
          <a:insideH>
            <a:ln w="12700" cap="flat">
              <a:solidFill>
                <a:srgbClr val="474746"/>
              </a:solidFill>
              <a:prstDash val="solid"/>
              <a:round/>
            </a:ln>
          </a:insideH>
          <a:insideV>
            <a:ln w="12700" cap="flat">
              <a:solidFill>
                <a:srgbClr val="474746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812"/>
    <p:restoredTop sz="94653"/>
  </p:normalViewPr>
  <p:slideViewPr>
    <p:cSldViewPr snapToGrid="0" snapToObjects="1">
      <p:cViewPr varScale="1">
        <p:scale>
          <a:sx n="82" d="100"/>
          <a:sy n="82" d="100"/>
        </p:scale>
        <p:origin x="184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5" name="Shape 18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Arial"/>
      </a:defRPr>
    </a:lvl1pPr>
    <a:lvl2pPr indent="228600" defTabSz="457200" latinLnBrk="0">
      <a:defRPr sz="1200">
        <a:latin typeface="+mj-lt"/>
        <a:ea typeface="+mj-ea"/>
        <a:cs typeface="+mj-cs"/>
        <a:sym typeface="Arial"/>
      </a:defRPr>
    </a:lvl2pPr>
    <a:lvl3pPr indent="457200" defTabSz="457200" latinLnBrk="0">
      <a:defRPr sz="1200">
        <a:latin typeface="+mj-lt"/>
        <a:ea typeface="+mj-ea"/>
        <a:cs typeface="+mj-cs"/>
        <a:sym typeface="Arial"/>
      </a:defRPr>
    </a:lvl3pPr>
    <a:lvl4pPr indent="685800" defTabSz="457200" latinLnBrk="0">
      <a:defRPr sz="1200">
        <a:latin typeface="+mj-lt"/>
        <a:ea typeface="+mj-ea"/>
        <a:cs typeface="+mj-cs"/>
        <a:sym typeface="Arial"/>
      </a:defRPr>
    </a:lvl4pPr>
    <a:lvl5pPr indent="914400" defTabSz="457200" latinLnBrk="0">
      <a:defRPr sz="1200">
        <a:latin typeface="+mj-lt"/>
        <a:ea typeface="+mj-ea"/>
        <a:cs typeface="+mj-cs"/>
        <a:sym typeface="Arial"/>
      </a:defRPr>
    </a:lvl5pPr>
    <a:lvl6pPr indent="1143000" defTabSz="457200" latinLnBrk="0">
      <a:defRPr sz="1200">
        <a:latin typeface="+mj-lt"/>
        <a:ea typeface="+mj-ea"/>
        <a:cs typeface="+mj-cs"/>
        <a:sym typeface="Arial"/>
      </a:defRPr>
    </a:lvl6pPr>
    <a:lvl7pPr indent="1371600" defTabSz="457200" latinLnBrk="0">
      <a:defRPr sz="1200">
        <a:latin typeface="+mj-lt"/>
        <a:ea typeface="+mj-ea"/>
        <a:cs typeface="+mj-cs"/>
        <a:sym typeface="Arial"/>
      </a:defRPr>
    </a:lvl7pPr>
    <a:lvl8pPr indent="1600200" defTabSz="457200" latinLnBrk="0">
      <a:defRPr sz="1200">
        <a:latin typeface="+mj-lt"/>
        <a:ea typeface="+mj-ea"/>
        <a:cs typeface="+mj-cs"/>
        <a:sym typeface="Arial"/>
      </a:defRPr>
    </a:lvl8pPr>
    <a:lvl9pPr indent="1828800" defTabSz="457200" latinLnBrk="0">
      <a:defRPr sz="12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"/>
          <p:cNvSpPr>
            <a:spLocks noGrp="1"/>
          </p:cNvSpPr>
          <p:nvPr>
            <p:ph type="body" sz="quarter" idx="13"/>
          </p:nvPr>
        </p:nvSpPr>
        <p:spPr>
          <a:xfrm>
            <a:off x="487898" y="3863771"/>
            <a:ext cx="3683001" cy="369889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900"/>
              </a:spcBef>
              <a:buSzTx/>
              <a:buNone/>
              <a:defRPr sz="4000" b="1">
                <a:solidFill>
                  <a:schemeClr val="accent6"/>
                </a:solidFill>
              </a:defRPr>
            </a:pPr>
            <a:endParaRPr/>
          </a:p>
        </p:txBody>
      </p:sp>
      <p:sp>
        <p:nvSpPr>
          <p:cNvPr id="13" name="Rectangle"/>
          <p:cNvSpPr>
            <a:spLocks noGrp="1"/>
          </p:cNvSpPr>
          <p:nvPr>
            <p:ph type="body" sz="quarter" idx="14"/>
          </p:nvPr>
        </p:nvSpPr>
        <p:spPr>
          <a:xfrm>
            <a:off x="487899" y="1250570"/>
            <a:ext cx="7324988" cy="744538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900"/>
              </a:spcBef>
              <a:buSzTx/>
              <a:buNone/>
              <a:defRPr sz="4000" b="1">
                <a:solidFill>
                  <a:srgbClr val="4D4D4C"/>
                </a:solidFill>
              </a:defRPr>
            </a:pPr>
            <a:endParaRPr/>
          </a:p>
        </p:txBody>
      </p:sp>
      <p:sp>
        <p:nvSpPr>
          <p:cNvPr id="14" name="Rectangle"/>
          <p:cNvSpPr>
            <a:spLocks noGrp="1"/>
          </p:cNvSpPr>
          <p:nvPr>
            <p:ph type="body" sz="quarter" idx="15"/>
          </p:nvPr>
        </p:nvSpPr>
        <p:spPr>
          <a:xfrm>
            <a:off x="487898" y="2000917"/>
            <a:ext cx="6041584" cy="48785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>
                <a:solidFill>
                  <a:srgbClr val="4D4D4C"/>
                </a:solidFill>
              </a:defRPr>
            </a:pPr>
            <a:endParaRPr/>
          </a:p>
        </p:txBody>
      </p:sp>
      <p:pic>
        <p:nvPicPr>
          <p:cNvPr id="15" name="Image" descr="Image"/>
          <p:cNvPicPr>
            <a:picLocks noChangeAspect="1"/>
          </p:cNvPicPr>
          <p:nvPr/>
        </p:nvPicPr>
        <p:blipFill>
          <a:blip r:embed="rId2"/>
          <a:srcRect t="32048" b="32048"/>
          <a:stretch>
            <a:fillRect/>
          </a:stretch>
        </p:blipFill>
        <p:spPr>
          <a:xfrm>
            <a:off x="7828082" y="4543652"/>
            <a:ext cx="1030169" cy="369859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Image" descr="Image"/>
          <p:cNvPicPr>
            <a:picLocks noChangeAspect="1"/>
          </p:cNvPicPr>
          <p:nvPr/>
        </p:nvPicPr>
        <p:blipFill>
          <a:blip r:embed="rId2"/>
          <a:srcRect t="32048" b="32048"/>
          <a:stretch>
            <a:fillRect/>
          </a:stretch>
        </p:blipFill>
        <p:spPr>
          <a:xfrm>
            <a:off x="7828082" y="4543652"/>
            <a:ext cx="1030169" cy="369859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image1.pdf" descr="image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0911" y="4699139"/>
            <a:ext cx="883651" cy="331101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Rectangle"/>
          <p:cNvSpPr/>
          <p:nvPr/>
        </p:nvSpPr>
        <p:spPr>
          <a:xfrm>
            <a:off x="8053950" y="4639759"/>
            <a:ext cx="1018534" cy="44008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spcBef>
                <a:spcPts val="900"/>
              </a:spcBef>
              <a:defRPr sz="40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>
            <a:spLocks noGrp="1"/>
          </p:cNvSpPr>
          <p:nvPr>
            <p:ph type="title"/>
          </p:nvPr>
        </p:nvSpPr>
        <p:spPr>
          <a:xfrm>
            <a:off x="3074459" y="1674428"/>
            <a:ext cx="6069542" cy="1250669"/>
          </a:xfrm>
          <a:prstGeom prst="rect">
            <a:avLst/>
          </a:prstGeom>
        </p:spPr>
        <p:txBody>
          <a:bodyPr anchor="ctr"/>
          <a:lstStyle>
            <a:lvl1pPr>
              <a:defRPr sz="3000">
                <a:solidFill>
                  <a:srgbClr val="4D4D4C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136" name="Image" descr="Image"/>
          <p:cNvPicPr>
            <a:picLocks noChangeAspect="1"/>
          </p:cNvPicPr>
          <p:nvPr/>
        </p:nvPicPr>
        <p:blipFill>
          <a:blip r:embed="rId2"/>
          <a:srcRect t="32048" b="32048"/>
          <a:stretch>
            <a:fillRect/>
          </a:stretch>
        </p:blipFill>
        <p:spPr>
          <a:xfrm>
            <a:off x="7828082" y="4543652"/>
            <a:ext cx="1030169" cy="369859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5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57" name="Image" descr="Image"/>
          <p:cNvPicPr>
            <a:picLocks noChangeAspect="1"/>
          </p:cNvPicPr>
          <p:nvPr/>
        </p:nvPicPr>
        <p:blipFill>
          <a:blip r:embed="rId2"/>
          <a:srcRect t="32048" b="32048"/>
          <a:stretch>
            <a:fillRect/>
          </a:stretch>
        </p:blipFill>
        <p:spPr>
          <a:xfrm>
            <a:off x="7828082" y="4543652"/>
            <a:ext cx="1030169" cy="369859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droppedImage.tiff" descr="dropped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2233" y="4964125"/>
            <a:ext cx="1875235" cy="168053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Title Text"/>
          <p:cNvSpPr txBox="1">
            <a:spLocks noGrp="1"/>
          </p:cNvSpPr>
          <p:nvPr>
            <p:ph type="title"/>
          </p:nvPr>
        </p:nvSpPr>
        <p:spPr>
          <a:xfrm>
            <a:off x="1256853" y="133945"/>
            <a:ext cx="6623597" cy="1004591"/>
          </a:xfrm>
          <a:prstGeom prst="rect">
            <a:avLst/>
          </a:prstGeom>
          <a:solidFill>
            <a:srgbClr val="FFD300"/>
          </a:solidFill>
        </p:spPr>
        <p:txBody>
          <a:bodyPr lIns="26789" tIns="26789" rIns="26789" bIns="26789" anchor="ctr"/>
          <a:lstStyle>
            <a:lvl1pPr algn="ctr" defTabSz="308074">
              <a:defRPr sz="4000" b="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Title Text</a:t>
            </a:r>
          </a:p>
        </p:txBody>
      </p:sp>
      <p:sp>
        <p:nvSpPr>
          <p:cNvPr id="167" name="Body Level One…"/>
          <p:cNvSpPr txBox="1">
            <a:spLocks noGrp="1"/>
          </p:cNvSpPr>
          <p:nvPr>
            <p:ph type="body" idx="1"/>
          </p:nvPr>
        </p:nvSpPr>
        <p:spPr>
          <a:xfrm>
            <a:off x="1250156" y="1205507"/>
            <a:ext cx="6623596" cy="3737076"/>
          </a:xfrm>
          <a:prstGeom prst="rect">
            <a:avLst/>
          </a:prstGeom>
        </p:spPr>
        <p:txBody>
          <a:bodyPr lIns="26789" tIns="26789" rIns="26789" bIns="26789"/>
          <a:lstStyle>
            <a:lvl1pPr marL="617027" indent="-299527" defTabSz="308074">
              <a:spcBef>
                <a:spcPts val="400"/>
              </a:spcBef>
              <a:defRPr sz="2200">
                <a:latin typeface="Futura"/>
                <a:ea typeface="Futura"/>
                <a:cs typeface="Futura"/>
                <a:sym typeface="Futura"/>
              </a:defRPr>
            </a:lvl1pPr>
            <a:lvl2pPr marL="1061527" indent="-299527" defTabSz="308074">
              <a:spcBef>
                <a:spcPts val="400"/>
              </a:spcBef>
              <a:defRPr sz="2200">
                <a:latin typeface="Futura"/>
                <a:ea typeface="Futura"/>
                <a:cs typeface="Futura"/>
                <a:sym typeface="Futura"/>
              </a:defRPr>
            </a:lvl2pPr>
            <a:lvl3pPr marL="1506027" indent="-299527" defTabSz="308074">
              <a:spcBef>
                <a:spcPts val="400"/>
              </a:spcBef>
              <a:defRPr sz="2200">
                <a:latin typeface="Futura"/>
                <a:ea typeface="Futura"/>
                <a:cs typeface="Futura"/>
                <a:sym typeface="Futura"/>
              </a:defRPr>
            </a:lvl3pPr>
            <a:lvl4pPr marL="1950527" indent="-299527" defTabSz="308074">
              <a:spcBef>
                <a:spcPts val="400"/>
              </a:spcBef>
              <a:buChar char="•"/>
              <a:defRPr sz="2200">
                <a:latin typeface="Futura"/>
                <a:ea typeface="Futura"/>
                <a:cs typeface="Futura"/>
                <a:sym typeface="Futura"/>
              </a:defRPr>
            </a:lvl4pPr>
            <a:lvl5pPr marL="2395027" indent="-299527" defTabSz="308074">
              <a:spcBef>
                <a:spcPts val="400"/>
              </a:spcBef>
              <a:buChar char="•"/>
              <a:defRPr sz="2200">
                <a:latin typeface="Futura"/>
                <a:ea typeface="Futura"/>
                <a:cs typeface="Futura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78362" y="4883249"/>
            <a:ext cx="180579" cy="193279"/>
          </a:xfrm>
          <a:prstGeom prst="rect">
            <a:avLst/>
          </a:prstGeom>
        </p:spPr>
        <p:txBody>
          <a:bodyPr lIns="26789" tIns="26789" rIns="26789" bIns="26789" anchor="b"/>
          <a:lstStyle>
            <a:lvl1pPr algn="ctr" defTabSz="308074">
              <a:defRPr sz="9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droppedImage.tiff" descr="dropped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2233" y="4964125"/>
            <a:ext cx="1875235" cy="168053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Title Text"/>
          <p:cNvSpPr txBox="1">
            <a:spLocks noGrp="1"/>
          </p:cNvSpPr>
          <p:nvPr>
            <p:ph type="title"/>
          </p:nvPr>
        </p:nvSpPr>
        <p:spPr>
          <a:xfrm>
            <a:off x="1256853" y="133945"/>
            <a:ext cx="6623597" cy="1004591"/>
          </a:xfrm>
          <a:prstGeom prst="rect">
            <a:avLst/>
          </a:prstGeom>
          <a:solidFill>
            <a:srgbClr val="AB1500"/>
          </a:solidFill>
        </p:spPr>
        <p:txBody>
          <a:bodyPr lIns="26789" tIns="26789" rIns="26789" bIns="26789" anchor="ctr"/>
          <a:lstStyle>
            <a:lvl1pPr algn="ctr" defTabSz="308074">
              <a:defRPr sz="4000" b="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Title Text</a:t>
            </a:r>
          </a:p>
        </p:txBody>
      </p:sp>
      <p:sp>
        <p:nvSpPr>
          <p:cNvPr id="177" name="Body Level One…"/>
          <p:cNvSpPr txBox="1">
            <a:spLocks noGrp="1"/>
          </p:cNvSpPr>
          <p:nvPr>
            <p:ph type="body" idx="1"/>
          </p:nvPr>
        </p:nvSpPr>
        <p:spPr>
          <a:xfrm>
            <a:off x="1250156" y="1205507"/>
            <a:ext cx="6623596" cy="3737076"/>
          </a:xfrm>
          <a:prstGeom prst="rect">
            <a:avLst/>
          </a:prstGeom>
        </p:spPr>
        <p:txBody>
          <a:bodyPr lIns="26789" tIns="26789" rIns="26789" bIns="26789"/>
          <a:lstStyle>
            <a:lvl1pPr marL="617027" indent="-299527" defTabSz="308074">
              <a:spcBef>
                <a:spcPts val="400"/>
              </a:spcBef>
              <a:defRPr sz="2200">
                <a:latin typeface="Futura"/>
                <a:ea typeface="Futura"/>
                <a:cs typeface="Futura"/>
                <a:sym typeface="Futura"/>
              </a:defRPr>
            </a:lvl1pPr>
            <a:lvl2pPr marL="1061527" indent="-299527" defTabSz="308074">
              <a:spcBef>
                <a:spcPts val="400"/>
              </a:spcBef>
              <a:defRPr sz="2200">
                <a:latin typeface="Futura"/>
                <a:ea typeface="Futura"/>
                <a:cs typeface="Futura"/>
                <a:sym typeface="Futura"/>
              </a:defRPr>
            </a:lvl2pPr>
            <a:lvl3pPr marL="1506027" indent="-299527" defTabSz="308074">
              <a:spcBef>
                <a:spcPts val="400"/>
              </a:spcBef>
              <a:defRPr sz="2200">
                <a:latin typeface="Futura"/>
                <a:ea typeface="Futura"/>
                <a:cs typeface="Futura"/>
                <a:sym typeface="Futura"/>
              </a:defRPr>
            </a:lvl3pPr>
            <a:lvl4pPr marL="1950527" indent="-299527" defTabSz="308074">
              <a:spcBef>
                <a:spcPts val="400"/>
              </a:spcBef>
              <a:buChar char="•"/>
              <a:defRPr sz="2200">
                <a:latin typeface="Futura"/>
                <a:ea typeface="Futura"/>
                <a:cs typeface="Futura"/>
                <a:sym typeface="Futura"/>
              </a:defRPr>
            </a:lvl4pPr>
            <a:lvl5pPr marL="2395027" indent="-299527" defTabSz="308074">
              <a:spcBef>
                <a:spcPts val="400"/>
              </a:spcBef>
              <a:buChar char="•"/>
              <a:defRPr sz="2200">
                <a:latin typeface="Futura"/>
                <a:ea typeface="Futura"/>
                <a:cs typeface="Futura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78362" y="4883249"/>
            <a:ext cx="180579" cy="193279"/>
          </a:xfrm>
          <a:prstGeom prst="rect">
            <a:avLst/>
          </a:prstGeom>
        </p:spPr>
        <p:txBody>
          <a:bodyPr lIns="26789" tIns="26789" rIns="26789" bIns="26789" anchor="b"/>
          <a:lstStyle>
            <a:lvl1pPr algn="ctr" defTabSz="308074">
              <a:defRPr sz="9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de Snipp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Text"/>
          <p:cNvSpPr txBox="1">
            <a:spLocks noGrp="1"/>
          </p:cNvSpPr>
          <p:nvPr>
            <p:ph type="title"/>
          </p:nvPr>
        </p:nvSpPr>
        <p:spPr>
          <a:xfrm>
            <a:off x="336789" y="114935"/>
            <a:ext cx="8205304" cy="54574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idx="1"/>
          </p:nvPr>
        </p:nvSpPr>
        <p:spPr>
          <a:xfrm>
            <a:off x="336613" y="1010407"/>
            <a:ext cx="8207742" cy="364192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00"/>
              </a:spcBef>
              <a:buSzTx/>
              <a:buNone/>
              <a:defRPr sz="1100"/>
            </a:lvl1pPr>
            <a:lvl2pPr marL="0" indent="457200">
              <a:spcBef>
                <a:spcPts val="200"/>
              </a:spcBef>
              <a:buSzTx/>
              <a:buNone/>
              <a:defRPr sz="1100"/>
            </a:lvl2pPr>
            <a:lvl3pPr marL="0" indent="914400">
              <a:spcBef>
                <a:spcPts val="200"/>
              </a:spcBef>
              <a:buSzTx/>
              <a:buNone/>
              <a:defRPr sz="1100"/>
            </a:lvl3pPr>
            <a:lvl4pPr marL="0" indent="1371600">
              <a:spcBef>
                <a:spcPts val="200"/>
              </a:spcBef>
              <a:buSzTx/>
              <a:buNone/>
              <a:defRPr sz="1100"/>
            </a:lvl4pPr>
            <a:lvl5pPr marL="0" indent="1828800">
              <a:spcBef>
                <a:spcPts val="200"/>
              </a:spcBef>
              <a:buSzTx/>
              <a:buNone/>
              <a:defRPr sz="1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34" name="Image" descr="Image"/>
          <p:cNvPicPr>
            <a:picLocks noChangeAspect="1"/>
          </p:cNvPicPr>
          <p:nvPr/>
        </p:nvPicPr>
        <p:blipFill>
          <a:blip r:embed="rId2"/>
          <a:srcRect t="32048" b="32048"/>
          <a:stretch>
            <a:fillRect/>
          </a:stretch>
        </p:blipFill>
        <p:spPr>
          <a:xfrm>
            <a:off x="7828082" y="4543652"/>
            <a:ext cx="1030169" cy="369859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Text"/>
          <p:cNvSpPr txBox="1">
            <a:spLocks noGrp="1"/>
          </p:cNvSpPr>
          <p:nvPr>
            <p:ph type="title"/>
          </p:nvPr>
        </p:nvSpPr>
        <p:spPr>
          <a:xfrm>
            <a:off x="396393" y="1969202"/>
            <a:ext cx="7772401" cy="930106"/>
          </a:xfrm>
          <a:prstGeom prst="rect">
            <a:avLst/>
          </a:prstGeom>
        </p:spPr>
        <p:txBody>
          <a:bodyPr anchor="ctr"/>
          <a:lstStyle>
            <a:lvl1pPr>
              <a:defRPr sz="4000"/>
            </a:lvl1pPr>
          </a:lstStyle>
          <a:p>
            <a:r>
              <a:t>Title Text</a:t>
            </a:r>
          </a:p>
        </p:txBody>
      </p:sp>
      <p:pic>
        <p:nvPicPr>
          <p:cNvPr id="43" name="Image" descr="Image"/>
          <p:cNvPicPr>
            <a:picLocks noChangeAspect="1"/>
          </p:cNvPicPr>
          <p:nvPr/>
        </p:nvPicPr>
        <p:blipFill>
          <a:blip r:embed="rId2"/>
          <a:srcRect t="32048" b="32048"/>
          <a:stretch>
            <a:fillRect/>
          </a:stretch>
        </p:blipFill>
        <p:spPr>
          <a:xfrm>
            <a:off x="7828082" y="4543652"/>
            <a:ext cx="1030169" cy="369859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Text"/>
          <p:cNvSpPr txBox="1">
            <a:spLocks noGrp="1"/>
          </p:cNvSpPr>
          <p:nvPr>
            <p:ph type="title"/>
          </p:nvPr>
        </p:nvSpPr>
        <p:spPr>
          <a:xfrm>
            <a:off x="336789" y="114935"/>
            <a:ext cx="8205304" cy="54574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33575" y="1012506"/>
            <a:ext cx="4038601" cy="3472074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2200"/>
            </a:lvl1pPr>
            <a:lvl2pPr marL="771525" indent="-314325">
              <a:defRPr sz="2200"/>
            </a:lvl2pPr>
            <a:lvl3pPr marL="1228725" indent="-314325">
              <a:defRPr sz="2200"/>
            </a:lvl3pPr>
            <a:lvl4pPr marL="1685925" indent="-314325">
              <a:defRPr sz="2200"/>
            </a:lvl4pPr>
            <a:lvl5pPr marL="2143125" indent="-314325"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53" name="Image" descr="Image"/>
          <p:cNvPicPr>
            <a:picLocks noChangeAspect="1"/>
          </p:cNvPicPr>
          <p:nvPr/>
        </p:nvPicPr>
        <p:blipFill>
          <a:blip r:embed="rId2"/>
          <a:srcRect t="32048" b="32048"/>
          <a:stretch>
            <a:fillRect/>
          </a:stretch>
        </p:blipFill>
        <p:spPr>
          <a:xfrm>
            <a:off x="7828082" y="4543652"/>
            <a:ext cx="1030169" cy="369859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xfrm>
            <a:off x="336789" y="114935"/>
            <a:ext cx="8205304" cy="54574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D4D4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37517" y="1011542"/>
            <a:ext cx="2442635" cy="339447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SzTx/>
              <a:buNone/>
              <a:defRPr sz="2000">
                <a:solidFill>
                  <a:srgbClr val="4D4D4C"/>
                </a:solidFill>
              </a:defRPr>
            </a:lvl1pPr>
            <a:lvl2pPr marL="774700" indent="-317500">
              <a:spcBef>
                <a:spcPts val="400"/>
              </a:spcBef>
              <a:defRPr sz="2000">
                <a:solidFill>
                  <a:srgbClr val="4D4D4C"/>
                </a:solidFill>
              </a:defRPr>
            </a:lvl2pPr>
            <a:lvl3pPr marL="1200150" indent="-285750">
              <a:spcBef>
                <a:spcPts val="400"/>
              </a:spcBef>
              <a:defRPr sz="2000">
                <a:solidFill>
                  <a:srgbClr val="4D4D4C"/>
                </a:solidFill>
              </a:defRPr>
            </a:lvl3pPr>
            <a:lvl4pPr marL="0" indent="1371600">
              <a:spcBef>
                <a:spcPts val="400"/>
              </a:spcBef>
              <a:buSzTx/>
              <a:buNone/>
              <a:defRPr sz="2000">
                <a:solidFill>
                  <a:srgbClr val="4D4D4C"/>
                </a:solidFill>
              </a:defRPr>
            </a:lvl4pPr>
            <a:lvl5pPr marL="2114550" indent="-285750">
              <a:spcBef>
                <a:spcPts val="400"/>
              </a:spcBef>
              <a:defRPr sz="2000">
                <a:solidFill>
                  <a:srgbClr val="4D4D4C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63" name="Image" descr="Image"/>
          <p:cNvPicPr>
            <a:picLocks noChangeAspect="1"/>
          </p:cNvPicPr>
          <p:nvPr/>
        </p:nvPicPr>
        <p:blipFill>
          <a:blip r:embed="rId2"/>
          <a:srcRect t="32048" b="32048"/>
          <a:stretch>
            <a:fillRect/>
          </a:stretch>
        </p:blipFill>
        <p:spPr>
          <a:xfrm>
            <a:off x="7828082" y="4543652"/>
            <a:ext cx="1030169" cy="369859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ur Content -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Text"/>
          <p:cNvSpPr txBox="1">
            <a:spLocks noGrp="1"/>
          </p:cNvSpPr>
          <p:nvPr>
            <p:ph type="title"/>
          </p:nvPr>
        </p:nvSpPr>
        <p:spPr>
          <a:xfrm>
            <a:off x="336789" y="114935"/>
            <a:ext cx="8205304" cy="54519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37742" y="3127083"/>
            <a:ext cx="1797051" cy="340941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300"/>
              </a:spcBef>
              <a:buSzTx/>
              <a:buNone/>
              <a:defRPr sz="1400">
                <a:solidFill>
                  <a:srgbClr val="4D4D4C"/>
                </a:solidFill>
              </a:defRPr>
            </a:lvl1pPr>
            <a:lvl2pPr marL="0" indent="457200" algn="ctr">
              <a:spcBef>
                <a:spcPts val="300"/>
              </a:spcBef>
              <a:buSzTx/>
              <a:buNone/>
              <a:defRPr sz="1400">
                <a:solidFill>
                  <a:srgbClr val="4D4D4C"/>
                </a:solidFill>
              </a:defRPr>
            </a:lvl2pPr>
            <a:lvl3pPr marL="0" indent="914400" algn="ctr">
              <a:spcBef>
                <a:spcPts val="300"/>
              </a:spcBef>
              <a:buSzTx/>
              <a:buNone/>
              <a:defRPr sz="1400">
                <a:solidFill>
                  <a:srgbClr val="4D4D4C"/>
                </a:solidFill>
              </a:defRPr>
            </a:lvl3pPr>
            <a:lvl4pPr marL="0" indent="1371600" algn="ctr">
              <a:spcBef>
                <a:spcPts val="300"/>
              </a:spcBef>
              <a:buSzTx/>
              <a:buNone/>
              <a:defRPr sz="1400">
                <a:solidFill>
                  <a:srgbClr val="4D4D4C"/>
                </a:solidFill>
              </a:defRPr>
            </a:lvl4pPr>
            <a:lvl5pPr marL="0" indent="1828800" algn="ctr">
              <a:spcBef>
                <a:spcPts val="300"/>
              </a:spcBef>
              <a:buSzTx/>
              <a:buNone/>
              <a:defRPr sz="1400">
                <a:solidFill>
                  <a:srgbClr val="4D4D4C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Rectangle"/>
          <p:cNvSpPr>
            <a:spLocks noGrp="1"/>
          </p:cNvSpPr>
          <p:nvPr>
            <p:ph type="body" sz="quarter" idx="13"/>
          </p:nvPr>
        </p:nvSpPr>
        <p:spPr>
          <a:xfrm>
            <a:off x="2496747" y="3127083"/>
            <a:ext cx="1797051" cy="340941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300"/>
              </a:spcBef>
              <a:buSzTx/>
              <a:buNone/>
              <a:defRPr sz="1400" b="1">
                <a:solidFill>
                  <a:srgbClr val="4D4D4C"/>
                </a:solidFill>
              </a:defRPr>
            </a:pPr>
            <a:endParaRPr/>
          </a:p>
        </p:txBody>
      </p:sp>
      <p:sp>
        <p:nvSpPr>
          <p:cNvPr id="74" name="Rectangle"/>
          <p:cNvSpPr>
            <a:spLocks noGrp="1"/>
          </p:cNvSpPr>
          <p:nvPr>
            <p:ph type="body" sz="quarter" idx="14"/>
          </p:nvPr>
        </p:nvSpPr>
        <p:spPr>
          <a:xfrm>
            <a:off x="4634584" y="3127083"/>
            <a:ext cx="1797051" cy="340941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300"/>
              </a:spcBef>
              <a:buSzTx/>
              <a:buNone/>
              <a:defRPr sz="1400" b="1">
                <a:solidFill>
                  <a:srgbClr val="4D4D4C"/>
                </a:solidFill>
              </a:defRPr>
            </a:pPr>
            <a:endParaRPr/>
          </a:p>
        </p:txBody>
      </p:sp>
      <p:sp>
        <p:nvSpPr>
          <p:cNvPr id="75" name="Rectangle"/>
          <p:cNvSpPr>
            <a:spLocks noGrp="1"/>
          </p:cNvSpPr>
          <p:nvPr>
            <p:ph type="body" sz="quarter" idx="15"/>
          </p:nvPr>
        </p:nvSpPr>
        <p:spPr>
          <a:xfrm>
            <a:off x="6990344" y="3127083"/>
            <a:ext cx="1797051" cy="340941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300"/>
              </a:spcBef>
              <a:buSzTx/>
              <a:buNone/>
              <a:defRPr sz="1400" b="1">
                <a:solidFill>
                  <a:srgbClr val="4D4D4C"/>
                </a:solidFill>
              </a:defRPr>
            </a:pPr>
            <a:endParaRPr/>
          </a:p>
        </p:txBody>
      </p:sp>
      <p:sp>
        <p:nvSpPr>
          <p:cNvPr id="76" name="Image"/>
          <p:cNvSpPr>
            <a:spLocks noGrp="1"/>
          </p:cNvSpPr>
          <p:nvPr>
            <p:ph type="pic" sz="quarter" idx="16"/>
          </p:nvPr>
        </p:nvSpPr>
        <p:spPr>
          <a:xfrm>
            <a:off x="337742" y="1604354"/>
            <a:ext cx="1797051" cy="134461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7" name="Image"/>
          <p:cNvSpPr>
            <a:spLocks noGrp="1"/>
          </p:cNvSpPr>
          <p:nvPr>
            <p:ph type="pic" sz="quarter" idx="17"/>
          </p:nvPr>
        </p:nvSpPr>
        <p:spPr>
          <a:xfrm>
            <a:off x="2496747" y="1604354"/>
            <a:ext cx="1797051" cy="134461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8" name="Image"/>
          <p:cNvSpPr>
            <a:spLocks noGrp="1"/>
          </p:cNvSpPr>
          <p:nvPr>
            <p:ph type="pic" sz="quarter" idx="18"/>
          </p:nvPr>
        </p:nvSpPr>
        <p:spPr>
          <a:xfrm>
            <a:off x="4634584" y="1604354"/>
            <a:ext cx="1797051" cy="134461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9" name="Image"/>
          <p:cNvSpPr>
            <a:spLocks noGrp="1"/>
          </p:cNvSpPr>
          <p:nvPr>
            <p:ph type="pic" sz="quarter" idx="19"/>
          </p:nvPr>
        </p:nvSpPr>
        <p:spPr>
          <a:xfrm>
            <a:off x="6990344" y="1604354"/>
            <a:ext cx="1797051" cy="134461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pic>
        <p:nvPicPr>
          <p:cNvPr id="80" name="Image" descr="Image"/>
          <p:cNvPicPr>
            <a:picLocks noChangeAspect="1"/>
          </p:cNvPicPr>
          <p:nvPr/>
        </p:nvPicPr>
        <p:blipFill>
          <a:blip r:embed="rId2"/>
          <a:srcRect t="32048" b="32048"/>
          <a:stretch>
            <a:fillRect/>
          </a:stretch>
        </p:blipFill>
        <p:spPr>
          <a:xfrm>
            <a:off x="7828082" y="4543652"/>
            <a:ext cx="1030169" cy="369859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ix Content -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le Text"/>
          <p:cNvSpPr txBox="1">
            <a:spLocks noGrp="1"/>
          </p:cNvSpPr>
          <p:nvPr>
            <p:ph type="title"/>
          </p:nvPr>
        </p:nvSpPr>
        <p:spPr>
          <a:xfrm>
            <a:off x="336789" y="114935"/>
            <a:ext cx="8205304" cy="54519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39933" y="2151896"/>
            <a:ext cx="1924051" cy="340941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300"/>
              </a:spcBef>
              <a:buSzTx/>
              <a:buNone/>
              <a:defRPr sz="1400">
                <a:solidFill>
                  <a:srgbClr val="4D4D4C"/>
                </a:solidFill>
              </a:defRPr>
            </a:lvl1pPr>
            <a:lvl2pPr marL="0" indent="457200" algn="ctr">
              <a:spcBef>
                <a:spcPts val="300"/>
              </a:spcBef>
              <a:buSzTx/>
              <a:buNone/>
              <a:defRPr sz="1400">
                <a:solidFill>
                  <a:srgbClr val="4D4D4C"/>
                </a:solidFill>
              </a:defRPr>
            </a:lvl2pPr>
            <a:lvl3pPr marL="0" indent="914400" algn="ctr">
              <a:spcBef>
                <a:spcPts val="300"/>
              </a:spcBef>
              <a:buSzTx/>
              <a:buNone/>
              <a:defRPr sz="1400">
                <a:solidFill>
                  <a:srgbClr val="4D4D4C"/>
                </a:solidFill>
              </a:defRPr>
            </a:lvl3pPr>
            <a:lvl4pPr marL="0" indent="1371600" algn="ctr">
              <a:spcBef>
                <a:spcPts val="300"/>
              </a:spcBef>
              <a:buSzTx/>
              <a:buNone/>
              <a:defRPr sz="1400">
                <a:solidFill>
                  <a:srgbClr val="4D4D4C"/>
                </a:solidFill>
              </a:defRPr>
            </a:lvl4pPr>
            <a:lvl5pPr marL="0" indent="1828800" algn="ctr">
              <a:spcBef>
                <a:spcPts val="300"/>
              </a:spcBef>
              <a:buSzTx/>
              <a:buNone/>
              <a:defRPr sz="1400">
                <a:solidFill>
                  <a:srgbClr val="4D4D4C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Rectangle"/>
          <p:cNvSpPr>
            <a:spLocks noGrp="1"/>
          </p:cNvSpPr>
          <p:nvPr>
            <p:ph type="body" sz="quarter" idx="13"/>
          </p:nvPr>
        </p:nvSpPr>
        <p:spPr>
          <a:xfrm>
            <a:off x="3479308" y="2151896"/>
            <a:ext cx="1924051" cy="340941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300"/>
              </a:spcBef>
              <a:buSzTx/>
              <a:buNone/>
              <a:defRPr sz="1400" b="1">
                <a:solidFill>
                  <a:srgbClr val="4D4D4C"/>
                </a:solidFill>
              </a:defRPr>
            </a:pPr>
            <a:endParaRPr/>
          </a:p>
        </p:txBody>
      </p:sp>
      <p:sp>
        <p:nvSpPr>
          <p:cNvPr id="91" name="Rectangle"/>
          <p:cNvSpPr>
            <a:spLocks noGrp="1"/>
          </p:cNvSpPr>
          <p:nvPr>
            <p:ph type="body" sz="quarter" idx="14"/>
          </p:nvPr>
        </p:nvSpPr>
        <p:spPr>
          <a:xfrm>
            <a:off x="6624973" y="2151896"/>
            <a:ext cx="1924051" cy="340941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300"/>
              </a:spcBef>
              <a:buSzTx/>
              <a:buNone/>
              <a:defRPr sz="1400" b="1">
                <a:solidFill>
                  <a:srgbClr val="4D4D4C"/>
                </a:solidFill>
              </a:defRPr>
            </a:pPr>
            <a:endParaRPr/>
          </a:p>
        </p:txBody>
      </p:sp>
      <p:sp>
        <p:nvSpPr>
          <p:cNvPr id="92" name="Rectangle"/>
          <p:cNvSpPr>
            <a:spLocks noGrp="1"/>
          </p:cNvSpPr>
          <p:nvPr>
            <p:ph type="body" sz="quarter" idx="15"/>
          </p:nvPr>
        </p:nvSpPr>
        <p:spPr>
          <a:xfrm>
            <a:off x="339933" y="3963639"/>
            <a:ext cx="1924051" cy="340941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300"/>
              </a:spcBef>
              <a:buSzTx/>
              <a:buNone/>
              <a:defRPr sz="1400" b="1">
                <a:solidFill>
                  <a:srgbClr val="4D4D4C"/>
                </a:solidFill>
              </a:defRPr>
            </a:pPr>
            <a:endParaRPr/>
          </a:p>
        </p:txBody>
      </p:sp>
      <p:sp>
        <p:nvSpPr>
          <p:cNvPr id="93" name="Rectangle"/>
          <p:cNvSpPr>
            <a:spLocks noGrp="1"/>
          </p:cNvSpPr>
          <p:nvPr>
            <p:ph type="body" sz="quarter" idx="16"/>
          </p:nvPr>
        </p:nvSpPr>
        <p:spPr>
          <a:xfrm>
            <a:off x="3479308" y="3963639"/>
            <a:ext cx="1924051" cy="340941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300"/>
              </a:spcBef>
              <a:buSzTx/>
              <a:buNone/>
              <a:defRPr sz="1400" b="1">
                <a:solidFill>
                  <a:srgbClr val="4D4D4C"/>
                </a:solidFill>
              </a:defRPr>
            </a:pPr>
            <a:endParaRPr/>
          </a:p>
        </p:txBody>
      </p:sp>
      <p:sp>
        <p:nvSpPr>
          <p:cNvPr id="94" name="Rectangle"/>
          <p:cNvSpPr>
            <a:spLocks noGrp="1"/>
          </p:cNvSpPr>
          <p:nvPr>
            <p:ph type="body" sz="quarter" idx="17"/>
          </p:nvPr>
        </p:nvSpPr>
        <p:spPr>
          <a:xfrm>
            <a:off x="6624973" y="3963639"/>
            <a:ext cx="1924051" cy="340941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300"/>
              </a:spcBef>
              <a:buSzTx/>
              <a:buNone/>
              <a:defRPr sz="1400" b="1">
                <a:solidFill>
                  <a:srgbClr val="4D4D4C"/>
                </a:solidFill>
              </a:defRPr>
            </a:pPr>
            <a:endParaRPr/>
          </a:p>
        </p:txBody>
      </p:sp>
      <p:sp>
        <p:nvSpPr>
          <p:cNvPr id="95" name="Image"/>
          <p:cNvSpPr>
            <a:spLocks noGrp="1"/>
          </p:cNvSpPr>
          <p:nvPr>
            <p:ph type="pic" sz="quarter" idx="18"/>
          </p:nvPr>
        </p:nvSpPr>
        <p:spPr>
          <a:xfrm>
            <a:off x="339938" y="928297"/>
            <a:ext cx="1924051" cy="110066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6" name="Image"/>
          <p:cNvSpPr>
            <a:spLocks noGrp="1"/>
          </p:cNvSpPr>
          <p:nvPr>
            <p:ph type="pic" sz="quarter" idx="19"/>
          </p:nvPr>
        </p:nvSpPr>
        <p:spPr>
          <a:xfrm>
            <a:off x="3479308" y="928297"/>
            <a:ext cx="1924051" cy="110066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7" name="Image"/>
          <p:cNvSpPr>
            <a:spLocks noGrp="1"/>
          </p:cNvSpPr>
          <p:nvPr>
            <p:ph type="pic" sz="quarter" idx="20"/>
          </p:nvPr>
        </p:nvSpPr>
        <p:spPr>
          <a:xfrm>
            <a:off x="6624973" y="928297"/>
            <a:ext cx="1924051" cy="110066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8" name="Image"/>
          <p:cNvSpPr>
            <a:spLocks noGrp="1"/>
          </p:cNvSpPr>
          <p:nvPr>
            <p:ph type="pic" sz="quarter" idx="21"/>
          </p:nvPr>
        </p:nvSpPr>
        <p:spPr>
          <a:xfrm>
            <a:off x="339938" y="2782372"/>
            <a:ext cx="1924051" cy="110066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9" name="Image"/>
          <p:cNvSpPr>
            <a:spLocks noGrp="1"/>
          </p:cNvSpPr>
          <p:nvPr>
            <p:ph type="pic" sz="quarter" idx="22"/>
          </p:nvPr>
        </p:nvSpPr>
        <p:spPr>
          <a:xfrm>
            <a:off x="3479308" y="2782372"/>
            <a:ext cx="1924051" cy="110066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0" name="Image"/>
          <p:cNvSpPr>
            <a:spLocks noGrp="1"/>
          </p:cNvSpPr>
          <p:nvPr>
            <p:ph type="pic" sz="quarter" idx="23"/>
          </p:nvPr>
        </p:nvSpPr>
        <p:spPr>
          <a:xfrm>
            <a:off x="6624973" y="2782372"/>
            <a:ext cx="1924051" cy="110066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pic>
        <p:nvPicPr>
          <p:cNvPr id="101" name="Image" descr="Image"/>
          <p:cNvPicPr>
            <a:picLocks noChangeAspect="1"/>
          </p:cNvPicPr>
          <p:nvPr/>
        </p:nvPicPr>
        <p:blipFill>
          <a:blip r:embed="rId2"/>
          <a:srcRect t="32048" b="32048"/>
          <a:stretch>
            <a:fillRect/>
          </a:stretch>
        </p:blipFill>
        <p:spPr>
          <a:xfrm>
            <a:off x="7828082" y="4543652"/>
            <a:ext cx="1030169" cy="369859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Text"/>
          <p:cNvSpPr txBox="1">
            <a:spLocks noGrp="1"/>
          </p:cNvSpPr>
          <p:nvPr>
            <p:ph type="title"/>
          </p:nvPr>
        </p:nvSpPr>
        <p:spPr>
          <a:xfrm>
            <a:off x="336789" y="114935"/>
            <a:ext cx="8205304" cy="54519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D4D4C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110" name="Image" descr="Image"/>
          <p:cNvPicPr>
            <a:picLocks noChangeAspect="1"/>
          </p:cNvPicPr>
          <p:nvPr/>
        </p:nvPicPr>
        <p:blipFill>
          <a:blip r:embed="rId2"/>
          <a:srcRect t="32048" b="32048"/>
          <a:stretch>
            <a:fillRect/>
          </a:stretch>
        </p:blipFill>
        <p:spPr>
          <a:xfrm>
            <a:off x="7828082" y="4543652"/>
            <a:ext cx="1030169" cy="369859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ti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21761" y="114935"/>
            <a:ext cx="8205305" cy="545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40592" y="1009331"/>
            <a:ext cx="8205304" cy="355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2pPr marL="800100" indent="-342900"/>
            <a:lvl3pPr marL="1219200" indent="-304800"/>
            <a:lvl4pPr marL="1714500" indent="-342900">
              <a:buChar char="–"/>
            </a:lvl4pPr>
            <a:lvl5pPr marL="2171700" indent="-342900">
              <a:buChar char="»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" name="Image" descr="Image"/>
          <p:cNvPicPr>
            <a:picLocks noChangeAspect="1"/>
          </p:cNvPicPr>
          <p:nvPr/>
        </p:nvPicPr>
        <p:blipFill>
          <a:blip r:embed="rId17"/>
          <a:srcRect t="32048" b="32048"/>
          <a:stretch>
            <a:fillRect/>
          </a:stretch>
        </p:blipFill>
        <p:spPr>
          <a:xfrm>
            <a:off x="7828082" y="4543652"/>
            <a:ext cx="1030169" cy="36985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</p:sldLayoutIdLst>
  <p:transition spd="med"/>
  <p:txStyles>
    <p:title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240631" marR="0" indent="-240631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621631" marR="0" indent="-240631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1002631" marR="0" indent="-240631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1383631" marR="0" indent="-240631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1764631" marR="0" indent="-240631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2145631" marR="0" indent="-240631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2526631" marR="0" indent="-240631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2907631" marR="0" indent="-240631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3288631" marR="0" indent="-240631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2l.ai/" TargetMode="External"/><Relationship Id="rId2" Type="http://schemas.openxmlformats.org/officeDocument/2006/relationships/hyperlink" Target="https://zh.d2l.ai/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ourses.d2l.ai/berkeley-stat-157/units/mlp.html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ikipedia.org" TargetMode="External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Introduction to Deep Learning"/>
          <p:cNvSpPr>
            <a:spLocks noGrp="1"/>
          </p:cNvSpPr>
          <p:nvPr>
            <p:ph type="body" idx="1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marL="0" indent="0" defTabSz="452627">
              <a:spcBef>
                <a:spcPts val="900"/>
              </a:spcBef>
              <a:buSzTx/>
              <a:buNone/>
              <a:defRPr sz="3959" b="1">
                <a:solidFill>
                  <a:srgbClr val="4D4D4C"/>
                </a:solidFill>
              </a:defRPr>
            </a:lvl1pPr>
          </a:lstStyle>
          <a:p>
            <a:r>
              <a:rPr lang="ja-JP" altLang="en-US"/>
              <a:t>动手学深度学习</a:t>
            </a:r>
            <a:endParaRPr dirty="0"/>
          </a:p>
        </p:txBody>
      </p:sp>
      <p:sp>
        <p:nvSpPr>
          <p:cNvPr id="149" name="3. Gradient and Auto Differentiation"/>
          <p:cNvSpPr>
            <a:spLocks noGrp="1"/>
          </p:cNvSpPr>
          <p:nvPr>
            <p:ph type="body" idx="1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/>
          </a:bodyPr>
          <a:lstStyle>
            <a:lvl1pPr marL="0" indent="0">
              <a:buSzTx/>
              <a:buNone/>
              <a:defRPr b="1">
                <a:solidFill>
                  <a:srgbClr val="4D4D4C"/>
                </a:solidFill>
              </a:defRPr>
            </a:lvl1pPr>
          </a:lstStyle>
          <a:p>
            <a:r>
              <a:rPr lang="en-US" altLang="zh-CN" dirty="0"/>
              <a:t>6</a:t>
            </a:r>
            <a:r>
              <a:rPr dirty="0"/>
              <a:t>.</a:t>
            </a:r>
            <a:r>
              <a:rPr lang="ja-JP" altLang="en-US"/>
              <a:t>多层感知机</a:t>
            </a:r>
            <a:endParaRPr lang="en-US" altLang="ja-JP" dirty="0"/>
          </a:p>
          <a:p>
            <a:endParaRPr dirty="0"/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C5704AB3-695E-DE46-9DC3-AA319BE9B8B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87898" y="3430138"/>
            <a:ext cx="7128960" cy="129071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spcBef>
                <a:spcPts val="900"/>
              </a:spcBef>
              <a:buSzTx/>
              <a:buNone/>
              <a:defRPr sz="4000" b="1">
                <a:solidFill>
                  <a:schemeClr val="accent6"/>
                </a:solidFill>
              </a:defRPr>
            </a:pPr>
            <a:r>
              <a:rPr lang="ja-JP" altLang="en-US" sz="1600"/>
              <a:t>中文教材</a:t>
            </a:r>
            <a:r>
              <a:rPr lang="zh-CN" altLang="en-US" sz="1600" dirty="0"/>
              <a:t>：</a:t>
            </a:r>
            <a:r>
              <a:rPr lang="en-US" altLang="zh-CN" sz="1600" dirty="0">
                <a:hlinkClick r:id="rId2"/>
              </a:rPr>
              <a:t>z</a:t>
            </a:r>
            <a:r>
              <a:rPr lang="en-US" sz="1600" dirty="0">
                <a:hlinkClick r:id="rId2"/>
              </a:rPr>
              <a:t>h</a:t>
            </a:r>
            <a:r>
              <a:rPr lang="en-US" altLang="zh-CN" sz="1600" dirty="0">
                <a:hlinkClick r:id="rId2"/>
              </a:rPr>
              <a:t>.d2l.ai</a:t>
            </a:r>
            <a:r>
              <a:rPr lang="zh-CN" altLang="en-US" sz="1600" dirty="0"/>
              <a:t> </a:t>
            </a:r>
            <a:endParaRPr lang="en-US" altLang="zh-CN" sz="1600" dirty="0"/>
          </a:p>
          <a:p>
            <a:pPr marL="0" indent="0">
              <a:spcBef>
                <a:spcPts val="900"/>
              </a:spcBef>
              <a:buSzTx/>
              <a:buNone/>
              <a:defRPr sz="4000" b="1">
                <a:solidFill>
                  <a:schemeClr val="accent6"/>
                </a:solidFill>
              </a:defRPr>
            </a:pPr>
            <a:r>
              <a:rPr lang="ja-JP" altLang="en-US" sz="1600"/>
              <a:t>英文教材</a:t>
            </a:r>
            <a:r>
              <a:rPr lang="zh-CN" altLang="en-US" sz="1600" dirty="0"/>
              <a:t>：</a:t>
            </a:r>
            <a:r>
              <a:rPr lang="en-US" altLang="zh-CN" sz="1600" dirty="0">
                <a:hlinkClick r:id="rId3"/>
              </a:rPr>
              <a:t>www.d2l.ai</a:t>
            </a:r>
            <a:endParaRPr lang="en-US" altLang="zh-CN" sz="1600" dirty="0"/>
          </a:p>
          <a:p>
            <a:pPr marL="0" indent="0">
              <a:spcBef>
                <a:spcPts val="900"/>
              </a:spcBef>
              <a:buSzTx/>
              <a:buNone/>
              <a:defRPr sz="4000" b="1">
                <a:solidFill>
                  <a:schemeClr val="accent6"/>
                </a:solidFill>
              </a:defRPr>
            </a:pPr>
            <a:r>
              <a:rPr lang="ja-JP" altLang="en-US" sz="1600"/>
              <a:t>教学视频</a:t>
            </a:r>
            <a:r>
              <a:rPr lang="zh-CN" altLang="en-US" sz="1600" dirty="0"/>
              <a:t>：</a:t>
            </a:r>
            <a:r>
              <a:rPr lang="en-US" sz="1600" b="1" dirty="0">
                <a:hlinkClick r:id="rId4"/>
              </a:rPr>
              <a:t>https://courses.d2l.ai/berkeley-stat-157/units/mlp.html</a:t>
            </a:r>
            <a:endParaRPr lang="en-US" altLang="zh-CN" sz="1600" dirty="0"/>
          </a:p>
          <a:p>
            <a:pPr marL="0" indent="0">
              <a:spcBef>
                <a:spcPts val="900"/>
              </a:spcBef>
              <a:buSzTx/>
              <a:buNone/>
              <a:defRPr sz="4000" b="1">
                <a:solidFill>
                  <a:schemeClr val="accent6"/>
                </a:solidFill>
              </a:defRPr>
            </a:pP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1452544094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Image" descr="Image"/>
          <p:cNvPicPr>
            <a:picLocks noChangeAspect="1"/>
          </p:cNvPicPr>
          <p:nvPr/>
        </p:nvPicPr>
        <p:blipFill>
          <a:blip r:embed="rId2"/>
          <a:srcRect t="51435" r="47020"/>
          <a:stretch>
            <a:fillRect/>
          </a:stretch>
        </p:blipFill>
        <p:spPr>
          <a:xfrm>
            <a:off x="2349500" y="534392"/>
            <a:ext cx="4445000" cy="407459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From wikipedia">
            <a:extLst>
              <a:ext uri="{FF2B5EF4-FFF2-40B4-BE49-F238E27FC236}">
                <a16:creationId xmlns:a16="http://schemas.microsoft.com/office/drawing/2014/main" id="{9B3D365D-C734-C74D-BCC9-DAE2E42FA592}"/>
              </a:ext>
            </a:extLst>
          </p:cNvPr>
          <p:cNvSpPr txBox="1"/>
          <p:nvPr/>
        </p:nvSpPr>
        <p:spPr>
          <a:xfrm>
            <a:off x="5895537" y="4559221"/>
            <a:ext cx="170815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rPr lang="ja-JP" altLang="en-US"/>
              <a:t>来源于维基百科</a:t>
            </a:r>
            <a:endParaRPr dirty="0"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Image" descr="Image"/>
          <p:cNvPicPr>
            <a:picLocks noChangeAspect="1"/>
          </p:cNvPicPr>
          <p:nvPr/>
        </p:nvPicPr>
        <p:blipFill>
          <a:blip r:embed="rId2"/>
          <a:srcRect l="50345" t="49909"/>
          <a:stretch>
            <a:fillRect/>
          </a:stretch>
        </p:blipFill>
        <p:spPr>
          <a:xfrm>
            <a:off x="2349500" y="329803"/>
            <a:ext cx="4445000" cy="448403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From wikipedia">
            <a:extLst>
              <a:ext uri="{FF2B5EF4-FFF2-40B4-BE49-F238E27FC236}">
                <a16:creationId xmlns:a16="http://schemas.microsoft.com/office/drawing/2014/main" id="{E81258F3-3FDB-BC43-8777-39DFB36BAD58}"/>
              </a:ext>
            </a:extLst>
          </p:cNvPr>
          <p:cNvSpPr txBox="1"/>
          <p:nvPr/>
        </p:nvSpPr>
        <p:spPr>
          <a:xfrm>
            <a:off x="5895537" y="4559221"/>
            <a:ext cx="170815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rPr lang="ja-JP" altLang="en-US"/>
              <a:t>来源于维基百科</a:t>
            </a:r>
            <a:endParaRPr dirty="0"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Convergence Theore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/>
              <a:t>收敛定理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7" name="Radius r enclosing the data…"/>
              <p:cNvSpPr txBox="1">
                <a:spLocks noGrp="1"/>
              </p:cNvSpPr>
              <p:nvPr>
                <p:ph type="body" idx="1"/>
              </p:nvPr>
            </p:nvSpPr>
            <p:spPr>
              <a:prstGeom prst="rect">
                <a:avLst/>
              </a:prstGeom>
            </p:spPr>
            <p:txBody>
              <a:bodyPr/>
              <a:lstStyle/>
              <a:p>
                <a:r>
                  <a:rPr lang="ja-JP" altLang="en-US"/>
                  <a:t>半径</a:t>
                </a:r>
                <a:r>
                  <a:rPr lang="zh-CN" altLang="en-US" dirty="0"/>
                  <a:t> </a:t>
                </a:r>
                <a:r>
                  <a:rPr lang="en-US" dirty="0"/>
                  <a:t>r</a:t>
                </a:r>
                <a:r>
                  <a:rPr lang="zh-CN" altLang="en-US" dirty="0"/>
                  <a:t> </a:t>
                </a:r>
                <a:r>
                  <a:rPr lang="ja-JP" altLang="en-US"/>
                  <a:t>包含数据</a:t>
                </a:r>
                <a:endParaRPr dirty="0"/>
              </a:p>
              <a:p>
                <a:r>
                  <a:rPr lang="ja-JP" altLang="en-US"/>
                  <a:t>间隔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474746"/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zh-CN" altLang="en-US" dirty="0">
                    <a:solidFill>
                      <a:srgbClr val="474746"/>
                    </a:solidFill>
                  </a:rPr>
                  <a:t> </a:t>
                </a:r>
                <a:r>
                  <a:rPr lang="ja-JP" altLang="en-US"/>
                  <a:t>区分类别</a:t>
                </a:r>
                <a:br>
                  <a:rPr dirty="0"/>
                </a:br>
                <a:br>
                  <a:rPr dirty="0"/>
                </a:br>
                <a:br>
                  <a:rPr dirty="0"/>
                </a:br>
                <a:r>
                  <a:rPr lang="en-US" dirty="0"/>
                  <a:t>		</a:t>
                </a:r>
                <a:r>
                  <a:rPr dirty="0"/>
                  <a:t>for </a:t>
                </a:r>
              </a:p>
              <a:p>
                <a:r>
                  <a:rPr lang="ja-JP" altLang="en-US"/>
                  <a:t>保证感知机会在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i="1">
                            <a:solidFill>
                              <a:srgbClr val="47474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ar-AE" i="1">
                                <a:solidFill>
                                  <a:srgbClr val="47474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ar-AE" i="1">
                                <a:solidFill>
                                  <a:srgbClr val="474746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ar-AE" i="1">
                                <a:solidFill>
                                  <a:srgbClr val="474746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ar-AE" i="1">
                            <a:solidFill>
                              <a:srgbClr val="474746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num>
                      <m:den>
                        <m:sSup>
                          <m:sSupPr>
                            <m:ctrlPr>
                              <a:rPr lang="ar-AE" i="1">
                                <a:solidFill>
                                  <a:srgbClr val="47474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ar-AE" i="1">
                                <a:solidFill>
                                  <a:srgbClr val="474746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p>
                            <m:r>
                              <a:rPr lang="ar-AE" i="1">
                                <a:solidFill>
                                  <a:srgbClr val="474746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i="1">
                        <a:solidFill>
                          <a:srgbClr val="474746"/>
                        </a:solidFill>
                        <a:latin typeface="Cambria Math" panose="02040503050406030204" pitchFamily="18" charset="0"/>
                      </a:rPr>
                      <m:t>步</m:t>
                    </m:r>
                  </m:oMath>
                </a14:m>
                <a:endParaRPr lang="en-US" altLang="ja-JP" dirty="0"/>
              </a:p>
              <a:p>
                <a:pPr marL="0" indent="0">
                  <a:buNone/>
                </a:pPr>
                <a:r>
                  <a:rPr lang="zh-CN" altLang="en-US" dirty="0"/>
                  <a:t>   </a:t>
                </a:r>
                <a:r>
                  <a:rPr lang="ja-JP" altLang="en-US"/>
                  <a:t>之后收敛</a:t>
                </a:r>
                <a:endParaRPr dirty="0"/>
              </a:p>
            </p:txBody>
          </p:sp>
        </mc:Choice>
        <mc:Fallback xmlns="">
          <p:sp>
            <p:nvSpPr>
              <p:cNvPr id="267" name="Radius r enclosing the data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prstGeom prst="rect">
                <a:avLst/>
              </a:prstGeom>
              <a:blipFill>
                <a:blip r:embed="rId2"/>
                <a:stretch>
                  <a:fillRect l="-1546" t="-1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8" name="Image" descr="Image"/>
          <p:cNvPicPr>
            <a:picLocks noChangeAspect="1"/>
          </p:cNvPicPr>
          <p:nvPr/>
        </p:nvPicPr>
        <p:blipFill>
          <a:blip r:embed="rId3"/>
          <a:srcRect l="50345" t="49909"/>
          <a:stretch>
            <a:fillRect/>
          </a:stretch>
        </p:blipFill>
        <p:spPr>
          <a:xfrm>
            <a:off x="4404132" y="329803"/>
            <a:ext cx="4445001" cy="4484035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Line"/>
          <p:cNvSpPr/>
          <p:nvPr/>
        </p:nvSpPr>
        <p:spPr>
          <a:xfrm flipH="1" flipV="1">
            <a:off x="5270592" y="1188846"/>
            <a:ext cx="3168230" cy="2500267"/>
          </a:xfrm>
          <a:prstGeom prst="line">
            <a:avLst/>
          </a:prstGeom>
          <a:ln w="38100">
            <a:solidFill>
              <a:schemeClr val="accent4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spcBef>
                <a:spcPts val="900"/>
              </a:spcBef>
              <a:defRPr sz="40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70" name="Line"/>
          <p:cNvSpPr/>
          <p:nvPr/>
        </p:nvSpPr>
        <p:spPr>
          <a:xfrm flipH="1" flipV="1">
            <a:off x="4811398" y="1536162"/>
            <a:ext cx="3168229" cy="2500266"/>
          </a:xfrm>
          <a:prstGeom prst="line">
            <a:avLst/>
          </a:prstGeom>
          <a:ln w="38100">
            <a:solidFill>
              <a:schemeClr val="accent4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spcBef>
                <a:spcPts val="900"/>
              </a:spcBef>
              <a:defRPr sz="40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71" name="Line"/>
          <p:cNvSpPr/>
          <p:nvPr/>
        </p:nvSpPr>
        <p:spPr>
          <a:xfrm flipV="1">
            <a:off x="6532743" y="2454051"/>
            <a:ext cx="334858" cy="424003"/>
          </a:xfrm>
          <a:prstGeom prst="line">
            <a:avLst/>
          </a:prstGeom>
          <a:ln w="38100">
            <a:solidFill>
              <a:schemeClr val="accent4"/>
            </a:solidFill>
            <a:headEnd type="triangl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spcBef>
                <a:spcPts val="900"/>
              </a:spcBef>
              <a:defRPr sz="40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72" name="Circle"/>
          <p:cNvSpPr/>
          <p:nvPr/>
        </p:nvSpPr>
        <p:spPr>
          <a:xfrm>
            <a:off x="5079257" y="569568"/>
            <a:ext cx="3738824" cy="3738824"/>
          </a:xfrm>
          <a:prstGeom prst="ellipse">
            <a:avLst/>
          </a:prstGeom>
          <a:ln w="38100">
            <a:solidFill>
              <a:schemeClr val="accent4"/>
            </a:solidFill>
          </a:ln>
        </p:spPr>
        <p:txBody>
          <a:bodyPr lIns="45719" rIns="45719" anchor="ctr"/>
          <a:lstStyle/>
          <a:p>
            <a:pPr>
              <a:spcBef>
                <a:spcPts val="900"/>
              </a:spcBef>
              <a:defRPr sz="40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73" name="Equation"/>
          <p:cNvSpPr txBox="1"/>
          <p:nvPr/>
        </p:nvSpPr>
        <p:spPr>
          <a:xfrm>
            <a:off x="1602719" y="1588185"/>
            <a:ext cx="65" cy="36933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defRPr>
                <a:solidFill>
                  <a:srgbClr val="000000"/>
                </a:solidFill>
              </a:defRPr>
            </a:pPr>
            <a:endParaRPr sz="2400" dirty="0">
              <a:solidFill>
                <a:srgbClr val="47474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4" name="Equation"/>
              <p:cNvSpPr txBox="1"/>
              <p:nvPr/>
            </p:nvSpPr>
            <p:spPr>
              <a:xfrm>
                <a:off x="1941962" y="2006852"/>
                <a:ext cx="1885666" cy="31913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400" i="1">
                          <a:solidFill>
                            <a:srgbClr val="474746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sz="2400" i="1">
                          <a:solidFill>
                            <a:srgbClr val="474746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sz="2400" i="1">
                              <a:solidFill>
                                <a:srgbClr val="47474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400" i="1">
                              <a:solidFill>
                                <a:srgbClr val="474746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p>
                          <m:r>
                            <a:rPr sz="2400" i="1">
                              <a:solidFill>
                                <a:srgbClr val="474746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sz="2400" i="1">
                          <a:solidFill>
                            <a:srgbClr val="474746"/>
                          </a:solidFill>
                          <a:latin typeface="Cambria Math" panose="02040503050406030204" pitchFamily="18" charset="0"/>
                        </a:rPr>
                        <m:t>𝐰</m:t>
                      </m:r>
                      <m:r>
                        <a:rPr sz="2400" i="1">
                          <a:solidFill>
                            <a:srgbClr val="474746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sz="2400" i="1">
                          <a:solidFill>
                            <a:srgbClr val="474746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sz="2400" i="1">
                          <a:solidFill>
                            <a:srgbClr val="474746"/>
                          </a:solidFill>
                          <a:latin typeface="Cambria Math" panose="02040503050406030204" pitchFamily="18" charset="0"/>
                        </a:rPr>
                        <m:t>)≥</m:t>
                      </m:r>
                      <m:r>
                        <a:rPr sz="2400" i="1">
                          <a:solidFill>
                            <a:srgbClr val="474746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</m:oMath>
                  </m:oMathPara>
                </a14:m>
                <a:endParaRPr sz="2400">
                  <a:solidFill>
                    <a:srgbClr val="474746"/>
                  </a:solidFill>
                </a:endParaRPr>
              </a:p>
            </p:txBody>
          </p:sp>
        </mc:Choice>
        <mc:Fallback xmlns="">
          <p:sp>
            <p:nvSpPr>
              <p:cNvPr id="274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1962" y="2006852"/>
                <a:ext cx="1885666" cy="319133"/>
              </a:xfrm>
              <a:prstGeom prst="rect">
                <a:avLst/>
              </a:prstGeom>
              <a:blipFill>
                <a:blip r:embed="rId4"/>
                <a:stretch>
                  <a:fillRect l="-5369" r="-17450" b="-53846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5" name="Equation"/>
              <p:cNvSpPr txBox="1"/>
              <p:nvPr/>
            </p:nvSpPr>
            <p:spPr>
              <a:xfrm>
                <a:off x="1998486" y="2594656"/>
                <a:ext cx="1726931" cy="31698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400" i="1">
                          <a:solidFill>
                            <a:srgbClr val="474746"/>
                          </a:solidFill>
                          <a:latin typeface="Cambria Math" panose="02040503050406030204" pitchFamily="18" charset="0"/>
                        </a:rPr>
                        <m:t>∥</m:t>
                      </m:r>
                      <m:r>
                        <a:rPr sz="2400" i="1">
                          <a:solidFill>
                            <a:srgbClr val="474746"/>
                          </a:solidFill>
                          <a:latin typeface="Cambria Math" panose="02040503050406030204" pitchFamily="18" charset="0"/>
                        </a:rPr>
                        <m:t>𝐰</m:t>
                      </m:r>
                      <m:sSup>
                        <m:sSupPr>
                          <m:ctrlPr>
                            <a:rPr sz="2400" i="1">
                              <a:solidFill>
                                <a:srgbClr val="47474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400" i="1">
                              <a:solidFill>
                                <a:srgbClr val="474746"/>
                              </a:solidFill>
                              <a:latin typeface="Cambria Math" panose="02040503050406030204" pitchFamily="18" charset="0"/>
                            </a:rPr>
                            <m:t>∥</m:t>
                          </m:r>
                        </m:e>
                        <m:sup>
                          <m:r>
                            <a:rPr sz="2400" i="1">
                              <a:solidFill>
                                <a:srgbClr val="474746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sz="2400" i="1">
                          <a:solidFill>
                            <a:srgbClr val="474746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sz="2400" i="1">
                              <a:solidFill>
                                <a:srgbClr val="47474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400" i="1">
                              <a:solidFill>
                                <a:srgbClr val="474746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sz="2400" i="1">
                              <a:solidFill>
                                <a:srgbClr val="474746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sz="2400" i="1">
                          <a:solidFill>
                            <a:srgbClr val="474746"/>
                          </a:solidFill>
                          <a:latin typeface="Cambria Math" panose="02040503050406030204" pitchFamily="18" charset="0"/>
                        </a:rPr>
                        <m:t>≤1</m:t>
                      </m:r>
                    </m:oMath>
                  </m:oMathPara>
                </a14:m>
                <a:endParaRPr sz="2400" dirty="0">
                  <a:solidFill>
                    <a:srgbClr val="474746"/>
                  </a:solidFill>
                </a:endParaRPr>
              </a:p>
            </p:txBody>
          </p:sp>
        </mc:Choice>
        <mc:Fallback xmlns="">
          <p:sp>
            <p:nvSpPr>
              <p:cNvPr id="275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8486" y="2594656"/>
                <a:ext cx="1726931" cy="316981"/>
              </a:xfrm>
              <a:prstGeom prst="rect">
                <a:avLst/>
              </a:prstGeom>
              <a:blipFill>
                <a:blip r:embed="rId5"/>
                <a:stretch>
                  <a:fillRect l="-5839" r="-23358" b="-36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6" name="Equation"/>
          <p:cNvSpPr txBox="1"/>
          <p:nvPr/>
        </p:nvSpPr>
        <p:spPr>
          <a:xfrm>
            <a:off x="2076337" y="3824837"/>
            <a:ext cx="65" cy="36933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defRPr>
                <a:solidFill>
                  <a:srgbClr val="000000"/>
                </a:solidFill>
              </a:defRPr>
            </a:pPr>
            <a:endParaRPr sz="2400" dirty="0">
              <a:solidFill>
                <a:srgbClr val="474746"/>
              </a:solidFill>
            </a:endParaRP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Consequenc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/>
              <a:t>结果</a:t>
            </a:r>
            <a:endParaRPr dirty="0"/>
          </a:p>
        </p:txBody>
      </p:sp>
      <p:sp>
        <p:nvSpPr>
          <p:cNvPr id="279" name="Only need to store errors. This gives a compression  bound for perceptron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/>
              <a:t>只需要存储错误 </a:t>
            </a:r>
            <a:endParaRPr lang="en-US" altLang="ja-JP" dirty="0"/>
          </a:p>
          <a:p>
            <a:r>
              <a:rPr lang="ja-JP" altLang="en-US"/>
              <a:t>这给出了感知机的压缩界限</a:t>
            </a:r>
            <a:endParaRPr dirty="0"/>
          </a:p>
          <a:p>
            <a:pPr>
              <a:defRPr>
                <a:solidFill>
                  <a:srgbClr val="FF2600"/>
                </a:solidFill>
              </a:defRPr>
            </a:pPr>
            <a:r>
              <a:rPr lang="ja-JP" altLang="en-US"/>
              <a:t>由于嘈杂的数据而失败</a:t>
            </a:r>
            <a:endParaRPr dirty="0"/>
          </a:p>
        </p:txBody>
      </p:sp>
      <p:grpSp>
        <p:nvGrpSpPr>
          <p:cNvPr id="282" name="Group"/>
          <p:cNvGrpSpPr/>
          <p:nvPr/>
        </p:nvGrpSpPr>
        <p:grpSpPr>
          <a:xfrm>
            <a:off x="4448907" y="850456"/>
            <a:ext cx="4692213" cy="3442588"/>
            <a:chOff x="0" y="0"/>
            <a:chExt cx="4819620" cy="3442586"/>
          </a:xfrm>
        </p:grpSpPr>
        <p:pic>
          <p:nvPicPr>
            <p:cNvPr id="280" name="droppedImage.tiff" descr="droppedImage.tif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819621" cy="34425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1" name="Black &amp; White"/>
            <p:cNvSpPr/>
            <p:nvPr/>
          </p:nvSpPr>
          <p:spPr>
            <a:xfrm>
              <a:off x="357793" y="2721918"/>
              <a:ext cx="2708836" cy="6151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308074">
                <a:defRPr sz="2000">
                  <a:solidFill>
                    <a:srgbClr val="000000"/>
                  </a:solidFill>
                  <a:latin typeface="Futura"/>
                  <a:ea typeface="Futura"/>
                  <a:cs typeface="Futura"/>
                  <a:sym typeface="Futura"/>
                </a:defRPr>
              </a:pPr>
              <a:r>
                <a:t>Black </a:t>
              </a:r>
              <a:r>
                <a:rPr>
                  <a:solidFill>
                    <a:srgbClr val="AAAAAA"/>
                  </a:solidFill>
                </a:rPr>
                <a:t>&amp;</a:t>
              </a:r>
              <a:r>
                <a:t> </a:t>
              </a:r>
              <a:r>
                <a:rPr>
                  <a:solidFill>
                    <a:srgbClr val="FFFFFF"/>
                  </a:solidFill>
                </a:rPr>
                <a:t>White</a:t>
              </a:r>
            </a:p>
          </p:txBody>
        </p:sp>
      </p:grpSp>
      <p:sp>
        <p:nvSpPr>
          <p:cNvPr id="283" name="do NOT train your avatar with perceptrons"/>
          <p:cNvSpPr/>
          <p:nvPr/>
        </p:nvSpPr>
        <p:spPr>
          <a:xfrm>
            <a:off x="321761" y="2920921"/>
            <a:ext cx="4758263" cy="10918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95" y="0"/>
                </a:moveTo>
                <a:cubicBezTo>
                  <a:pt x="312" y="0"/>
                  <a:pt x="0" y="1190"/>
                  <a:pt x="0" y="2654"/>
                </a:cubicBezTo>
                <a:lnTo>
                  <a:pt x="0" y="18946"/>
                </a:lnTo>
                <a:cubicBezTo>
                  <a:pt x="0" y="20410"/>
                  <a:pt x="312" y="21600"/>
                  <a:pt x="695" y="21600"/>
                </a:cubicBezTo>
                <a:lnTo>
                  <a:pt x="16092" y="21600"/>
                </a:lnTo>
                <a:cubicBezTo>
                  <a:pt x="16475" y="21600"/>
                  <a:pt x="16787" y="20410"/>
                  <a:pt x="16787" y="18946"/>
                </a:cubicBezTo>
                <a:lnTo>
                  <a:pt x="16787" y="14400"/>
                </a:lnTo>
                <a:lnTo>
                  <a:pt x="21600" y="13073"/>
                </a:lnTo>
                <a:lnTo>
                  <a:pt x="16787" y="11746"/>
                </a:lnTo>
                <a:lnTo>
                  <a:pt x="16787" y="2654"/>
                </a:lnTo>
                <a:cubicBezTo>
                  <a:pt x="16787" y="1190"/>
                  <a:pt x="16475" y="0"/>
                  <a:pt x="16092" y="0"/>
                </a:cubicBezTo>
                <a:lnTo>
                  <a:pt x="695" y="0"/>
                </a:lnTo>
                <a:close/>
              </a:path>
            </a:pathLst>
          </a:custGeom>
          <a:solidFill>
            <a:srgbClr val="E324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 anchor="ctr"/>
          <a:lstStyle>
            <a:lvl1pPr algn="ctr" defTabSz="308074">
              <a:defRPr sz="22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 algn="l"/>
            <a:r>
              <a:rPr lang="ja-JP" altLang="en-US"/>
              <a:t>不要用感知机来训练你的头像</a:t>
            </a:r>
            <a:endParaRPr dirty="0"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XOR Problem (Minsky &amp; Papert, 1969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XOR </a:t>
            </a:r>
            <a:r>
              <a:rPr lang="ja-JP" altLang="en-US"/>
              <a:t>问题</a:t>
            </a:r>
            <a:r>
              <a:rPr dirty="0"/>
              <a:t> (Minsky &amp; </a:t>
            </a:r>
            <a:r>
              <a:rPr dirty="0" err="1"/>
              <a:t>Papert</a:t>
            </a:r>
            <a:r>
              <a:rPr dirty="0"/>
              <a:t>, 1969)</a:t>
            </a:r>
          </a:p>
        </p:txBody>
      </p:sp>
      <p:sp>
        <p:nvSpPr>
          <p:cNvPr id="286" name="The perceptron cannot learn an XOR function (neurons can only generate linear separators)"/>
          <p:cNvSpPr txBox="1">
            <a:spLocks noGrp="1"/>
          </p:cNvSpPr>
          <p:nvPr>
            <p:ph type="body" sz="half" idx="1"/>
          </p:nvPr>
        </p:nvSpPr>
        <p:spPr>
          <a:xfrm>
            <a:off x="340592" y="1009331"/>
            <a:ext cx="8205304" cy="138419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rPr lang="ja-JP" altLang="en-US"/>
              <a:t>感知机无法学习</a:t>
            </a:r>
            <a:r>
              <a:rPr lang="zh-CN" altLang="en-US" dirty="0"/>
              <a:t> </a:t>
            </a:r>
            <a:r>
              <a:rPr lang="en-US" dirty="0"/>
              <a:t>XOR </a:t>
            </a:r>
            <a:r>
              <a:rPr lang="ja-JP" altLang="en-US"/>
              <a:t>问题（神经元只能生成线性分离器）</a:t>
            </a:r>
            <a:endParaRPr dirty="0"/>
          </a:p>
        </p:txBody>
      </p:sp>
      <p:sp>
        <p:nvSpPr>
          <p:cNvPr id="287" name="Line"/>
          <p:cNvSpPr/>
          <p:nvPr/>
        </p:nvSpPr>
        <p:spPr>
          <a:xfrm flipV="1">
            <a:off x="3331172" y="2094138"/>
            <a:ext cx="1793853" cy="2143556"/>
          </a:xfrm>
          <a:prstGeom prst="line">
            <a:avLst/>
          </a:prstGeom>
          <a:ln w="38100">
            <a:solidFill>
              <a:schemeClr val="accent3"/>
            </a:solidFill>
          </a:ln>
        </p:spPr>
        <p:txBody>
          <a:bodyPr lIns="45719" rIns="45719"/>
          <a:lstStyle/>
          <a:p>
            <a:pPr>
              <a:spcBef>
                <a:spcPts val="900"/>
              </a:spcBef>
              <a:defRPr sz="40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88" name="Line"/>
          <p:cNvSpPr/>
          <p:nvPr/>
        </p:nvSpPr>
        <p:spPr>
          <a:xfrm flipH="1" flipV="1">
            <a:off x="3257143" y="2752057"/>
            <a:ext cx="2171929" cy="1756773"/>
          </a:xfrm>
          <a:prstGeom prst="line">
            <a:avLst/>
          </a:prstGeom>
          <a:ln w="38100">
            <a:solidFill>
              <a:schemeClr val="accent3"/>
            </a:solidFill>
          </a:ln>
        </p:spPr>
        <p:txBody>
          <a:bodyPr lIns="45719" rIns="45719"/>
          <a:lstStyle/>
          <a:p>
            <a:pPr>
              <a:spcBef>
                <a:spcPts val="900"/>
              </a:spcBef>
              <a:defRPr sz="40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89" name="Circle"/>
          <p:cNvSpPr/>
          <p:nvPr/>
        </p:nvSpPr>
        <p:spPr>
          <a:xfrm>
            <a:off x="3703045" y="2657966"/>
            <a:ext cx="312695" cy="312695"/>
          </a:xfrm>
          <a:prstGeom prst="ellipse">
            <a:avLst/>
          </a:prstGeom>
          <a:solidFill>
            <a:srgbClr val="4F8F00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308074">
              <a:defRPr sz="2200" i="1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endParaRPr/>
          </a:p>
        </p:txBody>
      </p:sp>
      <p:sp>
        <p:nvSpPr>
          <p:cNvPr id="290" name="Circle"/>
          <p:cNvSpPr/>
          <p:nvPr/>
        </p:nvSpPr>
        <p:spPr>
          <a:xfrm>
            <a:off x="5128260" y="2657966"/>
            <a:ext cx="312695" cy="312695"/>
          </a:xfrm>
          <a:prstGeom prst="ellipse">
            <a:avLst/>
          </a:prstGeom>
          <a:solidFill>
            <a:srgbClr val="FF2600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308074">
              <a:defRPr sz="2200" i="1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endParaRPr/>
          </a:p>
        </p:txBody>
      </p:sp>
      <p:sp>
        <p:nvSpPr>
          <p:cNvPr id="291" name="Circle"/>
          <p:cNvSpPr/>
          <p:nvPr/>
        </p:nvSpPr>
        <p:spPr>
          <a:xfrm>
            <a:off x="5128260" y="3886607"/>
            <a:ext cx="312695" cy="312695"/>
          </a:xfrm>
          <a:prstGeom prst="ellipse">
            <a:avLst/>
          </a:prstGeom>
          <a:solidFill>
            <a:srgbClr val="4F8F00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308074">
              <a:defRPr sz="2200" i="1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endParaRPr/>
          </a:p>
        </p:txBody>
      </p:sp>
      <p:sp>
        <p:nvSpPr>
          <p:cNvPr id="292" name="Circle"/>
          <p:cNvSpPr/>
          <p:nvPr/>
        </p:nvSpPr>
        <p:spPr>
          <a:xfrm>
            <a:off x="3703045" y="3886607"/>
            <a:ext cx="312695" cy="312695"/>
          </a:xfrm>
          <a:prstGeom prst="ellipse">
            <a:avLst/>
          </a:prstGeom>
          <a:solidFill>
            <a:srgbClr val="FF2600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308074">
              <a:defRPr sz="2200" i="1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Multilayer…"/>
          <p:cNvSpPr txBox="1">
            <a:spLocks noGrp="1"/>
          </p:cNvSpPr>
          <p:nvPr>
            <p:ph type="title"/>
          </p:nvPr>
        </p:nvSpPr>
        <p:spPr>
          <a:xfrm>
            <a:off x="685800" y="1450460"/>
            <a:ext cx="7772400" cy="224258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多层感知机</a:t>
            </a:r>
            <a:endParaRPr dirty="0"/>
          </a:p>
        </p:txBody>
      </p:sp>
      <p:pic>
        <p:nvPicPr>
          <p:cNvPr id="29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073" y="792081"/>
            <a:ext cx="5027765" cy="3559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Learning XOR"/>
          <p:cNvSpPr txBox="1">
            <a:spLocks noGrp="1"/>
          </p:cNvSpPr>
          <p:nvPr>
            <p:ph type="title"/>
          </p:nvPr>
        </p:nvSpPr>
        <p:spPr>
          <a:xfrm>
            <a:off x="367622" y="125397"/>
            <a:ext cx="8205305" cy="545742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学习</a:t>
            </a:r>
            <a:r>
              <a:rPr dirty="0"/>
              <a:t> XOR </a:t>
            </a:r>
          </a:p>
        </p:txBody>
      </p:sp>
      <p:grpSp>
        <p:nvGrpSpPr>
          <p:cNvPr id="304" name="Group"/>
          <p:cNvGrpSpPr/>
          <p:nvPr/>
        </p:nvGrpSpPr>
        <p:grpSpPr>
          <a:xfrm>
            <a:off x="481587" y="1609216"/>
            <a:ext cx="2910443" cy="2326520"/>
            <a:chOff x="0" y="0"/>
            <a:chExt cx="2910441" cy="2326518"/>
          </a:xfrm>
        </p:grpSpPr>
        <p:sp>
          <p:nvSpPr>
            <p:cNvPr id="298" name="Line"/>
            <p:cNvSpPr/>
            <p:nvPr/>
          </p:nvSpPr>
          <p:spPr>
            <a:xfrm flipV="1">
              <a:off x="1455220" y="-1"/>
              <a:ext cx="1" cy="2326520"/>
            </a:xfrm>
            <a:prstGeom prst="line">
              <a:avLst/>
            </a:prstGeom>
            <a:noFill/>
            <a:ln w="38100" cap="flat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900"/>
                </a:spcBef>
                <a:defRPr sz="40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99" name="Line"/>
            <p:cNvSpPr/>
            <p:nvPr/>
          </p:nvSpPr>
          <p:spPr>
            <a:xfrm flipH="1" flipV="1">
              <a:off x="-1" y="1163259"/>
              <a:ext cx="2910443" cy="1"/>
            </a:xfrm>
            <a:prstGeom prst="line">
              <a:avLst/>
            </a:prstGeom>
            <a:noFill/>
            <a:ln w="38100" cap="flat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900"/>
                </a:spcBef>
                <a:defRPr sz="40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00" name="1"/>
            <p:cNvSpPr/>
            <p:nvPr/>
          </p:nvSpPr>
          <p:spPr>
            <a:xfrm>
              <a:off x="586265" y="392591"/>
              <a:ext cx="312696" cy="312695"/>
            </a:xfrm>
            <a:prstGeom prst="ellipse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>
              <a:lvl1pPr algn="ctr" defTabSz="308074">
                <a:defRPr sz="1200" i="1">
                  <a:solidFill>
                    <a:srgbClr val="FFFFFF"/>
                  </a:solidFill>
                  <a:latin typeface="Futura"/>
                  <a:ea typeface="Futura"/>
                  <a:cs typeface="Futura"/>
                  <a:sym typeface="Futura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301" name="2"/>
            <p:cNvSpPr/>
            <p:nvPr/>
          </p:nvSpPr>
          <p:spPr>
            <a:xfrm>
              <a:off x="2011480" y="392591"/>
              <a:ext cx="312696" cy="312695"/>
            </a:xfrm>
            <a:prstGeom prst="ellipse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>
              <a:lvl1pPr algn="ctr" defTabSz="308074">
                <a:defRPr sz="1200" i="1">
                  <a:solidFill>
                    <a:srgbClr val="FFFFFF"/>
                  </a:solidFill>
                  <a:latin typeface="Futura"/>
                  <a:ea typeface="Futura"/>
                  <a:cs typeface="Futura"/>
                  <a:sym typeface="Futura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302" name="4"/>
            <p:cNvSpPr/>
            <p:nvPr/>
          </p:nvSpPr>
          <p:spPr>
            <a:xfrm>
              <a:off x="2011480" y="1621232"/>
              <a:ext cx="312696" cy="312696"/>
            </a:xfrm>
            <a:prstGeom prst="ellipse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>
              <a:lvl1pPr algn="ctr" defTabSz="308074">
                <a:defRPr sz="1200" i="1">
                  <a:solidFill>
                    <a:srgbClr val="FFFFFF"/>
                  </a:solidFill>
                  <a:latin typeface="Futura"/>
                  <a:ea typeface="Futura"/>
                  <a:cs typeface="Futura"/>
                  <a:sym typeface="Futura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303" name="3"/>
            <p:cNvSpPr/>
            <p:nvPr/>
          </p:nvSpPr>
          <p:spPr>
            <a:xfrm>
              <a:off x="586265" y="1621232"/>
              <a:ext cx="312696" cy="312696"/>
            </a:xfrm>
            <a:prstGeom prst="ellipse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>
              <a:lvl1pPr algn="ctr" defTabSz="308074">
                <a:defRPr sz="1200" i="1">
                  <a:solidFill>
                    <a:srgbClr val="FFFFFF"/>
                  </a:solidFill>
                  <a:latin typeface="Futura"/>
                  <a:ea typeface="Futura"/>
                  <a:cs typeface="Futura"/>
                  <a:sym typeface="Futura"/>
                </a:defRPr>
              </a:lvl1pPr>
            </a:lstStyle>
            <a:p>
              <a:r>
                <a:t>3</a:t>
              </a:r>
            </a:p>
          </p:txBody>
        </p:sp>
      </p:grpSp>
      <p:graphicFrame>
        <p:nvGraphicFramePr>
          <p:cNvPr id="305" name="Table"/>
          <p:cNvGraphicFramePr/>
          <p:nvPr>
            <p:extLst>
              <p:ext uri="{D42A27DB-BD31-4B8C-83A1-F6EECF244321}">
                <p14:modId xmlns:p14="http://schemas.microsoft.com/office/powerpoint/2010/main" val="1562563177"/>
              </p:ext>
            </p:extLst>
          </p:nvPr>
        </p:nvGraphicFramePr>
        <p:xfrm>
          <a:off x="3687316" y="687044"/>
          <a:ext cx="4439435" cy="1539240"/>
        </p:xfrm>
        <a:graphic>
          <a:graphicData uri="http://schemas.openxmlformats.org/drawingml/2006/table">
            <a:tbl>
              <a:tblPr firstRow="1" firstCol="1" bandRow="1">
                <a:tableStyleId>{4C3C2611-4C71-4FC5-86AE-919BDF0F9419}</a:tableStyleId>
              </a:tblPr>
              <a:tblGrid>
                <a:gridCol w="887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7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78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78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78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481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endParaRPr/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solidFill>
                      <a:schemeClr val="accent4">
                        <a:lumOff val="-9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solidFill>
                      <a:srgbClr val="FF2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solidFill>
                      <a:srgbClr val="FF2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4</a:t>
                      </a:r>
                    </a:p>
                  </a:txBody>
                  <a:tcPr marL="0" marR="0" marT="0" marB="0" anchor="ctr" horzOverflow="overflow">
                    <a:solidFill>
                      <a:schemeClr val="accent4">
                        <a:lumOff val="-9607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81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endParaRPr/>
                    </a:p>
                  </a:txBody>
                  <a:tcPr marL="0" marR="0" marT="0" marB="0"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474746"/>
                          </a:solidFill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solidFill>
                      <a:schemeClr val="accent3">
                        <a:satOff val="-37096"/>
                        <a:lumOff val="31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474746"/>
                          </a:solidFill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solidFill>
                      <a:schemeClr val="accent3">
                        <a:satOff val="-37096"/>
                        <a:lumOff val="31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474746"/>
                          </a:solidFill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solidFill>
                      <a:schemeClr val="accent3">
                        <a:satOff val="-37096"/>
                        <a:lumOff val="31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474746"/>
                          </a:solidFill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solidFill>
                      <a:schemeClr val="accent3">
                        <a:satOff val="-37096"/>
                        <a:lumOff val="3176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81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endParaRPr/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474746"/>
                          </a:solidFill>
                        </a:rPr>
                        <a:t>+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474746"/>
                          </a:solidFill>
                        </a:rPr>
                        <a:t>+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474746"/>
                          </a:solidFill>
                        </a:rPr>
                        <a:t>-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474746"/>
                          </a:solidFill>
                        </a:rPr>
                        <a:t>-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4810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ja-JP" altLang="en-US" sz="1600" b="1">
                          <a:solidFill>
                            <a:srgbClr val="FFFFFF"/>
                          </a:solidFill>
                        </a:rPr>
                        <a:t>乘积</a:t>
                      </a:r>
                      <a:endParaRPr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 horzOverflow="overflow">
                    <a:solidFill>
                      <a:srgbClr val="A7A7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474746"/>
                          </a:solidFill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474746"/>
                          </a:solidFill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474746"/>
                          </a:solidFill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dirty="0">
                          <a:solidFill>
                            <a:srgbClr val="474746"/>
                          </a:solidFill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317" name="Group"/>
          <p:cNvGrpSpPr/>
          <p:nvPr/>
        </p:nvGrpSpPr>
        <p:grpSpPr>
          <a:xfrm>
            <a:off x="5090768" y="2565607"/>
            <a:ext cx="1632533" cy="2357731"/>
            <a:chOff x="0" y="0"/>
            <a:chExt cx="1632531" cy="2357729"/>
          </a:xfrm>
        </p:grpSpPr>
        <p:sp>
          <p:nvSpPr>
            <p:cNvPr id="306" name="Circle"/>
            <p:cNvSpPr/>
            <p:nvPr/>
          </p:nvSpPr>
          <p:spPr>
            <a:xfrm>
              <a:off x="0" y="1974216"/>
              <a:ext cx="383514" cy="383514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spcBef>
                  <a:spcPts val="900"/>
                </a:spcBef>
                <a:defRPr sz="40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07" name="Circle"/>
            <p:cNvSpPr/>
            <p:nvPr/>
          </p:nvSpPr>
          <p:spPr>
            <a:xfrm>
              <a:off x="1249018" y="1974216"/>
              <a:ext cx="383514" cy="383514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spcBef>
                  <a:spcPts val="900"/>
                </a:spcBef>
                <a:defRPr sz="40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08" name="Circle"/>
            <p:cNvSpPr/>
            <p:nvPr/>
          </p:nvSpPr>
          <p:spPr>
            <a:xfrm>
              <a:off x="0" y="831454"/>
              <a:ext cx="383514" cy="383514"/>
            </a:xfrm>
            <a:prstGeom prst="ellipse">
              <a:avLst/>
            </a:prstGeom>
            <a:solidFill>
              <a:schemeClr val="accent3"/>
            </a:solidFill>
            <a:ln w="25400" cap="flat">
              <a:solidFill>
                <a:schemeClr val="accent3">
                  <a:lumOff val="-7294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spcBef>
                  <a:spcPts val="900"/>
                </a:spcBef>
                <a:defRPr sz="4000" b="1">
                  <a:solidFill>
                    <a:srgbClr val="000000"/>
                  </a:solidFill>
                </a:defRPr>
              </a:pPr>
              <a:endParaRPr/>
            </a:p>
          </p:txBody>
        </p:sp>
        <p:cxnSp>
          <p:nvCxnSpPr>
            <p:cNvPr id="309" name="Connection Line"/>
            <p:cNvCxnSpPr>
              <a:stCxn id="306" idx="0"/>
              <a:endCxn id="308" idx="0"/>
            </p:cNvCxnSpPr>
            <p:nvPr/>
          </p:nvCxnSpPr>
          <p:spPr>
            <a:xfrm flipV="1">
              <a:off x="191756" y="1023211"/>
              <a:ext cx="1" cy="1142763"/>
            </a:xfrm>
            <a:prstGeom prst="straightConnector1">
              <a:avLst/>
            </a:prstGeom>
            <a:ln w="25400" cap="flat">
              <a:solidFill>
                <a:schemeClr val="accent3">
                  <a:lumOff val="-7294"/>
                </a:schemeClr>
              </a:solidFill>
              <a:prstDash val="solid"/>
              <a:round/>
              <a:tailEnd type="arrow" w="med" len="med"/>
            </a:ln>
            <a:effectLst/>
          </p:spPr>
        </p:cxnSp>
        <p:cxnSp>
          <p:nvCxnSpPr>
            <p:cNvPr id="310" name="Connection Line"/>
            <p:cNvCxnSpPr>
              <a:stCxn id="307" idx="0"/>
              <a:endCxn id="308" idx="0"/>
            </p:cNvCxnSpPr>
            <p:nvPr/>
          </p:nvCxnSpPr>
          <p:spPr>
            <a:xfrm flipH="1" flipV="1">
              <a:off x="191756" y="1023211"/>
              <a:ext cx="1249020" cy="1142763"/>
            </a:xfrm>
            <a:prstGeom prst="straightConnector1">
              <a:avLst/>
            </a:prstGeom>
            <a:ln w="25400" cap="flat">
              <a:solidFill>
                <a:schemeClr val="accent3">
                  <a:lumOff val="-7294"/>
                </a:schemeClr>
              </a:solidFill>
              <a:prstDash val="solid"/>
              <a:round/>
              <a:tailEnd type="arrow" w="med" len="med"/>
            </a:ln>
            <a:effectLst/>
          </p:spPr>
        </p:cxnSp>
        <p:cxnSp>
          <p:nvCxnSpPr>
            <p:cNvPr id="311" name="Connection Line"/>
            <p:cNvCxnSpPr>
              <a:stCxn id="306" idx="0"/>
              <a:endCxn id="312" idx="0"/>
            </p:cNvCxnSpPr>
            <p:nvPr/>
          </p:nvCxnSpPr>
          <p:spPr>
            <a:xfrm flipV="1">
              <a:off x="191756" y="1023211"/>
              <a:ext cx="1249020" cy="1142763"/>
            </a:xfrm>
            <a:prstGeom prst="straightConnector1">
              <a:avLst/>
            </a:prstGeom>
            <a:ln w="25400" cap="flat">
              <a:solidFill>
                <a:schemeClr val="accent2"/>
              </a:solidFill>
              <a:prstDash val="solid"/>
              <a:round/>
              <a:tailEnd type="arrow" w="med" len="med"/>
            </a:ln>
            <a:effectLst/>
          </p:spPr>
        </p:cxnSp>
        <p:sp>
          <p:nvSpPr>
            <p:cNvPr id="312" name="Circle"/>
            <p:cNvSpPr/>
            <p:nvPr/>
          </p:nvSpPr>
          <p:spPr>
            <a:xfrm>
              <a:off x="1249018" y="831454"/>
              <a:ext cx="383514" cy="383514"/>
            </a:xfrm>
            <a:prstGeom prst="ellipse">
              <a:avLst/>
            </a:prstGeom>
            <a:solidFill>
              <a:schemeClr val="accent2"/>
            </a:solidFill>
            <a:ln w="25400" cap="flat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spcBef>
                  <a:spcPts val="900"/>
                </a:spcBef>
                <a:defRPr sz="4000" b="1">
                  <a:solidFill>
                    <a:srgbClr val="000000"/>
                  </a:solidFill>
                </a:defRPr>
              </a:pPr>
              <a:endParaRPr/>
            </a:p>
          </p:txBody>
        </p:sp>
        <p:cxnSp>
          <p:nvCxnSpPr>
            <p:cNvPr id="313" name="Connection Line"/>
            <p:cNvCxnSpPr>
              <a:stCxn id="307" idx="0"/>
              <a:endCxn id="312" idx="0"/>
            </p:cNvCxnSpPr>
            <p:nvPr/>
          </p:nvCxnSpPr>
          <p:spPr>
            <a:xfrm flipV="1">
              <a:off x="1440775" y="1023211"/>
              <a:ext cx="1" cy="1142763"/>
            </a:xfrm>
            <a:prstGeom prst="straightConnector1">
              <a:avLst/>
            </a:prstGeom>
            <a:ln w="25400" cap="flat">
              <a:solidFill>
                <a:schemeClr val="accent2"/>
              </a:solidFill>
              <a:prstDash val="solid"/>
              <a:round/>
              <a:tailEnd type="arrow" w="med" len="med"/>
            </a:ln>
            <a:effectLst/>
          </p:spPr>
        </p:cxnSp>
        <p:cxnSp>
          <p:nvCxnSpPr>
            <p:cNvPr id="314" name="Connection Line"/>
            <p:cNvCxnSpPr>
              <a:stCxn id="308" idx="0"/>
              <a:endCxn id="316" idx="0"/>
            </p:cNvCxnSpPr>
            <p:nvPr/>
          </p:nvCxnSpPr>
          <p:spPr>
            <a:xfrm flipV="1">
              <a:off x="191756" y="191756"/>
              <a:ext cx="647894" cy="831456"/>
            </a:xfrm>
            <a:prstGeom prst="straightConnector1">
              <a:avLst/>
            </a:prstGeom>
            <a:ln w="25400" cap="flat">
              <a:solidFill>
                <a:schemeClr val="accent6"/>
              </a:solidFill>
              <a:prstDash val="solid"/>
              <a:round/>
              <a:tailEnd type="arrow" w="med" len="med"/>
            </a:ln>
            <a:effectLst/>
          </p:spPr>
        </p:cxnSp>
        <p:cxnSp>
          <p:nvCxnSpPr>
            <p:cNvPr id="315" name="Connection Line"/>
            <p:cNvCxnSpPr>
              <a:stCxn id="312" idx="0"/>
              <a:endCxn id="316" idx="0"/>
            </p:cNvCxnSpPr>
            <p:nvPr/>
          </p:nvCxnSpPr>
          <p:spPr>
            <a:xfrm flipH="1" flipV="1">
              <a:off x="839649" y="191756"/>
              <a:ext cx="601127" cy="831456"/>
            </a:xfrm>
            <a:prstGeom prst="straightConnector1">
              <a:avLst/>
            </a:prstGeom>
            <a:ln w="25400" cap="flat">
              <a:solidFill>
                <a:schemeClr val="accent6"/>
              </a:solidFill>
              <a:prstDash val="solid"/>
              <a:round/>
              <a:tailEnd type="arrow" w="med" len="med"/>
            </a:ln>
            <a:effectLst/>
          </p:spPr>
        </p:cxnSp>
        <p:sp>
          <p:nvSpPr>
            <p:cNvPr id="316" name="Circle"/>
            <p:cNvSpPr/>
            <p:nvPr/>
          </p:nvSpPr>
          <p:spPr>
            <a:xfrm>
              <a:off x="647893" y="0"/>
              <a:ext cx="383514" cy="383514"/>
            </a:xfrm>
            <a:prstGeom prst="ellipse">
              <a:avLst/>
            </a:prstGeom>
            <a:solidFill>
              <a:srgbClr val="A7A7A7"/>
            </a:solidFill>
            <a:ln w="25400" cap="flat">
              <a:solidFill>
                <a:schemeClr val="accent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spcBef>
                  <a:spcPts val="900"/>
                </a:spcBef>
                <a:defRPr sz="4000" b="1">
                  <a:solidFill>
                    <a:srgbClr val="000000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" grpId="1" animBg="1" advAuto="0"/>
      <p:bldP spid="317" grpId="2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ingle Hidden Lay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/>
              <a:t>单隐藏层</a:t>
            </a:r>
            <a:endParaRPr dirty="0"/>
          </a:p>
        </p:txBody>
      </p:sp>
      <p:pic>
        <p:nvPicPr>
          <p:cNvPr id="32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962" y="2145402"/>
            <a:ext cx="4660901" cy="1485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72" y="987289"/>
            <a:ext cx="4673601" cy="2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Single Hidden Lay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/>
              <a:t>单隐藏层</a:t>
            </a:r>
            <a:endParaRPr dirty="0"/>
          </a:p>
        </p:txBody>
      </p:sp>
      <p:sp>
        <p:nvSpPr>
          <p:cNvPr id="324" name="Hyperparameter - size m of hidden layer"/>
          <p:cNvSpPr txBox="1"/>
          <p:nvPr/>
        </p:nvSpPr>
        <p:spPr>
          <a:xfrm>
            <a:off x="2996421" y="3786542"/>
            <a:ext cx="279820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rPr lang="ja-JP" altLang="en-US"/>
              <a:t>超参数 </a:t>
            </a:r>
            <a:r>
              <a:rPr lang="en-US" altLang="ja-JP" dirty="0"/>
              <a:t>- </a:t>
            </a:r>
            <a:r>
              <a:rPr lang="ja-JP" altLang="en-US"/>
              <a:t>隐藏层的大小为</a:t>
            </a:r>
            <a:r>
              <a:rPr lang="en-US" dirty="0"/>
              <a:t>m</a:t>
            </a:r>
            <a:endParaRPr dirty="0"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ingle Hidden Lay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/>
              <a:t>单隐藏层</a:t>
            </a:r>
            <a:endParaRPr dirty="0"/>
          </a:p>
        </p:txBody>
      </p:sp>
      <p:sp>
        <p:nvSpPr>
          <p:cNvPr id="5" name="Given input    , weight     and bias    , perceptron outputs:">
            <a:extLst>
              <a:ext uri="{FF2B5EF4-FFF2-40B4-BE49-F238E27FC236}">
                <a16:creationId xmlns:a16="http://schemas.microsoft.com/office/drawing/2014/main" id="{587044C7-E9B5-FC4B-86DA-948D042CED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40592" y="971231"/>
            <a:ext cx="8205304" cy="359202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ja-JP" altLang="en-US"/>
              <a:t>输入</a:t>
            </a:r>
            <a:r>
              <a:rPr lang="zh-CN" altLang="en-US" dirty="0"/>
              <a:t>：</a:t>
            </a:r>
            <a:endParaRPr lang="en-US" dirty="0"/>
          </a:p>
          <a:p>
            <a:r>
              <a:rPr lang="ja-JP" altLang="en-US"/>
              <a:t>隐藏层</a:t>
            </a:r>
            <a:r>
              <a:rPr lang="zh-CN" altLang="en-US" dirty="0"/>
              <a:t>：</a:t>
            </a:r>
            <a:endParaRPr lang="en-US" altLang="ja-JP" dirty="0"/>
          </a:p>
          <a:p>
            <a:r>
              <a:rPr lang="ja-JP" altLang="en-US"/>
              <a:t>输出</a:t>
            </a:r>
            <a:r>
              <a:rPr lang="zh-CN" altLang="en-US" dirty="0"/>
              <a:t>：</a:t>
            </a:r>
            <a:endParaRPr lang="en-US" altLang="zh-CN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3F9ADF-9254-8C47-8764-14E896BFF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820" y="1085362"/>
            <a:ext cx="863600" cy="215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6FD795-8937-C146-8D8B-9FC03CE3C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039" y="1472115"/>
            <a:ext cx="2362200" cy="279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25C680-4090-634F-9CCD-383D534790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6344" y="1924155"/>
            <a:ext cx="1879600" cy="266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19F648-80FE-A840-8C16-7AE35C4D34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0820" y="2794227"/>
            <a:ext cx="2108200" cy="787400"/>
          </a:xfrm>
          <a:prstGeom prst="rect">
            <a:avLst/>
          </a:prstGeom>
        </p:spPr>
      </p:pic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B9853A89-6B79-2D40-8221-0310801F977A}"/>
              </a:ext>
            </a:extLst>
          </p:cNvPr>
          <p:cNvSpPr/>
          <p:nvPr/>
        </p:nvSpPr>
        <p:spPr>
          <a:xfrm>
            <a:off x="1036626" y="4200937"/>
            <a:ext cx="2752394" cy="442672"/>
          </a:xfrm>
          <a:prstGeom prst="wedgeRoundRectCallout">
            <a:avLst>
              <a:gd name="adj1" fmla="val -5905"/>
              <a:gd name="adj2" fmla="val -312559"/>
              <a:gd name="adj3" fmla="val 16667"/>
            </a:avLst>
          </a:prstGeom>
          <a:solidFill>
            <a:schemeClr val="accent3">
              <a:lumMod val="20000"/>
              <a:lumOff val="80000"/>
              <a:alpha val="34000"/>
            </a:schemeClr>
          </a:solidFill>
          <a:ln w="25400" cap="flat">
            <a:solidFill>
              <a:schemeClr val="accent3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ja-JP" altLang="en-US" sz="2000">
                <a:latin typeface="Arial" panose="020B0604020202020204" pitchFamily="34" charset="0"/>
              </a:rPr>
              <a:t>激活函数</a:t>
            </a:r>
            <a:endParaRPr lang="en-US" sz="2000" dirty="0"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BD4B5B-F744-C145-AF6F-AE34664859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6520" y="965061"/>
            <a:ext cx="3998488" cy="218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1428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Outli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/>
              <a:t>概要</a:t>
            </a:r>
            <a:endParaRPr dirty="0"/>
          </a:p>
        </p:txBody>
      </p:sp>
      <p:sp>
        <p:nvSpPr>
          <p:cNvPr id="192" name="Single Layer Perceptro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40631" indent="-240631">
              <a:buSzPct val="100000"/>
              <a:buChar char="•"/>
              <a:defRPr b="1"/>
            </a:pPr>
            <a:r>
              <a:rPr lang="ja-JP" altLang="en-US"/>
              <a:t>单层感知机</a:t>
            </a:r>
            <a:endParaRPr b="0" dirty="0"/>
          </a:p>
          <a:p>
            <a:pPr marL="621631" lvl="1" indent="-240631">
              <a:defRPr b="1"/>
            </a:pPr>
            <a:r>
              <a:rPr lang="ja-JP" altLang="en-US" b="0"/>
              <a:t>决策边界</a:t>
            </a:r>
            <a:endParaRPr b="0" dirty="0"/>
          </a:p>
          <a:p>
            <a:pPr marL="621631" lvl="1" indent="-240631">
              <a:defRPr b="1"/>
            </a:pPr>
            <a:r>
              <a:rPr b="0" dirty="0"/>
              <a:t>XOR</a:t>
            </a:r>
            <a:endParaRPr lang="en-US" b="0" dirty="0"/>
          </a:p>
          <a:p>
            <a:pPr marL="240631" indent="-240631">
              <a:buSzPct val="100000"/>
              <a:buChar char="•"/>
              <a:defRPr b="1"/>
            </a:pPr>
            <a:r>
              <a:rPr lang="ja-JP" altLang="en-US"/>
              <a:t>多层感知机</a:t>
            </a:r>
          </a:p>
          <a:p>
            <a:pPr marL="621631" lvl="1" indent="-240631"/>
            <a:r>
              <a:rPr lang="ja-JP" altLang="en-US"/>
              <a:t>层数</a:t>
            </a:r>
            <a:endParaRPr dirty="0"/>
          </a:p>
          <a:p>
            <a:pPr marL="621631" lvl="1" indent="-240631"/>
            <a:r>
              <a:rPr lang="ja-JP" altLang="en-US"/>
              <a:t>非线性</a:t>
            </a:r>
            <a:endParaRPr dirty="0"/>
          </a:p>
          <a:p>
            <a:pPr marL="621631" lvl="1" indent="-240631"/>
            <a:r>
              <a:rPr lang="ja-JP" altLang="en-US"/>
              <a:t>计算成本</a:t>
            </a:r>
            <a:endParaRPr dirty="0"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ingle Hidden Lay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/>
              <a:t>单隐藏层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19F648-80FE-A840-8C16-7AE35C4D3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820" y="2794227"/>
            <a:ext cx="2108200" cy="787400"/>
          </a:xfrm>
          <a:prstGeom prst="rect">
            <a:avLst/>
          </a:prstGeom>
        </p:spPr>
      </p:pic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B9853A89-6B79-2D40-8221-0310801F977A}"/>
              </a:ext>
            </a:extLst>
          </p:cNvPr>
          <p:cNvSpPr/>
          <p:nvPr/>
        </p:nvSpPr>
        <p:spPr>
          <a:xfrm>
            <a:off x="1036626" y="4200937"/>
            <a:ext cx="2752394" cy="442672"/>
          </a:xfrm>
          <a:prstGeom prst="wedgeRoundRectCallout">
            <a:avLst>
              <a:gd name="adj1" fmla="val -5905"/>
              <a:gd name="adj2" fmla="val -312559"/>
              <a:gd name="adj3" fmla="val 16667"/>
            </a:avLst>
          </a:prstGeom>
          <a:solidFill>
            <a:schemeClr val="accent3">
              <a:lumMod val="20000"/>
              <a:lumOff val="80000"/>
              <a:alpha val="34000"/>
            </a:schemeClr>
          </a:solidFill>
          <a:ln w="25400" cap="flat">
            <a:solidFill>
              <a:schemeClr val="accent3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ja-JP" altLang="en-US" sz="2000">
                <a:latin typeface="Arial" panose="020B0604020202020204" pitchFamily="34" charset="0"/>
              </a:rPr>
              <a:t>一个逐元素激活函数</a:t>
            </a:r>
            <a:endParaRPr lang="en-US" sz="2000" dirty="0">
              <a:latin typeface="Arial" panose="020B0604020202020204" pitchFamily="34" charset="0"/>
            </a:endParaRPr>
          </a:p>
        </p:txBody>
      </p:sp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807DE5FF-5E14-1342-9937-8E5912200822}"/>
              </a:ext>
            </a:extLst>
          </p:cNvPr>
          <p:cNvSpPr/>
          <p:nvPr/>
        </p:nvSpPr>
        <p:spPr>
          <a:xfrm>
            <a:off x="731826" y="1256021"/>
            <a:ext cx="2752394" cy="783191"/>
          </a:xfrm>
          <a:prstGeom prst="wedgeRoundRectCallout">
            <a:avLst>
              <a:gd name="adj1" fmla="val 92483"/>
              <a:gd name="adj2" fmla="val 90207"/>
              <a:gd name="adj3" fmla="val 16667"/>
            </a:avLst>
          </a:prstGeom>
          <a:solidFill>
            <a:schemeClr val="accent3">
              <a:lumMod val="20000"/>
              <a:lumOff val="80000"/>
              <a:alpha val="34000"/>
            </a:schemeClr>
          </a:solidFill>
          <a:ln w="25400" cap="flat">
            <a:solidFill>
              <a:schemeClr val="accent3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ja-JP" altLang="en-US" sz="2000">
                <a:latin typeface="Arial" panose="020B0604020202020204" pitchFamily="34" charset="0"/>
              </a:rPr>
              <a:t>为什么我们需要非线性激活函数呢</a:t>
            </a:r>
            <a:r>
              <a:rPr lang="zh-CN" altLang="en-US" sz="2000" dirty="0">
                <a:latin typeface="Arial" panose="020B0604020202020204" pitchFamily="34" charset="0"/>
              </a:rPr>
              <a:t>？</a:t>
            </a:r>
            <a:endParaRPr lang="en-US" sz="2000" dirty="0">
              <a:latin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BE1D78-49B0-0849-A87A-CB397E114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488" y="1160584"/>
            <a:ext cx="4135260" cy="225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10239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ingle Hidden Lay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/>
              <a:t>单隐藏层</a:t>
            </a:r>
            <a:endParaRPr dirty="0"/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B9853A89-6B79-2D40-8221-0310801F977A}"/>
              </a:ext>
            </a:extLst>
          </p:cNvPr>
          <p:cNvSpPr/>
          <p:nvPr/>
        </p:nvSpPr>
        <p:spPr>
          <a:xfrm>
            <a:off x="1036626" y="4200937"/>
            <a:ext cx="2752394" cy="442672"/>
          </a:xfrm>
          <a:prstGeom prst="wedgeRoundRectCallout">
            <a:avLst>
              <a:gd name="adj1" fmla="val 6873"/>
              <a:gd name="adj2" fmla="val -135788"/>
              <a:gd name="adj3" fmla="val 16667"/>
            </a:avLst>
          </a:prstGeom>
          <a:solidFill>
            <a:schemeClr val="accent3">
              <a:lumMod val="20000"/>
              <a:lumOff val="80000"/>
              <a:alpha val="34000"/>
            </a:schemeClr>
          </a:solidFill>
          <a:ln w="25400" cap="flat">
            <a:solidFill>
              <a:schemeClr val="accent3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ja-JP" altLang="en-US" sz="2000">
                <a:latin typeface="Arial" panose="020B0604020202020204" pitchFamily="34" charset="0"/>
              </a:rPr>
              <a:t>因为它是线性的</a:t>
            </a:r>
            <a:r>
              <a:rPr lang="en-US" altLang="zh-CN" sz="2000" dirty="0">
                <a:latin typeface="Arial" panose="020B0604020202020204" pitchFamily="34" charset="0"/>
              </a:rPr>
              <a:t>…</a:t>
            </a:r>
            <a:endParaRPr lang="en-US" sz="2000" dirty="0">
              <a:latin typeface="Arial" panose="020B0604020202020204" pitchFamily="34" charset="0"/>
            </a:endParaRPr>
          </a:p>
        </p:txBody>
      </p:sp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807DE5FF-5E14-1342-9937-8E5912200822}"/>
              </a:ext>
            </a:extLst>
          </p:cNvPr>
          <p:cNvSpPr/>
          <p:nvPr/>
        </p:nvSpPr>
        <p:spPr>
          <a:xfrm>
            <a:off x="731826" y="1256021"/>
            <a:ext cx="2752394" cy="783191"/>
          </a:xfrm>
          <a:prstGeom prst="wedgeRoundRectCallout">
            <a:avLst>
              <a:gd name="adj1" fmla="val 92483"/>
              <a:gd name="adj2" fmla="val 90207"/>
              <a:gd name="adj3" fmla="val 16667"/>
            </a:avLst>
          </a:prstGeom>
          <a:solidFill>
            <a:schemeClr val="accent3">
              <a:lumMod val="20000"/>
              <a:lumOff val="80000"/>
              <a:alpha val="34000"/>
            </a:schemeClr>
          </a:solidFill>
          <a:ln w="25400" cap="flat">
            <a:solidFill>
              <a:schemeClr val="accent3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ja-JP" altLang="en-US" sz="2000">
                <a:latin typeface="Arial" panose="020B0604020202020204" pitchFamily="34" charset="0"/>
              </a:rPr>
              <a:t>为什么我们需要非线性激活函数呢</a:t>
            </a:r>
            <a:r>
              <a:rPr lang="zh-CN" altLang="en-US" sz="2000" dirty="0">
                <a:latin typeface="Arial" panose="020B0604020202020204" pitchFamily="34" charset="0"/>
              </a:rPr>
              <a:t>？</a:t>
            </a:r>
            <a:endParaRPr lang="en-US" sz="2000" dirty="0"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2B423F-E644-C94B-ADC4-DB8512D3C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826" y="2478724"/>
            <a:ext cx="2959100" cy="1282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12FB34-A09C-6142-AE60-A5C7D8EA1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488" y="1160584"/>
            <a:ext cx="4135260" cy="225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5999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igmoid Activ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S</a:t>
            </a:r>
            <a:r>
              <a:rPr lang="ja-JP" altLang="en-US"/>
              <a:t>型</a:t>
            </a:r>
            <a:r>
              <a:rPr lang="zh-CN" altLang="en-US" dirty="0"/>
              <a:t>（</a:t>
            </a:r>
            <a:r>
              <a:rPr lang="en-US" altLang="zh-CN" dirty="0"/>
              <a:t>sigmoid</a:t>
            </a:r>
            <a:r>
              <a:rPr lang="zh-CN" altLang="en-US" dirty="0"/>
              <a:t>）</a:t>
            </a:r>
            <a:r>
              <a:rPr lang="ja-JP" altLang="en-US"/>
              <a:t>激活函数 </a:t>
            </a:r>
          </a:p>
        </p:txBody>
      </p:sp>
      <p:sp>
        <p:nvSpPr>
          <p:cNvPr id="350" name="Map input into (0, 1), a soft version of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r>
              <a:rPr lang="ja-JP" altLang="en-US"/>
              <a:t>将输入映射到</a:t>
            </a:r>
            <a:r>
              <a:rPr lang="zh-CN" altLang="en-US" dirty="0"/>
              <a:t> </a:t>
            </a:r>
            <a:r>
              <a:rPr dirty="0"/>
              <a:t>(0, 1)</a:t>
            </a:r>
            <a:r>
              <a:rPr lang="zh-CN" altLang="en-US" dirty="0"/>
              <a:t>，</a:t>
            </a:r>
            <a:r>
              <a:rPr lang="ja-JP" altLang="en-US"/>
              <a:t> 一个平滑的版本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1" name="Equation"/>
              <p:cNvSpPr txBox="1"/>
              <p:nvPr/>
            </p:nvSpPr>
            <p:spPr>
              <a:xfrm>
                <a:off x="2933038" y="1579877"/>
                <a:ext cx="2982751" cy="65631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sigmoid</m:t>
                      </m:r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m:rPr>
                              <m:sty m:val="p"/>
                            </m:rP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(−</m:t>
                          </m:r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sz="2200"/>
              </a:p>
            </p:txBody>
          </p:sp>
        </mc:Choice>
        <mc:Fallback xmlns="">
          <p:sp>
            <p:nvSpPr>
              <p:cNvPr id="351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3038" y="1579877"/>
                <a:ext cx="2982751" cy="656311"/>
              </a:xfrm>
              <a:prstGeom prst="rect">
                <a:avLst/>
              </a:prstGeom>
              <a:blipFill>
                <a:blip r:embed="rId2"/>
                <a:stretch>
                  <a:fillRect l="-4237" r="-11441" b="-24528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6662" y="2483981"/>
            <a:ext cx="4995503" cy="2635893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3" name="Equation"/>
              <p:cNvSpPr txBox="1"/>
              <p:nvPr/>
            </p:nvSpPr>
            <p:spPr>
              <a:xfrm>
                <a:off x="5683620" y="901674"/>
                <a:ext cx="2768963" cy="57214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)={</m:t>
                      </m:r>
                      <m:m>
                        <m:mPr>
                          <m:plcHide m:val="on"/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m:rPr>
                                <m:nor/>
                              </m:rPr>
                              <a:rPr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if</m:t>
                            </m:r>
                            <m:r>
                              <m:rPr>
                                <m:nor/>
                              </m:rPr>
                              <a:rPr lang="zh-CN" altLang="en-US" sz="2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&gt;0</m:t>
                            </m:r>
                          </m:e>
                        </m:mr>
                        <m:mr>
                          <m:e>
                            <m:r>
                              <a:rPr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m:rPr>
                                <m:nor/>
                              </m:rPr>
                              <a:rPr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otherwise</m:t>
                            </m:r>
                          </m:e>
                        </m:mr>
                      </m:m>
                    </m:oMath>
                  </m:oMathPara>
                </a14:m>
                <a:endParaRPr sz="2200" dirty="0"/>
              </a:p>
            </p:txBody>
          </p:sp>
        </mc:Choice>
        <mc:Fallback xmlns="">
          <p:sp>
            <p:nvSpPr>
              <p:cNvPr id="353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3620" y="901674"/>
                <a:ext cx="2768963" cy="572144"/>
              </a:xfrm>
              <a:prstGeom prst="rect">
                <a:avLst/>
              </a:prstGeom>
              <a:blipFill>
                <a:blip r:embed="rId4"/>
                <a:stretch>
                  <a:fillRect l="-457" t="-8696" r="-1370" b="-1521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Tanh Activ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/>
              <a:t>双曲正切</a:t>
            </a:r>
            <a:r>
              <a:rPr lang="zh-CN" altLang="en-US" dirty="0"/>
              <a:t>（</a:t>
            </a:r>
            <a:r>
              <a:rPr lang="en-US" altLang="zh-CN" dirty="0"/>
              <a:t>tanh</a:t>
            </a:r>
            <a:r>
              <a:rPr lang="zh-CN" altLang="en-US" dirty="0"/>
              <a:t>）</a:t>
            </a:r>
            <a:r>
              <a:rPr lang="ja-JP" altLang="en-US"/>
              <a:t>激活函数</a:t>
            </a:r>
          </a:p>
        </p:txBody>
      </p:sp>
      <p:sp>
        <p:nvSpPr>
          <p:cNvPr id="356" name="Map inputs into (-1, 1)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r>
              <a:rPr lang="ja-JP" altLang="en-US"/>
              <a:t>将输入映射到</a:t>
            </a:r>
            <a:r>
              <a:rPr lang="zh-CN" altLang="en-US" dirty="0"/>
              <a:t> </a:t>
            </a:r>
            <a:r>
              <a:rPr dirty="0"/>
              <a:t>(-1, 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7" name="Equation"/>
              <p:cNvSpPr txBox="1"/>
              <p:nvPr/>
            </p:nvSpPr>
            <p:spPr>
              <a:xfrm>
                <a:off x="3050932" y="1594100"/>
                <a:ext cx="3009328" cy="70493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0" tIns="0" rIns="0" bIns="0">
                <a:spAutoFit/>
              </a:bodyPr>
              <a:lstStyle/>
              <a:p>
                <a:pPr defTabSz="914400" latinLnBrk="1">
                  <a:defRPr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sz="2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tanh</m:t>
                      </m:r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m:rPr>
                              <m:sty m:val="p"/>
                            </m:rP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(−2</m:t>
                          </m:r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m:rPr>
                              <m:sty m:val="p"/>
                            </m:rP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(−2</m:t>
                          </m:r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sz="2200" dirty="0"/>
              </a:p>
            </p:txBody>
          </p:sp>
        </mc:Choice>
        <mc:Fallback xmlns="">
          <p:sp>
            <p:nvSpPr>
              <p:cNvPr id="357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0932" y="1594100"/>
                <a:ext cx="3009328" cy="704937"/>
              </a:xfrm>
              <a:prstGeom prst="rect">
                <a:avLst/>
              </a:prstGeom>
              <a:blipFill>
                <a:blip r:embed="rId2"/>
                <a:stretch>
                  <a:fillRect l="-2532" t="-5357" r="-3376" b="-16071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932" y="2461780"/>
            <a:ext cx="5160623" cy="26587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ReLU Activ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/>
              <a:t>线性</a:t>
            </a:r>
            <a:r>
              <a:rPr lang="zh-CN" altLang="en-US" dirty="0"/>
              <a:t>（</a:t>
            </a:r>
            <a:r>
              <a:rPr lang="en-US" altLang="zh-CN" dirty="0" err="1"/>
              <a:t>ReLU</a:t>
            </a:r>
            <a:r>
              <a:rPr lang="zh-CN" altLang="en-US" dirty="0"/>
              <a:t>）</a:t>
            </a:r>
            <a:r>
              <a:rPr lang="ja-JP" altLang="en-US"/>
              <a:t>修正函数</a:t>
            </a:r>
          </a:p>
        </p:txBody>
      </p:sp>
      <p:sp>
        <p:nvSpPr>
          <p:cNvPr id="361" name="ReLU: rectified linear un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r>
              <a:rPr dirty="0" err="1"/>
              <a:t>ReLU</a:t>
            </a:r>
            <a:r>
              <a:rPr dirty="0"/>
              <a:t>: </a:t>
            </a:r>
            <a:r>
              <a:rPr lang="ja-JP" altLang="en-US"/>
              <a:t>线性修正单元</a:t>
            </a:r>
          </a:p>
          <a:p>
            <a:r>
              <a:rPr dirty="0"/>
              <a:t>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2" name="Equation"/>
              <p:cNvSpPr txBox="1"/>
              <p:nvPr/>
            </p:nvSpPr>
            <p:spPr>
              <a:xfrm>
                <a:off x="3415175" y="1680144"/>
                <a:ext cx="2313650" cy="23860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ReLU</m:t>
                      </m:r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𝑚𝑎𝑥</m:t>
                      </m:r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,0)</m:t>
                      </m:r>
                    </m:oMath>
                  </m:oMathPara>
                </a14:m>
                <a:endParaRPr sz="2200"/>
              </a:p>
            </p:txBody>
          </p:sp>
        </mc:Choice>
        <mc:Fallback xmlns="">
          <p:sp>
            <p:nvSpPr>
              <p:cNvPr id="362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5175" y="1680144"/>
                <a:ext cx="2313650" cy="238609"/>
              </a:xfrm>
              <a:prstGeom prst="rect">
                <a:avLst/>
              </a:prstGeom>
              <a:blipFill>
                <a:blip r:embed="rId2"/>
                <a:stretch>
                  <a:fillRect l="-3825" r="-16940" b="-8947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410" y="2181500"/>
            <a:ext cx="5254853" cy="29093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Multiclass Classific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/>
              <a:t>多类</a:t>
            </a:r>
            <a:r>
              <a:rPr lang="zh-CN" altLang="en-US" dirty="0"/>
              <a:t>别</a:t>
            </a:r>
            <a:r>
              <a:rPr lang="ja-JP" altLang="en-US"/>
              <a:t>分类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6" name="Equation"/>
              <p:cNvSpPr txBox="1"/>
              <p:nvPr/>
            </p:nvSpPr>
            <p:spPr>
              <a:xfrm>
                <a:off x="2625834" y="932112"/>
                <a:ext cx="4002879" cy="26306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softmax</m:t>
                      </m:r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e>
                        <m:sub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e>
                        <m:sub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e>
                        <m:sub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2200"/>
              </a:p>
            </p:txBody>
          </p:sp>
        </mc:Choice>
        <mc:Fallback xmlns="">
          <p:sp>
            <p:nvSpPr>
              <p:cNvPr id="366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5834" y="932112"/>
                <a:ext cx="4002879" cy="263061"/>
              </a:xfrm>
              <a:prstGeom prst="rect">
                <a:avLst/>
              </a:prstGeom>
              <a:blipFill>
                <a:blip r:embed="rId2"/>
                <a:stretch>
                  <a:fillRect l="-2215" r="-11392" b="-68182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200" y="1497244"/>
            <a:ext cx="4673600" cy="254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6" grpId="1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B1741D77-7F40-7B41-BBF8-1BD5079A3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8248" y="1301262"/>
            <a:ext cx="4176779" cy="226998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ingle Hidden Layer">
            <a:extLst>
              <a:ext uri="{FF2B5EF4-FFF2-40B4-BE49-F238E27FC236}">
                <a16:creationId xmlns:a16="http://schemas.microsoft.com/office/drawing/2014/main" id="{55079196-6F0C-3043-968B-4F7894AD5DE1}"/>
              </a:ext>
            </a:extLst>
          </p:cNvPr>
          <p:cNvSpPr txBox="1">
            <a:spLocks/>
          </p:cNvSpPr>
          <p:nvPr/>
        </p:nvSpPr>
        <p:spPr>
          <a:xfrm>
            <a:off x="321761" y="114935"/>
            <a:ext cx="8205305" cy="545743"/>
          </a:xfrm>
          <a:prstGeom prst="rect">
            <a:avLst/>
          </a:prstGeom>
        </p:spPr>
        <p:txBody>
          <a:bodyPr/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pPr hangingPunct="1"/>
            <a:r>
              <a:rPr lang="ja-JP" altLang="en-US"/>
              <a:t>多类分类</a:t>
            </a:r>
            <a:endParaRPr lang="ja-JP" altLang="en-US" dirty="0"/>
          </a:p>
        </p:txBody>
      </p:sp>
      <p:sp>
        <p:nvSpPr>
          <p:cNvPr id="4" name="Given input    , weight     and bias    , perceptron outputs:">
            <a:extLst>
              <a:ext uri="{FF2B5EF4-FFF2-40B4-BE49-F238E27FC236}">
                <a16:creationId xmlns:a16="http://schemas.microsoft.com/office/drawing/2014/main" id="{7904764A-46B3-CC40-A743-BFAB80B51BC4}"/>
              </a:ext>
            </a:extLst>
          </p:cNvPr>
          <p:cNvSpPr txBox="1">
            <a:spLocks/>
          </p:cNvSpPr>
          <p:nvPr/>
        </p:nvSpPr>
        <p:spPr>
          <a:xfrm>
            <a:off x="340592" y="971231"/>
            <a:ext cx="8205304" cy="3592028"/>
          </a:xfrm>
          <a:prstGeom prst="rect">
            <a:avLst/>
          </a:prstGeom>
        </p:spPr>
        <p:txBody>
          <a:bodyPr>
            <a:normAutofit/>
          </a:bodyPr>
          <a:lstStyle>
            <a:lvl1pPr marL="240631" marR="0" indent="-240631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621631" marR="0" indent="-240631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1002631" marR="0" indent="-240631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1383631" marR="0" indent="-240631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1764631" marR="0" indent="-240631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2145631" marR="0" indent="-240631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2526631" marR="0" indent="-240631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2907631" marR="0" indent="-240631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3288631" marR="0" indent="-240631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pPr hangingPunct="1"/>
            <a:r>
              <a:rPr lang="ja-JP" altLang="en-US"/>
              <a:t>输入</a:t>
            </a:r>
            <a:r>
              <a:rPr lang="zh-CN" altLang="en-US"/>
              <a:t>：</a:t>
            </a:r>
            <a:endParaRPr lang="en-US"/>
          </a:p>
          <a:p>
            <a:pPr hangingPunct="1"/>
            <a:r>
              <a:rPr lang="ja-JP" altLang="en-US"/>
              <a:t>隐藏层</a:t>
            </a:r>
            <a:r>
              <a:rPr lang="zh-CN" altLang="en-US"/>
              <a:t>：</a:t>
            </a:r>
            <a:endParaRPr lang="en-US" altLang="ja-JP"/>
          </a:p>
          <a:p>
            <a:pPr hangingPunct="1"/>
            <a:r>
              <a:rPr lang="ja-JP" altLang="en-US"/>
              <a:t>输出</a:t>
            </a:r>
            <a:r>
              <a:rPr lang="zh-CN" altLang="en-US"/>
              <a:t>：</a:t>
            </a:r>
            <a:endParaRPr lang="en-US" altLang="zh-CN"/>
          </a:p>
          <a:p>
            <a:pPr marL="0" indent="0" hangingPunct="1">
              <a:buFontTx/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13014C-AFBF-7141-8ECB-05B956A12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820" y="1085362"/>
            <a:ext cx="863600" cy="215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34510F-453C-8B45-8911-77C89A800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1039" y="1472115"/>
            <a:ext cx="2362200" cy="279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A6EDC4-F5A7-5647-8946-E08A3B4627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6344" y="1924155"/>
            <a:ext cx="1879600" cy="266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7F18FD-5DFE-DF4A-8A8A-0B3B278427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0820" y="2794227"/>
            <a:ext cx="2108200" cy="787400"/>
          </a:xfrm>
          <a:prstGeom prst="rect">
            <a:avLst/>
          </a:prstGeom>
        </p:spPr>
      </p:pic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16E9D029-DB89-7A43-A721-5D3CB4B55698}"/>
              </a:ext>
            </a:extLst>
          </p:cNvPr>
          <p:cNvSpPr/>
          <p:nvPr/>
        </p:nvSpPr>
        <p:spPr>
          <a:xfrm>
            <a:off x="1036626" y="4200937"/>
            <a:ext cx="2752394" cy="442672"/>
          </a:xfrm>
          <a:prstGeom prst="wedgeRoundRectCallout">
            <a:avLst>
              <a:gd name="adj1" fmla="val -5905"/>
              <a:gd name="adj2" fmla="val -312559"/>
              <a:gd name="adj3" fmla="val 16667"/>
            </a:avLst>
          </a:prstGeom>
          <a:solidFill>
            <a:schemeClr val="accent3">
              <a:lumMod val="20000"/>
              <a:lumOff val="80000"/>
              <a:alpha val="34000"/>
            </a:schemeClr>
          </a:solidFill>
          <a:ln w="25400" cap="flat">
            <a:solidFill>
              <a:schemeClr val="accent3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ja-JP" altLang="en-US" sz="2000">
                <a:latin typeface="Arial" panose="020B0604020202020204" pitchFamily="34" charset="0"/>
              </a:rPr>
              <a:t>一个按元素激活函数</a:t>
            </a:r>
            <a:endParaRPr lang="en-US" sz="20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ngle Hidden Layer">
            <a:extLst>
              <a:ext uri="{FF2B5EF4-FFF2-40B4-BE49-F238E27FC236}">
                <a16:creationId xmlns:a16="http://schemas.microsoft.com/office/drawing/2014/main" id="{520D21C7-94D8-3E4C-9D86-709FE80BD6B1}"/>
              </a:ext>
            </a:extLst>
          </p:cNvPr>
          <p:cNvSpPr txBox="1">
            <a:spLocks/>
          </p:cNvSpPr>
          <p:nvPr/>
        </p:nvSpPr>
        <p:spPr>
          <a:xfrm>
            <a:off x="321761" y="114935"/>
            <a:ext cx="8205305" cy="545743"/>
          </a:xfrm>
          <a:prstGeom prst="rect">
            <a:avLst/>
          </a:prstGeom>
        </p:spPr>
        <p:txBody>
          <a:bodyPr/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pPr hangingPunct="1"/>
            <a:r>
              <a:rPr lang="ja-JP" altLang="en-US"/>
              <a:t>多个隐藏层多类分类</a:t>
            </a:r>
            <a:endParaRPr lang="ja-JP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5CEB5F-AB27-8B43-93C4-B785C3A56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392" y="1180123"/>
            <a:ext cx="2336800" cy="1587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A3887A9-384F-FF43-80D1-C778548868EB}"/>
              </a:ext>
            </a:extLst>
          </p:cNvPr>
          <p:cNvSpPr/>
          <p:nvPr/>
        </p:nvSpPr>
        <p:spPr>
          <a:xfrm>
            <a:off x="826477" y="328706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/>
              <a:t>超参数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/>
              <a:t>隐藏层数量</a:t>
            </a: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/>
              <a:t>每层的隐藏</a:t>
            </a:r>
            <a:r>
              <a:rPr lang="zh-CN" altLang="en-US"/>
              <a:t>单元</a:t>
            </a:r>
            <a:r>
              <a:rPr lang="ja-JP" altLang="en-US"/>
              <a:t>数目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7AE7F5-8EC7-0643-B41A-F1B8139F4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497" y="387806"/>
            <a:ext cx="4057650" cy="399167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Outli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/>
              <a:t>总结</a:t>
            </a:r>
            <a:endParaRPr dirty="0"/>
          </a:p>
        </p:txBody>
      </p:sp>
      <p:sp>
        <p:nvSpPr>
          <p:cNvPr id="192" name="Single Layer Perceptro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40631" indent="-240631">
              <a:buSzPct val="100000"/>
              <a:buChar char="•"/>
              <a:defRPr b="1"/>
            </a:pPr>
            <a:r>
              <a:rPr lang="ja-JP" altLang="en-US"/>
              <a:t>单层感知机</a:t>
            </a:r>
            <a:endParaRPr b="0" dirty="0"/>
          </a:p>
          <a:p>
            <a:pPr marL="621631" lvl="1" indent="-240631">
              <a:defRPr b="1"/>
            </a:pPr>
            <a:r>
              <a:rPr lang="ja-JP" altLang="en-US" b="0"/>
              <a:t>决策边界</a:t>
            </a:r>
            <a:endParaRPr b="0" dirty="0"/>
          </a:p>
          <a:p>
            <a:pPr marL="621631" lvl="1" indent="-240631">
              <a:defRPr b="1"/>
            </a:pPr>
            <a:r>
              <a:rPr b="0" dirty="0"/>
              <a:t>XOR</a:t>
            </a:r>
            <a:endParaRPr lang="en-US" b="0" dirty="0"/>
          </a:p>
          <a:p>
            <a:pPr marL="240631" indent="-240631">
              <a:buSzPct val="100000"/>
              <a:buChar char="•"/>
              <a:defRPr b="1"/>
            </a:pPr>
            <a:r>
              <a:rPr lang="ja-JP" altLang="en-US"/>
              <a:t>多层感知机</a:t>
            </a:r>
          </a:p>
          <a:p>
            <a:pPr marL="621631" lvl="1" indent="-240631"/>
            <a:r>
              <a:rPr lang="ja-JP" altLang="en-US"/>
              <a:t>层数</a:t>
            </a:r>
            <a:endParaRPr dirty="0"/>
          </a:p>
          <a:p>
            <a:pPr marL="621631" lvl="1" indent="-240631"/>
            <a:r>
              <a:rPr lang="ja-JP" altLang="en-US"/>
              <a:t>非线性</a:t>
            </a:r>
            <a:endParaRPr dirty="0"/>
          </a:p>
          <a:p>
            <a:pPr marL="621631" lvl="1" indent="-240631"/>
            <a:r>
              <a:rPr lang="ja-JP" altLang="en-US"/>
              <a:t>计算成本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7095987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erceptron"/>
          <p:cNvSpPr txBox="1">
            <a:spLocks noGrp="1"/>
          </p:cNvSpPr>
          <p:nvPr>
            <p:ph type="title"/>
          </p:nvPr>
        </p:nvSpPr>
        <p:spPr>
          <a:xfrm>
            <a:off x="685800" y="2106697"/>
            <a:ext cx="7772400" cy="930106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感知机</a:t>
            </a:r>
            <a:endParaRPr dirty="0"/>
          </a:p>
        </p:txBody>
      </p:sp>
      <p:pic>
        <p:nvPicPr>
          <p:cNvPr id="19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441" y="308"/>
            <a:ext cx="5137921" cy="5142884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Mark I Perceptron, 1960 (wikipedia.org)"/>
          <p:cNvSpPr txBox="1"/>
          <p:nvPr/>
        </p:nvSpPr>
        <p:spPr>
          <a:xfrm>
            <a:off x="720583" y="2927667"/>
            <a:ext cx="2556456" cy="617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Mark I Perceptron, 1960</a:t>
            </a:r>
            <a:br/>
            <a:r>
              <a:t>(</a:t>
            </a:r>
            <a:r>
              <a:rPr u="sng">
                <a:solidFill>
                  <a:srgbClr val="686CEA"/>
                </a:solidFill>
                <a:uFill>
                  <a:solidFill>
                    <a:srgbClr val="686CEA"/>
                  </a:solidFill>
                </a:uFill>
                <a:hlinkClick r:id="rId3"/>
              </a:rPr>
              <a:t>wikipedia.org</a:t>
            </a:r>
            <a:r>
              <a:t>)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erceptr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/>
              <a:t>感知机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9" name="Given input    , weight     and bias    , perceptron outputs: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340592" y="971231"/>
                <a:ext cx="8205304" cy="3592028"/>
              </a:xfrm>
              <a:prstGeom prst="rect">
                <a:avLst/>
              </a:prstGeom>
            </p:spPr>
            <p:txBody>
              <a:bodyPr/>
              <a:lstStyle/>
              <a:p>
                <a:r>
                  <a:rPr lang="ja-JP" altLang="en-US"/>
                  <a:t>给予输入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zh-CN" altLang="en-US" dirty="0"/>
                  <a:t>，</a:t>
                </a:r>
                <a:r>
                  <a:rPr dirty="0"/>
                  <a:t> </a:t>
                </a:r>
                <a:r>
                  <a:rPr lang="en-US" dirty="0" err="1"/>
                  <a:t>权重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𝐰</m:t>
                    </m:r>
                  </m:oMath>
                </a14:m>
                <a:r>
                  <a:rPr lang="zh-CN" altLang="en-US" dirty="0"/>
                  <a:t> 和</a:t>
                </a:r>
                <a:r>
                  <a:rPr lang="ja-JP" altLang="en-US"/>
                  <a:t>偏差 </a:t>
                </a:r>
                <a:r>
                  <a:rPr lang="en-US" altLang="ja-JP" dirty="0"/>
                  <a:t>b</a:t>
                </a:r>
                <a:r>
                  <a:rPr lang="zh-CN" altLang="en-US" dirty="0"/>
                  <a:t>；</a:t>
                </a:r>
                <a:r>
                  <a:rPr lang="ja-JP" altLang="en-US"/>
                  <a:t>感知机输出</a:t>
                </a:r>
                <a:r>
                  <a:rPr lang="zh-CN" altLang="en-US" dirty="0"/>
                  <a:t>：</a:t>
                </a:r>
                <a:endParaRPr dirty="0"/>
              </a:p>
            </p:txBody>
          </p:sp>
        </mc:Choice>
        <mc:Fallback xmlns="">
          <p:sp>
            <p:nvSpPr>
              <p:cNvPr id="199" name="Given input    , weight     and bias    , perceptron outputs: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40592" y="971231"/>
                <a:ext cx="8205304" cy="3592028"/>
              </a:xfrm>
              <a:prstGeom prst="rect">
                <a:avLst/>
              </a:prstGeom>
              <a:blipFill>
                <a:blip r:embed="rId2"/>
                <a:stretch>
                  <a:fillRect l="-1546" t="-10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0" name="Equation"/>
              <p:cNvSpPr txBox="1"/>
              <p:nvPr/>
            </p:nvSpPr>
            <p:spPr>
              <a:xfrm>
                <a:off x="1928705" y="1792637"/>
                <a:ext cx="2027209" cy="34394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⟨</m:t>
                          </m:r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𝐰</m:t>
                          </m:r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⟩+</m:t>
                          </m:r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sz="2200"/>
              </a:p>
            </p:txBody>
          </p:sp>
        </mc:Choice>
        <mc:Fallback xmlns="">
          <p:sp>
            <p:nvSpPr>
              <p:cNvPr id="20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705" y="1792637"/>
                <a:ext cx="2027209" cy="343942"/>
              </a:xfrm>
              <a:prstGeom prst="rect">
                <a:avLst/>
              </a:prstGeom>
              <a:blipFill>
                <a:blip r:embed="rId3"/>
                <a:stretch>
                  <a:fillRect l="-3125" r="-1875" b="-3214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1" name="Equation"/>
              <p:cNvSpPr txBox="1"/>
              <p:nvPr/>
            </p:nvSpPr>
            <p:spPr>
              <a:xfrm>
                <a:off x="4357480" y="1620806"/>
                <a:ext cx="2831480" cy="57214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2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sz="22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2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sz="22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)={</m:t>
                      </m:r>
                      <m:m>
                        <m:mPr>
                          <m:plcHide m:val="on"/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m:rPr>
                                <m:nor/>
                              </m:rPr>
                              <a:rPr sz="220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if</m:t>
                            </m:r>
                            <m:r>
                              <m:rPr>
                                <m:nor/>
                              </m:rPr>
                              <a:rPr lang="zh-CN" altLang="en-US" sz="2200" b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&gt;0</m:t>
                            </m:r>
                          </m:e>
                        </m:mr>
                        <m:mr>
                          <m:e>
                            <m:r>
                              <a:rPr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m:rPr>
                                <m:nor/>
                              </m:rPr>
                              <a:rPr lang="zh-CN" altLang="en-US" sz="2200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sz="22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otherwise</m:t>
                            </m:r>
                          </m:e>
                        </m:mr>
                      </m:m>
                    </m:oMath>
                  </m:oMathPara>
                </a14:m>
                <a:endParaRPr sz="2200" dirty="0"/>
              </a:p>
            </p:txBody>
          </p:sp>
        </mc:Choice>
        <mc:Fallback xmlns="">
          <p:sp>
            <p:nvSpPr>
              <p:cNvPr id="201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7480" y="1620806"/>
                <a:ext cx="2831480" cy="572144"/>
              </a:xfrm>
              <a:prstGeom prst="rect">
                <a:avLst/>
              </a:prstGeom>
              <a:blipFill>
                <a:blip r:embed="rId4"/>
                <a:stretch>
                  <a:fillRect l="-446" t="-8696" r="-1786" b="-3260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2" name="Equation"/>
          <p:cNvSpPr txBox="1"/>
          <p:nvPr/>
        </p:nvSpPr>
        <p:spPr>
          <a:xfrm>
            <a:off x="2291943" y="1156248"/>
            <a:ext cx="65" cy="36933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defRPr>
                <a:solidFill>
                  <a:srgbClr val="000000"/>
                </a:solidFill>
              </a:defRPr>
            </a:pPr>
            <a:endParaRPr sz="2400" dirty="0"/>
          </a:p>
        </p:txBody>
      </p:sp>
      <p:sp>
        <p:nvSpPr>
          <p:cNvPr id="203" name="Equation"/>
          <p:cNvSpPr txBox="1"/>
          <p:nvPr/>
        </p:nvSpPr>
        <p:spPr>
          <a:xfrm>
            <a:off x="3662219" y="1154114"/>
            <a:ext cx="65" cy="36933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defRPr>
                <a:solidFill>
                  <a:srgbClr val="000000"/>
                </a:solidFill>
              </a:defRPr>
            </a:pPr>
            <a:endParaRPr sz="2400" dirty="0"/>
          </a:p>
        </p:txBody>
      </p:sp>
      <p:pic>
        <p:nvPicPr>
          <p:cNvPr id="205" name="Image" descr="Image"/>
          <p:cNvPicPr>
            <a:picLocks noChangeAspect="1"/>
          </p:cNvPicPr>
          <p:nvPr/>
        </p:nvPicPr>
        <p:blipFill>
          <a:blip r:embed="rId5"/>
          <a:srcRect l="25783"/>
          <a:stretch>
            <a:fillRect/>
          </a:stretch>
        </p:blipFill>
        <p:spPr>
          <a:xfrm>
            <a:off x="2150543" y="2319730"/>
            <a:ext cx="4842863" cy="25549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erceptr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/>
              <a:t>感知机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9" name="Given input    , weight     and bias    , perceptron outputs: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340592" y="971231"/>
                <a:ext cx="8205304" cy="3592028"/>
              </a:xfrm>
              <a:prstGeom prst="rect">
                <a:avLst/>
              </a:prstGeom>
            </p:spPr>
            <p:txBody>
              <a:bodyPr/>
              <a:lstStyle/>
              <a:p>
                <a:r>
                  <a:rPr lang="ja-JP" altLang="en-US"/>
                  <a:t>给予输入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zh-CN" altLang="en-US" dirty="0"/>
                  <a:t>，</a:t>
                </a:r>
                <a:r>
                  <a:rPr dirty="0"/>
                  <a:t> </a:t>
                </a:r>
                <a:r>
                  <a:rPr lang="en-US" dirty="0" err="1"/>
                  <a:t>权重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𝐰</m:t>
                    </m:r>
                  </m:oMath>
                </a14:m>
                <a:r>
                  <a:rPr lang="zh-CN" altLang="en-US" dirty="0"/>
                  <a:t> 和</a:t>
                </a:r>
                <a:r>
                  <a:rPr lang="ja-JP" altLang="en-US"/>
                  <a:t>偏差 </a:t>
                </a:r>
                <a:r>
                  <a:rPr lang="en-US" altLang="ja-JP" dirty="0"/>
                  <a:t>b</a:t>
                </a:r>
                <a:r>
                  <a:rPr lang="zh-CN" altLang="en-US" dirty="0"/>
                  <a:t>；</a:t>
                </a:r>
                <a:r>
                  <a:rPr lang="ja-JP" altLang="en-US"/>
                  <a:t>感知机输出</a:t>
                </a:r>
                <a:r>
                  <a:rPr lang="zh-CN" altLang="en-US" dirty="0"/>
                  <a:t>：</a:t>
                </a:r>
                <a:endParaRPr lang="en-US" altLang="zh-CN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ja-JP" altLang="en-US"/>
                  <a:t>二分类 </a:t>
                </a:r>
                <a:r>
                  <a:rPr lang="en-US" dirty="0"/>
                  <a:t>(0 </a:t>
                </a:r>
                <a:r>
                  <a:rPr lang="ja-JP" altLang="en-US"/>
                  <a:t>或</a:t>
                </a:r>
                <a:r>
                  <a:rPr lang="en-US" dirty="0"/>
                  <a:t> 1) </a:t>
                </a:r>
              </a:p>
              <a:p>
                <a:pPr lvl="1"/>
                <a:r>
                  <a:rPr lang="en-US" dirty="0"/>
                  <a:t>Vs. </a:t>
                </a:r>
                <a:r>
                  <a:rPr lang="ja-JP" altLang="en-US"/>
                  <a:t>回归的标量实际值</a:t>
                </a:r>
                <a:endParaRPr lang="en-US" dirty="0"/>
              </a:p>
              <a:p>
                <a:pPr lvl="1"/>
                <a:r>
                  <a:rPr lang="en-US" dirty="0"/>
                  <a:t>Vs. </a:t>
                </a:r>
                <a:r>
                  <a:rPr lang="ja-JP" altLang="en-US"/>
                  <a:t>逻辑回归的概率</a:t>
                </a:r>
                <a:endParaRPr dirty="0"/>
              </a:p>
            </p:txBody>
          </p:sp>
        </mc:Choice>
        <mc:Fallback xmlns="">
          <p:sp>
            <p:nvSpPr>
              <p:cNvPr id="199" name="Given input    , weight     and bias    , perceptron outputs: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40592" y="971231"/>
                <a:ext cx="8205304" cy="3592028"/>
              </a:xfrm>
              <a:prstGeom prst="rect">
                <a:avLst/>
              </a:prstGeom>
              <a:blipFill>
                <a:blip r:embed="rId2"/>
                <a:stretch>
                  <a:fillRect l="-1546" t="-10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0" name="Equation"/>
              <p:cNvSpPr txBox="1"/>
              <p:nvPr/>
            </p:nvSpPr>
            <p:spPr>
              <a:xfrm>
                <a:off x="1928705" y="1792637"/>
                <a:ext cx="2027209" cy="34394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⟨</m:t>
                          </m:r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𝐰</m:t>
                          </m:r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⟩+</m:t>
                          </m:r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sz="2200"/>
              </a:p>
            </p:txBody>
          </p:sp>
        </mc:Choice>
        <mc:Fallback xmlns="">
          <p:sp>
            <p:nvSpPr>
              <p:cNvPr id="20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705" y="1792637"/>
                <a:ext cx="2027209" cy="343942"/>
              </a:xfrm>
              <a:prstGeom prst="rect">
                <a:avLst/>
              </a:prstGeom>
              <a:blipFill>
                <a:blip r:embed="rId3"/>
                <a:stretch>
                  <a:fillRect l="-3125" r="-1875" b="-3214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1" name="Equation"/>
              <p:cNvSpPr txBox="1"/>
              <p:nvPr/>
            </p:nvSpPr>
            <p:spPr>
              <a:xfrm>
                <a:off x="4357480" y="1620806"/>
                <a:ext cx="2831480" cy="57214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2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sz="22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2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sz="22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)={</m:t>
                      </m:r>
                      <m:m>
                        <m:mPr>
                          <m:plcHide m:val="on"/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m:rPr>
                                <m:nor/>
                              </m:rPr>
                              <a:rPr sz="220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if</m:t>
                            </m:r>
                            <m:r>
                              <m:rPr>
                                <m:nor/>
                              </m:rPr>
                              <a:rPr lang="zh-CN" altLang="en-US" sz="2200" b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&gt;0</m:t>
                            </m:r>
                          </m:e>
                        </m:mr>
                        <m:mr>
                          <m:e>
                            <m:r>
                              <a:rPr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m:rPr>
                                <m:nor/>
                              </m:rPr>
                              <a:rPr lang="zh-CN" altLang="en-US" sz="2200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sz="22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otherwise</m:t>
                            </m:r>
                          </m:e>
                        </m:mr>
                      </m:m>
                    </m:oMath>
                  </m:oMathPara>
                </a14:m>
                <a:endParaRPr sz="2200" dirty="0"/>
              </a:p>
            </p:txBody>
          </p:sp>
        </mc:Choice>
        <mc:Fallback xmlns="">
          <p:sp>
            <p:nvSpPr>
              <p:cNvPr id="201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7480" y="1620806"/>
                <a:ext cx="2831480" cy="572144"/>
              </a:xfrm>
              <a:prstGeom prst="rect">
                <a:avLst/>
              </a:prstGeom>
              <a:blipFill>
                <a:blip r:embed="rId4"/>
                <a:stretch>
                  <a:fillRect l="-446" t="-8696" r="-1786" b="-3260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2" name="Equation"/>
          <p:cNvSpPr txBox="1"/>
          <p:nvPr/>
        </p:nvSpPr>
        <p:spPr>
          <a:xfrm>
            <a:off x="2291943" y="1156248"/>
            <a:ext cx="65" cy="36933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defRPr>
                <a:solidFill>
                  <a:srgbClr val="000000"/>
                </a:solidFill>
              </a:defRPr>
            </a:pPr>
            <a:endParaRPr sz="2400" dirty="0"/>
          </a:p>
        </p:txBody>
      </p:sp>
      <p:sp>
        <p:nvSpPr>
          <p:cNvPr id="203" name="Equation"/>
          <p:cNvSpPr txBox="1"/>
          <p:nvPr/>
        </p:nvSpPr>
        <p:spPr>
          <a:xfrm>
            <a:off x="3662219" y="1154114"/>
            <a:ext cx="65" cy="36933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defRPr>
                <a:solidFill>
                  <a:srgbClr val="000000"/>
                </a:solidFill>
              </a:defRPr>
            </a:pPr>
            <a:endParaRPr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4ABD68-8D7C-6241-A5A4-71BEB2065C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5305" y="2952750"/>
            <a:ext cx="18923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9288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erceptr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/>
              <a:t>感知机</a:t>
            </a:r>
            <a:endParaRPr dirty="0"/>
          </a:p>
        </p:txBody>
      </p:sp>
      <p:grpSp>
        <p:nvGrpSpPr>
          <p:cNvPr id="247" name="Group"/>
          <p:cNvGrpSpPr/>
          <p:nvPr/>
        </p:nvGrpSpPr>
        <p:grpSpPr>
          <a:xfrm>
            <a:off x="1130849" y="344301"/>
            <a:ext cx="6882302" cy="4454898"/>
            <a:chOff x="0" y="0"/>
            <a:chExt cx="6882301" cy="4454897"/>
          </a:xfrm>
        </p:grpSpPr>
        <p:grpSp>
          <p:nvGrpSpPr>
            <p:cNvPr id="231" name="Group"/>
            <p:cNvGrpSpPr/>
            <p:nvPr/>
          </p:nvGrpSpPr>
          <p:grpSpPr>
            <a:xfrm>
              <a:off x="0" y="1093056"/>
              <a:ext cx="2900241" cy="2243583"/>
              <a:chOff x="0" y="0"/>
              <a:chExt cx="2900240" cy="2243581"/>
            </a:xfrm>
          </p:grpSpPr>
          <p:sp>
            <p:nvSpPr>
              <p:cNvPr id="222" name="Circle"/>
              <p:cNvSpPr/>
              <p:nvPr/>
            </p:nvSpPr>
            <p:spPr>
              <a:xfrm>
                <a:off x="891178" y="578484"/>
                <a:ext cx="312696" cy="312695"/>
              </a:xfrm>
              <a:prstGeom prst="ellipse">
                <a:avLst/>
              </a:prstGeom>
              <a:solidFill>
                <a:srgbClr val="4F8F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4">
                  <a:defRPr sz="2200" i="1">
                    <a:solidFill>
                      <a:srgbClr val="FFFFFF"/>
                    </a:solidFill>
                    <a:latin typeface="Futura"/>
                    <a:ea typeface="Futura"/>
                    <a:cs typeface="Futura"/>
                    <a:sym typeface="Futura"/>
                  </a:defRPr>
                </a:pPr>
                <a:endParaRPr/>
              </a:p>
            </p:txBody>
          </p:sp>
          <p:sp>
            <p:nvSpPr>
              <p:cNvPr id="223" name="Circle"/>
              <p:cNvSpPr/>
              <p:nvPr/>
            </p:nvSpPr>
            <p:spPr>
              <a:xfrm>
                <a:off x="0" y="969352"/>
                <a:ext cx="312695" cy="312695"/>
              </a:xfrm>
              <a:prstGeom prst="ellipse">
                <a:avLst/>
              </a:prstGeom>
              <a:solidFill>
                <a:srgbClr val="4F8F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4">
                  <a:defRPr sz="2200" i="1">
                    <a:solidFill>
                      <a:srgbClr val="FFFFFF"/>
                    </a:solidFill>
                    <a:latin typeface="Futura"/>
                    <a:ea typeface="Futura"/>
                    <a:cs typeface="Futura"/>
                    <a:sym typeface="Futura"/>
                  </a:defRPr>
                </a:pPr>
                <a:endParaRPr/>
              </a:p>
            </p:txBody>
          </p:sp>
          <p:sp>
            <p:nvSpPr>
              <p:cNvPr id="224" name="Circle"/>
              <p:cNvSpPr/>
              <p:nvPr/>
            </p:nvSpPr>
            <p:spPr>
              <a:xfrm>
                <a:off x="1782357" y="0"/>
                <a:ext cx="312696" cy="312695"/>
              </a:xfrm>
              <a:prstGeom prst="ellipse">
                <a:avLst/>
              </a:prstGeom>
              <a:solidFill>
                <a:srgbClr val="4F8F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4">
                  <a:defRPr sz="2200" i="1">
                    <a:solidFill>
                      <a:srgbClr val="FFFFFF"/>
                    </a:solidFill>
                    <a:latin typeface="Futura"/>
                    <a:ea typeface="Futura"/>
                    <a:cs typeface="Futura"/>
                    <a:sym typeface="Futura"/>
                  </a:defRPr>
                </a:pPr>
                <a:endParaRPr/>
              </a:p>
            </p:txBody>
          </p:sp>
          <p:sp>
            <p:nvSpPr>
              <p:cNvPr id="225" name="Circle"/>
              <p:cNvSpPr/>
              <p:nvPr/>
            </p:nvSpPr>
            <p:spPr>
              <a:xfrm>
                <a:off x="1477480" y="797370"/>
                <a:ext cx="312696" cy="312695"/>
              </a:xfrm>
              <a:prstGeom prst="ellipse">
                <a:avLst/>
              </a:prstGeom>
              <a:solidFill>
                <a:srgbClr val="4F8F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4">
                  <a:defRPr sz="2200" i="1">
                    <a:solidFill>
                      <a:srgbClr val="FFFFFF"/>
                    </a:solidFill>
                    <a:latin typeface="Futura"/>
                    <a:ea typeface="Futura"/>
                    <a:cs typeface="Futura"/>
                    <a:sym typeface="Futura"/>
                  </a:defRPr>
                </a:pPr>
                <a:endParaRPr/>
              </a:p>
            </p:txBody>
          </p:sp>
          <p:sp>
            <p:nvSpPr>
              <p:cNvPr id="226" name="Circle"/>
              <p:cNvSpPr/>
              <p:nvPr/>
            </p:nvSpPr>
            <p:spPr>
              <a:xfrm>
                <a:off x="1078795" y="1313316"/>
                <a:ext cx="312695" cy="312695"/>
              </a:xfrm>
              <a:prstGeom prst="ellipse">
                <a:avLst/>
              </a:prstGeom>
              <a:solidFill>
                <a:srgbClr val="4F8F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4">
                  <a:defRPr sz="2200" i="1">
                    <a:solidFill>
                      <a:srgbClr val="FFFFFF"/>
                    </a:solidFill>
                    <a:latin typeface="Futura"/>
                    <a:ea typeface="Futura"/>
                    <a:cs typeface="Futura"/>
                    <a:sym typeface="Futura"/>
                  </a:defRPr>
                </a:pPr>
                <a:endParaRPr/>
              </a:p>
            </p:txBody>
          </p:sp>
          <p:sp>
            <p:nvSpPr>
              <p:cNvPr id="227" name="Circle"/>
              <p:cNvSpPr/>
              <p:nvPr/>
            </p:nvSpPr>
            <p:spPr>
              <a:xfrm>
                <a:off x="476858" y="1414941"/>
                <a:ext cx="312696" cy="312696"/>
              </a:xfrm>
              <a:prstGeom prst="ellipse">
                <a:avLst/>
              </a:prstGeom>
              <a:solidFill>
                <a:srgbClr val="4F8F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4">
                  <a:defRPr sz="2200" i="1">
                    <a:solidFill>
                      <a:srgbClr val="FFFFFF"/>
                    </a:solidFill>
                    <a:latin typeface="Futura"/>
                    <a:ea typeface="Futura"/>
                    <a:cs typeface="Futura"/>
                    <a:sym typeface="Futura"/>
                  </a:defRPr>
                </a:pPr>
                <a:endParaRPr/>
              </a:p>
            </p:txBody>
          </p:sp>
          <p:sp>
            <p:nvSpPr>
              <p:cNvPr id="228" name="Circle"/>
              <p:cNvSpPr/>
              <p:nvPr/>
            </p:nvSpPr>
            <p:spPr>
              <a:xfrm>
                <a:off x="78173" y="1930887"/>
                <a:ext cx="312695" cy="312695"/>
              </a:xfrm>
              <a:prstGeom prst="ellipse">
                <a:avLst/>
              </a:prstGeom>
              <a:solidFill>
                <a:srgbClr val="4F8F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4">
                  <a:defRPr sz="2200" i="1">
                    <a:solidFill>
                      <a:srgbClr val="FFFFFF"/>
                    </a:solidFill>
                    <a:latin typeface="Futura"/>
                    <a:ea typeface="Futura"/>
                    <a:cs typeface="Futura"/>
                    <a:sym typeface="Futura"/>
                  </a:defRPr>
                </a:pPr>
                <a:endParaRPr/>
              </a:p>
            </p:txBody>
          </p:sp>
          <p:sp>
            <p:nvSpPr>
              <p:cNvPr id="229" name="Circle"/>
              <p:cNvSpPr/>
              <p:nvPr/>
            </p:nvSpPr>
            <p:spPr>
              <a:xfrm>
                <a:off x="2055965" y="1399307"/>
                <a:ext cx="312695" cy="312695"/>
              </a:xfrm>
              <a:prstGeom prst="ellipse">
                <a:avLst/>
              </a:prstGeom>
              <a:solidFill>
                <a:srgbClr val="4F8F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4">
                  <a:defRPr sz="2200" i="1">
                    <a:solidFill>
                      <a:srgbClr val="FFFFFF"/>
                    </a:solidFill>
                    <a:latin typeface="Futura"/>
                    <a:ea typeface="Futura"/>
                    <a:cs typeface="Futura"/>
                    <a:sym typeface="Futura"/>
                  </a:defRPr>
                </a:pPr>
                <a:endParaRPr/>
              </a:p>
            </p:txBody>
          </p:sp>
          <p:sp>
            <p:nvSpPr>
              <p:cNvPr id="230" name="Circle"/>
              <p:cNvSpPr/>
              <p:nvPr/>
            </p:nvSpPr>
            <p:spPr>
              <a:xfrm>
                <a:off x="2587545" y="422137"/>
                <a:ext cx="312696" cy="312695"/>
              </a:xfrm>
              <a:prstGeom prst="ellipse">
                <a:avLst/>
              </a:prstGeom>
              <a:solidFill>
                <a:srgbClr val="4F8F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4">
                  <a:defRPr sz="2200" i="1">
                    <a:solidFill>
                      <a:srgbClr val="FFFFFF"/>
                    </a:solidFill>
                    <a:latin typeface="Futura"/>
                    <a:ea typeface="Futura"/>
                    <a:cs typeface="Futura"/>
                    <a:sym typeface="Futura"/>
                  </a:defRPr>
                </a:pPr>
                <a:endParaRPr/>
              </a:p>
            </p:txBody>
          </p:sp>
        </p:grpSp>
        <p:grpSp>
          <p:nvGrpSpPr>
            <p:cNvPr id="240" name="Group"/>
            <p:cNvGrpSpPr/>
            <p:nvPr/>
          </p:nvGrpSpPr>
          <p:grpSpPr>
            <a:xfrm>
              <a:off x="3642889" y="1202499"/>
              <a:ext cx="2650086" cy="2212314"/>
              <a:chOff x="0" y="0"/>
              <a:chExt cx="2650084" cy="2212312"/>
            </a:xfrm>
          </p:grpSpPr>
          <p:sp>
            <p:nvSpPr>
              <p:cNvPr id="232" name="Circle"/>
              <p:cNvSpPr/>
              <p:nvPr/>
            </p:nvSpPr>
            <p:spPr>
              <a:xfrm>
                <a:off x="680110" y="85990"/>
                <a:ext cx="312695" cy="312696"/>
              </a:xfrm>
              <a:prstGeom prst="ellipse">
                <a:avLst/>
              </a:prstGeom>
              <a:solidFill>
                <a:srgbClr val="FF26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4">
                  <a:defRPr sz="2200" i="1">
                    <a:solidFill>
                      <a:srgbClr val="FFFFFF"/>
                    </a:solidFill>
                    <a:latin typeface="Futura"/>
                    <a:ea typeface="Futura"/>
                    <a:cs typeface="Futura"/>
                    <a:sym typeface="Futura"/>
                  </a:defRPr>
                </a:pPr>
                <a:endParaRPr/>
              </a:p>
            </p:txBody>
          </p:sp>
          <p:sp>
            <p:nvSpPr>
              <p:cNvPr id="233" name="Circle"/>
              <p:cNvSpPr/>
              <p:nvPr/>
            </p:nvSpPr>
            <p:spPr>
              <a:xfrm>
                <a:off x="1172603" y="500310"/>
                <a:ext cx="312696" cy="312696"/>
              </a:xfrm>
              <a:prstGeom prst="ellipse">
                <a:avLst/>
              </a:prstGeom>
              <a:solidFill>
                <a:srgbClr val="FF26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4">
                  <a:defRPr sz="2200" i="1">
                    <a:solidFill>
                      <a:srgbClr val="FFFFFF"/>
                    </a:solidFill>
                    <a:latin typeface="Futura"/>
                    <a:ea typeface="Futura"/>
                    <a:cs typeface="Futura"/>
                    <a:sym typeface="Futura"/>
                  </a:defRPr>
                </a:pPr>
                <a:endParaRPr/>
              </a:p>
            </p:txBody>
          </p:sp>
          <p:sp>
            <p:nvSpPr>
              <p:cNvPr id="234" name="Circle"/>
              <p:cNvSpPr/>
              <p:nvPr/>
            </p:nvSpPr>
            <p:spPr>
              <a:xfrm>
                <a:off x="218886" y="789553"/>
                <a:ext cx="312695" cy="312695"/>
              </a:xfrm>
              <a:prstGeom prst="ellipse">
                <a:avLst/>
              </a:prstGeom>
              <a:solidFill>
                <a:srgbClr val="FF26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4">
                  <a:defRPr sz="2200" i="1">
                    <a:solidFill>
                      <a:srgbClr val="FFFFFF"/>
                    </a:solidFill>
                    <a:latin typeface="Futura"/>
                    <a:ea typeface="Futura"/>
                    <a:cs typeface="Futura"/>
                    <a:sym typeface="Futura"/>
                  </a:defRPr>
                </a:pPr>
                <a:endParaRPr/>
              </a:p>
            </p:txBody>
          </p:sp>
          <p:sp>
            <p:nvSpPr>
              <p:cNvPr id="235" name="Circle"/>
              <p:cNvSpPr/>
              <p:nvPr/>
            </p:nvSpPr>
            <p:spPr>
              <a:xfrm>
                <a:off x="0" y="1610375"/>
                <a:ext cx="312695" cy="312696"/>
              </a:xfrm>
              <a:prstGeom prst="ellipse">
                <a:avLst/>
              </a:prstGeom>
              <a:solidFill>
                <a:srgbClr val="FF26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4">
                  <a:defRPr sz="2200" i="1">
                    <a:solidFill>
                      <a:srgbClr val="FFFFFF"/>
                    </a:solidFill>
                    <a:latin typeface="Futura"/>
                    <a:ea typeface="Futura"/>
                    <a:cs typeface="Futura"/>
                    <a:sym typeface="Futura"/>
                  </a:defRPr>
                </a:pPr>
                <a:endParaRPr/>
              </a:p>
            </p:txBody>
          </p:sp>
          <p:sp>
            <p:nvSpPr>
              <p:cNvPr id="236" name="Circle"/>
              <p:cNvSpPr/>
              <p:nvPr/>
            </p:nvSpPr>
            <p:spPr>
              <a:xfrm>
                <a:off x="1797992" y="0"/>
                <a:ext cx="312695" cy="312695"/>
              </a:xfrm>
              <a:prstGeom prst="ellipse">
                <a:avLst/>
              </a:prstGeom>
              <a:solidFill>
                <a:srgbClr val="FF26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4">
                  <a:defRPr sz="2200" i="1">
                    <a:solidFill>
                      <a:srgbClr val="FFFFFF"/>
                    </a:solidFill>
                    <a:latin typeface="Futura"/>
                    <a:ea typeface="Futura"/>
                    <a:cs typeface="Futura"/>
                    <a:sym typeface="Futura"/>
                  </a:defRPr>
                </a:pPr>
                <a:endParaRPr/>
              </a:p>
            </p:txBody>
          </p:sp>
          <p:sp>
            <p:nvSpPr>
              <p:cNvPr id="237" name="Circle"/>
              <p:cNvSpPr/>
              <p:nvPr/>
            </p:nvSpPr>
            <p:spPr>
              <a:xfrm>
                <a:off x="1383672" y="1094430"/>
                <a:ext cx="312695" cy="312695"/>
              </a:xfrm>
              <a:prstGeom prst="ellipse">
                <a:avLst/>
              </a:prstGeom>
              <a:solidFill>
                <a:srgbClr val="FF26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4">
                  <a:defRPr sz="2200" i="1">
                    <a:solidFill>
                      <a:srgbClr val="FFFFFF"/>
                    </a:solidFill>
                    <a:latin typeface="Futura"/>
                    <a:ea typeface="Futura"/>
                    <a:cs typeface="Futura"/>
                    <a:sym typeface="Futura"/>
                  </a:defRPr>
                </a:pPr>
                <a:endParaRPr/>
              </a:p>
            </p:txBody>
          </p:sp>
          <p:sp>
            <p:nvSpPr>
              <p:cNvPr id="238" name="Circle"/>
              <p:cNvSpPr/>
              <p:nvPr/>
            </p:nvSpPr>
            <p:spPr>
              <a:xfrm>
                <a:off x="2337390" y="992804"/>
                <a:ext cx="312695" cy="312695"/>
              </a:xfrm>
              <a:prstGeom prst="ellipse">
                <a:avLst/>
              </a:prstGeom>
              <a:solidFill>
                <a:srgbClr val="FF26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4">
                  <a:defRPr sz="2200" i="1">
                    <a:solidFill>
                      <a:srgbClr val="FFFFFF"/>
                    </a:solidFill>
                    <a:latin typeface="Futura"/>
                    <a:ea typeface="Futura"/>
                    <a:cs typeface="Futura"/>
                    <a:sym typeface="Futura"/>
                  </a:defRPr>
                </a:pPr>
                <a:endParaRPr/>
              </a:p>
            </p:txBody>
          </p:sp>
          <p:sp>
            <p:nvSpPr>
              <p:cNvPr id="239" name="Circle"/>
              <p:cNvSpPr/>
              <p:nvPr/>
            </p:nvSpPr>
            <p:spPr>
              <a:xfrm>
                <a:off x="1532202" y="1899618"/>
                <a:ext cx="312695" cy="312695"/>
              </a:xfrm>
              <a:prstGeom prst="ellipse">
                <a:avLst/>
              </a:prstGeom>
              <a:solidFill>
                <a:srgbClr val="FF26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4">
                  <a:defRPr sz="2200" i="1">
                    <a:solidFill>
                      <a:srgbClr val="FFFFFF"/>
                    </a:solidFill>
                    <a:latin typeface="Futura"/>
                    <a:ea typeface="Futura"/>
                    <a:cs typeface="Futura"/>
                    <a:sym typeface="Futura"/>
                  </a:defRPr>
                </a:pPr>
                <a:endParaRPr/>
              </a:p>
            </p:txBody>
          </p:sp>
        </p:grpSp>
        <p:sp>
          <p:nvSpPr>
            <p:cNvPr id="241" name="Spam"/>
            <p:cNvSpPr/>
            <p:nvPr/>
          </p:nvSpPr>
          <p:spPr>
            <a:xfrm>
              <a:off x="6042022" y="1374206"/>
              <a:ext cx="840280" cy="453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>
              <a:lvl1pPr algn="ctr" defTabSz="308074">
                <a:defRPr sz="2000">
                  <a:solidFill>
                    <a:srgbClr val="868686"/>
                  </a:solidFill>
                  <a:latin typeface="Futura"/>
                  <a:ea typeface="Futura"/>
                  <a:cs typeface="Futura"/>
                  <a:sym typeface="Futura"/>
                </a:defRPr>
              </a:lvl1pPr>
            </a:lstStyle>
            <a:p>
              <a:r>
                <a:t>Spam</a:t>
              </a:r>
            </a:p>
          </p:txBody>
        </p:sp>
        <p:sp>
          <p:nvSpPr>
            <p:cNvPr id="242" name="Ham"/>
            <p:cNvSpPr/>
            <p:nvPr/>
          </p:nvSpPr>
          <p:spPr>
            <a:xfrm>
              <a:off x="65795" y="1022425"/>
              <a:ext cx="707096" cy="453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>
              <a:lvl1pPr algn="ctr" defTabSz="308074">
                <a:defRPr sz="2000">
                  <a:solidFill>
                    <a:srgbClr val="868686"/>
                  </a:solidFill>
                  <a:latin typeface="Futura"/>
                  <a:ea typeface="Futura"/>
                  <a:cs typeface="Futura"/>
                  <a:sym typeface="Futura"/>
                </a:defRPr>
              </a:lvl1pPr>
            </a:lstStyle>
            <a:p>
              <a:r>
                <a:rPr dirty="0"/>
                <a:t>Ham</a:t>
              </a:r>
            </a:p>
          </p:txBody>
        </p:sp>
        <p:sp>
          <p:nvSpPr>
            <p:cNvPr id="243" name="Line"/>
            <p:cNvSpPr/>
            <p:nvPr/>
          </p:nvSpPr>
          <p:spPr>
            <a:xfrm flipH="1">
              <a:off x="2157752" y="238606"/>
              <a:ext cx="2067834" cy="4086603"/>
            </a:xfrm>
            <a:prstGeom prst="line">
              <a:avLst/>
            </a:prstGeom>
            <a:noFill/>
            <a:ln w="38100" cap="flat">
              <a:solidFill>
                <a:srgbClr val="669C35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41101">
                <a:defRPr sz="6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244" name="Line"/>
            <p:cNvSpPr/>
            <p:nvPr/>
          </p:nvSpPr>
          <p:spPr>
            <a:xfrm flipH="1">
              <a:off x="1868349" y="285030"/>
              <a:ext cx="3247833" cy="346365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41101">
                <a:defRPr sz="6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245" name="Line"/>
            <p:cNvSpPr/>
            <p:nvPr/>
          </p:nvSpPr>
          <p:spPr>
            <a:xfrm flipH="1">
              <a:off x="3480853" y="0"/>
              <a:ext cx="115888" cy="4454898"/>
            </a:xfrm>
            <a:prstGeom prst="line">
              <a:avLst/>
            </a:prstGeom>
            <a:noFill/>
            <a:ln w="38100" cap="flat">
              <a:solidFill>
                <a:srgbClr val="9929BD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41101">
                <a:defRPr sz="6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246" name="Line"/>
            <p:cNvSpPr/>
            <p:nvPr/>
          </p:nvSpPr>
          <p:spPr>
            <a:xfrm>
              <a:off x="2528795" y="32757"/>
              <a:ext cx="1566689" cy="4413695"/>
            </a:xfrm>
            <a:prstGeom prst="line">
              <a:avLst/>
            </a:prstGeom>
            <a:noFill/>
            <a:ln w="38100" cap="flat">
              <a:solidFill>
                <a:srgbClr val="E324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41101">
                <a:defRPr sz="6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Training the Perceptr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/>
              <a:t>训练感知机</a:t>
            </a:r>
            <a:endParaRPr dirty="0"/>
          </a:p>
        </p:txBody>
      </p:sp>
      <p:sp>
        <p:nvSpPr>
          <p:cNvPr id="250" name="Equals to SGD (batch size is 1) with the following loss"/>
          <p:cNvSpPr txBox="1">
            <a:spLocks noGrp="1"/>
          </p:cNvSpPr>
          <p:nvPr>
            <p:ph type="body" sz="quarter" idx="1"/>
          </p:nvPr>
        </p:nvSpPr>
        <p:spPr>
          <a:xfrm>
            <a:off x="321761" y="3537383"/>
            <a:ext cx="8086077" cy="5649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None/>
            </a:lvl1pPr>
          </a:lstStyle>
          <a:p>
            <a:r>
              <a:rPr lang="ja-JP" altLang="en-US" sz="1800"/>
              <a:t>相当于批量为</a:t>
            </a:r>
            <a:r>
              <a:rPr lang="zh-CN" altLang="en-US" sz="1800" dirty="0"/>
              <a:t> </a:t>
            </a:r>
            <a:r>
              <a:rPr lang="en-US" altLang="zh-CN" sz="1800" dirty="0"/>
              <a:t>1</a:t>
            </a:r>
            <a:r>
              <a:rPr lang="zh-CN" altLang="en-US" sz="1800" dirty="0"/>
              <a:t> </a:t>
            </a:r>
            <a:r>
              <a:rPr lang="ja-JP" altLang="en-US" sz="1800"/>
              <a:t>的随机梯度下降</a:t>
            </a:r>
            <a:r>
              <a:rPr lang="zh-CN" altLang="en-US" sz="1800" dirty="0"/>
              <a:t>（</a:t>
            </a:r>
            <a:r>
              <a:rPr lang="en-US" altLang="zh-CN" sz="1800" dirty="0"/>
              <a:t>SGD</a:t>
            </a:r>
            <a:r>
              <a:rPr lang="zh-CN" altLang="en-US" sz="1800" dirty="0"/>
              <a:t>）</a:t>
            </a:r>
            <a:r>
              <a:rPr lang="ja-JP" altLang="en-US" sz="1800"/>
              <a:t>用于一下损失</a:t>
            </a:r>
            <a:r>
              <a:rPr lang="zh-CN" altLang="en-US" sz="1800" dirty="0"/>
              <a:t>：</a:t>
            </a:r>
            <a:endParaRPr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1" name="Equation"/>
              <p:cNvSpPr txBox="1"/>
              <p:nvPr/>
            </p:nvSpPr>
            <p:spPr>
              <a:xfrm>
                <a:off x="2223151" y="4102369"/>
                <a:ext cx="3681036" cy="28255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ℓ(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𝐰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𝑚𝑎𝑥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(0,−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⟨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𝐰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⟩)</m:t>
                      </m:r>
                    </m:oMath>
                  </m:oMathPara>
                </a14:m>
                <a:endParaRPr sz="2400" dirty="0"/>
              </a:p>
            </p:txBody>
          </p:sp>
        </mc:Choice>
        <mc:Fallback xmlns="">
          <p:sp>
            <p:nvSpPr>
              <p:cNvPr id="251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3151" y="4102369"/>
                <a:ext cx="3681036" cy="282551"/>
              </a:xfrm>
              <a:prstGeom prst="rect">
                <a:avLst/>
              </a:prstGeom>
              <a:blipFill>
                <a:blip r:embed="rId2"/>
                <a:stretch>
                  <a:fillRect l="-2749" r="-9278" b="-7391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2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805" y="1026900"/>
            <a:ext cx="4521382" cy="214426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D0854E-BD20-D840-AE51-E0B6E99283D5}"/>
              </a:ext>
            </a:extLst>
          </p:cNvPr>
          <p:cNvSpPr txBox="1"/>
          <p:nvPr/>
        </p:nvSpPr>
        <p:spPr>
          <a:xfrm>
            <a:off x="321761" y="928457"/>
            <a:ext cx="78482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spc="0" normalizeH="0" baseline="0">
                <a:ln>
                  <a:noFill/>
                </a:ln>
                <a:solidFill>
                  <a:srgbClr val="474746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代码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474746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：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474746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Image" descr="Image"/>
          <p:cNvPicPr>
            <a:picLocks noChangeAspect="1"/>
          </p:cNvPicPr>
          <p:nvPr/>
        </p:nvPicPr>
        <p:blipFill>
          <a:blip r:embed="rId2"/>
          <a:srcRect r="53646" b="52633"/>
          <a:stretch>
            <a:fillRect/>
          </a:stretch>
        </p:blipFill>
        <p:spPr>
          <a:xfrm>
            <a:off x="2349500" y="300632"/>
            <a:ext cx="4445000" cy="4542076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From wikipedia"/>
          <p:cNvSpPr txBox="1"/>
          <p:nvPr/>
        </p:nvSpPr>
        <p:spPr>
          <a:xfrm>
            <a:off x="5895537" y="4559221"/>
            <a:ext cx="170815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rPr lang="ja-JP" altLang="en-US"/>
              <a:t>来源于维基百科</a:t>
            </a:r>
            <a:endParaRPr dirty="0"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Image" descr="Image"/>
          <p:cNvPicPr>
            <a:picLocks noChangeAspect="1"/>
          </p:cNvPicPr>
          <p:nvPr/>
        </p:nvPicPr>
        <p:blipFill>
          <a:blip r:embed="rId2"/>
          <a:srcRect l="48292" b="48964"/>
          <a:stretch>
            <a:fillRect/>
          </a:stretch>
        </p:blipFill>
        <p:spPr>
          <a:xfrm>
            <a:off x="2349500" y="378221"/>
            <a:ext cx="4445000" cy="438721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From wikipedia">
            <a:extLst>
              <a:ext uri="{FF2B5EF4-FFF2-40B4-BE49-F238E27FC236}">
                <a16:creationId xmlns:a16="http://schemas.microsoft.com/office/drawing/2014/main" id="{209F66EA-9E4F-5644-B0CB-CBBA1DB84B87}"/>
              </a:ext>
            </a:extLst>
          </p:cNvPr>
          <p:cNvSpPr txBox="1"/>
          <p:nvPr/>
        </p:nvSpPr>
        <p:spPr>
          <a:xfrm>
            <a:off x="5895537" y="4559221"/>
            <a:ext cx="170815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rPr lang="ja-JP" altLang="en-US"/>
              <a:t>来源于维基百科</a:t>
            </a:r>
            <a:endParaRPr dirty="0"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ckTemplate-AWS">
  <a:themeElements>
    <a:clrScheme name="DeckTemplate-AWS">
      <a:dk1>
        <a:srgbClr val="474746"/>
      </a:dk1>
      <a:lt1>
        <a:srgbClr val="FFFFFF"/>
      </a:lt1>
      <a:dk2>
        <a:srgbClr val="A7A7A7"/>
      </a:dk2>
      <a:lt2>
        <a:srgbClr val="535353"/>
      </a:lt2>
      <a:accent1>
        <a:srgbClr val="FCB64C"/>
      </a:accent1>
      <a:accent2>
        <a:srgbClr val="F7A028"/>
      </a:accent2>
      <a:accent3>
        <a:srgbClr val="0C67AE"/>
      </a:accent3>
      <a:accent4>
        <a:srgbClr val="7BC233"/>
      </a:accent4>
      <a:accent5>
        <a:srgbClr val="FDD645"/>
      </a:accent5>
      <a:accent6>
        <a:srgbClr val="999A98"/>
      </a:accent6>
      <a:hlink>
        <a:srgbClr val="0000FF"/>
      </a:hlink>
      <a:folHlink>
        <a:srgbClr val="FF00FF"/>
      </a:folHlink>
    </a:clrScheme>
    <a:fontScheme name="DeckTemplate-AWS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DeckTemplate-AW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900"/>
          </a:spcBef>
          <a:spcAft>
            <a:spcPts val="0"/>
          </a:spcAft>
          <a:buClrTx/>
          <a:buSzTx/>
          <a:buFontTx/>
          <a:buNone/>
          <a:tabLst/>
          <a:defRPr kumimoji="0" sz="4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474746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ckTemplate-AWS">
  <a:themeElements>
    <a:clrScheme name="DeckTemplate-AWS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CB64C"/>
      </a:accent1>
      <a:accent2>
        <a:srgbClr val="F7A028"/>
      </a:accent2>
      <a:accent3>
        <a:srgbClr val="0C67AE"/>
      </a:accent3>
      <a:accent4>
        <a:srgbClr val="7BC233"/>
      </a:accent4>
      <a:accent5>
        <a:srgbClr val="FDD645"/>
      </a:accent5>
      <a:accent6>
        <a:srgbClr val="999A98"/>
      </a:accent6>
      <a:hlink>
        <a:srgbClr val="0000FF"/>
      </a:hlink>
      <a:folHlink>
        <a:srgbClr val="FF00FF"/>
      </a:folHlink>
    </a:clrScheme>
    <a:fontScheme name="DeckTemplate-AWS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DeckTemplate-AW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900"/>
          </a:spcBef>
          <a:spcAft>
            <a:spcPts val="0"/>
          </a:spcAft>
          <a:buClrTx/>
          <a:buSzTx/>
          <a:buFontTx/>
          <a:buNone/>
          <a:tabLst/>
          <a:defRPr kumimoji="0" sz="4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474746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480</Words>
  <Application>Microsoft Macintosh PowerPoint</Application>
  <PresentationFormat>全屏显示(16:9)</PresentationFormat>
  <Paragraphs>122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4" baseType="lpstr">
      <vt:lpstr>Arial</vt:lpstr>
      <vt:lpstr>Cambria Math</vt:lpstr>
      <vt:lpstr>Futura</vt:lpstr>
      <vt:lpstr>Helvetica</vt:lpstr>
      <vt:lpstr>Palatino</vt:lpstr>
      <vt:lpstr>DeckTemplate-AWS</vt:lpstr>
      <vt:lpstr>PowerPoint 演示文稿</vt:lpstr>
      <vt:lpstr>概要</vt:lpstr>
      <vt:lpstr>感知机</vt:lpstr>
      <vt:lpstr>感知机</vt:lpstr>
      <vt:lpstr>感知机</vt:lpstr>
      <vt:lpstr>感知机</vt:lpstr>
      <vt:lpstr>训练感知机</vt:lpstr>
      <vt:lpstr>PowerPoint 演示文稿</vt:lpstr>
      <vt:lpstr>PowerPoint 演示文稿</vt:lpstr>
      <vt:lpstr>PowerPoint 演示文稿</vt:lpstr>
      <vt:lpstr>PowerPoint 演示文稿</vt:lpstr>
      <vt:lpstr>收敛定理</vt:lpstr>
      <vt:lpstr>结果</vt:lpstr>
      <vt:lpstr>XOR 问题 (Minsky &amp; Papert, 1969)</vt:lpstr>
      <vt:lpstr>多层感知机</vt:lpstr>
      <vt:lpstr>学习 XOR </vt:lpstr>
      <vt:lpstr>单隐藏层</vt:lpstr>
      <vt:lpstr>单隐藏层</vt:lpstr>
      <vt:lpstr>单隐藏层</vt:lpstr>
      <vt:lpstr>单隐藏层</vt:lpstr>
      <vt:lpstr>单隐藏层</vt:lpstr>
      <vt:lpstr>S型（sigmoid）激活函数 </vt:lpstr>
      <vt:lpstr>双曲正切（tanh）激活函数</vt:lpstr>
      <vt:lpstr>线性（ReLU）修正函数</vt:lpstr>
      <vt:lpstr>多类别分类</vt:lpstr>
      <vt:lpstr>PowerPoint 演示文稿</vt:lpstr>
      <vt:lpstr>PowerPoint 演示文稿</vt:lpstr>
      <vt:lpstr>总结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41</cp:revision>
  <dcterms:modified xsi:type="dcterms:W3CDTF">2019-11-05T19:40:30Z</dcterms:modified>
</cp:coreProperties>
</file>