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0" r:id="rId3"/>
    <p:sldId id="287" r:id="rId4"/>
    <p:sldId id="311" r:id="rId5"/>
    <p:sldId id="312" r:id="rId6"/>
    <p:sldId id="288" r:id="rId7"/>
    <p:sldId id="313" r:id="rId8"/>
    <p:sldId id="314" r:id="rId9"/>
    <p:sldId id="315" r:id="rId10"/>
    <p:sldId id="298" r:id="rId11"/>
    <p:sldId id="316" r:id="rId12"/>
    <p:sldId id="317" r:id="rId13"/>
    <p:sldId id="318" r:id="rId14"/>
    <p:sldId id="299" r:id="rId15"/>
    <p:sldId id="319" r:id="rId16"/>
    <p:sldId id="305" r:id="rId17"/>
    <p:sldId id="320" r:id="rId18"/>
    <p:sldId id="321" r:id="rId19"/>
    <p:sldId id="322" r:id="rId2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227A"/>
    <a:srgbClr val="0270C0"/>
    <a:srgbClr val="4CA6B6"/>
    <a:srgbClr val="E8EBF4"/>
    <a:srgbClr val="1223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16" autoAdjust="0"/>
    <p:restoredTop sz="94561"/>
  </p:normalViewPr>
  <p:slideViewPr>
    <p:cSldViewPr snapToGrid="0" snapToObjects="1">
      <p:cViewPr varScale="1">
        <p:scale>
          <a:sx n="67" d="100"/>
          <a:sy n="67" d="100"/>
        </p:scale>
        <p:origin x="208" y="296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26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2" y="1171872"/>
            <a:ext cx="11116199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Unit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8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</a:t>
            </a:r>
            <a:r>
              <a:rPr lang="en-US" altLang="zh-CN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the Text Structure </a:t>
            </a:r>
            <a:endParaRPr lang="en-GB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51035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6412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1" y="2660258"/>
            <a:ext cx="11116199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charset="0"/>
                <a:ea typeface="Book Antiqua" charset="0"/>
                <a:cs typeface="Book Antiqua" charset="0"/>
              </a:rPr>
              <a:t>视频 </a:t>
            </a:r>
            <a:r>
              <a:rPr lang="en-GB" altLang="zh-CN" sz="3600" cap="small" dirty="0">
                <a:latin typeface="Book Antiqua" charset="0"/>
                <a:ea typeface="Book Antiqua" charset="0"/>
                <a:cs typeface="Book Antiqua" charset="0"/>
              </a:rPr>
              <a:t>6</a:t>
            </a:r>
            <a:r>
              <a:rPr lang="zh-CN" altLang="en-US" sz="3600" cap="small" dirty="0" smtClean="0">
                <a:latin typeface="Book Antiqua" charset="0"/>
                <a:ea typeface="Book Antiqua" charset="0"/>
                <a:cs typeface="Book Antiqua" charset="0"/>
              </a:rPr>
              <a:t>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Understanding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the Structure of </a:t>
            </a:r>
            <a:r>
              <a:rPr lang="en-US" altLang="zh-CN" sz="3600" cap="small" dirty="0" smtClean="0">
                <a:latin typeface="Book Antiqua" charset="0"/>
                <a:ea typeface="Book Antiqua" charset="0"/>
                <a:cs typeface="Book Antiqua" charset="0"/>
              </a:rPr>
              <a:t>a Discussion Text</a:t>
            </a:r>
            <a:endParaRPr lang="en-GB" altLang="zh-CN" sz="3600" cap="small" dirty="0">
              <a:latin typeface="Book Antiqua" charset="0"/>
              <a:ea typeface="Book Antiqua" charset="0"/>
              <a:cs typeface="Book Antiqua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81545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 Discussion Text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147789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</a:t>
                      </a: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Body</a:t>
                      </a:r>
                    </a:p>
                    <a:p>
                      <a:pPr marL="11113" indent="0" algn="ctr"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r>
                        <a:rPr lang="en-US" altLang="zh-CN" sz="16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Typically following a compare-and-contrast structural</a:t>
                      </a:r>
                      <a:r>
                        <a:rPr lang="en-US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pattern, but also employing other types of text structure, such as a problem-and-solution structure.</a:t>
                      </a:r>
                      <a:endParaRPr lang="en-US" altLang="zh-CN" sz="16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for</a:t>
                      </a:r>
                      <a:endParaRPr lang="en-GB" altLang="zh-CN" sz="2000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algn="l"/>
                      <a:endParaRPr lang="en-GB" altLang="zh-CN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 for the positive side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issue, with support </a:t>
                      </a:r>
                      <a:endParaRPr lang="en-GB" altLang="zh-CN" b="1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="1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4"/>
                    </a:solidFill>
                  </a:tcPr>
                </a:tc>
              </a:tr>
              <a:tr h="21477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against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for the negative side of the issue, with support</a:t>
                      </a:r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3537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65752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 Discussion Text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147789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</a:t>
                      </a: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Body</a:t>
                      </a:r>
                    </a:p>
                    <a:p>
                      <a:pPr marL="11113" indent="0" algn="ctr"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r>
                        <a:rPr lang="en-US" altLang="zh-CN" sz="16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Typically following a compare-and-contrast structural</a:t>
                      </a:r>
                      <a:r>
                        <a:rPr lang="en-US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pattern,</a:t>
                      </a: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endParaRPr lang="en-US" altLang="zh-CN" sz="1600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r>
                        <a:rPr lang="en-US" altLang="zh-CN" sz="16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Also typically employing other types of text structure, such as a problem-and-solution structure.</a:t>
                      </a:r>
                      <a:endParaRPr lang="en-US" altLang="zh-CN" sz="16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for</a:t>
                      </a:r>
                      <a:endParaRPr lang="en-GB" altLang="zh-CN" sz="2000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algn="l"/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 for the positive side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issue, with support </a:t>
                      </a:r>
                      <a:endParaRPr lang="en-GB" altLang="zh-CN" b="1" baseline="0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="1" baseline="0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4"/>
                    </a:solidFill>
                  </a:tcPr>
                </a:tc>
              </a:tr>
              <a:tr h="21477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against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endParaRPr lang="en-GB" altLang="zh-CN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for the negative side of the issue, with support</a:t>
                      </a:r>
                      <a:endParaRPr lang="en-GB" altLang="zh-CN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0987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04854"/>
              </p:ext>
            </p:extLst>
          </p:nvPr>
        </p:nvGraphicFramePr>
        <p:xfrm>
          <a:off x="1251844" y="2282291"/>
          <a:ext cx="10612206" cy="577368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478111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 Discussion Text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147789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(2) </a:t>
                      </a: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Body</a:t>
                      </a:r>
                    </a:p>
                    <a:p>
                      <a:pPr marL="11113" indent="0" algn="ctr">
                        <a:tabLst/>
                      </a:pPr>
                      <a:endParaRPr lang="en-US" altLang="zh-CN" sz="2400" b="1" cap="small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r>
                        <a:rPr lang="en-US" altLang="zh-CN" sz="160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Typically following a compare-and-contrast structural</a:t>
                      </a:r>
                      <a:r>
                        <a:rPr lang="en-US" altLang="zh-CN" sz="1600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pattern</a:t>
                      </a: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endParaRPr lang="en-US" altLang="zh-CN" sz="1600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354013" indent="-342900" algn="l">
                        <a:buFont typeface="Arial" charset="0"/>
                        <a:buChar char="•"/>
                        <a:tabLst/>
                      </a:pPr>
                      <a:r>
                        <a:rPr lang="en-US" altLang="zh-CN" sz="1600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Also typically employing other types of text structure, such as a problem-and-solution structure.</a:t>
                      </a:r>
                      <a:endParaRPr lang="en-US" altLang="zh-CN" sz="1600" b="1" cap="small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for</a:t>
                      </a:r>
                      <a:endParaRPr lang="en-GB" altLang="zh-CN" sz="2000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algn="l"/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 for the positive side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of the issue, with support </a:t>
                      </a:r>
                      <a:endParaRPr lang="en-GB" altLang="zh-CN" b="1" baseline="0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="1" baseline="0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B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4"/>
                    </a:solidFill>
                  </a:tcPr>
                </a:tc>
              </a:tr>
              <a:tr h="21477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Arguments against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to the reader the evidence</a:t>
                      </a:r>
                      <a:r>
                        <a:rPr lang="en-GB" altLang="zh-CN" b="1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for the negative side of the issue, with support</a:t>
                      </a:r>
                      <a:endParaRPr lang="en-GB" altLang="zh-CN" b="1" dirty="0" smtClean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rgbClr val="02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0110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49333" y="3088752"/>
            <a:ext cx="10476017" cy="5369447"/>
          </a:xfrm>
          <a:prstGeom prst="rect">
            <a:avLst/>
          </a:prstGeom>
        </p:spPr>
        <p:txBody>
          <a:bodyPr anchor="t" anchorCtr="0"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author states a problem and then makes a list of possible solutions.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author may also include the pros and cons for the solutions, comparing and contrasting these solutions before deciding the best decision to take.</a:t>
            </a:r>
            <a:endParaRPr lang="en-US" altLang="zh-CN" sz="3600" i="1" dirty="0" smtClean="0">
              <a:latin typeface="Book Antiqua" charset="0"/>
              <a:ea typeface="Book Antiqua" charset="0"/>
              <a:cs typeface="Book Antiqua" charset="0"/>
            </a:endParaRPr>
          </a:p>
          <a:p>
            <a:pPr marL="1338263" indent="-446088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US" altLang="zh-CN" sz="3200" b="1" i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Signal </a:t>
            </a:r>
            <a:r>
              <a:rPr lang="en-US" altLang="zh-CN" sz="3200" b="1" i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words: </a:t>
            </a:r>
            <a:r>
              <a:rPr lang="en-US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problem is </a:t>
            </a:r>
            <a:r>
              <a:rPr lang="mr-IN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…</a:t>
            </a:r>
            <a:r>
              <a:rPr lang="en-GB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, dilemma is </a:t>
            </a:r>
            <a:r>
              <a:rPr lang="mr-IN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…</a:t>
            </a:r>
            <a:r>
              <a:rPr lang="en-GB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, question, solved, answer, because, this led to, the main difficulty, one possible solution is </a:t>
            </a:r>
            <a:r>
              <a:rPr lang="mr-IN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…</a:t>
            </a:r>
            <a:r>
              <a:rPr lang="en-GB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, one challenge is </a:t>
            </a:r>
            <a:r>
              <a:rPr lang="mr-IN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…</a:t>
            </a:r>
            <a:r>
              <a:rPr lang="en-GB" altLang="zh-CN" sz="3200" i="1" dirty="0" smtClean="0">
                <a:latin typeface="Book Antiqua" charset="0"/>
                <a:ea typeface="Book Antiqua" charset="0"/>
                <a:cs typeface="Book Antiqua" charset="0"/>
              </a:rPr>
              <a:t>, etc.</a:t>
            </a:r>
            <a:endParaRPr lang="en-US" altLang="zh-CN" sz="4400" i="1" dirty="0">
              <a:solidFill>
                <a:srgbClr val="53585F"/>
              </a:solidFill>
              <a:latin typeface="Book Antiqua" charset="0"/>
              <a:ea typeface="Book Antiqua" charset="0"/>
              <a:cs typeface="Book Antiqua" charset="0"/>
              <a:sym typeface="Avenir Next Condense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88615" y="1131193"/>
            <a:ext cx="57448" cy="1270001"/>
          </a:xfrm>
        </p:spPr>
        <p:txBody>
          <a:bodyPr/>
          <a:lstStyle/>
          <a:p>
            <a:endParaRPr kumimoji="1" lang="zh-CN" altLang="en-US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49333" y="1131193"/>
            <a:ext cx="11428517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</a:t>
            </a:r>
            <a:r>
              <a:rPr lang="en-US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Problem-and-Solution </a:t>
            </a:r>
            <a:r>
              <a:rPr lang="en-GB" altLang="zh-CN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1738" y="8314298"/>
            <a:ext cx="4326087" cy="629424"/>
          </a:xfrm>
          <a:prstGeom prst="rect">
            <a:avLst/>
          </a:prstGeom>
          <a:solidFill>
            <a:srgbClr val="D4227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Text Structure</a:t>
            </a:r>
            <a:r>
              <a:rPr kumimoji="0" lang="en-US" altLang="zh-CN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 </a:t>
            </a:r>
            <a:r>
              <a:rPr kumimoji="0" lang="zh-CN" altLang="en-US" sz="28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ook Antiqua" charset="0"/>
                <a:ea typeface="Book Antiqua" charset="0"/>
                <a:cs typeface="Book Antiqua" charset="0"/>
                <a:sym typeface="Gill Sans"/>
              </a:rPr>
              <a:t>⑤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ook Antiqua" charset="0"/>
              <a:ea typeface="Book Antiqua" charset="0"/>
              <a:cs typeface="Book Antiqua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014658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79892" y="13511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17461" y="12500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772484"/>
              </p:ext>
            </p:extLst>
          </p:nvPr>
        </p:nvGraphicFramePr>
        <p:xfrm>
          <a:off x="1268280" y="2895601"/>
          <a:ext cx="10612206" cy="582460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0564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84096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(3) Conclusion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11113" indent="0" algn="ctr">
                        <a:tabLst/>
                      </a:pPr>
                      <a:endParaRPr lang="en-US" altLang="zh-CN" sz="2400" b="1" cap="none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</a:t>
                      </a: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relate the argument to real world action</a:t>
                      </a: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endParaRPr lang="en-GB" altLang="zh-CN" sz="1600" b="0" i="0" u="none" strike="noStrike" cap="none" spc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No </a:t>
                      </a: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new evidence is given in the conclusion</a:t>
                      </a:r>
                      <a:endParaRPr lang="zh-CN" altLang="en-US" sz="1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Summary</a:t>
                      </a:r>
                    </a:p>
                    <a:p>
                      <a:pPr algn="l"/>
                      <a:endParaRPr lang="en-GB" altLang="zh-CN" b="1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reader a brief reminder of the main ideas, while restating the 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="1" baseline="0" dirty="0" smtClean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Sometimes also says which ideas the writer believes have the strongest evidence</a:t>
                      </a:r>
                      <a:endParaRPr lang="zh-CN" altLang="en-US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84096">
                <a:tc vMerge="1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Recommendation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</a:t>
                      </a: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tell the reader what the writer believes is the best action to take, considering all the evidence presented in the essay</a:t>
                      </a:r>
                      <a:endParaRPr lang="zh-CN" altLang="en-US" sz="1800" b="1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875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79892" y="13511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17461" y="12500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122240"/>
              </p:ext>
            </p:extLst>
          </p:nvPr>
        </p:nvGraphicFramePr>
        <p:xfrm>
          <a:off x="1268280" y="2895601"/>
          <a:ext cx="10612206" cy="582460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0564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84096">
                <a:tc rowSpan="2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US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(3) Conclusion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11113" indent="0" algn="ctr">
                        <a:tabLst/>
                      </a:pPr>
                      <a:endParaRPr lang="en-US" altLang="zh-CN" sz="2400" b="1" cap="none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relate the argument to real world action</a:t>
                      </a: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endParaRPr lang="en-GB" altLang="zh-CN" sz="1600" b="0" i="0" u="none" strike="noStrike" cap="none" spc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  <a:p>
                      <a:pPr marL="284163" indent="-266700" algn="l">
                        <a:buFont typeface="Arial" charset="0"/>
                        <a:buChar char="•"/>
                        <a:tabLst/>
                      </a:pPr>
                      <a:r>
                        <a:rPr lang="en-GB" altLang="zh-CN" sz="1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No new evidence is given in the conclusion</a:t>
                      </a:r>
                      <a:endParaRPr lang="zh-CN" altLang="en-US" sz="1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Summary</a:t>
                      </a:r>
                    </a:p>
                    <a:p>
                      <a:pPr algn="l"/>
                      <a:endParaRPr lang="en-GB" altLang="zh-CN" b="1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</a:t>
                      </a: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</a:t>
                      </a: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 the reader a brief reminder of the main ideas, while restating the </a:t>
                      </a: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thesis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endParaRPr lang="en-GB" altLang="zh-CN" b="1" baseline="0" dirty="0" smtClean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Sometimes also says which ideas the writer believes have the strongest evidence</a:t>
                      </a:r>
                      <a:endParaRPr lang="zh-CN" altLang="en-US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2384096">
                <a:tc vMerge="1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Recommendation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D4227A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To </a:t>
                      </a:r>
                      <a:r>
                        <a:rPr lang="en-GB" altLang="zh-CN" sz="1800" b="1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D4227A"/>
                          </a:solidFill>
                          <a:uFillTx/>
                          <a:latin typeface="Book Antiqua" charset="0"/>
                          <a:ea typeface="Book Antiqua" charset="0"/>
                          <a:cs typeface="Book Antiqua" charset="0"/>
                          <a:sym typeface="Gill Sans"/>
                        </a:rPr>
                        <a:t>tell the reader what the writer believes is the best action to take, considering all the evidence presented in the essay</a:t>
                      </a:r>
                      <a:endParaRPr lang="zh-CN" altLang="en-US" sz="1800" b="1" i="0" u="none" strike="noStrike" cap="none" spc="0" baseline="0" dirty="0">
                        <a:ln>
                          <a:noFill/>
                        </a:ln>
                        <a:solidFill>
                          <a:srgbClr val="D4227A"/>
                        </a:solidFill>
                        <a:uFillTx/>
                        <a:latin typeface="Book Antiqua" charset="0"/>
                        <a:ea typeface="Book Antiqua" charset="0"/>
                        <a:cs typeface="Book Antiqua" charset="0"/>
                        <a:sym typeface="Gill Sans"/>
                      </a:endParaRPr>
                    </a:p>
                  </a:txBody>
                  <a:tcPr anchor="ctr"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78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4486">
            <a:off x="3425746" y="6794174"/>
            <a:ext cx="7760229" cy="4352902"/>
          </a:xfrm>
          <a:prstGeom prst="rect">
            <a:avLst/>
          </a:prstGeom>
        </p:spPr>
      </p:pic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3004456" y="3500544"/>
            <a:ext cx="8749393" cy="31094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r>
              <a:rPr lang="en-GB" altLang="zh-CN" sz="3000" i="1" dirty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Please download and read the essay entitled </a:t>
            </a:r>
            <a:r>
              <a:rPr lang="en-GB" altLang="zh-CN" sz="3000" i="1" dirty="0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‘</a:t>
            </a:r>
            <a:r>
              <a:rPr lang="en-GB" altLang="zh-CN" sz="3000" i="1" dirty="0" err="1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Hyperpolyglots</a:t>
            </a:r>
            <a:r>
              <a:rPr lang="en-GB" altLang="zh-CN" sz="3000" i="1" dirty="0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 – A Case of Brain or Hard Work?’.</a:t>
            </a:r>
          </a:p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r>
              <a:rPr lang="en-GB" altLang="zh-CN" sz="3000" i="1" dirty="0" smtClean="0">
                <a:solidFill>
                  <a:schemeClr val="accent1">
                    <a:lumMod val="75000"/>
                  </a:schemeClr>
                </a:solidFill>
                <a:latin typeface="Book Antiqua" charset="0"/>
                <a:ea typeface="Book Antiqua" charset="0"/>
                <a:cs typeface="Book Antiqua" charset="0"/>
              </a:rPr>
              <a:t>Also download and try to answer a list of questions, which will guide you through this discussion text.</a:t>
            </a:r>
            <a:endParaRPr lang="en-GB" altLang="zh-CN" sz="3000" i="1" dirty="0" smtClean="0">
              <a:solidFill>
                <a:schemeClr val="accent1">
                  <a:lumMod val="75000"/>
                </a:schemeClr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grpSp>
        <p:nvGrpSpPr>
          <p:cNvPr id="6" name="组 5"/>
          <p:cNvGrpSpPr/>
          <p:nvPr/>
        </p:nvGrpSpPr>
        <p:grpSpPr>
          <a:xfrm>
            <a:off x="1919768" y="4481221"/>
            <a:ext cx="592428" cy="574037"/>
            <a:chOff x="1670386" y="4854812"/>
            <a:chExt cx="592428" cy="574037"/>
          </a:xfrm>
        </p:grpSpPr>
        <p:sp>
          <p:nvSpPr>
            <p:cNvPr id="12" name="文本框 11"/>
            <p:cNvSpPr txBox="1"/>
            <p:nvPr/>
          </p:nvSpPr>
          <p:spPr>
            <a:xfrm>
              <a:off x="1670386" y="4854812"/>
              <a:ext cx="592428" cy="574037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4020" y="4891930"/>
              <a:ext cx="513169" cy="513169"/>
            </a:xfrm>
            <a:prstGeom prst="rect">
              <a:avLst/>
            </a:prstGeom>
          </p:spPr>
        </p:pic>
      </p:grpSp>
      <p:sp>
        <p:nvSpPr>
          <p:cNvPr id="9" name="Shape 578"/>
          <p:cNvSpPr>
            <a:spLocks noGrp="1"/>
          </p:cNvSpPr>
          <p:nvPr>
            <p:ph type="body" idx="20"/>
          </p:nvPr>
        </p:nvSpPr>
        <p:spPr>
          <a:xfrm>
            <a:off x="1885263" y="2077786"/>
            <a:ext cx="10525057" cy="108736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US" altLang="zh-CN" sz="48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</a:rPr>
              <a:t>Your Last Assignment</a:t>
            </a:r>
            <a:endParaRPr lang="en-GB" altLang="zh-CN" sz="48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10" name="文本占位符 3"/>
          <p:cNvSpPr>
            <a:spLocks noGrp="1"/>
          </p:cNvSpPr>
          <p:nvPr>
            <p:ph type="body" sz="quarter" idx="14"/>
          </p:nvPr>
        </p:nvSpPr>
        <p:spPr>
          <a:xfrm>
            <a:off x="1319757" y="1946912"/>
            <a:ext cx="57448" cy="1270001"/>
          </a:xfrm>
        </p:spPr>
        <p:txBody>
          <a:bodyPr/>
          <a:lstStyle/>
          <a:p>
            <a:endParaRPr kumimoji="1" lang="zh-CN" altLang="en-US">
              <a:solidFill>
                <a:srgbClr val="4CA6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51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7" grpId="1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3150948" y="4089085"/>
            <a:ext cx="6869352" cy="1472035"/>
          </a:xfrm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800" b="1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A </a:t>
            </a:r>
            <a:r>
              <a:rPr lang="en-GB" sz="4800" b="1" cap="small" dirty="0" smtClean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Quick Re-cap</a:t>
            </a:r>
            <a:endParaRPr lang="en-GB" sz="4800" b="1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20275654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200470" y="3518719"/>
            <a:ext cx="9859107" cy="1270000"/>
          </a:xfrm>
          <a:prstGeom prst="rect">
            <a:avLst/>
          </a:prstGeom>
        </p:spPr>
        <p:txBody>
          <a:bodyPr/>
          <a:lstStyle/>
          <a:p>
            <a:r>
              <a:rPr lang="en-US" altLang="zh-CN" sz="3600" b="1" cap="small" dirty="0" smtClean="0">
                <a:latin typeface="Book Antiqua" panose="02040602050305030304" pitchFamily="18" charset="0"/>
              </a:rPr>
              <a:t>Three types of academic text</a:t>
            </a:r>
            <a:endParaRPr sz="3600" b="1" cap="small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886797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cap="small" dirty="0" smtClean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</a:t>
            </a:r>
            <a:r>
              <a:rPr lang="en-GB" sz="4000" cap="small" dirty="0" smtClean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Re-cap</a:t>
            </a:r>
            <a:endParaRPr lang="en-GB" sz="4000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694644" y="349041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4442798" y="5092472"/>
            <a:ext cx="5374452" cy="2815156"/>
          </a:xfrm>
          <a:prstGeom prst="rect">
            <a:avLst/>
          </a:prstGeom>
        </p:spPr>
        <p:txBody>
          <a:bodyPr/>
          <a:lstStyle/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Explanation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Argument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Discussion</a:t>
            </a:r>
            <a:endParaRPr lang="en-GB" sz="3200" b="1" i="1" cap="small" dirty="0">
              <a:solidFill>
                <a:srgbClr val="03ADB5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7134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200470" y="3575869"/>
            <a:ext cx="9859107" cy="1270000"/>
          </a:xfrm>
          <a:prstGeom prst="rect">
            <a:avLst/>
          </a:prstGeom>
        </p:spPr>
        <p:txBody>
          <a:bodyPr/>
          <a:lstStyle/>
          <a:p>
            <a:r>
              <a:rPr lang="en-US" altLang="zh-CN" sz="3600" b="1" cap="small" dirty="0" smtClean="0">
                <a:latin typeface="Book Antiqua" panose="02040602050305030304" pitchFamily="18" charset="0"/>
              </a:rPr>
              <a:t>Five ways of </a:t>
            </a:r>
            <a:r>
              <a:rPr lang="en-US" altLang="zh-CN" sz="3600" b="1" cap="small" dirty="0" err="1" smtClean="0">
                <a:latin typeface="Book Antiqua" panose="02040602050305030304" pitchFamily="18" charset="0"/>
              </a:rPr>
              <a:t>organising</a:t>
            </a:r>
            <a:r>
              <a:rPr lang="en-US" altLang="zh-CN" sz="3600" b="1" cap="small" dirty="0" smtClean="0">
                <a:latin typeface="Book Antiqua" panose="02040602050305030304" pitchFamily="18" charset="0"/>
              </a:rPr>
              <a:t> ideas, or five types of text structure:</a:t>
            </a:r>
            <a:endParaRPr sz="3600" b="1" cap="small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886797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 smtClean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Re-cap</a:t>
            </a:r>
            <a:endParaRPr lang="en-GB" sz="4000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694644" y="349041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4442798" y="5092472"/>
            <a:ext cx="5374452" cy="2815156"/>
          </a:xfrm>
          <a:prstGeom prst="rect">
            <a:avLst/>
          </a:prstGeom>
        </p:spPr>
        <p:txBody>
          <a:bodyPr/>
          <a:lstStyle/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Description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Sequence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Cause-and-effect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Compare-and-contrast</a:t>
            </a:r>
          </a:p>
          <a:p>
            <a:r>
              <a:rPr lang="en-GB" sz="3200" b="1" i="1" cap="small" dirty="0" smtClean="0">
                <a:solidFill>
                  <a:srgbClr val="03ADB5"/>
                </a:solidFill>
                <a:latin typeface="Book Antiqua" panose="02040602050305030304" pitchFamily="18" charset="0"/>
              </a:rPr>
              <a:t>Problem-and-solution</a:t>
            </a:r>
          </a:p>
        </p:txBody>
      </p:sp>
    </p:spTree>
    <p:extLst>
      <p:ext uri="{BB962C8B-B14F-4D97-AF65-F5344CB8AC3E}">
        <p14:creationId xmlns:p14="http://schemas.microsoft.com/office/powerpoint/2010/main" val="13860614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0907" y="3393018"/>
            <a:ext cx="10525057" cy="43984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3000"/>
              </a:spcAft>
              <a:buClr>
                <a:srgbClr val="0070C0"/>
              </a:buClr>
            </a:pPr>
            <a:r>
              <a:rPr lang="en-GB" altLang="zh-CN" sz="3400" dirty="0" smtClean="0">
                <a:solidFill>
                  <a:srgbClr val="0070C0"/>
                </a:solidFill>
                <a:latin typeface="Book Antiqua" charset="0"/>
                <a:ea typeface="Book Antiqua" charset="0"/>
                <a:cs typeface="Book Antiqua" charset="0"/>
              </a:rPr>
              <a:t>We are going to look at:</a:t>
            </a:r>
            <a:endParaRPr lang="en-GB" altLang="zh-CN" sz="3400" dirty="0">
              <a:solidFill>
                <a:srgbClr val="0070C0"/>
              </a:solidFill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different parts of a typical </a:t>
            </a:r>
            <a:r>
              <a:rPr lang="en-US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discussion </a:t>
            </a: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text</a:t>
            </a:r>
            <a:endParaRPr lang="en-GB" altLang="zh-CN" sz="3600" i="1" dirty="0" smtClean="0">
              <a:latin typeface="Book Antiqua" charset="0"/>
              <a:ea typeface="Book Antiqua" charset="0"/>
              <a:cs typeface="Book Antiqua" charset="0"/>
            </a:endParaRP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purpose of each part</a:t>
            </a:r>
          </a:p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The structural pattern followed by a typical </a:t>
            </a: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discussion text</a:t>
            </a:r>
            <a:endParaRPr lang="en-US" altLang="zh-CN" sz="3400" i="1" dirty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Understanding the structure of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</a:t>
            </a:r>
            <a:r>
              <a:rPr lang="en-GB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0768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407024" y="3730553"/>
            <a:ext cx="9978940" cy="1880601"/>
          </a:xfrm>
          <a:prstGeom prst="rect">
            <a:avLst/>
          </a:prstGeom>
        </p:spPr>
        <p:txBody>
          <a:bodyPr>
            <a:noAutofit/>
          </a:bodyPr>
          <a:lstStyle/>
          <a:p>
            <a:pPr marL="757238" indent="-442913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600" i="1" dirty="0" smtClean="0">
                <a:latin typeface="Book Antiqua" charset="0"/>
                <a:ea typeface="Book Antiqua" charset="0"/>
                <a:cs typeface="Book Antiqua" charset="0"/>
              </a:rPr>
              <a:t>A discussion text considers different points of view around an issue or </a:t>
            </a:r>
            <a:r>
              <a:rPr lang="en-GB" altLang="zh-CN" sz="3600" i="1" smtClean="0">
                <a:latin typeface="Book Antiqua" charset="0"/>
                <a:ea typeface="Book Antiqua" charset="0"/>
                <a:cs typeface="Book Antiqua" charset="0"/>
              </a:rPr>
              <a:t>opinion.</a:t>
            </a:r>
            <a:endParaRPr lang="en-GB" altLang="zh-CN" sz="3600" i="1" dirty="0" smtClean="0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What is an </a:t>
            </a:r>
            <a:r>
              <a:rPr lang="en-US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discussion text</a:t>
            </a:r>
            <a:r>
              <a:rPr lang="en-US" sz="4400" b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?</a:t>
            </a:r>
            <a:endParaRPr lang="en-GB" sz="4400" b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2374015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i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Difference between 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i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essay &amp; a discussion essay</a:t>
            </a:r>
            <a:endParaRPr lang="en-GB" sz="4000" i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753399"/>
              </p:ext>
            </p:extLst>
          </p:nvPr>
        </p:nvGraphicFramePr>
        <p:xfrm>
          <a:off x="2188971" y="3559124"/>
          <a:ext cx="8669868" cy="462971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334934"/>
                <a:gridCol w="4334934"/>
              </a:tblGrid>
              <a:tr h="1012610">
                <a:tc>
                  <a:txBody>
                    <a:bodyPr/>
                    <a:lstStyle/>
                    <a:p>
                      <a:r>
                        <a:rPr lang="en-GB" altLang="zh-CN" sz="28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An Argument Essay</a:t>
                      </a:r>
                      <a:endParaRPr lang="zh-CN" altLang="en-US" sz="280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A6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altLang="zh-CN" sz="28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</a:t>
                      </a:r>
                      <a:r>
                        <a:rPr lang="en-GB" altLang="zh-CN" sz="28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Essay</a:t>
                      </a:r>
                      <a:endParaRPr lang="zh-CN" altLang="en-US" sz="280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A6B6"/>
                    </a:solidFill>
                  </a:tcPr>
                </a:tc>
              </a:tr>
              <a:tr h="2011945"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8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States the</a:t>
                      </a:r>
                      <a:r>
                        <a:rPr lang="en-GB" altLang="zh-CN" sz="18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author’s opinion at the beginning (thesis) before supporting it with evidence.</a:t>
                      </a:r>
                    </a:p>
                    <a:p>
                      <a:pPr algn="l"/>
                      <a:endParaRPr lang="zh-CN" altLang="en-US" sz="18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Considers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and analyses the opinions of others, from both positive and negative sides of the issue.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Gives the author’s opinion at the end of the writing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5158"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US" altLang="zh-CN" sz="18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purpose:</a:t>
                      </a:r>
                      <a:r>
                        <a:rPr lang="en-US" altLang="zh-CN" sz="1800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to persuade the reader to agree with the author, or to show reasons for a particular opinion of the author</a:t>
                      </a:r>
                      <a:endParaRPr lang="zh-CN" altLang="en-US" sz="18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purpose: to present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a balanced views of the two sides, for further discussion or better understanding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918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307592" y="187197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1860907" y="1796237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i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Difference between </a:t>
            </a: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000" i="1" cap="small" dirty="0" smtClean="0">
                <a:solidFill>
                  <a:srgbClr val="0270C0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an argument essay &amp; a discussion essay</a:t>
            </a:r>
            <a:endParaRPr lang="en-GB" sz="4000" i="1" cap="small" dirty="0">
              <a:solidFill>
                <a:srgbClr val="0270C0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020090"/>
              </p:ext>
            </p:extLst>
          </p:nvPr>
        </p:nvGraphicFramePr>
        <p:xfrm>
          <a:off x="2188971" y="3559124"/>
          <a:ext cx="8669868" cy="462971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334934"/>
                <a:gridCol w="4334934"/>
              </a:tblGrid>
              <a:tr h="1012610">
                <a:tc>
                  <a:txBody>
                    <a:bodyPr/>
                    <a:lstStyle/>
                    <a:p>
                      <a:r>
                        <a:rPr lang="en-GB" altLang="zh-CN" sz="28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An Argument Essay</a:t>
                      </a:r>
                      <a:endParaRPr lang="zh-CN" altLang="en-US" sz="280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A6B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altLang="zh-CN" sz="280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</a:t>
                      </a:r>
                      <a:r>
                        <a:rPr lang="en-GB" altLang="zh-CN" sz="2800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Essay</a:t>
                      </a:r>
                      <a:endParaRPr lang="zh-CN" altLang="en-US" sz="280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A6B6"/>
                    </a:solidFill>
                  </a:tcPr>
                </a:tc>
              </a:tr>
              <a:tr h="2011945"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sz="1800" b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States the</a:t>
                      </a:r>
                      <a:r>
                        <a:rPr lang="en-GB" altLang="zh-CN" sz="1800" b="0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author’s opinion at the beginning (thesis) before supporting it with evidence.</a:t>
                      </a:r>
                    </a:p>
                    <a:p>
                      <a:pPr algn="l"/>
                      <a:endParaRPr lang="zh-CN" altLang="en-US" sz="1800" b="0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Considers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and analyses the opinions of others, from both positive and negative sides of the issue.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Gives the author’s opinion at the end of the writing</a:t>
                      </a:r>
                      <a:endParaRPr lang="zh-CN" altLang="en-US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5158"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US" altLang="zh-CN" sz="1800" b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purpose:</a:t>
                      </a:r>
                      <a:r>
                        <a:rPr lang="en-US" altLang="zh-CN" sz="1800" b="0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to persuade the reader to agree with the author, or to show reasons for a particular opinion of the author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purpose: to present</a:t>
                      </a:r>
                      <a:r>
                        <a:rPr lang="en-GB" altLang="zh-CN" b="1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a balanced views of the two sides, for further discussion or better understanding</a:t>
                      </a:r>
                      <a:endParaRPr lang="zh-CN" altLang="en-US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1997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618397"/>
              </p:ext>
            </p:extLst>
          </p:nvPr>
        </p:nvGraphicFramePr>
        <p:xfrm>
          <a:off x="1251844" y="2282291"/>
          <a:ext cx="10612206" cy="604106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2991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</a:t>
                      </a: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reader to the topic of the essay: an issue, a controversy, a problem, an idea over which people hold different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points of view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Position (sometimes not possible)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give the opinion of the writer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provide an essay map for both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and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structure of the essay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624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96597"/>
              </p:ext>
            </p:extLst>
          </p:nvPr>
        </p:nvGraphicFramePr>
        <p:xfrm>
          <a:off x="1251844" y="2282291"/>
          <a:ext cx="10612206" cy="604106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2991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</a:t>
                      </a: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reader to the topic of the essay: an issue, a controversy, a problem, an idea over which people hold different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Position (sometimes not possible)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give the opinion of the writer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provide an essay map for both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and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structure of the essay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195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860364"/>
              </p:ext>
            </p:extLst>
          </p:nvPr>
        </p:nvGraphicFramePr>
        <p:xfrm>
          <a:off x="1251844" y="2282291"/>
          <a:ext cx="10612206" cy="604106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2991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</a:t>
                      </a: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introduce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reader to the topic of the essay: an issue, a controversy, a problem, an idea over which people hold different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Position (sometimes not possible)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give the opinion of the writer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explain important technical words, if need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</a:t>
                      </a: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tell the reader what parts of the topic will be included in the essay</a:t>
                      </a:r>
                    </a:p>
                    <a:p>
                      <a:pPr marL="285750" indent="-285750" algn="l">
                        <a:buFont typeface="Arial" charset="0"/>
                        <a:buChar char="•"/>
                      </a:pPr>
                      <a:r>
                        <a:rPr lang="en-GB" altLang="zh-CN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provide an essay map for both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and </a:t>
                      </a:r>
                      <a:r>
                        <a:rPr lang="en-GB" altLang="zh-CN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structure of the essay</a:t>
                      </a:r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971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462640" y="436712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charset="0"/>
              <a:ea typeface="Book Antiqua" charset="0"/>
              <a:cs typeface="Book Antiqua" charset="0"/>
            </a:endParaRPr>
          </a:p>
        </p:txBody>
      </p:sp>
      <p:sp>
        <p:nvSpPr>
          <p:cNvPr id="6" name="Shape 553"/>
          <p:cNvSpPr>
            <a:spLocks noGrp="1"/>
          </p:cNvSpPr>
          <p:nvPr>
            <p:ph type="body" idx="14"/>
          </p:nvPr>
        </p:nvSpPr>
        <p:spPr>
          <a:xfrm>
            <a:off x="900209" y="335694"/>
            <a:ext cx="958148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4400" b="1" cap="small" dirty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Structure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 of </a:t>
            </a:r>
            <a:r>
              <a:rPr lang="en-US" altLang="zh-CN" sz="4400" b="1" cap="small" dirty="0" smtClean="0">
                <a:solidFill>
                  <a:srgbClr val="4CA6B6"/>
                </a:solidFill>
                <a:latin typeface="Book Antiqua" charset="0"/>
                <a:ea typeface="Book Antiqua" charset="0"/>
                <a:cs typeface="Book Antiqua" charset="0"/>
                <a:sym typeface="Avenir Next Condensed Demi Bold"/>
              </a:rPr>
              <a:t>a Discussion Text</a:t>
            </a:r>
            <a:endParaRPr lang="en-GB" sz="4400" b="1" cap="small" dirty="0">
              <a:solidFill>
                <a:srgbClr val="4CA6B6"/>
              </a:solidFill>
              <a:latin typeface="Book Antiqua" charset="0"/>
              <a:ea typeface="Book Antiqua" charset="0"/>
              <a:cs typeface="Book Antiqua" charset="0"/>
              <a:sym typeface="Avenir Next Condensed Demi Bold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193549"/>
              </p:ext>
            </p:extLst>
          </p:nvPr>
        </p:nvGraphicFramePr>
        <p:xfrm>
          <a:off x="1251844" y="2282291"/>
          <a:ext cx="10612206" cy="604106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06697"/>
                <a:gridCol w="2951545"/>
                <a:gridCol w="4953964"/>
              </a:tblGrid>
              <a:tr h="1299109">
                <a:tc>
                  <a:txBody>
                    <a:bodyPr/>
                    <a:lstStyle/>
                    <a:p>
                      <a:pPr marL="44450" indent="0" algn="ctr">
                        <a:tabLst/>
                      </a:pP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Parts of </a:t>
                      </a:r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a Discussion Text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zh-CN" sz="2000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Purpose of Each Part</a:t>
                      </a:r>
                      <a:endParaRPr lang="zh-CN" altLang="en-US" sz="2000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>
                    <a:solidFill>
                      <a:srgbClr val="4CA6B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rowSpan="4">
                  <a:txBody>
                    <a:bodyPr/>
                    <a:lstStyle/>
                    <a:p>
                      <a:pPr marL="11113" indent="0" algn="ctr">
                        <a:tabLst/>
                      </a:pPr>
                      <a:r>
                        <a:rPr lang="en-GB" altLang="zh-CN" sz="2400" b="1" cap="small" baseline="0" dirty="0" smtClean="0">
                          <a:latin typeface="Book Antiqua" charset="0"/>
                          <a:ea typeface="Book Antiqua" charset="0"/>
                          <a:cs typeface="Book Antiqua" charset="0"/>
                        </a:rPr>
                        <a:t>(1) Introduction</a:t>
                      </a:r>
                      <a:endParaRPr lang="zh-CN" altLang="en-US" sz="2400" b="1" cap="small" baseline="0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General Statement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• To introduce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reader to the topic of the essay: an issue, a controversy, a problem, an idea over which people hold different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points of view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Position (sometimes not possible)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• </a:t>
                      </a:r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give the opinion of the writer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149969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Definition (optional)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• To explain important technical words, if need</a:t>
                      </a:r>
                      <a:r>
                        <a:rPr lang="en-GB" altLang="zh-CN" baseline="0" dirty="0" smtClean="0">
                          <a:solidFill>
                            <a:schemeClr val="tx1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be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  <a:tr h="1253302">
                <a:tc vMerge="1">
                  <a:txBody>
                    <a:bodyPr/>
                    <a:lstStyle/>
                    <a:p>
                      <a:pPr algn="l"/>
                      <a:endParaRPr lang="zh-CN" altLang="en-US" dirty="0"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sz="2000" b="1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Preview</a:t>
                      </a:r>
                      <a:endParaRPr lang="zh-CN" altLang="en-US" sz="2000" b="1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• To tell the reader what parts of the topic will be included in the essay</a:t>
                      </a:r>
                    </a:p>
                    <a:p>
                      <a:pPr algn="l"/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• </a:t>
                      </a:r>
                      <a:r>
                        <a:rPr lang="en-GB" altLang="zh-CN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To provide an essay map for both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 the content 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and </a:t>
                      </a:r>
                      <a:r>
                        <a:rPr lang="en-GB" altLang="zh-CN" baseline="0" dirty="0" smtClean="0">
                          <a:solidFill>
                            <a:srgbClr val="D4227A"/>
                          </a:solidFill>
                          <a:latin typeface="Book Antiqua" charset="0"/>
                          <a:ea typeface="Book Antiqua" charset="0"/>
                          <a:cs typeface="Book Antiqua" charset="0"/>
                        </a:rPr>
                        <a:t>the structure of the essay</a:t>
                      </a:r>
                      <a:endParaRPr lang="zh-CN" altLang="en-US" dirty="0">
                        <a:solidFill>
                          <a:srgbClr val="D4227A"/>
                        </a:solidFill>
                        <a:latin typeface="Book Antiqua" charset="0"/>
                        <a:ea typeface="Book Antiqua" charset="0"/>
                        <a:cs typeface="Book Antiqua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0316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584</TotalTime>
  <Words>1277</Words>
  <Application>Microsoft Macintosh PowerPoint</Application>
  <PresentationFormat>自定义</PresentationFormat>
  <Paragraphs>163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Avenir Next Condensed</vt:lpstr>
      <vt:lpstr>Avenir Next Condensed Demi Bold</vt:lpstr>
      <vt:lpstr>Book Antiqua</vt:lpstr>
      <vt:lpstr>Gill Sans</vt:lpstr>
      <vt:lpstr>Lucida Grande</vt:lpstr>
      <vt:lpstr>Arial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杨小京</cp:lastModifiedBy>
  <cp:revision>79</cp:revision>
  <dcterms:created xsi:type="dcterms:W3CDTF">2017-12-03T16:40:49Z</dcterms:created>
  <dcterms:modified xsi:type="dcterms:W3CDTF">2017-12-11T15:47:55Z</dcterms:modified>
</cp:coreProperties>
</file>