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3" r:id="rId3"/>
    <p:sldId id="349" r:id="rId4"/>
    <p:sldId id="258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46" r:id="rId15"/>
    <p:sldId id="348" r:id="rId16"/>
    <p:sldId id="347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88A"/>
    <a:srgbClr val="C88017"/>
    <a:srgbClr val="089DE8"/>
    <a:srgbClr val="E6A130"/>
    <a:srgbClr val="FFA11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1E40720-FA4B-918B-C427-F3680874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BED93-14A6-4C55-B2A4-C3E2026C430D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46DDB4E-28D5-D217-D14E-26B08088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599763-DF47-E8F8-5DD3-E2A3B9C27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9F6D-3FFB-4E55-9BBE-40A9B4920C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6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CE12335-C3E8-9E9D-33A0-D185C9BA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E460A-B316-4C02-B50C-8F4F6A166406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3B0F79B-46DE-E3E4-914B-619D784A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DDDDA1-0ED3-B0C7-1EAE-3E2858A41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F39C-DFC4-4D9D-B4AC-F568D1513F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A2B0CD-8203-AD21-111E-2FD26607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EBA8-E771-4F60-B972-800B33461ADE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5CF9F8-0B4E-8BEB-E4C2-596588595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9ED0947-ED95-F250-F995-9D69B7BA5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ABDA-E56C-44A6-AF3F-4C8BB180B9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74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59A047-BA63-1C2D-3FA0-C1F336EF2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7239-9DA2-4190-A9DB-85510C05967C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6EFD54C-B331-8989-144F-22CC7E17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2C2C07-66DC-ABB3-98D5-7191BF4F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BCB2-72E9-4A6B-A5DE-12F775E992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32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B15C37-9C6F-8337-341F-B47304B3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AE0F8-57BF-4A03-B578-0BA4E23F8906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2A09CBC-BB4C-A6AE-FC9B-0BBE34D5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7C3F40-8679-51F5-A759-F0702383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4914C-06A8-4CF1-87DF-703C4305BB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5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8305956F-C3E0-6DA7-5798-97C646EAB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39F3-78C0-47FC-847F-EF408CF9F1C2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A4796E29-6674-6150-E50A-920F1E12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5B8838E2-ABD8-34E5-F476-74823E35E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626CA-369E-4197-BA40-EEEA846AD7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86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869B4894-5EAF-520E-A406-ABC6C896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C96F5-9D86-4BE6-8908-45BD14DB69A1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1146088D-269C-1698-6D81-469B17E5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9F2AB425-45E9-4950-D140-4D6BD696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1CB0-8B6D-42E6-B111-3474270000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73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34E2BEC1-49B2-A8A5-8DB7-2F0B5C3C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9C49-9E39-405A-BF2C-0A762C30BAE4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33432B78-5DFB-6782-7BF8-212D5E3E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588FA7AE-A5E8-EB17-07E8-8A45F85B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41886-D0A1-45D0-A622-3990868CA3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171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3F508CCC-1824-2A7C-1623-B4D9B3A4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FECA-6046-4633-81D0-65E87AF66351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40EC069E-3030-BCD1-B68B-47321285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0081EE4A-83B1-2062-B0C1-29E0A625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3CC9F-BA7E-4745-AEA1-B430623C9C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8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AA54DAC5-326C-650F-8DCA-EA60302E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3F2F-817E-4A8F-B552-461E0E7AC8C9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FD313079-CB87-1266-81BE-F127B5C5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D8726AA8-708D-C229-05D4-68131BCA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A1CE3-EC35-490D-992C-1E8248C6B2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62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B6C4A5EC-C88C-A1B9-AAD1-2742506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5BD3-E410-4D46-8953-AC268CB2000C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DDF7BA7B-0702-BAE4-6C79-E9B09FAF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9FCC7FA2-6034-A76A-D9BD-B9DEE48F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D546-6C1E-4DC5-87FF-5512C8464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99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AB51AD03-AFF3-45DB-F57C-1FC8B3DD67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D00E9E10-445D-F5DC-3007-BCAB4D1EB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86FC65D-F79B-A49E-F0AE-9757C9035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F9B15FF-86B8-4681-AD4A-F61FFB1272C4}" type="datetimeFigureOut">
              <a:rPr lang="zh-CN" altLang="en-US"/>
              <a:pPr>
                <a:defRPr/>
              </a:pPr>
              <a:t>2022/7/23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3EFEFD-8E94-AEE9-8D74-F8173022E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5A0BD9F-E317-DFB3-BD82-F8C88FCF2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D8C880-3BF3-4D92-951B-595673DCB6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>
            <a:extLst>
              <a:ext uri="{FF2B5EF4-FFF2-40B4-BE49-F238E27FC236}">
                <a16:creationId xmlns:a16="http://schemas.microsoft.com/office/drawing/2014/main" xmlns="" id="{B18AF1B0-BEEA-F6F2-6D2E-B8C26E4CF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15-34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组合体的正等轴测图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15.2.3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实践项目三 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绘制组合体的三视图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846A4736-8242-32F4-A8A8-8C199AC05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523" y="2126451"/>
            <a:ext cx="6096954" cy="408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80998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15-40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标注尺寸后的组合体三视图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15.2.3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实践项目三 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绘制组合体的三视图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AC9DEE1-5E8F-BB00-F416-FA34E3979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72" y="2126451"/>
            <a:ext cx="5760656" cy="408988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99372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15-41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建筑形体（凉亭）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15.2.4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实践项目四 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三维实体建模（凉亭模型）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5B70630-17C0-48EE-0A90-1C5CAE5CE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352" y="2126451"/>
            <a:ext cx="8549297" cy="406281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232817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15-41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建筑形体（凉亭）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15.2.4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实践项目四 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三维实体建模（凉亭模型）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FA9D732-6EEA-9840-7B8D-847A6D46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622" y="2326283"/>
            <a:ext cx="9795916" cy="3663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1598722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15-58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建筑形体（房屋）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15.2.5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实践项目五 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三维实体建模（房屋模型）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48DF2E9-E407-D795-6BF5-4259E8FF8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46" y="2028707"/>
            <a:ext cx="5936508" cy="421023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676972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15-58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建筑形体（房屋）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en-US" sz="32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透视投影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27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15.2.5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实践项目五 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三维实体建模（房屋模型）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48DF2E9-E407-D795-6BF5-4259E8FF80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69" y="-6521"/>
            <a:ext cx="9679092" cy="6864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253126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15-66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平行模式和透视模式效果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15.2.5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实践项目五 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三维实体建模（房屋模型）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BA616FB-FEA3-4D1A-6889-E3B2FBA892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7" y="2197328"/>
            <a:ext cx="10704406" cy="40229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29025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">
            <a:extLst>
              <a:ext uri="{FF2B5EF4-FFF2-40B4-BE49-F238E27FC236}">
                <a16:creationId xmlns:a16="http://schemas.microsoft.com/office/drawing/2014/main" xmlns="" id="{D7C9C158-D124-AFEA-29B8-46741AFC5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57A7DCB-2681-9E31-A524-AB327EC674E4}"/>
              </a:ext>
            </a:extLst>
          </p:cNvPr>
          <p:cNvSpPr/>
          <p:nvPr/>
        </p:nvSpPr>
        <p:spPr>
          <a:xfrm>
            <a:off x="2397125" y="1362075"/>
            <a:ext cx="27416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制图的基本知识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921AA8C-DF57-5219-5139-72A20312B065}"/>
              </a:ext>
            </a:extLst>
          </p:cNvPr>
          <p:cNvSpPr/>
          <p:nvPr/>
        </p:nvSpPr>
        <p:spPr>
          <a:xfrm>
            <a:off x="2414588" y="1757363"/>
            <a:ext cx="290353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点、线、面的投影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7F00A4B9-C402-867C-50D8-3A53F64F5980}"/>
              </a:ext>
            </a:extLst>
          </p:cNvPr>
          <p:cNvSpPr/>
          <p:nvPr/>
        </p:nvSpPr>
        <p:spPr>
          <a:xfrm>
            <a:off x="2417763" y="2146300"/>
            <a:ext cx="38258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线面几何元素间的相对位置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18953727-45C6-3AA5-8018-AB07AC42BAC3}"/>
              </a:ext>
            </a:extLst>
          </p:cNvPr>
          <p:cNvSpPr/>
          <p:nvPr/>
        </p:nvSpPr>
        <p:spPr>
          <a:xfrm>
            <a:off x="2414588" y="2549525"/>
            <a:ext cx="20494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投影变换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9127395-63D4-5B9F-92CE-7F9BA010BD07}"/>
              </a:ext>
            </a:extLst>
          </p:cNvPr>
          <p:cNvSpPr/>
          <p:nvPr/>
        </p:nvSpPr>
        <p:spPr>
          <a:xfrm>
            <a:off x="2414588" y="2932113"/>
            <a:ext cx="221138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曲线与曲面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AE96956-BCE1-90FF-22C9-D838177A0F66}"/>
              </a:ext>
            </a:extLst>
          </p:cNvPr>
          <p:cNvSpPr/>
          <p:nvPr/>
        </p:nvSpPr>
        <p:spPr>
          <a:xfrm>
            <a:off x="2430463" y="3324225"/>
            <a:ext cx="19796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基本立体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CF296FA-7490-6E5F-360A-84623356079F}"/>
              </a:ext>
            </a:extLst>
          </p:cNvPr>
          <p:cNvSpPr/>
          <p:nvPr/>
        </p:nvSpPr>
        <p:spPr>
          <a:xfrm>
            <a:off x="2430463" y="3695700"/>
            <a:ext cx="24415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 平面截切立体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4D63F9F5-CA78-5BE0-1929-83BC615FC03D}"/>
              </a:ext>
            </a:extLst>
          </p:cNvPr>
          <p:cNvSpPr/>
          <p:nvPr/>
        </p:nvSpPr>
        <p:spPr>
          <a:xfrm>
            <a:off x="2424113" y="4460875"/>
            <a:ext cx="18843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组合体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AA5B6FE-9484-C7FD-6AB2-64976F55F402}"/>
              </a:ext>
            </a:extLst>
          </p:cNvPr>
          <p:cNvSpPr/>
          <p:nvPr/>
        </p:nvSpPr>
        <p:spPr>
          <a:xfrm>
            <a:off x="2424113" y="4846638"/>
            <a:ext cx="18161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11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轴测图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8BF0C53B-8493-B341-B626-F0D68027FA9A}"/>
              </a:ext>
            </a:extLst>
          </p:cNvPr>
          <p:cNvSpPr/>
          <p:nvPr/>
        </p:nvSpPr>
        <p:spPr>
          <a:xfrm>
            <a:off x="2428875" y="5229225"/>
            <a:ext cx="32004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12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建筑形体的表达方法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D08772EE-2E36-F2A7-30C4-B19F6BB9B10F}"/>
              </a:ext>
            </a:extLst>
          </p:cNvPr>
          <p:cNvSpPr/>
          <p:nvPr/>
        </p:nvSpPr>
        <p:spPr>
          <a:xfrm>
            <a:off x="2439988" y="5635625"/>
            <a:ext cx="21145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13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透视投影 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4288311-DC09-7B7D-3D99-495A19050B01}"/>
              </a:ext>
            </a:extLst>
          </p:cNvPr>
          <p:cNvSpPr/>
          <p:nvPr/>
        </p:nvSpPr>
        <p:spPr>
          <a:xfrm>
            <a:off x="2446338" y="6026150"/>
            <a:ext cx="20447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14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标高投影</a:t>
            </a:r>
            <a:endParaRPr lang="zh-CN" altLang="en-US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DCF94463-30AD-823E-5353-7EE792ACDF38}"/>
              </a:ext>
            </a:extLst>
          </p:cNvPr>
          <p:cNvSpPr/>
          <p:nvPr/>
        </p:nvSpPr>
        <p:spPr>
          <a:xfrm>
            <a:off x="2435225" y="6416675"/>
            <a:ext cx="23447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zh-CN" kern="100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 计算机绘图 </a:t>
            </a:r>
            <a:endParaRPr lang="zh-CN" altLang="en-US" kern="1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25475805-4908-1AC1-FDF6-4A37AB52D8A9}"/>
              </a:ext>
            </a:extLst>
          </p:cNvPr>
          <p:cNvSpPr/>
          <p:nvPr/>
        </p:nvSpPr>
        <p:spPr>
          <a:xfrm>
            <a:off x="2397125" y="971550"/>
            <a:ext cx="15875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</a:t>
            </a:r>
            <a:r>
              <a:rPr lang="en-US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绪论</a:t>
            </a:r>
            <a:r>
              <a:rPr lang="zh-CN" altLang="zh-CN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89" name="图片 19">
            <a:extLst>
              <a:ext uri="{FF2B5EF4-FFF2-40B4-BE49-F238E27FC236}">
                <a16:creationId xmlns:a16="http://schemas.microsoft.com/office/drawing/2014/main" xmlns="" id="{2721C8A3-AF18-8DE0-F4AC-0336A63EC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406525"/>
            <a:ext cx="3397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图片 20">
            <a:extLst>
              <a:ext uri="{FF2B5EF4-FFF2-40B4-BE49-F238E27FC236}">
                <a16:creationId xmlns:a16="http://schemas.microsoft.com/office/drawing/2014/main" xmlns="" id="{6C828CF3-9698-EB12-B0FA-1E17CE090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011238"/>
            <a:ext cx="3968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图片 21">
            <a:extLst>
              <a:ext uri="{FF2B5EF4-FFF2-40B4-BE49-F238E27FC236}">
                <a16:creationId xmlns:a16="http://schemas.microsoft.com/office/drawing/2014/main" xmlns="" id="{F8797377-2882-0C67-B28E-6BBEB04A7D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338513"/>
            <a:ext cx="3190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图片 22">
            <a:extLst>
              <a:ext uri="{FF2B5EF4-FFF2-40B4-BE49-F238E27FC236}">
                <a16:creationId xmlns:a16="http://schemas.microsoft.com/office/drawing/2014/main" xmlns="" id="{EDEE3471-2B77-0328-EF21-152FB33B2A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4833938"/>
            <a:ext cx="387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图片 23">
            <a:extLst>
              <a:ext uri="{FF2B5EF4-FFF2-40B4-BE49-F238E27FC236}">
                <a16:creationId xmlns:a16="http://schemas.microsoft.com/office/drawing/2014/main" xmlns="" id="{0FF4FB8F-D15C-EC77-87C7-148DB3350D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1787525"/>
            <a:ext cx="3571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图片 24">
            <a:extLst>
              <a:ext uri="{FF2B5EF4-FFF2-40B4-BE49-F238E27FC236}">
                <a16:creationId xmlns:a16="http://schemas.microsoft.com/office/drawing/2014/main" xmlns="" id="{D188CF3B-AE48-DEA5-047F-BC7D2E1DC0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451600"/>
            <a:ext cx="3127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图片 25">
            <a:extLst>
              <a:ext uri="{FF2B5EF4-FFF2-40B4-BE49-F238E27FC236}">
                <a16:creationId xmlns:a16="http://schemas.microsoft.com/office/drawing/2014/main" xmlns="" id="{09F34918-548F-90A4-A120-FA7C41C8EF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2563813"/>
            <a:ext cx="3603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图片 26">
            <a:extLst>
              <a:ext uri="{FF2B5EF4-FFF2-40B4-BE49-F238E27FC236}">
                <a16:creationId xmlns:a16="http://schemas.microsoft.com/office/drawing/2014/main" xmlns="" id="{A9066D80-F4C3-8601-AE21-8870DDE5AE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4430713"/>
            <a:ext cx="4000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图片 27">
            <a:extLst>
              <a:ext uri="{FF2B5EF4-FFF2-40B4-BE49-F238E27FC236}">
                <a16:creationId xmlns:a16="http://schemas.microsoft.com/office/drawing/2014/main" xmlns="" id="{643CEB74-E48C-E9EB-DD52-80945FAA10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6069013"/>
            <a:ext cx="331788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图片 28">
            <a:extLst>
              <a:ext uri="{FF2B5EF4-FFF2-40B4-BE49-F238E27FC236}">
                <a16:creationId xmlns:a16="http://schemas.microsoft.com/office/drawing/2014/main" xmlns="" id="{497FD371-045E-C434-1B31-74C08A9517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5259388"/>
            <a:ext cx="4254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图片 31">
            <a:extLst>
              <a:ext uri="{FF2B5EF4-FFF2-40B4-BE49-F238E27FC236}">
                <a16:creationId xmlns:a16="http://schemas.microsoft.com/office/drawing/2014/main" xmlns="" id="{C41D3896-5510-861C-6743-2A7B2D8F5D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5684838"/>
            <a:ext cx="3460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图片 33">
            <a:extLst>
              <a:ext uri="{FF2B5EF4-FFF2-40B4-BE49-F238E27FC236}">
                <a16:creationId xmlns:a16="http://schemas.microsoft.com/office/drawing/2014/main" xmlns="" id="{53B476BD-5B79-C572-5620-ED4D809B5E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2160588"/>
            <a:ext cx="34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01" name="组合 36">
            <a:extLst>
              <a:ext uri="{FF2B5EF4-FFF2-40B4-BE49-F238E27FC236}">
                <a16:creationId xmlns:a16="http://schemas.microsoft.com/office/drawing/2014/main" xmlns="" id="{D689A93E-88CC-C516-312D-9EF9FFEE5D76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4070350"/>
            <a:ext cx="2509837" cy="369888"/>
            <a:chOff x="2134768" y="4070210"/>
            <a:chExt cx="2510913" cy="369332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9C06848E-D890-1899-0618-13F62C3A7ABC}"/>
                </a:ext>
              </a:extLst>
            </p:cNvPr>
            <p:cNvSpPr/>
            <p:nvPr/>
          </p:nvSpPr>
          <p:spPr>
            <a:xfrm>
              <a:off x="2434934" y="4070210"/>
              <a:ext cx="2210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第</a:t>
              </a: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9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章 </a:t>
              </a:r>
              <a:r>
                <a:rPr lang="en-US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  </a:t>
              </a:r>
              <a:r>
                <a:rPr lang="zh-CN" altLang="zh-CN" kern="1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两立体相贯</a:t>
              </a:r>
              <a:endPara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3105" name="图片 32">
              <a:extLst>
                <a:ext uri="{FF2B5EF4-FFF2-40B4-BE49-F238E27FC236}">
                  <a16:creationId xmlns:a16="http://schemas.microsoft.com/office/drawing/2014/main" xmlns="" id="{542D7A46-E136-AE08-55D2-2E22E0A62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768" y="4113019"/>
              <a:ext cx="280048" cy="26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02" name="图片 34">
            <a:extLst>
              <a:ext uri="{FF2B5EF4-FFF2-40B4-BE49-F238E27FC236}">
                <a16:creationId xmlns:a16="http://schemas.microsoft.com/office/drawing/2014/main" xmlns="" id="{3066A6D8-6D3D-8DB6-DE37-AE72D9037C6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3722688"/>
            <a:ext cx="3111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图片 35">
            <a:extLst>
              <a:ext uri="{FF2B5EF4-FFF2-40B4-BE49-F238E27FC236}">
                <a16:creationId xmlns:a16="http://schemas.microsoft.com/office/drawing/2014/main" xmlns="" id="{23CA6B8B-15EA-EE81-6498-6D36198A01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2957513"/>
            <a:ext cx="3556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>
            <a:extLst>
              <a:ext uri="{FF2B5EF4-FFF2-40B4-BE49-F238E27FC236}">
                <a16:creationId xmlns:a16="http://schemas.microsoft.com/office/drawing/2014/main" xmlns="" id="{44A01C13-6AD5-88E8-3E41-271AAF6D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BD04658-230C-C320-6656-B209B1F9F2E5}"/>
              </a:ext>
            </a:extLst>
          </p:cNvPr>
          <p:cNvSpPr txBox="1"/>
          <p:nvPr/>
        </p:nvSpPr>
        <p:spPr>
          <a:xfrm>
            <a:off x="1208088" y="1171575"/>
            <a:ext cx="84476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zh-CN" altLang="zh-CN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zh-CN" sz="3200" b="1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计算机绘图</a:t>
            </a:r>
            <a:endParaRPr lang="en-US" altLang="zh-CN" sz="3200" b="1" kern="220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r>
              <a:rPr lang="en-US" altLang="zh-CN" sz="24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15.1   AutoCAD</a:t>
            </a:r>
            <a:r>
              <a:rPr lang="zh-CN" altLang="en-US" sz="24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3" action="ppaction://hlinksldjump"/>
              </a:rPr>
              <a:t>系统的界面</a:t>
            </a:r>
            <a:endParaRPr lang="en-US" altLang="zh-CN" sz="2400" kern="220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24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15.2  AuoCAD</a:t>
            </a:r>
            <a:r>
              <a:rPr lang="zh-CN" altLang="en-US" sz="2400" kern="220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 action="ppaction://hlinksldjump"/>
              </a:rPr>
              <a:t>实践项目教程</a:t>
            </a:r>
            <a:endParaRPr lang="en-US" altLang="zh-CN" sz="2400" kern="2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>
            <a:extLst>
              <a:ext uri="{FF2B5EF4-FFF2-40B4-BE49-F238E27FC236}">
                <a16:creationId xmlns:a16="http://schemas.microsoft.com/office/drawing/2014/main" xmlns="" id="{44A01C13-6AD5-88E8-3E41-271AAF6D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BD04658-230C-C320-6656-B209B1F9F2E5}"/>
              </a:ext>
            </a:extLst>
          </p:cNvPr>
          <p:cNvSpPr txBox="1"/>
          <p:nvPr/>
        </p:nvSpPr>
        <p:spPr>
          <a:xfrm>
            <a:off x="1208088" y="1171575"/>
            <a:ext cx="84476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32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zh-CN" sz="32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</a:t>
            </a:r>
            <a:r>
              <a:rPr lang="en-US" altLang="zh-CN" sz="32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  <a:r>
              <a:rPr lang="zh-CN" altLang="en-US" sz="32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计算机绘图</a:t>
            </a:r>
            <a:endParaRPr lang="en-US" altLang="zh-CN" sz="32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Auto CAD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Autodesk Computer Aided Design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）是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Autodesk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（欧特克）公司开发的计算机辅助设计软件，具有二维绘图、三维建模等功能，可以用于土木建筑、装饰装潢、机械、电子、服装等众多领域，是国际上最为流行的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CAD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软件之一。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15.1 AutoCAD</a:t>
            </a:r>
            <a:r>
              <a:rPr lang="zh-CN" altLang="en-US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系统的界面</a:t>
            </a:r>
            <a:endParaRPr lang="en-US" altLang="zh-CN" sz="28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15.2 </a:t>
            </a:r>
            <a:r>
              <a:rPr lang="en-US" altLang="zh-CN" sz="2800" b="1" kern="2200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AutoCAD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的绘图界面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15.1 AutoCAD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系统的界面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E9A180D-1409-7F09-FEAD-BA6161301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98" y="1561618"/>
            <a:ext cx="7908226" cy="4685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6194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15-1 AutoCAD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的绘图界面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662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15.1 AutoCAD</a:t>
            </a:r>
            <a:r>
              <a:rPr lang="zh-CN" altLang="en-US" sz="2800" b="1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系统的界面</a:t>
            </a:r>
            <a:endParaRPr lang="en-US" altLang="zh-CN" sz="28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E9A180D-1409-7F09-FEAD-BA6161301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78395" cy="6759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6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-609600" y="605993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15-7  </a:t>
            </a:r>
            <a:r>
              <a:rPr lang="zh-CN" altLang="en-US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标题栏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样式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15.2.1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实践项目一 —— 创建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A3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样板图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矩形: 剪去对角 9">
            <a:hlinkClick r:id="rId3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617" y="2331376"/>
            <a:ext cx="7940092" cy="33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15.2.1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实践项目一 —— 创建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A3</a:t>
            </a:r>
            <a:r>
              <a:rPr lang="zh-CN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样板图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67" y="2022975"/>
            <a:ext cx="6871139" cy="452069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-1340644" y="6189263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15-11</a:t>
            </a:r>
            <a:r>
              <a:rPr lang="zh-CN" altLang="en-US" sz="2400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标准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A3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图幅的尺寸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385978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" descr="手机屏幕的截图&#10;&#10;中度可信度描述已自动生成">
            <a:extLst>
              <a:ext uri="{FF2B5EF4-FFF2-40B4-BE49-F238E27FC236}">
                <a16:creationId xmlns:a16="http://schemas.microsoft.com/office/drawing/2014/main" xmlns="" id="{7ED97522-56A2-3E2A-05F6-58622CDCE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FD0486E-259C-ED60-5C50-DBF676251E65}"/>
              </a:ext>
            </a:extLst>
          </p:cNvPr>
          <p:cNvSpPr txBox="1"/>
          <p:nvPr/>
        </p:nvSpPr>
        <p:spPr>
          <a:xfrm>
            <a:off x="0" y="6189264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15-29 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凉亭宝顶立面图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8E87A92-F372-FEF9-7339-E77164957B0E}"/>
              </a:ext>
            </a:extLst>
          </p:cNvPr>
          <p:cNvSpPr txBox="1"/>
          <p:nvPr/>
        </p:nvSpPr>
        <p:spPr>
          <a:xfrm>
            <a:off x="1421757" y="899064"/>
            <a:ext cx="940004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 </a:t>
            </a:r>
            <a:r>
              <a:rPr lang="en-US" altLang="zh-CN" sz="2800" b="1" kern="2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AuoCAD</a:t>
            </a:r>
            <a:r>
              <a:rPr lang="zh-CN" altLang="en-US" sz="2800" b="1" kern="2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实践项目教程</a:t>
            </a:r>
            <a:endParaRPr lang="en-US" altLang="zh-CN" sz="2800" b="1" kern="2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15.2.2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实践项目二 </a:t>
            </a:r>
            <a:r>
              <a:rPr lang="en-US" altLang="zh-CN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—— </a:t>
            </a:r>
            <a:r>
              <a:rPr lang="zh-CN" altLang="en-US" sz="2400" kern="22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绘制平面图形</a:t>
            </a:r>
            <a:endParaRPr lang="zh-CN" altLang="zh-CN" sz="2400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D8E8C9B2-5E76-D63F-A19D-D26A99F34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629" y="2126451"/>
            <a:ext cx="3540742" cy="40803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B90E9F92-04A8-B88F-54B5-05F25BE023D9}"/>
              </a:ext>
            </a:extLst>
          </p:cNvPr>
          <p:cNvSpPr txBox="1"/>
          <p:nvPr/>
        </p:nvSpPr>
        <p:spPr>
          <a:xfrm>
            <a:off x="1401763" y="354013"/>
            <a:ext cx="670718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 kern="2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15</a:t>
            </a:r>
            <a:r>
              <a:rPr lang="zh-CN" altLang="en-US" sz="3200" b="1" kern="22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章  计算机绘图</a:t>
            </a:r>
            <a:endParaRPr lang="zh-CN" altLang="en-US" sz="3200" b="1" kern="22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: 剪去对角 9">
            <a:hlinkClick r:id="rId4" action="ppaction://hlinksldjump"/>
          </p:cNvPr>
          <p:cNvSpPr/>
          <p:nvPr/>
        </p:nvSpPr>
        <p:spPr>
          <a:xfrm>
            <a:off x="9740900" y="6016625"/>
            <a:ext cx="2266950" cy="630238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返回本章目录</a:t>
            </a:r>
          </a:p>
        </p:txBody>
      </p:sp>
    </p:spTree>
    <p:extLst>
      <p:ext uri="{BB962C8B-B14F-4D97-AF65-F5344CB8AC3E}">
        <p14:creationId xmlns:p14="http://schemas.microsoft.com/office/powerpoint/2010/main" val="61735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1188</TotalTime>
  <Words>477</Words>
  <Application>Microsoft Office PowerPoint</Application>
  <PresentationFormat>宽屏</PresentationFormat>
  <Paragraphs>79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等线</vt:lpstr>
      <vt:lpstr>等线 Light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61818</dc:creator>
  <cp:lastModifiedBy>Microsoft 帐户</cp:lastModifiedBy>
  <cp:revision>86</cp:revision>
  <dcterms:created xsi:type="dcterms:W3CDTF">2021-02-24T01:22:37Z</dcterms:created>
  <dcterms:modified xsi:type="dcterms:W3CDTF">2022-07-23T06:36:09Z</dcterms:modified>
</cp:coreProperties>
</file>