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0" r:id="rId2"/>
    <p:sldId id="311" r:id="rId3"/>
    <p:sldId id="285" r:id="rId4"/>
    <p:sldId id="331" r:id="rId5"/>
    <p:sldId id="332" r:id="rId6"/>
    <p:sldId id="334" r:id="rId7"/>
    <p:sldId id="335" r:id="rId8"/>
    <p:sldId id="337" r:id="rId9"/>
    <p:sldId id="336" r:id="rId10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Gill Sans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ADB5"/>
    <a:srgbClr val="12237A"/>
    <a:srgbClr val="D422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>
        <a:font>
          <a:latin typeface="Helvetica Light"/>
          <a:ea typeface="Helvetica Light"/>
          <a:cs typeface="Helvetica Light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6"/>
    <p:restoredTop sz="94523"/>
  </p:normalViewPr>
  <p:slideViewPr>
    <p:cSldViewPr snapToGrid="0" snapToObjects="1">
      <p:cViewPr varScale="1">
        <p:scale>
          <a:sx n="73" d="100"/>
          <a:sy n="73" d="100"/>
        </p:scale>
        <p:origin x="1386" y="8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Shape 54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0" name="Shape 55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982911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indent="228600"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indent="457200"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indent="685800"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indent="914400"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indent="1143000"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indent="1371600"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indent="1600200"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indent="1828800"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pic" idx="13"/>
          </p:nvPr>
        </p:nvSpPr>
        <p:spPr>
          <a:xfrm>
            <a:off x="7616378" y="0"/>
            <a:ext cx="5388422" cy="9753601"/>
          </a:xfrm>
          <a:prstGeom prst="rect">
            <a:avLst/>
          </a:prstGeom>
        </p:spPr>
        <p:txBody>
          <a:bodyPr lIns="91439" tIns="45719" rIns="91439" bIns="45719"/>
          <a:lstStyle/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12" name="Shape 12"/>
          <p:cNvSpPr>
            <a:spLocks noGrp="1"/>
          </p:cNvSpPr>
          <p:nvPr>
            <p:ph type="body" sz="quarter" idx="14"/>
          </p:nvPr>
        </p:nvSpPr>
        <p:spPr>
          <a:xfrm>
            <a:off x="1758553" y="1171872"/>
            <a:ext cx="5243017" cy="1472035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13" name="Shape 13"/>
          <p:cNvSpPr>
            <a:spLocks noGrp="1"/>
          </p:cNvSpPr>
          <p:nvPr>
            <p:ph type="body" sz="quarter" idx="15" hasCustomPrompt="1"/>
          </p:nvPr>
        </p:nvSpPr>
        <p:spPr>
          <a:xfrm>
            <a:off x="1295400" y="1262372"/>
            <a:ext cx="57448" cy="19304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4" name="Shape 14"/>
          <p:cNvSpPr>
            <a:spLocks noGrp="1"/>
          </p:cNvSpPr>
          <p:nvPr>
            <p:ph type="body" sz="quarter" idx="16"/>
          </p:nvPr>
        </p:nvSpPr>
        <p:spPr>
          <a:xfrm>
            <a:off x="1733153" y="2633712"/>
            <a:ext cx="3604816" cy="56815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sz="quarter" idx="17" hasCustomPrompt="1"/>
          </p:nvPr>
        </p:nvSpPr>
        <p:spPr>
          <a:xfrm>
            <a:off x="1295400" y="448169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16" name="Shape 16"/>
          <p:cNvSpPr>
            <a:spLocks noGrp="1"/>
          </p:cNvSpPr>
          <p:nvPr>
            <p:ph type="body" sz="quarter" idx="18"/>
          </p:nvPr>
        </p:nvSpPr>
        <p:spPr>
          <a:xfrm>
            <a:off x="1720453" y="4481692"/>
            <a:ext cx="5094784" cy="1270001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7" name="Shape 1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Collage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/>
          </p:cNvSpPr>
          <p:nvPr>
            <p:ph type="body" sz="quarter" idx="13"/>
          </p:nvPr>
        </p:nvSpPr>
        <p:spPr>
          <a:xfrm>
            <a:off x="1720453" y="1273472"/>
            <a:ext cx="5610225" cy="969740"/>
          </a:xfrm>
          <a:prstGeom prst="rect">
            <a:avLst/>
          </a:prstGeom>
        </p:spPr>
        <p:txBody>
          <a:bodyPr anchor="ctr"/>
          <a:lstStyle/>
          <a:p>
            <a:pPr lvl="0" algn="l">
              <a:lnSpc>
                <a:spcPct val="8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>
                <a:solidFill>
                  <a:srgbClr val="4CA6B6"/>
                </a:solidFill>
                <a:latin typeface="Avenir Next Condensed Demi Bold"/>
                <a:ea typeface="Avenir Next Condensed Demi Bold"/>
                <a:cs typeface="Avenir Next Condensed Demi Bold"/>
                <a:sym typeface="Avenir Next Condensed Demi Bold"/>
              </a:rPr>
              <a:t>单击此处编辑母版文本样式</a:t>
            </a:r>
          </a:p>
        </p:txBody>
      </p:sp>
      <p:sp>
        <p:nvSpPr>
          <p:cNvPr id="43" name="Shape 43"/>
          <p:cNvSpPr>
            <a:spLocks noGrp="1"/>
          </p:cNvSpPr>
          <p:nvPr>
            <p:ph type="body" sz="quarter" idx="14" hasCustomPrompt="1"/>
          </p:nvPr>
        </p:nvSpPr>
        <p:spPr>
          <a:xfrm>
            <a:off x="1295400" y="1262372"/>
            <a:ext cx="57448" cy="1270001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44" name="Shape 44"/>
          <p:cNvSpPr>
            <a:spLocks noGrp="1"/>
          </p:cNvSpPr>
          <p:nvPr>
            <p:ph type="body" sz="quarter" idx="15"/>
          </p:nvPr>
        </p:nvSpPr>
        <p:spPr>
          <a:xfrm>
            <a:off x="1720453" y="2062212"/>
            <a:ext cx="5610226" cy="38926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5" name="Shape 45"/>
          <p:cNvSpPr>
            <a:spLocks noGrp="1"/>
          </p:cNvSpPr>
          <p:nvPr>
            <p:ph type="pic" sz="quarter" idx="16"/>
          </p:nvPr>
        </p:nvSpPr>
        <p:spPr>
          <a:xfrm>
            <a:off x="7947962" y="4669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6" name="Shape 46"/>
          <p:cNvSpPr>
            <a:spLocks noGrp="1"/>
          </p:cNvSpPr>
          <p:nvPr>
            <p:ph type="pic" sz="quarter" idx="17"/>
          </p:nvPr>
        </p:nvSpPr>
        <p:spPr>
          <a:xfrm>
            <a:off x="7947962" y="2457502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pic" sz="quarter" idx="18"/>
          </p:nvPr>
        </p:nvSpPr>
        <p:spPr>
          <a:xfrm>
            <a:off x="10519289" y="4669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8" name="Shape 48"/>
          <p:cNvSpPr>
            <a:spLocks noGrp="1"/>
          </p:cNvSpPr>
          <p:nvPr>
            <p:ph type="pic" sz="quarter" idx="19"/>
          </p:nvPr>
        </p:nvSpPr>
        <p:spPr>
          <a:xfrm>
            <a:off x="10519289" y="2457502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20"/>
          </p:nvPr>
        </p:nvSpPr>
        <p:spPr>
          <a:xfrm>
            <a:off x="1758553" y="4406900"/>
            <a:ext cx="5094784" cy="1270000"/>
          </a:xfrm>
          <a:prstGeom prst="rect">
            <a:avLst/>
          </a:prstGeom>
        </p:spPr>
        <p:txBody>
          <a:bodyPr anchor="ctr"/>
          <a:lstStyle>
            <a:lvl1pPr algn="l" defTabSz="457200">
              <a:defRPr sz="1500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sz="quarter" idx="21" hasCustomPrompt="1"/>
          </p:nvPr>
        </p:nvSpPr>
        <p:spPr>
          <a:xfrm>
            <a:off x="1295400" y="4241800"/>
            <a:ext cx="57448" cy="2540000"/>
          </a:xfrm>
          <a:prstGeom prst="rect">
            <a:avLst/>
          </a:prstGeom>
          <a:solidFill>
            <a:srgbClr val="303841"/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1" name="Shape 51"/>
          <p:cNvSpPr>
            <a:spLocks noGrp="1"/>
          </p:cNvSpPr>
          <p:nvPr>
            <p:ph type="pic" sz="quarter" idx="22"/>
          </p:nvPr>
        </p:nvSpPr>
        <p:spPr>
          <a:xfrm>
            <a:off x="7947962" y="4910334"/>
            <a:ext cx="2485511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2" name="Shape 52"/>
          <p:cNvSpPr>
            <a:spLocks noGrp="1"/>
          </p:cNvSpPr>
          <p:nvPr>
            <p:ph type="pic" sz="quarter" idx="23"/>
          </p:nvPr>
        </p:nvSpPr>
        <p:spPr>
          <a:xfrm>
            <a:off x="7947962" y="7363167"/>
            <a:ext cx="2485511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3" name="Shape 53"/>
          <p:cNvSpPr>
            <a:spLocks noGrp="1"/>
          </p:cNvSpPr>
          <p:nvPr>
            <p:ph type="pic" sz="quarter" idx="24"/>
          </p:nvPr>
        </p:nvSpPr>
        <p:spPr>
          <a:xfrm>
            <a:off x="10519289" y="4910334"/>
            <a:ext cx="2485512" cy="2385764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4" name="Shape 54"/>
          <p:cNvSpPr>
            <a:spLocks noGrp="1"/>
          </p:cNvSpPr>
          <p:nvPr>
            <p:ph type="pic" sz="quarter" idx="25"/>
          </p:nvPr>
        </p:nvSpPr>
        <p:spPr>
          <a:xfrm>
            <a:off x="10519289" y="7363167"/>
            <a:ext cx="2485512" cy="2385763"/>
          </a:xfrm>
          <a:prstGeom prst="rect">
            <a:avLst/>
          </a:prstGeom>
        </p:spPr>
        <p:txBody>
          <a:bodyPr lIns="91439" tIns="45719" rIns="91439" bIns="45719"/>
          <a:lstStyle>
            <a:lvl1pPr>
              <a:defRPr sz="1800"/>
            </a:lvl1pPr>
          </a:lstStyle>
          <a:p>
            <a:r>
              <a:rPr lang="zh-CN" altLang="en-US"/>
              <a:t>将图片拖动到占位符，或单击添加图标</a:t>
            </a:r>
            <a:endParaRPr/>
          </a:p>
        </p:txBody>
      </p:sp>
      <p:sp>
        <p:nvSpPr>
          <p:cNvPr id="55" name="Shape 55"/>
          <p:cNvSpPr>
            <a:spLocks noGrp="1"/>
          </p:cNvSpPr>
          <p:nvPr>
            <p:ph type="body" sz="quarter" idx="26" hasCustomPrompt="1"/>
          </p:nvPr>
        </p:nvSpPr>
        <p:spPr>
          <a:xfrm>
            <a:off x="7947962" y="2457502"/>
            <a:ext cx="2485629" cy="2385616"/>
          </a:xfrm>
          <a:prstGeom prst="rect">
            <a:avLst/>
          </a:prstGeom>
          <a:solidFill>
            <a:srgbClr val="03ADB5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6" name="Shape 56"/>
          <p:cNvSpPr>
            <a:spLocks noGrp="1"/>
          </p:cNvSpPr>
          <p:nvPr>
            <p:ph type="body" sz="quarter" idx="27" hasCustomPrompt="1"/>
          </p:nvPr>
        </p:nvSpPr>
        <p:spPr>
          <a:xfrm>
            <a:off x="10519288" y="4910334"/>
            <a:ext cx="2485630" cy="2392165"/>
          </a:xfrm>
          <a:prstGeom prst="rect">
            <a:avLst/>
          </a:prstGeom>
          <a:solidFill>
            <a:srgbClr val="303841">
              <a:alpha val="80000"/>
            </a:srgbClr>
          </a:solidFill>
        </p:spPr>
        <p:txBody>
          <a:bodyPr anchor="ctr"/>
          <a:lstStyle/>
          <a:p>
            <a:pPr>
              <a:defRPr sz="4200"/>
            </a:pPr>
            <a:r>
              <a:rPr lang="en-US"/>
              <a:t> </a:t>
            </a:r>
            <a:endParaRPr/>
          </a:p>
        </p:txBody>
      </p:sp>
      <p:sp>
        <p:nvSpPr>
          <p:cNvPr id="57" name="Shape 5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/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75400" y="9258300"/>
            <a:ext cx="241301" cy="266700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transition spd="med"/>
  <p:txStyles>
    <p:titleStyle>
      <a:lvl1pPr marL="0" marR="0" indent="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355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711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066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422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6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228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457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685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9144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11430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13716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16002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1828800" algn="ctr" defTabSz="58420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Shape 553"/>
          <p:cNvSpPr>
            <a:spLocks noGrp="1"/>
          </p:cNvSpPr>
          <p:nvPr>
            <p:ph type="body" idx="14"/>
          </p:nvPr>
        </p:nvSpPr>
        <p:spPr>
          <a:xfrm>
            <a:off x="1758553" y="1171872"/>
            <a:ext cx="10938116" cy="1472035"/>
          </a:xfrm>
          <a:prstGeom prst="rect">
            <a:avLst/>
          </a:prstGeom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Unit 2</a:t>
            </a:r>
            <a:r>
              <a:rPr lang="zh-CN" altLang="en-US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endParaRPr lang="en-GB" altLang="zh-CN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Deducing Meaning from Context</a:t>
            </a:r>
            <a:endParaRPr lang="en-GB" cap="small" dirty="0">
              <a:solidFill>
                <a:srgbClr val="4CA6B6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54" name="Shape 554"/>
          <p:cNvSpPr>
            <a:spLocks noGrp="1"/>
          </p:cNvSpPr>
          <p:nvPr>
            <p:ph type="body" idx="15"/>
          </p:nvPr>
        </p:nvSpPr>
        <p:spPr>
          <a:xfrm>
            <a:off x="1317088" y="1274096"/>
            <a:ext cx="45719" cy="941566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 dirty="0">
              <a:latin typeface="Book Antiqua" panose="02040602050305030304" pitchFamily="18" charset="0"/>
            </a:endParaRPr>
          </a:p>
        </p:txBody>
      </p:sp>
      <p:sp>
        <p:nvSpPr>
          <p:cNvPr id="556" name="Shape 556"/>
          <p:cNvSpPr>
            <a:spLocks noGrp="1"/>
          </p:cNvSpPr>
          <p:nvPr>
            <p:ph type="body" idx="17"/>
          </p:nvPr>
        </p:nvSpPr>
        <p:spPr>
          <a:xfrm>
            <a:off x="1311224" y="2643906"/>
            <a:ext cx="57448" cy="1270001"/>
          </a:xfrm>
          <a:prstGeom prst="rect">
            <a:avLst/>
          </a:prstGeom>
        </p:spPr>
        <p:txBody>
          <a:bodyPr/>
          <a:lstStyle/>
          <a:p>
            <a:pPr>
              <a:defRPr sz="4200"/>
            </a:pPr>
            <a:endParaRPr>
              <a:latin typeface="Book Antiqua" panose="02040602050305030304" pitchFamily="18" charset="0"/>
            </a:endParaRPr>
          </a:p>
        </p:txBody>
      </p:sp>
      <p:sp>
        <p:nvSpPr>
          <p:cNvPr id="557" name="Shape 557"/>
          <p:cNvSpPr>
            <a:spLocks noGrp="1"/>
          </p:cNvSpPr>
          <p:nvPr>
            <p:ph type="body" idx="18"/>
          </p:nvPr>
        </p:nvSpPr>
        <p:spPr>
          <a:xfrm>
            <a:off x="1758552" y="2761138"/>
            <a:ext cx="10084263" cy="127000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zh-CN" altLang="en-US" sz="3600" cap="small" dirty="0">
                <a:latin typeface="Book Antiqua" panose="02040602050305030304" pitchFamily="18" charset="0"/>
              </a:rPr>
              <a:t>视频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6</a:t>
            </a:r>
            <a:r>
              <a:rPr lang="zh-CN" altLang="en-US" sz="3600" cap="small" dirty="0">
                <a:latin typeface="Book Antiqua" panose="02040602050305030304" pitchFamily="18" charset="0"/>
              </a:rPr>
              <a:t> </a:t>
            </a:r>
            <a:r>
              <a:rPr lang="en-US" altLang="zh-CN" sz="3600" cap="small" dirty="0">
                <a:latin typeface="Book Antiqua" panose="02040602050305030304" pitchFamily="18" charset="0"/>
              </a:rPr>
              <a:t>Using Inferences as Context Clues</a:t>
            </a:r>
            <a:endParaRPr lang="en-GB" altLang="zh-CN" sz="3600" cap="small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23745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682260" y="1880406"/>
            <a:ext cx="9493739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Using Inferences</a:t>
            </a: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671" y="1880406"/>
            <a:ext cx="45719" cy="1127735"/>
          </a:xfrm>
          <a:prstGeom prst="rect">
            <a:avLst/>
          </a:prstGeom>
        </p:spPr>
      </p:pic>
      <p:sp>
        <p:nvSpPr>
          <p:cNvPr id="7" name="Shape 578"/>
          <p:cNvSpPr>
            <a:spLocks noGrp="1"/>
          </p:cNvSpPr>
          <p:nvPr>
            <p:ph type="body" idx="20"/>
          </p:nvPr>
        </p:nvSpPr>
        <p:spPr>
          <a:xfrm>
            <a:off x="2601532" y="3345954"/>
            <a:ext cx="9751205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1800"/>
              </a:spcBef>
              <a:buClr>
                <a:srgbClr val="0070C0"/>
              </a:buClr>
            </a:pPr>
            <a:r>
              <a:rPr lang="en-GB" altLang="zh-CN" sz="3400" i="1" dirty="0">
                <a:latin typeface="Book Antiqua" panose="02040602050305030304" pitchFamily="18" charset="0"/>
              </a:rPr>
              <a:t>Use your general understanding of the passage (its main idea, the logical relationship between sentences, </a:t>
            </a:r>
            <a:r>
              <a:rPr lang="en-GB" altLang="zh-CN" sz="3400" i="1" dirty="0" err="1">
                <a:latin typeface="Book Antiqua" panose="02040602050305030304" pitchFamily="18" charset="0"/>
              </a:rPr>
              <a:t>etc</a:t>
            </a:r>
            <a:r>
              <a:rPr lang="en-GB" altLang="zh-CN" sz="3400" i="1" dirty="0">
                <a:latin typeface="Book Antiqua" panose="02040602050305030304" pitchFamily="18" charset="0"/>
              </a:rPr>
              <a:t>)</a:t>
            </a:r>
          </a:p>
          <a:p>
            <a:pPr>
              <a:spcBef>
                <a:spcPts val="1800"/>
              </a:spcBef>
              <a:buClr>
                <a:srgbClr val="0070C0"/>
              </a:buClr>
            </a:pPr>
            <a:r>
              <a:rPr lang="en-GB" altLang="zh-CN" sz="3400" i="1" dirty="0">
                <a:latin typeface="Book Antiqua" panose="02040602050305030304" pitchFamily="18" charset="0"/>
              </a:rPr>
              <a:t>Use the meanings of other words in the passage to limit the possible meanings of the unknown word</a:t>
            </a:r>
          </a:p>
          <a:p>
            <a:pPr>
              <a:spcBef>
                <a:spcPts val="1800"/>
              </a:spcBef>
              <a:buClr>
                <a:srgbClr val="0070C0"/>
              </a:buClr>
            </a:pPr>
            <a:r>
              <a:rPr lang="en-GB" altLang="zh-CN" sz="3400" i="1" dirty="0">
                <a:latin typeface="Book Antiqua" panose="02040602050305030304" pitchFamily="18" charset="0"/>
              </a:rPr>
              <a:t>Use your life experience and general knowledge on the subject</a:t>
            </a:r>
          </a:p>
        </p:txBody>
      </p:sp>
      <p:sp>
        <p:nvSpPr>
          <p:cNvPr id="28" name="Shape 578"/>
          <p:cNvSpPr>
            <a:spLocks noGrp="1"/>
          </p:cNvSpPr>
          <p:nvPr>
            <p:ph type="body" idx="20"/>
          </p:nvPr>
        </p:nvSpPr>
        <p:spPr>
          <a:xfrm>
            <a:off x="1711360" y="7834115"/>
            <a:ext cx="10490633" cy="706013"/>
          </a:xfrm>
          <a:prstGeom prst="rect">
            <a:avLst/>
          </a:prstGeom>
        </p:spPr>
        <p:txBody>
          <a:bodyPr/>
          <a:lstStyle/>
          <a:p>
            <a:pPr algn="just">
              <a:spcAft>
                <a:spcPts val="600"/>
              </a:spcAft>
            </a:pPr>
            <a:r>
              <a:rPr lang="en-GB" altLang="zh-CN" sz="2400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Gill Sans"/>
              </a:rPr>
              <a:t>To work out the connections between words by making educated and logical guesses</a:t>
            </a:r>
            <a:endParaRPr lang="zh-CN" altLang="zh-CN" sz="2400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</a:endParaRPr>
          </a:p>
        </p:txBody>
      </p:sp>
      <p:grpSp>
        <p:nvGrpSpPr>
          <p:cNvPr id="3" name="组 2"/>
          <p:cNvGrpSpPr/>
          <p:nvPr/>
        </p:nvGrpSpPr>
        <p:grpSpPr>
          <a:xfrm>
            <a:off x="1682260" y="3494052"/>
            <a:ext cx="520379" cy="496409"/>
            <a:chOff x="1682260" y="3919937"/>
            <a:chExt cx="520379" cy="496409"/>
          </a:xfrm>
        </p:grpSpPr>
        <p:sp>
          <p:nvSpPr>
            <p:cNvPr id="16" name="文本框 15"/>
            <p:cNvSpPr txBox="1"/>
            <p:nvPr/>
          </p:nvSpPr>
          <p:spPr>
            <a:xfrm>
              <a:off x="1682260" y="3919937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2" name="图片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9460" y="3983521"/>
              <a:ext cx="368300" cy="368300"/>
            </a:xfrm>
            <a:prstGeom prst="rect">
              <a:avLst/>
            </a:prstGeom>
          </p:spPr>
        </p:pic>
      </p:grpSp>
      <p:grpSp>
        <p:nvGrpSpPr>
          <p:cNvPr id="18" name="组 17"/>
          <p:cNvGrpSpPr/>
          <p:nvPr/>
        </p:nvGrpSpPr>
        <p:grpSpPr>
          <a:xfrm>
            <a:off x="1682260" y="6576905"/>
            <a:ext cx="520379" cy="496409"/>
            <a:chOff x="1682260" y="3919937"/>
            <a:chExt cx="520379" cy="496409"/>
          </a:xfrm>
        </p:grpSpPr>
        <p:sp>
          <p:nvSpPr>
            <p:cNvPr id="19" name="文本框 18"/>
            <p:cNvSpPr txBox="1"/>
            <p:nvPr/>
          </p:nvSpPr>
          <p:spPr>
            <a:xfrm>
              <a:off x="1682260" y="3919937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21" name="图片 20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9460" y="3983521"/>
              <a:ext cx="368300" cy="368300"/>
            </a:xfrm>
            <a:prstGeom prst="rect">
              <a:avLst/>
            </a:prstGeom>
          </p:spPr>
        </p:pic>
      </p:grpSp>
      <p:grpSp>
        <p:nvGrpSpPr>
          <p:cNvPr id="27" name="组 26"/>
          <p:cNvGrpSpPr/>
          <p:nvPr/>
        </p:nvGrpSpPr>
        <p:grpSpPr>
          <a:xfrm>
            <a:off x="1682260" y="5296421"/>
            <a:ext cx="520379" cy="496409"/>
            <a:chOff x="1682260" y="3919937"/>
            <a:chExt cx="520379" cy="496409"/>
          </a:xfrm>
        </p:grpSpPr>
        <p:sp>
          <p:nvSpPr>
            <p:cNvPr id="29" name="文本框 28"/>
            <p:cNvSpPr txBox="1"/>
            <p:nvPr/>
          </p:nvSpPr>
          <p:spPr>
            <a:xfrm>
              <a:off x="1682260" y="3919937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30" name="图片 2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49460" y="3983521"/>
              <a:ext cx="368300" cy="368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6694894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9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900" decel="100000" fill="hold"/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900" decel="100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50223" y="3098762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600" dirty="0">
                <a:latin typeface="Book Antiqua" panose="02040602050305030304" pitchFamily="18" charset="0"/>
              </a:rPr>
              <a:t>One argument against capital punishment is that if an innocent person is executed, the mistake cannot be </a:t>
            </a:r>
            <a:r>
              <a:rPr lang="en-GB" altLang="zh-CN" sz="3600" b="1" dirty="0">
                <a:latin typeface="Book Antiqua" panose="02040602050305030304" pitchFamily="18" charset="0"/>
              </a:rPr>
              <a:t>rectified</a:t>
            </a:r>
            <a:r>
              <a:rPr lang="en-GB" altLang="zh-CN" sz="3600" dirty="0">
                <a:latin typeface="Book Antiqua" panose="02040602050305030304" pitchFamily="18" charset="0"/>
              </a:rPr>
              <a:t>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30675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18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160657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>
                <a:latin typeface="Book Antiqua" panose="02040602050305030304" pitchFamily="18" charset="0"/>
              </a:rPr>
              <a:t>Have a look at one example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49997" y="4124466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4" name="Shape 553"/>
          <p:cNvSpPr>
            <a:spLocks noGrp="1"/>
          </p:cNvSpPr>
          <p:nvPr>
            <p:ph type="body" idx="14"/>
          </p:nvPr>
        </p:nvSpPr>
        <p:spPr>
          <a:xfrm>
            <a:off x="9221273" y="367598"/>
            <a:ext cx="3783527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Making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Inferences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986072554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81031" y="1897372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600" dirty="0">
                <a:latin typeface="Book Antiqua" panose="02040602050305030304" pitchFamily="18" charset="0"/>
              </a:rPr>
              <a:t>One argument against capital punishment is that if an innocent person is executed, the mistake cannot be </a:t>
            </a:r>
            <a:r>
              <a:rPr lang="en-GB" altLang="zh-CN" sz="3600" b="1" dirty="0">
                <a:latin typeface="Book Antiqua" panose="02040602050305030304" pitchFamily="18" charset="0"/>
              </a:rPr>
              <a:t>rectified</a:t>
            </a:r>
            <a:r>
              <a:rPr lang="en-GB" altLang="zh-CN" sz="3600" dirty="0">
                <a:latin typeface="Book Antiqua" panose="02040602050305030304" pitchFamily="18" charset="0"/>
              </a:rPr>
              <a:t>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123011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18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071703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>
                <a:latin typeface="Book Antiqua" panose="02040602050305030304" pitchFamily="18" charset="0"/>
              </a:rPr>
              <a:t>Have a look at one example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73988" y="1897372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3" name="Shape 578"/>
          <p:cNvSpPr>
            <a:spLocks noGrp="1"/>
          </p:cNvSpPr>
          <p:nvPr>
            <p:ph type="body" idx="20"/>
          </p:nvPr>
        </p:nvSpPr>
        <p:spPr>
          <a:xfrm>
            <a:off x="2768959" y="5319920"/>
            <a:ext cx="8706118" cy="354107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What can you do about a mistake? If you make a mistake in your homework, what will you do about it? </a:t>
            </a:r>
          </a:p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So, does “to rectify (a mistake)” mean “A. to celebrate”; “B. to remember”, “C. to predict” or “D. to correct”? </a:t>
            </a:r>
            <a:endParaRPr lang="zh-CN" altLang="zh-CN" sz="2800" kern="100" dirty="0">
              <a:solidFill>
                <a:srgbClr val="0070C0"/>
              </a:solidFill>
              <a:latin typeface="Book Antiqua" panose="02040602050305030304" pitchFamily="18" charset="0"/>
              <a:ea typeface="Times New Roman" charset="0"/>
              <a:cs typeface="Times New Roman" charset="0"/>
            </a:endParaRPr>
          </a:p>
        </p:txBody>
      </p:sp>
      <p:grpSp>
        <p:nvGrpSpPr>
          <p:cNvPr id="10" name="组 9"/>
          <p:cNvGrpSpPr/>
          <p:nvPr/>
        </p:nvGrpSpPr>
        <p:grpSpPr>
          <a:xfrm>
            <a:off x="1881031" y="6191405"/>
            <a:ext cx="520379" cy="496409"/>
            <a:chOff x="1881031" y="6191405"/>
            <a:chExt cx="520379" cy="496409"/>
          </a:xfrm>
        </p:grpSpPr>
        <p:sp>
          <p:nvSpPr>
            <p:cNvPr id="19" name="文本框 18"/>
            <p:cNvSpPr txBox="1"/>
            <p:nvPr/>
          </p:nvSpPr>
          <p:spPr>
            <a:xfrm>
              <a:off x="1881031" y="6191405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8" name="图片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466" y="6243991"/>
              <a:ext cx="405185" cy="405185"/>
            </a:xfrm>
            <a:prstGeom prst="rect">
              <a:avLst/>
            </a:prstGeom>
          </p:spPr>
        </p:pic>
      </p:grpSp>
      <p:grpSp>
        <p:nvGrpSpPr>
          <p:cNvPr id="23" name="组 22"/>
          <p:cNvGrpSpPr/>
          <p:nvPr/>
        </p:nvGrpSpPr>
        <p:grpSpPr>
          <a:xfrm>
            <a:off x="1881030" y="7090459"/>
            <a:ext cx="520379" cy="496409"/>
            <a:chOff x="1881031" y="6191405"/>
            <a:chExt cx="520379" cy="496409"/>
          </a:xfrm>
        </p:grpSpPr>
        <p:sp>
          <p:nvSpPr>
            <p:cNvPr id="24" name="文本框 23"/>
            <p:cNvSpPr txBox="1"/>
            <p:nvPr/>
          </p:nvSpPr>
          <p:spPr>
            <a:xfrm>
              <a:off x="1881031" y="6191405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25" name="图片 2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466" y="6243991"/>
              <a:ext cx="405185" cy="405185"/>
            </a:xfrm>
            <a:prstGeom prst="rect">
              <a:avLst/>
            </a:prstGeom>
          </p:spPr>
        </p:pic>
      </p:grpSp>
      <p:sp>
        <p:nvSpPr>
          <p:cNvPr id="6" name="文本占位符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20" name="Shape 553"/>
          <p:cNvSpPr>
            <a:spLocks noGrp="1"/>
          </p:cNvSpPr>
          <p:nvPr>
            <p:ph type="body" idx="14"/>
          </p:nvPr>
        </p:nvSpPr>
        <p:spPr>
          <a:xfrm>
            <a:off x="9221273" y="367598"/>
            <a:ext cx="3783527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Making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Inferences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39735249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868152" y="3556260"/>
            <a:ext cx="9941776" cy="4188188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3600" dirty="0">
                <a:latin typeface="Book Antiqua" panose="02040602050305030304" pitchFamily="18" charset="0"/>
              </a:rPr>
              <a:t>State ownership of railways and airlines, regulation of freight rates and toleration of anti-competitive practices, such as cargo-handling monopolies, all keep the cost of shipping unnecessarily high and </a:t>
            </a:r>
            <a:r>
              <a:rPr lang="en-GB" altLang="zh-CN" sz="3600" b="1" dirty="0">
                <a:latin typeface="Book Antiqua" panose="02040602050305030304" pitchFamily="18" charset="0"/>
              </a:rPr>
              <a:t>deter</a:t>
            </a:r>
            <a:r>
              <a:rPr lang="en-GB" altLang="zh-CN" sz="3600" dirty="0">
                <a:latin typeface="Book Antiqua" panose="02040602050305030304" pitchFamily="18" charset="0"/>
              </a:rPr>
              <a:t> international trade. Bringing these barriers down would help the world's economies grow even closer.</a:t>
            </a:r>
            <a:endParaRPr lang="zh-CN" altLang="zh-CN"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30675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19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160657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Let’s try a more difficult passage.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467926" y="4581964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1" name="Shape 553"/>
          <p:cNvSpPr>
            <a:spLocks noGrp="1"/>
          </p:cNvSpPr>
          <p:nvPr>
            <p:ph type="body" idx="14"/>
          </p:nvPr>
        </p:nvSpPr>
        <p:spPr>
          <a:xfrm>
            <a:off x="9221273" y="367598"/>
            <a:ext cx="3783527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Making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Inferences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08730050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8304" y="3016882"/>
            <a:ext cx="9941776" cy="2923909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2800" dirty="0">
                <a:solidFill>
                  <a:schemeClr val="tx1"/>
                </a:solidFill>
                <a:latin typeface="Book Antiqua" panose="02040602050305030304" pitchFamily="18" charset="0"/>
              </a:rPr>
              <a:t>State ownership of railways and airlines, regulation of freight rates and toleration of anti-competitive practices, such as cargo-handling monopolies, all keep the cost of shipping unnecessarily high and </a:t>
            </a:r>
            <a:r>
              <a:rPr lang="en-GB" altLang="zh-CN" sz="2800" b="1" dirty="0">
                <a:solidFill>
                  <a:schemeClr val="tx1"/>
                </a:solidFill>
                <a:latin typeface="Book Antiqua" panose="02040602050305030304" pitchFamily="18" charset="0"/>
              </a:rPr>
              <a:t>deter</a:t>
            </a:r>
            <a:r>
              <a:rPr lang="en-GB" altLang="zh-CN" sz="2800" dirty="0">
                <a:solidFill>
                  <a:schemeClr val="tx1"/>
                </a:solidFill>
                <a:latin typeface="Book Antiqua" panose="02040602050305030304" pitchFamily="18" charset="0"/>
              </a:rPr>
              <a:t> international trade. </a:t>
            </a:r>
            <a:r>
              <a:rPr lang="en-GB" altLang="zh-CN" sz="2800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Bringing these barriers down would help the world's economies grow even closer.</a:t>
            </a:r>
            <a:endParaRPr lang="zh-CN" altLang="zh-CN" sz="2800" dirty="0">
              <a:solidFill>
                <a:schemeClr val="tx2">
                  <a:lumMod val="40000"/>
                  <a:lumOff val="60000"/>
                </a:schemeClr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30675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19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160657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Let’s try a more difficult passage.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73988" y="2513663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0" name="Shape 578"/>
          <p:cNvSpPr>
            <a:spLocks noGrp="1"/>
          </p:cNvSpPr>
          <p:nvPr>
            <p:ph type="body" idx="20"/>
          </p:nvPr>
        </p:nvSpPr>
        <p:spPr>
          <a:xfrm>
            <a:off x="2768959" y="5319920"/>
            <a:ext cx="8706118" cy="3541078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The first sentence: several factors are contributing to the rise in shipping cost and the ‘deterring’ of international trade.</a:t>
            </a:r>
          </a:p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Deter: a positive or negative action?</a:t>
            </a:r>
            <a:endParaRPr lang="zh-CN" altLang="zh-CN" sz="2800" kern="100" dirty="0">
              <a:solidFill>
                <a:srgbClr val="0070C0"/>
              </a:solidFill>
              <a:latin typeface="Book Antiqua" panose="02040602050305030304" pitchFamily="18" charset="0"/>
              <a:ea typeface="Times New Roman" charset="0"/>
              <a:cs typeface="Times New Roman" charset="0"/>
            </a:endParaRPr>
          </a:p>
        </p:txBody>
      </p:sp>
      <p:grpSp>
        <p:nvGrpSpPr>
          <p:cNvPr id="11" name="组 10"/>
          <p:cNvGrpSpPr/>
          <p:nvPr/>
        </p:nvGrpSpPr>
        <p:grpSpPr>
          <a:xfrm>
            <a:off x="1958304" y="7490050"/>
            <a:ext cx="520379" cy="496409"/>
            <a:chOff x="1881031" y="6191405"/>
            <a:chExt cx="520379" cy="496409"/>
          </a:xfrm>
        </p:grpSpPr>
        <p:sp>
          <p:nvSpPr>
            <p:cNvPr id="13" name="文本框 12"/>
            <p:cNvSpPr txBox="1"/>
            <p:nvPr/>
          </p:nvSpPr>
          <p:spPr>
            <a:xfrm>
              <a:off x="1881031" y="6191405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466" y="6243991"/>
              <a:ext cx="405185" cy="405185"/>
            </a:xfrm>
            <a:prstGeom prst="rect">
              <a:avLst/>
            </a:prstGeom>
          </p:spPr>
        </p:pic>
      </p:grp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6" name="Shape 553"/>
          <p:cNvSpPr>
            <a:spLocks noGrp="1"/>
          </p:cNvSpPr>
          <p:nvPr>
            <p:ph type="body" idx="14"/>
          </p:nvPr>
        </p:nvSpPr>
        <p:spPr>
          <a:xfrm>
            <a:off x="9221273" y="367598"/>
            <a:ext cx="3783527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Making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Inferences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722888873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1958304" y="3016882"/>
            <a:ext cx="9941776" cy="2923909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GB" altLang="zh-CN" sz="2800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State ownership of railways and airlines, regulation of freight rates and toleration of anti-competitive practices, such as cargo-handling monopolies, all keep the cost of shipping unnecessarily high and </a:t>
            </a:r>
            <a:r>
              <a:rPr lang="en-GB" altLang="zh-CN" sz="28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deter</a:t>
            </a:r>
            <a:r>
              <a:rPr lang="en-GB" altLang="zh-CN" sz="2800" dirty="0">
                <a:solidFill>
                  <a:schemeClr val="tx2">
                    <a:lumMod val="40000"/>
                    <a:lumOff val="60000"/>
                  </a:schemeClr>
                </a:solidFill>
                <a:latin typeface="Book Antiqua" panose="02040602050305030304" pitchFamily="18" charset="0"/>
              </a:rPr>
              <a:t> international trade. </a:t>
            </a:r>
            <a:r>
              <a:rPr lang="en-GB" altLang="zh-CN" sz="2800" dirty="0">
                <a:solidFill>
                  <a:schemeClr val="tx1"/>
                </a:solidFill>
                <a:latin typeface="Book Antiqua" panose="02040602050305030304" pitchFamily="18" charset="0"/>
              </a:rPr>
              <a:t>Bringing these barriers down would help the world's economies grow even closer.</a:t>
            </a:r>
            <a:endParaRPr lang="zh-CN" altLang="zh-CN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708019" y="1230675"/>
            <a:ext cx="8563708" cy="1301698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Example</a:t>
            </a:r>
            <a:r>
              <a:rPr lang="zh-CN" altLang="en-US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 </a:t>
            </a:r>
            <a:r>
              <a:rPr lang="en-US" altLang="zh-CN" sz="3800" cap="small" dirty="0">
                <a:solidFill>
                  <a:srgbClr val="0070C0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19</a:t>
            </a:r>
            <a:endParaRPr lang="en-GB" sz="3800" cap="small" dirty="0">
              <a:solidFill>
                <a:srgbClr val="0070C0"/>
              </a:solidFill>
              <a:latin typeface="Book Antiqua" panose="02040602050305030304" pitchFamily="18" charset="0"/>
              <a:ea typeface="Avenir Next Condensed Demi Bold"/>
              <a:cs typeface="Avenir Next Condensed Demi Bold"/>
              <a:sym typeface="Avenir Next Condensed Demi Bold"/>
            </a:endParaRPr>
          </a:p>
        </p:txBody>
      </p:sp>
      <p:sp>
        <p:nvSpPr>
          <p:cNvPr id="5" name="Shape 578"/>
          <p:cNvSpPr>
            <a:spLocks noGrp="1"/>
          </p:cNvSpPr>
          <p:nvPr>
            <p:ph type="body" idx="20"/>
          </p:nvPr>
        </p:nvSpPr>
        <p:spPr>
          <a:xfrm>
            <a:off x="1708019" y="2160657"/>
            <a:ext cx="8878415" cy="706013"/>
          </a:xfrm>
          <a:prstGeom prst="rect">
            <a:avLst/>
          </a:prstGeom>
        </p:spPr>
        <p:txBody>
          <a:bodyPr/>
          <a:lstStyle/>
          <a:p>
            <a:r>
              <a:rPr lang="en-GB" altLang="zh-CN" sz="1800" b="1" i="1" dirty="0">
                <a:latin typeface="Book Antiqua" panose="02040602050305030304" pitchFamily="18" charset="0"/>
              </a:rPr>
              <a:t>Let’s try a more difficult passage.</a:t>
            </a:r>
            <a:endParaRPr lang="zh-CN" altLang="zh-CN" sz="1800" b="1" i="1" dirty="0">
              <a:latin typeface="Book Antiqua" panose="02040602050305030304" pitchFamily="18" charset="0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800000">
            <a:off x="9673988" y="2513663"/>
            <a:ext cx="3681152" cy="4542238"/>
          </a:xfrm>
          <a:prstGeom prst="rect">
            <a:avLst/>
          </a:prstGeom>
        </p:spPr>
      </p:pic>
      <p:sp>
        <p:nvSpPr>
          <p:cNvPr id="9" name="文本占位符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0" name="Shape 578"/>
          <p:cNvSpPr>
            <a:spLocks noGrp="1"/>
          </p:cNvSpPr>
          <p:nvPr>
            <p:ph type="body" idx="20"/>
          </p:nvPr>
        </p:nvSpPr>
        <p:spPr>
          <a:xfrm>
            <a:off x="2768959" y="5319919"/>
            <a:ext cx="8706118" cy="3913727"/>
          </a:xfrm>
          <a:prstGeom prst="rect">
            <a:avLst/>
          </a:prstGeom>
        </p:spPr>
        <p:txBody>
          <a:bodyPr>
            <a:noAutofit/>
          </a:bodyPr>
          <a:lstStyle/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The second sentence: in order to help the world’s economies grow closer we should bring ’these barriers down’. </a:t>
            </a:r>
          </a:p>
          <a:p>
            <a:pPr lvl="0" algn="just">
              <a:spcBef>
                <a:spcPts val="1200"/>
              </a:spcBef>
            </a:pP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What ‘barriers’ can do to ‘international trade’</a:t>
            </a:r>
            <a:r>
              <a:rPr lang="en-US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?</a:t>
            </a:r>
            <a:r>
              <a:rPr lang="zh-CN" altLang="en-US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 </a:t>
            </a:r>
            <a:r>
              <a:rPr lang="en-US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Would it be illogical if ‘barriers’ were to do anything good for international trade</a:t>
            </a:r>
            <a:r>
              <a:rPr lang="en-GB" altLang="zh-CN" sz="2800" kern="100" dirty="0">
                <a:solidFill>
                  <a:srgbClr val="0070C0"/>
                </a:solidFill>
                <a:latin typeface="Book Antiqua" panose="02040602050305030304" pitchFamily="18" charset="0"/>
                <a:ea typeface="Times New Roman" charset="0"/>
                <a:cs typeface="Times New Roman" charset="0"/>
              </a:rPr>
              <a:t>?</a:t>
            </a:r>
            <a:endParaRPr lang="zh-CN" altLang="zh-CN" sz="2800" kern="100" dirty="0">
              <a:solidFill>
                <a:srgbClr val="0070C0"/>
              </a:solidFill>
              <a:latin typeface="Book Antiqua" panose="02040602050305030304" pitchFamily="18" charset="0"/>
              <a:ea typeface="Times New Roman" charset="0"/>
              <a:cs typeface="Times New Roman" charset="0"/>
            </a:endParaRPr>
          </a:p>
        </p:txBody>
      </p:sp>
      <p:grpSp>
        <p:nvGrpSpPr>
          <p:cNvPr id="11" name="组 10"/>
          <p:cNvGrpSpPr/>
          <p:nvPr/>
        </p:nvGrpSpPr>
        <p:grpSpPr>
          <a:xfrm>
            <a:off x="1958304" y="7344738"/>
            <a:ext cx="520379" cy="496409"/>
            <a:chOff x="1881031" y="6191405"/>
            <a:chExt cx="520379" cy="496409"/>
          </a:xfrm>
        </p:grpSpPr>
        <p:sp>
          <p:nvSpPr>
            <p:cNvPr id="13" name="文本框 12"/>
            <p:cNvSpPr txBox="1"/>
            <p:nvPr/>
          </p:nvSpPr>
          <p:spPr>
            <a:xfrm>
              <a:off x="1881031" y="6191405"/>
              <a:ext cx="520379" cy="496409"/>
            </a:xfrm>
            <a:prstGeom prst="rect">
              <a:avLst/>
            </a:prstGeom>
            <a:solidFill>
              <a:srgbClr val="0270C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noAutofit/>
            </a:bodyPr>
            <a:lstStyle/>
            <a:p>
              <a:pPr marL="0" marR="0" indent="0" algn="ctr" defTabSz="5842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zh-CN" altLang="en-US" sz="42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Book Antiqua" panose="02040602050305030304" pitchFamily="18" charset="0"/>
                <a:sym typeface="Gill Sans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70466" y="6243991"/>
              <a:ext cx="405185" cy="405185"/>
            </a:xfrm>
            <a:prstGeom prst="rect">
              <a:avLst/>
            </a:prstGeom>
          </p:spPr>
        </p:pic>
      </p:grp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16" name="Shape 553"/>
          <p:cNvSpPr>
            <a:spLocks noGrp="1"/>
          </p:cNvSpPr>
          <p:nvPr>
            <p:ph type="body" idx="14"/>
          </p:nvPr>
        </p:nvSpPr>
        <p:spPr>
          <a:xfrm>
            <a:off x="9221273" y="367598"/>
            <a:ext cx="3783527" cy="535263"/>
          </a:xfrm>
          <a:prstGeom prst="rect">
            <a:avLst/>
          </a:prstGeom>
          <a:solidFill>
            <a:srgbClr val="03ADB5"/>
          </a:solidFill>
        </p:spPr>
        <p:txBody>
          <a:bodyPr wrap="none" anchor="ctr" anchorCtr="1">
            <a:noAutofit/>
          </a:bodyPr>
          <a:lstStyle/>
          <a:p>
            <a:pPr>
              <a:lnSpc>
                <a:spcPct val="70000"/>
              </a:lnSpc>
              <a:spcBef>
                <a:spcPts val="3000"/>
              </a:spcBef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Making </a:t>
            </a:r>
            <a:r>
              <a:rPr lang="en-US" altLang="zh-CN" sz="2400" cap="small" dirty="0">
                <a:solidFill>
                  <a:schemeClr val="bg1"/>
                </a:solidFill>
                <a:latin typeface="Book Antiqua" panose="02040602050305030304" pitchFamily="18" charset="0"/>
                <a:ea typeface="Baskerville" charset="0"/>
                <a:cs typeface="Baskerville" charset="0"/>
                <a:sym typeface="Avenir Next Condensed Demi Bold"/>
              </a:rPr>
              <a:t>Inferences</a:t>
            </a:r>
            <a:endParaRPr lang="en-GB" sz="2400" cap="small" dirty="0">
              <a:solidFill>
                <a:schemeClr val="bg1"/>
              </a:solidFill>
              <a:latin typeface="Book Antiqua" panose="02040602050305030304" pitchFamily="18" charset="0"/>
              <a:ea typeface="Baskerville" charset="0"/>
              <a:cs typeface="Baskerville" charset="0"/>
              <a:sym typeface="Avenir Next Condensed Demi Bold"/>
            </a:endParaRPr>
          </a:p>
        </p:txBody>
      </p:sp>
    </p:spTree>
    <p:extLst>
      <p:ext uri="{BB962C8B-B14F-4D97-AF65-F5344CB8AC3E}">
        <p14:creationId xmlns:p14="http://schemas.microsoft.com/office/powerpoint/2010/main" val="1740521597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3303348" y="4089085"/>
            <a:ext cx="5776259" cy="1472035"/>
          </a:xfrm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8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A Quick Re-cap</a:t>
            </a:r>
          </a:p>
        </p:txBody>
      </p:sp>
    </p:spTree>
    <p:extLst>
      <p:ext uri="{BB962C8B-B14F-4D97-AF65-F5344CB8AC3E}">
        <p14:creationId xmlns:p14="http://schemas.microsoft.com/office/powerpoint/2010/main" val="277163392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578"/>
          <p:cNvSpPr>
            <a:spLocks noGrp="1"/>
          </p:cNvSpPr>
          <p:nvPr>
            <p:ph type="body" idx="20"/>
          </p:nvPr>
        </p:nvSpPr>
        <p:spPr>
          <a:xfrm>
            <a:off x="2200471" y="3590652"/>
            <a:ext cx="9859107" cy="1270000"/>
          </a:xfrm>
          <a:prstGeom prst="rect">
            <a:avLst/>
          </a:prstGeom>
        </p:spPr>
        <p:txBody>
          <a:bodyPr/>
          <a:lstStyle/>
          <a:p>
            <a:r>
              <a:rPr lang="en-US" altLang="zh-CN" sz="3600" dirty="0">
                <a:latin typeface="Book Antiqua" panose="02040602050305030304" pitchFamily="18" charset="0"/>
              </a:rPr>
              <a:t>Using</a:t>
            </a:r>
            <a:r>
              <a:rPr lang="en-GB" sz="3600" dirty="0">
                <a:latin typeface="Book Antiqua" panose="02040602050305030304" pitchFamily="18" charset="0"/>
              </a:rPr>
              <a:t> five types of context clues to help determine the meanings of unfamiliar words</a:t>
            </a:r>
            <a:endParaRPr sz="3600" dirty="0">
              <a:latin typeface="Book Antiqua" panose="02040602050305030304" pitchFamily="18" charset="0"/>
            </a:endParaRPr>
          </a:p>
        </p:txBody>
      </p:sp>
      <p:sp>
        <p:nvSpPr>
          <p:cNvPr id="34" name="Shape 553"/>
          <p:cNvSpPr>
            <a:spLocks noGrp="1"/>
          </p:cNvSpPr>
          <p:nvPr>
            <p:ph type="body" idx="14"/>
          </p:nvPr>
        </p:nvSpPr>
        <p:spPr>
          <a:xfrm>
            <a:off x="1307122" y="1886797"/>
            <a:ext cx="9343705" cy="1472035"/>
          </a:xfrm>
          <a:prstGeom prst="rect">
            <a:avLst/>
          </a:prstGeom>
          <a:noFill/>
        </p:spPr>
        <p:txBody>
          <a:bodyPr/>
          <a:lstStyle/>
          <a:p>
            <a:pPr algn="l">
              <a:lnSpc>
                <a:spcPct val="70000"/>
              </a:lnSpc>
              <a:defRPr sz="5100" cap="all">
                <a:solidFill>
                  <a:srgbClr val="53585F"/>
                </a:solidFill>
                <a:latin typeface="Avenir Next Condensed"/>
                <a:ea typeface="Avenir Next Condensed"/>
                <a:cs typeface="Avenir Next Condensed"/>
                <a:sym typeface="Avenir Next Condensed"/>
              </a:defRPr>
            </a:pPr>
            <a:r>
              <a:rPr lang="en-GB" sz="4000" cap="small" dirty="0">
                <a:solidFill>
                  <a:srgbClr val="4CA6B6"/>
                </a:solidFill>
                <a:latin typeface="Book Antiqua" panose="02040602050305030304" pitchFamily="18" charset="0"/>
                <a:ea typeface="Avenir Next Condensed Demi Bold"/>
                <a:cs typeface="Avenir Next Condensed Demi Bold"/>
                <a:sym typeface="Avenir Next Condensed Demi Bold"/>
              </a:rPr>
              <a:t>A Quick Re-cap</a:t>
            </a:r>
          </a:p>
        </p:txBody>
      </p:sp>
      <p:sp>
        <p:nvSpPr>
          <p:cNvPr id="2" name="文本占位符 1"/>
          <p:cNvSpPr>
            <a:spLocks noGrp="1"/>
          </p:cNvSpPr>
          <p:nvPr>
            <p:ph type="body" sz="quarter" idx="14"/>
          </p:nvPr>
        </p:nvSpPr>
        <p:spPr>
          <a:xfrm>
            <a:off x="1694644" y="3490417"/>
            <a:ext cx="57448" cy="1270001"/>
          </a:xfrm>
        </p:spPr>
        <p:txBody>
          <a:bodyPr/>
          <a:lstStyle/>
          <a:p>
            <a:endParaRPr kumimoji="1" lang="zh-CN" altLang="en-US">
              <a:latin typeface="Book Antiqua" panose="02040602050305030304" pitchFamily="18" charset="0"/>
            </a:endParaRPr>
          </a:p>
        </p:txBody>
      </p:sp>
      <p:sp>
        <p:nvSpPr>
          <p:cNvPr id="8" name="Shape 578"/>
          <p:cNvSpPr>
            <a:spLocks noGrp="1"/>
          </p:cNvSpPr>
          <p:nvPr>
            <p:ph type="body" idx="20"/>
          </p:nvPr>
        </p:nvSpPr>
        <p:spPr>
          <a:xfrm>
            <a:off x="4980162" y="5259898"/>
            <a:ext cx="5374452" cy="2815156"/>
          </a:xfrm>
          <a:prstGeom prst="rect">
            <a:avLst/>
          </a:prstGeom>
        </p:spPr>
        <p:txBody>
          <a:bodyPr/>
          <a:lstStyle/>
          <a:p>
            <a:r>
              <a:rPr lang="en-GB" sz="2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Definition</a:t>
            </a:r>
          </a:p>
          <a:p>
            <a:r>
              <a:rPr lang="en-GB" sz="2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Example</a:t>
            </a:r>
          </a:p>
          <a:p>
            <a:r>
              <a:rPr lang="en-GB" sz="2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Synonym</a:t>
            </a:r>
          </a:p>
          <a:p>
            <a:r>
              <a:rPr lang="en-GB" sz="2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Antonym</a:t>
            </a:r>
          </a:p>
          <a:p>
            <a:r>
              <a:rPr lang="en-GB" sz="2800" b="1" i="1" dirty="0">
                <a:solidFill>
                  <a:srgbClr val="03ADB5"/>
                </a:solidFill>
                <a:latin typeface="Book Antiqua" panose="02040602050305030304" pitchFamily="18" charset="0"/>
              </a:rPr>
              <a:t>Inference</a:t>
            </a:r>
          </a:p>
        </p:txBody>
      </p:sp>
    </p:spTree>
    <p:extLst>
      <p:ext uri="{BB962C8B-B14F-4D97-AF65-F5344CB8AC3E}">
        <p14:creationId xmlns:p14="http://schemas.microsoft.com/office/powerpoint/2010/main" val="28751378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 animBg="1"/>
    </p:bldLst>
  </p:timing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0384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Memories in Verdigris</Template>
  <TotalTime>1427</TotalTime>
  <Words>478</Words>
  <Application>Microsoft Office PowerPoint</Application>
  <PresentationFormat>自定义</PresentationFormat>
  <Paragraphs>42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Avenir Next Condensed</vt:lpstr>
      <vt:lpstr>Avenir Next Condensed Demi Bold</vt:lpstr>
      <vt:lpstr>Baskerville</vt:lpstr>
      <vt:lpstr>Gill Sans</vt:lpstr>
      <vt:lpstr>Lucida Grande</vt:lpstr>
      <vt:lpstr>Book Antiqua</vt:lpstr>
      <vt:lpstr>Times New Roman</vt:lpstr>
      <vt:lpstr>White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杨小京</dc:creator>
  <cp:lastModifiedBy>wadeching@outlook.com</cp:lastModifiedBy>
  <cp:revision>42</cp:revision>
  <dcterms:created xsi:type="dcterms:W3CDTF">2017-12-03T16:40:49Z</dcterms:created>
  <dcterms:modified xsi:type="dcterms:W3CDTF">2017-12-07T16:41:59Z</dcterms:modified>
</cp:coreProperties>
</file>