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7" r:id="rId3"/>
    <p:sldId id="256" r:id="rId4"/>
    <p:sldId id="258" r:id="rId5"/>
    <p:sldId id="259" r:id="rId6"/>
    <p:sldId id="261" r:id="rId7"/>
    <p:sldId id="262" r:id="rId8"/>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308" r:id="rId38"/>
    <p:sldId id="292" r:id="rId39"/>
    <p:sldId id="294" r:id="rId40"/>
    <p:sldId id="295" r:id="rId41"/>
    <p:sldId id="296" r:id="rId42"/>
    <p:sldId id="297" r:id="rId43"/>
    <p:sldId id="298" r:id="rId44"/>
    <p:sldId id="299" r:id="rId45"/>
    <p:sldId id="300" r:id="rId46"/>
    <p:sldId id="301" r:id="rId47"/>
    <p:sldId id="302" r:id="rId48"/>
    <p:sldId id="303" r:id="rId49"/>
    <p:sldId id="310" r:id="rId50"/>
    <p:sldId id="314" r:id="rId51"/>
    <p:sldId id="304" r:id="rId52"/>
    <p:sldId id="305" r:id="rId53"/>
    <p:sldId id="311" r:id="rId54"/>
    <p:sldId id="312" r:id="rId55"/>
    <p:sldId id="313" r:id="rId56"/>
    <p:sldId id="307" r:id="rId57"/>
  </p:sldIdLst>
  <p:sldSz cx="12192000" cy="6858000"/>
  <p:notesSz cx="6858000" cy="9144000"/>
  <p:defaultTextStyle>
    <a:defPPr>
      <a:defRPr lang="zh-CN"/>
    </a:defPPr>
    <a:lvl1pPr algn="l" rtl="0" eaLnBrk="0" fontAlgn="base" hangingPunct="0">
      <a:spcBef>
        <a:spcPct val="0"/>
      </a:spcBef>
      <a:spcAft>
        <a:spcPct val="0"/>
      </a:spcAft>
      <a:defRPr kern="120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1pPr>
    <a:lvl2pPr indent="457200" algn="l" rtl="0" eaLnBrk="0" fontAlgn="base" hangingPunct="0">
      <a:spcBef>
        <a:spcPct val="0"/>
      </a:spcBef>
      <a:spcAft>
        <a:spcPct val="0"/>
      </a:spcAft>
      <a:defRPr kern="120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2pPr>
    <a:lvl3pPr indent="914400" algn="l" rtl="0" eaLnBrk="0" fontAlgn="base" hangingPunct="0">
      <a:spcBef>
        <a:spcPct val="0"/>
      </a:spcBef>
      <a:spcAft>
        <a:spcPct val="0"/>
      </a:spcAft>
      <a:defRPr kern="120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3pPr>
    <a:lvl4pPr indent="1371600" algn="l" rtl="0" eaLnBrk="0" fontAlgn="base" hangingPunct="0">
      <a:spcBef>
        <a:spcPct val="0"/>
      </a:spcBef>
      <a:spcAft>
        <a:spcPct val="0"/>
      </a:spcAft>
      <a:defRPr kern="120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4pPr>
    <a:lvl5pPr indent="1828800" algn="l" rtl="0" eaLnBrk="0" fontAlgn="base" hangingPunct="0">
      <a:spcBef>
        <a:spcPct val="0"/>
      </a:spcBef>
      <a:spcAft>
        <a:spcPct val="0"/>
      </a:spcAft>
      <a:defRPr kern="120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5pPr>
    <a:lvl6pPr marL="2286000" algn="l" defTabSz="914400" rtl="0" eaLnBrk="1" latinLnBrk="0" hangingPunct="1">
      <a:defRPr kern="120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6pPr>
    <a:lvl7pPr marL="2743200" algn="l" defTabSz="914400" rtl="0" eaLnBrk="1" latinLnBrk="0" hangingPunct="1">
      <a:defRPr kern="120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7pPr>
    <a:lvl8pPr marL="3200400" algn="l" defTabSz="914400" rtl="0" eaLnBrk="1" latinLnBrk="0" hangingPunct="1">
      <a:defRPr kern="120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8pPr>
    <a:lvl9pPr marL="3657600" algn="l" defTabSz="914400" rtl="0" eaLnBrk="1" latinLnBrk="0" hangingPunct="1">
      <a:defRPr kern="1200">
        <a:solidFill>
          <a:srgbClr val="000000"/>
        </a:solidFill>
        <a:latin typeface="微软雅黑" panose="020B0503020204020204" pitchFamily="34" charset="-122"/>
        <a:ea typeface="微软雅黑" panose="020B0503020204020204" pitchFamily="34" charset="-122"/>
        <a:cs typeface="+mn-cs"/>
        <a:sym typeface="微软雅黑" panose="020B0503020204020204" pitchFamily="34"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6023"/>
    <p:restoredTop sz="94681"/>
  </p:normalViewPr>
  <p:slideViewPr>
    <p:cSldViewPr snapToGrid="0" snapToObjects="1">
      <p:cViewPr varScale="1">
        <p:scale>
          <a:sx n="86" d="100"/>
          <a:sy n="86" d="100"/>
        </p:scale>
        <p:origin x="248" y="656"/>
      </p:cViewPr>
      <p:guideLst>
        <p:guide orient="horz" pos="2160"/>
        <p:guide pos="38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tableStyles" Target="tableStyles.xml"/><Relationship Id="rId6" Type="http://schemas.openxmlformats.org/officeDocument/2006/relationships/slide" Target="slides/slide4.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Shape 99"/>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099" name="Shape 100"/>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endParaRPr lang="zh-CN" altLang="zh-CN">
              <a:sym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微软雅黑" panose="020B0503020204020204" pitchFamily="34" charset="-122"/>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微软雅黑" panose="020B0503020204020204" pitchFamily="34" charset="-122"/>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微软雅黑" panose="020B0503020204020204" pitchFamily="34" charset="-122"/>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微软雅黑" panose="020B0503020204020204" pitchFamily="34" charset="-122"/>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微软雅黑" panose="020B0503020204020204" pitchFamily="34" charset="-122"/>
      </a:defRPr>
    </a:lvl5pPr>
    <a:lvl6pPr indent="1143000" latinLnBrk="0">
      <a:defRPr sz="1200">
        <a:latin typeface="+mj-lt"/>
        <a:ea typeface="+mj-ea"/>
        <a:cs typeface="+mj-cs"/>
        <a:sym typeface="微软雅黑" panose="020B0503020204020204" pitchFamily="34" charset="-122"/>
      </a:defRPr>
    </a:lvl6pPr>
    <a:lvl7pPr indent="1371600" latinLnBrk="0">
      <a:defRPr sz="1200">
        <a:latin typeface="+mj-lt"/>
        <a:ea typeface="+mj-ea"/>
        <a:cs typeface="+mj-cs"/>
        <a:sym typeface="微软雅黑" panose="020B0503020204020204" pitchFamily="34" charset="-122"/>
      </a:defRPr>
    </a:lvl7pPr>
    <a:lvl8pPr indent="1600200" latinLnBrk="0">
      <a:defRPr sz="1200">
        <a:latin typeface="+mj-lt"/>
        <a:ea typeface="+mj-ea"/>
        <a:cs typeface="+mj-cs"/>
        <a:sym typeface="微软雅黑" panose="020B0503020204020204" pitchFamily="34" charset="-122"/>
      </a:defRPr>
    </a:lvl8pPr>
    <a:lvl9pPr indent="1828800" latinLnBrk="0">
      <a:defRPr sz="1200">
        <a:latin typeface="+mj-lt"/>
        <a:ea typeface="+mj-ea"/>
        <a:cs typeface="+mj-cs"/>
        <a:sym typeface="微软雅黑" panose="020B0503020204020204" pitchFamily="34"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p:nvPr>
        </p:nvSpPr>
        <p:spPr>
          <a:xfrm>
            <a:off x="381000" y="685800"/>
            <a:ext cx="6096000" cy="3429000"/>
          </a:xfrm>
        </p:spPr>
      </p:sp>
      <p:sp>
        <p:nvSpPr>
          <p:cNvPr id="11267" name="备注占位符 2"/>
          <p:cNvSpPr>
            <a:spLocks noGrp="1" noChangeArrowheads="1"/>
          </p:cNvSpPr>
          <p:nvPr>
            <p:ph type="body" idx="1"/>
          </p:nvPr>
        </p:nvSpPr>
        <p:spPr/>
        <p:txBody>
          <a:bodyPr/>
          <a:lstStyle/>
          <a:p>
            <a:pPr eaLnBrk="1" hangingPunct="1">
              <a:spcBef>
                <a:spcPct val="0"/>
              </a:spcBef>
            </a:pPr>
            <a:endParaRPr lang="zh-CN"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zh-CN" altLang="en-US"/>
              <a:t>单击此处编辑母版标题样式</a:t>
            </a:r>
            <a:endParaRPr lang="zh-CN" altLang="en-US"/>
          </a:p>
        </p:txBody>
      </p:sp>
      <p:sp>
        <p:nvSpPr>
          <p:cNvPr id="12" name="正文级别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幻灯片编号"/>
          <p:cNvSpPr txBox="1">
            <a:spLocks noGrp="1" noChangeArrowheads="1"/>
          </p:cNvSpPr>
          <p:nvPr>
            <p:ph type="sldNum" sz="quarter" idx="10"/>
          </p:nvPr>
        </p:nvSpPr>
        <p:spPr/>
        <p:txBody>
          <a:bodyPr/>
          <a:lstStyle>
            <a:lvl1pPr>
              <a:defRPr/>
            </a:lvl1pPr>
          </a:lstStyle>
          <a:p>
            <a:fld id="{5EDF4186-2851-46B5-BA07-E8C34960D6BE}" type="slidenum">
              <a:rPr lang="zh-CN" altLang="zh-CN"/>
            </a:fld>
            <a:endParaRPr lang="zh-CN" altLang="zh-CN"/>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自定义版式">
    <p:spTree>
      <p:nvGrpSpPr>
        <p:cNvPr id="1" name=""/>
        <p:cNvGrpSpPr/>
        <p:nvPr/>
      </p:nvGrpSpPr>
      <p:grpSpPr>
        <a:xfrm>
          <a:off x="0" y="0"/>
          <a:ext cx="0" cy="0"/>
          <a:chOff x="0" y="0"/>
          <a:chExt cx="0" cy="0"/>
        </a:xfrm>
      </p:grpSpPr>
      <p:sp>
        <p:nvSpPr>
          <p:cNvPr id="2" name="幻灯片编号"/>
          <p:cNvSpPr txBox="1">
            <a:spLocks noGrp="1" noChangeArrowheads="1"/>
          </p:cNvSpPr>
          <p:nvPr>
            <p:ph type="sldNum" sz="quarter" idx="10"/>
          </p:nvPr>
        </p:nvSpPr>
        <p:spPr>
          <a:xfrm>
            <a:off x="5892800" y="6172200"/>
            <a:ext cx="2844800" cy="368300"/>
          </a:xfrm>
        </p:spPr>
        <p:txBody>
          <a:bodyPr/>
          <a:lstStyle>
            <a:lvl1pPr>
              <a:defRPr/>
            </a:lvl1pPr>
          </a:lstStyle>
          <a:p>
            <a:fld id="{BEFC3C90-FE61-4CB9-9441-E3110B5F8B7D}" type="slidenum">
              <a:rPr lang="zh-CN" altLang="zh-CN"/>
            </a:fld>
            <a:endParaRPr lang="zh-CN" altLang="zh-C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txBox="1">
            <a:spLocks noGrp="1"/>
          </p:cNvSpPr>
          <p:nvPr>
            <p:ph type="title"/>
          </p:nvPr>
        </p:nvSpPr>
        <p:spPr>
          <a:prstGeom prst="rect">
            <a:avLst/>
          </a:prstGeom>
        </p:spPr>
        <p:txBody>
          <a:bodyPr/>
          <a:lstStyle/>
          <a:p>
            <a:r>
              <a:rPr lang="zh-CN" altLang="en-US"/>
              <a:t>单击此处编辑母版标题样式</a:t>
            </a:r>
            <a:endParaRPr lang="zh-CN" altLang="en-US"/>
          </a:p>
        </p:txBody>
      </p:sp>
      <p:sp>
        <p:nvSpPr>
          <p:cNvPr id="21" name="正文级别 1…"/>
          <p:cNvSpPr txBox="1">
            <a:spLocks noGrp="1"/>
          </p:cNvSpPr>
          <p:nvPr>
            <p:ph type="body" idx="1"/>
          </p:nvPr>
        </p:nvSpPr>
        <p:spPr>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幻灯片编号"/>
          <p:cNvSpPr txBox="1">
            <a:spLocks noGrp="1" noChangeArrowheads="1"/>
          </p:cNvSpPr>
          <p:nvPr>
            <p:ph type="sldNum" sz="quarter" idx="10"/>
          </p:nvPr>
        </p:nvSpPr>
        <p:spPr/>
        <p:txBody>
          <a:bodyPr/>
          <a:lstStyle>
            <a:lvl1pPr>
              <a:defRPr/>
            </a:lvl1pPr>
          </a:lstStyle>
          <a:p>
            <a:fld id="{8877AED7-BF99-471F-9640-B320C9EF8E3B}" type="slidenum">
              <a:rPr lang="zh-CN" altLang="zh-CN"/>
            </a:fld>
            <a:endParaRPr lang="zh-CN" altLang="zh-CN"/>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0" name="正文级别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幻灯片编号"/>
          <p:cNvSpPr txBox="1">
            <a:spLocks noGrp="1" noChangeArrowheads="1"/>
          </p:cNvSpPr>
          <p:nvPr>
            <p:ph type="sldNum" sz="quarter" idx="10"/>
          </p:nvPr>
        </p:nvSpPr>
        <p:spPr/>
        <p:txBody>
          <a:bodyPr/>
          <a:lstStyle>
            <a:lvl1pPr>
              <a:defRPr/>
            </a:lvl1pPr>
          </a:lstStyle>
          <a:p>
            <a:fld id="{709C2032-9425-4825-B576-AA71997527CD}" type="slidenum">
              <a:rPr lang="zh-CN" altLang="zh-CN"/>
            </a:fld>
            <a:endParaRPr lang="zh-CN" altLang="zh-C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标题文本"/>
          <p:cNvSpPr txBox="1">
            <a:spLocks noGrp="1"/>
          </p:cNvSpPr>
          <p:nvPr>
            <p:ph type="title"/>
          </p:nvPr>
        </p:nvSpPr>
        <p:spPr>
          <a:prstGeom prst="rect">
            <a:avLst/>
          </a:prstGeom>
        </p:spPr>
        <p:txBody>
          <a:bodyPr/>
          <a:lstStyle/>
          <a:p>
            <a:r>
              <a:rPr lang="zh-CN" altLang="en-US"/>
              <a:t>单击此处编辑母版标题样式</a:t>
            </a:r>
            <a:endParaRPr lang="zh-CN" altLang="en-US"/>
          </a:p>
        </p:txBody>
      </p:sp>
      <p:sp>
        <p:nvSpPr>
          <p:cNvPr id="39" name="正文级别 1…"/>
          <p:cNvSpPr txBox="1">
            <a:spLocks noGrp="1"/>
          </p:cNvSpPr>
          <p:nvPr>
            <p:ph type="body"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幻灯片编号"/>
          <p:cNvSpPr txBox="1">
            <a:spLocks noGrp="1" noChangeArrowheads="1"/>
          </p:cNvSpPr>
          <p:nvPr>
            <p:ph type="sldNum" sz="quarter" idx="10"/>
          </p:nvPr>
        </p:nvSpPr>
        <p:spPr/>
        <p:txBody>
          <a:bodyPr/>
          <a:lstStyle>
            <a:lvl1pPr>
              <a:defRPr/>
            </a:lvl1pPr>
          </a:lstStyle>
          <a:p>
            <a:fld id="{E0CE2E59-F1D7-4E3D-B1EE-D8EEB13DB505}" type="slidenum">
              <a:rPr lang="zh-CN" altLang="zh-CN"/>
            </a:fld>
            <a:endParaRPr lang="zh-CN" altLang="zh-C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5" name="TextBox 10"/>
          <p:cNvSpPr txBox="1"/>
          <p:nvPr/>
        </p:nvSpPr>
        <p:spPr>
          <a:xfrm>
            <a:off x="2170113" y="6861175"/>
            <a:ext cx="1708150" cy="127000"/>
          </a:xfrm>
          <a:prstGeom prst="rect">
            <a:avLst/>
          </a:prstGeom>
          <a:ln w="12700">
            <a:miter lim="400000"/>
          </a:ln>
        </p:spPr>
        <p:txBody>
          <a:bodyPr lIns="45719" rIns="45719">
            <a:spAutoFit/>
          </a:bodyPr>
          <a:lstStyle/>
          <a:p>
            <a:pPr eaLnBrk="1" fontAlgn="auto">
              <a:lnSpc>
                <a:spcPct val="200000"/>
              </a:lnSpc>
              <a:spcBef>
                <a:spcPts val="0"/>
              </a:spcBef>
              <a:spcAft>
                <a:spcPts val="0"/>
              </a:spcAft>
              <a:defRPr sz="100"/>
            </a:pPr>
            <a:r>
              <a:rPr sz="100" u="sng" kern="0">
                <a:solidFill>
                  <a:srgbClr val="0563C1"/>
                </a:solidFill>
                <a:uFill>
                  <a:solidFill>
                    <a:srgbClr val="0563C1"/>
                  </a:solidFill>
                </a:uFill>
                <a:latin typeface="+mj-lt"/>
                <a:ea typeface="+mj-ea"/>
                <a:cs typeface="+mj-cs"/>
                <a:sym typeface="微软雅黑" panose="020B0503020204020204" pitchFamily="34" charset="-122"/>
                <a:hlinkClick r:id="rId2"/>
              </a:rPr>
              <a:t>PPT模板</a:t>
            </a:r>
            <a:r>
              <a:rPr sz="100" kern="0">
                <a:latin typeface="+mj-lt"/>
                <a:ea typeface="+mj-ea"/>
                <a:cs typeface="+mj-cs"/>
                <a:sym typeface="微软雅黑" panose="020B0503020204020204" pitchFamily="34" charset="-122"/>
              </a:rPr>
              <a:t> http://www.1ppt.com/moban/ </a:t>
            </a:r>
            <a:endParaRPr sz="100" kern="0">
              <a:latin typeface="+mj-lt"/>
              <a:ea typeface="+mj-ea"/>
              <a:cs typeface="+mj-cs"/>
              <a:sym typeface="微软雅黑" panose="020B0503020204020204" pitchFamily="34" charset="-122"/>
            </a:endParaRPr>
          </a:p>
        </p:txBody>
      </p:sp>
      <p:sp>
        <p:nvSpPr>
          <p:cNvPr id="47" name="标题文本"/>
          <p:cNvSpPr txBox="1">
            <a:spLocks noGrp="1"/>
          </p:cNvSpPr>
          <p:nvPr>
            <p:ph type="title"/>
          </p:nvPr>
        </p:nvSpPr>
        <p:spPr>
          <a:xfrm>
            <a:off x="839787" y="365125"/>
            <a:ext cx="10515601" cy="1325563"/>
          </a:xfrm>
          <a:prstGeom prst="rect">
            <a:avLst/>
          </a:prstGeom>
        </p:spPr>
        <p:txBody>
          <a:bodyPr/>
          <a:lstStyle/>
          <a:p>
            <a:r>
              <a:rPr lang="zh-CN" altLang="en-US"/>
              <a:t>单击此处编辑母版标题样式</a:t>
            </a:r>
            <a:endParaRPr lang="zh-CN" altLang="en-US"/>
          </a:p>
        </p:txBody>
      </p:sp>
      <p:sp>
        <p:nvSpPr>
          <p:cNvPr id="48" name="正文级别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9" name="文本占位符 4"/>
          <p:cNvSpPr>
            <a:spLocks noGrp="1"/>
          </p:cNvSpPr>
          <p:nvPr>
            <p:ph type="body" sz="quarter" idx="21"/>
          </p:nvPr>
        </p:nvSpPr>
        <p:spPr>
          <a:xfrm>
            <a:off x="6172200" y="1681163"/>
            <a:ext cx="5183188" cy="823913"/>
          </a:xfrm>
          <a:prstGeom prst="rect">
            <a:avLst/>
          </a:prstGeom>
        </p:spPr>
        <p:txBody>
          <a:bodyPr anchor="b"/>
          <a:lstStyle/>
          <a:p>
            <a:pPr lvl="0"/>
            <a:r>
              <a:rPr lang="zh-CN" altLang="en-US"/>
              <a:t>单击此处编辑母版文本样式</a:t>
            </a:r>
            <a:endParaRPr lang="zh-CN" altLang="en-US"/>
          </a:p>
        </p:txBody>
      </p:sp>
      <p:sp>
        <p:nvSpPr>
          <p:cNvPr id="6" name="幻灯片编号"/>
          <p:cNvSpPr txBox="1">
            <a:spLocks noGrp="1" noChangeArrowheads="1"/>
          </p:cNvSpPr>
          <p:nvPr>
            <p:ph type="sldNum" sz="quarter" idx="22"/>
          </p:nvPr>
        </p:nvSpPr>
        <p:spPr/>
        <p:txBody>
          <a:bodyPr/>
          <a:lstStyle>
            <a:lvl1pPr>
              <a:defRPr/>
            </a:lvl1pPr>
          </a:lstStyle>
          <a:p>
            <a:fld id="{9E3955D7-864F-43A8-807E-572D5BDA306A}" type="slidenum">
              <a:rPr lang="zh-CN" altLang="zh-CN"/>
            </a:fld>
            <a:endParaRPr lang="zh-CN" altLang="zh-CN"/>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8" name="标题文本"/>
          <p:cNvSpPr txBox="1">
            <a:spLocks noGrp="1"/>
          </p:cNvSpPr>
          <p:nvPr>
            <p:ph type="title"/>
          </p:nvPr>
        </p:nvSpPr>
        <p:spPr>
          <a:prstGeom prst="rect">
            <a:avLst/>
          </a:prstGeom>
        </p:spPr>
        <p:txBody>
          <a:bodyPr/>
          <a:lstStyle/>
          <a:p>
            <a:r>
              <a:rPr lang="zh-CN" altLang="en-US"/>
              <a:t>单击此处编辑母版标题样式</a:t>
            </a:r>
            <a:endParaRPr lang="zh-CN" altLang="en-US"/>
          </a:p>
        </p:txBody>
      </p:sp>
      <p:sp>
        <p:nvSpPr>
          <p:cNvPr id="3" name="幻灯片编号"/>
          <p:cNvSpPr txBox="1">
            <a:spLocks noGrp="1" noChangeArrowheads="1"/>
          </p:cNvSpPr>
          <p:nvPr>
            <p:ph type="sldNum" sz="quarter" idx="10"/>
          </p:nvPr>
        </p:nvSpPr>
        <p:spPr/>
        <p:txBody>
          <a:bodyPr/>
          <a:lstStyle>
            <a:lvl1pPr>
              <a:defRPr/>
            </a:lvl1pPr>
          </a:lstStyle>
          <a:p>
            <a:fld id="{AF51734D-BACC-4816-A674-46D605CD4FDD}" type="slidenum">
              <a:rPr lang="zh-CN" altLang="zh-CN"/>
            </a:fld>
            <a:endParaRPr lang="zh-CN" altLang="zh-C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2" name="幻灯片编号"/>
          <p:cNvSpPr txBox="1">
            <a:spLocks noGrp="1" noChangeArrowheads="1"/>
          </p:cNvSpPr>
          <p:nvPr>
            <p:ph type="sldNum" sz="quarter" idx="10"/>
          </p:nvPr>
        </p:nvSpPr>
        <p:spPr/>
        <p:txBody>
          <a:bodyPr/>
          <a:lstStyle>
            <a:lvl1pPr>
              <a:defRPr/>
            </a:lvl1pPr>
          </a:lstStyle>
          <a:p>
            <a:fld id="{42779014-9FC0-4E6B-9D48-ED69C3163EFC}" type="slidenum">
              <a:rPr lang="zh-CN" altLang="zh-CN"/>
            </a:fld>
            <a:endParaRPr lang="zh-CN" altLang="zh-CN"/>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3" name="标题文本"/>
          <p:cNvSpPr txBox="1">
            <a:spLocks noGrp="1"/>
          </p:cNvSpPr>
          <p:nvPr>
            <p:ph type="title"/>
          </p:nvPr>
        </p:nvSpPr>
        <p:spPr>
          <a:xfrm>
            <a:off x="839787" y="457200"/>
            <a:ext cx="393223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74" name="正文级别 1…"/>
          <p:cNvSpPr txBox="1">
            <a:spLocks noGrp="1"/>
          </p:cNvSpPr>
          <p:nvPr>
            <p:ph type="body" sz="half" idx="1"/>
          </p:nvPr>
        </p:nvSpPr>
        <p:spPr>
          <a:xfrm>
            <a:off x="5183187" y="987425"/>
            <a:ext cx="6172201"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5" name="文本占位符 3"/>
          <p:cNvSpPr>
            <a:spLocks noGrp="1"/>
          </p:cNvSpPr>
          <p:nvPr>
            <p:ph type="body" sz="quarter" idx="21"/>
          </p:nvPr>
        </p:nvSpPr>
        <p:spPr>
          <a:xfrm>
            <a:off x="839787" y="2057400"/>
            <a:ext cx="3932238" cy="3811588"/>
          </a:xfrm>
          <a:prstGeom prst="rect">
            <a:avLst/>
          </a:prstGeom>
        </p:spPr>
        <p:txBody>
          <a:bodyPr/>
          <a:lstStyle/>
          <a:p>
            <a:pPr lvl="0"/>
            <a:r>
              <a:rPr lang="zh-CN" altLang="en-US"/>
              <a:t>单击此处编辑母版文本样式</a:t>
            </a:r>
            <a:endParaRPr lang="zh-CN" altLang="en-US"/>
          </a:p>
        </p:txBody>
      </p:sp>
      <p:sp>
        <p:nvSpPr>
          <p:cNvPr id="5" name="幻灯片编号"/>
          <p:cNvSpPr txBox="1">
            <a:spLocks noGrp="1" noChangeArrowheads="1"/>
          </p:cNvSpPr>
          <p:nvPr>
            <p:ph type="sldNum" sz="quarter" idx="22"/>
          </p:nvPr>
        </p:nvSpPr>
        <p:spPr/>
        <p:txBody>
          <a:bodyPr/>
          <a:lstStyle>
            <a:lvl1pPr>
              <a:defRPr/>
            </a:lvl1pPr>
          </a:lstStyle>
          <a:p>
            <a:fld id="{915DB84B-B497-42A6-B746-AD3C8E20B8E4}" type="slidenum">
              <a:rPr lang="zh-CN" altLang="zh-CN"/>
            </a:fld>
            <a:endParaRPr lang="zh-CN" altLang="zh-CN"/>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3" name="标题文本"/>
          <p:cNvSpPr txBox="1">
            <a:spLocks noGrp="1"/>
          </p:cNvSpPr>
          <p:nvPr>
            <p:ph type="title"/>
          </p:nvPr>
        </p:nvSpPr>
        <p:spPr>
          <a:xfrm>
            <a:off x="839787" y="457200"/>
            <a:ext cx="393223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84" name="图片占位符 2"/>
          <p:cNvSpPr>
            <a:spLocks noGrp="1"/>
          </p:cNvSpPr>
          <p:nvPr>
            <p:ph type="pic" sz="half" idx="21"/>
          </p:nvPr>
        </p:nvSpPr>
        <p:spPr>
          <a:xfrm>
            <a:off x="5183187" y="987425"/>
            <a:ext cx="6172201" cy="4873625"/>
          </a:xfrm>
          <a:prstGeom prst="rect">
            <a:avLst/>
          </a:prstGeom>
        </p:spPr>
        <p:txBody>
          <a:bodyPr lIns="91439" rIns="91439">
            <a:noAutofit/>
          </a:bodyPr>
          <a:lstStyle/>
          <a:p>
            <a:pPr lvl="0"/>
            <a:r>
              <a:rPr lang="zh-CN" altLang="en-US" noProof="0">
                <a:sym typeface="微软雅黑" panose="020B0503020204020204" pitchFamily="34" charset="-122"/>
              </a:rPr>
              <a:t>单击图标添加图片</a:t>
            </a:r>
            <a:endParaRPr noProof="0">
              <a:sym typeface="微软雅黑" panose="020B0503020204020204" pitchFamily="34" charset="-122"/>
            </a:endParaRPr>
          </a:p>
        </p:txBody>
      </p:sp>
      <p:sp>
        <p:nvSpPr>
          <p:cNvPr id="85" name="正文级别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幻灯片编号"/>
          <p:cNvSpPr txBox="1">
            <a:spLocks noGrp="1" noChangeArrowheads="1"/>
          </p:cNvSpPr>
          <p:nvPr>
            <p:ph type="sldNum" sz="quarter" idx="22"/>
          </p:nvPr>
        </p:nvSpPr>
        <p:spPr/>
        <p:txBody>
          <a:bodyPr/>
          <a:lstStyle>
            <a:lvl1pPr>
              <a:defRPr/>
            </a:lvl1pPr>
          </a:lstStyle>
          <a:p>
            <a:fld id="{95CADDCA-5DDA-4247-98F7-86BE311B7DD1}" type="slidenum">
              <a:rPr lang="zh-CN" altLang="zh-CN"/>
            </a:fld>
            <a:endParaRPr lang="zh-CN" altLang="zh-C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文本"/>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lstStyle/>
          <a:p>
            <a:pPr lvl="0"/>
            <a:r>
              <a:rPr lang="zh-CN">
                <a:sym typeface="微软雅黑" panose="020B0503020204020204" pitchFamily="34" charset="-122"/>
              </a:rPr>
              <a:t>标题文本</a:t>
            </a:r>
            <a:endParaRPr lang="zh-CN">
              <a:sym typeface="微软雅黑" panose="020B0503020204020204" pitchFamily="34" charset="-122"/>
            </a:endParaRPr>
          </a:p>
        </p:txBody>
      </p:sp>
      <p:sp>
        <p:nvSpPr>
          <p:cNvPr id="1027" name="正文级别 1…"/>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lstStyle/>
          <a:p>
            <a:pPr lvl="0"/>
            <a:r>
              <a:rPr lang="zh-CN">
                <a:sym typeface="微软雅黑" panose="020B0503020204020204" pitchFamily="34" charset="-122"/>
              </a:rPr>
              <a:t>正文级别 </a:t>
            </a:r>
            <a:r>
              <a:rPr lang="zh-CN" altLang="zh-CN">
                <a:sym typeface="微软雅黑" panose="020B0503020204020204" pitchFamily="34" charset="-122"/>
              </a:rPr>
              <a:t>1</a:t>
            </a:r>
            <a:endParaRPr lang="zh-CN" altLang="zh-CN">
              <a:sym typeface="微软雅黑" panose="020B0503020204020204" pitchFamily="34" charset="-122"/>
            </a:endParaRPr>
          </a:p>
          <a:p>
            <a:pPr lvl="1"/>
            <a:r>
              <a:rPr lang="zh-CN">
                <a:sym typeface="微软雅黑" panose="020B0503020204020204" pitchFamily="34" charset="-122"/>
              </a:rPr>
              <a:t>正文级别 </a:t>
            </a:r>
            <a:r>
              <a:rPr lang="zh-CN" altLang="zh-CN">
                <a:sym typeface="微软雅黑" panose="020B0503020204020204" pitchFamily="34" charset="-122"/>
              </a:rPr>
              <a:t>2</a:t>
            </a:r>
            <a:endParaRPr lang="zh-CN" altLang="zh-CN">
              <a:sym typeface="微软雅黑" panose="020B0503020204020204" pitchFamily="34" charset="-122"/>
            </a:endParaRPr>
          </a:p>
          <a:p>
            <a:pPr lvl="2"/>
            <a:r>
              <a:rPr lang="zh-CN">
                <a:sym typeface="微软雅黑" panose="020B0503020204020204" pitchFamily="34" charset="-122"/>
              </a:rPr>
              <a:t>正文级别 </a:t>
            </a:r>
            <a:r>
              <a:rPr lang="zh-CN" altLang="zh-CN">
                <a:sym typeface="微软雅黑" panose="020B0503020204020204" pitchFamily="34" charset="-122"/>
              </a:rPr>
              <a:t>3</a:t>
            </a:r>
            <a:endParaRPr lang="zh-CN" altLang="zh-CN">
              <a:sym typeface="微软雅黑" panose="020B0503020204020204" pitchFamily="34" charset="-122"/>
            </a:endParaRPr>
          </a:p>
          <a:p>
            <a:pPr lvl="3"/>
            <a:r>
              <a:rPr lang="zh-CN">
                <a:sym typeface="微软雅黑" panose="020B0503020204020204" pitchFamily="34" charset="-122"/>
              </a:rPr>
              <a:t>正文级别 </a:t>
            </a:r>
            <a:r>
              <a:rPr lang="zh-CN" altLang="zh-CN">
                <a:sym typeface="微软雅黑" panose="020B0503020204020204" pitchFamily="34" charset="-122"/>
              </a:rPr>
              <a:t>4</a:t>
            </a:r>
            <a:endParaRPr lang="zh-CN" altLang="zh-CN">
              <a:sym typeface="微软雅黑" panose="020B0503020204020204" pitchFamily="34" charset="-122"/>
            </a:endParaRPr>
          </a:p>
          <a:p>
            <a:pPr lvl="4"/>
            <a:r>
              <a:rPr lang="zh-CN">
                <a:sym typeface="微软雅黑" panose="020B0503020204020204" pitchFamily="34" charset="-122"/>
              </a:rPr>
              <a:t>正文级别 </a:t>
            </a:r>
            <a:r>
              <a:rPr lang="zh-CN" altLang="zh-CN">
                <a:sym typeface="微软雅黑" panose="020B0503020204020204" pitchFamily="34" charset="-122"/>
              </a:rPr>
              <a:t>5</a:t>
            </a:r>
            <a:endParaRPr lang="zh-CN" altLang="zh-CN">
              <a:sym typeface="微软雅黑" panose="020B0503020204020204" pitchFamily="34" charset="-122"/>
            </a:endParaRPr>
          </a:p>
        </p:txBody>
      </p:sp>
      <p:sp>
        <p:nvSpPr>
          <p:cNvPr id="1028" name="幻灯片编号"/>
          <p:cNvSpPr txBox="1">
            <a:spLocks noGrp="1" noChangeArrowheads="1"/>
          </p:cNvSpPr>
          <p:nvPr>
            <p:ph type="sldNum" sz="quarter" idx="2"/>
          </p:nvPr>
        </p:nvSpPr>
        <p:spPr bwMode="auto">
          <a:xfrm>
            <a:off x="11080750" y="6403975"/>
            <a:ext cx="2730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45719" tIns="45720" rIns="45719" bIns="45720" numCol="1" anchor="ctr" anchorCtr="0" compatLnSpc="1">
            <a:spAutoFit/>
          </a:bodyPr>
          <a:lstStyle>
            <a:lvl1pPr algn="r" eaLnBrk="1">
              <a:defRPr sz="1200">
                <a:solidFill>
                  <a:srgbClr val="888888"/>
                </a:solidFill>
              </a:defRPr>
            </a:lvl1pPr>
          </a:lstStyle>
          <a:p>
            <a:fld id="{EC1FA1E7-42AD-4E0E-A606-2AC6CA3D5BD2}"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algn="l" rtl="0" eaLnBrk="1" fontAlgn="base" hangingPunct="1">
        <a:lnSpc>
          <a:spcPct val="90000"/>
        </a:lnSpc>
        <a:spcBef>
          <a:spcPct val="0"/>
        </a:spcBef>
        <a:spcAft>
          <a:spcPct val="0"/>
        </a:spcAft>
        <a:defRPr sz="4400">
          <a:solidFill>
            <a:srgbClr val="000000"/>
          </a:solidFill>
          <a:latin typeface="+mj-lt"/>
          <a:ea typeface="+mj-ea"/>
          <a:cs typeface="+mj-cs"/>
          <a:sym typeface="微软雅黑" panose="020B0503020204020204" pitchFamily="34" charset="-122"/>
        </a:defRPr>
      </a:lvl1pPr>
      <a:lvl2pPr algn="l" rtl="0" eaLnBrk="1" fontAlgn="base" hangingPunct="1">
        <a:lnSpc>
          <a:spcPct val="90000"/>
        </a:lnSpc>
        <a:spcBef>
          <a:spcPct val="0"/>
        </a:spcBef>
        <a:spcAft>
          <a:spcPct val="0"/>
        </a:spcAft>
        <a:defRPr sz="4400">
          <a:solidFill>
            <a:srgbClr val="000000"/>
          </a:solidFill>
          <a:latin typeface="+mj-lt"/>
          <a:ea typeface="+mj-ea"/>
          <a:cs typeface="+mj-cs"/>
          <a:sym typeface="微软雅黑" panose="020B0503020204020204" pitchFamily="34" charset="-122"/>
        </a:defRPr>
      </a:lvl2pPr>
      <a:lvl3pPr algn="l" rtl="0" eaLnBrk="1" fontAlgn="base" hangingPunct="1">
        <a:lnSpc>
          <a:spcPct val="90000"/>
        </a:lnSpc>
        <a:spcBef>
          <a:spcPct val="0"/>
        </a:spcBef>
        <a:spcAft>
          <a:spcPct val="0"/>
        </a:spcAft>
        <a:defRPr sz="4400">
          <a:solidFill>
            <a:srgbClr val="000000"/>
          </a:solidFill>
          <a:latin typeface="+mj-lt"/>
          <a:ea typeface="+mj-ea"/>
          <a:cs typeface="+mj-cs"/>
          <a:sym typeface="微软雅黑" panose="020B0503020204020204" pitchFamily="34" charset="-122"/>
        </a:defRPr>
      </a:lvl3pPr>
      <a:lvl4pPr algn="l" rtl="0" eaLnBrk="1" fontAlgn="base" hangingPunct="1">
        <a:lnSpc>
          <a:spcPct val="90000"/>
        </a:lnSpc>
        <a:spcBef>
          <a:spcPct val="0"/>
        </a:spcBef>
        <a:spcAft>
          <a:spcPct val="0"/>
        </a:spcAft>
        <a:defRPr sz="4400">
          <a:solidFill>
            <a:srgbClr val="000000"/>
          </a:solidFill>
          <a:latin typeface="+mj-lt"/>
          <a:ea typeface="+mj-ea"/>
          <a:cs typeface="+mj-cs"/>
          <a:sym typeface="微软雅黑" panose="020B0503020204020204" pitchFamily="34" charset="-122"/>
        </a:defRPr>
      </a:lvl4pPr>
      <a:lvl5pPr algn="l" rtl="0" eaLnBrk="1" fontAlgn="base" hangingPunct="1">
        <a:lnSpc>
          <a:spcPct val="90000"/>
        </a:lnSpc>
        <a:spcBef>
          <a:spcPct val="0"/>
        </a:spcBef>
        <a:spcAft>
          <a:spcPct val="0"/>
        </a:spcAft>
        <a:defRPr sz="4400">
          <a:solidFill>
            <a:srgbClr val="000000"/>
          </a:solidFill>
          <a:latin typeface="+mj-lt"/>
          <a:ea typeface="+mj-ea"/>
          <a:cs typeface="+mj-cs"/>
          <a:sym typeface="微软雅黑" panose="020B0503020204020204" pitchFamily="34" charset="-122"/>
        </a:defRPr>
      </a:lvl5pPr>
      <a:lvl6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微软雅黑" panose="020B0503020204020204" pitchFamily="34" charset="-122"/>
        </a:defRPr>
      </a:lvl6pPr>
      <a:lvl7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微软雅黑" panose="020B0503020204020204" pitchFamily="34" charset="-122"/>
        </a:defRPr>
      </a:lvl7pPr>
      <a:lvl8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微软雅黑" panose="020B0503020204020204" pitchFamily="34" charset="-122"/>
        </a:defRPr>
      </a:lvl8pPr>
      <a:lvl9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微软雅黑" panose="020B0503020204020204" pitchFamily="34" charset="-122"/>
        </a:defRPr>
      </a:lvl9pPr>
    </p:titleStyle>
    <p:bodyStyle>
      <a:lvl1pPr marL="228600" indent="-228600" algn="l" rtl="0" eaLnBrk="1" fontAlgn="base" hangingPunct="1">
        <a:lnSpc>
          <a:spcPct val="90000"/>
        </a:lnSpc>
        <a:spcBef>
          <a:spcPts val="1000"/>
        </a:spcBef>
        <a:spcAft>
          <a:spcPct val="0"/>
        </a:spcAft>
        <a:buSzPct val="100000"/>
        <a:buFont typeface="Arial" panose="020B0604020202020204" pitchFamily="34" charset="0"/>
        <a:buChar char="•"/>
        <a:defRPr sz="2800">
          <a:solidFill>
            <a:srgbClr val="000000"/>
          </a:solidFill>
          <a:latin typeface="+mj-lt"/>
          <a:ea typeface="+mj-ea"/>
          <a:cs typeface="+mj-cs"/>
          <a:sym typeface="微软雅黑" panose="020B0503020204020204" pitchFamily="34" charset="-122"/>
        </a:defRPr>
      </a:lvl1pPr>
      <a:lvl2pPr marL="723900" indent="-266700" algn="l" rtl="0" eaLnBrk="1" fontAlgn="base" hangingPunct="1">
        <a:lnSpc>
          <a:spcPct val="90000"/>
        </a:lnSpc>
        <a:spcBef>
          <a:spcPts val="1000"/>
        </a:spcBef>
        <a:spcAft>
          <a:spcPct val="0"/>
        </a:spcAft>
        <a:buSzPct val="100000"/>
        <a:buFont typeface="Arial" panose="020B0604020202020204" pitchFamily="34" charset="0"/>
        <a:buChar char="•"/>
        <a:defRPr sz="2800">
          <a:solidFill>
            <a:srgbClr val="000000"/>
          </a:solidFill>
          <a:latin typeface="+mj-lt"/>
          <a:ea typeface="+mj-ea"/>
          <a:cs typeface="+mj-cs"/>
          <a:sym typeface="微软雅黑" panose="020B0503020204020204" pitchFamily="34" charset="-122"/>
        </a:defRPr>
      </a:lvl2pPr>
      <a:lvl3pPr marL="1233805" indent="-319405" algn="l" rtl="0" eaLnBrk="1" fontAlgn="base" hangingPunct="1">
        <a:lnSpc>
          <a:spcPct val="90000"/>
        </a:lnSpc>
        <a:spcBef>
          <a:spcPts val="1000"/>
        </a:spcBef>
        <a:spcAft>
          <a:spcPct val="0"/>
        </a:spcAft>
        <a:buSzPct val="100000"/>
        <a:buFont typeface="Arial" panose="020B0604020202020204" pitchFamily="34" charset="0"/>
        <a:buChar char="•"/>
        <a:defRPr sz="2800">
          <a:solidFill>
            <a:srgbClr val="000000"/>
          </a:solidFill>
          <a:latin typeface="+mj-lt"/>
          <a:ea typeface="+mj-ea"/>
          <a:cs typeface="+mj-cs"/>
          <a:sym typeface="微软雅黑" panose="020B0503020204020204" pitchFamily="34" charset="-122"/>
        </a:defRPr>
      </a:lvl3pPr>
      <a:lvl4pPr marL="1727200" indent="-355600" algn="l" rtl="0" eaLnBrk="1" fontAlgn="base" hangingPunct="1">
        <a:lnSpc>
          <a:spcPct val="90000"/>
        </a:lnSpc>
        <a:spcBef>
          <a:spcPts val="1000"/>
        </a:spcBef>
        <a:spcAft>
          <a:spcPct val="0"/>
        </a:spcAft>
        <a:buSzPct val="100000"/>
        <a:buFont typeface="Arial" panose="020B0604020202020204" pitchFamily="34" charset="0"/>
        <a:buChar char="•"/>
        <a:defRPr sz="2800">
          <a:solidFill>
            <a:srgbClr val="000000"/>
          </a:solidFill>
          <a:latin typeface="+mj-lt"/>
          <a:ea typeface="+mj-ea"/>
          <a:cs typeface="+mj-cs"/>
          <a:sym typeface="微软雅黑" panose="020B0503020204020204" pitchFamily="34" charset="-122"/>
        </a:defRPr>
      </a:lvl4pPr>
      <a:lvl5pPr marL="2184400" indent="-355600" algn="l" rtl="0" eaLnBrk="1" fontAlgn="base" hangingPunct="1">
        <a:lnSpc>
          <a:spcPct val="90000"/>
        </a:lnSpc>
        <a:spcBef>
          <a:spcPts val="1000"/>
        </a:spcBef>
        <a:spcAft>
          <a:spcPct val="0"/>
        </a:spcAft>
        <a:buSzPct val="100000"/>
        <a:buFont typeface="Arial" panose="020B0604020202020204" pitchFamily="34" charset="0"/>
        <a:buChar char="•"/>
        <a:defRPr sz="2800">
          <a:solidFill>
            <a:srgbClr val="000000"/>
          </a:solidFill>
          <a:latin typeface="+mj-lt"/>
          <a:ea typeface="+mj-ea"/>
          <a:cs typeface="+mj-cs"/>
          <a:sym typeface="微软雅黑" panose="020B0503020204020204" pitchFamily="34" charset="-122"/>
        </a:defRPr>
      </a:lvl5pPr>
      <a:lvl6pPr marL="2641600" marR="0" indent="-3556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微软雅黑" panose="020B0503020204020204" pitchFamily="34" charset="-122"/>
        </a:defRPr>
      </a:lvl6pPr>
      <a:lvl7pPr marL="3098800" marR="0" indent="-3556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微软雅黑" panose="020B0503020204020204" pitchFamily="34" charset="-122"/>
        </a:defRPr>
      </a:lvl7pPr>
      <a:lvl8pPr marL="3556000" marR="0" indent="-3556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微软雅黑" panose="020B0503020204020204" pitchFamily="34" charset="-122"/>
        </a:defRPr>
      </a:lvl8pPr>
      <a:lvl9pPr marL="4013200" marR="0" indent="-3556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微软雅黑" panose="020B0503020204020204" pitchFamily="34" charset="-122"/>
        </a:defRPr>
      </a:lvl9pPr>
    </p:bodyStyle>
    <p:otherStyle>
      <a:lvl1pPr marL="0" marR="0" indent="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微软雅黑" panose="020B0503020204020204" pitchFamily="34" charset="-122"/>
        </a:defRPr>
      </a:lvl1pPr>
      <a:lvl2pPr marL="0" marR="0" indent="4572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微软雅黑" panose="020B0503020204020204" pitchFamily="34" charset="-122"/>
        </a:defRPr>
      </a:lvl2pPr>
      <a:lvl3pPr marL="0" marR="0" indent="9144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微软雅黑" panose="020B0503020204020204" pitchFamily="34" charset="-122"/>
        </a:defRPr>
      </a:lvl3pPr>
      <a:lvl4pPr marL="0" marR="0" indent="13716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微软雅黑" panose="020B0503020204020204" pitchFamily="34" charset="-122"/>
        </a:defRPr>
      </a:lvl4pPr>
      <a:lvl5pPr marL="0" marR="0" indent="18288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微软雅黑" panose="020B0503020204020204" pitchFamily="34" charset="-122"/>
        </a:defRPr>
      </a:lvl5pPr>
      <a:lvl6pPr marL="0" marR="0" indent="22860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微软雅黑" panose="020B0503020204020204" pitchFamily="34" charset="-122"/>
        </a:defRPr>
      </a:lvl6pPr>
      <a:lvl7pPr marL="0" marR="0" indent="27432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微软雅黑" panose="020B0503020204020204" pitchFamily="34" charset="-122"/>
        </a:defRPr>
      </a:lvl7pPr>
      <a:lvl8pPr marL="0" marR="0" indent="32004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微软雅黑" panose="020B0503020204020204" pitchFamily="34" charset="-122"/>
        </a:defRPr>
      </a:lvl8pPr>
      <a:lvl9pPr marL="0" marR="0" indent="36576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微软雅黑" panose="020B0503020204020204" pitchFamily="34" charset="-122"/>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image" Target="../media/image22.wmf"/><Relationship Id="rId2" Type="http://schemas.openxmlformats.org/officeDocument/2006/relationships/oleObject" Target="../embeddings/oleObject2.bin"/><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jpeg"/><Relationship Id="rId1" Type="http://schemas.openxmlformats.org/officeDocument/2006/relationships/image" Target="../media/image29.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3.emf"/><Relationship Id="rId2" Type="http://schemas.openxmlformats.org/officeDocument/2006/relationships/image" Target="../media/image32.jpeg"/><Relationship Id="rId1"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文本框 4"/>
          <p:cNvSpPr txBox="1"/>
          <p:nvPr/>
        </p:nvSpPr>
        <p:spPr>
          <a:xfrm rot="5400000">
            <a:off x="615951" y="2862262"/>
            <a:ext cx="7581900" cy="1133475"/>
          </a:xfrm>
          <a:prstGeom prst="rect">
            <a:avLst/>
          </a:prstGeom>
          <a:ln w="12700">
            <a:miter lim="400000"/>
          </a:ln>
        </p:spPr>
        <p:txBody>
          <a:bodyPr lIns="45719" rIns="45719">
            <a:spAutoFit/>
          </a:bodyPr>
          <a:lstStyle>
            <a:lvl1pPr algn="ctr">
              <a:defRPr sz="6800" spc="386">
                <a:solidFill>
                  <a:srgbClr val="D9D9D9"/>
                </a:solidFill>
              </a:defRPr>
            </a:lvl1pPr>
          </a:lstStyle>
          <a:p>
            <a:pPr eaLnBrk="1" fontAlgn="auto">
              <a:spcBef>
                <a:spcPts val="0"/>
              </a:spcBef>
              <a:spcAft>
                <a:spcPts val="0"/>
              </a:spcAft>
              <a:defRPr/>
            </a:pPr>
            <a:r>
              <a:rPr kern="0">
                <a:latin typeface="+mj-lt"/>
                <a:ea typeface="+mj-ea"/>
                <a:cs typeface="+mj-cs"/>
                <a:sym typeface="微软雅黑" panose="020B0503020204020204" pitchFamily="34" charset="-122"/>
              </a:rPr>
              <a:t>CONTENTES</a:t>
            </a:r>
            <a:endParaRPr kern="0">
              <a:latin typeface="+mj-lt"/>
              <a:ea typeface="+mj-ea"/>
              <a:cs typeface="+mj-cs"/>
              <a:sym typeface="微软雅黑" panose="020B0503020204020204" pitchFamily="34" charset="-122"/>
            </a:endParaRPr>
          </a:p>
        </p:txBody>
      </p:sp>
      <p:sp>
        <p:nvSpPr>
          <p:cNvPr id="115" name="矩形 1"/>
          <p:cNvSpPr/>
          <p:nvPr/>
        </p:nvSpPr>
        <p:spPr>
          <a:xfrm>
            <a:off x="0" y="0"/>
            <a:ext cx="3622675" cy="6858000"/>
          </a:xfrm>
          <a:prstGeom prst="rect">
            <a:avLst/>
          </a:prstGeom>
          <a:solidFill>
            <a:srgbClr val="FFFFFF"/>
          </a:solidFill>
          <a:ln w="12700">
            <a:miter lim="400000"/>
          </a:ln>
          <a:effectLst>
            <a:outerShdw blurRad="457200" dist="38100" rotWithShape="0">
              <a:srgbClr val="000000">
                <a:alpha val="16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6148" name="文本框 2"/>
          <p:cNvSpPr txBox="1">
            <a:spLocks noChangeArrowheads="1"/>
          </p:cNvSpPr>
          <p:nvPr/>
        </p:nvSpPr>
        <p:spPr bwMode="auto">
          <a:xfrm>
            <a:off x="1166813" y="1109663"/>
            <a:ext cx="644525"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algn="ctr" eaLnBrk="1"/>
            <a:r>
              <a:rPr lang="zh-CN" sz="8800">
                <a:solidFill>
                  <a:srgbClr val="404040"/>
                </a:solidFill>
              </a:rPr>
              <a:t>目</a:t>
            </a:r>
            <a:endParaRPr lang="zh-CN" sz="8800">
              <a:solidFill>
                <a:srgbClr val="404040"/>
              </a:solidFill>
            </a:endParaRPr>
          </a:p>
        </p:txBody>
      </p:sp>
      <p:sp>
        <p:nvSpPr>
          <p:cNvPr id="6149" name="文本框 3"/>
          <p:cNvSpPr txBox="1">
            <a:spLocks noChangeArrowheads="1"/>
          </p:cNvSpPr>
          <p:nvPr/>
        </p:nvSpPr>
        <p:spPr bwMode="auto">
          <a:xfrm>
            <a:off x="1166813" y="3676650"/>
            <a:ext cx="6445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algn="ctr" eaLnBrk="1"/>
            <a:r>
              <a:rPr lang="zh-CN" sz="8800">
                <a:solidFill>
                  <a:srgbClr val="404040"/>
                </a:solidFill>
              </a:rPr>
              <a:t>录</a:t>
            </a:r>
            <a:endParaRPr lang="zh-CN" sz="8800">
              <a:solidFill>
                <a:srgbClr val="404040"/>
              </a:solidFill>
            </a:endParaRPr>
          </a:p>
        </p:txBody>
      </p:sp>
      <p:grpSp>
        <p:nvGrpSpPr>
          <p:cNvPr id="6150" name="组合 10"/>
          <p:cNvGrpSpPr/>
          <p:nvPr/>
        </p:nvGrpSpPr>
        <p:grpSpPr bwMode="auto">
          <a:xfrm>
            <a:off x="5676900" y="719138"/>
            <a:ext cx="838200" cy="781050"/>
            <a:chOff x="0" y="0"/>
            <a:chExt cx="837475" cy="781050"/>
          </a:xfrm>
        </p:grpSpPr>
        <p:sp>
          <p:nvSpPr>
            <p:cNvPr id="118"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6161"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01</a:t>
              </a:r>
              <a:endParaRPr lang="zh-CN" altLang="zh-CN" sz="2800"/>
            </a:p>
          </p:txBody>
        </p:sp>
      </p:grpSp>
      <p:grpSp>
        <p:nvGrpSpPr>
          <p:cNvPr id="6151" name="组合 14"/>
          <p:cNvGrpSpPr/>
          <p:nvPr/>
        </p:nvGrpSpPr>
        <p:grpSpPr bwMode="auto">
          <a:xfrm>
            <a:off x="5676900" y="2965450"/>
            <a:ext cx="838200" cy="781050"/>
            <a:chOff x="0" y="0"/>
            <a:chExt cx="837475" cy="781050"/>
          </a:xfrm>
        </p:grpSpPr>
        <p:sp>
          <p:nvSpPr>
            <p:cNvPr id="121" name="椭圆 6"/>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6159" name="文本框 11"/>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02</a:t>
              </a:r>
              <a:endParaRPr lang="zh-CN" altLang="zh-CN" sz="2800"/>
            </a:p>
          </p:txBody>
        </p:sp>
      </p:grpSp>
      <p:grpSp>
        <p:nvGrpSpPr>
          <p:cNvPr id="6152" name="组合 15"/>
          <p:cNvGrpSpPr/>
          <p:nvPr/>
        </p:nvGrpSpPr>
        <p:grpSpPr bwMode="auto">
          <a:xfrm>
            <a:off x="5676900" y="5213350"/>
            <a:ext cx="838200" cy="781050"/>
            <a:chOff x="0" y="0"/>
            <a:chExt cx="837475" cy="781050"/>
          </a:xfrm>
        </p:grpSpPr>
        <p:sp>
          <p:nvSpPr>
            <p:cNvPr id="124" name="椭圆 7"/>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6157" name="文本框 12"/>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03</a:t>
              </a:r>
              <a:endParaRPr lang="zh-CN" altLang="zh-CN" sz="2800"/>
            </a:p>
          </p:txBody>
        </p:sp>
      </p:grpSp>
      <p:sp>
        <p:nvSpPr>
          <p:cNvPr id="6153" name="施工相关法规（7章）"/>
          <p:cNvSpPr txBox="1">
            <a:spLocks noChangeArrowheads="1"/>
          </p:cNvSpPr>
          <p:nvPr/>
        </p:nvSpPr>
        <p:spPr bwMode="auto">
          <a:xfrm>
            <a:off x="6669088" y="735013"/>
            <a:ext cx="2985770"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rPr>
              <a:t>施工相关法规</a:t>
            </a:r>
            <a:endPar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endParaRPr>
          </a:p>
        </p:txBody>
      </p:sp>
      <p:sp>
        <p:nvSpPr>
          <p:cNvPr id="6154" name="施工组织课程设计（3章）"/>
          <p:cNvSpPr txBox="1">
            <a:spLocks noChangeArrowheads="1"/>
          </p:cNvSpPr>
          <p:nvPr/>
        </p:nvSpPr>
        <p:spPr bwMode="auto">
          <a:xfrm>
            <a:off x="6669088" y="2982913"/>
            <a:ext cx="2985770"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rPr>
              <a:t>施工组织设计</a:t>
            </a:r>
            <a:endPar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endParaRPr>
          </a:p>
        </p:txBody>
      </p:sp>
      <p:sp>
        <p:nvSpPr>
          <p:cNvPr id="6155" name="水工程经济（3章）"/>
          <p:cNvSpPr txBox="1">
            <a:spLocks noChangeArrowheads="1"/>
          </p:cNvSpPr>
          <p:nvPr/>
        </p:nvSpPr>
        <p:spPr bwMode="auto">
          <a:xfrm>
            <a:off x="6669088" y="5221288"/>
            <a:ext cx="2503170"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rPr>
              <a:t>水工程经济</a:t>
            </a:r>
            <a:endPar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17"/>
          <p:cNvGrpSpPr/>
          <p:nvPr/>
        </p:nvGrpSpPr>
        <p:grpSpPr bwMode="auto">
          <a:xfrm>
            <a:off x="776288" y="1785937"/>
            <a:ext cx="10639425" cy="3903663"/>
            <a:chOff x="0" y="-1"/>
            <a:chExt cx="10638972" cy="3904344"/>
          </a:xfrm>
        </p:grpSpPr>
        <p:sp>
          <p:nvSpPr>
            <p:cNvPr id="252"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5375"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sp>
          <p:nvSpPr>
            <p:cNvPr id="15376" name="矩形: 圆角 3"/>
            <p:cNvSpPr>
              <a:spLocks noChangeArrowheads="1"/>
            </p:cNvSpPr>
            <p:nvPr/>
          </p:nvSpPr>
          <p:spPr bwMode="auto">
            <a:xfrm>
              <a:off x="7787088" y="-1"/>
              <a:ext cx="2851884" cy="3875316"/>
            </a:xfrm>
            <a:prstGeom prst="roundRect">
              <a:avLst>
                <a:gd name="adj" fmla="val 4403"/>
              </a:avLst>
            </a:prstGeom>
            <a:blipFill dpi="0" rotWithShape="1">
              <a:blip r:embed="rId1"/>
              <a:srcRect/>
              <a:tile tx="0" ty="0" sx="100000" sy="100000" flip="none" algn="tl"/>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15363" name="3.3水工程合同成立的条件："/>
          <p:cNvSpPr txBox="1">
            <a:spLocks noChangeArrowheads="1"/>
          </p:cNvSpPr>
          <p:nvPr/>
        </p:nvSpPr>
        <p:spPr bwMode="auto">
          <a:xfrm>
            <a:off x="1146175" y="2570163"/>
            <a:ext cx="37226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300" b="1"/>
              <a:t>3.3</a:t>
            </a:r>
            <a:r>
              <a:rPr lang="zh-CN" sz="2300" b="1"/>
              <a:t>水工程合同成立的条件：</a:t>
            </a:r>
            <a:endParaRPr lang="zh-CN" sz="2300" b="1"/>
          </a:p>
        </p:txBody>
      </p:sp>
      <p:sp>
        <p:nvSpPr>
          <p:cNvPr id="15364" name="1须有双方当事人…"/>
          <p:cNvSpPr txBox="1">
            <a:spLocks noChangeArrowheads="1"/>
          </p:cNvSpPr>
          <p:nvPr/>
        </p:nvSpPr>
        <p:spPr bwMode="auto">
          <a:xfrm>
            <a:off x="4836869" y="1960562"/>
            <a:ext cx="35099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spcBef>
                <a:spcPts val="800"/>
              </a:spcBef>
            </a:pPr>
            <a:r>
              <a:rPr lang="zh-CN" altLang="en-US" sz="2300" dirty="0"/>
              <a:t>（</a:t>
            </a:r>
            <a:r>
              <a:rPr lang="en-US" altLang="zh-CN" sz="2300" dirty="0"/>
              <a:t>1</a:t>
            </a:r>
            <a:r>
              <a:rPr lang="zh-CN" altLang="en-US" sz="2300" dirty="0"/>
              <a:t>）</a:t>
            </a:r>
            <a:r>
              <a:rPr lang="zh-CN" sz="2300" dirty="0"/>
              <a:t>须有双方当事人</a:t>
            </a:r>
            <a:endParaRPr lang="zh-CN" sz="2300" dirty="0"/>
          </a:p>
          <a:p>
            <a:pPr eaLnBrk="1">
              <a:spcBef>
                <a:spcPts val="800"/>
              </a:spcBef>
            </a:pPr>
            <a:r>
              <a:rPr lang="zh-CN" altLang="en-US" sz="2300" dirty="0"/>
              <a:t>（</a:t>
            </a:r>
            <a:r>
              <a:rPr lang="en-US" altLang="zh-CN" sz="2300" dirty="0"/>
              <a:t>2</a:t>
            </a:r>
            <a:r>
              <a:rPr lang="zh-CN" altLang="en-US" sz="2300" dirty="0"/>
              <a:t>）</a:t>
            </a:r>
            <a:r>
              <a:rPr lang="zh-CN" sz="2300" dirty="0"/>
              <a:t>须意思表示一致</a:t>
            </a:r>
            <a:endParaRPr lang="zh-CN" sz="2300" dirty="0"/>
          </a:p>
          <a:p>
            <a:pPr eaLnBrk="1">
              <a:spcBef>
                <a:spcPts val="800"/>
              </a:spcBef>
            </a:pPr>
            <a:r>
              <a:rPr lang="zh-CN" altLang="en-US" sz="2300" dirty="0"/>
              <a:t>（</a:t>
            </a:r>
            <a:r>
              <a:rPr lang="en-US" altLang="zh-CN" sz="2300" dirty="0"/>
              <a:t>3</a:t>
            </a:r>
            <a:r>
              <a:rPr lang="zh-CN" altLang="en-US" sz="2300" dirty="0"/>
              <a:t>）</a:t>
            </a:r>
            <a:r>
              <a:rPr lang="zh-CN" sz="2300" dirty="0"/>
              <a:t>权利义务具体明确</a:t>
            </a:r>
            <a:endParaRPr lang="zh-CN" sz="2300" dirty="0"/>
          </a:p>
          <a:p>
            <a:pPr eaLnBrk="1">
              <a:spcBef>
                <a:spcPts val="800"/>
              </a:spcBef>
            </a:pPr>
            <a:r>
              <a:rPr lang="zh-CN" altLang="en-US" sz="2300" dirty="0"/>
              <a:t>（</a:t>
            </a:r>
            <a:r>
              <a:rPr lang="en-US" altLang="zh-CN" sz="2300" dirty="0"/>
              <a:t>4</a:t>
            </a:r>
            <a:r>
              <a:rPr lang="zh-CN" altLang="en-US" sz="2300" dirty="0"/>
              <a:t>）</a:t>
            </a:r>
            <a:r>
              <a:rPr lang="zh-CN" sz="2300" dirty="0"/>
              <a:t>须有一定的外在形式</a:t>
            </a:r>
            <a:endParaRPr lang="zh-CN" sz="2300" dirty="0"/>
          </a:p>
        </p:txBody>
      </p:sp>
      <p:sp>
        <p:nvSpPr>
          <p:cNvPr id="15365" name="3.4FIDIC:国际咨询工程师联合会"/>
          <p:cNvSpPr txBox="1">
            <a:spLocks noChangeArrowheads="1"/>
          </p:cNvSpPr>
          <p:nvPr/>
        </p:nvSpPr>
        <p:spPr bwMode="auto">
          <a:xfrm>
            <a:off x="1953419" y="3911600"/>
            <a:ext cx="42910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300" b="1"/>
              <a:t>3.4FIDIC:</a:t>
            </a:r>
            <a:r>
              <a:rPr lang="zh-CN" sz="2300" b="1"/>
              <a:t>国际咨询工程师联合会</a:t>
            </a:r>
            <a:endParaRPr lang="zh-CN" sz="2300" b="1"/>
          </a:p>
        </p:txBody>
      </p:sp>
      <p:sp>
        <p:nvSpPr>
          <p:cNvPr id="15366" name="含义：土木工程的技术服务…"/>
          <p:cNvSpPr txBox="1">
            <a:spLocks noChangeArrowheads="1"/>
          </p:cNvSpPr>
          <p:nvPr/>
        </p:nvSpPr>
        <p:spPr bwMode="auto">
          <a:xfrm>
            <a:off x="2090511" y="4580127"/>
            <a:ext cx="572047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spcBef>
                <a:spcPts val="800"/>
              </a:spcBef>
            </a:pPr>
            <a:r>
              <a:rPr lang="zh-CN" sz="2300" dirty="0"/>
              <a:t>含义：土木工程的技术服务</a:t>
            </a:r>
            <a:endParaRPr lang="zh-CN" sz="2300" dirty="0"/>
          </a:p>
          <a:p>
            <a:pPr eaLnBrk="1"/>
            <a:r>
              <a:rPr lang="zh-CN" sz="2300" dirty="0"/>
              <a:t>包括</a:t>
            </a:r>
            <a:r>
              <a:rPr lang="en-US" altLang="zh-CN" sz="2300" dirty="0"/>
              <a:t>—</a:t>
            </a:r>
            <a:r>
              <a:rPr lang="zh-CN" sz="2300" dirty="0"/>
              <a:t>咨询、规划、设计、监理施工总承包</a:t>
            </a:r>
            <a:endParaRPr lang="zh-CN" sz="2300" dirty="0"/>
          </a:p>
        </p:txBody>
      </p:sp>
      <p:sp>
        <p:nvSpPr>
          <p:cNvPr id="15367" name="线条"/>
          <p:cNvSpPr>
            <a:spLocks noChangeShapeType="1"/>
          </p:cNvSpPr>
          <p:nvPr/>
        </p:nvSpPr>
        <p:spPr bwMode="auto">
          <a:xfrm>
            <a:off x="1244600" y="3905250"/>
            <a:ext cx="6808788" cy="0"/>
          </a:xfrm>
          <a:prstGeom prst="line">
            <a:avLst/>
          </a:prstGeom>
          <a:noFill/>
          <a:ln w="12700">
            <a:solidFill>
              <a:srgbClr val="FF93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263" name="水工程合同法规"/>
          <p:cNvSpPr txBox="1"/>
          <p:nvPr/>
        </p:nvSpPr>
        <p:spPr>
          <a:xfrm>
            <a:off x="4576763" y="215900"/>
            <a:ext cx="30384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合同</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15369" name="矩形 矩形" descr="矩形 矩形"/>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363" y="101600"/>
            <a:ext cx="359727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0" name="组合 10"/>
          <p:cNvGrpSpPr/>
          <p:nvPr/>
        </p:nvGrpSpPr>
        <p:grpSpPr bwMode="auto">
          <a:xfrm>
            <a:off x="3262313" y="161925"/>
            <a:ext cx="836612" cy="781050"/>
            <a:chOff x="0" y="0"/>
            <a:chExt cx="837475" cy="781050"/>
          </a:xfrm>
        </p:grpSpPr>
        <p:sp>
          <p:nvSpPr>
            <p:cNvPr id="266"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5373"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03</a:t>
              </a:r>
              <a:endParaRPr lang="zh-CN" altLang="zh-CN" sz="2800"/>
            </a:p>
          </p:txBody>
        </p:sp>
      </p:grpSp>
      <p:sp>
        <p:nvSpPr>
          <p:cNvPr id="18" name="矩形 17"/>
          <p:cNvSpPr/>
          <p:nvPr/>
        </p:nvSpPr>
        <p:spPr>
          <a:xfrm>
            <a:off x="9122886" y="1998490"/>
            <a:ext cx="1763123" cy="347787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水</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工</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程</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法</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规</a:t>
            </a:r>
            <a:endParaRPr lang="zh-CN" altLang="en-US" sz="4400" b="1" kern="0" dirty="0">
              <a:solidFill>
                <a:schemeClr val="accent4"/>
              </a:solidFill>
              <a:latin typeface="+mj-lt"/>
              <a:ea typeface="+mj-ea"/>
              <a:cs typeface="+mj-cs"/>
              <a:sym typeface="微软雅黑" panose="020B0503020204020204" pitchFamily="34" charset="-122"/>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7"/>
          <p:cNvGrpSpPr/>
          <p:nvPr/>
        </p:nvGrpSpPr>
        <p:grpSpPr bwMode="auto">
          <a:xfrm>
            <a:off x="776288" y="1785937"/>
            <a:ext cx="10639425" cy="4781223"/>
            <a:chOff x="0" y="-1"/>
            <a:chExt cx="10638972" cy="4782057"/>
          </a:xfrm>
        </p:grpSpPr>
        <p:sp>
          <p:nvSpPr>
            <p:cNvPr id="270" name="矩形: 圆角 1"/>
            <p:cNvSpPr/>
            <p:nvPr/>
          </p:nvSpPr>
          <p:spPr>
            <a:xfrm>
              <a:off x="0" y="-1"/>
              <a:ext cx="10638972" cy="4782057"/>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dirty="0">
                <a:solidFill>
                  <a:srgbClr val="FFFFFF"/>
                </a:solidFill>
                <a:latin typeface="+mj-lt"/>
                <a:ea typeface="+mj-ea"/>
                <a:cs typeface="+mj-cs"/>
                <a:sym typeface="微软雅黑" panose="020B0503020204020204" pitchFamily="34" charset="-122"/>
              </a:endParaRPr>
            </a:p>
          </p:txBody>
        </p:sp>
        <p:sp>
          <p:nvSpPr>
            <p:cNvPr id="16399"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16387" name="3.5无效的水工程合同的条件："/>
          <p:cNvSpPr txBox="1">
            <a:spLocks noChangeArrowheads="1"/>
          </p:cNvSpPr>
          <p:nvPr/>
        </p:nvSpPr>
        <p:spPr bwMode="auto">
          <a:xfrm>
            <a:off x="1104900" y="1130300"/>
            <a:ext cx="40163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300" b="1"/>
              <a:t>3.5</a:t>
            </a:r>
            <a:r>
              <a:rPr lang="zh-CN" sz="2300" b="1"/>
              <a:t>无效的水工程合同的条件：</a:t>
            </a:r>
            <a:endParaRPr lang="zh-CN" sz="2300" b="1"/>
          </a:p>
        </p:txBody>
      </p:sp>
      <p:sp>
        <p:nvSpPr>
          <p:cNvPr id="16388" name="1违反法律、行政法规、和国家有关规定的合同；…"/>
          <p:cNvSpPr txBox="1">
            <a:spLocks noChangeArrowheads="1"/>
          </p:cNvSpPr>
          <p:nvPr/>
        </p:nvSpPr>
        <p:spPr bwMode="auto">
          <a:xfrm>
            <a:off x="1104900" y="1785938"/>
            <a:ext cx="7028525" cy="354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spcBef>
                <a:spcPts val="800"/>
              </a:spcBef>
            </a:pPr>
            <a:r>
              <a:rPr lang="zh-CN" altLang="en-US" sz="2200" dirty="0"/>
              <a:t>（</a:t>
            </a:r>
            <a:r>
              <a:rPr lang="en-US" altLang="zh-CN" sz="2200" dirty="0"/>
              <a:t>1</a:t>
            </a:r>
            <a:r>
              <a:rPr lang="zh-CN" altLang="en-US" sz="2200" dirty="0"/>
              <a:t>）</a:t>
            </a:r>
            <a:r>
              <a:rPr lang="zh-CN" sz="2200" dirty="0"/>
              <a:t>违反法律、行政法规、和国家有关规定的合同；</a:t>
            </a:r>
            <a:endParaRPr lang="zh-CN" sz="2200" dirty="0"/>
          </a:p>
          <a:p>
            <a:pPr eaLnBrk="1">
              <a:spcBef>
                <a:spcPts val="800"/>
              </a:spcBef>
            </a:pPr>
            <a:r>
              <a:rPr lang="zh-CN" altLang="en-US" sz="2200" dirty="0"/>
              <a:t>（</a:t>
            </a:r>
            <a:r>
              <a:rPr lang="en-US" altLang="zh-CN" sz="2200" dirty="0"/>
              <a:t>2</a:t>
            </a:r>
            <a:r>
              <a:rPr lang="zh-CN" altLang="en-US" sz="2200" dirty="0"/>
              <a:t>）</a:t>
            </a:r>
            <a:r>
              <a:rPr lang="zh-CN" sz="2200" dirty="0"/>
              <a:t>采用欺诈、胁迫的手段订立的合同；</a:t>
            </a:r>
            <a:endParaRPr lang="zh-CN" sz="2200" dirty="0"/>
          </a:p>
          <a:p>
            <a:pPr eaLnBrk="1">
              <a:spcBef>
                <a:spcPts val="800"/>
              </a:spcBef>
            </a:pPr>
            <a:r>
              <a:rPr lang="zh-CN" altLang="en-US" sz="2200" dirty="0"/>
              <a:t>（</a:t>
            </a:r>
            <a:r>
              <a:rPr lang="en-US" altLang="zh-CN" sz="2200" dirty="0"/>
              <a:t>3</a:t>
            </a:r>
            <a:r>
              <a:rPr lang="zh-CN" altLang="en-US" sz="2200" dirty="0"/>
              <a:t>）</a:t>
            </a:r>
            <a:r>
              <a:rPr lang="zh-CN" sz="2200" dirty="0"/>
              <a:t>恶意串通、损害国家、集体或第三人利益的合同；</a:t>
            </a:r>
            <a:endParaRPr lang="zh-CN" sz="2200" dirty="0"/>
          </a:p>
          <a:p>
            <a:pPr eaLnBrk="1">
              <a:spcBef>
                <a:spcPts val="800"/>
              </a:spcBef>
            </a:pPr>
            <a:r>
              <a:rPr lang="zh-CN" altLang="en-US" sz="2200" dirty="0"/>
              <a:t>（</a:t>
            </a:r>
            <a:r>
              <a:rPr lang="en-US" altLang="zh-CN" sz="2200" dirty="0"/>
              <a:t>4</a:t>
            </a:r>
            <a:r>
              <a:rPr lang="zh-CN" altLang="en-US" sz="2200" dirty="0"/>
              <a:t>）</a:t>
            </a:r>
            <a:r>
              <a:rPr lang="zh-CN" sz="2200" dirty="0"/>
              <a:t>违反国家利益或损害社会公共利益的合同。</a:t>
            </a:r>
            <a:endParaRPr lang="zh-CN" sz="2200" dirty="0"/>
          </a:p>
          <a:p>
            <a:pPr eaLnBrk="1">
              <a:spcBef>
                <a:spcPts val="800"/>
              </a:spcBef>
            </a:pPr>
            <a:r>
              <a:rPr lang="zh-CN" altLang="en-US" sz="2200" dirty="0"/>
              <a:t>（</a:t>
            </a:r>
            <a:r>
              <a:rPr lang="en-US" altLang="zh-CN" sz="2200" dirty="0"/>
              <a:t>5</a:t>
            </a:r>
            <a:r>
              <a:rPr lang="zh-CN" altLang="en-US" sz="2200" dirty="0"/>
              <a:t>）</a:t>
            </a:r>
            <a:r>
              <a:rPr lang="zh-CN" sz="2200" dirty="0"/>
              <a:t>无效合同认定机构：由人民法院或仲裁机构确认。</a:t>
            </a:r>
            <a:endParaRPr lang="zh-CN" sz="2200" dirty="0"/>
          </a:p>
          <a:p>
            <a:pPr eaLnBrk="1"/>
            <a:r>
              <a:rPr lang="zh-CN" sz="2200" dirty="0"/>
              <a:t>     </a:t>
            </a:r>
            <a:endParaRPr lang="zh-CN" sz="2200" dirty="0"/>
          </a:p>
          <a:p>
            <a:pPr eaLnBrk="1"/>
            <a:endParaRPr lang="zh-CN" sz="2200" dirty="0"/>
          </a:p>
          <a:p>
            <a:pPr eaLnBrk="1"/>
            <a:endParaRPr lang="zh-CN" sz="2200" dirty="0"/>
          </a:p>
          <a:p>
            <a:pPr eaLnBrk="1"/>
            <a:r>
              <a:rPr lang="zh-CN" altLang="en-US" sz="2200" dirty="0"/>
              <a:t>（</a:t>
            </a:r>
            <a:r>
              <a:rPr lang="en-US" altLang="zh-CN" sz="2200" dirty="0"/>
              <a:t>6</a:t>
            </a:r>
            <a:r>
              <a:rPr lang="zh-CN" altLang="en-US" sz="2200" dirty="0"/>
              <a:t>）</a:t>
            </a:r>
            <a:r>
              <a:rPr lang="zh-CN" sz="2200" dirty="0"/>
              <a:t>无效合同处理方式：</a:t>
            </a:r>
            <a:endParaRPr lang="zh-CN" sz="2200" dirty="0"/>
          </a:p>
        </p:txBody>
      </p:sp>
      <p:sp>
        <p:nvSpPr>
          <p:cNvPr id="16389" name="1返还财产…"/>
          <p:cNvSpPr txBox="1">
            <a:spLocks noChangeArrowheads="1"/>
          </p:cNvSpPr>
          <p:nvPr/>
        </p:nvSpPr>
        <p:spPr bwMode="auto">
          <a:xfrm>
            <a:off x="5441372" y="4176548"/>
            <a:ext cx="2551337"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spcBef>
                <a:spcPts val="1000"/>
              </a:spcBef>
            </a:pPr>
            <a:r>
              <a:rPr lang="zh-CN" altLang="zh-CN" sz="2000" dirty="0"/>
              <a:t>1</a:t>
            </a:r>
            <a:r>
              <a:rPr lang="zh-CN" sz="2000" dirty="0"/>
              <a:t>返还财产</a:t>
            </a:r>
            <a:endParaRPr lang="zh-CN" sz="2000" dirty="0"/>
          </a:p>
          <a:p>
            <a:pPr eaLnBrk="1">
              <a:spcBef>
                <a:spcPts val="1000"/>
              </a:spcBef>
            </a:pPr>
            <a:r>
              <a:rPr lang="zh-CN" altLang="zh-CN" sz="2000" dirty="0"/>
              <a:t>2</a:t>
            </a:r>
            <a:r>
              <a:rPr lang="zh-CN" sz="2000" dirty="0"/>
              <a:t>折价赔偿</a:t>
            </a:r>
            <a:endParaRPr lang="zh-CN" sz="2000" dirty="0"/>
          </a:p>
          <a:p>
            <a:pPr eaLnBrk="1">
              <a:spcBef>
                <a:spcPts val="1000"/>
              </a:spcBef>
            </a:pPr>
            <a:r>
              <a:rPr lang="zh-CN" altLang="zh-CN" sz="2000" dirty="0"/>
              <a:t>3</a:t>
            </a:r>
            <a:r>
              <a:rPr lang="zh-CN" sz="2000" dirty="0"/>
              <a:t>赔偿损失</a:t>
            </a:r>
            <a:endParaRPr lang="zh-CN" sz="2000" dirty="0"/>
          </a:p>
          <a:p>
            <a:pPr eaLnBrk="1">
              <a:spcBef>
                <a:spcPts val="1000"/>
              </a:spcBef>
            </a:pPr>
            <a:r>
              <a:rPr lang="zh-CN" altLang="zh-CN" sz="2000" dirty="0"/>
              <a:t>4</a:t>
            </a:r>
            <a:r>
              <a:rPr lang="zh-CN" sz="2000" dirty="0"/>
              <a:t>收归国有</a:t>
            </a:r>
            <a:endParaRPr lang="zh-CN" sz="2000" dirty="0"/>
          </a:p>
          <a:p>
            <a:pPr eaLnBrk="1">
              <a:spcBef>
                <a:spcPts val="1000"/>
              </a:spcBef>
            </a:pPr>
            <a:r>
              <a:rPr lang="zh-CN" altLang="zh-CN" sz="2000" dirty="0"/>
              <a:t>5</a:t>
            </a:r>
            <a:r>
              <a:rPr lang="zh-CN" sz="2000" dirty="0"/>
              <a:t>返还集体或者第三人</a:t>
            </a:r>
            <a:endParaRPr lang="zh-CN" sz="2000" dirty="0"/>
          </a:p>
        </p:txBody>
      </p:sp>
      <p:sp>
        <p:nvSpPr>
          <p:cNvPr id="278" name="水工程合同法规"/>
          <p:cNvSpPr txBox="1"/>
          <p:nvPr/>
        </p:nvSpPr>
        <p:spPr>
          <a:xfrm>
            <a:off x="4576763" y="215900"/>
            <a:ext cx="30384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合同</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16391"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7363" y="101600"/>
            <a:ext cx="359727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线条"/>
          <p:cNvSpPr>
            <a:spLocks noChangeShapeType="1"/>
          </p:cNvSpPr>
          <p:nvPr/>
        </p:nvSpPr>
        <p:spPr bwMode="auto">
          <a:xfrm>
            <a:off x="4426288" y="5091216"/>
            <a:ext cx="846137" cy="0"/>
          </a:xfrm>
          <a:prstGeom prst="line">
            <a:avLst/>
          </a:prstGeom>
          <a:noFill/>
          <a:ln w="38100">
            <a:solidFill>
              <a:srgbClr val="000000"/>
            </a:solidFill>
            <a:miter lim="800000"/>
            <a:tailEnd type="triangle" w="med" len="med"/>
          </a:ln>
          <a:extLst>
            <a:ext uri="{909E8E84-426E-40DD-AFC4-6F175D3DCCD1}">
              <a14:hiddenFill xmlns:a14="http://schemas.microsoft.com/office/drawing/2010/main">
                <a:noFill/>
              </a14:hiddenFill>
            </a:ext>
          </a:extLst>
        </p:spPr>
        <p:txBody>
          <a:bodyPr lIns="45719" rIns="45719"/>
          <a:lstStyle/>
          <a:p>
            <a:endParaRPr lang="zh-CN" altLang="en-US"/>
          </a:p>
        </p:txBody>
      </p:sp>
      <p:grpSp>
        <p:nvGrpSpPr>
          <p:cNvPr id="16393" name="组合 10"/>
          <p:cNvGrpSpPr/>
          <p:nvPr/>
        </p:nvGrpSpPr>
        <p:grpSpPr bwMode="auto">
          <a:xfrm>
            <a:off x="3262313" y="161925"/>
            <a:ext cx="836612" cy="781050"/>
            <a:chOff x="0" y="0"/>
            <a:chExt cx="837475" cy="781050"/>
          </a:xfrm>
        </p:grpSpPr>
        <p:sp>
          <p:nvSpPr>
            <p:cNvPr id="282"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6397"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03</a:t>
              </a:r>
              <a:endParaRPr lang="zh-CN" altLang="zh-CN" sz="2800"/>
            </a:p>
          </p:txBody>
        </p:sp>
      </p:grpSp>
      <p:sp>
        <p:nvSpPr>
          <p:cNvPr id="16394" name="矩形: 圆角 3"/>
          <p:cNvSpPr>
            <a:spLocks noChangeArrowheads="1"/>
          </p:cNvSpPr>
          <p:nvPr/>
        </p:nvSpPr>
        <p:spPr bwMode="auto">
          <a:xfrm>
            <a:off x="8339138" y="1785938"/>
            <a:ext cx="3076575" cy="3875087"/>
          </a:xfrm>
          <a:prstGeom prst="roundRect">
            <a:avLst>
              <a:gd name="adj" fmla="val 4403"/>
            </a:avLst>
          </a:prstGeom>
          <a:blipFill dpi="0" rotWithShape="1">
            <a:blip r:embed="rId2"/>
            <a:srcRect/>
            <a:tile tx="0" ty="0" sx="100000" sy="100000" flip="none" algn="tl"/>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sp>
        <p:nvSpPr>
          <p:cNvPr id="17" name="矩形 16"/>
          <p:cNvSpPr/>
          <p:nvPr/>
        </p:nvSpPr>
        <p:spPr>
          <a:xfrm>
            <a:off x="9122886" y="1998490"/>
            <a:ext cx="1763123" cy="347787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水</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工</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程</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法</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规</a:t>
            </a:r>
            <a:endParaRPr lang="zh-CN" altLang="en-US" sz="4400" b="1" kern="0" dirty="0">
              <a:solidFill>
                <a:schemeClr val="accent4"/>
              </a:solidFill>
              <a:latin typeface="+mj-lt"/>
              <a:ea typeface="+mj-ea"/>
              <a:cs typeface="+mj-cs"/>
              <a:sym typeface="微软雅黑" panose="020B0503020204020204" pitchFamily="34" charset="-122"/>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17"/>
          <p:cNvGrpSpPr/>
          <p:nvPr/>
        </p:nvGrpSpPr>
        <p:grpSpPr bwMode="auto">
          <a:xfrm>
            <a:off x="776288" y="1785938"/>
            <a:ext cx="10639425" cy="3903662"/>
            <a:chOff x="0" y="0"/>
            <a:chExt cx="10638972" cy="3904343"/>
          </a:xfrm>
        </p:grpSpPr>
        <p:sp>
          <p:nvSpPr>
            <p:cNvPr id="286"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7421"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17411" name="7.合同履行的规则和原则：…"/>
          <p:cNvSpPr txBox="1">
            <a:spLocks noChangeArrowheads="1"/>
          </p:cNvSpPr>
          <p:nvPr/>
        </p:nvSpPr>
        <p:spPr bwMode="auto">
          <a:xfrm>
            <a:off x="1450732" y="1949793"/>
            <a:ext cx="638892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300" dirty="0"/>
              <a:t>（</a:t>
            </a:r>
            <a:r>
              <a:rPr lang="en-US" altLang="zh-CN" sz="2300" dirty="0"/>
              <a:t>7</a:t>
            </a:r>
            <a:r>
              <a:rPr lang="zh-CN" altLang="en-US" sz="2300" dirty="0"/>
              <a:t>）</a:t>
            </a:r>
            <a:r>
              <a:rPr lang="zh-CN" sz="2300" dirty="0"/>
              <a:t>合同履行的规则和原则：</a:t>
            </a:r>
            <a:endParaRPr lang="zh-CN" sz="2300" dirty="0"/>
          </a:p>
          <a:p>
            <a:pPr eaLnBrk="1"/>
            <a:r>
              <a:rPr lang="zh-CN" sz="2300" dirty="0"/>
              <a:t>    原则</a:t>
            </a:r>
            <a:r>
              <a:rPr lang="zh-CN" altLang="en-US" sz="2300" dirty="0"/>
              <a:t>：</a:t>
            </a:r>
            <a:r>
              <a:rPr lang="en-US" altLang="zh-CN" sz="2300" dirty="0"/>
              <a:t>1</a:t>
            </a:r>
            <a:r>
              <a:rPr lang="zh-CN" sz="2300" dirty="0"/>
              <a:t>遵守约定原则</a:t>
            </a:r>
            <a:r>
              <a:rPr lang="zh-CN" altLang="en-US" sz="2300" dirty="0"/>
              <a:t>，</a:t>
            </a:r>
            <a:r>
              <a:rPr lang="zh-CN" altLang="zh-CN" sz="2300" dirty="0"/>
              <a:t>2</a:t>
            </a:r>
            <a:r>
              <a:rPr lang="zh-CN" sz="2300" dirty="0"/>
              <a:t>诚实信用原则；</a:t>
            </a:r>
            <a:endParaRPr lang="zh-CN" sz="2300" dirty="0"/>
          </a:p>
          <a:p>
            <a:pPr eaLnBrk="1"/>
            <a:r>
              <a:rPr lang="zh-CN" sz="2300" dirty="0"/>
              <a:t>    规则</a:t>
            </a:r>
            <a:r>
              <a:rPr lang="zh-CN" altLang="en-US" sz="2300" dirty="0"/>
              <a:t>：</a:t>
            </a:r>
            <a:r>
              <a:rPr lang="en-US" altLang="zh-CN" sz="2300" dirty="0"/>
              <a:t>1</a:t>
            </a:r>
            <a:r>
              <a:rPr lang="zh-CN" sz="2300" dirty="0"/>
              <a:t>一般规则</a:t>
            </a:r>
            <a:r>
              <a:rPr lang="zh-CN" altLang="en-US" sz="2300" dirty="0"/>
              <a:t>，</a:t>
            </a:r>
            <a:r>
              <a:rPr lang="zh-CN" altLang="zh-CN" sz="2300" dirty="0"/>
              <a:t>2</a:t>
            </a:r>
            <a:r>
              <a:rPr lang="zh-CN" sz="2300" dirty="0"/>
              <a:t>约定不明确的履行规则。</a:t>
            </a:r>
            <a:endParaRPr lang="zh-CN" sz="2300" dirty="0"/>
          </a:p>
          <a:p>
            <a:pPr eaLnBrk="1"/>
            <a:endParaRPr lang="en-US" altLang="zh-CN" sz="2300" dirty="0"/>
          </a:p>
          <a:p>
            <a:pPr eaLnBrk="1"/>
            <a:r>
              <a:rPr lang="zh-CN" altLang="en-US" sz="2300" dirty="0"/>
              <a:t>（</a:t>
            </a:r>
            <a:r>
              <a:rPr lang="en-US" altLang="zh-CN" sz="2300" dirty="0"/>
              <a:t>8</a:t>
            </a:r>
            <a:r>
              <a:rPr lang="zh-CN" altLang="en-US" sz="2300" dirty="0"/>
              <a:t>）</a:t>
            </a:r>
            <a:r>
              <a:rPr lang="zh-CN" sz="2300" dirty="0"/>
              <a:t>水工程合同索赔：商务索赔和工程索赔；</a:t>
            </a:r>
            <a:endParaRPr lang="zh-CN" sz="2300" dirty="0"/>
          </a:p>
          <a:p>
            <a:pPr eaLnBrk="1"/>
            <a:endParaRPr lang="en-US" altLang="zh-CN" sz="2300" dirty="0"/>
          </a:p>
          <a:p>
            <a:pPr eaLnBrk="1"/>
            <a:r>
              <a:rPr lang="zh-CN" altLang="en-US" sz="2300" dirty="0"/>
              <a:t>（</a:t>
            </a:r>
            <a:r>
              <a:rPr lang="en-US" altLang="zh-CN" sz="2300" dirty="0"/>
              <a:t>9</a:t>
            </a:r>
            <a:r>
              <a:rPr lang="zh-CN" altLang="en-US" sz="2300" dirty="0"/>
              <a:t>）</a:t>
            </a:r>
            <a:r>
              <a:rPr lang="zh-CN" sz="2300" dirty="0"/>
              <a:t>施工索赔的原因：</a:t>
            </a:r>
            <a:endParaRPr lang="zh-CN" sz="2300" dirty="0"/>
          </a:p>
          <a:p>
            <a:pPr eaLnBrk="1"/>
            <a:r>
              <a:rPr lang="zh-CN" sz="2300" dirty="0"/>
              <a:t>    </a:t>
            </a:r>
            <a:r>
              <a:rPr lang="zh-CN" altLang="zh-CN" sz="2300" dirty="0"/>
              <a:t>1</a:t>
            </a:r>
            <a:r>
              <a:rPr lang="zh-CN" sz="2300" dirty="0"/>
              <a:t>业主违约，</a:t>
            </a:r>
            <a:r>
              <a:rPr lang="zh-CN" altLang="zh-CN" sz="2300" dirty="0"/>
              <a:t>2</a:t>
            </a:r>
            <a:r>
              <a:rPr lang="zh-CN" sz="2300" dirty="0"/>
              <a:t>施工条件变化，</a:t>
            </a:r>
            <a:r>
              <a:rPr lang="zh-CN" altLang="zh-CN" sz="2300" dirty="0"/>
              <a:t>3</a:t>
            </a:r>
            <a:r>
              <a:rPr lang="zh-CN" sz="2300" dirty="0"/>
              <a:t>工程量变化</a:t>
            </a:r>
            <a:endParaRPr lang="zh-CN" sz="2300" dirty="0"/>
          </a:p>
          <a:p>
            <a:pPr eaLnBrk="1"/>
            <a:r>
              <a:rPr lang="zh-CN" sz="2300" dirty="0"/>
              <a:t>    </a:t>
            </a:r>
            <a:r>
              <a:rPr lang="zh-CN" altLang="zh-CN" sz="2300" dirty="0"/>
              <a:t>4</a:t>
            </a:r>
            <a:r>
              <a:rPr lang="zh-CN" sz="2300" dirty="0"/>
              <a:t>施工进度的变化，</a:t>
            </a:r>
            <a:r>
              <a:rPr lang="zh-CN" altLang="zh-CN" sz="2300" dirty="0"/>
              <a:t>5</a:t>
            </a:r>
            <a:r>
              <a:rPr lang="zh-CN" sz="2300" dirty="0"/>
              <a:t>工程质量要求变化</a:t>
            </a:r>
            <a:endParaRPr lang="zh-CN" sz="2300" dirty="0"/>
          </a:p>
          <a:p>
            <a:pPr eaLnBrk="1"/>
            <a:r>
              <a:rPr lang="zh-CN" sz="2300" dirty="0"/>
              <a:t>    </a:t>
            </a:r>
            <a:r>
              <a:rPr lang="zh-CN" altLang="zh-CN" sz="2300" dirty="0"/>
              <a:t>6</a:t>
            </a:r>
            <a:r>
              <a:rPr lang="zh-CN" sz="2300" dirty="0"/>
              <a:t>不可抗力事件，</a:t>
            </a:r>
            <a:r>
              <a:rPr lang="zh-CN" altLang="zh-CN" sz="2300" dirty="0"/>
              <a:t>7</a:t>
            </a:r>
            <a:r>
              <a:rPr lang="zh-CN" sz="2300" dirty="0"/>
              <a:t>情势变更</a:t>
            </a:r>
            <a:r>
              <a:rPr lang="zh-CN" altLang="en-US" sz="2300" dirty="0"/>
              <a:t>等</a:t>
            </a:r>
            <a:endParaRPr lang="zh-CN" sz="2300" dirty="0"/>
          </a:p>
          <a:p>
            <a:pPr eaLnBrk="1"/>
            <a:r>
              <a:rPr lang="zh-CN" sz="2200" dirty="0"/>
              <a:t>    </a:t>
            </a:r>
            <a:endParaRPr lang="zh-CN" sz="2200" dirty="0"/>
          </a:p>
        </p:txBody>
      </p:sp>
      <p:sp>
        <p:nvSpPr>
          <p:cNvPr id="292" name="水工程合同法规"/>
          <p:cNvSpPr txBox="1"/>
          <p:nvPr/>
        </p:nvSpPr>
        <p:spPr>
          <a:xfrm>
            <a:off x="4576763" y="215900"/>
            <a:ext cx="30384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合同</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17413"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7363" y="101600"/>
            <a:ext cx="359727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3.5无效的水工程合同的条件："/>
          <p:cNvSpPr txBox="1">
            <a:spLocks noChangeArrowheads="1"/>
          </p:cNvSpPr>
          <p:nvPr/>
        </p:nvSpPr>
        <p:spPr bwMode="auto">
          <a:xfrm>
            <a:off x="1104900" y="1130300"/>
            <a:ext cx="40163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300" b="1"/>
              <a:t>3.5</a:t>
            </a:r>
            <a:r>
              <a:rPr lang="zh-CN" sz="2300" b="1"/>
              <a:t>无效的水工程合同的条件：</a:t>
            </a:r>
            <a:endParaRPr lang="zh-CN" sz="2300" b="1"/>
          </a:p>
        </p:txBody>
      </p:sp>
      <p:grpSp>
        <p:nvGrpSpPr>
          <p:cNvPr id="17415" name="组合 10"/>
          <p:cNvGrpSpPr/>
          <p:nvPr/>
        </p:nvGrpSpPr>
        <p:grpSpPr bwMode="auto">
          <a:xfrm>
            <a:off x="3262313" y="161925"/>
            <a:ext cx="836612" cy="781050"/>
            <a:chOff x="0" y="0"/>
            <a:chExt cx="837475" cy="781050"/>
          </a:xfrm>
        </p:grpSpPr>
        <p:sp>
          <p:nvSpPr>
            <p:cNvPr id="296"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7419"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03</a:t>
              </a:r>
              <a:endParaRPr lang="zh-CN" altLang="zh-CN" sz="2800"/>
            </a:p>
          </p:txBody>
        </p:sp>
      </p:grpSp>
      <p:sp>
        <p:nvSpPr>
          <p:cNvPr id="17416" name="矩形: 圆角 3"/>
          <p:cNvSpPr>
            <a:spLocks noChangeArrowheads="1"/>
          </p:cNvSpPr>
          <p:nvPr/>
        </p:nvSpPr>
        <p:spPr bwMode="auto">
          <a:xfrm>
            <a:off x="8339138" y="1785938"/>
            <a:ext cx="3076575" cy="3875087"/>
          </a:xfrm>
          <a:prstGeom prst="roundRect">
            <a:avLst>
              <a:gd name="adj" fmla="val 4403"/>
            </a:avLst>
          </a:prstGeom>
          <a:blipFill dpi="0" rotWithShape="1">
            <a:blip r:embed="rId2"/>
            <a:srcRect/>
            <a:tile tx="0" ty="0" sx="100000" sy="100000" flip="none" algn="tl"/>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sp>
        <p:nvSpPr>
          <p:cNvPr id="15" name="矩形 14"/>
          <p:cNvSpPr/>
          <p:nvPr/>
        </p:nvSpPr>
        <p:spPr>
          <a:xfrm>
            <a:off x="9122886" y="1998490"/>
            <a:ext cx="1763123" cy="347787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水</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工</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程</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法</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规</a:t>
            </a:r>
            <a:endParaRPr lang="zh-CN" altLang="en-US" sz="4400" b="1" kern="0" dirty="0">
              <a:solidFill>
                <a:schemeClr val="accent4"/>
              </a:solidFill>
              <a:latin typeface="+mj-lt"/>
              <a:ea typeface="+mj-ea"/>
              <a:cs typeface="+mj-cs"/>
              <a:sym typeface="微软雅黑" panose="020B0503020204020204" pitchFamily="34" charset="-122"/>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17"/>
          <p:cNvGrpSpPr/>
          <p:nvPr/>
        </p:nvGrpSpPr>
        <p:grpSpPr bwMode="auto">
          <a:xfrm>
            <a:off x="776288" y="2330450"/>
            <a:ext cx="10639425" cy="3905250"/>
            <a:chOff x="0" y="0"/>
            <a:chExt cx="10638972" cy="3904343"/>
          </a:xfrm>
        </p:grpSpPr>
        <p:sp>
          <p:nvSpPr>
            <p:cNvPr id="300"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8447"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18435" name="4.1给水规划完全性考虑："/>
          <p:cNvSpPr txBox="1">
            <a:spLocks noChangeArrowheads="1"/>
          </p:cNvSpPr>
          <p:nvPr/>
        </p:nvSpPr>
        <p:spPr bwMode="auto">
          <a:xfrm>
            <a:off x="1082675" y="1290638"/>
            <a:ext cx="4876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3300" b="1"/>
              <a:t>4.1</a:t>
            </a:r>
            <a:r>
              <a:rPr lang="zh-CN" sz="3300" b="1"/>
              <a:t>给水规划完全性考虑：</a:t>
            </a:r>
            <a:endParaRPr lang="zh-CN" sz="3300" b="1"/>
          </a:p>
        </p:txBody>
      </p:sp>
      <p:sp>
        <p:nvSpPr>
          <p:cNvPr id="18436" name="1污水管渠系统应设置事故出水口；"/>
          <p:cNvSpPr txBox="1">
            <a:spLocks noChangeArrowheads="1"/>
          </p:cNvSpPr>
          <p:nvPr/>
        </p:nvSpPr>
        <p:spPr bwMode="auto">
          <a:xfrm>
            <a:off x="1241425" y="2595563"/>
            <a:ext cx="61821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1</a:t>
            </a:r>
            <a:r>
              <a:rPr lang="zh-CN" altLang="en-US" sz="2700" dirty="0"/>
              <a:t>）</a:t>
            </a:r>
            <a:r>
              <a:rPr lang="zh-CN" sz="2700" dirty="0"/>
              <a:t>污水管渠系统应设置事故出水口；</a:t>
            </a:r>
            <a:endParaRPr lang="zh-CN" sz="2700" dirty="0"/>
          </a:p>
        </p:txBody>
      </p:sp>
      <p:sp>
        <p:nvSpPr>
          <p:cNvPr id="18437" name="2排放口低于水体水位时，应设置防潮门、闸门或排水泵站"/>
          <p:cNvSpPr txBox="1">
            <a:spLocks noChangeArrowheads="1"/>
          </p:cNvSpPr>
          <p:nvPr/>
        </p:nvSpPr>
        <p:spPr bwMode="auto">
          <a:xfrm>
            <a:off x="1241425" y="3505200"/>
            <a:ext cx="964462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2</a:t>
            </a:r>
            <a:r>
              <a:rPr lang="zh-CN" altLang="en-US" sz="2700" dirty="0"/>
              <a:t>）</a:t>
            </a:r>
            <a:r>
              <a:rPr lang="zh-CN" sz="2700" dirty="0"/>
              <a:t>排放口低于水体水位时，应设置防潮门、闸门或排水泵站</a:t>
            </a:r>
            <a:endParaRPr lang="zh-CN" sz="2700" dirty="0"/>
          </a:p>
        </p:txBody>
      </p:sp>
      <p:sp>
        <p:nvSpPr>
          <p:cNvPr id="18438" name="3污水厂和排水泵站的防洪排涝等级不低于城市设防等级"/>
          <p:cNvSpPr txBox="1">
            <a:spLocks noChangeArrowheads="1"/>
          </p:cNvSpPr>
          <p:nvPr/>
        </p:nvSpPr>
        <p:spPr bwMode="auto">
          <a:xfrm>
            <a:off x="1241425" y="4414838"/>
            <a:ext cx="929837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3</a:t>
            </a:r>
            <a:r>
              <a:rPr lang="zh-CN" altLang="en-US" sz="2700" dirty="0"/>
              <a:t>）</a:t>
            </a:r>
            <a:r>
              <a:rPr lang="zh-CN" sz="2700" dirty="0"/>
              <a:t>污水厂和排水泵站的防洪排涝等级不低于城市设防等级</a:t>
            </a:r>
            <a:endParaRPr lang="zh-CN" sz="2700" dirty="0"/>
          </a:p>
        </p:txBody>
      </p:sp>
      <p:sp>
        <p:nvSpPr>
          <p:cNvPr id="18439" name="4污水厂和排水泵站的供电等级应为二级负荷"/>
          <p:cNvSpPr txBox="1">
            <a:spLocks noChangeArrowheads="1"/>
          </p:cNvSpPr>
          <p:nvPr/>
        </p:nvSpPr>
        <p:spPr bwMode="auto">
          <a:xfrm>
            <a:off x="1241425" y="5322888"/>
            <a:ext cx="756713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4</a:t>
            </a:r>
            <a:r>
              <a:rPr lang="zh-CN" altLang="en-US" sz="2700" dirty="0"/>
              <a:t>）</a:t>
            </a:r>
            <a:r>
              <a:rPr lang="zh-CN" sz="2700" dirty="0"/>
              <a:t>污水厂和排水泵站的供电等级应为二级负荷</a:t>
            </a:r>
            <a:endParaRPr lang="zh-CN" sz="2700" dirty="0"/>
          </a:p>
        </p:txBody>
      </p:sp>
      <p:sp>
        <p:nvSpPr>
          <p:cNvPr id="309" name="水工程规划法规"/>
          <p:cNvSpPr txBox="1"/>
          <p:nvPr/>
        </p:nvSpPr>
        <p:spPr>
          <a:xfrm>
            <a:off x="4576763" y="330200"/>
            <a:ext cx="30384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规划</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18441"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7363" y="215900"/>
            <a:ext cx="359727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2" name="组合 10"/>
          <p:cNvGrpSpPr/>
          <p:nvPr/>
        </p:nvGrpSpPr>
        <p:grpSpPr bwMode="auto">
          <a:xfrm>
            <a:off x="3314700" y="276225"/>
            <a:ext cx="838200" cy="781050"/>
            <a:chOff x="0" y="0"/>
            <a:chExt cx="837475" cy="781050"/>
          </a:xfrm>
        </p:grpSpPr>
        <p:sp>
          <p:nvSpPr>
            <p:cNvPr id="313"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8445"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04</a:t>
              </a:r>
              <a:endParaRPr lang="zh-CN" altLang="zh-CN" sz="2800"/>
            </a:p>
          </p:txBody>
        </p:sp>
      </p:grpSp>
      <p:pic>
        <p:nvPicPr>
          <p:cNvPr id="18443"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7425" y="1301750"/>
            <a:ext cx="28082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7"/>
          <p:cNvGrpSpPr/>
          <p:nvPr/>
        </p:nvGrpSpPr>
        <p:grpSpPr bwMode="auto">
          <a:xfrm>
            <a:off x="776288" y="2330450"/>
            <a:ext cx="10639425" cy="3905250"/>
            <a:chOff x="0" y="0"/>
            <a:chExt cx="10638972" cy="3904343"/>
          </a:xfrm>
        </p:grpSpPr>
        <p:sp>
          <p:nvSpPr>
            <p:cNvPr id="317"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9472"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19459" name="4.2污水厂址选择："/>
          <p:cNvSpPr txBox="1">
            <a:spLocks noChangeArrowheads="1"/>
          </p:cNvSpPr>
          <p:nvPr/>
        </p:nvSpPr>
        <p:spPr bwMode="auto">
          <a:xfrm>
            <a:off x="1082675" y="1290638"/>
            <a:ext cx="36195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3300" b="1"/>
              <a:t>4.2</a:t>
            </a:r>
            <a:r>
              <a:rPr lang="zh-CN" sz="3300" b="1"/>
              <a:t>污水厂址选择：</a:t>
            </a:r>
            <a:endParaRPr lang="zh-CN" sz="3300" b="1"/>
          </a:p>
        </p:txBody>
      </p:sp>
      <p:sp>
        <p:nvSpPr>
          <p:cNvPr id="19460" name="1城市水系下游，并符合供水水源防护要求"/>
          <p:cNvSpPr txBox="1">
            <a:spLocks noChangeArrowheads="1"/>
          </p:cNvSpPr>
          <p:nvPr/>
        </p:nvSpPr>
        <p:spPr bwMode="auto">
          <a:xfrm>
            <a:off x="1241425" y="2595563"/>
            <a:ext cx="6429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400" dirty="0"/>
              <a:t>（</a:t>
            </a:r>
            <a:r>
              <a:rPr lang="en-US" altLang="zh-CN" sz="2400" dirty="0"/>
              <a:t>1</a:t>
            </a:r>
            <a:r>
              <a:rPr lang="zh-CN" altLang="en-US" sz="2400" dirty="0"/>
              <a:t>）</a:t>
            </a:r>
            <a:r>
              <a:rPr lang="zh-CN" sz="2400" dirty="0"/>
              <a:t>城市水系下游，并符合供水水源防护要求</a:t>
            </a:r>
            <a:endParaRPr lang="zh-CN" sz="2400" dirty="0"/>
          </a:p>
        </p:txBody>
      </p:sp>
      <p:sp>
        <p:nvSpPr>
          <p:cNvPr id="19461" name="2夏季最小频率风向的上风向"/>
          <p:cNvSpPr txBox="1">
            <a:spLocks noChangeArrowheads="1"/>
          </p:cNvSpPr>
          <p:nvPr/>
        </p:nvSpPr>
        <p:spPr bwMode="auto">
          <a:xfrm>
            <a:off x="1241425" y="3351213"/>
            <a:ext cx="4582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400" dirty="0"/>
              <a:t>（</a:t>
            </a:r>
            <a:r>
              <a:rPr lang="en-US" altLang="zh-CN" sz="2400" dirty="0"/>
              <a:t>2</a:t>
            </a:r>
            <a:r>
              <a:rPr lang="zh-CN" altLang="en-US" sz="2400" dirty="0"/>
              <a:t>）</a:t>
            </a:r>
            <a:r>
              <a:rPr lang="zh-CN" sz="2400" dirty="0"/>
              <a:t>夏季最小频率风向的上风向</a:t>
            </a:r>
            <a:endParaRPr lang="zh-CN" sz="2400" dirty="0"/>
          </a:p>
        </p:txBody>
      </p:sp>
      <p:sp>
        <p:nvSpPr>
          <p:cNvPr id="19462" name="3便利的交通运输，水电条件"/>
          <p:cNvSpPr txBox="1">
            <a:spLocks noChangeArrowheads="1"/>
          </p:cNvSpPr>
          <p:nvPr/>
        </p:nvSpPr>
        <p:spPr bwMode="auto">
          <a:xfrm>
            <a:off x="1241425" y="4106863"/>
            <a:ext cx="4582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400" dirty="0"/>
              <a:t>（</a:t>
            </a:r>
            <a:r>
              <a:rPr lang="en-US" altLang="zh-CN" sz="2400" dirty="0"/>
              <a:t>3</a:t>
            </a:r>
            <a:r>
              <a:rPr lang="zh-CN" altLang="en-US" sz="2400" dirty="0"/>
              <a:t>）</a:t>
            </a:r>
            <a:r>
              <a:rPr lang="zh-CN" sz="2400" dirty="0"/>
              <a:t>便利的交通运输，水电条件</a:t>
            </a:r>
            <a:endParaRPr lang="zh-CN" sz="2400" dirty="0"/>
          </a:p>
        </p:txBody>
      </p:sp>
      <p:sp>
        <p:nvSpPr>
          <p:cNvPr id="19463" name="4一定的卫生防护距离（按环境影响评价确定）"/>
          <p:cNvSpPr txBox="1">
            <a:spLocks noChangeArrowheads="1"/>
          </p:cNvSpPr>
          <p:nvPr/>
        </p:nvSpPr>
        <p:spPr bwMode="auto">
          <a:xfrm>
            <a:off x="1241425" y="4862513"/>
            <a:ext cx="7044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400" dirty="0"/>
              <a:t>（</a:t>
            </a:r>
            <a:r>
              <a:rPr lang="en-US" altLang="zh-CN" sz="2400" dirty="0"/>
              <a:t>4</a:t>
            </a:r>
            <a:r>
              <a:rPr lang="zh-CN" altLang="en-US" sz="2400" dirty="0"/>
              <a:t>）</a:t>
            </a:r>
            <a:r>
              <a:rPr lang="zh-CN" sz="2400" dirty="0"/>
              <a:t>一定的卫生防护距离（按环境影响评价确定）</a:t>
            </a:r>
            <a:endParaRPr lang="zh-CN" sz="2400" dirty="0"/>
          </a:p>
        </p:txBody>
      </p:sp>
      <p:sp>
        <p:nvSpPr>
          <p:cNvPr id="19464" name="5良好的地质条件"/>
          <p:cNvSpPr txBox="1">
            <a:spLocks noChangeArrowheads="1"/>
          </p:cNvSpPr>
          <p:nvPr/>
        </p:nvSpPr>
        <p:spPr bwMode="auto">
          <a:xfrm>
            <a:off x="1241425" y="5618163"/>
            <a:ext cx="3043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400" dirty="0"/>
              <a:t>（</a:t>
            </a:r>
            <a:r>
              <a:rPr lang="en-US" altLang="zh-CN" sz="2400" dirty="0"/>
              <a:t>5</a:t>
            </a:r>
            <a:r>
              <a:rPr lang="zh-CN" altLang="en-US" sz="2400" dirty="0"/>
              <a:t>）</a:t>
            </a:r>
            <a:r>
              <a:rPr lang="zh-CN" sz="2400" dirty="0"/>
              <a:t>良好的地质条件</a:t>
            </a:r>
            <a:endParaRPr lang="zh-CN" sz="2400" dirty="0"/>
          </a:p>
        </p:txBody>
      </p:sp>
      <p:sp>
        <p:nvSpPr>
          <p:cNvPr id="326" name="水工程规划法规"/>
          <p:cNvSpPr txBox="1"/>
          <p:nvPr/>
        </p:nvSpPr>
        <p:spPr>
          <a:xfrm>
            <a:off x="4576763" y="330200"/>
            <a:ext cx="30384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规划</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19466"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97363" y="215900"/>
            <a:ext cx="359727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7" name="组合 10"/>
          <p:cNvGrpSpPr/>
          <p:nvPr/>
        </p:nvGrpSpPr>
        <p:grpSpPr bwMode="auto">
          <a:xfrm>
            <a:off x="3314700" y="276225"/>
            <a:ext cx="838200" cy="781050"/>
            <a:chOff x="0" y="0"/>
            <a:chExt cx="837475" cy="781050"/>
          </a:xfrm>
        </p:grpSpPr>
        <p:sp>
          <p:nvSpPr>
            <p:cNvPr id="331"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9470"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04</a:t>
              </a:r>
              <a:endParaRPr lang="zh-CN" altLang="zh-CN" sz="2800"/>
            </a:p>
          </p:txBody>
        </p:sp>
      </p:grpSp>
      <p:pic>
        <p:nvPicPr>
          <p:cNvPr id="19468" name="图片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7425" y="1301750"/>
            <a:ext cx="28082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17"/>
          <p:cNvGrpSpPr/>
          <p:nvPr/>
        </p:nvGrpSpPr>
        <p:grpSpPr bwMode="auto">
          <a:xfrm>
            <a:off x="776288" y="2330450"/>
            <a:ext cx="10639425" cy="3905250"/>
            <a:chOff x="0" y="0"/>
            <a:chExt cx="10638972" cy="3904343"/>
          </a:xfrm>
        </p:grpSpPr>
        <p:sp>
          <p:nvSpPr>
            <p:cNvPr id="335"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0495"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20483" name="5.1水工程建设程序："/>
          <p:cNvSpPr txBox="1">
            <a:spLocks noChangeArrowheads="1"/>
          </p:cNvSpPr>
          <p:nvPr/>
        </p:nvSpPr>
        <p:spPr bwMode="auto">
          <a:xfrm>
            <a:off x="1082675" y="1290638"/>
            <a:ext cx="4038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3300" b="1"/>
              <a:t>5.1</a:t>
            </a:r>
            <a:r>
              <a:rPr lang="zh-CN" sz="3300" b="1"/>
              <a:t>水工程建设程序：</a:t>
            </a:r>
            <a:endParaRPr lang="zh-CN" sz="3300" b="1"/>
          </a:p>
        </p:txBody>
      </p:sp>
      <p:sp>
        <p:nvSpPr>
          <p:cNvPr id="20484" name="1前期工作：项目建议书、可行性研究"/>
          <p:cNvSpPr txBox="1">
            <a:spLocks noChangeArrowheads="1"/>
          </p:cNvSpPr>
          <p:nvPr/>
        </p:nvSpPr>
        <p:spPr bwMode="auto">
          <a:xfrm>
            <a:off x="1241425" y="2595563"/>
            <a:ext cx="62895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1</a:t>
            </a:r>
            <a:r>
              <a:rPr lang="zh-CN" altLang="en-US" sz="2600" dirty="0"/>
              <a:t>）</a:t>
            </a:r>
            <a:r>
              <a:rPr lang="zh-CN" sz="2600" dirty="0"/>
              <a:t>前期工作：项目建议书、可行性研究</a:t>
            </a:r>
            <a:endParaRPr lang="zh-CN" sz="2600" dirty="0"/>
          </a:p>
        </p:txBody>
      </p:sp>
      <p:sp>
        <p:nvSpPr>
          <p:cNvPr id="20485" name="2设计阶段：初步设计、扩大初步设计、施工图设计"/>
          <p:cNvSpPr txBox="1">
            <a:spLocks noChangeArrowheads="1"/>
          </p:cNvSpPr>
          <p:nvPr/>
        </p:nvSpPr>
        <p:spPr bwMode="auto">
          <a:xfrm>
            <a:off x="1241425" y="3521075"/>
            <a:ext cx="82900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2</a:t>
            </a:r>
            <a:r>
              <a:rPr lang="zh-CN" altLang="en-US" sz="2600" dirty="0"/>
              <a:t>）</a:t>
            </a:r>
            <a:r>
              <a:rPr lang="zh-CN" sz="2600" dirty="0"/>
              <a:t>设计阶段：初步设计、扩大初步设计、施工图设计</a:t>
            </a:r>
            <a:endParaRPr lang="zh-CN" sz="2600" dirty="0"/>
          </a:p>
        </p:txBody>
      </p:sp>
      <p:sp>
        <p:nvSpPr>
          <p:cNvPr id="20486" name="3建设阶段：施工、竣工验收、试运行"/>
          <p:cNvSpPr txBox="1">
            <a:spLocks noChangeArrowheads="1"/>
          </p:cNvSpPr>
          <p:nvPr/>
        </p:nvSpPr>
        <p:spPr bwMode="auto">
          <a:xfrm>
            <a:off x="1241425" y="4445000"/>
            <a:ext cx="62895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3</a:t>
            </a:r>
            <a:r>
              <a:rPr lang="zh-CN" altLang="en-US" sz="2600" dirty="0"/>
              <a:t>）</a:t>
            </a:r>
            <a:r>
              <a:rPr lang="zh-CN" sz="2600" dirty="0"/>
              <a:t>建设阶段：施工、竣工验收、试运行</a:t>
            </a:r>
            <a:endParaRPr lang="zh-CN" sz="2600" dirty="0"/>
          </a:p>
        </p:txBody>
      </p:sp>
      <p:sp>
        <p:nvSpPr>
          <p:cNvPr id="20487" name="4投产使用：交付使用"/>
          <p:cNvSpPr txBox="1">
            <a:spLocks noChangeArrowheads="1"/>
          </p:cNvSpPr>
          <p:nvPr/>
        </p:nvSpPr>
        <p:spPr bwMode="auto">
          <a:xfrm>
            <a:off x="1241425" y="5368925"/>
            <a:ext cx="39555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4</a:t>
            </a:r>
            <a:r>
              <a:rPr lang="zh-CN" altLang="en-US" sz="2600" dirty="0"/>
              <a:t>）</a:t>
            </a:r>
            <a:r>
              <a:rPr lang="zh-CN" sz="2600" dirty="0"/>
              <a:t>投产使用：交付使用</a:t>
            </a:r>
            <a:endParaRPr lang="zh-CN" sz="2600" dirty="0"/>
          </a:p>
        </p:txBody>
      </p:sp>
      <p:sp>
        <p:nvSpPr>
          <p:cNvPr id="343" name="水工程勘测设计法规"/>
          <p:cNvSpPr txBox="1"/>
          <p:nvPr/>
        </p:nvSpPr>
        <p:spPr>
          <a:xfrm>
            <a:off x="4157663" y="330200"/>
            <a:ext cx="38766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勘测</a:t>
            </a:r>
            <a:r>
              <a:rPr sz="3300" kern="0">
                <a:latin typeface="+mj-lt"/>
                <a:ea typeface="+mj-ea"/>
                <a:cs typeface="+mj-cs"/>
                <a:sym typeface="微软雅黑" panose="020B0503020204020204" pitchFamily="34" charset="-122"/>
              </a:rPr>
              <a:t>设计法规</a:t>
            </a:r>
            <a:endParaRPr sz="3300" kern="0">
              <a:latin typeface="+mj-lt"/>
              <a:ea typeface="+mj-ea"/>
              <a:cs typeface="+mj-cs"/>
              <a:sym typeface="微软雅黑" panose="020B0503020204020204" pitchFamily="34" charset="-122"/>
            </a:endParaRPr>
          </a:p>
        </p:txBody>
      </p:sp>
      <p:pic>
        <p:nvPicPr>
          <p:cNvPr id="20489"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41775" y="215900"/>
            <a:ext cx="410845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0" name="组合 10"/>
          <p:cNvGrpSpPr/>
          <p:nvPr/>
        </p:nvGrpSpPr>
        <p:grpSpPr bwMode="auto">
          <a:xfrm>
            <a:off x="3101975" y="276225"/>
            <a:ext cx="838200" cy="781050"/>
            <a:chOff x="0" y="0"/>
            <a:chExt cx="837475" cy="781050"/>
          </a:xfrm>
        </p:grpSpPr>
        <p:sp>
          <p:nvSpPr>
            <p:cNvPr id="348"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0493"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05</a:t>
              </a:r>
              <a:endParaRPr lang="zh-CN" altLang="zh-CN" sz="2800"/>
            </a:p>
          </p:txBody>
        </p:sp>
      </p:grpSp>
      <p:pic>
        <p:nvPicPr>
          <p:cNvPr id="20491"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2481263"/>
            <a:ext cx="242411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17"/>
          <p:cNvGrpSpPr/>
          <p:nvPr/>
        </p:nvGrpSpPr>
        <p:grpSpPr bwMode="auto">
          <a:xfrm>
            <a:off x="776288" y="2330450"/>
            <a:ext cx="10639425" cy="3905250"/>
            <a:chOff x="0" y="0"/>
            <a:chExt cx="10638972" cy="3904343"/>
          </a:xfrm>
        </p:grpSpPr>
        <p:sp>
          <p:nvSpPr>
            <p:cNvPr id="352"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1519"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21507" name="5.2工程勘察的依据和程序："/>
          <p:cNvSpPr txBox="1">
            <a:spLocks noChangeArrowheads="1"/>
          </p:cNvSpPr>
          <p:nvPr/>
        </p:nvSpPr>
        <p:spPr bwMode="auto">
          <a:xfrm>
            <a:off x="1082675" y="1290638"/>
            <a:ext cx="529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3300" b="1"/>
              <a:t>5.2</a:t>
            </a:r>
            <a:r>
              <a:rPr lang="zh-CN" sz="3300" b="1"/>
              <a:t>工程勘察的依据和程序：</a:t>
            </a:r>
            <a:endParaRPr lang="zh-CN" sz="3300" b="1"/>
          </a:p>
        </p:txBody>
      </p:sp>
      <p:sp>
        <p:nvSpPr>
          <p:cNvPr id="21508" name="1工程勘察设计一般按照工程测量"/>
          <p:cNvSpPr txBox="1">
            <a:spLocks noChangeArrowheads="1"/>
          </p:cNvSpPr>
          <p:nvPr/>
        </p:nvSpPr>
        <p:spPr bwMode="auto">
          <a:xfrm>
            <a:off x="1241425" y="2595563"/>
            <a:ext cx="583589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1</a:t>
            </a:r>
            <a:r>
              <a:rPr lang="zh-CN" altLang="en-US" sz="2700" dirty="0"/>
              <a:t>）</a:t>
            </a:r>
            <a:r>
              <a:rPr lang="zh-CN" sz="2700" dirty="0"/>
              <a:t>工程勘察设计一般按照工程测量</a:t>
            </a:r>
            <a:endParaRPr lang="zh-CN" sz="2700" dirty="0"/>
          </a:p>
        </p:txBody>
      </p:sp>
      <p:sp>
        <p:nvSpPr>
          <p:cNvPr id="21509" name="2总图布置 3工程水文地质初勘"/>
          <p:cNvSpPr txBox="1">
            <a:spLocks noChangeArrowheads="1"/>
          </p:cNvSpPr>
          <p:nvPr/>
        </p:nvSpPr>
        <p:spPr bwMode="auto">
          <a:xfrm>
            <a:off x="1241425" y="3500438"/>
            <a:ext cx="64883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2</a:t>
            </a:r>
            <a:r>
              <a:rPr lang="zh-CN" altLang="en-US" sz="2700" dirty="0"/>
              <a:t>）</a:t>
            </a:r>
            <a:r>
              <a:rPr lang="zh-CN" sz="2700" dirty="0"/>
              <a:t>总图布置 </a:t>
            </a:r>
            <a:r>
              <a:rPr lang="zh-CN" altLang="en-US" sz="2700" dirty="0"/>
              <a:t>；（</a:t>
            </a:r>
            <a:r>
              <a:rPr lang="en-US" altLang="zh-CN" sz="2700" dirty="0"/>
              <a:t>3</a:t>
            </a:r>
            <a:r>
              <a:rPr lang="zh-CN" altLang="en-US" sz="2700" dirty="0"/>
              <a:t>）</a:t>
            </a:r>
            <a:r>
              <a:rPr lang="zh-CN" sz="2700" dirty="0"/>
              <a:t>工程水文地质初勘</a:t>
            </a:r>
            <a:endParaRPr lang="zh-CN" sz="2700" dirty="0"/>
          </a:p>
        </p:txBody>
      </p:sp>
      <p:sp>
        <p:nvSpPr>
          <p:cNvPr id="21510" name="4初步设计 5工程水文地质详勘"/>
          <p:cNvSpPr txBox="1">
            <a:spLocks noChangeArrowheads="1"/>
          </p:cNvSpPr>
          <p:nvPr/>
        </p:nvSpPr>
        <p:spPr bwMode="auto">
          <a:xfrm>
            <a:off x="1241425" y="4405313"/>
            <a:ext cx="63857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4</a:t>
            </a:r>
            <a:r>
              <a:rPr lang="zh-CN" altLang="en-US" sz="2700" dirty="0"/>
              <a:t>）</a:t>
            </a:r>
            <a:r>
              <a:rPr lang="zh-CN" sz="2700" dirty="0"/>
              <a:t>初步设计</a:t>
            </a:r>
            <a:r>
              <a:rPr lang="zh-CN" altLang="en-US" sz="2700" dirty="0"/>
              <a:t>；（</a:t>
            </a:r>
            <a:r>
              <a:rPr lang="en-US" altLang="zh-CN" sz="2700" dirty="0"/>
              <a:t>5</a:t>
            </a:r>
            <a:r>
              <a:rPr lang="zh-CN" altLang="en-US" sz="2700" dirty="0"/>
              <a:t>）</a:t>
            </a:r>
            <a:r>
              <a:rPr lang="zh-CN" sz="2700" dirty="0"/>
              <a:t>工程水文地质详勘</a:t>
            </a:r>
            <a:endParaRPr lang="zh-CN" sz="2700" dirty="0"/>
          </a:p>
        </p:txBody>
      </p:sp>
      <p:sp>
        <p:nvSpPr>
          <p:cNvPr id="21511" name="6(施工图设计)的顺序进行"/>
          <p:cNvSpPr txBox="1">
            <a:spLocks noChangeArrowheads="1"/>
          </p:cNvSpPr>
          <p:nvPr/>
        </p:nvSpPr>
        <p:spPr bwMode="auto">
          <a:xfrm>
            <a:off x="1241425" y="5311775"/>
            <a:ext cx="468172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6</a:t>
            </a:r>
            <a:r>
              <a:rPr lang="zh-CN" altLang="en-US" sz="2700" dirty="0"/>
              <a:t>）</a:t>
            </a:r>
            <a:r>
              <a:rPr lang="zh-CN" altLang="zh-CN" sz="2700" dirty="0">
                <a:solidFill>
                  <a:schemeClr val="accent2"/>
                </a:solidFill>
              </a:rPr>
              <a:t>(</a:t>
            </a:r>
            <a:r>
              <a:rPr lang="zh-CN" sz="2700" dirty="0">
                <a:solidFill>
                  <a:schemeClr val="accent2"/>
                </a:solidFill>
              </a:rPr>
              <a:t>施工图设计</a:t>
            </a:r>
            <a:r>
              <a:rPr lang="zh-CN" altLang="zh-CN" sz="2700" dirty="0">
                <a:solidFill>
                  <a:schemeClr val="accent2"/>
                </a:solidFill>
              </a:rPr>
              <a:t>)</a:t>
            </a:r>
            <a:r>
              <a:rPr lang="zh-CN" sz="2700" dirty="0"/>
              <a:t>的顺序进行</a:t>
            </a:r>
            <a:endParaRPr lang="zh-CN" sz="2700" dirty="0"/>
          </a:p>
        </p:txBody>
      </p:sp>
      <p:sp>
        <p:nvSpPr>
          <p:cNvPr id="361" name="水工程勘测设计法规"/>
          <p:cNvSpPr txBox="1"/>
          <p:nvPr/>
        </p:nvSpPr>
        <p:spPr>
          <a:xfrm>
            <a:off x="4157663" y="330200"/>
            <a:ext cx="38766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勘测</a:t>
            </a:r>
            <a:r>
              <a:rPr sz="3300" kern="0">
                <a:latin typeface="+mj-lt"/>
                <a:ea typeface="+mj-ea"/>
                <a:cs typeface="+mj-cs"/>
                <a:sym typeface="微软雅黑" panose="020B0503020204020204" pitchFamily="34" charset="-122"/>
              </a:rPr>
              <a:t>设计法规</a:t>
            </a:r>
            <a:endParaRPr sz="3300" kern="0">
              <a:latin typeface="+mj-lt"/>
              <a:ea typeface="+mj-ea"/>
              <a:cs typeface="+mj-cs"/>
              <a:sym typeface="微软雅黑" panose="020B0503020204020204" pitchFamily="34" charset="-122"/>
            </a:endParaRPr>
          </a:p>
        </p:txBody>
      </p:sp>
      <p:pic>
        <p:nvPicPr>
          <p:cNvPr id="21513"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41775" y="215900"/>
            <a:ext cx="410845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4" name="组合 10"/>
          <p:cNvGrpSpPr/>
          <p:nvPr/>
        </p:nvGrpSpPr>
        <p:grpSpPr bwMode="auto">
          <a:xfrm>
            <a:off x="3101975" y="276225"/>
            <a:ext cx="838200" cy="781050"/>
            <a:chOff x="0" y="0"/>
            <a:chExt cx="837475" cy="781050"/>
          </a:xfrm>
        </p:grpSpPr>
        <p:sp>
          <p:nvSpPr>
            <p:cNvPr id="365"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1517"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05</a:t>
              </a:r>
              <a:endParaRPr lang="zh-CN" altLang="zh-CN" sz="2800"/>
            </a:p>
          </p:txBody>
        </p:sp>
      </p:grpSp>
      <p:pic>
        <p:nvPicPr>
          <p:cNvPr id="21515" name="图片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2511425"/>
            <a:ext cx="242411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17"/>
          <p:cNvGrpSpPr/>
          <p:nvPr/>
        </p:nvGrpSpPr>
        <p:grpSpPr bwMode="auto">
          <a:xfrm>
            <a:off x="776288" y="2330450"/>
            <a:ext cx="10639425" cy="3905250"/>
            <a:chOff x="0" y="0"/>
            <a:chExt cx="10638972" cy="3904343"/>
          </a:xfrm>
        </p:grpSpPr>
        <p:sp>
          <p:nvSpPr>
            <p:cNvPr id="369"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2543"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22531" name="5.3初步设计文件组成："/>
          <p:cNvSpPr txBox="1">
            <a:spLocks noChangeArrowheads="1"/>
          </p:cNvSpPr>
          <p:nvPr/>
        </p:nvSpPr>
        <p:spPr bwMode="auto">
          <a:xfrm>
            <a:off x="1082675" y="1290638"/>
            <a:ext cx="44577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3300" b="1"/>
              <a:t>5.3</a:t>
            </a:r>
            <a:r>
              <a:rPr lang="zh-CN" sz="3300" b="1"/>
              <a:t>初步设计文件组成：</a:t>
            </a:r>
            <a:endParaRPr lang="zh-CN" sz="3300" b="1"/>
          </a:p>
        </p:txBody>
      </p:sp>
      <p:sp>
        <p:nvSpPr>
          <p:cNvPr id="22532" name="1初步设计说明书"/>
          <p:cNvSpPr txBox="1">
            <a:spLocks noChangeArrowheads="1"/>
          </p:cNvSpPr>
          <p:nvPr/>
        </p:nvSpPr>
        <p:spPr bwMode="auto">
          <a:xfrm>
            <a:off x="1241425" y="2595563"/>
            <a:ext cx="328871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1</a:t>
            </a:r>
            <a:r>
              <a:rPr lang="zh-CN" altLang="en-US" sz="2600" dirty="0"/>
              <a:t>）</a:t>
            </a:r>
            <a:r>
              <a:rPr lang="zh-CN" sz="2600" dirty="0"/>
              <a:t>初步设计说明书</a:t>
            </a:r>
            <a:endParaRPr lang="zh-CN" sz="2600" dirty="0"/>
          </a:p>
        </p:txBody>
      </p:sp>
      <p:sp>
        <p:nvSpPr>
          <p:cNvPr id="22533" name="2初步设计图纸"/>
          <p:cNvSpPr txBox="1">
            <a:spLocks noChangeArrowheads="1"/>
          </p:cNvSpPr>
          <p:nvPr/>
        </p:nvSpPr>
        <p:spPr bwMode="auto">
          <a:xfrm>
            <a:off x="1241425" y="3546475"/>
            <a:ext cx="29552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2</a:t>
            </a:r>
            <a:r>
              <a:rPr lang="zh-CN" altLang="en-US" sz="2600" dirty="0"/>
              <a:t>）</a:t>
            </a:r>
            <a:r>
              <a:rPr lang="zh-CN" sz="2600" dirty="0"/>
              <a:t>初步设计图纸</a:t>
            </a:r>
            <a:endParaRPr lang="zh-CN" sz="2600" dirty="0"/>
          </a:p>
        </p:txBody>
      </p:sp>
      <p:sp>
        <p:nvSpPr>
          <p:cNvPr id="22534" name="3概算书"/>
          <p:cNvSpPr txBox="1">
            <a:spLocks noChangeArrowheads="1"/>
          </p:cNvSpPr>
          <p:nvPr/>
        </p:nvSpPr>
        <p:spPr bwMode="auto">
          <a:xfrm>
            <a:off x="1241425" y="4497388"/>
            <a:ext cx="195502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3</a:t>
            </a:r>
            <a:r>
              <a:rPr lang="zh-CN" altLang="en-US" sz="2600" dirty="0"/>
              <a:t>）</a:t>
            </a:r>
            <a:r>
              <a:rPr lang="zh-CN" sz="2600" dirty="0"/>
              <a:t>概算书</a:t>
            </a:r>
            <a:endParaRPr lang="zh-CN" sz="2600" dirty="0"/>
          </a:p>
        </p:txBody>
      </p:sp>
      <p:sp>
        <p:nvSpPr>
          <p:cNvPr id="22535" name="4附件"/>
          <p:cNvSpPr txBox="1">
            <a:spLocks noChangeArrowheads="1"/>
          </p:cNvSpPr>
          <p:nvPr/>
        </p:nvSpPr>
        <p:spPr bwMode="auto">
          <a:xfrm>
            <a:off x="1241425" y="5449888"/>
            <a:ext cx="162159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4</a:t>
            </a:r>
            <a:r>
              <a:rPr lang="zh-CN" altLang="en-US" sz="2600" dirty="0"/>
              <a:t>）</a:t>
            </a:r>
            <a:r>
              <a:rPr lang="zh-CN" sz="2600" dirty="0"/>
              <a:t>附件</a:t>
            </a:r>
            <a:endParaRPr lang="zh-CN" sz="2600" dirty="0"/>
          </a:p>
        </p:txBody>
      </p:sp>
      <p:sp>
        <p:nvSpPr>
          <p:cNvPr id="378" name="水工程勘测设计法规"/>
          <p:cNvSpPr txBox="1"/>
          <p:nvPr/>
        </p:nvSpPr>
        <p:spPr>
          <a:xfrm>
            <a:off x="4157663" y="330200"/>
            <a:ext cx="38766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勘测</a:t>
            </a:r>
            <a:r>
              <a:rPr sz="3300" kern="0">
                <a:latin typeface="+mj-lt"/>
                <a:ea typeface="+mj-ea"/>
                <a:cs typeface="+mj-cs"/>
                <a:sym typeface="微软雅黑" panose="020B0503020204020204" pitchFamily="34" charset="-122"/>
              </a:rPr>
              <a:t>设计法规</a:t>
            </a:r>
            <a:endParaRPr sz="3300" kern="0">
              <a:latin typeface="+mj-lt"/>
              <a:ea typeface="+mj-ea"/>
              <a:cs typeface="+mj-cs"/>
              <a:sym typeface="微软雅黑" panose="020B0503020204020204" pitchFamily="34" charset="-122"/>
            </a:endParaRPr>
          </a:p>
        </p:txBody>
      </p:sp>
      <p:pic>
        <p:nvPicPr>
          <p:cNvPr id="22537"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41775" y="215900"/>
            <a:ext cx="410845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8" name="组合 10"/>
          <p:cNvGrpSpPr/>
          <p:nvPr/>
        </p:nvGrpSpPr>
        <p:grpSpPr bwMode="auto">
          <a:xfrm>
            <a:off x="3101975" y="276225"/>
            <a:ext cx="838200" cy="781050"/>
            <a:chOff x="0" y="0"/>
            <a:chExt cx="837475" cy="781050"/>
          </a:xfrm>
        </p:grpSpPr>
        <p:sp>
          <p:nvSpPr>
            <p:cNvPr id="382"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2541"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05</a:t>
              </a:r>
              <a:endParaRPr lang="zh-CN" altLang="zh-CN" sz="2800"/>
            </a:p>
          </p:txBody>
        </p:sp>
      </p:grpSp>
      <p:pic>
        <p:nvPicPr>
          <p:cNvPr id="22539" name="图片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5088" y="2481263"/>
            <a:ext cx="2424112"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17"/>
          <p:cNvGrpSpPr/>
          <p:nvPr/>
        </p:nvGrpSpPr>
        <p:grpSpPr bwMode="auto">
          <a:xfrm>
            <a:off x="776288" y="2330450"/>
            <a:ext cx="10639425" cy="3905250"/>
            <a:chOff x="0" y="0"/>
            <a:chExt cx="10638972" cy="3904343"/>
          </a:xfrm>
        </p:grpSpPr>
        <p:sp>
          <p:nvSpPr>
            <p:cNvPr id="386"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3567"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23555" name="名词解释："/>
          <p:cNvSpPr txBox="1">
            <a:spLocks noChangeArrowheads="1"/>
          </p:cNvSpPr>
          <p:nvPr/>
        </p:nvSpPr>
        <p:spPr bwMode="auto">
          <a:xfrm>
            <a:off x="1082675" y="1290638"/>
            <a:ext cx="21986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b="1"/>
              <a:t>名词解释：</a:t>
            </a:r>
            <a:endParaRPr lang="zh-CN" sz="3300" b="1"/>
          </a:p>
        </p:txBody>
      </p:sp>
      <p:sp>
        <p:nvSpPr>
          <p:cNvPr id="23556" name="水工程施工法规：…"/>
          <p:cNvSpPr txBox="1">
            <a:spLocks noChangeArrowheads="1"/>
          </p:cNvSpPr>
          <p:nvPr/>
        </p:nvSpPr>
        <p:spPr bwMode="auto">
          <a:xfrm>
            <a:off x="1241425" y="2516188"/>
            <a:ext cx="9761645"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spcBef>
                <a:spcPts val="600"/>
              </a:spcBef>
            </a:pPr>
            <a:r>
              <a:rPr lang="zh-CN" altLang="en-US" sz="2600" dirty="0">
                <a:solidFill>
                  <a:srgbClr val="FF2600"/>
                </a:solidFill>
              </a:rPr>
              <a:t>（</a:t>
            </a:r>
            <a:r>
              <a:rPr lang="en-US" altLang="zh-CN" sz="2600" dirty="0">
                <a:solidFill>
                  <a:srgbClr val="FF2600"/>
                </a:solidFill>
              </a:rPr>
              <a:t>1</a:t>
            </a:r>
            <a:r>
              <a:rPr lang="zh-CN" altLang="en-US" sz="2600" dirty="0">
                <a:solidFill>
                  <a:srgbClr val="FF2600"/>
                </a:solidFill>
              </a:rPr>
              <a:t>）</a:t>
            </a:r>
            <a:r>
              <a:rPr lang="zh-CN" sz="2600" dirty="0">
                <a:solidFill>
                  <a:srgbClr val="FF2600"/>
                </a:solidFill>
              </a:rPr>
              <a:t>水工程施工法规</a:t>
            </a:r>
            <a:r>
              <a:rPr lang="zh-CN" sz="2600" dirty="0"/>
              <a:t>：</a:t>
            </a:r>
            <a:endParaRPr lang="zh-CN" sz="2600" dirty="0"/>
          </a:p>
          <a:p>
            <a:pPr eaLnBrk="1">
              <a:spcBef>
                <a:spcPts val="600"/>
              </a:spcBef>
            </a:pPr>
            <a:r>
              <a:rPr lang="zh-CN" sz="2600" dirty="0"/>
              <a:t>指调整水工程施工活动中发生的各种社会关系的法律规范的总称。</a:t>
            </a:r>
            <a:endParaRPr lang="zh-CN" sz="2600" dirty="0"/>
          </a:p>
        </p:txBody>
      </p:sp>
      <p:sp>
        <p:nvSpPr>
          <p:cNvPr id="23557" name="项目经理：…"/>
          <p:cNvSpPr txBox="1">
            <a:spLocks noChangeArrowheads="1"/>
          </p:cNvSpPr>
          <p:nvPr/>
        </p:nvSpPr>
        <p:spPr bwMode="auto">
          <a:xfrm>
            <a:off x="1241425" y="3667125"/>
            <a:ext cx="909479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spcBef>
                <a:spcPts val="600"/>
              </a:spcBef>
            </a:pPr>
            <a:r>
              <a:rPr lang="zh-CN" altLang="en-US" sz="2600" dirty="0">
                <a:solidFill>
                  <a:srgbClr val="FF2600"/>
                </a:solidFill>
              </a:rPr>
              <a:t>（</a:t>
            </a:r>
            <a:r>
              <a:rPr lang="en-US" altLang="zh-CN" sz="2600" dirty="0">
                <a:solidFill>
                  <a:srgbClr val="FF2600"/>
                </a:solidFill>
              </a:rPr>
              <a:t>2</a:t>
            </a:r>
            <a:r>
              <a:rPr lang="zh-CN" altLang="en-US" sz="2600" dirty="0">
                <a:solidFill>
                  <a:srgbClr val="FF2600"/>
                </a:solidFill>
              </a:rPr>
              <a:t>）</a:t>
            </a:r>
            <a:r>
              <a:rPr lang="zh-CN" sz="2600" dirty="0">
                <a:solidFill>
                  <a:srgbClr val="FF2600"/>
                </a:solidFill>
              </a:rPr>
              <a:t>项目经理：</a:t>
            </a:r>
            <a:endParaRPr lang="zh-CN" sz="2600" dirty="0">
              <a:solidFill>
                <a:srgbClr val="FF2600"/>
              </a:solidFill>
            </a:endParaRPr>
          </a:p>
          <a:p>
            <a:pPr eaLnBrk="1">
              <a:spcBef>
                <a:spcPts val="600"/>
              </a:spcBef>
            </a:pPr>
            <a:r>
              <a:rPr lang="zh-CN" sz="2600" dirty="0"/>
              <a:t>是指受企业法人代表委托，对工程项目施工过程全面负责的</a:t>
            </a:r>
            <a:endParaRPr lang="zh-CN" sz="2600" dirty="0"/>
          </a:p>
          <a:p>
            <a:pPr eaLnBrk="1">
              <a:spcBef>
                <a:spcPts val="600"/>
              </a:spcBef>
            </a:pPr>
            <a:r>
              <a:rPr lang="zh-CN" sz="2600" dirty="0"/>
              <a:t>项目管理者，是施工企业法定代表人在工程项目上的代表人。</a:t>
            </a:r>
            <a:endParaRPr lang="zh-CN" sz="2600" dirty="0"/>
          </a:p>
        </p:txBody>
      </p:sp>
      <p:sp>
        <p:nvSpPr>
          <p:cNvPr id="23558" name="项目经理资质分级：一、二、三、四级。"/>
          <p:cNvSpPr txBox="1">
            <a:spLocks noChangeArrowheads="1"/>
          </p:cNvSpPr>
          <p:nvPr/>
        </p:nvSpPr>
        <p:spPr bwMode="auto">
          <a:xfrm>
            <a:off x="1241425" y="5475923"/>
            <a:ext cx="69563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solidFill>
                  <a:srgbClr val="FF2600"/>
                </a:solidFill>
              </a:rPr>
              <a:t>（</a:t>
            </a:r>
            <a:r>
              <a:rPr lang="en-US" altLang="zh-CN" sz="2600" dirty="0">
                <a:solidFill>
                  <a:srgbClr val="FF2600"/>
                </a:solidFill>
              </a:rPr>
              <a:t>3</a:t>
            </a:r>
            <a:r>
              <a:rPr lang="zh-CN" altLang="en-US" sz="2600" dirty="0">
                <a:solidFill>
                  <a:srgbClr val="FF2600"/>
                </a:solidFill>
              </a:rPr>
              <a:t>）</a:t>
            </a:r>
            <a:r>
              <a:rPr lang="zh-CN" sz="2600" dirty="0">
                <a:solidFill>
                  <a:srgbClr val="FF2600"/>
                </a:solidFill>
              </a:rPr>
              <a:t>项目经理资质</a:t>
            </a:r>
            <a:r>
              <a:rPr lang="zh-CN" sz="2600" dirty="0"/>
              <a:t>分级：一、二、三、四级。</a:t>
            </a:r>
            <a:endParaRPr lang="zh-CN" sz="2600" dirty="0"/>
          </a:p>
        </p:txBody>
      </p:sp>
      <p:sp>
        <p:nvSpPr>
          <p:cNvPr id="394" name="水工程施工与监理法规"/>
          <p:cNvSpPr txBox="1"/>
          <p:nvPr/>
        </p:nvSpPr>
        <p:spPr>
          <a:xfrm>
            <a:off x="3948113" y="330200"/>
            <a:ext cx="42957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施工与监理</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23560"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56038" y="215900"/>
            <a:ext cx="44799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线条"/>
          <p:cNvSpPr>
            <a:spLocks noChangeShapeType="1"/>
          </p:cNvSpPr>
          <p:nvPr/>
        </p:nvSpPr>
        <p:spPr bwMode="auto">
          <a:xfrm>
            <a:off x="1400175" y="3627438"/>
            <a:ext cx="9177338"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23562" name="线条"/>
          <p:cNvSpPr>
            <a:spLocks noChangeShapeType="1"/>
          </p:cNvSpPr>
          <p:nvPr/>
        </p:nvSpPr>
        <p:spPr bwMode="auto">
          <a:xfrm>
            <a:off x="1400175" y="5208588"/>
            <a:ext cx="9177338"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dirty="0">
              <a:highlight>
                <a:srgbClr val="808080"/>
              </a:highlight>
            </a:endParaRPr>
          </a:p>
        </p:txBody>
      </p:sp>
      <p:grpSp>
        <p:nvGrpSpPr>
          <p:cNvPr id="23563" name="组合 10"/>
          <p:cNvGrpSpPr/>
          <p:nvPr/>
        </p:nvGrpSpPr>
        <p:grpSpPr bwMode="auto">
          <a:xfrm>
            <a:off x="2862263" y="330200"/>
            <a:ext cx="838200" cy="781050"/>
            <a:chOff x="0" y="0"/>
            <a:chExt cx="837475" cy="781050"/>
          </a:xfrm>
        </p:grpSpPr>
        <p:sp>
          <p:nvSpPr>
            <p:cNvPr id="399"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3565"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06</a:t>
              </a:r>
              <a:endParaRPr lang="zh-CN" altLang="zh-CN" sz="2800"/>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17"/>
          <p:cNvGrpSpPr/>
          <p:nvPr/>
        </p:nvGrpSpPr>
        <p:grpSpPr bwMode="auto">
          <a:xfrm>
            <a:off x="776288" y="2330450"/>
            <a:ext cx="11170873" cy="3905250"/>
            <a:chOff x="0" y="0"/>
            <a:chExt cx="10638972" cy="3904343"/>
          </a:xfrm>
        </p:grpSpPr>
        <p:sp>
          <p:nvSpPr>
            <p:cNvPr id="403"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4593"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24579" name="名词解释："/>
          <p:cNvSpPr txBox="1">
            <a:spLocks noChangeArrowheads="1"/>
          </p:cNvSpPr>
          <p:nvPr/>
        </p:nvSpPr>
        <p:spPr bwMode="auto">
          <a:xfrm>
            <a:off x="1082675" y="1290638"/>
            <a:ext cx="21986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b="1"/>
              <a:t>名词解释：</a:t>
            </a:r>
            <a:endParaRPr lang="zh-CN" sz="3300" b="1"/>
          </a:p>
        </p:txBody>
      </p:sp>
      <p:sp>
        <p:nvSpPr>
          <p:cNvPr id="24580" name="施工基本建设程序：先勘察→后设计→再施工"/>
          <p:cNvSpPr txBox="1">
            <a:spLocks noChangeArrowheads="1"/>
          </p:cNvSpPr>
          <p:nvPr/>
        </p:nvSpPr>
        <p:spPr bwMode="auto">
          <a:xfrm>
            <a:off x="1298575" y="2689225"/>
            <a:ext cx="76232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1</a:t>
            </a:r>
            <a:r>
              <a:rPr lang="zh-CN" altLang="en-US" sz="2600" dirty="0"/>
              <a:t>）</a:t>
            </a:r>
            <a:r>
              <a:rPr lang="zh-CN" sz="2600" dirty="0"/>
              <a:t>施工基本</a:t>
            </a:r>
            <a:r>
              <a:rPr lang="zh-CN" sz="2600" dirty="0">
                <a:solidFill>
                  <a:srgbClr val="FF2600"/>
                </a:solidFill>
              </a:rPr>
              <a:t>建设程序</a:t>
            </a:r>
            <a:r>
              <a:rPr lang="zh-CN" sz="2600" dirty="0"/>
              <a:t>：先勘察</a:t>
            </a:r>
            <a:r>
              <a:rPr lang="zh-CN" sz="2600" dirty="0">
                <a:solidFill>
                  <a:srgbClr val="FF2600"/>
                </a:solidFill>
              </a:rPr>
              <a:t>→</a:t>
            </a:r>
            <a:r>
              <a:rPr lang="zh-CN" sz="2600" dirty="0"/>
              <a:t>后设计</a:t>
            </a:r>
            <a:r>
              <a:rPr lang="zh-CN" sz="2600" dirty="0">
                <a:solidFill>
                  <a:srgbClr val="FF2600"/>
                </a:solidFill>
              </a:rPr>
              <a:t>→</a:t>
            </a:r>
            <a:r>
              <a:rPr lang="zh-CN" sz="2600" dirty="0"/>
              <a:t>再施工</a:t>
            </a:r>
            <a:endParaRPr lang="zh-CN" sz="2600" dirty="0"/>
          </a:p>
        </p:txBody>
      </p:sp>
      <p:sp>
        <p:nvSpPr>
          <p:cNvPr id="24581" name="施工许可管理：开工前，申请领取，建设主管部门"/>
          <p:cNvSpPr txBox="1">
            <a:spLocks noChangeArrowheads="1"/>
          </p:cNvSpPr>
          <p:nvPr/>
        </p:nvSpPr>
        <p:spPr bwMode="auto">
          <a:xfrm>
            <a:off x="1298575" y="3590925"/>
            <a:ext cx="82900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solidFill>
                  <a:srgbClr val="FF2600"/>
                </a:solidFill>
              </a:rPr>
              <a:t>（</a:t>
            </a:r>
            <a:r>
              <a:rPr lang="en-US" altLang="zh-CN" sz="2600" dirty="0">
                <a:solidFill>
                  <a:srgbClr val="FF2600"/>
                </a:solidFill>
              </a:rPr>
              <a:t>2</a:t>
            </a:r>
            <a:r>
              <a:rPr lang="zh-CN" altLang="en-US" sz="2600" dirty="0">
                <a:solidFill>
                  <a:srgbClr val="FF2600"/>
                </a:solidFill>
              </a:rPr>
              <a:t>）</a:t>
            </a:r>
            <a:r>
              <a:rPr lang="zh-CN" sz="2600" dirty="0">
                <a:solidFill>
                  <a:srgbClr val="FF2600"/>
                </a:solidFill>
              </a:rPr>
              <a:t>施工许可</a:t>
            </a:r>
            <a:r>
              <a:rPr lang="zh-CN" sz="2600" dirty="0"/>
              <a:t>管理：开工前，申请领取，建设主管部门</a:t>
            </a:r>
            <a:endParaRPr lang="zh-CN" sz="2600" dirty="0"/>
          </a:p>
        </p:txBody>
      </p:sp>
      <p:sp>
        <p:nvSpPr>
          <p:cNvPr id="24582" name="保修期限：自竣工验收合格之日起计算。"/>
          <p:cNvSpPr txBox="1">
            <a:spLocks noChangeArrowheads="1"/>
          </p:cNvSpPr>
          <p:nvPr/>
        </p:nvSpPr>
        <p:spPr bwMode="auto">
          <a:xfrm>
            <a:off x="1298575" y="5394325"/>
            <a:ext cx="69563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solidFill>
                  <a:srgbClr val="FF2600"/>
                </a:solidFill>
              </a:rPr>
              <a:t>（</a:t>
            </a:r>
            <a:r>
              <a:rPr lang="en-US" altLang="zh-CN" sz="2600" dirty="0">
                <a:solidFill>
                  <a:srgbClr val="FF2600"/>
                </a:solidFill>
              </a:rPr>
              <a:t>4</a:t>
            </a:r>
            <a:r>
              <a:rPr lang="zh-CN" altLang="en-US" sz="2600" dirty="0">
                <a:solidFill>
                  <a:srgbClr val="FF2600"/>
                </a:solidFill>
              </a:rPr>
              <a:t>）</a:t>
            </a:r>
            <a:r>
              <a:rPr lang="zh-CN" sz="2600" dirty="0">
                <a:solidFill>
                  <a:srgbClr val="FF2600"/>
                </a:solidFill>
              </a:rPr>
              <a:t>保修期限</a:t>
            </a:r>
            <a:r>
              <a:rPr lang="zh-CN" sz="2600" dirty="0"/>
              <a:t>：自竣工验收合格之日起计算。</a:t>
            </a:r>
            <a:endParaRPr lang="zh-CN" sz="2600" dirty="0"/>
          </a:p>
        </p:txBody>
      </p:sp>
      <p:sp>
        <p:nvSpPr>
          <p:cNvPr id="411" name="水工程施工与监理法规"/>
          <p:cNvSpPr txBox="1"/>
          <p:nvPr/>
        </p:nvSpPr>
        <p:spPr>
          <a:xfrm>
            <a:off x="3948113" y="330200"/>
            <a:ext cx="42957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施工与监理</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24584"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56038" y="215900"/>
            <a:ext cx="44799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线条"/>
          <p:cNvSpPr>
            <a:spLocks noChangeShapeType="1"/>
          </p:cNvSpPr>
          <p:nvPr/>
        </p:nvSpPr>
        <p:spPr bwMode="auto">
          <a:xfrm>
            <a:off x="1400175" y="3421063"/>
            <a:ext cx="9177338"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24586" name="线条"/>
          <p:cNvSpPr>
            <a:spLocks noChangeShapeType="1"/>
          </p:cNvSpPr>
          <p:nvPr/>
        </p:nvSpPr>
        <p:spPr bwMode="auto">
          <a:xfrm>
            <a:off x="1400175" y="5208588"/>
            <a:ext cx="9177338"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24587" name="施工单位的质量管理：遵循资质制度，承担资质许可范围的工程"/>
          <p:cNvSpPr txBox="1">
            <a:spLocks noChangeArrowheads="1"/>
          </p:cNvSpPr>
          <p:nvPr/>
        </p:nvSpPr>
        <p:spPr bwMode="auto">
          <a:xfrm>
            <a:off x="1298575" y="4492625"/>
            <a:ext cx="102906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3</a:t>
            </a:r>
            <a:r>
              <a:rPr lang="zh-CN" altLang="en-US" sz="2600" dirty="0"/>
              <a:t>）</a:t>
            </a:r>
            <a:r>
              <a:rPr lang="zh-CN" sz="2600" dirty="0"/>
              <a:t>施工单位的</a:t>
            </a:r>
            <a:r>
              <a:rPr lang="zh-CN" sz="2600" dirty="0">
                <a:solidFill>
                  <a:srgbClr val="FF2600"/>
                </a:solidFill>
              </a:rPr>
              <a:t>质量管理</a:t>
            </a:r>
            <a:r>
              <a:rPr lang="zh-CN" sz="2600" dirty="0"/>
              <a:t>：遵循资质制度，承担资质许可范围的工程</a:t>
            </a:r>
            <a:endParaRPr lang="zh-CN" sz="2600" dirty="0"/>
          </a:p>
        </p:txBody>
      </p:sp>
      <p:sp>
        <p:nvSpPr>
          <p:cNvPr id="24588" name="线条"/>
          <p:cNvSpPr>
            <a:spLocks noChangeShapeType="1"/>
          </p:cNvSpPr>
          <p:nvPr/>
        </p:nvSpPr>
        <p:spPr bwMode="auto">
          <a:xfrm>
            <a:off x="1400175" y="4337050"/>
            <a:ext cx="9177338"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grpSp>
        <p:nvGrpSpPr>
          <p:cNvPr id="24589" name="组合 10"/>
          <p:cNvGrpSpPr/>
          <p:nvPr/>
        </p:nvGrpSpPr>
        <p:grpSpPr bwMode="auto">
          <a:xfrm>
            <a:off x="2862263" y="330200"/>
            <a:ext cx="838200" cy="781050"/>
            <a:chOff x="0" y="0"/>
            <a:chExt cx="837475" cy="781050"/>
          </a:xfrm>
        </p:grpSpPr>
        <p:sp>
          <p:nvSpPr>
            <p:cNvPr id="418"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4591"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06</a:t>
              </a:r>
              <a:endParaRPr lang="zh-CN" altLang="zh-CN" sz="2800"/>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矩形: 圆角 17"/>
          <p:cNvSpPr/>
          <p:nvPr/>
        </p:nvSpPr>
        <p:spPr>
          <a:xfrm rot="2684577">
            <a:off x="1698625" y="-917575"/>
            <a:ext cx="8693150" cy="8693150"/>
          </a:xfrm>
          <a:prstGeom prst="roundRect">
            <a:avLst>
              <a:gd name="adj" fmla="val 13360"/>
            </a:avLst>
          </a:prstGeom>
          <a:solidFill>
            <a:srgbClr val="FFFFFF"/>
          </a:solidFill>
          <a:ln w="12700">
            <a:miter lim="400000"/>
          </a:ln>
          <a:effectLst>
            <a:outerShdw blurRad="546100" rotWithShape="0">
              <a:srgbClr val="595959">
                <a:alpha val="19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03" name="矩形: 圆角 3"/>
          <p:cNvSpPr/>
          <p:nvPr/>
        </p:nvSpPr>
        <p:spPr>
          <a:xfrm rot="2684577">
            <a:off x="2627313" y="-39688"/>
            <a:ext cx="6937375" cy="6937376"/>
          </a:xfrm>
          <a:prstGeom prst="roundRect">
            <a:avLst>
              <a:gd name="adj" fmla="val 13360"/>
            </a:avLst>
          </a:prstGeom>
          <a:solidFill>
            <a:srgbClr val="FFFFFF"/>
          </a:solidFill>
          <a:ln w="12700">
            <a:miter lim="400000"/>
          </a:ln>
          <a:effectLst>
            <a:outerShdw blurRad="546100" rotWithShape="0">
              <a:srgbClr val="595959">
                <a:alpha val="19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04" name="文本框 4"/>
          <p:cNvSpPr txBox="1"/>
          <p:nvPr/>
        </p:nvSpPr>
        <p:spPr>
          <a:xfrm>
            <a:off x="5294313" y="5508625"/>
            <a:ext cx="1603375" cy="523875"/>
          </a:xfrm>
          <a:prstGeom prst="rect">
            <a:avLst/>
          </a:prstGeom>
          <a:ln w="12700">
            <a:miter lim="400000"/>
          </a:ln>
        </p:spPr>
        <p:txBody>
          <a:bodyPr lIns="45719" rIns="45719">
            <a:spAutoFit/>
          </a:bodyPr>
          <a:lstStyle>
            <a:lvl1pPr algn="ctr">
              <a:defRPr sz="2800" spc="700"/>
            </a:lvl1pPr>
          </a:lstStyle>
          <a:p>
            <a:pPr eaLnBrk="1" fontAlgn="auto">
              <a:spcBef>
                <a:spcPts val="0"/>
              </a:spcBef>
              <a:spcAft>
                <a:spcPts val="0"/>
              </a:spcAft>
              <a:defRPr/>
            </a:pPr>
            <a:r>
              <a:rPr kern="0">
                <a:latin typeface="+mj-lt"/>
                <a:ea typeface="+mj-ea"/>
                <a:cs typeface="+mj-cs"/>
                <a:sym typeface="微软雅黑" panose="020B0503020204020204" pitchFamily="34" charset="-122"/>
              </a:rPr>
              <a:t>2021</a:t>
            </a:r>
            <a:endParaRPr kern="0">
              <a:latin typeface="+mj-lt"/>
              <a:ea typeface="+mj-ea"/>
              <a:cs typeface="+mj-cs"/>
              <a:sym typeface="微软雅黑" panose="020B0503020204020204" pitchFamily="34" charset="-122"/>
            </a:endParaRPr>
          </a:p>
        </p:txBody>
      </p:sp>
      <p:sp>
        <p:nvSpPr>
          <p:cNvPr id="105" name="文本框 5"/>
          <p:cNvSpPr txBox="1"/>
          <p:nvPr/>
        </p:nvSpPr>
        <p:spPr>
          <a:xfrm>
            <a:off x="3919538" y="3436303"/>
            <a:ext cx="4251325" cy="706755"/>
          </a:xfrm>
          <a:prstGeom prst="rect">
            <a:avLst/>
          </a:prstGeom>
          <a:ln w="12700">
            <a:miter lim="400000"/>
          </a:ln>
        </p:spPr>
        <p:txBody>
          <a:bodyPr wrap="square" lIns="45719" rIns="45719">
            <a:spAutoFit/>
            <a:scene3d>
              <a:camera prst="orthographicFront"/>
              <a:lightRig rig="threePt" dir="t"/>
            </a:scene3d>
          </a:bodyPr>
          <a:lstStyle>
            <a:lvl1pPr algn="ctr">
              <a:defRPr sz="4000" spc="700">
                <a:solidFill>
                  <a:srgbClr val="A6A6A6"/>
                </a:solidFill>
                <a:effectLst>
                  <a:outerShdw blurRad="165100" rotWithShape="0">
                    <a:srgbClr val="000000">
                      <a:alpha val="24000"/>
                    </a:srgbClr>
                  </a:outerShdw>
                </a:effectLst>
              </a:defRPr>
            </a:lvl1pPr>
          </a:lstStyle>
          <a:p>
            <a:pPr eaLnBrk="1" fontAlgn="auto">
              <a:spcBef>
                <a:spcPts val="0"/>
              </a:spcBef>
              <a:spcAft>
                <a:spcPts val="0"/>
              </a:spcAft>
              <a:defRPr/>
            </a:pPr>
            <a:r>
              <a:rPr kern="0">
                <a:solidFill>
                  <a:schemeClr val="accent1"/>
                </a:solidFill>
                <a:effectLst>
                  <a:outerShdw blurRad="38100" dist="25400" dir="5400000" algn="ctr" rotWithShape="0">
                    <a:srgbClr val="6E747A">
                      <a:alpha val="43000"/>
                    </a:srgbClr>
                  </a:outerShdw>
                </a:effectLst>
                <a:latin typeface="+mj-lt"/>
                <a:ea typeface="+mj-ea"/>
                <a:cs typeface="+mj-cs"/>
                <a:sym typeface="微软雅黑" panose="020B0503020204020204" pitchFamily="34" charset="-122"/>
              </a:rPr>
              <a:t>慕课</a:t>
            </a:r>
            <a:endParaRPr kern="0">
              <a:solidFill>
                <a:schemeClr val="accent1"/>
              </a:solidFill>
              <a:effectLst>
                <a:outerShdw blurRad="38100" dist="25400" dir="5400000" algn="ctr" rotWithShape="0">
                  <a:srgbClr val="6E747A">
                    <a:alpha val="43000"/>
                  </a:srgbClr>
                </a:outerShdw>
              </a:effectLst>
              <a:latin typeface="+mj-lt"/>
              <a:ea typeface="+mj-ea"/>
              <a:cs typeface="+mj-cs"/>
              <a:sym typeface="微软雅黑" panose="020B0503020204020204" pitchFamily="34" charset="-122"/>
            </a:endParaRPr>
          </a:p>
        </p:txBody>
      </p:sp>
      <p:sp>
        <p:nvSpPr>
          <p:cNvPr id="106" name="文本框 6"/>
          <p:cNvSpPr txBox="1"/>
          <p:nvPr/>
        </p:nvSpPr>
        <p:spPr>
          <a:xfrm>
            <a:off x="2751138" y="1624013"/>
            <a:ext cx="6689725" cy="1044575"/>
          </a:xfrm>
          <a:prstGeom prst="rect">
            <a:avLst/>
          </a:prstGeom>
          <a:ln w="12700">
            <a:miter lim="400000"/>
          </a:ln>
        </p:spPr>
        <p:txBody>
          <a:bodyPr lIns="45719" rIns="45719">
            <a:spAutoFit/>
          </a:bodyPr>
          <a:lstStyle>
            <a:lvl1pPr algn="ctr">
              <a:defRPr sz="5400" b="1" spc="1000">
                <a:solidFill>
                  <a:srgbClr val="262626"/>
                </a:solidFill>
              </a:defRPr>
            </a:lvl1pPr>
          </a:lstStyle>
          <a:p>
            <a:pPr eaLnBrk="1" fontAlgn="auto">
              <a:spcBef>
                <a:spcPts val="0"/>
              </a:spcBef>
              <a:spcAft>
                <a:spcPts val="0"/>
              </a:spcAft>
              <a:defRPr/>
            </a:pPr>
            <a:r>
              <a:rPr kern="0">
                <a:latin typeface="+mj-lt"/>
                <a:ea typeface="+mj-ea"/>
                <a:cs typeface="+mj-cs"/>
                <a:sym typeface="微软雅黑" panose="020B0503020204020204" pitchFamily="34" charset="-122"/>
              </a:rPr>
              <a:t>施工相关法规</a:t>
            </a:r>
            <a:endParaRPr kern="0">
              <a:latin typeface="+mj-lt"/>
              <a:ea typeface="+mj-ea"/>
              <a:cs typeface="+mj-cs"/>
              <a:sym typeface="微软雅黑" panose="020B0503020204020204" pitchFamily="34" charset="-122"/>
            </a:endParaRPr>
          </a:p>
        </p:txBody>
      </p:sp>
      <p:sp>
        <p:nvSpPr>
          <p:cNvPr id="107" name="椭圆 7"/>
          <p:cNvSpPr/>
          <p:nvPr/>
        </p:nvSpPr>
        <p:spPr>
          <a:xfrm>
            <a:off x="684213" y="5243513"/>
            <a:ext cx="1055687" cy="1055687"/>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08" name="椭圆 8"/>
          <p:cNvSpPr/>
          <p:nvPr/>
        </p:nvSpPr>
        <p:spPr>
          <a:xfrm>
            <a:off x="10464800" y="933450"/>
            <a:ext cx="563563" cy="563563"/>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grpSp>
        <p:nvGrpSpPr>
          <p:cNvPr id="5129" name="组合 12"/>
          <p:cNvGrpSpPr/>
          <p:nvPr/>
        </p:nvGrpSpPr>
        <p:grpSpPr bwMode="auto">
          <a:xfrm>
            <a:off x="5186363" y="4819650"/>
            <a:ext cx="1819275" cy="360363"/>
            <a:chOff x="0" y="0"/>
            <a:chExt cx="1819003" cy="360829"/>
          </a:xfrm>
        </p:grpSpPr>
        <p:sp>
          <p:nvSpPr>
            <p:cNvPr id="109" name="矩形: 圆角 11"/>
            <p:cNvSpPr/>
            <p:nvPr/>
          </p:nvSpPr>
          <p:spPr>
            <a:xfrm>
              <a:off x="103172" y="0"/>
              <a:ext cx="1612659" cy="338575"/>
            </a:xfrm>
            <a:prstGeom prst="roundRect">
              <a:avLst>
                <a:gd name="adj" fmla="val 30172"/>
              </a:avLst>
            </a:prstGeom>
            <a:solidFill>
              <a:srgbClr val="FFFFFF"/>
            </a:solidFill>
            <a:ln w="12700" cap="flat">
              <a:noFill/>
              <a:miter lim="400000"/>
            </a:ln>
            <a:effectLst>
              <a:outerShdw blurRad="165100" rotWithShape="0">
                <a:srgbClr val="000000">
                  <a:alpha val="30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132" name="文本框 9"/>
            <p:cNvSpPr txBox="1">
              <a:spLocks noChangeArrowheads="1"/>
            </p:cNvSpPr>
            <p:nvPr/>
          </p:nvSpPr>
          <p:spPr bwMode="auto">
            <a:xfrm>
              <a:off x="0" y="15388"/>
              <a:ext cx="1819004" cy="34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sz="1400"/>
                <a:t>演讲人：冯力</a:t>
              </a:r>
              <a:endParaRPr lang="zh-CN" sz="1400"/>
            </a:p>
          </p:txBody>
        </p:sp>
      </p:grpSp>
      <p:sp>
        <p:nvSpPr>
          <p:cNvPr id="112" name="法院大楼"/>
          <p:cNvSpPr/>
          <p:nvPr/>
        </p:nvSpPr>
        <p:spPr>
          <a:xfrm>
            <a:off x="10471150" y="5135563"/>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158" y="3613"/>
                </a:lnTo>
                <a:lnTo>
                  <a:pt x="1158" y="4293"/>
                </a:lnTo>
                <a:lnTo>
                  <a:pt x="20444" y="4293"/>
                </a:lnTo>
                <a:lnTo>
                  <a:pt x="20444" y="3613"/>
                </a:lnTo>
                <a:lnTo>
                  <a:pt x="10800" y="0"/>
                </a:lnTo>
                <a:close/>
                <a:moveTo>
                  <a:pt x="2354" y="4683"/>
                </a:moveTo>
                <a:lnTo>
                  <a:pt x="2354" y="6036"/>
                </a:lnTo>
                <a:lnTo>
                  <a:pt x="3269" y="6036"/>
                </a:lnTo>
                <a:lnTo>
                  <a:pt x="3269" y="6676"/>
                </a:lnTo>
                <a:cubicBezTo>
                  <a:pt x="3553" y="6676"/>
                  <a:pt x="3618" y="7023"/>
                  <a:pt x="3618" y="7023"/>
                </a:cubicBezTo>
                <a:lnTo>
                  <a:pt x="3618" y="15657"/>
                </a:lnTo>
                <a:lnTo>
                  <a:pt x="3346" y="15657"/>
                </a:lnTo>
                <a:lnTo>
                  <a:pt x="3346" y="16762"/>
                </a:lnTo>
                <a:lnTo>
                  <a:pt x="2354" y="16762"/>
                </a:lnTo>
                <a:lnTo>
                  <a:pt x="2354" y="18115"/>
                </a:lnTo>
                <a:lnTo>
                  <a:pt x="19246" y="18115"/>
                </a:lnTo>
                <a:lnTo>
                  <a:pt x="19246" y="16762"/>
                </a:lnTo>
                <a:lnTo>
                  <a:pt x="18254" y="16762"/>
                </a:lnTo>
                <a:lnTo>
                  <a:pt x="18254" y="15657"/>
                </a:lnTo>
                <a:lnTo>
                  <a:pt x="17984" y="15657"/>
                </a:lnTo>
                <a:lnTo>
                  <a:pt x="17984" y="7023"/>
                </a:lnTo>
                <a:cubicBezTo>
                  <a:pt x="17984" y="7023"/>
                  <a:pt x="18049" y="6676"/>
                  <a:pt x="18333" y="6676"/>
                </a:cubicBezTo>
                <a:lnTo>
                  <a:pt x="18333" y="6036"/>
                </a:lnTo>
                <a:lnTo>
                  <a:pt x="19246" y="6036"/>
                </a:lnTo>
                <a:lnTo>
                  <a:pt x="19246" y="4683"/>
                </a:lnTo>
                <a:lnTo>
                  <a:pt x="2354" y="4683"/>
                </a:lnTo>
                <a:close/>
                <a:moveTo>
                  <a:pt x="5670" y="6036"/>
                </a:moveTo>
                <a:lnTo>
                  <a:pt x="7489" y="6036"/>
                </a:lnTo>
                <a:lnTo>
                  <a:pt x="7489" y="6676"/>
                </a:lnTo>
                <a:cubicBezTo>
                  <a:pt x="7773" y="6676"/>
                  <a:pt x="7838" y="7023"/>
                  <a:pt x="7838" y="7023"/>
                </a:cubicBezTo>
                <a:lnTo>
                  <a:pt x="7838" y="15657"/>
                </a:lnTo>
                <a:lnTo>
                  <a:pt x="7568" y="15657"/>
                </a:lnTo>
                <a:lnTo>
                  <a:pt x="7568" y="16762"/>
                </a:lnTo>
                <a:lnTo>
                  <a:pt x="5591" y="16762"/>
                </a:lnTo>
                <a:lnTo>
                  <a:pt x="5591" y="15657"/>
                </a:lnTo>
                <a:lnTo>
                  <a:pt x="5321" y="15657"/>
                </a:lnTo>
                <a:lnTo>
                  <a:pt x="5321" y="7023"/>
                </a:lnTo>
                <a:cubicBezTo>
                  <a:pt x="5321" y="7023"/>
                  <a:pt x="5386" y="6676"/>
                  <a:pt x="5670" y="6676"/>
                </a:cubicBezTo>
                <a:lnTo>
                  <a:pt x="5670" y="6036"/>
                </a:lnTo>
                <a:close/>
                <a:moveTo>
                  <a:pt x="9890" y="6036"/>
                </a:moveTo>
                <a:lnTo>
                  <a:pt x="11710" y="6036"/>
                </a:lnTo>
                <a:lnTo>
                  <a:pt x="11710" y="6676"/>
                </a:lnTo>
                <a:cubicBezTo>
                  <a:pt x="11993" y="6676"/>
                  <a:pt x="12059" y="7023"/>
                  <a:pt x="12059" y="7023"/>
                </a:cubicBezTo>
                <a:lnTo>
                  <a:pt x="12059" y="15657"/>
                </a:lnTo>
                <a:lnTo>
                  <a:pt x="11789" y="15657"/>
                </a:lnTo>
                <a:lnTo>
                  <a:pt x="11789" y="16762"/>
                </a:lnTo>
                <a:lnTo>
                  <a:pt x="9813" y="16762"/>
                </a:lnTo>
                <a:lnTo>
                  <a:pt x="9813" y="15657"/>
                </a:lnTo>
                <a:lnTo>
                  <a:pt x="9541" y="15657"/>
                </a:lnTo>
                <a:lnTo>
                  <a:pt x="9541" y="7023"/>
                </a:lnTo>
                <a:cubicBezTo>
                  <a:pt x="9541" y="7023"/>
                  <a:pt x="9607" y="6676"/>
                  <a:pt x="9890" y="6676"/>
                </a:cubicBezTo>
                <a:lnTo>
                  <a:pt x="9890" y="6036"/>
                </a:lnTo>
                <a:close/>
                <a:moveTo>
                  <a:pt x="14113" y="6036"/>
                </a:moveTo>
                <a:lnTo>
                  <a:pt x="15932" y="6036"/>
                </a:lnTo>
                <a:lnTo>
                  <a:pt x="15932" y="6676"/>
                </a:lnTo>
                <a:cubicBezTo>
                  <a:pt x="16216" y="6676"/>
                  <a:pt x="16281" y="7023"/>
                  <a:pt x="16281" y="7023"/>
                </a:cubicBezTo>
                <a:lnTo>
                  <a:pt x="16281" y="15657"/>
                </a:lnTo>
                <a:lnTo>
                  <a:pt x="16009" y="15657"/>
                </a:lnTo>
                <a:lnTo>
                  <a:pt x="16009" y="16762"/>
                </a:lnTo>
                <a:lnTo>
                  <a:pt x="14033" y="16762"/>
                </a:lnTo>
                <a:lnTo>
                  <a:pt x="14033" y="15657"/>
                </a:lnTo>
                <a:lnTo>
                  <a:pt x="13763" y="15657"/>
                </a:lnTo>
                <a:lnTo>
                  <a:pt x="13763" y="7023"/>
                </a:lnTo>
                <a:cubicBezTo>
                  <a:pt x="13763" y="7023"/>
                  <a:pt x="13829" y="6676"/>
                  <a:pt x="14113" y="6676"/>
                </a:cubicBezTo>
                <a:lnTo>
                  <a:pt x="14113" y="6036"/>
                </a:lnTo>
                <a:close/>
                <a:moveTo>
                  <a:pt x="1158" y="18505"/>
                </a:moveTo>
                <a:lnTo>
                  <a:pt x="1158" y="19858"/>
                </a:lnTo>
                <a:lnTo>
                  <a:pt x="20444" y="19858"/>
                </a:lnTo>
                <a:lnTo>
                  <a:pt x="20444" y="18505"/>
                </a:lnTo>
                <a:lnTo>
                  <a:pt x="1158" y="18505"/>
                </a:lnTo>
                <a:close/>
                <a:moveTo>
                  <a:pt x="0" y="20247"/>
                </a:moveTo>
                <a:lnTo>
                  <a:pt x="0" y="21600"/>
                </a:lnTo>
                <a:lnTo>
                  <a:pt x="21600" y="21600"/>
                </a:lnTo>
                <a:lnTo>
                  <a:pt x="21600" y="20247"/>
                </a:lnTo>
                <a:lnTo>
                  <a:pt x="0" y="20247"/>
                </a:lnTo>
                <a:close/>
              </a:path>
            </a:pathLst>
          </a:custGeom>
          <a:solidFill>
            <a:schemeClr val="accent3"/>
          </a:solidFill>
          <a:ln w="19050">
            <a:solidFill>
              <a:srgbClr val="FFFFFF"/>
            </a:solidFill>
            <a:miter/>
          </a:ln>
        </p:spPr>
        <p:txBody>
          <a:bodyPr lIns="45719" rIns="45719" anchor="ctr"/>
          <a:lstStyle/>
          <a:p>
            <a:pP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组合 17"/>
          <p:cNvGrpSpPr/>
          <p:nvPr/>
        </p:nvGrpSpPr>
        <p:grpSpPr bwMode="auto">
          <a:xfrm>
            <a:off x="776288" y="2330450"/>
            <a:ext cx="10639425" cy="3905250"/>
            <a:chOff x="0" y="0"/>
            <a:chExt cx="10638972" cy="3904343"/>
          </a:xfrm>
        </p:grpSpPr>
        <p:sp>
          <p:nvSpPr>
            <p:cNvPr id="422"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5614"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25603" name="监理范围："/>
          <p:cNvSpPr txBox="1">
            <a:spLocks noChangeArrowheads="1"/>
          </p:cNvSpPr>
          <p:nvPr/>
        </p:nvSpPr>
        <p:spPr bwMode="auto">
          <a:xfrm>
            <a:off x="1082675" y="1290638"/>
            <a:ext cx="21986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b="1"/>
              <a:t>监理范围：</a:t>
            </a:r>
            <a:endParaRPr lang="zh-CN" sz="3300" b="1"/>
          </a:p>
        </p:txBody>
      </p:sp>
      <p:sp>
        <p:nvSpPr>
          <p:cNvPr id="25604" name="1国家重点建设工程，2大中型公用事业工程"/>
          <p:cNvSpPr txBox="1">
            <a:spLocks noChangeArrowheads="1"/>
          </p:cNvSpPr>
          <p:nvPr/>
        </p:nvSpPr>
        <p:spPr bwMode="auto">
          <a:xfrm>
            <a:off x="1298575" y="2689225"/>
            <a:ext cx="78188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1</a:t>
            </a:r>
            <a:r>
              <a:rPr lang="zh-CN" altLang="en-US" sz="2600" dirty="0"/>
              <a:t>）</a:t>
            </a:r>
            <a:r>
              <a:rPr lang="zh-CN" sz="2600" dirty="0"/>
              <a:t>国家重点建设工程，</a:t>
            </a:r>
            <a:r>
              <a:rPr lang="zh-CN" altLang="en-US" sz="2600" dirty="0"/>
              <a:t>（</a:t>
            </a:r>
            <a:r>
              <a:rPr lang="en-US" altLang="zh-CN" sz="2600" dirty="0"/>
              <a:t>2</a:t>
            </a:r>
            <a:r>
              <a:rPr lang="zh-CN" altLang="en-US" sz="2600" dirty="0"/>
              <a:t>）</a:t>
            </a:r>
            <a:r>
              <a:rPr lang="zh-CN" sz="2600" dirty="0"/>
              <a:t>大中型公用事业工程</a:t>
            </a:r>
            <a:endParaRPr lang="zh-CN" sz="2600" dirty="0"/>
          </a:p>
        </p:txBody>
      </p:sp>
      <p:sp>
        <p:nvSpPr>
          <p:cNvPr id="25605" name="3成片开发建设的住宅小区"/>
          <p:cNvSpPr txBox="1">
            <a:spLocks noChangeArrowheads="1"/>
          </p:cNvSpPr>
          <p:nvPr/>
        </p:nvSpPr>
        <p:spPr bwMode="auto">
          <a:xfrm>
            <a:off x="1298575" y="3590925"/>
            <a:ext cx="46224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3</a:t>
            </a:r>
            <a:r>
              <a:rPr lang="zh-CN" altLang="en-US" sz="2600" dirty="0"/>
              <a:t>）</a:t>
            </a:r>
            <a:r>
              <a:rPr lang="zh-CN" sz="2600" dirty="0"/>
              <a:t>成片开发建设的住宅小区</a:t>
            </a:r>
            <a:endParaRPr lang="zh-CN" sz="2600" dirty="0"/>
          </a:p>
        </p:txBody>
      </p:sp>
      <p:sp>
        <p:nvSpPr>
          <p:cNvPr id="25606" name="5国家规定必须试行监理的其它工程"/>
          <p:cNvSpPr txBox="1">
            <a:spLocks noChangeArrowheads="1"/>
          </p:cNvSpPr>
          <p:nvPr/>
        </p:nvSpPr>
        <p:spPr bwMode="auto">
          <a:xfrm>
            <a:off x="1298575" y="5394325"/>
            <a:ext cx="59561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5</a:t>
            </a:r>
            <a:r>
              <a:rPr lang="zh-CN" altLang="en-US" sz="2600" dirty="0"/>
              <a:t>）</a:t>
            </a:r>
            <a:r>
              <a:rPr lang="zh-CN" sz="2600" dirty="0"/>
              <a:t>国家规定必须试行监理的其它工程</a:t>
            </a:r>
            <a:endParaRPr lang="zh-CN" sz="2600" dirty="0"/>
          </a:p>
        </p:txBody>
      </p:sp>
      <p:sp>
        <p:nvSpPr>
          <p:cNvPr id="430" name="水工程施工与监理法规"/>
          <p:cNvSpPr txBox="1"/>
          <p:nvPr/>
        </p:nvSpPr>
        <p:spPr>
          <a:xfrm>
            <a:off x="3948113" y="330200"/>
            <a:ext cx="42957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施工与监理</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25608"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56038" y="215900"/>
            <a:ext cx="44799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4利用外国政府或者国际组织贷款、援助资金的工程"/>
          <p:cNvSpPr txBox="1">
            <a:spLocks noChangeArrowheads="1"/>
          </p:cNvSpPr>
          <p:nvPr/>
        </p:nvSpPr>
        <p:spPr bwMode="auto">
          <a:xfrm>
            <a:off x="1298575" y="4492625"/>
            <a:ext cx="82900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4</a:t>
            </a:r>
            <a:r>
              <a:rPr lang="zh-CN" altLang="en-US" sz="2600" dirty="0"/>
              <a:t>）</a:t>
            </a:r>
            <a:r>
              <a:rPr lang="zh-CN" sz="2600" dirty="0"/>
              <a:t>利用外国政府或者国际组织贷款、援助资金的工程</a:t>
            </a:r>
            <a:endParaRPr lang="zh-CN" sz="2600" dirty="0"/>
          </a:p>
        </p:txBody>
      </p:sp>
      <p:grpSp>
        <p:nvGrpSpPr>
          <p:cNvPr id="25610" name="组合 10"/>
          <p:cNvGrpSpPr/>
          <p:nvPr/>
        </p:nvGrpSpPr>
        <p:grpSpPr bwMode="auto">
          <a:xfrm>
            <a:off x="2862263" y="330200"/>
            <a:ext cx="838200" cy="781050"/>
            <a:chOff x="0" y="0"/>
            <a:chExt cx="837475" cy="781050"/>
          </a:xfrm>
        </p:grpSpPr>
        <p:sp>
          <p:nvSpPr>
            <p:cNvPr id="434"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5612"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06</a:t>
              </a:r>
              <a:endParaRPr lang="zh-CN" altLang="zh-CN" sz="2800"/>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17"/>
          <p:cNvGrpSpPr/>
          <p:nvPr/>
        </p:nvGrpSpPr>
        <p:grpSpPr bwMode="auto">
          <a:xfrm>
            <a:off x="776288" y="2330450"/>
            <a:ext cx="10639425" cy="3905250"/>
            <a:chOff x="0" y="0"/>
            <a:chExt cx="10638972" cy="3904343"/>
          </a:xfrm>
        </p:grpSpPr>
        <p:sp>
          <p:nvSpPr>
            <p:cNvPr id="438"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dirty="0">
                <a:solidFill>
                  <a:srgbClr val="FFFFFF"/>
                </a:solidFill>
                <a:latin typeface="+mj-lt"/>
                <a:ea typeface="+mj-ea"/>
                <a:cs typeface="+mj-cs"/>
                <a:sym typeface="微软雅黑" panose="020B0503020204020204" pitchFamily="34" charset="-122"/>
              </a:endParaRPr>
            </a:p>
          </p:txBody>
        </p:sp>
        <p:sp>
          <p:nvSpPr>
            <p:cNvPr id="26637"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26627" name="名词解释："/>
          <p:cNvSpPr txBox="1">
            <a:spLocks noChangeArrowheads="1"/>
          </p:cNvSpPr>
          <p:nvPr/>
        </p:nvSpPr>
        <p:spPr bwMode="auto">
          <a:xfrm>
            <a:off x="1082675" y="1290638"/>
            <a:ext cx="21986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b="1"/>
              <a:t>名词解释：</a:t>
            </a:r>
            <a:endParaRPr lang="zh-CN" sz="3300" b="1"/>
          </a:p>
        </p:txBody>
      </p:sp>
      <p:sp>
        <p:nvSpPr>
          <p:cNvPr id="26628" name="监理方式：旁站、巡视、平行检验，签字控制"/>
          <p:cNvSpPr txBox="1">
            <a:spLocks noChangeArrowheads="1"/>
          </p:cNvSpPr>
          <p:nvPr/>
        </p:nvSpPr>
        <p:spPr bwMode="auto">
          <a:xfrm>
            <a:off x="1298575" y="2867025"/>
            <a:ext cx="67071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600" dirty="0">
                <a:solidFill>
                  <a:srgbClr val="FF2600"/>
                </a:solidFill>
              </a:rPr>
              <a:t>监理方式</a:t>
            </a:r>
            <a:r>
              <a:rPr lang="zh-CN" sz="2600" dirty="0"/>
              <a:t>：旁站、巡视、平行检验，签字控制</a:t>
            </a:r>
            <a:endParaRPr lang="zh-CN" sz="2600" dirty="0"/>
          </a:p>
        </p:txBody>
      </p:sp>
      <p:sp>
        <p:nvSpPr>
          <p:cNvPr id="26629" name="建设项目总投资：…"/>
          <p:cNvSpPr txBox="1">
            <a:spLocks noChangeArrowheads="1"/>
          </p:cNvSpPr>
          <p:nvPr/>
        </p:nvSpPr>
        <p:spPr bwMode="auto">
          <a:xfrm>
            <a:off x="1298575" y="4283075"/>
            <a:ext cx="8152230" cy="165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spcBef>
                <a:spcPts val="1400"/>
              </a:spcBef>
            </a:pPr>
            <a:r>
              <a:rPr lang="zh-CN" sz="2600" dirty="0">
                <a:solidFill>
                  <a:srgbClr val="FF2600"/>
                </a:solidFill>
              </a:rPr>
              <a:t>建设项目总投资：</a:t>
            </a:r>
            <a:endParaRPr lang="zh-CN" sz="2600" dirty="0">
              <a:solidFill>
                <a:srgbClr val="FF2600"/>
              </a:solidFill>
            </a:endParaRPr>
          </a:p>
          <a:p>
            <a:pPr eaLnBrk="1">
              <a:spcBef>
                <a:spcPts val="1400"/>
              </a:spcBef>
            </a:pPr>
            <a:r>
              <a:rPr lang="zh-CN" altLang="en-US" sz="2600" dirty="0"/>
              <a:t>（</a:t>
            </a:r>
            <a:r>
              <a:rPr lang="en-US" altLang="zh-CN" sz="2600" dirty="0"/>
              <a:t>1</a:t>
            </a:r>
            <a:r>
              <a:rPr lang="zh-CN" altLang="en-US" sz="2600" dirty="0"/>
              <a:t>）</a:t>
            </a:r>
            <a:r>
              <a:rPr lang="zh-CN" sz="2600" dirty="0"/>
              <a:t>固定资产投资</a:t>
            </a:r>
            <a:r>
              <a:rPr lang="zh-CN" altLang="en-US" sz="2600" dirty="0"/>
              <a:t>；（</a:t>
            </a:r>
            <a:r>
              <a:rPr lang="en-US" altLang="zh-CN" sz="2600" dirty="0"/>
              <a:t>2</a:t>
            </a:r>
            <a:r>
              <a:rPr lang="zh-CN" altLang="en-US" sz="2600" dirty="0"/>
              <a:t>）</a:t>
            </a:r>
            <a:r>
              <a:rPr lang="zh-CN" sz="2600" dirty="0"/>
              <a:t>固定资产投资方向的国税</a:t>
            </a:r>
            <a:r>
              <a:rPr lang="zh-CN" altLang="en-US" sz="2600" dirty="0"/>
              <a:t>；</a:t>
            </a:r>
            <a:endParaRPr lang="zh-CN" sz="2600" dirty="0"/>
          </a:p>
          <a:p>
            <a:pPr eaLnBrk="1">
              <a:spcBef>
                <a:spcPts val="1400"/>
              </a:spcBef>
            </a:pPr>
            <a:r>
              <a:rPr lang="zh-CN" altLang="en-US" sz="2600" dirty="0"/>
              <a:t>（</a:t>
            </a:r>
            <a:r>
              <a:rPr lang="en-US" altLang="zh-CN" sz="2600" dirty="0"/>
              <a:t>3</a:t>
            </a:r>
            <a:r>
              <a:rPr lang="zh-CN" altLang="en-US" sz="2600" dirty="0"/>
              <a:t>）</a:t>
            </a:r>
            <a:r>
              <a:rPr lang="zh-CN" sz="2600" dirty="0"/>
              <a:t>建设期借款利息</a:t>
            </a:r>
            <a:r>
              <a:rPr lang="zh-CN" altLang="en-US" sz="2600" dirty="0"/>
              <a:t>；（</a:t>
            </a:r>
            <a:r>
              <a:rPr lang="en-US" altLang="zh-CN" sz="2600" dirty="0"/>
              <a:t>4</a:t>
            </a:r>
            <a:r>
              <a:rPr lang="zh-CN" altLang="en-US" sz="2600" dirty="0"/>
              <a:t>）</a:t>
            </a:r>
            <a:r>
              <a:rPr lang="zh-CN" sz="2600" dirty="0"/>
              <a:t>铺底流动资金</a:t>
            </a:r>
            <a:endParaRPr lang="zh-CN" sz="2600" dirty="0"/>
          </a:p>
        </p:txBody>
      </p:sp>
      <p:sp>
        <p:nvSpPr>
          <p:cNvPr id="445" name="水工程施工与监理法规"/>
          <p:cNvSpPr txBox="1"/>
          <p:nvPr/>
        </p:nvSpPr>
        <p:spPr>
          <a:xfrm>
            <a:off x="3948113" y="330200"/>
            <a:ext cx="42957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施工与监理</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26631"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56038" y="215900"/>
            <a:ext cx="44799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线条"/>
          <p:cNvSpPr>
            <a:spLocks noChangeShapeType="1"/>
          </p:cNvSpPr>
          <p:nvPr/>
        </p:nvSpPr>
        <p:spPr bwMode="auto">
          <a:xfrm>
            <a:off x="1298575" y="3856038"/>
            <a:ext cx="9177338"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grpSp>
        <p:nvGrpSpPr>
          <p:cNvPr id="26633" name="组合 10"/>
          <p:cNvGrpSpPr/>
          <p:nvPr/>
        </p:nvGrpSpPr>
        <p:grpSpPr bwMode="auto">
          <a:xfrm>
            <a:off x="2862263" y="330200"/>
            <a:ext cx="838200" cy="781050"/>
            <a:chOff x="0" y="0"/>
            <a:chExt cx="837475" cy="781050"/>
          </a:xfrm>
        </p:grpSpPr>
        <p:sp>
          <p:nvSpPr>
            <p:cNvPr id="449"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6635"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06</a:t>
              </a:r>
              <a:endParaRPr lang="zh-CN" altLang="zh-CN" sz="2800"/>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17"/>
          <p:cNvGrpSpPr/>
          <p:nvPr/>
        </p:nvGrpSpPr>
        <p:grpSpPr bwMode="auto">
          <a:xfrm>
            <a:off x="776288" y="2330450"/>
            <a:ext cx="10639425" cy="3905250"/>
            <a:chOff x="0" y="0"/>
            <a:chExt cx="10638972" cy="3904343"/>
          </a:xfrm>
        </p:grpSpPr>
        <p:sp>
          <p:nvSpPr>
            <p:cNvPr id="453"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7663"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27651" name="特许经营："/>
          <p:cNvSpPr txBox="1">
            <a:spLocks noChangeArrowheads="1"/>
          </p:cNvSpPr>
          <p:nvPr/>
        </p:nvSpPr>
        <p:spPr bwMode="auto">
          <a:xfrm>
            <a:off x="1082675" y="1290638"/>
            <a:ext cx="2851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en-US" altLang="zh-CN" sz="3300" b="1"/>
              <a:t>7.1</a:t>
            </a:r>
            <a:r>
              <a:rPr lang="zh-CN" sz="3300" b="1"/>
              <a:t>特许经营：</a:t>
            </a:r>
            <a:endParaRPr lang="zh-CN" sz="3300" b="1"/>
          </a:p>
        </p:txBody>
      </p:sp>
      <p:sp>
        <p:nvSpPr>
          <p:cNvPr id="27652" name="1TOT模式: （ Transfer-Operate-Transfer）转让-运营-转让"/>
          <p:cNvSpPr txBox="1">
            <a:spLocks noChangeArrowheads="1"/>
          </p:cNvSpPr>
          <p:nvPr/>
        </p:nvSpPr>
        <p:spPr bwMode="auto">
          <a:xfrm>
            <a:off x="1298575" y="2955925"/>
            <a:ext cx="9561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1</a:t>
            </a:r>
            <a:r>
              <a:rPr lang="zh-CN" altLang="en-US" sz="2600" dirty="0"/>
              <a:t>）</a:t>
            </a:r>
            <a:r>
              <a:rPr lang="zh-CN" altLang="zh-CN" sz="2600" dirty="0">
                <a:solidFill>
                  <a:srgbClr val="FF2600"/>
                </a:solidFill>
              </a:rPr>
              <a:t>TOT</a:t>
            </a:r>
            <a:r>
              <a:rPr lang="zh-CN" sz="2600" dirty="0">
                <a:solidFill>
                  <a:srgbClr val="FF2600"/>
                </a:solidFill>
              </a:rPr>
              <a:t>模式</a:t>
            </a:r>
            <a:r>
              <a:rPr lang="zh-CN" altLang="zh-CN" sz="2600" dirty="0"/>
              <a:t>: </a:t>
            </a:r>
            <a:r>
              <a:rPr lang="zh-CN" sz="2600" dirty="0"/>
              <a:t>（ </a:t>
            </a:r>
            <a:r>
              <a:rPr lang="zh-CN" altLang="zh-CN" sz="2600" dirty="0"/>
              <a:t>Transfer-Operate-Transfer</a:t>
            </a:r>
            <a:r>
              <a:rPr lang="zh-CN" sz="2600" dirty="0"/>
              <a:t>）转让</a:t>
            </a:r>
            <a:r>
              <a:rPr lang="zh-CN" altLang="zh-CN" sz="2600" dirty="0"/>
              <a:t>-</a:t>
            </a:r>
            <a:r>
              <a:rPr lang="zh-CN" sz="2600" dirty="0"/>
              <a:t>运营</a:t>
            </a:r>
            <a:r>
              <a:rPr lang="zh-CN" altLang="zh-CN" sz="2600" dirty="0"/>
              <a:t>-</a:t>
            </a:r>
            <a:r>
              <a:rPr lang="zh-CN" sz="2600" dirty="0"/>
              <a:t>转让</a:t>
            </a:r>
            <a:endParaRPr lang="zh-CN" sz="2600" dirty="0"/>
          </a:p>
        </p:txBody>
      </p:sp>
      <p:sp>
        <p:nvSpPr>
          <p:cNvPr id="27653" name="2BOT 模式：（Build-Operate-Transfer）建设-运营-转让"/>
          <p:cNvSpPr txBox="1">
            <a:spLocks noChangeArrowheads="1"/>
          </p:cNvSpPr>
          <p:nvPr/>
        </p:nvSpPr>
        <p:spPr bwMode="auto">
          <a:xfrm>
            <a:off x="1298575" y="3768725"/>
            <a:ext cx="93171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2</a:t>
            </a:r>
            <a:r>
              <a:rPr lang="zh-CN" altLang="en-US" sz="2600" dirty="0"/>
              <a:t>）</a:t>
            </a:r>
            <a:r>
              <a:rPr lang="zh-CN" altLang="zh-CN" sz="2600" dirty="0">
                <a:solidFill>
                  <a:srgbClr val="FF2600"/>
                </a:solidFill>
              </a:rPr>
              <a:t>BOT </a:t>
            </a:r>
            <a:r>
              <a:rPr lang="zh-CN" sz="2600" dirty="0">
                <a:solidFill>
                  <a:srgbClr val="FF2600"/>
                </a:solidFill>
              </a:rPr>
              <a:t>模式</a:t>
            </a:r>
            <a:r>
              <a:rPr lang="zh-CN" sz="2600" dirty="0"/>
              <a:t>：（</a:t>
            </a:r>
            <a:r>
              <a:rPr lang="zh-CN" altLang="zh-CN" sz="2600" dirty="0"/>
              <a:t>Build-Operate-Transfer</a:t>
            </a:r>
            <a:r>
              <a:rPr lang="zh-CN" sz="2600" dirty="0"/>
              <a:t>）建设</a:t>
            </a:r>
            <a:r>
              <a:rPr lang="zh-CN" altLang="zh-CN" sz="2600" dirty="0"/>
              <a:t>-</a:t>
            </a:r>
            <a:r>
              <a:rPr lang="zh-CN" sz="2600" dirty="0"/>
              <a:t>运营</a:t>
            </a:r>
            <a:r>
              <a:rPr lang="zh-CN" altLang="zh-CN" sz="2600" dirty="0"/>
              <a:t>-</a:t>
            </a:r>
            <a:r>
              <a:rPr lang="zh-CN" sz="2600" dirty="0"/>
              <a:t>转让</a:t>
            </a:r>
            <a:endParaRPr lang="zh-CN" sz="2600" dirty="0"/>
          </a:p>
        </p:txBody>
      </p:sp>
      <p:sp>
        <p:nvSpPr>
          <p:cNvPr id="27654" name="4PPP 模式：（Public-private Partnership）政府-公司合作"/>
          <p:cNvSpPr txBox="1">
            <a:spLocks noChangeArrowheads="1"/>
          </p:cNvSpPr>
          <p:nvPr/>
        </p:nvSpPr>
        <p:spPr bwMode="auto">
          <a:xfrm>
            <a:off x="1298575" y="5394325"/>
            <a:ext cx="95965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4</a:t>
            </a:r>
            <a:r>
              <a:rPr lang="zh-CN" altLang="en-US" sz="2600" dirty="0"/>
              <a:t>）</a:t>
            </a:r>
            <a:r>
              <a:rPr lang="zh-CN" altLang="zh-CN" sz="2600" dirty="0">
                <a:solidFill>
                  <a:srgbClr val="FF2600"/>
                </a:solidFill>
              </a:rPr>
              <a:t>PPP </a:t>
            </a:r>
            <a:r>
              <a:rPr lang="zh-CN" sz="2600" dirty="0">
                <a:solidFill>
                  <a:srgbClr val="FF2600"/>
                </a:solidFill>
              </a:rPr>
              <a:t>模式</a:t>
            </a:r>
            <a:r>
              <a:rPr lang="zh-CN" sz="2600" dirty="0"/>
              <a:t>：（</a:t>
            </a:r>
            <a:r>
              <a:rPr lang="zh-CN" altLang="zh-CN" sz="2600" dirty="0"/>
              <a:t>Public-private Partnership</a:t>
            </a:r>
            <a:r>
              <a:rPr lang="zh-CN" sz="2600" dirty="0"/>
              <a:t>）政府</a:t>
            </a:r>
            <a:r>
              <a:rPr lang="zh-CN" altLang="zh-CN" sz="2600" dirty="0"/>
              <a:t>-</a:t>
            </a:r>
            <a:r>
              <a:rPr lang="zh-CN" sz="2600" dirty="0"/>
              <a:t>公司合作</a:t>
            </a:r>
            <a:endParaRPr lang="zh-CN" sz="2600" dirty="0"/>
          </a:p>
        </p:txBody>
      </p:sp>
      <p:sp>
        <p:nvSpPr>
          <p:cNvPr id="461" name="水工程管理法规"/>
          <p:cNvSpPr txBox="1"/>
          <p:nvPr/>
        </p:nvSpPr>
        <p:spPr>
          <a:xfrm>
            <a:off x="4576763" y="288925"/>
            <a:ext cx="3038475" cy="676275"/>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管理</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27656"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59288" y="174625"/>
            <a:ext cx="3273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3BT 模式：（Build-Transfer）建设—转让"/>
          <p:cNvSpPr txBox="1">
            <a:spLocks noChangeArrowheads="1"/>
          </p:cNvSpPr>
          <p:nvPr/>
        </p:nvSpPr>
        <p:spPr bwMode="auto">
          <a:xfrm>
            <a:off x="1298575" y="4581525"/>
            <a:ext cx="70099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3</a:t>
            </a:r>
            <a:r>
              <a:rPr lang="zh-CN" altLang="en-US" sz="2600" dirty="0"/>
              <a:t>）</a:t>
            </a:r>
            <a:r>
              <a:rPr lang="zh-CN" altLang="zh-CN" sz="2600" dirty="0">
                <a:solidFill>
                  <a:srgbClr val="FF2600"/>
                </a:solidFill>
              </a:rPr>
              <a:t>BT </a:t>
            </a:r>
            <a:r>
              <a:rPr lang="zh-CN" sz="2600" dirty="0">
                <a:solidFill>
                  <a:srgbClr val="FF2600"/>
                </a:solidFill>
              </a:rPr>
              <a:t>模式</a:t>
            </a:r>
            <a:r>
              <a:rPr lang="zh-CN" sz="2600" dirty="0"/>
              <a:t>：（</a:t>
            </a:r>
            <a:r>
              <a:rPr lang="zh-CN" altLang="zh-CN" sz="2600" dirty="0"/>
              <a:t>Build-Transfer</a:t>
            </a:r>
            <a:r>
              <a:rPr lang="zh-CN" sz="2600" dirty="0"/>
              <a:t>）建设</a:t>
            </a:r>
            <a:r>
              <a:rPr lang="zh-CN" altLang="zh-CN" sz="2600" dirty="0"/>
              <a:t>—</a:t>
            </a:r>
            <a:r>
              <a:rPr lang="zh-CN" sz="2600" dirty="0"/>
              <a:t>转让</a:t>
            </a:r>
            <a:endParaRPr lang="zh-CN" sz="2600" dirty="0"/>
          </a:p>
        </p:txBody>
      </p:sp>
      <p:pic>
        <p:nvPicPr>
          <p:cNvPr id="27658" name="图像" descr="图像"/>
          <p:cNvPicPr>
            <a:picLocks noChangeAspect="1"/>
          </p:cNvPicPr>
          <p:nvPr/>
        </p:nvPicPr>
        <p:blipFill>
          <a:blip r:embed="rId2">
            <a:extLst>
              <a:ext uri="{28A0092B-C50C-407E-A947-70E740481C1C}">
                <a14:useLocalDpi xmlns:a14="http://schemas.microsoft.com/office/drawing/2010/main" val="0"/>
              </a:ext>
            </a:extLst>
          </a:blip>
          <a:srcRect b="3813"/>
          <a:stretch>
            <a:fillRect/>
          </a:stretch>
        </p:blipFill>
        <p:spPr bwMode="auto">
          <a:xfrm>
            <a:off x="8653463" y="1190625"/>
            <a:ext cx="2749550" cy="1798638"/>
          </a:xfrm>
          <a:prstGeom prst="rect">
            <a:avLst/>
          </a:prstGeom>
          <a:noFill/>
          <a:ln w="25400">
            <a:solidFill>
              <a:srgbClr val="DDDDDD"/>
            </a:solidFill>
            <a:miter lim="400000"/>
            <a:headEnd/>
            <a:tailEnd/>
          </a:ln>
          <a:extLst>
            <a:ext uri="{909E8E84-426E-40DD-AFC4-6F175D3DCCD1}">
              <a14:hiddenFill xmlns:a14="http://schemas.microsoft.com/office/drawing/2010/main">
                <a:solidFill>
                  <a:srgbClr val="FFFFFF"/>
                </a:solidFill>
              </a14:hiddenFill>
            </a:ext>
          </a:extLst>
        </p:spPr>
      </p:pic>
      <p:grpSp>
        <p:nvGrpSpPr>
          <p:cNvPr id="27659" name="组合 10"/>
          <p:cNvGrpSpPr/>
          <p:nvPr/>
        </p:nvGrpSpPr>
        <p:grpSpPr bwMode="auto">
          <a:xfrm>
            <a:off x="3540125" y="236538"/>
            <a:ext cx="838200" cy="781050"/>
            <a:chOff x="0" y="0"/>
            <a:chExt cx="837475" cy="781050"/>
          </a:xfrm>
        </p:grpSpPr>
        <p:sp>
          <p:nvSpPr>
            <p:cNvPr id="466"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7661"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07</a:t>
              </a:r>
              <a:endParaRPr lang="zh-CN" altLang="zh-CN" sz="2800"/>
            </a:p>
          </p:txBody>
        </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17"/>
          <p:cNvGrpSpPr/>
          <p:nvPr/>
        </p:nvGrpSpPr>
        <p:grpSpPr bwMode="auto">
          <a:xfrm>
            <a:off x="776288" y="2330450"/>
            <a:ext cx="11245823" cy="3905250"/>
            <a:chOff x="0" y="0"/>
            <a:chExt cx="10638972" cy="3904343"/>
          </a:xfrm>
        </p:grpSpPr>
        <p:sp>
          <p:nvSpPr>
            <p:cNvPr id="470"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8687"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28675" name="特许经营者的条件："/>
          <p:cNvSpPr txBox="1">
            <a:spLocks noChangeArrowheads="1"/>
          </p:cNvSpPr>
          <p:nvPr/>
        </p:nvSpPr>
        <p:spPr bwMode="auto">
          <a:xfrm>
            <a:off x="1082675" y="1290638"/>
            <a:ext cx="45434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en-US" altLang="zh-CN" sz="3300" b="1"/>
              <a:t>7.2</a:t>
            </a:r>
            <a:r>
              <a:rPr lang="zh-CN" sz="3300" b="1"/>
              <a:t>特许经营者的条件：</a:t>
            </a:r>
            <a:endParaRPr lang="zh-CN" sz="3300" b="1"/>
          </a:p>
        </p:txBody>
      </p:sp>
      <p:sp>
        <p:nvSpPr>
          <p:cNvPr id="28676" name="1依法注册的法人，2有相应的注册资本金和设施设备"/>
          <p:cNvSpPr txBox="1">
            <a:spLocks noChangeArrowheads="1"/>
          </p:cNvSpPr>
          <p:nvPr/>
        </p:nvSpPr>
        <p:spPr bwMode="auto">
          <a:xfrm>
            <a:off x="1298575" y="2955925"/>
            <a:ext cx="915250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1</a:t>
            </a:r>
            <a:r>
              <a:rPr lang="zh-CN" altLang="en-US" sz="2600" dirty="0"/>
              <a:t>）</a:t>
            </a:r>
            <a:r>
              <a:rPr lang="zh-CN" sz="2600" dirty="0"/>
              <a:t>依法注册的法人</a:t>
            </a:r>
            <a:r>
              <a:rPr lang="zh-CN" altLang="en-US" sz="2600" dirty="0"/>
              <a:t>；（</a:t>
            </a:r>
            <a:r>
              <a:rPr lang="en-US" altLang="zh-CN" sz="2600" dirty="0"/>
              <a:t>2</a:t>
            </a:r>
            <a:r>
              <a:rPr lang="zh-CN" altLang="en-US" sz="2600" dirty="0"/>
              <a:t>）</a:t>
            </a:r>
            <a:r>
              <a:rPr lang="zh-CN" sz="2600" dirty="0"/>
              <a:t>有相应的注册资本金和设施设备</a:t>
            </a:r>
            <a:endParaRPr lang="zh-CN" sz="2600" dirty="0"/>
          </a:p>
        </p:txBody>
      </p:sp>
      <p:sp>
        <p:nvSpPr>
          <p:cNvPr id="28677" name="3有良好的银行资信、财务状况和相应偿还能力"/>
          <p:cNvSpPr txBox="1">
            <a:spLocks noChangeArrowheads="1"/>
          </p:cNvSpPr>
          <p:nvPr/>
        </p:nvSpPr>
        <p:spPr bwMode="auto">
          <a:xfrm>
            <a:off x="1298575" y="3768725"/>
            <a:ext cx="76232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3</a:t>
            </a:r>
            <a:r>
              <a:rPr lang="zh-CN" altLang="en-US" sz="2600" dirty="0"/>
              <a:t>）</a:t>
            </a:r>
            <a:r>
              <a:rPr lang="zh-CN" sz="2600" dirty="0"/>
              <a:t>有良好的银行资信、财务状况和相应偿还能力</a:t>
            </a:r>
            <a:endParaRPr lang="zh-CN" sz="2600" dirty="0"/>
          </a:p>
        </p:txBody>
      </p:sp>
      <p:sp>
        <p:nvSpPr>
          <p:cNvPr id="28678" name="5有切实可行的经营方案，6地方性法规、规章规定的其他条件"/>
          <p:cNvSpPr txBox="1">
            <a:spLocks noChangeArrowheads="1"/>
          </p:cNvSpPr>
          <p:nvPr/>
        </p:nvSpPr>
        <p:spPr bwMode="auto">
          <a:xfrm>
            <a:off x="1298575" y="5394325"/>
            <a:ext cx="10486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5</a:t>
            </a:r>
            <a:r>
              <a:rPr lang="zh-CN" altLang="en-US" sz="2600" dirty="0"/>
              <a:t>）</a:t>
            </a:r>
            <a:r>
              <a:rPr lang="zh-CN" sz="2600" dirty="0"/>
              <a:t>有切实可行的经营方案，</a:t>
            </a:r>
            <a:r>
              <a:rPr lang="zh-CN" altLang="en-US" sz="2600" dirty="0"/>
              <a:t>（</a:t>
            </a:r>
            <a:r>
              <a:rPr lang="en-US" altLang="zh-CN" sz="2600" dirty="0"/>
              <a:t>6</a:t>
            </a:r>
            <a:r>
              <a:rPr lang="zh-CN" altLang="en-US" sz="2600" dirty="0"/>
              <a:t>）</a:t>
            </a:r>
            <a:r>
              <a:rPr lang="zh-CN" sz="2600" dirty="0"/>
              <a:t>地方性法规、规章规定的其他条件</a:t>
            </a:r>
            <a:endParaRPr lang="zh-CN" sz="2600" dirty="0"/>
          </a:p>
        </p:txBody>
      </p:sp>
      <p:sp>
        <p:nvSpPr>
          <p:cNvPr id="478" name="水工程管理法规"/>
          <p:cNvSpPr txBox="1"/>
          <p:nvPr/>
        </p:nvSpPr>
        <p:spPr>
          <a:xfrm>
            <a:off x="4576763" y="288925"/>
            <a:ext cx="3038475" cy="676275"/>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管理</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28680"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59288" y="174625"/>
            <a:ext cx="3273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4有相应数量的技术、财务、经营等关键岗位人员"/>
          <p:cNvSpPr txBox="1">
            <a:spLocks noChangeArrowheads="1"/>
          </p:cNvSpPr>
          <p:nvPr/>
        </p:nvSpPr>
        <p:spPr bwMode="auto">
          <a:xfrm>
            <a:off x="1298575" y="4581525"/>
            <a:ext cx="79566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600" dirty="0"/>
              <a:t>（</a:t>
            </a:r>
            <a:r>
              <a:rPr lang="en-US" altLang="zh-CN" sz="2600" dirty="0"/>
              <a:t>4</a:t>
            </a:r>
            <a:r>
              <a:rPr lang="zh-CN" altLang="en-US" sz="2600" dirty="0"/>
              <a:t>）</a:t>
            </a:r>
            <a:r>
              <a:rPr lang="zh-CN" sz="2600" dirty="0"/>
              <a:t>有相应数量的技术、财务、经营等关键岗位人员</a:t>
            </a:r>
            <a:endParaRPr lang="zh-CN" sz="2600" dirty="0"/>
          </a:p>
        </p:txBody>
      </p:sp>
      <p:pic>
        <p:nvPicPr>
          <p:cNvPr id="28682" name="图像" descr="图像"/>
          <p:cNvPicPr>
            <a:picLocks noChangeAspect="1"/>
          </p:cNvPicPr>
          <p:nvPr/>
        </p:nvPicPr>
        <p:blipFill>
          <a:blip r:embed="rId2">
            <a:extLst>
              <a:ext uri="{28A0092B-C50C-407E-A947-70E740481C1C}">
                <a14:useLocalDpi xmlns:a14="http://schemas.microsoft.com/office/drawing/2010/main" val="0"/>
              </a:ext>
            </a:extLst>
          </a:blip>
          <a:srcRect b="3813"/>
          <a:stretch>
            <a:fillRect/>
          </a:stretch>
        </p:blipFill>
        <p:spPr bwMode="auto">
          <a:xfrm>
            <a:off x="8885422" y="1141425"/>
            <a:ext cx="3131314" cy="1798638"/>
          </a:xfrm>
          <a:prstGeom prst="rect">
            <a:avLst/>
          </a:prstGeom>
          <a:noFill/>
          <a:ln w="25400">
            <a:solidFill>
              <a:srgbClr val="DDDDDD"/>
            </a:solidFill>
            <a:miter lim="400000"/>
            <a:headEnd/>
            <a:tailEnd/>
          </a:ln>
          <a:extLst>
            <a:ext uri="{909E8E84-426E-40DD-AFC4-6F175D3DCCD1}">
              <a14:hiddenFill xmlns:a14="http://schemas.microsoft.com/office/drawing/2010/main">
                <a:solidFill>
                  <a:srgbClr val="FFFFFF"/>
                </a:solidFill>
              </a14:hiddenFill>
            </a:ext>
          </a:extLst>
        </p:spPr>
      </p:pic>
      <p:grpSp>
        <p:nvGrpSpPr>
          <p:cNvPr id="28683" name="组合 10"/>
          <p:cNvGrpSpPr/>
          <p:nvPr/>
        </p:nvGrpSpPr>
        <p:grpSpPr bwMode="auto">
          <a:xfrm>
            <a:off x="3540125" y="236538"/>
            <a:ext cx="838200" cy="781050"/>
            <a:chOff x="0" y="0"/>
            <a:chExt cx="837475" cy="781050"/>
          </a:xfrm>
        </p:grpSpPr>
        <p:sp>
          <p:nvSpPr>
            <p:cNvPr id="483"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8685"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07</a:t>
              </a:r>
              <a:endParaRPr lang="zh-CN" altLang="zh-CN" sz="2800"/>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17"/>
          <p:cNvGrpSpPr/>
          <p:nvPr/>
        </p:nvGrpSpPr>
        <p:grpSpPr bwMode="auto">
          <a:xfrm>
            <a:off x="776288" y="2330450"/>
            <a:ext cx="10639425" cy="3905250"/>
            <a:chOff x="0" y="0"/>
            <a:chExt cx="10638972" cy="3904343"/>
          </a:xfrm>
        </p:grpSpPr>
        <p:sp>
          <p:nvSpPr>
            <p:cNvPr id="487"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9711"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29699" name="分级分类："/>
          <p:cNvSpPr txBox="1">
            <a:spLocks noChangeArrowheads="1"/>
          </p:cNvSpPr>
          <p:nvPr/>
        </p:nvSpPr>
        <p:spPr bwMode="auto">
          <a:xfrm>
            <a:off x="1082675" y="1290638"/>
            <a:ext cx="28511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en-US" altLang="zh-CN" sz="3300" b="1"/>
              <a:t>7.3</a:t>
            </a:r>
            <a:r>
              <a:rPr lang="zh-CN" sz="3300" b="1"/>
              <a:t>分级分类：</a:t>
            </a:r>
            <a:endParaRPr lang="zh-CN" sz="3300" b="1"/>
          </a:p>
        </p:txBody>
      </p:sp>
      <p:sp>
        <p:nvSpPr>
          <p:cNvPr id="29700" name="设计单位分级:甲、乙、丙、丁四个等级"/>
          <p:cNvSpPr txBox="1">
            <a:spLocks noChangeArrowheads="1"/>
          </p:cNvSpPr>
          <p:nvPr/>
        </p:nvSpPr>
        <p:spPr bwMode="auto">
          <a:xfrm>
            <a:off x="1298575" y="2955925"/>
            <a:ext cx="58086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600"/>
              <a:t>设计</a:t>
            </a:r>
            <a:r>
              <a:rPr lang="zh-CN" sz="2600">
                <a:solidFill>
                  <a:srgbClr val="FF2600"/>
                </a:solidFill>
              </a:rPr>
              <a:t>单位分级</a:t>
            </a:r>
            <a:r>
              <a:rPr lang="zh-CN" altLang="zh-CN" sz="2600"/>
              <a:t>:</a:t>
            </a:r>
            <a:r>
              <a:rPr lang="zh-CN" sz="2600"/>
              <a:t>甲、乙、丙、丁四个等级</a:t>
            </a:r>
            <a:endParaRPr lang="zh-CN" sz="2600"/>
          </a:p>
        </p:txBody>
      </p:sp>
      <p:sp>
        <p:nvSpPr>
          <p:cNvPr id="29701" name="施工单位分级：特级、一级、二级、三级"/>
          <p:cNvSpPr txBox="1">
            <a:spLocks noChangeArrowheads="1"/>
          </p:cNvSpPr>
          <p:nvPr/>
        </p:nvSpPr>
        <p:spPr bwMode="auto">
          <a:xfrm>
            <a:off x="1298575" y="3768725"/>
            <a:ext cx="6046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600"/>
              <a:t>施工</a:t>
            </a:r>
            <a:r>
              <a:rPr lang="zh-CN" sz="2600">
                <a:solidFill>
                  <a:srgbClr val="FF2600"/>
                </a:solidFill>
              </a:rPr>
              <a:t>单位分级</a:t>
            </a:r>
            <a:r>
              <a:rPr lang="zh-CN" sz="2600"/>
              <a:t>：特级、一级、二级、三级</a:t>
            </a:r>
            <a:endParaRPr lang="zh-CN" sz="2600"/>
          </a:p>
        </p:txBody>
      </p:sp>
      <p:sp>
        <p:nvSpPr>
          <p:cNvPr id="29702" name="地表水环境功能分类：Ⅰ、Ⅱ、Ⅲ、Ⅳ、Ⅴ"/>
          <p:cNvSpPr txBox="1">
            <a:spLocks noChangeArrowheads="1"/>
          </p:cNvSpPr>
          <p:nvPr/>
        </p:nvSpPr>
        <p:spPr bwMode="auto">
          <a:xfrm>
            <a:off x="1298575" y="5394325"/>
            <a:ext cx="58086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600"/>
              <a:t>地表水环境功能</a:t>
            </a:r>
            <a:r>
              <a:rPr lang="zh-CN" sz="2600">
                <a:solidFill>
                  <a:srgbClr val="FF2600"/>
                </a:solidFill>
              </a:rPr>
              <a:t>分类</a:t>
            </a:r>
            <a:r>
              <a:rPr lang="zh-CN" sz="2600"/>
              <a:t>：</a:t>
            </a:r>
            <a:r>
              <a:rPr lang="zh-CN" altLang="zh-CN" sz="2600"/>
              <a:t>Ⅰ</a:t>
            </a:r>
            <a:r>
              <a:rPr lang="zh-CN" sz="2600"/>
              <a:t>、</a:t>
            </a:r>
            <a:r>
              <a:rPr lang="zh-CN" altLang="zh-CN" sz="2600"/>
              <a:t>Ⅱ</a:t>
            </a:r>
            <a:r>
              <a:rPr lang="zh-CN" sz="2600"/>
              <a:t>、</a:t>
            </a:r>
            <a:r>
              <a:rPr lang="zh-CN" altLang="zh-CN" sz="2600"/>
              <a:t>Ⅲ</a:t>
            </a:r>
            <a:r>
              <a:rPr lang="zh-CN" sz="2600"/>
              <a:t>、</a:t>
            </a:r>
            <a:r>
              <a:rPr lang="zh-CN" altLang="zh-CN" sz="2600"/>
              <a:t>Ⅳ</a:t>
            </a:r>
            <a:r>
              <a:rPr lang="zh-CN" sz="2600"/>
              <a:t>、</a:t>
            </a:r>
            <a:r>
              <a:rPr lang="zh-CN" altLang="zh-CN" sz="2600"/>
              <a:t>Ⅴ</a:t>
            </a:r>
            <a:endParaRPr lang="zh-CN" altLang="zh-CN" sz="2600"/>
          </a:p>
        </p:txBody>
      </p:sp>
      <p:sp>
        <p:nvSpPr>
          <p:cNvPr id="495" name="水工程管理法规"/>
          <p:cNvSpPr txBox="1"/>
          <p:nvPr/>
        </p:nvSpPr>
        <p:spPr>
          <a:xfrm>
            <a:off x="4576763" y="288925"/>
            <a:ext cx="3038475" cy="676275"/>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管理</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29704"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59288" y="174625"/>
            <a:ext cx="32734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监理分级：甲、乙、丙三个等级"/>
          <p:cNvSpPr txBox="1">
            <a:spLocks noChangeArrowheads="1"/>
          </p:cNvSpPr>
          <p:nvPr/>
        </p:nvSpPr>
        <p:spPr bwMode="auto">
          <a:xfrm>
            <a:off x="1298575" y="4581525"/>
            <a:ext cx="47259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600"/>
              <a:t>监理</a:t>
            </a:r>
            <a:r>
              <a:rPr lang="zh-CN" sz="2600">
                <a:solidFill>
                  <a:srgbClr val="FF2600"/>
                </a:solidFill>
              </a:rPr>
              <a:t>分级</a:t>
            </a:r>
            <a:r>
              <a:rPr lang="zh-CN" sz="2600"/>
              <a:t>：甲、乙、丙三个等级</a:t>
            </a:r>
            <a:endParaRPr lang="zh-CN" sz="2600"/>
          </a:p>
        </p:txBody>
      </p:sp>
      <p:pic>
        <p:nvPicPr>
          <p:cNvPr id="29706" name="图像" descr="图像"/>
          <p:cNvPicPr>
            <a:picLocks noChangeAspect="1"/>
          </p:cNvPicPr>
          <p:nvPr/>
        </p:nvPicPr>
        <p:blipFill>
          <a:blip r:embed="rId2">
            <a:extLst>
              <a:ext uri="{28A0092B-C50C-407E-A947-70E740481C1C}">
                <a14:useLocalDpi xmlns:a14="http://schemas.microsoft.com/office/drawing/2010/main" val="0"/>
              </a:ext>
            </a:extLst>
          </a:blip>
          <a:srcRect b="3813"/>
          <a:stretch>
            <a:fillRect/>
          </a:stretch>
        </p:blipFill>
        <p:spPr bwMode="auto">
          <a:xfrm>
            <a:off x="8653463" y="1190625"/>
            <a:ext cx="2749550" cy="1798638"/>
          </a:xfrm>
          <a:prstGeom prst="rect">
            <a:avLst/>
          </a:prstGeom>
          <a:noFill/>
          <a:ln w="25400">
            <a:solidFill>
              <a:srgbClr val="DDDDDD"/>
            </a:solidFill>
            <a:miter lim="400000"/>
            <a:headEnd/>
            <a:tailEnd/>
          </a:ln>
          <a:extLst>
            <a:ext uri="{909E8E84-426E-40DD-AFC4-6F175D3DCCD1}">
              <a14:hiddenFill xmlns:a14="http://schemas.microsoft.com/office/drawing/2010/main">
                <a:solidFill>
                  <a:srgbClr val="FFFFFF"/>
                </a:solidFill>
              </a14:hiddenFill>
            </a:ext>
          </a:extLst>
        </p:spPr>
      </p:pic>
      <p:grpSp>
        <p:nvGrpSpPr>
          <p:cNvPr id="29707" name="组合 10"/>
          <p:cNvGrpSpPr/>
          <p:nvPr/>
        </p:nvGrpSpPr>
        <p:grpSpPr bwMode="auto">
          <a:xfrm>
            <a:off x="3540125" y="236538"/>
            <a:ext cx="838200" cy="781050"/>
            <a:chOff x="0" y="0"/>
            <a:chExt cx="837475" cy="781050"/>
          </a:xfrm>
        </p:grpSpPr>
        <p:sp>
          <p:nvSpPr>
            <p:cNvPr id="500"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29709"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07</a:t>
              </a:r>
              <a:endParaRPr lang="zh-CN" altLang="zh-CN" sz="2800"/>
            </a:p>
          </p:txBody>
        </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椭圆 2"/>
          <p:cNvSpPr/>
          <p:nvPr/>
        </p:nvSpPr>
        <p:spPr>
          <a:xfrm>
            <a:off x="1408113" y="4913313"/>
            <a:ext cx="1055687" cy="1055687"/>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05" name="椭圆 3"/>
          <p:cNvSpPr/>
          <p:nvPr/>
        </p:nvSpPr>
        <p:spPr>
          <a:xfrm>
            <a:off x="9728200" y="1136650"/>
            <a:ext cx="563563" cy="563563"/>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06" name="椭圆 10"/>
          <p:cNvSpPr/>
          <p:nvPr/>
        </p:nvSpPr>
        <p:spPr>
          <a:xfrm>
            <a:off x="-398463" y="-623888"/>
            <a:ext cx="1630363" cy="1630363"/>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07" name="椭圆 11"/>
          <p:cNvSpPr/>
          <p:nvPr/>
        </p:nvSpPr>
        <p:spPr>
          <a:xfrm>
            <a:off x="8920163" y="5253038"/>
            <a:ext cx="447675" cy="449262"/>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grpSp>
        <p:nvGrpSpPr>
          <p:cNvPr id="30726" name="组合 12"/>
          <p:cNvGrpSpPr/>
          <p:nvPr/>
        </p:nvGrpSpPr>
        <p:grpSpPr bwMode="auto">
          <a:xfrm>
            <a:off x="3287713" y="620713"/>
            <a:ext cx="5616575" cy="5616575"/>
            <a:chOff x="0" y="0"/>
            <a:chExt cx="5616466" cy="5616466"/>
          </a:xfrm>
        </p:grpSpPr>
        <p:sp>
          <p:nvSpPr>
            <p:cNvPr id="508" name="矩形: 圆角 1"/>
            <p:cNvSpPr/>
            <p:nvPr/>
          </p:nvSpPr>
          <p:spPr>
            <a:xfrm rot="2684577">
              <a:off x="822309" y="822309"/>
              <a:ext cx="3971848" cy="3971848"/>
            </a:xfrm>
            <a:prstGeom prst="roundRect">
              <a:avLst>
                <a:gd name="adj" fmla="val 13360"/>
              </a:avLst>
            </a:prstGeom>
            <a:solidFill>
              <a:srgbClr val="FFFFFF"/>
            </a:solidFill>
            <a:ln w="12700" cap="flat">
              <a:noFill/>
              <a:miter lim="400000"/>
            </a:ln>
            <a:effectLst>
              <a:outerShdw blurRad="546100" rotWithShape="0">
                <a:srgbClr val="595959">
                  <a:alpha val="19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pic>
          <p:nvPicPr>
            <p:cNvPr id="30730" name="图片 15" descr="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27018" y="1454759"/>
              <a:ext cx="1362429" cy="114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30727" name="施工组织课程设计（3章）"/>
          <p:cNvSpPr txBox="1">
            <a:spLocks noChangeArrowheads="1"/>
          </p:cNvSpPr>
          <p:nvPr/>
        </p:nvSpPr>
        <p:spPr bwMode="auto">
          <a:xfrm>
            <a:off x="4127500" y="3956050"/>
            <a:ext cx="3950970"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rPr>
              <a:t>施工组织课程设计</a:t>
            </a:r>
            <a:endPar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endParaRPr>
          </a:p>
        </p:txBody>
      </p:sp>
      <p:sp>
        <p:nvSpPr>
          <p:cNvPr id="512" name="文本框 5"/>
          <p:cNvSpPr txBox="1"/>
          <p:nvPr/>
        </p:nvSpPr>
        <p:spPr>
          <a:xfrm>
            <a:off x="3976688" y="5076825"/>
            <a:ext cx="4251325" cy="707886"/>
          </a:xfrm>
          <a:prstGeom prst="rect">
            <a:avLst/>
          </a:prstGeom>
          <a:ln w="12700">
            <a:miter lim="400000"/>
          </a:ln>
        </p:spPr>
        <p:txBody>
          <a:bodyPr lIns="45719" rIns="45719">
            <a:spAutoFit/>
          </a:bodyPr>
          <a:lstStyle>
            <a:lvl1pPr algn="ctr">
              <a:defRPr sz="4000" spc="700">
                <a:solidFill>
                  <a:srgbClr val="A6A6A6"/>
                </a:solidFill>
                <a:effectLst>
                  <a:outerShdw blurRad="165100" rotWithShape="0">
                    <a:srgbClr val="000000">
                      <a:alpha val="24000"/>
                    </a:srgbClr>
                  </a:outerShdw>
                </a:effectLst>
              </a:defRPr>
            </a:lvl1pPr>
          </a:lstStyle>
          <a:p>
            <a:pPr eaLnBrk="1" fontAlgn="auto">
              <a:spcBef>
                <a:spcPts val="0"/>
              </a:spcBef>
              <a:spcAft>
                <a:spcPts val="0"/>
              </a:spcAft>
              <a:defRPr/>
            </a:pPr>
            <a:r>
              <a:rPr kern="0" spc="0" dirty="0" err="1">
                <a:ln w="0"/>
                <a:solidFill>
                  <a:schemeClr val="accent1"/>
                </a:solidFill>
                <a:effectLst>
                  <a:outerShdw blurRad="38100" dist="25400" dir="5400000" algn="ctr" rotWithShape="0">
                    <a:srgbClr val="6E747A">
                      <a:alpha val="43000"/>
                    </a:srgbClr>
                  </a:outerShdw>
                </a:effectLst>
                <a:latin typeface="+mj-lt"/>
                <a:ea typeface="+mj-ea"/>
                <a:cs typeface="+mj-cs"/>
                <a:sym typeface="微软雅黑" panose="020B0503020204020204" pitchFamily="34" charset="-122"/>
              </a:rPr>
              <a:t>第二部分</a:t>
            </a:r>
            <a:endParaRPr kern="0" spc="0" dirty="0">
              <a:ln w="0"/>
              <a:solidFill>
                <a:schemeClr val="accent1"/>
              </a:solidFill>
              <a:effectLst>
                <a:outerShdw blurRad="38100" dist="25400" dir="5400000" algn="ctr" rotWithShape="0">
                  <a:srgbClr val="6E747A">
                    <a:alpha val="43000"/>
                  </a:srgbClr>
                </a:outerShdw>
              </a:effectLst>
              <a:latin typeface="+mj-lt"/>
              <a:ea typeface="+mj-ea"/>
              <a:cs typeface="+mj-cs"/>
              <a:sym typeface="微软雅黑" panose="020B0503020204020204" pitchFamily="34" charset="-122"/>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05250" y="215900"/>
            <a:ext cx="3276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组合 17"/>
          <p:cNvGrpSpPr/>
          <p:nvPr/>
        </p:nvGrpSpPr>
        <p:grpSpPr bwMode="auto">
          <a:xfrm>
            <a:off x="776288" y="2330450"/>
            <a:ext cx="10639425" cy="3905250"/>
            <a:chOff x="0" y="0"/>
            <a:chExt cx="10638972" cy="3904343"/>
          </a:xfrm>
        </p:grpSpPr>
        <p:sp>
          <p:nvSpPr>
            <p:cNvPr id="514"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1762"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31748" name="1.1.1  施工组织总设计的主要作用"/>
          <p:cNvSpPr txBox="1">
            <a:spLocks noChangeArrowheads="1"/>
          </p:cNvSpPr>
          <p:nvPr/>
        </p:nvSpPr>
        <p:spPr bwMode="auto">
          <a:xfrm>
            <a:off x="776288" y="1719263"/>
            <a:ext cx="554831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1.1.1  </a:t>
            </a:r>
            <a:r>
              <a:rPr lang="zh-CN" sz="2900" b="1"/>
              <a:t>施工组织总设计的主要作用</a:t>
            </a:r>
            <a:endParaRPr lang="zh-CN" sz="2900" b="1"/>
          </a:p>
        </p:txBody>
      </p:sp>
      <p:sp>
        <p:nvSpPr>
          <p:cNvPr id="31749" name="⑴ 对整个项目的施工过程进行统筹规划、重点控制"/>
          <p:cNvSpPr txBox="1">
            <a:spLocks noChangeArrowheads="1"/>
          </p:cNvSpPr>
          <p:nvPr/>
        </p:nvSpPr>
        <p:spPr bwMode="auto">
          <a:xfrm>
            <a:off x="1241425" y="2595563"/>
            <a:ext cx="77438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dirty="0"/>
              <a:t>⑴ </a:t>
            </a:r>
            <a:r>
              <a:rPr lang="zh-CN" sz="2700" dirty="0"/>
              <a:t>对整个项目的施工过程进行</a:t>
            </a:r>
            <a:r>
              <a:rPr lang="zh-CN" sz="2700" dirty="0">
                <a:solidFill>
                  <a:srgbClr val="FF2600"/>
                </a:solidFill>
              </a:rPr>
              <a:t>统筹规划、重点控制</a:t>
            </a:r>
            <a:endParaRPr lang="zh-CN" sz="2700" dirty="0">
              <a:solidFill>
                <a:srgbClr val="FF2600"/>
              </a:solidFill>
            </a:endParaRPr>
          </a:p>
        </p:txBody>
      </p:sp>
      <p:sp>
        <p:nvSpPr>
          <p:cNvPr id="31750" name="⑵ 为做好施工准备工作、保证资源供应提供依据"/>
          <p:cNvSpPr txBox="1">
            <a:spLocks noChangeArrowheads="1"/>
          </p:cNvSpPr>
          <p:nvPr/>
        </p:nvSpPr>
        <p:spPr bwMode="auto">
          <a:xfrm>
            <a:off x="1241425" y="3295650"/>
            <a:ext cx="74009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⑵ </a:t>
            </a:r>
            <a:r>
              <a:rPr lang="zh-CN" sz="2700"/>
              <a:t>为做好</a:t>
            </a:r>
            <a:r>
              <a:rPr lang="zh-CN" sz="2700">
                <a:solidFill>
                  <a:srgbClr val="FF2600"/>
                </a:solidFill>
              </a:rPr>
              <a:t>施工准备工作、保证资源供应</a:t>
            </a:r>
            <a:r>
              <a:rPr lang="zh-CN" sz="2700"/>
              <a:t>提供依据</a:t>
            </a:r>
            <a:endParaRPr lang="zh-CN" sz="2700"/>
          </a:p>
        </p:txBody>
      </p:sp>
      <p:sp>
        <p:nvSpPr>
          <p:cNvPr id="31751" name="⑷ 为编制施工计划和单位工程施工组织设计提供依据"/>
          <p:cNvSpPr txBox="1">
            <a:spLocks noChangeArrowheads="1"/>
          </p:cNvSpPr>
          <p:nvPr/>
        </p:nvSpPr>
        <p:spPr bwMode="auto">
          <a:xfrm>
            <a:off x="1241425" y="4695825"/>
            <a:ext cx="80867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⑷ </a:t>
            </a:r>
            <a:r>
              <a:rPr lang="zh-CN" sz="2700"/>
              <a:t>为编制</a:t>
            </a:r>
            <a:r>
              <a:rPr lang="zh-CN" sz="2700">
                <a:solidFill>
                  <a:srgbClr val="FF2600"/>
                </a:solidFill>
              </a:rPr>
              <a:t>施工计划</a:t>
            </a:r>
            <a:r>
              <a:rPr lang="zh-CN" sz="2700"/>
              <a:t>和</a:t>
            </a:r>
            <a:r>
              <a:rPr lang="zh-CN" sz="2700">
                <a:solidFill>
                  <a:srgbClr val="FF2600"/>
                </a:solidFill>
              </a:rPr>
              <a:t>单位工程施工组织设计</a:t>
            </a:r>
            <a:r>
              <a:rPr lang="zh-CN" sz="2700"/>
              <a:t>提供依据</a:t>
            </a:r>
            <a:endParaRPr lang="zh-CN" sz="2700"/>
          </a:p>
        </p:txBody>
      </p:sp>
      <p:sp>
        <p:nvSpPr>
          <p:cNvPr id="31752" name="⑶ 为业主单位编制工程建设计划提供依据"/>
          <p:cNvSpPr txBox="1">
            <a:spLocks noChangeArrowheads="1"/>
          </p:cNvSpPr>
          <p:nvPr/>
        </p:nvSpPr>
        <p:spPr bwMode="auto">
          <a:xfrm>
            <a:off x="1241425" y="3995738"/>
            <a:ext cx="63722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⑶ </a:t>
            </a:r>
            <a:r>
              <a:rPr lang="zh-CN" sz="2700"/>
              <a:t>为业主单位编制</a:t>
            </a:r>
            <a:r>
              <a:rPr lang="zh-CN" sz="2700">
                <a:solidFill>
                  <a:srgbClr val="FF2600"/>
                </a:solidFill>
              </a:rPr>
              <a:t>工程建设计划</a:t>
            </a:r>
            <a:r>
              <a:rPr lang="zh-CN" sz="2700"/>
              <a:t>提供依据</a:t>
            </a:r>
            <a:endParaRPr lang="zh-CN" sz="2700"/>
          </a:p>
        </p:txBody>
      </p:sp>
      <p:sp>
        <p:nvSpPr>
          <p:cNvPr id="31753" name="第1章 施工组织总设计"/>
          <p:cNvSpPr txBox="1">
            <a:spLocks noChangeArrowheads="1"/>
          </p:cNvSpPr>
          <p:nvPr/>
        </p:nvSpPr>
        <p:spPr bwMode="auto">
          <a:xfrm>
            <a:off x="3983038" y="330200"/>
            <a:ext cx="3054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施工组织总设计</a:t>
            </a:r>
            <a:endParaRPr lang="zh-CN" sz="3300"/>
          </a:p>
        </p:txBody>
      </p:sp>
      <p:sp>
        <p:nvSpPr>
          <p:cNvPr id="31754" name="⑸ 为组织项目施工活动提供合理的方案和实施步骤"/>
          <p:cNvSpPr txBox="1">
            <a:spLocks noChangeArrowheads="1"/>
          </p:cNvSpPr>
          <p:nvPr/>
        </p:nvSpPr>
        <p:spPr bwMode="auto">
          <a:xfrm>
            <a:off x="1241425" y="5395913"/>
            <a:ext cx="77438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⑸ </a:t>
            </a:r>
            <a:r>
              <a:rPr lang="zh-CN" sz="2700"/>
              <a:t>为组织项目施工活动提供</a:t>
            </a:r>
            <a:r>
              <a:rPr lang="zh-CN" sz="2700">
                <a:solidFill>
                  <a:srgbClr val="FF2600"/>
                </a:solidFill>
              </a:rPr>
              <a:t>合理的方案</a:t>
            </a:r>
            <a:r>
              <a:rPr lang="zh-CN" sz="2700"/>
              <a:t>和</a:t>
            </a:r>
            <a:r>
              <a:rPr lang="zh-CN" sz="2700">
                <a:solidFill>
                  <a:srgbClr val="FF2600"/>
                </a:solidFill>
              </a:rPr>
              <a:t>实施步骤</a:t>
            </a:r>
            <a:endParaRPr lang="zh-CN" sz="2700">
              <a:solidFill>
                <a:srgbClr val="FF2600"/>
              </a:solidFill>
            </a:endParaRPr>
          </a:p>
        </p:txBody>
      </p:sp>
      <p:pic>
        <p:nvPicPr>
          <p:cNvPr id="31755" name="图像" descr="图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4788" y="1517650"/>
            <a:ext cx="294957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756" name="线条"/>
          <p:cNvSpPr>
            <a:spLocks noChangeShapeType="1"/>
          </p:cNvSpPr>
          <p:nvPr/>
        </p:nvSpPr>
        <p:spPr bwMode="auto">
          <a:xfrm flipH="1">
            <a:off x="776288" y="17319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31757" name="1.1 概述"/>
          <p:cNvSpPr txBox="1">
            <a:spLocks noChangeArrowheads="1"/>
          </p:cNvSpPr>
          <p:nvPr/>
        </p:nvSpPr>
        <p:spPr bwMode="auto">
          <a:xfrm>
            <a:off x="776288" y="1119188"/>
            <a:ext cx="14557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1.1 </a:t>
            </a:r>
            <a:r>
              <a:rPr lang="zh-CN" sz="2900" b="1"/>
              <a:t>概述</a:t>
            </a:r>
            <a:endParaRPr lang="zh-CN" sz="2900" b="1"/>
          </a:p>
        </p:txBody>
      </p:sp>
      <p:grpSp>
        <p:nvGrpSpPr>
          <p:cNvPr id="31758" name="组合 10"/>
          <p:cNvGrpSpPr/>
          <p:nvPr/>
        </p:nvGrpSpPr>
        <p:grpSpPr bwMode="auto">
          <a:xfrm>
            <a:off x="2730500" y="231775"/>
            <a:ext cx="838200" cy="781050"/>
            <a:chOff x="0" y="0"/>
            <a:chExt cx="837475" cy="781050"/>
          </a:xfrm>
        </p:grpSpPr>
        <p:sp>
          <p:nvSpPr>
            <p:cNvPr id="18"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1760"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dirty="0"/>
                <a:t>0</a:t>
              </a:r>
              <a:r>
                <a:rPr lang="en-US" altLang="zh-CN" sz="2800" dirty="0"/>
                <a:t>1</a:t>
              </a:r>
              <a:endParaRPr lang="zh-CN" altLang="zh-CN" sz="2800" dirty="0"/>
            </a:p>
          </p:txBody>
        </p:sp>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46525" y="265113"/>
            <a:ext cx="309086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1.1.2  施工组织总设计的内容"/>
          <p:cNvSpPr txBox="1">
            <a:spLocks noChangeArrowheads="1"/>
          </p:cNvSpPr>
          <p:nvPr/>
        </p:nvSpPr>
        <p:spPr bwMode="auto">
          <a:xfrm>
            <a:off x="838200" y="2098675"/>
            <a:ext cx="48101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1.1.2  </a:t>
            </a:r>
            <a:r>
              <a:rPr lang="zh-CN" sz="2900" b="1"/>
              <a:t>施工组织总设计的内容</a:t>
            </a:r>
            <a:endParaRPr lang="zh-CN" sz="2900" b="1"/>
          </a:p>
        </p:txBody>
      </p:sp>
      <p:sp>
        <p:nvSpPr>
          <p:cNvPr id="32772" name="工程概况；施工部署；…"/>
          <p:cNvSpPr txBox="1">
            <a:spLocks noChangeArrowheads="1"/>
          </p:cNvSpPr>
          <p:nvPr/>
        </p:nvSpPr>
        <p:spPr bwMode="auto">
          <a:xfrm>
            <a:off x="838200" y="2765425"/>
            <a:ext cx="5489642" cy="386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spcBef>
                <a:spcPts val="2000"/>
              </a:spcBef>
            </a:pPr>
            <a:r>
              <a:rPr lang="zh-CN" altLang="en-US" sz="2700" dirty="0"/>
              <a:t>（</a:t>
            </a:r>
            <a:r>
              <a:rPr lang="en-US" altLang="zh-CN" sz="2700" dirty="0"/>
              <a:t>1</a:t>
            </a:r>
            <a:r>
              <a:rPr lang="zh-CN" altLang="en-US" sz="2700" dirty="0"/>
              <a:t>）</a:t>
            </a:r>
            <a:r>
              <a:rPr lang="zh-CN" sz="2700" dirty="0"/>
              <a:t>工程概况；施工部署；</a:t>
            </a:r>
            <a:endParaRPr lang="zh-CN" sz="2700" dirty="0"/>
          </a:p>
          <a:p>
            <a:pPr eaLnBrk="1">
              <a:spcBef>
                <a:spcPts val="2000"/>
              </a:spcBef>
            </a:pPr>
            <a:r>
              <a:rPr lang="zh-CN" altLang="en-US" sz="2700" dirty="0"/>
              <a:t>（</a:t>
            </a:r>
            <a:r>
              <a:rPr lang="en-US" altLang="zh-CN" sz="2700" dirty="0"/>
              <a:t>2</a:t>
            </a:r>
            <a:r>
              <a:rPr lang="zh-CN" altLang="en-US" sz="2700" dirty="0"/>
              <a:t>）</a:t>
            </a:r>
            <a:r>
              <a:rPr lang="zh-CN" sz="2700" dirty="0"/>
              <a:t>施工总进度计划；</a:t>
            </a:r>
            <a:endParaRPr lang="zh-CN" sz="2700" dirty="0"/>
          </a:p>
          <a:p>
            <a:pPr eaLnBrk="1">
              <a:spcBef>
                <a:spcPts val="2000"/>
              </a:spcBef>
            </a:pPr>
            <a:r>
              <a:rPr lang="zh-CN" altLang="en-US" sz="2700" dirty="0"/>
              <a:t>（</a:t>
            </a:r>
            <a:r>
              <a:rPr lang="en-US" altLang="zh-CN" sz="2700" dirty="0"/>
              <a:t>3</a:t>
            </a:r>
            <a:r>
              <a:rPr lang="zh-CN" altLang="en-US" sz="2700" dirty="0"/>
              <a:t>）</a:t>
            </a:r>
            <a:r>
              <a:rPr lang="zh-CN" sz="2700" dirty="0"/>
              <a:t>施工准备与资源需要量计划；</a:t>
            </a:r>
            <a:endParaRPr lang="zh-CN" sz="2700" dirty="0"/>
          </a:p>
          <a:p>
            <a:pPr eaLnBrk="1">
              <a:spcBef>
                <a:spcPts val="2000"/>
              </a:spcBef>
            </a:pPr>
            <a:r>
              <a:rPr lang="zh-CN" altLang="en-US" sz="2700" dirty="0"/>
              <a:t>（</a:t>
            </a:r>
            <a:r>
              <a:rPr lang="en-US" altLang="zh-CN" sz="2700" dirty="0"/>
              <a:t>4</a:t>
            </a:r>
            <a:r>
              <a:rPr lang="zh-CN" altLang="en-US" sz="2700" dirty="0"/>
              <a:t>）</a:t>
            </a:r>
            <a:r>
              <a:rPr lang="zh-CN" sz="2700" dirty="0"/>
              <a:t>主要工程施工方法；       </a:t>
            </a:r>
            <a:endParaRPr lang="zh-CN" sz="2700" dirty="0"/>
          </a:p>
          <a:p>
            <a:pPr eaLnBrk="1">
              <a:spcBef>
                <a:spcPts val="2000"/>
              </a:spcBef>
            </a:pPr>
            <a:r>
              <a:rPr lang="zh-CN" altLang="en-US" sz="2700" dirty="0"/>
              <a:t>（</a:t>
            </a:r>
            <a:r>
              <a:rPr lang="en-US" altLang="zh-CN" sz="2700" dirty="0"/>
              <a:t>5</a:t>
            </a:r>
            <a:r>
              <a:rPr lang="zh-CN" altLang="en-US" sz="2700" dirty="0"/>
              <a:t>）</a:t>
            </a:r>
            <a:r>
              <a:rPr lang="zh-CN" sz="2700" dirty="0"/>
              <a:t>施工现场总平面布置；</a:t>
            </a:r>
            <a:endParaRPr lang="zh-CN" sz="2700" dirty="0"/>
          </a:p>
          <a:p>
            <a:pPr eaLnBrk="1">
              <a:spcBef>
                <a:spcPts val="2000"/>
              </a:spcBef>
            </a:pPr>
            <a:r>
              <a:rPr lang="zh-CN" altLang="en-US" sz="2700" dirty="0"/>
              <a:t>（</a:t>
            </a:r>
            <a:r>
              <a:rPr lang="en-US" altLang="zh-CN" sz="2700" dirty="0"/>
              <a:t>6</a:t>
            </a:r>
            <a:r>
              <a:rPr lang="zh-CN" altLang="en-US" sz="2700" dirty="0"/>
              <a:t>）</a:t>
            </a:r>
            <a:r>
              <a:rPr lang="zh-CN" sz="2700" dirty="0"/>
              <a:t>主要施工管理计划。</a:t>
            </a:r>
            <a:endParaRPr lang="zh-CN" sz="2700" dirty="0"/>
          </a:p>
        </p:txBody>
      </p:sp>
      <p:sp>
        <p:nvSpPr>
          <p:cNvPr id="32773" name="第1章 施工组织总设计"/>
          <p:cNvSpPr txBox="1">
            <a:spLocks noChangeArrowheads="1"/>
          </p:cNvSpPr>
          <p:nvPr/>
        </p:nvSpPr>
        <p:spPr bwMode="auto">
          <a:xfrm>
            <a:off x="3983038" y="330200"/>
            <a:ext cx="3054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施工组织总设计</a:t>
            </a:r>
            <a:endParaRPr lang="zh-CN" sz="3300"/>
          </a:p>
        </p:txBody>
      </p:sp>
      <p:sp>
        <p:nvSpPr>
          <p:cNvPr id="32774" name="线条"/>
          <p:cNvSpPr>
            <a:spLocks noChangeShapeType="1"/>
          </p:cNvSpPr>
          <p:nvPr/>
        </p:nvSpPr>
        <p:spPr bwMode="auto">
          <a:xfrm flipH="1" flipV="1">
            <a:off x="838200" y="2038350"/>
            <a:ext cx="4381500"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32775" name="1.1 概述"/>
          <p:cNvSpPr txBox="1">
            <a:spLocks noChangeArrowheads="1"/>
          </p:cNvSpPr>
          <p:nvPr/>
        </p:nvSpPr>
        <p:spPr bwMode="auto">
          <a:xfrm>
            <a:off x="838200" y="1425575"/>
            <a:ext cx="14541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1.1 </a:t>
            </a:r>
            <a:r>
              <a:rPr lang="zh-CN" sz="2900" b="1"/>
              <a:t>概述</a:t>
            </a:r>
            <a:endParaRPr lang="zh-CN" sz="2900" b="1"/>
          </a:p>
        </p:txBody>
      </p:sp>
      <p:pic>
        <p:nvPicPr>
          <p:cNvPr id="32776"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613" y="1293709"/>
            <a:ext cx="39131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0"/>
          <p:cNvGrpSpPr/>
          <p:nvPr/>
        </p:nvGrpSpPr>
        <p:grpSpPr bwMode="auto">
          <a:xfrm>
            <a:off x="2730500" y="231775"/>
            <a:ext cx="838200" cy="781050"/>
            <a:chOff x="0" y="0"/>
            <a:chExt cx="837475" cy="781050"/>
          </a:xfrm>
        </p:grpSpPr>
        <p:sp>
          <p:nvSpPr>
            <p:cNvPr id="14"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5"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dirty="0"/>
                <a:t>0</a:t>
              </a:r>
              <a:r>
                <a:rPr lang="en-US" altLang="zh-CN" sz="2800" dirty="0"/>
                <a:t>1</a:t>
              </a:r>
              <a:endParaRPr lang="zh-CN" altLang="zh-CN" sz="2800" dirty="0"/>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1.3  施工组织总设计编制程序"/>
          <p:cNvSpPr txBox="1">
            <a:spLocks noChangeArrowheads="1"/>
          </p:cNvSpPr>
          <p:nvPr/>
        </p:nvSpPr>
        <p:spPr bwMode="auto">
          <a:xfrm>
            <a:off x="3743325" y="273050"/>
            <a:ext cx="51784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1.1.3  </a:t>
            </a:r>
            <a:r>
              <a:rPr lang="zh-CN" sz="2900" b="1"/>
              <a:t>施工组织总设计编制程序</a:t>
            </a:r>
            <a:endParaRPr lang="zh-CN" sz="2900" b="1"/>
          </a:p>
        </p:txBody>
      </p:sp>
      <p:sp>
        <p:nvSpPr>
          <p:cNvPr id="33795" name="AutoShape 3"/>
          <p:cNvSpPr>
            <a:spLocks noChangeArrowheads="1"/>
          </p:cNvSpPr>
          <p:nvPr/>
        </p:nvSpPr>
        <p:spPr bwMode="auto">
          <a:xfrm>
            <a:off x="1873250" y="1386563"/>
            <a:ext cx="565150" cy="4779962"/>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dirty="0">
                <a:solidFill>
                  <a:schemeClr val="tx1"/>
                </a:solidFill>
                <a:latin typeface="Arial" panose="020B0604020202020204" pitchFamily="34" charset="0"/>
                <a:ea typeface="黑体" panose="02010609060101010101" pitchFamily="49" charset="-122"/>
              </a:rPr>
              <a:t>熟悉设计资料，进行原始资料调查</a:t>
            </a:r>
            <a:endParaRPr lang="zh-CN" altLang="en-US" b="1" dirty="0">
              <a:solidFill>
                <a:schemeClr val="tx1"/>
              </a:solidFill>
              <a:latin typeface="Arial" panose="020B0604020202020204" pitchFamily="34" charset="0"/>
              <a:ea typeface="黑体" panose="02010609060101010101" pitchFamily="49" charset="-122"/>
            </a:endParaRPr>
          </a:p>
        </p:txBody>
      </p:sp>
      <p:sp>
        <p:nvSpPr>
          <p:cNvPr id="33796" name="AutoShape 4"/>
          <p:cNvSpPr>
            <a:spLocks noChangeArrowheads="1"/>
          </p:cNvSpPr>
          <p:nvPr/>
        </p:nvSpPr>
        <p:spPr bwMode="auto">
          <a:xfrm>
            <a:off x="2805113" y="2534325"/>
            <a:ext cx="563562" cy="2411413"/>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a:solidFill>
                  <a:schemeClr val="tx1"/>
                </a:solidFill>
                <a:latin typeface="Arial" panose="020B0604020202020204" pitchFamily="34" charset="0"/>
                <a:ea typeface="黑体" panose="02010609060101010101" pitchFamily="49" charset="-122"/>
              </a:rPr>
              <a:t>确定施工部署</a:t>
            </a:r>
            <a:endParaRPr lang="zh-CN" altLang="en-US" b="1">
              <a:solidFill>
                <a:schemeClr val="tx1"/>
              </a:solidFill>
              <a:latin typeface="Arial" panose="020B0604020202020204" pitchFamily="34" charset="0"/>
              <a:ea typeface="黑体" panose="02010609060101010101" pitchFamily="49" charset="-122"/>
            </a:endParaRPr>
          </a:p>
        </p:txBody>
      </p:sp>
      <p:sp>
        <p:nvSpPr>
          <p:cNvPr id="33797" name="AutoShape 5"/>
          <p:cNvSpPr>
            <a:spLocks noChangeArrowheads="1"/>
          </p:cNvSpPr>
          <p:nvPr/>
        </p:nvSpPr>
        <p:spPr bwMode="auto">
          <a:xfrm>
            <a:off x="3816350" y="1386563"/>
            <a:ext cx="565150" cy="2303462"/>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a:solidFill>
                  <a:schemeClr val="tx1"/>
                </a:solidFill>
                <a:latin typeface="Arial" panose="020B0604020202020204" pitchFamily="34" charset="0"/>
                <a:ea typeface="黑体" panose="02010609060101010101" pitchFamily="49" charset="-122"/>
              </a:rPr>
              <a:t>拟定施工方案</a:t>
            </a:r>
            <a:endParaRPr lang="zh-CN" altLang="en-US" b="1">
              <a:solidFill>
                <a:schemeClr val="tx1"/>
              </a:solidFill>
              <a:latin typeface="Arial" panose="020B0604020202020204" pitchFamily="34" charset="0"/>
              <a:ea typeface="黑体" panose="02010609060101010101" pitchFamily="49" charset="-122"/>
            </a:endParaRPr>
          </a:p>
        </p:txBody>
      </p:sp>
      <p:sp>
        <p:nvSpPr>
          <p:cNvPr id="33798" name="AutoShape 6"/>
          <p:cNvSpPr>
            <a:spLocks noChangeArrowheads="1"/>
          </p:cNvSpPr>
          <p:nvPr/>
        </p:nvSpPr>
        <p:spPr bwMode="auto">
          <a:xfrm>
            <a:off x="3816350" y="3861475"/>
            <a:ext cx="565150" cy="2303463"/>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a:solidFill>
                  <a:schemeClr val="tx1"/>
                </a:solidFill>
                <a:latin typeface="Arial" panose="020B0604020202020204" pitchFamily="34" charset="0"/>
                <a:ea typeface="黑体" panose="02010609060101010101" pitchFamily="49" charset="-122"/>
              </a:rPr>
              <a:t>估算工程量</a:t>
            </a:r>
            <a:endParaRPr lang="zh-CN" altLang="en-US" b="1">
              <a:solidFill>
                <a:schemeClr val="tx1"/>
              </a:solidFill>
              <a:latin typeface="Arial" panose="020B0604020202020204" pitchFamily="34" charset="0"/>
              <a:ea typeface="黑体" panose="02010609060101010101" pitchFamily="49" charset="-122"/>
            </a:endParaRPr>
          </a:p>
        </p:txBody>
      </p:sp>
      <p:sp>
        <p:nvSpPr>
          <p:cNvPr id="33799" name="AutoShape 7"/>
          <p:cNvSpPr>
            <a:spLocks noChangeArrowheads="1"/>
          </p:cNvSpPr>
          <p:nvPr/>
        </p:nvSpPr>
        <p:spPr bwMode="auto">
          <a:xfrm>
            <a:off x="4784725" y="1975525"/>
            <a:ext cx="563563" cy="3490913"/>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a:solidFill>
                  <a:schemeClr val="tx1"/>
                </a:solidFill>
                <a:latin typeface="Arial" panose="020B0604020202020204" pitchFamily="34" charset="0"/>
                <a:ea typeface="黑体" panose="02010609060101010101" pitchFamily="49" charset="-122"/>
              </a:rPr>
              <a:t>编制总进度计划</a:t>
            </a:r>
            <a:endParaRPr lang="zh-CN" altLang="en-US" b="1">
              <a:solidFill>
                <a:schemeClr val="tx1"/>
              </a:solidFill>
              <a:latin typeface="Arial" panose="020B0604020202020204" pitchFamily="34" charset="0"/>
              <a:ea typeface="黑体" panose="02010609060101010101" pitchFamily="49" charset="-122"/>
            </a:endParaRPr>
          </a:p>
        </p:txBody>
      </p:sp>
      <p:sp>
        <p:nvSpPr>
          <p:cNvPr id="33800" name="AutoShape 8"/>
          <p:cNvSpPr>
            <a:spLocks noChangeArrowheads="1"/>
          </p:cNvSpPr>
          <p:nvPr/>
        </p:nvSpPr>
        <p:spPr bwMode="auto">
          <a:xfrm>
            <a:off x="7310438" y="1975525"/>
            <a:ext cx="565150" cy="3490913"/>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a:solidFill>
                  <a:schemeClr val="tx1"/>
                </a:solidFill>
                <a:latin typeface="Arial" panose="020B0604020202020204" pitchFamily="34" charset="0"/>
                <a:ea typeface="黑体" panose="02010609060101010101" pitchFamily="49" charset="-122"/>
              </a:rPr>
              <a:t>编制施工准备计划</a:t>
            </a:r>
            <a:endParaRPr lang="zh-CN" altLang="en-US" b="1">
              <a:solidFill>
                <a:schemeClr val="tx1"/>
              </a:solidFill>
              <a:latin typeface="Arial" panose="020B0604020202020204" pitchFamily="34" charset="0"/>
              <a:ea typeface="黑体" panose="02010609060101010101" pitchFamily="49" charset="-122"/>
            </a:endParaRPr>
          </a:p>
        </p:txBody>
      </p:sp>
      <p:sp>
        <p:nvSpPr>
          <p:cNvPr id="33801" name="AutoShape 9"/>
          <p:cNvSpPr>
            <a:spLocks noChangeArrowheads="1"/>
          </p:cNvSpPr>
          <p:nvPr/>
        </p:nvSpPr>
        <p:spPr bwMode="auto">
          <a:xfrm>
            <a:off x="8242300" y="1975525"/>
            <a:ext cx="565150" cy="3490913"/>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a:solidFill>
                  <a:schemeClr val="tx1"/>
                </a:solidFill>
                <a:latin typeface="Arial" panose="020B0604020202020204" pitchFamily="34" charset="0"/>
                <a:ea typeface="黑体" panose="02010609060101010101" pitchFamily="49" charset="-122"/>
              </a:rPr>
              <a:t>确定施工现场平面布置</a:t>
            </a:r>
            <a:endParaRPr lang="zh-CN" altLang="en-US" b="1">
              <a:solidFill>
                <a:schemeClr val="tx1"/>
              </a:solidFill>
              <a:latin typeface="Arial" panose="020B0604020202020204" pitchFamily="34" charset="0"/>
              <a:ea typeface="黑体" panose="02010609060101010101" pitchFamily="49" charset="-122"/>
            </a:endParaRPr>
          </a:p>
        </p:txBody>
      </p:sp>
      <p:sp>
        <p:nvSpPr>
          <p:cNvPr id="33802" name="AutoShape 10"/>
          <p:cNvSpPr>
            <a:spLocks noChangeArrowheads="1"/>
          </p:cNvSpPr>
          <p:nvPr/>
        </p:nvSpPr>
        <p:spPr bwMode="auto">
          <a:xfrm>
            <a:off x="9115425" y="1975525"/>
            <a:ext cx="565150" cy="3490913"/>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a:solidFill>
                  <a:schemeClr val="tx1"/>
                </a:solidFill>
                <a:latin typeface="Arial" panose="020B0604020202020204" pitchFamily="34" charset="0"/>
                <a:ea typeface="黑体" panose="02010609060101010101" pitchFamily="49" charset="-122"/>
              </a:rPr>
              <a:t>制定主要施工管理计划</a:t>
            </a:r>
            <a:endParaRPr lang="zh-CN" altLang="en-US" b="1">
              <a:solidFill>
                <a:schemeClr val="tx1"/>
              </a:solidFill>
              <a:latin typeface="Arial" panose="020B0604020202020204" pitchFamily="34" charset="0"/>
              <a:ea typeface="黑体" panose="02010609060101010101" pitchFamily="49" charset="-122"/>
            </a:endParaRPr>
          </a:p>
        </p:txBody>
      </p:sp>
      <p:sp>
        <p:nvSpPr>
          <p:cNvPr id="33803" name="AutoShape 11"/>
          <p:cNvSpPr>
            <a:spLocks noChangeArrowheads="1"/>
          </p:cNvSpPr>
          <p:nvPr/>
        </p:nvSpPr>
        <p:spPr bwMode="auto">
          <a:xfrm>
            <a:off x="5745163" y="1356400"/>
            <a:ext cx="1176337" cy="1439863"/>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a:solidFill>
                  <a:schemeClr val="tx1"/>
                </a:solidFill>
                <a:latin typeface="Arial" panose="020B0604020202020204" pitchFamily="34" charset="0"/>
                <a:ea typeface="黑体" panose="02010609060101010101" pitchFamily="49" charset="-122"/>
              </a:rPr>
              <a:t>计划</a:t>
            </a:r>
            <a:endParaRPr lang="zh-CN" altLang="en-US" b="1">
              <a:solidFill>
                <a:schemeClr val="tx1"/>
              </a:solidFill>
              <a:latin typeface="Arial" panose="020B0604020202020204" pitchFamily="34" charset="0"/>
              <a:ea typeface="黑体" panose="02010609060101010101" pitchFamily="49" charset="-122"/>
            </a:endParaRPr>
          </a:p>
          <a:p>
            <a:pPr marL="342900" indent="-342900" algn="ctr"/>
            <a:r>
              <a:rPr lang="zh-CN" altLang="en-US" b="1">
                <a:solidFill>
                  <a:schemeClr val="tx1"/>
                </a:solidFill>
                <a:latin typeface="Arial" panose="020B0604020202020204" pitchFamily="34" charset="0"/>
                <a:ea typeface="黑体" panose="02010609060101010101" pitchFamily="49" charset="-122"/>
              </a:rPr>
              <a:t>力需用量</a:t>
            </a:r>
            <a:endParaRPr lang="zh-CN" altLang="en-US" b="1">
              <a:solidFill>
                <a:schemeClr val="tx1"/>
              </a:solidFill>
              <a:latin typeface="Arial" panose="020B0604020202020204" pitchFamily="34" charset="0"/>
              <a:ea typeface="黑体" panose="02010609060101010101" pitchFamily="49" charset="-122"/>
            </a:endParaRPr>
          </a:p>
          <a:p>
            <a:pPr marL="342900" indent="-342900" algn="ctr"/>
            <a:r>
              <a:rPr lang="zh-CN" altLang="en-US" b="1">
                <a:solidFill>
                  <a:schemeClr val="tx1"/>
                </a:solidFill>
                <a:latin typeface="Arial" panose="020B0604020202020204" pitchFamily="34" charset="0"/>
                <a:ea typeface="黑体" panose="02010609060101010101" pitchFamily="49" charset="-122"/>
              </a:rPr>
              <a:t>编制劳动</a:t>
            </a:r>
            <a:endParaRPr lang="zh-CN" altLang="en-US" b="1">
              <a:solidFill>
                <a:schemeClr val="tx1"/>
              </a:solidFill>
              <a:latin typeface="Arial" panose="020B0604020202020204" pitchFamily="34" charset="0"/>
              <a:ea typeface="黑体" panose="02010609060101010101" pitchFamily="49" charset="-122"/>
            </a:endParaRPr>
          </a:p>
        </p:txBody>
      </p:sp>
      <p:sp>
        <p:nvSpPr>
          <p:cNvPr id="33804" name="AutoShape 12"/>
          <p:cNvSpPr>
            <a:spLocks noChangeArrowheads="1"/>
          </p:cNvSpPr>
          <p:nvPr/>
        </p:nvSpPr>
        <p:spPr bwMode="auto">
          <a:xfrm>
            <a:off x="9980613" y="2548613"/>
            <a:ext cx="565150" cy="2403475"/>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a:solidFill>
                  <a:schemeClr val="tx1"/>
                </a:solidFill>
                <a:latin typeface="Arial" panose="020B0604020202020204" pitchFamily="34" charset="0"/>
                <a:ea typeface="黑体" panose="02010609060101010101" pitchFamily="49" charset="-122"/>
              </a:rPr>
              <a:t>审  批</a:t>
            </a:r>
            <a:endParaRPr lang="zh-CN" altLang="en-US" b="1">
              <a:solidFill>
                <a:schemeClr val="tx1"/>
              </a:solidFill>
              <a:latin typeface="Arial" panose="020B0604020202020204" pitchFamily="34" charset="0"/>
              <a:ea typeface="黑体" panose="02010609060101010101" pitchFamily="49" charset="-122"/>
            </a:endParaRPr>
          </a:p>
        </p:txBody>
      </p:sp>
      <p:sp>
        <p:nvSpPr>
          <p:cNvPr id="33805" name="AutoShape 13"/>
          <p:cNvSpPr>
            <a:spLocks noChangeArrowheads="1"/>
          </p:cNvSpPr>
          <p:nvPr/>
        </p:nvSpPr>
        <p:spPr bwMode="auto">
          <a:xfrm>
            <a:off x="5745163" y="4650463"/>
            <a:ext cx="1176337" cy="1690687"/>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a:solidFill>
                  <a:schemeClr val="tx1"/>
                </a:solidFill>
                <a:latin typeface="Arial" panose="020B0604020202020204" pitchFamily="34" charset="0"/>
                <a:ea typeface="黑体" panose="02010609060101010101" pitchFamily="49" charset="-122"/>
              </a:rPr>
              <a:t>需用量计划</a:t>
            </a:r>
            <a:endParaRPr lang="zh-CN" altLang="en-US" b="1">
              <a:solidFill>
                <a:schemeClr val="tx1"/>
              </a:solidFill>
              <a:latin typeface="Arial" panose="020B0604020202020204" pitchFamily="34" charset="0"/>
              <a:ea typeface="黑体" panose="02010609060101010101" pitchFamily="49" charset="-122"/>
            </a:endParaRPr>
          </a:p>
          <a:p>
            <a:pPr marL="342900" indent="-342900" algn="ctr"/>
            <a:r>
              <a:rPr lang="zh-CN" altLang="en-US" b="1">
                <a:solidFill>
                  <a:schemeClr val="tx1"/>
                </a:solidFill>
                <a:latin typeface="Arial" panose="020B0604020202020204" pitchFamily="34" charset="0"/>
                <a:ea typeface="黑体" panose="02010609060101010101" pitchFamily="49" charset="-122"/>
              </a:rPr>
              <a:t>机械设备</a:t>
            </a:r>
            <a:endParaRPr lang="zh-CN" altLang="en-US" b="1">
              <a:solidFill>
                <a:schemeClr val="tx1"/>
              </a:solidFill>
              <a:latin typeface="Arial" panose="020B0604020202020204" pitchFamily="34" charset="0"/>
              <a:ea typeface="黑体" panose="02010609060101010101" pitchFamily="49" charset="-122"/>
            </a:endParaRPr>
          </a:p>
          <a:p>
            <a:pPr marL="342900" indent="-342900" algn="ctr"/>
            <a:r>
              <a:rPr lang="zh-CN" altLang="en-US" b="1">
                <a:solidFill>
                  <a:schemeClr val="tx1"/>
                </a:solidFill>
                <a:latin typeface="Arial" panose="020B0604020202020204" pitchFamily="34" charset="0"/>
                <a:ea typeface="黑体" panose="02010609060101010101" pitchFamily="49" charset="-122"/>
              </a:rPr>
              <a:t>编制施工</a:t>
            </a:r>
            <a:endParaRPr lang="zh-CN" altLang="en-US" b="1">
              <a:solidFill>
                <a:schemeClr val="tx1"/>
              </a:solidFill>
              <a:latin typeface="Arial" panose="020B0604020202020204" pitchFamily="34" charset="0"/>
              <a:ea typeface="黑体" panose="02010609060101010101" pitchFamily="49" charset="-122"/>
            </a:endParaRPr>
          </a:p>
        </p:txBody>
      </p:sp>
      <p:sp>
        <p:nvSpPr>
          <p:cNvPr id="33806" name="Line 14"/>
          <p:cNvSpPr>
            <a:spLocks noChangeShapeType="1"/>
          </p:cNvSpPr>
          <p:nvPr/>
        </p:nvSpPr>
        <p:spPr bwMode="auto">
          <a:xfrm>
            <a:off x="2439988" y="3772575"/>
            <a:ext cx="346075"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07" name="Line 15"/>
          <p:cNvSpPr>
            <a:spLocks noChangeShapeType="1"/>
          </p:cNvSpPr>
          <p:nvPr/>
        </p:nvSpPr>
        <p:spPr bwMode="auto">
          <a:xfrm>
            <a:off x="3536950" y="2591475"/>
            <a:ext cx="0" cy="245745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08" name="Line 16"/>
          <p:cNvSpPr>
            <a:spLocks noChangeShapeType="1"/>
          </p:cNvSpPr>
          <p:nvPr/>
        </p:nvSpPr>
        <p:spPr bwMode="auto">
          <a:xfrm>
            <a:off x="3368675" y="3772575"/>
            <a:ext cx="166688"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09" name="Line 17"/>
          <p:cNvSpPr>
            <a:spLocks noChangeShapeType="1"/>
          </p:cNvSpPr>
          <p:nvPr/>
        </p:nvSpPr>
        <p:spPr bwMode="auto">
          <a:xfrm>
            <a:off x="3536950" y="2620050"/>
            <a:ext cx="265113"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10" name="Line 18"/>
          <p:cNvSpPr>
            <a:spLocks noChangeShapeType="1"/>
          </p:cNvSpPr>
          <p:nvPr/>
        </p:nvSpPr>
        <p:spPr bwMode="auto">
          <a:xfrm>
            <a:off x="3536950" y="5020350"/>
            <a:ext cx="265113"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11" name="Line 19"/>
          <p:cNvSpPr>
            <a:spLocks noChangeShapeType="1"/>
          </p:cNvSpPr>
          <p:nvPr/>
        </p:nvSpPr>
        <p:spPr bwMode="auto">
          <a:xfrm>
            <a:off x="4387850" y="2620050"/>
            <a:ext cx="398463"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12" name="Line 20"/>
          <p:cNvSpPr>
            <a:spLocks noChangeShapeType="1"/>
          </p:cNvSpPr>
          <p:nvPr/>
        </p:nvSpPr>
        <p:spPr bwMode="auto">
          <a:xfrm>
            <a:off x="4387850" y="5020350"/>
            <a:ext cx="398463"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13" name="AutoShape 21"/>
          <p:cNvSpPr>
            <a:spLocks noChangeArrowheads="1"/>
          </p:cNvSpPr>
          <p:nvPr/>
        </p:nvSpPr>
        <p:spPr bwMode="auto">
          <a:xfrm>
            <a:off x="5745163" y="2907388"/>
            <a:ext cx="1176337" cy="1690687"/>
          </a:xfrm>
          <a:prstGeom prst="roundRect">
            <a:avLst>
              <a:gd name="adj" fmla="val 16667"/>
            </a:avLst>
          </a:prstGeom>
          <a:solidFill>
            <a:srgbClr val="66FF66"/>
          </a:solidFill>
          <a:ln w="9525">
            <a:solidFill>
              <a:srgbClr val="FF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lstStyle/>
          <a:p>
            <a:pPr marL="342900" indent="-342900" algn="ctr"/>
            <a:r>
              <a:rPr lang="zh-CN" altLang="en-US" b="1">
                <a:solidFill>
                  <a:schemeClr val="tx1"/>
                </a:solidFill>
                <a:latin typeface="Arial" panose="020B0604020202020204" pitchFamily="34" charset="0"/>
                <a:ea typeface="黑体" panose="02010609060101010101" pitchFamily="49" charset="-122"/>
              </a:rPr>
              <a:t>计划</a:t>
            </a:r>
            <a:endParaRPr lang="zh-CN" altLang="en-US" b="1">
              <a:solidFill>
                <a:schemeClr val="tx1"/>
              </a:solidFill>
              <a:latin typeface="Arial" panose="020B0604020202020204" pitchFamily="34" charset="0"/>
              <a:ea typeface="黑体" panose="02010609060101010101" pitchFamily="49" charset="-122"/>
            </a:endParaRPr>
          </a:p>
          <a:p>
            <a:pPr marL="342900" indent="-342900" algn="ctr"/>
            <a:r>
              <a:rPr lang="zh-CN" altLang="en-US" b="1">
                <a:solidFill>
                  <a:schemeClr val="tx1"/>
                </a:solidFill>
                <a:latin typeface="Arial" panose="020B0604020202020204" pitchFamily="34" charset="0"/>
                <a:ea typeface="黑体" panose="02010609060101010101" pitchFamily="49" charset="-122"/>
              </a:rPr>
              <a:t>构件需用量</a:t>
            </a:r>
            <a:endParaRPr lang="zh-CN" altLang="en-US" b="1">
              <a:solidFill>
                <a:schemeClr val="tx1"/>
              </a:solidFill>
              <a:latin typeface="Arial" panose="020B0604020202020204" pitchFamily="34" charset="0"/>
              <a:ea typeface="黑体" panose="02010609060101010101" pitchFamily="49" charset="-122"/>
            </a:endParaRPr>
          </a:p>
          <a:p>
            <a:pPr marL="342900" indent="-342900" algn="ctr"/>
            <a:r>
              <a:rPr lang="zh-CN" altLang="en-US" b="1">
                <a:solidFill>
                  <a:schemeClr val="tx1"/>
                </a:solidFill>
                <a:latin typeface="Arial" panose="020B0604020202020204" pitchFamily="34" charset="0"/>
                <a:ea typeface="黑体" panose="02010609060101010101" pitchFamily="49" charset="-122"/>
              </a:rPr>
              <a:t>编制材料</a:t>
            </a:r>
            <a:endParaRPr lang="zh-CN" altLang="en-US" b="1">
              <a:solidFill>
                <a:schemeClr val="tx1"/>
              </a:solidFill>
              <a:latin typeface="Arial" panose="020B0604020202020204" pitchFamily="34" charset="0"/>
              <a:ea typeface="黑体" panose="02010609060101010101" pitchFamily="49" charset="-122"/>
            </a:endParaRPr>
          </a:p>
        </p:txBody>
      </p:sp>
      <p:sp>
        <p:nvSpPr>
          <p:cNvPr id="33814" name="Line 22"/>
          <p:cNvSpPr>
            <a:spLocks noChangeShapeType="1"/>
          </p:cNvSpPr>
          <p:nvPr/>
        </p:nvSpPr>
        <p:spPr bwMode="auto">
          <a:xfrm>
            <a:off x="5346700" y="3772575"/>
            <a:ext cx="398463"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15" name="Line 23"/>
          <p:cNvSpPr>
            <a:spLocks noChangeShapeType="1"/>
          </p:cNvSpPr>
          <p:nvPr/>
        </p:nvSpPr>
        <p:spPr bwMode="auto">
          <a:xfrm>
            <a:off x="6911975" y="3772575"/>
            <a:ext cx="398463"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16" name="Line 24"/>
          <p:cNvSpPr>
            <a:spLocks noChangeShapeType="1"/>
          </p:cNvSpPr>
          <p:nvPr/>
        </p:nvSpPr>
        <p:spPr bwMode="auto">
          <a:xfrm>
            <a:off x="5481638" y="2051725"/>
            <a:ext cx="0" cy="3455988"/>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17" name="Line 25"/>
          <p:cNvSpPr>
            <a:spLocks noChangeShapeType="1"/>
          </p:cNvSpPr>
          <p:nvPr/>
        </p:nvSpPr>
        <p:spPr bwMode="auto">
          <a:xfrm>
            <a:off x="5462588" y="2080300"/>
            <a:ext cx="296862"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18" name="Line 26"/>
          <p:cNvSpPr>
            <a:spLocks noChangeShapeType="1"/>
          </p:cNvSpPr>
          <p:nvPr/>
        </p:nvSpPr>
        <p:spPr bwMode="auto">
          <a:xfrm>
            <a:off x="5462588" y="5499775"/>
            <a:ext cx="296862"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19" name="Line 27"/>
          <p:cNvSpPr>
            <a:spLocks noChangeShapeType="1"/>
          </p:cNvSpPr>
          <p:nvPr/>
        </p:nvSpPr>
        <p:spPr bwMode="auto">
          <a:xfrm>
            <a:off x="7077075" y="2051725"/>
            <a:ext cx="0" cy="3455988"/>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20" name="Line 28"/>
          <p:cNvSpPr>
            <a:spLocks noChangeShapeType="1"/>
          </p:cNvSpPr>
          <p:nvPr/>
        </p:nvSpPr>
        <p:spPr bwMode="auto">
          <a:xfrm>
            <a:off x="6911975" y="2080300"/>
            <a:ext cx="187325"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21" name="Line 29"/>
          <p:cNvSpPr>
            <a:spLocks noChangeShapeType="1"/>
          </p:cNvSpPr>
          <p:nvPr/>
        </p:nvSpPr>
        <p:spPr bwMode="auto">
          <a:xfrm>
            <a:off x="6911975" y="5499775"/>
            <a:ext cx="187325" cy="0"/>
          </a:xfrm>
          <a:prstGeom prst="line">
            <a:avLst/>
          </a:prstGeom>
          <a:noFill/>
          <a:ln w="57150">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22" name="Line 30"/>
          <p:cNvSpPr>
            <a:spLocks noChangeShapeType="1"/>
          </p:cNvSpPr>
          <p:nvPr/>
        </p:nvSpPr>
        <p:spPr bwMode="auto">
          <a:xfrm>
            <a:off x="7880350" y="3772575"/>
            <a:ext cx="365125"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23" name="Line 31"/>
          <p:cNvSpPr>
            <a:spLocks noChangeShapeType="1"/>
          </p:cNvSpPr>
          <p:nvPr/>
        </p:nvSpPr>
        <p:spPr bwMode="auto">
          <a:xfrm>
            <a:off x="8801100" y="3772575"/>
            <a:ext cx="333375"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824" name="Line 32"/>
          <p:cNvSpPr>
            <a:spLocks noChangeShapeType="1"/>
          </p:cNvSpPr>
          <p:nvPr/>
        </p:nvSpPr>
        <p:spPr bwMode="auto">
          <a:xfrm>
            <a:off x="9674225" y="3772575"/>
            <a:ext cx="333375" cy="0"/>
          </a:xfrm>
          <a:prstGeom prst="line">
            <a:avLst/>
          </a:prstGeom>
          <a:noFill/>
          <a:ln w="5715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22788" y="215900"/>
            <a:ext cx="3124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组合 17"/>
          <p:cNvGrpSpPr/>
          <p:nvPr/>
        </p:nvGrpSpPr>
        <p:grpSpPr bwMode="auto">
          <a:xfrm>
            <a:off x="776288" y="2330450"/>
            <a:ext cx="10639425" cy="3905250"/>
            <a:chOff x="0" y="0"/>
            <a:chExt cx="10638972" cy="3904343"/>
          </a:xfrm>
        </p:grpSpPr>
        <p:sp>
          <p:nvSpPr>
            <p:cNvPr id="550"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dirty="0">
                <a:solidFill>
                  <a:srgbClr val="FFFFFF"/>
                </a:solidFill>
                <a:latin typeface="+mj-lt"/>
                <a:ea typeface="+mj-ea"/>
                <a:cs typeface="+mj-cs"/>
                <a:sym typeface="微软雅黑" panose="020B0503020204020204" pitchFamily="34" charset="-122"/>
              </a:endParaRPr>
            </a:p>
          </p:txBody>
        </p:sp>
        <p:sp>
          <p:nvSpPr>
            <p:cNvPr id="34833"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34820" name="⑴ 项目名称、性质、地理位置和建设规模"/>
          <p:cNvSpPr txBox="1">
            <a:spLocks noChangeArrowheads="1"/>
          </p:cNvSpPr>
          <p:nvPr/>
        </p:nvSpPr>
        <p:spPr bwMode="auto">
          <a:xfrm>
            <a:off x="1682750" y="2563813"/>
            <a:ext cx="637063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dirty="0"/>
              <a:t>⑴ </a:t>
            </a:r>
            <a:r>
              <a:rPr lang="zh-CN" sz="2700" dirty="0"/>
              <a:t>项目</a:t>
            </a:r>
            <a:r>
              <a:rPr lang="zh-CN" sz="2700" dirty="0">
                <a:solidFill>
                  <a:srgbClr val="FF2600"/>
                </a:solidFill>
              </a:rPr>
              <a:t>名称、性质、地理位置</a:t>
            </a:r>
            <a:r>
              <a:rPr lang="zh-CN" sz="2700" dirty="0"/>
              <a:t>和</a:t>
            </a:r>
            <a:r>
              <a:rPr lang="zh-CN" sz="2700" dirty="0">
                <a:solidFill>
                  <a:srgbClr val="FF2600"/>
                </a:solidFill>
              </a:rPr>
              <a:t>建设规模</a:t>
            </a:r>
            <a:endParaRPr lang="zh-CN" sz="2700" dirty="0">
              <a:solidFill>
                <a:srgbClr val="FF2600"/>
              </a:solidFill>
            </a:endParaRPr>
          </a:p>
        </p:txBody>
      </p:sp>
      <p:sp>
        <p:nvSpPr>
          <p:cNvPr id="34821" name="⑵ 项目的建设、勘察、设计和监理等相关单位的情况"/>
          <p:cNvSpPr txBox="1">
            <a:spLocks noChangeArrowheads="1"/>
          </p:cNvSpPr>
          <p:nvPr/>
        </p:nvSpPr>
        <p:spPr bwMode="auto">
          <a:xfrm>
            <a:off x="1241425" y="3295650"/>
            <a:ext cx="80867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⑵ </a:t>
            </a:r>
            <a:r>
              <a:rPr lang="zh-CN" sz="2700"/>
              <a:t>项目的</a:t>
            </a:r>
            <a:r>
              <a:rPr lang="zh-CN" sz="2700">
                <a:solidFill>
                  <a:srgbClr val="FF2600"/>
                </a:solidFill>
              </a:rPr>
              <a:t>建设、勘察、设计</a:t>
            </a:r>
            <a:r>
              <a:rPr lang="zh-CN" sz="2700"/>
              <a:t>和</a:t>
            </a:r>
            <a:r>
              <a:rPr lang="zh-CN" sz="2700">
                <a:solidFill>
                  <a:srgbClr val="FF2600"/>
                </a:solidFill>
              </a:rPr>
              <a:t>监理</a:t>
            </a:r>
            <a:r>
              <a:rPr lang="zh-CN" sz="2700"/>
              <a:t>等相关单位的情况</a:t>
            </a:r>
            <a:endParaRPr lang="zh-CN" sz="2700"/>
          </a:p>
        </p:txBody>
      </p:sp>
      <p:sp>
        <p:nvSpPr>
          <p:cNvPr id="34822" name="⑷ 项目承包范围及主要分包工程范围"/>
          <p:cNvSpPr txBox="1">
            <a:spLocks noChangeArrowheads="1"/>
          </p:cNvSpPr>
          <p:nvPr/>
        </p:nvSpPr>
        <p:spPr bwMode="auto">
          <a:xfrm>
            <a:off x="1241425" y="4695825"/>
            <a:ext cx="56864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⑷ </a:t>
            </a:r>
            <a:r>
              <a:rPr lang="zh-CN" sz="2700"/>
              <a:t>项目</a:t>
            </a:r>
            <a:r>
              <a:rPr lang="zh-CN" sz="2700">
                <a:solidFill>
                  <a:srgbClr val="FF2600"/>
                </a:solidFill>
              </a:rPr>
              <a:t>承包范围</a:t>
            </a:r>
            <a:r>
              <a:rPr lang="zh-CN" sz="2700"/>
              <a:t>及主要</a:t>
            </a:r>
            <a:r>
              <a:rPr lang="zh-CN" sz="2700">
                <a:solidFill>
                  <a:srgbClr val="FF2600"/>
                </a:solidFill>
              </a:rPr>
              <a:t>分包工程范围</a:t>
            </a:r>
            <a:endParaRPr lang="zh-CN" sz="2700">
              <a:solidFill>
                <a:srgbClr val="FF2600"/>
              </a:solidFill>
            </a:endParaRPr>
          </a:p>
        </p:txBody>
      </p:sp>
      <p:sp>
        <p:nvSpPr>
          <p:cNvPr id="34823" name="⑶ 项目设计概况：包括建筑面积、建筑高度、建筑层数、结构形式等"/>
          <p:cNvSpPr txBox="1">
            <a:spLocks noChangeArrowheads="1"/>
          </p:cNvSpPr>
          <p:nvPr/>
        </p:nvSpPr>
        <p:spPr bwMode="auto">
          <a:xfrm>
            <a:off x="928688" y="3995738"/>
            <a:ext cx="104870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dirty="0"/>
              <a:t>⑶ </a:t>
            </a:r>
            <a:r>
              <a:rPr lang="zh-CN" sz="2700" dirty="0"/>
              <a:t>项目设计概况：包括建筑面积、建筑高度、建筑层数、结构形式等</a:t>
            </a:r>
            <a:endParaRPr lang="zh-CN" sz="2700" dirty="0"/>
          </a:p>
        </p:txBody>
      </p:sp>
      <p:sp>
        <p:nvSpPr>
          <p:cNvPr id="34824" name="⑸ 施工合同或招标文件对项目施工的重点要求"/>
          <p:cNvSpPr txBox="1">
            <a:spLocks noChangeArrowheads="1"/>
          </p:cNvSpPr>
          <p:nvPr/>
        </p:nvSpPr>
        <p:spPr bwMode="auto">
          <a:xfrm>
            <a:off x="1682750" y="5429250"/>
            <a:ext cx="705643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⑸ </a:t>
            </a:r>
            <a:r>
              <a:rPr lang="zh-CN" sz="2700"/>
              <a:t>施工合同或招标文件对项目施工的重点要求</a:t>
            </a:r>
            <a:endParaRPr lang="zh-CN" sz="2700"/>
          </a:p>
        </p:txBody>
      </p:sp>
      <p:sp>
        <p:nvSpPr>
          <p:cNvPr id="34825" name="2.1  建设项目主要情况包括以下内容"/>
          <p:cNvSpPr txBox="1">
            <a:spLocks noChangeArrowheads="1"/>
          </p:cNvSpPr>
          <p:nvPr/>
        </p:nvSpPr>
        <p:spPr bwMode="auto">
          <a:xfrm>
            <a:off x="776288" y="1738313"/>
            <a:ext cx="59769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2.1  </a:t>
            </a:r>
            <a:r>
              <a:rPr lang="zh-CN" sz="2900" b="1"/>
              <a:t>建设项目主要情况包括以下内容</a:t>
            </a:r>
            <a:endParaRPr lang="zh-CN" sz="2900" b="1"/>
          </a:p>
        </p:txBody>
      </p:sp>
      <p:sp>
        <p:nvSpPr>
          <p:cNvPr id="34826" name="线条"/>
          <p:cNvSpPr>
            <a:spLocks noChangeShapeType="1"/>
          </p:cNvSpPr>
          <p:nvPr/>
        </p:nvSpPr>
        <p:spPr bwMode="auto">
          <a:xfrm flipH="1">
            <a:off x="776288" y="17319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34827" name="2 工程概况"/>
          <p:cNvSpPr txBox="1">
            <a:spLocks noChangeArrowheads="1"/>
          </p:cNvSpPr>
          <p:nvPr/>
        </p:nvSpPr>
        <p:spPr bwMode="auto">
          <a:xfrm>
            <a:off x="776288" y="1119188"/>
            <a:ext cx="188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2 </a:t>
            </a:r>
            <a:r>
              <a:rPr lang="zh-CN" sz="2900" b="1"/>
              <a:t>工程概况</a:t>
            </a:r>
            <a:endParaRPr lang="zh-CN" sz="2900" b="1"/>
          </a:p>
        </p:txBody>
      </p:sp>
      <p:sp>
        <p:nvSpPr>
          <p:cNvPr id="34828" name="第2章 工程概况"/>
          <p:cNvSpPr txBox="1">
            <a:spLocks noChangeArrowheads="1"/>
          </p:cNvSpPr>
          <p:nvPr/>
        </p:nvSpPr>
        <p:spPr bwMode="auto">
          <a:xfrm>
            <a:off x="4600575" y="330200"/>
            <a:ext cx="1785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工程概况</a:t>
            </a:r>
            <a:endParaRPr lang="zh-CN" sz="3300"/>
          </a:p>
        </p:txBody>
      </p:sp>
      <p:grpSp>
        <p:nvGrpSpPr>
          <p:cNvPr id="34829" name="组合 10"/>
          <p:cNvGrpSpPr/>
          <p:nvPr/>
        </p:nvGrpSpPr>
        <p:grpSpPr bwMode="auto">
          <a:xfrm>
            <a:off x="3540125" y="236538"/>
            <a:ext cx="838200" cy="781050"/>
            <a:chOff x="0" y="0"/>
            <a:chExt cx="837475" cy="781050"/>
          </a:xfrm>
        </p:grpSpPr>
        <p:sp>
          <p:nvSpPr>
            <p:cNvPr id="17"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4831"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en-US" altLang="zh-CN" sz="2800"/>
                <a:t>2</a:t>
              </a:r>
              <a:endParaRPr lang="zh-CN" altLang="zh-CN" sz="2800"/>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椭圆 2"/>
          <p:cNvSpPr/>
          <p:nvPr/>
        </p:nvSpPr>
        <p:spPr>
          <a:xfrm>
            <a:off x="1408113" y="4913313"/>
            <a:ext cx="1055687" cy="1055687"/>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32" name="椭圆 3"/>
          <p:cNvSpPr/>
          <p:nvPr/>
        </p:nvSpPr>
        <p:spPr>
          <a:xfrm>
            <a:off x="9728200" y="1136650"/>
            <a:ext cx="563563" cy="563563"/>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33" name="椭圆 10"/>
          <p:cNvSpPr/>
          <p:nvPr/>
        </p:nvSpPr>
        <p:spPr>
          <a:xfrm>
            <a:off x="-398463" y="-623888"/>
            <a:ext cx="1630363" cy="1630363"/>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34" name="椭圆 11"/>
          <p:cNvSpPr/>
          <p:nvPr/>
        </p:nvSpPr>
        <p:spPr>
          <a:xfrm>
            <a:off x="8920163" y="5253038"/>
            <a:ext cx="447675" cy="449262"/>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grpSp>
        <p:nvGrpSpPr>
          <p:cNvPr id="7174" name="组合 12"/>
          <p:cNvGrpSpPr/>
          <p:nvPr/>
        </p:nvGrpSpPr>
        <p:grpSpPr bwMode="auto">
          <a:xfrm>
            <a:off x="3287713" y="620713"/>
            <a:ext cx="5616575" cy="5616575"/>
            <a:chOff x="0" y="0"/>
            <a:chExt cx="5616466" cy="5616466"/>
          </a:xfrm>
        </p:grpSpPr>
        <p:sp>
          <p:nvSpPr>
            <p:cNvPr id="135" name="矩形: 圆角 1"/>
            <p:cNvSpPr/>
            <p:nvPr/>
          </p:nvSpPr>
          <p:spPr>
            <a:xfrm rot="2684577">
              <a:off x="822309" y="822309"/>
              <a:ext cx="3971848" cy="3971848"/>
            </a:xfrm>
            <a:prstGeom prst="roundRect">
              <a:avLst>
                <a:gd name="adj" fmla="val 13360"/>
              </a:avLst>
            </a:prstGeom>
            <a:solidFill>
              <a:srgbClr val="FFFFFF"/>
            </a:solidFill>
            <a:ln w="12700" cap="flat">
              <a:noFill/>
              <a:miter lim="400000"/>
            </a:ln>
            <a:effectLst>
              <a:outerShdw blurRad="546100" rotWithShape="0">
                <a:srgbClr val="595959">
                  <a:alpha val="19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pic>
          <p:nvPicPr>
            <p:cNvPr id="7178" name="图片 15" descr="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27018" y="1454759"/>
              <a:ext cx="1362429" cy="114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7175" name="施工相关法规（7章）"/>
          <p:cNvSpPr txBox="1">
            <a:spLocks noChangeArrowheads="1"/>
          </p:cNvSpPr>
          <p:nvPr/>
        </p:nvSpPr>
        <p:spPr bwMode="auto">
          <a:xfrm>
            <a:off x="4602798" y="3871913"/>
            <a:ext cx="2985770"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algn="ctr" eaLnBrk="1"/>
            <a:r>
              <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rPr>
              <a:t>施工相关法规</a:t>
            </a:r>
            <a:endPar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endParaRPr>
          </a:p>
        </p:txBody>
      </p:sp>
      <p:sp>
        <p:nvSpPr>
          <p:cNvPr id="139" name="文本框 5"/>
          <p:cNvSpPr txBox="1"/>
          <p:nvPr/>
        </p:nvSpPr>
        <p:spPr>
          <a:xfrm>
            <a:off x="3976688" y="5076825"/>
            <a:ext cx="4251325" cy="708025"/>
          </a:xfrm>
          <a:prstGeom prst="rect">
            <a:avLst/>
          </a:prstGeom>
          <a:ln w="12700">
            <a:miter lim="400000"/>
          </a:ln>
        </p:spPr>
        <p:txBody>
          <a:bodyPr lIns="45719" rIns="45719">
            <a:spAutoFit/>
            <a:scene3d>
              <a:camera prst="orthographicFront"/>
              <a:lightRig rig="threePt" dir="t"/>
            </a:scene3d>
          </a:bodyPr>
          <a:lstStyle>
            <a:lvl1pPr algn="ctr">
              <a:defRPr sz="4000" spc="700">
                <a:solidFill>
                  <a:srgbClr val="A6A6A6"/>
                </a:solidFill>
                <a:effectLst>
                  <a:outerShdw blurRad="165100" rotWithShape="0">
                    <a:srgbClr val="000000">
                      <a:alpha val="24000"/>
                    </a:srgbClr>
                  </a:outerShdw>
                </a:effectLst>
              </a:defRPr>
            </a:lvl1pPr>
          </a:lstStyle>
          <a:p>
            <a:pPr eaLnBrk="1" fontAlgn="auto">
              <a:spcBef>
                <a:spcPts val="0"/>
              </a:spcBef>
              <a:spcAft>
                <a:spcPts val="0"/>
              </a:spcAft>
              <a:defRPr/>
            </a:pPr>
            <a:r>
              <a:rPr kern="0" dirty="0" err="1">
                <a:solidFill>
                  <a:schemeClr val="accent1"/>
                </a:solidFill>
                <a:effectLst>
                  <a:outerShdw blurRad="38100" dist="25400" dir="5400000" algn="ctr" rotWithShape="0">
                    <a:srgbClr val="6E747A">
                      <a:alpha val="43000"/>
                    </a:srgbClr>
                  </a:outerShdw>
                </a:effectLst>
                <a:latin typeface="+mj-lt"/>
                <a:ea typeface="+mj-ea"/>
                <a:cs typeface="+mj-cs"/>
                <a:sym typeface="微软雅黑" panose="020B0503020204020204" pitchFamily="34" charset="-122"/>
              </a:rPr>
              <a:t>第一部分</a:t>
            </a:r>
            <a:endParaRPr kern="0" dirty="0" err="1">
              <a:solidFill>
                <a:schemeClr val="accent1"/>
              </a:solidFill>
              <a:effectLst>
                <a:outerShdw blurRad="38100" dist="25400" dir="5400000" algn="ctr" rotWithShape="0">
                  <a:srgbClr val="6E747A">
                    <a:alpha val="43000"/>
                  </a:srgbClr>
                </a:outerShdw>
              </a:effectLst>
              <a:latin typeface="+mj-lt"/>
              <a:ea typeface="+mj-ea"/>
              <a:cs typeface="+mj-cs"/>
              <a:sym typeface="微软雅黑" panose="020B0503020204020204" pitchFamily="34" charset="-122"/>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22788" y="215900"/>
            <a:ext cx="197485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3" name="组合 17"/>
          <p:cNvGrpSpPr/>
          <p:nvPr/>
        </p:nvGrpSpPr>
        <p:grpSpPr bwMode="auto">
          <a:xfrm>
            <a:off x="776288" y="2330450"/>
            <a:ext cx="10639425" cy="3905250"/>
            <a:chOff x="0" y="0"/>
            <a:chExt cx="10638972" cy="3904343"/>
          </a:xfrm>
        </p:grpSpPr>
        <p:sp>
          <p:nvSpPr>
            <p:cNvPr id="565"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5857"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35844" name="⑴ 建设地点气象状况：气温、雨、雪、风和雷电等气象情况"/>
          <p:cNvSpPr txBox="1">
            <a:spLocks noChangeArrowheads="1"/>
          </p:cNvSpPr>
          <p:nvPr/>
        </p:nvSpPr>
        <p:spPr bwMode="auto">
          <a:xfrm>
            <a:off x="1682750" y="2563813"/>
            <a:ext cx="911383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⑴ </a:t>
            </a:r>
            <a:r>
              <a:rPr lang="zh-CN" sz="2700"/>
              <a:t>建设地点气象状况：</a:t>
            </a:r>
            <a:r>
              <a:rPr lang="zh-CN" sz="2700">
                <a:solidFill>
                  <a:srgbClr val="FF2600"/>
                </a:solidFill>
              </a:rPr>
              <a:t>气温、雨、雪、风和雷电</a:t>
            </a:r>
            <a:r>
              <a:rPr lang="zh-CN" sz="2700"/>
              <a:t>等气象情况</a:t>
            </a:r>
            <a:endParaRPr lang="zh-CN" sz="2700"/>
          </a:p>
        </p:txBody>
      </p:sp>
      <p:sp>
        <p:nvSpPr>
          <p:cNvPr id="35845" name="⑵ 地形地貌和水文地质：施工场地地形变化和绝对标高、地质构造"/>
          <p:cNvSpPr txBox="1">
            <a:spLocks noChangeArrowheads="1"/>
          </p:cNvSpPr>
          <p:nvPr/>
        </p:nvSpPr>
        <p:spPr bwMode="auto">
          <a:xfrm>
            <a:off x="1241425" y="3295650"/>
            <a:ext cx="10144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⑵ </a:t>
            </a:r>
            <a:r>
              <a:rPr lang="zh-CN" sz="2700"/>
              <a:t>地形地貌和水文地质：施工场地</a:t>
            </a:r>
            <a:r>
              <a:rPr lang="zh-CN" sz="2700">
                <a:solidFill>
                  <a:srgbClr val="FF2600"/>
                </a:solidFill>
              </a:rPr>
              <a:t>地形变化</a:t>
            </a:r>
            <a:r>
              <a:rPr lang="zh-CN" sz="2700"/>
              <a:t>和</a:t>
            </a:r>
            <a:r>
              <a:rPr lang="zh-CN" sz="2700">
                <a:solidFill>
                  <a:srgbClr val="FF2600"/>
                </a:solidFill>
              </a:rPr>
              <a:t>绝对标高、地质构造</a:t>
            </a:r>
            <a:endParaRPr lang="zh-CN" sz="2700">
              <a:solidFill>
                <a:srgbClr val="FF2600"/>
              </a:solidFill>
            </a:endParaRPr>
          </a:p>
        </p:txBody>
      </p:sp>
      <p:sp>
        <p:nvSpPr>
          <p:cNvPr id="35846" name="⑷ 施工道路、河流状况：可利用的永久性道路、通行(航)标准等"/>
          <p:cNvSpPr txBox="1">
            <a:spLocks noChangeArrowheads="1"/>
          </p:cNvSpPr>
          <p:nvPr/>
        </p:nvSpPr>
        <p:spPr bwMode="auto">
          <a:xfrm>
            <a:off x="1241425" y="4695825"/>
            <a:ext cx="96869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⑷ </a:t>
            </a:r>
            <a:r>
              <a:rPr lang="zh-CN" sz="2700"/>
              <a:t>施工道路、河流状况：可利用的</a:t>
            </a:r>
            <a:r>
              <a:rPr lang="zh-CN" sz="2700">
                <a:solidFill>
                  <a:srgbClr val="FF2600"/>
                </a:solidFill>
              </a:rPr>
              <a:t>永久性道路、通行</a:t>
            </a:r>
            <a:r>
              <a:rPr lang="zh-CN" altLang="zh-CN" sz="2700">
                <a:solidFill>
                  <a:srgbClr val="FF2600"/>
                </a:solidFill>
              </a:rPr>
              <a:t>(</a:t>
            </a:r>
            <a:r>
              <a:rPr lang="zh-CN" sz="2700">
                <a:solidFill>
                  <a:srgbClr val="FF2600"/>
                </a:solidFill>
              </a:rPr>
              <a:t>航</a:t>
            </a:r>
            <a:r>
              <a:rPr lang="zh-CN" altLang="zh-CN" sz="2700">
                <a:solidFill>
                  <a:srgbClr val="FF2600"/>
                </a:solidFill>
              </a:rPr>
              <a:t>)</a:t>
            </a:r>
            <a:r>
              <a:rPr lang="zh-CN" sz="2700">
                <a:solidFill>
                  <a:srgbClr val="FF2600"/>
                </a:solidFill>
              </a:rPr>
              <a:t>标准</a:t>
            </a:r>
            <a:r>
              <a:rPr lang="zh-CN" sz="2700"/>
              <a:t>等</a:t>
            </a:r>
            <a:endParaRPr lang="zh-CN" sz="2700"/>
          </a:p>
        </p:txBody>
      </p:sp>
      <p:sp>
        <p:nvSpPr>
          <p:cNvPr id="35847" name="⑶ 施工障碍物：施工区域地上、下管线及相邻地上、下建筑物情况"/>
          <p:cNvSpPr txBox="1">
            <a:spLocks noChangeArrowheads="1"/>
          </p:cNvSpPr>
          <p:nvPr/>
        </p:nvSpPr>
        <p:spPr bwMode="auto">
          <a:xfrm>
            <a:off x="928688" y="3995738"/>
            <a:ext cx="10144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⑶ </a:t>
            </a:r>
            <a:r>
              <a:rPr lang="zh-CN" sz="2700"/>
              <a:t>施工障碍物：施工区域地上、下管线及相邻地上、下建筑物情况</a:t>
            </a:r>
            <a:endParaRPr lang="zh-CN" sz="2700"/>
          </a:p>
        </p:txBody>
      </p:sp>
      <p:sp>
        <p:nvSpPr>
          <p:cNvPr id="35848" name="⑸ 当地建筑材料、设备供应和交通运输等服务能力状况"/>
          <p:cNvSpPr txBox="1">
            <a:spLocks noChangeArrowheads="1"/>
          </p:cNvSpPr>
          <p:nvPr/>
        </p:nvSpPr>
        <p:spPr bwMode="auto">
          <a:xfrm>
            <a:off x="1682750" y="5429250"/>
            <a:ext cx="842803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a:t>⑸ </a:t>
            </a:r>
            <a:r>
              <a:rPr lang="zh-CN" sz="2700"/>
              <a:t>当地建筑材料、设备供应和交通运输等服务能力状况</a:t>
            </a:r>
            <a:endParaRPr lang="zh-CN" sz="2700"/>
          </a:p>
        </p:txBody>
      </p:sp>
      <p:sp>
        <p:nvSpPr>
          <p:cNvPr id="35849" name="第2章 工程概况"/>
          <p:cNvSpPr txBox="1">
            <a:spLocks noChangeArrowheads="1"/>
          </p:cNvSpPr>
          <p:nvPr/>
        </p:nvSpPr>
        <p:spPr bwMode="auto">
          <a:xfrm>
            <a:off x="4600575" y="330200"/>
            <a:ext cx="17859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工程概况</a:t>
            </a:r>
            <a:endParaRPr lang="zh-CN" sz="3300"/>
          </a:p>
        </p:txBody>
      </p:sp>
      <p:sp>
        <p:nvSpPr>
          <p:cNvPr id="35850" name="2.1  项目主要施工条件："/>
          <p:cNvSpPr txBox="1">
            <a:spLocks noChangeArrowheads="1"/>
          </p:cNvSpPr>
          <p:nvPr/>
        </p:nvSpPr>
        <p:spPr bwMode="auto">
          <a:xfrm>
            <a:off x="776288" y="1738313"/>
            <a:ext cx="41354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2.1  </a:t>
            </a:r>
            <a:r>
              <a:rPr lang="zh-CN" sz="2900" b="1"/>
              <a:t>项目主要施工条件：</a:t>
            </a:r>
            <a:endParaRPr lang="zh-CN" sz="2900" b="1"/>
          </a:p>
        </p:txBody>
      </p:sp>
      <p:sp>
        <p:nvSpPr>
          <p:cNvPr id="35851" name="线条"/>
          <p:cNvSpPr>
            <a:spLocks noChangeShapeType="1"/>
          </p:cNvSpPr>
          <p:nvPr/>
        </p:nvSpPr>
        <p:spPr bwMode="auto">
          <a:xfrm flipH="1">
            <a:off x="776288" y="17319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35852" name="2 工程概况"/>
          <p:cNvSpPr txBox="1">
            <a:spLocks noChangeArrowheads="1"/>
          </p:cNvSpPr>
          <p:nvPr/>
        </p:nvSpPr>
        <p:spPr bwMode="auto">
          <a:xfrm>
            <a:off x="776288" y="1119188"/>
            <a:ext cx="188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2 </a:t>
            </a:r>
            <a:r>
              <a:rPr lang="zh-CN" sz="2900" b="1"/>
              <a:t>工程概况</a:t>
            </a:r>
            <a:endParaRPr lang="zh-CN" sz="2900" b="1"/>
          </a:p>
        </p:txBody>
      </p:sp>
      <p:grpSp>
        <p:nvGrpSpPr>
          <p:cNvPr id="35853" name="组合 10"/>
          <p:cNvGrpSpPr/>
          <p:nvPr/>
        </p:nvGrpSpPr>
        <p:grpSpPr bwMode="auto">
          <a:xfrm>
            <a:off x="3540125" y="236538"/>
            <a:ext cx="838200" cy="781050"/>
            <a:chOff x="0" y="0"/>
            <a:chExt cx="837475" cy="781050"/>
          </a:xfrm>
        </p:grpSpPr>
        <p:sp>
          <p:nvSpPr>
            <p:cNvPr id="17"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5855"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en-US" altLang="zh-CN" sz="2800"/>
                <a:t>02</a:t>
              </a:r>
              <a:endParaRPr lang="zh-CN" altLang="zh-CN" sz="2800"/>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33900" y="215900"/>
            <a:ext cx="19685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67" name="组合 17"/>
          <p:cNvGrpSpPr/>
          <p:nvPr/>
        </p:nvGrpSpPr>
        <p:grpSpPr bwMode="auto">
          <a:xfrm>
            <a:off x="776288" y="2211388"/>
            <a:ext cx="10639425" cy="4646612"/>
            <a:chOff x="0" y="0"/>
            <a:chExt cx="10638972" cy="3904343"/>
          </a:xfrm>
        </p:grpSpPr>
        <p:sp>
          <p:nvSpPr>
            <p:cNvPr id="582"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6883"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36868" name="3.1 确定施工总目标"/>
          <p:cNvSpPr txBox="1">
            <a:spLocks noChangeArrowheads="1"/>
          </p:cNvSpPr>
          <p:nvPr/>
        </p:nvSpPr>
        <p:spPr bwMode="auto">
          <a:xfrm>
            <a:off x="1282700" y="2419350"/>
            <a:ext cx="30765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dirty="0"/>
              <a:t>3.1 </a:t>
            </a:r>
            <a:r>
              <a:rPr lang="zh-CN" sz="2700" dirty="0"/>
              <a:t>确定施工总目标</a:t>
            </a:r>
            <a:endParaRPr lang="zh-CN" sz="2700" dirty="0"/>
          </a:p>
        </p:txBody>
      </p:sp>
      <p:sp>
        <p:nvSpPr>
          <p:cNvPr id="36869" name="3.2 确定项目管理组织机构"/>
          <p:cNvSpPr txBox="1">
            <a:spLocks noChangeArrowheads="1"/>
          </p:cNvSpPr>
          <p:nvPr/>
        </p:nvSpPr>
        <p:spPr bwMode="auto">
          <a:xfrm>
            <a:off x="1282700" y="3241675"/>
            <a:ext cx="41052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dirty="0"/>
              <a:t>3.2 </a:t>
            </a:r>
            <a:r>
              <a:rPr lang="zh-CN" sz="2700" dirty="0"/>
              <a:t>确定项目管理组织机构</a:t>
            </a:r>
            <a:endParaRPr lang="zh-CN" sz="2700" dirty="0"/>
          </a:p>
        </p:txBody>
      </p:sp>
      <p:sp>
        <p:nvSpPr>
          <p:cNvPr id="36870" name="3.4 确定工程展开顺序"/>
          <p:cNvSpPr txBox="1">
            <a:spLocks noChangeArrowheads="1"/>
          </p:cNvSpPr>
          <p:nvPr/>
        </p:nvSpPr>
        <p:spPr bwMode="auto">
          <a:xfrm>
            <a:off x="1282700" y="5746750"/>
            <a:ext cx="34194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dirty="0"/>
              <a:t>3.4 </a:t>
            </a:r>
            <a:r>
              <a:rPr lang="zh-CN" sz="2700" dirty="0"/>
              <a:t>确定工程展开顺序</a:t>
            </a:r>
            <a:endParaRPr lang="zh-CN" sz="2700" dirty="0"/>
          </a:p>
        </p:txBody>
      </p:sp>
      <p:sp>
        <p:nvSpPr>
          <p:cNvPr id="36871" name="3.3 施工组织安排"/>
          <p:cNvSpPr txBox="1">
            <a:spLocks noChangeArrowheads="1"/>
          </p:cNvSpPr>
          <p:nvPr/>
        </p:nvSpPr>
        <p:spPr bwMode="auto">
          <a:xfrm>
            <a:off x="1293812" y="4477544"/>
            <a:ext cx="27336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dirty="0"/>
              <a:t>3.3 </a:t>
            </a:r>
            <a:r>
              <a:rPr lang="zh-CN" sz="2700" dirty="0"/>
              <a:t>施工组织安排</a:t>
            </a:r>
            <a:endParaRPr lang="zh-CN" sz="2700" dirty="0"/>
          </a:p>
        </p:txBody>
      </p:sp>
      <p:sp>
        <p:nvSpPr>
          <p:cNvPr id="36872" name="3 施工部署"/>
          <p:cNvSpPr txBox="1">
            <a:spLocks noChangeArrowheads="1"/>
          </p:cNvSpPr>
          <p:nvPr/>
        </p:nvSpPr>
        <p:spPr bwMode="auto">
          <a:xfrm>
            <a:off x="776288" y="1301750"/>
            <a:ext cx="188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3 </a:t>
            </a:r>
            <a:r>
              <a:rPr lang="zh-CN" sz="2900" b="1"/>
              <a:t>施工部署</a:t>
            </a:r>
            <a:endParaRPr lang="zh-CN" sz="2900" b="1"/>
          </a:p>
        </p:txBody>
      </p:sp>
      <p:sp>
        <p:nvSpPr>
          <p:cNvPr id="36873" name="第3章 施工部署"/>
          <p:cNvSpPr txBox="1">
            <a:spLocks noChangeArrowheads="1"/>
          </p:cNvSpPr>
          <p:nvPr/>
        </p:nvSpPr>
        <p:spPr bwMode="auto">
          <a:xfrm>
            <a:off x="4611688" y="330200"/>
            <a:ext cx="17859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施工部署</a:t>
            </a:r>
            <a:endParaRPr lang="zh-CN" sz="3300"/>
          </a:p>
        </p:txBody>
      </p:sp>
      <p:sp>
        <p:nvSpPr>
          <p:cNvPr id="36874" name="对项目实施过程做出的统筹规划和全面安排"/>
          <p:cNvSpPr txBox="1">
            <a:spLocks noChangeArrowheads="1"/>
          </p:cNvSpPr>
          <p:nvPr/>
        </p:nvSpPr>
        <p:spPr bwMode="auto">
          <a:xfrm>
            <a:off x="3108325" y="1320800"/>
            <a:ext cx="66198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700" dirty="0">
                <a:solidFill>
                  <a:srgbClr val="535353"/>
                </a:solidFill>
              </a:rPr>
              <a:t>对项目实施过程做出的统筹规划和全面安排</a:t>
            </a:r>
            <a:endParaRPr lang="zh-CN" sz="2700" dirty="0">
              <a:solidFill>
                <a:srgbClr val="535353"/>
              </a:solidFill>
            </a:endParaRPr>
          </a:p>
        </p:txBody>
      </p:sp>
      <p:sp>
        <p:nvSpPr>
          <p:cNvPr id="36875" name="确定先进、可行的进度、质量、安全、环境保护和降低成本目标"/>
          <p:cNvSpPr txBox="1">
            <a:spLocks noChangeArrowheads="1"/>
          </p:cNvSpPr>
          <p:nvPr/>
        </p:nvSpPr>
        <p:spPr bwMode="auto">
          <a:xfrm>
            <a:off x="4910138" y="2501900"/>
            <a:ext cx="6505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dirty="0">
                <a:solidFill>
                  <a:srgbClr val="535353"/>
                </a:solidFill>
              </a:rPr>
              <a:t>确定先进、可行的进度、质量、安全、环境保护和降低</a:t>
            </a:r>
            <a:r>
              <a:rPr lang="zh-CN" dirty="0">
                <a:solidFill>
                  <a:schemeClr val="accent2"/>
                </a:solidFill>
              </a:rPr>
              <a:t>成本目标</a:t>
            </a:r>
            <a:endParaRPr lang="zh-CN" dirty="0">
              <a:solidFill>
                <a:schemeClr val="accent2"/>
              </a:solidFill>
            </a:endParaRPr>
          </a:p>
        </p:txBody>
      </p:sp>
      <p:sp>
        <p:nvSpPr>
          <p:cNvPr id="36876" name="应该根据项目规模、复杂程度、专业特点和地域范围确定"/>
          <p:cNvSpPr txBox="1">
            <a:spLocks noChangeArrowheads="1"/>
          </p:cNvSpPr>
          <p:nvPr/>
        </p:nvSpPr>
        <p:spPr bwMode="auto">
          <a:xfrm>
            <a:off x="5575300" y="3324225"/>
            <a:ext cx="58404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dirty="0">
                <a:solidFill>
                  <a:srgbClr val="535353"/>
                </a:solidFill>
              </a:rPr>
              <a:t>应该根据项目规模、复杂程度、专业特点和地域范围确定</a:t>
            </a:r>
            <a:endParaRPr lang="zh-CN" dirty="0">
              <a:solidFill>
                <a:srgbClr val="535353"/>
              </a:solidFill>
            </a:endParaRPr>
          </a:p>
        </p:txBody>
      </p:sp>
      <p:sp>
        <p:nvSpPr>
          <p:cNvPr id="36877" name="划分施工任务；建立组织领导机构及协调机制；…"/>
          <p:cNvSpPr txBox="1">
            <a:spLocks noChangeArrowheads="1"/>
          </p:cNvSpPr>
          <p:nvPr/>
        </p:nvSpPr>
        <p:spPr bwMode="auto">
          <a:xfrm>
            <a:off x="5274468" y="4326810"/>
            <a:ext cx="4894263"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dirty="0">
                <a:solidFill>
                  <a:srgbClr val="535353"/>
                </a:solidFill>
              </a:rPr>
              <a:t>划分施工任务；建立组织领导机构及协调机制；</a:t>
            </a:r>
            <a:endParaRPr lang="zh-CN" dirty="0">
              <a:solidFill>
                <a:srgbClr val="535353"/>
              </a:solidFill>
            </a:endParaRPr>
          </a:p>
          <a:p>
            <a:pPr eaLnBrk="1"/>
            <a:r>
              <a:rPr lang="zh-CN" dirty="0">
                <a:solidFill>
                  <a:srgbClr val="535353"/>
                </a:solidFill>
              </a:rPr>
              <a:t>分析重点、难点；划分施工阶段</a:t>
            </a:r>
            <a:endParaRPr lang="zh-CN" dirty="0">
              <a:solidFill>
                <a:srgbClr val="535353"/>
              </a:solidFill>
            </a:endParaRPr>
          </a:p>
        </p:txBody>
      </p:sp>
      <p:sp>
        <p:nvSpPr>
          <p:cNvPr id="36878" name="1划分独立交工系统，分期分批施工、…"/>
          <p:cNvSpPr txBox="1">
            <a:spLocks noChangeArrowheads="1"/>
          </p:cNvSpPr>
          <p:nvPr/>
        </p:nvSpPr>
        <p:spPr bwMode="auto">
          <a:xfrm>
            <a:off x="5309069" y="5349160"/>
            <a:ext cx="48596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spcBef>
                <a:spcPts val="600"/>
              </a:spcBef>
            </a:pPr>
            <a:r>
              <a:rPr lang="zh-CN" altLang="en-US" sz="2000" dirty="0">
                <a:solidFill>
                  <a:srgbClr val="535353"/>
                </a:solidFill>
              </a:rPr>
              <a:t>（</a:t>
            </a:r>
            <a:r>
              <a:rPr lang="en-US" altLang="zh-CN" sz="2000" dirty="0">
                <a:solidFill>
                  <a:srgbClr val="535353"/>
                </a:solidFill>
              </a:rPr>
              <a:t>1</a:t>
            </a:r>
            <a:r>
              <a:rPr lang="zh-CN" altLang="en-US" sz="2000" dirty="0">
                <a:solidFill>
                  <a:srgbClr val="535353"/>
                </a:solidFill>
              </a:rPr>
              <a:t>）</a:t>
            </a:r>
            <a:r>
              <a:rPr lang="zh-CN" sz="2000" dirty="0">
                <a:solidFill>
                  <a:srgbClr val="535353"/>
                </a:solidFill>
              </a:rPr>
              <a:t>划分独立交工系统，分期分批施工、</a:t>
            </a:r>
            <a:endParaRPr lang="zh-CN" sz="2000" dirty="0">
              <a:solidFill>
                <a:srgbClr val="535353"/>
              </a:solidFill>
            </a:endParaRPr>
          </a:p>
          <a:p>
            <a:pPr eaLnBrk="1">
              <a:spcBef>
                <a:spcPts val="600"/>
              </a:spcBef>
            </a:pPr>
            <a:r>
              <a:rPr lang="zh-CN" altLang="en-US" sz="2000" dirty="0">
                <a:solidFill>
                  <a:srgbClr val="535353"/>
                </a:solidFill>
              </a:rPr>
              <a:t>（</a:t>
            </a:r>
            <a:r>
              <a:rPr lang="en-US" altLang="zh-CN" sz="2000" dirty="0">
                <a:solidFill>
                  <a:srgbClr val="535353"/>
                </a:solidFill>
              </a:rPr>
              <a:t>2</a:t>
            </a:r>
            <a:r>
              <a:rPr lang="zh-CN" altLang="en-US" sz="2000" dirty="0">
                <a:solidFill>
                  <a:srgbClr val="535353"/>
                </a:solidFill>
              </a:rPr>
              <a:t>）</a:t>
            </a:r>
            <a:r>
              <a:rPr lang="zh-CN" sz="2000" dirty="0">
                <a:solidFill>
                  <a:srgbClr val="535353"/>
                </a:solidFill>
              </a:rPr>
              <a:t>流水施工和交叉作业的展开原则、</a:t>
            </a:r>
            <a:endParaRPr lang="zh-CN" sz="2000" dirty="0">
              <a:solidFill>
                <a:srgbClr val="535353"/>
              </a:solidFill>
            </a:endParaRPr>
          </a:p>
          <a:p>
            <a:pPr eaLnBrk="1">
              <a:spcBef>
                <a:spcPts val="600"/>
              </a:spcBef>
            </a:pPr>
            <a:r>
              <a:rPr lang="zh-CN" altLang="en-US" sz="2000" dirty="0">
                <a:solidFill>
                  <a:srgbClr val="535353"/>
                </a:solidFill>
              </a:rPr>
              <a:t>（</a:t>
            </a:r>
            <a:r>
              <a:rPr lang="en-US" altLang="zh-CN" sz="2000" dirty="0">
                <a:solidFill>
                  <a:srgbClr val="535353"/>
                </a:solidFill>
              </a:rPr>
              <a:t>3</a:t>
            </a:r>
            <a:r>
              <a:rPr lang="zh-CN" altLang="en-US" sz="2000" dirty="0">
                <a:solidFill>
                  <a:srgbClr val="535353"/>
                </a:solidFill>
              </a:rPr>
              <a:t>）</a:t>
            </a:r>
            <a:r>
              <a:rPr lang="zh-CN" sz="2000" dirty="0">
                <a:solidFill>
                  <a:srgbClr val="535353"/>
                </a:solidFill>
              </a:rPr>
              <a:t>季节对施工的影响</a:t>
            </a:r>
            <a:endParaRPr lang="zh-CN" sz="2000" dirty="0">
              <a:solidFill>
                <a:srgbClr val="535353"/>
              </a:solidFill>
            </a:endParaRPr>
          </a:p>
        </p:txBody>
      </p:sp>
      <p:grpSp>
        <p:nvGrpSpPr>
          <p:cNvPr id="36879" name="组合 10"/>
          <p:cNvGrpSpPr/>
          <p:nvPr/>
        </p:nvGrpSpPr>
        <p:grpSpPr bwMode="auto">
          <a:xfrm>
            <a:off x="3540125" y="236538"/>
            <a:ext cx="838200" cy="781050"/>
            <a:chOff x="0" y="0"/>
            <a:chExt cx="837475" cy="781050"/>
          </a:xfrm>
        </p:grpSpPr>
        <p:sp>
          <p:nvSpPr>
            <p:cNvPr id="19"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6881"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en-US" altLang="zh-CN" sz="2800"/>
                <a:t>03</a:t>
              </a:r>
              <a:endParaRPr lang="zh-CN" altLang="zh-CN" sz="2800"/>
            </a:p>
          </p:txBody>
        </p:sp>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05250" y="215900"/>
            <a:ext cx="31892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1" name="组合 17"/>
          <p:cNvGrpSpPr/>
          <p:nvPr/>
        </p:nvGrpSpPr>
        <p:grpSpPr bwMode="auto">
          <a:xfrm>
            <a:off x="776288" y="2330450"/>
            <a:ext cx="10639425" cy="3905250"/>
            <a:chOff x="0" y="0"/>
            <a:chExt cx="10638972" cy="3904343"/>
          </a:xfrm>
        </p:grpSpPr>
        <p:sp>
          <p:nvSpPr>
            <p:cNvPr id="600"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7906"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37892" name="总进度计划的编制应根据施工部署中分期分批投产顺序，将每个交工系统的各项工程分别列出，在控制的期限内进行各项工程的具体安排。总进度计划的编制方法和步骤，一般可按下述方法进行编制："/>
          <p:cNvSpPr txBox="1">
            <a:spLocks noChangeArrowheads="1"/>
          </p:cNvSpPr>
          <p:nvPr/>
        </p:nvSpPr>
        <p:spPr bwMode="auto">
          <a:xfrm>
            <a:off x="966788" y="2505075"/>
            <a:ext cx="10279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sz="2800" dirty="0"/>
              <a:t>总进度</a:t>
            </a:r>
            <a:r>
              <a:rPr lang="zh-CN" sz="2800" dirty="0">
                <a:solidFill>
                  <a:srgbClr val="FF0000"/>
                </a:solidFill>
              </a:rPr>
              <a:t>计划的编制方法和步骤，一般可按下述方法进行编制</a:t>
            </a:r>
            <a:r>
              <a:rPr lang="zh-CN" sz="2800" dirty="0"/>
              <a:t>：</a:t>
            </a:r>
            <a:endParaRPr lang="zh-CN" sz="2800" dirty="0"/>
          </a:p>
        </p:txBody>
      </p:sp>
      <p:sp>
        <p:nvSpPr>
          <p:cNvPr id="37893" name="4.1 总进度计划的编制方法和步骤"/>
          <p:cNvSpPr txBox="1">
            <a:spLocks noChangeArrowheads="1"/>
          </p:cNvSpPr>
          <p:nvPr/>
        </p:nvSpPr>
        <p:spPr bwMode="auto">
          <a:xfrm>
            <a:off x="776288" y="1738313"/>
            <a:ext cx="55070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4.1 </a:t>
            </a:r>
            <a:r>
              <a:rPr lang="zh-CN" sz="2900" b="1"/>
              <a:t>总进度计划的编制方法和步骤</a:t>
            </a:r>
            <a:endParaRPr lang="zh-CN" sz="2900" b="1"/>
          </a:p>
        </p:txBody>
      </p:sp>
      <p:sp>
        <p:nvSpPr>
          <p:cNvPr id="37894" name="线条"/>
          <p:cNvSpPr>
            <a:spLocks noChangeShapeType="1"/>
          </p:cNvSpPr>
          <p:nvPr/>
        </p:nvSpPr>
        <p:spPr bwMode="auto">
          <a:xfrm flipH="1">
            <a:off x="776288" y="17319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37895" name="4 施工总进度计划"/>
          <p:cNvSpPr txBox="1">
            <a:spLocks noChangeArrowheads="1"/>
          </p:cNvSpPr>
          <p:nvPr/>
        </p:nvSpPr>
        <p:spPr bwMode="auto">
          <a:xfrm>
            <a:off x="776288" y="1119188"/>
            <a:ext cx="29892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4 </a:t>
            </a:r>
            <a:r>
              <a:rPr lang="zh-CN" sz="2900" b="1"/>
              <a:t>施工总进度计划</a:t>
            </a:r>
            <a:endParaRPr lang="zh-CN" sz="2900" b="1"/>
          </a:p>
        </p:txBody>
      </p:sp>
      <p:sp>
        <p:nvSpPr>
          <p:cNvPr id="37896" name="第4章 施工总进度计划"/>
          <p:cNvSpPr txBox="1">
            <a:spLocks noChangeArrowheads="1"/>
          </p:cNvSpPr>
          <p:nvPr/>
        </p:nvSpPr>
        <p:spPr bwMode="auto">
          <a:xfrm>
            <a:off x="3983038" y="330200"/>
            <a:ext cx="3054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施工总进度计划</a:t>
            </a:r>
            <a:endParaRPr lang="zh-CN" sz="3300"/>
          </a:p>
        </p:txBody>
      </p:sp>
      <p:sp>
        <p:nvSpPr>
          <p:cNvPr id="37897" name="是以拟建项目交付使用时间为目标的控制性施工进度计划"/>
          <p:cNvSpPr txBox="1">
            <a:spLocks noChangeArrowheads="1"/>
          </p:cNvSpPr>
          <p:nvPr/>
        </p:nvSpPr>
        <p:spPr bwMode="auto">
          <a:xfrm>
            <a:off x="4003675" y="1150938"/>
            <a:ext cx="7786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400" dirty="0">
                <a:solidFill>
                  <a:srgbClr val="535353"/>
                </a:solidFill>
              </a:rPr>
              <a:t>是以拟建项目交付使用时间为目标的控制性施工进度计划</a:t>
            </a:r>
            <a:endParaRPr lang="zh-CN" sz="2400" dirty="0">
              <a:solidFill>
                <a:srgbClr val="535353"/>
              </a:solidFill>
            </a:endParaRPr>
          </a:p>
        </p:txBody>
      </p:sp>
      <p:grpSp>
        <p:nvGrpSpPr>
          <p:cNvPr id="37898" name="组合 10"/>
          <p:cNvGrpSpPr/>
          <p:nvPr/>
        </p:nvGrpSpPr>
        <p:grpSpPr bwMode="auto">
          <a:xfrm>
            <a:off x="2989263" y="242888"/>
            <a:ext cx="838200" cy="781050"/>
            <a:chOff x="0" y="0"/>
            <a:chExt cx="837475" cy="781050"/>
          </a:xfrm>
        </p:grpSpPr>
        <p:sp>
          <p:nvSpPr>
            <p:cNvPr id="16"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7904"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4</a:t>
              </a:r>
              <a:endParaRPr lang="zh-CN" altLang="zh-CN" sz="2800"/>
            </a:p>
          </p:txBody>
        </p:sp>
      </p:grpSp>
      <p:sp>
        <p:nvSpPr>
          <p:cNvPr id="37899" name="可以采用横道图或网络图表达施工总进度计划，由于其主要在总体上起控制作用，故不宜搞得过细，否则不利于调整和实施过程中的动态控制。"/>
          <p:cNvSpPr txBox="1">
            <a:spLocks noChangeArrowheads="1"/>
          </p:cNvSpPr>
          <p:nvPr/>
        </p:nvSpPr>
        <p:spPr bwMode="auto">
          <a:xfrm>
            <a:off x="2825282" y="3388289"/>
            <a:ext cx="8357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p>
            <a:pPr eaLnBrk="1"/>
            <a:r>
              <a:rPr lang="zh-CN" sz="2400" dirty="0">
                <a:solidFill>
                  <a:srgbClr val="535353"/>
                </a:solidFill>
              </a:rPr>
              <a:t>可以采用横道图或网络图表达施工总进度计划，</a:t>
            </a:r>
            <a:endParaRPr lang="en-US" altLang="zh-CN" sz="2400" dirty="0">
              <a:solidFill>
                <a:srgbClr val="535353"/>
              </a:solidFill>
            </a:endParaRPr>
          </a:p>
          <a:p>
            <a:pPr eaLnBrk="1"/>
            <a:r>
              <a:rPr lang="zh-CN" sz="2400" dirty="0">
                <a:solidFill>
                  <a:srgbClr val="535353"/>
                </a:solidFill>
              </a:rPr>
              <a:t>由于其在总体上起控制作用，故不宜搞得过细，</a:t>
            </a:r>
            <a:endParaRPr lang="en-US" altLang="zh-CN" sz="2400" dirty="0">
              <a:solidFill>
                <a:srgbClr val="535353"/>
              </a:solidFill>
            </a:endParaRPr>
          </a:p>
          <a:p>
            <a:pPr eaLnBrk="1"/>
            <a:r>
              <a:rPr lang="zh-CN" sz="2400" dirty="0">
                <a:solidFill>
                  <a:srgbClr val="535353"/>
                </a:solidFill>
              </a:rPr>
              <a:t>否则不利于调整和实施过程中的动态控制。</a:t>
            </a:r>
            <a:endParaRPr lang="zh-CN" sz="2400" dirty="0">
              <a:solidFill>
                <a:srgbClr val="535353"/>
              </a:solidFill>
            </a:endParaRPr>
          </a:p>
        </p:txBody>
      </p:sp>
      <p:sp>
        <p:nvSpPr>
          <p:cNvPr id="37900" name="1采用横道图编制时"/>
          <p:cNvSpPr txBox="1">
            <a:spLocks noChangeArrowheads="1"/>
          </p:cNvSpPr>
          <p:nvPr/>
        </p:nvSpPr>
        <p:spPr bwMode="auto">
          <a:xfrm>
            <a:off x="1287123" y="5267413"/>
            <a:ext cx="404052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900" b="1" dirty="0"/>
              <a:t>（</a:t>
            </a:r>
            <a:r>
              <a:rPr lang="en-US" altLang="zh-CN" sz="2900" b="1" dirty="0"/>
              <a:t>1</a:t>
            </a:r>
            <a:r>
              <a:rPr lang="zh-CN" altLang="en-US" sz="2900" b="1" dirty="0"/>
              <a:t>）</a:t>
            </a:r>
            <a:r>
              <a:rPr lang="zh-CN" sz="2900" b="1" dirty="0"/>
              <a:t>采用横道图编制时</a:t>
            </a:r>
            <a:endParaRPr lang="zh-CN" sz="2900" b="1" dirty="0"/>
          </a:p>
        </p:txBody>
      </p:sp>
      <p:sp>
        <p:nvSpPr>
          <p:cNvPr id="37901" name="2采用网络技术编制时"/>
          <p:cNvSpPr txBox="1">
            <a:spLocks noChangeArrowheads="1"/>
          </p:cNvSpPr>
          <p:nvPr/>
        </p:nvSpPr>
        <p:spPr bwMode="auto">
          <a:xfrm>
            <a:off x="6694488" y="5267413"/>
            <a:ext cx="441242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900" b="1" dirty="0"/>
              <a:t>（</a:t>
            </a:r>
            <a:r>
              <a:rPr lang="en-US" altLang="zh-CN" sz="2900" b="1" dirty="0"/>
              <a:t>2</a:t>
            </a:r>
            <a:r>
              <a:rPr lang="zh-CN" altLang="en-US" sz="2900" b="1" dirty="0"/>
              <a:t>）</a:t>
            </a:r>
            <a:r>
              <a:rPr lang="zh-CN" sz="2900" b="1" dirty="0"/>
              <a:t>采用网络技术编制时</a:t>
            </a:r>
            <a:endParaRPr lang="zh-CN" sz="2900" b="1" dirty="0"/>
          </a:p>
        </p:txBody>
      </p:sp>
      <p:sp>
        <p:nvSpPr>
          <p:cNvPr id="37902" name="线条"/>
          <p:cNvSpPr>
            <a:spLocks noChangeShapeType="1"/>
          </p:cNvSpPr>
          <p:nvPr/>
        </p:nvSpPr>
        <p:spPr bwMode="auto">
          <a:xfrm flipV="1">
            <a:off x="5783263" y="5178505"/>
            <a:ext cx="2940" cy="102854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05250" y="153988"/>
            <a:ext cx="325596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5" name="组合 17"/>
          <p:cNvGrpSpPr/>
          <p:nvPr/>
        </p:nvGrpSpPr>
        <p:grpSpPr bwMode="auto">
          <a:xfrm>
            <a:off x="776288" y="2330450"/>
            <a:ext cx="10639425" cy="3905250"/>
            <a:chOff x="0" y="0"/>
            <a:chExt cx="10638972" cy="3904343"/>
          </a:xfrm>
        </p:grpSpPr>
        <p:sp>
          <p:nvSpPr>
            <p:cNvPr id="627"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8926"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38916" name="按施工总体方案确定的工程展开程序编制项目初步总进度计划；并绘制出建设项目的资源动态曲线；评估其均衡性，如果曲线上存在着较大的高峰或低谷，按照综合平衡的要求进行调整，使各个时期的工作量和物资消耗尽量达到均衡，再编制正式施工总进度计划"/>
          <p:cNvSpPr txBox="1">
            <a:spLocks noChangeArrowheads="1"/>
          </p:cNvSpPr>
          <p:nvPr/>
        </p:nvSpPr>
        <p:spPr bwMode="auto">
          <a:xfrm>
            <a:off x="1298575" y="2611438"/>
            <a:ext cx="44767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spcBef>
                <a:spcPts val="1000"/>
              </a:spcBef>
            </a:pPr>
            <a:r>
              <a:rPr lang="zh-CN" sz="2300" dirty="0">
                <a:solidFill>
                  <a:srgbClr val="535353"/>
                </a:solidFill>
              </a:rPr>
              <a:t>按施工总体方案确定的工程展开程序</a:t>
            </a:r>
            <a:r>
              <a:rPr lang="zh-CN" sz="2300" dirty="0">
                <a:solidFill>
                  <a:srgbClr val="FF0000"/>
                </a:solidFill>
              </a:rPr>
              <a:t>编制项目初步总进度计划</a:t>
            </a:r>
            <a:r>
              <a:rPr lang="zh-CN" sz="2300" dirty="0">
                <a:solidFill>
                  <a:srgbClr val="535353"/>
                </a:solidFill>
              </a:rPr>
              <a:t>；并绘制出建设项目的资源动态曲线；评估其均衡性，如果曲线上存在着较大的高峰或低谷，按照综合平衡的要求进行调整，使各个时期的工作量和物资消耗尽量达到均衡，再编制正式施工总进度计划</a:t>
            </a:r>
            <a:endParaRPr lang="zh-CN" sz="2300" dirty="0">
              <a:solidFill>
                <a:srgbClr val="535353"/>
              </a:solidFill>
            </a:endParaRPr>
          </a:p>
        </p:txBody>
      </p:sp>
      <p:sp>
        <p:nvSpPr>
          <p:cNvPr id="38917" name="1采用横道图编制时"/>
          <p:cNvSpPr txBox="1">
            <a:spLocks noChangeArrowheads="1"/>
          </p:cNvSpPr>
          <p:nvPr/>
        </p:nvSpPr>
        <p:spPr bwMode="auto">
          <a:xfrm>
            <a:off x="1365874" y="1361058"/>
            <a:ext cx="404052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900" b="1" dirty="0"/>
              <a:t>（</a:t>
            </a:r>
            <a:r>
              <a:rPr lang="en-US" altLang="zh-CN" sz="2900" b="1" dirty="0"/>
              <a:t>1</a:t>
            </a:r>
            <a:r>
              <a:rPr lang="zh-CN" altLang="en-US" sz="2900" b="1" dirty="0"/>
              <a:t>）</a:t>
            </a:r>
            <a:r>
              <a:rPr lang="zh-CN" sz="2900" b="1" dirty="0"/>
              <a:t>采用横道图编制时</a:t>
            </a:r>
            <a:endParaRPr lang="zh-CN" sz="2900" b="1" dirty="0"/>
          </a:p>
        </p:txBody>
      </p:sp>
      <p:sp>
        <p:nvSpPr>
          <p:cNvPr id="38918" name="2采用网络技术编制时"/>
          <p:cNvSpPr txBox="1">
            <a:spLocks noChangeArrowheads="1"/>
          </p:cNvSpPr>
          <p:nvPr/>
        </p:nvSpPr>
        <p:spPr bwMode="auto">
          <a:xfrm>
            <a:off x="6827838" y="1362075"/>
            <a:ext cx="441242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900" b="1" dirty="0"/>
              <a:t>（</a:t>
            </a:r>
            <a:r>
              <a:rPr lang="en-US" altLang="zh-CN" sz="2900" b="1" dirty="0"/>
              <a:t>2</a:t>
            </a:r>
            <a:r>
              <a:rPr lang="zh-CN" altLang="en-US" sz="2900" b="1" dirty="0"/>
              <a:t>）</a:t>
            </a:r>
            <a:r>
              <a:rPr lang="zh-CN" sz="2900" b="1" dirty="0"/>
              <a:t>采用网络技术编制时</a:t>
            </a:r>
            <a:endParaRPr lang="zh-CN" sz="2900" b="1" dirty="0"/>
          </a:p>
        </p:txBody>
      </p:sp>
      <p:sp>
        <p:nvSpPr>
          <p:cNvPr id="38919" name="线条"/>
          <p:cNvSpPr>
            <a:spLocks noChangeShapeType="1"/>
          </p:cNvSpPr>
          <p:nvPr/>
        </p:nvSpPr>
        <p:spPr bwMode="auto">
          <a:xfrm flipV="1">
            <a:off x="5995988" y="1362075"/>
            <a:ext cx="0" cy="4873625"/>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38920" name="依据各项目的施工期限和逻辑关系编制草图→进行进度目标、成本目标、资源目标优化→正式施工总进度计划网络图→确定关键线路和关键工作作为项目实施过程中的重点控制对象。"/>
          <p:cNvSpPr txBox="1">
            <a:spLocks noChangeArrowheads="1"/>
          </p:cNvSpPr>
          <p:nvPr/>
        </p:nvSpPr>
        <p:spPr bwMode="auto">
          <a:xfrm>
            <a:off x="6402388" y="2611438"/>
            <a:ext cx="4476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spcBef>
                <a:spcPts val="1000"/>
              </a:spcBef>
            </a:pPr>
            <a:r>
              <a:rPr lang="zh-CN" sz="2400" dirty="0">
                <a:solidFill>
                  <a:srgbClr val="535353"/>
                </a:solidFill>
              </a:rPr>
              <a:t>依据各项目的施工期限和逻辑关系编制</a:t>
            </a:r>
            <a:r>
              <a:rPr lang="zh-CN" sz="2400" dirty="0">
                <a:solidFill>
                  <a:srgbClr val="FF0000"/>
                </a:solidFill>
              </a:rPr>
              <a:t>草图</a:t>
            </a:r>
            <a:r>
              <a:rPr lang="zh-CN" sz="2400" dirty="0">
                <a:solidFill>
                  <a:srgbClr val="535353"/>
                </a:solidFill>
              </a:rPr>
              <a:t>→进行进度目标、成本目标、资源目标优化→正式施工总进度计划网络图→确定关键线路和关键工作作为项目实施过程中的重点控制对象。</a:t>
            </a:r>
            <a:endParaRPr lang="zh-CN" sz="2400" dirty="0">
              <a:solidFill>
                <a:srgbClr val="535353"/>
              </a:solidFill>
            </a:endParaRPr>
          </a:p>
        </p:txBody>
      </p:sp>
      <p:sp>
        <p:nvSpPr>
          <p:cNvPr id="38921" name="第4章 施工总进度计划"/>
          <p:cNvSpPr txBox="1">
            <a:spLocks noChangeArrowheads="1"/>
          </p:cNvSpPr>
          <p:nvPr/>
        </p:nvSpPr>
        <p:spPr bwMode="auto">
          <a:xfrm>
            <a:off x="3983038" y="330200"/>
            <a:ext cx="3054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施工总进度计划</a:t>
            </a:r>
            <a:endParaRPr lang="zh-CN" sz="3300"/>
          </a:p>
        </p:txBody>
      </p:sp>
      <p:grpSp>
        <p:nvGrpSpPr>
          <p:cNvPr id="38922" name="组合 10"/>
          <p:cNvGrpSpPr/>
          <p:nvPr/>
        </p:nvGrpSpPr>
        <p:grpSpPr bwMode="auto">
          <a:xfrm>
            <a:off x="2938463" y="215900"/>
            <a:ext cx="838200" cy="781050"/>
            <a:chOff x="0" y="0"/>
            <a:chExt cx="837475" cy="781050"/>
          </a:xfrm>
        </p:grpSpPr>
        <p:sp>
          <p:nvSpPr>
            <p:cNvPr id="14"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8924"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4</a:t>
              </a:r>
              <a:endParaRPr lang="zh-CN" altLang="zh-CN" sz="2800"/>
            </a:p>
          </p:txBody>
        </p:sp>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33713" y="152400"/>
            <a:ext cx="50673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39" name="组合 17"/>
          <p:cNvGrpSpPr/>
          <p:nvPr/>
        </p:nvGrpSpPr>
        <p:grpSpPr bwMode="auto">
          <a:xfrm>
            <a:off x="776288" y="2330450"/>
            <a:ext cx="10639425" cy="3905250"/>
            <a:chOff x="0" y="0"/>
            <a:chExt cx="10638972" cy="3904343"/>
          </a:xfrm>
        </p:grpSpPr>
        <p:sp>
          <p:nvSpPr>
            <p:cNvPr id="641"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9953"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39940" name="总体施工准备包括现场准备、技术准备、组织准备和物资准备等。应根据施工开展顺序和主要项目施工方法，编制项目全场性的施工准备工作计划，其主要内容有："/>
          <p:cNvSpPr txBox="1">
            <a:spLocks noChangeArrowheads="1"/>
          </p:cNvSpPr>
          <p:nvPr/>
        </p:nvSpPr>
        <p:spPr bwMode="auto">
          <a:xfrm>
            <a:off x="1656561" y="2719648"/>
            <a:ext cx="9031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p>
            <a:pPr eaLnBrk="1"/>
            <a:r>
              <a:rPr lang="zh-CN" sz="2400" dirty="0">
                <a:solidFill>
                  <a:srgbClr val="FF0000"/>
                </a:solidFill>
              </a:rPr>
              <a:t>总体施工准备包括</a:t>
            </a:r>
            <a:r>
              <a:rPr lang="zh-CN" sz="2400" dirty="0">
                <a:solidFill>
                  <a:srgbClr val="535353"/>
                </a:solidFill>
              </a:rPr>
              <a:t>现场准备、技术准备、组织准备和物资准备等。</a:t>
            </a:r>
            <a:endParaRPr lang="en-US" altLang="zh-CN" sz="2400" dirty="0">
              <a:solidFill>
                <a:srgbClr val="535353"/>
              </a:solidFill>
            </a:endParaRPr>
          </a:p>
          <a:p>
            <a:pPr eaLnBrk="1"/>
            <a:r>
              <a:rPr lang="zh-CN" sz="2400" dirty="0">
                <a:solidFill>
                  <a:srgbClr val="535353"/>
                </a:solidFill>
              </a:rPr>
              <a:t>应根据施工开展顺序和主要项目施工方法，</a:t>
            </a:r>
            <a:endParaRPr lang="en-US" altLang="zh-CN" sz="2400" dirty="0">
              <a:solidFill>
                <a:srgbClr val="535353"/>
              </a:solidFill>
            </a:endParaRPr>
          </a:p>
          <a:p>
            <a:pPr eaLnBrk="1"/>
            <a:r>
              <a:rPr lang="zh-CN" sz="2400" dirty="0">
                <a:solidFill>
                  <a:srgbClr val="535353"/>
                </a:solidFill>
              </a:rPr>
              <a:t>编制项目全场性的施工准备工作计划，其主要内容有：</a:t>
            </a:r>
            <a:endParaRPr lang="zh-CN" sz="2400" dirty="0">
              <a:solidFill>
                <a:srgbClr val="535353"/>
              </a:solidFill>
            </a:endParaRPr>
          </a:p>
        </p:txBody>
      </p:sp>
      <p:sp>
        <p:nvSpPr>
          <p:cNvPr id="39941" name="5.1 总体施工准备工作"/>
          <p:cNvSpPr txBox="1">
            <a:spLocks noChangeArrowheads="1"/>
          </p:cNvSpPr>
          <p:nvPr/>
        </p:nvSpPr>
        <p:spPr bwMode="auto">
          <a:xfrm>
            <a:off x="776288" y="1738313"/>
            <a:ext cx="36655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5.1 </a:t>
            </a:r>
            <a:r>
              <a:rPr lang="zh-CN" sz="2900" b="1"/>
              <a:t>总体施工准备工作</a:t>
            </a:r>
            <a:endParaRPr lang="zh-CN" sz="2900" b="1"/>
          </a:p>
        </p:txBody>
      </p:sp>
      <p:sp>
        <p:nvSpPr>
          <p:cNvPr id="39942" name="线条"/>
          <p:cNvSpPr>
            <a:spLocks noChangeShapeType="1"/>
          </p:cNvSpPr>
          <p:nvPr/>
        </p:nvSpPr>
        <p:spPr bwMode="auto">
          <a:xfrm flipH="1">
            <a:off x="776288" y="17319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39943" name="5  施工准备及主要资源配置计划"/>
          <p:cNvSpPr txBox="1">
            <a:spLocks noChangeArrowheads="1"/>
          </p:cNvSpPr>
          <p:nvPr/>
        </p:nvSpPr>
        <p:spPr bwMode="auto">
          <a:xfrm>
            <a:off x="776288" y="1119188"/>
            <a:ext cx="53022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5  </a:t>
            </a:r>
            <a:r>
              <a:rPr lang="zh-CN" sz="2900" b="1"/>
              <a:t>施工准备及主要资源配置计划</a:t>
            </a:r>
            <a:endParaRPr lang="zh-CN" sz="2900" b="1"/>
          </a:p>
        </p:txBody>
      </p:sp>
      <p:sp>
        <p:nvSpPr>
          <p:cNvPr id="39944" name="第5章 施工准备及主要资源配置计划"/>
          <p:cNvSpPr txBox="1">
            <a:spLocks noChangeArrowheads="1"/>
          </p:cNvSpPr>
          <p:nvPr/>
        </p:nvSpPr>
        <p:spPr bwMode="auto">
          <a:xfrm>
            <a:off x="3228975" y="228600"/>
            <a:ext cx="4759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t>施工准备及主要资源配置计划</a:t>
            </a:r>
            <a:endParaRPr lang="zh-CN" sz="2800"/>
          </a:p>
        </p:txBody>
      </p:sp>
      <p:sp>
        <p:nvSpPr>
          <p:cNvPr id="39945" name="（1）现场准备工作"/>
          <p:cNvSpPr txBox="1">
            <a:spLocks noChangeArrowheads="1"/>
          </p:cNvSpPr>
          <p:nvPr/>
        </p:nvSpPr>
        <p:spPr bwMode="auto">
          <a:xfrm>
            <a:off x="1648619" y="4219756"/>
            <a:ext cx="30384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700" dirty="0"/>
              <a:t>（</a:t>
            </a:r>
            <a:r>
              <a:rPr lang="zh-CN" altLang="zh-CN" sz="2700" dirty="0"/>
              <a:t>1</a:t>
            </a:r>
            <a:r>
              <a:rPr lang="zh-CN" sz="2700" dirty="0"/>
              <a:t>）现场准备工作</a:t>
            </a:r>
            <a:endParaRPr lang="zh-CN" sz="2700" dirty="0"/>
          </a:p>
        </p:txBody>
      </p:sp>
      <p:sp>
        <p:nvSpPr>
          <p:cNvPr id="39946" name="（2）技术准备工作"/>
          <p:cNvSpPr txBox="1">
            <a:spLocks noChangeArrowheads="1"/>
          </p:cNvSpPr>
          <p:nvPr/>
        </p:nvSpPr>
        <p:spPr bwMode="auto">
          <a:xfrm>
            <a:off x="6534944" y="4219756"/>
            <a:ext cx="31321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700" dirty="0"/>
              <a:t> </a:t>
            </a:r>
            <a:r>
              <a:rPr lang="zh-CN" sz="2700" dirty="0"/>
              <a:t>（</a:t>
            </a:r>
            <a:r>
              <a:rPr lang="zh-CN" altLang="zh-CN" sz="2700" dirty="0"/>
              <a:t>2</a:t>
            </a:r>
            <a:r>
              <a:rPr lang="zh-CN" sz="2700" dirty="0"/>
              <a:t>）技术准备工作</a:t>
            </a:r>
            <a:endParaRPr lang="zh-CN" sz="2700" dirty="0"/>
          </a:p>
        </p:txBody>
      </p:sp>
      <p:sp>
        <p:nvSpPr>
          <p:cNvPr id="39947" name="（3）组织准备及物资准备工作"/>
          <p:cNvSpPr txBox="1">
            <a:spLocks noChangeArrowheads="1"/>
          </p:cNvSpPr>
          <p:nvPr/>
        </p:nvSpPr>
        <p:spPr bwMode="auto">
          <a:xfrm>
            <a:off x="1648619" y="5254806"/>
            <a:ext cx="47529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700"/>
              <a:t>（</a:t>
            </a:r>
            <a:r>
              <a:rPr lang="zh-CN" altLang="zh-CN" sz="2700"/>
              <a:t>3</a:t>
            </a:r>
            <a:r>
              <a:rPr lang="zh-CN" sz="2700"/>
              <a:t>）组织准备及物资准备工作</a:t>
            </a:r>
            <a:endParaRPr lang="zh-CN" sz="2700"/>
          </a:p>
        </p:txBody>
      </p:sp>
      <p:sp>
        <p:nvSpPr>
          <p:cNvPr id="39948" name="（4）施工准备工作计划"/>
          <p:cNvSpPr txBox="1">
            <a:spLocks noChangeArrowheads="1"/>
          </p:cNvSpPr>
          <p:nvPr/>
        </p:nvSpPr>
        <p:spPr bwMode="auto">
          <a:xfrm>
            <a:off x="6623844" y="5254806"/>
            <a:ext cx="372268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700"/>
              <a:t>（</a:t>
            </a:r>
            <a:r>
              <a:rPr lang="zh-CN" altLang="zh-CN" sz="2700"/>
              <a:t>4</a:t>
            </a:r>
            <a:r>
              <a:rPr lang="zh-CN" sz="2700"/>
              <a:t>）施工准备工作计划</a:t>
            </a:r>
            <a:endParaRPr lang="zh-CN" sz="2700"/>
          </a:p>
        </p:txBody>
      </p:sp>
      <p:grpSp>
        <p:nvGrpSpPr>
          <p:cNvPr id="39949" name="组合 10"/>
          <p:cNvGrpSpPr/>
          <p:nvPr/>
        </p:nvGrpSpPr>
        <p:grpSpPr bwMode="auto">
          <a:xfrm>
            <a:off x="2098675" y="107950"/>
            <a:ext cx="836613" cy="781050"/>
            <a:chOff x="0" y="0"/>
            <a:chExt cx="837475" cy="781050"/>
          </a:xfrm>
        </p:grpSpPr>
        <p:sp>
          <p:nvSpPr>
            <p:cNvPr id="17"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39951"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5</a:t>
              </a:r>
              <a:endParaRPr lang="zh-CN" altLang="zh-CN" sz="2800"/>
            </a:p>
          </p:txBody>
        </p:sp>
      </p:gr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33713" y="152400"/>
            <a:ext cx="500697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3" name="组合 17"/>
          <p:cNvGrpSpPr/>
          <p:nvPr/>
        </p:nvGrpSpPr>
        <p:grpSpPr bwMode="auto">
          <a:xfrm>
            <a:off x="776288" y="2330450"/>
            <a:ext cx="10639425" cy="3905250"/>
            <a:chOff x="0" y="0"/>
            <a:chExt cx="10638973" cy="3904344"/>
          </a:xfrm>
        </p:grpSpPr>
        <p:sp>
          <p:nvSpPr>
            <p:cNvPr id="657" name="矩形: 圆角 1"/>
            <p:cNvSpPr/>
            <p:nvPr/>
          </p:nvSpPr>
          <p:spPr>
            <a:xfrm>
              <a:off x="0" y="0"/>
              <a:ext cx="10638973" cy="3904344"/>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dirty="0">
                <a:solidFill>
                  <a:srgbClr val="FFFFFF"/>
                </a:solidFill>
                <a:latin typeface="+mj-lt"/>
                <a:ea typeface="+mj-ea"/>
                <a:cs typeface="+mj-cs"/>
                <a:sym typeface="微软雅黑" panose="020B0503020204020204" pitchFamily="34" charset="-122"/>
              </a:endParaRPr>
            </a:p>
          </p:txBody>
        </p:sp>
        <p:sp>
          <p:nvSpPr>
            <p:cNvPr id="40975"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40964" name="5.2 计算工地临时供水、供电需用量"/>
          <p:cNvSpPr txBox="1">
            <a:spLocks noChangeArrowheads="1"/>
          </p:cNvSpPr>
          <p:nvPr/>
        </p:nvSpPr>
        <p:spPr bwMode="auto">
          <a:xfrm>
            <a:off x="776288" y="1738313"/>
            <a:ext cx="597376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5.2 </a:t>
            </a:r>
            <a:r>
              <a:rPr lang="zh-CN" sz="2900" b="1"/>
              <a:t>计算工地临时</a:t>
            </a:r>
            <a:r>
              <a:rPr lang="zh-CN" sz="2900" b="1">
                <a:solidFill>
                  <a:srgbClr val="FF0000"/>
                </a:solidFill>
              </a:rPr>
              <a:t>供水</a:t>
            </a:r>
            <a:r>
              <a:rPr lang="zh-CN" sz="2900" b="1"/>
              <a:t>、供电需用量</a:t>
            </a:r>
            <a:endParaRPr lang="zh-CN" sz="2900" b="1"/>
          </a:p>
        </p:txBody>
      </p:sp>
      <p:sp>
        <p:nvSpPr>
          <p:cNvPr id="40965" name="线条"/>
          <p:cNvSpPr>
            <a:spLocks noChangeShapeType="1"/>
          </p:cNvSpPr>
          <p:nvPr/>
        </p:nvSpPr>
        <p:spPr bwMode="auto">
          <a:xfrm flipH="1">
            <a:off x="776288" y="17319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0966" name="5  施工准备及主要资源配置计划"/>
          <p:cNvSpPr txBox="1">
            <a:spLocks noChangeArrowheads="1"/>
          </p:cNvSpPr>
          <p:nvPr/>
        </p:nvSpPr>
        <p:spPr bwMode="auto">
          <a:xfrm>
            <a:off x="776288" y="1119188"/>
            <a:ext cx="53022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5  </a:t>
            </a:r>
            <a:r>
              <a:rPr lang="zh-CN" sz="2900" b="1"/>
              <a:t>施工准备及主要资源配置计划</a:t>
            </a:r>
            <a:endParaRPr lang="zh-CN" sz="2900" b="1"/>
          </a:p>
        </p:txBody>
      </p:sp>
      <p:sp>
        <p:nvSpPr>
          <p:cNvPr id="40967" name="第5章 施工准备及主要资源配置计划"/>
          <p:cNvSpPr txBox="1">
            <a:spLocks noChangeArrowheads="1"/>
          </p:cNvSpPr>
          <p:nvPr/>
        </p:nvSpPr>
        <p:spPr bwMode="auto">
          <a:xfrm>
            <a:off x="3228975" y="228600"/>
            <a:ext cx="4759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t>施工准备及主要资源配置计划</a:t>
            </a:r>
            <a:endParaRPr lang="zh-CN" sz="2800"/>
          </a:p>
        </p:txBody>
      </p:sp>
      <p:sp>
        <p:nvSpPr>
          <p:cNvPr id="40968" name="（1）现场准备工作"/>
          <p:cNvSpPr txBox="1">
            <a:spLocks noChangeArrowheads="1"/>
          </p:cNvSpPr>
          <p:nvPr/>
        </p:nvSpPr>
        <p:spPr bwMode="auto">
          <a:xfrm>
            <a:off x="1995488" y="3708400"/>
            <a:ext cx="2352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endParaRPr lang="zh-CN" altLang="zh-CN" sz="2700"/>
          </a:p>
        </p:txBody>
      </p:sp>
      <p:sp>
        <p:nvSpPr>
          <p:cNvPr id="40969" name="Rectangle 3"/>
          <p:cNvSpPr txBox="1">
            <a:spLocks noChangeArrowheads="1"/>
          </p:cNvSpPr>
          <p:nvPr/>
        </p:nvSpPr>
        <p:spPr bwMode="auto">
          <a:xfrm>
            <a:off x="1211263" y="2322513"/>
            <a:ext cx="8637587" cy="456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eaLnBrk="0" fontAlgn="base" hangingPunct="0">
              <a:spcAft>
                <a:spcPct val="0"/>
              </a:spcAft>
              <a:buFont typeface="Arial" panose="020B0604020202020204" pitchFamily="34" charset="0"/>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eaLnBrk="0" fontAlgn="base" hangingPunct="0">
              <a:spcAft>
                <a:spcPct val="0"/>
              </a:spcAft>
              <a:buFont typeface="Arial" panose="020B0604020202020204" pitchFamily="34" charset="0"/>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eaLnBrk="0" fontAlgn="base" hangingPunct="0">
              <a:spcAft>
                <a:spcPct val="0"/>
              </a:spcAft>
              <a:buFont typeface="Arial" panose="020B0604020202020204" pitchFamily="34" charset="0"/>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eaLnBrk="0" fontAlgn="base" hangingPunct="0">
              <a:spcAft>
                <a:spcPct val="0"/>
              </a:spcAft>
              <a:buFont typeface="Arial" panose="020B0604020202020204" pitchFamily="34" charset="0"/>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228600" indent="-228600" eaLnBrk="1" hangingPunct="1">
              <a:lnSpc>
                <a:spcPct val="115000"/>
              </a:lnSpc>
              <a:spcBef>
                <a:spcPct val="5000"/>
              </a:spcBef>
              <a:buSzPct val="100000"/>
            </a:pPr>
            <a:r>
              <a:rPr lang="zh-CN" altLang="en-US" b="1">
                <a:solidFill>
                  <a:srgbClr val="FF0000"/>
                </a:solidFill>
                <a:latin typeface="黑体" panose="02010609060101010101" pitchFamily="49" charset="-122"/>
                <a:ea typeface="黑体" panose="02010609060101010101" pitchFamily="49" charset="-122"/>
              </a:rPr>
              <a:t>举例：工程施工用水量</a:t>
            </a:r>
            <a:r>
              <a:rPr lang="en-US" altLang="zh-CN" b="1" i="1">
                <a:solidFill>
                  <a:srgbClr val="FF0000"/>
                </a:solidFill>
              </a:rPr>
              <a:t>q</a:t>
            </a:r>
            <a:r>
              <a:rPr lang="en-US" altLang="zh-CN" b="1" i="1" baseline="-25000">
                <a:solidFill>
                  <a:srgbClr val="FF0000"/>
                </a:solidFill>
              </a:rPr>
              <a:t>1</a:t>
            </a:r>
            <a:r>
              <a:rPr lang="zh-CN" altLang="en-US" b="1">
                <a:solidFill>
                  <a:srgbClr val="FF0000"/>
                </a:solidFill>
                <a:ea typeface="黑体" panose="02010609060101010101" pitchFamily="49" charset="-122"/>
              </a:rPr>
              <a:t>计算：</a:t>
            </a:r>
            <a:endParaRPr lang="zh-CN" altLang="en-US" b="1">
              <a:solidFill>
                <a:srgbClr val="FF0000"/>
              </a:solidFill>
              <a:ea typeface="黑体" panose="02010609060101010101" pitchFamily="49" charset="-122"/>
            </a:endParaRPr>
          </a:p>
          <a:p>
            <a:pPr marL="228600" indent="-228600" eaLnBrk="1" hangingPunct="1">
              <a:lnSpc>
                <a:spcPct val="115000"/>
              </a:lnSpc>
              <a:spcBef>
                <a:spcPct val="5000"/>
              </a:spcBef>
              <a:buSzPct val="100000"/>
            </a:pPr>
            <a:endParaRPr lang="en-US" altLang="zh-CN" sz="2400" b="1">
              <a:solidFill>
                <a:srgbClr val="FF0000"/>
              </a:solidFill>
              <a:ea typeface="黑体" panose="02010609060101010101" pitchFamily="49" charset="-122"/>
            </a:endParaRPr>
          </a:p>
          <a:p>
            <a:pPr marL="228600" indent="-228600" eaLnBrk="1" hangingPunct="1">
              <a:lnSpc>
                <a:spcPct val="115000"/>
              </a:lnSpc>
              <a:spcBef>
                <a:spcPct val="5000"/>
              </a:spcBef>
              <a:buSzPct val="100000"/>
            </a:pPr>
            <a:endParaRPr lang="en-US" altLang="zh-CN" sz="2400" b="1"/>
          </a:p>
          <a:p>
            <a:pPr marL="228600" indent="-228600" eaLnBrk="1" hangingPunct="1">
              <a:lnSpc>
                <a:spcPct val="115000"/>
              </a:lnSpc>
              <a:spcBef>
                <a:spcPct val="5000"/>
              </a:spcBef>
              <a:buSzPct val="100000"/>
            </a:pPr>
            <a:endParaRPr lang="en-US" altLang="zh-CN" sz="2400" b="1"/>
          </a:p>
          <a:p>
            <a:pPr marL="228600" indent="-228600" eaLnBrk="1" hangingPunct="1">
              <a:lnSpc>
                <a:spcPct val="115000"/>
              </a:lnSpc>
              <a:spcBef>
                <a:spcPct val="5000"/>
              </a:spcBef>
              <a:buSzPct val="100000"/>
            </a:pPr>
            <a:r>
              <a:rPr lang="zh-CN" altLang="en-US" sz="2400" b="1"/>
              <a:t> 式中：</a:t>
            </a:r>
            <a:r>
              <a:rPr lang="zh-CN" altLang="en-US" sz="2400" b="1">
                <a:latin typeface="Times New Roman" panose="02020603050405020304" pitchFamily="18" charset="0"/>
              </a:rPr>
              <a:t> </a:t>
            </a:r>
            <a:r>
              <a:rPr lang="en-US" altLang="zh-CN" sz="2400" b="1" i="1"/>
              <a:t>Q</a:t>
            </a:r>
            <a:r>
              <a:rPr lang="en-US" altLang="zh-CN" sz="2400" b="1" i="1" baseline="-25000"/>
              <a:t>1</a:t>
            </a:r>
            <a:r>
              <a:rPr lang="en-US" altLang="zh-CN" sz="2400" b="1">
                <a:latin typeface="Times New Roman" panose="02020603050405020304" pitchFamily="18" charset="0"/>
              </a:rPr>
              <a:t>——</a:t>
            </a:r>
            <a:r>
              <a:rPr lang="zh-CN" altLang="en-US" sz="2400" b="1">
                <a:latin typeface="仿宋_GB2312"/>
                <a:ea typeface="仿宋_GB2312"/>
                <a:cs typeface="仿宋_GB2312"/>
              </a:rPr>
              <a:t>年</a:t>
            </a:r>
            <a:r>
              <a:rPr lang="en-US" altLang="zh-CN" sz="2400" b="1">
                <a:latin typeface="仿宋_GB2312"/>
                <a:ea typeface="仿宋_GB2312"/>
                <a:cs typeface="仿宋_GB2312"/>
              </a:rPr>
              <a:t>(</a:t>
            </a:r>
            <a:r>
              <a:rPr lang="zh-CN" altLang="en-US" sz="2400" b="1">
                <a:latin typeface="仿宋_GB2312"/>
                <a:ea typeface="仿宋_GB2312"/>
                <a:cs typeface="仿宋_GB2312"/>
              </a:rPr>
              <a:t>季、月</a:t>
            </a:r>
            <a:r>
              <a:rPr lang="en-US" altLang="zh-CN" sz="2400" b="1">
                <a:latin typeface="仿宋_GB2312"/>
                <a:ea typeface="仿宋_GB2312"/>
                <a:cs typeface="仿宋_GB2312"/>
              </a:rPr>
              <a:t>)</a:t>
            </a:r>
            <a:r>
              <a:rPr lang="zh-CN" altLang="en-US" sz="2400" b="1">
                <a:latin typeface="仿宋_GB2312"/>
                <a:ea typeface="仿宋_GB2312"/>
                <a:cs typeface="仿宋_GB2312"/>
              </a:rPr>
              <a:t>度工程量</a:t>
            </a:r>
            <a:r>
              <a:rPr lang="en-US" altLang="zh-CN" sz="2400" b="1">
                <a:latin typeface="仿宋_GB2312"/>
                <a:ea typeface="仿宋_GB2312"/>
                <a:cs typeface="仿宋_GB2312"/>
              </a:rPr>
              <a:t>(</a:t>
            </a:r>
            <a:r>
              <a:rPr lang="zh-CN" altLang="en-US" sz="2400" b="1">
                <a:latin typeface="仿宋_GB2312"/>
                <a:ea typeface="仿宋_GB2312"/>
                <a:cs typeface="仿宋_GB2312"/>
              </a:rPr>
              <a:t>以实物计量单位表示</a:t>
            </a:r>
            <a:r>
              <a:rPr lang="en-US" altLang="zh-CN" sz="2400" b="1">
                <a:latin typeface="仿宋_GB2312"/>
                <a:ea typeface="仿宋_GB2312"/>
                <a:cs typeface="仿宋_GB2312"/>
              </a:rPr>
              <a:t>)</a:t>
            </a:r>
            <a:r>
              <a:rPr lang="zh-CN" altLang="en-US" sz="2400" b="1">
                <a:latin typeface="仿宋_GB2312"/>
                <a:ea typeface="仿宋_GB2312"/>
                <a:cs typeface="仿宋_GB2312"/>
              </a:rPr>
              <a:t>；</a:t>
            </a:r>
            <a:endParaRPr lang="zh-CN" altLang="en-US" sz="2400" b="1">
              <a:latin typeface="仿宋_GB2312"/>
              <a:ea typeface="仿宋_GB2312"/>
              <a:cs typeface="仿宋_GB2312"/>
            </a:endParaRPr>
          </a:p>
          <a:p>
            <a:pPr marL="228600" indent="-228600" eaLnBrk="1" hangingPunct="1">
              <a:lnSpc>
                <a:spcPct val="115000"/>
              </a:lnSpc>
              <a:spcBef>
                <a:spcPct val="5000"/>
              </a:spcBef>
              <a:buSzPct val="100000"/>
            </a:pPr>
            <a:r>
              <a:rPr lang="zh-CN" altLang="en-US" sz="2400" b="1">
                <a:latin typeface="Times New Roman" panose="02020603050405020304" pitchFamily="18" charset="0"/>
              </a:rPr>
              <a:t>     </a:t>
            </a:r>
            <a:r>
              <a:rPr lang="zh-CN" altLang="en-US" sz="2400" b="1"/>
              <a:t>        </a:t>
            </a:r>
            <a:r>
              <a:rPr lang="en-US" altLang="zh-CN" sz="2400" b="1" i="1"/>
              <a:t>N</a:t>
            </a:r>
            <a:r>
              <a:rPr lang="en-US" altLang="zh-CN" sz="2400" b="1" i="1" baseline="-25000"/>
              <a:t>1</a:t>
            </a:r>
            <a:r>
              <a:rPr lang="en-US" altLang="zh-CN" sz="2400" b="1">
                <a:latin typeface="Times New Roman" panose="02020603050405020304" pitchFamily="18" charset="0"/>
              </a:rPr>
              <a:t>——</a:t>
            </a:r>
            <a:r>
              <a:rPr lang="zh-CN" altLang="en-US" sz="2400" b="1">
                <a:ea typeface="仿宋_GB2312"/>
                <a:cs typeface="仿宋_GB2312"/>
              </a:rPr>
              <a:t>各工种工程施工用水定额；</a:t>
            </a:r>
            <a:endParaRPr lang="zh-CN" altLang="en-US" sz="2400" b="1">
              <a:ea typeface="仿宋_GB2312"/>
              <a:cs typeface="仿宋_GB2312"/>
            </a:endParaRPr>
          </a:p>
          <a:p>
            <a:pPr marL="228600" indent="-228600" eaLnBrk="1" hangingPunct="1">
              <a:lnSpc>
                <a:spcPct val="115000"/>
              </a:lnSpc>
              <a:spcBef>
                <a:spcPct val="5000"/>
              </a:spcBef>
              <a:buSzPct val="100000"/>
            </a:pPr>
            <a:r>
              <a:rPr lang="zh-CN" altLang="en-US" sz="2400" b="1">
                <a:latin typeface="Times New Roman" panose="02020603050405020304" pitchFamily="18" charset="0"/>
              </a:rPr>
              <a:t>     </a:t>
            </a:r>
            <a:r>
              <a:rPr lang="zh-CN" altLang="en-US" sz="2400" b="1"/>
              <a:t>        </a:t>
            </a:r>
            <a:r>
              <a:rPr lang="en-US" altLang="zh-CN" sz="2400" b="1" i="1"/>
              <a:t>t </a:t>
            </a:r>
            <a:r>
              <a:rPr lang="en-US" altLang="zh-CN" sz="2400" b="1">
                <a:latin typeface="Times New Roman" panose="02020603050405020304" pitchFamily="18" charset="0"/>
              </a:rPr>
              <a:t>——</a:t>
            </a:r>
            <a:r>
              <a:rPr lang="zh-CN" altLang="en-US" sz="2400" b="1">
                <a:latin typeface="仿宋_GB2312"/>
                <a:ea typeface="仿宋_GB2312"/>
                <a:cs typeface="仿宋_GB2312"/>
              </a:rPr>
              <a:t>年</a:t>
            </a:r>
            <a:r>
              <a:rPr lang="en-US" altLang="zh-CN" sz="2400" b="1">
                <a:latin typeface="仿宋_GB2312"/>
                <a:ea typeface="仿宋_GB2312"/>
                <a:cs typeface="仿宋_GB2312"/>
              </a:rPr>
              <a:t>(</a:t>
            </a:r>
            <a:r>
              <a:rPr lang="zh-CN" altLang="en-US" sz="2400" b="1">
                <a:latin typeface="仿宋_GB2312"/>
                <a:ea typeface="仿宋_GB2312"/>
                <a:cs typeface="仿宋_GB2312"/>
              </a:rPr>
              <a:t>季</a:t>
            </a:r>
            <a:r>
              <a:rPr lang="en-US" altLang="zh-CN" sz="2400" b="1">
                <a:latin typeface="仿宋_GB2312"/>
                <a:ea typeface="仿宋_GB2312"/>
                <a:cs typeface="仿宋_GB2312"/>
              </a:rPr>
              <a:t>)</a:t>
            </a:r>
            <a:r>
              <a:rPr lang="zh-CN" altLang="en-US" sz="2400" b="1">
                <a:latin typeface="仿宋_GB2312"/>
                <a:ea typeface="仿宋_GB2312"/>
                <a:cs typeface="仿宋_GB2312"/>
              </a:rPr>
              <a:t>度有效工作日</a:t>
            </a:r>
            <a:r>
              <a:rPr lang="en-US" altLang="zh-CN" sz="2400" b="1"/>
              <a:t>(d)</a:t>
            </a:r>
            <a:r>
              <a:rPr lang="zh-CN" altLang="en-US" sz="2400" b="1">
                <a:ea typeface="仿宋_GB2312"/>
                <a:cs typeface="仿宋_GB2312"/>
              </a:rPr>
              <a:t>，按每天一班计；</a:t>
            </a:r>
            <a:endParaRPr lang="zh-CN" altLang="en-US" sz="2400" b="1">
              <a:ea typeface="仿宋_GB2312"/>
              <a:cs typeface="仿宋_GB2312"/>
            </a:endParaRPr>
          </a:p>
          <a:p>
            <a:pPr marL="228600" indent="-228600" eaLnBrk="1" hangingPunct="1">
              <a:lnSpc>
                <a:spcPct val="115000"/>
              </a:lnSpc>
              <a:spcBef>
                <a:spcPct val="5000"/>
              </a:spcBef>
              <a:buSzPct val="100000"/>
            </a:pPr>
            <a:r>
              <a:rPr lang="zh-CN" altLang="en-US" sz="2400" b="1" i="1"/>
              <a:t>            </a:t>
            </a:r>
            <a:r>
              <a:rPr lang="en-US" altLang="zh-CN" sz="2400" b="1" i="1"/>
              <a:t>K</a:t>
            </a:r>
            <a:r>
              <a:rPr lang="en-US" altLang="zh-CN" sz="2400" b="1" i="1" baseline="-25000"/>
              <a:t>1</a:t>
            </a:r>
            <a:r>
              <a:rPr lang="en-US" altLang="zh-CN" sz="2400" b="1">
                <a:latin typeface="Times New Roman" panose="02020603050405020304" pitchFamily="18" charset="0"/>
              </a:rPr>
              <a:t>——</a:t>
            </a:r>
            <a:r>
              <a:rPr lang="zh-CN" altLang="en-US" sz="2400" b="1">
                <a:ea typeface="仿宋_GB2312"/>
                <a:cs typeface="仿宋_GB2312"/>
              </a:rPr>
              <a:t>用水不均匀系数，取</a:t>
            </a:r>
            <a:r>
              <a:rPr lang="en-US" altLang="zh-CN" sz="2400" b="1"/>
              <a:t>1.25</a:t>
            </a:r>
            <a:r>
              <a:rPr lang="zh-CN" altLang="en-US" sz="2400" b="1"/>
              <a:t>～</a:t>
            </a:r>
            <a:r>
              <a:rPr lang="en-US" altLang="zh-CN" sz="2400" b="1"/>
              <a:t>1.50</a:t>
            </a:r>
            <a:r>
              <a:rPr lang="zh-CN" altLang="en-US" sz="2400" b="1">
                <a:ea typeface="仿宋_GB2312"/>
                <a:cs typeface="仿宋_GB2312"/>
              </a:rPr>
              <a:t>。</a:t>
            </a:r>
            <a:endParaRPr lang="zh-CN" altLang="en-US" sz="2400" b="1">
              <a:ea typeface="仿宋_GB2312"/>
              <a:cs typeface="仿宋_GB2312"/>
            </a:endParaRPr>
          </a:p>
        </p:txBody>
      </p:sp>
      <p:graphicFrame>
        <p:nvGraphicFramePr>
          <p:cNvPr id="40970" name="Object 5"/>
          <p:cNvGraphicFramePr>
            <a:graphicFrameLocks noChangeAspect="1"/>
          </p:cNvGraphicFramePr>
          <p:nvPr/>
        </p:nvGraphicFramePr>
        <p:xfrm>
          <a:off x="4473575" y="3001963"/>
          <a:ext cx="2859088" cy="960437"/>
        </p:xfrm>
        <a:graphic>
          <a:graphicData uri="http://schemas.openxmlformats.org/presentationml/2006/ole">
            <mc:AlternateContent xmlns:mc="http://schemas.openxmlformats.org/markup-compatibility/2006">
              <mc:Choice xmlns:v="urn:schemas-microsoft-com:vml" Requires="v">
                <p:oleObj spid="_x0000_s40982" name="" r:id="rId2" imgW="29553535" imgH="9948545" progId="Equation.3">
                  <p:embed/>
                </p:oleObj>
              </mc:Choice>
              <mc:Fallback>
                <p:oleObj name="" r:id="rId2" imgW="29553535" imgH="9948545"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575" y="3001963"/>
                        <a:ext cx="285908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0971" name="组合 10"/>
          <p:cNvGrpSpPr/>
          <p:nvPr/>
        </p:nvGrpSpPr>
        <p:grpSpPr bwMode="auto">
          <a:xfrm>
            <a:off x="2098675" y="122238"/>
            <a:ext cx="836613" cy="781050"/>
            <a:chOff x="0" y="0"/>
            <a:chExt cx="837475" cy="781050"/>
          </a:xfrm>
        </p:grpSpPr>
        <p:sp>
          <p:nvSpPr>
            <p:cNvPr id="15"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40973"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5</a:t>
              </a:r>
              <a:endParaRPr lang="zh-CN" altLang="zh-CN" sz="2800"/>
            </a:p>
          </p:txBody>
        </p:sp>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33713" y="152400"/>
            <a:ext cx="50260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7" name="组合 17"/>
          <p:cNvGrpSpPr/>
          <p:nvPr/>
        </p:nvGrpSpPr>
        <p:grpSpPr bwMode="auto">
          <a:xfrm>
            <a:off x="776288" y="2330450"/>
            <a:ext cx="10639425" cy="3905250"/>
            <a:chOff x="0" y="0"/>
            <a:chExt cx="10638973" cy="3904344"/>
          </a:xfrm>
        </p:grpSpPr>
        <p:sp>
          <p:nvSpPr>
            <p:cNvPr id="657" name="矩形: 圆角 1"/>
            <p:cNvSpPr/>
            <p:nvPr/>
          </p:nvSpPr>
          <p:spPr>
            <a:xfrm>
              <a:off x="0" y="0"/>
              <a:ext cx="10638973" cy="3904344"/>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dirty="0">
                <a:solidFill>
                  <a:srgbClr val="FFFFFF"/>
                </a:solidFill>
                <a:latin typeface="+mj-lt"/>
                <a:ea typeface="+mj-ea"/>
                <a:cs typeface="+mj-cs"/>
                <a:sym typeface="微软雅黑" panose="020B0503020204020204" pitchFamily="34" charset="-122"/>
              </a:endParaRPr>
            </a:p>
          </p:txBody>
        </p:sp>
        <p:sp>
          <p:nvSpPr>
            <p:cNvPr id="41999"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41988" name="5.2 计算工地临时供水、供电需用量"/>
          <p:cNvSpPr txBox="1">
            <a:spLocks noChangeArrowheads="1"/>
          </p:cNvSpPr>
          <p:nvPr/>
        </p:nvSpPr>
        <p:spPr bwMode="auto">
          <a:xfrm>
            <a:off x="776288" y="1738313"/>
            <a:ext cx="597376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5.2 </a:t>
            </a:r>
            <a:r>
              <a:rPr lang="zh-CN" sz="2900" b="1"/>
              <a:t>计算工地临时供水、</a:t>
            </a:r>
            <a:r>
              <a:rPr lang="zh-CN" sz="2900" b="1">
                <a:solidFill>
                  <a:srgbClr val="FF0000"/>
                </a:solidFill>
              </a:rPr>
              <a:t>供电</a:t>
            </a:r>
            <a:r>
              <a:rPr lang="zh-CN" sz="2900" b="1"/>
              <a:t>需用量</a:t>
            </a:r>
            <a:endParaRPr lang="zh-CN" sz="2900" b="1"/>
          </a:p>
        </p:txBody>
      </p:sp>
      <p:sp>
        <p:nvSpPr>
          <p:cNvPr id="41989" name="线条"/>
          <p:cNvSpPr>
            <a:spLocks noChangeShapeType="1"/>
          </p:cNvSpPr>
          <p:nvPr/>
        </p:nvSpPr>
        <p:spPr bwMode="auto">
          <a:xfrm flipH="1">
            <a:off x="776288" y="17319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1990" name="5  施工准备及主要资源配置计划"/>
          <p:cNvSpPr txBox="1">
            <a:spLocks noChangeArrowheads="1"/>
          </p:cNvSpPr>
          <p:nvPr/>
        </p:nvSpPr>
        <p:spPr bwMode="auto">
          <a:xfrm>
            <a:off x="776288" y="1119188"/>
            <a:ext cx="53022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5  </a:t>
            </a:r>
            <a:r>
              <a:rPr lang="zh-CN" sz="2900" b="1"/>
              <a:t>施工准备及主要资源配置计划</a:t>
            </a:r>
            <a:endParaRPr lang="zh-CN" sz="2900" b="1"/>
          </a:p>
        </p:txBody>
      </p:sp>
      <p:sp>
        <p:nvSpPr>
          <p:cNvPr id="41991" name="第5章 施工准备及主要资源配置计划"/>
          <p:cNvSpPr txBox="1">
            <a:spLocks noChangeArrowheads="1"/>
          </p:cNvSpPr>
          <p:nvPr/>
        </p:nvSpPr>
        <p:spPr bwMode="auto">
          <a:xfrm>
            <a:off x="3228975" y="228600"/>
            <a:ext cx="4759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t>施工准备及主要资源配置计划</a:t>
            </a:r>
            <a:endParaRPr lang="zh-CN" sz="2800"/>
          </a:p>
        </p:txBody>
      </p:sp>
      <p:sp>
        <p:nvSpPr>
          <p:cNvPr id="41992" name="（1）现场准备工作"/>
          <p:cNvSpPr txBox="1">
            <a:spLocks noChangeArrowheads="1"/>
          </p:cNvSpPr>
          <p:nvPr/>
        </p:nvSpPr>
        <p:spPr bwMode="auto">
          <a:xfrm>
            <a:off x="1995488" y="3708400"/>
            <a:ext cx="2352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endParaRPr lang="zh-CN" altLang="zh-CN" sz="2700"/>
          </a:p>
        </p:txBody>
      </p:sp>
      <p:sp>
        <p:nvSpPr>
          <p:cNvPr id="41993" name="Rectangle 3"/>
          <p:cNvSpPr txBox="1">
            <a:spLocks noChangeArrowheads="1"/>
          </p:cNvSpPr>
          <p:nvPr/>
        </p:nvSpPr>
        <p:spPr bwMode="auto">
          <a:xfrm>
            <a:off x="936625" y="2343150"/>
            <a:ext cx="9453563"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eaLnBrk="0" fontAlgn="base" hangingPunct="0">
              <a:spcAft>
                <a:spcPct val="0"/>
              </a:spcAft>
              <a:buFont typeface="Arial" panose="020B0604020202020204" pitchFamily="34" charset="0"/>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eaLnBrk="0" fontAlgn="base" hangingPunct="0">
              <a:spcAft>
                <a:spcPct val="0"/>
              </a:spcAft>
              <a:buFont typeface="Arial" panose="020B0604020202020204" pitchFamily="34" charset="0"/>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eaLnBrk="0" fontAlgn="base" hangingPunct="0">
              <a:spcAft>
                <a:spcPct val="0"/>
              </a:spcAft>
              <a:buFont typeface="Arial" panose="020B0604020202020204" pitchFamily="34" charset="0"/>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eaLnBrk="0" fontAlgn="base" hangingPunct="0">
              <a:spcAft>
                <a:spcPct val="0"/>
              </a:spcAft>
              <a:buFont typeface="Arial" panose="020B0604020202020204" pitchFamily="34" charset="0"/>
              <a:defRPr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marL="228600" indent="-228600" eaLnBrk="1" hangingPunct="1">
              <a:lnSpc>
                <a:spcPct val="110000"/>
              </a:lnSpc>
              <a:spcBef>
                <a:spcPct val="15000"/>
              </a:spcBef>
              <a:buSzPct val="100000"/>
            </a:pPr>
            <a:r>
              <a:rPr lang="zh-CN" altLang="en-US" sz="1800" b="1"/>
              <a:t>举例：</a:t>
            </a:r>
            <a:r>
              <a:rPr lang="zh-CN" altLang="en-US" sz="2000" b="1">
                <a:solidFill>
                  <a:srgbClr val="FF0000"/>
                </a:solidFill>
                <a:latin typeface="黑体" panose="02010609060101010101" pitchFamily="49" charset="-122"/>
                <a:ea typeface="黑体" panose="02010609060101010101" pitchFamily="49" charset="-122"/>
              </a:rPr>
              <a:t>用电量计算：</a:t>
            </a:r>
            <a:r>
              <a:rPr lang="zh-CN" altLang="en-US" sz="1800" b="1"/>
              <a:t>包括</a:t>
            </a:r>
            <a:r>
              <a:rPr lang="zh-CN" altLang="en-US" sz="1800" b="1">
                <a:solidFill>
                  <a:srgbClr val="990000"/>
                </a:solidFill>
                <a:ea typeface="黑体" panose="02010609060101010101" pitchFamily="49" charset="-122"/>
              </a:rPr>
              <a:t>施工</a:t>
            </a:r>
            <a:r>
              <a:rPr lang="zh-CN" altLang="en-US" sz="1800" b="1"/>
              <a:t>及</a:t>
            </a:r>
            <a:r>
              <a:rPr lang="zh-CN" altLang="en-US" sz="1800" b="1">
                <a:solidFill>
                  <a:srgbClr val="990000"/>
                </a:solidFill>
                <a:ea typeface="黑体" panose="02010609060101010101" pitchFamily="49" charset="-122"/>
              </a:rPr>
              <a:t>照明</a:t>
            </a:r>
            <a:r>
              <a:rPr lang="zh-CN" altLang="en-US" sz="1800" b="1"/>
              <a:t>用电两个方面，工地供电设备总需要容量 </a:t>
            </a:r>
            <a:r>
              <a:rPr lang="en-US" altLang="zh-CN" sz="1800" b="1" i="1"/>
              <a:t>P </a:t>
            </a:r>
            <a:r>
              <a:rPr lang="en-US" altLang="zh-CN" sz="1800" b="1"/>
              <a:t>(kV</a:t>
            </a:r>
            <a:r>
              <a:rPr lang="en-US" altLang="zh-CN" sz="1800" b="1">
                <a:latin typeface="Times New Roman" panose="02020603050405020304" pitchFamily="18" charset="0"/>
              </a:rPr>
              <a:t>·</a:t>
            </a:r>
            <a:r>
              <a:rPr lang="en-US" altLang="zh-CN" sz="1800" b="1"/>
              <a:t>A)</a:t>
            </a:r>
            <a:r>
              <a:rPr lang="zh-CN" altLang="en-US" sz="1800" b="1"/>
              <a:t>为：</a:t>
            </a:r>
            <a:endParaRPr lang="zh-CN" altLang="en-US" sz="1800" b="1"/>
          </a:p>
          <a:p>
            <a:pPr marL="228600" indent="-228600" eaLnBrk="1" hangingPunct="1">
              <a:lnSpc>
                <a:spcPct val="110000"/>
              </a:lnSpc>
              <a:spcBef>
                <a:spcPct val="15000"/>
              </a:spcBef>
              <a:buSzPct val="100000"/>
            </a:pPr>
            <a:endParaRPr lang="zh-CN" altLang="en-US" sz="1800" b="1"/>
          </a:p>
          <a:p>
            <a:pPr marL="228600" indent="-228600" eaLnBrk="1" hangingPunct="1">
              <a:lnSpc>
                <a:spcPct val="110000"/>
              </a:lnSpc>
              <a:spcBef>
                <a:spcPct val="15000"/>
              </a:spcBef>
              <a:buSzPct val="100000"/>
            </a:pPr>
            <a:endParaRPr lang="zh-CN" altLang="en-US" sz="1800" b="1"/>
          </a:p>
          <a:p>
            <a:pPr marL="228600" indent="-228600" eaLnBrk="1" hangingPunct="1">
              <a:lnSpc>
                <a:spcPct val="110000"/>
              </a:lnSpc>
              <a:spcBef>
                <a:spcPct val="15000"/>
              </a:spcBef>
              <a:buSzPct val="100000"/>
            </a:pPr>
            <a:endParaRPr lang="zh-CN" altLang="en-US" sz="1800" b="1"/>
          </a:p>
          <a:p>
            <a:pPr marL="228600" indent="-228600" eaLnBrk="1" hangingPunct="1">
              <a:lnSpc>
                <a:spcPct val="110000"/>
              </a:lnSpc>
              <a:spcBef>
                <a:spcPct val="15000"/>
              </a:spcBef>
              <a:buSzPct val="100000"/>
            </a:pPr>
            <a:endParaRPr lang="en-US" altLang="zh-CN" sz="1800" b="1"/>
          </a:p>
          <a:p>
            <a:pPr marL="228600" indent="-228600" eaLnBrk="1" hangingPunct="1">
              <a:lnSpc>
                <a:spcPct val="110000"/>
              </a:lnSpc>
              <a:spcBef>
                <a:spcPct val="15000"/>
              </a:spcBef>
              <a:buSzPct val="100000"/>
            </a:pPr>
            <a:r>
              <a:rPr lang="zh-CN" altLang="en-US" sz="1800" b="1"/>
              <a:t>式中：             </a:t>
            </a:r>
            <a:r>
              <a:rPr lang="en-US" altLang="zh-CN" sz="1800" b="1" i="1"/>
              <a:t>P</a:t>
            </a:r>
            <a:r>
              <a:rPr lang="en-US" altLang="zh-CN" sz="1800" b="1" i="1" baseline="-25000"/>
              <a:t>1</a:t>
            </a:r>
            <a:r>
              <a:rPr lang="en-US" altLang="zh-CN" sz="1800" b="1">
                <a:latin typeface="Times New Roman" panose="02020603050405020304" pitchFamily="18" charset="0"/>
              </a:rPr>
              <a:t>——</a:t>
            </a:r>
            <a:r>
              <a:rPr lang="zh-CN" altLang="en-US" sz="1800" b="1">
                <a:ea typeface="仿宋_GB2312"/>
                <a:cs typeface="仿宋_GB2312"/>
              </a:rPr>
              <a:t>电动机额定功率</a:t>
            </a:r>
            <a:r>
              <a:rPr lang="en-US" altLang="zh-CN" sz="1800" b="1"/>
              <a:t>(kW)</a:t>
            </a:r>
            <a:r>
              <a:rPr lang="zh-CN" altLang="en-US" sz="1800" b="1"/>
              <a:t>；</a:t>
            </a:r>
            <a:endParaRPr lang="zh-CN" altLang="en-US" sz="1800" b="1"/>
          </a:p>
          <a:p>
            <a:pPr marL="228600" indent="-228600" eaLnBrk="1" hangingPunct="1">
              <a:lnSpc>
                <a:spcPct val="110000"/>
              </a:lnSpc>
              <a:spcBef>
                <a:spcPct val="15000"/>
              </a:spcBef>
              <a:buSzPct val="100000"/>
            </a:pPr>
            <a:r>
              <a:rPr lang="zh-CN" altLang="en-US" sz="1800" b="1">
                <a:latin typeface="Times New Roman" panose="02020603050405020304" pitchFamily="18" charset="0"/>
              </a:rPr>
              <a:t>     </a:t>
            </a:r>
            <a:r>
              <a:rPr lang="zh-CN" altLang="en-US" sz="1800" b="1"/>
              <a:t>                   </a:t>
            </a:r>
            <a:r>
              <a:rPr lang="en-US" altLang="zh-CN" sz="1800" b="1" i="1"/>
              <a:t>P</a:t>
            </a:r>
            <a:r>
              <a:rPr lang="en-US" altLang="zh-CN" sz="1800" b="1" i="1" baseline="-25000"/>
              <a:t>2</a:t>
            </a:r>
            <a:r>
              <a:rPr lang="en-US" altLang="zh-CN" sz="1800" b="1">
                <a:latin typeface="Times New Roman" panose="02020603050405020304" pitchFamily="18" charset="0"/>
              </a:rPr>
              <a:t>——</a:t>
            </a:r>
            <a:r>
              <a:rPr lang="zh-CN" altLang="en-US" sz="1800" b="1">
                <a:ea typeface="仿宋_GB2312"/>
                <a:cs typeface="仿宋_GB2312"/>
              </a:rPr>
              <a:t>电焊机额定容量</a:t>
            </a:r>
            <a:r>
              <a:rPr lang="en-US" altLang="zh-CN" sz="1800" b="1"/>
              <a:t>(kV</a:t>
            </a:r>
            <a:r>
              <a:rPr lang="en-US" altLang="zh-CN" sz="1800" b="1">
                <a:latin typeface="Times New Roman" panose="02020603050405020304" pitchFamily="18" charset="0"/>
              </a:rPr>
              <a:t>·</a:t>
            </a:r>
            <a:r>
              <a:rPr lang="en-US" altLang="zh-CN" sz="1800" b="1"/>
              <a:t>A)</a:t>
            </a:r>
            <a:r>
              <a:rPr lang="zh-CN" altLang="en-US" sz="1800" b="1"/>
              <a:t> </a:t>
            </a:r>
            <a:r>
              <a:rPr lang="en-US" altLang="zh-CN" sz="1800" b="1"/>
              <a:t>;</a:t>
            </a:r>
            <a:endParaRPr lang="en-US" altLang="zh-CN" sz="1800" b="1"/>
          </a:p>
          <a:p>
            <a:pPr marL="228600" indent="-228600" eaLnBrk="1" hangingPunct="1">
              <a:lnSpc>
                <a:spcPct val="110000"/>
              </a:lnSpc>
              <a:spcBef>
                <a:spcPct val="15000"/>
              </a:spcBef>
              <a:buSzPct val="100000"/>
            </a:pPr>
            <a:r>
              <a:rPr lang="zh-CN" altLang="en-US" sz="1800" b="1">
                <a:latin typeface="Times New Roman" panose="02020603050405020304" pitchFamily="18" charset="0"/>
              </a:rPr>
              <a:t>     </a:t>
            </a:r>
            <a:r>
              <a:rPr lang="zh-CN" altLang="en-US" sz="1800" b="1"/>
              <a:t>                  </a:t>
            </a:r>
            <a:r>
              <a:rPr lang="zh-CN" altLang="en-US" sz="1800" b="1" i="1"/>
              <a:t> </a:t>
            </a:r>
            <a:r>
              <a:rPr lang="en-US" altLang="zh-CN" sz="1800" b="1" i="1"/>
              <a:t>P</a:t>
            </a:r>
            <a:r>
              <a:rPr lang="en-US" altLang="zh-CN" sz="1800" b="1" i="1" baseline="-25000"/>
              <a:t>3</a:t>
            </a:r>
            <a:r>
              <a:rPr lang="en-US" altLang="zh-CN" sz="1800" b="1">
                <a:latin typeface="Times New Roman" panose="02020603050405020304" pitchFamily="18" charset="0"/>
              </a:rPr>
              <a:t>——</a:t>
            </a:r>
            <a:r>
              <a:rPr lang="zh-CN" altLang="en-US" sz="1800" b="1">
                <a:ea typeface="仿宋_GB2312"/>
                <a:cs typeface="仿宋_GB2312"/>
              </a:rPr>
              <a:t>室内照明容量</a:t>
            </a:r>
            <a:r>
              <a:rPr lang="en-US" altLang="zh-CN" sz="1800" b="1"/>
              <a:t>(kW)</a:t>
            </a:r>
            <a:r>
              <a:rPr lang="zh-CN" altLang="en-US" sz="1800" b="1"/>
              <a:t>；</a:t>
            </a:r>
            <a:endParaRPr lang="zh-CN" altLang="en-US" sz="1800" b="1"/>
          </a:p>
          <a:p>
            <a:pPr marL="228600" indent="-228600" eaLnBrk="1" hangingPunct="1">
              <a:lnSpc>
                <a:spcPct val="110000"/>
              </a:lnSpc>
              <a:spcBef>
                <a:spcPct val="15000"/>
              </a:spcBef>
              <a:buSzPct val="100000"/>
            </a:pPr>
            <a:r>
              <a:rPr lang="en-US" altLang="zh-CN" sz="1800" b="1"/>
              <a:t>                       </a:t>
            </a:r>
            <a:r>
              <a:rPr lang="en-US" altLang="zh-CN" sz="1800" b="1" i="1"/>
              <a:t>P</a:t>
            </a:r>
            <a:r>
              <a:rPr lang="en-US" altLang="zh-CN" sz="1800" b="1" i="1" baseline="-25000"/>
              <a:t>4 </a:t>
            </a:r>
            <a:r>
              <a:rPr lang="en-US" altLang="zh-CN" sz="1800" b="1">
                <a:latin typeface="Times New Roman" panose="02020603050405020304" pitchFamily="18" charset="0"/>
              </a:rPr>
              <a:t>——</a:t>
            </a:r>
            <a:r>
              <a:rPr lang="zh-CN" altLang="en-US" sz="1800" b="1">
                <a:ea typeface="仿宋_GB2312"/>
                <a:cs typeface="仿宋_GB2312"/>
              </a:rPr>
              <a:t>室外照明容量</a:t>
            </a:r>
            <a:r>
              <a:rPr lang="en-US" altLang="zh-CN" sz="1800" b="1"/>
              <a:t>(kW)</a:t>
            </a:r>
            <a:r>
              <a:rPr lang="zh-CN" altLang="en-US" sz="1800" b="1"/>
              <a:t>；</a:t>
            </a:r>
            <a:endParaRPr lang="zh-CN" altLang="en-US" sz="1800" b="1" i="1"/>
          </a:p>
          <a:p>
            <a:pPr marL="228600" indent="-228600" eaLnBrk="1" hangingPunct="1">
              <a:lnSpc>
                <a:spcPct val="110000"/>
              </a:lnSpc>
              <a:spcBef>
                <a:spcPct val="15000"/>
              </a:spcBef>
              <a:buSzPct val="100000"/>
            </a:pPr>
            <a:r>
              <a:rPr lang="zh-CN" altLang="en-US" sz="1800" b="1">
                <a:latin typeface="Times New Roman" panose="02020603050405020304" pitchFamily="18" charset="0"/>
              </a:rPr>
              <a:t>     </a:t>
            </a:r>
            <a:r>
              <a:rPr lang="zh-CN" altLang="en-US" sz="1800" b="1"/>
              <a:t> 　              </a:t>
            </a:r>
            <a:r>
              <a:rPr lang="en-US" altLang="zh-CN" sz="1800" b="1"/>
              <a:t>cos     </a:t>
            </a:r>
            <a:r>
              <a:rPr lang="en-US" altLang="zh-CN" sz="1800" b="1">
                <a:latin typeface="Times New Roman" panose="02020603050405020304" pitchFamily="18" charset="0"/>
              </a:rPr>
              <a:t>——</a:t>
            </a:r>
            <a:r>
              <a:rPr lang="zh-CN" altLang="en-US" sz="1800" b="1">
                <a:latin typeface="仿宋_GB2312"/>
                <a:ea typeface="仿宋_GB2312"/>
                <a:cs typeface="仿宋_GB2312"/>
              </a:rPr>
              <a:t>电动机的平均功率因数</a:t>
            </a:r>
            <a:r>
              <a:rPr lang="en-US" altLang="zh-CN" sz="1800" b="1">
                <a:latin typeface="仿宋_GB2312"/>
                <a:ea typeface="仿宋_GB2312"/>
                <a:cs typeface="仿宋_GB2312"/>
              </a:rPr>
              <a:t>,</a:t>
            </a:r>
            <a:r>
              <a:rPr lang="zh-CN" altLang="en-US" sz="1800" b="1">
                <a:latin typeface="仿宋_GB2312"/>
                <a:ea typeface="仿宋_GB2312"/>
                <a:cs typeface="仿宋_GB2312"/>
              </a:rPr>
              <a:t>一般取</a:t>
            </a:r>
            <a:r>
              <a:rPr lang="en-US" altLang="zh-CN" sz="1800" b="1"/>
              <a:t>0.65</a:t>
            </a:r>
            <a:r>
              <a:rPr lang="zh-CN" altLang="en-US" sz="1800" b="1"/>
              <a:t>～</a:t>
            </a:r>
            <a:r>
              <a:rPr lang="en-US" altLang="zh-CN" sz="1800" b="1"/>
              <a:t>0.75;</a:t>
            </a:r>
            <a:endParaRPr lang="en-US" altLang="zh-CN" sz="1800" b="1"/>
          </a:p>
          <a:p>
            <a:pPr marL="228600" indent="-228600" eaLnBrk="1" hangingPunct="1">
              <a:lnSpc>
                <a:spcPct val="110000"/>
              </a:lnSpc>
              <a:spcBef>
                <a:spcPct val="15000"/>
              </a:spcBef>
              <a:buSzPct val="100000"/>
            </a:pPr>
            <a:r>
              <a:rPr lang="en-US" altLang="zh-CN" sz="1800" b="1"/>
              <a:t>                      </a:t>
            </a:r>
            <a:r>
              <a:rPr lang="zh-CN" altLang="en-US" sz="1800" b="1"/>
              <a:t> </a:t>
            </a:r>
            <a:r>
              <a:rPr lang="en-US" altLang="zh-CN" sz="1800" b="1" i="1"/>
              <a:t>K</a:t>
            </a:r>
            <a:r>
              <a:rPr lang="en-US" altLang="zh-CN" sz="1800" b="1" i="1" baseline="-25000"/>
              <a:t>1</a:t>
            </a:r>
            <a:r>
              <a:rPr lang="zh-CN" altLang="en-US" sz="1800" b="1" i="1"/>
              <a:t>、</a:t>
            </a:r>
            <a:r>
              <a:rPr lang="en-US" altLang="zh-CN" sz="1800" b="1" i="1"/>
              <a:t>K</a:t>
            </a:r>
            <a:r>
              <a:rPr lang="en-US" altLang="zh-CN" sz="1800" b="1" i="1" baseline="-25000"/>
              <a:t>2</a:t>
            </a:r>
            <a:r>
              <a:rPr lang="en-US" altLang="zh-CN" sz="1800" b="1" i="1"/>
              <a:t> </a:t>
            </a:r>
            <a:r>
              <a:rPr lang="zh-CN" altLang="en-US" sz="1800" b="1" i="1"/>
              <a:t>、</a:t>
            </a:r>
            <a:r>
              <a:rPr lang="en-US" altLang="zh-CN" sz="1800" b="1" i="1"/>
              <a:t>K</a:t>
            </a:r>
            <a:r>
              <a:rPr lang="en-US" altLang="zh-CN" sz="1800" b="1" i="1" baseline="-25000"/>
              <a:t>3</a:t>
            </a:r>
            <a:r>
              <a:rPr lang="zh-CN" altLang="en-US" sz="1800" b="1" i="1"/>
              <a:t>、 </a:t>
            </a:r>
            <a:r>
              <a:rPr lang="en-US" altLang="zh-CN" sz="1800" b="1" i="1"/>
              <a:t>K</a:t>
            </a:r>
            <a:r>
              <a:rPr lang="en-US" altLang="zh-CN" sz="1800" b="1" i="1" baseline="-25000"/>
              <a:t>4</a:t>
            </a:r>
            <a:r>
              <a:rPr lang="en-US" altLang="zh-CN" sz="1800" b="1" baseline="-25000"/>
              <a:t> </a:t>
            </a:r>
            <a:r>
              <a:rPr lang="en-US" altLang="zh-CN" sz="1800" b="1">
                <a:latin typeface="Times New Roman" panose="02020603050405020304" pitchFamily="18" charset="0"/>
              </a:rPr>
              <a:t>——</a:t>
            </a:r>
            <a:r>
              <a:rPr lang="zh-CN" altLang="en-US" sz="1800" b="1">
                <a:ea typeface="仿宋_GB2312"/>
                <a:cs typeface="仿宋_GB2312"/>
              </a:rPr>
              <a:t>需要系数。</a:t>
            </a:r>
            <a:endParaRPr lang="en-US" altLang="zh-CN" sz="1800" b="1">
              <a:ea typeface="仿宋_GB2312"/>
              <a:cs typeface="仿宋_GB2312"/>
            </a:endParaRPr>
          </a:p>
        </p:txBody>
      </p:sp>
      <p:graphicFrame>
        <p:nvGraphicFramePr>
          <p:cNvPr id="41994" name="Object 5"/>
          <p:cNvGraphicFramePr>
            <a:graphicFrameLocks noGrp="1" noChangeAspect="1"/>
          </p:cNvGraphicFramePr>
          <p:nvPr/>
        </p:nvGraphicFramePr>
        <p:xfrm>
          <a:off x="2441575" y="2830513"/>
          <a:ext cx="7273925" cy="1131887"/>
        </p:xfrm>
        <a:graphic>
          <a:graphicData uri="http://schemas.openxmlformats.org/presentationml/2006/ole">
            <mc:AlternateContent xmlns:mc="http://schemas.openxmlformats.org/markup-compatibility/2006">
              <mc:Choice xmlns:v="urn:schemas-microsoft-com:vml" Requires="v">
                <p:oleObj spid="_x0000_s42006" name="" r:id="rId2" imgW="75200510" imgH="11704320" progId="Equation.3">
                  <p:embed/>
                </p:oleObj>
              </mc:Choice>
              <mc:Fallback>
                <p:oleObj name="" r:id="rId2" imgW="75200510" imgH="11704320" progId="Equation.3">
                  <p:embed/>
                  <p:pic>
                    <p:nvPicPr>
                      <p:cNvPr id="0" name="Object 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2830513"/>
                        <a:ext cx="7273925" cy="1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995" name="组合 10"/>
          <p:cNvGrpSpPr/>
          <p:nvPr/>
        </p:nvGrpSpPr>
        <p:grpSpPr bwMode="auto">
          <a:xfrm>
            <a:off x="2098675" y="115888"/>
            <a:ext cx="836613" cy="781050"/>
            <a:chOff x="0" y="0"/>
            <a:chExt cx="837475" cy="781050"/>
          </a:xfrm>
        </p:grpSpPr>
        <p:sp>
          <p:nvSpPr>
            <p:cNvPr id="15"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41997"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5</a:t>
              </a:r>
              <a:endParaRPr lang="zh-CN" altLang="zh-CN" sz="2800"/>
            </a:p>
          </p:txBody>
        </p:sp>
      </p:gr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33713" y="152400"/>
            <a:ext cx="505301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1" name="组合 17"/>
          <p:cNvGrpSpPr/>
          <p:nvPr/>
        </p:nvGrpSpPr>
        <p:grpSpPr bwMode="auto">
          <a:xfrm>
            <a:off x="776288" y="2330450"/>
            <a:ext cx="10639425" cy="3905250"/>
            <a:chOff x="0" y="0"/>
            <a:chExt cx="10638972" cy="3904343"/>
          </a:xfrm>
        </p:grpSpPr>
        <p:sp>
          <p:nvSpPr>
            <p:cNvPr id="689"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43028"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43012" name="5.3  主要资源配置计划"/>
          <p:cNvSpPr txBox="1">
            <a:spLocks noChangeArrowheads="1"/>
          </p:cNvSpPr>
          <p:nvPr/>
        </p:nvSpPr>
        <p:spPr bwMode="auto">
          <a:xfrm>
            <a:off x="776288" y="1738313"/>
            <a:ext cx="37671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5.3  </a:t>
            </a:r>
            <a:r>
              <a:rPr lang="zh-CN" sz="2900" b="1"/>
              <a:t>主要资源配置计划</a:t>
            </a:r>
            <a:endParaRPr lang="zh-CN" sz="2900" b="1"/>
          </a:p>
        </p:txBody>
      </p:sp>
      <p:sp>
        <p:nvSpPr>
          <p:cNvPr id="43013" name="线条"/>
          <p:cNvSpPr>
            <a:spLocks noChangeShapeType="1"/>
          </p:cNvSpPr>
          <p:nvPr/>
        </p:nvSpPr>
        <p:spPr bwMode="auto">
          <a:xfrm flipH="1">
            <a:off x="776288" y="17319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3014" name="5  施工准备及主要资源配置计划"/>
          <p:cNvSpPr txBox="1">
            <a:spLocks noChangeArrowheads="1"/>
          </p:cNvSpPr>
          <p:nvPr/>
        </p:nvSpPr>
        <p:spPr bwMode="auto">
          <a:xfrm>
            <a:off x="776288" y="1119188"/>
            <a:ext cx="53022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5  </a:t>
            </a:r>
            <a:r>
              <a:rPr lang="zh-CN" sz="2900" b="1"/>
              <a:t>施工准备及主要资源配置计划</a:t>
            </a:r>
            <a:endParaRPr lang="zh-CN" sz="2900" b="1"/>
          </a:p>
        </p:txBody>
      </p:sp>
      <p:sp>
        <p:nvSpPr>
          <p:cNvPr id="43015" name="第5章 施工准备及主要资源配置计划"/>
          <p:cNvSpPr txBox="1">
            <a:spLocks noChangeArrowheads="1"/>
          </p:cNvSpPr>
          <p:nvPr/>
        </p:nvSpPr>
        <p:spPr bwMode="auto">
          <a:xfrm>
            <a:off x="3228975" y="228600"/>
            <a:ext cx="4759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t>施工准备及主要资源配置计划</a:t>
            </a:r>
            <a:endParaRPr lang="zh-CN" sz="2800"/>
          </a:p>
        </p:txBody>
      </p:sp>
      <p:sp>
        <p:nvSpPr>
          <p:cNvPr id="43016" name="根据工程量汇总表中各建筑物的主要实物工程量，查阅定额得到各建筑物主要工种的用工量，再按各单位工程分工种的持续时间，计算出各单位工程分工种的平均工人数。将总进度计划纵坐标上同工种的人数叠加，即得到劳动力需要量计划。"/>
          <p:cNvSpPr txBox="1">
            <a:spLocks noChangeArrowheads="1"/>
          </p:cNvSpPr>
          <p:nvPr/>
        </p:nvSpPr>
        <p:spPr bwMode="auto">
          <a:xfrm>
            <a:off x="1233488" y="2921000"/>
            <a:ext cx="25511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sz="1700">
                <a:solidFill>
                  <a:srgbClr val="535353"/>
                </a:solidFill>
              </a:rPr>
              <a:t>根据工程量汇总表中各建筑物的主要实物工程量，查阅定额得到各建筑物主要工种的用工量，再按各单位工程分工种的持续时间，计算出各单位工程分工种的平均工人数。将总进度计划纵坐标上同工种的人数叠加，即得到劳动力需要量计划。</a:t>
            </a:r>
            <a:endParaRPr lang="zh-CN" sz="1700">
              <a:solidFill>
                <a:srgbClr val="535353"/>
              </a:solidFill>
            </a:endParaRPr>
          </a:p>
        </p:txBody>
      </p:sp>
      <p:sp>
        <p:nvSpPr>
          <p:cNvPr id="43017" name="5.3.1 劳动力需要量计划"/>
          <p:cNvSpPr txBox="1">
            <a:spLocks noChangeArrowheads="1"/>
          </p:cNvSpPr>
          <p:nvPr/>
        </p:nvSpPr>
        <p:spPr bwMode="auto">
          <a:xfrm>
            <a:off x="1057275" y="2462213"/>
            <a:ext cx="2631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000" b="1" dirty="0"/>
              <a:t>5.3.1</a:t>
            </a:r>
            <a:r>
              <a:rPr lang="zh-CN" altLang="zh-CN" b="1" dirty="0"/>
              <a:t> </a:t>
            </a:r>
            <a:r>
              <a:rPr lang="zh-CN" b="1" dirty="0"/>
              <a:t>劳动力需要量计划</a:t>
            </a:r>
            <a:endParaRPr lang="zh-CN" b="1" dirty="0"/>
          </a:p>
        </p:txBody>
      </p:sp>
      <p:sp>
        <p:nvSpPr>
          <p:cNvPr id="43018" name="5.3.2 材料、构件和半成品需要量计划"/>
          <p:cNvSpPr txBox="1">
            <a:spLocks noChangeArrowheads="1"/>
          </p:cNvSpPr>
          <p:nvPr/>
        </p:nvSpPr>
        <p:spPr bwMode="auto">
          <a:xfrm>
            <a:off x="4186238" y="2495550"/>
            <a:ext cx="40164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000" b="1" dirty="0"/>
              <a:t>5.3.2</a:t>
            </a:r>
            <a:r>
              <a:rPr lang="zh-CN" altLang="zh-CN" b="1" dirty="0"/>
              <a:t> </a:t>
            </a:r>
            <a:r>
              <a:rPr lang="zh-CN" b="1" dirty="0"/>
              <a:t>材料、构件和半成品需要量计划</a:t>
            </a:r>
            <a:endParaRPr lang="zh-CN" b="1" dirty="0"/>
          </a:p>
        </p:txBody>
      </p:sp>
      <p:sp>
        <p:nvSpPr>
          <p:cNvPr id="43019" name="5.3.3 施工机具需要量计划"/>
          <p:cNvSpPr txBox="1">
            <a:spLocks noChangeArrowheads="1"/>
          </p:cNvSpPr>
          <p:nvPr/>
        </p:nvSpPr>
        <p:spPr bwMode="auto">
          <a:xfrm>
            <a:off x="8488363" y="2462213"/>
            <a:ext cx="2905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100" b="1" dirty="0"/>
              <a:t>5.3.3 </a:t>
            </a:r>
            <a:r>
              <a:rPr lang="zh-CN" b="1" dirty="0"/>
              <a:t>施工机具需要量计划</a:t>
            </a:r>
            <a:endParaRPr lang="zh-CN" b="1" dirty="0"/>
          </a:p>
        </p:txBody>
      </p:sp>
      <p:sp>
        <p:nvSpPr>
          <p:cNvPr id="43020" name="线条"/>
          <p:cNvSpPr>
            <a:spLocks noChangeShapeType="1"/>
          </p:cNvSpPr>
          <p:nvPr/>
        </p:nvSpPr>
        <p:spPr bwMode="auto">
          <a:xfrm flipV="1">
            <a:off x="3956050" y="2847975"/>
            <a:ext cx="0" cy="3182938"/>
          </a:xfrm>
          <a:prstGeom prst="line">
            <a:avLst/>
          </a:prstGeom>
          <a:noFill/>
          <a:ln w="38100">
            <a:solidFill>
              <a:srgbClr val="000000"/>
            </a:solidFill>
            <a:miter lim="4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3021" name="线条"/>
          <p:cNvSpPr>
            <a:spLocks noChangeShapeType="1"/>
          </p:cNvSpPr>
          <p:nvPr/>
        </p:nvSpPr>
        <p:spPr bwMode="auto">
          <a:xfrm flipV="1">
            <a:off x="8467725" y="2921000"/>
            <a:ext cx="14288" cy="3109913"/>
          </a:xfrm>
          <a:prstGeom prst="line">
            <a:avLst/>
          </a:prstGeom>
          <a:noFill/>
          <a:ln w="38100">
            <a:solidFill>
              <a:srgbClr val="000000"/>
            </a:solidFill>
            <a:miter lim="4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3022" name="材料、构件和半成品需用量计划是材料采购、运输和加工厂安排生产计划的依据。编制程序：根据各单位工程的工程量→查定额计算出实物消耗量→按总进度计划计算各类材料在不同时间段的需要量→ 汇总编制出建筑材料需要量计划。"/>
          <p:cNvSpPr txBox="1">
            <a:spLocks noChangeArrowheads="1"/>
          </p:cNvSpPr>
          <p:nvPr/>
        </p:nvSpPr>
        <p:spPr bwMode="auto">
          <a:xfrm>
            <a:off x="4273550" y="3184525"/>
            <a:ext cx="3903663"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sz="2000" dirty="0">
                <a:solidFill>
                  <a:srgbClr val="535353"/>
                </a:solidFill>
              </a:rPr>
              <a:t>材料、构件和半成品需用量计划是材料采购、运输和加工厂安排生产计划的依据。编制程序：根据各单位工程的工程量→查定额计算出实物消耗量→按总进度计划计算各类材料在不同时间段的需要量→ 汇总编制出建筑材料需要量计划。</a:t>
            </a:r>
            <a:endParaRPr lang="zh-CN" sz="2000" dirty="0">
              <a:solidFill>
                <a:srgbClr val="535353"/>
              </a:solidFill>
            </a:endParaRPr>
          </a:p>
        </p:txBody>
      </p:sp>
      <p:sp>
        <p:nvSpPr>
          <p:cNvPr id="43023" name="主要施工机械(如挖土机、塔吊等)的需要量，根据施工总进度计划、主要建筑物的施工方案和工程量，并套用机械产量定额求得。辅助机械可根据建筑安装工程每十万元扩大概算指标求得。运输机具的需要量根据运输量计算。"/>
          <p:cNvSpPr txBox="1">
            <a:spLocks noChangeArrowheads="1"/>
          </p:cNvSpPr>
          <p:nvPr/>
        </p:nvSpPr>
        <p:spPr bwMode="auto">
          <a:xfrm>
            <a:off x="8666163" y="3057525"/>
            <a:ext cx="2551112"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sz="1700">
                <a:solidFill>
                  <a:srgbClr val="535353"/>
                </a:solidFill>
              </a:rPr>
              <a:t>主要施工机械</a:t>
            </a:r>
            <a:r>
              <a:rPr lang="zh-CN" altLang="zh-CN" sz="1700">
                <a:solidFill>
                  <a:srgbClr val="535353"/>
                </a:solidFill>
              </a:rPr>
              <a:t>(</a:t>
            </a:r>
            <a:r>
              <a:rPr lang="zh-CN" sz="1700">
                <a:solidFill>
                  <a:srgbClr val="535353"/>
                </a:solidFill>
              </a:rPr>
              <a:t>如挖土机、塔吊等</a:t>
            </a:r>
            <a:r>
              <a:rPr lang="zh-CN" altLang="zh-CN" sz="1700">
                <a:solidFill>
                  <a:srgbClr val="535353"/>
                </a:solidFill>
              </a:rPr>
              <a:t>)</a:t>
            </a:r>
            <a:r>
              <a:rPr lang="zh-CN" sz="1700">
                <a:solidFill>
                  <a:srgbClr val="535353"/>
                </a:solidFill>
              </a:rPr>
              <a:t>的需要量，根据施工总进度计划、主要建筑物的施工方案和工程量，并套用机械产量定额求得。辅助机械可根据建筑安装工程每十万元扩大概算指标求得。运输机具的需要量根据运输量计算。</a:t>
            </a:r>
            <a:endParaRPr lang="zh-CN" sz="1700">
              <a:solidFill>
                <a:srgbClr val="535353"/>
              </a:solidFill>
            </a:endParaRPr>
          </a:p>
        </p:txBody>
      </p:sp>
      <p:grpSp>
        <p:nvGrpSpPr>
          <p:cNvPr id="43024" name="组合 10"/>
          <p:cNvGrpSpPr/>
          <p:nvPr/>
        </p:nvGrpSpPr>
        <p:grpSpPr bwMode="auto">
          <a:xfrm>
            <a:off x="2098675" y="152400"/>
            <a:ext cx="836613" cy="781050"/>
            <a:chOff x="0" y="0"/>
            <a:chExt cx="837475" cy="781050"/>
          </a:xfrm>
        </p:grpSpPr>
        <p:sp>
          <p:nvSpPr>
            <p:cNvPr id="20"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43026"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5</a:t>
              </a:r>
              <a:endParaRPr lang="zh-CN" altLang="zh-CN" sz="2800"/>
            </a:p>
          </p:txBody>
        </p:sp>
      </p:gr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41813" y="152400"/>
            <a:ext cx="24638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第6章 主要施工方法"/>
          <p:cNvSpPr txBox="1">
            <a:spLocks noChangeArrowheads="1"/>
          </p:cNvSpPr>
          <p:nvPr/>
        </p:nvSpPr>
        <p:spPr bwMode="auto">
          <a:xfrm>
            <a:off x="4522788" y="228600"/>
            <a:ext cx="2247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t>主要施工方法</a:t>
            </a:r>
            <a:endParaRPr lang="zh-CN" sz="2800"/>
          </a:p>
        </p:txBody>
      </p:sp>
      <p:sp>
        <p:nvSpPr>
          <p:cNvPr id="44036" name="施工组织总设计中应对工程量大、施工难度大、工期长，对整个项目的完成起关键作用的建(构)筑物和特殊分项工程拟定施工方法。"/>
          <p:cNvSpPr txBox="1">
            <a:spLocks noChangeArrowheads="1"/>
          </p:cNvSpPr>
          <p:nvPr/>
        </p:nvSpPr>
        <p:spPr bwMode="auto">
          <a:xfrm>
            <a:off x="1549400" y="1659172"/>
            <a:ext cx="8953500" cy="97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p>
            <a:pPr eaLnBrk="1">
              <a:spcBef>
                <a:spcPts val="1600"/>
              </a:spcBef>
            </a:pPr>
            <a:r>
              <a:rPr lang="zh-CN" altLang="en-US" sz="2200" dirty="0">
                <a:solidFill>
                  <a:srgbClr val="535353"/>
                </a:solidFill>
              </a:rPr>
              <a:t>（</a:t>
            </a:r>
            <a:r>
              <a:rPr lang="en-US" altLang="zh-CN" sz="2200" dirty="0">
                <a:solidFill>
                  <a:srgbClr val="535353"/>
                </a:solidFill>
              </a:rPr>
              <a:t>1</a:t>
            </a:r>
            <a:r>
              <a:rPr lang="zh-CN" altLang="en-US" sz="2200" dirty="0">
                <a:solidFill>
                  <a:srgbClr val="535353"/>
                </a:solidFill>
              </a:rPr>
              <a:t>）</a:t>
            </a:r>
            <a:r>
              <a:rPr lang="zh-CN" sz="2200" dirty="0">
                <a:solidFill>
                  <a:srgbClr val="535353"/>
                </a:solidFill>
              </a:rPr>
              <a:t>施工组织总设计中应对</a:t>
            </a:r>
            <a:r>
              <a:rPr lang="zh-CN" sz="2200" dirty="0">
                <a:solidFill>
                  <a:srgbClr val="FF2600"/>
                </a:solidFill>
              </a:rPr>
              <a:t>工程量大、施工难度大、工期长</a:t>
            </a:r>
            <a:r>
              <a:rPr lang="zh-CN" sz="2200" dirty="0">
                <a:solidFill>
                  <a:srgbClr val="535353"/>
                </a:solidFill>
              </a:rPr>
              <a:t>，</a:t>
            </a:r>
            <a:r>
              <a:rPr lang="zh-CN" sz="2200" dirty="0">
                <a:solidFill>
                  <a:srgbClr val="FF0000"/>
                </a:solidFill>
              </a:rPr>
              <a:t>对整个</a:t>
            </a:r>
            <a:endParaRPr lang="en-US" altLang="zh-CN" sz="2200" dirty="0">
              <a:solidFill>
                <a:srgbClr val="FF0000"/>
              </a:solidFill>
            </a:endParaRPr>
          </a:p>
          <a:p>
            <a:pPr eaLnBrk="1">
              <a:spcBef>
                <a:spcPts val="1600"/>
              </a:spcBef>
            </a:pPr>
            <a:r>
              <a:rPr lang="zh-CN" sz="2200" dirty="0">
                <a:solidFill>
                  <a:srgbClr val="FF0000"/>
                </a:solidFill>
              </a:rPr>
              <a:t>项目的完成起关键作用的建</a:t>
            </a:r>
            <a:r>
              <a:rPr lang="zh-CN" altLang="zh-CN" sz="2200" dirty="0">
                <a:solidFill>
                  <a:srgbClr val="FF0000"/>
                </a:solidFill>
              </a:rPr>
              <a:t>(</a:t>
            </a:r>
            <a:r>
              <a:rPr lang="zh-CN" sz="2200" dirty="0">
                <a:solidFill>
                  <a:srgbClr val="FF0000"/>
                </a:solidFill>
              </a:rPr>
              <a:t>构</a:t>
            </a:r>
            <a:r>
              <a:rPr lang="zh-CN" altLang="zh-CN" sz="2200" dirty="0">
                <a:solidFill>
                  <a:srgbClr val="FF0000"/>
                </a:solidFill>
              </a:rPr>
              <a:t>)</a:t>
            </a:r>
            <a:r>
              <a:rPr lang="zh-CN" sz="2200" dirty="0">
                <a:solidFill>
                  <a:srgbClr val="FF0000"/>
                </a:solidFill>
              </a:rPr>
              <a:t>筑物和特殊分项工程拟定施工方法</a:t>
            </a:r>
            <a:r>
              <a:rPr lang="zh-CN" sz="2200" dirty="0">
                <a:solidFill>
                  <a:srgbClr val="535353"/>
                </a:solidFill>
              </a:rPr>
              <a:t>。</a:t>
            </a:r>
            <a:endParaRPr lang="zh-CN" sz="2200" dirty="0">
              <a:solidFill>
                <a:srgbClr val="535353"/>
              </a:solidFill>
            </a:endParaRPr>
          </a:p>
        </p:txBody>
      </p:sp>
      <p:sp>
        <p:nvSpPr>
          <p:cNvPr id="44037" name="施工方法主要针对深基础工程、大体积砼工程、脚手架工程、起重吊装工程、临时用水用电等主要工种工程及季节性施工措施提出原则性意见。"/>
          <p:cNvSpPr txBox="1">
            <a:spLocks noChangeArrowheads="1"/>
          </p:cNvSpPr>
          <p:nvPr/>
        </p:nvSpPr>
        <p:spPr bwMode="auto">
          <a:xfrm>
            <a:off x="1545431" y="2904411"/>
            <a:ext cx="9101138" cy="151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spcBef>
                <a:spcPts val="1600"/>
              </a:spcBef>
            </a:pPr>
            <a:r>
              <a:rPr lang="zh-CN" altLang="en-US" sz="2200" dirty="0">
                <a:solidFill>
                  <a:srgbClr val="535353"/>
                </a:solidFill>
              </a:rPr>
              <a:t>（</a:t>
            </a:r>
            <a:r>
              <a:rPr lang="en-US" altLang="zh-CN" sz="2200" dirty="0">
                <a:solidFill>
                  <a:srgbClr val="535353"/>
                </a:solidFill>
              </a:rPr>
              <a:t>2</a:t>
            </a:r>
            <a:r>
              <a:rPr lang="zh-CN" altLang="en-US" sz="2200" dirty="0">
                <a:solidFill>
                  <a:srgbClr val="535353"/>
                </a:solidFill>
              </a:rPr>
              <a:t>）</a:t>
            </a:r>
            <a:r>
              <a:rPr lang="zh-CN" sz="2200" dirty="0">
                <a:solidFill>
                  <a:srgbClr val="535353"/>
                </a:solidFill>
              </a:rPr>
              <a:t>施工方法主要针对</a:t>
            </a:r>
            <a:r>
              <a:rPr lang="zh-CN" sz="2200" dirty="0">
                <a:solidFill>
                  <a:srgbClr val="FF2600"/>
                </a:solidFill>
              </a:rPr>
              <a:t>深基础工程、大体积砼工程、脚手架工程、</a:t>
            </a:r>
            <a:endParaRPr lang="en-US" altLang="zh-CN" sz="2200" dirty="0">
              <a:solidFill>
                <a:srgbClr val="FF2600"/>
              </a:solidFill>
            </a:endParaRPr>
          </a:p>
          <a:p>
            <a:pPr eaLnBrk="1">
              <a:spcBef>
                <a:spcPts val="1600"/>
              </a:spcBef>
            </a:pPr>
            <a:r>
              <a:rPr lang="zh-CN" sz="2200" dirty="0">
                <a:solidFill>
                  <a:srgbClr val="FF2600"/>
                </a:solidFill>
              </a:rPr>
              <a:t>起重吊装工程、临时用水用电</a:t>
            </a:r>
            <a:r>
              <a:rPr lang="zh-CN" sz="2200" dirty="0">
                <a:solidFill>
                  <a:srgbClr val="535353"/>
                </a:solidFill>
              </a:rPr>
              <a:t>等主要工种工程及季节性施工措施</a:t>
            </a:r>
            <a:endParaRPr lang="en-US" altLang="zh-CN" sz="2200" dirty="0">
              <a:solidFill>
                <a:srgbClr val="535353"/>
              </a:solidFill>
            </a:endParaRPr>
          </a:p>
          <a:p>
            <a:pPr eaLnBrk="1">
              <a:spcBef>
                <a:spcPts val="1600"/>
              </a:spcBef>
            </a:pPr>
            <a:r>
              <a:rPr lang="zh-CN" sz="2200" dirty="0">
                <a:solidFill>
                  <a:srgbClr val="535353"/>
                </a:solidFill>
              </a:rPr>
              <a:t>提出原则性意见。</a:t>
            </a:r>
            <a:endParaRPr lang="zh-CN" sz="2200" dirty="0">
              <a:solidFill>
                <a:srgbClr val="535353"/>
              </a:solidFill>
            </a:endParaRPr>
          </a:p>
        </p:txBody>
      </p:sp>
      <p:sp>
        <p:nvSpPr>
          <p:cNvPr id="44038" name="施工方法的确定要兼顾技术工艺的先进性和可操作性及经济上的合理性"/>
          <p:cNvSpPr txBox="1">
            <a:spLocks noChangeArrowheads="1"/>
          </p:cNvSpPr>
          <p:nvPr/>
        </p:nvSpPr>
        <p:spPr bwMode="auto">
          <a:xfrm>
            <a:off x="1553369" y="4902521"/>
            <a:ext cx="95623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p>
            <a:pPr eaLnBrk="1"/>
            <a:r>
              <a:rPr lang="zh-CN" altLang="en-US" sz="2200" dirty="0">
                <a:solidFill>
                  <a:srgbClr val="535353"/>
                </a:solidFill>
              </a:rPr>
              <a:t>（</a:t>
            </a:r>
            <a:r>
              <a:rPr lang="en-US" altLang="zh-CN" sz="2200" dirty="0">
                <a:solidFill>
                  <a:srgbClr val="535353"/>
                </a:solidFill>
              </a:rPr>
              <a:t>3</a:t>
            </a:r>
            <a:r>
              <a:rPr lang="zh-CN" altLang="en-US" sz="2200" dirty="0">
                <a:solidFill>
                  <a:srgbClr val="535353"/>
                </a:solidFill>
              </a:rPr>
              <a:t>）</a:t>
            </a:r>
            <a:r>
              <a:rPr lang="zh-CN" sz="2200" dirty="0">
                <a:solidFill>
                  <a:srgbClr val="535353"/>
                </a:solidFill>
              </a:rPr>
              <a:t>施工方法的确定要兼顾技术工艺的先进性和可操作性及</a:t>
            </a:r>
            <a:r>
              <a:rPr lang="zh-CN" sz="2200" dirty="0">
                <a:solidFill>
                  <a:srgbClr val="FF2600"/>
                </a:solidFill>
              </a:rPr>
              <a:t>经济上的合理性</a:t>
            </a:r>
            <a:endParaRPr lang="zh-CN" sz="2200" dirty="0">
              <a:solidFill>
                <a:srgbClr val="FF2600"/>
              </a:solidFill>
            </a:endParaRPr>
          </a:p>
        </p:txBody>
      </p:sp>
      <p:sp>
        <p:nvSpPr>
          <p:cNvPr id="44039" name="矩形"/>
          <p:cNvSpPr>
            <a:spLocks noChangeArrowheads="1"/>
          </p:cNvSpPr>
          <p:nvPr/>
        </p:nvSpPr>
        <p:spPr bwMode="auto">
          <a:xfrm>
            <a:off x="1076325" y="1229194"/>
            <a:ext cx="10139363" cy="4692182"/>
          </a:xfrm>
          <a:prstGeom prst="rect">
            <a:avLst/>
          </a:prstGeom>
          <a:noFill/>
          <a:ln w="25400">
            <a:solidFill>
              <a:srgbClr val="000000"/>
            </a:solidFill>
            <a:miter lim="400000"/>
          </a:ln>
          <a:extLst>
            <a:ext uri="{909E8E84-426E-40DD-AFC4-6F175D3DCCD1}">
              <a14:hiddenFill xmlns:a14="http://schemas.microsoft.com/office/drawing/2010/main">
                <a:solidFill>
                  <a:srgbClr val="FFFFFF"/>
                </a:solidFill>
              </a14:hiddenFill>
            </a:ext>
          </a:extLst>
        </p:spPr>
        <p:txBody>
          <a:bodyPr lIns="45719" rIns="45719" anchor="ctr"/>
          <a:lstStyle/>
          <a:p>
            <a:pPr eaLnBrk="1"/>
            <a:endParaRPr lang="zh-CN" altLang="zh-CN"/>
          </a:p>
        </p:txBody>
      </p:sp>
      <p:grpSp>
        <p:nvGrpSpPr>
          <p:cNvPr id="44040" name="组合 10"/>
          <p:cNvGrpSpPr/>
          <p:nvPr/>
        </p:nvGrpSpPr>
        <p:grpSpPr bwMode="auto">
          <a:xfrm>
            <a:off x="3413125" y="122238"/>
            <a:ext cx="838200" cy="781050"/>
            <a:chOff x="0" y="0"/>
            <a:chExt cx="837475" cy="781050"/>
          </a:xfrm>
        </p:grpSpPr>
        <p:sp>
          <p:nvSpPr>
            <p:cNvPr id="10"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44042"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6</a:t>
              </a:r>
              <a:endParaRPr lang="zh-CN" altLang="zh-CN" sz="2800"/>
            </a:p>
          </p:txBody>
        </p:sp>
      </p:gr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76713" y="165100"/>
            <a:ext cx="30194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组合 17"/>
          <p:cNvGrpSpPr/>
          <p:nvPr/>
        </p:nvGrpSpPr>
        <p:grpSpPr bwMode="auto">
          <a:xfrm>
            <a:off x="-6350" y="1757363"/>
            <a:ext cx="12204700" cy="4478337"/>
            <a:chOff x="0" y="0"/>
            <a:chExt cx="12203179" cy="4478383"/>
          </a:xfrm>
        </p:grpSpPr>
        <p:sp>
          <p:nvSpPr>
            <p:cNvPr id="717" name="矩形: 圆角 1"/>
            <p:cNvSpPr/>
            <p:nvPr/>
          </p:nvSpPr>
          <p:spPr>
            <a:xfrm>
              <a:off x="0" y="0"/>
              <a:ext cx="12203179" cy="447838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45071" name="矩形: 圆角 2"/>
            <p:cNvSpPr>
              <a:spLocks noChangeArrowheads="1"/>
            </p:cNvSpPr>
            <p:nvPr/>
          </p:nvSpPr>
          <p:spPr bwMode="auto">
            <a:xfrm>
              <a:off x="0" y="466151"/>
              <a:ext cx="183131" cy="3546081"/>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45060" name="7.1 施工总平面图设计的原则与内容"/>
          <p:cNvSpPr txBox="1">
            <a:spLocks noChangeArrowheads="1"/>
          </p:cNvSpPr>
          <p:nvPr/>
        </p:nvSpPr>
        <p:spPr bwMode="auto">
          <a:xfrm>
            <a:off x="776288" y="1119188"/>
            <a:ext cx="58753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7.1 </a:t>
            </a:r>
            <a:r>
              <a:rPr lang="zh-CN" sz="2900" b="1"/>
              <a:t>施工总平面图设计的原则与内容</a:t>
            </a:r>
            <a:endParaRPr lang="zh-CN" sz="2900" b="1"/>
          </a:p>
        </p:txBody>
      </p:sp>
      <p:sp>
        <p:nvSpPr>
          <p:cNvPr id="45061" name="第7章 施工总平面布置"/>
          <p:cNvSpPr txBox="1">
            <a:spLocks noChangeArrowheads="1"/>
          </p:cNvSpPr>
          <p:nvPr/>
        </p:nvSpPr>
        <p:spPr bwMode="auto">
          <a:xfrm>
            <a:off x="4371975" y="241300"/>
            <a:ext cx="2605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t>施工总平面布置</a:t>
            </a:r>
            <a:endParaRPr lang="zh-CN" sz="2800"/>
          </a:p>
        </p:txBody>
      </p:sp>
      <p:sp>
        <p:nvSpPr>
          <p:cNvPr id="45062" name="⑴ 尽量减少施工用地，少占农田，使平面布置紧凑合理…"/>
          <p:cNvSpPr txBox="1">
            <a:spLocks noChangeArrowheads="1"/>
          </p:cNvSpPr>
          <p:nvPr/>
        </p:nvSpPr>
        <p:spPr bwMode="auto">
          <a:xfrm>
            <a:off x="360363" y="2890838"/>
            <a:ext cx="5678487" cy="282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spcBef>
                <a:spcPts val="800"/>
              </a:spcBef>
            </a:pPr>
            <a:r>
              <a:rPr lang="zh-CN" altLang="zh-CN" dirty="0">
                <a:solidFill>
                  <a:srgbClr val="535353"/>
                </a:solidFill>
              </a:rPr>
              <a:t>⑴ </a:t>
            </a:r>
            <a:r>
              <a:rPr lang="zh-CN" dirty="0">
                <a:solidFill>
                  <a:srgbClr val="535353"/>
                </a:solidFill>
              </a:rPr>
              <a:t>尽量减少施工用地，少占农田，使平面布置紧凑合理</a:t>
            </a:r>
            <a:endParaRPr lang="zh-CN" dirty="0">
              <a:solidFill>
                <a:srgbClr val="535353"/>
              </a:solidFill>
            </a:endParaRPr>
          </a:p>
          <a:p>
            <a:pPr eaLnBrk="1">
              <a:spcBef>
                <a:spcPts val="800"/>
              </a:spcBef>
            </a:pPr>
            <a:r>
              <a:rPr lang="zh-CN" dirty="0">
                <a:solidFill>
                  <a:srgbClr val="535353"/>
                </a:solidFill>
              </a:rPr>
              <a:t>⑵ 合理组织运输、减少运输费用，保证运输方便通畅。</a:t>
            </a:r>
            <a:endParaRPr lang="zh-CN" dirty="0">
              <a:solidFill>
                <a:srgbClr val="535353"/>
              </a:solidFill>
            </a:endParaRPr>
          </a:p>
          <a:p>
            <a:pPr eaLnBrk="1">
              <a:spcBef>
                <a:spcPts val="800"/>
              </a:spcBef>
            </a:pPr>
            <a:r>
              <a:rPr lang="zh-CN" dirty="0">
                <a:solidFill>
                  <a:srgbClr val="535353"/>
                </a:solidFill>
              </a:rPr>
              <a:t>⑶ 施工区域的划分和场地的确定，应符合施工流程要求，尽量减少专业工种和各工程之间的干扰。</a:t>
            </a:r>
            <a:endParaRPr lang="zh-CN" dirty="0">
              <a:solidFill>
                <a:srgbClr val="535353"/>
              </a:solidFill>
            </a:endParaRPr>
          </a:p>
          <a:p>
            <a:pPr eaLnBrk="1">
              <a:spcBef>
                <a:spcPts val="800"/>
              </a:spcBef>
            </a:pPr>
            <a:r>
              <a:rPr lang="zh-CN" dirty="0">
                <a:solidFill>
                  <a:srgbClr val="535353"/>
                </a:solidFill>
              </a:rPr>
              <a:t>⑷ 充分利用各种永久性建筑物、构筑物和原有设施为施工服务，降低临时设施费用。</a:t>
            </a:r>
            <a:endParaRPr lang="zh-CN" dirty="0">
              <a:solidFill>
                <a:srgbClr val="535353"/>
              </a:solidFill>
            </a:endParaRPr>
          </a:p>
          <a:p>
            <a:pPr eaLnBrk="1">
              <a:spcBef>
                <a:spcPts val="800"/>
              </a:spcBef>
            </a:pPr>
            <a:r>
              <a:rPr lang="zh-CN" dirty="0">
                <a:solidFill>
                  <a:srgbClr val="535353"/>
                </a:solidFill>
              </a:rPr>
              <a:t>⑸ 各种临时设施应便于生产和生活需要。</a:t>
            </a:r>
            <a:endParaRPr lang="zh-CN" dirty="0">
              <a:solidFill>
                <a:srgbClr val="535353"/>
              </a:solidFill>
            </a:endParaRPr>
          </a:p>
          <a:p>
            <a:pPr eaLnBrk="1">
              <a:spcBef>
                <a:spcPts val="800"/>
              </a:spcBef>
            </a:pPr>
            <a:r>
              <a:rPr lang="zh-CN" dirty="0">
                <a:solidFill>
                  <a:srgbClr val="535353"/>
                </a:solidFill>
              </a:rPr>
              <a:t>⑹ 满足安全防火、劳动保护、环境保护等要求。</a:t>
            </a:r>
            <a:endParaRPr lang="zh-CN" dirty="0">
              <a:solidFill>
                <a:srgbClr val="535353"/>
              </a:solidFill>
            </a:endParaRPr>
          </a:p>
        </p:txBody>
      </p:sp>
      <p:sp>
        <p:nvSpPr>
          <p:cNvPr id="45063" name="原则"/>
          <p:cNvSpPr txBox="1">
            <a:spLocks noChangeArrowheads="1"/>
          </p:cNvSpPr>
          <p:nvPr/>
        </p:nvSpPr>
        <p:spPr bwMode="auto">
          <a:xfrm>
            <a:off x="2779713" y="1931988"/>
            <a:ext cx="841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900" b="1"/>
              <a:t>原则</a:t>
            </a:r>
            <a:endParaRPr lang="zh-CN" sz="2900" b="1"/>
          </a:p>
        </p:txBody>
      </p:sp>
      <p:sp>
        <p:nvSpPr>
          <p:cNvPr id="45064" name="内容"/>
          <p:cNvSpPr txBox="1">
            <a:spLocks noChangeArrowheads="1"/>
          </p:cNvSpPr>
          <p:nvPr/>
        </p:nvSpPr>
        <p:spPr bwMode="auto">
          <a:xfrm>
            <a:off x="8609013" y="1931988"/>
            <a:ext cx="841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900" b="1"/>
              <a:t>内容</a:t>
            </a:r>
            <a:endParaRPr lang="zh-CN" sz="2900" b="1"/>
          </a:p>
        </p:txBody>
      </p:sp>
      <p:sp>
        <p:nvSpPr>
          <p:cNvPr id="45065" name="线条"/>
          <p:cNvSpPr>
            <a:spLocks noChangeShapeType="1"/>
          </p:cNvSpPr>
          <p:nvPr/>
        </p:nvSpPr>
        <p:spPr bwMode="auto">
          <a:xfrm flipV="1">
            <a:off x="6115050" y="1838325"/>
            <a:ext cx="0" cy="4316413"/>
          </a:xfrm>
          <a:prstGeom prst="line">
            <a:avLst/>
          </a:prstGeom>
          <a:noFill/>
          <a:ln w="38100">
            <a:solidFill>
              <a:srgbClr val="000000"/>
            </a:solidFill>
            <a:miter lim="4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5066" name="⑴ 一切地上、地下已有或拟建的建(构)筑物及其他设施的位置和尺寸。…"/>
          <p:cNvSpPr txBox="1">
            <a:spLocks noChangeArrowheads="1"/>
          </p:cNvSpPr>
          <p:nvPr/>
        </p:nvSpPr>
        <p:spPr bwMode="auto">
          <a:xfrm>
            <a:off x="6318250" y="2747105"/>
            <a:ext cx="5676900" cy="330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spcBef>
                <a:spcPts val="800"/>
              </a:spcBef>
            </a:pPr>
            <a:r>
              <a:rPr lang="zh-CN" altLang="zh-CN" dirty="0">
                <a:solidFill>
                  <a:srgbClr val="535353"/>
                </a:solidFill>
              </a:rPr>
              <a:t>    ⑴ </a:t>
            </a:r>
            <a:r>
              <a:rPr lang="zh-CN" dirty="0">
                <a:solidFill>
                  <a:srgbClr val="535353"/>
                </a:solidFill>
              </a:rPr>
              <a:t>一切地上、地下已有或拟建的建</a:t>
            </a:r>
            <a:r>
              <a:rPr lang="zh-CN" altLang="zh-CN" dirty="0">
                <a:solidFill>
                  <a:srgbClr val="535353"/>
                </a:solidFill>
              </a:rPr>
              <a:t>(</a:t>
            </a:r>
            <a:r>
              <a:rPr lang="zh-CN" dirty="0">
                <a:solidFill>
                  <a:srgbClr val="535353"/>
                </a:solidFill>
              </a:rPr>
              <a:t>构</a:t>
            </a:r>
            <a:r>
              <a:rPr lang="zh-CN" altLang="zh-CN" dirty="0">
                <a:solidFill>
                  <a:srgbClr val="535353"/>
                </a:solidFill>
              </a:rPr>
              <a:t>)</a:t>
            </a:r>
            <a:r>
              <a:rPr lang="zh-CN" dirty="0">
                <a:solidFill>
                  <a:srgbClr val="535353"/>
                </a:solidFill>
              </a:rPr>
              <a:t>筑物及其他设施的位置和尺寸。</a:t>
            </a:r>
            <a:endParaRPr lang="zh-CN" dirty="0">
              <a:solidFill>
                <a:srgbClr val="535353"/>
              </a:solidFill>
            </a:endParaRPr>
          </a:p>
          <a:p>
            <a:pPr eaLnBrk="1">
              <a:spcBef>
                <a:spcPts val="800"/>
              </a:spcBef>
            </a:pPr>
            <a:r>
              <a:rPr lang="zh-CN" dirty="0">
                <a:solidFill>
                  <a:srgbClr val="535353"/>
                </a:solidFill>
              </a:rPr>
              <a:t>    ⑵ 一切为施工服务的临时设施的布置，包括：</a:t>
            </a:r>
            <a:endParaRPr lang="zh-CN" dirty="0">
              <a:solidFill>
                <a:srgbClr val="535353"/>
              </a:solidFill>
            </a:endParaRPr>
          </a:p>
          <a:p>
            <a:pPr eaLnBrk="1">
              <a:spcBef>
                <a:spcPts val="800"/>
              </a:spcBef>
            </a:pPr>
            <a:r>
              <a:rPr lang="zh-CN" dirty="0">
                <a:solidFill>
                  <a:srgbClr val="535353"/>
                </a:solidFill>
              </a:rPr>
              <a:t>① 施工用地范围，施工用的各种道路</a:t>
            </a:r>
            <a:endParaRPr lang="zh-CN" dirty="0">
              <a:solidFill>
                <a:srgbClr val="535353"/>
              </a:solidFill>
            </a:endParaRPr>
          </a:p>
          <a:p>
            <a:pPr eaLnBrk="1">
              <a:spcBef>
                <a:spcPts val="800"/>
              </a:spcBef>
            </a:pPr>
            <a:r>
              <a:rPr lang="zh-CN" dirty="0">
                <a:solidFill>
                  <a:srgbClr val="535353"/>
                </a:solidFill>
              </a:rPr>
              <a:t>② 加工厂、搅拌站等生产性临建设施及大型机械的位置</a:t>
            </a:r>
            <a:endParaRPr lang="zh-CN" dirty="0">
              <a:solidFill>
                <a:srgbClr val="535353"/>
              </a:solidFill>
            </a:endParaRPr>
          </a:p>
          <a:p>
            <a:pPr eaLnBrk="1">
              <a:spcBef>
                <a:spcPts val="800"/>
              </a:spcBef>
            </a:pPr>
            <a:r>
              <a:rPr lang="zh-CN" dirty="0">
                <a:solidFill>
                  <a:srgbClr val="535353"/>
                </a:solidFill>
              </a:rPr>
              <a:t>③ 建筑材料、构件、半成品的仓库和堆场，</a:t>
            </a:r>
            <a:endParaRPr lang="zh-CN" dirty="0">
              <a:solidFill>
                <a:srgbClr val="535353"/>
              </a:solidFill>
            </a:endParaRPr>
          </a:p>
          <a:p>
            <a:pPr eaLnBrk="1">
              <a:spcBef>
                <a:spcPts val="800"/>
              </a:spcBef>
            </a:pPr>
            <a:r>
              <a:rPr lang="zh-CN" dirty="0">
                <a:solidFill>
                  <a:srgbClr val="535353"/>
                </a:solidFill>
              </a:rPr>
              <a:t>④ 工地办公室、会议室、宿舍、食堂等生活性临建设施</a:t>
            </a:r>
            <a:endParaRPr lang="zh-CN" dirty="0">
              <a:solidFill>
                <a:srgbClr val="535353"/>
              </a:solidFill>
            </a:endParaRPr>
          </a:p>
          <a:p>
            <a:pPr eaLnBrk="1">
              <a:spcBef>
                <a:spcPts val="800"/>
              </a:spcBef>
            </a:pPr>
            <a:r>
              <a:rPr lang="zh-CN" dirty="0">
                <a:solidFill>
                  <a:srgbClr val="535353"/>
                </a:solidFill>
              </a:rPr>
              <a:t>⑤ 水源、电源、变压器位置，临时供电、给排水管线</a:t>
            </a:r>
            <a:endParaRPr lang="zh-CN" dirty="0">
              <a:solidFill>
                <a:srgbClr val="535353"/>
              </a:solidFill>
            </a:endParaRPr>
          </a:p>
          <a:p>
            <a:pPr eaLnBrk="1">
              <a:spcBef>
                <a:spcPts val="800"/>
              </a:spcBef>
            </a:pPr>
            <a:r>
              <a:rPr lang="zh-CN" dirty="0">
                <a:solidFill>
                  <a:srgbClr val="535353"/>
                </a:solidFill>
              </a:rPr>
              <a:t>⑥ 地形、地面及永久性测量放线标桩位置</a:t>
            </a:r>
            <a:endParaRPr lang="zh-CN" dirty="0">
              <a:solidFill>
                <a:srgbClr val="535353"/>
              </a:solidFill>
            </a:endParaRPr>
          </a:p>
        </p:txBody>
      </p:sp>
      <p:grpSp>
        <p:nvGrpSpPr>
          <p:cNvPr id="45067" name="组合 10"/>
          <p:cNvGrpSpPr/>
          <p:nvPr/>
        </p:nvGrpSpPr>
        <p:grpSpPr bwMode="auto">
          <a:xfrm>
            <a:off x="3241675" y="136525"/>
            <a:ext cx="836613" cy="781050"/>
            <a:chOff x="0" y="0"/>
            <a:chExt cx="837475" cy="781050"/>
          </a:xfrm>
        </p:grpSpPr>
        <p:sp>
          <p:nvSpPr>
            <p:cNvPr id="15"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45069"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7</a:t>
              </a:r>
              <a:endParaRPr lang="zh-CN" altLang="zh-CN" sz="2800"/>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水资源分布特点"/>
          <p:cNvSpPr txBox="1">
            <a:spLocks noChangeArrowheads="1"/>
          </p:cNvSpPr>
          <p:nvPr/>
        </p:nvSpPr>
        <p:spPr bwMode="auto">
          <a:xfrm>
            <a:off x="5221288" y="1543050"/>
            <a:ext cx="2503487"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scene3d>
              <a:camera prst="orthographicFront"/>
              <a:lightRig rig="threePt" dir="t"/>
            </a:scene3d>
          </a:bodyPr>
          <a:lstStyle/>
          <a:p>
            <a:pPr eaLnBrk="1"/>
            <a:r>
              <a:rPr lang="zh-CN" sz="2700" b="1">
                <a:solidFill>
                  <a:schemeClr val="accent1"/>
                </a:solidFill>
                <a:effectLst>
                  <a:outerShdw blurRad="38100" dist="25400" dir="5400000" algn="ctr" rotWithShape="0">
                    <a:srgbClr val="6E747A">
                      <a:alpha val="43000"/>
                    </a:srgbClr>
                  </a:outerShdw>
                </a:effectLst>
              </a:rPr>
              <a:t>水资源分布特点</a:t>
            </a:r>
            <a:endParaRPr lang="zh-CN" sz="2700" b="1">
              <a:solidFill>
                <a:schemeClr val="accent1"/>
              </a:solidFill>
              <a:effectLst>
                <a:outerShdw blurRad="38100" dist="25400" dir="5400000" algn="ctr" rotWithShape="0">
                  <a:srgbClr val="6E747A">
                    <a:alpha val="43000"/>
                  </a:srgbClr>
                </a:outerShdw>
              </a:effectLst>
            </a:endParaRPr>
          </a:p>
        </p:txBody>
      </p:sp>
      <p:sp>
        <p:nvSpPr>
          <p:cNvPr id="8195" name="1 水资源短缺"/>
          <p:cNvSpPr txBox="1">
            <a:spLocks noChangeArrowheads="1"/>
          </p:cNvSpPr>
          <p:nvPr/>
        </p:nvSpPr>
        <p:spPr bwMode="auto">
          <a:xfrm>
            <a:off x="8670925" y="546100"/>
            <a:ext cx="21345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600" dirty="0"/>
              <a:t>1</a:t>
            </a:r>
            <a:r>
              <a:rPr lang="en-US" altLang="zh-CN" sz="2600" dirty="0"/>
              <a:t>.</a:t>
            </a:r>
            <a:r>
              <a:rPr lang="zh-CN" altLang="zh-CN" sz="2600" dirty="0"/>
              <a:t> </a:t>
            </a:r>
            <a:r>
              <a:rPr lang="zh-CN" sz="2600" dirty="0"/>
              <a:t>水资源短缺</a:t>
            </a:r>
            <a:endParaRPr lang="zh-CN" sz="2600" dirty="0"/>
          </a:p>
        </p:txBody>
      </p:sp>
      <p:sp>
        <p:nvSpPr>
          <p:cNvPr id="8196" name="2 水资源污染"/>
          <p:cNvSpPr txBox="1">
            <a:spLocks noChangeArrowheads="1"/>
          </p:cNvSpPr>
          <p:nvPr/>
        </p:nvSpPr>
        <p:spPr bwMode="auto">
          <a:xfrm>
            <a:off x="8670925" y="1393825"/>
            <a:ext cx="21345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600" dirty="0"/>
              <a:t>2</a:t>
            </a:r>
            <a:r>
              <a:rPr lang="en-US" altLang="zh-CN" sz="2600" dirty="0"/>
              <a:t>.</a:t>
            </a:r>
            <a:r>
              <a:rPr lang="zh-CN" altLang="zh-CN" sz="2600" dirty="0"/>
              <a:t> </a:t>
            </a:r>
            <a:r>
              <a:rPr lang="zh-CN" sz="2600" dirty="0"/>
              <a:t>水资源污染</a:t>
            </a:r>
            <a:endParaRPr lang="zh-CN" sz="2600" dirty="0"/>
          </a:p>
        </p:txBody>
      </p:sp>
      <p:sp>
        <p:nvSpPr>
          <p:cNvPr id="8197" name="3 水资源分布不均"/>
          <p:cNvSpPr txBox="1">
            <a:spLocks noChangeArrowheads="1"/>
          </p:cNvSpPr>
          <p:nvPr/>
        </p:nvSpPr>
        <p:spPr bwMode="auto">
          <a:xfrm>
            <a:off x="8670925" y="2243138"/>
            <a:ext cx="28014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600" dirty="0"/>
              <a:t>3</a:t>
            </a:r>
            <a:r>
              <a:rPr lang="en-US" altLang="zh-CN" sz="2600" dirty="0"/>
              <a:t>.</a:t>
            </a:r>
            <a:r>
              <a:rPr lang="zh-CN" altLang="zh-CN" sz="2600" dirty="0"/>
              <a:t> </a:t>
            </a:r>
            <a:r>
              <a:rPr lang="zh-CN" sz="2600" dirty="0"/>
              <a:t>水资源分布不均</a:t>
            </a:r>
            <a:endParaRPr lang="zh-CN" sz="2600" dirty="0"/>
          </a:p>
        </p:txBody>
      </p:sp>
      <p:sp>
        <p:nvSpPr>
          <p:cNvPr id="8198" name="三河--辽河、海河、淮河"/>
          <p:cNvSpPr txBox="1">
            <a:spLocks noChangeArrowheads="1"/>
          </p:cNvSpPr>
          <p:nvPr/>
        </p:nvSpPr>
        <p:spPr bwMode="auto">
          <a:xfrm>
            <a:off x="7318375" y="3641725"/>
            <a:ext cx="3436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400">
                <a:solidFill>
                  <a:schemeClr val="tx1"/>
                </a:solidFill>
              </a:rPr>
              <a:t>三河</a:t>
            </a:r>
            <a:r>
              <a:rPr lang="zh-CN" altLang="zh-CN" sz="2400">
                <a:solidFill>
                  <a:schemeClr val="tx1"/>
                </a:solidFill>
              </a:rPr>
              <a:t>--</a:t>
            </a:r>
            <a:r>
              <a:rPr lang="zh-CN" sz="2400">
                <a:solidFill>
                  <a:schemeClr val="tx1"/>
                </a:solidFill>
              </a:rPr>
              <a:t>辽河、海河、淮河</a:t>
            </a:r>
            <a:endParaRPr lang="zh-CN" sz="2400">
              <a:solidFill>
                <a:schemeClr val="tx1"/>
              </a:solidFill>
            </a:endParaRPr>
          </a:p>
        </p:txBody>
      </p:sp>
      <p:sp>
        <p:nvSpPr>
          <p:cNvPr id="8199" name="三河 三湖 一库"/>
          <p:cNvSpPr txBox="1">
            <a:spLocks noChangeArrowheads="1"/>
          </p:cNvSpPr>
          <p:nvPr/>
        </p:nvSpPr>
        <p:spPr bwMode="auto">
          <a:xfrm>
            <a:off x="6203950" y="3697605"/>
            <a:ext cx="50546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eaVert" wrap="square" lIns="45719" rIns="45719">
            <a:spAutoFit/>
          </a:bodyPr>
          <a:lstStyle/>
          <a:p>
            <a:pPr eaLnBrk="1"/>
            <a:r>
              <a:rPr lang="zh-CN" sz="2700" b="1">
                <a:solidFill>
                  <a:schemeClr val="tx1"/>
                </a:solidFill>
              </a:rPr>
              <a:t>三河</a:t>
            </a:r>
            <a:r>
              <a:rPr lang="zh-CN" sz="2700" b="1">
                <a:solidFill>
                  <a:srgbClr val="0433FF"/>
                </a:solidFill>
              </a:rPr>
              <a:t> </a:t>
            </a:r>
            <a:r>
              <a:rPr lang="zh-CN" sz="2700" b="1">
                <a:solidFill>
                  <a:srgbClr val="FF2600"/>
                </a:solidFill>
              </a:rPr>
              <a:t>三湖 </a:t>
            </a:r>
            <a:r>
              <a:rPr lang="zh-CN" sz="2700" b="1">
                <a:solidFill>
                  <a:srgbClr val="942192"/>
                </a:solidFill>
              </a:rPr>
              <a:t>一库</a:t>
            </a:r>
            <a:endParaRPr lang="zh-CN" sz="2700" b="1">
              <a:solidFill>
                <a:srgbClr val="942192"/>
              </a:solidFill>
            </a:endParaRPr>
          </a:p>
        </p:txBody>
      </p:sp>
      <p:sp>
        <p:nvSpPr>
          <p:cNvPr id="8200" name="三湖—太湖、巢湖、滇池"/>
          <p:cNvSpPr txBox="1">
            <a:spLocks noChangeArrowheads="1"/>
          </p:cNvSpPr>
          <p:nvPr/>
        </p:nvSpPr>
        <p:spPr bwMode="auto">
          <a:xfrm>
            <a:off x="7318375" y="4719638"/>
            <a:ext cx="3457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400">
                <a:solidFill>
                  <a:srgbClr val="FF2600"/>
                </a:solidFill>
              </a:rPr>
              <a:t>三湖</a:t>
            </a:r>
            <a:r>
              <a:rPr lang="zh-CN" altLang="zh-CN" sz="2400">
                <a:solidFill>
                  <a:srgbClr val="FF2600"/>
                </a:solidFill>
              </a:rPr>
              <a:t>—</a:t>
            </a:r>
            <a:r>
              <a:rPr lang="zh-CN" sz="2400">
                <a:solidFill>
                  <a:srgbClr val="FF2600"/>
                </a:solidFill>
              </a:rPr>
              <a:t>太湖、巢湖、滇池</a:t>
            </a:r>
            <a:endParaRPr lang="zh-CN" sz="2400">
              <a:solidFill>
                <a:srgbClr val="FF2600"/>
              </a:solidFill>
            </a:endParaRPr>
          </a:p>
        </p:txBody>
      </p:sp>
      <p:sp>
        <p:nvSpPr>
          <p:cNvPr id="8201" name="一库：三峡库区"/>
          <p:cNvSpPr txBox="1">
            <a:spLocks noChangeArrowheads="1"/>
          </p:cNvSpPr>
          <p:nvPr/>
        </p:nvSpPr>
        <p:spPr bwMode="auto">
          <a:xfrm>
            <a:off x="7318375" y="5797550"/>
            <a:ext cx="22383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400">
                <a:solidFill>
                  <a:srgbClr val="942192"/>
                </a:solidFill>
              </a:rPr>
              <a:t>一库：三峡库区</a:t>
            </a:r>
            <a:endParaRPr lang="zh-CN" sz="2400">
              <a:solidFill>
                <a:srgbClr val="942192"/>
              </a:solidFill>
            </a:endParaRPr>
          </a:p>
        </p:txBody>
      </p:sp>
      <p:sp>
        <p:nvSpPr>
          <p:cNvPr id="8202" name="线条"/>
          <p:cNvSpPr>
            <a:spLocks noChangeShapeType="1"/>
          </p:cNvSpPr>
          <p:nvPr/>
        </p:nvSpPr>
        <p:spPr bwMode="auto">
          <a:xfrm>
            <a:off x="5291138" y="3068638"/>
            <a:ext cx="6183312" cy="0"/>
          </a:xfrm>
          <a:prstGeom prst="line">
            <a:avLst/>
          </a:prstGeom>
          <a:noFill/>
          <a:ln w="12700">
            <a:solidFill>
              <a:srgbClr val="535353"/>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pic>
        <p:nvPicPr>
          <p:cNvPr id="8205"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1313" y="346075"/>
            <a:ext cx="38290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6" name="组合 10"/>
          <p:cNvGrpSpPr/>
          <p:nvPr/>
        </p:nvGrpSpPr>
        <p:grpSpPr bwMode="auto">
          <a:xfrm>
            <a:off x="6001703" y="416878"/>
            <a:ext cx="838200" cy="781050"/>
            <a:chOff x="0" y="0"/>
            <a:chExt cx="837475" cy="781050"/>
          </a:xfrm>
        </p:grpSpPr>
        <p:sp>
          <p:nvSpPr>
            <p:cNvPr id="16"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8212"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01</a:t>
              </a:r>
              <a:endParaRPr lang="zh-CN" altLang="zh-CN" sz="2800"/>
            </a:p>
          </p:txBody>
        </p:sp>
      </p:grpSp>
      <p:pic>
        <p:nvPicPr>
          <p:cNvPr id="8207" name="图像" descr="图像"/>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4103688"/>
            <a:ext cx="3746500" cy="2579687"/>
          </a:xfrm>
          <a:prstGeom prst="rect">
            <a:avLst/>
          </a:prstGeom>
          <a:noFill/>
          <a:ln w="25400">
            <a:solidFill>
              <a:srgbClr val="000000"/>
            </a:solidFill>
            <a:miter lim="400000"/>
            <a:headEnd/>
            <a:tailEnd/>
          </a:ln>
          <a:extLst>
            <a:ext uri="{909E8E84-426E-40DD-AFC4-6F175D3DCCD1}">
              <a14:hiddenFill xmlns:a14="http://schemas.microsoft.com/office/drawing/2010/main">
                <a:solidFill>
                  <a:srgbClr val="FFFFFF"/>
                </a:solidFill>
              </a14:hiddenFill>
            </a:ext>
          </a:extLst>
        </p:spPr>
      </p:pic>
      <p:sp>
        <p:nvSpPr>
          <p:cNvPr id="8208" name="兰州自来水事件："/>
          <p:cNvSpPr txBox="1">
            <a:spLocks noChangeArrowheads="1"/>
          </p:cNvSpPr>
          <p:nvPr/>
        </p:nvSpPr>
        <p:spPr bwMode="auto">
          <a:xfrm>
            <a:off x="30163" y="3492500"/>
            <a:ext cx="2554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400"/>
              <a:t>兰州自来水事件：</a:t>
            </a:r>
            <a:endParaRPr lang="zh-CN" sz="2400"/>
          </a:p>
        </p:txBody>
      </p:sp>
      <p:sp>
        <p:nvSpPr>
          <p:cNvPr id="8209" name="严重超标"/>
          <p:cNvSpPr txBox="1">
            <a:spLocks noChangeArrowheads="1"/>
          </p:cNvSpPr>
          <p:nvPr/>
        </p:nvSpPr>
        <p:spPr bwMode="auto">
          <a:xfrm>
            <a:off x="2795588" y="3492500"/>
            <a:ext cx="1323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400"/>
              <a:t>严重超标</a:t>
            </a:r>
            <a:endParaRPr lang="zh-CN" sz="2400"/>
          </a:p>
        </p:txBody>
      </p:sp>
      <p:sp>
        <p:nvSpPr>
          <p:cNvPr id="8210" name="苯"/>
          <p:cNvSpPr txBox="1">
            <a:spLocks noChangeArrowheads="1"/>
          </p:cNvSpPr>
          <p:nvPr/>
        </p:nvSpPr>
        <p:spPr bwMode="auto">
          <a:xfrm rot="-727141">
            <a:off x="2336800" y="3457575"/>
            <a:ext cx="917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sz="2400">
                <a:solidFill>
                  <a:srgbClr val="FF9300"/>
                </a:solidFill>
              </a:rPr>
              <a:t>苯</a:t>
            </a:r>
            <a:endParaRPr lang="zh-CN" sz="2400">
              <a:solidFill>
                <a:srgbClr val="FF9300"/>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76713" y="165100"/>
            <a:ext cx="29368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3" name="组合 17"/>
          <p:cNvGrpSpPr/>
          <p:nvPr/>
        </p:nvGrpSpPr>
        <p:grpSpPr bwMode="auto">
          <a:xfrm>
            <a:off x="49213" y="1797050"/>
            <a:ext cx="11622087" cy="4438650"/>
            <a:chOff x="0" y="0"/>
            <a:chExt cx="12093444" cy="4438112"/>
          </a:xfrm>
        </p:grpSpPr>
        <p:sp>
          <p:nvSpPr>
            <p:cNvPr id="730" name="矩形: 圆角 1"/>
            <p:cNvSpPr/>
            <p:nvPr/>
          </p:nvSpPr>
          <p:spPr>
            <a:xfrm>
              <a:off x="0" y="0"/>
              <a:ext cx="12093444" cy="4438112"/>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46103" name="矩形: 圆角 2"/>
            <p:cNvSpPr>
              <a:spLocks noChangeArrowheads="1"/>
            </p:cNvSpPr>
            <p:nvPr/>
          </p:nvSpPr>
          <p:spPr bwMode="auto">
            <a:xfrm>
              <a:off x="0" y="461959"/>
              <a:ext cx="181485" cy="3514195"/>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46084" name="线条"/>
          <p:cNvSpPr>
            <a:spLocks noChangeShapeType="1"/>
          </p:cNvSpPr>
          <p:nvPr/>
        </p:nvSpPr>
        <p:spPr bwMode="auto">
          <a:xfrm flipH="1" flipV="1">
            <a:off x="776288" y="1631950"/>
            <a:ext cx="4743450"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6085" name="7.2 施工总平面图的设计步骤"/>
          <p:cNvSpPr txBox="1">
            <a:spLocks noChangeArrowheads="1"/>
          </p:cNvSpPr>
          <p:nvPr/>
        </p:nvSpPr>
        <p:spPr bwMode="auto">
          <a:xfrm>
            <a:off x="763588" y="1112838"/>
            <a:ext cx="47688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7.2 </a:t>
            </a:r>
            <a:r>
              <a:rPr lang="zh-CN" sz="2900" b="1"/>
              <a:t>施工总平面图的设计步骤</a:t>
            </a:r>
            <a:endParaRPr lang="zh-CN" sz="2900" b="1"/>
          </a:p>
        </p:txBody>
      </p:sp>
      <p:sp>
        <p:nvSpPr>
          <p:cNvPr id="46086" name="场外交通道路的引入与场内布置"/>
          <p:cNvSpPr txBox="1">
            <a:spLocks noChangeArrowheads="1"/>
          </p:cNvSpPr>
          <p:nvPr/>
        </p:nvSpPr>
        <p:spPr bwMode="auto">
          <a:xfrm>
            <a:off x="1501775" y="1797050"/>
            <a:ext cx="39687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eaVert" wrap="none" lIns="45719" rIns="45719">
            <a:spAutoFit/>
          </a:bodyPr>
          <a:lstStyle/>
          <a:p>
            <a:pPr eaLnBrk="1"/>
            <a:r>
              <a:rPr lang="zh-CN" sz="2400"/>
              <a:t>场外交通道路的引入与场内布置</a:t>
            </a:r>
            <a:endParaRPr lang="zh-CN" sz="2400"/>
          </a:p>
        </p:txBody>
      </p:sp>
      <p:sp>
        <p:nvSpPr>
          <p:cNvPr id="46087" name="第7章 施工总平面布置"/>
          <p:cNvSpPr txBox="1">
            <a:spLocks noChangeArrowheads="1"/>
          </p:cNvSpPr>
          <p:nvPr/>
        </p:nvSpPr>
        <p:spPr bwMode="auto">
          <a:xfrm>
            <a:off x="4371975" y="241300"/>
            <a:ext cx="2605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t>施工总平面布置</a:t>
            </a:r>
            <a:endParaRPr lang="zh-CN" sz="2800"/>
          </a:p>
        </p:txBody>
      </p:sp>
      <p:sp>
        <p:nvSpPr>
          <p:cNvPr id="46088" name="线条"/>
          <p:cNvSpPr>
            <a:spLocks noChangeShapeType="1"/>
          </p:cNvSpPr>
          <p:nvPr/>
        </p:nvSpPr>
        <p:spPr bwMode="auto">
          <a:xfrm>
            <a:off x="2178050" y="3983038"/>
            <a:ext cx="711200" cy="0"/>
          </a:xfrm>
          <a:prstGeom prst="line">
            <a:avLst/>
          </a:prstGeom>
          <a:noFill/>
          <a:ln w="38100">
            <a:solidFill>
              <a:srgbClr val="000000"/>
            </a:solidFill>
            <a:miter lim="800000"/>
            <a:tailEnd type="triangle" w="med" len="med"/>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6089" name="确定仓库和材料堆场的位置"/>
          <p:cNvSpPr txBox="1">
            <a:spLocks noChangeArrowheads="1"/>
          </p:cNvSpPr>
          <p:nvPr/>
        </p:nvSpPr>
        <p:spPr bwMode="auto">
          <a:xfrm>
            <a:off x="3168650" y="2101850"/>
            <a:ext cx="39687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eaVert" wrap="none" lIns="45719" rIns="45719">
            <a:spAutoFit/>
          </a:bodyPr>
          <a:lstStyle/>
          <a:p>
            <a:pPr eaLnBrk="1"/>
            <a:r>
              <a:rPr lang="zh-CN" sz="2400"/>
              <a:t>确定仓库和材料堆场的位置</a:t>
            </a:r>
            <a:endParaRPr lang="zh-CN" sz="2400"/>
          </a:p>
        </p:txBody>
      </p:sp>
      <p:sp>
        <p:nvSpPr>
          <p:cNvPr id="46090" name="线条"/>
          <p:cNvSpPr>
            <a:spLocks noChangeShapeType="1"/>
          </p:cNvSpPr>
          <p:nvPr/>
        </p:nvSpPr>
        <p:spPr bwMode="auto">
          <a:xfrm>
            <a:off x="3844925" y="3983038"/>
            <a:ext cx="711200" cy="0"/>
          </a:xfrm>
          <a:prstGeom prst="line">
            <a:avLst/>
          </a:prstGeom>
          <a:noFill/>
          <a:ln w="38100">
            <a:solidFill>
              <a:srgbClr val="000000"/>
            </a:solidFill>
            <a:miter lim="800000"/>
            <a:tailEnd type="triangle" w="med" len="med"/>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6091" name="搅拌站和加工场的布置"/>
          <p:cNvSpPr txBox="1">
            <a:spLocks noChangeArrowheads="1"/>
          </p:cNvSpPr>
          <p:nvPr/>
        </p:nvSpPr>
        <p:spPr bwMode="auto">
          <a:xfrm>
            <a:off x="4835525" y="2406650"/>
            <a:ext cx="3968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eaVert" wrap="none" lIns="45719" rIns="45719">
            <a:spAutoFit/>
          </a:bodyPr>
          <a:lstStyle/>
          <a:p>
            <a:pPr eaLnBrk="1"/>
            <a:r>
              <a:rPr lang="zh-CN" sz="2400"/>
              <a:t>搅拌站和加工场的布置</a:t>
            </a:r>
            <a:endParaRPr lang="zh-CN" sz="2400"/>
          </a:p>
        </p:txBody>
      </p:sp>
      <p:sp>
        <p:nvSpPr>
          <p:cNvPr id="46092" name="线条"/>
          <p:cNvSpPr>
            <a:spLocks noChangeShapeType="1"/>
          </p:cNvSpPr>
          <p:nvPr/>
        </p:nvSpPr>
        <p:spPr bwMode="auto">
          <a:xfrm>
            <a:off x="5511800" y="3983038"/>
            <a:ext cx="711200" cy="0"/>
          </a:xfrm>
          <a:prstGeom prst="line">
            <a:avLst/>
          </a:prstGeom>
          <a:noFill/>
          <a:ln w="38100">
            <a:solidFill>
              <a:srgbClr val="000000"/>
            </a:solidFill>
            <a:miter lim="800000"/>
            <a:tailEnd type="triangle" w="med" len="med"/>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6093" name="场内运输道路的布置"/>
          <p:cNvSpPr txBox="1">
            <a:spLocks noChangeArrowheads="1"/>
          </p:cNvSpPr>
          <p:nvPr/>
        </p:nvSpPr>
        <p:spPr bwMode="auto">
          <a:xfrm>
            <a:off x="6502400" y="2559050"/>
            <a:ext cx="3968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eaVert" wrap="none" lIns="45719" rIns="45719">
            <a:spAutoFit/>
          </a:bodyPr>
          <a:lstStyle/>
          <a:p>
            <a:pPr eaLnBrk="1"/>
            <a:r>
              <a:rPr lang="zh-CN" sz="2400"/>
              <a:t>场内运输道路的布置</a:t>
            </a:r>
            <a:endParaRPr lang="zh-CN" sz="2400"/>
          </a:p>
        </p:txBody>
      </p:sp>
      <p:sp>
        <p:nvSpPr>
          <p:cNvPr id="46094" name="线条"/>
          <p:cNvSpPr>
            <a:spLocks noChangeShapeType="1"/>
          </p:cNvSpPr>
          <p:nvPr/>
        </p:nvSpPr>
        <p:spPr bwMode="auto">
          <a:xfrm>
            <a:off x="7178675" y="3983038"/>
            <a:ext cx="711200" cy="0"/>
          </a:xfrm>
          <a:prstGeom prst="line">
            <a:avLst/>
          </a:prstGeom>
          <a:noFill/>
          <a:ln w="38100">
            <a:solidFill>
              <a:srgbClr val="000000"/>
            </a:solidFill>
            <a:miter lim="800000"/>
            <a:tailEnd type="triangle" w="med" len="med"/>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6095" name="临时生活设施的布置"/>
          <p:cNvSpPr txBox="1">
            <a:spLocks noChangeArrowheads="1"/>
          </p:cNvSpPr>
          <p:nvPr/>
        </p:nvSpPr>
        <p:spPr bwMode="auto">
          <a:xfrm>
            <a:off x="8169275" y="2559050"/>
            <a:ext cx="3968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eaVert" wrap="none" lIns="45719" rIns="45719">
            <a:spAutoFit/>
          </a:bodyPr>
          <a:lstStyle/>
          <a:p>
            <a:pPr eaLnBrk="1"/>
            <a:r>
              <a:rPr lang="zh-CN" sz="2400"/>
              <a:t>临时生活设施的布置</a:t>
            </a:r>
            <a:endParaRPr lang="zh-CN" sz="2400"/>
          </a:p>
        </p:txBody>
      </p:sp>
      <p:sp>
        <p:nvSpPr>
          <p:cNvPr id="46096" name="线条"/>
          <p:cNvSpPr>
            <a:spLocks noChangeShapeType="1"/>
          </p:cNvSpPr>
          <p:nvPr/>
        </p:nvSpPr>
        <p:spPr bwMode="auto">
          <a:xfrm>
            <a:off x="8845550" y="3983038"/>
            <a:ext cx="711200" cy="0"/>
          </a:xfrm>
          <a:prstGeom prst="line">
            <a:avLst/>
          </a:prstGeom>
          <a:noFill/>
          <a:ln w="38100">
            <a:solidFill>
              <a:srgbClr val="000000"/>
            </a:solidFill>
            <a:miter lim="800000"/>
            <a:tailEnd type="triangle" w="med" len="med"/>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6097" name="临时水电管网及…"/>
          <p:cNvSpPr txBox="1">
            <a:spLocks noChangeArrowheads="1"/>
          </p:cNvSpPr>
          <p:nvPr/>
        </p:nvSpPr>
        <p:spPr bwMode="auto">
          <a:xfrm>
            <a:off x="9766300" y="2892425"/>
            <a:ext cx="46196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eaVert" wrap="none" lIns="45719" rIns="45719">
            <a:spAutoFit/>
          </a:bodyPr>
          <a:lstStyle/>
          <a:p>
            <a:pPr eaLnBrk="1"/>
            <a:r>
              <a:rPr lang="zh-CN" sz="2400"/>
              <a:t>临时水电管网及</a:t>
            </a:r>
            <a:endParaRPr lang="zh-CN" sz="2400"/>
          </a:p>
        </p:txBody>
      </p:sp>
      <p:grpSp>
        <p:nvGrpSpPr>
          <p:cNvPr id="46098" name="组合 10"/>
          <p:cNvGrpSpPr/>
          <p:nvPr/>
        </p:nvGrpSpPr>
        <p:grpSpPr bwMode="auto">
          <a:xfrm>
            <a:off x="3241675" y="136525"/>
            <a:ext cx="836613" cy="781050"/>
            <a:chOff x="0" y="0"/>
            <a:chExt cx="837475" cy="781050"/>
          </a:xfrm>
        </p:grpSpPr>
        <p:sp>
          <p:nvSpPr>
            <p:cNvPr id="22"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46101"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07</a:t>
              </a:r>
              <a:endParaRPr lang="zh-CN" altLang="zh-CN" sz="2800"/>
            </a:p>
          </p:txBody>
        </p:sp>
      </p:grpSp>
      <p:sp>
        <p:nvSpPr>
          <p:cNvPr id="46099" name="临时水电管网及…"/>
          <p:cNvSpPr txBox="1">
            <a:spLocks noChangeArrowheads="1"/>
          </p:cNvSpPr>
          <p:nvPr/>
        </p:nvSpPr>
        <p:spPr bwMode="auto">
          <a:xfrm>
            <a:off x="10204450" y="2514600"/>
            <a:ext cx="4619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eaVert" wrap="none" lIns="45719" rIns="45719">
            <a:spAutoFit/>
          </a:bodyPr>
          <a:lstStyle/>
          <a:p>
            <a:pPr eaLnBrk="1"/>
            <a:r>
              <a:rPr lang="zh-CN" altLang="en-US" sz="2400"/>
              <a:t>其它动力设施的布置</a:t>
            </a:r>
            <a:endParaRPr lang="zh-CN" altLang="en-US" sz="240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76713" y="165100"/>
            <a:ext cx="29908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线条"/>
          <p:cNvSpPr>
            <a:spLocks noChangeShapeType="1"/>
          </p:cNvSpPr>
          <p:nvPr/>
        </p:nvSpPr>
        <p:spPr bwMode="auto">
          <a:xfrm flipH="1">
            <a:off x="1449388" y="1228725"/>
            <a:ext cx="0" cy="440055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47108" name="7.3 绘制正式施工总平面图"/>
          <p:cNvSpPr txBox="1">
            <a:spLocks noChangeArrowheads="1"/>
          </p:cNvSpPr>
          <p:nvPr/>
        </p:nvSpPr>
        <p:spPr bwMode="auto">
          <a:xfrm>
            <a:off x="908050" y="1228725"/>
            <a:ext cx="5349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eaVert" wrap="none" lIns="45719" rIns="45719">
            <a:spAutoFit/>
          </a:bodyPr>
          <a:lstStyle/>
          <a:p>
            <a:pPr eaLnBrk="1"/>
            <a:r>
              <a:rPr lang="zh-CN" altLang="zh-CN" sz="2900" b="1"/>
              <a:t>7.3 </a:t>
            </a:r>
            <a:r>
              <a:rPr lang="zh-CN" sz="2900" b="1"/>
              <a:t>绘制正式施工总平面图</a:t>
            </a:r>
            <a:endParaRPr lang="zh-CN" sz="2900" b="1"/>
          </a:p>
        </p:txBody>
      </p:sp>
      <p:sp>
        <p:nvSpPr>
          <p:cNvPr id="47109" name="第7章 施工总平面布置"/>
          <p:cNvSpPr txBox="1">
            <a:spLocks noChangeArrowheads="1"/>
          </p:cNvSpPr>
          <p:nvPr/>
        </p:nvSpPr>
        <p:spPr bwMode="auto">
          <a:xfrm>
            <a:off x="4371975" y="241300"/>
            <a:ext cx="2711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800"/>
              <a:t> </a:t>
            </a:r>
            <a:r>
              <a:rPr lang="zh-CN" sz="2800"/>
              <a:t>施工总平面布置</a:t>
            </a:r>
            <a:endParaRPr lang="zh-CN" sz="2800"/>
          </a:p>
        </p:txBody>
      </p:sp>
      <p:pic>
        <p:nvPicPr>
          <p:cNvPr id="47110" name="图像" descr="图像"/>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1079500"/>
            <a:ext cx="8039100" cy="5105400"/>
          </a:xfrm>
          <a:prstGeom prst="rect">
            <a:avLst/>
          </a:prstGeom>
          <a:noFill/>
          <a:ln w="12700">
            <a:solidFill>
              <a:srgbClr val="DDDDDD"/>
            </a:solidFill>
            <a:miter lim="400000"/>
            <a:headEnd/>
            <a:tailEnd/>
          </a:ln>
          <a:extLst>
            <a:ext uri="{909E8E84-426E-40DD-AFC4-6F175D3DCCD1}">
              <a14:hiddenFill xmlns:a14="http://schemas.microsoft.com/office/drawing/2010/main">
                <a:solidFill>
                  <a:srgbClr val="FFFFFF"/>
                </a:solidFill>
              </a14:hiddenFill>
            </a:ext>
          </a:extLst>
        </p:spPr>
      </p:pic>
      <p:sp>
        <p:nvSpPr>
          <p:cNvPr id="47111" name="国际商业大厦施工总平面图"/>
          <p:cNvSpPr txBox="1">
            <a:spLocks noChangeArrowheads="1"/>
          </p:cNvSpPr>
          <p:nvPr/>
        </p:nvSpPr>
        <p:spPr bwMode="auto">
          <a:xfrm>
            <a:off x="4138612" y="6204257"/>
            <a:ext cx="40671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600" dirty="0">
                <a:solidFill>
                  <a:srgbClr val="535353"/>
                </a:solidFill>
                <a:latin typeface="Songti SC Regular" panose="02010800040101010101" charset="-122"/>
                <a:ea typeface="Songti SC Regular" panose="02010800040101010101" charset="-122"/>
                <a:cs typeface="Songti SC Regular" panose="02010800040101010101" charset="-122"/>
                <a:sym typeface="Songti SC Regular" panose="02010800040101010101" charset="-122"/>
              </a:rPr>
              <a:t>国际商业大厦施工总平面图</a:t>
            </a:r>
            <a:endParaRPr lang="zh-CN" sz="2600" dirty="0">
              <a:solidFill>
                <a:srgbClr val="535353"/>
              </a:solidFill>
              <a:latin typeface="Songti SC Regular" panose="02010800040101010101" charset="-122"/>
              <a:ea typeface="Songti SC Regular" panose="02010800040101010101" charset="-122"/>
              <a:cs typeface="Songti SC Regular" panose="02010800040101010101" charset="-122"/>
              <a:sym typeface="Songti SC Regular" panose="02010800040101010101" charset="-122"/>
            </a:endParaRPr>
          </a:p>
        </p:txBody>
      </p:sp>
      <p:grpSp>
        <p:nvGrpSpPr>
          <p:cNvPr id="47112" name="组合 10"/>
          <p:cNvGrpSpPr/>
          <p:nvPr/>
        </p:nvGrpSpPr>
        <p:grpSpPr bwMode="auto">
          <a:xfrm>
            <a:off x="3241675" y="127000"/>
            <a:ext cx="836613" cy="781050"/>
            <a:chOff x="0" y="0"/>
            <a:chExt cx="837475" cy="781050"/>
          </a:xfrm>
        </p:grpSpPr>
        <p:sp>
          <p:nvSpPr>
            <p:cNvPr id="10"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47114"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07</a:t>
              </a:r>
              <a:endParaRPr lang="zh-CN" altLang="zh-CN" sz="2800"/>
            </a:p>
          </p:txBody>
        </p:sp>
      </p:gr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椭圆 2"/>
          <p:cNvSpPr/>
          <p:nvPr/>
        </p:nvSpPr>
        <p:spPr>
          <a:xfrm>
            <a:off x="1408113" y="4913313"/>
            <a:ext cx="1055687" cy="1055687"/>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761" name="椭圆 3"/>
          <p:cNvSpPr/>
          <p:nvPr/>
        </p:nvSpPr>
        <p:spPr>
          <a:xfrm>
            <a:off x="9728200" y="1136650"/>
            <a:ext cx="563563" cy="563563"/>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762" name="椭圆 10"/>
          <p:cNvSpPr/>
          <p:nvPr/>
        </p:nvSpPr>
        <p:spPr>
          <a:xfrm>
            <a:off x="-398463" y="-623888"/>
            <a:ext cx="1630363" cy="1630363"/>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763" name="椭圆 11"/>
          <p:cNvSpPr/>
          <p:nvPr/>
        </p:nvSpPr>
        <p:spPr>
          <a:xfrm>
            <a:off x="8920163" y="5253038"/>
            <a:ext cx="447675" cy="449262"/>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grpSp>
        <p:nvGrpSpPr>
          <p:cNvPr id="48134" name="组合 12"/>
          <p:cNvGrpSpPr/>
          <p:nvPr/>
        </p:nvGrpSpPr>
        <p:grpSpPr bwMode="auto">
          <a:xfrm>
            <a:off x="3287713" y="620713"/>
            <a:ext cx="5616575" cy="5616575"/>
            <a:chOff x="0" y="0"/>
            <a:chExt cx="5616466" cy="5616466"/>
          </a:xfrm>
        </p:grpSpPr>
        <p:sp>
          <p:nvSpPr>
            <p:cNvPr id="764" name="矩形: 圆角 1"/>
            <p:cNvSpPr/>
            <p:nvPr/>
          </p:nvSpPr>
          <p:spPr>
            <a:xfrm rot="2684577">
              <a:off x="822309" y="822309"/>
              <a:ext cx="3971848" cy="3971848"/>
            </a:xfrm>
            <a:prstGeom prst="roundRect">
              <a:avLst>
                <a:gd name="adj" fmla="val 13360"/>
              </a:avLst>
            </a:prstGeom>
            <a:solidFill>
              <a:srgbClr val="FFFFFF"/>
            </a:solidFill>
            <a:ln w="12700" cap="flat">
              <a:noFill/>
              <a:miter lim="400000"/>
            </a:ln>
            <a:effectLst>
              <a:outerShdw blurRad="546100" rotWithShape="0">
                <a:srgbClr val="595959">
                  <a:alpha val="19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pic>
          <p:nvPicPr>
            <p:cNvPr id="48139" name="图片 15" descr="图片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27018" y="1454759"/>
              <a:ext cx="1362429" cy="114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48135" name="水工程建设项目投资（3章）"/>
          <p:cNvSpPr txBox="1">
            <a:spLocks noChangeArrowheads="1"/>
          </p:cNvSpPr>
          <p:nvPr/>
        </p:nvSpPr>
        <p:spPr bwMode="auto">
          <a:xfrm>
            <a:off x="3976688" y="3810635"/>
            <a:ext cx="7069137" cy="6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rPr>
              <a:t>水工程建设项目投资</a:t>
            </a:r>
            <a:endPar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endParaRPr>
          </a:p>
        </p:txBody>
      </p:sp>
      <p:sp>
        <p:nvSpPr>
          <p:cNvPr id="768" name="文本框 5"/>
          <p:cNvSpPr txBox="1"/>
          <p:nvPr/>
        </p:nvSpPr>
        <p:spPr>
          <a:xfrm>
            <a:off x="3976688" y="5076825"/>
            <a:ext cx="4251325" cy="707886"/>
          </a:xfrm>
          <a:prstGeom prst="rect">
            <a:avLst/>
          </a:prstGeom>
          <a:ln w="12700">
            <a:miter lim="400000"/>
          </a:ln>
        </p:spPr>
        <p:txBody>
          <a:bodyPr lIns="45719" rIns="45719">
            <a:spAutoFit/>
          </a:bodyPr>
          <a:lstStyle>
            <a:lvl1pPr algn="ctr">
              <a:defRPr sz="4000" spc="700">
                <a:solidFill>
                  <a:srgbClr val="A6A6A6"/>
                </a:solidFill>
                <a:effectLst>
                  <a:outerShdw blurRad="165100" rotWithShape="0">
                    <a:srgbClr val="000000">
                      <a:alpha val="24000"/>
                    </a:srgbClr>
                  </a:outerShdw>
                </a:effectLst>
              </a:defRPr>
            </a:lvl1pPr>
          </a:lstStyle>
          <a:p>
            <a:pPr eaLnBrk="1" fontAlgn="auto">
              <a:spcBef>
                <a:spcPts val="0"/>
              </a:spcBef>
              <a:spcAft>
                <a:spcPts val="0"/>
              </a:spcAft>
              <a:defRPr/>
            </a:pPr>
            <a:r>
              <a:rPr kern="0" spc="0" dirty="0" err="1">
                <a:ln w="0"/>
                <a:solidFill>
                  <a:schemeClr val="accent1"/>
                </a:solidFill>
                <a:effectLst>
                  <a:outerShdw blurRad="38100" dist="25400" dir="5400000" algn="ctr" rotWithShape="0">
                    <a:srgbClr val="6E747A">
                      <a:alpha val="43000"/>
                    </a:srgbClr>
                  </a:outerShdw>
                </a:effectLst>
                <a:latin typeface="+mj-lt"/>
                <a:ea typeface="+mj-ea"/>
                <a:cs typeface="+mj-cs"/>
                <a:sym typeface="微软雅黑" panose="020B0503020204020204" pitchFamily="34" charset="-122"/>
              </a:rPr>
              <a:t>第三部分</a:t>
            </a:r>
            <a:endParaRPr kern="0" spc="0" dirty="0">
              <a:ln w="0"/>
              <a:solidFill>
                <a:schemeClr val="accent1"/>
              </a:solidFill>
              <a:effectLst>
                <a:outerShdw blurRad="38100" dist="25400" dir="5400000" algn="ctr" rotWithShape="0">
                  <a:srgbClr val="6E747A">
                    <a:alpha val="43000"/>
                  </a:srgbClr>
                </a:outerShdw>
              </a:effectLst>
              <a:latin typeface="+mj-lt"/>
              <a:ea typeface="+mj-ea"/>
              <a:cs typeface="+mj-cs"/>
              <a:sym typeface="微软雅黑" panose="020B0503020204020204" pitchFamily="34" charset="-122"/>
            </a:endParaRPr>
          </a:p>
        </p:txBody>
      </p:sp>
      <p:sp>
        <p:nvSpPr>
          <p:cNvPr id="48137" name="水工程经济"/>
          <p:cNvSpPr txBox="1">
            <a:spLocks noChangeArrowheads="1"/>
          </p:cNvSpPr>
          <p:nvPr/>
        </p:nvSpPr>
        <p:spPr bwMode="auto">
          <a:xfrm>
            <a:off x="4813300" y="1136650"/>
            <a:ext cx="2565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rPr>
              <a:t>水工程经济</a:t>
            </a:r>
            <a:endParaRPr lang="zh-CN" sz="3800">
              <a:latin typeface="Songti SC Regular" panose="02010800040101010101" charset="-122"/>
              <a:ea typeface="Songti SC Regular" panose="02010800040101010101" charset="-122"/>
              <a:cs typeface="Songti SC Regular" panose="02010800040101010101" charset="-122"/>
              <a:sym typeface="Songti SC Regular" panose="02010800040101010101" charset="-122"/>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组合 17"/>
          <p:cNvGrpSpPr/>
          <p:nvPr/>
        </p:nvGrpSpPr>
        <p:grpSpPr bwMode="auto">
          <a:xfrm>
            <a:off x="776288" y="2211388"/>
            <a:ext cx="10639425" cy="3903662"/>
            <a:chOff x="0" y="0"/>
            <a:chExt cx="10638972" cy="3904343"/>
          </a:xfrm>
        </p:grpSpPr>
        <p:sp>
          <p:nvSpPr>
            <p:cNvPr id="771"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49163"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49155" name="第一章 基本建设程序"/>
          <p:cNvSpPr txBox="1">
            <a:spLocks noChangeArrowheads="1"/>
          </p:cNvSpPr>
          <p:nvPr/>
        </p:nvSpPr>
        <p:spPr bwMode="auto">
          <a:xfrm>
            <a:off x="1617663" y="2686050"/>
            <a:ext cx="306590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1</a:t>
            </a:r>
            <a:r>
              <a:rPr lang="zh-CN" altLang="en-US" sz="2700" dirty="0"/>
              <a:t>）</a:t>
            </a:r>
            <a:r>
              <a:rPr lang="zh-CN" sz="2700" dirty="0"/>
              <a:t>基本建设程序</a:t>
            </a:r>
            <a:endParaRPr lang="zh-CN" sz="2700" dirty="0"/>
          </a:p>
        </p:txBody>
      </p:sp>
      <p:sp>
        <p:nvSpPr>
          <p:cNvPr id="49156" name="目录"/>
          <p:cNvSpPr txBox="1">
            <a:spLocks noChangeArrowheads="1"/>
          </p:cNvSpPr>
          <p:nvPr/>
        </p:nvSpPr>
        <p:spPr bwMode="auto">
          <a:xfrm>
            <a:off x="1803400" y="1274763"/>
            <a:ext cx="8397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900" b="1"/>
              <a:t>目录</a:t>
            </a:r>
            <a:endParaRPr lang="zh-CN" sz="2900" b="1"/>
          </a:p>
        </p:txBody>
      </p:sp>
      <p:sp>
        <p:nvSpPr>
          <p:cNvPr id="49157" name="水工程建设项目投资"/>
          <p:cNvSpPr txBox="1">
            <a:spLocks noChangeArrowheads="1"/>
          </p:cNvSpPr>
          <p:nvPr/>
        </p:nvSpPr>
        <p:spPr bwMode="auto">
          <a:xfrm>
            <a:off x="4329113" y="374650"/>
            <a:ext cx="35337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000"/>
              <a:t>水工程建设项目投资</a:t>
            </a:r>
            <a:endParaRPr lang="zh-CN" sz="3000"/>
          </a:p>
        </p:txBody>
      </p:sp>
      <p:pic>
        <p:nvPicPr>
          <p:cNvPr id="49158"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51325" y="311150"/>
            <a:ext cx="3689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第二章 建设项目总投资"/>
          <p:cNvSpPr txBox="1">
            <a:spLocks noChangeArrowheads="1"/>
          </p:cNvSpPr>
          <p:nvPr/>
        </p:nvSpPr>
        <p:spPr bwMode="auto">
          <a:xfrm>
            <a:off x="1617663" y="3876675"/>
            <a:ext cx="341215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2</a:t>
            </a:r>
            <a:r>
              <a:rPr lang="zh-CN" altLang="en-US" sz="2700" dirty="0"/>
              <a:t>）</a:t>
            </a:r>
            <a:r>
              <a:rPr lang="zh-CN" sz="2700" dirty="0"/>
              <a:t>建设项目总投资</a:t>
            </a:r>
            <a:endParaRPr lang="zh-CN" sz="2700" dirty="0"/>
          </a:p>
        </p:txBody>
      </p:sp>
      <p:sp>
        <p:nvSpPr>
          <p:cNvPr id="49160" name="第三章 水工程经济文件分类"/>
          <p:cNvSpPr txBox="1">
            <a:spLocks noChangeArrowheads="1"/>
          </p:cNvSpPr>
          <p:nvPr/>
        </p:nvSpPr>
        <p:spPr bwMode="auto">
          <a:xfrm>
            <a:off x="1617663" y="5065713"/>
            <a:ext cx="41046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3</a:t>
            </a:r>
            <a:r>
              <a:rPr lang="zh-CN" altLang="en-US" sz="2700" dirty="0"/>
              <a:t>）</a:t>
            </a:r>
            <a:r>
              <a:rPr lang="zh-CN" sz="2700" dirty="0"/>
              <a:t>水工程经济文件分类</a:t>
            </a:r>
            <a:endParaRPr lang="zh-CN" sz="2700" dirty="0"/>
          </a:p>
        </p:txBody>
      </p:sp>
      <p:pic>
        <p:nvPicPr>
          <p:cNvPr id="49161" name="图像" descr="图像"/>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2913" y="1492250"/>
            <a:ext cx="4622800" cy="4622800"/>
          </a:xfrm>
          <a:prstGeom prst="rect">
            <a:avLst/>
          </a:prstGeom>
          <a:noFill/>
          <a:ln w="25400">
            <a:solidFill>
              <a:srgbClr val="DDDDDD"/>
            </a:solidFill>
            <a:miter lim="4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14800" y="122238"/>
            <a:ext cx="282892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79" name="组合 17"/>
          <p:cNvGrpSpPr/>
          <p:nvPr/>
        </p:nvGrpSpPr>
        <p:grpSpPr bwMode="auto">
          <a:xfrm>
            <a:off x="776288" y="2335213"/>
            <a:ext cx="10639425" cy="3905250"/>
            <a:chOff x="0" y="0"/>
            <a:chExt cx="10638972" cy="3904343"/>
          </a:xfrm>
        </p:grpSpPr>
        <p:sp>
          <p:nvSpPr>
            <p:cNvPr id="784"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0192"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50180" name="指国民经济各部门完成固定资产再生产的手段和过程。也被称为在国民经济中投资进行建筑、购置、和安装固定资产的活动以及与此有关的其他活动"/>
          <p:cNvSpPr txBox="1">
            <a:spLocks noChangeArrowheads="1"/>
          </p:cNvSpPr>
          <p:nvPr/>
        </p:nvSpPr>
        <p:spPr bwMode="auto">
          <a:xfrm>
            <a:off x="3529013" y="2505075"/>
            <a:ext cx="78486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sz="2700"/>
              <a:t>指国民经济各部门完成固定资产再生产的手段和过程。也被称为在国民经济中投资进行建筑、购置、和安装固定资产的活动以及与此有关的其他活动</a:t>
            </a:r>
            <a:endParaRPr lang="zh-CN" sz="2700"/>
          </a:p>
        </p:txBody>
      </p:sp>
      <p:sp>
        <p:nvSpPr>
          <p:cNvPr id="50181" name="第1章 基本建设程序"/>
          <p:cNvSpPr txBox="1">
            <a:spLocks noChangeArrowheads="1"/>
          </p:cNvSpPr>
          <p:nvPr/>
        </p:nvSpPr>
        <p:spPr bwMode="auto">
          <a:xfrm>
            <a:off x="4192588" y="236538"/>
            <a:ext cx="2632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基本建设程序</a:t>
            </a:r>
            <a:endParaRPr lang="zh-CN" sz="3300"/>
          </a:p>
        </p:txBody>
      </p:sp>
      <p:sp>
        <p:nvSpPr>
          <p:cNvPr id="50182" name="概念："/>
          <p:cNvSpPr txBox="1">
            <a:spLocks noChangeArrowheads="1"/>
          </p:cNvSpPr>
          <p:nvPr/>
        </p:nvSpPr>
        <p:spPr bwMode="auto">
          <a:xfrm>
            <a:off x="1624013" y="2892425"/>
            <a:ext cx="15509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800">
                <a:solidFill>
                  <a:srgbClr val="FF2600"/>
                </a:solidFill>
              </a:rPr>
              <a:t>概念：</a:t>
            </a:r>
            <a:endParaRPr lang="zh-CN" sz="3800">
              <a:solidFill>
                <a:srgbClr val="FF2600"/>
              </a:solidFill>
            </a:endParaRPr>
          </a:p>
        </p:txBody>
      </p:sp>
      <p:sp>
        <p:nvSpPr>
          <p:cNvPr id="50183" name="它是实现国民经济和社会发展，增强综合国力和提高民群众物质文化生活的重要途径，也是实现资金积累不可缺少的重要环节。"/>
          <p:cNvSpPr txBox="1">
            <a:spLocks noChangeArrowheads="1"/>
          </p:cNvSpPr>
          <p:nvPr/>
        </p:nvSpPr>
        <p:spPr bwMode="auto">
          <a:xfrm>
            <a:off x="3529013" y="4283075"/>
            <a:ext cx="78486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sz="2700"/>
              <a:t>它是实现国民经济和社会发展，增强综合国力和提高</a:t>
            </a:r>
            <a:r>
              <a:rPr lang="zh-CN" altLang="en-US" sz="2700"/>
              <a:t>人</a:t>
            </a:r>
            <a:r>
              <a:rPr lang="zh-CN" sz="2700"/>
              <a:t>民群众物质文化生活的重要途径，也是实现资金积累不可缺少的重要环节。</a:t>
            </a:r>
            <a:endParaRPr lang="zh-CN" sz="2700"/>
          </a:p>
        </p:txBody>
      </p:sp>
      <p:sp>
        <p:nvSpPr>
          <p:cNvPr id="50184" name="作用："/>
          <p:cNvSpPr txBox="1">
            <a:spLocks noChangeArrowheads="1"/>
          </p:cNvSpPr>
          <p:nvPr/>
        </p:nvSpPr>
        <p:spPr bwMode="auto">
          <a:xfrm>
            <a:off x="1624013" y="4670425"/>
            <a:ext cx="15509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800">
                <a:solidFill>
                  <a:srgbClr val="FF2600"/>
                </a:solidFill>
              </a:rPr>
              <a:t>作用：</a:t>
            </a:r>
            <a:endParaRPr lang="zh-CN" sz="3800">
              <a:solidFill>
                <a:srgbClr val="FF2600"/>
              </a:solidFill>
            </a:endParaRPr>
          </a:p>
        </p:txBody>
      </p:sp>
      <p:sp>
        <p:nvSpPr>
          <p:cNvPr id="50185" name="线条"/>
          <p:cNvSpPr>
            <a:spLocks noChangeShapeType="1"/>
          </p:cNvSpPr>
          <p:nvPr/>
        </p:nvSpPr>
        <p:spPr bwMode="auto">
          <a:xfrm>
            <a:off x="1951038" y="4164013"/>
            <a:ext cx="8664575" cy="0"/>
          </a:xfrm>
          <a:prstGeom prst="line">
            <a:avLst/>
          </a:prstGeom>
          <a:noFill/>
          <a:ln w="38100">
            <a:solidFill>
              <a:srgbClr val="535353"/>
            </a:solidFill>
            <a:miter lim="4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50186" name="线条"/>
          <p:cNvSpPr>
            <a:spLocks noChangeShapeType="1"/>
          </p:cNvSpPr>
          <p:nvPr/>
        </p:nvSpPr>
        <p:spPr bwMode="auto">
          <a:xfrm flipH="1">
            <a:off x="776288" y="18970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50187" name="1.1基本建设概念、作用及分类"/>
          <p:cNvSpPr txBox="1">
            <a:spLocks noChangeArrowheads="1"/>
          </p:cNvSpPr>
          <p:nvPr/>
        </p:nvSpPr>
        <p:spPr bwMode="auto">
          <a:xfrm>
            <a:off x="776288" y="1284288"/>
            <a:ext cx="50355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1.1</a:t>
            </a:r>
            <a:r>
              <a:rPr lang="zh-CN" sz="2900" b="1"/>
              <a:t>基本建设概念、作用及</a:t>
            </a:r>
            <a:r>
              <a:rPr lang="zh-CN" sz="2900" b="1">
                <a:solidFill>
                  <a:srgbClr val="FF2600"/>
                </a:solidFill>
              </a:rPr>
              <a:t>分类</a:t>
            </a:r>
            <a:endParaRPr lang="zh-CN" sz="2900" b="1">
              <a:solidFill>
                <a:srgbClr val="FF2600"/>
              </a:solidFill>
            </a:endParaRPr>
          </a:p>
        </p:txBody>
      </p:sp>
      <p:grpSp>
        <p:nvGrpSpPr>
          <p:cNvPr id="50188" name="组合 10"/>
          <p:cNvGrpSpPr/>
          <p:nvPr/>
        </p:nvGrpSpPr>
        <p:grpSpPr bwMode="auto">
          <a:xfrm>
            <a:off x="3241675" y="127000"/>
            <a:ext cx="836613" cy="781050"/>
            <a:chOff x="0" y="0"/>
            <a:chExt cx="837475" cy="781050"/>
          </a:xfrm>
        </p:grpSpPr>
        <p:sp>
          <p:nvSpPr>
            <p:cNvPr id="16"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0190"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1</a:t>
              </a:r>
              <a:endParaRPr lang="zh-CN" altLang="zh-CN" sz="2800"/>
            </a:p>
          </p:txBody>
        </p:sp>
      </p:gr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14800" y="122238"/>
            <a:ext cx="2878138"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3" name="组合 17"/>
          <p:cNvGrpSpPr/>
          <p:nvPr/>
        </p:nvGrpSpPr>
        <p:grpSpPr bwMode="auto">
          <a:xfrm>
            <a:off x="776288" y="2330450"/>
            <a:ext cx="10639425" cy="3905250"/>
            <a:chOff x="0" y="0"/>
            <a:chExt cx="10638972" cy="3904343"/>
          </a:xfrm>
        </p:grpSpPr>
        <p:sp>
          <p:nvSpPr>
            <p:cNvPr id="799"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1221"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51204" name="线条"/>
          <p:cNvSpPr>
            <a:spLocks noChangeShapeType="1"/>
          </p:cNvSpPr>
          <p:nvPr/>
        </p:nvSpPr>
        <p:spPr bwMode="auto">
          <a:xfrm flipH="1">
            <a:off x="776288" y="18970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51205" name="1.1基本建设概念、作用及分类"/>
          <p:cNvSpPr txBox="1">
            <a:spLocks noChangeArrowheads="1"/>
          </p:cNvSpPr>
          <p:nvPr/>
        </p:nvSpPr>
        <p:spPr bwMode="auto">
          <a:xfrm>
            <a:off x="776288" y="1284288"/>
            <a:ext cx="50355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1.1</a:t>
            </a:r>
            <a:r>
              <a:rPr lang="zh-CN" sz="2900" b="1"/>
              <a:t>基本建设概念、作用及</a:t>
            </a:r>
            <a:r>
              <a:rPr lang="zh-CN" sz="2900" b="1">
                <a:solidFill>
                  <a:srgbClr val="FF2600"/>
                </a:solidFill>
              </a:rPr>
              <a:t>分类</a:t>
            </a:r>
            <a:endParaRPr lang="zh-CN" sz="2900" b="1">
              <a:solidFill>
                <a:srgbClr val="FF2600"/>
              </a:solidFill>
            </a:endParaRPr>
          </a:p>
        </p:txBody>
      </p:sp>
      <p:sp>
        <p:nvSpPr>
          <p:cNvPr id="51206" name="第1章 基本建设程序"/>
          <p:cNvSpPr txBox="1">
            <a:spLocks noChangeArrowheads="1"/>
          </p:cNvSpPr>
          <p:nvPr/>
        </p:nvSpPr>
        <p:spPr bwMode="auto">
          <a:xfrm>
            <a:off x="4192588" y="236538"/>
            <a:ext cx="2632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基本建设程序</a:t>
            </a:r>
            <a:endParaRPr lang="zh-CN" sz="3300"/>
          </a:p>
        </p:txBody>
      </p:sp>
      <p:sp>
        <p:nvSpPr>
          <p:cNvPr id="51207" name="矩形 48"/>
          <p:cNvSpPr>
            <a:spLocks noChangeArrowheads="1"/>
          </p:cNvSpPr>
          <p:nvPr/>
        </p:nvSpPr>
        <p:spPr bwMode="auto">
          <a:xfrm>
            <a:off x="1258888" y="4587875"/>
            <a:ext cx="17557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1" hangingPunct="1">
              <a:lnSpc>
                <a:spcPct val="80000"/>
              </a:lnSpc>
              <a:buFont typeface="Arial" panose="020B0604020202020204" pitchFamily="34" charset="0"/>
              <a:buNone/>
            </a:pPr>
            <a:r>
              <a:rPr lang="zh-CN" altLang="en-US" sz="1600">
                <a:solidFill>
                  <a:schemeClr val="tx1"/>
                </a:solidFill>
                <a:latin typeface="宋体" panose="02010600030101010101" pitchFamily="2" charset="-122"/>
              </a:rPr>
              <a:t>基本建设</a:t>
            </a:r>
            <a:endParaRPr lang="zh-CN" altLang="zh-CN" sz="1600">
              <a:solidFill>
                <a:schemeClr val="tx1"/>
              </a:solidFill>
              <a:latin typeface="宋体" panose="02010600030101010101" pitchFamily="2" charset="-122"/>
            </a:endParaRPr>
          </a:p>
        </p:txBody>
      </p:sp>
      <p:sp>
        <p:nvSpPr>
          <p:cNvPr id="50" name="左大括号 49"/>
          <p:cNvSpPr/>
          <p:nvPr/>
        </p:nvSpPr>
        <p:spPr>
          <a:xfrm>
            <a:off x="2782888" y="3724275"/>
            <a:ext cx="649287" cy="1944688"/>
          </a:xfrm>
          <a:prstGeom prst="leftBrace">
            <a:avLst/>
          </a:prstGeom>
          <a:ln w="31750"/>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zh-CN" altLang="en-US" sz="1600">
              <a:latin typeface="宋体" panose="02010600030101010101" pitchFamily="2" charset="-122"/>
              <a:ea typeface="微软雅黑" panose="020B0503020204020204" pitchFamily="34" charset="-122"/>
              <a:sym typeface="微软雅黑" panose="020B0503020204020204" pitchFamily="34" charset="-122"/>
            </a:endParaRPr>
          </a:p>
        </p:txBody>
      </p:sp>
      <p:sp>
        <p:nvSpPr>
          <p:cNvPr id="51209" name="矩形 50"/>
          <p:cNvSpPr>
            <a:spLocks noChangeArrowheads="1"/>
          </p:cNvSpPr>
          <p:nvPr/>
        </p:nvSpPr>
        <p:spPr bwMode="auto">
          <a:xfrm>
            <a:off x="2986088" y="3771900"/>
            <a:ext cx="10048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eaLnBrk="1" hangingPunct="1">
              <a:lnSpc>
                <a:spcPct val="80000"/>
              </a:lnSpc>
              <a:buFont typeface="Arial" panose="020B0604020202020204" pitchFamily="34" charset="0"/>
              <a:buNone/>
            </a:pPr>
            <a:r>
              <a:rPr lang="zh-CN" altLang="en-US" sz="1600">
                <a:solidFill>
                  <a:schemeClr val="tx1"/>
                </a:solidFill>
                <a:latin typeface="宋体" panose="02010600030101010101" pitchFamily="2" charset="-122"/>
              </a:rPr>
              <a:t>建设性质</a:t>
            </a:r>
            <a:endParaRPr lang="zh-CN" altLang="zh-CN" sz="1600">
              <a:solidFill>
                <a:schemeClr val="tx1"/>
              </a:solidFill>
              <a:latin typeface="宋体" panose="02010600030101010101" pitchFamily="2" charset="-122"/>
            </a:endParaRPr>
          </a:p>
        </p:txBody>
      </p:sp>
      <p:sp>
        <p:nvSpPr>
          <p:cNvPr id="52" name="左大括号 51"/>
          <p:cNvSpPr/>
          <p:nvPr/>
        </p:nvSpPr>
        <p:spPr>
          <a:xfrm>
            <a:off x="4511675" y="2716213"/>
            <a:ext cx="576263" cy="2376487"/>
          </a:xfrm>
          <a:prstGeom prst="leftBrace">
            <a:avLst/>
          </a:prstGeom>
          <a:ln w="31750"/>
        </p:spPr>
        <p:style>
          <a:lnRef idx="1">
            <a:schemeClr val="accent1"/>
          </a:lnRef>
          <a:fillRef idx="0">
            <a:schemeClr val="accent1"/>
          </a:fillRef>
          <a:effectRef idx="0">
            <a:schemeClr val="accent1"/>
          </a:effectRef>
          <a:fontRef idx="minor">
            <a:schemeClr val="tx1"/>
          </a:fontRef>
        </p:style>
        <p:txBody>
          <a:bodyPr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mn-lt"/>
                <a:ea typeface="+mn-ea"/>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mn-lt"/>
                <a:ea typeface="+mn-ea"/>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mn-lt"/>
                <a:ea typeface="+mn-ea"/>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mn-lt"/>
                <a:ea typeface="+mn-ea"/>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zh-CN" altLang="en-US" sz="1600">
              <a:latin typeface="宋体" panose="02010600030101010101" pitchFamily="2" charset="-122"/>
              <a:ea typeface="微软雅黑" panose="020B0503020204020204" pitchFamily="34" charset="-122"/>
              <a:sym typeface="微软雅黑" panose="020B0503020204020204" pitchFamily="34" charset="-122"/>
            </a:endParaRPr>
          </a:p>
        </p:txBody>
      </p:sp>
      <p:sp>
        <p:nvSpPr>
          <p:cNvPr id="51211" name="矩形 52"/>
          <p:cNvSpPr>
            <a:spLocks noChangeArrowheads="1"/>
          </p:cNvSpPr>
          <p:nvPr/>
        </p:nvSpPr>
        <p:spPr bwMode="auto">
          <a:xfrm>
            <a:off x="5057775" y="2490788"/>
            <a:ext cx="203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eaLnBrk="1" hangingPunct="1">
              <a:buFont typeface="Arial" panose="020B0604020202020204" pitchFamily="34" charset="0"/>
              <a:buNone/>
            </a:pPr>
            <a:r>
              <a:rPr lang="zh-CN" altLang="en-US" sz="1600">
                <a:solidFill>
                  <a:schemeClr val="tx1"/>
                </a:solidFill>
                <a:latin typeface="宋体" panose="02010600030101010101" pitchFamily="2" charset="-122"/>
              </a:rPr>
              <a:t>新建：</a:t>
            </a:r>
            <a:r>
              <a:rPr lang="zh-CN" altLang="zh-CN" sz="1600">
                <a:solidFill>
                  <a:schemeClr val="tx1"/>
                </a:solidFill>
                <a:latin typeface="宋体" panose="02010600030101010101" pitchFamily="2" charset="-122"/>
              </a:rPr>
              <a:t>建设新的项目</a:t>
            </a:r>
            <a:endParaRPr lang="zh-CN" altLang="zh-CN" sz="1600">
              <a:solidFill>
                <a:schemeClr val="tx1"/>
              </a:solidFill>
              <a:latin typeface="宋体" panose="02010600030101010101" pitchFamily="2" charset="-122"/>
            </a:endParaRPr>
          </a:p>
        </p:txBody>
      </p:sp>
      <p:sp>
        <p:nvSpPr>
          <p:cNvPr id="51212" name="矩形 53"/>
          <p:cNvSpPr>
            <a:spLocks noChangeArrowheads="1"/>
          </p:cNvSpPr>
          <p:nvPr/>
        </p:nvSpPr>
        <p:spPr bwMode="auto">
          <a:xfrm>
            <a:off x="5016500" y="2933700"/>
            <a:ext cx="51831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1" hangingPunct="1">
              <a:buFont typeface="Arial" panose="020B0604020202020204" pitchFamily="34" charset="0"/>
              <a:buNone/>
            </a:pPr>
            <a:r>
              <a:rPr lang="zh-CN" altLang="en-US" sz="1600">
                <a:solidFill>
                  <a:schemeClr val="tx1"/>
                </a:solidFill>
                <a:latin typeface="宋体" panose="02010600030101010101" pitchFamily="2" charset="-122"/>
              </a:rPr>
              <a:t>扩建：</a:t>
            </a:r>
            <a:r>
              <a:rPr lang="zh-CN" altLang="zh-CN" sz="1600">
                <a:solidFill>
                  <a:schemeClr val="tx1"/>
                </a:solidFill>
                <a:latin typeface="宋体" panose="02010600030101010101" pitchFamily="2" charset="-122"/>
              </a:rPr>
              <a:t>为扩大原有企业产品的生产能力、增加新产品的生产能力而新建和扩建</a:t>
            </a:r>
            <a:r>
              <a:rPr lang="zh-CN" altLang="en-US" sz="1600">
                <a:solidFill>
                  <a:schemeClr val="tx1"/>
                </a:solidFill>
                <a:latin typeface="宋体" panose="02010600030101010101" pitchFamily="2" charset="-122"/>
              </a:rPr>
              <a:t>的工</a:t>
            </a:r>
            <a:r>
              <a:rPr lang="zh-CN" altLang="zh-CN" sz="1600">
                <a:solidFill>
                  <a:schemeClr val="tx1"/>
                </a:solidFill>
                <a:latin typeface="宋体" panose="02010600030101010101" pitchFamily="2" charset="-122"/>
              </a:rPr>
              <a:t>程项目</a:t>
            </a:r>
            <a:endParaRPr lang="zh-CN" altLang="zh-CN" sz="1600">
              <a:solidFill>
                <a:schemeClr val="tx1"/>
              </a:solidFill>
              <a:latin typeface="宋体" panose="02010600030101010101" pitchFamily="2" charset="-122"/>
            </a:endParaRPr>
          </a:p>
        </p:txBody>
      </p:sp>
      <p:sp>
        <p:nvSpPr>
          <p:cNvPr id="51213" name="矩形 54"/>
          <p:cNvSpPr>
            <a:spLocks noChangeArrowheads="1"/>
          </p:cNvSpPr>
          <p:nvPr/>
        </p:nvSpPr>
        <p:spPr bwMode="auto">
          <a:xfrm>
            <a:off x="5087938" y="3724275"/>
            <a:ext cx="53292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1" hangingPunct="1">
              <a:buFont typeface="Arial" panose="020B0604020202020204" pitchFamily="34" charset="0"/>
              <a:buNone/>
            </a:pPr>
            <a:r>
              <a:rPr lang="zh-CN" altLang="en-US" sz="1600">
                <a:solidFill>
                  <a:schemeClr val="tx1"/>
                </a:solidFill>
                <a:latin typeface="宋体" panose="02010600030101010101" pitchFamily="2" charset="-122"/>
              </a:rPr>
              <a:t>改建：</a:t>
            </a:r>
            <a:r>
              <a:rPr lang="zh-CN" altLang="zh-CN" sz="1600">
                <a:solidFill>
                  <a:schemeClr val="tx1"/>
                </a:solidFill>
                <a:latin typeface="宋体" panose="02010600030101010101" pitchFamily="2" charset="-122"/>
              </a:rPr>
              <a:t>原有企业为提高产品质量、节约能源、降低材料消耗、改变产品结构、改革生产工艺、提高技术水平，而对原有固定资产进行整体技术改造</a:t>
            </a:r>
            <a:endParaRPr lang="zh-CN" altLang="zh-CN" sz="1600">
              <a:solidFill>
                <a:schemeClr val="tx1"/>
              </a:solidFill>
              <a:latin typeface="宋体" panose="02010600030101010101" pitchFamily="2" charset="-122"/>
            </a:endParaRPr>
          </a:p>
        </p:txBody>
      </p:sp>
      <p:sp>
        <p:nvSpPr>
          <p:cNvPr id="51214" name="矩形 55"/>
          <p:cNvSpPr>
            <a:spLocks noChangeArrowheads="1"/>
          </p:cNvSpPr>
          <p:nvPr/>
        </p:nvSpPr>
        <p:spPr bwMode="auto">
          <a:xfrm>
            <a:off x="5159375" y="4587875"/>
            <a:ext cx="50403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eaLnBrk="1" hangingPunct="1">
              <a:buFont typeface="Arial" panose="020B0604020202020204" pitchFamily="34" charset="0"/>
              <a:buNone/>
            </a:pPr>
            <a:r>
              <a:rPr lang="zh-CN" altLang="en-US" sz="1600">
                <a:solidFill>
                  <a:schemeClr val="tx1"/>
                </a:solidFill>
                <a:latin typeface="宋体" panose="02010600030101010101" pitchFamily="2" charset="-122"/>
              </a:rPr>
              <a:t>恢复：</a:t>
            </a:r>
            <a:r>
              <a:rPr lang="zh-CN" altLang="zh-CN" sz="1600">
                <a:solidFill>
                  <a:schemeClr val="tx1"/>
                </a:solidFill>
                <a:latin typeface="宋体" panose="02010600030101010101" pitchFamily="2" charset="-122"/>
              </a:rPr>
              <a:t>原有固定资产由于自然灾害或战争而遭破坏，仍按原来规模予以重建</a:t>
            </a:r>
            <a:endParaRPr lang="zh-CN" altLang="zh-CN" sz="1600">
              <a:solidFill>
                <a:schemeClr val="tx1"/>
              </a:solidFill>
              <a:latin typeface="宋体" panose="02010600030101010101" pitchFamily="2" charset="-122"/>
            </a:endParaRPr>
          </a:p>
        </p:txBody>
      </p:sp>
      <p:sp>
        <p:nvSpPr>
          <p:cNvPr id="51215" name="矩形 56"/>
          <p:cNvSpPr>
            <a:spLocks noChangeArrowheads="1"/>
          </p:cNvSpPr>
          <p:nvPr/>
        </p:nvSpPr>
        <p:spPr bwMode="auto">
          <a:xfrm>
            <a:off x="3135313" y="5368925"/>
            <a:ext cx="428783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eaLnBrk="1" hangingPunct="1">
              <a:lnSpc>
                <a:spcPct val="80000"/>
              </a:lnSpc>
              <a:buFont typeface="Arial" panose="020B0604020202020204" pitchFamily="34" charset="0"/>
              <a:buNone/>
            </a:pPr>
            <a:r>
              <a:rPr lang="zh-CN" altLang="en-US" sz="1600">
                <a:solidFill>
                  <a:schemeClr val="tx1"/>
                </a:solidFill>
                <a:latin typeface="宋体" panose="02010600030101010101" pitchFamily="2" charset="-122"/>
              </a:rPr>
              <a:t>建设规模：</a:t>
            </a:r>
            <a:r>
              <a:rPr lang="zh-CN" altLang="zh-CN" sz="1600">
                <a:solidFill>
                  <a:schemeClr val="tx1"/>
                </a:solidFill>
                <a:latin typeface="宋体" panose="02010600030101010101" pitchFamily="2" charset="-122"/>
              </a:rPr>
              <a:t>大型项目、中型项目和小型项目</a:t>
            </a:r>
            <a:r>
              <a:rPr lang="zh-CN" altLang="en-US" sz="1600">
                <a:solidFill>
                  <a:schemeClr val="tx1"/>
                </a:solidFill>
                <a:latin typeface="宋体" panose="02010600030101010101" pitchFamily="2" charset="-122"/>
              </a:rPr>
              <a:t>；</a:t>
            </a:r>
            <a:endParaRPr lang="zh-CN" altLang="zh-CN" sz="1600">
              <a:solidFill>
                <a:schemeClr val="tx1"/>
              </a:solidFill>
              <a:latin typeface="宋体" panose="02010600030101010101" pitchFamily="2" charset="-122"/>
            </a:endParaRPr>
          </a:p>
        </p:txBody>
      </p:sp>
      <p:sp>
        <p:nvSpPr>
          <p:cNvPr id="51216" name="矩形 57"/>
          <p:cNvSpPr>
            <a:spLocks noChangeArrowheads="1"/>
          </p:cNvSpPr>
          <p:nvPr/>
        </p:nvSpPr>
        <p:spPr bwMode="auto">
          <a:xfrm>
            <a:off x="3559175" y="5668963"/>
            <a:ext cx="3057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zh-CN" altLang="zh-CN" sz="1600">
                <a:solidFill>
                  <a:schemeClr val="tx1"/>
                </a:solidFill>
                <a:latin typeface="宋体" panose="02010600030101010101" pitchFamily="2" charset="-122"/>
              </a:rPr>
              <a:t>划分标准因经济用途和行业不同</a:t>
            </a:r>
            <a:endParaRPr lang="zh-CN" altLang="en-US" sz="1600">
              <a:solidFill>
                <a:schemeClr val="tx1"/>
              </a:solidFill>
              <a:latin typeface="宋体" panose="02010600030101010101" pitchFamily="2" charset="-122"/>
            </a:endParaRPr>
          </a:p>
        </p:txBody>
      </p:sp>
      <p:grpSp>
        <p:nvGrpSpPr>
          <p:cNvPr id="51217" name="组合 10"/>
          <p:cNvGrpSpPr/>
          <p:nvPr/>
        </p:nvGrpSpPr>
        <p:grpSpPr bwMode="auto">
          <a:xfrm>
            <a:off x="3241675" y="127000"/>
            <a:ext cx="836613" cy="781050"/>
            <a:chOff x="0" y="0"/>
            <a:chExt cx="837475" cy="781050"/>
          </a:xfrm>
        </p:grpSpPr>
        <p:sp>
          <p:nvSpPr>
            <p:cNvPr id="21"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1219"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1</a:t>
              </a:r>
              <a:endParaRPr lang="zh-CN" altLang="zh-CN" sz="2800"/>
            </a:p>
          </p:txBody>
        </p:sp>
      </p:gr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14800" y="122238"/>
            <a:ext cx="27495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线条"/>
          <p:cNvSpPr>
            <a:spLocks noChangeShapeType="1"/>
          </p:cNvSpPr>
          <p:nvPr/>
        </p:nvSpPr>
        <p:spPr bwMode="auto">
          <a:xfrm flipH="1">
            <a:off x="776288" y="18970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52228" name="1.2基本建设程序"/>
          <p:cNvSpPr txBox="1">
            <a:spLocks noChangeArrowheads="1"/>
          </p:cNvSpPr>
          <p:nvPr/>
        </p:nvSpPr>
        <p:spPr bwMode="auto">
          <a:xfrm>
            <a:off x="776288" y="1284288"/>
            <a:ext cx="28257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1.2</a:t>
            </a:r>
            <a:r>
              <a:rPr lang="zh-CN" sz="2900" b="1"/>
              <a:t>基本建设程序</a:t>
            </a:r>
            <a:endParaRPr lang="zh-CN" sz="2900" b="1"/>
          </a:p>
        </p:txBody>
      </p:sp>
      <p:sp>
        <p:nvSpPr>
          <p:cNvPr id="52229" name="第1章 基本建设程序"/>
          <p:cNvSpPr txBox="1">
            <a:spLocks noChangeArrowheads="1"/>
          </p:cNvSpPr>
          <p:nvPr/>
        </p:nvSpPr>
        <p:spPr bwMode="auto">
          <a:xfrm>
            <a:off x="4192588" y="236538"/>
            <a:ext cx="2632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基本建设程序</a:t>
            </a:r>
            <a:endParaRPr lang="zh-CN" sz="3300"/>
          </a:p>
        </p:txBody>
      </p:sp>
      <p:sp>
        <p:nvSpPr>
          <p:cNvPr id="13" name="Line 3"/>
          <p:cNvSpPr>
            <a:spLocks noChangeShapeType="1"/>
          </p:cNvSpPr>
          <p:nvPr/>
        </p:nvSpPr>
        <p:spPr bwMode="gray">
          <a:xfrm flipH="1">
            <a:off x="2120900" y="6175375"/>
            <a:ext cx="1657350" cy="1588"/>
          </a:xfrm>
          <a:prstGeom prst="line">
            <a:avLst/>
          </a:prstGeom>
          <a:noFill/>
          <a:ln w="9525">
            <a:solidFill>
              <a:schemeClr val="tx1"/>
            </a:solidFill>
            <a:round/>
          </a:ln>
        </p:spPr>
        <p:txBody>
          <a:bodyPr wrap="none" anchor="ctr"/>
          <a:lstStyle/>
          <a:p>
            <a:pPr eaLnBrk="1" fontAlgn="auto">
              <a:spcBef>
                <a:spcPts val="0"/>
              </a:spcBef>
              <a:spcAft>
                <a:spcPts val="0"/>
              </a:spcAft>
              <a:defRPr/>
            </a:pPr>
            <a:endParaRPr lang="zh-CN" altLang="en-US" kern="0">
              <a:latin typeface="+mn-ea"/>
              <a:ea typeface="+mn-ea"/>
              <a:cs typeface="+mj-cs"/>
              <a:sym typeface="微软雅黑" panose="020B0503020204020204" pitchFamily="34" charset="-122"/>
            </a:endParaRPr>
          </a:p>
        </p:txBody>
      </p:sp>
      <p:sp>
        <p:nvSpPr>
          <p:cNvPr id="14" name="Line 4"/>
          <p:cNvSpPr>
            <a:spLocks noChangeShapeType="1"/>
          </p:cNvSpPr>
          <p:nvPr/>
        </p:nvSpPr>
        <p:spPr bwMode="gray">
          <a:xfrm flipH="1">
            <a:off x="2120900" y="4810125"/>
            <a:ext cx="2438400" cy="0"/>
          </a:xfrm>
          <a:prstGeom prst="line">
            <a:avLst/>
          </a:prstGeom>
          <a:noFill/>
          <a:ln w="9525">
            <a:solidFill>
              <a:schemeClr val="tx1"/>
            </a:solidFill>
            <a:round/>
          </a:ln>
        </p:spPr>
        <p:txBody>
          <a:bodyPr wrap="none" anchor="ctr"/>
          <a:lstStyle/>
          <a:p>
            <a:pPr eaLnBrk="1" fontAlgn="auto">
              <a:spcBef>
                <a:spcPts val="0"/>
              </a:spcBef>
              <a:spcAft>
                <a:spcPts val="0"/>
              </a:spcAft>
              <a:defRPr/>
            </a:pPr>
            <a:endParaRPr lang="zh-CN" altLang="en-US" kern="0">
              <a:latin typeface="+mn-ea"/>
              <a:ea typeface="+mn-ea"/>
              <a:cs typeface="+mj-cs"/>
              <a:sym typeface="微软雅黑" panose="020B0503020204020204" pitchFamily="34" charset="-122"/>
            </a:endParaRPr>
          </a:p>
        </p:txBody>
      </p:sp>
      <p:sp>
        <p:nvSpPr>
          <p:cNvPr id="15" name="Line 5"/>
          <p:cNvSpPr>
            <a:spLocks noChangeShapeType="1"/>
          </p:cNvSpPr>
          <p:nvPr/>
        </p:nvSpPr>
        <p:spPr bwMode="gray">
          <a:xfrm flipH="1">
            <a:off x="2120900" y="3476625"/>
            <a:ext cx="3352800" cy="0"/>
          </a:xfrm>
          <a:prstGeom prst="line">
            <a:avLst/>
          </a:prstGeom>
          <a:noFill/>
          <a:ln w="9525">
            <a:solidFill>
              <a:schemeClr val="tx1"/>
            </a:solidFill>
            <a:round/>
          </a:ln>
        </p:spPr>
        <p:txBody>
          <a:bodyPr wrap="none" anchor="ctr"/>
          <a:lstStyle/>
          <a:p>
            <a:pPr eaLnBrk="1" fontAlgn="auto">
              <a:spcBef>
                <a:spcPts val="0"/>
              </a:spcBef>
              <a:spcAft>
                <a:spcPts val="0"/>
              </a:spcAft>
              <a:defRPr/>
            </a:pPr>
            <a:endParaRPr lang="zh-CN" altLang="en-US" kern="0">
              <a:latin typeface="+mn-ea"/>
              <a:ea typeface="+mn-ea"/>
              <a:cs typeface="+mj-cs"/>
              <a:sym typeface="微软雅黑" panose="020B0503020204020204" pitchFamily="34" charset="-122"/>
            </a:endParaRPr>
          </a:p>
        </p:txBody>
      </p:sp>
      <p:sp>
        <p:nvSpPr>
          <p:cNvPr id="16" name="Line 6"/>
          <p:cNvSpPr>
            <a:spLocks noChangeShapeType="1"/>
          </p:cNvSpPr>
          <p:nvPr/>
        </p:nvSpPr>
        <p:spPr bwMode="gray">
          <a:xfrm flipH="1">
            <a:off x="2120900" y="2359025"/>
            <a:ext cx="4165600" cy="0"/>
          </a:xfrm>
          <a:prstGeom prst="line">
            <a:avLst/>
          </a:prstGeom>
          <a:noFill/>
          <a:ln w="9525">
            <a:solidFill>
              <a:schemeClr val="tx1"/>
            </a:solidFill>
            <a:round/>
          </a:ln>
        </p:spPr>
        <p:txBody>
          <a:bodyPr wrap="none" anchor="ctr"/>
          <a:lstStyle/>
          <a:p>
            <a:pPr eaLnBrk="1" fontAlgn="auto">
              <a:spcBef>
                <a:spcPts val="0"/>
              </a:spcBef>
              <a:spcAft>
                <a:spcPts val="0"/>
              </a:spcAft>
              <a:defRPr/>
            </a:pPr>
            <a:endParaRPr lang="zh-CN" altLang="en-US" kern="0">
              <a:latin typeface="+mn-ea"/>
              <a:ea typeface="+mn-ea"/>
              <a:cs typeface="+mj-cs"/>
              <a:sym typeface="微软雅黑" panose="020B0503020204020204" pitchFamily="34" charset="-122"/>
            </a:endParaRPr>
          </a:p>
        </p:txBody>
      </p:sp>
      <p:sp>
        <p:nvSpPr>
          <p:cNvPr id="17" name="Line 9"/>
          <p:cNvSpPr>
            <a:spLocks noChangeShapeType="1"/>
          </p:cNvSpPr>
          <p:nvPr/>
        </p:nvSpPr>
        <p:spPr bwMode="gray">
          <a:xfrm flipH="1">
            <a:off x="2346325" y="2359025"/>
            <a:ext cx="26988" cy="1130300"/>
          </a:xfrm>
          <a:prstGeom prst="line">
            <a:avLst/>
          </a:prstGeom>
          <a:noFill/>
          <a:ln w="9525">
            <a:solidFill>
              <a:schemeClr val="tx1"/>
            </a:solidFill>
            <a:round/>
            <a:headEnd type="triangle" w="med" len="med"/>
            <a:tailEnd type="triangle" w="med" len="med"/>
          </a:ln>
        </p:spPr>
        <p:txBody>
          <a:bodyPr wrap="none" anchor="ctr"/>
          <a:lstStyle/>
          <a:p>
            <a:pPr eaLnBrk="1" fontAlgn="auto">
              <a:spcBef>
                <a:spcPts val="0"/>
              </a:spcBef>
              <a:spcAft>
                <a:spcPts val="0"/>
              </a:spcAft>
              <a:defRPr/>
            </a:pPr>
            <a:endParaRPr lang="zh-CN" altLang="en-US" kern="0">
              <a:latin typeface="+mn-ea"/>
              <a:ea typeface="+mn-ea"/>
              <a:cs typeface="+mj-cs"/>
              <a:sym typeface="微软雅黑" panose="020B0503020204020204" pitchFamily="34" charset="-122"/>
            </a:endParaRPr>
          </a:p>
        </p:txBody>
      </p:sp>
      <p:sp>
        <p:nvSpPr>
          <p:cNvPr id="18" name="Line 10"/>
          <p:cNvSpPr>
            <a:spLocks noChangeShapeType="1"/>
          </p:cNvSpPr>
          <p:nvPr/>
        </p:nvSpPr>
        <p:spPr bwMode="gray">
          <a:xfrm flipH="1">
            <a:off x="2319338" y="3511550"/>
            <a:ext cx="26987" cy="1296988"/>
          </a:xfrm>
          <a:prstGeom prst="line">
            <a:avLst/>
          </a:prstGeom>
          <a:noFill/>
          <a:ln w="9525">
            <a:solidFill>
              <a:schemeClr val="tx1"/>
            </a:solidFill>
            <a:round/>
            <a:headEnd type="triangle" w="med" len="med"/>
            <a:tailEnd type="triangle" w="med" len="med"/>
          </a:ln>
        </p:spPr>
        <p:txBody>
          <a:bodyPr wrap="none" anchor="ctr"/>
          <a:lstStyle/>
          <a:p>
            <a:pPr eaLnBrk="1" fontAlgn="auto">
              <a:spcBef>
                <a:spcPts val="0"/>
              </a:spcBef>
              <a:spcAft>
                <a:spcPts val="0"/>
              </a:spcAft>
              <a:defRPr/>
            </a:pPr>
            <a:endParaRPr lang="zh-CN" altLang="en-US" kern="0">
              <a:latin typeface="+mn-ea"/>
              <a:ea typeface="+mn-ea"/>
              <a:cs typeface="+mj-cs"/>
              <a:sym typeface="微软雅黑" panose="020B0503020204020204" pitchFamily="34" charset="-122"/>
            </a:endParaRPr>
          </a:p>
        </p:txBody>
      </p:sp>
      <p:sp>
        <p:nvSpPr>
          <p:cNvPr id="19" name="Line 11"/>
          <p:cNvSpPr>
            <a:spLocks noChangeShapeType="1"/>
          </p:cNvSpPr>
          <p:nvPr/>
        </p:nvSpPr>
        <p:spPr bwMode="gray">
          <a:xfrm>
            <a:off x="2319338" y="4810125"/>
            <a:ext cx="26987" cy="1365250"/>
          </a:xfrm>
          <a:prstGeom prst="line">
            <a:avLst/>
          </a:prstGeom>
          <a:noFill/>
          <a:ln w="9525">
            <a:solidFill>
              <a:schemeClr val="tx1"/>
            </a:solidFill>
            <a:round/>
            <a:headEnd type="triangle" w="med" len="med"/>
            <a:tailEnd type="triangle" w="med" len="med"/>
          </a:ln>
        </p:spPr>
        <p:txBody>
          <a:bodyPr wrap="none" anchor="ctr"/>
          <a:lstStyle/>
          <a:p>
            <a:pPr eaLnBrk="1" fontAlgn="auto">
              <a:spcBef>
                <a:spcPts val="0"/>
              </a:spcBef>
              <a:spcAft>
                <a:spcPts val="0"/>
              </a:spcAft>
              <a:defRPr/>
            </a:pPr>
            <a:endParaRPr lang="zh-CN" altLang="en-US" kern="0">
              <a:latin typeface="+mn-ea"/>
              <a:ea typeface="+mn-ea"/>
              <a:cs typeface="+mj-cs"/>
              <a:sym typeface="微软雅黑" panose="020B0503020204020204" pitchFamily="34" charset="-122"/>
            </a:endParaRPr>
          </a:p>
        </p:txBody>
      </p:sp>
      <p:sp>
        <p:nvSpPr>
          <p:cNvPr id="52237" name="Text Box 13"/>
          <p:cNvSpPr txBox="1">
            <a:spLocks noChangeArrowheads="1"/>
          </p:cNvSpPr>
          <p:nvPr/>
        </p:nvSpPr>
        <p:spPr bwMode="gray">
          <a:xfrm>
            <a:off x="2401888" y="2433638"/>
            <a:ext cx="4506912"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nSpc>
                <a:spcPct val="120000"/>
              </a:lnSpc>
            </a:pPr>
            <a:r>
              <a:rPr lang="zh-CN" altLang="zh-CN" sz="1600">
                <a:solidFill>
                  <a:schemeClr val="tx1"/>
                </a:solidFill>
                <a:latin typeface="宋体" panose="02010600030101010101" pitchFamily="2" charset="-122"/>
              </a:rPr>
              <a:t>项目可</a:t>
            </a:r>
            <a:r>
              <a:rPr lang="zh-CN" altLang="en-US" sz="1600">
                <a:solidFill>
                  <a:schemeClr val="tx1"/>
                </a:solidFill>
                <a:latin typeface="宋体" panose="02010600030101010101" pitchFamily="2" charset="-122"/>
              </a:rPr>
              <a:t>研</a:t>
            </a:r>
            <a:r>
              <a:rPr lang="zh-CN" altLang="zh-CN" sz="1600">
                <a:solidFill>
                  <a:schemeClr val="tx1"/>
                </a:solidFill>
                <a:latin typeface="宋体" panose="02010600030101010101" pitchFamily="2" charset="-122"/>
              </a:rPr>
              <a:t>报告进行评价、审查和核实</a:t>
            </a:r>
            <a:r>
              <a:rPr lang="zh-CN" altLang="en-US" sz="1600">
                <a:solidFill>
                  <a:schemeClr val="tx1"/>
                </a:solidFill>
                <a:latin typeface="宋体" panose="02010600030101010101" pitchFamily="2" charset="-122"/>
              </a:rPr>
              <a:t>，</a:t>
            </a:r>
            <a:r>
              <a:rPr lang="zh-CN" altLang="zh-CN" sz="1600">
                <a:solidFill>
                  <a:schemeClr val="tx1"/>
                </a:solidFill>
                <a:latin typeface="宋体" panose="02010600030101010101" pitchFamily="2" charset="-122"/>
              </a:rPr>
              <a:t>由咨询机构同时进行评估</a:t>
            </a:r>
            <a:r>
              <a:rPr lang="zh-CN" altLang="en-US" sz="1600">
                <a:solidFill>
                  <a:schemeClr val="tx1"/>
                </a:solidFill>
                <a:latin typeface="宋体" panose="02010600030101010101" pitchFamily="2" charset="-122"/>
              </a:rPr>
              <a:t>。</a:t>
            </a:r>
            <a:r>
              <a:rPr lang="zh-CN" altLang="zh-CN" sz="1600">
                <a:solidFill>
                  <a:schemeClr val="tx1"/>
                </a:solidFill>
                <a:latin typeface="宋体" panose="02010600030101010101" pitchFamily="2" charset="-122"/>
              </a:rPr>
              <a:t>决策</a:t>
            </a:r>
            <a:r>
              <a:rPr lang="zh-CN" altLang="en-US" sz="1600">
                <a:solidFill>
                  <a:schemeClr val="tx1"/>
                </a:solidFill>
                <a:latin typeface="宋体" panose="02010600030101010101" pitchFamily="2" charset="-122"/>
              </a:rPr>
              <a:t>应</a:t>
            </a:r>
            <a:r>
              <a:rPr lang="zh-CN" altLang="zh-CN" sz="1600">
                <a:solidFill>
                  <a:schemeClr val="tx1"/>
                </a:solidFill>
                <a:latin typeface="宋体" panose="02010600030101010101" pitchFamily="2" charset="-122"/>
              </a:rPr>
              <a:t>全面分析，搞好综合平衡；合理控制规模与速度</a:t>
            </a:r>
            <a:endParaRPr lang="en-US" altLang="zh-CN" sz="1600">
              <a:solidFill>
                <a:schemeClr val="tx1"/>
              </a:solidFill>
              <a:latin typeface="宋体" panose="02010600030101010101" pitchFamily="2" charset="-122"/>
            </a:endParaRPr>
          </a:p>
        </p:txBody>
      </p:sp>
      <p:sp>
        <p:nvSpPr>
          <p:cNvPr id="52238" name="Text Box 14"/>
          <p:cNvSpPr txBox="1">
            <a:spLocks noChangeArrowheads="1"/>
          </p:cNvSpPr>
          <p:nvPr/>
        </p:nvSpPr>
        <p:spPr bwMode="gray">
          <a:xfrm>
            <a:off x="2401888" y="3563938"/>
            <a:ext cx="3643312"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nSpc>
                <a:spcPct val="120000"/>
              </a:lnSpc>
            </a:pPr>
            <a:r>
              <a:rPr lang="zh-CN" altLang="en-US" sz="1600">
                <a:solidFill>
                  <a:schemeClr val="tx1"/>
                </a:solidFill>
                <a:latin typeface="宋体" panose="02010600030101010101" pitchFamily="2" charset="-122"/>
              </a:rPr>
              <a:t>技术、经济比较，得出最佳方案，对所选问题做出明确结论和投资建议。编写可研报告，</a:t>
            </a:r>
            <a:r>
              <a:rPr lang="zh-CN" altLang="zh-CN" sz="1600">
                <a:solidFill>
                  <a:schemeClr val="tx1"/>
                </a:solidFill>
                <a:latin typeface="宋体" panose="02010600030101010101" pitchFamily="2" charset="-122"/>
              </a:rPr>
              <a:t>确定项目取舍的关键</a:t>
            </a:r>
            <a:endParaRPr lang="en-US" altLang="zh-CN" sz="1600">
              <a:solidFill>
                <a:schemeClr val="tx1"/>
              </a:solidFill>
              <a:latin typeface="宋体" panose="02010600030101010101" pitchFamily="2" charset="-122"/>
            </a:endParaRPr>
          </a:p>
        </p:txBody>
      </p:sp>
      <p:sp>
        <p:nvSpPr>
          <p:cNvPr id="52239" name="Text Box 15"/>
          <p:cNvSpPr txBox="1">
            <a:spLocks noChangeArrowheads="1"/>
          </p:cNvSpPr>
          <p:nvPr/>
        </p:nvSpPr>
        <p:spPr bwMode="gray">
          <a:xfrm>
            <a:off x="2401888" y="5038725"/>
            <a:ext cx="3571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r>
              <a:rPr lang="zh-CN" altLang="en-US" sz="1600">
                <a:solidFill>
                  <a:schemeClr val="tx1"/>
                </a:solidFill>
                <a:latin typeface="宋体" panose="02010600030101010101" pitchFamily="2" charset="-122"/>
              </a:rPr>
              <a:t>立项，可研依据。主要内容是：必要性、生产条件、规模、投资估算和资金筹措、进度安排、经济效果和社会效益</a:t>
            </a:r>
            <a:endParaRPr lang="en-US" altLang="zh-CN" sz="1600">
              <a:solidFill>
                <a:schemeClr val="tx1"/>
              </a:solidFill>
              <a:latin typeface="宋体" panose="02010600030101010101" pitchFamily="2" charset="-122"/>
            </a:endParaRPr>
          </a:p>
        </p:txBody>
      </p:sp>
      <p:grpSp>
        <p:nvGrpSpPr>
          <p:cNvPr id="52240" name="Group 16"/>
          <p:cNvGrpSpPr/>
          <p:nvPr/>
        </p:nvGrpSpPr>
        <p:grpSpPr bwMode="auto">
          <a:xfrm>
            <a:off x="6577013" y="2243138"/>
            <a:ext cx="3522662" cy="3860800"/>
            <a:chOff x="1450" y="1970"/>
            <a:chExt cx="3369" cy="1582"/>
          </a:xfrm>
        </p:grpSpPr>
        <p:sp>
          <p:nvSpPr>
            <p:cNvPr id="24" name="Freeform 19"/>
            <p:cNvSpPr/>
            <p:nvPr/>
          </p:nvSpPr>
          <p:spPr bwMode="gray">
            <a:xfrm>
              <a:off x="4452" y="1970"/>
              <a:ext cx="363" cy="530"/>
            </a:xfrm>
            <a:custGeom>
              <a:avLst/>
              <a:gdLst/>
              <a:ahLst/>
              <a:cxnLst>
                <a:cxn ang="0">
                  <a:pos x="308" y="120"/>
                </a:cxn>
                <a:cxn ang="0">
                  <a:pos x="0" y="442"/>
                </a:cxn>
                <a:cxn ang="0">
                  <a:pos x="0" y="286"/>
                </a:cxn>
                <a:cxn ang="0">
                  <a:pos x="308" y="0"/>
                </a:cxn>
                <a:cxn ang="0">
                  <a:pos x="308" y="120"/>
                </a:cxn>
              </a:cxnLst>
              <a:rect l="0" t="0" r="r" b="b"/>
              <a:pathLst>
                <a:path w="308" h="442">
                  <a:moveTo>
                    <a:pt x="308" y="120"/>
                  </a:moveTo>
                  <a:lnTo>
                    <a:pt x="0" y="442"/>
                  </a:lnTo>
                  <a:lnTo>
                    <a:pt x="0" y="286"/>
                  </a:lnTo>
                  <a:lnTo>
                    <a:pt x="308" y="0"/>
                  </a:lnTo>
                  <a:lnTo>
                    <a:pt x="308" y="120"/>
                  </a:lnTo>
                  <a:close/>
                </a:path>
              </a:pathLst>
            </a:custGeom>
            <a:solidFill>
              <a:schemeClr val="accent6"/>
            </a:solidFill>
            <a:ln w="0">
              <a:noFill/>
              <a:prstDash val="solid"/>
              <a:round/>
            </a:ln>
          </p:spPr>
          <p:txBody>
            <a:bodyPr/>
            <a:lstStyle/>
            <a:p>
              <a:pPr eaLnBrk="1" fontAlgn="auto">
                <a:spcBef>
                  <a:spcPts val="0"/>
                </a:spcBef>
                <a:spcAft>
                  <a:spcPts val="0"/>
                </a:spcAft>
                <a:defRPr/>
              </a:pPr>
              <a:endParaRPr lang="zh-CN" altLang="en-US" kern="0">
                <a:latin typeface="+mj-lt"/>
                <a:ea typeface="+mn-ea"/>
                <a:cs typeface="+mj-cs"/>
                <a:sym typeface="微软雅黑" panose="020B0503020204020204" pitchFamily="34" charset="-122"/>
              </a:endParaRPr>
            </a:p>
          </p:txBody>
        </p:sp>
        <p:sp>
          <p:nvSpPr>
            <p:cNvPr id="25" name="Freeform 20"/>
            <p:cNvSpPr/>
            <p:nvPr/>
          </p:nvSpPr>
          <p:spPr bwMode="gray">
            <a:xfrm>
              <a:off x="2555" y="1995"/>
              <a:ext cx="2264" cy="340"/>
            </a:xfrm>
            <a:custGeom>
              <a:avLst/>
              <a:gdLst>
                <a:gd name="T0" fmla="*/ 1901 w 1920"/>
                <a:gd name="T1" fmla="*/ 340 h 284"/>
                <a:gd name="T2" fmla="*/ 0 w 1920"/>
                <a:gd name="T3" fmla="*/ 340 h 284"/>
                <a:gd name="T4" fmla="*/ 526 w 1920"/>
                <a:gd name="T5" fmla="*/ 0 h 284"/>
                <a:gd name="T6" fmla="*/ 2264 w 1920"/>
                <a:gd name="T7" fmla="*/ 0 h 284"/>
                <a:gd name="T8" fmla="*/ 1901 w 1920"/>
                <a:gd name="T9" fmla="*/ 34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0" h="284">
                  <a:moveTo>
                    <a:pt x="1612" y="284"/>
                  </a:moveTo>
                  <a:lnTo>
                    <a:pt x="0" y="284"/>
                  </a:lnTo>
                  <a:lnTo>
                    <a:pt x="446" y="0"/>
                  </a:lnTo>
                  <a:lnTo>
                    <a:pt x="1920" y="0"/>
                  </a:lnTo>
                  <a:lnTo>
                    <a:pt x="1612" y="284"/>
                  </a:lnTo>
                  <a:close/>
                </a:path>
              </a:pathLst>
            </a:custGeom>
            <a:gradFill>
              <a:gsLst>
                <a:gs pos="66000">
                  <a:schemeClr val="accent6"/>
                </a:gs>
                <a:gs pos="100000">
                  <a:schemeClr val="hlink">
                    <a:gamma/>
                    <a:shade val="72549"/>
                    <a:invGamma/>
                  </a:schemeClr>
                </a:gs>
              </a:gsLst>
              <a:lin ang="2700000" scaled="1"/>
            </a:gradFill>
            <a:ln>
              <a:noFill/>
            </a:ln>
          </p:spPr>
          <p:txBody>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26" name="Freeform 21"/>
            <p:cNvSpPr/>
            <p:nvPr/>
          </p:nvSpPr>
          <p:spPr bwMode="gray">
            <a:xfrm>
              <a:off x="4086" y="2494"/>
              <a:ext cx="361" cy="531"/>
            </a:xfrm>
            <a:custGeom>
              <a:avLst/>
              <a:gdLst/>
              <a:ahLst/>
              <a:cxnLst>
                <a:cxn ang="0">
                  <a:pos x="306" y="122"/>
                </a:cxn>
                <a:cxn ang="0">
                  <a:pos x="0" y="444"/>
                </a:cxn>
                <a:cxn ang="0">
                  <a:pos x="0" y="286"/>
                </a:cxn>
                <a:cxn ang="0">
                  <a:pos x="306" y="0"/>
                </a:cxn>
                <a:cxn ang="0">
                  <a:pos x="306" y="122"/>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0">
              <a:noFill/>
              <a:prstDash val="solid"/>
              <a:round/>
            </a:ln>
          </p:spPr>
          <p:txBody>
            <a:bodyPr/>
            <a:lstStyle/>
            <a:p>
              <a:pPr eaLnBrk="1" fontAlgn="auto">
                <a:spcBef>
                  <a:spcPts val="0"/>
                </a:spcBef>
                <a:spcAft>
                  <a:spcPts val="0"/>
                </a:spcAft>
                <a:defRPr/>
              </a:pPr>
              <a:endParaRPr lang="zh-CN" altLang="en-US" kern="0">
                <a:latin typeface="+mj-lt"/>
                <a:ea typeface="+mn-ea"/>
                <a:cs typeface="+mj-cs"/>
                <a:sym typeface="微软雅黑" panose="020B0503020204020204" pitchFamily="34" charset="-122"/>
              </a:endParaRPr>
            </a:p>
          </p:txBody>
        </p:sp>
        <p:sp>
          <p:nvSpPr>
            <p:cNvPr id="27" name="Freeform 22"/>
            <p:cNvSpPr/>
            <p:nvPr/>
          </p:nvSpPr>
          <p:spPr bwMode="gray">
            <a:xfrm>
              <a:off x="3721" y="3019"/>
              <a:ext cx="364" cy="533"/>
            </a:xfrm>
            <a:custGeom>
              <a:avLst/>
              <a:gdLst/>
              <a:ahLst/>
              <a:cxnLst>
                <a:cxn ang="0">
                  <a:pos x="308" y="122"/>
                </a:cxn>
                <a:cxn ang="0">
                  <a:pos x="0" y="444"/>
                </a:cxn>
                <a:cxn ang="0">
                  <a:pos x="0" y="286"/>
                </a:cxn>
                <a:cxn ang="0">
                  <a:pos x="308" y="0"/>
                </a:cxn>
                <a:cxn ang="0">
                  <a:pos x="308" y="122"/>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0">
              <a:noFill/>
              <a:prstDash val="solid"/>
              <a:round/>
            </a:ln>
          </p:spPr>
          <p:txBody>
            <a:bodyPr/>
            <a:lstStyle/>
            <a:p>
              <a:pPr eaLnBrk="1" fontAlgn="auto">
                <a:spcBef>
                  <a:spcPts val="0"/>
                </a:spcBef>
                <a:spcAft>
                  <a:spcPts val="0"/>
                </a:spcAft>
                <a:defRPr/>
              </a:pPr>
              <a:endParaRPr lang="zh-CN" altLang="en-US" kern="0">
                <a:latin typeface="+mj-lt"/>
                <a:ea typeface="+mn-ea"/>
                <a:cs typeface="+mj-cs"/>
                <a:sym typeface="微软雅黑" panose="020B0503020204020204" pitchFamily="34" charset="-122"/>
              </a:endParaRPr>
            </a:p>
          </p:txBody>
        </p:sp>
        <p:sp>
          <p:nvSpPr>
            <p:cNvPr id="52249" name="Freeform 23"/>
            <p:cNvSpPr/>
            <p:nvPr/>
          </p:nvSpPr>
          <p:spPr bwMode="gray">
            <a:xfrm>
              <a:off x="1515" y="3022"/>
              <a:ext cx="2571" cy="340"/>
            </a:xfrm>
            <a:custGeom>
              <a:avLst/>
              <a:gdLst>
                <a:gd name="T0" fmla="*/ 2604 w 2180"/>
                <a:gd name="T1" fmla="*/ 407 h 284"/>
                <a:gd name="T2" fmla="*/ 0 w 2180"/>
                <a:gd name="T3" fmla="*/ 407 h 284"/>
                <a:gd name="T4" fmla="*/ 620 w 2180"/>
                <a:gd name="T5" fmla="*/ 0 h 284"/>
                <a:gd name="T6" fmla="*/ 3032 w 2180"/>
                <a:gd name="T7" fmla="*/ 0 h 284"/>
                <a:gd name="T8" fmla="*/ 2604 w 2180"/>
                <a:gd name="T9" fmla="*/ 407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0" h="284">
                  <a:moveTo>
                    <a:pt x="1872" y="284"/>
                  </a:moveTo>
                  <a:lnTo>
                    <a:pt x="0" y="284"/>
                  </a:lnTo>
                  <a:lnTo>
                    <a:pt x="446" y="0"/>
                  </a:lnTo>
                  <a:lnTo>
                    <a:pt x="2180" y="0"/>
                  </a:lnTo>
                  <a:lnTo>
                    <a:pt x="1872" y="28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52250" name="Freeform 24"/>
            <p:cNvSpPr/>
            <p:nvPr/>
          </p:nvSpPr>
          <p:spPr bwMode="gray">
            <a:xfrm>
              <a:off x="1450" y="2073"/>
              <a:ext cx="1307" cy="1390"/>
            </a:xfrm>
            <a:custGeom>
              <a:avLst/>
              <a:gdLst>
                <a:gd name="T0" fmla="*/ 6 w 1824"/>
                <a:gd name="T1" fmla="*/ 679 h 2648"/>
                <a:gd name="T2" fmla="*/ 29 w 1824"/>
                <a:gd name="T3" fmla="*/ 584 h 2648"/>
                <a:gd name="T4" fmla="*/ 64 w 1824"/>
                <a:gd name="T5" fmla="*/ 498 h 2648"/>
                <a:gd name="T6" fmla="*/ 109 w 1824"/>
                <a:gd name="T7" fmla="*/ 420 h 2648"/>
                <a:gd name="T8" fmla="*/ 162 w 1824"/>
                <a:gd name="T9" fmla="*/ 350 h 2648"/>
                <a:gd name="T10" fmla="*/ 221 w 1824"/>
                <a:gd name="T11" fmla="*/ 288 h 2648"/>
                <a:gd name="T12" fmla="*/ 282 w 1824"/>
                <a:gd name="T13" fmla="*/ 233 h 2648"/>
                <a:gd name="T14" fmla="*/ 345 w 1824"/>
                <a:gd name="T15" fmla="*/ 186 h 2648"/>
                <a:gd name="T16" fmla="*/ 407 w 1824"/>
                <a:gd name="T17" fmla="*/ 145 h 2648"/>
                <a:gd name="T18" fmla="*/ 465 w 1824"/>
                <a:gd name="T19" fmla="*/ 112 h 2648"/>
                <a:gd name="T20" fmla="*/ 519 w 1824"/>
                <a:gd name="T21" fmla="*/ 86 h 2648"/>
                <a:gd name="T22" fmla="*/ 562 w 1824"/>
                <a:gd name="T23" fmla="*/ 65 h 2648"/>
                <a:gd name="T24" fmla="*/ 598 w 1824"/>
                <a:gd name="T25" fmla="*/ 51 h 2648"/>
                <a:gd name="T26" fmla="*/ 621 w 1824"/>
                <a:gd name="T27" fmla="*/ 43 h 2648"/>
                <a:gd name="T28" fmla="*/ 628 w 1824"/>
                <a:gd name="T29" fmla="*/ 40 h 2648"/>
                <a:gd name="T30" fmla="*/ 887 w 1824"/>
                <a:gd name="T31" fmla="*/ 15 h 2648"/>
                <a:gd name="T32" fmla="*/ 805 w 1824"/>
                <a:gd name="T33" fmla="*/ 90 h 2648"/>
                <a:gd name="T34" fmla="*/ 798 w 1824"/>
                <a:gd name="T35" fmla="*/ 91 h 2648"/>
                <a:gd name="T36" fmla="*/ 777 w 1824"/>
                <a:gd name="T37" fmla="*/ 96 h 2648"/>
                <a:gd name="T38" fmla="*/ 745 w 1824"/>
                <a:gd name="T39" fmla="*/ 102 h 2648"/>
                <a:gd name="T40" fmla="*/ 704 w 1824"/>
                <a:gd name="T41" fmla="*/ 113 h 2648"/>
                <a:gd name="T42" fmla="*/ 652 w 1824"/>
                <a:gd name="T43" fmla="*/ 129 h 2648"/>
                <a:gd name="T44" fmla="*/ 595 w 1824"/>
                <a:gd name="T45" fmla="*/ 149 h 2648"/>
                <a:gd name="T46" fmla="*/ 531 w 1824"/>
                <a:gd name="T47" fmla="*/ 175 h 2648"/>
                <a:gd name="T48" fmla="*/ 464 w 1824"/>
                <a:gd name="T49" fmla="*/ 208 h 2648"/>
                <a:gd name="T50" fmla="*/ 396 w 1824"/>
                <a:gd name="T51" fmla="*/ 248 h 2648"/>
                <a:gd name="T52" fmla="*/ 325 w 1824"/>
                <a:gd name="T53" fmla="*/ 297 h 2648"/>
                <a:gd name="T54" fmla="*/ 256 w 1824"/>
                <a:gd name="T55" fmla="*/ 353 h 2648"/>
                <a:gd name="T56" fmla="*/ 190 w 1824"/>
                <a:gd name="T57" fmla="*/ 418 h 2648"/>
                <a:gd name="T58" fmla="*/ 128 w 1824"/>
                <a:gd name="T59" fmla="*/ 494 h 2648"/>
                <a:gd name="T60" fmla="*/ 71 w 1824"/>
                <a:gd name="T61" fmla="*/ 580 h 2648"/>
                <a:gd name="T62" fmla="*/ 21 w 1824"/>
                <a:gd name="T63" fmla="*/ 677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0" name="Rectangle 26"/>
            <p:cNvSpPr>
              <a:spLocks noChangeArrowheads="1"/>
            </p:cNvSpPr>
            <p:nvPr/>
          </p:nvSpPr>
          <p:spPr bwMode="gray">
            <a:xfrm>
              <a:off x="2555" y="2310"/>
              <a:ext cx="1901" cy="188"/>
            </a:xfrm>
            <a:prstGeom prst="rect">
              <a:avLst/>
            </a:prstGeom>
            <a:solidFill>
              <a:schemeClr val="accent6"/>
            </a:solidFill>
            <a:ln w="9525">
              <a:noFill/>
              <a:miter lim="800000"/>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auto">
                <a:spcBef>
                  <a:spcPts val="0"/>
                </a:spcBef>
                <a:spcAft>
                  <a:spcPts val="0"/>
                </a:spcAft>
                <a:defRPr/>
              </a:pPr>
              <a:r>
                <a:rPr lang="zh-CN" altLang="zh-CN" sz="2000" b="1" kern="0" dirty="0">
                  <a:solidFill>
                    <a:srgbClr val="FF0000"/>
                  </a:solidFill>
                  <a:cs typeface="+mj-cs"/>
                  <a:sym typeface="微软雅黑" panose="020B0503020204020204" pitchFamily="34" charset="-122"/>
                </a:rPr>
                <a:t>项目评估与决策</a:t>
              </a:r>
              <a:endParaRPr lang="en-US" altLang="zh-CN" sz="2000" b="1" kern="0" dirty="0">
                <a:solidFill>
                  <a:srgbClr val="FF0000"/>
                </a:solidFill>
                <a:latin typeface="Verdana" panose="020B0604030504040204" pitchFamily="34" charset="0"/>
                <a:cs typeface="+mj-cs"/>
                <a:sym typeface="微软雅黑" panose="020B0503020204020204" pitchFamily="34" charset="-122"/>
              </a:endParaRPr>
            </a:p>
          </p:txBody>
        </p:sp>
        <p:sp>
          <p:nvSpPr>
            <p:cNvPr id="52252" name="Freeform 27"/>
            <p:cNvSpPr/>
            <p:nvPr/>
          </p:nvSpPr>
          <p:spPr bwMode="gray">
            <a:xfrm>
              <a:off x="2036" y="2494"/>
              <a:ext cx="2415" cy="343"/>
            </a:xfrm>
            <a:custGeom>
              <a:avLst/>
              <a:gdLst>
                <a:gd name="T0" fmla="*/ 2422 w 2048"/>
                <a:gd name="T1" fmla="*/ 411 h 286"/>
                <a:gd name="T2" fmla="*/ 0 w 2048"/>
                <a:gd name="T3" fmla="*/ 411 h 286"/>
                <a:gd name="T4" fmla="*/ 620 w 2048"/>
                <a:gd name="T5" fmla="*/ 0 h 286"/>
                <a:gd name="T6" fmla="*/ 2848 w 2048"/>
                <a:gd name="T7" fmla="*/ 0 h 286"/>
                <a:gd name="T8" fmla="*/ 2422 w 2048"/>
                <a:gd name="T9" fmla="*/ 411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32" name="Rectangle 28"/>
            <p:cNvSpPr>
              <a:spLocks noChangeArrowheads="1"/>
            </p:cNvSpPr>
            <p:nvPr/>
          </p:nvSpPr>
          <p:spPr bwMode="gray">
            <a:xfrm>
              <a:off x="2038" y="2836"/>
              <a:ext cx="2056" cy="187"/>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w="9525">
              <a:noFill/>
              <a:miter lim="800000"/>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auto">
                <a:spcBef>
                  <a:spcPts val="0"/>
                </a:spcBef>
                <a:spcAft>
                  <a:spcPts val="0"/>
                </a:spcAft>
                <a:defRPr/>
              </a:pPr>
              <a:r>
                <a:rPr lang="zh-CN" altLang="zh-CN" sz="2000" kern="0" dirty="0">
                  <a:cs typeface="+mj-cs"/>
                  <a:sym typeface="微软雅黑" panose="020B0503020204020204" pitchFamily="34" charset="-122"/>
                </a:rPr>
                <a:t>项目可行性研究阶段</a:t>
              </a:r>
              <a:endParaRPr lang="en-US" altLang="zh-CN" sz="2000" b="1" kern="0" dirty="0">
                <a:solidFill>
                  <a:srgbClr val="FFFFFF"/>
                </a:solidFill>
                <a:latin typeface="Verdana" panose="020B0604030504040204" pitchFamily="34" charset="0"/>
                <a:cs typeface="+mj-cs"/>
                <a:sym typeface="微软雅黑" panose="020B0503020204020204" pitchFamily="34" charset="-122"/>
              </a:endParaRPr>
            </a:p>
          </p:txBody>
        </p:sp>
        <p:sp>
          <p:nvSpPr>
            <p:cNvPr id="33" name="Rectangle 29"/>
            <p:cNvSpPr>
              <a:spLocks noChangeArrowheads="1"/>
            </p:cNvSpPr>
            <p:nvPr/>
          </p:nvSpPr>
          <p:spPr bwMode="gray">
            <a:xfrm>
              <a:off x="1514" y="3363"/>
              <a:ext cx="2214" cy="187"/>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w="9525">
              <a:noFill/>
              <a:miter lim="800000"/>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auto">
                <a:spcBef>
                  <a:spcPts val="0"/>
                </a:spcBef>
                <a:spcAft>
                  <a:spcPts val="0"/>
                </a:spcAft>
                <a:defRPr/>
              </a:pPr>
              <a:r>
                <a:rPr lang="zh-CN" altLang="en-US" sz="2000" b="1" kern="0">
                  <a:solidFill>
                    <a:srgbClr val="FFFFFF"/>
                  </a:solidFill>
                  <a:latin typeface="Verdana" panose="020B0604030504040204" pitchFamily="34" charset="0"/>
                  <a:cs typeface="+mj-cs"/>
                  <a:sym typeface="微软雅黑" panose="020B0503020204020204" pitchFamily="34" charset="-122"/>
                </a:rPr>
                <a:t>工程项目建议书阶段</a:t>
              </a:r>
              <a:endParaRPr lang="en-US" altLang="zh-CN" sz="2000" b="1" kern="0">
                <a:solidFill>
                  <a:srgbClr val="FFFFFF"/>
                </a:solidFill>
                <a:latin typeface="Verdana" panose="020B0604030504040204" pitchFamily="34" charset="0"/>
                <a:cs typeface="+mj-cs"/>
                <a:sym typeface="微软雅黑" panose="020B0503020204020204" pitchFamily="34" charset="-122"/>
              </a:endParaRPr>
            </a:p>
          </p:txBody>
        </p:sp>
      </p:grpSp>
      <p:sp>
        <p:nvSpPr>
          <p:cNvPr id="52241" name="矩形 36"/>
          <p:cNvSpPr>
            <a:spLocks noChangeArrowheads="1"/>
          </p:cNvSpPr>
          <p:nvPr/>
        </p:nvSpPr>
        <p:spPr bwMode="auto">
          <a:xfrm>
            <a:off x="4173538" y="1711325"/>
            <a:ext cx="274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zh-CN" sz="2000">
                <a:solidFill>
                  <a:schemeClr val="tx1"/>
                </a:solidFill>
              </a:rPr>
              <a:t>工程建设项目前期工作</a:t>
            </a:r>
            <a:endParaRPr lang="zh-CN" altLang="en-US" sz="2000">
              <a:solidFill>
                <a:schemeClr val="tx1"/>
              </a:solidFill>
            </a:endParaRPr>
          </a:p>
        </p:txBody>
      </p:sp>
      <p:grpSp>
        <p:nvGrpSpPr>
          <p:cNvPr id="52242" name="组合 10"/>
          <p:cNvGrpSpPr/>
          <p:nvPr/>
        </p:nvGrpSpPr>
        <p:grpSpPr bwMode="auto">
          <a:xfrm>
            <a:off x="3241675" y="127000"/>
            <a:ext cx="836613" cy="781050"/>
            <a:chOff x="0" y="0"/>
            <a:chExt cx="837475" cy="781050"/>
          </a:xfrm>
        </p:grpSpPr>
        <p:sp>
          <p:nvSpPr>
            <p:cNvPr id="36"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2244"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1</a:t>
              </a:r>
              <a:endParaRPr lang="zh-CN" altLang="zh-CN" sz="2800"/>
            </a:p>
          </p:txBody>
        </p:sp>
      </p:gr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14800" y="122238"/>
            <a:ext cx="274161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1" name="组合 17"/>
          <p:cNvGrpSpPr/>
          <p:nvPr/>
        </p:nvGrpSpPr>
        <p:grpSpPr bwMode="auto">
          <a:xfrm>
            <a:off x="776288" y="1897063"/>
            <a:ext cx="10639425" cy="4416425"/>
            <a:chOff x="0" y="0"/>
            <a:chExt cx="10638972" cy="3904343"/>
          </a:xfrm>
        </p:grpSpPr>
        <p:sp>
          <p:nvSpPr>
            <p:cNvPr id="812"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3298"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53252" name="线条"/>
          <p:cNvSpPr>
            <a:spLocks noChangeShapeType="1"/>
          </p:cNvSpPr>
          <p:nvPr/>
        </p:nvSpPr>
        <p:spPr bwMode="auto">
          <a:xfrm flipH="1">
            <a:off x="776288" y="18970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53253" name="1.2基本建设程序"/>
          <p:cNvSpPr txBox="1">
            <a:spLocks noChangeArrowheads="1"/>
          </p:cNvSpPr>
          <p:nvPr/>
        </p:nvSpPr>
        <p:spPr bwMode="auto">
          <a:xfrm>
            <a:off x="776288" y="1284288"/>
            <a:ext cx="28257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1.2</a:t>
            </a:r>
            <a:r>
              <a:rPr lang="zh-CN" sz="2900" b="1"/>
              <a:t>基本建设程序</a:t>
            </a:r>
            <a:endParaRPr lang="zh-CN" sz="2900" b="1"/>
          </a:p>
        </p:txBody>
      </p:sp>
      <p:sp>
        <p:nvSpPr>
          <p:cNvPr id="53254" name="第1章 基本建设程序"/>
          <p:cNvSpPr txBox="1">
            <a:spLocks noChangeArrowheads="1"/>
          </p:cNvSpPr>
          <p:nvPr/>
        </p:nvSpPr>
        <p:spPr bwMode="auto">
          <a:xfrm>
            <a:off x="4192588" y="236538"/>
            <a:ext cx="2632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基本建设程序</a:t>
            </a:r>
            <a:endParaRPr lang="zh-CN" sz="3300"/>
          </a:p>
        </p:txBody>
      </p:sp>
      <p:sp>
        <p:nvSpPr>
          <p:cNvPr id="53255" name="AutoShape 2"/>
          <p:cNvSpPr>
            <a:spLocks noChangeArrowheads="1"/>
          </p:cNvSpPr>
          <p:nvPr/>
        </p:nvSpPr>
        <p:spPr bwMode="auto">
          <a:xfrm>
            <a:off x="5072063" y="3943350"/>
            <a:ext cx="2519362" cy="2286000"/>
          </a:xfrm>
          <a:prstGeom prst="roundRect">
            <a:avLst>
              <a:gd name="adj" fmla="val 13745"/>
            </a:avLst>
          </a:prstGeom>
          <a:noFill/>
          <a:ln w="381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p>
            <a:pPr>
              <a:lnSpc>
                <a:spcPct val="130000"/>
              </a:lnSpc>
            </a:pPr>
            <a:r>
              <a:rPr lang="zh-CN" altLang="zh-CN" sz="1600">
                <a:solidFill>
                  <a:schemeClr val="tx1"/>
                </a:solidFill>
                <a:latin typeface="宋体" panose="02010600030101010101" pitchFamily="2" charset="-122"/>
              </a:rPr>
              <a:t>解决初步设计阶段尚需进一步研究解决的一些重大问题生产工艺、新设备、大型建筑物、构筑物等的技术问题</a:t>
            </a:r>
            <a:endParaRPr lang="en-US" altLang="zh-CN" sz="1600">
              <a:solidFill>
                <a:schemeClr val="tx1"/>
              </a:solidFill>
              <a:latin typeface="宋体" panose="02010600030101010101" pitchFamily="2" charset="-122"/>
            </a:endParaRPr>
          </a:p>
        </p:txBody>
      </p:sp>
      <p:sp>
        <p:nvSpPr>
          <p:cNvPr id="53256" name="AutoShape 3"/>
          <p:cNvSpPr>
            <a:spLocks noChangeArrowheads="1"/>
          </p:cNvSpPr>
          <p:nvPr/>
        </p:nvSpPr>
        <p:spPr bwMode="auto">
          <a:xfrm>
            <a:off x="2263775" y="3943350"/>
            <a:ext cx="2519363" cy="2286000"/>
          </a:xfrm>
          <a:prstGeom prst="roundRect">
            <a:avLst>
              <a:gd name="adj" fmla="val 13745"/>
            </a:avLst>
          </a:prstGeom>
          <a:noFill/>
          <a:ln w="381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p>
            <a:pPr>
              <a:lnSpc>
                <a:spcPct val="130000"/>
              </a:lnSpc>
            </a:pPr>
            <a:r>
              <a:rPr lang="zh-CN" altLang="en-US" sz="1600">
                <a:solidFill>
                  <a:srgbClr val="163794"/>
                </a:solidFill>
                <a:latin typeface="宋体" panose="02010600030101010101" pitchFamily="2" charset="-122"/>
              </a:rPr>
              <a:t>保证技术可靠性、经济合理性。确定主要技术方案、总投资和主要技术经济指标，建设进度计划</a:t>
            </a:r>
            <a:endParaRPr lang="en-US" altLang="zh-CN" sz="1600">
              <a:solidFill>
                <a:srgbClr val="163794"/>
              </a:solidFill>
              <a:latin typeface="宋体" panose="02010600030101010101" pitchFamily="2" charset="-122"/>
            </a:endParaRPr>
          </a:p>
        </p:txBody>
      </p:sp>
      <p:sp>
        <p:nvSpPr>
          <p:cNvPr id="53257" name="AutoShape 6"/>
          <p:cNvSpPr>
            <a:spLocks noChangeArrowheads="1"/>
          </p:cNvSpPr>
          <p:nvPr/>
        </p:nvSpPr>
        <p:spPr bwMode="gray">
          <a:xfrm>
            <a:off x="4730750" y="2738438"/>
            <a:ext cx="400050" cy="449262"/>
          </a:xfrm>
          <a:prstGeom prst="chevron">
            <a:avLst>
              <a:gd name="adj" fmla="val 52514"/>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3258" name="AutoShape 7"/>
          <p:cNvSpPr>
            <a:spLocks noChangeArrowheads="1"/>
          </p:cNvSpPr>
          <p:nvPr/>
        </p:nvSpPr>
        <p:spPr bwMode="gray">
          <a:xfrm>
            <a:off x="7192963" y="2738438"/>
            <a:ext cx="398462" cy="449262"/>
          </a:xfrm>
          <a:prstGeom prst="chevron">
            <a:avLst>
              <a:gd name="adj" fmla="val 52514"/>
            </a:avLst>
          </a:prstGeom>
          <a:solidFill>
            <a:schemeClr val="hlink"/>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16" name="Oval 8"/>
          <p:cNvSpPr>
            <a:spLocks noChangeArrowheads="1"/>
          </p:cNvSpPr>
          <p:nvPr/>
        </p:nvSpPr>
        <p:spPr bwMode="gray">
          <a:xfrm>
            <a:off x="7800975" y="2703513"/>
            <a:ext cx="260350" cy="5191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17" name="Oval 9"/>
          <p:cNvSpPr>
            <a:spLocks noChangeArrowheads="1"/>
          </p:cNvSpPr>
          <p:nvPr/>
        </p:nvSpPr>
        <p:spPr bwMode="gray">
          <a:xfrm>
            <a:off x="7800975" y="2703513"/>
            <a:ext cx="1703388" cy="519112"/>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ln>
          <a:effectLst/>
        </p:spPr>
        <p:txBody>
          <a:bodyPr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18" name="Oval 10"/>
          <p:cNvSpPr>
            <a:spLocks noChangeArrowheads="1"/>
          </p:cNvSpPr>
          <p:nvPr/>
        </p:nvSpPr>
        <p:spPr bwMode="gray">
          <a:xfrm>
            <a:off x="7912100" y="2703513"/>
            <a:ext cx="1481138" cy="5207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19" name="Oval 11"/>
          <p:cNvSpPr>
            <a:spLocks noChangeArrowheads="1"/>
          </p:cNvSpPr>
          <p:nvPr/>
        </p:nvSpPr>
        <p:spPr bwMode="gray">
          <a:xfrm>
            <a:off x="7937500" y="2711450"/>
            <a:ext cx="1481138" cy="52070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ln>
          <a:effectLst/>
        </p:spPr>
        <p:txBody>
          <a:bodyPr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53263" name="Oval 12"/>
          <p:cNvSpPr>
            <a:spLocks noChangeArrowheads="1"/>
          </p:cNvSpPr>
          <p:nvPr/>
        </p:nvSpPr>
        <p:spPr bwMode="gray">
          <a:xfrm>
            <a:off x="7991475" y="2701925"/>
            <a:ext cx="1335088" cy="520700"/>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21" name="Oval 13"/>
          <p:cNvSpPr>
            <a:spLocks noChangeArrowheads="1"/>
          </p:cNvSpPr>
          <p:nvPr/>
        </p:nvSpPr>
        <p:spPr bwMode="gray">
          <a:xfrm>
            <a:off x="2874963" y="2698750"/>
            <a:ext cx="260350" cy="5191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ln>
          <a:effectLst/>
        </p:spPr>
        <p:txBody>
          <a:bodyPr wrap="none"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22" name="Oval 14"/>
          <p:cNvSpPr>
            <a:spLocks noChangeArrowheads="1"/>
          </p:cNvSpPr>
          <p:nvPr/>
        </p:nvSpPr>
        <p:spPr bwMode="gray">
          <a:xfrm>
            <a:off x="2874963" y="2698750"/>
            <a:ext cx="260350" cy="5191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ln>
          <a:effectLst/>
        </p:spPr>
        <p:txBody>
          <a:bodyPr wrap="none"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23" name="Oval 15"/>
          <p:cNvSpPr>
            <a:spLocks noChangeArrowheads="1"/>
          </p:cNvSpPr>
          <p:nvPr/>
        </p:nvSpPr>
        <p:spPr bwMode="gray">
          <a:xfrm>
            <a:off x="2986088" y="2697163"/>
            <a:ext cx="1481137" cy="52070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ln>
          <a:effectLst/>
        </p:spPr>
        <p:txBody>
          <a:bodyPr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24" name="Oval 16"/>
          <p:cNvSpPr>
            <a:spLocks noChangeArrowheads="1"/>
          </p:cNvSpPr>
          <p:nvPr/>
        </p:nvSpPr>
        <p:spPr bwMode="gray">
          <a:xfrm>
            <a:off x="2987675" y="2700338"/>
            <a:ext cx="1481138" cy="520700"/>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ln>
          <a:effectLst/>
        </p:spPr>
        <p:txBody>
          <a:bodyPr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53268" name="Oval 17"/>
          <p:cNvSpPr>
            <a:spLocks noChangeArrowheads="1"/>
          </p:cNvSpPr>
          <p:nvPr/>
        </p:nvSpPr>
        <p:spPr bwMode="gray">
          <a:xfrm>
            <a:off x="3060700" y="2698750"/>
            <a:ext cx="1333500" cy="520700"/>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grpSp>
        <p:nvGrpSpPr>
          <p:cNvPr id="53269" name="Group 18"/>
          <p:cNvGrpSpPr/>
          <p:nvPr/>
        </p:nvGrpSpPr>
        <p:grpSpPr bwMode="auto">
          <a:xfrm>
            <a:off x="3081338" y="2317750"/>
            <a:ext cx="1290637" cy="1277938"/>
            <a:chOff x="4166" y="1706"/>
            <a:chExt cx="1252" cy="1252"/>
          </a:xfrm>
        </p:grpSpPr>
        <p:sp>
          <p:nvSpPr>
            <p:cNvPr id="53293"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3294"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3295"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3296"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grpSp>
      <p:sp>
        <p:nvSpPr>
          <p:cNvPr id="31" name="Oval 23"/>
          <p:cNvSpPr>
            <a:spLocks noChangeArrowheads="1"/>
          </p:cNvSpPr>
          <p:nvPr/>
        </p:nvSpPr>
        <p:spPr bwMode="gray">
          <a:xfrm>
            <a:off x="5338763" y="2703513"/>
            <a:ext cx="260350" cy="5191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ln>
          <a:effectLst/>
        </p:spPr>
        <p:txBody>
          <a:bodyPr wrap="none"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32" name="Oval 24"/>
          <p:cNvSpPr>
            <a:spLocks noChangeArrowheads="1"/>
          </p:cNvSpPr>
          <p:nvPr/>
        </p:nvSpPr>
        <p:spPr bwMode="gray">
          <a:xfrm>
            <a:off x="5338763" y="2703513"/>
            <a:ext cx="260350" cy="519112"/>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ln>
          <a:effectLst/>
        </p:spPr>
        <p:txBody>
          <a:bodyPr wrap="none"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33" name="Oval 25"/>
          <p:cNvSpPr>
            <a:spLocks noChangeArrowheads="1"/>
          </p:cNvSpPr>
          <p:nvPr/>
        </p:nvSpPr>
        <p:spPr bwMode="gray">
          <a:xfrm>
            <a:off x="5449888" y="2703513"/>
            <a:ext cx="1481137" cy="52070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ln>
          <a:effectLst/>
        </p:spPr>
        <p:txBody>
          <a:bodyPr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34" name="Oval 26"/>
          <p:cNvSpPr>
            <a:spLocks noChangeArrowheads="1"/>
          </p:cNvSpPr>
          <p:nvPr/>
        </p:nvSpPr>
        <p:spPr bwMode="gray">
          <a:xfrm>
            <a:off x="5451475" y="2705100"/>
            <a:ext cx="1481138" cy="520700"/>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ln>
          <a:effectLst/>
        </p:spPr>
        <p:txBody>
          <a:bodyPr anchor="ctr">
            <a:spAutoFit/>
          </a:bodyPr>
          <a:lstStyle/>
          <a:p>
            <a:pPr eaLnBrk="1" fontAlgn="auto">
              <a:spcBef>
                <a:spcPts val="0"/>
              </a:spcBef>
              <a:spcAft>
                <a:spcPts val="0"/>
              </a:spcAft>
              <a:defRPr/>
            </a:pPr>
            <a:endParaRPr lang="zh-CN" altLang="en-US" kern="0">
              <a:latin typeface="+mj-lt"/>
              <a:ea typeface="+mj-ea"/>
              <a:cs typeface="+mj-cs"/>
              <a:sym typeface="微软雅黑" panose="020B0503020204020204" pitchFamily="34" charset="-122"/>
            </a:endParaRPr>
          </a:p>
        </p:txBody>
      </p:sp>
      <p:sp>
        <p:nvSpPr>
          <p:cNvPr id="53274" name="Oval 27"/>
          <p:cNvSpPr>
            <a:spLocks noChangeArrowheads="1"/>
          </p:cNvSpPr>
          <p:nvPr/>
        </p:nvSpPr>
        <p:spPr bwMode="gray">
          <a:xfrm>
            <a:off x="5522913" y="2701925"/>
            <a:ext cx="1333500" cy="520700"/>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grpSp>
        <p:nvGrpSpPr>
          <p:cNvPr id="53275" name="Group 28"/>
          <p:cNvGrpSpPr/>
          <p:nvPr/>
        </p:nvGrpSpPr>
        <p:grpSpPr bwMode="auto">
          <a:xfrm>
            <a:off x="5545138" y="2317750"/>
            <a:ext cx="1290637" cy="1277938"/>
            <a:chOff x="4166" y="1706"/>
            <a:chExt cx="1252" cy="1252"/>
          </a:xfrm>
        </p:grpSpPr>
        <p:sp>
          <p:nvSpPr>
            <p:cNvPr id="53289"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3290"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3291"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3292"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grpSp>
      <p:grpSp>
        <p:nvGrpSpPr>
          <p:cNvPr id="53276" name="Group 33"/>
          <p:cNvGrpSpPr/>
          <p:nvPr/>
        </p:nvGrpSpPr>
        <p:grpSpPr bwMode="auto">
          <a:xfrm>
            <a:off x="8015288" y="2317750"/>
            <a:ext cx="1292225" cy="1277938"/>
            <a:chOff x="4166" y="1706"/>
            <a:chExt cx="1252" cy="1252"/>
          </a:xfrm>
        </p:grpSpPr>
        <p:sp>
          <p:nvSpPr>
            <p:cNvPr id="53285" name="Oval 3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3286"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3287" name="Oval 3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3288" name="Oval 3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grpSp>
      <p:sp>
        <p:nvSpPr>
          <p:cNvPr id="53277" name="Text Box 38"/>
          <p:cNvSpPr txBox="1">
            <a:spLocks noChangeArrowheads="1"/>
          </p:cNvSpPr>
          <p:nvPr/>
        </p:nvSpPr>
        <p:spPr bwMode="gray">
          <a:xfrm>
            <a:off x="3235325" y="2501900"/>
            <a:ext cx="1006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a:r>
              <a:rPr lang="zh-CN" altLang="zh-CN" sz="1600" b="1">
                <a:solidFill>
                  <a:schemeClr val="tx1"/>
                </a:solidFill>
              </a:rPr>
              <a:t>编制初步</a:t>
            </a:r>
            <a:endParaRPr lang="en-US" altLang="zh-CN" sz="1600" b="1">
              <a:solidFill>
                <a:schemeClr val="tx1"/>
              </a:solidFill>
            </a:endParaRPr>
          </a:p>
          <a:p>
            <a:pPr algn="ctr"/>
            <a:r>
              <a:rPr lang="zh-CN" altLang="zh-CN" sz="1600" b="1">
                <a:solidFill>
                  <a:schemeClr val="tx1"/>
                </a:solidFill>
              </a:rPr>
              <a:t>设计文件</a:t>
            </a:r>
            <a:endParaRPr lang="en-US" altLang="zh-CN" sz="1600" b="1">
              <a:solidFill>
                <a:schemeClr val="tx1"/>
              </a:solidFill>
            </a:endParaRPr>
          </a:p>
          <a:p>
            <a:pPr algn="ctr"/>
            <a:r>
              <a:rPr lang="zh-CN" altLang="zh-CN" sz="1600" b="1">
                <a:solidFill>
                  <a:schemeClr val="tx1"/>
                </a:solidFill>
              </a:rPr>
              <a:t>阶段</a:t>
            </a:r>
            <a:endParaRPr lang="en-US" altLang="zh-CN" sz="1600" b="1"/>
          </a:p>
        </p:txBody>
      </p:sp>
      <p:sp>
        <p:nvSpPr>
          <p:cNvPr id="53278" name="Text Box 39"/>
          <p:cNvSpPr txBox="1">
            <a:spLocks noChangeArrowheads="1"/>
          </p:cNvSpPr>
          <p:nvPr/>
        </p:nvSpPr>
        <p:spPr bwMode="gray">
          <a:xfrm>
            <a:off x="5708650" y="2501900"/>
            <a:ext cx="1006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a:r>
              <a:rPr lang="zh-CN" altLang="zh-CN" sz="1600" b="1">
                <a:solidFill>
                  <a:schemeClr val="tx1"/>
                </a:solidFill>
              </a:rPr>
              <a:t>编制技术</a:t>
            </a:r>
            <a:endParaRPr lang="en-US" altLang="zh-CN" sz="1600" b="1">
              <a:solidFill>
                <a:schemeClr val="tx1"/>
              </a:solidFill>
            </a:endParaRPr>
          </a:p>
          <a:p>
            <a:pPr algn="ctr"/>
            <a:r>
              <a:rPr lang="zh-CN" altLang="zh-CN" sz="1600" b="1">
                <a:solidFill>
                  <a:schemeClr val="tx1"/>
                </a:solidFill>
              </a:rPr>
              <a:t>设计文件</a:t>
            </a:r>
            <a:endParaRPr lang="en-US" altLang="zh-CN" sz="1600" b="1">
              <a:solidFill>
                <a:schemeClr val="tx1"/>
              </a:solidFill>
            </a:endParaRPr>
          </a:p>
          <a:p>
            <a:pPr algn="ctr"/>
            <a:r>
              <a:rPr lang="zh-CN" altLang="zh-CN" sz="1600" b="1">
                <a:solidFill>
                  <a:schemeClr val="tx1"/>
                </a:solidFill>
              </a:rPr>
              <a:t>阶段</a:t>
            </a:r>
            <a:endParaRPr lang="en-US" altLang="zh-CN" sz="1600" b="1">
              <a:solidFill>
                <a:schemeClr val="tx1"/>
              </a:solidFill>
            </a:endParaRPr>
          </a:p>
        </p:txBody>
      </p:sp>
      <p:sp>
        <p:nvSpPr>
          <p:cNvPr id="53279" name="Text Box 40"/>
          <p:cNvSpPr txBox="1">
            <a:spLocks noChangeArrowheads="1"/>
          </p:cNvSpPr>
          <p:nvPr/>
        </p:nvSpPr>
        <p:spPr bwMode="gray">
          <a:xfrm>
            <a:off x="8156575" y="2501900"/>
            <a:ext cx="1006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ctr"/>
            <a:r>
              <a:rPr lang="zh-CN" altLang="zh-CN" sz="1600" b="1">
                <a:solidFill>
                  <a:schemeClr val="tx1"/>
                </a:solidFill>
              </a:rPr>
              <a:t>编制施工</a:t>
            </a:r>
            <a:endParaRPr lang="en-US" altLang="zh-CN" sz="1600" b="1">
              <a:solidFill>
                <a:schemeClr val="tx1"/>
              </a:solidFill>
            </a:endParaRPr>
          </a:p>
          <a:p>
            <a:pPr algn="ctr"/>
            <a:r>
              <a:rPr lang="zh-CN" altLang="zh-CN" sz="1600" b="1">
                <a:solidFill>
                  <a:schemeClr val="tx1"/>
                </a:solidFill>
              </a:rPr>
              <a:t>图设计文</a:t>
            </a:r>
            <a:endParaRPr lang="en-US" altLang="zh-CN" sz="1600" b="1">
              <a:solidFill>
                <a:schemeClr val="tx1"/>
              </a:solidFill>
            </a:endParaRPr>
          </a:p>
          <a:p>
            <a:pPr algn="ctr"/>
            <a:r>
              <a:rPr lang="zh-CN" altLang="zh-CN" sz="1600" b="1">
                <a:solidFill>
                  <a:schemeClr val="tx1"/>
                </a:solidFill>
              </a:rPr>
              <a:t>件阶段</a:t>
            </a:r>
            <a:endParaRPr lang="en-US" altLang="zh-CN" sz="1600" b="1"/>
          </a:p>
        </p:txBody>
      </p:sp>
      <p:sp>
        <p:nvSpPr>
          <p:cNvPr id="53280" name="AutoShape 2"/>
          <p:cNvSpPr>
            <a:spLocks noChangeArrowheads="1"/>
          </p:cNvSpPr>
          <p:nvPr/>
        </p:nvSpPr>
        <p:spPr bwMode="auto">
          <a:xfrm>
            <a:off x="7807325" y="3930650"/>
            <a:ext cx="2447925" cy="2286000"/>
          </a:xfrm>
          <a:prstGeom prst="roundRect">
            <a:avLst>
              <a:gd name="adj" fmla="val 13745"/>
            </a:avLst>
          </a:prstGeom>
          <a:noFill/>
          <a:ln w="381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p>
            <a:pPr>
              <a:lnSpc>
                <a:spcPct val="130000"/>
              </a:lnSpc>
            </a:pPr>
            <a:r>
              <a:rPr lang="zh-CN" altLang="en-US" sz="1600">
                <a:solidFill>
                  <a:srgbClr val="163794"/>
                </a:solidFill>
                <a:latin typeface="宋体" panose="02010600030101010101" pitchFamily="2" charset="-122"/>
              </a:rPr>
              <a:t>施工依据，包括全项目性文件（设计总说明、总平面布置及工程预算等）、各建筑物、构筑物的设计文件</a:t>
            </a:r>
            <a:endParaRPr lang="en-US" altLang="zh-CN" sz="1600">
              <a:solidFill>
                <a:srgbClr val="163794"/>
              </a:solidFill>
              <a:latin typeface="宋体" panose="02010600030101010101" pitchFamily="2" charset="-122"/>
            </a:endParaRPr>
          </a:p>
        </p:txBody>
      </p:sp>
      <p:grpSp>
        <p:nvGrpSpPr>
          <p:cNvPr id="53281" name="组合 10"/>
          <p:cNvGrpSpPr/>
          <p:nvPr/>
        </p:nvGrpSpPr>
        <p:grpSpPr bwMode="auto">
          <a:xfrm>
            <a:off x="3241675" y="127000"/>
            <a:ext cx="836613" cy="781050"/>
            <a:chOff x="0" y="0"/>
            <a:chExt cx="837475" cy="781050"/>
          </a:xfrm>
        </p:grpSpPr>
        <p:sp>
          <p:nvSpPr>
            <p:cNvPr id="51"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3284"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1</a:t>
              </a:r>
              <a:endParaRPr lang="zh-CN" altLang="zh-CN" sz="2800"/>
            </a:p>
          </p:txBody>
        </p:sp>
      </p:grpSp>
      <p:sp>
        <p:nvSpPr>
          <p:cNvPr id="53" name="文本框 52"/>
          <p:cNvSpPr txBox="1"/>
          <p:nvPr/>
        </p:nvSpPr>
        <p:spPr>
          <a:xfrm>
            <a:off x="3938588" y="1361941"/>
            <a:ext cx="365269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eaLnBrk="1" fontAlgn="auto">
              <a:spcBef>
                <a:spcPts val="0"/>
              </a:spcBef>
              <a:spcAft>
                <a:spcPts val="0"/>
              </a:spcAft>
              <a:defRPr/>
            </a:pPr>
            <a:r>
              <a:rPr lang="zh-CN" altLang="zh-CN" b="1" kern="0" dirty="0">
                <a:latin typeface="+mn-ea"/>
                <a:ea typeface="+mn-ea"/>
                <a:cs typeface="微软雅黑" panose="020B0503020204020204" pitchFamily="34" charset="-122"/>
                <a:sym typeface="微软雅黑" panose="020B0503020204020204" pitchFamily="34" charset="-122"/>
              </a:rPr>
              <a:t>工程建设项目勘察、设计期工作</a:t>
            </a:r>
            <a:endParaRPr lang="zh-CN" altLang="en-US" b="1" kern="0" dirty="0">
              <a:latin typeface="+mn-ea"/>
              <a:ea typeface="+mn-ea"/>
              <a:cs typeface="微软雅黑" panose="020B0503020204020204" pitchFamily="34" charset="-122"/>
              <a:sym typeface="微软雅黑" panose="020B0503020204020204" pitchFamily="34" charset="-122"/>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14800" y="122238"/>
            <a:ext cx="274161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线条"/>
          <p:cNvSpPr>
            <a:spLocks noChangeShapeType="1"/>
          </p:cNvSpPr>
          <p:nvPr/>
        </p:nvSpPr>
        <p:spPr bwMode="auto">
          <a:xfrm flipH="1">
            <a:off x="776288" y="18970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54276" name="1.2基本建设程序"/>
          <p:cNvSpPr txBox="1">
            <a:spLocks noChangeArrowheads="1"/>
          </p:cNvSpPr>
          <p:nvPr/>
        </p:nvSpPr>
        <p:spPr bwMode="auto">
          <a:xfrm>
            <a:off x="776288" y="1284288"/>
            <a:ext cx="28257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1.2</a:t>
            </a:r>
            <a:r>
              <a:rPr lang="zh-CN" sz="2900" b="1"/>
              <a:t>基本建设程序</a:t>
            </a:r>
            <a:endParaRPr lang="zh-CN" sz="2900" b="1"/>
          </a:p>
        </p:txBody>
      </p:sp>
      <p:sp>
        <p:nvSpPr>
          <p:cNvPr id="54277" name="第1章 基本建设程序"/>
          <p:cNvSpPr txBox="1">
            <a:spLocks noChangeArrowheads="1"/>
          </p:cNvSpPr>
          <p:nvPr/>
        </p:nvSpPr>
        <p:spPr bwMode="auto">
          <a:xfrm>
            <a:off x="4192588" y="236538"/>
            <a:ext cx="2632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基本建设程序</a:t>
            </a:r>
            <a:endParaRPr lang="zh-CN" sz="3300"/>
          </a:p>
        </p:txBody>
      </p:sp>
      <p:grpSp>
        <p:nvGrpSpPr>
          <p:cNvPr id="54278" name="组合 10"/>
          <p:cNvGrpSpPr/>
          <p:nvPr/>
        </p:nvGrpSpPr>
        <p:grpSpPr bwMode="auto">
          <a:xfrm>
            <a:off x="3241675" y="127000"/>
            <a:ext cx="836613" cy="781050"/>
            <a:chOff x="0" y="0"/>
            <a:chExt cx="837475" cy="781050"/>
          </a:xfrm>
        </p:grpSpPr>
        <p:sp>
          <p:nvSpPr>
            <p:cNvPr id="51"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4291"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1</a:t>
              </a:r>
              <a:endParaRPr lang="zh-CN" altLang="zh-CN" sz="2800"/>
            </a:p>
          </p:txBody>
        </p:sp>
      </p:grpSp>
      <p:sp>
        <p:nvSpPr>
          <p:cNvPr id="53" name="文本框 52"/>
          <p:cNvSpPr txBox="1"/>
          <p:nvPr/>
        </p:nvSpPr>
        <p:spPr>
          <a:xfrm>
            <a:off x="3938589" y="1361941"/>
            <a:ext cx="244316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a:spAutoFit/>
          </a:bodyPr>
          <a:lstStyle/>
          <a:p>
            <a:pPr eaLnBrk="1" fontAlgn="auto">
              <a:spcBef>
                <a:spcPts val="0"/>
              </a:spcBef>
              <a:spcAft>
                <a:spcPts val="0"/>
              </a:spcAft>
              <a:defRPr/>
            </a:pPr>
            <a:r>
              <a:rPr lang="zh-CN" altLang="zh-CN" kern="0" dirty="0">
                <a:latin typeface="+mn-ea"/>
                <a:ea typeface="+mn-ea"/>
                <a:cs typeface="微软雅黑" panose="020B0503020204020204" pitchFamily="34" charset="-122"/>
                <a:sym typeface="微软雅黑" panose="020B0503020204020204" pitchFamily="34" charset="-122"/>
              </a:rPr>
              <a:t>项目建设实施期工作</a:t>
            </a:r>
            <a:endParaRPr lang="zh-CN" altLang="en-US" kern="0" dirty="0">
              <a:latin typeface="+mn-ea"/>
              <a:ea typeface="+mn-ea"/>
              <a:cs typeface="微软雅黑" panose="020B0503020204020204" pitchFamily="34" charset="-122"/>
              <a:sym typeface="微软雅黑" panose="020B0503020204020204" pitchFamily="34" charset="-122"/>
            </a:endParaRPr>
          </a:p>
        </p:txBody>
      </p:sp>
      <p:sp>
        <p:nvSpPr>
          <p:cNvPr id="54" name="矩形 53"/>
          <p:cNvSpPr/>
          <p:nvPr/>
        </p:nvSpPr>
        <p:spPr>
          <a:xfrm>
            <a:off x="515938" y="4049713"/>
            <a:ext cx="1481137" cy="584200"/>
          </a:xfrm>
          <a:prstGeom prst="rect">
            <a:avLst/>
          </a:prstGeom>
        </p:spPr>
        <p:txBody>
          <a:bodyPr>
            <a:spAutoFit/>
          </a:bodyPr>
          <a:lstStyle/>
          <a:p>
            <a:pPr eaLnBrk="1"/>
            <a:r>
              <a:rPr lang="zh-CN" altLang="zh-CN" sz="1600">
                <a:latin typeface="Helvetica" pitchFamily="34" charset="0"/>
              </a:rPr>
              <a:t>项目建设</a:t>
            </a:r>
            <a:endParaRPr lang="en-US" altLang="zh-CN" sz="1600">
              <a:latin typeface="Helvetica" pitchFamily="34" charset="0"/>
            </a:endParaRPr>
          </a:p>
          <a:p>
            <a:pPr eaLnBrk="1"/>
            <a:r>
              <a:rPr lang="zh-CN" altLang="zh-CN" sz="1600">
                <a:latin typeface="Helvetica" pitchFamily="34" charset="0"/>
              </a:rPr>
              <a:t>实施期工作</a:t>
            </a:r>
            <a:endParaRPr lang="zh-CN" altLang="en-US" sz="1600">
              <a:latin typeface="Helvetica" pitchFamily="34" charset="0"/>
            </a:endParaRPr>
          </a:p>
        </p:txBody>
      </p:sp>
      <p:sp>
        <p:nvSpPr>
          <p:cNvPr id="55" name="左大括号 54"/>
          <p:cNvSpPr/>
          <p:nvPr/>
        </p:nvSpPr>
        <p:spPr>
          <a:xfrm>
            <a:off x="1692275" y="2249488"/>
            <a:ext cx="688975" cy="4176712"/>
          </a:xfrm>
          <a:prstGeom prst="leftBrace">
            <a:avLst>
              <a:gd name="adj1" fmla="val 8333"/>
              <a:gd name="adj2" fmla="val 49425"/>
            </a:avLst>
          </a:prstGeom>
          <a:ln w="31750"/>
        </p:spPr>
        <p:style>
          <a:lnRef idx="1">
            <a:schemeClr val="accent1"/>
          </a:lnRef>
          <a:fillRef idx="0">
            <a:schemeClr val="accent1"/>
          </a:fillRef>
          <a:effectRef idx="0">
            <a:schemeClr val="accent1"/>
          </a:effectRef>
          <a:fontRef idx="minor">
            <a:schemeClr val="tx1"/>
          </a:fontRef>
        </p:style>
        <p:txBody>
          <a:bodyPr anchor="ctr"/>
          <a:lstStyle/>
          <a:p>
            <a:pPr algn="ctr" eaLnBrk="1"/>
            <a:endParaRPr lang="zh-CN" altLang="en-US" sz="1600">
              <a:ea typeface="微软雅黑" panose="020B0503020204020204" pitchFamily="34" charset="-122"/>
            </a:endParaRPr>
          </a:p>
        </p:txBody>
      </p:sp>
      <p:sp>
        <p:nvSpPr>
          <p:cNvPr id="56" name="矩形 55"/>
          <p:cNvSpPr/>
          <p:nvPr/>
        </p:nvSpPr>
        <p:spPr>
          <a:xfrm>
            <a:off x="2473325" y="2163763"/>
            <a:ext cx="5313363" cy="338137"/>
          </a:xfrm>
          <a:prstGeom prst="rect">
            <a:avLst/>
          </a:prstGeom>
        </p:spPr>
        <p:txBody>
          <a:bodyPr wrap="none">
            <a:spAutoFit/>
          </a:bodyPr>
          <a:lstStyle/>
          <a:p>
            <a:pPr eaLnBrk="1"/>
            <a:r>
              <a:rPr lang="zh-CN" altLang="zh-CN" sz="1600">
                <a:latin typeface="Helvetica" pitchFamily="34" charset="0"/>
              </a:rPr>
              <a:t>列出年度建设计划</a:t>
            </a:r>
            <a:r>
              <a:rPr lang="zh-CN" altLang="en-US" sz="1600">
                <a:latin typeface="Helvetica" pitchFamily="34" charset="0"/>
              </a:rPr>
              <a:t>：</a:t>
            </a:r>
            <a:r>
              <a:rPr lang="zh-CN" altLang="zh-CN" sz="1600">
                <a:latin typeface="Helvetica" pitchFamily="34" charset="0"/>
              </a:rPr>
              <a:t>进行基本建设拨款或贷款的主要依据</a:t>
            </a:r>
            <a:endParaRPr lang="zh-CN" altLang="en-US" sz="1600">
              <a:latin typeface="Helvetica" pitchFamily="34" charset="0"/>
            </a:endParaRPr>
          </a:p>
        </p:txBody>
      </p:sp>
      <p:sp>
        <p:nvSpPr>
          <p:cNvPr id="57" name="矩形 56"/>
          <p:cNvSpPr/>
          <p:nvPr/>
        </p:nvSpPr>
        <p:spPr>
          <a:xfrm>
            <a:off x="2387600" y="4841875"/>
            <a:ext cx="7448550" cy="830263"/>
          </a:xfrm>
          <a:prstGeom prst="rect">
            <a:avLst/>
          </a:prstGeom>
        </p:spPr>
        <p:txBody>
          <a:bodyPr>
            <a:spAutoFit/>
          </a:bodyPr>
          <a:lstStyle/>
          <a:p>
            <a:pPr eaLnBrk="1"/>
            <a:r>
              <a:rPr lang="zh-CN" altLang="zh-CN" sz="1600">
                <a:latin typeface="Helvetica" pitchFamily="34" charset="0"/>
              </a:rPr>
              <a:t>组织施工阶段</a:t>
            </a:r>
            <a:r>
              <a:rPr lang="zh-CN" altLang="en-US" sz="1600">
                <a:latin typeface="Helvetica" pitchFamily="34" charset="0"/>
              </a:rPr>
              <a:t>：</a:t>
            </a:r>
            <a:r>
              <a:rPr lang="zh-CN" altLang="zh-CN" sz="1600">
                <a:latin typeface="Helvetica" pitchFamily="34" charset="0"/>
              </a:rPr>
              <a:t>制订相应的职责范围、运行制度和操作规程</a:t>
            </a:r>
            <a:r>
              <a:rPr lang="zh-CN" altLang="en-US" sz="1600">
                <a:latin typeface="Helvetica" pitchFamily="34" charset="0"/>
              </a:rPr>
              <a:t>。</a:t>
            </a:r>
            <a:r>
              <a:rPr lang="zh-CN" altLang="zh-CN" sz="1600">
                <a:latin typeface="Helvetica" pitchFamily="34" charset="0"/>
              </a:rPr>
              <a:t>严格把握好工程质量、工程进度和工程造价三者之间的关系</a:t>
            </a:r>
            <a:r>
              <a:rPr lang="zh-CN" altLang="en-US" sz="1600">
                <a:latin typeface="Helvetica" pitchFamily="34" charset="0"/>
              </a:rPr>
              <a:t>。在</a:t>
            </a:r>
            <a:r>
              <a:rPr lang="zh-CN" altLang="zh-CN" sz="1600">
                <a:latin typeface="Helvetica" pitchFamily="34" charset="0"/>
              </a:rPr>
              <a:t>监理工程师的监督下</a:t>
            </a:r>
            <a:r>
              <a:rPr lang="zh-CN" altLang="en-US" sz="1600">
                <a:latin typeface="Helvetica" pitchFamily="34" charset="0"/>
              </a:rPr>
              <a:t>，按要求施工，并对</a:t>
            </a:r>
            <a:r>
              <a:rPr lang="zh-CN" altLang="zh-CN" sz="1600">
                <a:latin typeface="Helvetica" pitchFamily="34" charset="0"/>
              </a:rPr>
              <a:t>工程质量验收，并做好相应的文字记录</a:t>
            </a:r>
            <a:endParaRPr lang="zh-CN" altLang="en-US" sz="1600">
              <a:latin typeface="Helvetica" pitchFamily="34" charset="0"/>
            </a:endParaRPr>
          </a:p>
        </p:txBody>
      </p:sp>
      <p:sp>
        <p:nvSpPr>
          <p:cNvPr id="58" name="左大括号 57"/>
          <p:cNvSpPr/>
          <p:nvPr/>
        </p:nvSpPr>
        <p:spPr>
          <a:xfrm>
            <a:off x="4260850" y="2897188"/>
            <a:ext cx="560388" cy="1657350"/>
          </a:xfrm>
          <a:prstGeom prst="leftBrace">
            <a:avLst>
              <a:gd name="adj1" fmla="val 8333"/>
              <a:gd name="adj2" fmla="val 49193"/>
            </a:avLst>
          </a:prstGeom>
          <a:ln w="31750"/>
        </p:spPr>
        <p:style>
          <a:lnRef idx="1">
            <a:schemeClr val="accent1"/>
          </a:lnRef>
          <a:fillRef idx="0">
            <a:schemeClr val="accent1"/>
          </a:fillRef>
          <a:effectRef idx="0">
            <a:schemeClr val="accent1"/>
          </a:effectRef>
          <a:fontRef idx="minor">
            <a:schemeClr val="tx1"/>
          </a:fontRef>
        </p:style>
        <p:txBody>
          <a:bodyPr anchor="ctr"/>
          <a:lstStyle/>
          <a:p>
            <a:pPr algn="ctr" eaLnBrk="1"/>
            <a:endParaRPr lang="zh-CN" altLang="en-US" sz="1600">
              <a:ea typeface="微软雅黑" panose="020B0503020204020204" pitchFamily="34" charset="-122"/>
            </a:endParaRPr>
          </a:p>
        </p:txBody>
      </p:sp>
      <p:sp>
        <p:nvSpPr>
          <p:cNvPr id="59" name="矩形 58"/>
          <p:cNvSpPr/>
          <p:nvPr/>
        </p:nvSpPr>
        <p:spPr>
          <a:xfrm>
            <a:off x="4908550" y="2682875"/>
            <a:ext cx="4429125" cy="584200"/>
          </a:xfrm>
          <a:prstGeom prst="rect">
            <a:avLst/>
          </a:prstGeom>
        </p:spPr>
        <p:txBody>
          <a:bodyPr>
            <a:spAutoFit/>
          </a:bodyPr>
          <a:lstStyle/>
          <a:p>
            <a:pPr eaLnBrk="1"/>
            <a:r>
              <a:rPr lang="zh-CN" altLang="en-US" sz="1600">
                <a:latin typeface="Helvetica" pitchFamily="34" charset="0"/>
              </a:rPr>
              <a:t>建设部门：</a:t>
            </a:r>
            <a:r>
              <a:rPr lang="zh-CN" altLang="zh-CN" sz="1600">
                <a:latin typeface="Helvetica" pitchFamily="34" charset="0"/>
              </a:rPr>
              <a:t>设立工项目的管理机构协调各方面的协作关系，做好准备工作</a:t>
            </a:r>
            <a:endParaRPr lang="zh-CN" altLang="en-US" sz="1600">
              <a:latin typeface="Helvetica" pitchFamily="34" charset="0"/>
            </a:endParaRPr>
          </a:p>
        </p:txBody>
      </p:sp>
      <p:sp>
        <p:nvSpPr>
          <p:cNvPr id="60" name="矩形 31"/>
          <p:cNvSpPr>
            <a:spLocks noChangeArrowheads="1"/>
          </p:cNvSpPr>
          <p:nvPr/>
        </p:nvSpPr>
        <p:spPr bwMode="auto">
          <a:xfrm>
            <a:off x="4837113" y="3402013"/>
            <a:ext cx="4813300" cy="830262"/>
          </a:xfrm>
          <a:prstGeom prst="rect">
            <a:avLst/>
          </a:prstGeom>
          <a:noFill/>
          <a:ln>
            <a:noFill/>
          </a:ln>
        </p:spPr>
        <p:txBody>
          <a:bodyPr>
            <a:spAutoFit/>
          </a:bodyPr>
          <a:lstStyle/>
          <a:p>
            <a:pPr eaLnBrk="1"/>
            <a:r>
              <a:rPr lang="zh-CN" altLang="zh-CN" sz="1600">
                <a:latin typeface="Helvetica" pitchFamily="34" charset="0"/>
              </a:rPr>
              <a:t>施工部门</a:t>
            </a:r>
            <a:r>
              <a:rPr lang="zh-CN" altLang="en-US" sz="1600">
                <a:latin typeface="Helvetica" pitchFamily="34" charset="0"/>
              </a:rPr>
              <a:t>：</a:t>
            </a:r>
            <a:r>
              <a:rPr lang="zh-CN" altLang="zh-CN" sz="1600">
                <a:latin typeface="Helvetica" pitchFamily="34" charset="0"/>
              </a:rPr>
              <a:t>熟悉设计图纸，进行现场测量放线</a:t>
            </a:r>
            <a:r>
              <a:rPr lang="zh-CN" altLang="en-US" sz="1600">
                <a:latin typeface="Helvetica" pitchFamily="34" charset="0"/>
              </a:rPr>
              <a:t>，组织工人、材料、设备进场或储备，完成施工组织设计和施工预算</a:t>
            </a:r>
            <a:endParaRPr lang="zh-CN" altLang="en-US" sz="1600">
              <a:latin typeface="Helvetica" pitchFamily="34" charset="0"/>
            </a:endParaRPr>
          </a:p>
        </p:txBody>
      </p:sp>
      <p:sp>
        <p:nvSpPr>
          <p:cNvPr id="61" name="矩形 32"/>
          <p:cNvSpPr>
            <a:spLocks noChangeArrowheads="1"/>
          </p:cNvSpPr>
          <p:nvPr/>
        </p:nvSpPr>
        <p:spPr bwMode="auto">
          <a:xfrm>
            <a:off x="4837113" y="4410075"/>
            <a:ext cx="5111750" cy="338138"/>
          </a:xfrm>
          <a:prstGeom prst="rect">
            <a:avLst/>
          </a:prstGeom>
          <a:noFill/>
          <a:ln>
            <a:noFill/>
          </a:ln>
        </p:spPr>
        <p:txBody>
          <a:bodyPr>
            <a:spAutoFit/>
          </a:bodyPr>
          <a:lstStyle/>
          <a:p>
            <a:pPr eaLnBrk="1"/>
            <a:r>
              <a:rPr lang="zh-CN" altLang="en-US" sz="1600">
                <a:latin typeface="Helvetica" pitchFamily="34" charset="0"/>
              </a:rPr>
              <a:t>设计</a:t>
            </a:r>
            <a:r>
              <a:rPr lang="zh-CN" altLang="zh-CN" sz="1600">
                <a:latin typeface="Helvetica" pitchFamily="34" charset="0"/>
              </a:rPr>
              <a:t>部门</a:t>
            </a:r>
            <a:r>
              <a:rPr lang="zh-CN" altLang="en-US" sz="1600">
                <a:latin typeface="Helvetica" pitchFamily="34" charset="0"/>
              </a:rPr>
              <a:t>：提交图纸、技术交底、现场施工服务</a:t>
            </a:r>
            <a:endParaRPr lang="zh-CN" altLang="en-US" sz="1600">
              <a:latin typeface="Helvetica" pitchFamily="34" charset="0"/>
            </a:endParaRPr>
          </a:p>
        </p:txBody>
      </p:sp>
      <p:sp>
        <p:nvSpPr>
          <p:cNvPr id="62" name="矩形 61"/>
          <p:cNvSpPr/>
          <p:nvPr/>
        </p:nvSpPr>
        <p:spPr>
          <a:xfrm>
            <a:off x="2171700" y="3473450"/>
            <a:ext cx="2652713" cy="338138"/>
          </a:xfrm>
          <a:prstGeom prst="rect">
            <a:avLst/>
          </a:prstGeom>
        </p:spPr>
        <p:txBody>
          <a:bodyPr>
            <a:spAutoFit/>
          </a:bodyPr>
          <a:lstStyle/>
          <a:p>
            <a:pPr eaLnBrk="1"/>
            <a:r>
              <a:rPr lang="zh-CN" altLang="zh-CN" sz="1600">
                <a:latin typeface="Helvetica" pitchFamily="34" charset="0"/>
              </a:rPr>
              <a:t>设备订货和施工准备</a:t>
            </a:r>
            <a:endParaRPr lang="zh-CN" altLang="en-US" sz="1600">
              <a:latin typeface="Helvetica" pitchFamily="34" charset="0"/>
            </a:endParaRPr>
          </a:p>
        </p:txBody>
      </p:sp>
      <p:sp>
        <p:nvSpPr>
          <p:cNvPr id="63" name="矩形 62"/>
          <p:cNvSpPr/>
          <p:nvPr/>
        </p:nvSpPr>
        <p:spPr>
          <a:xfrm>
            <a:off x="2460625" y="5849938"/>
            <a:ext cx="7021513" cy="584200"/>
          </a:xfrm>
          <a:prstGeom prst="rect">
            <a:avLst/>
          </a:prstGeom>
        </p:spPr>
        <p:txBody>
          <a:bodyPr>
            <a:spAutoFit/>
          </a:bodyPr>
          <a:lstStyle/>
          <a:p>
            <a:pPr eaLnBrk="1"/>
            <a:r>
              <a:rPr lang="zh-CN" altLang="zh-CN" sz="1600">
                <a:latin typeface="Helvetica" pitchFamily="34" charset="0"/>
              </a:rPr>
              <a:t>竣工验收、交付使用阶段</a:t>
            </a:r>
            <a:r>
              <a:rPr lang="zh-CN" altLang="en-US" sz="1600">
                <a:latin typeface="Helvetica" pitchFamily="34" charset="0"/>
              </a:rPr>
              <a:t>：</a:t>
            </a:r>
            <a:r>
              <a:rPr lang="zh-CN" altLang="zh-CN" sz="1600">
                <a:latin typeface="Helvetica" pitchFamily="34" charset="0"/>
              </a:rPr>
              <a:t>工程局部验收后，应进行单机试运行</a:t>
            </a:r>
            <a:r>
              <a:rPr lang="zh-CN" altLang="en-US" sz="1600">
                <a:latin typeface="Helvetica" pitchFamily="34" charset="0"/>
              </a:rPr>
              <a:t>，</a:t>
            </a:r>
            <a:r>
              <a:rPr lang="zh-CN" altLang="zh-CN" sz="1600">
                <a:latin typeface="Helvetica" pitchFamily="34" charset="0"/>
              </a:rPr>
              <a:t>进入全项目性的运转调试，试生产</a:t>
            </a:r>
            <a:r>
              <a:rPr lang="zh-CN" altLang="en-US" sz="1600">
                <a:latin typeface="Helvetica" pitchFamily="34" charset="0"/>
              </a:rPr>
              <a:t>，</a:t>
            </a:r>
            <a:r>
              <a:rPr lang="zh-CN" altLang="zh-CN" sz="1600">
                <a:latin typeface="Helvetica" pitchFamily="34" charset="0"/>
              </a:rPr>
              <a:t>进行工程建设项目的总验收，交付使用</a:t>
            </a:r>
            <a:endParaRPr lang="zh-CN" altLang="en-US" sz="1600">
              <a:latin typeface="Helvetica" pitchFamily="34" charset="0"/>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14800" y="122238"/>
            <a:ext cx="275431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文本框 17"/>
          <p:cNvSpPr txBox="1">
            <a:spLocks noChangeArrowheads="1"/>
          </p:cNvSpPr>
          <p:nvPr/>
        </p:nvSpPr>
        <p:spPr bwMode="auto">
          <a:xfrm>
            <a:off x="9837738" y="6313488"/>
            <a:ext cx="2200275" cy="422275"/>
          </a:xfrm>
          <a:prstGeom prst="rect">
            <a:avLst/>
          </a:prstGeom>
          <a:solidFill>
            <a:srgbClr val="FFFFFF"/>
          </a:solidFill>
          <a:ln w="12700">
            <a:solidFill>
              <a:schemeClr val="accent1"/>
            </a:solidFill>
            <a:miter lim="800000"/>
          </a:ln>
        </p:spPr>
        <p:txBody>
          <a:bodyPr lIns="45719" rIns="45719">
            <a:spAutoFit/>
          </a:bodyPr>
          <a:lstStyle/>
          <a:p>
            <a:pPr eaLnBrk="1"/>
            <a:r>
              <a:rPr lang="zh-CN"/>
              <a:t>第</a:t>
            </a:r>
            <a:r>
              <a:rPr lang="zh-CN" altLang="zh-CN"/>
              <a:t>1</a:t>
            </a:r>
            <a:r>
              <a:rPr lang="zh-CN"/>
              <a:t>章</a:t>
            </a:r>
            <a:r>
              <a:rPr lang="zh-CN" altLang="zh-CN"/>
              <a:t>-</a:t>
            </a:r>
            <a:r>
              <a:rPr lang="zh-CN"/>
              <a:t>基本建设程序</a:t>
            </a:r>
            <a:endParaRPr lang="zh-CN"/>
          </a:p>
        </p:txBody>
      </p:sp>
      <p:grpSp>
        <p:nvGrpSpPr>
          <p:cNvPr id="55300" name="组合 17"/>
          <p:cNvGrpSpPr/>
          <p:nvPr/>
        </p:nvGrpSpPr>
        <p:grpSpPr bwMode="auto">
          <a:xfrm>
            <a:off x="87313" y="2330450"/>
            <a:ext cx="12017375" cy="4411663"/>
            <a:chOff x="0" y="0"/>
            <a:chExt cx="12018921" cy="4410763"/>
          </a:xfrm>
        </p:grpSpPr>
        <p:sp>
          <p:nvSpPr>
            <p:cNvPr id="825" name="矩形: 圆角 1"/>
            <p:cNvSpPr/>
            <p:nvPr/>
          </p:nvSpPr>
          <p:spPr>
            <a:xfrm>
              <a:off x="0" y="0"/>
              <a:ext cx="12018921" cy="441076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5312" name="矩形: 圆角 2"/>
            <p:cNvSpPr>
              <a:spLocks noChangeArrowheads="1"/>
            </p:cNvSpPr>
            <p:nvPr/>
          </p:nvSpPr>
          <p:spPr bwMode="auto">
            <a:xfrm>
              <a:off x="0" y="459112"/>
              <a:ext cx="180366" cy="3492539"/>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55301" name="线条"/>
          <p:cNvSpPr>
            <a:spLocks noChangeShapeType="1"/>
          </p:cNvSpPr>
          <p:nvPr/>
        </p:nvSpPr>
        <p:spPr bwMode="auto">
          <a:xfrm flipH="1">
            <a:off x="776288" y="18970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55302" name="1.3建设项目的可行性研究"/>
          <p:cNvSpPr txBox="1">
            <a:spLocks noChangeArrowheads="1"/>
          </p:cNvSpPr>
          <p:nvPr/>
        </p:nvSpPr>
        <p:spPr bwMode="auto">
          <a:xfrm>
            <a:off x="776288" y="1284288"/>
            <a:ext cx="42989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900" b="1"/>
              <a:t>1.3</a:t>
            </a:r>
            <a:r>
              <a:rPr lang="zh-CN" sz="2900" b="1"/>
              <a:t>建设项目的可行性研究</a:t>
            </a:r>
            <a:endParaRPr lang="zh-CN" sz="2900" b="1"/>
          </a:p>
        </p:txBody>
      </p:sp>
      <p:sp>
        <p:nvSpPr>
          <p:cNvPr id="55303" name="第1章 基本建设程序"/>
          <p:cNvSpPr txBox="1">
            <a:spLocks noChangeArrowheads="1"/>
          </p:cNvSpPr>
          <p:nvPr/>
        </p:nvSpPr>
        <p:spPr bwMode="auto">
          <a:xfrm>
            <a:off x="4192588" y="236538"/>
            <a:ext cx="2632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基本建设程序</a:t>
            </a:r>
            <a:endParaRPr lang="zh-CN" sz="3300"/>
          </a:p>
        </p:txBody>
      </p:sp>
      <p:sp>
        <p:nvSpPr>
          <p:cNvPr id="55304" name="可行性研究内容…"/>
          <p:cNvSpPr txBox="1">
            <a:spLocks noChangeArrowheads="1"/>
          </p:cNvSpPr>
          <p:nvPr/>
        </p:nvSpPr>
        <p:spPr bwMode="auto">
          <a:xfrm>
            <a:off x="596900" y="3286125"/>
            <a:ext cx="2741613" cy="235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spcBef>
                <a:spcPts val="800"/>
              </a:spcBef>
            </a:pPr>
            <a:r>
              <a:rPr lang="zh-CN" sz="1900" dirty="0"/>
              <a:t>可行性研究内容</a:t>
            </a:r>
            <a:endParaRPr lang="zh-CN" sz="1900" dirty="0"/>
          </a:p>
          <a:p>
            <a:pPr eaLnBrk="1">
              <a:spcBef>
                <a:spcPts val="800"/>
              </a:spcBef>
            </a:pPr>
            <a:r>
              <a:rPr lang="zh-CN" altLang="zh-CN" sz="1900" dirty="0"/>
              <a:t>1</a:t>
            </a:r>
            <a:r>
              <a:rPr lang="zh-CN" sz="1900" dirty="0"/>
              <a:t>．项目的社会需要性</a:t>
            </a:r>
            <a:endParaRPr lang="zh-CN" sz="1900" dirty="0"/>
          </a:p>
          <a:p>
            <a:pPr eaLnBrk="1">
              <a:spcBef>
                <a:spcPts val="800"/>
              </a:spcBef>
            </a:pPr>
            <a:r>
              <a:rPr lang="zh-CN" altLang="zh-CN" sz="1900" dirty="0"/>
              <a:t>2</a:t>
            </a:r>
            <a:r>
              <a:rPr lang="zh-CN" sz="1900" dirty="0"/>
              <a:t>．项目的技术可行性</a:t>
            </a:r>
            <a:endParaRPr lang="zh-CN" sz="1900" dirty="0"/>
          </a:p>
          <a:p>
            <a:pPr eaLnBrk="1">
              <a:spcBef>
                <a:spcPts val="800"/>
              </a:spcBef>
            </a:pPr>
            <a:r>
              <a:rPr lang="zh-CN" altLang="zh-CN" sz="1900" dirty="0"/>
              <a:t>3</a:t>
            </a:r>
            <a:r>
              <a:rPr lang="zh-CN" sz="1900" dirty="0"/>
              <a:t>．项目的经济合理性</a:t>
            </a:r>
            <a:endParaRPr lang="zh-CN" sz="1900" dirty="0"/>
          </a:p>
          <a:p>
            <a:pPr eaLnBrk="1">
              <a:spcBef>
                <a:spcPts val="800"/>
              </a:spcBef>
            </a:pPr>
            <a:r>
              <a:rPr lang="zh-CN" altLang="zh-CN" sz="1900" dirty="0"/>
              <a:t>4</a:t>
            </a:r>
            <a:r>
              <a:rPr lang="zh-CN" sz="1900" dirty="0"/>
              <a:t>．项目的财务可能性</a:t>
            </a:r>
            <a:endParaRPr lang="zh-CN" sz="1900" dirty="0"/>
          </a:p>
          <a:p>
            <a:pPr eaLnBrk="1">
              <a:spcBef>
                <a:spcPts val="800"/>
              </a:spcBef>
            </a:pPr>
            <a:r>
              <a:rPr lang="zh-CN" altLang="zh-CN" sz="1900" dirty="0"/>
              <a:t>5</a:t>
            </a:r>
            <a:r>
              <a:rPr lang="zh-CN" sz="1900" dirty="0"/>
              <a:t>．制订项目的实施计划</a:t>
            </a:r>
            <a:endParaRPr lang="zh-CN" sz="1900" dirty="0"/>
          </a:p>
        </p:txBody>
      </p:sp>
      <p:sp>
        <p:nvSpPr>
          <p:cNvPr id="55305" name="可行性研究步骤…"/>
          <p:cNvSpPr txBox="1">
            <a:spLocks noChangeArrowheads="1"/>
          </p:cNvSpPr>
          <p:nvPr/>
        </p:nvSpPr>
        <p:spPr bwMode="auto">
          <a:xfrm>
            <a:off x="3609975" y="3286125"/>
            <a:ext cx="2741613" cy="235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spcBef>
                <a:spcPts val="800"/>
              </a:spcBef>
            </a:pPr>
            <a:r>
              <a:rPr lang="zh-CN" sz="1900" dirty="0"/>
              <a:t>可行性研究步骤</a:t>
            </a:r>
            <a:endParaRPr lang="zh-CN" sz="1900" dirty="0"/>
          </a:p>
          <a:p>
            <a:pPr eaLnBrk="1">
              <a:spcBef>
                <a:spcPts val="800"/>
              </a:spcBef>
            </a:pPr>
            <a:r>
              <a:rPr lang="zh-CN" altLang="zh-CN" sz="1900" dirty="0"/>
              <a:t>1</a:t>
            </a:r>
            <a:r>
              <a:rPr lang="zh-CN" sz="1900" dirty="0"/>
              <a:t>．开始筹划</a:t>
            </a:r>
            <a:endParaRPr lang="zh-CN" sz="1900" dirty="0"/>
          </a:p>
          <a:p>
            <a:pPr eaLnBrk="1">
              <a:spcBef>
                <a:spcPts val="800"/>
              </a:spcBef>
            </a:pPr>
            <a:r>
              <a:rPr lang="zh-CN" altLang="zh-CN" sz="1900" dirty="0"/>
              <a:t>2</a:t>
            </a:r>
            <a:r>
              <a:rPr lang="zh-CN" sz="1900" dirty="0"/>
              <a:t>．调查研究</a:t>
            </a:r>
            <a:endParaRPr lang="zh-CN" sz="1900" dirty="0"/>
          </a:p>
          <a:p>
            <a:pPr eaLnBrk="1">
              <a:spcBef>
                <a:spcPts val="800"/>
              </a:spcBef>
            </a:pPr>
            <a:r>
              <a:rPr lang="zh-CN" altLang="zh-CN" sz="1900" dirty="0"/>
              <a:t>3</a:t>
            </a:r>
            <a:r>
              <a:rPr lang="zh-CN" sz="1900" dirty="0"/>
              <a:t>．优化和选择方案</a:t>
            </a:r>
            <a:endParaRPr lang="zh-CN" sz="1900" dirty="0"/>
          </a:p>
          <a:p>
            <a:pPr eaLnBrk="1">
              <a:spcBef>
                <a:spcPts val="800"/>
              </a:spcBef>
            </a:pPr>
            <a:r>
              <a:rPr lang="zh-CN" altLang="zh-CN" sz="1900" dirty="0"/>
              <a:t>4</a:t>
            </a:r>
            <a:r>
              <a:rPr lang="zh-CN" sz="1900" dirty="0"/>
              <a:t>．详细研究</a:t>
            </a:r>
            <a:endParaRPr lang="zh-CN" sz="1900" dirty="0"/>
          </a:p>
          <a:p>
            <a:pPr eaLnBrk="1">
              <a:spcBef>
                <a:spcPts val="800"/>
              </a:spcBef>
            </a:pPr>
            <a:r>
              <a:rPr lang="zh-CN" altLang="zh-CN" sz="1900" dirty="0"/>
              <a:t>5</a:t>
            </a:r>
            <a:r>
              <a:rPr lang="zh-CN" sz="1900" dirty="0"/>
              <a:t>．编制报告书</a:t>
            </a:r>
            <a:endParaRPr lang="zh-CN" sz="1900" dirty="0"/>
          </a:p>
        </p:txBody>
      </p:sp>
      <p:sp>
        <p:nvSpPr>
          <p:cNvPr id="55306" name="可行性研究报告编制…"/>
          <p:cNvSpPr txBox="1">
            <a:spLocks noChangeArrowheads="1"/>
          </p:cNvSpPr>
          <p:nvPr/>
        </p:nvSpPr>
        <p:spPr bwMode="auto">
          <a:xfrm>
            <a:off x="6096000" y="3616325"/>
            <a:ext cx="27416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spcBef>
                <a:spcPts val="800"/>
              </a:spcBef>
            </a:pPr>
            <a:r>
              <a:rPr lang="zh-CN" sz="1900" dirty="0"/>
              <a:t>可行性研究报告编制</a:t>
            </a:r>
            <a:endParaRPr lang="zh-CN" sz="1900" dirty="0"/>
          </a:p>
          <a:p>
            <a:pPr eaLnBrk="1">
              <a:spcBef>
                <a:spcPts val="800"/>
              </a:spcBef>
            </a:pPr>
            <a:r>
              <a:rPr lang="zh-CN" altLang="zh-CN" sz="1900" dirty="0"/>
              <a:t>1</a:t>
            </a:r>
            <a:r>
              <a:rPr lang="zh-CN" sz="1900" dirty="0"/>
              <a:t>．目的和作用</a:t>
            </a:r>
            <a:endParaRPr lang="zh-CN" sz="1900" dirty="0"/>
          </a:p>
          <a:p>
            <a:pPr eaLnBrk="1">
              <a:spcBef>
                <a:spcPts val="800"/>
              </a:spcBef>
            </a:pPr>
            <a:r>
              <a:rPr lang="zh-CN" altLang="zh-CN" sz="1900" dirty="0"/>
              <a:t>2</a:t>
            </a:r>
            <a:r>
              <a:rPr lang="zh-CN" sz="1900" dirty="0"/>
              <a:t>．基本要求</a:t>
            </a:r>
            <a:endParaRPr lang="zh-CN" sz="1900" dirty="0"/>
          </a:p>
          <a:p>
            <a:pPr eaLnBrk="1">
              <a:spcBef>
                <a:spcPts val="800"/>
              </a:spcBef>
            </a:pPr>
            <a:r>
              <a:rPr lang="zh-CN" altLang="zh-CN" sz="1900" dirty="0"/>
              <a:t>3</a:t>
            </a:r>
            <a:r>
              <a:rPr lang="zh-CN" sz="1900" dirty="0"/>
              <a:t>．编制依据</a:t>
            </a:r>
            <a:endParaRPr lang="zh-CN" sz="1900" dirty="0"/>
          </a:p>
        </p:txBody>
      </p:sp>
      <p:sp>
        <p:nvSpPr>
          <p:cNvPr id="55307" name="可行性研究组成内容…"/>
          <p:cNvSpPr txBox="1">
            <a:spLocks noChangeArrowheads="1"/>
          </p:cNvSpPr>
          <p:nvPr/>
        </p:nvSpPr>
        <p:spPr bwMode="auto">
          <a:xfrm>
            <a:off x="8837613" y="2840940"/>
            <a:ext cx="3034597" cy="344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p>
            <a:pPr eaLnBrk="1">
              <a:spcBef>
                <a:spcPts val="800"/>
              </a:spcBef>
            </a:pPr>
            <a:r>
              <a:rPr lang="zh-CN" sz="1900" dirty="0"/>
              <a:t>可行性研究组成内容</a:t>
            </a:r>
            <a:endParaRPr lang="zh-CN" sz="1900" dirty="0"/>
          </a:p>
          <a:p>
            <a:pPr eaLnBrk="1">
              <a:spcBef>
                <a:spcPts val="800"/>
              </a:spcBef>
            </a:pPr>
            <a:r>
              <a:rPr lang="zh-CN" altLang="zh-CN" sz="1900" dirty="0"/>
              <a:t>1</a:t>
            </a:r>
            <a:r>
              <a:rPr lang="zh-CN" sz="1900" dirty="0"/>
              <a:t>．总论</a:t>
            </a:r>
            <a:endParaRPr lang="zh-CN" sz="1900" dirty="0"/>
          </a:p>
          <a:p>
            <a:pPr eaLnBrk="1">
              <a:spcBef>
                <a:spcPts val="800"/>
              </a:spcBef>
            </a:pPr>
            <a:r>
              <a:rPr lang="zh-CN" altLang="zh-CN" sz="1900" dirty="0"/>
              <a:t>2</a:t>
            </a:r>
            <a:r>
              <a:rPr lang="zh-CN" sz="1900" dirty="0"/>
              <a:t>．方案论证</a:t>
            </a:r>
            <a:endParaRPr lang="zh-CN" sz="1900" dirty="0"/>
          </a:p>
          <a:p>
            <a:pPr eaLnBrk="1">
              <a:spcBef>
                <a:spcPts val="800"/>
              </a:spcBef>
            </a:pPr>
            <a:r>
              <a:rPr lang="zh-CN" altLang="zh-CN" sz="1900" dirty="0"/>
              <a:t>3</a:t>
            </a:r>
            <a:r>
              <a:rPr lang="zh-CN" sz="1900" dirty="0"/>
              <a:t>．工程方案内容</a:t>
            </a:r>
            <a:endParaRPr lang="zh-CN" sz="1900" dirty="0"/>
          </a:p>
          <a:p>
            <a:pPr eaLnBrk="1">
              <a:spcBef>
                <a:spcPts val="800"/>
              </a:spcBef>
            </a:pPr>
            <a:r>
              <a:rPr lang="zh-CN" altLang="zh-CN" sz="1900" dirty="0"/>
              <a:t>4</a:t>
            </a:r>
            <a:r>
              <a:rPr lang="zh-CN" sz="1900" dirty="0"/>
              <a:t>．管理机构、劳动定员及建设进度规划</a:t>
            </a:r>
            <a:endParaRPr lang="zh-CN" sz="1900" dirty="0"/>
          </a:p>
          <a:p>
            <a:pPr eaLnBrk="1">
              <a:spcBef>
                <a:spcPts val="800"/>
              </a:spcBef>
            </a:pPr>
            <a:r>
              <a:rPr lang="zh-CN" altLang="zh-CN" sz="1900" dirty="0"/>
              <a:t>5</a:t>
            </a:r>
            <a:r>
              <a:rPr lang="zh-CN" sz="1900" dirty="0"/>
              <a:t>．投资估算及资金筹措</a:t>
            </a:r>
            <a:endParaRPr lang="zh-CN" sz="1900" dirty="0"/>
          </a:p>
          <a:p>
            <a:pPr eaLnBrk="1">
              <a:spcBef>
                <a:spcPts val="800"/>
              </a:spcBef>
            </a:pPr>
            <a:r>
              <a:rPr lang="zh-CN" altLang="zh-CN" sz="1900" dirty="0"/>
              <a:t>6. </a:t>
            </a:r>
            <a:r>
              <a:rPr lang="zh-CN" sz="1900" dirty="0"/>
              <a:t>财务预测及工程效益分析</a:t>
            </a:r>
            <a:endParaRPr lang="zh-CN" sz="1900" dirty="0"/>
          </a:p>
          <a:p>
            <a:pPr eaLnBrk="1">
              <a:spcBef>
                <a:spcPts val="800"/>
              </a:spcBef>
            </a:pPr>
            <a:r>
              <a:rPr lang="zh-CN" altLang="zh-CN" sz="1900" dirty="0"/>
              <a:t>7. </a:t>
            </a:r>
            <a:r>
              <a:rPr lang="zh-CN" sz="1900" dirty="0"/>
              <a:t>结论及存在问题</a:t>
            </a:r>
            <a:endParaRPr lang="zh-CN" sz="1900" dirty="0"/>
          </a:p>
        </p:txBody>
      </p:sp>
      <p:grpSp>
        <p:nvGrpSpPr>
          <p:cNvPr id="55308" name="组合 10"/>
          <p:cNvGrpSpPr/>
          <p:nvPr/>
        </p:nvGrpSpPr>
        <p:grpSpPr bwMode="auto">
          <a:xfrm>
            <a:off x="3241675" y="127000"/>
            <a:ext cx="836613" cy="781050"/>
            <a:chOff x="0" y="0"/>
            <a:chExt cx="837475" cy="781050"/>
          </a:xfrm>
        </p:grpSpPr>
        <p:sp>
          <p:nvSpPr>
            <p:cNvPr id="15"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5310"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1</a:t>
              </a:r>
              <a:endParaRPr lang="zh-CN" altLang="zh-CN" sz="2800"/>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1891" y="1303338"/>
            <a:ext cx="3756746" cy="881722"/>
          </a:xfrm>
          <a:prstGeom prst="rect">
            <a:avLst/>
          </a:prstGeom>
          <a:solidFill>
            <a:schemeClr val="accent1">
              <a:lumMod val="20000"/>
              <a:lumOff val="80000"/>
            </a:schemeClr>
          </a:solidFill>
          <a:ln w="12700" cap="flat">
            <a:solidFill>
              <a:schemeClr val="accent1"/>
            </a:solid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微软雅黑" panose="020B0503020204020204" pitchFamily="34" charset="-122"/>
            </a:endParaRPr>
          </a:p>
        </p:txBody>
      </p:sp>
      <p:sp>
        <p:nvSpPr>
          <p:cNvPr id="9218" name="箭头"/>
          <p:cNvSpPr>
            <a:spLocks noChangeArrowheads="1"/>
          </p:cNvSpPr>
          <p:nvPr/>
        </p:nvSpPr>
        <p:spPr bwMode="auto">
          <a:xfrm>
            <a:off x="4740275" y="1408113"/>
            <a:ext cx="1092200" cy="303212"/>
          </a:xfrm>
          <a:prstGeom prst="rightArrow">
            <a:avLst>
              <a:gd name="adj1" fmla="val 32000"/>
              <a:gd name="adj2" fmla="val 149737"/>
            </a:avLst>
          </a:prstGeom>
          <a:solidFill>
            <a:schemeClr val="accent2"/>
          </a:solidFill>
          <a:ln w="12700">
            <a:solidFill>
              <a:srgbClr val="AD5B24"/>
            </a:solidFill>
            <a:miter lim="800000"/>
          </a:ln>
        </p:spPr>
        <p:txBody>
          <a:bodyPr lIns="45719" rIns="45719" anchor="ctr"/>
          <a:lstStyle/>
          <a:p>
            <a:pPr eaLnBrk="1"/>
            <a:endParaRPr lang="zh-CN" altLang="zh-CN">
              <a:solidFill>
                <a:srgbClr val="FFFFFF"/>
              </a:solidFill>
            </a:endParaRPr>
          </a:p>
        </p:txBody>
      </p:sp>
      <p:sp>
        <p:nvSpPr>
          <p:cNvPr id="9219" name="箭头"/>
          <p:cNvSpPr>
            <a:spLocks noChangeArrowheads="1"/>
          </p:cNvSpPr>
          <p:nvPr/>
        </p:nvSpPr>
        <p:spPr bwMode="auto">
          <a:xfrm rot="5382469">
            <a:off x="1189832" y="3401219"/>
            <a:ext cx="1860550" cy="319087"/>
          </a:xfrm>
          <a:prstGeom prst="rightArrow">
            <a:avLst>
              <a:gd name="adj1" fmla="val 32000"/>
              <a:gd name="adj2" fmla="val 149497"/>
            </a:avLst>
          </a:prstGeom>
          <a:solidFill>
            <a:schemeClr val="accent2"/>
          </a:solidFill>
          <a:ln w="12700">
            <a:solidFill>
              <a:srgbClr val="AD5B24"/>
            </a:solidFill>
            <a:miter lim="800000"/>
          </a:ln>
        </p:spPr>
        <p:txBody>
          <a:bodyPr lIns="45719" rIns="45719" anchor="ctr"/>
          <a:lstStyle/>
          <a:p>
            <a:pPr eaLnBrk="1"/>
            <a:endParaRPr lang="zh-CN" altLang="zh-CN">
              <a:solidFill>
                <a:srgbClr val="FFFFFF"/>
              </a:solidFill>
            </a:endParaRPr>
          </a:p>
        </p:txBody>
      </p:sp>
      <p:sp>
        <p:nvSpPr>
          <p:cNvPr id="9220" name="箭头"/>
          <p:cNvSpPr>
            <a:spLocks noChangeArrowheads="1"/>
          </p:cNvSpPr>
          <p:nvPr/>
        </p:nvSpPr>
        <p:spPr bwMode="auto">
          <a:xfrm>
            <a:off x="7102012" y="1389641"/>
            <a:ext cx="1200150" cy="303212"/>
          </a:xfrm>
          <a:prstGeom prst="rightArrow">
            <a:avLst>
              <a:gd name="adj1" fmla="val 32000"/>
              <a:gd name="adj2" fmla="val 149767"/>
            </a:avLst>
          </a:prstGeom>
          <a:solidFill>
            <a:schemeClr val="accent2"/>
          </a:solidFill>
          <a:ln w="12700">
            <a:solidFill>
              <a:srgbClr val="AD5B24"/>
            </a:solidFill>
            <a:miter lim="800000"/>
          </a:ln>
        </p:spPr>
        <p:txBody>
          <a:bodyPr lIns="45719" rIns="45719" anchor="ctr"/>
          <a:lstStyle/>
          <a:p>
            <a:pPr eaLnBrk="1"/>
            <a:endParaRPr lang="zh-CN" altLang="zh-CN">
              <a:solidFill>
                <a:srgbClr val="FFFFFF"/>
              </a:solidFill>
            </a:endParaRPr>
          </a:p>
        </p:txBody>
      </p:sp>
      <p:sp>
        <p:nvSpPr>
          <p:cNvPr id="9221" name="箭头"/>
          <p:cNvSpPr>
            <a:spLocks noChangeArrowheads="1"/>
          </p:cNvSpPr>
          <p:nvPr/>
        </p:nvSpPr>
        <p:spPr bwMode="auto">
          <a:xfrm>
            <a:off x="3587750" y="5554663"/>
            <a:ext cx="1501775" cy="304800"/>
          </a:xfrm>
          <a:prstGeom prst="rightArrow">
            <a:avLst>
              <a:gd name="adj1" fmla="val 32000"/>
              <a:gd name="adj2" fmla="val 148976"/>
            </a:avLst>
          </a:prstGeom>
          <a:solidFill>
            <a:schemeClr val="accent2"/>
          </a:solidFill>
          <a:ln w="12700">
            <a:solidFill>
              <a:srgbClr val="AD5B24"/>
            </a:solidFill>
            <a:miter lim="800000"/>
          </a:ln>
        </p:spPr>
        <p:txBody>
          <a:bodyPr lIns="45719" rIns="45719" anchor="ctr"/>
          <a:lstStyle/>
          <a:p>
            <a:pPr eaLnBrk="1"/>
            <a:endParaRPr lang="zh-CN" altLang="zh-CN">
              <a:solidFill>
                <a:srgbClr val="FFFFFF"/>
              </a:solidFill>
            </a:endParaRPr>
          </a:p>
        </p:txBody>
      </p:sp>
      <p:sp>
        <p:nvSpPr>
          <p:cNvPr id="9222" name="纵向层面"/>
          <p:cNvSpPr txBox="1">
            <a:spLocks noChangeArrowheads="1"/>
          </p:cNvSpPr>
          <p:nvPr/>
        </p:nvSpPr>
        <p:spPr bwMode="auto">
          <a:xfrm>
            <a:off x="1358900" y="5445125"/>
            <a:ext cx="1528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solidFill>
                  <a:srgbClr val="FF0000"/>
                </a:solidFill>
              </a:rPr>
              <a:t>纵向层面</a:t>
            </a:r>
            <a:endParaRPr lang="zh-CN" sz="2800">
              <a:solidFill>
                <a:srgbClr val="FF0000"/>
              </a:solidFill>
            </a:endParaRPr>
          </a:p>
        </p:txBody>
      </p:sp>
      <p:sp>
        <p:nvSpPr>
          <p:cNvPr id="9223" name="横向层面"/>
          <p:cNvSpPr txBox="1">
            <a:spLocks noChangeArrowheads="1"/>
          </p:cNvSpPr>
          <p:nvPr/>
        </p:nvSpPr>
        <p:spPr bwMode="auto">
          <a:xfrm>
            <a:off x="5331619" y="926142"/>
            <a:ext cx="1528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eaVert" wrap="none" lIns="45719" rIns="45719">
            <a:spAutoFit/>
          </a:bodyPr>
          <a:lstStyle/>
          <a:p>
            <a:pPr eaLnBrk="1"/>
            <a:r>
              <a:rPr lang="zh-CN" sz="2800" dirty="0">
                <a:solidFill>
                  <a:srgbClr val="FF0000"/>
                </a:solidFill>
              </a:rPr>
              <a:t>横向层面</a:t>
            </a:r>
            <a:endParaRPr lang="zh-CN" sz="2800" dirty="0">
              <a:solidFill>
                <a:srgbClr val="FF0000"/>
              </a:solidFill>
            </a:endParaRPr>
          </a:p>
        </p:txBody>
      </p:sp>
      <p:sp>
        <p:nvSpPr>
          <p:cNvPr id="9224" name="划分依据：效力等级"/>
          <p:cNvSpPr txBox="1">
            <a:spLocks noChangeArrowheads="1"/>
          </p:cNvSpPr>
          <p:nvPr/>
        </p:nvSpPr>
        <p:spPr bwMode="auto">
          <a:xfrm>
            <a:off x="5959475" y="5445125"/>
            <a:ext cx="3322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solidFill>
                  <a:srgbClr val="FF0000"/>
                </a:solidFill>
              </a:rPr>
              <a:t>划分依据：效力等级</a:t>
            </a:r>
            <a:endParaRPr lang="zh-CN" sz="2800">
              <a:solidFill>
                <a:srgbClr val="FF0000"/>
              </a:solidFill>
            </a:endParaRPr>
          </a:p>
        </p:txBody>
      </p:sp>
      <p:sp>
        <p:nvSpPr>
          <p:cNvPr id="9225" name="水工程法规体系"/>
          <p:cNvSpPr txBox="1">
            <a:spLocks noChangeArrowheads="1"/>
          </p:cNvSpPr>
          <p:nvPr/>
        </p:nvSpPr>
        <p:spPr bwMode="auto">
          <a:xfrm>
            <a:off x="763125" y="1389641"/>
            <a:ext cx="350361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800" dirty="0">
                <a:solidFill>
                  <a:srgbClr val="FF0000"/>
                </a:solidFill>
              </a:rPr>
              <a:t>水工程法规体系</a:t>
            </a:r>
            <a:endParaRPr lang="zh-CN" sz="3800" dirty="0">
              <a:solidFill>
                <a:srgbClr val="FF0000"/>
              </a:solidFill>
            </a:endParaRPr>
          </a:p>
        </p:txBody>
      </p:sp>
      <p:sp>
        <p:nvSpPr>
          <p:cNvPr id="9226" name="1水环境质量法规…"/>
          <p:cNvSpPr txBox="1">
            <a:spLocks noChangeArrowheads="1"/>
          </p:cNvSpPr>
          <p:nvPr/>
        </p:nvSpPr>
        <p:spPr bwMode="auto">
          <a:xfrm>
            <a:off x="8667750" y="1200150"/>
            <a:ext cx="353397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800" dirty="0">
                <a:solidFill>
                  <a:srgbClr val="FF0000"/>
                </a:solidFill>
              </a:rPr>
              <a:t>（</a:t>
            </a:r>
            <a:r>
              <a:rPr lang="en-US" altLang="zh-CN" sz="2800" dirty="0">
                <a:solidFill>
                  <a:srgbClr val="FF0000"/>
                </a:solidFill>
              </a:rPr>
              <a:t>1</a:t>
            </a:r>
            <a:r>
              <a:rPr lang="zh-CN" altLang="en-US" sz="2800" dirty="0">
                <a:solidFill>
                  <a:srgbClr val="FF0000"/>
                </a:solidFill>
              </a:rPr>
              <a:t>）</a:t>
            </a:r>
            <a:r>
              <a:rPr lang="zh-CN" sz="2800" dirty="0">
                <a:solidFill>
                  <a:srgbClr val="FF0000"/>
                </a:solidFill>
              </a:rPr>
              <a:t>水环境质量法规</a:t>
            </a:r>
            <a:endParaRPr lang="zh-CN" sz="2800" dirty="0">
              <a:solidFill>
                <a:srgbClr val="FF0000"/>
              </a:solidFill>
            </a:endParaRPr>
          </a:p>
          <a:p>
            <a:pPr eaLnBrk="1"/>
            <a:endParaRPr lang="zh-CN" sz="2800" dirty="0">
              <a:solidFill>
                <a:srgbClr val="FF0000"/>
              </a:solidFill>
            </a:endParaRPr>
          </a:p>
          <a:p>
            <a:pPr eaLnBrk="1"/>
            <a:r>
              <a:rPr lang="zh-CN" altLang="en-US" sz="2800" dirty="0">
                <a:solidFill>
                  <a:srgbClr val="FF0000"/>
                </a:solidFill>
              </a:rPr>
              <a:t>（</a:t>
            </a:r>
            <a:r>
              <a:rPr lang="en-US" altLang="zh-CN" sz="2800" dirty="0">
                <a:solidFill>
                  <a:srgbClr val="FF0000"/>
                </a:solidFill>
              </a:rPr>
              <a:t>2</a:t>
            </a:r>
            <a:r>
              <a:rPr lang="zh-CN" altLang="en-US" sz="2800" dirty="0">
                <a:solidFill>
                  <a:srgbClr val="FF0000"/>
                </a:solidFill>
              </a:rPr>
              <a:t>）</a:t>
            </a:r>
            <a:r>
              <a:rPr lang="zh-CN" sz="2800" dirty="0">
                <a:solidFill>
                  <a:srgbClr val="FF0000"/>
                </a:solidFill>
              </a:rPr>
              <a:t>水工程建设法规</a:t>
            </a:r>
            <a:endParaRPr lang="zh-CN" sz="2800" dirty="0">
              <a:solidFill>
                <a:srgbClr val="FF0000"/>
              </a:solidFill>
            </a:endParaRPr>
          </a:p>
          <a:p>
            <a:pPr eaLnBrk="1"/>
            <a:endParaRPr lang="zh-CN" sz="2800" dirty="0">
              <a:solidFill>
                <a:srgbClr val="FF0000"/>
              </a:solidFill>
            </a:endParaRPr>
          </a:p>
          <a:p>
            <a:pPr eaLnBrk="1"/>
            <a:r>
              <a:rPr lang="zh-CN" altLang="en-US" sz="2800" dirty="0">
                <a:solidFill>
                  <a:srgbClr val="FF0000"/>
                </a:solidFill>
              </a:rPr>
              <a:t>（</a:t>
            </a:r>
            <a:r>
              <a:rPr lang="en-US" altLang="zh-CN" sz="2800" dirty="0">
                <a:solidFill>
                  <a:srgbClr val="FF0000"/>
                </a:solidFill>
              </a:rPr>
              <a:t>3</a:t>
            </a:r>
            <a:r>
              <a:rPr lang="zh-CN" altLang="en-US" sz="2800" dirty="0">
                <a:solidFill>
                  <a:srgbClr val="FF0000"/>
                </a:solidFill>
              </a:rPr>
              <a:t>）</a:t>
            </a:r>
            <a:r>
              <a:rPr lang="zh-CN" sz="2800" dirty="0">
                <a:solidFill>
                  <a:srgbClr val="FF0000"/>
                </a:solidFill>
              </a:rPr>
              <a:t>水工程管理法规</a:t>
            </a:r>
            <a:endParaRPr lang="zh-CN" sz="2800" dirty="0">
              <a:solidFill>
                <a:srgbClr val="FF0000"/>
              </a:solidFill>
            </a:endParaRPr>
          </a:p>
        </p:txBody>
      </p:sp>
      <p:sp>
        <p:nvSpPr>
          <p:cNvPr id="9227" name="划分依据："/>
          <p:cNvSpPr txBox="1">
            <a:spLocks noChangeArrowheads="1"/>
          </p:cNvSpPr>
          <p:nvPr/>
        </p:nvSpPr>
        <p:spPr bwMode="auto">
          <a:xfrm>
            <a:off x="8961438" y="530225"/>
            <a:ext cx="1887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solidFill>
                  <a:srgbClr val="FF0000"/>
                </a:solidFill>
              </a:rPr>
              <a:t>划分依据：</a:t>
            </a:r>
            <a:endParaRPr lang="zh-CN" sz="2800">
              <a:solidFill>
                <a:srgbClr val="FF0000"/>
              </a:solidFill>
            </a:endParaRPr>
          </a:p>
        </p:txBody>
      </p:sp>
      <p:grpSp>
        <p:nvGrpSpPr>
          <p:cNvPr id="9229" name="组合 10"/>
          <p:cNvGrpSpPr/>
          <p:nvPr/>
        </p:nvGrpSpPr>
        <p:grpSpPr bwMode="auto">
          <a:xfrm>
            <a:off x="300038" y="273050"/>
            <a:ext cx="836612" cy="781050"/>
            <a:chOff x="0" y="0"/>
            <a:chExt cx="837475" cy="781050"/>
          </a:xfrm>
        </p:grpSpPr>
        <p:sp>
          <p:nvSpPr>
            <p:cNvPr id="23"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9231"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01</a:t>
              </a:r>
              <a:endParaRPr lang="zh-CN" altLang="zh-CN" sz="2800"/>
            </a:p>
          </p:txBody>
        </p:sp>
      </p:gr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30638" y="122238"/>
            <a:ext cx="33147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3" name="组合 17"/>
          <p:cNvGrpSpPr/>
          <p:nvPr/>
        </p:nvGrpSpPr>
        <p:grpSpPr bwMode="auto">
          <a:xfrm>
            <a:off x="776288" y="2330450"/>
            <a:ext cx="10639425" cy="3905250"/>
            <a:chOff x="0" y="0"/>
            <a:chExt cx="10638972" cy="3904343"/>
          </a:xfrm>
        </p:grpSpPr>
        <p:sp>
          <p:nvSpPr>
            <p:cNvPr id="839"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6333"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56324" name="拟建项目从筹建到竣工验收以及试车投产的全部费用，简称投资费用、投资总额，有时也简称“投资”。它包括建设投资（固定资金）和流动资金两部分，目的是保证项目和生产经营活动正常进行的必要资金。"/>
          <p:cNvSpPr txBox="1">
            <a:spLocks noChangeArrowheads="1"/>
          </p:cNvSpPr>
          <p:nvPr/>
        </p:nvSpPr>
        <p:spPr bwMode="auto">
          <a:xfrm>
            <a:off x="3055938" y="2952829"/>
            <a:ext cx="835977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p>
            <a:pPr eaLnBrk="1">
              <a:spcBef>
                <a:spcPts val="1200"/>
              </a:spcBef>
            </a:pPr>
            <a:r>
              <a:rPr lang="zh-CN" sz="2700" dirty="0"/>
              <a:t>拟建项目从筹建到竣工验收以及试车投产的全部费用，</a:t>
            </a:r>
            <a:endParaRPr lang="en-US" altLang="zh-CN" sz="2700" dirty="0"/>
          </a:p>
          <a:p>
            <a:pPr eaLnBrk="1">
              <a:spcBef>
                <a:spcPts val="1200"/>
              </a:spcBef>
            </a:pPr>
            <a:r>
              <a:rPr lang="zh-CN" sz="2700" dirty="0"/>
              <a:t>简称投资费用、投资总额，有时也简称“投资”。</a:t>
            </a:r>
            <a:endParaRPr lang="en-US" altLang="zh-CN" sz="2700" dirty="0"/>
          </a:p>
          <a:p>
            <a:pPr eaLnBrk="1">
              <a:spcBef>
                <a:spcPts val="1200"/>
              </a:spcBef>
            </a:pPr>
            <a:r>
              <a:rPr lang="zh-CN" sz="2700" dirty="0"/>
              <a:t>它包括建设投资（固定资金）和流动资金两部分，</a:t>
            </a:r>
            <a:endParaRPr lang="en-US" altLang="zh-CN" sz="2700" dirty="0"/>
          </a:p>
          <a:p>
            <a:pPr eaLnBrk="1">
              <a:spcBef>
                <a:spcPts val="1200"/>
              </a:spcBef>
            </a:pPr>
            <a:r>
              <a:rPr lang="zh-CN" sz="2700" dirty="0"/>
              <a:t>目的是保证项目和生产经营活动正常进行的必要资金。</a:t>
            </a:r>
            <a:endParaRPr lang="zh-CN" sz="2700" dirty="0"/>
          </a:p>
        </p:txBody>
      </p:sp>
      <p:sp>
        <p:nvSpPr>
          <p:cNvPr id="56325" name="线条"/>
          <p:cNvSpPr>
            <a:spLocks noChangeShapeType="1"/>
          </p:cNvSpPr>
          <p:nvPr/>
        </p:nvSpPr>
        <p:spPr bwMode="auto">
          <a:xfrm flipH="1">
            <a:off x="776288" y="18970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56326" name="项目投资定义："/>
          <p:cNvSpPr txBox="1">
            <a:spLocks noChangeArrowheads="1"/>
          </p:cNvSpPr>
          <p:nvPr/>
        </p:nvSpPr>
        <p:spPr bwMode="auto">
          <a:xfrm>
            <a:off x="776288" y="1284288"/>
            <a:ext cx="26828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900" b="1"/>
              <a:t>项目投资定义：</a:t>
            </a:r>
            <a:endParaRPr lang="zh-CN" sz="2900" b="1"/>
          </a:p>
        </p:txBody>
      </p:sp>
      <p:sp>
        <p:nvSpPr>
          <p:cNvPr id="56327" name="第2章 建设项目总投资"/>
          <p:cNvSpPr txBox="1">
            <a:spLocks noChangeArrowheads="1"/>
          </p:cNvSpPr>
          <p:nvPr/>
        </p:nvSpPr>
        <p:spPr bwMode="auto">
          <a:xfrm>
            <a:off x="3983038" y="236538"/>
            <a:ext cx="3054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建设项目总投资</a:t>
            </a:r>
            <a:endParaRPr lang="zh-CN" sz="3300"/>
          </a:p>
        </p:txBody>
      </p:sp>
      <p:sp>
        <p:nvSpPr>
          <p:cNvPr id="56328" name="定义："/>
          <p:cNvSpPr txBox="1">
            <a:spLocks noChangeArrowheads="1"/>
          </p:cNvSpPr>
          <p:nvPr/>
        </p:nvSpPr>
        <p:spPr bwMode="auto">
          <a:xfrm>
            <a:off x="1503363" y="3678238"/>
            <a:ext cx="15525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800">
                <a:solidFill>
                  <a:srgbClr val="FF2600"/>
                </a:solidFill>
              </a:rPr>
              <a:t>定义：</a:t>
            </a:r>
            <a:endParaRPr lang="zh-CN" sz="3800">
              <a:solidFill>
                <a:srgbClr val="FF2600"/>
              </a:solidFill>
            </a:endParaRPr>
          </a:p>
        </p:txBody>
      </p:sp>
      <p:grpSp>
        <p:nvGrpSpPr>
          <p:cNvPr id="56329" name="组合 10"/>
          <p:cNvGrpSpPr/>
          <p:nvPr/>
        </p:nvGrpSpPr>
        <p:grpSpPr bwMode="auto">
          <a:xfrm>
            <a:off x="2886075" y="146050"/>
            <a:ext cx="838200" cy="781050"/>
            <a:chOff x="0" y="0"/>
            <a:chExt cx="837475" cy="781050"/>
          </a:xfrm>
        </p:grpSpPr>
        <p:sp>
          <p:nvSpPr>
            <p:cNvPr id="13"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6331"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2</a:t>
              </a:r>
              <a:endParaRPr lang="zh-CN" altLang="zh-CN" sz="2800"/>
            </a:p>
          </p:txBody>
        </p:sp>
      </p:gr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30638" y="122238"/>
            <a:ext cx="333692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线条"/>
          <p:cNvSpPr>
            <a:spLocks noChangeShapeType="1"/>
          </p:cNvSpPr>
          <p:nvPr/>
        </p:nvSpPr>
        <p:spPr bwMode="auto">
          <a:xfrm flipH="1">
            <a:off x="776288" y="18970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57348" name="项目投资定义："/>
          <p:cNvSpPr txBox="1">
            <a:spLocks noChangeArrowheads="1"/>
          </p:cNvSpPr>
          <p:nvPr/>
        </p:nvSpPr>
        <p:spPr bwMode="auto">
          <a:xfrm>
            <a:off x="776288" y="1284288"/>
            <a:ext cx="4224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en-US" altLang="zh-CN" sz="2900" b="1"/>
              <a:t>2.1  </a:t>
            </a:r>
            <a:r>
              <a:rPr lang="zh-CN" altLang="en-US" sz="2900" b="1"/>
              <a:t>建设项目总资产构成</a:t>
            </a:r>
            <a:endParaRPr lang="zh-CN" altLang="en-US" sz="2900" b="1"/>
          </a:p>
        </p:txBody>
      </p:sp>
      <p:sp>
        <p:nvSpPr>
          <p:cNvPr id="57349" name="第2章 建设项目总投资"/>
          <p:cNvSpPr txBox="1">
            <a:spLocks noChangeArrowheads="1"/>
          </p:cNvSpPr>
          <p:nvPr/>
        </p:nvSpPr>
        <p:spPr bwMode="auto">
          <a:xfrm>
            <a:off x="3983038" y="236538"/>
            <a:ext cx="3054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建设项目总投资</a:t>
            </a:r>
            <a:endParaRPr lang="zh-CN" sz="3300"/>
          </a:p>
        </p:txBody>
      </p:sp>
      <p:grpSp>
        <p:nvGrpSpPr>
          <p:cNvPr id="57350" name="Group 697"/>
          <p:cNvGrpSpPr/>
          <p:nvPr/>
        </p:nvGrpSpPr>
        <p:grpSpPr bwMode="auto">
          <a:xfrm>
            <a:off x="5100638" y="1897063"/>
            <a:ext cx="6315075" cy="4303712"/>
            <a:chOff x="3015" y="1965"/>
            <a:chExt cx="6541" cy="3480"/>
          </a:xfrm>
        </p:grpSpPr>
        <p:sp>
          <p:nvSpPr>
            <p:cNvPr id="57355" name="Text Box 698"/>
            <p:cNvSpPr txBox="1">
              <a:spLocks noChangeArrowheads="1"/>
            </p:cNvSpPr>
            <p:nvPr/>
          </p:nvSpPr>
          <p:spPr bwMode="auto">
            <a:xfrm>
              <a:off x="3015" y="4075"/>
              <a:ext cx="162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项目建设总投资</a:t>
              </a:r>
              <a:endParaRPr lang="zh-CN" altLang="zh-CN" sz="1400">
                <a:solidFill>
                  <a:schemeClr val="tx1"/>
                </a:solidFill>
                <a:latin typeface="Arial" panose="020B0604020202020204" pitchFamily="34" charset="0"/>
                <a:ea typeface="宋体" panose="02010600030101010101" pitchFamily="2" charset="-122"/>
              </a:endParaRPr>
            </a:p>
          </p:txBody>
        </p:sp>
        <p:sp>
          <p:nvSpPr>
            <p:cNvPr id="57356" name="Text Box 699"/>
            <p:cNvSpPr txBox="1">
              <a:spLocks noChangeArrowheads="1"/>
            </p:cNvSpPr>
            <p:nvPr/>
          </p:nvSpPr>
          <p:spPr bwMode="auto">
            <a:xfrm>
              <a:off x="4860" y="3036"/>
              <a:ext cx="162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建设投资</a:t>
              </a:r>
              <a:endParaRPr lang="zh-CN" altLang="zh-CN" sz="1400">
                <a:solidFill>
                  <a:schemeClr val="tx1"/>
                </a:solidFill>
                <a:latin typeface="Arial" panose="020B0604020202020204" pitchFamily="34" charset="0"/>
                <a:ea typeface="宋体" panose="02010600030101010101" pitchFamily="2" charset="-122"/>
              </a:endParaRPr>
            </a:p>
          </p:txBody>
        </p:sp>
        <p:grpSp>
          <p:nvGrpSpPr>
            <p:cNvPr id="57357" name="Group 700"/>
            <p:cNvGrpSpPr/>
            <p:nvPr/>
          </p:nvGrpSpPr>
          <p:grpSpPr bwMode="auto">
            <a:xfrm>
              <a:off x="6236" y="1965"/>
              <a:ext cx="3320" cy="2340"/>
              <a:chOff x="6220" y="2100"/>
              <a:chExt cx="3320" cy="2340"/>
            </a:xfrm>
          </p:grpSpPr>
          <p:sp>
            <p:nvSpPr>
              <p:cNvPr id="57362" name="Text Box 701"/>
              <p:cNvSpPr txBox="1">
                <a:spLocks noChangeArrowheads="1"/>
              </p:cNvSpPr>
              <p:nvPr/>
            </p:nvSpPr>
            <p:spPr bwMode="auto">
              <a:xfrm>
                <a:off x="6480" y="2412"/>
                <a:ext cx="9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工程费用</a:t>
                </a:r>
                <a:endParaRPr lang="zh-CN" altLang="zh-CN" sz="1400">
                  <a:solidFill>
                    <a:schemeClr val="tx1"/>
                  </a:solidFill>
                  <a:latin typeface="Arial" panose="020B0604020202020204" pitchFamily="34" charset="0"/>
                  <a:ea typeface="宋体" panose="02010600030101010101" pitchFamily="2" charset="-122"/>
                </a:endParaRPr>
              </a:p>
            </p:txBody>
          </p:sp>
          <p:sp>
            <p:nvSpPr>
              <p:cNvPr id="57363" name="Text Box 702"/>
              <p:cNvSpPr txBox="1">
                <a:spLocks noChangeArrowheads="1"/>
              </p:cNvSpPr>
              <p:nvPr/>
            </p:nvSpPr>
            <p:spPr bwMode="auto">
              <a:xfrm>
                <a:off x="7560" y="2391"/>
                <a:ext cx="1260"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安装工程费</a:t>
                </a:r>
                <a:endParaRPr lang="zh-CN" altLang="zh-CN" sz="1400">
                  <a:solidFill>
                    <a:schemeClr val="tx1"/>
                  </a:solidFill>
                  <a:latin typeface="Arial" panose="020B0604020202020204" pitchFamily="34" charset="0"/>
                  <a:ea typeface="宋体" panose="02010600030101010101" pitchFamily="2" charset="-122"/>
                </a:endParaRPr>
              </a:p>
            </p:txBody>
          </p:sp>
          <p:sp>
            <p:nvSpPr>
              <p:cNvPr id="57364" name="Text Box 703"/>
              <p:cNvSpPr txBox="1">
                <a:spLocks noChangeArrowheads="1"/>
              </p:cNvSpPr>
              <p:nvPr/>
            </p:nvSpPr>
            <p:spPr bwMode="auto">
              <a:xfrm>
                <a:off x="7560" y="2724"/>
                <a:ext cx="198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设备购置费</a:t>
                </a:r>
                <a:endParaRPr lang="zh-CN" altLang="zh-CN" sz="1400">
                  <a:solidFill>
                    <a:schemeClr val="tx1"/>
                  </a:solidFill>
                  <a:latin typeface="Arial" panose="020B0604020202020204" pitchFamily="34" charset="0"/>
                  <a:ea typeface="宋体" panose="02010600030101010101" pitchFamily="2" charset="-122"/>
                </a:endParaRPr>
              </a:p>
            </p:txBody>
          </p:sp>
          <p:sp>
            <p:nvSpPr>
              <p:cNvPr id="57365" name="Text Box 704"/>
              <p:cNvSpPr txBox="1">
                <a:spLocks noChangeArrowheads="1"/>
              </p:cNvSpPr>
              <p:nvPr/>
            </p:nvSpPr>
            <p:spPr bwMode="auto">
              <a:xfrm>
                <a:off x="7560" y="2100"/>
                <a:ext cx="126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建筑工程费</a:t>
                </a:r>
                <a:endParaRPr lang="zh-CN" altLang="zh-CN" sz="1400">
                  <a:solidFill>
                    <a:schemeClr val="tx1"/>
                  </a:solidFill>
                  <a:latin typeface="Arial" panose="020B0604020202020204" pitchFamily="34" charset="0"/>
                  <a:ea typeface="宋体" panose="02010600030101010101" pitchFamily="2" charset="-122"/>
                </a:endParaRPr>
              </a:p>
            </p:txBody>
          </p:sp>
          <p:sp>
            <p:nvSpPr>
              <p:cNvPr id="57366" name="Text Box 705"/>
              <p:cNvSpPr txBox="1">
                <a:spLocks noChangeArrowheads="1"/>
              </p:cNvSpPr>
              <p:nvPr/>
            </p:nvSpPr>
            <p:spPr bwMode="auto">
              <a:xfrm>
                <a:off x="6480" y="3192"/>
                <a:ext cx="198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工程建设其他费用</a:t>
                </a:r>
                <a:endParaRPr lang="zh-CN" altLang="zh-CN" sz="1400">
                  <a:solidFill>
                    <a:schemeClr val="tx1"/>
                  </a:solidFill>
                  <a:latin typeface="Arial" panose="020B0604020202020204" pitchFamily="34" charset="0"/>
                  <a:ea typeface="宋体" panose="02010600030101010101" pitchFamily="2" charset="-122"/>
                </a:endParaRPr>
              </a:p>
            </p:txBody>
          </p:sp>
          <p:sp>
            <p:nvSpPr>
              <p:cNvPr id="57367" name="Text Box 706"/>
              <p:cNvSpPr txBox="1">
                <a:spLocks noChangeArrowheads="1"/>
              </p:cNvSpPr>
              <p:nvPr/>
            </p:nvSpPr>
            <p:spPr bwMode="auto">
              <a:xfrm>
                <a:off x="6480" y="3905"/>
                <a:ext cx="900"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预备费用</a:t>
                </a:r>
                <a:endParaRPr lang="zh-CN" altLang="zh-CN" sz="1400">
                  <a:solidFill>
                    <a:schemeClr val="tx1"/>
                  </a:solidFill>
                  <a:latin typeface="Arial" panose="020B0604020202020204" pitchFamily="34" charset="0"/>
                  <a:ea typeface="宋体" panose="02010600030101010101" pitchFamily="2" charset="-122"/>
                </a:endParaRPr>
              </a:p>
            </p:txBody>
          </p:sp>
          <p:sp>
            <p:nvSpPr>
              <p:cNvPr id="57368" name="Text Box 707"/>
              <p:cNvSpPr txBox="1">
                <a:spLocks noChangeArrowheads="1"/>
              </p:cNvSpPr>
              <p:nvPr/>
            </p:nvSpPr>
            <p:spPr bwMode="auto">
              <a:xfrm>
                <a:off x="7560" y="3660"/>
                <a:ext cx="14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基本预备费</a:t>
                </a:r>
                <a:endParaRPr lang="zh-CN" altLang="zh-CN" sz="1400">
                  <a:solidFill>
                    <a:schemeClr val="tx1"/>
                  </a:solidFill>
                  <a:latin typeface="Arial" panose="020B0604020202020204" pitchFamily="34" charset="0"/>
                  <a:ea typeface="宋体" panose="02010600030101010101" pitchFamily="2" charset="-122"/>
                </a:endParaRPr>
              </a:p>
            </p:txBody>
          </p:sp>
          <p:sp>
            <p:nvSpPr>
              <p:cNvPr id="57369" name="Text Box 708"/>
              <p:cNvSpPr txBox="1">
                <a:spLocks noChangeArrowheads="1"/>
              </p:cNvSpPr>
              <p:nvPr/>
            </p:nvSpPr>
            <p:spPr bwMode="auto">
              <a:xfrm>
                <a:off x="7560" y="4128"/>
                <a:ext cx="14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涨价预备费</a:t>
                </a:r>
                <a:endParaRPr lang="zh-CN" altLang="zh-CN" sz="1400">
                  <a:solidFill>
                    <a:schemeClr val="tx1"/>
                  </a:solidFill>
                  <a:latin typeface="Arial" panose="020B0604020202020204" pitchFamily="34" charset="0"/>
                  <a:ea typeface="宋体" panose="02010600030101010101" pitchFamily="2" charset="-122"/>
                </a:endParaRPr>
              </a:p>
            </p:txBody>
          </p:sp>
          <p:sp>
            <p:nvSpPr>
              <p:cNvPr id="57370" name="AutoShape 709"/>
              <p:cNvSpPr/>
              <p:nvPr/>
            </p:nvSpPr>
            <p:spPr bwMode="auto">
              <a:xfrm>
                <a:off x="7344" y="3820"/>
                <a:ext cx="179" cy="474"/>
              </a:xfrm>
              <a:prstGeom prst="leftBrace">
                <a:avLst>
                  <a:gd name="adj1" fmla="val 22067"/>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7371" name="AutoShape 710"/>
              <p:cNvSpPr/>
              <p:nvPr/>
            </p:nvSpPr>
            <p:spPr bwMode="auto">
              <a:xfrm>
                <a:off x="7354" y="2256"/>
                <a:ext cx="179" cy="675"/>
              </a:xfrm>
              <a:prstGeom prst="leftBrace">
                <a:avLst>
                  <a:gd name="adj1" fmla="val 31425"/>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sp>
            <p:nvSpPr>
              <p:cNvPr id="57372" name="AutoShape 711"/>
              <p:cNvSpPr/>
              <p:nvPr/>
            </p:nvSpPr>
            <p:spPr bwMode="auto">
              <a:xfrm>
                <a:off x="6220" y="2581"/>
                <a:ext cx="200" cy="1469"/>
              </a:xfrm>
              <a:prstGeom prst="leftBrace">
                <a:avLst>
                  <a:gd name="adj1" fmla="val 61208"/>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grpSp>
        <p:sp>
          <p:nvSpPr>
            <p:cNvPr id="57358" name="Text Box 712"/>
            <p:cNvSpPr txBox="1">
              <a:spLocks noChangeArrowheads="1"/>
            </p:cNvSpPr>
            <p:nvPr/>
          </p:nvSpPr>
          <p:spPr bwMode="auto">
            <a:xfrm>
              <a:off x="4887" y="4384"/>
              <a:ext cx="2457"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固定资产投资方向调节税</a:t>
              </a:r>
              <a:endParaRPr lang="zh-CN" altLang="en-US" sz="1400">
                <a:solidFill>
                  <a:schemeClr val="tx1"/>
                </a:solidFill>
                <a:latin typeface="Calibri" panose="020F0502020204030204" pitchFamily="34" charset="0"/>
                <a:ea typeface="宋体" panose="02010600030101010101" pitchFamily="2" charset="-122"/>
              </a:endParaRPr>
            </a:p>
          </p:txBody>
        </p:sp>
        <p:sp>
          <p:nvSpPr>
            <p:cNvPr id="57359" name="Text Box 713"/>
            <p:cNvSpPr txBox="1">
              <a:spLocks noChangeArrowheads="1"/>
            </p:cNvSpPr>
            <p:nvPr/>
          </p:nvSpPr>
          <p:spPr bwMode="auto">
            <a:xfrm>
              <a:off x="4887" y="4760"/>
              <a:ext cx="162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建设期利息</a:t>
              </a:r>
              <a:endParaRPr lang="zh-CN" altLang="zh-CN" sz="1400">
                <a:solidFill>
                  <a:schemeClr val="tx1"/>
                </a:solidFill>
                <a:latin typeface="Arial" panose="020B0604020202020204" pitchFamily="34" charset="0"/>
                <a:ea typeface="宋体" panose="02010600030101010101" pitchFamily="2" charset="-122"/>
              </a:endParaRPr>
            </a:p>
          </p:txBody>
        </p:sp>
        <p:sp>
          <p:nvSpPr>
            <p:cNvPr id="57360" name="Text Box 714"/>
            <p:cNvSpPr txBox="1">
              <a:spLocks noChangeArrowheads="1"/>
            </p:cNvSpPr>
            <p:nvPr/>
          </p:nvSpPr>
          <p:spPr bwMode="auto">
            <a:xfrm>
              <a:off x="4887" y="5136"/>
              <a:ext cx="162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0"/>
                </a:spcBef>
                <a:spcAft>
                  <a:spcPct val="0"/>
                </a:spcAft>
                <a:defRPr>
                  <a:solidFill>
                    <a:srgbClr val="000000"/>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algn="just" eaLnBrk="1" hangingPunct="1"/>
              <a:r>
                <a:rPr lang="zh-CN" altLang="en-US" sz="1400">
                  <a:solidFill>
                    <a:schemeClr val="tx1"/>
                  </a:solidFill>
                  <a:latin typeface="Calibri" panose="020F0502020204030204" pitchFamily="34" charset="0"/>
                  <a:ea typeface="宋体" panose="02010600030101010101" pitchFamily="2" charset="-122"/>
                </a:rPr>
                <a:t>铺底流动资金</a:t>
              </a:r>
              <a:endParaRPr lang="zh-CN" altLang="zh-CN" sz="1400">
                <a:solidFill>
                  <a:schemeClr val="tx1"/>
                </a:solidFill>
                <a:latin typeface="Arial" panose="020B0604020202020204" pitchFamily="34" charset="0"/>
                <a:ea typeface="宋体" panose="02010600030101010101" pitchFamily="2" charset="-122"/>
              </a:endParaRPr>
            </a:p>
          </p:txBody>
        </p:sp>
        <p:sp>
          <p:nvSpPr>
            <p:cNvPr id="57361" name="AutoShape 715"/>
            <p:cNvSpPr/>
            <p:nvPr/>
          </p:nvSpPr>
          <p:spPr bwMode="auto">
            <a:xfrm>
              <a:off x="4572" y="3162"/>
              <a:ext cx="254" cy="2038"/>
            </a:xfrm>
            <a:prstGeom prst="leftBrace">
              <a:avLst>
                <a:gd name="adj1" fmla="val 66864"/>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pPr eaLnBrk="1" hangingPunct="1"/>
              <a:endParaRPr lang="zh-CN" altLang="en-US">
                <a:solidFill>
                  <a:schemeClr val="tx1"/>
                </a:solidFill>
                <a:latin typeface="Arial" panose="020B0604020202020204" pitchFamily="34" charset="0"/>
                <a:ea typeface="宋体" panose="02010600030101010101" pitchFamily="2" charset="-122"/>
              </a:endParaRPr>
            </a:p>
          </p:txBody>
        </p:sp>
      </p:grpSp>
      <p:pic>
        <p:nvPicPr>
          <p:cNvPr id="573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703513"/>
            <a:ext cx="4405313"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52" name="组合 10"/>
          <p:cNvGrpSpPr/>
          <p:nvPr/>
        </p:nvGrpSpPr>
        <p:grpSpPr bwMode="auto">
          <a:xfrm>
            <a:off x="2886075" y="146050"/>
            <a:ext cx="838200" cy="781050"/>
            <a:chOff x="0" y="0"/>
            <a:chExt cx="837475" cy="781050"/>
          </a:xfrm>
        </p:grpSpPr>
        <p:sp>
          <p:nvSpPr>
            <p:cNvPr id="33"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7354"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2</a:t>
              </a:r>
              <a:endParaRPr lang="zh-CN" altLang="zh-CN" sz="2800"/>
            </a:p>
          </p:txBody>
        </p:sp>
      </p:gr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30638" y="122238"/>
            <a:ext cx="331946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线条"/>
          <p:cNvSpPr>
            <a:spLocks noChangeShapeType="1"/>
          </p:cNvSpPr>
          <p:nvPr/>
        </p:nvSpPr>
        <p:spPr bwMode="auto">
          <a:xfrm flipH="1">
            <a:off x="776288" y="1897063"/>
            <a:ext cx="1455737" cy="0"/>
          </a:xfrm>
          <a:prstGeom prst="line">
            <a:avLst/>
          </a:prstGeom>
          <a:noFill/>
          <a:ln w="12700">
            <a:solidFill>
              <a:srgbClr val="0000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58372" name="项目投资定义："/>
          <p:cNvSpPr txBox="1">
            <a:spLocks noChangeArrowheads="1"/>
          </p:cNvSpPr>
          <p:nvPr/>
        </p:nvSpPr>
        <p:spPr bwMode="auto">
          <a:xfrm>
            <a:off x="776288" y="1284288"/>
            <a:ext cx="49688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en-US" altLang="zh-CN" sz="2900" b="1"/>
              <a:t>2.2  </a:t>
            </a:r>
            <a:r>
              <a:rPr lang="zh-CN" altLang="en-US" sz="2900" b="1"/>
              <a:t>建设项目资产与投资关系</a:t>
            </a:r>
            <a:endParaRPr lang="zh-CN" altLang="en-US" sz="2900" b="1"/>
          </a:p>
        </p:txBody>
      </p:sp>
      <p:sp>
        <p:nvSpPr>
          <p:cNvPr id="58373" name="第2章 建设项目总投资"/>
          <p:cNvSpPr txBox="1">
            <a:spLocks noChangeArrowheads="1"/>
          </p:cNvSpPr>
          <p:nvPr/>
        </p:nvSpPr>
        <p:spPr bwMode="auto">
          <a:xfrm>
            <a:off x="3983038" y="236538"/>
            <a:ext cx="3054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建设项目总投资</a:t>
            </a:r>
            <a:endParaRPr lang="zh-CN" sz="3300"/>
          </a:p>
        </p:txBody>
      </p:sp>
      <p:pic>
        <p:nvPicPr>
          <p:cNvPr id="583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2362200"/>
            <a:ext cx="404177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表格 31"/>
          <p:cNvGraphicFramePr>
            <a:graphicFrameLocks noGrp="1"/>
          </p:cNvGraphicFramePr>
          <p:nvPr/>
        </p:nvGraphicFramePr>
        <p:xfrm>
          <a:off x="4195763" y="1824038"/>
          <a:ext cx="7842250" cy="4392613"/>
        </p:xfrm>
        <a:graphic>
          <a:graphicData uri="http://schemas.openxmlformats.org/drawingml/2006/table">
            <a:tbl>
              <a:tblPr/>
              <a:tblGrid>
                <a:gridCol w="1516063"/>
                <a:gridCol w="742950"/>
                <a:gridCol w="1862137"/>
                <a:gridCol w="596900"/>
                <a:gridCol w="2292350"/>
                <a:gridCol w="831850"/>
              </a:tblGrid>
              <a:tr h="525463">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ts val="2000"/>
                        </a:lnSpc>
                        <a:spcBef>
                          <a:spcPct val="0"/>
                        </a:spcBef>
                        <a:spcAft>
                          <a:spcPct val="0"/>
                        </a:spcAft>
                        <a:buClrTx/>
                        <a:buSzTx/>
                        <a:buFontTx/>
                        <a:buNone/>
                      </a:pPr>
                      <a:endPar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ts val="2000"/>
                        </a:lnSpc>
                        <a:spcBef>
                          <a:spcPct val="0"/>
                        </a:spcBef>
                        <a:spcAft>
                          <a:spcPct val="0"/>
                        </a:spcAft>
                        <a:buClrTx/>
                        <a:buSzTx/>
                        <a:buFontTx/>
                        <a:buNone/>
                      </a:pPr>
                      <a:endPar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资</a:t>
                      </a: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产</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ts val="2000"/>
                        </a:lnSpc>
                        <a:spcBef>
                          <a:spcPct val="0"/>
                        </a:spcBef>
                        <a:spcAft>
                          <a:spcPct val="0"/>
                        </a:spcAft>
                        <a:buClrTx/>
                        <a:buSzTx/>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horzOverflow="overflow">
                    <a:lnL>
                      <a:noFill/>
                    </a:lnL>
                    <a:lnR>
                      <a:noFill/>
                    </a:lnR>
                    <a:lnT>
                      <a:noFill/>
                    </a:lnT>
                    <a:lnB>
                      <a:noFill/>
                    </a:lnB>
                    <a:lnTlToBr>
                      <a:noFill/>
                    </a:lnTlToBr>
                    <a:lnBlToTr>
                      <a:noFill/>
                    </a:lnBlToTr>
                    <a:noFill/>
                  </a:tcPr>
                </a:tc>
                <a:tc grid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ts val="20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负债及所有者权益</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cPr/>
                </a:tc>
              </a:tr>
              <a:tr h="982663">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endPar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建设投资</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（固定资金）</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非</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流</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动</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资</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产</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固定资产</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所有者权益</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（资本金、公积金等）</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建</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设</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项</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目</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总</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投</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资</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0450">
                <a:tc vMerge="1">
                  <a:tcPr/>
                </a:tc>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无形及其他资产</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长期负债</a:t>
                      </a:r>
                      <a:endParaRPr kumimoji="0"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endPar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（含净流动资金借款）</a:t>
                      </a:r>
                      <a:endParaRPr kumimoji="0" lang="zh-CN"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693738">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pPr>
                      <a:endPar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流</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动</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资</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产</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流动资金</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cPr/>
                </a:tc>
                <a:tc vMerge="1">
                  <a:tcPr/>
                </a:tc>
              </a:tr>
              <a:tr h="1130299">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pPr>
                      <a:endPar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流动资产</a:t>
                      </a: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抵消流动负债部分</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endPar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1200"/>
                        </a:lnSpc>
                        <a:spcBef>
                          <a:spcPct val="0"/>
                        </a:spcBef>
                        <a:spcAft>
                          <a:spcPct val="0"/>
                        </a:spcAft>
                        <a:buClrTx/>
                        <a:buSzTx/>
                        <a:buFontTx/>
                        <a:buNone/>
                      </a:pPr>
                      <a:r>
                        <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流动负债</a:t>
                      </a:r>
                      <a:endParaRPr kumimoji="0" lang="zh-CN"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pPr>
                      <a:endParaRPr kumimoji="0" lang="en-US" altLang="zh-CN" sz="9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3123" marR="63123"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pSp>
        <p:nvGrpSpPr>
          <p:cNvPr id="58413" name="组合 10"/>
          <p:cNvGrpSpPr/>
          <p:nvPr/>
        </p:nvGrpSpPr>
        <p:grpSpPr bwMode="auto">
          <a:xfrm>
            <a:off x="2886075" y="146050"/>
            <a:ext cx="838200" cy="781050"/>
            <a:chOff x="0" y="0"/>
            <a:chExt cx="837475" cy="781050"/>
          </a:xfrm>
        </p:grpSpPr>
        <p:sp>
          <p:nvSpPr>
            <p:cNvPr id="10"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8415"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2</a:t>
              </a:r>
              <a:endParaRPr lang="zh-CN" altLang="zh-CN" sz="2800"/>
            </a:p>
          </p:txBody>
        </p:sp>
      </p:gr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62338" y="122238"/>
            <a:ext cx="41656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第3章 水工程经济文件分类"/>
          <p:cNvSpPr txBox="1">
            <a:spLocks noChangeArrowheads="1"/>
          </p:cNvSpPr>
          <p:nvPr/>
        </p:nvSpPr>
        <p:spPr bwMode="auto">
          <a:xfrm>
            <a:off x="3563938" y="236538"/>
            <a:ext cx="39004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3300"/>
              <a:t>水工程经济文件分类</a:t>
            </a:r>
            <a:endParaRPr lang="zh-CN" sz="3300"/>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413" y="1587500"/>
            <a:ext cx="36830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图片 4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911225"/>
            <a:ext cx="5716588"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8" name="组合 10"/>
          <p:cNvGrpSpPr/>
          <p:nvPr/>
        </p:nvGrpSpPr>
        <p:grpSpPr bwMode="auto">
          <a:xfrm>
            <a:off x="2495550" y="122238"/>
            <a:ext cx="838200" cy="781050"/>
            <a:chOff x="0" y="0"/>
            <a:chExt cx="837475" cy="781050"/>
          </a:xfrm>
        </p:grpSpPr>
        <p:sp>
          <p:nvSpPr>
            <p:cNvPr id="9" name="椭圆 5"/>
            <p:cNvSpPr/>
            <p:nvPr/>
          </p:nvSpPr>
          <p:spPr>
            <a:xfrm>
              <a:off x="28550" y="0"/>
              <a:ext cx="780374"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59400"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a:t>
              </a:r>
              <a:r>
                <a:rPr lang="en-US" altLang="zh-CN" sz="2800"/>
                <a:t>3</a:t>
              </a:r>
              <a:endParaRPr lang="zh-CN" altLang="zh-CN" sz="2800"/>
            </a:p>
          </p:txBody>
        </p:sp>
      </p:gr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矩形: 圆角 17"/>
          <p:cNvSpPr/>
          <p:nvPr/>
        </p:nvSpPr>
        <p:spPr>
          <a:xfrm rot="2684577">
            <a:off x="1698625" y="-917575"/>
            <a:ext cx="8693150" cy="8693150"/>
          </a:xfrm>
          <a:prstGeom prst="roundRect">
            <a:avLst>
              <a:gd name="adj" fmla="val 13360"/>
            </a:avLst>
          </a:prstGeom>
          <a:solidFill>
            <a:srgbClr val="FFFFFF"/>
          </a:solidFill>
          <a:ln w="12700">
            <a:miter lim="400000"/>
          </a:ln>
          <a:effectLst>
            <a:outerShdw blurRad="546100" rotWithShape="0">
              <a:srgbClr val="595959">
                <a:alpha val="19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863" name="矩形: 圆角 3"/>
          <p:cNvSpPr/>
          <p:nvPr/>
        </p:nvSpPr>
        <p:spPr>
          <a:xfrm rot="2684577">
            <a:off x="2627313" y="-39688"/>
            <a:ext cx="6937375" cy="6937376"/>
          </a:xfrm>
          <a:prstGeom prst="roundRect">
            <a:avLst>
              <a:gd name="adj" fmla="val 13360"/>
            </a:avLst>
          </a:prstGeom>
          <a:solidFill>
            <a:srgbClr val="FFFFFF"/>
          </a:solidFill>
          <a:ln w="12700">
            <a:miter lim="400000"/>
          </a:ln>
          <a:effectLst>
            <a:outerShdw blurRad="546100" rotWithShape="0">
              <a:srgbClr val="595959">
                <a:alpha val="19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864" name="文本框 4"/>
          <p:cNvSpPr txBox="1"/>
          <p:nvPr/>
        </p:nvSpPr>
        <p:spPr>
          <a:xfrm>
            <a:off x="5294313" y="5508625"/>
            <a:ext cx="1603375" cy="523875"/>
          </a:xfrm>
          <a:prstGeom prst="rect">
            <a:avLst/>
          </a:prstGeom>
          <a:ln w="12700">
            <a:miter lim="400000"/>
          </a:ln>
        </p:spPr>
        <p:txBody>
          <a:bodyPr lIns="45719" rIns="45719">
            <a:spAutoFit/>
          </a:bodyPr>
          <a:lstStyle>
            <a:lvl1pPr algn="ctr">
              <a:defRPr sz="2800" spc="700"/>
            </a:lvl1pPr>
          </a:lstStyle>
          <a:p>
            <a:pPr eaLnBrk="1" fontAlgn="auto">
              <a:spcBef>
                <a:spcPts val="0"/>
              </a:spcBef>
              <a:spcAft>
                <a:spcPts val="0"/>
              </a:spcAft>
              <a:defRPr/>
            </a:pPr>
            <a:r>
              <a:rPr kern="0">
                <a:latin typeface="+mj-lt"/>
                <a:ea typeface="+mj-ea"/>
                <a:cs typeface="+mj-cs"/>
                <a:sym typeface="微软雅黑" panose="020B0503020204020204" pitchFamily="34" charset="-122"/>
              </a:rPr>
              <a:t>2021</a:t>
            </a:r>
            <a:endParaRPr kern="0">
              <a:latin typeface="+mj-lt"/>
              <a:ea typeface="+mj-ea"/>
              <a:cs typeface="+mj-cs"/>
              <a:sym typeface="微软雅黑" panose="020B0503020204020204" pitchFamily="34" charset="-122"/>
            </a:endParaRPr>
          </a:p>
        </p:txBody>
      </p:sp>
      <p:sp>
        <p:nvSpPr>
          <p:cNvPr id="865" name="文本框 5"/>
          <p:cNvSpPr txBox="1"/>
          <p:nvPr/>
        </p:nvSpPr>
        <p:spPr>
          <a:xfrm>
            <a:off x="3919538" y="3687763"/>
            <a:ext cx="4251325" cy="707886"/>
          </a:xfrm>
          <a:prstGeom prst="rect">
            <a:avLst/>
          </a:prstGeom>
          <a:ln w="12700">
            <a:miter lim="400000"/>
          </a:ln>
        </p:spPr>
        <p:txBody>
          <a:bodyPr lIns="45719" rIns="45719">
            <a:spAutoFit/>
          </a:bodyPr>
          <a:lstStyle>
            <a:lvl1pPr algn="ctr">
              <a:defRPr sz="4000" spc="700">
                <a:solidFill>
                  <a:srgbClr val="A6A6A6"/>
                </a:solidFill>
                <a:effectLst>
                  <a:outerShdw blurRad="165100" rotWithShape="0">
                    <a:srgbClr val="000000">
                      <a:alpha val="24000"/>
                    </a:srgbClr>
                  </a:outerShdw>
                </a:effectLst>
              </a:defRPr>
            </a:lvl1pPr>
          </a:lstStyle>
          <a:p>
            <a:pPr eaLnBrk="1" fontAlgn="auto">
              <a:spcBef>
                <a:spcPts val="0"/>
              </a:spcBef>
              <a:spcAft>
                <a:spcPts val="0"/>
              </a:spcAft>
              <a:defRPr/>
            </a:pPr>
            <a:r>
              <a:rPr kern="0" spc="0" dirty="0" err="1">
                <a:ln w="0"/>
                <a:solidFill>
                  <a:schemeClr val="accent1"/>
                </a:solidFill>
                <a:effectLst>
                  <a:outerShdw blurRad="38100" dist="25400" dir="5400000" algn="ctr" rotWithShape="0">
                    <a:srgbClr val="6E747A">
                      <a:alpha val="43000"/>
                    </a:srgbClr>
                  </a:outerShdw>
                </a:effectLst>
                <a:latin typeface="+mj-lt"/>
                <a:ea typeface="+mj-ea"/>
                <a:cs typeface="+mj-cs"/>
                <a:sym typeface="微软雅黑" panose="020B0503020204020204" pitchFamily="34" charset="-122"/>
              </a:rPr>
              <a:t>慕课</a:t>
            </a:r>
            <a:endParaRPr kern="0" spc="0" dirty="0">
              <a:ln w="0"/>
              <a:solidFill>
                <a:schemeClr val="accent1"/>
              </a:solidFill>
              <a:effectLst>
                <a:outerShdw blurRad="38100" dist="25400" dir="5400000" algn="ctr" rotWithShape="0">
                  <a:srgbClr val="6E747A">
                    <a:alpha val="43000"/>
                  </a:srgbClr>
                </a:outerShdw>
              </a:effectLst>
              <a:latin typeface="+mj-lt"/>
              <a:ea typeface="+mj-ea"/>
              <a:cs typeface="+mj-cs"/>
              <a:sym typeface="微软雅黑" panose="020B0503020204020204" pitchFamily="34" charset="-122"/>
            </a:endParaRPr>
          </a:p>
        </p:txBody>
      </p:sp>
      <p:sp>
        <p:nvSpPr>
          <p:cNvPr id="866" name="文本框 6"/>
          <p:cNvSpPr txBox="1"/>
          <p:nvPr/>
        </p:nvSpPr>
        <p:spPr>
          <a:xfrm>
            <a:off x="2751138" y="1624013"/>
            <a:ext cx="6689725" cy="1044575"/>
          </a:xfrm>
          <a:prstGeom prst="rect">
            <a:avLst/>
          </a:prstGeom>
          <a:ln w="12700">
            <a:miter lim="400000"/>
          </a:ln>
        </p:spPr>
        <p:txBody>
          <a:bodyPr lIns="45719" rIns="45719">
            <a:spAutoFit/>
          </a:bodyPr>
          <a:lstStyle>
            <a:lvl1pPr algn="ctr">
              <a:defRPr sz="5400" b="1" spc="1000">
                <a:solidFill>
                  <a:srgbClr val="262626"/>
                </a:solidFill>
              </a:defRPr>
            </a:lvl1pPr>
          </a:lstStyle>
          <a:p>
            <a:pPr eaLnBrk="1" fontAlgn="auto">
              <a:spcBef>
                <a:spcPts val="0"/>
              </a:spcBef>
              <a:spcAft>
                <a:spcPts val="0"/>
              </a:spcAft>
              <a:defRPr/>
            </a:pPr>
            <a:r>
              <a:rPr kern="0">
                <a:latin typeface="+mj-lt"/>
                <a:ea typeface="+mj-ea"/>
                <a:cs typeface="+mj-cs"/>
                <a:sym typeface="微软雅黑" panose="020B0503020204020204" pitchFamily="34" charset="-122"/>
              </a:rPr>
              <a:t>谢谢观看！</a:t>
            </a:r>
            <a:endParaRPr kern="0">
              <a:latin typeface="+mj-lt"/>
              <a:ea typeface="+mj-ea"/>
              <a:cs typeface="+mj-cs"/>
              <a:sym typeface="微软雅黑" panose="020B0503020204020204" pitchFamily="34" charset="-122"/>
            </a:endParaRPr>
          </a:p>
        </p:txBody>
      </p:sp>
      <p:sp>
        <p:nvSpPr>
          <p:cNvPr id="867" name="椭圆 7"/>
          <p:cNvSpPr/>
          <p:nvPr/>
        </p:nvSpPr>
        <p:spPr>
          <a:xfrm>
            <a:off x="684213" y="5243513"/>
            <a:ext cx="1055687" cy="1055687"/>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868" name="椭圆 8"/>
          <p:cNvSpPr/>
          <p:nvPr/>
        </p:nvSpPr>
        <p:spPr>
          <a:xfrm>
            <a:off x="10464800" y="933450"/>
            <a:ext cx="563563" cy="563563"/>
          </a:xfrm>
          <a:prstGeom prst="ellipse">
            <a:avLst/>
          </a:prstGeom>
          <a:solidFill>
            <a:srgbClr val="FFFFFF"/>
          </a:solidFill>
          <a:ln w="12700">
            <a:miter lim="400000"/>
          </a:ln>
          <a:effectLst>
            <a:outerShdw blurRad="546100" rotWithShape="0">
              <a:srgbClr val="000000">
                <a:alpha val="30000"/>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grpSp>
        <p:nvGrpSpPr>
          <p:cNvPr id="60425" name="组合 12"/>
          <p:cNvGrpSpPr/>
          <p:nvPr/>
        </p:nvGrpSpPr>
        <p:grpSpPr bwMode="auto">
          <a:xfrm>
            <a:off x="5186363" y="4819650"/>
            <a:ext cx="1819275" cy="360363"/>
            <a:chOff x="0" y="0"/>
            <a:chExt cx="1819003" cy="360829"/>
          </a:xfrm>
        </p:grpSpPr>
        <p:sp>
          <p:nvSpPr>
            <p:cNvPr id="869" name="矩形: 圆角 11"/>
            <p:cNvSpPr/>
            <p:nvPr/>
          </p:nvSpPr>
          <p:spPr>
            <a:xfrm>
              <a:off x="103172" y="0"/>
              <a:ext cx="1612659" cy="338575"/>
            </a:xfrm>
            <a:prstGeom prst="roundRect">
              <a:avLst>
                <a:gd name="adj" fmla="val 30172"/>
              </a:avLst>
            </a:prstGeom>
            <a:solidFill>
              <a:srgbClr val="FFFFFF"/>
            </a:solidFill>
            <a:ln w="12700" cap="flat">
              <a:noFill/>
              <a:miter lim="400000"/>
            </a:ln>
            <a:effectLst>
              <a:outerShdw blurRad="165100" rotWithShape="0">
                <a:srgbClr val="000000">
                  <a:alpha val="30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60428" name="文本框 9"/>
            <p:cNvSpPr txBox="1">
              <a:spLocks noChangeArrowheads="1"/>
            </p:cNvSpPr>
            <p:nvPr/>
          </p:nvSpPr>
          <p:spPr bwMode="auto">
            <a:xfrm>
              <a:off x="0" y="15388"/>
              <a:ext cx="1819004" cy="34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sz="1400"/>
                <a:t>演讲人：冯力</a:t>
              </a:r>
              <a:endParaRPr lang="zh-CN" sz="1400"/>
            </a:p>
          </p:txBody>
        </p:sp>
      </p:grpSp>
      <p:sp>
        <p:nvSpPr>
          <p:cNvPr id="872" name="法院大楼"/>
          <p:cNvSpPr/>
          <p:nvPr/>
        </p:nvSpPr>
        <p:spPr>
          <a:xfrm>
            <a:off x="10471150" y="5135563"/>
            <a:ext cx="1270000" cy="127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158" y="3613"/>
                </a:lnTo>
                <a:lnTo>
                  <a:pt x="1158" y="4293"/>
                </a:lnTo>
                <a:lnTo>
                  <a:pt x="20444" y="4293"/>
                </a:lnTo>
                <a:lnTo>
                  <a:pt x="20444" y="3613"/>
                </a:lnTo>
                <a:lnTo>
                  <a:pt x="10800" y="0"/>
                </a:lnTo>
                <a:close/>
                <a:moveTo>
                  <a:pt x="2354" y="4683"/>
                </a:moveTo>
                <a:lnTo>
                  <a:pt x="2354" y="6036"/>
                </a:lnTo>
                <a:lnTo>
                  <a:pt x="3269" y="6036"/>
                </a:lnTo>
                <a:lnTo>
                  <a:pt x="3269" y="6676"/>
                </a:lnTo>
                <a:cubicBezTo>
                  <a:pt x="3553" y="6676"/>
                  <a:pt x="3618" y="7023"/>
                  <a:pt x="3618" y="7023"/>
                </a:cubicBezTo>
                <a:lnTo>
                  <a:pt x="3618" y="15657"/>
                </a:lnTo>
                <a:lnTo>
                  <a:pt x="3346" y="15657"/>
                </a:lnTo>
                <a:lnTo>
                  <a:pt x="3346" y="16762"/>
                </a:lnTo>
                <a:lnTo>
                  <a:pt x="2354" y="16762"/>
                </a:lnTo>
                <a:lnTo>
                  <a:pt x="2354" y="18115"/>
                </a:lnTo>
                <a:lnTo>
                  <a:pt x="19246" y="18115"/>
                </a:lnTo>
                <a:lnTo>
                  <a:pt x="19246" y="16762"/>
                </a:lnTo>
                <a:lnTo>
                  <a:pt x="18254" y="16762"/>
                </a:lnTo>
                <a:lnTo>
                  <a:pt x="18254" y="15657"/>
                </a:lnTo>
                <a:lnTo>
                  <a:pt x="17984" y="15657"/>
                </a:lnTo>
                <a:lnTo>
                  <a:pt x="17984" y="7023"/>
                </a:lnTo>
                <a:cubicBezTo>
                  <a:pt x="17984" y="7023"/>
                  <a:pt x="18049" y="6676"/>
                  <a:pt x="18333" y="6676"/>
                </a:cubicBezTo>
                <a:lnTo>
                  <a:pt x="18333" y="6036"/>
                </a:lnTo>
                <a:lnTo>
                  <a:pt x="19246" y="6036"/>
                </a:lnTo>
                <a:lnTo>
                  <a:pt x="19246" y="4683"/>
                </a:lnTo>
                <a:lnTo>
                  <a:pt x="2354" y="4683"/>
                </a:lnTo>
                <a:close/>
                <a:moveTo>
                  <a:pt x="5670" y="6036"/>
                </a:moveTo>
                <a:lnTo>
                  <a:pt x="7489" y="6036"/>
                </a:lnTo>
                <a:lnTo>
                  <a:pt x="7489" y="6676"/>
                </a:lnTo>
                <a:cubicBezTo>
                  <a:pt x="7773" y="6676"/>
                  <a:pt x="7838" y="7023"/>
                  <a:pt x="7838" y="7023"/>
                </a:cubicBezTo>
                <a:lnTo>
                  <a:pt x="7838" y="15657"/>
                </a:lnTo>
                <a:lnTo>
                  <a:pt x="7568" y="15657"/>
                </a:lnTo>
                <a:lnTo>
                  <a:pt x="7568" y="16762"/>
                </a:lnTo>
                <a:lnTo>
                  <a:pt x="5591" y="16762"/>
                </a:lnTo>
                <a:lnTo>
                  <a:pt x="5591" y="15657"/>
                </a:lnTo>
                <a:lnTo>
                  <a:pt x="5321" y="15657"/>
                </a:lnTo>
                <a:lnTo>
                  <a:pt x="5321" y="7023"/>
                </a:lnTo>
                <a:cubicBezTo>
                  <a:pt x="5321" y="7023"/>
                  <a:pt x="5386" y="6676"/>
                  <a:pt x="5670" y="6676"/>
                </a:cubicBezTo>
                <a:lnTo>
                  <a:pt x="5670" y="6036"/>
                </a:lnTo>
                <a:close/>
                <a:moveTo>
                  <a:pt x="9890" y="6036"/>
                </a:moveTo>
                <a:lnTo>
                  <a:pt x="11710" y="6036"/>
                </a:lnTo>
                <a:lnTo>
                  <a:pt x="11710" y="6676"/>
                </a:lnTo>
                <a:cubicBezTo>
                  <a:pt x="11993" y="6676"/>
                  <a:pt x="12059" y="7023"/>
                  <a:pt x="12059" y="7023"/>
                </a:cubicBezTo>
                <a:lnTo>
                  <a:pt x="12059" y="15657"/>
                </a:lnTo>
                <a:lnTo>
                  <a:pt x="11789" y="15657"/>
                </a:lnTo>
                <a:lnTo>
                  <a:pt x="11789" y="16762"/>
                </a:lnTo>
                <a:lnTo>
                  <a:pt x="9813" y="16762"/>
                </a:lnTo>
                <a:lnTo>
                  <a:pt x="9813" y="15657"/>
                </a:lnTo>
                <a:lnTo>
                  <a:pt x="9541" y="15657"/>
                </a:lnTo>
                <a:lnTo>
                  <a:pt x="9541" y="7023"/>
                </a:lnTo>
                <a:cubicBezTo>
                  <a:pt x="9541" y="7023"/>
                  <a:pt x="9607" y="6676"/>
                  <a:pt x="9890" y="6676"/>
                </a:cubicBezTo>
                <a:lnTo>
                  <a:pt x="9890" y="6036"/>
                </a:lnTo>
                <a:close/>
                <a:moveTo>
                  <a:pt x="14113" y="6036"/>
                </a:moveTo>
                <a:lnTo>
                  <a:pt x="15932" y="6036"/>
                </a:lnTo>
                <a:lnTo>
                  <a:pt x="15932" y="6676"/>
                </a:lnTo>
                <a:cubicBezTo>
                  <a:pt x="16216" y="6676"/>
                  <a:pt x="16281" y="7023"/>
                  <a:pt x="16281" y="7023"/>
                </a:cubicBezTo>
                <a:lnTo>
                  <a:pt x="16281" y="15657"/>
                </a:lnTo>
                <a:lnTo>
                  <a:pt x="16009" y="15657"/>
                </a:lnTo>
                <a:lnTo>
                  <a:pt x="16009" y="16762"/>
                </a:lnTo>
                <a:lnTo>
                  <a:pt x="14033" y="16762"/>
                </a:lnTo>
                <a:lnTo>
                  <a:pt x="14033" y="15657"/>
                </a:lnTo>
                <a:lnTo>
                  <a:pt x="13763" y="15657"/>
                </a:lnTo>
                <a:lnTo>
                  <a:pt x="13763" y="7023"/>
                </a:lnTo>
                <a:cubicBezTo>
                  <a:pt x="13763" y="7023"/>
                  <a:pt x="13829" y="6676"/>
                  <a:pt x="14113" y="6676"/>
                </a:cubicBezTo>
                <a:lnTo>
                  <a:pt x="14113" y="6036"/>
                </a:lnTo>
                <a:close/>
                <a:moveTo>
                  <a:pt x="1158" y="18505"/>
                </a:moveTo>
                <a:lnTo>
                  <a:pt x="1158" y="19858"/>
                </a:lnTo>
                <a:lnTo>
                  <a:pt x="20444" y="19858"/>
                </a:lnTo>
                <a:lnTo>
                  <a:pt x="20444" y="18505"/>
                </a:lnTo>
                <a:lnTo>
                  <a:pt x="1158" y="18505"/>
                </a:lnTo>
                <a:close/>
                <a:moveTo>
                  <a:pt x="0" y="20247"/>
                </a:moveTo>
                <a:lnTo>
                  <a:pt x="0" y="21600"/>
                </a:lnTo>
                <a:lnTo>
                  <a:pt x="21600" y="21600"/>
                </a:lnTo>
                <a:lnTo>
                  <a:pt x="21600" y="20247"/>
                </a:lnTo>
                <a:lnTo>
                  <a:pt x="0" y="20247"/>
                </a:lnTo>
                <a:close/>
              </a:path>
            </a:pathLst>
          </a:custGeom>
          <a:solidFill>
            <a:schemeClr val="accent3"/>
          </a:solidFill>
          <a:ln w="19050">
            <a:solidFill>
              <a:srgbClr val="FFFFFF"/>
            </a:solidFill>
            <a:miter/>
          </a:ln>
        </p:spPr>
        <p:txBody>
          <a:bodyPr lIns="45719" rIns="45719" anchor="ctr"/>
          <a:lstStyle/>
          <a:p>
            <a:pP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17"/>
          <p:cNvGrpSpPr/>
          <p:nvPr/>
        </p:nvGrpSpPr>
        <p:grpSpPr bwMode="auto">
          <a:xfrm>
            <a:off x="430213" y="2532063"/>
            <a:ext cx="10363200" cy="4325937"/>
            <a:chOff x="0" y="0"/>
            <a:chExt cx="10362496" cy="3516383"/>
          </a:xfrm>
        </p:grpSpPr>
        <p:sp>
          <p:nvSpPr>
            <p:cNvPr id="188" name="矩形: 圆角 1"/>
            <p:cNvSpPr/>
            <p:nvPr/>
          </p:nvSpPr>
          <p:spPr>
            <a:xfrm>
              <a:off x="0" y="0"/>
              <a:ext cx="10362496" cy="3516383"/>
            </a:xfrm>
            <a:prstGeom prst="roundRect">
              <a:avLst>
                <a:gd name="adj" fmla="val 4356"/>
              </a:avLst>
            </a:prstGeom>
            <a:solidFill>
              <a:srgbClr val="FFFFFF"/>
            </a:solidFill>
            <a:ln w="12700" cap="flat">
              <a:solidFill>
                <a:schemeClr val="accent3"/>
              </a:solidFill>
              <a:prstDash val="solid"/>
              <a:miter lim="800000"/>
            </a:ln>
            <a:effectLst/>
          </p:spPr>
          <p:txBody>
            <a:bodyPr lIns="45719" tIns="45719" rIns="45719" bIns="45719" anchor="ctr"/>
            <a:lstStyle/>
            <a:p>
              <a:pPr eaLnBrk="1" fontAlgn="auto">
                <a:spcBef>
                  <a:spcPts val="0"/>
                </a:spcBef>
                <a:spcAft>
                  <a:spcPts val="0"/>
                </a:spcAft>
                <a:defRPr/>
              </a:pPr>
              <a:endParaRPr kern="0">
                <a:latin typeface="+mj-lt"/>
                <a:ea typeface="+mj-ea"/>
                <a:cs typeface="+mj-cs"/>
                <a:sym typeface="微软雅黑" panose="020B0503020204020204" pitchFamily="34" charset="-122"/>
              </a:endParaRPr>
            </a:p>
          </p:txBody>
        </p:sp>
        <p:sp>
          <p:nvSpPr>
            <p:cNvPr id="10254" name="矩形: 圆角 2"/>
            <p:cNvSpPr>
              <a:spLocks noChangeArrowheads="1"/>
            </p:cNvSpPr>
            <p:nvPr/>
          </p:nvSpPr>
          <p:spPr bwMode="auto">
            <a:xfrm>
              <a:off x="0" y="109341"/>
              <a:ext cx="155508" cy="301120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10243" name="1环境质量标准…"/>
          <p:cNvSpPr txBox="1">
            <a:spLocks noChangeArrowheads="1"/>
          </p:cNvSpPr>
          <p:nvPr/>
        </p:nvSpPr>
        <p:spPr bwMode="auto">
          <a:xfrm>
            <a:off x="2921000" y="2749550"/>
            <a:ext cx="389305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800" dirty="0"/>
              <a:t>（</a:t>
            </a:r>
            <a:r>
              <a:rPr lang="en-US" altLang="zh-CN" sz="2800" dirty="0"/>
              <a:t>1</a:t>
            </a:r>
            <a:r>
              <a:rPr lang="zh-CN" altLang="en-US" sz="2800" dirty="0"/>
              <a:t>）</a:t>
            </a:r>
            <a:r>
              <a:rPr lang="zh-CN" sz="2800" dirty="0"/>
              <a:t>环境质量标准</a:t>
            </a:r>
            <a:endParaRPr lang="en-US" sz="2800" dirty="0"/>
          </a:p>
          <a:p>
            <a:pPr eaLnBrk="1"/>
            <a:endParaRPr lang="zh-CN" sz="2800" dirty="0"/>
          </a:p>
          <a:p>
            <a:pPr eaLnBrk="1"/>
            <a:r>
              <a:rPr lang="zh-CN" altLang="en-US" sz="2800" dirty="0"/>
              <a:t>（</a:t>
            </a:r>
            <a:r>
              <a:rPr lang="en-US" altLang="zh-CN" sz="2800" dirty="0"/>
              <a:t>2</a:t>
            </a:r>
            <a:r>
              <a:rPr lang="zh-CN" altLang="en-US" sz="2800" dirty="0"/>
              <a:t>）</a:t>
            </a:r>
            <a:r>
              <a:rPr lang="zh-CN" sz="2800" dirty="0"/>
              <a:t>污染物排放标准</a:t>
            </a:r>
            <a:endParaRPr lang="en-US" sz="2800" dirty="0"/>
          </a:p>
          <a:p>
            <a:pPr eaLnBrk="1"/>
            <a:endParaRPr lang="zh-CN" sz="2800" dirty="0"/>
          </a:p>
          <a:p>
            <a:pPr eaLnBrk="1"/>
            <a:r>
              <a:rPr lang="zh-CN" altLang="en-US" sz="2800" dirty="0">
                <a:solidFill>
                  <a:srgbClr val="FF2600"/>
                </a:solidFill>
              </a:rPr>
              <a:t>（</a:t>
            </a:r>
            <a:r>
              <a:rPr lang="en-US" altLang="zh-CN" sz="2800" dirty="0">
                <a:solidFill>
                  <a:srgbClr val="FF2600"/>
                </a:solidFill>
              </a:rPr>
              <a:t>3</a:t>
            </a:r>
            <a:r>
              <a:rPr lang="zh-CN" altLang="en-US" sz="2800" dirty="0">
                <a:solidFill>
                  <a:srgbClr val="FF2600"/>
                </a:solidFill>
              </a:rPr>
              <a:t>）</a:t>
            </a:r>
            <a:r>
              <a:rPr lang="zh-CN" sz="2800" dirty="0">
                <a:solidFill>
                  <a:srgbClr val="FF2600"/>
                </a:solidFill>
              </a:rPr>
              <a:t>环境基础标准</a:t>
            </a:r>
            <a:endParaRPr lang="en-US" sz="2800" dirty="0">
              <a:solidFill>
                <a:srgbClr val="FF2600"/>
              </a:solidFill>
            </a:endParaRPr>
          </a:p>
          <a:p>
            <a:pPr eaLnBrk="1"/>
            <a:endParaRPr lang="zh-CN" sz="2800" dirty="0">
              <a:solidFill>
                <a:srgbClr val="FF2600"/>
              </a:solidFill>
            </a:endParaRPr>
          </a:p>
          <a:p>
            <a:pPr eaLnBrk="1"/>
            <a:r>
              <a:rPr lang="zh-CN" altLang="en-US" sz="2800" dirty="0"/>
              <a:t>（</a:t>
            </a:r>
            <a:r>
              <a:rPr lang="en-US" altLang="zh-CN" sz="2800" dirty="0"/>
              <a:t>4</a:t>
            </a:r>
            <a:r>
              <a:rPr lang="zh-CN" altLang="en-US" sz="2800" dirty="0"/>
              <a:t>）</a:t>
            </a:r>
            <a:r>
              <a:rPr lang="zh-CN" sz="2800" dirty="0"/>
              <a:t>环境方法标准</a:t>
            </a:r>
            <a:endParaRPr lang="en-US" sz="2800" dirty="0"/>
          </a:p>
          <a:p>
            <a:pPr eaLnBrk="1"/>
            <a:endParaRPr lang="zh-CN" sz="2800" dirty="0"/>
          </a:p>
          <a:p>
            <a:pPr eaLnBrk="1"/>
            <a:r>
              <a:rPr lang="zh-CN" altLang="en-US" sz="2800" dirty="0">
                <a:solidFill>
                  <a:srgbClr val="FF2600"/>
                </a:solidFill>
              </a:rPr>
              <a:t>（</a:t>
            </a:r>
            <a:r>
              <a:rPr lang="en-US" altLang="zh-CN" sz="2800" dirty="0">
                <a:solidFill>
                  <a:srgbClr val="FF2600"/>
                </a:solidFill>
              </a:rPr>
              <a:t>5</a:t>
            </a:r>
            <a:r>
              <a:rPr lang="zh-CN" altLang="en-US" sz="2800" dirty="0">
                <a:solidFill>
                  <a:srgbClr val="FF2600"/>
                </a:solidFill>
              </a:rPr>
              <a:t>）</a:t>
            </a:r>
            <a:r>
              <a:rPr lang="zh-CN" sz="2800" dirty="0">
                <a:solidFill>
                  <a:srgbClr val="FF2600"/>
                </a:solidFill>
              </a:rPr>
              <a:t>环境标准</a:t>
            </a:r>
            <a:r>
              <a:rPr lang="zh-CN" altLang="en-US" sz="2800" dirty="0">
                <a:solidFill>
                  <a:srgbClr val="FF2600"/>
                </a:solidFill>
              </a:rPr>
              <a:t>样品</a:t>
            </a:r>
            <a:r>
              <a:rPr lang="zh-CN" sz="2800" dirty="0">
                <a:solidFill>
                  <a:srgbClr val="FF2600"/>
                </a:solidFill>
              </a:rPr>
              <a:t>标准</a:t>
            </a:r>
            <a:endParaRPr lang="zh-CN" sz="2800" dirty="0">
              <a:solidFill>
                <a:srgbClr val="FF2600"/>
              </a:solidFill>
            </a:endParaRPr>
          </a:p>
        </p:txBody>
      </p:sp>
      <p:sp>
        <p:nvSpPr>
          <p:cNvPr id="192" name="“三级五类”标准体系"/>
          <p:cNvSpPr txBox="1"/>
          <p:nvPr/>
        </p:nvSpPr>
        <p:spPr>
          <a:xfrm>
            <a:off x="4384675" y="198438"/>
            <a:ext cx="4286250" cy="765175"/>
          </a:xfrm>
          <a:prstGeom prst="rect">
            <a:avLst/>
          </a:prstGeom>
          <a:ln w="12700">
            <a:miter lim="400000"/>
          </a:ln>
        </p:spPr>
        <p:txBody>
          <a:bodyPr wrap="none" lIns="45719" rIns="45719">
            <a:spAutoFit/>
          </a:bodyPr>
          <a:lstStyle/>
          <a:p>
            <a:pPr eaLnBrk="1" fontAlgn="auto">
              <a:spcBef>
                <a:spcPts val="0"/>
              </a:spcBef>
              <a:spcAft>
                <a:spcPts val="0"/>
              </a:spcAft>
              <a:defRPr sz="3800"/>
            </a:pPr>
            <a:r>
              <a:rPr sz="3800" kern="0">
                <a:latin typeface="+mj-lt"/>
                <a:ea typeface="+mj-ea"/>
                <a:cs typeface="+mj-cs"/>
                <a:sym typeface="微软雅黑" panose="020B0503020204020204" pitchFamily="34" charset="-122"/>
              </a:rPr>
              <a:t>“</a:t>
            </a:r>
            <a:r>
              <a:rPr sz="3800" kern="0">
                <a:solidFill>
                  <a:schemeClr val="accent2">
                    <a:satOff val="-18191"/>
                    <a:lumOff val="-11212"/>
                  </a:schemeClr>
                </a:solidFill>
                <a:latin typeface="+mj-lt"/>
                <a:ea typeface="+mj-ea"/>
                <a:cs typeface="+mj-cs"/>
                <a:sym typeface="微软雅黑" panose="020B0503020204020204" pitchFamily="34" charset="-122"/>
              </a:rPr>
              <a:t>三级</a:t>
            </a:r>
            <a:r>
              <a:rPr sz="3800" kern="0">
                <a:solidFill>
                  <a:srgbClr val="942192"/>
                </a:solidFill>
                <a:latin typeface="+mj-lt"/>
                <a:ea typeface="+mj-ea"/>
                <a:cs typeface="+mj-cs"/>
                <a:sym typeface="微软雅黑" panose="020B0503020204020204" pitchFamily="34" charset="-122"/>
              </a:rPr>
              <a:t>五类</a:t>
            </a:r>
            <a:r>
              <a:rPr sz="3800" kern="0">
                <a:latin typeface="+mj-lt"/>
                <a:ea typeface="+mj-ea"/>
                <a:cs typeface="+mj-cs"/>
                <a:sym typeface="微软雅黑" panose="020B0503020204020204" pitchFamily="34" charset="-122"/>
              </a:rPr>
              <a:t>”标准体系</a:t>
            </a:r>
            <a:endParaRPr sz="3800" kern="0">
              <a:latin typeface="+mj-lt"/>
              <a:ea typeface="+mj-ea"/>
              <a:cs typeface="+mj-cs"/>
              <a:sym typeface="微软雅黑" panose="020B0503020204020204" pitchFamily="34" charset="-122"/>
            </a:endParaRPr>
          </a:p>
        </p:txBody>
      </p:sp>
      <p:sp>
        <p:nvSpPr>
          <p:cNvPr id="10245" name="1国家级，2地方级，3行业级"/>
          <p:cNvSpPr txBox="1">
            <a:spLocks noChangeArrowheads="1"/>
          </p:cNvSpPr>
          <p:nvPr/>
        </p:nvSpPr>
        <p:spPr bwMode="auto">
          <a:xfrm>
            <a:off x="2079625" y="1585913"/>
            <a:ext cx="4610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800"/>
              <a:t>1</a:t>
            </a:r>
            <a:r>
              <a:rPr lang="zh-CN" sz="2800"/>
              <a:t>国家级，</a:t>
            </a:r>
            <a:r>
              <a:rPr lang="zh-CN" altLang="zh-CN" sz="2800"/>
              <a:t>2</a:t>
            </a:r>
            <a:r>
              <a:rPr lang="zh-CN" sz="2800"/>
              <a:t>地方级，</a:t>
            </a:r>
            <a:r>
              <a:rPr lang="zh-CN" altLang="zh-CN" sz="2800"/>
              <a:t>3</a:t>
            </a:r>
            <a:r>
              <a:rPr lang="zh-CN" sz="2800"/>
              <a:t>行业级</a:t>
            </a:r>
            <a:endParaRPr lang="zh-CN" sz="2800"/>
          </a:p>
        </p:txBody>
      </p:sp>
      <p:sp>
        <p:nvSpPr>
          <p:cNvPr id="10246" name="三级"/>
          <p:cNvSpPr txBox="1">
            <a:spLocks noChangeArrowheads="1"/>
          </p:cNvSpPr>
          <p:nvPr/>
        </p:nvSpPr>
        <p:spPr bwMode="auto">
          <a:xfrm>
            <a:off x="879475" y="1585913"/>
            <a:ext cx="8143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solidFill>
                  <a:srgbClr val="BE6427"/>
                </a:solidFill>
              </a:rPr>
              <a:t>三级</a:t>
            </a:r>
            <a:endParaRPr lang="zh-CN" sz="2800">
              <a:solidFill>
                <a:srgbClr val="BE6427"/>
              </a:solidFill>
            </a:endParaRPr>
          </a:p>
        </p:txBody>
      </p:sp>
      <p:sp>
        <p:nvSpPr>
          <p:cNvPr id="10247" name="五类"/>
          <p:cNvSpPr txBox="1">
            <a:spLocks noChangeArrowheads="1"/>
          </p:cNvSpPr>
          <p:nvPr/>
        </p:nvSpPr>
        <p:spPr bwMode="auto">
          <a:xfrm>
            <a:off x="879475" y="4445000"/>
            <a:ext cx="8143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a:solidFill>
                  <a:srgbClr val="942192"/>
                </a:solidFill>
              </a:rPr>
              <a:t>五类</a:t>
            </a:r>
            <a:endParaRPr lang="zh-CN" sz="2800">
              <a:solidFill>
                <a:srgbClr val="942192"/>
              </a:solidFill>
            </a:endParaRPr>
          </a:p>
        </p:txBody>
      </p:sp>
      <p:grpSp>
        <p:nvGrpSpPr>
          <p:cNvPr id="10249" name="组合 10"/>
          <p:cNvGrpSpPr/>
          <p:nvPr/>
        </p:nvGrpSpPr>
        <p:grpSpPr bwMode="auto">
          <a:xfrm>
            <a:off x="3235325" y="198438"/>
            <a:ext cx="836613" cy="781050"/>
            <a:chOff x="0" y="0"/>
            <a:chExt cx="837475" cy="781050"/>
          </a:xfrm>
        </p:grpSpPr>
        <p:sp>
          <p:nvSpPr>
            <p:cNvPr id="200"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0252"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01</a:t>
              </a:r>
              <a:endParaRPr lang="zh-CN" altLang="zh-CN" sz="2800"/>
            </a:p>
          </p:txBody>
        </p:sp>
      </p:grpSp>
      <p:pic>
        <p:nvPicPr>
          <p:cNvPr id="10250"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27800" y="2705100"/>
            <a:ext cx="3684588"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矩形: 圆角 1"/>
          <p:cNvSpPr/>
          <p:nvPr/>
        </p:nvSpPr>
        <p:spPr>
          <a:xfrm rot="2684577">
            <a:off x="2613025" y="-53975"/>
            <a:ext cx="6965950" cy="6965950"/>
          </a:xfrm>
          <a:prstGeom prst="roundRect">
            <a:avLst>
              <a:gd name="adj" fmla="val 13360"/>
            </a:avLst>
          </a:prstGeom>
          <a:solidFill>
            <a:srgbClr val="FFFFFF"/>
          </a:solidFill>
          <a:ln w="12700">
            <a:miter lim="400000"/>
          </a:ln>
          <a:effectLst>
            <a:outerShdw blurRad="546100" rotWithShape="0">
              <a:srgbClr val="595959">
                <a:alpha val="19000"/>
              </a:srgbClr>
            </a:outerShdw>
          </a:effectLst>
        </p:spPr>
        <p:txBody>
          <a:bodyPr lIns="45719" rIns="45719" anchor="ctr"/>
          <a:lstStyle>
            <a:lvl1pPr algn="ctr">
              <a:defRPr>
                <a:solidFill>
                  <a:srgbClr val="FFFFFF"/>
                </a:solidFill>
              </a:defRPr>
            </a:lvl1pPr>
          </a:lstStyle>
          <a:p>
            <a:pPr eaLnBrk="1" fontAlgn="auto">
              <a:spcBef>
                <a:spcPts val="0"/>
              </a:spcBef>
              <a:spcAft>
                <a:spcPts val="0"/>
              </a:spcAft>
              <a:defRPr/>
            </a:pPr>
            <a:r>
              <a:rPr kern="0">
                <a:latin typeface="+mj-lt"/>
                <a:ea typeface="+mj-ea"/>
                <a:cs typeface="+mj-cs"/>
                <a:sym typeface="微软雅黑" panose="020B0503020204020204" pitchFamily="34" charset="-122"/>
              </a:rPr>
              <a:t>1</a:t>
            </a:r>
            <a:endParaRPr kern="0">
              <a:latin typeface="+mj-lt"/>
              <a:ea typeface="+mj-ea"/>
              <a:cs typeface="+mj-cs"/>
              <a:sym typeface="微软雅黑" panose="020B0503020204020204" pitchFamily="34" charset="-122"/>
            </a:endParaRPr>
          </a:p>
        </p:txBody>
      </p:sp>
      <p:sp>
        <p:nvSpPr>
          <p:cNvPr id="12291" name="1.取水许可证制度：水资源是属于国有的公共资源，…"/>
          <p:cNvSpPr txBox="1">
            <a:spLocks noChangeArrowheads="1"/>
          </p:cNvSpPr>
          <p:nvPr/>
        </p:nvSpPr>
        <p:spPr bwMode="auto">
          <a:xfrm>
            <a:off x="304800" y="1230313"/>
            <a:ext cx="86836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altLang="en-US" sz="2700" dirty="0">
                <a:solidFill>
                  <a:schemeClr val="tx1"/>
                </a:solidFill>
              </a:rPr>
              <a:t>（</a:t>
            </a:r>
            <a:r>
              <a:rPr lang="en-US" altLang="zh-CN" sz="2700" dirty="0">
                <a:solidFill>
                  <a:schemeClr val="tx1"/>
                </a:solidFill>
              </a:rPr>
              <a:t>1</a:t>
            </a:r>
            <a:r>
              <a:rPr lang="zh-CN" altLang="en-US" sz="2700" dirty="0">
                <a:solidFill>
                  <a:schemeClr val="tx1"/>
                </a:solidFill>
              </a:rPr>
              <a:t>）</a:t>
            </a:r>
            <a:r>
              <a:rPr lang="zh-CN" sz="2700" dirty="0">
                <a:solidFill>
                  <a:srgbClr val="FF2600"/>
                </a:solidFill>
              </a:rPr>
              <a:t>取水许可证</a:t>
            </a:r>
            <a:r>
              <a:rPr lang="zh-CN" sz="2700" dirty="0"/>
              <a:t>制度：水资源是属于国有的公共资源，</a:t>
            </a:r>
            <a:endParaRPr lang="zh-CN" sz="2700" dirty="0"/>
          </a:p>
          <a:p>
            <a:pPr eaLnBrk="1"/>
            <a:r>
              <a:rPr lang="zh-CN" sz="2700" dirty="0"/>
              <a:t>          需要向人民政府申请取水许可证</a:t>
            </a:r>
            <a:endParaRPr lang="zh-CN" sz="2700" dirty="0"/>
          </a:p>
        </p:txBody>
      </p:sp>
      <p:sp>
        <p:nvSpPr>
          <p:cNvPr id="12292" name="2.取水条件判断：申请取水许可证，并交纳水资源费"/>
          <p:cNvSpPr txBox="1">
            <a:spLocks noChangeArrowheads="1"/>
          </p:cNvSpPr>
          <p:nvPr/>
        </p:nvSpPr>
        <p:spPr bwMode="auto">
          <a:xfrm>
            <a:off x="1301750" y="2881313"/>
            <a:ext cx="860588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2</a:t>
            </a:r>
            <a:r>
              <a:rPr lang="zh-CN" altLang="en-US" sz="2700" dirty="0"/>
              <a:t>）</a:t>
            </a:r>
            <a:r>
              <a:rPr lang="zh-CN" sz="2700" dirty="0">
                <a:solidFill>
                  <a:srgbClr val="FF2600"/>
                </a:solidFill>
              </a:rPr>
              <a:t>取水条件</a:t>
            </a:r>
            <a:r>
              <a:rPr lang="zh-CN" sz="2700" dirty="0"/>
              <a:t>判断：申请取水许可证，并交纳水资源费</a:t>
            </a:r>
            <a:endParaRPr lang="zh-CN" sz="2700" dirty="0"/>
          </a:p>
        </p:txBody>
      </p:sp>
      <p:sp>
        <p:nvSpPr>
          <p:cNvPr id="12293" name="3.节水设施“三同时”制度：1同时设计，2同时施工，3同时投产"/>
          <p:cNvSpPr txBox="1">
            <a:spLocks noChangeArrowheads="1"/>
          </p:cNvSpPr>
          <p:nvPr/>
        </p:nvSpPr>
        <p:spPr bwMode="auto">
          <a:xfrm>
            <a:off x="1968500" y="4291013"/>
            <a:ext cx="99908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3</a:t>
            </a:r>
            <a:r>
              <a:rPr lang="zh-CN" altLang="en-US" sz="2700" dirty="0"/>
              <a:t>）</a:t>
            </a:r>
            <a:r>
              <a:rPr lang="zh-CN" sz="2700" dirty="0"/>
              <a:t>节水设施“</a:t>
            </a:r>
            <a:r>
              <a:rPr lang="zh-CN" sz="2700" dirty="0">
                <a:solidFill>
                  <a:srgbClr val="FF2600"/>
                </a:solidFill>
              </a:rPr>
              <a:t>三同时</a:t>
            </a:r>
            <a:r>
              <a:rPr lang="zh-CN" sz="2700" dirty="0"/>
              <a:t>”制度：同时设计</a:t>
            </a:r>
            <a:r>
              <a:rPr lang="zh-CN" altLang="en-US" sz="2700" dirty="0"/>
              <a:t>、</a:t>
            </a:r>
            <a:r>
              <a:rPr lang="zh-CN" sz="2700" dirty="0"/>
              <a:t>同时施工</a:t>
            </a:r>
            <a:r>
              <a:rPr lang="zh-CN" altLang="en-US" sz="2700" dirty="0"/>
              <a:t>、</a:t>
            </a:r>
            <a:r>
              <a:rPr lang="zh-CN" sz="2700" dirty="0"/>
              <a:t>同时投产</a:t>
            </a:r>
            <a:endParaRPr lang="zh-CN" sz="2700" dirty="0"/>
          </a:p>
        </p:txBody>
      </p:sp>
      <p:sp>
        <p:nvSpPr>
          <p:cNvPr id="12294" name="4.水污染防治方针:1预防为主，2防治结合，3综合治理"/>
          <p:cNvSpPr txBox="1">
            <a:spLocks noChangeArrowheads="1"/>
          </p:cNvSpPr>
          <p:nvPr/>
        </p:nvSpPr>
        <p:spPr bwMode="auto">
          <a:xfrm>
            <a:off x="3732213" y="5700713"/>
            <a:ext cx="844558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4</a:t>
            </a:r>
            <a:r>
              <a:rPr lang="zh-CN" altLang="en-US" sz="2700" dirty="0"/>
              <a:t>）</a:t>
            </a:r>
            <a:r>
              <a:rPr lang="zh-CN" sz="2700" dirty="0">
                <a:solidFill>
                  <a:srgbClr val="FF2600"/>
                </a:solidFill>
              </a:rPr>
              <a:t>水污染防治</a:t>
            </a:r>
            <a:r>
              <a:rPr lang="zh-CN" sz="2700" dirty="0"/>
              <a:t>方针</a:t>
            </a:r>
            <a:r>
              <a:rPr lang="zh-CN" altLang="zh-CN" sz="2700" dirty="0"/>
              <a:t>:</a:t>
            </a:r>
            <a:r>
              <a:rPr lang="en-US" altLang="zh-CN" sz="2700" dirty="0"/>
              <a:t> </a:t>
            </a:r>
            <a:r>
              <a:rPr lang="zh-CN" sz="2700" dirty="0"/>
              <a:t>预防为主</a:t>
            </a:r>
            <a:r>
              <a:rPr lang="zh-CN" altLang="en-US" sz="2700" dirty="0"/>
              <a:t>、</a:t>
            </a:r>
            <a:r>
              <a:rPr lang="zh-CN" sz="2700" dirty="0"/>
              <a:t>防治结合</a:t>
            </a:r>
            <a:r>
              <a:rPr lang="zh-CN" altLang="en-US" sz="2700" dirty="0"/>
              <a:t>、</a:t>
            </a:r>
            <a:r>
              <a:rPr lang="zh-CN" sz="2700" dirty="0"/>
              <a:t>综合治理</a:t>
            </a:r>
            <a:endParaRPr lang="zh-CN" sz="2700" dirty="0"/>
          </a:p>
        </p:txBody>
      </p:sp>
      <p:sp>
        <p:nvSpPr>
          <p:cNvPr id="12295" name="水资源利用与水环境保护法规"/>
          <p:cNvSpPr txBox="1">
            <a:spLocks noChangeArrowheads="1"/>
          </p:cNvSpPr>
          <p:nvPr/>
        </p:nvSpPr>
        <p:spPr bwMode="auto">
          <a:xfrm>
            <a:off x="3732213" y="244475"/>
            <a:ext cx="47275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b="1"/>
              <a:t>水资源利用与水环境保护法规</a:t>
            </a:r>
            <a:endParaRPr lang="zh-CN" sz="2800" b="1"/>
          </a:p>
        </p:txBody>
      </p:sp>
      <p:pic>
        <p:nvPicPr>
          <p:cNvPr id="12296"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87750" y="203200"/>
            <a:ext cx="50165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7" name="组合 10"/>
          <p:cNvGrpSpPr/>
          <p:nvPr/>
        </p:nvGrpSpPr>
        <p:grpSpPr bwMode="auto">
          <a:xfrm>
            <a:off x="2595563" y="153988"/>
            <a:ext cx="836612" cy="781050"/>
            <a:chOff x="0" y="0"/>
            <a:chExt cx="837475" cy="781050"/>
          </a:xfrm>
        </p:grpSpPr>
        <p:sp>
          <p:nvSpPr>
            <p:cNvPr id="214"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2300"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02</a:t>
              </a:r>
              <a:endParaRPr lang="zh-CN" altLang="zh-CN" sz="2800"/>
            </a:p>
          </p:txBody>
        </p:sp>
      </p:grpSp>
      <p:pic>
        <p:nvPicPr>
          <p:cNvPr id="12298"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63" y="4916488"/>
            <a:ext cx="1706562"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矩形: 圆角 1"/>
          <p:cNvSpPr/>
          <p:nvPr/>
        </p:nvSpPr>
        <p:spPr>
          <a:xfrm rot="2684577">
            <a:off x="2613025" y="-53975"/>
            <a:ext cx="6965950" cy="6965950"/>
          </a:xfrm>
          <a:prstGeom prst="roundRect">
            <a:avLst>
              <a:gd name="adj" fmla="val 13360"/>
            </a:avLst>
          </a:prstGeom>
          <a:solidFill>
            <a:srgbClr val="FFFFFF"/>
          </a:solidFill>
          <a:ln w="12700">
            <a:miter lim="400000"/>
          </a:ln>
          <a:effectLst>
            <a:outerShdw blurRad="546100" rotWithShape="0">
              <a:srgbClr val="595959">
                <a:alpha val="19000"/>
              </a:srgbClr>
            </a:outerShdw>
          </a:effectLst>
        </p:spPr>
        <p:txBody>
          <a:bodyPr lIns="45719" rIns="45719" anchor="ctr"/>
          <a:lstStyle>
            <a:lvl1pPr algn="ctr">
              <a:defRPr>
                <a:solidFill>
                  <a:srgbClr val="FFFFFF"/>
                </a:solidFill>
              </a:defRPr>
            </a:lvl1pPr>
          </a:lstStyle>
          <a:p>
            <a:pPr eaLnBrk="1" fontAlgn="auto">
              <a:spcBef>
                <a:spcPts val="0"/>
              </a:spcBef>
              <a:spcAft>
                <a:spcPts val="0"/>
              </a:spcAft>
              <a:defRPr/>
            </a:pPr>
            <a:r>
              <a:rPr kern="0">
                <a:latin typeface="+mj-lt"/>
                <a:ea typeface="+mj-ea"/>
                <a:cs typeface="+mj-cs"/>
                <a:sym typeface="微软雅黑" panose="020B0503020204020204" pitchFamily="34" charset="-122"/>
              </a:rPr>
              <a:t>1</a:t>
            </a:r>
            <a:endParaRPr kern="0">
              <a:latin typeface="+mj-lt"/>
              <a:ea typeface="+mj-ea"/>
              <a:cs typeface="+mj-cs"/>
              <a:sym typeface="微软雅黑" panose="020B0503020204020204" pitchFamily="34" charset="-122"/>
            </a:endParaRPr>
          </a:p>
        </p:txBody>
      </p:sp>
      <p:sp>
        <p:nvSpPr>
          <p:cNvPr id="13315" name="5.排放污染物要求:不得超过规定的水污染排放标准…"/>
          <p:cNvSpPr txBox="1">
            <a:spLocks noChangeArrowheads="1"/>
          </p:cNvSpPr>
          <p:nvPr/>
        </p:nvSpPr>
        <p:spPr bwMode="auto">
          <a:xfrm>
            <a:off x="782638" y="1320800"/>
            <a:ext cx="84455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5</a:t>
            </a:r>
            <a:r>
              <a:rPr lang="zh-CN" altLang="en-US" sz="2700" dirty="0"/>
              <a:t>）</a:t>
            </a:r>
            <a:r>
              <a:rPr lang="zh-CN" sz="2700" dirty="0">
                <a:solidFill>
                  <a:srgbClr val="FF2600"/>
                </a:solidFill>
              </a:rPr>
              <a:t>排放污染物要求</a:t>
            </a:r>
            <a:r>
              <a:rPr lang="zh-CN" altLang="zh-CN" sz="2700" dirty="0">
                <a:solidFill>
                  <a:srgbClr val="FF2600"/>
                </a:solidFill>
              </a:rPr>
              <a:t>:</a:t>
            </a:r>
            <a:r>
              <a:rPr lang="en-US" altLang="zh-CN" sz="2700" dirty="0">
                <a:solidFill>
                  <a:srgbClr val="FF2600"/>
                </a:solidFill>
              </a:rPr>
              <a:t> </a:t>
            </a:r>
            <a:r>
              <a:rPr lang="zh-CN" sz="2700" dirty="0"/>
              <a:t>不得超过规定的水污染排放标准</a:t>
            </a:r>
            <a:endParaRPr lang="zh-CN" sz="2700" dirty="0"/>
          </a:p>
          <a:p>
            <a:pPr eaLnBrk="1"/>
            <a:r>
              <a:rPr lang="zh-CN" sz="2700" dirty="0"/>
              <a:t>                         和重点水污染排放总量控制标准。</a:t>
            </a:r>
            <a:endParaRPr lang="zh-CN" sz="2700" dirty="0"/>
          </a:p>
        </p:txBody>
      </p:sp>
      <p:sp>
        <p:nvSpPr>
          <p:cNvPr id="13316" name="6.水资源保护区的划分：一级保护区和二级保护区。"/>
          <p:cNvSpPr txBox="1">
            <a:spLocks noChangeArrowheads="1"/>
          </p:cNvSpPr>
          <p:nvPr/>
        </p:nvSpPr>
        <p:spPr bwMode="auto">
          <a:xfrm>
            <a:off x="1555750" y="2854325"/>
            <a:ext cx="860588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700" dirty="0"/>
              <a:t>（</a:t>
            </a:r>
            <a:r>
              <a:rPr lang="en-US" altLang="zh-CN" sz="2700" dirty="0"/>
              <a:t>6</a:t>
            </a:r>
            <a:r>
              <a:rPr lang="zh-CN" altLang="en-US" sz="2700" dirty="0"/>
              <a:t>）</a:t>
            </a:r>
            <a:r>
              <a:rPr lang="zh-CN" sz="2700" dirty="0">
                <a:solidFill>
                  <a:srgbClr val="FF2600"/>
                </a:solidFill>
              </a:rPr>
              <a:t>水资源保护区的划分：</a:t>
            </a:r>
            <a:r>
              <a:rPr lang="zh-CN" sz="2700" dirty="0"/>
              <a:t>一级保护区和二级保护区。</a:t>
            </a:r>
            <a:endParaRPr lang="zh-CN" sz="2700" dirty="0"/>
          </a:p>
        </p:txBody>
      </p:sp>
      <p:sp>
        <p:nvSpPr>
          <p:cNvPr id="13317" name="7.水环境保护的基本制度：1保护区制度，2环境影响评价制度，…"/>
          <p:cNvSpPr txBox="1">
            <a:spLocks noChangeArrowheads="1"/>
          </p:cNvSpPr>
          <p:nvPr/>
        </p:nvSpPr>
        <p:spPr bwMode="auto">
          <a:xfrm>
            <a:off x="2128838" y="4114800"/>
            <a:ext cx="9758362"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p>
            <a:pPr eaLnBrk="1"/>
            <a:r>
              <a:rPr lang="zh-CN" altLang="en-US" sz="2700" dirty="0"/>
              <a:t>（</a:t>
            </a:r>
            <a:r>
              <a:rPr lang="en-US" altLang="zh-CN" sz="2700" dirty="0"/>
              <a:t>7</a:t>
            </a:r>
            <a:r>
              <a:rPr lang="zh-CN" altLang="en-US" sz="2700" dirty="0"/>
              <a:t>）</a:t>
            </a:r>
            <a:r>
              <a:rPr lang="zh-CN" sz="2700" dirty="0">
                <a:solidFill>
                  <a:srgbClr val="FF2600"/>
                </a:solidFill>
              </a:rPr>
              <a:t>水环境保护的基本制度：</a:t>
            </a:r>
            <a:endParaRPr lang="en-US" sz="2700" dirty="0">
              <a:solidFill>
                <a:srgbClr val="FF2600"/>
              </a:solidFill>
            </a:endParaRPr>
          </a:p>
          <a:p>
            <a:pPr eaLnBrk="1"/>
            <a:endParaRPr lang="en-US" altLang="zh-CN" sz="2400" dirty="0"/>
          </a:p>
          <a:p>
            <a:pPr eaLnBrk="1"/>
            <a:r>
              <a:rPr lang="zh-CN" sz="2400" dirty="0">
                <a:solidFill>
                  <a:schemeClr val="bg2"/>
                </a:solidFill>
              </a:rPr>
              <a:t>保护区制度</a:t>
            </a:r>
            <a:r>
              <a:rPr lang="zh-CN" altLang="en-US" sz="2400" dirty="0">
                <a:solidFill>
                  <a:schemeClr val="bg2"/>
                </a:solidFill>
              </a:rPr>
              <a:t>、</a:t>
            </a:r>
            <a:r>
              <a:rPr lang="zh-CN" sz="2400" dirty="0">
                <a:solidFill>
                  <a:schemeClr val="bg2"/>
                </a:solidFill>
              </a:rPr>
              <a:t>环境影响评价制度</a:t>
            </a:r>
            <a:r>
              <a:rPr lang="zh-CN" altLang="en-US" sz="2400" dirty="0">
                <a:solidFill>
                  <a:schemeClr val="bg2"/>
                </a:solidFill>
              </a:rPr>
              <a:t>、</a:t>
            </a:r>
            <a:r>
              <a:rPr lang="zh-CN" sz="2400" dirty="0">
                <a:solidFill>
                  <a:schemeClr val="bg2"/>
                </a:solidFill>
              </a:rPr>
              <a:t>实行总量控制和浓度控制相结合的制度</a:t>
            </a:r>
            <a:r>
              <a:rPr lang="zh-CN" altLang="en-US" sz="2400" dirty="0">
                <a:solidFill>
                  <a:schemeClr val="bg2"/>
                </a:solidFill>
              </a:rPr>
              <a:t>、</a:t>
            </a:r>
            <a:r>
              <a:rPr lang="zh-CN" sz="2400" dirty="0">
                <a:solidFill>
                  <a:schemeClr val="bg2"/>
                </a:solidFill>
              </a:rPr>
              <a:t>排污许可证制度</a:t>
            </a:r>
            <a:r>
              <a:rPr lang="zh-CN" altLang="en-US" sz="2400" dirty="0">
                <a:solidFill>
                  <a:schemeClr val="bg2"/>
                </a:solidFill>
              </a:rPr>
              <a:t>、</a:t>
            </a:r>
            <a:r>
              <a:rPr lang="zh-CN" sz="2400" dirty="0">
                <a:solidFill>
                  <a:schemeClr val="bg2"/>
                </a:solidFill>
              </a:rPr>
              <a:t>征收排污费制度</a:t>
            </a:r>
            <a:r>
              <a:rPr lang="zh-CN" altLang="en-US" sz="2400" dirty="0">
                <a:solidFill>
                  <a:schemeClr val="bg2"/>
                </a:solidFill>
              </a:rPr>
              <a:t>、</a:t>
            </a:r>
            <a:r>
              <a:rPr lang="zh-CN" sz="2400" dirty="0">
                <a:solidFill>
                  <a:schemeClr val="bg2"/>
                </a:solidFill>
              </a:rPr>
              <a:t>限期治理制度</a:t>
            </a:r>
            <a:r>
              <a:rPr lang="zh-CN" altLang="en-US" sz="2400" dirty="0">
                <a:solidFill>
                  <a:schemeClr val="bg2"/>
                </a:solidFill>
              </a:rPr>
              <a:t>、</a:t>
            </a:r>
            <a:r>
              <a:rPr lang="zh-CN" sz="2400" dirty="0">
                <a:solidFill>
                  <a:schemeClr val="bg2"/>
                </a:solidFill>
              </a:rPr>
              <a:t>事故应急措施制度</a:t>
            </a:r>
            <a:r>
              <a:rPr lang="zh-CN" altLang="en-US" sz="2400" dirty="0">
                <a:solidFill>
                  <a:schemeClr val="bg2"/>
                </a:solidFill>
              </a:rPr>
              <a:t>、</a:t>
            </a:r>
            <a:r>
              <a:rPr lang="zh-CN" sz="2400" dirty="0">
                <a:solidFill>
                  <a:schemeClr val="bg2"/>
                </a:solidFill>
              </a:rPr>
              <a:t>现场检查制度。</a:t>
            </a:r>
            <a:endParaRPr lang="zh-CN" sz="2400" dirty="0">
              <a:solidFill>
                <a:schemeClr val="bg2"/>
              </a:solidFill>
            </a:endParaRPr>
          </a:p>
        </p:txBody>
      </p:sp>
      <p:sp>
        <p:nvSpPr>
          <p:cNvPr id="13318" name="线条"/>
          <p:cNvSpPr>
            <a:spLocks noChangeShapeType="1"/>
          </p:cNvSpPr>
          <p:nvPr/>
        </p:nvSpPr>
        <p:spPr bwMode="auto">
          <a:xfrm>
            <a:off x="1612900" y="2616200"/>
            <a:ext cx="7170738" cy="0"/>
          </a:xfrm>
          <a:prstGeom prst="line">
            <a:avLst/>
          </a:prstGeom>
          <a:noFill/>
          <a:ln w="12700">
            <a:solidFill>
              <a:srgbClr val="535353"/>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13319" name="线条"/>
          <p:cNvSpPr>
            <a:spLocks noChangeShapeType="1"/>
          </p:cNvSpPr>
          <p:nvPr/>
        </p:nvSpPr>
        <p:spPr bwMode="auto">
          <a:xfrm>
            <a:off x="2128838" y="3771900"/>
            <a:ext cx="8507412" cy="0"/>
          </a:xfrm>
          <a:prstGeom prst="line">
            <a:avLst/>
          </a:prstGeom>
          <a:noFill/>
          <a:ln w="12700">
            <a:solidFill>
              <a:srgbClr val="535353"/>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13320" name="水资源利用与水环境保护法规"/>
          <p:cNvSpPr txBox="1">
            <a:spLocks noChangeArrowheads="1"/>
          </p:cNvSpPr>
          <p:nvPr/>
        </p:nvSpPr>
        <p:spPr bwMode="auto">
          <a:xfrm>
            <a:off x="3732213" y="244475"/>
            <a:ext cx="47275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800" b="1"/>
              <a:t>水资源利用与水环境保护法规</a:t>
            </a:r>
            <a:endParaRPr lang="zh-CN" sz="2800" b="1"/>
          </a:p>
        </p:txBody>
      </p:sp>
      <p:pic>
        <p:nvPicPr>
          <p:cNvPr id="13321" name="矩形 矩形" descr="矩形 矩形"/>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87750" y="203200"/>
            <a:ext cx="50165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2" name="组合 10"/>
          <p:cNvGrpSpPr/>
          <p:nvPr/>
        </p:nvGrpSpPr>
        <p:grpSpPr bwMode="auto">
          <a:xfrm>
            <a:off x="2595563" y="153988"/>
            <a:ext cx="836612" cy="781050"/>
            <a:chOff x="0" y="0"/>
            <a:chExt cx="837475" cy="781050"/>
          </a:xfrm>
        </p:grpSpPr>
        <p:sp>
          <p:nvSpPr>
            <p:cNvPr id="229"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3325"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02</a:t>
              </a:r>
              <a:endParaRPr lang="zh-CN" altLang="zh-CN" sz="2800"/>
            </a:p>
          </p:txBody>
        </p:sp>
      </p:grpSp>
      <p:pic>
        <p:nvPicPr>
          <p:cNvPr id="13323" name="图片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88" y="4916488"/>
            <a:ext cx="1706562"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17"/>
          <p:cNvGrpSpPr/>
          <p:nvPr/>
        </p:nvGrpSpPr>
        <p:grpSpPr bwMode="auto">
          <a:xfrm>
            <a:off x="776288" y="1785937"/>
            <a:ext cx="10639425" cy="3903663"/>
            <a:chOff x="0" y="-1"/>
            <a:chExt cx="10638972" cy="3904344"/>
          </a:xfrm>
        </p:grpSpPr>
        <p:sp>
          <p:nvSpPr>
            <p:cNvPr id="233" name="矩形: 圆角 1"/>
            <p:cNvSpPr/>
            <p:nvPr/>
          </p:nvSpPr>
          <p:spPr>
            <a:xfrm>
              <a:off x="0" y="0"/>
              <a:ext cx="10638972" cy="3904343"/>
            </a:xfrm>
            <a:prstGeom prst="roundRect">
              <a:avLst>
                <a:gd name="adj" fmla="val 4028"/>
              </a:avLst>
            </a:prstGeom>
            <a:solidFill>
              <a:srgbClr val="FFFFFF"/>
            </a:solidFill>
            <a:ln w="12700" cap="flat">
              <a:noFill/>
              <a:miter lim="400000"/>
            </a:ln>
            <a:effectLst>
              <a:outerShdw blurRad="3683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4352" name="矩形: 圆角 2"/>
            <p:cNvSpPr>
              <a:spLocks noChangeArrowheads="1"/>
            </p:cNvSpPr>
            <p:nvPr/>
          </p:nvSpPr>
          <p:spPr bwMode="auto">
            <a:xfrm>
              <a:off x="0" y="406400"/>
              <a:ext cx="159658" cy="3091544"/>
            </a:xfrm>
            <a:prstGeom prst="roundRect">
              <a:avLst>
                <a:gd name="adj" fmla="val 50000"/>
              </a:avLst>
            </a:prstGeom>
            <a:solidFill>
              <a:srgbClr val="404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sp>
          <p:nvSpPr>
            <p:cNvPr id="14353" name="矩形: 圆角 3"/>
            <p:cNvSpPr>
              <a:spLocks noChangeArrowheads="1"/>
            </p:cNvSpPr>
            <p:nvPr/>
          </p:nvSpPr>
          <p:spPr bwMode="auto">
            <a:xfrm>
              <a:off x="8042055" y="-1"/>
              <a:ext cx="2596917" cy="3875316"/>
            </a:xfrm>
            <a:prstGeom prst="roundRect">
              <a:avLst>
                <a:gd name="adj" fmla="val 4403"/>
              </a:avLst>
            </a:prstGeom>
            <a:blipFill dpi="0" rotWithShape="1">
              <a:blip r:embed="rId1"/>
              <a:srcRect/>
              <a:tile tx="0" ty="0" sx="100000" sy="100000" flip="none" algn="tl"/>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p>
              <a:pPr algn="ctr" eaLnBrk="1"/>
              <a:endParaRPr lang="zh-CN" altLang="zh-CN">
                <a:solidFill>
                  <a:srgbClr val="FFFFFF"/>
                </a:solidFill>
              </a:endParaRPr>
            </a:p>
          </p:txBody>
        </p:sp>
      </p:grpSp>
      <p:sp>
        <p:nvSpPr>
          <p:cNvPr id="14339" name="3.1水工程合同的特征："/>
          <p:cNvSpPr txBox="1">
            <a:spLocks noChangeArrowheads="1"/>
          </p:cNvSpPr>
          <p:nvPr/>
        </p:nvSpPr>
        <p:spPr bwMode="auto">
          <a:xfrm>
            <a:off x="1244600" y="2570163"/>
            <a:ext cx="31384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300" b="1"/>
              <a:t>3.1</a:t>
            </a:r>
            <a:r>
              <a:rPr lang="zh-CN" sz="2300" b="1"/>
              <a:t>水工程合同的特征：</a:t>
            </a:r>
            <a:endParaRPr lang="zh-CN" sz="2300" b="1"/>
          </a:p>
        </p:txBody>
      </p:sp>
      <p:sp>
        <p:nvSpPr>
          <p:cNvPr id="14340" name="1合同客体的特殊性…"/>
          <p:cNvSpPr txBox="1">
            <a:spLocks noChangeArrowheads="1"/>
          </p:cNvSpPr>
          <p:nvPr/>
        </p:nvSpPr>
        <p:spPr bwMode="auto">
          <a:xfrm>
            <a:off x="4393224" y="1960563"/>
            <a:ext cx="380488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spcBef>
                <a:spcPts val="800"/>
              </a:spcBef>
            </a:pPr>
            <a:r>
              <a:rPr lang="zh-CN" altLang="en-US" sz="2300" dirty="0"/>
              <a:t>（</a:t>
            </a:r>
            <a:r>
              <a:rPr lang="en-US" altLang="zh-CN" sz="2300" dirty="0"/>
              <a:t>1</a:t>
            </a:r>
            <a:r>
              <a:rPr lang="zh-CN" altLang="en-US" sz="2300" dirty="0"/>
              <a:t>）</a:t>
            </a:r>
            <a:r>
              <a:rPr lang="zh-CN" sz="2300" dirty="0"/>
              <a:t>合同客体的特殊性</a:t>
            </a:r>
            <a:endParaRPr lang="zh-CN" sz="2300" dirty="0"/>
          </a:p>
          <a:p>
            <a:pPr eaLnBrk="1">
              <a:spcBef>
                <a:spcPts val="800"/>
              </a:spcBef>
            </a:pPr>
            <a:r>
              <a:rPr lang="zh-CN" altLang="en-US" sz="2300" dirty="0"/>
              <a:t>（</a:t>
            </a:r>
            <a:r>
              <a:rPr lang="en-US" altLang="zh-CN" sz="2300" dirty="0"/>
              <a:t>2</a:t>
            </a:r>
            <a:r>
              <a:rPr lang="zh-CN" altLang="en-US" sz="2300" dirty="0"/>
              <a:t>）</a:t>
            </a:r>
            <a:r>
              <a:rPr lang="zh-CN" sz="2300" dirty="0"/>
              <a:t>合同主体的特殊性</a:t>
            </a:r>
            <a:endParaRPr lang="zh-CN" sz="2300" dirty="0"/>
          </a:p>
          <a:p>
            <a:pPr eaLnBrk="1">
              <a:spcBef>
                <a:spcPts val="800"/>
              </a:spcBef>
            </a:pPr>
            <a:r>
              <a:rPr lang="zh-CN" altLang="en-US" sz="2300" dirty="0"/>
              <a:t>（</a:t>
            </a:r>
            <a:r>
              <a:rPr lang="en-US" altLang="zh-CN" sz="2300" dirty="0"/>
              <a:t>3</a:t>
            </a:r>
            <a:r>
              <a:rPr lang="zh-CN" altLang="en-US" sz="2300" dirty="0"/>
              <a:t>）</a:t>
            </a:r>
            <a:r>
              <a:rPr lang="zh-CN" sz="2300" dirty="0"/>
              <a:t>合同形式的特殊性</a:t>
            </a:r>
            <a:endParaRPr lang="zh-CN" sz="2300" dirty="0"/>
          </a:p>
          <a:p>
            <a:pPr eaLnBrk="1">
              <a:spcBef>
                <a:spcPts val="800"/>
              </a:spcBef>
            </a:pPr>
            <a:r>
              <a:rPr lang="zh-CN" altLang="en-US" sz="2300" dirty="0"/>
              <a:t>（</a:t>
            </a:r>
            <a:r>
              <a:rPr lang="en-US" altLang="zh-CN" sz="2300" dirty="0"/>
              <a:t>4</a:t>
            </a:r>
            <a:r>
              <a:rPr lang="zh-CN" altLang="en-US" sz="2300" dirty="0"/>
              <a:t>）</a:t>
            </a:r>
            <a:r>
              <a:rPr lang="zh-CN" sz="2300" dirty="0"/>
              <a:t>合同监督管理的特殊性</a:t>
            </a:r>
            <a:endParaRPr lang="zh-CN" sz="2300" dirty="0"/>
          </a:p>
        </p:txBody>
      </p:sp>
      <p:sp>
        <p:nvSpPr>
          <p:cNvPr id="14341" name="3.2水工程合同根据合同的承担方式分为："/>
          <p:cNvSpPr txBox="1">
            <a:spLocks noChangeArrowheads="1"/>
          </p:cNvSpPr>
          <p:nvPr/>
        </p:nvSpPr>
        <p:spPr bwMode="auto">
          <a:xfrm>
            <a:off x="1146175" y="4333875"/>
            <a:ext cx="54752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zh-CN" sz="2300" b="1"/>
              <a:t>3.2</a:t>
            </a:r>
            <a:r>
              <a:rPr lang="zh-CN" sz="2300" b="1"/>
              <a:t>水工程合同根据合同的承担方式分为：</a:t>
            </a:r>
            <a:endParaRPr lang="zh-CN" sz="2300" b="1"/>
          </a:p>
        </p:txBody>
      </p:sp>
      <p:sp>
        <p:nvSpPr>
          <p:cNvPr id="14342" name="1总包合同…"/>
          <p:cNvSpPr txBox="1">
            <a:spLocks noChangeArrowheads="1"/>
          </p:cNvSpPr>
          <p:nvPr/>
        </p:nvSpPr>
        <p:spPr bwMode="auto">
          <a:xfrm>
            <a:off x="6550269" y="4130675"/>
            <a:ext cx="203517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altLang="en-US" sz="2300" dirty="0"/>
              <a:t>（</a:t>
            </a:r>
            <a:r>
              <a:rPr lang="en-US" altLang="zh-CN" sz="2300" dirty="0"/>
              <a:t>1</a:t>
            </a:r>
            <a:r>
              <a:rPr lang="zh-CN" altLang="en-US" sz="2300" dirty="0"/>
              <a:t>）</a:t>
            </a:r>
            <a:r>
              <a:rPr lang="zh-CN" sz="2300" dirty="0"/>
              <a:t>总包合同</a:t>
            </a:r>
            <a:endParaRPr lang="zh-CN" sz="2300" dirty="0"/>
          </a:p>
          <a:p>
            <a:pPr eaLnBrk="1"/>
            <a:r>
              <a:rPr lang="zh-CN" altLang="en-US" sz="2300" dirty="0"/>
              <a:t>（</a:t>
            </a:r>
            <a:r>
              <a:rPr lang="en-US" altLang="zh-CN" sz="2300" dirty="0"/>
              <a:t>2</a:t>
            </a:r>
            <a:r>
              <a:rPr lang="zh-CN" altLang="en-US" sz="2300" dirty="0"/>
              <a:t>）</a:t>
            </a:r>
            <a:r>
              <a:rPr lang="zh-CN" sz="2300" dirty="0"/>
              <a:t>分包合同</a:t>
            </a:r>
            <a:endParaRPr lang="zh-CN" sz="2300" dirty="0"/>
          </a:p>
        </p:txBody>
      </p:sp>
      <p:sp>
        <p:nvSpPr>
          <p:cNvPr id="14343" name="线条"/>
          <p:cNvSpPr>
            <a:spLocks noChangeShapeType="1"/>
          </p:cNvSpPr>
          <p:nvPr/>
        </p:nvSpPr>
        <p:spPr bwMode="auto">
          <a:xfrm>
            <a:off x="1244600" y="3905250"/>
            <a:ext cx="6808788" cy="0"/>
          </a:xfrm>
          <a:prstGeom prst="line">
            <a:avLst/>
          </a:prstGeom>
          <a:noFill/>
          <a:ln w="12700">
            <a:solidFill>
              <a:srgbClr val="FF9300"/>
            </a:solidFill>
            <a:miter lim="800000"/>
          </a:ln>
          <a:extLst>
            <a:ext uri="{909E8E84-426E-40DD-AFC4-6F175D3DCCD1}">
              <a14:hiddenFill xmlns:a14="http://schemas.microsoft.com/office/drawing/2010/main">
                <a:noFill/>
              </a14:hiddenFill>
            </a:ext>
          </a:extLst>
        </p:spPr>
        <p:txBody>
          <a:bodyPr lIns="45719" rIns="45719"/>
          <a:lstStyle/>
          <a:p>
            <a:endParaRPr lang="zh-CN" altLang="en-US"/>
          </a:p>
        </p:txBody>
      </p:sp>
      <p:sp>
        <p:nvSpPr>
          <p:cNvPr id="14344" name="法律禁止签订转包合同"/>
          <p:cNvSpPr txBox="1">
            <a:spLocks noChangeArrowheads="1"/>
          </p:cNvSpPr>
          <p:nvPr/>
        </p:nvSpPr>
        <p:spPr bwMode="auto">
          <a:xfrm>
            <a:off x="2425700" y="5035550"/>
            <a:ext cx="30257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p>
            <a:pPr eaLnBrk="1"/>
            <a:r>
              <a:rPr lang="zh-CN" sz="2300">
                <a:solidFill>
                  <a:srgbClr val="FF2600"/>
                </a:solidFill>
              </a:rPr>
              <a:t>法律禁止签订转包合同</a:t>
            </a:r>
            <a:endParaRPr lang="zh-CN" sz="2300">
              <a:solidFill>
                <a:srgbClr val="FF2600"/>
              </a:solidFill>
            </a:endParaRPr>
          </a:p>
        </p:txBody>
      </p:sp>
      <p:sp>
        <p:nvSpPr>
          <p:cNvPr id="244" name="水工程合同法规"/>
          <p:cNvSpPr txBox="1"/>
          <p:nvPr/>
        </p:nvSpPr>
        <p:spPr>
          <a:xfrm>
            <a:off x="4576763" y="215900"/>
            <a:ext cx="3038475" cy="674688"/>
          </a:xfrm>
          <a:prstGeom prst="rect">
            <a:avLst/>
          </a:prstGeom>
          <a:ln w="12700">
            <a:miter lim="400000"/>
          </a:ln>
        </p:spPr>
        <p:txBody>
          <a:bodyPr wrap="none" lIns="45719" rIns="45719">
            <a:spAutoFit/>
          </a:bodyPr>
          <a:lstStyle/>
          <a:p>
            <a:pPr eaLnBrk="1" fontAlgn="auto">
              <a:spcBef>
                <a:spcPts val="0"/>
              </a:spcBef>
              <a:spcAft>
                <a:spcPts val="0"/>
              </a:spcAft>
              <a:defRPr sz="3300"/>
            </a:pPr>
            <a:r>
              <a:rPr sz="3300" kern="0">
                <a:latin typeface="+mj-lt"/>
                <a:ea typeface="+mj-ea"/>
                <a:cs typeface="+mj-cs"/>
                <a:sym typeface="微软雅黑" panose="020B0503020204020204" pitchFamily="34" charset="-122"/>
              </a:rPr>
              <a:t>水工程</a:t>
            </a:r>
            <a:r>
              <a:rPr sz="3300" kern="0">
                <a:solidFill>
                  <a:schemeClr val="accent2">
                    <a:satOff val="-18191"/>
                    <a:lumOff val="-11212"/>
                  </a:schemeClr>
                </a:solidFill>
                <a:latin typeface="+mj-lt"/>
                <a:ea typeface="+mj-ea"/>
                <a:cs typeface="+mj-cs"/>
                <a:sym typeface="微软雅黑" panose="020B0503020204020204" pitchFamily="34" charset="-122"/>
              </a:rPr>
              <a:t>合同</a:t>
            </a:r>
            <a:r>
              <a:rPr sz="3300" kern="0">
                <a:latin typeface="+mj-lt"/>
                <a:ea typeface="+mj-ea"/>
                <a:cs typeface="+mj-cs"/>
                <a:sym typeface="微软雅黑" panose="020B0503020204020204" pitchFamily="34" charset="-122"/>
              </a:rPr>
              <a:t>法规</a:t>
            </a:r>
            <a:endParaRPr sz="3300" kern="0">
              <a:latin typeface="+mj-lt"/>
              <a:ea typeface="+mj-ea"/>
              <a:cs typeface="+mj-cs"/>
              <a:sym typeface="微软雅黑" panose="020B0503020204020204" pitchFamily="34" charset="-122"/>
            </a:endParaRPr>
          </a:p>
        </p:txBody>
      </p:sp>
      <p:pic>
        <p:nvPicPr>
          <p:cNvPr id="14346" name="矩形 矩形" descr="矩形 矩形"/>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363" y="101600"/>
            <a:ext cx="359727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7" name="组合 10"/>
          <p:cNvGrpSpPr/>
          <p:nvPr/>
        </p:nvGrpSpPr>
        <p:grpSpPr bwMode="auto">
          <a:xfrm>
            <a:off x="3262313" y="161925"/>
            <a:ext cx="836612" cy="781050"/>
            <a:chOff x="0" y="0"/>
            <a:chExt cx="837475" cy="781050"/>
          </a:xfrm>
        </p:grpSpPr>
        <p:sp>
          <p:nvSpPr>
            <p:cNvPr id="248" name="椭圆 5"/>
            <p:cNvSpPr/>
            <p:nvPr/>
          </p:nvSpPr>
          <p:spPr>
            <a:xfrm>
              <a:off x="28604" y="0"/>
              <a:ext cx="780266" cy="781050"/>
            </a:xfrm>
            <a:prstGeom prst="ellipse">
              <a:avLst/>
            </a:prstGeom>
            <a:solidFill>
              <a:srgbClr val="FFFFFF"/>
            </a:solidFill>
            <a:ln w="12700" cap="flat">
              <a:noFill/>
              <a:miter lim="400000"/>
            </a:ln>
            <a:effectLst>
              <a:outerShdw blurRad="177800" rotWithShape="0">
                <a:srgbClr val="000000">
                  <a:alpha val="22000"/>
                </a:srgbClr>
              </a:outerShdw>
            </a:effectLst>
          </p:spPr>
          <p:txBody>
            <a:bodyPr lIns="45719" tIns="45719" rIns="45719" bIns="45719" anchor="ctr"/>
            <a:lstStyle/>
            <a:p>
              <a:pPr algn="ctr" eaLnBrk="1" fontAlgn="auto">
                <a:spcBef>
                  <a:spcPts val="0"/>
                </a:spcBef>
                <a:spcAft>
                  <a:spcPts val="0"/>
                </a:spcAft>
                <a:defRPr>
                  <a:solidFill>
                    <a:srgbClr val="FFFFFF"/>
                  </a:solidFill>
                </a:defRPr>
              </a:pPr>
              <a:endParaRPr kern="0">
                <a:solidFill>
                  <a:srgbClr val="FFFFFF"/>
                </a:solidFill>
                <a:latin typeface="+mj-lt"/>
                <a:ea typeface="+mj-ea"/>
                <a:cs typeface="+mj-cs"/>
                <a:sym typeface="微软雅黑" panose="020B0503020204020204" pitchFamily="34" charset="-122"/>
              </a:endParaRPr>
            </a:p>
          </p:txBody>
        </p:sp>
        <p:sp>
          <p:nvSpPr>
            <p:cNvPr id="14350" name="文本框 9"/>
            <p:cNvSpPr txBox="1">
              <a:spLocks noChangeArrowheads="1"/>
            </p:cNvSpPr>
            <p:nvPr/>
          </p:nvSpPr>
          <p:spPr bwMode="auto">
            <a:xfrm>
              <a:off x="0" y="128914"/>
              <a:ext cx="837476" cy="5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spAutoFit/>
            </a:bodyPr>
            <a:lstStyle/>
            <a:p>
              <a:pPr algn="ctr" eaLnBrk="1"/>
              <a:r>
                <a:rPr lang="zh-CN" altLang="zh-CN" sz="2800"/>
                <a:t>03</a:t>
              </a:r>
              <a:endParaRPr lang="zh-CN" altLang="zh-CN" sz="2800"/>
            </a:p>
          </p:txBody>
        </p:sp>
      </p:grpSp>
      <p:sp>
        <p:nvSpPr>
          <p:cNvPr id="2" name="矩形 1"/>
          <p:cNvSpPr/>
          <p:nvPr/>
        </p:nvSpPr>
        <p:spPr>
          <a:xfrm>
            <a:off x="9122886" y="1998490"/>
            <a:ext cx="1763123" cy="3477875"/>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水</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工</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程</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法</a:t>
            </a:r>
            <a:endParaRPr lang="en-US" altLang="zh-CN" sz="4400" b="1" kern="0" dirty="0">
              <a:solidFill>
                <a:schemeClr val="accent4"/>
              </a:solidFill>
              <a:latin typeface="+mj-lt"/>
              <a:ea typeface="+mj-ea"/>
              <a:cs typeface="+mj-cs"/>
              <a:sym typeface="微软雅黑" panose="020B0503020204020204" pitchFamily="34" charset="-122"/>
            </a:endParaRPr>
          </a:p>
          <a:p>
            <a:pPr algn="ctr" eaLnBrk="1" fontAlgn="auto">
              <a:spcBef>
                <a:spcPts val="0"/>
              </a:spcBef>
              <a:spcAft>
                <a:spcPts val="0"/>
              </a:spcAft>
              <a:defRPr/>
            </a:pPr>
            <a:r>
              <a:rPr lang="zh-CN" altLang="en-US" sz="4400" b="1" kern="0" dirty="0">
                <a:solidFill>
                  <a:schemeClr val="accent4"/>
                </a:solidFill>
                <a:latin typeface="+mj-lt"/>
                <a:ea typeface="+mj-ea"/>
                <a:cs typeface="+mj-cs"/>
                <a:sym typeface="微软雅黑" panose="020B0503020204020204" pitchFamily="34" charset="-122"/>
              </a:rPr>
              <a:t>规</a:t>
            </a:r>
            <a:endParaRPr lang="zh-CN" altLang="en-US" sz="4400" b="1" kern="0" dirty="0">
              <a:solidFill>
                <a:schemeClr val="accent4"/>
              </a:solidFill>
              <a:latin typeface="+mj-lt"/>
              <a:ea typeface="+mj-ea"/>
              <a:cs typeface="+mj-cs"/>
              <a:sym typeface="微软雅黑" panose="020B0503020204020204" pitchFamily="34" charset="-122"/>
            </a:endParaRPr>
          </a:p>
        </p:txBody>
      </p:sp>
    </p:spTree>
  </p:cSld>
  <p:clrMapOvr>
    <a:masterClrMapping/>
  </p:clrMapOvr>
  <p:transition spd="med"/>
</p:sld>
</file>

<file path=ppt/theme/theme1.xml><?xml version="1.0" encoding="utf-8"?>
<a:theme xmlns:a="http://schemas.openxmlformats.org/drawingml/2006/main" name="冯力慕课-1">
  <a:themeElements>
    <a:clrScheme name="第一PPT，www.1ppt.com">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第一PPT，www.1ppt.com">
      <a:majorFont>
        <a:latin typeface="微软雅黑"/>
        <a:ea typeface="微软雅黑"/>
        <a:cs typeface="微软雅黑"/>
      </a:majorFont>
      <a:minorFont>
        <a:latin typeface="Helvetica"/>
        <a:ea typeface="Helvetica"/>
        <a:cs typeface="Helvetica"/>
      </a:minorFont>
    </a:fontScheme>
    <a:fmtScheme name="第一PPT，www.1ppt.c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微软雅黑" panose="020B0503020204020204" pitchFamily="34"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微软雅黑" panose="020B0503020204020204" pitchFamily="34"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第一PPT，www.1ppt.com">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第一PPT，www.1ppt.com">
      <a:majorFont>
        <a:latin typeface="微软雅黑"/>
        <a:ea typeface="微软雅黑"/>
        <a:cs typeface="微软雅黑"/>
      </a:majorFont>
      <a:minorFont>
        <a:latin typeface="Helvetica"/>
        <a:ea typeface="Helvetica"/>
        <a:cs typeface="Helvetica"/>
      </a:minorFont>
    </a:fontScheme>
    <a:fmtScheme name="第一PPT，www.1ppt.c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微软雅黑" panose="020B0503020204020204" pitchFamily="34"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微软雅黑" panose="020B0503020204020204" pitchFamily="34"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冯力慕课-1</Template>
  <TotalTime>0</TotalTime>
  <Words>7471</Words>
  <Application>WPS 演示</Application>
  <PresentationFormat>宽屏</PresentationFormat>
  <Paragraphs>1003</Paragraphs>
  <Slides>54</Slides>
  <Notes>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vt:i4>
      </vt:variant>
      <vt:variant>
        <vt:lpstr>幻灯片标题</vt:lpstr>
      </vt:variant>
      <vt:variant>
        <vt:i4>54</vt:i4>
      </vt:variant>
    </vt:vector>
  </HeadingPairs>
  <TitlesOfParts>
    <vt:vector size="71" baseType="lpstr">
      <vt:lpstr>Arial</vt:lpstr>
      <vt:lpstr>宋体</vt:lpstr>
      <vt:lpstr>Wingdings</vt:lpstr>
      <vt:lpstr>微软雅黑</vt:lpstr>
      <vt:lpstr>Arial</vt:lpstr>
      <vt:lpstr>Songti SC Regular</vt:lpstr>
      <vt:lpstr>Arial Unicode MS</vt:lpstr>
      <vt:lpstr>黑体</vt:lpstr>
      <vt:lpstr>Times New Roman</vt:lpstr>
      <vt:lpstr>仿宋_GB2312</vt:lpstr>
      <vt:lpstr>仿宋</vt:lpstr>
      <vt:lpstr>Verdana</vt:lpstr>
      <vt:lpstr>Helvetica</vt:lpstr>
      <vt:lpstr>Calibri</vt:lpstr>
      <vt:lpstr>冯力慕课-1</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ldm</dc:creator>
  <cp:lastModifiedBy>SONY_Jlink梁岳晖</cp:lastModifiedBy>
  <cp:revision>13</cp:revision>
  <dcterms:created xsi:type="dcterms:W3CDTF">2021-07-06T05:53:00Z</dcterms:created>
  <dcterms:modified xsi:type="dcterms:W3CDTF">2021-12-23T14:21:48Z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40AFBAD8E85E47C2ACDFB6722D9CCF89</vt:lpwstr>
  </property>
</Properties>
</file>