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sldIdLst>
    <p:sldId id="256" r:id="rId3"/>
    <p:sldId id="613" r:id="rId4"/>
    <p:sldId id="612" r:id="rId6"/>
    <p:sldId id="656" r:id="rId7"/>
    <p:sldId id="617" r:id="rId8"/>
    <p:sldId id="618" r:id="rId9"/>
    <p:sldId id="670" r:id="rId10"/>
    <p:sldId id="671" r:id="rId11"/>
    <p:sldId id="619" r:id="rId12"/>
    <p:sldId id="620" r:id="rId13"/>
    <p:sldId id="621" r:id="rId14"/>
    <p:sldId id="622" r:id="rId15"/>
    <p:sldId id="717" r:id="rId16"/>
    <p:sldId id="718" r:id="rId17"/>
    <p:sldId id="719" r:id="rId18"/>
    <p:sldId id="720" r:id="rId19"/>
    <p:sldId id="721" r:id="rId20"/>
    <p:sldId id="722" r:id="rId21"/>
    <p:sldId id="723" r:id="rId22"/>
    <p:sldId id="724" r:id="rId23"/>
    <p:sldId id="623" r:id="rId24"/>
    <p:sldId id="625" r:id="rId25"/>
    <p:sldId id="626" r:id="rId26"/>
    <p:sldId id="657" r:id="rId27"/>
    <p:sldId id="725" r:id="rId28"/>
    <p:sldId id="726" r:id="rId29"/>
    <p:sldId id="727" r:id="rId30"/>
    <p:sldId id="728" r:id="rId31"/>
    <p:sldId id="729" r:id="rId32"/>
    <p:sldId id="730" r:id="rId33"/>
    <p:sldId id="731" r:id="rId34"/>
    <p:sldId id="627" r:id="rId35"/>
    <p:sldId id="629" r:id="rId36"/>
    <p:sldId id="630" r:id="rId37"/>
    <p:sldId id="631" r:id="rId38"/>
    <p:sldId id="632" r:id="rId39"/>
    <p:sldId id="633" r:id="rId40"/>
    <p:sldId id="662" r:id="rId41"/>
    <p:sldId id="660" r:id="rId42"/>
    <p:sldId id="661" r:id="rId43"/>
    <p:sldId id="663" r:id="rId44"/>
    <p:sldId id="732" r:id="rId45"/>
    <p:sldId id="733" r:id="rId46"/>
    <p:sldId id="734" r:id="rId47"/>
    <p:sldId id="735" r:id="rId48"/>
    <p:sldId id="736" r:id="rId49"/>
    <p:sldId id="737" r:id="rId50"/>
    <p:sldId id="738" r:id="rId51"/>
    <p:sldId id="634" r:id="rId52"/>
    <p:sldId id="635" r:id="rId53"/>
    <p:sldId id="636" r:id="rId54"/>
    <p:sldId id="658" r:id="rId55"/>
    <p:sldId id="638" r:id="rId56"/>
    <p:sldId id="639" r:id="rId57"/>
    <p:sldId id="640" r:id="rId58"/>
    <p:sldId id="641" r:id="rId59"/>
    <p:sldId id="664" r:id="rId60"/>
    <p:sldId id="739" r:id="rId61"/>
    <p:sldId id="740" r:id="rId62"/>
    <p:sldId id="741" r:id="rId63"/>
    <p:sldId id="742" r:id="rId64"/>
    <p:sldId id="743" r:id="rId65"/>
    <p:sldId id="744" r:id="rId66"/>
    <p:sldId id="745" r:id="rId67"/>
    <p:sldId id="746" r:id="rId68"/>
    <p:sldId id="747" r:id="rId69"/>
    <p:sldId id="748" r:id="rId70"/>
    <p:sldId id="642" r:id="rId71"/>
    <p:sldId id="643" r:id="rId72"/>
    <p:sldId id="644" r:id="rId73"/>
    <p:sldId id="645" r:id="rId74"/>
    <p:sldId id="646" r:id="rId75"/>
    <p:sldId id="647" r:id="rId76"/>
    <p:sldId id="648" r:id="rId77"/>
    <p:sldId id="650" r:id="rId78"/>
    <p:sldId id="651" r:id="rId79"/>
    <p:sldId id="672" r:id="rId80"/>
    <p:sldId id="749" r:id="rId81"/>
    <p:sldId id="750" r:id="rId82"/>
    <p:sldId id="751" r:id="rId83"/>
    <p:sldId id="752" r:id="rId84"/>
    <p:sldId id="753" r:id="rId85"/>
    <p:sldId id="754" r:id="rId86"/>
    <p:sldId id="755" r:id="rId87"/>
    <p:sldId id="756" r:id="rId88"/>
    <p:sldId id="673" r:id="rId89"/>
    <p:sldId id="674" r:id="rId90"/>
    <p:sldId id="675" r:id="rId91"/>
    <p:sldId id="652" r:id="rId92"/>
    <p:sldId id="653" r:id="rId93"/>
    <p:sldId id="654" r:id="rId94"/>
    <p:sldId id="655" r:id="rId95"/>
    <p:sldId id="346" r:id="rId96"/>
  </p:sldIdLst>
  <p:sldSz cx="12192000" cy="6858000"/>
  <p:notesSz cx="6858000" cy="9144000"/>
  <p:custDataLst>
    <p:tags r:id="rId100"/>
  </p:custDataLst>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1FF"/>
    <a:srgbClr val="79BCFF"/>
    <a:srgbClr val="6600FF"/>
    <a:srgbClr val="990000"/>
    <a:srgbClr val="F3D3E9"/>
    <a:srgbClr val="FFE1E1"/>
    <a:srgbClr val="CCFFCC"/>
    <a:srgbClr val="FFCCCC"/>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82228" autoAdjust="0"/>
  </p:normalViewPr>
  <p:slideViewPr>
    <p:cSldViewPr showGuides="1">
      <p:cViewPr varScale="1">
        <p:scale>
          <a:sx n="110" d="100"/>
          <a:sy n="110" d="100"/>
        </p:scale>
        <p:origin x="80" y="72"/>
      </p:cViewPr>
      <p:guideLst>
        <p:guide orient="horz" pos="2160"/>
        <p:guide pos="3840"/>
      </p:guideLst>
    </p:cSldViewPr>
  </p:slideViewPr>
  <p:outlineViewPr>
    <p:cViewPr>
      <p:scale>
        <a:sx n="33" d="100"/>
        <a:sy n="33" d="100"/>
      </p:scale>
      <p:origin x="0" y="49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0" Type="http://schemas.openxmlformats.org/officeDocument/2006/relationships/tags" Target="tags/tag55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atin typeface="Arial" panose="020B0604020202020204" pitchFamily="34" charset="0"/>
                <a:ea typeface="+mn-ea"/>
              </a:defRPr>
            </a:lvl1pPr>
          </a:lstStyle>
          <a:p>
            <a:pPr>
              <a:defRPr/>
            </a:pPr>
            <a:endParaRPr lang="zh-CN" altLang="en-US"/>
          </a:p>
        </p:txBody>
      </p:sp>
      <p:sp>
        <p:nvSpPr>
          <p:cNvPr id="1013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atin typeface="Arial" panose="020B0604020202020204" pitchFamily="34" charset="0"/>
                <a:ea typeface="+mn-ea"/>
              </a:defRPr>
            </a:lvl1pPr>
          </a:lstStyle>
          <a:p>
            <a:pPr>
              <a:defRPr/>
            </a:pPr>
            <a:endParaRPr lang="en-US" altLang="zh-CN" dirty="0"/>
          </a:p>
        </p:txBody>
      </p:sp>
      <p:sp>
        <p:nvSpPr>
          <p:cNvPr id="706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13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atin typeface="Arial" panose="020B0604020202020204" pitchFamily="34" charset="0"/>
                <a:ea typeface="+mn-ea"/>
              </a:defRPr>
            </a:lvl1pPr>
          </a:lstStyle>
          <a:p>
            <a:pPr>
              <a:defRPr/>
            </a:pPr>
            <a:endParaRPr lang="en-US" altLang="zh-CN" dirty="0"/>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atin typeface="Arial" panose="020B0604020202020204" pitchFamily="34" charset="0"/>
                <a:ea typeface="+mn-ea"/>
              </a:defRPr>
            </a:lvl1pPr>
          </a:lstStyle>
          <a:p>
            <a:pPr>
              <a:defRPr/>
            </a:pPr>
            <a:fld id="{EAABF49D-C309-4519-80F6-FAE7D08A39D4}" type="slidenum">
              <a:rPr lang="zh-CN" altLang="en-US"/>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a:t># </a:t>
            </a:r>
            <a:r>
              <a:rPr lang="zh-CN" altLang="en-US"/>
              <a:t>画出示意图</a:t>
            </a:r>
            <a:endParaRPr lang="en-US" altLang="zh-CN"/>
          </a:p>
          <a:p>
            <a:r>
              <a:rPr lang="en-US" altLang="zh-CN"/>
              <a:t>import matplotlib.pyplot as plt</a:t>
            </a:r>
            <a:endParaRPr lang="en-US" altLang="zh-CN"/>
          </a:p>
          <a:p>
            <a:r>
              <a:rPr lang="en-US" altLang="zh-CN"/>
              <a:t>plt.plot([1,-1,-1,1,1],[1,1,-1,-1,1]) # </a:t>
            </a:r>
            <a:r>
              <a:rPr lang="zh-CN" altLang="en-US"/>
              <a:t>画正方形</a:t>
            </a:r>
            <a:endParaRPr lang="zh-CN" altLang="en-US"/>
          </a:p>
          <a:p>
            <a:r>
              <a:rPr lang="en-US" altLang="zh-CN"/>
              <a:t>plt.axis('equal')  # </a:t>
            </a:r>
            <a:r>
              <a:rPr lang="zh-CN" altLang="en-US"/>
              <a:t>调整</a:t>
            </a:r>
            <a:r>
              <a:rPr lang="en-US" altLang="zh-CN"/>
              <a:t>X/Y</a:t>
            </a:r>
            <a:r>
              <a:rPr lang="zh-CN" altLang="en-US"/>
              <a:t>轴</a:t>
            </a:r>
            <a:endParaRPr lang="zh-CN" altLang="en-US"/>
          </a:p>
          <a:p>
            <a:endParaRPr lang="zh-CN" altLang="en-US"/>
          </a:p>
          <a:p>
            <a:r>
              <a:rPr lang="en-US" altLang="zh-CN"/>
              <a:t>x=np.linspace(-1,1,100)</a:t>
            </a:r>
            <a:endParaRPr lang="en-US" altLang="zh-CN"/>
          </a:p>
          <a:p>
            <a:r>
              <a:rPr lang="en-US" altLang="zh-CN"/>
              <a:t>y=(1-x**2)**0.5</a:t>
            </a:r>
            <a:endParaRPr lang="en-US" altLang="zh-CN"/>
          </a:p>
          <a:p>
            <a:r>
              <a:rPr lang="en-US" altLang="zh-CN"/>
              <a:t>plt.plot(x,y, x,-y, c='b') # </a:t>
            </a:r>
            <a:r>
              <a:rPr lang="zh-CN" altLang="en-US"/>
              <a:t>画圆</a:t>
            </a:r>
            <a:endParaRPr lang="zh-CN" altLang="en-US"/>
          </a:p>
          <a:p>
            <a:endParaRPr lang="zh-CN" altLang="en-US"/>
          </a:p>
          <a:p>
            <a:r>
              <a:rPr lang="en-US" altLang="zh-CN"/>
              <a:t>points=np.random.uniform(-1,1,(200,2))  # 200</a:t>
            </a:r>
            <a:r>
              <a:rPr lang="zh-CN" altLang="en-US"/>
              <a:t>个点</a:t>
            </a:r>
            <a:endParaRPr lang="zh-CN" altLang="en-US"/>
          </a:p>
          <a:p>
            <a:r>
              <a:rPr lang="en-US" altLang="zh-CN"/>
              <a:t>b = (points**2).sum(axis=1)&lt;=1   # </a:t>
            </a:r>
            <a:r>
              <a:rPr lang="zh-CN" altLang="en-US"/>
              <a:t>判断点是否在圆内</a:t>
            </a:r>
            <a:endParaRPr lang="zh-CN" altLang="en-US"/>
          </a:p>
          <a:p>
            <a:r>
              <a:rPr lang="en-US" altLang="zh-CN"/>
              <a:t>plt.scatter(points[b,0],points[b,1],marker='o')  # </a:t>
            </a:r>
            <a:r>
              <a:rPr lang="zh-CN" altLang="en-US"/>
              <a:t>圆内的点</a:t>
            </a:r>
            <a:endParaRPr lang="zh-CN" altLang="en-US"/>
          </a:p>
          <a:p>
            <a:r>
              <a:rPr lang="en-US" altLang="zh-CN"/>
              <a:t>plt.scatter(points[~b,0],points[~b,1],marker='x') # </a:t>
            </a:r>
            <a:r>
              <a:rPr lang="zh-CN" altLang="en-US"/>
              <a:t>圆外的点</a:t>
            </a:r>
            <a:endParaRPr lang="zh-CN" altLang="en-US"/>
          </a:p>
          <a:p>
            <a:endParaRPr lang="zh-CN" altLang="en-US"/>
          </a:p>
          <a:p>
            <a:endParaRPr lang="zh-CN" altLang="en-US"/>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AABF49D-C309-4519-80F6-FAE7D08A39D4}"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Rectangle 18"/>
          <p:cNvSpPr>
            <a:spLocks noChangeArrowheads="1"/>
          </p:cNvSpPr>
          <p:nvPr/>
        </p:nvSpPr>
        <p:spPr bwMode="gray">
          <a:xfrm>
            <a:off x="2" y="9525"/>
            <a:ext cx="527381" cy="6856413"/>
          </a:xfrm>
          <a:prstGeom prst="rect">
            <a:avLst/>
          </a:prstGeom>
          <a:pattFill prst="dkHorz">
            <a:fgClr>
              <a:schemeClr val="bg1"/>
            </a:fgClr>
            <a:bgClr>
              <a:srgbClr val="CCEC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 name="Rectangle 19"/>
          <p:cNvSpPr>
            <a:spLocks noChangeArrowheads="1"/>
          </p:cNvSpPr>
          <p:nvPr userDrawn="1"/>
        </p:nvSpPr>
        <p:spPr bwMode="ltGray">
          <a:xfrm flipV="1">
            <a:off x="1" y="9523"/>
            <a:ext cx="12191999" cy="683171"/>
          </a:xfrm>
          <a:prstGeom prst="rect">
            <a:avLst/>
          </a:prstGeom>
          <a:solidFill>
            <a:schemeClr val="accent1">
              <a:alpha val="86000"/>
            </a:schemeClr>
          </a:solidFill>
          <a:ln>
            <a:noFill/>
          </a:ln>
          <a:effectLst/>
        </p:spPr>
        <p:txBody>
          <a:bodyPr wrap="none" anchor="ctr"/>
          <a:lstStyle/>
          <a:p>
            <a:endParaRPr lang="zh-CN" altLang="en-US"/>
          </a:p>
        </p:txBody>
      </p:sp>
      <p:sp>
        <p:nvSpPr>
          <p:cNvPr id="8" name="矩形: 圆角 7"/>
          <p:cNvSpPr/>
          <p:nvPr userDrawn="1"/>
        </p:nvSpPr>
        <p:spPr bwMode="auto">
          <a:xfrm>
            <a:off x="541323" y="345428"/>
            <a:ext cx="10426083" cy="683171"/>
          </a:xfrm>
          <a:prstGeom prst="roundRect">
            <a:avLst/>
          </a:prstGeom>
          <a:solidFill>
            <a:srgbClr val="43A1FF"/>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ndParaRPr>
          </a:p>
        </p:txBody>
      </p:sp>
      <p:sp>
        <p:nvSpPr>
          <p:cNvPr id="4" name="灯片编号占位符 3"/>
          <p:cNvSpPr txBox="1"/>
          <p:nvPr userDrawn="1"/>
        </p:nvSpPr>
        <p:spPr bwMode="auto">
          <a:xfrm>
            <a:off x="10896534" y="332656"/>
            <a:ext cx="1104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宋体" panose="02010600030101010101" pitchFamily="2" charset="-122"/>
                <a:cs typeface="+mn-cs"/>
              </a:defRPr>
            </a:lvl1pPr>
            <a:lvl2pPr marL="742950" indent="-28575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1430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6002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057400" indent="-228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5146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6pPr>
            <a:lvl7pPr marL="29718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7pPr>
            <a:lvl8pPr marL="34290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8pPr>
            <a:lvl9pPr marL="3886200" indent="-228600" algn="l" defTabSz="914400" rtl="0" eaLnBrk="0" fontAlgn="base" latinLnBrk="0"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9pPr>
          </a:lstStyle>
          <a:p>
            <a:pPr eaLnBrk="1" hangingPunct="1"/>
            <a:fld id="{CBA4D99C-2407-43EC-A80A-EB124D715F73}" type="slidenum">
              <a:rPr lang="zh-CN" altLang="en-US" sz="2400" smtClean="0">
                <a:solidFill>
                  <a:schemeClr val="bg1"/>
                </a:solidFill>
              </a:rPr>
            </a:fld>
            <a:endParaRPr lang="en-US" altLang="zh-CN" sz="24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Rectangle 18"/>
          <p:cNvSpPr>
            <a:spLocks noChangeArrowheads="1"/>
          </p:cNvSpPr>
          <p:nvPr/>
        </p:nvSpPr>
        <p:spPr bwMode="gray">
          <a:xfrm>
            <a:off x="1" y="9525"/>
            <a:ext cx="1775519" cy="6856413"/>
          </a:xfrm>
          <a:prstGeom prst="rect">
            <a:avLst/>
          </a:prstGeom>
          <a:pattFill prst="dkHorz">
            <a:fgClr>
              <a:schemeClr val="bg1"/>
            </a:fgClr>
            <a:bgClr>
              <a:srgbClr val="CCEC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 name="Rectangle 19"/>
          <p:cNvSpPr>
            <a:spLocks noChangeArrowheads="1"/>
          </p:cNvSpPr>
          <p:nvPr userDrawn="1"/>
        </p:nvSpPr>
        <p:spPr bwMode="ltGray">
          <a:xfrm flipV="1">
            <a:off x="1" y="9519"/>
            <a:ext cx="12191999" cy="1043216"/>
          </a:xfrm>
          <a:prstGeom prst="rect">
            <a:avLst/>
          </a:prstGeom>
          <a:solidFill>
            <a:schemeClr val="accent1">
              <a:alpha val="86000"/>
            </a:schemeClr>
          </a:solidFill>
          <a:ln>
            <a:noFill/>
          </a:ln>
          <a:effectLst/>
        </p:spPr>
        <p:txBody>
          <a:bodyPr wrap="none" anchor="ct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10852151" y="188913"/>
            <a:ext cx="1104900" cy="647700"/>
          </a:xfrm>
        </p:spPr>
        <p:txBody>
          <a:bodyPr/>
          <a:lstStyle/>
          <a:p>
            <a:pPr>
              <a:defRPr/>
            </a:pPr>
            <a:fld id="{81C153BA-6758-45D9-B78B-3FCFDA02117E}" type="slidenum">
              <a:rPr lang="zh-CN" altLang="en-US" smtClean="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descr="Light horizontal"/>
          <p:cNvSpPr>
            <a:spLocks noChangeArrowheads="1"/>
          </p:cNvSpPr>
          <p:nvPr/>
        </p:nvSpPr>
        <p:spPr bwMode="gray">
          <a:xfrm>
            <a:off x="1" y="0"/>
            <a:ext cx="624417" cy="6858000"/>
          </a:xfrm>
          <a:prstGeom prst="rect">
            <a:avLst/>
          </a:prstGeom>
          <a:pattFill prst="ltHorz">
            <a:fgClr>
              <a:schemeClr val="bg2"/>
            </a:fgClr>
            <a:bgClr>
              <a:srgbClr val="FFFFFF"/>
            </a:bgClr>
          </a:patt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27" name="Rectangle 16"/>
          <p:cNvSpPr>
            <a:spLocks noChangeArrowheads="1"/>
          </p:cNvSpPr>
          <p:nvPr/>
        </p:nvSpPr>
        <p:spPr bwMode="invGray">
          <a:xfrm>
            <a:off x="0" y="-26988"/>
            <a:ext cx="12192000" cy="692151"/>
          </a:xfrm>
          <a:prstGeom prst="rect">
            <a:avLst/>
          </a:prstGeom>
          <a:solidFill>
            <a:schemeClr val="accent1"/>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28" name="Line 17"/>
          <p:cNvSpPr>
            <a:spLocks noChangeShapeType="1"/>
          </p:cNvSpPr>
          <p:nvPr/>
        </p:nvSpPr>
        <p:spPr bwMode="gray">
          <a:xfrm>
            <a:off x="624418" y="6410325"/>
            <a:ext cx="11233149" cy="0"/>
          </a:xfrm>
          <a:prstGeom prst="line">
            <a:avLst/>
          </a:prstGeom>
          <a:noFill/>
          <a:ln w="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9" name="AutoShape 18"/>
          <p:cNvSpPr>
            <a:spLocks noChangeArrowheads="1"/>
          </p:cNvSpPr>
          <p:nvPr/>
        </p:nvSpPr>
        <p:spPr bwMode="blackWhite">
          <a:xfrm>
            <a:off x="624418" y="233364"/>
            <a:ext cx="9984316" cy="720725"/>
          </a:xfrm>
          <a:prstGeom prst="roundRect">
            <a:avLst>
              <a:gd name="adj" fmla="val 16667"/>
            </a:avLst>
          </a:prstGeom>
          <a:solidFill>
            <a:schemeClr val="tx1"/>
          </a:solidFill>
          <a:ln w="38100" algn="ctr">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30" name="Rectangle 3"/>
          <p:cNvSpPr>
            <a:spLocks noGrp="1" noChangeArrowheads="1"/>
          </p:cNvSpPr>
          <p:nvPr>
            <p:ph type="body" idx="1"/>
          </p:nvPr>
        </p:nvSpPr>
        <p:spPr bwMode="auto">
          <a:xfrm>
            <a:off x="609600" y="1076325"/>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Rectangle 2"/>
          <p:cNvSpPr>
            <a:spLocks noGrp="1" noChangeArrowheads="1"/>
          </p:cNvSpPr>
          <p:nvPr>
            <p:ph type="title"/>
          </p:nvPr>
        </p:nvSpPr>
        <p:spPr bwMode="black">
          <a:xfrm>
            <a:off x="730251" y="319088"/>
            <a:ext cx="9550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a:t>第</a:t>
            </a:r>
            <a:r>
              <a:rPr lang="en-US" altLang="zh-CN" dirty="0"/>
              <a:t>1</a:t>
            </a:r>
            <a:r>
              <a:rPr lang="zh-CN" altLang="en-US" dirty="0"/>
              <a:t>章 初识</a:t>
            </a:r>
            <a:r>
              <a:rPr lang="en-US" altLang="zh-CN" dirty="0"/>
              <a:t>Python</a:t>
            </a:r>
            <a:endParaRPr lang="zh-CN" altLang="en-US" dirty="0"/>
          </a:p>
        </p:txBody>
      </p:sp>
      <p:sp>
        <p:nvSpPr>
          <p:cNvPr id="1033" name="AutoShape 14"/>
          <p:cNvSpPr>
            <a:spLocks noChangeArrowheads="1"/>
          </p:cNvSpPr>
          <p:nvPr/>
        </p:nvSpPr>
        <p:spPr bwMode="ltGray">
          <a:xfrm rot="5400000">
            <a:off x="11244528" y="-261673"/>
            <a:ext cx="284162" cy="1001183"/>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3.xml"/><Relationship Id="rId18" Type="http://schemas.openxmlformats.org/officeDocument/2006/relationships/tags" Target="../tags/tag17.xml"/><Relationship Id="rId17" Type="http://schemas.openxmlformats.org/officeDocument/2006/relationships/image" Target="../media/image9.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9" Type="http://schemas.openxmlformats.org/officeDocument/2006/relationships/slideLayout" Target="../slideLayouts/slideLayout3.xml"/><Relationship Id="rId18" Type="http://schemas.openxmlformats.org/officeDocument/2006/relationships/tags" Target="../tags/tag34.xml"/><Relationship Id="rId17" Type="http://schemas.openxmlformats.org/officeDocument/2006/relationships/image" Target="../media/image9.png"/><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9" Type="http://schemas.openxmlformats.org/officeDocument/2006/relationships/slideLayout" Target="../slideLayouts/slideLayout3.xml"/><Relationship Id="rId18" Type="http://schemas.openxmlformats.org/officeDocument/2006/relationships/tags" Target="../tags/tag51.xml"/><Relationship Id="rId17" Type="http://schemas.openxmlformats.org/officeDocument/2006/relationships/image" Target="../media/image9.png"/><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9" Type="http://schemas.openxmlformats.org/officeDocument/2006/relationships/slideLayout" Target="../slideLayouts/slideLayout3.xml"/><Relationship Id="rId18" Type="http://schemas.openxmlformats.org/officeDocument/2006/relationships/tags" Target="../tags/tag68.xml"/><Relationship Id="rId17" Type="http://schemas.openxmlformats.org/officeDocument/2006/relationships/image" Target="../media/image9.png"/><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17.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9" Type="http://schemas.openxmlformats.org/officeDocument/2006/relationships/slideLayout" Target="../slideLayouts/slideLayout3.xml"/><Relationship Id="rId18" Type="http://schemas.openxmlformats.org/officeDocument/2006/relationships/tags" Target="../tags/tag85.xml"/><Relationship Id="rId17" Type="http://schemas.openxmlformats.org/officeDocument/2006/relationships/image" Target="../media/image9.png"/><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2" Type="http://schemas.openxmlformats.org/officeDocument/2006/relationships/slideLayout" Target="../slideLayouts/slideLayout3.xml"/><Relationship Id="rId11" Type="http://schemas.openxmlformats.org/officeDocument/2006/relationships/tags" Target="../tags/tag95.xml"/><Relationship Id="rId10" Type="http://schemas.openxmlformats.org/officeDocument/2006/relationships/image" Target="../media/image9.png"/><Relationship Id="rId1" Type="http://schemas.openxmlformats.org/officeDocument/2006/relationships/tags" Target="../tags/tag86.xml"/></Relationships>
</file>

<file path=ppt/slides/_rels/slide19.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2" Type="http://schemas.openxmlformats.org/officeDocument/2006/relationships/slideLayout" Target="../slideLayouts/slideLayout3.xml"/><Relationship Id="rId11" Type="http://schemas.openxmlformats.org/officeDocument/2006/relationships/tags" Target="../tags/tag105.xml"/><Relationship Id="rId10" Type="http://schemas.openxmlformats.org/officeDocument/2006/relationships/image" Target="../media/image9.png"/><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5" Type="http://schemas.openxmlformats.org/officeDocument/2006/relationships/slideLayout" Target="../slideLayouts/slideLayout3.xml"/><Relationship Id="rId14" Type="http://schemas.openxmlformats.org/officeDocument/2006/relationships/tags" Target="../tags/tag118.xml"/><Relationship Id="rId13" Type="http://schemas.openxmlformats.org/officeDocument/2006/relationships/image" Target="../media/image9.png"/><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9" Type="http://schemas.openxmlformats.org/officeDocument/2006/relationships/slideLayout" Target="../slideLayouts/slideLayout3.xml"/><Relationship Id="rId18" Type="http://schemas.openxmlformats.org/officeDocument/2006/relationships/tags" Target="../tags/tag135.xml"/><Relationship Id="rId17" Type="http://schemas.openxmlformats.org/officeDocument/2006/relationships/image" Target="../media/image9.png"/><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26.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9" Type="http://schemas.openxmlformats.org/officeDocument/2006/relationships/slideLayout" Target="../slideLayouts/slideLayout3.xml"/><Relationship Id="rId18" Type="http://schemas.openxmlformats.org/officeDocument/2006/relationships/tags" Target="../tags/tag152.xml"/><Relationship Id="rId17" Type="http://schemas.openxmlformats.org/officeDocument/2006/relationships/image" Target="../media/image9.png"/><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tags" Target="../tags/tag136.xml"/></Relationships>
</file>

<file path=ppt/slides/_rels/slide27.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9" Type="http://schemas.openxmlformats.org/officeDocument/2006/relationships/slideLayout" Target="../slideLayouts/slideLayout3.xml"/><Relationship Id="rId18" Type="http://schemas.openxmlformats.org/officeDocument/2006/relationships/tags" Target="../tags/tag169.xml"/><Relationship Id="rId17" Type="http://schemas.openxmlformats.org/officeDocument/2006/relationships/image" Target="../media/image9.png"/><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28.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9" Type="http://schemas.openxmlformats.org/officeDocument/2006/relationships/slideLayout" Target="../slideLayouts/slideLayout3.xml"/><Relationship Id="rId18" Type="http://schemas.openxmlformats.org/officeDocument/2006/relationships/tags" Target="../tags/tag186.xml"/><Relationship Id="rId17" Type="http://schemas.openxmlformats.org/officeDocument/2006/relationships/image" Target="../media/image9.png"/><Relationship Id="rId16" Type="http://schemas.openxmlformats.org/officeDocument/2006/relationships/tags" Target="../tags/tag185.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29.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2" Type="http://schemas.openxmlformats.org/officeDocument/2006/relationships/slideLayout" Target="../slideLayouts/slideLayout3.xml"/><Relationship Id="rId11" Type="http://schemas.openxmlformats.org/officeDocument/2006/relationships/tags" Target="../tags/tag196.xml"/><Relationship Id="rId10" Type="http://schemas.openxmlformats.org/officeDocument/2006/relationships/image" Target="../media/image9.png"/><Relationship Id="rId1" Type="http://schemas.openxmlformats.org/officeDocument/2006/relationships/tags" Target="../tags/tag1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5" Type="http://schemas.openxmlformats.org/officeDocument/2006/relationships/slideLayout" Target="../slideLayouts/slideLayout3.xml"/><Relationship Id="rId14" Type="http://schemas.openxmlformats.org/officeDocument/2006/relationships/tags" Target="../tags/tag209.xml"/><Relationship Id="rId13" Type="http://schemas.openxmlformats.org/officeDocument/2006/relationships/image" Target="../media/image9.png"/><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7.xml"/></Relationships>
</file>

<file path=ppt/slides/_rels/slide31.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5" Type="http://schemas.openxmlformats.org/officeDocument/2006/relationships/slideLayout" Target="../slideLayouts/slideLayout3.xml"/><Relationship Id="rId14" Type="http://schemas.openxmlformats.org/officeDocument/2006/relationships/tags" Target="../tags/tag222.xml"/><Relationship Id="rId13" Type="http://schemas.openxmlformats.org/officeDocument/2006/relationships/image" Target="../media/image9.png"/><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42.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2" Type="http://schemas.openxmlformats.org/officeDocument/2006/relationships/slideLayout" Target="../slideLayouts/slideLayout3.xml"/><Relationship Id="rId11" Type="http://schemas.openxmlformats.org/officeDocument/2006/relationships/tags" Target="../tags/tag232.xml"/><Relationship Id="rId10" Type="http://schemas.openxmlformats.org/officeDocument/2006/relationships/image" Target="../media/image9.png"/><Relationship Id="rId1" Type="http://schemas.openxmlformats.org/officeDocument/2006/relationships/tags" Target="../tags/tag223.xml"/></Relationships>
</file>

<file path=ppt/slides/_rels/slide4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2" Type="http://schemas.openxmlformats.org/officeDocument/2006/relationships/slideLayout" Target="../slideLayouts/slideLayout3.xml"/><Relationship Id="rId11" Type="http://schemas.openxmlformats.org/officeDocument/2006/relationships/tags" Target="../tags/tag242.xml"/><Relationship Id="rId10" Type="http://schemas.openxmlformats.org/officeDocument/2006/relationships/image" Target="../media/image9.png"/><Relationship Id="rId1" Type="http://schemas.openxmlformats.org/officeDocument/2006/relationships/tags" Target="../tags/tag233.xml"/></Relationships>
</file>

<file path=ppt/slides/_rels/slide44.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2" Type="http://schemas.openxmlformats.org/officeDocument/2006/relationships/slideLayout" Target="../slideLayouts/slideLayout3.xml"/><Relationship Id="rId11" Type="http://schemas.openxmlformats.org/officeDocument/2006/relationships/tags" Target="../tags/tag252.xml"/><Relationship Id="rId10" Type="http://schemas.openxmlformats.org/officeDocument/2006/relationships/image" Target="../media/image9.png"/><Relationship Id="rId1" Type="http://schemas.openxmlformats.org/officeDocument/2006/relationships/tags" Target="../tags/tag243.xml"/></Relationships>
</file>

<file path=ppt/slides/_rels/slide45.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2" Type="http://schemas.openxmlformats.org/officeDocument/2006/relationships/slideLayout" Target="../slideLayouts/slideLayout3.xml"/><Relationship Id="rId11" Type="http://schemas.openxmlformats.org/officeDocument/2006/relationships/tags" Target="../tags/tag262.xml"/><Relationship Id="rId10" Type="http://schemas.openxmlformats.org/officeDocument/2006/relationships/image" Target="../media/image9.png"/><Relationship Id="rId1" Type="http://schemas.openxmlformats.org/officeDocument/2006/relationships/tags" Target="../tags/tag253.xml"/></Relationships>
</file>

<file path=ppt/slides/_rels/slide46.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5" Type="http://schemas.openxmlformats.org/officeDocument/2006/relationships/slideLayout" Target="../slideLayouts/slideLayout3.xml"/><Relationship Id="rId14" Type="http://schemas.openxmlformats.org/officeDocument/2006/relationships/tags" Target="../tags/tag275.xml"/><Relationship Id="rId13" Type="http://schemas.openxmlformats.org/officeDocument/2006/relationships/image" Target="../media/image9.png"/><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47.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5" Type="http://schemas.openxmlformats.org/officeDocument/2006/relationships/slideLayout" Target="../slideLayouts/slideLayout3.xml"/><Relationship Id="rId14" Type="http://schemas.openxmlformats.org/officeDocument/2006/relationships/tags" Target="../tags/tag288.xml"/><Relationship Id="rId13" Type="http://schemas.openxmlformats.org/officeDocument/2006/relationships/image" Target="../media/image9.png"/><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_rels/slide48.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5" Type="http://schemas.openxmlformats.org/officeDocument/2006/relationships/slideLayout" Target="../slideLayouts/slideLayout3.xml"/><Relationship Id="rId14" Type="http://schemas.openxmlformats.org/officeDocument/2006/relationships/tags" Target="../tags/tag301.xml"/><Relationship Id="rId13" Type="http://schemas.openxmlformats.org/officeDocument/2006/relationships/image" Target="../media/image9.png"/><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9" Type="http://schemas.openxmlformats.org/officeDocument/2006/relationships/slideLayout" Target="../slideLayouts/slideLayout3.xml"/><Relationship Id="rId18" Type="http://schemas.openxmlformats.org/officeDocument/2006/relationships/tags" Target="../tags/tag318.xml"/><Relationship Id="rId17" Type="http://schemas.openxmlformats.org/officeDocument/2006/relationships/image" Target="../media/image9.png"/><Relationship Id="rId16" Type="http://schemas.openxmlformats.org/officeDocument/2006/relationships/tags" Target="../tags/tag317.xml"/><Relationship Id="rId15" Type="http://schemas.openxmlformats.org/officeDocument/2006/relationships/tags" Target="../tags/tag316.xml"/><Relationship Id="rId14" Type="http://schemas.openxmlformats.org/officeDocument/2006/relationships/tags" Target="../tags/tag315.xml"/><Relationship Id="rId13" Type="http://schemas.openxmlformats.org/officeDocument/2006/relationships/tags" Target="../tags/tag314.xml"/><Relationship Id="rId12" Type="http://schemas.openxmlformats.org/officeDocument/2006/relationships/tags" Target="../tags/tag313.xml"/><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2.xml"/></Relationships>
</file>

<file path=ppt/slides/_rels/slide59.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9" Type="http://schemas.openxmlformats.org/officeDocument/2006/relationships/slideLayout" Target="../slideLayouts/slideLayout3.xml"/><Relationship Id="rId18" Type="http://schemas.openxmlformats.org/officeDocument/2006/relationships/tags" Target="../tags/tag335.xml"/><Relationship Id="rId17" Type="http://schemas.openxmlformats.org/officeDocument/2006/relationships/image" Target="../media/image9.png"/><Relationship Id="rId16" Type="http://schemas.openxmlformats.org/officeDocument/2006/relationships/tags" Target="../tags/tag334.xml"/><Relationship Id="rId15" Type="http://schemas.openxmlformats.org/officeDocument/2006/relationships/tags" Target="../tags/tag333.xml"/><Relationship Id="rId14" Type="http://schemas.openxmlformats.org/officeDocument/2006/relationships/tags" Target="../tags/tag332.xml"/><Relationship Id="rId13" Type="http://schemas.openxmlformats.org/officeDocument/2006/relationships/tags" Target="../tags/tag331.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tags" Target="../tags/tag31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9" Type="http://schemas.openxmlformats.org/officeDocument/2006/relationships/slideLayout" Target="../slideLayouts/slideLayout3.xml"/><Relationship Id="rId18" Type="http://schemas.openxmlformats.org/officeDocument/2006/relationships/tags" Target="../tags/tag352.xml"/><Relationship Id="rId17" Type="http://schemas.openxmlformats.org/officeDocument/2006/relationships/image" Target="../media/image9.png"/><Relationship Id="rId16" Type="http://schemas.openxmlformats.org/officeDocument/2006/relationships/tags" Target="../tags/tag351.xml"/><Relationship Id="rId15" Type="http://schemas.openxmlformats.org/officeDocument/2006/relationships/tags" Target="../tags/tag350.xml"/><Relationship Id="rId14" Type="http://schemas.openxmlformats.org/officeDocument/2006/relationships/tags" Target="../tags/tag349.xml"/><Relationship Id="rId13" Type="http://schemas.openxmlformats.org/officeDocument/2006/relationships/tags" Target="../tags/tag348.xml"/><Relationship Id="rId12" Type="http://schemas.openxmlformats.org/officeDocument/2006/relationships/tags" Target="../tags/tag347.xml"/><Relationship Id="rId11" Type="http://schemas.openxmlformats.org/officeDocument/2006/relationships/tags" Target="../tags/tag346.xml"/><Relationship Id="rId10" Type="http://schemas.openxmlformats.org/officeDocument/2006/relationships/tags" Target="../tags/tag345.xml"/><Relationship Id="rId1" Type="http://schemas.openxmlformats.org/officeDocument/2006/relationships/tags" Target="../tags/tag336.xml"/></Relationships>
</file>

<file path=ppt/slides/_rels/slide61.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9" Type="http://schemas.openxmlformats.org/officeDocument/2006/relationships/slideLayout" Target="../slideLayouts/slideLayout3.xml"/><Relationship Id="rId18" Type="http://schemas.openxmlformats.org/officeDocument/2006/relationships/tags" Target="../tags/tag369.xml"/><Relationship Id="rId17" Type="http://schemas.openxmlformats.org/officeDocument/2006/relationships/image" Target="../media/image9.png"/><Relationship Id="rId16" Type="http://schemas.openxmlformats.org/officeDocument/2006/relationships/tags" Target="../tags/tag368.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tags" Target="../tags/tag353.xml"/></Relationships>
</file>

<file path=ppt/slides/_rels/slide62.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9" Type="http://schemas.openxmlformats.org/officeDocument/2006/relationships/slideLayout" Target="../slideLayouts/slideLayout3.xml"/><Relationship Id="rId18" Type="http://schemas.openxmlformats.org/officeDocument/2006/relationships/tags" Target="../tags/tag386.xml"/><Relationship Id="rId17" Type="http://schemas.openxmlformats.org/officeDocument/2006/relationships/image" Target="../media/image9.png"/><Relationship Id="rId16" Type="http://schemas.openxmlformats.org/officeDocument/2006/relationships/tags" Target="../tags/tag385.xml"/><Relationship Id="rId15" Type="http://schemas.openxmlformats.org/officeDocument/2006/relationships/tags" Target="../tags/tag384.xml"/><Relationship Id="rId14" Type="http://schemas.openxmlformats.org/officeDocument/2006/relationships/tags" Target="../tags/tag383.xml"/><Relationship Id="rId13" Type="http://schemas.openxmlformats.org/officeDocument/2006/relationships/tags" Target="../tags/tag38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tags" Target="../tags/tag370.xml"/></Relationships>
</file>

<file path=ppt/slides/_rels/slide63.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2" Type="http://schemas.openxmlformats.org/officeDocument/2006/relationships/slideLayout" Target="../slideLayouts/slideLayout3.xml"/><Relationship Id="rId11" Type="http://schemas.openxmlformats.org/officeDocument/2006/relationships/tags" Target="../tags/tag396.xml"/><Relationship Id="rId10" Type="http://schemas.openxmlformats.org/officeDocument/2006/relationships/image" Target="../media/image9.png"/><Relationship Id="rId1" Type="http://schemas.openxmlformats.org/officeDocument/2006/relationships/tags" Target="../tags/tag387.xml"/></Relationships>
</file>

<file path=ppt/slides/_rels/slide64.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2" Type="http://schemas.openxmlformats.org/officeDocument/2006/relationships/slideLayout" Target="../slideLayouts/slideLayout3.xml"/><Relationship Id="rId11" Type="http://schemas.openxmlformats.org/officeDocument/2006/relationships/tags" Target="../tags/tag406.xml"/><Relationship Id="rId10" Type="http://schemas.openxmlformats.org/officeDocument/2006/relationships/image" Target="../media/image9.png"/><Relationship Id="rId1" Type="http://schemas.openxmlformats.org/officeDocument/2006/relationships/tags" Target="../tags/tag397.xml"/></Relationships>
</file>

<file path=ppt/slides/_rels/slide65.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2" Type="http://schemas.openxmlformats.org/officeDocument/2006/relationships/slideLayout" Target="../slideLayouts/slideLayout3.xml"/><Relationship Id="rId11" Type="http://schemas.openxmlformats.org/officeDocument/2006/relationships/tags" Target="../tags/tag416.xml"/><Relationship Id="rId10" Type="http://schemas.openxmlformats.org/officeDocument/2006/relationships/image" Target="../media/image9.png"/><Relationship Id="rId1" Type="http://schemas.openxmlformats.org/officeDocument/2006/relationships/tags" Target="../tags/tag407.xml"/></Relationships>
</file>

<file path=ppt/slides/_rels/slide66.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2" Type="http://schemas.openxmlformats.org/officeDocument/2006/relationships/slideLayout" Target="../slideLayouts/slideLayout3.xml"/><Relationship Id="rId11" Type="http://schemas.openxmlformats.org/officeDocument/2006/relationships/tags" Target="../tags/tag426.xml"/><Relationship Id="rId10" Type="http://schemas.openxmlformats.org/officeDocument/2006/relationships/image" Target="../media/image9.png"/><Relationship Id="rId1" Type="http://schemas.openxmlformats.org/officeDocument/2006/relationships/tags" Target="../tags/tag417.xml"/></Relationships>
</file>

<file path=ppt/slides/_rels/slide67.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5" Type="http://schemas.openxmlformats.org/officeDocument/2006/relationships/slideLayout" Target="../slideLayouts/slideLayout3.xml"/><Relationship Id="rId14" Type="http://schemas.openxmlformats.org/officeDocument/2006/relationships/tags" Target="../tags/tag439.xml"/><Relationship Id="rId13" Type="http://schemas.openxmlformats.org/officeDocument/2006/relationships/image" Target="../media/image9.png"/><Relationship Id="rId12" Type="http://schemas.openxmlformats.org/officeDocument/2006/relationships/tags" Target="../tags/tag438.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tags" Target="../tags/tag4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29.pn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https://www.cnblogs.com/prpl/p/5537417.html" TargetMode="Externa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78.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9" Type="http://schemas.openxmlformats.org/officeDocument/2006/relationships/slideLayout" Target="../slideLayouts/slideLayout3.xml"/><Relationship Id="rId18" Type="http://schemas.openxmlformats.org/officeDocument/2006/relationships/tags" Target="../tags/tag456.xml"/><Relationship Id="rId17" Type="http://schemas.openxmlformats.org/officeDocument/2006/relationships/image" Target="../media/image9.png"/><Relationship Id="rId16" Type="http://schemas.openxmlformats.org/officeDocument/2006/relationships/tags" Target="../tags/tag455.xml"/><Relationship Id="rId15" Type="http://schemas.openxmlformats.org/officeDocument/2006/relationships/tags" Target="../tags/tag454.xml"/><Relationship Id="rId14" Type="http://schemas.openxmlformats.org/officeDocument/2006/relationships/tags" Target="../tags/tag453.xml"/><Relationship Id="rId13" Type="http://schemas.openxmlformats.org/officeDocument/2006/relationships/tags" Target="../tags/tag452.xml"/><Relationship Id="rId12" Type="http://schemas.openxmlformats.org/officeDocument/2006/relationships/tags" Target="../tags/tag451.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tags" Target="../tags/tag440.xml"/></Relationships>
</file>

<file path=ppt/slides/_rels/slide79.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9" Type="http://schemas.openxmlformats.org/officeDocument/2006/relationships/slideLayout" Target="../slideLayouts/slideLayout3.xml"/><Relationship Id="rId18" Type="http://schemas.openxmlformats.org/officeDocument/2006/relationships/tags" Target="../tags/tag473.xml"/><Relationship Id="rId17" Type="http://schemas.openxmlformats.org/officeDocument/2006/relationships/image" Target="../media/image9.png"/><Relationship Id="rId16" Type="http://schemas.openxmlformats.org/officeDocument/2006/relationships/tags" Target="../tags/tag472.xml"/><Relationship Id="rId15" Type="http://schemas.openxmlformats.org/officeDocument/2006/relationships/tags" Target="../tags/tag471.xml"/><Relationship Id="rId14" Type="http://schemas.openxmlformats.org/officeDocument/2006/relationships/tags" Target="../tags/tag470.xml"/><Relationship Id="rId13" Type="http://schemas.openxmlformats.org/officeDocument/2006/relationships/tags" Target="../tags/tag469.xml"/><Relationship Id="rId12" Type="http://schemas.openxmlformats.org/officeDocument/2006/relationships/tags" Target="../tags/tag468.xml"/><Relationship Id="rId11" Type="http://schemas.openxmlformats.org/officeDocument/2006/relationships/tags" Target="../tags/tag467.xml"/><Relationship Id="rId10" Type="http://schemas.openxmlformats.org/officeDocument/2006/relationships/tags" Target="../tags/tag466.xml"/><Relationship Id="rId1" Type="http://schemas.openxmlformats.org/officeDocument/2006/relationships/tags" Target="../tags/tag45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0.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tags" Target="../tags/tag475.xml"/><Relationship Id="rId19" Type="http://schemas.openxmlformats.org/officeDocument/2006/relationships/slideLayout" Target="../slideLayouts/slideLayout3.xml"/><Relationship Id="rId18" Type="http://schemas.openxmlformats.org/officeDocument/2006/relationships/tags" Target="../tags/tag490.xml"/><Relationship Id="rId17" Type="http://schemas.openxmlformats.org/officeDocument/2006/relationships/image" Target="../media/image9.png"/><Relationship Id="rId16" Type="http://schemas.openxmlformats.org/officeDocument/2006/relationships/tags" Target="../tags/tag489.xml"/><Relationship Id="rId15" Type="http://schemas.openxmlformats.org/officeDocument/2006/relationships/tags" Target="../tags/tag488.xml"/><Relationship Id="rId14" Type="http://schemas.openxmlformats.org/officeDocument/2006/relationships/tags" Target="../tags/tag487.xml"/><Relationship Id="rId13" Type="http://schemas.openxmlformats.org/officeDocument/2006/relationships/tags" Target="../tags/tag486.xml"/><Relationship Id="rId12" Type="http://schemas.openxmlformats.org/officeDocument/2006/relationships/tags" Target="../tags/tag485.xml"/><Relationship Id="rId11" Type="http://schemas.openxmlformats.org/officeDocument/2006/relationships/tags" Target="../tags/tag484.xml"/><Relationship Id="rId10" Type="http://schemas.openxmlformats.org/officeDocument/2006/relationships/tags" Target="../tags/tag483.xml"/><Relationship Id="rId1" Type="http://schemas.openxmlformats.org/officeDocument/2006/relationships/tags" Target="../tags/tag474.xml"/></Relationships>
</file>

<file path=ppt/slides/_rels/slide81.xml.rels><?xml version="1.0" encoding="UTF-8" standalone="yes"?>
<Relationships xmlns="http://schemas.openxmlformats.org/package/2006/relationships"><Relationship Id="rId9" Type="http://schemas.openxmlformats.org/officeDocument/2006/relationships/tags" Target="../tags/tag499.xml"/><Relationship Id="rId8" Type="http://schemas.openxmlformats.org/officeDocument/2006/relationships/tags" Target="../tags/tag498.xml"/><Relationship Id="rId7" Type="http://schemas.openxmlformats.org/officeDocument/2006/relationships/tags" Target="../tags/tag497.xml"/><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tags" Target="../tags/tag493.xml"/><Relationship Id="rId2" Type="http://schemas.openxmlformats.org/officeDocument/2006/relationships/tags" Target="../tags/tag492.xml"/><Relationship Id="rId19" Type="http://schemas.openxmlformats.org/officeDocument/2006/relationships/slideLayout" Target="../slideLayouts/slideLayout3.xml"/><Relationship Id="rId18" Type="http://schemas.openxmlformats.org/officeDocument/2006/relationships/tags" Target="../tags/tag507.xml"/><Relationship Id="rId17" Type="http://schemas.openxmlformats.org/officeDocument/2006/relationships/image" Target="../media/image9.png"/><Relationship Id="rId16" Type="http://schemas.openxmlformats.org/officeDocument/2006/relationships/tags" Target="../tags/tag506.xml"/><Relationship Id="rId15" Type="http://schemas.openxmlformats.org/officeDocument/2006/relationships/tags" Target="../tags/tag505.xml"/><Relationship Id="rId14" Type="http://schemas.openxmlformats.org/officeDocument/2006/relationships/tags" Target="../tags/tag504.xml"/><Relationship Id="rId13" Type="http://schemas.openxmlformats.org/officeDocument/2006/relationships/tags" Target="../tags/tag503.xml"/><Relationship Id="rId12" Type="http://schemas.openxmlformats.org/officeDocument/2006/relationships/tags" Target="../tags/tag502.xml"/><Relationship Id="rId11" Type="http://schemas.openxmlformats.org/officeDocument/2006/relationships/tags" Target="../tags/tag501.xml"/><Relationship Id="rId10" Type="http://schemas.openxmlformats.org/officeDocument/2006/relationships/tags" Target="../tags/tag500.xml"/><Relationship Id="rId1" Type="http://schemas.openxmlformats.org/officeDocument/2006/relationships/tags" Target="../tags/tag491.xml"/></Relationships>
</file>

<file path=ppt/slides/_rels/slide82.xml.rels><?xml version="1.0" encoding="UTF-8" standalone="yes"?>
<Relationships xmlns="http://schemas.openxmlformats.org/package/2006/relationships"><Relationship Id="rId9" Type="http://schemas.openxmlformats.org/officeDocument/2006/relationships/tags" Target="../tags/tag516.xml"/><Relationship Id="rId8" Type="http://schemas.openxmlformats.org/officeDocument/2006/relationships/tags" Target="../tags/tag515.xml"/><Relationship Id="rId7" Type="http://schemas.openxmlformats.org/officeDocument/2006/relationships/tags" Target="../tags/tag514.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9" Type="http://schemas.openxmlformats.org/officeDocument/2006/relationships/slideLayout" Target="../slideLayouts/slideLayout3.xml"/><Relationship Id="rId18" Type="http://schemas.openxmlformats.org/officeDocument/2006/relationships/tags" Target="../tags/tag524.xml"/><Relationship Id="rId17" Type="http://schemas.openxmlformats.org/officeDocument/2006/relationships/image" Target="../media/image9.png"/><Relationship Id="rId16" Type="http://schemas.openxmlformats.org/officeDocument/2006/relationships/tags" Target="../tags/tag523.xml"/><Relationship Id="rId15" Type="http://schemas.openxmlformats.org/officeDocument/2006/relationships/tags" Target="../tags/tag522.xml"/><Relationship Id="rId14" Type="http://schemas.openxmlformats.org/officeDocument/2006/relationships/tags" Target="../tags/tag521.xml"/><Relationship Id="rId13" Type="http://schemas.openxmlformats.org/officeDocument/2006/relationships/tags" Target="../tags/tag520.xml"/><Relationship Id="rId12" Type="http://schemas.openxmlformats.org/officeDocument/2006/relationships/tags" Target="../tags/tag519.xml"/><Relationship Id="rId11" Type="http://schemas.openxmlformats.org/officeDocument/2006/relationships/tags" Target="../tags/tag518.xml"/><Relationship Id="rId10" Type="http://schemas.openxmlformats.org/officeDocument/2006/relationships/tags" Target="../tags/tag517.xml"/><Relationship Id="rId1" Type="http://schemas.openxmlformats.org/officeDocument/2006/relationships/tags" Target="../tags/tag508.xml"/></Relationships>
</file>

<file path=ppt/slides/_rels/slide83.xml.rels><?xml version="1.0" encoding="UTF-8" standalone="yes"?>
<Relationships xmlns="http://schemas.openxmlformats.org/package/2006/relationships"><Relationship Id="rId9" Type="http://schemas.openxmlformats.org/officeDocument/2006/relationships/tags" Target="../tags/tag533.xml"/><Relationship Id="rId8" Type="http://schemas.openxmlformats.org/officeDocument/2006/relationships/tags" Target="../tags/tag532.xml"/><Relationship Id="rId7" Type="http://schemas.openxmlformats.org/officeDocument/2006/relationships/tags" Target="../tags/tag531.xml"/><Relationship Id="rId6" Type="http://schemas.openxmlformats.org/officeDocument/2006/relationships/tags" Target="../tags/tag530.xml"/><Relationship Id="rId5" Type="http://schemas.openxmlformats.org/officeDocument/2006/relationships/tags" Target="../tags/tag529.xml"/><Relationship Id="rId4" Type="http://schemas.openxmlformats.org/officeDocument/2006/relationships/tags" Target="../tags/tag528.xml"/><Relationship Id="rId3" Type="http://schemas.openxmlformats.org/officeDocument/2006/relationships/tags" Target="../tags/tag527.xml"/><Relationship Id="rId2" Type="http://schemas.openxmlformats.org/officeDocument/2006/relationships/tags" Target="../tags/tag526.xml"/><Relationship Id="rId12" Type="http://schemas.openxmlformats.org/officeDocument/2006/relationships/slideLayout" Target="../slideLayouts/slideLayout3.xml"/><Relationship Id="rId11" Type="http://schemas.openxmlformats.org/officeDocument/2006/relationships/tags" Target="../tags/tag534.xml"/><Relationship Id="rId10" Type="http://schemas.openxmlformats.org/officeDocument/2006/relationships/image" Target="../media/image9.png"/><Relationship Id="rId1" Type="http://schemas.openxmlformats.org/officeDocument/2006/relationships/tags" Target="../tags/tag525.xml"/></Relationships>
</file>

<file path=ppt/slides/_rels/slide84.xml.rels><?xml version="1.0" encoding="UTF-8" standalone="yes"?>
<Relationships xmlns="http://schemas.openxmlformats.org/package/2006/relationships"><Relationship Id="rId9" Type="http://schemas.openxmlformats.org/officeDocument/2006/relationships/tags" Target="../tags/tag543.xml"/><Relationship Id="rId8" Type="http://schemas.openxmlformats.org/officeDocument/2006/relationships/tags" Target="../tags/tag542.xml"/><Relationship Id="rId7" Type="http://schemas.openxmlformats.org/officeDocument/2006/relationships/tags" Target="../tags/tag541.xml"/><Relationship Id="rId6" Type="http://schemas.openxmlformats.org/officeDocument/2006/relationships/tags" Target="../tags/tag540.xml"/><Relationship Id="rId5" Type="http://schemas.openxmlformats.org/officeDocument/2006/relationships/tags" Target="../tags/tag539.xml"/><Relationship Id="rId4" Type="http://schemas.openxmlformats.org/officeDocument/2006/relationships/tags" Target="../tags/tag538.xml"/><Relationship Id="rId3" Type="http://schemas.openxmlformats.org/officeDocument/2006/relationships/tags" Target="../tags/tag537.xml"/><Relationship Id="rId2" Type="http://schemas.openxmlformats.org/officeDocument/2006/relationships/tags" Target="../tags/tag536.xml"/><Relationship Id="rId12" Type="http://schemas.openxmlformats.org/officeDocument/2006/relationships/slideLayout" Target="../slideLayouts/slideLayout3.xml"/><Relationship Id="rId11" Type="http://schemas.openxmlformats.org/officeDocument/2006/relationships/tags" Target="../tags/tag544.xml"/><Relationship Id="rId10" Type="http://schemas.openxmlformats.org/officeDocument/2006/relationships/image" Target="../media/image9.png"/><Relationship Id="rId1" Type="http://schemas.openxmlformats.org/officeDocument/2006/relationships/tags" Target="../tags/tag535.xml"/></Relationships>
</file>

<file path=ppt/slides/_rels/slide85.xml.rels><?xml version="1.0" encoding="UTF-8" standalone="yes"?>
<Relationships xmlns="http://schemas.openxmlformats.org/package/2006/relationships"><Relationship Id="rId9" Type="http://schemas.openxmlformats.org/officeDocument/2006/relationships/tags" Target="../tags/tag553.xml"/><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5" Type="http://schemas.openxmlformats.org/officeDocument/2006/relationships/slideLayout" Target="../slideLayouts/slideLayout3.xml"/><Relationship Id="rId14" Type="http://schemas.openxmlformats.org/officeDocument/2006/relationships/tags" Target="../tags/tag557.xml"/><Relationship Id="rId13" Type="http://schemas.openxmlformats.org/officeDocument/2006/relationships/image" Target="../media/image9.png"/><Relationship Id="rId12" Type="http://schemas.openxmlformats.org/officeDocument/2006/relationships/tags" Target="../tags/tag556.xml"/><Relationship Id="rId11" Type="http://schemas.openxmlformats.org/officeDocument/2006/relationships/tags" Target="../tags/tag555.xml"/><Relationship Id="rId10" Type="http://schemas.openxmlformats.org/officeDocument/2006/relationships/tags" Target="../tags/tag554.xml"/><Relationship Id="rId1" Type="http://schemas.openxmlformats.org/officeDocument/2006/relationships/tags" Target="../tags/tag54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23"/>
          <p:cNvSpPr>
            <a:spLocks noChangeShapeType="1"/>
          </p:cNvSpPr>
          <p:nvPr/>
        </p:nvSpPr>
        <p:spPr bwMode="gray">
          <a:xfrm>
            <a:off x="3216275" y="2565401"/>
            <a:ext cx="6489700" cy="22225"/>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Line 24"/>
          <p:cNvSpPr>
            <a:spLocks noChangeShapeType="1"/>
          </p:cNvSpPr>
          <p:nvPr/>
        </p:nvSpPr>
        <p:spPr bwMode="gray">
          <a:xfrm flipV="1">
            <a:off x="3216275" y="3710196"/>
            <a:ext cx="6489700" cy="1111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文本框 3"/>
          <p:cNvSpPr txBox="1"/>
          <p:nvPr/>
        </p:nvSpPr>
        <p:spPr>
          <a:xfrm>
            <a:off x="4367808" y="204058"/>
            <a:ext cx="4824536" cy="646331"/>
          </a:xfrm>
          <a:prstGeom prst="rect">
            <a:avLst/>
          </a:prstGeom>
          <a:noFill/>
        </p:spPr>
        <p:txBody>
          <a:bodyPr wrap="square" rtlCol="0">
            <a:spAutoFit/>
          </a:bodyPr>
          <a:lstStyle/>
          <a:p>
            <a:r>
              <a:rPr lang="en-US" altLang="zh-CN" sz="3600" dirty="0">
                <a:solidFill>
                  <a:schemeClr val="bg1"/>
                </a:solidFill>
              </a:rPr>
              <a:t>Python</a:t>
            </a:r>
            <a:r>
              <a:rPr lang="zh-CN" altLang="en-US" sz="3600" dirty="0">
                <a:solidFill>
                  <a:schemeClr val="bg1"/>
                </a:solidFill>
                <a:latin typeface="仿宋" panose="02010609060101010101" pitchFamily="49" charset="-122"/>
                <a:ea typeface="仿宋" panose="02010609060101010101" pitchFamily="49" charset="-122"/>
              </a:rPr>
              <a:t>程序设计</a:t>
            </a:r>
            <a:r>
              <a:rPr lang="zh-CN" altLang="en-US" sz="3600" dirty="0">
                <a:solidFill>
                  <a:schemeClr val="bg1"/>
                </a:solidFill>
              </a:rPr>
              <a:t>基础</a:t>
            </a:r>
            <a:endParaRPr lang="zh-CN" altLang="en-US" sz="3600" dirty="0">
              <a:solidFill>
                <a:schemeClr val="bg1"/>
              </a:solidFill>
            </a:endParaRPr>
          </a:p>
        </p:txBody>
      </p:sp>
      <p:sp>
        <p:nvSpPr>
          <p:cNvPr id="5" name="文本框 4"/>
          <p:cNvSpPr txBox="1"/>
          <p:nvPr/>
        </p:nvSpPr>
        <p:spPr>
          <a:xfrm>
            <a:off x="3216275" y="2764190"/>
            <a:ext cx="6624142" cy="769441"/>
          </a:xfrm>
          <a:prstGeom prst="rect">
            <a:avLst/>
          </a:prstGeom>
          <a:noFill/>
        </p:spPr>
        <p:txBody>
          <a:bodyPr wrap="square" rtlCol="0">
            <a:spAutoFit/>
          </a:bodyPr>
          <a:lstStyle/>
          <a:p>
            <a:r>
              <a:rPr lang="zh-CN" altLang="en-US" sz="4400" dirty="0">
                <a:solidFill>
                  <a:schemeClr val="tx2"/>
                </a:solidFill>
                <a:latin typeface="+mn-lt"/>
                <a:ea typeface="+mn-ea"/>
              </a:rPr>
              <a:t>第</a:t>
            </a:r>
            <a:r>
              <a:rPr lang="en-US" altLang="zh-CN" sz="4400" dirty="0">
                <a:solidFill>
                  <a:schemeClr val="tx2"/>
                </a:solidFill>
                <a:latin typeface="+mn-lt"/>
                <a:ea typeface="+mn-ea"/>
              </a:rPr>
              <a:t>7</a:t>
            </a:r>
            <a:r>
              <a:rPr lang="zh-CN" altLang="en-US" sz="4400" dirty="0">
                <a:solidFill>
                  <a:schemeClr val="tx2"/>
                </a:solidFill>
                <a:latin typeface="+mn-lt"/>
                <a:ea typeface="+mn-ea"/>
              </a:rPr>
              <a:t>章 </a:t>
            </a:r>
            <a:r>
              <a:rPr lang="en-US" altLang="zh-CN" sz="4400" dirty="0">
                <a:solidFill>
                  <a:schemeClr val="tx2"/>
                </a:solidFill>
                <a:latin typeface="+mn-lt"/>
                <a:ea typeface="+mn-ea"/>
              </a:rPr>
              <a:t>NumPy</a:t>
            </a:r>
            <a:r>
              <a:rPr lang="zh-CN" altLang="en-US" sz="4400" dirty="0">
                <a:solidFill>
                  <a:schemeClr val="tx2"/>
                </a:solidFill>
                <a:latin typeface="+mn-lt"/>
                <a:ea typeface="+mn-ea"/>
              </a:rPr>
              <a:t>科学计算库</a:t>
            </a:r>
            <a:endParaRPr lang="zh-CN" altLang="en-US" sz="4400" dirty="0">
              <a:solidFill>
                <a:schemeClr val="tx2"/>
              </a:solidFill>
              <a:latin typeface="+mn-lt"/>
              <a:ea typeface="+mn-ea"/>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52384" y="55620"/>
            <a:ext cx="1019766" cy="943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883532" y="1052736"/>
            <a:ext cx="867696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buClr>
                <a:srgbClr val="990000"/>
              </a:buClr>
            </a:pPr>
            <a:r>
              <a:rPr lang="en-US" altLang="zh-CN" sz="2000" kern="0" dirty="0">
                <a:solidFill>
                  <a:srgbClr val="C00000"/>
                </a:solidFill>
                <a:latin typeface="Arial" panose="020B0604020202020204" pitchFamily="34" charset="0"/>
                <a:cs typeface="Arial" panose="020B0604020202020204" pitchFamily="34" charset="0"/>
              </a:rPr>
              <a:t>5.</a:t>
            </a:r>
            <a:r>
              <a:rPr lang="zh-CN" altLang="en-US" sz="2000" kern="0" dirty="0">
                <a:solidFill>
                  <a:srgbClr val="C00000"/>
                </a:solidFill>
                <a:latin typeface="Arial" panose="020B0604020202020204" pitchFamily="34" charset="0"/>
                <a:cs typeface="Arial" panose="020B0604020202020204" pitchFamily="34" charset="0"/>
              </a:rPr>
              <a:t>使用随机函数</a:t>
            </a:r>
            <a:r>
              <a:rPr lang="zh-CN" altLang="en-US" sz="2000" kern="0">
                <a:solidFill>
                  <a:srgbClr val="C00000"/>
                </a:solidFill>
                <a:latin typeface="Arial" panose="020B0604020202020204" pitchFamily="34" charset="0"/>
                <a:cs typeface="Arial" panose="020B0604020202020204" pitchFamily="34" charset="0"/>
              </a:rPr>
              <a:t>生成数组</a:t>
            </a:r>
            <a:endParaRPr lang="en-US" altLang="zh-CN" sz="2000" kern="0" dirty="0">
              <a:latin typeface="Arial" panose="020B0604020202020204" pitchFamily="34" charset="0"/>
              <a:cs typeface="Arial" panose="020B0604020202020204" pitchFamily="34" charset="0"/>
            </a:endParaRPr>
          </a:p>
          <a:p>
            <a:pPr marL="0" indent="0">
              <a:lnSpc>
                <a:spcPct val="120000"/>
              </a:lnSpc>
              <a:buClr>
                <a:srgbClr val="990000"/>
              </a:buClr>
            </a:pPr>
            <a:r>
              <a:rPr lang="en-US" altLang="zh-CN" sz="2000" dirty="0" err="1"/>
              <a:t>ar</a:t>
            </a:r>
            <a:r>
              <a:rPr lang="en-US" altLang="zh-CN" sz="2000" dirty="0"/>
              <a:t> = </a:t>
            </a:r>
            <a:r>
              <a:rPr lang="en-US" altLang="zh-CN" sz="2000" dirty="0" err="1"/>
              <a:t>np.random.</a:t>
            </a:r>
            <a:r>
              <a:rPr lang="en-US" altLang="zh-CN" sz="2000" dirty="0" err="1">
                <a:solidFill>
                  <a:srgbClr val="C00000"/>
                </a:solidFill>
              </a:rPr>
              <a:t>rand</a:t>
            </a:r>
            <a:r>
              <a:rPr lang="en-US" altLang="zh-CN" sz="2000" dirty="0"/>
              <a:t>(3,4) 		# 3x4</a:t>
            </a:r>
            <a:r>
              <a:rPr lang="zh-CN" altLang="zh-CN" sz="2000" dirty="0"/>
              <a:t>数组</a:t>
            </a:r>
            <a:r>
              <a:rPr lang="en-US" altLang="zh-CN" sz="2000" dirty="0"/>
              <a:t>, [0, 1)</a:t>
            </a:r>
            <a:r>
              <a:rPr lang="zh-CN" altLang="en-US" sz="2000" dirty="0"/>
              <a:t>内均匀分布小数</a:t>
            </a:r>
            <a:endParaRPr lang="en-US" altLang="zh-CN" sz="2000" dirty="0"/>
          </a:p>
          <a:p>
            <a:pPr marL="0" indent="0">
              <a:lnSpc>
                <a:spcPct val="120000"/>
              </a:lnSpc>
              <a:buClr>
                <a:srgbClr val="990000"/>
              </a:buClr>
            </a:pPr>
            <a:r>
              <a:rPr lang="zh-CN" altLang="en-US" sz="2000" dirty="0"/>
              <a:t>np.set_printoptions(precision=</a:t>
            </a:r>
            <a:r>
              <a:rPr lang="en-US" altLang="zh-CN" sz="2000" dirty="0"/>
              <a:t>3</a:t>
            </a:r>
            <a:r>
              <a:rPr lang="zh-CN" altLang="en-US" sz="2000" dirty="0"/>
              <a:t>)   </a:t>
            </a:r>
            <a:r>
              <a:rPr lang="en-US" altLang="zh-CN" sz="2000" dirty="0"/>
              <a:t>	# </a:t>
            </a:r>
            <a:r>
              <a:rPr lang="zh-CN" altLang="en-US" sz="2000" dirty="0"/>
              <a:t>小数部分显示</a:t>
            </a:r>
            <a:r>
              <a:rPr lang="en-US" altLang="zh-CN" sz="2000" dirty="0"/>
              <a:t>3</a:t>
            </a:r>
            <a:r>
              <a:rPr lang="zh-CN" altLang="en-US" sz="2000" dirty="0"/>
              <a:t>位</a:t>
            </a:r>
            <a:endParaRPr lang="zh-CN" altLang="en-US" sz="2000" dirty="0"/>
          </a:p>
          <a:p>
            <a:pPr marL="0" indent="0">
              <a:lnSpc>
                <a:spcPct val="120000"/>
              </a:lnSpc>
              <a:buClr>
                <a:srgbClr val="990000"/>
              </a:buClr>
            </a:pPr>
            <a:endParaRPr lang="en-US" altLang="zh-CN" sz="2000" dirty="0"/>
          </a:p>
          <a:p>
            <a:pPr marL="0" indent="0">
              <a:lnSpc>
                <a:spcPct val="120000"/>
              </a:lnSpc>
              <a:buClr>
                <a:srgbClr val="990000"/>
              </a:buClr>
            </a:pPr>
            <a:r>
              <a:rPr lang="en-US" altLang="zh-CN" sz="2000" dirty="0" err="1"/>
              <a:t>np.</a:t>
            </a:r>
            <a:r>
              <a:rPr lang="en-US" altLang="zh-CN" sz="2000" err="1"/>
              <a:t>random</a:t>
            </a:r>
            <a:r>
              <a:rPr lang="en-US" altLang="zh-CN" sz="2000"/>
              <a:t>.</a:t>
            </a:r>
            <a:r>
              <a:rPr lang="en-US" altLang="zh-CN" sz="2000" dirty="0" err="1">
                <a:solidFill>
                  <a:srgbClr val="C00000"/>
                </a:solidFill>
              </a:rPr>
              <a:t>randint</a:t>
            </a:r>
            <a:r>
              <a:rPr lang="en-US" altLang="zh-CN" sz="2000"/>
              <a:t>(</a:t>
            </a:r>
            <a:r>
              <a:rPr lang="en-US" altLang="zh-CN" sz="2000" dirty="0"/>
              <a:t>1,100,5)  		</a:t>
            </a:r>
            <a:r>
              <a:rPr lang="en-US" altLang="zh-CN" sz="2000"/>
              <a:t># </a:t>
            </a:r>
            <a:r>
              <a:rPr lang="en-US" altLang="zh-CN" sz="2000">
                <a:solidFill>
                  <a:srgbClr val="C00000"/>
                </a:solidFill>
              </a:rPr>
              <a:t>[</a:t>
            </a:r>
            <a:r>
              <a:rPr lang="en-US" altLang="zh-CN" sz="2000"/>
              <a:t>1,100</a:t>
            </a:r>
            <a:r>
              <a:rPr lang="en-US" altLang="zh-CN" sz="2000" dirty="0">
                <a:solidFill>
                  <a:srgbClr val="C00000"/>
                </a:solidFill>
              </a:rPr>
              <a:t>)</a:t>
            </a:r>
            <a:r>
              <a:rPr lang="zh-CN" altLang="en-US" sz="2000"/>
              <a:t>内</a:t>
            </a:r>
            <a:r>
              <a:rPr lang="en-US" altLang="zh-CN" sz="2000" dirty="0"/>
              <a:t>5</a:t>
            </a:r>
            <a:r>
              <a:rPr lang="zh-CN" altLang="en-US" sz="2000" dirty="0"/>
              <a:t>个</a:t>
            </a:r>
            <a:r>
              <a:rPr lang="zh-CN" altLang="en-US" sz="2000"/>
              <a:t>随机整数</a:t>
            </a:r>
            <a:r>
              <a:rPr lang="en-US" altLang="zh-CN" sz="2000"/>
              <a:t>,</a:t>
            </a:r>
            <a:r>
              <a:rPr lang="zh-CN" altLang="en-US" sz="2000"/>
              <a:t>不含</a:t>
            </a:r>
            <a:r>
              <a:rPr lang="en-US" altLang="zh-CN" sz="2000"/>
              <a:t>100</a:t>
            </a:r>
            <a:endParaRPr lang="en-US" altLang="zh-CN" sz="2000" dirty="0"/>
          </a:p>
          <a:p>
            <a:pPr marL="0" indent="0">
              <a:lnSpc>
                <a:spcPct val="120000"/>
              </a:lnSpc>
              <a:buClr>
                <a:srgbClr val="990000"/>
              </a:buClr>
            </a:pPr>
            <a:r>
              <a:rPr lang="da-DK" altLang="zh-CN" sz="2000" dirty="0"/>
              <a:t>np.random.randint(</a:t>
            </a:r>
            <a:r>
              <a:rPr lang="da-DK" altLang="zh-CN" sz="2000"/>
              <a:t>1,100, (</a:t>
            </a:r>
            <a:r>
              <a:rPr lang="da-DK" altLang="zh-CN" sz="2000" dirty="0"/>
              <a:t>2,3))  	</a:t>
            </a:r>
            <a:r>
              <a:rPr lang="en-US" altLang="zh-CN" sz="2000" dirty="0"/>
              <a:t># 2x3 </a:t>
            </a:r>
            <a:r>
              <a:rPr lang="zh-CN" altLang="en-US" sz="2000" dirty="0"/>
              <a:t>数组</a:t>
            </a:r>
            <a:endParaRPr lang="en-US" altLang="zh-CN" sz="2000" dirty="0"/>
          </a:p>
          <a:p>
            <a:pPr marL="0" indent="0">
              <a:lnSpc>
                <a:spcPct val="120000"/>
              </a:lnSpc>
              <a:buClr>
                <a:srgbClr val="990000"/>
              </a:buClr>
            </a:pPr>
            <a:endParaRPr lang="en-US" altLang="zh-CN" sz="2000" dirty="0"/>
          </a:p>
          <a:p>
            <a:pPr marL="0" indent="0">
              <a:lnSpc>
                <a:spcPct val="120000"/>
              </a:lnSpc>
              <a:buClr>
                <a:srgbClr val="990000"/>
              </a:buClr>
            </a:pPr>
            <a:r>
              <a:rPr lang="en-US" altLang="zh-CN" sz="2000" dirty="0" err="1"/>
              <a:t>np.</a:t>
            </a:r>
            <a:r>
              <a:rPr lang="en-US" altLang="zh-CN" sz="2000" err="1"/>
              <a:t>random</a:t>
            </a:r>
            <a:r>
              <a:rPr lang="en-US" altLang="zh-CN" sz="2000"/>
              <a:t>.</a:t>
            </a:r>
            <a:r>
              <a:rPr lang="en-US" altLang="zh-CN" sz="2000" dirty="0" err="1">
                <a:solidFill>
                  <a:srgbClr val="C00000"/>
                </a:solidFill>
              </a:rPr>
              <a:t>randn</a:t>
            </a:r>
            <a:r>
              <a:rPr lang="en-US" altLang="zh-CN" sz="2000"/>
              <a:t>(</a:t>
            </a:r>
            <a:r>
              <a:rPr lang="en-US" altLang="zh-CN" sz="2000" dirty="0"/>
              <a:t>10,20) 		# 10x20</a:t>
            </a:r>
            <a:r>
              <a:rPr lang="zh-CN" altLang="zh-CN" sz="2000" dirty="0"/>
              <a:t>的</a:t>
            </a:r>
            <a:r>
              <a:rPr lang="zh-CN" altLang="en-US" sz="2000" dirty="0"/>
              <a:t>标准正太</a:t>
            </a:r>
            <a:r>
              <a:rPr lang="en-US" altLang="zh-CN" sz="2000" dirty="0"/>
              <a:t> N(0,1)</a:t>
            </a:r>
            <a:r>
              <a:rPr lang="zh-CN" altLang="zh-CN" sz="2000" dirty="0"/>
              <a:t>数组</a:t>
            </a:r>
            <a:endParaRPr lang="en-US" altLang="zh-CN" sz="2000" dirty="0"/>
          </a:p>
          <a:p>
            <a:pPr marL="0" indent="0">
              <a:lnSpc>
                <a:spcPct val="120000"/>
              </a:lnSpc>
              <a:buClr>
                <a:srgbClr val="990000"/>
              </a:buClr>
            </a:pPr>
            <a:endParaRPr lang="en-US" altLang="zh-CN" sz="2000"/>
          </a:p>
          <a:p>
            <a:pPr marL="0" indent="0">
              <a:lnSpc>
                <a:spcPct val="120000"/>
              </a:lnSpc>
              <a:buClr>
                <a:srgbClr val="990000"/>
              </a:buClr>
            </a:pPr>
            <a:r>
              <a:rPr lang="en-US" altLang="zh-CN" sz="2000"/>
              <a:t># </a:t>
            </a:r>
            <a:r>
              <a:rPr lang="zh-CN" altLang="en-US" sz="2000"/>
              <a:t>符合正态分布</a:t>
            </a:r>
            <a:r>
              <a:rPr lang="en-US" altLang="zh-CN" sz="2000" dirty="0"/>
              <a:t>N(1, 4) </a:t>
            </a:r>
            <a:r>
              <a:rPr lang="zh-CN" altLang="en-US" sz="2000"/>
              <a:t>的 </a:t>
            </a:r>
            <a:r>
              <a:rPr lang="en-US" altLang="zh-CN" sz="2000"/>
              <a:t>30x100 </a:t>
            </a:r>
            <a:r>
              <a:rPr lang="zh-CN" altLang="en-US" sz="2000"/>
              <a:t>数组</a:t>
            </a:r>
            <a:r>
              <a:rPr lang="en-US" altLang="zh-CN" sz="2000"/>
              <a:t>,</a:t>
            </a:r>
            <a:r>
              <a:rPr lang="zh-CN" altLang="en-US" sz="2000"/>
              <a:t>  </a:t>
            </a:r>
            <a:r>
              <a:rPr lang="en-US" altLang="zh-CN" sz="2000"/>
              <a:t>loc</a:t>
            </a:r>
            <a:r>
              <a:rPr lang="zh-CN" altLang="en-US" sz="2000"/>
              <a:t>均值，</a:t>
            </a:r>
            <a:r>
              <a:rPr lang="en-US" altLang="zh-CN" sz="2000"/>
              <a:t>scale</a:t>
            </a:r>
            <a:r>
              <a:rPr lang="zh-CN" altLang="en-US" sz="2000"/>
              <a:t>标准差</a:t>
            </a:r>
            <a:endParaRPr lang="en-US" altLang="zh-CN" sz="2000" dirty="0"/>
          </a:p>
          <a:p>
            <a:pPr marL="0" indent="0">
              <a:lnSpc>
                <a:spcPct val="120000"/>
              </a:lnSpc>
              <a:buClr>
                <a:srgbClr val="990000"/>
              </a:buClr>
            </a:pPr>
            <a:r>
              <a:rPr lang="en-US" altLang="zh-CN" sz="2000" dirty="0"/>
              <a:t>x = </a:t>
            </a:r>
            <a:r>
              <a:rPr lang="en-US" altLang="zh-CN" sz="2000" dirty="0" err="1"/>
              <a:t>np.</a:t>
            </a:r>
            <a:r>
              <a:rPr lang="en-US" altLang="zh-CN" sz="2000" err="1"/>
              <a:t>random</a:t>
            </a:r>
            <a:r>
              <a:rPr lang="en-US" altLang="zh-CN" sz="2000"/>
              <a:t>.</a:t>
            </a:r>
            <a:r>
              <a:rPr lang="en-US" altLang="zh-CN" sz="2000" dirty="0" err="1">
                <a:solidFill>
                  <a:srgbClr val="C00000"/>
                </a:solidFill>
              </a:rPr>
              <a:t>normal</a:t>
            </a:r>
            <a:r>
              <a:rPr lang="en-US" altLang="zh-CN" sz="2000"/>
              <a:t>(</a:t>
            </a:r>
            <a:r>
              <a:rPr lang="en-US" altLang="zh-CN" sz="2000" dirty="0"/>
              <a:t>loc=1, scale=2, size=(30</a:t>
            </a:r>
            <a:r>
              <a:rPr lang="en-US" altLang="zh-CN" sz="2000"/>
              <a:t>, 100</a:t>
            </a:r>
            <a:r>
              <a:rPr lang="en-US" altLang="zh-CN" sz="2000" dirty="0"/>
              <a:t>))</a:t>
            </a:r>
            <a:endParaRPr lang="en-US" altLang="zh-CN" sz="2000" dirty="0"/>
          </a:p>
          <a:p>
            <a:pPr marL="0" indent="0">
              <a:lnSpc>
                <a:spcPct val="120000"/>
              </a:lnSpc>
              <a:buClr>
                <a:srgbClr val="990000"/>
              </a:buClr>
            </a:pPr>
            <a:r>
              <a:rPr lang="en-US" altLang="zh-CN" sz="2000" dirty="0" err="1"/>
              <a:t>x.</a:t>
            </a:r>
            <a:r>
              <a:rPr lang="en-US" altLang="zh-CN" sz="2000" err="1"/>
              <a:t>std</a:t>
            </a:r>
            <a:r>
              <a:rPr lang="en-US" altLang="zh-CN" sz="2000"/>
              <a:t>(),   x</a:t>
            </a:r>
            <a:r>
              <a:rPr lang="en-US" altLang="zh-CN" sz="2000" dirty="0" err="1"/>
              <a:t>.</a:t>
            </a:r>
            <a:r>
              <a:rPr lang="en-US" altLang="zh-CN" sz="2000" err="1"/>
              <a:t>var</a:t>
            </a:r>
            <a:r>
              <a:rPr lang="en-US" altLang="zh-CN" sz="2000"/>
              <a:t>(),   </a:t>
            </a:r>
            <a:r>
              <a:rPr lang="en-US" altLang="zh-CN" sz="2000" dirty="0" err="1"/>
              <a:t>x.mean</a:t>
            </a:r>
            <a:r>
              <a:rPr lang="en-US" altLang="zh-CN" sz="2000" dirty="0"/>
              <a:t>()   		# </a:t>
            </a:r>
            <a:r>
              <a:rPr lang="zh-CN" altLang="en-US" sz="2000" dirty="0"/>
              <a:t>标准差</a:t>
            </a:r>
            <a:r>
              <a:rPr lang="en-US" altLang="zh-CN" sz="2000" dirty="0"/>
              <a:t>,   </a:t>
            </a:r>
            <a:r>
              <a:rPr lang="zh-CN" altLang="en-US" sz="2000" dirty="0"/>
              <a:t>方差</a:t>
            </a:r>
            <a:r>
              <a:rPr lang="en-US" altLang="zh-CN" sz="2000" dirty="0"/>
              <a:t>,   </a:t>
            </a:r>
            <a:r>
              <a:rPr lang="zh-CN" altLang="en-US" sz="2000" dirty="0"/>
              <a:t>均值</a:t>
            </a:r>
            <a:endParaRPr lang="zh-CN" altLang="zh-CN" sz="2000" dirty="0"/>
          </a:p>
          <a:p>
            <a:pPr marL="0" indent="0">
              <a:lnSpc>
                <a:spcPct val="120000"/>
              </a:lnSpc>
              <a:buClr>
                <a:srgbClr val="990000"/>
              </a:buClr>
            </a:pPr>
            <a:endParaRPr lang="en-US" altLang="zh-CN" sz="2000" dirty="0"/>
          </a:p>
          <a:p>
            <a:pPr marL="0" indent="0">
              <a:lnSpc>
                <a:spcPct val="120000"/>
              </a:lnSpc>
              <a:buClr>
                <a:srgbClr val="990000"/>
              </a:buClr>
            </a:pPr>
            <a:endParaRPr lang="zh-CN" altLang="zh-CN" sz="2000" dirty="0"/>
          </a:p>
          <a:p>
            <a:pPr marL="0" indent="0">
              <a:lnSpc>
                <a:spcPct val="120000"/>
              </a:lnSpc>
              <a:buClr>
                <a:srgbClr val="990000"/>
              </a:buClr>
            </a:pPr>
            <a:endParaRPr lang="en-US" altLang="zh-CN" sz="2000" kern="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2495600" y="1013737"/>
            <a:ext cx="70567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hangingPunct="0"/>
            <a:r>
              <a:rPr lang="en-US" altLang="zh-CN" sz="2000" b="0">
                <a:solidFill>
                  <a:srgbClr val="C00000"/>
                </a:solidFill>
                <a:ea typeface="黑体" panose="02010609060101010101" pitchFamily="49" charset="-122"/>
                <a:cs typeface="Arial" panose="020B0604020202020204" pitchFamily="34" charset="0"/>
              </a:rPr>
              <a:t>7.1.3   NumPy</a:t>
            </a:r>
            <a:r>
              <a:rPr lang="zh-CN" altLang="en-US" sz="2000" b="0">
                <a:solidFill>
                  <a:srgbClr val="C00000"/>
                </a:solidFill>
                <a:ea typeface="黑体" panose="02010609060101010101" pitchFamily="49" charset="-122"/>
                <a:cs typeface="Arial" panose="020B0604020202020204" pitchFamily="34" charset="0"/>
              </a:rPr>
              <a:t>的数据类型（与</a:t>
            </a:r>
            <a:r>
              <a:rPr lang="en-US" altLang="zh-CN" sz="2000" b="0">
                <a:solidFill>
                  <a:srgbClr val="C00000"/>
                </a:solidFill>
                <a:ea typeface="黑体" panose="02010609060101010101" pitchFamily="49" charset="-122"/>
                <a:cs typeface="Arial" panose="020B0604020202020204" pitchFamily="34" charset="0"/>
              </a:rPr>
              <a:t>C</a:t>
            </a:r>
            <a:r>
              <a:rPr lang="zh-CN" altLang="en-US" sz="2000" b="0">
                <a:solidFill>
                  <a:srgbClr val="C00000"/>
                </a:solidFill>
                <a:ea typeface="黑体" panose="02010609060101010101" pitchFamily="49" charset="-122"/>
                <a:cs typeface="Arial" panose="020B0604020202020204" pitchFamily="34" charset="0"/>
              </a:rPr>
              <a:t>的类型类似</a:t>
            </a:r>
            <a:r>
              <a:rPr lang="en-US" altLang="zh-CN" sz="2000" b="0">
                <a:solidFill>
                  <a:srgbClr val="C00000"/>
                </a:solidFill>
                <a:ea typeface="黑体" panose="02010609060101010101" pitchFamily="49" charset="-122"/>
                <a:cs typeface="Arial" panose="020B0604020202020204" pitchFamily="34" charset="0"/>
              </a:rPr>
              <a:t>)</a:t>
            </a:r>
            <a:endParaRPr lang="zh-CN" altLang="en-US" sz="2000" b="0" dirty="0">
              <a:solidFill>
                <a:srgbClr val="C00000"/>
              </a:solidFill>
            </a:endParaRPr>
          </a:p>
        </p:txBody>
      </p:sp>
      <p:graphicFrame>
        <p:nvGraphicFramePr>
          <p:cNvPr id="4" name="表格 3"/>
          <p:cNvGraphicFramePr>
            <a:graphicFrameLocks noGrp="1"/>
          </p:cNvGraphicFramePr>
          <p:nvPr/>
        </p:nvGraphicFramePr>
        <p:xfrm>
          <a:off x="2207568" y="1392075"/>
          <a:ext cx="8136904" cy="4917249"/>
        </p:xfrm>
        <a:graphic>
          <a:graphicData uri="http://schemas.openxmlformats.org/drawingml/2006/table">
            <a:tbl>
              <a:tblPr firstRow="1">
                <a:tableStyleId>{5C22544A-7EE6-4342-B048-85BDC9FD1C3A}</a:tableStyleId>
              </a:tblPr>
              <a:tblGrid>
                <a:gridCol w="1868215"/>
                <a:gridCol w="6268689"/>
              </a:tblGrid>
              <a:tr h="373953">
                <a:tc>
                  <a:txBody>
                    <a:bodyPr/>
                    <a:lstStyle/>
                    <a:p>
                      <a:pPr algn="ctr">
                        <a:lnSpc>
                          <a:spcPts val="1390"/>
                        </a:lnSpc>
                        <a:spcAft>
                          <a:spcPts val="0"/>
                        </a:spcAft>
                      </a:pPr>
                      <a:r>
                        <a:rPr lang="zh-CN" sz="1600" kern="100" dirty="0">
                          <a:effectLst/>
                        </a:rPr>
                        <a:t>类</a:t>
                      </a:r>
                      <a:r>
                        <a:rPr lang="en-US" sz="1600" kern="100" dirty="0">
                          <a:effectLst/>
                        </a:rPr>
                        <a:t>  </a:t>
                      </a:r>
                      <a:r>
                        <a:rPr lang="zh-CN" sz="1600" kern="100" dirty="0">
                          <a:effectLst/>
                        </a:rPr>
                        <a:t>型</a:t>
                      </a:r>
                      <a:r>
                        <a:rPr lang="en-US" sz="1600" kern="100" dirty="0">
                          <a:effectLst/>
                        </a:rPr>
                        <a:t>  </a:t>
                      </a:r>
                      <a:r>
                        <a:rPr lang="zh-CN" sz="1600" kern="100" dirty="0">
                          <a:effectLst/>
                        </a:rPr>
                        <a:t>名</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390"/>
                        </a:lnSpc>
                        <a:spcAft>
                          <a:spcPts val="0"/>
                        </a:spcAft>
                      </a:pPr>
                      <a:r>
                        <a:rPr lang="zh-CN" sz="1600" kern="100" dirty="0">
                          <a:effectLst/>
                        </a:rPr>
                        <a:t>描</a:t>
                      </a:r>
                      <a:r>
                        <a:rPr lang="en-US" sz="1600" kern="100" dirty="0">
                          <a:effectLst/>
                        </a:rPr>
                        <a:t>    </a:t>
                      </a:r>
                      <a:r>
                        <a:rPr lang="zh-CN" sz="1600" kern="100" dirty="0">
                          <a:effectLst/>
                        </a:rPr>
                        <a:t>述</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dirty="0">
                          <a:effectLst/>
                        </a:rPr>
                        <a:t>bool</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dirty="0">
                          <a:effectLst/>
                        </a:rPr>
                        <a:t>布尔类型（值为</a:t>
                      </a:r>
                      <a:r>
                        <a:rPr lang="en-US" sz="1600" kern="100" dirty="0">
                          <a:effectLst/>
                        </a:rPr>
                        <a:t>True</a:t>
                      </a:r>
                      <a:r>
                        <a:rPr lang="zh-CN" sz="1600" kern="100" dirty="0">
                          <a:effectLst/>
                        </a:rPr>
                        <a:t>或</a:t>
                      </a:r>
                      <a:r>
                        <a:rPr lang="en-US" sz="1600" kern="100" dirty="0">
                          <a:effectLst/>
                        </a:rPr>
                        <a:t>False</a:t>
                      </a:r>
                      <a:r>
                        <a:rPr lang="zh-CN"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dirty="0">
                          <a:effectLst/>
                        </a:rPr>
                        <a:t>int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dirty="0">
                          <a:effectLst/>
                        </a:rPr>
                        <a:t>由所在平台决定其精度的整数（一般为</a:t>
                      </a:r>
                      <a:r>
                        <a:rPr lang="en-US" sz="1600" kern="100" dirty="0">
                          <a:effectLst/>
                        </a:rPr>
                        <a:t>int32</a:t>
                      </a:r>
                      <a:r>
                        <a:rPr lang="zh-CN" sz="1600" kern="100" dirty="0">
                          <a:effectLst/>
                        </a:rPr>
                        <a:t>或</a:t>
                      </a:r>
                      <a:r>
                        <a:rPr lang="en-US" sz="1600" kern="100" dirty="0">
                          <a:effectLst/>
                        </a:rPr>
                        <a:t>int64</a:t>
                      </a:r>
                      <a:r>
                        <a:rPr lang="zh-CN"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int8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en-US" sz="1600" kern="100" dirty="0">
                          <a:effectLst/>
                        </a:rPr>
                        <a:t>8</a:t>
                      </a:r>
                      <a:r>
                        <a:rPr lang="zh-CN" sz="1600" kern="100" dirty="0">
                          <a:effectLst/>
                        </a:rPr>
                        <a:t>位整数，范围为</a:t>
                      </a:r>
                      <a:r>
                        <a:rPr lang="en-US" sz="1600" kern="100" dirty="0">
                          <a:effectLst/>
                        </a:rPr>
                        <a:t>-128</a:t>
                      </a:r>
                      <a:r>
                        <a:rPr lang="zh-CN" sz="1600" kern="100" dirty="0">
                          <a:effectLst/>
                        </a:rPr>
                        <a:t>～</a:t>
                      </a:r>
                      <a:r>
                        <a:rPr lang="en-US" sz="1600" kern="100" dirty="0">
                          <a:effectLst/>
                        </a:rPr>
                        <a:t>127</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int16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en-US" sz="1600" kern="100" dirty="0">
                          <a:effectLst/>
                        </a:rPr>
                        <a:t>16</a:t>
                      </a:r>
                      <a:r>
                        <a:rPr lang="zh-CN" sz="1600" kern="100" dirty="0">
                          <a:effectLst/>
                        </a:rPr>
                        <a:t>位整数，范围为</a:t>
                      </a:r>
                      <a:r>
                        <a:rPr lang="en-US" sz="1600" kern="100" dirty="0">
                          <a:effectLst/>
                        </a:rPr>
                        <a:t>-32768</a:t>
                      </a:r>
                      <a:r>
                        <a:rPr lang="zh-CN" sz="1600" kern="100" dirty="0">
                          <a:effectLst/>
                        </a:rPr>
                        <a:t>～</a:t>
                      </a:r>
                      <a:r>
                        <a:rPr lang="en-US" sz="1600" kern="100" dirty="0">
                          <a:effectLst/>
                        </a:rPr>
                        <a:t>32767</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dirty="0">
                          <a:solidFill>
                            <a:srgbClr val="C00000"/>
                          </a:solidFill>
                          <a:effectLst/>
                        </a:rPr>
                        <a:t>int32</a:t>
                      </a:r>
                      <a:endParaRPr lang="zh-CN" sz="1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en-US" sz="1600" kern="100" dirty="0">
                          <a:effectLst/>
                        </a:rPr>
                        <a:t>32</a:t>
                      </a:r>
                      <a:r>
                        <a:rPr lang="zh-CN" sz="1600" kern="100" dirty="0">
                          <a:effectLst/>
                        </a:rPr>
                        <a:t>位整数，范围为</a:t>
                      </a:r>
                      <a:r>
                        <a:rPr lang="en-US" sz="1600" kern="100" dirty="0">
                          <a:effectLst/>
                        </a:rPr>
                        <a:t>-2</a:t>
                      </a:r>
                      <a:r>
                        <a:rPr lang="en-US" sz="1600" kern="100" baseline="30000" dirty="0">
                          <a:effectLst/>
                        </a:rPr>
                        <a:t>31</a:t>
                      </a:r>
                      <a:r>
                        <a:rPr lang="zh-CN" sz="1600" kern="100" dirty="0">
                          <a:effectLst/>
                        </a:rPr>
                        <a:t>～</a:t>
                      </a:r>
                      <a:r>
                        <a:rPr lang="en-US" sz="1600" kern="100" dirty="0">
                          <a:effectLst/>
                        </a:rPr>
                        <a:t>2</a:t>
                      </a:r>
                      <a:r>
                        <a:rPr lang="en-US" sz="1600" kern="100" baseline="30000" dirty="0">
                          <a:effectLst/>
                        </a:rPr>
                        <a:t>31 </a:t>
                      </a:r>
                      <a:r>
                        <a:rPr lang="en-US" sz="1600" kern="100" dirty="0">
                          <a:effectLst/>
                        </a:rPr>
                        <a:t>-</a:t>
                      </a:r>
                      <a:r>
                        <a:rPr lang="en-US" sz="1600" kern="100" baseline="-25000" dirty="0">
                          <a:effectLst/>
                        </a:rPr>
                        <a:t> </a:t>
                      </a:r>
                      <a:r>
                        <a:rPr lang="en-US" sz="1600" kern="100" dirty="0">
                          <a:effectLst/>
                        </a:rPr>
                        <a:t>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int64</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en-US" sz="1600" kern="100">
                          <a:effectLst/>
                        </a:rPr>
                        <a:t>64</a:t>
                      </a:r>
                      <a:r>
                        <a:rPr lang="zh-CN" sz="1600" kern="100">
                          <a:effectLst/>
                        </a:rPr>
                        <a:t>位整数，范围为</a:t>
                      </a:r>
                      <a:r>
                        <a:rPr lang="en-US" sz="1600" kern="100">
                          <a:effectLst/>
                        </a:rPr>
                        <a:t>-2</a:t>
                      </a:r>
                      <a:r>
                        <a:rPr lang="en-US" sz="1600" kern="100" baseline="30000">
                          <a:effectLst/>
                        </a:rPr>
                        <a:t>63</a:t>
                      </a:r>
                      <a:r>
                        <a:rPr lang="zh-CN" sz="1600" kern="100">
                          <a:effectLst/>
                        </a:rPr>
                        <a:t>～</a:t>
                      </a:r>
                      <a:r>
                        <a:rPr lang="en-US" sz="1600" kern="100">
                          <a:effectLst/>
                        </a:rPr>
                        <a:t>2</a:t>
                      </a:r>
                      <a:r>
                        <a:rPr lang="en-US" sz="1600" kern="100" baseline="30000">
                          <a:effectLst/>
                        </a:rPr>
                        <a:t>63 </a:t>
                      </a:r>
                      <a:r>
                        <a:rPr lang="en-US" sz="1600" kern="100">
                          <a:effectLst/>
                        </a:rPr>
                        <a:t>-</a:t>
                      </a:r>
                      <a:r>
                        <a:rPr lang="en-US" sz="1600" kern="100" baseline="-25000">
                          <a:effectLst/>
                        </a:rPr>
                        <a:t> </a:t>
                      </a:r>
                      <a:r>
                        <a:rPr lang="en-US" sz="1600" kern="100">
                          <a:effectLst/>
                        </a:rPr>
                        <a:t>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uint8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a:effectLst/>
                        </a:rPr>
                        <a:t>无符号</a:t>
                      </a:r>
                      <a:r>
                        <a:rPr lang="en-US" sz="1600" kern="100">
                          <a:effectLst/>
                        </a:rPr>
                        <a:t>8</a:t>
                      </a:r>
                      <a:r>
                        <a:rPr lang="zh-CN" sz="1600" kern="100">
                          <a:effectLst/>
                        </a:rPr>
                        <a:t>位整数，范围为</a:t>
                      </a:r>
                      <a:r>
                        <a:rPr lang="en-US" sz="1600" kern="100">
                          <a:effectLst/>
                        </a:rPr>
                        <a:t>0</a:t>
                      </a:r>
                      <a:r>
                        <a:rPr lang="zh-CN" sz="1600" kern="100">
                          <a:effectLst/>
                        </a:rPr>
                        <a:t>～</a:t>
                      </a:r>
                      <a:r>
                        <a:rPr lang="en-US" sz="1600" kern="100">
                          <a:effectLst/>
                        </a:rPr>
                        <a:t>255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uint16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dirty="0">
                          <a:effectLst/>
                        </a:rPr>
                        <a:t>无符号</a:t>
                      </a:r>
                      <a:r>
                        <a:rPr lang="en-US" sz="1600" kern="100" dirty="0">
                          <a:effectLst/>
                        </a:rPr>
                        <a:t>16</a:t>
                      </a:r>
                      <a:r>
                        <a:rPr lang="zh-CN" sz="1600" kern="100" dirty="0">
                          <a:effectLst/>
                        </a:rPr>
                        <a:t>位整数，范围为</a:t>
                      </a:r>
                      <a:r>
                        <a:rPr lang="en-US" sz="1600" kern="100" dirty="0">
                          <a:effectLst/>
                        </a:rPr>
                        <a:t>0</a:t>
                      </a:r>
                      <a:r>
                        <a:rPr lang="zh-CN" sz="1600" kern="100" dirty="0">
                          <a:effectLst/>
                        </a:rPr>
                        <a:t>～</a:t>
                      </a:r>
                      <a:r>
                        <a:rPr lang="en-US" sz="1600" kern="100" dirty="0">
                          <a:effectLst/>
                        </a:rPr>
                        <a:t>65535</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float16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a:effectLst/>
                        </a:rPr>
                        <a:t>半精度浮点数（</a:t>
                      </a:r>
                      <a:r>
                        <a:rPr lang="en-US" sz="1600" kern="100">
                          <a:effectLst/>
                        </a:rPr>
                        <a:t>16</a:t>
                      </a:r>
                      <a:r>
                        <a:rPr lang="zh-CN" sz="1600" kern="100">
                          <a:effectLst/>
                        </a:rPr>
                        <a:t>位）：</a:t>
                      </a:r>
                      <a:r>
                        <a:rPr lang="en-US" sz="1600" kern="100">
                          <a:effectLst/>
                        </a:rPr>
                        <a:t>1</a:t>
                      </a:r>
                      <a:r>
                        <a:rPr lang="zh-CN" sz="1600" kern="100">
                          <a:effectLst/>
                        </a:rPr>
                        <a:t>位符号位，</a:t>
                      </a:r>
                      <a:r>
                        <a:rPr lang="en-US" sz="1600" kern="100">
                          <a:effectLst/>
                        </a:rPr>
                        <a:t>5</a:t>
                      </a:r>
                      <a:r>
                        <a:rPr lang="zh-CN" sz="1600" kern="100">
                          <a:effectLst/>
                        </a:rPr>
                        <a:t>位指数，</a:t>
                      </a:r>
                      <a:r>
                        <a:rPr lang="en-US" sz="1600" kern="100">
                          <a:effectLst/>
                        </a:rPr>
                        <a:t>10</a:t>
                      </a:r>
                      <a:r>
                        <a:rPr lang="zh-CN" sz="1600" kern="100">
                          <a:effectLst/>
                        </a:rPr>
                        <a:t>位尾数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float32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dirty="0">
                          <a:effectLst/>
                        </a:rPr>
                        <a:t>单精度浮点数（</a:t>
                      </a:r>
                      <a:r>
                        <a:rPr lang="en-US" sz="1600" kern="100" dirty="0">
                          <a:effectLst/>
                        </a:rPr>
                        <a:t>32</a:t>
                      </a:r>
                      <a:r>
                        <a:rPr lang="zh-CN" sz="1600" kern="100" dirty="0">
                          <a:effectLst/>
                        </a:rPr>
                        <a:t>位）：</a:t>
                      </a:r>
                      <a:r>
                        <a:rPr lang="en-US" sz="1600" kern="100" dirty="0">
                          <a:effectLst/>
                        </a:rPr>
                        <a:t>1</a:t>
                      </a:r>
                      <a:r>
                        <a:rPr lang="zh-CN" sz="1600" kern="100" dirty="0">
                          <a:effectLst/>
                        </a:rPr>
                        <a:t>位符号位，</a:t>
                      </a:r>
                      <a:r>
                        <a:rPr lang="en-US" sz="1600" kern="100" dirty="0">
                          <a:effectLst/>
                        </a:rPr>
                        <a:t>8</a:t>
                      </a:r>
                      <a:r>
                        <a:rPr lang="zh-CN" sz="1600" kern="100" dirty="0">
                          <a:effectLst/>
                        </a:rPr>
                        <a:t>位指数，</a:t>
                      </a:r>
                      <a:r>
                        <a:rPr lang="en-US" sz="1600" kern="100" dirty="0">
                          <a:effectLst/>
                        </a:rPr>
                        <a:t>23</a:t>
                      </a:r>
                      <a:r>
                        <a:rPr lang="zh-CN" sz="1600" kern="100" dirty="0">
                          <a:effectLst/>
                        </a:rPr>
                        <a:t>位尾数</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marL="0" algn="ctr" defTabSz="914400" rtl="0" eaLnBrk="1" latinLnBrk="0" hangingPunct="1">
                        <a:lnSpc>
                          <a:spcPts val="1390"/>
                        </a:lnSpc>
                        <a:spcAft>
                          <a:spcPts val="0"/>
                        </a:spcAft>
                      </a:pPr>
                      <a:r>
                        <a:rPr lang="en-US" sz="1600" kern="100" dirty="0">
                          <a:solidFill>
                            <a:srgbClr val="C00000"/>
                          </a:solidFill>
                          <a:effectLst/>
                          <a:latin typeface="+mn-lt"/>
                          <a:ea typeface="+mn-ea"/>
                          <a:cs typeface="+mn-cs"/>
                        </a:rPr>
                        <a:t>float64</a:t>
                      </a:r>
                      <a:endParaRPr lang="zh-CN" altLang="en-US" sz="1600" kern="100" dirty="0">
                        <a:solidFill>
                          <a:srgbClr val="C00000"/>
                        </a:solidFill>
                        <a:effectLst/>
                        <a:latin typeface="+mn-lt"/>
                        <a:ea typeface="+mn-ea"/>
                        <a:cs typeface="+mn-cs"/>
                      </a:endParaRPr>
                    </a:p>
                  </a:txBody>
                  <a:tcPr marL="68580" marR="68580" marT="0" marB="0" anchor="ctr"/>
                </a:tc>
                <a:tc>
                  <a:txBody>
                    <a:bodyPr/>
                    <a:lstStyle/>
                    <a:p>
                      <a:pPr algn="just">
                        <a:lnSpc>
                          <a:spcPts val="1390"/>
                        </a:lnSpc>
                        <a:spcAft>
                          <a:spcPts val="0"/>
                        </a:spcAft>
                      </a:pPr>
                      <a:r>
                        <a:rPr lang="zh-CN" sz="1600" kern="100">
                          <a:effectLst/>
                        </a:rPr>
                        <a:t>双精度浮点数（</a:t>
                      </a:r>
                      <a:r>
                        <a:rPr lang="en-US" sz="1600" kern="100">
                          <a:effectLst/>
                        </a:rPr>
                        <a:t>64</a:t>
                      </a:r>
                      <a:r>
                        <a:rPr lang="zh-CN" sz="1600" kern="100">
                          <a:effectLst/>
                        </a:rPr>
                        <a:t>位）：</a:t>
                      </a:r>
                      <a:r>
                        <a:rPr lang="en-US" sz="1600" kern="100">
                          <a:effectLst/>
                        </a:rPr>
                        <a:t>1</a:t>
                      </a:r>
                      <a:r>
                        <a:rPr lang="zh-CN" sz="1600" kern="100">
                          <a:effectLst/>
                        </a:rPr>
                        <a:t>位符号位，</a:t>
                      </a:r>
                      <a:r>
                        <a:rPr lang="en-US" sz="1600" kern="100">
                          <a:effectLst/>
                        </a:rPr>
                        <a:t>11</a:t>
                      </a:r>
                      <a:r>
                        <a:rPr lang="zh-CN" sz="1600" kern="100">
                          <a:effectLst/>
                        </a:rPr>
                        <a:t>位指数，</a:t>
                      </a:r>
                      <a:r>
                        <a:rPr lang="en-US" sz="1600" kern="100">
                          <a:effectLst/>
                        </a:rPr>
                        <a:t>52</a:t>
                      </a:r>
                      <a:r>
                        <a:rPr lang="zh-CN" sz="1600" kern="100">
                          <a:effectLst/>
                        </a:rPr>
                        <a:t>位尾数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78608">
                <a:tc>
                  <a:txBody>
                    <a:bodyPr/>
                    <a:lstStyle/>
                    <a:p>
                      <a:pPr algn="ctr">
                        <a:lnSpc>
                          <a:spcPts val="1390"/>
                        </a:lnSpc>
                        <a:spcAft>
                          <a:spcPts val="0"/>
                        </a:spcAft>
                      </a:pPr>
                      <a:r>
                        <a:rPr lang="en-US" sz="1600" kern="100">
                          <a:effectLst/>
                        </a:rPr>
                        <a:t>complex64</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90"/>
                        </a:lnSpc>
                        <a:spcAft>
                          <a:spcPts val="0"/>
                        </a:spcAft>
                      </a:pPr>
                      <a:r>
                        <a:rPr lang="zh-CN" sz="1600" kern="100" dirty="0">
                          <a:effectLst/>
                        </a:rPr>
                        <a:t>复数，分别用两个</a:t>
                      </a:r>
                      <a:r>
                        <a:rPr lang="en-US" sz="1600" kern="100" dirty="0">
                          <a:effectLst/>
                        </a:rPr>
                        <a:t>32</a:t>
                      </a:r>
                      <a:r>
                        <a:rPr lang="zh-CN" sz="1600" kern="100" dirty="0">
                          <a:effectLst/>
                        </a:rPr>
                        <a:t>位浮点数表示实部和虚部</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10" name="Rectangle 2"/>
          <p:cNvSpPr>
            <a:spLocks noChangeArrowheads="1"/>
          </p:cNvSpPr>
          <p:nvPr/>
        </p:nvSpPr>
        <p:spPr bwMode="auto">
          <a:xfrm>
            <a:off x="1991544" y="22697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2351584" y="6453336"/>
            <a:ext cx="8136904" cy="369332"/>
          </a:xfrm>
          <a:prstGeom prst="rect">
            <a:avLst/>
          </a:prstGeom>
        </p:spPr>
        <p:txBody>
          <a:bodyPr wrap="square">
            <a:spAutoFit/>
          </a:bodyPr>
          <a:lstStyle/>
          <a:p>
            <a:r>
              <a:rPr lang="en-US" altLang="zh-CN">
                <a:ea typeface="黑体" panose="02010609060101010101" pitchFamily="49" charset="-122"/>
                <a:cs typeface="Arial" panose="020B0604020202020204" pitchFamily="34" charset="0"/>
              </a:rPr>
              <a:t>b=np.arange(5, </a:t>
            </a:r>
            <a:r>
              <a:rPr lang="en-US" altLang="zh-CN" sz="1600" kern="100">
                <a:solidFill>
                  <a:srgbClr val="C00000"/>
                </a:solidFill>
                <a:latin typeface="+mn-lt"/>
                <a:ea typeface="+mn-ea"/>
              </a:rPr>
              <a:t>dtype='float')    </a:t>
            </a:r>
            <a:r>
              <a:rPr lang="en-US" altLang="zh-CN">
                <a:solidFill>
                  <a:schemeClr val="accent1"/>
                </a:solidFill>
                <a:ea typeface="黑体" panose="02010609060101010101" pitchFamily="49" charset="-122"/>
                <a:cs typeface="Arial" panose="020B0604020202020204" pitchFamily="34" charset="0"/>
              </a:rPr>
              <a:t># </a:t>
            </a:r>
            <a:r>
              <a:rPr lang="zh-CN" altLang="en-US">
                <a:solidFill>
                  <a:schemeClr val="accent1"/>
                </a:solidFill>
                <a:ea typeface="黑体" panose="02010609060101010101" pitchFamily="49" charset="-122"/>
                <a:cs typeface="Arial" panose="020B0604020202020204" pitchFamily="34" charset="0"/>
              </a:rPr>
              <a:t>可以在创建时指定数据类型</a:t>
            </a:r>
            <a:r>
              <a:rPr lang="en-US" altLang="zh-CN">
                <a:solidFill>
                  <a:schemeClr val="accent1"/>
                </a:solidFill>
                <a:ea typeface="黑体" panose="02010609060101010101" pitchFamily="49" charset="-122"/>
                <a:cs typeface="Arial" panose="020B0604020202020204" pitchFamily="34" charset="0"/>
              </a:rPr>
              <a:t> </a:t>
            </a:r>
            <a:endParaRPr lang="zh-CN" altLang="en-US">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2" name="文本框 1"/>
          <p:cNvSpPr txBox="1"/>
          <p:nvPr/>
        </p:nvSpPr>
        <p:spPr>
          <a:xfrm>
            <a:off x="2150380" y="1465828"/>
            <a:ext cx="8142685" cy="4801314"/>
          </a:xfrm>
          <a:prstGeom prst="rect">
            <a:avLst/>
          </a:prstGeom>
          <a:noFill/>
        </p:spPr>
        <p:txBody>
          <a:bodyPr wrap="square" rtlCol="0">
            <a:spAutoFit/>
          </a:bodyPr>
          <a:lstStyle/>
          <a:p>
            <a:pPr indent="457200" algn="just" eaLnBrk="0" hangingPunct="0"/>
            <a:r>
              <a:rPr lang="zh-CN" altLang="en-US">
                <a:latin typeface="+mn-ea"/>
                <a:ea typeface="+mn-ea"/>
                <a:cs typeface="Arial" panose="020B0604020202020204" pitchFamily="34" charset="0"/>
              </a:rPr>
              <a:t>创建</a:t>
            </a:r>
            <a:r>
              <a:rPr lang="zh-CN" altLang="en-US" dirty="0">
                <a:latin typeface="+mn-ea"/>
                <a:ea typeface="+mn-ea"/>
                <a:cs typeface="Arial" panose="020B0604020202020204" pitchFamily="34" charset="0"/>
              </a:rPr>
              <a:t>数组时可以用</a:t>
            </a:r>
            <a:r>
              <a:rPr lang="en-US" altLang="zh-CN" dirty="0" err="1">
                <a:latin typeface="+mn-ea"/>
                <a:ea typeface="+mn-ea"/>
                <a:cs typeface="Arial" panose="020B0604020202020204" pitchFamily="34" charset="0"/>
              </a:rPr>
              <a:t>dtype</a:t>
            </a:r>
            <a:r>
              <a:rPr lang="zh-CN" altLang="en-US" dirty="0">
                <a:latin typeface="+mn-ea"/>
                <a:ea typeface="+mn-ea"/>
                <a:cs typeface="Arial" panose="020B0604020202020204" pitchFamily="34" charset="0"/>
              </a:rPr>
              <a:t>参数指定数据类型。已有的数组可以用</a:t>
            </a:r>
            <a:r>
              <a:rPr lang="en-US" altLang="zh-CN" dirty="0" err="1">
                <a:latin typeface="+mn-ea"/>
                <a:ea typeface="+mn-ea"/>
                <a:cs typeface="Arial" panose="020B0604020202020204" pitchFamily="34" charset="0"/>
              </a:rPr>
              <a:t>astype</a:t>
            </a:r>
            <a:r>
              <a:rPr lang="en-US" altLang="zh-CN" dirty="0">
                <a:latin typeface="+mn-ea"/>
                <a:ea typeface="+mn-ea"/>
                <a:cs typeface="Arial" panose="020B0604020202020204" pitchFamily="34" charset="0"/>
              </a:rPr>
              <a:t>()</a:t>
            </a:r>
            <a:r>
              <a:rPr lang="zh-CN" altLang="en-US" dirty="0">
                <a:latin typeface="+mn-ea"/>
                <a:ea typeface="+mn-ea"/>
                <a:cs typeface="Arial" panose="020B0604020202020204" pitchFamily="34" charset="0"/>
              </a:rPr>
              <a:t>方法转换类型。数组元素的类型一般应</a:t>
            </a:r>
            <a:r>
              <a:rPr lang="zh-CN" altLang="en-US">
                <a:latin typeface="+mn-ea"/>
                <a:ea typeface="+mn-ea"/>
                <a:cs typeface="Arial" panose="020B0604020202020204" pitchFamily="34" charset="0"/>
              </a:rPr>
              <a:t>相同，而列表</a:t>
            </a:r>
            <a:r>
              <a:rPr lang="zh-CN" altLang="en-US" dirty="0">
                <a:latin typeface="+mn-ea"/>
                <a:ea typeface="+mn-ea"/>
                <a:cs typeface="Arial" panose="020B0604020202020204" pitchFamily="34" charset="0"/>
              </a:rPr>
              <a:t>的元素类型允许不同。</a:t>
            </a:r>
            <a:endParaRPr lang="en-US" altLang="zh-CN" dirty="0">
              <a:latin typeface="+mn-ea"/>
              <a:ea typeface="+mn-ea"/>
              <a:cs typeface="Arial" panose="020B0604020202020204" pitchFamily="34" charset="0"/>
            </a:endParaRPr>
          </a:p>
          <a:p>
            <a:pPr lvl="0" algn="just" eaLnBrk="0" hangingPunct="0"/>
            <a:r>
              <a:rPr lang="en-US" altLang="zh-CN" dirty="0" err="1">
                <a:latin typeface="+mn-ea"/>
                <a:ea typeface="+mn-ea"/>
                <a:cs typeface="Arial" panose="020B0604020202020204" pitchFamily="34" charset="0"/>
              </a:rPr>
              <a:t>In:b</a:t>
            </a:r>
            <a:r>
              <a:rPr lang="en-US" altLang="zh-CN" dirty="0">
                <a:latin typeface="+mn-ea"/>
                <a:ea typeface="+mn-ea"/>
                <a:cs typeface="Arial" panose="020B0604020202020204" pitchFamily="34" charset="0"/>
              </a:rPr>
              <a:t>=</a:t>
            </a:r>
            <a:r>
              <a:rPr lang="en-US" altLang="zh-CN" dirty="0" err="1">
                <a:latin typeface="+mn-ea"/>
                <a:ea typeface="+mn-ea"/>
                <a:cs typeface="Arial" panose="020B0604020202020204" pitchFamily="34" charset="0"/>
              </a:rPr>
              <a:t>np.arange</a:t>
            </a:r>
            <a:r>
              <a:rPr lang="en-US" altLang="zh-CN" dirty="0">
                <a:latin typeface="+mn-ea"/>
                <a:ea typeface="+mn-ea"/>
                <a:cs typeface="Arial" panose="020B0604020202020204" pitchFamily="34" charset="0"/>
              </a:rPr>
              <a:t>(5</a:t>
            </a:r>
            <a:r>
              <a:rPr lang="en-US" altLang="zh-CN">
                <a:latin typeface="+mn-ea"/>
                <a:ea typeface="+mn-ea"/>
                <a:cs typeface="Arial" panose="020B0604020202020204" pitchFamily="34" charset="0"/>
              </a:rPr>
              <a:t>) </a:t>
            </a:r>
            <a:endParaRPr lang="en-US" altLang="zh-CN">
              <a:latin typeface="+mn-ea"/>
              <a:ea typeface="+mn-ea"/>
              <a:cs typeface="Arial" panose="020B0604020202020204" pitchFamily="34" charset="0"/>
            </a:endParaRPr>
          </a:p>
          <a:p>
            <a:pPr lvl="0" algn="just" eaLnBrk="0" hangingPunct="0"/>
            <a:r>
              <a:rPr lang="en-US" altLang="zh-CN">
                <a:latin typeface="+mn-ea"/>
                <a:ea typeface="+mn-ea"/>
                <a:cs typeface="Arial" panose="020B0604020202020204" pitchFamily="34" charset="0"/>
              </a:rPr>
              <a:t>Out: array([0,1,2,3,4]) 	</a:t>
            </a:r>
            <a:endParaRPr lang="en-US" altLang="zh-CN" dirty="0">
              <a:latin typeface="+mn-ea"/>
              <a:ea typeface="+mn-ea"/>
              <a:cs typeface="Arial" panose="020B0604020202020204" pitchFamily="34" charset="0"/>
            </a:endParaRPr>
          </a:p>
          <a:p>
            <a:pPr lvl="0" eaLnBrk="0" hangingPunct="0"/>
            <a:r>
              <a:rPr lang="en-US" altLang="zh-CN" dirty="0">
                <a:latin typeface="+mn-ea"/>
                <a:ea typeface="+mn-ea"/>
              </a:rPr>
              <a:t>In: </a:t>
            </a:r>
            <a:r>
              <a:rPr lang="en-US" altLang="zh-CN" dirty="0" err="1">
                <a:latin typeface="+mn-ea"/>
                <a:ea typeface="+mn-ea"/>
              </a:rPr>
              <a:t>b.dtype</a:t>
            </a:r>
            <a:endParaRPr lang="en-US" altLang="zh-CN" dirty="0">
              <a:latin typeface="+mn-ea"/>
              <a:ea typeface="+mn-ea"/>
            </a:endParaRPr>
          </a:p>
          <a:p>
            <a:pPr lvl="0" eaLnBrk="0" hangingPunct="0"/>
            <a:r>
              <a:rPr lang="en-US" altLang="zh-CN" dirty="0">
                <a:latin typeface="+mn-ea"/>
                <a:ea typeface="+mn-ea"/>
              </a:rPr>
              <a:t>Out: </a:t>
            </a:r>
            <a:r>
              <a:rPr lang="en-US" altLang="zh-CN" dirty="0" err="1">
                <a:latin typeface="+mn-ea"/>
                <a:ea typeface="+mn-ea"/>
              </a:rPr>
              <a:t>dtype</a:t>
            </a:r>
            <a:r>
              <a:rPr lang="en-US" altLang="zh-CN" dirty="0">
                <a:latin typeface="+mn-ea"/>
                <a:ea typeface="+mn-ea"/>
              </a:rPr>
              <a:t>(</a:t>
            </a:r>
            <a:r>
              <a:rPr lang="en-US" altLang="zh-CN">
                <a:latin typeface="+mn-ea"/>
                <a:ea typeface="+mn-ea"/>
              </a:rPr>
              <a:t>'int32')         </a:t>
            </a:r>
            <a:r>
              <a:rPr lang="en-US" altLang="zh-CN">
                <a:latin typeface="+mn-ea"/>
                <a:cs typeface="Arial" panose="020B0604020202020204" pitchFamily="34" charset="0"/>
              </a:rPr>
              <a:t># </a:t>
            </a:r>
            <a:r>
              <a:rPr lang="zh-CN" altLang="en-US">
                <a:latin typeface="+mn-ea"/>
                <a:cs typeface="Arial" panose="020B0604020202020204" pitchFamily="34" charset="0"/>
              </a:rPr>
              <a:t>默认</a:t>
            </a:r>
            <a:r>
              <a:rPr lang="en-US" altLang="zh-CN">
                <a:latin typeface="+mn-ea"/>
                <a:cs typeface="Arial" panose="020B0604020202020204" pitchFamily="34" charset="0"/>
              </a:rPr>
              <a:t>'int32'</a:t>
            </a:r>
            <a:r>
              <a:rPr lang="zh-CN" altLang="en-US">
                <a:latin typeface="+mn-ea"/>
                <a:cs typeface="Arial" panose="020B0604020202020204" pitchFamily="34" charset="0"/>
              </a:rPr>
              <a:t>类型</a:t>
            </a:r>
            <a:endParaRPr lang="en-US" altLang="zh-CN" dirty="0">
              <a:latin typeface="+mn-ea"/>
              <a:ea typeface="+mn-ea"/>
            </a:endParaRPr>
          </a:p>
          <a:p>
            <a:pPr lvl="0" eaLnBrk="0" hangingPunct="0"/>
            <a:r>
              <a:rPr lang="en-US" altLang="zh-CN" dirty="0">
                <a:latin typeface="+mn-ea"/>
                <a:ea typeface="+mn-ea"/>
              </a:rPr>
              <a:t>In: b[0] </a:t>
            </a:r>
            <a:r>
              <a:rPr lang="en-US" altLang="zh-CN">
                <a:latin typeface="+mn-ea"/>
                <a:ea typeface="+mn-ea"/>
              </a:rPr>
              <a:t>= </a:t>
            </a:r>
            <a:r>
              <a:rPr lang="en-US" altLang="zh-CN">
                <a:solidFill>
                  <a:srgbClr val="C00000"/>
                </a:solidFill>
                <a:latin typeface="+mn-ea"/>
                <a:ea typeface="+mn-ea"/>
              </a:rPr>
              <a:t>8.5</a:t>
            </a:r>
            <a:r>
              <a:rPr lang="en-US" altLang="zh-CN">
                <a:latin typeface="+mn-ea"/>
                <a:ea typeface="+mn-ea"/>
              </a:rPr>
              <a:t>	            # </a:t>
            </a:r>
            <a:r>
              <a:rPr lang="zh-CN" altLang="en-US">
                <a:latin typeface="+mn-ea"/>
                <a:ea typeface="+mn-ea"/>
              </a:rPr>
              <a:t>由于是整型，赋小数时只保留整数</a:t>
            </a:r>
            <a:r>
              <a:rPr lang="en-US" altLang="zh-CN">
                <a:latin typeface="+mn-ea"/>
                <a:ea typeface="+mn-ea"/>
              </a:rPr>
              <a:t>8</a:t>
            </a:r>
            <a:endParaRPr lang="en-US" altLang="zh-CN" dirty="0">
              <a:latin typeface="+mn-ea"/>
              <a:ea typeface="+mn-ea"/>
            </a:endParaRPr>
          </a:p>
          <a:p>
            <a:pPr lvl="0" eaLnBrk="0" hangingPunct="0"/>
            <a:r>
              <a:rPr lang="en-US" altLang="zh-CN">
                <a:latin typeface="+mn-ea"/>
                <a:ea typeface="+mn-ea"/>
              </a:rPr>
              <a:t>Out: array([</a:t>
            </a:r>
            <a:r>
              <a:rPr lang="en-US" altLang="zh-CN">
                <a:solidFill>
                  <a:srgbClr val="C00000"/>
                </a:solidFill>
                <a:latin typeface="+mn-ea"/>
                <a:ea typeface="+mn-ea"/>
              </a:rPr>
              <a:t>8</a:t>
            </a:r>
            <a:r>
              <a:rPr lang="en-US" altLang="zh-CN">
                <a:latin typeface="+mn-ea"/>
                <a:ea typeface="+mn-ea"/>
              </a:rPr>
              <a:t>, 1, 2, 3, 4])</a:t>
            </a:r>
            <a:endParaRPr lang="en-US" altLang="zh-CN" dirty="0">
              <a:latin typeface="+mn-ea"/>
              <a:ea typeface="+mn-ea"/>
            </a:endParaRPr>
          </a:p>
          <a:p>
            <a:pPr algn="just" eaLnBrk="0" hangingPunct="0"/>
            <a:endParaRPr lang="en-US" altLang="zh-CN">
              <a:latin typeface="+mn-ea"/>
              <a:ea typeface="+mn-ea"/>
              <a:cs typeface="Arial" panose="020B0604020202020204" pitchFamily="34" charset="0"/>
            </a:endParaRPr>
          </a:p>
          <a:p>
            <a:pPr algn="just" eaLnBrk="0" hangingPunct="0"/>
            <a:r>
              <a:rPr lang="en-US" altLang="zh-CN">
                <a:latin typeface="+mn-ea"/>
                <a:ea typeface="+mn-ea"/>
                <a:cs typeface="Arial" panose="020B0604020202020204" pitchFamily="34" charset="0"/>
              </a:rPr>
              <a:t>In:c=</a:t>
            </a:r>
            <a:r>
              <a:rPr lang="en-US" altLang="zh-CN" dirty="0" err="1">
                <a:latin typeface="+mn-ea"/>
                <a:ea typeface="+mn-ea"/>
                <a:cs typeface="Arial" panose="020B0604020202020204" pitchFamily="34" charset="0"/>
              </a:rPr>
              <a:t>np.arange</a:t>
            </a:r>
            <a:r>
              <a:rPr lang="en-US" altLang="zh-CN" dirty="0">
                <a:latin typeface="+mn-ea"/>
                <a:ea typeface="+mn-ea"/>
                <a:cs typeface="Arial" panose="020B0604020202020204" pitchFamily="34" charset="0"/>
              </a:rPr>
              <a:t>(5, </a:t>
            </a:r>
            <a:r>
              <a:rPr lang="en-US" altLang="zh-CN" dirty="0" err="1">
                <a:solidFill>
                  <a:srgbClr val="C00000"/>
                </a:solidFill>
                <a:latin typeface="+mn-ea"/>
                <a:ea typeface="+mn-ea"/>
                <a:cs typeface="Arial" panose="020B0604020202020204" pitchFamily="34" charset="0"/>
              </a:rPr>
              <a:t>dtype</a:t>
            </a:r>
            <a:r>
              <a:rPr lang="en-US" altLang="zh-CN">
                <a:solidFill>
                  <a:srgbClr val="C00000"/>
                </a:solidFill>
                <a:latin typeface="+mn-ea"/>
                <a:ea typeface="+mn-ea"/>
                <a:cs typeface="Arial" panose="020B0604020202020204" pitchFamily="34" charset="0"/>
              </a:rPr>
              <a:t>='float32')  </a:t>
            </a:r>
            <a:r>
              <a:rPr lang="en-US" altLang="zh-CN" dirty="0">
                <a:latin typeface="+mn-ea"/>
                <a:ea typeface="+mn-ea"/>
                <a:cs typeface="Arial" panose="020B0604020202020204" pitchFamily="34" charset="0"/>
              </a:rPr>
              <a:t>#  </a:t>
            </a:r>
            <a:r>
              <a:rPr lang="zh-CN" altLang="en-US" dirty="0">
                <a:latin typeface="+mn-ea"/>
                <a:ea typeface="+mn-ea"/>
                <a:cs typeface="Arial" panose="020B0604020202020204" pitchFamily="34" charset="0"/>
              </a:rPr>
              <a:t>指定</a:t>
            </a:r>
            <a:r>
              <a:rPr lang="zh-CN" altLang="en-US">
                <a:latin typeface="+mn-ea"/>
                <a:ea typeface="+mn-ea"/>
                <a:cs typeface="Arial" panose="020B0604020202020204" pitchFamily="34" charset="0"/>
              </a:rPr>
              <a:t>为 </a:t>
            </a:r>
            <a:r>
              <a:rPr lang="en-US" altLang="zh-CN">
                <a:latin typeface="+mn-ea"/>
                <a:ea typeface="+mn-ea"/>
                <a:cs typeface="Arial" panose="020B0604020202020204" pitchFamily="34" charset="0"/>
              </a:rPr>
              <a:t>'float32'</a:t>
            </a:r>
            <a:endParaRPr lang="en-US" altLang="zh-CN" dirty="0">
              <a:latin typeface="+mn-ea"/>
              <a:ea typeface="+mn-ea"/>
              <a:cs typeface="Arial" panose="020B0604020202020204" pitchFamily="34" charset="0"/>
            </a:endParaRPr>
          </a:p>
          <a:p>
            <a:pPr algn="just" eaLnBrk="0" hangingPunct="0"/>
            <a:r>
              <a:rPr lang="en-US" altLang="zh-CN" dirty="0">
                <a:latin typeface="+mn-ea"/>
                <a:ea typeface="+mn-ea"/>
                <a:cs typeface="Arial" panose="020B0604020202020204" pitchFamily="34" charset="0"/>
              </a:rPr>
              <a:t>In</a:t>
            </a:r>
            <a:r>
              <a:rPr lang="en-US" altLang="zh-CN">
                <a:latin typeface="+mn-ea"/>
                <a:ea typeface="+mn-ea"/>
                <a:cs typeface="Arial" panose="020B0604020202020204" pitchFamily="34" charset="0"/>
              </a:rPr>
              <a:t>: c[0]= 8.5</a:t>
            </a:r>
            <a:endParaRPr lang="en-US" altLang="zh-CN">
              <a:latin typeface="+mn-ea"/>
              <a:ea typeface="+mn-ea"/>
              <a:cs typeface="Arial" panose="020B0604020202020204" pitchFamily="34" charset="0"/>
            </a:endParaRPr>
          </a:p>
          <a:p>
            <a:pPr algn="just" eaLnBrk="0" hangingPunct="0"/>
            <a:endParaRPr lang="en-US" altLang="zh-CN" dirty="0">
              <a:latin typeface="+mn-ea"/>
              <a:ea typeface="+mn-ea"/>
              <a:cs typeface="Arial" panose="020B0604020202020204" pitchFamily="34" charset="0"/>
            </a:endParaRPr>
          </a:p>
          <a:p>
            <a:pPr algn="just" eaLnBrk="0" hangingPunct="0"/>
            <a:r>
              <a:rPr lang="en-US" altLang="zh-CN">
                <a:latin typeface="+mn-ea"/>
                <a:ea typeface="+mn-ea"/>
                <a:cs typeface="Arial" panose="020B0604020202020204" pitchFamily="34" charset="0"/>
              </a:rPr>
              <a:t>In: np.full(5, 1, dtype='bool')   # </a:t>
            </a:r>
            <a:r>
              <a:rPr lang="zh-CN" altLang="en-US">
                <a:latin typeface="+mn-ea"/>
                <a:ea typeface="+mn-ea"/>
                <a:cs typeface="Arial" panose="020B0604020202020204" pitchFamily="34" charset="0"/>
              </a:rPr>
              <a:t>创建布尔数组，</a:t>
            </a:r>
            <a:r>
              <a:rPr lang="en-US" altLang="zh-CN">
                <a:latin typeface="+mn-ea"/>
                <a:ea typeface="+mn-ea"/>
                <a:cs typeface="Arial" panose="020B0604020202020204" pitchFamily="34" charset="0"/>
              </a:rPr>
              <a:t>1</a:t>
            </a:r>
            <a:r>
              <a:rPr lang="zh-CN" altLang="en-US">
                <a:latin typeface="+mn-ea"/>
                <a:ea typeface="+mn-ea"/>
                <a:cs typeface="Arial" panose="020B0604020202020204" pitchFamily="34" charset="0"/>
              </a:rPr>
              <a:t>为真，全为</a:t>
            </a:r>
            <a:r>
              <a:rPr lang="en-US" altLang="zh-CN">
                <a:latin typeface="+mn-ea"/>
                <a:ea typeface="+mn-ea"/>
                <a:cs typeface="Arial" panose="020B0604020202020204" pitchFamily="34" charset="0"/>
              </a:rPr>
              <a:t>True</a:t>
            </a:r>
            <a:endParaRPr lang="en-US" altLang="zh-CN">
              <a:latin typeface="+mn-ea"/>
              <a:ea typeface="+mn-ea"/>
              <a:cs typeface="Arial" panose="020B0604020202020204" pitchFamily="34" charset="0"/>
            </a:endParaRPr>
          </a:p>
          <a:p>
            <a:pPr algn="just" eaLnBrk="0" hangingPunct="0"/>
            <a:r>
              <a:rPr lang="en-US" altLang="zh-CN">
                <a:latin typeface="+mn-ea"/>
                <a:ea typeface="+mn-ea"/>
                <a:cs typeface="Arial" panose="020B0604020202020204" pitchFamily="34" charset="0"/>
              </a:rPr>
              <a:t>Out: array([ True,  True,  True,  True,  True])</a:t>
            </a:r>
            <a:endParaRPr lang="en-US" altLang="zh-CN" dirty="0">
              <a:latin typeface="+mn-ea"/>
              <a:ea typeface="+mn-ea"/>
              <a:cs typeface="Arial" panose="020B0604020202020204" pitchFamily="34" charset="0"/>
            </a:endParaRPr>
          </a:p>
          <a:p>
            <a:pPr algn="just" eaLnBrk="0" hangingPunct="0"/>
            <a:endParaRPr lang="en-US" altLang="zh-CN" dirty="0">
              <a:latin typeface="+mn-ea"/>
              <a:ea typeface="+mn-ea"/>
              <a:cs typeface="Arial" panose="020B0604020202020204" pitchFamily="34" charset="0"/>
            </a:endParaRPr>
          </a:p>
          <a:p>
            <a:pPr algn="just" eaLnBrk="0" hangingPunct="0"/>
            <a:r>
              <a:rPr lang="en-US" altLang="zh-CN">
                <a:latin typeface="+mn-ea"/>
                <a:ea typeface="+mn-ea"/>
                <a:cs typeface="Arial" panose="020B0604020202020204" pitchFamily="34" charset="0"/>
              </a:rPr>
              <a:t># </a:t>
            </a:r>
            <a:r>
              <a:rPr lang="zh-CN" altLang="en-US">
                <a:latin typeface="+mn-ea"/>
                <a:ea typeface="+mn-ea"/>
                <a:cs typeface="Arial" panose="020B0604020202020204" pitchFamily="34" charset="0"/>
              </a:rPr>
              <a:t>将数组</a:t>
            </a:r>
            <a:r>
              <a:rPr lang="en-US" altLang="zh-CN">
                <a:latin typeface="+mn-ea"/>
                <a:ea typeface="+mn-ea"/>
                <a:cs typeface="Arial" panose="020B0604020202020204" pitchFamily="34" charset="0"/>
              </a:rPr>
              <a:t>c</a:t>
            </a:r>
            <a:r>
              <a:rPr lang="zh-CN" altLang="en-US">
                <a:latin typeface="+mn-ea"/>
                <a:ea typeface="+mn-ea"/>
                <a:cs typeface="Arial" panose="020B0604020202020204" pitchFamily="34" charset="0"/>
              </a:rPr>
              <a:t>的数据由</a:t>
            </a:r>
            <a:r>
              <a:rPr lang="en-US" altLang="zh-CN">
                <a:latin typeface="+mn-ea"/>
                <a:ea typeface="+mn-ea"/>
                <a:cs typeface="Arial" panose="020B0604020202020204" pitchFamily="34" charset="0"/>
              </a:rPr>
              <a:t>float32</a:t>
            </a:r>
            <a:r>
              <a:rPr lang="zh-CN" altLang="en-US">
                <a:latin typeface="+mn-ea"/>
                <a:ea typeface="+mn-ea"/>
                <a:cs typeface="Arial" panose="020B0604020202020204" pitchFamily="34" charset="0"/>
              </a:rPr>
              <a:t>转换为</a:t>
            </a:r>
            <a:r>
              <a:rPr lang="en-US" altLang="zh-CN">
                <a:latin typeface="+mn-ea"/>
                <a:ea typeface="+mn-ea"/>
                <a:cs typeface="Arial" panose="020B0604020202020204" pitchFamily="34" charset="0"/>
              </a:rPr>
              <a:t>int32</a:t>
            </a:r>
            <a:r>
              <a:rPr lang="zh-CN" altLang="en-US">
                <a:latin typeface="+mn-ea"/>
                <a:ea typeface="+mn-ea"/>
                <a:cs typeface="Arial" panose="020B0604020202020204" pitchFamily="34" charset="0"/>
              </a:rPr>
              <a:t>类型，存为数组</a:t>
            </a:r>
            <a:r>
              <a:rPr lang="en-US" altLang="zh-CN">
                <a:latin typeface="+mn-ea"/>
                <a:ea typeface="+mn-ea"/>
                <a:cs typeface="Arial" panose="020B0604020202020204" pitchFamily="34" charset="0"/>
              </a:rPr>
              <a:t>b</a:t>
            </a:r>
            <a:r>
              <a:rPr lang="zh-CN" altLang="en-US">
                <a:latin typeface="+mn-ea"/>
                <a:ea typeface="+mn-ea"/>
                <a:cs typeface="Arial" panose="020B0604020202020204" pitchFamily="34" charset="0"/>
              </a:rPr>
              <a:t>，</a:t>
            </a:r>
            <a:r>
              <a:rPr lang="en-US" altLang="zh-CN">
                <a:latin typeface="+mn-ea"/>
                <a:ea typeface="+mn-ea"/>
                <a:cs typeface="Arial" panose="020B0604020202020204" pitchFamily="34" charset="0"/>
              </a:rPr>
              <a:t>c</a:t>
            </a:r>
            <a:r>
              <a:rPr lang="zh-CN" altLang="en-US">
                <a:latin typeface="+mn-ea"/>
                <a:ea typeface="+mn-ea"/>
                <a:cs typeface="Arial" panose="020B0604020202020204" pitchFamily="34" charset="0"/>
              </a:rPr>
              <a:t>保持不变</a:t>
            </a:r>
            <a:endParaRPr lang="en-US" altLang="zh-CN">
              <a:latin typeface="+mn-ea"/>
              <a:ea typeface="+mn-ea"/>
              <a:cs typeface="Arial" panose="020B0604020202020204" pitchFamily="34" charset="0"/>
            </a:endParaRPr>
          </a:p>
          <a:p>
            <a:pPr algn="just" eaLnBrk="0" hangingPunct="0"/>
            <a:r>
              <a:rPr lang="en-US" altLang="zh-CN">
                <a:latin typeface="+mn-ea"/>
                <a:ea typeface="+mn-ea"/>
                <a:cs typeface="Arial" panose="020B0604020202020204" pitchFamily="34" charset="0"/>
              </a:rPr>
              <a:t>b = c.astype('int32')</a:t>
            </a:r>
            <a:endParaRPr lang="en-US" altLang="zh-CN">
              <a:latin typeface="+mn-ea"/>
              <a:ea typeface="+mn-ea"/>
              <a:cs typeface="Arial" panose="020B0604020202020204" pitchFamily="34" charset="0"/>
            </a:endParaRPr>
          </a:p>
        </p:txBody>
      </p:sp>
      <p:sp>
        <p:nvSpPr>
          <p:cNvPr id="6" name="文本框 5"/>
          <p:cNvSpPr txBox="1"/>
          <p:nvPr/>
        </p:nvSpPr>
        <p:spPr>
          <a:xfrm>
            <a:off x="2141212" y="1063328"/>
            <a:ext cx="3162701" cy="369332"/>
          </a:xfrm>
          <a:prstGeom prst="rect">
            <a:avLst/>
          </a:prstGeom>
          <a:noFill/>
        </p:spPr>
        <p:txBody>
          <a:bodyPr wrap="square">
            <a:spAutoFit/>
          </a:bodyPr>
          <a:lstStyle/>
          <a:p>
            <a:pPr eaLnBrk="1" hangingPunct="1">
              <a:spcBef>
                <a:spcPct val="50000"/>
              </a:spcBef>
            </a:pPr>
            <a:r>
              <a:rPr lang="en-US" altLang="zh-CN">
                <a:solidFill>
                  <a:srgbClr val="C00000"/>
                </a:solidFill>
              </a:rPr>
              <a:t>7.1.3  NumPy</a:t>
            </a:r>
            <a:r>
              <a:rPr lang="zh-CN" altLang="en-US">
                <a:solidFill>
                  <a:srgbClr val="C00000"/>
                </a:solidFill>
              </a:rPr>
              <a:t>的数据类型 </a:t>
            </a:r>
            <a:endParaRPr lang="en-US" altLang="zh-CN"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的数组类型是</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ndarray</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list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tuple</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set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圆角 12"/>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152400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np.arange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(12).reshape(3,4)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ar.size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的值是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48</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np.arange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  ar2=</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np.tile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(ar,3)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ar2.shape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的显示结果为</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要生成单位矩阵，应使用</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ones</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zeros</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eye</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eyes</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要生成符合标准正态分布的小数随机数组，应调用</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rand</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random</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randn</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randrange</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np.linspace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 3, 4, endpoint=False)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生成的数组中最后一个数是（   </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的数据类型是整型，如需转为浮点类型，应使用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注：只写方法名，不用写扩号，前面也不需要写</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solidFill>
                <a:effectLst>
                  <a:outerShdw blurRad="38100" dist="38100" dir="2700000" algn="tl">
                    <a:srgbClr val="000000">
                      <a:alpha val="43137"/>
                    </a:srgbClr>
                  </a:outerShdw>
                </a:effectLst>
              </a:rPr>
              <a:t>第</a:t>
            </a:r>
            <a:r>
              <a:rPr lang="en-US" altLang="zh-CN" sz="3200" dirty="0">
                <a:solidFill>
                  <a:schemeClr val="bg1"/>
                </a:solidFill>
                <a:effectLst>
                  <a:outerShdw blurRad="38100" dist="38100" dir="2700000" algn="tl">
                    <a:srgbClr val="000000">
                      <a:alpha val="43137"/>
                    </a:srgbClr>
                  </a:outerShdw>
                </a:effectLst>
              </a:rPr>
              <a:t>7</a:t>
            </a:r>
            <a:r>
              <a:rPr lang="zh-CN" altLang="en-US" sz="3200" dirty="0">
                <a:solidFill>
                  <a:schemeClr val="bg1"/>
                </a:solidFill>
                <a:effectLst>
                  <a:outerShdw blurRad="38100" dist="38100" dir="2700000" algn="tl">
                    <a:srgbClr val="000000">
                      <a:alpha val="43137"/>
                    </a:srgbClr>
                  </a:outerShdw>
                </a:effectLst>
              </a:rPr>
              <a:t>章</a:t>
            </a:r>
            <a:r>
              <a:rPr lang="en-US" altLang="zh-CN" sz="3200" dirty="0">
                <a:solidFill>
                  <a:schemeClr val="bg1"/>
                </a:solidFill>
                <a:effectLst>
                  <a:outerShdw blurRad="38100" dist="38100" dir="2700000" algn="tl">
                    <a:srgbClr val="000000">
                      <a:alpha val="43137"/>
                    </a:srgbClr>
                  </a:outerShdw>
                </a:effectLst>
              </a:rPr>
              <a:t>  NumPy</a:t>
            </a:r>
            <a:r>
              <a:rPr lang="zh-CN" altLang="en-US" sz="3200" dirty="0">
                <a:solidFill>
                  <a:schemeClr val="bg1"/>
                </a:solidFill>
                <a:effectLst>
                  <a:outerShdw blurRad="38100" dist="38100" dir="2700000" algn="tl">
                    <a:srgbClr val="000000">
                      <a:alpha val="43137"/>
                    </a:srgbClr>
                  </a:outerShdw>
                </a:effectLst>
              </a:rPr>
              <a:t>科学计算库 </a:t>
            </a:r>
            <a:endParaRPr lang="en-US" altLang="zh-CN" sz="3200" dirty="0">
              <a:solidFill>
                <a:schemeClr val="bg1"/>
              </a:solidFill>
              <a:effectLst>
                <a:outerShdw blurRad="38100" dist="38100" dir="2700000" algn="tl">
                  <a:srgbClr val="000000">
                    <a:alpha val="43137"/>
                  </a:srgbClr>
                </a:outerShdw>
              </a:effectLst>
            </a:endParaRPr>
          </a:p>
        </p:txBody>
      </p:sp>
      <p:sp>
        <p:nvSpPr>
          <p:cNvPr id="10" name="Line 61"/>
          <p:cNvSpPr>
            <a:spLocks noChangeShapeType="1"/>
          </p:cNvSpPr>
          <p:nvPr/>
        </p:nvSpPr>
        <p:spPr bwMode="auto">
          <a:xfrm flipV="1">
            <a:off x="2794581" y="2242497"/>
            <a:ext cx="5675313" cy="9525"/>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Text Box 65"/>
          <p:cNvSpPr txBox="1">
            <a:spLocks noChangeArrowheads="1"/>
          </p:cNvSpPr>
          <p:nvPr/>
        </p:nvSpPr>
        <p:spPr bwMode="auto">
          <a:xfrm>
            <a:off x="2924755" y="1776533"/>
            <a:ext cx="5327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7.1  NumPy</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基础</a:t>
            </a:r>
            <a:endParaRPr lang="en-US" altLang="zh-CN" sz="2800" dirty="0">
              <a:solidFill>
                <a:schemeClr val="tx1">
                  <a:lumMod val="60000"/>
                  <a:lumOff val="40000"/>
                </a:schemeClr>
              </a:solidFill>
            </a:endParaRPr>
          </a:p>
        </p:txBody>
      </p:sp>
      <p:sp>
        <p:nvSpPr>
          <p:cNvPr id="12" name="Line 67"/>
          <p:cNvSpPr>
            <a:spLocks noChangeShapeType="1"/>
          </p:cNvSpPr>
          <p:nvPr/>
        </p:nvSpPr>
        <p:spPr bwMode="auto">
          <a:xfrm>
            <a:off x="2795906" y="2840417"/>
            <a:ext cx="5675313" cy="11113"/>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Text Box 71"/>
          <p:cNvSpPr txBox="1">
            <a:spLocks noChangeArrowheads="1"/>
          </p:cNvSpPr>
          <p:nvPr/>
        </p:nvSpPr>
        <p:spPr bwMode="auto">
          <a:xfrm>
            <a:off x="2924755" y="2399287"/>
            <a:ext cx="5327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defRPr sz="2800">
                <a:solidFill>
                  <a:schemeClr val="tx1">
                    <a:lumMod val="60000"/>
                    <a:lumOff val="40000"/>
                  </a:schemeClr>
                </a:solidFill>
                <a:latin typeface="华文新魏" panose="02010800040101010101" pitchFamily="2" charset="-122"/>
                <a:ea typeface="华文新魏" panose="020108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7.2  </a:t>
            </a:r>
            <a:r>
              <a:rPr lang="zh-CN" altLang="en-US" dirty="0"/>
              <a:t>存取数据元素</a:t>
            </a:r>
            <a:endParaRPr lang="en-US" altLang="zh-CN" dirty="0"/>
          </a:p>
        </p:txBody>
      </p:sp>
      <p:sp>
        <p:nvSpPr>
          <p:cNvPr id="14" name="Line 73"/>
          <p:cNvSpPr>
            <a:spLocks noChangeShapeType="1"/>
          </p:cNvSpPr>
          <p:nvPr/>
        </p:nvSpPr>
        <p:spPr bwMode="auto">
          <a:xfrm>
            <a:off x="2789239" y="3481927"/>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77"/>
          <p:cNvSpPr txBox="1">
            <a:spLocks noChangeArrowheads="1"/>
          </p:cNvSpPr>
          <p:nvPr/>
        </p:nvSpPr>
        <p:spPr bwMode="auto">
          <a:xfrm>
            <a:off x="2924755" y="3022041"/>
            <a:ext cx="472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eaLnBrk="0" hangingPunct="0">
              <a:defRPr sz="2800">
                <a:solidFill>
                  <a:schemeClr val="tx1">
                    <a:lumMod val="60000"/>
                    <a:lumOff val="40000"/>
                  </a:schemeClr>
                </a:solidFill>
                <a:latin typeface="华文新魏" panose="02010800040101010101" pitchFamily="2" charset="-122"/>
                <a:ea typeface="华文新魏" panose="020108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7.3 </a:t>
            </a:r>
            <a:r>
              <a:rPr lang="zh-CN" altLang="en-US" dirty="0"/>
              <a:t> 数组运算和排序</a:t>
            </a:r>
            <a:endParaRPr lang="zh-CN" altLang="en-US" dirty="0"/>
          </a:p>
        </p:txBody>
      </p:sp>
      <p:sp>
        <p:nvSpPr>
          <p:cNvPr id="16" name="Text Box 90"/>
          <p:cNvSpPr txBox="1">
            <a:spLocks noChangeArrowheads="1"/>
          </p:cNvSpPr>
          <p:nvPr/>
        </p:nvSpPr>
        <p:spPr bwMode="auto">
          <a:xfrm>
            <a:off x="2924755" y="3644795"/>
            <a:ext cx="472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7.4 </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 </a:t>
            </a:r>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NumPy</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的函数</a:t>
            </a:r>
            <a:endPar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endParaRPr>
          </a:p>
        </p:txBody>
      </p:sp>
      <p:sp>
        <p:nvSpPr>
          <p:cNvPr id="17" name="Line 73"/>
          <p:cNvSpPr>
            <a:spLocks noChangeShapeType="1"/>
          </p:cNvSpPr>
          <p:nvPr/>
        </p:nvSpPr>
        <p:spPr bwMode="auto">
          <a:xfrm>
            <a:off x="2806556" y="4113493"/>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Text Box 90"/>
          <p:cNvSpPr txBox="1">
            <a:spLocks noChangeArrowheads="1"/>
          </p:cNvSpPr>
          <p:nvPr/>
        </p:nvSpPr>
        <p:spPr bwMode="auto">
          <a:xfrm>
            <a:off x="2924755" y="4267549"/>
            <a:ext cx="4725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7.5 </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 数组组合和文件存取</a:t>
            </a:r>
            <a:endPar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endParaRPr>
          </a:p>
        </p:txBody>
      </p:sp>
      <p:sp>
        <p:nvSpPr>
          <p:cNvPr id="19" name="Line 73"/>
          <p:cNvSpPr>
            <a:spLocks noChangeShapeType="1"/>
          </p:cNvSpPr>
          <p:nvPr/>
        </p:nvSpPr>
        <p:spPr bwMode="auto">
          <a:xfrm>
            <a:off x="2813482" y="4720728"/>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Text Box 90"/>
          <p:cNvSpPr txBox="1">
            <a:spLocks noChangeArrowheads="1"/>
          </p:cNvSpPr>
          <p:nvPr/>
        </p:nvSpPr>
        <p:spPr bwMode="auto">
          <a:xfrm>
            <a:off x="2924755" y="4890302"/>
            <a:ext cx="5442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60000"/>
                    <a:lumOff val="40000"/>
                  </a:schemeClr>
                </a:solidFill>
                <a:latin typeface="华文新魏" panose="02010800040101010101" pitchFamily="2" charset="-122"/>
                <a:ea typeface="华文新魏" panose="02010800040101010101" pitchFamily="2" charset="-122"/>
              </a:rPr>
              <a:t>7.6 </a:t>
            </a:r>
            <a:r>
              <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rPr>
              <a:t> 应用实例</a:t>
            </a:r>
            <a:endParaRPr lang="zh-CN" altLang="en-US" sz="2800" dirty="0">
              <a:solidFill>
                <a:schemeClr val="tx1">
                  <a:lumMod val="60000"/>
                  <a:lumOff val="40000"/>
                </a:schemeClr>
              </a:solidFill>
              <a:latin typeface="华文新魏" panose="02010800040101010101" pitchFamily="2" charset="-122"/>
              <a:ea typeface="华文新魏" panose="02010800040101010101" pitchFamily="2" charset="-122"/>
            </a:endParaRPr>
          </a:p>
        </p:txBody>
      </p:sp>
      <p:sp>
        <p:nvSpPr>
          <p:cNvPr id="21" name="Line 73"/>
          <p:cNvSpPr>
            <a:spLocks noChangeShapeType="1"/>
          </p:cNvSpPr>
          <p:nvPr/>
        </p:nvSpPr>
        <p:spPr bwMode="auto">
          <a:xfrm>
            <a:off x="2830799" y="5346377"/>
            <a:ext cx="5676900" cy="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的数组中含有很多数据，因此一般需要用循环语句来处理数据。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7.2  </a:t>
            </a:r>
            <a:r>
              <a:rPr lang="zh-CN" altLang="en-US" sz="3200" dirty="0">
                <a:solidFill>
                  <a:schemeClr val="bg1"/>
                </a:solidFill>
                <a:effectLst>
                  <a:outerShdw blurRad="38100" dist="38100" dir="2700000" algn="tl">
                    <a:srgbClr val="000000">
                      <a:alpha val="43137"/>
                    </a:srgbClr>
                  </a:outerShdw>
                </a:effectLst>
              </a:rPr>
              <a:t>存取数组元素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1544" y="989440"/>
            <a:ext cx="8663686" cy="80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buClr>
                <a:srgbClr val="990000"/>
              </a:buClr>
            </a:pPr>
            <a:r>
              <a:rPr lang="en-US" altLang="zh-CN" sz="2000" kern="0" dirty="0">
                <a:solidFill>
                  <a:srgbClr val="990000"/>
                </a:solidFill>
                <a:ea typeface="宋体" panose="02010600030101010101" pitchFamily="2" charset="-122"/>
              </a:rPr>
              <a:t>7.2.1 </a:t>
            </a:r>
            <a:r>
              <a:rPr lang="zh-CN" altLang="en-US" sz="2000" kern="0" dirty="0">
                <a:solidFill>
                  <a:srgbClr val="990000"/>
                </a:solidFill>
                <a:ea typeface="宋体" panose="02010600030101010101" pitchFamily="2" charset="-122"/>
              </a:rPr>
              <a:t>基本索引和切片操作</a:t>
            </a:r>
            <a:endParaRPr lang="en-US" altLang="zh-CN" sz="2000" kern="0" dirty="0">
              <a:solidFill>
                <a:srgbClr val="990000"/>
              </a:solidFill>
              <a:ea typeface="宋体" panose="02010600030101010101" pitchFamily="2" charset="-122"/>
            </a:endParaRPr>
          </a:p>
          <a:p>
            <a:pPr marL="0" indent="457200">
              <a:buClr>
                <a:srgbClr val="990000"/>
              </a:buClr>
            </a:pPr>
            <a:r>
              <a:rPr lang="en-US" altLang="zh-CN" sz="2000" kern="0" dirty="0">
                <a:ea typeface="宋体" panose="02010600030101010101" pitchFamily="2" charset="-122"/>
              </a:rPr>
              <a:t>np</a:t>
            </a:r>
            <a:r>
              <a:rPr lang="zh-CN" altLang="en-US" sz="2000" kern="0" dirty="0">
                <a:ea typeface="宋体" panose="02010600030101010101" pitchFamily="2" charset="-122"/>
              </a:rPr>
              <a:t>数组可按类似列表访问的语法，单个索引或切片访问。</a:t>
            </a:r>
            <a:endParaRPr lang="en-US" altLang="zh-CN" sz="2000" kern="0" dirty="0">
              <a:ea typeface="宋体" panose="02010600030101010101" pitchFamily="2" charset="-122"/>
            </a:endParaRPr>
          </a:p>
        </p:txBody>
      </p:sp>
      <p:sp>
        <p:nvSpPr>
          <p:cNvPr id="10" name="Rectangle 53"/>
          <p:cNvSpPr txBox="1">
            <a:spLocks noChangeArrowheads="1"/>
          </p:cNvSpPr>
          <p:nvPr/>
        </p:nvSpPr>
        <p:spPr bwMode="auto">
          <a:xfrm>
            <a:off x="2137846" y="1795021"/>
            <a:ext cx="8353942" cy="1129924"/>
          </a:xfrm>
          <a:prstGeom prst="rect">
            <a:avLst/>
          </a:prstGeom>
          <a:solidFill>
            <a:schemeClr val="accent3">
              <a:lumMod val="95000"/>
            </a:schemeClr>
          </a:solidFill>
          <a:ln>
            <a:noFill/>
          </a:ln>
          <a:effec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buClr>
                <a:srgbClr val="990000"/>
              </a:buClr>
            </a:pPr>
            <a:r>
              <a:rPr lang="en-US" altLang="zh-CN" sz="2000" kern="0" dirty="0">
                <a:ea typeface="宋体" panose="02010600030101010101" pitchFamily="2" charset="-122"/>
              </a:rPr>
              <a:t>b=</a:t>
            </a:r>
            <a:r>
              <a:rPr lang="en-US" altLang="zh-CN" sz="2000" kern="0" dirty="0" err="1">
                <a:ea typeface="宋体" panose="02010600030101010101" pitchFamily="2" charset="-122"/>
              </a:rPr>
              <a:t>np.arange</a:t>
            </a:r>
            <a:r>
              <a:rPr lang="en-US" altLang="zh-CN" sz="2000" kern="0" dirty="0">
                <a:ea typeface="宋体" panose="02010600030101010101" pitchFamily="2" charset="-122"/>
              </a:rPr>
              <a:t>(5,10)    		# array([5,6,7,8,9])</a:t>
            </a: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b[1],  b[-1],    b[:2], b[1:3]      	# (6, 9, array([5, 6]), array([6, 7]))</a:t>
            </a: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b[[0,1,3]]   			# </a:t>
            </a:r>
            <a:r>
              <a:rPr lang="zh-CN" altLang="en-US" sz="2000" kern="0" dirty="0">
                <a:ea typeface="宋体" panose="02010600030101010101" pitchFamily="2" charset="-122"/>
              </a:rPr>
              <a:t>花式索引 </a:t>
            </a:r>
            <a:r>
              <a:rPr lang="en-US" altLang="zh-CN" sz="2000" kern="0" dirty="0">
                <a:ea typeface="宋体" panose="02010600030101010101" pitchFamily="2" charset="-122"/>
              </a:rPr>
              <a:t>array([5,6,8</a:t>
            </a:r>
            <a:r>
              <a:rPr lang="en-US" altLang="zh-CN" sz="2000" kern="0">
                <a:ea typeface="宋体" panose="02010600030101010101" pitchFamily="2" charset="-122"/>
              </a:rPr>
              <a:t>]), </a:t>
            </a:r>
            <a:r>
              <a:rPr lang="zh-CN" altLang="en-US" sz="2000" kern="0">
                <a:ea typeface="宋体" panose="02010600030101010101" pitchFamily="2" charset="-122"/>
              </a:rPr>
              <a:t> 复制</a:t>
            </a:r>
            <a:endParaRPr lang="en-US" altLang="zh-CN" sz="2000" kern="0" dirty="0">
              <a:ea typeface="宋体" panose="02010600030101010101" pitchFamily="2" charset="-122"/>
            </a:endParaRPr>
          </a:p>
        </p:txBody>
      </p:sp>
      <p:sp>
        <p:nvSpPr>
          <p:cNvPr id="7" name="Rectangle 53"/>
          <p:cNvSpPr txBox="1">
            <a:spLocks noChangeArrowheads="1"/>
          </p:cNvSpPr>
          <p:nvPr/>
        </p:nvSpPr>
        <p:spPr bwMode="auto">
          <a:xfrm>
            <a:off x="2107208" y="3169228"/>
            <a:ext cx="8500244" cy="46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buClr>
                <a:srgbClr val="990000"/>
              </a:buClr>
            </a:pPr>
            <a:r>
              <a:rPr lang="zh-CN" altLang="en-US" sz="2000" kern="0" dirty="0">
                <a:solidFill>
                  <a:srgbClr val="C00000"/>
                </a:solidFill>
                <a:ea typeface="宋体" panose="02010600030101010101" pitchFamily="2" charset="-122"/>
              </a:rPr>
              <a:t>重要</a:t>
            </a:r>
            <a:r>
              <a:rPr lang="en-US" altLang="zh-CN" sz="2000" kern="0" dirty="0">
                <a:solidFill>
                  <a:srgbClr val="C00000"/>
                </a:solidFill>
                <a:ea typeface="宋体" panose="02010600030101010101" pitchFamily="2" charset="-122"/>
              </a:rPr>
              <a:t>:</a:t>
            </a:r>
            <a:r>
              <a:rPr lang="zh-CN" altLang="en-US" sz="2000" kern="0" dirty="0">
                <a:solidFill>
                  <a:srgbClr val="C00000"/>
                </a:solidFill>
                <a:ea typeface="宋体" panose="02010600030101010101" pitchFamily="2" charset="-122"/>
              </a:rPr>
              <a:t>数组切片和列表切片不同，前者是视图，后者是复制。</a:t>
            </a:r>
            <a:endParaRPr lang="en-US" altLang="zh-CN" sz="2000" kern="0" dirty="0">
              <a:solidFill>
                <a:srgbClr val="C00000"/>
              </a:solidFill>
              <a:ea typeface="宋体" panose="02010600030101010101" pitchFamily="2" charset="-122"/>
            </a:endParaRPr>
          </a:p>
        </p:txBody>
      </p:sp>
      <p:sp>
        <p:nvSpPr>
          <p:cNvPr id="8" name="Rectangle 53"/>
          <p:cNvSpPr txBox="1">
            <a:spLocks noChangeArrowheads="1"/>
          </p:cNvSpPr>
          <p:nvPr/>
        </p:nvSpPr>
        <p:spPr bwMode="auto">
          <a:xfrm>
            <a:off x="2133282" y="3650654"/>
            <a:ext cx="8358506" cy="3018433"/>
          </a:xfrm>
          <a:prstGeom prst="rect">
            <a:avLst/>
          </a:prstGeom>
          <a:solidFill>
            <a:schemeClr val="accent3">
              <a:lumMod val="95000"/>
            </a:schemeClr>
          </a:solidFill>
          <a:ln>
            <a:noFill/>
          </a:ln>
          <a:effec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buClr>
                <a:srgbClr val="990000"/>
              </a:buClr>
            </a:pPr>
            <a:r>
              <a:rPr lang="en-US" altLang="zh-CN" sz="2000" kern="0">
                <a:ea typeface="宋体" panose="02010600030101010101" pitchFamily="2" charset="-122"/>
              </a:rPr>
              <a:t># </a:t>
            </a:r>
            <a:r>
              <a:rPr lang="zh-CN" altLang="en-US" sz="2000" kern="0">
                <a:ea typeface="宋体" panose="02010600030101010101" pitchFamily="2" charset="-122"/>
              </a:rPr>
              <a:t>下例演示 </a:t>
            </a:r>
            <a:r>
              <a:rPr lang="en-US" altLang="zh-CN" sz="2000" kern="0">
                <a:ea typeface="宋体" panose="02010600030101010101" pitchFamily="2" charset="-122"/>
              </a:rPr>
              <a:t>NumPy </a:t>
            </a:r>
            <a:r>
              <a:rPr lang="zh-CN" altLang="en-US" sz="2000" kern="0">
                <a:ea typeface="宋体" panose="02010600030101010101" pitchFamily="2" charset="-122"/>
              </a:rPr>
              <a:t>数组切片和原数组共享内存</a:t>
            </a:r>
            <a:endParaRPr lang="en-US" altLang="zh-CN" sz="2000" kern="0">
              <a:ea typeface="宋体" panose="02010600030101010101" pitchFamily="2" charset="-122"/>
            </a:endParaRPr>
          </a:p>
          <a:p>
            <a:pPr marL="0" indent="0">
              <a:buClr>
                <a:srgbClr val="990000"/>
              </a:buClr>
            </a:pPr>
            <a:r>
              <a:rPr lang="en-US" altLang="zh-CN" sz="2000" kern="0">
                <a:ea typeface="宋体" panose="02010600030101010101" pitchFamily="2" charset="-122"/>
              </a:rPr>
              <a:t>b</a:t>
            </a:r>
            <a:r>
              <a:rPr lang="en-US" altLang="zh-CN" sz="2000" kern="0" dirty="0">
                <a:ea typeface="宋体" panose="02010600030101010101" pitchFamily="2" charset="-122"/>
              </a:rPr>
              <a:t>=</a:t>
            </a:r>
            <a:r>
              <a:rPr lang="en-US" altLang="zh-CN" sz="2000" kern="0" dirty="0" err="1">
                <a:ea typeface="宋体" panose="02010600030101010101" pitchFamily="2" charset="-122"/>
              </a:rPr>
              <a:t>np.arange</a:t>
            </a:r>
            <a:r>
              <a:rPr lang="en-US" altLang="zh-CN" sz="2000" kern="0" dirty="0">
                <a:ea typeface="宋体" panose="02010600030101010101" pitchFamily="2" charset="-122"/>
              </a:rPr>
              <a:t>(5,10)    	# array([5,6,7,8,9])</a:t>
            </a: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c=b[0:3]       		# </a:t>
            </a:r>
            <a:r>
              <a:rPr lang="zh-CN" altLang="en-US" sz="2000" kern="0" dirty="0">
                <a:ea typeface="宋体" panose="02010600030101010101" pitchFamily="2" charset="-122"/>
              </a:rPr>
              <a:t>产生视图，</a:t>
            </a:r>
            <a:r>
              <a:rPr lang="en-US" altLang="zh-CN" sz="2000" kern="0" dirty="0" err="1">
                <a:ea typeface="宋体" panose="02010600030101010101" pitchFamily="2" charset="-122"/>
              </a:rPr>
              <a:t>b,c</a:t>
            </a:r>
            <a:r>
              <a:rPr lang="zh-CN" altLang="en-US" sz="2000" kern="0" dirty="0">
                <a:ea typeface="宋体" panose="02010600030101010101" pitchFamily="2" charset="-122"/>
              </a:rPr>
              <a:t>指向同一内存块</a:t>
            </a: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c[0]=100     		# </a:t>
            </a:r>
            <a:r>
              <a:rPr lang="zh-CN" altLang="en-US" sz="2000" kern="0" dirty="0">
                <a:ea typeface="宋体" panose="02010600030101010101" pitchFamily="2" charset="-122"/>
              </a:rPr>
              <a:t>此修改将同时影响 </a:t>
            </a:r>
            <a:r>
              <a:rPr lang="en-US" altLang="zh-CN" sz="2000" kern="0" dirty="0">
                <a:ea typeface="宋体" panose="02010600030101010101" pitchFamily="2" charset="-122"/>
              </a:rPr>
              <a:t>b </a:t>
            </a:r>
            <a:r>
              <a:rPr lang="zh-CN" altLang="en-US" sz="2000" kern="0" dirty="0">
                <a:ea typeface="宋体" panose="02010600030101010101" pitchFamily="2" charset="-122"/>
              </a:rPr>
              <a:t>和 </a:t>
            </a:r>
            <a:r>
              <a:rPr lang="en-US" altLang="zh-CN" sz="2000" kern="0" dirty="0">
                <a:ea typeface="宋体" panose="02010600030101010101" pitchFamily="2" charset="-122"/>
              </a:rPr>
              <a:t>c</a:t>
            </a: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c  			# array([</a:t>
            </a:r>
            <a:r>
              <a:rPr lang="en-US" altLang="zh-CN" sz="2000" kern="0" dirty="0">
                <a:solidFill>
                  <a:srgbClr val="990000"/>
                </a:solidFill>
                <a:ea typeface="宋体" panose="02010600030101010101" pitchFamily="2" charset="-122"/>
              </a:rPr>
              <a:t>100</a:t>
            </a:r>
            <a:r>
              <a:rPr lang="en-US" altLang="zh-CN" sz="2000" kern="0" dirty="0">
                <a:ea typeface="宋体" panose="02010600030101010101" pitchFamily="2" charset="-122"/>
              </a:rPr>
              <a:t>,6,7])</a:t>
            </a: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b           		# array([</a:t>
            </a:r>
            <a:r>
              <a:rPr lang="en-US" altLang="zh-CN" sz="2000" kern="0">
                <a:solidFill>
                  <a:srgbClr val="990000"/>
                </a:solidFill>
                <a:ea typeface="宋体" panose="02010600030101010101" pitchFamily="2" charset="-122"/>
              </a:rPr>
              <a:t>100</a:t>
            </a:r>
            <a:r>
              <a:rPr lang="en-US" altLang="zh-CN" sz="2000" kern="0">
                <a:ea typeface="宋体" panose="02010600030101010101" pitchFamily="2" charset="-122"/>
              </a:rPr>
              <a:t>,6,7,8,9])</a:t>
            </a:r>
            <a:endParaRPr lang="en-US" altLang="zh-CN" sz="2000" kern="0">
              <a:ea typeface="宋体" panose="02010600030101010101" pitchFamily="2" charset="-122"/>
            </a:endParaRPr>
          </a:p>
          <a:p>
            <a:pPr marL="0" indent="0">
              <a:buClr>
                <a:srgbClr val="990000"/>
              </a:buClr>
            </a:pPr>
            <a:endParaRPr lang="en-US" altLang="zh-CN" sz="2000" kern="0" dirty="0">
              <a:ea typeface="宋体" panose="02010600030101010101" pitchFamily="2" charset="-122"/>
            </a:endParaRPr>
          </a:p>
          <a:p>
            <a:pPr marL="0" indent="0">
              <a:buClr>
                <a:srgbClr val="990000"/>
              </a:buClr>
            </a:pPr>
            <a:r>
              <a:rPr lang="en-US" altLang="zh-CN" sz="2000" kern="0" dirty="0">
                <a:ea typeface="宋体" panose="02010600030101010101" pitchFamily="2" charset="-122"/>
              </a:rPr>
              <a:t>c = b[0:3]</a:t>
            </a:r>
            <a:r>
              <a:rPr lang="en-US" altLang="zh-CN" sz="2000" kern="0" dirty="0">
                <a:solidFill>
                  <a:srgbClr val="FF0000"/>
                </a:solidFill>
                <a:ea typeface="宋体" panose="02010600030101010101" pitchFamily="2" charset="-122"/>
              </a:rPr>
              <a:t>.</a:t>
            </a:r>
            <a:r>
              <a:rPr lang="en-US" altLang="zh-CN" sz="2000" kern="0" dirty="0">
                <a:solidFill>
                  <a:srgbClr val="C00000"/>
                </a:solidFill>
                <a:ea typeface="宋体" panose="02010600030101010101" pitchFamily="2" charset="-122"/>
              </a:rPr>
              <a:t>copy</a:t>
            </a:r>
            <a:r>
              <a:rPr lang="en-US" altLang="zh-CN" sz="2000" kern="0" dirty="0">
                <a:ea typeface="宋体" panose="02010600030101010101" pitchFamily="2" charset="-122"/>
              </a:rPr>
              <a:t>()</a:t>
            </a:r>
            <a:r>
              <a:rPr lang="zh-CN" altLang="en-US" sz="2000" kern="0" dirty="0">
                <a:ea typeface="宋体" panose="02010600030101010101" pitchFamily="2" charset="-122"/>
              </a:rPr>
              <a:t>  </a:t>
            </a:r>
            <a:r>
              <a:rPr lang="en-US" altLang="zh-CN" sz="2000" kern="0" dirty="0">
                <a:ea typeface="宋体" panose="02010600030101010101" pitchFamily="2" charset="-122"/>
              </a:rPr>
              <a:t>	#</a:t>
            </a:r>
            <a:r>
              <a:rPr lang="zh-CN" altLang="en-US" sz="2000" kern="0" dirty="0">
                <a:ea typeface="宋体" panose="02010600030101010101" pitchFamily="2" charset="-122"/>
              </a:rPr>
              <a:t> 复制数组，这样 </a:t>
            </a:r>
            <a:r>
              <a:rPr lang="en-US" altLang="zh-CN" sz="2000" kern="0" dirty="0">
                <a:ea typeface="宋体" panose="02010600030101010101" pitchFamily="2" charset="-122"/>
              </a:rPr>
              <a:t>b, c</a:t>
            </a:r>
            <a:r>
              <a:rPr lang="zh-CN" altLang="en-US" sz="2000" kern="0" dirty="0">
                <a:ea typeface="宋体" panose="02010600030101010101" pitchFamily="2" charset="-122"/>
              </a:rPr>
              <a:t>分离</a:t>
            </a:r>
            <a:r>
              <a:rPr lang="zh-CN" altLang="en-US" sz="2000" kern="0">
                <a:ea typeface="宋体" panose="02010600030101010101" pitchFamily="2" charset="-122"/>
              </a:rPr>
              <a:t>，不会相互影响</a:t>
            </a:r>
            <a:endParaRPr lang="en-US" altLang="zh-CN" sz="2000" kern="0" dirty="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7.2.2  </a:t>
            </a:r>
            <a:r>
              <a:rPr lang="zh-CN" altLang="en-US" sz="3200" dirty="0">
                <a:solidFill>
                  <a:schemeClr val="bg1"/>
                </a:solidFill>
                <a:effectLst>
                  <a:outerShdw blurRad="38100" dist="38100" dir="2700000" algn="tl">
                    <a:srgbClr val="000000">
                      <a:alpha val="43137"/>
                    </a:srgbClr>
                  </a:outerShdw>
                </a:effectLst>
              </a:rPr>
              <a:t>二维数组的索引操作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8633" y="873420"/>
            <a:ext cx="8280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zh-CN" altLang="en-US" sz="2400" kern="0" dirty="0">
                <a:solidFill>
                  <a:srgbClr val="C00000"/>
                </a:solidFill>
                <a:ea typeface="宋体" panose="02010600030101010101" pitchFamily="2" charset="-122"/>
              </a:rPr>
              <a:t>二维数组分行、列两个维度</a:t>
            </a:r>
            <a:r>
              <a:rPr lang="zh-CN" altLang="en-US" sz="2400" kern="0" dirty="0">
                <a:ea typeface="宋体" panose="02010600030101010101" pitchFamily="2" charset="-122"/>
              </a:rPr>
              <a:t>，用</a:t>
            </a:r>
            <a:r>
              <a:rPr lang="en-US" altLang="zh-CN" sz="2400" kern="0" dirty="0">
                <a:ea typeface="宋体" panose="02010600030101010101" pitchFamily="2" charset="-122"/>
              </a:rPr>
              <a:t>[</a:t>
            </a:r>
            <a:r>
              <a:rPr lang="zh-CN" altLang="zh-CN" sz="2400" kern="0" dirty="0">
                <a:ea typeface="宋体" panose="02010600030101010101" pitchFamily="2" charset="-122"/>
              </a:rPr>
              <a:t>行</a:t>
            </a:r>
            <a:r>
              <a:rPr lang="en-US" altLang="zh-CN" sz="2400" kern="0" dirty="0">
                <a:ea typeface="宋体" panose="02010600030101010101" pitchFamily="2" charset="-122"/>
              </a:rPr>
              <a:t>,</a:t>
            </a:r>
            <a:r>
              <a:rPr lang="zh-CN" altLang="zh-CN" sz="2400" kern="0" dirty="0">
                <a:ea typeface="宋体" panose="02010600030101010101" pitchFamily="2" charset="-122"/>
              </a:rPr>
              <a:t>列</a:t>
            </a:r>
            <a:r>
              <a:rPr lang="en-US" altLang="zh-CN" sz="2400" kern="0" dirty="0">
                <a:ea typeface="宋体" panose="02010600030101010101" pitchFamily="2" charset="-122"/>
              </a:rPr>
              <a:t>]</a:t>
            </a:r>
            <a:r>
              <a:rPr lang="zh-CN" altLang="zh-CN" sz="2400" kern="0" dirty="0">
                <a:ea typeface="宋体" panose="02010600030101010101" pitchFamily="2" charset="-122"/>
              </a:rPr>
              <a:t>、</a:t>
            </a:r>
            <a:r>
              <a:rPr lang="en-US" altLang="zh-CN" sz="2400" kern="0" dirty="0">
                <a:ea typeface="宋体" panose="02010600030101010101" pitchFamily="2" charset="-122"/>
              </a:rPr>
              <a:t>[</a:t>
            </a:r>
            <a:r>
              <a:rPr lang="zh-CN" altLang="zh-CN" sz="2400" kern="0" dirty="0">
                <a:ea typeface="宋体" panose="02010600030101010101" pitchFamily="2" charset="-122"/>
              </a:rPr>
              <a:t>行</a:t>
            </a:r>
            <a:r>
              <a:rPr lang="en-US" altLang="zh-CN" sz="2400" kern="0" dirty="0">
                <a:ea typeface="宋体" panose="02010600030101010101" pitchFamily="2" charset="-122"/>
              </a:rPr>
              <a:t>]</a:t>
            </a:r>
            <a:r>
              <a:rPr lang="zh-CN" altLang="zh-CN" sz="2400" kern="0" dirty="0">
                <a:ea typeface="宋体" panose="02010600030101010101" pitchFamily="2" charset="-122"/>
              </a:rPr>
              <a:t>、</a:t>
            </a:r>
            <a:r>
              <a:rPr lang="en-US" altLang="zh-CN" sz="2400" kern="0" dirty="0">
                <a:ea typeface="宋体" panose="02010600030101010101" pitchFamily="2" charset="-122"/>
              </a:rPr>
              <a:t>[:,</a:t>
            </a:r>
            <a:r>
              <a:rPr lang="zh-CN" altLang="zh-CN" sz="2400" kern="0" dirty="0">
                <a:ea typeface="宋体" panose="02010600030101010101" pitchFamily="2" charset="-122"/>
              </a:rPr>
              <a:t>列</a:t>
            </a:r>
            <a:r>
              <a:rPr lang="en-US" altLang="zh-CN" sz="2400" kern="0" dirty="0">
                <a:ea typeface="宋体" panose="02010600030101010101" pitchFamily="2" charset="-122"/>
              </a:rPr>
              <a:t>]</a:t>
            </a:r>
            <a:r>
              <a:rPr lang="zh-CN" altLang="en-US" sz="2400" kern="0" dirty="0">
                <a:ea typeface="宋体" panose="02010600030101010101" pitchFamily="2" charset="-122"/>
              </a:rPr>
              <a:t>访问。</a:t>
            </a:r>
            <a:endParaRPr lang="en-US" altLang="zh-CN" sz="2400" kern="0" dirty="0">
              <a:ea typeface="宋体" panose="02010600030101010101" pitchFamily="2" charset="-122"/>
            </a:endParaRPr>
          </a:p>
        </p:txBody>
      </p:sp>
      <p:sp>
        <p:nvSpPr>
          <p:cNvPr id="10" name="Rectangle 53"/>
          <p:cNvSpPr txBox="1">
            <a:spLocks noChangeArrowheads="1"/>
          </p:cNvSpPr>
          <p:nvPr/>
        </p:nvSpPr>
        <p:spPr bwMode="auto">
          <a:xfrm>
            <a:off x="2063553" y="1399315"/>
            <a:ext cx="4824536" cy="4045909"/>
          </a:xfrm>
          <a:prstGeom prst="rect">
            <a:avLst/>
          </a:prstGeom>
          <a:solidFill>
            <a:schemeClr val="accent3">
              <a:lumMod val="95000"/>
            </a:schemeClr>
          </a:solidFill>
          <a:ln>
            <a:noFill/>
          </a:ln>
          <a:effec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buClr>
                <a:srgbClr val="990000"/>
              </a:buClr>
            </a:pPr>
            <a:r>
              <a:rPr lang="en-US" altLang="zh-CN" sz="2000" kern="0" dirty="0">
                <a:ea typeface="宋体" panose="02010600030101010101" pitchFamily="2" charset="-122"/>
              </a:rPr>
              <a:t>b=</a:t>
            </a:r>
            <a:r>
              <a:rPr lang="en-US" altLang="zh-CN" sz="2000" kern="0" dirty="0" err="1">
                <a:ea typeface="宋体" panose="02010600030101010101" pitchFamily="2" charset="-122"/>
              </a:rPr>
              <a:t>np.arange</a:t>
            </a:r>
            <a:r>
              <a:rPr lang="en-US" altLang="zh-CN" sz="2000" kern="0" dirty="0">
                <a:ea typeface="宋体" panose="02010600030101010101" pitchFamily="2" charset="-122"/>
              </a:rPr>
              <a:t>(12).reshape(3,4)</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err="1">
                <a:ea typeface="宋体" panose="02010600030101010101" pitchFamily="2" charset="-122"/>
              </a:rPr>
              <a:t>Out:array</a:t>
            </a:r>
            <a:r>
              <a:rPr lang="en-US" altLang="zh-CN" sz="2000" kern="0" dirty="0">
                <a:ea typeface="宋体" panose="02010600030101010101" pitchFamily="2" charset="-122"/>
              </a:rPr>
              <a:t>([[ 0,  1,  2,  3],</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                  [ 4,  5,  6,  7],</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                  [ 8,  9, 10, 11]])  </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b[1, 2]  		# 6</a:t>
            </a:r>
            <a:r>
              <a:rPr lang="zh-CN" altLang="en-US" sz="2000" kern="0" dirty="0">
                <a:ea typeface="宋体" panose="02010600030101010101" pitchFamily="2" charset="-122"/>
              </a:rPr>
              <a:t>，也可写为  </a:t>
            </a:r>
            <a:r>
              <a:rPr lang="en-US" altLang="zh-CN" sz="2000" kern="0" dirty="0">
                <a:ea typeface="宋体" panose="02010600030101010101" pitchFamily="2" charset="-122"/>
              </a:rPr>
              <a:t>b[1][2] </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b[1, 1:3]    	# array([5,6])</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b[1]   		# array([4,5,6,7])</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b[:,1]          	# array([1,5,9])</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b[1:3, 1:4]   	# array([5,6,7],</a:t>
            </a:r>
            <a:endParaRPr lang="en-US" altLang="zh-CN" sz="2000" kern="0" dirty="0">
              <a:ea typeface="宋体" panose="02010600030101010101" pitchFamily="2" charset="-122"/>
            </a:endParaRPr>
          </a:p>
          <a:p>
            <a:pPr marL="0" indent="0">
              <a:lnSpc>
                <a:spcPct val="110000"/>
              </a:lnSpc>
              <a:buClr>
                <a:srgbClr val="990000"/>
              </a:buClr>
            </a:pPr>
            <a:r>
              <a:rPr lang="en-US" altLang="zh-CN" sz="2000" kern="0" dirty="0">
                <a:ea typeface="宋体" panose="02010600030101010101" pitchFamily="2" charset="-122"/>
              </a:rPr>
              <a:t>                                      [9,10,11])</a:t>
            </a:r>
            <a:endParaRPr lang="en-US" altLang="zh-CN" sz="2000" kern="0" dirty="0">
              <a:ea typeface="宋体" panose="02010600030101010101" pitchFamily="2" charset="-122"/>
            </a:endParaRPr>
          </a:p>
          <a:p>
            <a:pPr marL="0" indent="0">
              <a:lnSpc>
                <a:spcPct val="110000"/>
              </a:lnSpc>
              <a:buClr>
                <a:srgbClr val="990000"/>
              </a:buClr>
            </a:pPr>
            <a:endParaRPr lang="en-US" altLang="zh-CN" sz="2000" kern="0" dirty="0">
              <a:ea typeface="宋体" panose="02010600030101010101" pitchFamily="2" charset="-122"/>
            </a:endParaRPr>
          </a:p>
          <a:p>
            <a:pPr marL="0" indent="0">
              <a:lnSpc>
                <a:spcPct val="110000"/>
              </a:lnSpc>
              <a:buClr>
                <a:srgbClr val="990000"/>
              </a:buClr>
            </a:pPr>
            <a:endParaRPr lang="en-US" altLang="zh-CN" sz="2000" kern="0" dirty="0">
              <a:ea typeface="宋体" panose="02010600030101010101" pitchFamily="2" charset="-122"/>
            </a:endParaRPr>
          </a:p>
        </p:txBody>
      </p:sp>
      <p:sp>
        <p:nvSpPr>
          <p:cNvPr id="2" name="矩形 1"/>
          <p:cNvSpPr/>
          <p:nvPr/>
        </p:nvSpPr>
        <p:spPr>
          <a:xfrm>
            <a:off x="2063554" y="5700463"/>
            <a:ext cx="8220935" cy="401905"/>
          </a:xfrm>
          <a:prstGeom prst="rect">
            <a:avLst/>
          </a:prstGeom>
        </p:spPr>
        <p:txBody>
          <a:bodyPr wrap="square">
            <a:spAutoFit/>
          </a:bodyPr>
          <a:lstStyle/>
          <a:p>
            <a:pPr>
              <a:lnSpc>
                <a:spcPct val="110000"/>
              </a:lnSpc>
              <a:buClr>
                <a:srgbClr val="990000"/>
              </a:buClr>
            </a:pPr>
            <a:r>
              <a:rPr lang="en-US" altLang="zh-CN" sz="2000" kern="0" dirty="0"/>
              <a:t>b[ [0,1,2], [3,2,1] ]  # array([3, 6, 9]),  </a:t>
            </a:r>
            <a:r>
              <a:rPr lang="zh-CN" altLang="en-US" sz="2000" kern="0" dirty="0"/>
              <a:t>将行</a:t>
            </a:r>
            <a:r>
              <a:rPr lang="en-US" altLang="zh-CN" sz="2000" kern="0" dirty="0"/>
              <a:t>/</a:t>
            </a:r>
            <a:r>
              <a:rPr lang="zh-CN" altLang="en-US" sz="2000" kern="0" dirty="0"/>
              <a:t>列坐标分别排列，花式索引</a:t>
            </a:r>
            <a:endParaRPr lang="en-US" altLang="zh-CN" sz="2000" kern="0" dirty="0"/>
          </a:p>
        </p:txBody>
      </p:sp>
      <p:pic>
        <p:nvPicPr>
          <p:cNvPr id="7" name="图片 6"/>
          <p:cNvPicPr>
            <a:picLocks noChangeAspect="1"/>
          </p:cNvPicPr>
          <p:nvPr/>
        </p:nvPicPr>
        <p:blipFill>
          <a:blip r:embed="rId1"/>
          <a:stretch>
            <a:fillRect/>
          </a:stretch>
        </p:blipFill>
        <p:spPr>
          <a:xfrm>
            <a:off x="7644715" y="2642389"/>
            <a:ext cx="2710569" cy="1252299"/>
          </a:xfrm>
          <a:prstGeom prst="rect">
            <a:avLst/>
          </a:prstGeom>
        </p:spPr>
      </p:pic>
      <p:pic>
        <p:nvPicPr>
          <p:cNvPr id="8" name="图片 7"/>
          <p:cNvPicPr>
            <a:picLocks noChangeAspect="1"/>
          </p:cNvPicPr>
          <p:nvPr/>
        </p:nvPicPr>
        <p:blipFill>
          <a:blip r:embed="rId2"/>
          <a:stretch>
            <a:fillRect/>
          </a:stretch>
        </p:blipFill>
        <p:spPr>
          <a:xfrm>
            <a:off x="7689728" y="4152260"/>
            <a:ext cx="2594048" cy="1252299"/>
          </a:xfrm>
          <a:prstGeom prst="rect">
            <a:avLst/>
          </a:prstGeom>
        </p:spPr>
      </p:pic>
      <p:sp>
        <p:nvSpPr>
          <p:cNvPr id="3" name="矩形 2"/>
          <p:cNvSpPr/>
          <p:nvPr/>
        </p:nvSpPr>
        <p:spPr>
          <a:xfrm>
            <a:off x="2028626" y="6267183"/>
            <a:ext cx="8220935" cy="401905"/>
          </a:xfrm>
          <a:prstGeom prst="rect">
            <a:avLst/>
          </a:prstGeom>
        </p:spPr>
        <p:txBody>
          <a:bodyPr wrap="square">
            <a:spAutoFit/>
          </a:bodyPr>
          <a:lstStyle/>
          <a:p>
            <a:pPr>
              <a:lnSpc>
                <a:spcPct val="110000"/>
              </a:lnSpc>
              <a:buClr>
                <a:srgbClr val="990000"/>
              </a:buClr>
            </a:pPr>
            <a:r>
              <a:rPr lang="zh-CN" altLang="en-US" sz="2000" kern="0"/>
              <a:t>补充</a:t>
            </a:r>
            <a:r>
              <a:rPr lang="en-US" altLang="zh-CN" sz="2000" kern="0"/>
              <a:t>: np.tril(b) </a:t>
            </a:r>
            <a:r>
              <a:rPr lang="zh-CN" altLang="en-US" sz="2000" kern="0"/>
              <a:t>下三角矩阵 ，    </a:t>
            </a:r>
            <a:r>
              <a:rPr lang="en-US" altLang="zh-CN" sz="2000" kern="0"/>
              <a:t>np.triu(b) </a:t>
            </a:r>
            <a:r>
              <a:rPr lang="zh-CN" altLang="en-US" sz="2000" kern="0"/>
              <a:t>上三角矩阵</a:t>
            </a:r>
            <a:endParaRPr lang="en-US" altLang="zh-CN" sz="2000" kern="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7.2.3  </a:t>
            </a:r>
            <a:r>
              <a:rPr lang="zh-CN" altLang="en-US" sz="3200" dirty="0">
                <a:solidFill>
                  <a:schemeClr val="bg1"/>
                </a:solidFill>
                <a:effectLst>
                  <a:outerShdw blurRad="38100" dist="38100" dir="2700000" algn="tl">
                    <a:srgbClr val="000000">
                      <a:alpha val="43137"/>
                    </a:srgbClr>
                  </a:outerShdw>
                </a:effectLst>
              </a:rPr>
              <a:t>布尔索引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1544" y="989311"/>
            <a:ext cx="8280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zh-CN" altLang="en-US" sz="2000" kern="0" dirty="0">
                <a:solidFill>
                  <a:srgbClr val="C00000"/>
                </a:solidFill>
                <a:ea typeface="宋体" panose="02010600030101010101" pitchFamily="2" charset="-122"/>
              </a:rPr>
              <a:t>布尔索引</a:t>
            </a:r>
            <a:r>
              <a:rPr lang="zh-CN" altLang="en-US" sz="2000" kern="0" dirty="0">
                <a:ea typeface="宋体" panose="02010600030101010101" pitchFamily="2" charset="-122"/>
              </a:rPr>
              <a:t>：筛选出</a:t>
            </a:r>
            <a:r>
              <a:rPr lang="en-US" altLang="zh-CN" sz="2000" kern="0" dirty="0">
                <a:ea typeface="宋体" panose="02010600030101010101" pitchFamily="2" charset="-122"/>
              </a:rPr>
              <a:t>True</a:t>
            </a:r>
            <a:r>
              <a:rPr lang="zh-CN" altLang="en-US" sz="2000" kern="0" dirty="0">
                <a:ea typeface="宋体" panose="02010600030101010101" pitchFamily="2" charset="-122"/>
              </a:rPr>
              <a:t>值对应位置</a:t>
            </a:r>
            <a:r>
              <a:rPr lang="zh-CN" altLang="en-US" sz="2000" kern="0">
                <a:ea typeface="宋体" panose="02010600030101010101" pitchFamily="2" charset="-122"/>
              </a:rPr>
              <a:t>的数据，</a:t>
            </a:r>
            <a:r>
              <a:rPr lang="zh-CN" altLang="en-US" sz="2000" kern="0">
                <a:solidFill>
                  <a:srgbClr val="C00000"/>
                </a:solidFill>
                <a:ea typeface="宋体" panose="02010600030101010101" pitchFamily="2" charset="-122"/>
              </a:rPr>
              <a:t>很有用</a:t>
            </a:r>
            <a:r>
              <a:rPr lang="zh-CN" altLang="en-US" sz="2000" kern="0">
                <a:solidFill>
                  <a:srgbClr val="FF0000"/>
                </a:solidFill>
                <a:ea typeface="宋体" panose="02010600030101010101" pitchFamily="2" charset="-122"/>
              </a:rPr>
              <a:t>。</a:t>
            </a:r>
            <a:endParaRPr lang="en-US" altLang="zh-CN" sz="2000" kern="0" dirty="0">
              <a:solidFill>
                <a:srgbClr val="FF0000"/>
              </a:solidFill>
              <a:ea typeface="宋体" panose="02010600030101010101" pitchFamily="2" charset="-122"/>
            </a:endParaRPr>
          </a:p>
        </p:txBody>
      </p:sp>
      <p:sp>
        <p:nvSpPr>
          <p:cNvPr id="10" name="Rectangle 53"/>
          <p:cNvSpPr txBox="1">
            <a:spLocks noChangeArrowheads="1"/>
          </p:cNvSpPr>
          <p:nvPr/>
        </p:nvSpPr>
        <p:spPr bwMode="auto">
          <a:xfrm>
            <a:off x="1991544" y="1600397"/>
            <a:ext cx="8500244" cy="480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spcBef>
                <a:spcPts val="0"/>
              </a:spcBef>
            </a:pPr>
            <a:r>
              <a:rPr lang="en-US" altLang="zh-CN" sz="2000" dirty="0"/>
              <a:t># </a:t>
            </a:r>
            <a:r>
              <a:rPr lang="zh-CN" altLang="en-US" sz="2000" dirty="0"/>
              <a:t>设种子</a:t>
            </a:r>
            <a:r>
              <a:rPr lang="en-US" altLang="zh-CN" sz="2000" dirty="0"/>
              <a:t>7</a:t>
            </a:r>
            <a:r>
              <a:rPr lang="zh-CN" altLang="en-US" sz="2000" dirty="0"/>
              <a:t>，相同的种子可确保随机数按序生成时是相同的，结果可重现</a:t>
            </a:r>
            <a:endParaRPr lang="en-US" altLang="zh-CN" sz="2000" dirty="0"/>
          </a:p>
          <a:p>
            <a:pPr marL="0" indent="0">
              <a:lnSpc>
                <a:spcPct val="120000"/>
              </a:lnSpc>
              <a:spcBef>
                <a:spcPts val="0"/>
              </a:spcBef>
            </a:pPr>
            <a:r>
              <a:rPr lang="en-US" altLang="zh-CN" sz="2000" dirty="0" err="1"/>
              <a:t>np.random.seed</a:t>
            </a:r>
            <a:r>
              <a:rPr lang="en-US" altLang="zh-CN" sz="2000" dirty="0"/>
              <a:t>(7)</a:t>
            </a:r>
            <a:endParaRPr lang="zh-CN" altLang="zh-CN" sz="2000" dirty="0"/>
          </a:p>
          <a:p>
            <a:pPr marL="0" indent="0">
              <a:lnSpc>
                <a:spcPct val="120000"/>
              </a:lnSpc>
              <a:spcBef>
                <a:spcPts val="0"/>
              </a:spcBef>
            </a:pPr>
            <a:r>
              <a:rPr lang="en-US" altLang="zh-CN" sz="2000" dirty="0"/>
              <a:t>b = </a:t>
            </a:r>
            <a:r>
              <a:rPr lang="en-US" altLang="zh-CN" sz="2000" dirty="0" err="1"/>
              <a:t>np.random.randint</a:t>
            </a:r>
            <a:r>
              <a:rPr lang="en-US" altLang="zh-CN" sz="2000" dirty="0"/>
              <a:t>(40, 100, size=10) 	# </a:t>
            </a:r>
            <a:r>
              <a:rPr lang="zh-CN" altLang="zh-CN" sz="2000" dirty="0"/>
              <a:t>生成</a:t>
            </a:r>
            <a:r>
              <a:rPr lang="en-US" altLang="zh-CN" sz="2000"/>
              <a:t>10</a:t>
            </a:r>
            <a:r>
              <a:rPr lang="zh-CN" altLang="zh-CN" sz="2000"/>
              <a:t>个随机</a:t>
            </a:r>
            <a:r>
              <a:rPr lang="zh-CN" altLang="zh-CN" sz="2000" dirty="0"/>
              <a:t>整数</a:t>
            </a:r>
            <a:endParaRPr lang="zh-CN" altLang="zh-CN" sz="2000" dirty="0"/>
          </a:p>
          <a:p>
            <a:pPr marL="0" indent="0">
              <a:lnSpc>
                <a:spcPct val="120000"/>
              </a:lnSpc>
              <a:spcBef>
                <a:spcPts val="0"/>
              </a:spcBef>
            </a:pPr>
            <a:r>
              <a:rPr lang="en-US" altLang="zh-CN" sz="2000" dirty="0"/>
              <a:t>Out: array([87, 44, 65, 94, 43, 59, 63, 79, 68, 97])</a:t>
            </a:r>
            <a:endParaRPr lang="zh-CN" altLang="zh-CN" sz="2000" dirty="0"/>
          </a:p>
          <a:p>
            <a:pPr marL="0" indent="0">
              <a:lnSpc>
                <a:spcPct val="120000"/>
              </a:lnSpc>
              <a:spcBef>
                <a:spcPts val="0"/>
              </a:spcBef>
            </a:pPr>
            <a:r>
              <a:rPr lang="en-US" altLang="zh-CN" sz="2000" dirty="0"/>
              <a:t>c = b &lt; 60            				# </a:t>
            </a:r>
            <a:r>
              <a:rPr lang="zh-CN" altLang="zh-CN" sz="2000" dirty="0"/>
              <a:t>生成一个布尔数组</a:t>
            </a:r>
            <a:r>
              <a:rPr lang="en-US" altLang="zh-CN" sz="2000" dirty="0"/>
              <a:t>c</a:t>
            </a:r>
            <a:endParaRPr lang="zh-CN" altLang="zh-CN" sz="2000" dirty="0"/>
          </a:p>
          <a:p>
            <a:pPr marL="0" indent="0">
              <a:lnSpc>
                <a:spcPct val="120000"/>
              </a:lnSpc>
              <a:spcBef>
                <a:spcPts val="0"/>
              </a:spcBef>
            </a:pPr>
            <a:r>
              <a:rPr lang="en-US" altLang="zh-CN" sz="1800" dirty="0"/>
              <a:t>Out: array([False, </a:t>
            </a:r>
            <a:r>
              <a:rPr lang="en-US" altLang="zh-CN" sz="1800" kern="0" dirty="0">
                <a:solidFill>
                  <a:srgbClr val="990000"/>
                </a:solidFill>
                <a:ea typeface="宋体" panose="02010600030101010101" pitchFamily="2" charset="-122"/>
              </a:rPr>
              <a:t>True</a:t>
            </a:r>
            <a:r>
              <a:rPr lang="en-US" altLang="zh-CN" sz="1800" dirty="0"/>
              <a:t>, False, False, </a:t>
            </a:r>
            <a:r>
              <a:rPr lang="en-US" altLang="zh-CN" sz="1800" kern="0" dirty="0">
                <a:solidFill>
                  <a:srgbClr val="990000"/>
                </a:solidFill>
                <a:ea typeface="宋体" panose="02010600030101010101" pitchFamily="2" charset="-122"/>
              </a:rPr>
              <a:t>True, True</a:t>
            </a:r>
            <a:r>
              <a:rPr lang="en-US" altLang="zh-CN" sz="1800" dirty="0"/>
              <a:t>, False, False, False, False])</a:t>
            </a:r>
            <a:endParaRPr lang="zh-CN" altLang="zh-CN" sz="1800" dirty="0"/>
          </a:p>
          <a:p>
            <a:pPr marL="0" indent="0">
              <a:lnSpc>
                <a:spcPct val="120000"/>
              </a:lnSpc>
              <a:spcBef>
                <a:spcPts val="0"/>
              </a:spcBef>
            </a:pPr>
            <a:r>
              <a:rPr lang="en-US" altLang="zh-CN" sz="2000" dirty="0"/>
              <a:t>b</a:t>
            </a:r>
            <a:r>
              <a:rPr lang="en-US" altLang="zh-CN" sz="2000" kern="0" dirty="0">
                <a:solidFill>
                  <a:srgbClr val="990000"/>
                </a:solidFill>
                <a:ea typeface="宋体" panose="02010600030101010101" pitchFamily="2" charset="-122"/>
              </a:rPr>
              <a:t>[c]          		</a:t>
            </a:r>
            <a:r>
              <a:rPr lang="en-US" altLang="zh-CN" sz="2000" dirty="0"/>
              <a:t># </a:t>
            </a:r>
            <a:r>
              <a:rPr lang="zh-CN" altLang="zh-CN" sz="2000" dirty="0"/>
              <a:t>利用布尔索引取数据，得到</a:t>
            </a:r>
            <a:r>
              <a:rPr lang="en-US" altLang="zh-CN" sz="2000" dirty="0"/>
              <a:t>&lt;60</a:t>
            </a:r>
            <a:r>
              <a:rPr lang="zh-CN" altLang="zh-CN" sz="2000" dirty="0"/>
              <a:t>的数据</a:t>
            </a:r>
            <a:endParaRPr lang="zh-CN" altLang="zh-CN" sz="2000" dirty="0"/>
          </a:p>
          <a:p>
            <a:pPr marL="0" indent="0">
              <a:lnSpc>
                <a:spcPct val="120000"/>
              </a:lnSpc>
              <a:spcBef>
                <a:spcPts val="0"/>
              </a:spcBef>
            </a:pPr>
            <a:r>
              <a:rPr lang="en-US" altLang="zh-CN" sz="2000" dirty="0"/>
              <a:t>Out: array([44, 43, 59])</a:t>
            </a:r>
            <a:endParaRPr lang="en-US" altLang="zh-CN" sz="2000" dirty="0"/>
          </a:p>
          <a:p>
            <a:pPr marL="0" indent="0">
              <a:lnSpc>
                <a:spcPct val="120000"/>
              </a:lnSpc>
              <a:spcBef>
                <a:spcPts val="0"/>
              </a:spcBef>
            </a:pPr>
            <a:endParaRPr lang="en-US" altLang="zh-CN" sz="2000" dirty="0"/>
          </a:p>
          <a:p>
            <a:pPr marL="0" indent="0">
              <a:lnSpc>
                <a:spcPct val="120000"/>
              </a:lnSpc>
              <a:spcBef>
                <a:spcPts val="0"/>
              </a:spcBef>
            </a:pPr>
            <a:r>
              <a:rPr lang="en-US" altLang="zh-CN" sz="2000" dirty="0"/>
              <a:t>b[(b&gt;=60) </a:t>
            </a:r>
            <a:r>
              <a:rPr lang="en-US" altLang="zh-CN" sz="2000" dirty="0">
                <a:solidFill>
                  <a:srgbClr val="C00000"/>
                </a:solidFill>
              </a:rPr>
              <a:t>&amp;</a:t>
            </a:r>
            <a:r>
              <a:rPr lang="en-US" altLang="zh-CN" sz="2000" dirty="0"/>
              <a:t> (b&lt;=80)]   	# </a:t>
            </a:r>
            <a:r>
              <a:rPr lang="zh-CN" altLang="en-US" sz="2000" dirty="0"/>
              <a:t>显示</a:t>
            </a:r>
            <a:r>
              <a:rPr lang="en-US" altLang="zh-CN" sz="2000" dirty="0"/>
              <a:t>60~80</a:t>
            </a:r>
            <a:r>
              <a:rPr lang="zh-CN" altLang="en-US" sz="2000" dirty="0"/>
              <a:t>间的数据</a:t>
            </a:r>
            <a:r>
              <a:rPr lang="en-US" altLang="zh-CN" sz="2000" dirty="0"/>
              <a:t>, </a:t>
            </a:r>
            <a:r>
              <a:rPr lang="zh-CN" altLang="en-US" sz="2000" dirty="0"/>
              <a:t>此处用</a:t>
            </a:r>
            <a:r>
              <a:rPr lang="en-US" altLang="zh-CN" sz="2000" dirty="0"/>
              <a:t>&amp;, </a:t>
            </a:r>
            <a:r>
              <a:rPr lang="zh-CN" altLang="en-US" sz="2000" dirty="0"/>
              <a:t>不能用</a:t>
            </a:r>
            <a:r>
              <a:rPr lang="en-US" altLang="zh-CN" sz="2000" dirty="0"/>
              <a:t>and</a:t>
            </a:r>
            <a:endParaRPr lang="en-US" altLang="zh-CN" sz="2000" dirty="0"/>
          </a:p>
          <a:p>
            <a:pPr marL="0" indent="0">
              <a:lnSpc>
                <a:spcPct val="120000"/>
              </a:lnSpc>
              <a:spcBef>
                <a:spcPts val="0"/>
              </a:spcBef>
            </a:pPr>
            <a:r>
              <a:rPr lang="en-US" altLang="zh-CN" sz="2000" dirty="0"/>
              <a:t>b[(b&lt;60) </a:t>
            </a:r>
            <a:r>
              <a:rPr lang="en-US" altLang="zh-CN" sz="2000" dirty="0">
                <a:solidFill>
                  <a:srgbClr val="C00000"/>
                </a:solidFill>
              </a:rPr>
              <a:t>|</a:t>
            </a:r>
            <a:r>
              <a:rPr lang="en-US" altLang="zh-CN" sz="2000" dirty="0"/>
              <a:t> (b&gt;90)]        	# </a:t>
            </a:r>
            <a:r>
              <a:rPr lang="zh-CN" altLang="en-US" sz="2000" dirty="0"/>
              <a:t>显示</a:t>
            </a:r>
            <a:r>
              <a:rPr lang="en-US" altLang="zh-CN" sz="2000" dirty="0"/>
              <a:t>&lt;60  </a:t>
            </a:r>
            <a:r>
              <a:rPr lang="zh-CN" altLang="en-US" sz="2000" dirty="0"/>
              <a:t>或 </a:t>
            </a:r>
            <a:r>
              <a:rPr lang="en-US" altLang="zh-CN" sz="2000" dirty="0"/>
              <a:t>&gt;90</a:t>
            </a:r>
            <a:r>
              <a:rPr lang="zh-CN" altLang="en-US" sz="2000" dirty="0"/>
              <a:t>的数据</a:t>
            </a:r>
            <a:r>
              <a:rPr lang="en-US" altLang="zh-CN" sz="2000" dirty="0"/>
              <a:t>,</a:t>
            </a:r>
            <a:r>
              <a:rPr lang="zh-CN" altLang="en-US" sz="2000" dirty="0"/>
              <a:t>此处用</a:t>
            </a:r>
            <a:r>
              <a:rPr lang="en-US" altLang="zh-CN" sz="2000" dirty="0"/>
              <a:t>|, </a:t>
            </a:r>
            <a:r>
              <a:rPr lang="zh-CN" altLang="en-US" sz="2000" dirty="0"/>
              <a:t>不能用</a:t>
            </a:r>
            <a:r>
              <a:rPr lang="en-US" altLang="zh-CN" sz="2000" dirty="0"/>
              <a:t>or</a:t>
            </a:r>
            <a:endParaRPr lang="en-US" altLang="zh-CN" sz="2000" dirty="0"/>
          </a:p>
          <a:p>
            <a:pPr marL="0" indent="0">
              <a:lnSpc>
                <a:spcPct val="120000"/>
              </a:lnSpc>
              <a:spcBef>
                <a:spcPts val="0"/>
              </a:spcBef>
            </a:pPr>
            <a:r>
              <a:rPr lang="en-US" altLang="zh-CN" sz="2000" dirty="0"/>
              <a:t>b[</a:t>
            </a:r>
            <a:r>
              <a:rPr lang="en-US" altLang="zh-CN" sz="2000" dirty="0">
                <a:solidFill>
                  <a:srgbClr val="C00000"/>
                </a:solidFill>
              </a:rPr>
              <a:t>~</a:t>
            </a:r>
            <a:r>
              <a:rPr lang="en-US" altLang="zh-CN" sz="2000" dirty="0"/>
              <a:t>(b&lt;60)]		# ~</a:t>
            </a:r>
            <a:r>
              <a:rPr lang="zh-CN" altLang="en-US" sz="2000" dirty="0"/>
              <a:t>非</a:t>
            </a:r>
            <a:r>
              <a:rPr lang="en-US" altLang="zh-CN" sz="2000" dirty="0"/>
              <a:t>, </a:t>
            </a:r>
            <a:r>
              <a:rPr lang="zh-CN" altLang="en-US" sz="2000" dirty="0"/>
              <a:t>显示 </a:t>
            </a:r>
            <a:r>
              <a:rPr lang="en-US" altLang="zh-CN" sz="2000" dirty="0"/>
              <a:t>&gt;=60</a:t>
            </a:r>
            <a:r>
              <a:rPr lang="zh-CN" altLang="en-US" sz="2000"/>
              <a:t>的数据</a:t>
            </a:r>
            <a:endParaRPr lang="en-US" altLang="zh-CN" sz="2000"/>
          </a:p>
          <a:p>
            <a:pPr marL="0" indent="0">
              <a:lnSpc>
                <a:spcPct val="120000"/>
              </a:lnSpc>
              <a:spcBef>
                <a:spcPts val="0"/>
              </a:spcBef>
            </a:pPr>
            <a:r>
              <a:rPr lang="en-US" altLang="zh-CN" sz="2000"/>
              <a:t>b[b&lt;60] = 60                  # </a:t>
            </a:r>
            <a:r>
              <a:rPr lang="zh-CN" altLang="en-US" sz="2000"/>
              <a:t>将</a:t>
            </a:r>
            <a:r>
              <a:rPr lang="en-US" altLang="zh-CN" sz="2000"/>
              <a:t>&lt;60</a:t>
            </a:r>
            <a:r>
              <a:rPr lang="zh-CN" altLang="en-US" sz="2000"/>
              <a:t>的数据都改为</a:t>
            </a:r>
            <a:r>
              <a:rPr lang="en-US" altLang="zh-CN" sz="2000"/>
              <a:t>60</a:t>
            </a:r>
            <a:endParaRPr lang="en-US" altLang="zh-CN" sz="2000" dirty="0"/>
          </a:p>
          <a:p>
            <a:pPr marL="0" indent="0">
              <a:lnSpc>
                <a:spcPct val="120000"/>
              </a:lnSpc>
              <a:spcBef>
                <a:spcPts val="0"/>
              </a:spcBef>
            </a:pPr>
            <a:endParaRPr lang="en-US" altLang="zh-CN"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7.2.3  </a:t>
            </a:r>
            <a:r>
              <a:rPr lang="zh-CN" altLang="en-US" sz="3200" dirty="0">
                <a:solidFill>
                  <a:schemeClr val="bg1"/>
                </a:solidFill>
                <a:effectLst>
                  <a:outerShdw blurRad="38100" dist="38100" dir="2700000" algn="tl">
                    <a:srgbClr val="000000">
                      <a:alpha val="43137"/>
                    </a:srgbClr>
                  </a:outerShdw>
                </a:effectLst>
              </a:rPr>
              <a:t>布尔索引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1544" y="989311"/>
            <a:ext cx="8280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zh-CN" altLang="en-US" sz="2000" kern="0">
                <a:solidFill>
                  <a:srgbClr val="990000"/>
                </a:solidFill>
                <a:ea typeface="宋体" panose="02010600030101010101" pitchFamily="2" charset="-122"/>
              </a:rPr>
              <a:t>布尔索引应用示例</a:t>
            </a:r>
            <a:r>
              <a:rPr lang="zh-CN" altLang="en-US" sz="2000" kern="0">
                <a:ea typeface="宋体" panose="02010600030101010101" pitchFamily="2" charset="-122"/>
              </a:rPr>
              <a:t>：</a:t>
            </a:r>
            <a:r>
              <a:rPr lang="zh-CN" altLang="en-US" sz="2000" kern="0" dirty="0">
                <a:ea typeface="宋体" panose="02010600030101010101" pitchFamily="2" charset="-122"/>
              </a:rPr>
              <a:t>筛选出</a:t>
            </a:r>
            <a:r>
              <a:rPr lang="en-US" altLang="zh-CN" sz="2000" kern="0" dirty="0">
                <a:ea typeface="宋体" panose="02010600030101010101" pitchFamily="2" charset="-122"/>
              </a:rPr>
              <a:t>True</a:t>
            </a:r>
            <a:r>
              <a:rPr lang="zh-CN" altLang="en-US" sz="2000" kern="0" dirty="0">
                <a:ea typeface="宋体" panose="02010600030101010101" pitchFamily="2" charset="-122"/>
              </a:rPr>
              <a:t>值对应位置的数据。</a:t>
            </a:r>
            <a:endParaRPr lang="en-US" altLang="zh-CN" sz="2000" kern="0" dirty="0">
              <a:ea typeface="宋体" panose="02010600030101010101" pitchFamily="2" charset="-122"/>
            </a:endParaRPr>
          </a:p>
        </p:txBody>
      </p:sp>
      <p:sp>
        <p:nvSpPr>
          <p:cNvPr id="2" name="矩形 1"/>
          <p:cNvSpPr/>
          <p:nvPr/>
        </p:nvSpPr>
        <p:spPr>
          <a:xfrm>
            <a:off x="2051710" y="1462431"/>
            <a:ext cx="8280920" cy="1056508"/>
          </a:xfrm>
          <a:prstGeom prst="rect">
            <a:avLst/>
          </a:prstGeom>
          <a:solidFill>
            <a:schemeClr val="accent3">
              <a:lumMod val="95000"/>
            </a:schemeClr>
          </a:solidFill>
        </p:spPr>
        <p:txBody>
          <a:bodyPr wrap="square">
            <a:spAutoFit/>
          </a:bodyPr>
          <a:lstStyle/>
          <a:p>
            <a:pPr>
              <a:lnSpc>
                <a:spcPct val="120000"/>
              </a:lnSpc>
              <a:spcBef>
                <a:spcPts val="0"/>
              </a:spcBef>
            </a:pPr>
            <a:r>
              <a:rPr lang="en-US" altLang="zh-CN" dirty="0"/>
              <a:t>b=</a:t>
            </a:r>
            <a:r>
              <a:rPr lang="en-US" altLang="zh-CN" dirty="0" err="1"/>
              <a:t>np.array</a:t>
            </a:r>
            <a:r>
              <a:rPr lang="en-US" altLang="zh-CN" dirty="0"/>
              <a:t>((60, 70, 75, 90, 68, 89))	# </a:t>
            </a:r>
            <a:r>
              <a:rPr lang="zh-CN" altLang="en-US" dirty="0"/>
              <a:t>成绩</a:t>
            </a:r>
            <a:endParaRPr lang="en-US" altLang="zh-CN" dirty="0"/>
          </a:p>
          <a:p>
            <a:pPr>
              <a:lnSpc>
                <a:spcPct val="120000"/>
              </a:lnSpc>
              <a:spcBef>
                <a:spcPts val="0"/>
              </a:spcBef>
            </a:pPr>
            <a:r>
              <a:rPr lang="en-US" altLang="zh-CN" dirty="0"/>
              <a:t>c=</a:t>
            </a:r>
            <a:r>
              <a:rPr lang="en-US" altLang="zh-CN" dirty="0" err="1"/>
              <a:t>np.array</a:t>
            </a:r>
            <a:r>
              <a:rPr lang="en-US" altLang="zh-CN" dirty="0"/>
              <a:t>((1 ,  1 ,  1,    2 ,  2,  2))	# </a:t>
            </a:r>
            <a:r>
              <a:rPr lang="zh-CN" altLang="en-US" dirty="0"/>
              <a:t>班级</a:t>
            </a:r>
            <a:endParaRPr lang="en-US" altLang="zh-CN" dirty="0"/>
          </a:p>
          <a:p>
            <a:pPr>
              <a:lnSpc>
                <a:spcPct val="120000"/>
              </a:lnSpc>
              <a:spcBef>
                <a:spcPts val="0"/>
              </a:spcBef>
            </a:pPr>
            <a:r>
              <a:rPr lang="en-US" altLang="zh-CN" dirty="0"/>
              <a:t>b[c==1].mean()				#  1</a:t>
            </a:r>
            <a:r>
              <a:rPr lang="zh-CN" altLang="en-US" dirty="0"/>
              <a:t>班平均成绩</a:t>
            </a:r>
            <a:endParaRPr lang="en-US" altLang="zh-CN" dirty="0"/>
          </a:p>
        </p:txBody>
      </p:sp>
      <p:sp>
        <p:nvSpPr>
          <p:cNvPr id="7" name="矩形 6"/>
          <p:cNvSpPr/>
          <p:nvPr/>
        </p:nvSpPr>
        <p:spPr>
          <a:xfrm>
            <a:off x="2069272" y="5064431"/>
            <a:ext cx="8280920" cy="1721305"/>
          </a:xfrm>
          <a:prstGeom prst="rect">
            <a:avLst/>
          </a:prstGeom>
          <a:solidFill>
            <a:schemeClr val="accent3">
              <a:lumMod val="95000"/>
            </a:schemeClr>
          </a:solidFill>
        </p:spPr>
        <p:txBody>
          <a:bodyPr wrap="square">
            <a:spAutoFit/>
          </a:bodyPr>
          <a:lstStyle/>
          <a:p>
            <a:pPr>
              <a:lnSpc>
                <a:spcPct val="120000"/>
              </a:lnSpc>
              <a:spcBef>
                <a:spcPts val="0"/>
              </a:spcBef>
            </a:pPr>
            <a:r>
              <a:rPr lang="en-US" altLang="zh-CN" dirty="0"/>
              <a:t>x=</a:t>
            </a:r>
            <a:r>
              <a:rPr lang="en-US" altLang="zh-CN" dirty="0" err="1"/>
              <a:t>np.array</a:t>
            </a:r>
            <a:r>
              <a:rPr lang="en-US" altLang="zh-CN" dirty="0"/>
              <a:t>((70, 75, 92, 68, 89))</a:t>
            </a:r>
            <a:r>
              <a:rPr lang="en-US" altLang="zh-CN"/>
              <a:t>	# </a:t>
            </a:r>
            <a:r>
              <a:rPr lang="zh-CN" altLang="en-US" dirty="0"/>
              <a:t>评分</a:t>
            </a:r>
            <a:r>
              <a:rPr lang="en-US" altLang="zh-CN" dirty="0"/>
              <a:t>1</a:t>
            </a:r>
            <a:endParaRPr lang="en-US" altLang="zh-CN" dirty="0"/>
          </a:p>
          <a:p>
            <a:pPr>
              <a:lnSpc>
                <a:spcPct val="120000"/>
              </a:lnSpc>
              <a:spcBef>
                <a:spcPts val="0"/>
              </a:spcBef>
            </a:pPr>
            <a:r>
              <a:rPr lang="en-US" altLang="zh-CN" dirty="0"/>
              <a:t>y=</a:t>
            </a:r>
            <a:r>
              <a:rPr lang="en-US" altLang="zh-CN" dirty="0" err="1"/>
              <a:t>np.array</a:t>
            </a:r>
            <a:r>
              <a:rPr lang="en-US" altLang="zh-CN" dirty="0"/>
              <a:t>((75, 69, 93, 70, 85))</a:t>
            </a:r>
            <a:r>
              <a:rPr lang="en-US" altLang="zh-CN"/>
              <a:t>	# </a:t>
            </a:r>
            <a:r>
              <a:rPr lang="zh-CN" altLang="en-US" dirty="0"/>
              <a:t>评分</a:t>
            </a:r>
            <a:r>
              <a:rPr lang="en-US" altLang="zh-CN" dirty="0"/>
              <a:t>2</a:t>
            </a:r>
            <a:endParaRPr lang="en-US" altLang="zh-CN" dirty="0"/>
          </a:p>
          <a:p>
            <a:pPr>
              <a:lnSpc>
                <a:spcPct val="120000"/>
              </a:lnSpc>
              <a:spcBef>
                <a:spcPts val="0"/>
              </a:spcBef>
            </a:pPr>
            <a:r>
              <a:rPr lang="en-US" altLang="zh-CN" dirty="0" err="1"/>
              <a:t>np.where</a:t>
            </a:r>
            <a:r>
              <a:rPr lang="en-US" altLang="zh-CN" dirty="0"/>
              <a:t>(x&gt;y, x, y)	</a:t>
            </a:r>
            <a:r>
              <a:rPr lang="en-US" altLang="zh-CN"/>
              <a:t>	# </a:t>
            </a:r>
            <a:r>
              <a:rPr lang="zh-CN" altLang="en-US" dirty="0"/>
              <a:t>取</a:t>
            </a:r>
            <a:r>
              <a:rPr lang="en-US" altLang="zh-CN" dirty="0"/>
              <a:t>x/y</a:t>
            </a:r>
            <a:r>
              <a:rPr lang="zh-CN" altLang="en-US" dirty="0"/>
              <a:t>两两比较的</a:t>
            </a:r>
            <a:r>
              <a:rPr lang="zh-CN" altLang="en-US"/>
              <a:t>较大值</a:t>
            </a:r>
            <a:endParaRPr lang="en-US" altLang="zh-CN" dirty="0"/>
          </a:p>
          <a:p>
            <a:pPr>
              <a:lnSpc>
                <a:spcPct val="120000"/>
              </a:lnSpc>
              <a:spcBef>
                <a:spcPts val="0"/>
              </a:spcBef>
            </a:pPr>
            <a:r>
              <a:rPr lang="en-US" altLang="zh-CN" dirty="0" err="1"/>
              <a:t>np.where</a:t>
            </a:r>
            <a:r>
              <a:rPr lang="en-US" altLang="zh-CN" dirty="0"/>
              <a:t>(</a:t>
            </a:r>
            <a:r>
              <a:rPr lang="en-US" altLang="zh-CN"/>
              <a:t>x&gt;80, </a:t>
            </a:r>
            <a:r>
              <a:rPr lang="en-US" altLang="zh-CN" dirty="0"/>
              <a:t>1, 0)	</a:t>
            </a:r>
            <a:r>
              <a:rPr lang="en-US" altLang="zh-CN"/>
              <a:t>	# x&gt;80</a:t>
            </a:r>
            <a:r>
              <a:rPr lang="zh-CN" altLang="en-US"/>
              <a:t>则</a:t>
            </a:r>
            <a:r>
              <a:rPr lang="zh-CN" altLang="en-US" dirty="0"/>
              <a:t>取</a:t>
            </a:r>
            <a:r>
              <a:rPr lang="en-US" altLang="zh-CN" dirty="0"/>
              <a:t>1, </a:t>
            </a:r>
            <a:r>
              <a:rPr lang="zh-CN" altLang="en-US" dirty="0"/>
              <a:t>否则取</a:t>
            </a:r>
            <a:r>
              <a:rPr lang="en-US" altLang="zh-CN"/>
              <a:t>0  </a:t>
            </a:r>
            <a:endParaRPr lang="en-US" altLang="zh-CN"/>
          </a:p>
          <a:p>
            <a:pPr>
              <a:lnSpc>
                <a:spcPct val="120000"/>
              </a:lnSpc>
              <a:spcBef>
                <a:spcPts val="0"/>
              </a:spcBef>
            </a:pPr>
            <a:r>
              <a:rPr lang="en-US" altLang="zh-CN"/>
              <a:t>np.where(x&gt;80)                          	# array([2,4]) ,  &gt;80</a:t>
            </a:r>
            <a:r>
              <a:rPr lang="zh-CN" altLang="en-US"/>
              <a:t>的数据的序号</a:t>
            </a:r>
            <a:endParaRPr lang="en-US" altLang="zh-CN" dirty="0"/>
          </a:p>
        </p:txBody>
      </p:sp>
      <p:sp>
        <p:nvSpPr>
          <p:cNvPr id="8" name="文本框 7"/>
          <p:cNvSpPr txBox="1"/>
          <p:nvPr/>
        </p:nvSpPr>
        <p:spPr>
          <a:xfrm>
            <a:off x="2075193" y="2681038"/>
            <a:ext cx="8269078" cy="646331"/>
          </a:xfrm>
          <a:prstGeom prst="rect">
            <a:avLst/>
          </a:prstGeom>
          <a:noFill/>
        </p:spPr>
        <p:txBody>
          <a:bodyPr wrap="square">
            <a:spAutoFit/>
          </a:bodyPr>
          <a:lstStyle/>
          <a:p>
            <a:pPr indent="457200"/>
            <a:r>
              <a:rPr lang="en-US" altLang="zh-CN"/>
              <a:t>np</a:t>
            </a:r>
            <a:r>
              <a:rPr lang="zh-CN" altLang="en-US"/>
              <a:t>还有一个按条件选取数据的where(condition, x, y)函数，condition是布尔数组，其值为真取数组x值，为假取 y值。</a:t>
            </a:r>
            <a:endParaRPr lang="zh-CN" altLang="en-US"/>
          </a:p>
        </p:txBody>
      </p:sp>
      <p:sp>
        <p:nvSpPr>
          <p:cNvPr id="13" name="文本框 12"/>
          <p:cNvSpPr txBox="1"/>
          <p:nvPr/>
        </p:nvSpPr>
        <p:spPr>
          <a:xfrm>
            <a:off x="2075193" y="3289582"/>
            <a:ext cx="8269078" cy="1200329"/>
          </a:xfrm>
          <a:prstGeom prst="rect">
            <a:avLst/>
          </a:prstGeom>
          <a:solidFill>
            <a:schemeClr val="accent3">
              <a:lumMod val="95000"/>
            </a:schemeClr>
          </a:solidFill>
        </p:spPr>
        <p:txBody>
          <a:bodyPr wrap="square">
            <a:spAutoFit/>
          </a:bodyPr>
          <a:lstStyle/>
          <a:p>
            <a:r>
              <a:rPr lang="zh-CN" altLang="en-US"/>
              <a:t>x = np.array([0, 1, 2, 3, 4])</a:t>
            </a:r>
            <a:endParaRPr lang="zh-CN" altLang="en-US"/>
          </a:p>
          <a:p>
            <a:r>
              <a:rPr lang="zh-CN" altLang="en-US"/>
              <a:t>y = np.array([10, 11, 12, 13, 14])</a:t>
            </a:r>
            <a:endParaRPr lang="zh-CN" altLang="en-US"/>
          </a:p>
          <a:p>
            <a:r>
              <a:rPr lang="zh-CN" altLang="en-US"/>
              <a:t>c = np.array([True, True, False, False, True])</a:t>
            </a:r>
            <a:endParaRPr lang="zh-CN" altLang="en-US"/>
          </a:p>
          <a:p>
            <a:r>
              <a:rPr lang="zh-CN" altLang="en-US"/>
              <a:t>np.where(c, x, y)  		# 从x中取第0,1,4个值，从y中取第2,3个值</a:t>
            </a:r>
            <a:endParaRPr lang="zh-CN" altLang="en-US"/>
          </a:p>
        </p:txBody>
      </p:sp>
      <p:sp>
        <p:nvSpPr>
          <p:cNvPr id="4" name="文本框 3"/>
          <p:cNvSpPr txBox="1"/>
          <p:nvPr/>
        </p:nvSpPr>
        <p:spPr>
          <a:xfrm>
            <a:off x="2069272" y="4489910"/>
            <a:ext cx="4572000" cy="369332"/>
          </a:xfrm>
          <a:prstGeom prst="rect">
            <a:avLst/>
          </a:prstGeom>
          <a:noFill/>
        </p:spPr>
        <p:txBody>
          <a:bodyPr wrap="square">
            <a:spAutoFit/>
          </a:bodyPr>
          <a:lstStyle/>
          <a:p>
            <a:r>
              <a:rPr lang="zh-CN" altLang="en-US"/>
              <a:t>Out: array([0, 1, 12, 13, 4])</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有随机数组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np.random.randint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(0,100,12),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&lt;50]= -1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的语句将</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报错</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显示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中所有小于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50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的数据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将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的全部数据都改为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将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ar</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中小于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50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的数据都改为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2638425" y="54221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圆角 12"/>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152400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b.shape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显示为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(4,5)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b[1:2,  2:]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将一共返回（        ）个数据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6</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5</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有数组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np.arange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(12).reshape(3,4),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则要访问数组的第</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行，可以使用的语法为（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a[0]</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a[0, :]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a[0:1]</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0]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有</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  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两个等长的一维数组，要抽取</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对应位置上较小的数构成一个新数组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c,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可以使用的命令有</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c=</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np.where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(a&gt;b,  a, b)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c=</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np.where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(a&lt;b,  a, b)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a&lt;b</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np.minimum</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a,b</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要将数组的切片复制一份，应调用数组的 （      </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注：只写方法名，不用写括号。</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0</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7.1  NumPy</a:t>
            </a:r>
            <a:r>
              <a:rPr lang="zh-CN" altLang="en-US" sz="3200" dirty="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12554" y="989440"/>
            <a:ext cx="8547942" cy="116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gn="just">
              <a:lnSpc>
                <a:spcPct val="120000"/>
              </a:lnSpc>
              <a:spcBef>
                <a:spcPts val="0"/>
              </a:spcBef>
              <a:buClr>
                <a:srgbClr val="990000"/>
              </a:buClr>
            </a:pPr>
            <a:r>
              <a:rPr lang="en-US" altLang="zh-CN" sz="2000"/>
              <a:t>NumPy</a:t>
            </a:r>
            <a:r>
              <a:rPr lang="en-US" altLang="zh-CN" sz="2000" dirty="0"/>
              <a:t>(</a:t>
            </a:r>
            <a:r>
              <a:rPr lang="en-US" altLang="zh-CN" sz="2000"/>
              <a:t>Numerical Python)</a:t>
            </a:r>
            <a:r>
              <a:rPr lang="zh-CN" altLang="zh-CN" sz="2000"/>
              <a:t>是</a:t>
            </a:r>
            <a:r>
              <a:rPr lang="zh-CN" altLang="zh-CN" sz="2000" dirty="0"/>
              <a:t>一个开源</a:t>
            </a:r>
            <a:r>
              <a:rPr lang="en-US" altLang="zh-CN" sz="2000" dirty="0"/>
              <a:t>Python</a:t>
            </a:r>
            <a:r>
              <a:rPr lang="zh-CN" altLang="zh-CN" sz="2000" dirty="0"/>
              <a:t>科学计算库，是</a:t>
            </a:r>
            <a:r>
              <a:rPr lang="en-US" altLang="zh-CN" sz="2000" dirty="0"/>
              <a:t>Python</a:t>
            </a:r>
            <a:r>
              <a:rPr lang="zh-CN" altLang="zh-CN" sz="2000" dirty="0"/>
              <a:t>生态圈最重要的底层支持库，支持</a:t>
            </a:r>
            <a:r>
              <a:rPr lang="zh-CN" altLang="zh-CN" sz="2000" dirty="0">
                <a:solidFill>
                  <a:srgbClr val="C00000"/>
                </a:solidFill>
              </a:rPr>
              <a:t>快速</a:t>
            </a:r>
            <a:r>
              <a:rPr lang="zh-CN" altLang="zh-CN" sz="2000">
                <a:solidFill>
                  <a:srgbClr val="C00000"/>
                </a:solidFill>
              </a:rPr>
              <a:t>的数组运算</a:t>
            </a:r>
            <a:r>
              <a:rPr lang="zh-CN" altLang="zh-CN" sz="2000"/>
              <a:t>。</a:t>
            </a:r>
            <a:r>
              <a:rPr lang="en-US" altLang="zh-CN" sz="2000"/>
              <a:t>np</a:t>
            </a:r>
            <a:r>
              <a:rPr lang="zh-CN" altLang="zh-CN" sz="2000"/>
              <a:t>是</a:t>
            </a:r>
            <a:r>
              <a:rPr lang="zh-CN" altLang="zh-CN" sz="2000" dirty="0"/>
              <a:t>在</a:t>
            </a:r>
            <a:r>
              <a:rPr lang="en-US" altLang="zh-CN" sz="2000" dirty="0"/>
              <a:t>Python</a:t>
            </a:r>
            <a:r>
              <a:rPr lang="zh-CN" altLang="zh-CN" sz="2000" dirty="0"/>
              <a:t>中进行数据分析、机器学习、人工智能开发的</a:t>
            </a:r>
            <a:r>
              <a:rPr lang="zh-CN" altLang="zh-CN" sz="2000"/>
              <a:t>必备工具。</a:t>
            </a:r>
            <a:endParaRPr lang="en-US" altLang="zh-CN" sz="2000" kern="0" dirty="0">
              <a:latin typeface="Arial" panose="020B0604020202020204" pitchFamily="34" charset="0"/>
              <a:cs typeface="Arial" panose="020B0604020202020204" pitchFamily="34" charset="0"/>
            </a:endParaRPr>
          </a:p>
        </p:txBody>
      </p:sp>
      <p:sp>
        <p:nvSpPr>
          <p:cNvPr id="4" name="文本框 3"/>
          <p:cNvSpPr txBox="1"/>
          <p:nvPr/>
        </p:nvSpPr>
        <p:spPr>
          <a:xfrm>
            <a:off x="2228578" y="2150796"/>
            <a:ext cx="7848872" cy="369332"/>
          </a:xfrm>
          <a:prstGeom prst="rect">
            <a:avLst/>
          </a:prstGeom>
          <a:noFill/>
        </p:spPr>
        <p:txBody>
          <a:bodyPr wrap="square">
            <a:spAutoFit/>
          </a:bodyPr>
          <a:lstStyle/>
          <a:p>
            <a:r>
              <a:rPr lang="zh-CN" altLang="en-US"/>
              <a:t>下面先用两个例子对比展示列表和数组编程方式及执行效率上的差异。</a:t>
            </a:r>
            <a:endParaRPr lang="zh-CN" altLang="en-US"/>
          </a:p>
        </p:txBody>
      </p:sp>
      <p:sp>
        <p:nvSpPr>
          <p:cNvPr id="10" name="文本框 9"/>
          <p:cNvSpPr txBox="1"/>
          <p:nvPr/>
        </p:nvSpPr>
        <p:spPr>
          <a:xfrm>
            <a:off x="2228578" y="2520128"/>
            <a:ext cx="4572000" cy="369332"/>
          </a:xfrm>
          <a:prstGeom prst="rect">
            <a:avLst/>
          </a:prstGeom>
          <a:noFill/>
        </p:spPr>
        <p:txBody>
          <a:bodyPr wrap="square">
            <a:spAutoFit/>
          </a:bodyPr>
          <a:lstStyle/>
          <a:p>
            <a:r>
              <a:rPr lang="en-US" altLang="zh-CN"/>
              <a:t>【</a:t>
            </a:r>
            <a:r>
              <a:rPr lang="zh-CN" altLang="en-US"/>
              <a:t>例1</a:t>
            </a:r>
            <a:r>
              <a:rPr lang="en-US" altLang="zh-CN"/>
              <a:t>】</a:t>
            </a:r>
            <a:r>
              <a:rPr lang="zh-CN" altLang="en-US"/>
              <a:t>将数列a和b对应位置的数相加。</a:t>
            </a:r>
            <a:endParaRPr lang="zh-CN" altLang="en-US"/>
          </a:p>
        </p:txBody>
      </p:sp>
      <p:sp>
        <p:nvSpPr>
          <p:cNvPr id="12" name="文本框 11"/>
          <p:cNvSpPr txBox="1"/>
          <p:nvPr/>
        </p:nvSpPr>
        <p:spPr>
          <a:xfrm>
            <a:off x="2197738" y="2975768"/>
            <a:ext cx="8294050" cy="3416320"/>
          </a:xfrm>
          <a:prstGeom prst="rect">
            <a:avLst/>
          </a:prstGeom>
          <a:solidFill>
            <a:schemeClr val="accent3">
              <a:lumMod val="95000"/>
            </a:schemeClr>
          </a:solidFill>
        </p:spPr>
        <p:txBody>
          <a:bodyPr wrap="square">
            <a:spAutoFit/>
          </a:bodyPr>
          <a:lstStyle/>
          <a:p>
            <a:r>
              <a:rPr lang="zh-CN" altLang="en-US"/>
              <a:t>a = [1, 2, 3]</a:t>
            </a:r>
            <a:endParaRPr lang="zh-CN" altLang="en-US"/>
          </a:p>
          <a:p>
            <a:r>
              <a:rPr lang="zh-CN" altLang="en-US"/>
              <a:t>b = [3, 4, 5]</a:t>
            </a:r>
            <a:endParaRPr lang="zh-CN" altLang="en-US"/>
          </a:p>
          <a:p>
            <a:r>
              <a:rPr lang="zh-CN" altLang="en-US"/>
              <a:t>print(a + b)       # 输出[1, 2, 3, 3, 4, 5], 列表相加是连接，不是对应元素相加</a:t>
            </a:r>
            <a:endParaRPr lang="zh-CN" altLang="en-US"/>
          </a:p>
          <a:p>
            <a:r>
              <a:rPr lang="zh-CN" altLang="en-US"/>
              <a:t>lst = [ ]</a:t>
            </a:r>
            <a:endParaRPr lang="zh-CN" altLang="en-US"/>
          </a:p>
          <a:p>
            <a:r>
              <a:rPr lang="zh-CN" altLang="en-US"/>
              <a:t>for  x,y  in  zip(a,b):   # 列表需用循环方式完成相加</a:t>
            </a:r>
            <a:endParaRPr lang="zh-CN" altLang="en-US"/>
          </a:p>
          <a:p>
            <a:r>
              <a:rPr lang="zh-CN" altLang="en-US"/>
              <a:t>    lst.append(x + y)</a:t>
            </a:r>
            <a:endParaRPr lang="zh-CN" altLang="en-US"/>
          </a:p>
          <a:p>
            <a:r>
              <a:rPr lang="zh-CN" altLang="en-US"/>
              <a:t>print(lst)                     # 输出[4, 6, 8]</a:t>
            </a:r>
            <a:endParaRPr lang="zh-CN" altLang="en-US"/>
          </a:p>
          <a:p>
            <a:endParaRPr lang="zh-CN" altLang="en-US"/>
          </a:p>
          <a:p>
            <a:r>
              <a:rPr lang="zh-CN" altLang="en-US"/>
              <a:t>import numpy as np  # 引入numpy</a:t>
            </a:r>
            <a:endParaRPr lang="zh-CN" altLang="en-US"/>
          </a:p>
          <a:p>
            <a:r>
              <a:rPr lang="zh-CN" altLang="en-US"/>
              <a:t>ar1 = np.array(a)        # 将列表转为数组ar1</a:t>
            </a:r>
            <a:endParaRPr lang="zh-CN" altLang="en-US"/>
          </a:p>
          <a:p>
            <a:r>
              <a:rPr lang="zh-CN" altLang="en-US"/>
              <a:t>ar2 = np.array(b)        # 转为数组ar2</a:t>
            </a:r>
            <a:endParaRPr lang="zh-CN" altLang="en-US"/>
          </a:p>
          <a:p>
            <a:r>
              <a:rPr lang="zh-CN" altLang="en-US"/>
              <a:t>print(ar1 + ar2)           # 输出[4 6 8]，两个np数组可以直接对位相加</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在利用布尔索引数组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从数组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中筛选数据时，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数组的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size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可以不等长。</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数组切片通常产生的是一个视图，而不是复制。</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7.3  </a:t>
            </a:r>
            <a:r>
              <a:rPr lang="zh-CN" altLang="en-US" sz="3200" dirty="0">
                <a:solidFill>
                  <a:schemeClr val="bg1"/>
                </a:solidFill>
                <a:effectLst>
                  <a:outerShdw blurRad="38100" dist="38100" dir="2700000" algn="tl">
                    <a:srgbClr val="000000">
                      <a:alpha val="43137"/>
                    </a:srgbClr>
                  </a:outerShdw>
                </a:effectLst>
              </a:rPr>
              <a:t>数组运算和排序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1544" y="989439"/>
            <a:ext cx="8500244" cy="184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spcBef>
                <a:spcPts val="0"/>
              </a:spcBef>
              <a:buClr>
                <a:srgbClr val="990000"/>
              </a:buClr>
            </a:pPr>
            <a:r>
              <a:rPr lang="en-US" altLang="zh-CN" sz="2400" kern="0" dirty="0">
                <a:solidFill>
                  <a:srgbClr val="990000"/>
                </a:solidFill>
                <a:ea typeface="宋体" panose="02010600030101010101" pitchFamily="2" charset="-122"/>
              </a:rPr>
              <a:t>7.3.1 </a:t>
            </a:r>
            <a:r>
              <a:rPr lang="zh-CN" altLang="en-US" sz="2400" kern="0" dirty="0">
                <a:solidFill>
                  <a:srgbClr val="990000"/>
                </a:solidFill>
                <a:ea typeface="宋体" panose="02010600030101010101" pitchFamily="2" charset="-122"/>
              </a:rPr>
              <a:t>数组和单个数据的运算</a:t>
            </a:r>
            <a:endParaRPr lang="en-US" altLang="zh-CN" sz="2400" kern="0" dirty="0">
              <a:solidFill>
                <a:srgbClr val="990000"/>
              </a:solidFill>
              <a:ea typeface="宋体" panose="02010600030101010101" pitchFamily="2" charset="-122"/>
            </a:endParaRPr>
          </a:p>
          <a:p>
            <a:pPr marL="0" indent="457200">
              <a:spcBef>
                <a:spcPts val="0"/>
              </a:spcBef>
              <a:buClr>
                <a:srgbClr val="990000"/>
              </a:buClr>
            </a:pPr>
            <a:r>
              <a:rPr lang="zh-CN" altLang="en-US" sz="2400" kern="0" dirty="0">
                <a:ea typeface="宋体" panose="02010600030101010101" pitchFamily="2" charset="-122"/>
              </a:rPr>
              <a:t>数组和单个数据可直接运算，</a:t>
            </a:r>
            <a:r>
              <a:rPr lang="zh-CN" altLang="en-US" sz="2400" kern="0" dirty="0">
                <a:solidFill>
                  <a:srgbClr val="C00000"/>
                </a:solidFill>
                <a:ea typeface="宋体" panose="02010600030101010101" pitchFamily="2" charset="-122"/>
              </a:rPr>
              <a:t>不需要编写循环</a:t>
            </a:r>
            <a:r>
              <a:rPr lang="zh-CN" altLang="en-US" sz="2400" kern="0" dirty="0">
                <a:ea typeface="宋体" panose="02010600030101010101" pitchFamily="2" charset="-122"/>
              </a:rPr>
              <a:t>程序处理。</a:t>
            </a:r>
            <a:endParaRPr lang="en-US" altLang="zh-CN" sz="2400" kern="0" dirty="0">
              <a:ea typeface="宋体" panose="02010600030101010101" pitchFamily="2" charset="-122"/>
            </a:endParaRPr>
          </a:p>
          <a:p>
            <a:pPr marL="0" indent="0">
              <a:spcBef>
                <a:spcPts val="0"/>
              </a:spcBef>
              <a:buClr>
                <a:srgbClr val="990000"/>
              </a:buClr>
            </a:pPr>
            <a:r>
              <a:rPr lang="en-US" altLang="zh-CN" sz="2400" kern="0" dirty="0">
                <a:ea typeface="宋体" panose="02010600030101010101" pitchFamily="2" charset="-122"/>
              </a:rPr>
              <a:t>b=</a:t>
            </a:r>
            <a:r>
              <a:rPr lang="en-US" altLang="zh-CN" sz="2400" kern="0" dirty="0" err="1">
                <a:ea typeface="宋体" panose="02010600030101010101" pitchFamily="2" charset="-122"/>
              </a:rPr>
              <a:t>np.arange</a:t>
            </a:r>
            <a:r>
              <a:rPr lang="en-US" altLang="zh-CN" sz="2400" kern="0" dirty="0">
                <a:ea typeface="宋体" panose="02010600030101010101" pitchFamily="2" charset="-122"/>
              </a:rPr>
              <a:t>(5)     	# array([0, 1, 2, 3, 4])</a:t>
            </a:r>
            <a:endParaRPr lang="en-US" altLang="zh-CN" sz="2400" kern="0" dirty="0">
              <a:ea typeface="宋体" panose="02010600030101010101" pitchFamily="2" charset="-122"/>
            </a:endParaRPr>
          </a:p>
          <a:p>
            <a:pPr marL="0" indent="0">
              <a:spcBef>
                <a:spcPts val="0"/>
              </a:spcBef>
              <a:buClr>
                <a:srgbClr val="990000"/>
              </a:buClr>
            </a:pPr>
            <a:r>
              <a:rPr lang="en-US" altLang="zh-CN" sz="2400" kern="0" dirty="0">
                <a:ea typeface="宋体" panose="02010600030101010101" pitchFamily="2" charset="-122"/>
              </a:rPr>
              <a:t>b+2 			# array([2, 3, 4, 5, 6])</a:t>
            </a:r>
            <a:endParaRPr lang="en-US" altLang="zh-CN" sz="2400" kern="0" dirty="0">
              <a:ea typeface="宋体" panose="02010600030101010101" pitchFamily="2" charset="-122"/>
            </a:endParaRPr>
          </a:p>
          <a:p>
            <a:pPr marL="0" indent="0">
              <a:spcBef>
                <a:spcPts val="0"/>
              </a:spcBef>
              <a:buClr>
                <a:srgbClr val="990000"/>
              </a:buClr>
            </a:pPr>
            <a:r>
              <a:rPr lang="en-US" altLang="zh-CN" sz="2400" kern="0" dirty="0">
                <a:ea typeface="宋体" panose="02010600030101010101" pitchFamily="2" charset="-122"/>
              </a:rPr>
              <a:t>b*3			# array([0, 3, 6, 9, 12])</a:t>
            </a:r>
            <a:endParaRPr lang="en-US" altLang="zh-CN" sz="2400" kern="0" dirty="0">
              <a:ea typeface="宋体" panose="02010600030101010101" pitchFamily="2" charset="-122"/>
            </a:endParaRPr>
          </a:p>
          <a:p>
            <a:pPr marL="0">
              <a:spcBef>
                <a:spcPts val="0"/>
              </a:spcBef>
            </a:pP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2057628" y="3717032"/>
            <a:ext cx="850024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spcBef>
                <a:spcPts val="0"/>
              </a:spcBef>
              <a:buClr>
                <a:srgbClr val="990000"/>
              </a:buClr>
            </a:pPr>
            <a:r>
              <a:rPr lang="en-US" altLang="zh-CN" sz="2400" kern="0">
                <a:solidFill>
                  <a:srgbClr val="990000"/>
                </a:solidFill>
                <a:ea typeface="宋体" panose="02010600030101010101" pitchFamily="2" charset="-122"/>
              </a:rPr>
              <a:t>7.3.2 </a:t>
            </a:r>
            <a:r>
              <a:rPr lang="zh-CN" altLang="en-US" sz="2400" kern="0">
                <a:solidFill>
                  <a:srgbClr val="990000"/>
                </a:solidFill>
                <a:ea typeface="宋体" panose="02010600030101010101" pitchFamily="2" charset="-122"/>
              </a:rPr>
              <a:t>数组广播运算</a:t>
            </a:r>
            <a:endParaRPr lang="en-US" altLang="zh-CN" sz="2400" kern="0" dirty="0">
              <a:solidFill>
                <a:srgbClr val="990000"/>
              </a:solidFill>
              <a:ea typeface="宋体" panose="02010600030101010101" pitchFamily="2" charset="-122"/>
            </a:endParaRPr>
          </a:p>
          <a:p>
            <a:pPr marL="0" indent="0">
              <a:spcBef>
                <a:spcPts val="0"/>
              </a:spcBef>
              <a:buClr>
                <a:srgbClr val="990000"/>
              </a:buClr>
            </a:pPr>
            <a:r>
              <a:rPr lang="en-US" altLang="zh-CN" sz="2400" kern="0" dirty="0">
                <a:solidFill>
                  <a:srgbClr val="990000"/>
                </a:solidFill>
                <a:ea typeface="宋体" panose="02010600030101010101" pitchFamily="2" charset="-122"/>
              </a:rPr>
              <a:t>1.</a:t>
            </a:r>
            <a:r>
              <a:rPr lang="zh-CN" altLang="en-US" sz="2400" kern="0" dirty="0">
                <a:solidFill>
                  <a:srgbClr val="990000"/>
                </a:solidFill>
                <a:ea typeface="宋体" panose="02010600030101010101" pitchFamily="2" charset="-122"/>
              </a:rPr>
              <a:t>数组形状相同时的运算</a:t>
            </a:r>
            <a:endParaRPr lang="en-US" altLang="zh-CN" sz="2400" kern="0" dirty="0">
              <a:solidFill>
                <a:srgbClr val="990000"/>
              </a:solidFill>
              <a:ea typeface="宋体" panose="02010600030101010101" pitchFamily="2" charset="-122"/>
            </a:endParaRPr>
          </a:p>
          <a:p>
            <a:pPr marL="0" indent="457200">
              <a:spcBef>
                <a:spcPts val="0"/>
              </a:spcBef>
              <a:buClr>
                <a:srgbClr val="990000"/>
              </a:buClr>
            </a:pPr>
            <a:r>
              <a:rPr lang="zh-CN" altLang="en-US" sz="2400" kern="0" dirty="0">
                <a:ea typeface="宋体" panose="02010600030101010101" pitchFamily="2" charset="-122"/>
              </a:rPr>
              <a:t>两个数组形状</a:t>
            </a:r>
            <a:r>
              <a:rPr lang="en-US" altLang="zh-CN" sz="2400" kern="0" dirty="0">
                <a:ea typeface="宋体" panose="02010600030101010101" pitchFamily="2" charset="-122"/>
              </a:rPr>
              <a:t>(shape)</a:t>
            </a:r>
            <a:r>
              <a:rPr lang="zh-CN" altLang="en-US" sz="2400" kern="0" dirty="0">
                <a:ea typeface="宋体" panose="02010600030101010101" pitchFamily="2" charset="-122"/>
              </a:rPr>
              <a:t>相同时，各位置上的元素对位运算。</a:t>
            </a:r>
            <a:endParaRPr lang="en-US" altLang="zh-CN" sz="2400" kern="0" dirty="0">
              <a:ea typeface="宋体" panose="02010600030101010101" pitchFamily="2" charset="-122"/>
            </a:endParaRPr>
          </a:p>
          <a:p>
            <a:pPr marL="0">
              <a:spcBef>
                <a:spcPts val="0"/>
              </a:spcBef>
            </a:pPr>
            <a:endParaRPr lang="en-US" altLang="zh-CN" sz="2400" kern="0" dirty="0">
              <a:latin typeface="Arial" panose="020B0604020202020204" pitchFamily="34" charset="0"/>
              <a:cs typeface="Arial" panose="020B0604020202020204" pitchFamily="34" charset="0"/>
            </a:endParaRPr>
          </a:p>
        </p:txBody>
      </p:sp>
      <p:sp>
        <p:nvSpPr>
          <p:cNvPr id="8" name="Rectangle 53"/>
          <p:cNvSpPr txBox="1">
            <a:spLocks noChangeArrowheads="1"/>
          </p:cNvSpPr>
          <p:nvPr/>
        </p:nvSpPr>
        <p:spPr bwMode="auto">
          <a:xfrm>
            <a:off x="1991544" y="4941168"/>
            <a:ext cx="860444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spcBef>
                <a:spcPts val="0"/>
              </a:spcBef>
              <a:buClr>
                <a:srgbClr val="990000"/>
              </a:buClr>
            </a:pPr>
            <a:r>
              <a:rPr lang="en-US" altLang="zh-CN" sz="2400" kern="0" dirty="0">
                <a:ea typeface="宋体" panose="02010600030101010101" pitchFamily="2" charset="-122"/>
              </a:rPr>
              <a:t>a1=</a:t>
            </a:r>
            <a:r>
              <a:rPr lang="en-US" altLang="zh-CN" sz="2400" kern="0" dirty="0" err="1">
                <a:ea typeface="宋体" panose="02010600030101010101" pitchFamily="2" charset="-122"/>
              </a:rPr>
              <a:t>np.arange</a:t>
            </a:r>
            <a:r>
              <a:rPr lang="en-US" altLang="zh-CN" sz="2400" kern="0" dirty="0">
                <a:ea typeface="宋体" panose="02010600030101010101" pitchFamily="2" charset="-122"/>
              </a:rPr>
              <a:t>(5)      	# array([0, 1, 2, 3, 4])</a:t>
            </a:r>
            <a:r>
              <a:rPr lang="en-US" altLang="zh-CN" sz="2400" kern="0" dirty="0">
                <a:solidFill>
                  <a:srgbClr val="990000"/>
                </a:solidFill>
                <a:ea typeface="宋体" panose="02010600030101010101" pitchFamily="2" charset="-122"/>
              </a:rPr>
              <a:t> </a:t>
            </a:r>
            <a:endParaRPr lang="en-US" altLang="zh-CN" sz="2400" kern="0" dirty="0">
              <a:solidFill>
                <a:srgbClr val="990000"/>
              </a:solidFill>
              <a:ea typeface="宋体" panose="02010600030101010101" pitchFamily="2" charset="-122"/>
            </a:endParaRPr>
          </a:p>
          <a:p>
            <a:pPr marL="0" indent="0">
              <a:spcBef>
                <a:spcPts val="0"/>
              </a:spcBef>
              <a:buClr>
                <a:srgbClr val="990000"/>
              </a:buClr>
            </a:pPr>
            <a:r>
              <a:rPr lang="en-US" altLang="zh-CN" sz="2400" kern="0" dirty="0">
                <a:ea typeface="宋体" panose="02010600030101010101" pitchFamily="2" charset="-122"/>
              </a:rPr>
              <a:t>a2=</a:t>
            </a:r>
            <a:r>
              <a:rPr lang="en-US" altLang="zh-CN" sz="2400" kern="0" dirty="0" err="1">
                <a:ea typeface="宋体" panose="02010600030101010101" pitchFamily="2" charset="-122"/>
              </a:rPr>
              <a:t>np.arange</a:t>
            </a:r>
            <a:r>
              <a:rPr lang="en-US" altLang="zh-CN" sz="2400" kern="0" dirty="0">
                <a:ea typeface="宋体" panose="02010600030101010101" pitchFamily="2" charset="-122"/>
              </a:rPr>
              <a:t>(5,10)	# array([5, 6, 7, 8, 9])</a:t>
            </a:r>
            <a:r>
              <a:rPr lang="en-US" altLang="zh-CN" sz="2400" kern="0" dirty="0">
                <a:solidFill>
                  <a:srgbClr val="990000"/>
                </a:solidFill>
                <a:ea typeface="宋体" panose="02010600030101010101" pitchFamily="2" charset="-122"/>
              </a:rPr>
              <a:t> </a:t>
            </a:r>
            <a:endParaRPr lang="en-US" altLang="zh-CN" sz="2400" kern="0" dirty="0">
              <a:ea typeface="宋体" panose="02010600030101010101" pitchFamily="2" charset="-122"/>
            </a:endParaRPr>
          </a:p>
          <a:p>
            <a:pPr marL="0" indent="0">
              <a:spcBef>
                <a:spcPts val="0"/>
              </a:spcBef>
              <a:buClr>
                <a:srgbClr val="990000"/>
              </a:buClr>
            </a:pPr>
            <a:r>
              <a:rPr lang="en-US" altLang="zh-CN" sz="2400" kern="0" dirty="0">
                <a:latin typeface="Arial" panose="020B0604020202020204" pitchFamily="34" charset="0"/>
                <a:ea typeface="宋体" panose="02010600030101010101" pitchFamily="2" charset="-122"/>
                <a:cs typeface="Arial" panose="020B0604020202020204" pitchFamily="34" charset="0"/>
              </a:rPr>
              <a:t>a1+a2				# array([5, 7, 9, 11, 13])</a:t>
            </a:r>
            <a:endParaRPr lang="en-US" altLang="zh-CN" sz="2400" kern="0" dirty="0">
              <a:latin typeface="Arial" panose="020B0604020202020204" pitchFamily="34" charset="0"/>
              <a:ea typeface="宋体" panose="02010600030101010101" pitchFamily="2" charset="-122"/>
              <a:cs typeface="Arial" panose="020B0604020202020204" pitchFamily="34" charset="0"/>
            </a:endParaRPr>
          </a:p>
          <a:p>
            <a:pPr marL="0" indent="0">
              <a:spcBef>
                <a:spcPts val="0"/>
              </a:spcBef>
              <a:buClr>
                <a:srgbClr val="990000"/>
              </a:buClr>
            </a:pPr>
            <a:r>
              <a:rPr lang="en-US" altLang="zh-CN" sz="2400" kern="0" dirty="0">
                <a:latin typeface="Arial" panose="020B0604020202020204" pitchFamily="34" charset="0"/>
                <a:ea typeface="宋体" panose="02010600030101010101" pitchFamily="2" charset="-122"/>
                <a:cs typeface="Arial" panose="020B0604020202020204" pitchFamily="34" charset="0"/>
              </a:rPr>
              <a:t>a1*a2				# array([0, 6, 14, 24, </a:t>
            </a:r>
            <a:r>
              <a:rPr lang="en-US" altLang="zh-CN" sz="2400" kern="0">
                <a:latin typeface="Arial" panose="020B0604020202020204" pitchFamily="34" charset="0"/>
                <a:ea typeface="宋体" panose="02010600030101010101" pitchFamily="2" charset="-122"/>
                <a:cs typeface="Arial" panose="020B0604020202020204" pitchFamily="34" charset="0"/>
              </a:rPr>
              <a:t>36])</a:t>
            </a:r>
            <a:endParaRPr lang="en-US" altLang="zh-CN" sz="2400" kern="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7.3  </a:t>
            </a:r>
            <a:r>
              <a:rPr lang="zh-CN" altLang="en-US" sz="3200" dirty="0">
                <a:solidFill>
                  <a:schemeClr val="bg1"/>
                </a:solidFill>
                <a:effectLst>
                  <a:outerShdw blurRad="38100" dist="38100" dir="2700000" algn="tl">
                    <a:srgbClr val="000000">
                      <a:alpha val="43137"/>
                    </a:srgbClr>
                  </a:outerShdw>
                </a:effectLst>
              </a:rPr>
              <a:t>数组运算和排序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42216" y="952809"/>
            <a:ext cx="8500244" cy="184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a:solidFill>
                  <a:srgbClr val="990000"/>
                </a:solidFill>
                <a:ea typeface="宋体" panose="02010600030101010101" pitchFamily="2" charset="-122"/>
              </a:rPr>
              <a:t>7.3.2 </a:t>
            </a:r>
            <a:r>
              <a:rPr lang="zh-CN" altLang="en-US" sz="2400" kern="0">
                <a:solidFill>
                  <a:srgbClr val="990000"/>
                </a:solidFill>
                <a:ea typeface="宋体" panose="02010600030101010101" pitchFamily="2" charset="-122"/>
              </a:rPr>
              <a:t>数组广播运算</a:t>
            </a:r>
            <a:endParaRPr lang="en-US" altLang="zh-CN" sz="2400" kern="0" dirty="0">
              <a:solidFill>
                <a:srgbClr val="990000"/>
              </a:solidFill>
              <a:ea typeface="宋体" panose="02010600030101010101" pitchFamily="2" charset="-122"/>
            </a:endParaRPr>
          </a:p>
          <a:p>
            <a:pPr marL="0" indent="0">
              <a:lnSpc>
                <a:spcPct val="140000"/>
              </a:lnSpc>
              <a:buClr>
                <a:srgbClr val="990000"/>
              </a:buClr>
            </a:pPr>
            <a:r>
              <a:rPr lang="en-US" altLang="zh-CN" sz="2400" kern="0" dirty="0">
                <a:solidFill>
                  <a:srgbClr val="990000"/>
                </a:solidFill>
                <a:ea typeface="宋体" panose="02010600030101010101" pitchFamily="2" charset="-122"/>
              </a:rPr>
              <a:t>2.</a:t>
            </a:r>
            <a:r>
              <a:rPr lang="zh-CN" altLang="en-US" sz="2400" kern="0" dirty="0">
                <a:solidFill>
                  <a:srgbClr val="990000"/>
                </a:solidFill>
                <a:ea typeface="宋体" panose="02010600030101010101" pitchFamily="2" charset="-122"/>
              </a:rPr>
              <a:t>数组形状不同时的广播运算</a:t>
            </a:r>
            <a:endParaRPr lang="en-US" altLang="zh-CN" sz="2400" kern="0" dirty="0">
              <a:solidFill>
                <a:srgbClr val="990000"/>
              </a:solidFill>
              <a:ea typeface="宋体" panose="02010600030101010101" pitchFamily="2" charset="-122"/>
            </a:endParaRPr>
          </a:p>
          <a:p>
            <a:pPr marL="0" indent="457200">
              <a:lnSpc>
                <a:spcPct val="140000"/>
              </a:lnSpc>
              <a:buClr>
                <a:srgbClr val="990000"/>
              </a:buClr>
            </a:pPr>
            <a:r>
              <a:rPr lang="zh-CN" altLang="en-US" sz="2400" kern="0" dirty="0">
                <a:ea typeface="宋体" panose="02010600030101010101" pitchFamily="2" charset="-122"/>
              </a:rPr>
              <a:t>当两个数组形状</a:t>
            </a:r>
            <a:r>
              <a:rPr lang="en-US" altLang="zh-CN" sz="2400" kern="0" dirty="0">
                <a:ea typeface="宋体" panose="02010600030101010101" pitchFamily="2" charset="-122"/>
              </a:rPr>
              <a:t>(shape)</a:t>
            </a:r>
            <a:r>
              <a:rPr lang="zh-CN" altLang="en-US" sz="2400" kern="0" dirty="0">
                <a:ea typeface="宋体" panose="02010600030101010101" pitchFamily="2" charset="-122"/>
              </a:rPr>
              <a:t>不同时，如果能按</a:t>
            </a:r>
            <a:r>
              <a:rPr lang="zh-CN" altLang="en-US" sz="2400" kern="0" dirty="0">
                <a:solidFill>
                  <a:srgbClr val="C00000"/>
                </a:solidFill>
                <a:ea typeface="宋体" panose="02010600030101010101" pitchFamily="2" charset="-122"/>
              </a:rPr>
              <a:t>广播规则</a:t>
            </a:r>
            <a:r>
              <a:rPr lang="zh-CN" altLang="en-US" sz="2400" kern="0" dirty="0">
                <a:ea typeface="宋体" panose="02010600030101010101" pitchFamily="2" charset="-122"/>
              </a:rPr>
              <a:t>扩展为同形状的数组，则可以运算，如不符合广播规则就不能运算。</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10" name="Rectangle 53"/>
          <p:cNvSpPr txBox="1">
            <a:spLocks noChangeArrowheads="1"/>
          </p:cNvSpPr>
          <p:nvPr/>
        </p:nvSpPr>
        <p:spPr bwMode="auto">
          <a:xfrm>
            <a:off x="2137846" y="3190016"/>
            <a:ext cx="8500244" cy="153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buClr>
                <a:srgbClr val="990000"/>
              </a:buClr>
            </a:pPr>
            <a:r>
              <a:rPr lang="en-US" altLang="zh-CN" sz="2400" kern="0" dirty="0">
                <a:ea typeface="宋体" panose="02010600030101010101" pitchFamily="2" charset="-122"/>
              </a:rPr>
              <a:t>a1=</a:t>
            </a:r>
            <a:r>
              <a:rPr lang="en-US" altLang="zh-CN" sz="2400" kern="0" dirty="0" err="1">
                <a:ea typeface="宋体" panose="02010600030101010101" pitchFamily="2" charset="-122"/>
              </a:rPr>
              <a:t>np.arange</a:t>
            </a:r>
            <a:r>
              <a:rPr lang="en-US" altLang="zh-CN" sz="2400" kern="0" dirty="0">
                <a:ea typeface="宋体" panose="02010600030101010101" pitchFamily="2" charset="-122"/>
              </a:rPr>
              <a:t>(4)    	</a:t>
            </a:r>
            <a:r>
              <a:rPr lang="en-US" altLang="zh-CN" sz="2400" kern="0">
                <a:ea typeface="宋体" panose="02010600030101010101" pitchFamily="2" charset="-122"/>
              </a:rPr>
              <a:t>                      # </a:t>
            </a:r>
            <a:r>
              <a:rPr lang="zh-CN" altLang="en-US" sz="2400" kern="0" dirty="0">
                <a:ea typeface="宋体" panose="02010600030101010101" pitchFamily="2" charset="-122"/>
              </a:rPr>
              <a:t>一维</a:t>
            </a:r>
            <a:r>
              <a:rPr lang="en-US" altLang="zh-CN" sz="2400" kern="0" dirty="0">
                <a:ea typeface="宋体" panose="02010600030101010101" pitchFamily="2" charset="-122"/>
              </a:rPr>
              <a:t> (4</a:t>
            </a:r>
            <a:r>
              <a:rPr lang="en-US" altLang="zh-CN" sz="2400" kern="0">
                <a:ea typeface="宋体" panose="02010600030101010101" pitchFamily="2" charset="-122"/>
              </a:rPr>
              <a:t>,)  </a:t>
            </a:r>
            <a:r>
              <a:rPr lang="en-US" altLang="zh-CN" sz="2400" kern="0">
                <a:solidFill>
                  <a:srgbClr val="990000"/>
                </a:solidFill>
                <a:ea typeface="宋体" panose="02010600030101010101" pitchFamily="2" charset="-122"/>
              </a:rPr>
              <a:t> </a:t>
            </a:r>
            <a:endParaRPr lang="en-US" altLang="zh-CN" sz="2400" kern="0" dirty="0">
              <a:solidFill>
                <a:srgbClr val="990000"/>
              </a:solidFill>
              <a:ea typeface="宋体" panose="02010600030101010101" pitchFamily="2" charset="-122"/>
            </a:endParaRPr>
          </a:p>
          <a:p>
            <a:pPr marL="0" indent="0">
              <a:lnSpc>
                <a:spcPct val="120000"/>
              </a:lnSpc>
              <a:buClr>
                <a:srgbClr val="990000"/>
              </a:buClr>
            </a:pPr>
            <a:r>
              <a:rPr lang="en-US" altLang="zh-CN" sz="2400" kern="0" dirty="0">
                <a:ea typeface="宋体" panose="02010600030101010101" pitchFamily="2" charset="-122"/>
              </a:rPr>
              <a:t>a2=</a:t>
            </a:r>
            <a:r>
              <a:rPr lang="en-US" altLang="zh-CN" sz="2400" kern="0" dirty="0" err="1">
                <a:ea typeface="宋体" panose="02010600030101010101" pitchFamily="2" charset="-122"/>
              </a:rPr>
              <a:t>np.arange</a:t>
            </a:r>
            <a:r>
              <a:rPr lang="en-US" altLang="zh-CN" sz="2400" kern="0" dirty="0">
                <a:ea typeface="宋体" panose="02010600030101010101" pitchFamily="2" charset="-122"/>
              </a:rPr>
              <a:t>(12).reshape(3,4)	# </a:t>
            </a:r>
            <a:r>
              <a:rPr lang="zh-CN" altLang="en-US" sz="2400" kern="0" dirty="0">
                <a:ea typeface="宋体" panose="02010600030101010101" pitchFamily="2" charset="-122"/>
              </a:rPr>
              <a:t>二维</a:t>
            </a:r>
            <a:r>
              <a:rPr lang="en-US" altLang="zh-CN" sz="2400" kern="0" dirty="0">
                <a:ea typeface="宋体" panose="02010600030101010101" pitchFamily="2" charset="-122"/>
              </a:rPr>
              <a:t>(</a:t>
            </a:r>
            <a:r>
              <a:rPr lang="en-US" altLang="zh-CN" sz="2400" kern="0">
                <a:ea typeface="宋体" panose="02010600030101010101" pitchFamily="2" charset="-122"/>
              </a:rPr>
              <a:t>3, 4</a:t>
            </a:r>
            <a:r>
              <a:rPr lang="en-US" altLang="zh-CN" sz="2400" kern="0" dirty="0">
                <a:ea typeface="宋体" panose="02010600030101010101" pitchFamily="2" charset="-122"/>
              </a:rPr>
              <a:t>)</a:t>
            </a:r>
            <a:r>
              <a:rPr lang="en-US" altLang="zh-CN" sz="2400" kern="0" dirty="0">
                <a:solidFill>
                  <a:srgbClr val="990000"/>
                </a:solidFill>
                <a:ea typeface="宋体" panose="02010600030101010101" pitchFamily="2" charset="-122"/>
              </a:rPr>
              <a:t> </a:t>
            </a:r>
            <a:endParaRPr lang="en-US" altLang="zh-CN" sz="2400" kern="0" dirty="0">
              <a:ea typeface="宋体" panose="02010600030101010101" pitchFamily="2" charset="-122"/>
            </a:endParaRPr>
          </a:p>
          <a:p>
            <a:pPr marL="0" indent="0">
              <a:lnSpc>
                <a:spcPct val="120000"/>
              </a:lnSpc>
              <a:buClr>
                <a:srgbClr val="990000"/>
              </a:buClr>
            </a:pPr>
            <a:r>
              <a:rPr lang="en-US" altLang="zh-CN" sz="2400" kern="0" dirty="0">
                <a:latin typeface="Arial" panose="020B0604020202020204" pitchFamily="34" charset="0"/>
                <a:ea typeface="宋体" panose="02010600030101010101" pitchFamily="2" charset="-122"/>
                <a:cs typeface="Arial" panose="020B0604020202020204" pitchFamily="34" charset="0"/>
              </a:rPr>
              <a:t>a1+a2			</a:t>
            </a:r>
            <a:r>
              <a:rPr lang="en-US" altLang="zh-CN" sz="2400" kern="0">
                <a:latin typeface="Arial" panose="020B0604020202020204" pitchFamily="34" charset="0"/>
                <a:ea typeface="宋体" panose="02010600030101010101" pitchFamily="2" charset="-122"/>
                <a:cs typeface="Arial" panose="020B0604020202020204" pitchFamily="34" charset="0"/>
              </a:rPr>
              <a:t>	</a:t>
            </a:r>
            <a:endParaRPr lang="en-US" altLang="zh-CN" sz="2400" kern="0" dirty="0">
              <a:latin typeface="Arial" panose="020B0604020202020204" pitchFamily="34" charset="0"/>
              <a:ea typeface="宋体" panose="02010600030101010101" pitchFamily="2" charset="-122"/>
              <a:cs typeface="Arial" panose="020B0604020202020204" pitchFamily="34" charset="0"/>
            </a:endParaRPr>
          </a:p>
        </p:txBody>
      </p:sp>
      <p:pic>
        <p:nvPicPr>
          <p:cNvPr id="4" name="图片 3"/>
          <p:cNvPicPr>
            <a:picLocks noChangeAspect="1"/>
          </p:cNvPicPr>
          <p:nvPr/>
        </p:nvPicPr>
        <p:blipFill>
          <a:blip r:embed="rId1"/>
          <a:stretch>
            <a:fillRect/>
          </a:stretch>
        </p:blipFill>
        <p:spPr>
          <a:xfrm>
            <a:off x="2207568" y="4754865"/>
            <a:ext cx="3168352" cy="618352"/>
          </a:xfrm>
          <a:prstGeom prst="rect">
            <a:avLst/>
          </a:prstGeom>
        </p:spPr>
      </p:pic>
      <p:pic>
        <p:nvPicPr>
          <p:cNvPr id="8" name="图片 7"/>
          <p:cNvPicPr>
            <a:picLocks noChangeAspect="1"/>
          </p:cNvPicPr>
          <p:nvPr/>
        </p:nvPicPr>
        <p:blipFill>
          <a:blip r:embed="rId2"/>
          <a:stretch>
            <a:fillRect/>
          </a:stretch>
        </p:blipFill>
        <p:spPr>
          <a:xfrm>
            <a:off x="2207568" y="5589241"/>
            <a:ext cx="3024336" cy="1079423"/>
          </a:xfrm>
          <a:prstGeom prst="rect">
            <a:avLst/>
          </a:prstGeom>
        </p:spPr>
      </p:pic>
      <p:pic>
        <p:nvPicPr>
          <p:cNvPr id="12" name="图片 11"/>
          <p:cNvPicPr>
            <a:picLocks noChangeAspect="1"/>
          </p:cNvPicPr>
          <p:nvPr/>
        </p:nvPicPr>
        <p:blipFill>
          <a:blip r:embed="rId3"/>
          <a:stretch>
            <a:fillRect/>
          </a:stretch>
        </p:blipFill>
        <p:spPr>
          <a:xfrm>
            <a:off x="6610378" y="4754865"/>
            <a:ext cx="3401463" cy="148525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7.3  </a:t>
            </a:r>
            <a:r>
              <a:rPr lang="zh-CN" altLang="en-US" sz="3200" dirty="0">
                <a:solidFill>
                  <a:schemeClr val="bg1"/>
                </a:solidFill>
                <a:effectLst>
                  <a:outerShdw blurRad="38100" dist="38100" dir="2700000" algn="tl">
                    <a:srgbClr val="000000">
                      <a:alpha val="43137"/>
                    </a:srgbClr>
                  </a:outerShdw>
                </a:effectLst>
              </a:rPr>
              <a:t>数组运算和排序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22836" y="1052736"/>
            <a:ext cx="856895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buClr>
                <a:srgbClr val="990000"/>
              </a:buClr>
            </a:pPr>
            <a:r>
              <a:rPr lang="en-US" altLang="zh-CN" sz="2400" kern="0" dirty="0">
                <a:solidFill>
                  <a:srgbClr val="990000"/>
                </a:solidFill>
                <a:ea typeface="宋体" panose="02010600030101010101" pitchFamily="2" charset="-122"/>
              </a:rPr>
              <a:t>2.</a:t>
            </a:r>
            <a:r>
              <a:rPr lang="zh-CN" altLang="en-US" sz="2400" kern="0" dirty="0">
                <a:solidFill>
                  <a:srgbClr val="990000"/>
                </a:solidFill>
                <a:ea typeface="宋体" panose="02010600030101010101" pitchFamily="2" charset="-122"/>
              </a:rPr>
              <a:t>数组形状不同时的广播运算</a:t>
            </a:r>
            <a:endParaRPr lang="en-US" altLang="zh-CN" sz="2400" kern="0" dirty="0">
              <a:solidFill>
                <a:srgbClr val="990000"/>
              </a:solidFill>
              <a:ea typeface="宋体" panose="02010600030101010101" pitchFamily="2" charset="-122"/>
            </a:endParaRPr>
          </a:p>
          <a:p>
            <a:pPr marL="0" indent="457200" algn="just">
              <a:lnSpc>
                <a:spcPct val="120000"/>
              </a:lnSpc>
              <a:spcBef>
                <a:spcPts val="0"/>
              </a:spcBef>
            </a:pPr>
            <a:r>
              <a:rPr lang="zh-CN" altLang="zh-CN" sz="2400" dirty="0"/>
              <a:t>上例中的</a:t>
            </a:r>
            <a:r>
              <a:rPr lang="en-US" altLang="zh-CN" sz="2400" dirty="0"/>
              <a:t>a1</a:t>
            </a:r>
            <a:r>
              <a:rPr lang="zh-CN" altLang="zh-CN" sz="2400" dirty="0"/>
              <a:t>是一维数组</a:t>
            </a:r>
            <a:r>
              <a:rPr lang="en-US" altLang="zh-CN" sz="2400" dirty="0"/>
              <a:t>(4,)</a:t>
            </a:r>
            <a:r>
              <a:rPr lang="zh-CN" altLang="zh-CN" sz="2400" dirty="0"/>
              <a:t>，</a:t>
            </a:r>
            <a:r>
              <a:rPr lang="en-US" altLang="zh-CN" sz="2400"/>
              <a:t>a2</a:t>
            </a:r>
            <a:r>
              <a:rPr lang="zh-CN" altLang="zh-CN" sz="2400"/>
              <a:t>是</a:t>
            </a:r>
            <a:r>
              <a:rPr lang="en-US" altLang="zh-CN" sz="2400"/>
              <a:t>(3,4)</a:t>
            </a:r>
            <a:r>
              <a:rPr lang="zh-CN" altLang="zh-CN" sz="2400"/>
              <a:t>的</a:t>
            </a:r>
            <a:r>
              <a:rPr lang="zh-CN" altLang="zh-CN" sz="2400" dirty="0"/>
              <a:t>二维数组，两者的维数不同</a:t>
            </a:r>
            <a:r>
              <a:rPr lang="zh-CN" altLang="zh-CN" sz="2400"/>
              <a:t>。</a:t>
            </a:r>
            <a:r>
              <a:rPr lang="en-US" altLang="zh-CN" sz="2400"/>
              <a:t>a1</a:t>
            </a:r>
            <a:r>
              <a:rPr lang="zh-CN" altLang="zh-CN" sz="2400"/>
              <a:t>维数</a:t>
            </a:r>
            <a:r>
              <a:rPr lang="zh-CN" altLang="zh-CN" sz="2400" dirty="0"/>
              <a:t>较小，</a:t>
            </a:r>
            <a:r>
              <a:rPr lang="en-US" altLang="zh-CN" sz="2400" dirty="0"/>
              <a:t>NumPy</a:t>
            </a:r>
            <a:r>
              <a:rPr lang="zh-CN" altLang="zh-CN" sz="2400" dirty="0"/>
              <a:t>在</a:t>
            </a:r>
            <a:r>
              <a:rPr lang="en-US" altLang="zh-CN" sz="2400" dirty="0"/>
              <a:t>a1</a:t>
            </a:r>
            <a:r>
              <a:rPr lang="zh-CN" altLang="zh-CN" sz="2400" dirty="0"/>
              <a:t>的维数前面加</a:t>
            </a:r>
            <a:r>
              <a:rPr lang="en-US" altLang="zh-CN" sz="2400" dirty="0"/>
              <a:t>1</a:t>
            </a:r>
            <a:r>
              <a:rPr lang="zh-CN" altLang="zh-CN" sz="2400"/>
              <a:t>补齐，</a:t>
            </a:r>
            <a:r>
              <a:rPr lang="en-US" altLang="zh-CN" sz="2400"/>
              <a:t>a1</a:t>
            </a:r>
            <a:r>
              <a:rPr lang="zh-CN" altLang="en-US" sz="2400"/>
              <a:t>形状</a:t>
            </a:r>
            <a:r>
              <a:rPr lang="zh-CN" altLang="zh-CN" sz="2400"/>
              <a:t>变为</a:t>
            </a:r>
            <a:r>
              <a:rPr lang="en-US" altLang="zh-CN" sz="2400" dirty="0"/>
              <a:t>(1,4)</a:t>
            </a:r>
            <a:r>
              <a:rPr lang="zh-CN" altLang="zh-CN" sz="2400" dirty="0"/>
              <a:t>。现在</a:t>
            </a:r>
            <a:r>
              <a:rPr lang="en-US" altLang="zh-CN" sz="2400" dirty="0"/>
              <a:t>a1</a:t>
            </a:r>
            <a:r>
              <a:rPr lang="zh-CN" altLang="zh-CN" sz="2400" dirty="0"/>
              <a:t>的第</a:t>
            </a:r>
            <a:r>
              <a:rPr lang="en-US" altLang="zh-CN" sz="2400" dirty="0"/>
              <a:t>0</a:t>
            </a:r>
            <a:r>
              <a:rPr lang="zh-CN" altLang="zh-CN" sz="2400" dirty="0"/>
              <a:t>维是</a:t>
            </a:r>
            <a:r>
              <a:rPr lang="en-US" altLang="zh-CN" sz="2400" dirty="0"/>
              <a:t>1</a:t>
            </a:r>
            <a:r>
              <a:rPr lang="zh-CN" altLang="zh-CN" sz="2400" dirty="0"/>
              <a:t>，</a:t>
            </a:r>
            <a:r>
              <a:rPr lang="en-US" altLang="zh-CN" sz="2400" dirty="0"/>
              <a:t>a2</a:t>
            </a:r>
            <a:r>
              <a:rPr lang="zh-CN" altLang="zh-CN" sz="2400" dirty="0"/>
              <a:t>的第</a:t>
            </a:r>
            <a:r>
              <a:rPr lang="en-US" altLang="zh-CN" sz="2400" dirty="0"/>
              <a:t>0</a:t>
            </a:r>
            <a:r>
              <a:rPr lang="zh-CN" altLang="zh-CN" sz="2400" dirty="0"/>
              <a:t>维是</a:t>
            </a:r>
            <a:r>
              <a:rPr lang="en-US" altLang="zh-CN" sz="2400" dirty="0"/>
              <a:t>3</a:t>
            </a:r>
            <a:r>
              <a:rPr lang="zh-CN" altLang="zh-CN" sz="2400" dirty="0"/>
              <a:t>，</a:t>
            </a:r>
            <a:r>
              <a:rPr lang="en-US" altLang="zh-CN" sz="2400" dirty="0"/>
              <a:t>NumPy</a:t>
            </a:r>
            <a:r>
              <a:rPr lang="zh-CN" altLang="zh-CN" sz="2400" dirty="0"/>
              <a:t>将把</a:t>
            </a:r>
            <a:r>
              <a:rPr lang="en-US" altLang="zh-CN" sz="2400" dirty="0"/>
              <a:t>a1</a:t>
            </a:r>
            <a:r>
              <a:rPr lang="zh-CN" altLang="zh-CN" sz="2400" dirty="0"/>
              <a:t>的第</a:t>
            </a:r>
            <a:r>
              <a:rPr lang="en-US" altLang="zh-CN" sz="2400" dirty="0"/>
              <a:t>0</a:t>
            </a:r>
            <a:r>
              <a:rPr lang="zh-CN" altLang="zh-CN" sz="2400" dirty="0"/>
              <a:t>维扩充为</a:t>
            </a:r>
            <a:r>
              <a:rPr lang="en-US" altLang="zh-CN" sz="2400" dirty="0"/>
              <a:t>3</a:t>
            </a:r>
            <a:r>
              <a:rPr lang="zh-CN" altLang="zh-CN" sz="2400" dirty="0"/>
              <a:t>，相当于将</a:t>
            </a:r>
            <a:r>
              <a:rPr lang="en-US" altLang="zh-CN" sz="2400"/>
              <a:t>a1</a:t>
            </a:r>
            <a:r>
              <a:rPr lang="zh-CN" altLang="zh-CN" sz="2400"/>
              <a:t>的</a:t>
            </a:r>
            <a:r>
              <a:rPr lang="zh-CN" altLang="en-US" sz="2400"/>
              <a:t>形状</a:t>
            </a:r>
            <a:r>
              <a:rPr lang="zh-CN" altLang="zh-CN" sz="2400"/>
              <a:t>变为</a:t>
            </a:r>
            <a:r>
              <a:rPr lang="en-US" altLang="zh-CN" sz="2400" dirty="0"/>
              <a:t>(3,4)</a:t>
            </a:r>
            <a:r>
              <a:rPr lang="zh-CN" altLang="zh-CN" sz="2400"/>
              <a:t>，可</a:t>
            </a:r>
            <a:r>
              <a:rPr lang="zh-CN" altLang="en-US" sz="2400"/>
              <a:t>近似</a:t>
            </a:r>
            <a:r>
              <a:rPr lang="zh-CN" altLang="zh-CN" sz="2400"/>
              <a:t>认为</a:t>
            </a:r>
            <a:r>
              <a:rPr lang="en-US" altLang="zh-CN" sz="2400" dirty="0"/>
              <a:t>a1</a:t>
            </a:r>
            <a:r>
              <a:rPr lang="zh-CN" altLang="zh-CN" sz="2400" dirty="0"/>
              <a:t>在内存中被调整为如下形状：</a:t>
            </a:r>
            <a:endParaRPr lang="zh-CN" altLang="zh-CN" sz="2400" dirty="0"/>
          </a:p>
          <a:p>
            <a:pPr algn="just">
              <a:lnSpc>
                <a:spcPct val="120000"/>
              </a:lnSpc>
            </a:pPr>
            <a:r>
              <a:rPr lang="en-US" altLang="zh-CN" sz="2400" dirty="0"/>
              <a:t>array([[0,  1,  2, 3],</a:t>
            </a:r>
            <a:endParaRPr lang="zh-CN" altLang="zh-CN" sz="2400" dirty="0"/>
          </a:p>
          <a:p>
            <a:pPr algn="just">
              <a:lnSpc>
                <a:spcPct val="120000"/>
              </a:lnSpc>
            </a:pPr>
            <a:r>
              <a:rPr lang="en-US" altLang="zh-CN" sz="2400" dirty="0"/>
              <a:t>           [0,  1,  2, 3],</a:t>
            </a:r>
            <a:endParaRPr lang="zh-CN" altLang="zh-CN" sz="2400" dirty="0"/>
          </a:p>
          <a:p>
            <a:pPr algn="just">
              <a:lnSpc>
                <a:spcPct val="120000"/>
              </a:lnSpc>
            </a:pPr>
            <a:r>
              <a:rPr lang="en-US" altLang="zh-CN" sz="2400" dirty="0"/>
              <a:t>           [0,  1,  2, 3]]</a:t>
            </a:r>
            <a:endParaRPr lang="zh-CN" altLang="zh-CN" sz="2400" dirty="0"/>
          </a:p>
          <a:p>
            <a:pPr algn="just">
              <a:lnSpc>
                <a:spcPct val="120000"/>
              </a:lnSpc>
            </a:pPr>
            <a:r>
              <a:rPr lang="zh-CN" altLang="zh-CN" sz="2400" dirty="0"/>
              <a:t>这样，</a:t>
            </a:r>
            <a:r>
              <a:rPr lang="en-US" altLang="zh-CN" sz="2400" dirty="0"/>
              <a:t>a1</a:t>
            </a:r>
            <a:r>
              <a:rPr lang="zh-CN" altLang="zh-CN" sz="2400" dirty="0"/>
              <a:t>和</a:t>
            </a:r>
            <a:r>
              <a:rPr lang="en-US" altLang="zh-CN" sz="2400" dirty="0"/>
              <a:t>a2</a:t>
            </a:r>
            <a:r>
              <a:rPr lang="zh-CN" altLang="zh-CN" sz="2400" dirty="0"/>
              <a:t>的形状一致，就可以完成</a:t>
            </a:r>
            <a:r>
              <a:rPr lang="en-US" altLang="zh-CN" sz="2400" dirty="0"/>
              <a:t> a1+a2</a:t>
            </a:r>
            <a:r>
              <a:rPr lang="zh-CN" altLang="zh-CN" sz="2400" dirty="0"/>
              <a:t>的运算</a:t>
            </a:r>
            <a:r>
              <a:rPr lang="zh-CN" altLang="en-US" sz="2400" dirty="0"/>
              <a:t>。</a:t>
            </a:r>
            <a:endParaRPr lang="zh-CN" altLang="zh-CN"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7.3  </a:t>
            </a:r>
            <a:r>
              <a:rPr lang="zh-CN" altLang="en-US" sz="3200" dirty="0">
                <a:solidFill>
                  <a:schemeClr val="bg1"/>
                </a:solidFill>
                <a:effectLst>
                  <a:outerShdw blurRad="38100" dist="38100" dir="2700000" algn="tl">
                    <a:srgbClr val="000000">
                      <a:alpha val="43137"/>
                    </a:srgbClr>
                  </a:outerShdw>
                </a:effectLst>
              </a:rPr>
              <a:t>数组运算和排序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62169" y="989438"/>
            <a:ext cx="8500244" cy="279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buClr>
                <a:srgbClr val="990000"/>
              </a:buClr>
            </a:pPr>
            <a:r>
              <a:rPr lang="zh-CN" altLang="en-US" sz="2000" kern="0">
                <a:solidFill>
                  <a:srgbClr val="990000"/>
                </a:solidFill>
                <a:ea typeface="宋体" panose="02010600030101010101" pitchFamily="2" charset="-122"/>
              </a:rPr>
              <a:t>广播规则具体如下：</a:t>
            </a:r>
            <a:endParaRPr lang="en-US" altLang="zh-CN" sz="2000" kern="0" dirty="0">
              <a:solidFill>
                <a:srgbClr val="990000"/>
              </a:solidFill>
              <a:ea typeface="宋体" panose="02010600030101010101" pitchFamily="2" charset="-122"/>
            </a:endParaRPr>
          </a:p>
          <a:p>
            <a:pPr marL="0" indent="0" algn="just">
              <a:lnSpc>
                <a:spcPct val="110000"/>
              </a:lnSpc>
              <a:spcBef>
                <a:spcPts val="0"/>
              </a:spcBef>
            </a:pPr>
            <a:r>
              <a:rPr lang="zh-CN" altLang="zh-CN" sz="2000" dirty="0"/>
              <a:t>（</a:t>
            </a:r>
            <a:r>
              <a:rPr lang="en-US" altLang="zh-CN" sz="2000" dirty="0"/>
              <a:t>1</a:t>
            </a:r>
            <a:r>
              <a:rPr lang="zh-CN" altLang="zh-CN" sz="2000" dirty="0"/>
              <a:t>）参加运算的数组都向维数最大的数组看齐，维数较小的数组在前面加</a:t>
            </a:r>
            <a:r>
              <a:rPr lang="en-US" altLang="zh-CN" sz="2000" dirty="0"/>
              <a:t>1</a:t>
            </a:r>
            <a:r>
              <a:rPr lang="zh-CN" altLang="zh-CN" sz="2000" dirty="0"/>
              <a:t>补齐。</a:t>
            </a:r>
            <a:endParaRPr lang="zh-CN" altLang="zh-CN" sz="2000" dirty="0"/>
          </a:p>
          <a:p>
            <a:pPr marL="0" indent="0" algn="just">
              <a:lnSpc>
                <a:spcPct val="110000"/>
              </a:lnSpc>
              <a:spcBef>
                <a:spcPts val="0"/>
              </a:spcBef>
            </a:pPr>
            <a:r>
              <a:rPr lang="zh-CN" altLang="zh-CN" sz="2000" dirty="0"/>
              <a:t>（</a:t>
            </a:r>
            <a:r>
              <a:rPr lang="en-US" altLang="zh-CN" sz="2000" dirty="0"/>
              <a:t>2</a:t>
            </a:r>
            <a:r>
              <a:rPr lang="zh-CN" altLang="zh-CN" sz="2000" dirty="0"/>
              <a:t>）结果数组的形状</a:t>
            </a:r>
            <a:r>
              <a:rPr lang="en-US" altLang="zh-CN" sz="2000" dirty="0"/>
              <a:t>(shape)</a:t>
            </a:r>
            <a:r>
              <a:rPr lang="zh-CN" altLang="zh-CN" sz="2000" dirty="0"/>
              <a:t>取各运算数组的各个轴上的最大值。</a:t>
            </a:r>
            <a:endParaRPr lang="zh-CN" altLang="zh-CN" sz="2000" dirty="0"/>
          </a:p>
          <a:p>
            <a:pPr marL="0" indent="0" algn="just">
              <a:lnSpc>
                <a:spcPct val="110000"/>
              </a:lnSpc>
              <a:spcBef>
                <a:spcPts val="0"/>
              </a:spcBef>
            </a:pPr>
            <a:r>
              <a:rPr lang="zh-CN" altLang="zh-CN" sz="2000" dirty="0"/>
              <a:t>（</a:t>
            </a:r>
            <a:r>
              <a:rPr lang="en-US" altLang="zh-CN" sz="2000" dirty="0"/>
              <a:t>3</a:t>
            </a:r>
            <a:r>
              <a:rPr lang="zh-CN" altLang="zh-CN" sz="2000" dirty="0"/>
              <a:t>）若运算数组的某个轴的长度为</a:t>
            </a:r>
            <a:r>
              <a:rPr lang="en-US" altLang="zh-CN" sz="2000" dirty="0"/>
              <a:t>1</a:t>
            </a:r>
            <a:r>
              <a:rPr lang="zh-CN" altLang="zh-CN" sz="2000" dirty="0"/>
              <a:t>，则该轴可扩充为结果数组的对应轴的长度。</a:t>
            </a:r>
            <a:r>
              <a:rPr lang="zh-CN" altLang="zh-CN" sz="2000" dirty="0">
                <a:solidFill>
                  <a:srgbClr val="C00000"/>
                </a:solidFill>
              </a:rPr>
              <a:t>若轴的长度不为</a:t>
            </a:r>
            <a:r>
              <a:rPr lang="en-US" altLang="zh-CN" sz="2000" dirty="0">
                <a:solidFill>
                  <a:srgbClr val="C00000"/>
                </a:solidFill>
              </a:rPr>
              <a:t>1</a:t>
            </a:r>
            <a:r>
              <a:rPr lang="zh-CN" altLang="zh-CN" sz="2000" dirty="0">
                <a:solidFill>
                  <a:srgbClr val="C00000"/>
                </a:solidFill>
              </a:rPr>
              <a:t>，则不能扩充</a:t>
            </a:r>
            <a:r>
              <a:rPr lang="zh-CN" altLang="zh-CN" sz="2000" dirty="0"/>
              <a:t>。</a:t>
            </a:r>
            <a:endParaRPr lang="zh-CN" altLang="zh-CN" sz="2000" dirty="0"/>
          </a:p>
          <a:p>
            <a:pPr marL="0" indent="0" algn="just">
              <a:lnSpc>
                <a:spcPct val="110000"/>
              </a:lnSpc>
              <a:spcBef>
                <a:spcPts val="0"/>
              </a:spcBef>
            </a:pPr>
            <a:r>
              <a:rPr lang="zh-CN" altLang="zh-CN" sz="2000" dirty="0"/>
              <a:t>（</a:t>
            </a:r>
            <a:r>
              <a:rPr lang="en-US" altLang="zh-CN" sz="2000" dirty="0"/>
              <a:t>4</a:t>
            </a:r>
            <a:r>
              <a:rPr lang="zh-CN" altLang="zh-CN" sz="2000" dirty="0"/>
              <a:t>）检查扩充后所有运算数组对应的轴的长度。若长度都相同</a:t>
            </a:r>
            <a:r>
              <a:rPr lang="zh-CN" altLang="zh-CN" sz="2000"/>
              <a:t>则符合</a:t>
            </a:r>
            <a:r>
              <a:rPr lang="zh-CN" altLang="en-US" sz="2000"/>
              <a:t>广播</a:t>
            </a:r>
            <a:r>
              <a:rPr lang="zh-CN" altLang="zh-CN" sz="2000"/>
              <a:t>规则</a:t>
            </a:r>
            <a:r>
              <a:rPr lang="zh-CN" altLang="zh-CN" sz="2000" dirty="0"/>
              <a:t>可以计算，否则违反规则无法计算。</a:t>
            </a:r>
            <a:endParaRPr lang="zh-CN" altLang="zh-CN" sz="2000" dirty="0"/>
          </a:p>
          <a:p>
            <a:pPr marL="0" algn="just">
              <a:lnSpc>
                <a:spcPct val="120000"/>
              </a:lnSpc>
            </a:pPr>
            <a:endParaRPr lang="en-US" altLang="zh-CN" sz="2000" kern="0" dirty="0">
              <a:latin typeface="Arial" panose="020B0604020202020204" pitchFamily="34" charset="0"/>
              <a:cs typeface="Arial" panose="020B0604020202020204" pitchFamily="34" charset="0"/>
            </a:endParaRPr>
          </a:p>
        </p:txBody>
      </p:sp>
      <p:sp>
        <p:nvSpPr>
          <p:cNvPr id="10" name="Rectangle 53"/>
          <p:cNvSpPr txBox="1">
            <a:spLocks noChangeArrowheads="1"/>
          </p:cNvSpPr>
          <p:nvPr/>
        </p:nvSpPr>
        <p:spPr bwMode="auto">
          <a:xfrm>
            <a:off x="2010528" y="3921026"/>
            <a:ext cx="8383953" cy="1044222"/>
          </a:xfrm>
          <a:prstGeom prst="rect">
            <a:avLst/>
          </a:prstGeom>
          <a:solidFill>
            <a:schemeClr val="accent3">
              <a:lumMod val="95000"/>
            </a:schemeClr>
          </a:solidFill>
          <a:ln>
            <a:noFill/>
          </a:ln>
          <a:effec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10000"/>
              </a:lnSpc>
              <a:spcBef>
                <a:spcPts val="0"/>
              </a:spcBef>
            </a:pPr>
            <a:r>
              <a:rPr lang="en-US" altLang="zh-CN" sz="2000" dirty="0"/>
              <a:t>b</a:t>
            </a:r>
            <a:r>
              <a:rPr lang="en-US" altLang="zh-CN" sz="2000"/>
              <a:t>1</a:t>
            </a:r>
            <a:r>
              <a:rPr lang="en-US" altLang="zh-CN" sz="2000" dirty="0"/>
              <a:t>=</a:t>
            </a:r>
            <a:r>
              <a:rPr lang="en-US" altLang="zh-CN" sz="2000" dirty="0" err="1"/>
              <a:t>np</a:t>
            </a:r>
            <a:r>
              <a:rPr lang="en-US" altLang="zh-CN" sz="2000" err="1"/>
              <a:t>.</a:t>
            </a:r>
            <a:r>
              <a:rPr lang="en-US" altLang="zh-CN" sz="2000"/>
              <a:t>arange(3).reshape(3,1)         </a:t>
            </a:r>
            <a:endParaRPr lang="en-US" altLang="zh-CN" sz="2000"/>
          </a:p>
          <a:p>
            <a:pPr marL="0" indent="0" algn="just">
              <a:lnSpc>
                <a:spcPct val="110000"/>
              </a:lnSpc>
              <a:spcBef>
                <a:spcPts val="0"/>
              </a:spcBef>
            </a:pPr>
            <a:r>
              <a:rPr lang="en-US" altLang="zh-CN" sz="2000"/>
              <a:t>b2</a:t>
            </a:r>
            <a:r>
              <a:rPr lang="en-US" altLang="zh-CN" sz="2000" dirty="0"/>
              <a:t>=</a:t>
            </a:r>
            <a:r>
              <a:rPr lang="en-US" altLang="zh-CN" sz="2000" dirty="0" err="1"/>
              <a:t>np</a:t>
            </a:r>
            <a:r>
              <a:rPr lang="en-US" altLang="zh-CN" sz="2000" err="1"/>
              <a:t>.</a:t>
            </a:r>
            <a:r>
              <a:rPr lang="en-US" altLang="zh-CN" sz="2000"/>
              <a:t>arange(10,12).reshape(1,2)</a:t>
            </a:r>
            <a:endParaRPr lang="en-US" altLang="zh-CN" sz="2000" dirty="0"/>
          </a:p>
          <a:p>
            <a:pPr marL="0" indent="0" algn="just">
              <a:lnSpc>
                <a:spcPct val="110000"/>
              </a:lnSpc>
              <a:spcBef>
                <a:spcPts val="0"/>
              </a:spcBef>
            </a:pPr>
            <a:r>
              <a:rPr lang="en-US" altLang="zh-CN" sz="2000"/>
              <a:t>b1  +  b2    # </a:t>
            </a:r>
            <a:r>
              <a:rPr lang="zh-CN" altLang="en-US" sz="2000"/>
              <a:t>符合规则，可广播计算</a:t>
            </a:r>
            <a:endParaRPr lang="en-US" altLang="zh-CN" sz="2000"/>
          </a:p>
        </p:txBody>
      </p:sp>
      <p:sp>
        <p:nvSpPr>
          <p:cNvPr id="3" name="文本框 2"/>
          <p:cNvSpPr txBox="1"/>
          <p:nvPr/>
        </p:nvSpPr>
        <p:spPr>
          <a:xfrm>
            <a:off x="1962170" y="5268397"/>
            <a:ext cx="8383953" cy="1477328"/>
          </a:xfrm>
          <a:prstGeom prst="rect">
            <a:avLst/>
          </a:prstGeom>
          <a:noFill/>
        </p:spPr>
        <p:txBody>
          <a:bodyPr wrap="square">
            <a:spAutoFit/>
          </a:bodyPr>
          <a:lstStyle/>
          <a:p>
            <a:r>
              <a:rPr lang="zh-CN" altLang="en-US"/>
              <a:t>形状为(3,) 和2x1的两个数组可运算，结果数组形状为2x3。</a:t>
            </a:r>
            <a:endParaRPr lang="zh-CN" altLang="en-US"/>
          </a:p>
          <a:p>
            <a:r>
              <a:rPr lang="zh-CN" altLang="en-US"/>
              <a:t>形状为3x1 和1x2的两个数组可运算，结果数组形状为3x2。</a:t>
            </a:r>
            <a:endParaRPr lang="en-US" altLang="zh-CN"/>
          </a:p>
          <a:p>
            <a:endParaRPr lang="zh-CN" altLang="en-US"/>
          </a:p>
          <a:p>
            <a:r>
              <a:rPr lang="zh-CN" altLang="en-US"/>
              <a:t>形状为2x3 和3x2的两个数组不满足规则，无法计算。</a:t>
            </a:r>
            <a:endParaRPr lang="en-US" altLang="zh-CN"/>
          </a:p>
          <a:p>
            <a:r>
              <a:rPr lang="zh-CN" altLang="en-US"/>
              <a:t>形状为2x3和4x3的数组也无法计算。</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7.3.3  </a:t>
            </a:r>
            <a:r>
              <a:rPr lang="zh-CN" altLang="en-US" sz="3200" dirty="0">
                <a:solidFill>
                  <a:schemeClr val="bg1"/>
                </a:solidFill>
                <a:effectLst>
                  <a:outerShdw blurRad="38100" dist="38100" dir="2700000" algn="tl">
                    <a:srgbClr val="000000">
                      <a:alpha val="43137"/>
                    </a:srgbClr>
                  </a:outerShdw>
                </a:effectLst>
              </a:rPr>
              <a:t>数组排序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37538" y="1120567"/>
            <a:ext cx="8554250" cy="553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gn="just">
              <a:spcBef>
                <a:spcPts val="0"/>
              </a:spcBef>
            </a:pPr>
            <a:r>
              <a:rPr lang="zh-CN" altLang="en-US" sz="2000" dirty="0"/>
              <a:t>数组自带</a:t>
            </a:r>
            <a:r>
              <a:rPr lang="en-US" altLang="zh-CN" sz="2000" dirty="0"/>
              <a:t>sort()</a:t>
            </a:r>
            <a:r>
              <a:rPr lang="zh-CN" altLang="en-US" sz="2000" dirty="0"/>
              <a:t>排序</a:t>
            </a:r>
            <a:r>
              <a:rPr lang="zh-CN" altLang="en-US" sz="2000"/>
              <a:t>方法，默认从小</a:t>
            </a:r>
            <a:r>
              <a:rPr lang="zh-CN" altLang="en-US" sz="2000" dirty="0"/>
              <a:t>到大排列。</a:t>
            </a:r>
            <a:endParaRPr lang="en-US" altLang="zh-CN" sz="2000" dirty="0"/>
          </a:p>
          <a:p>
            <a:pPr marL="0" indent="0" algn="just">
              <a:spcBef>
                <a:spcPts val="0"/>
              </a:spcBef>
            </a:pPr>
            <a:r>
              <a:rPr lang="en-US" altLang="zh-CN" sz="2000" dirty="0" err="1"/>
              <a:t>np.random.seed</a:t>
            </a:r>
            <a:r>
              <a:rPr lang="en-US" altLang="zh-CN" sz="2000" dirty="0"/>
              <a:t>(7)</a:t>
            </a:r>
            <a:endParaRPr lang="en-US" altLang="zh-CN" sz="2000" dirty="0"/>
          </a:p>
          <a:p>
            <a:pPr marL="0" indent="0" algn="just">
              <a:spcBef>
                <a:spcPts val="0"/>
              </a:spcBef>
            </a:pPr>
            <a:r>
              <a:rPr lang="en-US" altLang="zh-CN" sz="2000" dirty="0"/>
              <a:t>b=</a:t>
            </a:r>
            <a:r>
              <a:rPr lang="en-US" altLang="zh-CN" sz="2000" dirty="0" err="1"/>
              <a:t>np.random.randint</a:t>
            </a:r>
            <a:r>
              <a:rPr lang="en-US" altLang="zh-CN" sz="2000" dirty="0"/>
              <a:t>(1, 20, size=10)</a:t>
            </a:r>
            <a:endParaRPr lang="en-US" altLang="zh-CN" sz="2000" dirty="0"/>
          </a:p>
          <a:p>
            <a:pPr marL="0" indent="0" algn="just">
              <a:spcBef>
                <a:spcPts val="0"/>
              </a:spcBef>
            </a:pPr>
            <a:r>
              <a:rPr lang="en-US" altLang="zh-CN" sz="2000" dirty="0"/>
              <a:t>Out: array([16,  5,  4,  8, 15,  9, 15, 11,  9,  8])</a:t>
            </a:r>
            <a:endParaRPr lang="en-US" altLang="zh-CN" sz="2000" dirty="0"/>
          </a:p>
          <a:p>
            <a:pPr marL="0" indent="0" algn="just">
              <a:spcBef>
                <a:spcPts val="0"/>
              </a:spcBef>
            </a:pPr>
            <a:endParaRPr lang="en-US" altLang="zh-CN" sz="2000" dirty="0"/>
          </a:p>
          <a:p>
            <a:pPr marL="0" indent="0" algn="just">
              <a:spcBef>
                <a:spcPts val="0"/>
              </a:spcBef>
            </a:pPr>
            <a:r>
              <a:rPr lang="en-US" altLang="zh-CN" sz="2000" dirty="0"/>
              <a:t>c=</a:t>
            </a:r>
            <a:r>
              <a:rPr lang="en-US" altLang="zh-CN" sz="2000" dirty="0" err="1"/>
              <a:t>b.copy</a:t>
            </a:r>
            <a:r>
              <a:rPr lang="en-US" altLang="zh-CN" sz="2000" dirty="0"/>
              <a:t>()		</a:t>
            </a:r>
            <a:r>
              <a:rPr lang="en-US" altLang="zh-CN" sz="2000"/>
              <a:t># </a:t>
            </a:r>
            <a:r>
              <a:rPr lang="zh-CN" altLang="en-US" sz="2000"/>
              <a:t>备份数组</a:t>
            </a:r>
            <a:r>
              <a:rPr lang="en-US" altLang="zh-CN" sz="2000"/>
              <a:t>b</a:t>
            </a:r>
            <a:endParaRPr lang="en-US" altLang="zh-CN" sz="2000" dirty="0"/>
          </a:p>
          <a:p>
            <a:pPr marL="0" indent="0" algn="just">
              <a:spcBef>
                <a:spcPts val="0"/>
              </a:spcBef>
            </a:pPr>
            <a:r>
              <a:rPr lang="en-US" altLang="zh-CN" sz="2000" dirty="0" err="1">
                <a:solidFill>
                  <a:srgbClr val="C00000"/>
                </a:solidFill>
              </a:rPr>
              <a:t>b.sort</a:t>
            </a:r>
            <a:r>
              <a:rPr lang="en-US" altLang="zh-CN" sz="2000" dirty="0"/>
              <a:t>()   		# </a:t>
            </a:r>
            <a:r>
              <a:rPr lang="zh-CN" altLang="en-US" sz="2000" dirty="0"/>
              <a:t>排序后将改变数组</a:t>
            </a:r>
            <a:r>
              <a:rPr lang="en-US" altLang="zh-CN" sz="2000" dirty="0"/>
              <a:t>b</a:t>
            </a:r>
            <a:r>
              <a:rPr lang="zh-CN" altLang="en-US" sz="2000" dirty="0"/>
              <a:t> </a:t>
            </a:r>
            <a:endParaRPr lang="en-US" altLang="zh-CN" sz="2000" dirty="0"/>
          </a:p>
          <a:p>
            <a:pPr marL="0" indent="0" algn="just">
              <a:spcBef>
                <a:spcPts val="0"/>
              </a:spcBef>
            </a:pPr>
            <a:r>
              <a:rPr lang="en-US" altLang="zh-CN" sz="2000" dirty="0"/>
              <a:t>b=</a:t>
            </a:r>
            <a:r>
              <a:rPr lang="en-US" altLang="zh-CN" sz="2000" dirty="0" err="1"/>
              <a:t>c.copy</a:t>
            </a:r>
            <a:r>
              <a:rPr lang="en-US" altLang="zh-CN" sz="2000" dirty="0"/>
              <a:t>()		# </a:t>
            </a:r>
            <a:r>
              <a:rPr lang="zh-CN" altLang="en-US" sz="2000" dirty="0"/>
              <a:t>从备份中恢复</a:t>
            </a:r>
            <a:r>
              <a:rPr lang="en-US" altLang="zh-CN" sz="2000" dirty="0"/>
              <a:t>b</a:t>
            </a:r>
            <a:endParaRPr lang="en-US" altLang="zh-CN" sz="2000" dirty="0"/>
          </a:p>
          <a:p>
            <a:pPr marL="0" indent="0" algn="just">
              <a:spcBef>
                <a:spcPts val="0"/>
              </a:spcBef>
            </a:pPr>
            <a:r>
              <a:rPr lang="en-US" altLang="zh-CN" sz="2000"/>
              <a:t>d=np</a:t>
            </a:r>
            <a:r>
              <a:rPr lang="en-US" altLang="zh-CN" sz="2000" dirty="0" err="1"/>
              <a:t>.sort</a:t>
            </a:r>
            <a:r>
              <a:rPr lang="en-US" altLang="zh-CN" sz="2000" dirty="0"/>
              <a:t>(b)  		# </a:t>
            </a:r>
            <a:r>
              <a:rPr lang="en-US" altLang="zh-CN" sz="2000" dirty="0" err="1"/>
              <a:t>np.sort</a:t>
            </a:r>
            <a:r>
              <a:rPr lang="zh-CN" altLang="en-US" sz="2000" dirty="0"/>
              <a:t>不改变数组本身，返回新的有序数组</a:t>
            </a:r>
            <a:endParaRPr lang="en-US" altLang="zh-CN" sz="2000" dirty="0"/>
          </a:p>
          <a:p>
            <a:pPr marL="0" indent="0" algn="just">
              <a:spcBef>
                <a:spcPts val="0"/>
              </a:spcBef>
            </a:pPr>
            <a:endParaRPr lang="en-US" altLang="zh-CN" sz="2000" kern="0">
              <a:latin typeface="Arial" panose="020B0604020202020204" pitchFamily="34" charset="0"/>
              <a:cs typeface="Arial" panose="020B0604020202020204" pitchFamily="34" charset="0"/>
            </a:endParaRPr>
          </a:p>
          <a:p>
            <a:pPr marL="0" indent="0" algn="just">
              <a:spcBef>
                <a:spcPts val="0"/>
              </a:spcBef>
            </a:pPr>
            <a:r>
              <a:rPr lang="en-US" altLang="zh-CN" sz="2000" kern="0">
                <a:latin typeface="Arial" panose="020B0604020202020204" pitchFamily="34" charset="0"/>
                <a:cs typeface="Arial" panose="020B0604020202020204" pitchFamily="34" charset="0"/>
              </a:rPr>
              <a:t>arg = np</a:t>
            </a:r>
            <a:r>
              <a:rPr lang="en-US" altLang="zh-CN" sz="2000" kern="0" dirty="0" err="1">
                <a:latin typeface="Arial" panose="020B0604020202020204" pitchFamily="34" charset="0"/>
                <a:cs typeface="Arial" panose="020B0604020202020204" pitchFamily="34" charset="0"/>
              </a:rPr>
              <a:t>.</a:t>
            </a:r>
            <a:r>
              <a:rPr lang="en-US" altLang="zh-CN" sz="2000" kern="0" dirty="0" err="1">
                <a:solidFill>
                  <a:srgbClr val="C00000"/>
                </a:solidFill>
                <a:latin typeface="Arial" panose="020B0604020202020204" pitchFamily="34" charset="0"/>
                <a:cs typeface="Arial" panose="020B0604020202020204" pitchFamily="34" charset="0"/>
              </a:rPr>
              <a:t>argsort</a:t>
            </a:r>
            <a:r>
              <a:rPr lang="en-US" altLang="zh-CN" sz="2000" kern="0" dirty="0">
                <a:latin typeface="Arial" panose="020B0604020202020204" pitchFamily="34" charset="0"/>
                <a:cs typeface="Arial" panose="020B0604020202020204" pitchFamily="34" charset="0"/>
              </a:rPr>
              <a:t>(b)  	</a:t>
            </a:r>
            <a:r>
              <a:rPr lang="en-US" altLang="zh-CN" sz="2000" kern="0">
                <a:latin typeface="Arial" panose="020B0604020202020204" pitchFamily="34" charset="0"/>
                <a:cs typeface="Arial" panose="020B0604020202020204" pitchFamily="34" charset="0"/>
              </a:rPr>
              <a:t># argsort</a:t>
            </a:r>
            <a:r>
              <a:rPr lang="zh-CN" altLang="en-US" sz="2000" kern="0">
                <a:latin typeface="Arial" panose="020B0604020202020204" pitchFamily="34" charset="0"/>
                <a:cs typeface="Arial" panose="020B0604020202020204" pitchFamily="34" charset="0"/>
              </a:rPr>
              <a:t>返回代表</a:t>
            </a:r>
            <a:r>
              <a:rPr lang="zh-CN" altLang="en-US" sz="2000" kern="0" dirty="0">
                <a:latin typeface="Arial" panose="020B0604020202020204" pitchFamily="34" charset="0"/>
                <a:cs typeface="Arial" panose="020B0604020202020204" pitchFamily="34" charset="0"/>
              </a:rPr>
              <a:t>原数据顺序的有序下标数组</a:t>
            </a:r>
            <a:endParaRPr lang="en-US" altLang="zh-CN" sz="2000" kern="0" dirty="0">
              <a:latin typeface="Arial" panose="020B0604020202020204" pitchFamily="34" charset="0"/>
              <a:cs typeface="Arial" panose="020B0604020202020204" pitchFamily="34" charset="0"/>
            </a:endParaRPr>
          </a:p>
          <a:p>
            <a:pPr marL="0" indent="0" algn="just">
              <a:spcBef>
                <a:spcPts val="0"/>
              </a:spcBef>
            </a:pPr>
            <a:r>
              <a:rPr lang="en-US" altLang="zh-CN" sz="2000" kern="0" dirty="0">
                <a:latin typeface="Arial" panose="020B0604020202020204" pitchFamily="34" charset="0"/>
                <a:cs typeface="Arial" panose="020B0604020202020204" pitchFamily="34" charset="0"/>
              </a:rPr>
              <a:t>Out: array([2, 1, 3, 9, 5, 8, 7, 4, 6, 0], </a:t>
            </a:r>
            <a:r>
              <a:rPr lang="en-US" altLang="zh-CN" sz="2000" kern="0" dirty="0" err="1">
                <a:latin typeface="Arial" panose="020B0604020202020204" pitchFamily="34" charset="0"/>
                <a:cs typeface="Arial" panose="020B0604020202020204" pitchFamily="34" charset="0"/>
              </a:rPr>
              <a:t>dtype</a:t>
            </a:r>
            <a:r>
              <a:rPr lang="en-US" altLang="zh-CN" sz="2000" kern="0" dirty="0">
                <a:latin typeface="Arial" panose="020B0604020202020204" pitchFamily="34" charset="0"/>
                <a:cs typeface="Arial" panose="020B0604020202020204" pitchFamily="34" charset="0"/>
              </a:rPr>
              <a:t>=</a:t>
            </a:r>
            <a:r>
              <a:rPr lang="en-US" altLang="zh-CN" sz="2000" kern="0">
                <a:latin typeface="Arial" panose="020B0604020202020204" pitchFamily="34" charset="0"/>
                <a:cs typeface="Arial" panose="020B0604020202020204" pitchFamily="34" charset="0"/>
              </a:rPr>
              <a:t>int64)  # </a:t>
            </a:r>
            <a:r>
              <a:rPr lang="zh-CN" altLang="en-US" sz="2000" kern="0">
                <a:latin typeface="Arial" panose="020B0604020202020204" pitchFamily="34" charset="0"/>
                <a:cs typeface="Arial" panose="020B0604020202020204" pitchFamily="34" charset="0"/>
              </a:rPr>
              <a:t>最小数是第</a:t>
            </a:r>
            <a:r>
              <a:rPr lang="en-US" altLang="zh-CN" sz="2000" kern="0">
                <a:latin typeface="Arial" panose="020B0604020202020204" pitchFamily="34" charset="0"/>
                <a:cs typeface="Arial" panose="020B0604020202020204" pitchFamily="34" charset="0"/>
              </a:rPr>
              <a:t>2</a:t>
            </a:r>
            <a:r>
              <a:rPr lang="zh-CN" altLang="en-US" sz="2000" kern="0">
                <a:latin typeface="Arial" panose="020B0604020202020204" pitchFamily="34" charset="0"/>
                <a:cs typeface="Arial" panose="020B0604020202020204" pitchFamily="34" charset="0"/>
              </a:rPr>
              <a:t>个数</a:t>
            </a:r>
            <a:endParaRPr lang="en-US" altLang="zh-CN" sz="2000" kern="0" dirty="0">
              <a:latin typeface="Arial" panose="020B0604020202020204" pitchFamily="34" charset="0"/>
              <a:cs typeface="Arial" panose="020B0604020202020204" pitchFamily="34" charset="0"/>
            </a:endParaRPr>
          </a:p>
          <a:p>
            <a:pPr marL="0" indent="0" algn="just">
              <a:spcBef>
                <a:spcPts val="0"/>
              </a:spcBef>
            </a:pPr>
            <a:r>
              <a:rPr lang="en-US" altLang="zh-CN" sz="2000" kern="0">
                <a:latin typeface="Arial" panose="020B0604020202020204" pitchFamily="34" charset="0"/>
                <a:cs typeface="Arial" panose="020B0604020202020204" pitchFamily="34" charset="0"/>
              </a:rPr>
              <a:t>b[arg]  </a:t>
            </a:r>
            <a:r>
              <a:rPr lang="en-US" altLang="zh-CN" sz="2000" kern="0" dirty="0">
                <a:latin typeface="Arial" panose="020B0604020202020204" pitchFamily="34" charset="0"/>
                <a:cs typeface="Arial" panose="020B0604020202020204" pitchFamily="34" charset="0"/>
              </a:rPr>
              <a:t>			# array([ 4,  5,  8,  8,  9,  9, 11, 15, 15, 16])</a:t>
            </a:r>
            <a:endParaRPr lang="en-US" altLang="zh-CN" sz="2000" kern="0" dirty="0">
              <a:latin typeface="Arial" panose="020B0604020202020204" pitchFamily="34" charset="0"/>
              <a:cs typeface="Arial" panose="020B0604020202020204" pitchFamily="34" charset="0"/>
            </a:endParaRPr>
          </a:p>
          <a:p>
            <a:pPr marL="0" indent="0" algn="just">
              <a:spcBef>
                <a:spcPts val="0"/>
              </a:spcBef>
            </a:pPr>
            <a:r>
              <a:rPr lang="en-US" altLang="zh-CN" sz="2000" kern="0">
                <a:latin typeface="Arial" panose="020B0604020202020204" pitchFamily="34" charset="0"/>
                <a:cs typeface="Arial" panose="020B0604020202020204" pitchFamily="34" charset="0"/>
              </a:rPr>
              <a:t>b[arg[0]],  b[arg[-1]]      # </a:t>
            </a:r>
            <a:r>
              <a:rPr lang="zh-CN" altLang="en-US" sz="2000" kern="0">
                <a:latin typeface="Arial" panose="020B0604020202020204" pitchFamily="34" charset="0"/>
                <a:cs typeface="Arial" panose="020B0604020202020204" pitchFamily="34" charset="0"/>
              </a:rPr>
              <a:t>抽取最小和最大的数</a:t>
            </a:r>
            <a:endParaRPr lang="en-US" altLang="zh-CN" sz="2000" kern="0">
              <a:latin typeface="Arial" panose="020B0604020202020204" pitchFamily="34" charset="0"/>
              <a:cs typeface="Arial" panose="020B0604020202020204" pitchFamily="34" charset="0"/>
            </a:endParaRPr>
          </a:p>
          <a:p>
            <a:pPr marL="0" indent="0" algn="just">
              <a:spcBef>
                <a:spcPts val="0"/>
              </a:spcBef>
            </a:pPr>
            <a:r>
              <a:rPr lang="en-US" altLang="zh-CN" sz="2000" kern="0">
                <a:latin typeface="Arial" panose="020B0604020202020204" pitchFamily="34" charset="0"/>
                <a:cs typeface="Arial" panose="020B0604020202020204" pitchFamily="34" charset="0"/>
              </a:rPr>
              <a:t> </a:t>
            </a:r>
            <a:endParaRPr lang="en-US" altLang="zh-CN" sz="2000" kern="0">
              <a:latin typeface="Arial" panose="020B0604020202020204" pitchFamily="34" charset="0"/>
              <a:cs typeface="Arial" panose="020B0604020202020204" pitchFamily="34" charset="0"/>
            </a:endParaRPr>
          </a:p>
          <a:p>
            <a:pPr marL="0" indent="0" algn="just">
              <a:spcBef>
                <a:spcPts val="0"/>
              </a:spcBef>
            </a:pPr>
            <a:r>
              <a:rPr lang="zh-CN" altLang="en-US" sz="2000" kern="0">
                <a:latin typeface="Arial" panose="020B0604020202020204" pitchFamily="34" charset="0"/>
                <a:cs typeface="Arial" panose="020B0604020202020204" pitchFamily="34" charset="0"/>
              </a:rPr>
              <a:t>数组</a:t>
            </a:r>
            <a:r>
              <a:rPr lang="zh-CN" altLang="en-US" sz="2000" kern="0" dirty="0">
                <a:latin typeface="Arial" panose="020B0604020202020204" pitchFamily="34" charset="0"/>
                <a:cs typeface="Arial" panose="020B0604020202020204" pitchFamily="34" charset="0"/>
              </a:rPr>
              <a:t>排序不支持列表的</a:t>
            </a:r>
            <a:r>
              <a:rPr lang="en-US" altLang="zh-CN" sz="2000" kern="0" dirty="0">
                <a:latin typeface="Arial" panose="020B0604020202020204" pitchFamily="34" charset="0"/>
                <a:cs typeface="Arial" panose="020B0604020202020204" pitchFamily="34" charset="0"/>
              </a:rPr>
              <a:t>reverse=True</a:t>
            </a:r>
            <a:r>
              <a:rPr lang="zh-CN" altLang="en-US" sz="2000" kern="0" dirty="0">
                <a:latin typeface="Arial" panose="020B0604020202020204" pitchFamily="34" charset="0"/>
                <a:cs typeface="Arial" panose="020B0604020202020204" pitchFamily="34" charset="0"/>
              </a:rPr>
              <a:t>参数，要从大到小排如下所示：</a:t>
            </a:r>
            <a:endParaRPr lang="en-US" altLang="zh-CN" sz="2000" kern="0" dirty="0">
              <a:latin typeface="Arial" panose="020B0604020202020204" pitchFamily="34" charset="0"/>
              <a:cs typeface="Arial" panose="020B0604020202020204" pitchFamily="34" charset="0"/>
            </a:endParaRPr>
          </a:p>
          <a:p>
            <a:pPr marL="0" indent="0" algn="just">
              <a:spcBef>
                <a:spcPts val="0"/>
              </a:spcBef>
            </a:pPr>
            <a:r>
              <a:rPr lang="en-US" altLang="zh-CN" sz="2000" kern="0" dirty="0">
                <a:latin typeface="Arial" panose="020B0604020202020204" pitchFamily="34" charset="0"/>
                <a:cs typeface="Arial" panose="020B0604020202020204" pitchFamily="34" charset="0"/>
              </a:rPr>
              <a:t>b[</a:t>
            </a:r>
            <a:r>
              <a:rPr lang="en-US" altLang="zh-CN" sz="2000" kern="0" dirty="0" err="1">
                <a:latin typeface="Arial" panose="020B0604020202020204" pitchFamily="34" charset="0"/>
                <a:cs typeface="Arial" panose="020B0604020202020204" pitchFamily="34" charset="0"/>
              </a:rPr>
              <a:t>np.argsort</a:t>
            </a:r>
            <a:r>
              <a:rPr lang="en-US" altLang="zh-CN" sz="2000" kern="0" dirty="0">
                <a:latin typeface="Arial" panose="020B0604020202020204" pitchFamily="34" charset="0"/>
                <a:cs typeface="Arial" panose="020B0604020202020204" pitchFamily="34" charset="0"/>
              </a:rPr>
              <a:t>(-b)]   	# </a:t>
            </a:r>
            <a:r>
              <a:rPr lang="zh-CN" altLang="en-US" sz="2000" kern="0" dirty="0">
                <a:latin typeface="Arial" panose="020B0604020202020204" pitchFamily="34" charset="0"/>
                <a:cs typeface="Arial" panose="020B0604020202020204" pitchFamily="34" charset="0"/>
              </a:rPr>
              <a:t>注意 </a:t>
            </a:r>
            <a:r>
              <a:rPr lang="en-US" altLang="zh-CN" sz="2000" kern="0" dirty="0">
                <a:latin typeface="Arial" panose="020B0604020202020204" pitchFamily="34" charset="0"/>
                <a:cs typeface="Arial" panose="020B0604020202020204" pitchFamily="34" charset="0"/>
              </a:rPr>
              <a:t>-b</a:t>
            </a:r>
            <a:endParaRPr lang="en-US" altLang="zh-CN" sz="2000" kern="0" dirty="0">
              <a:latin typeface="Arial" panose="020B0604020202020204" pitchFamily="34" charset="0"/>
              <a:cs typeface="Arial" panose="020B0604020202020204" pitchFamily="34" charset="0"/>
            </a:endParaRPr>
          </a:p>
          <a:p>
            <a:pPr marL="0" indent="0" algn="just">
              <a:spcBef>
                <a:spcPts val="0"/>
              </a:spcBef>
            </a:pPr>
            <a:r>
              <a:rPr lang="en-US" altLang="zh-CN" sz="2000" kern="0" dirty="0">
                <a:latin typeface="Arial" panose="020B0604020202020204" pitchFamily="34" charset="0"/>
                <a:cs typeface="Arial" panose="020B0604020202020204" pitchFamily="34" charset="0"/>
              </a:rPr>
              <a:t>Out: array([16, 15, 15, 11,  9,  9,  8,  8,  5,  4])</a:t>
            </a:r>
            <a:endParaRPr lang="en-US" altLang="zh-CN" sz="2000" kern="0"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7.3.3  </a:t>
            </a:r>
            <a:r>
              <a:rPr lang="zh-CN" altLang="en-US" sz="3200" dirty="0">
                <a:solidFill>
                  <a:schemeClr val="bg1"/>
                </a:solidFill>
                <a:effectLst>
                  <a:outerShdw blurRad="38100" dist="38100" dir="2700000" algn="tl">
                    <a:srgbClr val="000000">
                      <a:alpha val="43137"/>
                    </a:srgbClr>
                  </a:outerShdw>
                </a:effectLst>
              </a:rPr>
              <a:t>数组排序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33385" y="1057740"/>
            <a:ext cx="8634615" cy="539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spcBef>
                <a:spcPts val="200"/>
              </a:spcBef>
            </a:pPr>
            <a:r>
              <a:rPr lang="zh-CN" altLang="en-US" sz="2000" dirty="0">
                <a:solidFill>
                  <a:srgbClr val="C00000"/>
                </a:solidFill>
              </a:rPr>
              <a:t>多维</a:t>
            </a:r>
            <a:r>
              <a:rPr lang="zh-CN" altLang="en-US" sz="2000">
                <a:solidFill>
                  <a:srgbClr val="C00000"/>
                </a:solidFill>
              </a:rPr>
              <a:t>数组排序</a:t>
            </a:r>
            <a:r>
              <a:rPr lang="en-US" altLang="zh-CN" sz="2000">
                <a:solidFill>
                  <a:srgbClr val="C00000"/>
                </a:solidFill>
              </a:rPr>
              <a:t>:</a:t>
            </a:r>
            <a:r>
              <a:rPr lang="zh-CN" altLang="en-US" sz="2000"/>
              <a:t>可指定</a:t>
            </a:r>
            <a:r>
              <a:rPr lang="en-US" altLang="zh-CN" sz="2000"/>
              <a:t>axis</a:t>
            </a:r>
            <a:r>
              <a:rPr lang="en-US" altLang="zh-CN" sz="2000" dirty="0"/>
              <a:t>=</a:t>
            </a:r>
            <a:r>
              <a:rPr lang="en-US" altLang="zh-CN" sz="2000"/>
              <a:t>0(</a:t>
            </a:r>
            <a:r>
              <a:rPr lang="zh-CN" altLang="en-US" sz="2000"/>
              <a:t>纵向</a:t>
            </a:r>
            <a:r>
              <a:rPr lang="en-US" altLang="zh-CN" sz="2000"/>
              <a:t>)</a:t>
            </a:r>
            <a:r>
              <a:rPr lang="zh-CN" altLang="en-US" sz="2000"/>
              <a:t>或</a:t>
            </a:r>
            <a:r>
              <a:rPr lang="en-US" altLang="zh-CN" sz="2000"/>
              <a:t>1(</a:t>
            </a:r>
            <a:r>
              <a:rPr lang="zh-CN" altLang="en-US" sz="2000"/>
              <a:t>横向</a:t>
            </a:r>
            <a:r>
              <a:rPr lang="en-US" altLang="zh-CN" sz="2000"/>
              <a:t>)</a:t>
            </a:r>
            <a:r>
              <a:rPr lang="zh-CN" altLang="en-US" sz="2000"/>
              <a:t>，默认按最后一个轴</a:t>
            </a:r>
            <a:r>
              <a:rPr lang="zh-CN" altLang="en-US" sz="2000" dirty="0"/>
              <a:t>排序。</a:t>
            </a:r>
            <a:endParaRPr lang="en-US" altLang="zh-CN" sz="2000" dirty="0"/>
          </a:p>
          <a:p>
            <a:pPr marL="0" indent="0" algn="just">
              <a:spcBef>
                <a:spcPts val="200"/>
              </a:spcBef>
            </a:pPr>
            <a:r>
              <a:rPr lang="en-US" altLang="zh-CN" sz="2000" dirty="0" err="1"/>
              <a:t>np.random.seed</a:t>
            </a:r>
            <a:r>
              <a:rPr lang="en-US" altLang="zh-CN" sz="2000" dirty="0"/>
              <a:t>(7)</a:t>
            </a:r>
            <a:endParaRPr lang="en-US" altLang="zh-CN" sz="2000" dirty="0"/>
          </a:p>
          <a:p>
            <a:pPr marL="0" indent="0" algn="just">
              <a:spcBef>
                <a:spcPts val="200"/>
              </a:spcBef>
            </a:pPr>
            <a:r>
              <a:rPr lang="en-US" altLang="zh-CN" sz="2000" dirty="0"/>
              <a:t>b=</a:t>
            </a:r>
            <a:r>
              <a:rPr lang="en-US" altLang="zh-CN" sz="2000" dirty="0" err="1"/>
              <a:t>np.random.randint</a:t>
            </a:r>
            <a:r>
              <a:rPr lang="en-US" altLang="zh-CN" sz="2000" dirty="0"/>
              <a:t>(1, 50, size=15).reshape(3, 5)</a:t>
            </a:r>
            <a:endParaRPr lang="en-US" altLang="zh-CN" sz="2000" dirty="0"/>
          </a:p>
          <a:p>
            <a:pPr marL="0" indent="0" algn="just">
              <a:spcBef>
                <a:spcPts val="200"/>
              </a:spcBef>
            </a:pPr>
            <a:r>
              <a:rPr lang="en-US" altLang="zh-CN" sz="2000" dirty="0" err="1"/>
              <a:t>Out:array</a:t>
            </a:r>
            <a:r>
              <a:rPr lang="en-US" altLang="zh-CN" sz="2000" dirty="0"/>
              <a:t>([[48,  5, 26,  4, 20],</a:t>
            </a:r>
            <a:endParaRPr lang="en-US" altLang="zh-CN" sz="2000" dirty="0"/>
          </a:p>
          <a:p>
            <a:pPr marL="0" indent="0" algn="just">
              <a:spcBef>
                <a:spcPts val="200"/>
              </a:spcBef>
            </a:pPr>
            <a:r>
              <a:rPr lang="en-US" altLang="zh-CN" sz="2000" dirty="0"/>
              <a:t>                 [24, 40, 29, 15, 24],</a:t>
            </a:r>
            <a:endParaRPr lang="en-US" altLang="zh-CN" sz="2000" dirty="0"/>
          </a:p>
          <a:p>
            <a:pPr marL="0" indent="0" algn="just">
              <a:spcBef>
                <a:spcPts val="200"/>
              </a:spcBef>
            </a:pPr>
            <a:r>
              <a:rPr lang="en-US" altLang="zh-CN" sz="2000" dirty="0"/>
              <a:t>                 [ 9, 26, 47, 43, 27]])</a:t>
            </a:r>
            <a:endParaRPr lang="en-US" altLang="zh-CN" sz="2000" dirty="0"/>
          </a:p>
          <a:p>
            <a:pPr marL="0" indent="0" algn="just">
              <a:spcBef>
                <a:spcPts val="200"/>
              </a:spcBef>
            </a:pPr>
            <a:endParaRPr lang="en-US" altLang="zh-CN" sz="2000" dirty="0"/>
          </a:p>
          <a:p>
            <a:pPr marL="0" indent="0" algn="just">
              <a:spcBef>
                <a:spcPts val="200"/>
              </a:spcBef>
            </a:pPr>
            <a:r>
              <a:rPr lang="en-US" altLang="zh-CN" sz="2000" dirty="0" err="1"/>
              <a:t>np.sort</a:t>
            </a:r>
            <a:r>
              <a:rPr lang="en-US" altLang="zh-CN" sz="2000" dirty="0"/>
              <a:t>(b)   		# </a:t>
            </a:r>
            <a:r>
              <a:rPr lang="zh-CN" altLang="en-US" sz="2000"/>
              <a:t>默认按最后一个轴</a:t>
            </a:r>
            <a:r>
              <a:rPr lang="en-US" altLang="zh-CN" sz="2000"/>
              <a:t>(axis=1) </a:t>
            </a:r>
            <a:r>
              <a:rPr lang="zh-CN" altLang="en-US" sz="2000"/>
              <a:t>，水平方向排序</a:t>
            </a:r>
            <a:endParaRPr lang="en-US" altLang="zh-CN" sz="2000" dirty="0"/>
          </a:p>
          <a:p>
            <a:pPr marL="0" indent="0" algn="just">
              <a:spcBef>
                <a:spcPts val="200"/>
              </a:spcBef>
            </a:pPr>
            <a:r>
              <a:rPr lang="en-US" altLang="zh-CN" sz="2000" dirty="0" err="1"/>
              <a:t>Out:array</a:t>
            </a:r>
            <a:r>
              <a:rPr lang="en-US" altLang="zh-CN" sz="2000" dirty="0"/>
              <a:t>([[ 4,  5, 20, 26, 48],</a:t>
            </a:r>
            <a:endParaRPr lang="en-US" altLang="zh-CN" sz="2000" dirty="0"/>
          </a:p>
          <a:p>
            <a:pPr marL="0" indent="0" algn="just">
              <a:spcBef>
                <a:spcPts val="200"/>
              </a:spcBef>
            </a:pPr>
            <a:r>
              <a:rPr lang="en-US" altLang="zh-CN" sz="2000" dirty="0"/>
              <a:t>                  [15, 24, 24, 29, 40],</a:t>
            </a:r>
            <a:endParaRPr lang="en-US" altLang="zh-CN" sz="2000" dirty="0"/>
          </a:p>
          <a:p>
            <a:pPr marL="0" indent="0" algn="just">
              <a:spcBef>
                <a:spcPts val="200"/>
              </a:spcBef>
            </a:pPr>
            <a:r>
              <a:rPr lang="en-US" altLang="zh-CN" sz="2000" dirty="0"/>
              <a:t>                  [ 9, 26, 27, 43, 47]])</a:t>
            </a:r>
            <a:endParaRPr lang="en-US" altLang="zh-CN" sz="2000" dirty="0"/>
          </a:p>
          <a:p>
            <a:pPr marL="0" indent="0" algn="just">
              <a:spcBef>
                <a:spcPts val="200"/>
              </a:spcBef>
            </a:pPr>
            <a:endParaRPr lang="en-US" altLang="zh-CN" sz="2000" dirty="0"/>
          </a:p>
          <a:p>
            <a:pPr marL="0" indent="0" algn="just">
              <a:spcBef>
                <a:spcPts val="200"/>
              </a:spcBef>
            </a:pPr>
            <a:r>
              <a:rPr lang="en-US" altLang="zh-CN" sz="2000" dirty="0" err="1"/>
              <a:t>np.sort</a:t>
            </a:r>
            <a:r>
              <a:rPr lang="en-US" altLang="zh-CN" sz="2000" dirty="0"/>
              <a:t>(b, axis=0)  	</a:t>
            </a:r>
            <a:r>
              <a:rPr lang="en-US" altLang="zh-CN" sz="2000"/>
              <a:t># axis=0</a:t>
            </a:r>
            <a:r>
              <a:rPr lang="zh-CN" altLang="en-US" sz="2000"/>
              <a:t>在</a:t>
            </a:r>
            <a:r>
              <a:rPr lang="zh-CN" altLang="en-US" sz="2000" dirty="0"/>
              <a:t>竖直方向上排序</a:t>
            </a:r>
            <a:endParaRPr lang="en-US" altLang="zh-CN" sz="2000" dirty="0"/>
          </a:p>
          <a:p>
            <a:pPr marL="0" indent="0" algn="just">
              <a:spcBef>
                <a:spcPts val="200"/>
              </a:spcBef>
            </a:pPr>
            <a:r>
              <a:rPr lang="en-US" altLang="zh-CN" sz="2000" dirty="0" err="1"/>
              <a:t>Out:array</a:t>
            </a:r>
            <a:r>
              <a:rPr lang="en-US" altLang="zh-CN" sz="2000" dirty="0"/>
              <a:t>([[ 9,  5, 26,  4, 20],</a:t>
            </a:r>
            <a:endParaRPr lang="en-US" altLang="zh-CN" sz="2000" dirty="0"/>
          </a:p>
          <a:p>
            <a:pPr marL="0" indent="0" algn="just">
              <a:spcBef>
                <a:spcPts val="200"/>
              </a:spcBef>
            </a:pPr>
            <a:r>
              <a:rPr lang="en-US" altLang="zh-CN" sz="2000" dirty="0"/>
              <a:t>                  [24, 26, 29, 15, 24],</a:t>
            </a:r>
            <a:endParaRPr lang="en-US" altLang="zh-CN" sz="2000" dirty="0"/>
          </a:p>
          <a:p>
            <a:pPr marL="0" indent="0" algn="just">
              <a:spcBef>
                <a:spcPts val="200"/>
              </a:spcBef>
            </a:pPr>
            <a:r>
              <a:rPr lang="en-US" altLang="zh-CN" sz="2000" dirty="0"/>
              <a:t>                  [48, 40, 47, 43, 27]])</a:t>
            </a:r>
            <a:endParaRPr lang="en-US" altLang="zh-CN"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a:solidFill>
                  <a:schemeClr val="bg1"/>
                </a:solidFill>
                <a:effectLst>
                  <a:outerShdw blurRad="38100" dist="38100" dir="2700000" algn="tl">
                    <a:srgbClr val="000000">
                      <a:alpha val="43137"/>
                    </a:srgbClr>
                  </a:outerShdw>
                </a:effectLst>
              </a:rPr>
              <a:t>数组小练习</a:t>
            </a:r>
            <a:endParaRPr lang="en-US" altLang="zh-CN" sz="3200" dirty="0">
              <a:solidFill>
                <a:schemeClr val="bg1"/>
              </a:solidFill>
              <a:effectLst>
                <a:outerShdw blurRad="38100" dist="38100" dir="2700000" algn="tl">
                  <a:srgbClr val="000000">
                    <a:alpha val="43137"/>
                  </a:srgbClr>
                </a:outerShdw>
              </a:effectLst>
            </a:endParaRPr>
          </a:p>
        </p:txBody>
      </p:sp>
      <p:sp>
        <p:nvSpPr>
          <p:cNvPr id="2" name="矩形 1"/>
          <p:cNvSpPr/>
          <p:nvPr/>
        </p:nvSpPr>
        <p:spPr>
          <a:xfrm>
            <a:off x="2135560" y="1013716"/>
            <a:ext cx="8136904" cy="5813964"/>
          </a:xfrm>
          <a:prstGeom prst="rect">
            <a:avLst/>
          </a:prstGeom>
        </p:spPr>
        <p:txBody>
          <a:bodyPr wrap="square">
            <a:spAutoFit/>
          </a:bodyPr>
          <a:lstStyle/>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1. </a:t>
            </a:r>
            <a:r>
              <a:rPr lang="zh-CN" altLang="en-US" dirty="0">
                <a:latin typeface="+mn-lt"/>
                <a:ea typeface="+mn-ea"/>
              </a:rPr>
              <a:t>分别生成</a:t>
            </a:r>
            <a:r>
              <a:rPr lang="en-US" altLang="zh-CN" dirty="0">
                <a:latin typeface="+mn-lt"/>
                <a:ea typeface="+mn-ea"/>
              </a:rPr>
              <a:t>2x3</a:t>
            </a:r>
            <a:r>
              <a:rPr lang="zh-CN" altLang="en-US" dirty="0">
                <a:latin typeface="+mn-lt"/>
                <a:ea typeface="+mn-ea"/>
              </a:rPr>
              <a:t> 的全</a:t>
            </a:r>
            <a:r>
              <a:rPr lang="en-US" altLang="zh-CN" dirty="0">
                <a:latin typeface="+mn-lt"/>
                <a:ea typeface="+mn-ea"/>
              </a:rPr>
              <a:t>0</a:t>
            </a:r>
            <a:r>
              <a:rPr lang="zh-CN" altLang="en-US" dirty="0">
                <a:latin typeface="+mn-lt"/>
                <a:ea typeface="+mn-ea"/>
              </a:rPr>
              <a:t>， 全</a:t>
            </a:r>
            <a:r>
              <a:rPr lang="en-US" altLang="zh-CN" dirty="0">
                <a:latin typeface="+mn-lt"/>
                <a:ea typeface="+mn-ea"/>
              </a:rPr>
              <a:t>1,</a:t>
            </a:r>
            <a:r>
              <a:rPr lang="zh-CN" altLang="en-US" dirty="0">
                <a:latin typeface="+mn-lt"/>
                <a:ea typeface="+mn-ea"/>
              </a:rPr>
              <a:t>  全 </a:t>
            </a:r>
            <a:r>
              <a:rPr lang="en-US" altLang="zh-CN" dirty="0">
                <a:latin typeface="+mn-lt"/>
                <a:ea typeface="+mn-ea"/>
              </a:rPr>
              <a:t>True </a:t>
            </a:r>
            <a:r>
              <a:rPr lang="zh-CN" altLang="en-US" dirty="0">
                <a:latin typeface="+mn-lt"/>
                <a:ea typeface="+mn-ea"/>
              </a:rPr>
              <a:t>的数组。</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err="1">
                <a:latin typeface="+mn-lt"/>
                <a:ea typeface="+mn-ea"/>
              </a:rPr>
              <a:t>np.zeros</a:t>
            </a:r>
            <a:r>
              <a:rPr lang="en-US" altLang="zh-CN" dirty="0">
                <a:latin typeface="+mn-lt"/>
                <a:ea typeface="+mn-ea"/>
              </a:rPr>
              <a:t>((2, 3))       </a:t>
            </a:r>
            <a:r>
              <a:rPr lang="en-US" altLang="zh-CN" dirty="0" err="1">
                <a:latin typeface="+mn-lt"/>
                <a:ea typeface="+mn-ea"/>
              </a:rPr>
              <a:t>np.ones</a:t>
            </a:r>
            <a:r>
              <a:rPr lang="en-US" altLang="zh-CN" dirty="0">
                <a:latin typeface="+mn-lt"/>
                <a:ea typeface="+mn-ea"/>
              </a:rPr>
              <a:t>((2, 3))     </a:t>
            </a:r>
            <a:r>
              <a:rPr lang="en-US" altLang="zh-CN" dirty="0" err="1">
                <a:latin typeface="+mn-lt"/>
                <a:ea typeface="+mn-ea"/>
              </a:rPr>
              <a:t>np.full</a:t>
            </a:r>
            <a:r>
              <a:rPr lang="en-US" altLang="zh-CN" dirty="0">
                <a:latin typeface="+mn-lt"/>
                <a:ea typeface="+mn-ea"/>
              </a:rPr>
              <a:t>((2, 3), True) </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2. b = </a:t>
            </a:r>
            <a:r>
              <a:rPr lang="en-US" altLang="zh-CN" dirty="0" err="1">
                <a:latin typeface="+mn-lt"/>
                <a:ea typeface="+mn-ea"/>
              </a:rPr>
              <a:t>np.array</a:t>
            </a:r>
            <a:r>
              <a:rPr lang="en-US" altLang="zh-CN" dirty="0">
                <a:latin typeface="+mn-lt"/>
                <a:ea typeface="+mn-ea"/>
              </a:rPr>
              <a:t>([1,  3, 14, 5, 6, 7, 12, 9])</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(1) </a:t>
            </a:r>
            <a:r>
              <a:rPr lang="zh-CN" altLang="en-US" dirty="0">
                <a:latin typeface="+mn-lt"/>
                <a:ea typeface="+mn-ea"/>
              </a:rPr>
              <a:t>取出所有的偶数值 </a:t>
            </a:r>
            <a:r>
              <a:rPr lang="en-US" altLang="zh-CN" dirty="0">
                <a:latin typeface="+mn-lt"/>
                <a:ea typeface="+mn-ea"/>
              </a:rPr>
              <a:t>		b[b%2==0]</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(2) </a:t>
            </a:r>
            <a:r>
              <a:rPr lang="zh-CN" altLang="en-US" dirty="0">
                <a:latin typeface="+mn-lt"/>
                <a:ea typeface="+mn-ea"/>
              </a:rPr>
              <a:t>取出所有偶数索引序号的数据</a:t>
            </a:r>
            <a:r>
              <a:rPr lang="en-US" altLang="zh-CN" dirty="0">
                <a:latin typeface="+mn-lt"/>
                <a:ea typeface="+mn-ea"/>
              </a:rPr>
              <a:t>	b[::2]</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(3)</a:t>
            </a:r>
            <a:r>
              <a:rPr lang="zh-CN" altLang="en-US" dirty="0">
                <a:latin typeface="+mn-lt"/>
                <a:ea typeface="+mn-ea"/>
              </a:rPr>
              <a:t> 将所有的奇数都改为</a:t>
            </a:r>
            <a:r>
              <a:rPr lang="en-US" altLang="zh-CN" dirty="0">
                <a:latin typeface="+mn-lt"/>
                <a:ea typeface="+mn-ea"/>
              </a:rPr>
              <a:t> 7		b[b%2==1] = 7</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(4) &gt;10</a:t>
            </a:r>
            <a:r>
              <a:rPr lang="zh-CN" altLang="en-US" dirty="0">
                <a:latin typeface="+mn-lt"/>
                <a:ea typeface="+mn-ea"/>
              </a:rPr>
              <a:t>的数出现在哪些位置</a:t>
            </a:r>
            <a:r>
              <a:rPr lang="en-US" altLang="zh-CN" dirty="0">
                <a:latin typeface="+mn-lt"/>
                <a:ea typeface="+mn-ea"/>
              </a:rPr>
              <a:t>	</a:t>
            </a:r>
            <a:r>
              <a:rPr lang="en-US" altLang="zh-CN" dirty="0" err="1">
                <a:latin typeface="+mn-lt"/>
                <a:ea typeface="+mn-ea"/>
              </a:rPr>
              <a:t>np.where</a:t>
            </a:r>
            <a:r>
              <a:rPr lang="en-US" altLang="zh-CN" dirty="0">
                <a:latin typeface="+mn-lt"/>
                <a:ea typeface="+mn-ea"/>
              </a:rPr>
              <a:t>(b&gt;10)</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t>3. </a:t>
            </a:r>
            <a:r>
              <a:rPr lang="en-US" altLang="zh-CN" dirty="0">
                <a:latin typeface="+mn-lt"/>
                <a:ea typeface="+mn-ea"/>
              </a:rPr>
              <a:t>c = </a:t>
            </a:r>
            <a:r>
              <a:rPr lang="en-US" altLang="zh-CN" dirty="0" err="1">
                <a:latin typeface="+mn-lt"/>
                <a:ea typeface="+mn-ea"/>
              </a:rPr>
              <a:t>np.arange</a:t>
            </a:r>
            <a:r>
              <a:rPr lang="en-US" altLang="zh-CN" dirty="0">
                <a:latin typeface="+mn-lt"/>
                <a:ea typeface="+mn-ea"/>
              </a:rPr>
              <a:t>(24).reshape(4,6)</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t>(1) </a:t>
            </a:r>
            <a:r>
              <a:rPr lang="zh-CN" altLang="en-US" dirty="0"/>
              <a:t>取</a:t>
            </a:r>
            <a:r>
              <a:rPr lang="en-US" altLang="zh-CN" dirty="0"/>
              <a:t>c</a:t>
            </a:r>
            <a:r>
              <a:rPr lang="zh-CN" altLang="en-US" dirty="0"/>
              <a:t>的倒数</a:t>
            </a:r>
            <a:r>
              <a:rPr lang="en-US" altLang="zh-CN" dirty="0"/>
              <a:t>3</a:t>
            </a:r>
            <a:r>
              <a:rPr lang="zh-CN" altLang="en-US" dirty="0"/>
              <a:t>列</a:t>
            </a:r>
            <a:r>
              <a:rPr lang="en-US" altLang="zh-CN" dirty="0"/>
              <a:t>			c[:, -3:]</a:t>
            </a:r>
            <a:endParaRPr lang="en-US" altLang="zh-CN" dirty="0"/>
          </a:p>
          <a:p>
            <a:pPr algn="just" eaLnBrk="0" hangingPunct="0">
              <a:lnSpc>
                <a:spcPct val="130000"/>
              </a:lnSpc>
              <a:spcBef>
                <a:spcPct val="20000"/>
              </a:spcBef>
              <a:buClr>
                <a:srgbClr val="990000"/>
              </a:buClr>
              <a:buFont typeface="Wingdings" panose="05000000000000000000" pitchFamily="2" charset="2"/>
            </a:pPr>
            <a:r>
              <a:rPr lang="en-US" altLang="zh-CN" dirty="0"/>
              <a:t>(2) </a:t>
            </a:r>
            <a:r>
              <a:rPr lang="zh-CN" altLang="en-US" dirty="0"/>
              <a:t>取出 </a:t>
            </a:r>
            <a:r>
              <a:rPr lang="en-US" altLang="zh-CN" dirty="0"/>
              <a:t>5-12 </a:t>
            </a:r>
            <a:r>
              <a:rPr lang="zh-CN" altLang="en-US" dirty="0"/>
              <a:t>之间的数</a:t>
            </a:r>
            <a:r>
              <a:rPr lang="en-US" altLang="zh-CN" dirty="0"/>
              <a:t>		c[(c&gt;=5) &amp; (c&lt;=12)]</a:t>
            </a:r>
            <a:endParaRPr lang="en-US" altLang="zh-CN" dirty="0"/>
          </a:p>
          <a:p>
            <a:pPr algn="just" eaLnBrk="0" hangingPunct="0">
              <a:lnSpc>
                <a:spcPct val="130000"/>
              </a:lnSpc>
              <a:spcBef>
                <a:spcPct val="20000"/>
              </a:spcBef>
              <a:buClr>
                <a:srgbClr val="990000"/>
              </a:buClr>
              <a:buFont typeface="Wingdings" panose="05000000000000000000" pitchFamily="2" charset="2"/>
            </a:pPr>
            <a:r>
              <a:rPr lang="en-US" altLang="zh-CN" dirty="0"/>
              <a:t>(3)</a:t>
            </a:r>
            <a:r>
              <a:rPr lang="zh-CN" altLang="en-US" dirty="0"/>
              <a:t> 将偶数行数据全置</a:t>
            </a:r>
            <a:r>
              <a:rPr lang="en-US" altLang="zh-CN" dirty="0"/>
              <a:t>0		c[::2] = 0</a:t>
            </a:r>
            <a:endParaRPr lang="en-US" altLang="zh-CN" dirty="0"/>
          </a:p>
          <a:p>
            <a:pPr algn="just" eaLnBrk="0" hangingPunct="0">
              <a:lnSpc>
                <a:spcPct val="130000"/>
              </a:lnSpc>
              <a:spcBef>
                <a:spcPct val="20000"/>
              </a:spcBef>
              <a:buClr>
                <a:srgbClr val="990000"/>
              </a:buClr>
              <a:buFont typeface="Wingdings" panose="05000000000000000000" pitchFamily="2" charset="2"/>
            </a:pPr>
            <a:r>
              <a:rPr lang="en-US" altLang="zh-CN" dirty="0">
                <a:latin typeface="+mn-lt"/>
                <a:ea typeface="+mn-ea"/>
              </a:rPr>
              <a:t>4.  b=</a:t>
            </a:r>
            <a:r>
              <a:rPr lang="en-US" altLang="zh-CN" dirty="0" err="1">
                <a:latin typeface="+mn-lt"/>
                <a:ea typeface="+mn-ea"/>
              </a:rPr>
              <a:t>np.array</a:t>
            </a:r>
            <a:r>
              <a:rPr lang="en-US" altLang="zh-CN" dirty="0">
                <a:latin typeface="+mn-lt"/>
                <a:ea typeface="+mn-ea"/>
              </a:rPr>
              <a:t>([1,3,7,np.nan, </a:t>
            </a:r>
            <a:r>
              <a:rPr lang="en-US" altLang="zh-CN" dirty="0" err="1">
                <a:latin typeface="+mn-lt"/>
                <a:ea typeface="+mn-ea"/>
              </a:rPr>
              <a:t>np.nan</a:t>
            </a:r>
            <a:r>
              <a:rPr lang="en-US" altLang="zh-CN" dirty="0">
                <a:latin typeface="+mn-lt"/>
                <a:ea typeface="+mn-ea"/>
              </a:rPr>
              <a:t>])</a:t>
            </a:r>
            <a:endParaRPr lang="en-US" altLang="zh-CN" dirty="0">
              <a:latin typeface="+mn-lt"/>
              <a:ea typeface="+mn-ea"/>
            </a:endParaRPr>
          </a:p>
          <a:p>
            <a:pPr algn="just" eaLnBrk="0" hangingPunct="0">
              <a:lnSpc>
                <a:spcPct val="130000"/>
              </a:lnSpc>
              <a:spcBef>
                <a:spcPct val="20000"/>
              </a:spcBef>
              <a:buClr>
                <a:srgbClr val="990000"/>
              </a:buClr>
              <a:buFont typeface="Wingdings" panose="05000000000000000000" pitchFamily="2" charset="2"/>
            </a:pPr>
            <a:r>
              <a:rPr lang="en-US" altLang="zh-CN" dirty="0"/>
              <a:t>(1) </a:t>
            </a:r>
            <a:r>
              <a:rPr lang="zh-CN" altLang="en-US" dirty="0"/>
              <a:t>有几个</a:t>
            </a:r>
            <a:r>
              <a:rPr lang="en-US" altLang="zh-CN" dirty="0"/>
              <a:t>nan</a:t>
            </a:r>
            <a:r>
              <a:rPr lang="zh-CN" altLang="en-US" dirty="0"/>
              <a:t>值</a:t>
            </a:r>
            <a:r>
              <a:rPr lang="en-US" altLang="zh-CN" dirty="0"/>
              <a:t>			</a:t>
            </a:r>
            <a:r>
              <a:rPr lang="en-US" altLang="zh-CN" dirty="0" err="1"/>
              <a:t>np.isnan</a:t>
            </a:r>
            <a:r>
              <a:rPr lang="en-US" altLang="zh-CN" dirty="0"/>
              <a:t>(b).sum()</a:t>
            </a:r>
            <a:endParaRPr lang="en-US" altLang="zh-CN" dirty="0"/>
          </a:p>
          <a:p>
            <a:pPr algn="just" eaLnBrk="0" hangingPunct="0">
              <a:lnSpc>
                <a:spcPct val="130000"/>
              </a:lnSpc>
              <a:spcBef>
                <a:spcPct val="20000"/>
              </a:spcBef>
              <a:buClr>
                <a:srgbClr val="990000"/>
              </a:buClr>
              <a:buFont typeface="Wingdings" panose="05000000000000000000" pitchFamily="2" charset="2"/>
            </a:pPr>
            <a:r>
              <a:rPr lang="en-US" altLang="zh-CN" dirty="0"/>
              <a:t>(2) </a:t>
            </a:r>
            <a:r>
              <a:rPr lang="zh-CN" altLang="en-US" dirty="0"/>
              <a:t>将</a:t>
            </a:r>
            <a:r>
              <a:rPr lang="en-US" altLang="zh-CN" dirty="0"/>
              <a:t>nan</a:t>
            </a:r>
            <a:r>
              <a:rPr lang="zh-CN" altLang="en-US" dirty="0"/>
              <a:t>值都置</a:t>
            </a:r>
            <a:r>
              <a:rPr lang="en-US" altLang="zh-CN" dirty="0"/>
              <a:t>0			b[</a:t>
            </a:r>
            <a:r>
              <a:rPr lang="en-US" altLang="zh-CN" dirty="0" err="1"/>
              <a:t>np.isnan</a:t>
            </a:r>
            <a:r>
              <a:rPr lang="en-US" altLang="zh-CN" dirty="0"/>
              <a:t>(b)] = 0</a:t>
            </a:r>
            <a:endParaRPr lang="en-US" altLang="zh-C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solidFill>
                <a:effectLst>
                  <a:outerShdw blurRad="38100" dist="38100" dir="2700000" algn="tl">
                    <a:srgbClr val="000000">
                      <a:alpha val="43137"/>
                    </a:srgbClr>
                  </a:outerShdw>
                </a:effectLst>
              </a:rPr>
              <a:t>补充</a:t>
            </a:r>
            <a:r>
              <a:rPr lang="en-US" altLang="zh-CN" sz="3200" dirty="0">
                <a:solidFill>
                  <a:schemeClr val="bg1"/>
                </a:solidFill>
                <a:effectLst>
                  <a:outerShdw blurRad="38100" dist="38100" dir="2700000" algn="tl">
                    <a:srgbClr val="000000">
                      <a:alpha val="43137"/>
                    </a:srgbClr>
                  </a:outerShdw>
                </a:effectLst>
              </a:rPr>
              <a:t>:</a:t>
            </a:r>
            <a:r>
              <a:rPr lang="zh-CN" altLang="en-US" sz="3200" dirty="0">
                <a:solidFill>
                  <a:schemeClr val="bg1"/>
                </a:solidFill>
                <a:effectLst>
                  <a:outerShdw blurRad="38100" dist="38100" dir="2700000" algn="tl">
                    <a:srgbClr val="000000">
                      <a:alpha val="43137"/>
                    </a:srgbClr>
                  </a:outerShdw>
                </a:effectLst>
              </a:rPr>
              <a:t>数组应用 </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991544" y="2032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文本框 3"/>
          <p:cNvSpPr txBox="1"/>
          <p:nvPr/>
        </p:nvSpPr>
        <p:spPr>
          <a:xfrm>
            <a:off x="1991544" y="1106752"/>
            <a:ext cx="8212212" cy="400110"/>
          </a:xfrm>
          <a:prstGeom prst="rect">
            <a:avLst/>
          </a:prstGeom>
          <a:noFill/>
        </p:spPr>
        <p:txBody>
          <a:bodyPr wrap="square" rtlCol="0">
            <a:spAutoFit/>
          </a:bodyPr>
          <a:lstStyle/>
          <a:p>
            <a:r>
              <a:rPr lang="zh-CN" altLang="en-US" sz="2000"/>
              <a:t>图片</a:t>
            </a:r>
            <a:r>
              <a:rPr lang="zh-CN" altLang="en-US" sz="2000" dirty="0"/>
              <a:t>简单变换</a:t>
            </a:r>
            <a:r>
              <a:rPr lang="en-US" altLang="zh-CN" sz="2000" dirty="0"/>
              <a:t>(</a:t>
            </a:r>
            <a:r>
              <a:rPr lang="zh-CN" altLang="en-US" sz="2000" dirty="0"/>
              <a:t>互补色，左右反转，上下反转，隔行画线等</a:t>
            </a:r>
            <a:r>
              <a:rPr lang="en-US" altLang="zh-CN" sz="2000" dirty="0"/>
              <a:t>)</a:t>
            </a:r>
            <a:endParaRPr lang="en-US" altLang="zh-CN" sz="2000" dirty="0"/>
          </a:p>
        </p:txBody>
      </p:sp>
      <p:sp>
        <p:nvSpPr>
          <p:cNvPr id="7" name="矩形 6"/>
          <p:cNvSpPr/>
          <p:nvPr/>
        </p:nvSpPr>
        <p:spPr>
          <a:xfrm>
            <a:off x="1594992" y="1506862"/>
            <a:ext cx="4501008" cy="5355312"/>
          </a:xfrm>
          <a:prstGeom prst="rect">
            <a:avLst/>
          </a:prstGeom>
        </p:spPr>
        <p:txBody>
          <a:bodyPr wrap="square">
            <a:spAutoFit/>
          </a:bodyPr>
          <a:lstStyle/>
          <a:p>
            <a:r>
              <a:rPr lang="zh-CN" altLang="en-US" b="0" dirty="0"/>
              <a:t>import numpy as np</a:t>
            </a:r>
            <a:endParaRPr lang="zh-CN" altLang="en-US" b="0" dirty="0"/>
          </a:p>
          <a:p>
            <a:r>
              <a:rPr lang="zh-CN" altLang="en-US" b="0" dirty="0"/>
              <a:t>from PIL </a:t>
            </a:r>
            <a:r>
              <a:rPr lang="zh-CN" altLang="en-US" b="0"/>
              <a:t>import Image</a:t>
            </a:r>
            <a:endParaRPr lang="en-US" altLang="zh-CN" b="0"/>
          </a:p>
          <a:p>
            <a:r>
              <a:rPr lang="en-US" altLang="zh-CN" b="0"/>
              <a:t>im = </a:t>
            </a:r>
            <a:r>
              <a:rPr lang="zh-CN" altLang="en-US" b="0"/>
              <a:t>Image.open('cat.jpg')  </a:t>
            </a:r>
            <a:r>
              <a:rPr lang="en-US" altLang="zh-CN" b="0"/>
              <a:t># </a:t>
            </a:r>
            <a:r>
              <a:rPr lang="zh-CN" altLang="en-US" b="0"/>
              <a:t>图片</a:t>
            </a:r>
            <a:endParaRPr lang="zh-CN" altLang="en-US" b="0" dirty="0"/>
          </a:p>
          <a:p>
            <a:r>
              <a:rPr lang="zh-CN" altLang="en-US" b="0" dirty="0"/>
              <a:t>a = np.</a:t>
            </a:r>
            <a:r>
              <a:rPr lang="zh-CN" altLang="en-US" b="0"/>
              <a:t>array(</a:t>
            </a:r>
            <a:r>
              <a:rPr lang="en-US" altLang="zh-CN" b="0"/>
              <a:t>im</a:t>
            </a:r>
            <a:r>
              <a:rPr lang="zh-CN" altLang="en-US" b="0"/>
              <a:t>)                  </a:t>
            </a:r>
            <a:r>
              <a:rPr lang="en-US" altLang="zh-CN" b="0"/>
              <a:t># </a:t>
            </a:r>
            <a:r>
              <a:rPr lang="zh-CN" altLang="en-US" b="0"/>
              <a:t>数组</a:t>
            </a:r>
            <a:endParaRPr lang="zh-CN" altLang="en-US" b="0" dirty="0"/>
          </a:p>
          <a:p>
            <a:r>
              <a:rPr lang="zh-CN" altLang="en-US" b="0" dirty="0"/>
              <a:t># 高x宽x颜色,</a:t>
            </a:r>
            <a:r>
              <a:rPr lang="zh-CN" altLang="en-US" b="0"/>
              <a:t>数据类型</a:t>
            </a:r>
            <a:r>
              <a:rPr lang="en-US" altLang="zh-CN" b="0"/>
              <a:t>, (0,0)</a:t>
            </a:r>
            <a:r>
              <a:rPr lang="zh-CN" altLang="en-US" b="0"/>
              <a:t>点颜色</a:t>
            </a:r>
            <a:r>
              <a:rPr lang="zh-CN" altLang="en-US" b="0" dirty="0"/>
              <a:t>值</a:t>
            </a:r>
            <a:endParaRPr lang="zh-CN" altLang="en-US" b="0" dirty="0"/>
          </a:p>
          <a:p>
            <a:r>
              <a:rPr lang="zh-CN" altLang="en-US" b="0" dirty="0"/>
              <a:t>print(a.shape, </a:t>
            </a:r>
            <a:r>
              <a:rPr lang="en-US" altLang="zh-CN" b="0" dirty="0" err="1"/>
              <a:t>a.dtype</a:t>
            </a:r>
            <a:r>
              <a:rPr lang="en-US" altLang="zh-CN" b="0" dirty="0"/>
              <a:t>,</a:t>
            </a:r>
            <a:r>
              <a:rPr lang="zh-CN" altLang="en-US" b="0" dirty="0"/>
              <a:t> a[0,0,:])</a:t>
            </a:r>
            <a:endParaRPr lang="zh-CN" altLang="en-US" b="0" dirty="0"/>
          </a:p>
          <a:p>
            <a:r>
              <a:rPr lang="en-US" altLang="zh-CN" b="0"/>
              <a:t># (136, 178, 3)</a:t>
            </a:r>
            <a:endParaRPr lang="en-US" altLang="zh-CN" b="0"/>
          </a:p>
          <a:p>
            <a:endParaRPr lang="zh-CN" altLang="en-US" b="0" dirty="0"/>
          </a:p>
          <a:p>
            <a:r>
              <a:rPr lang="zh-CN" altLang="en-US" b="0" dirty="0"/>
              <a:t>b = 255 - a  # 互补色  </a:t>
            </a:r>
            <a:r>
              <a:rPr lang="en-US" altLang="zh-CN" b="0" dirty="0"/>
              <a:t>RGB(255,0,0)</a:t>
            </a:r>
            <a:endParaRPr lang="zh-CN" altLang="en-US" b="0" dirty="0"/>
          </a:p>
          <a:p>
            <a:r>
              <a:rPr lang="zh-CN" altLang="en-US" b="0" dirty="0"/>
              <a:t>im = Image.fromarray(b.astype('uint8'))</a:t>
            </a:r>
            <a:endParaRPr lang="zh-CN" altLang="en-US" b="0" dirty="0"/>
          </a:p>
          <a:p>
            <a:r>
              <a:rPr lang="zh-CN" altLang="en-US" b="0" dirty="0"/>
              <a:t>im.save('cat2.jpg')</a:t>
            </a:r>
            <a:endParaRPr lang="zh-CN" altLang="en-US" b="0" dirty="0"/>
          </a:p>
          <a:p>
            <a:endParaRPr lang="zh-CN" altLang="en-US" b="0" dirty="0"/>
          </a:p>
          <a:p>
            <a:r>
              <a:rPr lang="zh-CN" altLang="en-US" b="0" dirty="0"/>
              <a:t>c = a.copy()</a:t>
            </a:r>
            <a:endParaRPr lang="zh-CN" altLang="en-US" b="0" dirty="0"/>
          </a:p>
          <a:p>
            <a:r>
              <a:rPr lang="zh-CN" altLang="en-US" b="0" dirty="0"/>
              <a:t>c[::2] = 0         #黑色横条</a:t>
            </a:r>
            <a:endParaRPr lang="zh-CN" altLang="en-US" b="0" dirty="0"/>
          </a:p>
          <a:p>
            <a:r>
              <a:rPr lang="zh-CN" altLang="en-US" b="0" dirty="0"/>
              <a:t>Image.fromarray(c).save('cat3.jpg')</a:t>
            </a:r>
            <a:endParaRPr lang="en-US" altLang="zh-CN" b="0" dirty="0"/>
          </a:p>
          <a:p>
            <a:endParaRPr lang="zh-CN" altLang="en-US" b="0" dirty="0"/>
          </a:p>
          <a:p>
            <a:r>
              <a:rPr lang="zh-CN" altLang="en-US" b="0" dirty="0"/>
              <a:t>c = a.copy()</a:t>
            </a:r>
            <a:endParaRPr lang="zh-CN" altLang="en-US" b="0" dirty="0"/>
          </a:p>
          <a:p>
            <a:r>
              <a:rPr lang="zh-CN" altLang="en-US" b="0" dirty="0"/>
              <a:t>c[:, ::2] = 255 #白色竖条</a:t>
            </a:r>
            <a:endParaRPr lang="zh-CN" altLang="en-US" b="0" dirty="0"/>
          </a:p>
          <a:p>
            <a:r>
              <a:rPr lang="zh-CN" altLang="en-US" b="0" dirty="0"/>
              <a:t>Image.fromarray(c).save('cat4.jpg')</a:t>
            </a:r>
            <a:endParaRPr lang="zh-CN" altLang="en-US" b="0" dirty="0"/>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25852" y="1549223"/>
            <a:ext cx="2268488" cy="1724050"/>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554" y="1549223"/>
            <a:ext cx="2237234" cy="1700298"/>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964" y="4298284"/>
            <a:ext cx="2376264" cy="180596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906" y="4290940"/>
            <a:ext cx="2395589" cy="1820648"/>
          </a:xfrm>
          <a:prstGeom prst="rect">
            <a:avLst/>
          </a:prstGeom>
        </p:spPr>
      </p:pic>
      <p:sp>
        <p:nvSpPr>
          <p:cNvPr id="2" name="矩形 1"/>
          <p:cNvSpPr/>
          <p:nvPr/>
        </p:nvSpPr>
        <p:spPr>
          <a:xfrm>
            <a:off x="9004968" y="3324335"/>
            <a:ext cx="1056700" cy="369332"/>
          </a:xfrm>
          <a:prstGeom prst="rect">
            <a:avLst/>
          </a:prstGeom>
        </p:spPr>
        <p:txBody>
          <a:bodyPr wrap="none">
            <a:spAutoFit/>
          </a:bodyPr>
          <a:lstStyle/>
          <a:p>
            <a:r>
              <a:rPr lang="zh-CN" altLang="en-US"/>
              <a:t>cat2.jpg</a:t>
            </a:r>
            <a:endParaRPr lang="zh-CN" altLang="en-US"/>
          </a:p>
        </p:txBody>
      </p:sp>
      <p:sp>
        <p:nvSpPr>
          <p:cNvPr id="6" name="矩形 5"/>
          <p:cNvSpPr/>
          <p:nvPr/>
        </p:nvSpPr>
        <p:spPr>
          <a:xfrm>
            <a:off x="6431747" y="3273273"/>
            <a:ext cx="928459" cy="369332"/>
          </a:xfrm>
          <a:prstGeom prst="rect">
            <a:avLst/>
          </a:prstGeom>
        </p:spPr>
        <p:txBody>
          <a:bodyPr wrap="none">
            <a:spAutoFit/>
          </a:bodyPr>
          <a:lstStyle/>
          <a:p>
            <a:r>
              <a:rPr lang="zh-CN" altLang="en-US"/>
              <a:t>cat.jpg</a:t>
            </a:r>
            <a:endParaRPr lang="zh-CN" altLang="en-US"/>
          </a:p>
        </p:txBody>
      </p:sp>
      <p:sp>
        <p:nvSpPr>
          <p:cNvPr id="8" name="矩形 7"/>
          <p:cNvSpPr/>
          <p:nvPr/>
        </p:nvSpPr>
        <p:spPr>
          <a:xfrm>
            <a:off x="6431746" y="6111588"/>
            <a:ext cx="1056700" cy="369332"/>
          </a:xfrm>
          <a:prstGeom prst="rect">
            <a:avLst/>
          </a:prstGeom>
        </p:spPr>
        <p:txBody>
          <a:bodyPr wrap="none">
            <a:spAutoFit/>
          </a:bodyPr>
          <a:lstStyle/>
          <a:p>
            <a:r>
              <a:rPr lang="zh-CN" altLang="en-US"/>
              <a:t>cat</a:t>
            </a:r>
            <a:r>
              <a:rPr lang="en-US" altLang="zh-CN"/>
              <a:t>3</a:t>
            </a:r>
            <a:r>
              <a:rPr lang="zh-CN" altLang="en-US"/>
              <a:t>.jpg</a:t>
            </a:r>
            <a:endParaRPr lang="zh-CN" altLang="en-US"/>
          </a:p>
        </p:txBody>
      </p:sp>
      <p:sp>
        <p:nvSpPr>
          <p:cNvPr id="11" name="矩形 10"/>
          <p:cNvSpPr/>
          <p:nvPr/>
        </p:nvSpPr>
        <p:spPr>
          <a:xfrm>
            <a:off x="9128996" y="6082153"/>
            <a:ext cx="1056700" cy="369332"/>
          </a:xfrm>
          <a:prstGeom prst="rect">
            <a:avLst/>
          </a:prstGeom>
        </p:spPr>
        <p:txBody>
          <a:bodyPr wrap="none">
            <a:spAutoFit/>
          </a:bodyPr>
          <a:lstStyle/>
          <a:p>
            <a:r>
              <a:rPr lang="zh-CN" altLang="en-US"/>
              <a:t>cat</a:t>
            </a:r>
            <a:r>
              <a:rPr lang="en-US" altLang="zh-CN"/>
              <a:t>4</a:t>
            </a:r>
            <a:r>
              <a:rPr lang="zh-CN" altLang="en-US"/>
              <a:t>.jpg</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7.1  NumPy</a:t>
            </a:r>
            <a:r>
              <a:rPr lang="zh-CN" altLang="en-US" sz="3200" dirty="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3" name="文本框 2"/>
          <p:cNvSpPr txBox="1"/>
          <p:nvPr/>
        </p:nvSpPr>
        <p:spPr>
          <a:xfrm>
            <a:off x="2094340" y="1052736"/>
            <a:ext cx="8106116" cy="369332"/>
          </a:xfrm>
          <a:prstGeom prst="rect">
            <a:avLst/>
          </a:prstGeom>
          <a:noFill/>
        </p:spPr>
        <p:txBody>
          <a:bodyPr wrap="square">
            <a:spAutoFit/>
          </a:bodyPr>
          <a:lstStyle/>
          <a:p>
            <a:r>
              <a:rPr lang="en-US" altLang="zh-CN"/>
              <a:t>【</a:t>
            </a:r>
            <a:r>
              <a:rPr lang="zh-CN" altLang="en-US"/>
              <a:t>例2</a:t>
            </a:r>
            <a:r>
              <a:rPr lang="en-US" altLang="zh-CN"/>
              <a:t>】</a:t>
            </a:r>
            <a:r>
              <a:rPr lang="zh-CN" altLang="en-US"/>
              <a:t>将含有1百万个数的列表和np数组中的数都变为原来的2倍，对比耗时</a:t>
            </a:r>
            <a:endParaRPr lang="zh-CN" altLang="en-US"/>
          </a:p>
        </p:txBody>
      </p:sp>
      <p:sp>
        <p:nvSpPr>
          <p:cNvPr id="7" name="文本框 6"/>
          <p:cNvSpPr txBox="1"/>
          <p:nvPr/>
        </p:nvSpPr>
        <p:spPr>
          <a:xfrm>
            <a:off x="2058336" y="1775771"/>
            <a:ext cx="8178124" cy="2585323"/>
          </a:xfrm>
          <a:prstGeom prst="rect">
            <a:avLst/>
          </a:prstGeom>
          <a:solidFill>
            <a:schemeClr val="accent3">
              <a:lumMod val="95000"/>
            </a:schemeClr>
          </a:solidFill>
        </p:spPr>
        <p:txBody>
          <a:bodyPr wrap="square">
            <a:spAutoFit/>
          </a:bodyPr>
          <a:lstStyle/>
          <a:p>
            <a:r>
              <a:rPr lang="zh-CN" altLang="en-US"/>
              <a:t>lst = list(range(1000000))      # 列表</a:t>
            </a:r>
            <a:endParaRPr lang="zh-CN" altLang="en-US"/>
          </a:p>
          <a:p>
            <a:r>
              <a:rPr lang="zh-CN" altLang="en-US"/>
              <a:t>ar = np.arange(1000000)       # 数组</a:t>
            </a:r>
            <a:endParaRPr lang="en-US" altLang="zh-CN"/>
          </a:p>
          <a:p>
            <a:r>
              <a:rPr lang="zh-CN" altLang="en-US"/>
              <a:t># %timeit 是用于测试程序耗时的Ipython扩展命令，测试多次取平均耗时</a:t>
            </a:r>
            <a:endParaRPr lang="zh-CN" altLang="en-US"/>
          </a:p>
          <a:p>
            <a:endParaRPr lang="en-US" altLang="zh-CN"/>
          </a:p>
          <a:p>
            <a:r>
              <a:rPr lang="zh-CN" altLang="en-US"/>
              <a:t>%timeit   lst2 = [x*2  for  x  in  lst]  # 测试</a:t>
            </a:r>
            <a:r>
              <a:rPr lang="zh-CN" altLang="en-US">
                <a:solidFill>
                  <a:srgbClr val="C00000"/>
                </a:solidFill>
              </a:rPr>
              <a:t>列表耗时</a:t>
            </a:r>
            <a:endParaRPr lang="zh-CN" altLang="en-US"/>
          </a:p>
          <a:p>
            <a:r>
              <a:rPr lang="zh-CN" altLang="en-US"/>
              <a:t>89.4 ms ± 2.34 ms per loop (mean ± std. dev. of 7 runs, 10 loops each)</a:t>
            </a:r>
            <a:endParaRPr lang="zh-CN" altLang="en-US"/>
          </a:p>
          <a:p>
            <a:endParaRPr lang="zh-CN" altLang="en-US"/>
          </a:p>
          <a:p>
            <a:r>
              <a:rPr lang="zh-CN" altLang="en-US"/>
              <a:t>%timeit   ar2 = ar * 2                       # 测试</a:t>
            </a:r>
            <a:r>
              <a:rPr lang="zh-CN" altLang="en-US">
                <a:solidFill>
                  <a:srgbClr val="C00000"/>
                </a:solidFill>
              </a:rPr>
              <a:t>数组耗时</a:t>
            </a:r>
            <a:endParaRPr lang="zh-CN" altLang="en-US"/>
          </a:p>
          <a:p>
            <a:r>
              <a:rPr lang="zh-CN" altLang="en-US"/>
              <a:t>1.07 ms ± 16.5 µs per loop (mean ± std. dev. of 7 runs, 1000 loops each)</a:t>
            </a:r>
            <a:endParaRPr lang="zh-CN" altLang="en-US"/>
          </a:p>
        </p:txBody>
      </p:sp>
      <p:sp>
        <p:nvSpPr>
          <p:cNvPr id="10" name="文本框 9"/>
          <p:cNvSpPr txBox="1"/>
          <p:nvPr/>
        </p:nvSpPr>
        <p:spPr>
          <a:xfrm>
            <a:off x="2094332" y="5245919"/>
            <a:ext cx="7056784" cy="369332"/>
          </a:xfrm>
          <a:prstGeom prst="rect">
            <a:avLst/>
          </a:prstGeom>
          <a:noFill/>
        </p:spPr>
        <p:txBody>
          <a:bodyPr wrap="square">
            <a:spAutoFit/>
          </a:bodyPr>
          <a:lstStyle/>
          <a:p>
            <a:r>
              <a:rPr lang="zh-CN" altLang="en-US"/>
              <a:t>从以上对比可见，数组运算速度比列表快很多且编程方便。</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solidFill>
                <a:effectLst>
                  <a:outerShdw blurRad="38100" dist="38100" dir="2700000" algn="tl">
                    <a:srgbClr val="000000">
                      <a:alpha val="43137"/>
                    </a:srgbClr>
                  </a:outerShdw>
                </a:effectLst>
              </a:rPr>
              <a:t>补充</a:t>
            </a:r>
            <a:r>
              <a:rPr lang="en-US" altLang="zh-CN" sz="3200" dirty="0">
                <a:solidFill>
                  <a:schemeClr val="bg1"/>
                </a:solidFill>
                <a:effectLst>
                  <a:outerShdw blurRad="38100" dist="38100" dir="2700000" algn="tl">
                    <a:srgbClr val="000000">
                      <a:alpha val="43137"/>
                    </a:srgbClr>
                  </a:outerShdw>
                </a:effectLst>
              </a:rPr>
              <a:t>:</a:t>
            </a:r>
            <a:r>
              <a:rPr lang="zh-CN" altLang="en-US" sz="3200" dirty="0">
                <a:solidFill>
                  <a:schemeClr val="bg1"/>
                </a:solidFill>
                <a:effectLst>
                  <a:outerShdw blurRad="38100" dist="38100" dir="2700000" algn="tl">
                    <a:srgbClr val="000000">
                      <a:alpha val="43137"/>
                    </a:srgbClr>
                  </a:outerShdw>
                </a:effectLst>
              </a:rPr>
              <a:t>数组应用</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991544" y="2032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2004374" y="1506863"/>
            <a:ext cx="5832648" cy="3693319"/>
          </a:xfrm>
          <a:prstGeom prst="rect">
            <a:avLst/>
          </a:prstGeom>
        </p:spPr>
        <p:txBody>
          <a:bodyPr wrap="square">
            <a:spAutoFit/>
          </a:bodyPr>
          <a:lstStyle/>
          <a:p>
            <a:r>
              <a:rPr lang="zh-CN" altLang="en-US" b="0"/>
              <a:t># 上下</a:t>
            </a:r>
            <a:r>
              <a:rPr lang="zh-CN" altLang="en-US" b="0" dirty="0"/>
              <a:t>颠倒</a:t>
            </a:r>
            <a:endParaRPr lang="zh-CN" altLang="en-US" b="0" dirty="0"/>
          </a:p>
          <a:p>
            <a:r>
              <a:rPr lang="zh-CN" altLang="en-US" b="0" dirty="0"/>
              <a:t>Image.fromarray(a[::-1]).save('cat5.jpg')</a:t>
            </a:r>
            <a:endParaRPr lang="zh-CN" altLang="en-US" b="0" dirty="0"/>
          </a:p>
          <a:p>
            <a:r>
              <a:rPr lang="zh-CN" altLang="en-US" b="0" dirty="0"/>
              <a:t>#左右交换</a:t>
            </a:r>
            <a:endParaRPr lang="zh-CN" altLang="en-US" b="0" dirty="0"/>
          </a:p>
          <a:p>
            <a:r>
              <a:rPr lang="zh-CN" altLang="en-US" b="0" dirty="0"/>
              <a:t>Image.fromarray(a[:, ::-1]).save('cat6.jpg')</a:t>
            </a:r>
            <a:endParaRPr lang="zh-CN" altLang="en-US" b="0" dirty="0"/>
          </a:p>
          <a:p>
            <a:endParaRPr lang="zh-CN" altLang="en-US" b="0" dirty="0"/>
          </a:p>
          <a:p>
            <a:endParaRPr lang="en-US" altLang="zh-CN" b="0" dirty="0"/>
          </a:p>
          <a:p>
            <a:r>
              <a:rPr lang="zh-CN" altLang="en-US" b="0"/>
              <a:t># 水平</a:t>
            </a:r>
            <a:r>
              <a:rPr lang="zh-CN" altLang="en-US" b="0" dirty="0"/>
              <a:t>组合</a:t>
            </a:r>
            <a:endParaRPr lang="zh-CN" altLang="en-US" b="0" dirty="0"/>
          </a:p>
          <a:p>
            <a:r>
              <a:rPr lang="zh-CN" altLang="en-US" b="0" dirty="0"/>
              <a:t>Image.fromarray(np.hstack((a,a))).save('cat7.jpg')</a:t>
            </a:r>
            <a:endParaRPr lang="zh-CN" altLang="en-US" b="0" dirty="0"/>
          </a:p>
          <a:p>
            <a:endParaRPr lang="en-US" altLang="zh-CN" b="0"/>
          </a:p>
          <a:p>
            <a:endParaRPr lang="en-US" altLang="zh-CN" b="0"/>
          </a:p>
          <a:p>
            <a:endParaRPr lang="en-US" altLang="zh-CN" b="0"/>
          </a:p>
          <a:p>
            <a:r>
              <a:rPr lang="zh-CN" altLang="en-US" b="0"/>
              <a:t># 垂直</a:t>
            </a:r>
            <a:r>
              <a:rPr lang="zh-CN" altLang="en-US" b="0" dirty="0"/>
              <a:t>组合</a:t>
            </a:r>
            <a:endParaRPr lang="zh-CN" altLang="en-US" b="0" dirty="0"/>
          </a:p>
          <a:p>
            <a:r>
              <a:rPr lang="zh-CN" altLang="en-US" b="0" dirty="0"/>
              <a:t>Image.fromarray(np.vstack((a,a))).save('cat8.jpg')</a:t>
            </a:r>
            <a:endParaRPr lang="zh-CN" altLang="en-US" b="0"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54520" y="1040395"/>
            <a:ext cx="1907513" cy="144971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357" y="1052446"/>
            <a:ext cx="1907513" cy="144971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124" y="2976460"/>
            <a:ext cx="2866547" cy="1089288"/>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687" y="4404141"/>
            <a:ext cx="1413710" cy="2148840"/>
          </a:xfrm>
          <a:prstGeom prst="rect">
            <a:avLst/>
          </a:prstGeom>
        </p:spPr>
      </p:pic>
      <p:sp>
        <p:nvSpPr>
          <p:cNvPr id="15" name="文本框 14"/>
          <p:cNvSpPr txBox="1"/>
          <p:nvPr/>
        </p:nvSpPr>
        <p:spPr>
          <a:xfrm>
            <a:off x="1991544" y="1106752"/>
            <a:ext cx="4536504" cy="400110"/>
          </a:xfrm>
          <a:prstGeom prst="rect">
            <a:avLst/>
          </a:prstGeom>
          <a:noFill/>
        </p:spPr>
        <p:txBody>
          <a:bodyPr wrap="square" rtlCol="0">
            <a:spAutoFit/>
          </a:bodyPr>
          <a:lstStyle/>
          <a:p>
            <a:r>
              <a:rPr lang="zh-CN" altLang="en-US" sz="2000" kern="0" dirty="0">
                <a:solidFill>
                  <a:srgbClr val="990000"/>
                </a:solidFill>
              </a:rPr>
              <a:t>数组应用</a:t>
            </a:r>
            <a:r>
              <a:rPr lang="en-US" altLang="zh-CN" sz="2000" kern="0" dirty="0">
                <a:solidFill>
                  <a:srgbClr val="990000"/>
                </a:solidFill>
              </a:rPr>
              <a:t>: </a:t>
            </a:r>
            <a:r>
              <a:rPr lang="zh-CN" altLang="en-US" sz="2000" dirty="0"/>
              <a:t>图片简单变换</a:t>
            </a:r>
            <a:endParaRPr lang="en-US" altLang="zh-CN" sz="2000" dirty="0"/>
          </a:p>
        </p:txBody>
      </p:sp>
      <p:sp>
        <p:nvSpPr>
          <p:cNvPr id="4" name="矩形 3"/>
          <p:cNvSpPr/>
          <p:nvPr/>
        </p:nvSpPr>
        <p:spPr>
          <a:xfrm>
            <a:off x="7142827" y="2490105"/>
            <a:ext cx="1056700" cy="369332"/>
          </a:xfrm>
          <a:prstGeom prst="rect">
            <a:avLst/>
          </a:prstGeom>
        </p:spPr>
        <p:txBody>
          <a:bodyPr wrap="none">
            <a:spAutoFit/>
          </a:bodyPr>
          <a:lstStyle/>
          <a:p>
            <a:r>
              <a:rPr lang="zh-CN" altLang="en-US"/>
              <a:t>cat</a:t>
            </a:r>
            <a:r>
              <a:rPr lang="en-US" altLang="zh-CN"/>
              <a:t>5</a:t>
            </a:r>
            <a:r>
              <a:rPr lang="zh-CN" altLang="en-US"/>
              <a:t>.jpg</a:t>
            </a:r>
            <a:endParaRPr lang="zh-CN" altLang="en-US"/>
          </a:p>
        </p:txBody>
      </p:sp>
      <p:sp>
        <p:nvSpPr>
          <p:cNvPr id="6" name="矩形 5"/>
          <p:cNvSpPr/>
          <p:nvPr/>
        </p:nvSpPr>
        <p:spPr>
          <a:xfrm>
            <a:off x="9219778" y="2518371"/>
            <a:ext cx="1056700" cy="369332"/>
          </a:xfrm>
          <a:prstGeom prst="rect">
            <a:avLst/>
          </a:prstGeom>
        </p:spPr>
        <p:txBody>
          <a:bodyPr wrap="none">
            <a:spAutoFit/>
          </a:bodyPr>
          <a:lstStyle/>
          <a:p>
            <a:r>
              <a:rPr lang="zh-CN" altLang="en-US"/>
              <a:t>cat</a:t>
            </a:r>
            <a:r>
              <a:rPr lang="en-US" altLang="zh-CN"/>
              <a:t>6</a:t>
            </a:r>
            <a:r>
              <a:rPr lang="zh-CN" altLang="en-US"/>
              <a:t>.jpg</a:t>
            </a:r>
            <a:endParaRPr lang="zh-CN" altLang="en-US"/>
          </a:p>
        </p:txBody>
      </p:sp>
      <p:sp>
        <p:nvSpPr>
          <p:cNvPr id="8" name="矩形 7"/>
          <p:cNvSpPr/>
          <p:nvPr/>
        </p:nvSpPr>
        <p:spPr>
          <a:xfrm>
            <a:off x="8589138" y="4034809"/>
            <a:ext cx="1056700" cy="369332"/>
          </a:xfrm>
          <a:prstGeom prst="rect">
            <a:avLst/>
          </a:prstGeom>
        </p:spPr>
        <p:txBody>
          <a:bodyPr wrap="none">
            <a:spAutoFit/>
          </a:bodyPr>
          <a:lstStyle/>
          <a:p>
            <a:r>
              <a:rPr lang="zh-CN" altLang="en-US"/>
              <a:t>cat</a:t>
            </a:r>
            <a:r>
              <a:rPr lang="en-US" altLang="zh-CN"/>
              <a:t>7</a:t>
            </a:r>
            <a:r>
              <a:rPr lang="zh-CN" altLang="en-US"/>
              <a:t>.jpg</a:t>
            </a:r>
            <a:endParaRPr lang="zh-CN" altLang="en-US"/>
          </a:p>
        </p:txBody>
      </p:sp>
      <p:sp>
        <p:nvSpPr>
          <p:cNvPr id="17" name="矩形 16"/>
          <p:cNvSpPr/>
          <p:nvPr/>
        </p:nvSpPr>
        <p:spPr>
          <a:xfrm>
            <a:off x="7837022" y="6488668"/>
            <a:ext cx="1056700" cy="369332"/>
          </a:xfrm>
          <a:prstGeom prst="rect">
            <a:avLst/>
          </a:prstGeom>
        </p:spPr>
        <p:txBody>
          <a:bodyPr wrap="none">
            <a:spAutoFit/>
          </a:bodyPr>
          <a:lstStyle/>
          <a:p>
            <a:r>
              <a:rPr lang="zh-CN" altLang="en-US"/>
              <a:t>cat</a:t>
            </a:r>
            <a:r>
              <a:rPr lang="en-US" altLang="zh-CN"/>
              <a:t>8</a:t>
            </a:r>
            <a:r>
              <a:rPr lang="zh-CN" altLang="en-US"/>
              <a:t>.jpg</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solidFill>
                <a:effectLst>
                  <a:outerShdw blurRad="38100" dist="38100" dir="2700000" algn="tl">
                    <a:srgbClr val="000000">
                      <a:alpha val="43137"/>
                    </a:srgbClr>
                  </a:outerShdw>
                </a:effectLst>
              </a:rPr>
              <a:t>补充</a:t>
            </a:r>
            <a:r>
              <a:rPr lang="en-US" altLang="zh-CN" sz="3200" dirty="0">
                <a:solidFill>
                  <a:schemeClr val="bg1"/>
                </a:solidFill>
                <a:effectLst>
                  <a:outerShdw blurRad="38100" dist="38100" dir="2700000" algn="tl">
                    <a:srgbClr val="000000">
                      <a:alpha val="43137"/>
                    </a:srgbClr>
                  </a:outerShdw>
                </a:effectLst>
              </a:rPr>
              <a:t>:</a:t>
            </a:r>
            <a:r>
              <a:rPr lang="zh-CN" altLang="en-US" sz="3200" dirty="0">
                <a:solidFill>
                  <a:schemeClr val="bg1"/>
                </a:solidFill>
                <a:effectLst>
                  <a:outerShdw blurRad="38100" dist="38100" dir="2700000" algn="tl">
                    <a:srgbClr val="000000">
                      <a:alpha val="43137"/>
                    </a:srgbClr>
                  </a:outerShdw>
                </a:effectLst>
              </a:rPr>
              <a:t>数组应用</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991544" y="2032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文本框 14"/>
          <p:cNvSpPr txBox="1"/>
          <p:nvPr/>
        </p:nvSpPr>
        <p:spPr>
          <a:xfrm>
            <a:off x="2040855" y="967385"/>
            <a:ext cx="4536504" cy="400110"/>
          </a:xfrm>
          <a:prstGeom prst="rect">
            <a:avLst/>
          </a:prstGeom>
          <a:noFill/>
        </p:spPr>
        <p:txBody>
          <a:bodyPr wrap="square" rtlCol="0">
            <a:spAutoFit/>
          </a:bodyPr>
          <a:lstStyle/>
          <a:p>
            <a:r>
              <a:rPr lang="zh-CN" altLang="en-US" sz="2000" kern="0" dirty="0">
                <a:solidFill>
                  <a:srgbClr val="990000"/>
                </a:solidFill>
              </a:rPr>
              <a:t>数组应用</a:t>
            </a:r>
            <a:r>
              <a:rPr lang="en-US" altLang="zh-CN" sz="2000" kern="0" dirty="0">
                <a:solidFill>
                  <a:srgbClr val="990000"/>
                </a:solidFill>
              </a:rPr>
              <a:t>: </a:t>
            </a:r>
            <a:r>
              <a:rPr lang="zh-CN" altLang="en-US" sz="2000" dirty="0"/>
              <a:t>图片简单变换</a:t>
            </a:r>
            <a:endParaRPr lang="en-US" altLang="zh-CN" sz="2000" dirty="0"/>
          </a:p>
        </p:txBody>
      </p:sp>
      <p:sp>
        <p:nvSpPr>
          <p:cNvPr id="16" name="矩形 15"/>
          <p:cNvSpPr/>
          <p:nvPr/>
        </p:nvSpPr>
        <p:spPr>
          <a:xfrm>
            <a:off x="2042330" y="1307023"/>
            <a:ext cx="8374151" cy="2031325"/>
          </a:xfrm>
          <a:prstGeom prst="rect">
            <a:avLst/>
          </a:prstGeom>
        </p:spPr>
        <p:txBody>
          <a:bodyPr wrap="square">
            <a:spAutoFit/>
          </a:bodyPr>
          <a:lstStyle/>
          <a:p>
            <a:r>
              <a:rPr lang="zh-CN" altLang="en-US" b="0"/>
              <a:t># 用</a:t>
            </a:r>
            <a:r>
              <a:rPr lang="zh-CN" altLang="en-US" b="0" dirty="0"/>
              <a:t>tile平铺：纵</a:t>
            </a:r>
            <a:r>
              <a:rPr lang="en-US" altLang="zh-CN" b="0" dirty="0"/>
              <a:t>/</a:t>
            </a:r>
            <a:r>
              <a:rPr lang="zh-CN" altLang="en-US" b="0" dirty="0"/>
              <a:t>横轴都为</a:t>
            </a:r>
            <a:r>
              <a:rPr lang="en-US" altLang="zh-CN" b="0" dirty="0"/>
              <a:t>2</a:t>
            </a:r>
            <a:r>
              <a:rPr lang="zh-CN" altLang="en-US" b="0" dirty="0"/>
              <a:t>倍，颜色轴为</a:t>
            </a:r>
            <a:r>
              <a:rPr lang="en-US" altLang="zh-CN" b="0" dirty="0"/>
              <a:t>1</a:t>
            </a:r>
            <a:r>
              <a:rPr lang="zh-CN" altLang="en-US" b="0" dirty="0"/>
              <a:t>倍不变</a:t>
            </a:r>
            <a:endParaRPr lang="zh-CN" altLang="en-US" b="0" dirty="0"/>
          </a:p>
          <a:p>
            <a:r>
              <a:rPr lang="zh-CN" altLang="en-US" b="0" dirty="0"/>
              <a:t>Image.fromarray(np.tile(a, (2, 2, 1))).save('cat9.jpg')</a:t>
            </a:r>
            <a:endParaRPr lang="en-US" altLang="zh-CN" b="0" dirty="0"/>
          </a:p>
          <a:p>
            <a:r>
              <a:rPr lang="en-US" altLang="zh-CN" b="0"/>
              <a:t># </a:t>
            </a:r>
            <a:r>
              <a:rPr lang="zh-CN" altLang="en-US" b="0"/>
              <a:t>用</a:t>
            </a:r>
            <a:r>
              <a:rPr lang="en-US" altLang="zh-CN" b="0" dirty="0"/>
              <a:t>repeat</a:t>
            </a:r>
            <a:r>
              <a:rPr lang="zh-CN" altLang="en-US" b="0" dirty="0"/>
              <a:t>重复</a:t>
            </a:r>
            <a:r>
              <a:rPr lang="en-US" altLang="zh-CN" b="0" dirty="0"/>
              <a:t>1</a:t>
            </a:r>
            <a:r>
              <a:rPr lang="zh-CN" altLang="en-US" b="0" dirty="0"/>
              <a:t>轴 </a:t>
            </a:r>
            <a:r>
              <a:rPr lang="en-US" altLang="zh-CN" b="0" dirty="0"/>
              <a:t>2</a:t>
            </a:r>
            <a:r>
              <a:rPr lang="zh-CN" altLang="en-US" b="0" dirty="0"/>
              <a:t>次</a:t>
            </a:r>
            <a:endParaRPr lang="zh-CN" altLang="en-US" b="0" dirty="0"/>
          </a:p>
          <a:p>
            <a:r>
              <a:rPr lang="en-US" altLang="zh-CN" b="0" dirty="0" err="1"/>
              <a:t>Image.fromarray</a:t>
            </a:r>
            <a:r>
              <a:rPr lang="en-US" altLang="zh-CN" b="0" dirty="0"/>
              <a:t>(</a:t>
            </a:r>
            <a:r>
              <a:rPr lang="en-US" altLang="zh-CN" b="0" dirty="0" err="1"/>
              <a:t>np.repeat</a:t>
            </a:r>
            <a:r>
              <a:rPr lang="en-US" altLang="zh-CN" b="0" dirty="0"/>
              <a:t>(a, 2, axis=1)).save('cat10.jpg')</a:t>
            </a:r>
            <a:endParaRPr lang="en-US" altLang="zh-CN" b="0" dirty="0"/>
          </a:p>
          <a:p>
            <a:endParaRPr lang="en-US" altLang="zh-CN" b="0" dirty="0"/>
          </a:p>
          <a:p>
            <a:r>
              <a:rPr lang="en-US" altLang="zh-CN" b="0" dirty="0"/>
              <a:t>c=</a:t>
            </a:r>
            <a:r>
              <a:rPr lang="en-US" altLang="zh-CN" b="0" dirty="0" err="1"/>
              <a:t>a.transpose</a:t>
            </a:r>
            <a:r>
              <a:rPr lang="en-US" altLang="zh-CN" b="0" dirty="0"/>
              <a:t>((1, 0, 2))   </a:t>
            </a:r>
            <a:r>
              <a:rPr lang="en-US" altLang="zh-CN" b="0"/>
              <a:t># </a:t>
            </a:r>
            <a:r>
              <a:rPr lang="zh-CN" altLang="en-US" b="0"/>
              <a:t>轴变换</a:t>
            </a:r>
            <a:r>
              <a:rPr lang="en-US" altLang="zh-CN" b="0"/>
              <a:t>, </a:t>
            </a:r>
            <a:r>
              <a:rPr lang="zh-CN" altLang="en-US" b="0" dirty="0"/>
              <a:t>原</a:t>
            </a:r>
            <a:r>
              <a:rPr lang="en-US" altLang="zh-CN" b="0"/>
              <a:t>0/1</a:t>
            </a:r>
            <a:r>
              <a:rPr lang="zh-CN" altLang="en-US" b="0"/>
              <a:t>轴（横纵轴</a:t>
            </a:r>
            <a:r>
              <a:rPr lang="en-US" altLang="zh-CN" b="0"/>
              <a:t>)</a:t>
            </a:r>
            <a:r>
              <a:rPr lang="zh-CN" altLang="en-US" b="0"/>
              <a:t>交换</a:t>
            </a:r>
            <a:r>
              <a:rPr lang="zh-CN" altLang="en-US" b="0" dirty="0"/>
              <a:t>， </a:t>
            </a:r>
            <a:r>
              <a:rPr lang="en-US" altLang="zh-CN" b="0" dirty="0"/>
              <a:t>2</a:t>
            </a:r>
            <a:r>
              <a:rPr lang="zh-CN" altLang="en-US" b="0" dirty="0"/>
              <a:t>轴不变</a:t>
            </a:r>
            <a:endParaRPr lang="en-US" altLang="zh-CN" b="0" dirty="0"/>
          </a:p>
          <a:p>
            <a:r>
              <a:rPr lang="en-US" altLang="zh-CN" b="0" dirty="0" err="1"/>
              <a:t>Image.fromarray</a:t>
            </a:r>
            <a:r>
              <a:rPr lang="en-US" altLang="zh-CN" b="0" dirty="0"/>
              <a:t>(c).save('cat11.jpg')</a:t>
            </a:r>
            <a:endParaRPr lang="en-US" altLang="zh-CN" b="0" dirty="0"/>
          </a:p>
        </p:txBody>
      </p:sp>
      <p:sp>
        <p:nvSpPr>
          <p:cNvPr id="4" name="矩形 3"/>
          <p:cNvSpPr/>
          <p:nvPr/>
        </p:nvSpPr>
        <p:spPr>
          <a:xfrm>
            <a:off x="2423592" y="5890615"/>
            <a:ext cx="1056700" cy="369332"/>
          </a:xfrm>
          <a:prstGeom prst="rect">
            <a:avLst/>
          </a:prstGeom>
        </p:spPr>
        <p:txBody>
          <a:bodyPr wrap="none">
            <a:spAutoFit/>
          </a:bodyPr>
          <a:lstStyle/>
          <a:p>
            <a:r>
              <a:rPr lang="zh-CN" altLang="en-US"/>
              <a:t>cat</a:t>
            </a:r>
            <a:r>
              <a:rPr lang="en-US" altLang="zh-CN"/>
              <a:t>9</a:t>
            </a:r>
            <a:r>
              <a:rPr lang="zh-CN" altLang="en-US"/>
              <a:t>.jpg</a:t>
            </a:r>
            <a:endParaRPr lang="zh-CN" altLang="en-US"/>
          </a:p>
        </p:txBody>
      </p:sp>
      <p:sp>
        <p:nvSpPr>
          <p:cNvPr id="8" name="矩形 7"/>
          <p:cNvSpPr/>
          <p:nvPr/>
        </p:nvSpPr>
        <p:spPr>
          <a:xfrm>
            <a:off x="5971074" y="4774322"/>
            <a:ext cx="1184940" cy="369332"/>
          </a:xfrm>
          <a:prstGeom prst="rect">
            <a:avLst/>
          </a:prstGeom>
        </p:spPr>
        <p:txBody>
          <a:bodyPr wrap="none">
            <a:spAutoFit/>
          </a:bodyPr>
          <a:lstStyle/>
          <a:p>
            <a:r>
              <a:rPr lang="zh-CN" altLang="en-US"/>
              <a:t>cat</a:t>
            </a:r>
            <a:r>
              <a:rPr lang="en-US" altLang="zh-CN"/>
              <a:t>10</a:t>
            </a:r>
            <a:r>
              <a:rPr lang="zh-CN" altLang="en-US"/>
              <a:t>.jpg</a:t>
            </a:r>
            <a:endParaRPr lang="zh-CN" altLang="en-US"/>
          </a:p>
        </p:txBody>
      </p:sp>
      <p:sp>
        <p:nvSpPr>
          <p:cNvPr id="17" name="矩形 16"/>
          <p:cNvSpPr/>
          <p:nvPr/>
        </p:nvSpPr>
        <p:spPr>
          <a:xfrm>
            <a:off x="9077023" y="6302972"/>
            <a:ext cx="1172180" cy="369332"/>
          </a:xfrm>
          <a:prstGeom prst="rect">
            <a:avLst/>
          </a:prstGeom>
        </p:spPr>
        <p:txBody>
          <a:bodyPr wrap="none">
            <a:spAutoFit/>
          </a:bodyPr>
          <a:lstStyle/>
          <a:p>
            <a:r>
              <a:rPr lang="zh-CN" altLang="en-US"/>
              <a:t>cat</a:t>
            </a:r>
            <a:r>
              <a:rPr lang="en-US" altLang="zh-CN"/>
              <a:t>11</a:t>
            </a:r>
            <a:r>
              <a:rPr lang="zh-CN" altLang="en-US"/>
              <a:t>.jpg</a:t>
            </a:r>
            <a:endParaRPr lang="zh-CN" altLang="en-US"/>
          </a:p>
        </p:txBody>
      </p:sp>
      <p:pic>
        <p:nvPicPr>
          <p:cNvPr id="11" name="图片 10"/>
          <p:cNvPicPr>
            <a:picLocks noChangeAspect="1"/>
          </p:cNvPicPr>
          <p:nvPr/>
        </p:nvPicPr>
        <p:blipFill>
          <a:blip r:embed="rId1"/>
          <a:stretch>
            <a:fillRect/>
          </a:stretch>
        </p:blipFill>
        <p:spPr>
          <a:xfrm>
            <a:off x="1550630" y="3422063"/>
            <a:ext cx="3215879" cy="2424278"/>
          </a:xfrm>
          <a:prstGeom prst="rect">
            <a:avLst/>
          </a:prstGeom>
        </p:spPr>
      </p:pic>
      <p:pic>
        <p:nvPicPr>
          <p:cNvPr id="13" name="图片 12"/>
          <p:cNvPicPr>
            <a:picLocks noChangeAspect="1"/>
          </p:cNvPicPr>
          <p:nvPr/>
        </p:nvPicPr>
        <p:blipFill>
          <a:blip r:embed="rId2"/>
          <a:stretch>
            <a:fillRect/>
          </a:stretch>
        </p:blipFill>
        <p:spPr>
          <a:xfrm>
            <a:off x="4939233" y="3427245"/>
            <a:ext cx="3276253" cy="1258181"/>
          </a:xfrm>
          <a:prstGeom prst="rect">
            <a:avLst/>
          </a:prstGeom>
        </p:spPr>
      </p:pic>
      <p:pic>
        <p:nvPicPr>
          <p:cNvPr id="18" name="图片 17"/>
          <p:cNvPicPr>
            <a:picLocks noChangeAspect="1"/>
          </p:cNvPicPr>
          <p:nvPr/>
        </p:nvPicPr>
        <p:blipFill>
          <a:blip r:embed="rId3"/>
          <a:stretch>
            <a:fillRect/>
          </a:stretch>
        </p:blipFill>
        <p:spPr>
          <a:xfrm>
            <a:off x="8483630" y="3444499"/>
            <a:ext cx="2157741" cy="281544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np.arange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(12).reshape(3,4); </a:t>
            </a:r>
            <a:endParaRPr lang="en-US" altLang="zh-CN"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np.sum</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(a[:2, :2])</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的结果是</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矩形: 圆角 4"/>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0" name="组合 9"/>
          <p:cNvGrpSpPr/>
          <p:nvPr>
            <p:custDataLst>
              <p:tags r:id="rId4"/>
            </p:custDataLst>
          </p:nvPr>
        </p:nvGrpSpPr>
        <p:grpSpPr>
          <a:xfrm>
            <a:off x="1524000" y="0"/>
            <a:ext cx="9144000" cy="635000"/>
            <a:chOff x="0" y="0"/>
            <a:chExt cx="9144000" cy="635000"/>
          </a:xfrm>
        </p:grpSpPr>
        <p:sp>
          <p:nvSpPr>
            <p:cNvPr id="6"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7"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(3,1)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 4)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a+b</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为</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np.array</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([3,5,2])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print(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np.argsort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的输出结果是</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对于</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的二维数组，如需指定按列这个轴，则函数参数中应设定</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axis=</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(3,)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(2,3)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 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可以广播计算，不会报错。</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两个数组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和</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相加，可以写为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a+b</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也可以写为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np.add</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 b)</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np.sort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排序时将直接改变数组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  NumPy</a:t>
            </a:r>
            <a:r>
              <a:rPr lang="zh-CN" altLang="en-US" sz="3200" dirty="0">
                <a:solidFill>
                  <a:schemeClr val="bg1"/>
                </a:solidFill>
                <a:effectLst>
                  <a:outerShdw blurRad="38100" dist="38100" dir="2700000" algn="tl">
                    <a:srgbClr val="000000">
                      <a:alpha val="43137"/>
                    </a:srgbClr>
                  </a:outerShdw>
                </a:effectLst>
              </a:rPr>
              <a:t>函数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62169" y="989440"/>
            <a:ext cx="8500244" cy="157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gn="just">
              <a:lnSpc>
                <a:spcPct val="110000"/>
              </a:lnSpc>
              <a:spcBef>
                <a:spcPts val="0"/>
              </a:spcBef>
            </a:pPr>
            <a:r>
              <a:rPr lang="en-US" altLang="zh-CN" sz="2000" dirty="0" err="1"/>
              <a:t>numpy</a:t>
            </a:r>
            <a:r>
              <a:rPr lang="zh-CN" altLang="en-US" sz="2000" dirty="0"/>
              <a:t>提供了很多</a:t>
            </a:r>
            <a:r>
              <a:rPr lang="en-US" altLang="zh-CN" sz="2000" dirty="0" err="1"/>
              <a:t>ufunc</a:t>
            </a:r>
            <a:r>
              <a:rPr lang="zh-CN" altLang="en-US" sz="2000" dirty="0"/>
              <a:t>通用函数，可一次性对整个数组进行计算，无须编写循环处理。格式：</a:t>
            </a:r>
            <a:r>
              <a:rPr lang="en-US" altLang="zh-CN" sz="2000" dirty="0">
                <a:solidFill>
                  <a:srgbClr val="C00000"/>
                </a:solidFill>
              </a:rPr>
              <a:t>np</a:t>
            </a:r>
            <a:r>
              <a:rPr lang="en-US" altLang="zh-CN" sz="2000">
                <a:solidFill>
                  <a:srgbClr val="C00000"/>
                </a:solidFill>
              </a:rPr>
              <a:t>.</a:t>
            </a:r>
            <a:r>
              <a:rPr lang="zh-CN" altLang="en-US" sz="2000">
                <a:solidFill>
                  <a:srgbClr val="C00000"/>
                </a:solidFill>
              </a:rPr>
              <a:t>函数</a:t>
            </a:r>
            <a:r>
              <a:rPr lang="en-US" altLang="zh-CN" sz="2000">
                <a:solidFill>
                  <a:srgbClr val="C00000"/>
                </a:solidFill>
              </a:rPr>
              <a:t>(</a:t>
            </a:r>
            <a:r>
              <a:rPr lang="zh-CN" altLang="en-US" sz="2000">
                <a:solidFill>
                  <a:srgbClr val="C00000"/>
                </a:solidFill>
              </a:rPr>
              <a:t>数组</a:t>
            </a:r>
            <a:r>
              <a:rPr lang="en-US" altLang="zh-CN" sz="2000">
                <a:solidFill>
                  <a:srgbClr val="C00000"/>
                </a:solidFill>
              </a:rPr>
              <a:t>)  </a:t>
            </a:r>
            <a:r>
              <a:rPr lang="zh-CN" altLang="en-US" sz="2000"/>
              <a:t>或</a:t>
            </a:r>
            <a:r>
              <a:rPr lang="zh-CN" altLang="en-US" sz="2000">
                <a:solidFill>
                  <a:srgbClr val="FF0000"/>
                </a:solidFill>
              </a:rPr>
              <a:t> </a:t>
            </a:r>
            <a:r>
              <a:rPr lang="zh-CN" altLang="en-US" sz="2000">
                <a:solidFill>
                  <a:srgbClr val="C00000"/>
                </a:solidFill>
              </a:rPr>
              <a:t>数组</a:t>
            </a:r>
            <a:r>
              <a:rPr lang="en-US" altLang="zh-CN" sz="2000">
                <a:solidFill>
                  <a:srgbClr val="C00000"/>
                </a:solidFill>
              </a:rPr>
              <a:t>.</a:t>
            </a:r>
            <a:r>
              <a:rPr lang="zh-CN" altLang="en-US" sz="2000">
                <a:solidFill>
                  <a:srgbClr val="C00000"/>
                </a:solidFill>
              </a:rPr>
              <a:t>函数</a:t>
            </a:r>
            <a:r>
              <a:rPr lang="en-US" altLang="zh-CN" sz="2000">
                <a:solidFill>
                  <a:srgbClr val="C00000"/>
                </a:solidFill>
              </a:rPr>
              <a:t>()</a:t>
            </a:r>
            <a:endParaRPr lang="en-US" altLang="zh-CN" sz="2000" dirty="0">
              <a:solidFill>
                <a:srgbClr val="C00000"/>
              </a:solidFill>
            </a:endParaRPr>
          </a:p>
          <a:p>
            <a:pPr marL="0" indent="0" algn="just">
              <a:lnSpc>
                <a:spcPct val="110000"/>
              </a:lnSpc>
              <a:buClr>
                <a:srgbClr val="990000"/>
              </a:buClr>
            </a:pPr>
            <a:r>
              <a:rPr lang="en-US" altLang="zh-CN" sz="2000" kern="0" dirty="0">
                <a:solidFill>
                  <a:srgbClr val="990000"/>
                </a:solidFill>
                <a:ea typeface="宋体" panose="02010600030101010101" pitchFamily="2" charset="-122"/>
              </a:rPr>
              <a:t>7.4.1 </a:t>
            </a:r>
            <a:r>
              <a:rPr lang="zh-CN" altLang="en-US" sz="2000" kern="0" dirty="0">
                <a:solidFill>
                  <a:srgbClr val="990000"/>
                </a:solidFill>
                <a:ea typeface="宋体" panose="02010600030101010101" pitchFamily="2" charset="-122"/>
              </a:rPr>
              <a:t>常用函数</a:t>
            </a:r>
            <a:endParaRPr lang="en-US" altLang="zh-CN" sz="2000" kern="0" dirty="0">
              <a:solidFill>
                <a:srgbClr val="990000"/>
              </a:solidFill>
              <a:ea typeface="宋体" panose="02010600030101010101" pitchFamily="2" charset="-122"/>
            </a:endParaRPr>
          </a:p>
          <a:p>
            <a:pPr algn="just">
              <a:lnSpc>
                <a:spcPct val="110000"/>
              </a:lnSpc>
            </a:pPr>
            <a:r>
              <a:rPr lang="zh-CN" altLang="en-US" sz="2000" dirty="0"/>
              <a:t>有</a:t>
            </a:r>
            <a:r>
              <a:rPr lang="en-US" altLang="zh-CN" sz="2000" dirty="0"/>
              <a:t>max()</a:t>
            </a:r>
            <a:r>
              <a:rPr lang="zh-CN" altLang="en-US" sz="2000" dirty="0"/>
              <a:t>、</a:t>
            </a:r>
            <a:r>
              <a:rPr lang="en-US" altLang="zh-CN" sz="2000" dirty="0"/>
              <a:t>min()</a:t>
            </a:r>
            <a:r>
              <a:rPr lang="zh-CN" altLang="en-US" sz="2000" dirty="0"/>
              <a:t>、</a:t>
            </a:r>
            <a:r>
              <a:rPr lang="en-US" altLang="zh-CN" sz="2000" dirty="0" err="1"/>
              <a:t>ptp</a:t>
            </a:r>
            <a:r>
              <a:rPr lang="en-US" altLang="zh-CN" sz="2000" dirty="0"/>
              <a:t>()</a:t>
            </a:r>
            <a:r>
              <a:rPr lang="zh-CN" altLang="en-US" sz="2000" dirty="0"/>
              <a:t>、</a:t>
            </a:r>
            <a:r>
              <a:rPr lang="en-US" altLang="zh-CN" sz="2000" dirty="0"/>
              <a:t>sum()</a:t>
            </a:r>
            <a:r>
              <a:rPr lang="zh-CN" altLang="en-US" sz="2000" dirty="0"/>
              <a:t>、</a:t>
            </a:r>
            <a:r>
              <a:rPr lang="en-US" altLang="zh-CN" sz="2000" dirty="0"/>
              <a:t>var()</a:t>
            </a:r>
            <a:r>
              <a:rPr lang="zh-CN" altLang="en-US" sz="2000" dirty="0"/>
              <a:t>、</a:t>
            </a:r>
            <a:r>
              <a:rPr lang="en-US" altLang="zh-CN" sz="2000" dirty="0"/>
              <a:t>std()</a:t>
            </a:r>
            <a:r>
              <a:rPr lang="zh-CN" altLang="en-US" sz="2000" dirty="0"/>
              <a:t>等，详见教材表</a:t>
            </a:r>
            <a:r>
              <a:rPr lang="en-US" altLang="zh-CN" sz="2000" dirty="0"/>
              <a:t>7.2</a:t>
            </a:r>
            <a:endParaRPr lang="en-US" altLang="zh-CN" sz="2000" kern="0" dirty="0">
              <a:latin typeface="Arial" panose="020B0604020202020204" pitchFamily="34" charset="0"/>
              <a:cs typeface="Arial" panose="020B0604020202020204" pitchFamily="34" charset="0"/>
            </a:endParaRPr>
          </a:p>
        </p:txBody>
      </p:sp>
      <p:sp>
        <p:nvSpPr>
          <p:cNvPr id="10" name="Rectangle 53"/>
          <p:cNvSpPr txBox="1">
            <a:spLocks noChangeArrowheads="1"/>
          </p:cNvSpPr>
          <p:nvPr/>
        </p:nvSpPr>
        <p:spPr bwMode="auto">
          <a:xfrm>
            <a:off x="2063552" y="2505428"/>
            <a:ext cx="8500244" cy="397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r>
              <a:rPr lang="en-US" altLang="zh-CN" sz="1800" dirty="0" err="1"/>
              <a:t>np.random.seed</a:t>
            </a:r>
            <a:r>
              <a:rPr lang="en-US" altLang="zh-CN" sz="1800" dirty="0"/>
              <a:t>(7)</a:t>
            </a:r>
            <a:endParaRPr lang="en-US" altLang="zh-CN" sz="1800" dirty="0"/>
          </a:p>
          <a:p>
            <a:pPr marL="0" indent="0" algn="just"/>
            <a:r>
              <a:rPr lang="en-US" altLang="zh-CN" sz="1800" dirty="0"/>
              <a:t>b = </a:t>
            </a:r>
            <a:r>
              <a:rPr lang="en-US" altLang="zh-CN" sz="1800" dirty="0" err="1"/>
              <a:t>np.random.randint</a:t>
            </a:r>
            <a:r>
              <a:rPr lang="en-US" altLang="zh-CN" sz="1800" dirty="0"/>
              <a:t>(1, 20, size=8) # array([16,  5,  4,  8, 15,  9, 15, 11])</a:t>
            </a:r>
            <a:endParaRPr lang="zh-CN" altLang="zh-CN" sz="1800" dirty="0"/>
          </a:p>
          <a:p>
            <a:pPr marL="0" indent="0" algn="just"/>
            <a:r>
              <a:rPr lang="en-US" altLang="zh-CN" sz="1800" dirty="0" err="1"/>
              <a:t>np.max</a:t>
            </a:r>
            <a:r>
              <a:rPr lang="en-US" altLang="zh-CN" sz="1800" dirty="0"/>
              <a:t>(b), </a:t>
            </a:r>
            <a:r>
              <a:rPr lang="en-US" altLang="zh-CN" sz="1800" dirty="0" err="1"/>
              <a:t>np.min</a:t>
            </a:r>
            <a:r>
              <a:rPr lang="en-US" altLang="zh-CN" sz="1800" dirty="0"/>
              <a:t>(b) ,</a:t>
            </a:r>
            <a:r>
              <a:rPr lang="en-US" altLang="zh-CN" sz="1800" dirty="0" err="1"/>
              <a:t>np.mean</a:t>
            </a:r>
            <a:r>
              <a:rPr lang="en-US" altLang="zh-CN" sz="1800" dirty="0"/>
              <a:t>(b)     # </a:t>
            </a:r>
            <a:r>
              <a:rPr lang="zh-CN" altLang="zh-CN" sz="1800" dirty="0"/>
              <a:t>最大值、最小值</a:t>
            </a:r>
            <a:r>
              <a:rPr lang="zh-CN" altLang="en-US" sz="1800" dirty="0"/>
              <a:t>、平均值</a:t>
            </a:r>
            <a:endParaRPr lang="zh-CN" altLang="zh-CN" sz="1800" dirty="0"/>
          </a:p>
          <a:p>
            <a:pPr marL="0" indent="0" algn="just"/>
            <a:r>
              <a:rPr lang="en-US" altLang="zh-CN" sz="1800" dirty="0" err="1"/>
              <a:t>np.ptp</a:t>
            </a:r>
            <a:r>
              <a:rPr lang="en-US" altLang="zh-CN" sz="1800" dirty="0"/>
              <a:t>(b)			# </a:t>
            </a:r>
            <a:r>
              <a:rPr lang="en-US" altLang="zh-CN" sz="1800" dirty="0" err="1"/>
              <a:t>ptp</a:t>
            </a:r>
            <a:r>
              <a:rPr lang="zh-CN" altLang="zh-CN" sz="1800" dirty="0"/>
              <a:t>返回数据极差</a:t>
            </a:r>
            <a:r>
              <a:rPr lang="en-US" altLang="zh-CN" sz="1800" dirty="0"/>
              <a:t>12</a:t>
            </a:r>
            <a:r>
              <a:rPr lang="zh-CN" altLang="zh-CN" sz="1800" dirty="0"/>
              <a:t>，即最大值</a:t>
            </a:r>
            <a:r>
              <a:rPr lang="en-US" altLang="zh-CN" sz="1800" dirty="0"/>
              <a:t>-</a:t>
            </a:r>
            <a:r>
              <a:rPr lang="zh-CN" altLang="zh-CN" sz="1800" dirty="0"/>
              <a:t>最小值</a:t>
            </a:r>
            <a:endParaRPr lang="en-US" altLang="zh-CN" sz="1800" dirty="0"/>
          </a:p>
          <a:p>
            <a:pPr marL="0" indent="0" algn="just"/>
            <a:r>
              <a:rPr lang="en-US" altLang="zh-CN" sz="1800" dirty="0" err="1"/>
              <a:t>np.quantile</a:t>
            </a:r>
            <a:r>
              <a:rPr lang="en-US" altLang="zh-CN" sz="1800" dirty="0"/>
              <a:t>(</a:t>
            </a:r>
            <a:r>
              <a:rPr lang="en-US" altLang="zh-CN" sz="1800"/>
              <a:t>b, [</a:t>
            </a:r>
            <a:r>
              <a:rPr lang="en-US" altLang="zh-CN" sz="1800" dirty="0"/>
              <a:t>0.25,0.5,0.75])	# </a:t>
            </a:r>
            <a:r>
              <a:rPr lang="zh-CN" altLang="en-US" sz="1800" dirty="0"/>
              <a:t>返回分位点对应</a:t>
            </a:r>
            <a:r>
              <a:rPr lang="zh-CN" altLang="en-US" sz="1800"/>
              <a:t>的分位数</a:t>
            </a:r>
            <a:endParaRPr lang="en-US" altLang="zh-CN" sz="1800"/>
          </a:p>
          <a:p>
            <a:pPr marL="0" indent="0" algn="just"/>
            <a:r>
              <a:rPr lang="en-US" altLang="zh-CN" sz="1800"/>
              <a:t>np.unique(b)                                    # </a:t>
            </a:r>
            <a:r>
              <a:rPr lang="zh-CN" altLang="en-US" sz="1800"/>
              <a:t>返回数组</a:t>
            </a:r>
            <a:r>
              <a:rPr lang="en-US" altLang="zh-CN" sz="1800"/>
              <a:t>b</a:t>
            </a:r>
            <a:r>
              <a:rPr lang="zh-CN" altLang="en-US" sz="1800"/>
              <a:t>的各唯一取值</a:t>
            </a:r>
            <a:endParaRPr lang="en-US" altLang="zh-CN" sz="1800"/>
          </a:p>
          <a:p>
            <a:pPr marL="0" indent="0" algn="just"/>
            <a:r>
              <a:rPr lang="en-US" altLang="zh-CN" sz="1800"/>
              <a:t>np.corrcoef(a, b)                              # </a:t>
            </a:r>
            <a:r>
              <a:rPr lang="zh-CN" altLang="en-US" sz="1800"/>
              <a:t>计算数组</a:t>
            </a:r>
            <a:r>
              <a:rPr lang="en-US" altLang="zh-CN" sz="1800"/>
              <a:t>a,b</a:t>
            </a:r>
            <a:r>
              <a:rPr lang="zh-CN" altLang="en-US" sz="1800"/>
              <a:t>的相关系数</a:t>
            </a:r>
            <a:endParaRPr lang="en-US" altLang="zh-CN" sz="1800"/>
          </a:p>
          <a:p>
            <a:pPr marL="0" indent="0" algn="just"/>
            <a:r>
              <a:rPr lang="en-US" altLang="zh-CN" sz="1800"/>
              <a:t>np.cov(a, b)                                       # </a:t>
            </a:r>
            <a:r>
              <a:rPr lang="zh-CN" altLang="en-US" sz="1800"/>
              <a:t>计算数组</a:t>
            </a:r>
            <a:r>
              <a:rPr lang="en-US" altLang="zh-CN" sz="1800"/>
              <a:t>a,b</a:t>
            </a:r>
            <a:r>
              <a:rPr lang="zh-CN" altLang="en-US" sz="1800"/>
              <a:t>的协方差</a:t>
            </a:r>
            <a:endParaRPr lang="en-US" altLang="zh-CN" sz="1800"/>
          </a:p>
          <a:p>
            <a:pPr marL="0" indent="0" algn="just"/>
            <a:endParaRPr lang="en-US" altLang="zh-CN" sz="1800" dirty="0"/>
          </a:p>
          <a:p>
            <a:pPr marL="0" indent="457200" algn="just"/>
            <a:r>
              <a:rPr lang="zh-CN" altLang="en-US" sz="1800"/>
              <a:t>一些常用函数</a:t>
            </a:r>
            <a:r>
              <a:rPr lang="zh-CN" altLang="en-US" sz="1800" dirty="0"/>
              <a:t>也可写为</a:t>
            </a:r>
            <a:r>
              <a:rPr lang="en-US" altLang="zh-CN" sz="1800" dirty="0"/>
              <a:t>"</a:t>
            </a:r>
            <a:r>
              <a:rPr lang="zh-CN" altLang="en-US" sz="1800" dirty="0"/>
              <a:t>数组</a:t>
            </a:r>
            <a:r>
              <a:rPr lang="en-US" altLang="zh-CN" sz="1800"/>
              <a:t>.</a:t>
            </a:r>
            <a:r>
              <a:rPr lang="zh-CN" altLang="en-US" sz="1800"/>
              <a:t>函数</a:t>
            </a:r>
            <a:r>
              <a:rPr lang="en-US" altLang="zh-CN" sz="1800"/>
              <a:t>()"</a:t>
            </a:r>
            <a:r>
              <a:rPr lang="zh-CN" altLang="en-US" sz="1800" dirty="0"/>
              <a:t>的形式</a:t>
            </a:r>
            <a:endParaRPr lang="en-US" altLang="zh-CN" sz="1800" dirty="0"/>
          </a:p>
          <a:p>
            <a:pPr marL="0" indent="0" algn="just"/>
            <a:r>
              <a:rPr lang="en-US" altLang="zh-CN" sz="1800" dirty="0" err="1"/>
              <a:t>b.max</a:t>
            </a:r>
            <a:r>
              <a:rPr lang="en-US" altLang="zh-CN" sz="1800" dirty="0"/>
              <a:t>(),   </a:t>
            </a:r>
            <a:r>
              <a:rPr lang="en-US" altLang="zh-CN" sz="1800" dirty="0" err="1"/>
              <a:t>b.min</a:t>
            </a:r>
            <a:r>
              <a:rPr lang="en-US" altLang="zh-CN" sz="1800" dirty="0"/>
              <a:t>(),  </a:t>
            </a:r>
            <a:r>
              <a:rPr lang="en-US" altLang="zh-CN" sz="1800" dirty="0" err="1"/>
              <a:t>b.ptp</a:t>
            </a:r>
            <a:r>
              <a:rPr lang="en-US" altLang="zh-CN" sz="1800" dirty="0"/>
              <a:t>(),  </a:t>
            </a:r>
            <a:r>
              <a:rPr lang="en-US" altLang="zh-CN" sz="1800" dirty="0" err="1"/>
              <a:t>b.sum</a:t>
            </a:r>
            <a:r>
              <a:rPr lang="en-US" altLang="zh-CN" sz="1800" dirty="0"/>
              <a:t>(),  </a:t>
            </a:r>
            <a:r>
              <a:rPr lang="en-US" altLang="zh-CN" sz="1800" dirty="0" err="1"/>
              <a:t>b.mean</a:t>
            </a:r>
            <a:r>
              <a:rPr lang="en-US" altLang="zh-CN" sz="1800" dirty="0"/>
              <a:t>()</a:t>
            </a:r>
            <a:endParaRPr lang="en-US" altLang="zh-CN" sz="1800" dirty="0"/>
          </a:p>
          <a:p>
            <a:pPr marL="0" indent="0" algn="just"/>
            <a:r>
              <a:rPr lang="en-US" altLang="zh-CN" sz="1800" dirty="0" err="1"/>
              <a:t>b.var</a:t>
            </a:r>
            <a:r>
              <a:rPr lang="en-US" altLang="zh-CN" sz="1800" dirty="0"/>
              <a:t>(),  </a:t>
            </a:r>
            <a:r>
              <a:rPr lang="en-US" altLang="zh-CN" sz="1800" dirty="0" err="1"/>
              <a:t>b.std</a:t>
            </a:r>
            <a:r>
              <a:rPr lang="en-US" altLang="zh-CN" sz="1800" dirty="0"/>
              <a:t>() , </a:t>
            </a:r>
            <a:r>
              <a:rPr lang="en-US" altLang="zh-CN" sz="1800" dirty="0" err="1"/>
              <a:t>np.median</a:t>
            </a:r>
            <a:r>
              <a:rPr lang="en-US" altLang="zh-CN" sz="1800" dirty="0"/>
              <a:t>(b)  # </a:t>
            </a:r>
            <a:r>
              <a:rPr lang="zh-CN" altLang="en-US" sz="1800" dirty="0"/>
              <a:t>方差、标准差、中位数</a:t>
            </a:r>
            <a:endParaRPr lang="en-US" altLang="zh-CN" sz="1800" dirty="0"/>
          </a:p>
          <a:p>
            <a:pPr marL="0" indent="0" algn="just"/>
            <a:r>
              <a:rPr lang="en-US" altLang="zh-CN" sz="1800" dirty="0" err="1"/>
              <a:t>b.argmax</a:t>
            </a:r>
            <a:r>
              <a:rPr lang="en-US" altLang="zh-CN" sz="1800" dirty="0"/>
              <a:t>(),  </a:t>
            </a:r>
            <a:r>
              <a:rPr lang="en-US" altLang="zh-CN" sz="1800" dirty="0" err="1"/>
              <a:t>b.argmin</a:t>
            </a:r>
            <a:r>
              <a:rPr lang="en-US" altLang="zh-CN" sz="1800" dirty="0"/>
              <a:t>() 	# </a:t>
            </a:r>
            <a:r>
              <a:rPr lang="zh-CN" altLang="en-US" sz="1800" dirty="0"/>
              <a:t>最大值、最小值所对应的索引下标</a:t>
            </a:r>
            <a:endParaRPr lang="zh-CN" altLang="zh-CN" sz="1800" dirty="0"/>
          </a:p>
          <a:p>
            <a:pPr algn="just"/>
            <a:endParaRPr lang="en-US" altLang="zh-CN" sz="1800" dirty="0"/>
          </a:p>
          <a:p>
            <a:pPr algn="just"/>
            <a:endParaRPr lang="en-US" altLang="zh-CN" sz="1800" kern="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35560" y="1543277"/>
            <a:ext cx="8280920" cy="491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buClr>
                <a:srgbClr val="990000"/>
              </a:buClr>
            </a:pPr>
            <a:r>
              <a:rPr lang="en-US" altLang="zh-CN" sz="2000">
                <a:latin typeface="Bahnschrift" panose="020B0502040204020203" pitchFamily="34" charset="0"/>
              </a:rPr>
              <a:t>import  numpy  as  np</a:t>
            </a:r>
            <a:endParaRPr lang="en-US" altLang="zh-CN" sz="2000">
              <a:latin typeface="Bahnschrift" panose="020B0502040204020203" pitchFamily="34" charset="0"/>
            </a:endParaRPr>
          </a:p>
          <a:p>
            <a:pPr marL="0" indent="0">
              <a:buClr>
                <a:srgbClr val="990000"/>
              </a:buClr>
            </a:pPr>
            <a:r>
              <a:rPr lang="en-US" altLang="zh-CN" sz="2000">
                <a:latin typeface="Bahnschrift" panose="020B0502040204020203" pitchFamily="34" charset="0"/>
              </a:rPr>
              <a:t>np</a:t>
            </a:r>
            <a:r>
              <a:rPr lang="en-US" altLang="zh-CN" sz="2000" dirty="0" err="1">
                <a:latin typeface="Bahnschrift" panose="020B0502040204020203" pitchFamily="34" charset="0"/>
              </a:rPr>
              <a:t>.__version</a:t>
            </a:r>
            <a:r>
              <a:rPr lang="en-US" altLang="zh-CN" sz="2000" dirty="0">
                <a:latin typeface="Bahnschrift" panose="020B0502040204020203" pitchFamily="34" charset="0"/>
              </a:rPr>
              <a:t>__     </a:t>
            </a:r>
            <a:r>
              <a:rPr lang="en-US" altLang="zh-CN" sz="2000"/>
              <a:t># </a:t>
            </a:r>
            <a:r>
              <a:rPr lang="zh-CN" altLang="en-US" sz="2000"/>
              <a:t>版本 ，此处前后</a:t>
            </a:r>
            <a:r>
              <a:rPr lang="zh-CN" altLang="en-US" sz="2000" dirty="0"/>
              <a:t>都是两根下画线</a:t>
            </a:r>
            <a:endParaRPr lang="en-US" altLang="zh-CN" sz="2000" kern="0" dirty="0">
              <a:latin typeface="Arial" panose="020B0604020202020204" pitchFamily="34" charset="0"/>
              <a:cs typeface="Arial" panose="020B0604020202020204" pitchFamily="34" charset="0"/>
            </a:endParaRPr>
          </a:p>
          <a:p>
            <a:pPr marL="0" indent="0">
              <a:buClr>
                <a:srgbClr val="990000"/>
              </a:buClr>
            </a:pPr>
            <a:endParaRPr lang="en-US" altLang="zh-CN" sz="2000" kern="0">
              <a:latin typeface="Arial" panose="020B0604020202020204" pitchFamily="34" charset="0"/>
              <a:cs typeface="Arial" panose="020B0604020202020204" pitchFamily="34" charset="0"/>
            </a:endParaRPr>
          </a:p>
          <a:p>
            <a:pPr marL="0" indent="0">
              <a:buClr>
                <a:srgbClr val="990000"/>
              </a:buClr>
            </a:pPr>
            <a:r>
              <a:rPr lang="en-US" altLang="zh-CN" sz="2000" kern="0">
                <a:latin typeface="Arial" panose="020B0604020202020204" pitchFamily="34" charset="0"/>
                <a:cs typeface="Arial" panose="020B0604020202020204" pitchFamily="34" charset="0"/>
              </a:rPr>
              <a:t># </a:t>
            </a:r>
            <a:r>
              <a:rPr lang="en-US" altLang="zh-CN" sz="2000" kern="0" dirty="0" err="1">
                <a:latin typeface="Arial" panose="020B0604020202020204" pitchFamily="34" charset="0"/>
                <a:cs typeface="Arial" panose="020B0604020202020204" pitchFamily="34" charset="0"/>
              </a:rPr>
              <a:t>arange</a:t>
            </a:r>
            <a:r>
              <a:rPr lang="zh-CN" altLang="en-US" sz="2000" kern="0" dirty="0">
                <a:latin typeface="Arial" panose="020B0604020202020204" pitchFamily="34" charset="0"/>
                <a:cs typeface="Arial" panose="020B0604020202020204" pitchFamily="34" charset="0"/>
              </a:rPr>
              <a:t>产生</a:t>
            </a:r>
            <a:r>
              <a:rPr lang="en-US" altLang="zh-CN" sz="2000" kern="0" dirty="0">
                <a:latin typeface="Arial" panose="020B0604020202020204" pitchFamily="34" charset="0"/>
                <a:cs typeface="Arial" panose="020B0604020202020204" pitchFamily="34" charset="0"/>
              </a:rPr>
              <a:t>6</a:t>
            </a:r>
            <a:r>
              <a:rPr lang="zh-CN" altLang="en-US" sz="2000" kern="0" dirty="0">
                <a:latin typeface="Arial" panose="020B0604020202020204" pitchFamily="34" charset="0"/>
                <a:cs typeface="Arial" panose="020B0604020202020204" pitchFamily="34" charset="0"/>
              </a:rPr>
              <a:t>个数，</a:t>
            </a:r>
            <a:r>
              <a:rPr lang="en-US" altLang="zh-CN" sz="2000" kern="0" dirty="0">
                <a:latin typeface="Arial" panose="020B0604020202020204" pitchFamily="34" charset="0"/>
                <a:cs typeface="Arial" panose="020B0604020202020204" pitchFamily="34" charset="0"/>
              </a:rPr>
              <a:t>reshape</a:t>
            </a:r>
            <a:r>
              <a:rPr lang="zh-CN" altLang="en-US" sz="2000" kern="0" dirty="0">
                <a:latin typeface="Arial" panose="020B0604020202020204" pitchFamily="34" charset="0"/>
                <a:cs typeface="Arial" panose="020B0604020202020204" pitchFamily="34" charset="0"/>
              </a:rPr>
              <a:t>重设为 </a:t>
            </a:r>
            <a:r>
              <a:rPr lang="en-US" altLang="zh-CN" sz="2000" kern="0" dirty="0">
                <a:latin typeface="Arial" panose="020B0604020202020204" pitchFamily="34" charset="0"/>
                <a:cs typeface="Arial" panose="020B0604020202020204" pitchFamily="34" charset="0"/>
              </a:rPr>
              <a:t>2x3 </a:t>
            </a:r>
            <a:r>
              <a:rPr lang="zh-CN" altLang="en-US" sz="2000" kern="0" dirty="0">
                <a:latin typeface="Arial" panose="020B0604020202020204" pitchFamily="34" charset="0"/>
                <a:cs typeface="Arial" panose="020B0604020202020204" pitchFamily="34" charset="0"/>
              </a:rPr>
              <a:t>数组</a:t>
            </a:r>
            <a:endParaRPr lang="en-US" altLang="zh-CN" sz="2000" kern="0" dirty="0">
              <a:latin typeface="Arial" panose="020B0604020202020204" pitchFamily="34" charset="0"/>
              <a:cs typeface="Arial" panose="020B0604020202020204" pitchFamily="34" charset="0"/>
            </a:endParaRPr>
          </a:p>
          <a:p>
            <a:pPr marL="0" indent="0">
              <a:buClr>
                <a:srgbClr val="990000"/>
              </a:buClr>
            </a:pPr>
            <a:r>
              <a:rPr lang="en-US" altLang="zh-CN" sz="2000"/>
              <a:t>b </a:t>
            </a:r>
            <a:r>
              <a:rPr lang="en-US" altLang="zh-CN" sz="2000" dirty="0"/>
              <a:t>= </a:t>
            </a:r>
            <a:r>
              <a:rPr lang="en-US" altLang="zh-CN" sz="2000" dirty="0" err="1"/>
              <a:t>np.arange</a:t>
            </a:r>
            <a:r>
              <a:rPr lang="en-US" altLang="zh-CN" sz="2000" dirty="0"/>
              <a:t>(6).reshape(2, 3)</a:t>
            </a:r>
            <a:endParaRPr lang="en-US" altLang="zh-CN" sz="2000" dirty="0"/>
          </a:p>
          <a:p>
            <a:pPr marL="0" indent="0">
              <a:buClr>
                <a:srgbClr val="990000"/>
              </a:buClr>
            </a:pPr>
            <a:r>
              <a:rPr lang="en-US" altLang="zh-CN" sz="2000" kern="0">
                <a:latin typeface="Arial" panose="020B0604020202020204" pitchFamily="34" charset="0"/>
                <a:cs typeface="Arial" panose="020B0604020202020204" pitchFamily="34" charset="0"/>
              </a:rPr>
              <a:t>type</a:t>
            </a:r>
            <a:r>
              <a:rPr lang="en-US" altLang="zh-CN" sz="2000" kern="0" dirty="0">
                <a:latin typeface="Arial" panose="020B0604020202020204" pitchFamily="34" charset="0"/>
                <a:cs typeface="Arial" panose="020B0604020202020204" pitchFamily="34" charset="0"/>
              </a:rPr>
              <a:t>(b)  	#  </a:t>
            </a:r>
            <a:r>
              <a:rPr lang="en-US" altLang="zh-CN" sz="2000" kern="0" dirty="0" err="1">
                <a:latin typeface="Arial" panose="020B0604020202020204" pitchFamily="34" charset="0"/>
                <a:cs typeface="Arial" panose="020B0604020202020204" pitchFamily="34" charset="0"/>
              </a:rPr>
              <a:t>numpy.ndarray</a:t>
            </a:r>
            <a:endParaRPr lang="en-US" altLang="zh-CN" sz="2000" kern="0" dirty="0">
              <a:latin typeface="Arial" panose="020B0604020202020204" pitchFamily="34" charset="0"/>
              <a:cs typeface="Arial" panose="020B0604020202020204" pitchFamily="34" charset="0"/>
            </a:endParaRPr>
          </a:p>
          <a:p>
            <a:pPr marL="0" indent="0">
              <a:buClr>
                <a:srgbClr val="990000"/>
              </a:buClr>
            </a:pPr>
            <a:endParaRPr lang="en-US" altLang="zh-CN" sz="2400" kern="0">
              <a:solidFill>
                <a:srgbClr val="990000"/>
              </a:solidFill>
              <a:latin typeface="Arial" panose="020B0604020202020204" pitchFamily="34" charset="0"/>
              <a:ea typeface="宋体" panose="02010600030101010101" pitchFamily="2" charset="-122"/>
              <a:cs typeface="Arial" panose="020B0604020202020204" pitchFamily="34" charset="0"/>
            </a:endParaRPr>
          </a:p>
          <a:p>
            <a:pPr marL="0" indent="0">
              <a:buClr>
                <a:srgbClr val="990000"/>
              </a:buClr>
            </a:pPr>
            <a:r>
              <a:rPr lang="en-US" altLang="zh-CN" sz="2400" kern="0">
                <a:solidFill>
                  <a:srgbClr val="990000"/>
                </a:solidFill>
                <a:latin typeface="Arial" panose="020B0604020202020204" pitchFamily="34" charset="0"/>
                <a:ea typeface="宋体" panose="02010600030101010101" pitchFamily="2" charset="-122"/>
                <a:cs typeface="Arial" panose="020B0604020202020204" pitchFamily="34" charset="0"/>
              </a:rPr>
              <a:t># </a:t>
            </a:r>
            <a:r>
              <a:rPr lang="zh-CN" altLang="en-US" sz="2400" kern="0" dirty="0">
                <a:solidFill>
                  <a:srgbClr val="990000"/>
                </a:solidFill>
                <a:latin typeface="Arial" panose="020B0604020202020204" pitchFamily="34" charset="0"/>
                <a:ea typeface="宋体" panose="02010600030101010101" pitchFamily="2" charset="-122"/>
                <a:cs typeface="Arial" panose="020B0604020202020204" pitchFamily="34" charset="0"/>
              </a:rPr>
              <a:t>数组对象的各种特性</a:t>
            </a:r>
            <a:endParaRPr lang="en-US" altLang="zh-CN" sz="2400" kern="0" dirty="0">
              <a:solidFill>
                <a:srgbClr val="990000"/>
              </a:solidFill>
              <a:latin typeface="Arial" panose="020B0604020202020204" pitchFamily="34" charset="0"/>
              <a:ea typeface="宋体" panose="02010600030101010101" pitchFamily="2" charset="-122"/>
              <a:cs typeface="Arial" panose="020B0604020202020204" pitchFamily="34" charset="0"/>
            </a:endParaRPr>
          </a:p>
          <a:p>
            <a:pPr marL="0" indent="0">
              <a:buClr>
                <a:srgbClr val="990000"/>
              </a:buClr>
            </a:pPr>
            <a:r>
              <a:rPr lang="en-US" altLang="zh-CN" sz="2000" kern="0">
                <a:latin typeface="Arial" panose="020B0604020202020204" pitchFamily="34" charset="0"/>
                <a:cs typeface="Arial" panose="020B0604020202020204" pitchFamily="34" charset="0"/>
              </a:rPr>
              <a:t>b</a:t>
            </a:r>
            <a:r>
              <a:rPr lang="en-US" altLang="zh-CN" sz="2000" kern="0" dirty="0" err="1">
                <a:latin typeface="Arial" panose="020B0604020202020204" pitchFamily="34" charset="0"/>
                <a:cs typeface="Arial" panose="020B0604020202020204" pitchFamily="34" charset="0"/>
              </a:rPr>
              <a:t>.</a:t>
            </a:r>
            <a:r>
              <a:rPr lang="en-US" altLang="zh-CN" sz="2000" kern="0" dirty="0" err="1">
                <a:solidFill>
                  <a:srgbClr val="C00000"/>
                </a:solidFill>
                <a:latin typeface="Arial" panose="020B0604020202020204" pitchFamily="34" charset="0"/>
                <a:cs typeface="Arial" panose="020B0604020202020204" pitchFamily="34" charset="0"/>
              </a:rPr>
              <a:t>ndim</a:t>
            </a:r>
            <a:r>
              <a:rPr lang="en-US" altLang="zh-CN" sz="2000" kern="0" dirty="0">
                <a:latin typeface="Arial" panose="020B0604020202020204" pitchFamily="34" charset="0"/>
                <a:cs typeface="Arial" panose="020B0604020202020204" pitchFamily="34" charset="0"/>
              </a:rPr>
              <a:t>     	# </a:t>
            </a:r>
            <a:r>
              <a:rPr lang="zh-CN" altLang="zh-CN" sz="2000" kern="0" dirty="0">
                <a:latin typeface="Arial" panose="020B0604020202020204" pitchFamily="34" charset="0"/>
                <a:cs typeface="Arial" panose="020B0604020202020204" pitchFamily="34" charset="0"/>
              </a:rPr>
              <a:t>数组维</a:t>
            </a:r>
            <a:r>
              <a:rPr lang="zh-CN" altLang="zh-CN" sz="2000" kern="0">
                <a:latin typeface="Arial" panose="020B0604020202020204" pitchFamily="34" charset="0"/>
                <a:cs typeface="Arial" panose="020B0604020202020204" pitchFamily="34" charset="0"/>
              </a:rPr>
              <a:t>度</a:t>
            </a:r>
            <a:r>
              <a:rPr lang="en-US" altLang="zh-CN" sz="2000" kern="0">
                <a:latin typeface="Arial" panose="020B0604020202020204" pitchFamily="34" charset="0"/>
                <a:cs typeface="Arial" panose="020B0604020202020204" pitchFamily="34" charset="0"/>
              </a:rPr>
              <a:t>  2</a:t>
            </a:r>
            <a:r>
              <a:rPr lang="zh-CN" altLang="en-US" sz="2000" kern="0">
                <a:latin typeface="Arial" panose="020B0604020202020204" pitchFamily="34" charset="0"/>
                <a:cs typeface="Arial" panose="020B0604020202020204" pitchFamily="34" charset="0"/>
              </a:rPr>
              <a:t>，有的书上称为</a:t>
            </a:r>
            <a:r>
              <a:rPr lang="zh-CN" altLang="en-US" sz="2000" kern="0">
                <a:solidFill>
                  <a:srgbClr val="C00000"/>
                </a:solidFill>
                <a:latin typeface="Arial" panose="020B0604020202020204" pitchFamily="34" charset="0"/>
                <a:cs typeface="Arial" panose="020B0604020202020204" pitchFamily="34" charset="0"/>
              </a:rPr>
              <a:t>秩</a:t>
            </a:r>
            <a:endParaRPr lang="zh-CN" altLang="zh-CN" sz="2000" kern="0" dirty="0">
              <a:solidFill>
                <a:srgbClr val="C00000"/>
              </a:solidFill>
              <a:latin typeface="Arial" panose="020B0604020202020204" pitchFamily="34" charset="0"/>
              <a:cs typeface="Arial" panose="020B0604020202020204" pitchFamily="34" charset="0"/>
            </a:endParaRPr>
          </a:p>
          <a:p>
            <a:pPr marL="0" indent="0">
              <a:buClr>
                <a:srgbClr val="990000"/>
              </a:buClr>
            </a:pPr>
            <a:r>
              <a:rPr lang="en-US" altLang="zh-CN" sz="2000" kern="0">
                <a:latin typeface="Arial" panose="020B0604020202020204" pitchFamily="34" charset="0"/>
                <a:cs typeface="Arial" panose="020B0604020202020204" pitchFamily="34" charset="0"/>
              </a:rPr>
              <a:t>b</a:t>
            </a:r>
            <a:r>
              <a:rPr lang="en-US" altLang="zh-CN" sz="2000" kern="0" dirty="0" err="1">
                <a:latin typeface="Arial" panose="020B0604020202020204" pitchFamily="34" charset="0"/>
                <a:cs typeface="Arial" panose="020B0604020202020204" pitchFamily="34" charset="0"/>
              </a:rPr>
              <a:t>.size</a:t>
            </a:r>
            <a:r>
              <a:rPr lang="en-US" altLang="zh-CN" sz="2000" kern="0" dirty="0">
                <a:latin typeface="Arial" panose="020B0604020202020204" pitchFamily="34" charset="0"/>
                <a:cs typeface="Arial" panose="020B0604020202020204" pitchFamily="34" charset="0"/>
              </a:rPr>
              <a:t>       	</a:t>
            </a:r>
            <a:r>
              <a:rPr lang="en-US" altLang="zh-CN" sz="2000" dirty="0"/>
              <a:t># </a:t>
            </a:r>
            <a:r>
              <a:rPr lang="zh-CN" altLang="zh-CN" sz="2000" dirty="0"/>
              <a:t>数组中的元素个数</a:t>
            </a:r>
            <a:r>
              <a:rPr lang="en-US" altLang="zh-CN" sz="2000" dirty="0"/>
              <a:t> 6,   </a:t>
            </a:r>
            <a:r>
              <a:rPr lang="zh-CN" altLang="en-US" sz="2000" dirty="0"/>
              <a:t>和</a:t>
            </a:r>
            <a:r>
              <a:rPr lang="en-US" altLang="zh-CN" sz="2000" dirty="0" err="1"/>
              <a:t>len</a:t>
            </a:r>
            <a:r>
              <a:rPr lang="en-US" altLang="zh-CN" sz="2000" dirty="0"/>
              <a:t>(b) </a:t>
            </a:r>
            <a:r>
              <a:rPr lang="zh-CN" altLang="en-US" sz="2000" dirty="0"/>
              <a:t>不同</a:t>
            </a:r>
            <a:endParaRPr lang="zh-CN" altLang="zh-CN" sz="2000" dirty="0"/>
          </a:p>
          <a:p>
            <a:pPr marL="0" indent="0">
              <a:buClr>
                <a:srgbClr val="990000"/>
              </a:buClr>
            </a:pPr>
            <a:r>
              <a:rPr lang="en-US" altLang="zh-CN" sz="2000" kern="0">
                <a:latin typeface="Arial" panose="020B0604020202020204" pitchFamily="34" charset="0"/>
                <a:cs typeface="Arial" panose="020B0604020202020204" pitchFamily="34" charset="0"/>
              </a:rPr>
              <a:t>b</a:t>
            </a:r>
            <a:r>
              <a:rPr lang="en-US" altLang="zh-CN" sz="2000" kern="0" dirty="0" err="1">
                <a:latin typeface="Arial" panose="020B0604020202020204" pitchFamily="34" charset="0"/>
                <a:cs typeface="Arial" panose="020B0604020202020204" pitchFamily="34" charset="0"/>
              </a:rPr>
              <a:t>.</a:t>
            </a:r>
            <a:r>
              <a:rPr lang="en-US" altLang="zh-CN" sz="2000" kern="0" dirty="0" err="1">
                <a:solidFill>
                  <a:srgbClr val="C00000"/>
                </a:solidFill>
                <a:latin typeface="Arial" panose="020B0604020202020204" pitchFamily="34" charset="0"/>
                <a:cs typeface="Arial" panose="020B0604020202020204" pitchFamily="34" charset="0"/>
              </a:rPr>
              <a:t>shape</a:t>
            </a:r>
            <a:r>
              <a:rPr lang="en-US" altLang="zh-CN" sz="2000" kern="0" dirty="0">
                <a:latin typeface="Arial" panose="020B0604020202020204" pitchFamily="34" charset="0"/>
                <a:cs typeface="Arial" panose="020B0604020202020204" pitchFamily="34" charset="0"/>
              </a:rPr>
              <a:t>   	# </a:t>
            </a:r>
            <a:r>
              <a:rPr lang="zh-CN" altLang="zh-CN" sz="2000" kern="0" dirty="0">
                <a:latin typeface="Arial" panose="020B0604020202020204" pitchFamily="34" charset="0"/>
                <a:cs typeface="Arial" panose="020B0604020202020204" pitchFamily="34" charset="0"/>
              </a:rPr>
              <a:t>数组形状</a:t>
            </a:r>
            <a:r>
              <a:rPr lang="en-US" altLang="zh-CN" sz="2000" kern="0" dirty="0">
                <a:latin typeface="Arial" panose="020B0604020202020204" pitchFamily="34" charset="0"/>
                <a:cs typeface="Arial" panose="020B0604020202020204" pitchFamily="34" charset="0"/>
              </a:rPr>
              <a:t> (2, 3)</a:t>
            </a:r>
            <a:endParaRPr lang="en-US" altLang="zh-CN" sz="2000" kern="0" dirty="0">
              <a:latin typeface="Arial" panose="020B0604020202020204" pitchFamily="34" charset="0"/>
              <a:cs typeface="Arial" panose="020B0604020202020204" pitchFamily="34" charset="0"/>
            </a:endParaRPr>
          </a:p>
          <a:p>
            <a:pPr marL="0" indent="0">
              <a:buClr>
                <a:srgbClr val="990000"/>
              </a:buClr>
            </a:pPr>
            <a:r>
              <a:rPr lang="en-US" altLang="zh-CN" sz="2000" kern="0">
                <a:latin typeface="Arial" panose="020B0604020202020204" pitchFamily="34" charset="0"/>
                <a:cs typeface="Arial" panose="020B0604020202020204" pitchFamily="34" charset="0"/>
              </a:rPr>
              <a:t>b</a:t>
            </a:r>
            <a:r>
              <a:rPr lang="en-US" altLang="zh-CN" sz="2000" kern="0" dirty="0" err="1">
                <a:latin typeface="Arial" panose="020B0604020202020204" pitchFamily="34" charset="0"/>
                <a:cs typeface="Arial" panose="020B0604020202020204" pitchFamily="34" charset="0"/>
              </a:rPr>
              <a:t>.dtype</a:t>
            </a:r>
            <a:r>
              <a:rPr lang="en-US" altLang="zh-CN" sz="2000" kern="0" dirty="0">
                <a:latin typeface="Arial" panose="020B0604020202020204" pitchFamily="34" charset="0"/>
                <a:cs typeface="Arial" panose="020B0604020202020204" pitchFamily="34" charset="0"/>
              </a:rPr>
              <a:t>    	# </a:t>
            </a:r>
            <a:r>
              <a:rPr lang="zh-CN" altLang="en-US" sz="2000" kern="0" dirty="0">
                <a:latin typeface="Arial" panose="020B0604020202020204" pitchFamily="34" charset="0"/>
                <a:cs typeface="Arial" panose="020B0604020202020204" pitchFamily="34" charset="0"/>
              </a:rPr>
              <a:t>数组元素的数据类型  </a:t>
            </a:r>
            <a:r>
              <a:rPr lang="en-US" altLang="zh-CN" sz="2000" kern="0" dirty="0" err="1">
                <a:latin typeface="Arial" panose="020B0604020202020204" pitchFamily="34" charset="0"/>
                <a:cs typeface="Arial" panose="020B0604020202020204" pitchFamily="34" charset="0"/>
              </a:rPr>
              <a:t>dtype</a:t>
            </a:r>
            <a:r>
              <a:rPr lang="en-US" altLang="zh-CN" sz="2000" kern="0" dirty="0">
                <a:latin typeface="Arial" panose="020B0604020202020204" pitchFamily="34" charset="0"/>
                <a:cs typeface="Arial" panose="020B0604020202020204" pitchFamily="34" charset="0"/>
              </a:rPr>
              <a:t>('int32')</a:t>
            </a:r>
            <a:endParaRPr lang="en-US" altLang="zh-CN" sz="2000" kern="0" dirty="0">
              <a:latin typeface="Arial" panose="020B0604020202020204" pitchFamily="34" charset="0"/>
              <a:cs typeface="Arial" panose="020B0604020202020204" pitchFamily="34" charset="0"/>
            </a:endParaRPr>
          </a:p>
          <a:p>
            <a:pPr marL="0" indent="0">
              <a:buClr>
                <a:srgbClr val="990000"/>
              </a:buClr>
            </a:pPr>
            <a:r>
              <a:rPr lang="en-US" altLang="zh-CN" sz="2000" kern="0">
                <a:latin typeface="Arial" panose="020B0604020202020204" pitchFamily="34" charset="0"/>
                <a:cs typeface="Arial" panose="020B0604020202020204" pitchFamily="34" charset="0"/>
              </a:rPr>
              <a:t>b.T		# </a:t>
            </a:r>
            <a:r>
              <a:rPr lang="zh-CN" altLang="en-US" sz="2000" kern="0">
                <a:latin typeface="Arial" panose="020B0604020202020204" pitchFamily="34" charset="0"/>
                <a:cs typeface="Arial" panose="020B0604020202020204" pitchFamily="34" charset="0"/>
              </a:rPr>
              <a:t>转置，数组行、列互换</a:t>
            </a:r>
            <a:endParaRPr lang="en-US" altLang="zh-CN" sz="2000" kern="0" dirty="0">
              <a:latin typeface="Arial" panose="020B0604020202020204" pitchFamily="34" charset="0"/>
              <a:cs typeface="Arial" panose="020B0604020202020204" pitchFamily="34" charset="0"/>
            </a:endParaRPr>
          </a:p>
        </p:txBody>
      </p:sp>
      <p:sp>
        <p:nvSpPr>
          <p:cNvPr id="4" name="文本框 3"/>
          <p:cNvSpPr txBox="1"/>
          <p:nvPr/>
        </p:nvSpPr>
        <p:spPr>
          <a:xfrm>
            <a:off x="2135560" y="1081693"/>
            <a:ext cx="4572000" cy="461665"/>
          </a:xfrm>
          <a:prstGeom prst="rect">
            <a:avLst/>
          </a:prstGeom>
          <a:noFill/>
        </p:spPr>
        <p:txBody>
          <a:bodyPr wrap="square">
            <a:spAutoFit/>
          </a:bodyPr>
          <a:lstStyle/>
          <a:p>
            <a:r>
              <a:rPr lang="zh-CN" altLang="en-US" sz="2400">
                <a:solidFill>
                  <a:srgbClr val="C00000"/>
                </a:solidFill>
              </a:rPr>
              <a:t>7.1.1  数组对象特性</a:t>
            </a:r>
            <a:endParaRPr lang="zh-CN" altLang="en-US" sz="2400">
              <a:solidFill>
                <a:srgbClr val="C00000"/>
              </a:solidFill>
            </a:endParaRPr>
          </a:p>
        </p:txBody>
      </p:sp>
      <p:pic>
        <p:nvPicPr>
          <p:cNvPr id="7" name="图片 6"/>
          <p:cNvPicPr>
            <a:picLocks noChangeAspect="1"/>
          </p:cNvPicPr>
          <p:nvPr/>
        </p:nvPicPr>
        <p:blipFill>
          <a:blip r:embed="rId1"/>
          <a:stretch>
            <a:fillRect/>
          </a:stretch>
        </p:blipFill>
        <p:spPr>
          <a:xfrm>
            <a:off x="7968208" y="3068961"/>
            <a:ext cx="2212908" cy="106877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  NumPy</a:t>
            </a:r>
            <a:r>
              <a:rPr lang="zh-CN" altLang="en-US" sz="3200" dirty="0">
                <a:solidFill>
                  <a:schemeClr val="bg1"/>
                </a:solidFill>
                <a:effectLst>
                  <a:outerShdw blurRad="38100" dist="38100" dir="2700000" algn="tl">
                    <a:srgbClr val="000000">
                      <a:alpha val="43137"/>
                    </a:srgbClr>
                  </a:outerShdw>
                </a:effectLst>
              </a:rPr>
              <a:t>函数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53890" y="917432"/>
            <a:ext cx="8500244" cy="49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lgn="just">
              <a:lnSpc>
                <a:spcPct val="140000"/>
              </a:lnSpc>
            </a:pPr>
            <a:r>
              <a:rPr lang="zh-CN" altLang="en-US" sz="2000" dirty="0"/>
              <a:t>对于二维数</a:t>
            </a:r>
            <a:r>
              <a:rPr lang="zh-CN" altLang="en-US" sz="2000"/>
              <a:t>组，计算时可</a:t>
            </a:r>
            <a:r>
              <a:rPr lang="zh-CN" altLang="en-US" sz="2000" dirty="0"/>
              <a:t>指定计算</a:t>
            </a:r>
            <a:r>
              <a:rPr lang="zh-CN" altLang="en-US" sz="2000"/>
              <a:t>的轴 </a:t>
            </a:r>
            <a:r>
              <a:rPr lang="en-US" altLang="zh-CN" sz="2000"/>
              <a:t>axis</a:t>
            </a:r>
            <a:r>
              <a:rPr lang="en-US" altLang="zh-CN" sz="2000" dirty="0"/>
              <a:t>=0/1</a:t>
            </a:r>
            <a:r>
              <a:rPr lang="zh-CN" altLang="en-US" sz="2000" dirty="0"/>
              <a:t>。</a:t>
            </a:r>
            <a:endParaRPr lang="en-US" altLang="zh-CN" sz="2000" dirty="0"/>
          </a:p>
        </p:txBody>
      </p:sp>
      <p:sp>
        <p:nvSpPr>
          <p:cNvPr id="10" name="Rectangle 53"/>
          <p:cNvSpPr txBox="1">
            <a:spLocks noChangeArrowheads="1"/>
          </p:cNvSpPr>
          <p:nvPr/>
        </p:nvSpPr>
        <p:spPr bwMode="auto">
          <a:xfrm>
            <a:off x="2063552" y="1340768"/>
            <a:ext cx="828092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spcBef>
                <a:spcPts val="0"/>
              </a:spcBef>
            </a:pPr>
            <a:r>
              <a:rPr lang="en-US" altLang="zh-CN" sz="2000" dirty="0"/>
              <a:t>b = </a:t>
            </a:r>
            <a:r>
              <a:rPr lang="en-US" altLang="zh-CN" sz="2000" dirty="0" err="1"/>
              <a:t>np.arange</a:t>
            </a:r>
            <a:r>
              <a:rPr lang="en-US" altLang="zh-CN" sz="2000" dirty="0"/>
              <a:t>(10).reshape(2, 5)</a:t>
            </a:r>
            <a:endParaRPr lang="en-US" altLang="zh-CN" sz="2000" dirty="0"/>
          </a:p>
          <a:p>
            <a:pPr marL="0" indent="0" algn="just">
              <a:spcBef>
                <a:spcPts val="0"/>
              </a:spcBef>
            </a:pPr>
            <a:r>
              <a:rPr lang="en-US" altLang="zh-CN" sz="2000" dirty="0" err="1"/>
              <a:t>Out:array</a:t>
            </a:r>
            <a:r>
              <a:rPr lang="en-US" altLang="zh-CN" sz="2000" dirty="0"/>
              <a:t>([[0, 1, 2, 3, 4],</a:t>
            </a:r>
            <a:endParaRPr lang="en-US" altLang="zh-CN" sz="2000" dirty="0"/>
          </a:p>
          <a:p>
            <a:pPr marL="0" indent="0" algn="just">
              <a:spcBef>
                <a:spcPts val="0"/>
              </a:spcBef>
            </a:pPr>
            <a:r>
              <a:rPr lang="en-US" altLang="zh-CN" sz="2000" dirty="0"/>
              <a:t>                  [5, 6, 7, 8, 9]])</a:t>
            </a:r>
            <a:endParaRPr lang="zh-CN" altLang="zh-CN" sz="2000" dirty="0"/>
          </a:p>
          <a:p>
            <a:pPr marL="0" indent="0" algn="just">
              <a:spcBef>
                <a:spcPts val="0"/>
              </a:spcBef>
            </a:pPr>
            <a:r>
              <a:rPr lang="en-US" altLang="zh-CN" sz="2000" dirty="0" err="1"/>
              <a:t>np.sum</a:t>
            </a:r>
            <a:r>
              <a:rPr lang="en-US" altLang="zh-CN" sz="2000" dirty="0"/>
              <a:t>(b)        		# </a:t>
            </a:r>
            <a:r>
              <a:rPr lang="zh-CN" altLang="en-US" sz="2000" dirty="0"/>
              <a:t>未指定轴，计算所有数据的和</a:t>
            </a:r>
            <a:endParaRPr lang="en-US" altLang="zh-CN" sz="2000" dirty="0"/>
          </a:p>
          <a:p>
            <a:pPr marL="0" indent="0" algn="just">
              <a:spcBef>
                <a:spcPts val="0"/>
              </a:spcBef>
            </a:pPr>
            <a:r>
              <a:rPr lang="en-US" altLang="zh-CN" sz="2000" dirty="0"/>
              <a:t>Out: 45</a:t>
            </a:r>
            <a:endParaRPr lang="zh-CN" altLang="zh-CN" sz="2000" dirty="0"/>
          </a:p>
          <a:p>
            <a:pPr marL="0" indent="0" algn="just">
              <a:spcBef>
                <a:spcPts val="0"/>
              </a:spcBef>
            </a:pPr>
            <a:r>
              <a:rPr lang="en-US" altLang="zh-CN" sz="2000" dirty="0" err="1"/>
              <a:t>np.sum</a:t>
            </a:r>
            <a:r>
              <a:rPr lang="en-US" altLang="zh-CN" sz="2000" dirty="0"/>
              <a:t>(b, axis=0)        	# </a:t>
            </a:r>
            <a:r>
              <a:rPr lang="zh-CN" altLang="en-US" sz="2000" dirty="0"/>
              <a:t>指定轴</a:t>
            </a:r>
            <a:r>
              <a:rPr lang="en-US" altLang="zh-CN" sz="2000" dirty="0"/>
              <a:t>axis=0</a:t>
            </a:r>
            <a:r>
              <a:rPr lang="zh-CN" altLang="en-US" sz="2000" dirty="0"/>
              <a:t>，行</a:t>
            </a:r>
            <a:r>
              <a:rPr lang="en-US" altLang="zh-CN" sz="2000" dirty="0"/>
              <a:t>, </a:t>
            </a:r>
            <a:r>
              <a:rPr lang="zh-CN" altLang="en-US" sz="2000" dirty="0"/>
              <a:t>沿竖直方向求和</a:t>
            </a:r>
            <a:endParaRPr lang="en-US" altLang="zh-CN" sz="2000" dirty="0"/>
          </a:p>
          <a:p>
            <a:pPr marL="0" indent="0" algn="just">
              <a:spcBef>
                <a:spcPts val="0"/>
              </a:spcBef>
            </a:pPr>
            <a:r>
              <a:rPr lang="en-US" altLang="zh-CN" sz="2000" dirty="0"/>
              <a:t>Out: array([ 5,  7,  9, 11, 13])</a:t>
            </a:r>
            <a:endParaRPr lang="en-US" altLang="zh-CN" sz="2000" dirty="0"/>
          </a:p>
          <a:p>
            <a:pPr marL="0" indent="0" algn="just">
              <a:spcBef>
                <a:spcPts val="0"/>
              </a:spcBef>
            </a:pPr>
            <a:r>
              <a:rPr lang="en-US" altLang="zh-CN" sz="2000" dirty="0" err="1"/>
              <a:t>np.sum</a:t>
            </a:r>
            <a:r>
              <a:rPr lang="en-US" altLang="zh-CN" sz="2000" dirty="0"/>
              <a:t>(b, axis=1)        	# </a:t>
            </a:r>
            <a:r>
              <a:rPr lang="zh-CN" altLang="en-US" sz="2000" dirty="0"/>
              <a:t>指定轴</a:t>
            </a:r>
            <a:r>
              <a:rPr lang="en-US" altLang="zh-CN" sz="2000" dirty="0"/>
              <a:t>axis=1</a:t>
            </a:r>
            <a:r>
              <a:rPr lang="zh-CN" altLang="en-US" sz="2000" dirty="0"/>
              <a:t>，列</a:t>
            </a:r>
            <a:r>
              <a:rPr lang="en-US" altLang="zh-CN" sz="2000" dirty="0"/>
              <a:t>, </a:t>
            </a:r>
            <a:r>
              <a:rPr lang="zh-CN" altLang="en-US" sz="2000" dirty="0"/>
              <a:t>沿水平方向求和</a:t>
            </a:r>
            <a:endParaRPr lang="en-US" altLang="zh-CN" sz="2000" dirty="0"/>
          </a:p>
          <a:p>
            <a:pPr marL="0" indent="0" algn="just">
              <a:spcBef>
                <a:spcPts val="0"/>
              </a:spcBef>
            </a:pPr>
            <a:r>
              <a:rPr lang="en-US" altLang="zh-CN" sz="2000" dirty="0"/>
              <a:t>Out: array([10, 35])</a:t>
            </a:r>
            <a:endParaRPr lang="en-US" altLang="zh-CN" sz="2000" dirty="0"/>
          </a:p>
          <a:p>
            <a:pPr algn="just"/>
            <a:endParaRPr lang="en-US" altLang="zh-CN" sz="2000" kern="0" dirty="0">
              <a:latin typeface="Arial" panose="020B0604020202020204" pitchFamily="34" charset="0"/>
              <a:cs typeface="Arial" panose="020B0604020202020204" pitchFamily="34" charset="0"/>
            </a:endParaRPr>
          </a:p>
        </p:txBody>
      </p:sp>
      <p:sp>
        <p:nvSpPr>
          <p:cNvPr id="2" name="矩形 1"/>
          <p:cNvSpPr/>
          <p:nvPr/>
        </p:nvSpPr>
        <p:spPr>
          <a:xfrm>
            <a:off x="2063552" y="4239960"/>
            <a:ext cx="7848872" cy="2554545"/>
          </a:xfrm>
          <a:prstGeom prst="rect">
            <a:avLst/>
          </a:prstGeom>
          <a:solidFill>
            <a:schemeClr val="accent3">
              <a:lumMod val="95000"/>
            </a:schemeClr>
          </a:solidFill>
        </p:spPr>
        <p:txBody>
          <a:bodyPr wrap="square">
            <a:spAutoFit/>
          </a:bodyPr>
          <a:lstStyle/>
          <a:p>
            <a:pPr algn="just">
              <a:spcBef>
                <a:spcPts val="0"/>
              </a:spcBef>
            </a:pPr>
            <a:r>
              <a:rPr lang="en-US" altLang="zh-CN" sz="2000"/>
              <a:t># </a:t>
            </a:r>
            <a:r>
              <a:rPr lang="zh-CN" altLang="en-US" sz="2000"/>
              <a:t>函数应用举例</a:t>
            </a:r>
            <a:endParaRPr lang="en-US" altLang="zh-CN" sz="2000"/>
          </a:p>
          <a:p>
            <a:pPr algn="just">
              <a:spcBef>
                <a:spcPts val="0"/>
              </a:spcBef>
            </a:pPr>
            <a:r>
              <a:rPr lang="en-US" altLang="zh-CN" sz="2000"/>
              <a:t>np</a:t>
            </a:r>
            <a:r>
              <a:rPr lang="en-US" altLang="zh-CN" sz="2000" dirty="0" err="1"/>
              <a:t>.random.seed</a:t>
            </a:r>
            <a:r>
              <a:rPr lang="en-US" altLang="zh-CN" sz="2000" dirty="0"/>
              <a:t>(7)</a:t>
            </a:r>
            <a:endParaRPr lang="en-US" altLang="zh-CN" sz="2000" dirty="0"/>
          </a:p>
          <a:p>
            <a:pPr algn="just">
              <a:spcBef>
                <a:spcPts val="0"/>
              </a:spcBef>
            </a:pPr>
            <a:r>
              <a:rPr lang="en-US" altLang="zh-CN" sz="2000" dirty="0"/>
              <a:t>k = </a:t>
            </a:r>
            <a:r>
              <a:rPr lang="en-US" altLang="zh-CN" sz="2000" dirty="0" err="1"/>
              <a:t>np.random.randint</a:t>
            </a:r>
            <a:r>
              <a:rPr lang="en-US" altLang="zh-CN" sz="2000" dirty="0"/>
              <a:t>(40,100,(50,4))   #  50x4 </a:t>
            </a:r>
            <a:r>
              <a:rPr lang="zh-CN" altLang="en-US" sz="2000" dirty="0"/>
              <a:t>成绩</a:t>
            </a:r>
            <a:endParaRPr lang="en-US" altLang="zh-CN" sz="2000" dirty="0"/>
          </a:p>
          <a:p>
            <a:pPr algn="just">
              <a:spcBef>
                <a:spcPts val="0"/>
              </a:spcBef>
            </a:pPr>
            <a:r>
              <a:rPr lang="en-US" altLang="zh-CN" sz="2000" dirty="0" err="1"/>
              <a:t>np.mean</a:t>
            </a:r>
            <a:r>
              <a:rPr lang="en-US" altLang="zh-CN" sz="2000" dirty="0"/>
              <a:t>(k, axis=0)   		# </a:t>
            </a:r>
            <a:r>
              <a:rPr lang="zh-CN" altLang="en-US" sz="2000" dirty="0"/>
              <a:t>求科目平均分</a:t>
            </a:r>
            <a:endParaRPr lang="en-US" altLang="zh-CN" sz="2000" dirty="0"/>
          </a:p>
          <a:p>
            <a:pPr algn="just">
              <a:spcBef>
                <a:spcPts val="0"/>
              </a:spcBef>
            </a:pPr>
            <a:r>
              <a:rPr lang="en-US" altLang="zh-CN" sz="2000" dirty="0" err="1"/>
              <a:t>stu</a:t>
            </a:r>
            <a:r>
              <a:rPr lang="en-US" altLang="zh-CN" sz="2000" dirty="0"/>
              <a:t> = </a:t>
            </a:r>
            <a:r>
              <a:rPr lang="en-US" altLang="zh-CN" sz="2000" dirty="0" err="1"/>
              <a:t>np.mean</a:t>
            </a:r>
            <a:r>
              <a:rPr lang="en-US" altLang="zh-CN" sz="2000" dirty="0"/>
              <a:t>(k, axis=1)  	# </a:t>
            </a:r>
            <a:r>
              <a:rPr lang="zh-CN" altLang="en-US" sz="2000" dirty="0"/>
              <a:t>求每个学生的平均分</a:t>
            </a:r>
            <a:endParaRPr lang="en-US" altLang="zh-CN" sz="2000" dirty="0"/>
          </a:p>
          <a:p>
            <a:pPr algn="just">
              <a:spcBef>
                <a:spcPts val="0"/>
              </a:spcBef>
            </a:pPr>
            <a:r>
              <a:rPr lang="en-US" altLang="zh-CN" sz="2000" dirty="0" err="1"/>
              <a:t>stu.max</a:t>
            </a:r>
            <a:r>
              <a:rPr lang="en-US" altLang="zh-CN" sz="2000" dirty="0"/>
              <a:t>()   			# </a:t>
            </a:r>
            <a:r>
              <a:rPr lang="zh-CN" altLang="en-US" sz="2000" dirty="0"/>
              <a:t>学生最高平均分</a:t>
            </a:r>
            <a:endParaRPr lang="en-US" altLang="zh-CN" sz="2000" dirty="0"/>
          </a:p>
          <a:p>
            <a:pPr algn="just">
              <a:spcBef>
                <a:spcPts val="0"/>
              </a:spcBef>
            </a:pPr>
            <a:r>
              <a:rPr lang="en-US" altLang="zh-CN" sz="2000" dirty="0" err="1"/>
              <a:t>stu.argmax</a:t>
            </a:r>
            <a:r>
              <a:rPr lang="en-US" altLang="zh-CN" sz="2000" dirty="0"/>
              <a:t>()   			# </a:t>
            </a:r>
            <a:r>
              <a:rPr lang="zh-CN" altLang="en-US" sz="2000" dirty="0"/>
              <a:t>最高平均分学生对应的序号</a:t>
            </a:r>
            <a:endParaRPr lang="en-US" altLang="zh-CN" sz="2000" dirty="0"/>
          </a:p>
          <a:p>
            <a:pPr algn="just">
              <a:spcBef>
                <a:spcPts val="0"/>
              </a:spcBef>
            </a:pPr>
            <a:r>
              <a:rPr lang="en-US" altLang="zh-CN" sz="2000" dirty="0" err="1"/>
              <a:t>stu.argsort</a:t>
            </a:r>
            <a:r>
              <a:rPr lang="en-US" altLang="zh-CN" sz="2000" dirty="0"/>
              <a:t>()   			# </a:t>
            </a:r>
            <a:r>
              <a:rPr lang="zh-CN" altLang="en-US" sz="2000" dirty="0"/>
              <a:t>按分数从低到高排名对应的序号</a:t>
            </a:r>
            <a:endParaRPr lang="en-US" altLang="zh-CN"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  NumPy</a:t>
            </a:r>
            <a:r>
              <a:rPr lang="zh-CN" altLang="en-US" sz="3200" dirty="0">
                <a:solidFill>
                  <a:schemeClr val="bg1"/>
                </a:solidFill>
                <a:effectLst>
                  <a:outerShdw blurRad="38100" dist="38100" dir="2700000" algn="tl">
                    <a:srgbClr val="000000">
                      <a:alpha val="43137"/>
                    </a:srgbClr>
                  </a:outerShdw>
                </a:effectLst>
              </a:rPr>
              <a:t>函数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62169" y="989440"/>
            <a:ext cx="8500244" cy="49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lgn="just">
              <a:lnSpc>
                <a:spcPct val="140000"/>
              </a:lnSpc>
            </a:pPr>
            <a:endParaRPr lang="en-US" altLang="zh-CN" sz="2000" dirty="0"/>
          </a:p>
        </p:txBody>
      </p:sp>
      <p:sp>
        <p:nvSpPr>
          <p:cNvPr id="10" name="Rectangle 53"/>
          <p:cNvSpPr txBox="1">
            <a:spLocks noChangeArrowheads="1"/>
          </p:cNvSpPr>
          <p:nvPr/>
        </p:nvSpPr>
        <p:spPr bwMode="auto">
          <a:xfrm>
            <a:off x="2049308" y="1122865"/>
            <a:ext cx="8442480" cy="332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spcBef>
                <a:spcPts val="0"/>
              </a:spcBef>
            </a:pPr>
            <a:r>
              <a:rPr lang="zh-CN" altLang="en-US" sz="2000" dirty="0">
                <a:solidFill>
                  <a:srgbClr val="C00000"/>
                </a:solidFill>
              </a:rPr>
              <a:t>缺失值</a:t>
            </a:r>
            <a:r>
              <a:rPr lang="en-US" altLang="zh-CN" sz="2000" dirty="0"/>
              <a:t>:  nan</a:t>
            </a:r>
            <a:r>
              <a:rPr lang="zh-CN" altLang="en-US" sz="2000" dirty="0"/>
              <a:t>表示缺失值，如数组中含有</a:t>
            </a:r>
            <a:r>
              <a:rPr lang="en-US" altLang="zh-CN" sz="2000" dirty="0"/>
              <a:t>nan ,</a:t>
            </a:r>
            <a:r>
              <a:rPr lang="zh-CN" altLang="en-US" sz="2000" dirty="0"/>
              <a:t>则函数运算结果为</a:t>
            </a:r>
            <a:r>
              <a:rPr lang="en-US" altLang="zh-CN" sz="2000" dirty="0"/>
              <a:t>nan</a:t>
            </a:r>
            <a:r>
              <a:rPr lang="zh-CN" altLang="en-US" sz="2000" dirty="0"/>
              <a:t>。</a:t>
            </a:r>
            <a:endParaRPr lang="en-US" altLang="zh-CN" sz="2000" dirty="0"/>
          </a:p>
          <a:p>
            <a:pPr marL="0" indent="0" algn="just">
              <a:lnSpc>
                <a:spcPct val="120000"/>
              </a:lnSpc>
              <a:spcBef>
                <a:spcPts val="0"/>
              </a:spcBef>
            </a:pPr>
            <a:r>
              <a:rPr lang="en-US" altLang="zh-CN" sz="2000" dirty="0"/>
              <a:t>b = </a:t>
            </a:r>
            <a:r>
              <a:rPr lang="en-US" altLang="zh-CN" sz="2000" dirty="0" err="1"/>
              <a:t>np.array</a:t>
            </a:r>
            <a:r>
              <a:rPr lang="en-US" altLang="zh-CN" sz="2000" dirty="0"/>
              <a:t>([1, 2, </a:t>
            </a:r>
            <a:r>
              <a:rPr lang="en-US" altLang="zh-CN" sz="2000" dirty="0" err="1"/>
              <a:t>np.nan</a:t>
            </a:r>
            <a:r>
              <a:rPr lang="en-US" altLang="zh-CN" sz="2000" dirty="0"/>
              <a:t>, </a:t>
            </a:r>
            <a:r>
              <a:rPr lang="en-US" altLang="zh-CN" sz="2000" dirty="0" err="1"/>
              <a:t>np.nan</a:t>
            </a:r>
            <a:r>
              <a:rPr lang="en-US" altLang="zh-CN" sz="2000" dirty="0"/>
              <a:t>, 3]) 	# </a:t>
            </a:r>
            <a:r>
              <a:rPr lang="zh-CN" altLang="zh-CN" sz="2000" dirty="0"/>
              <a:t>构造含有</a:t>
            </a:r>
            <a:r>
              <a:rPr lang="en-US" altLang="zh-CN" sz="2000" dirty="0"/>
              <a:t>nan</a:t>
            </a:r>
            <a:r>
              <a:rPr lang="zh-CN" altLang="zh-CN" sz="2000" dirty="0"/>
              <a:t>值的数组</a:t>
            </a:r>
            <a:endParaRPr lang="en-US" altLang="zh-CN" sz="2000" dirty="0"/>
          </a:p>
          <a:p>
            <a:pPr marL="0" indent="0" algn="just">
              <a:lnSpc>
                <a:spcPct val="120000"/>
              </a:lnSpc>
              <a:spcBef>
                <a:spcPts val="0"/>
              </a:spcBef>
            </a:pPr>
            <a:r>
              <a:rPr lang="en-US" altLang="zh-CN" sz="2000" dirty="0" err="1"/>
              <a:t>np.sum</a:t>
            </a:r>
            <a:r>
              <a:rPr lang="en-US" altLang="zh-CN" sz="2000" dirty="0"/>
              <a:t>(b)    	</a:t>
            </a:r>
            <a:r>
              <a:rPr lang="en-US" altLang="zh-CN" sz="2000"/>
              <a:t>	                # </a:t>
            </a:r>
            <a:r>
              <a:rPr lang="zh-CN" altLang="en-US" sz="2000" dirty="0"/>
              <a:t>含有</a:t>
            </a:r>
            <a:r>
              <a:rPr lang="en-US" altLang="zh-CN" sz="2000" dirty="0"/>
              <a:t>nan</a:t>
            </a:r>
            <a:r>
              <a:rPr lang="zh-CN" altLang="en-US" sz="2000" dirty="0"/>
              <a:t>值的数组，运算后</a:t>
            </a:r>
            <a:r>
              <a:rPr lang="zh-CN" altLang="en-US" sz="2000"/>
              <a:t>返回</a:t>
            </a:r>
            <a:r>
              <a:rPr lang="en-US" altLang="zh-CN" sz="2000"/>
              <a:t>nan</a:t>
            </a:r>
            <a:endParaRPr lang="en-US" altLang="zh-CN" sz="2000"/>
          </a:p>
          <a:p>
            <a:pPr marL="0" indent="0" algn="just">
              <a:lnSpc>
                <a:spcPct val="120000"/>
              </a:lnSpc>
              <a:spcBef>
                <a:spcPts val="0"/>
              </a:spcBef>
            </a:pPr>
            <a:r>
              <a:rPr lang="en-US" altLang="zh-CN" sz="2000"/>
              <a:t>np.nansum(b)  , np.nanmean(b)  #</a:t>
            </a:r>
            <a:r>
              <a:rPr lang="zh-CN" altLang="en-US" sz="2000"/>
              <a:t> 这些函数可忽略</a:t>
            </a:r>
            <a:r>
              <a:rPr lang="en-US" altLang="zh-CN" sz="2000"/>
              <a:t>nan</a:t>
            </a:r>
            <a:r>
              <a:rPr lang="zh-CN" altLang="en-US" sz="2000"/>
              <a:t>值进行计算</a:t>
            </a:r>
            <a:endParaRPr lang="en-US" altLang="zh-CN" sz="2000" dirty="0"/>
          </a:p>
          <a:p>
            <a:pPr marL="0" indent="0" algn="just">
              <a:lnSpc>
                <a:spcPct val="120000"/>
              </a:lnSpc>
              <a:spcBef>
                <a:spcPts val="0"/>
              </a:spcBef>
            </a:pPr>
            <a:endParaRPr lang="en-US" altLang="zh-CN" sz="2000"/>
          </a:p>
          <a:p>
            <a:pPr marL="0" indent="0" algn="just">
              <a:lnSpc>
                <a:spcPct val="120000"/>
              </a:lnSpc>
              <a:spcBef>
                <a:spcPts val="0"/>
              </a:spcBef>
            </a:pPr>
            <a:r>
              <a:rPr lang="en-US" altLang="zh-CN" sz="2000"/>
              <a:t>np</a:t>
            </a:r>
            <a:r>
              <a:rPr lang="en-US" altLang="zh-CN" sz="2000" dirty="0" err="1"/>
              <a:t>.isnan</a:t>
            </a:r>
            <a:r>
              <a:rPr lang="en-US" altLang="zh-CN" sz="2000" dirty="0"/>
              <a:t>(b)        	# </a:t>
            </a:r>
            <a:r>
              <a:rPr lang="en-US" altLang="zh-CN" sz="2000" dirty="0" err="1"/>
              <a:t>isnan</a:t>
            </a:r>
            <a:r>
              <a:rPr lang="en-US" altLang="zh-CN" sz="2000" dirty="0"/>
              <a:t>()</a:t>
            </a:r>
            <a:r>
              <a:rPr lang="zh-CN" altLang="en-US" sz="2000" dirty="0"/>
              <a:t>测试是否</a:t>
            </a:r>
            <a:r>
              <a:rPr lang="en-US" altLang="zh-CN" sz="2000" dirty="0"/>
              <a:t>nan</a:t>
            </a:r>
            <a:r>
              <a:rPr lang="zh-CN" altLang="en-US" sz="2000" dirty="0"/>
              <a:t>值</a:t>
            </a:r>
            <a:endParaRPr lang="en-US" altLang="zh-CN" sz="2000" dirty="0"/>
          </a:p>
          <a:p>
            <a:pPr marL="0" indent="0" algn="just">
              <a:lnSpc>
                <a:spcPct val="120000"/>
              </a:lnSpc>
              <a:spcBef>
                <a:spcPts val="0"/>
              </a:spcBef>
            </a:pPr>
            <a:r>
              <a:rPr lang="en-US" altLang="zh-CN" sz="2000" dirty="0"/>
              <a:t>Out: array([False, False,  True,  True, False])</a:t>
            </a:r>
            <a:endParaRPr lang="en-US" altLang="zh-CN" sz="2000" dirty="0"/>
          </a:p>
          <a:p>
            <a:pPr marL="0" indent="0" algn="just">
              <a:lnSpc>
                <a:spcPct val="120000"/>
              </a:lnSpc>
              <a:spcBef>
                <a:spcPts val="0"/>
              </a:spcBef>
            </a:pPr>
            <a:r>
              <a:rPr lang="en-US" altLang="zh-CN" sz="2000" dirty="0" err="1"/>
              <a:t>np.isnan</a:t>
            </a:r>
            <a:r>
              <a:rPr lang="en-US" altLang="zh-CN" sz="2000" dirty="0"/>
              <a:t>(b).sum()    	 # </a:t>
            </a:r>
            <a:r>
              <a:rPr lang="zh-CN" altLang="en-US" sz="2000" dirty="0"/>
              <a:t>计算</a:t>
            </a:r>
            <a:r>
              <a:rPr lang="en-US" altLang="zh-CN" sz="2000" dirty="0"/>
              <a:t>nan</a:t>
            </a:r>
            <a:r>
              <a:rPr lang="zh-CN" altLang="en-US" sz="2000" dirty="0"/>
              <a:t>值个数，</a:t>
            </a:r>
            <a:r>
              <a:rPr lang="en-US" altLang="zh-CN" sz="2000" dirty="0"/>
              <a:t>True</a:t>
            </a:r>
            <a:r>
              <a:rPr lang="zh-CN" altLang="en-US" sz="2000" dirty="0"/>
              <a:t>被视为</a:t>
            </a:r>
            <a:r>
              <a:rPr lang="en-US" altLang="zh-CN" sz="2000" dirty="0"/>
              <a:t>1 ,  </a:t>
            </a:r>
            <a:r>
              <a:rPr lang="zh-CN" altLang="en-US" sz="2000" dirty="0"/>
              <a:t>结果</a:t>
            </a:r>
            <a:r>
              <a:rPr lang="en-US" altLang="zh-CN" sz="2000" dirty="0"/>
              <a:t> 2</a:t>
            </a:r>
            <a:endParaRPr lang="en-US" altLang="zh-CN" sz="2000" dirty="0"/>
          </a:p>
          <a:p>
            <a:pPr marL="0" indent="0" algn="just">
              <a:lnSpc>
                <a:spcPct val="120000"/>
              </a:lnSpc>
              <a:spcBef>
                <a:spcPts val="0"/>
              </a:spcBef>
            </a:pPr>
            <a:r>
              <a:rPr lang="en-US" altLang="zh-CN" sz="2000" dirty="0"/>
              <a:t>b[~</a:t>
            </a:r>
            <a:r>
              <a:rPr lang="en-US" altLang="zh-CN" sz="2000" dirty="0" err="1"/>
              <a:t>np.isnan</a:t>
            </a:r>
            <a:r>
              <a:rPr lang="en-US" altLang="zh-CN" sz="2000" dirty="0"/>
              <a:t>(b)]	# </a:t>
            </a:r>
            <a:r>
              <a:rPr lang="zh-CN" altLang="en-US" sz="2000" dirty="0"/>
              <a:t>取出非</a:t>
            </a:r>
            <a:r>
              <a:rPr lang="en-US" altLang="zh-CN" sz="2000" dirty="0"/>
              <a:t>nan</a:t>
            </a:r>
            <a:r>
              <a:rPr lang="zh-CN" altLang="en-US" sz="2000" dirty="0"/>
              <a:t>的值</a:t>
            </a:r>
            <a:endParaRPr lang="en-US" altLang="zh-CN" sz="2000" dirty="0"/>
          </a:p>
          <a:p>
            <a:pPr algn="just">
              <a:lnSpc>
                <a:spcPct val="120000"/>
              </a:lnSpc>
              <a:spcBef>
                <a:spcPts val="0"/>
              </a:spcBef>
            </a:pPr>
            <a:endParaRPr lang="en-US" altLang="zh-CN" sz="2000" dirty="0"/>
          </a:p>
          <a:p>
            <a:pPr algn="just">
              <a:lnSpc>
                <a:spcPct val="120000"/>
              </a:lnSpc>
            </a:pPr>
            <a:endParaRPr lang="en-US" altLang="zh-CN" sz="20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2049309" y="4870604"/>
            <a:ext cx="8488413" cy="182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spcBef>
                <a:spcPts val="0"/>
              </a:spcBef>
            </a:pPr>
            <a:r>
              <a:rPr lang="en-US" altLang="zh-CN" sz="2000" dirty="0"/>
              <a:t>c = </a:t>
            </a:r>
            <a:r>
              <a:rPr lang="en-US" altLang="zh-CN" sz="2000" dirty="0" err="1"/>
              <a:t>np.arange</a:t>
            </a:r>
            <a:r>
              <a:rPr lang="en-US" altLang="zh-CN" sz="2000" dirty="0"/>
              <a:t>(1, 6) 	# array([1,2,3,4,5])</a:t>
            </a:r>
            <a:endParaRPr lang="en-US" altLang="zh-CN" sz="2000" dirty="0"/>
          </a:p>
          <a:p>
            <a:pPr marL="0" indent="0" algn="just">
              <a:lnSpc>
                <a:spcPct val="120000"/>
              </a:lnSpc>
              <a:spcBef>
                <a:spcPts val="0"/>
              </a:spcBef>
            </a:pPr>
            <a:r>
              <a:rPr lang="en-US" altLang="zh-CN" sz="2000" dirty="0" err="1"/>
              <a:t>np.prod</a:t>
            </a:r>
            <a:r>
              <a:rPr lang="en-US" altLang="zh-CN" sz="2000" dirty="0"/>
              <a:t>(c)		# </a:t>
            </a:r>
            <a:r>
              <a:rPr lang="zh-CN" altLang="en-US" sz="2000"/>
              <a:t>累乘函数</a:t>
            </a:r>
            <a:r>
              <a:rPr lang="en-US" altLang="zh-CN" sz="2000"/>
              <a:t>,</a:t>
            </a:r>
            <a:r>
              <a:rPr lang="zh-CN" altLang="en-US" sz="2000"/>
              <a:t>  </a:t>
            </a:r>
            <a:r>
              <a:rPr lang="en-US" altLang="zh-CN" sz="2000" dirty="0"/>
              <a:t>120</a:t>
            </a:r>
            <a:endParaRPr lang="en-US" altLang="zh-CN" sz="2000" dirty="0"/>
          </a:p>
          <a:p>
            <a:pPr marL="0" indent="0" algn="just">
              <a:lnSpc>
                <a:spcPct val="120000"/>
              </a:lnSpc>
              <a:spcBef>
                <a:spcPts val="0"/>
              </a:spcBef>
            </a:pPr>
            <a:r>
              <a:rPr lang="en-US" altLang="zh-CN" sz="2000" dirty="0" err="1"/>
              <a:t>np.cumprod</a:t>
            </a:r>
            <a:r>
              <a:rPr lang="en-US" altLang="zh-CN" sz="2000" dirty="0"/>
              <a:t>(c)  	# </a:t>
            </a:r>
            <a:r>
              <a:rPr lang="zh-CN" altLang="en-US" sz="2000" dirty="0"/>
              <a:t>累乘并给出中间结果  </a:t>
            </a:r>
            <a:r>
              <a:rPr lang="en-US" altLang="zh-CN" sz="2000" dirty="0"/>
              <a:t>array([1,2,6,24,120])</a:t>
            </a:r>
            <a:endParaRPr lang="en-US" altLang="zh-CN" sz="2000" dirty="0"/>
          </a:p>
          <a:p>
            <a:pPr marL="0" indent="0" algn="just">
              <a:lnSpc>
                <a:spcPct val="120000"/>
              </a:lnSpc>
              <a:spcBef>
                <a:spcPts val="0"/>
              </a:spcBef>
            </a:pPr>
            <a:r>
              <a:rPr lang="en-US" altLang="zh-CN" sz="2000" dirty="0" err="1"/>
              <a:t>np.cumsum</a:t>
            </a:r>
            <a:r>
              <a:rPr lang="en-US" altLang="zh-CN" sz="2000" dirty="0"/>
              <a:t>(c)     	# </a:t>
            </a:r>
            <a:r>
              <a:rPr lang="zh-CN" altLang="en-US" sz="2000" dirty="0"/>
              <a:t>累加并给出中间结果</a:t>
            </a:r>
            <a:endParaRPr lang="en-US" altLang="zh-CN" sz="2000" dirty="0"/>
          </a:p>
          <a:p>
            <a:pPr marL="0" indent="0" algn="just">
              <a:lnSpc>
                <a:spcPct val="120000"/>
              </a:lnSpc>
              <a:spcBef>
                <a:spcPts val="0"/>
              </a:spcBef>
            </a:pPr>
            <a:r>
              <a:rPr lang="en-US" altLang="zh-CN" sz="2000" dirty="0"/>
              <a:t>Out: array([1,3,6,10,15], </a:t>
            </a:r>
            <a:r>
              <a:rPr lang="en-US" altLang="zh-CN" sz="2000" dirty="0" err="1"/>
              <a:t>dtype</a:t>
            </a:r>
            <a:r>
              <a:rPr lang="en-US" altLang="zh-CN" sz="2000" dirty="0"/>
              <a:t>=int32)</a:t>
            </a:r>
            <a:endParaRPr lang="en-US" altLang="zh-CN" sz="2000" dirty="0"/>
          </a:p>
          <a:p>
            <a:pPr algn="just">
              <a:lnSpc>
                <a:spcPct val="120000"/>
              </a:lnSpc>
            </a:pPr>
            <a:endParaRPr lang="zh-CN" altLang="zh-CN" sz="2000" dirty="0"/>
          </a:p>
          <a:p>
            <a:pPr algn="just">
              <a:lnSpc>
                <a:spcPct val="120000"/>
              </a:lnSpc>
            </a:pPr>
            <a:endParaRPr lang="en-US" altLang="zh-CN" sz="2000" dirty="0"/>
          </a:p>
          <a:p>
            <a:pPr algn="just">
              <a:lnSpc>
                <a:spcPct val="120000"/>
              </a:lnSpc>
            </a:pPr>
            <a:endParaRPr lang="en-US" altLang="zh-CN" sz="2000" dirty="0"/>
          </a:p>
          <a:p>
            <a:pPr algn="just">
              <a:lnSpc>
                <a:spcPct val="120000"/>
              </a:lnSpc>
            </a:pPr>
            <a:endParaRPr lang="en-US" altLang="zh-CN" sz="2000" kern="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  NumPy</a:t>
            </a:r>
            <a:r>
              <a:rPr lang="zh-CN" altLang="en-US" sz="3200" dirty="0">
                <a:solidFill>
                  <a:schemeClr val="bg1"/>
                </a:solidFill>
                <a:effectLst>
                  <a:outerShdw blurRad="38100" dist="38100" dir="2700000" algn="tl">
                    <a:srgbClr val="000000">
                      <a:alpha val="43137"/>
                    </a:srgbClr>
                  </a:outerShdw>
                </a:effectLst>
              </a:rPr>
              <a:t>函数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62169" y="989440"/>
            <a:ext cx="8500244" cy="49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algn="just">
              <a:lnSpc>
                <a:spcPct val="140000"/>
              </a:lnSpc>
            </a:pPr>
            <a:endParaRPr lang="en-US" altLang="zh-CN" sz="2000" dirty="0"/>
          </a:p>
        </p:txBody>
      </p:sp>
      <p:sp>
        <p:nvSpPr>
          <p:cNvPr id="7" name="Rectangle 53"/>
          <p:cNvSpPr txBox="1">
            <a:spLocks noChangeArrowheads="1"/>
          </p:cNvSpPr>
          <p:nvPr/>
        </p:nvSpPr>
        <p:spPr bwMode="auto">
          <a:xfrm>
            <a:off x="1958219" y="1230454"/>
            <a:ext cx="8488413" cy="169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spcBef>
                <a:spcPts val="0"/>
              </a:spcBef>
            </a:pPr>
            <a:r>
              <a:rPr lang="en-US" altLang="zh-CN" sz="2000" dirty="0"/>
              <a:t>b=</a:t>
            </a:r>
            <a:r>
              <a:rPr lang="en-US" altLang="zh-CN" sz="2000" dirty="0" err="1"/>
              <a:t>np.array</a:t>
            </a:r>
            <a:r>
              <a:rPr lang="en-US" altLang="zh-CN" sz="2000" dirty="0"/>
              <a:t>([1,3,3,5,5,7,8])</a:t>
            </a:r>
            <a:endParaRPr lang="en-US" altLang="zh-CN" sz="2000" dirty="0"/>
          </a:p>
          <a:p>
            <a:pPr marL="0" indent="0" algn="just">
              <a:lnSpc>
                <a:spcPct val="120000"/>
              </a:lnSpc>
              <a:spcBef>
                <a:spcPts val="0"/>
              </a:spcBef>
            </a:pPr>
            <a:r>
              <a:rPr lang="en-US" altLang="zh-CN" sz="2000" dirty="0" err="1"/>
              <a:t>np.</a:t>
            </a:r>
            <a:r>
              <a:rPr lang="en-US" altLang="zh-CN" sz="2000" dirty="0" err="1">
                <a:solidFill>
                  <a:srgbClr val="C00000"/>
                </a:solidFill>
              </a:rPr>
              <a:t>unique</a:t>
            </a:r>
            <a:r>
              <a:rPr lang="en-US" altLang="zh-CN" sz="2000" dirty="0"/>
              <a:t>(b)   		# </a:t>
            </a:r>
            <a:r>
              <a:rPr lang="zh-CN" altLang="en-US" sz="2000" dirty="0"/>
              <a:t>返回不重复的元素值 </a:t>
            </a:r>
            <a:r>
              <a:rPr lang="en-US" altLang="zh-CN" sz="2000" dirty="0"/>
              <a:t>array([1, 3, 5, 7, 8])</a:t>
            </a:r>
            <a:endParaRPr lang="en-US" altLang="zh-CN" sz="2000" dirty="0"/>
          </a:p>
          <a:p>
            <a:pPr marL="0" indent="0" algn="just">
              <a:lnSpc>
                <a:spcPct val="120000"/>
              </a:lnSpc>
              <a:spcBef>
                <a:spcPts val="0"/>
              </a:spcBef>
            </a:pPr>
            <a:r>
              <a:rPr lang="en-US" altLang="zh-CN" sz="2000" err="1"/>
              <a:t>np</a:t>
            </a:r>
            <a:r>
              <a:rPr lang="en-US" altLang="zh-CN" sz="2000"/>
              <a:t>.</a:t>
            </a:r>
            <a:r>
              <a:rPr lang="en-US" altLang="zh-CN" sz="2000" dirty="0" err="1">
                <a:solidFill>
                  <a:srgbClr val="C00000"/>
                </a:solidFill>
              </a:rPr>
              <a:t>all</a:t>
            </a:r>
            <a:r>
              <a:rPr lang="en-US" altLang="zh-CN" sz="2000"/>
              <a:t>(</a:t>
            </a:r>
            <a:r>
              <a:rPr lang="en-US" altLang="zh-CN" sz="2000" dirty="0"/>
              <a:t>b)           		# b</a:t>
            </a:r>
            <a:r>
              <a:rPr lang="zh-CN" altLang="en-US" sz="2000" dirty="0"/>
              <a:t>所有元素都为</a:t>
            </a:r>
            <a:r>
              <a:rPr lang="zh-CN" altLang="en-US" sz="2000"/>
              <a:t>非</a:t>
            </a:r>
            <a:r>
              <a:rPr lang="en-US" altLang="zh-CN" sz="2000"/>
              <a:t>0</a:t>
            </a:r>
            <a:r>
              <a:rPr lang="zh-CN" altLang="en-US" sz="2000"/>
              <a:t>的真值则</a:t>
            </a:r>
            <a:r>
              <a:rPr lang="zh-CN" altLang="en-US" sz="2000" dirty="0"/>
              <a:t>返回</a:t>
            </a:r>
            <a:r>
              <a:rPr lang="en-US" altLang="zh-CN" sz="2000" dirty="0"/>
              <a:t>True</a:t>
            </a:r>
            <a:endParaRPr lang="en-US" altLang="zh-CN" sz="2000" dirty="0"/>
          </a:p>
          <a:p>
            <a:pPr marL="0" indent="0" algn="just">
              <a:lnSpc>
                <a:spcPct val="120000"/>
              </a:lnSpc>
              <a:spcBef>
                <a:spcPts val="0"/>
              </a:spcBef>
            </a:pPr>
            <a:r>
              <a:rPr lang="en-US" altLang="zh-CN" sz="2000" err="1"/>
              <a:t>np</a:t>
            </a:r>
            <a:r>
              <a:rPr lang="en-US" altLang="zh-CN" sz="2000"/>
              <a:t>.</a:t>
            </a:r>
            <a:r>
              <a:rPr lang="en-US" altLang="zh-CN" sz="2000" dirty="0" err="1">
                <a:solidFill>
                  <a:srgbClr val="C00000"/>
                </a:solidFill>
              </a:rPr>
              <a:t>any</a:t>
            </a:r>
            <a:r>
              <a:rPr lang="en-US" altLang="zh-CN" sz="2000"/>
              <a:t>(</a:t>
            </a:r>
            <a:r>
              <a:rPr lang="en-US" altLang="zh-CN" sz="2000" dirty="0"/>
              <a:t>b)         		# b</a:t>
            </a:r>
            <a:r>
              <a:rPr lang="zh-CN" altLang="en-US" sz="2000" dirty="0"/>
              <a:t>有任意元素为非</a:t>
            </a:r>
            <a:r>
              <a:rPr lang="en-US" altLang="zh-CN" sz="2000" dirty="0"/>
              <a:t>0</a:t>
            </a:r>
            <a:r>
              <a:rPr lang="zh-CN" altLang="en-US" sz="2000" dirty="0"/>
              <a:t>值则返回</a:t>
            </a:r>
            <a:r>
              <a:rPr lang="en-US" altLang="zh-CN" sz="2000" dirty="0"/>
              <a:t>True</a:t>
            </a:r>
            <a:endParaRPr lang="en-US" altLang="zh-CN" sz="2000" dirty="0"/>
          </a:p>
          <a:p>
            <a:pPr algn="just">
              <a:lnSpc>
                <a:spcPct val="120000"/>
              </a:lnSpc>
            </a:pPr>
            <a:endParaRPr lang="en-US" altLang="zh-CN" sz="2000" dirty="0"/>
          </a:p>
          <a:p>
            <a:pPr algn="just">
              <a:lnSpc>
                <a:spcPct val="120000"/>
              </a:lnSpc>
            </a:pPr>
            <a:endParaRPr lang="zh-CN" altLang="zh-CN" sz="2000" dirty="0"/>
          </a:p>
          <a:p>
            <a:pPr algn="just">
              <a:lnSpc>
                <a:spcPct val="120000"/>
              </a:lnSpc>
            </a:pPr>
            <a:endParaRPr lang="en-US" altLang="zh-CN" sz="2000" dirty="0"/>
          </a:p>
          <a:p>
            <a:pPr algn="just">
              <a:lnSpc>
                <a:spcPct val="120000"/>
              </a:lnSpc>
            </a:pPr>
            <a:endParaRPr lang="en-US" altLang="zh-CN" sz="2000" dirty="0"/>
          </a:p>
          <a:p>
            <a:pPr algn="just">
              <a:lnSpc>
                <a:spcPct val="120000"/>
              </a:lnSpc>
            </a:pPr>
            <a:endParaRPr lang="en-US" altLang="zh-CN" sz="2000" kern="0" dirty="0">
              <a:latin typeface="Arial" panose="020B0604020202020204" pitchFamily="34" charset="0"/>
              <a:cs typeface="Arial" panose="020B0604020202020204" pitchFamily="34" charset="0"/>
            </a:endParaRPr>
          </a:p>
        </p:txBody>
      </p:sp>
      <p:sp>
        <p:nvSpPr>
          <p:cNvPr id="8" name="Rectangle 53"/>
          <p:cNvSpPr txBox="1">
            <a:spLocks noChangeArrowheads="1"/>
          </p:cNvSpPr>
          <p:nvPr/>
        </p:nvSpPr>
        <p:spPr bwMode="auto">
          <a:xfrm>
            <a:off x="2030991" y="3429000"/>
            <a:ext cx="848841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spcBef>
                <a:spcPts val="0"/>
              </a:spcBef>
            </a:pPr>
            <a:r>
              <a:rPr lang="en-US" altLang="zh-CN" sz="2000" dirty="0"/>
              <a:t>NumPy</a:t>
            </a:r>
            <a:r>
              <a:rPr lang="zh-CN" altLang="en-US" sz="2000" dirty="0"/>
              <a:t>还提供实现矩阵乘法运算的</a:t>
            </a:r>
            <a:r>
              <a:rPr lang="en-US" altLang="zh-CN" sz="2000" dirty="0"/>
              <a:t>dot()</a:t>
            </a:r>
            <a:r>
              <a:rPr lang="zh-CN" altLang="en-US" sz="2000" dirty="0"/>
              <a:t>函数。</a:t>
            </a:r>
            <a:endParaRPr lang="en-US" altLang="zh-CN" sz="2000" dirty="0"/>
          </a:p>
          <a:p>
            <a:pPr marL="0" indent="0" algn="just">
              <a:lnSpc>
                <a:spcPct val="120000"/>
              </a:lnSpc>
              <a:spcBef>
                <a:spcPts val="0"/>
              </a:spcBef>
            </a:pPr>
            <a:r>
              <a:rPr lang="en-US" altLang="zh-CN" sz="2000" dirty="0"/>
              <a:t>a=</a:t>
            </a:r>
            <a:r>
              <a:rPr lang="en-US" altLang="zh-CN" sz="2000" dirty="0" err="1"/>
              <a:t>np.arange</a:t>
            </a:r>
            <a:r>
              <a:rPr lang="en-US" altLang="zh-CN" sz="2000" dirty="0"/>
              <a:t>(6).reshape(2, 3)</a:t>
            </a:r>
            <a:endParaRPr lang="en-US" altLang="zh-CN" sz="2000" dirty="0"/>
          </a:p>
          <a:p>
            <a:pPr marL="0" indent="0" algn="just">
              <a:lnSpc>
                <a:spcPct val="120000"/>
              </a:lnSpc>
              <a:spcBef>
                <a:spcPts val="0"/>
              </a:spcBef>
            </a:pPr>
            <a:r>
              <a:rPr lang="en-US" altLang="zh-CN" sz="2000" dirty="0"/>
              <a:t>b=</a:t>
            </a:r>
            <a:r>
              <a:rPr lang="en-US" altLang="zh-CN" sz="2000" dirty="0" err="1"/>
              <a:t>np.arange</a:t>
            </a:r>
            <a:r>
              <a:rPr lang="en-US" altLang="zh-CN" sz="2000" dirty="0"/>
              <a:t>(6, 12).reshape(3, </a:t>
            </a:r>
            <a:r>
              <a:rPr lang="en-US" altLang="zh-CN" sz="2000"/>
              <a:t>2)</a:t>
            </a:r>
            <a:endParaRPr lang="en-US" altLang="zh-CN" sz="2000"/>
          </a:p>
          <a:p>
            <a:pPr marL="0" indent="0" algn="just">
              <a:lnSpc>
                <a:spcPct val="120000"/>
              </a:lnSpc>
              <a:spcBef>
                <a:spcPts val="0"/>
              </a:spcBef>
            </a:pPr>
            <a:r>
              <a:rPr lang="en-US" altLang="zh-CN" sz="2000" kern="0">
                <a:latin typeface="Arial" panose="020B0604020202020204" pitchFamily="34" charset="0"/>
                <a:ea typeface="宋体" panose="02010600030101010101" pitchFamily="2" charset="-122"/>
                <a:cs typeface="Arial" panose="020B0604020202020204" pitchFamily="34" charset="0"/>
              </a:rPr>
              <a:t>#</a:t>
            </a:r>
            <a:r>
              <a:rPr lang="zh-CN" altLang="en-US" sz="2000" kern="0">
                <a:latin typeface="Arial" panose="020B0604020202020204" pitchFamily="34" charset="0"/>
                <a:ea typeface="宋体" panose="02010600030101010101" pitchFamily="2" charset="-122"/>
                <a:cs typeface="Arial" panose="020B0604020202020204" pitchFamily="34" charset="0"/>
              </a:rPr>
              <a:t> </a:t>
            </a:r>
            <a:r>
              <a:rPr lang="zh-CN" altLang="en-US" sz="2000">
                <a:solidFill>
                  <a:srgbClr val="C00000"/>
                </a:solidFill>
              </a:rPr>
              <a:t>点积</a:t>
            </a:r>
            <a:r>
              <a:rPr lang="zh-CN" altLang="en-US" sz="2000" kern="0">
                <a:latin typeface="Arial" panose="020B0604020202020204" pitchFamily="34" charset="0"/>
                <a:ea typeface="宋体" panose="02010600030101010101" pitchFamily="2" charset="-122"/>
                <a:cs typeface="Arial" panose="020B0604020202020204" pitchFamily="34" charset="0"/>
              </a:rPr>
              <a:t>， </a:t>
            </a:r>
            <a:r>
              <a:rPr lang="zh-CN" altLang="en-US" sz="2000"/>
              <a:t>写为 </a:t>
            </a:r>
            <a:r>
              <a:rPr lang="en-US" altLang="zh-CN" sz="2000"/>
              <a:t>a @ b </a:t>
            </a:r>
            <a:r>
              <a:rPr lang="zh-CN" altLang="en-US" sz="2000"/>
              <a:t>亦可</a:t>
            </a:r>
            <a:endParaRPr lang="en-US" altLang="zh-CN" sz="2000" dirty="0"/>
          </a:p>
          <a:p>
            <a:pPr marL="0" indent="0" algn="just">
              <a:lnSpc>
                <a:spcPct val="120000"/>
              </a:lnSpc>
              <a:spcBef>
                <a:spcPts val="0"/>
              </a:spcBef>
            </a:pPr>
            <a:r>
              <a:rPr lang="en-US" altLang="zh-CN" sz="2000" dirty="0"/>
              <a:t>np.dot(a, b)  #  2x3</a:t>
            </a:r>
            <a:r>
              <a:rPr lang="zh-CN" altLang="en-US" sz="2000" dirty="0"/>
              <a:t>和</a:t>
            </a:r>
            <a:r>
              <a:rPr lang="en-US" altLang="zh-CN" sz="2000"/>
              <a:t>3x2</a:t>
            </a:r>
            <a:r>
              <a:rPr lang="zh-CN" altLang="en-US" sz="2000"/>
              <a:t>数组做矩阵乘法，</a:t>
            </a:r>
            <a:r>
              <a:rPr lang="zh-CN" altLang="en-US" sz="2000" dirty="0"/>
              <a:t>结果为</a:t>
            </a:r>
            <a:r>
              <a:rPr lang="en-US" altLang="zh-CN" sz="2000" dirty="0"/>
              <a:t>2x2</a:t>
            </a:r>
            <a:r>
              <a:rPr lang="zh-CN" altLang="en-US" sz="2000"/>
              <a:t>数组。</a:t>
            </a:r>
            <a:endParaRPr lang="en-US" altLang="zh-CN" sz="2000" dirty="0"/>
          </a:p>
          <a:p>
            <a:pPr marL="0" indent="0" algn="just">
              <a:lnSpc>
                <a:spcPct val="120000"/>
              </a:lnSpc>
              <a:spcBef>
                <a:spcPts val="0"/>
              </a:spcBef>
            </a:pPr>
            <a:r>
              <a:rPr lang="en-US" altLang="zh-CN" sz="2000" dirty="0"/>
              <a:t>Out: </a:t>
            </a:r>
            <a:endParaRPr lang="en-US" altLang="zh-CN" sz="2000" dirty="0"/>
          </a:p>
          <a:p>
            <a:pPr marL="0" indent="0" algn="just">
              <a:lnSpc>
                <a:spcPct val="120000"/>
              </a:lnSpc>
              <a:spcBef>
                <a:spcPts val="0"/>
              </a:spcBef>
            </a:pPr>
            <a:r>
              <a:rPr lang="en-US" altLang="zh-CN" sz="2000" dirty="0"/>
              <a:t>array([[ 28,  31],</a:t>
            </a:r>
            <a:endParaRPr lang="en-US" altLang="zh-CN" sz="2000" dirty="0"/>
          </a:p>
          <a:p>
            <a:pPr marL="0" indent="0" algn="just">
              <a:lnSpc>
                <a:spcPct val="120000"/>
              </a:lnSpc>
              <a:spcBef>
                <a:spcPts val="0"/>
              </a:spcBef>
            </a:pPr>
            <a:r>
              <a:rPr lang="en-US" altLang="zh-CN" sz="2000" dirty="0"/>
              <a:t>          [100, 112]])</a:t>
            </a:r>
            <a:endParaRPr lang="en-US" altLang="zh-CN" sz="2000" dirty="0"/>
          </a:p>
          <a:p>
            <a:pPr marL="0" indent="0" algn="just">
              <a:lnSpc>
                <a:spcPct val="120000"/>
              </a:lnSpc>
              <a:spcBef>
                <a:spcPts val="0"/>
              </a:spcBef>
            </a:pPr>
            <a:endParaRPr lang="en-US" altLang="zh-CN" sz="2000" dirty="0"/>
          </a:p>
          <a:p>
            <a:pPr marL="0" indent="0" algn="just">
              <a:lnSpc>
                <a:spcPct val="120000"/>
              </a:lnSpc>
              <a:spcBef>
                <a:spcPts val="0"/>
              </a:spcBef>
            </a:pPr>
            <a:endParaRPr lang="en-US" altLang="zh-CN" sz="2000" dirty="0"/>
          </a:p>
          <a:p>
            <a:pPr algn="just">
              <a:lnSpc>
                <a:spcPct val="120000"/>
              </a:lnSpc>
            </a:pPr>
            <a:endParaRPr lang="en-US" altLang="zh-CN" sz="2000" dirty="0"/>
          </a:p>
          <a:p>
            <a:pPr algn="just">
              <a:lnSpc>
                <a:spcPct val="120000"/>
              </a:lnSpc>
            </a:pPr>
            <a:endParaRPr lang="zh-CN" altLang="zh-CN" sz="2000" dirty="0"/>
          </a:p>
          <a:p>
            <a:pPr algn="just">
              <a:lnSpc>
                <a:spcPct val="120000"/>
              </a:lnSpc>
            </a:pPr>
            <a:endParaRPr lang="en-US" altLang="zh-CN" sz="2000" dirty="0"/>
          </a:p>
          <a:p>
            <a:pPr algn="just">
              <a:lnSpc>
                <a:spcPct val="120000"/>
              </a:lnSpc>
            </a:pPr>
            <a:endParaRPr lang="en-US" altLang="zh-CN" sz="2000" dirty="0"/>
          </a:p>
          <a:p>
            <a:pPr algn="just">
              <a:lnSpc>
                <a:spcPct val="120000"/>
              </a:lnSpc>
            </a:pPr>
            <a:endParaRPr lang="en-US" altLang="zh-CN" sz="2000" kern="0" dirty="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7.4.2  </a:t>
            </a:r>
            <a:r>
              <a:rPr lang="zh-CN" altLang="en-US" sz="3200" dirty="0">
                <a:solidFill>
                  <a:schemeClr val="bg1"/>
                </a:solidFill>
                <a:effectLst>
                  <a:outerShdw blurRad="38100" dist="38100" dir="2700000" algn="tl">
                    <a:srgbClr val="000000">
                      <a:alpha val="43137"/>
                    </a:srgbClr>
                  </a:outerShdw>
                </a:effectLst>
              </a:rPr>
              <a:t>随机函数 </a:t>
            </a:r>
            <a:endParaRPr lang="en-US" altLang="zh-CN" sz="3200" dirty="0">
              <a:solidFill>
                <a:schemeClr val="bg1"/>
              </a:solidFill>
              <a:effectLst>
                <a:outerShdw blurRad="38100" dist="38100" dir="2700000" algn="tl">
                  <a:srgbClr val="000000">
                    <a:alpha val="43137"/>
                  </a:srgbClr>
                </a:outerShdw>
              </a:effectLst>
            </a:endParaRPr>
          </a:p>
        </p:txBody>
      </p:sp>
      <p:graphicFrame>
        <p:nvGraphicFramePr>
          <p:cNvPr id="2" name="表格 1"/>
          <p:cNvGraphicFramePr>
            <a:graphicFrameLocks noGrp="1"/>
          </p:cNvGraphicFramePr>
          <p:nvPr/>
        </p:nvGraphicFramePr>
        <p:xfrm>
          <a:off x="2234138" y="1349008"/>
          <a:ext cx="7920880" cy="3801816"/>
        </p:xfrm>
        <a:graphic>
          <a:graphicData uri="http://schemas.openxmlformats.org/drawingml/2006/table">
            <a:tbl>
              <a:tblPr firstRow="1" firstCol="1" bandRow="1" bandCol="1">
                <a:tableStyleId>{5C22544A-7EE6-4342-B048-85BDC9FD1C3A}</a:tableStyleId>
              </a:tblPr>
              <a:tblGrid>
                <a:gridCol w="3082486"/>
                <a:gridCol w="4838394"/>
              </a:tblGrid>
              <a:tr h="419968">
                <a:tc>
                  <a:txBody>
                    <a:bodyPr/>
                    <a:lstStyle/>
                    <a:p>
                      <a:pPr algn="ctr">
                        <a:lnSpc>
                          <a:spcPts val="1350"/>
                        </a:lnSpc>
                        <a:spcAft>
                          <a:spcPts val="0"/>
                        </a:spcAft>
                      </a:pPr>
                      <a:r>
                        <a:rPr lang="zh-CN" sz="1600" kern="100" dirty="0">
                          <a:effectLst/>
                        </a:rPr>
                        <a:t>函</a:t>
                      </a:r>
                      <a:r>
                        <a:rPr lang="en-US" sz="1600" kern="100" dirty="0">
                          <a:effectLst/>
                        </a:rPr>
                        <a:t>  </a:t>
                      </a:r>
                      <a:r>
                        <a:rPr lang="zh-CN" sz="1600" kern="100" dirty="0">
                          <a:effectLst/>
                        </a:rPr>
                        <a:t>数</a:t>
                      </a:r>
                      <a:r>
                        <a:rPr lang="en-US" sz="1600" kern="100" dirty="0">
                          <a:effectLst/>
                        </a:rPr>
                        <a:t>  </a:t>
                      </a:r>
                      <a:r>
                        <a:rPr lang="zh-CN" sz="1600" kern="100" dirty="0">
                          <a:effectLst/>
                        </a:rPr>
                        <a:t>名</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350"/>
                        </a:lnSpc>
                        <a:spcAft>
                          <a:spcPts val="0"/>
                        </a:spcAft>
                      </a:pPr>
                      <a:r>
                        <a:rPr lang="zh-CN" sz="1600" kern="100" dirty="0">
                          <a:effectLst/>
                        </a:rPr>
                        <a:t>函 数 描 述</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dirty="0">
                          <a:effectLst/>
                        </a:rPr>
                        <a:t>seed()</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a:effectLst/>
                        </a:rPr>
                        <a:t>设置随机数种子</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dirty="0">
                          <a:effectLst/>
                        </a:rPr>
                        <a:t>rand(d0, d1, …, </a:t>
                      </a:r>
                      <a:r>
                        <a:rPr lang="en-US" sz="1600" kern="100" dirty="0" err="1">
                          <a:effectLst/>
                        </a:rPr>
                        <a:t>dn</a:t>
                      </a: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a:effectLst/>
                        </a:rPr>
                        <a:t>返回</a:t>
                      </a:r>
                      <a:r>
                        <a:rPr lang="en-US" sz="1600" kern="100">
                          <a:effectLst/>
                        </a:rPr>
                        <a:t>[0,1)</a:t>
                      </a:r>
                      <a:r>
                        <a:rPr lang="zh-CN" sz="1600" kern="100">
                          <a:effectLst/>
                        </a:rPr>
                        <a:t>间的符合均匀分布的随机小数数组</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a:effectLst/>
                        </a:rPr>
                        <a:t>randn(d0, d1, …, dn)</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a:effectLst/>
                        </a:rPr>
                        <a:t>返回符合标准正态分布</a:t>
                      </a:r>
                      <a:r>
                        <a:rPr lang="en-US" sz="1600" kern="100">
                          <a:effectLst/>
                        </a:rPr>
                        <a:t>N(0, 1)</a:t>
                      </a:r>
                      <a:r>
                        <a:rPr lang="zh-CN" sz="1600" kern="100">
                          <a:effectLst/>
                        </a:rPr>
                        <a:t>的随机小数数组</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a:effectLst/>
                        </a:rPr>
                        <a:t>randint(low, high, size)</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a:effectLst/>
                        </a:rPr>
                        <a:t>返回</a:t>
                      </a:r>
                      <a:r>
                        <a:rPr lang="en-US" sz="1600" kern="100">
                          <a:effectLst/>
                        </a:rPr>
                        <a:t> [low, high) </a:t>
                      </a:r>
                      <a:r>
                        <a:rPr lang="zh-CN" sz="1600" kern="100">
                          <a:effectLst/>
                        </a:rPr>
                        <a:t>间的随机整数数组</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a:effectLst/>
                        </a:rPr>
                        <a:t>random(size = (m, n))</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dirty="0">
                          <a:effectLst/>
                        </a:rPr>
                        <a:t>返回</a:t>
                      </a:r>
                      <a:r>
                        <a:rPr lang="en-US" sz="1600" kern="100" dirty="0">
                          <a:effectLst/>
                        </a:rPr>
                        <a:t>[0,1) </a:t>
                      </a:r>
                      <a:r>
                        <a:rPr lang="zh-CN" sz="1600" kern="100" dirty="0">
                          <a:effectLst/>
                        </a:rPr>
                        <a:t>间的</a:t>
                      </a:r>
                      <a:r>
                        <a:rPr lang="en-US" sz="1600" kern="100" dirty="0">
                          <a:effectLst/>
                        </a:rPr>
                        <a:t>m x n</a:t>
                      </a:r>
                      <a:r>
                        <a:rPr lang="zh-CN" sz="1600" kern="100" dirty="0">
                          <a:effectLst/>
                        </a:rPr>
                        <a:t>维度的随机小数数组</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a:effectLst/>
                        </a:rPr>
                        <a:t>choice(a, n)</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a:effectLst/>
                        </a:rPr>
                        <a:t>从数组</a:t>
                      </a:r>
                      <a:r>
                        <a:rPr lang="en-US" sz="1600" kern="100">
                          <a:effectLst/>
                        </a:rPr>
                        <a:t>a</a:t>
                      </a:r>
                      <a:r>
                        <a:rPr lang="zh-CN" sz="1600" kern="100">
                          <a:effectLst/>
                        </a:rPr>
                        <a:t>中随机选择</a:t>
                      </a:r>
                      <a:r>
                        <a:rPr lang="en-US" sz="1600" kern="100">
                          <a:effectLst/>
                        </a:rPr>
                        <a:t>n</a:t>
                      </a:r>
                      <a:r>
                        <a:rPr lang="zh-CN" sz="1600" kern="100">
                          <a:effectLst/>
                        </a:rPr>
                        <a:t>个数</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a:effectLst/>
                        </a:rPr>
                        <a:t>normal(loc, scale, size)</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dirty="0">
                          <a:effectLst/>
                        </a:rPr>
                        <a:t>返回符合正态分布</a:t>
                      </a:r>
                      <a:r>
                        <a:rPr lang="en-US" sz="1600" kern="100" dirty="0">
                          <a:effectLst/>
                        </a:rPr>
                        <a:t>N(loc, scale</a:t>
                      </a:r>
                      <a:r>
                        <a:rPr lang="en-US" sz="1600" kern="100" baseline="30000" dirty="0">
                          <a:effectLst/>
                        </a:rPr>
                        <a:t>2</a:t>
                      </a:r>
                      <a:r>
                        <a:rPr lang="en-US" sz="1600" kern="100" dirty="0">
                          <a:effectLst/>
                        </a:rPr>
                        <a:t>)</a:t>
                      </a:r>
                      <a:r>
                        <a:rPr lang="zh-CN" sz="1600" kern="100" dirty="0">
                          <a:effectLst/>
                        </a:rPr>
                        <a:t>的随机数</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422731">
                <a:tc>
                  <a:txBody>
                    <a:bodyPr/>
                    <a:lstStyle/>
                    <a:p>
                      <a:pPr algn="just">
                        <a:lnSpc>
                          <a:spcPts val="1350"/>
                        </a:lnSpc>
                        <a:spcAft>
                          <a:spcPts val="0"/>
                        </a:spcAft>
                      </a:pPr>
                      <a:r>
                        <a:rPr lang="en-US" sz="1600" kern="100">
                          <a:effectLst/>
                        </a:rPr>
                        <a:t>uniform(low, high, size)</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ts val="1350"/>
                        </a:lnSpc>
                        <a:spcAft>
                          <a:spcPts val="0"/>
                        </a:spcAft>
                      </a:pPr>
                      <a:r>
                        <a:rPr lang="zh-CN" sz="1600" kern="100" dirty="0">
                          <a:effectLst/>
                        </a:rPr>
                        <a:t>产生指定区间均匀分布的样本值</a:t>
                      </a:r>
                      <a:r>
                        <a:rPr lang="en-US" sz="1600" kern="100" dirty="0">
                          <a:effectLst/>
                        </a:rPr>
                        <a:t> </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4" name="文本框 3"/>
          <p:cNvSpPr txBox="1"/>
          <p:nvPr/>
        </p:nvSpPr>
        <p:spPr>
          <a:xfrm>
            <a:off x="2279576" y="979676"/>
            <a:ext cx="4752528" cy="400110"/>
          </a:xfrm>
          <a:prstGeom prst="rect">
            <a:avLst/>
          </a:prstGeom>
          <a:noFill/>
        </p:spPr>
        <p:txBody>
          <a:bodyPr wrap="square" rtlCol="0">
            <a:spAutoFit/>
          </a:bodyPr>
          <a:lstStyle/>
          <a:p>
            <a:r>
              <a:rPr lang="en-US" altLang="zh-CN" sz="2000" dirty="0" err="1"/>
              <a:t>np.random</a:t>
            </a:r>
            <a:r>
              <a:rPr lang="en-US" altLang="zh-CN" sz="2000" dirty="0"/>
              <a:t> </a:t>
            </a:r>
            <a:r>
              <a:rPr lang="zh-CN" altLang="en-US" sz="2000" dirty="0">
                <a:solidFill>
                  <a:srgbClr val="C00000"/>
                </a:solidFill>
                <a:latin typeface="+mn-lt"/>
                <a:ea typeface="+mn-ea"/>
              </a:rPr>
              <a:t>随机数模块</a:t>
            </a:r>
            <a:endParaRPr lang="zh-CN" altLang="en-US" sz="2000" dirty="0">
              <a:solidFill>
                <a:srgbClr val="C00000"/>
              </a:solidFill>
              <a:latin typeface="+mn-lt"/>
              <a:ea typeface="+mn-ea"/>
            </a:endParaRPr>
          </a:p>
        </p:txBody>
      </p:sp>
      <p:sp>
        <p:nvSpPr>
          <p:cNvPr id="8" name="文本框 7"/>
          <p:cNvSpPr txBox="1"/>
          <p:nvPr/>
        </p:nvSpPr>
        <p:spPr>
          <a:xfrm>
            <a:off x="2156271" y="5216605"/>
            <a:ext cx="8167490" cy="1323439"/>
          </a:xfrm>
          <a:prstGeom prst="rect">
            <a:avLst/>
          </a:prstGeom>
          <a:noFill/>
        </p:spPr>
        <p:txBody>
          <a:bodyPr wrap="square" rtlCol="0">
            <a:spAutoFit/>
          </a:bodyPr>
          <a:lstStyle/>
          <a:p>
            <a:r>
              <a:rPr lang="en-US" altLang="zh-CN" sz="2000" dirty="0" err="1"/>
              <a:t>np.random.seed</a:t>
            </a:r>
            <a:r>
              <a:rPr lang="en-US" altLang="zh-CN" sz="2000" dirty="0"/>
              <a:t>(7)  		# </a:t>
            </a:r>
            <a:r>
              <a:rPr lang="zh-CN" altLang="en-US" sz="2000" dirty="0"/>
              <a:t>设置随机数种子</a:t>
            </a:r>
            <a:endParaRPr lang="en-US" altLang="zh-CN" sz="2000" dirty="0"/>
          </a:p>
          <a:p>
            <a:r>
              <a:rPr lang="en-US" altLang="zh-CN" sz="2000" dirty="0" err="1"/>
              <a:t>np.random.rand</a:t>
            </a:r>
            <a:r>
              <a:rPr lang="en-US" altLang="zh-CN" sz="2000" dirty="0"/>
              <a:t>(2,3)  		# 2x3</a:t>
            </a:r>
            <a:r>
              <a:rPr lang="zh-CN" altLang="en-US" sz="2000" dirty="0"/>
              <a:t>小数数组</a:t>
            </a:r>
            <a:endParaRPr lang="en-US" altLang="zh-CN" sz="2000" dirty="0"/>
          </a:p>
          <a:p>
            <a:r>
              <a:rPr lang="en-US" altLang="zh-CN" sz="2000" dirty="0"/>
              <a:t>b=</a:t>
            </a:r>
            <a:r>
              <a:rPr lang="en-US" altLang="zh-CN" sz="2000" dirty="0" err="1"/>
              <a:t>np.random.randint</a:t>
            </a:r>
            <a:r>
              <a:rPr lang="en-US" altLang="zh-CN" sz="2000" dirty="0"/>
              <a:t>(1,100, 20)  # </a:t>
            </a:r>
            <a:r>
              <a:rPr lang="zh-CN" altLang="en-US" sz="2000" dirty="0"/>
              <a:t>返回 </a:t>
            </a:r>
            <a:r>
              <a:rPr lang="en-US" altLang="zh-CN" sz="2000" dirty="0"/>
              <a:t>[1,100)</a:t>
            </a:r>
            <a:r>
              <a:rPr lang="zh-CN" altLang="en-US" sz="2000" dirty="0"/>
              <a:t>内</a:t>
            </a:r>
            <a:r>
              <a:rPr lang="en-US" altLang="zh-CN" sz="2000" dirty="0"/>
              <a:t>20</a:t>
            </a:r>
            <a:r>
              <a:rPr lang="zh-CN" altLang="en-US" sz="2000" dirty="0"/>
              <a:t>个随机整数</a:t>
            </a:r>
            <a:endParaRPr lang="en-US" altLang="zh-CN" sz="2000" dirty="0"/>
          </a:p>
          <a:p>
            <a:r>
              <a:rPr lang="en-US" altLang="zh-CN" sz="2000" dirty="0" err="1"/>
              <a:t>np.random.choice</a:t>
            </a:r>
            <a:r>
              <a:rPr lang="en-US" altLang="zh-CN" sz="2000" dirty="0"/>
              <a:t>(b, 5)	# </a:t>
            </a:r>
            <a:r>
              <a:rPr lang="zh-CN" altLang="en-US" sz="2000" dirty="0"/>
              <a:t>从</a:t>
            </a:r>
            <a:r>
              <a:rPr lang="en-US" altLang="zh-CN" sz="2000" dirty="0"/>
              <a:t>b</a:t>
            </a:r>
            <a:r>
              <a:rPr lang="zh-CN" altLang="en-US" sz="2000" dirty="0"/>
              <a:t>中随机抽</a:t>
            </a:r>
            <a:r>
              <a:rPr lang="en-US" altLang="zh-CN" sz="2000" dirty="0"/>
              <a:t>5</a:t>
            </a:r>
            <a:r>
              <a:rPr lang="zh-CN" altLang="en-US" sz="2000" dirty="0"/>
              <a:t>个数据</a:t>
            </a:r>
            <a:endParaRPr lang="zh-CN" alt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7.4.3  </a:t>
            </a:r>
            <a:r>
              <a:rPr lang="zh-CN" altLang="en-US" sz="3200" dirty="0">
                <a:solidFill>
                  <a:schemeClr val="bg1"/>
                </a:solidFill>
                <a:effectLst>
                  <a:outerShdw blurRad="38100" dist="38100" dir="2700000" algn="tl">
                    <a:srgbClr val="000000">
                      <a:alpha val="43137"/>
                    </a:srgbClr>
                  </a:outerShdw>
                </a:effectLst>
              </a:rPr>
              <a:t>集合函数 </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991544" y="2032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文本框 3"/>
          <p:cNvSpPr txBox="1"/>
          <p:nvPr/>
        </p:nvSpPr>
        <p:spPr>
          <a:xfrm>
            <a:off x="2279576" y="977898"/>
            <a:ext cx="8212212" cy="400110"/>
          </a:xfrm>
          <a:prstGeom prst="rect">
            <a:avLst/>
          </a:prstGeom>
          <a:noFill/>
        </p:spPr>
        <p:txBody>
          <a:bodyPr wrap="square" rtlCol="0">
            <a:spAutoFit/>
          </a:bodyPr>
          <a:lstStyle/>
          <a:p>
            <a:r>
              <a:rPr lang="zh-CN" altLang="en-US" sz="2000" dirty="0"/>
              <a:t>研究两个数组中的数据是否存在某种集合关系时，</a:t>
            </a:r>
            <a:r>
              <a:rPr lang="zh-CN" altLang="en-US" sz="2000"/>
              <a:t>可使用</a:t>
            </a:r>
            <a:r>
              <a:rPr lang="en-US" altLang="zh-CN" sz="2000"/>
              <a:t>np</a:t>
            </a:r>
            <a:r>
              <a:rPr lang="zh-CN" altLang="en-US" sz="2000"/>
              <a:t>的集合</a:t>
            </a:r>
            <a:r>
              <a:rPr lang="zh-CN" altLang="en-US" sz="2000" dirty="0"/>
              <a:t>函数。</a:t>
            </a:r>
            <a:endParaRPr lang="zh-CN" altLang="en-US" sz="2000" dirty="0"/>
          </a:p>
        </p:txBody>
      </p:sp>
      <p:sp>
        <p:nvSpPr>
          <p:cNvPr id="8" name="文本框 7"/>
          <p:cNvSpPr txBox="1"/>
          <p:nvPr/>
        </p:nvSpPr>
        <p:spPr>
          <a:xfrm>
            <a:off x="2342445" y="1268760"/>
            <a:ext cx="8212211" cy="3785652"/>
          </a:xfrm>
          <a:prstGeom prst="rect">
            <a:avLst/>
          </a:prstGeom>
          <a:noFill/>
        </p:spPr>
        <p:txBody>
          <a:bodyPr wrap="square" rtlCol="0">
            <a:spAutoFit/>
          </a:bodyPr>
          <a:lstStyle/>
          <a:p>
            <a:r>
              <a:rPr lang="en-US" altLang="zh-CN" sz="2000" dirty="0"/>
              <a:t>x=</a:t>
            </a:r>
            <a:r>
              <a:rPr lang="en-US" altLang="zh-CN" sz="2000" dirty="0" err="1"/>
              <a:t>np.arange</a:t>
            </a:r>
            <a:r>
              <a:rPr lang="en-US" altLang="zh-CN" sz="2000" dirty="0"/>
              <a:t>(5)  	# array([0,1,2,3,4]) </a:t>
            </a:r>
            <a:endParaRPr lang="en-US" altLang="zh-CN" sz="2000" dirty="0"/>
          </a:p>
          <a:p>
            <a:r>
              <a:rPr lang="en-US" altLang="zh-CN" sz="2000" dirty="0"/>
              <a:t>y=</a:t>
            </a:r>
            <a:r>
              <a:rPr lang="en-US" altLang="zh-CN" sz="2000" dirty="0" err="1"/>
              <a:t>np.arange</a:t>
            </a:r>
            <a:r>
              <a:rPr lang="en-US" altLang="zh-CN" sz="2000" dirty="0"/>
              <a:t>(3, 8)  	# array</a:t>
            </a:r>
            <a:r>
              <a:rPr lang="en-US" altLang="zh-CN" sz="2000"/>
              <a:t>([3,4,5,6,7])</a:t>
            </a:r>
            <a:endParaRPr lang="en-US" altLang="zh-CN" sz="2000" dirty="0"/>
          </a:p>
          <a:p>
            <a:endParaRPr lang="en-US" altLang="zh-CN" sz="2000" dirty="0"/>
          </a:p>
          <a:p>
            <a:r>
              <a:rPr lang="en-US" altLang="zh-CN" sz="2000"/>
              <a:t>np.</a:t>
            </a:r>
            <a:r>
              <a:rPr lang="en-US" altLang="zh-CN" sz="2000" dirty="0">
                <a:solidFill>
                  <a:srgbClr val="C00000"/>
                </a:solidFill>
                <a:latin typeface="+mn-lt"/>
                <a:ea typeface="+mn-ea"/>
              </a:rPr>
              <a:t>intersect</a:t>
            </a:r>
            <a:r>
              <a:rPr lang="en-US" altLang="zh-CN" sz="2000">
                <a:solidFill>
                  <a:srgbClr val="00B050"/>
                </a:solidFill>
              </a:rPr>
              <a:t>1d</a:t>
            </a:r>
            <a:r>
              <a:rPr lang="en-US" altLang="zh-CN" sz="2000" dirty="0"/>
              <a:t>(x, y) 	# </a:t>
            </a:r>
            <a:r>
              <a:rPr lang="zh-CN" altLang="en-US" sz="2000" dirty="0"/>
              <a:t>交集 </a:t>
            </a:r>
            <a:r>
              <a:rPr lang="en-US" altLang="zh-CN" sz="2000" dirty="0"/>
              <a:t>, </a:t>
            </a:r>
            <a:r>
              <a:rPr lang="zh-CN" altLang="en-US" sz="2000" dirty="0"/>
              <a:t>注</a:t>
            </a:r>
            <a:r>
              <a:rPr lang="en-US" altLang="zh-CN" sz="2000"/>
              <a:t>:</a:t>
            </a:r>
            <a:r>
              <a:rPr lang="zh-CN" altLang="en-US" sz="2000"/>
              <a:t>不能用</a:t>
            </a:r>
            <a:r>
              <a:rPr lang="en-US" altLang="zh-CN" sz="2000"/>
              <a:t>python</a:t>
            </a:r>
            <a:r>
              <a:rPr lang="zh-CN" altLang="en-US" sz="2000"/>
              <a:t>的集合运算</a:t>
            </a:r>
            <a:r>
              <a:rPr lang="zh-CN" altLang="en-US" sz="2000" dirty="0"/>
              <a:t>符号</a:t>
            </a:r>
            <a:r>
              <a:rPr lang="en-US" altLang="zh-CN" sz="2000" dirty="0"/>
              <a:t>&amp; | -</a:t>
            </a:r>
            <a:endParaRPr lang="en-US" altLang="zh-CN" sz="2000" dirty="0"/>
          </a:p>
          <a:p>
            <a:r>
              <a:rPr lang="en-US" altLang="zh-CN" sz="2000" dirty="0" err="1"/>
              <a:t>Out:array</a:t>
            </a:r>
            <a:r>
              <a:rPr lang="en-US" altLang="zh-CN" sz="2000" dirty="0"/>
              <a:t>([3, 4])	# 1d </a:t>
            </a:r>
            <a:r>
              <a:rPr lang="zh-CN" altLang="en-US" sz="2000" dirty="0"/>
              <a:t>表示返回结果总是一维数组</a:t>
            </a:r>
            <a:endParaRPr lang="en-US" altLang="zh-CN" sz="2000" dirty="0"/>
          </a:p>
          <a:p>
            <a:r>
              <a:rPr lang="en-US" altLang="zh-CN" sz="2000"/>
              <a:t>np.</a:t>
            </a:r>
            <a:r>
              <a:rPr lang="en-US" altLang="zh-CN" sz="2000" dirty="0">
                <a:solidFill>
                  <a:srgbClr val="C00000"/>
                </a:solidFill>
                <a:latin typeface="+mn-lt"/>
                <a:ea typeface="+mn-ea"/>
              </a:rPr>
              <a:t>union1d</a:t>
            </a:r>
            <a:r>
              <a:rPr lang="en-US" altLang="zh-CN" sz="2000"/>
              <a:t>(</a:t>
            </a:r>
            <a:r>
              <a:rPr lang="en-US" altLang="zh-CN" sz="2000" dirty="0"/>
              <a:t>x, y)	# </a:t>
            </a:r>
            <a:r>
              <a:rPr lang="zh-CN" altLang="en-US" sz="2000" dirty="0"/>
              <a:t>并集</a:t>
            </a:r>
            <a:endParaRPr lang="en-US" altLang="zh-CN" sz="2000" dirty="0"/>
          </a:p>
          <a:p>
            <a:r>
              <a:rPr lang="en-US" altLang="zh-CN" sz="2000" dirty="0" err="1"/>
              <a:t>Out:array</a:t>
            </a:r>
            <a:r>
              <a:rPr lang="en-US" altLang="zh-CN" sz="2000" dirty="0"/>
              <a:t>([0, 1, 2, 3, 4, 5, 6, 7])</a:t>
            </a:r>
            <a:endParaRPr lang="en-US" altLang="zh-CN" sz="2000" dirty="0"/>
          </a:p>
          <a:p>
            <a:endParaRPr lang="en-US" altLang="zh-CN" sz="2000" dirty="0"/>
          </a:p>
          <a:p>
            <a:r>
              <a:rPr lang="en-US" altLang="zh-CN" sz="2000"/>
              <a:t>np.</a:t>
            </a:r>
            <a:r>
              <a:rPr lang="en-US" altLang="zh-CN" sz="2000" dirty="0">
                <a:solidFill>
                  <a:srgbClr val="C00000"/>
                </a:solidFill>
                <a:latin typeface="+mn-lt"/>
                <a:ea typeface="+mn-ea"/>
              </a:rPr>
              <a:t>setdiff1d</a:t>
            </a:r>
            <a:r>
              <a:rPr lang="en-US" altLang="zh-CN" sz="2000"/>
              <a:t>(</a:t>
            </a:r>
            <a:r>
              <a:rPr lang="en-US" altLang="zh-CN" sz="2000" dirty="0"/>
              <a:t>x, y)	# </a:t>
            </a:r>
            <a:r>
              <a:rPr lang="zh-CN" altLang="en-US" sz="2000" dirty="0"/>
              <a:t>差集 </a:t>
            </a:r>
            <a:r>
              <a:rPr lang="en-US" altLang="zh-CN" sz="2000" dirty="0"/>
              <a:t>x - y</a:t>
            </a:r>
            <a:endParaRPr lang="en-US" altLang="zh-CN" sz="2000" dirty="0"/>
          </a:p>
          <a:p>
            <a:r>
              <a:rPr lang="en-US" altLang="zh-CN" sz="2000" dirty="0"/>
              <a:t>Out: array([0, 1, 2])</a:t>
            </a:r>
            <a:endParaRPr lang="en-US" altLang="zh-CN" sz="2000" dirty="0"/>
          </a:p>
          <a:p>
            <a:r>
              <a:rPr lang="en-US" altLang="zh-CN" sz="2000"/>
              <a:t>np.</a:t>
            </a:r>
            <a:r>
              <a:rPr lang="en-US" altLang="zh-CN" sz="2000" dirty="0">
                <a:solidFill>
                  <a:srgbClr val="C00000"/>
                </a:solidFill>
                <a:latin typeface="+mn-lt"/>
                <a:ea typeface="+mn-ea"/>
              </a:rPr>
              <a:t>setxor1d</a:t>
            </a:r>
            <a:r>
              <a:rPr lang="en-US" altLang="zh-CN" sz="2000"/>
              <a:t>(</a:t>
            </a:r>
            <a:r>
              <a:rPr lang="en-US" altLang="zh-CN" sz="2000" dirty="0"/>
              <a:t>x, y)	# </a:t>
            </a:r>
            <a:r>
              <a:rPr lang="zh-CN" altLang="en-US" sz="2000" dirty="0"/>
              <a:t>对称差集， 不同时存在</a:t>
            </a:r>
            <a:r>
              <a:rPr lang="zh-CN" altLang="en-US" sz="2000"/>
              <a:t>于</a:t>
            </a:r>
            <a:r>
              <a:rPr lang="en-US" altLang="zh-CN" sz="2000"/>
              <a:t>x</a:t>
            </a:r>
            <a:r>
              <a:rPr lang="zh-CN" altLang="en-US" sz="2000"/>
              <a:t>和</a:t>
            </a:r>
            <a:r>
              <a:rPr lang="en-US" altLang="zh-CN" sz="2000"/>
              <a:t>y</a:t>
            </a:r>
            <a:r>
              <a:rPr lang="zh-CN" altLang="en-US" sz="2000" dirty="0"/>
              <a:t>集合中</a:t>
            </a:r>
            <a:endParaRPr lang="en-US" altLang="zh-CN" sz="2000" dirty="0"/>
          </a:p>
          <a:p>
            <a:r>
              <a:rPr lang="en-US" altLang="zh-CN" sz="2000" dirty="0"/>
              <a:t>Out: array([0, 1, 2, 5, 6, 7])</a:t>
            </a:r>
            <a:endParaRPr lang="en-US" altLang="zh-CN" sz="2000" dirty="0"/>
          </a:p>
        </p:txBody>
      </p:sp>
      <p:sp>
        <p:nvSpPr>
          <p:cNvPr id="2" name="矩形 1"/>
          <p:cNvSpPr/>
          <p:nvPr/>
        </p:nvSpPr>
        <p:spPr>
          <a:xfrm>
            <a:off x="2342445" y="5279938"/>
            <a:ext cx="7137931" cy="1323439"/>
          </a:xfrm>
          <a:prstGeom prst="rect">
            <a:avLst/>
          </a:prstGeom>
        </p:spPr>
        <p:txBody>
          <a:bodyPr wrap="square">
            <a:spAutoFit/>
          </a:bodyPr>
          <a:lstStyle/>
          <a:p>
            <a:r>
              <a:rPr lang="zh-CN" altLang="en-US" sz="2000" dirty="0"/>
              <a:t>应用：找出两个数据集 </a:t>
            </a:r>
            <a:r>
              <a:rPr lang="en-US" altLang="zh-CN" sz="2000" dirty="0"/>
              <a:t>a1 </a:t>
            </a:r>
            <a:r>
              <a:rPr lang="zh-CN" altLang="en-US" sz="2000" dirty="0"/>
              <a:t>和 </a:t>
            </a:r>
            <a:r>
              <a:rPr lang="en-US" altLang="zh-CN" sz="2000" dirty="0"/>
              <a:t>a2 </a:t>
            </a:r>
            <a:r>
              <a:rPr lang="zh-CN" altLang="en-US" sz="2000" dirty="0"/>
              <a:t>的交集</a:t>
            </a:r>
            <a:r>
              <a:rPr lang="en-US" altLang="zh-CN" sz="2000" dirty="0"/>
              <a:t> </a:t>
            </a:r>
            <a:endParaRPr lang="en-US" altLang="zh-CN" sz="2000" dirty="0"/>
          </a:p>
          <a:p>
            <a:r>
              <a:rPr lang="en-US" altLang="zh-CN" sz="2000" dirty="0"/>
              <a:t>a1 = </a:t>
            </a:r>
            <a:r>
              <a:rPr lang="en-US" altLang="zh-CN" sz="2000" dirty="0" err="1"/>
              <a:t>np.random.randint</a:t>
            </a:r>
            <a:r>
              <a:rPr lang="en-US" altLang="zh-CN" sz="2000" dirty="0"/>
              <a:t>(1, 1e+8, 1000000) </a:t>
            </a:r>
            <a:endParaRPr lang="en-US" altLang="zh-CN" sz="2000" dirty="0"/>
          </a:p>
          <a:p>
            <a:r>
              <a:rPr lang="en-US" altLang="zh-CN" sz="2000" dirty="0"/>
              <a:t>a2 = </a:t>
            </a:r>
            <a:r>
              <a:rPr lang="en-US" altLang="zh-CN" sz="2000" dirty="0" err="1"/>
              <a:t>np.random.randint</a:t>
            </a:r>
            <a:r>
              <a:rPr lang="en-US" altLang="zh-CN" sz="2000" dirty="0"/>
              <a:t>(1, 1e+8, 500000) </a:t>
            </a:r>
            <a:endParaRPr lang="en-US" altLang="zh-CN" sz="2000" dirty="0"/>
          </a:p>
          <a:p>
            <a:r>
              <a:rPr lang="pt-BR" altLang="zh-CN" sz="2000" dirty="0"/>
              <a:t>ar = np.intersect1d(a1, a2) </a:t>
            </a:r>
            <a:r>
              <a:rPr lang="en-US" altLang="zh-CN" sz="2000" dirty="0"/>
              <a:t>	</a:t>
            </a:r>
            <a:endParaRPr lang="en-US" altLang="zh-CN"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7.4.4  </a:t>
            </a:r>
            <a:r>
              <a:rPr lang="zh-CN" altLang="en-US" sz="3200" dirty="0">
                <a:solidFill>
                  <a:schemeClr val="bg1"/>
                </a:solidFill>
                <a:effectLst>
                  <a:outerShdw blurRad="38100" dist="38100" dir="2700000" algn="tl">
                    <a:srgbClr val="000000">
                      <a:alpha val="43137"/>
                    </a:srgbClr>
                  </a:outerShdw>
                </a:effectLst>
              </a:rPr>
              <a:t>多项式 </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991544" y="2032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文本框 3"/>
          <p:cNvSpPr txBox="1"/>
          <p:nvPr/>
        </p:nvSpPr>
        <p:spPr>
          <a:xfrm>
            <a:off x="2037005" y="996613"/>
            <a:ext cx="8546738" cy="369332"/>
          </a:xfrm>
          <a:prstGeom prst="rect">
            <a:avLst/>
          </a:prstGeom>
          <a:noFill/>
        </p:spPr>
        <p:txBody>
          <a:bodyPr wrap="square" rtlCol="0">
            <a:spAutoFit/>
          </a:bodyPr>
          <a:lstStyle/>
          <a:p>
            <a:pPr indent="457200"/>
            <a:r>
              <a:rPr lang="en-US" altLang="zh-CN" dirty="0"/>
              <a:t>np</a:t>
            </a:r>
            <a:r>
              <a:rPr lang="zh-CN" altLang="en-US" dirty="0"/>
              <a:t>可构造多项式，可</a:t>
            </a:r>
            <a:r>
              <a:rPr lang="zh-CN" altLang="zh-CN" dirty="0"/>
              <a:t>代入数值进行计算，还可求微分、积分、解方程。</a:t>
            </a:r>
            <a:endParaRPr lang="zh-CN" altLang="en-US" dirty="0"/>
          </a:p>
        </p:txBody>
      </p:sp>
      <p:sp>
        <p:nvSpPr>
          <p:cNvPr id="14" name="矩形 13"/>
          <p:cNvSpPr/>
          <p:nvPr/>
        </p:nvSpPr>
        <p:spPr>
          <a:xfrm>
            <a:off x="1942783" y="1396724"/>
            <a:ext cx="8640960" cy="5324535"/>
          </a:xfrm>
          <a:prstGeom prst="rect">
            <a:avLst/>
          </a:prstGeom>
        </p:spPr>
        <p:txBody>
          <a:bodyPr wrap="square">
            <a:spAutoFit/>
          </a:bodyPr>
          <a:lstStyle/>
          <a:p>
            <a:r>
              <a:rPr lang="zh-CN" altLang="en-US" sz="2000" dirty="0"/>
              <a:t>y = np.</a:t>
            </a:r>
            <a:r>
              <a:rPr lang="zh-CN" altLang="en-US" sz="2000" dirty="0">
                <a:solidFill>
                  <a:srgbClr val="C00000"/>
                </a:solidFill>
                <a:latin typeface="+mn-lt"/>
                <a:ea typeface="+mn-ea"/>
              </a:rPr>
              <a:t>poly1d</a:t>
            </a:r>
            <a:r>
              <a:rPr lang="zh-CN" altLang="en-US" sz="2000" dirty="0"/>
              <a:t>([1, -3, -4])  # 以列表形式给出多项式系数，y是构造的多项式</a:t>
            </a:r>
            <a:endParaRPr lang="zh-CN" altLang="en-US" sz="2000" dirty="0"/>
          </a:p>
          <a:p>
            <a:r>
              <a:rPr lang="zh-CN" altLang="en-US" sz="2000" dirty="0"/>
              <a:t>Out: poly1d([ 1, -3, -4])    </a:t>
            </a:r>
            <a:r>
              <a:rPr lang="en-US" altLang="zh-CN" sz="2000" dirty="0"/>
              <a:t>	</a:t>
            </a:r>
            <a:r>
              <a:rPr lang="en-US" altLang="zh-CN" sz="2000"/>
              <a:t>#  </a:t>
            </a:r>
            <a:r>
              <a:rPr lang="zh-CN" altLang="en-US" sz="2000"/>
              <a:t>对应 </a:t>
            </a:r>
            <a:r>
              <a:rPr lang="en-US" altLang="zh-CN" sz="2000"/>
              <a:t>y </a:t>
            </a:r>
            <a:r>
              <a:rPr lang="en-US" altLang="zh-CN" sz="2000" dirty="0"/>
              <a:t>= x</a:t>
            </a:r>
            <a:r>
              <a:rPr lang="en-US" altLang="zh-CN" sz="2000" baseline="30000" dirty="0"/>
              <a:t>2</a:t>
            </a:r>
            <a:r>
              <a:rPr lang="en-US" altLang="zh-CN" sz="2000" dirty="0"/>
              <a:t> - 3x - 4</a:t>
            </a:r>
            <a:endParaRPr lang="zh-CN" altLang="en-US" sz="2000" dirty="0"/>
          </a:p>
          <a:p>
            <a:endParaRPr lang="en-US" altLang="zh-CN" sz="2000" dirty="0"/>
          </a:p>
          <a:p>
            <a:r>
              <a:rPr lang="zh-CN" altLang="en-US" sz="2000" dirty="0"/>
              <a:t>y([0.5, 1, 1.5])         	</a:t>
            </a:r>
            <a:r>
              <a:rPr lang="en-US" altLang="zh-CN" sz="2000" dirty="0"/>
              <a:t>	</a:t>
            </a:r>
            <a:r>
              <a:rPr lang="zh-CN" altLang="en-US" sz="2000" dirty="0"/>
              <a:t># 分别计算x取0.5, 1, 1.5时多项式的值</a:t>
            </a:r>
            <a:endParaRPr lang="zh-CN" altLang="en-US" sz="2000" dirty="0"/>
          </a:p>
          <a:p>
            <a:r>
              <a:rPr lang="zh-CN" altLang="en-US" sz="2000" dirty="0"/>
              <a:t>Out: array([-5.25, -6.  , -6.25])</a:t>
            </a:r>
            <a:endParaRPr lang="zh-CN" altLang="en-US" sz="2000" dirty="0"/>
          </a:p>
          <a:p>
            <a:endParaRPr lang="en-US" altLang="zh-CN" sz="2000" dirty="0"/>
          </a:p>
          <a:p>
            <a:r>
              <a:rPr lang="zh-CN" altLang="en-US" sz="2000" dirty="0"/>
              <a:t>np.roots(y)  		         	# 计算方程 的根</a:t>
            </a:r>
            <a:endParaRPr lang="zh-CN" altLang="en-US" sz="2000" dirty="0"/>
          </a:p>
          <a:p>
            <a:r>
              <a:rPr lang="zh-CN" altLang="en-US" sz="2000" dirty="0"/>
              <a:t>Out: array([ 4., -1.])   		# 根</a:t>
            </a:r>
            <a:r>
              <a:rPr lang="zh-CN" altLang="en-US" sz="2000"/>
              <a:t>为4</a:t>
            </a:r>
            <a:r>
              <a:rPr lang="en-US" altLang="zh-CN" sz="2000"/>
              <a:t>.0</a:t>
            </a:r>
            <a:r>
              <a:rPr lang="zh-CN" altLang="en-US" sz="2000"/>
              <a:t>和-1</a:t>
            </a:r>
            <a:r>
              <a:rPr lang="en-US" altLang="zh-CN" sz="2000"/>
              <a:t>.0</a:t>
            </a:r>
            <a:endParaRPr lang="zh-CN" altLang="en-US" sz="2000" dirty="0"/>
          </a:p>
          <a:p>
            <a:endParaRPr lang="zh-CN" altLang="en-US" sz="2000" dirty="0"/>
          </a:p>
          <a:p>
            <a:r>
              <a:rPr lang="zh-CN" altLang="en-US" sz="2000" dirty="0"/>
              <a:t>p = np.poly1d([2, 4, 0, 3]) 	# </a:t>
            </a:r>
            <a:r>
              <a:rPr lang="zh-CN" altLang="en-US" sz="2000"/>
              <a:t>构造多项式 </a:t>
            </a:r>
            <a:r>
              <a:rPr lang="en-US" altLang="zh-CN" sz="2000"/>
              <a:t>p</a:t>
            </a:r>
            <a:r>
              <a:rPr lang="en-US" altLang="zh-CN" sz="2000" dirty="0"/>
              <a:t>=2x</a:t>
            </a:r>
            <a:r>
              <a:rPr lang="en-US" altLang="zh-CN" sz="2000" baseline="30000" dirty="0"/>
              <a:t>3</a:t>
            </a:r>
            <a:r>
              <a:rPr lang="en-US" altLang="zh-CN" sz="2000" dirty="0"/>
              <a:t> + 4x</a:t>
            </a:r>
            <a:r>
              <a:rPr lang="en-US" altLang="zh-CN" sz="2000" baseline="30000" dirty="0"/>
              <a:t>2</a:t>
            </a:r>
            <a:r>
              <a:rPr lang="en-US" altLang="zh-CN" sz="2000" dirty="0"/>
              <a:t> + 3</a:t>
            </a:r>
            <a:r>
              <a:rPr lang="zh-CN" altLang="en-US" sz="2000" dirty="0"/>
              <a:t> </a:t>
            </a:r>
            <a:endParaRPr lang="zh-CN" altLang="en-US" sz="2000" dirty="0"/>
          </a:p>
          <a:p>
            <a:r>
              <a:rPr lang="zh-CN" altLang="en-US" sz="2000" dirty="0"/>
              <a:t>z = p+y                  	</a:t>
            </a:r>
            <a:r>
              <a:rPr lang="en-US" altLang="zh-CN" sz="2000" dirty="0"/>
              <a:t>	</a:t>
            </a:r>
            <a:r>
              <a:rPr lang="zh-CN" altLang="en-US" sz="2000" dirty="0"/>
              <a:t># p, y 两个多项式相加</a:t>
            </a:r>
            <a:endParaRPr lang="zh-CN" altLang="en-US" sz="2000" dirty="0"/>
          </a:p>
          <a:p>
            <a:r>
              <a:rPr lang="zh-CN" altLang="en-US" sz="2000" dirty="0"/>
              <a:t>Out: poly1d([ 2,  5, -3, -1])	# </a:t>
            </a:r>
            <a:r>
              <a:rPr lang="en-US" altLang="zh-CN" sz="2000" dirty="0"/>
              <a:t>z = 2x</a:t>
            </a:r>
            <a:r>
              <a:rPr lang="en-US" altLang="zh-CN" sz="2000" baseline="30000" dirty="0"/>
              <a:t>3</a:t>
            </a:r>
            <a:r>
              <a:rPr lang="en-US" altLang="zh-CN" sz="2000" dirty="0"/>
              <a:t> + 5x</a:t>
            </a:r>
            <a:r>
              <a:rPr lang="en-US" altLang="zh-CN" sz="2000" baseline="30000" dirty="0"/>
              <a:t>2</a:t>
            </a:r>
            <a:r>
              <a:rPr lang="en-US" altLang="zh-CN" sz="2000" dirty="0"/>
              <a:t> - 3x - 1</a:t>
            </a:r>
            <a:endParaRPr lang="zh-CN" altLang="en-US" sz="2000" dirty="0"/>
          </a:p>
          <a:p>
            <a:endParaRPr lang="en-US" altLang="zh-CN" sz="2000" dirty="0"/>
          </a:p>
          <a:p>
            <a:r>
              <a:rPr lang="zh-CN" altLang="en-US" sz="2000" dirty="0"/>
              <a:t>z.deriv()       			# 微分</a:t>
            </a:r>
            <a:endParaRPr lang="zh-CN" altLang="en-US" sz="2000" dirty="0"/>
          </a:p>
          <a:p>
            <a:r>
              <a:rPr lang="zh-CN" altLang="en-US" sz="2000" dirty="0"/>
              <a:t>Out:poly1d([6, 10, -3])</a:t>
            </a:r>
            <a:r>
              <a:rPr lang="en-US" altLang="zh-CN" sz="2000" dirty="0"/>
              <a:t>	</a:t>
            </a:r>
            <a:r>
              <a:rPr lang="en-US" altLang="zh-CN" sz="2000"/>
              <a:t>	# </a:t>
            </a:r>
            <a:r>
              <a:rPr lang="zh-CN" altLang="en-US" sz="2000"/>
              <a:t>等同于</a:t>
            </a:r>
            <a:r>
              <a:rPr lang="en-US" altLang="zh-CN" sz="2000"/>
              <a:t> </a:t>
            </a:r>
            <a:r>
              <a:rPr lang="en-US" altLang="zh-CN" sz="2000" dirty="0"/>
              <a:t>z' = 6x</a:t>
            </a:r>
            <a:r>
              <a:rPr lang="en-US" altLang="zh-CN" sz="2000" baseline="30000" dirty="0"/>
              <a:t>2</a:t>
            </a:r>
            <a:r>
              <a:rPr lang="en-US" altLang="zh-CN" sz="2000" dirty="0"/>
              <a:t> + 10x - 3</a:t>
            </a:r>
            <a:endParaRPr lang="zh-CN" altLang="en-US" sz="2000" dirty="0"/>
          </a:p>
          <a:p>
            <a:r>
              <a:rPr lang="zh-CN" altLang="en-US" sz="2000" dirty="0"/>
              <a:t>z.integ()  	     		# 积分</a:t>
            </a:r>
            <a:endParaRPr lang="zh-CN" altLang="en-US" sz="2000" dirty="0"/>
          </a:p>
          <a:p>
            <a:r>
              <a:rPr lang="zh-CN" altLang="en-US" sz="2000" dirty="0"/>
              <a:t>poly1d([ 0.5    ,  1.66666667, -1.5     , -1.    ,  0.   ])</a:t>
            </a:r>
            <a:endParaRPr lang="zh-CN"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7.4.4  </a:t>
            </a:r>
            <a:r>
              <a:rPr lang="zh-CN" altLang="en-US" sz="3200" dirty="0">
                <a:solidFill>
                  <a:schemeClr val="bg1"/>
                </a:solidFill>
                <a:effectLst>
                  <a:outerShdw blurRad="38100" dist="38100" dir="2700000" algn="tl">
                    <a:srgbClr val="000000">
                      <a:alpha val="43137"/>
                    </a:srgbClr>
                  </a:outerShdw>
                </a:effectLst>
              </a:rPr>
              <a:t>多项式 </a:t>
            </a:r>
            <a:endParaRPr lang="en-US" altLang="zh-CN" sz="3200" dirty="0">
              <a:solidFill>
                <a:schemeClr val="bg1"/>
              </a:solidFill>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991544" y="20323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文本框 3"/>
          <p:cNvSpPr txBox="1"/>
          <p:nvPr/>
        </p:nvSpPr>
        <p:spPr>
          <a:xfrm>
            <a:off x="1991544" y="1106752"/>
            <a:ext cx="8500244" cy="707886"/>
          </a:xfrm>
          <a:prstGeom prst="rect">
            <a:avLst/>
          </a:prstGeom>
          <a:noFill/>
        </p:spPr>
        <p:txBody>
          <a:bodyPr wrap="square" rtlCol="0">
            <a:spAutoFit/>
          </a:bodyPr>
          <a:lstStyle/>
          <a:p>
            <a:pPr indent="457200"/>
            <a:r>
              <a:rPr lang="zh-CN" altLang="en-US" sz="2000" kern="0" dirty="0">
                <a:solidFill>
                  <a:srgbClr val="990000"/>
                </a:solidFill>
              </a:rPr>
              <a:t>多项式拟合</a:t>
            </a:r>
            <a:r>
              <a:rPr lang="en-US" altLang="zh-CN" sz="2000" kern="0" dirty="0">
                <a:solidFill>
                  <a:srgbClr val="990000"/>
                </a:solidFill>
              </a:rPr>
              <a:t>:</a:t>
            </a:r>
            <a:r>
              <a:rPr lang="zh-CN" altLang="en-US" sz="2000" dirty="0"/>
              <a:t>利用给定的自变量和因变量，按指定的最高次方拟合</a:t>
            </a:r>
            <a:r>
              <a:rPr lang="zh-CN" altLang="en-US" sz="2000"/>
              <a:t>多项式。统计学中称为回归。</a:t>
            </a:r>
            <a:endParaRPr lang="en-US" altLang="zh-CN" sz="2000" dirty="0"/>
          </a:p>
        </p:txBody>
      </p:sp>
      <p:sp>
        <p:nvSpPr>
          <p:cNvPr id="14" name="矩形 13"/>
          <p:cNvSpPr/>
          <p:nvPr/>
        </p:nvSpPr>
        <p:spPr>
          <a:xfrm>
            <a:off x="1847528" y="1931952"/>
            <a:ext cx="8928992" cy="4051815"/>
          </a:xfrm>
          <a:prstGeom prst="rect">
            <a:avLst/>
          </a:prstGeom>
        </p:spPr>
        <p:txBody>
          <a:bodyPr wrap="square">
            <a:spAutoFit/>
          </a:bodyPr>
          <a:lstStyle/>
          <a:p>
            <a:pPr>
              <a:lnSpc>
                <a:spcPct val="130000"/>
              </a:lnSpc>
            </a:pPr>
            <a:r>
              <a:rPr lang="en-US" altLang="zh-CN" sz="2000" dirty="0"/>
              <a:t>x = </a:t>
            </a:r>
            <a:r>
              <a:rPr lang="en-US" altLang="zh-CN" sz="2000" dirty="0" err="1"/>
              <a:t>np.arange</a:t>
            </a:r>
            <a:r>
              <a:rPr lang="en-US" altLang="zh-CN" sz="2000" dirty="0"/>
              <a:t>(1, 21)			# </a:t>
            </a:r>
            <a:r>
              <a:rPr lang="zh-CN" altLang="en-US" sz="2000" dirty="0"/>
              <a:t>自变量</a:t>
            </a:r>
            <a:endParaRPr lang="en-US" altLang="zh-CN" sz="2000" dirty="0"/>
          </a:p>
          <a:p>
            <a:pPr>
              <a:lnSpc>
                <a:spcPct val="130000"/>
              </a:lnSpc>
            </a:pPr>
            <a:r>
              <a:rPr lang="en-US" altLang="zh-CN" sz="2000" dirty="0"/>
              <a:t>y1 = 3 * x + 2 + </a:t>
            </a:r>
            <a:r>
              <a:rPr lang="en-US" altLang="zh-CN" sz="2000" dirty="0" err="1"/>
              <a:t>np.random.rand</a:t>
            </a:r>
            <a:r>
              <a:rPr lang="en-US" altLang="zh-CN" sz="2000" dirty="0"/>
              <a:t>(20) 	</a:t>
            </a:r>
            <a:r>
              <a:rPr lang="en-US" altLang="zh-CN" sz="2000"/>
              <a:t># </a:t>
            </a:r>
            <a:r>
              <a:rPr lang="zh-CN" altLang="en-US" sz="2000"/>
              <a:t>构造因变量</a:t>
            </a:r>
            <a:r>
              <a:rPr lang="en-US" altLang="zh-CN" sz="2000"/>
              <a:t>y1</a:t>
            </a:r>
            <a:r>
              <a:rPr lang="zh-CN" altLang="en-US" sz="2000"/>
              <a:t>，加入</a:t>
            </a:r>
            <a:r>
              <a:rPr lang="zh-CN" altLang="en-US" sz="2000" dirty="0"/>
              <a:t>随机干扰值</a:t>
            </a:r>
            <a:endParaRPr lang="zh-CN" altLang="en-US" sz="2000" dirty="0"/>
          </a:p>
          <a:p>
            <a:pPr>
              <a:lnSpc>
                <a:spcPct val="130000"/>
              </a:lnSpc>
            </a:pPr>
            <a:r>
              <a:rPr lang="en-US" altLang="zh-CN" sz="2000" dirty="0" err="1"/>
              <a:t>coef</a:t>
            </a:r>
            <a:r>
              <a:rPr lang="en-US" altLang="zh-CN" sz="2000" dirty="0"/>
              <a:t> = </a:t>
            </a:r>
            <a:r>
              <a:rPr lang="en-US" altLang="zh-CN" sz="2000" err="1"/>
              <a:t>np</a:t>
            </a:r>
            <a:r>
              <a:rPr lang="en-US" altLang="zh-CN" sz="2000"/>
              <a:t>.</a:t>
            </a:r>
            <a:r>
              <a:rPr lang="en-US" altLang="zh-CN" sz="2000" dirty="0" err="1">
                <a:solidFill>
                  <a:srgbClr val="C00000"/>
                </a:solidFill>
                <a:latin typeface="+mn-lt"/>
                <a:ea typeface="+mn-ea"/>
              </a:rPr>
              <a:t>polyfit</a:t>
            </a:r>
            <a:r>
              <a:rPr lang="en-US" altLang="zh-CN" sz="2000"/>
              <a:t>(</a:t>
            </a:r>
            <a:r>
              <a:rPr lang="en-US" altLang="zh-CN" sz="2000" dirty="0"/>
              <a:t>x, y1</a:t>
            </a:r>
            <a:r>
              <a:rPr lang="en-US" altLang="zh-CN" sz="2000"/>
              <a:t>, </a:t>
            </a:r>
            <a:r>
              <a:rPr lang="en-US" altLang="zh-CN" sz="2000" dirty="0">
                <a:solidFill>
                  <a:srgbClr val="C00000"/>
                </a:solidFill>
                <a:latin typeface="+mn-lt"/>
                <a:ea typeface="+mn-ea"/>
              </a:rPr>
              <a:t>1</a:t>
            </a:r>
            <a:r>
              <a:rPr lang="en-US" altLang="zh-CN" sz="2000"/>
              <a:t>)         </a:t>
            </a:r>
            <a:r>
              <a:rPr lang="en-US" altLang="zh-CN" sz="2000" dirty="0"/>
              <a:t>		# </a:t>
            </a:r>
            <a:r>
              <a:rPr lang="zh-CN" altLang="en-US" sz="2000" dirty="0"/>
              <a:t>按一次多项式拟合，拟合系数如下</a:t>
            </a:r>
            <a:endParaRPr lang="zh-CN" altLang="en-US" sz="2000" dirty="0"/>
          </a:p>
          <a:p>
            <a:pPr>
              <a:lnSpc>
                <a:spcPct val="130000"/>
              </a:lnSpc>
            </a:pPr>
            <a:r>
              <a:rPr lang="en-US" altLang="zh-CN" sz="2000" dirty="0"/>
              <a:t>Out: array([2.99028312, 2.5900484 ])   #  y = 2.99x + 2.59</a:t>
            </a:r>
            <a:endParaRPr lang="en-US" altLang="zh-CN" sz="2000" dirty="0"/>
          </a:p>
          <a:p>
            <a:pPr>
              <a:lnSpc>
                <a:spcPct val="130000"/>
              </a:lnSpc>
            </a:pPr>
            <a:r>
              <a:rPr lang="en-US" altLang="zh-CN" sz="2000"/>
              <a:t>ypre </a:t>
            </a:r>
            <a:r>
              <a:rPr lang="en-US" altLang="zh-CN" sz="2000" dirty="0"/>
              <a:t>= </a:t>
            </a:r>
            <a:r>
              <a:rPr lang="zh-CN" altLang="en-US" sz="2000" dirty="0"/>
              <a:t>np.poly1d</a:t>
            </a:r>
            <a:r>
              <a:rPr lang="en-US" altLang="zh-CN" sz="2000" dirty="0"/>
              <a:t>(</a:t>
            </a:r>
            <a:r>
              <a:rPr lang="en-US" altLang="zh-CN" sz="2000" dirty="0" err="1"/>
              <a:t>coef</a:t>
            </a:r>
            <a:r>
              <a:rPr lang="en-US" altLang="zh-CN" sz="2000"/>
              <a:t>)  	# </a:t>
            </a:r>
            <a:r>
              <a:rPr lang="zh-CN" altLang="en-US" sz="2000"/>
              <a:t>利用系数产生拟合多项式</a:t>
            </a:r>
            <a:r>
              <a:rPr lang="en-US" altLang="zh-CN" sz="2000"/>
              <a:t>, </a:t>
            </a:r>
            <a:r>
              <a:rPr lang="zh-CN" altLang="en-US" sz="2000"/>
              <a:t>建模</a:t>
            </a:r>
            <a:endParaRPr lang="en-US" altLang="zh-CN" sz="2000" dirty="0"/>
          </a:p>
          <a:p>
            <a:pPr>
              <a:lnSpc>
                <a:spcPct val="130000"/>
              </a:lnSpc>
            </a:pPr>
            <a:r>
              <a:rPr lang="en-US" altLang="zh-CN" sz="2000"/>
              <a:t>yre(</a:t>
            </a:r>
            <a:r>
              <a:rPr lang="en-US" altLang="zh-CN" sz="2000" dirty="0"/>
              <a:t>x)</a:t>
            </a:r>
            <a:r>
              <a:rPr lang="en-US" altLang="zh-CN" sz="2000"/>
              <a:t>		# </a:t>
            </a:r>
            <a:r>
              <a:rPr lang="zh-CN" altLang="en-US" sz="2000"/>
              <a:t>将</a:t>
            </a:r>
            <a:r>
              <a:rPr lang="en-US" altLang="zh-CN" sz="2000"/>
              <a:t>x</a:t>
            </a:r>
            <a:r>
              <a:rPr lang="zh-CN" altLang="en-US" sz="2000"/>
              <a:t>带入模型</a:t>
            </a:r>
            <a:r>
              <a:rPr lang="en-US" altLang="zh-CN" sz="2000"/>
              <a:t>ypre</a:t>
            </a:r>
            <a:r>
              <a:rPr lang="zh-CN" altLang="en-US" sz="2000"/>
              <a:t>计算，得到预测值</a:t>
            </a:r>
            <a:endParaRPr lang="en-US" altLang="zh-CN" sz="2000"/>
          </a:p>
          <a:p>
            <a:pPr>
              <a:lnSpc>
                <a:spcPct val="130000"/>
              </a:lnSpc>
            </a:pPr>
            <a:endParaRPr lang="en-US" altLang="zh-CN" sz="2000" dirty="0"/>
          </a:p>
          <a:p>
            <a:pPr>
              <a:lnSpc>
                <a:spcPct val="130000"/>
              </a:lnSpc>
            </a:pPr>
            <a:r>
              <a:rPr lang="en-US" altLang="zh-CN" sz="2000" dirty="0"/>
              <a:t>y2 = x**2 + 3 * x + 1 + </a:t>
            </a:r>
            <a:r>
              <a:rPr lang="en-US" altLang="zh-CN" sz="2000" dirty="0" err="1"/>
              <a:t>np.random.rand</a:t>
            </a:r>
            <a:r>
              <a:rPr lang="en-US" altLang="zh-CN" sz="2000" dirty="0"/>
              <a:t>(20)	# </a:t>
            </a:r>
            <a:r>
              <a:rPr lang="zh-CN" altLang="en-US" sz="2000" dirty="0"/>
              <a:t>构造测试数据</a:t>
            </a:r>
            <a:r>
              <a:rPr lang="en-US" altLang="zh-CN" sz="2000" dirty="0"/>
              <a:t>y2</a:t>
            </a:r>
            <a:endParaRPr lang="en-US" altLang="zh-CN" sz="2000" dirty="0"/>
          </a:p>
          <a:p>
            <a:pPr>
              <a:lnSpc>
                <a:spcPct val="130000"/>
              </a:lnSpc>
            </a:pPr>
            <a:r>
              <a:rPr lang="en-US" altLang="zh-CN" sz="2000" dirty="0" err="1"/>
              <a:t>np.polyfit</a:t>
            </a:r>
            <a:r>
              <a:rPr lang="en-US" altLang="zh-CN" sz="2000" dirty="0"/>
              <a:t>(x, y2</a:t>
            </a:r>
            <a:r>
              <a:rPr lang="en-US" altLang="zh-CN" sz="2000"/>
              <a:t>, </a:t>
            </a:r>
            <a:r>
              <a:rPr lang="en-US" altLang="zh-CN" sz="2000" dirty="0">
                <a:solidFill>
                  <a:srgbClr val="C00000"/>
                </a:solidFill>
                <a:latin typeface="+mn-lt"/>
                <a:ea typeface="+mn-ea"/>
              </a:rPr>
              <a:t>2</a:t>
            </a:r>
            <a:r>
              <a:rPr lang="en-US" altLang="zh-CN" sz="2000"/>
              <a:t>)              </a:t>
            </a:r>
            <a:r>
              <a:rPr lang="en-US" altLang="zh-CN" sz="2000" dirty="0"/>
              <a:t>		# </a:t>
            </a:r>
            <a:r>
              <a:rPr lang="zh-CN" altLang="en-US" sz="2000" dirty="0"/>
              <a:t>按二次多项式拟合，拟合系数如下</a:t>
            </a:r>
            <a:endParaRPr lang="zh-CN" altLang="en-US" sz="2000" dirty="0"/>
          </a:p>
          <a:p>
            <a:pPr>
              <a:lnSpc>
                <a:spcPct val="130000"/>
              </a:lnSpc>
            </a:pPr>
            <a:r>
              <a:rPr lang="en-US" altLang="zh-CN" sz="2000" dirty="0"/>
              <a:t>Out: array([1.00000149, 3.01755285, 1.32390592]) # y = x</a:t>
            </a:r>
            <a:r>
              <a:rPr lang="en-US" altLang="zh-CN" sz="2000" baseline="30000" dirty="0"/>
              <a:t>2</a:t>
            </a:r>
            <a:r>
              <a:rPr lang="en-US" altLang="zh-CN" sz="2000" dirty="0"/>
              <a:t> + 3.02x +1.32</a:t>
            </a:r>
            <a:endParaRPr lang="zh-CN" altLang="en-US"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7.4.5 </a:t>
            </a:r>
            <a:r>
              <a:rPr lang="zh-CN" altLang="en-US" sz="3200">
                <a:solidFill>
                  <a:schemeClr val="bg1"/>
                </a:solidFill>
                <a:effectLst>
                  <a:outerShdw blurRad="38100" dist="38100" dir="2700000" algn="tl">
                    <a:srgbClr val="000000">
                      <a:alpha val="43137"/>
                    </a:srgbClr>
                  </a:outerShdw>
                </a:effectLst>
              </a:rPr>
              <a:t>线性代数函数</a:t>
            </a:r>
            <a:endParaRPr lang="en-US" altLang="zh-CN" sz="3200" dirty="0">
              <a:solidFill>
                <a:schemeClr val="bg1"/>
              </a:solidFill>
              <a:effectLst>
                <a:outerShdw blurRad="38100" dist="38100" dir="2700000" algn="tl">
                  <a:srgbClr val="000000">
                    <a:alpha val="43137"/>
                  </a:srgbClr>
                </a:outerShdw>
              </a:effectLst>
            </a:endParaRPr>
          </a:p>
        </p:txBody>
      </p:sp>
      <p:sp>
        <p:nvSpPr>
          <p:cNvPr id="15" name="文本框 14"/>
          <p:cNvSpPr txBox="1"/>
          <p:nvPr/>
        </p:nvSpPr>
        <p:spPr>
          <a:xfrm>
            <a:off x="2036904" y="988420"/>
            <a:ext cx="7622258" cy="400110"/>
          </a:xfrm>
          <a:prstGeom prst="rect">
            <a:avLst/>
          </a:prstGeom>
          <a:noFill/>
        </p:spPr>
        <p:txBody>
          <a:bodyPr wrap="square" rtlCol="0">
            <a:spAutoFit/>
          </a:bodyPr>
          <a:lstStyle/>
          <a:p>
            <a:r>
              <a:rPr lang="en-US" altLang="zh-CN" sz="2000" kern="0">
                <a:solidFill>
                  <a:srgbClr val="990000"/>
                </a:solidFill>
              </a:rPr>
              <a:t>numpy</a:t>
            </a:r>
            <a:r>
              <a:rPr lang="zh-CN" altLang="en-US" sz="2000" kern="0">
                <a:solidFill>
                  <a:srgbClr val="990000"/>
                </a:solidFill>
              </a:rPr>
              <a:t>的线性代数函数位于</a:t>
            </a:r>
            <a:r>
              <a:rPr lang="en-US" altLang="zh-CN" sz="2000" kern="0">
                <a:solidFill>
                  <a:srgbClr val="990000"/>
                </a:solidFill>
              </a:rPr>
              <a:t>np.linalg</a:t>
            </a:r>
            <a:r>
              <a:rPr lang="zh-CN" altLang="en-US" sz="2000" kern="0">
                <a:solidFill>
                  <a:srgbClr val="990000"/>
                </a:solidFill>
              </a:rPr>
              <a:t>子包中。</a:t>
            </a:r>
            <a:endParaRPr lang="en-US" altLang="zh-CN" sz="2000" dirty="0"/>
          </a:p>
        </p:txBody>
      </p:sp>
      <p:sp>
        <p:nvSpPr>
          <p:cNvPr id="16" name="矩形 15"/>
          <p:cNvSpPr/>
          <p:nvPr/>
        </p:nvSpPr>
        <p:spPr>
          <a:xfrm>
            <a:off x="2036905" y="1440945"/>
            <a:ext cx="8454883" cy="1938992"/>
          </a:xfrm>
          <a:prstGeom prst="rect">
            <a:avLst/>
          </a:prstGeom>
          <a:solidFill>
            <a:schemeClr val="accent3">
              <a:lumMod val="95000"/>
            </a:schemeClr>
          </a:solidFill>
        </p:spPr>
        <p:txBody>
          <a:bodyPr wrap="square">
            <a:spAutoFit/>
          </a:bodyPr>
          <a:lstStyle/>
          <a:p>
            <a:r>
              <a:rPr lang="en-US" altLang="zh-CN" sz="2000" b="0"/>
              <a:t>from numpy.linalg import  inv, eig ,det, matrix_rank</a:t>
            </a:r>
            <a:endParaRPr lang="en-US" altLang="zh-CN" sz="2000" b="0"/>
          </a:p>
          <a:p>
            <a:r>
              <a:rPr lang="en-US" altLang="zh-CN" sz="2000" b="0"/>
              <a:t>A = np.array([[2,5,3],[1,2,3],[3,5,7]])</a:t>
            </a:r>
            <a:endParaRPr lang="en-US" altLang="zh-CN" sz="2000" b="0"/>
          </a:p>
          <a:p>
            <a:r>
              <a:rPr lang="en-US" altLang="zh-CN" sz="2000" b="0"/>
              <a:t>b = </a:t>
            </a:r>
            <a:r>
              <a:rPr lang="en-US" altLang="zh-CN" sz="2000">
                <a:solidFill>
                  <a:srgbClr val="C00000"/>
                </a:solidFill>
                <a:latin typeface="+mn-lt"/>
                <a:ea typeface="+mn-ea"/>
              </a:rPr>
              <a:t>inv</a:t>
            </a:r>
            <a:r>
              <a:rPr lang="en-US" altLang="zh-CN" sz="2000" b="0"/>
              <a:t>(A)                 	# inv</a:t>
            </a:r>
            <a:r>
              <a:rPr lang="zh-CN" altLang="en-US" sz="2000" b="0"/>
              <a:t>求逆矩阵</a:t>
            </a:r>
            <a:endParaRPr lang="en-US" altLang="zh-CN" sz="2000" b="0"/>
          </a:p>
          <a:p>
            <a:r>
              <a:rPr lang="en-US" altLang="zh-CN" sz="2000" b="0"/>
              <a:t>np.</a:t>
            </a:r>
            <a:r>
              <a:rPr lang="en-US" altLang="zh-CN" sz="2000">
                <a:solidFill>
                  <a:srgbClr val="C00000"/>
                </a:solidFill>
                <a:latin typeface="+mn-lt"/>
                <a:ea typeface="+mn-ea"/>
              </a:rPr>
              <a:t>dot</a:t>
            </a:r>
            <a:r>
              <a:rPr lang="en-US" altLang="zh-CN" sz="2000" b="0"/>
              <a:t>(A, b).round(2)   	# </a:t>
            </a:r>
            <a:r>
              <a:rPr lang="zh-CN" altLang="en-US" sz="2000" b="0"/>
              <a:t>矩阵乘法且保留</a:t>
            </a:r>
            <a:r>
              <a:rPr lang="en-US" altLang="zh-CN" sz="2000" b="0"/>
              <a:t>2</a:t>
            </a:r>
            <a:r>
              <a:rPr lang="zh-CN" altLang="en-US" sz="2000" b="0"/>
              <a:t>位小数</a:t>
            </a:r>
            <a:r>
              <a:rPr lang="en-US" altLang="zh-CN" sz="2000" b="0"/>
              <a:t>,  </a:t>
            </a:r>
            <a:r>
              <a:rPr lang="zh-CN" altLang="en-US" sz="2000" b="0"/>
              <a:t>写为  </a:t>
            </a:r>
            <a:r>
              <a:rPr lang="en-US" altLang="zh-CN" sz="2000" b="0"/>
              <a:t>A@b </a:t>
            </a:r>
            <a:r>
              <a:rPr lang="zh-CN" altLang="en-US" sz="2000" b="0"/>
              <a:t>亦可</a:t>
            </a:r>
            <a:endParaRPr lang="en-US" altLang="zh-CN" sz="2000" b="0"/>
          </a:p>
          <a:p>
            <a:r>
              <a:rPr lang="en-US" altLang="zh-CN" sz="2000">
                <a:solidFill>
                  <a:srgbClr val="C00000"/>
                </a:solidFill>
                <a:latin typeface="+mn-lt"/>
                <a:ea typeface="+mn-ea"/>
              </a:rPr>
              <a:t>det</a:t>
            </a:r>
            <a:r>
              <a:rPr lang="en-US" altLang="zh-CN" sz="2000" b="0"/>
              <a:t>(A)                    	#  det</a:t>
            </a:r>
            <a:r>
              <a:rPr lang="zh-CN" altLang="en-US" sz="2000" b="0"/>
              <a:t>计算行列式， 结果为</a:t>
            </a:r>
            <a:r>
              <a:rPr lang="en-US" altLang="zh-CN" sz="2000" b="0"/>
              <a:t>6</a:t>
            </a:r>
            <a:endParaRPr lang="en-US" altLang="zh-CN" sz="2000" b="0"/>
          </a:p>
          <a:p>
            <a:r>
              <a:rPr lang="en-US" altLang="zh-CN" sz="2000">
                <a:solidFill>
                  <a:srgbClr val="C00000"/>
                </a:solidFill>
                <a:latin typeface="+mn-lt"/>
                <a:ea typeface="+mn-ea"/>
              </a:rPr>
              <a:t>matrix_rank</a:t>
            </a:r>
            <a:r>
              <a:rPr lang="en-US" altLang="zh-CN" sz="2000" b="0"/>
              <a:t>(A)      	# </a:t>
            </a:r>
            <a:r>
              <a:rPr lang="zh-CN" altLang="en-US" sz="2000" b="0"/>
              <a:t>矩阵的秩，结果为</a:t>
            </a:r>
            <a:r>
              <a:rPr lang="en-US" altLang="zh-CN" sz="2000" b="0"/>
              <a:t>3</a:t>
            </a:r>
            <a:endParaRPr lang="en-US" altLang="zh-CN" sz="2000" b="0" dirty="0"/>
          </a:p>
        </p:txBody>
      </p:sp>
      <p:sp>
        <p:nvSpPr>
          <p:cNvPr id="8" name="文本框 7"/>
          <p:cNvSpPr txBox="1"/>
          <p:nvPr/>
        </p:nvSpPr>
        <p:spPr>
          <a:xfrm>
            <a:off x="2008929" y="3717032"/>
            <a:ext cx="8482859" cy="2862322"/>
          </a:xfrm>
          <a:prstGeom prst="rect">
            <a:avLst/>
          </a:prstGeom>
          <a:solidFill>
            <a:schemeClr val="accent3">
              <a:lumMod val="95000"/>
            </a:schemeClr>
          </a:solidFill>
        </p:spPr>
        <p:txBody>
          <a:bodyPr wrap="square">
            <a:spAutoFit/>
          </a:bodyPr>
          <a:lstStyle/>
          <a:p>
            <a:r>
              <a:rPr lang="en-US" altLang="zh-CN" sz="2000" b="0"/>
              <a:t>eigvalue, eigvector = </a:t>
            </a:r>
            <a:r>
              <a:rPr lang="en-US" altLang="zh-CN" sz="2000">
                <a:solidFill>
                  <a:srgbClr val="C00000"/>
                </a:solidFill>
                <a:latin typeface="+mn-lt"/>
                <a:ea typeface="+mn-ea"/>
              </a:rPr>
              <a:t>eig</a:t>
            </a:r>
            <a:r>
              <a:rPr lang="en-US" altLang="zh-CN" sz="2000" b="0"/>
              <a:t>(A)  #  </a:t>
            </a:r>
            <a:r>
              <a:rPr lang="zh-CN" altLang="en-US" sz="2000" b="0"/>
              <a:t>返回特征值</a:t>
            </a:r>
            <a:r>
              <a:rPr lang="en-US" altLang="zh-CN" sz="2000" b="0"/>
              <a:t>eigvalue</a:t>
            </a:r>
            <a:r>
              <a:rPr lang="zh-CN" altLang="en-US" sz="2000" b="0"/>
              <a:t>，特征向量</a:t>
            </a:r>
            <a:r>
              <a:rPr lang="en-US" altLang="zh-CN" sz="2000" b="0"/>
              <a:t>eigvector</a:t>
            </a:r>
            <a:endParaRPr lang="en-US" altLang="zh-CN" sz="2000" b="0"/>
          </a:p>
          <a:p>
            <a:r>
              <a:rPr lang="en-US" altLang="zh-CN" sz="2000" b="0"/>
              <a:t>eigvalue.round(2)</a:t>
            </a:r>
            <a:endParaRPr lang="en-US" altLang="zh-CN" sz="2000" b="0"/>
          </a:p>
          <a:p>
            <a:r>
              <a:rPr lang="en-US" altLang="zh-CN" sz="2000" b="0"/>
              <a:t>Out:array([10.76+0.j  ,  0.12+0.67j,  0.12-0.67j])</a:t>
            </a:r>
            <a:endParaRPr lang="en-US" altLang="zh-CN" sz="2000" b="0"/>
          </a:p>
          <a:p>
            <a:r>
              <a:rPr lang="en-US" altLang="zh-CN" sz="2000" b="0"/>
              <a:t>eigvector.round(2)    		# </a:t>
            </a:r>
            <a:r>
              <a:rPr lang="zh-CN" altLang="en-US" sz="2000" b="0"/>
              <a:t>每列即某特征值对应的特征向量</a:t>
            </a:r>
            <a:endParaRPr lang="zh-CN" altLang="en-US" sz="2000" b="0"/>
          </a:p>
          <a:p>
            <a:r>
              <a:rPr lang="en-US" altLang="zh-CN" sz="2000" b="0"/>
              <a:t>Out:array([[ 0.47+0.j  ,  0.9 +0.j  ,  0.9 -0.j  ],</a:t>
            </a:r>
            <a:endParaRPr lang="en-US" altLang="zh-CN" sz="2000" b="0"/>
          </a:p>
          <a:p>
            <a:r>
              <a:rPr lang="en-US" altLang="zh-CN" sz="2000" b="0"/>
              <a:t>           [ 0.33+0.j  , -0.2 +0.24j, -0.2 -0.24j],</a:t>
            </a:r>
            <a:endParaRPr lang="en-US" altLang="zh-CN" sz="2000" b="0"/>
          </a:p>
          <a:p>
            <a:r>
              <a:rPr lang="en-US" altLang="zh-CN" sz="2000" b="0"/>
              <a:t>           [ 0.82+0.j  , -0.23-0.19j, -0.23+0.19j]])</a:t>
            </a:r>
            <a:endParaRPr lang="en-US" altLang="zh-CN" sz="2000" b="0"/>
          </a:p>
          <a:p>
            <a:endParaRPr lang="en-US" altLang="zh-CN" sz="2000" b="0"/>
          </a:p>
          <a:p>
            <a:r>
              <a:rPr lang="en-US" altLang="zh-CN" sz="2000" b="0"/>
              <a:t>np.allclose(A @ eigvector, eigvalue * eigvector)  # </a:t>
            </a:r>
            <a:r>
              <a:rPr lang="zh-CN" altLang="en-US" sz="2000" b="0"/>
              <a:t>检验上述计算结果</a:t>
            </a:r>
            <a:endParaRPr lang="zh-CN" altLang="en-US" sz="2000" b="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要返回数组中不重复的元素，应使用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ptp</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ceil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prod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unique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2638425" y="54221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圆角 12"/>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152400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numpy</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中要生成标准正态分布</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N(0,1)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的随机小数数组，应使用</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np.random</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rand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randn</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random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uniform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5348" y="980728"/>
            <a:ext cx="842493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buClr>
                <a:srgbClr val="990000"/>
              </a:buClr>
            </a:pPr>
            <a:r>
              <a:rPr lang="en-US" altLang="zh-CN" sz="2000" kern="0">
                <a:solidFill>
                  <a:srgbClr val="C00000"/>
                </a:solidFill>
                <a:latin typeface="Arial" panose="020B0604020202020204" pitchFamily="34" charset="0"/>
                <a:cs typeface="Arial" panose="020B0604020202020204" pitchFamily="34" charset="0"/>
              </a:rPr>
              <a:t>7.1.2 </a:t>
            </a:r>
            <a:r>
              <a:rPr lang="zh-CN" altLang="en-US" sz="2000" kern="0">
                <a:solidFill>
                  <a:srgbClr val="C00000"/>
                </a:solidFill>
                <a:latin typeface="Arial" panose="020B0604020202020204" pitchFamily="34" charset="0"/>
                <a:cs typeface="Arial" panose="020B0604020202020204" pitchFamily="34" charset="0"/>
              </a:rPr>
              <a:t>生成数组</a:t>
            </a:r>
            <a:endParaRPr lang="en-US" altLang="zh-CN" sz="2000" kern="0" dirty="0">
              <a:solidFill>
                <a:srgbClr val="C00000"/>
              </a:solidFill>
              <a:latin typeface="Arial" panose="020B0604020202020204" pitchFamily="34" charset="0"/>
              <a:cs typeface="Arial" panose="020B0604020202020204" pitchFamily="34" charset="0"/>
            </a:endParaRPr>
          </a:p>
          <a:p>
            <a:pPr marL="0" indent="0">
              <a:lnSpc>
                <a:spcPct val="120000"/>
              </a:lnSpc>
              <a:buClr>
                <a:srgbClr val="990000"/>
              </a:buClr>
            </a:pPr>
            <a:r>
              <a:rPr lang="en-US" altLang="zh-CN" sz="2000"/>
              <a:t>1. </a:t>
            </a:r>
            <a:r>
              <a:rPr lang="zh-CN" altLang="en-US" sz="2000">
                <a:solidFill>
                  <a:srgbClr val="C00000"/>
                </a:solidFill>
              </a:rPr>
              <a:t>使用</a:t>
            </a:r>
            <a:r>
              <a:rPr lang="en-US" altLang="zh-CN" sz="2000">
                <a:solidFill>
                  <a:srgbClr val="C00000"/>
                </a:solidFill>
              </a:rPr>
              <a:t>array()</a:t>
            </a:r>
            <a:r>
              <a:rPr lang="zh-CN" altLang="en-US" sz="2000">
                <a:solidFill>
                  <a:srgbClr val="C00000"/>
                </a:solidFill>
              </a:rPr>
              <a:t>生成</a:t>
            </a:r>
            <a:endParaRPr lang="en-US" altLang="zh-CN" sz="2000">
              <a:solidFill>
                <a:srgbClr val="C00000"/>
              </a:solidFill>
            </a:endParaRPr>
          </a:p>
          <a:p>
            <a:pPr marL="0" indent="0">
              <a:lnSpc>
                <a:spcPct val="120000"/>
              </a:lnSpc>
              <a:buClr>
                <a:srgbClr val="990000"/>
              </a:buClr>
            </a:pPr>
            <a:r>
              <a:rPr lang="en-US" altLang="zh-CN" sz="2000"/>
              <a:t>b </a:t>
            </a:r>
            <a:r>
              <a:rPr lang="en-US" altLang="zh-CN" sz="2000" dirty="0"/>
              <a:t>= </a:t>
            </a:r>
            <a:r>
              <a:rPr lang="en-US" altLang="zh-CN" sz="2000" dirty="0" err="1"/>
              <a:t>np.array</a:t>
            </a:r>
            <a:r>
              <a:rPr lang="en-US" altLang="zh-CN" sz="2000" dirty="0"/>
              <a:t>((1, 2, 3, 4</a:t>
            </a:r>
            <a:r>
              <a:rPr lang="en-US" altLang="zh-CN" sz="2000"/>
              <a:t>))                # </a:t>
            </a:r>
            <a:r>
              <a:rPr lang="zh-CN" altLang="en-US" sz="2000" dirty="0"/>
              <a:t>一维</a:t>
            </a:r>
            <a:endParaRPr lang="en-US" altLang="zh-CN" sz="2000" dirty="0"/>
          </a:p>
          <a:p>
            <a:pPr marL="0" indent="0">
              <a:lnSpc>
                <a:spcPct val="120000"/>
              </a:lnSpc>
              <a:buClr>
                <a:srgbClr val="990000"/>
              </a:buClr>
            </a:pPr>
            <a:r>
              <a:rPr lang="en-US" altLang="zh-CN" sz="2000" dirty="0"/>
              <a:t>Out: array([1, 2, 3, 4])</a:t>
            </a:r>
            <a:endParaRPr lang="en-US" altLang="zh-CN" sz="2000" dirty="0"/>
          </a:p>
          <a:p>
            <a:pPr marL="0" indent="0">
              <a:lnSpc>
                <a:spcPct val="120000"/>
              </a:lnSpc>
              <a:buClr>
                <a:srgbClr val="990000"/>
              </a:buClr>
            </a:pPr>
            <a:r>
              <a:rPr lang="en-US" altLang="zh-CN" sz="2000"/>
              <a:t>b = np.array([[1, 2] , [3, 4], [5, 6]])  # </a:t>
            </a:r>
            <a:r>
              <a:rPr lang="zh-CN" altLang="en-US" sz="2000"/>
              <a:t>生成一个</a:t>
            </a:r>
            <a:r>
              <a:rPr lang="en-US" altLang="zh-CN" sz="2000"/>
              <a:t>3x2</a:t>
            </a:r>
            <a:r>
              <a:rPr lang="zh-CN" altLang="en-US" sz="2000"/>
              <a:t>的二维数组</a:t>
            </a:r>
            <a:endParaRPr lang="en-US" altLang="zh-CN" sz="2000"/>
          </a:p>
          <a:p>
            <a:pPr marL="0" indent="0">
              <a:lnSpc>
                <a:spcPct val="120000"/>
              </a:lnSpc>
              <a:buClr>
                <a:srgbClr val="990000"/>
              </a:buClr>
            </a:pPr>
            <a:endParaRPr lang="en-US" altLang="zh-CN" sz="2000"/>
          </a:p>
        </p:txBody>
      </p:sp>
      <p:pic>
        <p:nvPicPr>
          <p:cNvPr id="3" name="图片 2"/>
          <p:cNvPicPr>
            <a:picLocks noChangeAspect="1"/>
          </p:cNvPicPr>
          <p:nvPr/>
        </p:nvPicPr>
        <p:blipFill>
          <a:blip r:embed="rId1"/>
          <a:stretch>
            <a:fillRect/>
          </a:stretch>
        </p:blipFill>
        <p:spPr>
          <a:xfrm>
            <a:off x="2207568" y="3169536"/>
            <a:ext cx="2232248" cy="1649198"/>
          </a:xfrm>
          <a:prstGeom prst="rect">
            <a:avLst/>
          </a:prstGeom>
        </p:spPr>
      </p:pic>
      <p:sp>
        <p:nvSpPr>
          <p:cNvPr id="7" name="文本框 6"/>
          <p:cNvSpPr txBox="1"/>
          <p:nvPr/>
        </p:nvSpPr>
        <p:spPr>
          <a:xfrm>
            <a:off x="2065348" y="5109402"/>
            <a:ext cx="7165032" cy="1535741"/>
          </a:xfrm>
          <a:prstGeom prst="rect">
            <a:avLst/>
          </a:prstGeom>
          <a:noFill/>
        </p:spPr>
        <p:txBody>
          <a:bodyPr wrap="square">
            <a:spAutoFit/>
          </a:bodyPr>
          <a:lstStyle/>
          <a:p>
            <a:pPr>
              <a:lnSpc>
                <a:spcPct val="120000"/>
              </a:lnSpc>
              <a:buClr>
                <a:srgbClr val="990000"/>
              </a:buClr>
            </a:pPr>
            <a:r>
              <a:rPr lang="en-US" altLang="zh-CN" sz="2000"/>
              <a:t>np.sum(b, axis=0)   # </a:t>
            </a:r>
            <a:r>
              <a:rPr lang="zh-CN" altLang="en-US" sz="2000"/>
              <a:t>按</a:t>
            </a:r>
            <a:r>
              <a:rPr lang="en-US" altLang="zh-CN" sz="2000"/>
              <a:t>0</a:t>
            </a:r>
            <a:r>
              <a:rPr lang="zh-CN" altLang="en-US" sz="2000"/>
              <a:t>轴</a:t>
            </a:r>
            <a:r>
              <a:rPr lang="en-US" altLang="zh-CN" sz="2000"/>
              <a:t>(</a:t>
            </a:r>
            <a:r>
              <a:rPr lang="zh-CN" altLang="en-US" sz="2000"/>
              <a:t>纵向</a:t>
            </a:r>
            <a:r>
              <a:rPr lang="en-US" altLang="zh-CN" sz="2000"/>
              <a:t>)</a:t>
            </a:r>
            <a:r>
              <a:rPr lang="zh-CN" altLang="en-US" sz="2000"/>
              <a:t>求和</a:t>
            </a:r>
            <a:endParaRPr lang="en-US" altLang="zh-CN" sz="2000"/>
          </a:p>
          <a:p>
            <a:pPr>
              <a:lnSpc>
                <a:spcPct val="120000"/>
              </a:lnSpc>
              <a:buClr>
                <a:srgbClr val="990000"/>
              </a:buClr>
            </a:pPr>
            <a:r>
              <a:rPr lang="en-US" altLang="zh-CN" sz="2000"/>
              <a:t>Out: array([9, 12])</a:t>
            </a:r>
            <a:endParaRPr lang="en-US" altLang="zh-CN" sz="2000"/>
          </a:p>
          <a:p>
            <a:pPr>
              <a:lnSpc>
                <a:spcPct val="120000"/>
              </a:lnSpc>
              <a:buClr>
                <a:srgbClr val="990000"/>
              </a:buClr>
            </a:pPr>
            <a:r>
              <a:rPr lang="en-US" altLang="zh-CN" sz="2000"/>
              <a:t>np.sum(b, axis=1)   # </a:t>
            </a:r>
            <a:r>
              <a:rPr lang="zh-CN" altLang="en-US" sz="2000"/>
              <a:t>按</a:t>
            </a:r>
            <a:r>
              <a:rPr lang="en-US" altLang="zh-CN" sz="2000"/>
              <a:t>1</a:t>
            </a:r>
            <a:r>
              <a:rPr lang="zh-CN" altLang="en-US" sz="2000"/>
              <a:t>轴</a:t>
            </a:r>
            <a:r>
              <a:rPr lang="en-US" altLang="zh-CN" sz="2000"/>
              <a:t>(</a:t>
            </a:r>
            <a:r>
              <a:rPr lang="zh-CN" altLang="en-US" sz="2000"/>
              <a:t>横向</a:t>
            </a:r>
            <a:r>
              <a:rPr lang="en-US" altLang="zh-CN" sz="2000"/>
              <a:t>)</a:t>
            </a:r>
            <a:r>
              <a:rPr lang="zh-CN" altLang="en-US" sz="2000"/>
              <a:t>求和</a:t>
            </a:r>
            <a:endParaRPr lang="en-US" altLang="zh-CN" sz="2000"/>
          </a:p>
          <a:p>
            <a:pPr>
              <a:lnSpc>
                <a:spcPct val="120000"/>
              </a:lnSpc>
              <a:buClr>
                <a:srgbClr val="990000"/>
              </a:buClr>
            </a:pPr>
            <a:r>
              <a:rPr lang="en-US" altLang="zh-CN" sz="2000" kern="0">
                <a:cs typeface="Arial" panose="020B0604020202020204" pitchFamily="34" charset="0"/>
              </a:rPr>
              <a:t>Out: array([3, 7, 11])</a:t>
            </a:r>
            <a:endParaRPr lang="en-US" altLang="zh-CN" sz="2000" kern="0" dirty="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中要构造一个多项式，应使用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np.setxor1d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np.poly1d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np.polyfit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np.normal</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求两个</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数组的交集，可使用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np.union1d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np.intersect1d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np.setdiff1d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np.setxor1d</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返回数组的标准差，要使用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ptp</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var</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std</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mean</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数组求中位数应调用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注：只写函数名，不用写</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和 括号。</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有数组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np.array</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([1,2,np.nan,np.nan])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则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np.isnan</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(b).sum()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的值是</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np.array</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([1,2,3,4])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print(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np.cumsum</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的输出内容是</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想返回数组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中最大数对应的索引序号，应使用数组对象的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函数。</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注：只写函数名，不用写括号。</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如设置了某个固定的</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np.random.seed</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(x)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种子，则可以保证每次程序运行时按顺序生成的随机数是不变的。</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  </a:t>
            </a:r>
            <a:r>
              <a:rPr lang="zh-CN" altLang="en-US" sz="3200" dirty="0">
                <a:solidFill>
                  <a:schemeClr val="bg1"/>
                </a:solidFill>
                <a:effectLst>
                  <a:outerShdw blurRad="38100" dist="38100" dir="2700000" algn="tl">
                    <a:srgbClr val="000000">
                      <a:alpha val="43137"/>
                    </a:srgbClr>
                  </a:outerShdw>
                </a:effectLst>
              </a:rPr>
              <a:t>数组组合和文件存取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51050" y="946951"/>
            <a:ext cx="829342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7.5.1 </a:t>
            </a:r>
            <a:r>
              <a:rPr lang="zh-CN" altLang="en-US" sz="2400" kern="0" dirty="0">
                <a:solidFill>
                  <a:srgbClr val="990000"/>
                </a:solidFill>
                <a:ea typeface="宋体" panose="02010600030101010101" pitchFamily="2" charset="-122"/>
              </a:rPr>
              <a:t>改变数组</a:t>
            </a:r>
            <a:r>
              <a:rPr lang="zh-CN" altLang="en-US" sz="2400" kern="0">
                <a:solidFill>
                  <a:srgbClr val="990000"/>
                </a:solidFill>
                <a:ea typeface="宋体" panose="02010600030101010101" pitchFamily="2" charset="-122"/>
              </a:rPr>
              <a:t>维度</a:t>
            </a:r>
            <a:endParaRPr lang="en-US" altLang="zh-CN" sz="2400" kern="0">
              <a:solidFill>
                <a:srgbClr val="990000"/>
              </a:solidFill>
              <a:ea typeface="宋体" panose="02010600030101010101" pitchFamily="2" charset="-122"/>
            </a:endParaRPr>
          </a:p>
          <a:p>
            <a:pPr marL="0" indent="0">
              <a:lnSpc>
                <a:spcPct val="140000"/>
              </a:lnSpc>
              <a:buClr>
                <a:srgbClr val="990000"/>
              </a:buClr>
            </a:pPr>
            <a:r>
              <a:rPr lang="en-US" altLang="zh-CN" sz="2400" kern="0">
                <a:ea typeface="宋体" panose="02010600030101010101" pitchFamily="2" charset="-122"/>
              </a:rPr>
              <a:t>np</a:t>
            </a:r>
            <a:r>
              <a:rPr lang="zh-CN" altLang="en-US" sz="2400" kern="0">
                <a:ea typeface="宋体" panose="02010600030101010101" pitchFamily="2" charset="-122"/>
              </a:rPr>
              <a:t>提供多种方法调整数组维度，最常使用</a:t>
            </a:r>
            <a:r>
              <a:rPr lang="en-US" altLang="zh-CN" sz="2400" kern="0">
                <a:ea typeface="宋体" panose="02010600030101010101" pitchFamily="2" charset="-122"/>
              </a:rPr>
              <a:t>reshape</a:t>
            </a:r>
            <a:r>
              <a:rPr lang="zh-CN" altLang="en-US" sz="2400" kern="0">
                <a:ea typeface="宋体" panose="02010600030101010101" pitchFamily="2" charset="-122"/>
              </a:rPr>
              <a:t>方法。</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1959348" y="2136939"/>
            <a:ext cx="8532440" cy="403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buClr>
                <a:srgbClr val="990000"/>
              </a:buClr>
            </a:pPr>
            <a:r>
              <a:rPr lang="en-US" altLang="zh-CN" sz="2000">
                <a:latin typeface="Arial" panose="020B0604020202020204" pitchFamily="34" charset="0"/>
                <a:ea typeface="宋体" panose="02010600030101010101" pitchFamily="2" charset="-122"/>
              </a:rPr>
              <a:t>b</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np.</a:t>
            </a:r>
            <a:r>
              <a:rPr lang="en-US" altLang="zh-CN" sz="2000" err="1">
                <a:latin typeface="Arial" panose="020B0604020202020204" pitchFamily="34" charset="0"/>
                <a:ea typeface="宋体" panose="02010600030101010101" pitchFamily="2" charset="-122"/>
              </a:rPr>
              <a:t>arange</a:t>
            </a:r>
            <a:r>
              <a:rPr lang="en-US" altLang="zh-CN" sz="2000">
                <a:latin typeface="Arial" panose="020B0604020202020204" pitchFamily="34" charset="0"/>
                <a:ea typeface="宋体" panose="02010600030101010101" pitchFamily="2" charset="-122"/>
              </a:rPr>
              <a:t>(6)</a:t>
            </a:r>
            <a:endParaRPr lang="en-US" altLang="zh-CN" sz="2000" dirty="0">
              <a:latin typeface="Arial" panose="020B0604020202020204" pitchFamily="34" charset="0"/>
              <a:ea typeface="宋体" panose="02010600030101010101" pitchFamily="2" charset="-122"/>
            </a:endParaRPr>
          </a:p>
          <a:p>
            <a:pPr marL="0" indent="0">
              <a:lnSpc>
                <a:spcPct val="120000"/>
              </a:lnSpc>
              <a:buClr>
                <a:srgbClr val="990000"/>
              </a:buClr>
            </a:pPr>
            <a:r>
              <a:rPr lang="en-US" altLang="zh-CN" sz="2000" dirty="0">
                <a:latin typeface="Arial" panose="020B0604020202020204" pitchFamily="34" charset="0"/>
                <a:ea typeface="宋体" panose="02010600030101010101" pitchFamily="2" charset="-122"/>
              </a:rPr>
              <a:t>c=</a:t>
            </a:r>
            <a:r>
              <a:rPr lang="en-US" altLang="zh-CN" sz="2000" dirty="0" err="1">
                <a:latin typeface="Arial" panose="020B0604020202020204" pitchFamily="34" charset="0"/>
                <a:ea typeface="宋体" panose="02010600030101010101" pitchFamily="2" charset="-122"/>
              </a:rPr>
              <a:t>b.</a:t>
            </a:r>
            <a:r>
              <a:rPr lang="en-US" altLang="zh-CN" sz="2000" err="1">
                <a:solidFill>
                  <a:srgbClr val="C00000"/>
                </a:solidFill>
                <a:latin typeface="Arial" panose="020B0604020202020204" pitchFamily="34" charset="0"/>
                <a:ea typeface="宋体" panose="02010600030101010101" pitchFamily="2" charset="-122"/>
              </a:rPr>
              <a:t>reshape</a:t>
            </a:r>
            <a:r>
              <a:rPr lang="en-US" altLang="zh-CN" sz="2000">
                <a:latin typeface="Arial" panose="020B0604020202020204" pitchFamily="34" charset="0"/>
                <a:ea typeface="宋体" panose="02010600030101010101" pitchFamily="2" charset="-122"/>
              </a:rPr>
              <a:t>(1, </a:t>
            </a:r>
            <a:r>
              <a:rPr lang="en-US" altLang="zh-CN" sz="2000" dirty="0">
                <a:latin typeface="Arial" panose="020B0604020202020204" pitchFamily="34" charset="0"/>
                <a:ea typeface="宋体" panose="02010600030101010101" pitchFamily="2" charset="-122"/>
              </a:rPr>
              <a:t>6</a:t>
            </a:r>
            <a:r>
              <a:rPr lang="en-US" altLang="zh-CN" sz="2000">
                <a:latin typeface="Arial" panose="020B0604020202020204" pitchFamily="34" charset="0"/>
                <a:ea typeface="宋体" panose="02010600030101010101" pitchFamily="2" charset="-122"/>
              </a:rPr>
              <a:t>)    # b</a:t>
            </a:r>
            <a:r>
              <a:rPr lang="zh-CN" altLang="en-US" sz="2000">
                <a:latin typeface="Arial" panose="020B0604020202020204" pitchFamily="34" charset="0"/>
                <a:ea typeface="宋体" panose="02010600030101010101" pitchFamily="2" charset="-122"/>
              </a:rPr>
              <a:t>形状不变，得到</a:t>
            </a:r>
            <a:r>
              <a:rPr lang="en-US" altLang="zh-CN" sz="2000">
                <a:latin typeface="Arial" panose="020B0604020202020204" pitchFamily="34" charset="0"/>
                <a:ea typeface="宋体" panose="02010600030101010101" pitchFamily="2" charset="-122"/>
              </a:rPr>
              <a:t>c</a:t>
            </a:r>
            <a:r>
              <a:rPr lang="zh-CN" altLang="en-US" sz="2000" dirty="0">
                <a:latin typeface="Arial" panose="020B0604020202020204" pitchFamily="34" charset="0"/>
                <a:ea typeface="宋体" panose="02010600030101010101" pitchFamily="2" charset="-122"/>
              </a:rPr>
              <a:t>，</a:t>
            </a:r>
            <a:r>
              <a:rPr lang="en-US" altLang="zh-CN" sz="2000" dirty="0">
                <a:latin typeface="Arial" panose="020B0604020202020204" pitchFamily="34" charset="0"/>
                <a:ea typeface="宋体" panose="02010600030101010101" pitchFamily="2" charset="-122"/>
              </a:rPr>
              <a:t>reshape()</a:t>
            </a:r>
            <a:r>
              <a:rPr lang="zh-CN" altLang="en-US" sz="2000" dirty="0">
                <a:latin typeface="Arial" panose="020B0604020202020204" pitchFamily="34" charset="0"/>
                <a:ea typeface="宋体" panose="02010600030101010101" pitchFamily="2" charset="-122"/>
              </a:rPr>
              <a:t>得到的</a:t>
            </a:r>
            <a:r>
              <a:rPr lang="zh-CN" altLang="en-US" sz="2000">
                <a:latin typeface="Arial" panose="020B0604020202020204" pitchFamily="34" charset="0"/>
                <a:ea typeface="宋体" panose="02010600030101010101" pitchFamily="2" charset="-122"/>
              </a:rPr>
              <a:t>是</a:t>
            </a:r>
            <a:r>
              <a:rPr lang="zh-CN" altLang="en-US" sz="2000">
                <a:solidFill>
                  <a:srgbClr val="C00000"/>
                </a:solidFill>
              </a:rPr>
              <a:t>视图</a:t>
            </a:r>
            <a:endParaRPr lang="en-US" altLang="zh-CN" sz="2000" dirty="0">
              <a:solidFill>
                <a:srgbClr val="C00000"/>
              </a:solidFill>
            </a:endParaRPr>
          </a:p>
          <a:p>
            <a:pPr marL="0" indent="0">
              <a:lnSpc>
                <a:spcPct val="120000"/>
              </a:lnSpc>
              <a:buClr>
                <a:srgbClr val="990000"/>
              </a:buClr>
            </a:pPr>
            <a:r>
              <a:rPr lang="en-US" altLang="zh-CN" sz="2000">
                <a:latin typeface="Arial" panose="020B0604020202020204" pitchFamily="34" charset="0"/>
                <a:ea typeface="宋体" panose="02010600030101010101" pitchFamily="2" charset="-122"/>
              </a:rPr>
              <a:t>d</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c.</a:t>
            </a:r>
            <a:r>
              <a:rPr lang="en-US" altLang="zh-CN" sz="2000" err="1">
                <a:latin typeface="Arial" panose="020B0604020202020204" pitchFamily="34" charset="0"/>
                <a:ea typeface="宋体" panose="02010600030101010101" pitchFamily="2" charset="-122"/>
              </a:rPr>
              <a:t>reshape</a:t>
            </a:r>
            <a:r>
              <a:rPr lang="en-US" altLang="zh-CN" sz="2000">
                <a:latin typeface="Arial" panose="020B0604020202020204" pitchFamily="34" charset="0"/>
                <a:ea typeface="宋体" panose="02010600030101010101" pitchFamily="2" charset="-122"/>
              </a:rPr>
              <a:t>(</a:t>
            </a:r>
            <a:r>
              <a:rPr lang="en-US" altLang="zh-CN" sz="2000" dirty="0">
                <a:solidFill>
                  <a:srgbClr val="C00000"/>
                </a:solidFill>
              </a:rPr>
              <a:t>-1</a:t>
            </a:r>
            <a:r>
              <a:rPr lang="en-US" altLang="zh-CN" sz="2000">
                <a:latin typeface="Arial" panose="020B0604020202020204" pitchFamily="34" charset="0"/>
                <a:ea typeface="宋体" panose="02010600030101010101" pitchFamily="2" charset="-122"/>
              </a:rPr>
              <a:t>, 2)   </a:t>
            </a:r>
            <a:r>
              <a:rPr lang="en-US" altLang="zh-CN" sz="2000" dirty="0">
                <a:latin typeface="Arial" panose="020B0604020202020204" pitchFamily="34" charset="0"/>
                <a:ea typeface="宋体" panose="02010600030101010101" pitchFamily="2" charset="-122"/>
              </a:rPr>
              <a:t># -1</a:t>
            </a:r>
            <a:r>
              <a:rPr lang="zh-CN" altLang="en-US" sz="2000" dirty="0">
                <a:latin typeface="Arial" panose="020B0604020202020204" pitchFamily="34" charset="0"/>
                <a:ea typeface="宋体" panose="02010600030101010101" pitchFamily="2" charset="-122"/>
              </a:rPr>
              <a:t>表示</a:t>
            </a:r>
            <a:r>
              <a:rPr lang="zh-CN" altLang="en-US" sz="2000">
                <a:latin typeface="Arial" panose="020B0604020202020204" pitchFamily="34" charset="0"/>
                <a:ea typeface="宋体" panose="02010600030101010101" pitchFamily="2" charset="-122"/>
              </a:rPr>
              <a:t>此轴长度由</a:t>
            </a:r>
            <a:r>
              <a:rPr lang="en-US" altLang="zh-CN" sz="2000" dirty="0">
                <a:latin typeface="Arial" panose="020B0604020202020204" pitchFamily="34" charset="0"/>
                <a:ea typeface="宋体" panose="02010600030101010101" pitchFamily="2" charset="-122"/>
              </a:rPr>
              <a:t>np</a:t>
            </a:r>
            <a:r>
              <a:rPr lang="zh-CN" altLang="en-US" sz="2000" dirty="0">
                <a:latin typeface="Arial" panose="020B0604020202020204" pitchFamily="34" charset="0"/>
                <a:ea typeface="宋体" panose="02010600030101010101" pitchFamily="2" charset="-122"/>
              </a:rPr>
              <a:t>自动</a:t>
            </a:r>
            <a:r>
              <a:rPr lang="zh-CN" altLang="en-US" sz="2000">
                <a:latin typeface="Arial" panose="020B0604020202020204" pitchFamily="34" charset="0"/>
                <a:ea typeface="宋体" panose="02010600030101010101" pitchFamily="2" charset="-122"/>
              </a:rPr>
              <a:t>计算得到，  </a:t>
            </a:r>
            <a:r>
              <a:rPr lang="en-US" altLang="zh-CN" sz="2000">
                <a:latin typeface="Arial" panose="020B0604020202020204" pitchFamily="34" charset="0"/>
                <a:ea typeface="宋体" panose="02010600030101010101" pitchFamily="2" charset="-122"/>
              </a:rPr>
              <a:t>6/2=3</a:t>
            </a:r>
            <a:endParaRPr lang="en-US" altLang="zh-CN" sz="2000" dirty="0">
              <a:latin typeface="Arial" panose="020B0604020202020204" pitchFamily="34" charset="0"/>
              <a:ea typeface="宋体" panose="02010600030101010101" pitchFamily="2" charset="-122"/>
            </a:endParaRPr>
          </a:p>
          <a:p>
            <a:pPr marL="0" indent="0">
              <a:lnSpc>
                <a:spcPct val="12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20000"/>
              </a:lnSpc>
              <a:buClr>
                <a:srgbClr val="990000"/>
              </a:buClr>
            </a:pPr>
            <a:r>
              <a:rPr lang="zh-CN" altLang="en-US" sz="2000">
                <a:latin typeface="Arial" panose="020B0604020202020204" pitchFamily="34" charset="0"/>
                <a:ea typeface="宋体" panose="02010600030101010101" pitchFamily="2" charset="-122"/>
              </a:rPr>
              <a:t>也可设置</a:t>
            </a:r>
            <a:r>
              <a:rPr lang="en-US" altLang="zh-CN" sz="2000" dirty="0">
                <a:latin typeface="Arial" panose="020B0604020202020204" pitchFamily="34" charset="0"/>
                <a:ea typeface="宋体" panose="02010600030101010101" pitchFamily="2" charset="-122"/>
              </a:rPr>
              <a:t>shape</a:t>
            </a:r>
            <a:r>
              <a:rPr lang="zh-CN" altLang="en-US" sz="2000" dirty="0">
                <a:latin typeface="Arial" panose="020B0604020202020204" pitchFamily="34" charset="0"/>
                <a:ea typeface="宋体" panose="02010600030101010101" pitchFamily="2" charset="-122"/>
              </a:rPr>
              <a:t>属性或使用 </a:t>
            </a:r>
            <a:r>
              <a:rPr lang="en-US" altLang="zh-CN" sz="2000" dirty="0">
                <a:latin typeface="Arial" panose="020B0604020202020204" pitchFamily="34" charset="0"/>
                <a:ea typeface="宋体" panose="02010600030101010101" pitchFamily="2" charset="-122"/>
              </a:rPr>
              <a:t>resize() </a:t>
            </a:r>
            <a:r>
              <a:rPr lang="zh-CN" altLang="en-US" sz="2000" dirty="0">
                <a:latin typeface="Arial" panose="020B0604020202020204" pitchFamily="34" charset="0"/>
                <a:ea typeface="宋体" panose="02010600030101010101" pitchFamily="2" charset="-122"/>
              </a:rPr>
              <a:t>方法</a:t>
            </a:r>
            <a:endParaRPr lang="en-US" altLang="zh-CN" sz="2000" dirty="0">
              <a:latin typeface="Arial" panose="020B0604020202020204" pitchFamily="34" charset="0"/>
              <a:ea typeface="宋体" panose="02010600030101010101" pitchFamily="2" charset="-122"/>
            </a:endParaRPr>
          </a:p>
          <a:p>
            <a:pPr marL="0" indent="0">
              <a:lnSpc>
                <a:spcPct val="120000"/>
              </a:lnSpc>
              <a:buClr>
                <a:srgbClr val="990000"/>
              </a:buClr>
            </a:pPr>
            <a:r>
              <a:rPr lang="en-US" altLang="zh-CN" sz="2000" dirty="0" err="1">
                <a:latin typeface="Arial" panose="020B0604020202020204" pitchFamily="34" charset="0"/>
                <a:ea typeface="宋体" panose="02010600030101010101" pitchFamily="2" charset="-122"/>
              </a:rPr>
              <a:t>b.</a:t>
            </a:r>
            <a:r>
              <a:rPr lang="en-US" altLang="zh-CN" sz="2000" err="1">
                <a:latin typeface="Arial" panose="020B0604020202020204" pitchFamily="34" charset="0"/>
                <a:ea typeface="宋体" panose="02010600030101010101" pitchFamily="2" charset="-122"/>
              </a:rPr>
              <a:t>shape</a:t>
            </a:r>
            <a:r>
              <a:rPr lang="en-US" altLang="zh-CN" sz="2000">
                <a:latin typeface="Arial" panose="020B0604020202020204" pitchFamily="34" charset="0"/>
                <a:ea typeface="宋体" panose="02010600030101010101" pitchFamily="2" charset="-122"/>
              </a:rPr>
              <a:t>=(2, </a:t>
            </a:r>
            <a:r>
              <a:rPr lang="en-US" altLang="zh-CN" sz="2000" dirty="0">
                <a:latin typeface="Arial" panose="020B0604020202020204" pitchFamily="34" charset="0"/>
                <a:ea typeface="宋体" panose="02010600030101010101" pitchFamily="2" charset="-122"/>
              </a:rPr>
              <a:t>3</a:t>
            </a:r>
            <a:r>
              <a:rPr lang="en-US" altLang="zh-CN" sz="2000">
                <a:latin typeface="Arial" panose="020B0604020202020204" pitchFamily="34" charset="0"/>
                <a:ea typeface="宋体" panose="02010600030101010101" pitchFamily="2" charset="-122"/>
              </a:rPr>
              <a:t>) </a:t>
            </a:r>
            <a:r>
              <a:rPr lang="en-US" altLang="zh-CN" sz="2000" dirty="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直接改变</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的形状</a:t>
            </a:r>
            <a:endParaRPr lang="en-US" altLang="zh-CN" sz="2000" dirty="0">
              <a:latin typeface="Arial" panose="020B0604020202020204" pitchFamily="34" charset="0"/>
              <a:ea typeface="宋体" panose="02010600030101010101" pitchFamily="2" charset="-122"/>
            </a:endParaRPr>
          </a:p>
          <a:p>
            <a:pPr marL="0" indent="0">
              <a:lnSpc>
                <a:spcPct val="120000"/>
              </a:lnSpc>
              <a:buClr>
                <a:srgbClr val="990000"/>
              </a:buClr>
            </a:pPr>
            <a:r>
              <a:rPr lang="en-US" altLang="zh-CN" sz="2000" dirty="0" err="1">
                <a:latin typeface="Arial" panose="020B0604020202020204" pitchFamily="34" charset="0"/>
                <a:ea typeface="宋体" panose="02010600030101010101" pitchFamily="2" charset="-122"/>
              </a:rPr>
              <a:t>b.</a:t>
            </a:r>
            <a:r>
              <a:rPr lang="en-US" altLang="zh-CN" sz="2000" err="1">
                <a:latin typeface="Arial" panose="020B0604020202020204" pitchFamily="34" charset="0"/>
                <a:ea typeface="宋体" panose="02010600030101010101" pitchFamily="2" charset="-122"/>
              </a:rPr>
              <a:t>resize</a:t>
            </a:r>
            <a:r>
              <a:rPr lang="en-US" altLang="zh-CN" sz="2000">
                <a:latin typeface="Arial" panose="020B0604020202020204" pitchFamily="34" charset="0"/>
                <a:ea typeface="宋体" panose="02010600030101010101" pitchFamily="2" charset="-122"/>
              </a:rPr>
              <a:t>((2, </a:t>
            </a:r>
            <a:r>
              <a:rPr lang="en-US" altLang="zh-CN" sz="2000" dirty="0">
                <a:latin typeface="Arial" panose="020B0604020202020204" pitchFamily="34" charset="0"/>
                <a:ea typeface="宋体" panose="02010600030101010101" pitchFamily="2" charset="-122"/>
              </a:rPr>
              <a:t>3</a:t>
            </a:r>
            <a:r>
              <a:rPr lang="en-US" altLang="zh-CN" sz="2000">
                <a:latin typeface="Arial" panose="020B0604020202020204" pitchFamily="34" charset="0"/>
                <a:ea typeface="宋体" panose="02010600030101010101" pitchFamily="2" charset="-122"/>
              </a:rPr>
              <a:t>)) </a:t>
            </a:r>
            <a:r>
              <a:rPr lang="en-US" altLang="zh-CN" sz="2000" dirty="0">
                <a:latin typeface="Arial" panose="020B0604020202020204" pitchFamily="34" charset="0"/>
                <a:ea typeface="宋体" panose="02010600030101010101" pitchFamily="2" charset="-122"/>
              </a:rPr>
              <a:t>	</a:t>
            </a:r>
            <a:r>
              <a:rPr lang="en-US" altLang="zh-CN" sz="2000">
                <a:latin typeface="Arial" panose="020B0604020202020204" pitchFamily="34" charset="0"/>
                <a:ea typeface="宋体" panose="02010600030101010101" pitchFamily="2" charset="-122"/>
              </a:rPr>
              <a:t># </a:t>
            </a:r>
            <a:r>
              <a:rPr lang="zh-CN" altLang="en-US" sz="2000">
                <a:latin typeface="Arial" panose="020B0604020202020204" pitchFamily="34" charset="0"/>
                <a:ea typeface="宋体" panose="02010600030101010101" pitchFamily="2" charset="-122"/>
              </a:rPr>
              <a:t>效果同上</a:t>
            </a:r>
            <a:endParaRPr lang="en-US" altLang="zh-CN" sz="2000">
              <a:latin typeface="Arial" panose="020B0604020202020204" pitchFamily="34" charset="0"/>
              <a:ea typeface="宋体" panose="02010600030101010101" pitchFamily="2" charset="-122"/>
            </a:endParaRPr>
          </a:p>
          <a:p>
            <a:pPr marL="0" indent="0">
              <a:lnSpc>
                <a:spcPct val="120000"/>
              </a:lnSpc>
              <a:buClr>
                <a:srgbClr val="990000"/>
              </a:buClr>
            </a:pPr>
            <a:endParaRPr lang="en-US" altLang="zh-CN" sz="2000">
              <a:latin typeface="Arial" panose="020B0604020202020204" pitchFamily="34" charset="0"/>
              <a:ea typeface="宋体" panose="02010600030101010101" pitchFamily="2" charset="-122"/>
            </a:endParaRPr>
          </a:p>
          <a:p>
            <a:pPr marL="0" indent="0">
              <a:lnSpc>
                <a:spcPct val="120000"/>
              </a:lnSpc>
              <a:buClr>
                <a:srgbClr val="990000"/>
              </a:buClr>
            </a:pPr>
            <a:r>
              <a:rPr lang="en-US" altLang="zh-CN" sz="2000" kern="0">
                <a:latin typeface="Arial" panose="020B0604020202020204" pitchFamily="34" charset="0"/>
                <a:ea typeface="宋体" panose="02010600030101010101" pitchFamily="2" charset="-122"/>
              </a:rPr>
              <a:t>b.transpose()    # </a:t>
            </a:r>
            <a:r>
              <a:rPr lang="zh-CN" altLang="en-US" sz="2000" kern="0">
                <a:latin typeface="Arial" panose="020B0604020202020204" pitchFamily="34" charset="0"/>
                <a:ea typeface="宋体" panose="02010600030101010101" pitchFamily="2" charset="-122"/>
              </a:rPr>
              <a:t>矩阵转置，也可写为 </a:t>
            </a:r>
            <a:r>
              <a:rPr lang="en-US" altLang="zh-CN" sz="2000" kern="0">
                <a:latin typeface="Arial" panose="020B0604020202020204" pitchFamily="34" charset="0"/>
                <a:ea typeface="宋体" panose="02010600030101010101" pitchFamily="2" charset="-122"/>
              </a:rPr>
              <a:t>b.T</a:t>
            </a:r>
            <a:endParaRPr lang="en-US" altLang="zh-CN" sz="2400" kern="0" dirty="0">
              <a:ea typeface="宋体" panose="02010600030101010101" pitchFamily="2" charset="-122"/>
            </a:endParaRPr>
          </a:p>
          <a:p>
            <a:pPr marL="0">
              <a:lnSpc>
                <a:spcPct val="120000"/>
              </a:lnSpc>
            </a:pPr>
            <a:endParaRPr lang="en-US" altLang="zh-CN" sz="2400" kern="0" dirty="0">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  </a:t>
            </a:r>
            <a:r>
              <a:rPr lang="zh-CN" altLang="en-US" sz="3200" dirty="0">
                <a:solidFill>
                  <a:schemeClr val="bg1"/>
                </a:solidFill>
                <a:effectLst>
                  <a:outerShdw blurRad="38100" dist="38100" dir="2700000" algn="tl">
                    <a:srgbClr val="000000">
                      <a:alpha val="43137"/>
                    </a:srgbClr>
                  </a:outerShdw>
                </a:effectLst>
              </a:rPr>
              <a:t>数组组合和文件存取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51050" y="946951"/>
            <a:ext cx="84407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7.5.1 </a:t>
            </a:r>
            <a:r>
              <a:rPr lang="zh-CN" altLang="en-US" sz="2400" kern="0" dirty="0">
                <a:solidFill>
                  <a:srgbClr val="990000"/>
                </a:solidFill>
                <a:ea typeface="宋体" panose="02010600030101010101" pitchFamily="2" charset="-122"/>
              </a:rPr>
              <a:t>改变数组</a:t>
            </a:r>
            <a:r>
              <a:rPr lang="zh-CN" altLang="en-US" sz="2400" kern="0">
                <a:solidFill>
                  <a:srgbClr val="990000"/>
                </a:solidFill>
                <a:ea typeface="宋体" panose="02010600030101010101" pitchFamily="2" charset="-122"/>
              </a:rPr>
              <a:t>维度</a:t>
            </a: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2051050" y="1699870"/>
            <a:ext cx="8532440" cy="482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zh-CN" altLang="en-US" sz="2000">
                <a:latin typeface="Arial" panose="020B0604020202020204" pitchFamily="34" charset="0"/>
                <a:ea typeface="宋体" panose="02010600030101010101" pitchFamily="2" charset="-122"/>
              </a:rPr>
              <a:t>要增加</a:t>
            </a:r>
            <a:r>
              <a:rPr lang="zh-CN" altLang="en-US" sz="2000" dirty="0">
                <a:latin typeface="Arial" panose="020B0604020202020204" pitchFamily="34" charset="0"/>
                <a:ea typeface="宋体" panose="02010600030101010101" pitchFamily="2" charset="-122"/>
              </a:rPr>
              <a:t>一个</a:t>
            </a:r>
            <a:r>
              <a:rPr lang="zh-CN" altLang="en-US" sz="2000">
                <a:latin typeface="Arial" panose="020B0604020202020204" pitchFamily="34" charset="0"/>
                <a:ea typeface="宋体" panose="02010600030101010101" pitchFamily="2" charset="-122"/>
              </a:rPr>
              <a:t>维度也可使用</a:t>
            </a:r>
            <a:r>
              <a:rPr lang="en-US" altLang="zh-CN" sz="2000">
                <a:latin typeface="Arial" panose="020B0604020202020204" pitchFamily="34" charset="0"/>
                <a:ea typeface="宋体" panose="02010600030101010101" pitchFamily="2" charset="-122"/>
              </a:rPr>
              <a:t>np.newaxis</a:t>
            </a:r>
            <a:r>
              <a:rPr lang="zh-CN" altLang="en-US" sz="2000">
                <a:latin typeface="Arial" panose="020B0604020202020204" pitchFamily="34" charset="0"/>
                <a:ea typeface="宋体" panose="02010600030101010101" pitchFamily="2" charset="-122"/>
              </a:rPr>
              <a:t>关键字</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ar</a:t>
            </a:r>
            <a:r>
              <a:rPr lang="en-US" altLang="zh-CN" sz="2000" dirty="0">
                <a:latin typeface="Arial" panose="020B0604020202020204" pitchFamily="34" charset="0"/>
                <a:ea typeface="宋体" panose="02010600030101010101" pitchFamily="2" charset="-122"/>
              </a:rPr>
              <a:t> = </a:t>
            </a:r>
            <a:r>
              <a:rPr lang="en-US" altLang="zh-CN" sz="2000" dirty="0" err="1">
                <a:latin typeface="Arial" panose="020B0604020202020204" pitchFamily="34" charset="0"/>
                <a:ea typeface="宋体" panose="02010600030101010101" pitchFamily="2" charset="-122"/>
              </a:rPr>
              <a:t>np.array</a:t>
            </a:r>
            <a:r>
              <a:rPr lang="en-US" altLang="zh-CN" sz="2000" dirty="0">
                <a:latin typeface="Arial" panose="020B0604020202020204" pitchFamily="34" charset="0"/>
                <a:ea typeface="宋体" panose="02010600030101010101" pitchFamily="2" charset="-122"/>
              </a:rPr>
              <a:t>([3,4,5</a:t>
            </a:r>
            <a:r>
              <a:rPr lang="en-US" altLang="zh-CN" sz="200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原本是</a:t>
            </a:r>
            <a:r>
              <a:rPr lang="zh-CN" altLang="en-US" sz="2000">
                <a:latin typeface="Arial" panose="020B0604020202020204" pitchFamily="34" charset="0"/>
                <a:ea typeface="宋体" panose="02010600030101010101" pitchFamily="2" charset="-122"/>
              </a:rPr>
              <a:t>一维 </a:t>
            </a:r>
            <a:r>
              <a:rPr lang="en-US" altLang="zh-CN" sz="2000" dirty="0">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3,)</a:t>
            </a:r>
            <a:endParaRPr lang="en-US" altLang="zh-CN" sz="200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a:latin typeface="Arial" panose="020B0604020202020204" pitchFamily="34" charset="0"/>
                <a:ea typeface="宋体" panose="02010600030101010101" pitchFamily="2" charset="-122"/>
              </a:rPr>
              <a:t># </a:t>
            </a:r>
            <a:r>
              <a:rPr lang="zh-CN" altLang="en-US" sz="2000">
                <a:latin typeface="Arial" panose="020B0604020202020204" pitchFamily="34" charset="0"/>
                <a:ea typeface="宋体" panose="02010600030101010101" pitchFamily="2" charset="-122"/>
              </a:rPr>
              <a:t>变为二维</a:t>
            </a:r>
            <a:r>
              <a:rPr lang="en-US" altLang="zh-CN" sz="2000">
                <a:latin typeface="Arial" panose="020B0604020202020204" pitchFamily="34" charset="0"/>
                <a:ea typeface="宋体" panose="02010600030101010101" pitchFamily="2" charset="-122"/>
              </a:rPr>
              <a:t>(1, 3)</a:t>
            </a:r>
            <a:r>
              <a:rPr lang="zh-CN" altLang="en-US" sz="2000">
                <a:latin typeface="Arial" panose="020B0604020202020204" pitchFamily="34" charset="0"/>
                <a:ea typeface="宋体" panose="02010600030101010101" pitchFamily="2" charset="-122"/>
              </a:rPr>
              <a:t>，机器学习中需要将一维数据变为多维数据 </a:t>
            </a:r>
            <a:endParaRPr lang="en-US" altLang="zh-CN" sz="200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a:latin typeface="Arial" panose="020B0604020202020204" pitchFamily="34" charset="0"/>
                <a:ea typeface="宋体" panose="02010600030101010101" pitchFamily="2" charset="-122"/>
              </a:rPr>
              <a:t>ar2 </a:t>
            </a:r>
            <a:r>
              <a:rPr lang="en-US" altLang="zh-CN" sz="2000" dirty="0">
                <a:latin typeface="Arial" panose="020B0604020202020204" pitchFamily="34" charset="0"/>
                <a:ea typeface="宋体" panose="02010600030101010101" pitchFamily="2" charset="-122"/>
              </a:rPr>
              <a:t>= </a:t>
            </a:r>
            <a:r>
              <a:rPr lang="en-US" altLang="zh-CN" sz="2000" err="1">
                <a:latin typeface="Arial" panose="020B0604020202020204" pitchFamily="34" charset="0"/>
                <a:ea typeface="宋体" panose="02010600030101010101" pitchFamily="2" charset="-122"/>
              </a:rPr>
              <a:t>ar</a:t>
            </a:r>
            <a:r>
              <a:rPr lang="en-US" altLang="zh-CN" sz="2000">
                <a:latin typeface="Arial" panose="020B0604020202020204" pitchFamily="34" charset="0"/>
                <a:ea typeface="宋体" panose="02010600030101010101" pitchFamily="2" charset="-122"/>
              </a:rPr>
              <a:t>[</a:t>
            </a:r>
            <a:r>
              <a:rPr lang="en-US" altLang="zh-CN" sz="2000">
                <a:solidFill>
                  <a:srgbClr val="C00000"/>
                </a:solidFill>
                <a:latin typeface="Arial" panose="020B0604020202020204" pitchFamily="34" charset="0"/>
                <a:ea typeface="宋体" panose="02010600030101010101" pitchFamily="2" charset="-122"/>
              </a:rPr>
              <a:t>np</a:t>
            </a:r>
            <a:r>
              <a:rPr lang="en-US" altLang="zh-CN" sz="2000" err="1">
                <a:solidFill>
                  <a:srgbClr val="C00000"/>
                </a:solidFill>
                <a:latin typeface="Arial" panose="020B0604020202020204" pitchFamily="34" charset="0"/>
                <a:ea typeface="宋体" panose="02010600030101010101" pitchFamily="2" charset="-122"/>
              </a:rPr>
              <a:t>.</a:t>
            </a:r>
            <a:r>
              <a:rPr lang="en-US" altLang="zh-CN" sz="2000">
                <a:solidFill>
                  <a:srgbClr val="C00000"/>
                </a:solidFill>
                <a:latin typeface="Arial" panose="020B0604020202020204" pitchFamily="34" charset="0"/>
                <a:ea typeface="宋体" panose="02010600030101010101" pitchFamily="2" charset="-122"/>
              </a:rPr>
              <a:t>newaxis</a:t>
            </a:r>
            <a:r>
              <a:rPr lang="en-US" altLang="zh-CN" sz="2000">
                <a:solidFill>
                  <a:srgbClr val="FF0000"/>
                </a:solidFill>
                <a:latin typeface="Arial" panose="020B0604020202020204" pitchFamily="34" charset="0"/>
                <a:ea typeface="宋体" panose="02010600030101010101" pitchFamily="2" charset="-122"/>
              </a:rPr>
              <a:t>, </a:t>
            </a:r>
            <a:r>
              <a:rPr lang="en-US" altLang="zh-CN" sz="2000">
                <a:latin typeface="Arial" panose="020B0604020202020204" pitchFamily="34" charset="0"/>
                <a:ea typeface="宋体" panose="02010600030101010101" pitchFamily="2" charset="-122"/>
              </a:rPr>
              <a:t>:]</a:t>
            </a:r>
            <a:endParaRPr lang="en-US" altLang="zh-CN" sz="200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a:latin typeface="Arial" panose="020B0604020202020204" pitchFamily="34" charset="0"/>
                <a:ea typeface="宋体" panose="02010600030101010101" pitchFamily="2" charset="-122"/>
              </a:rPr>
              <a:t>ar3 </a:t>
            </a:r>
            <a:r>
              <a:rPr lang="en-US" altLang="zh-CN" sz="2000" dirty="0">
                <a:latin typeface="Arial" panose="020B0604020202020204" pitchFamily="34" charset="0"/>
                <a:ea typeface="宋体" panose="02010600030101010101" pitchFamily="2" charset="-122"/>
              </a:rPr>
              <a:t>= </a:t>
            </a:r>
            <a:r>
              <a:rPr lang="en-US" altLang="zh-CN" sz="2000">
                <a:latin typeface="Arial" panose="020B0604020202020204" pitchFamily="34" charset="0"/>
                <a:ea typeface="宋体" panose="02010600030101010101" pitchFamily="2" charset="-122"/>
              </a:rPr>
              <a:t>ar2[np.newaxis , :, :]    # </a:t>
            </a:r>
            <a:r>
              <a:rPr lang="zh-CN" altLang="en-US" sz="2000">
                <a:latin typeface="Arial" panose="020B0604020202020204" pitchFamily="34" charset="0"/>
                <a:ea typeface="宋体" panose="02010600030101010101" pitchFamily="2" charset="-122"/>
              </a:rPr>
              <a:t>三维</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a:latin typeface="Arial" panose="020B0604020202020204" pitchFamily="34" charset="0"/>
              <a:ea typeface="宋体" panose="02010600030101010101" pitchFamily="2" charset="-122"/>
            </a:endParaRPr>
          </a:p>
          <a:p>
            <a:pPr marL="0" indent="0">
              <a:lnSpc>
                <a:spcPct val="140000"/>
              </a:lnSpc>
              <a:buClr>
                <a:srgbClr val="990000"/>
              </a:buClr>
            </a:pPr>
            <a:r>
              <a:rPr lang="zh-CN" altLang="en-US" sz="2000">
                <a:latin typeface="Arial" panose="020B0604020202020204" pitchFamily="34" charset="0"/>
                <a:ea typeface="宋体" panose="02010600030101010101" pitchFamily="2" charset="-122"/>
              </a:rPr>
              <a:t>多维数组也可使用</a:t>
            </a:r>
            <a:r>
              <a:rPr lang="en-US" altLang="zh-CN" sz="2000">
                <a:latin typeface="Arial" panose="020B0604020202020204" pitchFamily="34" charset="0"/>
                <a:ea typeface="宋体" panose="02010600030101010101" pitchFamily="2" charset="-122"/>
              </a:rPr>
              <a:t>ravel</a:t>
            </a:r>
            <a:r>
              <a:rPr lang="zh-CN" altLang="en-US" sz="2000">
                <a:latin typeface="Arial" panose="020B0604020202020204" pitchFamily="34" charset="0"/>
                <a:ea typeface="宋体" panose="02010600030101010101" pitchFamily="2" charset="-122"/>
              </a:rPr>
              <a:t>或</a:t>
            </a:r>
            <a:r>
              <a:rPr lang="en-US" altLang="zh-CN" sz="2000">
                <a:latin typeface="Arial" panose="020B0604020202020204" pitchFamily="34" charset="0"/>
                <a:ea typeface="宋体" panose="02010600030101010101" pitchFamily="2" charset="-122"/>
              </a:rPr>
              <a:t>flatten</a:t>
            </a:r>
            <a:r>
              <a:rPr lang="zh-CN" altLang="en-US" sz="2000">
                <a:latin typeface="Arial" panose="020B0604020202020204" pitchFamily="34" charset="0"/>
                <a:ea typeface="宋体" panose="02010600030101010101" pitchFamily="2" charset="-122"/>
              </a:rPr>
              <a:t>函数展</a:t>
            </a:r>
            <a:r>
              <a:rPr lang="zh-CN" altLang="en-US" sz="2000" dirty="0">
                <a:latin typeface="Arial" panose="020B0604020202020204" pitchFamily="34" charset="0"/>
                <a:ea typeface="宋体" panose="02010600030101010101" pitchFamily="2" charset="-122"/>
              </a:rPr>
              <a:t>平为一</a:t>
            </a:r>
            <a:r>
              <a:rPr lang="zh-CN" altLang="en-US" sz="2000">
                <a:latin typeface="Arial" panose="020B0604020202020204" pitchFamily="34" charset="0"/>
                <a:ea typeface="宋体" panose="02010600030101010101" pitchFamily="2" charset="-122"/>
              </a:rPr>
              <a:t>维数组</a:t>
            </a:r>
            <a:endParaRPr lang="en-US" altLang="zh-CN" sz="200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a:latin typeface="Arial" panose="020B0604020202020204" pitchFamily="34" charset="0"/>
                <a:ea typeface="宋体" panose="02010600030101010101" pitchFamily="2" charset="-122"/>
              </a:rPr>
              <a:t>b = np.arange(6).reshape(2,3)</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d1=</a:t>
            </a:r>
            <a:r>
              <a:rPr lang="en-US" altLang="zh-CN" sz="2000" dirty="0" err="1">
                <a:latin typeface="Arial" panose="020B0604020202020204" pitchFamily="34" charset="0"/>
                <a:ea typeface="宋体" panose="02010600030101010101" pitchFamily="2" charset="-122"/>
              </a:rPr>
              <a:t>b.</a:t>
            </a:r>
            <a:r>
              <a:rPr lang="en-US" altLang="zh-CN" sz="2000" dirty="0" err="1">
                <a:solidFill>
                  <a:srgbClr val="C00000"/>
                </a:solidFill>
                <a:latin typeface="Arial" panose="020B0604020202020204" pitchFamily="34" charset="0"/>
                <a:ea typeface="宋体" panose="02010600030101010101" pitchFamily="2" charset="-122"/>
              </a:rPr>
              <a:t>ravel</a:t>
            </a:r>
            <a:r>
              <a:rPr lang="en-US" altLang="zh-CN" sz="2000" dirty="0">
                <a:latin typeface="Arial" panose="020B0604020202020204" pitchFamily="34" charset="0"/>
                <a:ea typeface="宋体" panose="02010600030101010101" pitchFamily="2" charset="-122"/>
              </a:rPr>
              <a:t>() 	</a:t>
            </a:r>
            <a:r>
              <a:rPr lang="en-US" altLang="zh-CN" sz="2000">
                <a:latin typeface="Arial" panose="020B0604020202020204" pitchFamily="34" charset="0"/>
                <a:ea typeface="宋体" panose="02010600030101010101" pitchFamily="2" charset="-122"/>
              </a:rPr>
              <a:t># </a:t>
            </a:r>
            <a:r>
              <a:rPr lang="zh-CN" altLang="en-US" sz="2000">
                <a:latin typeface="Arial" panose="020B0604020202020204" pitchFamily="34" charset="0"/>
                <a:ea typeface="宋体" panose="02010600030101010101" pitchFamily="2" charset="-122"/>
              </a:rPr>
              <a:t>将</a:t>
            </a:r>
            <a:r>
              <a:rPr lang="en-US" altLang="zh-CN" sz="200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转为</a:t>
            </a:r>
            <a:r>
              <a:rPr lang="zh-CN" altLang="en-US" sz="2000">
                <a:latin typeface="Arial" panose="020B0604020202020204" pitchFamily="34" charset="0"/>
                <a:ea typeface="宋体" panose="02010600030101010101" pitchFamily="2" charset="-122"/>
              </a:rPr>
              <a:t>一维数组</a:t>
            </a:r>
            <a:r>
              <a:rPr lang="en-US" altLang="zh-CN" sz="2000">
                <a:latin typeface="Arial" panose="020B0604020202020204" pitchFamily="34" charset="0"/>
                <a:ea typeface="宋体" panose="02010600030101010101" pitchFamily="2" charset="-122"/>
              </a:rPr>
              <a:t>, ravel</a:t>
            </a:r>
            <a:r>
              <a:rPr lang="zh-CN" altLang="en-US" sz="2000">
                <a:latin typeface="Arial" panose="020B0604020202020204" pitchFamily="34" charset="0"/>
                <a:ea typeface="宋体" panose="02010600030101010101" pitchFamily="2" charset="-122"/>
              </a:rPr>
              <a:t>得到的</a:t>
            </a:r>
            <a:r>
              <a:rPr lang="en-US" altLang="zh-CN" sz="2000">
                <a:latin typeface="Arial" panose="020B0604020202020204" pitchFamily="34" charset="0"/>
                <a:ea typeface="宋体" panose="02010600030101010101" pitchFamily="2" charset="-122"/>
              </a:rPr>
              <a:t>d1</a:t>
            </a:r>
            <a:r>
              <a:rPr lang="zh-CN" altLang="en-US" sz="2000">
                <a:latin typeface="Arial" panose="020B0604020202020204" pitchFamily="34" charset="0"/>
                <a:ea typeface="宋体" panose="02010600030101010101" pitchFamily="2" charset="-122"/>
              </a:rPr>
              <a:t>是视图</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d2=</a:t>
            </a:r>
            <a:r>
              <a:rPr lang="en-US" altLang="zh-CN" sz="2000" dirty="0" err="1">
                <a:latin typeface="Arial" panose="020B0604020202020204" pitchFamily="34" charset="0"/>
                <a:ea typeface="宋体" panose="02010600030101010101" pitchFamily="2" charset="-122"/>
              </a:rPr>
              <a:t>b.</a:t>
            </a:r>
            <a:r>
              <a:rPr lang="en-US" altLang="zh-CN" sz="2000" dirty="0" err="1">
                <a:solidFill>
                  <a:srgbClr val="C00000"/>
                </a:solidFill>
                <a:latin typeface="Arial" panose="020B0604020202020204" pitchFamily="34" charset="0"/>
                <a:ea typeface="宋体" panose="02010600030101010101" pitchFamily="2" charset="-122"/>
              </a:rPr>
              <a:t>flatten</a:t>
            </a:r>
            <a:r>
              <a:rPr lang="en-US" altLang="zh-CN" sz="2000" dirty="0">
                <a:latin typeface="Arial" panose="020B0604020202020204" pitchFamily="34" charset="0"/>
                <a:ea typeface="宋体" panose="02010600030101010101" pitchFamily="2" charset="-122"/>
              </a:rPr>
              <a:t>() 	</a:t>
            </a:r>
            <a:r>
              <a:rPr lang="en-US" altLang="zh-CN" sz="2000">
                <a:latin typeface="Arial" panose="020B0604020202020204" pitchFamily="34" charset="0"/>
                <a:ea typeface="宋体" panose="02010600030101010101" pitchFamily="2" charset="-122"/>
              </a:rPr>
              <a:t>#</a:t>
            </a:r>
            <a:r>
              <a:rPr lang="zh-CN" altLang="en-US" sz="2000">
                <a:latin typeface="Arial" panose="020B0604020202020204" pitchFamily="34" charset="0"/>
                <a:ea typeface="宋体" panose="02010600030101010101" pitchFamily="2" charset="-122"/>
              </a:rPr>
              <a:t>将</a:t>
            </a:r>
            <a:r>
              <a:rPr lang="en-US" altLang="zh-CN" sz="200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转为</a:t>
            </a:r>
            <a:r>
              <a:rPr lang="zh-CN" altLang="en-US" sz="2000">
                <a:latin typeface="Arial" panose="020B0604020202020204" pitchFamily="34" charset="0"/>
                <a:ea typeface="宋体" panose="02010600030101010101" pitchFamily="2" charset="-122"/>
              </a:rPr>
              <a:t>一维数组</a:t>
            </a:r>
            <a:r>
              <a:rPr lang="en-US" altLang="zh-CN" sz="2000">
                <a:latin typeface="Arial" panose="020B0604020202020204" pitchFamily="34" charset="0"/>
                <a:ea typeface="宋体" panose="02010600030101010101" pitchFamily="2" charset="-122"/>
              </a:rPr>
              <a:t>, </a:t>
            </a:r>
            <a:r>
              <a:rPr lang="zh-CN" altLang="en-US" sz="2000" dirty="0">
                <a:solidFill>
                  <a:srgbClr val="C00000"/>
                </a:solidFill>
              </a:rPr>
              <a:t>是复制，</a:t>
            </a:r>
            <a:r>
              <a:rPr lang="zh-CN" altLang="en-US" sz="2000">
                <a:solidFill>
                  <a:srgbClr val="C00000"/>
                </a:solidFill>
              </a:rPr>
              <a:t>不是视图</a:t>
            </a:r>
            <a:endParaRPr lang="en-US" altLang="zh-CN" sz="20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5348" y="980728"/>
            <a:ext cx="84249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buClr>
                <a:srgbClr val="990000"/>
              </a:buClr>
            </a:pPr>
            <a:r>
              <a:rPr lang="en-US" altLang="zh-CN" sz="2000" kern="0">
                <a:solidFill>
                  <a:srgbClr val="C00000"/>
                </a:solidFill>
                <a:latin typeface="Arial" panose="020B0604020202020204" pitchFamily="34" charset="0"/>
                <a:cs typeface="Arial" panose="020B0604020202020204" pitchFamily="34" charset="0"/>
              </a:rPr>
              <a:t>7.1.2 </a:t>
            </a:r>
            <a:r>
              <a:rPr lang="zh-CN" altLang="en-US" sz="2000" kern="0">
                <a:solidFill>
                  <a:srgbClr val="C00000"/>
                </a:solidFill>
                <a:latin typeface="Arial" panose="020B0604020202020204" pitchFamily="34" charset="0"/>
                <a:cs typeface="Arial" panose="020B0604020202020204" pitchFamily="34" charset="0"/>
              </a:rPr>
              <a:t>生成数组</a:t>
            </a:r>
            <a:endParaRPr lang="en-US" altLang="zh-CN" sz="2000" kern="0" dirty="0">
              <a:solidFill>
                <a:srgbClr val="C00000"/>
              </a:solidFill>
              <a:latin typeface="Arial" panose="020B0604020202020204" pitchFamily="34" charset="0"/>
              <a:cs typeface="Arial" panose="020B0604020202020204" pitchFamily="34" charset="0"/>
            </a:endParaRPr>
          </a:p>
          <a:p>
            <a:pPr marL="0" indent="0">
              <a:lnSpc>
                <a:spcPct val="120000"/>
              </a:lnSpc>
              <a:buClr>
                <a:srgbClr val="990000"/>
              </a:buClr>
            </a:pPr>
            <a:r>
              <a:rPr lang="en-US" altLang="zh-CN" sz="2000"/>
              <a:t>2. </a:t>
            </a:r>
            <a:r>
              <a:rPr lang="zh-CN" altLang="en-US" sz="2000">
                <a:solidFill>
                  <a:srgbClr val="C00000"/>
                </a:solidFill>
              </a:rPr>
              <a:t>使用</a:t>
            </a:r>
            <a:r>
              <a:rPr lang="en-US" altLang="zh-CN" sz="2000">
                <a:solidFill>
                  <a:srgbClr val="C00000"/>
                </a:solidFill>
              </a:rPr>
              <a:t>arange()</a:t>
            </a:r>
            <a:r>
              <a:rPr lang="zh-CN" altLang="en-US" sz="2000">
                <a:solidFill>
                  <a:srgbClr val="C00000"/>
                </a:solidFill>
              </a:rPr>
              <a:t>生成</a:t>
            </a:r>
            <a:r>
              <a:rPr lang="en-US" altLang="zh-CN" sz="2000"/>
              <a:t>, </a:t>
            </a:r>
            <a:r>
              <a:rPr lang="zh-CN" altLang="en-US" sz="2000"/>
              <a:t>类似</a:t>
            </a:r>
            <a:r>
              <a:rPr lang="en-US" altLang="zh-CN" sz="2000"/>
              <a:t>range()</a:t>
            </a:r>
            <a:r>
              <a:rPr lang="zh-CN" altLang="en-US" sz="2000"/>
              <a:t>，但支持小数步长</a:t>
            </a:r>
            <a:endParaRPr lang="en-US" altLang="zh-CN" sz="2000"/>
          </a:p>
          <a:p>
            <a:pPr marL="0" indent="0">
              <a:lnSpc>
                <a:spcPct val="120000"/>
              </a:lnSpc>
              <a:buClr>
                <a:srgbClr val="990000"/>
              </a:buClr>
            </a:pPr>
            <a:r>
              <a:rPr lang="en-US" altLang="zh-CN" sz="2000"/>
              <a:t>b </a:t>
            </a:r>
            <a:r>
              <a:rPr lang="en-US" altLang="zh-CN" sz="2000" dirty="0"/>
              <a:t>= </a:t>
            </a:r>
            <a:r>
              <a:rPr lang="en-US" altLang="zh-CN" sz="2000" dirty="0" err="1"/>
              <a:t>np.</a:t>
            </a:r>
            <a:r>
              <a:rPr lang="en-US" altLang="zh-CN" sz="2000" dirty="0" err="1">
                <a:solidFill>
                  <a:srgbClr val="C00000"/>
                </a:solidFill>
              </a:rPr>
              <a:t>arange</a:t>
            </a:r>
            <a:r>
              <a:rPr lang="en-US" altLang="zh-CN" sz="2000" dirty="0"/>
              <a:t>(1, 5</a:t>
            </a:r>
            <a:r>
              <a:rPr lang="en-US" altLang="zh-CN" sz="2000"/>
              <a:t>)     # </a:t>
            </a:r>
            <a:r>
              <a:rPr lang="zh-CN" altLang="en-US" sz="2000"/>
              <a:t>生成</a:t>
            </a:r>
            <a:r>
              <a:rPr lang="en-US" altLang="zh-CN" sz="2000"/>
              <a:t>1</a:t>
            </a:r>
            <a:r>
              <a:rPr lang="zh-CN" altLang="en-US" sz="2000"/>
              <a:t>至</a:t>
            </a:r>
            <a:r>
              <a:rPr lang="en-US" altLang="zh-CN" sz="2000"/>
              <a:t>4(</a:t>
            </a:r>
            <a:r>
              <a:rPr lang="zh-CN" altLang="en-US" sz="2000"/>
              <a:t>不含终值</a:t>
            </a:r>
            <a:r>
              <a:rPr lang="en-US" altLang="zh-CN" sz="2000"/>
              <a:t>5)</a:t>
            </a:r>
            <a:r>
              <a:rPr lang="zh-CN" altLang="en-US" sz="2000"/>
              <a:t>的数组</a:t>
            </a:r>
            <a:r>
              <a:rPr lang="en-US" altLang="zh-CN" sz="2000"/>
              <a:t>	</a:t>
            </a:r>
            <a:endParaRPr lang="en-US" altLang="zh-CN" sz="2000" dirty="0"/>
          </a:p>
          <a:p>
            <a:pPr marL="0" indent="0">
              <a:lnSpc>
                <a:spcPct val="120000"/>
              </a:lnSpc>
              <a:buClr>
                <a:srgbClr val="990000"/>
              </a:buClr>
            </a:pPr>
            <a:r>
              <a:rPr lang="en-US" altLang="zh-CN" sz="2000" dirty="0"/>
              <a:t>Out: array([1, 2, 3, </a:t>
            </a:r>
            <a:r>
              <a:rPr lang="en-US" altLang="zh-CN" sz="2000"/>
              <a:t>4])</a:t>
            </a:r>
            <a:endParaRPr lang="en-US" altLang="zh-CN" sz="2000"/>
          </a:p>
          <a:p>
            <a:pPr marL="0" indent="0">
              <a:lnSpc>
                <a:spcPct val="120000"/>
              </a:lnSpc>
              <a:buClr>
                <a:srgbClr val="990000"/>
              </a:buClr>
            </a:pPr>
            <a:r>
              <a:rPr lang="en-US" altLang="zh-CN" sz="2000"/>
              <a:t>np.arrange(1,9,2)        # </a:t>
            </a:r>
            <a:r>
              <a:rPr lang="zh-CN" altLang="en-US" sz="2000"/>
              <a:t>步长</a:t>
            </a:r>
            <a:r>
              <a:rPr lang="en-US" altLang="zh-CN" sz="2000"/>
              <a:t>2</a:t>
            </a:r>
            <a:endParaRPr lang="en-US" altLang="zh-CN" sz="2000"/>
          </a:p>
          <a:p>
            <a:pPr marL="0" indent="0">
              <a:lnSpc>
                <a:spcPct val="120000"/>
              </a:lnSpc>
              <a:buClr>
                <a:srgbClr val="990000"/>
              </a:buClr>
            </a:pPr>
            <a:r>
              <a:rPr lang="en-US" altLang="zh-CN" sz="2000"/>
              <a:t>Out: array([1, 3, 5, 7]) </a:t>
            </a:r>
            <a:endParaRPr lang="en-US" altLang="zh-CN" sz="2000"/>
          </a:p>
          <a:p>
            <a:pPr marL="0" indent="0">
              <a:lnSpc>
                <a:spcPct val="120000"/>
              </a:lnSpc>
              <a:buClr>
                <a:srgbClr val="990000"/>
              </a:buClr>
            </a:pPr>
            <a:r>
              <a:rPr lang="en-US" altLang="zh-CN" sz="2000"/>
              <a:t>np.arrange(1, 4, 0.5)        # </a:t>
            </a:r>
            <a:r>
              <a:rPr lang="zh-CN" altLang="en-US" sz="2000"/>
              <a:t>步长</a:t>
            </a:r>
            <a:r>
              <a:rPr lang="en-US" altLang="zh-CN" sz="2000"/>
              <a:t>0.5</a:t>
            </a:r>
            <a:endParaRPr lang="en-US" altLang="zh-CN" sz="2000"/>
          </a:p>
          <a:p>
            <a:pPr marL="0" indent="0">
              <a:lnSpc>
                <a:spcPct val="120000"/>
              </a:lnSpc>
              <a:buClr>
                <a:srgbClr val="990000"/>
              </a:buClr>
            </a:pPr>
            <a:r>
              <a:rPr lang="en-US" altLang="zh-CN" sz="2000"/>
              <a:t>Out: array([1. , 1.5, 2. , 2.5, 3. , 3.5])</a:t>
            </a:r>
            <a:endParaRPr lang="en-US" altLang="zh-CN" sz="2000"/>
          </a:p>
          <a:p>
            <a:pPr marL="0" indent="0">
              <a:lnSpc>
                <a:spcPct val="120000"/>
              </a:lnSpc>
              <a:buClr>
                <a:srgbClr val="990000"/>
              </a:buClr>
            </a:pPr>
            <a:endParaRPr lang="en-US" altLang="zh-CN" sz="2000"/>
          </a:p>
          <a:p>
            <a:pPr marL="0" indent="0">
              <a:lnSpc>
                <a:spcPct val="120000"/>
              </a:lnSpc>
              <a:buClr>
                <a:srgbClr val="990000"/>
              </a:buClr>
            </a:pPr>
            <a:r>
              <a:rPr lang="en-US" altLang="zh-CN" sz="2000"/>
              <a:t>np.repeat(b, 2)    	# </a:t>
            </a:r>
            <a:r>
              <a:rPr lang="zh-CN" altLang="en-US" sz="2000"/>
              <a:t>将元素重复</a:t>
            </a:r>
            <a:r>
              <a:rPr lang="en-US" altLang="zh-CN" sz="2000"/>
              <a:t>2</a:t>
            </a:r>
            <a:r>
              <a:rPr lang="zh-CN" altLang="en-US" sz="2000"/>
              <a:t>次</a:t>
            </a:r>
            <a:endParaRPr lang="zh-CN" altLang="en-US" sz="2000"/>
          </a:p>
          <a:p>
            <a:pPr marL="0" indent="0">
              <a:lnSpc>
                <a:spcPct val="120000"/>
              </a:lnSpc>
              <a:buClr>
                <a:srgbClr val="990000"/>
              </a:buClr>
            </a:pPr>
            <a:r>
              <a:rPr lang="en-US" altLang="zh-CN" sz="2000"/>
              <a:t>Out:array([1, 1, 2, 2, 3, 3, 4, 4])</a:t>
            </a:r>
            <a:endParaRPr lang="en-US" altLang="zh-CN" sz="2000"/>
          </a:p>
          <a:p>
            <a:pPr marL="0" indent="0">
              <a:lnSpc>
                <a:spcPct val="120000"/>
              </a:lnSpc>
              <a:buClr>
                <a:srgbClr val="990000"/>
              </a:buClr>
            </a:pPr>
            <a:r>
              <a:rPr lang="en-US" altLang="zh-CN" sz="2000"/>
              <a:t>np.tile(b, 3)  		# </a:t>
            </a:r>
            <a:r>
              <a:rPr lang="zh-CN" altLang="en-US" sz="2000"/>
              <a:t>将数组重复</a:t>
            </a:r>
            <a:r>
              <a:rPr lang="en-US" altLang="zh-CN" sz="2000"/>
              <a:t>3</a:t>
            </a:r>
            <a:r>
              <a:rPr lang="zh-CN" altLang="en-US" sz="2000"/>
              <a:t>次</a:t>
            </a:r>
            <a:endParaRPr lang="zh-CN" altLang="en-US" sz="2000"/>
          </a:p>
          <a:p>
            <a:pPr marL="0" indent="0">
              <a:lnSpc>
                <a:spcPct val="120000"/>
              </a:lnSpc>
              <a:buClr>
                <a:srgbClr val="990000"/>
              </a:buClr>
            </a:pPr>
            <a:r>
              <a:rPr lang="en-US" altLang="zh-CN" sz="2000"/>
              <a:t>Out: array([1, 2, 3, 4, 1, 2, 3, 4, 1, 2, 3, 4])</a:t>
            </a:r>
            <a:endParaRPr lang="en-US" altLang="zh-CN" sz="2000"/>
          </a:p>
          <a:p>
            <a:pPr marL="0" indent="0">
              <a:lnSpc>
                <a:spcPct val="120000"/>
              </a:lnSpc>
              <a:buClr>
                <a:srgbClr val="990000"/>
              </a:buClr>
            </a:pPr>
            <a:endParaRPr lang="en-US" altLang="zh-CN" sz="2000"/>
          </a:p>
          <a:p>
            <a:pPr marL="0" indent="0">
              <a:lnSpc>
                <a:spcPct val="120000"/>
              </a:lnSpc>
              <a:buClr>
                <a:srgbClr val="990000"/>
              </a:buClr>
            </a:pPr>
            <a:endParaRPr lang="en-US" altLang="zh-CN" sz="2000" kern="0" dirty="0">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  </a:t>
            </a:r>
            <a:r>
              <a:rPr lang="zh-CN" altLang="en-US" sz="3200" dirty="0">
                <a:solidFill>
                  <a:schemeClr val="bg1"/>
                </a:solidFill>
                <a:effectLst>
                  <a:outerShdw blurRad="38100" dist="38100" dir="2700000" algn="tl">
                    <a:srgbClr val="000000">
                      <a:alpha val="43137"/>
                    </a:srgbClr>
                  </a:outerShdw>
                </a:effectLst>
              </a:rPr>
              <a:t>数组组合和文件存取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51050" y="946951"/>
            <a:ext cx="8616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zh-CN" altLang="en-US" sz="2400" kern="0" dirty="0">
                <a:solidFill>
                  <a:srgbClr val="990000"/>
                </a:solidFill>
                <a:ea typeface="宋体" panose="02010600030101010101" pitchFamily="2" charset="-122"/>
              </a:rPr>
              <a:t>数组元素的插入、删除</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1961409" y="1501747"/>
            <a:ext cx="8532440" cy="451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b=</a:t>
            </a:r>
            <a:r>
              <a:rPr lang="en-US" altLang="zh-CN" sz="2000" dirty="0" err="1">
                <a:latin typeface="Arial" panose="020B0604020202020204" pitchFamily="34" charset="0"/>
                <a:ea typeface="宋体" panose="02010600030101010101" pitchFamily="2" charset="-122"/>
              </a:rPr>
              <a:t>np.array</a:t>
            </a:r>
            <a:r>
              <a:rPr lang="en-US" altLang="zh-CN" sz="2000" dirty="0">
                <a:latin typeface="Arial" panose="020B0604020202020204" pitchFamily="34" charset="0"/>
                <a:ea typeface="宋体" panose="02010600030101010101" pitchFamily="2" charset="-122"/>
              </a:rPr>
              <a:t>([1, 3, 5, </a:t>
            </a:r>
            <a:r>
              <a:rPr lang="en-US" altLang="zh-CN" sz="2000">
                <a:latin typeface="Arial" panose="020B0604020202020204" pitchFamily="34" charset="0"/>
                <a:ea typeface="宋体" panose="02010600030101010101" pitchFamily="2" charset="-122"/>
              </a:rPr>
              <a:t>7])      # array([1,  3,  5,  7])</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c=</a:t>
            </a:r>
            <a:r>
              <a:rPr lang="en-US" altLang="zh-CN" sz="2000" dirty="0" err="1">
                <a:latin typeface="Arial" panose="020B0604020202020204" pitchFamily="34" charset="0"/>
                <a:ea typeface="宋体" panose="02010600030101010101" pitchFamily="2" charset="-122"/>
              </a:rPr>
              <a:t>np.append</a:t>
            </a:r>
            <a:r>
              <a:rPr lang="en-US" altLang="zh-CN" sz="2000" dirty="0">
                <a:latin typeface="Arial" panose="020B0604020202020204" pitchFamily="34" charset="0"/>
                <a:ea typeface="宋体" panose="02010600030101010101" pitchFamily="2" charset="-122"/>
              </a:rPr>
              <a:t>(b, [9, 10])   </a:t>
            </a:r>
            <a:r>
              <a:rPr lang="en-US" altLang="zh-CN" sz="2000">
                <a:latin typeface="Arial" panose="020B0604020202020204" pitchFamily="34" charset="0"/>
                <a:ea typeface="宋体" panose="02010600030101010101" pitchFamily="2" charset="-122"/>
              </a:rPr>
              <a:t># </a:t>
            </a:r>
            <a:r>
              <a:rPr lang="zh-CN" altLang="en-US" sz="2000">
                <a:latin typeface="Arial" panose="020B0604020202020204" pitchFamily="34" charset="0"/>
                <a:ea typeface="宋体" panose="02010600030101010101" pitchFamily="2" charset="-122"/>
              </a:rPr>
              <a:t>末尾插入</a:t>
            </a:r>
            <a:r>
              <a:rPr lang="zh-CN" altLang="en-US" sz="2000" dirty="0">
                <a:latin typeface="Arial" panose="020B0604020202020204" pitchFamily="34" charset="0"/>
                <a:ea typeface="宋体" panose="02010600030101010101" pitchFamily="2" charset="-122"/>
              </a:rPr>
              <a:t>， </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不变，返回新数组</a:t>
            </a:r>
            <a:r>
              <a:rPr lang="en-US" altLang="zh-CN" sz="2000" dirty="0">
                <a:latin typeface="Arial" panose="020B0604020202020204" pitchFamily="34" charset="0"/>
                <a:ea typeface="宋体" panose="02010600030101010101" pitchFamily="2" charset="-122"/>
              </a:rPr>
              <a:t>c</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Out:array</a:t>
            </a:r>
            <a:r>
              <a:rPr lang="en-US" altLang="zh-CN" sz="2000" dirty="0">
                <a:latin typeface="Arial" panose="020B0604020202020204" pitchFamily="34" charset="0"/>
                <a:ea typeface="宋体" panose="02010600030101010101" pitchFamily="2" charset="-122"/>
              </a:rPr>
              <a:t>([1,  3,  5,  7,  9, 10])</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np.insert</a:t>
            </a:r>
            <a:r>
              <a:rPr lang="en-US" altLang="zh-CN" sz="2000" dirty="0">
                <a:latin typeface="Arial" panose="020B0604020202020204" pitchFamily="34" charset="0"/>
                <a:ea typeface="宋体" panose="02010600030101010101" pitchFamily="2" charset="-122"/>
              </a:rPr>
              <a:t>(b, 2, 20)   # </a:t>
            </a:r>
            <a:r>
              <a:rPr lang="zh-CN" altLang="en-US" sz="2000" dirty="0">
                <a:latin typeface="Arial" panose="020B0604020202020204" pitchFamily="34" charset="0"/>
                <a:ea typeface="宋体" panose="02010600030101010101" pitchFamily="2" charset="-122"/>
              </a:rPr>
              <a:t>在第</a:t>
            </a:r>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个位置插入</a:t>
            </a:r>
            <a:r>
              <a:rPr lang="en-US" altLang="zh-CN" sz="2000" dirty="0">
                <a:latin typeface="Arial" panose="020B0604020202020204" pitchFamily="34" charset="0"/>
                <a:ea typeface="宋体" panose="02010600030101010101" pitchFamily="2" charset="-122"/>
              </a:rPr>
              <a:t>20</a:t>
            </a:r>
            <a:r>
              <a:rPr lang="zh-CN" altLang="en-US" sz="2000" dirty="0">
                <a:latin typeface="Arial" panose="020B0604020202020204" pitchFamily="34" charset="0"/>
                <a:ea typeface="宋体" panose="02010600030101010101" pitchFamily="2" charset="-122"/>
              </a:rPr>
              <a:t>， </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不变，返回新数组</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Out:array</a:t>
            </a:r>
            <a:r>
              <a:rPr lang="en-US" altLang="zh-CN" sz="2000" dirty="0">
                <a:latin typeface="Arial" panose="020B0604020202020204" pitchFamily="34" charset="0"/>
                <a:ea typeface="宋体" panose="02010600030101010101" pitchFamily="2" charset="-122"/>
              </a:rPr>
              <a:t>([1,  3, 20,  5,  </a:t>
            </a:r>
            <a:r>
              <a:rPr lang="en-US" altLang="zh-CN" sz="2000">
                <a:latin typeface="Arial" panose="020B0604020202020204" pitchFamily="34" charset="0"/>
                <a:ea typeface="宋体" panose="02010600030101010101" pitchFamily="2" charset="-122"/>
              </a:rPr>
              <a:t>7])</a:t>
            </a:r>
            <a:endParaRPr lang="en-US" altLang="zh-CN" sz="200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np.delete</a:t>
            </a:r>
            <a:r>
              <a:rPr lang="en-US" altLang="zh-CN" sz="2000" dirty="0">
                <a:latin typeface="Arial" panose="020B0604020202020204" pitchFamily="34" charset="0"/>
                <a:ea typeface="宋体" panose="02010600030101010101" pitchFamily="2" charset="-122"/>
              </a:rPr>
              <a:t>(b, [0,1])  # </a:t>
            </a:r>
            <a:r>
              <a:rPr lang="zh-CN" altLang="en-US" sz="2000">
                <a:latin typeface="Arial" panose="020B0604020202020204" pitchFamily="34" charset="0"/>
                <a:ea typeface="宋体" panose="02010600030101010101" pitchFamily="2" charset="-122"/>
              </a:rPr>
              <a:t>删除第</a:t>
            </a:r>
            <a:r>
              <a:rPr lang="en-US" altLang="zh-CN" sz="2000">
                <a:latin typeface="Arial" panose="020B0604020202020204" pitchFamily="34" charset="0"/>
                <a:ea typeface="宋体" panose="02010600030101010101" pitchFamily="2" charset="-122"/>
              </a:rPr>
              <a:t>0/1</a:t>
            </a:r>
            <a:r>
              <a:rPr lang="zh-CN" altLang="en-US" sz="2000">
                <a:latin typeface="Arial" panose="020B0604020202020204" pitchFamily="34" charset="0"/>
                <a:ea typeface="宋体" panose="02010600030101010101" pitchFamily="2" charset="-122"/>
              </a:rPr>
              <a:t>处两个数据</a:t>
            </a:r>
            <a:r>
              <a:rPr lang="zh-CN" altLang="en-US" sz="2000" dirty="0">
                <a:latin typeface="Arial" panose="020B0604020202020204" pitchFamily="34" charset="0"/>
                <a:ea typeface="宋体" panose="02010600030101010101" pitchFamily="2" charset="-122"/>
              </a:rPr>
              <a:t>，</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不变，返回</a:t>
            </a:r>
            <a:r>
              <a:rPr lang="zh-CN" altLang="en-US" sz="2000">
                <a:latin typeface="Arial" panose="020B0604020202020204" pitchFamily="34" charset="0"/>
                <a:ea typeface="宋体" panose="02010600030101010101" pitchFamily="2" charset="-122"/>
              </a:rPr>
              <a:t>删除后新</a:t>
            </a:r>
            <a:r>
              <a:rPr lang="zh-CN" altLang="en-US" sz="2000" dirty="0">
                <a:latin typeface="Arial" panose="020B0604020202020204" pitchFamily="34" charset="0"/>
                <a:ea typeface="宋体" panose="02010600030101010101" pitchFamily="2" charset="-122"/>
              </a:rPr>
              <a:t>数组</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Out:array</a:t>
            </a:r>
            <a:r>
              <a:rPr lang="en-US" altLang="zh-CN" sz="2000" dirty="0">
                <a:latin typeface="Arial" panose="020B0604020202020204" pitchFamily="34" charset="0"/>
                <a:ea typeface="宋体" panose="02010600030101010101" pitchFamily="2" charset="-122"/>
              </a:rPr>
              <a:t>([5, 7])</a:t>
            </a:r>
            <a:endParaRPr lang="en-US" altLang="zh-CN" sz="2000" dirty="0">
              <a:latin typeface="Arial" panose="020B0604020202020204" pitchFamily="34" charset="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7.5.2  </a:t>
            </a:r>
            <a:r>
              <a:rPr lang="zh-CN" altLang="en-US" sz="3200" dirty="0">
                <a:solidFill>
                  <a:schemeClr val="bg1"/>
                </a:solidFill>
                <a:effectLst>
                  <a:outerShdw blurRad="38100" dist="38100" dir="2700000" algn="tl">
                    <a:srgbClr val="000000">
                      <a:alpha val="43137"/>
                    </a:srgbClr>
                  </a:outerShdw>
                </a:effectLst>
              </a:rPr>
              <a:t>数组组合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34110" y="3155304"/>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1.</a:t>
            </a:r>
            <a:r>
              <a:rPr lang="zh-CN" altLang="en-US" sz="2400" kern="0" dirty="0">
                <a:solidFill>
                  <a:srgbClr val="990000"/>
                </a:solidFill>
                <a:ea typeface="宋体" panose="02010600030101010101" pitchFamily="2" charset="-122"/>
              </a:rPr>
              <a:t>水平</a:t>
            </a:r>
            <a:r>
              <a:rPr lang="zh-CN" altLang="en-US" sz="2400" kern="0">
                <a:solidFill>
                  <a:srgbClr val="990000"/>
                </a:solidFill>
                <a:ea typeface="宋体" panose="02010600030101010101" pitchFamily="2" charset="-122"/>
              </a:rPr>
              <a:t>组合 </a:t>
            </a:r>
            <a:r>
              <a:rPr lang="en-US" altLang="zh-CN" sz="2400" kern="0">
                <a:solidFill>
                  <a:srgbClr val="990000"/>
                </a:solidFill>
                <a:ea typeface="宋体" panose="02010600030101010101" pitchFamily="2" charset="-122"/>
              </a:rPr>
              <a:t>(</a:t>
            </a:r>
            <a:r>
              <a:rPr lang="zh-CN" altLang="en-US" sz="2400" kern="0">
                <a:solidFill>
                  <a:srgbClr val="990000"/>
                </a:solidFill>
                <a:ea typeface="宋体" panose="02010600030101010101" pitchFamily="2" charset="-122"/>
              </a:rPr>
              <a:t>这些操作是复制</a:t>
            </a:r>
            <a:r>
              <a:rPr lang="en-US" altLang="zh-CN" sz="2400" kern="0" dirty="0">
                <a:solidFill>
                  <a:srgbClr val="990000"/>
                </a:solidFill>
                <a:ea typeface="宋体" panose="02010600030101010101" pitchFamily="2" charset="-122"/>
              </a:rPr>
              <a:t>)</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2123906" y="958163"/>
            <a:ext cx="8532440" cy="196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nSpc>
                <a:spcPct val="140000"/>
              </a:lnSpc>
              <a:buClr>
                <a:srgbClr val="990000"/>
              </a:buClr>
            </a:pPr>
            <a:r>
              <a:rPr lang="zh-CN" altLang="zh-CN" sz="2000" dirty="0">
                <a:latin typeface="Arial" panose="020B0604020202020204" pitchFamily="34" charset="0"/>
                <a:ea typeface="宋体" panose="02010600030101010101" pitchFamily="2" charset="-122"/>
              </a:rPr>
              <a:t>出于数据处理的需要，需要组合数组。</a:t>
            </a:r>
            <a:r>
              <a:rPr lang="en-US" altLang="zh-CN" sz="2000" dirty="0">
                <a:latin typeface="Arial" panose="020B0604020202020204" pitchFamily="34" charset="0"/>
                <a:ea typeface="宋体" panose="02010600030101010101" pitchFamily="2" charset="-122"/>
              </a:rPr>
              <a:t>NumPy</a:t>
            </a:r>
            <a:r>
              <a:rPr lang="zh-CN" altLang="zh-CN" sz="2000" dirty="0">
                <a:latin typeface="Arial" panose="020B0604020202020204" pitchFamily="34" charset="0"/>
                <a:ea typeface="宋体" panose="02010600030101010101" pitchFamily="2" charset="-122"/>
              </a:rPr>
              <a:t>数组有水平组合、垂直组合和深度组合等多种方式。</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t>a = </a:t>
            </a:r>
            <a:r>
              <a:rPr lang="en-US" altLang="zh-CN" sz="2000" dirty="0" err="1"/>
              <a:t>np.arange</a:t>
            </a:r>
            <a:r>
              <a:rPr lang="en-US" altLang="zh-CN" sz="2000" dirty="0"/>
              <a:t>(6).reshape(2, 3)</a:t>
            </a:r>
            <a:endParaRPr lang="en-US" altLang="zh-CN" sz="2000" dirty="0"/>
          </a:p>
          <a:p>
            <a:pPr marL="0" indent="0">
              <a:lnSpc>
                <a:spcPct val="140000"/>
              </a:lnSpc>
              <a:buClr>
                <a:srgbClr val="990000"/>
              </a:buClr>
            </a:pPr>
            <a:r>
              <a:rPr lang="en-US" altLang="zh-CN" sz="2000" dirty="0"/>
              <a:t>b = </a:t>
            </a:r>
            <a:r>
              <a:rPr lang="en-US" altLang="zh-CN" sz="2000" dirty="0" err="1"/>
              <a:t>np.arange</a:t>
            </a:r>
            <a:r>
              <a:rPr lang="en-US" altLang="zh-CN" sz="2000" dirty="0"/>
              <a:t>(10, 16).reshape(2, 3)</a:t>
            </a:r>
            <a:endParaRPr lang="en-US" altLang="zh-CN" sz="2000" dirty="0">
              <a:latin typeface="Arial" panose="020B0604020202020204" pitchFamily="34" charset="0"/>
              <a:ea typeface="宋体" panose="02010600030101010101" pitchFamily="2" charset="-122"/>
            </a:endParaRPr>
          </a:p>
        </p:txBody>
      </p:sp>
      <p:sp>
        <p:nvSpPr>
          <p:cNvPr id="8" name="Rectangle 53"/>
          <p:cNvSpPr txBox="1">
            <a:spLocks noChangeArrowheads="1"/>
          </p:cNvSpPr>
          <p:nvPr/>
        </p:nvSpPr>
        <p:spPr bwMode="auto">
          <a:xfrm>
            <a:off x="2132685" y="3803004"/>
            <a:ext cx="8532440" cy="257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err="1">
                <a:latin typeface="Arial" panose="020B0604020202020204" pitchFamily="34" charset="0"/>
                <a:ea typeface="宋体" panose="02010600030101010101" pitchFamily="2" charset="-122"/>
              </a:rPr>
              <a:t>np</a:t>
            </a:r>
            <a:r>
              <a:rPr lang="en-US" altLang="zh-CN" sz="2000">
                <a:latin typeface="Arial" panose="020B0604020202020204" pitchFamily="34" charset="0"/>
                <a:ea typeface="宋体" panose="02010600030101010101" pitchFamily="2" charset="-122"/>
              </a:rPr>
              <a:t>.</a:t>
            </a:r>
            <a:r>
              <a:rPr lang="en-US" altLang="zh-CN" sz="2000" dirty="0" err="1">
                <a:solidFill>
                  <a:srgbClr val="C00000"/>
                </a:solidFill>
              </a:rPr>
              <a:t>hstack</a:t>
            </a:r>
            <a:r>
              <a:rPr lang="en-US" altLang="zh-CN" sz="200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水平组合。行数不变，列数增加</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np.concatenate</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axis=1)  # </a:t>
            </a:r>
            <a:r>
              <a:rPr lang="zh-CN" altLang="en-US" sz="2000" dirty="0">
                <a:latin typeface="Arial" panose="020B0604020202020204" pitchFamily="34" charset="0"/>
                <a:ea typeface="宋体" panose="02010600030101010101" pitchFamily="2" charset="-122"/>
              </a:rPr>
              <a:t>效果同上</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np.column_stack</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 </a:t>
            </a:r>
            <a:r>
              <a:rPr lang="zh-CN" altLang="en-US" sz="2000">
                <a:latin typeface="Arial" panose="020B0604020202020204" pitchFamily="34" charset="0"/>
                <a:ea typeface="宋体" panose="02010600030101010101" pitchFamily="2" charset="-122"/>
              </a:rPr>
              <a:t>效果同上 或  </a:t>
            </a:r>
            <a:r>
              <a:rPr lang="en-US" altLang="zh-CN" sz="2000">
                <a:latin typeface="Arial" panose="020B0604020202020204" pitchFamily="34" charset="0"/>
                <a:ea typeface="宋体" panose="02010600030101010101" pitchFamily="2" charset="-122"/>
              </a:rPr>
              <a:t>np</a:t>
            </a:r>
            <a:r>
              <a:rPr lang="en-US" altLang="zh-CN" sz="2000">
                <a:solidFill>
                  <a:srgbClr val="FF0000"/>
                </a:solidFill>
                <a:latin typeface="Arial" panose="020B0604020202020204" pitchFamily="34" charset="0"/>
                <a:ea typeface="宋体" panose="02010600030101010101" pitchFamily="2" charset="-122"/>
              </a:rPr>
              <a:t>.c_</a:t>
            </a:r>
            <a:r>
              <a:rPr lang="en-US" altLang="zh-CN" sz="2000">
                <a:latin typeface="Arial" panose="020B0604020202020204" pitchFamily="34" charset="0"/>
                <a:ea typeface="宋体" panose="02010600030101010101" pitchFamily="2" charset="-122"/>
              </a:rPr>
              <a:t>[(a,b)]</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6597229" y="1724443"/>
            <a:ext cx="3041661" cy="834284"/>
          </a:xfrm>
          <a:prstGeom prst="rect">
            <a:avLst/>
          </a:prstGeom>
        </p:spPr>
      </p:pic>
      <p:pic>
        <p:nvPicPr>
          <p:cNvPr id="3" name="图片 2"/>
          <p:cNvPicPr>
            <a:picLocks noChangeAspect="1"/>
          </p:cNvPicPr>
          <p:nvPr/>
        </p:nvPicPr>
        <p:blipFill>
          <a:blip r:embed="rId2"/>
          <a:stretch>
            <a:fillRect/>
          </a:stretch>
        </p:blipFill>
        <p:spPr>
          <a:xfrm>
            <a:off x="6597229" y="2745730"/>
            <a:ext cx="3162115" cy="683271"/>
          </a:xfrm>
          <a:prstGeom prst="rect">
            <a:avLst/>
          </a:prstGeom>
        </p:spPr>
      </p:pic>
      <p:pic>
        <p:nvPicPr>
          <p:cNvPr id="4" name="图片 3"/>
          <p:cNvPicPr>
            <a:picLocks noChangeAspect="1"/>
          </p:cNvPicPr>
          <p:nvPr/>
        </p:nvPicPr>
        <p:blipFill>
          <a:blip r:embed="rId3"/>
          <a:stretch>
            <a:fillRect/>
          </a:stretch>
        </p:blipFill>
        <p:spPr>
          <a:xfrm>
            <a:off x="2158852" y="4337210"/>
            <a:ext cx="5390952" cy="819983"/>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7.5.2  </a:t>
            </a:r>
            <a:r>
              <a:rPr lang="zh-CN" altLang="en-US" sz="3200" dirty="0">
                <a:solidFill>
                  <a:schemeClr val="bg1"/>
                </a:solidFill>
                <a:effectLst>
                  <a:outerShdw blurRad="38100" dist="38100" dir="2700000" algn="tl">
                    <a:srgbClr val="000000">
                      <a:alpha val="43137"/>
                    </a:srgbClr>
                  </a:outerShdw>
                </a:effectLst>
              </a:rPr>
              <a:t>数组组合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47942" y="989439"/>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2.</a:t>
            </a:r>
            <a:r>
              <a:rPr lang="zh-CN" altLang="en-US" sz="2400" kern="0" dirty="0">
                <a:solidFill>
                  <a:srgbClr val="990000"/>
                </a:solidFill>
                <a:ea typeface="宋体" panose="02010600030101010101" pitchFamily="2" charset="-122"/>
              </a:rPr>
              <a:t>垂直组合</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8" name="Rectangle 53"/>
          <p:cNvSpPr txBox="1">
            <a:spLocks noChangeArrowheads="1"/>
          </p:cNvSpPr>
          <p:nvPr/>
        </p:nvSpPr>
        <p:spPr bwMode="auto">
          <a:xfrm>
            <a:off x="2180184" y="1453289"/>
            <a:ext cx="8164288" cy="240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np.vstack</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垂直组合。行数增加，列数不变</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np.concatenate</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axis=0)  # </a:t>
            </a:r>
            <a:r>
              <a:rPr lang="zh-CN" altLang="en-US" sz="2000" dirty="0">
                <a:latin typeface="Arial" panose="020B0604020202020204" pitchFamily="34" charset="0"/>
                <a:ea typeface="宋体" panose="02010600030101010101" pitchFamily="2" charset="-122"/>
              </a:rPr>
              <a:t>效果同上</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np.row_stack</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 </a:t>
            </a:r>
            <a:r>
              <a:rPr lang="zh-CN" altLang="en-US" sz="2000">
                <a:latin typeface="Arial" panose="020B0604020202020204" pitchFamily="34" charset="0"/>
                <a:ea typeface="宋体" panose="02010600030101010101" pitchFamily="2" charset="-122"/>
              </a:rPr>
              <a:t>效果同上 或 </a:t>
            </a:r>
            <a:r>
              <a:rPr lang="en-US" altLang="zh-CN" sz="2000">
                <a:latin typeface="Arial" panose="020B0604020202020204" pitchFamily="34" charset="0"/>
                <a:ea typeface="宋体" panose="02010600030101010101" pitchFamily="2" charset="-122"/>
              </a:rPr>
              <a:t>np</a:t>
            </a:r>
            <a:r>
              <a:rPr lang="en-US" altLang="zh-CN" sz="2000">
                <a:solidFill>
                  <a:srgbClr val="FF0000"/>
                </a:solidFill>
                <a:latin typeface="Arial" panose="020B0604020202020204" pitchFamily="34" charset="0"/>
                <a:ea typeface="宋体" panose="02010600030101010101" pitchFamily="2" charset="-122"/>
              </a:rPr>
              <a:t>.r_</a:t>
            </a:r>
            <a:r>
              <a:rPr lang="en-US" altLang="zh-CN" sz="2000">
                <a:latin typeface="Arial" panose="020B0604020202020204" pitchFamily="34" charset="0"/>
                <a:ea typeface="宋体" panose="02010600030101010101" pitchFamily="2" charset="-122"/>
              </a:rPr>
              <a:t>[(a,b)]</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pic>
        <p:nvPicPr>
          <p:cNvPr id="10" name="图片 9"/>
          <p:cNvPicPr>
            <a:picLocks noChangeAspect="1"/>
          </p:cNvPicPr>
          <p:nvPr/>
        </p:nvPicPr>
        <p:blipFill>
          <a:blip r:embed="rId1"/>
          <a:stretch>
            <a:fillRect/>
          </a:stretch>
        </p:blipFill>
        <p:spPr>
          <a:xfrm>
            <a:off x="2279576" y="1937180"/>
            <a:ext cx="2252990" cy="987764"/>
          </a:xfrm>
          <a:prstGeom prst="rect">
            <a:avLst/>
          </a:prstGeom>
        </p:spPr>
      </p:pic>
      <p:sp>
        <p:nvSpPr>
          <p:cNvPr id="11" name="Rectangle 53"/>
          <p:cNvSpPr txBox="1">
            <a:spLocks noChangeArrowheads="1"/>
          </p:cNvSpPr>
          <p:nvPr/>
        </p:nvSpPr>
        <p:spPr bwMode="auto">
          <a:xfrm>
            <a:off x="2163625" y="3870279"/>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3.</a:t>
            </a:r>
            <a:r>
              <a:rPr lang="zh-CN" altLang="en-US" sz="2400" kern="0" dirty="0">
                <a:solidFill>
                  <a:srgbClr val="990000"/>
                </a:solidFill>
                <a:ea typeface="宋体" panose="02010600030101010101" pitchFamily="2" charset="-122"/>
              </a:rPr>
              <a:t>深度组合</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12" name="Rectangle 53"/>
          <p:cNvSpPr txBox="1">
            <a:spLocks noChangeArrowheads="1"/>
          </p:cNvSpPr>
          <p:nvPr/>
        </p:nvSpPr>
        <p:spPr bwMode="auto">
          <a:xfrm>
            <a:off x="2279576" y="4214666"/>
            <a:ext cx="8164288" cy="5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c=</a:t>
            </a:r>
            <a:r>
              <a:rPr lang="en-US" altLang="zh-CN" sz="2000" dirty="0" err="1">
                <a:latin typeface="Arial" panose="020B0604020202020204" pitchFamily="34" charset="0"/>
                <a:ea typeface="宋体" panose="02010600030101010101" pitchFamily="2" charset="-122"/>
              </a:rPr>
              <a:t>np.dstack</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a,b</a:t>
            </a:r>
            <a:r>
              <a:rPr lang="en-US" altLang="zh-CN" sz="2000" dirty="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深度组合。</a:t>
            </a:r>
            <a:r>
              <a:rPr lang="en-US" altLang="zh-CN" sz="2000" dirty="0" err="1">
                <a:latin typeface="Arial" panose="020B0604020202020204" pitchFamily="34" charset="0"/>
                <a:ea typeface="宋体" panose="02010600030101010101" pitchFamily="2" charset="-122"/>
              </a:rPr>
              <a:t>a</a:t>
            </a:r>
            <a:r>
              <a:rPr lang="en-US" altLang="zh-CN" sz="2000" err="1">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b</a:t>
            </a:r>
            <a:r>
              <a:rPr lang="zh-CN" altLang="en-US" sz="2000">
                <a:latin typeface="Arial" panose="020B0604020202020204" pitchFamily="34" charset="0"/>
                <a:ea typeface="宋体" panose="02010600030101010101" pitchFamily="2" charset="-122"/>
              </a:rPr>
              <a:t>是</a:t>
            </a:r>
            <a:r>
              <a:rPr lang="zh-CN" altLang="en-US" sz="2000" dirty="0">
                <a:latin typeface="Arial" panose="020B0604020202020204" pitchFamily="34" charset="0"/>
                <a:ea typeface="宋体" panose="02010600030101010101" pitchFamily="2" charset="-122"/>
              </a:rPr>
              <a:t>二维，</a:t>
            </a:r>
            <a:r>
              <a:rPr lang="en-US" altLang="zh-CN" sz="2000" dirty="0">
                <a:latin typeface="Arial" panose="020B0604020202020204" pitchFamily="34" charset="0"/>
                <a:ea typeface="宋体" panose="02010600030101010101" pitchFamily="2" charset="-122"/>
              </a:rPr>
              <a:t>c</a:t>
            </a:r>
            <a:r>
              <a:rPr lang="zh-CN" altLang="en-US" sz="2000" dirty="0">
                <a:latin typeface="Arial" panose="020B0604020202020204" pitchFamily="34" charset="0"/>
                <a:ea typeface="宋体" panose="02010600030101010101" pitchFamily="2" charset="-122"/>
              </a:rPr>
              <a:t>是三维</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pic>
        <p:nvPicPr>
          <p:cNvPr id="13" name="图片 12"/>
          <p:cNvPicPr>
            <a:picLocks noChangeAspect="1"/>
          </p:cNvPicPr>
          <p:nvPr/>
        </p:nvPicPr>
        <p:blipFill>
          <a:blip r:embed="rId2"/>
          <a:stretch>
            <a:fillRect/>
          </a:stretch>
        </p:blipFill>
        <p:spPr>
          <a:xfrm>
            <a:off x="2384488" y="4862366"/>
            <a:ext cx="2148078" cy="1734986"/>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7.5.3  </a:t>
            </a:r>
            <a:r>
              <a:rPr lang="zh-CN" altLang="en-US" sz="3200" dirty="0">
                <a:solidFill>
                  <a:schemeClr val="bg1"/>
                </a:solidFill>
                <a:effectLst>
                  <a:outerShdw blurRad="38100" dist="38100" dir="2700000" algn="tl">
                    <a:srgbClr val="000000">
                      <a:alpha val="43137"/>
                    </a:srgbClr>
                  </a:outerShdw>
                </a:effectLst>
              </a:rPr>
              <a:t>数组分割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47942" y="989439"/>
            <a:ext cx="7620466"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1.</a:t>
            </a:r>
            <a:r>
              <a:rPr lang="zh-CN" altLang="en-US" sz="2400" kern="0">
                <a:solidFill>
                  <a:srgbClr val="990000"/>
                </a:solidFill>
                <a:ea typeface="宋体" panose="02010600030101010101" pitchFamily="2" charset="-122"/>
              </a:rPr>
              <a:t>水平分割</a:t>
            </a:r>
            <a:r>
              <a:rPr lang="en-US" altLang="zh-CN" sz="2400" kern="0">
                <a:solidFill>
                  <a:srgbClr val="990000"/>
                </a:solidFill>
                <a:ea typeface="宋体" panose="02010600030101010101" pitchFamily="2" charset="-122"/>
              </a:rPr>
              <a:t>hsplit</a:t>
            </a:r>
            <a:r>
              <a:rPr lang="zh-CN" altLang="en-US" sz="2400" kern="0">
                <a:solidFill>
                  <a:srgbClr val="990000"/>
                </a:solidFill>
                <a:ea typeface="宋体" panose="02010600030101010101" pitchFamily="2" charset="-122"/>
              </a:rPr>
              <a:t> </a:t>
            </a:r>
            <a:r>
              <a:rPr lang="en-US" altLang="zh-CN" sz="2400" kern="0">
                <a:solidFill>
                  <a:srgbClr val="990000"/>
                </a:solidFill>
                <a:ea typeface="宋体" panose="02010600030101010101" pitchFamily="2" charset="-122"/>
              </a:rPr>
              <a:t>(</a:t>
            </a:r>
            <a:r>
              <a:rPr lang="zh-CN" altLang="en-US" sz="2400" kern="0">
                <a:solidFill>
                  <a:srgbClr val="990000"/>
                </a:solidFill>
                <a:ea typeface="宋体" panose="02010600030101010101" pitchFamily="2" charset="-122"/>
              </a:rPr>
              <a:t>分割得到的数组是原数组的视图</a:t>
            </a:r>
            <a:r>
              <a:rPr lang="en-US" altLang="zh-CN" sz="2400" kern="0" dirty="0">
                <a:solidFill>
                  <a:srgbClr val="990000"/>
                </a:solidFill>
                <a:ea typeface="宋体" panose="02010600030101010101" pitchFamily="2" charset="-122"/>
              </a:rPr>
              <a:t>)</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8" name="Rectangle 53"/>
          <p:cNvSpPr txBox="1">
            <a:spLocks noChangeArrowheads="1"/>
          </p:cNvSpPr>
          <p:nvPr/>
        </p:nvSpPr>
        <p:spPr bwMode="auto">
          <a:xfrm>
            <a:off x="1970420" y="1439636"/>
            <a:ext cx="8521368" cy="487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t>b = </a:t>
            </a:r>
            <a:r>
              <a:rPr lang="en-US" altLang="zh-CN" sz="2000" dirty="0" err="1"/>
              <a:t>np.arange</a:t>
            </a:r>
            <a:r>
              <a:rPr lang="en-US" altLang="zh-CN" sz="2000" dirty="0"/>
              <a:t>(24).reshape(4, 6)	# </a:t>
            </a:r>
            <a:r>
              <a:rPr lang="zh-CN" altLang="zh-CN" sz="2000" dirty="0"/>
              <a:t>生成</a:t>
            </a:r>
            <a:r>
              <a:rPr lang="en-US" altLang="zh-CN" sz="2000" dirty="0"/>
              <a:t>4x6</a:t>
            </a:r>
            <a:r>
              <a:rPr lang="zh-CN" altLang="zh-CN" sz="2000" dirty="0"/>
              <a:t>数组</a:t>
            </a:r>
            <a:endParaRPr lang="en-US" altLang="zh-CN" sz="2000" dirty="0"/>
          </a:p>
          <a:p>
            <a:pPr marL="0" indent="0">
              <a:lnSpc>
                <a:spcPct val="140000"/>
              </a:lnSpc>
              <a:buClr>
                <a:srgbClr val="990000"/>
              </a:buClr>
            </a:pPr>
            <a:endParaRPr lang="en-US" altLang="zh-CN" sz="2000" dirty="0"/>
          </a:p>
          <a:p>
            <a:pPr marL="0" indent="0">
              <a:lnSpc>
                <a:spcPct val="140000"/>
              </a:lnSpc>
              <a:buClr>
                <a:srgbClr val="990000"/>
              </a:buClr>
            </a:pPr>
            <a:endParaRPr lang="en-US" altLang="zh-CN" sz="2000" dirty="0"/>
          </a:p>
          <a:p>
            <a:pPr marL="0" indent="0">
              <a:lnSpc>
                <a:spcPct val="140000"/>
              </a:lnSpc>
              <a:buClr>
                <a:srgbClr val="990000"/>
              </a:buClr>
            </a:pPr>
            <a:r>
              <a:rPr lang="en-US" altLang="zh-CN" sz="2000" dirty="0"/>
              <a:t>x1, x2 = </a:t>
            </a:r>
            <a:r>
              <a:rPr lang="en-US" altLang="zh-CN" sz="2000" dirty="0" err="1"/>
              <a:t>np.hsplit</a:t>
            </a:r>
            <a:r>
              <a:rPr lang="en-US" altLang="zh-CN" sz="2000" dirty="0"/>
              <a:t>(b, 2) 	 	# </a:t>
            </a:r>
            <a:r>
              <a:rPr lang="zh-CN" altLang="zh-CN" sz="2000" dirty="0"/>
              <a:t>沿水平方向分为</a:t>
            </a:r>
            <a:r>
              <a:rPr lang="en-US" altLang="zh-CN" sz="2000" dirty="0"/>
              <a:t>2</a:t>
            </a:r>
            <a:r>
              <a:rPr lang="zh-CN" altLang="zh-CN" sz="2000" dirty="0"/>
              <a:t>个相同大小的</a:t>
            </a:r>
            <a:r>
              <a:rPr lang="en-US" altLang="zh-CN" sz="2000" dirty="0"/>
              <a:t>4x3</a:t>
            </a:r>
            <a:r>
              <a:rPr lang="zh-CN" altLang="zh-CN" sz="2000" dirty="0"/>
              <a:t>数组</a:t>
            </a:r>
            <a:endParaRPr lang="en-US" altLang="zh-CN" sz="2000" dirty="0"/>
          </a:p>
          <a:p>
            <a:pPr marL="0" indent="0">
              <a:lnSpc>
                <a:spcPct val="140000"/>
              </a:lnSpc>
              <a:buClr>
                <a:srgbClr val="990000"/>
              </a:buClr>
            </a:pPr>
            <a:endParaRPr lang="en-US" altLang="zh-CN" sz="2000" dirty="0"/>
          </a:p>
          <a:p>
            <a:pPr marL="0" indent="0">
              <a:lnSpc>
                <a:spcPct val="140000"/>
              </a:lnSpc>
              <a:buClr>
                <a:srgbClr val="990000"/>
              </a:buClr>
            </a:pPr>
            <a:endParaRPr lang="en-US" altLang="zh-CN" sz="2000" dirty="0"/>
          </a:p>
          <a:p>
            <a:pPr marL="0" indent="0">
              <a:lnSpc>
                <a:spcPct val="140000"/>
              </a:lnSpc>
              <a:buClr>
                <a:srgbClr val="990000"/>
              </a:buClr>
            </a:pPr>
            <a:r>
              <a:rPr lang="en-US" altLang="zh-CN" sz="2000" dirty="0"/>
              <a:t>x1, x2, x3 = </a:t>
            </a:r>
            <a:r>
              <a:rPr lang="en-US" altLang="zh-CN" sz="2000" dirty="0" err="1"/>
              <a:t>np.hsplit</a:t>
            </a:r>
            <a:r>
              <a:rPr lang="en-US" altLang="zh-CN" sz="2000" dirty="0"/>
              <a:t>(b, 3)  	# </a:t>
            </a:r>
            <a:r>
              <a:rPr lang="zh-CN" altLang="zh-CN" sz="2000" dirty="0"/>
              <a:t>沿水平方向分为</a:t>
            </a:r>
            <a:r>
              <a:rPr lang="en-US" altLang="zh-CN" sz="2000" dirty="0"/>
              <a:t>3</a:t>
            </a:r>
            <a:r>
              <a:rPr lang="zh-CN" altLang="zh-CN" sz="2000" dirty="0"/>
              <a:t>个相同大小的</a:t>
            </a:r>
            <a:r>
              <a:rPr lang="en-US" altLang="zh-CN" sz="2000" dirty="0"/>
              <a:t>4x2</a:t>
            </a:r>
            <a:r>
              <a:rPr lang="zh-CN" altLang="zh-CN" sz="2000" dirty="0"/>
              <a:t>数组</a:t>
            </a:r>
            <a:endParaRPr lang="en-US" altLang="zh-CN" sz="2000" dirty="0"/>
          </a:p>
          <a:p>
            <a:pPr marL="0" indent="0">
              <a:lnSpc>
                <a:spcPct val="140000"/>
              </a:lnSpc>
              <a:buClr>
                <a:srgbClr val="990000"/>
              </a:buClr>
            </a:pPr>
            <a:endParaRPr lang="en-US" altLang="zh-CN" sz="2000" dirty="0"/>
          </a:p>
          <a:p>
            <a:pPr marL="0" indent="0">
              <a:lnSpc>
                <a:spcPct val="140000"/>
              </a:lnSpc>
              <a:buClr>
                <a:srgbClr val="990000"/>
              </a:buClr>
            </a:pPr>
            <a:r>
              <a:rPr lang="en-US" altLang="zh-CN" sz="2000" dirty="0"/>
              <a:t># x4</a:t>
            </a:r>
            <a:r>
              <a:rPr lang="zh-CN" altLang="zh-CN" sz="2000" dirty="0"/>
              <a:t>含原数组第</a:t>
            </a:r>
            <a:r>
              <a:rPr lang="en-US" altLang="zh-CN" sz="2000" dirty="0"/>
              <a:t>0</a:t>
            </a:r>
            <a:r>
              <a:rPr lang="zh-CN" altLang="zh-CN" sz="2000" dirty="0"/>
              <a:t>列，</a:t>
            </a:r>
            <a:r>
              <a:rPr lang="en-US" altLang="zh-CN" sz="2000" dirty="0"/>
              <a:t>x5</a:t>
            </a:r>
            <a:r>
              <a:rPr lang="zh-CN" altLang="zh-CN" sz="2000" dirty="0"/>
              <a:t>含第</a:t>
            </a:r>
            <a:r>
              <a:rPr lang="en-US" altLang="zh-CN" sz="2000" dirty="0"/>
              <a:t>1</a:t>
            </a:r>
            <a:r>
              <a:rPr lang="zh-CN" altLang="zh-CN" sz="2000" dirty="0"/>
              <a:t>、</a:t>
            </a:r>
            <a:r>
              <a:rPr lang="en-US" altLang="zh-CN" sz="2000" dirty="0"/>
              <a:t>2</a:t>
            </a:r>
            <a:r>
              <a:rPr lang="zh-CN" altLang="zh-CN" sz="2000" dirty="0"/>
              <a:t>、</a:t>
            </a:r>
            <a:r>
              <a:rPr lang="en-US" altLang="zh-CN" sz="2000" dirty="0"/>
              <a:t>3</a:t>
            </a:r>
            <a:r>
              <a:rPr lang="zh-CN" altLang="zh-CN" sz="2000" dirty="0"/>
              <a:t>列，</a:t>
            </a:r>
            <a:r>
              <a:rPr lang="en-US" altLang="zh-CN" sz="2000"/>
              <a:t>x6</a:t>
            </a:r>
            <a:r>
              <a:rPr lang="zh-CN" altLang="zh-CN" sz="2000"/>
              <a:t>含第</a:t>
            </a:r>
            <a:r>
              <a:rPr lang="en-US" altLang="zh-CN" sz="2000" dirty="0"/>
              <a:t>4</a:t>
            </a:r>
            <a:r>
              <a:rPr lang="zh-CN" altLang="zh-CN" sz="2000" dirty="0"/>
              <a:t>、</a:t>
            </a:r>
            <a:r>
              <a:rPr lang="en-US" altLang="zh-CN" sz="2000" dirty="0"/>
              <a:t>5</a:t>
            </a:r>
            <a:r>
              <a:rPr lang="zh-CN" altLang="zh-CN" sz="2000" dirty="0"/>
              <a:t>列</a:t>
            </a:r>
            <a:endParaRPr lang="en-US" altLang="zh-CN" sz="2000" dirty="0"/>
          </a:p>
          <a:p>
            <a:pPr marL="0" indent="0">
              <a:lnSpc>
                <a:spcPct val="140000"/>
              </a:lnSpc>
              <a:buClr>
                <a:srgbClr val="990000"/>
              </a:buClr>
            </a:pPr>
            <a:r>
              <a:rPr lang="en-US" altLang="zh-CN" sz="2000" dirty="0"/>
              <a:t>x4, x5, x6 = </a:t>
            </a:r>
            <a:r>
              <a:rPr lang="en-US" altLang="zh-CN" sz="2000" dirty="0" err="1"/>
              <a:t>np.hsplit</a:t>
            </a:r>
            <a:r>
              <a:rPr lang="en-US" altLang="zh-CN" sz="2000" dirty="0"/>
              <a:t>(b, [1, 4]) 	# </a:t>
            </a:r>
            <a:r>
              <a:rPr lang="zh-CN" altLang="zh-CN" sz="2000" dirty="0"/>
              <a:t>在第</a:t>
            </a:r>
            <a:r>
              <a:rPr lang="en-US" altLang="zh-CN" sz="2000" dirty="0"/>
              <a:t>1, 4</a:t>
            </a:r>
            <a:r>
              <a:rPr lang="zh-CN" altLang="zh-CN" sz="2000" dirty="0"/>
              <a:t>列分隔</a:t>
            </a:r>
            <a:r>
              <a:rPr lang="en-US" altLang="zh-CN" sz="2000" dirty="0"/>
              <a:t> </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052581" y="3429000"/>
            <a:ext cx="1857375" cy="838200"/>
          </a:xfrm>
          <a:prstGeom prst="rect">
            <a:avLst/>
          </a:prstGeom>
        </p:spPr>
      </p:pic>
      <p:pic>
        <p:nvPicPr>
          <p:cNvPr id="3" name="图片 2"/>
          <p:cNvPicPr>
            <a:picLocks noChangeAspect="1"/>
          </p:cNvPicPr>
          <p:nvPr/>
        </p:nvPicPr>
        <p:blipFill>
          <a:blip r:embed="rId2"/>
          <a:stretch>
            <a:fillRect/>
          </a:stretch>
        </p:blipFill>
        <p:spPr>
          <a:xfrm>
            <a:off x="4638469" y="3424402"/>
            <a:ext cx="1905000" cy="809625"/>
          </a:xfrm>
          <a:prstGeom prst="rect">
            <a:avLst/>
          </a:prstGeom>
        </p:spPr>
      </p:pic>
      <p:pic>
        <p:nvPicPr>
          <p:cNvPr id="4" name="图片 3"/>
          <p:cNvPicPr>
            <a:picLocks noChangeAspect="1"/>
          </p:cNvPicPr>
          <p:nvPr/>
        </p:nvPicPr>
        <p:blipFill>
          <a:blip r:embed="rId3"/>
          <a:stretch>
            <a:fillRect/>
          </a:stretch>
        </p:blipFill>
        <p:spPr>
          <a:xfrm>
            <a:off x="2063552" y="1934918"/>
            <a:ext cx="2895600" cy="80962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7.5.3  </a:t>
            </a:r>
            <a:r>
              <a:rPr lang="zh-CN" altLang="en-US" sz="3200" dirty="0">
                <a:solidFill>
                  <a:schemeClr val="bg1"/>
                </a:solidFill>
                <a:effectLst>
                  <a:outerShdw blurRad="38100" dist="38100" dir="2700000" algn="tl">
                    <a:srgbClr val="000000">
                      <a:alpha val="43137"/>
                    </a:srgbClr>
                  </a:outerShdw>
                </a:effectLst>
              </a:rPr>
              <a:t>数组分割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47942" y="989439"/>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2.</a:t>
            </a:r>
            <a:r>
              <a:rPr lang="zh-CN" altLang="en-US" sz="2400" kern="0">
                <a:solidFill>
                  <a:srgbClr val="990000"/>
                </a:solidFill>
                <a:ea typeface="宋体" panose="02010600030101010101" pitchFamily="2" charset="-122"/>
              </a:rPr>
              <a:t>垂直分割 </a:t>
            </a:r>
            <a:r>
              <a:rPr lang="en-US" altLang="zh-CN" sz="2400" kern="0">
                <a:solidFill>
                  <a:srgbClr val="990000"/>
                </a:solidFill>
                <a:ea typeface="宋体" panose="02010600030101010101" pitchFamily="2" charset="-122"/>
              </a:rPr>
              <a:t>vsplit</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8" name="Rectangle 53"/>
          <p:cNvSpPr txBox="1">
            <a:spLocks noChangeArrowheads="1"/>
          </p:cNvSpPr>
          <p:nvPr/>
        </p:nvSpPr>
        <p:spPr bwMode="auto">
          <a:xfrm>
            <a:off x="1970420" y="1437852"/>
            <a:ext cx="8521368" cy="206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t>b = </a:t>
            </a:r>
            <a:r>
              <a:rPr lang="en-US" altLang="zh-CN" sz="2000" dirty="0" err="1"/>
              <a:t>np.arange</a:t>
            </a:r>
            <a:r>
              <a:rPr lang="en-US" altLang="zh-CN" sz="2000" dirty="0"/>
              <a:t>(24).reshape(4, 6)	# 4x6</a:t>
            </a:r>
            <a:r>
              <a:rPr lang="zh-CN" altLang="zh-CN" sz="2000" dirty="0"/>
              <a:t>数组</a:t>
            </a:r>
            <a:endParaRPr lang="en-US" altLang="zh-CN" sz="2000" dirty="0"/>
          </a:p>
          <a:p>
            <a:pPr marL="0" indent="0">
              <a:lnSpc>
                <a:spcPct val="140000"/>
              </a:lnSpc>
              <a:buClr>
                <a:srgbClr val="990000"/>
              </a:buClr>
            </a:pPr>
            <a:r>
              <a:rPr lang="en-US" altLang="zh-CN" sz="2000" dirty="0"/>
              <a:t>y1, y2 = </a:t>
            </a:r>
            <a:r>
              <a:rPr lang="en-US" altLang="zh-CN" sz="2000" dirty="0" err="1"/>
              <a:t>np.vsplit</a:t>
            </a:r>
            <a:r>
              <a:rPr lang="en-US" altLang="zh-CN" sz="2000" dirty="0"/>
              <a:t>(b, 2) 	 	# </a:t>
            </a:r>
            <a:r>
              <a:rPr lang="zh-CN" altLang="zh-CN" sz="2000" dirty="0"/>
              <a:t>沿</a:t>
            </a:r>
            <a:r>
              <a:rPr lang="zh-CN" altLang="en-US" sz="2000" dirty="0"/>
              <a:t>垂直</a:t>
            </a:r>
            <a:r>
              <a:rPr lang="zh-CN" altLang="zh-CN" sz="2000" dirty="0"/>
              <a:t>方向分为</a:t>
            </a:r>
            <a:r>
              <a:rPr lang="en-US" altLang="zh-CN" sz="2000" dirty="0"/>
              <a:t>2</a:t>
            </a:r>
            <a:r>
              <a:rPr lang="zh-CN" altLang="zh-CN" sz="2000" dirty="0"/>
              <a:t>个相同大小的</a:t>
            </a:r>
            <a:r>
              <a:rPr lang="en-US" altLang="zh-CN" sz="2000" dirty="0"/>
              <a:t>2x6</a:t>
            </a:r>
            <a:r>
              <a:rPr lang="zh-CN" altLang="zh-CN" sz="2000" dirty="0"/>
              <a:t>数组</a:t>
            </a:r>
            <a:endParaRPr lang="en-US" altLang="zh-CN" sz="2000" dirty="0"/>
          </a:p>
          <a:p>
            <a:pPr marL="0" indent="0">
              <a:lnSpc>
                <a:spcPct val="140000"/>
              </a:lnSpc>
              <a:buClr>
                <a:srgbClr val="990000"/>
              </a:buClr>
            </a:pPr>
            <a:endParaRPr lang="en-US" altLang="zh-CN" sz="2000" dirty="0"/>
          </a:p>
          <a:p>
            <a:pPr marL="0" indent="0">
              <a:lnSpc>
                <a:spcPct val="140000"/>
              </a:lnSpc>
              <a:buClr>
                <a:srgbClr val="990000"/>
              </a:buClr>
            </a:pPr>
            <a:r>
              <a:rPr lang="en-US" altLang="zh-CN" sz="2000" dirty="0" err="1"/>
              <a:t>np.vsplit</a:t>
            </a:r>
            <a:r>
              <a:rPr lang="en-US" altLang="zh-CN" sz="2000" dirty="0"/>
              <a:t>(b, 4)  	# </a:t>
            </a:r>
            <a:r>
              <a:rPr lang="zh-CN" altLang="zh-CN" sz="2000" dirty="0"/>
              <a:t>沿</a:t>
            </a:r>
            <a:r>
              <a:rPr lang="zh-CN" altLang="en-US" sz="2000" dirty="0"/>
              <a:t>垂直</a:t>
            </a:r>
            <a:r>
              <a:rPr lang="zh-CN" altLang="zh-CN" sz="2000" dirty="0"/>
              <a:t>方向分为</a:t>
            </a:r>
            <a:r>
              <a:rPr lang="en-US" altLang="zh-CN" sz="2000" dirty="0"/>
              <a:t>4</a:t>
            </a:r>
            <a:r>
              <a:rPr lang="zh-CN" altLang="zh-CN" sz="2000" dirty="0"/>
              <a:t>个相同大小的</a:t>
            </a:r>
            <a:r>
              <a:rPr lang="en-US" altLang="zh-CN" sz="2000" dirty="0"/>
              <a:t>1x6</a:t>
            </a:r>
            <a:r>
              <a:rPr lang="zh-CN" altLang="zh-CN" sz="2000" dirty="0"/>
              <a:t>数组</a:t>
            </a:r>
            <a:endParaRPr lang="en-US" altLang="zh-CN" sz="2000" dirty="0"/>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2005235" y="2524288"/>
            <a:ext cx="2914650" cy="438150"/>
          </a:xfrm>
          <a:prstGeom prst="rect">
            <a:avLst/>
          </a:prstGeom>
        </p:spPr>
      </p:pic>
      <p:pic>
        <p:nvPicPr>
          <p:cNvPr id="10" name="图片 9"/>
          <p:cNvPicPr>
            <a:picLocks noChangeAspect="1"/>
          </p:cNvPicPr>
          <p:nvPr/>
        </p:nvPicPr>
        <p:blipFill>
          <a:blip r:embed="rId2"/>
          <a:stretch>
            <a:fillRect/>
          </a:stretch>
        </p:blipFill>
        <p:spPr>
          <a:xfrm>
            <a:off x="5591945" y="2532081"/>
            <a:ext cx="2924175" cy="419100"/>
          </a:xfrm>
          <a:prstGeom prst="rect">
            <a:avLst/>
          </a:prstGeom>
        </p:spPr>
      </p:pic>
      <p:sp>
        <p:nvSpPr>
          <p:cNvPr id="11" name="Rectangle 53"/>
          <p:cNvSpPr txBox="1">
            <a:spLocks noChangeArrowheads="1"/>
          </p:cNvSpPr>
          <p:nvPr/>
        </p:nvSpPr>
        <p:spPr bwMode="auto">
          <a:xfrm>
            <a:off x="2147942" y="3484559"/>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3.</a:t>
            </a:r>
            <a:r>
              <a:rPr lang="zh-CN" altLang="en-US" sz="2400" kern="0">
                <a:solidFill>
                  <a:srgbClr val="990000"/>
                </a:solidFill>
                <a:ea typeface="宋体" panose="02010600030101010101" pitchFamily="2" charset="-122"/>
              </a:rPr>
              <a:t>深度分割 </a:t>
            </a:r>
            <a:r>
              <a:rPr lang="en-US" altLang="zh-CN" sz="2400" kern="0">
                <a:solidFill>
                  <a:srgbClr val="990000"/>
                </a:solidFill>
                <a:ea typeface="宋体" panose="02010600030101010101" pitchFamily="2" charset="-122"/>
              </a:rPr>
              <a:t>dsplit</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12" name="Rectangle 53"/>
          <p:cNvSpPr txBox="1">
            <a:spLocks noChangeArrowheads="1"/>
          </p:cNvSpPr>
          <p:nvPr/>
        </p:nvSpPr>
        <p:spPr bwMode="auto">
          <a:xfrm>
            <a:off x="2005235" y="3846123"/>
            <a:ext cx="8521368" cy="206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t>b = </a:t>
            </a:r>
            <a:r>
              <a:rPr lang="en-US" altLang="zh-CN" sz="2000" dirty="0" err="1"/>
              <a:t>np.arange</a:t>
            </a:r>
            <a:r>
              <a:rPr lang="en-US" altLang="zh-CN" sz="2000" dirty="0"/>
              <a:t>(24).reshape(2, 3, 4)	# 2x3x4</a:t>
            </a:r>
            <a:r>
              <a:rPr lang="zh-CN" altLang="zh-CN" sz="2000" dirty="0"/>
              <a:t>数组</a:t>
            </a:r>
            <a:endParaRPr lang="en-US" altLang="zh-CN" sz="2000" dirty="0"/>
          </a:p>
          <a:p>
            <a:pPr marL="0" indent="0">
              <a:lnSpc>
                <a:spcPct val="140000"/>
              </a:lnSpc>
              <a:buClr>
                <a:srgbClr val="990000"/>
              </a:buClr>
            </a:pPr>
            <a:r>
              <a:rPr lang="en-US" altLang="zh-CN" sz="2000" dirty="0"/>
              <a:t>v1, v2 = </a:t>
            </a:r>
            <a:r>
              <a:rPr lang="en-US" altLang="zh-CN" sz="2000" dirty="0" err="1"/>
              <a:t>np.dsplit</a:t>
            </a:r>
            <a:r>
              <a:rPr lang="en-US" altLang="zh-CN" sz="2000" dirty="0"/>
              <a:t>(b, 2) 	 	# </a:t>
            </a:r>
            <a:r>
              <a:rPr lang="zh-CN" altLang="zh-CN" sz="2000" dirty="0"/>
              <a:t>沿</a:t>
            </a:r>
            <a:r>
              <a:rPr lang="zh-CN" altLang="en-US" sz="2000" dirty="0"/>
              <a:t>深度</a:t>
            </a:r>
            <a:r>
              <a:rPr lang="zh-CN" altLang="zh-CN" sz="2000" dirty="0"/>
              <a:t>分为</a:t>
            </a:r>
            <a:r>
              <a:rPr lang="en-US" altLang="zh-CN" sz="2000" dirty="0"/>
              <a:t>2</a:t>
            </a:r>
            <a:r>
              <a:rPr lang="zh-CN" altLang="zh-CN" sz="2000" dirty="0"/>
              <a:t>个相同大小的</a:t>
            </a:r>
            <a:r>
              <a:rPr lang="en-US" altLang="zh-CN" sz="2000" dirty="0"/>
              <a:t>2x3x2</a:t>
            </a:r>
            <a:r>
              <a:rPr lang="zh-CN" altLang="zh-CN" sz="2000" dirty="0"/>
              <a:t>数组</a:t>
            </a:r>
            <a:endParaRPr lang="en-US" altLang="zh-CN" sz="2000" dirty="0"/>
          </a:p>
          <a:p>
            <a:pPr marL="0" indent="0">
              <a:lnSpc>
                <a:spcPct val="140000"/>
              </a:lnSpc>
              <a:buClr>
                <a:srgbClr val="990000"/>
              </a:buClr>
            </a:pPr>
            <a:r>
              <a:rPr lang="en-US" altLang="zh-CN" sz="2000" dirty="0"/>
              <a:t>v1.shape, v2.shape</a:t>
            </a:r>
            <a:endParaRPr lang="en-US" altLang="zh-CN" sz="2000" dirty="0"/>
          </a:p>
          <a:p>
            <a:pPr marL="0" indent="0">
              <a:lnSpc>
                <a:spcPct val="140000"/>
              </a:lnSpc>
              <a:buClr>
                <a:srgbClr val="990000"/>
              </a:buClr>
            </a:pPr>
            <a:r>
              <a:rPr lang="en-US" altLang="zh-CN" sz="2000" dirty="0"/>
              <a:t>Out: ((2, 3, 2), (2, 3, 2)) </a:t>
            </a:r>
            <a:endParaRPr lang="en-US" altLang="zh-CN" sz="2000" dirty="0"/>
          </a:p>
          <a:p>
            <a:pPr marL="0" indent="0">
              <a:lnSpc>
                <a:spcPct val="140000"/>
              </a:lnSpc>
              <a:buClr>
                <a:srgbClr val="990000"/>
              </a:buClr>
            </a:pPr>
            <a:r>
              <a:rPr lang="zh-CN" altLang="en-US" sz="2000" dirty="0"/>
              <a:t>注：</a:t>
            </a:r>
            <a:r>
              <a:rPr lang="en-US" altLang="zh-CN" sz="2000" dirty="0" err="1"/>
              <a:t>dsplit</a:t>
            </a:r>
            <a:r>
              <a:rPr lang="en-US" altLang="zh-CN" sz="2000" dirty="0"/>
              <a:t>()</a:t>
            </a:r>
            <a:r>
              <a:rPr lang="zh-CN" altLang="en-US" sz="2000" dirty="0"/>
              <a:t>只能用于维度</a:t>
            </a:r>
            <a:r>
              <a:rPr lang="en-US" altLang="zh-CN" sz="2000" dirty="0"/>
              <a:t>&gt;=3</a:t>
            </a:r>
            <a:r>
              <a:rPr lang="zh-CN" altLang="en-US" sz="2000" dirty="0"/>
              <a:t>的数组，不能用于一、二维数组</a:t>
            </a:r>
            <a:r>
              <a:rPr lang="en-US" altLang="zh-CN" sz="2000" dirty="0"/>
              <a:t>	</a:t>
            </a:r>
            <a:endParaRPr lang="en-US" altLang="zh-CN" sz="2000" dirty="0"/>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7.5.4  </a:t>
            </a:r>
            <a:r>
              <a:rPr lang="zh-CN" altLang="en-US" sz="3200" dirty="0">
                <a:solidFill>
                  <a:schemeClr val="bg1"/>
                </a:solidFill>
                <a:effectLst>
                  <a:outerShdw blurRad="38100" dist="38100" dir="2700000" algn="tl">
                    <a:srgbClr val="000000">
                      <a:alpha val="43137"/>
                    </a:srgbClr>
                  </a:outerShdw>
                </a:effectLst>
              </a:rPr>
              <a:t>读写文件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23906" y="1378259"/>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1.</a:t>
            </a:r>
            <a:r>
              <a:rPr lang="zh-CN" altLang="en-US" sz="2400" kern="0" dirty="0">
                <a:solidFill>
                  <a:srgbClr val="990000"/>
                </a:solidFill>
                <a:ea typeface="宋体" panose="02010600030101010101" pitchFamily="2" charset="-122"/>
              </a:rPr>
              <a:t>读写文本文件</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7" name="Rectangle 53"/>
          <p:cNvSpPr txBox="1">
            <a:spLocks noChangeArrowheads="1"/>
          </p:cNvSpPr>
          <p:nvPr/>
        </p:nvSpPr>
        <p:spPr bwMode="auto">
          <a:xfrm>
            <a:off x="2123906" y="958164"/>
            <a:ext cx="8532440" cy="51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NumPy</a:t>
            </a:r>
            <a:r>
              <a:rPr lang="zh-CN" altLang="en-US" sz="2000" dirty="0">
                <a:latin typeface="Arial" panose="020B0604020202020204" pitchFamily="34" charset="0"/>
                <a:ea typeface="宋体" panose="02010600030101010101" pitchFamily="2" charset="-122"/>
              </a:rPr>
              <a:t>可以读写文本和二进制数据文件。</a:t>
            </a:r>
            <a:endParaRPr lang="en-US" altLang="zh-CN" sz="2000" dirty="0">
              <a:latin typeface="Arial" panose="020B0604020202020204" pitchFamily="34" charset="0"/>
              <a:ea typeface="宋体" panose="02010600030101010101" pitchFamily="2" charset="-122"/>
            </a:endParaRPr>
          </a:p>
        </p:txBody>
      </p:sp>
      <p:sp>
        <p:nvSpPr>
          <p:cNvPr id="8" name="Rectangle 53"/>
          <p:cNvSpPr txBox="1">
            <a:spLocks noChangeArrowheads="1"/>
          </p:cNvSpPr>
          <p:nvPr/>
        </p:nvSpPr>
        <p:spPr bwMode="auto">
          <a:xfrm>
            <a:off x="2123893" y="1854618"/>
            <a:ext cx="8532440" cy="239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b=</a:t>
            </a:r>
            <a:r>
              <a:rPr lang="en-US" altLang="zh-CN" sz="2000" dirty="0" err="1">
                <a:latin typeface="Arial" panose="020B0604020202020204" pitchFamily="34" charset="0"/>
                <a:ea typeface="宋体" panose="02010600030101010101" pitchFamily="2" charset="-122"/>
              </a:rPr>
              <a:t>np.arange</a:t>
            </a:r>
            <a:r>
              <a:rPr lang="en-US" altLang="zh-CN" sz="2000" dirty="0">
                <a:latin typeface="Arial" panose="020B0604020202020204" pitchFamily="34" charset="0"/>
                <a:ea typeface="宋体" panose="02010600030101010101" pitchFamily="2" charset="-122"/>
              </a:rPr>
              <a:t>(95, 101).reshape(2,3)</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err="1">
                <a:latin typeface="Arial" panose="020B0604020202020204" pitchFamily="34" charset="0"/>
                <a:ea typeface="宋体" panose="02010600030101010101" pitchFamily="2" charset="-122"/>
              </a:rPr>
              <a:t>np</a:t>
            </a:r>
            <a:r>
              <a:rPr lang="en-US" altLang="zh-CN" sz="2000">
                <a:latin typeface="Arial" panose="020B0604020202020204" pitchFamily="34" charset="0"/>
                <a:ea typeface="宋体" panose="02010600030101010101" pitchFamily="2" charset="-122"/>
              </a:rPr>
              <a:t>.</a:t>
            </a:r>
            <a:r>
              <a:rPr lang="en-US" altLang="zh-CN" sz="2000" dirty="0" err="1">
                <a:solidFill>
                  <a:srgbClr val="C00000"/>
                </a:solidFill>
              </a:rPr>
              <a:t>savetxt</a:t>
            </a:r>
            <a:r>
              <a:rPr lang="en-US" altLang="zh-CN" sz="2000">
                <a:latin typeface="Arial" panose="020B0604020202020204" pitchFamily="34" charset="0"/>
                <a:ea typeface="宋体" panose="02010600030101010101" pitchFamily="2" charset="-122"/>
              </a:rPr>
              <a:t>(</a:t>
            </a:r>
            <a:r>
              <a:rPr lang="en-US" altLang="zh-CN" sz="2000" dirty="0">
                <a:latin typeface="Arial" panose="020B0604020202020204" pitchFamily="34" charset="0"/>
                <a:ea typeface="宋体" panose="02010600030101010101" pitchFamily="2" charset="-122"/>
              </a:rPr>
              <a:t>'data.txt', b)  # </a:t>
            </a:r>
            <a:r>
              <a:rPr lang="zh-CN" altLang="en-US" sz="2000" dirty="0">
                <a:latin typeface="Arial" panose="020B0604020202020204" pitchFamily="34" charset="0"/>
                <a:ea typeface="宋体" panose="02010600030101010101" pitchFamily="2" charset="-122"/>
              </a:rPr>
              <a:t>将数组</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保存到</a:t>
            </a:r>
            <a:r>
              <a:rPr lang="en-US" altLang="zh-CN" sz="2000" dirty="0">
                <a:latin typeface="Arial" panose="020B0604020202020204" pitchFamily="34" charset="0"/>
                <a:ea typeface="宋体" panose="02010600030101010101" pitchFamily="2" charset="-122"/>
              </a:rPr>
              <a:t>data.txt </a:t>
            </a:r>
            <a:r>
              <a:rPr lang="zh-CN" altLang="en-US" sz="2000" dirty="0">
                <a:latin typeface="Arial" panose="020B0604020202020204" pitchFamily="34" charset="0"/>
                <a:ea typeface="宋体" panose="02010600030101010101" pitchFamily="2" charset="-122"/>
              </a:rPr>
              <a:t>文件中</a:t>
            </a:r>
            <a:r>
              <a:rPr lang="en-US" altLang="zh-CN"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保存时默认按科学计数法格式</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 </a:t>
            </a:r>
            <a:r>
              <a:rPr lang="zh-CN" altLang="en-US" sz="2000" dirty="0">
                <a:latin typeface="Arial" panose="020B0604020202020204" pitchFamily="34" charset="0"/>
                <a:ea typeface="宋体" panose="02010600030101010101" pitchFamily="2" charset="-122"/>
              </a:rPr>
              <a:t>指定以</a:t>
            </a:r>
            <a:r>
              <a:rPr lang="zh-CN" altLang="en-US" sz="2000">
                <a:latin typeface="Arial" panose="020B0604020202020204" pitchFamily="34" charset="0"/>
                <a:ea typeface="宋体" panose="02010600030101010101" pitchFamily="2" charset="-122"/>
              </a:rPr>
              <a:t>逗号</a:t>
            </a:r>
            <a:r>
              <a:rPr lang="en-US" altLang="zh-CN" sz="2000">
                <a:latin typeface="Arial" panose="020B0604020202020204" pitchFamily="34" charset="0"/>
                <a:ea typeface="宋体" panose="02010600030101010101" pitchFamily="2" charset="-122"/>
              </a:rPr>
              <a:t>','</a:t>
            </a:r>
            <a:r>
              <a:rPr lang="zh-CN" altLang="en-US" sz="2000">
                <a:latin typeface="Arial" panose="020B0604020202020204" pitchFamily="34" charset="0"/>
                <a:ea typeface="宋体" panose="02010600030101010101" pitchFamily="2" charset="-122"/>
              </a:rPr>
              <a:t>分隔， </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i</a:t>
            </a:r>
            <a:r>
              <a:rPr lang="zh-CN" altLang="en-US" sz="2000" dirty="0">
                <a:latin typeface="Arial" panose="020B0604020202020204" pitchFamily="34" charset="0"/>
                <a:ea typeface="宋体" panose="02010600030101010101" pitchFamily="2" charset="-122"/>
              </a:rPr>
              <a:t>整数</a:t>
            </a:r>
            <a:r>
              <a:rPr lang="zh-CN" altLang="en-US" sz="2000">
                <a:latin typeface="Arial" panose="020B0604020202020204" pitchFamily="34" charset="0"/>
                <a:ea typeface="宋体" panose="02010600030101010101" pitchFamily="2" charset="-122"/>
              </a:rPr>
              <a:t>格式保存</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err="1">
                <a:latin typeface="Arial" panose="020B0604020202020204" pitchFamily="34" charset="0"/>
                <a:ea typeface="宋体" panose="02010600030101010101" pitchFamily="2" charset="-122"/>
              </a:rPr>
              <a:t>np.savetxt</a:t>
            </a:r>
            <a:r>
              <a:rPr lang="en-US" altLang="zh-CN" sz="2000" dirty="0">
                <a:latin typeface="Arial" panose="020B0604020202020204" pitchFamily="34" charset="0"/>
                <a:ea typeface="宋体" panose="02010600030101010101" pitchFamily="2" charset="-122"/>
              </a:rPr>
              <a:t>('data2.txt', b, delimiter=',', </a:t>
            </a:r>
            <a:r>
              <a:rPr lang="en-US" altLang="zh-CN" sz="2000" dirty="0" err="1">
                <a:latin typeface="Arial" panose="020B0604020202020204" pitchFamily="34" charset="0"/>
                <a:ea typeface="宋体" panose="02010600030101010101" pitchFamily="2" charset="-122"/>
              </a:rPr>
              <a:t>fmt</a:t>
            </a:r>
            <a:r>
              <a:rPr lang="en-US" altLang="zh-CN" sz="2000" dirty="0">
                <a:latin typeface="Arial" panose="020B0604020202020204" pitchFamily="34" charset="0"/>
                <a:ea typeface="宋体" panose="02010600030101010101" pitchFamily="2" charset="-122"/>
              </a:rPr>
              <a:t>='%</a:t>
            </a:r>
            <a:r>
              <a:rPr lang="en-US" altLang="zh-CN" sz="2000" dirty="0" err="1">
                <a:latin typeface="Arial" panose="020B0604020202020204" pitchFamily="34" charset="0"/>
                <a:ea typeface="宋体" panose="02010600030101010101" pitchFamily="2" charset="-122"/>
              </a:rPr>
              <a:t>i</a:t>
            </a:r>
            <a:r>
              <a:rPr lang="en-US" altLang="zh-CN" sz="2000" dirty="0">
                <a:latin typeface="Arial" panose="020B0604020202020204" pitchFamily="34" charset="0"/>
                <a:ea typeface="宋体" panose="02010600030101010101" pitchFamily="2" charset="-122"/>
              </a:rPr>
              <a:t>')  </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!type  data2.txt      # </a:t>
            </a:r>
            <a:r>
              <a:rPr lang="zh-CN" altLang="en-US" sz="2000" dirty="0">
                <a:latin typeface="Arial" panose="020B0604020202020204" pitchFamily="34" charset="0"/>
                <a:ea typeface="宋体" panose="02010600030101010101" pitchFamily="2" charset="-122"/>
              </a:rPr>
              <a:t>显示</a:t>
            </a:r>
            <a:r>
              <a:rPr lang="en-US" altLang="zh-CN" sz="2000" dirty="0">
                <a:latin typeface="Arial" panose="020B0604020202020204" pitchFamily="34" charset="0"/>
                <a:ea typeface="宋体" panose="02010600030101010101" pitchFamily="2" charset="-122"/>
              </a:rPr>
              <a:t>data2.txt</a:t>
            </a:r>
            <a:r>
              <a:rPr lang="zh-CN" altLang="en-US" sz="2000" dirty="0">
                <a:latin typeface="Arial" panose="020B0604020202020204" pitchFamily="34" charset="0"/>
                <a:ea typeface="宋体" panose="02010600030101010101" pitchFamily="2" charset="-122"/>
              </a:rPr>
              <a:t>文件内容</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95,96,97</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98,99,100</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c=</a:t>
            </a:r>
            <a:r>
              <a:rPr lang="en-US" altLang="zh-CN" sz="2000" err="1">
                <a:latin typeface="Arial" panose="020B0604020202020204" pitchFamily="34" charset="0"/>
                <a:ea typeface="宋体" panose="02010600030101010101" pitchFamily="2" charset="-122"/>
              </a:rPr>
              <a:t>np</a:t>
            </a:r>
            <a:r>
              <a:rPr lang="en-US" altLang="zh-CN" sz="2000">
                <a:latin typeface="Arial" panose="020B0604020202020204" pitchFamily="34" charset="0"/>
                <a:ea typeface="宋体" panose="02010600030101010101" pitchFamily="2" charset="-122"/>
              </a:rPr>
              <a:t>.</a:t>
            </a:r>
            <a:r>
              <a:rPr lang="en-US" altLang="zh-CN" sz="2000" dirty="0" err="1">
                <a:solidFill>
                  <a:srgbClr val="C00000"/>
                </a:solidFill>
              </a:rPr>
              <a:t>loadtxt</a:t>
            </a:r>
            <a:r>
              <a:rPr lang="en-US" altLang="zh-CN" sz="2000">
                <a:latin typeface="Arial" panose="020B0604020202020204" pitchFamily="34" charset="0"/>
                <a:ea typeface="宋体" panose="02010600030101010101" pitchFamily="2" charset="-122"/>
              </a:rPr>
              <a:t>(</a:t>
            </a:r>
            <a:r>
              <a:rPr lang="en-US" altLang="zh-CN" sz="2000" dirty="0">
                <a:latin typeface="Arial" panose="020B0604020202020204" pitchFamily="34" charset="0"/>
                <a:ea typeface="宋体" panose="02010600030101010101" pitchFamily="2" charset="-122"/>
              </a:rPr>
              <a:t>'data2.txt',  delimiter=',')   # </a:t>
            </a:r>
            <a:r>
              <a:rPr lang="zh-CN" altLang="en-US" sz="2000" dirty="0">
                <a:latin typeface="Arial" panose="020B0604020202020204" pitchFamily="34" charset="0"/>
                <a:ea typeface="宋体" panose="02010600030101010101" pitchFamily="2" charset="-122"/>
              </a:rPr>
              <a:t>读文本数据文件</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endParaRPr lang="en-US" altLang="zh-CN" sz="2000" dirty="0">
              <a:latin typeface="Arial" panose="020B0604020202020204" pitchFamily="34" charset="0"/>
              <a:ea typeface="宋体" panose="02010600030101010101" pitchFamily="2" charset="-122"/>
            </a:endParaRPr>
          </a:p>
        </p:txBody>
      </p:sp>
      <p:pic>
        <p:nvPicPr>
          <p:cNvPr id="11" name="图片 10"/>
          <p:cNvPicPr>
            <a:picLocks noChangeAspect="1"/>
          </p:cNvPicPr>
          <p:nvPr/>
        </p:nvPicPr>
        <p:blipFill>
          <a:blip r:embed="rId1"/>
          <a:stretch>
            <a:fillRect/>
          </a:stretch>
        </p:blipFill>
        <p:spPr>
          <a:xfrm>
            <a:off x="6434676" y="1798935"/>
            <a:ext cx="2937925" cy="64712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7.5.4  </a:t>
            </a:r>
            <a:r>
              <a:rPr lang="zh-CN" altLang="en-US" sz="3200" dirty="0">
                <a:solidFill>
                  <a:schemeClr val="bg1"/>
                </a:solidFill>
                <a:effectLst>
                  <a:outerShdw blurRad="38100" dist="38100" dir="2700000" algn="tl">
                    <a:srgbClr val="000000">
                      <a:alpha val="43137"/>
                    </a:srgbClr>
                  </a:outerShdw>
                </a:effectLst>
              </a:rPr>
              <a:t>读写文件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123906" y="1194408"/>
            <a:ext cx="498105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400" kern="0" dirty="0">
                <a:solidFill>
                  <a:srgbClr val="990000"/>
                </a:solidFill>
                <a:ea typeface="宋体" panose="02010600030101010101" pitchFamily="2" charset="-122"/>
              </a:rPr>
              <a:t>2.</a:t>
            </a:r>
            <a:r>
              <a:rPr lang="zh-CN" altLang="en-US" sz="2400" kern="0" dirty="0">
                <a:solidFill>
                  <a:srgbClr val="990000"/>
                </a:solidFill>
                <a:ea typeface="宋体" panose="02010600030101010101" pitchFamily="2" charset="-122"/>
              </a:rPr>
              <a:t>读写</a:t>
            </a:r>
            <a:r>
              <a:rPr lang="en-US" altLang="zh-CN" sz="2400" kern="0" dirty="0">
                <a:solidFill>
                  <a:srgbClr val="990000"/>
                </a:solidFill>
                <a:ea typeface="宋体" panose="02010600030101010101" pitchFamily="2" charset="-122"/>
              </a:rPr>
              <a:t>.</a:t>
            </a:r>
            <a:r>
              <a:rPr lang="en-US" altLang="zh-CN" sz="2400" kern="0" dirty="0" err="1">
                <a:solidFill>
                  <a:srgbClr val="990000"/>
                </a:solidFill>
                <a:ea typeface="宋体" panose="02010600030101010101" pitchFamily="2" charset="-122"/>
              </a:rPr>
              <a:t>npy</a:t>
            </a:r>
            <a:r>
              <a:rPr lang="zh-CN" altLang="en-US" sz="2400" kern="0" dirty="0">
                <a:solidFill>
                  <a:srgbClr val="990000"/>
                </a:solidFill>
                <a:ea typeface="宋体" panose="02010600030101010101" pitchFamily="2" charset="-122"/>
              </a:rPr>
              <a:t>二进制格式文件</a:t>
            </a:r>
            <a:endParaRPr lang="en-US" altLang="zh-CN" sz="2400" kern="0" dirty="0">
              <a:ea typeface="宋体" panose="02010600030101010101" pitchFamily="2" charset="-122"/>
            </a:endParaRPr>
          </a:p>
          <a:p>
            <a:pPr marL="0">
              <a:lnSpc>
                <a:spcPct val="130000"/>
              </a:lnSpc>
            </a:pPr>
            <a:endParaRPr lang="en-US" altLang="zh-CN" sz="2400" kern="0" dirty="0">
              <a:latin typeface="Arial" panose="020B0604020202020204" pitchFamily="34" charset="0"/>
              <a:cs typeface="Arial" panose="020B0604020202020204" pitchFamily="34" charset="0"/>
            </a:endParaRPr>
          </a:p>
        </p:txBody>
      </p:sp>
      <p:sp>
        <p:nvSpPr>
          <p:cNvPr id="8" name="Rectangle 53"/>
          <p:cNvSpPr txBox="1">
            <a:spLocks noChangeArrowheads="1"/>
          </p:cNvSpPr>
          <p:nvPr/>
        </p:nvSpPr>
        <p:spPr bwMode="auto">
          <a:xfrm>
            <a:off x="2123906" y="1874160"/>
            <a:ext cx="853244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40000"/>
              </a:lnSpc>
              <a:buClr>
                <a:srgbClr val="990000"/>
              </a:buClr>
            </a:pPr>
            <a:r>
              <a:rPr lang="en-US" altLang="zh-CN" sz="2000" err="1">
                <a:latin typeface="Arial" panose="020B0604020202020204" pitchFamily="34" charset="0"/>
                <a:ea typeface="宋体" panose="02010600030101010101" pitchFamily="2" charset="-122"/>
              </a:rPr>
              <a:t>np</a:t>
            </a:r>
            <a:r>
              <a:rPr lang="en-US" altLang="zh-CN" sz="2000">
                <a:latin typeface="Arial" panose="020B0604020202020204" pitchFamily="34" charset="0"/>
                <a:ea typeface="宋体" panose="02010600030101010101" pitchFamily="2" charset="-122"/>
              </a:rPr>
              <a:t>.</a:t>
            </a:r>
            <a:r>
              <a:rPr lang="en-US" altLang="zh-CN" sz="2000" dirty="0" err="1">
                <a:solidFill>
                  <a:srgbClr val="C00000"/>
                </a:solidFill>
              </a:rPr>
              <a:t>save</a:t>
            </a:r>
            <a:r>
              <a:rPr lang="en-US" altLang="zh-CN" sz="2000">
                <a:latin typeface="Arial" panose="020B0604020202020204" pitchFamily="34" charset="0"/>
                <a:ea typeface="宋体" panose="02010600030101010101" pitchFamily="2" charset="-122"/>
              </a:rPr>
              <a:t>('tmp/data.npy', </a:t>
            </a:r>
            <a:r>
              <a:rPr lang="en-US" altLang="zh-CN" sz="2000" dirty="0">
                <a:latin typeface="Arial" panose="020B0604020202020204" pitchFamily="34" charset="0"/>
                <a:ea typeface="宋体" panose="02010600030101010101" pitchFamily="2" charset="-122"/>
              </a:rPr>
              <a:t>b</a:t>
            </a:r>
            <a:r>
              <a:rPr lang="en-US" altLang="zh-CN" sz="200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将数组</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保存为</a:t>
            </a:r>
            <a:r>
              <a:rPr lang="en-US" altLang="zh-CN" sz="2000" dirty="0" err="1">
                <a:latin typeface="Arial" panose="020B0604020202020204" pitchFamily="34" charset="0"/>
                <a:ea typeface="宋体" panose="02010600030101010101" pitchFamily="2" charset="-122"/>
              </a:rPr>
              <a:t>data</a:t>
            </a:r>
            <a:r>
              <a:rPr lang="en-US" altLang="zh-CN" sz="2000" err="1">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npy</a:t>
            </a:r>
            <a:r>
              <a:rPr lang="zh-CN" altLang="en-US" sz="2000">
                <a:latin typeface="Arial" panose="020B0604020202020204" pitchFamily="34" charset="0"/>
                <a:ea typeface="宋体" panose="02010600030101010101" pitchFamily="2" charset="-122"/>
              </a:rPr>
              <a:t>二进制文件</a:t>
            </a:r>
            <a:endParaRPr lang="en-US" altLang="zh-CN" sz="2000" dirty="0">
              <a:solidFill>
                <a:srgbClr val="FF0000"/>
              </a:solidFill>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d=</a:t>
            </a:r>
            <a:r>
              <a:rPr lang="en-US" altLang="zh-CN" sz="2000" err="1">
                <a:latin typeface="Arial" panose="020B0604020202020204" pitchFamily="34" charset="0"/>
                <a:ea typeface="宋体" panose="02010600030101010101" pitchFamily="2" charset="-122"/>
              </a:rPr>
              <a:t>np</a:t>
            </a:r>
            <a:r>
              <a:rPr lang="en-US" altLang="zh-CN" sz="2000">
                <a:latin typeface="Arial" panose="020B0604020202020204" pitchFamily="34" charset="0"/>
                <a:ea typeface="宋体" panose="02010600030101010101" pitchFamily="2" charset="-122"/>
              </a:rPr>
              <a:t>.</a:t>
            </a:r>
            <a:r>
              <a:rPr lang="en-US" altLang="zh-CN" sz="2000" dirty="0" err="1">
                <a:solidFill>
                  <a:srgbClr val="C00000"/>
                </a:solidFill>
              </a:rPr>
              <a:t>load</a:t>
            </a:r>
            <a:r>
              <a:rPr lang="en-US" altLang="zh-CN" sz="2000">
                <a:latin typeface="Arial" panose="020B0604020202020204" pitchFamily="34" charset="0"/>
                <a:ea typeface="宋体" panose="02010600030101010101" pitchFamily="2" charset="-122"/>
              </a:rPr>
              <a:t>('tmp/data</a:t>
            </a:r>
            <a:r>
              <a:rPr lang="en-US" altLang="zh-CN" sz="2000" dirty="0" err="1">
                <a:latin typeface="Arial" panose="020B0604020202020204" pitchFamily="34" charset="0"/>
                <a:ea typeface="宋体" panose="02010600030101010101" pitchFamily="2" charset="-122"/>
              </a:rPr>
              <a:t>.npy</a:t>
            </a:r>
            <a:r>
              <a:rPr lang="en-US" altLang="zh-CN" sz="2000" dirty="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读取</a:t>
            </a:r>
            <a:r>
              <a:rPr lang="en-US" altLang="zh-CN" sz="2000" dirty="0" err="1">
                <a:latin typeface="Arial" panose="020B0604020202020204" pitchFamily="34" charset="0"/>
                <a:ea typeface="宋体" panose="02010600030101010101" pitchFamily="2" charset="-122"/>
              </a:rPr>
              <a:t>npy</a:t>
            </a:r>
            <a:r>
              <a:rPr lang="zh-CN" altLang="en-US" sz="2000" dirty="0">
                <a:latin typeface="Arial" panose="020B0604020202020204" pitchFamily="34" charset="0"/>
                <a:ea typeface="宋体" panose="02010600030101010101" pitchFamily="2" charset="-122"/>
              </a:rPr>
              <a:t>格式的二进制文件</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en-US" altLang="zh-CN" sz="2000" dirty="0">
                <a:latin typeface="Arial" panose="020B0604020202020204" pitchFamily="34" charset="0"/>
                <a:ea typeface="宋体" panose="02010600030101010101" pitchFamily="2" charset="-122"/>
              </a:rPr>
              <a:t>b==d   		</a:t>
            </a:r>
            <a:r>
              <a:rPr lang="en-US" altLang="zh-CN" sz="2000">
                <a:latin typeface="Arial" panose="020B0604020202020204" pitchFamily="34" charset="0"/>
                <a:ea typeface="宋体" panose="02010600030101010101" pitchFamily="2" charset="-122"/>
              </a:rPr>
              <a:t>	            # </a:t>
            </a:r>
            <a:r>
              <a:rPr lang="zh-CN" altLang="en-US" sz="2000" dirty="0">
                <a:latin typeface="Arial" panose="020B0604020202020204" pitchFamily="34" charset="0"/>
                <a:ea typeface="宋体" panose="02010600030101010101" pitchFamily="2" charset="-122"/>
              </a:rPr>
              <a:t>验证 </a:t>
            </a:r>
            <a:r>
              <a:rPr lang="en-US" altLang="zh-CN" sz="2000" dirty="0">
                <a:latin typeface="Arial" panose="020B0604020202020204" pitchFamily="34" charset="0"/>
                <a:ea typeface="宋体" panose="02010600030101010101" pitchFamily="2" charset="-122"/>
              </a:rPr>
              <a:t>b</a:t>
            </a:r>
            <a:r>
              <a:rPr lang="zh-CN" altLang="en-US" sz="2000" dirty="0">
                <a:latin typeface="Arial" panose="020B0604020202020204" pitchFamily="34" charset="0"/>
                <a:ea typeface="宋体" panose="02010600030101010101" pitchFamily="2" charset="-122"/>
              </a:rPr>
              <a:t>和</a:t>
            </a:r>
            <a:r>
              <a:rPr lang="en-US" altLang="zh-CN" sz="2000" dirty="0">
                <a:latin typeface="Arial" panose="020B0604020202020204" pitchFamily="34" charset="0"/>
                <a:ea typeface="宋体" panose="02010600030101010101" pitchFamily="2" charset="-122"/>
              </a:rPr>
              <a:t>d </a:t>
            </a:r>
            <a:r>
              <a:rPr lang="zh-CN" altLang="en-US" sz="2000" dirty="0">
                <a:latin typeface="Arial" panose="020B0604020202020204" pitchFamily="34" charset="0"/>
                <a:ea typeface="宋体" panose="02010600030101010101" pitchFamily="2" charset="-122"/>
              </a:rPr>
              <a:t>是相等的</a:t>
            </a:r>
            <a:endParaRPr lang="en-US" altLang="zh-CN" sz="2000" dirty="0">
              <a:latin typeface="Arial" panose="020B0604020202020204" pitchFamily="34" charset="0"/>
              <a:ea typeface="宋体" panose="02010600030101010101" pitchFamily="2" charset="-122"/>
            </a:endParaRPr>
          </a:p>
          <a:p>
            <a:pPr marL="0" indent="0">
              <a:lnSpc>
                <a:spcPct val="140000"/>
              </a:lnSpc>
              <a:buClr>
                <a:srgbClr val="990000"/>
              </a:buClr>
            </a:pPr>
            <a:r>
              <a:rPr lang="zh-CN" altLang="en-US" sz="2000" dirty="0">
                <a:latin typeface="Arial" panose="020B0604020202020204" pitchFamily="34" charset="0"/>
                <a:ea typeface="宋体" panose="02010600030101010101" pitchFamily="2" charset="-122"/>
              </a:rPr>
              <a:t>注：</a:t>
            </a:r>
            <a:r>
              <a:rPr lang="en-US" altLang="zh-CN" sz="2000" dirty="0" err="1">
                <a:latin typeface="Arial" panose="020B0604020202020204" pitchFamily="34" charset="0"/>
                <a:ea typeface="宋体" panose="02010600030101010101" pitchFamily="2" charset="-122"/>
              </a:rPr>
              <a:t>data.npy</a:t>
            </a:r>
            <a:r>
              <a:rPr lang="zh-CN" altLang="en-US" sz="2000" dirty="0">
                <a:latin typeface="Arial" panose="020B0604020202020204" pitchFamily="34" charset="0"/>
                <a:ea typeface="宋体" panose="02010600030101010101" pitchFamily="2" charset="-122"/>
              </a:rPr>
              <a:t>不能被第</a:t>
            </a:r>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章介绍的</a:t>
            </a:r>
            <a:r>
              <a:rPr lang="en-US" altLang="zh-CN" sz="2000" dirty="0">
                <a:latin typeface="Arial" panose="020B0604020202020204" pitchFamily="34" charset="0"/>
                <a:ea typeface="宋体" panose="02010600030101010101" pitchFamily="2" charset="-122"/>
              </a:rPr>
              <a:t>pickle</a:t>
            </a:r>
            <a:r>
              <a:rPr lang="zh-CN" altLang="en-US" sz="2000" dirty="0">
                <a:latin typeface="Arial" panose="020B0604020202020204" pitchFamily="34" charset="0"/>
                <a:ea typeface="宋体" panose="02010600030101010101" pitchFamily="2" charset="-122"/>
              </a:rPr>
              <a:t>读取</a:t>
            </a:r>
            <a:r>
              <a:rPr lang="en-US" altLang="zh-CN"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因为二进制文件格式不同。</a:t>
            </a:r>
            <a:endParaRPr lang="en-US" altLang="zh-CN" sz="2000" dirty="0">
              <a:latin typeface="Arial" panose="020B0604020202020204" pitchFamily="34" charset="0"/>
              <a:ea typeface="宋体" panose="02010600030101010101" pitchFamily="2" charset="-122"/>
            </a:endParaRPr>
          </a:p>
        </p:txBody>
      </p:sp>
      <p:sp>
        <p:nvSpPr>
          <p:cNvPr id="2" name="矩形 1"/>
          <p:cNvSpPr/>
          <p:nvPr/>
        </p:nvSpPr>
        <p:spPr>
          <a:xfrm>
            <a:off x="2123906" y="5699782"/>
            <a:ext cx="7788518" cy="400110"/>
          </a:xfrm>
          <a:prstGeom prst="rect">
            <a:avLst/>
          </a:prstGeom>
        </p:spPr>
        <p:txBody>
          <a:bodyPr wrap="square">
            <a:spAutoFit/>
          </a:bodyPr>
          <a:lstStyle/>
          <a:p>
            <a:r>
              <a:rPr lang="en-US" altLang="zh-CN" sz="2000"/>
              <a:t>numpy</a:t>
            </a:r>
            <a:r>
              <a:rPr lang="zh-CN" altLang="en-US" sz="2000" dirty="0"/>
              <a:t>小</a:t>
            </a:r>
            <a:r>
              <a:rPr lang="zh-CN" altLang="en-US" sz="2000"/>
              <a:t>结  </a:t>
            </a:r>
            <a:r>
              <a:rPr lang="zh-CN" altLang="en-US" sz="2000" dirty="0">
                <a:hlinkClick r:id="rId1"/>
              </a:rPr>
              <a:t>https://www.cnblogs.com/prpl/p/5537417.html</a:t>
            </a:r>
            <a:endParaRPr lang="zh-CN" altLang="en-US"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7.5.5  meshgrid</a:t>
            </a:r>
            <a:r>
              <a:rPr lang="zh-CN" altLang="en-US" sz="3200">
                <a:solidFill>
                  <a:schemeClr val="bg1"/>
                </a:solidFill>
                <a:effectLst>
                  <a:outerShdw blurRad="38100" dist="38100" dir="2700000" algn="tl">
                    <a:srgbClr val="000000">
                      <a:alpha val="43137"/>
                    </a:srgbClr>
                  </a:outerShdw>
                </a:effectLst>
              </a:rPr>
              <a:t>网格数组 </a:t>
            </a:r>
            <a:endParaRPr lang="en-US" altLang="zh-CN" sz="3200" dirty="0">
              <a:solidFill>
                <a:schemeClr val="bg1"/>
              </a:solidFill>
              <a:effectLst>
                <a:outerShdw blurRad="38100" dist="38100" dir="2700000" algn="tl">
                  <a:srgbClr val="000000">
                    <a:alpha val="43137"/>
                  </a:srgbClr>
                </a:outerShdw>
              </a:effectLst>
            </a:endParaRPr>
          </a:p>
        </p:txBody>
      </p:sp>
      <p:sp>
        <p:nvSpPr>
          <p:cNvPr id="7" name="Rectangle 53"/>
          <p:cNvSpPr txBox="1">
            <a:spLocks noChangeArrowheads="1"/>
          </p:cNvSpPr>
          <p:nvPr/>
        </p:nvSpPr>
        <p:spPr bwMode="auto">
          <a:xfrm>
            <a:off x="1959348" y="1124744"/>
            <a:ext cx="85324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457200">
              <a:lnSpc>
                <a:spcPct val="140000"/>
              </a:lnSpc>
              <a:buClr>
                <a:srgbClr val="990000"/>
              </a:buClr>
            </a:pPr>
            <a:r>
              <a:rPr lang="zh-CN" altLang="en-US" sz="2000">
                <a:latin typeface="Arial" panose="020B0604020202020204" pitchFamily="34" charset="0"/>
                <a:ea typeface="宋体" panose="02010600030101010101" pitchFamily="2" charset="-122"/>
              </a:rPr>
              <a:t>假定有模型</a:t>
            </a:r>
            <a:r>
              <a:rPr lang="en-US" altLang="zh-CN" sz="2000">
                <a:latin typeface="Arial" panose="020B0604020202020204" pitchFamily="34" charset="0"/>
                <a:ea typeface="宋体" panose="02010600030101010101" pitchFamily="2" charset="-122"/>
              </a:rPr>
              <a:t>z = x</a:t>
            </a:r>
            <a:r>
              <a:rPr lang="en-US" altLang="zh-CN" sz="2000" baseline="30000">
                <a:latin typeface="Arial" panose="020B0604020202020204" pitchFamily="34" charset="0"/>
                <a:ea typeface="宋体" panose="02010600030101010101" pitchFamily="2" charset="-122"/>
              </a:rPr>
              <a:t>2</a:t>
            </a:r>
            <a:r>
              <a:rPr lang="en-US" altLang="zh-CN" sz="2000">
                <a:latin typeface="Arial" panose="020B0604020202020204" pitchFamily="34" charset="0"/>
                <a:ea typeface="宋体" panose="02010600030101010101" pitchFamily="2" charset="-122"/>
              </a:rPr>
              <a:t> + xy + y</a:t>
            </a:r>
            <a:r>
              <a:rPr lang="en-US" altLang="zh-CN" sz="2000" baseline="30000">
                <a:latin typeface="Arial" panose="020B0604020202020204" pitchFamily="34" charset="0"/>
                <a:ea typeface="宋体" panose="02010600030101010101" pitchFamily="2" charset="-122"/>
              </a:rPr>
              <a:t>2</a:t>
            </a:r>
            <a:r>
              <a:rPr lang="zh-CN" altLang="en-US" sz="2000">
                <a:latin typeface="Arial" panose="020B0604020202020204" pitchFamily="34" charset="0"/>
                <a:ea typeface="宋体" panose="02010600030101010101" pitchFamily="2" charset="-122"/>
              </a:rPr>
              <a:t>，现在</a:t>
            </a:r>
            <a:r>
              <a:rPr lang="en-US" altLang="zh-CN" sz="2000">
                <a:latin typeface="Arial" panose="020B0604020202020204" pitchFamily="34" charset="0"/>
                <a:ea typeface="宋体" panose="02010600030101010101" pitchFamily="2" charset="-122"/>
              </a:rPr>
              <a:t>x</a:t>
            </a:r>
            <a:r>
              <a:rPr lang="zh-CN" altLang="en-US" sz="2000">
                <a:latin typeface="Arial" panose="020B0604020202020204" pitchFamily="34" charset="0"/>
                <a:ea typeface="宋体" panose="02010600030101010101" pitchFamily="2" charset="-122"/>
              </a:rPr>
              <a:t>可取值</a:t>
            </a:r>
            <a:r>
              <a:rPr lang="en-US" altLang="zh-CN" sz="2000">
                <a:latin typeface="Arial" panose="020B0604020202020204" pitchFamily="34" charset="0"/>
                <a:ea typeface="宋体" panose="02010600030101010101" pitchFamily="2" charset="-122"/>
              </a:rPr>
              <a:t>[1, 2, 3]</a:t>
            </a:r>
            <a:r>
              <a:rPr lang="zh-CN" altLang="en-US" sz="2000">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y</a:t>
            </a:r>
            <a:r>
              <a:rPr lang="zh-CN" altLang="en-US" sz="2000">
                <a:latin typeface="Arial" panose="020B0604020202020204" pitchFamily="34" charset="0"/>
                <a:ea typeface="宋体" panose="02010600030101010101" pitchFamily="2" charset="-122"/>
              </a:rPr>
              <a:t>可取值</a:t>
            </a:r>
            <a:r>
              <a:rPr lang="en-US" altLang="zh-CN" sz="2000">
                <a:latin typeface="Arial" panose="020B0604020202020204" pitchFamily="34" charset="0"/>
                <a:ea typeface="宋体" panose="02010600030101010101" pitchFamily="2" charset="-122"/>
              </a:rPr>
              <a:t>[5, 6]</a:t>
            </a:r>
            <a:r>
              <a:rPr lang="zh-CN" altLang="en-US" sz="2000">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x</a:t>
            </a:r>
            <a:r>
              <a:rPr lang="zh-CN" altLang="en-US" sz="2000">
                <a:latin typeface="Arial" panose="020B0604020202020204" pitchFamily="34" charset="0"/>
                <a:ea typeface="宋体" panose="02010600030101010101" pitchFamily="2" charset="-122"/>
              </a:rPr>
              <a:t>和</a:t>
            </a:r>
            <a:r>
              <a:rPr lang="en-US" altLang="zh-CN" sz="2000">
                <a:latin typeface="Arial" panose="020B0604020202020204" pitchFamily="34" charset="0"/>
                <a:ea typeface="宋体" panose="02010600030101010101" pitchFamily="2" charset="-122"/>
              </a:rPr>
              <a:t>y</a:t>
            </a:r>
            <a:r>
              <a:rPr lang="zh-CN" altLang="en-US" sz="2000">
                <a:latin typeface="Arial" panose="020B0604020202020204" pitchFamily="34" charset="0"/>
                <a:ea typeface="宋体" panose="02010600030101010101" pitchFamily="2" charset="-122"/>
              </a:rPr>
              <a:t>两两配对有</a:t>
            </a:r>
            <a:r>
              <a:rPr lang="en-US" altLang="zh-CN" sz="2000">
                <a:latin typeface="Arial" panose="020B0604020202020204" pitchFamily="34" charset="0"/>
                <a:ea typeface="宋体" panose="02010600030101010101" pitchFamily="2" charset="-122"/>
              </a:rPr>
              <a:t>6</a:t>
            </a:r>
            <a:r>
              <a:rPr lang="zh-CN" altLang="en-US" sz="2000">
                <a:latin typeface="Arial" panose="020B0604020202020204" pitchFamily="34" charset="0"/>
                <a:ea typeface="宋体" panose="02010600030101010101" pitchFamily="2" charset="-122"/>
              </a:rPr>
              <a:t>种组合，这些组合可用</a:t>
            </a:r>
            <a:r>
              <a:rPr lang="en-US" altLang="zh-CN" sz="2000">
                <a:latin typeface="Arial" panose="020B0604020202020204" pitchFamily="34" charset="0"/>
                <a:ea typeface="宋体" panose="02010600030101010101" pitchFamily="2" charset="-122"/>
              </a:rPr>
              <a:t>np.meshgrid</a:t>
            </a:r>
            <a:r>
              <a:rPr lang="zh-CN" altLang="en-US" sz="2000">
                <a:latin typeface="Arial" panose="020B0604020202020204" pitchFamily="34" charset="0"/>
                <a:ea typeface="宋体" panose="02010600030101010101" pitchFamily="2" charset="-122"/>
              </a:rPr>
              <a:t>命令生成为网格数组，将数组代入公式计算即可得到</a:t>
            </a:r>
            <a:r>
              <a:rPr lang="en-US" altLang="zh-CN" sz="2000">
                <a:latin typeface="Arial" panose="020B0604020202020204" pitchFamily="34" charset="0"/>
                <a:ea typeface="宋体" panose="02010600030101010101" pitchFamily="2" charset="-122"/>
              </a:rPr>
              <a:t>z</a:t>
            </a:r>
            <a:r>
              <a:rPr lang="zh-CN" altLang="en-US" sz="2000">
                <a:latin typeface="Arial" panose="020B0604020202020204" pitchFamily="34" charset="0"/>
                <a:ea typeface="宋体" panose="02010600030101010101" pitchFamily="2" charset="-122"/>
              </a:rPr>
              <a:t>值</a:t>
            </a:r>
            <a:endParaRPr lang="en-US" altLang="zh-CN" sz="2000" dirty="0">
              <a:latin typeface="Arial" panose="020B0604020202020204" pitchFamily="34" charset="0"/>
              <a:ea typeface="宋体" panose="02010600030101010101" pitchFamily="2" charset="-122"/>
            </a:endParaRPr>
          </a:p>
        </p:txBody>
      </p:sp>
      <p:sp>
        <p:nvSpPr>
          <p:cNvPr id="4" name="文本框 3"/>
          <p:cNvSpPr txBox="1"/>
          <p:nvPr/>
        </p:nvSpPr>
        <p:spPr>
          <a:xfrm>
            <a:off x="2079135" y="2553792"/>
            <a:ext cx="8280920" cy="1200329"/>
          </a:xfrm>
          <a:prstGeom prst="rect">
            <a:avLst/>
          </a:prstGeom>
          <a:solidFill>
            <a:schemeClr val="accent3">
              <a:lumMod val="95000"/>
            </a:schemeClr>
          </a:solidFill>
        </p:spPr>
        <p:txBody>
          <a:bodyPr wrap="square">
            <a:spAutoFit/>
          </a:bodyPr>
          <a:lstStyle/>
          <a:p>
            <a:r>
              <a:rPr lang="zh-CN" altLang="en-US"/>
              <a:t>x1 = np.array([1, 2, 3])</a:t>
            </a:r>
            <a:endParaRPr lang="zh-CN" altLang="en-US"/>
          </a:p>
          <a:p>
            <a:r>
              <a:rPr lang="zh-CN" altLang="en-US"/>
              <a:t>y1 = np.array([5, 6])</a:t>
            </a:r>
            <a:endParaRPr lang="zh-CN" altLang="en-US"/>
          </a:p>
          <a:p>
            <a:r>
              <a:rPr lang="zh-CN" altLang="en-US"/>
              <a:t>x, y = np.meshgrid(x1, y1)   # meshgrid生成网格数组, 返回的x和y是二维数组</a:t>
            </a:r>
            <a:endParaRPr lang="zh-CN" altLang="en-US"/>
          </a:p>
          <a:p>
            <a:r>
              <a:rPr lang="zh-CN" altLang="en-US"/>
              <a:t>z = x**2 + x*y + y**2</a:t>
            </a:r>
            <a:endParaRPr lang="zh-CN" altLang="en-US"/>
          </a:p>
        </p:txBody>
      </p:sp>
      <p:pic>
        <p:nvPicPr>
          <p:cNvPr id="11" name="图片 10"/>
          <p:cNvPicPr>
            <a:picLocks noChangeAspect="1"/>
          </p:cNvPicPr>
          <p:nvPr/>
        </p:nvPicPr>
        <p:blipFill>
          <a:blip r:embed="rId1"/>
          <a:stretch>
            <a:fillRect/>
          </a:stretch>
        </p:blipFill>
        <p:spPr>
          <a:xfrm>
            <a:off x="2156022" y="3867683"/>
            <a:ext cx="3075882" cy="533775"/>
          </a:xfrm>
          <a:prstGeom prst="rect">
            <a:avLst/>
          </a:prstGeom>
        </p:spPr>
      </p:pic>
      <p:pic>
        <p:nvPicPr>
          <p:cNvPr id="13" name="图片 12"/>
          <p:cNvPicPr>
            <a:picLocks noChangeAspect="1"/>
          </p:cNvPicPr>
          <p:nvPr/>
        </p:nvPicPr>
        <p:blipFill>
          <a:blip r:embed="rId2"/>
          <a:stretch>
            <a:fillRect/>
          </a:stretch>
        </p:blipFill>
        <p:spPr>
          <a:xfrm>
            <a:off x="6634132" y="3887025"/>
            <a:ext cx="2738468" cy="542337"/>
          </a:xfrm>
          <a:prstGeom prst="rect">
            <a:avLst/>
          </a:prstGeom>
        </p:spPr>
      </p:pic>
      <p:pic>
        <p:nvPicPr>
          <p:cNvPr id="15" name="图片 14"/>
          <p:cNvPicPr>
            <a:picLocks noChangeAspect="1"/>
          </p:cNvPicPr>
          <p:nvPr/>
        </p:nvPicPr>
        <p:blipFill>
          <a:blip r:embed="rId3"/>
          <a:stretch>
            <a:fillRect/>
          </a:stretch>
        </p:blipFill>
        <p:spPr>
          <a:xfrm>
            <a:off x="2179356" y="4611115"/>
            <a:ext cx="2116445" cy="1058223"/>
          </a:xfrm>
          <a:prstGeom prst="rect">
            <a:avLst/>
          </a:prstGeom>
        </p:spPr>
      </p:pic>
      <p:pic>
        <p:nvPicPr>
          <p:cNvPr id="17" name="图片 16"/>
          <p:cNvPicPr>
            <a:picLocks noChangeAspect="1"/>
          </p:cNvPicPr>
          <p:nvPr/>
        </p:nvPicPr>
        <p:blipFill>
          <a:blip r:embed="rId4"/>
          <a:stretch>
            <a:fillRect/>
          </a:stretch>
        </p:blipFill>
        <p:spPr>
          <a:xfrm>
            <a:off x="6672066" y="4694270"/>
            <a:ext cx="2016224" cy="976997"/>
          </a:xfrm>
          <a:prstGeom prst="rect">
            <a:avLst/>
          </a:prstGeom>
        </p:spPr>
      </p:pic>
      <p:sp>
        <p:nvSpPr>
          <p:cNvPr id="19" name="文本框 18"/>
          <p:cNvSpPr txBox="1"/>
          <p:nvPr/>
        </p:nvSpPr>
        <p:spPr>
          <a:xfrm>
            <a:off x="2179356" y="5984722"/>
            <a:ext cx="8080479" cy="707886"/>
          </a:xfrm>
          <a:prstGeom prst="rect">
            <a:avLst/>
          </a:prstGeom>
          <a:noFill/>
        </p:spPr>
        <p:txBody>
          <a:bodyPr wrap="square">
            <a:spAutoFit/>
          </a:bodyPr>
          <a:lstStyle/>
          <a:p>
            <a:pPr indent="457200"/>
            <a:r>
              <a:rPr lang="zh-CN" altLang="en-US" sz="2000"/>
              <a:t>meshgrid命令常见于3D绘图中，用于产生二维平面网格坐标。在机器学习中绘制分类区域时也常使用该命令生成坐标数组</a:t>
            </a:r>
            <a:endParaRPr lang="zh-CN" altLang="en-US" sz="20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要将</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数组保存为文本文件格式，可使用数组的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save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load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savetxt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to_file</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2638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2638425" y="45648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2638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圆角 12"/>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152400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要改变数组</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的维度，可以使用下面哪些方法（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pt-BR" altLang="zh-CN" sz="2600" dirty="0">
                <a:solidFill>
                  <a:srgbClr val="000000"/>
                </a:solidFill>
                <a:latin typeface="微软雅黑" panose="020B0503020204020204" charset="-122"/>
                <a:ea typeface="微软雅黑" panose="020B0503020204020204" charset="-122"/>
                <a:sym typeface="微软雅黑" panose="020B0503020204020204" charset="-122"/>
              </a:rPr>
              <a:t>b=b.reshape(m,n)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b.resize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m,n</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b.shape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m,n</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b.newshape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m,n</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2065348" y="980728"/>
            <a:ext cx="842493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20000"/>
              </a:lnSpc>
              <a:buClr>
                <a:srgbClr val="990000"/>
              </a:buClr>
            </a:pPr>
            <a:r>
              <a:rPr lang="en-US" altLang="zh-CN" sz="1800" kern="0">
                <a:solidFill>
                  <a:srgbClr val="C00000"/>
                </a:solidFill>
                <a:latin typeface="Arial" panose="020B0604020202020204" pitchFamily="34" charset="0"/>
                <a:cs typeface="Arial" panose="020B0604020202020204" pitchFamily="34" charset="0"/>
              </a:rPr>
              <a:t>7.1.2 </a:t>
            </a:r>
            <a:r>
              <a:rPr lang="zh-CN" altLang="en-US" sz="1800" kern="0">
                <a:solidFill>
                  <a:srgbClr val="C00000"/>
                </a:solidFill>
                <a:latin typeface="Arial" panose="020B0604020202020204" pitchFamily="34" charset="0"/>
                <a:cs typeface="Arial" panose="020B0604020202020204" pitchFamily="34" charset="0"/>
              </a:rPr>
              <a:t>生成数组</a:t>
            </a:r>
            <a:endParaRPr lang="en-US" altLang="zh-CN" sz="1800" kern="0" dirty="0">
              <a:solidFill>
                <a:srgbClr val="C00000"/>
              </a:solidFill>
              <a:latin typeface="Arial" panose="020B0604020202020204" pitchFamily="34" charset="0"/>
              <a:cs typeface="Arial" panose="020B0604020202020204" pitchFamily="34" charset="0"/>
            </a:endParaRPr>
          </a:p>
          <a:p>
            <a:pPr marL="0" indent="0">
              <a:lnSpc>
                <a:spcPct val="120000"/>
              </a:lnSpc>
              <a:buClr>
                <a:srgbClr val="990000"/>
              </a:buClr>
            </a:pPr>
            <a:r>
              <a:rPr lang="zh-CN" altLang="en-US" sz="1800"/>
              <a:t>利用</a:t>
            </a:r>
            <a:r>
              <a:rPr lang="en-US" altLang="zh-CN" sz="1800"/>
              <a:t>repeat</a:t>
            </a:r>
            <a:r>
              <a:rPr lang="zh-CN" altLang="en-US" sz="1800"/>
              <a:t>和</a:t>
            </a:r>
            <a:r>
              <a:rPr lang="en-US" altLang="zh-CN" sz="1800"/>
              <a:t>tile</a:t>
            </a:r>
            <a:r>
              <a:rPr lang="zh-CN" altLang="en-US" sz="1800"/>
              <a:t>实现简单的图片变换</a:t>
            </a:r>
            <a:endParaRPr lang="en-US" altLang="zh-CN" sz="1800"/>
          </a:p>
          <a:p>
            <a:pPr marL="0" indent="0">
              <a:lnSpc>
                <a:spcPct val="120000"/>
              </a:lnSpc>
              <a:buClr>
                <a:srgbClr val="990000"/>
              </a:buClr>
            </a:pPr>
            <a:endParaRPr lang="en-US" altLang="zh-CN" sz="1800" kern="0" dirty="0">
              <a:latin typeface="Arial" panose="020B0604020202020204" pitchFamily="34" charset="0"/>
              <a:cs typeface="Arial" panose="020B0604020202020204" pitchFamily="34" charset="0"/>
            </a:endParaRPr>
          </a:p>
        </p:txBody>
      </p:sp>
      <p:sp>
        <p:nvSpPr>
          <p:cNvPr id="3" name="文本框 2"/>
          <p:cNvSpPr txBox="1"/>
          <p:nvPr/>
        </p:nvSpPr>
        <p:spPr>
          <a:xfrm>
            <a:off x="2030242" y="1778258"/>
            <a:ext cx="8495148" cy="3383298"/>
          </a:xfrm>
          <a:prstGeom prst="rect">
            <a:avLst/>
          </a:prstGeom>
          <a:solidFill>
            <a:schemeClr val="accent3">
              <a:lumMod val="95000"/>
            </a:schemeClr>
          </a:solidFill>
        </p:spPr>
        <p:txBody>
          <a:bodyPr wrap="square">
            <a:spAutoFit/>
          </a:bodyPr>
          <a:lstStyle/>
          <a:p>
            <a:pPr>
              <a:lnSpc>
                <a:spcPct val="120000"/>
              </a:lnSpc>
              <a:buClr>
                <a:srgbClr val="990000"/>
              </a:buClr>
            </a:pPr>
            <a:r>
              <a:rPr lang="en-US" altLang="zh-CN"/>
              <a:t>import matplotlib.pyplot as plt      # </a:t>
            </a:r>
            <a:r>
              <a:rPr lang="zh-CN" altLang="en-US"/>
              <a:t>引入绘图库，该库见第</a:t>
            </a:r>
            <a:r>
              <a:rPr lang="en-US" altLang="zh-CN"/>
              <a:t>9</a:t>
            </a:r>
            <a:r>
              <a:rPr lang="zh-CN" altLang="en-US"/>
              <a:t>章</a:t>
            </a:r>
            <a:endParaRPr lang="zh-CN" altLang="en-US"/>
          </a:p>
          <a:p>
            <a:pPr>
              <a:lnSpc>
                <a:spcPct val="120000"/>
              </a:lnSpc>
              <a:buClr>
                <a:srgbClr val="990000"/>
              </a:buClr>
            </a:pPr>
            <a:r>
              <a:rPr lang="en-US" altLang="zh-CN"/>
              <a:t>img = plt.imread('pic/cat.jpg')      # </a:t>
            </a:r>
            <a:r>
              <a:rPr lang="zh-CN" altLang="en-US"/>
              <a:t>读</a:t>
            </a:r>
            <a:r>
              <a:rPr lang="en-US" altLang="zh-CN"/>
              <a:t>.jpg</a:t>
            </a:r>
            <a:r>
              <a:rPr lang="zh-CN" altLang="en-US"/>
              <a:t>图片， 返回一个三维数组</a:t>
            </a:r>
            <a:endParaRPr lang="zh-CN" altLang="en-US"/>
          </a:p>
          <a:p>
            <a:pPr>
              <a:lnSpc>
                <a:spcPct val="120000"/>
              </a:lnSpc>
              <a:buClr>
                <a:srgbClr val="990000"/>
              </a:buClr>
            </a:pPr>
            <a:r>
              <a:rPr lang="en-US" altLang="zh-CN"/>
              <a:t># (</a:t>
            </a:r>
            <a:r>
              <a:rPr lang="zh-CN" altLang="en-US"/>
              <a:t>高</a:t>
            </a:r>
            <a:r>
              <a:rPr lang="en-US" altLang="zh-CN"/>
              <a:t>380</a:t>
            </a:r>
            <a:r>
              <a:rPr lang="zh-CN" altLang="en-US"/>
              <a:t>像素</a:t>
            </a:r>
            <a:r>
              <a:rPr lang="en-US" altLang="zh-CN"/>
              <a:t>,</a:t>
            </a:r>
            <a:r>
              <a:rPr lang="zh-CN" altLang="en-US"/>
              <a:t>宽</a:t>
            </a:r>
            <a:r>
              <a:rPr lang="en-US" altLang="zh-CN"/>
              <a:t>500</a:t>
            </a:r>
            <a:r>
              <a:rPr lang="zh-CN" altLang="en-US"/>
              <a:t>像素</a:t>
            </a:r>
            <a:r>
              <a:rPr lang="en-US" altLang="zh-CN"/>
              <a:t>, RGB</a:t>
            </a:r>
            <a:r>
              <a:rPr lang="zh-CN" altLang="en-US"/>
              <a:t>颜色值</a:t>
            </a:r>
            <a:r>
              <a:rPr lang="en-US" altLang="zh-CN"/>
              <a:t>)</a:t>
            </a:r>
            <a:endParaRPr lang="en-US" altLang="zh-CN"/>
          </a:p>
          <a:p>
            <a:pPr>
              <a:lnSpc>
                <a:spcPct val="120000"/>
              </a:lnSpc>
              <a:buClr>
                <a:srgbClr val="990000"/>
              </a:buClr>
            </a:pPr>
            <a:r>
              <a:rPr lang="en-US" altLang="zh-CN"/>
              <a:t>print(img.shape)   # </a:t>
            </a:r>
            <a:r>
              <a:rPr lang="zh-CN" altLang="en-US"/>
              <a:t>输出 </a:t>
            </a:r>
            <a:r>
              <a:rPr lang="en-US" altLang="zh-CN"/>
              <a:t>(380, 500, 3)</a:t>
            </a:r>
            <a:r>
              <a:rPr lang="zh-CN" altLang="en-US"/>
              <a:t>， 三个轴的编号分别为</a:t>
            </a:r>
            <a:r>
              <a:rPr lang="en-US" altLang="zh-CN"/>
              <a:t>0,1,2</a:t>
            </a:r>
            <a:endParaRPr lang="en-US" altLang="zh-CN"/>
          </a:p>
          <a:p>
            <a:pPr>
              <a:lnSpc>
                <a:spcPct val="120000"/>
              </a:lnSpc>
              <a:buClr>
                <a:srgbClr val="990000"/>
              </a:buClr>
            </a:pPr>
            <a:r>
              <a:rPr lang="en-US" altLang="zh-CN">
                <a:solidFill>
                  <a:srgbClr val="C00000"/>
                </a:solidFill>
              </a:rPr>
              <a:t>plt.imshow</a:t>
            </a:r>
            <a:r>
              <a:rPr lang="en-US" altLang="zh-CN"/>
              <a:t>(img)    		# </a:t>
            </a:r>
            <a:r>
              <a:rPr lang="zh-CN" altLang="en-US"/>
              <a:t>原始图片，</a:t>
            </a:r>
            <a:r>
              <a:rPr lang="zh-CN" altLang="en-US">
                <a:solidFill>
                  <a:srgbClr val="C00000"/>
                </a:solidFill>
              </a:rPr>
              <a:t>左图</a:t>
            </a:r>
            <a:endParaRPr lang="en-US" altLang="zh-CN">
              <a:solidFill>
                <a:srgbClr val="C00000"/>
              </a:solidFill>
            </a:endParaRPr>
          </a:p>
          <a:p>
            <a:pPr>
              <a:lnSpc>
                <a:spcPct val="120000"/>
              </a:lnSpc>
              <a:buClr>
                <a:srgbClr val="990000"/>
              </a:buClr>
            </a:pPr>
            <a:endParaRPr lang="zh-CN" altLang="en-US"/>
          </a:p>
          <a:p>
            <a:pPr>
              <a:lnSpc>
                <a:spcPct val="120000"/>
              </a:lnSpc>
              <a:buClr>
                <a:srgbClr val="990000"/>
              </a:buClr>
            </a:pPr>
            <a:r>
              <a:rPr lang="en-US" altLang="zh-CN"/>
              <a:t>plt.imshow(np.repeat(img,2,axis=1))  # </a:t>
            </a:r>
            <a:r>
              <a:rPr lang="zh-CN" altLang="en-US"/>
              <a:t>将横轴</a:t>
            </a:r>
            <a:r>
              <a:rPr lang="en-US" altLang="zh-CN"/>
              <a:t>1</a:t>
            </a:r>
            <a:r>
              <a:rPr lang="zh-CN" altLang="en-US"/>
              <a:t>重复</a:t>
            </a:r>
            <a:r>
              <a:rPr lang="en-US" altLang="zh-CN"/>
              <a:t>2</a:t>
            </a:r>
            <a:r>
              <a:rPr lang="zh-CN" altLang="en-US"/>
              <a:t>次，图片横向拉伸</a:t>
            </a:r>
            <a:endParaRPr lang="zh-CN" altLang="en-US"/>
          </a:p>
          <a:p>
            <a:pPr>
              <a:lnSpc>
                <a:spcPct val="120000"/>
              </a:lnSpc>
              <a:buClr>
                <a:srgbClr val="990000"/>
              </a:buClr>
            </a:pPr>
            <a:r>
              <a:rPr lang="en-US" altLang="zh-CN"/>
              <a:t>plt.imshow(</a:t>
            </a:r>
            <a:r>
              <a:rPr lang="en-US" altLang="zh-CN">
                <a:solidFill>
                  <a:srgbClr val="C00000"/>
                </a:solidFill>
              </a:rPr>
              <a:t>np.repeat</a:t>
            </a:r>
            <a:r>
              <a:rPr lang="en-US" altLang="zh-CN"/>
              <a:t>(img,3,axis=0))  # </a:t>
            </a:r>
            <a:r>
              <a:rPr lang="zh-CN" altLang="en-US"/>
              <a:t>将纵轴</a:t>
            </a:r>
            <a:r>
              <a:rPr lang="en-US" altLang="zh-CN"/>
              <a:t>0</a:t>
            </a:r>
            <a:r>
              <a:rPr lang="zh-CN" altLang="en-US"/>
              <a:t>重复</a:t>
            </a:r>
            <a:r>
              <a:rPr lang="en-US" altLang="zh-CN"/>
              <a:t>3</a:t>
            </a:r>
            <a:r>
              <a:rPr lang="zh-CN" altLang="en-US"/>
              <a:t>次，纵向拉伸，</a:t>
            </a:r>
            <a:r>
              <a:rPr lang="zh-CN" altLang="en-US">
                <a:solidFill>
                  <a:srgbClr val="C00000"/>
                </a:solidFill>
              </a:rPr>
              <a:t>中图</a:t>
            </a:r>
            <a:endParaRPr lang="zh-CN" altLang="en-US">
              <a:solidFill>
                <a:srgbClr val="C00000"/>
              </a:solidFill>
            </a:endParaRPr>
          </a:p>
          <a:p>
            <a:pPr>
              <a:lnSpc>
                <a:spcPct val="120000"/>
              </a:lnSpc>
              <a:buClr>
                <a:srgbClr val="990000"/>
              </a:buClr>
            </a:pPr>
            <a:r>
              <a:rPr lang="en-US" altLang="zh-CN"/>
              <a:t>plt.imshow(np.tile(img,(2, 1, 1)))   # </a:t>
            </a:r>
            <a:r>
              <a:rPr lang="zh-CN" altLang="en-US"/>
              <a:t>将纵轴平铺</a:t>
            </a:r>
            <a:r>
              <a:rPr lang="en-US" altLang="zh-CN"/>
              <a:t>2</a:t>
            </a:r>
            <a:r>
              <a:rPr lang="zh-CN" altLang="en-US"/>
              <a:t>次，横轴和颜色轴不变</a:t>
            </a:r>
            <a:r>
              <a:rPr lang="en-US" altLang="zh-CN"/>
              <a:t>(1</a:t>
            </a:r>
            <a:r>
              <a:rPr lang="zh-CN" altLang="en-US"/>
              <a:t>倍</a:t>
            </a:r>
            <a:r>
              <a:rPr lang="en-US" altLang="zh-CN"/>
              <a:t>)</a:t>
            </a:r>
            <a:endParaRPr lang="en-US" altLang="zh-CN"/>
          </a:p>
          <a:p>
            <a:pPr>
              <a:lnSpc>
                <a:spcPct val="120000"/>
              </a:lnSpc>
              <a:buClr>
                <a:srgbClr val="990000"/>
              </a:buClr>
            </a:pPr>
            <a:r>
              <a:rPr lang="en-US" altLang="zh-CN"/>
              <a:t>plt.imshow(</a:t>
            </a:r>
            <a:r>
              <a:rPr lang="en-US" altLang="zh-CN">
                <a:solidFill>
                  <a:srgbClr val="C00000"/>
                </a:solidFill>
              </a:rPr>
              <a:t>np.tile</a:t>
            </a:r>
            <a:r>
              <a:rPr lang="en-US" altLang="zh-CN"/>
              <a:t>(img,(2, 2, 1)))   # </a:t>
            </a:r>
            <a:r>
              <a:rPr lang="zh-CN" altLang="en-US"/>
              <a:t>纵横轴均平铺</a:t>
            </a:r>
            <a:r>
              <a:rPr lang="en-US" altLang="zh-CN"/>
              <a:t>2</a:t>
            </a:r>
            <a:r>
              <a:rPr lang="zh-CN" altLang="en-US"/>
              <a:t>次，颜色轴不变</a:t>
            </a:r>
            <a:r>
              <a:rPr lang="en-US" altLang="zh-CN"/>
              <a:t>(1</a:t>
            </a:r>
            <a:r>
              <a:rPr lang="zh-CN" altLang="en-US"/>
              <a:t>倍</a:t>
            </a:r>
            <a:r>
              <a:rPr lang="en-US" altLang="zh-CN"/>
              <a:t>)</a:t>
            </a:r>
            <a:r>
              <a:rPr lang="zh-CN" altLang="en-US"/>
              <a:t>，</a:t>
            </a:r>
            <a:r>
              <a:rPr lang="zh-CN" altLang="en-US">
                <a:solidFill>
                  <a:srgbClr val="C00000"/>
                </a:solidFill>
              </a:rPr>
              <a:t>右图</a:t>
            </a:r>
            <a:endParaRPr lang="en-US" altLang="zh-CN">
              <a:solidFill>
                <a:srgbClr val="C00000"/>
              </a:solidFill>
            </a:endParaRPr>
          </a:p>
        </p:txBody>
      </p:sp>
      <p:pic>
        <p:nvPicPr>
          <p:cNvPr id="7" name="图片 6"/>
          <p:cNvPicPr>
            <a:picLocks noChangeAspect="1"/>
          </p:cNvPicPr>
          <p:nvPr/>
        </p:nvPicPr>
        <p:blipFill>
          <a:blip r:embed="rId1"/>
          <a:stretch>
            <a:fillRect/>
          </a:stretch>
        </p:blipFill>
        <p:spPr>
          <a:xfrm>
            <a:off x="2065348" y="5196052"/>
            <a:ext cx="2086436" cy="1555811"/>
          </a:xfrm>
          <a:prstGeom prst="rect">
            <a:avLst/>
          </a:prstGeom>
        </p:spPr>
      </p:pic>
      <p:pic>
        <p:nvPicPr>
          <p:cNvPr id="12" name="图片 11"/>
          <p:cNvPicPr>
            <a:picLocks noChangeAspect="1"/>
          </p:cNvPicPr>
          <p:nvPr/>
        </p:nvPicPr>
        <p:blipFill>
          <a:blip r:embed="rId2"/>
          <a:stretch>
            <a:fillRect/>
          </a:stretch>
        </p:blipFill>
        <p:spPr>
          <a:xfrm>
            <a:off x="7583177" y="5186873"/>
            <a:ext cx="2052464" cy="1549509"/>
          </a:xfrm>
          <a:prstGeom prst="rect">
            <a:avLst/>
          </a:prstGeom>
        </p:spPr>
      </p:pic>
      <p:pic>
        <p:nvPicPr>
          <p:cNvPr id="14" name="图片 13"/>
          <p:cNvPicPr>
            <a:picLocks noChangeAspect="1"/>
          </p:cNvPicPr>
          <p:nvPr/>
        </p:nvPicPr>
        <p:blipFill>
          <a:blip r:embed="rId3"/>
          <a:stretch>
            <a:fillRect/>
          </a:stretch>
        </p:blipFill>
        <p:spPr>
          <a:xfrm>
            <a:off x="5386288" y="5196052"/>
            <a:ext cx="1008112" cy="155581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要将多维数组变为一维数组， 可使用哪些方法</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ravel()</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flatten()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flag()</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change()</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数组组合可使用（             ）方法。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hstack</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vstack</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column_stack</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concatenate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np</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数组分割可使用</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方法。</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hsplit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vsplit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文本框 7"/>
          <p:cNvSpPr txBox="1"/>
          <p:nvPr>
            <p:custDataLst>
              <p:tags r:id="rId4"/>
            </p:custDataLst>
          </p:nvPr>
        </p:nvSpPr>
        <p:spPr>
          <a:xfrm>
            <a:off x="3352800" y="450056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dsplit</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custDataLst>
              <p:tags r:id="rId5"/>
            </p:custDataLst>
          </p:nvPr>
        </p:nvSpPr>
        <p:spPr>
          <a:xfrm>
            <a:off x="3352800" y="5357813"/>
            <a:ext cx="6400800" cy="642938"/>
          </a:xfrm>
          <a:prstGeom prst="rect">
            <a:avLst/>
          </a:prstGeom>
          <a:noFill/>
        </p:spPr>
        <p:txBody>
          <a:bodyPr vert="horz" rtlCol="0" anchor="ctr" anchorCtr="0">
            <a:noAutofit/>
          </a:bodyPr>
          <a:lstStyle/>
          <a:p>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cut</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矩形 9"/>
          <p:cNvSpPr>
            <a:spLocks noChangeAspect="1"/>
          </p:cNvSpPr>
          <p:nvPr>
            <p:custDataLst>
              <p:tags r:id="rId6"/>
            </p:custDataLst>
          </p:nvPr>
        </p:nvSpPr>
        <p:spPr bwMode="auto">
          <a:xfrm>
            <a:off x="2638425" y="28503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矩形 10"/>
          <p:cNvSpPr>
            <a:spLocks noChangeAspect="1"/>
          </p:cNvSpPr>
          <p:nvPr>
            <p:custDataLst>
              <p:tags r:id="rId7"/>
            </p:custDataLst>
          </p:nvPr>
        </p:nvSpPr>
        <p:spPr bwMode="auto">
          <a:xfrm>
            <a:off x="2638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a:spLocks noChangeAspect="1"/>
          </p:cNvSpPr>
          <p:nvPr>
            <p:custDataLst>
              <p:tags r:id="rId8"/>
            </p:custDataLst>
          </p:nvPr>
        </p:nvSpPr>
        <p:spPr bwMode="auto">
          <a:xfrm>
            <a:off x="2638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矩形 12"/>
          <p:cNvSpPr>
            <a:spLocks noChangeAspect="1"/>
          </p:cNvSpPr>
          <p:nvPr>
            <p:custDataLst>
              <p:tags r:id="rId9"/>
            </p:custDataLst>
          </p:nvPr>
        </p:nvSpPr>
        <p:spPr bwMode="auto">
          <a:xfrm>
            <a:off x="2638425" y="54221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10"/>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11"/>
            </p:custDataLst>
          </p:nvPr>
        </p:nvGrpSpPr>
        <p:grpSpPr>
          <a:xfrm>
            <a:off x="1524000" y="0"/>
            <a:ext cx="9144000" cy="635000"/>
            <a:chOff x="0" y="0"/>
            <a:chExt cx="9144000" cy="635000"/>
          </a:xfrm>
        </p:grpSpPr>
        <p:sp>
          <p:nvSpPr>
            <p:cNvPr id="15"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多选题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5"/>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8"/>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如果</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b.size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的值为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24</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，则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b.reshape</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 -1)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命令执行后得到的数组的第</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轴长度为（ </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注：二维数组的轴可视为第</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0</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轴，第</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1</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轴。</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如果</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a.shape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显示为</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(4,) ,  </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执行 </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b=a[:,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np.newaxis</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后，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b.shape</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将显示的值是</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 </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a:t>
            </a:r>
            <a:r>
              <a:rPr lang="zh-CN" altLang="en-US" sz="2600" dirty="0">
                <a:solidFill>
                  <a:srgbClr val="639EF4"/>
                </a:solidFill>
                <a:latin typeface="微软雅黑" panose="020B0503020204020204" charset="-122"/>
                <a:ea typeface="微软雅黑" panose="020B0503020204020204" charset="-122"/>
                <a:sym typeface="微软雅黑" panose="020B0503020204020204" charset="-122"/>
              </a:rPr>
              <a:t>填空</a:t>
            </a:r>
            <a:r>
              <a:rPr lang="en-US" altLang="zh-CN" sz="2600" dirty="0">
                <a:solidFill>
                  <a:srgbClr val="639EF4"/>
                </a:solidFill>
                <a:latin typeface="微软雅黑" panose="020B0503020204020204" charset="-122"/>
                <a:ea typeface="微软雅黑" panose="020B0503020204020204" charset="-122"/>
                <a:sym typeface="微软雅黑" panose="020B0503020204020204" charset="-122"/>
              </a:rPr>
              <a:t>1]</a:t>
            </a:r>
            <a:r>
              <a:rPr lang="en-US" altLang="zh-CN" sz="2600" dirty="0">
                <a:solidFill>
                  <a:srgbClr val="000000"/>
                </a:solidFill>
                <a:latin typeface="微软雅黑" panose="020B0503020204020204" charset="-122"/>
                <a:ea typeface="微软雅黑" panose="020B0503020204020204" charset="-122"/>
                <a:sym typeface="微软雅黑" panose="020B0503020204020204" charset="-122"/>
              </a:rPr>
              <a:t> </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矩形: 圆角 5"/>
          <p:cNvSpPr/>
          <p:nvPr>
            <p:custDataLst>
              <p:tags r:id="rId2"/>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作答</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矩形 11"/>
          <p:cNvSpPr/>
          <p:nvPr>
            <p:custDataLst>
              <p:tags r:id="rId3"/>
            </p:custDataLst>
          </p:nvPr>
        </p:nvSpPr>
        <p:spPr bwMode="auto">
          <a:xfrm>
            <a:off x="1524000" y="5849303"/>
            <a:ext cx="9144000" cy="365760"/>
          </a:xfrm>
          <a:prstGeom prst="rect">
            <a:avLst/>
          </a:prstGeom>
          <a:solidFill>
            <a:srgbClr val="FBFAE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lstStyle/>
          <a:p>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正常使用填空题需</a:t>
            </a:r>
            <a:r>
              <a:rPr kumimoji="0" lang="en-US" altLang="zh-CN"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3.0</a:t>
            </a:r>
            <a:r>
              <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rPr>
              <a:t>以上版本雨课堂</a:t>
            </a:r>
            <a:endParaRPr kumimoji="0" lang="zh-CN" altLang="en-US" sz="1200" b="1" i="0" u="none" strike="noStrike" cap="none" normalizeH="0" baseline="0">
              <a:ln>
                <a:noFill/>
              </a:ln>
              <a:solidFill>
                <a:srgbClr val="F84F41"/>
              </a:solidFill>
              <a:effectLst/>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4"/>
            </p:custDataLst>
          </p:nvPr>
        </p:nvGrpSpPr>
        <p:grpSpPr>
          <a:xfrm>
            <a:off x="1524000" y="0"/>
            <a:ext cx="9144000" cy="635000"/>
            <a:chOff x="0" y="0"/>
            <a:chExt cx="9144000" cy="635000"/>
          </a:xfrm>
        </p:grpSpPr>
        <p:sp>
          <p:nvSpPr>
            <p:cNvPr id="7" name="TitleBackground"/>
            <p:cNvSpPr/>
            <p:nvPr>
              <p:custDataLst>
                <p:tags r:id="rId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ColorBlock"/>
            <p:cNvSpPr/>
            <p:nvPr>
              <p:custDataLst>
                <p:tags r:id="rId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9" name="TypeText"/>
            <p:cNvSpPr txBox="1"/>
            <p:nvPr>
              <p:custDataLst>
                <p:tags r:id="rId7"/>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填空题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TipText"/>
            <p:cNvSpPr txBox="1"/>
            <p:nvPr>
              <p:custDataLst>
                <p:tags r:id="rId8"/>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C153BA-6758-45D9-B78B-3FCFDA02117E}" type="slidenum">
              <a:rPr lang="zh-CN" altLang="en-US" smtClean="0"/>
            </a:fld>
            <a:endParaRPr lang="en-US" altLang="zh-CN" dirty="0"/>
          </a:p>
        </p:txBody>
      </p:sp>
      <p:sp>
        <p:nvSpPr>
          <p:cNvPr id="5" name="文本框 4"/>
          <p:cNvSpPr txBox="1"/>
          <p:nvPr>
            <p:custDataLst>
              <p:tags r:id="rId1"/>
            </p:custDataLst>
          </p:nvPr>
        </p:nvSpPr>
        <p:spPr>
          <a:xfrm>
            <a:off x="2438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使用数组的 </a:t>
            </a:r>
            <a:r>
              <a:rPr lang="en-US" altLang="zh-CN" sz="2600" dirty="0" err="1">
                <a:solidFill>
                  <a:srgbClr val="000000"/>
                </a:solidFill>
                <a:latin typeface="微软雅黑" panose="020B0503020204020204" charset="-122"/>
                <a:ea typeface="微软雅黑" panose="020B0503020204020204" charset="-122"/>
                <a:sym typeface="微软雅黑" panose="020B0503020204020204" charset="-122"/>
              </a:rPr>
              <a:t>hsplit</a:t>
            </a:r>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方法分割后得到的新数组是原数组的视图，不是复制。</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3352800" y="278606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 正确</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custDataLst>
              <p:tags r:id="rId3"/>
            </p:custDataLst>
          </p:nvPr>
        </p:nvSpPr>
        <p:spPr>
          <a:xfrm>
            <a:off x="3352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错误</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4"/>
            </p:custDataLst>
          </p:nvPr>
        </p:nvSpPr>
        <p:spPr bwMode="auto">
          <a:xfrm>
            <a:off x="2638425" y="2850356"/>
            <a:ext cx="514350" cy="514350"/>
          </a:xfrm>
          <a:prstGeom prst="ellipse">
            <a:avLst/>
          </a:prstGeom>
          <a:solidFill>
            <a:srgbClr val="00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5"/>
            </p:custDataLst>
          </p:nvPr>
        </p:nvSpPr>
        <p:spPr bwMode="auto">
          <a:xfrm>
            <a:off x="2638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4" name="矩形: 圆角 13"/>
          <p:cNvSpPr/>
          <p:nvPr>
            <p:custDataLst>
              <p:tags r:id="rId6"/>
            </p:custDataLst>
          </p:nvPr>
        </p:nvSpPr>
        <p:spPr bwMode="auto">
          <a:xfrm>
            <a:off x="7696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1" i="0" u="none" strike="noStrike" cap="none" normalizeH="0" baseline="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9" name="组合 18"/>
          <p:cNvGrpSpPr/>
          <p:nvPr>
            <p:custDataLst>
              <p:tags r:id="rId7"/>
            </p:custDataLst>
          </p:nvPr>
        </p:nvGrpSpPr>
        <p:grpSpPr>
          <a:xfrm>
            <a:off x="1524000" y="0"/>
            <a:ext cx="9144000" cy="635000"/>
            <a:chOff x="0" y="0"/>
            <a:chExt cx="9144000" cy="635000"/>
          </a:xfrm>
        </p:grpSpPr>
        <p:sp>
          <p:nvSpPr>
            <p:cNvPr id="15" name="TitleBackground"/>
            <p:cNvSpPr/>
            <p:nvPr>
              <p:custDataLst>
                <p:tags r:id="rId8"/>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6" name="ColorBlock"/>
            <p:cNvSpPr/>
            <p:nvPr>
              <p:custDataLst>
                <p:tags r:id="rId9"/>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TypeText"/>
            <p:cNvSpPr txBox="1"/>
            <p:nvPr>
              <p:custDataLst>
                <p:tags r:id="rId10"/>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微软雅黑" panose="020B0503020204020204" charset="-122"/>
                  <a:ea typeface="微软雅黑" panose="020B0503020204020204" charset="-122"/>
                  <a:sym typeface="微软雅黑" panose="020B0503020204020204" charset="-122"/>
                </a:rPr>
                <a:t>单选题</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8" name="TipText"/>
            <p:cNvSpPr txBox="1"/>
            <p:nvPr>
              <p:custDataLst>
                <p:tags r:id="rId11"/>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a:solidFill>
                    <a:srgbClr val="808080"/>
                  </a:solidFill>
                  <a:latin typeface="微软雅黑" panose="020B0503020204020204" charset="-122"/>
                  <a:ea typeface="微软雅黑" panose="020B0503020204020204" charset="-122"/>
                  <a:sym typeface="微软雅黑" panose="020B0503020204020204" charset="-122"/>
                </a:rPr>
                <a:t>分</a:t>
              </a:r>
              <a:endParaRPr lang="zh-CN" altLang="en-US" sz="200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4" name="图片 3"/>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9118600" y="63500"/>
            <a:ext cx="1422400" cy="508000"/>
          </a:xfrm>
          <a:prstGeom prst="rect">
            <a:avLst/>
          </a:prstGeom>
        </p:spPr>
      </p:pic>
    </p:spTree>
    <p:custDataLst>
      <p:tags r:id="rId14"/>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77193" y="1045288"/>
            <a:ext cx="8500244" cy="31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buClr>
                <a:srgbClr val="990000"/>
              </a:buClr>
            </a:pPr>
            <a:r>
              <a:rPr lang="en-US" altLang="zh-CN" sz="2000"/>
              <a:t>【</a:t>
            </a:r>
            <a:r>
              <a:rPr lang="zh-CN" altLang="en-US" sz="2000"/>
              <a:t>例</a:t>
            </a:r>
            <a:r>
              <a:rPr lang="en-US" altLang="zh-CN" sz="2000"/>
              <a:t>1】</a:t>
            </a:r>
            <a:r>
              <a:rPr lang="zh-CN" altLang="en-US" sz="2000"/>
              <a:t>用</a:t>
            </a:r>
            <a:r>
              <a:rPr lang="en-US" altLang="zh-CN" sz="2000"/>
              <a:t>NumPy</a:t>
            </a:r>
            <a:r>
              <a:rPr lang="zh-CN" altLang="en-US" sz="2000"/>
              <a:t>随机函数辅助推算圆周率</a:t>
            </a:r>
            <a:r>
              <a:rPr lang="en-US" altLang="zh-CN" sz="2000"/>
              <a:t>pi</a:t>
            </a:r>
            <a:endParaRPr lang="en-US" altLang="zh-CN" sz="2000"/>
          </a:p>
          <a:p>
            <a:pPr marL="0" indent="457200" algn="just">
              <a:lnSpc>
                <a:spcPct val="120000"/>
              </a:lnSpc>
              <a:buClr>
                <a:srgbClr val="990000"/>
              </a:buClr>
            </a:pPr>
            <a:r>
              <a:rPr lang="zh-CN" altLang="en-US" sz="2000" kern="0">
                <a:latin typeface="Arial" panose="020B0604020202020204" pitchFamily="34" charset="0"/>
                <a:cs typeface="Arial" panose="020B0604020202020204" pitchFamily="34" charset="0"/>
              </a:rPr>
              <a:t>思路：假定半径 </a:t>
            </a:r>
            <a:r>
              <a:rPr lang="en-US" altLang="zh-CN" sz="2000" kern="0">
                <a:latin typeface="Arial" panose="020B0604020202020204" pitchFamily="34" charset="0"/>
                <a:cs typeface="Arial" panose="020B0604020202020204" pitchFamily="34" charset="0"/>
              </a:rPr>
              <a:t>r =1 </a:t>
            </a:r>
            <a:r>
              <a:rPr lang="zh-CN" altLang="en-US" sz="2000" kern="0">
                <a:latin typeface="Arial" panose="020B0604020202020204" pitchFamily="34" charset="0"/>
                <a:cs typeface="Arial" panose="020B0604020202020204" pitchFamily="34" charset="0"/>
              </a:rPr>
              <a:t>的圆内置于边长 </a:t>
            </a:r>
            <a:r>
              <a:rPr lang="en-US" altLang="zh-CN" sz="2000" kern="0">
                <a:latin typeface="Arial" panose="020B0604020202020204" pitchFamily="34" charset="0"/>
                <a:cs typeface="Arial" panose="020B0604020202020204" pitchFamily="34" charset="0"/>
              </a:rPr>
              <a:t>a=2 </a:t>
            </a:r>
            <a:r>
              <a:rPr lang="zh-CN" altLang="en-US" sz="2000" kern="0">
                <a:latin typeface="Arial" panose="020B0604020202020204" pitchFamily="34" charset="0"/>
                <a:cs typeface="Arial" panose="020B0604020202020204" pitchFamily="34" charset="0"/>
              </a:rPr>
              <a:t>的正方形中。现用随机函数模拟产生均匀分布在</a:t>
            </a:r>
            <a:r>
              <a:rPr lang="en-US" altLang="zh-CN" sz="2000" kern="0">
                <a:latin typeface="Arial" panose="020B0604020202020204" pitchFamily="34" charset="0"/>
                <a:cs typeface="Arial" panose="020B0604020202020204" pitchFamily="34" charset="0"/>
              </a:rPr>
              <a:t>(-1,1)</a:t>
            </a:r>
            <a:r>
              <a:rPr lang="zh-CN" altLang="en-US" sz="2000" kern="0">
                <a:latin typeface="Arial" panose="020B0604020202020204" pitchFamily="34" charset="0"/>
                <a:cs typeface="Arial" panose="020B0604020202020204" pitchFamily="34" charset="0"/>
              </a:rPr>
              <a:t>坐标内的</a:t>
            </a:r>
            <a:r>
              <a:rPr lang="en-US" altLang="zh-CN" sz="2000" kern="0">
                <a:latin typeface="Arial" panose="020B0604020202020204" pitchFamily="34" charset="0"/>
                <a:cs typeface="Arial" panose="020B0604020202020204" pitchFamily="34" charset="0"/>
              </a:rPr>
              <a:t>n</a:t>
            </a:r>
            <a:r>
              <a:rPr lang="zh-CN" altLang="en-US" sz="2000" kern="0">
                <a:latin typeface="Arial" panose="020B0604020202020204" pitchFamily="34" charset="0"/>
                <a:cs typeface="Arial" panose="020B0604020202020204" pitchFamily="34" charset="0"/>
              </a:rPr>
              <a:t>个点，点可能落在圆内或圆外</a:t>
            </a:r>
            <a:r>
              <a:rPr lang="en-US" altLang="zh-CN" sz="2000" kern="0">
                <a:latin typeface="Arial" panose="020B0604020202020204" pitchFamily="34" charset="0"/>
                <a:cs typeface="Arial" panose="020B0604020202020204" pitchFamily="34" charset="0"/>
              </a:rPr>
              <a:t>(</a:t>
            </a:r>
            <a:r>
              <a:rPr lang="zh-CN" altLang="en-US" sz="2000" kern="0">
                <a:latin typeface="Arial" panose="020B0604020202020204" pitchFamily="34" charset="0"/>
                <a:cs typeface="Arial" panose="020B0604020202020204" pitchFamily="34" charset="0"/>
              </a:rPr>
              <a:t>正方形的边角处</a:t>
            </a:r>
            <a:r>
              <a:rPr lang="en-US" altLang="zh-CN" sz="2000" kern="0">
                <a:latin typeface="Arial" panose="020B0604020202020204" pitchFamily="34" charset="0"/>
                <a:cs typeface="Arial" panose="020B0604020202020204" pitchFamily="34" charset="0"/>
              </a:rPr>
              <a:t>)</a:t>
            </a:r>
            <a:r>
              <a:rPr lang="zh-CN" altLang="en-US" sz="2000" kern="0">
                <a:latin typeface="Arial" panose="020B0604020202020204" pitchFamily="34" charset="0"/>
                <a:cs typeface="Arial" panose="020B0604020202020204" pitchFamily="34" charset="0"/>
              </a:rPr>
              <a:t>。</a:t>
            </a:r>
            <a:endParaRPr lang="zh-CN" altLang="en-US" sz="2000" kern="0">
              <a:latin typeface="Arial" panose="020B0604020202020204" pitchFamily="34" charset="0"/>
              <a:cs typeface="Arial" panose="020B0604020202020204" pitchFamily="34" charset="0"/>
            </a:endParaRPr>
          </a:p>
          <a:p>
            <a:pPr marL="0" indent="457200" algn="just">
              <a:lnSpc>
                <a:spcPct val="120000"/>
              </a:lnSpc>
              <a:buClr>
                <a:srgbClr val="990000"/>
              </a:buClr>
            </a:pPr>
            <a:r>
              <a:rPr lang="en-US" altLang="zh-CN" sz="2000" kern="0">
                <a:latin typeface="Arial" panose="020B0604020202020204" pitchFamily="34" charset="0"/>
                <a:cs typeface="Arial" panose="020B0604020202020204" pitchFamily="34" charset="0"/>
              </a:rPr>
              <a:t>(1)</a:t>
            </a:r>
            <a:r>
              <a:rPr lang="zh-CN" altLang="en-US" sz="2000" kern="0">
                <a:latin typeface="Arial" panose="020B0604020202020204" pitchFamily="34" charset="0"/>
                <a:cs typeface="Arial" panose="020B0604020202020204" pitchFamily="34" charset="0"/>
              </a:rPr>
              <a:t>点落在圆内的概率 </a:t>
            </a:r>
            <a:r>
              <a:rPr lang="en-US" altLang="zh-CN" sz="2000" kern="0">
                <a:solidFill>
                  <a:srgbClr val="C00000"/>
                </a:solidFill>
                <a:latin typeface="Arial" panose="020B0604020202020204" pitchFamily="34" charset="0"/>
                <a:cs typeface="Arial" panose="020B0604020202020204" pitchFamily="34" charset="0"/>
              </a:rPr>
              <a:t>p=</a:t>
            </a:r>
            <a:r>
              <a:rPr lang="zh-CN" altLang="en-US" sz="2000" kern="0">
                <a:solidFill>
                  <a:srgbClr val="C00000"/>
                </a:solidFill>
                <a:latin typeface="Arial" panose="020B0604020202020204" pitchFamily="34" charset="0"/>
                <a:cs typeface="Arial" panose="020B0604020202020204" pitchFamily="34" charset="0"/>
              </a:rPr>
              <a:t>圆内的点数</a:t>
            </a:r>
            <a:r>
              <a:rPr lang="en-US" altLang="zh-CN" sz="2000" kern="0">
                <a:solidFill>
                  <a:srgbClr val="C00000"/>
                </a:solidFill>
                <a:latin typeface="Arial" panose="020B0604020202020204" pitchFamily="34" charset="0"/>
                <a:cs typeface="Arial" panose="020B0604020202020204" pitchFamily="34" charset="0"/>
              </a:rPr>
              <a:t>/</a:t>
            </a:r>
            <a:r>
              <a:rPr lang="zh-CN" altLang="en-US" sz="2000" kern="0">
                <a:solidFill>
                  <a:srgbClr val="C00000"/>
                </a:solidFill>
                <a:latin typeface="Arial" panose="020B0604020202020204" pitchFamily="34" charset="0"/>
                <a:cs typeface="Arial" panose="020B0604020202020204" pitchFamily="34" charset="0"/>
              </a:rPr>
              <a:t>总点数</a:t>
            </a:r>
            <a:r>
              <a:rPr lang="en-US" altLang="zh-CN" sz="2000" kern="0">
                <a:latin typeface="Arial" panose="020B0604020202020204" pitchFamily="34" charset="0"/>
                <a:cs typeface="Arial" panose="020B0604020202020204" pitchFamily="34" charset="0"/>
              </a:rPr>
              <a:t>, </a:t>
            </a:r>
            <a:r>
              <a:rPr lang="zh-CN" altLang="en-US" sz="2000" kern="0">
                <a:latin typeface="Arial" panose="020B0604020202020204" pitchFamily="34" charset="0"/>
                <a:cs typeface="Arial" panose="020B0604020202020204" pitchFamily="34" charset="0"/>
              </a:rPr>
              <a:t>点到圆心</a:t>
            </a:r>
            <a:r>
              <a:rPr lang="en-US" altLang="zh-CN" sz="2000" kern="0">
                <a:latin typeface="Arial" panose="020B0604020202020204" pitchFamily="34" charset="0"/>
                <a:cs typeface="Arial" panose="020B0604020202020204" pitchFamily="34" charset="0"/>
              </a:rPr>
              <a:t>(0,0)</a:t>
            </a:r>
            <a:r>
              <a:rPr lang="zh-CN" altLang="en-US" sz="2000" kern="0">
                <a:latin typeface="Arial" panose="020B0604020202020204" pitchFamily="34" charset="0"/>
                <a:cs typeface="Arial" panose="020B0604020202020204" pitchFamily="34" charset="0"/>
              </a:rPr>
              <a:t>的距离小于等于 </a:t>
            </a:r>
            <a:r>
              <a:rPr lang="en-US" altLang="zh-CN" sz="2000" kern="0">
                <a:latin typeface="Arial" panose="020B0604020202020204" pitchFamily="34" charset="0"/>
                <a:cs typeface="Arial" panose="020B0604020202020204" pitchFamily="34" charset="0"/>
              </a:rPr>
              <a:t>r </a:t>
            </a:r>
            <a:r>
              <a:rPr lang="zh-CN" altLang="en-US" sz="2000" kern="0">
                <a:latin typeface="Arial" panose="020B0604020202020204" pitchFamily="34" charset="0"/>
                <a:cs typeface="Arial" panose="020B0604020202020204" pitchFamily="34" charset="0"/>
              </a:rPr>
              <a:t>即表示落在圆内。</a:t>
            </a:r>
            <a:r>
              <a:rPr lang="zh-CN" altLang="en-US" sz="2000" kern="0">
                <a:solidFill>
                  <a:srgbClr val="C00000"/>
                </a:solidFill>
                <a:latin typeface="Arial" panose="020B0604020202020204" pitchFamily="34" charset="0"/>
                <a:cs typeface="Arial" panose="020B0604020202020204" pitchFamily="34" charset="0"/>
              </a:rPr>
              <a:t>用随机函数做实验可模拟推算出</a:t>
            </a:r>
            <a:r>
              <a:rPr lang="en-US" altLang="zh-CN" sz="2000" kern="0">
                <a:solidFill>
                  <a:srgbClr val="C00000"/>
                </a:solidFill>
                <a:latin typeface="Arial" panose="020B0604020202020204" pitchFamily="34" charset="0"/>
                <a:cs typeface="Arial" panose="020B0604020202020204" pitchFamily="34" charset="0"/>
              </a:rPr>
              <a:t>p</a:t>
            </a:r>
            <a:r>
              <a:rPr lang="zh-CN" altLang="en-US" sz="2000" kern="0">
                <a:solidFill>
                  <a:srgbClr val="C00000"/>
                </a:solidFill>
                <a:latin typeface="Arial" panose="020B0604020202020204" pitchFamily="34" charset="0"/>
                <a:cs typeface="Arial" panose="020B0604020202020204" pitchFamily="34" charset="0"/>
              </a:rPr>
              <a:t>值</a:t>
            </a:r>
            <a:r>
              <a:rPr lang="zh-CN" altLang="en-US" sz="2000" kern="0">
                <a:latin typeface="Arial" panose="020B0604020202020204" pitchFamily="34" charset="0"/>
                <a:cs typeface="Arial" panose="020B0604020202020204" pitchFamily="34" charset="0"/>
              </a:rPr>
              <a:t>。</a:t>
            </a:r>
            <a:endParaRPr lang="zh-CN" altLang="en-US" sz="2000" kern="0">
              <a:latin typeface="Arial" panose="020B0604020202020204" pitchFamily="34" charset="0"/>
              <a:cs typeface="Arial" panose="020B0604020202020204" pitchFamily="34" charset="0"/>
            </a:endParaRPr>
          </a:p>
          <a:p>
            <a:pPr marL="0" indent="457200" algn="just">
              <a:lnSpc>
                <a:spcPct val="120000"/>
              </a:lnSpc>
              <a:buClr>
                <a:srgbClr val="990000"/>
              </a:buClr>
            </a:pPr>
            <a:r>
              <a:rPr lang="en-US" altLang="zh-CN" sz="2000" kern="0">
                <a:latin typeface="Arial" panose="020B0604020202020204" pitchFamily="34" charset="0"/>
                <a:cs typeface="Arial" panose="020B0604020202020204" pitchFamily="34" charset="0"/>
              </a:rPr>
              <a:t>(2)</a:t>
            </a:r>
            <a:r>
              <a:rPr lang="zh-CN" altLang="en-US" sz="2000" kern="0">
                <a:latin typeface="Arial" panose="020B0604020202020204" pitchFamily="34" charset="0"/>
                <a:cs typeface="Arial" panose="020B0604020202020204" pitchFamily="34" charset="0"/>
              </a:rPr>
              <a:t>又根据几何概率可知，点落在圆内的概率 </a:t>
            </a:r>
            <a:r>
              <a:rPr lang="en-US" altLang="zh-CN" sz="2000" kern="0">
                <a:solidFill>
                  <a:srgbClr val="C00000"/>
                </a:solidFill>
                <a:latin typeface="Arial" panose="020B0604020202020204" pitchFamily="34" charset="0"/>
                <a:cs typeface="Arial" panose="020B0604020202020204" pitchFamily="34" charset="0"/>
              </a:rPr>
              <a:t>p=</a:t>
            </a:r>
            <a:r>
              <a:rPr lang="zh-CN" altLang="en-US" sz="2000" kern="0">
                <a:solidFill>
                  <a:srgbClr val="C00000"/>
                </a:solidFill>
                <a:latin typeface="Arial" panose="020B0604020202020204" pitchFamily="34" charset="0"/>
                <a:cs typeface="Arial" panose="020B0604020202020204" pitchFamily="34" charset="0"/>
              </a:rPr>
              <a:t>圆面积</a:t>
            </a:r>
            <a:r>
              <a:rPr lang="en-US" altLang="zh-CN" sz="2000" kern="0">
                <a:solidFill>
                  <a:srgbClr val="C00000"/>
                </a:solidFill>
                <a:latin typeface="Arial" panose="020B0604020202020204" pitchFamily="34" charset="0"/>
                <a:cs typeface="Arial" panose="020B0604020202020204" pitchFamily="34" charset="0"/>
              </a:rPr>
              <a:t>/</a:t>
            </a:r>
            <a:r>
              <a:rPr lang="zh-CN" altLang="en-US" sz="2000" kern="0">
                <a:solidFill>
                  <a:srgbClr val="C00000"/>
                </a:solidFill>
                <a:latin typeface="Arial" panose="020B0604020202020204" pitchFamily="34" charset="0"/>
                <a:cs typeface="Arial" panose="020B0604020202020204" pitchFamily="34" charset="0"/>
              </a:rPr>
              <a:t>正方形面积 </a:t>
            </a:r>
            <a:r>
              <a:rPr lang="en-US" altLang="zh-CN" sz="2000" kern="0">
                <a:latin typeface="Arial" panose="020B0604020202020204" pitchFamily="34" charset="0"/>
                <a:cs typeface="Arial" panose="020B0604020202020204" pitchFamily="34" charset="0"/>
              </a:rPr>
              <a:t>= pi*r</a:t>
            </a:r>
            <a:r>
              <a:rPr lang="en-US" altLang="zh-CN" sz="2000" kern="0" baseline="30000">
                <a:latin typeface="Arial" panose="020B0604020202020204" pitchFamily="34" charset="0"/>
                <a:cs typeface="Arial" panose="020B0604020202020204" pitchFamily="34" charset="0"/>
              </a:rPr>
              <a:t>2</a:t>
            </a:r>
            <a:r>
              <a:rPr lang="en-US" altLang="zh-CN" sz="2000" kern="0">
                <a:latin typeface="Arial" panose="020B0604020202020204" pitchFamily="34" charset="0"/>
                <a:cs typeface="Arial" panose="020B0604020202020204" pitchFamily="34" charset="0"/>
              </a:rPr>
              <a:t>/(a*a) , </a:t>
            </a:r>
            <a:r>
              <a:rPr lang="zh-CN" altLang="en-US" sz="2000" kern="0">
                <a:latin typeface="Arial" panose="020B0604020202020204" pitchFamily="34" charset="0"/>
                <a:cs typeface="Arial" panose="020B0604020202020204" pitchFamily="34" charset="0"/>
              </a:rPr>
              <a:t>因此 </a:t>
            </a:r>
            <a:r>
              <a:rPr lang="en-US" altLang="zh-CN" sz="2000" kern="0">
                <a:solidFill>
                  <a:srgbClr val="C00000"/>
                </a:solidFill>
                <a:latin typeface="Arial" panose="020B0604020202020204" pitchFamily="34" charset="0"/>
                <a:cs typeface="Arial" panose="020B0604020202020204" pitchFamily="34" charset="0"/>
              </a:rPr>
              <a:t>pi = p*a*a/r</a:t>
            </a:r>
            <a:r>
              <a:rPr lang="en-US" altLang="zh-CN" sz="2000" kern="0" baseline="30000">
                <a:solidFill>
                  <a:srgbClr val="C00000"/>
                </a:solidFill>
                <a:latin typeface="Arial" panose="020B0604020202020204" pitchFamily="34" charset="0"/>
                <a:cs typeface="Arial" panose="020B0604020202020204" pitchFamily="34" charset="0"/>
              </a:rPr>
              <a:t>2</a:t>
            </a:r>
            <a:r>
              <a:rPr lang="zh-CN" altLang="en-US" sz="2000" kern="0">
                <a:latin typeface="Arial" panose="020B0604020202020204" pitchFamily="34" charset="0"/>
                <a:cs typeface="Arial" panose="020B0604020202020204" pitchFamily="34" charset="0"/>
              </a:rPr>
              <a:t>。</a:t>
            </a:r>
            <a:endParaRPr lang="zh-CN" altLang="en-US" sz="2000" kern="0">
              <a:latin typeface="Arial" panose="020B0604020202020204" pitchFamily="34" charset="0"/>
              <a:cs typeface="Arial" panose="020B0604020202020204" pitchFamily="34" charset="0"/>
            </a:endParaRPr>
          </a:p>
          <a:p>
            <a:pPr marL="0" indent="457200" algn="just">
              <a:lnSpc>
                <a:spcPct val="120000"/>
              </a:lnSpc>
              <a:buClr>
                <a:srgbClr val="990000"/>
              </a:buClr>
            </a:pPr>
            <a:endParaRPr lang="en-US" altLang="zh-CN" sz="2000" kern="0"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1"/>
          <a:stretch>
            <a:fillRect/>
          </a:stretch>
        </p:blipFill>
        <p:spPr>
          <a:xfrm>
            <a:off x="4799856" y="4204929"/>
            <a:ext cx="2425754" cy="2375217"/>
          </a:xfrm>
          <a:prstGeom prst="rect">
            <a:avLst/>
          </a:prstGeom>
        </p:spPr>
      </p:pic>
      <p:sp>
        <p:nvSpPr>
          <p:cNvPr id="4" name="文本框 3"/>
          <p:cNvSpPr txBox="1"/>
          <p:nvPr/>
        </p:nvSpPr>
        <p:spPr>
          <a:xfrm>
            <a:off x="5591944" y="3789040"/>
            <a:ext cx="4608512" cy="369332"/>
          </a:xfrm>
          <a:prstGeom prst="rect">
            <a:avLst/>
          </a:prstGeom>
          <a:noFill/>
        </p:spPr>
        <p:txBody>
          <a:bodyPr wrap="square">
            <a:spAutoFit/>
          </a:bodyPr>
          <a:lstStyle/>
          <a:p>
            <a:r>
              <a:rPr lang="en-US" altLang="zh-CN" sz="1800" kern="0">
                <a:latin typeface="Arial" panose="020B0604020202020204" pitchFamily="34" charset="0"/>
                <a:cs typeface="Arial" panose="020B0604020202020204" pitchFamily="34" charset="0"/>
              </a:rPr>
              <a:t>(</a:t>
            </a:r>
            <a:r>
              <a:rPr lang="zh-CN" altLang="en-US" sz="1800" kern="0">
                <a:latin typeface="Arial" panose="020B0604020202020204" pitchFamily="34" charset="0"/>
                <a:cs typeface="Arial" panose="020B0604020202020204" pitchFamily="34" charset="0"/>
              </a:rPr>
              <a:t>绘制示意图的代码见本页备注</a:t>
            </a:r>
            <a:r>
              <a:rPr lang="en-US" altLang="zh-CN" sz="1800" kern="0">
                <a:latin typeface="Arial" panose="020B0604020202020204" pitchFamily="34" charset="0"/>
                <a:cs typeface="Arial" panose="020B0604020202020204" pitchFamily="34" charset="0"/>
              </a:rPr>
              <a:t>)</a:t>
            </a:r>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1544" y="1124745"/>
            <a:ext cx="8500244" cy="3159641"/>
          </a:xfrm>
          <a:prstGeom prst="rect">
            <a:avLst/>
          </a:prstGeom>
          <a:solidFill>
            <a:schemeClr val="accent3">
              <a:lumMod val="95000"/>
            </a:schemeClr>
          </a:solidFill>
          <a:ln>
            <a:noFill/>
          </a:ln>
          <a:effec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10000"/>
              </a:lnSpc>
              <a:spcBef>
                <a:spcPts val="0"/>
              </a:spcBef>
              <a:buClr>
                <a:srgbClr val="990000"/>
              </a:buClr>
            </a:pPr>
            <a:r>
              <a:rPr lang="en-US" altLang="zh-CN" sz="1800"/>
              <a:t>import numpy as np</a:t>
            </a:r>
            <a:endParaRPr lang="en-US" altLang="zh-CN" sz="1800"/>
          </a:p>
          <a:p>
            <a:pPr marL="0" indent="0" algn="just">
              <a:lnSpc>
                <a:spcPct val="110000"/>
              </a:lnSpc>
              <a:spcBef>
                <a:spcPts val="0"/>
              </a:spcBef>
              <a:buClr>
                <a:srgbClr val="990000"/>
              </a:buClr>
            </a:pPr>
            <a:r>
              <a:rPr lang="en-US" altLang="zh-CN" sz="1800"/>
              <a:t>r = 1</a:t>
            </a:r>
            <a:endParaRPr lang="en-US" altLang="zh-CN" sz="1800"/>
          </a:p>
          <a:p>
            <a:pPr marL="0" indent="0" algn="just">
              <a:lnSpc>
                <a:spcPct val="110000"/>
              </a:lnSpc>
              <a:spcBef>
                <a:spcPts val="0"/>
              </a:spcBef>
              <a:buClr>
                <a:srgbClr val="990000"/>
              </a:buClr>
            </a:pPr>
            <a:r>
              <a:rPr lang="en-US" altLang="zh-CN" sz="1800"/>
              <a:t>a = 2</a:t>
            </a:r>
            <a:endParaRPr lang="en-US" altLang="zh-CN" sz="1800"/>
          </a:p>
          <a:p>
            <a:pPr marL="0" indent="0" algn="just">
              <a:lnSpc>
                <a:spcPct val="110000"/>
              </a:lnSpc>
              <a:spcBef>
                <a:spcPts val="0"/>
              </a:spcBef>
              <a:buClr>
                <a:srgbClr val="990000"/>
              </a:buClr>
            </a:pPr>
            <a:r>
              <a:rPr lang="en-US" altLang="zh-CN" sz="1800"/>
              <a:t>for  n  in  [1000, 100000, 10000000]:             # </a:t>
            </a:r>
            <a:r>
              <a:rPr lang="zh-CN" altLang="en-US" sz="1800"/>
              <a:t>测试</a:t>
            </a:r>
            <a:r>
              <a:rPr lang="en-US" altLang="zh-CN" sz="1800"/>
              <a:t>3</a:t>
            </a:r>
            <a:r>
              <a:rPr lang="zh-CN" altLang="en-US" sz="1800"/>
              <a:t>次不同的点数</a:t>
            </a:r>
            <a:endParaRPr lang="zh-CN" altLang="en-US" sz="1800"/>
          </a:p>
          <a:p>
            <a:pPr marL="0" indent="0" algn="just">
              <a:lnSpc>
                <a:spcPct val="110000"/>
              </a:lnSpc>
              <a:spcBef>
                <a:spcPts val="0"/>
              </a:spcBef>
              <a:buClr>
                <a:srgbClr val="990000"/>
              </a:buClr>
            </a:pPr>
            <a:r>
              <a:rPr lang="zh-CN" altLang="en-US" sz="1800"/>
              <a:t>    </a:t>
            </a:r>
            <a:r>
              <a:rPr lang="en-US" altLang="zh-CN" sz="1800"/>
              <a:t>ar = np.random.uniform(-r, r, size=(n, 2))</a:t>
            </a:r>
            <a:endParaRPr lang="en-US" altLang="zh-CN" sz="1800"/>
          </a:p>
          <a:p>
            <a:pPr marL="0" indent="0" algn="just">
              <a:lnSpc>
                <a:spcPct val="110000"/>
              </a:lnSpc>
              <a:spcBef>
                <a:spcPts val="0"/>
              </a:spcBef>
              <a:buClr>
                <a:srgbClr val="990000"/>
              </a:buClr>
            </a:pPr>
            <a:r>
              <a:rPr lang="en-US" altLang="zh-CN" sz="1800"/>
              <a:t>    # </a:t>
            </a:r>
            <a:r>
              <a:rPr lang="zh-CN" altLang="en-US" sz="1800"/>
              <a:t>落在圆内的点数</a:t>
            </a:r>
            <a:r>
              <a:rPr lang="en-US" altLang="zh-CN" sz="1800"/>
              <a:t>k</a:t>
            </a:r>
            <a:r>
              <a:rPr lang="zh-CN" altLang="en-US" sz="1800"/>
              <a:t>， </a:t>
            </a:r>
            <a:r>
              <a:rPr lang="en-US" altLang="zh-CN" sz="1800"/>
              <a:t>(ar**2).sum(axis=1)**0.5 </a:t>
            </a:r>
            <a:r>
              <a:rPr lang="zh-CN" altLang="en-US" sz="1800"/>
              <a:t>计算每个点到圆心的距离</a:t>
            </a:r>
            <a:endParaRPr lang="zh-CN" altLang="en-US" sz="1800"/>
          </a:p>
          <a:p>
            <a:pPr marL="0" indent="0" algn="just">
              <a:lnSpc>
                <a:spcPct val="110000"/>
              </a:lnSpc>
              <a:spcBef>
                <a:spcPts val="0"/>
              </a:spcBef>
              <a:buClr>
                <a:srgbClr val="990000"/>
              </a:buClr>
            </a:pPr>
            <a:r>
              <a:rPr lang="zh-CN" altLang="en-US" sz="1800"/>
              <a:t>    </a:t>
            </a:r>
            <a:r>
              <a:rPr lang="en-US" altLang="zh-CN" sz="1800"/>
              <a:t>k = ((ar**2).sum(axis=1)**0.5 &lt;= r).sum()  </a:t>
            </a:r>
            <a:endParaRPr lang="en-US" altLang="zh-CN" sz="1800"/>
          </a:p>
          <a:p>
            <a:pPr marL="0" indent="0" algn="just">
              <a:lnSpc>
                <a:spcPct val="110000"/>
              </a:lnSpc>
              <a:spcBef>
                <a:spcPts val="0"/>
              </a:spcBef>
              <a:buClr>
                <a:srgbClr val="990000"/>
              </a:buClr>
            </a:pPr>
            <a:r>
              <a:rPr lang="en-US" altLang="zh-CN" sz="1800"/>
              <a:t>    p = k / n                          # </a:t>
            </a:r>
            <a:r>
              <a:rPr lang="zh-CN" altLang="en-US" sz="1800"/>
              <a:t>随机实验中点落在圆内的概率</a:t>
            </a:r>
            <a:endParaRPr lang="zh-CN" altLang="en-US" sz="1800"/>
          </a:p>
          <a:p>
            <a:pPr marL="0" indent="0" algn="just">
              <a:lnSpc>
                <a:spcPct val="110000"/>
              </a:lnSpc>
              <a:spcBef>
                <a:spcPts val="0"/>
              </a:spcBef>
              <a:buClr>
                <a:srgbClr val="990000"/>
              </a:buClr>
            </a:pPr>
            <a:r>
              <a:rPr lang="zh-CN" altLang="en-US" sz="1800"/>
              <a:t>    </a:t>
            </a:r>
            <a:r>
              <a:rPr lang="en-US" altLang="zh-CN" sz="1800"/>
              <a:t>pi = p * a * a / r**2</a:t>
            </a:r>
            <a:endParaRPr lang="en-US" altLang="zh-CN" sz="1800"/>
          </a:p>
          <a:p>
            <a:pPr marL="0" indent="0" algn="just">
              <a:lnSpc>
                <a:spcPct val="110000"/>
              </a:lnSpc>
              <a:spcBef>
                <a:spcPts val="0"/>
              </a:spcBef>
              <a:buClr>
                <a:srgbClr val="990000"/>
              </a:buClr>
            </a:pPr>
            <a:r>
              <a:rPr lang="en-US" altLang="zh-CN" sz="1800"/>
              <a:t>    print(f'{n:&lt;8}</a:t>
            </a:r>
            <a:r>
              <a:rPr lang="zh-CN" altLang="en-US" sz="1800"/>
              <a:t>个点</a:t>
            </a:r>
            <a:r>
              <a:rPr lang="en-US" altLang="zh-CN" sz="1800"/>
              <a:t>, pi={pi}')</a:t>
            </a:r>
            <a:endParaRPr lang="en-US" altLang="zh-CN" sz="1800"/>
          </a:p>
          <a:p>
            <a:pPr marL="0" indent="0" algn="just">
              <a:lnSpc>
                <a:spcPct val="110000"/>
              </a:lnSpc>
              <a:spcBef>
                <a:spcPts val="0"/>
              </a:spcBef>
              <a:buClr>
                <a:srgbClr val="990000"/>
              </a:buClr>
            </a:pPr>
            <a:endParaRPr lang="zh-CN" altLang="en-US" sz="1800" kern="0">
              <a:latin typeface="Arial" panose="020B0604020202020204" pitchFamily="34" charset="0"/>
              <a:cs typeface="Arial" panose="020B0604020202020204" pitchFamily="34" charset="0"/>
            </a:endParaRPr>
          </a:p>
          <a:p>
            <a:pPr marL="0" indent="0" algn="just">
              <a:lnSpc>
                <a:spcPct val="110000"/>
              </a:lnSpc>
              <a:spcBef>
                <a:spcPts val="0"/>
              </a:spcBef>
              <a:buClr>
                <a:srgbClr val="990000"/>
              </a:buClr>
            </a:pPr>
            <a:endParaRPr lang="en-US" altLang="zh-CN" sz="1800" kern="0"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stretch>
            <a:fillRect/>
          </a:stretch>
        </p:blipFill>
        <p:spPr>
          <a:xfrm>
            <a:off x="2002692" y="4725145"/>
            <a:ext cx="4353533" cy="1190791"/>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19536" y="1124745"/>
            <a:ext cx="850024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buClr>
                <a:srgbClr val="990000"/>
              </a:buClr>
            </a:pPr>
            <a:r>
              <a:rPr lang="en-US" altLang="zh-CN" sz="2000"/>
              <a:t>【</a:t>
            </a:r>
            <a:r>
              <a:rPr lang="zh-CN" altLang="en-US" sz="2000"/>
              <a:t>例</a:t>
            </a:r>
            <a:r>
              <a:rPr lang="en-US" altLang="zh-CN" sz="2000"/>
              <a:t>2】points20.txt</a:t>
            </a:r>
            <a:r>
              <a:rPr lang="zh-CN" altLang="en-US" sz="2000"/>
              <a:t>文件中存有</a:t>
            </a:r>
            <a:r>
              <a:rPr lang="en-US" altLang="zh-CN" sz="2000"/>
              <a:t>20</a:t>
            </a:r>
            <a:r>
              <a:rPr lang="zh-CN" altLang="en-US" sz="2000"/>
              <a:t>个点的</a:t>
            </a:r>
            <a:r>
              <a:rPr lang="en-US" altLang="zh-CN" sz="2000"/>
              <a:t>x</a:t>
            </a:r>
            <a:r>
              <a:rPr lang="zh-CN" altLang="en-US" sz="2000"/>
              <a:t>和</a:t>
            </a:r>
            <a:r>
              <a:rPr lang="en-US" altLang="zh-CN" sz="2000"/>
              <a:t>y</a:t>
            </a:r>
            <a:r>
              <a:rPr lang="zh-CN" altLang="en-US" sz="2000"/>
              <a:t>坐标，假设前</a:t>
            </a:r>
            <a:r>
              <a:rPr lang="en-US" altLang="zh-CN" sz="2000"/>
              <a:t>10</a:t>
            </a:r>
            <a:r>
              <a:rPr lang="zh-CN" altLang="en-US" sz="2000"/>
              <a:t>个点是红色，后</a:t>
            </a:r>
            <a:r>
              <a:rPr lang="en-US" altLang="zh-CN" sz="2000"/>
              <a:t>10</a:t>
            </a:r>
            <a:r>
              <a:rPr lang="zh-CN" altLang="en-US" sz="2000"/>
              <a:t>个点是蓝色。请找出与</a:t>
            </a:r>
            <a:r>
              <a:rPr lang="en-US" altLang="zh-CN" sz="2000"/>
              <a:t>p(2,3)</a:t>
            </a:r>
            <a:r>
              <a:rPr lang="zh-CN" altLang="en-US" sz="2000"/>
              <a:t>点距离最近的</a:t>
            </a:r>
            <a:r>
              <a:rPr lang="en-US" altLang="zh-CN" sz="2000"/>
              <a:t>5</a:t>
            </a:r>
            <a:r>
              <a:rPr lang="zh-CN" altLang="en-US" sz="2000"/>
              <a:t>个点，判断</a:t>
            </a:r>
            <a:r>
              <a:rPr lang="en-US" altLang="zh-CN" sz="2000"/>
              <a:t>p</a:t>
            </a:r>
            <a:r>
              <a:rPr lang="zh-CN" altLang="en-US" sz="2000"/>
              <a:t>点所属的颜色。即这</a:t>
            </a:r>
            <a:r>
              <a:rPr lang="en-US" altLang="zh-CN" sz="2000"/>
              <a:t>5</a:t>
            </a:r>
            <a:r>
              <a:rPr lang="zh-CN" altLang="en-US" sz="2000"/>
              <a:t>个点中哪种颜色最多，</a:t>
            </a:r>
            <a:r>
              <a:rPr lang="en-US" altLang="zh-CN" sz="2000"/>
              <a:t>p</a:t>
            </a:r>
            <a:r>
              <a:rPr lang="zh-CN" altLang="en-US" sz="2000"/>
              <a:t>点就归属哪种颜色</a:t>
            </a:r>
            <a:endParaRPr lang="en-US" altLang="zh-CN" sz="2000" kern="0" dirty="0">
              <a:latin typeface="Arial" panose="020B0604020202020204" pitchFamily="34" charset="0"/>
              <a:cs typeface="Arial" panose="020B0604020202020204" pitchFamily="34" charset="0"/>
            </a:endParaRPr>
          </a:p>
        </p:txBody>
      </p:sp>
      <p:sp>
        <p:nvSpPr>
          <p:cNvPr id="3" name="文本框 2"/>
          <p:cNvSpPr txBox="1"/>
          <p:nvPr/>
        </p:nvSpPr>
        <p:spPr>
          <a:xfrm>
            <a:off x="2070424" y="2593935"/>
            <a:ext cx="8428236" cy="3715697"/>
          </a:xfrm>
          <a:prstGeom prst="rect">
            <a:avLst/>
          </a:prstGeom>
          <a:solidFill>
            <a:schemeClr val="accent3">
              <a:lumMod val="95000"/>
            </a:schemeClr>
          </a:solidFill>
        </p:spPr>
        <p:txBody>
          <a:bodyPr wrap="square">
            <a:spAutoFit/>
          </a:bodyPr>
          <a:lstStyle/>
          <a:p>
            <a:pPr>
              <a:lnSpc>
                <a:spcPct val="120000"/>
              </a:lnSpc>
            </a:pPr>
            <a:r>
              <a:rPr lang="zh-CN" altLang="en-US"/>
              <a:t>import numpy as np</a:t>
            </a:r>
            <a:endParaRPr lang="zh-CN" altLang="en-US"/>
          </a:p>
          <a:p>
            <a:pPr>
              <a:lnSpc>
                <a:spcPct val="120000"/>
              </a:lnSpc>
            </a:pPr>
            <a:r>
              <a:rPr lang="zh-CN" altLang="en-US"/>
              <a:t>points = np.loadtxt('data/points20.txt', delimiter=',') </a:t>
            </a:r>
            <a:r>
              <a:rPr lang="en-US" altLang="zh-CN"/>
              <a:t>	</a:t>
            </a:r>
            <a:r>
              <a:rPr lang="zh-CN" altLang="en-US"/>
              <a:t># 20个点</a:t>
            </a:r>
            <a:endParaRPr lang="zh-CN" altLang="en-US"/>
          </a:p>
          <a:p>
            <a:pPr>
              <a:lnSpc>
                <a:spcPct val="120000"/>
              </a:lnSpc>
            </a:pPr>
            <a:r>
              <a:rPr lang="zh-CN" altLang="en-US"/>
              <a:t>colors = np.array(list('r' * 10 + 'b' * 10))      </a:t>
            </a:r>
            <a:r>
              <a:rPr lang="en-US" altLang="zh-CN"/>
              <a:t>			</a:t>
            </a:r>
            <a:r>
              <a:rPr lang="zh-CN" altLang="en-US"/>
              <a:t># 对应颜色</a:t>
            </a:r>
            <a:endParaRPr lang="zh-CN" altLang="en-US"/>
          </a:p>
          <a:p>
            <a:pPr>
              <a:lnSpc>
                <a:spcPct val="120000"/>
              </a:lnSpc>
            </a:pPr>
            <a:r>
              <a:rPr lang="zh-CN" altLang="en-US"/>
              <a:t>p = np.array([2, 3])</a:t>
            </a:r>
            <a:endParaRPr lang="zh-CN" altLang="en-US"/>
          </a:p>
          <a:p>
            <a:pPr>
              <a:lnSpc>
                <a:spcPct val="120000"/>
              </a:lnSpc>
            </a:pPr>
            <a:r>
              <a:rPr lang="zh-CN" altLang="en-US"/>
              <a:t>distance = ((points - p)**2).sum(axis=1)**0.5     </a:t>
            </a:r>
            <a:r>
              <a:rPr lang="en-US" altLang="zh-CN"/>
              <a:t>	</a:t>
            </a:r>
            <a:r>
              <a:rPr lang="zh-CN" altLang="en-US"/>
              <a:t># p点与其它点的距离</a:t>
            </a:r>
            <a:endParaRPr lang="zh-CN" altLang="en-US"/>
          </a:p>
          <a:p>
            <a:pPr>
              <a:lnSpc>
                <a:spcPct val="120000"/>
              </a:lnSpc>
            </a:pPr>
            <a:r>
              <a:rPr lang="zh-CN" altLang="en-US"/>
              <a:t>arg = np.argsort(distance)     </a:t>
            </a:r>
            <a:r>
              <a:rPr lang="en-US" altLang="zh-CN"/>
              <a:t>	</a:t>
            </a:r>
            <a:r>
              <a:rPr lang="zh-CN" altLang="en-US"/>
              <a:t># 按距离从小到大排序，返回点的序号</a:t>
            </a:r>
            <a:endParaRPr lang="zh-CN" altLang="en-US"/>
          </a:p>
          <a:p>
            <a:pPr>
              <a:lnSpc>
                <a:spcPct val="120000"/>
              </a:lnSpc>
            </a:pPr>
            <a:r>
              <a:rPr lang="zh-CN" altLang="en-US"/>
              <a:t>k = 5</a:t>
            </a:r>
            <a:endParaRPr lang="zh-CN" altLang="en-US"/>
          </a:p>
          <a:p>
            <a:pPr>
              <a:lnSpc>
                <a:spcPct val="120000"/>
              </a:lnSpc>
            </a:pPr>
            <a:r>
              <a:rPr lang="zh-CN" altLang="en-US"/>
              <a:t>arcolor = colors[arg[:k]]      </a:t>
            </a:r>
            <a:r>
              <a:rPr lang="en-US" altLang="zh-CN"/>
              <a:t>	</a:t>
            </a:r>
            <a:r>
              <a:rPr lang="zh-CN" altLang="en-US"/>
              <a:t># 取出距离最近的5个点的颜色</a:t>
            </a:r>
            <a:endParaRPr lang="zh-CN" altLang="en-US"/>
          </a:p>
          <a:p>
            <a:pPr>
              <a:lnSpc>
                <a:spcPct val="120000"/>
              </a:lnSpc>
            </a:pPr>
            <a:endParaRPr lang="zh-CN" altLang="en-US"/>
          </a:p>
          <a:p>
            <a:pPr>
              <a:lnSpc>
                <a:spcPct val="120000"/>
              </a:lnSpc>
            </a:pPr>
            <a:r>
              <a:rPr lang="zh-CN" altLang="en-US"/>
              <a:t>from collections import Counter   # 利用Counter统计频次</a:t>
            </a:r>
            <a:endParaRPr lang="zh-CN" altLang="en-US"/>
          </a:p>
          <a:p>
            <a:pPr>
              <a:lnSpc>
                <a:spcPct val="120000"/>
              </a:lnSpc>
            </a:pPr>
            <a:r>
              <a:rPr lang="zh-CN" altLang="en-US"/>
              <a:t>print(Counter(arcolor).most_common(1)[0][0])  # 输出’b’, p点应为蓝色</a:t>
            </a:r>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91544" y="989440"/>
            <a:ext cx="8500244" cy="193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gn="just">
              <a:lnSpc>
                <a:spcPct val="120000"/>
              </a:lnSpc>
              <a:buClr>
                <a:srgbClr val="990000"/>
              </a:buClr>
            </a:pPr>
            <a:r>
              <a:rPr lang="en-US" altLang="zh-CN" sz="2000"/>
              <a:t>【</a:t>
            </a:r>
            <a:r>
              <a:rPr lang="zh-CN" altLang="en-US" sz="2000"/>
              <a:t>例</a:t>
            </a:r>
            <a:r>
              <a:rPr lang="en-US" altLang="zh-CN" sz="2000"/>
              <a:t>3】</a:t>
            </a:r>
            <a:r>
              <a:rPr lang="zh-CN" altLang="en-US" sz="2000"/>
              <a:t>有三颗骰子，每次一起抛出，现在用随机函数模拟抛掷</a:t>
            </a:r>
            <a:r>
              <a:rPr lang="en-US" altLang="zh-CN" sz="2000"/>
              <a:t>1000</a:t>
            </a:r>
            <a:r>
              <a:rPr lang="zh-CN" altLang="en-US" sz="2000"/>
              <a:t>次。这</a:t>
            </a:r>
            <a:r>
              <a:rPr lang="en-US" altLang="zh-CN" sz="2000"/>
              <a:t>1000</a:t>
            </a:r>
            <a:r>
              <a:rPr lang="zh-CN" altLang="en-US" sz="2000"/>
              <a:t>次中有多少次投出“</a:t>
            </a:r>
            <a:r>
              <a:rPr lang="en-US" altLang="zh-CN" sz="2000"/>
              <a:t>666”</a:t>
            </a:r>
            <a:r>
              <a:rPr lang="zh-CN" altLang="en-US" sz="2000"/>
              <a:t>？有多少次出现三个骰子点数一样的情况？如果假定最初有</a:t>
            </a:r>
            <a:r>
              <a:rPr lang="en-US" altLang="zh-CN" sz="2000"/>
              <a:t>500</a:t>
            </a:r>
            <a:r>
              <a:rPr lang="zh-CN" altLang="en-US" sz="2000"/>
              <a:t>个筹码，三个骰子的点数之和大于</a:t>
            </a:r>
            <a:r>
              <a:rPr lang="en-US" altLang="zh-CN" sz="2000"/>
              <a:t>10</a:t>
            </a:r>
            <a:r>
              <a:rPr lang="zh-CN" altLang="en-US" sz="2000"/>
              <a:t>算赢，小于等于</a:t>
            </a:r>
            <a:r>
              <a:rPr lang="en-US" altLang="zh-CN" sz="2000"/>
              <a:t>10</a:t>
            </a:r>
            <a:r>
              <a:rPr lang="zh-CN" altLang="en-US" sz="2000"/>
              <a:t>算输，每次输赢一个筹码，那么最后是赢还是输？曾经达到的最大输赢数是多少？</a:t>
            </a:r>
            <a:endParaRPr lang="en-US" altLang="zh-CN" sz="2000" kern="0" dirty="0">
              <a:latin typeface="Arial" panose="020B0604020202020204" pitchFamily="34" charset="0"/>
              <a:cs typeface="Arial" panose="020B0604020202020204" pitchFamily="34" charset="0"/>
            </a:endParaRPr>
          </a:p>
        </p:txBody>
      </p:sp>
      <p:sp>
        <p:nvSpPr>
          <p:cNvPr id="2" name="矩形 1"/>
          <p:cNvSpPr/>
          <p:nvPr/>
        </p:nvSpPr>
        <p:spPr>
          <a:xfrm>
            <a:off x="2135560" y="4310618"/>
            <a:ext cx="4752528" cy="2246769"/>
          </a:xfrm>
          <a:prstGeom prst="rect">
            <a:avLst/>
          </a:prstGeom>
        </p:spPr>
        <p:txBody>
          <a:bodyPr wrap="square">
            <a:spAutoFit/>
          </a:bodyPr>
          <a:lstStyle/>
          <a:p>
            <a:r>
              <a:rPr lang="en-US" altLang="zh-CN" sz="2000" dirty="0"/>
              <a:t>In: </a:t>
            </a:r>
            <a:r>
              <a:rPr lang="zh-CN" altLang="en-US" sz="2000" dirty="0"/>
              <a:t>dice[:5]</a:t>
            </a:r>
            <a:endParaRPr lang="zh-CN" altLang="en-US" sz="2000" dirty="0"/>
          </a:p>
          <a:p>
            <a:r>
              <a:rPr lang="zh-CN" altLang="en-US" sz="2000" dirty="0"/>
              <a:t>Out: </a:t>
            </a:r>
            <a:endParaRPr lang="zh-CN" altLang="en-US" sz="2000" dirty="0"/>
          </a:p>
          <a:p>
            <a:r>
              <a:rPr lang="zh-CN" altLang="en-US" sz="2000" dirty="0"/>
              <a:t>array([[  5,   2,   4,  </a:t>
            </a:r>
            <a:r>
              <a:rPr lang="zh-CN" altLang="en-US" sz="2000" dirty="0">
                <a:solidFill>
                  <a:srgbClr val="C00000"/>
                </a:solidFill>
              </a:rPr>
              <a:t>11</a:t>
            </a:r>
            <a:r>
              <a:rPr lang="zh-CN" altLang="en-US" sz="2000" dirty="0"/>
              <a:t>,   </a:t>
            </a:r>
            <a:r>
              <a:rPr lang="zh-CN" altLang="en-US" sz="2000" dirty="0">
                <a:solidFill>
                  <a:srgbClr val="00B050"/>
                </a:solidFill>
              </a:rPr>
              <a:t>1</a:t>
            </a:r>
            <a:r>
              <a:rPr lang="zh-CN" altLang="en-US" sz="2000" dirty="0"/>
              <a:t>,   1, 501],</a:t>
            </a:r>
            <a:endParaRPr lang="zh-CN" altLang="en-US" sz="2000" dirty="0"/>
          </a:p>
          <a:p>
            <a:r>
              <a:rPr lang="zh-CN" altLang="en-US" sz="2000" dirty="0"/>
              <a:t>           [  4,   5,   2,  </a:t>
            </a:r>
            <a:r>
              <a:rPr lang="zh-CN" altLang="en-US" sz="2000" dirty="0">
                <a:solidFill>
                  <a:srgbClr val="C00000"/>
                </a:solidFill>
              </a:rPr>
              <a:t>11</a:t>
            </a:r>
            <a:r>
              <a:rPr lang="zh-CN" altLang="en-US" sz="2000" dirty="0"/>
              <a:t>,   </a:t>
            </a:r>
            <a:r>
              <a:rPr lang="zh-CN" altLang="en-US" sz="2000" dirty="0">
                <a:solidFill>
                  <a:srgbClr val="00B050"/>
                </a:solidFill>
              </a:rPr>
              <a:t>1</a:t>
            </a:r>
            <a:r>
              <a:rPr lang="zh-CN" altLang="en-US" sz="2000" dirty="0"/>
              <a:t>,   2, 502],</a:t>
            </a:r>
            <a:endParaRPr lang="zh-CN" altLang="en-US" sz="2000" dirty="0"/>
          </a:p>
          <a:p>
            <a:r>
              <a:rPr lang="zh-CN" altLang="en-US" sz="2000" dirty="0"/>
              <a:t>           [  1,   2,   3,   </a:t>
            </a:r>
            <a:r>
              <a:rPr lang="zh-CN" altLang="en-US" sz="2000" dirty="0">
                <a:solidFill>
                  <a:srgbClr val="C00000"/>
                </a:solidFill>
              </a:rPr>
              <a:t>6</a:t>
            </a:r>
            <a:r>
              <a:rPr lang="zh-CN" altLang="en-US" sz="2000" dirty="0"/>
              <a:t>,  </a:t>
            </a:r>
            <a:r>
              <a:rPr lang="zh-CN" altLang="en-US" sz="2000" dirty="0">
                <a:solidFill>
                  <a:srgbClr val="00B050"/>
                </a:solidFill>
              </a:rPr>
              <a:t>-1</a:t>
            </a:r>
            <a:r>
              <a:rPr lang="zh-CN" altLang="en-US" sz="2000" dirty="0"/>
              <a:t>,   1, 501],</a:t>
            </a:r>
            <a:endParaRPr lang="zh-CN" altLang="en-US" sz="2000" dirty="0"/>
          </a:p>
          <a:p>
            <a:r>
              <a:rPr lang="zh-CN" altLang="en-US" sz="2000" dirty="0"/>
              <a:t>           [  3,   1,   5,   </a:t>
            </a:r>
            <a:r>
              <a:rPr lang="zh-CN" altLang="en-US" sz="2000" dirty="0">
                <a:solidFill>
                  <a:srgbClr val="C00000"/>
                </a:solidFill>
              </a:rPr>
              <a:t>9</a:t>
            </a:r>
            <a:r>
              <a:rPr lang="zh-CN" altLang="en-US" sz="2000" dirty="0"/>
              <a:t>,  </a:t>
            </a:r>
            <a:r>
              <a:rPr lang="zh-CN" altLang="en-US" sz="2000" dirty="0">
                <a:solidFill>
                  <a:srgbClr val="00B050"/>
                </a:solidFill>
              </a:rPr>
              <a:t>-1</a:t>
            </a:r>
            <a:r>
              <a:rPr lang="zh-CN" altLang="en-US" sz="2000" dirty="0"/>
              <a:t>,   0, 500],</a:t>
            </a:r>
            <a:endParaRPr lang="zh-CN" altLang="en-US" sz="2000" dirty="0"/>
          </a:p>
          <a:p>
            <a:r>
              <a:rPr lang="zh-CN" altLang="en-US" sz="2000" dirty="0"/>
              <a:t>           [  1,   5,   1,   </a:t>
            </a:r>
            <a:r>
              <a:rPr lang="zh-CN" altLang="en-US" sz="2000" dirty="0">
                <a:solidFill>
                  <a:srgbClr val="C00000"/>
                </a:solidFill>
              </a:rPr>
              <a:t>7</a:t>
            </a:r>
            <a:r>
              <a:rPr lang="zh-CN" altLang="en-US" sz="2000" dirty="0"/>
              <a:t>,  </a:t>
            </a:r>
            <a:r>
              <a:rPr lang="zh-CN" altLang="en-US" sz="2000" dirty="0">
                <a:solidFill>
                  <a:srgbClr val="00B050"/>
                </a:solidFill>
              </a:rPr>
              <a:t>-1</a:t>
            </a:r>
            <a:r>
              <a:rPr lang="zh-CN" altLang="en-US" sz="2000" dirty="0"/>
              <a:t>,  -1, 499]])</a:t>
            </a:r>
            <a:endParaRPr lang="zh-CN" altLang="en-US" sz="2000" dirty="0"/>
          </a:p>
        </p:txBody>
      </p:sp>
      <p:sp>
        <p:nvSpPr>
          <p:cNvPr id="7" name="标注: 线形 6"/>
          <p:cNvSpPr/>
          <p:nvPr/>
        </p:nvSpPr>
        <p:spPr bwMode="auto">
          <a:xfrm>
            <a:off x="3647728" y="4134952"/>
            <a:ext cx="1080120" cy="446176"/>
          </a:xfrm>
          <a:prstGeom prst="borderCallout1">
            <a:avLst>
              <a:gd name="adj1" fmla="val 106678"/>
              <a:gd name="adj2" fmla="val 41003"/>
              <a:gd name="adj3" fmla="val 195995"/>
              <a:gd name="adj4" fmla="val 7933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latin typeface="Arial" panose="020B0604020202020204" pitchFamily="34" charset="0"/>
              </a:rPr>
              <a:t>点数和</a:t>
            </a:r>
            <a:endParaRPr lang="zh-CN" altLang="en-US" dirty="0">
              <a:latin typeface="Arial" panose="020B0604020202020204" pitchFamily="34" charset="0"/>
            </a:endParaRPr>
          </a:p>
        </p:txBody>
      </p:sp>
      <p:sp>
        <p:nvSpPr>
          <p:cNvPr id="10" name="标注: 线形 9"/>
          <p:cNvSpPr/>
          <p:nvPr/>
        </p:nvSpPr>
        <p:spPr bwMode="auto">
          <a:xfrm>
            <a:off x="5159896" y="4134952"/>
            <a:ext cx="1364704" cy="446176"/>
          </a:xfrm>
          <a:prstGeom prst="borderCallout1">
            <a:avLst>
              <a:gd name="adj1" fmla="val 106678"/>
              <a:gd name="adj2" fmla="val 41003"/>
              <a:gd name="adj3" fmla="val 207073"/>
              <a:gd name="adj4" fmla="val 2670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latin typeface="Arial" panose="020B0604020202020204" pitchFamily="34" charset="0"/>
              </a:rPr>
              <a:t>累积盈亏</a:t>
            </a:r>
            <a:endParaRPr lang="zh-CN" altLang="en-US" dirty="0">
              <a:latin typeface="Arial" panose="020B0604020202020204" pitchFamily="34" charset="0"/>
            </a:endParaRPr>
          </a:p>
        </p:txBody>
      </p:sp>
      <p:sp>
        <p:nvSpPr>
          <p:cNvPr id="3" name="矩形 2"/>
          <p:cNvSpPr/>
          <p:nvPr/>
        </p:nvSpPr>
        <p:spPr>
          <a:xfrm>
            <a:off x="2135560" y="3473474"/>
            <a:ext cx="7848872" cy="400110"/>
          </a:xfrm>
          <a:prstGeom prst="rect">
            <a:avLst/>
          </a:prstGeom>
        </p:spPr>
        <p:txBody>
          <a:bodyPr wrap="square">
            <a:spAutoFit/>
          </a:bodyPr>
          <a:lstStyle/>
          <a:p>
            <a:r>
              <a:rPr lang="zh-CN" altLang="en-US" sz="2000"/>
              <a:t>注：程序运行后生成数组如下，参考此数组理解程序。</a:t>
            </a:r>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chemeClr val="bg1"/>
                </a:solidFill>
                <a:effectLst>
                  <a:outerShdw blurRad="38100" dist="38100" dir="2700000" algn="tl">
                    <a:srgbClr val="000000">
                      <a:alpha val="43137"/>
                    </a:srgbClr>
                  </a:outerShdw>
                </a:effectLst>
              </a:rPr>
              <a:t>7.1  NumPy</a:t>
            </a:r>
            <a:r>
              <a:rPr lang="zh-CN" altLang="en-US" sz="3200">
                <a:solidFill>
                  <a:schemeClr val="bg1"/>
                </a:solidFill>
                <a:effectLst>
                  <a:outerShdw blurRad="38100" dist="38100" dir="2700000" algn="tl">
                    <a:srgbClr val="000000">
                      <a:alpha val="43137"/>
                    </a:srgbClr>
                  </a:outerShdw>
                </a:effectLst>
              </a:rPr>
              <a:t>基础 </a:t>
            </a:r>
            <a:endParaRPr lang="en-US" altLang="zh-CN" sz="3200" dirty="0">
              <a:solidFill>
                <a:schemeClr val="bg1"/>
              </a:solidFill>
              <a:effectLst>
                <a:outerShdw blurRad="38100" dist="38100" dir="2700000" algn="tl">
                  <a:srgbClr val="000000">
                    <a:alpha val="43137"/>
                  </a:srgbClr>
                </a:outerShdw>
              </a:effectLst>
            </a:endParaRPr>
          </a:p>
        </p:txBody>
      </p:sp>
      <p:sp>
        <p:nvSpPr>
          <p:cNvPr id="6" name="Rectangle 53"/>
          <p:cNvSpPr txBox="1">
            <a:spLocks noChangeArrowheads="1"/>
          </p:cNvSpPr>
          <p:nvPr/>
        </p:nvSpPr>
        <p:spPr bwMode="auto">
          <a:xfrm>
            <a:off x="1978547" y="972070"/>
            <a:ext cx="8424936" cy="3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lstStyle>
            <a:lvl1pPr marL="342900" indent="20955" algn="l" rtl="0" eaLnBrk="0" fontAlgn="base" hangingPunct="0">
              <a:spcBef>
                <a:spcPct val="20000"/>
              </a:spcBef>
              <a:spcAft>
                <a:spcPct val="0"/>
              </a:spcAft>
              <a:buClr>
                <a:schemeClr val="hlink"/>
              </a:buClr>
              <a:buFont typeface="Wingdings" panose="05000000000000000000" pitchFamily="2" charset="2"/>
              <a:defRPr sz="2800" b="1">
                <a:solidFill>
                  <a:schemeClr val="tx1"/>
                </a:solidFill>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defRPr sz="2800">
                <a:solidFill>
                  <a:schemeClr val="tx1"/>
                </a:solidFill>
                <a:latin typeface="+mn-lt"/>
                <a:ea typeface="+mn-ea"/>
              </a:defRPr>
            </a:lvl2pPr>
            <a:lvl3pPr marL="1236980" indent="-228600" algn="l" rtl="0" eaLnBrk="0" fontAlgn="base" hangingPunct="0">
              <a:spcBef>
                <a:spcPct val="20000"/>
              </a:spcBef>
              <a:spcAft>
                <a:spcPct val="0"/>
              </a:spcAft>
              <a:buClr>
                <a:schemeClr val="tx1"/>
              </a:buClr>
              <a:defRPr sz="2400">
                <a:solidFill>
                  <a:schemeClr val="tx1"/>
                </a:solidFill>
                <a:latin typeface="+mn-lt"/>
                <a:ea typeface="+mn-ea"/>
              </a:defRPr>
            </a:lvl3pPr>
            <a:lvl4pPr marL="164465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a:lstStyle>
          <a:p>
            <a:pPr marL="0" indent="0">
              <a:lnSpc>
                <a:spcPct val="110000"/>
              </a:lnSpc>
              <a:buClr>
                <a:srgbClr val="990000"/>
              </a:buClr>
            </a:pPr>
            <a:r>
              <a:rPr lang="en-US" altLang="zh-CN" sz="2000" kern="0">
                <a:solidFill>
                  <a:srgbClr val="C00000"/>
                </a:solidFill>
                <a:latin typeface="Arial" panose="020B0604020202020204" pitchFamily="34" charset="0"/>
                <a:cs typeface="Arial" panose="020B0604020202020204" pitchFamily="34" charset="0"/>
              </a:rPr>
              <a:t>3 </a:t>
            </a:r>
            <a:r>
              <a:rPr lang="zh-CN" altLang="en-US" sz="2000" kern="0">
                <a:solidFill>
                  <a:srgbClr val="C00000"/>
                </a:solidFill>
                <a:latin typeface="Arial" panose="020B0604020202020204" pitchFamily="34" charset="0"/>
                <a:cs typeface="Arial" panose="020B0604020202020204" pitchFamily="34" charset="0"/>
              </a:rPr>
              <a:t>使用</a:t>
            </a:r>
            <a:r>
              <a:rPr lang="en-US" altLang="zh-CN" sz="2000" kern="0" dirty="0">
                <a:solidFill>
                  <a:srgbClr val="C00000"/>
                </a:solidFill>
                <a:latin typeface="Arial" panose="020B0604020202020204" pitchFamily="34" charset="0"/>
                <a:cs typeface="Arial" panose="020B0604020202020204" pitchFamily="34" charset="0"/>
              </a:rPr>
              <a:t>ones</a:t>
            </a:r>
            <a:r>
              <a:rPr lang="en-US" altLang="zh-CN" sz="2000" kern="0">
                <a:solidFill>
                  <a:srgbClr val="C00000"/>
                </a:solidFill>
                <a:latin typeface="Arial" panose="020B0604020202020204" pitchFamily="34" charset="0"/>
                <a:cs typeface="Arial" panose="020B0604020202020204" pitchFamily="34" charset="0"/>
              </a:rPr>
              <a:t>()/zeros</a:t>
            </a:r>
            <a:r>
              <a:rPr lang="zh-CN" altLang="en-US" sz="2000" kern="0">
                <a:solidFill>
                  <a:srgbClr val="C00000"/>
                </a:solidFill>
                <a:latin typeface="Arial" panose="020B0604020202020204" pitchFamily="34" charset="0"/>
                <a:cs typeface="Arial" panose="020B0604020202020204" pitchFamily="34" charset="0"/>
              </a:rPr>
              <a:t>生成全</a:t>
            </a:r>
            <a:r>
              <a:rPr lang="en-US" altLang="zh-CN" sz="2000" kern="0">
                <a:solidFill>
                  <a:srgbClr val="C00000"/>
                </a:solidFill>
                <a:latin typeface="Arial" panose="020B0604020202020204" pitchFamily="34" charset="0"/>
                <a:cs typeface="Arial" panose="020B0604020202020204" pitchFamily="34" charset="0"/>
              </a:rPr>
              <a:t>0</a:t>
            </a:r>
            <a:r>
              <a:rPr lang="zh-CN" altLang="en-US" sz="2000" kern="0">
                <a:solidFill>
                  <a:srgbClr val="C00000"/>
                </a:solidFill>
                <a:latin typeface="Arial" panose="020B0604020202020204" pitchFamily="34" charset="0"/>
                <a:cs typeface="Arial" panose="020B0604020202020204" pitchFamily="34" charset="0"/>
              </a:rPr>
              <a:t>、全</a:t>
            </a:r>
            <a:r>
              <a:rPr lang="en-US" altLang="zh-CN" sz="2000" kern="0">
                <a:solidFill>
                  <a:srgbClr val="C00000"/>
                </a:solidFill>
                <a:latin typeface="Arial" panose="020B0604020202020204" pitchFamily="34" charset="0"/>
                <a:cs typeface="Arial" panose="020B0604020202020204" pitchFamily="34" charset="0"/>
              </a:rPr>
              <a:t>1</a:t>
            </a:r>
            <a:r>
              <a:rPr lang="zh-CN" altLang="en-US" sz="2000" kern="0">
                <a:solidFill>
                  <a:srgbClr val="C00000"/>
                </a:solidFill>
                <a:latin typeface="Arial" panose="020B0604020202020204" pitchFamily="34" charset="0"/>
                <a:cs typeface="Arial" panose="020B0604020202020204" pitchFamily="34" charset="0"/>
              </a:rPr>
              <a:t>数组</a:t>
            </a:r>
            <a:endParaRPr lang="en-US" altLang="zh-CN" sz="2000" kern="0" dirty="0">
              <a:solidFill>
                <a:srgbClr val="C00000"/>
              </a:solidFill>
              <a:latin typeface="Arial" panose="020B0604020202020204" pitchFamily="34" charset="0"/>
              <a:cs typeface="Arial" panose="020B0604020202020204" pitchFamily="34" charset="0"/>
            </a:endParaRPr>
          </a:p>
          <a:p>
            <a:pPr marL="0" indent="0">
              <a:lnSpc>
                <a:spcPct val="110000"/>
              </a:lnSpc>
              <a:buClr>
                <a:srgbClr val="990000"/>
              </a:buClr>
            </a:pPr>
            <a:endParaRPr lang="en-US" altLang="zh-CN" sz="2000" dirty="0"/>
          </a:p>
          <a:p>
            <a:pPr marL="0" indent="0">
              <a:lnSpc>
                <a:spcPct val="110000"/>
              </a:lnSpc>
              <a:buClr>
                <a:srgbClr val="990000"/>
              </a:buClr>
            </a:pPr>
            <a:endParaRPr lang="en-US" altLang="zh-CN" sz="2000" kern="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1"/>
          <a:stretch>
            <a:fillRect/>
          </a:stretch>
        </p:blipFill>
        <p:spPr>
          <a:xfrm>
            <a:off x="7968208" y="2730834"/>
            <a:ext cx="2116316" cy="698166"/>
          </a:xfrm>
          <a:prstGeom prst="rect">
            <a:avLst/>
          </a:prstGeom>
        </p:spPr>
      </p:pic>
      <p:pic>
        <p:nvPicPr>
          <p:cNvPr id="3" name="图片 2"/>
          <p:cNvPicPr>
            <a:picLocks noChangeAspect="1"/>
          </p:cNvPicPr>
          <p:nvPr/>
        </p:nvPicPr>
        <p:blipFill>
          <a:blip r:embed="rId2"/>
          <a:stretch>
            <a:fillRect/>
          </a:stretch>
        </p:blipFill>
        <p:spPr>
          <a:xfrm>
            <a:off x="7968208" y="1791679"/>
            <a:ext cx="1828800" cy="438150"/>
          </a:xfrm>
          <a:prstGeom prst="rect">
            <a:avLst/>
          </a:prstGeom>
        </p:spPr>
      </p:pic>
      <p:sp>
        <p:nvSpPr>
          <p:cNvPr id="7" name="文本框 6"/>
          <p:cNvSpPr txBox="1"/>
          <p:nvPr/>
        </p:nvSpPr>
        <p:spPr>
          <a:xfrm>
            <a:off x="2018018" y="1412726"/>
            <a:ext cx="8267778" cy="1589731"/>
          </a:xfrm>
          <a:prstGeom prst="rect">
            <a:avLst/>
          </a:prstGeom>
          <a:solidFill>
            <a:schemeClr val="accent3">
              <a:lumMod val="95000"/>
            </a:schemeClr>
          </a:solidFill>
        </p:spPr>
        <p:txBody>
          <a:bodyPr wrap="square">
            <a:spAutoFit/>
          </a:bodyPr>
          <a:lstStyle/>
          <a:p>
            <a:pPr>
              <a:lnSpc>
                <a:spcPct val="110000"/>
              </a:lnSpc>
              <a:buClr>
                <a:srgbClr val="990000"/>
              </a:buClr>
            </a:pPr>
            <a:r>
              <a:rPr lang="en-US" altLang="zh-CN"/>
              <a:t>np.ones(5) 		# </a:t>
            </a:r>
            <a:r>
              <a:rPr lang="zh-CN" altLang="zh-CN"/>
              <a:t>生成含有</a:t>
            </a:r>
            <a:r>
              <a:rPr lang="en-US" altLang="zh-CN"/>
              <a:t>5</a:t>
            </a:r>
            <a:r>
              <a:rPr lang="zh-CN" altLang="zh-CN"/>
              <a:t>个元素的一维全</a:t>
            </a:r>
            <a:r>
              <a:rPr lang="en-US" altLang="zh-CN"/>
              <a:t>1</a:t>
            </a:r>
            <a:r>
              <a:rPr lang="zh-CN" altLang="zh-CN"/>
              <a:t>数组</a:t>
            </a:r>
            <a:endParaRPr lang="en-US" altLang="zh-CN"/>
          </a:p>
          <a:p>
            <a:pPr>
              <a:lnSpc>
                <a:spcPct val="110000"/>
              </a:lnSpc>
              <a:buClr>
                <a:srgbClr val="990000"/>
              </a:buClr>
            </a:pPr>
            <a:r>
              <a:rPr lang="en-US" altLang="zh-CN"/>
              <a:t>np.ones((2, 3))    		# </a:t>
            </a:r>
            <a:r>
              <a:rPr lang="zh-CN" altLang="zh-CN"/>
              <a:t>生成</a:t>
            </a:r>
            <a:r>
              <a:rPr lang="en-US" altLang="zh-CN"/>
              <a:t>2x3</a:t>
            </a:r>
            <a:r>
              <a:rPr lang="zh-CN" altLang="zh-CN"/>
              <a:t>的二维全</a:t>
            </a:r>
            <a:r>
              <a:rPr lang="en-US" altLang="zh-CN"/>
              <a:t>1</a:t>
            </a:r>
            <a:r>
              <a:rPr lang="zh-CN" altLang="zh-CN"/>
              <a:t>数组</a:t>
            </a:r>
            <a:endParaRPr lang="en-US" altLang="zh-CN"/>
          </a:p>
          <a:p>
            <a:pPr>
              <a:lnSpc>
                <a:spcPct val="110000"/>
              </a:lnSpc>
              <a:buClr>
                <a:srgbClr val="990000"/>
              </a:buClr>
            </a:pPr>
            <a:r>
              <a:rPr lang="en-US" altLang="zh-CN"/>
              <a:t>np.zeros((2, 3)) 		# </a:t>
            </a:r>
            <a:r>
              <a:rPr lang="zh-CN" altLang="zh-CN"/>
              <a:t>生成</a:t>
            </a:r>
            <a:r>
              <a:rPr lang="en-US" altLang="zh-CN"/>
              <a:t>2x3</a:t>
            </a:r>
            <a:r>
              <a:rPr lang="zh-CN" altLang="zh-CN"/>
              <a:t>的二维全</a:t>
            </a:r>
            <a:r>
              <a:rPr lang="en-US" altLang="zh-CN"/>
              <a:t>0</a:t>
            </a:r>
            <a:r>
              <a:rPr lang="zh-CN" altLang="zh-CN"/>
              <a:t>数组</a:t>
            </a:r>
            <a:endParaRPr lang="zh-CN" altLang="zh-CN"/>
          </a:p>
          <a:p>
            <a:pPr>
              <a:lnSpc>
                <a:spcPct val="110000"/>
              </a:lnSpc>
              <a:buClr>
                <a:srgbClr val="990000"/>
              </a:buClr>
            </a:pPr>
            <a:r>
              <a:rPr lang="en-US" altLang="zh-CN"/>
              <a:t>np.ones_like(b)      	# </a:t>
            </a:r>
            <a:r>
              <a:rPr lang="zh-CN" altLang="zh-CN"/>
              <a:t>生成维数和</a:t>
            </a:r>
            <a:r>
              <a:rPr lang="en-US" altLang="zh-CN"/>
              <a:t>b</a:t>
            </a:r>
            <a:r>
              <a:rPr lang="zh-CN" altLang="zh-CN"/>
              <a:t>相同的全</a:t>
            </a:r>
            <a:r>
              <a:rPr lang="en-US" altLang="zh-CN"/>
              <a:t>1</a:t>
            </a:r>
            <a:r>
              <a:rPr lang="zh-CN" altLang="zh-CN"/>
              <a:t>数组</a:t>
            </a:r>
            <a:endParaRPr lang="zh-CN" altLang="zh-CN"/>
          </a:p>
          <a:p>
            <a:pPr>
              <a:lnSpc>
                <a:spcPct val="110000"/>
              </a:lnSpc>
              <a:buClr>
                <a:srgbClr val="990000"/>
              </a:buClr>
            </a:pPr>
            <a:r>
              <a:rPr lang="en-US" altLang="zh-CN"/>
              <a:t>np.eye(3) 		# </a:t>
            </a:r>
            <a:r>
              <a:rPr lang="zh-CN" altLang="en-US"/>
              <a:t>单位矩阵数组</a:t>
            </a:r>
            <a:endParaRPr lang="en-US" altLang="zh-CN" dirty="0"/>
          </a:p>
        </p:txBody>
      </p:sp>
      <p:sp>
        <p:nvSpPr>
          <p:cNvPr id="10" name="文本框 9"/>
          <p:cNvSpPr txBox="1"/>
          <p:nvPr/>
        </p:nvSpPr>
        <p:spPr>
          <a:xfrm>
            <a:off x="2057127" y="4149080"/>
            <a:ext cx="8189563" cy="2201628"/>
          </a:xfrm>
          <a:prstGeom prst="rect">
            <a:avLst/>
          </a:prstGeom>
          <a:noFill/>
        </p:spPr>
        <p:txBody>
          <a:bodyPr wrap="square">
            <a:spAutoFit/>
          </a:bodyPr>
          <a:lstStyle/>
          <a:p>
            <a:pPr>
              <a:lnSpc>
                <a:spcPct val="110000"/>
              </a:lnSpc>
              <a:buClr>
                <a:srgbClr val="990000"/>
              </a:buClr>
            </a:pPr>
            <a:r>
              <a:rPr lang="en-US" altLang="zh-CN"/>
              <a:t>np.linspace(1, 2, 5)  			# [1, 2] </a:t>
            </a:r>
            <a:r>
              <a:rPr lang="zh-CN" altLang="en-US"/>
              <a:t>间均匀分布</a:t>
            </a:r>
            <a:r>
              <a:rPr lang="en-US" altLang="zh-CN"/>
              <a:t>5</a:t>
            </a:r>
            <a:r>
              <a:rPr lang="zh-CN" altLang="en-US"/>
              <a:t>个数</a:t>
            </a:r>
            <a:endParaRPr lang="en-US" altLang="zh-CN"/>
          </a:p>
          <a:p>
            <a:pPr>
              <a:lnSpc>
                <a:spcPct val="110000"/>
              </a:lnSpc>
              <a:buClr>
                <a:srgbClr val="990000"/>
              </a:buClr>
            </a:pPr>
            <a:r>
              <a:rPr lang="en-US" altLang="zh-CN"/>
              <a:t>Out: array([1.  , 1.25, 1.5 , 1.75, 2.  ]) 	# </a:t>
            </a:r>
            <a:r>
              <a:rPr lang="zh-CN" altLang="en-US"/>
              <a:t>默认含终值</a:t>
            </a:r>
            <a:endParaRPr lang="en-US" altLang="zh-CN"/>
          </a:p>
          <a:p>
            <a:pPr>
              <a:lnSpc>
                <a:spcPct val="110000"/>
              </a:lnSpc>
              <a:buClr>
                <a:srgbClr val="990000"/>
              </a:buClr>
            </a:pPr>
            <a:r>
              <a:rPr lang="en-US" altLang="zh-CN"/>
              <a:t># [0, π] </a:t>
            </a:r>
            <a:r>
              <a:rPr lang="zh-CN" altLang="en-US"/>
              <a:t>间均匀分布</a:t>
            </a:r>
            <a:r>
              <a:rPr lang="en-US" altLang="zh-CN"/>
              <a:t>7</a:t>
            </a:r>
            <a:r>
              <a:rPr lang="zh-CN" altLang="en-US"/>
              <a:t>个数</a:t>
            </a:r>
            <a:r>
              <a:rPr lang="en-US" altLang="zh-CN"/>
              <a:t>, </a:t>
            </a:r>
            <a:r>
              <a:rPr lang="zh-CN" altLang="en-US"/>
              <a:t>即间隔 </a:t>
            </a:r>
            <a:r>
              <a:rPr lang="en-US" altLang="zh-CN"/>
              <a:t>30</a:t>
            </a:r>
            <a:r>
              <a:rPr lang="zh-CN" altLang="en-US"/>
              <a:t>度</a:t>
            </a:r>
            <a:r>
              <a:rPr lang="en-US" altLang="zh-CN"/>
              <a:t>, </a:t>
            </a:r>
            <a:r>
              <a:rPr lang="zh-CN" altLang="en-US"/>
              <a:t>计算正弦值并保留</a:t>
            </a:r>
            <a:r>
              <a:rPr lang="en-US" altLang="zh-CN"/>
              <a:t>2</a:t>
            </a:r>
            <a:r>
              <a:rPr lang="zh-CN" altLang="en-US"/>
              <a:t>位小数</a:t>
            </a:r>
            <a:endParaRPr lang="en-US" altLang="zh-CN"/>
          </a:p>
          <a:p>
            <a:pPr>
              <a:lnSpc>
                <a:spcPct val="110000"/>
              </a:lnSpc>
              <a:buClr>
                <a:srgbClr val="990000"/>
              </a:buClr>
            </a:pPr>
            <a:r>
              <a:rPr lang="en-US" altLang="zh-CN"/>
              <a:t>np.sin(np.linspace(0, np.pi, 7)).round(2)</a:t>
            </a:r>
            <a:endParaRPr lang="en-US" altLang="zh-CN"/>
          </a:p>
          <a:p>
            <a:pPr>
              <a:lnSpc>
                <a:spcPct val="110000"/>
              </a:lnSpc>
              <a:buClr>
                <a:srgbClr val="990000"/>
              </a:buClr>
            </a:pPr>
            <a:r>
              <a:rPr lang="en-US" altLang="zh-CN"/>
              <a:t>Out: array([0.  , 0.5 , 0.87, 1.  , 0.87, 0.5 , 0.  ])</a:t>
            </a:r>
            <a:endParaRPr lang="zh-CN" altLang="zh-CN"/>
          </a:p>
          <a:p>
            <a:pPr>
              <a:lnSpc>
                <a:spcPct val="110000"/>
              </a:lnSpc>
              <a:buClr>
                <a:srgbClr val="990000"/>
              </a:buClr>
            </a:pPr>
            <a:r>
              <a:rPr lang="en-US" altLang="zh-CN"/>
              <a:t>np.linspace(1, 2, 5, endpoint=False)   	# False</a:t>
            </a:r>
            <a:r>
              <a:rPr lang="zh-CN" altLang="en-US"/>
              <a:t>表示不含终值</a:t>
            </a:r>
            <a:endParaRPr lang="en-US" altLang="zh-CN"/>
          </a:p>
          <a:p>
            <a:pPr>
              <a:lnSpc>
                <a:spcPct val="110000"/>
              </a:lnSpc>
              <a:buClr>
                <a:srgbClr val="990000"/>
              </a:buClr>
            </a:pPr>
            <a:r>
              <a:rPr lang="en-US" altLang="zh-CN"/>
              <a:t>Out:array([1. , 1.2, 1.4, 1.6, 1.8])</a:t>
            </a:r>
            <a:endParaRPr lang="en-US" altLang="zh-CN" dirty="0"/>
          </a:p>
        </p:txBody>
      </p:sp>
      <p:sp>
        <p:nvSpPr>
          <p:cNvPr id="12" name="文本框 11"/>
          <p:cNvSpPr txBox="1"/>
          <p:nvPr/>
        </p:nvSpPr>
        <p:spPr>
          <a:xfrm>
            <a:off x="2057126" y="3750607"/>
            <a:ext cx="4572000" cy="401905"/>
          </a:xfrm>
          <a:prstGeom prst="rect">
            <a:avLst/>
          </a:prstGeom>
          <a:noFill/>
        </p:spPr>
        <p:txBody>
          <a:bodyPr wrap="square">
            <a:spAutoFit/>
          </a:bodyPr>
          <a:lstStyle/>
          <a:p>
            <a:pPr>
              <a:lnSpc>
                <a:spcPct val="110000"/>
              </a:lnSpc>
              <a:buClr>
                <a:srgbClr val="990000"/>
              </a:buClr>
            </a:pPr>
            <a:r>
              <a:rPr lang="en-US" altLang="zh-CN" sz="2000" kern="0">
                <a:solidFill>
                  <a:srgbClr val="C00000"/>
                </a:solidFill>
                <a:cs typeface="Arial" panose="020B0604020202020204" pitchFamily="34" charset="0"/>
              </a:rPr>
              <a:t>4. linspace()</a:t>
            </a:r>
            <a:r>
              <a:rPr lang="zh-CN" altLang="en-US" sz="2000" kern="0">
                <a:solidFill>
                  <a:srgbClr val="C00000"/>
                </a:solidFill>
                <a:cs typeface="Arial" panose="020B0604020202020204" pitchFamily="34" charset="0"/>
              </a:rPr>
              <a:t>生成等差数组</a:t>
            </a:r>
            <a:endParaRPr lang="en-US" altLang="zh-CN" sz="2000">
              <a:solidFill>
                <a:srgbClr val="C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2" name="矩形 1"/>
          <p:cNvSpPr/>
          <p:nvPr/>
        </p:nvSpPr>
        <p:spPr>
          <a:xfrm>
            <a:off x="1625706" y="1075646"/>
            <a:ext cx="8940588" cy="5377691"/>
          </a:xfrm>
          <a:prstGeom prst="rect">
            <a:avLst/>
          </a:prstGeom>
          <a:solidFill>
            <a:schemeClr val="accent3">
              <a:lumMod val="95000"/>
            </a:schemeClr>
          </a:solidFill>
        </p:spPr>
        <p:txBody>
          <a:bodyPr wrap="square">
            <a:spAutoFit/>
          </a:bodyPr>
          <a:lstStyle/>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import numpy as np</a:t>
            </a:r>
            <a:endParaRPr lang="en-US" altLang="zh-CN">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np.random.seed(7) 			# </a:t>
            </a:r>
            <a:r>
              <a:rPr lang="zh-CN" altLang="en-US">
                <a:latin typeface="+mn-lt"/>
                <a:ea typeface="+mn-ea"/>
              </a:rPr>
              <a:t>注释该行则每次测试有变化</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num = 1000				# </a:t>
            </a:r>
            <a:r>
              <a:rPr lang="zh-CN" altLang="en-US">
                <a:latin typeface="+mn-lt"/>
                <a:ea typeface="+mn-ea"/>
              </a:rPr>
              <a:t>抛掷总次数</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 </a:t>
            </a:r>
            <a:r>
              <a:rPr lang="zh-CN" altLang="en-US">
                <a:latin typeface="+mn-lt"/>
                <a:ea typeface="+mn-ea"/>
              </a:rPr>
              <a:t>产生</a:t>
            </a:r>
            <a:r>
              <a:rPr lang="en-US" altLang="zh-CN">
                <a:latin typeface="+mn-lt"/>
                <a:ea typeface="+mn-ea"/>
              </a:rPr>
              <a:t>1000x3</a:t>
            </a:r>
            <a:r>
              <a:rPr lang="zh-CN" altLang="en-US">
                <a:latin typeface="+mn-lt"/>
                <a:ea typeface="+mn-ea"/>
              </a:rPr>
              <a:t>数组</a:t>
            </a:r>
            <a:r>
              <a:rPr lang="en-US" altLang="zh-CN">
                <a:latin typeface="+mn-lt"/>
                <a:ea typeface="+mn-ea"/>
              </a:rPr>
              <a:t>dice</a:t>
            </a:r>
            <a:r>
              <a:rPr lang="zh-CN" altLang="en-US">
                <a:latin typeface="+mn-lt"/>
                <a:ea typeface="+mn-ea"/>
              </a:rPr>
              <a:t>，随机整数范围</a:t>
            </a:r>
            <a:r>
              <a:rPr lang="en-US" altLang="zh-CN">
                <a:latin typeface="+mn-lt"/>
                <a:ea typeface="+mn-ea"/>
              </a:rPr>
              <a:t>[1,6]</a:t>
            </a:r>
            <a:r>
              <a:rPr lang="zh-CN" altLang="en-US">
                <a:latin typeface="+mn-lt"/>
                <a:ea typeface="+mn-ea"/>
              </a:rPr>
              <a:t>，注意函数中要写为</a:t>
            </a:r>
            <a:r>
              <a:rPr lang="en-US" altLang="zh-CN">
                <a:latin typeface="+mn-lt"/>
                <a:ea typeface="+mn-ea"/>
              </a:rPr>
              <a:t>7</a:t>
            </a:r>
            <a:endParaRPr lang="en-US" altLang="zh-CN">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dice = np.random.randint(1, 7, size=(num, 3))</a:t>
            </a:r>
            <a:endParaRPr lang="en-US" altLang="zh-CN">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 </a:t>
            </a:r>
            <a:r>
              <a:rPr lang="zh-CN" altLang="en-US">
                <a:latin typeface="+mn-lt"/>
                <a:ea typeface="+mn-ea"/>
              </a:rPr>
              <a:t>为编程方便，计算三个骰子的点数之和，添加到</a:t>
            </a:r>
            <a:r>
              <a:rPr lang="en-US" altLang="zh-CN">
                <a:latin typeface="+mn-lt"/>
                <a:ea typeface="+mn-ea"/>
              </a:rPr>
              <a:t>dice</a:t>
            </a:r>
            <a:r>
              <a:rPr lang="zh-CN" altLang="en-US">
                <a:latin typeface="+mn-lt"/>
                <a:ea typeface="+mn-ea"/>
              </a:rPr>
              <a:t>末尾列，现在是</a:t>
            </a:r>
            <a:r>
              <a:rPr lang="en-US" altLang="zh-CN">
                <a:latin typeface="+mn-lt"/>
                <a:ea typeface="+mn-ea"/>
              </a:rPr>
              <a:t>1000x4</a:t>
            </a:r>
            <a:r>
              <a:rPr lang="zh-CN" altLang="en-US">
                <a:latin typeface="+mn-lt"/>
                <a:ea typeface="+mn-ea"/>
              </a:rPr>
              <a:t>数组</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dice = np.c_[(dice, dice.sum(axis=1))]</a:t>
            </a:r>
            <a:endParaRPr lang="en-US" altLang="zh-CN">
              <a:latin typeface="+mn-lt"/>
              <a:ea typeface="+mn-ea"/>
            </a:endParaRPr>
          </a:p>
          <a:p>
            <a:pPr algn="just" eaLnBrk="0" hangingPunct="0">
              <a:lnSpc>
                <a:spcPct val="120000"/>
              </a:lnSpc>
              <a:spcBef>
                <a:spcPts val="0"/>
              </a:spcBef>
              <a:buClr>
                <a:srgbClr val="990000"/>
              </a:buClr>
              <a:buFont typeface="Wingdings" panose="05000000000000000000" pitchFamily="2" charset="2"/>
            </a:pPr>
            <a:endParaRPr lang="en-US" altLang="zh-CN">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point = dice[:, 3]                 			# </a:t>
            </a:r>
            <a:r>
              <a:rPr lang="zh-CN" altLang="en-US">
                <a:latin typeface="+mn-lt"/>
                <a:ea typeface="+mn-ea"/>
              </a:rPr>
              <a:t>取点数之和列</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print('</a:t>
            </a:r>
            <a:r>
              <a:rPr lang="zh-CN" altLang="en-US">
                <a:latin typeface="+mn-lt"/>
                <a:ea typeface="+mn-ea"/>
              </a:rPr>
              <a:t>投掷出</a:t>
            </a:r>
            <a:r>
              <a:rPr lang="en-US" altLang="zh-CN">
                <a:latin typeface="+mn-lt"/>
                <a:ea typeface="+mn-ea"/>
              </a:rPr>
              <a:t>666</a:t>
            </a:r>
            <a:r>
              <a:rPr lang="zh-CN" altLang="en-US">
                <a:latin typeface="+mn-lt"/>
                <a:ea typeface="+mn-ea"/>
              </a:rPr>
              <a:t>的次数</a:t>
            </a:r>
            <a:r>
              <a:rPr lang="en-US" altLang="zh-CN">
                <a:latin typeface="+mn-lt"/>
                <a:ea typeface="+mn-ea"/>
              </a:rPr>
              <a:t>:', (point == 18).sum())  	# </a:t>
            </a:r>
            <a:r>
              <a:rPr lang="zh-CN" altLang="en-US">
                <a:latin typeface="+mn-lt"/>
                <a:ea typeface="+mn-ea"/>
              </a:rPr>
              <a:t>出现</a:t>
            </a:r>
            <a:r>
              <a:rPr lang="en-US" altLang="zh-CN">
                <a:latin typeface="+mn-lt"/>
                <a:ea typeface="+mn-ea"/>
              </a:rPr>
              <a:t>666</a:t>
            </a:r>
            <a:r>
              <a:rPr lang="zh-CN" altLang="en-US">
                <a:latin typeface="+mn-lt"/>
                <a:ea typeface="+mn-ea"/>
              </a:rPr>
              <a:t>的次数</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print('666</a:t>
            </a:r>
            <a:r>
              <a:rPr lang="zh-CN" altLang="en-US">
                <a:latin typeface="+mn-lt"/>
                <a:ea typeface="+mn-ea"/>
              </a:rPr>
              <a:t>出现在第</a:t>
            </a:r>
            <a:r>
              <a:rPr lang="en-US" altLang="zh-CN">
                <a:latin typeface="+mn-lt"/>
                <a:ea typeface="+mn-ea"/>
              </a:rPr>
              <a:t>x</a:t>
            </a:r>
            <a:r>
              <a:rPr lang="zh-CN" altLang="en-US">
                <a:latin typeface="+mn-lt"/>
                <a:ea typeface="+mn-ea"/>
              </a:rPr>
              <a:t>次</a:t>
            </a:r>
            <a:r>
              <a:rPr lang="en-US" altLang="zh-CN">
                <a:latin typeface="+mn-lt"/>
                <a:ea typeface="+mn-ea"/>
              </a:rPr>
              <a:t>', np.where(point == 18)) 	# </a:t>
            </a:r>
            <a:r>
              <a:rPr lang="zh-CN" altLang="en-US">
                <a:latin typeface="+mn-lt"/>
                <a:ea typeface="+mn-ea"/>
              </a:rPr>
              <a:t>出现在第</a:t>
            </a:r>
            <a:r>
              <a:rPr lang="en-US" altLang="zh-CN">
                <a:latin typeface="+mn-lt"/>
                <a:ea typeface="+mn-ea"/>
              </a:rPr>
              <a:t>x</a:t>
            </a:r>
            <a:r>
              <a:rPr lang="zh-CN" altLang="en-US">
                <a:latin typeface="+mn-lt"/>
                <a:ea typeface="+mn-ea"/>
              </a:rPr>
              <a:t>次</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 </a:t>
            </a:r>
            <a:r>
              <a:rPr lang="zh-CN" altLang="en-US">
                <a:latin typeface="+mn-lt"/>
                <a:ea typeface="+mn-ea"/>
              </a:rPr>
              <a:t>找出三次投掷点数一样的行，得到一个布尔数组</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condition = (dice[:, 0] == dice[:, 1]) &amp; (dice[:, 1] == dice[:, 2])</a:t>
            </a:r>
            <a:endParaRPr lang="en-US" altLang="zh-CN">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print('\n</a:t>
            </a:r>
            <a:r>
              <a:rPr lang="zh-CN" altLang="en-US">
                <a:latin typeface="+mn-lt"/>
                <a:ea typeface="+mn-ea"/>
              </a:rPr>
              <a:t>三次投掷点数均相同的次数</a:t>
            </a:r>
            <a:r>
              <a:rPr lang="en-US" altLang="zh-CN">
                <a:latin typeface="+mn-lt"/>
                <a:ea typeface="+mn-ea"/>
              </a:rPr>
              <a:t>:', condition.sum())  	# </a:t>
            </a:r>
            <a:r>
              <a:rPr lang="zh-CN" altLang="en-US">
                <a:latin typeface="+mn-lt"/>
                <a:ea typeface="+mn-ea"/>
              </a:rPr>
              <a:t>计算</a:t>
            </a:r>
            <a:r>
              <a:rPr lang="en-US" altLang="zh-CN">
                <a:latin typeface="+mn-lt"/>
                <a:ea typeface="+mn-ea"/>
              </a:rPr>
              <a:t>True</a:t>
            </a:r>
            <a:r>
              <a:rPr lang="zh-CN" altLang="en-US">
                <a:latin typeface="+mn-lt"/>
                <a:ea typeface="+mn-ea"/>
              </a:rPr>
              <a:t>的次数</a:t>
            </a:r>
            <a:endParaRPr lang="zh-CN" altLang="en-US">
              <a:latin typeface="+mn-lt"/>
              <a:ea typeface="+mn-ea"/>
            </a:endParaRPr>
          </a:p>
          <a:p>
            <a:pPr algn="just" eaLnBrk="0" hangingPunct="0">
              <a:lnSpc>
                <a:spcPct val="120000"/>
              </a:lnSpc>
              <a:spcBef>
                <a:spcPts val="0"/>
              </a:spcBef>
              <a:buClr>
                <a:srgbClr val="990000"/>
              </a:buClr>
              <a:buFont typeface="Wingdings" panose="05000000000000000000" pitchFamily="2" charset="2"/>
            </a:pPr>
            <a:r>
              <a:rPr lang="en-US" altLang="zh-CN">
                <a:latin typeface="+mn-lt"/>
                <a:ea typeface="+mn-ea"/>
              </a:rPr>
              <a:t>print('</a:t>
            </a:r>
            <a:r>
              <a:rPr lang="zh-CN" altLang="en-US">
                <a:latin typeface="+mn-lt"/>
                <a:ea typeface="+mn-ea"/>
              </a:rPr>
              <a:t>投掷情况为</a:t>
            </a:r>
            <a:r>
              <a:rPr lang="en-US" altLang="zh-CN">
                <a:latin typeface="+mn-lt"/>
                <a:ea typeface="+mn-ea"/>
              </a:rPr>
              <a:t>:', dice[condition])  			# </a:t>
            </a:r>
            <a:r>
              <a:rPr lang="zh-CN" altLang="en-US">
                <a:latin typeface="+mn-lt"/>
                <a:ea typeface="+mn-ea"/>
              </a:rPr>
              <a:t>显示</a:t>
            </a:r>
            <a:r>
              <a:rPr lang="en-US" altLang="zh-CN">
                <a:latin typeface="+mn-lt"/>
                <a:ea typeface="+mn-ea"/>
              </a:rPr>
              <a:t>True</a:t>
            </a:r>
            <a:r>
              <a:rPr lang="zh-CN" altLang="en-US">
                <a:latin typeface="+mn-lt"/>
                <a:ea typeface="+mn-ea"/>
              </a:rPr>
              <a:t>对应的行</a:t>
            </a:r>
            <a:endParaRPr lang="zh-CN" altLang="en-US">
              <a:latin typeface="+mn-lt"/>
              <a:ea typeface="+mn-e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2" name="矩形 1"/>
          <p:cNvSpPr/>
          <p:nvPr/>
        </p:nvSpPr>
        <p:spPr>
          <a:xfrm>
            <a:off x="1612106" y="1010597"/>
            <a:ext cx="8967788" cy="5875968"/>
          </a:xfrm>
          <a:prstGeom prst="rect">
            <a:avLst/>
          </a:prstGeom>
          <a:solidFill>
            <a:schemeClr val="accent3">
              <a:lumMod val="95000"/>
            </a:schemeClr>
          </a:solidFill>
        </p:spPr>
        <p:txBody>
          <a:bodyPr wrap="square">
            <a:spAutoFit/>
          </a:bodyPr>
          <a:lstStyle/>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money = 500			# </a:t>
            </a:r>
            <a:r>
              <a:rPr lang="zh-CN" altLang="en-US" sz="1600">
                <a:latin typeface="+mn-lt"/>
                <a:ea typeface="+mn-ea"/>
              </a:rPr>
              <a:t>初始筹码数</a:t>
            </a:r>
            <a:endParaRPr lang="zh-CN" altLang="en-US"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bep = 10				# &gt;10</a:t>
            </a:r>
            <a:r>
              <a:rPr lang="zh-CN" altLang="en-US" sz="1600">
                <a:latin typeface="+mn-lt"/>
                <a:ea typeface="+mn-ea"/>
              </a:rPr>
              <a:t>赢，</a:t>
            </a:r>
            <a:r>
              <a:rPr lang="en-US" altLang="zh-CN" sz="1600">
                <a:latin typeface="+mn-lt"/>
                <a:ea typeface="+mn-ea"/>
              </a:rPr>
              <a:t>&lt;=10</a:t>
            </a:r>
            <a:r>
              <a:rPr lang="zh-CN" altLang="en-US" sz="1600">
                <a:latin typeface="+mn-lt"/>
                <a:ea typeface="+mn-ea"/>
              </a:rPr>
              <a:t>输</a:t>
            </a:r>
            <a:endParaRPr lang="zh-CN" altLang="en-US"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print('\n</a:t>
            </a:r>
            <a:r>
              <a:rPr lang="zh-CN" altLang="en-US" sz="1600">
                <a:latin typeface="+mn-lt"/>
                <a:ea typeface="+mn-ea"/>
              </a:rPr>
              <a:t>初始筹码</a:t>
            </a:r>
            <a:r>
              <a:rPr lang="en-US" altLang="zh-CN" sz="1600">
                <a:latin typeface="+mn-lt"/>
                <a:ea typeface="+mn-ea"/>
              </a:rPr>
              <a:t>:', money, ', </a:t>
            </a:r>
            <a:r>
              <a:rPr lang="zh-CN" altLang="en-US" sz="1600">
                <a:latin typeface="+mn-lt"/>
                <a:ea typeface="+mn-ea"/>
              </a:rPr>
              <a:t>盈亏点</a:t>
            </a:r>
            <a:r>
              <a:rPr lang="en-US" altLang="zh-CN" sz="1600">
                <a:latin typeface="+mn-lt"/>
                <a:ea typeface="+mn-ea"/>
              </a:rPr>
              <a:t>:', bep, ', </a:t>
            </a:r>
            <a:r>
              <a:rPr lang="zh-CN" altLang="en-US" sz="1600">
                <a:latin typeface="+mn-lt"/>
                <a:ea typeface="+mn-ea"/>
              </a:rPr>
              <a:t>每次输赢</a:t>
            </a:r>
            <a:r>
              <a:rPr lang="en-US" altLang="zh-CN" sz="1600">
                <a:latin typeface="+mn-lt"/>
                <a:ea typeface="+mn-ea"/>
              </a:rPr>
              <a:t>1')</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 </a:t>
            </a:r>
            <a:r>
              <a:rPr lang="zh-CN" altLang="en-US" sz="1600">
                <a:latin typeface="+mn-lt"/>
                <a:ea typeface="+mn-ea"/>
              </a:rPr>
              <a:t>只需简单统计</a:t>
            </a:r>
            <a:r>
              <a:rPr lang="en-US" altLang="zh-CN" sz="1600">
                <a:latin typeface="+mn-lt"/>
                <a:ea typeface="+mn-ea"/>
              </a:rPr>
              <a:t>&gt; bep</a:t>
            </a:r>
            <a:r>
              <a:rPr lang="zh-CN" altLang="en-US" sz="1600">
                <a:latin typeface="+mn-lt"/>
                <a:ea typeface="+mn-ea"/>
              </a:rPr>
              <a:t>和</a:t>
            </a:r>
            <a:r>
              <a:rPr lang="en-US" altLang="zh-CN" sz="1600">
                <a:latin typeface="+mn-lt"/>
                <a:ea typeface="+mn-ea"/>
              </a:rPr>
              <a:t>&lt;= bep</a:t>
            </a:r>
            <a:r>
              <a:rPr lang="zh-CN" altLang="en-US" sz="1600">
                <a:latin typeface="+mn-lt"/>
                <a:ea typeface="+mn-ea"/>
              </a:rPr>
              <a:t>的次数之和，即可计算最后的筹码数</a:t>
            </a:r>
            <a:endParaRPr lang="zh-CN" altLang="en-US"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total = money + (point &gt; bep).sum() - (point &lt;= bep).sum()</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print('</a:t>
            </a:r>
            <a:r>
              <a:rPr lang="zh-CN" altLang="en-US" sz="1600">
                <a:latin typeface="+mn-lt"/>
                <a:ea typeface="+mn-ea"/>
              </a:rPr>
              <a:t>最后筹码</a:t>
            </a:r>
            <a:r>
              <a:rPr lang="en-US" altLang="zh-CN" sz="1600">
                <a:latin typeface="+mn-lt"/>
                <a:ea typeface="+mn-ea"/>
              </a:rPr>
              <a:t>:', total)</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 </a:t>
            </a:r>
            <a:r>
              <a:rPr lang="zh-CN" altLang="en-US" sz="1600">
                <a:latin typeface="+mn-lt"/>
                <a:ea typeface="+mn-ea"/>
              </a:rPr>
              <a:t>计算投掷过程中曾经达到的最高筹码数、最低筹码数</a:t>
            </a:r>
            <a:endParaRPr lang="zh-CN" altLang="en-US"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 np.where</a:t>
            </a:r>
            <a:r>
              <a:rPr lang="zh-CN" altLang="en-US" sz="1600">
                <a:latin typeface="+mn-lt"/>
                <a:ea typeface="+mn-ea"/>
              </a:rPr>
              <a:t>判断每次输赢，返回</a:t>
            </a:r>
            <a:r>
              <a:rPr lang="en-US" altLang="zh-CN" sz="1600">
                <a:latin typeface="+mn-lt"/>
                <a:ea typeface="+mn-ea"/>
              </a:rPr>
              <a:t>1,-1</a:t>
            </a:r>
            <a:r>
              <a:rPr lang="zh-CN" altLang="en-US" sz="1600">
                <a:latin typeface="+mn-lt"/>
                <a:ea typeface="+mn-ea"/>
              </a:rPr>
              <a:t>构成的每次盈亏列，添加到末尾列，变为</a:t>
            </a:r>
            <a:r>
              <a:rPr lang="en-US" altLang="zh-CN" sz="1600">
                <a:latin typeface="+mn-lt"/>
                <a:ea typeface="+mn-ea"/>
              </a:rPr>
              <a:t>1000x5</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dice = np.c_[(dice, np.where(dice[:, 3] &gt; bep, 1, -1))]</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 np.cumsum</a:t>
            </a:r>
            <a:r>
              <a:rPr lang="zh-CN" altLang="en-US" sz="1600">
                <a:latin typeface="+mn-lt"/>
                <a:ea typeface="+mn-ea"/>
              </a:rPr>
              <a:t>累加每次盈亏列，得到累积盈亏列，添加到末尾列，变为</a:t>
            </a:r>
            <a:r>
              <a:rPr lang="en-US" altLang="zh-CN" sz="1600">
                <a:latin typeface="+mn-lt"/>
                <a:ea typeface="+mn-ea"/>
              </a:rPr>
              <a:t>1000x6</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dice = np.c_[(dice, np.cumsum(dice[:, 4]))]</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 </a:t>
            </a:r>
            <a:r>
              <a:rPr lang="zh-CN" altLang="en-US" sz="1600">
                <a:latin typeface="+mn-lt"/>
                <a:ea typeface="+mn-ea"/>
              </a:rPr>
              <a:t>累积盈亏列加初始筹码数，得到当前筹码列，添加到末尾列，变为</a:t>
            </a:r>
            <a:r>
              <a:rPr lang="en-US" altLang="zh-CN" sz="1600">
                <a:latin typeface="+mn-lt"/>
                <a:ea typeface="+mn-ea"/>
              </a:rPr>
              <a:t>1000x7</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dice = np.c_[(dice, dice[:, 5] + money)]</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s = '</a:t>
            </a:r>
            <a:r>
              <a:rPr lang="zh-CN" altLang="en-US" sz="1600">
                <a:latin typeface="+mn-lt"/>
                <a:ea typeface="+mn-ea"/>
              </a:rPr>
              <a:t>曾经的最高筹码数</a:t>
            </a:r>
            <a:r>
              <a:rPr lang="en-US" altLang="zh-CN" sz="1600">
                <a:latin typeface="+mn-lt"/>
                <a:ea typeface="+mn-ea"/>
              </a:rPr>
              <a:t>{}, </a:t>
            </a:r>
            <a:r>
              <a:rPr lang="zh-CN" altLang="en-US" sz="1600">
                <a:latin typeface="+mn-lt"/>
                <a:ea typeface="+mn-ea"/>
              </a:rPr>
              <a:t>出现在第</a:t>
            </a:r>
            <a:r>
              <a:rPr lang="en-US" altLang="zh-CN" sz="1600">
                <a:latin typeface="+mn-lt"/>
                <a:ea typeface="+mn-ea"/>
              </a:rPr>
              <a:t>{}</a:t>
            </a:r>
            <a:r>
              <a:rPr lang="zh-CN" altLang="en-US" sz="1600">
                <a:latin typeface="+mn-lt"/>
                <a:ea typeface="+mn-ea"/>
              </a:rPr>
              <a:t>次</a:t>
            </a:r>
            <a:r>
              <a:rPr lang="en-US" altLang="zh-CN" sz="1600">
                <a:latin typeface="+mn-lt"/>
                <a:ea typeface="+mn-ea"/>
              </a:rPr>
              <a:t>'</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print(s.format(np.max(dice[:, 6]), np.argmax(dice[:, 6])))</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s = '</a:t>
            </a:r>
            <a:r>
              <a:rPr lang="zh-CN" altLang="en-US" sz="1600">
                <a:latin typeface="+mn-lt"/>
                <a:ea typeface="+mn-ea"/>
              </a:rPr>
              <a:t>曾经的最低筹码数</a:t>
            </a:r>
            <a:r>
              <a:rPr lang="en-US" altLang="zh-CN" sz="1600">
                <a:latin typeface="+mn-lt"/>
                <a:ea typeface="+mn-ea"/>
              </a:rPr>
              <a:t>{}, </a:t>
            </a:r>
            <a:r>
              <a:rPr lang="zh-CN" altLang="en-US" sz="1600">
                <a:latin typeface="+mn-lt"/>
                <a:ea typeface="+mn-ea"/>
              </a:rPr>
              <a:t>出现在第</a:t>
            </a:r>
            <a:r>
              <a:rPr lang="en-US" altLang="zh-CN" sz="1600">
                <a:latin typeface="+mn-lt"/>
                <a:ea typeface="+mn-ea"/>
              </a:rPr>
              <a:t>{}</a:t>
            </a:r>
            <a:r>
              <a:rPr lang="zh-CN" altLang="en-US" sz="1600">
                <a:latin typeface="+mn-lt"/>
                <a:ea typeface="+mn-ea"/>
              </a:rPr>
              <a:t>次</a:t>
            </a:r>
            <a:r>
              <a:rPr lang="en-US" altLang="zh-CN" sz="1600">
                <a:latin typeface="+mn-lt"/>
                <a:ea typeface="+mn-ea"/>
              </a:rPr>
              <a:t>'</a:t>
            </a:r>
            <a:endParaRPr lang="en-US" altLang="zh-CN" sz="1600">
              <a:latin typeface="+mn-lt"/>
              <a:ea typeface="+mn-ea"/>
            </a:endParaRPr>
          </a:p>
          <a:p>
            <a:pPr algn="just" eaLnBrk="0" hangingPunct="0">
              <a:lnSpc>
                <a:spcPct val="120000"/>
              </a:lnSpc>
              <a:spcBef>
                <a:spcPct val="20000"/>
              </a:spcBef>
              <a:buClr>
                <a:srgbClr val="990000"/>
              </a:buClr>
              <a:buFont typeface="Wingdings" panose="05000000000000000000" pitchFamily="2" charset="2"/>
            </a:pPr>
            <a:r>
              <a:rPr lang="en-US" altLang="zh-CN" sz="1600">
                <a:latin typeface="+mn-lt"/>
                <a:ea typeface="+mn-ea"/>
              </a:rPr>
              <a:t>print(s.format(np.min(dice[:, 6]), np.argmin(dice[:, 6])))</a:t>
            </a:r>
            <a:endParaRPr lang="en-US" altLang="zh-CN" sz="1600">
              <a:latin typeface="+mn-lt"/>
              <a:ea typeface="+mn-e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819400" y="404665"/>
            <a:ext cx="655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dirty="0">
                <a:solidFill>
                  <a:schemeClr val="bg1"/>
                </a:solidFill>
                <a:effectLst>
                  <a:outerShdw blurRad="38100" dist="38100" dir="2700000" algn="tl">
                    <a:srgbClr val="000000">
                      <a:alpha val="43137"/>
                    </a:srgbClr>
                  </a:outerShdw>
                </a:effectLst>
              </a:rPr>
              <a:t>7.6 </a:t>
            </a:r>
            <a:r>
              <a:rPr lang="zh-CN" altLang="en-US" sz="3200" dirty="0">
                <a:solidFill>
                  <a:schemeClr val="bg1"/>
                </a:solidFill>
                <a:effectLst>
                  <a:outerShdw blurRad="38100" dist="38100" dir="2700000" algn="tl">
                    <a:srgbClr val="000000">
                      <a:alpha val="43137"/>
                    </a:srgbClr>
                  </a:outerShdw>
                </a:effectLst>
              </a:rPr>
              <a:t>应用实例 </a:t>
            </a:r>
            <a:endParaRPr lang="en-US" altLang="zh-CN" sz="3200" dirty="0">
              <a:solidFill>
                <a:schemeClr val="bg1"/>
              </a:solidFill>
              <a:effectLst>
                <a:outerShdw blurRad="38100" dist="38100" dir="2700000" algn="tl">
                  <a:srgbClr val="000000">
                    <a:alpha val="43137"/>
                  </a:srgbClr>
                </a:outerShdw>
              </a:effectLst>
            </a:endParaRPr>
          </a:p>
        </p:txBody>
      </p:sp>
      <p:sp>
        <p:nvSpPr>
          <p:cNvPr id="2" name="矩形 1"/>
          <p:cNvSpPr/>
          <p:nvPr/>
        </p:nvSpPr>
        <p:spPr>
          <a:xfrm>
            <a:off x="1524000" y="4291954"/>
            <a:ext cx="5574298" cy="2297424"/>
          </a:xfrm>
          <a:prstGeom prst="rect">
            <a:avLst/>
          </a:prstGeom>
        </p:spPr>
        <p:txBody>
          <a:bodyPr wrap="square">
            <a:spAutoFit/>
          </a:bodyPr>
          <a:lstStyle/>
          <a:p>
            <a:pPr>
              <a:lnSpc>
                <a:spcPct val="130000"/>
              </a:lnSpc>
              <a:buClr>
                <a:srgbClr val="990000"/>
              </a:buClr>
            </a:pPr>
            <a:r>
              <a:rPr lang="en-US" altLang="zh-CN" sz="1600" kern="0">
                <a:solidFill>
                  <a:srgbClr val="990000"/>
                </a:solidFill>
              </a:rPr>
              <a:t># </a:t>
            </a:r>
            <a:r>
              <a:rPr lang="zh-CN" altLang="en-US" sz="1600" kern="0">
                <a:solidFill>
                  <a:srgbClr val="990000"/>
                </a:solidFill>
              </a:rPr>
              <a:t>筹码</a:t>
            </a:r>
            <a:r>
              <a:rPr lang="zh-CN" altLang="en-US" sz="1600" kern="0" dirty="0">
                <a:solidFill>
                  <a:srgbClr val="990000"/>
                </a:solidFill>
              </a:rPr>
              <a:t>变化图</a:t>
            </a:r>
            <a:endParaRPr lang="en-US" altLang="zh-CN" sz="1600" kern="0" dirty="0">
              <a:solidFill>
                <a:srgbClr val="990000"/>
              </a:solidFill>
            </a:endParaRPr>
          </a:p>
          <a:p>
            <a:pPr>
              <a:lnSpc>
                <a:spcPct val="130000"/>
              </a:lnSpc>
            </a:pPr>
            <a:r>
              <a:rPr lang="en-US" altLang="zh-CN" sz="1600" dirty="0"/>
              <a:t>import </a:t>
            </a:r>
            <a:r>
              <a:rPr lang="en-US" altLang="zh-CN" sz="1600" dirty="0" err="1"/>
              <a:t>matplotlib.pyplot</a:t>
            </a:r>
            <a:r>
              <a:rPr lang="en-US" altLang="zh-CN" sz="1600" dirty="0"/>
              <a:t> as </a:t>
            </a:r>
            <a:r>
              <a:rPr lang="en-US" altLang="zh-CN" sz="1600" dirty="0" err="1"/>
              <a:t>plt</a:t>
            </a:r>
            <a:r>
              <a:rPr lang="en-US" altLang="zh-CN" sz="1600"/>
              <a:t>	# </a:t>
            </a:r>
            <a:r>
              <a:rPr lang="zh-CN" altLang="zh-CN" sz="1600" dirty="0"/>
              <a:t>引入绘图库</a:t>
            </a:r>
            <a:endParaRPr lang="zh-CN" altLang="zh-CN" sz="1600" dirty="0"/>
          </a:p>
          <a:p>
            <a:pPr>
              <a:lnSpc>
                <a:spcPct val="130000"/>
              </a:lnSpc>
            </a:pPr>
            <a:r>
              <a:rPr lang="en-US" altLang="zh-CN" sz="1600" dirty="0" err="1"/>
              <a:t>plt.rcParams</a:t>
            </a:r>
            <a:r>
              <a:rPr lang="en-US" altLang="zh-CN" sz="1600" dirty="0"/>
              <a:t>['</a:t>
            </a:r>
            <a:r>
              <a:rPr lang="en-US" altLang="zh-CN" sz="1600" dirty="0" err="1"/>
              <a:t>font.sans</a:t>
            </a:r>
            <a:r>
              <a:rPr lang="en-US" altLang="zh-CN" sz="1600" dirty="0"/>
              <a:t>-serif'] = [</a:t>
            </a:r>
            <a:r>
              <a:rPr lang="en-US" altLang="zh-CN" sz="1600"/>
              <a:t>'</a:t>
            </a:r>
            <a:r>
              <a:rPr lang="en-US" altLang="zh-CN" sz="1600" err="1"/>
              <a:t>SimHei</a:t>
            </a:r>
            <a:r>
              <a:rPr lang="en-US" altLang="zh-CN" sz="1600"/>
              <a:t>']# </a:t>
            </a:r>
            <a:r>
              <a:rPr lang="zh-CN" altLang="zh-CN" sz="1600"/>
              <a:t>黑体</a:t>
            </a:r>
            <a:r>
              <a:rPr lang="zh-CN" altLang="zh-CN" sz="1600" dirty="0"/>
              <a:t>字体</a:t>
            </a:r>
            <a:endParaRPr lang="zh-CN" altLang="zh-CN" sz="1600" dirty="0"/>
          </a:p>
          <a:p>
            <a:pPr>
              <a:lnSpc>
                <a:spcPct val="130000"/>
              </a:lnSpc>
            </a:pPr>
            <a:r>
              <a:rPr lang="en-US" altLang="zh-CN" sz="1600" dirty="0" err="1"/>
              <a:t>plt.xticks</a:t>
            </a:r>
            <a:r>
              <a:rPr lang="en-US" altLang="zh-CN" sz="1600" dirty="0"/>
              <a:t>(</a:t>
            </a:r>
            <a:r>
              <a:rPr lang="en-US" altLang="zh-CN" sz="1600" dirty="0" err="1"/>
              <a:t>fontsize</a:t>
            </a:r>
            <a:r>
              <a:rPr lang="en-US" altLang="zh-CN" sz="1600" dirty="0"/>
              <a:t>=14)		# </a:t>
            </a:r>
            <a:r>
              <a:rPr lang="zh-CN" altLang="zh-CN" sz="1600" dirty="0"/>
              <a:t>设</a:t>
            </a:r>
            <a:r>
              <a:rPr lang="en-US" altLang="zh-CN" sz="1600" dirty="0"/>
              <a:t>x</a:t>
            </a:r>
            <a:r>
              <a:rPr lang="zh-CN" altLang="zh-CN" sz="1600" dirty="0"/>
              <a:t>轴文字大小</a:t>
            </a:r>
            <a:endParaRPr lang="zh-CN" altLang="zh-CN" sz="1600" dirty="0"/>
          </a:p>
          <a:p>
            <a:pPr>
              <a:lnSpc>
                <a:spcPct val="130000"/>
              </a:lnSpc>
            </a:pPr>
            <a:r>
              <a:rPr lang="en-US" altLang="zh-CN" sz="1600" dirty="0" err="1"/>
              <a:t>plt.yticks</a:t>
            </a:r>
            <a:r>
              <a:rPr lang="en-US" altLang="zh-CN" sz="1600" dirty="0"/>
              <a:t>(</a:t>
            </a:r>
            <a:r>
              <a:rPr lang="en-US" altLang="zh-CN" sz="1600" dirty="0" err="1"/>
              <a:t>fontsize</a:t>
            </a:r>
            <a:r>
              <a:rPr lang="en-US" altLang="zh-CN" sz="1600" dirty="0"/>
              <a:t>=14)		# </a:t>
            </a:r>
            <a:r>
              <a:rPr lang="zh-CN" altLang="zh-CN" sz="1600" dirty="0"/>
              <a:t>设</a:t>
            </a:r>
            <a:r>
              <a:rPr lang="en-US" altLang="zh-CN" sz="1600" dirty="0"/>
              <a:t>y</a:t>
            </a:r>
            <a:r>
              <a:rPr lang="zh-CN" altLang="zh-CN" sz="1600" dirty="0"/>
              <a:t>轴文字大小</a:t>
            </a:r>
            <a:endParaRPr lang="zh-CN" altLang="zh-CN" sz="1600" dirty="0"/>
          </a:p>
          <a:p>
            <a:pPr>
              <a:lnSpc>
                <a:spcPct val="130000"/>
              </a:lnSpc>
            </a:pPr>
            <a:r>
              <a:rPr lang="en-US" altLang="zh-CN" sz="1600" dirty="0" err="1"/>
              <a:t>plt.title</a:t>
            </a:r>
            <a:r>
              <a:rPr lang="en-US" altLang="zh-CN" sz="1600" dirty="0"/>
              <a:t>('</a:t>
            </a:r>
            <a:r>
              <a:rPr lang="zh-CN" altLang="zh-CN" sz="1600" dirty="0"/>
              <a:t>筹码变化</a:t>
            </a:r>
            <a:r>
              <a:rPr lang="en-US" altLang="zh-CN" sz="1600" dirty="0"/>
              <a:t>', </a:t>
            </a:r>
            <a:r>
              <a:rPr lang="en-US" altLang="zh-CN" sz="1600" dirty="0" err="1"/>
              <a:t>fontsize</a:t>
            </a:r>
            <a:r>
              <a:rPr lang="en-US" altLang="zh-CN" sz="1600" dirty="0"/>
              <a:t>=16) </a:t>
            </a:r>
            <a:r>
              <a:rPr lang="en-US" altLang="zh-CN" sz="1600"/>
              <a:t>	# </a:t>
            </a:r>
            <a:r>
              <a:rPr lang="zh-CN" altLang="zh-CN" sz="1600" dirty="0"/>
              <a:t>设标题文字</a:t>
            </a:r>
            <a:endParaRPr lang="zh-CN" altLang="zh-CN" sz="1600" dirty="0"/>
          </a:p>
          <a:p>
            <a:pPr>
              <a:lnSpc>
                <a:spcPct val="130000"/>
              </a:lnSpc>
            </a:pPr>
            <a:r>
              <a:rPr lang="en-US" altLang="zh-CN" sz="1600" dirty="0" err="1"/>
              <a:t>plt.plot</a:t>
            </a:r>
            <a:r>
              <a:rPr lang="en-US" altLang="zh-CN" sz="1600" dirty="0"/>
              <a:t>(dice[:, -1]) 	</a:t>
            </a:r>
            <a:r>
              <a:rPr lang="en-US" altLang="zh-CN" sz="1600"/>
              <a:t>		# </a:t>
            </a:r>
            <a:r>
              <a:rPr lang="zh-CN" altLang="zh-CN" sz="1600"/>
              <a:t>筹码</a:t>
            </a:r>
            <a:r>
              <a:rPr lang="zh-CN" altLang="zh-CN" sz="1600" dirty="0"/>
              <a:t>变化折线图</a:t>
            </a:r>
            <a:endParaRPr lang="zh-CN" altLang="zh-CN" sz="1600" dirty="0"/>
          </a:p>
        </p:txBody>
      </p:sp>
      <p:sp>
        <p:nvSpPr>
          <p:cNvPr id="3" name="矩形 2"/>
          <p:cNvSpPr/>
          <p:nvPr/>
        </p:nvSpPr>
        <p:spPr>
          <a:xfrm>
            <a:off x="1991544" y="1006230"/>
            <a:ext cx="8356228" cy="3116109"/>
          </a:xfrm>
          <a:prstGeom prst="rect">
            <a:avLst/>
          </a:prstGeom>
        </p:spPr>
        <p:txBody>
          <a:bodyPr wrap="square">
            <a:spAutoFit/>
          </a:bodyPr>
          <a:lstStyle/>
          <a:p>
            <a:pPr eaLnBrk="0" hangingPunct="0">
              <a:lnSpc>
                <a:spcPct val="120000"/>
              </a:lnSpc>
              <a:buClr>
                <a:srgbClr val="990000"/>
              </a:buClr>
              <a:buFont typeface="Wingdings" panose="05000000000000000000" pitchFamily="2" charset="2"/>
            </a:pPr>
            <a:r>
              <a:rPr lang="zh-CN" altLang="zh-CN" sz="1600" kern="0" dirty="0">
                <a:solidFill>
                  <a:srgbClr val="990000"/>
                </a:solidFill>
              </a:rPr>
              <a:t>程序运行后，显示结果如下：</a:t>
            </a:r>
            <a:endParaRPr lang="zh-CN" altLang="zh-CN" sz="1600" kern="0" dirty="0">
              <a:solidFill>
                <a:srgbClr val="990000"/>
              </a:solidFill>
            </a:endParaRPr>
          </a:p>
          <a:p>
            <a:pPr indent="540385" algn="just" eaLnBrk="0" hangingPunct="0">
              <a:lnSpc>
                <a:spcPct val="120000"/>
              </a:lnSpc>
              <a:spcBef>
                <a:spcPct val="20000"/>
              </a:spcBef>
              <a:buClr>
                <a:srgbClr val="990000"/>
              </a:buClr>
              <a:buFont typeface="Wingdings" panose="05000000000000000000" pitchFamily="2" charset="2"/>
            </a:pPr>
            <a:r>
              <a:rPr lang="zh-CN" altLang="zh-CN" sz="1600" dirty="0">
                <a:latin typeface="+mn-lt"/>
                <a:ea typeface="+mn-ea"/>
              </a:rPr>
              <a:t>投掷出</a:t>
            </a:r>
            <a:r>
              <a:rPr lang="en-US" altLang="zh-CN" sz="1600" dirty="0">
                <a:latin typeface="+mn-lt"/>
                <a:ea typeface="+mn-ea"/>
              </a:rPr>
              <a:t>666</a:t>
            </a:r>
            <a:r>
              <a:rPr lang="zh-CN" altLang="zh-CN" sz="1600" dirty="0">
                <a:latin typeface="+mn-lt"/>
                <a:ea typeface="+mn-ea"/>
              </a:rPr>
              <a:t>的次数</a:t>
            </a:r>
            <a:r>
              <a:rPr lang="en-US" altLang="zh-CN" sz="1600" dirty="0">
                <a:latin typeface="+mn-lt"/>
                <a:ea typeface="+mn-ea"/>
              </a:rPr>
              <a:t>: 2</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en-US" altLang="zh-CN" sz="1600" dirty="0">
                <a:latin typeface="+mn-lt"/>
                <a:ea typeface="+mn-ea"/>
              </a:rPr>
              <a:t>666</a:t>
            </a:r>
            <a:r>
              <a:rPr lang="zh-CN" altLang="zh-CN" sz="1600" dirty="0">
                <a:latin typeface="+mn-lt"/>
                <a:ea typeface="+mn-ea"/>
              </a:rPr>
              <a:t>出现在第</a:t>
            </a:r>
            <a:r>
              <a:rPr lang="en-US" altLang="zh-CN" sz="1600" dirty="0">
                <a:latin typeface="+mn-lt"/>
                <a:ea typeface="+mn-ea"/>
              </a:rPr>
              <a:t>x</a:t>
            </a:r>
            <a:r>
              <a:rPr lang="zh-CN" altLang="zh-CN" sz="1600" dirty="0">
                <a:latin typeface="+mn-lt"/>
                <a:ea typeface="+mn-ea"/>
              </a:rPr>
              <a:t>次</a:t>
            </a:r>
            <a:r>
              <a:rPr lang="en-US" altLang="zh-CN" sz="1600" dirty="0">
                <a:latin typeface="+mn-lt"/>
                <a:ea typeface="+mn-ea"/>
              </a:rPr>
              <a:t> (array([ 99, 865], </a:t>
            </a:r>
            <a:r>
              <a:rPr lang="en-US" altLang="zh-CN" sz="1600" dirty="0" err="1">
                <a:latin typeface="+mn-lt"/>
                <a:ea typeface="+mn-ea"/>
              </a:rPr>
              <a:t>dtype</a:t>
            </a:r>
            <a:r>
              <a:rPr lang="en-US" altLang="zh-CN" sz="1600" dirty="0">
                <a:latin typeface="+mn-lt"/>
                <a:ea typeface="+mn-ea"/>
              </a:rPr>
              <a:t>=int64),)</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en-US" altLang="zh-CN" sz="1600" dirty="0">
                <a:latin typeface="+mn-lt"/>
                <a:ea typeface="+mn-ea"/>
              </a:rPr>
              <a:t> </a:t>
            </a:r>
            <a:r>
              <a:rPr lang="zh-CN" altLang="zh-CN" sz="1600" dirty="0">
                <a:latin typeface="+mn-lt"/>
                <a:ea typeface="+mn-ea"/>
              </a:rPr>
              <a:t>三次投掷点数均相同的次数</a:t>
            </a:r>
            <a:r>
              <a:rPr lang="en-US" altLang="zh-CN" sz="1600" dirty="0">
                <a:latin typeface="+mn-lt"/>
                <a:ea typeface="+mn-ea"/>
              </a:rPr>
              <a:t>: 22</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zh-CN" altLang="zh-CN" sz="1600" dirty="0">
                <a:latin typeface="+mn-lt"/>
                <a:ea typeface="+mn-ea"/>
              </a:rPr>
              <a:t>投掷情况为</a:t>
            </a:r>
            <a:r>
              <a:rPr lang="en-US" altLang="zh-CN" sz="1600" dirty="0">
                <a:latin typeface="+mn-lt"/>
                <a:ea typeface="+mn-ea"/>
              </a:rPr>
              <a:t>: [[ 5  5  5 15] .... ....</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zh-CN" altLang="zh-CN" sz="1600" dirty="0">
                <a:latin typeface="+mn-lt"/>
                <a:ea typeface="+mn-ea"/>
              </a:rPr>
              <a:t>初始筹码</a:t>
            </a:r>
            <a:r>
              <a:rPr lang="en-US" altLang="zh-CN" sz="1600" dirty="0">
                <a:latin typeface="+mn-lt"/>
                <a:ea typeface="+mn-ea"/>
              </a:rPr>
              <a:t>: 500 , </a:t>
            </a:r>
            <a:r>
              <a:rPr lang="zh-CN" altLang="zh-CN" sz="1600" dirty="0">
                <a:latin typeface="+mn-lt"/>
                <a:ea typeface="+mn-ea"/>
              </a:rPr>
              <a:t>盈亏点</a:t>
            </a:r>
            <a:r>
              <a:rPr lang="en-US" altLang="zh-CN" sz="1600" dirty="0">
                <a:latin typeface="+mn-lt"/>
                <a:ea typeface="+mn-ea"/>
              </a:rPr>
              <a:t>: 10 , </a:t>
            </a:r>
            <a:r>
              <a:rPr lang="zh-CN" altLang="zh-CN" sz="1600" dirty="0">
                <a:latin typeface="+mn-lt"/>
                <a:ea typeface="+mn-ea"/>
              </a:rPr>
              <a:t>每次输赢</a:t>
            </a:r>
            <a:r>
              <a:rPr lang="en-US" altLang="zh-CN" sz="1600" dirty="0">
                <a:latin typeface="+mn-lt"/>
                <a:ea typeface="+mn-ea"/>
              </a:rPr>
              <a:t>1</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zh-CN" altLang="zh-CN" sz="1600" dirty="0">
                <a:latin typeface="+mn-lt"/>
                <a:ea typeface="+mn-ea"/>
              </a:rPr>
              <a:t>最后筹码</a:t>
            </a:r>
            <a:r>
              <a:rPr lang="en-US" altLang="zh-CN" sz="1600" dirty="0">
                <a:latin typeface="+mn-lt"/>
                <a:ea typeface="+mn-ea"/>
              </a:rPr>
              <a:t>: 442</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zh-CN" altLang="zh-CN" sz="1600" dirty="0">
                <a:latin typeface="+mn-lt"/>
                <a:ea typeface="+mn-ea"/>
              </a:rPr>
              <a:t>曾经的最高筹码数</a:t>
            </a:r>
            <a:r>
              <a:rPr lang="en-US" altLang="zh-CN" sz="1600" dirty="0">
                <a:latin typeface="+mn-lt"/>
                <a:ea typeface="+mn-ea"/>
              </a:rPr>
              <a:t>504</a:t>
            </a:r>
            <a:r>
              <a:rPr lang="zh-CN" altLang="zh-CN" sz="1600" dirty="0">
                <a:latin typeface="+mn-lt"/>
                <a:ea typeface="+mn-ea"/>
              </a:rPr>
              <a:t>，出现在第</a:t>
            </a:r>
            <a:r>
              <a:rPr lang="en-US" altLang="zh-CN" sz="1600" dirty="0">
                <a:latin typeface="+mn-lt"/>
                <a:ea typeface="+mn-ea"/>
              </a:rPr>
              <a:t>57</a:t>
            </a:r>
            <a:r>
              <a:rPr lang="zh-CN" altLang="zh-CN" sz="1600" dirty="0">
                <a:latin typeface="+mn-lt"/>
                <a:ea typeface="+mn-ea"/>
              </a:rPr>
              <a:t>次</a:t>
            </a:r>
            <a:endParaRPr lang="zh-CN" altLang="zh-CN" sz="1600" dirty="0">
              <a:latin typeface="+mn-lt"/>
              <a:ea typeface="+mn-ea"/>
            </a:endParaRPr>
          </a:p>
          <a:p>
            <a:pPr indent="540385" algn="just" eaLnBrk="0" hangingPunct="0">
              <a:lnSpc>
                <a:spcPct val="120000"/>
              </a:lnSpc>
              <a:spcBef>
                <a:spcPct val="20000"/>
              </a:spcBef>
              <a:buClr>
                <a:srgbClr val="990000"/>
              </a:buClr>
              <a:buFont typeface="Wingdings" panose="05000000000000000000" pitchFamily="2" charset="2"/>
            </a:pPr>
            <a:r>
              <a:rPr lang="zh-CN" altLang="zh-CN" sz="1600" dirty="0">
                <a:latin typeface="+mn-lt"/>
                <a:ea typeface="+mn-ea"/>
              </a:rPr>
              <a:t>曾经的最低筹码数</a:t>
            </a:r>
            <a:r>
              <a:rPr lang="en-US" altLang="zh-CN" sz="1600" dirty="0">
                <a:latin typeface="+mn-lt"/>
                <a:ea typeface="+mn-ea"/>
              </a:rPr>
              <a:t>431, </a:t>
            </a:r>
            <a:r>
              <a:rPr lang="zh-CN" altLang="zh-CN" sz="1600" dirty="0">
                <a:latin typeface="+mn-lt"/>
                <a:ea typeface="+mn-ea"/>
              </a:rPr>
              <a:t>出现在第</a:t>
            </a:r>
            <a:r>
              <a:rPr lang="en-US" altLang="zh-CN" sz="1600" dirty="0">
                <a:latin typeface="+mn-lt"/>
                <a:ea typeface="+mn-ea"/>
              </a:rPr>
              <a:t>810</a:t>
            </a:r>
            <a:r>
              <a:rPr lang="zh-CN" altLang="zh-CN" sz="1600" dirty="0">
                <a:latin typeface="+mn-lt"/>
                <a:ea typeface="+mn-ea"/>
              </a:rPr>
              <a:t>次</a:t>
            </a:r>
            <a:endParaRPr lang="zh-CN" altLang="zh-CN" sz="1600" dirty="0">
              <a:latin typeface="+mn-lt"/>
              <a:ea typeface="+mn-ea"/>
            </a:endParaRPr>
          </a:p>
        </p:txBody>
      </p:sp>
      <p:pic>
        <p:nvPicPr>
          <p:cNvPr id="4" name="图片 3"/>
          <p:cNvPicPr>
            <a:picLocks noChangeAspect="1"/>
          </p:cNvPicPr>
          <p:nvPr/>
        </p:nvPicPr>
        <p:blipFill>
          <a:blip r:embed="rId1"/>
          <a:stretch>
            <a:fillRect/>
          </a:stretch>
        </p:blipFill>
        <p:spPr>
          <a:xfrm>
            <a:off x="7196486" y="4437112"/>
            <a:ext cx="3295302" cy="2333808"/>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gray">
          <a:xfrm>
            <a:off x="4439816" y="3717032"/>
            <a:ext cx="4248472" cy="720080"/>
          </a:xfrm>
          <a:prstGeom prst="rect">
            <a:avLst/>
          </a:prstGeom>
        </p:spPr>
        <p:txBody>
          <a:bodyPr wrap="none" fromWordArt="1">
            <a:prstTxWarp prst="textDeflate">
              <a:avLst>
                <a:gd name="adj" fmla="val 0"/>
              </a:avLst>
            </a:prstTxWarp>
          </a:bodyPr>
          <a:lstStyle/>
          <a:p>
            <a:pPr algn="ctr"/>
            <a:r>
              <a:rPr lang="en-US" altLang="zh-CN" sz="5400" kern="10" dirty="0">
                <a:ln w="19050">
                  <a:solidFill>
                    <a:schemeClr val="bg1"/>
                  </a:solidFill>
                  <a:rou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panose="020B0604030504040204"/>
                <a:ea typeface="Verdana" panose="020B0604030504040204"/>
                <a:cs typeface="Verdana" panose="020B0604030504040204"/>
              </a:rPr>
              <a:t>Thank You !</a:t>
            </a:r>
            <a:endParaRPr lang="zh-CN" altLang="en-US" sz="5400" kern="10" dirty="0">
              <a:ln w="19050">
                <a:solidFill>
                  <a:schemeClr val="bg1"/>
                </a:solidFill>
                <a:rou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panose="020B0604030504040204"/>
              <a:cs typeface="Verdana" panose="020B0604030504040204"/>
            </a:endParaRPr>
          </a:p>
        </p:txBody>
      </p:sp>
      <p:sp>
        <p:nvSpPr>
          <p:cNvPr id="307203" name="WordArt 3"/>
          <p:cNvSpPr>
            <a:spLocks noChangeArrowheads="1" noChangeShapeType="1" noTextEdit="1"/>
          </p:cNvSpPr>
          <p:nvPr/>
        </p:nvSpPr>
        <p:spPr bwMode="auto">
          <a:xfrm>
            <a:off x="3071661" y="1322224"/>
            <a:ext cx="6626225" cy="1368425"/>
          </a:xfrm>
          <a:prstGeom prst="rect">
            <a:avLst/>
          </a:prstGeom>
          <a:extLst>
            <a:ext uri="{AF507438-7753-43E0-B8FC-AC1667EBCBE1}">
              <a14:hiddenEffects xmlns:a14="http://schemas.microsoft.com/office/drawing/2010/main">
                <a:effectLst/>
              </a14:hiddenEffects>
            </a:ext>
          </a:extLst>
        </p:spPr>
        <p:txBody>
          <a:bodyPr wrap="none" fromWordArt="1">
            <a:prstTxWarp prst="textInflateTop">
              <a:avLst>
                <a:gd name="adj" fmla="val 31917"/>
              </a:avLst>
            </a:prstTxWarp>
          </a:bodyPr>
          <a:lstStyle/>
          <a:p>
            <a:pPr algn="ctr">
              <a:defRPr/>
            </a:pPr>
            <a:r>
              <a:rPr lang="en-US" altLang="zh-CN" sz="3600" kern="10" dirty="0">
                <a:ln w="9525">
                  <a:solidFill>
                    <a:srgbClr val="000000"/>
                  </a:solidFill>
                  <a:round/>
                </a:ln>
                <a:solidFill>
                  <a:srgbClr val="FFFFFF"/>
                </a:solidFill>
                <a:latin typeface="宋体" panose="02010600030101010101" pitchFamily="2" charset="-122"/>
                <a:ea typeface="宋体" panose="02010600030101010101" pitchFamily="2" charset="-122"/>
              </a:rPr>
              <a:t>Python</a:t>
            </a:r>
            <a:r>
              <a:rPr lang="zh-CN" altLang="en-US" sz="3600" kern="10" dirty="0">
                <a:ln w="9525">
                  <a:solidFill>
                    <a:srgbClr val="000000"/>
                  </a:solidFill>
                  <a:round/>
                </a:ln>
                <a:solidFill>
                  <a:srgbClr val="FFFFFF"/>
                </a:solidFill>
                <a:latin typeface="宋体" panose="02010600030101010101" pitchFamily="2" charset="-122"/>
                <a:ea typeface="宋体" panose="02010600030101010101" pitchFamily="2" charset="-122"/>
              </a:rPr>
              <a:t>程序设计基础</a:t>
            </a:r>
            <a:endParaRPr lang="zh-CN" altLang="en-US" sz="3600" kern="10" dirty="0">
              <a:ln w="9525">
                <a:solidFill>
                  <a:srgbClr val="000000"/>
                </a:solidFill>
                <a:round/>
              </a:ln>
              <a:solidFill>
                <a:srgbClr val="FFFFFF"/>
              </a:solidFill>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37577" y="5445224"/>
            <a:ext cx="2694395" cy="868876"/>
          </a:xfrm>
          <a:prstGeom prst="rect">
            <a:avLst/>
          </a:prstGeom>
        </p:spPr>
      </p:pic>
    </p:spTree>
  </p:cSld>
  <p:clrMapOvr>
    <a:masterClrMapping/>
  </p:clrMapOvr>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ProblemSubmit"/>
  <p:tag name="RAINPROBLEMTYPE" val="MultipleChoice"/>
</p:tagLst>
</file>

<file path=ppt/tags/tag100.xml><?xml version="1.0" encoding="utf-8"?>
<p:tagLst xmlns:p="http://schemas.openxmlformats.org/presentationml/2006/main">
  <p:tag name="RAINPROBLEMTYPE" val="ProblemTypeMarker"/>
</p:tagLst>
</file>

<file path=ppt/tags/tag101.xml><?xml version="1.0" encoding="utf-8"?>
<p:tagLst xmlns:p="http://schemas.openxmlformats.org/presentationml/2006/main">
  <p:tag name="RAINPROBLEMTYPE" val="ProblemTypeMarker"/>
</p:tagLst>
</file>

<file path=ppt/tags/tag102.xml><?xml version="1.0" encoding="utf-8"?>
<p:tagLst xmlns:p="http://schemas.openxmlformats.org/presentationml/2006/main">
  <p:tag name="RAINPROBLEMTYPE" val="ProblemTypeMarker"/>
</p:tagLst>
</file>

<file path=ppt/tags/tag103.xml><?xml version="1.0" encoding="utf-8"?>
<p:tagLst xmlns:p="http://schemas.openxmlformats.org/presentationml/2006/main">
  <p:tag name="RAINPROBLEMTYPE" val="ProblemTypeMarker"/>
</p:tagLst>
</file>

<file path=ppt/tags/tag104.xml><?xml version="1.0" encoding="utf-8"?>
<p:tagLst xmlns:p="http://schemas.openxmlformats.org/presentationml/2006/main">
  <p:tag name="RAINPROBLEM" val="ProblemSetting"/>
  <p:tag name="RAINPROBLEMTYPE" val="FillBlank"/>
</p:tagLst>
</file>

<file path=ppt/tags/tag105.xml><?xml version="1.0" encoding="utf-8"?>
<p:tagLst xmlns:p="http://schemas.openxmlformats.org/presentationml/2006/main">
  <p:tag name="RAINPROBLEM" val="FillBlank"/>
  <p:tag name="PROBLEMBLANKKEYWORD" val="填空"/>
  <p:tag name="PROBLEMSCORE" val="1.0"/>
  <p:tag name="PROBLEMBLANK" val="[{&quot;Num&quot;:1,&quot;Score&quot;:1.0,&quot;Answers&quot;:[&quot;astype&quot;],&quot;CaseSensitive&quot;:false,&quot;FuzzyMatch&quot;:false}]"/>
</p:tagLst>
</file>

<file path=ppt/tags/tag106.xml><?xml version="1.0" encoding="utf-8"?>
<p:tagLst xmlns:p="http://schemas.openxmlformats.org/presentationml/2006/main">
  <p:tag name="RAINPROBLEM" val="ProblemBody"/>
</p:tagLst>
</file>

<file path=ppt/tags/tag107.xml><?xml version="1.0" encoding="utf-8"?>
<p:tagLst xmlns:p="http://schemas.openxmlformats.org/presentationml/2006/main">
  <p:tag name="RAINPROBLEM" val="ProblemItem"/>
</p:tagLst>
</file>

<file path=ppt/tags/tag108.xml><?xml version="1.0" encoding="utf-8"?>
<p:tagLst xmlns:p="http://schemas.openxmlformats.org/presentationml/2006/main">
  <p:tag name="RAINPROBLEM" val="ProblemItem"/>
</p:tagLst>
</file>

<file path=ppt/tags/tag109.xml><?xml version="1.0" encoding="utf-8"?>
<p:tagLst xmlns:p="http://schemas.openxmlformats.org/presentationml/2006/main">
  <p:tag name="RAINPROBLEM" val="ProblemBullet"/>
  <p:tag name="RAINPROBLEMTYPE" val="MultipleChoice"/>
  <p:tag name="RAINBULLET" val="Wrong"/>
</p:tagLst>
</file>

<file path=ppt/tags/tag11.xml><?xml version="1.0" encoding="utf-8"?>
<p:tagLst xmlns:p="http://schemas.openxmlformats.org/presentationml/2006/main">
  <p:tag name="RAINPROBLEMTYPE" val="ProblemTypeMarker"/>
</p:tagLst>
</file>

<file path=ppt/tags/tag110.xml><?xml version="1.0" encoding="utf-8"?>
<p:tagLst xmlns:p="http://schemas.openxmlformats.org/presentationml/2006/main">
  <p:tag name="RAINPROBLEM" val="ProblemBullet"/>
  <p:tag name="RAINPROBLEMTYPE" val="MultipleChoice"/>
  <p:tag name="RAINBULLET" val="Correct"/>
</p:tagLst>
</file>

<file path=ppt/tags/tag111.xml><?xml version="1.0" encoding="utf-8"?>
<p:tagLst xmlns:p="http://schemas.openxmlformats.org/presentationml/2006/main">
  <p:tag name="RAINPROBLEM" val="ProblemSubmit"/>
  <p:tag name="RAINPROBLEMTYPE" val="MultipleChoice"/>
</p:tagLst>
</file>

<file path=ppt/tags/tag112.xml><?xml version="1.0" encoding="utf-8"?>
<p:tagLst xmlns:p="http://schemas.openxmlformats.org/presentationml/2006/main">
  <p:tag name="RAINPROBLEMTYPE" val="ProblemTypeMarker"/>
</p:tagLst>
</file>

<file path=ppt/tags/tag113.xml><?xml version="1.0" encoding="utf-8"?>
<p:tagLst xmlns:p="http://schemas.openxmlformats.org/presentationml/2006/main">
  <p:tag name="RAINPROBLEMTYPE" val="ProblemTypeMarker"/>
</p:tagLst>
</file>

<file path=ppt/tags/tag114.xml><?xml version="1.0" encoding="utf-8"?>
<p:tagLst xmlns:p="http://schemas.openxmlformats.org/presentationml/2006/main">
  <p:tag name="RAINPROBLEMTYPE" val="ProblemTypeMarker"/>
</p:tagLst>
</file>

<file path=ppt/tags/tag115.xml><?xml version="1.0" encoding="utf-8"?>
<p:tagLst xmlns:p="http://schemas.openxmlformats.org/presentationml/2006/main">
  <p:tag name="RAINPROBLEMTYPE" val="ProblemTypeMarker"/>
</p:tagLst>
</file>

<file path=ppt/tags/tag116.xml><?xml version="1.0" encoding="utf-8"?>
<p:tagLst xmlns:p="http://schemas.openxmlformats.org/presentationml/2006/main">
  <p:tag name="RAINPROBLEMTYPE" val="ProblemTypeMarker"/>
</p:tagLst>
</file>

<file path=ppt/tags/tag117.xml><?xml version="1.0" encoding="utf-8"?>
<p:tagLst xmlns:p="http://schemas.openxmlformats.org/presentationml/2006/main">
  <p:tag name="RAINPROBLEM" val="ProblemSetting"/>
  <p:tag name="RAINPROBLEMTYPE" val="MultipleChoice"/>
</p:tagLst>
</file>

<file path=ppt/tags/tag118.xml><?xml version="1.0" encoding="utf-8"?>
<p:tagLst xmlns:p="http://schemas.openxmlformats.org/presentationml/2006/main">
  <p:tag name="RAINPROBLEM" val="MultipleChoice"/>
  <p:tag name="PROBLEMSCORE" val="1.0"/>
</p:tagLst>
</file>

<file path=ppt/tags/tag119.xml><?xml version="1.0" encoding="utf-8"?>
<p:tagLst xmlns:p="http://schemas.openxmlformats.org/presentationml/2006/main">
  <p:tag name="RAINPROBLEM" val="ProblemBody"/>
</p:tagLst>
</file>

<file path=ppt/tags/tag12.xml><?xml version="1.0" encoding="utf-8"?>
<p:tagLst xmlns:p="http://schemas.openxmlformats.org/presentationml/2006/main">
  <p:tag name="RAINPROBLEMTYPE" val="ProblemTypeMarker"/>
</p:tagLst>
</file>

<file path=ppt/tags/tag120.xml><?xml version="1.0" encoding="utf-8"?>
<p:tagLst xmlns:p="http://schemas.openxmlformats.org/presentationml/2006/main">
  <p:tag name="RAINPROBLEM" val="ProblemItem"/>
</p:tagLst>
</file>

<file path=ppt/tags/tag121.xml><?xml version="1.0" encoding="utf-8"?>
<p:tagLst xmlns:p="http://schemas.openxmlformats.org/presentationml/2006/main">
  <p:tag name="RAINPROBLEM" val="ProblemItem"/>
</p:tagLst>
</file>

<file path=ppt/tags/tag122.xml><?xml version="1.0" encoding="utf-8"?>
<p:tagLst xmlns:p="http://schemas.openxmlformats.org/presentationml/2006/main">
  <p:tag name="RAINPROBLEM" val="ProblemItem"/>
</p:tagLst>
</file>

<file path=ppt/tags/tag123.xml><?xml version="1.0" encoding="utf-8"?>
<p:tagLst xmlns:p="http://schemas.openxmlformats.org/presentationml/2006/main">
  <p:tag name="RAINPROBLEM" val="ProblemItem"/>
</p:tagLst>
</file>

<file path=ppt/tags/tag124.xml><?xml version="1.0" encoding="utf-8"?>
<p:tagLst xmlns:p="http://schemas.openxmlformats.org/presentationml/2006/main">
  <p:tag name="RAINPROBLEM" val="ProblemBullet"/>
  <p:tag name="RAINPROBLEMTYPE" val="MultipleChoice"/>
  <p:tag name="RAINBULLET" val="Wrong"/>
</p:tagLst>
</file>

<file path=ppt/tags/tag125.xml><?xml version="1.0" encoding="utf-8"?>
<p:tagLst xmlns:p="http://schemas.openxmlformats.org/presentationml/2006/main">
  <p:tag name="RAINPROBLEM" val="ProblemBullet"/>
  <p:tag name="RAINPROBLEMTYPE" val="MultipleChoice"/>
  <p:tag name="RAINBULLET" val="Wrong"/>
</p:tagLst>
</file>

<file path=ppt/tags/tag126.xml><?xml version="1.0" encoding="utf-8"?>
<p:tagLst xmlns:p="http://schemas.openxmlformats.org/presentationml/2006/main">
  <p:tag name="RAINPROBLEM" val="ProblemBullet"/>
  <p:tag name="RAINPROBLEMTYPE" val="MultipleChoice"/>
  <p:tag name="RAINBULLET" val="Wrong"/>
</p:tagLst>
</file>

<file path=ppt/tags/tag127.xml><?xml version="1.0" encoding="utf-8"?>
<p:tagLst xmlns:p="http://schemas.openxmlformats.org/presentationml/2006/main">
  <p:tag name="RAINPROBLEM" val="ProblemBullet"/>
  <p:tag name="RAINPROBLEMTYPE" val="MultipleChoice"/>
  <p:tag name="RAINBULLET" val="Correct"/>
</p:tagLst>
</file>

<file path=ppt/tags/tag128.xml><?xml version="1.0" encoding="utf-8"?>
<p:tagLst xmlns:p="http://schemas.openxmlformats.org/presentationml/2006/main">
  <p:tag name="RAINPROBLEM" val="ProblemSubmit"/>
  <p:tag name="RAINPROBLEMTYPE" val="MultipleChoice"/>
</p:tagLst>
</file>

<file path=ppt/tags/tag129.xml><?xml version="1.0" encoding="utf-8"?>
<p:tagLst xmlns:p="http://schemas.openxmlformats.org/presentationml/2006/main">
  <p:tag name="RAINPROBLEMTYPE" val="ProblemTypeMarker"/>
</p:tagLst>
</file>

<file path=ppt/tags/tag13.xml><?xml version="1.0" encoding="utf-8"?>
<p:tagLst xmlns:p="http://schemas.openxmlformats.org/presentationml/2006/main">
  <p:tag name="RAINPROBLEMTYPE" val="ProblemTypeMarker"/>
</p:tagLst>
</file>

<file path=ppt/tags/tag130.xml><?xml version="1.0" encoding="utf-8"?>
<p:tagLst xmlns:p="http://schemas.openxmlformats.org/presentationml/2006/main">
  <p:tag name="RAINPROBLEMTYPE" val="ProblemTypeMarker"/>
</p:tagLst>
</file>

<file path=ppt/tags/tag131.xml><?xml version="1.0" encoding="utf-8"?>
<p:tagLst xmlns:p="http://schemas.openxmlformats.org/presentationml/2006/main">
  <p:tag name="RAINPROBLEMTYPE" val="ProblemTypeMarker"/>
</p:tagLst>
</file>

<file path=ppt/tags/tag132.xml><?xml version="1.0" encoding="utf-8"?>
<p:tagLst xmlns:p="http://schemas.openxmlformats.org/presentationml/2006/main">
  <p:tag name="RAINPROBLEMTYPE" val="ProblemTypeMarker"/>
</p:tagLst>
</file>

<file path=ppt/tags/tag133.xml><?xml version="1.0" encoding="utf-8"?>
<p:tagLst xmlns:p="http://schemas.openxmlformats.org/presentationml/2006/main">
  <p:tag name="RAINPROBLEMTYPE" val="ProblemTypeMarker"/>
</p:tagLst>
</file>

<file path=ppt/tags/tag134.xml><?xml version="1.0" encoding="utf-8"?>
<p:tagLst xmlns:p="http://schemas.openxmlformats.org/presentationml/2006/main">
  <p:tag name="RAINPROBLEM" val="ProblemSetting"/>
  <p:tag name="RAINPROBLEMTYPE" val="MultipleChoice"/>
</p:tagLst>
</file>

<file path=ppt/tags/tag135.xml><?xml version="1.0" encoding="utf-8"?>
<p:tagLst xmlns:p="http://schemas.openxmlformats.org/presentationml/2006/main">
  <p:tag name="RAINPROBLEM" val="MultipleChoice"/>
  <p:tag name="PROBLEMSCORE" val="1.0"/>
</p:tagLst>
</file>

<file path=ppt/tags/tag136.xml><?xml version="1.0" encoding="utf-8"?>
<p:tagLst xmlns:p="http://schemas.openxmlformats.org/presentationml/2006/main">
  <p:tag name="RAINPROBLEM" val="ProblemBody"/>
</p:tagLst>
</file>

<file path=ppt/tags/tag137.xml><?xml version="1.0" encoding="utf-8"?>
<p:tagLst xmlns:p="http://schemas.openxmlformats.org/presentationml/2006/main">
  <p:tag name="RAINPROBLEM" val="ProblemItem"/>
</p:tagLst>
</file>

<file path=ppt/tags/tag138.xml><?xml version="1.0" encoding="utf-8"?>
<p:tagLst xmlns:p="http://schemas.openxmlformats.org/presentationml/2006/main">
  <p:tag name="RAINPROBLEM" val="ProblemItem"/>
</p:tagLst>
</file>

<file path=ppt/tags/tag139.xml><?xml version="1.0" encoding="utf-8"?>
<p:tagLst xmlns:p="http://schemas.openxmlformats.org/presentationml/2006/main">
  <p:tag name="RAINPROBLEM" val="ProblemItem"/>
</p:tagLst>
</file>

<file path=ppt/tags/tag14.xml><?xml version="1.0" encoding="utf-8"?>
<p:tagLst xmlns:p="http://schemas.openxmlformats.org/presentationml/2006/main">
  <p:tag name="RAINPROBLEMTYPE" val="ProblemTypeMarker"/>
</p:tagLst>
</file>

<file path=ppt/tags/tag140.xml><?xml version="1.0" encoding="utf-8"?>
<p:tagLst xmlns:p="http://schemas.openxmlformats.org/presentationml/2006/main">
  <p:tag name="RAINPROBLEM" val="ProblemItem"/>
</p:tagLst>
</file>

<file path=ppt/tags/tag141.xml><?xml version="1.0" encoding="utf-8"?>
<p:tagLst xmlns:p="http://schemas.openxmlformats.org/presentationml/2006/main">
  <p:tag name="RAINPROBLEM" val="ProblemBullet"/>
  <p:tag name="RAINPROBLEMTYPE" val="MultipleChoice"/>
  <p:tag name="RAINBULLET" val="Wrong"/>
</p:tagLst>
</file>

<file path=ppt/tags/tag142.xml><?xml version="1.0" encoding="utf-8"?>
<p:tagLst xmlns:p="http://schemas.openxmlformats.org/presentationml/2006/main">
  <p:tag name="RAINPROBLEM" val="ProblemBullet"/>
  <p:tag name="RAINPROBLEMTYPE" val="MultipleChoice"/>
  <p:tag name="RAINBULLET" val="Wrong"/>
</p:tagLst>
</file>

<file path=ppt/tags/tag143.xml><?xml version="1.0" encoding="utf-8"?>
<p:tagLst xmlns:p="http://schemas.openxmlformats.org/presentationml/2006/main">
  <p:tag name="RAINPROBLEM" val="ProblemBullet"/>
  <p:tag name="RAINPROBLEMTYPE" val="MultipleChoice"/>
  <p:tag name="RAINBULLET" val="Correct"/>
</p:tagLst>
</file>

<file path=ppt/tags/tag144.xml><?xml version="1.0" encoding="utf-8"?>
<p:tagLst xmlns:p="http://schemas.openxmlformats.org/presentationml/2006/main">
  <p:tag name="RAINPROBLEM" val="ProblemBullet"/>
  <p:tag name="RAINPROBLEMTYPE" val="MultipleChoice"/>
  <p:tag name="RAINBULLET" val="Wrong"/>
</p:tagLst>
</file>

<file path=ppt/tags/tag145.xml><?xml version="1.0" encoding="utf-8"?>
<p:tagLst xmlns:p="http://schemas.openxmlformats.org/presentationml/2006/main">
  <p:tag name="RAINPROBLEM" val="ProblemSubmit"/>
  <p:tag name="RAINPROBLEMTYPE" val="MultipleChoice"/>
</p:tagLst>
</file>

<file path=ppt/tags/tag146.xml><?xml version="1.0" encoding="utf-8"?>
<p:tagLst xmlns:p="http://schemas.openxmlformats.org/presentationml/2006/main">
  <p:tag name="RAINPROBLEMTYPE" val="ProblemTypeMarker"/>
</p:tagLst>
</file>

<file path=ppt/tags/tag147.xml><?xml version="1.0" encoding="utf-8"?>
<p:tagLst xmlns:p="http://schemas.openxmlformats.org/presentationml/2006/main">
  <p:tag name="RAINPROBLEMTYPE" val="ProblemTypeMarker"/>
</p:tagLst>
</file>

<file path=ppt/tags/tag148.xml><?xml version="1.0" encoding="utf-8"?>
<p:tagLst xmlns:p="http://schemas.openxmlformats.org/presentationml/2006/main">
  <p:tag name="RAINPROBLEMTYPE" val="ProblemTypeMarker"/>
</p:tagLst>
</file>

<file path=ppt/tags/tag149.xml><?xml version="1.0" encoding="utf-8"?>
<p:tagLst xmlns:p="http://schemas.openxmlformats.org/presentationml/2006/main">
  <p:tag name="RAINPROBLEMTYPE" val="ProblemTypeMarker"/>
</p:tagLst>
</file>

<file path=ppt/tags/tag15.xml><?xml version="1.0" encoding="utf-8"?>
<p:tagLst xmlns:p="http://schemas.openxmlformats.org/presentationml/2006/main">
  <p:tag name="RAINPROBLEMTYPE" val="ProblemTypeMarker"/>
</p:tagLst>
</file>

<file path=ppt/tags/tag150.xml><?xml version="1.0" encoding="utf-8"?>
<p:tagLst xmlns:p="http://schemas.openxmlformats.org/presentationml/2006/main">
  <p:tag name="RAINPROBLEMTYPE" val="ProblemTypeMarker"/>
</p:tagLst>
</file>

<file path=ppt/tags/tag151.xml><?xml version="1.0" encoding="utf-8"?>
<p:tagLst xmlns:p="http://schemas.openxmlformats.org/presentationml/2006/main">
  <p:tag name="RAINPROBLEM" val="ProblemSetting"/>
  <p:tag name="RAINPROBLEMTYPE" val="MultipleChoice"/>
</p:tagLst>
</file>

<file path=ppt/tags/tag152.xml><?xml version="1.0" encoding="utf-8"?>
<p:tagLst xmlns:p="http://schemas.openxmlformats.org/presentationml/2006/main">
  <p:tag name="RAINPROBLEM" val="MultipleChoice"/>
  <p:tag name="PROBLEMSCORE" val="1.0"/>
</p:tagLst>
</file>

<file path=ppt/tags/tag153.xml><?xml version="1.0" encoding="utf-8"?>
<p:tagLst xmlns:p="http://schemas.openxmlformats.org/presentationml/2006/main">
  <p:tag name="RAINPROBLEM" val="ProblemBody"/>
</p:tagLst>
</file>

<file path=ppt/tags/tag154.xml><?xml version="1.0" encoding="utf-8"?>
<p:tagLst xmlns:p="http://schemas.openxmlformats.org/presentationml/2006/main">
  <p:tag name="RAINPROBLEM" val="ProblemItem"/>
</p:tagLst>
</file>

<file path=ppt/tags/tag155.xml><?xml version="1.0" encoding="utf-8"?>
<p:tagLst xmlns:p="http://schemas.openxmlformats.org/presentationml/2006/main">
  <p:tag name="RAINPROBLEM" val="ProblemItem"/>
</p:tagLst>
</file>

<file path=ppt/tags/tag156.xml><?xml version="1.0" encoding="utf-8"?>
<p:tagLst xmlns:p="http://schemas.openxmlformats.org/presentationml/2006/main">
  <p:tag name="RAINPROBLEM" val="ProblemItem"/>
</p:tagLst>
</file>

<file path=ppt/tags/tag157.xml><?xml version="1.0" encoding="utf-8"?>
<p:tagLst xmlns:p="http://schemas.openxmlformats.org/presentationml/2006/main">
  <p:tag name="RAINPROBLEM" val="ProblemItem"/>
</p:tagLst>
</file>

<file path=ppt/tags/tag158.xml><?xml version="1.0" encoding="utf-8"?>
<p:tagLst xmlns:p="http://schemas.openxmlformats.org/presentationml/2006/main">
  <p:tag name="RAINPROBLEM" val="ProblemBullet"/>
  <p:tag name="RAINPROBLEMTYPE" val="MultipleChoiceMA"/>
  <p:tag name="RAINBULLET" val="Correct"/>
</p:tagLst>
</file>

<file path=ppt/tags/tag159.xml><?xml version="1.0" encoding="utf-8"?>
<p:tagLst xmlns:p="http://schemas.openxmlformats.org/presentationml/2006/main">
  <p:tag name="RAINPROBLEM" val="ProblemBullet"/>
  <p:tag name="RAINPROBLEMTYPE" val="MultipleChoiceMA"/>
  <p:tag name="RAINBULLET" val="Correct"/>
</p:tagLst>
</file>

<file path=ppt/tags/tag16.xml><?xml version="1.0" encoding="utf-8"?>
<p:tagLst xmlns:p="http://schemas.openxmlformats.org/presentationml/2006/main">
  <p:tag name="RAINPROBLEM" val="ProblemSetting"/>
  <p:tag name="RAINPROBLEMTYPE" val="MultipleChoice"/>
</p:tagLst>
</file>

<file path=ppt/tags/tag160.xml><?xml version="1.0" encoding="utf-8"?>
<p:tagLst xmlns:p="http://schemas.openxmlformats.org/presentationml/2006/main">
  <p:tag name="RAINPROBLEM" val="ProblemBullet"/>
  <p:tag name="RAINPROBLEMTYPE" val="MultipleChoiceMA"/>
  <p:tag name="RAINBULLET" val="Correct"/>
</p:tagLst>
</file>

<file path=ppt/tags/tag161.xml><?xml version="1.0" encoding="utf-8"?>
<p:tagLst xmlns:p="http://schemas.openxmlformats.org/presentationml/2006/main">
  <p:tag name="RAINPROBLEM" val="ProblemBullet"/>
  <p:tag name="RAINPROBLEMTYPE" val="MultipleChoiceMA"/>
  <p:tag name="RAINBULLET" val="Wrong"/>
</p:tagLst>
</file>

<file path=ppt/tags/tag162.xml><?xml version="1.0" encoding="utf-8"?>
<p:tagLst xmlns:p="http://schemas.openxmlformats.org/presentationml/2006/main">
  <p:tag name="RAINPROBLEM" val="ProblemSubmit"/>
  <p:tag name="RAINPROBLEMTYPE" val="MultipleChoiceMA"/>
</p:tagLst>
</file>

<file path=ppt/tags/tag163.xml><?xml version="1.0" encoding="utf-8"?>
<p:tagLst xmlns:p="http://schemas.openxmlformats.org/presentationml/2006/main">
  <p:tag name="RAINPROBLEMTYPE" val="ProblemTypeMarker"/>
</p:tagLst>
</file>

<file path=ppt/tags/tag164.xml><?xml version="1.0" encoding="utf-8"?>
<p:tagLst xmlns:p="http://schemas.openxmlformats.org/presentationml/2006/main">
  <p:tag name="RAINPROBLEMTYPE" val="ProblemTypeMarker"/>
</p:tagLst>
</file>

<file path=ppt/tags/tag165.xml><?xml version="1.0" encoding="utf-8"?>
<p:tagLst xmlns:p="http://schemas.openxmlformats.org/presentationml/2006/main">
  <p:tag name="RAINPROBLEMTYPE" val="ProblemTypeMarker"/>
</p:tagLst>
</file>

<file path=ppt/tags/tag166.xml><?xml version="1.0" encoding="utf-8"?>
<p:tagLst xmlns:p="http://schemas.openxmlformats.org/presentationml/2006/main">
  <p:tag name="RAINPROBLEMTYPE" val="ProblemTypeMarker"/>
</p:tagLst>
</file>

<file path=ppt/tags/tag167.xml><?xml version="1.0" encoding="utf-8"?>
<p:tagLst xmlns:p="http://schemas.openxmlformats.org/presentationml/2006/main">
  <p:tag name="RAINPROBLEMTYPE" val="ProblemTypeMarker"/>
</p:tagLst>
</file>

<file path=ppt/tags/tag168.xml><?xml version="1.0" encoding="utf-8"?>
<p:tagLst xmlns:p="http://schemas.openxmlformats.org/presentationml/2006/main">
  <p:tag name="RAINPROBLEM" val="ProblemSetting"/>
  <p:tag name="RAINPROBLEMTYPE" val="MultipleChoiceMA"/>
</p:tagLst>
</file>

<file path=ppt/tags/tag169.xml><?xml version="1.0" encoding="utf-8"?>
<p:tagLst xmlns:p="http://schemas.openxmlformats.org/presentationml/2006/main">
  <p:tag name="RAINPROBLEM" val="MultipleChoiceMA"/>
  <p:tag name="PROBLEMSCORE" val="1.0"/>
  <p:tag name="PROBLEMSCORE_HALF" val="0.0"/>
</p:tagLst>
</file>

<file path=ppt/tags/tag17.xml><?xml version="1.0" encoding="utf-8"?>
<p:tagLst xmlns:p="http://schemas.openxmlformats.org/presentationml/2006/main">
  <p:tag name="RAINPROBLEM" val="MultipleChoice"/>
  <p:tag name="PROBLEMSCORE" val="1.0"/>
</p:tagLst>
</file>

<file path=ppt/tags/tag170.xml><?xml version="1.0" encoding="utf-8"?>
<p:tagLst xmlns:p="http://schemas.openxmlformats.org/presentationml/2006/main">
  <p:tag name="RAINPROBLEM" val="ProblemBody"/>
</p:tagLst>
</file>

<file path=ppt/tags/tag171.xml><?xml version="1.0" encoding="utf-8"?>
<p:tagLst xmlns:p="http://schemas.openxmlformats.org/presentationml/2006/main">
  <p:tag name="RAINPROBLEM" val="ProblemItem"/>
</p:tagLst>
</file>

<file path=ppt/tags/tag172.xml><?xml version="1.0" encoding="utf-8"?>
<p:tagLst xmlns:p="http://schemas.openxmlformats.org/presentationml/2006/main">
  <p:tag name="RAINPROBLEM" val="ProblemItem"/>
</p:tagLst>
</file>

<file path=ppt/tags/tag173.xml><?xml version="1.0" encoding="utf-8"?>
<p:tagLst xmlns:p="http://schemas.openxmlformats.org/presentationml/2006/main">
  <p:tag name="RAINPROBLEM" val="ProblemItem"/>
</p:tagLst>
</file>

<file path=ppt/tags/tag174.xml><?xml version="1.0" encoding="utf-8"?>
<p:tagLst xmlns:p="http://schemas.openxmlformats.org/presentationml/2006/main">
  <p:tag name="RAINPROBLEM" val="ProblemItem"/>
</p:tagLst>
</file>

<file path=ppt/tags/tag175.xml><?xml version="1.0" encoding="utf-8"?>
<p:tagLst xmlns:p="http://schemas.openxmlformats.org/presentationml/2006/main">
  <p:tag name="RAINPROBLEM" val="ProblemBullet"/>
  <p:tag name="RAINPROBLEMTYPE" val="MultipleChoiceMA"/>
  <p:tag name="RAINBULLET" val="Wrong"/>
</p:tagLst>
</file>

<file path=ppt/tags/tag176.xml><?xml version="1.0" encoding="utf-8"?>
<p:tagLst xmlns:p="http://schemas.openxmlformats.org/presentationml/2006/main">
  <p:tag name="RAINPROBLEM" val="ProblemBullet"/>
  <p:tag name="RAINPROBLEMTYPE" val="MultipleChoiceMA"/>
  <p:tag name="RAINBULLET" val="Correct"/>
</p:tagLst>
</file>

<file path=ppt/tags/tag177.xml><?xml version="1.0" encoding="utf-8"?>
<p:tagLst xmlns:p="http://schemas.openxmlformats.org/presentationml/2006/main">
  <p:tag name="RAINPROBLEM" val="ProblemBullet"/>
  <p:tag name="RAINPROBLEMTYPE" val="MultipleChoiceMA"/>
  <p:tag name="RAINBULLET" val="Wrong"/>
</p:tagLst>
</file>

<file path=ppt/tags/tag178.xml><?xml version="1.0" encoding="utf-8"?>
<p:tagLst xmlns:p="http://schemas.openxmlformats.org/presentationml/2006/main">
  <p:tag name="RAINPROBLEM" val="ProblemBullet"/>
  <p:tag name="RAINPROBLEMTYPE" val="MultipleChoiceMA"/>
  <p:tag name="RAINBULLET" val="Correct"/>
</p:tagLst>
</file>

<file path=ppt/tags/tag179.xml><?xml version="1.0" encoding="utf-8"?>
<p:tagLst xmlns:p="http://schemas.openxmlformats.org/presentationml/2006/main">
  <p:tag name="RAINPROBLEM" val="ProblemSubmit"/>
  <p:tag name="RAINPROBLEMTYPE" val="MultipleChoiceMA"/>
</p:tagLst>
</file>

<file path=ppt/tags/tag18.xml><?xml version="1.0" encoding="utf-8"?>
<p:tagLst xmlns:p="http://schemas.openxmlformats.org/presentationml/2006/main">
  <p:tag name="RAINPROBLEM" val="ProblemBody"/>
</p:tagLst>
</file>

<file path=ppt/tags/tag180.xml><?xml version="1.0" encoding="utf-8"?>
<p:tagLst xmlns:p="http://schemas.openxmlformats.org/presentationml/2006/main">
  <p:tag name="RAINPROBLEMTYPE" val="ProblemTypeMarker"/>
</p:tagLst>
</file>

<file path=ppt/tags/tag181.xml><?xml version="1.0" encoding="utf-8"?>
<p:tagLst xmlns:p="http://schemas.openxmlformats.org/presentationml/2006/main">
  <p:tag name="RAINPROBLEMTYPE" val="ProblemTypeMarker"/>
</p:tagLst>
</file>

<file path=ppt/tags/tag182.xml><?xml version="1.0" encoding="utf-8"?>
<p:tagLst xmlns:p="http://schemas.openxmlformats.org/presentationml/2006/main">
  <p:tag name="RAINPROBLEMTYPE" val="ProblemTypeMarker"/>
</p:tagLst>
</file>

<file path=ppt/tags/tag183.xml><?xml version="1.0" encoding="utf-8"?>
<p:tagLst xmlns:p="http://schemas.openxmlformats.org/presentationml/2006/main">
  <p:tag name="RAINPROBLEMTYPE" val="ProblemTypeMarker"/>
</p:tagLst>
</file>

<file path=ppt/tags/tag184.xml><?xml version="1.0" encoding="utf-8"?>
<p:tagLst xmlns:p="http://schemas.openxmlformats.org/presentationml/2006/main">
  <p:tag name="RAINPROBLEMTYPE" val="ProblemTypeMarker"/>
</p:tagLst>
</file>

<file path=ppt/tags/tag185.xml><?xml version="1.0" encoding="utf-8"?>
<p:tagLst xmlns:p="http://schemas.openxmlformats.org/presentationml/2006/main">
  <p:tag name="RAINPROBLEM" val="ProblemSetting"/>
  <p:tag name="RAINPROBLEMTYPE" val="MultipleChoiceMA"/>
</p:tagLst>
</file>

<file path=ppt/tags/tag186.xml><?xml version="1.0" encoding="utf-8"?>
<p:tagLst xmlns:p="http://schemas.openxmlformats.org/presentationml/2006/main">
  <p:tag name="RAINPROBLEM" val="MultipleChoiceMA"/>
  <p:tag name="PROBLEMSCORE" val="1.0"/>
  <p:tag name="PROBLEMSCORE_HALF" val="0.0"/>
</p:tagLst>
</file>

<file path=ppt/tags/tag187.xml><?xml version="1.0" encoding="utf-8"?>
<p:tagLst xmlns:p="http://schemas.openxmlformats.org/presentationml/2006/main">
  <p:tag name="RAINPROBLEM" val="ProblemBody"/>
</p:tagLst>
</file>

<file path=ppt/tags/tag188.xml><?xml version="1.0" encoding="utf-8"?>
<p:tagLst xmlns:p="http://schemas.openxmlformats.org/presentationml/2006/main">
  <p:tag name="RAINPROBLEM" val="ProblemSubmit"/>
  <p:tag name="RAINPROBLEMTYPE" val="FillBlank"/>
</p:tagLst>
</file>

<file path=ppt/tags/tag189.xml><?xml version="1.0" encoding="utf-8"?>
<p:tagLst xmlns:p="http://schemas.openxmlformats.org/presentationml/2006/main">
  <p:tag name="PRODUCTVERSIONTIP3" val="PRODUCTVERSIONTIP3"/>
</p:tagLst>
</file>

<file path=ppt/tags/tag19.xml><?xml version="1.0" encoding="utf-8"?>
<p:tagLst xmlns:p="http://schemas.openxmlformats.org/presentationml/2006/main">
  <p:tag name="RAINPROBLEM" val="ProblemItem"/>
</p:tagLst>
</file>

<file path=ppt/tags/tag190.xml><?xml version="1.0" encoding="utf-8"?>
<p:tagLst xmlns:p="http://schemas.openxmlformats.org/presentationml/2006/main">
  <p:tag name="RAINPROBLEMTYPE" val="ProblemTypeMarker"/>
</p:tagLst>
</file>

<file path=ppt/tags/tag191.xml><?xml version="1.0" encoding="utf-8"?>
<p:tagLst xmlns:p="http://schemas.openxmlformats.org/presentationml/2006/main">
  <p:tag name="RAINPROBLEMTYPE" val="ProblemTypeMarker"/>
</p:tagLst>
</file>

<file path=ppt/tags/tag192.xml><?xml version="1.0" encoding="utf-8"?>
<p:tagLst xmlns:p="http://schemas.openxmlformats.org/presentationml/2006/main">
  <p:tag name="RAINPROBLEMTYPE" val="ProblemTypeMarker"/>
</p:tagLst>
</file>

<file path=ppt/tags/tag193.xml><?xml version="1.0" encoding="utf-8"?>
<p:tagLst xmlns:p="http://schemas.openxmlformats.org/presentationml/2006/main">
  <p:tag name="RAINPROBLEMTYPE" val="ProblemTypeMarker"/>
</p:tagLst>
</file>

<file path=ppt/tags/tag194.xml><?xml version="1.0" encoding="utf-8"?>
<p:tagLst xmlns:p="http://schemas.openxmlformats.org/presentationml/2006/main">
  <p:tag name="RAINPROBLEMTYPE" val="ProblemTypeMarker"/>
</p:tagLst>
</file>

<file path=ppt/tags/tag195.xml><?xml version="1.0" encoding="utf-8"?>
<p:tagLst xmlns:p="http://schemas.openxmlformats.org/presentationml/2006/main">
  <p:tag name="RAINPROBLEM" val="ProblemSetting"/>
  <p:tag name="RAINPROBLEMTYPE" val="FillBlank"/>
</p:tagLst>
</file>

<file path=ppt/tags/tag196.xml><?xml version="1.0" encoding="utf-8"?>
<p:tagLst xmlns:p="http://schemas.openxmlformats.org/presentationml/2006/main">
  <p:tag name="RAINPROBLEM" val="FillBlank"/>
  <p:tag name="PROBLEMBLANKKEYWORD" val="填空"/>
  <p:tag name="PROBLEMSCORE" val="1.0"/>
  <p:tag name="PROBLEMBLANK" val="[{&quot;Num&quot;:1,&quot;Score&quot;:1.0,&quot;Answers&quot;:[&quot;copy&quot;],&quot;CaseSensitive&quot;:false,&quot;FuzzyMatch&quot;:false}]"/>
</p:tagLst>
</file>

<file path=ppt/tags/tag197.xml><?xml version="1.0" encoding="utf-8"?>
<p:tagLst xmlns:p="http://schemas.openxmlformats.org/presentationml/2006/main">
  <p:tag name="RAINPROBLEM" val="ProblemBody"/>
</p:tagLst>
</file>

<file path=ppt/tags/tag198.xml><?xml version="1.0" encoding="utf-8"?>
<p:tagLst xmlns:p="http://schemas.openxmlformats.org/presentationml/2006/main">
  <p:tag name="RAINPROBLEM" val="ProblemItem"/>
</p:tagLst>
</file>

<file path=ppt/tags/tag199.xml><?xml version="1.0" encoding="utf-8"?>
<p:tagLst xmlns:p="http://schemas.openxmlformats.org/presentationml/2006/main">
  <p:tag name="RAINPROBLEM" val="ProblemItem"/>
</p:tagLst>
</file>

<file path=ppt/tags/tag2.xml><?xml version="1.0" encoding="utf-8"?>
<p:tagLst xmlns:p="http://schemas.openxmlformats.org/presentationml/2006/main">
  <p:tag name="RAINPROBLEM" val="ProblemItem"/>
</p:tagLst>
</file>

<file path=ppt/tags/tag20.xml><?xml version="1.0" encoding="utf-8"?>
<p:tagLst xmlns:p="http://schemas.openxmlformats.org/presentationml/2006/main">
  <p:tag name="RAINPROBLEM" val="ProblemItem"/>
</p:tagLst>
</file>

<file path=ppt/tags/tag200.xml><?xml version="1.0" encoding="utf-8"?>
<p:tagLst xmlns:p="http://schemas.openxmlformats.org/presentationml/2006/main">
  <p:tag name="RAINPROBLEM" val="ProblemBullet"/>
  <p:tag name="RAINPROBLEMTYPE" val="MultipleChoice"/>
  <p:tag name="RAINBULLET" val="Wrong"/>
</p:tagLst>
</file>

<file path=ppt/tags/tag201.xml><?xml version="1.0" encoding="utf-8"?>
<p:tagLst xmlns:p="http://schemas.openxmlformats.org/presentationml/2006/main">
  <p:tag name="RAINPROBLEM" val="ProblemBullet"/>
  <p:tag name="RAINPROBLEMTYPE" val="MultipleChoice"/>
  <p:tag name="RAINBULLET" val="Correct"/>
</p:tagLst>
</file>

<file path=ppt/tags/tag202.xml><?xml version="1.0" encoding="utf-8"?>
<p:tagLst xmlns:p="http://schemas.openxmlformats.org/presentationml/2006/main">
  <p:tag name="RAINPROBLEM" val="ProblemSubmit"/>
  <p:tag name="RAINPROBLEMTYPE" val="MultipleChoice"/>
</p:tagLst>
</file>

<file path=ppt/tags/tag203.xml><?xml version="1.0" encoding="utf-8"?>
<p:tagLst xmlns:p="http://schemas.openxmlformats.org/presentationml/2006/main">
  <p:tag name="RAINPROBLEMTYPE" val="ProblemTypeMarker"/>
</p:tagLst>
</file>

<file path=ppt/tags/tag204.xml><?xml version="1.0" encoding="utf-8"?>
<p:tagLst xmlns:p="http://schemas.openxmlformats.org/presentationml/2006/main">
  <p:tag name="RAINPROBLEMTYPE" val="ProblemTypeMarker"/>
</p:tagLst>
</file>

<file path=ppt/tags/tag205.xml><?xml version="1.0" encoding="utf-8"?>
<p:tagLst xmlns:p="http://schemas.openxmlformats.org/presentationml/2006/main">
  <p:tag name="RAINPROBLEMTYPE" val="ProblemTypeMarker"/>
</p:tagLst>
</file>

<file path=ppt/tags/tag206.xml><?xml version="1.0" encoding="utf-8"?>
<p:tagLst xmlns:p="http://schemas.openxmlformats.org/presentationml/2006/main">
  <p:tag name="RAINPROBLEMTYPE" val="ProblemTypeMarker"/>
</p:tagLst>
</file>

<file path=ppt/tags/tag207.xml><?xml version="1.0" encoding="utf-8"?>
<p:tagLst xmlns:p="http://schemas.openxmlformats.org/presentationml/2006/main">
  <p:tag name="RAINPROBLEMTYPE" val="ProblemTypeMarker"/>
</p:tagLst>
</file>

<file path=ppt/tags/tag208.xml><?xml version="1.0" encoding="utf-8"?>
<p:tagLst xmlns:p="http://schemas.openxmlformats.org/presentationml/2006/main">
  <p:tag name="RAINPROBLEM" val="ProblemSetting"/>
  <p:tag name="RAINPROBLEMTYPE" val="MultipleChoice"/>
</p:tagLst>
</file>

<file path=ppt/tags/tag209.xml><?xml version="1.0" encoding="utf-8"?>
<p:tagLst xmlns:p="http://schemas.openxmlformats.org/presentationml/2006/main">
  <p:tag name="RAINPROBLEM" val="MultipleChoice"/>
  <p:tag name="PROBLEMSCORE" val="1.0"/>
</p:tagLst>
</file>

<file path=ppt/tags/tag21.xml><?xml version="1.0" encoding="utf-8"?>
<p:tagLst xmlns:p="http://schemas.openxmlformats.org/presentationml/2006/main">
  <p:tag name="RAINPROBLEM" val="ProblemItem"/>
</p:tagLst>
</file>

<file path=ppt/tags/tag210.xml><?xml version="1.0" encoding="utf-8"?>
<p:tagLst xmlns:p="http://schemas.openxmlformats.org/presentationml/2006/main">
  <p:tag name="RAINPROBLEM" val="ProblemBody"/>
</p:tagLst>
</file>

<file path=ppt/tags/tag211.xml><?xml version="1.0" encoding="utf-8"?>
<p:tagLst xmlns:p="http://schemas.openxmlformats.org/presentationml/2006/main">
  <p:tag name="RAINPROBLEM" val="ProblemItem"/>
</p:tagLst>
</file>

<file path=ppt/tags/tag212.xml><?xml version="1.0" encoding="utf-8"?>
<p:tagLst xmlns:p="http://schemas.openxmlformats.org/presentationml/2006/main">
  <p:tag name="RAINPROBLEM" val="ProblemItem"/>
</p:tagLst>
</file>

<file path=ppt/tags/tag213.xml><?xml version="1.0" encoding="utf-8"?>
<p:tagLst xmlns:p="http://schemas.openxmlformats.org/presentationml/2006/main">
  <p:tag name="RAINPROBLEM" val="ProblemBullet"/>
  <p:tag name="RAINPROBLEMTYPE" val="MultipleChoice"/>
  <p:tag name="RAINBULLET" val="Correct"/>
</p:tagLst>
</file>

<file path=ppt/tags/tag214.xml><?xml version="1.0" encoding="utf-8"?>
<p:tagLst xmlns:p="http://schemas.openxmlformats.org/presentationml/2006/main">
  <p:tag name="RAINPROBLEM" val="ProblemBullet"/>
  <p:tag name="RAINPROBLEMTYPE" val="MultipleChoice"/>
  <p:tag name="RAINBULLET" val="Wrong"/>
</p:tagLst>
</file>

<file path=ppt/tags/tag215.xml><?xml version="1.0" encoding="utf-8"?>
<p:tagLst xmlns:p="http://schemas.openxmlformats.org/presentationml/2006/main">
  <p:tag name="RAINPROBLEM" val="ProblemSubmit"/>
  <p:tag name="RAINPROBLEMTYPE" val="MultipleChoice"/>
</p:tagLst>
</file>

<file path=ppt/tags/tag216.xml><?xml version="1.0" encoding="utf-8"?>
<p:tagLst xmlns:p="http://schemas.openxmlformats.org/presentationml/2006/main">
  <p:tag name="RAINPROBLEMTYPE" val="ProblemTypeMarker"/>
</p:tagLst>
</file>

<file path=ppt/tags/tag217.xml><?xml version="1.0" encoding="utf-8"?>
<p:tagLst xmlns:p="http://schemas.openxmlformats.org/presentationml/2006/main">
  <p:tag name="RAINPROBLEMTYPE" val="ProblemTypeMarker"/>
</p:tagLst>
</file>

<file path=ppt/tags/tag218.xml><?xml version="1.0" encoding="utf-8"?>
<p:tagLst xmlns:p="http://schemas.openxmlformats.org/presentationml/2006/main">
  <p:tag name="RAINPROBLEMTYPE" val="ProblemTypeMarker"/>
</p:tagLst>
</file>

<file path=ppt/tags/tag219.xml><?xml version="1.0" encoding="utf-8"?>
<p:tagLst xmlns:p="http://schemas.openxmlformats.org/presentationml/2006/main">
  <p:tag name="RAINPROBLEMTYPE" val="ProblemTypeMarker"/>
</p:tagLst>
</file>

<file path=ppt/tags/tag22.xml><?xml version="1.0" encoding="utf-8"?>
<p:tagLst xmlns:p="http://schemas.openxmlformats.org/presentationml/2006/main">
  <p:tag name="RAINPROBLEM" val="ProblemItem"/>
</p:tagLst>
</file>

<file path=ppt/tags/tag220.xml><?xml version="1.0" encoding="utf-8"?>
<p:tagLst xmlns:p="http://schemas.openxmlformats.org/presentationml/2006/main">
  <p:tag name="RAINPROBLEMTYPE" val="ProblemTypeMarker"/>
</p:tagLst>
</file>

<file path=ppt/tags/tag221.xml><?xml version="1.0" encoding="utf-8"?>
<p:tagLst xmlns:p="http://schemas.openxmlformats.org/presentationml/2006/main">
  <p:tag name="RAINPROBLEM" val="ProblemSetting"/>
  <p:tag name="RAINPROBLEMTYPE" val="MultipleChoice"/>
</p:tagLst>
</file>

<file path=ppt/tags/tag222.xml><?xml version="1.0" encoding="utf-8"?>
<p:tagLst xmlns:p="http://schemas.openxmlformats.org/presentationml/2006/main">
  <p:tag name="RAINPROBLEM" val="MultipleChoice"/>
  <p:tag name="PROBLEMSCORE" val="1.0"/>
</p:tagLst>
</file>

<file path=ppt/tags/tag223.xml><?xml version="1.0" encoding="utf-8"?>
<p:tagLst xmlns:p="http://schemas.openxmlformats.org/presentationml/2006/main">
  <p:tag name="RAINPROBLEM" val="ProblemBody"/>
</p:tagLst>
</file>

<file path=ppt/tags/tag224.xml><?xml version="1.0" encoding="utf-8"?>
<p:tagLst xmlns:p="http://schemas.openxmlformats.org/presentationml/2006/main">
  <p:tag name="RAINPROBLEM" val="ProblemSubmit"/>
  <p:tag name="RAINPROBLEMTYPE" val="FillBlank"/>
</p:tagLst>
</file>

<file path=ppt/tags/tag225.xml><?xml version="1.0" encoding="utf-8"?>
<p:tagLst xmlns:p="http://schemas.openxmlformats.org/presentationml/2006/main">
  <p:tag name="PRODUCTVERSIONTIP3" val="PRODUCTVERSIONTIP3"/>
</p:tagLst>
</file>

<file path=ppt/tags/tag226.xml><?xml version="1.0" encoding="utf-8"?>
<p:tagLst xmlns:p="http://schemas.openxmlformats.org/presentationml/2006/main">
  <p:tag name="RAINPROBLEMTYPE" val="ProblemTypeMarker"/>
</p:tagLst>
</file>

<file path=ppt/tags/tag227.xml><?xml version="1.0" encoding="utf-8"?>
<p:tagLst xmlns:p="http://schemas.openxmlformats.org/presentationml/2006/main">
  <p:tag name="RAINPROBLEMTYPE" val="ProblemTypeMarker"/>
</p:tagLst>
</file>

<file path=ppt/tags/tag228.xml><?xml version="1.0" encoding="utf-8"?>
<p:tagLst xmlns:p="http://schemas.openxmlformats.org/presentationml/2006/main">
  <p:tag name="RAINPROBLEMTYPE" val="ProblemTypeMarker"/>
</p:tagLst>
</file>

<file path=ppt/tags/tag229.xml><?xml version="1.0" encoding="utf-8"?>
<p:tagLst xmlns:p="http://schemas.openxmlformats.org/presentationml/2006/main">
  <p:tag name="RAINPROBLEMTYPE" val="ProblemTypeMarker"/>
</p:tagLst>
</file>

<file path=ppt/tags/tag23.xml><?xml version="1.0" encoding="utf-8"?>
<p:tagLst xmlns:p="http://schemas.openxmlformats.org/presentationml/2006/main">
  <p:tag name="RAINPROBLEM" val="ProblemBullet"/>
  <p:tag name="RAINPROBLEMTYPE" val="MultipleChoice"/>
  <p:tag name="RAINBULLET" val="Wrong"/>
</p:tagLst>
</file>

<file path=ppt/tags/tag230.xml><?xml version="1.0" encoding="utf-8"?>
<p:tagLst xmlns:p="http://schemas.openxmlformats.org/presentationml/2006/main">
  <p:tag name="RAINPROBLEMTYPE" val="ProblemTypeMarker"/>
</p:tagLst>
</file>

<file path=ppt/tags/tag231.xml><?xml version="1.0" encoding="utf-8"?>
<p:tagLst xmlns:p="http://schemas.openxmlformats.org/presentationml/2006/main">
  <p:tag name="RAINPROBLEM" val="ProblemSetting"/>
  <p:tag name="RAINPROBLEMTYPE" val="FillBlank"/>
</p:tagLst>
</file>

<file path=ppt/tags/tag232.xml><?xml version="1.0" encoding="utf-8"?>
<p:tagLst xmlns:p="http://schemas.openxmlformats.org/presentationml/2006/main">
  <p:tag name="RAINPROBLEM" val="FillBlank"/>
  <p:tag name="PROBLEMBLANKKEYWORD" val="填空"/>
  <p:tag name="PROBLEMBLANK" val="[{&quot;Num&quot;:1,&quot;Score&quot;:1.0,&quot;Answers&quot;:[&quot;10&quot;],&quot;CaseSensitive&quot;:false,&quot;FuzzyMatch&quot;:false}]"/>
  <p:tag name="PROBLEMSCORE" val="1.0"/>
</p:tagLst>
</file>

<file path=ppt/tags/tag233.xml><?xml version="1.0" encoding="utf-8"?>
<p:tagLst xmlns:p="http://schemas.openxmlformats.org/presentationml/2006/main">
  <p:tag name="RAINPROBLEM" val="ProblemBody"/>
</p:tagLst>
</file>

<file path=ppt/tags/tag234.xml><?xml version="1.0" encoding="utf-8"?>
<p:tagLst xmlns:p="http://schemas.openxmlformats.org/presentationml/2006/main">
  <p:tag name="RAINPROBLEM" val="ProblemSubmit"/>
  <p:tag name="RAINPROBLEMTYPE" val="FillBlank"/>
</p:tagLst>
</file>

<file path=ppt/tags/tag235.xml><?xml version="1.0" encoding="utf-8"?>
<p:tagLst xmlns:p="http://schemas.openxmlformats.org/presentationml/2006/main">
  <p:tag name="PRODUCTVERSIONTIP3" val="PRODUCTVERSIONTIP3"/>
</p:tagLst>
</file>

<file path=ppt/tags/tag236.xml><?xml version="1.0" encoding="utf-8"?>
<p:tagLst xmlns:p="http://schemas.openxmlformats.org/presentationml/2006/main">
  <p:tag name="RAINPROBLEMTYPE" val="ProblemTypeMarker"/>
</p:tagLst>
</file>

<file path=ppt/tags/tag237.xml><?xml version="1.0" encoding="utf-8"?>
<p:tagLst xmlns:p="http://schemas.openxmlformats.org/presentationml/2006/main">
  <p:tag name="RAINPROBLEMTYPE" val="ProblemTypeMarker"/>
</p:tagLst>
</file>

<file path=ppt/tags/tag238.xml><?xml version="1.0" encoding="utf-8"?>
<p:tagLst xmlns:p="http://schemas.openxmlformats.org/presentationml/2006/main">
  <p:tag name="RAINPROBLEMTYPE" val="ProblemTypeMarker"/>
</p:tagLst>
</file>

<file path=ppt/tags/tag239.xml><?xml version="1.0" encoding="utf-8"?>
<p:tagLst xmlns:p="http://schemas.openxmlformats.org/presentationml/2006/main">
  <p:tag name="RAINPROBLEMTYPE" val="ProblemTypeMarker"/>
</p:tagLst>
</file>

<file path=ppt/tags/tag24.xml><?xml version="1.0" encoding="utf-8"?>
<p:tagLst xmlns:p="http://schemas.openxmlformats.org/presentationml/2006/main">
  <p:tag name="RAINPROBLEM" val="ProblemBullet"/>
  <p:tag name="RAINPROBLEMTYPE" val="MultipleChoice"/>
  <p:tag name="RAINBULLET" val="Wrong"/>
</p:tagLst>
</file>

<file path=ppt/tags/tag240.xml><?xml version="1.0" encoding="utf-8"?>
<p:tagLst xmlns:p="http://schemas.openxmlformats.org/presentationml/2006/main">
  <p:tag name="RAINPROBLEMTYPE" val="ProblemTypeMarker"/>
</p:tagLst>
</file>

<file path=ppt/tags/tag241.xml><?xml version="1.0" encoding="utf-8"?>
<p:tagLst xmlns:p="http://schemas.openxmlformats.org/presentationml/2006/main">
  <p:tag name="RAINPROBLEM" val="ProblemSetting"/>
  <p:tag name="RAINPROBLEMTYPE" val="FillBlank"/>
</p:tagLst>
</file>

<file path=ppt/tags/tag242.xml><?xml version="1.0" encoding="utf-8"?>
<p:tagLst xmlns:p="http://schemas.openxmlformats.org/presentationml/2006/main">
  <p:tag name="RAINPROBLEM" val="FillBlank"/>
  <p:tag name="PROBLEMBLANKKEYWORD" val="填空"/>
  <p:tag name="PROBLEMSCORE" val="1.0"/>
  <p:tag name="PROBLEMBLANK" val="[{&quot;Num&quot;:1,&quot;Score&quot;:1.0,&quot;Answers&quot;:[&quot;(3,4)&quot;],&quot;CaseSensitive&quot;:false,&quot;FuzzyMatch&quot;:false}]"/>
</p:tagLst>
</file>

<file path=ppt/tags/tag243.xml><?xml version="1.0" encoding="utf-8"?>
<p:tagLst xmlns:p="http://schemas.openxmlformats.org/presentationml/2006/main">
  <p:tag name="RAINPROBLEM" val="ProblemBody"/>
</p:tagLst>
</file>

<file path=ppt/tags/tag244.xml><?xml version="1.0" encoding="utf-8"?>
<p:tagLst xmlns:p="http://schemas.openxmlformats.org/presentationml/2006/main">
  <p:tag name="RAINPROBLEM" val="ProblemSubmit"/>
  <p:tag name="RAINPROBLEMTYPE" val="FillBlank"/>
</p:tagLst>
</file>

<file path=ppt/tags/tag245.xml><?xml version="1.0" encoding="utf-8"?>
<p:tagLst xmlns:p="http://schemas.openxmlformats.org/presentationml/2006/main">
  <p:tag name="PRODUCTVERSIONTIP3" val="PRODUCTVERSIONTIP3"/>
</p:tagLst>
</file>

<file path=ppt/tags/tag246.xml><?xml version="1.0" encoding="utf-8"?>
<p:tagLst xmlns:p="http://schemas.openxmlformats.org/presentationml/2006/main">
  <p:tag name="RAINPROBLEMTYPE" val="ProblemTypeMarker"/>
</p:tagLst>
</file>

<file path=ppt/tags/tag247.xml><?xml version="1.0" encoding="utf-8"?>
<p:tagLst xmlns:p="http://schemas.openxmlformats.org/presentationml/2006/main">
  <p:tag name="RAINPROBLEMTYPE" val="ProblemTypeMarker"/>
</p:tagLst>
</file>

<file path=ppt/tags/tag248.xml><?xml version="1.0" encoding="utf-8"?>
<p:tagLst xmlns:p="http://schemas.openxmlformats.org/presentationml/2006/main">
  <p:tag name="RAINPROBLEMTYPE" val="ProblemTypeMarker"/>
</p:tagLst>
</file>

<file path=ppt/tags/tag249.xml><?xml version="1.0" encoding="utf-8"?>
<p:tagLst xmlns:p="http://schemas.openxmlformats.org/presentationml/2006/main">
  <p:tag name="RAINPROBLEMTYPE" val="ProblemTypeMarker"/>
</p:tagLst>
</file>

<file path=ppt/tags/tag25.xml><?xml version="1.0" encoding="utf-8"?>
<p:tagLst xmlns:p="http://schemas.openxmlformats.org/presentationml/2006/main">
  <p:tag name="RAINPROBLEM" val="ProblemBullet"/>
  <p:tag name="RAINPROBLEMTYPE" val="MultipleChoice"/>
  <p:tag name="RAINBULLET" val="Correct"/>
</p:tagLst>
</file>

<file path=ppt/tags/tag250.xml><?xml version="1.0" encoding="utf-8"?>
<p:tagLst xmlns:p="http://schemas.openxmlformats.org/presentationml/2006/main">
  <p:tag name="RAINPROBLEMTYPE" val="ProblemTypeMarker"/>
</p:tagLst>
</file>

<file path=ppt/tags/tag251.xml><?xml version="1.0" encoding="utf-8"?>
<p:tagLst xmlns:p="http://schemas.openxmlformats.org/presentationml/2006/main">
  <p:tag name="RAINPROBLEM" val="ProblemSetting"/>
  <p:tag name="RAINPROBLEMTYPE" val="FillBlank"/>
</p:tagLst>
</file>

<file path=ppt/tags/tag252.xml><?xml version="1.0" encoding="utf-8"?>
<p:tagLst xmlns:p="http://schemas.openxmlformats.org/presentationml/2006/main">
  <p:tag name="RAINPROBLEM" val="FillBlank"/>
  <p:tag name="PROBLEMBLANKKEYWORD" val="填空"/>
  <p:tag name="PROBLEMSCORE" val="1.0"/>
  <p:tag name="PROBLEMBLANK" val="[{&quot;Num&quot;:1,&quot;Score&quot;:1.0,&quot;Answers&quot;:[&quot;[2 0 1]&quot;],&quot;CaseSensitive&quot;:false,&quot;FuzzyMatch&quot;:false}]"/>
</p:tagLst>
</file>

<file path=ppt/tags/tag253.xml><?xml version="1.0" encoding="utf-8"?>
<p:tagLst xmlns:p="http://schemas.openxmlformats.org/presentationml/2006/main">
  <p:tag name="RAINPROBLEM" val="ProblemBody"/>
</p:tagLst>
</file>

<file path=ppt/tags/tag254.xml><?xml version="1.0" encoding="utf-8"?>
<p:tagLst xmlns:p="http://schemas.openxmlformats.org/presentationml/2006/main">
  <p:tag name="RAINPROBLEM" val="ProblemSubmit"/>
  <p:tag name="RAINPROBLEMTYPE" val="FillBlank"/>
</p:tagLst>
</file>

<file path=ppt/tags/tag255.xml><?xml version="1.0" encoding="utf-8"?>
<p:tagLst xmlns:p="http://schemas.openxmlformats.org/presentationml/2006/main">
  <p:tag name="PRODUCTVERSIONTIP3" val="PRODUCTVERSIONTIP3"/>
</p:tagLst>
</file>

<file path=ppt/tags/tag256.xml><?xml version="1.0" encoding="utf-8"?>
<p:tagLst xmlns:p="http://schemas.openxmlformats.org/presentationml/2006/main">
  <p:tag name="RAINPROBLEMTYPE" val="ProblemTypeMarker"/>
</p:tagLst>
</file>

<file path=ppt/tags/tag257.xml><?xml version="1.0" encoding="utf-8"?>
<p:tagLst xmlns:p="http://schemas.openxmlformats.org/presentationml/2006/main">
  <p:tag name="RAINPROBLEMTYPE" val="ProblemTypeMarker"/>
</p:tagLst>
</file>

<file path=ppt/tags/tag258.xml><?xml version="1.0" encoding="utf-8"?>
<p:tagLst xmlns:p="http://schemas.openxmlformats.org/presentationml/2006/main">
  <p:tag name="RAINPROBLEMTYPE" val="ProblemTypeMarker"/>
</p:tagLst>
</file>

<file path=ppt/tags/tag259.xml><?xml version="1.0" encoding="utf-8"?>
<p:tagLst xmlns:p="http://schemas.openxmlformats.org/presentationml/2006/main">
  <p:tag name="RAINPROBLEMTYPE" val="ProblemTypeMarker"/>
</p:tagLst>
</file>

<file path=ppt/tags/tag26.xml><?xml version="1.0" encoding="utf-8"?>
<p:tagLst xmlns:p="http://schemas.openxmlformats.org/presentationml/2006/main">
  <p:tag name="RAINPROBLEM" val="ProblemBullet"/>
  <p:tag name="RAINPROBLEMTYPE" val="MultipleChoice"/>
  <p:tag name="RAINBULLET" val="Wrong"/>
</p:tagLst>
</file>

<file path=ppt/tags/tag260.xml><?xml version="1.0" encoding="utf-8"?>
<p:tagLst xmlns:p="http://schemas.openxmlformats.org/presentationml/2006/main">
  <p:tag name="RAINPROBLEMTYPE" val="ProblemTypeMarker"/>
</p:tagLst>
</file>

<file path=ppt/tags/tag261.xml><?xml version="1.0" encoding="utf-8"?>
<p:tagLst xmlns:p="http://schemas.openxmlformats.org/presentationml/2006/main">
  <p:tag name="RAINPROBLEM" val="ProblemSetting"/>
  <p:tag name="RAINPROBLEMTYPE" val="FillBlank"/>
</p:tagLst>
</file>

<file path=ppt/tags/tag262.xml><?xml version="1.0" encoding="utf-8"?>
<p:tagLst xmlns:p="http://schemas.openxmlformats.org/presentationml/2006/main">
  <p:tag name="RAINPROBLEM" val="FillBlank"/>
  <p:tag name="PROBLEMBLANKKEYWORD" val="填空"/>
  <p:tag name="PROBLEMSCORE" val="1.0"/>
  <p:tag name="PROBLEMBLANK" val="[{&quot;Num&quot;:1,&quot;Score&quot;:1.0,&quot;Answers&quot;:[&quot;1&quot;],&quot;CaseSensitive&quot;:false,&quot;FuzzyMatch&quot;:false}]"/>
</p:tagLst>
</file>

<file path=ppt/tags/tag263.xml><?xml version="1.0" encoding="utf-8"?>
<p:tagLst xmlns:p="http://schemas.openxmlformats.org/presentationml/2006/main">
  <p:tag name="RAINPROBLEM" val="ProblemBody"/>
</p:tagLst>
</file>

<file path=ppt/tags/tag264.xml><?xml version="1.0" encoding="utf-8"?>
<p:tagLst xmlns:p="http://schemas.openxmlformats.org/presentationml/2006/main">
  <p:tag name="RAINPROBLEM" val="ProblemItem"/>
</p:tagLst>
</file>

<file path=ppt/tags/tag265.xml><?xml version="1.0" encoding="utf-8"?>
<p:tagLst xmlns:p="http://schemas.openxmlformats.org/presentationml/2006/main">
  <p:tag name="RAINPROBLEM" val="ProblemItem"/>
</p:tagLst>
</file>

<file path=ppt/tags/tag266.xml><?xml version="1.0" encoding="utf-8"?>
<p:tagLst xmlns:p="http://schemas.openxmlformats.org/presentationml/2006/main">
  <p:tag name="RAINPROBLEM" val="ProblemBullet"/>
  <p:tag name="RAINPROBLEMTYPE" val="MultipleChoice"/>
  <p:tag name="RAINBULLET" val="Correct"/>
</p:tagLst>
</file>

<file path=ppt/tags/tag267.xml><?xml version="1.0" encoding="utf-8"?>
<p:tagLst xmlns:p="http://schemas.openxmlformats.org/presentationml/2006/main">
  <p:tag name="RAINPROBLEM" val="ProblemBullet"/>
  <p:tag name="RAINPROBLEMTYPE" val="MultipleChoice"/>
  <p:tag name="RAINBULLET" val="Wrong"/>
</p:tagLst>
</file>

<file path=ppt/tags/tag268.xml><?xml version="1.0" encoding="utf-8"?>
<p:tagLst xmlns:p="http://schemas.openxmlformats.org/presentationml/2006/main">
  <p:tag name="RAINPROBLEM" val="ProblemSubmit"/>
  <p:tag name="RAINPROBLEMTYPE" val="MultipleChoice"/>
</p:tagLst>
</file>

<file path=ppt/tags/tag269.xml><?xml version="1.0" encoding="utf-8"?>
<p:tagLst xmlns:p="http://schemas.openxmlformats.org/presentationml/2006/main">
  <p:tag name="RAINPROBLEMTYPE" val="ProblemTypeMarker"/>
</p:tagLst>
</file>

<file path=ppt/tags/tag27.xml><?xml version="1.0" encoding="utf-8"?>
<p:tagLst xmlns:p="http://schemas.openxmlformats.org/presentationml/2006/main">
  <p:tag name="RAINPROBLEM" val="ProblemSubmit"/>
  <p:tag name="RAINPROBLEMTYPE" val="MultipleChoice"/>
</p:tagLst>
</file>

<file path=ppt/tags/tag270.xml><?xml version="1.0" encoding="utf-8"?>
<p:tagLst xmlns:p="http://schemas.openxmlformats.org/presentationml/2006/main">
  <p:tag name="RAINPROBLEMTYPE" val="ProblemTypeMarker"/>
</p:tagLst>
</file>

<file path=ppt/tags/tag271.xml><?xml version="1.0" encoding="utf-8"?>
<p:tagLst xmlns:p="http://schemas.openxmlformats.org/presentationml/2006/main">
  <p:tag name="RAINPROBLEMTYPE" val="ProblemTypeMarker"/>
</p:tagLst>
</file>

<file path=ppt/tags/tag272.xml><?xml version="1.0" encoding="utf-8"?>
<p:tagLst xmlns:p="http://schemas.openxmlformats.org/presentationml/2006/main">
  <p:tag name="RAINPROBLEMTYPE" val="ProblemTypeMarker"/>
</p:tagLst>
</file>

<file path=ppt/tags/tag273.xml><?xml version="1.0" encoding="utf-8"?>
<p:tagLst xmlns:p="http://schemas.openxmlformats.org/presentationml/2006/main">
  <p:tag name="RAINPROBLEMTYPE" val="ProblemTypeMarker"/>
</p:tagLst>
</file>

<file path=ppt/tags/tag274.xml><?xml version="1.0" encoding="utf-8"?>
<p:tagLst xmlns:p="http://schemas.openxmlformats.org/presentationml/2006/main">
  <p:tag name="RAINPROBLEM" val="ProblemSetting"/>
  <p:tag name="RAINPROBLEMTYPE" val="MultipleChoice"/>
</p:tagLst>
</file>

<file path=ppt/tags/tag275.xml><?xml version="1.0" encoding="utf-8"?>
<p:tagLst xmlns:p="http://schemas.openxmlformats.org/presentationml/2006/main">
  <p:tag name="RAINPROBLEM" val="MultipleChoice"/>
  <p:tag name="PROBLEMSCORE" val="1.0"/>
</p:tagLst>
</file>

<file path=ppt/tags/tag276.xml><?xml version="1.0" encoding="utf-8"?>
<p:tagLst xmlns:p="http://schemas.openxmlformats.org/presentationml/2006/main">
  <p:tag name="RAINPROBLEM" val="ProblemBody"/>
</p:tagLst>
</file>

<file path=ppt/tags/tag277.xml><?xml version="1.0" encoding="utf-8"?>
<p:tagLst xmlns:p="http://schemas.openxmlformats.org/presentationml/2006/main">
  <p:tag name="RAINPROBLEM" val="ProblemItem"/>
</p:tagLst>
</file>

<file path=ppt/tags/tag278.xml><?xml version="1.0" encoding="utf-8"?>
<p:tagLst xmlns:p="http://schemas.openxmlformats.org/presentationml/2006/main">
  <p:tag name="RAINPROBLEM" val="ProblemItem"/>
</p:tagLst>
</file>

<file path=ppt/tags/tag279.xml><?xml version="1.0" encoding="utf-8"?>
<p:tagLst xmlns:p="http://schemas.openxmlformats.org/presentationml/2006/main">
  <p:tag name="RAINPROBLEM" val="ProblemBullet"/>
  <p:tag name="RAINPROBLEMTYPE" val="MultipleChoice"/>
  <p:tag name="RAINBULLET" val="Correct"/>
</p:tagLst>
</file>

<file path=ppt/tags/tag28.xml><?xml version="1.0" encoding="utf-8"?>
<p:tagLst xmlns:p="http://schemas.openxmlformats.org/presentationml/2006/main">
  <p:tag name="RAINPROBLEMTYPE" val="ProblemTypeMarker"/>
</p:tagLst>
</file>

<file path=ppt/tags/tag280.xml><?xml version="1.0" encoding="utf-8"?>
<p:tagLst xmlns:p="http://schemas.openxmlformats.org/presentationml/2006/main">
  <p:tag name="RAINPROBLEM" val="ProblemBullet"/>
  <p:tag name="RAINPROBLEMTYPE" val="MultipleChoice"/>
  <p:tag name="RAINBULLET" val="Wrong"/>
</p:tagLst>
</file>

<file path=ppt/tags/tag281.xml><?xml version="1.0" encoding="utf-8"?>
<p:tagLst xmlns:p="http://schemas.openxmlformats.org/presentationml/2006/main">
  <p:tag name="RAINPROBLEM" val="ProblemSubmit"/>
  <p:tag name="RAINPROBLEMTYPE" val="MultipleChoice"/>
</p:tagLst>
</file>

<file path=ppt/tags/tag282.xml><?xml version="1.0" encoding="utf-8"?>
<p:tagLst xmlns:p="http://schemas.openxmlformats.org/presentationml/2006/main">
  <p:tag name="RAINPROBLEMTYPE" val="ProblemTypeMarker"/>
</p:tagLst>
</file>

<file path=ppt/tags/tag283.xml><?xml version="1.0" encoding="utf-8"?>
<p:tagLst xmlns:p="http://schemas.openxmlformats.org/presentationml/2006/main">
  <p:tag name="RAINPROBLEMTYPE" val="ProblemTypeMarker"/>
</p:tagLst>
</file>

<file path=ppt/tags/tag284.xml><?xml version="1.0" encoding="utf-8"?>
<p:tagLst xmlns:p="http://schemas.openxmlformats.org/presentationml/2006/main">
  <p:tag name="RAINPROBLEMTYPE" val="ProblemTypeMarker"/>
</p:tagLst>
</file>

<file path=ppt/tags/tag285.xml><?xml version="1.0" encoding="utf-8"?>
<p:tagLst xmlns:p="http://schemas.openxmlformats.org/presentationml/2006/main">
  <p:tag name="RAINPROBLEMTYPE" val="ProblemTypeMarker"/>
</p:tagLst>
</file>

<file path=ppt/tags/tag286.xml><?xml version="1.0" encoding="utf-8"?>
<p:tagLst xmlns:p="http://schemas.openxmlformats.org/presentationml/2006/main">
  <p:tag name="RAINPROBLEMTYPE" val="ProblemTypeMarker"/>
</p:tagLst>
</file>

<file path=ppt/tags/tag287.xml><?xml version="1.0" encoding="utf-8"?>
<p:tagLst xmlns:p="http://schemas.openxmlformats.org/presentationml/2006/main">
  <p:tag name="RAINPROBLEM" val="ProblemSetting"/>
  <p:tag name="RAINPROBLEMTYPE" val="MultipleChoice"/>
</p:tagLst>
</file>

<file path=ppt/tags/tag288.xml><?xml version="1.0" encoding="utf-8"?>
<p:tagLst xmlns:p="http://schemas.openxmlformats.org/presentationml/2006/main">
  <p:tag name="RAINPROBLEM" val="MultipleChoice"/>
  <p:tag name="PROBLEMSCORE" val="1.0"/>
</p:tagLst>
</file>

<file path=ppt/tags/tag289.xml><?xml version="1.0" encoding="utf-8"?>
<p:tagLst xmlns:p="http://schemas.openxmlformats.org/presentationml/2006/main">
  <p:tag name="RAINPROBLEM" val="ProblemBody"/>
</p:tagLst>
</file>

<file path=ppt/tags/tag29.xml><?xml version="1.0" encoding="utf-8"?>
<p:tagLst xmlns:p="http://schemas.openxmlformats.org/presentationml/2006/main">
  <p:tag name="RAINPROBLEMTYPE" val="ProblemTypeMarker"/>
</p:tagLst>
</file>

<file path=ppt/tags/tag290.xml><?xml version="1.0" encoding="utf-8"?>
<p:tagLst xmlns:p="http://schemas.openxmlformats.org/presentationml/2006/main">
  <p:tag name="RAINPROBLEM" val="ProblemItem"/>
</p:tagLst>
</file>

<file path=ppt/tags/tag291.xml><?xml version="1.0" encoding="utf-8"?>
<p:tagLst xmlns:p="http://schemas.openxmlformats.org/presentationml/2006/main">
  <p:tag name="RAINPROBLEM" val="ProblemItem"/>
</p:tagLst>
</file>

<file path=ppt/tags/tag292.xml><?xml version="1.0" encoding="utf-8"?>
<p:tagLst xmlns:p="http://schemas.openxmlformats.org/presentationml/2006/main">
  <p:tag name="RAINPROBLEM" val="ProblemBullet"/>
  <p:tag name="RAINPROBLEMTYPE" val="MultipleChoice"/>
  <p:tag name="RAINBULLET" val="Wrong"/>
</p:tagLst>
</file>

<file path=ppt/tags/tag293.xml><?xml version="1.0" encoding="utf-8"?>
<p:tagLst xmlns:p="http://schemas.openxmlformats.org/presentationml/2006/main">
  <p:tag name="RAINPROBLEM" val="ProblemBullet"/>
  <p:tag name="RAINPROBLEMTYPE" val="MultipleChoice"/>
  <p:tag name="RAINBULLET" val="Correct"/>
</p:tagLst>
</file>

<file path=ppt/tags/tag294.xml><?xml version="1.0" encoding="utf-8"?>
<p:tagLst xmlns:p="http://schemas.openxmlformats.org/presentationml/2006/main">
  <p:tag name="RAINPROBLEM" val="ProblemSubmit"/>
  <p:tag name="RAINPROBLEMTYPE" val="MultipleChoice"/>
</p:tagLst>
</file>

<file path=ppt/tags/tag295.xml><?xml version="1.0" encoding="utf-8"?>
<p:tagLst xmlns:p="http://schemas.openxmlformats.org/presentationml/2006/main">
  <p:tag name="RAINPROBLEMTYPE" val="ProblemTypeMarker"/>
</p:tagLst>
</file>

<file path=ppt/tags/tag296.xml><?xml version="1.0" encoding="utf-8"?>
<p:tagLst xmlns:p="http://schemas.openxmlformats.org/presentationml/2006/main">
  <p:tag name="RAINPROBLEMTYPE" val="ProblemTypeMarker"/>
</p:tagLst>
</file>

<file path=ppt/tags/tag297.xml><?xml version="1.0" encoding="utf-8"?>
<p:tagLst xmlns:p="http://schemas.openxmlformats.org/presentationml/2006/main">
  <p:tag name="RAINPROBLEMTYPE" val="ProblemTypeMarker"/>
</p:tagLst>
</file>

<file path=ppt/tags/tag298.xml><?xml version="1.0" encoding="utf-8"?>
<p:tagLst xmlns:p="http://schemas.openxmlformats.org/presentationml/2006/main">
  <p:tag name="RAINPROBLEMTYPE" val="ProblemTypeMarker"/>
</p:tagLst>
</file>

<file path=ppt/tags/tag299.xml><?xml version="1.0" encoding="utf-8"?>
<p:tagLst xmlns:p="http://schemas.openxmlformats.org/presentationml/2006/main">
  <p:tag name="RAINPROBLEMTYPE" val="ProblemTypeMarker"/>
</p:tagLst>
</file>

<file path=ppt/tags/tag3.xml><?xml version="1.0" encoding="utf-8"?>
<p:tagLst xmlns:p="http://schemas.openxmlformats.org/presentationml/2006/main">
  <p:tag name="RAINPROBLEM" val="ProblemItem"/>
</p:tagLst>
</file>

<file path=ppt/tags/tag30.xml><?xml version="1.0" encoding="utf-8"?>
<p:tagLst xmlns:p="http://schemas.openxmlformats.org/presentationml/2006/main">
  <p:tag name="RAINPROBLEMTYPE" val="ProblemTypeMarker"/>
</p:tagLst>
</file>

<file path=ppt/tags/tag300.xml><?xml version="1.0" encoding="utf-8"?>
<p:tagLst xmlns:p="http://schemas.openxmlformats.org/presentationml/2006/main">
  <p:tag name="RAINPROBLEM" val="ProblemSetting"/>
  <p:tag name="RAINPROBLEMTYPE" val="MultipleChoice"/>
</p:tagLst>
</file>

<file path=ppt/tags/tag301.xml><?xml version="1.0" encoding="utf-8"?>
<p:tagLst xmlns:p="http://schemas.openxmlformats.org/presentationml/2006/main">
  <p:tag name="RAINPROBLEM" val="MultipleChoice"/>
  <p:tag name="PROBLEMSCORE" val="1.0"/>
</p:tagLst>
</file>

<file path=ppt/tags/tag302.xml><?xml version="1.0" encoding="utf-8"?>
<p:tagLst xmlns:p="http://schemas.openxmlformats.org/presentationml/2006/main">
  <p:tag name="RAINPROBLEM" val="ProblemBody"/>
</p:tagLst>
</file>

<file path=ppt/tags/tag303.xml><?xml version="1.0" encoding="utf-8"?>
<p:tagLst xmlns:p="http://schemas.openxmlformats.org/presentationml/2006/main">
  <p:tag name="RAINPROBLEM" val="ProblemItem"/>
</p:tagLst>
</file>

<file path=ppt/tags/tag304.xml><?xml version="1.0" encoding="utf-8"?>
<p:tagLst xmlns:p="http://schemas.openxmlformats.org/presentationml/2006/main">
  <p:tag name="RAINPROBLEM" val="ProblemItem"/>
</p:tagLst>
</file>

<file path=ppt/tags/tag305.xml><?xml version="1.0" encoding="utf-8"?>
<p:tagLst xmlns:p="http://schemas.openxmlformats.org/presentationml/2006/main">
  <p:tag name="RAINPROBLEM" val="ProblemItem"/>
</p:tagLst>
</file>

<file path=ppt/tags/tag306.xml><?xml version="1.0" encoding="utf-8"?>
<p:tagLst xmlns:p="http://schemas.openxmlformats.org/presentationml/2006/main">
  <p:tag name="RAINPROBLEM" val="ProblemItem"/>
</p:tagLst>
</file>

<file path=ppt/tags/tag307.xml><?xml version="1.0" encoding="utf-8"?>
<p:tagLst xmlns:p="http://schemas.openxmlformats.org/presentationml/2006/main">
  <p:tag name="RAINPROBLEM" val="ProblemBullet"/>
  <p:tag name="RAINPROBLEMTYPE" val="MultipleChoice"/>
  <p:tag name="RAINBULLET" val="Wrong"/>
</p:tagLst>
</file>

<file path=ppt/tags/tag308.xml><?xml version="1.0" encoding="utf-8"?>
<p:tagLst xmlns:p="http://schemas.openxmlformats.org/presentationml/2006/main">
  <p:tag name="RAINPROBLEM" val="ProblemBullet"/>
  <p:tag name="RAINPROBLEMTYPE" val="MultipleChoice"/>
  <p:tag name="RAINBULLET" val="Wrong"/>
</p:tagLst>
</file>

<file path=ppt/tags/tag309.xml><?xml version="1.0" encoding="utf-8"?>
<p:tagLst xmlns:p="http://schemas.openxmlformats.org/presentationml/2006/main">
  <p:tag name="RAINPROBLEM" val="ProblemBullet"/>
  <p:tag name="RAINPROBLEMTYPE" val="MultipleChoice"/>
  <p:tag name="RAINBULLET" val="Wrong"/>
</p:tagLst>
</file>

<file path=ppt/tags/tag31.xml><?xml version="1.0" encoding="utf-8"?>
<p:tagLst xmlns:p="http://schemas.openxmlformats.org/presentationml/2006/main">
  <p:tag name="RAINPROBLEMTYPE" val="ProblemTypeMarker"/>
</p:tagLst>
</file>

<file path=ppt/tags/tag310.xml><?xml version="1.0" encoding="utf-8"?>
<p:tagLst xmlns:p="http://schemas.openxmlformats.org/presentationml/2006/main">
  <p:tag name="RAINPROBLEM" val="ProblemBullet"/>
  <p:tag name="RAINPROBLEMTYPE" val="MultipleChoice"/>
  <p:tag name="RAINBULLET" val="Correct"/>
</p:tagLst>
</file>

<file path=ppt/tags/tag311.xml><?xml version="1.0" encoding="utf-8"?>
<p:tagLst xmlns:p="http://schemas.openxmlformats.org/presentationml/2006/main">
  <p:tag name="RAINPROBLEM" val="ProblemSubmit"/>
  <p:tag name="RAINPROBLEMTYPE" val="MultipleChoice"/>
</p:tagLst>
</file>

<file path=ppt/tags/tag312.xml><?xml version="1.0" encoding="utf-8"?>
<p:tagLst xmlns:p="http://schemas.openxmlformats.org/presentationml/2006/main">
  <p:tag name="RAINPROBLEMTYPE" val="ProblemTypeMarker"/>
</p:tagLst>
</file>

<file path=ppt/tags/tag313.xml><?xml version="1.0" encoding="utf-8"?>
<p:tagLst xmlns:p="http://schemas.openxmlformats.org/presentationml/2006/main">
  <p:tag name="RAINPROBLEMTYPE" val="ProblemTypeMarker"/>
</p:tagLst>
</file>

<file path=ppt/tags/tag314.xml><?xml version="1.0" encoding="utf-8"?>
<p:tagLst xmlns:p="http://schemas.openxmlformats.org/presentationml/2006/main">
  <p:tag name="RAINPROBLEMTYPE" val="ProblemTypeMarker"/>
</p:tagLst>
</file>

<file path=ppt/tags/tag315.xml><?xml version="1.0" encoding="utf-8"?>
<p:tagLst xmlns:p="http://schemas.openxmlformats.org/presentationml/2006/main">
  <p:tag name="RAINPROBLEMTYPE" val="ProblemTypeMarker"/>
</p:tagLst>
</file>

<file path=ppt/tags/tag316.xml><?xml version="1.0" encoding="utf-8"?>
<p:tagLst xmlns:p="http://schemas.openxmlformats.org/presentationml/2006/main">
  <p:tag name="RAINPROBLEMTYPE" val="ProblemTypeMarker"/>
</p:tagLst>
</file>

<file path=ppt/tags/tag317.xml><?xml version="1.0" encoding="utf-8"?>
<p:tagLst xmlns:p="http://schemas.openxmlformats.org/presentationml/2006/main">
  <p:tag name="RAINPROBLEM" val="ProblemSetting"/>
  <p:tag name="RAINPROBLEMTYPE" val="MultipleChoice"/>
</p:tagLst>
</file>

<file path=ppt/tags/tag318.xml><?xml version="1.0" encoding="utf-8"?>
<p:tagLst xmlns:p="http://schemas.openxmlformats.org/presentationml/2006/main">
  <p:tag name="RAINPROBLEM" val="MultipleChoice"/>
  <p:tag name="PROBLEMSCORE" val="1.0"/>
</p:tagLst>
</file>

<file path=ppt/tags/tag319.xml><?xml version="1.0" encoding="utf-8"?>
<p:tagLst xmlns:p="http://schemas.openxmlformats.org/presentationml/2006/main">
  <p:tag name="RAINPROBLEM" val="ProblemBody"/>
</p:tagLst>
</file>

<file path=ppt/tags/tag32.xml><?xml version="1.0" encoding="utf-8"?>
<p:tagLst xmlns:p="http://schemas.openxmlformats.org/presentationml/2006/main">
  <p:tag name="RAINPROBLEMTYPE" val="ProblemTypeMarker"/>
</p:tagLst>
</file>

<file path=ppt/tags/tag320.xml><?xml version="1.0" encoding="utf-8"?>
<p:tagLst xmlns:p="http://schemas.openxmlformats.org/presentationml/2006/main">
  <p:tag name="RAINPROBLEM" val="ProblemItem"/>
</p:tagLst>
</file>

<file path=ppt/tags/tag321.xml><?xml version="1.0" encoding="utf-8"?>
<p:tagLst xmlns:p="http://schemas.openxmlformats.org/presentationml/2006/main">
  <p:tag name="RAINPROBLEM" val="ProblemItem"/>
</p:tagLst>
</file>

<file path=ppt/tags/tag322.xml><?xml version="1.0" encoding="utf-8"?>
<p:tagLst xmlns:p="http://schemas.openxmlformats.org/presentationml/2006/main">
  <p:tag name="RAINPROBLEM" val="ProblemItem"/>
</p:tagLst>
</file>

<file path=ppt/tags/tag323.xml><?xml version="1.0" encoding="utf-8"?>
<p:tagLst xmlns:p="http://schemas.openxmlformats.org/presentationml/2006/main">
  <p:tag name="RAINPROBLEM" val="ProblemItem"/>
</p:tagLst>
</file>

<file path=ppt/tags/tag324.xml><?xml version="1.0" encoding="utf-8"?>
<p:tagLst xmlns:p="http://schemas.openxmlformats.org/presentationml/2006/main">
  <p:tag name="RAINPROBLEM" val="ProblemBullet"/>
  <p:tag name="RAINPROBLEMTYPE" val="MultipleChoice"/>
  <p:tag name="RAINBULLET" val="Wrong"/>
</p:tagLst>
</file>

<file path=ppt/tags/tag325.xml><?xml version="1.0" encoding="utf-8"?>
<p:tagLst xmlns:p="http://schemas.openxmlformats.org/presentationml/2006/main">
  <p:tag name="RAINPROBLEM" val="ProblemBullet"/>
  <p:tag name="RAINPROBLEMTYPE" val="MultipleChoice"/>
  <p:tag name="RAINBULLET" val="Correct"/>
</p:tagLst>
</file>

<file path=ppt/tags/tag326.xml><?xml version="1.0" encoding="utf-8"?>
<p:tagLst xmlns:p="http://schemas.openxmlformats.org/presentationml/2006/main">
  <p:tag name="RAINPROBLEM" val="ProblemBullet"/>
  <p:tag name="RAINPROBLEMTYPE" val="MultipleChoice"/>
  <p:tag name="RAINBULLET" val="Wrong"/>
</p:tagLst>
</file>

<file path=ppt/tags/tag327.xml><?xml version="1.0" encoding="utf-8"?>
<p:tagLst xmlns:p="http://schemas.openxmlformats.org/presentationml/2006/main">
  <p:tag name="RAINPROBLEM" val="ProblemBullet"/>
  <p:tag name="RAINPROBLEMTYPE" val="MultipleChoice"/>
  <p:tag name="RAINBULLET" val="Wrong"/>
</p:tagLst>
</file>

<file path=ppt/tags/tag328.xml><?xml version="1.0" encoding="utf-8"?>
<p:tagLst xmlns:p="http://schemas.openxmlformats.org/presentationml/2006/main">
  <p:tag name="RAINPROBLEM" val="ProblemSubmit"/>
  <p:tag name="RAINPROBLEMTYPE" val="MultipleChoice"/>
</p:tagLst>
</file>

<file path=ppt/tags/tag329.xml><?xml version="1.0" encoding="utf-8"?>
<p:tagLst xmlns:p="http://schemas.openxmlformats.org/presentationml/2006/main">
  <p:tag name="RAINPROBLEMTYPE" val="ProblemTypeMarker"/>
</p:tagLst>
</file>

<file path=ppt/tags/tag33.xml><?xml version="1.0" encoding="utf-8"?>
<p:tagLst xmlns:p="http://schemas.openxmlformats.org/presentationml/2006/main">
  <p:tag name="RAINPROBLEM" val="ProblemSetting"/>
  <p:tag name="RAINPROBLEMTYPE" val="MultipleChoice"/>
</p:tagLst>
</file>

<file path=ppt/tags/tag330.xml><?xml version="1.0" encoding="utf-8"?>
<p:tagLst xmlns:p="http://schemas.openxmlformats.org/presentationml/2006/main">
  <p:tag name="RAINPROBLEMTYPE" val="ProblemTypeMarker"/>
</p:tagLst>
</file>

<file path=ppt/tags/tag331.xml><?xml version="1.0" encoding="utf-8"?>
<p:tagLst xmlns:p="http://schemas.openxmlformats.org/presentationml/2006/main">
  <p:tag name="RAINPROBLEMTYPE" val="ProblemTypeMarker"/>
</p:tagLst>
</file>

<file path=ppt/tags/tag332.xml><?xml version="1.0" encoding="utf-8"?>
<p:tagLst xmlns:p="http://schemas.openxmlformats.org/presentationml/2006/main">
  <p:tag name="RAINPROBLEMTYPE" val="ProblemTypeMarker"/>
</p:tagLst>
</file>

<file path=ppt/tags/tag333.xml><?xml version="1.0" encoding="utf-8"?>
<p:tagLst xmlns:p="http://schemas.openxmlformats.org/presentationml/2006/main">
  <p:tag name="RAINPROBLEMTYPE" val="ProblemTypeMarker"/>
</p:tagLst>
</file>

<file path=ppt/tags/tag334.xml><?xml version="1.0" encoding="utf-8"?>
<p:tagLst xmlns:p="http://schemas.openxmlformats.org/presentationml/2006/main">
  <p:tag name="RAINPROBLEM" val="ProblemSetting"/>
  <p:tag name="RAINPROBLEMTYPE" val="MultipleChoice"/>
</p:tagLst>
</file>

<file path=ppt/tags/tag335.xml><?xml version="1.0" encoding="utf-8"?>
<p:tagLst xmlns:p="http://schemas.openxmlformats.org/presentationml/2006/main">
  <p:tag name="RAINPROBLEM" val="MultipleChoice"/>
  <p:tag name="PROBLEMSCORE" val="1.0"/>
</p:tagLst>
</file>

<file path=ppt/tags/tag336.xml><?xml version="1.0" encoding="utf-8"?>
<p:tagLst xmlns:p="http://schemas.openxmlformats.org/presentationml/2006/main">
  <p:tag name="RAINPROBLEM" val="ProblemBody"/>
</p:tagLst>
</file>

<file path=ppt/tags/tag337.xml><?xml version="1.0" encoding="utf-8"?>
<p:tagLst xmlns:p="http://schemas.openxmlformats.org/presentationml/2006/main">
  <p:tag name="RAINPROBLEM" val="ProblemItem"/>
</p:tagLst>
</file>

<file path=ppt/tags/tag338.xml><?xml version="1.0" encoding="utf-8"?>
<p:tagLst xmlns:p="http://schemas.openxmlformats.org/presentationml/2006/main">
  <p:tag name="RAINPROBLEM" val="ProblemItem"/>
</p:tagLst>
</file>

<file path=ppt/tags/tag339.xml><?xml version="1.0" encoding="utf-8"?>
<p:tagLst xmlns:p="http://schemas.openxmlformats.org/presentationml/2006/main">
  <p:tag name="RAINPROBLEM" val="ProblemItem"/>
</p:tagLst>
</file>

<file path=ppt/tags/tag34.xml><?xml version="1.0" encoding="utf-8"?>
<p:tagLst xmlns:p="http://schemas.openxmlformats.org/presentationml/2006/main">
  <p:tag name="RAINPROBLEM" val="MultipleChoice"/>
  <p:tag name="PROBLEMSCORE" val="1.0"/>
</p:tagLst>
</file>

<file path=ppt/tags/tag340.xml><?xml version="1.0" encoding="utf-8"?>
<p:tagLst xmlns:p="http://schemas.openxmlformats.org/presentationml/2006/main">
  <p:tag name="RAINPROBLEM" val="ProblemItem"/>
</p:tagLst>
</file>

<file path=ppt/tags/tag341.xml><?xml version="1.0" encoding="utf-8"?>
<p:tagLst xmlns:p="http://schemas.openxmlformats.org/presentationml/2006/main">
  <p:tag name="RAINPROBLEM" val="ProblemBullet"/>
  <p:tag name="RAINPROBLEMTYPE" val="MultipleChoice"/>
  <p:tag name="RAINBULLET" val="Wrong"/>
</p:tagLst>
</file>

<file path=ppt/tags/tag342.xml><?xml version="1.0" encoding="utf-8"?>
<p:tagLst xmlns:p="http://schemas.openxmlformats.org/presentationml/2006/main">
  <p:tag name="RAINPROBLEM" val="ProblemBullet"/>
  <p:tag name="RAINPROBLEMTYPE" val="MultipleChoice"/>
  <p:tag name="RAINBULLET" val="Correct"/>
</p:tagLst>
</file>

<file path=ppt/tags/tag343.xml><?xml version="1.0" encoding="utf-8"?>
<p:tagLst xmlns:p="http://schemas.openxmlformats.org/presentationml/2006/main">
  <p:tag name="RAINPROBLEM" val="ProblemBullet"/>
  <p:tag name="RAINPROBLEMTYPE" val="MultipleChoice"/>
  <p:tag name="RAINBULLET" val="Wrong"/>
</p:tagLst>
</file>

<file path=ppt/tags/tag344.xml><?xml version="1.0" encoding="utf-8"?>
<p:tagLst xmlns:p="http://schemas.openxmlformats.org/presentationml/2006/main">
  <p:tag name="RAINPROBLEM" val="ProblemBullet"/>
  <p:tag name="RAINPROBLEMTYPE" val="MultipleChoice"/>
  <p:tag name="RAINBULLET" val="Wrong"/>
</p:tagLst>
</file>

<file path=ppt/tags/tag345.xml><?xml version="1.0" encoding="utf-8"?>
<p:tagLst xmlns:p="http://schemas.openxmlformats.org/presentationml/2006/main">
  <p:tag name="RAINPROBLEM" val="ProblemSubmit"/>
  <p:tag name="RAINPROBLEMTYPE" val="MultipleChoice"/>
</p:tagLst>
</file>

<file path=ppt/tags/tag346.xml><?xml version="1.0" encoding="utf-8"?>
<p:tagLst xmlns:p="http://schemas.openxmlformats.org/presentationml/2006/main">
  <p:tag name="RAINPROBLEMTYPE" val="ProblemTypeMarker"/>
</p:tagLst>
</file>

<file path=ppt/tags/tag347.xml><?xml version="1.0" encoding="utf-8"?>
<p:tagLst xmlns:p="http://schemas.openxmlformats.org/presentationml/2006/main">
  <p:tag name="RAINPROBLEMTYPE" val="ProblemTypeMarker"/>
</p:tagLst>
</file>

<file path=ppt/tags/tag348.xml><?xml version="1.0" encoding="utf-8"?>
<p:tagLst xmlns:p="http://schemas.openxmlformats.org/presentationml/2006/main">
  <p:tag name="RAINPROBLEMTYPE" val="ProblemTypeMarker"/>
</p:tagLst>
</file>

<file path=ppt/tags/tag349.xml><?xml version="1.0" encoding="utf-8"?>
<p:tagLst xmlns:p="http://schemas.openxmlformats.org/presentationml/2006/main">
  <p:tag name="RAINPROBLEMTYPE" val="ProblemTypeMarker"/>
</p:tagLst>
</file>

<file path=ppt/tags/tag35.xml><?xml version="1.0" encoding="utf-8"?>
<p:tagLst xmlns:p="http://schemas.openxmlformats.org/presentationml/2006/main">
  <p:tag name="RAINPROBLEM" val="ProblemBody"/>
</p:tagLst>
</file>

<file path=ppt/tags/tag350.xml><?xml version="1.0" encoding="utf-8"?>
<p:tagLst xmlns:p="http://schemas.openxmlformats.org/presentationml/2006/main">
  <p:tag name="RAINPROBLEMTYPE" val="ProblemTypeMarker"/>
</p:tagLst>
</file>

<file path=ppt/tags/tag351.xml><?xml version="1.0" encoding="utf-8"?>
<p:tagLst xmlns:p="http://schemas.openxmlformats.org/presentationml/2006/main">
  <p:tag name="RAINPROBLEM" val="ProblemSetting"/>
  <p:tag name="RAINPROBLEMTYPE" val="MultipleChoice"/>
</p:tagLst>
</file>

<file path=ppt/tags/tag352.xml><?xml version="1.0" encoding="utf-8"?>
<p:tagLst xmlns:p="http://schemas.openxmlformats.org/presentationml/2006/main">
  <p:tag name="RAINPROBLEM" val="MultipleChoice"/>
  <p:tag name="PROBLEMSCORE" val="1.0"/>
</p:tagLst>
</file>

<file path=ppt/tags/tag353.xml><?xml version="1.0" encoding="utf-8"?>
<p:tagLst xmlns:p="http://schemas.openxmlformats.org/presentationml/2006/main">
  <p:tag name="RAINPROBLEM" val="ProblemBody"/>
</p:tagLst>
</file>

<file path=ppt/tags/tag354.xml><?xml version="1.0" encoding="utf-8"?>
<p:tagLst xmlns:p="http://schemas.openxmlformats.org/presentationml/2006/main">
  <p:tag name="RAINPROBLEM" val="ProblemItem"/>
</p:tagLst>
</file>

<file path=ppt/tags/tag355.xml><?xml version="1.0" encoding="utf-8"?>
<p:tagLst xmlns:p="http://schemas.openxmlformats.org/presentationml/2006/main">
  <p:tag name="RAINPROBLEM" val="ProblemItem"/>
</p:tagLst>
</file>

<file path=ppt/tags/tag356.xml><?xml version="1.0" encoding="utf-8"?>
<p:tagLst xmlns:p="http://schemas.openxmlformats.org/presentationml/2006/main">
  <p:tag name="RAINPROBLEM" val="ProblemItem"/>
</p:tagLst>
</file>

<file path=ppt/tags/tag357.xml><?xml version="1.0" encoding="utf-8"?>
<p:tagLst xmlns:p="http://schemas.openxmlformats.org/presentationml/2006/main">
  <p:tag name="RAINPROBLEM" val="ProblemItem"/>
</p:tagLst>
</file>

<file path=ppt/tags/tag358.xml><?xml version="1.0" encoding="utf-8"?>
<p:tagLst xmlns:p="http://schemas.openxmlformats.org/presentationml/2006/main">
  <p:tag name="RAINPROBLEM" val="ProblemBullet"/>
  <p:tag name="RAINPROBLEMTYPE" val="MultipleChoice"/>
  <p:tag name="RAINBULLET" val="Wrong"/>
</p:tagLst>
</file>

<file path=ppt/tags/tag359.xml><?xml version="1.0" encoding="utf-8"?>
<p:tagLst xmlns:p="http://schemas.openxmlformats.org/presentationml/2006/main">
  <p:tag name="RAINPROBLEM" val="ProblemBullet"/>
  <p:tag name="RAINPROBLEMTYPE" val="MultipleChoice"/>
  <p:tag name="RAINBULLET" val="Correct"/>
</p:tagLst>
</file>

<file path=ppt/tags/tag36.xml><?xml version="1.0" encoding="utf-8"?>
<p:tagLst xmlns:p="http://schemas.openxmlformats.org/presentationml/2006/main">
  <p:tag name="RAINPROBLEM" val="ProblemItem"/>
</p:tagLst>
</file>

<file path=ppt/tags/tag360.xml><?xml version="1.0" encoding="utf-8"?>
<p:tagLst xmlns:p="http://schemas.openxmlformats.org/presentationml/2006/main">
  <p:tag name="RAINPROBLEM" val="ProblemBullet"/>
  <p:tag name="RAINPROBLEMTYPE" val="MultipleChoice"/>
  <p:tag name="RAINBULLET" val="Wrong"/>
</p:tagLst>
</file>

<file path=ppt/tags/tag361.xml><?xml version="1.0" encoding="utf-8"?>
<p:tagLst xmlns:p="http://schemas.openxmlformats.org/presentationml/2006/main">
  <p:tag name="RAINPROBLEM" val="ProblemBullet"/>
  <p:tag name="RAINPROBLEMTYPE" val="MultipleChoice"/>
  <p:tag name="RAINBULLET" val="Wrong"/>
</p:tagLst>
</file>

<file path=ppt/tags/tag362.xml><?xml version="1.0" encoding="utf-8"?>
<p:tagLst xmlns:p="http://schemas.openxmlformats.org/presentationml/2006/main">
  <p:tag name="RAINPROBLEM" val="ProblemSubmit"/>
  <p:tag name="RAINPROBLEMTYPE" val="MultipleChoice"/>
</p:tagLst>
</file>

<file path=ppt/tags/tag363.xml><?xml version="1.0" encoding="utf-8"?>
<p:tagLst xmlns:p="http://schemas.openxmlformats.org/presentationml/2006/main">
  <p:tag name="RAINPROBLEMTYPE" val="ProblemTypeMarker"/>
</p:tagLst>
</file>

<file path=ppt/tags/tag364.xml><?xml version="1.0" encoding="utf-8"?>
<p:tagLst xmlns:p="http://schemas.openxmlformats.org/presentationml/2006/main">
  <p:tag name="RAINPROBLEMTYPE" val="ProblemTypeMarker"/>
</p:tagLst>
</file>

<file path=ppt/tags/tag365.xml><?xml version="1.0" encoding="utf-8"?>
<p:tagLst xmlns:p="http://schemas.openxmlformats.org/presentationml/2006/main">
  <p:tag name="RAINPROBLEMTYPE" val="ProblemTypeMarker"/>
</p:tagLst>
</file>

<file path=ppt/tags/tag366.xml><?xml version="1.0" encoding="utf-8"?>
<p:tagLst xmlns:p="http://schemas.openxmlformats.org/presentationml/2006/main">
  <p:tag name="RAINPROBLEMTYPE" val="ProblemTypeMarker"/>
</p:tagLst>
</file>

<file path=ppt/tags/tag367.xml><?xml version="1.0" encoding="utf-8"?>
<p:tagLst xmlns:p="http://schemas.openxmlformats.org/presentationml/2006/main">
  <p:tag name="RAINPROBLEMTYPE" val="ProblemTypeMarker"/>
</p:tagLst>
</file>

<file path=ppt/tags/tag368.xml><?xml version="1.0" encoding="utf-8"?>
<p:tagLst xmlns:p="http://schemas.openxmlformats.org/presentationml/2006/main">
  <p:tag name="RAINPROBLEM" val="ProblemSetting"/>
  <p:tag name="RAINPROBLEMTYPE" val="MultipleChoice"/>
</p:tagLst>
</file>

<file path=ppt/tags/tag369.xml><?xml version="1.0" encoding="utf-8"?>
<p:tagLst xmlns:p="http://schemas.openxmlformats.org/presentationml/2006/main">
  <p:tag name="RAINPROBLEM" val="MultipleChoice"/>
  <p:tag name="PROBLEMSCORE" val="1.0"/>
</p:tagLst>
</file>

<file path=ppt/tags/tag37.xml><?xml version="1.0" encoding="utf-8"?>
<p:tagLst xmlns:p="http://schemas.openxmlformats.org/presentationml/2006/main">
  <p:tag name="RAINPROBLEM" val="ProblemItem"/>
</p:tagLst>
</file>

<file path=ppt/tags/tag370.xml><?xml version="1.0" encoding="utf-8"?>
<p:tagLst xmlns:p="http://schemas.openxmlformats.org/presentationml/2006/main">
  <p:tag name="RAINPROBLEM" val="ProblemBody"/>
</p:tagLst>
</file>

<file path=ppt/tags/tag371.xml><?xml version="1.0" encoding="utf-8"?>
<p:tagLst xmlns:p="http://schemas.openxmlformats.org/presentationml/2006/main">
  <p:tag name="RAINPROBLEM" val="ProblemItem"/>
</p:tagLst>
</file>

<file path=ppt/tags/tag372.xml><?xml version="1.0" encoding="utf-8"?>
<p:tagLst xmlns:p="http://schemas.openxmlformats.org/presentationml/2006/main">
  <p:tag name="RAINPROBLEM" val="ProblemItem"/>
</p:tagLst>
</file>

<file path=ppt/tags/tag373.xml><?xml version="1.0" encoding="utf-8"?>
<p:tagLst xmlns:p="http://schemas.openxmlformats.org/presentationml/2006/main">
  <p:tag name="RAINPROBLEM" val="ProblemItem"/>
</p:tagLst>
</file>

<file path=ppt/tags/tag374.xml><?xml version="1.0" encoding="utf-8"?>
<p:tagLst xmlns:p="http://schemas.openxmlformats.org/presentationml/2006/main">
  <p:tag name="RAINPROBLEM" val="ProblemItem"/>
</p:tagLst>
</file>

<file path=ppt/tags/tag375.xml><?xml version="1.0" encoding="utf-8"?>
<p:tagLst xmlns:p="http://schemas.openxmlformats.org/presentationml/2006/main">
  <p:tag name="RAINPROBLEM" val="ProblemBullet"/>
  <p:tag name="RAINPROBLEMTYPE" val="MultipleChoice"/>
  <p:tag name="RAINBULLET" val="Wrong"/>
</p:tagLst>
</file>

<file path=ppt/tags/tag376.xml><?xml version="1.0" encoding="utf-8"?>
<p:tagLst xmlns:p="http://schemas.openxmlformats.org/presentationml/2006/main">
  <p:tag name="RAINPROBLEM" val="ProblemBullet"/>
  <p:tag name="RAINPROBLEMTYPE" val="MultipleChoice"/>
  <p:tag name="RAINBULLET" val="Wrong"/>
</p:tagLst>
</file>

<file path=ppt/tags/tag377.xml><?xml version="1.0" encoding="utf-8"?>
<p:tagLst xmlns:p="http://schemas.openxmlformats.org/presentationml/2006/main">
  <p:tag name="RAINPROBLEM" val="ProblemBullet"/>
  <p:tag name="RAINPROBLEMTYPE" val="MultipleChoice"/>
  <p:tag name="RAINBULLET" val="Correct"/>
</p:tagLst>
</file>

<file path=ppt/tags/tag378.xml><?xml version="1.0" encoding="utf-8"?>
<p:tagLst xmlns:p="http://schemas.openxmlformats.org/presentationml/2006/main">
  <p:tag name="RAINPROBLEM" val="ProblemBullet"/>
  <p:tag name="RAINPROBLEMTYPE" val="MultipleChoice"/>
  <p:tag name="RAINBULLET" val="Wrong"/>
</p:tagLst>
</file>

<file path=ppt/tags/tag379.xml><?xml version="1.0" encoding="utf-8"?>
<p:tagLst xmlns:p="http://schemas.openxmlformats.org/presentationml/2006/main">
  <p:tag name="RAINPROBLEM" val="ProblemSubmit"/>
  <p:tag name="RAINPROBLEMTYPE" val="MultipleChoice"/>
</p:tagLst>
</file>

<file path=ppt/tags/tag38.xml><?xml version="1.0" encoding="utf-8"?>
<p:tagLst xmlns:p="http://schemas.openxmlformats.org/presentationml/2006/main">
  <p:tag name="RAINPROBLEM" val="ProblemItem"/>
</p:tagLst>
</file>

<file path=ppt/tags/tag380.xml><?xml version="1.0" encoding="utf-8"?>
<p:tagLst xmlns:p="http://schemas.openxmlformats.org/presentationml/2006/main">
  <p:tag name="RAINPROBLEMTYPE" val="ProblemTypeMarker"/>
</p:tagLst>
</file>

<file path=ppt/tags/tag381.xml><?xml version="1.0" encoding="utf-8"?>
<p:tagLst xmlns:p="http://schemas.openxmlformats.org/presentationml/2006/main">
  <p:tag name="RAINPROBLEMTYPE" val="ProblemTypeMarker"/>
</p:tagLst>
</file>

<file path=ppt/tags/tag382.xml><?xml version="1.0" encoding="utf-8"?>
<p:tagLst xmlns:p="http://schemas.openxmlformats.org/presentationml/2006/main">
  <p:tag name="RAINPROBLEMTYPE" val="ProblemTypeMarker"/>
</p:tagLst>
</file>

<file path=ppt/tags/tag383.xml><?xml version="1.0" encoding="utf-8"?>
<p:tagLst xmlns:p="http://schemas.openxmlformats.org/presentationml/2006/main">
  <p:tag name="RAINPROBLEMTYPE" val="ProblemTypeMarker"/>
</p:tagLst>
</file>

<file path=ppt/tags/tag384.xml><?xml version="1.0" encoding="utf-8"?>
<p:tagLst xmlns:p="http://schemas.openxmlformats.org/presentationml/2006/main">
  <p:tag name="RAINPROBLEMTYPE" val="ProblemTypeMarker"/>
</p:tagLst>
</file>

<file path=ppt/tags/tag385.xml><?xml version="1.0" encoding="utf-8"?>
<p:tagLst xmlns:p="http://schemas.openxmlformats.org/presentationml/2006/main">
  <p:tag name="RAINPROBLEM" val="ProblemSetting"/>
  <p:tag name="RAINPROBLEMTYPE" val="MultipleChoice"/>
</p:tagLst>
</file>

<file path=ppt/tags/tag386.xml><?xml version="1.0" encoding="utf-8"?>
<p:tagLst xmlns:p="http://schemas.openxmlformats.org/presentationml/2006/main">
  <p:tag name="RAINPROBLEM" val="MultipleChoice"/>
  <p:tag name="PROBLEMSCORE" val="1.0"/>
</p:tagLst>
</file>

<file path=ppt/tags/tag387.xml><?xml version="1.0" encoding="utf-8"?>
<p:tagLst xmlns:p="http://schemas.openxmlformats.org/presentationml/2006/main">
  <p:tag name="RAINPROBLEM" val="ProblemBody"/>
</p:tagLst>
</file>

<file path=ppt/tags/tag388.xml><?xml version="1.0" encoding="utf-8"?>
<p:tagLst xmlns:p="http://schemas.openxmlformats.org/presentationml/2006/main">
  <p:tag name="RAINPROBLEM" val="ProblemSubmit"/>
  <p:tag name="RAINPROBLEMTYPE" val="FillBlank"/>
</p:tagLst>
</file>

<file path=ppt/tags/tag389.xml><?xml version="1.0" encoding="utf-8"?>
<p:tagLst xmlns:p="http://schemas.openxmlformats.org/presentationml/2006/main">
  <p:tag name="PRODUCTVERSIONTIP3" val="PRODUCTVERSIONTIP3"/>
</p:tagLst>
</file>

<file path=ppt/tags/tag39.xml><?xml version="1.0" encoding="utf-8"?>
<p:tagLst xmlns:p="http://schemas.openxmlformats.org/presentationml/2006/main">
  <p:tag name="RAINPROBLEM" val="ProblemItem"/>
</p:tagLst>
</file>

<file path=ppt/tags/tag390.xml><?xml version="1.0" encoding="utf-8"?>
<p:tagLst xmlns:p="http://schemas.openxmlformats.org/presentationml/2006/main">
  <p:tag name="RAINPROBLEMTYPE" val="ProblemTypeMarker"/>
</p:tagLst>
</file>

<file path=ppt/tags/tag391.xml><?xml version="1.0" encoding="utf-8"?>
<p:tagLst xmlns:p="http://schemas.openxmlformats.org/presentationml/2006/main">
  <p:tag name="RAINPROBLEMTYPE" val="ProblemTypeMarker"/>
</p:tagLst>
</file>

<file path=ppt/tags/tag392.xml><?xml version="1.0" encoding="utf-8"?>
<p:tagLst xmlns:p="http://schemas.openxmlformats.org/presentationml/2006/main">
  <p:tag name="RAINPROBLEMTYPE" val="ProblemTypeMarker"/>
</p:tagLst>
</file>

<file path=ppt/tags/tag393.xml><?xml version="1.0" encoding="utf-8"?>
<p:tagLst xmlns:p="http://schemas.openxmlformats.org/presentationml/2006/main">
  <p:tag name="RAINPROBLEMTYPE" val="ProblemTypeMarker"/>
</p:tagLst>
</file>

<file path=ppt/tags/tag394.xml><?xml version="1.0" encoding="utf-8"?>
<p:tagLst xmlns:p="http://schemas.openxmlformats.org/presentationml/2006/main">
  <p:tag name="RAINPROBLEMTYPE" val="ProblemTypeMarker"/>
</p:tagLst>
</file>

<file path=ppt/tags/tag395.xml><?xml version="1.0" encoding="utf-8"?>
<p:tagLst xmlns:p="http://schemas.openxmlformats.org/presentationml/2006/main">
  <p:tag name="RAINPROBLEM" val="ProblemSetting"/>
  <p:tag name="RAINPROBLEMTYPE" val="FillBlank"/>
</p:tagLst>
</file>

<file path=ppt/tags/tag396.xml><?xml version="1.0" encoding="utf-8"?>
<p:tagLst xmlns:p="http://schemas.openxmlformats.org/presentationml/2006/main">
  <p:tag name="RAINPROBLEM" val="FillBlank"/>
  <p:tag name="PROBLEMBLANKKEYWORD" val="填空"/>
  <p:tag name="PROBLEMSCORE" val="1.0"/>
  <p:tag name="PROBLEMBLANK" val="[{&quot;Num&quot;:1,&quot;Score&quot;:1.0,&quot;Answers&quot;:[&quot;median&quot;],&quot;CaseSensitive&quot;:false,&quot;FuzzyMatch&quot;:false}]"/>
</p:tagLst>
</file>

<file path=ppt/tags/tag397.xml><?xml version="1.0" encoding="utf-8"?>
<p:tagLst xmlns:p="http://schemas.openxmlformats.org/presentationml/2006/main">
  <p:tag name="RAINPROBLEM" val="ProblemBody"/>
</p:tagLst>
</file>

<file path=ppt/tags/tag398.xml><?xml version="1.0" encoding="utf-8"?>
<p:tagLst xmlns:p="http://schemas.openxmlformats.org/presentationml/2006/main">
  <p:tag name="RAINPROBLEM" val="ProblemSubmit"/>
  <p:tag name="RAINPROBLEMTYPE" val="FillBlank"/>
</p:tagLst>
</file>

<file path=ppt/tags/tag399.xml><?xml version="1.0" encoding="utf-8"?>
<p:tagLst xmlns:p="http://schemas.openxmlformats.org/presentationml/2006/main">
  <p:tag name="PRODUCTVERSIONTIP3" val="PRODUCTVERSIONTIP3"/>
</p:tagLst>
</file>

<file path=ppt/tags/tag4.xml><?xml version="1.0" encoding="utf-8"?>
<p:tagLst xmlns:p="http://schemas.openxmlformats.org/presentationml/2006/main">
  <p:tag name="RAINPROBLEM" val="ProblemItem"/>
</p:tagLst>
</file>

<file path=ppt/tags/tag40.xml><?xml version="1.0" encoding="utf-8"?>
<p:tagLst xmlns:p="http://schemas.openxmlformats.org/presentationml/2006/main">
  <p:tag name="RAINPROBLEM" val="ProblemBullet"/>
  <p:tag name="RAINPROBLEMTYPE" val="MultipleChoice"/>
  <p:tag name="RAINBULLET" val="Wrong"/>
</p:tagLst>
</file>

<file path=ppt/tags/tag400.xml><?xml version="1.0" encoding="utf-8"?>
<p:tagLst xmlns:p="http://schemas.openxmlformats.org/presentationml/2006/main">
  <p:tag name="RAINPROBLEMTYPE" val="ProblemTypeMarker"/>
</p:tagLst>
</file>

<file path=ppt/tags/tag401.xml><?xml version="1.0" encoding="utf-8"?>
<p:tagLst xmlns:p="http://schemas.openxmlformats.org/presentationml/2006/main">
  <p:tag name="RAINPROBLEMTYPE" val="ProblemTypeMarker"/>
</p:tagLst>
</file>

<file path=ppt/tags/tag402.xml><?xml version="1.0" encoding="utf-8"?>
<p:tagLst xmlns:p="http://schemas.openxmlformats.org/presentationml/2006/main">
  <p:tag name="RAINPROBLEMTYPE" val="ProblemTypeMarker"/>
</p:tagLst>
</file>

<file path=ppt/tags/tag403.xml><?xml version="1.0" encoding="utf-8"?>
<p:tagLst xmlns:p="http://schemas.openxmlformats.org/presentationml/2006/main">
  <p:tag name="RAINPROBLEMTYPE" val="ProblemTypeMarker"/>
</p:tagLst>
</file>

<file path=ppt/tags/tag404.xml><?xml version="1.0" encoding="utf-8"?>
<p:tagLst xmlns:p="http://schemas.openxmlformats.org/presentationml/2006/main">
  <p:tag name="RAINPROBLEMTYPE" val="ProblemTypeMarker"/>
</p:tagLst>
</file>

<file path=ppt/tags/tag405.xml><?xml version="1.0" encoding="utf-8"?>
<p:tagLst xmlns:p="http://schemas.openxmlformats.org/presentationml/2006/main">
  <p:tag name="RAINPROBLEM" val="ProblemSetting"/>
  <p:tag name="RAINPROBLEMTYPE" val="FillBlank"/>
</p:tagLst>
</file>

<file path=ppt/tags/tag406.xml><?xml version="1.0" encoding="utf-8"?>
<p:tagLst xmlns:p="http://schemas.openxmlformats.org/presentationml/2006/main">
  <p:tag name="RAINPROBLEM" val="FillBlank"/>
  <p:tag name="PROBLEMBLANKKEYWORD" val="填空"/>
  <p:tag name="PROBLEMSCORE" val="1.0"/>
  <p:tag name="PROBLEMBLANK" val="[{&quot;Num&quot;:1,&quot;Score&quot;:1.0,&quot;Answers&quot;:[&quot;2&quot;],&quot;CaseSensitive&quot;:false,&quot;FuzzyMatch&quot;:false}]"/>
</p:tagLst>
</file>

<file path=ppt/tags/tag407.xml><?xml version="1.0" encoding="utf-8"?>
<p:tagLst xmlns:p="http://schemas.openxmlformats.org/presentationml/2006/main">
  <p:tag name="RAINPROBLEM" val="ProblemBody"/>
</p:tagLst>
</file>

<file path=ppt/tags/tag408.xml><?xml version="1.0" encoding="utf-8"?>
<p:tagLst xmlns:p="http://schemas.openxmlformats.org/presentationml/2006/main">
  <p:tag name="RAINPROBLEM" val="ProblemSubmit"/>
  <p:tag name="RAINPROBLEMTYPE" val="FillBlank"/>
</p:tagLst>
</file>

<file path=ppt/tags/tag409.xml><?xml version="1.0" encoding="utf-8"?>
<p:tagLst xmlns:p="http://schemas.openxmlformats.org/presentationml/2006/main">
  <p:tag name="PRODUCTVERSIONTIP3" val="PRODUCTVERSIONTIP3"/>
</p:tagLst>
</file>

<file path=ppt/tags/tag41.xml><?xml version="1.0" encoding="utf-8"?>
<p:tagLst xmlns:p="http://schemas.openxmlformats.org/presentationml/2006/main">
  <p:tag name="RAINPROBLEM" val="ProblemBullet"/>
  <p:tag name="RAINPROBLEMTYPE" val="MultipleChoice"/>
  <p:tag name="RAINBULLET" val="Wrong"/>
</p:tagLst>
</file>

<file path=ppt/tags/tag410.xml><?xml version="1.0" encoding="utf-8"?>
<p:tagLst xmlns:p="http://schemas.openxmlformats.org/presentationml/2006/main">
  <p:tag name="RAINPROBLEMTYPE" val="ProblemTypeMarker"/>
</p:tagLst>
</file>

<file path=ppt/tags/tag411.xml><?xml version="1.0" encoding="utf-8"?>
<p:tagLst xmlns:p="http://schemas.openxmlformats.org/presentationml/2006/main">
  <p:tag name="RAINPROBLEMTYPE" val="ProblemTypeMarker"/>
</p:tagLst>
</file>

<file path=ppt/tags/tag412.xml><?xml version="1.0" encoding="utf-8"?>
<p:tagLst xmlns:p="http://schemas.openxmlformats.org/presentationml/2006/main">
  <p:tag name="RAINPROBLEMTYPE" val="ProblemTypeMarker"/>
</p:tagLst>
</file>

<file path=ppt/tags/tag413.xml><?xml version="1.0" encoding="utf-8"?>
<p:tagLst xmlns:p="http://schemas.openxmlformats.org/presentationml/2006/main">
  <p:tag name="RAINPROBLEMTYPE" val="ProblemTypeMarker"/>
</p:tagLst>
</file>

<file path=ppt/tags/tag414.xml><?xml version="1.0" encoding="utf-8"?>
<p:tagLst xmlns:p="http://schemas.openxmlformats.org/presentationml/2006/main">
  <p:tag name="RAINPROBLEMTYPE" val="ProblemTypeMarker"/>
</p:tagLst>
</file>

<file path=ppt/tags/tag415.xml><?xml version="1.0" encoding="utf-8"?>
<p:tagLst xmlns:p="http://schemas.openxmlformats.org/presentationml/2006/main">
  <p:tag name="RAINPROBLEM" val="ProblemSetting"/>
  <p:tag name="RAINPROBLEMTYPE" val="FillBlank"/>
</p:tagLst>
</file>

<file path=ppt/tags/tag416.xml><?xml version="1.0" encoding="utf-8"?>
<p:tagLst xmlns:p="http://schemas.openxmlformats.org/presentationml/2006/main">
  <p:tag name="RAINPROBLEM" val="FillBlank"/>
  <p:tag name="PROBLEMBLANKKEYWORD" val="填空"/>
  <p:tag name="PROBLEMSCORE" val="1.0"/>
  <p:tag name="PROBLEMBLANK" val="[{&quot;Num&quot;:1,&quot;Score&quot;:1.0,&quot;Answers&quot;:[&quot;[ 1  3  6 10]&quot;],&quot;CaseSensitive&quot;:false,&quot;FuzzyMatch&quot;:false}]"/>
</p:tagLst>
</file>

<file path=ppt/tags/tag417.xml><?xml version="1.0" encoding="utf-8"?>
<p:tagLst xmlns:p="http://schemas.openxmlformats.org/presentationml/2006/main">
  <p:tag name="RAINPROBLEM" val="ProblemBody"/>
</p:tagLst>
</file>

<file path=ppt/tags/tag418.xml><?xml version="1.0" encoding="utf-8"?>
<p:tagLst xmlns:p="http://schemas.openxmlformats.org/presentationml/2006/main">
  <p:tag name="RAINPROBLEM" val="ProblemSubmit"/>
  <p:tag name="RAINPROBLEMTYPE" val="FillBlank"/>
</p:tagLst>
</file>

<file path=ppt/tags/tag419.xml><?xml version="1.0" encoding="utf-8"?>
<p:tagLst xmlns:p="http://schemas.openxmlformats.org/presentationml/2006/main">
  <p:tag name="PRODUCTVERSIONTIP3" val="PRODUCTVERSIONTIP3"/>
</p:tagLst>
</file>

<file path=ppt/tags/tag42.xml><?xml version="1.0" encoding="utf-8"?>
<p:tagLst xmlns:p="http://schemas.openxmlformats.org/presentationml/2006/main">
  <p:tag name="RAINPROBLEM" val="ProblemBullet"/>
  <p:tag name="RAINPROBLEMTYPE" val="MultipleChoice"/>
  <p:tag name="RAINBULLET" val="Correct"/>
</p:tagLst>
</file>

<file path=ppt/tags/tag420.xml><?xml version="1.0" encoding="utf-8"?>
<p:tagLst xmlns:p="http://schemas.openxmlformats.org/presentationml/2006/main">
  <p:tag name="RAINPROBLEMTYPE" val="ProblemTypeMarker"/>
</p:tagLst>
</file>

<file path=ppt/tags/tag421.xml><?xml version="1.0" encoding="utf-8"?>
<p:tagLst xmlns:p="http://schemas.openxmlformats.org/presentationml/2006/main">
  <p:tag name="RAINPROBLEMTYPE" val="ProblemTypeMarker"/>
</p:tagLst>
</file>

<file path=ppt/tags/tag422.xml><?xml version="1.0" encoding="utf-8"?>
<p:tagLst xmlns:p="http://schemas.openxmlformats.org/presentationml/2006/main">
  <p:tag name="RAINPROBLEMTYPE" val="ProblemTypeMarker"/>
</p:tagLst>
</file>

<file path=ppt/tags/tag423.xml><?xml version="1.0" encoding="utf-8"?>
<p:tagLst xmlns:p="http://schemas.openxmlformats.org/presentationml/2006/main">
  <p:tag name="RAINPROBLEMTYPE" val="ProblemTypeMarker"/>
</p:tagLst>
</file>

<file path=ppt/tags/tag424.xml><?xml version="1.0" encoding="utf-8"?>
<p:tagLst xmlns:p="http://schemas.openxmlformats.org/presentationml/2006/main">
  <p:tag name="RAINPROBLEMTYPE" val="ProblemTypeMarker"/>
</p:tagLst>
</file>

<file path=ppt/tags/tag425.xml><?xml version="1.0" encoding="utf-8"?>
<p:tagLst xmlns:p="http://schemas.openxmlformats.org/presentationml/2006/main">
  <p:tag name="RAINPROBLEM" val="ProblemSetting"/>
  <p:tag name="RAINPROBLEMTYPE" val="FillBlank"/>
</p:tagLst>
</file>

<file path=ppt/tags/tag426.xml><?xml version="1.0" encoding="utf-8"?>
<p:tagLst xmlns:p="http://schemas.openxmlformats.org/presentationml/2006/main">
  <p:tag name="RAINPROBLEM" val="FillBlank"/>
  <p:tag name="PROBLEMBLANKKEYWORD" val="填空"/>
  <p:tag name="PROBLEMSCORE" val="1.0"/>
  <p:tag name="PROBLEMBLANK" val="[{&quot;Num&quot;:1,&quot;Score&quot;:1.0,&quot;Answers&quot;:[&quot;argmax&quot;],&quot;CaseSensitive&quot;:false,&quot;FuzzyMatch&quot;:false}]"/>
</p:tagLst>
</file>

<file path=ppt/tags/tag427.xml><?xml version="1.0" encoding="utf-8"?>
<p:tagLst xmlns:p="http://schemas.openxmlformats.org/presentationml/2006/main">
  <p:tag name="RAINPROBLEM" val="ProblemBody"/>
</p:tagLst>
</file>

<file path=ppt/tags/tag428.xml><?xml version="1.0" encoding="utf-8"?>
<p:tagLst xmlns:p="http://schemas.openxmlformats.org/presentationml/2006/main">
  <p:tag name="RAINPROBLEM" val="ProblemItem"/>
</p:tagLst>
</file>

<file path=ppt/tags/tag429.xml><?xml version="1.0" encoding="utf-8"?>
<p:tagLst xmlns:p="http://schemas.openxmlformats.org/presentationml/2006/main">
  <p:tag name="RAINPROBLEM" val="ProblemItem"/>
</p:tagLst>
</file>

<file path=ppt/tags/tag43.xml><?xml version="1.0" encoding="utf-8"?>
<p:tagLst xmlns:p="http://schemas.openxmlformats.org/presentationml/2006/main">
  <p:tag name="RAINPROBLEM" val="ProblemBullet"/>
  <p:tag name="RAINPROBLEMTYPE" val="MultipleChoice"/>
  <p:tag name="RAINBULLET" val="Wrong"/>
</p:tagLst>
</file>

<file path=ppt/tags/tag430.xml><?xml version="1.0" encoding="utf-8"?>
<p:tagLst xmlns:p="http://schemas.openxmlformats.org/presentationml/2006/main">
  <p:tag name="RAINPROBLEM" val="ProblemBullet"/>
  <p:tag name="RAINPROBLEMTYPE" val="MultipleChoice"/>
  <p:tag name="RAINBULLET" val="Correct"/>
</p:tagLst>
</file>

<file path=ppt/tags/tag431.xml><?xml version="1.0" encoding="utf-8"?>
<p:tagLst xmlns:p="http://schemas.openxmlformats.org/presentationml/2006/main">
  <p:tag name="RAINPROBLEM" val="ProblemBullet"/>
  <p:tag name="RAINPROBLEMTYPE" val="MultipleChoice"/>
  <p:tag name="RAINBULLET" val="Wrong"/>
</p:tagLst>
</file>

<file path=ppt/tags/tag432.xml><?xml version="1.0" encoding="utf-8"?>
<p:tagLst xmlns:p="http://schemas.openxmlformats.org/presentationml/2006/main">
  <p:tag name="RAINPROBLEM" val="ProblemSubmit"/>
  <p:tag name="RAINPROBLEMTYPE" val="MultipleChoice"/>
</p:tagLst>
</file>

<file path=ppt/tags/tag433.xml><?xml version="1.0" encoding="utf-8"?>
<p:tagLst xmlns:p="http://schemas.openxmlformats.org/presentationml/2006/main">
  <p:tag name="RAINPROBLEMTYPE" val="ProblemTypeMarker"/>
</p:tagLst>
</file>

<file path=ppt/tags/tag434.xml><?xml version="1.0" encoding="utf-8"?>
<p:tagLst xmlns:p="http://schemas.openxmlformats.org/presentationml/2006/main">
  <p:tag name="RAINPROBLEMTYPE" val="ProblemTypeMarker"/>
</p:tagLst>
</file>

<file path=ppt/tags/tag435.xml><?xml version="1.0" encoding="utf-8"?>
<p:tagLst xmlns:p="http://schemas.openxmlformats.org/presentationml/2006/main">
  <p:tag name="RAINPROBLEMTYPE" val="ProblemTypeMarker"/>
</p:tagLst>
</file>

<file path=ppt/tags/tag436.xml><?xml version="1.0" encoding="utf-8"?>
<p:tagLst xmlns:p="http://schemas.openxmlformats.org/presentationml/2006/main">
  <p:tag name="RAINPROBLEMTYPE" val="ProblemTypeMarker"/>
</p:tagLst>
</file>

<file path=ppt/tags/tag437.xml><?xml version="1.0" encoding="utf-8"?>
<p:tagLst xmlns:p="http://schemas.openxmlformats.org/presentationml/2006/main">
  <p:tag name="RAINPROBLEMTYPE" val="ProblemTypeMarker"/>
</p:tagLst>
</file>

<file path=ppt/tags/tag438.xml><?xml version="1.0" encoding="utf-8"?>
<p:tagLst xmlns:p="http://schemas.openxmlformats.org/presentationml/2006/main">
  <p:tag name="RAINPROBLEM" val="ProblemSetting"/>
  <p:tag name="RAINPROBLEMTYPE" val="MultipleChoice"/>
</p:tagLst>
</file>

<file path=ppt/tags/tag439.xml><?xml version="1.0" encoding="utf-8"?>
<p:tagLst xmlns:p="http://schemas.openxmlformats.org/presentationml/2006/main">
  <p:tag name="RAINPROBLEM" val="MultipleChoice"/>
  <p:tag name="PROBLEMSCORE" val="1.0"/>
</p:tagLst>
</file>

<file path=ppt/tags/tag44.xml><?xml version="1.0" encoding="utf-8"?>
<p:tagLst xmlns:p="http://schemas.openxmlformats.org/presentationml/2006/main">
  <p:tag name="RAINPROBLEM" val="ProblemSubmit"/>
  <p:tag name="RAINPROBLEMTYPE" val="MultipleChoice"/>
</p:tagLst>
</file>

<file path=ppt/tags/tag440.xml><?xml version="1.0" encoding="utf-8"?>
<p:tagLst xmlns:p="http://schemas.openxmlformats.org/presentationml/2006/main">
  <p:tag name="RAINPROBLEM" val="ProblemBody"/>
</p:tagLst>
</file>

<file path=ppt/tags/tag441.xml><?xml version="1.0" encoding="utf-8"?>
<p:tagLst xmlns:p="http://schemas.openxmlformats.org/presentationml/2006/main">
  <p:tag name="RAINPROBLEM" val="ProblemItem"/>
</p:tagLst>
</file>

<file path=ppt/tags/tag442.xml><?xml version="1.0" encoding="utf-8"?>
<p:tagLst xmlns:p="http://schemas.openxmlformats.org/presentationml/2006/main">
  <p:tag name="RAINPROBLEM" val="ProblemItem"/>
</p:tagLst>
</file>

<file path=ppt/tags/tag443.xml><?xml version="1.0" encoding="utf-8"?>
<p:tagLst xmlns:p="http://schemas.openxmlformats.org/presentationml/2006/main">
  <p:tag name="RAINPROBLEM" val="ProblemItem"/>
</p:tagLst>
</file>

<file path=ppt/tags/tag444.xml><?xml version="1.0" encoding="utf-8"?>
<p:tagLst xmlns:p="http://schemas.openxmlformats.org/presentationml/2006/main">
  <p:tag name="RAINPROBLEM" val="ProblemItem"/>
</p:tagLst>
</file>

<file path=ppt/tags/tag445.xml><?xml version="1.0" encoding="utf-8"?>
<p:tagLst xmlns:p="http://schemas.openxmlformats.org/presentationml/2006/main">
  <p:tag name="RAINPROBLEM" val="ProblemBullet"/>
  <p:tag name="RAINPROBLEMTYPE" val="MultipleChoice"/>
  <p:tag name="RAINBULLET" val="Wrong"/>
</p:tagLst>
</file>

<file path=ppt/tags/tag446.xml><?xml version="1.0" encoding="utf-8"?>
<p:tagLst xmlns:p="http://schemas.openxmlformats.org/presentationml/2006/main">
  <p:tag name="RAINPROBLEM" val="ProblemBullet"/>
  <p:tag name="RAINPROBLEMTYPE" val="MultipleChoice"/>
  <p:tag name="RAINBULLET" val="Wrong"/>
</p:tagLst>
</file>

<file path=ppt/tags/tag447.xml><?xml version="1.0" encoding="utf-8"?>
<p:tagLst xmlns:p="http://schemas.openxmlformats.org/presentationml/2006/main">
  <p:tag name="RAINPROBLEM" val="ProblemBullet"/>
  <p:tag name="RAINPROBLEMTYPE" val="MultipleChoice"/>
  <p:tag name="RAINBULLET" val="Correct"/>
</p:tagLst>
</file>

<file path=ppt/tags/tag448.xml><?xml version="1.0" encoding="utf-8"?>
<p:tagLst xmlns:p="http://schemas.openxmlformats.org/presentationml/2006/main">
  <p:tag name="RAINPROBLEM" val="ProblemBullet"/>
  <p:tag name="RAINPROBLEMTYPE" val="MultipleChoice"/>
  <p:tag name="RAINBULLET" val="Wrong"/>
</p:tagLst>
</file>

<file path=ppt/tags/tag449.xml><?xml version="1.0" encoding="utf-8"?>
<p:tagLst xmlns:p="http://schemas.openxmlformats.org/presentationml/2006/main">
  <p:tag name="RAINPROBLEM" val="ProblemSubmit"/>
  <p:tag name="RAINPROBLEMTYPE" val="MultipleChoice"/>
</p:tagLst>
</file>

<file path=ppt/tags/tag45.xml><?xml version="1.0" encoding="utf-8"?>
<p:tagLst xmlns:p="http://schemas.openxmlformats.org/presentationml/2006/main">
  <p:tag name="RAINPROBLEMTYPE" val="ProblemTypeMarker"/>
</p:tagLst>
</file>

<file path=ppt/tags/tag450.xml><?xml version="1.0" encoding="utf-8"?>
<p:tagLst xmlns:p="http://schemas.openxmlformats.org/presentationml/2006/main">
  <p:tag name="RAINPROBLEMTYPE" val="ProblemTypeMarker"/>
</p:tagLst>
</file>

<file path=ppt/tags/tag451.xml><?xml version="1.0" encoding="utf-8"?>
<p:tagLst xmlns:p="http://schemas.openxmlformats.org/presentationml/2006/main">
  <p:tag name="RAINPROBLEMTYPE" val="ProblemTypeMarker"/>
</p:tagLst>
</file>

<file path=ppt/tags/tag452.xml><?xml version="1.0" encoding="utf-8"?>
<p:tagLst xmlns:p="http://schemas.openxmlformats.org/presentationml/2006/main">
  <p:tag name="RAINPROBLEMTYPE" val="ProblemTypeMarker"/>
</p:tagLst>
</file>

<file path=ppt/tags/tag453.xml><?xml version="1.0" encoding="utf-8"?>
<p:tagLst xmlns:p="http://schemas.openxmlformats.org/presentationml/2006/main">
  <p:tag name="RAINPROBLEMTYPE" val="ProblemTypeMarker"/>
</p:tagLst>
</file>

<file path=ppt/tags/tag454.xml><?xml version="1.0" encoding="utf-8"?>
<p:tagLst xmlns:p="http://schemas.openxmlformats.org/presentationml/2006/main">
  <p:tag name="RAINPROBLEMTYPE" val="ProblemTypeMarker"/>
</p:tagLst>
</file>

<file path=ppt/tags/tag455.xml><?xml version="1.0" encoding="utf-8"?>
<p:tagLst xmlns:p="http://schemas.openxmlformats.org/presentationml/2006/main">
  <p:tag name="RAINPROBLEM" val="ProblemSetting"/>
  <p:tag name="RAINPROBLEMTYPE" val="MultipleChoice"/>
</p:tagLst>
</file>

<file path=ppt/tags/tag456.xml><?xml version="1.0" encoding="utf-8"?>
<p:tagLst xmlns:p="http://schemas.openxmlformats.org/presentationml/2006/main">
  <p:tag name="RAINPROBLEM" val="MultipleChoice"/>
  <p:tag name="PROBLEMSCORE" val="1.0"/>
</p:tagLst>
</file>

<file path=ppt/tags/tag457.xml><?xml version="1.0" encoding="utf-8"?>
<p:tagLst xmlns:p="http://schemas.openxmlformats.org/presentationml/2006/main">
  <p:tag name="RAINPROBLEM" val="ProblemBody"/>
</p:tagLst>
</file>

<file path=ppt/tags/tag458.xml><?xml version="1.0" encoding="utf-8"?>
<p:tagLst xmlns:p="http://schemas.openxmlformats.org/presentationml/2006/main">
  <p:tag name="RAINPROBLEM" val="ProblemItem"/>
</p:tagLst>
</file>

<file path=ppt/tags/tag459.xml><?xml version="1.0" encoding="utf-8"?>
<p:tagLst xmlns:p="http://schemas.openxmlformats.org/presentationml/2006/main">
  <p:tag name="RAINPROBLEM" val="ProblemItem"/>
</p:tagLst>
</file>

<file path=ppt/tags/tag46.xml><?xml version="1.0" encoding="utf-8"?>
<p:tagLst xmlns:p="http://schemas.openxmlformats.org/presentationml/2006/main">
  <p:tag name="RAINPROBLEMTYPE" val="ProblemTypeMarker"/>
</p:tagLst>
</file>

<file path=ppt/tags/tag460.xml><?xml version="1.0" encoding="utf-8"?>
<p:tagLst xmlns:p="http://schemas.openxmlformats.org/presentationml/2006/main">
  <p:tag name="RAINPROBLEM" val="ProblemItem"/>
</p:tagLst>
</file>

<file path=ppt/tags/tag461.xml><?xml version="1.0" encoding="utf-8"?>
<p:tagLst xmlns:p="http://schemas.openxmlformats.org/presentationml/2006/main">
  <p:tag name="RAINPROBLEM" val="ProblemItem"/>
</p:tagLst>
</file>

<file path=ppt/tags/tag462.xml><?xml version="1.0" encoding="utf-8"?>
<p:tagLst xmlns:p="http://schemas.openxmlformats.org/presentationml/2006/main">
  <p:tag name="RAINPROBLEM" val="ProblemBullet"/>
  <p:tag name="RAINPROBLEMTYPE" val="MultipleChoiceMA"/>
  <p:tag name="RAINBULLET" val="Correct"/>
</p:tagLst>
</file>

<file path=ppt/tags/tag463.xml><?xml version="1.0" encoding="utf-8"?>
<p:tagLst xmlns:p="http://schemas.openxmlformats.org/presentationml/2006/main">
  <p:tag name="RAINPROBLEM" val="ProblemBullet"/>
  <p:tag name="RAINPROBLEMTYPE" val="MultipleChoiceMA"/>
  <p:tag name="RAINBULLET" val="Correct"/>
</p:tagLst>
</file>

<file path=ppt/tags/tag464.xml><?xml version="1.0" encoding="utf-8"?>
<p:tagLst xmlns:p="http://schemas.openxmlformats.org/presentationml/2006/main">
  <p:tag name="RAINPROBLEM" val="ProblemBullet"/>
  <p:tag name="RAINPROBLEMTYPE" val="MultipleChoiceMA"/>
  <p:tag name="RAINBULLET" val="Correct"/>
</p:tagLst>
</file>

<file path=ppt/tags/tag465.xml><?xml version="1.0" encoding="utf-8"?>
<p:tagLst xmlns:p="http://schemas.openxmlformats.org/presentationml/2006/main">
  <p:tag name="RAINPROBLEM" val="ProblemBullet"/>
  <p:tag name="RAINPROBLEMTYPE" val="MultipleChoiceMA"/>
  <p:tag name="RAINBULLET" val="Wrong"/>
</p:tagLst>
</file>

<file path=ppt/tags/tag466.xml><?xml version="1.0" encoding="utf-8"?>
<p:tagLst xmlns:p="http://schemas.openxmlformats.org/presentationml/2006/main">
  <p:tag name="RAINPROBLEM" val="ProblemSubmit"/>
  <p:tag name="RAINPROBLEMTYPE" val="MultipleChoiceMA"/>
</p:tagLst>
</file>

<file path=ppt/tags/tag467.xml><?xml version="1.0" encoding="utf-8"?>
<p:tagLst xmlns:p="http://schemas.openxmlformats.org/presentationml/2006/main">
  <p:tag name="RAINPROBLEMTYPE" val="ProblemTypeMarker"/>
</p:tagLst>
</file>

<file path=ppt/tags/tag468.xml><?xml version="1.0" encoding="utf-8"?>
<p:tagLst xmlns:p="http://schemas.openxmlformats.org/presentationml/2006/main">
  <p:tag name="RAINPROBLEMTYPE" val="ProblemTypeMarker"/>
</p:tagLst>
</file>

<file path=ppt/tags/tag469.xml><?xml version="1.0" encoding="utf-8"?>
<p:tagLst xmlns:p="http://schemas.openxmlformats.org/presentationml/2006/main">
  <p:tag name="RAINPROBLEMTYPE" val="ProblemTypeMarker"/>
</p:tagLst>
</file>

<file path=ppt/tags/tag47.xml><?xml version="1.0" encoding="utf-8"?>
<p:tagLst xmlns:p="http://schemas.openxmlformats.org/presentationml/2006/main">
  <p:tag name="RAINPROBLEMTYPE" val="ProblemTypeMarker"/>
</p:tagLst>
</file>

<file path=ppt/tags/tag470.xml><?xml version="1.0" encoding="utf-8"?>
<p:tagLst xmlns:p="http://schemas.openxmlformats.org/presentationml/2006/main">
  <p:tag name="RAINPROBLEMTYPE" val="ProblemTypeMarker"/>
</p:tagLst>
</file>

<file path=ppt/tags/tag471.xml><?xml version="1.0" encoding="utf-8"?>
<p:tagLst xmlns:p="http://schemas.openxmlformats.org/presentationml/2006/main">
  <p:tag name="RAINPROBLEMTYPE" val="ProblemTypeMarker"/>
</p:tagLst>
</file>

<file path=ppt/tags/tag472.xml><?xml version="1.0" encoding="utf-8"?>
<p:tagLst xmlns:p="http://schemas.openxmlformats.org/presentationml/2006/main">
  <p:tag name="RAINPROBLEM" val="ProblemSetting"/>
  <p:tag name="RAINPROBLEMTYPE" val="MultipleChoiceMA"/>
</p:tagLst>
</file>

<file path=ppt/tags/tag473.xml><?xml version="1.0" encoding="utf-8"?>
<p:tagLst xmlns:p="http://schemas.openxmlformats.org/presentationml/2006/main">
  <p:tag name="RAINPROBLEM" val="MultipleChoiceMA"/>
  <p:tag name="PROBLEMSCORE" val="1.0"/>
  <p:tag name="PROBLEMSCORE_HALF" val="0.0"/>
</p:tagLst>
</file>

<file path=ppt/tags/tag474.xml><?xml version="1.0" encoding="utf-8"?>
<p:tagLst xmlns:p="http://schemas.openxmlformats.org/presentationml/2006/main">
  <p:tag name="RAINPROBLEM" val="ProblemBody"/>
</p:tagLst>
</file>

<file path=ppt/tags/tag475.xml><?xml version="1.0" encoding="utf-8"?>
<p:tagLst xmlns:p="http://schemas.openxmlformats.org/presentationml/2006/main">
  <p:tag name="RAINPROBLEM" val="ProblemItem"/>
</p:tagLst>
</file>

<file path=ppt/tags/tag476.xml><?xml version="1.0" encoding="utf-8"?>
<p:tagLst xmlns:p="http://schemas.openxmlformats.org/presentationml/2006/main">
  <p:tag name="RAINPROBLEM" val="ProblemItem"/>
</p:tagLst>
</file>

<file path=ppt/tags/tag477.xml><?xml version="1.0" encoding="utf-8"?>
<p:tagLst xmlns:p="http://schemas.openxmlformats.org/presentationml/2006/main">
  <p:tag name="RAINPROBLEM" val="ProblemItem"/>
</p:tagLst>
</file>

<file path=ppt/tags/tag478.xml><?xml version="1.0" encoding="utf-8"?>
<p:tagLst xmlns:p="http://schemas.openxmlformats.org/presentationml/2006/main">
  <p:tag name="RAINPROBLEM" val="ProblemItem"/>
</p:tagLst>
</file>

<file path=ppt/tags/tag479.xml><?xml version="1.0" encoding="utf-8"?>
<p:tagLst xmlns:p="http://schemas.openxmlformats.org/presentationml/2006/main">
  <p:tag name="RAINPROBLEM" val="ProblemBullet"/>
  <p:tag name="RAINPROBLEMTYPE" val="MultipleChoiceMA"/>
  <p:tag name="RAINBULLET" val="Correct"/>
</p:tagLst>
</file>

<file path=ppt/tags/tag48.xml><?xml version="1.0" encoding="utf-8"?>
<p:tagLst xmlns:p="http://schemas.openxmlformats.org/presentationml/2006/main">
  <p:tag name="RAINPROBLEMTYPE" val="ProblemTypeMarker"/>
</p:tagLst>
</file>

<file path=ppt/tags/tag480.xml><?xml version="1.0" encoding="utf-8"?>
<p:tagLst xmlns:p="http://schemas.openxmlformats.org/presentationml/2006/main">
  <p:tag name="RAINPROBLEM" val="ProblemBullet"/>
  <p:tag name="RAINPROBLEMTYPE" val="MultipleChoiceMA"/>
  <p:tag name="RAINBULLET" val="Correct"/>
</p:tagLst>
</file>

<file path=ppt/tags/tag481.xml><?xml version="1.0" encoding="utf-8"?>
<p:tagLst xmlns:p="http://schemas.openxmlformats.org/presentationml/2006/main">
  <p:tag name="RAINPROBLEM" val="ProblemBullet"/>
  <p:tag name="RAINPROBLEMTYPE" val="MultipleChoiceMA"/>
  <p:tag name="RAINBULLET" val="Wrong"/>
</p:tagLst>
</file>

<file path=ppt/tags/tag482.xml><?xml version="1.0" encoding="utf-8"?>
<p:tagLst xmlns:p="http://schemas.openxmlformats.org/presentationml/2006/main">
  <p:tag name="RAINPROBLEM" val="ProblemBullet"/>
  <p:tag name="RAINPROBLEMTYPE" val="MultipleChoiceMA"/>
  <p:tag name="RAINBULLET" val="Wrong"/>
</p:tagLst>
</file>

<file path=ppt/tags/tag483.xml><?xml version="1.0" encoding="utf-8"?>
<p:tagLst xmlns:p="http://schemas.openxmlformats.org/presentationml/2006/main">
  <p:tag name="RAINPROBLEM" val="ProblemSubmit"/>
  <p:tag name="RAINPROBLEMTYPE" val="MultipleChoiceMA"/>
</p:tagLst>
</file>

<file path=ppt/tags/tag484.xml><?xml version="1.0" encoding="utf-8"?>
<p:tagLst xmlns:p="http://schemas.openxmlformats.org/presentationml/2006/main">
  <p:tag name="RAINPROBLEMTYPE" val="ProblemTypeMarker"/>
</p:tagLst>
</file>

<file path=ppt/tags/tag485.xml><?xml version="1.0" encoding="utf-8"?>
<p:tagLst xmlns:p="http://schemas.openxmlformats.org/presentationml/2006/main">
  <p:tag name="RAINPROBLEMTYPE" val="ProblemTypeMarker"/>
</p:tagLst>
</file>

<file path=ppt/tags/tag486.xml><?xml version="1.0" encoding="utf-8"?>
<p:tagLst xmlns:p="http://schemas.openxmlformats.org/presentationml/2006/main">
  <p:tag name="RAINPROBLEMTYPE" val="ProblemTypeMarker"/>
</p:tagLst>
</file>

<file path=ppt/tags/tag487.xml><?xml version="1.0" encoding="utf-8"?>
<p:tagLst xmlns:p="http://schemas.openxmlformats.org/presentationml/2006/main">
  <p:tag name="RAINPROBLEMTYPE" val="ProblemTypeMarker"/>
</p:tagLst>
</file>

<file path=ppt/tags/tag488.xml><?xml version="1.0" encoding="utf-8"?>
<p:tagLst xmlns:p="http://schemas.openxmlformats.org/presentationml/2006/main">
  <p:tag name="RAINPROBLEMTYPE" val="ProblemTypeMarker"/>
</p:tagLst>
</file>

<file path=ppt/tags/tag489.xml><?xml version="1.0" encoding="utf-8"?>
<p:tagLst xmlns:p="http://schemas.openxmlformats.org/presentationml/2006/main">
  <p:tag name="RAINPROBLEM" val="ProblemSetting"/>
  <p:tag name="RAINPROBLEMTYPE" val="MultipleChoiceMA"/>
</p:tagLst>
</file>

<file path=ppt/tags/tag49.xml><?xml version="1.0" encoding="utf-8"?>
<p:tagLst xmlns:p="http://schemas.openxmlformats.org/presentationml/2006/main">
  <p:tag name="RAINPROBLEMTYPE" val="ProblemTypeMarker"/>
</p:tagLst>
</file>

<file path=ppt/tags/tag490.xml><?xml version="1.0" encoding="utf-8"?>
<p:tagLst xmlns:p="http://schemas.openxmlformats.org/presentationml/2006/main">
  <p:tag name="RAINPROBLEM" val="MultipleChoiceMA"/>
  <p:tag name="PROBLEMSCORE" val="1.0"/>
  <p:tag name="PROBLEMSCORE_HALF" val="0.0"/>
</p:tagLst>
</file>

<file path=ppt/tags/tag491.xml><?xml version="1.0" encoding="utf-8"?>
<p:tagLst xmlns:p="http://schemas.openxmlformats.org/presentationml/2006/main">
  <p:tag name="RAINPROBLEM" val="ProblemBody"/>
</p:tagLst>
</file>

<file path=ppt/tags/tag492.xml><?xml version="1.0" encoding="utf-8"?>
<p:tagLst xmlns:p="http://schemas.openxmlformats.org/presentationml/2006/main">
  <p:tag name="RAINPROBLEM" val="ProblemItem"/>
</p:tagLst>
</file>

<file path=ppt/tags/tag493.xml><?xml version="1.0" encoding="utf-8"?>
<p:tagLst xmlns:p="http://schemas.openxmlformats.org/presentationml/2006/main">
  <p:tag name="RAINPROBLEM" val="ProblemItem"/>
</p:tagLst>
</file>

<file path=ppt/tags/tag494.xml><?xml version="1.0" encoding="utf-8"?>
<p:tagLst xmlns:p="http://schemas.openxmlformats.org/presentationml/2006/main">
  <p:tag name="RAINPROBLEM" val="ProblemItem"/>
</p:tagLst>
</file>

<file path=ppt/tags/tag495.xml><?xml version="1.0" encoding="utf-8"?>
<p:tagLst xmlns:p="http://schemas.openxmlformats.org/presentationml/2006/main">
  <p:tag name="RAINPROBLEM" val="ProblemItem"/>
</p:tagLst>
</file>

<file path=ppt/tags/tag496.xml><?xml version="1.0" encoding="utf-8"?>
<p:tagLst xmlns:p="http://schemas.openxmlformats.org/presentationml/2006/main">
  <p:tag name="RAINPROBLEM" val="ProblemBullet"/>
  <p:tag name="RAINPROBLEMTYPE" val="MultipleChoiceMA"/>
  <p:tag name="RAINBULLET" val="Correct"/>
</p:tagLst>
</file>

<file path=ppt/tags/tag497.xml><?xml version="1.0" encoding="utf-8"?>
<p:tagLst xmlns:p="http://schemas.openxmlformats.org/presentationml/2006/main">
  <p:tag name="RAINPROBLEM" val="ProblemBullet"/>
  <p:tag name="RAINPROBLEMTYPE" val="MultipleChoiceMA"/>
  <p:tag name="RAINBULLET" val="Correct"/>
</p:tagLst>
</file>

<file path=ppt/tags/tag498.xml><?xml version="1.0" encoding="utf-8"?>
<p:tagLst xmlns:p="http://schemas.openxmlformats.org/presentationml/2006/main">
  <p:tag name="RAINPROBLEM" val="ProblemBullet"/>
  <p:tag name="RAINPROBLEMTYPE" val="MultipleChoiceMA"/>
  <p:tag name="RAINBULLET" val="Correct"/>
</p:tagLst>
</file>

<file path=ppt/tags/tag499.xml><?xml version="1.0" encoding="utf-8"?>
<p:tagLst xmlns:p="http://schemas.openxmlformats.org/presentationml/2006/main">
  <p:tag name="RAINPROBLEM" val="ProblemBullet"/>
  <p:tag name="RAINPROBLEMTYPE" val="MultipleChoiceMA"/>
  <p:tag name="RAINBULLET" val="Correct"/>
</p:tagLst>
</file>

<file path=ppt/tags/tag5.xml><?xml version="1.0" encoding="utf-8"?>
<p:tagLst xmlns:p="http://schemas.openxmlformats.org/presentationml/2006/main">
  <p:tag name="RAINPROBLEM" val="ProblemItem"/>
</p:tagLst>
</file>

<file path=ppt/tags/tag50.xml><?xml version="1.0" encoding="utf-8"?>
<p:tagLst xmlns:p="http://schemas.openxmlformats.org/presentationml/2006/main">
  <p:tag name="RAINPROBLEM" val="ProblemSetting"/>
  <p:tag name="RAINPROBLEMTYPE" val="MultipleChoice"/>
</p:tagLst>
</file>

<file path=ppt/tags/tag500.xml><?xml version="1.0" encoding="utf-8"?>
<p:tagLst xmlns:p="http://schemas.openxmlformats.org/presentationml/2006/main">
  <p:tag name="RAINPROBLEM" val="ProblemSubmit"/>
  <p:tag name="RAINPROBLEMTYPE" val="MultipleChoiceMA"/>
</p:tagLst>
</file>

<file path=ppt/tags/tag501.xml><?xml version="1.0" encoding="utf-8"?>
<p:tagLst xmlns:p="http://schemas.openxmlformats.org/presentationml/2006/main">
  <p:tag name="RAINPROBLEMTYPE" val="ProblemTypeMarker"/>
</p:tagLst>
</file>

<file path=ppt/tags/tag502.xml><?xml version="1.0" encoding="utf-8"?>
<p:tagLst xmlns:p="http://schemas.openxmlformats.org/presentationml/2006/main">
  <p:tag name="RAINPROBLEMTYPE" val="ProblemTypeMarker"/>
</p:tagLst>
</file>

<file path=ppt/tags/tag503.xml><?xml version="1.0" encoding="utf-8"?>
<p:tagLst xmlns:p="http://schemas.openxmlformats.org/presentationml/2006/main">
  <p:tag name="RAINPROBLEMTYPE" val="ProblemTypeMarker"/>
</p:tagLst>
</file>

<file path=ppt/tags/tag504.xml><?xml version="1.0" encoding="utf-8"?>
<p:tagLst xmlns:p="http://schemas.openxmlformats.org/presentationml/2006/main">
  <p:tag name="RAINPROBLEMTYPE" val="ProblemTypeMarker"/>
</p:tagLst>
</file>

<file path=ppt/tags/tag505.xml><?xml version="1.0" encoding="utf-8"?>
<p:tagLst xmlns:p="http://schemas.openxmlformats.org/presentationml/2006/main">
  <p:tag name="RAINPROBLEMTYPE" val="ProblemTypeMarker"/>
</p:tagLst>
</file>

<file path=ppt/tags/tag506.xml><?xml version="1.0" encoding="utf-8"?>
<p:tagLst xmlns:p="http://schemas.openxmlformats.org/presentationml/2006/main">
  <p:tag name="RAINPROBLEM" val="ProblemSetting"/>
  <p:tag name="RAINPROBLEMTYPE" val="MultipleChoiceMA"/>
</p:tagLst>
</file>

<file path=ppt/tags/tag507.xml><?xml version="1.0" encoding="utf-8"?>
<p:tagLst xmlns:p="http://schemas.openxmlformats.org/presentationml/2006/main">
  <p:tag name="RAINPROBLEM" val="MultipleChoiceMA"/>
  <p:tag name="PROBLEMSCORE" val="1.0"/>
  <p:tag name="PROBLEMSCORE_HALF" val="0.0"/>
</p:tagLst>
</file>

<file path=ppt/tags/tag508.xml><?xml version="1.0" encoding="utf-8"?>
<p:tagLst xmlns:p="http://schemas.openxmlformats.org/presentationml/2006/main">
  <p:tag name="RAINPROBLEM" val="ProblemBody"/>
</p:tagLst>
</file>

<file path=ppt/tags/tag509.xml><?xml version="1.0" encoding="utf-8"?>
<p:tagLst xmlns:p="http://schemas.openxmlformats.org/presentationml/2006/main">
  <p:tag name="RAINPROBLEM" val="ProblemItem"/>
</p:tagLst>
</file>

<file path=ppt/tags/tag51.xml><?xml version="1.0" encoding="utf-8"?>
<p:tagLst xmlns:p="http://schemas.openxmlformats.org/presentationml/2006/main">
  <p:tag name="RAINPROBLEM" val="MultipleChoice"/>
  <p:tag name="PROBLEMSCORE" val="1.0"/>
</p:tagLst>
</file>

<file path=ppt/tags/tag510.xml><?xml version="1.0" encoding="utf-8"?>
<p:tagLst xmlns:p="http://schemas.openxmlformats.org/presentationml/2006/main">
  <p:tag name="RAINPROBLEM" val="ProblemItem"/>
</p:tagLst>
</file>

<file path=ppt/tags/tag511.xml><?xml version="1.0" encoding="utf-8"?>
<p:tagLst xmlns:p="http://schemas.openxmlformats.org/presentationml/2006/main">
  <p:tag name="RAINPROBLEM" val="ProblemItem"/>
</p:tagLst>
</file>

<file path=ppt/tags/tag512.xml><?xml version="1.0" encoding="utf-8"?>
<p:tagLst xmlns:p="http://schemas.openxmlformats.org/presentationml/2006/main">
  <p:tag name="RAINPROBLEM" val="ProblemItem"/>
</p:tagLst>
</file>

<file path=ppt/tags/tag513.xml><?xml version="1.0" encoding="utf-8"?>
<p:tagLst xmlns:p="http://schemas.openxmlformats.org/presentationml/2006/main">
  <p:tag name="RAINPROBLEM" val="ProblemBullet"/>
  <p:tag name="RAINPROBLEMTYPE" val="MultipleChoiceMA"/>
  <p:tag name="RAINBULLET" val="Correct"/>
</p:tagLst>
</file>

<file path=ppt/tags/tag514.xml><?xml version="1.0" encoding="utf-8"?>
<p:tagLst xmlns:p="http://schemas.openxmlformats.org/presentationml/2006/main">
  <p:tag name="RAINPROBLEM" val="ProblemBullet"/>
  <p:tag name="RAINPROBLEMTYPE" val="MultipleChoiceMA"/>
  <p:tag name="RAINBULLET" val="Correct"/>
</p:tagLst>
</file>

<file path=ppt/tags/tag515.xml><?xml version="1.0" encoding="utf-8"?>
<p:tagLst xmlns:p="http://schemas.openxmlformats.org/presentationml/2006/main">
  <p:tag name="RAINPROBLEM" val="ProblemBullet"/>
  <p:tag name="RAINPROBLEMTYPE" val="MultipleChoiceMA"/>
  <p:tag name="RAINBULLET" val="Correct"/>
</p:tagLst>
</file>

<file path=ppt/tags/tag516.xml><?xml version="1.0" encoding="utf-8"?>
<p:tagLst xmlns:p="http://schemas.openxmlformats.org/presentationml/2006/main">
  <p:tag name="RAINPROBLEM" val="ProblemBullet"/>
  <p:tag name="RAINPROBLEMTYPE" val="MultipleChoiceMA"/>
  <p:tag name="RAINBULLET" val="Wrong"/>
</p:tagLst>
</file>

<file path=ppt/tags/tag517.xml><?xml version="1.0" encoding="utf-8"?>
<p:tagLst xmlns:p="http://schemas.openxmlformats.org/presentationml/2006/main">
  <p:tag name="RAINPROBLEM" val="ProblemSubmit"/>
  <p:tag name="RAINPROBLEMTYPE" val="MultipleChoiceMA"/>
</p:tagLst>
</file>

<file path=ppt/tags/tag518.xml><?xml version="1.0" encoding="utf-8"?>
<p:tagLst xmlns:p="http://schemas.openxmlformats.org/presentationml/2006/main">
  <p:tag name="RAINPROBLEMTYPE" val="ProblemTypeMarker"/>
</p:tagLst>
</file>

<file path=ppt/tags/tag519.xml><?xml version="1.0" encoding="utf-8"?>
<p:tagLst xmlns:p="http://schemas.openxmlformats.org/presentationml/2006/main">
  <p:tag name="RAINPROBLEMTYPE" val="ProblemTypeMarker"/>
</p:tagLst>
</file>

<file path=ppt/tags/tag52.xml><?xml version="1.0" encoding="utf-8"?>
<p:tagLst xmlns:p="http://schemas.openxmlformats.org/presentationml/2006/main">
  <p:tag name="RAINPROBLEM" val="ProblemBody"/>
</p:tagLst>
</file>

<file path=ppt/tags/tag520.xml><?xml version="1.0" encoding="utf-8"?>
<p:tagLst xmlns:p="http://schemas.openxmlformats.org/presentationml/2006/main">
  <p:tag name="RAINPROBLEMTYPE" val="ProblemTypeMarker"/>
</p:tagLst>
</file>

<file path=ppt/tags/tag521.xml><?xml version="1.0" encoding="utf-8"?>
<p:tagLst xmlns:p="http://schemas.openxmlformats.org/presentationml/2006/main">
  <p:tag name="RAINPROBLEMTYPE" val="ProblemTypeMarker"/>
</p:tagLst>
</file>

<file path=ppt/tags/tag522.xml><?xml version="1.0" encoding="utf-8"?>
<p:tagLst xmlns:p="http://schemas.openxmlformats.org/presentationml/2006/main">
  <p:tag name="RAINPROBLEMTYPE" val="ProblemTypeMarker"/>
</p:tagLst>
</file>

<file path=ppt/tags/tag523.xml><?xml version="1.0" encoding="utf-8"?>
<p:tagLst xmlns:p="http://schemas.openxmlformats.org/presentationml/2006/main">
  <p:tag name="RAINPROBLEM" val="ProblemSetting"/>
  <p:tag name="RAINPROBLEMTYPE" val="MultipleChoiceMA"/>
</p:tagLst>
</file>

<file path=ppt/tags/tag524.xml><?xml version="1.0" encoding="utf-8"?>
<p:tagLst xmlns:p="http://schemas.openxmlformats.org/presentationml/2006/main">
  <p:tag name="RAINPROBLEM" val="MultipleChoiceMA"/>
  <p:tag name="PROBLEMSCORE" val="1.0"/>
  <p:tag name="PROBLEMSCORE_HALF" val="0.0"/>
</p:tagLst>
</file>

<file path=ppt/tags/tag525.xml><?xml version="1.0" encoding="utf-8"?>
<p:tagLst xmlns:p="http://schemas.openxmlformats.org/presentationml/2006/main">
  <p:tag name="RAINPROBLEM" val="ProblemBody"/>
</p:tagLst>
</file>

<file path=ppt/tags/tag526.xml><?xml version="1.0" encoding="utf-8"?>
<p:tagLst xmlns:p="http://schemas.openxmlformats.org/presentationml/2006/main">
  <p:tag name="RAINPROBLEM" val="ProblemSubmit"/>
  <p:tag name="RAINPROBLEMTYPE" val="FillBlank"/>
</p:tagLst>
</file>

<file path=ppt/tags/tag527.xml><?xml version="1.0" encoding="utf-8"?>
<p:tagLst xmlns:p="http://schemas.openxmlformats.org/presentationml/2006/main">
  <p:tag name="PRODUCTVERSIONTIP3" val="PRODUCTVERSIONTIP3"/>
</p:tagLst>
</file>

<file path=ppt/tags/tag528.xml><?xml version="1.0" encoding="utf-8"?>
<p:tagLst xmlns:p="http://schemas.openxmlformats.org/presentationml/2006/main">
  <p:tag name="RAINPROBLEMTYPE" val="ProblemTypeMarker"/>
</p:tagLst>
</file>

<file path=ppt/tags/tag529.xml><?xml version="1.0" encoding="utf-8"?>
<p:tagLst xmlns:p="http://schemas.openxmlformats.org/presentationml/2006/main">
  <p:tag name="RAINPROBLEMTYPE" val="ProblemTypeMarker"/>
</p:tagLst>
</file>

<file path=ppt/tags/tag53.xml><?xml version="1.0" encoding="utf-8"?>
<p:tagLst xmlns:p="http://schemas.openxmlformats.org/presentationml/2006/main">
  <p:tag name="RAINPROBLEM" val="ProblemItem"/>
</p:tagLst>
</file>

<file path=ppt/tags/tag530.xml><?xml version="1.0" encoding="utf-8"?>
<p:tagLst xmlns:p="http://schemas.openxmlformats.org/presentationml/2006/main">
  <p:tag name="RAINPROBLEMTYPE" val="ProblemTypeMarker"/>
</p:tagLst>
</file>

<file path=ppt/tags/tag531.xml><?xml version="1.0" encoding="utf-8"?>
<p:tagLst xmlns:p="http://schemas.openxmlformats.org/presentationml/2006/main">
  <p:tag name="RAINPROBLEMTYPE" val="ProblemTypeMarker"/>
</p:tagLst>
</file>

<file path=ppt/tags/tag532.xml><?xml version="1.0" encoding="utf-8"?>
<p:tagLst xmlns:p="http://schemas.openxmlformats.org/presentationml/2006/main">
  <p:tag name="RAINPROBLEMTYPE" val="ProblemTypeMarker"/>
</p:tagLst>
</file>

<file path=ppt/tags/tag533.xml><?xml version="1.0" encoding="utf-8"?>
<p:tagLst xmlns:p="http://schemas.openxmlformats.org/presentationml/2006/main">
  <p:tag name="RAINPROBLEM" val="ProblemSetting"/>
  <p:tag name="RAINPROBLEMTYPE" val="FillBlank"/>
</p:tagLst>
</file>

<file path=ppt/tags/tag534.xml><?xml version="1.0" encoding="utf-8"?>
<p:tagLst xmlns:p="http://schemas.openxmlformats.org/presentationml/2006/main">
  <p:tag name="RAINPROBLEM" val="FillBlank"/>
  <p:tag name="PROBLEMBLANKKEYWORD" val="填空"/>
  <p:tag name="PROBLEMSCORE" val="1.0"/>
  <p:tag name="PROBLEMBLANK" val="[{&quot;Num&quot;:1,&quot;Score&quot;:1.0,&quot;Answers&quot;:[&quot;6&quot;],&quot;CaseSensitive&quot;:false,&quot;FuzzyMatch&quot;:false}]"/>
</p:tagLst>
</file>

<file path=ppt/tags/tag535.xml><?xml version="1.0" encoding="utf-8"?>
<p:tagLst xmlns:p="http://schemas.openxmlformats.org/presentationml/2006/main">
  <p:tag name="RAINPROBLEM" val="ProblemBody"/>
</p:tagLst>
</file>

<file path=ppt/tags/tag536.xml><?xml version="1.0" encoding="utf-8"?>
<p:tagLst xmlns:p="http://schemas.openxmlformats.org/presentationml/2006/main">
  <p:tag name="RAINPROBLEM" val="ProblemSubmit"/>
  <p:tag name="RAINPROBLEMTYPE" val="FillBlank"/>
</p:tagLst>
</file>

<file path=ppt/tags/tag537.xml><?xml version="1.0" encoding="utf-8"?>
<p:tagLst xmlns:p="http://schemas.openxmlformats.org/presentationml/2006/main">
  <p:tag name="PRODUCTVERSIONTIP3" val="PRODUCTVERSIONTIP3"/>
</p:tagLst>
</file>

<file path=ppt/tags/tag538.xml><?xml version="1.0" encoding="utf-8"?>
<p:tagLst xmlns:p="http://schemas.openxmlformats.org/presentationml/2006/main">
  <p:tag name="RAINPROBLEMTYPE" val="ProblemTypeMarker"/>
</p:tagLst>
</file>

<file path=ppt/tags/tag539.xml><?xml version="1.0" encoding="utf-8"?>
<p:tagLst xmlns:p="http://schemas.openxmlformats.org/presentationml/2006/main">
  <p:tag name="RAINPROBLEMTYPE" val="ProblemTypeMarker"/>
</p:tagLst>
</file>

<file path=ppt/tags/tag54.xml><?xml version="1.0" encoding="utf-8"?>
<p:tagLst xmlns:p="http://schemas.openxmlformats.org/presentationml/2006/main">
  <p:tag name="RAINPROBLEM" val="ProblemItem"/>
</p:tagLst>
</file>

<file path=ppt/tags/tag540.xml><?xml version="1.0" encoding="utf-8"?>
<p:tagLst xmlns:p="http://schemas.openxmlformats.org/presentationml/2006/main">
  <p:tag name="RAINPROBLEMTYPE" val="ProblemTypeMarker"/>
</p:tagLst>
</file>

<file path=ppt/tags/tag541.xml><?xml version="1.0" encoding="utf-8"?>
<p:tagLst xmlns:p="http://schemas.openxmlformats.org/presentationml/2006/main">
  <p:tag name="RAINPROBLEMTYPE" val="ProblemTypeMarker"/>
</p:tagLst>
</file>

<file path=ppt/tags/tag542.xml><?xml version="1.0" encoding="utf-8"?>
<p:tagLst xmlns:p="http://schemas.openxmlformats.org/presentationml/2006/main">
  <p:tag name="RAINPROBLEMTYPE" val="ProblemTypeMarker"/>
</p:tagLst>
</file>

<file path=ppt/tags/tag543.xml><?xml version="1.0" encoding="utf-8"?>
<p:tagLst xmlns:p="http://schemas.openxmlformats.org/presentationml/2006/main">
  <p:tag name="RAINPROBLEM" val="ProblemSetting"/>
  <p:tag name="RAINPROBLEMTYPE" val="FillBlank"/>
</p:tagLst>
</file>

<file path=ppt/tags/tag544.xml><?xml version="1.0" encoding="utf-8"?>
<p:tagLst xmlns:p="http://schemas.openxmlformats.org/presentationml/2006/main">
  <p:tag name="RAINPROBLEM" val="FillBlank"/>
  <p:tag name="PROBLEMBLANKKEYWORD" val="填空"/>
  <p:tag name="PROBLEMSCORE" val="1.0"/>
  <p:tag name="PROBLEMBLANK" val="[{&quot;Num&quot;:1,&quot;Score&quot;:1.0,&quot;Answers&quot;:[&quot;(4,1)&quot;],&quot;CaseSensitive&quot;:false,&quot;FuzzyMatch&quot;:false}]"/>
</p:tagLst>
</file>

<file path=ppt/tags/tag545.xml><?xml version="1.0" encoding="utf-8"?>
<p:tagLst xmlns:p="http://schemas.openxmlformats.org/presentationml/2006/main">
  <p:tag name="RAINPROBLEM" val="ProblemBody"/>
</p:tagLst>
</file>

<file path=ppt/tags/tag546.xml><?xml version="1.0" encoding="utf-8"?>
<p:tagLst xmlns:p="http://schemas.openxmlformats.org/presentationml/2006/main">
  <p:tag name="RAINPROBLEM" val="ProblemItem"/>
</p:tagLst>
</file>

<file path=ppt/tags/tag547.xml><?xml version="1.0" encoding="utf-8"?>
<p:tagLst xmlns:p="http://schemas.openxmlformats.org/presentationml/2006/main">
  <p:tag name="RAINPROBLEM" val="ProblemItem"/>
</p:tagLst>
</file>

<file path=ppt/tags/tag548.xml><?xml version="1.0" encoding="utf-8"?>
<p:tagLst xmlns:p="http://schemas.openxmlformats.org/presentationml/2006/main">
  <p:tag name="RAINPROBLEM" val="ProblemBullet"/>
  <p:tag name="RAINPROBLEMTYPE" val="MultipleChoice"/>
  <p:tag name="RAINBULLET" val="Correct"/>
</p:tagLst>
</file>

<file path=ppt/tags/tag549.xml><?xml version="1.0" encoding="utf-8"?>
<p:tagLst xmlns:p="http://schemas.openxmlformats.org/presentationml/2006/main">
  <p:tag name="RAINPROBLEM" val="ProblemBullet"/>
  <p:tag name="RAINPROBLEMTYPE" val="MultipleChoice"/>
  <p:tag name="RAINBULLET" val="Wrong"/>
</p:tagLst>
</file>

<file path=ppt/tags/tag55.xml><?xml version="1.0" encoding="utf-8"?>
<p:tagLst xmlns:p="http://schemas.openxmlformats.org/presentationml/2006/main">
  <p:tag name="RAINPROBLEM" val="ProblemItem"/>
</p:tagLst>
</file>

<file path=ppt/tags/tag550.xml><?xml version="1.0" encoding="utf-8"?>
<p:tagLst xmlns:p="http://schemas.openxmlformats.org/presentationml/2006/main">
  <p:tag name="RAINPROBLEM" val="ProblemSubmit"/>
  <p:tag name="RAINPROBLEMTYPE" val="MultipleChoice"/>
</p:tagLst>
</file>

<file path=ppt/tags/tag551.xml><?xml version="1.0" encoding="utf-8"?>
<p:tagLst xmlns:p="http://schemas.openxmlformats.org/presentationml/2006/main">
  <p:tag name="RAINPROBLEMTYPE" val="ProblemTypeMarker"/>
</p:tagLst>
</file>

<file path=ppt/tags/tag552.xml><?xml version="1.0" encoding="utf-8"?>
<p:tagLst xmlns:p="http://schemas.openxmlformats.org/presentationml/2006/main">
  <p:tag name="RAINPROBLEMTYPE" val="ProblemTypeMarker"/>
</p:tagLst>
</file>

<file path=ppt/tags/tag553.xml><?xml version="1.0" encoding="utf-8"?>
<p:tagLst xmlns:p="http://schemas.openxmlformats.org/presentationml/2006/main">
  <p:tag name="RAINPROBLEMTYPE" val="ProblemTypeMarker"/>
</p:tagLst>
</file>

<file path=ppt/tags/tag554.xml><?xml version="1.0" encoding="utf-8"?>
<p:tagLst xmlns:p="http://schemas.openxmlformats.org/presentationml/2006/main">
  <p:tag name="RAINPROBLEMTYPE" val="ProblemTypeMarker"/>
</p:tagLst>
</file>

<file path=ppt/tags/tag555.xml><?xml version="1.0" encoding="utf-8"?>
<p:tagLst xmlns:p="http://schemas.openxmlformats.org/presentationml/2006/main">
  <p:tag name="RAINPROBLEMTYPE" val="ProblemTypeMarker"/>
</p:tagLst>
</file>

<file path=ppt/tags/tag556.xml><?xml version="1.0" encoding="utf-8"?>
<p:tagLst xmlns:p="http://schemas.openxmlformats.org/presentationml/2006/main">
  <p:tag name="RAINPROBLEM" val="ProblemSetting"/>
  <p:tag name="RAINPROBLEMTYPE" val="MultipleChoice"/>
</p:tagLst>
</file>

<file path=ppt/tags/tag557.xml><?xml version="1.0" encoding="utf-8"?>
<p:tagLst xmlns:p="http://schemas.openxmlformats.org/presentationml/2006/main">
  <p:tag name="RAINPROBLEM" val="MultipleChoice"/>
  <p:tag name="PROBLEMSCORE" val="1.0"/>
</p:tagLst>
</file>

<file path=ppt/tags/tag558.xml><?xml version="1.0" encoding="utf-8"?>
<p:tagLst xmlns:p="http://schemas.openxmlformats.org/presentationml/2006/main">
  <p:tag name="commondata" val="eyJoZGlkIjoiYjQ0NTljZGFhMzI5Y2IyNGE5ZTg0OTBiMTRjYTgzN2QifQ=="/>
</p:tagLst>
</file>

<file path=ppt/tags/tag56.xml><?xml version="1.0" encoding="utf-8"?>
<p:tagLst xmlns:p="http://schemas.openxmlformats.org/presentationml/2006/main">
  <p:tag name="RAINPROBLEM" val="ProblemItem"/>
</p:tagLst>
</file>

<file path=ppt/tags/tag57.xml><?xml version="1.0" encoding="utf-8"?>
<p:tagLst xmlns:p="http://schemas.openxmlformats.org/presentationml/2006/main">
  <p:tag name="RAINPROBLEM" val="ProblemBullet"/>
  <p:tag name="RAINPROBLEMTYPE" val="MultipleChoice"/>
  <p:tag name="RAINBULLET" val="Wrong"/>
</p:tagLst>
</file>

<file path=ppt/tags/tag58.xml><?xml version="1.0" encoding="utf-8"?>
<p:tagLst xmlns:p="http://schemas.openxmlformats.org/presentationml/2006/main">
  <p:tag name="RAINPROBLEM" val="ProblemBullet"/>
  <p:tag name="RAINPROBLEMTYPE" val="MultipleChoice"/>
  <p:tag name="RAINBULLET" val="Wrong"/>
</p:tagLst>
</file>

<file path=ppt/tags/tag59.xml><?xml version="1.0" encoding="utf-8"?>
<p:tagLst xmlns:p="http://schemas.openxmlformats.org/presentationml/2006/main">
  <p:tag name="RAINPROBLEM" val="ProblemBullet"/>
  <p:tag name="RAINPROBLEMTYPE" val="MultipleChoice"/>
  <p:tag name="RAINBULLET" val="Correct"/>
</p:tagLst>
</file>

<file path=ppt/tags/tag6.xml><?xml version="1.0" encoding="utf-8"?>
<p:tagLst xmlns:p="http://schemas.openxmlformats.org/presentationml/2006/main">
  <p:tag name="RAINPROBLEM" val="ProblemBullet"/>
  <p:tag name="RAINPROBLEMTYPE" val="MultipleChoice"/>
  <p:tag name="RAINBULLET" val="Correct"/>
</p:tagLst>
</file>

<file path=ppt/tags/tag60.xml><?xml version="1.0" encoding="utf-8"?>
<p:tagLst xmlns:p="http://schemas.openxmlformats.org/presentationml/2006/main">
  <p:tag name="RAINPROBLEM" val="ProblemBullet"/>
  <p:tag name="RAINPROBLEMTYPE" val="MultipleChoice"/>
  <p:tag name="RAINBULLET" val="Wrong"/>
</p:tagLst>
</file>

<file path=ppt/tags/tag61.xml><?xml version="1.0" encoding="utf-8"?>
<p:tagLst xmlns:p="http://schemas.openxmlformats.org/presentationml/2006/main">
  <p:tag name="RAINPROBLEM" val="ProblemSubmit"/>
  <p:tag name="RAINPROBLEMTYPE" val="MultipleChoice"/>
</p:tagLst>
</file>

<file path=ppt/tags/tag62.xml><?xml version="1.0" encoding="utf-8"?>
<p:tagLst xmlns:p="http://schemas.openxmlformats.org/presentationml/2006/main">
  <p:tag name="RAINPROBLEMTYPE" val="ProblemTypeMarker"/>
</p:tagLst>
</file>

<file path=ppt/tags/tag63.xml><?xml version="1.0" encoding="utf-8"?>
<p:tagLst xmlns:p="http://schemas.openxmlformats.org/presentationml/2006/main">
  <p:tag name="RAINPROBLEMTYPE" val="ProblemTypeMarker"/>
</p:tagLst>
</file>

<file path=ppt/tags/tag64.xml><?xml version="1.0" encoding="utf-8"?>
<p:tagLst xmlns:p="http://schemas.openxmlformats.org/presentationml/2006/main">
  <p:tag name="RAINPROBLEMTYPE" val="ProblemTypeMarker"/>
</p:tagLst>
</file>

<file path=ppt/tags/tag65.xml><?xml version="1.0" encoding="utf-8"?>
<p:tagLst xmlns:p="http://schemas.openxmlformats.org/presentationml/2006/main">
  <p:tag name="RAINPROBLEMTYPE" val="ProblemTypeMarker"/>
</p:tagLst>
</file>

<file path=ppt/tags/tag66.xml><?xml version="1.0" encoding="utf-8"?>
<p:tagLst xmlns:p="http://schemas.openxmlformats.org/presentationml/2006/main">
  <p:tag name="RAINPROBLEMTYPE" val="ProblemTypeMarker"/>
</p:tagLst>
</file>

<file path=ppt/tags/tag67.xml><?xml version="1.0" encoding="utf-8"?>
<p:tagLst xmlns:p="http://schemas.openxmlformats.org/presentationml/2006/main">
  <p:tag name="RAINPROBLEM" val="ProblemSetting"/>
  <p:tag name="RAINPROBLEMTYPE" val="MultipleChoice"/>
</p:tagLst>
</file>

<file path=ppt/tags/tag68.xml><?xml version="1.0" encoding="utf-8"?>
<p:tagLst xmlns:p="http://schemas.openxmlformats.org/presentationml/2006/main">
  <p:tag name="RAINPROBLEM" val="MultipleChoice"/>
  <p:tag name="PROBLEMSCORE" val="1.0"/>
</p:tagLst>
</file>

<file path=ppt/tags/tag69.xml><?xml version="1.0" encoding="utf-8"?>
<p:tagLst xmlns:p="http://schemas.openxmlformats.org/presentationml/2006/main">
  <p:tag name="RAINPROBLEM" val="ProblemBody"/>
</p:tagLst>
</file>

<file path=ppt/tags/tag7.xml><?xml version="1.0" encoding="utf-8"?>
<p:tagLst xmlns:p="http://schemas.openxmlformats.org/presentationml/2006/main">
  <p:tag name="RAINPROBLEM" val="ProblemBullet"/>
  <p:tag name="RAINPROBLEMTYPE" val="MultipleChoice"/>
  <p:tag name="RAINBULLET" val="Wrong"/>
</p:tagLst>
</file>

<file path=ppt/tags/tag70.xml><?xml version="1.0" encoding="utf-8"?>
<p:tagLst xmlns:p="http://schemas.openxmlformats.org/presentationml/2006/main">
  <p:tag name="RAINPROBLEM" val="ProblemItem"/>
</p:tagLst>
</file>

<file path=ppt/tags/tag71.xml><?xml version="1.0" encoding="utf-8"?>
<p:tagLst xmlns:p="http://schemas.openxmlformats.org/presentationml/2006/main">
  <p:tag name="RAINPROBLEM" val="ProblemItem"/>
</p:tagLst>
</file>

<file path=ppt/tags/tag72.xml><?xml version="1.0" encoding="utf-8"?>
<p:tagLst xmlns:p="http://schemas.openxmlformats.org/presentationml/2006/main">
  <p:tag name="RAINPROBLEM" val="ProblemItem"/>
</p:tagLst>
</file>

<file path=ppt/tags/tag73.xml><?xml version="1.0" encoding="utf-8"?>
<p:tagLst xmlns:p="http://schemas.openxmlformats.org/presentationml/2006/main">
  <p:tag name="RAINPROBLEM" val="ProblemItem"/>
</p:tagLst>
</file>

<file path=ppt/tags/tag74.xml><?xml version="1.0" encoding="utf-8"?>
<p:tagLst xmlns:p="http://schemas.openxmlformats.org/presentationml/2006/main">
  <p:tag name="RAINPROBLEM" val="ProblemBullet"/>
  <p:tag name="RAINPROBLEMTYPE" val="MultipleChoice"/>
  <p:tag name="RAINBULLET" val="Wrong"/>
</p:tagLst>
</file>

<file path=ppt/tags/tag75.xml><?xml version="1.0" encoding="utf-8"?>
<p:tagLst xmlns:p="http://schemas.openxmlformats.org/presentationml/2006/main">
  <p:tag name="RAINPROBLEM" val="ProblemBullet"/>
  <p:tag name="RAINPROBLEMTYPE" val="MultipleChoice"/>
  <p:tag name="RAINBULLET" val="Wrong"/>
</p:tagLst>
</file>

<file path=ppt/tags/tag76.xml><?xml version="1.0" encoding="utf-8"?>
<p:tagLst xmlns:p="http://schemas.openxmlformats.org/presentationml/2006/main">
  <p:tag name="RAINPROBLEM" val="ProblemBullet"/>
  <p:tag name="RAINPROBLEMTYPE" val="MultipleChoice"/>
  <p:tag name="RAINBULLET" val="Correct"/>
</p:tagLst>
</file>

<file path=ppt/tags/tag77.xml><?xml version="1.0" encoding="utf-8"?>
<p:tagLst xmlns:p="http://schemas.openxmlformats.org/presentationml/2006/main">
  <p:tag name="RAINPROBLEM" val="ProblemBullet"/>
  <p:tag name="RAINPROBLEMTYPE" val="MultipleChoice"/>
  <p:tag name="RAINBULLET" val="Wrong"/>
</p:tagLst>
</file>

<file path=ppt/tags/tag78.xml><?xml version="1.0" encoding="utf-8"?>
<p:tagLst xmlns:p="http://schemas.openxmlformats.org/presentationml/2006/main">
  <p:tag name="RAINPROBLEM" val="ProblemSubmit"/>
  <p:tag name="RAINPROBLEMTYPE" val="MultipleChoice"/>
</p:tagLst>
</file>

<file path=ppt/tags/tag79.xml><?xml version="1.0" encoding="utf-8"?>
<p:tagLst xmlns:p="http://schemas.openxmlformats.org/presentationml/2006/main">
  <p:tag name="RAINPROBLEMTYPE" val="ProblemTypeMarker"/>
</p:tagLst>
</file>

<file path=ppt/tags/tag8.xml><?xml version="1.0" encoding="utf-8"?>
<p:tagLst xmlns:p="http://schemas.openxmlformats.org/presentationml/2006/main">
  <p:tag name="RAINPROBLEM" val="ProblemBullet"/>
  <p:tag name="RAINPROBLEMTYPE" val="MultipleChoice"/>
  <p:tag name="RAINBULLET" val="Wrong"/>
</p:tagLst>
</file>

<file path=ppt/tags/tag80.xml><?xml version="1.0" encoding="utf-8"?>
<p:tagLst xmlns:p="http://schemas.openxmlformats.org/presentationml/2006/main">
  <p:tag name="RAINPROBLEMTYPE" val="ProblemTypeMarker"/>
</p:tagLst>
</file>

<file path=ppt/tags/tag81.xml><?xml version="1.0" encoding="utf-8"?>
<p:tagLst xmlns:p="http://schemas.openxmlformats.org/presentationml/2006/main">
  <p:tag name="RAINPROBLEMTYPE" val="ProblemTypeMarker"/>
</p:tagLst>
</file>

<file path=ppt/tags/tag82.xml><?xml version="1.0" encoding="utf-8"?>
<p:tagLst xmlns:p="http://schemas.openxmlformats.org/presentationml/2006/main">
  <p:tag name="RAINPROBLEMTYPE" val="ProblemTypeMarker"/>
</p:tagLst>
</file>

<file path=ppt/tags/tag83.xml><?xml version="1.0" encoding="utf-8"?>
<p:tagLst xmlns:p="http://schemas.openxmlformats.org/presentationml/2006/main">
  <p:tag name="RAINPROBLEMTYPE" val="ProblemTypeMarker"/>
</p:tagLst>
</file>

<file path=ppt/tags/tag84.xml><?xml version="1.0" encoding="utf-8"?>
<p:tagLst xmlns:p="http://schemas.openxmlformats.org/presentationml/2006/main">
  <p:tag name="RAINPROBLEM" val="ProblemSetting"/>
  <p:tag name="RAINPROBLEMTYPE" val="MultipleChoice"/>
</p:tagLst>
</file>

<file path=ppt/tags/tag85.xml><?xml version="1.0" encoding="utf-8"?>
<p:tagLst xmlns:p="http://schemas.openxmlformats.org/presentationml/2006/main">
  <p:tag name="RAINPROBLEM" val="MultipleChoice"/>
  <p:tag name="PROBLEMSCORE" val="1.0"/>
</p:tagLst>
</file>

<file path=ppt/tags/tag86.xml><?xml version="1.0" encoding="utf-8"?>
<p:tagLst xmlns:p="http://schemas.openxmlformats.org/presentationml/2006/main">
  <p:tag name="RAINPROBLEM" val="ProblemBody"/>
</p:tagLst>
</file>

<file path=ppt/tags/tag87.xml><?xml version="1.0" encoding="utf-8"?>
<p:tagLst xmlns:p="http://schemas.openxmlformats.org/presentationml/2006/main">
  <p:tag name="RAINPROBLEM" val="ProblemSubmit"/>
  <p:tag name="RAINPROBLEMTYPE" val="FillBlank"/>
</p:tagLst>
</file>

<file path=ppt/tags/tag88.xml><?xml version="1.0" encoding="utf-8"?>
<p:tagLst xmlns:p="http://schemas.openxmlformats.org/presentationml/2006/main">
  <p:tag name="PRODUCTVERSIONTIP3" val="PRODUCTVERSIONTIP3"/>
</p:tagLst>
</file>

<file path=ppt/tags/tag89.xml><?xml version="1.0" encoding="utf-8"?>
<p:tagLst xmlns:p="http://schemas.openxmlformats.org/presentationml/2006/main">
  <p:tag name="RAINPROBLEMTYPE" val="ProblemTypeMarker"/>
</p:tagLst>
</file>

<file path=ppt/tags/tag9.xml><?xml version="1.0" encoding="utf-8"?>
<p:tagLst xmlns:p="http://schemas.openxmlformats.org/presentationml/2006/main">
  <p:tag name="RAINPROBLEM" val="ProblemBullet"/>
  <p:tag name="RAINPROBLEMTYPE" val="MultipleChoice"/>
  <p:tag name="RAINBULLET" val="Wrong"/>
</p:tagLst>
</file>

<file path=ppt/tags/tag90.xml><?xml version="1.0" encoding="utf-8"?>
<p:tagLst xmlns:p="http://schemas.openxmlformats.org/presentationml/2006/main">
  <p:tag name="RAINPROBLEMTYPE" val="ProblemTypeMarker"/>
</p:tagLst>
</file>

<file path=ppt/tags/tag91.xml><?xml version="1.0" encoding="utf-8"?>
<p:tagLst xmlns:p="http://schemas.openxmlformats.org/presentationml/2006/main">
  <p:tag name="RAINPROBLEMTYPE" val="ProblemTypeMarker"/>
</p:tagLst>
</file>

<file path=ppt/tags/tag92.xml><?xml version="1.0" encoding="utf-8"?>
<p:tagLst xmlns:p="http://schemas.openxmlformats.org/presentationml/2006/main">
  <p:tag name="RAINPROBLEMTYPE" val="ProblemTypeMarker"/>
</p:tagLst>
</file>

<file path=ppt/tags/tag93.xml><?xml version="1.0" encoding="utf-8"?>
<p:tagLst xmlns:p="http://schemas.openxmlformats.org/presentationml/2006/main">
  <p:tag name="RAINPROBLEMTYPE" val="ProblemTypeMarker"/>
</p:tagLst>
</file>

<file path=ppt/tags/tag94.xml><?xml version="1.0" encoding="utf-8"?>
<p:tagLst xmlns:p="http://schemas.openxmlformats.org/presentationml/2006/main">
  <p:tag name="RAINPROBLEM" val="ProblemSetting"/>
  <p:tag name="RAINPROBLEMTYPE" val="FillBlank"/>
</p:tagLst>
</file>

<file path=ppt/tags/tag95.xml><?xml version="1.0" encoding="utf-8"?>
<p:tagLst xmlns:p="http://schemas.openxmlformats.org/presentationml/2006/main">
  <p:tag name="RAINPROBLEM" val="FillBlank"/>
  <p:tag name="PROBLEMBLANKKEYWORD" val="填空"/>
  <p:tag name="PROBLEMSCORE" val="1.0"/>
  <p:tag name="PROBLEMBLANK" val="[{&quot;Num&quot;:1,&quot;Score&quot;:1.0,&quot;Answers&quot;:[&quot;2.75&quot;],&quot;CaseSensitive&quot;:false,&quot;FuzzyMatch&quot;:false}]"/>
</p:tagLst>
</file>

<file path=ppt/tags/tag96.xml><?xml version="1.0" encoding="utf-8"?>
<p:tagLst xmlns:p="http://schemas.openxmlformats.org/presentationml/2006/main">
  <p:tag name="RAINPROBLEM" val="ProblemBody"/>
</p:tagLst>
</file>

<file path=ppt/tags/tag97.xml><?xml version="1.0" encoding="utf-8"?>
<p:tagLst xmlns:p="http://schemas.openxmlformats.org/presentationml/2006/main">
  <p:tag name="RAINPROBLEM" val="ProblemSubmit"/>
  <p:tag name="RAINPROBLEMTYPE" val="FillBlank"/>
</p:tagLst>
</file>

<file path=ppt/tags/tag98.xml><?xml version="1.0" encoding="utf-8"?>
<p:tagLst xmlns:p="http://schemas.openxmlformats.org/presentationml/2006/main">
  <p:tag name="PRODUCTVERSIONTIP3" val="PRODUCTVERSIONTIP3"/>
</p:tagLst>
</file>

<file path=ppt/tags/tag99.xml><?xml version="1.0" encoding="utf-8"?>
<p:tagLst xmlns:p="http://schemas.openxmlformats.org/presentationml/2006/main">
  <p:tag name="RAINPROBLEMTYPE" val="ProblemTypeMarker"/>
</p:tagLst>
</file>

<file path=ppt/theme/theme1.xml><?xml version="1.0" encoding="utf-8"?>
<a:theme xmlns:a="http://schemas.openxmlformats.org/drawingml/2006/main" name="ncre-visual basic">
  <a:themeElements>
    <a:clrScheme name="ncre-visual basic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ncre-visual basic">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cre-visual basic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ncre-visual basic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ncre-visual basic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
      <a:clrScheme name="ncre-visual basic 4">
        <a:dk1>
          <a:srgbClr val="23387D"/>
        </a:dk1>
        <a:lt1>
          <a:srgbClr val="FFFFFF"/>
        </a:lt1>
        <a:dk2>
          <a:srgbClr val="1A3D97"/>
        </a:dk2>
        <a:lt2>
          <a:srgbClr val="DDDDDD"/>
        </a:lt2>
        <a:accent1>
          <a:srgbClr val="4972BB"/>
        </a:accent1>
        <a:accent2>
          <a:srgbClr val="FF3300"/>
        </a:accent2>
        <a:accent3>
          <a:srgbClr val="FFFFFF"/>
        </a:accent3>
        <a:accent4>
          <a:srgbClr val="1C2E6A"/>
        </a:accent4>
        <a:accent5>
          <a:srgbClr val="B1BCDA"/>
        </a:accent5>
        <a:accent6>
          <a:srgbClr val="E72D00"/>
        </a:accent6>
        <a:hlink>
          <a:srgbClr val="96B1E6"/>
        </a:hlink>
        <a:folHlink>
          <a:srgbClr val="00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ncre-visual basic</Template>
  <TotalTime>0</TotalTime>
  <Words>24586</Words>
  <Application>WPS 演示</Application>
  <PresentationFormat>宽屏</PresentationFormat>
  <Paragraphs>1816</Paragraphs>
  <Slides>93</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93</vt:i4>
      </vt:variant>
    </vt:vector>
  </HeadingPairs>
  <TitlesOfParts>
    <vt:vector size="105" baseType="lpstr">
      <vt:lpstr>Arial</vt:lpstr>
      <vt:lpstr>宋体</vt:lpstr>
      <vt:lpstr>Wingdings</vt:lpstr>
      <vt:lpstr>仿宋</vt:lpstr>
      <vt:lpstr>华文新魏</vt:lpstr>
      <vt:lpstr>Bahnschrift</vt:lpstr>
      <vt:lpstr>微软雅黑</vt:lpstr>
      <vt:lpstr>Arial Unicode MS</vt:lpstr>
      <vt:lpstr>黑体</vt:lpstr>
      <vt:lpstr>Times New Roman</vt:lpstr>
      <vt:lpstr>Verdana</vt:lpstr>
      <vt:lpstr>ncre-visual basic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计算机基础知识</dc:title>
  <dc:creator>教育部考试中心</dc:creator>
  <dc:subject>一级Office</dc:subject>
  <cp:lastModifiedBy>聂小东</cp:lastModifiedBy>
  <cp:revision>613</cp:revision>
  <dcterms:created xsi:type="dcterms:W3CDTF">2010-11-23T02:54:00Z</dcterms:created>
  <dcterms:modified xsi:type="dcterms:W3CDTF">2024-10-15T10:25:25Z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1A698DBB83A74B8CBBBF67A5C1C60FA0_12</vt:lpwstr>
  </property>
  <property fmtid="{D5CDD505-2E9C-101B-9397-08002B2CF9AE}" pid="3" name="KSOProductBuildVer">
    <vt:lpwstr>2052-12.1.0.18276</vt:lpwstr>
  </property>
</Properties>
</file>