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1" r:id="rId4"/>
    <p:sldId id="274" r:id="rId5"/>
    <p:sldId id="262" r:id="rId6"/>
    <p:sldId id="265" r:id="rId7"/>
    <p:sldId id="266" r:id="rId8"/>
    <p:sldId id="267" r:id="rId9"/>
    <p:sldId id="269" r:id="rId10"/>
    <p:sldId id="270" r:id="rId11"/>
    <p:sldId id="272" r:id="rId1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FFFF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13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B5034CC-A420-41F0-8A63-B3C0FA346D84}" type="doc">
      <dgm:prSet loTypeId="urn:microsoft.com/office/officeart/2005/8/layout/matrix1" loCatId="matrix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zh-CN" altLang="en-US"/>
        </a:p>
      </dgm:t>
    </dgm:pt>
    <dgm:pt modelId="{D4296147-A380-4CD4-8D53-B0121EB88E5E}">
      <dgm:prSet phldrT="[文本]"/>
      <dgm:spPr/>
      <dgm:t>
        <a:bodyPr/>
        <a:lstStyle/>
        <a:p>
          <a:r>
            <a:rPr lang="en-US" altLang="zh-CN" dirty="0" smtClean="0"/>
            <a:t>Classifying</a:t>
          </a:r>
          <a:endParaRPr lang="zh-CN" altLang="en-US" dirty="0"/>
        </a:p>
      </dgm:t>
    </dgm:pt>
    <dgm:pt modelId="{1EBF94A7-B3FA-4622-A0B2-2F5DAD6DCA56}" type="parTrans" cxnId="{915591CC-836D-49F8-BC39-69F4AAFF8A68}">
      <dgm:prSet/>
      <dgm:spPr/>
      <dgm:t>
        <a:bodyPr/>
        <a:lstStyle/>
        <a:p>
          <a:endParaRPr lang="zh-CN" altLang="en-US"/>
        </a:p>
      </dgm:t>
    </dgm:pt>
    <dgm:pt modelId="{658B2485-A362-45D2-8887-6B4650096A7E}" type="sibTrans" cxnId="{915591CC-836D-49F8-BC39-69F4AAFF8A68}">
      <dgm:prSet/>
      <dgm:spPr/>
      <dgm:t>
        <a:bodyPr/>
        <a:lstStyle/>
        <a:p>
          <a:endParaRPr lang="zh-CN" altLang="en-US"/>
        </a:p>
      </dgm:t>
    </dgm:pt>
    <dgm:pt modelId="{4E8C7E0D-1326-4B54-8CD6-03B07FF2AB41}">
      <dgm:prSet phldrT="[文本]"/>
      <dgm:spPr/>
      <dgm:t>
        <a:bodyPr/>
        <a:lstStyle/>
        <a:p>
          <a:r>
            <a:rPr lang="en-US" u="sng" dirty="0" smtClean="0"/>
            <a:t>Verb-phrase: </a:t>
          </a:r>
          <a:r>
            <a:rPr lang="en-US" dirty="0" smtClean="0"/>
            <a:t>Be divided /classified/grouped/graded into</a:t>
          </a:r>
          <a:endParaRPr lang="zh-CN" altLang="en-US" dirty="0"/>
        </a:p>
      </dgm:t>
    </dgm:pt>
    <dgm:pt modelId="{DAA5D46B-84D6-417B-A903-AB15CD9E799A}" type="parTrans" cxnId="{CF1F8993-2B9C-44A5-A277-F3BC75C58522}">
      <dgm:prSet/>
      <dgm:spPr/>
      <dgm:t>
        <a:bodyPr/>
        <a:lstStyle/>
        <a:p>
          <a:endParaRPr lang="zh-CN" altLang="en-US"/>
        </a:p>
      </dgm:t>
    </dgm:pt>
    <dgm:pt modelId="{1EA828D6-F5CD-43B1-B263-F09EB982D38D}" type="sibTrans" cxnId="{CF1F8993-2B9C-44A5-A277-F3BC75C58522}">
      <dgm:prSet/>
      <dgm:spPr/>
      <dgm:t>
        <a:bodyPr/>
        <a:lstStyle/>
        <a:p>
          <a:endParaRPr lang="zh-CN" altLang="en-US"/>
        </a:p>
      </dgm:t>
    </dgm:pt>
    <dgm:pt modelId="{C313E66D-9551-4507-A680-157327DF2888}">
      <dgm:prSet phldrT="[文本]"/>
      <dgm:spPr/>
      <dgm:t>
        <a:bodyPr/>
        <a:lstStyle/>
        <a:p>
          <a:r>
            <a:rPr lang="en-US" u="sng" dirty="0" smtClean="0"/>
            <a:t>Noun-phrase</a:t>
          </a:r>
          <a:r>
            <a:rPr lang="en-US" dirty="0" smtClean="0"/>
            <a:t>: Classes / subgroups/categories</a:t>
          </a:r>
          <a:endParaRPr lang="zh-CN" altLang="en-US" dirty="0"/>
        </a:p>
      </dgm:t>
    </dgm:pt>
    <dgm:pt modelId="{D30C02B6-0D3D-41F4-9CED-BEB5F1342595}" type="parTrans" cxnId="{14996FDA-FBBD-4897-9A75-CB7D8FBC77DA}">
      <dgm:prSet/>
      <dgm:spPr/>
      <dgm:t>
        <a:bodyPr/>
        <a:lstStyle/>
        <a:p>
          <a:endParaRPr lang="zh-CN" altLang="en-US"/>
        </a:p>
      </dgm:t>
    </dgm:pt>
    <dgm:pt modelId="{C3159144-2F47-46DD-8C88-239CF8AB5A1A}" type="sibTrans" cxnId="{14996FDA-FBBD-4897-9A75-CB7D8FBC77DA}">
      <dgm:prSet/>
      <dgm:spPr/>
      <dgm:t>
        <a:bodyPr/>
        <a:lstStyle/>
        <a:p>
          <a:endParaRPr lang="zh-CN" altLang="en-US"/>
        </a:p>
      </dgm:t>
    </dgm:pt>
    <dgm:pt modelId="{F79262CE-B151-4DB6-8C77-A8456C4E7BA9}">
      <dgm:prSet phldrT="[文本]"/>
      <dgm:spPr/>
      <dgm:t>
        <a:bodyPr/>
        <a:lstStyle/>
        <a:p>
          <a:r>
            <a:rPr lang="en-US" u="sng" dirty="0" smtClean="0"/>
            <a:t>Prepositional phrase</a:t>
          </a:r>
          <a:r>
            <a:rPr lang="en-US" dirty="0" smtClean="0"/>
            <a:t>: on the basis of, according to, depending on, in terms of</a:t>
          </a:r>
          <a:endParaRPr lang="zh-CN" altLang="en-US" dirty="0"/>
        </a:p>
      </dgm:t>
    </dgm:pt>
    <dgm:pt modelId="{8D232060-6098-42B2-9EE0-31F755575FBF}" type="parTrans" cxnId="{A62776C8-27AB-4D05-B1FD-2E82F0EDE62D}">
      <dgm:prSet/>
      <dgm:spPr/>
      <dgm:t>
        <a:bodyPr/>
        <a:lstStyle/>
        <a:p>
          <a:endParaRPr lang="zh-CN" altLang="en-US"/>
        </a:p>
      </dgm:t>
    </dgm:pt>
    <dgm:pt modelId="{DC032725-89DF-4E8D-A172-2246719E3084}" type="sibTrans" cxnId="{A62776C8-27AB-4D05-B1FD-2E82F0EDE62D}">
      <dgm:prSet/>
      <dgm:spPr/>
      <dgm:t>
        <a:bodyPr/>
        <a:lstStyle/>
        <a:p>
          <a:endParaRPr lang="zh-CN" altLang="en-US"/>
        </a:p>
      </dgm:t>
    </dgm:pt>
    <dgm:pt modelId="{0A99CB95-AD70-4DA6-8991-C37826CF5F16}">
      <dgm:prSet phldrT="[文本]"/>
      <dgm:spPr/>
      <dgm:t>
        <a:bodyPr/>
        <a:lstStyle/>
        <a:p>
          <a:r>
            <a:rPr lang="en-US" u="sng" dirty="0" smtClean="0"/>
            <a:t>Sentence pattern</a:t>
          </a:r>
          <a:r>
            <a:rPr lang="en-US" dirty="0" smtClean="0"/>
            <a:t>: X may be classified on the basis of Y into Xi and Xii.</a:t>
          </a:r>
          <a:endParaRPr lang="zh-CN" altLang="en-US" dirty="0"/>
        </a:p>
      </dgm:t>
    </dgm:pt>
    <dgm:pt modelId="{B866D946-EB9F-47FC-BD1D-AAC9283FCC9F}" type="parTrans" cxnId="{53D0D0B1-A6ED-49F3-81E1-85C77334CD8B}">
      <dgm:prSet/>
      <dgm:spPr/>
      <dgm:t>
        <a:bodyPr/>
        <a:lstStyle/>
        <a:p>
          <a:endParaRPr lang="zh-CN" altLang="en-US"/>
        </a:p>
      </dgm:t>
    </dgm:pt>
    <dgm:pt modelId="{122A8F03-6D3A-4BF8-A7D3-C7E39012A0D9}" type="sibTrans" cxnId="{53D0D0B1-A6ED-49F3-81E1-85C77334CD8B}">
      <dgm:prSet/>
      <dgm:spPr/>
      <dgm:t>
        <a:bodyPr/>
        <a:lstStyle/>
        <a:p>
          <a:endParaRPr lang="zh-CN" altLang="en-US"/>
        </a:p>
      </dgm:t>
    </dgm:pt>
    <dgm:pt modelId="{FAC56DE4-DF22-4D2C-B9A0-78332E610803}" type="pres">
      <dgm:prSet presAssocID="{FB5034CC-A420-41F0-8A63-B3C0FA346D84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877BEB30-DAA9-4CDA-A41E-2931F499615C}" type="pres">
      <dgm:prSet presAssocID="{FB5034CC-A420-41F0-8A63-B3C0FA346D84}" presName="matrix" presStyleCnt="0"/>
      <dgm:spPr/>
    </dgm:pt>
    <dgm:pt modelId="{557F658C-F2EE-423D-9818-402030D75B0A}" type="pres">
      <dgm:prSet presAssocID="{FB5034CC-A420-41F0-8A63-B3C0FA346D84}" presName="tile1" presStyleLbl="node1" presStyleIdx="0" presStyleCnt="4"/>
      <dgm:spPr/>
      <dgm:t>
        <a:bodyPr/>
        <a:lstStyle/>
        <a:p>
          <a:endParaRPr lang="zh-CN" altLang="en-US"/>
        </a:p>
      </dgm:t>
    </dgm:pt>
    <dgm:pt modelId="{60613F90-8521-4AB5-823A-EEE9425D4790}" type="pres">
      <dgm:prSet presAssocID="{FB5034CC-A420-41F0-8A63-B3C0FA346D84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62242B3F-AA79-43C8-9A72-384E7E22A0B8}" type="pres">
      <dgm:prSet presAssocID="{FB5034CC-A420-41F0-8A63-B3C0FA346D84}" presName="tile2" presStyleLbl="node1" presStyleIdx="1" presStyleCnt="4"/>
      <dgm:spPr/>
      <dgm:t>
        <a:bodyPr/>
        <a:lstStyle/>
        <a:p>
          <a:endParaRPr lang="zh-CN" altLang="en-US"/>
        </a:p>
      </dgm:t>
    </dgm:pt>
    <dgm:pt modelId="{335B1AE2-35AE-4926-B287-74643035C89C}" type="pres">
      <dgm:prSet presAssocID="{FB5034CC-A420-41F0-8A63-B3C0FA346D84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17488758-EF2A-40D2-8AC5-B3B498282938}" type="pres">
      <dgm:prSet presAssocID="{FB5034CC-A420-41F0-8A63-B3C0FA346D84}" presName="tile3" presStyleLbl="node1" presStyleIdx="2" presStyleCnt="4"/>
      <dgm:spPr/>
      <dgm:t>
        <a:bodyPr/>
        <a:lstStyle/>
        <a:p>
          <a:endParaRPr lang="zh-CN" altLang="en-US"/>
        </a:p>
      </dgm:t>
    </dgm:pt>
    <dgm:pt modelId="{FBD8A64E-5E8A-4FE3-BCB4-0CD9F5C9B868}" type="pres">
      <dgm:prSet presAssocID="{FB5034CC-A420-41F0-8A63-B3C0FA346D84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A6B45B09-5797-4600-91E2-889B656A9838}" type="pres">
      <dgm:prSet presAssocID="{FB5034CC-A420-41F0-8A63-B3C0FA346D84}" presName="tile4" presStyleLbl="node1" presStyleIdx="3" presStyleCnt="4"/>
      <dgm:spPr/>
      <dgm:t>
        <a:bodyPr/>
        <a:lstStyle/>
        <a:p>
          <a:endParaRPr lang="zh-CN" altLang="en-US"/>
        </a:p>
      </dgm:t>
    </dgm:pt>
    <dgm:pt modelId="{BD0593D7-A968-478E-851A-2DAA6F007384}" type="pres">
      <dgm:prSet presAssocID="{FB5034CC-A420-41F0-8A63-B3C0FA346D84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CDBB3488-F3D6-48EE-A892-FA868A7FBC28}" type="pres">
      <dgm:prSet presAssocID="{FB5034CC-A420-41F0-8A63-B3C0FA346D84}" presName="centerTile" presStyleLbl="fgShp" presStyleIdx="0" presStyleCnt="1">
        <dgm:presLayoutVars>
          <dgm:chMax val="0"/>
          <dgm:chPref val="0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58AF221D-E6A7-42BC-9ED3-01164EBC5410}" type="presOf" srcId="{C313E66D-9551-4507-A680-157327DF2888}" destId="{335B1AE2-35AE-4926-B287-74643035C89C}" srcOrd="1" destOrd="0" presId="urn:microsoft.com/office/officeart/2005/8/layout/matrix1"/>
    <dgm:cxn modelId="{334CB786-5576-4A2D-8D18-C18931060EC9}" type="presOf" srcId="{0A99CB95-AD70-4DA6-8991-C37826CF5F16}" destId="{A6B45B09-5797-4600-91E2-889B656A9838}" srcOrd="0" destOrd="0" presId="urn:microsoft.com/office/officeart/2005/8/layout/matrix1"/>
    <dgm:cxn modelId="{53D0D0B1-A6ED-49F3-81E1-85C77334CD8B}" srcId="{D4296147-A380-4CD4-8D53-B0121EB88E5E}" destId="{0A99CB95-AD70-4DA6-8991-C37826CF5F16}" srcOrd="3" destOrd="0" parTransId="{B866D946-EB9F-47FC-BD1D-AAC9283FCC9F}" sibTransId="{122A8F03-6D3A-4BF8-A7D3-C7E39012A0D9}"/>
    <dgm:cxn modelId="{8E9CCE50-E623-4EB4-9949-81C1ED6CBADC}" type="presOf" srcId="{0A99CB95-AD70-4DA6-8991-C37826CF5F16}" destId="{BD0593D7-A968-478E-851A-2DAA6F007384}" srcOrd="1" destOrd="0" presId="urn:microsoft.com/office/officeart/2005/8/layout/matrix1"/>
    <dgm:cxn modelId="{14996FDA-FBBD-4897-9A75-CB7D8FBC77DA}" srcId="{D4296147-A380-4CD4-8D53-B0121EB88E5E}" destId="{C313E66D-9551-4507-A680-157327DF2888}" srcOrd="1" destOrd="0" parTransId="{D30C02B6-0D3D-41F4-9CED-BEB5F1342595}" sibTransId="{C3159144-2F47-46DD-8C88-239CF8AB5A1A}"/>
    <dgm:cxn modelId="{CF1F8993-2B9C-44A5-A277-F3BC75C58522}" srcId="{D4296147-A380-4CD4-8D53-B0121EB88E5E}" destId="{4E8C7E0D-1326-4B54-8CD6-03B07FF2AB41}" srcOrd="0" destOrd="0" parTransId="{DAA5D46B-84D6-417B-A903-AB15CD9E799A}" sibTransId="{1EA828D6-F5CD-43B1-B263-F09EB982D38D}"/>
    <dgm:cxn modelId="{052F8968-BD2A-4BC7-8FEF-F3AA0EEDD747}" type="presOf" srcId="{F79262CE-B151-4DB6-8C77-A8456C4E7BA9}" destId="{17488758-EF2A-40D2-8AC5-B3B498282938}" srcOrd="0" destOrd="0" presId="urn:microsoft.com/office/officeart/2005/8/layout/matrix1"/>
    <dgm:cxn modelId="{EAC9FD31-E469-4506-8832-7C2FE26A87C7}" type="presOf" srcId="{C313E66D-9551-4507-A680-157327DF2888}" destId="{62242B3F-AA79-43C8-9A72-384E7E22A0B8}" srcOrd="0" destOrd="0" presId="urn:microsoft.com/office/officeart/2005/8/layout/matrix1"/>
    <dgm:cxn modelId="{36B561BA-40C5-4AE8-8D3B-FCDDADEB6E9F}" type="presOf" srcId="{4E8C7E0D-1326-4B54-8CD6-03B07FF2AB41}" destId="{60613F90-8521-4AB5-823A-EEE9425D4790}" srcOrd="1" destOrd="0" presId="urn:microsoft.com/office/officeart/2005/8/layout/matrix1"/>
    <dgm:cxn modelId="{3398A4CB-3236-47D7-84A6-70E0D55A8AF4}" type="presOf" srcId="{D4296147-A380-4CD4-8D53-B0121EB88E5E}" destId="{CDBB3488-F3D6-48EE-A892-FA868A7FBC28}" srcOrd="0" destOrd="0" presId="urn:microsoft.com/office/officeart/2005/8/layout/matrix1"/>
    <dgm:cxn modelId="{15911AE7-0B86-48BD-88B8-1EDE2902FEC7}" type="presOf" srcId="{F79262CE-B151-4DB6-8C77-A8456C4E7BA9}" destId="{FBD8A64E-5E8A-4FE3-BCB4-0CD9F5C9B868}" srcOrd="1" destOrd="0" presId="urn:microsoft.com/office/officeart/2005/8/layout/matrix1"/>
    <dgm:cxn modelId="{F3E1425D-F0D4-44E1-A891-6AA1B0F3B19A}" type="presOf" srcId="{FB5034CC-A420-41F0-8A63-B3C0FA346D84}" destId="{FAC56DE4-DF22-4D2C-B9A0-78332E610803}" srcOrd="0" destOrd="0" presId="urn:microsoft.com/office/officeart/2005/8/layout/matrix1"/>
    <dgm:cxn modelId="{A62776C8-27AB-4D05-B1FD-2E82F0EDE62D}" srcId="{D4296147-A380-4CD4-8D53-B0121EB88E5E}" destId="{F79262CE-B151-4DB6-8C77-A8456C4E7BA9}" srcOrd="2" destOrd="0" parTransId="{8D232060-6098-42B2-9EE0-31F755575FBF}" sibTransId="{DC032725-89DF-4E8D-A172-2246719E3084}"/>
    <dgm:cxn modelId="{3B8C2F02-3BEA-4C4A-B28E-687E35EC66F6}" type="presOf" srcId="{4E8C7E0D-1326-4B54-8CD6-03B07FF2AB41}" destId="{557F658C-F2EE-423D-9818-402030D75B0A}" srcOrd="0" destOrd="0" presId="urn:microsoft.com/office/officeart/2005/8/layout/matrix1"/>
    <dgm:cxn modelId="{915591CC-836D-49F8-BC39-69F4AAFF8A68}" srcId="{FB5034CC-A420-41F0-8A63-B3C0FA346D84}" destId="{D4296147-A380-4CD4-8D53-B0121EB88E5E}" srcOrd="0" destOrd="0" parTransId="{1EBF94A7-B3FA-4622-A0B2-2F5DAD6DCA56}" sibTransId="{658B2485-A362-45D2-8887-6B4650096A7E}"/>
    <dgm:cxn modelId="{80A9D479-5313-4E4F-8CD5-AF3B872693D2}" type="presParOf" srcId="{FAC56DE4-DF22-4D2C-B9A0-78332E610803}" destId="{877BEB30-DAA9-4CDA-A41E-2931F499615C}" srcOrd="0" destOrd="0" presId="urn:microsoft.com/office/officeart/2005/8/layout/matrix1"/>
    <dgm:cxn modelId="{E4C59120-92E2-475B-B457-9472F958AEA7}" type="presParOf" srcId="{877BEB30-DAA9-4CDA-A41E-2931F499615C}" destId="{557F658C-F2EE-423D-9818-402030D75B0A}" srcOrd="0" destOrd="0" presId="urn:microsoft.com/office/officeart/2005/8/layout/matrix1"/>
    <dgm:cxn modelId="{707FF321-1234-411B-9EA3-3D4EF4A74540}" type="presParOf" srcId="{877BEB30-DAA9-4CDA-A41E-2931F499615C}" destId="{60613F90-8521-4AB5-823A-EEE9425D4790}" srcOrd="1" destOrd="0" presId="urn:microsoft.com/office/officeart/2005/8/layout/matrix1"/>
    <dgm:cxn modelId="{984C45DE-3C9C-4C77-A60E-61A62D0323B7}" type="presParOf" srcId="{877BEB30-DAA9-4CDA-A41E-2931F499615C}" destId="{62242B3F-AA79-43C8-9A72-384E7E22A0B8}" srcOrd="2" destOrd="0" presId="urn:microsoft.com/office/officeart/2005/8/layout/matrix1"/>
    <dgm:cxn modelId="{130F25F0-B323-46C7-83C4-0460F6EF2D02}" type="presParOf" srcId="{877BEB30-DAA9-4CDA-A41E-2931F499615C}" destId="{335B1AE2-35AE-4926-B287-74643035C89C}" srcOrd="3" destOrd="0" presId="urn:microsoft.com/office/officeart/2005/8/layout/matrix1"/>
    <dgm:cxn modelId="{E8977ACB-B10C-4380-83B6-A3AA54BBCD0B}" type="presParOf" srcId="{877BEB30-DAA9-4CDA-A41E-2931F499615C}" destId="{17488758-EF2A-40D2-8AC5-B3B498282938}" srcOrd="4" destOrd="0" presId="urn:microsoft.com/office/officeart/2005/8/layout/matrix1"/>
    <dgm:cxn modelId="{66743CDD-50AF-42EF-9B65-7E0778B7D680}" type="presParOf" srcId="{877BEB30-DAA9-4CDA-A41E-2931F499615C}" destId="{FBD8A64E-5E8A-4FE3-BCB4-0CD9F5C9B868}" srcOrd="5" destOrd="0" presId="urn:microsoft.com/office/officeart/2005/8/layout/matrix1"/>
    <dgm:cxn modelId="{3A9D9251-06A4-4FEA-8049-281AC6FB82F1}" type="presParOf" srcId="{877BEB30-DAA9-4CDA-A41E-2931F499615C}" destId="{A6B45B09-5797-4600-91E2-889B656A9838}" srcOrd="6" destOrd="0" presId="urn:microsoft.com/office/officeart/2005/8/layout/matrix1"/>
    <dgm:cxn modelId="{E9284C1A-CAD0-4D3A-84F6-3C9ADCCECBF4}" type="presParOf" srcId="{877BEB30-DAA9-4CDA-A41E-2931F499615C}" destId="{BD0593D7-A968-478E-851A-2DAA6F007384}" srcOrd="7" destOrd="0" presId="urn:microsoft.com/office/officeart/2005/8/layout/matrix1"/>
    <dgm:cxn modelId="{65D06502-A3A9-4769-85CF-3D7919CE1523}" type="presParOf" srcId="{FAC56DE4-DF22-4D2C-B9A0-78332E610803}" destId="{CDBB3488-F3D6-48EE-A892-FA868A7FBC28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7F658C-F2EE-423D-9818-402030D75B0A}">
      <dsp:nvSpPr>
        <dsp:cNvPr id="0" name=""/>
        <dsp:cNvSpPr/>
      </dsp:nvSpPr>
      <dsp:spPr>
        <a:xfrm rot="16200000">
          <a:off x="1541065" y="-1541065"/>
          <a:ext cx="2175669" cy="5257800"/>
        </a:xfrm>
        <a:prstGeom prst="round1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6248" tIns="206248" rIns="206248" bIns="206248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u="sng" kern="1200" dirty="0" smtClean="0"/>
            <a:t>Verb-phrase: </a:t>
          </a:r>
          <a:r>
            <a:rPr lang="en-US" sz="2900" kern="1200" dirty="0" smtClean="0"/>
            <a:t>Be divided /classified/grouped/graded into</a:t>
          </a:r>
          <a:endParaRPr lang="zh-CN" altLang="en-US" sz="2900" kern="1200" dirty="0"/>
        </a:p>
      </dsp:txBody>
      <dsp:txXfrm rot="5400000">
        <a:off x="0" y="0"/>
        <a:ext cx="5257800" cy="1631751"/>
      </dsp:txXfrm>
    </dsp:sp>
    <dsp:sp modelId="{62242B3F-AA79-43C8-9A72-384E7E22A0B8}">
      <dsp:nvSpPr>
        <dsp:cNvPr id="0" name=""/>
        <dsp:cNvSpPr/>
      </dsp:nvSpPr>
      <dsp:spPr>
        <a:xfrm>
          <a:off x="5257800" y="0"/>
          <a:ext cx="5257800" cy="2175669"/>
        </a:xfrm>
        <a:prstGeom prst="round1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6248" tIns="206248" rIns="206248" bIns="206248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u="sng" kern="1200" dirty="0" smtClean="0"/>
            <a:t>Noun-phrase</a:t>
          </a:r>
          <a:r>
            <a:rPr lang="en-US" sz="2900" kern="1200" dirty="0" smtClean="0"/>
            <a:t>: Classes / subgroups/categories</a:t>
          </a:r>
          <a:endParaRPr lang="zh-CN" altLang="en-US" sz="2900" kern="1200" dirty="0"/>
        </a:p>
      </dsp:txBody>
      <dsp:txXfrm>
        <a:off x="5257800" y="0"/>
        <a:ext cx="5257800" cy="1631751"/>
      </dsp:txXfrm>
    </dsp:sp>
    <dsp:sp modelId="{17488758-EF2A-40D2-8AC5-B3B498282938}">
      <dsp:nvSpPr>
        <dsp:cNvPr id="0" name=""/>
        <dsp:cNvSpPr/>
      </dsp:nvSpPr>
      <dsp:spPr>
        <a:xfrm rot="10800000">
          <a:off x="0" y="2175669"/>
          <a:ext cx="5257800" cy="2175669"/>
        </a:xfrm>
        <a:prstGeom prst="round1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6248" tIns="206248" rIns="206248" bIns="206248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u="sng" kern="1200" dirty="0" smtClean="0"/>
            <a:t>Prepositional phrase</a:t>
          </a:r>
          <a:r>
            <a:rPr lang="en-US" sz="2900" kern="1200" dirty="0" smtClean="0"/>
            <a:t>: on the basis of, according to, depending on, in terms of</a:t>
          </a:r>
          <a:endParaRPr lang="zh-CN" altLang="en-US" sz="2900" kern="1200" dirty="0"/>
        </a:p>
      </dsp:txBody>
      <dsp:txXfrm rot="10800000">
        <a:off x="0" y="2719586"/>
        <a:ext cx="5257800" cy="1631751"/>
      </dsp:txXfrm>
    </dsp:sp>
    <dsp:sp modelId="{A6B45B09-5797-4600-91E2-889B656A9838}">
      <dsp:nvSpPr>
        <dsp:cNvPr id="0" name=""/>
        <dsp:cNvSpPr/>
      </dsp:nvSpPr>
      <dsp:spPr>
        <a:xfrm rot="5400000">
          <a:off x="6798865" y="634603"/>
          <a:ext cx="2175669" cy="5257800"/>
        </a:xfrm>
        <a:prstGeom prst="round1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6248" tIns="206248" rIns="206248" bIns="206248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u="sng" kern="1200" dirty="0" smtClean="0"/>
            <a:t>Sentence pattern</a:t>
          </a:r>
          <a:r>
            <a:rPr lang="en-US" sz="2900" kern="1200" dirty="0" smtClean="0"/>
            <a:t>: X may be classified on the basis of Y into Xi and Xii.</a:t>
          </a:r>
          <a:endParaRPr lang="zh-CN" altLang="en-US" sz="2900" kern="1200" dirty="0"/>
        </a:p>
      </dsp:txBody>
      <dsp:txXfrm rot="-5400000">
        <a:off x="5257800" y="2719586"/>
        <a:ext cx="5257800" cy="1631751"/>
      </dsp:txXfrm>
    </dsp:sp>
    <dsp:sp modelId="{CDBB3488-F3D6-48EE-A892-FA868A7FBC28}">
      <dsp:nvSpPr>
        <dsp:cNvPr id="0" name=""/>
        <dsp:cNvSpPr/>
      </dsp:nvSpPr>
      <dsp:spPr>
        <a:xfrm>
          <a:off x="3680460" y="1631751"/>
          <a:ext cx="3154680" cy="1087834"/>
        </a:xfrm>
        <a:prstGeom prst="roundRect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2900" kern="1200" dirty="0" smtClean="0"/>
            <a:t>Classifying</a:t>
          </a:r>
          <a:endParaRPr lang="zh-CN" altLang="en-US" sz="2900" kern="1200" dirty="0"/>
        </a:p>
      </dsp:txBody>
      <dsp:txXfrm>
        <a:off x="3733564" y="1684855"/>
        <a:ext cx="3048472" cy="98162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786FC-A96F-459A-98C0-34517CBC4DDB}" type="datetimeFigureOut">
              <a:rPr lang="zh-CN" altLang="en-US" smtClean="0"/>
              <a:t>2017/12/15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FD751-F78F-49CD-A07E-4CE4B0C37C8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75109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786FC-A96F-459A-98C0-34517CBC4DDB}" type="datetimeFigureOut">
              <a:rPr lang="zh-CN" altLang="en-US" smtClean="0"/>
              <a:t>2017/12/15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FD751-F78F-49CD-A07E-4CE4B0C37C8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59572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786FC-A96F-459A-98C0-34517CBC4DDB}" type="datetimeFigureOut">
              <a:rPr lang="zh-CN" altLang="en-US" smtClean="0"/>
              <a:t>2017/12/15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FD751-F78F-49CD-A07E-4CE4B0C37C8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367385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786FC-A96F-459A-98C0-34517CBC4DDB}" type="datetimeFigureOut">
              <a:rPr lang="zh-CN" altLang="en-US" smtClean="0"/>
              <a:t>2017/12/15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FD751-F78F-49CD-A07E-4CE4B0C37C8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62207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786FC-A96F-459A-98C0-34517CBC4DDB}" type="datetimeFigureOut">
              <a:rPr lang="zh-CN" altLang="en-US" smtClean="0"/>
              <a:t>2017/12/15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FD751-F78F-49CD-A07E-4CE4B0C37C8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08985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786FC-A96F-459A-98C0-34517CBC4DDB}" type="datetimeFigureOut">
              <a:rPr lang="zh-CN" altLang="en-US" smtClean="0"/>
              <a:t>2017/12/15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FD751-F78F-49CD-A07E-4CE4B0C37C8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5210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786FC-A96F-459A-98C0-34517CBC4DDB}" type="datetimeFigureOut">
              <a:rPr lang="zh-CN" altLang="en-US" smtClean="0"/>
              <a:t>2017/12/15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FD751-F78F-49CD-A07E-4CE4B0C37C8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911889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786FC-A96F-459A-98C0-34517CBC4DDB}" type="datetimeFigureOut">
              <a:rPr lang="zh-CN" altLang="en-US" smtClean="0"/>
              <a:t>2017/12/15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FD751-F78F-49CD-A07E-4CE4B0C37C8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23919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786FC-A96F-459A-98C0-34517CBC4DDB}" type="datetimeFigureOut">
              <a:rPr lang="zh-CN" altLang="en-US" smtClean="0"/>
              <a:t>2017/12/15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FD751-F78F-49CD-A07E-4CE4B0C37C8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204942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786FC-A96F-459A-98C0-34517CBC4DDB}" type="datetimeFigureOut">
              <a:rPr lang="zh-CN" altLang="en-US" smtClean="0"/>
              <a:t>2017/12/15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FD751-F78F-49CD-A07E-4CE4B0C37C8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209824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786FC-A96F-459A-98C0-34517CBC4DDB}" type="datetimeFigureOut">
              <a:rPr lang="zh-CN" altLang="en-US" smtClean="0"/>
              <a:t>2017/12/15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FD751-F78F-49CD-A07E-4CE4B0C37C8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128386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C786FC-A96F-459A-98C0-34517CBC4DDB}" type="datetimeFigureOut">
              <a:rPr lang="zh-CN" altLang="en-US" smtClean="0"/>
              <a:t>2017/12/15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8FD751-F78F-49CD-A07E-4CE4B0C37C8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32815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</p:spPr>
        <p:txBody>
          <a:bodyPr/>
          <a:lstStyle/>
          <a:p>
            <a:r>
              <a:rPr lang="en-US" altLang="zh-CN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altLang="zh-CN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</a:t>
            </a:r>
            <a:r>
              <a:rPr lang="en-US" altLang="zh-CN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are supporting details?</a:t>
            </a:r>
            <a:endParaRPr lang="zh-CN" altLang="en-US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Supporting details provide information that back up the author’s main point. </a:t>
            </a:r>
          </a:p>
          <a:p>
            <a:endParaRPr lang="en-US" altLang="zh-CN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圆角矩形 3"/>
          <p:cNvSpPr/>
          <p:nvPr/>
        </p:nvSpPr>
        <p:spPr>
          <a:xfrm>
            <a:off x="1159467" y="3333686"/>
            <a:ext cx="2343955" cy="708338"/>
          </a:xfrm>
          <a:prstGeom prst="roundRect">
            <a:avLst/>
          </a:prstGeom>
          <a:solidFill>
            <a:srgbClr val="FFC00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200" b="1" dirty="0" smtClean="0"/>
              <a:t>illustrate</a:t>
            </a:r>
            <a:endParaRPr lang="zh-CN" altLang="en-US" sz="3200" b="1" dirty="0"/>
          </a:p>
        </p:txBody>
      </p:sp>
      <p:sp>
        <p:nvSpPr>
          <p:cNvPr id="5" name="圆角矩形 4"/>
          <p:cNvSpPr/>
          <p:nvPr/>
        </p:nvSpPr>
        <p:spPr>
          <a:xfrm>
            <a:off x="1159466" y="4224732"/>
            <a:ext cx="2343955" cy="708338"/>
          </a:xfrm>
          <a:prstGeom prst="roundRect">
            <a:avLst/>
          </a:prstGeom>
          <a:solidFill>
            <a:srgbClr val="FFC00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200" b="1" dirty="0" smtClean="0"/>
              <a:t>clarify</a:t>
            </a:r>
            <a:endParaRPr lang="zh-CN" altLang="en-US" sz="3200" b="1" dirty="0"/>
          </a:p>
        </p:txBody>
      </p:sp>
      <p:sp>
        <p:nvSpPr>
          <p:cNvPr id="6" name="圆角矩形 5"/>
          <p:cNvSpPr/>
          <p:nvPr/>
        </p:nvSpPr>
        <p:spPr>
          <a:xfrm>
            <a:off x="1159465" y="5267920"/>
            <a:ext cx="2343955" cy="708338"/>
          </a:xfrm>
          <a:prstGeom prst="roundRect">
            <a:avLst/>
          </a:prstGeom>
          <a:solidFill>
            <a:srgbClr val="FFC00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200" b="1" dirty="0" smtClean="0"/>
              <a:t>explain</a:t>
            </a:r>
            <a:endParaRPr lang="zh-CN" altLang="en-US" sz="3200" b="1" dirty="0"/>
          </a:p>
        </p:txBody>
      </p:sp>
      <p:sp>
        <p:nvSpPr>
          <p:cNvPr id="7" name="圆角矩形 6"/>
          <p:cNvSpPr/>
          <p:nvPr/>
        </p:nvSpPr>
        <p:spPr>
          <a:xfrm>
            <a:off x="4142536" y="3347672"/>
            <a:ext cx="2343955" cy="708338"/>
          </a:xfrm>
          <a:prstGeom prst="roundRect">
            <a:avLst/>
          </a:prstGeom>
          <a:solidFill>
            <a:srgbClr val="FFC00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200" b="1" dirty="0" smtClean="0"/>
              <a:t>expand</a:t>
            </a:r>
            <a:endParaRPr lang="zh-CN" altLang="en-US" sz="3200" b="1" dirty="0"/>
          </a:p>
        </p:txBody>
      </p:sp>
      <p:sp>
        <p:nvSpPr>
          <p:cNvPr id="8" name="圆角矩形 7"/>
          <p:cNvSpPr/>
          <p:nvPr/>
        </p:nvSpPr>
        <p:spPr>
          <a:xfrm>
            <a:off x="4142535" y="4230121"/>
            <a:ext cx="2343955" cy="708338"/>
          </a:xfrm>
          <a:prstGeom prst="roundRect">
            <a:avLst/>
          </a:prstGeom>
          <a:solidFill>
            <a:srgbClr val="FFC00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200" b="1" dirty="0" smtClean="0"/>
              <a:t>justify</a:t>
            </a:r>
            <a:endParaRPr lang="zh-CN" altLang="en-US" sz="3200" b="1" dirty="0"/>
          </a:p>
        </p:txBody>
      </p:sp>
      <p:pic>
        <p:nvPicPr>
          <p:cNvPr id="11" name="图片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83925" y="5976258"/>
            <a:ext cx="942975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6044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solidFill>
                  <a:schemeClr val="accent1"/>
                </a:solidFill>
              </a:rPr>
              <a:t>Verbal clues: reasoning</a:t>
            </a:r>
            <a:endParaRPr lang="zh-CN" altLang="en-US" dirty="0">
              <a:solidFill>
                <a:schemeClr val="accent1"/>
              </a:solidFill>
            </a:endParaRPr>
          </a:p>
        </p:txBody>
      </p:sp>
      <p:sp>
        <p:nvSpPr>
          <p:cNvPr id="5" name="内容占位符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this is due to / because of / because</a:t>
            </a:r>
            <a:endParaRPr lang="zh-CN" altLang="zh-CN" dirty="0"/>
          </a:p>
          <a:p>
            <a:r>
              <a:rPr lang="en-US" altLang="zh-CN" dirty="0"/>
              <a:t>derive from/ stem from/ be caused by</a:t>
            </a:r>
            <a:endParaRPr lang="zh-CN" altLang="zh-CN" dirty="0"/>
          </a:p>
          <a:p>
            <a:r>
              <a:rPr lang="en-US" altLang="zh-CN" dirty="0"/>
              <a:t>give rise to / lead to/ result in…</a:t>
            </a:r>
            <a:endParaRPr lang="zh-CN" altLang="en-US" dirty="0"/>
          </a:p>
          <a:p>
            <a:endParaRPr lang="zh-CN" altLang="en-US" dirty="0"/>
          </a:p>
        </p:txBody>
      </p:sp>
      <p:sp>
        <p:nvSpPr>
          <p:cNvPr id="6" name="圆角矩形 5"/>
          <p:cNvSpPr/>
          <p:nvPr/>
        </p:nvSpPr>
        <p:spPr>
          <a:xfrm>
            <a:off x="605307" y="3979572"/>
            <a:ext cx="10934163" cy="15969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3200" dirty="0"/>
              <a:t>Telephones save the feet and endless amounts of time. This is due partly to the fact that telephone service is superb here, whereas the postal service is less efficient.</a:t>
            </a:r>
            <a:endParaRPr lang="zh-CN" altLang="en-US" sz="3200" dirty="0"/>
          </a:p>
        </p:txBody>
      </p:sp>
      <p:sp>
        <p:nvSpPr>
          <p:cNvPr id="7" name="椭圆 6"/>
          <p:cNvSpPr/>
          <p:nvPr/>
        </p:nvSpPr>
        <p:spPr>
          <a:xfrm>
            <a:off x="9787944" y="4031087"/>
            <a:ext cx="1390918" cy="48939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椭圆 7"/>
          <p:cNvSpPr/>
          <p:nvPr/>
        </p:nvSpPr>
        <p:spPr>
          <a:xfrm>
            <a:off x="734096" y="4520485"/>
            <a:ext cx="4404574" cy="56667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83925" y="5943600"/>
            <a:ext cx="942975" cy="914400"/>
          </a:xfrm>
          <a:prstGeom prst="rect">
            <a:avLst/>
          </a:prstGeom>
        </p:spPr>
      </p:pic>
      <p:cxnSp>
        <p:nvCxnSpPr>
          <p:cNvPr id="4" name="直接连接符 3"/>
          <p:cNvCxnSpPr/>
          <p:nvPr/>
        </p:nvCxnSpPr>
        <p:spPr>
          <a:xfrm>
            <a:off x="838200" y="4520485"/>
            <a:ext cx="8949744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2381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animBg="1"/>
      <p:bldP spid="7" grpId="0" animBg="1"/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solidFill>
                  <a:schemeClr val="accent1"/>
                </a:solidFill>
              </a:rPr>
              <a:t>Verbal clues: comparison and contrast</a:t>
            </a:r>
            <a:endParaRPr lang="zh-CN" altLang="en-US" dirty="0">
              <a:solidFill>
                <a:schemeClr val="accent1"/>
              </a:solidFill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idx="1"/>
          </p:nvPr>
        </p:nvSpPr>
        <p:spPr>
          <a:solidFill>
            <a:srgbClr val="00B050"/>
          </a:solidFill>
        </p:spPr>
        <p:txBody>
          <a:bodyPr>
            <a:normAutofit/>
          </a:bodyPr>
          <a:lstStyle/>
          <a:p>
            <a:pPr algn="ctr"/>
            <a:r>
              <a:rPr lang="en-US" altLang="zh-CN" sz="3600" dirty="0" smtClean="0">
                <a:solidFill>
                  <a:schemeClr val="bg1"/>
                </a:solidFill>
              </a:rPr>
              <a:t>Comparison</a:t>
            </a:r>
            <a:endParaRPr lang="zh-CN" altLang="en-US" sz="3600" dirty="0">
              <a:solidFill>
                <a:schemeClr val="bg1"/>
              </a:solidFill>
            </a:endParaRPr>
          </a:p>
        </p:txBody>
      </p:sp>
      <p:sp>
        <p:nvSpPr>
          <p:cNvPr id="5" name="内容占位符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altLang="zh-CN" dirty="0"/>
              <a:t>be like/ similar to/ comparable to </a:t>
            </a:r>
            <a:endParaRPr lang="zh-CN" altLang="zh-CN" dirty="0"/>
          </a:p>
          <a:p>
            <a:r>
              <a:rPr lang="en-US" altLang="zh-CN" dirty="0"/>
              <a:t>the same as/ just as</a:t>
            </a:r>
            <a:endParaRPr lang="zh-CN" altLang="zh-CN" dirty="0"/>
          </a:p>
          <a:p>
            <a:r>
              <a:rPr lang="en-US" altLang="zh-CN" dirty="0"/>
              <a:t>similarly</a:t>
            </a:r>
            <a:endParaRPr lang="zh-CN" altLang="zh-CN" dirty="0"/>
          </a:p>
          <a:p>
            <a:r>
              <a:rPr lang="en-US" altLang="zh-CN" dirty="0"/>
              <a:t>compared with/ to </a:t>
            </a:r>
            <a:endParaRPr lang="zh-CN" altLang="en-US" dirty="0"/>
          </a:p>
        </p:txBody>
      </p:sp>
      <p:sp>
        <p:nvSpPr>
          <p:cNvPr id="6" name="文本占位符 5"/>
          <p:cNvSpPr>
            <a:spLocks noGrp="1"/>
          </p:cNvSpPr>
          <p:nvPr>
            <p:ph type="body" sz="quarter" idx="3"/>
          </p:nvPr>
        </p:nvSpPr>
        <p:spPr>
          <a:solidFill>
            <a:srgbClr val="FFC000"/>
          </a:solidFill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altLang="zh-CN" sz="3600" dirty="0" smtClean="0">
                <a:solidFill>
                  <a:schemeClr val="bg1"/>
                </a:solidFill>
              </a:rPr>
              <a:t>Contrast</a:t>
            </a:r>
            <a:endParaRPr lang="zh-CN" altLang="en-US" sz="3600" dirty="0">
              <a:solidFill>
                <a:schemeClr val="bg1"/>
              </a:solidFill>
            </a:endParaRPr>
          </a:p>
        </p:txBody>
      </p:sp>
      <p:sp>
        <p:nvSpPr>
          <p:cNvPr id="7" name="内容占位符 6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altLang="zh-CN" dirty="0"/>
              <a:t>However / while/ whereas</a:t>
            </a:r>
            <a:endParaRPr lang="zh-CN" altLang="zh-CN" dirty="0"/>
          </a:p>
          <a:p>
            <a:r>
              <a:rPr lang="en-US" altLang="zh-CN" dirty="0"/>
              <a:t>Be different from/ differ from</a:t>
            </a:r>
            <a:endParaRPr lang="zh-CN" altLang="zh-CN" dirty="0"/>
          </a:p>
          <a:p>
            <a:r>
              <a:rPr lang="en-US" altLang="zh-CN" dirty="0"/>
              <a:t>in contrast / unlike/ on the contrary</a:t>
            </a:r>
            <a:endParaRPr lang="zh-CN" altLang="en-US" dirty="0"/>
          </a:p>
        </p:txBody>
      </p:sp>
      <p:sp>
        <p:nvSpPr>
          <p:cNvPr id="8" name="圆角矩形 7"/>
          <p:cNvSpPr/>
          <p:nvPr/>
        </p:nvSpPr>
        <p:spPr>
          <a:xfrm>
            <a:off x="502276" y="5100034"/>
            <a:ext cx="11062952" cy="133940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Similarly, novels and poems are read in a prescribed temporal sequence, whereas a picture has no clear place at which to start viewing, or at which to finish. </a:t>
            </a:r>
            <a:endParaRPr lang="zh-CN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93740" y="108744"/>
            <a:ext cx="942975" cy="914400"/>
          </a:xfrm>
          <a:prstGeom prst="rect">
            <a:avLst/>
          </a:prstGeom>
        </p:spPr>
      </p:pic>
      <p:sp>
        <p:nvSpPr>
          <p:cNvPr id="3" name="椭圆 2"/>
          <p:cNvSpPr/>
          <p:nvPr/>
        </p:nvSpPr>
        <p:spPr>
          <a:xfrm>
            <a:off x="502276" y="5100034"/>
            <a:ext cx="1500695" cy="484337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椭圆 9"/>
          <p:cNvSpPr/>
          <p:nvPr/>
        </p:nvSpPr>
        <p:spPr>
          <a:xfrm>
            <a:off x="502275" y="5584371"/>
            <a:ext cx="1352651" cy="484337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99495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 animBg="1"/>
      <p:bldP spid="5" grpId="0" build="p"/>
      <p:bldP spid="6" grpId="0" build="p" animBg="1"/>
      <p:bldP spid="7" grpId="0" build="p"/>
      <p:bldP spid="8" grpId="0" animBg="1"/>
      <p:bldP spid="3" grpId="0" animBg="1"/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</p:spPr>
        <p:txBody>
          <a:bodyPr/>
          <a:lstStyle/>
          <a:p>
            <a:r>
              <a:rPr lang="en-US" altLang="zh-CN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Major types of supporting details </a:t>
            </a:r>
            <a:endParaRPr lang="zh-CN" altLang="en-US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83925" y="5943600"/>
            <a:ext cx="942975" cy="914400"/>
          </a:xfrm>
          <a:prstGeom prst="rect">
            <a:avLst/>
          </a:prstGeom>
        </p:spPr>
      </p:pic>
      <p:sp>
        <p:nvSpPr>
          <p:cNvPr id="3" name="矩形 2"/>
          <p:cNvSpPr/>
          <p:nvPr/>
        </p:nvSpPr>
        <p:spPr>
          <a:xfrm>
            <a:off x="838199" y="1946366"/>
            <a:ext cx="4295503" cy="86214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Classifying and listing</a:t>
            </a:r>
            <a:endParaRPr lang="zh-CN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838199" y="2981461"/>
            <a:ext cx="4295503" cy="86214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Example </a:t>
            </a:r>
            <a:endParaRPr lang="zh-CN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838199" y="4062551"/>
            <a:ext cx="4295503" cy="86214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Statistics and figures</a:t>
            </a:r>
            <a:endParaRPr lang="zh-CN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838198" y="5143641"/>
            <a:ext cx="4295503" cy="86214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Quotation </a:t>
            </a:r>
            <a:endParaRPr lang="zh-CN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5699760" y="1946366"/>
            <a:ext cx="4295503" cy="86214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Reasoning </a:t>
            </a:r>
            <a:endParaRPr lang="zh-CN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5699759" y="3064192"/>
            <a:ext cx="4295503" cy="86214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Defining </a:t>
            </a:r>
            <a:endParaRPr lang="zh-CN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5699758" y="4182018"/>
            <a:ext cx="4295503" cy="86214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Comparison and contrast</a:t>
            </a:r>
            <a:endParaRPr lang="zh-CN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5315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solidFill>
                  <a:srgbClr val="00B0F0"/>
                </a:solidFill>
              </a:rPr>
              <a:t>Verbal clues: classifying </a:t>
            </a:r>
            <a:endParaRPr lang="zh-CN" altLang="en-US" dirty="0">
              <a:solidFill>
                <a:srgbClr val="00B0F0"/>
              </a:solidFill>
            </a:endParaRPr>
          </a:p>
        </p:txBody>
      </p:sp>
      <p:graphicFrame>
        <p:nvGraphicFramePr>
          <p:cNvPr id="4" name="内容占位符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3825632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图片 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979422" y="230188"/>
            <a:ext cx="942975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9421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solidFill>
                  <a:srgbClr val="00B0F0"/>
                </a:solidFill>
              </a:rPr>
              <a:t>Classifying </a:t>
            </a:r>
            <a:endParaRPr lang="zh-CN" altLang="en-US" dirty="0">
              <a:solidFill>
                <a:srgbClr val="00B0F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圆角矩形 3"/>
          <p:cNvSpPr/>
          <p:nvPr/>
        </p:nvSpPr>
        <p:spPr>
          <a:xfrm>
            <a:off x="748938" y="1825625"/>
            <a:ext cx="10720252" cy="249500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3600">
                <a:latin typeface="Times New Roman" panose="02020603050405020304" pitchFamily="18" charset="0"/>
              </a:rPr>
              <a:t>This information may </a:t>
            </a:r>
            <a:r>
              <a:rPr lang="en-US" altLang="zh-CN" sz="3600" u="sng">
                <a:latin typeface="Times New Roman" panose="02020603050405020304" pitchFamily="18" charset="0"/>
              </a:rPr>
              <a:t>be divided into</a:t>
            </a:r>
            <a:r>
              <a:rPr lang="en-US" altLang="zh-CN" sz="3600">
                <a:latin typeface="Times New Roman" panose="02020603050405020304" pitchFamily="18" charset="0"/>
              </a:rPr>
              <a:t> two groups </a:t>
            </a:r>
            <a:r>
              <a:rPr lang="en-US" altLang="zh-CN" sz="3600" u="sng">
                <a:latin typeface="Times New Roman" panose="02020603050405020304" pitchFamily="18" charset="0"/>
              </a:rPr>
              <a:t>according to</a:t>
            </a:r>
            <a:r>
              <a:rPr lang="en-US" altLang="zh-CN" sz="3600">
                <a:latin typeface="Times New Roman" panose="02020603050405020304" pitchFamily="18" charset="0"/>
              </a:rPr>
              <a:t> the physical medium.</a:t>
            </a:r>
            <a:endParaRPr lang="zh-CN" altLang="en-US" sz="3600"/>
          </a:p>
        </p:txBody>
      </p:sp>
    </p:spTree>
    <p:extLst>
      <p:ext uri="{BB962C8B-B14F-4D97-AF65-F5344CB8AC3E}">
        <p14:creationId xmlns:p14="http://schemas.microsoft.com/office/powerpoint/2010/main" val="3018754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solidFill>
                  <a:srgbClr val="00B0F0"/>
                </a:solidFill>
              </a:rPr>
              <a:t>Verbal clues: listing</a:t>
            </a:r>
            <a:endParaRPr lang="zh-CN" altLang="en-US" dirty="0">
              <a:solidFill>
                <a:srgbClr val="00B0F0"/>
              </a:solidFill>
            </a:endParaRPr>
          </a:p>
        </p:txBody>
      </p:sp>
      <p:sp>
        <p:nvSpPr>
          <p:cNvPr id="5" name="内容占位符 4"/>
          <p:cNvSpPr>
            <a:spLocks noGrp="1"/>
          </p:cNvSpPr>
          <p:nvPr>
            <p:ph idx="1"/>
          </p:nvPr>
        </p:nvSpPr>
        <p:spPr>
          <a:xfrm>
            <a:off x="838200" y="1825625"/>
            <a:ext cx="4112623" cy="4351338"/>
          </a:xfrm>
          <a:noFill/>
        </p:spPr>
        <p:txBody>
          <a:bodyPr>
            <a:normAutofit/>
          </a:bodyPr>
          <a:lstStyle/>
          <a:p>
            <a:r>
              <a:rPr lang="en-US" altLang="zh-CN" dirty="0"/>
              <a:t>First / second/last/finally</a:t>
            </a:r>
            <a:endParaRPr lang="zh-CN" altLang="zh-CN" dirty="0"/>
          </a:p>
          <a:p>
            <a:r>
              <a:rPr lang="en-US" altLang="zh-CN" dirty="0"/>
              <a:t>And </a:t>
            </a:r>
            <a:endParaRPr lang="zh-CN" altLang="zh-CN" dirty="0"/>
          </a:p>
          <a:p>
            <a:r>
              <a:rPr lang="en-US" altLang="zh-CN" dirty="0"/>
              <a:t>Also /besides</a:t>
            </a:r>
            <a:endParaRPr lang="zh-CN" altLang="zh-CN" dirty="0"/>
          </a:p>
          <a:p>
            <a:r>
              <a:rPr lang="en-US" altLang="zh-CN" dirty="0" smtClean="0"/>
              <a:t>Furthermore </a:t>
            </a:r>
            <a:r>
              <a:rPr lang="en-US" altLang="zh-CN" dirty="0"/>
              <a:t>/</a:t>
            </a:r>
            <a:r>
              <a:rPr lang="en-US" altLang="zh-CN" dirty="0" smtClean="0"/>
              <a:t>moreover</a:t>
            </a:r>
          </a:p>
          <a:p>
            <a:r>
              <a:rPr lang="en-US" altLang="zh-CN" dirty="0"/>
              <a:t>For one thing</a:t>
            </a:r>
            <a:endParaRPr lang="zh-CN" altLang="zh-CN" dirty="0"/>
          </a:p>
          <a:p>
            <a:r>
              <a:rPr lang="en-US" altLang="zh-CN" dirty="0"/>
              <a:t>For another </a:t>
            </a:r>
            <a:endParaRPr lang="zh-CN" altLang="zh-CN" dirty="0"/>
          </a:p>
          <a:p>
            <a:r>
              <a:rPr lang="en-US" altLang="zh-CN" dirty="0"/>
              <a:t>In addition </a:t>
            </a:r>
            <a:endParaRPr lang="zh-CN" altLang="zh-CN" dirty="0"/>
          </a:p>
          <a:p>
            <a:r>
              <a:rPr lang="en-US" altLang="zh-CN" dirty="0"/>
              <a:t>As well as</a:t>
            </a:r>
            <a:endParaRPr lang="zh-CN" altLang="zh-CN" dirty="0"/>
          </a:p>
          <a:p>
            <a:pPr marL="0" indent="0">
              <a:buNone/>
            </a:pPr>
            <a:endParaRPr lang="zh-CN" altLang="en-US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83925" y="5943600"/>
            <a:ext cx="942975" cy="914400"/>
          </a:xfrm>
          <a:prstGeom prst="rect">
            <a:avLst/>
          </a:prstGeom>
        </p:spPr>
      </p:pic>
      <p:sp>
        <p:nvSpPr>
          <p:cNvPr id="6" name="圆角矩形 5"/>
          <p:cNvSpPr/>
          <p:nvPr/>
        </p:nvSpPr>
        <p:spPr>
          <a:xfrm>
            <a:off x="5486400" y="1825625"/>
            <a:ext cx="6289183" cy="4470672"/>
          </a:xfrm>
          <a:prstGeom prst="roundRect">
            <a:avLst/>
          </a:prstGeom>
          <a:solidFill>
            <a:srgbClr val="00B0F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Example: </a:t>
            </a:r>
          </a:p>
          <a:p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Three factors are involved in this change. First is an awareness of the severity of the problem. Second, a number of resources to help tackle bullying have become available in Britain…</a:t>
            </a:r>
            <a:endParaRPr lang="zh-CN" alt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8" name="直接连接符 7"/>
          <p:cNvCxnSpPr/>
          <p:nvPr/>
        </p:nvCxnSpPr>
        <p:spPr>
          <a:xfrm flipV="1">
            <a:off x="5865223" y="3304903"/>
            <a:ext cx="5218702" cy="13063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/>
        </p:nvCxnSpPr>
        <p:spPr>
          <a:xfrm flipV="1">
            <a:off x="5826034" y="3827417"/>
            <a:ext cx="1110343" cy="13063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椭圆 13"/>
          <p:cNvSpPr/>
          <p:nvPr/>
        </p:nvSpPr>
        <p:spPr>
          <a:xfrm>
            <a:off x="7158446" y="3291840"/>
            <a:ext cx="757645" cy="54864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椭圆 14"/>
          <p:cNvSpPr/>
          <p:nvPr/>
        </p:nvSpPr>
        <p:spPr>
          <a:xfrm>
            <a:off x="5717177" y="4245428"/>
            <a:ext cx="1219200" cy="54864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38311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animBg="1"/>
      <p:bldP spid="14" grpId="0" animBg="1"/>
      <p:bldP spid="1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solidFill>
                  <a:schemeClr val="accent1"/>
                </a:solidFill>
              </a:rPr>
              <a:t>Verbal clues: example </a:t>
            </a:r>
            <a:endParaRPr lang="zh-CN" altLang="en-US" dirty="0">
              <a:solidFill>
                <a:schemeClr val="accent1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400622"/>
            <a:ext cx="10515600" cy="4351338"/>
          </a:xfrm>
        </p:spPr>
        <p:txBody>
          <a:bodyPr/>
          <a:lstStyle/>
          <a:p>
            <a:r>
              <a:rPr lang="en-US" altLang="zh-CN" dirty="0"/>
              <a:t>For example/instance</a:t>
            </a:r>
            <a:endParaRPr lang="zh-CN" altLang="zh-CN" dirty="0"/>
          </a:p>
          <a:p>
            <a:r>
              <a:rPr lang="en-US" altLang="zh-CN" dirty="0"/>
              <a:t>Such as </a:t>
            </a:r>
            <a:endParaRPr lang="zh-CN" altLang="zh-CN" dirty="0"/>
          </a:p>
          <a:p>
            <a:r>
              <a:rPr lang="en-US" altLang="zh-CN" dirty="0"/>
              <a:t>Another example /case </a:t>
            </a:r>
            <a:endParaRPr lang="zh-CN" altLang="zh-CN" dirty="0"/>
          </a:p>
          <a:p>
            <a:r>
              <a:rPr lang="en-US" altLang="zh-CN" dirty="0"/>
              <a:t>A case in point is</a:t>
            </a:r>
            <a:r>
              <a:rPr lang="en-US" altLang="zh-CN" dirty="0" smtClean="0"/>
              <a:t>…</a:t>
            </a:r>
          </a:p>
          <a:p>
            <a:r>
              <a:rPr lang="en-US" altLang="zh-CN" dirty="0"/>
              <a:t>This is similar/evident/ true/ can be seen in the case of </a:t>
            </a:r>
          </a:p>
          <a:p>
            <a:r>
              <a:rPr lang="en-US" altLang="zh-CN" dirty="0"/>
              <a:t>X is a good illustration of…</a:t>
            </a:r>
          </a:p>
          <a:p>
            <a:r>
              <a:rPr lang="en-US" altLang="zh-CN"/>
              <a:t>This </a:t>
            </a:r>
            <a:r>
              <a:rPr lang="en-US" altLang="zh-CN" smtClean="0"/>
              <a:t>can </a:t>
            </a:r>
            <a:r>
              <a:rPr lang="en-US" altLang="zh-CN" dirty="0"/>
              <a:t>be illustrated / exemplified by </a:t>
            </a:r>
          </a:p>
          <a:p>
            <a:endParaRPr lang="zh-CN" altLang="en-US" dirty="0"/>
          </a:p>
        </p:txBody>
      </p:sp>
      <p:sp>
        <p:nvSpPr>
          <p:cNvPr id="6" name="圆角矩形 5"/>
          <p:cNvSpPr/>
          <p:nvPr/>
        </p:nvSpPr>
        <p:spPr>
          <a:xfrm>
            <a:off x="103031" y="5009882"/>
            <a:ext cx="11797048" cy="131364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3200" dirty="0"/>
              <a:t> A case in point is </a:t>
            </a:r>
            <a:r>
              <a:rPr lang="en-US" altLang="zh-CN" sz="3200" dirty="0" smtClean="0"/>
              <a:t>Cathy’s  </a:t>
            </a:r>
            <a:r>
              <a:rPr lang="en-US" altLang="zh-CN" sz="3200" dirty="0"/>
              <a:t>theorization of trauma as a " wound of the mind </a:t>
            </a:r>
            <a:r>
              <a:rPr lang="en-US" altLang="zh-CN" sz="3200" dirty="0" smtClean="0"/>
              <a:t>“.</a:t>
            </a:r>
            <a:endParaRPr lang="zh-CN" altLang="en-US" sz="3200" dirty="0"/>
          </a:p>
        </p:txBody>
      </p:sp>
      <p:sp>
        <p:nvSpPr>
          <p:cNvPr id="7" name="椭圆 6"/>
          <p:cNvSpPr/>
          <p:nvPr/>
        </p:nvSpPr>
        <p:spPr>
          <a:xfrm>
            <a:off x="244699" y="5215944"/>
            <a:ext cx="2627290" cy="536016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49025" y="0"/>
            <a:ext cx="942975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8154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solidFill>
                  <a:schemeClr val="accent1"/>
                </a:solidFill>
              </a:rPr>
              <a:t>Verbal clues: statistics and graphs</a:t>
            </a:r>
            <a:endParaRPr lang="zh-CN" altLang="en-US" dirty="0">
              <a:solidFill>
                <a:schemeClr val="accent1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316406"/>
            <a:ext cx="10515600" cy="4351338"/>
          </a:xfrm>
        </p:spPr>
        <p:txBody>
          <a:bodyPr/>
          <a:lstStyle/>
          <a:p>
            <a:r>
              <a:rPr lang="en-US" altLang="zh-CN" dirty="0"/>
              <a:t>According to recent statistics, </a:t>
            </a:r>
            <a:endParaRPr lang="zh-CN" altLang="zh-CN" dirty="0"/>
          </a:p>
          <a:p>
            <a:r>
              <a:rPr lang="en-US" altLang="zh-CN" dirty="0"/>
              <a:t>Research/study shows / reveals that ….</a:t>
            </a:r>
            <a:endParaRPr lang="zh-CN" altLang="zh-CN" dirty="0"/>
          </a:p>
          <a:p>
            <a:r>
              <a:rPr lang="en-US" altLang="zh-CN" dirty="0"/>
              <a:t>Figure 2 illustrates /shows /reveals that…</a:t>
            </a:r>
            <a:endParaRPr lang="zh-CN" altLang="zh-CN" dirty="0"/>
          </a:p>
          <a:p>
            <a:r>
              <a:rPr lang="en-US" altLang="zh-CN" dirty="0"/>
              <a:t>Average, </a:t>
            </a:r>
            <a:r>
              <a:rPr lang="en-US" altLang="zh-CN" dirty="0" smtClean="0"/>
              <a:t>total</a:t>
            </a:r>
          </a:p>
          <a:p>
            <a:r>
              <a:rPr lang="en-US" altLang="zh-CN" dirty="0"/>
              <a:t>Specific numbers/ figures: in 1990, since 2000, 70%, 2.5 million…</a:t>
            </a:r>
            <a:endParaRPr lang="zh-CN" altLang="zh-CN" dirty="0"/>
          </a:p>
          <a:p>
            <a:r>
              <a:rPr lang="en-US" altLang="zh-CN" dirty="0"/>
              <a:t>One out of nine</a:t>
            </a:r>
            <a:endParaRPr lang="zh-CN" altLang="zh-CN" dirty="0"/>
          </a:p>
          <a:p>
            <a:r>
              <a:rPr lang="en-US" altLang="zh-CN" dirty="0"/>
              <a:t>Increase/ decrease/ climb/ fall/collapse</a:t>
            </a:r>
            <a:endParaRPr lang="zh-CN" altLang="en-US" dirty="0"/>
          </a:p>
        </p:txBody>
      </p:sp>
      <p:sp>
        <p:nvSpPr>
          <p:cNvPr id="4" name="圆角矩形 3"/>
          <p:cNvSpPr/>
          <p:nvPr/>
        </p:nvSpPr>
        <p:spPr>
          <a:xfrm>
            <a:off x="0" y="4891456"/>
            <a:ext cx="12192000" cy="182403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2800" dirty="0" smtClean="0"/>
              <a:t>Example: </a:t>
            </a:r>
          </a:p>
          <a:p>
            <a:r>
              <a:rPr lang="en-US" altLang="zh-CN" sz="2800" dirty="0"/>
              <a:t>Unfortunately, tragedies such as this one are not all that uncommon. According to recent statistics, 1 employee is killed at a U.S. workplace by a current or former coworker an average of once each week. </a:t>
            </a:r>
            <a:endParaRPr lang="zh-CN" altLang="en-US" sz="2800" dirty="0"/>
          </a:p>
        </p:txBody>
      </p:sp>
      <p:sp>
        <p:nvSpPr>
          <p:cNvPr id="7" name="椭圆 6"/>
          <p:cNvSpPr/>
          <p:nvPr/>
        </p:nvSpPr>
        <p:spPr>
          <a:xfrm>
            <a:off x="10067463" y="5266621"/>
            <a:ext cx="1909889" cy="502276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椭圆 8"/>
          <p:cNvSpPr/>
          <p:nvPr/>
        </p:nvSpPr>
        <p:spPr>
          <a:xfrm>
            <a:off x="0" y="5859049"/>
            <a:ext cx="4376057" cy="386366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椭圆 9"/>
          <p:cNvSpPr/>
          <p:nvPr/>
        </p:nvSpPr>
        <p:spPr>
          <a:xfrm>
            <a:off x="1283611" y="6245415"/>
            <a:ext cx="4872490" cy="386366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49025" y="0"/>
            <a:ext cx="942975" cy="914400"/>
          </a:xfrm>
          <a:prstGeom prst="rect">
            <a:avLst/>
          </a:prstGeom>
        </p:spPr>
      </p:pic>
      <p:cxnSp>
        <p:nvCxnSpPr>
          <p:cNvPr id="6" name="直接连接符 5"/>
          <p:cNvCxnSpPr/>
          <p:nvPr/>
        </p:nvCxnSpPr>
        <p:spPr>
          <a:xfrm>
            <a:off x="163286" y="5859049"/>
            <a:ext cx="9904177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7739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7" grpId="0" animBg="1"/>
      <p:bldP spid="9" grpId="0" animBg="1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solidFill>
                  <a:schemeClr val="accent1"/>
                </a:solidFill>
              </a:rPr>
              <a:t>Verbal clues: quotation </a:t>
            </a:r>
            <a:endParaRPr lang="zh-CN" altLang="en-US" dirty="0">
              <a:solidFill>
                <a:schemeClr val="accent1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Quotation mark</a:t>
            </a:r>
          </a:p>
          <a:p>
            <a:r>
              <a:rPr lang="en-US" altLang="zh-CN" dirty="0" smtClean="0"/>
              <a:t>According </a:t>
            </a:r>
            <a:r>
              <a:rPr lang="en-US" altLang="zh-CN" dirty="0"/>
              <a:t>to Professor X</a:t>
            </a:r>
            <a:endParaRPr lang="zh-CN" altLang="zh-CN" dirty="0"/>
          </a:p>
          <a:p>
            <a:r>
              <a:rPr lang="en-US" altLang="zh-CN" dirty="0"/>
              <a:t>Researchers claim / admit /say… </a:t>
            </a:r>
            <a:endParaRPr lang="en-US" altLang="zh-CN" dirty="0" smtClean="0"/>
          </a:p>
          <a:p>
            <a:r>
              <a:rPr lang="en-US" altLang="zh-CN" dirty="0"/>
              <a:t>X is quoted as saying that…</a:t>
            </a:r>
            <a:endParaRPr lang="zh-CN" altLang="en-US" dirty="0"/>
          </a:p>
        </p:txBody>
      </p:sp>
      <p:sp>
        <p:nvSpPr>
          <p:cNvPr id="4" name="圆角矩形 3"/>
          <p:cNvSpPr/>
          <p:nvPr/>
        </p:nvSpPr>
        <p:spPr>
          <a:xfrm>
            <a:off x="605307" y="4494727"/>
            <a:ext cx="11011437" cy="15969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3200" dirty="0"/>
              <a:t>Some academics, such as </a:t>
            </a:r>
            <a:r>
              <a:rPr lang="en-US" altLang="zh-CN" sz="3200" dirty="0" smtClean="0"/>
              <a:t>Mayer, </a:t>
            </a:r>
            <a:r>
              <a:rPr lang="en-US" altLang="zh-CN" sz="3200" dirty="0" err="1" smtClean="0"/>
              <a:t>Moxley</a:t>
            </a:r>
            <a:r>
              <a:rPr lang="en-US" altLang="zh-CN" sz="3200" dirty="0"/>
              <a:t> </a:t>
            </a:r>
            <a:r>
              <a:rPr lang="en-US" altLang="zh-CN" sz="3200" dirty="0" smtClean="0"/>
              <a:t>and </a:t>
            </a:r>
            <a:r>
              <a:rPr lang="en-US" altLang="zh-CN" sz="3200" dirty="0" err="1" smtClean="0"/>
              <a:t>Misson</a:t>
            </a:r>
            <a:r>
              <a:rPr lang="en-US" altLang="zh-CN" sz="3200" dirty="0"/>
              <a:t> </a:t>
            </a:r>
            <a:r>
              <a:rPr lang="en-US" altLang="zh-CN" sz="3200" dirty="0" smtClean="0"/>
              <a:t>, </a:t>
            </a:r>
            <a:r>
              <a:rPr lang="en-US" altLang="zh-CN" sz="3200" dirty="0"/>
              <a:t>go so far as to say that what we are creating is less a product than a “context for experience”. </a:t>
            </a:r>
            <a:endParaRPr lang="zh-CN" altLang="en-US" sz="3200" dirty="0"/>
          </a:p>
        </p:txBody>
      </p:sp>
      <p:sp>
        <p:nvSpPr>
          <p:cNvPr id="5" name="椭圆 4"/>
          <p:cNvSpPr/>
          <p:nvPr/>
        </p:nvSpPr>
        <p:spPr>
          <a:xfrm>
            <a:off x="3812147" y="4481848"/>
            <a:ext cx="5671488" cy="669701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椭圆 6"/>
          <p:cNvSpPr/>
          <p:nvPr/>
        </p:nvSpPr>
        <p:spPr>
          <a:xfrm>
            <a:off x="632292" y="4981057"/>
            <a:ext cx="3305245" cy="515155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椭圆 7"/>
          <p:cNvSpPr/>
          <p:nvPr/>
        </p:nvSpPr>
        <p:spPr>
          <a:xfrm>
            <a:off x="4610637" y="5364050"/>
            <a:ext cx="360608" cy="94785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椭圆 8"/>
          <p:cNvSpPr/>
          <p:nvPr/>
        </p:nvSpPr>
        <p:spPr>
          <a:xfrm>
            <a:off x="632292" y="5469675"/>
            <a:ext cx="360608" cy="94785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0" name="图片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83925" y="5943600"/>
            <a:ext cx="942975" cy="914400"/>
          </a:xfrm>
          <a:prstGeom prst="rect">
            <a:avLst/>
          </a:prstGeom>
        </p:spPr>
      </p:pic>
      <p:sp>
        <p:nvSpPr>
          <p:cNvPr id="11" name="椭圆 10"/>
          <p:cNvSpPr/>
          <p:nvPr/>
        </p:nvSpPr>
        <p:spPr>
          <a:xfrm>
            <a:off x="9718766" y="4541726"/>
            <a:ext cx="1635035" cy="515155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59521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  <p:bldP spid="7" grpId="0" animBg="1"/>
      <p:bldP spid="8" grpId="0" animBg="1"/>
      <p:bldP spid="9" grpId="0" animBg="1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0471" y="223457"/>
            <a:ext cx="10515600" cy="1325563"/>
          </a:xfrm>
        </p:spPr>
        <p:txBody>
          <a:bodyPr/>
          <a:lstStyle/>
          <a:p>
            <a:r>
              <a:rPr lang="en-US" altLang="zh-CN" dirty="0" smtClean="0">
                <a:solidFill>
                  <a:schemeClr val="accent1"/>
                </a:solidFill>
              </a:rPr>
              <a:t>Verbal clues: defining</a:t>
            </a:r>
            <a:endParaRPr lang="zh-CN" altLang="en-US" dirty="0">
              <a:solidFill>
                <a:schemeClr val="accent1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19259" y="1439259"/>
            <a:ext cx="10515600" cy="4351338"/>
          </a:xfrm>
        </p:spPr>
        <p:txBody>
          <a:bodyPr>
            <a:normAutofit/>
          </a:bodyPr>
          <a:lstStyle/>
          <a:p>
            <a:r>
              <a:rPr lang="en-US" altLang="zh-CN" dirty="0"/>
              <a:t> that is</a:t>
            </a:r>
            <a:endParaRPr lang="zh-CN" altLang="zh-CN" dirty="0"/>
          </a:p>
          <a:p>
            <a:r>
              <a:rPr lang="en-US" altLang="zh-CN" dirty="0"/>
              <a:t> in other words</a:t>
            </a:r>
            <a:endParaRPr lang="zh-CN" altLang="zh-CN" dirty="0"/>
          </a:p>
          <a:p>
            <a:r>
              <a:rPr lang="en-US" altLang="zh-CN" dirty="0"/>
              <a:t> that means</a:t>
            </a:r>
            <a:endParaRPr lang="zh-CN" altLang="zh-CN" dirty="0"/>
          </a:p>
          <a:p>
            <a:r>
              <a:rPr lang="en-US" altLang="zh-CN" dirty="0"/>
              <a:t>is referred to as</a:t>
            </a:r>
            <a:endParaRPr lang="zh-CN" altLang="zh-CN" dirty="0"/>
          </a:p>
          <a:p>
            <a:r>
              <a:rPr lang="en-US" altLang="zh-CN" dirty="0"/>
              <a:t>is defined </a:t>
            </a:r>
            <a:r>
              <a:rPr lang="en-US" altLang="zh-CN" dirty="0" smtClean="0"/>
              <a:t>as</a:t>
            </a:r>
          </a:p>
          <a:p>
            <a:r>
              <a:rPr lang="en-US" altLang="zh-CN" dirty="0" smtClean="0"/>
              <a:t>Namely</a:t>
            </a:r>
          </a:p>
          <a:p>
            <a:r>
              <a:rPr lang="en-US" altLang="zh-CN" dirty="0"/>
              <a:t>specifically</a:t>
            </a:r>
            <a:endParaRPr lang="zh-CN" altLang="zh-CN" dirty="0"/>
          </a:p>
          <a:p>
            <a:endParaRPr lang="zh-CN" altLang="zh-CN" dirty="0"/>
          </a:p>
          <a:p>
            <a:endParaRPr lang="en-US" altLang="zh-CN" dirty="0" smtClean="0"/>
          </a:p>
        </p:txBody>
      </p:sp>
      <p:sp>
        <p:nvSpPr>
          <p:cNvPr id="5" name="圆角矩形 4"/>
          <p:cNvSpPr/>
          <p:nvPr/>
        </p:nvSpPr>
        <p:spPr>
          <a:xfrm>
            <a:off x="244699" y="5022761"/>
            <a:ext cx="11603864" cy="155834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altLang="zh-CN" sz="2800" dirty="0"/>
              <a:t>A well-conceived plan can ensure that a company is in a position to benefit from favorable market conditions. In other words, what might seem like luck is often the result of planning</a:t>
            </a:r>
            <a:r>
              <a:rPr lang="en-US" altLang="zh-CN" sz="2800" dirty="0" smtClean="0"/>
              <a:t>.</a:t>
            </a:r>
            <a:endParaRPr lang="zh-CN" altLang="zh-CN" sz="2800" dirty="0"/>
          </a:p>
        </p:txBody>
      </p:sp>
      <p:sp>
        <p:nvSpPr>
          <p:cNvPr id="6" name="椭圆 5"/>
          <p:cNvSpPr/>
          <p:nvPr/>
        </p:nvSpPr>
        <p:spPr>
          <a:xfrm>
            <a:off x="5241701" y="5628068"/>
            <a:ext cx="2382592" cy="425002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49025" y="76200"/>
            <a:ext cx="942975" cy="914400"/>
          </a:xfrm>
          <a:prstGeom prst="rect">
            <a:avLst/>
          </a:prstGeom>
        </p:spPr>
      </p:pic>
      <p:cxnSp>
        <p:nvCxnSpPr>
          <p:cNvPr id="8" name="直接连接符 7"/>
          <p:cNvCxnSpPr/>
          <p:nvPr/>
        </p:nvCxnSpPr>
        <p:spPr>
          <a:xfrm>
            <a:off x="391886" y="5628068"/>
            <a:ext cx="10692039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连接符 9"/>
          <p:cNvCxnSpPr/>
          <p:nvPr/>
        </p:nvCxnSpPr>
        <p:spPr>
          <a:xfrm>
            <a:off x="490471" y="6053070"/>
            <a:ext cx="4658472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7123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  <p:bldP spid="6" grpId="0" animBg="1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851</TotalTime>
  <Words>579</Words>
  <Application>Microsoft Office PowerPoint</Application>
  <PresentationFormat>宽屏</PresentationFormat>
  <Paragraphs>85</Paragraphs>
  <Slides>11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17" baseType="lpstr">
      <vt:lpstr>宋体</vt:lpstr>
      <vt:lpstr>Arial</vt:lpstr>
      <vt:lpstr>Calibri</vt:lpstr>
      <vt:lpstr>Calibri Light</vt:lpstr>
      <vt:lpstr>Times New Roman</vt:lpstr>
      <vt:lpstr>Office 主题</vt:lpstr>
      <vt:lpstr>I. What are supporting details?</vt:lpstr>
      <vt:lpstr>II. Major types of supporting details </vt:lpstr>
      <vt:lpstr>Verbal clues: classifying </vt:lpstr>
      <vt:lpstr>Classifying </vt:lpstr>
      <vt:lpstr>Verbal clues: listing</vt:lpstr>
      <vt:lpstr>Verbal clues: example </vt:lpstr>
      <vt:lpstr>Verbal clues: statistics and graphs</vt:lpstr>
      <vt:lpstr>Verbal clues: quotation </vt:lpstr>
      <vt:lpstr>Verbal clues: defining</vt:lpstr>
      <vt:lpstr>Verbal clues: reasoning</vt:lpstr>
      <vt:lpstr>Verbal clues: comparison and contrast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Supporting Details</dc:title>
  <dc:creator>Microsoft 帐户</dc:creator>
  <cp:lastModifiedBy>User</cp:lastModifiedBy>
  <cp:revision>52</cp:revision>
  <dcterms:created xsi:type="dcterms:W3CDTF">2017-07-21T07:02:34Z</dcterms:created>
  <dcterms:modified xsi:type="dcterms:W3CDTF">2017-12-15T06:28:48Z</dcterms:modified>
</cp:coreProperties>
</file>