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b="27676"/>
          <a:stretch>
            <a:fillRect/>
          </a:stretch>
        </p:blipFill>
        <p:spPr>
          <a:xfrm rot="21600000">
            <a:off x="0" y="0"/>
            <a:ext cx="12192000" cy="4959985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5842036" y="4177273"/>
            <a:ext cx="5892165" cy="24860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58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164715" algn="l" rtl="0" eaLnBrk="0">
              <a:lnSpc>
                <a:spcPct val="84000"/>
              </a:lnSpc>
              <a:spcBef>
                <a:spcPts val="780"/>
              </a:spcBef>
            </a:pPr>
            <a:endParaRPr sz="100" kern="0" spc="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r>
              <a:rPr lang="en-US" sz="15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endParaRPr lang="en-US" sz="1500" kern="0" spc="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lang="en-US" sz="1500" kern="0" spc="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r" rtl="0" eaLnBrk="0">
              <a:lnSpc>
                <a:spcPct val="96000"/>
              </a:lnSpc>
              <a:spcBef>
                <a:spcPts val="5"/>
              </a:spcBef>
            </a:pPr>
            <a:r>
              <a:rPr sz="2800" kern="0" spc="1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专题</a:t>
            </a:r>
            <a:r>
              <a:rPr lang="zh-CN" sz="2800" kern="0" spc="16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名称</a:t>
            </a:r>
            <a:endParaRPr lang="zh-CN" sz="2800" kern="0" spc="16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632460" y="4006850"/>
            <a:ext cx="5987415" cy="8178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6000"/>
              </a:lnSpc>
            </a:pPr>
            <a:r>
              <a:rPr sz="5400" b="1" kern="0" spc="2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建筑设计</a:t>
            </a:r>
            <a:r>
              <a:rPr lang="zh-CN" sz="5400" b="1" kern="0" spc="2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创作导论</a:t>
            </a:r>
            <a:endParaRPr sz="5400" b="1" kern="0" spc="20" dirty="0">
              <a:solidFill>
                <a:schemeClr val="bg1">
                  <a:alpha val="10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362" name="picture 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87350" y="539750"/>
            <a:ext cx="2211705" cy="673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2185659" cy="6858000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7321550" y="1638935"/>
            <a:ext cx="4276090" cy="31407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755" algn="l" rtl="0" eaLnBrk="0">
              <a:lnSpc>
                <a:spcPct val="96000"/>
              </a:lnSpc>
            </a:pPr>
            <a:r>
              <a:rPr sz="4600" b="1" kern="0" spc="-4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目录</a:t>
            </a:r>
            <a:endParaRPr sz="4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415" algn="l" rtl="0" eaLnBrk="0">
              <a:lnSpc>
                <a:spcPct val="97000"/>
              </a:lnSpc>
              <a:spcBef>
                <a:spcPts val="1030"/>
              </a:spcBef>
            </a:pPr>
            <a:r>
              <a:rPr lang="zh-CN" sz="3400" b="1" kern="0" spc="17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第2章 建筑设计手法</a:t>
            </a:r>
            <a:endParaRPr lang="zh-CN" altLang="en-US" sz="34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l" rtl="0" eaLnBrk="0">
              <a:lnSpc>
                <a:spcPct val="18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50000"/>
              </a:lnSpc>
              <a:spcBef>
                <a:spcPts val="695"/>
              </a:spcBef>
            </a:pPr>
            <a:r>
              <a:rPr lang="en-US" altLang="zh-CN" sz="23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 </a:t>
            </a:r>
            <a:r>
              <a:rPr lang="zh-CN" altLang="en-US" sz="23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处理建筑层面与结构层面和功能层面关系的建筑设计手法</a:t>
            </a:r>
            <a:endParaRPr lang="zh-CN" altLang="en-US" sz="23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8"/>
          <p:cNvPicPr>
            <a:picLocks noChangeAspect="1"/>
          </p:cNvPicPr>
          <p:nvPr/>
        </p:nvPicPr>
        <p:blipFill>
          <a:blip r:embed="rId1"/>
          <a:srcRect t="15922" r="1466" b="6045"/>
          <a:stretch>
            <a:fillRect/>
          </a:stretch>
        </p:blipFill>
        <p:spPr>
          <a:xfrm rot="21600000">
            <a:off x="4597400" y="1597660"/>
            <a:ext cx="7375525" cy="4777105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455930" y="950595"/>
            <a:ext cx="4882515" cy="426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b="1" kern="0" spc="6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一、建筑造型设计原则</a:t>
            </a:r>
            <a:endParaRPr sz="2800" b="1" kern="0" spc="60" dirty="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6499" y="215890"/>
            <a:ext cx="1816120" cy="55247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444500" y="1613535"/>
            <a:ext cx="2705100" cy="466090"/>
            <a:chOff x="-12700" y="-12700"/>
            <a:chExt cx="2951480" cy="567690"/>
          </a:xfrm>
        </p:grpSpPr>
        <p:pic>
          <p:nvPicPr>
            <p:cNvPr id="50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63215" cy="554990"/>
            </a:xfrm>
            <a:prstGeom prst="rect">
              <a:avLst/>
            </a:prstGeom>
          </p:spPr>
        </p:pic>
        <p:sp>
          <p:nvSpPr>
            <p:cNvPr id="52" name="textbox 52"/>
            <p:cNvSpPr/>
            <p:nvPr/>
          </p:nvSpPr>
          <p:spPr>
            <a:xfrm>
              <a:off x="-12700" y="-12700"/>
              <a:ext cx="2951480" cy="5257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103000"/>
                </a:lnSpc>
              </a:pPr>
              <a:endParaRPr sz="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231140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lang="en-US"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1</a:t>
              </a:r>
              <a:r>
                <a:rPr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.遵循</a:t>
              </a:r>
              <a:r>
                <a:rPr lang="zh-CN"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力</a:t>
              </a:r>
              <a:r>
                <a:rPr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学法则</a:t>
              </a:r>
              <a:endParaRPr sz="2400" b="1" kern="0" spc="-13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56" name="textbox 56"/>
          <p:cNvSpPr/>
          <p:nvPr/>
        </p:nvSpPr>
        <p:spPr>
          <a:xfrm>
            <a:off x="10738227" y="1260213"/>
            <a:ext cx="1234439" cy="279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buClrTx/>
              <a:buSzTx/>
              <a:buFontTx/>
            </a:pPr>
            <a:r>
              <a:rPr lang="zh-CN" sz="1500" b="1" kern="0" spc="10" dirty="0">
                <a:solidFill>
                  <a:srgbClr val="C8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广州大剧院</a:t>
            </a:r>
            <a:endParaRPr sz="1500" b="1" kern="0" spc="10" dirty="0">
              <a:solidFill>
                <a:srgbClr val="C8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455295" y="2327275"/>
            <a:ext cx="3675380" cy="405701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4000"/>
              </a:lnSpc>
            </a:pPr>
            <a:r>
              <a:rPr lang="zh-CN" b="1" kern="0" spc="1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相关理论</a:t>
            </a:r>
            <a:endParaRPr lang="zh-CN" b="1" kern="0" spc="190" dirty="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4596765" y="5510530"/>
            <a:ext cx="7376795" cy="890270"/>
          </a:xfrm>
          <a:prstGeom prst="rect">
            <a:avLst/>
          </a:prstGeom>
          <a:solidFill>
            <a:srgbClr val="F0F0F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lvl="0" algn="l" rtl="0" eaLnBrk="0">
              <a:lnSpc>
                <a:spcPct val="150000"/>
              </a:lnSpc>
            </a:pP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案例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textbox 14"/>
          <p:cNvSpPr/>
          <p:nvPr/>
        </p:nvSpPr>
        <p:spPr>
          <a:xfrm>
            <a:off x="3296285" y="317500"/>
            <a:ext cx="8662670" cy="266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r" rtl="0" eaLnBrk="0">
              <a:lnSpc>
                <a:spcPct val="74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处理建筑层面与结构层面和功能层面关系的建筑设计手法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4"/>
          <p:cNvSpPr/>
          <p:nvPr/>
        </p:nvSpPr>
        <p:spPr>
          <a:xfrm>
            <a:off x="8199755" y="1026795"/>
            <a:ext cx="3700145" cy="5374005"/>
          </a:xfrm>
          <a:prstGeom prst="rect">
            <a:avLst/>
          </a:prstGeom>
          <a:solidFill>
            <a:srgbClr val="F0F0F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2725" algn="l" rtl="0" eaLnBrk="0">
              <a:lnSpc>
                <a:spcPct val="108000"/>
              </a:lnSpc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案例分析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46" name="picture 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413250" y="969010"/>
            <a:ext cx="3635375" cy="5431790"/>
          </a:xfrm>
          <a:prstGeom prst="rect">
            <a:avLst/>
          </a:prstGeom>
        </p:spPr>
      </p:pic>
      <p:sp>
        <p:nvSpPr>
          <p:cNvPr id="48" name="textbox 48"/>
          <p:cNvSpPr/>
          <p:nvPr/>
        </p:nvSpPr>
        <p:spPr>
          <a:xfrm>
            <a:off x="455909" y="2326668"/>
            <a:ext cx="3604259" cy="38741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4000"/>
              </a:lnSpc>
            </a:pPr>
            <a:r>
              <a:rPr lang="zh-CN" b="1" kern="0" spc="1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相关理论</a:t>
            </a:r>
            <a:endParaRPr lang="zh-CN" b="1" kern="0" spc="190" dirty="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6499" y="215890"/>
            <a:ext cx="1816120" cy="552479"/>
          </a:xfrm>
          <a:prstGeom prst="rect">
            <a:avLst/>
          </a:prstGeom>
        </p:spPr>
      </p:pic>
      <p:sp>
        <p:nvSpPr>
          <p:cNvPr id="56" name="textbox 56"/>
          <p:cNvSpPr/>
          <p:nvPr/>
        </p:nvSpPr>
        <p:spPr>
          <a:xfrm>
            <a:off x="5338187" y="6400538"/>
            <a:ext cx="1234439" cy="279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buClrTx/>
              <a:buSzTx/>
              <a:buFontTx/>
            </a:pPr>
            <a:r>
              <a:rPr sz="1500" b="1" kern="0" spc="10" dirty="0">
                <a:solidFill>
                  <a:srgbClr val="C8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上海中心大厦</a:t>
            </a:r>
            <a:endParaRPr sz="1500" b="1" kern="0" spc="10" dirty="0">
              <a:solidFill>
                <a:srgbClr val="C8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455930" y="950595"/>
            <a:ext cx="4882515" cy="426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b="1" kern="0" spc="6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一、建筑造型设计原则</a:t>
            </a:r>
            <a:endParaRPr sz="2800" b="1" kern="0" spc="60" dirty="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" name="group 4"/>
          <p:cNvGrpSpPr/>
          <p:nvPr/>
        </p:nvGrpSpPr>
        <p:grpSpPr>
          <a:xfrm rot="21600000">
            <a:off x="444500" y="1613535"/>
            <a:ext cx="2705100" cy="466090"/>
            <a:chOff x="-12700" y="-12700"/>
            <a:chExt cx="2951480" cy="567690"/>
          </a:xfrm>
        </p:grpSpPr>
        <p:pic>
          <p:nvPicPr>
            <p:cNvPr id="3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63215" cy="554990"/>
            </a:xfrm>
            <a:prstGeom prst="rect">
              <a:avLst/>
            </a:prstGeom>
          </p:spPr>
        </p:pic>
        <p:sp>
          <p:nvSpPr>
            <p:cNvPr id="5" name="textbox 52"/>
            <p:cNvSpPr/>
            <p:nvPr/>
          </p:nvSpPr>
          <p:spPr>
            <a:xfrm>
              <a:off x="-12700" y="-12700"/>
              <a:ext cx="2951480" cy="5257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103000"/>
                </a:lnSpc>
              </a:pPr>
              <a:endParaRPr sz="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231140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lang="en-US"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2</a:t>
              </a:r>
              <a:r>
                <a:rPr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.遵循</a:t>
              </a:r>
              <a:r>
                <a:rPr lang="zh-CN"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美</a:t>
              </a:r>
              <a:r>
                <a:rPr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学法则</a:t>
              </a:r>
              <a:endParaRPr sz="2400" b="1" kern="0" spc="-13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4" name="textbox 14"/>
          <p:cNvSpPr/>
          <p:nvPr/>
        </p:nvSpPr>
        <p:spPr>
          <a:xfrm>
            <a:off x="3296285" y="317500"/>
            <a:ext cx="8662670" cy="266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r" rtl="0" eaLnBrk="0">
              <a:lnSpc>
                <a:spcPct val="74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处理建筑层面与结构层面和功能层面关系的建筑设计手法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rcRect l="11194"/>
          <a:stretch>
            <a:fillRect/>
          </a:stretch>
        </p:blipFill>
        <p:spPr>
          <a:xfrm rot="21600000">
            <a:off x="8255000" y="1073150"/>
            <a:ext cx="3778250" cy="5543550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36499" y="215890"/>
            <a:ext cx="1816120" cy="552479"/>
          </a:xfrm>
          <a:prstGeom prst="rect">
            <a:avLst/>
          </a:prstGeom>
        </p:spPr>
      </p:pic>
      <p:sp>
        <p:nvSpPr>
          <p:cNvPr id="84" name="textbox 84"/>
          <p:cNvSpPr/>
          <p:nvPr/>
        </p:nvSpPr>
        <p:spPr>
          <a:xfrm>
            <a:off x="10257973" y="824017"/>
            <a:ext cx="1666875" cy="242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1500" b="1" kern="0" spc="10" dirty="0">
                <a:solidFill>
                  <a:srgbClr val="C8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“八分园”美术馆</a:t>
            </a:r>
            <a:endParaRPr sz="15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box 14"/>
          <p:cNvSpPr/>
          <p:nvPr/>
        </p:nvSpPr>
        <p:spPr>
          <a:xfrm>
            <a:off x="3296285" y="317500"/>
            <a:ext cx="8662670" cy="266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r" rtl="0" eaLnBrk="0">
              <a:lnSpc>
                <a:spcPct val="74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2.1 </a:t>
            </a:r>
            <a:r>
              <a:rPr lang="zh-CN" altLang="en-US" sz="2000" dirty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处理建筑层面与结构层面和功能层面关系的建筑设计手法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" name="textbox 48"/>
          <p:cNvSpPr/>
          <p:nvPr/>
        </p:nvSpPr>
        <p:spPr>
          <a:xfrm>
            <a:off x="455909" y="2326668"/>
            <a:ext cx="3604259" cy="38741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7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ct val="94000"/>
              </a:lnSpc>
            </a:pPr>
            <a:r>
              <a:rPr lang="zh-CN" b="1" kern="0" spc="19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相关理论</a:t>
            </a:r>
            <a:endParaRPr lang="zh-CN" b="1" kern="0" spc="190" dirty="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455930" y="950595"/>
            <a:ext cx="4882515" cy="426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93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2800" b="1" kern="0" spc="60" dirty="0">
                <a:solidFill>
                  <a:srgbClr val="C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一、建筑造型设计原则</a:t>
            </a:r>
            <a:endParaRPr sz="2800" b="1" kern="0" spc="60" dirty="0">
              <a:solidFill>
                <a:srgbClr val="C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" name="group 4"/>
          <p:cNvGrpSpPr/>
          <p:nvPr/>
        </p:nvGrpSpPr>
        <p:grpSpPr>
          <a:xfrm rot="21600000">
            <a:off x="444500" y="1613535"/>
            <a:ext cx="2705100" cy="466090"/>
            <a:chOff x="-12700" y="-12700"/>
            <a:chExt cx="2951480" cy="567690"/>
          </a:xfrm>
        </p:grpSpPr>
        <p:pic>
          <p:nvPicPr>
            <p:cNvPr id="4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0"/>
              <a:ext cx="2863215" cy="554990"/>
            </a:xfrm>
            <a:prstGeom prst="rect">
              <a:avLst/>
            </a:prstGeom>
          </p:spPr>
        </p:pic>
        <p:sp>
          <p:nvSpPr>
            <p:cNvPr id="5" name="textbox 52"/>
            <p:cNvSpPr/>
            <p:nvPr/>
          </p:nvSpPr>
          <p:spPr>
            <a:xfrm>
              <a:off x="-12700" y="-12700"/>
              <a:ext cx="2951480" cy="52578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p>
              <a:pPr algn="l" rtl="0" eaLnBrk="0">
                <a:lnSpc>
                  <a:spcPct val="103000"/>
                </a:lnSpc>
              </a:pPr>
              <a:endParaRPr sz="5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  <a:p>
              <a:pPr marL="231140" algn="l" rtl="0" eaLnBrk="0">
                <a:lnSpc>
                  <a:spcPct val="92000"/>
                </a:lnSpc>
                <a:spcBef>
                  <a:spcPts val="5"/>
                </a:spcBef>
              </a:pPr>
              <a:r>
                <a:rPr lang="en-US"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</a:t>
              </a:r>
              <a:r>
                <a:rPr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.遵循</a:t>
              </a:r>
              <a:r>
                <a:rPr lang="zh-CN"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自然</a:t>
              </a:r>
              <a:r>
                <a:rPr sz="2400" b="1" kern="0" spc="-130" dirty="0">
                  <a:solidFill>
                    <a:schemeClr val="bg1">
                      <a:alpha val="100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法则</a:t>
              </a:r>
              <a:endParaRPr sz="2400" b="1" kern="0" spc="-130" dirty="0">
                <a:solidFill>
                  <a:schemeClr val="bg1">
                    <a:alpha val="100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7" name="textbox 44"/>
          <p:cNvSpPr/>
          <p:nvPr/>
        </p:nvSpPr>
        <p:spPr>
          <a:xfrm>
            <a:off x="4396740" y="1115695"/>
            <a:ext cx="3700145" cy="5501640"/>
          </a:xfrm>
          <a:prstGeom prst="rect">
            <a:avLst/>
          </a:prstGeom>
          <a:solidFill>
            <a:srgbClr val="F0F0F0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p>
            <a:pPr algn="l" rtl="0" eaLnBrk="0">
              <a:lnSpc>
                <a:spcPct val="113000"/>
              </a:lnSpc>
            </a:pP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2725" algn="l" rtl="0" eaLnBrk="0">
              <a:lnSpc>
                <a:spcPct val="108000"/>
              </a:lnSpc>
            </a:pP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案例分析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WPS 演示</Application>
  <PresentationFormat/>
  <Paragraphs>58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9" baseType="lpstr">
      <vt:lpstr>Arial</vt:lpstr>
      <vt:lpstr>宋体</vt:lpstr>
      <vt:lpstr>Wingdings</vt:lpstr>
      <vt:lpstr>Arial</vt:lpstr>
      <vt:lpstr>黑体</vt:lpstr>
      <vt:lpstr>华文琥珀</vt:lpstr>
      <vt:lpstr>仿宋</vt:lpstr>
      <vt:lpstr>Times New Roman</vt:lpstr>
      <vt:lpstr>微软雅黑</vt:lpstr>
      <vt:lpstr>Arial Unicode MS</vt:lpstr>
      <vt:lpstr>Calibri</vt:lpstr>
      <vt:lpstr>华文行楷</vt:lpstr>
      <vt:lpstr>楷体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Kingsoft-PDF</dc:creator>
  <dc:subject>pdfbuilder</dc:subject>
  <cp:lastModifiedBy>黄健文</cp:lastModifiedBy>
  <cp:revision>3</cp:revision>
  <dcterms:created xsi:type="dcterms:W3CDTF">2025-03-12T04:14:00Z</dcterms:created>
  <dcterms:modified xsi:type="dcterms:W3CDTF">2025-03-12T09:35:54Z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wqlLaW5nc29mdCBQREYgdG8gV1BTIDEwMA</vt:lpwstr>
  </property>
  <property fmtid="{D5CDD505-2E9C-101B-9397-08002B2CF9AE}" pid="3" name="Created">
    <vt:filetime>2025-03-12T20:09:36Z</vt:filetime>
  </property>
  <property fmtid="{D5CDD505-2E9C-101B-9397-08002B2CF9AE}" pid="4" name="UsrData">
    <vt:lpwstr>67d108da428e8c002099d5a6wl</vt:lpwstr>
  </property>
  <property fmtid="{D5CDD505-2E9C-101B-9397-08002B2CF9AE}" pid="5" name="ICV">
    <vt:lpwstr>1146491645C44814AAFC6CE11BFF1B45_13</vt:lpwstr>
  </property>
  <property fmtid="{D5CDD505-2E9C-101B-9397-08002B2CF9AE}" pid="6" name="KSOProductBuildVer">
    <vt:lpwstr>2052-12.1.0.20305</vt:lpwstr>
  </property>
</Properties>
</file>