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72" r:id="rId3"/>
    <p:sldId id="1168" r:id="rId4"/>
    <p:sldId id="1066" r:id="rId5"/>
    <p:sldId id="1067" r:id="rId7"/>
    <p:sldId id="1068" r:id="rId8"/>
    <p:sldId id="1069" r:id="rId9"/>
    <p:sldId id="1070" r:id="rId10"/>
    <p:sldId id="1072" r:id="rId11"/>
    <p:sldId id="1268" r:id="rId12"/>
    <p:sldId id="1269" r:id="rId13"/>
    <p:sldId id="1270" r:id="rId14"/>
    <p:sldId id="1169" r:id="rId15"/>
    <p:sldId id="1080" r:id="rId16"/>
    <p:sldId id="1082" r:id="rId17"/>
    <p:sldId id="1083" r:id="rId18"/>
    <p:sldId id="1085" r:id="rId19"/>
    <p:sldId id="1086" r:id="rId20"/>
    <p:sldId id="1087" r:id="rId21"/>
    <p:sldId id="1088" r:id="rId22"/>
    <p:sldId id="1271" r:id="rId23"/>
    <p:sldId id="1092" r:id="rId24"/>
    <p:sldId id="1115" r:id="rId25"/>
    <p:sldId id="1117" r:id="rId26"/>
    <p:sldId id="1118" r:id="rId27"/>
    <p:sldId id="1119" r:id="rId28"/>
    <p:sldId id="1120" r:id="rId29"/>
    <p:sldId id="1121" r:id="rId30"/>
    <p:sldId id="1122" r:id="rId31"/>
    <p:sldId id="1123" r:id="rId32"/>
    <p:sldId id="1124" r:id="rId33"/>
    <p:sldId id="1125" r:id="rId34"/>
    <p:sldId id="1274" r:id="rId35"/>
    <p:sldId id="1134" r:id="rId36"/>
    <p:sldId id="1135" r:id="rId37"/>
    <p:sldId id="1426" r:id="rId38"/>
    <p:sldId id="1427" r:id="rId39"/>
    <p:sldId id="1428" r:id="rId40"/>
    <p:sldId id="1429" r:id="rId41"/>
    <p:sldId id="1430" r:id="rId42"/>
    <p:sldId id="1431" r:id="rId43"/>
    <p:sldId id="1432" r:id="rId44"/>
    <p:sldId id="1281" r:id="rId45"/>
    <p:sldId id="1273" r:id="rId46"/>
    <p:sldId id="1148" r:id="rId47"/>
    <p:sldId id="1382" r:id="rId48"/>
    <p:sldId id="1152" r:id="rId49"/>
    <p:sldId id="1421" r:id="rId50"/>
    <p:sldId id="1422" r:id="rId51"/>
  </p:sldIdLst>
  <p:sldSz cx="12192000" cy="6858000"/>
  <p:notesSz cx="6858000" cy="9144000"/>
  <p:custDataLst>
    <p:tags r:id="rId5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e0240"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2"/>
        <p:guide pos="384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6" Type="http://schemas.openxmlformats.org/officeDocument/2006/relationships/tags" Target="tags/tag70.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TextEdit="1"/>
          </p:cNvSpPr>
          <p:nvPr>
            <p:ph type="sldImg"/>
          </p:nvPr>
        </p:nvSpPr>
        <p:spPr>
          <a:ln>
            <a:solidFill>
              <a:srgbClr val="000000">
                <a:alpha val="100000"/>
              </a:srgbClr>
            </a:solidFill>
            <a:miter lim="800000"/>
          </a:ln>
        </p:spPr>
      </p:sp>
      <p:sp>
        <p:nvSpPr>
          <p:cNvPr id="11267" name="Rectangle 3"/>
          <p:cNvSpPr/>
          <p:nvPr>
            <p:ph type="body" idx="1"/>
          </p:nvPr>
        </p:nvSpPr>
        <p:spPr>
          <a:xfrm>
            <a:off x="914400" y="4343400"/>
            <a:ext cx="5029200" cy="4114800"/>
          </a:xfrm>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TextEdit="1"/>
          </p:cNvSpPr>
          <p:nvPr>
            <p:ph type="sldImg"/>
          </p:nvPr>
        </p:nvSpPr>
        <p:spPr>
          <a:ln>
            <a:solidFill>
              <a:srgbClr val="000000">
                <a:alpha val="100000"/>
              </a:srgbClr>
            </a:solidFill>
            <a:miter lim="800000"/>
          </a:ln>
        </p:spPr>
      </p:sp>
      <p:sp>
        <p:nvSpPr>
          <p:cNvPr id="88067" name="Rectangle 3"/>
          <p:cNvSpPr/>
          <p:nvPr>
            <p:ph type="body" idx="1"/>
          </p:nvPr>
        </p:nvSpPr>
        <p:spPr>
          <a:xfrm>
            <a:off x="914400" y="4343400"/>
            <a:ext cx="5029200" cy="4114800"/>
          </a:xfrm>
          <a:noFill/>
          <a:ln>
            <a:noFill/>
          </a:ln>
        </p:spPr>
        <p:txBody>
          <a:bodyPr wrap="square" lIns="91440" tIns="45720" rIns="91440" bIns="45720" anchor="t" anchorCtr="0"/>
          <a:p>
            <a:pPr lvl="0"/>
            <a:r>
              <a:rPr lang="zh-CN" altLang="en-US" dirty="0"/>
              <a:t>实验时，将橡皮在等温下拉伸到一定长度</a:t>
            </a:r>
            <a:r>
              <a:rPr lang="en-US" altLang="zh-CN" dirty="0"/>
              <a:t>l</a:t>
            </a:r>
            <a:r>
              <a:rPr lang="zh-CN" altLang="en-US" dirty="0"/>
              <a:t>，然后测量不同温度下的张力</a:t>
            </a:r>
            <a:r>
              <a:rPr lang="en-US" altLang="zh-CN" dirty="0"/>
              <a:t>f</a:t>
            </a:r>
            <a:r>
              <a:rPr lang="zh-CN" altLang="en-US" dirty="0"/>
              <a:t>。因为上式是按平衡态热力学处理得到的，实验改变温度时必须等待足够的长的时间，使张力达到平衡为止。</a:t>
            </a:r>
            <a:endParaRPr lang="zh-CN" altLang="en-US" dirty="0"/>
          </a:p>
          <a:p>
            <a:pPr lvl="0"/>
            <a:r>
              <a:rPr lang="zh-CN" altLang="en-US" dirty="0"/>
              <a:t>问题：表明什么？表示在橡皮拉伸过程中，内能的变化几乎为零。所以外力仅仅使熵变。</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TextEdit="1"/>
          </p:cNvSpPr>
          <p:nvPr>
            <p:ph type="sldImg"/>
          </p:nvPr>
        </p:nvSpPr>
        <p:spPr>
          <a:ln>
            <a:solidFill>
              <a:srgbClr val="000000">
                <a:alpha val="100000"/>
              </a:srgbClr>
            </a:solidFill>
            <a:miter lim="800000"/>
          </a:ln>
        </p:spPr>
      </p:sp>
      <p:sp>
        <p:nvSpPr>
          <p:cNvPr id="90115" name="Rectangle 3"/>
          <p:cNvSpPr/>
          <p:nvPr>
            <p:ph type="body" idx="1"/>
          </p:nvPr>
        </p:nvSpPr>
        <p:spPr>
          <a:xfrm>
            <a:off x="914400" y="4343400"/>
            <a:ext cx="5029200" cy="4114800"/>
          </a:xfrm>
          <a:noFill/>
          <a:ln>
            <a:noFill/>
          </a:ln>
        </p:spPr>
        <p:txBody>
          <a:bodyPr wrap="square" lIns="91440" tIns="45720" rIns="91440" bIns="45720" anchor="t" anchorCtr="0"/>
          <a:p>
            <a:pPr lvl="0"/>
            <a:r>
              <a:rPr lang="zh-CN" altLang="en-US" dirty="0"/>
              <a:t>把（</a:t>
            </a:r>
            <a:r>
              <a:rPr lang="en-US" altLang="zh-CN" dirty="0"/>
              <a:t>18</a:t>
            </a:r>
            <a:r>
              <a:rPr lang="zh-CN" altLang="en-US" dirty="0"/>
              <a:t>）代入（</a:t>
            </a:r>
            <a:r>
              <a:rPr lang="en-US" altLang="zh-CN" dirty="0"/>
              <a:t>17</a:t>
            </a:r>
            <a:r>
              <a:rPr lang="zh-CN" altLang="en-US" dirty="0"/>
              <a:t>）式得（</a:t>
            </a:r>
            <a:r>
              <a:rPr lang="en-US" altLang="zh-CN" dirty="0"/>
              <a:t>19</a:t>
            </a:r>
            <a:r>
              <a:rPr lang="zh-CN" altLang="en-US" dirty="0"/>
              <a:t>）</a:t>
            </a:r>
            <a:endParaRPr lang="zh-CN" altLang="en-US" dirty="0"/>
          </a:p>
          <a:p>
            <a:pPr lvl="0"/>
            <a:r>
              <a:rPr lang="zh-CN" altLang="en-US" dirty="0"/>
              <a:t>金属弹性是能弹性，熵变为零</a:t>
            </a:r>
            <a:endParaRPr lang="zh-CN" altLang="en-US" dirty="0"/>
          </a:p>
          <a:p>
            <a:pPr lvl="0"/>
            <a:r>
              <a:rPr lang="zh-CN" altLang="en-US" dirty="0"/>
              <a:t>拉伸时，</a:t>
            </a:r>
            <a:r>
              <a:rPr lang="en-US" altLang="zh-CN" dirty="0"/>
              <a:t>f&gt;0,dl&gt;0, </a:t>
            </a:r>
            <a:r>
              <a:rPr lang="zh-CN" altLang="en-US" dirty="0"/>
              <a:t>所以</a:t>
            </a:r>
            <a:r>
              <a:rPr lang="en-US" altLang="zh-CN" dirty="0"/>
              <a:t>dS&lt;0; </a:t>
            </a:r>
            <a:r>
              <a:rPr lang="zh-CN" altLang="en-US" dirty="0"/>
              <a:t>回弹时，</a:t>
            </a:r>
            <a:r>
              <a:rPr lang="en-US" altLang="zh-CN" dirty="0"/>
              <a:t>f=0</a:t>
            </a:r>
            <a:r>
              <a:rPr lang="zh-CN" altLang="en-US" dirty="0"/>
              <a:t>，</a:t>
            </a:r>
            <a:r>
              <a:rPr lang="en-US" altLang="zh-CN" dirty="0"/>
              <a:t>dS&gt;0</a:t>
            </a:r>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TextEdit="1"/>
          </p:cNvSpPr>
          <p:nvPr>
            <p:ph type="sldImg"/>
          </p:nvPr>
        </p:nvSpPr>
        <p:spPr>
          <a:ln>
            <a:solidFill>
              <a:srgbClr val="000000">
                <a:alpha val="100000"/>
              </a:srgbClr>
            </a:solidFill>
            <a:miter lim="800000"/>
          </a:ln>
        </p:spPr>
      </p:sp>
      <p:sp>
        <p:nvSpPr>
          <p:cNvPr id="92163" name="Rectangle 3"/>
          <p:cNvSpPr/>
          <p:nvPr>
            <p:ph type="body" idx="1"/>
          </p:nvPr>
        </p:nvSpPr>
        <p:spPr>
          <a:xfrm>
            <a:off x="914400" y="4343400"/>
            <a:ext cx="5029200" cy="4114800"/>
          </a:xfrm>
          <a:noFill/>
          <a:ln>
            <a:noFill/>
          </a:ln>
        </p:spPr>
        <p:txBody>
          <a:bodyPr wrap="square" lIns="91440" tIns="45720" rIns="91440" bIns="45720" anchor="t" anchorCtr="0"/>
          <a:p>
            <a:pPr lvl="0"/>
            <a:r>
              <a:rPr lang="zh-CN" altLang="en-US" dirty="0"/>
              <a:t>用（</a:t>
            </a:r>
            <a:r>
              <a:rPr lang="en-US" altLang="zh-CN" dirty="0"/>
              <a:t>18</a:t>
            </a:r>
            <a:r>
              <a:rPr lang="zh-CN" altLang="en-US" dirty="0"/>
              <a:t>）和（</a:t>
            </a:r>
            <a:r>
              <a:rPr lang="en-US" altLang="zh-CN" dirty="0"/>
              <a:t>5</a:t>
            </a:r>
            <a:r>
              <a:rPr lang="zh-CN" altLang="en-US" dirty="0"/>
              <a:t>）代入（</a:t>
            </a:r>
            <a:r>
              <a:rPr lang="en-US" altLang="zh-CN" dirty="0"/>
              <a:t>4</a:t>
            </a:r>
            <a:r>
              <a:rPr lang="zh-CN" altLang="en-US" dirty="0"/>
              <a:t>）得（</a:t>
            </a:r>
            <a:r>
              <a:rPr lang="en-US" altLang="zh-CN" dirty="0"/>
              <a:t>20</a:t>
            </a:r>
            <a:r>
              <a:rPr lang="zh-CN" altLang="en-US" dirty="0"/>
              <a:t>），再考虑热能的定义（</a:t>
            </a:r>
            <a:r>
              <a:rPr lang="en-US" altLang="zh-CN" dirty="0"/>
              <a:t>3</a:t>
            </a:r>
            <a:r>
              <a:rPr lang="zh-CN" altLang="en-US" dirty="0"/>
              <a:t>），即第二热力学定律，得（</a:t>
            </a:r>
            <a:r>
              <a:rPr lang="en-US" altLang="zh-CN" dirty="0"/>
              <a:t>21</a:t>
            </a:r>
            <a:r>
              <a:rPr lang="zh-CN" altLang="en-US" dirty="0"/>
              <a:t>）式。</a:t>
            </a:r>
            <a:endParaRPr lang="zh-CN" altLang="en-US" dirty="0"/>
          </a:p>
          <a:p>
            <a:pPr lvl="0"/>
            <a:r>
              <a:rPr lang="zh-CN" altLang="en-US" dirty="0"/>
              <a:t>定义</a:t>
            </a:r>
            <a:r>
              <a:rPr lang="en-US" altLang="zh-CN" dirty="0"/>
              <a:t>dQ</a:t>
            </a:r>
            <a:r>
              <a:rPr lang="zh-CN" altLang="en-US" dirty="0"/>
              <a:t>是拉伸时需要的热量，所以为负时是放热，为正时是吸热</a:t>
            </a:r>
            <a:endParaRPr lang="zh-CN" altLang="en-US" dirty="0"/>
          </a:p>
          <a:p>
            <a:pPr lvl="0"/>
            <a:r>
              <a:rPr lang="zh-CN" altLang="en-US" dirty="0"/>
              <a:t>讨论：</a:t>
            </a:r>
            <a:endParaRPr lang="zh-CN" altLang="en-US" dirty="0"/>
          </a:p>
          <a:p>
            <a:pPr lvl="0"/>
            <a:r>
              <a:rPr lang="zh-CN" altLang="en-US" dirty="0"/>
              <a:t>橡胶在绝热拉伸过程中</a:t>
            </a:r>
            <a:r>
              <a:rPr lang="zh-CN" altLang="en-US" u="sng" dirty="0"/>
              <a:t>   放 </a:t>
            </a:r>
            <a:r>
              <a:rPr lang="zh-CN" altLang="en-US" dirty="0"/>
              <a:t> 热，橡胶的模量随温度的升高而</a:t>
            </a:r>
            <a:r>
              <a:rPr lang="zh-CN" altLang="en-US" u="sng" dirty="0"/>
              <a:t> 升高  </a:t>
            </a:r>
            <a:r>
              <a:rPr lang="zh-CN" altLang="en-US" dirty="0"/>
              <a:t> 。 </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2"/>
          <p:cNvSpPr>
            <a:spLocks noTextEdit="1"/>
          </p:cNvSpPr>
          <p:nvPr>
            <p:ph type="sldImg"/>
          </p:nvPr>
        </p:nvSpPr>
        <p:spPr>
          <a:ln>
            <a:solidFill>
              <a:srgbClr val="000000">
                <a:alpha val="100000"/>
              </a:srgbClr>
            </a:solidFill>
            <a:miter lim="800000"/>
          </a:ln>
        </p:spPr>
      </p:sp>
      <p:sp>
        <p:nvSpPr>
          <p:cNvPr id="107523" name="Rectangle 3"/>
          <p:cNvSpPr/>
          <p:nvPr>
            <p:ph type="body" idx="1"/>
          </p:nvPr>
        </p:nvSpPr>
        <p:spPr>
          <a:xfrm>
            <a:off x="914400" y="4343400"/>
            <a:ext cx="5029200" cy="4114800"/>
          </a:xfrm>
          <a:noFill/>
          <a:ln>
            <a:noFill/>
          </a:ln>
        </p:spPr>
        <p:txBody>
          <a:bodyPr wrap="square" lIns="91440" tIns="45720" rIns="91440" bIns="45720" anchor="t" anchorCtr="0"/>
          <a:p>
            <a:pPr lvl="0"/>
            <a:r>
              <a:rPr lang="zh-CN" altLang="en-US" sz="1000" dirty="0">
                <a:latin typeface="Basemic Symbol" pitchFamily="2" charset="0"/>
              </a:rPr>
              <a:t>第五为仿射形变假设</a:t>
            </a:r>
            <a:endParaRPr lang="zh-CN" altLang="en-US" sz="1000" dirty="0">
              <a:latin typeface="Basemic Symbol" pitchFamily="2" charset="0"/>
            </a:endParaRPr>
          </a:p>
          <a:p>
            <a:pPr lvl="0"/>
            <a:r>
              <a:rPr lang="zh-CN" altLang="en-US" sz="1000" dirty="0">
                <a:latin typeface="Basemic Symbol" pitchFamily="2" charset="0"/>
              </a:rPr>
              <a:t>所以先考虑仿射形变。</a:t>
            </a:r>
            <a:r>
              <a:rPr lang="en-US" altLang="zh-CN" sz="1000" dirty="0">
                <a:latin typeface="Basemic Symbol" pitchFamily="2" charset="0"/>
              </a:rPr>
              <a:t>——</a:t>
            </a:r>
            <a:r>
              <a:rPr lang="zh-CN" altLang="en-US" sz="1000" dirty="0">
                <a:latin typeface="Basemic Symbol" pitchFamily="2" charset="0"/>
              </a:rPr>
              <a:t>其本质意义是把微观形变看作与宏观形变完全相似。即宏观</a:t>
            </a:r>
            <a:r>
              <a:rPr lang="en-US" altLang="zh-CN" sz="1000" dirty="0">
                <a:latin typeface="Basemic Symbol" pitchFamily="2" charset="0"/>
              </a:rPr>
              <a:t>x</a:t>
            </a:r>
            <a:r>
              <a:rPr lang="zh-CN" altLang="en-US" sz="1000" dirty="0">
                <a:latin typeface="Basemic Symbol" pitchFamily="2" charset="0"/>
              </a:rPr>
              <a:t>方向伸长</a:t>
            </a:r>
            <a:r>
              <a:rPr lang="zh-CN" altLang="en-US" sz="1000" dirty="0">
                <a:latin typeface="Basemic Symbol" pitchFamily="2" charset="0"/>
                <a:sym typeface="Symbol" panose="05050102010706020507" pitchFamily="18" charset="2"/>
              </a:rPr>
              <a:t></a:t>
            </a:r>
            <a:r>
              <a:rPr lang="en-US" altLang="zh-CN" sz="1000" baseline="-25000" dirty="0">
                <a:latin typeface="Basemic Symbol" pitchFamily="2" charset="0"/>
                <a:sym typeface="Symbol" panose="05050102010706020507" pitchFamily="18" charset="2"/>
              </a:rPr>
              <a:t>x</a:t>
            </a:r>
            <a:r>
              <a:rPr lang="zh-CN" altLang="en-US" sz="1000" dirty="0">
                <a:latin typeface="Basemic Symbol" pitchFamily="2" charset="0"/>
                <a:sym typeface="Symbol" panose="05050102010706020507" pitchFamily="18" charset="2"/>
              </a:rPr>
              <a:t>倍，微观网也在</a:t>
            </a:r>
            <a:r>
              <a:rPr lang="en-US" altLang="zh-CN" sz="1000" dirty="0">
                <a:latin typeface="Basemic Symbol" pitchFamily="2" charset="0"/>
                <a:sym typeface="Symbol" panose="05050102010706020507" pitchFamily="18" charset="2"/>
              </a:rPr>
              <a:t>x</a:t>
            </a:r>
            <a:r>
              <a:rPr lang="zh-CN" altLang="en-US" sz="1000" dirty="0">
                <a:latin typeface="Basemic Symbol" pitchFamily="2" charset="0"/>
                <a:sym typeface="Symbol" panose="05050102010706020507" pitchFamily="18" charset="2"/>
              </a:rPr>
              <a:t>方向</a:t>
            </a:r>
            <a:r>
              <a:rPr lang="zh-CN" altLang="en-US" sz="1000" dirty="0">
                <a:latin typeface="Basemic Symbol" pitchFamily="2" charset="0"/>
              </a:rPr>
              <a:t>伸长</a:t>
            </a:r>
            <a:r>
              <a:rPr lang="zh-CN" altLang="en-US" sz="1000" dirty="0">
                <a:latin typeface="Basemic Symbol" pitchFamily="2" charset="0"/>
                <a:sym typeface="Symbol" panose="05050102010706020507" pitchFamily="18" charset="2"/>
              </a:rPr>
              <a:t></a:t>
            </a:r>
            <a:r>
              <a:rPr lang="en-US" altLang="zh-CN" sz="1000" baseline="-25000" dirty="0">
                <a:latin typeface="Basemic Symbol" pitchFamily="2" charset="0"/>
                <a:sym typeface="Symbol" panose="05050102010706020507" pitchFamily="18" charset="2"/>
              </a:rPr>
              <a:t>x</a:t>
            </a:r>
            <a:r>
              <a:rPr lang="zh-CN" altLang="en-US" sz="1000" dirty="0">
                <a:latin typeface="Basemic Symbol" pitchFamily="2" charset="0"/>
                <a:sym typeface="Symbol" panose="05050102010706020507" pitchFamily="18" charset="2"/>
              </a:rPr>
              <a:t>倍。</a:t>
            </a:r>
            <a:endParaRPr lang="zh-CN" altLang="en-US" sz="1000" dirty="0">
              <a:latin typeface="Basemic Symbol" pitchFamily="2" charset="0"/>
              <a:sym typeface="Symbol" panose="05050102010706020507" pitchFamily="18" charset="2"/>
            </a:endParaRPr>
          </a:p>
          <a:p>
            <a:pPr lvl="0"/>
            <a:r>
              <a:rPr lang="en-US" altLang="zh-CN" sz="1000" dirty="0">
                <a:latin typeface="Basemic Symbol" pitchFamily="2" charset="0"/>
                <a:sym typeface="Symbol" panose="05050102010706020507" pitchFamily="18" charset="2"/>
              </a:rPr>
              <a:t>——</a:t>
            </a:r>
            <a:r>
              <a:rPr lang="zh-CN" altLang="en-US" sz="1000" dirty="0">
                <a:latin typeface="Basemic Symbol" pitchFamily="2" charset="0"/>
              </a:rPr>
              <a:t>仿射形变 是从仿射几何 </a:t>
            </a:r>
            <a:r>
              <a:rPr lang="en-US" altLang="zh-CN" sz="1000" dirty="0">
                <a:latin typeface="Basemic Symbol" pitchFamily="2" charset="0"/>
              </a:rPr>
              <a:t>Affine geometry</a:t>
            </a:r>
            <a:r>
              <a:rPr lang="zh-CN" altLang="en-US" sz="1000" dirty="0">
                <a:latin typeface="Basemic Symbol" pitchFamily="2" charset="0"/>
              </a:rPr>
              <a:t>学开始研究的</a:t>
            </a:r>
            <a:r>
              <a:rPr lang="en-US" altLang="zh-CN" sz="1000" dirty="0">
                <a:latin typeface="Basemic Symbol" pitchFamily="2" charset="0"/>
              </a:rPr>
              <a:t>,</a:t>
            </a:r>
            <a:r>
              <a:rPr lang="zh-CN" altLang="en-US" sz="1000" dirty="0">
                <a:latin typeface="Basemic Symbol" pitchFamily="2" charset="0"/>
              </a:rPr>
              <a:t>研究的是</a:t>
            </a:r>
            <a:r>
              <a:rPr lang="zh-CN" altLang="en-US" sz="1000" b="1" dirty="0">
                <a:latin typeface="Basemic Symbol" pitchFamily="2" charset="0"/>
              </a:rPr>
              <a:t>投影</a:t>
            </a:r>
            <a:r>
              <a:rPr lang="zh-CN" altLang="en-US" sz="1000" dirty="0">
                <a:latin typeface="Basemic Symbol" pitchFamily="2" charset="0"/>
              </a:rPr>
              <a:t>的性质，图为平行投影示意图</a:t>
            </a:r>
            <a:endParaRPr lang="zh-CN" altLang="en-US" sz="1000" dirty="0">
              <a:latin typeface="Basemic Symbol"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TextEdit="1"/>
          </p:cNvSpPr>
          <p:nvPr>
            <p:ph type="sldImg"/>
          </p:nvPr>
        </p:nvSpPr>
        <p:spPr>
          <a:ln>
            <a:solidFill>
              <a:srgbClr val="000000">
                <a:alpha val="100000"/>
              </a:srgbClr>
            </a:solidFill>
            <a:miter lim="800000"/>
          </a:ln>
        </p:spPr>
      </p:sp>
      <p:sp>
        <p:nvSpPr>
          <p:cNvPr id="2820099" name="Rectangle 3"/>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t" anchorCtr="0" compatLnSpc="1">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folHlink"/>
                </a:solidFill>
                <a:effectLst/>
                <a:uLnTx/>
                <a:uFillTx/>
                <a:latin typeface="+mn-lt"/>
                <a:ea typeface="+mn-ea"/>
                <a:cs typeface="+mn-cs"/>
              </a:rPr>
              <a:t>橡胶分为两类：天然橡胶和合成橡胶</a:t>
            </a:r>
            <a:endParaRPr kumimoji="0" lang="zh-CN" altLang="en-US" sz="1200" b="0" i="0" u="none" strike="noStrike" kern="1200" cap="none" spc="0" normalizeH="0" baseline="0" noProof="0" smtClean="0">
              <a:ln>
                <a:noFill/>
              </a:ln>
              <a:solidFill>
                <a:schemeClr val="folHlin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folHlink"/>
                </a:solidFill>
                <a:effectLst/>
                <a:uLnTx/>
                <a:uFillTx/>
                <a:latin typeface="+mn-lt"/>
                <a:ea typeface="+mn-ea"/>
                <a:cs typeface="+mn-cs"/>
              </a:rPr>
              <a:t>聚异戊二烯   </a:t>
            </a:r>
            <a:r>
              <a:rPr kumimoji="0" lang="en-US" altLang="zh-CN" sz="1200" b="0" i="0" u="none" strike="noStrike" kern="1200" cap="none" spc="0" normalizeH="0" baseline="0" noProof="0" smtClean="0">
                <a:ln>
                  <a:noFill/>
                </a:ln>
                <a:solidFill>
                  <a:schemeClr val="folHlink"/>
                </a:solidFill>
                <a:effectLst/>
                <a:uLnTx/>
                <a:uFillTx/>
                <a:latin typeface="+mn-lt"/>
                <a:ea typeface="+mn-ea"/>
                <a:cs typeface="+mn-cs"/>
              </a:rPr>
              <a:t>PIP 	Polyisoprene Natural Rubber </a:t>
            </a:r>
            <a:r>
              <a:rPr kumimoji="0" lang="zh-CN" altLang="en-US" sz="1200" b="0" i="0" u="none" strike="noStrike" kern="1200" cap="none" spc="0" normalizeH="0" baseline="0" noProof="0" smtClean="0">
                <a:ln>
                  <a:noFill/>
                </a:ln>
                <a:solidFill>
                  <a:schemeClr val="folHlink"/>
                </a:solidFill>
                <a:effectLst/>
                <a:uLnTx/>
                <a:uFillTx/>
                <a:latin typeface="+mn-lt"/>
                <a:ea typeface="+mn-ea"/>
                <a:cs typeface="+mn-cs"/>
              </a:rPr>
              <a:t>天然橡胶</a:t>
            </a:r>
            <a:endParaRPr kumimoji="0" lang="zh-CN" altLang="en-US" sz="1200" b="0" i="0" u="none" strike="noStrike" kern="1200" cap="none" spc="0" normalizeH="0" baseline="0" noProof="0" smtClean="0">
              <a:ln>
                <a:noFill/>
              </a:ln>
              <a:solidFill>
                <a:schemeClr val="folHlin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smtClean="0">
                <a:ln>
                  <a:noFill/>
                </a:ln>
                <a:solidFill>
                  <a:schemeClr val="tx1"/>
                </a:solidFill>
                <a:effectLst/>
                <a:uLnTx/>
                <a:uFillTx/>
                <a:latin typeface="+mn-lt"/>
                <a:ea typeface="+mn-ea"/>
                <a:cs typeface="+mn-cs"/>
              </a:rPr>
              <a:t>Synthesize rubber</a:t>
            </a:r>
            <a:r>
              <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a:t>
            </a:r>
            <a:r>
              <a:rPr kumimoji="0" lang="zh-CN" altLang="en-US" sz="1200" b="0" i="0" u="none" strike="noStrike" kern="1200" cap="none" spc="0" normalizeH="0" baseline="0" noProof="0" smtClean="0">
                <a:ln>
                  <a:noFill/>
                </a:ln>
                <a:solidFill>
                  <a:schemeClr val="folHlink"/>
                </a:solidFill>
                <a:effectLst/>
                <a:uLnTx/>
                <a:uFillTx/>
                <a:latin typeface="+mn-lt"/>
                <a:ea typeface="+mn-ea"/>
                <a:cs typeface="+mn-cs"/>
              </a:rPr>
              <a:t>聚丁二烯 </a:t>
            </a:r>
            <a:r>
              <a:rPr kumimoji="0" lang="en-US" altLang="zh-CN" sz="1200" b="0" i="0" u="none" strike="noStrike" kern="1200" cap="none" spc="0" normalizeH="0" baseline="0" noProof="0" smtClean="0">
                <a:ln>
                  <a:noFill/>
                </a:ln>
                <a:solidFill>
                  <a:schemeClr val="folHlink"/>
                </a:solidFill>
                <a:effectLst/>
                <a:uLnTx/>
                <a:uFillTx/>
                <a:latin typeface="+mn-lt"/>
                <a:ea typeface="+mn-ea"/>
                <a:cs typeface="+mn-cs"/>
              </a:rPr>
              <a:t>PB Polybutadiene(SBS</a:t>
            </a:r>
            <a:r>
              <a:rPr kumimoji="0" lang="zh-CN" altLang="en-US" sz="1200" b="0" i="0" u="none" strike="noStrike" kern="1200" cap="none" spc="0" normalizeH="0" baseline="0" noProof="0" smtClean="0">
                <a:ln>
                  <a:noFill/>
                </a:ln>
                <a:solidFill>
                  <a:schemeClr val="folHlink"/>
                </a:solidFill>
                <a:effectLst/>
                <a:uLnTx/>
                <a:uFillTx/>
                <a:latin typeface="+mn-lt"/>
                <a:ea typeface="+mn-ea"/>
                <a:cs typeface="+mn-cs"/>
              </a:rPr>
              <a:t>中的</a:t>
            </a:r>
            <a:r>
              <a:rPr kumimoji="0" lang="en-US" altLang="zh-CN" sz="1200" b="0" i="0" u="none" strike="noStrike" kern="1200" cap="none" spc="0" normalizeH="0" baseline="0" noProof="0" smtClean="0">
                <a:ln>
                  <a:noFill/>
                </a:ln>
                <a:solidFill>
                  <a:schemeClr val="folHlink"/>
                </a:solidFill>
                <a:effectLst/>
                <a:uLnTx/>
                <a:uFillTx/>
                <a:latin typeface="+mn-lt"/>
                <a:ea typeface="+mn-ea"/>
                <a:cs typeface="+mn-cs"/>
              </a:rPr>
              <a:t>B）；</a:t>
            </a:r>
            <a:r>
              <a:rPr kumimoji="0" lang="zh-CN" altLang="en-US" sz="1200" b="0" i="0" u="none" strike="noStrike" kern="1200" cap="none" spc="0" normalizeH="0" baseline="0" noProof="0" smtClean="0">
                <a:ln>
                  <a:noFill/>
                </a:ln>
                <a:solidFill>
                  <a:schemeClr val="tx1"/>
                </a:solidFill>
                <a:effectLst/>
                <a:uLnTx/>
                <a:uFillTx/>
                <a:latin typeface="+mn-lt"/>
                <a:ea typeface="仿宋_GB2312" pitchFamily="49" charset="-122"/>
                <a:cs typeface="+mn-cs"/>
              </a:rPr>
              <a:t>高不透气性 </a:t>
            </a:r>
            <a:r>
              <a:rPr kumimoji="0" lang="zh-CN" altLang="en-US" sz="1200" b="0" i="0" u="none" strike="noStrike" kern="1200" cap="none" spc="0" normalizeH="0" baseline="0" noProof="0" smtClean="0">
                <a:ln>
                  <a:noFill/>
                </a:ln>
                <a:solidFill>
                  <a:schemeClr val="folHlink"/>
                </a:solidFill>
                <a:effectLst/>
                <a:uLnTx/>
                <a:uFillTx/>
                <a:latin typeface="+mn-lt"/>
                <a:ea typeface="+mn-ea"/>
                <a:cs typeface="+mn-cs"/>
              </a:rPr>
              <a:t>聚异丁烯　</a:t>
            </a:r>
            <a:r>
              <a:rPr kumimoji="0" lang="en-US" altLang="zh-CN" sz="1200" b="0" i="0" u="none" strike="noStrike" kern="1200" cap="none" spc="0" normalizeH="0" baseline="0" noProof="0" smtClean="0">
                <a:ln>
                  <a:noFill/>
                </a:ln>
                <a:solidFill>
                  <a:schemeClr val="folHlink"/>
                </a:solidFill>
                <a:effectLst/>
                <a:uLnTx/>
                <a:uFillTx/>
                <a:latin typeface="+mn-lt"/>
                <a:ea typeface="+mn-ea"/>
                <a:cs typeface="+mn-cs"/>
              </a:rPr>
              <a:t>PIB  Polyisobutylene； </a:t>
            </a:r>
            <a:r>
              <a:rPr kumimoji="0" lang="zh-CN" altLang="en-US" sz="1200" b="0" i="0" u="none" strike="noStrike" kern="1200" cap="none" spc="0" normalizeH="0" baseline="0" noProof="0" smtClean="0">
                <a:ln>
                  <a:noFill/>
                </a:ln>
                <a:solidFill>
                  <a:schemeClr val="folHlink"/>
                </a:solidFill>
                <a:effectLst/>
                <a:uLnTx/>
                <a:uFillTx/>
                <a:latin typeface="+mn-lt"/>
                <a:ea typeface="+mn-ea"/>
                <a:cs typeface="+mn-cs"/>
              </a:rPr>
              <a:t>耐油</a:t>
            </a:r>
            <a:r>
              <a:rPr kumimoji="0" lang="en-US" altLang="zh-CN" sz="1200" b="0" i="0" u="none" strike="noStrike" kern="1200" cap="none" spc="0" normalizeH="0" baseline="0" noProof="0" smtClean="0">
                <a:ln>
                  <a:noFill/>
                </a:ln>
                <a:solidFill>
                  <a:schemeClr val="tx1"/>
                </a:solidFill>
                <a:effectLst/>
                <a:uLnTx/>
                <a:uFillTx/>
                <a:latin typeface="+mn-lt"/>
                <a:ea typeface="+mn-ea"/>
                <a:cs typeface="+mn-cs"/>
              </a:rPr>
              <a:t>Polychloroprene </a:t>
            </a: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氯丁橡胶</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defRPr/>
            </a:pPr>
            <a:r>
              <a:rPr kumimoji="1" lang="en-US" altLang="zh-CN" sz="4000" b="0" i="0" u="none" strike="noStrike" kern="1200" cap="none" spc="0" normalizeH="0" baseline="0" noProof="0" smtClean="0">
                <a:ln>
                  <a:noFill/>
                </a:ln>
                <a:solidFill>
                  <a:schemeClr val="tx1"/>
                </a:solidFill>
                <a:effectLst/>
                <a:uLnTx/>
                <a:uFillTx/>
                <a:latin typeface="+mn-lt"/>
                <a:ea typeface="+mn-ea"/>
                <a:cs typeface="+mn-cs"/>
              </a:rPr>
              <a:t>Rubber is also called elastomer</a:t>
            </a:r>
            <a:r>
              <a:rPr kumimoji="1" lang="zh-CN" altLang="en-US" sz="3200" b="0" i="0" u="none" strike="noStrike" kern="1200" cap="none" spc="0" normalizeH="0" baseline="0" noProof="0" smtClean="0">
                <a:ln>
                  <a:noFill/>
                </a:ln>
                <a:solidFill>
                  <a:schemeClr val="tx1"/>
                </a:solidFill>
                <a:effectLst/>
                <a:uLnTx/>
                <a:uFillTx/>
                <a:latin typeface="+mn-lt"/>
                <a:ea typeface="+mn-ea"/>
                <a:cs typeface="+mn-cs"/>
              </a:rPr>
              <a:t>弹性体</a:t>
            </a:r>
            <a:r>
              <a:rPr kumimoji="1" lang="zh-CN" altLang="en-US" sz="4000" b="0" i="0" u="none" strike="noStrike" kern="1200" cap="none" spc="0" normalizeH="0" baseline="0" noProof="0" smtClean="0">
                <a:ln>
                  <a:noFill/>
                </a:ln>
                <a:solidFill>
                  <a:schemeClr val="tx1"/>
                </a:solidFill>
                <a:effectLst/>
                <a:uLnTx/>
                <a:uFillTx/>
                <a:latin typeface="+mn-lt"/>
                <a:ea typeface="+mn-ea"/>
                <a:cs typeface="+mn-cs"/>
              </a:rPr>
              <a:t>. </a:t>
            </a:r>
            <a:r>
              <a:rPr kumimoji="1" lang="en-US" altLang="zh-CN" sz="4000" b="0" i="0" u="none" strike="noStrike" kern="1200" cap="none" spc="0" normalizeH="0" baseline="0" noProof="0" smtClean="0">
                <a:ln>
                  <a:noFill/>
                </a:ln>
                <a:solidFill>
                  <a:schemeClr val="tx1"/>
                </a:solidFill>
                <a:effectLst/>
                <a:uLnTx/>
                <a:uFillTx/>
                <a:latin typeface="+mn-lt"/>
                <a:ea typeface="+mn-ea"/>
                <a:cs typeface="+mn-cs"/>
              </a:rPr>
              <a:t>It is defined as a cross-linked amorphous polymer above its glass transition temperature.</a:t>
            </a:r>
            <a:endParaRPr kumimoji="1" lang="en-US" altLang="zh-CN" sz="4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宋体" panose="02010600030101010101" pitchFamily="2" charset="-122"/>
                <a:ea typeface="+mn-ea"/>
                <a:cs typeface="+mn-cs"/>
              </a:rPr>
              <a:t>关于橡胶，查里</a:t>
            </a: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r>
            <a:r>
              <a:rPr kumimoji="0" lang="zh-CN" altLang="en-US" sz="1200" b="0" i="0" u="none" strike="noStrike" kern="1200" cap="none" spc="0" normalizeH="0" baseline="0" noProof="0" smtClean="0">
                <a:ln>
                  <a:noFill/>
                </a:ln>
                <a:solidFill>
                  <a:schemeClr val="tx1"/>
                </a:solidFill>
                <a:effectLst/>
                <a:uLnTx/>
                <a:uFillTx/>
                <a:latin typeface="宋体" panose="02010600030101010101" pitchFamily="2" charset="-122"/>
                <a:ea typeface="+mn-ea"/>
                <a:cs typeface="+mn-cs"/>
              </a:rPr>
              <a:t>古德意（1800-1860）认为：</a:t>
            </a: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r>
            <a:r>
              <a:rPr kumimoji="0" lang="zh-CN" altLang="en-US" sz="1200" b="0" i="0" u="none" strike="noStrike" kern="1200" cap="none" spc="0" normalizeH="0" baseline="0" noProof="0" smtClean="0">
                <a:ln>
                  <a:noFill/>
                </a:ln>
                <a:solidFill>
                  <a:schemeClr val="tx1"/>
                </a:solidFill>
                <a:effectLst/>
                <a:uLnTx/>
                <a:uFillTx/>
                <a:latin typeface="宋体" panose="02010600030101010101" pitchFamily="2" charset="-122"/>
                <a:ea typeface="+mn-ea"/>
                <a:cs typeface="+mn-cs"/>
              </a:rPr>
              <a:t>树胶的最明显的特性：跟其它所有物质最大的不同是有明显的弹性，它能伸长至自身长度的八倍，而不破裂，而后恢复至原来的形状，这可能是其它一些惰性物质所没有的</a:t>
            </a:r>
            <a:endParaRPr kumimoji="0" lang="zh-CN" altLang="en-US" sz="1200" b="0" i="0" u="none" strike="noStrike" kern="1200" cap="none" spc="0" normalizeH="0" baseline="0" noProof="0" smtClean="0">
              <a:ln>
                <a:noFill/>
              </a:ln>
              <a:solidFill>
                <a:schemeClr val="tx1"/>
              </a:solidFill>
              <a:effectLst/>
              <a:uLnTx/>
              <a:uFillTx/>
              <a:latin typeface="宋体" panose="02010600030101010101" pitchFamily="2" charset="-122"/>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TextEdit="1"/>
          </p:cNvSpPr>
          <p:nvPr>
            <p:ph type="sldImg"/>
          </p:nvPr>
        </p:nvSpPr>
        <p:spPr>
          <a:ln>
            <a:solidFill>
              <a:srgbClr val="000000">
                <a:alpha val="100000"/>
              </a:srgbClr>
            </a:solidFill>
            <a:miter lim="800000"/>
          </a:ln>
        </p:spPr>
      </p:sp>
      <p:sp>
        <p:nvSpPr>
          <p:cNvPr id="32771" name="Rectangle 3"/>
          <p:cNvSpPr/>
          <p:nvPr>
            <p:ph type="body" idx="1"/>
          </p:nvPr>
        </p:nvSpPr>
        <p:spPr>
          <a:xfrm>
            <a:off x="914400" y="4343400"/>
            <a:ext cx="5029200" cy="4114800"/>
          </a:xfrm>
          <a:noFill/>
          <a:ln>
            <a:noFill/>
          </a:ln>
        </p:spPr>
        <p:txBody>
          <a:bodyPr wrap="square" lIns="91440" tIns="45720" rIns="91440" bIns="45720" anchor="t" anchorCtr="0"/>
          <a:p>
            <a:pPr lvl="0"/>
            <a:r>
              <a:rPr lang="zh-CN" altLang="en-US" dirty="0">
                <a:latin typeface="宋体" panose="02010600030101010101" pitchFamily="2" charset="-122"/>
              </a:rPr>
              <a:t>世界的物质状态由三种：气体，液体，和固体，而橡胶的特殊之处在于其兼有固、液、气三者的特性</a:t>
            </a:r>
            <a:endParaRPr lang="zh-CN" altLang="en-US" dirty="0">
              <a:latin typeface="宋体" panose="02010600030101010101" pitchFamily="2" charset="-122"/>
            </a:endParaRPr>
          </a:p>
          <a:p>
            <a:pPr lvl="0"/>
            <a:r>
              <a:rPr lang="zh-CN" altLang="en-US" dirty="0">
                <a:latin typeface="宋体" panose="02010600030101010101" pitchFamily="2" charset="-122"/>
              </a:rPr>
              <a:t>固体：橡胶有一定外观形状，尺寸稳定，在小形变时符合虎克定律的应力－应变关系</a:t>
            </a:r>
            <a:endParaRPr lang="zh-CN" altLang="en-US" dirty="0">
              <a:latin typeface="宋体" panose="02010600030101010101" pitchFamily="2" charset="-122"/>
            </a:endParaRPr>
          </a:p>
          <a:p>
            <a:pPr lvl="0"/>
            <a:r>
              <a:rPr lang="zh-CN" altLang="en-US" dirty="0">
                <a:latin typeface="宋体" panose="02010600030101010101" pitchFamily="2" charset="-122"/>
              </a:rPr>
              <a:t>液体：橡胶的膨胀系数比一般固体大一个量级，等温压缩系数与液体类似，</a:t>
            </a:r>
            <a:r>
              <a:rPr lang="en-US" altLang="zh-CN" dirty="0">
                <a:latin typeface="宋体" panose="02010600030101010101" pitchFamily="2" charset="-122"/>
              </a:rPr>
              <a:t>Possion Ratio</a:t>
            </a:r>
            <a:r>
              <a:rPr lang="zh-CN" altLang="en-US" dirty="0">
                <a:latin typeface="宋体" panose="02010600030101010101" pitchFamily="2" charset="-122"/>
              </a:rPr>
              <a:t>近似于</a:t>
            </a:r>
            <a:r>
              <a:rPr lang="en-US" altLang="zh-CN" dirty="0">
                <a:latin typeface="宋体" panose="02010600030101010101" pitchFamily="2" charset="-122"/>
              </a:rPr>
              <a:t>0.5</a:t>
            </a:r>
            <a:r>
              <a:rPr lang="zh-CN" altLang="en-US" dirty="0">
                <a:latin typeface="宋体" panose="02010600030101010101" pitchFamily="2" charset="-122"/>
              </a:rPr>
              <a:t>，即几乎是不可压缩的，与液体类似</a:t>
            </a:r>
            <a:endParaRPr lang="zh-CN" altLang="en-US" dirty="0">
              <a:latin typeface="宋体" panose="02010600030101010101" pitchFamily="2" charset="-122"/>
            </a:endParaRPr>
          </a:p>
          <a:p>
            <a:pPr lvl="0"/>
            <a:r>
              <a:rPr lang="zh-CN" altLang="en-US" dirty="0">
                <a:latin typeface="宋体" panose="02010600030101010101" pitchFamily="2" charset="-122"/>
              </a:rPr>
              <a:t>气体：气球</a:t>
            </a:r>
            <a:r>
              <a:rPr lang="en-US" altLang="zh-CN" dirty="0">
                <a:latin typeface="宋体" panose="02010600030101010101" pitchFamily="2" charset="-122"/>
              </a:rPr>
              <a:t>:</a:t>
            </a:r>
            <a:r>
              <a:rPr lang="zh-CN" altLang="en-US" dirty="0">
                <a:latin typeface="宋体" panose="02010600030101010101" pitchFamily="2" charset="-122"/>
              </a:rPr>
              <a:t>在加热时，气体对球皮的压力会增加。而橡胶的拉伸长度也随温度升高而减小也正是熵弹的体现。</a:t>
            </a:r>
            <a:endParaRPr lang="zh-CN" altLang="en-US" dirty="0">
              <a:latin typeface="宋体" panose="02010600030101010101" pitchFamily="2" charset="-122"/>
            </a:endParaRPr>
          </a:p>
          <a:p>
            <a:pPr lvl="0"/>
            <a:r>
              <a:rPr lang="en-US" altLang="zh-CN" dirty="0">
                <a:latin typeface="宋体" panose="02010600030101010101" pitchFamily="2" charset="-122"/>
              </a:rPr>
              <a:t>Analogies can be found between rubbers and gases. An increase in the chaotic state of the molecules (increase in entropy) occurs in both cases with increasing temperature. As a result, the rubber decreases in length (extension) with increasing temperature under a constant load. The same trend is indeed obtained in a compressed gas, the latter expanding (deformation=(volume)</a:t>
            </a:r>
            <a:r>
              <a:rPr lang="en-US" altLang="zh-CN" baseline="30000" dirty="0">
                <a:latin typeface="宋体" panose="02010600030101010101" pitchFamily="2" charset="-122"/>
              </a:rPr>
              <a:t>-1</a:t>
            </a:r>
            <a:r>
              <a:rPr lang="en-US" altLang="zh-CN" dirty="0">
                <a:latin typeface="宋体" panose="02010600030101010101" pitchFamily="2" charset="-122"/>
              </a:rPr>
              <a:t>) when the temperature is increased. The pressure of the gas is predominantly entropically driven and so is the stress in the rubber. </a:t>
            </a:r>
            <a:endParaRPr lang="en-US" altLang="zh-CN" dirty="0">
              <a:latin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TextEdit="1"/>
          </p:cNvSpPr>
          <p:nvPr>
            <p:ph type="sldImg"/>
          </p:nvPr>
        </p:nvSpPr>
        <p:spPr>
          <a:ln>
            <a:solidFill>
              <a:srgbClr val="000000">
                <a:alpha val="100000"/>
              </a:srgbClr>
            </a:solidFill>
            <a:miter lim="800000"/>
          </a:ln>
        </p:spPr>
      </p:sp>
      <p:sp>
        <p:nvSpPr>
          <p:cNvPr id="35843" name="Rectangle 3"/>
          <p:cNvSpPr/>
          <p:nvPr>
            <p:ph type="body" idx="1"/>
          </p:nvPr>
        </p:nvSpPr>
        <p:spPr>
          <a:xfrm>
            <a:off x="914400" y="4343400"/>
            <a:ext cx="5029200" cy="4114800"/>
          </a:xfrm>
          <a:noFill/>
          <a:ln>
            <a:noFill/>
          </a:ln>
        </p:spPr>
        <p:txBody>
          <a:bodyPr wrap="square" lIns="91440" tIns="45720" rIns="91440" bIns="45720" anchor="t" anchorCtr="0"/>
          <a:p>
            <a:pPr lvl="0">
              <a:spcBef>
                <a:spcPct val="50000"/>
              </a:spcBef>
            </a:pPr>
            <a:r>
              <a:rPr lang="zh-CN" altLang="en-US" sz="1000" dirty="0">
                <a:ea typeface="楷体_GB2312" pitchFamily="49" charset="-122"/>
              </a:rPr>
              <a:t>用图片表示</a:t>
            </a:r>
            <a:endParaRPr lang="zh-CN" altLang="en-US" sz="1000" dirty="0">
              <a:ea typeface="楷体_GB2312" pitchFamily="49" charset="-122"/>
            </a:endParaRPr>
          </a:p>
          <a:p>
            <a:pPr lvl="0">
              <a:spcBef>
                <a:spcPct val="50000"/>
              </a:spcBef>
            </a:pPr>
            <a:r>
              <a:rPr lang="zh-CN" altLang="en-US" sz="1000" dirty="0">
                <a:ea typeface="楷体_GB2312" pitchFamily="49" charset="-122"/>
              </a:rPr>
              <a:t>1。弹性模量小而形变量很大，而且弹性形变是可恢复的。因此把橡皮类物质的弹性形变叫做高弹性形变。一般铜、钢等的形变是原试样的1%，(若考虑严格符合虎克定律的金属，则其典型弹性形变一般小于0.2%),而橡胶的高弹性高达1000%。橡皮的弹性模量比其它固体物质小一万倍以上。</a:t>
            </a:r>
            <a:r>
              <a:rPr lang="zh-CN" altLang="en-US" sz="1000" dirty="0">
                <a:latin typeface="Times New Roman" panose="02020603050405020304" pitchFamily="18" charset="0"/>
                <a:ea typeface="楷体_GB2312" pitchFamily="49" charset="-122"/>
              </a:rPr>
              <a:t>——</a:t>
            </a:r>
            <a:r>
              <a:rPr lang="zh-CN" altLang="en-US" sz="1000" dirty="0">
                <a:ea typeface="楷体_GB2312" pitchFamily="49" charset="-122"/>
              </a:rPr>
              <a:t>原因：熵弹</a:t>
            </a:r>
            <a:r>
              <a:rPr lang="en-US" altLang="zh-CN" sz="1000" dirty="0">
                <a:ea typeface="楷体_GB2312" pitchFamily="49" charset="-122"/>
              </a:rPr>
              <a:t>entropy-driven，</a:t>
            </a:r>
            <a:r>
              <a:rPr lang="zh-CN" altLang="en-US" sz="1000" dirty="0">
                <a:ea typeface="楷体_GB2312" pitchFamily="49" charset="-122"/>
              </a:rPr>
              <a:t>分子改变形状的能力.能弹-</a:t>
            </a:r>
            <a:r>
              <a:rPr lang="en-US" altLang="zh-CN" sz="1000" dirty="0">
                <a:ea typeface="楷体_GB2312" pitchFamily="49" charset="-122"/>
              </a:rPr>
              <a:t>energy-driven</a:t>
            </a:r>
            <a:endParaRPr lang="en-US" altLang="zh-CN" sz="1000" dirty="0">
              <a:ea typeface="楷体_GB2312" pitchFamily="49" charset="-122"/>
            </a:endParaRPr>
          </a:p>
          <a:p>
            <a:pPr lvl="0">
              <a:spcBef>
                <a:spcPct val="50000"/>
              </a:spcBef>
            </a:pPr>
            <a:r>
              <a:rPr lang="en-US" altLang="zh-CN" sz="1000" dirty="0">
                <a:ea typeface="楷体_GB2312" pitchFamily="49" charset="-122"/>
              </a:rPr>
              <a:t>Metal or other highly crystalline materials exhibit Hookean elastic behaviour at strains typically less than 0.2%. Their elasticity is dominantly energy-driven.</a:t>
            </a:r>
            <a:endParaRPr lang="en-US" altLang="zh-CN" sz="1000" dirty="0">
              <a:ea typeface="楷体_GB2312" pitchFamily="49" charset="-122"/>
            </a:endParaRPr>
          </a:p>
          <a:p>
            <a:pPr lvl="0">
              <a:spcBef>
                <a:spcPct val="50000"/>
              </a:spcBef>
            </a:pPr>
            <a:r>
              <a:rPr lang="en-US" altLang="zh-CN" sz="1000" dirty="0">
                <a:ea typeface="楷体_GB2312" pitchFamily="49" charset="-122"/>
              </a:rPr>
              <a:t>Rubbers exhibit predominantly entropy-driven elasticity. This was discovered by Gough(1805) and later by Lord Kelvin (1857) and Joule(1859) through measurements of force and specimen length at different temperatures. They discovered the thermoelastic effects</a:t>
            </a:r>
            <a:r>
              <a:rPr lang="en-US" altLang="zh-CN" sz="1000" dirty="0">
                <a:ea typeface="楷体_GB2312" pitchFamily="49" charset="-122"/>
                <a:sym typeface="Wingdings" panose="05000000000000000000" pitchFamily="2" charset="2"/>
              </a:rPr>
              <a:t> (a)that a stretched rubber sample subjected to a constant uniaxial load contracts reversibly on heating; and (b) that a rubber sample givens out heat reversibly when stretched. These observations were consistent with the view that the entropy of the rubber decreased on stretching.</a:t>
            </a:r>
            <a:endParaRPr lang="en-US" altLang="zh-CN" sz="1000" dirty="0">
              <a:ea typeface="楷体_GB2312" pitchFamily="49"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TextEdit="1"/>
          </p:cNvSpPr>
          <p:nvPr>
            <p:ph type="sldImg"/>
          </p:nvPr>
        </p:nvSpPr>
        <p:spPr>
          <a:ln>
            <a:solidFill>
              <a:srgbClr val="000000">
                <a:alpha val="100000"/>
              </a:srgbClr>
            </a:solidFill>
            <a:miter lim="800000"/>
          </a:ln>
        </p:spPr>
      </p:sp>
      <p:sp>
        <p:nvSpPr>
          <p:cNvPr id="37891" name="Rectangle 3"/>
          <p:cNvSpPr/>
          <p:nvPr>
            <p:ph type="body" idx="1"/>
          </p:nvPr>
        </p:nvSpPr>
        <p:spPr>
          <a:xfrm>
            <a:off x="914400" y="4343400"/>
            <a:ext cx="5029200" cy="4114800"/>
          </a:xfrm>
          <a:noFill/>
          <a:ln>
            <a:noFill/>
          </a:ln>
        </p:spPr>
        <p:txBody>
          <a:bodyPr wrap="square" lIns="91440" tIns="45720" rIns="91440" bIns="45720" anchor="t" anchorCtr="0"/>
          <a:p>
            <a:pPr lvl="0">
              <a:spcBef>
                <a:spcPct val="50000"/>
              </a:spcBef>
            </a:pPr>
            <a:r>
              <a:rPr lang="zh-CN" altLang="en-US" sz="1000" dirty="0">
                <a:ea typeface="楷体_GB2312" pitchFamily="49" charset="-122"/>
              </a:rPr>
              <a:t>2。</a:t>
            </a:r>
            <a:r>
              <a:rPr lang="zh-CN" altLang="en-US" sz="1000" dirty="0">
                <a:latin typeface="华文楷体" panose="02010600040101010101" pitchFamily="2" charset="-122"/>
                <a:ea typeface="华文楷体" panose="02010600040101010101" pitchFamily="2" charset="-122"/>
              </a:rPr>
              <a:t>弹性模量小且随温度升高而增大</a:t>
            </a:r>
            <a:r>
              <a:rPr lang="zh-CN" altLang="en-US" sz="1000" dirty="0">
                <a:latin typeface="Arial" panose="020B0604020202020204" pitchFamily="34" charset="0"/>
                <a:ea typeface="华文楷体" panose="02010600040101010101" pitchFamily="2" charset="-122"/>
              </a:rPr>
              <a:t>——</a:t>
            </a:r>
            <a:r>
              <a:rPr lang="zh-CN" altLang="en-US" sz="1000" dirty="0">
                <a:latin typeface="华文楷体" panose="02010600040101010101" pitchFamily="2" charset="-122"/>
                <a:ea typeface="华文楷体" panose="02010600040101010101" pitchFamily="2" charset="-122"/>
              </a:rPr>
              <a:t>与金属正好相反，金属随温度升高变软(如2002年911的世贸倒塌就是因为钢筋结构在高温下模量减小，倒塌），其弹性模量随温度升高而变小。高弹模量约为10</a:t>
            </a:r>
            <a:r>
              <a:rPr lang="zh-CN" altLang="en-US" sz="1000" baseline="30000" dirty="0">
                <a:latin typeface="华文楷体" panose="02010600040101010101" pitchFamily="2" charset="-122"/>
                <a:ea typeface="华文楷体" panose="02010600040101010101" pitchFamily="2" charset="-122"/>
              </a:rPr>
              <a:t>5</a:t>
            </a:r>
            <a:r>
              <a:rPr lang="en-US" altLang="zh-CN" sz="1000" dirty="0">
                <a:latin typeface="华文楷体" panose="02010600040101010101" pitchFamily="2" charset="-122"/>
                <a:ea typeface="华文楷体" panose="02010600040101010101" pitchFamily="2" charset="-122"/>
              </a:rPr>
              <a:t>N/m</a:t>
            </a:r>
            <a:r>
              <a:rPr lang="en-US" altLang="zh-CN" sz="1000" baseline="30000" dirty="0">
                <a:latin typeface="华文楷体" panose="02010600040101010101" pitchFamily="2" charset="-122"/>
                <a:ea typeface="华文楷体" panose="02010600040101010101" pitchFamily="2" charset="-122"/>
              </a:rPr>
              <a:t>2</a:t>
            </a:r>
            <a:r>
              <a:rPr lang="en-US" altLang="zh-CN" sz="1000" dirty="0">
                <a:latin typeface="华文楷体" panose="02010600040101010101" pitchFamily="2" charset="-122"/>
                <a:ea typeface="华文楷体" panose="02010600040101010101" pitchFamily="2" charset="-122"/>
              </a:rPr>
              <a:t>,</a:t>
            </a:r>
            <a:r>
              <a:rPr lang="zh-CN" altLang="en-US" sz="1000" dirty="0">
                <a:latin typeface="华文楷体" panose="02010600040101010101" pitchFamily="2" charset="-122"/>
                <a:ea typeface="华文楷体" panose="02010600040101010101" pitchFamily="2" charset="-122"/>
              </a:rPr>
              <a:t>而一般金属的弹性材料的模量可达10</a:t>
            </a:r>
            <a:r>
              <a:rPr lang="zh-CN" altLang="en-US" sz="1000" baseline="30000" dirty="0">
                <a:latin typeface="华文楷体" panose="02010600040101010101" pitchFamily="2" charset="-122"/>
                <a:ea typeface="华文楷体" panose="02010600040101010101" pitchFamily="2" charset="-122"/>
              </a:rPr>
              <a:t>10~11</a:t>
            </a:r>
            <a:r>
              <a:rPr lang="en-US" altLang="zh-CN" sz="1000" dirty="0">
                <a:latin typeface="华文楷体" panose="02010600040101010101" pitchFamily="2" charset="-122"/>
                <a:ea typeface="华文楷体" panose="02010600040101010101" pitchFamily="2" charset="-122"/>
              </a:rPr>
              <a:t>N/m</a:t>
            </a:r>
            <a:r>
              <a:rPr lang="en-US" altLang="zh-CN" sz="1000" baseline="30000" dirty="0">
                <a:latin typeface="华文楷体" panose="02010600040101010101" pitchFamily="2" charset="-122"/>
                <a:ea typeface="华文楷体" panose="02010600040101010101" pitchFamily="2" charset="-122"/>
              </a:rPr>
              <a:t>2</a:t>
            </a:r>
            <a:r>
              <a:rPr lang="en-US" altLang="zh-CN" sz="1000" dirty="0">
                <a:latin typeface="华文楷体" panose="02010600040101010101" pitchFamily="2" charset="-122"/>
                <a:ea typeface="华文楷体" panose="02010600040101010101" pitchFamily="2" charset="-122"/>
              </a:rPr>
              <a:t>.</a:t>
            </a:r>
            <a:endParaRPr lang="en-US" altLang="zh-CN" sz="1000" dirty="0">
              <a:latin typeface="华文楷体" panose="02010600040101010101" pitchFamily="2" charset="-122"/>
              <a:ea typeface="华文楷体" panose="0201060004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TextEdit="1"/>
          </p:cNvSpPr>
          <p:nvPr>
            <p:ph type="sldImg"/>
          </p:nvPr>
        </p:nvSpPr>
        <p:spPr>
          <a:ln>
            <a:solidFill>
              <a:srgbClr val="000000">
                <a:alpha val="100000"/>
              </a:srgbClr>
            </a:solidFill>
            <a:miter lim="800000"/>
          </a:ln>
        </p:spPr>
      </p:sp>
      <p:sp>
        <p:nvSpPr>
          <p:cNvPr id="39939" name="Rectangle 3"/>
          <p:cNvSpPr/>
          <p:nvPr>
            <p:ph type="body" idx="1"/>
          </p:nvPr>
        </p:nvSpPr>
        <p:spPr>
          <a:xfrm>
            <a:off x="914400" y="4343400"/>
            <a:ext cx="5029200" cy="4114800"/>
          </a:xfrm>
          <a:noFill/>
          <a:ln>
            <a:noFill/>
          </a:ln>
        </p:spPr>
        <p:txBody>
          <a:bodyPr wrap="square" lIns="91440" tIns="45720" rIns="91440" bIns="45720" anchor="t" anchorCtr="0"/>
          <a:p>
            <a:pPr lvl="0">
              <a:spcBef>
                <a:spcPct val="50000"/>
              </a:spcBef>
            </a:pPr>
            <a:r>
              <a:rPr lang="zh-CN" altLang="en-US" sz="1000" dirty="0">
                <a:ea typeface="楷体_GB2312" pitchFamily="49" charset="-122"/>
              </a:rPr>
              <a:t>2。</a:t>
            </a:r>
            <a:r>
              <a:rPr lang="zh-CN" altLang="en-US" sz="1000" dirty="0">
                <a:latin typeface="华文楷体" panose="02010600040101010101" pitchFamily="2" charset="-122"/>
                <a:ea typeface="华文楷体" panose="02010600040101010101" pitchFamily="2" charset="-122"/>
              </a:rPr>
              <a:t>弹性模量小且随温度升高而增大</a:t>
            </a:r>
            <a:r>
              <a:rPr lang="zh-CN" altLang="en-US" sz="1000" dirty="0">
                <a:latin typeface="Arial" panose="020B0604020202020204" pitchFamily="34" charset="0"/>
                <a:ea typeface="华文楷体" panose="02010600040101010101" pitchFamily="2" charset="-122"/>
              </a:rPr>
              <a:t>——</a:t>
            </a:r>
            <a:r>
              <a:rPr lang="zh-CN" altLang="en-US" sz="1000" dirty="0">
                <a:latin typeface="华文楷体" panose="02010600040101010101" pitchFamily="2" charset="-122"/>
                <a:ea typeface="华文楷体" panose="02010600040101010101" pitchFamily="2" charset="-122"/>
              </a:rPr>
              <a:t>与金属正好相反，金属随温度升高变软(如2002年911的世贸倒塌就是因为钢筋结构在高温下模量减小，倒塌），其弹性模量随温度升高而变小。高弹模量约为10</a:t>
            </a:r>
            <a:r>
              <a:rPr lang="zh-CN" altLang="en-US" sz="1000" baseline="30000" dirty="0">
                <a:latin typeface="华文楷体" panose="02010600040101010101" pitchFamily="2" charset="-122"/>
                <a:ea typeface="华文楷体" panose="02010600040101010101" pitchFamily="2" charset="-122"/>
              </a:rPr>
              <a:t>5</a:t>
            </a:r>
            <a:r>
              <a:rPr lang="en-US" altLang="zh-CN" sz="1000" dirty="0">
                <a:latin typeface="华文楷体" panose="02010600040101010101" pitchFamily="2" charset="-122"/>
                <a:ea typeface="华文楷体" panose="02010600040101010101" pitchFamily="2" charset="-122"/>
              </a:rPr>
              <a:t>N/m</a:t>
            </a:r>
            <a:r>
              <a:rPr lang="en-US" altLang="zh-CN" sz="1000" baseline="30000" dirty="0">
                <a:latin typeface="华文楷体" panose="02010600040101010101" pitchFamily="2" charset="-122"/>
                <a:ea typeface="华文楷体" panose="02010600040101010101" pitchFamily="2" charset="-122"/>
              </a:rPr>
              <a:t>2</a:t>
            </a:r>
            <a:r>
              <a:rPr lang="en-US" altLang="zh-CN" sz="1000" dirty="0">
                <a:latin typeface="华文楷体" panose="02010600040101010101" pitchFamily="2" charset="-122"/>
                <a:ea typeface="华文楷体" panose="02010600040101010101" pitchFamily="2" charset="-122"/>
              </a:rPr>
              <a:t>,</a:t>
            </a:r>
            <a:r>
              <a:rPr lang="zh-CN" altLang="en-US" sz="1000" dirty="0">
                <a:latin typeface="华文楷体" panose="02010600040101010101" pitchFamily="2" charset="-122"/>
                <a:ea typeface="华文楷体" panose="02010600040101010101" pitchFamily="2" charset="-122"/>
              </a:rPr>
              <a:t>而一般金属的弹性材料的模量可达10</a:t>
            </a:r>
            <a:r>
              <a:rPr lang="zh-CN" altLang="en-US" sz="1000" baseline="30000" dirty="0">
                <a:latin typeface="华文楷体" panose="02010600040101010101" pitchFamily="2" charset="-122"/>
                <a:ea typeface="华文楷体" panose="02010600040101010101" pitchFamily="2" charset="-122"/>
              </a:rPr>
              <a:t>10~11</a:t>
            </a:r>
            <a:r>
              <a:rPr lang="en-US" altLang="zh-CN" sz="1000" dirty="0">
                <a:latin typeface="华文楷体" panose="02010600040101010101" pitchFamily="2" charset="-122"/>
                <a:ea typeface="华文楷体" panose="02010600040101010101" pitchFamily="2" charset="-122"/>
              </a:rPr>
              <a:t>N/m</a:t>
            </a:r>
            <a:r>
              <a:rPr lang="en-US" altLang="zh-CN" sz="1000" baseline="30000" dirty="0">
                <a:latin typeface="华文楷体" panose="02010600040101010101" pitchFamily="2" charset="-122"/>
                <a:ea typeface="华文楷体" panose="02010600040101010101" pitchFamily="2" charset="-122"/>
              </a:rPr>
              <a:t>2</a:t>
            </a:r>
            <a:r>
              <a:rPr lang="en-US" altLang="zh-CN" sz="1000" dirty="0">
                <a:latin typeface="华文楷体" panose="02010600040101010101" pitchFamily="2" charset="-122"/>
                <a:ea typeface="华文楷体" panose="02010600040101010101" pitchFamily="2" charset="-122"/>
              </a:rPr>
              <a:t>.</a:t>
            </a:r>
            <a:endParaRPr lang="en-US" altLang="zh-CN" sz="1000" dirty="0">
              <a:latin typeface="华文楷体" panose="02010600040101010101" pitchFamily="2" charset="-122"/>
              <a:ea typeface="华文楷体" panose="02010600040101010101" pitchFamily="2" charset="-122"/>
            </a:endParaRPr>
          </a:p>
          <a:p>
            <a:pPr lvl="0">
              <a:spcBef>
                <a:spcPct val="50000"/>
              </a:spcBef>
            </a:pPr>
            <a:r>
              <a:rPr lang="en-US" altLang="zh-CN" sz="1000" dirty="0">
                <a:latin typeface="华文楷体" panose="02010600040101010101" pitchFamily="2" charset="-122"/>
                <a:ea typeface="华文楷体" panose="02010600040101010101" pitchFamily="2" charset="-122"/>
              </a:rPr>
              <a:t>A very illuminating experiment is to subject a rubber band to about 100% strain by hanging a dead load on to it and then heat the rubber band. The elongation of the rubber band will suddenly decrease when it is heated. This may first seen anomalous, but after reading this chapter you will understand the reason.</a:t>
            </a:r>
            <a:endParaRPr lang="en-US" altLang="zh-CN" sz="1000" dirty="0">
              <a:latin typeface="华文楷体" panose="02010600040101010101" pitchFamily="2" charset="-122"/>
              <a:ea typeface="华文楷体" panose="0201060004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TextEdit="1"/>
          </p:cNvSpPr>
          <p:nvPr>
            <p:ph type="sldImg"/>
          </p:nvPr>
        </p:nvSpPr>
        <p:spPr>
          <a:ln>
            <a:solidFill>
              <a:srgbClr val="000000">
                <a:alpha val="100000"/>
              </a:srgbClr>
            </a:solidFill>
            <a:miter lim="800000"/>
          </a:ln>
        </p:spPr>
      </p:sp>
      <p:sp>
        <p:nvSpPr>
          <p:cNvPr id="41987" name="Rectangle 3"/>
          <p:cNvSpPr/>
          <p:nvPr>
            <p:ph type="body" idx="1"/>
          </p:nvPr>
        </p:nvSpPr>
        <p:spPr>
          <a:xfrm>
            <a:off x="914400" y="4343400"/>
            <a:ext cx="5029200" cy="4114800"/>
          </a:xfrm>
          <a:noFill/>
          <a:ln>
            <a:noFill/>
          </a:ln>
        </p:spPr>
        <p:txBody>
          <a:bodyPr wrap="square" lIns="91440" tIns="45720" rIns="91440" bIns="45720" anchor="t" anchorCtr="0"/>
          <a:p>
            <a:pPr lvl="0">
              <a:spcBef>
                <a:spcPct val="50000"/>
              </a:spcBef>
            </a:pPr>
            <a:r>
              <a:rPr lang="en-US" altLang="zh-CN" sz="1000" dirty="0">
                <a:latin typeface="华文楷体" panose="02010600040101010101" pitchFamily="2" charset="-122"/>
                <a:ea typeface="华文楷体" panose="02010600040101010101" pitchFamily="2" charset="-122"/>
              </a:rPr>
              <a:t>Try it by the students.</a:t>
            </a:r>
            <a:endParaRPr lang="en-US" altLang="zh-CN" sz="1000" dirty="0">
              <a:latin typeface="华文楷体" panose="02010600040101010101" pitchFamily="2" charset="-122"/>
              <a:ea typeface="华文楷体" panose="02010600040101010101" pitchFamily="2" charset="-122"/>
            </a:endParaRPr>
          </a:p>
          <a:p>
            <a:pPr lvl="0">
              <a:spcBef>
                <a:spcPct val="50000"/>
              </a:spcBef>
            </a:pPr>
            <a:r>
              <a:rPr lang="en-US" altLang="zh-CN" sz="1000" dirty="0">
                <a:latin typeface="华文楷体" panose="02010600040101010101" pitchFamily="2" charset="-122"/>
                <a:ea typeface="华文楷体" panose="02010600040101010101" pitchFamily="2" charset="-122"/>
              </a:rPr>
              <a:t>4。</a:t>
            </a:r>
            <a:r>
              <a:rPr lang="zh-CN" altLang="en-US" sz="1000" dirty="0">
                <a:latin typeface="华文楷体" panose="02010600040101010101" pitchFamily="2" charset="-122"/>
                <a:ea typeface="华文楷体" panose="02010600040101010101" pitchFamily="2" charset="-122"/>
              </a:rPr>
              <a:t>形变有热效应</a:t>
            </a:r>
            <a:r>
              <a:rPr lang="zh-CN" altLang="en-US" sz="1000" dirty="0">
                <a:latin typeface="Arial" panose="020B0604020202020204" pitchFamily="34" charset="0"/>
                <a:ea typeface="华文楷体" panose="02010600040101010101" pitchFamily="2" charset="-122"/>
              </a:rPr>
              <a:t>——</a:t>
            </a:r>
            <a:r>
              <a:rPr lang="zh-CN" altLang="en-US" sz="1000" dirty="0">
                <a:latin typeface="华文楷体" panose="02010600040101010101" pitchFamily="2" charset="-122"/>
                <a:ea typeface="华文楷体" panose="02010600040101010101" pitchFamily="2" charset="-122"/>
              </a:rPr>
              <a:t>如果把橡胶的薄片拉长，把它贴在嘴唇或面颊上，就会感觉到橡皮在拉伸时发热，回缩时会吸热，而且拉伸时的热效应随伸长率而增加，这些性质统称为热弹效应。</a:t>
            </a:r>
            <a:endParaRPr lang="zh-CN" altLang="en-US" sz="1000" dirty="0">
              <a:latin typeface="华文楷体" panose="02010600040101010101" pitchFamily="2" charset="-122"/>
              <a:ea typeface="华文楷体" panose="02010600040101010101" pitchFamily="2" charset="-122"/>
            </a:endParaRPr>
          </a:p>
          <a:p>
            <a:pPr lvl="0">
              <a:spcBef>
                <a:spcPct val="50000"/>
              </a:spcBef>
            </a:pPr>
            <a:r>
              <a:rPr lang="zh-CN" altLang="en-US" sz="1000" dirty="0">
                <a:latin typeface="华文楷体" panose="02010600040101010101" pitchFamily="2" charset="-122"/>
                <a:ea typeface="华文楷体" panose="02010600040101010101" pitchFamily="2" charset="-122"/>
              </a:rPr>
              <a:t>舌头的敏感度为0.01</a:t>
            </a:r>
            <a:r>
              <a:rPr lang="en-US" altLang="zh-CN" sz="1000" dirty="0">
                <a:latin typeface="华文楷体" panose="02010600040101010101" pitchFamily="2" charset="-122"/>
                <a:ea typeface="华文楷体" panose="02010600040101010101" pitchFamily="2" charset="-122"/>
              </a:rPr>
              <a:t>C，</a:t>
            </a:r>
            <a:r>
              <a:rPr lang="zh-CN" altLang="en-US" sz="1000" dirty="0">
                <a:latin typeface="华文楷体" panose="02010600040101010101" pitchFamily="2" charset="-122"/>
                <a:ea typeface="华文楷体" panose="02010600040101010101" pitchFamily="2" charset="-122"/>
              </a:rPr>
              <a:t>所以是最敏感的感觉器官，可以觉察到这个温度的变化。橡皮拉伸5倍时，温度大约提高5-10度</a:t>
            </a:r>
            <a:endParaRPr lang="zh-CN" altLang="en-US" sz="1000" dirty="0">
              <a:latin typeface="华文楷体" panose="02010600040101010101" pitchFamily="2" charset="-122"/>
              <a:ea typeface="华文楷体" panose="02010600040101010101" pitchFamily="2" charset="-122"/>
            </a:endParaRPr>
          </a:p>
          <a:p>
            <a:pPr lvl="0">
              <a:spcBef>
                <a:spcPct val="50000"/>
              </a:spcBef>
            </a:pPr>
            <a:r>
              <a:rPr lang="en-US" altLang="zh-CN" sz="1000" dirty="0">
                <a:latin typeface="华文楷体" panose="02010600040101010101" pitchFamily="2" charset="-122"/>
                <a:ea typeface="华文楷体" panose="02010600040101010101" pitchFamily="2" charset="-122"/>
              </a:rPr>
              <a:t>The reversible temperature increase which occurs when a rubber band is deformed can be sensed with your lips, for instance. It is simply due to the fact that the internal energy remains relatively unchanged on deformation, i.e. dQ=-dW(When dU=0), where Q is heat and W is work. If work is performed on the system, then heat is produced, leading to an increase in temperature. The temperature increase under adiabatic conditions can be substantial. Natural rubber stretched to </a:t>
            </a:r>
            <a:r>
              <a:rPr lang="en-US" altLang="zh-CN" sz="1000" dirty="0">
                <a:latin typeface="华文楷体" panose="02010600040101010101" pitchFamily="2" charset="-122"/>
                <a:ea typeface="华文楷体" panose="02010600040101010101" pitchFamily="2" charset="-122"/>
                <a:sym typeface="Symbol" panose="05050102010706020507" pitchFamily="18" charset="2"/>
              </a:rPr>
              <a:t>=5 reaches a temperature which is 5-10K higher than that prior to deformation. When the external force is removed and the specimen returns to its original, unstrained state, an equivalent temperature decrease occurs.</a:t>
            </a:r>
            <a:endParaRPr lang="en-US" altLang="zh-CN" sz="1000" dirty="0">
              <a:latin typeface="华文楷体" panose="02010600040101010101" pitchFamily="2" charset="-122"/>
              <a:ea typeface="华文楷体" panose="0201060004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TextEdit="1"/>
          </p:cNvSpPr>
          <p:nvPr>
            <p:ph type="sldImg"/>
          </p:nvPr>
        </p:nvSpPr>
        <p:spPr>
          <a:ln>
            <a:solidFill>
              <a:srgbClr val="000000">
                <a:alpha val="100000"/>
              </a:srgbClr>
            </a:solidFill>
            <a:miter lim="800000"/>
          </a:ln>
        </p:spPr>
      </p:sp>
      <p:sp>
        <p:nvSpPr>
          <p:cNvPr id="50179" name="Rectangle 3"/>
          <p:cNvSpPr/>
          <p:nvPr>
            <p:ph type="body" idx="1"/>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TextEdit="1"/>
          </p:cNvSpPr>
          <p:nvPr>
            <p:ph type="sldImg"/>
          </p:nvPr>
        </p:nvSpPr>
        <p:spPr>
          <a:ln>
            <a:solidFill>
              <a:srgbClr val="000000">
                <a:alpha val="100000"/>
              </a:srgbClr>
            </a:solidFill>
            <a:miter lim="800000"/>
          </a:ln>
        </p:spPr>
      </p:sp>
      <p:sp>
        <p:nvSpPr>
          <p:cNvPr id="81923" name="Rectangle 3"/>
          <p:cNvSpPr/>
          <p:nvPr>
            <p:ph type="body" idx="1"/>
          </p:nvPr>
        </p:nvSpPr>
        <p:spPr>
          <a:noFill/>
          <a:ln>
            <a:noFill/>
          </a:ln>
        </p:spPr>
        <p:txBody>
          <a:bodyPr wrap="square" lIns="91440" tIns="45720" rIns="91440" bIns="45720" anchor="t" anchorCtr="0"/>
          <a:p>
            <a:pPr lvl="0"/>
            <a:r>
              <a:rPr lang="zh-CN" altLang="en-US" dirty="0"/>
              <a:t>假设过程是可逆的，由热力学第二定律可得</a:t>
            </a:r>
            <a:r>
              <a:rPr lang="en-US" altLang="zh-CN" i="1" dirty="0"/>
              <a:t>dQ=TdS. </a:t>
            </a:r>
            <a:r>
              <a:rPr lang="en-US" altLang="zh-CN" dirty="0"/>
              <a:t>Second law of thermodynamics， </a:t>
            </a:r>
            <a:r>
              <a:rPr lang="zh-CN" altLang="en-US" dirty="0"/>
              <a:t>法国物理学家 </a:t>
            </a:r>
            <a:r>
              <a:rPr lang="en-US" altLang="zh-CN" dirty="0"/>
              <a:t>Nicloas Leonard Sadi Carnot (1796~1832)</a:t>
            </a:r>
            <a:r>
              <a:rPr lang="zh-CN" altLang="en-US" dirty="0"/>
              <a:t>在发明永动机时就注意到的问题，但他没能提出来，真正的工作是由德国物理学家</a:t>
            </a:r>
            <a:r>
              <a:rPr lang="en-US" altLang="zh-CN" dirty="0"/>
              <a:t>Rudolph Clausius (1822~1888)</a:t>
            </a:r>
            <a:r>
              <a:rPr lang="zh-CN" altLang="en-US" dirty="0"/>
              <a:t>完成的</a:t>
            </a:r>
            <a:r>
              <a:rPr lang="zh-CN" altLang="en-US" dirty="0">
                <a:latin typeface="Times New Roman" panose="02020603050405020304" pitchFamily="18" charset="0"/>
              </a:rPr>
              <a:t>——</a:t>
            </a:r>
            <a:r>
              <a:rPr lang="zh-CN" altLang="en-US" dirty="0">
                <a:latin typeface="宋体" panose="02010600030101010101" pitchFamily="2" charset="-122"/>
              </a:rPr>
              <a:t>克劳修斯表述：不可能把热量从低温物体传到高温物体而不产生其他影响。</a:t>
            </a:r>
            <a:r>
              <a:rPr lang="zh-CN" altLang="en-US" dirty="0">
                <a:latin typeface="Times New Roman" panose="02020603050405020304" pitchFamily="18" charset="0"/>
              </a:rPr>
              <a:t>——</a:t>
            </a:r>
            <a:r>
              <a:rPr lang="zh-CN" altLang="en-US" dirty="0">
                <a:latin typeface="宋体" panose="02010600030101010101" pitchFamily="2" charset="-122"/>
              </a:rPr>
              <a:t>即热量的变化必定伴随着熵变，即我们看到的这个例子。</a:t>
            </a:r>
            <a:endParaRPr lang="zh-CN" altLang="en-US" dirty="0"/>
          </a:p>
          <a:p>
            <a:pPr lvl="0"/>
            <a:r>
              <a:rPr lang="zh-CN" altLang="en-US" dirty="0">
                <a:latin typeface="宋体" panose="02010600030101010101" pitchFamily="2" charset="-122"/>
              </a:rPr>
              <a:t>不可能从单一热源吸取热量，使之完全变为有用的功而不产生其他影响。或第二类永动机是不可能造成的。第二类永动机是能从单一热源吸取热量并使之完全变为有用的功而不产生其他影响的机器。虽然，它并不违反第一定律</a:t>
            </a:r>
            <a:r>
              <a:rPr lang="zh-CN" altLang="en-US" dirty="0"/>
              <a:t>。</a:t>
            </a:r>
            <a:endParaRPr lang="zh-CN" altLang="en-US" dirty="0"/>
          </a:p>
          <a:p>
            <a:pPr lvl="0"/>
            <a:r>
              <a:rPr lang="en-US" altLang="zh-CN" dirty="0"/>
              <a:t>Third law of thermodynamics</a:t>
            </a:r>
            <a:r>
              <a:rPr lang="zh-CN" altLang="en-US" dirty="0"/>
              <a:t>是研究当温度趣于绝对零度时物质性质的热力学定律，即用任何方法都不能使系统达到绝对零度</a:t>
            </a:r>
            <a:endParaRPr lang="zh-CN" altLang="en-US" dirty="0"/>
          </a:p>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1576917" y="2017713"/>
            <a:ext cx="5080000"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860117" y="2017713"/>
            <a:ext cx="5080000"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4" y="214313"/>
            <a:ext cx="10390716" cy="14620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576917" y="2017713"/>
            <a:ext cx="5080000"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860117" y="2017713"/>
            <a:ext cx="508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860117" y="4151313"/>
            <a:ext cx="508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1534584" y="214313"/>
            <a:ext cx="10390716" cy="1462087"/>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1576917" y="2017713"/>
            <a:ext cx="508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860117" y="2017713"/>
            <a:ext cx="508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1576917" y="4151313"/>
            <a:ext cx="508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内容占位符 5"/>
          <p:cNvSpPr>
            <a:spLocks noGrp="1"/>
          </p:cNvSpPr>
          <p:nvPr>
            <p:ph sz="quarter" idx="4"/>
          </p:nvPr>
        </p:nvSpPr>
        <p:spPr>
          <a:xfrm>
            <a:off x="6860117" y="4151313"/>
            <a:ext cx="508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534584" y="214313"/>
            <a:ext cx="10390716" cy="146208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1576917" y="2017713"/>
            <a:ext cx="103632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4" y="214313"/>
            <a:ext cx="10390716" cy="1462087"/>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76917" y="2017713"/>
            <a:ext cx="5080000"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860117" y="2017713"/>
            <a:ext cx="508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860117" y="4151313"/>
            <a:ext cx="508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9961B3A-CBB4-45C0-8178-A40FF36BC4C8}" type="datetime1">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62.xml"/><Relationship Id="rId23" Type="http://schemas.openxmlformats.org/officeDocument/2006/relationships/image" Target="../media/image1.png"/><Relationship Id="rId22" Type="http://schemas.openxmlformats.org/officeDocument/2006/relationships/tags" Target="../tags/tag61.xml"/><Relationship Id="rId21" Type="http://schemas.openxmlformats.org/officeDocument/2006/relationships/tags" Target="../tags/tag60.xml"/><Relationship Id="rId20" Type="http://schemas.openxmlformats.org/officeDocument/2006/relationships/tags" Target="../tags/tag59.xml"/><Relationship Id="rId2" Type="http://schemas.openxmlformats.org/officeDocument/2006/relationships/slideLayout" Target="../slideLayouts/slideLayout2.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202635" y="56585"/>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p:cNvPicPr>
            <a:picLocks noChangeAspect="1"/>
          </p:cNvPicPr>
          <p:nvPr userDrawn="1"/>
        </p:nvPicPr>
        <p:blipFill>
          <a:blip r:embed="rId23"/>
          <a:stretch>
            <a:fillRect/>
          </a:stretch>
        </p:blipFill>
        <p:spPr>
          <a:xfrm>
            <a:off x="9561830" y="56515"/>
            <a:ext cx="2529840" cy="617220"/>
          </a:xfrm>
          <a:prstGeom prst="rect">
            <a:avLst/>
          </a:prstGeom>
        </p:spPr>
      </p:pic>
      <p:sp>
        <p:nvSpPr>
          <p:cNvPr id="8" name="圆角矩形 7"/>
          <p:cNvSpPr/>
          <p:nvPr userDrawn="1"/>
        </p:nvSpPr>
        <p:spPr>
          <a:xfrm>
            <a:off x="93345" y="778510"/>
            <a:ext cx="3867785" cy="75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userDrawn="1"/>
        </p:nvSpPr>
        <p:spPr>
          <a:xfrm>
            <a:off x="307975" y="391160"/>
            <a:ext cx="75565" cy="5549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线连接符 12"/>
          <p:cNvCxnSpPr/>
          <p:nvPr userDrawn="1"/>
        </p:nvCxnSpPr>
        <p:spPr>
          <a:xfrm>
            <a:off x="0" y="799465"/>
            <a:ext cx="12178665" cy="3365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ustDataLst>
      <p:tags r:id="rId2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fontAlgn="auto" latinLnBrk="0" hangingPunct="1">
        <a:lnSpc>
          <a:spcPct val="100000"/>
        </a:lnSpc>
        <a:spcBef>
          <a:spcPct val="0"/>
        </a:spcBef>
        <a:buNone/>
        <a:defRPr sz="24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oleObject" Target="../embeddings/oleObject3.bin"/><Relationship Id="rId3" Type="http://schemas.openxmlformats.org/officeDocument/2006/relationships/image" Target="../media/image20.png"/><Relationship Id="rId2" Type="http://schemas.openxmlformats.org/officeDocument/2006/relationships/oleObject" Target="../embeddings/oleObject2.bin"/><Relationship Id="rId1" Type="http://schemas.openxmlformats.org/officeDocument/2006/relationships/audio" Target="../media/audio1.wav"/></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oleObject" Target="../embeddings/oleObject5.bin"/><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2.wmf"/><Relationship Id="rId7" Type="http://schemas.openxmlformats.org/officeDocument/2006/relationships/oleObject" Target="../embeddings/oleObject8.bin"/><Relationship Id="rId6" Type="http://schemas.openxmlformats.org/officeDocument/2006/relationships/image" Target="../media/image41.wmf"/><Relationship Id="rId5" Type="http://schemas.openxmlformats.org/officeDocument/2006/relationships/oleObject" Target="../embeddings/oleObject7.bin"/><Relationship Id="rId4" Type="http://schemas.openxmlformats.org/officeDocument/2006/relationships/image" Target="../media/image40.wmf"/><Relationship Id="rId3" Type="http://schemas.openxmlformats.org/officeDocument/2006/relationships/oleObject" Target="../embeddings/oleObject6.bin"/><Relationship Id="rId2" Type="http://schemas.openxmlformats.org/officeDocument/2006/relationships/image" Target="../media/image39.png"/><Relationship Id="rId10" Type="http://schemas.openxmlformats.org/officeDocument/2006/relationships/vmlDrawing" Target="../drawings/vmlDrawing4.vml"/><Relationship Id="rId1" Type="http://schemas.openxmlformats.org/officeDocument/2006/relationships/image" Target="../media/image38.png"/></Relationships>
</file>

<file path=ppt/slides/_rels/slide28.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image" Target="../media/image38.png"/><Relationship Id="rId3" Type="http://schemas.openxmlformats.org/officeDocument/2006/relationships/image" Target="../media/image44.png"/><Relationship Id="rId2" Type="http://schemas.openxmlformats.org/officeDocument/2006/relationships/image" Target="../media/image43.wmf"/><Relationship Id="rId1"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vmlDrawing" Target="../drawings/vmlDrawing6.vml"/><Relationship Id="rId5" Type="http://schemas.openxmlformats.org/officeDocument/2006/relationships/slideLayout" Target="../slideLayouts/slideLayout2.xml"/><Relationship Id="rId4" Type="http://schemas.openxmlformats.org/officeDocument/2006/relationships/image" Target="../media/image44.png"/><Relationship Id="rId3" Type="http://schemas.openxmlformats.org/officeDocument/2006/relationships/image" Target="../media/image38.png"/><Relationship Id="rId2" Type="http://schemas.openxmlformats.org/officeDocument/2006/relationships/image" Target="../media/image45.png"/><Relationship Id="rId1"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png"/><Relationship Id="rId1" Type="http://schemas.openxmlformats.org/officeDocument/2006/relationships/image" Target="../media/image52.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7.png"/><Relationship Id="rId1" Type="http://schemas.openxmlformats.org/officeDocument/2006/relationships/tags" Target="../tags/tag6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标题 95233"/>
          <p:cNvSpPr>
            <a:spLocks noGrp="1"/>
          </p:cNvSpPr>
          <p:nvPr>
            <p:ph type="ctrTitle" sz="quarter"/>
          </p:nvPr>
        </p:nvSpPr>
        <p:spPr>
          <a:xfrm>
            <a:off x="225425" y="403225"/>
            <a:ext cx="11967210" cy="4172585"/>
          </a:xfrm>
        </p:spPr>
        <p:txBody>
          <a:bodyPr wrap="square" anchor="b" anchorCtr="0">
            <a:spAutoFit/>
          </a:bodyPr>
          <a:p>
            <a:pPr marL="0" marR="0" indent="0" algn="ctr" defTabSz="914400" rtl="0" eaLnBrk="1" fontAlgn="base" latinLnBrk="0" hangingPunct="1">
              <a:lnSpc>
                <a:spcPct val="130000"/>
              </a:lnSpc>
              <a:spcBef>
                <a:spcPct val="0"/>
              </a:spcBef>
              <a:spcAft>
                <a:spcPct val="0"/>
              </a:spcAft>
              <a:buClrTx/>
              <a:buSzTx/>
              <a:buFontTx/>
              <a:buNone/>
            </a:pPr>
            <a:r>
              <a:rPr lang="en-US" altLang="zh-CN">
                <a:solidFill>
                  <a:srgbClr val="00FFFF"/>
                </a:solidFill>
                <a:effectLst>
                  <a:outerShdw blurRad="38100" dist="38100" dir="2700000">
                    <a:srgbClr val="000000"/>
                  </a:outerShdw>
                </a:effectLst>
                <a:highlight>
                  <a:srgbClr val="FFFF00"/>
                </a:highlight>
                <a:latin typeface="Monotype Corsiva" panose="03010101010201010101" pitchFamily="66" charset="0"/>
                <a:ea typeface="方正舒体" panose="02010601030101010101" pitchFamily="2" charset="-122"/>
                <a:sym typeface="+mn-ea"/>
              </a:rPr>
              <a:t> </a:t>
            </a:r>
            <a:br>
              <a:rPr lang="en-US" altLang="zh-CN">
                <a:solidFill>
                  <a:srgbClr val="00FFFF"/>
                </a:solidFill>
                <a:effectLst>
                  <a:outerShdw blurRad="38100" dist="38100" dir="2700000">
                    <a:srgbClr val="000000"/>
                  </a:outerShdw>
                </a:effectLst>
                <a:latin typeface="Monotype Corsiva" panose="03010101010201010101" pitchFamily="66" charset="0"/>
                <a:ea typeface="方正舒体" panose="02010601030101010101" pitchFamily="2" charset="-122"/>
                <a:sym typeface="+mn-ea"/>
              </a:rPr>
            </a:br>
            <a:r>
              <a:rPr kumimoji="1" lang="en-US" altLang="zh-CN" sz="4800" spc="0" noProof="0" dirty="0">
                <a:ln>
                  <a:noFill/>
                </a:ln>
                <a:solidFill>
                  <a:srgbClr val="000000"/>
                </a:solidFill>
                <a:effectLst>
                  <a:outerShdw blurRad="38100" dist="38100" dir="2700000" algn="tl">
                    <a:srgbClr val="C0C0C0"/>
                  </a:outerShdw>
                </a:effectLst>
                <a:uLnTx/>
                <a:latin typeface="Monotype Corsiva" panose="03010101010201010101" pitchFamily="66" charset="0"/>
                <a:ea typeface="方正舒体" panose="02010601030101010101" pitchFamily="2" charset="-122"/>
                <a:cs typeface="+mn-cs"/>
                <a:sym typeface="+mn-ea"/>
              </a:rPr>
              <a:t>6</a:t>
            </a:r>
            <a:r>
              <a:rPr kumimoji="1" lang="en-US" altLang="zh-CN" sz="4800" spc="0" noProof="0" dirty="0" smtClean="0">
                <a:ln>
                  <a:noFill/>
                </a:ln>
                <a:solidFill>
                  <a:srgbClr val="000000"/>
                </a:solidFill>
                <a:effectLst>
                  <a:outerShdw blurRad="38100" dist="38100" dir="2700000" algn="tl">
                    <a:srgbClr val="C0C0C0"/>
                  </a:outerShdw>
                </a:effectLst>
                <a:uLnTx/>
                <a:latin typeface="Monotype Corsiva" panose="03010101010201010101" pitchFamily="66" charset="0"/>
                <a:ea typeface="方正舒体" panose="02010601030101010101" pitchFamily="2" charset="-122"/>
                <a:cs typeface="+mn-cs"/>
                <a:sym typeface="+mn-ea"/>
              </a:rPr>
              <a:t> </a:t>
            </a:r>
            <a:br>
              <a:rPr kumimoji="1" lang="en-US" altLang="zh-CN"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Monotype Corsiva" panose="03010101010201010101" pitchFamily="66" charset="0"/>
                <a:ea typeface="方正舒体" panose="02010601030101010101" pitchFamily="2" charset="-122"/>
                <a:cs typeface="+mn-cs"/>
              </a:rPr>
            </a:br>
            <a:r>
              <a:rPr kumimoji="1" lang="en-US" altLang="zh-CN" sz="4800" spc="0" noProof="0" dirty="0" smtClean="0">
                <a:ln>
                  <a:noFill/>
                </a:ln>
                <a:solidFill>
                  <a:srgbClr val="000000"/>
                </a:solidFill>
                <a:effectLst>
                  <a:outerShdw blurRad="38100" dist="38100" dir="2700000" algn="tl">
                    <a:srgbClr val="C0C0C0"/>
                  </a:outerShdw>
                </a:effectLst>
                <a:uLnTx/>
                <a:latin typeface="Monotype Corsiva" panose="03010101010201010101" pitchFamily="66" charset="0"/>
                <a:ea typeface="方正舒体" panose="02010601030101010101" pitchFamily="2" charset="-122"/>
                <a:cs typeface="+mn-cs"/>
                <a:sym typeface="+mn-ea"/>
              </a:rPr>
              <a:t>Rubber </a:t>
            </a:r>
            <a:r>
              <a:rPr kumimoji="1" lang="en-US" altLang="zh-CN" sz="4800" spc="0" noProof="0" dirty="0">
                <a:ln>
                  <a:noFill/>
                </a:ln>
                <a:solidFill>
                  <a:srgbClr val="000000"/>
                </a:solidFill>
                <a:effectLst>
                  <a:outerShdw blurRad="38100" dist="38100" dir="2700000" algn="tl">
                    <a:srgbClr val="C0C0C0"/>
                  </a:outerShdw>
                </a:effectLst>
                <a:uLnTx/>
                <a:latin typeface="Monotype Corsiva" panose="03010101010201010101" pitchFamily="66" charset="0"/>
                <a:ea typeface="方正舒体" panose="02010601030101010101" pitchFamily="2" charset="-122"/>
                <a:cs typeface="+mn-cs"/>
                <a:sym typeface="+mn-ea"/>
              </a:rPr>
              <a:t>Elasticity</a:t>
            </a:r>
            <a:br>
              <a:rPr kumimoji="1" lang="en-US" altLang="zh-CN" sz="4800" spc="0" noProof="0" dirty="0">
                <a:ln>
                  <a:noFill/>
                </a:ln>
                <a:solidFill>
                  <a:srgbClr val="000000"/>
                </a:solidFill>
                <a:effectLst>
                  <a:outerShdw blurRad="38100" dist="38100" dir="2700000" algn="tl">
                    <a:srgbClr val="C0C0C0"/>
                  </a:outerShdw>
                </a:effectLst>
                <a:uLnTx/>
                <a:latin typeface="Monotype Corsiva" panose="03010101010201010101" pitchFamily="66" charset="0"/>
                <a:ea typeface="方正舒体" panose="02010601030101010101" pitchFamily="2" charset="-122"/>
                <a:cs typeface="+mn-cs"/>
                <a:sym typeface="+mn-ea"/>
              </a:rPr>
            </a:br>
            <a:r>
              <a:rPr kumimoji="1" lang="zh-CN" altLang="en-US" sz="4800" spc="0" noProof="0" dirty="0" smtClean="0">
                <a:ln>
                  <a:noFill/>
                </a:ln>
                <a:solidFill>
                  <a:srgbClr val="000000"/>
                </a:solidFill>
                <a:effectLst>
                  <a:outerShdw blurRad="38100" dist="38100" dir="2700000" algn="tl">
                    <a:srgbClr val="C0C0C0"/>
                  </a:outerShdw>
                </a:effectLst>
                <a:uLnTx/>
                <a:latin typeface="Monotype Corsiva" panose="03010101010201010101" pitchFamily="66" charset="0"/>
                <a:ea typeface="方正舒体" panose="02010601030101010101" pitchFamily="2" charset="-122"/>
                <a:cs typeface="+mn-cs"/>
                <a:sym typeface="+mn-ea"/>
              </a:rPr>
              <a:t>橡胶弹性</a:t>
            </a:r>
            <a:endParaRPr kumimoji="0" lang="zh-CN" altLang="en-US" sz="4000" b="1" i="0" u="none" strike="noStrike" kern="1200" cap="none" spc="0" normalizeH="0" baseline="0" noProof="1" dirty="0">
              <a:solidFill>
                <a:schemeClr val="tx1"/>
              </a:solidFill>
              <a:effectLst>
                <a:outerShdw blurRad="38100" dist="38100" dir="2700000">
                  <a:srgbClr val="000000"/>
                </a:outerShdw>
              </a:effectLst>
              <a:latin typeface="黑体" panose="02010609060101010101" pitchFamily="49" charset="-122"/>
              <a:ea typeface="黑体" panose="02010609060101010101" pitchFamily="49" charset="-122"/>
              <a:cs typeface="+mj-cs"/>
              <a:sym typeface="+mn-ea"/>
            </a:endParaRPr>
          </a:p>
        </p:txBody>
      </p:sp>
      <p:sp>
        <p:nvSpPr>
          <p:cNvPr id="4100" name="文本框 95235"/>
          <p:cNvSpPr txBox="1"/>
          <p:nvPr/>
        </p:nvSpPr>
        <p:spPr>
          <a:xfrm>
            <a:off x="3575050" y="147955"/>
            <a:ext cx="6761480" cy="521970"/>
          </a:xfrm>
          <a:prstGeom prst="rect">
            <a:avLst/>
          </a:prstGeom>
          <a:noFill/>
          <a:ln w="9525">
            <a:noFill/>
          </a:ln>
        </p:spPr>
        <p:txBody>
          <a:bodyPr wrap="square" anchor="t" anchorCtr="0">
            <a:spAutoFit/>
          </a:bodyPr>
          <a:p>
            <a:pPr algn="ctr"/>
            <a:r>
              <a:rPr lang="en-US" altLang="zh-CN" sz="2800" i="1">
                <a:solidFill>
                  <a:srgbClr val="DDDDDD"/>
                </a:solidFill>
                <a:effectDag name="">
                  <a:effect ref="fillLine"/>
                  <a:cont type="tree" name="">
                    <a:effect ref="fillLine"/>
                    <a:outerShdw dist="38100" dir="13500000" algn="br">
                      <a:srgbClr val="FFFFFF"/>
                    </a:outerShdw>
                  </a:cont>
                  <a:cont type="tree" name="">
                    <a:effect ref="fillLine"/>
                    <a:outerShdw dist="38100" dir="2700000" algn="tl">
                      <a:srgbClr val="999999"/>
                    </a:outerShdw>
                  </a:cont>
                </a:effectDag>
                <a:latin typeface="Times New Roman" panose="02020603050405020304" pitchFamily="18" charset="0"/>
                <a:ea typeface="宋体" panose="02010600030101010101" pitchFamily="2" charset="-122"/>
              </a:rPr>
              <a:t>Polymer Physics</a:t>
            </a:r>
            <a:r>
              <a:rPr lang="zh-CN" altLang="en-US" sz="2800" i="1" dirty="0">
                <a:solidFill>
                  <a:srgbClr val="DDDDDD"/>
                </a:solidFill>
                <a:effectDag name="">
                  <a:effect ref="fillLine"/>
                  <a:cont type="tree" name="">
                    <a:effect ref="fillLine"/>
                    <a:outerShdw dist="38100" dir="13500000" algn="br">
                      <a:srgbClr val="FFFFFF"/>
                    </a:outerShdw>
                  </a:cont>
                  <a:cont type="tree" name="">
                    <a:effect ref="fillLine"/>
                    <a:outerShdw dist="38100" dir="2700000" algn="tl">
                      <a:srgbClr val="999999"/>
                    </a:outerShdw>
                  </a:cont>
                </a:effectDag>
                <a:latin typeface="Times New Roman" panose="02020603050405020304" pitchFamily="18" charset="0"/>
                <a:ea typeface="宋体" panose="02010600030101010101" pitchFamily="2" charset="-122"/>
              </a:rPr>
              <a:t>高分子物理</a:t>
            </a:r>
            <a:endParaRPr lang="zh-CN" altLang="en-US" sz="2800" i="1">
              <a:solidFill>
                <a:srgbClr val="DDDDDD"/>
              </a:solidFill>
              <a:effectDag name="">
                <a:effect ref="fillLine"/>
                <a:cont type="tree" name="">
                  <a:effect ref="fillLine"/>
                  <a:outerShdw dist="38100" dir="13500000" algn="br">
                    <a:srgbClr val="FFFFFF"/>
                  </a:outerShdw>
                </a:cont>
                <a:cont type="tree" name="">
                  <a:effect ref="fillLine"/>
                  <a:outerShdw dist="38100" dir="2700000" algn="tl">
                    <a:srgbClr val="999999"/>
                  </a:outerShdw>
                </a:cont>
              </a:effectDag>
              <a:latin typeface="Times New Roman" panose="02020603050405020304" pitchFamily="18"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6172200"/>
            <a:ext cx="8229600" cy="0"/>
          </a:xfrm>
          <a:custGeom>
            <a:avLst/>
            <a:gdLst/>
            <a:ahLst/>
            <a:cxnLst/>
            <a:rect l="l" t="t" r="r" b="b"/>
            <a:pathLst>
              <a:path w="8229600">
                <a:moveTo>
                  <a:pt x="0" y="0"/>
                </a:moveTo>
                <a:lnTo>
                  <a:pt x="8229600" y="0"/>
                </a:lnTo>
              </a:path>
            </a:pathLst>
          </a:custGeom>
          <a:ln w="19050">
            <a:solidFill>
              <a:srgbClr val="CC9900"/>
            </a:solidFill>
          </a:ln>
        </p:spPr>
        <p:txBody>
          <a:bodyPr wrap="square" lIns="0" tIns="0" rIns="0" bIns="0" rtlCol="0"/>
          <a:lstStyle/>
          <a:p/>
        </p:txBody>
      </p:sp>
      <p:sp>
        <p:nvSpPr>
          <p:cNvPr id="3" name="object 3"/>
          <p:cNvSpPr txBox="1"/>
          <p:nvPr/>
        </p:nvSpPr>
        <p:spPr>
          <a:xfrm>
            <a:off x="10034778" y="6448755"/>
            <a:ext cx="97155" cy="196850"/>
          </a:xfrm>
          <a:prstGeom prst="rect">
            <a:avLst/>
          </a:prstGeom>
        </p:spPr>
        <p:txBody>
          <a:bodyPr vert="horz" wrap="square" lIns="0" tIns="12700" rIns="0" bIns="0" rtlCol="0">
            <a:spAutoFit/>
          </a:bodyPr>
          <a:lstStyle/>
          <a:p>
            <a:pPr marL="12700">
              <a:lnSpc>
                <a:spcPct val="100000"/>
              </a:lnSpc>
              <a:spcBef>
                <a:spcPts val="100"/>
              </a:spcBef>
            </a:pPr>
            <a:r>
              <a:rPr sz="1200" spc="-40" dirty="0">
                <a:latin typeface="Times New Roman" panose="02020603050405020304"/>
                <a:cs typeface="Times New Roman" panose="02020603050405020304"/>
              </a:rPr>
              <a:t>7</a:t>
            </a:r>
            <a:endParaRPr sz="1200">
              <a:latin typeface="Times New Roman" panose="02020603050405020304"/>
              <a:cs typeface="Times New Roman" panose="02020603050405020304"/>
            </a:endParaRPr>
          </a:p>
        </p:txBody>
      </p:sp>
      <p:sp>
        <p:nvSpPr>
          <p:cNvPr id="4" name="object 4"/>
          <p:cNvSpPr/>
          <p:nvPr/>
        </p:nvSpPr>
        <p:spPr>
          <a:xfrm>
            <a:off x="3381375" y="714298"/>
            <a:ext cx="5857875" cy="5405247"/>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6172200"/>
            <a:ext cx="8229600" cy="0"/>
          </a:xfrm>
          <a:custGeom>
            <a:avLst/>
            <a:gdLst/>
            <a:ahLst/>
            <a:cxnLst/>
            <a:rect l="l" t="t" r="r" b="b"/>
            <a:pathLst>
              <a:path w="8229600">
                <a:moveTo>
                  <a:pt x="0" y="0"/>
                </a:moveTo>
                <a:lnTo>
                  <a:pt x="8229600" y="0"/>
                </a:lnTo>
              </a:path>
            </a:pathLst>
          </a:custGeom>
          <a:ln w="19050">
            <a:solidFill>
              <a:srgbClr val="CC9900"/>
            </a:solidFill>
          </a:ln>
        </p:spPr>
        <p:txBody>
          <a:bodyPr wrap="square" lIns="0" tIns="0" rIns="0" bIns="0" rtlCol="0"/>
          <a:lstStyle/>
          <a:p/>
        </p:txBody>
      </p:sp>
      <p:sp>
        <p:nvSpPr>
          <p:cNvPr id="3" name="object 3"/>
          <p:cNvSpPr txBox="1"/>
          <p:nvPr/>
        </p:nvSpPr>
        <p:spPr>
          <a:xfrm>
            <a:off x="10034778" y="6448755"/>
            <a:ext cx="97155" cy="196850"/>
          </a:xfrm>
          <a:prstGeom prst="rect">
            <a:avLst/>
          </a:prstGeom>
        </p:spPr>
        <p:txBody>
          <a:bodyPr vert="horz" wrap="square" lIns="0" tIns="12700" rIns="0" bIns="0" rtlCol="0">
            <a:spAutoFit/>
          </a:bodyPr>
          <a:lstStyle/>
          <a:p>
            <a:pPr marL="12700">
              <a:lnSpc>
                <a:spcPct val="100000"/>
              </a:lnSpc>
              <a:spcBef>
                <a:spcPts val="100"/>
              </a:spcBef>
            </a:pPr>
            <a:r>
              <a:rPr sz="1200" spc="-40" dirty="0">
                <a:latin typeface="Times New Roman" panose="02020603050405020304"/>
                <a:cs typeface="Times New Roman" panose="02020603050405020304"/>
              </a:rPr>
              <a:t>8</a:t>
            </a:r>
            <a:endParaRPr sz="1200">
              <a:latin typeface="Times New Roman" panose="02020603050405020304"/>
              <a:cs typeface="Times New Roman" panose="02020603050405020304"/>
            </a:endParaRPr>
          </a:p>
        </p:txBody>
      </p:sp>
      <p:sp>
        <p:nvSpPr>
          <p:cNvPr id="4" name="object 4"/>
          <p:cNvSpPr/>
          <p:nvPr/>
        </p:nvSpPr>
        <p:spPr>
          <a:xfrm>
            <a:off x="2166912" y="500075"/>
            <a:ext cx="3000375" cy="5642356"/>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295900" y="1642998"/>
            <a:ext cx="5305424" cy="267652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239" y="803682"/>
            <a:ext cx="3893410" cy="874395"/>
          </a:xfrm>
          <a:prstGeom prst="rect">
            <a:avLst/>
          </a:prstGeom>
          <a:solidFill>
            <a:srgbClr val="800101"/>
          </a:solidFill>
          <a:ln w="9525">
            <a:solidFill>
              <a:srgbClr val="010101"/>
            </a:solidFill>
          </a:ln>
        </p:spPr>
        <p:txBody>
          <a:bodyPr vert="horz" wrap="square" lIns="0" tIns="12723" rIns="0" bIns="0" rtlCol="0">
            <a:spAutoFit/>
          </a:bodyPr>
          <a:lstStyle/>
          <a:p>
            <a:pPr marL="347980" marR="175260" indent="-167640">
              <a:lnSpc>
                <a:spcPts val="3360"/>
              </a:lnSpc>
              <a:spcBef>
                <a:spcPts val="100"/>
              </a:spcBef>
            </a:pPr>
            <a:r>
              <a:rPr spc="-5" dirty="0">
                <a:solidFill>
                  <a:srgbClr val="FFFF00"/>
                </a:solidFill>
              </a:rPr>
              <a:t>Idealized structure</a:t>
            </a:r>
            <a:r>
              <a:rPr spc="-55" dirty="0">
                <a:solidFill>
                  <a:srgbClr val="FFFF00"/>
                </a:solidFill>
              </a:rPr>
              <a:t> </a:t>
            </a:r>
            <a:r>
              <a:rPr spc="-5" dirty="0">
                <a:solidFill>
                  <a:srgbClr val="FFFF00"/>
                </a:solidFill>
              </a:rPr>
              <a:t>of</a:t>
            </a:r>
            <a:r>
              <a:rPr spc="-30" dirty="0">
                <a:solidFill>
                  <a:srgbClr val="FFFF00"/>
                </a:solidFill>
              </a:rPr>
              <a:t> </a:t>
            </a:r>
            <a:r>
              <a:rPr dirty="0">
                <a:solidFill>
                  <a:srgbClr val="FFFF00"/>
                </a:solidFill>
              </a:rPr>
              <a:t>a </a:t>
            </a:r>
            <a:r>
              <a:rPr dirty="0">
                <a:solidFill>
                  <a:srgbClr val="FFFF00"/>
                </a:solidFill>
              </a:rPr>
              <a:t> </a:t>
            </a:r>
            <a:r>
              <a:rPr spc="-5" dirty="0">
                <a:solidFill>
                  <a:srgbClr val="FFFF00"/>
                </a:solidFill>
              </a:rPr>
              <a:t>cross-linked</a:t>
            </a:r>
            <a:r>
              <a:rPr spc="-30" dirty="0">
                <a:solidFill>
                  <a:srgbClr val="FFFF00"/>
                </a:solidFill>
              </a:rPr>
              <a:t> </a:t>
            </a:r>
            <a:r>
              <a:rPr spc="-5" dirty="0">
                <a:solidFill>
                  <a:srgbClr val="FFFF00"/>
                </a:solidFill>
              </a:rPr>
              <a:t>polymer</a:t>
            </a:r>
            <a:endParaRPr spc="-5" dirty="0">
              <a:solidFill>
                <a:srgbClr val="FFFF00"/>
              </a:solidFill>
            </a:endParaRPr>
          </a:p>
        </p:txBody>
      </p:sp>
      <p:sp>
        <p:nvSpPr>
          <p:cNvPr id="3" name="object 3"/>
          <p:cNvSpPr/>
          <p:nvPr/>
        </p:nvSpPr>
        <p:spPr>
          <a:xfrm>
            <a:off x="4549534" y="832148"/>
            <a:ext cx="2911787" cy="4580482"/>
          </a:xfrm>
          <a:custGeom>
            <a:avLst/>
            <a:gdLst/>
            <a:ahLst/>
            <a:cxnLst/>
            <a:rect l="l" t="t" r="r" b="b"/>
            <a:pathLst>
              <a:path w="2906395" h="4572000">
                <a:moveTo>
                  <a:pt x="0" y="0"/>
                </a:moveTo>
                <a:lnTo>
                  <a:pt x="0" y="4572000"/>
                </a:lnTo>
                <a:lnTo>
                  <a:pt x="2906267" y="4572000"/>
                </a:lnTo>
                <a:lnTo>
                  <a:pt x="2906267" y="0"/>
                </a:lnTo>
                <a:lnTo>
                  <a:pt x="0" y="0"/>
                </a:lnTo>
                <a:close/>
              </a:path>
            </a:pathLst>
          </a:custGeom>
          <a:solidFill>
            <a:srgbClr val="01E4A8"/>
          </a:solidFill>
        </p:spPr>
        <p:txBody>
          <a:bodyPr wrap="square" lIns="0" tIns="0" rIns="0" bIns="0" rtlCol="0"/>
          <a:lstStyle/>
          <a:p>
            <a:endParaRPr sz="1805"/>
          </a:p>
        </p:txBody>
      </p:sp>
      <p:sp>
        <p:nvSpPr>
          <p:cNvPr id="4" name="object 4"/>
          <p:cNvSpPr/>
          <p:nvPr/>
        </p:nvSpPr>
        <p:spPr>
          <a:xfrm>
            <a:off x="4554114" y="2052084"/>
            <a:ext cx="1535988" cy="2904025"/>
          </a:xfrm>
          <a:prstGeom prst="rect">
            <a:avLst/>
          </a:prstGeom>
          <a:blipFill>
            <a:blip r:embed="rId1" cstate="print"/>
            <a:stretch>
              <a:fillRect/>
            </a:stretch>
          </a:blipFill>
        </p:spPr>
        <p:txBody>
          <a:bodyPr wrap="square" lIns="0" tIns="0" rIns="0" bIns="0" rtlCol="0"/>
          <a:lstStyle/>
          <a:p>
            <a:endParaRPr sz="1805"/>
          </a:p>
        </p:txBody>
      </p:sp>
      <p:sp>
        <p:nvSpPr>
          <p:cNvPr id="5" name="object 5"/>
          <p:cNvSpPr/>
          <p:nvPr/>
        </p:nvSpPr>
        <p:spPr>
          <a:xfrm>
            <a:off x="6511850" y="839782"/>
            <a:ext cx="936366" cy="4558496"/>
          </a:xfrm>
          <a:prstGeom prst="rect">
            <a:avLst/>
          </a:prstGeom>
          <a:blipFill>
            <a:blip r:embed="rId2" cstate="print"/>
            <a:stretch>
              <a:fillRect/>
            </a:stretch>
          </a:blipFill>
        </p:spPr>
        <p:txBody>
          <a:bodyPr wrap="square" lIns="0" tIns="0" rIns="0" bIns="0" rtlCol="0"/>
          <a:lstStyle/>
          <a:p>
            <a:endParaRPr sz="1805"/>
          </a:p>
        </p:txBody>
      </p:sp>
      <p:sp>
        <p:nvSpPr>
          <p:cNvPr id="6" name="object 6"/>
          <p:cNvSpPr txBox="1"/>
          <p:nvPr/>
        </p:nvSpPr>
        <p:spPr>
          <a:xfrm>
            <a:off x="5778624" y="3102624"/>
            <a:ext cx="219481" cy="331470"/>
          </a:xfrm>
          <a:prstGeom prst="rect">
            <a:avLst/>
          </a:prstGeom>
        </p:spPr>
        <p:txBody>
          <a:bodyPr vert="horz" wrap="square" lIns="0" tIns="0" rIns="0" bIns="0" rtlCol="0">
            <a:spAutoFit/>
          </a:bodyPr>
          <a:lstStyle/>
          <a:p>
            <a:pPr>
              <a:lnSpc>
                <a:spcPts val="2585"/>
              </a:lnSpc>
            </a:pPr>
            <a:r>
              <a:rPr sz="2355" i="1" spc="10" dirty="0">
                <a:latin typeface="Times New Roman" panose="02020603050405020304"/>
                <a:cs typeface="Times New Roman" panose="02020603050405020304"/>
              </a:rPr>
              <a:t>r</a:t>
            </a:r>
            <a:r>
              <a:rPr sz="2330" i="1" spc="22" baseline="-22000" dirty="0">
                <a:latin typeface="Times New Roman" panose="02020603050405020304"/>
                <a:cs typeface="Times New Roman" panose="02020603050405020304"/>
              </a:rPr>
              <a:t>0</a:t>
            </a:r>
            <a:endParaRPr sz="2330" baseline="-22000">
              <a:latin typeface="Times New Roman" panose="02020603050405020304"/>
              <a:cs typeface="Times New Roman" panose="02020603050405020304"/>
            </a:endParaRPr>
          </a:p>
        </p:txBody>
      </p:sp>
      <p:sp>
        <p:nvSpPr>
          <p:cNvPr id="7" name="object 7"/>
          <p:cNvSpPr txBox="1"/>
          <p:nvPr/>
        </p:nvSpPr>
        <p:spPr>
          <a:xfrm>
            <a:off x="7213078" y="2724734"/>
            <a:ext cx="117693" cy="331470"/>
          </a:xfrm>
          <a:prstGeom prst="rect">
            <a:avLst/>
          </a:prstGeom>
        </p:spPr>
        <p:txBody>
          <a:bodyPr vert="horz" wrap="square" lIns="0" tIns="0" rIns="0" bIns="0" rtlCol="0">
            <a:spAutoFit/>
          </a:bodyPr>
          <a:lstStyle/>
          <a:p>
            <a:pPr>
              <a:lnSpc>
                <a:spcPts val="2585"/>
              </a:lnSpc>
            </a:pPr>
            <a:r>
              <a:rPr sz="2355" i="1" spc="5" dirty="0">
                <a:latin typeface="Times New Roman" panose="02020603050405020304"/>
                <a:cs typeface="Times New Roman" panose="02020603050405020304"/>
              </a:rPr>
              <a:t>r</a:t>
            </a:r>
            <a:endParaRPr sz="2355">
              <a:latin typeface="Times New Roman" panose="02020603050405020304"/>
              <a:cs typeface="Times New Roman" panose="02020603050405020304"/>
            </a:endParaRPr>
          </a:p>
        </p:txBody>
      </p:sp>
      <p:sp>
        <p:nvSpPr>
          <p:cNvPr id="8" name="object 8"/>
          <p:cNvSpPr txBox="1"/>
          <p:nvPr/>
        </p:nvSpPr>
        <p:spPr>
          <a:xfrm>
            <a:off x="5845275" y="3098892"/>
            <a:ext cx="244929" cy="378460"/>
          </a:xfrm>
          <a:prstGeom prst="rect">
            <a:avLst/>
          </a:prstGeom>
        </p:spPr>
        <p:txBody>
          <a:bodyPr vert="horz" wrap="square" lIns="0" tIns="15904" rIns="0" bIns="0" rtlCol="0">
            <a:spAutoFit/>
          </a:bodyPr>
          <a:lstStyle/>
          <a:p>
            <a:pPr marL="12700">
              <a:lnSpc>
                <a:spcPct val="100000"/>
              </a:lnSpc>
              <a:spcBef>
                <a:spcPts val="125"/>
              </a:spcBef>
            </a:pPr>
            <a:r>
              <a:rPr sz="2355" i="1" spc="10" dirty="0">
                <a:latin typeface="Times New Roman" panose="02020603050405020304"/>
                <a:cs typeface="Times New Roman" panose="02020603050405020304"/>
              </a:rPr>
              <a:t>r</a:t>
            </a:r>
            <a:r>
              <a:rPr sz="2330" i="1" spc="22" baseline="-22000" dirty="0">
                <a:latin typeface="Times New Roman" panose="02020603050405020304"/>
                <a:cs typeface="Times New Roman" panose="02020603050405020304"/>
              </a:rPr>
              <a:t>0</a:t>
            </a:r>
            <a:endParaRPr sz="2330" baseline="-22000">
              <a:latin typeface="Times New Roman" panose="02020603050405020304"/>
              <a:cs typeface="Times New Roman" panose="02020603050405020304"/>
            </a:endParaRPr>
          </a:p>
        </p:txBody>
      </p:sp>
      <p:sp>
        <p:nvSpPr>
          <p:cNvPr id="9" name="object 9"/>
          <p:cNvSpPr txBox="1"/>
          <p:nvPr/>
        </p:nvSpPr>
        <p:spPr>
          <a:xfrm>
            <a:off x="7200355" y="2679093"/>
            <a:ext cx="143140" cy="378460"/>
          </a:xfrm>
          <a:prstGeom prst="rect">
            <a:avLst/>
          </a:prstGeom>
        </p:spPr>
        <p:txBody>
          <a:bodyPr vert="horz" wrap="square" lIns="0" tIns="15904" rIns="0" bIns="0" rtlCol="0">
            <a:spAutoFit/>
          </a:bodyPr>
          <a:lstStyle/>
          <a:p>
            <a:pPr marL="12700">
              <a:lnSpc>
                <a:spcPct val="100000"/>
              </a:lnSpc>
              <a:spcBef>
                <a:spcPts val="125"/>
              </a:spcBef>
            </a:pPr>
            <a:r>
              <a:rPr sz="2355" i="1" spc="5" dirty="0">
                <a:latin typeface="Times New Roman" panose="02020603050405020304"/>
                <a:cs typeface="Times New Roman" panose="02020603050405020304"/>
              </a:rPr>
              <a:t>r</a:t>
            </a:r>
            <a:endParaRPr sz="2355">
              <a:latin typeface="Times New Roman" panose="02020603050405020304"/>
              <a:cs typeface="Times New Roman" panose="02020603050405020304"/>
            </a:endParaRPr>
          </a:p>
        </p:txBody>
      </p:sp>
      <p:sp>
        <p:nvSpPr>
          <p:cNvPr id="10" name="object 10"/>
          <p:cNvSpPr/>
          <p:nvPr/>
        </p:nvSpPr>
        <p:spPr>
          <a:xfrm>
            <a:off x="650296" y="1822048"/>
            <a:ext cx="3282678" cy="3246035"/>
          </a:xfrm>
          <a:prstGeom prst="rect">
            <a:avLst/>
          </a:prstGeom>
          <a:blipFill>
            <a:blip r:embed="rId3" cstate="print"/>
            <a:stretch>
              <a:fillRect/>
            </a:stretch>
          </a:blipFill>
        </p:spPr>
        <p:txBody>
          <a:bodyPr wrap="square" lIns="0" tIns="0" rIns="0" bIns="0" rtlCol="0"/>
          <a:lstStyle/>
          <a:p>
            <a:endParaRPr sz="1805"/>
          </a:p>
        </p:txBody>
      </p:sp>
      <p:sp>
        <p:nvSpPr>
          <p:cNvPr id="11" name="object 11"/>
          <p:cNvSpPr txBox="1"/>
          <p:nvPr/>
        </p:nvSpPr>
        <p:spPr>
          <a:xfrm>
            <a:off x="4181049" y="5572865"/>
            <a:ext cx="4733165" cy="549910"/>
          </a:xfrm>
          <a:prstGeom prst="rect">
            <a:avLst/>
          </a:prstGeom>
          <a:solidFill>
            <a:srgbClr val="800101"/>
          </a:solidFill>
          <a:ln w="9525">
            <a:solidFill>
              <a:srgbClr val="010101"/>
            </a:solidFill>
          </a:ln>
        </p:spPr>
        <p:txBody>
          <a:bodyPr vert="horz" wrap="square" lIns="0" tIns="56619" rIns="0" bIns="0" rtlCol="0">
            <a:spAutoFit/>
          </a:bodyPr>
          <a:lstStyle/>
          <a:p>
            <a:pPr marL="154940">
              <a:lnSpc>
                <a:spcPct val="100000"/>
              </a:lnSpc>
              <a:spcBef>
                <a:spcPts val="445"/>
              </a:spcBef>
            </a:pPr>
            <a:r>
              <a:rPr sz="3205" b="1" spc="-5" dirty="0">
                <a:solidFill>
                  <a:srgbClr val="FFFF00"/>
                </a:solidFill>
                <a:latin typeface="Times New Roman" panose="02020603050405020304"/>
                <a:cs typeface="Times New Roman" panose="02020603050405020304"/>
              </a:rPr>
              <a:t>A </a:t>
            </a:r>
            <a:r>
              <a:rPr sz="3205" b="1" spc="-10" dirty="0">
                <a:solidFill>
                  <a:srgbClr val="FFFF00"/>
                </a:solidFill>
                <a:latin typeface="Times New Roman" panose="02020603050405020304"/>
                <a:cs typeface="Times New Roman" panose="02020603050405020304"/>
              </a:rPr>
              <a:t>network </a:t>
            </a:r>
            <a:r>
              <a:rPr sz="3205" b="1" spc="-5" dirty="0">
                <a:solidFill>
                  <a:srgbClr val="FFFF00"/>
                </a:solidFill>
                <a:latin typeface="Times New Roman" panose="02020603050405020304"/>
                <a:cs typeface="Times New Roman" panose="02020603050405020304"/>
              </a:rPr>
              <a:t>chain segment</a:t>
            </a:r>
            <a:endParaRPr sz="3205">
              <a:latin typeface="Times New Roman" panose="02020603050405020304"/>
              <a:cs typeface="Times New Roman" panose="02020603050405020304"/>
            </a:endParaRPr>
          </a:p>
        </p:txBody>
      </p:sp>
      <p:sp>
        <p:nvSpPr>
          <p:cNvPr id="12" name="object 12"/>
          <p:cNvSpPr/>
          <p:nvPr/>
        </p:nvSpPr>
        <p:spPr>
          <a:xfrm>
            <a:off x="2859615" y="1974731"/>
            <a:ext cx="2066306" cy="1368419"/>
          </a:xfrm>
          <a:custGeom>
            <a:avLst/>
            <a:gdLst/>
            <a:ahLst/>
            <a:cxnLst/>
            <a:rect l="l" t="t" r="r" b="b"/>
            <a:pathLst>
              <a:path w="2062479" h="1365885">
                <a:moveTo>
                  <a:pt x="485394" y="1100437"/>
                </a:moveTo>
                <a:lnTo>
                  <a:pt x="485394" y="835151"/>
                </a:lnTo>
                <a:lnTo>
                  <a:pt x="0" y="1365503"/>
                </a:lnTo>
                <a:lnTo>
                  <a:pt x="485394" y="1100437"/>
                </a:lnTo>
                <a:close/>
              </a:path>
              <a:path w="2062479" h="1365885">
                <a:moveTo>
                  <a:pt x="2061972" y="495299"/>
                </a:moveTo>
                <a:lnTo>
                  <a:pt x="2053643" y="428088"/>
                </a:lnTo>
                <a:lnTo>
                  <a:pt x="2029382" y="363625"/>
                </a:lnTo>
                <a:lnTo>
                  <a:pt x="1990272" y="302502"/>
                </a:lnTo>
                <a:lnTo>
                  <a:pt x="1965488" y="273376"/>
                </a:lnTo>
                <a:lnTo>
                  <a:pt x="1937399" y="245307"/>
                </a:lnTo>
                <a:lnTo>
                  <a:pt x="1906140" y="218368"/>
                </a:lnTo>
                <a:lnTo>
                  <a:pt x="1871846" y="192632"/>
                </a:lnTo>
                <a:lnTo>
                  <a:pt x="1834655" y="168173"/>
                </a:lnTo>
                <a:lnTo>
                  <a:pt x="1794700" y="145065"/>
                </a:lnTo>
                <a:lnTo>
                  <a:pt x="1752118" y="123382"/>
                </a:lnTo>
                <a:lnTo>
                  <a:pt x="1707044" y="103198"/>
                </a:lnTo>
                <a:lnTo>
                  <a:pt x="1659615" y="84586"/>
                </a:lnTo>
                <a:lnTo>
                  <a:pt x="1609964" y="67620"/>
                </a:lnTo>
                <a:lnTo>
                  <a:pt x="1558229" y="52374"/>
                </a:lnTo>
                <a:lnTo>
                  <a:pt x="1504545" y="38921"/>
                </a:lnTo>
                <a:lnTo>
                  <a:pt x="1449046" y="27336"/>
                </a:lnTo>
                <a:lnTo>
                  <a:pt x="1391870" y="17691"/>
                </a:lnTo>
                <a:lnTo>
                  <a:pt x="1333151" y="10062"/>
                </a:lnTo>
                <a:lnTo>
                  <a:pt x="1273025" y="4521"/>
                </a:lnTo>
                <a:lnTo>
                  <a:pt x="1211628" y="1142"/>
                </a:lnTo>
                <a:lnTo>
                  <a:pt x="1149095" y="0"/>
                </a:lnTo>
                <a:lnTo>
                  <a:pt x="1086563" y="1142"/>
                </a:lnTo>
                <a:lnTo>
                  <a:pt x="1025166" y="4521"/>
                </a:lnTo>
                <a:lnTo>
                  <a:pt x="965040" y="10062"/>
                </a:lnTo>
                <a:lnTo>
                  <a:pt x="906321" y="17691"/>
                </a:lnTo>
                <a:lnTo>
                  <a:pt x="849145" y="27336"/>
                </a:lnTo>
                <a:lnTo>
                  <a:pt x="793646" y="38921"/>
                </a:lnTo>
                <a:lnTo>
                  <a:pt x="739962" y="52374"/>
                </a:lnTo>
                <a:lnTo>
                  <a:pt x="688227" y="67620"/>
                </a:lnTo>
                <a:lnTo>
                  <a:pt x="638576" y="84586"/>
                </a:lnTo>
                <a:lnTo>
                  <a:pt x="591147" y="103198"/>
                </a:lnTo>
                <a:lnTo>
                  <a:pt x="546073" y="123382"/>
                </a:lnTo>
                <a:lnTo>
                  <a:pt x="503491" y="145065"/>
                </a:lnTo>
                <a:lnTo>
                  <a:pt x="463536" y="168173"/>
                </a:lnTo>
                <a:lnTo>
                  <a:pt x="426345" y="192632"/>
                </a:lnTo>
                <a:lnTo>
                  <a:pt x="392051" y="218368"/>
                </a:lnTo>
                <a:lnTo>
                  <a:pt x="360792" y="245307"/>
                </a:lnTo>
                <a:lnTo>
                  <a:pt x="332703" y="273376"/>
                </a:lnTo>
                <a:lnTo>
                  <a:pt x="307919" y="302502"/>
                </a:lnTo>
                <a:lnTo>
                  <a:pt x="268809" y="363625"/>
                </a:lnTo>
                <a:lnTo>
                  <a:pt x="244548" y="428088"/>
                </a:lnTo>
                <a:lnTo>
                  <a:pt x="236219" y="495299"/>
                </a:lnTo>
                <a:lnTo>
                  <a:pt x="239496" y="537259"/>
                </a:lnTo>
                <a:lnTo>
                  <a:pt x="249227" y="578666"/>
                </a:lnTo>
                <a:lnTo>
                  <a:pt x="265260" y="619308"/>
                </a:lnTo>
                <a:lnTo>
                  <a:pt x="287446" y="658972"/>
                </a:lnTo>
                <a:lnTo>
                  <a:pt x="315634" y="697444"/>
                </a:lnTo>
                <a:lnTo>
                  <a:pt x="349673" y="734511"/>
                </a:lnTo>
                <a:lnTo>
                  <a:pt x="389413" y="769960"/>
                </a:lnTo>
                <a:lnTo>
                  <a:pt x="434703" y="803578"/>
                </a:lnTo>
                <a:lnTo>
                  <a:pt x="485394" y="835151"/>
                </a:lnTo>
                <a:lnTo>
                  <a:pt x="485394" y="1100437"/>
                </a:lnTo>
                <a:lnTo>
                  <a:pt x="768858" y="945641"/>
                </a:lnTo>
                <a:lnTo>
                  <a:pt x="813949" y="956106"/>
                </a:lnTo>
                <a:lnTo>
                  <a:pt x="859988" y="965203"/>
                </a:lnTo>
                <a:lnTo>
                  <a:pt x="906848" y="972926"/>
                </a:lnTo>
                <a:lnTo>
                  <a:pt x="954405" y="979265"/>
                </a:lnTo>
                <a:lnTo>
                  <a:pt x="1002533" y="984210"/>
                </a:lnTo>
                <a:lnTo>
                  <a:pt x="1051107" y="987754"/>
                </a:lnTo>
                <a:lnTo>
                  <a:pt x="1100003" y="989887"/>
                </a:lnTo>
                <a:lnTo>
                  <a:pt x="1149095" y="990599"/>
                </a:lnTo>
                <a:lnTo>
                  <a:pt x="1211628" y="989457"/>
                </a:lnTo>
                <a:lnTo>
                  <a:pt x="1273025" y="986078"/>
                </a:lnTo>
                <a:lnTo>
                  <a:pt x="1333151" y="980537"/>
                </a:lnTo>
                <a:lnTo>
                  <a:pt x="1391870" y="972908"/>
                </a:lnTo>
                <a:lnTo>
                  <a:pt x="1449046" y="963263"/>
                </a:lnTo>
                <a:lnTo>
                  <a:pt x="1504545" y="951678"/>
                </a:lnTo>
                <a:lnTo>
                  <a:pt x="1558229" y="938225"/>
                </a:lnTo>
                <a:lnTo>
                  <a:pt x="1609964" y="922979"/>
                </a:lnTo>
                <a:lnTo>
                  <a:pt x="1659615" y="906013"/>
                </a:lnTo>
                <a:lnTo>
                  <a:pt x="1707044" y="887401"/>
                </a:lnTo>
                <a:lnTo>
                  <a:pt x="1752118" y="867217"/>
                </a:lnTo>
                <a:lnTo>
                  <a:pt x="1794700" y="845534"/>
                </a:lnTo>
                <a:lnTo>
                  <a:pt x="1834655" y="822426"/>
                </a:lnTo>
                <a:lnTo>
                  <a:pt x="1871846" y="797967"/>
                </a:lnTo>
                <a:lnTo>
                  <a:pt x="1906140" y="772231"/>
                </a:lnTo>
                <a:lnTo>
                  <a:pt x="1937399" y="745292"/>
                </a:lnTo>
                <a:lnTo>
                  <a:pt x="1965488" y="717223"/>
                </a:lnTo>
                <a:lnTo>
                  <a:pt x="1990272" y="688097"/>
                </a:lnTo>
                <a:lnTo>
                  <a:pt x="2029382" y="626974"/>
                </a:lnTo>
                <a:lnTo>
                  <a:pt x="2053643" y="562511"/>
                </a:lnTo>
                <a:lnTo>
                  <a:pt x="2059867" y="529212"/>
                </a:lnTo>
                <a:lnTo>
                  <a:pt x="2061972" y="495299"/>
                </a:lnTo>
                <a:close/>
              </a:path>
            </a:pathLst>
          </a:custGeom>
          <a:solidFill>
            <a:srgbClr val="FFCF02"/>
          </a:solidFill>
        </p:spPr>
        <p:txBody>
          <a:bodyPr wrap="square" lIns="0" tIns="0" rIns="0" bIns="0" rtlCol="0"/>
          <a:lstStyle/>
          <a:p>
            <a:endParaRPr sz="1805"/>
          </a:p>
        </p:txBody>
      </p:sp>
      <p:sp>
        <p:nvSpPr>
          <p:cNvPr id="13" name="object 13"/>
          <p:cNvSpPr/>
          <p:nvPr/>
        </p:nvSpPr>
        <p:spPr>
          <a:xfrm>
            <a:off x="2859615" y="1974731"/>
            <a:ext cx="2066306" cy="1368419"/>
          </a:xfrm>
          <a:custGeom>
            <a:avLst/>
            <a:gdLst/>
            <a:ahLst/>
            <a:cxnLst/>
            <a:rect l="l" t="t" r="r" b="b"/>
            <a:pathLst>
              <a:path w="2062479" h="1365885">
                <a:moveTo>
                  <a:pt x="485394" y="835151"/>
                </a:moveTo>
                <a:lnTo>
                  <a:pt x="434703" y="803578"/>
                </a:lnTo>
                <a:lnTo>
                  <a:pt x="389413" y="769960"/>
                </a:lnTo>
                <a:lnTo>
                  <a:pt x="349673" y="734511"/>
                </a:lnTo>
                <a:lnTo>
                  <a:pt x="315634" y="697444"/>
                </a:lnTo>
                <a:lnTo>
                  <a:pt x="287446" y="658972"/>
                </a:lnTo>
                <a:lnTo>
                  <a:pt x="265260" y="619308"/>
                </a:lnTo>
                <a:lnTo>
                  <a:pt x="249227" y="578666"/>
                </a:lnTo>
                <a:lnTo>
                  <a:pt x="239496" y="537259"/>
                </a:lnTo>
                <a:lnTo>
                  <a:pt x="236219" y="495299"/>
                </a:lnTo>
                <a:lnTo>
                  <a:pt x="238324" y="461387"/>
                </a:lnTo>
                <a:lnTo>
                  <a:pt x="254755" y="395476"/>
                </a:lnTo>
                <a:lnTo>
                  <a:pt x="286576" y="332609"/>
                </a:lnTo>
                <a:lnTo>
                  <a:pt x="332703" y="273376"/>
                </a:lnTo>
                <a:lnTo>
                  <a:pt x="360792" y="245307"/>
                </a:lnTo>
                <a:lnTo>
                  <a:pt x="392051" y="218368"/>
                </a:lnTo>
                <a:lnTo>
                  <a:pt x="426345" y="192632"/>
                </a:lnTo>
                <a:lnTo>
                  <a:pt x="463536" y="168173"/>
                </a:lnTo>
                <a:lnTo>
                  <a:pt x="503491" y="145065"/>
                </a:lnTo>
                <a:lnTo>
                  <a:pt x="546073" y="123382"/>
                </a:lnTo>
                <a:lnTo>
                  <a:pt x="591147" y="103198"/>
                </a:lnTo>
                <a:lnTo>
                  <a:pt x="638576" y="84586"/>
                </a:lnTo>
                <a:lnTo>
                  <a:pt x="688227" y="67620"/>
                </a:lnTo>
                <a:lnTo>
                  <a:pt x="739962" y="52374"/>
                </a:lnTo>
                <a:lnTo>
                  <a:pt x="793646" y="38921"/>
                </a:lnTo>
                <a:lnTo>
                  <a:pt x="849145" y="27336"/>
                </a:lnTo>
                <a:lnTo>
                  <a:pt x="906321" y="17691"/>
                </a:lnTo>
                <a:lnTo>
                  <a:pt x="965040" y="10062"/>
                </a:lnTo>
                <a:lnTo>
                  <a:pt x="1025166" y="4521"/>
                </a:lnTo>
                <a:lnTo>
                  <a:pt x="1086563" y="1142"/>
                </a:lnTo>
                <a:lnTo>
                  <a:pt x="1149095" y="0"/>
                </a:lnTo>
                <a:lnTo>
                  <a:pt x="1211628" y="1142"/>
                </a:lnTo>
                <a:lnTo>
                  <a:pt x="1273025" y="4521"/>
                </a:lnTo>
                <a:lnTo>
                  <a:pt x="1333151" y="10062"/>
                </a:lnTo>
                <a:lnTo>
                  <a:pt x="1391870" y="17691"/>
                </a:lnTo>
                <a:lnTo>
                  <a:pt x="1449046" y="27336"/>
                </a:lnTo>
                <a:lnTo>
                  <a:pt x="1504545" y="38921"/>
                </a:lnTo>
                <a:lnTo>
                  <a:pt x="1558229" y="52374"/>
                </a:lnTo>
                <a:lnTo>
                  <a:pt x="1609964" y="67620"/>
                </a:lnTo>
                <a:lnTo>
                  <a:pt x="1659615" y="84586"/>
                </a:lnTo>
                <a:lnTo>
                  <a:pt x="1707044" y="103198"/>
                </a:lnTo>
                <a:lnTo>
                  <a:pt x="1752118" y="123382"/>
                </a:lnTo>
                <a:lnTo>
                  <a:pt x="1794700" y="145065"/>
                </a:lnTo>
                <a:lnTo>
                  <a:pt x="1834655" y="168173"/>
                </a:lnTo>
                <a:lnTo>
                  <a:pt x="1871846" y="192632"/>
                </a:lnTo>
                <a:lnTo>
                  <a:pt x="1906140" y="218368"/>
                </a:lnTo>
                <a:lnTo>
                  <a:pt x="1937399" y="245307"/>
                </a:lnTo>
                <a:lnTo>
                  <a:pt x="1965488" y="273376"/>
                </a:lnTo>
                <a:lnTo>
                  <a:pt x="1990272" y="302502"/>
                </a:lnTo>
                <a:lnTo>
                  <a:pt x="2029382" y="363625"/>
                </a:lnTo>
                <a:lnTo>
                  <a:pt x="2053643" y="428088"/>
                </a:lnTo>
                <a:lnTo>
                  <a:pt x="2061972" y="495299"/>
                </a:lnTo>
                <a:lnTo>
                  <a:pt x="2059867" y="529212"/>
                </a:lnTo>
                <a:lnTo>
                  <a:pt x="2043436" y="595123"/>
                </a:lnTo>
                <a:lnTo>
                  <a:pt x="2011615" y="657990"/>
                </a:lnTo>
                <a:lnTo>
                  <a:pt x="1965488" y="717223"/>
                </a:lnTo>
                <a:lnTo>
                  <a:pt x="1937399" y="745292"/>
                </a:lnTo>
                <a:lnTo>
                  <a:pt x="1906140" y="772231"/>
                </a:lnTo>
                <a:lnTo>
                  <a:pt x="1871846" y="797967"/>
                </a:lnTo>
                <a:lnTo>
                  <a:pt x="1834655" y="822426"/>
                </a:lnTo>
                <a:lnTo>
                  <a:pt x="1794700" y="845534"/>
                </a:lnTo>
                <a:lnTo>
                  <a:pt x="1752118" y="867217"/>
                </a:lnTo>
                <a:lnTo>
                  <a:pt x="1707044" y="887401"/>
                </a:lnTo>
                <a:lnTo>
                  <a:pt x="1659615" y="906013"/>
                </a:lnTo>
                <a:lnTo>
                  <a:pt x="1609964" y="922979"/>
                </a:lnTo>
                <a:lnTo>
                  <a:pt x="1558229" y="938225"/>
                </a:lnTo>
                <a:lnTo>
                  <a:pt x="1504545" y="951678"/>
                </a:lnTo>
                <a:lnTo>
                  <a:pt x="1449046" y="963263"/>
                </a:lnTo>
                <a:lnTo>
                  <a:pt x="1391870" y="972908"/>
                </a:lnTo>
                <a:lnTo>
                  <a:pt x="1333151" y="980537"/>
                </a:lnTo>
                <a:lnTo>
                  <a:pt x="1273025" y="986078"/>
                </a:lnTo>
                <a:lnTo>
                  <a:pt x="1211628" y="989457"/>
                </a:lnTo>
                <a:lnTo>
                  <a:pt x="1149095" y="990599"/>
                </a:lnTo>
                <a:lnTo>
                  <a:pt x="1100003" y="989887"/>
                </a:lnTo>
                <a:lnTo>
                  <a:pt x="1051107" y="987754"/>
                </a:lnTo>
                <a:lnTo>
                  <a:pt x="1002533" y="984210"/>
                </a:lnTo>
                <a:lnTo>
                  <a:pt x="954405" y="979265"/>
                </a:lnTo>
                <a:lnTo>
                  <a:pt x="906848" y="972926"/>
                </a:lnTo>
                <a:lnTo>
                  <a:pt x="859988" y="965203"/>
                </a:lnTo>
                <a:lnTo>
                  <a:pt x="813949" y="956106"/>
                </a:lnTo>
                <a:lnTo>
                  <a:pt x="768858" y="945641"/>
                </a:lnTo>
                <a:lnTo>
                  <a:pt x="0" y="1365503"/>
                </a:lnTo>
                <a:lnTo>
                  <a:pt x="485394" y="835151"/>
                </a:lnTo>
                <a:close/>
              </a:path>
            </a:pathLst>
          </a:custGeom>
          <a:ln w="9525">
            <a:solidFill>
              <a:srgbClr val="FF0101"/>
            </a:solidFill>
          </a:ln>
        </p:spPr>
        <p:txBody>
          <a:bodyPr wrap="square" lIns="0" tIns="0" rIns="0" bIns="0" rtlCol="0"/>
          <a:lstStyle/>
          <a:p>
            <a:endParaRPr sz="1805"/>
          </a:p>
        </p:txBody>
      </p:sp>
      <p:sp>
        <p:nvSpPr>
          <p:cNvPr id="14" name="object 14"/>
          <p:cNvSpPr txBox="1"/>
          <p:nvPr/>
        </p:nvSpPr>
        <p:spPr>
          <a:xfrm>
            <a:off x="3437768" y="2142174"/>
            <a:ext cx="1145757" cy="753745"/>
          </a:xfrm>
          <a:prstGeom prst="rect">
            <a:avLst/>
          </a:prstGeom>
        </p:spPr>
        <p:txBody>
          <a:bodyPr vert="horz" wrap="square" lIns="0" tIns="12723" rIns="0" bIns="0" rtlCol="0">
            <a:spAutoFit/>
          </a:bodyPr>
          <a:lstStyle/>
          <a:p>
            <a:pPr marL="194945" marR="5080" indent="-182880">
              <a:lnSpc>
                <a:spcPct val="100000"/>
              </a:lnSpc>
              <a:spcBef>
                <a:spcPts val="100"/>
              </a:spcBef>
            </a:pPr>
            <a:r>
              <a:rPr sz="2405" spc="-10" dirty="0">
                <a:latin typeface="Tahoma" panose="020B0604030504040204"/>
                <a:cs typeface="Tahoma" panose="020B0604030504040204"/>
              </a:rPr>
              <a:t>Network  </a:t>
            </a:r>
            <a:r>
              <a:rPr sz="2405" spc="-5" dirty="0">
                <a:latin typeface="Tahoma" panose="020B0604030504040204"/>
                <a:cs typeface="Tahoma" panose="020B0604030504040204"/>
              </a:rPr>
              <a:t>Chain</a:t>
            </a:r>
            <a:endParaRPr sz="2405">
              <a:latin typeface="Tahoma" panose="020B0604030504040204"/>
              <a:cs typeface="Tahoma" panose="020B0604030504040204"/>
            </a:endParaRPr>
          </a:p>
        </p:txBody>
      </p:sp>
      <p:sp>
        <p:nvSpPr>
          <p:cNvPr id="15" name="object 15"/>
          <p:cNvSpPr/>
          <p:nvPr/>
        </p:nvSpPr>
        <p:spPr>
          <a:xfrm>
            <a:off x="879320" y="3880212"/>
            <a:ext cx="2506542" cy="2493818"/>
          </a:xfrm>
          <a:custGeom>
            <a:avLst/>
            <a:gdLst/>
            <a:ahLst/>
            <a:cxnLst/>
            <a:rect l="l" t="t" r="r" b="b"/>
            <a:pathLst>
              <a:path w="2501900" h="2489200">
                <a:moveTo>
                  <a:pt x="2067306" y="0"/>
                </a:moveTo>
                <a:lnTo>
                  <a:pt x="1204722" y="1527047"/>
                </a:lnTo>
                <a:lnTo>
                  <a:pt x="1137921" y="1528708"/>
                </a:lnTo>
                <a:lnTo>
                  <a:pt x="1072148" y="1531685"/>
                </a:lnTo>
                <a:lnTo>
                  <a:pt x="1007488" y="1535943"/>
                </a:lnTo>
                <a:lnTo>
                  <a:pt x="944028" y="1541448"/>
                </a:lnTo>
                <a:lnTo>
                  <a:pt x="881856" y="1548165"/>
                </a:lnTo>
                <a:lnTo>
                  <a:pt x="821058" y="1556058"/>
                </a:lnTo>
                <a:lnTo>
                  <a:pt x="761720" y="1565094"/>
                </a:lnTo>
                <a:lnTo>
                  <a:pt x="703931" y="1575237"/>
                </a:lnTo>
                <a:lnTo>
                  <a:pt x="647776" y="1586451"/>
                </a:lnTo>
                <a:lnTo>
                  <a:pt x="593344" y="1598704"/>
                </a:lnTo>
                <a:lnTo>
                  <a:pt x="540719" y="1611958"/>
                </a:lnTo>
                <a:lnTo>
                  <a:pt x="489990" y="1626181"/>
                </a:lnTo>
                <a:lnTo>
                  <a:pt x="441243" y="1641336"/>
                </a:lnTo>
                <a:lnTo>
                  <a:pt x="394565" y="1657388"/>
                </a:lnTo>
                <a:lnTo>
                  <a:pt x="350043" y="1674304"/>
                </a:lnTo>
                <a:lnTo>
                  <a:pt x="307764" y="1692048"/>
                </a:lnTo>
                <a:lnTo>
                  <a:pt x="267815" y="1710585"/>
                </a:lnTo>
                <a:lnTo>
                  <a:pt x="230282" y="1729880"/>
                </a:lnTo>
                <a:lnTo>
                  <a:pt x="195253" y="1749898"/>
                </a:lnTo>
                <a:lnTo>
                  <a:pt x="162814" y="1770605"/>
                </a:lnTo>
                <a:lnTo>
                  <a:pt x="106054" y="1813945"/>
                </a:lnTo>
                <a:lnTo>
                  <a:pt x="60697" y="1859621"/>
                </a:lnTo>
                <a:lnTo>
                  <a:pt x="27440" y="1907353"/>
                </a:lnTo>
                <a:lnTo>
                  <a:pt x="6975" y="1956862"/>
                </a:lnTo>
                <a:lnTo>
                  <a:pt x="0" y="2007870"/>
                </a:lnTo>
                <a:lnTo>
                  <a:pt x="1733" y="2033441"/>
                </a:lnTo>
                <a:lnTo>
                  <a:pt x="15346" y="2083494"/>
                </a:lnTo>
                <a:lnTo>
                  <a:pt x="41909" y="2131877"/>
                </a:lnTo>
                <a:lnTo>
                  <a:pt x="80732" y="2178325"/>
                </a:lnTo>
                <a:lnTo>
                  <a:pt x="131122" y="2222574"/>
                </a:lnTo>
                <a:lnTo>
                  <a:pt x="192389" y="2264361"/>
                </a:lnTo>
                <a:lnTo>
                  <a:pt x="226885" y="2284248"/>
                </a:lnTo>
                <a:lnTo>
                  <a:pt x="263841" y="2303420"/>
                </a:lnTo>
                <a:lnTo>
                  <a:pt x="303170" y="2321844"/>
                </a:lnTo>
                <a:lnTo>
                  <a:pt x="344787" y="2339488"/>
                </a:lnTo>
                <a:lnTo>
                  <a:pt x="388605" y="2356319"/>
                </a:lnTo>
                <a:lnTo>
                  <a:pt x="434537" y="2372302"/>
                </a:lnTo>
                <a:lnTo>
                  <a:pt x="482496" y="2387406"/>
                </a:lnTo>
                <a:lnTo>
                  <a:pt x="532398" y="2401597"/>
                </a:lnTo>
                <a:lnTo>
                  <a:pt x="584154" y="2414843"/>
                </a:lnTo>
                <a:lnTo>
                  <a:pt x="637680" y="2427109"/>
                </a:lnTo>
                <a:lnTo>
                  <a:pt x="692887" y="2438365"/>
                </a:lnTo>
                <a:lnTo>
                  <a:pt x="749691" y="2448575"/>
                </a:lnTo>
                <a:lnTo>
                  <a:pt x="808004" y="2457708"/>
                </a:lnTo>
                <a:lnTo>
                  <a:pt x="867740" y="2465730"/>
                </a:lnTo>
                <a:lnTo>
                  <a:pt x="928813" y="2472609"/>
                </a:lnTo>
                <a:lnTo>
                  <a:pt x="991136" y="2478310"/>
                </a:lnTo>
                <a:lnTo>
                  <a:pt x="1054623" y="2482803"/>
                </a:lnTo>
                <a:lnTo>
                  <a:pt x="1119187" y="2486052"/>
                </a:lnTo>
                <a:lnTo>
                  <a:pt x="1184743" y="2488026"/>
                </a:lnTo>
                <a:lnTo>
                  <a:pt x="1251204" y="2488691"/>
                </a:lnTo>
                <a:lnTo>
                  <a:pt x="1317592" y="2488026"/>
                </a:lnTo>
                <a:lnTo>
                  <a:pt x="1383081" y="2486052"/>
                </a:lnTo>
                <a:lnTo>
                  <a:pt x="1447584" y="2482803"/>
                </a:lnTo>
                <a:lnTo>
                  <a:pt x="1511013" y="2478310"/>
                </a:lnTo>
                <a:lnTo>
                  <a:pt x="1573282" y="2472609"/>
                </a:lnTo>
                <a:lnTo>
                  <a:pt x="1634305" y="2465730"/>
                </a:lnTo>
                <a:lnTo>
                  <a:pt x="1676400" y="2460073"/>
                </a:lnTo>
                <a:lnTo>
                  <a:pt x="1676400" y="1556003"/>
                </a:lnTo>
                <a:lnTo>
                  <a:pt x="2067306" y="0"/>
                </a:lnTo>
                <a:close/>
              </a:path>
              <a:path w="2501900" h="2489200">
                <a:moveTo>
                  <a:pt x="2501646" y="2007869"/>
                </a:moveTo>
                <a:lnTo>
                  <a:pt x="2492810" y="1950636"/>
                </a:lnTo>
                <a:lnTo>
                  <a:pt x="2466870" y="1895072"/>
                </a:lnTo>
                <a:lnTo>
                  <a:pt x="2424681" y="1841642"/>
                </a:lnTo>
                <a:lnTo>
                  <a:pt x="2367095" y="1790813"/>
                </a:lnTo>
                <a:lnTo>
                  <a:pt x="2332795" y="1766520"/>
                </a:lnTo>
                <a:lnTo>
                  <a:pt x="2294965" y="1743051"/>
                </a:lnTo>
                <a:lnTo>
                  <a:pt x="2253713" y="1720466"/>
                </a:lnTo>
                <a:lnTo>
                  <a:pt x="2209144" y="1698822"/>
                </a:lnTo>
                <a:lnTo>
                  <a:pt x="2161366" y="1678178"/>
                </a:lnTo>
                <a:lnTo>
                  <a:pt x="2110486" y="1658591"/>
                </a:lnTo>
                <a:lnTo>
                  <a:pt x="2056609" y="1640121"/>
                </a:lnTo>
                <a:lnTo>
                  <a:pt x="1999842" y="1622826"/>
                </a:lnTo>
                <a:lnTo>
                  <a:pt x="1940293" y="1606763"/>
                </a:lnTo>
                <a:lnTo>
                  <a:pt x="1878067" y="1591991"/>
                </a:lnTo>
                <a:lnTo>
                  <a:pt x="1813272" y="1578568"/>
                </a:lnTo>
                <a:lnTo>
                  <a:pt x="1746014" y="1566553"/>
                </a:lnTo>
                <a:lnTo>
                  <a:pt x="1676400" y="1556003"/>
                </a:lnTo>
                <a:lnTo>
                  <a:pt x="1676400" y="2460073"/>
                </a:lnTo>
                <a:lnTo>
                  <a:pt x="1752266" y="2448575"/>
                </a:lnTo>
                <a:lnTo>
                  <a:pt x="1809030" y="2438365"/>
                </a:lnTo>
                <a:lnTo>
                  <a:pt x="1864202" y="2427109"/>
                </a:lnTo>
                <a:lnTo>
                  <a:pt x="1917695" y="2414843"/>
                </a:lnTo>
                <a:lnTo>
                  <a:pt x="1969423" y="2401597"/>
                </a:lnTo>
                <a:lnTo>
                  <a:pt x="2019298" y="2387406"/>
                </a:lnTo>
                <a:lnTo>
                  <a:pt x="2067306" y="2372277"/>
                </a:lnTo>
                <a:lnTo>
                  <a:pt x="2113145" y="2356319"/>
                </a:lnTo>
                <a:lnTo>
                  <a:pt x="2156944" y="2339488"/>
                </a:lnTo>
                <a:lnTo>
                  <a:pt x="2198545" y="2321844"/>
                </a:lnTo>
                <a:lnTo>
                  <a:pt x="2237860" y="2303420"/>
                </a:lnTo>
                <a:lnTo>
                  <a:pt x="2274805" y="2284248"/>
                </a:lnTo>
                <a:lnTo>
                  <a:pt x="2309291" y="2264361"/>
                </a:lnTo>
                <a:lnTo>
                  <a:pt x="2370542" y="2222574"/>
                </a:lnTo>
                <a:lnTo>
                  <a:pt x="2420922" y="2178325"/>
                </a:lnTo>
                <a:lnTo>
                  <a:pt x="2459739" y="2131877"/>
                </a:lnTo>
                <a:lnTo>
                  <a:pt x="2486299" y="2083494"/>
                </a:lnTo>
                <a:lnTo>
                  <a:pt x="2499912" y="2033441"/>
                </a:lnTo>
                <a:lnTo>
                  <a:pt x="2501646" y="2007869"/>
                </a:lnTo>
                <a:close/>
              </a:path>
            </a:pathLst>
          </a:custGeom>
          <a:solidFill>
            <a:srgbClr val="FFCF02"/>
          </a:solidFill>
        </p:spPr>
        <p:txBody>
          <a:bodyPr wrap="square" lIns="0" tIns="0" rIns="0" bIns="0" rtlCol="0"/>
          <a:lstStyle/>
          <a:p>
            <a:endParaRPr sz="1805"/>
          </a:p>
        </p:txBody>
      </p:sp>
      <p:sp>
        <p:nvSpPr>
          <p:cNvPr id="16" name="object 16"/>
          <p:cNvSpPr/>
          <p:nvPr/>
        </p:nvSpPr>
        <p:spPr>
          <a:xfrm>
            <a:off x="879320" y="3880212"/>
            <a:ext cx="2506542" cy="2493818"/>
          </a:xfrm>
          <a:custGeom>
            <a:avLst/>
            <a:gdLst/>
            <a:ahLst/>
            <a:cxnLst/>
            <a:rect l="l" t="t" r="r" b="b"/>
            <a:pathLst>
              <a:path w="2501900" h="2489200">
                <a:moveTo>
                  <a:pt x="1676400" y="1556003"/>
                </a:moveTo>
                <a:lnTo>
                  <a:pt x="1746014" y="1566553"/>
                </a:lnTo>
                <a:lnTo>
                  <a:pt x="1813272" y="1578568"/>
                </a:lnTo>
                <a:lnTo>
                  <a:pt x="1878067" y="1591991"/>
                </a:lnTo>
                <a:lnTo>
                  <a:pt x="1940293" y="1606763"/>
                </a:lnTo>
                <a:lnTo>
                  <a:pt x="1999842" y="1622826"/>
                </a:lnTo>
                <a:lnTo>
                  <a:pt x="2056609" y="1640121"/>
                </a:lnTo>
                <a:lnTo>
                  <a:pt x="2110486" y="1658591"/>
                </a:lnTo>
                <a:lnTo>
                  <a:pt x="2161366" y="1678178"/>
                </a:lnTo>
                <a:lnTo>
                  <a:pt x="2209144" y="1698822"/>
                </a:lnTo>
                <a:lnTo>
                  <a:pt x="2253713" y="1720466"/>
                </a:lnTo>
                <a:lnTo>
                  <a:pt x="2294965" y="1743051"/>
                </a:lnTo>
                <a:lnTo>
                  <a:pt x="2332795" y="1766520"/>
                </a:lnTo>
                <a:lnTo>
                  <a:pt x="2367095" y="1790813"/>
                </a:lnTo>
                <a:lnTo>
                  <a:pt x="2397760" y="1815874"/>
                </a:lnTo>
                <a:lnTo>
                  <a:pt x="2447754" y="1868061"/>
                </a:lnTo>
                <a:lnTo>
                  <a:pt x="2481925" y="1922617"/>
                </a:lnTo>
                <a:lnTo>
                  <a:pt x="2499419" y="1979074"/>
                </a:lnTo>
                <a:lnTo>
                  <a:pt x="2501646" y="2007869"/>
                </a:lnTo>
                <a:lnTo>
                  <a:pt x="2499912" y="2033441"/>
                </a:lnTo>
                <a:lnTo>
                  <a:pt x="2486299" y="2083494"/>
                </a:lnTo>
                <a:lnTo>
                  <a:pt x="2459739" y="2131877"/>
                </a:lnTo>
                <a:lnTo>
                  <a:pt x="2420922" y="2178325"/>
                </a:lnTo>
                <a:lnTo>
                  <a:pt x="2370542" y="2222574"/>
                </a:lnTo>
                <a:lnTo>
                  <a:pt x="2309291" y="2264361"/>
                </a:lnTo>
                <a:lnTo>
                  <a:pt x="2274805" y="2284248"/>
                </a:lnTo>
                <a:lnTo>
                  <a:pt x="2237860" y="2303420"/>
                </a:lnTo>
                <a:lnTo>
                  <a:pt x="2198545" y="2321844"/>
                </a:lnTo>
                <a:lnTo>
                  <a:pt x="2156944" y="2339488"/>
                </a:lnTo>
                <a:lnTo>
                  <a:pt x="2113145" y="2356319"/>
                </a:lnTo>
                <a:lnTo>
                  <a:pt x="2067234" y="2372302"/>
                </a:lnTo>
                <a:lnTo>
                  <a:pt x="2019298" y="2387406"/>
                </a:lnTo>
                <a:lnTo>
                  <a:pt x="1969423" y="2401597"/>
                </a:lnTo>
                <a:lnTo>
                  <a:pt x="1917695" y="2414843"/>
                </a:lnTo>
                <a:lnTo>
                  <a:pt x="1864202" y="2427109"/>
                </a:lnTo>
                <a:lnTo>
                  <a:pt x="1809030" y="2438365"/>
                </a:lnTo>
                <a:lnTo>
                  <a:pt x="1752266" y="2448575"/>
                </a:lnTo>
                <a:lnTo>
                  <a:pt x="1693995" y="2457708"/>
                </a:lnTo>
                <a:lnTo>
                  <a:pt x="1634305" y="2465730"/>
                </a:lnTo>
                <a:lnTo>
                  <a:pt x="1573282" y="2472609"/>
                </a:lnTo>
                <a:lnTo>
                  <a:pt x="1511013" y="2478310"/>
                </a:lnTo>
                <a:lnTo>
                  <a:pt x="1447584" y="2482803"/>
                </a:lnTo>
                <a:lnTo>
                  <a:pt x="1383081" y="2486052"/>
                </a:lnTo>
                <a:lnTo>
                  <a:pt x="1317592" y="2488026"/>
                </a:lnTo>
                <a:lnTo>
                  <a:pt x="1251204" y="2488691"/>
                </a:lnTo>
                <a:lnTo>
                  <a:pt x="1184743" y="2488026"/>
                </a:lnTo>
                <a:lnTo>
                  <a:pt x="1119187" y="2486052"/>
                </a:lnTo>
                <a:lnTo>
                  <a:pt x="1054623" y="2482803"/>
                </a:lnTo>
                <a:lnTo>
                  <a:pt x="991136" y="2478310"/>
                </a:lnTo>
                <a:lnTo>
                  <a:pt x="928813" y="2472609"/>
                </a:lnTo>
                <a:lnTo>
                  <a:pt x="867740" y="2465730"/>
                </a:lnTo>
                <a:lnTo>
                  <a:pt x="808004" y="2457708"/>
                </a:lnTo>
                <a:lnTo>
                  <a:pt x="749691" y="2448575"/>
                </a:lnTo>
                <a:lnTo>
                  <a:pt x="692887" y="2438365"/>
                </a:lnTo>
                <a:lnTo>
                  <a:pt x="637680" y="2427109"/>
                </a:lnTo>
                <a:lnTo>
                  <a:pt x="584154" y="2414843"/>
                </a:lnTo>
                <a:lnTo>
                  <a:pt x="532398" y="2401597"/>
                </a:lnTo>
                <a:lnTo>
                  <a:pt x="482496" y="2387406"/>
                </a:lnTo>
                <a:lnTo>
                  <a:pt x="434537" y="2372302"/>
                </a:lnTo>
                <a:lnTo>
                  <a:pt x="388605" y="2356319"/>
                </a:lnTo>
                <a:lnTo>
                  <a:pt x="344787" y="2339488"/>
                </a:lnTo>
                <a:lnTo>
                  <a:pt x="303170" y="2321844"/>
                </a:lnTo>
                <a:lnTo>
                  <a:pt x="263841" y="2303420"/>
                </a:lnTo>
                <a:lnTo>
                  <a:pt x="226885" y="2284248"/>
                </a:lnTo>
                <a:lnTo>
                  <a:pt x="192389" y="2264361"/>
                </a:lnTo>
                <a:lnTo>
                  <a:pt x="131122" y="2222574"/>
                </a:lnTo>
                <a:lnTo>
                  <a:pt x="80732" y="2178325"/>
                </a:lnTo>
                <a:lnTo>
                  <a:pt x="41909" y="2131877"/>
                </a:lnTo>
                <a:lnTo>
                  <a:pt x="15346" y="2083494"/>
                </a:lnTo>
                <a:lnTo>
                  <a:pt x="1733" y="2033441"/>
                </a:lnTo>
                <a:lnTo>
                  <a:pt x="0" y="2007870"/>
                </a:lnTo>
                <a:lnTo>
                  <a:pt x="1758" y="1982196"/>
                </a:lnTo>
                <a:lnTo>
                  <a:pt x="15565" y="1931903"/>
                </a:lnTo>
                <a:lnTo>
                  <a:pt x="42513" y="1883247"/>
                </a:lnTo>
                <a:lnTo>
                  <a:pt x="81907" y="1836509"/>
                </a:lnTo>
                <a:lnTo>
                  <a:pt x="133052" y="1791966"/>
                </a:lnTo>
                <a:lnTo>
                  <a:pt x="195253" y="1749898"/>
                </a:lnTo>
                <a:lnTo>
                  <a:pt x="230282" y="1729880"/>
                </a:lnTo>
                <a:lnTo>
                  <a:pt x="267815" y="1710585"/>
                </a:lnTo>
                <a:lnTo>
                  <a:pt x="307764" y="1692048"/>
                </a:lnTo>
                <a:lnTo>
                  <a:pt x="350043" y="1674304"/>
                </a:lnTo>
                <a:lnTo>
                  <a:pt x="394565" y="1657388"/>
                </a:lnTo>
                <a:lnTo>
                  <a:pt x="441243" y="1641336"/>
                </a:lnTo>
                <a:lnTo>
                  <a:pt x="489990" y="1626181"/>
                </a:lnTo>
                <a:lnTo>
                  <a:pt x="540719" y="1611958"/>
                </a:lnTo>
                <a:lnTo>
                  <a:pt x="593344" y="1598704"/>
                </a:lnTo>
                <a:lnTo>
                  <a:pt x="647776" y="1586451"/>
                </a:lnTo>
                <a:lnTo>
                  <a:pt x="703931" y="1575237"/>
                </a:lnTo>
                <a:lnTo>
                  <a:pt x="761720" y="1565094"/>
                </a:lnTo>
                <a:lnTo>
                  <a:pt x="821058" y="1556058"/>
                </a:lnTo>
                <a:lnTo>
                  <a:pt x="881856" y="1548165"/>
                </a:lnTo>
                <a:lnTo>
                  <a:pt x="944028" y="1541448"/>
                </a:lnTo>
                <a:lnTo>
                  <a:pt x="1007488" y="1535943"/>
                </a:lnTo>
                <a:lnTo>
                  <a:pt x="1072148" y="1531685"/>
                </a:lnTo>
                <a:lnTo>
                  <a:pt x="1137921" y="1528708"/>
                </a:lnTo>
                <a:lnTo>
                  <a:pt x="1204722" y="1527047"/>
                </a:lnTo>
                <a:lnTo>
                  <a:pt x="2067306" y="0"/>
                </a:lnTo>
                <a:lnTo>
                  <a:pt x="1676400" y="1556003"/>
                </a:lnTo>
                <a:close/>
              </a:path>
            </a:pathLst>
          </a:custGeom>
          <a:ln w="9525">
            <a:solidFill>
              <a:srgbClr val="FF0101"/>
            </a:solidFill>
          </a:ln>
        </p:spPr>
        <p:txBody>
          <a:bodyPr wrap="square" lIns="0" tIns="0" rIns="0" bIns="0" rtlCol="0"/>
          <a:lstStyle/>
          <a:p>
            <a:endParaRPr sz="1805"/>
          </a:p>
        </p:txBody>
      </p:sp>
      <p:sp>
        <p:nvSpPr>
          <p:cNvPr id="17" name="object 17"/>
          <p:cNvSpPr txBox="1"/>
          <p:nvPr/>
        </p:nvSpPr>
        <p:spPr>
          <a:xfrm>
            <a:off x="1318531" y="5572955"/>
            <a:ext cx="1630524" cy="753745"/>
          </a:xfrm>
          <a:prstGeom prst="rect">
            <a:avLst/>
          </a:prstGeom>
        </p:spPr>
        <p:txBody>
          <a:bodyPr vert="horz" wrap="square" lIns="0" tIns="12723" rIns="0" bIns="0" rtlCol="0">
            <a:spAutoFit/>
          </a:bodyPr>
          <a:lstStyle/>
          <a:p>
            <a:pPr marL="474980" marR="5080" indent="-462915">
              <a:lnSpc>
                <a:spcPct val="100000"/>
              </a:lnSpc>
              <a:spcBef>
                <a:spcPts val="100"/>
              </a:spcBef>
            </a:pPr>
            <a:r>
              <a:rPr sz="2405" spc="-5" dirty="0">
                <a:latin typeface="Tahoma" panose="020B0604030504040204"/>
                <a:cs typeface="Tahoma" panose="020B0604030504040204"/>
              </a:rPr>
              <a:t>Crosslinking  </a:t>
            </a:r>
            <a:r>
              <a:rPr sz="2405" spc="-10" dirty="0">
                <a:latin typeface="Tahoma" panose="020B0604030504040204"/>
                <a:cs typeface="Tahoma" panose="020B0604030504040204"/>
              </a:rPr>
              <a:t>point</a:t>
            </a:r>
            <a:endParaRPr sz="2405">
              <a:latin typeface="Tahoma" panose="020B0604030504040204"/>
              <a:cs typeface="Tahoma" panose="020B0604030504040204"/>
            </a:endParaRPr>
          </a:p>
        </p:txBody>
      </p:sp>
      <p:sp>
        <p:nvSpPr>
          <p:cNvPr id="18" name="object 18"/>
          <p:cNvSpPr txBox="1"/>
          <p:nvPr/>
        </p:nvSpPr>
        <p:spPr>
          <a:xfrm>
            <a:off x="5409847" y="4956389"/>
            <a:ext cx="1803565" cy="382905"/>
          </a:xfrm>
          <a:prstGeom prst="rect">
            <a:avLst/>
          </a:prstGeom>
        </p:spPr>
        <p:txBody>
          <a:bodyPr vert="horz" wrap="square" lIns="0" tIns="12723" rIns="0" bIns="0" rtlCol="0">
            <a:spAutoFit/>
          </a:bodyPr>
          <a:lstStyle/>
          <a:p>
            <a:pPr marL="12700">
              <a:lnSpc>
                <a:spcPct val="100000"/>
              </a:lnSpc>
              <a:spcBef>
                <a:spcPts val="100"/>
              </a:spcBef>
              <a:tabLst>
                <a:tab pos="1383665" algn="l"/>
              </a:tabLst>
            </a:pPr>
            <a:r>
              <a:rPr sz="2405" spc="5" dirty="0">
                <a:latin typeface="Tahoma" panose="020B0604030504040204"/>
                <a:cs typeface="Tahoma" panose="020B0604030504040204"/>
              </a:rPr>
              <a:t>(a</a:t>
            </a:r>
            <a:r>
              <a:rPr sz="2405" dirty="0">
                <a:latin typeface="Tahoma" panose="020B0604030504040204"/>
                <a:cs typeface="Tahoma" panose="020B0604030504040204"/>
              </a:rPr>
              <a:t>)	</a:t>
            </a:r>
            <a:r>
              <a:rPr sz="2405" spc="-5" dirty="0">
                <a:latin typeface="Tahoma" panose="020B0604030504040204"/>
                <a:cs typeface="Tahoma" panose="020B0604030504040204"/>
              </a:rPr>
              <a:t>(</a:t>
            </a:r>
            <a:r>
              <a:rPr sz="2405" spc="5" dirty="0">
                <a:latin typeface="Tahoma" panose="020B0604030504040204"/>
                <a:cs typeface="Tahoma" panose="020B0604030504040204"/>
              </a:rPr>
              <a:t>b)</a:t>
            </a:r>
            <a:endParaRPr sz="2405">
              <a:latin typeface="Tahoma" panose="020B0604030504040204"/>
              <a:cs typeface="Tahoma" panose="020B0604030504040204"/>
            </a:endParaRPr>
          </a:p>
        </p:txBody>
      </p:sp>
      <p:sp>
        <p:nvSpPr>
          <p:cNvPr id="19" name="object 19"/>
          <p:cNvSpPr txBox="1"/>
          <p:nvPr/>
        </p:nvSpPr>
        <p:spPr>
          <a:xfrm>
            <a:off x="3202364" y="6122510"/>
            <a:ext cx="4141519" cy="569595"/>
          </a:xfrm>
          <a:prstGeom prst="rect">
            <a:avLst/>
          </a:prstGeom>
        </p:spPr>
        <p:txBody>
          <a:bodyPr vert="horz" wrap="square" lIns="0" tIns="12723" rIns="0" bIns="0" rtlCol="0">
            <a:spAutoFit/>
          </a:bodyPr>
          <a:lstStyle/>
          <a:p>
            <a:pPr marL="323215" indent="-310515">
              <a:lnSpc>
                <a:spcPct val="100000"/>
              </a:lnSpc>
              <a:spcBef>
                <a:spcPts val="100"/>
              </a:spcBef>
              <a:buAutoNum type="alphaLcParenBoth"/>
              <a:tabLst>
                <a:tab pos="323850" algn="l"/>
              </a:tabLst>
            </a:pPr>
            <a:r>
              <a:rPr sz="1805" dirty="0">
                <a:solidFill>
                  <a:srgbClr val="33339A"/>
                </a:solidFill>
                <a:latin typeface="Times New Roman" panose="02020603050405020304"/>
                <a:cs typeface="Times New Roman" panose="02020603050405020304"/>
              </a:rPr>
              <a:t>relaxed, with a random coil</a:t>
            </a:r>
            <a:r>
              <a:rPr sz="1805" spc="-100" dirty="0">
                <a:solidFill>
                  <a:srgbClr val="33339A"/>
                </a:solidFill>
                <a:latin typeface="Times New Roman" panose="02020603050405020304"/>
                <a:cs typeface="Times New Roman" panose="02020603050405020304"/>
              </a:rPr>
              <a:t> </a:t>
            </a:r>
            <a:r>
              <a:rPr sz="1805" dirty="0">
                <a:solidFill>
                  <a:srgbClr val="33339A"/>
                </a:solidFill>
                <a:latin typeface="Times New Roman" panose="02020603050405020304"/>
                <a:cs typeface="Times New Roman" panose="02020603050405020304"/>
              </a:rPr>
              <a:t>conformation</a:t>
            </a:r>
            <a:endParaRPr sz="1805">
              <a:latin typeface="Times New Roman" panose="02020603050405020304"/>
              <a:cs typeface="Times New Roman" panose="02020603050405020304"/>
            </a:endParaRPr>
          </a:p>
          <a:p>
            <a:pPr marL="539750" indent="-323850">
              <a:lnSpc>
                <a:spcPct val="100000"/>
              </a:lnSpc>
              <a:spcBef>
                <a:spcPts val="5"/>
              </a:spcBef>
              <a:buAutoNum type="alphaLcParenBoth"/>
              <a:tabLst>
                <a:tab pos="540385" algn="l"/>
              </a:tabLst>
            </a:pPr>
            <a:r>
              <a:rPr sz="1805" dirty="0">
                <a:solidFill>
                  <a:srgbClr val="33339A"/>
                </a:solidFill>
                <a:latin typeface="Times New Roman" panose="02020603050405020304"/>
                <a:cs typeface="Times New Roman" panose="02020603050405020304"/>
              </a:rPr>
              <a:t>extended, owing to an external</a:t>
            </a:r>
            <a:r>
              <a:rPr sz="1805" spc="-45" dirty="0">
                <a:solidFill>
                  <a:srgbClr val="33339A"/>
                </a:solidFill>
                <a:latin typeface="Times New Roman" panose="02020603050405020304"/>
                <a:cs typeface="Times New Roman" panose="02020603050405020304"/>
              </a:rPr>
              <a:t> </a:t>
            </a:r>
            <a:r>
              <a:rPr sz="1805" spc="-5" dirty="0">
                <a:solidFill>
                  <a:srgbClr val="33339A"/>
                </a:solidFill>
                <a:latin typeface="Times New Roman" panose="02020603050405020304"/>
                <a:cs typeface="Times New Roman" panose="02020603050405020304"/>
              </a:rPr>
              <a:t>stress</a:t>
            </a:r>
            <a:endParaRPr sz="1805">
              <a:latin typeface="Times New Roman" panose="02020603050405020304"/>
              <a:cs typeface="Times New Roman" panose="02020603050405020304"/>
            </a:endParaRPr>
          </a:p>
        </p:txBody>
      </p:sp>
      <p:sp>
        <p:nvSpPr>
          <p:cNvPr id="20" name="object 20"/>
          <p:cNvSpPr/>
          <p:nvPr/>
        </p:nvSpPr>
        <p:spPr>
          <a:xfrm>
            <a:off x="1005283" y="2623633"/>
            <a:ext cx="865202" cy="1442852"/>
          </a:xfrm>
          <a:custGeom>
            <a:avLst/>
            <a:gdLst/>
            <a:ahLst/>
            <a:cxnLst/>
            <a:rect l="l" t="t" r="r" b="b"/>
            <a:pathLst>
              <a:path w="863600" h="1440179">
                <a:moveTo>
                  <a:pt x="431292" y="0"/>
                </a:moveTo>
                <a:lnTo>
                  <a:pt x="361258" y="9422"/>
                </a:lnTo>
                <a:lnTo>
                  <a:pt x="294851" y="36704"/>
                </a:lnTo>
                <a:lnTo>
                  <a:pt x="232951" y="80362"/>
                </a:lnTo>
                <a:lnTo>
                  <a:pt x="203968" y="107869"/>
                </a:lnTo>
                <a:lnTo>
                  <a:pt x="176442" y="138915"/>
                </a:lnTo>
                <a:lnTo>
                  <a:pt x="150485" y="173315"/>
                </a:lnTo>
                <a:lnTo>
                  <a:pt x="126206" y="210883"/>
                </a:lnTo>
                <a:lnTo>
                  <a:pt x="103716" y="251434"/>
                </a:lnTo>
                <a:lnTo>
                  <a:pt x="83125" y="294784"/>
                </a:lnTo>
                <a:lnTo>
                  <a:pt x="64543" y="340746"/>
                </a:lnTo>
                <a:lnTo>
                  <a:pt x="48081" y="389136"/>
                </a:lnTo>
                <a:lnTo>
                  <a:pt x="33849" y="439769"/>
                </a:lnTo>
                <a:lnTo>
                  <a:pt x="21957" y="492459"/>
                </a:lnTo>
                <a:lnTo>
                  <a:pt x="12516" y="547021"/>
                </a:lnTo>
                <a:lnTo>
                  <a:pt x="5636" y="603270"/>
                </a:lnTo>
                <a:lnTo>
                  <a:pt x="1427" y="661022"/>
                </a:lnTo>
                <a:lnTo>
                  <a:pt x="0" y="720090"/>
                </a:lnTo>
                <a:lnTo>
                  <a:pt x="1427" y="779157"/>
                </a:lnTo>
                <a:lnTo>
                  <a:pt x="5636" y="836909"/>
                </a:lnTo>
                <a:lnTo>
                  <a:pt x="12516" y="893158"/>
                </a:lnTo>
                <a:lnTo>
                  <a:pt x="21957" y="947720"/>
                </a:lnTo>
                <a:lnTo>
                  <a:pt x="33849" y="1000410"/>
                </a:lnTo>
                <a:lnTo>
                  <a:pt x="48081" y="1051043"/>
                </a:lnTo>
                <a:lnTo>
                  <a:pt x="64543" y="1099433"/>
                </a:lnTo>
                <a:lnTo>
                  <a:pt x="83125" y="1145395"/>
                </a:lnTo>
                <a:lnTo>
                  <a:pt x="103716" y="1188745"/>
                </a:lnTo>
                <a:lnTo>
                  <a:pt x="126206" y="1229296"/>
                </a:lnTo>
                <a:lnTo>
                  <a:pt x="150485" y="1266864"/>
                </a:lnTo>
                <a:lnTo>
                  <a:pt x="176442" y="1301264"/>
                </a:lnTo>
                <a:lnTo>
                  <a:pt x="203968" y="1332310"/>
                </a:lnTo>
                <a:lnTo>
                  <a:pt x="232951" y="1359817"/>
                </a:lnTo>
                <a:lnTo>
                  <a:pt x="263282" y="1383601"/>
                </a:lnTo>
                <a:lnTo>
                  <a:pt x="327546" y="1419256"/>
                </a:lnTo>
                <a:lnTo>
                  <a:pt x="395877" y="1437793"/>
                </a:lnTo>
                <a:lnTo>
                  <a:pt x="431292" y="1440180"/>
                </a:lnTo>
                <a:lnTo>
                  <a:pt x="466712" y="1437793"/>
                </a:lnTo>
                <a:lnTo>
                  <a:pt x="535083" y="1419256"/>
                </a:lnTo>
                <a:lnTo>
                  <a:pt x="599420" y="1383601"/>
                </a:lnTo>
                <a:lnTo>
                  <a:pt x="629796" y="1359817"/>
                </a:lnTo>
                <a:lnTo>
                  <a:pt x="658830" y="1332310"/>
                </a:lnTo>
                <a:lnTo>
                  <a:pt x="686409" y="1301264"/>
                </a:lnTo>
                <a:lnTo>
                  <a:pt x="712422" y="1266864"/>
                </a:lnTo>
                <a:lnTo>
                  <a:pt x="736758" y="1229296"/>
                </a:lnTo>
                <a:lnTo>
                  <a:pt x="759305" y="1188745"/>
                </a:lnTo>
                <a:lnTo>
                  <a:pt x="779952" y="1145395"/>
                </a:lnTo>
                <a:lnTo>
                  <a:pt x="798587" y="1099433"/>
                </a:lnTo>
                <a:lnTo>
                  <a:pt x="815099" y="1051043"/>
                </a:lnTo>
                <a:lnTo>
                  <a:pt x="829377" y="1000410"/>
                </a:lnTo>
                <a:lnTo>
                  <a:pt x="841308" y="947720"/>
                </a:lnTo>
                <a:lnTo>
                  <a:pt x="850783" y="893158"/>
                </a:lnTo>
                <a:lnTo>
                  <a:pt x="857688" y="836909"/>
                </a:lnTo>
                <a:lnTo>
                  <a:pt x="861912" y="779157"/>
                </a:lnTo>
                <a:lnTo>
                  <a:pt x="863346" y="720090"/>
                </a:lnTo>
                <a:lnTo>
                  <a:pt x="861912" y="661022"/>
                </a:lnTo>
                <a:lnTo>
                  <a:pt x="857688" y="603270"/>
                </a:lnTo>
                <a:lnTo>
                  <a:pt x="850783" y="547021"/>
                </a:lnTo>
                <a:lnTo>
                  <a:pt x="841308" y="492459"/>
                </a:lnTo>
                <a:lnTo>
                  <a:pt x="829377" y="439769"/>
                </a:lnTo>
                <a:lnTo>
                  <a:pt x="815099" y="389136"/>
                </a:lnTo>
                <a:lnTo>
                  <a:pt x="798587" y="340746"/>
                </a:lnTo>
                <a:lnTo>
                  <a:pt x="779952" y="294784"/>
                </a:lnTo>
                <a:lnTo>
                  <a:pt x="759305" y="251434"/>
                </a:lnTo>
                <a:lnTo>
                  <a:pt x="736758" y="210883"/>
                </a:lnTo>
                <a:lnTo>
                  <a:pt x="712422" y="173315"/>
                </a:lnTo>
                <a:lnTo>
                  <a:pt x="686409" y="138915"/>
                </a:lnTo>
                <a:lnTo>
                  <a:pt x="658830" y="107869"/>
                </a:lnTo>
                <a:lnTo>
                  <a:pt x="629796" y="80362"/>
                </a:lnTo>
                <a:lnTo>
                  <a:pt x="599420" y="56578"/>
                </a:lnTo>
                <a:lnTo>
                  <a:pt x="535083" y="20923"/>
                </a:lnTo>
                <a:lnTo>
                  <a:pt x="466712" y="2386"/>
                </a:lnTo>
                <a:lnTo>
                  <a:pt x="431292" y="0"/>
                </a:lnTo>
                <a:close/>
              </a:path>
            </a:pathLst>
          </a:custGeom>
          <a:ln w="38100">
            <a:solidFill>
              <a:srgbClr val="FF0101"/>
            </a:solidFill>
          </a:ln>
        </p:spPr>
        <p:txBody>
          <a:bodyPr wrap="square" lIns="0" tIns="0" rIns="0" bIns="0" rtlCol="0"/>
          <a:lstStyle/>
          <a:p>
            <a:endParaRPr sz="1805"/>
          </a:p>
        </p:txBody>
      </p:sp>
      <p:sp>
        <p:nvSpPr>
          <p:cNvPr id="21" name="object 21"/>
          <p:cNvSpPr/>
          <p:nvPr/>
        </p:nvSpPr>
        <p:spPr>
          <a:xfrm>
            <a:off x="1868704" y="2937396"/>
            <a:ext cx="3247689" cy="354351"/>
          </a:xfrm>
          <a:custGeom>
            <a:avLst/>
            <a:gdLst/>
            <a:ahLst/>
            <a:cxnLst/>
            <a:rect l="l" t="t" r="r" b="b"/>
            <a:pathLst>
              <a:path w="3241675" h="353695">
                <a:moveTo>
                  <a:pt x="3129296" y="76386"/>
                </a:moveTo>
                <a:lnTo>
                  <a:pt x="3125990" y="38241"/>
                </a:lnTo>
                <a:lnTo>
                  <a:pt x="0" y="315468"/>
                </a:lnTo>
                <a:lnTo>
                  <a:pt x="3048" y="353568"/>
                </a:lnTo>
                <a:lnTo>
                  <a:pt x="3129296" y="76386"/>
                </a:lnTo>
                <a:close/>
              </a:path>
              <a:path w="3241675" h="353695">
                <a:moveTo>
                  <a:pt x="3241548" y="47244"/>
                </a:moveTo>
                <a:lnTo>
                  <a:pt x="3122676" y="0"/>
                </a:lnTo>
                <a:lnTo>
                  <a:pt x="3125990" y="38241"/>
                </a:lnTo>
                <a:lnTo>
                  <a:pt x="3144774" y="36576"/>
                </a:lnTo>
                <a:lnTo>
                  <a:pt x="3148584" y="74676"/>
                </a:lnTo>
                <a:lnTo>
                  <a:pt x="3148584" y="104452"/>
                </a:lnTo>
                <a:lnTo>
                  <a:pt x="3241548" y="47244"/>
                </a:lnTo>
                <a:close/>
              </a:path>
              <a:path w="3241675" h="353695">
                <a:moveTo>
                  <a:pt x="3148584" y="74676"/>
                </a:moveTo>
                <a:lnTo>
                  <a:pt x="3144774" y="36576"/>
                </a:lnTo>
                <a:lnTo>
                  <a:pt x="3125990" y="38241"/>
                </a:lnTo>
                <a:lnTo>
                  <a:pt x="3129296" y="76386"/>
                </a:lnTo>
                <a:lnTo>
                  <a:pt x="3148584" y="74676"/>
                </a:lnTo>
                <a:close/>
              </a:path>
              <a:path w="3241675" h="353695">
                <a:moveTo>
                  <a:pt x="3148584" y="104452"/>
                </a:moveTo>
                <a:lnTo>
                  <a:pt x="3148584" y="74676"/>
                </a:lnTo>
                <a:lnTo>
                  <a:pt x="3129296" y="76386"/>
                </a:lnTo>
                <a:lnTo>
                  <a:pt x="3132582" y="114300"/>
                </a:lnTo>
                <a:lnTo>
                  <a:pt x="3148584" y="104452"/>
                </a:lnTo>
                <a:close/>
              </a:path>
            </a:pathLst>
          </a:custGeom>
          <a:solidFill>
            <a:srgbClr val="FF0101"/>
          </a:solidFill>
        </p:spPr>
        <p:txBody>
          <a:bodyPr wrap="square" lIns="0" tIns="0" rIns="0" bIns="0" rtlCol="0"/>
          <a:lstStyle/>
          <a:p>
            <a:endParaRPr sz="1805"/>
          </a:p>
        </p:txBody>
      </p:sp>
      <p:sp>
        <p:nvSpPr>
          <p:cNvPr id="23554" name="Rectangle 2"/>
          <p:cNvSpPr/>
          <p:nvPr/>
        </p:nvSpPr>
        <p:spPr>
          <a:xfrm>
            <a:off x="6755765" y="1514158"/>
            <a:ext cx="6165850" cy="460375"/>
          </a:xfrm>
          <a:prstGeom prst="rect">
            <a:avLst/>
          </a:prstGeom>
          <a:noFill/>
          <a:ln w="9525">
            <a:noFill/>
          </a:ln>
        </p:spPr>
        <p:txBody>
          <a:bodyPr wrap="none">
            <a:spAutoFit/>
          </a:bodyPr>
          <a:p>
            <a:pPr algn="ctr" eaLnBrk="1" hangingPunct="1"/>
            <a:r>
              <a:rPr lang="zh-CN" altLang="en-US" sz="2400" dirty="0">
                <a:latin typeface="Times New Roman" panose="02020603050405020304" pitchFamily="18" charset="0"/>
              </a:rPr>
              <a:t>three necessary conditions for rubber elastomers:</a:t>
            </a:r>
            <a:endParaRPr lang="zh-CN" altLang="en-US" sz="2400" dirty="0">
              <a:latin typeface="Times New Roman" panose="02020603050405020304" pitchFamily="18" charset="0"/>
            </a:endParaRPr>
          </a:p>
        </p:txBody>
      </p:sp>
      <p:sp>
        <p:nvSpPr>
          <p:cNvPr id="23555" name="Rectangle 3"/>
          <p:cNvSpPr/>
          <p:nvPr/>
        </p:nvSpPr>
        <p:spPr>
          <a:xfrm>
            <a:off x="8954453" y="2334578"/>
            <a:ext cx="2430780" cy="368300"/>
          </a:xfrm>
          <a:prstGeom prst="rect">
            <a:avLst/>
          </a:prstGeom>
          <a:noFill/>
          <a:ln w="9525">
            <a:noFill/>
          </a:ln>
        </p:spPr>
        <p:txBody>
          <a:bodyPr wrap="none">
            <a:spAutoFit/>
          </a:bodyPr>
          <a:p>
            <a:pPr algn="ctr" eaLnBrk="1" hangingPunct="1"/>
            <a:r>
              <a:rPr lang="en-US" altLang="zh-CN" dirty="0">
                <a:latin typeface="Times New Roman" panose="02020603050405020304" pitchFamily="18" charset="0"/>
              </a:rPr>
              <a:t>(1) </a:t>
            </a:r>
            <a:r>
              <a:rPr lang="zh-CN" altLang="en-US" dirty="0">
                <a:latin typeface="Times New Roman" panose="02020603050405020304" pitchFamily="18" charset="0"/>
              </a:rPr>
              <a:t> long chain polymers</a:t>
            </a:r>
            <a:endParaRPr lang="zh-CN" altLang="en-US" dirty="0">
              <a:latin typeface="Times New Roman" panose="02020603050405020304" pitchFamily="18" charset="0"/>
            </a:endParaRPr>
          </a:p>
        </p:txBody>
      </p:sp>
      <p:sp>
        <p:nvSpPr>
          <p:cNvPr id="23556" name="Rectangle 4"/>
          <p:cNvSpPr/>
          <p:nvPr/>
        </p:nvSpPr>
        <p:spPr>
          <a:xfrm>
            <a:off x="9033828" y="2974658"/>
            <a:ext cx="1846580" cy="368300"/>
          </a:xfrm>
          <a:prstGeom prst="rect">
            <a:avLst/>
          </a:prstGeom>
          <a:noFill/>
          <a:ln w="9525">
            <a:noFill/>
          </a:ln>
        </p:spPr>
        <p:txBody>
          <a:bodyPr wrap="none">
            <a:spAutoFit/>
          </a:bodyPr>
          <a:p>
            <a:pPr algn="ctr" eaLnBrk="1" hangingPunct="1"/>
            <a:r>
              <a:rPr lang="en-US" altLang="zh-CN" dirty="0">
                <a:latin typeface="Times New Roman" panose="02020603050405020304" pitchFamily="18" charset="0"/>
              </a:rPr>
              <a:t>(2) </a:t>
            </a:r>
            <a:r>
              <a:rPr lang="zh-CN" altLang="en-US" dirty="0">
                <a:latin typeface="Times New Roman" panose="02020603050405020304" pitchFamily="18" charset="0"/>
              </a:rPr>
              <a:t>highly flexible</a:t>
            </a:r>
            <a:endParaRPr lang="zh-CN" altLang="en-US" dirty="0">
              <a:latin typeface="Times New Roman" panose="02020603050405020304" pitchFamily="18" charset="0"/>
            </a:endParaRPr>
          </a:p>
        </p:txBody>
      </p:sp>
      <p:sp>
        <p:nvSpPr>
          <p:cNvPr id="23557" name="Rectangle 5"/>
          <p:cNvSpPr/>
          <p:nvPr/>
        </p:nvSpPr>
        <p:spPr>
          <a:xfrm>
            <a:off x="8511064" y="3457575"/>
            <a:ext cx="4818380" cy="368300"/>
          </a:xfrm>
          <a:prstGeom prst="rect">
            <a:avLst/>
          </a:prstGeom>
          <a:noFill/>
          <a:ln w="9525">
            <a:noFill/>
          </a:ln>
        </p:spPr>
        <p:txBody>
          <a:bodyPr wrap="none">
            <a:spAutoFit/>
          </a:bodyPr>
          <a:p>
            <a:pPr algn="ctr" eaLnBrk="1" hangingPunct="1"/>
            <a:r>
              <a:rPr lang="en-US" altLang="zh-CN" dirty="0">
                <a:latin typeface="Times New Roman" panose="02020603050405020304" pitchFamily="18" charset="0"/>
              </a:rPr>
              <a:t>(3) </a:t>
            </a:r>
            <a:r>
              <a:rPr dirty="0">
                <a:latin typeface="Times New Roman" panose="02020603050405020304" pitchFamily="18" charset="0"/>
              </a:rPr>
              <a:t> crosslinked networks - moderately crosslinked</a:t>
            </a:r>
            <a:endParaRPr dirty="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AutoShape 2"/>
          <p:cNvSpPr/>
          <p:nvPr/>
        </p:nvSpPr>
        <p:spPr>
          <a:xfrm>
            <a:off x="1560513" y="768350"/>
            <a:ext cx="6762750" cy="2511425"/>
          </a:xfrm>
          <a:prstGeom prst="horizontalScroll">
            <a:avLst>
              <a:gd name="adj" fmla="val 12500"/>
            </a:avLst>
          </a:prstGeom>
          <a:solidFill>
            <a:srgbClr val="FFCC99"/>
          </a:solidFill>
          <a:ln w="9525" cap="flat" cmpd="sng">
            <a:solidFill>
              <a:schemeClr val="tx1"/>
            </a:solidFill>
            <a:prstDash val="solid"/>
            <a:headEnd type="none" w="med" len="med"/>
            <a:tailEnd type="none" w="med" len="med"/>
          </a:ln>
        </p:spPr>
        <p:txBody>
          <a:bodyPr wrap="none" anchor="ctr" anchorCtr="0"/>
          <a:p>
            <a:pPr algn="ctr" eaLnBrk="1" hangingPunct="1"/>
            <a:r>
              <a:rPr lang="zh-CN" altLang="en-US" sz="4000" b="1" dirty="0">
                <a:latin typeface="Times New Roman" panose="02020603050405020304" pitchFamily="18" charset="0"/>
              </a:rPr>
              <a:t>橡胶态的本质？？？？？？</a:t>
            </a:r>
            <a:endParaRPr lang="zh-CN" altLang="en-US" sz="4000" b="1" dirty="0">
              <a:latin typeface="Times New Roman" panose="02020603050405020304" pitchFamily="18" charset="0"/>
            </a:endParaRPr>
          </a:p>
        </p:txBody>
      </p:sp>
      <p:sp>
        <p:nvSpPr>
          <p:cNvPr id="8" name="object 8"/>
          <p:cNvSpPr txBox="1"/>
          <p:nvPr/>
        </p:nvSpPr>
        <p:spPr>
          <a:xfrm>
            <a:off x="954405" y="3279775"/>
            <a:ext cx="10282555" cy="2782570"/>
          </a:xfrm>
          <a:prstGeom prst="rect">
            <a:avLst/>
          </a:prstGeom>
        </p:spPr>
        <p:txBody>
          <a:bodyPr vert="horz" wrap="square" lIns="0" tIns="12700" rIns="0" bIns="0" rtlCol="0">
            <a:spAutoFit/>
          </a:bodyPr>
          <a:p>
            <a:pPr>
              <a:lnSpc>
                <a:spcPct val="150000"/>
              </a:lnSpc>
              <a:spcBef>
                <a:spcPts val="55"/>
              </a:spcBef>
            </a:pPr>
            <a:r>
              <a:rPr sz="2400" b="1" i="1" dirty="0">
                <a:latin typeface="Times New Roman" panose="02020603050405020304"/>
                <a:cs typeface="Times New Roman" panose="02020603050405020304"/>
              </a:rPr>
              <a:t>A </a:t>
            </a:r>
            <a:r>
              <a:rPr sz="2400" b="1" i="1" spc="-5" dirty="0">
                <a:latin typeface="Times New Roman" panose="02020603050405020304"/>
                <a:cs typeface="Times New Roman" panose="02020603050405020304"/>
              </a:rPr>
              <a:t>simple rubber band may be stretched several  hundred percent, yet on being released, it snaps  back substantially to its original dimensions. By  contrast, </a:t>
            </a:r>
            <a:r>
              <a:rPr sz="2400" b="1" i="1" dirty="0">
                <a:latin typeface="Times New Roman" panose="02020603050405020304"/>
                <a:cs typeface="Times New Roman" panose="02020603050405020304"/>
              </a:rPr>
              <a:t>a </a:t>
            </a:r>
            <a:r>
              <a:rPr sz="2400" b="1" i="1" spc="-5" dirty="0">
                <a:latin typeface="Times New Roman" panose="02020603050405020304"/>
                <a:cs typeface="Times New Roman" panose="02020603050405020304"/>
              </a:rPr>
              <a:t>steel wire can be stretched reversibly  for only about </a:t>
            </a:r>
            <a:r>
              <a:rPr sz="2400" b="1" i="1" dirty="0">
                <a:latin typeface="Times New Roman" panose="02020603050405020304"/>
                <a:cs typeface="Times New Roman" panose="02020603050405020304"/>
              </a:rPr>
              <a:t>a </a:t>
            </a:r>
            <a:r>
              <a:rPr sz="2400" b="1" i="1" spc="-5" dirty="0">
                <a:latin typeface="Times New Roman" panose="02020603050405020304"/>
                <a:cs typeface="Times New Roman" panose="02020603050405020304"/>
              </a:rPr>
              <a:t>1% extension. Above that </a:t>
            </a:r>
            <a:r>
              <a:rPr sz="2400" b="1" i="1" spc="-10" dirty="0">
                <a:latin typeface="Times New Roman" panose="02020603050405020304"/>
                <a:cs typeface="Times New Roman" panose="02020603050405020304"/>
              </a:rPr>
              <a:t>level,  </a:t>
            </a:r>
            <a:r>
              <a:rPr sz="2400" b="1" i="1" spc="-5" dirty="0">
                <a:latin typeface="Times New Roman" panose="02020603050405020304"/>
                <a:cs typeface="Times New Roman" panose="02020603050405020304"/>
              </a:rPr>
              <a:t>it undergoes an irreversible deformation and  then breaks. This long-range, reversible elasticity  constitutes the most striking property of rubbery  materials.</a:t>
            </a:r>
            <a:endParaRPr sz="2400">
              <a:latin typeface="Times New Roman" panose="02020603050405020304"/>
              <a:cs typeface="Times New Roman" panose="02020603050405020304"/>
            </a:endParaRP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ph type="title"/>
            <p:custDataLst>
              <p:tags r:id="rId1"/>
            </p:custDataLst>
          </p:nvPr>
        </p:nvSpPr>
        <p:spPr>
          <a:xfrm>
            <a:off x="550615" y="972890"/>
            <a:ext cx="10969200" cy="705600"/>
          </a:xfrm>
          <a:noFill/>
          <a:ln>
            <a:noFill/>
          </a:ln>
        </p:spPr>
        <p:txBody>
          <a:bodyPr vert="horz" wrap="square" lIns="91440" tIns="45720" rIns="91440" bIns="45720" anchor="b" anchorCtr="0"/>
          <a:p>
            <a:r>
              <a:rPr lang="zh-CN" altLang="en-US" sz="2800" dirty="0">
                <a:solidFill>
                  <a:schemeClr val="tx1"/>
                </a:solidFill>
              </a:rPr>
              <a:t>Characteristics of rubber (elastomer) :</a:t>
            </a:r>
            <a:endParaRPr lang="zh-CN" altLang="en-US" sz="2800" dirty="0">
              <a:solidFill>
                <a:schemeClr val="tx1"/>
              </a:solidFill>
            </a:endParaRPr>
          </a:p>
        </p:txBody>
      </p:sp>
      <p:sp>
        <p:nvSpPr>
          <p:cNvPr id="30723" name="Rectangle 3"/>
          <p:cNvSpPr>
            <a:spLocks noGrp="1"/>
          </p:cNvSpPr>
          <p:nvPr>
            <p:ph type="body" idx="4294967295"/>
          </p:nvPr>
        </p:nvSpPr>
        <p:spPr>
          <a:xfrm>
            <a:off x="1143635" y="1981200"/>
            <a:ext cx="9295765" cy="4527550"/>
          </a:xfrm>
        </p:spPr>
        <p:txBody>
          <a:bodyPr vert="horz" wrap="square" lIns="91440" tIns="45720" rIns="91440" bIns="45720" anchor="t" anchorCtr="0">
            <a:normAutofit fontScale="90000"/>
          </a:bodyPr>
          <a:p>
            <a:pPr>
              <a:lnSpc>
                <a:spcPct val="130000"/>
              </a:lnSpc>
            </a:pPr>
            <a:r>
              <a:rPr sz="2500" dirty="0">
                <a:solidFill>
                  <a:schemeClr val="tx1"/>
                </a:solidFill>
                <a:latin typeface="Times New Roman" panose="02020603050405020304" pitchFamily="18" charset="0"/>
                <a:cs typeface="Times New Roman" panose="02020603050405020304" pitchFamily="18" charset="0"/>
              </a:rPr>
              <a:t>When the size is stable and the deformation is small, the elastic response conforms to Hooke's law, which is similar to solid.</a:t>
            </a:r>
            <a:endParaRPr sz="2500" dirty="0">
              <a:solidFill>
                <a:schemeClr val="tx1"/>
              </a:solidFill>
              <a:latin typeface="Times New Roman" panose="02020603050405020304" pitchFamily="18" charset="0"/>
              <a:cs typeface="Times New Roman" panose="02020603050405020304" pitchFamily="18" charset="0"/>
            </a:endParaRPr>
          </a:p>
          <a:p>
            <a:pPr>
              <a:lnSpc>
                <a:spcPct val="130000"/>
              </a:lnSpc>
            </a:pPr>
            <a:r>
              <a:rPr sz="2500" dirty="0">
                <a:solidFill>
                  <a:schemeClr val="tx1"/>
                </a:solidFill>
                <a:latin typeface="Times New Roman" panose="02020603050405020304" pitchFamily="18" charset="0"/>
                <a:cs typeface="Times New Roman" panose="02020603050405020304" pitchFamily="18" charset="0"/>
              </a:rPr>
              <a:t>The coefficient of thermal expansion and isothermal compression are of the same order of magnitude as liquids -- the intermolecular forces are similar to those of liquids;</a:t>
            </a:r>
            <a:endParaRPr sz="2500" dirty="0">
              <a:solidFill>
                <a:schemeClr val="tx1"/>
              </a:solidFill>
              <a:latin typeface="Times New Roman" panose="02020603050405020304" pitchFamily="18" charset="0"/>
              <a:cs typeface="Times New Roman" panose="02020603050405020304" pitchFamily="18" charset="0"/>
            </a:endParaRPr>
          </a:p>
          <a:p>
            <a:pPr>
              <a:lnSpc>
                <a:spcPct val="130000"/>
              </a:lnSpc>
            </a:pPr>
            <a:r>
              <a:rPr sz="2500" dirty="0">
                <a:solidFill>
                  <a:schemeClr val="tx1"/>
                </a:solidFill>
                <a:latin typeface="Times New Roman" panose="02020603050405020304" pitchFamily="18" charset="0"/>
                <a:cs typeface="Times New Roman" panose="02020603050405020304" pitchFamily="18" charset="0"/>
              </a:rPr>
              <a:t>The stress of deformation increases with temperature -- similar to how the pressure of a gas increases with temperature.</a:t>
            </a:r>
            <a:endParaRPr sz="25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AutoShape 2">
            <a:hlinkClick r:id="" action="ppaction://noaction">
              <a:snd r:embed="rId1" name="chimes.wav"/>
            </a:hlinkClick>
          </p:cNvPr>
          <p:cNvSpPr/>
          <p:nvPr/>
        </p:nvSpPr>
        <p:spPr>
          <a:xfrm>
            <a:off x="9386253" y="4565650"/>
            <a:ext cx="1085850" cy="762000"/>
          </a:xfrm>
          <a:prstGeom prst="actionButtonBlank">
            <a:avLst/>
          </a:prstGeom>
          <a:noFill/>
          <a:ln w="12700">
            <a:noFill/>
          </a:ln>
        </p:spPr>
        <p:txBody>
          <a:bodyPr wrap="none" anchor="ctr" anchorCtr="0"/>
          <a:p>
            <a:pPr algn="ctr" eaLnBrk="1" hangingPunct="1"/>
            <a:r>
              <a:rPr lang="en-US" altLang="zh-CN" sz="3200" b="1" dirty="0">
                <a:latin typeface="Times New Roman" panose="02020603050405020304" pitchFamily="18" charset="0"/>
                <a:ea typeface="华文隶书" panose="02010800040101010101" pitchFamily="2" charset="-122"/>
              </a:rPr>
              <a:t>gas</a:t>
            </a:r>
            <a:endParaRPr lang="en-US" altLang="zh-CN" sz="3200" b="1" dirty="0">
              <a:latin typeface="Times New Roman" panose="02020603050405020304" pitchFamily="18" charset="0"/>
              <a:ea typeface="华文隶书" panose="02010800040101010101" pitchFamily="2" charset="-122"/>
            </a:endParaRPr>
          </a:p>
        </p:txBody>
      </p:sp>
      <p:sp>
        <p:nvSpPr>
          <p:cNvPr id="31747" name="AutoShape 3">
            <a:hlinkClick r:id="" action="ppaction://noaction">
              <a:snd r:embed="rId1" name="chimes.wav"/>
            </a:hlinkClick>
          </p:cNvPr>
          <p:cNvSpPr/>
          <p:nvPr/>
        </p:nvSpPr>
        <p:spPr>
          <a:xfrm>
            <a:off x="5533390" y="4591050"/>
            <a:ext cx="1276350" cy="757238"/>
          </a:xfrm>
          <a:prstGeom prst="actionButtonBlank">
            <a:avLst/>
          </a:prstGeom>
          <a:noFill/>
          <a:ln w="12700">
            <a:noFill/>
          </a:ln>
        </p:spPr>
        <p:txBody>
          <a:bodyPr wrap="none" anchor="ctr" anchorCtr="0"/>
          <a:p>
            <a:pPr algn="ctr" eaLnBrk="1" hangingPunct="1"/>
            <a:r>
              <a:rPr lang="en-US" altLang="zh-CN" sz="3200" b="1" dirty="0">
                <a:latin typeface="Times New Roman" panose="02020603050405020304" pitchFamily="18" charset="0"/>
                <a:ea typeface="华文隶书" panose="02010800040101010101" pitchFamily="2" charset="-122"/>
              </a:rPr>
              <a:t>liquid</a:t>
            </a:r>
            <a:endParaRPr lang="en-US" altLang="zh-CN" sz="3200" b="1" dirty="0">
              <a:latin typeface="Times New Roman" panose="02020603050405020304" pitchFamily="18" charset="0"/>
              <a:ea typeface="华文隶书" panose="02010800040101010101" pitchFamily="2" charset="-122"/>
            </a:endParaRPr>
          </a:p>
        </p:txBody>
      </p:sp>
      <p:sp>
        <p:nvSpPr>
          <p:cNvPr id="31748" name="AutoShape 4">
            <a:hlinkClick r:id="" action="ppaction://noaction">
              <a:snd r:embed="rId1" name="chimes.wav"/>
            </a:hlinkClick>
          </p:cNvPr>
          <p:cNvSpPr/>
          <p:nvPr/>
        </p:nvSpPr>
        <p:spPr>
          <a:xfrm>
            <a:off x="2092960" y="4567238"/>
            <a:ext cx="1206500" cy="677862"/>
          </a:xfrm>
          <a:prstGeom prst="actionButtonBlank">
            <a:avLst/>
          </a:prstGeom>
          <a:noFill/>
          <a:ln w="12700">
            <a:noFill/>
          </a:ln>
        </p:spPr>
        <p:txBody>
          <a:bodyPr wrap="none" anchor="ctr" anchorCtr="0"/>
          <a:p>
            <a:pPr algn="ctr" eaLnBrk="1" hangingPunct="1"/>
            <a:r>
              <a:rPr lang="en-US" altLang="zh-CN" sz="3200" b="1" dirty="0">
                <a:latin typeface="Times New Roman" panose="02020603050405020304" pitchFamily="18" charset="0"/>
                <a:ea typeface="华文隶书" panose="02010800040101010101" pitchFamily="2" charset="-122"/>
              </a:rPr>
              <a:t>solid</a:t>
            </a:r>
            <a:endParaRPr lang="en-US" altLang="zh-CN" sz="3200" b="1" dirty="0">
              <a:latin typeface="Times New Roman" panose="02020603050405020304" pitchFamily="18" charset="0"/>
              <a:ea typeface="华文隶书" panose="02010800040101010101" pitchFamily="2" charset="-122"/>
            </a:endParaRPr>
          </a:p>
        </p:txBody>
      </p:sp>
      <p:sp>
        <p:nvSpPr>
          <p:cNvPr id="31749" name="WordArt 5"/>
          <p:cNvSpPr>
            <a:spLocks noTextEdit="1"/>
          </p:cNvSpPr>
          <p:nvPr/>
        </p:nvSpPr>
        <p:spPr>
          <a:xfrm>
            <a:off x="2418080" y="929005"/>
            <a:ext cx="7899400" cy="514350"/>
          </a:xfrm>
          <a:prstGeom prst="rect">
            <a:avLst/>
          </a:prstGeom>
        </p:spPr>
        <p:txBody>
          <a:bodyPr wrap="none" fromWordArt="1">
            <a:prstTxWarp prst="textPlain">
              <a:avLst>
                <a:gd name="adj" fmla="val 50000"/>
              </a:avLst>
            </a:prstTxWarp>
            <a:normAutofit/>
          </a:bodyPr>
          <a:p>
            <a:pPr algn="ctr"/>
            <a:r>
              <a:rPr lang="zh-CN" altLang="en-US">
                <a:solidFill>
                  <a:schemeClr val="tx1"/>
                </a:solidFill>
                <a:effectLst>
                  <a:outerShdw dist="35921" dir="2699999" algn="ctr" rotWithShape="0">
                    <a:srgbClr val="C0C0C0"/>
                  </a:outerShdw>
                </a:effectLst>
                <a:latin typeface="宋体" panose="02010600030101010101" pitchFamily="2" charset="-122"/>
                <a:ea typeface="宋体" panose="02010600030101010101" pitchFamily="2" charset="-122"/>
              </a:rPr>
              <a:t>Whether rubber material properties belong to solid, liquid or gas?</a:t>
            </a:r>
            <a:endParaRPr lang="zh-CN" altLang="en-US">
              <a:solidFill>
                <a:schemeClr val="tx1"/>
              </a:soli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graphicFrame>
        <p:nvGraphicFramePr>
          <p:cNvPr id="31750" name="Object 6"/>
          <p:cNvGraphicFramePr>
            <a:graphicFrameLocks noChangeAspect="1"/>
          </p:cNvGraphicFramePr>
          <p:nvPr/>
        </p:nvGraphicFramePr>
        <p:xfrm>
          <a:off x="1720215" y="1636713"/>
          <a:ext cx="1952625" cy="2736850"/>
        </p:xfrm>
        <a:graphic>
          <a:graphicData uri="http://schemas.openxmlformats.org/presentationml/2006/ole">
            <mc:AlternateContent xmlns:mc="http://schemas.openxmlformats.org/markup-compatibility/2006">
              <mc:Choice xmlns:v="urn:schemas-microsoft-com:vml" Requires="v">
                <p:oleObj spid="_x0000_s3078" name="" r:id="rId2" imgW="3076575" imgH="4314825" progId="Paint.Picture">
                  <p:embed/>
                </p:oleObj>
              </mc:Choice>
              <mc:Fallback>
                <p:oleObj name="" r:id="rId2" imgW="3076575" imgH="4314825" progId="Paint.Picture">
                  <p:embed/>
                  <p:pic>
                    <p:nvPicPr>
                      <p:cNvPr id="0" name="图片 3077"/>
                      <p:cNvPicPr/>
                      <p:nvPr/>
                    </p:nvPicPr>
                    <p:blipFill>
                      <a:blip r:embed="rId3"/>
                      <a:stretch>
                        <a:fillRect/>
                      </a:stretch>
                    </p:blipFill>
                    <p:spPr>
                      <a:xfrm>
                        <a:off x="1720215" y="1636713"/>
                        <a:ext cx="1952625" cy="2736850"/>
                      </a:xfrm>
                      <a:prstGeom prst="rect">
                        <a:avLst/>
                      </a:prstGeom>
                      <a:noFill/>
                      <a:ln w="38100">
                        <a:noFill/>
                        <a:miter/>
                      </a:ln>
                    </p:spPr>
                  </p:pic>
                </p:oleObj>
              </mc:Fallback>
            </mc:AlternateContent>
          </a:graphicData>
        </a:graphic>
      </p:graphicFrame>
      <p:graphicFrame>
        <p:nvGraphicFramePr>
          <p:cNvPr id="31751" name="Object 7"/>
          <p:cNvGraphicFramePr>
            <a:graphicFrameLocks noChangeAspect="1"/>
          </p:cNvGraphicFramePr>
          <p:nvPr/>
        </p:nvGraphicFramePr>
        <p:xfrm>
          <a:off x="8285480" y="1604963"/>
          <a:ext cx="2328863" cy="2852737"/>
        </p:xfrm>
        <a:graphic>
          <a:graphicData uri="http://schemas.openxmlformats.org/presentationml/2006/ole">
            <mc:AlternateContent xmlns:mc="http://schemas.openxmlformats.org/markup-compatibility/2006">
              <mc:Choice xmlns:v="urn:schemas-microsoft-com:vml" Requires="v">
                <p:oleObj spid="_x0000_s3077" name="" r:id="rId4" imgW="5076825" imgH="5248275" progId="Paint.Picture">
                  <p:embed/>
                </p:oleObj>
              </mc:Choice>
              <mc:Fallback>
                <p:oleObj name="" r:id="rId4" imgW="5076825" imgH="5248275" progId="Paint.Picture">
                  <p:embed/>
                  <p:pic>
                    <p:nvPicPr>
                      <p:cNvPr id="0" name="图片 3076"/>
                      <p:cNvPicPr/>
                      <p:nvPr/>
                    </p:nvPicPr>
                    <p:blipFill>
                      <a:blip r:embed="rId5"/>
                      <a:stretch>
                        <a:fillRect/>
                      </a:stretch>
                    </p:blipFill>
                    <p:spPr>
                      <a:xfrm>
                        <a:off x="8285480" y="1604963"/>
                        <a:ext cx="2328863" cy="2852737"/>
                      </a:xfrm>
                      <a:prstGeom prst="rect">
                        <a:avLst/>
                      </a:prstGeom>
                      <a:noFill/>
                      <a:ln w="38100">
                        <a:noFill/>
                        <a:miter/>
                      </a:ln>
                    </p:spPr>
                  </p:pic>
                </p:oleObj>
              </mc:Fallback>
            </mc:AlternateContent>
          </a:graphicData>
        </a:graphic>
      </p:graphicFrame>
      <p:pic>
        <p:nvPicPr>
          <p:cNvPr id="31752" name="Picture 8"/>
          <p:cNvPicPr>
            <a:picLocks noChangeAspect="1"/>
          </p:cNvPicPr>
          <p:nvPr/>
        </p:nvPicPr>
        <p:blipFill>
          <a:blip r:embed="rId6"/>
          <a:stretch>
            <a:fillRect/>
          </a:stretch>
        </p:blipFill>
        <p:spPr>
          <a:xfrm>
            <a:off x="5208588" y="1612900"/>
            <a:ext cx="2027237" cy="2798763"/>
          </a:xfrm>
          <a:prstGeom prst="rect">
            <a:avLst/>
          </a:prstGeom>
          <a:noFill/>
          <a:ln w="12700">
            <a:noFill/>
          </a:ln>
        </p:spPr>
      </p:pic>
      <p:sp>
        <p:nvSpPr>
          <p:cNvPr id="31753" name="Text Box 9"/>
          <p:cNvSpPr txBox="1"/>
          <p:nvPr/>
        </p:nvSpPr>
        <p:spPr>
          <a:xfrm>
            <a:off x="1113790" y="5229225"/>
            <a:ext cx="2961005" cy="1322070"/>
          </a:xfrm>
          <a:prstGeom prst="rect">
            <a:avLst/>
          </a:prstGeom>
          <a:noFill/>
          <a:ln w="12700">
            <a:noFill/>
          </a:ln>
        </p:spPr>
        <p:txBody>
          <a:bodyPr wrap="square">
            <a:spAutoFit/>
          </a:bodyPr>
          <a:p>
            <a:pPr algn="ctr" eaLnBrk="1" hangingPunct="1">
              <a:spcBef>
                <a:spcPct val="50000"/>
              </a:spcBef>
            </a:pPr>
            <a:r>
              <a:rPr lang="zh-CN" altLang="en-US" sz="2000" dirty="0">
                <a:latin typeface="Times New Roman" panose="02020603050405020304" pitchFamily="18" charset="0"/>
                <a:ea typeface="黑体" panose="02010609060101010101" pitchFamily="49" charset="-122"/>
              </a:rPr>
              <a:t>Certain appearance shape, size stability, small deformation in line with Hooke's law</a:t>
            </a:r>
            <a:endParaRPr lang="zh-CN" altLang="en-US" sz="2000" dirty="0">
              <a:latin typeface="Times New Roman" panose="02020603050405020304" pitchFamily="18" charset="0"/>
              <a:ea typeface="黑体" panose="02010609060101010101" pitchFamily="49" charset="-122"/>
            </a:endParaRPr>
          </a:p>
        </p:txBody>
      </p:sp>
      <p:sp>
        <p:nvSpPr>
          <p:cNvPr id="31754" name="Text Box 10"/>
          <p:cNvSpPr txBox="1"/>
          <p:nvPr/>
        </p:nvSpPr>
        <p:spPr>
          <a:xfrm>
            <a:off x="4800600" y="5562600"/>
            <a:ext cx="2743200" cy="583565"/>
          </a:xfrm>
          <a:prstGeom prst="rect">
            <a:avLst/>
          </a:prstGeom>
          <a:noFill/>
          <a:ln w="12700">
            <a:noFill/>
          </a:ln>
        </p:spPr>
        <p:txBody>
          <a:bodyPr>
            <a:spAutoFit/>
          </a:bodyPr>
          <a:p>
            <a:pPr eaLnBrk="1" hangingPunct="1">
              <a:spcBef>
                <a:spcPct val="50000"/>
              </a:spcBef>
            </a:pPr>
            <a:endParaRPr lang="zh-CN" altLang="en-US" sz="3200" dirty="0">
              <a:latin typeface="Times New Roman" panose="02020603050405020304" pitchFamily="18" charset="0"/>
            </a:endParaRPr>
          </a:p>
        </p:txBody>
      </p:sp>
      <p:sp>
        <p:nvSpPr>
          <p:cNvPr id="31755" name="Text Box 11"/>
          <p:cNvSpPr txBox="1"/>
          <p:nvPr/>
        </p:nvSpPr>
        <p:spPr>
          <a:xfrm>
            <a:off x="3941445" y="5229225"/>
            <a:ext cx="4827905" cy="1630045"/>
          </a:xfrm>
          <a:prstGeom prst="rect">
            <a:avLst/>
          </a:prstGeom>
          <a:noFill/>
          <a:ln w="12700">
            <a:noFill/>
          </a:ln>
        </p:spPr>
        <p:txBody>
          <a:bodyPr wrap="square">
            <a:spAutoFit/>
          </a:bodyPr>
          <a:p>
            <a:pPr algn="ctr" eaLnBrk="1" hangingPunct="1">
              <a:spcBef>
                <a:spcPct val="50000"/>
              </a:spcBef>
            </a:pPr>
            <a:r>
              <a:rPr lang="zh-CN" altLang="en-US" sz="2000" dirty="0">
                <a:latin typeface="Times New Roman" panose="02020603050405020304" pitchFamily="18" charset="0"/>
                <a:ea typeface="黑体" panose="02010609060101010101" pitchFamily="49" charset="-122"/>
              </a:rPr>
              <a:t>The expansion coefficient of rubber is an order of magnitude larger than the general solid, the isothermal compression coefficient is similar to that of liquid, and the Possion Ratio is approximately equal to 0.5</a:t>
            </a:r>
            <a:endParaRPr lang="zh-CN" altLang="en-US" sz="2000" dirty="0">
              <a:latin typeface="Times New Roman" panose="02020603050405020304" pitchFamily="18" charset="0"/>
              <a:ea typeface="黑体" panose="02010609060101010101" pitchFamily="49" charset="-122"/>
            </a:endParaRPr>
          </a:p>
        </p:txBody>
      </p:sp>
      <p:sp>
        <p:nvSpPr>
          <p:cNvPr id="2706444" name="Text Box 12"/>
          <p:cNvSpPr txBox="1">
            <a:spLocks noChangeArrowheads="1"/>
          </p:cNvSpPr>
          <p:nvPr/>
        </p:nvSpPr>
        <p:spPr bwMode="auto">
          <a:xfrm>
            <a:off x="8832850" y="5302250"/>
            <a:ext cx="3070860" cy="101473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eaLnBrk="1" hangingPunct="1">
              <a:spcBef>
                <a:spcPct val="50000"/>
              </a:spcBef>
              <a:buClrTx/>
              <a:buSzTx/>
              <a:buFontTx/>
              <a:buNone/>
              <a:defRPr/>
            </a:pPr>
            <a:r>
              <a:rPr lang="zh-CN" altLang="en-US" sz="2000" kern="1200" cap="none" spc="0" normalizeH="0" baseline="0" dirty="0">
                <a:latin typeface="Times New Roman" panose="02020603050405020304" pitchFamily="18" charset="0"/>
                <a:ea typeface="黑体" panose="02010609060101010101" pitchFamily="49" charset="-122"/>
                <a:cs typeface="+mn-cs"/>
              </a:rPr>
              <a:t>The stress of deformation increases with the increase of temperature</a:t>
            </a:r>
            <a:endParaRPr lang="zh-CN" altLang="en-US" sz="2000" kern="1200" cap="none" spc="0" normalizeH="0" baseline="0" dirty="0">
              <a:latin typeface="Times New Roman" panose="02020603050405020304" pitchFamily="18" charset="0"/>
              <a:ea typeface="黑体" panose="02010609060101010101" pitchFamily="49" charset="-122"/>
              <a:cs typeface="+mn-cs"/>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712578" name="Object 2"/>
          <p:cNvGraphicFramePr>
            <a:graphicFrameLocks noChangeAspect="1"/>
          </p:cNvGraphicFramePr>
          <p:nvPr/>
        </p:nvGraphicFramePr>
        <p:xfrm>
          <a:off x="7113588" y="1825625"/>
          <a:ext cx="2921000" cy="2159000"/>
        </p:xfrm>
        <a:graphic>
          <a:graphicData uri="http://schemas.openxmlformats.org/presentationml/2006/ole">
            <mc:AlternateContent xmlns:mc="http://schemas.openxmlformats.org/markup-compatibility/2006">
              <mc:Choice xmlns:v="urn:schemas-microsoft-com:vml" Requires="v">
                <p:oleObj spid="_x0000_s3080" name="" r:id="rId1" imgW="2190750" imgH="1619250" progId="Paint.Picture">
                  <p:embed/>
                </p:oleObj>
              </mc:Choice>
              <mc:Fallback>
                <p:oleObj name="" r:id="rId1" imgW="2190750" imgH="1619250" progId="Paint.Picture">
                  <p:embed/>
                  <p:pic>
                    <p:nvPicPr>
                      <p:cNvPr id="0" name="图片 3079"/>
                      <p:cNvPicPr/>
                      <p:nvPr/>
                    </p:nvPicPr>
                    <p:blipFill>
                      <a:blip r:embed="rId2"/>
                      <a:stretch>
                        <a:fillRect/>
                      </a:stretch>
                    </p:blipFill>
                    <p:spPr>
                      <a:xfrm>
                        <a:off x="7113588" y="1825625"/>
                        <a:ext cx="2921000" cy="2159000"/>
                      </a:xfrm>
                      <a:prstGeom prst="rect">
                        <a:avLst/>
                      </a:prstGeom>
                      <a:noFill/>
                      <a:ln w="38100">
                        <a:noFill/>
                        <a:miter/>
                      </a:ln>
                    </p:spPr>
                  </p:pic>
                </p:oleObj>
              </mc:Fallback>
            </mc:AlternateContent>
          </a:graphicData>
        </a:graphic>
      </p:graphicFrame>
      <p:sp>
        <p:nvSpPr>
          <p:cNvPr id="2712579" name="Rectangle 3"/>
          <p:cNvSpPr/>
          <p:nvPr>
            <p:ph type="title"/>
          </p:nvPr>
        </p:nvSpPr>
        <p:spPr>
          <a:xfrm>
            <a:off x="699135" y="-107950"/>
            <a:ext cx="8648700" cy="1143000"/>
          </a:xfrm>
          <a:noFill/>
          <a:ln>
            <a:noFill/>
          </a:ln>
        </p:spPr>
        <p:txBody>
          <a:bodyPr vert="horz" wrap="square" lIns="92075" tIns="46038" rIns="92075" bIns="46038" anchor="ctr" anchorCtr="0">
            <a:normAutofit/>
          </a:bodyPr>
          <a:p>
            <a:pPr marL="342900" indent="-342900" algn="l">
              <a:spcBef>
                <a:spcPct val="20000"/>
              </a:spcBef>
              <a:buSzPct val="80000"/>
              <a:buBlip>
                <a:blip r:embed="rId3"/>
              </a:buBlip>
            </a:pPr>
            <a:r>
              <a:rPr sz="3200" b="0" spc="-5" dirty="0">
                <a:solidFill>
                  <a:srgbClr val="C00000"/>
                </a:solidFill>
                <a:latin typeface="Times New Roman" panose="02020603050405020304" pitchFamily="18" charset="0"/>
                <a:cs typeface="Times New Roman" panose="02020603050405020304" pitchFamily="18" charset="0"/>
                <a:sym typeface="+mn-ea"/>
              </a:rPr>
              <a:t>High</a:t>
            </a:r>
            <a:r>
              <a:rPr sz="3200" b="0" spc="-45" dirty="0">
                <a:solidFill>
                  <a:srgbClr val="C00000"/>
                </a:solidFill>
                <a:latin typeface="Times New Roman" panose="02020603050405020304" pitchFamily="18" charset="0"/>
                <a:cs typeface="Times New Roman" panose="02020603050405020304" pitchFamily="18" charset="0"/>
                <a:sym typeface="+mn-ea"/>
              </a:rPr>
              <a:t> </a:t>
            </a:r>
            <a:r>
              <a:rPr sz="3200" b="0" spc="-5" dirty="0">
                <a:solidFill>
                  <a:srgbClr val="C00000"/>
                </a:solidFill>
                <a:latin typeface="Times New Roman" panose="02020603050405020304" pitchFamily="18" charset="0"/>
                <a:cs typeface="Times New Roman" panose="02020603050405020304" pitchFamily="18" charset="0"/>
                <a:sym typeface="+mn-ea"/>
              </a:rPr>
              <a:t>Strain</a:t>
            </a:r>
            <a:r>
              <a:rPr lang="en-US" sz="3200" b="0" spc="-5" dirty="0">
                <a:solidFill>
                  <a:srgbClr val="C00000"/>
                </a:solidFill>
                <a:latin typeface="Times New Roman" panose="02020603050405020304" pitchFamily="18" charset="0"/>
                <a:cs typeface="Times New Roman" panose="02020603050405020304" pitchFamily="18" charset="0"/>
                <a:sym typeface="+mn-ea"/>
              </a:rPr>
              <a:t> </a:t>
            </a:r>
            <a:r>
              <a:rPr lang="zh-CN" altLang="en-US" sz="3400" dirty="0">
                <a:solidFill>
                  <a:schemeClr val="tx1"/>
                </a:solidFill>
                <a:latin typeface="华文楷体" panose="02010600040101010101" pitchFamily="2" charset="-122"/>
                <a:ea typeface="华文楷体" panose="02010600040101010101" pitchFamily="2" charset="-122"/>
              </a:rPr>
              <a:t>弹性形变量大且是可逆的</a:t>
            </a:r>
            <a:endParaRPr lang="zh-CN" altLang="en-US" sz="3400" dirty="0">
              <a:solidFill>
                <a:schemeClr val="tx1"/>
              </a:solidFill>
              <a:latin typeface="华文楷体" panose="02010600040101010101" pitchFamily="2" charset="-122"/>
              <a:ea typeface="华文楷体" panose="02010600040101010101" pitchFamily="2" charset="-122"/>
            </a:endParaRPr>
          </a:p>
        </p:txBody>
      </p:sp>
      <p:sp>
        <p:nvSpPr>
          <p:cNvPr id="2712580" name="Rectangle 4"/>
          <p:cNvSpPr/>
          <p:nvPr/>
        </p:nvSpPr>
        <p:spPr>
          <a:xfrm>
            <a:off x="2092325" y="3032125"/>
            <a:ext cx="2090738" cy="533400"/>
          </a:xfrm>
          <a:prstGeom prst="rect">
            <a:avLst/>
          </a:prstGeom>
          <a:solidFill>
            <a:srgbClr val="CC9900"/>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9900"/>
            </a:extrusionClr>
          </a:sp3d>
        </p:spPr>
        <p:txBody>
          <a:bodyPr wrap="none" anchor="ctr" anchorCtr="0">
            <a:flatTx/>
          </a:bodyPr>
          <a:p>
            <a:pPr algn="ctr" eaLnBrk="1" hangingPunct="1"/>
            <a:endParaRPr lang="zh-CN" altLang="en-US" dirty="0">
              <a:latin typeface="Arial" panose="020B0604020202020204" pitchFamily="34" charset="0"/>
            </a:endParaRPr>
          </a:p>
        </p:txBody>
      </p:sp>
      <p:sp>
        <p:nvSpPr>
          <p:cNvPr id="2712581" name="Rectangle 5"/>
          <p:cNvSpPr/>
          <p:nvPr/>
        </p:nvSpPr>
        <p:spPr>
          <a:xfrm>
            <a:off x="2081213" y="4491038"/>
            <a:ext cx="6324600" cy="228600"/>
          </a:xfrm>
          <a:prstGeom prst="rect">
            <a:avLst/>
          </a:prstGeom>
          <a:solidFill>
            <a:srgbClr val="CC9900"/>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9900"/>
            </a:extrusionClr>
          </a:sp3d>
        </p:spPr>
        <p:txBody>
          <a:bodyPr wrap="none" anchor="ctr" anchorCtr="0">
            <a:flatTx/>
          </a:bodyPr>
          <a:p>
            <a:pPr algn="ctr" eaLnBrk="1" hangingPunct="1"/>
            <a:endParaRPr lang="zh-CN" altLang="en-US" dirty="0">
              <a:latin typeface="Arial" panose="020B0604020202020204" pitchFamily="34" charset="0"/>
            </a:endParaRPr>
          </a:p>
        </p:txBody>
      </p:sp>
      <p:sp>
        <p:nvSpPr>
          <p:cNvPr id="2712582" name="Rectangle 6"/>
          <p:cNvSpPr/>
          <p:nvPr/>
        </p:nvSpPr>
        <p:spPr>
          <a:xfrm>
            <a:off x="2106613" y="5662613"/>
            <a:ext cx="2090737" cy="533400"/>
          </a:xfrm>
          <a:prstGeom prst="rect">
            <a:avLst/>
          </a:prstGeom>
          <a:solidFill>
            <a:srgbClr val="CC9900"/>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9900"/>
            </a:extrusionClr>
          </a:sp3d>
        </p:spPr>
        <p:txBody>
          <a:bodyPr wrap="none" anchor="ctr" anchorCtr="0">
            <a:flatTx/>
          </a:bodyPr>
          <a:p>
            <a:pPr algn="ctr" eaLnBrk="1" hangingPunct="1"/>
            <a:endParaRPr lang="zh-CN" altLang="en-US" dirty="0">
              <a:latin typeface="Arial" panose="020B0604020202020204" pitchFamily="34" charset="0"/>
            </a:endParaRPr>
          </a:p>
        </p:txBody>
      </p:sp>
      <p:sp>
        <p:nvSpPr>
          <p:cNvPr id="2712583" name="AutoShape 7"/>
          <p:cNvSpPr/>
          <p:nvPr/>
        </p:nvSpPr>
        <p:spPr>
          <a:xfrm>
            <a:off x="4495800" y="3733800"/>
            <a:ext cx="1055688" cy="280988"/>
          </a:xfrm>
          <a:prstGeom prst="rightArrow">
            <a:avLst>
              <a:gd name="adj1" fmla="val 50000"/>
              <a:gd name="adj2" fmla="val 93926"/>
            </a:avLst>
          </a:prstGeom>
          <a:gradFill rotWithShape="0">
            <a:gsLst>
              <a:gs pos="0">
                <a:schemeClr val="accent1"/>
              </a:gs>
              <a:gs pos="100000">
                <a:schemeClr val="bg1"/>
              </a:gs>
            </a:gsLst>
            <a:lin ang="5400000" scaled="1"/>
            <a:tileRect/>
          </a:gradFill>
          <a:ln w="12700">
            <a:noFill/>
          </a:ln>
        </p:spPr>
        <p:txBody>
          <a:bodyPr wrap="none" anchor="ctr" anchorCtr="0"/>
          <a:p>
            <a:pPr algn="ctr" eaLnBrk="1" hangingPunct="1"/>
            <a:endParaRPr lang="zh-CN" altLang="en-US" dirty="0">
              <a:latin typeface="Arial" panose="020B0604020202020204" pitchFamily="34" charset="0"/>
            </a:endParaRPr>
          </a:p>
        </p:txBody>
      </p:sp>
      <p:sp>
        <p:nvSpPr>
          <p:cNvPr id="2712584" name="AutoShape 8"/>
          <p:cNvSpPr/>
          <p:nvPr/>
        </p:nvSpPr>
        <p:spPr>
          <a:xfrm flipH="1">
            <a:off x="4419600" y="4953000"/>
            <a:ext cx="1143000" cy="228600"/>
          </a:xfrm>
          <a:prstGeom prst="rightArrow">
            <a:avLst>
              <a:gd name="adj1" fmla="val 50000"/>
              <a:gd name="adj2" fmla="val 125000"/>
            </a:avLst>
          </a:prstGeom>
          <a:gradFill rotWithShape="0">
            <a:gsLst>
              <a:gs pos="0">
                <a:schemeClr val="accent1"/>
              </a:gs>
              <a:gs pos="100000">
                <a:schemeClr val="bg1"/>
              </a:gs>
            </a:gsLst>
            <a:lin ang="5400000" scaled="1"/>
            <a:tileRect/>
          </a:gradFill>
          <a:ln w="12700">
            <a:noFill/>
          </a:ln>
        </p:spPr>
        <p:txBody>
          <a:bodyPr wrap="none" anchor="ctr" anchorCtr="0"/>
          <a:p>
            <a:pPr algn="ctr" eaLnBrk="1" hangingPunct="1"/>
            <a:endParaRPr lang="zh-CN" altLang="en-US" dirty="0">
              <a:latin typeface="Arial" panose="020B0604020202020204" pitchFamily="34" charset="0"/>
            </a:endParaRPr>
          </a:p>
        </p:txBody>
      </p:sp>
      <p:sp>
        <p:nvSpPr>
          <p:cNvPr id="2712585" name="Text Box 9"/>
          <p:cNvSpPr txBox="1"/>
          <p:nvPr/>
        </p:nvSpPr>
        <p:spPr>
          <a:xfrm>
            <a:off x="6403975" y="5453380"/>
            <a:ext cx="5158105" cy="829945"/>
          </a:xfrm>
          <a:prstGeom prst="rect">
            <a:avLst/>
          </a:prstGeom>
          <a:noFill/>
          <a:ln w="12700">
            <a:noFill/>
          </a:ln>
        </p:spPr>
        <p:txBody>
          <a:bodyPr wrap="square">
            <a:spAutoFit/>
          </a:bodyPr>
          <a:p>
            <a:pPr eaLnBrk="1" hangingPunct="1">
              <a:spcBef>
                <a:spcPct val="50000"/>
              </a:spcBef>
            </a:pPr>
            <a:r>
              <a:rPr lang="zh-CN" altLang="en-US" sz="2400" dirty="0">
                <a:latin typeface="Times New Roman" panose="02020603050405020304" pitchFamily="18" charset="0"/>
                <a:ea typeface="楷体_GB2312" pitchFamily="49" charset="-122"/>
              </a:rPr>
              <a:t>一般铜、钢等金属的形变只有原试样的1%，而橡胶的高弹形变高达1000%</a:t>
            </a:r>
            <a:endParaRPr lang="zh-CN" altLang="en-US" sz="2400" dirty="0">
              <a:latin typeface="Times New Roman" panose="02020603050405020304" pitchFamily="18" charset="0"/>
              <a:ea typeface="楷体_GB2312" pitchFamily="49" charset="-122"/>
            </a:endParaRPr>
          </a:p>
        </p:txBody>
      </p:sp>
      <p:graphicFrame>
        <p:nvGraphicFramePr>
          <p:cNvPr id="2712586" name="Object 10"/>
          <p:cNvGraphicFramePr>
            <a:graphicFrameLocks noChangeAspect="1"/>
          </p:cNvGraphicFramePr>
          <p:nvPr/>
        </p:nvGraphicFramePr>
        <p:xfrm>
          <a:off x="5586413" y="2878138"/>
          <a:ext cx="1120775" cy="731837"/>
        </p:xfrm>
        <a:graphic>
          <a:graphicData uri="http://schemas.openxmlformats.org/presentationml/2006/ole">
            <mc:AlternateContent xmlns:mc="http://schemas.openxmlformats.org/markup-compatibility/2006">
              <mc:Choice xmlns:v="urn:schemas-microsoft-com:vml" Requires="v">
                <p:oleObj spid="_x0000_s3079" name="" r:id="rId4" imgW="1590675" imgH="1038225" progId="Paint.Picture">
                  <p:embed/>
                </p:oleObj>
              </mc:Choice>
              <mc:Fallback>
                <p:oleObj name="" r:id="rId4" imgW="1590675" imgH="1038225" progId="Paint.Picture">
                  <p:embed/>
                  <p:pic>
                    <p:nvPicPr>
                      <p:cNvPr id="0" name="图片 3078"/>
                      <p:cNvPicPr/>
                      <p:nvPr/>
                    </p:nvPicPr>
                    <p:blipFill>
                      <a:blip r:embed="rId5"/>
                      <a:stretch>
                        <a:fillRect/>
                      </a:stretch>
                    </p:blipFill>
                    <p:spPr>
                      <a:xfrm>
                        <a:off x="5586413" y="2878138"/>
                        <a:ext cx="1120775" cy="731837"/>
                      </a:xfrm>
                      <a:prstGeom prst="rect">
                        <a:avLst/>
                      </a:prstGeom>
                      <a:noFill/>
                      <a:ln w="38100">
                        <a:noFill/>
                        <a:miter/>
                      </a:ln>
                    </p:spPr>
                  </p:pic>
                </p:oleObj>
              </mc:Fallback>
            </mc:AlternateContent>
          </a:graphicData>
        </a:graphic>
      </p:graphicFrame>
      <p:sp>
        <p:nvSpPr>
          <p:cNvPr id="34827" name="Text Box 11"/>
          <p:cNvSpPr txBox="1"/>
          <p:nvPr/>
        </p:nvSpPr>
        <p:spPr>
          <a:xfrm>
            <a:off x="4419600" y="3200400"/>
            <a:ext cx="914400" cy="368300"/>
          </a:xfrm>
          <a:prstGeom prst="rect">
            <a:avLst/>
          </a:prstGeom>
          <a:noFill/>
          <a:ln w="12700">
            <a:noFill/>
          </a:ln>
        </p:spPr>
        <p:txBody>
          <a:bodyPr>
            <a:spAutoFit/>
          </a:bodyPr>
          <a:p>
            <a:pPr eaLnBrk="1" hangingPunct="1">
              <a:spcBef>
                <a:spcPct val="50000"/>
              </a:spcBef>
            </a:pPr>
            <a:r>
              <a:rPr lang="zh-CN" altLang="en-US" dirty="0">
                <a:latin typeface="Times New Roman" panose="02020603050405020304" pitchFamily="18" charset="0"/>
              </a:rPr>
              <a:t>拉伸</a:t>
            </a:r>
            <a:endParaRPr lang="zh-CN" altLang="en-US" dirty="0">
              <a:latin typeface="Times New Roman" panose="02020603050405020304" pitchFamily="18" charset="0"/>
            </a:endParaRPr>
          </a:p>
        </p:txBody>
      </p:sp>
      <p:sp>
        <p:nvSpPr>
          <p:cNvPr id="34828" name="Text Box 12"/>
          <p:cNvSpPr txBox="1"/>
          <p:nvPr/>
        </p:nvSpPr>
        <p:spPr>
          <a:xfrm>
            <a:off x="4648200" y="5181600"/>
            <a:ext cx="990600" cy="368300"/>
          </a:xfrm>
          <a:prstGeom prst="rect">
            <a:avLst/>
          </a:prstGeom>
          <a:noFill/>
          <a:ln w="12700">
            <a:noFill/>
          </a:ln>
        </p:spPr>
        <p:txBody>
          <a:bodyPr>
            <a:spAutoFit/>
          </a:bodyPr>
          <a:p>
            <a:pPr eaLnBrk="1" hangingPunct="1">
              <a:spcBef>
                <a:spcPct val="50000"/>
              </a:spcBef>
            </a:pPr>
            <a:r>
              <a:rPr lang="zh-CN" altLang="en-US" dirty="0">
                <a:latin typeface="Times New Roman" panose="02020603050405020304" pitchFamily="18" charset="0"/>
              </a:rPr>
              <a:t>回缩</a:t>
            </a:r>
            <a:endParaRPr lang="zh-CN" altLang="en-US" dirty="0">
              <a:latin typeface="Times New Roman" panose="02020603050405020304"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712579"/>
                                        </p:tgtEl>
                                        <p:attrNameLst>
                                          <p:attrName>style.visibility</p:attrName>
                                        </p:attrNameLst>
                                      </p:cBhvr>
                                      <p:to>
                                        <p:strVal val="visible"/>
                                      </p:to>
                                    </p:set>
                                    <p:animEffect transition="in" filter="blinds(horizontal)">
                                      <p:cBhvr>
                                        <p:cTn id="7" dur="500"/>
                                        <p:tgtEl>
                                          <p:spTgt spid="271257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712578"/>
                                        </p:tgtEl>
                                        <p:attrNameLst>
                                          <p:attrName>style.visibility</p:attrName>
                                        </p:attrNameLst>
                                      </p:cBhvr>
                                      <p:to>
                                        <p:strVal val="visible"/>
                                      </p:to>
                                    </p:set>
                                    <p:animEffect transition="in" filter="blinds(horizontal)">
                                      <p:cBhvr>
                                        <p:cTn id="11" dur="500"/>
                                        <p:tgtEl>
                                          <p:spTgt spid="271257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712580"/>
                                        </p:tgtEl>
                                        <p:attrNameLst>
                                          <p:attrName>style.visibility</p:attrName>
                                        </p:attrNameLst>
                                      </p:cBhvr>
                                      <p:to>
                                        <p:strVal val="visible"/>
                                      </p:to>
                                    </p:set>
                                    <p:animEffect transition="in" filter="box(out)">
                                      <p:cBhvr>
                                        <p:cTn id="16" dur="500"/>
                                        <p:tgtEl>
                                          <p:spTgt spid="271258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712583"/>
                                        </p:tgtEl>
                                        <p:attrNameLst>
                                          <p:attrName>style.visibility</p:attrName>
                                        </p:attrNameLst>
                                      </p:cBhvr>
                                      <p:to>
                                        <p:strVal val="visible"/>
                                      </p:to>
                                    </p:set>
                                    <p:animEffect transition="in" filter="wipe(left)">
                                      <p:cBhvr>
                                        <p:cTn id="20" dur="500"/>
                                        <p:tgtEl>
                                          <p:spTgt spid="2712583"/>
                                        </p:tgtEl>
                                      </p:cBhvr>
                                    </p:animEffect>
                                  </p:childTnLst>
                                </p:cTn>
                              </p:par>
                            </p:childTnLst>
                          </p:cTn>
                        </p:par>
                        <p:par>
                          <p:cTn id="21" fill="hold">
                            <p:stCondLst>
                              <p:cond delay="1000"/>
                            </p:stCondLst>
                            <p:childTnLst>
                              <p:par>
                                <p:cTn id="22" presetID="4" presetClass="entr" presetSubtype="32" fill="hold" nodeType="afterEffect">
                                  <p:stCondLst>
                                    <p:cond delay="0"/>
                                  </p:stCondLst>
                                  <p:childTnLst>
                                    <p:set>
                                      <p:cBhvr>
                                        <p:cTn id="23" dur="1" fill="hold">
                                          <p:stCondLst>
                                            <p:cond delay="0"/>
                                          </p:stCondLst>
                                        </p:cTn>
                                        <p:tgtEl>
                                          <p:spTgt spid="2712586"/>
                                        </p:tgtEl>
                                        <p:attrNameLst>
                                          <p:attrName>style.visibility</p:attrName>
                                        </p:attrNameLst>
                                      </p:cBhvr>
                                      <p:to>
                                        <p:strVal val="visible"/>
                                      </p:to>
                                    </p:set>
                                    <p:animEffect transition="in" filter="box(out)">
                                      <p:cBhvr>
                                        <p:cTn id="24" dur="500"/>
                                        <p:tgtEl>
                                          <p:spTgt spid="271258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12581"/>
                                        </p:tgtEl>
                                        <p:attrNameLst>
                                          <p:attrName>style.visibility</p:attrName>
                                        </p:attrNameLst>
                                      </p:cBhvr>
                                      <p:to>
                                        <p:strVal val="visible"/>
                                      </p:to>
                                    </p:set>
                                    <p:animEffect transition="in" filter="wipe(left)">
                                      <p:cBhvr>
                                        <p:cTn id="29" dur="500"/>
                                        <p:tgtEl>
                                          <p:spTgt spid="27125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2712584"/>
                                        </p:tgtEl>
                                        <p:attrNameLst>
                                          <p:attrName>style.visibility</p:attrName>
                                        </p:attrNameLst>
                                      </p:cBhvr>
                                      <p:to>
                                        <p:strVal val="visible"/>
                                      </p:to>
                                    </p:set>
                                    <p:animEffect transition="in" filter="wipe(right)">
                                      <p:cBhvr>
                                        <p:cTn id="34" dur="500"/>
                                        <p:tgtEl>
                                          <p:spTgt spid="2712584"/>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2712582"/>
                                        </p:tgtEl>
                                        <p:attrNameLst>
                                          <p:attrName>style.visibility</p:attrName>
                                        </p:attrNameLst>
                                      </p:cBhvr>
                                      <p:to>
                                        <p:strVal val="visible"/>
                                      </p:to>
                                    </p:set>
                                    <p:animEffect transition="in" filter="wipe(right)">
                                      <p:cBhvr>
                                        <p:cTn id="38" dur="500"/>
                                        <p:tgtEl>
                                          <p:spTgt spid="2712582"/>
                                        </p:tgtEl>
                                      </p:cBhvr>
                                    </p:animEffect>
                                  </p:childTnLst>
                                </p:cTn>
                              </p:par>
                            </p:childTnLst>
                          </p:cTn>
                        </p:par>
                        <p:par>
                          <p:cTn id="39" fill="hold">
                            <p:stCondLst>
                              <p:cond delay="1000"/>
                            </p:stCondLst>
                            <p:childTnLst>
                              <p:par>
                                <p:cTn id="40" presetID="3" presetClass="entr" presetSubtype="10" fill="hold" grpId="0" nodeType="afterEffect">
                                  <p:stCondLst>
                                    <p:cond delay="0"/>
                                  </p:stCondLst>
                                  <p:childTnLst>
                                    <p:set>
                                      <p:cBhvr>
                                        <p:cTn id="41" dur="1" fill="hold">
                                          <p:stCondLst>
                                            <p:cond delay="0"/>
                                          </p:stCondLst>
                                        </p:cTn>
                                        <p:tgtEl>
                                          <p:spTgt spid="2712585"/>
                                        </p:tgtEl>
                                        <p:attrNameLst>
                                          <p:attrName>style.visibility</p:attrName>
                                        </p:attrNameLst>
                                      </p:cBhvr>
                                      <p:to>
                                        <p:strVal val="visible"/>
                                      </p:to>
                                    </p:set>
                                    <p:animEffect transition="in" filter="blinds(horizontal)">
                                      <p:cBhvr>
                                        <p:cTn id="42" dur="500"/>
                                        <p:tgtEl>
                                          <p:spTgt spid="2712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2579" grpId="0"/>
      <p:bldP spid="2712580" grpId="0" bldLvl="0" animBg="1"/>
      <p:bldP spid="2712581" grpId="0" bldLvl="0" animBg="1"/>
      <p:bldP spid="2712582" grpId="0" bldLvl="0" animBg="1"/>
      <p:bldP spid="2712583" grpId="0" bldLvl="0" animBg="1"/>
      <p:bldP spid="2712584" grpId="0" bldLvl="0" animBg="1"/>
      <p:bldP spid="27125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14626" name="Rectangle 2"/>
          <p:cNvSpPr>
            <a:spLocks noGrp="1" noChangeArrowheads="1"/>
          </p:cNvSpPr>
          <p:nvPr>
            <p:ph type="title" idx="4294967295"/>
          </p:nvPr>
        </p:nvSpPr>
        <p:spPr bwMode="auto">
          <a:xfrm>
            <a:off x="704850" y="0"/>
            <a:ext cx="9666605" cy="1600200"/>
          </a:xfrm>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numCol="1" anchor="ctr" anchorCtr="0" compatLnSpc="1">
            <a:normAutofit/>
          </a:bodyPr>
          <a:lstStyle/>
          <a:p>
            <a:pPr marL="342900" marR="0" lvl="0" indent="-342900" algn="l" defTabSz="914400" rtl="0" eaLnBrk="0" fontAlgn="base" latinLnBrk="0" hangingPunct="0">
              <a:lnSpc>
                <a:spcPct val="100000"/>
              </a:lnSpc>
              <a:spcBef>
                <a:spcPct val="20000"/>
              </a:spcBef>
              <a:spcAft>
                <a:spcPct val="0"/>
              </a:spcAft>
              <a:buClrTx/>
              <a:buSzPct val="80000"/>
              <a:buFontTx/>
              <a:buBlip>
                <a:blip r:embed="rId1"/>
              </a:buBlip>
              <a:defRPr/>
            </a:pPr>
            <a:r>
              <a:rPr sz="3200" b="0" spc="-5" dirty="0">
                <a:solidFill>
                  <a:srgbClr val="C00000"/>
                </a:solidFill>
                <a:latin typeface="Tahoma" panose="020B0604030504040204"/>
                <a:cs typeface="Tahoma" panose="020B0604030504040204"/>
                <a:sym typeface="+mn-ea"/>
              </a:rPr>
              <a:t>Low</a:t>
            </a:r>
            <a:r>
              <a:rPr sz="3200" b="0" spc="-25" dirty="0">
                <a:solidFill>
                  <a:srgbClr val="C00000"/>
                </a:solidFill>
                <a:latin typeface="Tahoma" panose="020B0604030504040204"/>
                <a:cs typeface="Tahoma" panose="020B0604030504040204"/>
                <a:sym typeface="+mn-ea"/>
              </a:rPr>
              <a:t> </a:t>
            </a:r>
            <a:r>
              <a:rPr sz="3200" b="0" spc="-5" dirty="0">
                <a:solidFill>
                  <a:srgbClr val="C00000"/>
                </a:solidFill>
                <a:latin typeface="Tahoma" panose="020B0604030504040204"/>
                <a:cs typeface="Tahoma" panose="020B0604030504040204"/>
                <a:sym typeface="+mn-ea"/>
              </a:rPr>
              <a:t>Modules</a:t>
            </a:r>
            <a:br>
              <a:rPr sz="3200" b="0" spc="-5" dirty="0">
                <a:solidFill>
                  <a:srgbClr val="C00000"/>
                </a:solidFill>
                <a:latin typeface="Tahoma" panose="020B0604030504040204"/>
                <a:cs typeface="Tahoma" panose="020B0604030504040204"/>
                <a:sym typeface="+mn-ea"/>
              </a:rPr>
            </a:br>
            <a:r>
              <a:rPr kumimoji="0" lang="zh-CN" altLang="en-US"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The elastic modulus is small and increases with increasing temperature</a:t>
            </a:r>
            <a:endParaRPr kumimoji="0" lang="zh-CN" altLang="en-US"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714627" name="Text Box 3"/>
          <p:cNvSpPr txBox="1">
            <a:spLocks noChangeArrowheads="1"/>
          </p:cNvSpPr>
          <p:nvPr/>
        </p:nvSpPr>
        <p:spPr bwMode="auto">
          <a:xfrm>
            <a:off x="2438400" y="5334000"/>
            <a:ext cx="32766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50000"/>
              </a:spcBef>
              <a:buClrTx/>
              <a:buSzTx/>
              <a:buFontTx/>
              <a:buNone/>
              <a:defRPr/>
            </a:pPr>
            <a:r>
              <a:rPr kumimoji="0" lang="zh-CN" altLang="en-US" sz="2000" kern="1200" cap="none" spc="0" normalizeH="0" baseline="0" noProof="0">
                <a:latin typeface="+mn-lt"/>
                <a:ea typeface="宋体" panose="02010600030101010101" pitchFamily="2" charset="-122"/>
                <a:cs typeface="+mn-cs"/>
              </a:rPr>
              <a:t>橡胶高弹模量约为10</a:t>
            </a:r>
            <a:r>
              <a:rPr kumimoji="0" lang="zh-CN" altLang="en-US" sz="2000" kern="1200" cap="none" spc="0" normalizeH="0" baseline="30000" noProof="0">
                <a:latin typeface="+mn-lt"/>
                <a:ea typeface="宋体" panose="02010600030101010101" pitchFamily="2" charset="-122"/>
                <a:cs typeface="+mn-cs"/>
              </a:rPr>
              <a:t>5</a:t>
            </a:r>
            <a:r>
              <a:rPr kumimoji="0" lang="en-US" altLang="zh-CN" sz="2000" kern="1200" cap="none" spc="0" normalizeH="0" baseline="0" noProof="0">
                <a:latin typeface="+mn-lt"/>
                <a:ea typeface="宋体" panose="02010600030101010101" pitchFamily="2" charset="-122"/>
                <a:cs typeface="+mn-cs"/>
              </a:rPr>
              <a:t>N/m</a:t>
            </a:r>
            <a:r>
              <a:rPr kumimoji="0" lang="en-US" altLang="zh-CN" sz="2000" kern="1200" cap="none" spc="0" normalizeH="0" baseline="30000" noProof="0">
                <a:latin typeface="+mn-lt"/>
                <a:ea typeface="宋体" panose="02010600030101010101" pitchFamily="2" charset="-122"/>
                <a:cs typeface="+mn-cs"/>
              </a:rPr>
              <a:t>2</a:t>
            </a:r>
            <a:endParaRPr kumimoji="0" lang="zh-CN" altLang="en-US" sz="2000" kern="1200" cap="none" spc="0" normalizeH="0" baseline="30000" noProof="0">
              <a:latin typeface="+mn-lt"/>
              <a:ea typeface="宋体" panose="02010600030101010101" pitchFamily="2" charset="-122"/>
              <a:cs typeface="+mn-cs"/>
            </a:endParaRPr>
          </a:p>
        </p:txBody>
      </p:sp>
      <p:sp>
        <p:nvSpPr>
          <p:cNvPr id="2714628" name="Text Box 4"/>
          <p:cNvSpPr txBox="1">
            <a:spLocks noChangeArrowheads="1"/>
          </p:cNvSpPr>
          <p:nvPr/>
        </p:nvSpPr>
        <p:spPr bwMode="auto">
          <a:xfrm>
            <a:off x="6569075" y="5447030"/>
            <a:ext cx="52324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eaLnBrk="1" hangingPunct="1">
              <a:spcBef>
                <a:spcPct val="50000"/>
              </a:spcBef>
              <a:buClrTx/>
              <a:buSzTx/>
              <a:buFontTx/>
              <a:buNone/>
              <a:defRPr/>
            </a:pPr>
            <a:r>
              <a:rPr kumimoji="0" lang="zh-CN" altLang="en-US" sz="2000" kern="1200" cap="none" spc="0" normalizeH="0" baseline="0" noProof="0" dirty="0">
                <a:latin typeface="+mn-lt"/>
                <a:ea typeface="宋体" panose="02010600030101010101" pitchFamily="2" charset="-122"/>
                <a:cs typeface="+mn-cs"/>
              </a:rPr>
              <a:t>金属的弹性材料的模量可达10</a:t>
            </a:r>
            <a:r>
              <a:rPr kumimoji="0" lang="zh-CN" altLang="en-US" sz="2000" kern="1200" cap="none" spc="0" normalizeH="0" baseline="30000" noProof="0" dirty="0">
                <a:latin typeface="+mn-lt"/>
                <a:ea typeface="宋体" panose="02010600030101010101" pitchFamily="2" charset="-122"/>
                <a:cs typeface="+mn-cs"/>
              </a:rPr>
              <a:t>10</a:t>
            </a:r>
            <a:r>
              <a:rPr kumimoji="0" lang="zh-CN" altLang="en-US" sz="2000" kern="1200" cap="none" spc="0" normalizeH="0" baseline="0" noProof="0" dirty="0">
                <a:latin typeface="+mn-lt"/>
                <a:ea typeface="宋体" panose="02010600030101010101" pitchFamily="2" charset="-122"/>
                <a:cs typeface="+mn-cs"/>
              </a:rPr>
              <a:t>~</a:t>
            </a:r>
            <a:r>
              <a:rPr kumimoji="0" lang="zh-CN" altLang="en-US" sz="2000" kern="1200" cap="none" spc="0" normalizeH="0" baseline="30000" noProof="0" dirty="0">
                <a:latin typeface="+mn-lt"/>
                <a:ea typeface="宋体" panose="02010600030101010101" pitchFamily="2" charset="-122"/>
                <a:cs typeface="+mn-cs"/>
              </a:rPr>
              <a:t>11</a:t>
            </a:r>
            <a:r>
              <a:rPr kumimoji="0" lang="en-US" altLang="zh-CN" sz="2000" kern="1200" cap="none" spc="0" normalizeH="0" baseline="0" noProof="0" dirty="0">
                <a:latin typeface="+mn-lt"/>
                <a:ea typeface="宋体" panose="02010600030101010101" pitchFamily="2" charset="-122"/>
                <a:cs typeface="+mn-cs"/>
              </a:rPr>
              <a:t>N/m</a:t>
            </a:r>
            <a:r>
              <a:rPr kumimoji="0" lang="en-US" altLang="zh-CN" sz="2000" kern="1200" cap="none" spc="0" normalizeH="0" baseline="30000" noProof="0" dirty="0">
                <a:latin typeface="+mn-lt"/>
                <a:ea typeface="宋体" panose="02010600030101010101" pitchFamily="2" charset="-122"/>
                <a:cs typeface="+mn-cs"/>
              </a:rPr>
              <a:t>2</a:t>
            </a:r>
            <a:endParaRPr kumimoji="0" lang="zh-CN" altLang="en-US" sz="2000" kern="1200" cap="none" spc="0" normalizeH="0" baseline="30000" noProof="0" dirty="0">
              <a:latin typeface="+mn-lt"/>
              <a:ea typeface="宋体" panose="02010600030101010101" pitchFamily="2" charset="-122"/>
              <a:cs typeface="+mn-cs"/>
            </a:endParaRPr>
          </a:p>
        </p:txBody>
      </p:sp>
      <p:pic>
        <p:nvPicPr>
          <p:cNvPr id="2714629" name="Picture 5"/>
          <p:cNvPicPr>
            <a:picLocks noChangeAspect="1"/>
          </p:cNvPicPr>
          <p:nvPr/>
        </p:nvPicPr>
        <p:blipFill>
          <a:blip r:embed="rId2"/>
          <a:stretch>
            <a:fillRect/>
          </a:stretch>
        </p:blipFill>
        <p:spPr>
          <a:xfrm>
            <a:off x="3352800" y="2209800"/>
            <a:ext cx="1503363" cy="2994025"/>
          </a:xfrm>
          <a:prstGeom prst="rect">
            <a:avLst/>
          </a:prstGeom>
          <a:noFill/>
          <a:ln w="12700">
            <a:noFill/>
          </a:ln>
        </p:spPr>
      </p:pic>
      <p:pic>
        <p:nvPicPr>
          <p:cNvPr id="2714630" name="Picture 6"/>
          <p:cNvPicPr>
            <a:picLocks noChangeAspect="1"/>
          </p:cNvPicPr>
          <p:nvPr/>
        </p:nvPicPr>
        <p:blipFill>
          <a:blip r:embed="rId3"/>
          <a:stretch>
            <a:fillRect/>
          </a:stretch>
        </p:blipFill>
        <p:spPr>
          <a:xfrm>
            <a:off x="7868603" y="1143000"/>
            <a:ext cx="2097087" cy="4191000"/>
          </a:xfrm>
          <a:prstGeom prst="rect">
            <a:avLst/>
          </a:prstGeom>
          <a:noFill/>
          <a:ln w="12700">
            <a:noFill/>
          </a:ln>
        </p:spPr>
      </p:pic>
      <p:sp>
        <p:nvSpPr>
          <p:cNvPr id="2714631" name="AutoShape 7"/>
          <p:cNvSpPr>
            <a:spLocks noChangeArrowheads="1"/>
          </p:cNvSpPr>
          <p:nvPr/>
        </p:nvSpPr>
        <p:spPr bwMode="auto">
          <a:xfrm>
            <a:off x="3352800" y="2209800"/>
            <a:ext cx="685800" cy="2971800"/>
          </a:xfrm>
          <a:prstGeom prst="roundRect">
            <a:avLst>
              <a:gd name="adj" fmla="val 16667"/>
            </a:avLst>
          </a:prstGeom>
          <a:noFill/>
          <a:ln w="12700">
            <a:solidFill>
              <a:srgbClr val="FFFF6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714632" name="AutoShape 8"/>
          <p:cNvSpPr>
            <a:spLocks noChangeArrowheads="1"/>
          </p:cNvSpPr>
          <p:nvPr/>
        </p:nvSpPr>
        <p:spPr bwMode="auto">
          <a:xfrm>
            <a:off x="8267383" y="1033463"/>
            <a:ext cx="731838" cy="3048000"/>
          </a:xfrm>
          <a:prstGeom prst="roundRect">
            <a:avLst>
              <a:gd name="adj" fmla="val 16667"/>
            </a:avLst>
          </a:prstGeom>
          <a:noFill/>
          <a:ln w="12700">
            <a:solidFill>
              <a:srgbClr val="FFFF6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714633" name="AutoShape 9"/>
          <p:cNvSpPr>
            <a:spLocks noChangeArrowheads="1"/>
          </p:cNvSpPr>
          <p:nvPr/>
        </p:nvSpPr>
        <p:spPr bwMode="auto">
          <a:xfrm>
            <a:off x="4143375" y="2208213"/>
            <a:ext cx="685800" cy="2971800"/>
          </a:xfrm>
          <a:prstGeom prst="roundRect">
            <a:avLst>
              <a:gd name="adj" fmla="val 16667"/>
            </a:avLst>
          </a:prstGeom>
          <a:noFill/>
          <a:ln w="12700">
            <a:solidFill>
              <a:srgbClr val="66FF6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714634" name="AutoShape 10"/>
          <p:cNvSpPr>
            <a:spLocks noChangeArrowheads="1"/>
          </p:cNvSpPr>
          <p:nvPr/>
        </p:nvSpPr>
        <p:spPr bwMode="auto">
          <a:xfrm>
            <a:off x="9151938" y="1246505"/>
            <a:ext cx="704850" cy="4200525"/>
          </a:xfrm>
          <a:prstGeom prst="roundRect">
            <a:avLst>
              <a:gd name="adj" fmla="val 16667"/>
            </a:avLst>
          </a:prstGeom>
          <a:noFill/>
          <a:ln w="12700">
            <a:solidFill>
              <a:srgbClr val="66FF6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714635" name="Text Box 11"/>
          <p:cNvSpPr txBox="1">
            <a:spLocks noChangeArrowheads="1"/>
          </p:cNvSpPr>
          <p:nvPr/>
        </p:nvSpPr>
        <p:spPr bwMode="auto">
          <a:xfrm>
            <a:off x="5334000" y="4144963"/>
            <a:ext cx="2057400"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50000"/>
              </a:spcBef>
              <a:buClrTx/>
              <a:buSzTx/>
              <a:buFontTx/>
              <a:buNone/>
              <a:defRPr/>
            </a:pPr>
            <a:r>
              <a:rPr kumimoji="0" lang="en-US" altLang="zh-CN" sz="4000" i="1" kern="1200" cap="none" spc="0" normalizeH="0" baseline="0" noProof="0" dirty="0">
                <a:latin typeface="+mn-lt"/>
                <a:ea typeface="宋体" panose="02010600030101010101" pitchFamily="2" charset="-122"/>
                <a:cs typeface="+mn-cs"/>
              </a:rPr>
              <a:t>E=</a:t>
            </a:r>
            <a:r>
              <a:rPr kumimoji="0" lang="en-US" altLang="zh-CN" sz="4000" i="1" kern="1200" cap="none" spc="0" normalizeH="0" baseline="0" noProof="0" dirty="0">
                <a:latin typeface="+mn-lt"/>
                <a:ea typeface="宋体" panose="02010600030101010101" pitchFamily="2" charset="-122"/>
                <a:cs typeface="+mn-cs"/>
                <a:sym typeface="Symbol" panose="05050102010706020507" pitchFamily="18" charset="2"/>
              </a:rPr>
              <a:t> / </a:t>
            </a:r>
            <a:endParaRPr kumimoji="0" lang="en-US" altLang="zh-CN" sz="4000" i="1" kern="1200" cap="none" spc="0" normalizeH="0" baseline="0" noProof="0" dirty="0">
              <a:latin typeface="+mn-lt"/>
              <a:ea typeface="宋体" panose="02010600030101010101" pitchFamily="2" charset="-122"/>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714626"/>
                                        </p:tgtEl>
                                        <p:attrNameLst>
                                          <p:attrName>style.visibility</p:attrName>
                                        </p:attrNameLst>
                                      </p:cBhvr>
                                      <p:to>
                                        <p:strVal val="visible"/>
                                      </p:to>
                                    </p:set>
                                    <p:animEffect transition="in" filter="blinds(horizontal)">
                                      <p:cBhvr>
                                        <p:cTn id="7" dur="500"/>
                                        <p:tgtEl>
                                          <p:spTgt spid="271462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714629"/>
                                        </p:tgtEl>
                                        <p:attrNameLst>
                                          <p:attrName>style.visibility</p:attrName>
                                        </p:attrNameLst>
                                      </p:cBhvr>
                                      <p:to>
                                        <p:strVal val="visible"/>
                                      </p:to>
                                    </p:set>
                                    <p:animEffect transition="in" filter="blinds(horizontal)">
                                      <p:cBhvr>
                                        <p:cTn id="11" dur="500"/>
                                        <p:tgtEl>
                                          <p:spTgt spid="2714629"/>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2714631"/>
                                        </p:tgtEl>
                                        <p:attrNameLst>
                                          <p:attrName>style.visibility</p:attrName>
                                        </p:attrNameLst>
                                      </p:cBhvr>
                                      <p:to>
                                        <p:strVal val="visible"/>
                                      </p:to>
                                    </p:set>
                                    <p:animEffect transition="in" filter="box(out)">
                                      <p:cBhvr>
                                        <p:cTn id="15" dur="500"/>
                                        <p:tgtEl>
                                          <p:spTgt spid="2714631"/>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2714633"/>
                                        </p:tgtEl>
                                        <p:attrNameLst>
                                          <p:attrName>style.visibility</p:attrName>
                                        </p:attrNameLst>
                                      </p:cBhvr>
                                      <p:to>
                                        <p:strVal val="visible"/>
                                      </p:to>
                                    </p:set>
                                    <p:animEffect transition="in" filter="box(out)">
                                      <p:cBhvr>
                                        <p:cTn id="19" dur="500"/>
                                        <p:tgtEl>
                                          <p:spTgt spid="271463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714630"/>
                                        </p:tgtEl>
                                        <p:attrNameLst>
                                          <p:attrName>style.visibility</p:attrName>
                                        </p:attrNameLst>
                                      </p:cBhvr>
                                      <p:to>
                                        <p:strVal val="visible"/>
                                      </p:to>
                                    </p:set>
                                    <p:animEffect transition="in" filter="dissolve">
                                      <p:cBhvr>
                                        <p:cTn id="24" dur="500"/>
                                        <p:tgtEl>
                                          <p:spTgt spid="2714630"/>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2714632"/>
                                        </p:tgtEl>
                                        <p:attrNameLst>
                                          <p:attrName>style.visibility</p:attrName>
                                        </p:attrNameLst>
                                      </p:cBhvr>
                                      <p:to>
                                        <p:strVal val="visible"/>
                                      </p:to>
                                    </p:set>
                                    <p:animEffect transition="in" filter="dissolve">
                                      <p:cBhvr>
                                        <p:cTn id="28" dur="500"/>
                                        <p:tgtEl>
                                          <p:spTgt spid="2714632"/>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2714634"/>
                                        </p:tgtEl>
                                        <p:attrNameLst>
                                          <p:attrName>style.visibility</p:attrName>
                                        </p:attrNameLst>
                                      </p:cBhvr>
                                      <p:to>
                                        <p:strVal val="visible"/>
                                      </p:to>
                                    </p:set>
                                    <p:animEffect transition="in" filter="dissolve">
                                      <p:cBhvr>
                                        <p:cTn id="32" dur="500"/>
                                        <p:tgtEl>
                                          <p:spTgt spid="2714634"/>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714627"/>
                                        </p:tgtEl>
                                        <p:attrNameLst>
                                          <p:attrName>style.visibility</p:attrName>
                                        </p:attrNameLst>
                                      </p:cBhvr>
                                      <p:to>
                                        <p:strVal val="visible"/>
                                      </p:to>
                                    </p:set>
                                    <p:animEffect transition="in" filter="wipe(left)">
                                      <p:cBhvr>
                                        <p:cTn id="36" dur="500"/>
                                        <p:tgtEl>
                                          <p:spTgt spid="2714627"/>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2714628"/>
                                        </p:tgtEl>
                                        <p:attrNameLst>
                                          <p:attrName>style.visibility</p:attrName>
                                        </p:attrNameLst>
                                      </p:cBhvr>
                                      <p:to>
                                        <p:strVal val="visible"/>
                                      </p:to>
                                    </p:set>
                                    <p:animEffect transition="in" filter="wipe(left)">
                                      <p:cBhvr>
                                        <p:cTn id="40" dur="500"/>
                                        <p:tgtEl>
                                          <p:spTgt spid="271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4626" grpId="0"/>
      <p:bldP spid="2714627" grpId="0" bldLvl="0" animBg="1"/>
      <p:bldP spid="2714628" grpId="0" bldLvl="0" animBg="1"/>
      <p:bldP spid="2714631" grpId="0" bldLvl="0" animBg="1"/>
      <p:bldP spid="2714632" grpId="0" bldLvl="0" animBg="1"/>
      <p:bldP spid="2714633" grpId="0" bldLvl="0" animBg="1"/>
      <p:bldP spid="271463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16674" name="Rectangle 2"/>
          <p:cNvSpPr/>
          <p:nvPr>
            <p:ph type="title"/>
          </p:nvPr>
        </p:nvSpPr>
        <p:spPr>
          <a:xfrm>
            <a:off x="534035" y="304800"/>
            <a:ext cx="9295765" cy="685800"/>
          </a:xfrm>
          <a:noFill/>
          <a:ln>
            <a:solidFill>
              <a:srgbClr val="FF9900">
                <a:alpha val="100000"/>
              </a:srgbClr>
            </a:solidFill>
            <a:prstDash val="dash"/>
            <a:miter lim="800000"/>
          </a:ln>
        </p:spPr>
        <p:txBody>
          <a:bodyPr vert="horz" wrap="square" lIns="92075" tIns="46038" rIns="92075" bIns="46038" anchor="ctr" anchorCtr="0">
            <a:normAutofit fontScale="90000"/>
          </a:bodyPr>
          <a:p>
            <a:pPr marL="342900" indent="-342900" algn="just">
              <a:spcBef>
                <a:spcPct val="20000"/>
              </a:spcBef>
              <a:buSzPct val="80000"/>
            </a:pPr>
            <a:r>
              <a:rPr sz="3200" b="0" spc="-5" dirty="0">
                <a:solidFill>
                  <a:srgbClr val="C00000"/>
                </a:solidFill>
                <a:latin typeface="Times New Roman" panose="02020603050405020304" pitchFamily="18" charset="0"/>
                <a:cs typeface="Times New Roman" panose="02020603050405020304" pitchFamily="18" charset="0"/>
              </a:rPr>
              <a:t>The modulus  increases with increasing temperature</a:t>
            </a:r>
            <a:r>
              <a:rPr lang="en-US" sz="3200" b="0" spc="-5" dirty="0">
                <a:solidFill>
                  <a:srgbClr val="C00000"/>
                </a:solidFill>
                <a:latin typeface="Times New Roman" panose="02020603050405020304" pitchFamily="18" charset="0"/>
                <a:cs typeface="Times New Roman" panose="02020603050405020304" pitchFamily="18" charset="0"/>
              </a:rPr>
              <a:t>   </a:t>
            </a:r>
            <a:br>
              <a:rPr lang="en-US" sz="3200" b="0" spc="-5" dirty="0">
                <a:solidFill>
                  <a:srgbClr val="C00000"/>
                </a:solidFill>
                <a:latin typeface="Times New Roman" panose="02020603050405020304" pitchFamily="18" charset="0"/>
                <a:cs typeface="Times New Roman" panose="02020603050405020304" pitchFamily="18" charset="0"/>
              </a:rPr>
            </a:br>
            <a:endParaRPr lang="zh-CN" altLang="en-US" sz="2600" dirty="0">
              <a:solidFill>
                <a:schemeClr val="tx1"/>
              </a:solidFill>
              <a:latin typeface="黑体" panose="02010609060101010101" pitchFamily="49" charset="-122"/>
            </a:endParaRPr>
          </a:p>
        </p:txBody>
      </p:sp>
      <p:pic>
        <p:nvPicPr>
          <p:cNvPr id="2716675" name="Picture 3" descr="tower_explosion"/>
          <p:cNvPicPr>
            <a:picLocks noChangeAspect="1"/>
          </p:cNvPicPr>
          <p:nvPr/>
        </p:nvPicPr>
        <p:blipFill>
          <a:blip r:embed="rId1"/>
          <a:stretch>
            <a:fillRect/>
          </a:stretch>
        </p:blipFill>
        <p:spPr>
          <a:xfrm>
            <a:off x="6705600" y="1600200"/>
            <a:ext cx="2581275" cy="3581400"/>
          </a:xfrm>
          <a:prstGeom prst="rect">
            <a:avLst/>
          </a:prstGeom>
          <a:noFill/>
          <a:ln w="38100" cap="flat" cmpd="sng">
            <a:solidFill>
              <a:srgbClr val="FFFF66"/>
            </a:solidFill>
            <a:prstDash val="solid"/>
            <a:miter/>
            <a:headEnd type="none" w="med" len="med"/>
            <a:tailEnd type="none" w="med" len="med"/>
          </a:ln>
        </p:spPr>
      </p:pic>
      <p:grpSp>
        <p:nvGrpSpPr>
          <p:cNvPr id="2716676" name="Group 4"/>
          <p:cNvGrpSpPr/>
          <p:nvPr/>
        </p:nvGrpSpPr>
        <p:grpSpPr>
          <a:xfrm>
            <a:off x="2624138" y="1381125"/>
            <a:ext cx="2541587" cy="5105400"/>
            <a:chOff x="693" y="870"/>
            <a:chExt cx="1601" cy="3216"/>
          </a:xfrm>
        </p:grpSpPr>
        <p:sp>
          <p:nvSpPr>
            <p:cNvPr id="38924" name="AutoShape 5"/>
            <p:cNvSpPr/>
            <p:nvPr/>
          </p:nvSpPr>
          <p:spPr>
            <a:xfrm>
              <a:off x="693" y="870"/>
              <a:ext cx="1601" cy="3216"/>
            </a:xfrm>
            <a:prstGeom prst="can">
              <a:avLst>
                <a:gd name="adj" fmla="val 24324"/>
              </a:avLst>
            </a:prstGeom>
            <a:gradFill rotWithShape="0">
              <a:gsLst>
                <a:gs pos="0">
                  <a:schemeClr val="accent2"/>
                </a:gs>
                <a:gs pos="100000">
                  <a:schemeClr val="folHlink"/>
                </a:gs>
              </a:gsLst>
              <a:lin ang="5400000" scaled="1"/>
              <a:tileRect/>
            </a:gradFill>
            <a:ln w="38100" cap="flat" cmpd="sng">
              <a:solidFill>
                <a:srgbClr val="FF9900"/>
              </a:solidFill>
              <a:prstDash val="solid"/>
              <a:miter/>
              <a:headEnd type="none" w="sm" len="sm"/>
              <a:tailEnd type="none" w="sm" len="sm"/>
            </a:ln>
            <a:effectLst>
              <a:outerShdw dist="107763" dir="18900000" algn="ctr" rotWithShape="0">
                <a:schemeClr val="bg2"/>
              </a:outerShdw>
            </a:effectLst>
          </p:spPr>
          <p:txBody>
            <a:bodyPr wrap="none" anchor="ctr" anchorCtr="0"/>
            <a:p>
              <a:pPr algn="ctr" eaLnBrk="1" hangingPunct="1"/>
              <a:endParaRPr lang="zh-CN" altLang="en-US" dirty="0">
                <a:latin typeface="Arial" panose="020B0604020202020204" pitchFamily="34" charset="0"/>
              </a:endParaRPr>
            </a:p>
          </p:txBody>
        </p:sp>
        <p:pic>
          <p:nvPicPr>
            <p:cNvPr id="38925" name="Picture 6"/>
            <p:cNvPicPr>
              <a:picLocks noChangeAspect="1"/>
            </p:cNvPicPr>
            <p:nvPr/>
          </p:nvPicPr>
          <p:blipFill>
            <a:blip r:embed="rId2"/>
            <a:stretch>
              <a:fillRect/>
            </a:stretch>
          </p:blipFill>
          <p:spPr>
            <a:xfrm>
              <a:off x="1026" y="1385"/>
              <a:ext cx="941" cy="2592"/>
            </a:xfrm>
            <a:prstGeom prst="rect">
              <a:avLst/>
            </a:prstGeom>
            <a:gradFill rotWithShape="0">
              <a:gsLst>
                <a:gs pos="0">
                  <a:schemeClr val="accent2"/>
                </a:gs>
                <a:gs pos="100000">
                  <a:schemeClr val="folHlink"/>
                </a:gs>
              </a:gsLst>
              <a:lin ang="5400000" scaled="1"/>
              <a:tileRect/>
            </a:gradFill>
            <a:ln w="38100" cap="flat" cmpd="sng">
              <a:solidFill>
                <a:schemeClr val="tx1"/>
              </a:solidFill>
              <a:prstDash val="solid"/>
              <a:miter/>
              <a:headEnd type="none" w="sm" len="sm"/>
              <a:tailEnd type="none" w="sm" len="sm"/>
            </a:ln>
            <a:effectLst>
              <a:outerShdw dist="107763" dir="18900000" algn="ctr" rotWithShape="0">
                <a:schemeClr val="bg2"/>
              </a:outerShdw>
            </a:effectLst>
          </p:spPr>
        </p:pic>
      </p:grpSp>
      <p:sp>
        <p:nvSpPr>
          <p:cNvPr id="2716679" name="Text Box 7"/>
          <p:cNvSpPr txBox="1"/>
          <p:nvPr/>
        </p:nvSpPr>
        <p:spPr>
          <a:xfrm>
            <a:off x="6705600" y="5562600"/>
            <a:ext cx="2378075" cy="645160"/>
          </a:xfrm>
          <a:prstGeom prst="rect">
            <a:avLst/>
          </a:prstGeom>
          <a:noFill/>
          <a:ln w="12700" cap="flat" cmpd="sng">
            <a:solidFill>
              <a:srgbClr val="CCCC00"/>
            </a:solidFill>
            <a:prstDash val="dashDot"/>
            <a:miter/>
            <a:headEnd type="none" w="sm" len="sm"/>
            <a:tailEnd type="none" w="sm" len="sm"/>
          </a:ln>
        </p:spPr>
        <p:txBody>
          <a:bodyPr>
            <a:spAutoFit/>
          </a:bodyPr>
          <a:p>
            <a:pPr algn="ctr" eaLnBrk="1" hangingPunct="1">
              <a:spcBef>
                <a:spcPct val="50000"/>
              </a:spcBef>
            </a:pPr>
            <a:r>
              <a:rPr lang="zh-CN" altLang="en-US" dirty="0">
                <a:latin typeface="宋体" panose="02010600030101010101" pitchFamily="2" charset="-122"/>
              </a:rPr>
              <a:t>金属模量随温度升高而降低</a:t>
            </a:r>
            <a:endParaRPr lang="zh-CN" altLang="en-US" dirty="0">
              <a:latin typeface="宋体" panose="02010600030101010101" pitchFamily="2" charset="-122"/>
            </a:endParaRPr>
          </a:p>
        </p:txBody>
      </p:sp>
      <p:grpSp>
        <p:nvGrpSpPr>
          <p:cNvPr id="2716680" name="Group 8"/>
          <p:cNvGrpSpPr/>
          <p:nvPr/>
        </p:nvGrpSpPr>
        <p:grpSpPr>
          <a:xfrm>
            <a:off x="2578100" y="3184525"/>
            <a:ext cx="674688" cy="1671638"/>
            <a:chOff x="664" y="2006"/>
            <a:chExt cx="425" cy="1053"/>
          </a:xfrm>
        </p:grpSpPr>
        <p:sp>
          <p:nvSpPr>
            <p:cNvPr id="38922" name="AutoShape 9"/>
            <p:cNvSpPr/>
            <p:nvPr/>
          </p:nvSpPr>
          <p:spPr>
            <a:xfrm>
              <a:off x="751" y="2723"/>
              <a:ext cx="144" cy="336"/>
            </a:xfrm>
            <a:prstGeom prst="downArrow">
              <a:avLst>
                <a:gd name="adj1" fmla="val 50000"/>
                <a:gd name="adj2" fmla="val 58333"/>
              </a:avLst>
            </a:prstGeom>
            <a:gradFill rotWithShape="0">
              <a:gsLst>
                <a:gs pos="0">
                  <a:srgbClr val="66FF66"/>
                </a:gs>
                <a:gs pos="100000">
                  <a:schemeClr val="folHlink"/>
                </a:gs>
              </a:gsLst>
              <a:lin ang="5400000" scaled="1"/>
              <a:tileRect/>
            </a:gradFill>
            <a:ln w="12700">
              <a:noFill/>
            </a:ln>
          </p:spPr>
          <p:txBody>
            <a:bodyPr wrap="none" anchor="ctr" anchorCtr="0"/>
            <a:p>
              <a:pPr algn="ctr" eaLnBrk="1" hangingPunct="1"/>
              <a:endParaRPr lang="zh-CN" altLang="en-US" dirty="0">
                <a:latin typeface="Arial" panose="020B0604020202020204" pitchFamily="34" charset="0"/>
              </a:endParaRPr>
            </a:p>
          </p:txBody>
        </p:sp>
        <p:sp>
          <p:nvSpPr>
            <p:cNvPr id="38923" name="Text Box 10"/>
            <p:cNvSpPr txBox="1"/>
            <p:nvPr/>
          </p:nvSpPr>
          <p:spPr>
            <a:xfrm>
              <a:off x="664" y="2006"/>
              <a:ext cx="425" cy="576"/>
            </a:xfrm>
            <a:prstGeom prst="rect">
              <a:avLst/>
            </a:prstGeom>
            <a:noFill/>
            <a:ln w="12700">
              <a:noFill/>
            </a:ln>
          </p:spPr>
          <p:txBody>
            <a:bodyPr vert="eaVert">
              <a:spAutoFit/>
            </a:bodyPr>
            <a:p>
              <a:pPr eaLnBrk="1" hangingPunct="1">
                <a:spcBef>
                  <a:spcPct val="50000"/>
                </a:spcBef>
              </a:pPr>
              <a:r>
                <a:rPr lang="zh-CN" altLang="en-US" sz="3200" dirty="0">
                  <a:solidFill>
                    <a:srgbClr val="66FF66"/>
                  </a:solidFill>
                  <a:latin typeface="Times New Roman" panose="02020603050405020304" pitchFamily="18" charset="0"/>
                </a:rPr>
                <a:t>金属</a:t>
              </a:r>
              <a:endParaRPr lang="zh-CN" altLang="en-US" sz="3200" dirty="0">
                <a:solidFill>
                  <a:srgbClr val="66FF66"/>
                </a:solidFill>
                <a:latin typeface="Times New Roman" panose="02020603050405020304" pitchFamily="18" charset="0"/>
              </a:endParaRPr>
            </a:p>
          </p:txBody>
        </p:sp>
      </p:grpSp>
      <p:grpSp>
        <p:nvGrpSpPr>
          <p:cNvPr id="2716683" name="Group 11"/>
          <p:cNvGrpSpPr/>
          <p:nvPr/>
        </p:nvGrpSpPr>
        <p:grpSpPr>
          <a:xfrm>
            <a:off x="4624388" y="4457700"/>
            <a:ext cx="674687" cy="1779588"/>
            <a:chOff x="1953" y="2808"/>
            <a:chExt cx="425" cy="1121"/>
          </a:xfrm>
        </p:grpSpPr>
        <p:sp>
          <p:nvSpPr>
            <p:cNvPr id="38920" name="AutoShape 12"/>
            <p:cNvSpPr/>
            <p:nvPr/>
          </p:nvSpPr>
          <p:spPr>
            <a:xfrm flipV="1">
              <a:off x="2020" y="3545"/>
              <a:ext cx="144" cy="384"/>
            </a:xfrm>
            <a:prstGeom prst="downArrow">
              <a:avLst>
                <a:gd name="adj1" fmla="val 50000"/>
                <a:gd name="adj2" fmla="val 66666"/>
              </a:avLst>
            </a:prstGeom>
            <a:gradFill rotWithShape="0">
              <a:gsLst>
                <a:gs pos="0">
                  <a:srgbClr val="FF33CC"/>
                </a:gs>
                <a:gs pos="100000">
                  <a:srgbClr val="CC9900"/>
                </a:gs>
              </a:gsLst>
              <a:lin ang="5400000" scaled="1"/>
              <a:tileRect/>
            </a:gradFill>
            <a:ln w="12700">
              <a:noFill/>
            </a:ln>
          </p:spPr>
          <p:txBody>
            <a:bodyPr wrap="none" anchor="ctr" anchorCtr="0"/>
            <a:p>
              <a:pPr algn="ctr" eaLnBrk="1" hangingPunct="1"/>
              <a:endParaRPr lang="zh-CN" altLang="en-US" dirty="0">
                <a:latin typeface="Arial" panose="020B0604020202020204" pitchFamily="34" charset="0"/>
              </a:endParaRPr>
            </a:p>
          </p:txBody>
        </p:sp>
        <p:sp>
          <p:nvSpPr>
            <p:cNvPr id="38921" name="Text Box 13"/>
            <p:cNvSpPr txBox="1"/>
            <p:nvPr/>
          </p:nvSpPr>
          <p:spPr>
            <a:xfrm>
              <a:off x="1953" y="2808"/>
              <a:ext cx="425" cy="576"/>
            </a:xfrm>
            <a:prstGeom prst="rect">
              <a:avLst/>
            </a:prstGeom>
            <a:noFill/>
            <a:ln w="12700">
              <a:noFill/>
            </a:ln>
          </p:spPr>
          <p:txBody>
            <a:bodyPr vert="eaVert">
              <a:spAutoFit/>
            </a:bodyPr>
            <a:p>
              <a:pPr eaLnBrk="1" hangingPunct="1">
                <a:spcBef>
                  <a:spcPct val="50000"/>
                </a:spcBef>
              </a:pPr>
              <a:r>
                <a:rPr lang="zh-CN" altLang="en-US" sz="3200" dirty="0">
                  <a:solidFill>
                    <a:srgbClr val="FFCC00"/>
                  </a:solidFill>
                  <a:latin typeface="Times New Roman" panose="02020603050405020304" pitchFamily="18" charset="0"/>
                </a:rPr>
                <a:t>橡胶</a:t>
              </a:r>
              <a:endParaRPr lang="zh-CN" altLang="en-US" sz="3200" dirty="0">
                <a:solidFill>
                  <a:srgbClr val="FFCC00"/>
                </a:solidFill>
                <a:latin typeface="Times New Roman" panose="02020603050405020304" pitchFamily="18" charset="0"/>
              </a:endParaRP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16676"/>
                                        </p:tgtEl>
                                        <p:attrNameLst>
                                          <p:attrName>style.visibility</p:attrName>
                                        </p:attrNameLst>
                                      </p:cBhvr>
                                      <p:to>
                                        <p:strVal val="visible"/>
                                      </p:to>
                                    </p:set>
                                    <p:animEffect transition="in" filter="dissolve">
                                      <p:cBhvr>
                                        <p:cTn id="7" dur="500"/>
                                        <p:tgtEl>
                                          <p:spTgt spid="271667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716680"/>
                                        </p:tgtEl>
                                        <p:attrNameLst>
                                          <p:attrName>style.visibility</p:attrName>
                                        </p:attrNameLst>
                                      </p:cBhvr>
                                      <p:to>
                                        <p:strVal val="visible"/>
                                      </p:to>
                                    </p:set>
                                    <p:animEffect transition="in" filter="slide(fromBottom)">
                                      <p:cBhvr>
                                        <p:cTn id="12" dur="500"/>
                                        <p:tgtEl>
                                          <p:spTgt spid="271668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716675"/>
                                        </p:tgtEl>
                                        <p:attrNameLst>
                                          <p:attrName>style.visibility</p:attrName>
                                        </p:attrNameLst>
                                      </p:cBhvr>
                                      <p:to>
                                        <p:strVal val="visible"/>
                                      </p:to>
                                    </p:set>
                                    <p:animEffect transition="in" filter="box(out)">
                                      <p:cBhvr>
                                        <p:cTn id="17" dur="500"/>
                                        <p:tgtEl>
                                          <p:spTgt spid="2716675"/>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2716679"/>
                                        </p:tgtEl>
                                        <p:attrNameLst>
                                          <p:attrName>style.visibility</p:attrName>
                                        </p:attrNameLst>
                                      </p:cBhvr>
                                      <p:to>
                                        <p:strVal val="visible"/>
                                      </p:to>
                                    </p:set>
                                    <p:animEffect transition="in" filter="randombar(horizontal)">
                                      <p:cBhvr>
                                        <p:cTn id="21" dur="500"/>
                                        <p:tgtEl>
                                          <p:spTgt spid="271667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2716683"/>
                                        </p:tgtEl>
                                        <p:attrNameLst>
                                          <p:attrName>style.visibility</p:attrName>
                                        </p:attrNameLst>
                                      </p:cBhvr>
                                      <p:to>
                                        <p:strVal val="visible"/>
                                      </p:to>
                                    </p:set>
                                    <p:animEffect transition="in" filter="box(out)">
                                      <p:cBhvr>
                                        <p:cTn id="26" dur="500"/>
                                        <p:tgtEl>
                                          <p:spTgt spid="2716683"/>
                                        </p:tgtEl>
                                      </p:cBhvr>
                                    </p:animEffec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2716674"/>
                                        </p:tgtEl>
                                        <p:attrNameLst>
                                          <p:attrName>style.visibility</p:attrName>
                                        </p:attrNameLst>
                                      </p:cBhvr>
                                      <p:to>
                                        <p:strVal val="visible"/>
                                      </p:to>
                                    </p:set>
                                    <p:animEffect transition="in" filter="blinds(horizontal)">
                                      <p:cBhvr>
                                        <p:cTn id="30" dur="500"/>
                                        <p:tgtEl>
                                          <p:spTgt spid="2716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6674" grpId="0" bldLvl="0" animBg="1"/>
      <p:bldP spid="271667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718759" name="Group 39"/>
          <p:cNvGraphicFramePr>
            <a:graphicFrameLocks noGrp="1"/>
          </p:cNvGraphicFramePr>
          <p:nvPr/>
        </p:nvGraphicFramePr>
        <p:xfrm>
          <a:off x="1682750" y="4683125"/>
          <a:ext cx="8797925" cy="1179195"/>
        </p:xfrm>
        <a:graphic>
          <a:graphicData uri="http://schemas.openxmlformats.org/drawingml/2006/table">
            <a:tbl>
              <a:tblPr/>
              <a:tblGrid>
                <a:gridCol w="1724025"/>
                <a:gridCol w="965200"/>
                <a:gridCol w="777875"/>
                <a:gridCol w="779780"/>
                <a:gridCol w="874395"/>
                <a:gridCol w="894080"/>
                <a:gridCol w="1012825"/>
                <a:gridCol w="876300"/>
                <a:gridCol w="893445"/>
              </a:tblGrid>
              <a:tr h="478155">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伸长率</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100</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200</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300</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400</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500</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600</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700</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800</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701040">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伸长热</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(KJ/Kg)</a:t>
                      </a:r>
                      <a:endPar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2.1</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4.2</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7.5</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11.1</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14.6</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18.2</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22.2</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lvl1pPr algn="l" eaLnBrk="0" hangingPunct="0">
                        <a:spcBef>
                          <a:spcPts val="600"/>
                        </a:spcBef>
                        <a:buClr>
                          <a:schemeClr val="accent1"/>
                        </a:buClr>
                        <a:buSzPct val="70000"/>
                        <a:buFont typeface="Wingdings" panose="05000000000000000000" pitchFamily="2" charset="2"/>
                        <a:defRPr sz="2000">
                          <a:solidFill>
                            <a:schemeClr val="tx1"/>
                          </a:solidFill>
                          <a:latin typeface="Times New Roman" panose="02020603050405020304" pitchFamily="18" charset="0"/>
                          <a:ea typeface="宋体" panose="02010600030101010101" pitchFamily="2" charset="-122"/>
                        </a:defRPr>
                      </a:lvl1pPr>
                      <a:lvl2pPr algn="l" eaLnBrk="0" hangingPunct="0">
                        <a:spcBef>
                          <a:spcPct val="20000"/>
                        </a:spcBef>
                        <a:buClr>
                          <a:schemeClr val="accent1"/>
                        </a:buClr>
                        <a:buSzPct val="80000"/>
                        <a:buFont typeface="Wingdings 2" panose="05020102010507070707" pitchFamily="18" charset="2"/>
                        <a:defRPr sz="1900">
                          <a:solidFill>
                            <a:schemeClr val="tx1"/>
                          </a:solidFill>
                          <a:latin typeface="Times New Roman" panose="02020603050405020304" pitchFamily="18" charset="0"/>
                          <a:ea typeface="宋体" panose="02010600030101010101" pitchFamily="2" charset="-122"/>
                        </a:defRPr>
                      </a:lvl2pPr>
                      <a:lvl3pPr algn="l" eaLnBrk="0" hangingPunct="0">
                        <a:spcBef>
                          <a:spcPct val="20000"/>
                        </a:spcBef>
                        <a:buClr>
                          <a:srgbClr val="E0752F"/>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3pPr>
                      <a:lvl4pPr algn="l" eaLnBrk="0" hangingPunct="0">
                        <a:spcBef>
                          <a:spcPct val="20000"/>
                        </a:spcBef>
                        <a:buClr>
                          <a:srgbClr val="FEC3AE"/>
                        </a:buClr>
                        <a:buSzPct val="60000"/>
                        <a:buFont typeface="Wingdings" panose="05000000000000000000" pitchFamily="2" charset="2"/>
                        <a:defRPr sz="1600">
                          <a:solidFill>
                            <a:schemeClr val="tx1"/>
                          </a:solidFill>
                          <a:latin typeface="Times New Roman" panose="02020603050405020304" pitchFamily="18" charset="0"/>
                          <a:ea typeface="宋体" panose="02010600030101010101" pitchFamily="2" charset="-122"/>
                        </a:defRPr>
                      </a:lvl4pPr>
                      <a:lvl5pPr algn="l" eaLnBrk="0" hangingPunct="0">
                        <a:spcBef>
                          <a:spcPct val="20000"/>
                        </a:spcBef>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5pPr>
                      <a:lvl6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6pPr>
                      <a:lvl7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7pPr>
                      <a:lvl8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8pPr>
                      <a:lvl9pPr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27.2</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45" marB="45745" anchor="ct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r>
            </a:tbl>
          </a:graphicData>
        </a:graphic>
      </p:graphicFrame>
      <p:sp>
        <p:nvSpPr>
          <p:cNvPr id="2718754" name="Text Box 34"/>
          <p:cNvSpPr txBox="1"/>
          <p:nvPr/>
        </p:nvSpPr>
        <p:spPr>
          <a:xfrm>
            <a:off x="2157095" y="3972560"/>
            <a:ext cx="7077710" cy="398780"/>
          </a:xfrm>
          <a:prstGeom prst="rect">
            <a:avLst/>
          </a:prstGeom>
          <a:noFill/>
          <a:ln w="12700">
            <a:noFill/>
          </a:ln>
        </p:spPr>
        <p:txBody>
          <a:bodyPr wrap="square">
            <a:spAutoFit/>
          </a:bodyPr>
          <a:p>
            <a:pPr algn="ctr" eaLnBrk="1" hangingPunct="1">
              <a:spcBef>
                <a:spcPct val="50000"/>
              </a:spcBef>
            </a:pPr>
            <a:r>
              <a:rPr lang="zh-CN" altLang="en-US" sz="2000" dirty="0">
                <a:latin typeface="Times New Roman" panose="02020603050405020304" pitchFamily="18" charset="0"/>
              </a:rPr>
              <a:t>The relationship between rubber elongation and heat of elongation</a:t>
            </a:r>
            <a:endParaRPr lang="zh-CN" altLang="en-US" sz="2000" dirty="0">
              <a:latin typeface="Times New Roman" panose="02020603050405020304" pitchFamily="18" charset="0"/>
            </a:endParaRPr>
          </a:p>
        </p:txBody>
      </p:sp>
      <p:sp>
        <p:nvSpPr>
          <p:cNvPr id="2718755" name="Rectangle 35"/>
          <p:cNvSpPr/>
          <p:nvPr>
            <p:ph type="title"/>
          </p:nvPr>
        </p:nvSpPr>
        <p:spPr>
          <a:xfrm>
            <a:off x="154940" y="247015"/>
            <a:ext cx="10790555" cy="914400"/>
          </a:xfrm>
          <a:noFill/>
          <a:ln>
            <a:noFill/>
          </a:ln>
        </p:spPr>
        <p:txBody>
          <a:bodyPr vert="horz" wrap="square" lIns="92075" tIns="46038" rIns="92075" bIns="46038" anchor="ctr" anchorCtr="0">
            <a:normAutofit fontScale="90000"/>
          </a:bodyPr>
          <a:p>
            <a:pPr marL="342900" indent="-342900" algn="l">
              <a:spcBef>
                <a:spcPct val="20000"/>
              </a:spcBef>
              <a:buSzPct val="80000"/>
              <a:buBlip>
                <a:blip r:embed="rId1"/>
              </a:buBlip>
            </a:pPr>
            <a:r>
              <a:rPr sz="3400" b="0" spc="-5" dirty="0">
                <a:solidFill>
                  <a:srgbClr val="C00000"/>
                </a:solidFill>
                <a:latin typeface="Times New Roman" panose="02020603050405020304" pitchFamily="18" charset="0"/>
                <a:cs typeface="Times New Roman" panose="02020603050405020304" pitchFamily="18" charset="0"/>
                <a:sym typeface="+mn-ea"/>
              </a:rPr>
              <a:t>Thermal Effect Accompanied</a:t>
            </a:r>
            <a:r>
              <a:rPr sz="3400" b="0" spc="35" dirty="0">
                <a:solidFill>
                  <a:srgbClr val="C00000"/>
                </a:solidFill>
                <a:latin typeface="Times New Roman" panose="02020603050405020304" pitchFamily="18" charset="0"/>
                <a:cs typeface="Times New Roman" panose="02020603050405020304" pitchFamily="18" charset="0"/>
                <a:sym typeface="+mn-ea"/>
              </a:rPr>
              <a:t> </a:t>
            </a:r>
            <a:r>
              <a:rPr sz="3400" b="0" spc="-5" dirty="0">
                <a:solidFill>
                  <a:srgbClr val="C00000"/>
                </a:solidFill>
                <a:latin typeface="Times New Roman" panose="02020603050405020304" pitchFamily="18" charset="0"/>
                <a:cs typeface="Times New Roman" panose="02020603050405020304" pitchFamily="18" charset="0"/>
                <a:sym typeface="+mn-ea"/>
              </a:rPr>
              <a:t>with</a:t>
            </a:r>
            <a:r>
              <a:rPr lang="en-US" sz="3400" b="0" spc="-5" dirty="0">
                <a:solidFill>
                  <a:srgbClr val="C00000"/>
                </a:solidFill>
                <a:latin typeface="Times New Roman" panose="02020603050405020304" pitchFamily="18" charset="0"/>
                <a:cs typeface="Times New Roman" panose="02020603050405020304" pitchFamily="18" charset="0"/>
                <a:sym typeface="+mn-ea"/>
              </a:rPr>
              <a:t> </a:t>
            </a:r>
            <a:r>
              <a:rPr sz="3400" b="0" spc="-5" dirty="0">
                <a:solidFill>
                  <a:srgbClr val="C00000"/>
                </a:solidFill>
                <a:latin typeface="Times New Roman" panose="02020603050405020304" pitchFamily="18" charset="0"/>
                <a:cs typeface="Times New Roman" panose="02020603050405020304" pitchFamily="18" charset="0"/>
                <a:sym typeface="+mn-ea"/>
              </a:rPr>
              <a:t>Strain</a:t>
            </a:r>
            <a:br>
              <a:rPr sz="3400" b="0" spc="-5" dirty="0">
                <a:solidFill>
                  <a:srgbClr val="33339A"/>
                </a:solidFill>
                <a:latin typeface="Times New Roman" panose="02020603050405020304" pitchFamily="18" charset="0"/>
                <a:cs typeface="Times New Roman" panose="02020603050405020304" pitchFamily="18" charset="0"/>
                <a:sym typeface="+mn-ea"/>
              </a:rPr>
            </a:br>
            <a:endParaRPr lang="zh-CN" altLang="en-US" sz="3400" dirty="0">
              <a:solidFill>
                <a:schemeClr val="tx1"/>
              </a:solidFill>
              <a:latin typeface="华文楷体" panose="02010600040101010101" pitchFamily="2" charset="-122"/>
              <a:ea typeface="华文楷体" panose="02010600040101010101" pitchFamily="2" charset="-122"/>
            </a:endParaRPr>
          </a:p>
        </p:txBody>
      </p:sp>
      <p:pic>
        <p:nvPicPr>
          <p:cNvPr id="2718756" name="Picture 36"/>
          <p:cNvPicPr>
            <a:picLocks noChangeAspect="1"/>
          </p:cNvPicPr>
          <p:nvPr/>
        </p:nvPicPr>
        <p:blipFill>
          <a:blip r:embed="rId2"/>
          <a:stretch>
            <a:fillRect/>
          </a:stretch>
        </p:blipFill>
        <p:spPr>
          <a:xfrm>
            <a:off x="3733800" y="1524000"/>
            <a:ext cx="4484688" cy="2224088"/>
          </a:xfrm>
          <a:prstGeom prst="rect">
            <a:avLst/>
          </a:prstGeom>
          <a:noFill/>
          <a:ln w="12700">
            <a:noFill/>
          </a:ln>
        </p:spPr>
      </p:pic>
      <p:sp>
        <p:nvSpPr>
          <p:cNvPr id="2718757" name="AutoShape 37"/>
          <p:cNvSpPr/>
          <p:nvPr/>
        </p:nvSpPr>
        <p:spPr>
          <a:xfrm>
            <a:off x="3211513" y="4654550"/>
            <a:ext cx="381000" cy="533400"/>
          </a:xfrm>
          <a:prstGeom prst="upArrow">
            <a:avLst>
              <a:gd name="adj1" fmla="val 50000"/>
              <a:gd name="adj2" fmla="val 35000"/>
            </a:avLst>
          </a:prstGeom>
          <a:gradFill rotWithShape="0">
            <a:gsLst>
              <a:gs pos="0">
                <a:srgbClr val="FF99CC"/>
              </a:gs>
              <a:gs pos="100000">
                <a:srgbClr val="FFCCFF"/>
              </a:gs>
            </a:gsLst>
            <a:lin ang="5400000" scaled="1"/>
            <a:tileRect/>
          </a:gradFill>
          <a:ln w="12700">
            <a:noFill/>
          </a:ln>
        </p:spPr>
        <p:txBody>
          <a:bodyPr wrap="none" anchor="ctr" anchorCtr="0"/>
          <a:p>
            <a:pPr algn="ctr" eaLnBrk="1" hangingPunct="1"/>
            <a:endParaRPr lang="zh-CN" altLang="en-US" dirty="0">
              <a:latin typeface="Arial" panose="020B0604020202020204" pitchFamily="34" charset="0"/>
            </a:endParaRPr>
          </a:p>
        </p:txBody>
      </p:sp>
      <p:sp>
        <p:nvSpPr>
          <p:cNvPr id="2718758" name="AutoShape 38"/>
          <p:cNvSpPr/>
          <p:nvPr/>
        </p:nvSpPr>
        <p:spPr>
          <a:xfrm>
            <a:off x="3221038" y="5257800"/>
            <a:ext cx="381000" cy="533400"/>
          </a:xfrm>
          <a:prstGeom prst="upArrow">
            <a:avLst>
              <a:gd name="adj1" fmla="val 50000"/>
              <a:gd name="adj2" fmla="val 35000"/>
            </a:avLst>
          </a:prstGeom>
          <a:gradFill rotWithShape="0">
            <a:gsLst>
              <a:gs pos="0">
                <a:srgbClr val="FF99CC"/>
              </a:gs>
              <a:gs pos="100000">
                <a:srgbClr val="FFCCFF"/>
              </a:gs>
            </a:gsLst>
            <a:lin ang="5400000" scaled="1"/>
            <a:tileRect/>
          </a:gradFill>
          <a:ln w="12700">
            <a:noFill/>
          </a:ln>
        </p:spPr>
        <p:txBody>
          <a:bodyPr wrap="none" anchor="ctr" anchorCtr="0"/>
          <a:p>
            <a:pPr algn="ctr" eaLnBrk="1" hangingPunct="1"/>
            <a:endParaRPr lang="zh-CN" altLang="en-US" dirty="0">
              <a:latin typeface="Arial" panose="020B0604020202020204"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18756"/>
                                        </p:tgtEl>
                                        <p:attrNameLst>
                                          <p:attrName>style.visibility</p:attrName>
                                        </p:attrNameLst>
                                      </p:cBhvr>
                                      <p:to>
                                        <p:strVal val="visible"/>
                                      </p:to>
                                    </p:set>
                                    <p:animEffect transition="in" filter="dissolve">
                                      <p:cBhvr>
                                        <p:cTn id="7" dur="500"/>
                                        <p:tgtEl>
                                          <p:spTgt spid="27187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18755"/>
                                        </p:tgtEl>
                                        <p:attrNameLst>
                                          <p:attrName>style.visibility</p:attrName>
                                        </p:attrNameLst>
                                      </p:cBhvr>
                                      <p:to>
                                        <p:strVal val="visible"/>
                                      </p:to>
                                    </p:set>
                                    <p:animEffect transition="in" filter="blinds(horizontal)">
                                      <p:cBhvr>
                                        <p:cTn id="12" dur="500"/>
                                        <p:tgtEl>
                                          <p:spTgt spid="271875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18754"/>
                                        </p:tgtEl>
                                        <p:attrNameLst>
                                          <p:attrName>style.visibility</p:attrName>
                                        </p:attrNameLst>
                                      </p:cBhvr>
                                      <p:to>
                                        <p:strVal val="visible"/>
                                      </p:to>
                                    </p:set>
                                    <p:animEffect transition="in" filter="randombar(horizontal)">
                                      <p:cBhvr>
                                        <p:cTn id="17" dur="500"/>
                                        <p:tgtEl>
                                          <p:spTgt spid="2718754"/>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2718759"/>
                                        </p:tgtEl>
                                        <p:attrNameLst>
                                          <p:attrName>style.visibility</p:attrName>
                                        </p:attrNameLst>
                                      </p:cBhvr>
                                      <p:to>
                                        <p:strVal val="visible"/>
                                      </p:to>
                                    </p:set>
                                    <p:animEffect transition="in" filter="randombar(horizontal)">
                                      <p:cBhvr>
                                        <p:cTn id="21" dur="500"/>
                                        <p:tgtEl>
                                          <p:spTgt spid="2718759"/>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2718757"/>
                                        </p:tgtEl>
                                        <p:attrNameLst>
                                          <p:attrName>style.visibility</p:attrName>
                                        </p:attrNameLst>
                                      </p:cBhvr>
                                      <p:to>
                                        <p:strVal val="visible"/>
                                      </p:to>
                                    </p:set>
                                    <p:animEffect transition="in" filter="wipe(down)">
                                      <p:cBhvr>
                                        <p:cTn id="25" dur="500"/>
                                        <p:tgtEl>
                                          <p:spTgt spid="2718757"/>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2718758"/>
                                        </p:tgtEl>
                                        <p:attrNameLst>
                                          <p:attrName>style.visibility</p:attrName>
                                        </p:attrNameLst>
                                      </p:cBhvr>
                                      <p:to>
                                        <p:strVal val="visible"/>
                                      </p:to>
                                    </p:set>
                                    <p:animEffect transition="in" filter="wipe(down)">
                                      <p:cBhvr>
                                        <p:cTn id="29" dur="500"/>
                                        <p:tgtEl>
                                          <p:spTgt spid="2718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8754" grpId="0"/>
      <p:bldP spid="2718755" grpId="0"/>
      <p:bldP spid="2718757" grpId="0" bldLvl="0" animBg="1"/>
      <p:bldP spid="271875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87707" y="1655674"/>
            <a:ext cx="6968059" cy="3141980"/>
          </a:xfrm>
          <a:prstGeom prst="rect">
            <a:avLst/>
          </a:prstGeom>
        </p:spPr>
        <p:txBody>
          <a:bodyPr vert="horz" wrap="square" lIns="0" tIns="24810" rIns="0" bIns="0" rtlCol="0">
            <a:spAutoFit/>
          </a:bodyPr>
          <a:lstStyle/>
          <a:p>
            <a:pPr marL="1252220" marR="5080" indent="-1240155">
              <a:lnSpc>
                <a:spcPts val="8880"/>
              </a:lnSpc>
              <a:spcBef>
                <a:spcPts val="195"/>
              </a:spcBef>
            </a:pPr>
            <a:r>
              <a:rPr sz="7215" i="1" spc="-360" dirty="0">
                <a:solidFill>
                  <a:srgbClr val="000000"/>
                </a:solidFill>
                <a:latin typeface="Times New Roman" panose="02020603050405020304"/>
                <a:cs typeface="Times New Roman" panose="02020603050405020304"/>
              </a:rPr>
              <a:t>6.1 </a:t>
            </a:r>
            <a:r>
              <a:rPr sz="7215" i="1" spc="-620" dirty="0">
                <a:solidFill>
                  <a:srgbClr val="000000"/>
                </a:solidFill>
                <a:latin typeface="Times New Roman" panose="02020603050405020304"/>
                <a:cs typeface="Times New Roman" panose="02020603050405020304"/>
              </a:rPr>
              <a:t>Rubber </a:t>
            </a:r>
            <a:r>
              <a:rPr sz="7215" i="1" spc="-570" dirty="0">
                <a:solidFill>
                  <a:srgbClr val="000000"/>
                </a:solidFill>
                <a:latin typeface="Times New Roman" panose="02020603050405020304"/>
                <a:cs typeface="Times New Roman" panose="02020603050405020304"/>
              </a:rPr>
              <a:t>and  </a:t>
            </a:r>
            <a:r>
              <a:rPr sz="7215" i="1" spc="-620" dirty="0">
                <a:solidFill>
                  <a:srgbClr val="000000"/>
                </a:solidFill>
                <a:latin typeface="Times New Roman" panose="02020603050405020304"/>
                <a:cs typeface="Times New Roman" panose="02020603050405020304"/>
              </a:rPr>
              <a:t>Rubber</a:t>
            </a:r>
            <a:r>
              <a:rPr sz="7215" i="1" spc="-310" dirty="0">
                <a:solidFill>
                  <a:srgbClr val="000000"/>
                </a:solidFill>
                <a:latin typeface="Times New Roman" panose="02020603050405020304"/>
                <a:cs typeface="Times New Roman" panose="02020603050405020304"/>
              </a:rPr>
              <a:t> </a:t>
            </a:r>
            <a:r>
              <a:rPr sz="7215" i="1" spc="-270" dirty="0">
                <a:solidFill>
                  <a:srgbClr val="000000"/>
                </a:solidFill>
                <a:latin typeface="Times New Roman" panose="02020603050405020304"/>
                <a:cs typeface="Times New Roman" panose="02020603050405020304"/>
              </a:rPr>
              <a:t>Elasticity</a:t>
            </a:r>
            <a:endParaRPr sz="7215">
              <a:latin typeface="Times New Roman" panose="02020603050405020304"/>
              <a:cs typeface="Times New Roman" panose="02020603050405020304"/>
            </a:endParaRPr>
          </a:p>
          <a:p>
            <a:pPr marL="1368425">
              <a:lnSpc>
                <a:spcPct val="100000"/>
              </a:lnSpc>
              <a:spcBef>
                <a:spcPts val="780"/>
              </a:spcBef>
            </a:pPr>
            <a:endParaRPr sz="4810">
              <a:latin typeface="微软雅黑" panose="020B0503020204020204" charset="-122"/>
              <a:cs typeface="微软雅黑" panose="020B0503020204020204" charset="-122"/>
            </a:endParaRPr>
          </a:p>
        </p:txBody>
      </p:sp>
      <p:sp>
        <p:nvSpPr>
          <p:cNvPr id="4" name="object 4"/>
          <p:cNvSpPr txBox="1"/>
          <p:nvPr/>
        </p:nvSpPr>
        <p:spPr>
          <a:xfrm>
            <a:off x="8416651" y="70227"/>
            <a:ext cx="2105113" cy="629285"/>
          </a:xfrm>
          <a:prstGeom prst="rect">
            <a:avLst/>
          </a:prstGeom>
        </p:spPr>
        <p:txBody>
          <a:bodyPr vert="horz" wrap="square" lIns="0" tIns="12723" rIns="0" bIns="0" rtlCol="0">
            <a:spAutoFit/>
          </a:bodyPr>
          <a:lstStyle/>
          <a:p>
            <a:pPr marL="12700">
              <a:lnSpc>
                <a:spcPct val="100000"/>
              </a:lnSpc>
              <a:spcBef>
                <a:spcPts val="100"/>
              </a:spcBef>
            </a:pPr>
            <a:r>
              <a:rPr sz="4005" b="1" i="1" spc="-5" dirty="0">
                <a:solidFill>
                  <a:srgbClr val="FFFFFF"/>
                </a:solidFill>
                <a:latin typeface="Times New Roman" panose="02020603050405020304"/>
                <a:cs typeface="Times New Roman" panose="02020603050405020304"/>
              </a:rPr>
              <a:t>Chapter</a:t>
            </a:r>
            <a:r>
              <a:rPr sz="4005" b="1" i="1" spc="-80" dirty="0">
                <a:solidFill>
                  <a:srgbClr val="FFFFFF"/>
                </a:solidFill>
                <a:latin typeface="Times New Roman" panose="02020603050405020304"/>
                <a:cs typeface="Times New Roman" panose="02020603050405020304"/>
              </a:rPr>
              <a:t> </a:t>
            </a:r>
            <a:r>
              <a:rPr sz="4005" b="1" i="1" dirty="0">
                <a:solidFill>
                  <a:srgbClr val="FFFFFF"/>
                </a:solidFill>
                <a:latin typeface="Times New Roman" panose="02020603050405020304"/>
                <a:cs typeface="Times New Roman" panose="02020603050405020304"/>
              </a:rPr>
              <a:t>6</a:t>
            </a:r>
            <a:endParaRPr sz="4005">
              <a:latin typeface="Times New Roman" panose="02020603050405020304"/>
              <a:cs typeface="Times New Roman" panose="020206030504050203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6172200"/>
            <a:ext cx="8229600" cy="0"/>
          </a:xfrm>
          <a:custGeom>
            <a:avLst/>
            <a:gdLst/>
            <a:ahLst/>
            <a:cxnLst/>
            <a:rect l="l" t="t" r="r" b="b"/>
            <a:pathLst>
              <a:path w="8229600">
                <a:moveTo>
                  <a:pt x="0" y="0"/>
                </a:moveTo>
                <a:lnTo>
                  <a:pt x="8229600" y="0"/>
                </a:lnTo>
              </a:path>
            </a:pathLst>
          </a:custGeom>
          <a:ln w="19050">
            <a:solidFill>
              <a:srgbClr val="CC9900"/>
            </a:solidFill>
          </a:ln>
        </p:spPr>
        <p:txBody>
          <a:bodyPr wrap="square" lIns="0" tIns="0" rIns="0" bIns="0" rtlCol="0"/>
          <a:lstStyle/>
          <a:p/>
        </p:txBody>
      </p:sp>
      <p:sp>
        <p:nvSpPr>
          <p:cNvPr id="3" name="object 3"/>
          <p:cNvSpPr txBox="1">
            <a:spLocks noGrp="1"/>
          </p:cNvSpPr>
          <p:nvPr>
            <p:ph type="title"/>
          </p:nvPr>
        </p:nvSpPr>
        <p:spPr>
          <a:xfrm>
            <a:off x="2059940" y="271780"/>
            <a:ext cx="5434330" cy="658495"/>
          </a:xfrm>
          <a:prstGeom prst="rect">
            <a:avLst/>
          </a:prstGeom>
        </p:spPr>
        <p:txBody>
          <a:bodyPr vert="horz" wrap="square" lIns="0" tIns="12700" rIns="0" bIns="0" rtlCol="0">
            <a:spAutoFit/>
          </a:bodyPr>
          <a:lstStyle/>
          <a:p>
            <a:pPr marL="12700">
              <a:lnSpc>
                <a:spcPct val="100000"/>
              </a:lnSpc>
              <a:spcBef>
                <a:spcPts val="100"/>
              </a:spcBef>
            </a:pPr>
            <a:r>
              <a:rPr sz="4200" spc="-85" dirty="0"/>
              <a:t>Rubber</a:t>
            </a:r>
            <a:r>
              <a:rPr sz="4200" spc="-5" dirty="0"/>
              <a:t> </a:t>
            </a:r>
            <a:r>
              <a:rPr sz="4200" spc="-15" dirty="0"/>
              <a:t>Elasticity</a:t>
            </a:r>
            <a:endParaRPr sz="4200"/>
          </a:p>
        </p:txBody>
      </p:sp>
      <p:sp>
        <p:nvSpPr>
          <p:cNvPr id="4" name="object 4"/>
          <p:cNvSpPr/>
          <p:nvPr/>
        </p:nvSpPr>
        <p:spPr>
          <a:xfrm>
            <a:off x="2362200" y="3454400"/>
            <a:ext cx="3200400" cy="2946400"/>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6346730" y="4009449"/>
            <a:ext cx="3599758" cy="769896"/>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6477000" y="4772025"/>
            <a:ext cx="3581400" cy="1870075"/>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5381371" y="1229105"/>
            <a:ext cx="280035" cy="381635"/>
          </a:xfrm>
          <a:prstGeom prst="rect">
            <a:avLst/>
          </a:prstGeom>
        </p:spPr>
        <p:txBody>
          <a:bodyPr vert="horz" wrap="square" lIns="0" tIns="12700" rIns="0" bIns="0" rtlCol="0">
            <a:spAutoFit/>
          </a:bodyPr>
          <a:lstStyle/>
          <a:p>
            <a:pPr marL="12700">
              <a:lnSpc>
                <a:spcPct val="100000"/>
              </a:lnSpc>
              <a:spcBef>
                <a:spcPts val="100"/>
              </a:spcBef>
            </a:pPr>
            <a:r>
              <a:rPr sz="2400" b="1" i="1" spc="-5" dirty="0">
                <a:latin typeface="Times New Roman" panose="02020603050405020304"/>
                <a:cs typeface="Times New Roman" panose="02020603050405020304"/>
              </a:rPr>
              <a:t>vs</a:t>
            </a:r>
            <a:endParaRPr sz="2400">
              <a:latin typeface="Times New Roman" panose="02020603050405020304"/>
              <a:cs typeface="Times New Roman" panose="02020603050405020304"/>
            </a:endParaRPr>
          </a:p>
        </p:txBody>
      </p:sp>
      <p:sp>
        <p:nvSpPr>
          <p:cNvPr id="8" name="object 8"/>
          <p:cNvSpPr txBox="1"/>
          <p:nvPr/>
        </p:nvSpPr>
        <p:spPr>
          <a:xfrm>
            <a:off x="2025192" y="1229105"/>
            <a:ext cx="3282315" cy="1181735"/>
          </a:xfrm>
          <a:prstGeom prst="rect">
            <a:avLst/>
          </a:prstGeom>
        </p:spPr>
        <p:txBody>
          <a:bodyPr vert="horz" wrap="square" lIns="0" tIns="12700" rIns="0" bIns="0" rtlCol="0">
            <a:spAutoFit/>
          </a:bodyPr>
          <a:lstStyle/>
          <a:p>
            <a:pPr marL="329565" indent="-316865">
              <a:lnSpc>
                <a:spcPct val="100000"/>
              </a:lnSpc>
              <a:spcBef>
                <a:spcPts val="100"/>
              </a:spcBef>
              <a:buFont typeface="Wingdings" panose="05000000000000000000"/>
              <a:buChar char=""/>
              <a:tabLst>
                <a:tab pos="330200" algn="l"/>
              </a:tabLst>
            </a:pPr>
            <a:r>
              <a:rPr sz="2400" b="1" spc="-5" dirty="0">
                <a:latin typeface="Times New Roman" panose="02020603050405020304"/>
                <a:cs typeface="Times New Roman" panose="02020603050405020304"/>
              </a:rPr>
              <a:t>Energy-driven</a:t>
            </a:r>
            <a:endParaRPr sz="2400">
              <a:latin typeface="Times New Roman" panose="02020603050405020304"/>
              <a:cs typeface="Times New Roman" panose="02020603050405020304"/>
            </a:endParaRPr>
          </a:p>
          <a:p>
            <a:pPr marL="405130" lvl="1" indent="-281940">
              <a:lnSpc>
                <a:spcPct val="100000"/>
              </a:lnSpc>
              <a:spcBef>
                <a:spcPts val="1435"/>
              </a:spcBef>
              <a:buFont typeface="Wingdings" panose="05000000000000000000"/>
              <a:buChar char=""/>
              <a:tabLst>
                <a:tab pos="405765" algn="l"/>
              </a:tabLst>
            </a:pPr>
            <a:r>
              <a:rPr sz="2000" b="1" dirty="0">
                <a:solidFill>
                  <a:srgbClr val="3A812E"/>
                </a:solidFill>
                <a:latin typeface="Times New Roman" panose="02020603050405020304"/>
                <a:cs typeface="Times New Roman" panose="02020603050405020304"/>
              </a:rPr>
              <a:t>Energy-driven</a:t>
            </a:r>
            <a:r>
              <a:rPr sz="2000" b="1" spc="-70" dirty="0">
                <a:solidFill>
                  <a:srgbClr val="3A812E"/>
                </a:solidFill>
                <a:latin typeface="Times New Roman" panose="02020603050405020304"/>
                <a:cs typeface="Times New Roman" panose="02020603050405020304"/>
              </a:rPr>
              <a:t> </a:t>
            </a:r>
            <a:r>
              <a:rPr sz="2000" b="1" spc="-5" dirty="0">
                <a:solidFill>
                  <a:srgbClr val="3A812E"/>
                </a:solidFill>
                <a:latin typeface="Times New Roman" panose="02020603050405020304"/>
                <a:cs typeface="Times New Roman" panose="02020603050405020304"/>
              </a:rPr>
              <a:t>elasticity</a:t>
            </a:r>
            <a:endParaRPr sz="2000">
              <a:latin typeface="Times New Roman" panose="02020603050405020304"/>
              <a:cs typeface="Times New Roman" panose="02020603050405020304"/>
            </a:endParaRPr>
          </a:p>
          <a:p>
            <a:pPr marL="405130">
              <a:lnSpc>
                <a:spcPct val="100000"/>
              </a:lnSpc>
              <a:spcBef>
                <a:spcPts val="5"/>
              </a:spcBef>
            </a:pPr>
            <a:r>
              <a:rPr sz="2000" b="1" dirty="0">
                <a:solidFill>
                  <a:srgbClr val="3A812E"/>
                </a:solidFill>
                <a:latin typeface="Times New Roman" panose="02020603050405020304"/>
                <a:cs typeface="Times New Roman" panose="02020603050405020304"/>
              </a:rPr>
              <a:t>typical of crystalline</a:t>
            </a:r>
            <a:r>
              <a:rPr sz="2000" b="1" spc="-170" dirty="0">
                <a:solidFill>
                  <a:srgbClr val="3A812E"/>
                </a:solidFill>
                <a:latin typeface="Times New Roman" panose="02020603050405020304"/>
                <a:cs typeface="Times New Roman" panose="02020603050405020304"/>
              </a:rPr>
              <a:t> </a:t>
            </a:r>
            <a:r>
              <a:rPr sz="2000" b="1" dirty="0">
                <a:solidFill>
                  <a:srgbClr val="3A812E"/>
                </a:solidFill>
                <a:latin typeface="Times New Roman" panose="02020603050405020304"/>
                <a:cs typeface="Times New Roman" panose="02020603050405020304"/>
              </a:rPr>
              <a:t>solids</a:t>
            </a:r>
            <a:endParaRPr sz="2000">
              <a:latin typeface="Times New Roman" panose="02020603050405020304"/>
              <a:cs typeface="Times New Roman" panose="02020603050405020304"/>
            </a:endParaRPr>
          </a:p>
        </p:txBody>
      </p:sp>
      <p:sp>
        <p:nvSpPr>
          <p:cNvPr id="9" name="object 9"/>
          <p:cNvSpPr/>
          <p:nvPr/>
        </p:nvSpPr>
        <p:spPr>
          <a:xfrm>
            <a:off x="2472111" y="2647809"/>
            <a:ext cx="2527957" cy="573713"/>
          </a:xfrm>
          <a:prstGeom prst="rect">
            <a:avLst/>
          </a:prstGeom>
          <a:blipFill>
            <a:blip r:embed="rId4" cstate="print"/>
            <a:stretch>
              <a:fillRect/>
            </a:stretch>
          </a:blipFill>
        </p:spPr>
        <p:txBody>
          <a:bodyPr wrap="square" lIns="0" tIns="0" rIns="0" bIns="0" rtlCol="0"/>
          <a:lstStyle/>
          <a:p/>
        </p:txBody>
      </p:sp>
      <p:sp>
        <p:nvSpPr>
          <p:cNvPr id="10" name="object 10"/>
          <p:cNvSpPr txBox="1"/>
          <p:nvPr/>
        </p:nvSpPr>
        <p:spPr>
          <a:xfrm>
            <a:off x="6247003" y="1229105"/>
            <a:ext cx="3866515" cy="2626995"/>
          </a:xfrm>
          <a:prstGeom prst="rect">
            <a:avLst/>
          </a:prstGeom>
        </p:spPr>
        <p:txBody>
          <a:bodyPr vert="horz" wrap="square" lIns="0" tIns="12700" rIns="0" bIns="0" rtlCol="0">
            <a:spAutoFit/>
          </a:bodyPr>
          <a:lstStyle/>
          <a:p>
            <a:pPr marL="161925">
              <a:lnSpc>
                <a:spcPct val="100000"/>
              </a:lnSpc>
              <a:spcBef>
                <a:spcPts val="100"/>
              </a:spcBef>
            </a:pPr>
            <a:r>
              <a:rPr sz="2400" b="1" spc="-5" dirty="0">
                <a:latin typeface="Times New Roman" panose="02020603050405020304"/>
                <a:cs typeface="Times New Roman" panose="02020603050405020304"/>
              </a:rPr>
              <a:t>entropy-driven</a:t>
            </a:r>
            <a:r>
              <a:rPr sz="2400" b="1" spc="-20" dirty="0">
                <a:latin typeface="Times New Roman" panose="02020603050405020304"/>
                <a:cs typeface="Times New Roman" panose="02020603050405020304"/>
              </a:rPr>
              <a:t> </a:t>
            </a:r>
            <a:r>
              <a:rPr sz="2400" b="1" dirty="0">
                <a:latin typeface="Times New Roman" panose="02020603050405020304"/>
                <a:cs typeface="Times New Roman" panose="02020603050405020304"/>
              </a:rPr>
              <a:t>elasticity</a:t>
            </a:r>
            <a:endParaRPr sz="2400">
              <a:latin typeface="Times New Roman" panose="02020603050405020304"/>
              <a:cs typeface="Times New Roman" panose="02020603050405020304"/>
            </a:endParaRPr>
          </a:p>
          <a:p>
            <a:pPr marL="294640" marR="583565" indent="-281940">
              <a:lnSpc>
                <a:spcPct val="100000"/>
              </a:lnSpc>
              <a:spcBef>
                <a:spcPts val="1600"/>
              </a:spcBef>
              <a:buFont typeface="Wingdings" panose="05000000000000000000"/>
              <a:buChar char=""/>
              <a:tabLst>
                <a:tab pos="294640" algn="l"/>
              </a:tabLst>
            </a:pPr>
            <a:r>
              <a:rPr sz="2000" b="1" spc="-5" dirty="0">
                <a:solidFill>
                  <a:srgbClr val="3A812E"/>
                </a:solidFill>
                <a:latin typeface="Times New Roman" panose="02020603050405020304"/>
                <a:cs typeface="Times New Roman" panose="02020603050405020304"/>
              </a:rPr>
              <a:t>Entropy-driven elasticity</a:t>
            </a:r>
            <a:r>
              <a:rPr sz="2000" b="1" spc="-95" dirty="0">
                <a:solidFill>
                  <a:srgbClr val="3A812E"/>
                </a:solidFill>
                <a:latin typeface="Times New Roman" panose="02020603050405020304"/>
                <a:cs typeface="Times New Roman" panose="02020603050405020304"/>
              </a:rPr>
              <a:t> </a:t>
            </a:r>
            <a:r>
              <a:rPr sz="2000" b="1" dirty="0">
                <a:solidFill>
                  <a:srgbClr val="3A812E"/>
                </a:solidFill>
                <a:latin typeface="Times New Roman" panose="02020603050405020304"/>
                <a:cs typeface="Times New Roman" panose="02020603050405020304"/>
              </a:rPr>
              <a:t>of  rubber</a:t>
            </a:r>
            <a:r>
              <a:rPr sz="2000" b="1" spc="-60" dirty="0">
                <a:solidFill>
                  <a:srgbClr val="3A812E"/>
                </a:solidFill>
                <a:latin typeface="Times New Roman" panose="02020603050405020304"/>
                <a:cs typeface="Times New Roman" panose="02020603050405020304"/>
              </a:rPr>
              <a:t> </a:t>
            </a:r>
            <a:r>
              <a:rPr sz="2000" b="1" dirty="0">
                <a:solidFill>
                  <a:srgbClr val="3A812E"/>
                </a:solidFill>
                <a:latin typeface="Times New Roman" panose="02020603050405020304"/>
                <a:cs typeface="Times New Roman" panose="02020603050405020304"/>
              </a:rPr>
              <a:t>materials</a:t>
            </a:r>
            <a:endParaRPr sz="2000">
              <a:latin typeface="Times New Roman" panose="02020603050405020304"/>
              <a:cs typeface="Times New Roman" panose="02020603050405020304"/>
            </a:endParaRPr>
          </a:p>
          <a:p>
            <a:pPr marL="367030" marR="5080" lvl="1" indent="-281940">
              <a:lnSpc>
                <a:spcPct val="100000"/>
              </a:lnSpc>
              <a:spcBef>
                <a:spcPts val="305"/>
              </a:spcBef>
              <a:buFont typeface="Wingdings" panose="05000000000000000000"/>
              <a:buChar char=""/>
              <a:tabLst>
                <a:tab pos="367665" algn="l"/>
              </a:tabLst>
            </a:pPr>
            <a:r>
              <a:rPr sz="1800" b="1" spc="-5" dirty="0">
                <a:solidFill>
                  <a:srgbClr val="3A812E"/>
                </a:solidFill>
                <a:latin typeface="Times New Roman" panose="02020603050405020304"/>
                <a:cs typeface="Times New Roman" panose="02020603050405020304"/>
              </a:rPr>
              <a:t>A stretched rubber sample  subjected </a:t>
            </a:r>
            <a:r>
              <a:rPr sz="1800" b="1" dirty="0">
                <a:solidFill>
                  <a:srgbClr val="3A812E"/>
                </a:solidFill>
                <a:latin typeface="Times New Roman" panose="02020603050405020304"/>
                <a:cs typeface="Times New Roman" panose="02020603050405020304"/>
              </a:rPr>
              <a:t>to a </a:t>
            </a:r>
            <a:r>
              <a:rPr sz="1800" b="1" spc="-5" dirty="0">
                <a:solidFill>
                  <a:srgbClr val="3A812E"/>
                </a:solidFill>
                <a:latin typeface="Times New Roman" panose="02020603050405020304"/>
                <a:cs typeface="Times New Roman" panose="02020603050405020304"/>
              </a:rPr>
              <a:t>constant uniaxial  </a:t>
            </a:r>
            <a:r>
              <a:rPr sz="1800" b="1" dirty="0">
                <a:solidFill>
                  <a:srgbClr val="3A812E"/>
                </a:solidFill>
                <a:latin typeface="Times New Roman" panose="02020603050405020304"/>
                <a:cs typeface="Times New Roman" panose="02020603050405020304"/>
              </a:rPr>
              <a:t>load contracts </a:t>
            </a:r>
            <a:r>
              <a:rPr sz="1800" b="1" spc="-5" dirty="0">
                <a:solidFill>
                  <a:srgbClr val="3A812E"/>
                </a:solidFill>
                <a:latin typeface="Times New Roman" panose="02020603050405020304"/>
                <a:cs typeface="Times New Roman" panose="02020603050405020304"/>
              </a:rPr>
              <a:t>reversibly on</a:t>
            </a:r>
            <a:r>
              <a:rPr sz="1800" b="1" spc="-105" dirty="0">
                <a:solidFill>
                  <a:srgbClr val="3A812E"/>
                </a:solidFill>
                <a:latin typeface="Times New Roman" panose="02020603050405020304"/>
                <a:cs typeface="Times New Roman" panose="02020603050405020304"/>
              </a:rPr>
              <a:t> </a:t>
            </a:r>
            <a:r>
              <a:rPr sz="1800" b="1" dirty="0">
                <a:solidFill>
                  <a:srgbClr val="3A812E"/>
                </a:solidFill>
                <a:latin typeface="Times New Roman" panose="02020603050405020304"/>
                <a:cs typeface="Times New Roman" panose="02020603050405020304"/>
              </a:rPr>
              <a:t>heating</a:t>
            </a:r>
            <a:endParaRPr sz="1800">
              <a:latin typeface="Times New Roman" panose="02020603050405020304"/>
              <a:cs typeface="Times New Roman" panose="02020603050405020304"/>
            </a:endParaRPr>
          </a:p>
          <a:p>
            <a:pPr marL="367030" marR="467995" lvl="1" indent="-281940">
              <a:lnSpc>
                <a:spcPct val="100000"/>
              </a:lnSpc>
              <a:spcBef>
                <a:spcPts val="5"/>
              </a:spcBef>
              <a:buFont typeface="Wingdings" panose="05000000000000000000"/>
              <a:buChar char=""/>
              <a:tabLst>
                <a:tab pos="367665" algn="l"/>
              </a:tabLst>
            </a:pPr>
            <a:r>
              <a:rPr sz="1800" b="1" spc="-5" dirty="0">
                <a:solidFill>
                  <a:srgbClr val="3A812E"/>
                </a:solidFill>
                <a:latin typeface="Times New Roman" panose="02020603050405020304"/>
                <a:cs typeface="Times New Roman" panose="02020603050405020304"/>
              </a:rPr>
              <a:t>A rubber sample </a:t>
            </a:r>
            <a:r>
              <a:rPr sz="1800" b="1" dirty="0">
                <a:solidFill>
                  <a:srgbClr val="3A812E"/>
                </a:solidFill>
                <a:latin typeface="Times New Roman" panose="02020603050405020304"/>
                <a:cs typeface="Times New Roman" panose="02020603050405020304"/>
              </a:rPr>
              <a:t>gives </a:t>
            </a:r>
            <a:r>
              <a:rPr sz="1800" b="1" spc="-5" dirty="0">
                <a:solidFill>
                  <a:srgbClr val="3A812E"/>
                </a:solidFill>
                <a:latin typeface="Times New Roman" panose="02020603050405020304"/>
                <a:cs typeface="Times New Roman" panose="02020603050405020304"/>
              </a:rPr>
              <a:t>out</a:t>
            </a:r>
            <a:r>
              <a:rPr sz="1800" b="1" spc="-170" dirty="0">
                <a:solidFill>
                  <a:srgbClr val="3A812E"/>
                </a:solidFill>
                <a:latin typeface="Times New Roman" panose="02020603050405020304"/>
                <a:cs typeface="Times New Roman" panose="02020603050405020304"/>
              </a:rPr>
              <a:t> </a:t>
            </a:r>
            <a:r>
              <a:rPr sz="1800" b="1" dirty="0">
                <a:solidFill>
                  <a:srgbClr val="3A812E"/>
                </a:solidFill>
                <a:latin typeface="Times New Roman" panose="02020603050405020304"/>
                <a:cs typeface="Times New Roman" panose="02020603050405020304"/>
              </a:rPr>
              <a:t>heat  </a:t>
            </a:r>
            <a:r>
              <a:rPr sz="1800" b="1" spc="-5" dirty="0">
                <a:solidFill>
                  <a:srgbClr val="3A812E"/>
                </a:solidFill>
                <a:latin typeface="Times New Roman" panose="02020603050405020304"/>
                <a:cs typeface="Times New Roman" panose="02020603050405020304"/>
              </a:rPr>
              <a:t>reversible </a:t>
            </a:r>
            <a:r>
              <a:rPr sz="1800" b="1" dirty="0">
                <a:solidFill>
                  <a:srgbClr val="3A812E"/>
                </a:solidFill>
                <a:latin typeface="Times New Roman" panose="02020603050405020304"/>
                <a:cs typeface="Times New Roman" panose="02020603050405020304"/>
              </a:rPr>
              <a:t>when</a:t>
            </a:r>
            <a:r>
              <a:rPr sz="1800" b="1" spc="-60" dirty="0">
                <a:solidFill>
                  <a:srgbClr val="3A812E"/>
                </a:solidFill>
                <a:latin typeface="Times New Roman" panose="02020603050405020304"/>
                <a:cs typeface="Times New Roman" panose="02020603050405020304"/>
              </a:rPr>
              <a:t> </a:t>
            </a:r>
            <a:r>
              <a:rPr sz="1800" b="1" spc="-5" dirty="0">
                <a:solidFill>
                  <a:srgbClr val="3A812E"/>
                </a:solidFill>
                <a:latin typeface="Times New Roman" panose="02020603050405020304"/>
                <a:cs typeface="Times New Roman" panose="02020603050405020304"/>
              </a:rPr>
              <a:t>stretched</a:t>
            </a:r>
            <a:endParaRPr sz="1800">
              <a:latin typeface="Times New Roman" panose="02020603050405020304"/>
              <a:cs typeface="Times New Roman" panose="02020603050405020304"/>
            </a:endParaRPr>
          </a:p>
        </p:txBody>
      </p:sp>
      <p:sp>
        <p:nvSpPr>
          <p:cNvPr id="11" name="object 11"/>
          <p:cNvSpPr txBox="1"/>
          <p:nvPr/>
        </p:nvSpPr>
        <p:spPr>
          <a:xfrm>
            <a:off x="10034778" y="6448755"/>
            <a:ext cx="97155" cy="196850"/>
          </a:xfrm>
          <a:prstGeom prst="rect">
            <a:avLst/>
          </a:prstGeom>
        </p:spPr>
        <p:txBody>
          <a:bodyPr vert="horz" wrap="square" lIns="0" tIns="12700" rIns="0" bIns="0" rtlCol="0">
            <a:spAutoFit/>
          </a:bodyPr>
          <a:lstStyle/>
          <a:p>
            <a:pPr marL="12700">
              <a:lnSpc>
                <a:spcPct val="100000"/>
              </a:lnSpc>
              <a:spcBef>
                <a:spcPts val="100"/>
              </a:spcBef>
            </a:pPr>
            <a:r>
              <a:rPr sz="1200" spc="-40" dirty="0">
                <a:latin typeface="Times New Roman" panose="02020603050405020304"/>
                <a:cs typeface="Times New Roman" panose="02020603050405020304"/>
              </a:rPr>
              <a:t>9</a:t>
            </a:r>
            <a:endParaRPr sz="1200">
              <a:latin typeface="Times New Roman" panose="02020603050405020304"/>
              <a:cs typeface="Times New Roman" panose="020206030504050203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p:nvPr/>
        </p:nvSpPr>
        <p:spPr>
          <a:xfrm>
            <a:off x="2308225" y="1350963"/>
            <a:ext cx="4983480" cy="645160"/>
          </a:xfrm>
          <a:prstGeom prst="rect">
            <a:avLst/>
          </a:prstGeom>
          <a:noFill/>
          <a:ln w="12700">
            <a:noFill/>
          </a:ln>
        </p:spPr>
        <p:txBody>
          <a:bodyPr wrap="none">
            <a:spAutoFit/>
          </a:bodyPr>
          <a:p>
            <a:r>
              <a:rPr lang="zh-CN" altLang="en-US" sz="3600" dirty="0">
                <a:latin typeface="宋体" panose="02010600030101010101" pitchFamily="2" charset="-122"/>
              </a:rPr>
              <a:t>橡胶弹性的本质</a:t>
            </a:r>
            <a:r>
              <a:rPr lang="en-US" altLang="zh-CN" sz="3600" dirty="0">
                <a:latin typeface="宋体" panose="02010600030101010101" pitchFamily="2" charset="-122"/>
              </a:rPr>
              <a:t>:</a:t>
            </a:r>
            <a:r>
              <a:rPr lang="zh-CN" altLang="en-US" sz="3600" dirty="0">
                <a:latin typeface="Times New Roman" panose="02020603050405020304" pitchFamily="18" charset="0"/>
                <a:sym typeface="Wingdings" panose="05000000000000000000" pitchFamily="2" charset="2"/>
              </a:rPr>
              <a:t>熵弹性</a:t>
            </a:r>
            <a:endParaRPr lang="zh-CN" altLang="en-US" sz="3600" dirty="0">
              <a:latin typeface="Times New Roman" panose="02020603050405020304" pitchFamily="18" charset="0"/>
              <a:sym typeface="Wingdings" panose="05000000000000000000" pitchFamily="2" charset="2"/>
            </a:endParaRPr>
          </a:p>
        </p:txBody>
      </p:sp>
      <p:sp>
        <p:nvSpPr>
          <p:cNvPr id="49155" name="Freeform 3"/>
          <p:cNvSpPr/>
          <p:nvPr/>
        </p:nvSpPr>
        <p:spPr>
          <a:xfrm rot="-5360266" flipH="1">
            <a:off x="2714625" y="3638550"/>
            <a:ext cx="1119188" cy="11287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456445435"/>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55" h="1466">
                <a:moveTo>
                  <a:pt x="1067" y="229"/>
                </a:moveTo>
                <a:cubicBezTo>
                  <a:pt x="965" y="210"/>
                  <a:pt x="584" y="117"/>
                  <a:pt x="457" y="117"/>
                </a:cubicBezTo>
                <a:cubicBezTo>
                  <a:pt x="330" y="117"/>
                  <a:pt x="226" y="204"/>
                  <a:pt x="305" y="229"/>
                </a:cubicBezTo>
                <a:cubicBezTo>
                  <a:pt x="384" y="254"/>
                  <a:pt x="834" y="236"/>
                  <a:pt x="929" y="269"/>
                </a:cubicBezTo>
                <a:cubicBezTo>
                  <a:pt x="1024" y="302"/>
                  <a:pt x="936" y="373"/>
                  <a:pt x="873" y="425"/>
                </a:cubicBezTo>
                <a:cubicBezTo>
                  <a:pt x="810" y="477"/>
                  <a:pt x="642" y="478"/>
                  <a:pt x="549" y="581"/>
                </a:cubicBezTo>
                <a:cubicBezTo>
                  <a:pt x="456" y="684"/>
                  <a:pt x="345" y="915"/>
                  <a:pt x="317" y="1041"/>
                </a:cubicBezTo>
                <a:cubicBezTo>
                  <a:pt x="289" y="1167"/>
                  <a:pt x="304" y="1276"/>
                  <a:pt x="381" y="1337"/>
                </a:cubicBezTo>
                <a:cubicBezTo>
                  <a:pt x="458" y="1398"/>
                  <a:pt x="683" y="1466"/>
                  <a:pt x="777" y="1409"/>
                </a:cubicBezTo>
                <a:cubicBezTo>
                  <a:pt x="871" y="1352"/>
                  <a:pt x="893" y="1147"/>
                  <a:pt x="945" y="997"/>
                </a:cubicBezTo>
                <a:cubicBezTo>
                  <a:pt x="997" y="847"/>
                  <a:pt x="1038" y="622"/>
                  <a:pt x="1089" y="509"/>
                </a:cubicBezTo>
                <a:cubicBezTo>
                  <a:pt x="1140" y="396"/>
                  <a:pt x="1200" y="318"/>
                  <a:pt x="1253" y="317"/>
                </a:cubicBezTo>
                <a:cubicBezTo>
                  <a:pt x="1306" y="316"/>
                  <a:pt x="1382" y="384"/>
                  <a:pt x="1405" y="501"/>
                </a:cubicBezTo>
                <a:cubicBezTo>
                  <a:pt x="1428" y="618"/>
                  <a:pt x="1455" y="900"/>
                  <a:pt x="1389" y="1017"/>
                </a:cubicBezTo>
                <a:cubicBezTo>
                  <a:pt x="1323" y="1134"/>
                  <a:pt x="1148" y="1151"/>
                  <a:pt x="1009" y="1201"/>
                </a:cubicBezTo>
                <a:cubicBezTo>
                  <a:pt x="870" y="1251"/>
                  <a:pt x="682" y="1360"/>
                  <a:pt x="557" y="1317"/>
                </a:cubicBezTo>
                <a:cubicBezTo>
                  <a:pt x="432" y="1274"/>
                  <a:pt x="320" y="1057"/>
                  <a:pt x="257" y="945"/>
                </a:cubicBezTo>
                <a:cubicBezTo>
                  <a:pt x="194" y="833"/>
                  <a:pt x="165" y="724"/>
                  <a:pt x="181" y="645"/>
                </a:cubicBezTo>
                <a:cubicBezTo>
                  <a:pt x="197" y="566"/>
                  <a:pt x="284" y="460"/>
                  <a:pt x="353" y="473"/>
                </a:cubicBezTo>
                <a:cubicBezTo>
                  <a:pt x="422" y="486"/>
                  <a:pt x="510" y="673"/>
                  <a:pt x="593" y="725"/>
                </a:cubicBezTo>
                <a:cubicBezTo>
                  <a:pt x="676" y="777"/>
                  <a:pt x="759" y="792"/>
                  <a:pt x="849" y="785"/>
                </a:cubicBezTo>
                <a:cubicBezTo>
                  <a:pt x="939" y="778"/>
                  <a:pt x="1082" y="772"/>
                  <a:pt x="1133" y="685"/>
                </a:cubicBezTo>
                <a:cubicBezTo>
                  <a:pt x="1184" y="598"/>
                  <a:pt x="1209" y="364"/>
                  <a:pt x="1153" y="261"/>
                </a:cubicBezTo>
                <a:cubicBezTo>
                  <a:pt x="1097" y="158"/>
                  <a:pt x="948" y="68"/>
                  <a:pt x="797" y="65"/>
                </a:cubicBezTo>
                <a:cubicBezTo>
                  <a:pt x="646" y="62"/>
                  <a:pt x="366" y="188"/>
                  <a:pt x="249" y="245"/>
                </a:cubicBezTo>
                <a:cubicBezTo>
                  <a:pt x="132" y="302"/>
                  <a:pt x="120" y="339"/>
                  <a:pt x="97" y="405"/>
                </a:cubicBezTo>
                <a:cubicBezTo>
                  <a:pt x="74" y="471"/>
                  <a:pt x="66" y="582"/>
                  <a:pt x="113" y="641"/>
                </a:cubicBezTo>
                <a:cubicBezTo>
                  <a:pt x="160" y="700"/>
                  <a:pt x="314" y="710"/>
                  <a:pt x="381" y="757"/>
                </a:cubicBezTo>
                <a:cubicBezTo>
                  <a:pt x="448" y="804"/>
                  <a:pt x="510" y="834"/>
                  <a:pt x="513" y="925"/>
                </a:cubicBezTo>
                <a:cubicBezTo>
                  <a:pt x="516" y="1016"/>
                  <a:pt x="382" y="1289"/>
                  <a:pt x="397" y="1301"/>
                </a:cubicBezTo>
                <a:cubicBezTo>
                  <a:pt x="412" y="1313"/>
                  <a:pt x="586" y="1086"/>
                  <a:pt x="605" y="997"/>
                </a:cubicBezTo>
                <a:cubicBezTo>
                  <a:pt x="624" y="908"/>
                  <a:pt x="586" y="861"/>
                  <a:pt x="513" y="769"/>
                </a:cubicBezTo>
                <a:cubicBezTo>
                  <a:pt x="440" y="677"/>
                  <a:pt x="176" y="494"/>
                  <a:pt x="169" y="441"/>
                </a:cubicBezTo>
                <a:cubicBezTo>
                  <a:pt x="162" y="388"/>
                  <a:pt x="359" y="375"/>
                  <a:pt x="473" y="449"/>
                </a:cubicBezTo>
                <a:cubicBezTo>
                  <a:pt x="587" y="523"/>
                  <a:pt x="810" y="779"/>
                  <a:pt x="853" y="885"/>
                </a:cubicBezTo>
                <a:cubicBezTo>
                  <a:pt x="896" y="991"/>
                  <a:pt x="778" y="1032"/>
                  <a:pt x="729" y="1085"/>
                </a:cubicBezTo>
                <a:cubicBezTo>
                  <a:pt x="680" y="1138"/>
                  <a:pt x="533" y="1154"/>
                  <a:pt x="557" y="1205"/>
                </a:cubicBezTo>
                <a:cubicBezTo>
                  <a:pt x="581" y="1256"/>
                  <a:pt x="772" y="1386"/>
                  <a:pt x="873" y="1389"/>
                </a:cubicBezTo>
                <a:cubicBezTo>
                  <a:pt x="974" y="1392"/>
                  <a:pt x="1102" y="1284"/>
                  <a:pt x="1161" y="1221"/>
                </a:cubicBezTo>
                <a:cubicBezTo>
                  <a:pt x="1220" y="1158"/>
                  <a:pt x="1224" y="1066"/>
                  <a:pt x="1229" y="1009"/>
                </a:cubicBezTo>
                <a:cubicBezTo>
                  <a:pt x="1234" y="952"/>
                  <a:pt x="1188" y="925"/>
                  <a:pt x="1193" y="877"/>
                </a:cubicBezTo>
                <a:cubicBezTo>
                  <a:pt x="1198" y="829"/>
                  <a:pt x="1263" y="781"/>
                  <a:pt x="1261" y="721"/>
                </a:cubicBezTo>
                <a:cubicBezTo>
                  <a:pt x="1259" y="661"/>
                  <a:pt x="1239" y="532"/>
                  <a:pt x="1181" y="517"/>
                </a:cubicBezTo>
                <a:cubicBezTo>
                  <a:pt x="1123" y="502"/>
                  <a:pt x="982" y="616"/>
                  <a:pt x="913" y="633"/>
                </a:cubicBezTo>
                <a:cubicBezTo>
                  <a:pt x="844" y="650"/>
                  <a:pt x="748" y="652"/>
                  <a:pt x="765" y="621"/>
                </a:cubicBezTo>
                <a:cubicBezTo>
                  <a:pt x="782" y="590"/>
                  <a:pt x="974" y="498"/>
                  <a:pt x="1017" y="449"/>
                </a:cubicBezTo>
                <a:cubicBezTo>
                  <a:pt x="1060" y="400"/>
                  <a:pt x="988" y="358"/>
                  <a:pt x="1021" y="325"/>
                </a:cubicBezTo>
                <a:cubicBezTo>
                  <a:pt x="1054" y="292"/>
                  <a:pt x="1200" y="290"/>
                  <a:pt x="1213" y="249"/>
                </a:cubicBezTo>
                <a:cubicBezTo>
                  <a:pt x="1226" y="208"/>
                  <a:pt x="1178" y="122"/>
                  <a:pt x="1101" y="81"/>
                </a:cubicBezTo>
                <a:cubicBezTo>
                  <a:pt x="1024" y="40"/>
                  <a:pt x="837" y="2"/>
                  <a:pt x="753" y="1"/>
                </a:cubicBezTo>
                <a:cubicBezTo>
                  <a:pt x="669" y="0"/>
                  <a:pt x="597" y="22"/>
                  <a:pt x="597" y="77"/>
                </a:cubicBezTo>
                <a:cubicBezTo>
                  <a:pt x="597" y="132"/>
                  <a:pt x="746" y="281"/>
                  <a:pt x="753" y="329"/>
                </a:cubicBezTo>
                <a:cubicBezTo>
                  <a:pt x="760" y="377"/>
                  <a:pt x="695" y="372"/>
                  <a:pt x="641" y="365"/>
                </a:cubicBezTo>
                <a:cubicBezTo>
                  <a:pt x="587" y="358"/>
                  <a:pt x="486" y="258"/>
                  <a:pt x="429" y="285"/>
                </a:cubicBezTo>
                <a:cubicBezTo>
                  <a:pt x="372" y="312"/>
                  <a:pt x="350" y="460"/>
                  <a:pt x="301" y="525"/>
                </a:cubicBezTo>
                <a:cubicBezTo>
                  <a:pt x="252" y="590"/>
                  <a:pt x="182" y="635"/>
                  <a:pt x="133" y="673"/>
                </a:cubicBezTo>
                <a:cubicBezTo>
                  <a:pt x="84" y="711"/>
                  <a:pt x="10" y="720"/>
                  <a:pt x="5" y="753"/>
                </a:cubicBezTo>
                <a:cubicBezTo>
                  <a:pt x="0" y="786"/>
                  <a:pt x="81" y="806"/>
                  <a:pt x="105" y="873"/>
                </a:cubicBezTo>
                <a:cubicBezTo>
                  <a:pt x="129" y="940"/>
                  <a:pt x="90" y="1102"/>
                  <a:pt x="149" y="1157"/>
                </a:cubicBezTo>
                <a:cubicBezTo>
                  <a:pt x="208" y="1212"/>
                  <a:pt x="295" y="1234"/>
                  <a:pt x="461" y="1201"/>
                </a:cubicBezTo>
                <a:cubicBezTo>
                  <a:pt x="627" y="1168"/>
                  <a:pt x="1003" y="1011"/>
                  <a:pt x="1145" y="961"/>
                </a:cubicBezTo>
              </a:path>
            </a:pathLst>
          </a:custGeom>
          <a:noFill/>
          <a:ln w="38100" cap="flat" cmpd="sng">
            <a:solidFill>
              <a:srgbClr val="CC0099">
                <a:alpha val="100000"/>
              </a:srgbClr>
            </a:solidFill>
            <a:prstDash val="solid"/>
            <a:round/>
            <a:headEnd type="none" w="med" len="med"/>
            <a:tailEnd type="none" w="med" len="med"/>
          </a:ln>
        </p:spPr>
        <p:txBody>
          <a:bodyPr/>
          <a:p>
            <a:endParaRPr lang="zh-CN" altLang="en-US"/>
          </a:p>
        </p:txBody>
      </p:sp>
      <p:sp>
        <p:nvSpPr>
          <p:cNvPr id="49156" name="Freeform 4"/>
          <p:cNvSpPr/>
          <p:nvPr/>
        </p:nvSpPr>
        <p:spPr>
          <a:xfrm>
            <a:off x="5683250" y="3741738"/>
            <a:ext cx="4144963" cy="906462"/>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293" h="721">
                <a:moveTo>
                  <a:pt x="0" y="448"/>
                </a:moveTo>
                <a:cubicBezTo>
                  <a:pt x="38" y="397"/>
                  <a:pt x="69" y="142"/>
                  <a:pt x="226" y="139"/>
                </a:cubicBezTo>
                <a:cubicBezTo>
                  <a:pt x="383" y="136"/>
                  <a:pt x="670" y="436"/>
                  <a:pt x="944" y="428"/>
                </a:cubicBezTo>
                <a:cubicBezTo>
                  <a:pt x="1218" y="420"/>
                  <a:pt x="1694" y="120"/>
                  <a:pt x="1867" y="88"/>
                </a:cubicBezTo>
                <a:cubicBezTo>
                  <a:pt x="2040" y="56"/>
                  <a:pt x="2004" y="184"/>
                  <a:pt x="1981" y="236"/>
                </a:cubicBezTo>
                <a:cubicBezTo>
                  <a:pt x="1958" y="288"/>
                  <a:pt x="1828" y="424"/>
                  <a:pt x="1728" y="398"/>
                </a:cubicBezTo>
                <a:cubicBezTo>
                  <a:pt x="1628" y="372"/>
                  <a:pt x="1535" y="133"/>
                  <a:pt x="1382" y="82"/>
                </a:cubicBezTo>
                <a:cubicBezTo>
                  <a:pt x="1229" y="31"/>
                  <a:pt x="924" y="0"/>
                  <a:pt x="810" y="89"/>
                </a:cubicBezTo>
                <a:cubicBezTo>
                  <a:pt x="696" y="178"/>
                  <a:pt x="657" y="517"/>
                  <a:pt x="698" y="619"/>
                </a:cubicBezTo>
                <a:cubicBezTo>
                  <a:pt x="739" y="721"/>
                  <a:pt x="901" y="714"/>
                  <a:pt x="1057" y="704"/>
                </a:cubicBezTo>
                <a:cubicBezTo>
                  <a:pt x="1213" y="694"/>
                  <a:pt x="1468" y="607"/>
                  <a:pt x="1633" y="556"/>
                </a:cubicBezTo>
                <a:cubicBezTo>
                  <a:pt x="1798" y="505"/>
                  <a:pt x="1933" y="442"/>
                  <a:pt x="2044" y="396"/>
                </a:cubicBezTo>
                <a:cubicBezTo>
                  <a:pt x="2155" y="350"/>
                  <a:pt x="2219" y="266"/>
                  <a:pt x="2300" y="282"/>
                </a:cubicBezTo>
                <a:cubicBezTo>
                  <a:pt x="2381" y="298"/>
                  <a:pt x="2471" y="484"/>
                  <a:pt x="2530" y="490"/>
                </a:cubicBezTo>
                <a:cubicBezTo>
                  <a:pt x="2589" y="496"/>
                  <a:pt x="2651" y="370"/>
                  <a:pt x="2654" y="316"/>
                </a:cubicBezTo>
                <a:cubicBezTo>
                  <a:pt x="2657" y="262"/>
                  <a:pt x="2531" y="206"/>
                  <a:pt x="2547" y="164"/>
                </a:cubicBezTo>
                <a:cubicBezTo>
                  <a:pt x="2563" y="122"/>
                  <a:pt x="2691" y="53"/>
                  <a:pt x="2751" y="65"/>
                </a:cubicBezTo>
                <a:cubicBezTo>
                  <a:pt x="2811" y="77"/>
                  <a:pt x="2815" y="230"/>
                  <a:pt x="2905" y="236"/>
                </a:cubicBezTo>
                <a:cubicBezTo>
                  <a:pt x="2995" y="242"/>
                  <a:pt x="3212" y="128"/>
                  <a:pt x="3293" y="100"/>
                </a:cubicBezTo>
              </a:path>
            </a:pathLst>
          </a:custGeom>
          <a:noFill/>
          <a:ln w="38100" cap="flat" cmpd="sng">
            <a:solidFill>
              <a:srgbClr val="CC0099">
                <a:alpha val="100000"/>
              </a:srgbClr>
            </a:solidFill>
            <a:prstDash val="solid"/>
            <a:round/>
            <a:headEnd type="none" w="med" len="med"/>
            <a:tailEnd type="none" w="med" len="med"/>
          </a:ln>
        </p:spPr>
        <p:txBody>
          <a:bodyPr/>
          <a:p>
            <a:endParaRPr lang="zh-CN" altLang="en-US"/>
          </a:p>
        </p:txBody>
      </p:sp>
      <p:sp>
        <p:nvSpPr>
          <p:cNvPr id="49157" name="AutoShape 5"/>
          <p:cNvSpPr/>
          <p:nvPr/>
        </p:nvSpPr>
        <p:spPr>
          <a:xfrm>
            <a:off x="4367213" y="4029075"/>
            <a:ext cx="1014412" cy="214313"/>
          </a:xfrm>
          <a:prstGeom prst="leftRightArrow">
            <a:avLst>
              <a:gd name="adj1" fmla="val 50000"/>
              <a:gd name="adj2" fmla="val 94666"/>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1" hangingPunct="1"/>
            <a:endParaRPr lang="zh-CN" altLang="en-US" dirty="0">
              <a:latin typeface="Arial" panose="020B0604020202020204" pitchFamily="34"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ChangeArrowheads="1"/>
          </p:cNvSpPr>
          <p:nvPr/>
        </p:nvSpPr>
        <p:spPr bwMode="auto">
          <a:xfrm>
            <a:off x="650240" y="417830"/>
            <a:ext cx="966533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Times New Roman" panose="02020603050405020304" pitchFamily="18" charset="0"/>
                <a:ea typeface="宋体" panose="02010600030101010101" pitchFamily="2" charset="-122"/>
              </a:defRPr>
            </a:lvl1pPr>
            <a:lvl2pPr marL="640080" indent="-273050">
              <a:spcBef>
                <a:spcPct val="20000"/>
              </a:spcBef>
              <a:buClr>
                <a:schemeClr val="accent1"/>
              </a:buClr>
              <a:buSzPct val="8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2pPr>
            <a:lvl3pPr indent="-182880">
              <a:spcBef>
                <a:spcPct val="20000"/>
              </a:spcBef>
              <a:buClr>
                <a:srgbClr val="E0752F"/>
              </a:buClr>
              <a:buSzPct val="60000"/>
              <a:buFont typeface="Wingdings" panose="05000000000000000000" pitchFamily="2" charset="2"/>
              <a:buChar char=""/>
              <a:defRPr>
                <a:solidFill>
                  <a:schemeClr val="tx1"/>
                </a:solidFill>
                <a:latin typeface="Times New Roman" panose="02020603050405020304" pitchFamily="18" charset="0"/>
                <a:ea typeface="宋体" panose="02010600030101010101" pitchFamily="2" charset="-122"/>
              </a:defRPr>
            </a:lvl3pPr>
            <a:lvl4pPr marL="1187450" indent="-182880">
              <a:spcBef>
                <a:spcPct val="20000"/>
              </a:spcBef>
              <a:buClr>
                <a:srgbClr val="FEC3AE"/>
              </a:buClr>
              <a:buSzPct val="60000"/>
              <a:buFont typeface="Wingdings" panose="05000000000000000000" pitchFamily="2" charset="2"/>
              <a:buChar char=""/>
              <a:defRPr>
                <a:solidFill>
                  <a:schemeClr val="tx1"/>
                </a:solidFill>
                <a:latin typeface="Times New Roman" panose="02020603050405020304" pitchFamily="18" charset="0"/>
                <a:ea typeface="宋体" panose="02010600030101010101" pitchFamily="2" charset="-122"/>
              </a:defRPr>
            </a:lvl4pPr>
            <a:lvl5pPr marL="1462405" indent="-182880">
              <a:spcBef>
                <a:spcPct val="20000"/>
              </a:spcBef>
              <a:buClr>
                <a:srgbClr val="BDCAE9"/>
              </a:buClr>
              <a:buSzPct val="68000"/>
              <a:buFont typeface="Wingdings 2" panose="05020102010507070707" pitchFamily="18" charset="2"/>
              <a:buChar char=""/>
              <a:defRPr sz="1600">
                <a:solidFill>
                  <a:schemeClr val="tx1"/>
                </a:solidFill>
                <a:latin typeface="Times New Roman" panose="02020603050405020304" pitchFamily="18" charset="0"/>
                <a:ea typeface="宋体" panose="02010600030101010101" pitchFamily="2" charset="-122"/>
              </a:defRPr>
            </a:lvl5pPr>
            <a:lvl6pPr marL="1919605" indent="-18288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Times New Roman" panose="02020603050405020304" pitchFamily="18" charset="0"/>
                <a:ea typeface="宋体" panose="02010600030101010101" pitchFamily="2" charset="-122"/>
              </a:defRPr>
            </a:lvl6pPr>
            <a:lvl7pPr marL="2376805" indent="-18288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Times New Roman" panose="02020603050405020304" pitchFamily="18" charset="0"/>
                <a:ea typeface="宋体" panose="02010600030101010101" pitchFamily="2" charset="-122"/>
              </a:defRPr>
            </a:lvl7pPr>
            <a:lvl8pPr marL="2834005" indent="-18288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Times New Roman" panose="02020603050405020304" pitchFamily="18" charset="0"/>
                <a:ea typeface="宋体" panose="02010600030101010101" pitchFamily="2" charset="-122"/>
              </a:defRPr>
            </a:lvl8pPr>
            <a:lvl9pPr marL="3291205" indent="-18288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0" i="0" u="none" strike="noStrike" kern="1200" cap="none" spc="0" normalizeH="0" baseline="0" noProof="0" dirty="0" smtClean="0">
                <a:ln>
                  <a:noFill/>
                </a:ln>
                <a:solidFill>
                  <a:srgbClr val="FF0000"/>
                </a:solidFill>
                <a:effectLst/>
                <a:uLnTx/>
                <a:uFillTx/>
                <a:latin typeface="+mn-lt"/>
                <a:ea typeface="宋体" panose="02010600030101010101" pitchFamily="2" charset="-122"/>
                <a:cs typeface="+mn-cs"/>
              </a:rPr>
              <a:t>6.2 </a:t>
            </a:r>
            <a:r>
              <a:rPr sz="3200" spc="-5" dirty="0">
                <a:solidFill>
                  <a:srgbClr val="FF0000"/>
                </a:solidFill>
                <a:sym typeface="+mn-ea"/>
              </a:rPr>
              <a:t>Thermodynamics </a:t>
            </a:r>
            <a:r>
              <a:rPr sz="3200" spc="-20" dirty="0">
                <a:solidFill>
                  <a:srgbClr val="FF0000"/>
                </a:solidFill>
                <a:sym typeface="+mn-ea"/>
              </a:rPr>
              <a:t>of </a:t>
            </a:r>
            <a:r>
              <a:rPr sz="3200" spc="-70" dirty="0">
                <a:solidFill>
                  <a:srgbClr val="FF0000"/>
                </a:solidFill>
                <a:sym typeface="+mn-ea"/>
              </a:rPr>
              <a:t>Rubber</a:t>
            </a:r>
            <a:r>
              <a:rPr sz="3200" spc="-10" dirty="0">
                <a:solidFill>
                  <a:srgbClr val="FF0000"/>
                </a:solidFill>
                <a:sym typeface="+mn-ea"/>
              </a:rPr>
              <a:t> </a:t>
            </a:r>
            <a:r>
              <a:rPr sz="3200" spc="-5" dirty="0">
                <a:solidFill>
                  <a:srgbClr val="FF0000"/>
                </a:solidFill>
                <a:sym typeface="+mn-ea"/>
              </a:rPr>
              <a:t>Elasticity</a:t>
            </a:r>
            <a:endParaRPr sz="3200" spc="-5" dirty="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橡胶弹性的热力学</a:t>
            </a:r>
            <a:r>
              <a:rPr kumimoji="0" lang="zh-CN" altLang="en-US"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方程</a:t>
            </a:r>
            <a:r>
              <a:rPr kumimoji="0" lang="en-US" altLang="zh-CN"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本质？？</a:t>
            </a:r>
            <a:endPar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sp>
        <p:nvSpPr>
          <p:cNvPr id="2595843" name="Rectangle 3"/>
          <p:cNvSpPr/>
          <p:nvPr/>
        </p:nvSpPr>
        <p:spPr>
          <a:xfrm>
            <a:off x="2883535" y="1739265"/>
            <a:ext cx="5788025" cy="645160"/>
          </a:xfrm>
          <a:prstGeom prst="rect">
            <a:avLst/>
          </a:prstGeom>
          <a:noFill/>
          <a:ln w="9525">
            <a:noFill/>
          </a:ln>
        </p:spPr>
        <p:txBody>
          <a:bodyPr wrap="square">
            <a:spAutoFit/>
          </a:bodyPr>
          <a:p>
            <a:pPr eaLnBrk="1" hangingPunct="1"/>
            <a:r>
              <a:rPr lang="zh-CN" altLang="en-US" dirty="0">
                <a:latin typeface="Times New Roman" panose="02020603050405020304" pitchFamily="18" charset="0"/>
              </a:rPr>
              <a:t>The expression form and physical significance of rubber thermodynamic equation</a:t>
            </a:r>
            <a:endParaRPr lang="zh-CN" altLang="en-US" dirty="0">
              <a:latin typeface="Times New Roman" panose="02020603050405020304" pitchFamily="18" charset="0"/>
            </a:endParaRPr>
          </a:p>
        </p:txBody>
      </p:sp>
      <p:sp>
        <p:nvSpPr>
          <p:cNvPr id="2595846" name="Rectangle 6"/>
          <p:cNvSpPr/>
          <p:nvPr/>
        </p:nvSpPr>
        <p:spPr>
          <a:xfrm>
            <a:off x="2063750" y="2924175"/>
            <a:ext cx="8034338" cy="1889760"/>
          </a:xfrm>
          <a:prstGeom prst="rect">
            <a:avLst/>
          </a:prstGeom>
          <a:noFill/>
          <a:ln w="9525">
            <a:noFill/>
          </a:ln>
        </p:spPr>
        <p:txBody>
          <a:bodyPr>
            <a:spAutoFit/>
          </a:bodyPr>
          <a:p>
            <a:pPr algn="ctr" eaLnBrk="1" hangingPunct="1">
              <a:lnSpc>
                <a:spcPct val="130000"/>
              </a:lnSpc>
            </a:pPr>
            <a:r>
              <a:rPr lang="zh-CN" altLang="en-US" dirty="0">
                <a:solidFill>
                  <a:srgbClr val="FFFF00"/>
                </a:solidFill>
                <a:latin typeface="Times New Roman" panose="02020603050405020304" pitchFamily="18" charset="0"/>
              </a:rPr>
              <a:t>       </a:t>
            </a:r>
            <a:r>
              <a:rPr lang="zh-CN" altLang="en-US" dirty="0"/>
              <a:t>Thermodynamic analysis was carried out with a molecular chain network with moderate crosslinking and completely reversible deformation as the model. The rubber was a thermodynamic system and the environment was external force, temperature and pressure. The reversible deformation experiment was completed under constant temperature and pressure</a:t>
            </a:r>
            <a:endParaRPr lang="zh-CN" altLang="en-US" dirty="0"/>
          </a:p>
        </p:txBody>
      </p:sp>
      <p:sp>
        <p:nvSpPr>
          <p:cNvPr id="76805" name="AutoShape 7"/>
          <p:cNvSpPr/>
          <p:nvPr/>
        </p:nvSpPr>
        <p:spPr>
          <a:xfrm>
            <a:off x="2782888" y="1557338"/>
            <a:ext cx="6913562" cy="1008062"/>
          </a:xfrm>
          <a:prstGeom prst="roundRect">
            <a:avLst>
              <a:gd name="adj" fmla="val 16667"/>
            </a:avLst>
          </a:prstGeom>
          <a:noFill/>
          <a:ln w="38100" cap="flat" cmpd="sng">
            <a:solidFill>
              <a:srgbClr val="993366"/>
            </a:solidFill>
            <a:prstDash val="solid"/>
            <a:headEnd type="none" w="med" len="med"/>
            <a:tailEnd type="none" w="med" len="med"/>
          </a:ln>
        </p:spPr>
        <p:txBody>
          <a:bodyPr wrap="none" anchor="ctr" anchorCtr="0"/>
          <a:p>
            <a:pPr algn="ctr" eaLnBrk="1" hangingPunct="1"/>
            <a:endParaRPr lang="zh-CN" altLang="en-US" dirty="0">
              <a:latin typeface="Arial" panose="020B0604020202020204"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95843"/>
                                        </p:tgtEl>
                                        <p:attrNameLst>
                                          <p:attrName>style.visibility</p:attrName>
                                        </p:attrNameLst>
                                      </p:cBhvr>
                                      <p:to>
                                        <p:strVal val="visible"/>
                                      </p:to>
                                    </p:set>
                                    <p:anim calcmode="lin" valueType="num">
                                      <p:cBhvr additive="base">
                                        <p:cTn id="7" dur="500" fill="hold"/>
                                        <p:tgtEl>
                                          <p:spTgt spid="2595843"/>
                                        </p:tgtEl>
                                        <p:attrNameLst>
                                          <p:attrName>ppt_x</p:attrName>
                                        </p:attrNameLst>
                                      </p:cBhvr>
                                      <p:tavLst>
                                        <p:tav tm="0">
                                          <p:val>
                                            <p:strVal val="0-#ppt_w/2"/>
                                          </p:val>
                                        </p:tav>
                                        <p:tav tm="100000">
                                          <p:val>
                                            <p:strVal val="#ppt_x"/>
                                          </p:val>
                                        </p:tav>
                                      </p:tavLst>
                                    </p:anim>
                                    <p:anim calcmode="lin" valueType="num">
                                      <p:cBhvr additive="base">
                                        <p:cTn id="8" dur="500" fill="hold"/>
                                        <p:tgtEl>
                                          <p:spTgt spid="25958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95846"/>
                                        </p:tgtEl>
                                        <p:attrNameLst>
                                          <p:attrName>style.visibility</p:attrName>
                                        </p:attrNameLst>
                                      </p:cBhvr>
                                      <p:to>
                                        <p:strVal val="visible"/>
                                      </p:to>
                                    </p:set>
                                    <p:anim calcmode="lin" valueType="num">
                                      <p:cBhvr additive="base">
                                        <p:cTn id="13" dur="500" fill="hold"/>
                                        <p:tgtEl>
                                          <p:spTgt spid="2595846"/>
                                        </p:tgtEl>
                                        <p:attrNameLst>
                                          <p:attrName>ppt_x</p:attrName>
                                        </p:attrNameLst>
                                      </p:cBhvr>
                                      <p:tavLst>
                                        <p:tav tm="0">
                                          <p:val>
                                            <p:strVal val="0-#ppt_w/2"/>
                                          </p:val>
                                        </p:tav>
                                        <p:tav tm="100000">
                                          <p:val>
                                            <p:strVal val="#ppt_x"/>
                                          </p:val>
                                        </p:tav>
                                      </p:tavLst>
                                    </p:anim>
                                    <p:anim calcmode="lin" valueType="num">
                                      <p:cBhvr additive="base">
                                        <p:cTn id="14" dur="500" fill="hold"/>
                                        <p:tgtEl>
                                          <p:spTgt spid="2595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5843" grpId="0"/>
      <p:bldP spid="25958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Line 4"/>
          <p:cNvSpPr/>
          <p:nvPr/>
        </p:nvSpPr>
        <p:spPr>
          <a:xfrm>
            <a:off x="2711450" y="1412875"/>
            <a:ext cx="0" cy="3816350"/>
          </a:xfrm>
          <a:prstGeom prst="line">
            <a:avLst/>
          </a:prstGeom>
          <a:ln w="38100" cap="flat" cmpd="sng">
            <a:solidFill>
              <a:srgbClr val="0000FF"/>
            </a:solidFill>
            <a:prstDash val="solid"/>
            <a:headEnd type="none" w="med" len="med"/>
            <a:tailEnd type="none" w="med" len="med"/>
          </a:ln>
        </p:spPr>
      </p:sp>
      <p:sp>
        <p:nvSpPr>
          <p:cNvPr id="79875" name="Line 5"/>
          <p:cNvSpPr/>
          <p:nvPr/>
        </p:nvSpPr>
        <p:spPr>
          <a:xfrm>
            <a:off x="5951538" y="1414463"/>
            <a:ext cx="0" cy="3816350"/>
          </a:xfrm>
          <a:prstGeom prst="line">
            <a:avLst/>
          </a:prstGeom>
          <a:ln w="38100" cap="flat" cmpd="sng">
            <a:solidFill>
              <a:srgbClr val="0000FF"/>
            </a:solidFill>
            <a:prstDash val="solid"/>
            <a:headEnd type="none" w="med" len="med"/>
            <a:tailEnd type="none" w="med" len="med"/>
          </a:ln>
        </p:spPr>
      </p:sp>
      <p:sp>
        <p:nvSpPr>
          <p:cNvPr id="79876" name="Line 6"/>
          <p:cNvSpPr/>
          <p:nvPr/>
        </p:nvSpPr>
        <p:spPr>
          <a:xfrm>
            <a:off x="2711450" y="2060575"/>
            <a:ext cx="3240088" cy="0"/>
          </a:xfrm>
          <a:prstGeom prst="line">
            <a:avLst/>
          </a:prstGeom>
          <a:ln w="25400" cap="flat" cmpd="sng">
            <a:solidFill>
              <a:srgbClr val="993366"/>
            </a:solidFill>
            <a:prstDash val="solid"/>
            <a:headEnd type="triangle" w="med" len="med"/>
            <a:tailEnd type="triangle" w="med" len="med"/>
          </a:ln>
        </p:spPr>
      </p:sp>
      <p:sp>
        <p:nvSpPr>
          <p:cNvPr id="79877" name="Line 7"/>
          <p:cNvSpPr/>
          <p:nvPr/>
        </p:nvSpPr>
        <p:spPr>
          <a:xfrm>
            <a:off x="3935413" y="2763838"/>
            <a:ext cx="2016125" cy="0"/>
          </a:xfrm>
          <a:prstGeom prst="line">
            <a:avLst/>
          </a:prstGeom>
          <a:ln w="25400" cap="flat" cmpd="sng">
            <a:solidFill>
              <a:srgbClr val="993366"/>
            </a:solidFill>
            <a:prstDash val="solid"/>
            <a:headEnd type="triangle" w="med" len="med"/>
            <a:tailEnd type="triangle" w="med" len="med"/>
          </a:ln>
        </p:spPr>
      </p:sp>
      <p:sp>
        <p:nvSpPr>
          <p:cNvPr id="79878" name="Line 8"/>
          <p:cNvSpPr/>
          <p:nvPr/>
        </p:nvSpPr>
        <p:spPr>
          <a:xfrm>
            <a:off x="2713038" y="2781300"/>
            <a:ext cx="1150937" cy="0"/>
          </a:xfrm>
          <a:prstGeom prst="line">
            <a:avLst/>
          </a:prstGeom>
          <a:ln w="25400" cap="flat" cmpd="sng">
            <a:solidFill>
              <a:srgbClr val="993366"/>
            </a:solidFill>
            <a:prstDash val="solid"/>
            <a:headEnd type="triangle" w="med" len="med"/>
            <a:tailEnd type="triangle" w="med" len="med"/>
          </a:ln>
        </p:spPr>
      </p:sp>
      <p:sp>
        <p:nvSpPr>
          <p:cNvPr id="79879" name="Line 9"/>
          <p:cNvSpPr/>
          <p:nvPr/>
        </p:nvSpPr>
        <p:spPr>
          <a:xfrm>
            <a:off x="2711450" y="3500438"/>
            <a:ext cx="1150938" cy="0"/>
          </a:xfrm>
          <a:prstGeom prst="line">
            <a:avLst/>
          </a:prstGeom>
          <a:ln w="25400" cap="flat" cmpd="sng">
            <a:solidFill>
              <a:srgbClr val="993366"/>
            </a:solidFill>
            <a:prstDash val="solid"/>
            <a:headEnd type="triangle" w="med" len="med"/>
            <a:tailEnd type="triangle" w="med" len="med"/>
          </a:ln>
        </p:spPr>
      </p:sp>
      <p:sp>
        <p:nvSpPr>
          <p:cNvPr id="79880" name="Line 10"/>
          <p:cNvSpPr/>
          <p:nvPr/>
        </p:nvSpPr>
        <p:spPr>
          <a:xfrm>
            <a:off x="3900488" y="3500438"/>
            <a:ext cx="1150937" cy="0"/>
          </a:xfrm>
          <a:prstGeom prst="line">
            <a:avLst/>
          </a:prstGeom>
          <a:ln w="25400" cap="flat" cmpd="sng">
            <a:solidFill>
              <a:srgbClr val="993366"/>
            </a:solidFill>
            <a:prstDash val="solid"/>
            <a:headEnd type="triangle" w="med" len="med"/>
            <a:tailEnd type="triangle" w="med" len="med"/>
          </a:ln>
        </p:spPr>
      </p:sp>
      <p:sp>
        <p:nvSpPr>
          <p:cNvPr id="79881" name="Line 11"/>
          <p:cNvSpPr/>
          <p:nvPr/>
        </p:nvSpPr>
        <p:spPr>
          <a:xfrm>
            <a:off x="5033963" y="3489325"/>
            <a:ext cx="935037" cy="0"/>
          </a:xfrm>
          <a:prstGeom prst="line">
            <a:avLst/>
          </a:prstGeom>
          <a:ln w="25400" cap="flat" cmpd="sng">
            <a:solidFill>
              <a:srgbClr val="993366"/>
            </a:solidFill>
            <a:prstDash val="solid"/>
            <a:headEnd type="triangle" w="med" len="med"/>
            <a:tailEnd type="triangle" w="med" len="med"/>
          </a:ln>
        </p:spPr>
      </p:sp>
      <p:sp>
        <p:nvSpPr>
          <p:cNvPr id="79882" name="Line 12"/>
          <p:cNvSpPr/>
          <p:nvPr/>
        </p:nvSpPr>
        <p:spPr>
          <a:xfrm>
            <a:off x="2711450" y="4292600"/>
            <a:ext cx="2305050" cy="0"/>
          </a:xfrm>
          <a:prstGeom prst="line">
            <a:avLst/>
          </a:prstGeom>
          <a:ln w="25400" cap="flat" cmpd="sng">
            <a:solidFill>
              <a:srgbClr val="993366"/>
            </a:solidFill>
            <a:prstDash val="solid"/>
            <a:headEnd type="triangle" w="med" len="med"/>
            <a:tailEnd type="triangle" w="med" len="med"/>
          </a:ln>
        </p:spPr>
      </p:sp>
      <p:sp>
        <p:nvSpPr>
          <p:cNvPr id="79883" name="Line 13"/>
          <p:cNvSpPr/>
          <p:nvPr/>
        </p:nvSpPr>
        <p:spPr>
          <a:xfrm>
            <a:off x="5087938" y="4292600"/>
            <a:ext cx="863600" cy="0"/>
          </a:xfrm>
          <a:prstGeom prst="line">
            <a:avLst/>
          </a:prstGeom>
          <a:ln w="25400" cap="flat" cmpd="sng">
            <a:solidFill>
              <a:srgbClr val="993366"/>
            </a:solidFill>
            <a:prstDash val="solid"/>
            <a:headEnd type="triangle" w="med" len="med"/>
            <a:tailEnd type="triangle" w="med" len="med"/>
          </a:ln>
        </p:spPr>
      </p:sp>
      <p:sp>
        <p:nvSpPr>
          <p:cNvPr id="2817038" name="Rectangle 14"/>
          <p:cNvSpPr/>
          <p:nvPr/>
        </p:nvSpPr>
        <p:spPr>
          <a:xfrm>
            <a:off x="4079875" y="1412875"/>
            <a:ext cx="576263" cy="604838"/>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solidFill>
                  <a:srgbClr val="00CC00"/>
                </a:solidFill>
                <a:latin typeface="Arial" panose="020B0604020202020204" pitchFamily="34" charset="0"/>
              </a:rPr>
              <a:t>H</a:t>
            </a:r>
            <a:endParaRPr lang="en-US" altLang="zh-CN" sz="2800" dirty="0">
              <a:solidFill>
                <a:srgbClr val="00CC00"/>
              </a:solidFill>
              <a:latin typeface="Arial" panose="020B0604020202020204" pitchFamily="34" charset="0"/>
            </a:endParaRPr>
          </a:p>
        </p:txBody>
      </p:sp>
      <p:sp>
        <p:nvSpPr>
          <p:cNvPr id="2817039" name="Rectangle 15"/>
          <p:cNvSpPr/>
          <p:nvPr/>
        </p:nvSpPr>
        <p:spPr>
          <a:xfrm>
            <a:off x="3000375" y="2205038"/>
            <a:ext cx="792163" cy="604837"/>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solidFill>
                  <a:srgbClr val="00CC00"/>
                </a:solidFill>
                <a:latin typeface="Arial" panose="020B0604020202020204" pitchFamily="34" charset="0"/>
              </a:rPr>
              <a:t>PV</a:t>
            </a:r>
            <a:endParaRPr lang="en-US" altLang="zh-CN" sz="2800" dirty="0">
              <a:solidFill>
                <a:srgbClr val="00CC00"/>
              </a:solidFill>
              <a:latin typeface="Arial" panose="020B0604020202020204" pitchFamily="34" charset="0"/>
            </a:endParaRPr>
          </a:p>
        </p:txBody>
      </p:sp>
      <p:sp>
        <p:nvSpPr>
          <p:cNvPr id="2817040" name="Rectangle 16"/>
          <p:cNvSpPr/>
          <p:nvPr/>
        </p:nvSpPr>
        <p:spPr>
          <a:xfrm>
            <a:off x="4727575" y="2205038"/>
            <a:ext cx="792163" cy="604837"/>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solidFill>
                  <a:srgbClr val="00CC00"/>
                </a:solidFill>
                <a:latin typeface="Arial" panose="020B0604020202020204" pitchFamily="34" charset="0"/>
              </a:rPr>
              <a:t>U</a:t>
            </a:r>
            <a:endParaRPr lang="en-US" altLang="zh-CN" sz="2800" dirty="0">
              <a:solidFill>
                <a:srgbClr val="00CC00"/>
              </a:solidFill>
              <a:latin typeface="Arial" panose="020B0604020202020204" pitchFamily="34" charset="0"/>
            </a:endParaRPr>
          </a:p>
        </p:txBody>
      </p:sp>
      <p:sp>
        <p:nvSpPr>
          <p:cNvPr id="2817041" name="Rectangle 17"/>
          <p:cNvSpPr/>
          <p:nvPr/>
        </p:nvSpPr>
        <p:spPr>
          <a:xfrm>
            <a:off x="3000375" y="2968625"/>
            <a:ext cx="792163" cy="604838"/>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solidFill>
                  <a:srgbClr val="00CC00"/>
                </a:solidFill>
                <a:latin typeface="Arial" panose="020B0604020202020204" pitchFamily="34" charset="0"/>
              </a:rPr>
              <a:t>PV</a:t>
            </a:r>
            <a:endParaRPr lang="en-US" altLang="zh-CN" sz="2800" dirty="0">
              <a:solidFill>
                <a:srgbClr val="00CC00"/>
              </a:solidFill>
              <a:latin typeface="Arial" panose="020B0604020202020204" pitchFamily="34" charset="0"/>
            </a:endParaRPr>
          </a:p>
        </p:txBody>
      </p:sp>
      <p:sp>
        <p:nvSpPr>
          <p:cNvPr id="2817042" name="Rectangle 18"/>
          <p:cNvSpPr/>
          <p:nvPr/>
        </p:nvSpPr>
        <p:spPr>
          <a:xfrm>
            <a:off x="4224338" y="2924175"/>
            <a:ext cx="792162" cy="576263"/>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solidFill>
                  <a:srgbClr val="00CC00"/>
                </a:solidFill>
                <a:latin typeface="Arial" panose="020B0604020202020204" pitchFamily="34" charset="0"/>
              </a:rPr>
              <a:t>F</a:t>
            </a:r>
            <a:endParaRPr lang="en-US" altLang="zh-CN" sz="2800" dirty="0">
              <a:solidFill>
                <a:srgbClr val="00CC00"/>
              </a:solidFill>
              <a:latin typeface="Arial" panose="020B0604020202020204" pitchFamily="34" charset="0"/>
            </a:endParaRPr>
          </a:p>
        </p:txBody>
      </p:sp>
      <p:sp>
        <p:nvSpPr>
          <p:cNvPr id="2817043" name="Rectangle 19"/>
          <p:cNvSpPr/>
          <p:nvPr/>
        </p:nvSpPr>
        <p:spPr>
          <a:xfrm>
            <a:off x="5087938" y="2924175"/>
            <a:ext cx="792162" cy="604838"/>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solidFill>
                  <a:srgbClr val="00CC00"/>
                </a:solidFill>
                <a:latin typeface="Arial" panose="020B0604020202020204" pitchFamily="34" charset="0"/>
              </a:rPr>
              <a:t>TS</a:t>
            </a:r>
            <a:endParaRPr lang="en-US" altLang="zh-CN" sz="2800" dirty="0">
              <a:solidFill>
                <a:srgbClr val="00CC00"/>
              </a:solidFill>
              <a:latin typeface="Arial" panose="020B0604020202020204" pitchFamily="34" charset="0"/>
            </a:endParaRPr>
          </a:p>
        </p:txBody>
      </p:sp>
      <p:sp>
        <p:nvSpPr>
          <p:cNvPr id="2817044" name="Rectangle 20"/>
          <p:cNvSpPr/>
          <p:nvPr/>
        </p:nvSpPr>
        <p:spPr>
          <a:xfrm>
            <a:off x="5016500" y="3716338"/>
            <a:ext cx="792163" cy="604837"/>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solidFill>
                  <a:srgbClr val="00CC00"/>
                </a:solidFill>
                <a:latin typeface="Arial" panose="020B0604020202020204" pitchFamily="34" charset="0"/>
              </a:rPr>
              <a:t>TS</a:t>
            </a:r>
            <a:endParaRPr lang="en-US" altLang="zh-CN" sz="2800" dirty="0">
              <a:solidFill>
                <a:srgbClr val="00CC00"/>
              </a:solidFill>
              <a:latin typeface="Arial" panose="020B0604020202020204" pitchFamily="34" charset="0"/>
            </a:endParaRPr>
          </a:p>
        </p:txBody>
      </p:sp>
      <p:sp>
        <p:nvSpPr>
          <p:cNvPr id="2817045" name="Rectangle 21"/>
          <p:cNvSpPr/>
          <p:nvPr/>
        </p:nvSpPr>
        <p:spPr>
          <a:xfrm>
            <a:off x="3432175" y="3716338"/>
            <a:ext cx="792163" cy="604837"/>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solidFill>
                  <a:srgbClr val="00CC00"/>
                </a:solidFill>
                <a:latin typeface="Arial" panose="020B0604020202020204" pitchFamily="34" charset="0"/>
              </a:rPr>
              <a:t>G</a:t>
            </a:r>
            <a:endParaRPr lang="en-US" altLang="zh-CN" sz="2800" dirty="0">
              <a:solidFill>
                <a:srgbClr val="00CC00"/>
              </a:solidFill>
              <a:latin typeface="Arial" panose="020B0604020202020204" pitchFamily="34" charset="0"/>
            </a:endParaRPr>
          </a:p>
        </p:txBody>
      </p:sp>
      <p:sp>
        <p:nvSpPr>
          <p:cNvPr id="2817046" name="Rectangle 22"/>
          <p:cNvSpPr/>
          <p:nvPr/>
        </p:nvSpPr>
        <p:spPr>
          <a:xfrm>
            <a:off x="6959600" y="1628775"/>
            <a:ext cx="2881313" cy="604838"/>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solidFill>
                  <a:srgbClr val="00CC00"/>
                </a:solidFill>
                <a:latin typeface="Arial" panose="020B0604020202020204" pitchFamily="34" charset="0"/>
              </a:rPr>
              <a:t>H = PV + U</a:t>
            </a:r>
            <a:endParaRPr lang="en-US" altLang="zh-CN" sz="2800" dirty="0">
              <a:solidFill>
                <a:srgbClr val="00CC00"/>
              </a:solidFill>
              <a:latin typeface="Arial" panose="020B0604020202020204" pitchFamily="34" charset="0"/>
            </a:endParaRPr>
          </a:p>
        </p:txBody>
      </p:sp>
      <p:sp>
        <p:nvSpPr>
          <p:cNvPr id="2817047" name="Rectangle 23"/>
          <p:cNvSpPr/>
          <p:nvPr/>
        </p:nvSpPr>
        <p:spPr>
          <a:xfrm>
            <a:off x="6959600" y="2346325"/>
            <a:ext cx="2881313" cy="604838"/>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solidFill>
                  <a:srgbClr val="00CC00"/>
                </a:solidFill>
                <a:latin typeface="Arial" panose="020B0604020202020204" pitchFamily="34" charset="0"/>
              </a:rPr>
              <a:t>F = U -TS</a:t>
            </a:r>
            <a:endParaRPr lang="en-US" altLang="zh-CN" sz="2800" dirty="0">
              <a:solidFill>
                <a:srgbClr val="00CC00"/>
              </a:solidFill>
              <a:latin typeface="Arial" panose="020B0604020202020204" pitchFamily="34" charset="0"/>
            </a:endParaRPr>
          </a:p>
        </p:txBody>
      </p:sp>
      <p:sp>
        <p:nvSpPr>
          <p:cNvPr id="2817048" name="Rectangle 24"/>
          <p:cNvSpPr/>
          <p:nvPr/>
        </p:nvSpPr>
        <p:spPr>
          <a:xfrm>
            <a:off x="6959600" y="3213100"/>
            <a:ext cx="2881313" cy="604838"/>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solidFill>
                  <a:srgbClr val="00CC00"/>
                </a:solidFill>
                <a:latin typeface="Arial" panose="020B0604020202020204" pitchFamily="34" charset="0"/>
              </a:rPr>
              <a:t>G = H </a:t>
            </a:r>
            <a:r>
              <a:rPr lang="en-US" altLang="zh-CN" sz="2800" dirty="0">
                <a:solidFill>
                  <a:srgbClr val="00CC00"/>
                </a:solidFill>
                <a:latin typeface="宋体" panose="02010600030101010101" pitchFamily="2" charset="-122"/>
              </a:rPr>
              <a:t>–</a:t>
            </a:r>
            <a:r>
              <a:rPr lang="en-US" altLang="zh-CN" sz="2800" dirty="0">
                <a:solidFill>
                  <a:srgbClr val="00CC00"/>
                </a:solidFill>
                <a:latin typeface="Arial" panose="020B0604020202020204" pitchFamily="34" charset="0"/>
              </a:rPr>
              <a:t>TS</a:t>
            </a:r>
            <a:br>
              <a:rPr lang="en-US" altLang="zh-CN" sz="2800" dirty="0">
                <a:solidFill>
                  <a:srgbClr val="00CC00"/>
                </a:solidFill>
                <a:latin typeface="Arial" panose="020B0604020202020204" pitchFamily="34" charset="0"/>
              </a:rPr>
            </a:br>
            <a:r>
              <a:rPr lang="en-US" altLang="zh-CN" sz="2800" dirty="0">
                <a:solidFill>
                  <a:srgbClr val="00CC00"/>
                </a:solidFill>
                <a:latin typeface="Arial" panose="020B0604020202020204" pitchFamily="34" charset="0"/>
              </a:rPr>
              <a:t>    = U + PV -TS</a:t>
            </a:r>
            <a:endParaRPr lang="en-US" altLang="zh-CN" sz="2800" dirty="0">
              <a:solidFill>
                <a:srgbClr val="00CC00"/>
              </a:solidFill>
              <a:latin typeface="Arial" panose="020B0604020202020204"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17038"/>
                                        </p:tgtEl>
                                        <p:attrNameLst>
                                          <p:attrName>style.visibility</p:attrName>
                                        </p:attrNameLst>
                                      </p:cBhvr>
                                      <p:to>
                                        <p:strVal val="visible"/>
                                      </p:to>
                                    </p:set>
                                    <p:animEffect transition="in" filter="dissolve">
                                      <p:cBhvr>
                                        <p:cTn id="7" dur="500"/>
                                        <p:tgtEl>
                                          <p:spTgt spid="28170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17039"/>
                                        </p:tgtEl>
                                        <p:attrNameLst>
                                          <p:attrName>style.visibility</p:attrName>
                                        </p:attrNameLst>
                                      </p:cBhvr>
                                      <p:to>
                                        <p:strVal val="visible"/>
                                      </p:to>
                                    </p:set>
                                    <p:animEffect transition="in" filter="dissolve">
                                      <p:cBhvr>
                                        <p:cTn id="12" dur="500"/>
                                        <p:tgtEl>
                                          <p:spTgt spid="281703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17040"/>
                                        </p:tgtEl>
                                        <p:attrNameLst>
                                          <p:attrName>style.visibility</p:attrName>
                                        </p:attrNameLst>
                                      </p:cBhvr>
                                      <p:to>
                                        <p:strVal val="visible"/>
                                      </p:to>
                                    </p:set>
                                    <p:animEffect transition="in" filter="dissolve">
                                      <p:cBhvr>
                                        <p:cTn id="17" dur="500"/>
                                        <p:tgtEl>
                                          <p:spTgt spid="28170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17041"/>
                                        </p:tgtEl>
                                        <p:attrNameLst>
                                          <p:attrName>style.visibility</p:attrName>
                                        </p:attrNameLst>
                                      </p:cBhvr>
                                      <p:to>
                                        <p:strVal val="visible"/>
                                      </p:to>
                                    </p:set>
                                    <p:animEffect transition="in" filter="dissolve">
                                      <p:cBhvr>
                                        <p:cTn id="22" dur="500"/>
                                        <p:tgtEl>
                                          <p:spTgt spid="281704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17042"/>
                                        </p:tgtEl>
                                        <p:attrNameLst>
                                          <p:attrName>style.visibility</p:attrName>
                                        </p:attrNameLst>
                                      </p:cBhvr>
                                      <p:to>
                                        <p:strVal val="visible"/>
                                      </p:to>
                                    </p:set>
                                    <p:animEffect transition="in" filter="dissolve">
                                      <p:cBhvr>
                                        <p:cTn id="27" dur="500"/>
                                        <p:tgtEl>
                                          <p:spTgt spid="281704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17043"/>
                                        </p:tgtEl>
                                        <p:attrNameLst>
                                          <p:attrName>style.visibility</p:attrName>
                                        </p:attrNameLst>
                                      </p:cBhvr>
                                      <p:to>
                                        <p:strVal val="visible"/>
                                      </p:to>
                                    </p:set>
                                    <p:animEffect transition="in" filter="dissolve">
                                      <p:cBhvr>
                                        <p:cTn id="32" dur="500"/>
                                        <p:tgtEl>
                                          <p:spTgt spid="281704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17044"/>
                                        </p:tgtEl>
                                        <p:attrNameLst>
                                          <p:attrName>style.visibility</p:attrName>
                                        </p:attrNameLst>
                                      </p:cBhvr>
                                      <p:to>
                                        <p:strVal val="visible"/>
                                      </p:to>
                                    </p:set>
                                    <p:animEffect transition="in" filter="dissolve">
                                      <p:cBhvr>
                                        <p:cTn id="37" dur="500"/>
                                        <p:tgtEl>
                                          <p:spTgt spid="281704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17045"/>
                                        </p:tgtEl>
                                        <p:attrNameLst>
                                          <p:attrName>style.visibility</p:attrName>
                                        </p:attrNameLst>
                                      </p:cBhvr>
                                      <p:to>
                                        <p:strVal val="visible"/>
                                      </p:to>
                                    </p:set>
                                    <p:animEffect transition="in" filter="dissolve">
                                      <p:cBhvr>
                                        <p:cTn id="42" dur="500"/>
                                        <p:tgtEl>
                                          <p:spTgt spid="281704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17046"/>
                                        </p:tgtEl>
                                        <p:attrNameLst>
                                          <p:attrName>style.visibility</p:attrName>
                                        </p:attrNameLst>
                                      </p:cBhvr>
                                      <p:to>
                                        <p:strVal val="visible"/>
                                      </p:to>
                                    </p:set>
                                    <p:animEffect transition="in" filter="dissolve">
                                      <p:cBhvr>
                                        <p:cTn id="47" dur="500"/>
                                        <p:tgtEl>
                                          <p:spTgt spid="281704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817047"/>
                                        </p:tgtEl>
                                        <p:attrNameLst>
                                          <p:attrName>style.visibility</p:attrName>
                                        </p:attrNameLst>
                                      </p:cBhvr>
                                      <p:to>
                                        <p:strVal val="visible"/>
                                      </p:to>
                                    </p:set>
                                    <p:animEffect transition="in" filter="dissolve">
                                      <p:cBhvr>
                                        <p:cTn id="52" dur="500"/>
                                        <p:tgtEl>
                                          <p:spTgt spid="281704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817048"/>
                                        </p:tgtEl>
                                        <p:attrNameLst>
                                          <p:attrName>style.visibility</p:attrName>
                                        </p:attrNameLst>
                                      </p:cBhvr>
                                      <p:to>
                                        <p:strVal val="visible"/>
                                      </p:to>
                                    </p:set>
                                    <p:animEffect transition="in" filter="dissolve">
                                      <p:cBhvr>
                                        <p:cTn id="57" dur="500"/>
                                        <p:tgtEl>
                                          <p:spTgt spid="2817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7038" grpId="0"/>
      <p:bldP spid="2817039" grpId="0"/>
      <p:bldP spid="2817040" grpId="0"/>
      <p:bldP spid="2817041" grpId="0"/>
      <p:bldP spid="2817042" grpId="0"/>
      <p:bldP spid="2817043" grpId="0"/>
      <p:bldP spid="2817044" grpId="0"/>
      <p:bldP spid="2817045" grpId="0"/>
      <p:bldP spid="2817046" grpId="0"/>
      <p:bldP spid="2817047" grpId="0"/>
      <p:bldP spid="28170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Text Box 2"/>
          <p:cNvSpPr txBox="1"/>
          <p:nvPr/>
        </p:nvSpPr>
        <p:spPr>
          <a:xfrm>
            <a:off x="4943475" y="1196975"/>
            <a:ext cx="2362200" cy="645160"/>
          </a:xfrm>
          <a:prstGeom prst="rect">
            <a:avLst/>
          </a:prstGeom>
          <a:noFill/>
          <a:ln w="12700">
            <a:noFill/>
          </a:ln>
        </p:spPr>
        <p:txBody>
          <a:bodyPr>
            <a:spAutoFit/>
          </a:bodyPr>
          <a:p>
            <a:pPr eaLnBrk="1" hangingPunct="1">
              <a:spcBef>
                <a:spcPct val="50000"/>
              </a:spcBef>
            </a:pPr>
            <a:r>
              <a:rPr lang="en-US" altLang="zh-CN" sz="3600" i="1" dirty="0">
                <a:latin typeface="Times New Roman" panose="02020603050405020304" pitchFamily="18" charset="0"/>
              </a:rPr>
              <a:t>dQ=TdS</a:t>
            </a:r>
            <a:endParaRPr lang="en-US" altLang="zh-CN" sz="3600" i="1" dirty="0">
              <a:latin typeface="Times New Roman" panose="02020603050405020304" pitchFamily="18" charset="0"/>
            </a:endParaRPr>
          </a:p>
        </p:txBody>
      </p:sp>
      <p:sp>
        <p:nvSpPr>
          <p:cNvPr id="80899" name="Text Box 3"/>
          <p:cNvSpPr txBox="1"/>
          <p:nvPr/>
        </p:nvSpPr>
        <p:spPr>
          <a:xfrm>
            <a:off x="1992313" y="1989138"/>
            <a:ext cx="8675687" cy="583565"/>
          </a:xfrm>
          <a:prstGeom prst="rect">
            <a:avLst/>
          </a:prstGeom>
          <a:noFill/>
          <a:ln w="12700">
            <a:noFill/>
          </a:ln>
        </p:spPr>
        <p:txBody>
          <a:bodyPr>
            <a:spAutoFit/>
          </a:bodyPr>
          <a:p>
            <a:pPr eaLnBrk="1" hangingPunct="1">
              <a:spcBef>
                <a:spcPct val="50000"/>
              </a:spcBef>
            </a:pPr>
            <a:r>
              <a:rPr lang="zh-CN" altLang="en-US" sz="3200" dirty="0">
                <a:solidFill>
                  <a:srgbClr val="FF6699"/>
                </a:solidFill>
                <a:latin typeface="Times New Roman" panose="02020603050405020304" pitchFamily="18" charset="0"/>
              </a:rPr>
              <a:t>        </a:t>
            </a:r>
            <a:r>
              <a:rPr lang="zh-CN" altLang="en-US" dirty="0">
                <a:latin typeface="宋体" panose="02010600030101010101" pitchFamily="2" charset="-122"/>
              </a:rPr>
              <a:t>热力学第二定律</a:t>
            </a:r>
            <a:r>
              <a:rPr lang="en-US" altLang="zh-CN" dirty="0">
                <a:latin typeface="宋体" panose="02010600030101010101" pitchFamily="2" charset="-122"/>
              </a:rPr>
              <a:t>---</a:t>
            </a:r>
            <a:r>
              <a:rPr lang="zh-CN" altLang="en-US" dirty="0">
                <a:latin typeface="宋体" panose="02010600030101010101" pitchFamily="2" charset="-122"/>
              </a:rPr>
              <a:t>不可能把热量从低温物体传到高温物体而不产生其他影响。</a:t>
            </a:r>
            <a:endParaRPr lang="zh-CN" altLang="en-US" dirty="0">
              <a:latin typeface="宋体" panose="02010600030101010101" pitchFamily="2" charset="-122"/>
            </a:endParaRPr>
          </a:p>
        </p:txBody>
      </p:sp>
      <p:sp>
        <p:nvSpPr>
          <p:cNvPr id="80900" name="Rectangle 4"/>
          <p:cNvSpPr/>
          <p:nvPr/>
        </p:nvSpPr>
        <p:spPr>
          <a:xfrm>
            <a:off x="2279650" y="476250"/>
            <a:ext cx="5212080" cy="368300"/>
          </a:xfrm>
          <a:prstGeom prst="rect">
            <a:avLst/>
          </a:prstGeom>
          <a:noFill/>
          <a:ln w="9525">
            <a:noFill/>
          </a:ln>
        </p:spPr>
        <p:txBody>
          <a:bodyPr wrap="none">
            <a:spAutoFit/>
          </a:bodyPr>
          <a:p>
            <a:pPr eaLnBrk="1" hangingPunct="1"/>
            <a:r>
              <a:rPr lang="zh-CN" altLang="en-US" dirty="0">
                <a:latin typeface="Times New Roman" panose="02020603050405020304" pitchFamily="18" charset="0"/>
              </a:rPr>
              <a:t>假设拉伸过程为等温可逆，根据热力学第二定律：</a:t>
            </a:r>
            <a:endParaRPr lang="zh-CN" altLang="en-US" dirty="0">
              <a:latin typeface="Times New Roman" panose="02020603050405020304" pitchFamily="18" charset="0"/>
            </a:endParaRPr>
          </a:p>
        </p:txBody>
      </p:sp>
      <p:sp>
        <p:nvSpPr>
          <p:cNvPr id="80901" name="Rectangle 7"/>
          <p:cNvSpPr/>
          <p:nvPr/>
        </p:nvSpPr>
        <p:spPr>
          <a:xfrm flipH="1">
            <a:off x="6116638" y="4005263"/>
            <a:ext cx="2378075" cy="563562"/>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None/>
            </a:pPr>
            <a:r>
              <a:rPr lang="zh-CN" altLang="en-US" dirty="0">
                <a:ea typeface="黑体" panose="02010609060101010101" pitchFamily="49" charset="-122"/>
              </a:rPr>
              <a:t>膨胀功</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拉伸功</a:t>
            </a:r>
            <a:endParaRPr lang="zh-CN" altLang="en-US" dirty="0">
              <a:solidFill>
                <a:schemeClr val="tx2"/>
              </a:solidFill>
              <a:latin typeface="黑体" panose="02010609060101010101" pitchFamily="49" charset="-122"/>
              <a:ea typeface="黑体" panose="02010609060101010101" pitchFamily="49" charset="-122"/>
            </a:endParaRPr>
          </a:p>
        </p:txBody>
      </p:sp>
      <p:sp>
        <p:nvSpPr>
          <p:cNvPr id="80902" name="AutoShape 9"/>
          <p:cNvSpPr/>
          <p:nvPr/>
        </p:nvSpPr>
        <p:spPr>
          <a:xfrm>
            <a:off x="1919288" y="1916113"/>
            <a:ext cx="8748712" cy="1079500"/>
          </a:xfrm>
          <a:prstGeom prst="roundRect">
            <a:avLst>
              <a:gd name="adj" fmla="val 16667"/>
            </a:avLst>
          </a:prstGeom>
          <a:noFill/>
          <a:ln w="38100" cap="flat" cmpd="sng">
            <a:solidFill>
              <a:srgbClr val="993366"/>
            </a:solidFill>
            <a:prstDash val="solid"/>
            <a:headEnd type="none" w="med" len="med"/>
            <a:tailEnd type="none" w="med" len="med"/>
          </a:ln>
        </p:spPr>
        <p:txBody>
          <a:bodyPr wrap="none" anchor="ctr" anchorCtr="0"/>
          <a:p>
            <a:pPr algn="ctr" eaLnBrk="1" hangingPunct="1"/>
            <a:endParaRPr lang="zh-CN" altLang="en-US" dirty="0">
              <a:latin typeface="Arial" panose="020B0604020202020204" pitchFamily="34" charset="0"/>
            </a:endParaRPr>
          </a:p>
        </p:txBody>
      </p:sp>
      <p:sp>
        <p:nvSpPr>
          <p:cNvPr id="80903" name="Text Box 10"/>
          <p:cNvSpPr txBox="1"/>
          <p:nvPr/>
        </p:nvSpPr>
        <p:spPr>
          <a:xfrm>
            <a:off x="3216275" y="4005263"/>
            <a:ext cx="2951163" cy="583565"/>
          </a:xfrm>
          <a:prstGeom prst="rect">
            <a:avLst/>
          </a:prstGeom>
          <a:noFill/>
          <a:ln w="12700">
            <a:noFill/>
          </a:ln>
        </p:spPr>
        <p:txBody>
          <a:bodyPr>
            <a:spAutoFit/>
          </a:bodyPr>
          <a:p>
            <a:pPr eaLnBrk="1" hangingPunct="1">
              <a:spcBef>
                <a:spcPct val="50000"/>
              </a:spcBef>
            </a:pPr>
            <a:r>
              <a:rPr lang="en-US" altLang="zh-CN" sz="3200" i="1" dirty="0">
                <a:latin typeface="Times New Roman" panose="02020603050405020304" pitchFamily="18" charset="0"/>
              </a:rPr>
              <a:t>dW =PdV-fdl</a:t>
            </a:r>
            <a:endParaRPr lang="zh-CN" altLang="en-US" sz="3200" i="1" dirty="0">
              <a:latin typeface="Times New Roman" panose="02020603050405020304" pitchFamily="18" charset="0"/>
            </a:endParaRPr>
          </a:p>
        </p:txBody>
      </p:sp>
      <p:sp>
        <p:nvSpPr>
          <p:cNvPr id="80904" name="Rectangle 11"/>
          <p:cNvSpPr/>
          <p:nvPr/>
        </p:nvSpPr>
        <p:spPr>
          <a:xfrm>
            <a:off x="2864485" y="3284538"/>
            <a:ext cx="3840480" cy="368300"/>
          </a:xfrm>
          <a:prstGeom prst="rect">
            <a:avLst/>
          </a:prstGeom>
          <a:noFill/>
          <a:ln w="38100">
            <a:noFill/>
          </a:ln>
        </p:spPr>
        <p:txBody>
          <a:bodyPr wrap="none">
            <a:spAutoFit/>
          </a:bodyPr>
          <a:p>
            <a:pPr algn="ctr" eaLnBrk="1" hangingPunct="1"/>
            <a:r>
              <a:rPr lang="zh-CN" altLang="en-US" dirty="0">
                <a:latin typeface="Arial" panose="020B0604020202020204" pitchFamily="34" charset="0"/>
              </a:rPr>
              <a:t>单轴拉伸过程体系对外界所作的功为</a:t>
            </a:r>
            <a:endParaRPr lang="zh-CN" altLang="en-US" dirty="0">
              <a:latin typeface="Arial" panose="020B0604020202020204" pitchFamily="34" charset="0"/>
            </a:endParaRPr>
          </a:p>
        </p:txBody>
      </p:sp>
      <p:sp>
        <p:nvSpPr>
          <p:cNvPr id="2598924" name="Text Box 12"/>
          <p:cNvSpPr txBox="1"/>
          <p:nvPr/>
        </p:nvSpPr>
        <p:spPr>
          <a:xfrm>
            <a:off x="3432175" y="4797425"/>
            <a:ext cx="4133850" cy="583565"/>
          </a:xfrm>
          <a:prstGeom prst="rect">
            <a:avLst/>
          </a:prstGeom>
          <a:noFill/>
          <a:ln w="12700">
            <a:noFill/>
          </a:ln>
        </p:spPr>
        <p:txBody>
          <a:bodyPr>
            <a:spAutoFit/>
          </a:bodyPr>
          <a:p>
            <a:pPr algn="ctr" eaLnBrk="1" hangingPunct="1">
              <a:spcBef>
                <a:spcPct val="50000"/>
              </a:spcBef>
            </a:pPr>
            <a:r>
              <a:rPr lang="en-US" altLang="zh-CN" sz="3200" i="1" dirty="0">
                <a:latin typeface="Times New Roman" panose="02020603050405020304" pitchFamily="18" charset="0"/>
              </a:rPr>
              <a:t>dU =TdS-PdV+fdl</a:t>
            </a:r>
            <a:endParaRPr lang="zh-CN" altLang="en-US" sz="3200" i="1" dirty="0">
              <a:latin typeface="Times New Roman" panose="02020603050405020304" pitchFamily="18" charset="0"/>
            </a:endParaRPr>
          </a:p>
        </p:txBody>
      </p:sp>
      <p:sp>
        <p:nvSpPr>
          <p:cNvPr id="2598925" name="Text Box 13"/>
          <p:cNvSpPr txBox="1"/>
          <p:nvPr/>
        </p:nvSpPr>
        <p:spPr>
          <a:xfrm>
            <a:off x="2782888" y="5516563"/>
            <a:ext cx="6223000" cy="368300"/>
          </a:xfrm>
          <a:prstGeom prst="rect">
            <a:avLst/>
          </a:prstGeom>
          <a:noFill/>
          <a:ln w="12700">
            <a:noFill/>
          </a:ln>
        </p:spPr>
        <p:txBody>
          <a:bodyPr>
            <a:spAutoFit/>
          </a:bodyPr>
          <a:p>
            <a:pPr eaLnBrk="1" hangingPunct="1">
              <a:spcBef>
                <a:spcPct val="50000"/>
              </a:spcBef>
            </a:pPr>
            <a:r>
              <a:rPr lang="zh-CN" altLang="en-US" dirty="0">
                <a:latin typeface="Times New Roman" panose="02020603050405020304" pitchFamily="18" charset="0"/>
              </a:rPr>
              <a:t>橡胶在等温拉伸中体积不变， 即</a:t>
            </a:r>
            <a:r>
              <a:rPr lang="en-US" altLang="zh-CN" i="1" dirty="0">
                <a:latin typeface="Times New Roman" panose="02020603050405020304" pitchFamily="18" charset="0"/>
              </a:rPr>
              <a:t>dV</a:t>
            </a: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80907" name="AutoShape 14"/>
          <p:cNvSpPr/>
          <p:nvPr/>
        </p:nvSpPr>
        <p:spPr>
          <a:xfrm>
            <a:off x="4224338" y="6308725"/>
            <a:ext cx="1223962" cy="288925"/>
          </a:xfrm>
          <a:prstGeom prst="rightArrow">
            <a:avLst>
              <a:gd name="adj1" fmla="val 50000"/>
              <a:gd name="adj2" fmla="val 105906"/>
            </a:avLst>
          </a:prstGeom>
          <a:noFill/>
          <a:ln w="38100" cap="flat" cmpd="sng">
            <a:solidFill>
              <a:srgbClr val="993366"/>
            </a:solidFill>
            <a:prstDash val="solid"/>
            <a:miter/>
            <a:headEnd type="none" w="med" len="med"/>
            <a:tailEnd type="none" w="med" len="med"/>
          </a:ln>
        </p:spPr>
        <p:txBody>
          <a:bodyPr wrap="none" anchor="ctr" anchorCtr="0"/>
          <a:p>
            <a:pPr algn="ctr" eaLnBrk="1" hangingPunct="1"/>
            <a:endParaRPr lang="zh-CN" altLang="en-US" dirty="0">
              <a:latin typeface="Arial" panose="020B0604020202020204" pitchFamily="34" charset="0"/>
            </a:endParaRPr>
          </a:p>
        </p:txBody>
      </p:sp>
      <p:sp>
        <p:nvSpPr>
          <p:cNvPr id="2598928" name="Text Box 16"/>
          <p:cNvSpPr txBox="1"/>
          <p:nvPr/>
        </p:nvSpPr>
        <p:spPr>
          <a:xfrm>
            <a:off x="5591175" y="6208713"/>
            <a:ext cx="4826000" cy="583565"/>
          </a:xfrm>
          <a:prstGeom prst="rect">
            <a:avLst/>
          </a:prstGeom>
          <a:noFill/>
          <a:ln w="12700">
            <a:noFill/>
          </a:ln>
        </p:spPr>
        <p:txBody>
          <a:bodyPr>
            <a:spAutoFit/>
          </a:bodyPr>
          <a:p>
            <a:pPr algn="ctr" eaLnBrk="1" hangingPunct="1">
              <a:spcBef>
                <a:spcPct val="50000"/>
              </a:spcBef>
            </a:pPr>
            <a:r>
              <a:rPr lang="en-US" altLang="zh-CN" sz="3200" i="1" dirty="0">
                <a:latin typeface="Times New Roman" panose="02020603050405020304" pitchFamily="18" charset="0"/>
              </a:rPr>
              <a:t>dU =TdS+fdl</a:t>
            </a:r>
            <a:r>
              <a:rPr lang="zh-CN" altLang="en-US" sz="3200" i="1" dirty="0">
                <a:latin typeface="Times New Roman" panose="02020603050405020304" pitchFamily="18" charset="0"/>
              </a:rPr>
              <a:t>（等温等容）</a:t>
            </a:r>
            <a:endParaRPr lang="zh-CN" altLang="en-US" sz="3200" i="1" dirty="0">
              <a:latin typeface="Times New Roman" panose="02020603050405020304"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98924"/>
                                        </p:tgtEl>
                                        <p:attrNameLst>
                                          <p:attrName>style.visibility</p:attrName>
                                        </p:attrNameLst>
                                      </p:cBhvr>
                                      <p:to>
                                        <p:strVal val="visible"/>
                                      </p:to>
                                    </p:set>
                                    <p:anim calcmode="lin" valueType="num">
                                      <p:cBhvr additive="base">
                                        <p:cTn id="7" dur="500" fill="hold"/>
                                        <p:tgtEl>
                                          <p:spTgt spid="2598924"/>
                                        </p:tgtEl>
                                        <p:attrNameLst>
                                          <p:attrName>ppt_x</p:attrName>
                                        </p:attrNameLst>
                                      </p:cBhvr>
                                      <p:tavLst>
                                        <p:tav tm="0">
                                          <p:val>
                                            <p:strVal val="#ppt_x"/>
                                          </p:val>
                                        </p:tav>
                                        <p:tav tm="100000">
                                          <p:val>
                                            <p:strVal val="#ppt_x"/>
                                          </p:val>
                                        </p:tav>
                                      </p:tavLst>
                                    </p:anim>
                                    <p:anim calcmode="lin" valueType="num">
                                      <p:cBhvr additive="base">
                                        <p:cTn id="8" dur="500" fill="hold"/>
                                        <p:tgtEl>
                                          <p:spTgt spid="259892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598925"/>
                                        </p:tgtEl>
                                        <p:attrNameLst>
                                          <p:attrName>style.visibility</p:attrName>
                                        </p:attrNameLst>
                                      </p:cBhvr>
                                      <p:to>
                                        <p:strVal val="visible"/>
                                      </p:to>
                                    </p:set>
                                    <p:animEffect transition="in" filter="box(out)">
                                      <p:cBhvr>
                                        <p:cTn id="13" dur="500"/>
                                        <p:tgtEl>
                                          <p:spTgt spid="25989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598928"/>
                                        </p:tgtEl>
                                        <p:attrNameLst>
                                          <p:attrName>style.visibility</p:attrName>
                                        </p:attrNameLst>
                                      </p:cBhvr>
                                      <p:to>
                                        <p:strVal val="visible"/>
                                      </p:to>
                                    </p:set>
                                    <p:anim calcmode="lin" valueType="num">
                                      <p:cBhvr additive="base">
                                        <p:cTn id="18" dur="500" fill="hold"/>
                                        <p:tgtEl>
                                          <p:spTgt spid="2598928"/>
                                        </p:tgtEl>
                                        <p:attrNameLst>
                                          <p:attrName>ppt_x</p:attrName>
                                        </p:attrNameLst>
                                      </p:cBhvr>
                                      <p:tavLst>
                                        <p:tav tm="0">
                                          <p:val>
                                            <p:strVal val="#ppt_x"/>
                                          </p:val>
                                        </p:tav>
                                        <p:tav tm="100000">
                                          <p:val>
                                            <p:strVal val="#ppt_x"/>
                                          </p:val>
                                        </p:tav>
                                      </p:tavLst>
                                    </p:anim>
                                    <p:anim calcmode="lin" valueType="num">
                                      <p:cBhvr additive="base">
                                        <p:cTn id="19" dur="500" fill="hold"/>
                                        <p:tgtEl>
                                          <p:spTgt spid="25989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8924" grpId="0"/>
      <p:bldP spid="2598925" grpId="0"/>
      <p:bldP spid="25989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48422" name="Text Box 6"/>
          <p:cNvSpPr txBox="1"/>
          <p:nvPr/>
        </p:nvSpPr>
        <p:spPr>
          <a:xfrm>
            <a:off x="2640013" y="5805488"/>
            <a:ext cx="2232025" cy="645160"/>
          </a:xfrm>
          <a:prstGeom prst="rect">
            <a:avLst/>
          </a:prstGeom>
          <a:noFill/>
          <a:ln w="12700">
            <a:noFill/>
          </a:ln>
        </p:spPr>
        <p:txBody>
          <a:bodyPr>
            <a:spAutoFit/>
          </a:bodyPr>
          <a:p>
            <a:pPr eaLnBrk="1" hangingPunct="1">
              <a:spcBef>
                <a:spcPct val="50000"/>
              </a:spcBef>
            </a:pPr>
            <a:r>
              <a:rPr lang="en-US" altLang="zh-CN" sz="3600" i="1" dirty="0">
                <a:latin typeface="Times New Roman" panose="02020603050405020304" pitchFamily="18" charset="0"/>
              </a:rPr>
              <a:t>H=U+PV</a:t>
            </a:r>
            <a:endParaRPr lang="en-US" altLang="zh-CN" sz="3600" i="1" dirty="0">
              <a:latin typeface="Times New Roman" panose="02020603050405020304" pitchFamily="18" charset="0"/>
            </a:endParaRPr>
          </a:p>
        </p:txBody>
      </p:sp>
      <p:pic>
        <p:nvPicPr>
          <p:cNvPr id="82949" name="Picture 9"/>
          <p:cNvPicPr>
            <a:picLocks noChangeAspect="1"/>
          </p:cNvPicPr>
          <p:nvPr/>
        </p:nvPicPr>
        <p:blipFill>
          <a:blip r:embed="rId1"/>
          <a:stretch>
            <a:fillRect/>
          </a:stretch>
        </p:blipFill>
        <p:spPr>
          <a:xfrm>
            <a:off x="5087938" y="1341438"/>
            <a:ext cx="3609975" cy="1047750"/>
          </a:xfrm>
          <a:prstGeom prst="rect">
            <a:avLst/>
          </a:prstGeom>
          <a:noFill/>
          <a:ln w="9525">
            <a:noFill/>
          </a:ln>
        </p:spPr>
      </p:pic>
      <p:sp>
        <p:nvSpPr>
          <p:cNvPr id="2748426" name="Text Box 10"/>
          <p:cNvSpPr txBox="1"/>
          <p:nvPr/>
        </p:nvSpPr>
        <p:spPr>
          <a:xfrm>
            <a:off x="2351405" y="549275"/>
            <a:ext cx="6346825" cy="583565"/>
          </a:xfrm>
          <a:prstGeom prst="rect">
            <a:avLst/>
          </a:prstGeom>
          <a:noFill/>
          <a:ln w="12700">
            <a:noFill/>
          </a:ln>
        </p:spPr>
        <p:txBody>
          <a:bodyPr wrap="square">
            <a:spAutoFit/>
          </a:bodyPr>
          <a:p>
            <a:pPr algn="ctr" eaLnBrk="1" hangingPunct="1">
              <a:spcBef>
                <a:spcPct val="50000"/>
              </a:spcBef>
            </a:pPr>
            <a:r>
              <a:rPr lang="en-US" altLang="zh-CN" sz="3200" i="1" dirty="0">
                <a:latin typeface="Times New Roman" panose="02020603050405020304" pitchFamily="18" charset="0"/>
              </a:rPr>
              <a:t>dU =TdS+fdl</a:t>
            </a:r>
            <a:r>
              <a:rPr lang="zh-CN" altLang="en-US" sz="3200" i="1" dirty="0">
                <a:latin typeface="Times New Roman" panose="02020603050405020304" pitchFamily="18" charset="0"/>
              </a:rPr>
              <a:t>（isothermal-isobaric）</a:t>
            </a:r>
            <a:endParaRPr lang="zh-CN" altLang="en-US" sz="3200" i="1" dirty="0">
              <a:latin typeface="Times New Roman" panose="02020603050405020304" pitchFamily="18" charset="0"/>
            </a:endParaRPr>
          </a:p>
        </p:txBody>
      </p:sp>
      <p:pic>
        <p:nvPicPr>
          <p:cNvPr id="82951" name="Picture 13"/>
          <p:cNvPicPr>
            <a:picLocks noChangeAspect="1"/>
          </p:cNvPicPr>
          <p:nvPr/>
        </p:nvPicPr>
        <p:blipFill>
          <a:blip r:embed="rId2"/>
          <a:stretch>
            <a:fillRect/>
          </a:stretch>
        </p:blipFill>
        <p:spPr>
          <a:xfrm>
            <a:off x="4943475" y="2636838"/>
            <a:ext cx="4002088" cy="1189037"/>
          </a:xfrm>
          <a:prstGeom prst="rect">
            <a:avLst/>
          </a:prstGeom>
          <a:noFill/>
          <a:ln w="9525">
            <a:noFill/>
          </a:ln>
        </p:spPr>
      </p:pic>
      <p:pic>
        <p:nvPicPr>
          <p:cNvPr id="82952" name="Picture 15"/>
          <p:cNvPicPr>
            <a:picLocks noChangeAspect="1"/>
          </p:cNvPicPr>
          <p:nvPr/>
        </p:nvPicPr>
        <p:blipFill>
          <a:blip r:embed="rId3"/>
          <a:stretch>
            <a:fillRect/>
          </a:stretch>
        </p:blipFill>
        <p:spPr>
          <a:xfrm>
            <a:off x="5951538" y="5661025"/>
            <a:ext cx="3311525" cy="950913"/>
          </a:xfrm>
          <a:prstGeom prst="rect">
            <a:avLst/>
          </a:prstGeom>
          <a:noFill/>
          <a:ln w="9525">
            <a:noFill/>
          </a:ln>
        </p:spPr>
      </p:pic>
      <p:sp>
        <p:nvSpPr>
          <p:cNvPr id="82953" name="Text Box 16"/>
          <p:cNvSpPr txBox="1"/>
          <p:nvPr/>
        </p:nvSpPr>
        <p:spPr>
          <a:xfrm>
            <a:off x="4943475" y="4221163"/>
            <a:ext cx="1871663" cy="583565"/>
          </a:xfrm>
          <a:prstGeom prst="rect">
            <a:avLst/>
          </a:prstGeom>
          <a:noFill/>
          <a:ln w="12700">
            <a:noFill/>
          </a:ln>
        </p:spPr>
        <p:txBody>
          <a:bodyPr>
            <a:spAutoFit/>
          </a:bodyPr>
          <a:p>
            <a:pPr eaLnBrk="1" hangingPunct="1">
              <a:spcBef>
                <a:spcPct val="50000"/>
              </a:spcBef>
            </a:pPr>
            <a:r>
              <a:rPr lang="zh-CN" altLang="en-US" sz="3200" dirty="0">
                <a:latin typeface="Times New Roman" panose="02020603050405020304" pitchFamily="18" charset="0"/>
              </a:rPr>
              <a:t>内能变化</a:t>
            </a:r>
            <a:endParaRPr lang="zh-CN" altLang="en-US" sz="3200" dirty="0">
              <a:latin typeface="Times New Roman" panose="02020603050405020304" pitchFamily="18" charset="0"/>
            </a:endParaRPr>
          </a:p>
        </p:txBody>
      </p:sp>
      <p:sp>
        <p:nvSpPr>
          <p:cNvPr id="82954" name="Text Box 17"/>
          <p:cNvSpPr txBox="1"/>
          <p:nvPr/>
        </p:nvSpPr>
        <p:spPr>
          <a:xfrm>
            <a:off x="7464425" y="4149725"/>
            <a:ext cx="1828800" cy="583565"/>
          </a:xfrm>
          <a:prstGeom prst="rect">
            <a:avLst/>
          </a:prstGeom>
          <a:noFill/>
          <a:ln w="12700">
            <a:noFill/>
          </a:ln>
        </p:spPr>
        <p:txBody>
          <a:bodyPr>
            <a:spAutoFit/>
          </a:bodyPr>
          <a:p>
            <a:pPr eaLnBrk="1" hangingPunct="1">
              <a:spcBef>
                <a:spcPct val="50000"/>
              </a:spcBef>
            </a:pPr>
            <a:r>
              <a:rPr lang="zh-CN" altLang="en-US" sz="3200" dirty="0">
                <a:latin typeface="Times New Roman" panose="02020603050405020304" pitchFamily="18" charset="0"/>
              </a:rPr>
              <a:t>熵变化</a:t>
            </a:r>
            <a:endParaRPr lang="zh-CN" altLang="en-US" sz="3200" dirty="0">
              <a:latin typeface="Times New Roman" panose="02020603050405020304" pitchFamily="18" charset="0"/>
            </a:endParaRPr>
          </a:p>
        </p:txBody>
      </p:sp>
      <p:sp>
        <p:nvSpPr>
          <p:cNvPr id="82955" name="Line 18"/>
          <p:cNvSpPr/>
          <p:nvPr/>
        </p:nvSpPr>
        <p:spPr>
          <a:xfrm flipV="1">
            <a:off x="5880100" y="3716338"/>
            <a:ext cx="215900" cy="504825"/>
          </a:xfrm>
          <a:prstGeom prst="line">
            <a:avLst/>
          </a:prstGeom>
          <a:ln w="38100" cap="flat" cmpd="sng">
            <a:solidFill>
              <a:srgbClr val="993366"/>
            </a:solidFill>
            <a:prstDash val="solid"/>
            <a:headEnd type="none" w="med" len="med"/>
            <a:tailEnd type="triangle" w="med" len="med"/>
          </a:ln>
        </p:spPr>
      </p:sp>
      <p:sp>
        <p:nvSpPr>
          <p:cNvPr id="82956" name="Line 19"/>
          <p:cNvSpPr/>
          <p:nvPr/>
        </p:nvSpPr>
        <p:spPr>
          <a:xfrm flipH="1" flipV="1">
            <a:off x="8112125" y="3789363"/>
            <a:ext cx="71438" cy="360362"/>
          </a:xfrm>
          <a:prstGeom prst="line">
            <a:avLst/>
          </a:prstGeom>
          <a:ln w="38100" cap="flat" cmpd="sng">
            <a:solidFill>
              <a:srgbClr val="993366"/>
            </a:solidFill>
            <a:prstDash val="solid"/>
            <a:headEnd type="none" w="med" len="med"/>
            <a:tailEnd type="triangle" w="med" len="med"/>
          </a:ln>
        </p:spPr>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48422"/>
                                        </p:tgtEl>
                                        <p:attrNameLst>
                                          <p:attrName>style.visibility</p:attrName>
                                        </p:attrNameLst>
                                      </p:cBhvr>
                                      <p:to>
                                        <p:strVal val="visible"/>
                                      </p:to>
                                    </p:set>
                                    <p:animEffect transition="in" filter="dissolve">
                                      <p:cBhvr>
                                        <p:cTn id="7" dur="500"/>
                                        <p:tgtEl>
                                          <p:spTgt spid="27484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748426"/>
                                        </p:tgtEl>
                                        <p:attrNameLst>
                                          <p:attrName>style.visibility</p:attrName>
                                        </p:attrNameLst>
                                      </p:cBhvr>
                                      <p:to>
                                        <p:strVal val="visible"/>
                                      </p:to>
                                    </p:set>
                                    <p:anim calcmode="lin" valueType="num">
                                      <p:cBhvr additive="base">
                                        <p:cTn id="12" dur="500" fill="hold"/>
                                        <p:tgtEl>
                                          <p:spTgt spid="2748426"/>
                                        </p:tgtEl>
                                        <p:attrNameLst>
                                          <p:attrName>ppt_x</p:attrName>
                                        </p:attrNameLst>
                                      </p:cBhvr>
                                      <p:tavLst>
                                        <p:tav tm="0">
                                          <p:val>
                                            <p:strVal val="#ppt_x"/>
                                          </p:val>
                                        </p:tav>
                                        <p:tav tm="100000">
                                          <p:val>
                                            <p:strVal val="#ppt_x"/>
                                          </p:val>
                                        </p:tav>
                                      </p:tavLst>
                                    </p:anim>
                                    <p:anim calcmode="lin" valueType="num">
                                      <p:cBhvr additive="base">
                                        <p:cTn id="13" dur="500" fill="hold"/>
                                        <p:tgtEl>
                                          <p:spTgt spid="27484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8422" grpId="0"/>
      <p:bldP spid="27484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0468" name="Rectangle 4"/>
          <p:cNvSpPr/>
          <p:nvPr/>
        </p:nvSpPr>
        <p:spPr>
          <a:xfrm>
            <a:off x="2063750" y="765175"/>
            <a:ext cx="3527425" cy="604838"/>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zh-CN" altLang="en-US" sz="2800" dirty="0">
                <a:latin typeface="Arial" panose="020B0604020202020204" pitchFamily="34" charset="0"/>
              </a:rPr>
              <a:t>等温等容条件下：</a:t>
            </a:r>
            <a:endParaRPr lang="zh-CN" altLang="en-US" sz="2800" dirty="0">
              <a:latin typeface="Arial" panose="020B0604020202020204" pitchFamily="34" charset="0"/>
            </a:endParaRPr>
          </a:p>
        </p:txBody>
      </p:sp>
      <p:pic>
        <p:nvPicPr>
          <p:cNvPr id="83971" name="Picture 5"/>
          <p:cNvPicPr>
            <a:picLocks noChangeAspect="1"/>
          </p:cNvPicPr>
          <p:nvPr/>
        </p:nvPicPr>
        <p:blipFill>
          <a:blip r:embed="rId1"/>
          <a:stretch>
            <a:fillRect/>
          </a:stretch>
        </p:blipFill>
        <p:spPr>
          <a:xfrm>
            <a:off x="4079875" y="1484313"/>
            <a:ext cx="3257550" cy="1095375"/>
          </a:xfrm>
          <a:prstGeom prst="rect">
            <a:avLst/>
          </a:prstGeom>
          <a:noFill/>
          <a:ln w="9525">
            <a:noFill/>
          </a:ln>
        </p:spPr>
      </p:pic>
      <p:sp>
        <p:nvSpPr>
          <p:cNvPr id="2750470" name="Rectangle 6"/>
          <p:cNvSpPr/>
          <p:nvPr/>
        </p:nvSpPr>
        <p:spPr>
          <a:xfrm>
            <a:off x="2063750" y="2997200"/>
            <a:ext cx="7924800" cy="829945"/>
          </a:xfrm>
          <a:prstGeom prst="rect">
            <a:avLst/>
          </a:prstGeom>
          <a:noFill/>
          <a:ln w="9525">
            <a:noFill/>
          </a:ln>
        </p:spPr>
        <p:txBody>
          <a:bodyPr>
            <a:spAutoFit/>
          </a:bodyPr>
          <a:p>
            <a:r>
              <a:rPr lang="zh-CN" altLang="en-US" sz="2000" b="1" dirty="0">
                <a:solidFill>
                  <a:srgbClr val="FFFF00"/>
                </a:solidFill>
                <a:latin typeface="Times New Roman" panose="02020603050405020304" pitchFamily="18" charset="0"/>
              </a:rPr>
              <a:t>        </a:t>
            </a:r>
            <a:r>
              <a:rPr lang="zh-CN" altLang="en-US" sz="2400" b="1" dirty="0">
                <a:latin typeface="Times New Roman" panose="02020603050405020304" pitchFamily="18" charset="0"/>
              </a:rPr>
              <a:t>物理意义：外力作用在橡胶上，一方面使橡胶的内能随伸长变化，另一方面使橡胶的熵随伸长变化。</a:t>
            </a:r>
            <a:endParaRPr lang="zh-CN" altLang="en-US" sz="2400" b="1" dirty="0">
              <a:latin typeface="Times New Roman" panose="02020603050405020304" pitchFamily="18" charset="0"/>
            </a:endParaRPr>
          </a:p>
        </p:txBody>
      </p:sp>
      <p:sp>
        <p:nvSpPr>
          <p:cNvPr id="83973" name="Text Box 7"/>
          <p:cNvSpPr txBox="1"/>
          <p:nvPr/>
        </p:nvSpPr>
        <p:spPr>
          <a:xfrm>
            <a:off x="2208213" y="3933825"/>
            <a:ext cx="8208962" cy="930275"/>
          </a:xfrm>
          <a:prstGeom prst="rect">
            <a:avLst/>
          </a:prstGeom>
          <a:noFill/>
          <a:ln w="9525">
            <a:noFill/>
          </a:ln>
        </p:spPr>
        <p:txBody>
          <a:bodyPr>
            <a:spAutoFit/>
          </a:bodyPr>
          <a:p>
            <a:pPr eaLnBrk="1" hangingPunct="1">
              <a:lnSpc>
                <a:spcPct val="130000"/>
              </a:lnSpc>
            </a:pPr>
            <a:r>
              <a:rPr lang="zh-CN" altLang="en-US" sz="2400" b="1" dirty="0">
                <a:latin typeface="Arial" panose="020B0604020202020204" pitchFamily="34" charset="0"/>
              </a:rPr>
              <a:t>      </a:t>
            </a:r>
            <a:r>
              <a:rPr lang="zh-CN" altLang="en-US" dirty="0">
                <a:latin typeface="Arial" panose="020B0604020202020204" pitchFamily="34" charset="0"/>
              </a:rPr>
              <a:t>橡皮的在恒温恒压下的可逆形变，其分子间距离不变，即分子间相互作用不变，只考虑分子构象的改变对内能和熵的改变！！</a:t>
            </a:r>
            <a:endParaRPr lang="zh-CN" altLang="en-US" dirty="0">
              <a:latin typeface="Arial" panose="020B0604020202020204" pitchFamily="34" charset="0"/>
            </a:endParaRPr>
          </a:p>
        </p:txBody>
      </p:sp>
      <p:sp>
        <p:nvSpPr>
          <p:cNvPr id="83974" name="Text Box 8"/>
          <p:cNvSpPr txBox="1"/>
          <p:nvPr/>
        </p:nvSpPr>
        <p:spPr>
          <a:xfrm>
            <a:off x="3792538" y="6021388"/>
            <a:ext cx="4729162" cy="460375"/>
          </a:xfrm>
          <a:prstGeom prst="rect">
            <a:avLst/>
          </a:prstGeom>
          <a:noFill/>
          <a:ln w="9525">
            <a:noFill/>
          </a:ln>
        </p:spPr>
        <p:txBody>
          <a:bodyPr>
            <a:spAutoFit/>
          </a:bodyPr>
          <a:p>
            <a:pPr eaLnBrk="1" hangingPunct="1"/>
            <a:r>
              <a:rPr lang="zh-CN" altLang="en-US" sz="2400" b="1" dirty="0">
                <a:latin typeface="Arial" panose="020B0604020202020204" pitchFamily="34" charset="0"/>
              </a:rPr>
              <a:t>？？内能和熵各占多少？？</a:t>
            </a:r>
            <a:endParaRPr lang="zh-CN" altLang="en-US" sz="2400" b="1" dirty="0">
              <a:latin typeface="Arial" panose="020B0604020202020204" pitchFamily="34" charset="0"/>
            </a:endParaRPr>
          </a:p>
        </p:txBody>
      </p:sp>
      <p:sp>
        <p:nvSpPr>
          <p:cNvPr id="83975" name="AutoShape 9"/>
          <p:cNvSpPr/>
          <p:nvPr/>
        </p:nvSpPr>
        <p:spPr>
          <a:xfrm>
            <a:off x="3792538" y="6021388"/>
            <a:ext cx="3816350" cy="431800"/>
          </a:xfrm>
          <a:prstGeom prst="roundRect">
            <a:avLst>
              <a:gd name="adj" fmla="val 16667"/>
            </a:avLst>
          </a:prstGeom>
          <a:noFill/>
          <a:ln w="38100" cap="flat" cmpd="sng">
            <a:solidFill>
              <a:srgbClr val="993366"/>
            </a:solidFill>
            <a:prstDash val="solid"/>
            <a:headEnd type="none" w="med" len="med"/>
            <a:tailEnd type="none" w="med" len="med"/>
          </a:ln>
        </p:spPr>
        <p:txBody>
          <a:bodyPr wrap="none" anchor="ctr" anchorCtr="0"/>
          <a:p>
            <a:pPr algn="ctr" eaLnBrk="1" hangingPunct="1"/>
            <a:endParaRPr lang="zh-CN" altLang="en-US" dirty="0">
              <a:latin typeface="Arial" panose="020B0604020202020204"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50468"/>
                                        </p:tgtEl>
                                        <p:attrNameLst>
                                          <p:attrName>style.visibility</p:attrName>
                                        </p:attrNameLst>
                                      </p:cBhvr>
                                      <p:to>
                                        <p:strVal val="visible"/>
                                      </p:to>
                                    </p:set>
                                    <p:animEffect transition="in" filter="dissolve">
                                      <p:cBhvr>
                                        <p:cTn id="7" dur="500"/>
                                        <p:tgtEl>
                                          <p:spTgt spid="27504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750470"/>
                                        </p:tgtEl>
                                        <p:attrNameLst>
                                          <p:attrName>style.visibility</p:attrName>
                                        </p:attrNameLst>
                                      </p:cBhvr>
                                      <p:to>
                                        <p:strVal val="visible"/>
                                      </p:to>
                                    </p:set>
                                    <p:anim calcmode="lin" valueType="num">
                                      <p:cBhvr additive="base">
                                        <p:cTn id="12" dur="500" fill="hold"/>
                                        <p:tgtEl>
                                          <p:spTgt spid="2750470"/>
                                        </p:tgtEl>
                                        <p:attrNameLst>
                                          <p:attrName>ppt_x</p:attrName>
                                        </p:attrNameLst>
                                      </p:cBhvr>
                                      <p:tavLst>
                                        <p:tav tm="0">
                                          <p:val>
                                            <p:strVal val="0-#ppt_w/2"/>
                                          </p:val>
                                        </p:tav>
                                        <p:tav tm="100000">
                                          <p:val>
                                            <p:strVal val="#ppt_x"/>
                                          </p:val>
                                        </p:tav>
                                      </p:tavLst>
                                    </p:anim>
                                    <p:anim calcmode="lin" valueType="num">
                                      <p:cBhvr additive="base">
                                        <p:cTn id="13" dur="500" fill="hold"/>
                                        <p:tgtEl>
                                          <p:spTgt spid="27504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0468" grpId="0"/>
      <p:bldP spid="27504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4" name="Picture 4"/>
          <p:cNvPicPr>
            <a:picLocks noChangeAspect="1"/>
          </p:cNvPicPr>
          <p:nvPr/>
        </p:nvPicPr>
        <p:blipFill>
          <a:blip r:embed="rId1"/>
          <a:stretch>
            <a:fillRect/>
          </a:stretch>
        </p:blipFill>
        <p:spPr>
          <a:xfrm>
            <a:off x="2135188" y="476250"/>
            <a:ext cx="3257550" cy="1095375"/>
          </a:xfrm>
          <a:prstGeom prst="rect">
            <a:avLst/>
          </a:prstGeom>
          <a:noFill/>
          <a:ln w="9525">
            <a:noFill/>
          </a:ln>
        </p:spPr>
      </p:pic>
      <p:pic>
        <p:nvPicPr>
          <p:cNvPr id="84995" name="Picture 5"/>
          <p:cNvPicPr>
            <a:picLocks noChangeAspect="1"/>
          </p:cNvPicPr>
          <p:nvPr/>
        </p:nvPicPr>
        <p:blipFill>
          <a:blip r:embed="rId2"/>
          <a:stretch>
            <a:fillRect/>
          </a:stretch>
        </p:blipFill>
        <p:spPr>
          <a:xfrm>
            <a:off x="7319963" y="620713"/>
            <a:ext cx="1185862" cy="925512"/>
          </a:xfrm>
          <a:prstGeom prst="rect">
            <a:avLst/>
          </a:prstGeom>
          <a:noFill/>
          <a:ln w="9525">
            <a:noFill/>
          </a:ln>
        </p:spPr>
      </p:pic>
      <p:sp>
        <p:nvSpPr>
          <p:cNvPr id="84996" name="Text Box 6"/>
          <p:cNvSpPr txBox="1"/>
          <p:nvPr/>
        </p:nvSpPr>
        <p:spPr>
          <a:xfrm>
            <a:off x="6383338" y="836613"/>
            <a:ext cx="1092200" cy="460375"/>
          </a:xfrm>
          <a:prstGeom prst="rect">
            <a:avLst/>
          </a:prstGeom>
          <a:noFill/>
          <a:ln w="9525">
            <a:noFill/>
          </a:ln>
        </p:spPr>
        <p:txBody>
          <a:bodyPr>
            <a:spAutoFit/>
          </a:bodyPr>
          <a:p>
            <a:pPr eaLnBrk="1" hangingPunct="1"/>
            <a:r>
              <a:rPr lang="zh-CN" altLang="en-US" sz="2400" b="1" dirty="0">
                <a:latin typeface="Arial" panose="020B0604020202020204" pitchFamily="34" charset="0"/>
              </a:rPr>
              <a:t>变换</a:t>
            </a:r>
            <a:endParaRPr lang="zh-CN" altLang="en-US" sz="2400" b="1" dirty="0">
              <a:latin typeface="Arial" panose="020B0604020202020204" pitchFamily="34" charset="0"/>
            </a:endParaRPr>
          </a:p>
        </p:txBody>
      </p:sp>
      <p:sp>
        <p:nvSpPr>
          <p:cNvPr id="84997" name="Text Box 7"/>
          <p:cNvSpPr txBox="1"/>
          <p:nvPr/>
        </p:nvSpPr>
        <p:spPr>
          <a:xfrm>
            <a:off x="2711450" y="1773238"/>
            <a:ext cx="7956550" cy="1889760"/>
          </a:xfrm>
          <a:prstGeom prst="rect">
            <a:avLst/>
          </a:prstGeom>
          <a:noFill/>
          <a:ln w="9525">
            <a:noFill/>
          </a:ln>
        </p:spPr>
        <p:txBody>
          <a:bodyPr>
            <a:spAutoFit/>
          </a:bodyPr>
          <a:p>
            <a:pPr eaLnBrk="1" hangingPunct="1">
              <a:lnSpc>
                <a:spcPct val="130000"/>
              </a:lnSpc>
            </a:pPr>
            <a:r>
              <a:rPr lang="zh-CN" altLang="en-US" b="1" dirty="0">
                <a:latin typeface="宋体" panose="02010600030101010101" pitchFamily="2" charset="-122"/>
              </a:rPr>
              <a:t>吉布斯自由能   </a:t>
            </a:r>
            <a:r>
              <a:rPr lang="en-US" altLang="zh-CN" b="1" dirty="0">
                <a:latin typeface="宋体" panose="02010600030101010101" pitchFamily="2" charset="-122"/>
              </a:rPr>
              <a:t>G=H-TS</a:t>
            </a:r>
            <a:endParaRPr lang="en-US" altLang="zh-CN" b="1" dirty="0">
              <a:latin typeface="宋体" panose="02010600030101010101" pitchFamily="2" charset="-122"/>
            </a:endParaRPr>
          </a:p>
          <a:p>
            <a:pPr eaLnBrk="1" hangingPunct="1">
              <a:lnSpc>
                <a:spcPct val="130000"/>
              </a:lnSpc>
            </a:pPr>
            <a:r>
              <a:rPr lang="en-US" altLang="zh-CN" b="1" dirty="0">
                <a:latin typeface="宋体" panose="02010600030101010101" pitchFamily="2" charset="-122"/>
              </a:rPr>
              <a:t>                =U+PV-TS</a:t>
            </a:r>
            <a:endParaRPr lang="en-US" altLang="zh-CN" b="1" dirty="0">
              <a:latin typeface="宋体" panose="02010600030101010101" pitchFamily="2" charset="-122"/>
            </a:endParaRPr>
          </a:p>
          <a:p>
            <a:pPr eaLnBrk="1" hangingPunct="1">
              <a:lnSpc>
                <a:spcPct val="130000"/>
              </a:lnSpc>
            </a:pPr>
            <a:r>
              <a:rPr lang="zh-CN" altLang="en-US" b="1" dirty="0">
                <a:latin typeface="宋体" panose="02010600030101010101" pitchFamily="2" charset="-122"/>
              </a:rPr>
              <a:t>微小变化：     </a:t>
            </a:r>
            <a:r>
              <a:rPr lang="en-US" altLang="zh-CN" b="1" dirty="0">
                <a:latin typeface="宋体" panose="02010600030101010101" pitchFamily="2" charset="-122"/>
              </a:rPr>
              <a:t>dG=dU+PdV+VdP-TdS-SdT                              </a:t>
            </a:r>
            <a:endParaRPr lang="en-US" altLang="zh-CN" b="1" dirty="0">
              <a:latin typeface="宋体" panose="02010600030101010101" pitchFamily="2" charset="-122"/>
            </a:endParaRPr>
          </a:p>
          <a:p>
            <a:pPr eaLnBrk="1" hangingPunct="1">
              <a:lnSpc>
                <a:spcPct val="130000"/>
              </a:lnSpc>
            </a:pPr>
            <a:r>
              <a:rPr lang="en-US" altLang="zh-CN" b="1" dirty="0">
                <a:latin typeface="宋体" panose="02010600030101010101" pitchFamily="2" charset="-122"/>
              </a:rPr>
              <a:t>                  (dU=TdS-PdV+fdl)</a:t>
            </a:r>
            <a:endParaRPr lang="en-US" altLang="zh-CN" b="1" dirty="0">
              <a:latin typeface="宋体" panose="02010600030101010101" pitchFamily="2" charset="-122"/>
            </a:endParaRPr>
          </a:p>
          <a:p>
            <a:pPr eaLnBrk="1" hangingPunct="1">
              <a:lnSpc>
                <a:spcPct val="130000"/>
              </a:lnSpc>
            </a:pPr>
            <a:r>
              <a:rPr lang="en-US" altLang="zh-CN" b="1" dirty="0">
                <a:latin typeface="宋体" panose="02010600030101010101" pitchFamily="2" charset="-122"/>
              </a:rPr>
              <a:t>                 =VdP-SdT+fdl</a:t>
            </a:r>
            <a:endParaRPr lang="en-US" altLang="zh-CN" b="1" dirty="0">
              <a:latin typeface="宋体" panose="02010600030101010101" pitchFamily="2" charset="-122"/>
            </a:endParaRPr>
          </a:p>
        </p:txBody>
      </p:sp>
      <p:graphicFrame>
        <p:nvGraphicFramePr>
          <p:cNvPr id="84998" name="Object 8"/>
          <p:cNvGraphicFramePr>
            <a:graphicFrameLocks noChangeAspect="1"/>
          </p:cNvGraphicFramePr>
          <p:nvPr/>
        </p:nvGraphicFramePr>
        <p:xfrm>
          <a:off x="4008438" y="4724400"/>
          <a:ext cx="1516062" cy="906463"/>
        </p:xfrm>
        <a:graphic>
          <a:graphicData uri="http://schemas.openxmlformats.org/presentationml/2006/ole">
            <mc:AlternateContent xmlns:mc="http://schemas.openxmlformats.org/markup-compatibility/2006">
              <mc:Choice xmlns:v="urn:schemas-microsoft-com:vml" Requires="v">
                <p:oleObj spid="_x0000_s3105" name="" r:id="rId3" imgW="812165" imgH="393700" progId="Equation.3">
                  <p:embed/>
                </p:oleObj>
              </mc:Choice>
              <mc:Fallback>
                <p:oleObj name="" r:id="rId3" imgW="812165" imgH="393700" progId="Equation.3">
                  <p:embed/>
                  <p:pic>
                    <p:nvPicPr>
                      <p:cNvPr id="0" name="图片 3104"/>
                      <p:cNvPicPr/>
                      <p:nvPr/>
                    </p:nvPicPr>
                    <p:blipFill>
                      <a:blip r:embed="rId4"/>
                      <a:stretch>
                        <a:fillRect/>
                      </a:stretch>
                    </p:blipFill>
                    <p:spPr>
                      <a:xfrm>
                        <a:off x="4008438" y="4724400"/>
                        <a:ext cx="1516062" cy="906463"/>
                      </a:xfrm>
                      <a:prstGeom prst="rect">
                        <a:avLst/>
                      </a:prstGeom>
                      <a:solidFill>
                        <a:srgbClr val="FFFF99"/>
                      </a:solidFill>
                      <a:ln w="38100">
                        <a:noFill/>
                        <a:miter/>
                      </a:ln>
                    </p:spPr>
                  </p:pic>
                </p:oleObj>
              </mc:Fallback>
            </mc:AlternateContent>
          </a:graphicData>
        </a:graphic>
      </p:graphicFrame>
      <p:graphicFrame>
        <p:nvGraphicFramePr>
          <p:cNvPr id="84999" name="Object 9"/>
          <p:cNvGraphicFramePr>
            <a:graphicFrameLocks noChangeAspect="1"/>
          </p:cNvGraphicFramePr>
          <p:nvPr/>
        </p:nvGraphicFramePr>
        <p:xfrm>
          <a:off x="6024563" y="4652963"/>
          <a:ext cx="1555750" cy="981075"/>
        </p:xfrm>
        <a:graphic>
          <a:graphicData uri="http://schemas.openxmlformats.org/presentationml/2006/ole">
            <mc:AlternateContent xmlns:mc="http://schemas.openxmlformats.org/markup-compatibility/2006">
              <mc:Choice xmlns:v="urn:schemas-microsoft-com:vml" Requires="v">
                <p:oleObj spid="_x0000_s3106" name="" r:id="rId5" imgW="825500" imgH="393700" progId="Equation.3">
                  <p:embed/>
                </p:oleObj>
              </mc:Choice>
              <mc:Fallback>
                <p:oleObj name="" r:id="rId5" imgW="825500" imgH="393700" progId="Equation.3">
                  <p:embed/>
                  <p:pic>
                    <p:nvPicPr>
                      <p:cNvPr id="0" name="图片 3105"/>
                      <p:cNvPicPr/>
                      <p:nvPr/>
                    </p:nvPicPr>
                    <p:blipFill>
                      <a:blip r:embed="rId6"/>
                      <a:stretch>
                        <a:fillRect/>
                      </a:stretch>
                    </p:blipFill>
                    <p:spPr>
                      <a:xfrm>
                        <a:off x="6024563" y="4652963"/>
                        <a:ext cx="1555750" cy="981075"/>
                      </a:xfrm>
                      <a:prstGeom prst="rect">
                        <a:avLst/>
                      </a:prstGeom>
                      <a:solidFill>
                        <a:srgbClr val="FFFF99"/>
                      </a:solidFill>
                      <a:ln w="38100">
                        <a:noFill/>
                        <a:miter/>
                      </a:ln>
                    </p:spPr>
                  </p:pic>
                </p:oleObj>
              </mc:Fallback>
            </mc:AlternateContent>
          </a:graphicData>
        </a:graphic>
      </p:graphicFrame>
      <p:graphicFrame>
        <p:nvGraphicFramePr>
          <p:cNvPr id="85000" name="Object 10"/>
          <p:cNvGraphicFramePr>
            <a:graphicFrameLocks noChangeAspect="1"/>
          </p:cNvGraphicFramePr>
          <p:nvPr/>
        </p:nvGraphicFramePr>
        <p:xfrm>
          <a:off x="2495550" y="6027738"/>
          <a:ext cx="7369175" cy="830262"/>
        </p:xfrm>
        <a:graphic>
          <a:graphicData uri="http://schemas.openxmlformats.org/presentationml/2006/ole">
            <mc:AlternateContent xmlns:mc="http://schemas.openxmlformats.org/markup-compatibility/2006">
              <mc:Choice xmlns:v="urn:schemas-microsoft-com:vml" Requires="v">
                <p:oleObj spid="_x0000_s3107" name="" r:id="rId7" imgW="3492500" imgH="393700" progId="Equation.3">
                  <p:embed/>
                </p:oleObj>
              </mc:Choice>
              <mc:Fallback>
                <p:oleObj name="" r:id="rId7" imgW="3492500" imgH="393700" progId="Equation.3">
                  <p:embed/>
                  <p:pic>
                    <p:nvPicPr>
                      <p:cNvPr id="0" name="图片 3106"/>
                      <p:cNvPicPr/>
                      <p:nvPr/>
                    </p:nvPicPr>
                    <p:blipFill>
                      <a:blip r:embed="rId8"/>
                      <a:stretch>
                        <a:fillRect/>
                      </a:stretch>
                    </p:blipFill>
                    <p:spPr>
                      <a:xfrm>
                        <a:off x="2495550" y="6027738"/>
                        <a:ext cx="7369175" cy="830262"/>
                      </a:xfrm>
                      <a:prstGeom prst="rect">
                        <a:avLst/>
                      </a:prstGeom>
                      <a:solidFill>
                        <a:srgbClr val="FFFF99"/>
                      </a:solidFill>
                      <a:ln w="38100">
                        <a:noFill/>
                        <a:miter/>
                      </a:ln>
                    </p:spPr>
                  </p:pic>
                </p:oleObj>
              </mc:Fallback>
            </mc:AlternateContent>
          </a:graphicData>
        </a:graphic>
      </p:graphicFrame>
      <p:sp>
        <p:nvSpPr>
          <p:cNvPr id="85001" name="Text Box 11"/>
          <p:cNvSpPr txBox="1"/>
          <p:nvPr/>
        </p:nvSpPr>
        <p:spPr>
          <a:xfrm>
            <a:off x="8759825" y="836613"/>
            <a:ext cx="1452563" cy="460375"/>
          </a:xfrm>
          <a:prstGeom prst="rect">
            <a:avLst/>
          </a:prstGeom>
          <a:noFill/>
          <a:ln w="9525">
            <a:noFill/>
          </a:ln>
        </p:spPr>
        <p:txBody>
          <a:bodyPr>
            <a:spAutoFit/>
          </a:bodyPr>
          <a:p>
            <a:pPr eaLnBrk="1" hangingPunct="1"/>
            <a:r>
              <a:rPr lang="zh-CN" altLang="en-US" sz="2400" b="1" dirty="0">
                <a:latin typeface="Arial" panose="020B0604020202020204" pitchFamily="34" charset="0"/>
              </a:rPr>
              <a:t>不可测！</a:t>
            </a:r>
            <a:endParaRPr lang="zh-CN" altLang="en-US" sz="2400" b="1" dirty="0">
              <a:latin typeface="Arial" panose="020B0604020202020204" pitchFamily="34" charset="0"/>
            </a:endParaRP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AutoShape 3"/>
          <p:cNvSpPr/>
          <p:nvPr/>
        </p:nvSpPr>
        <p:spPr>
          <a:xfrm>
            <a:off x="5224463" y="2220913"/>
            <a:ext cx="1162050" cy="477837"/>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p>
            <a:pPr algn="ctr" eaLnBrk="1" hangingPunct="1"/>
            <a:endParaRPr lang="zh-CN" altLang="en-US" dirty="0">
              <a:latin typeface="Arial" panose="020B0604020202020204" pitchFamily="34" charset="0"/>
            </a:endParaRPr>
          </a:p>
        </p:txBody>
      </p:sp>
      <p:graphicFrame>
        <p:nvGraphicFramePr>
          <p:cNvPr id="86019" name="Object 5"/>
          <p:cNvGraphicFramePr>
            <a:graphicFrameLocks noChangeAspect="1"/>
          </p:cNvGraphicFramePr>
          <p:nvPr/>
        </p:nvGraphicFramePr>
        <p:xfrm>
          <a:off x="2266950" y="4610100"/>
          <a:ext cx="1231900" cy="1081088"/>
        </p:xfrm>
        <a:graphic>
          <a:graphicData uri="http://schemas.openxmlformats.org/presentationml/2006/ole">
            <mc:AlternateContent xmlns:mc="http://schemas.openxmlformats.org/markup-compatibility/2006">
              <mc:Choice xmlns:v="urn:schemas-microsoft-com:vml" Requires="v">
                <p:oleObj spid="_x0000_s3108" name="" r:id="rId1" imgW="520700" imgH="457200" progId="Equation.3">
                  <p:embed/>
                </p:oleObj>
              </mc:Choice>
              <mc:Fallback>
                <p:oleObj name="" r:id="rId1" imgW="520700" imgH="457200" progId="Equation.3">
                  <p:embed/>
                  <p:pic>
                    <p:nvPicPr>
                      <p:cNvPr id="0" name="图片 3107"/>
                      <p:cNvPicPr/>
                      <p:nvPr/>
                    </p:nvPicPr>
                    <p:blipFill>
                      <a:blip r:embed="rId2"/>
                      <a:stretch>
                        <a:fillRect/>
                      </a:stretch>
                    </p:blipFill>
                    <p:spPr>
                      <a:xfrm>
                        <a:off x="2266950" y="4610100"/>
                        <a:ext cx="1231900" cy="1081088"/>
                      </a:xfrm>
                      <a:prstGeom prst="rect">
                        <a:avLst/>
                      </a:prstGeom>
                      <a:noFill/>
                      <a:ln w="38100">
                        <a:noFill/>
                        <a:miter/>
                      </a:ln>
                    </p:spPr>
                  </p:pic>
                </p:oleObj>
              </mc:Fallback>
            </mc:AlternateContent>
          </a:graphicData>
        </a:graphic>
      </p:graphicFrame>
      <p:sp>
        <p:nvSpPr>
          <p:cNvPr id="86020" name="Text Box 6"/>
          <p:cNvSpPr txBox="1"/>
          <p:nvPr/>
        </p:nvSpPr>
        <p:spPr>
          <a:xfrm>
            <a:off x="3521075" y="4594225"/>
            <a:ext cx="7976235" cy="922020"/>
          </a:xfrm>
          <a:prstGeom prst="rect">
            <a:avLst/>
          </a:prstGeom>
          <a:noFill/>
          <a:ln w="9525">
            <a:noFill/>
          </a:ln>
        </p:spPr>
        <p:txBody>
          <a:bodyPr wrap="none">
            <a:spAutoFit/>
          </a:bodyPr>
          <a:p>
            <a:pPr algn="l" eaLnBrk="1" hangingPunct="1"/>
            <a:r>
              <a:rPr lang="zh-CN" altLang="en-US" b="1" dirty="0">
                <a:latin typeface="Times New Roman" panose="02020603050405020304" pitchFamily="18" charset="0"/>
              </a:rPr>
              <a:t>Physical significance: when the length and volume of the sample are unchanged,</a:t>
            </a:r>
            <a:endParaRPr lang="zh-CN" altLang="en-US" b="1" dirty="0">
              <a:latin typeface="Times New Roman" panose="02020603050405020304" pitchFamily="18" charset="0"/>
            </a:endParaRPr>
          </a:p>
          <a:p>
            <a:pPr algn="l" eaLnBrk="1" hangingPunct="1"/>
            <a:endParaRPr lang="zh-CN" altLang="en-US" b="1" dirty="0">
              <a:latin typeface="Times New Roman" panose="02020603050405020304" pitchFamily="18" charset="0"/>
            </a:endParaRPr>
          </a:p>
          <a:p>
            <a:pPr algn="ctr" eaLnBrk="1" hangingPunct="1"/>
            <a:r>
              <a:rPr lang="zh-CN" altLang="en-US" b="1" dirty="0">
                <a:latin typeface="Times New Roman" panose="02020603050405020304" pitchFamily="18" charset="0"/>
              </a:rPr>
              <a:t>Variation of specimen tension f with temperature</a:t>
            </a:r>
            <a:endParaRPr lang="zh-CN" altLang="en-US" b="1" dirty="0">
              <a:latin typeface="Times New Roman" panose="02020603050405020304" pitchFamily="18" charset="0"/>
            </a:endParaRPr>
          </a:p>
        </p:txBody>
      </p:sp>
      <p:pic>
        <p:nvPicPr>
          <p:cNvPr id="86021" name="Picture 9"/>
          <p:cNvPicPr>
            <a:picLocks noChangeAspect="1"/>
          </p:cNvPicPr>
          <p:nvPr/>
        </p:nvPicPr>
        <p:blipFill>
          <a:blip r:embed="rId3"/>
          <a:stretch>
            <a:fillRect/>
          </a:stretch>
        </p:blipFill>
        <p:spPr>
          <a:xfrm>
            <a:off x="4079875" y="2997200"/>
            <a:ext cx="3600450" cy="1038225"/>
          </a:xfrm>
          <a:prstGeom prst="rect">
            <a:avLst/>
          </a:prstGeom>
          <a:noFill/>
          <a:ln w="9525">
            <a:noFill/>
          </a:ln>
        </p:spPr>
      </p:pic>
      <p:pic>
        <p:nvPicPr>
          <p:cNvPr id="86022" name="Picture 10"/>
          <p:cNvPicPr>
            <a:picLocks noChangeAspect="1"/>
          </p:cNvPicPr>
          <p:nvPr/>
        </p:nvPicPr>
        <p:blipFill>
          <a:blip r:embed="rId4"/>
          <a:stretch>
            <a:fillRect/>
          </a:stretch>
        </p:blipFill>
        <p:spPr>
          <a:xfrm>
            <a:off x="3935413" y="765175"/>
            <a:ext cx="3257550" cy="1095375"/>
          </a:xfrm>
          <a:prstGeom prst="rect">
            <a:avLst/>
          </a:prstGeom>
          <a:noFill/>
          <a:ln w="9525">
            <a:noFill/>
          </a:ln>
        </p:spPr>
      </p:pic>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3010" name="Rectangle 2"/>
          <p:cNvSpPr>
            <a:spLocks noGrp="1" noChangeArrowheads="1"/>
          </p:cNvSpPr>
          <p:nvPr>
            <p:ph type="title" idx="4294967295"/>
          </p:nvPr>
        </p:nvSpPr>
        <p:spPr bwMode="auto">
          <a:xfrm>
            <a:off x="523240" y="333375"/>
            <a:ext cx="8382635" cy="495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b" anchorCtr="0" compatLnSpc="1">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1" u="none" strike="noStrike" kern="1200" cap="none" spc="0" normalizeH="0" baseline="0" noProof="0" smtClean="0">
                <a:ln>
                  <a:noFill/>
                </a:ln>
                <a:solidFill>
                  <a:schemeClr val="tx1"/>
                </a:solidFill>
                <a:effectLst/>
                <a:uLnTx/>
                <a:uFillTx/>
                <a:latin typeface="黑体" panose="02010609060101010101" pitchFamily="49" charset="-122"/>
                <a:ea typeface="+mj-ea"/>
                <a:cs typeface="+mj-cs"/>
              </a:rPr>
              <a:t>f-T </a:t>
            </a:r>
            <a:r>
              <a:rPr kumimoji="0" lang="zh-CN" altLang="en-US" sz="2800" b="0" i="0" u="none" strike="noStrike" kern="1200" cap="none" spc="0" normalizeH="0" baseline="0" noProof="0" smtClean="0">
                <a:ln>
                  <a:noFill/>
                </a:ln>
                <a:solidFill>
                  <a:schemeClr val="tx1"/>
                </a:solidFill>
                <a:effectLst/>
                <a:uLnTx/>
                <a:uFillTx/>
                <a:latin typeface="黑体" panose="02010609060101010101" pitchFamily="49" charset="-122"/>
                <a:ea typeface="+mj-ea"/>
                <a:cs typeface="+mj-cs"/>
              </a:rPr>
              <a:t>Curve of tensile force against temperature</a:t>
            </a:r>
            <a:endParaRPr kumimoji="0" lang="zh-CN" altLang="en-US" sz="2800" b="0" i="0" u="none" strike="noStrike" kern="1200" cap="none" spc="0" normalizeH="0" baseline="0" noProof="0" smtClean="0">
              <a:ln>
                <a:noFill/>
              </a:ln>
              <a:solidFill>
                <a:schemeClr val="tx1"/>
              </a:solidFill>
              <a:effectLst/>
              <a:uLnTx/>
              <a:uFillTx/>
              <a:latin typeface="黑体" panose="02010609060101010101" pitchFamily="49" charset="-122"/>
              <a:ea typeface="+mj-ea"/>
              <a:cs typeface="+mj-cs"/>
            </a:endParaRPr>
          </a:p>
        </p:txBody>
      </p:sp>
      <p:sp>
        <p:nvSpPr>
          <p:cNvPr id="2603011" name="Text Box 3"/>
          <p:cNvSpPr txBox="1"/>
          <p:nvPr/>
        </p:nvSpPr>
        <p:spPr>
          <a:xfrm>
            <a:off x="1981200" y="5518150"/>
            <a:ext cx="4184650" cy="645160"/>
          </a:xfrm>
          <a:prstGeom prst="rect">
            <a:avLst/>
          </a:prstGeom>
          <a:noFill/>
          <a:ln w="12700">
            <a:noFill/>
          </a:ln>
        </p:spPr>
        <p:txBody>
          <a:bodyPr>
            <a:spAutoFit/>
          </a:bodyPr>
          <a:p>
            <a:pPr eaLnBrk="1" hangingPunct="1">
              <a:spcBef>
                <a:spcPct val="50000"/>
              </a:spcBef>
            </a:pPr>
            <a:r>
              <a:rPr lang="zh-CN" altLang="en-US" dirty="0">
                <a:latin typeface="黑体" panose="02010609060101010101" pitchFamily="49" charset="-122"/>
                <a:ea typeface="黑体" panose="02010609060101010101" pitchFamily="49" charset="-122"/>
              </a:rPr>
              <a:t>各直线外推到</a:t>
            </a:r>
            <a:r>
              <a:rPr lang="en-US" altLang="zh-CN" i="1" dirty="0">
                <a:latin typeface="黑体" panose="02010609060101010101" pitchFamily="49" charset="-122"/>
                <a:ea typeface="黑体" panose="02010609060101010101" pitchFamily="49" charset="-122"/>
              </a:rPr>
              <a:t>T= 0 </a:t>
            </a:r>
            <a:r>
              <a:rPr lang="zh-CN" altLang="en-US" dirty="0">
                <a:latin typeface="黑体" panose="02010609060101010101" pitchFamily="49" charset="-122"/>
                <a:ea typeface="黑体" panose="02010609060101010101" pitchFamily="49" charset="-122"/>
              </a:rPr>
              <a:t>时，几乎都通过坐标的原点</a:t>
            </a:r>
            <a:endParaRPr lang="zh-CN" altLang="en-US" dirty="0">
              <a:latin typeface="黑体" panose="02010609060101010101" pitchFamily="49" charset="-122"/>
              <a:ea typeface="黑体" panose="02010609060101010101" pitchFamily="49" charset="-122"/>
            </a:endParaRPr>
          </a:p>
        </p:txBody>
      </p:sp>
      <p:sp>
        <p:nvSpPr>
          <p:cNvPr id="2603012" name="Line 4"/>
          <p:cNvSpPr/>
          <p:nvPr/>
        </p:nvSpPr>
        <p:spPr>
          <a:xfrm flipV="1">
            <a:off x="2867025" y="814388"/>
            <a:ext cx="5943600" cy="3810000"/>
          </a:xfrm>
          <a:prstGeom prst="line">
            <a:avLst/>
          </a:prstGeom>
          <a:ln w="12700" cap="flat" cmpd="sng">
            <a:solidFill>
              <a:srgbClr val="FF9900"/>
            </a:solidFill>
            <a:prstDash val="lgDash"/>
            <a:miter/>
            <a:headEnd type="none" w="sm" len="sm"/>
            <a:tailEnd type="none" w="sm" len="sm"/>
          </a:ln>
        </p:spPr>
      </p:sp>
      <p:sp>
        <p:nvSpPr>
          <p:cNvPr id="2603013" name="Line 5"/>
          <p:cNvSpPr/>
          <p:nvPr/>
        </p:nvSpPr>
        <p:spPr>
          <a:xfrm flipH="1">
            <a:off x="2393950" y="4652963"/>
            <a:ext cx="3657600" cy="0"/>
          </a:xfrm>
          <a:prstGeom prst="line">
            <a:avLst/>
          </a:prstGeom>
          <a:ln w="12700" cap="flat" cmpd="sng">
            <a:solidFill>
              <a:schemeClr val="tx1"/>
            </a:solidFill>
            <a:prstDash val="solid"/>
            <a:miter/>
            <a:headEnd type="none" w="sm" len="sm"/>
            <a:tailEnd type="none" w="sm" len="sm"/>
          </a:ln>
        </p:spPr>
      </p:sp>
      <p:sp>
        <p:nvSpPr>
          <p:cNvPr id="2603014" name="Line 6"/>
          <p:cNvSpPr/>
          <p:nvPr/>
        </p:nvSpPr>
        <p:spPr>
          <a:xfrm flipV="1">
            <a:off x="2867025" y="1347788"/>
            <a:ext cx="6096000" cy="3276600"/>
          </a:xfrm>
          <a:prstGeom prst="line">
            <a:avLst/>
          </a:prstGeom>
          <a:ln w="12700" cap="flat" cmpd="sng">
            <a:solidFill>
              <a:srgbClr val="FFCCFF"/>
            </a:solidFill>
            <a:prstDash val="lgDash"/>
            <a:miter/>
            <a:headEnd type="none" w="sm" len="sm"/>
            <a:tailEnd type="none" w="sm" len="sm"/>
          </a:ln>
        </p:spPr>
      </p:sp>
      <p:sp>
        <p:nvSpPr>
          <p:cNvPr id="2603015" name="Line 7"/>
          <p:cNvSpPr/>
          <p:nvPr/>
        </p:nvSpPr>
        <p:spPr>
          <a:xfrm flipV="1">
            <a:off x="2867025" y="1881188"/>
            <a:ext cx="6096000" cy="2743200"/>
          </a:xfrm>
          <a:prstGeom prst="line">
            <a:avLst/>
          </a:prstGeom>
          <a:ln w="12700" cap="flat" cmpd="sng">
            <a:solidFill>
              <a:srgbClr val="FFFF99"/>
            </a:solidFill>
            <a:prstDash val="lgDash"/>
            <a:miter/>
            <a:headEnd type="none" w="sm" len="sm"/>
            <a:tailEnd type="none" w="sm" len="sm"/>
          </a:ln>
        </p:spPr>
      </p:sp>
      <p:sp>
        <p:nvSpPr>
          <p:cNvPr id="2603016" name="Line 8"/>
          <p:cNvSpPr/>
          <p:nvPr/>
        </p:nvSpPr>
        <p:spPr>
          <a:xfrm flipV="1">
            <a:off x="2867025" y="2643188"/>
            <a:ext cx="6096000" cy="1981200"/>
          </a:xfrm>
          <a:prstGeom prst="line">
            <a:avLst/>
          </a:prstGeom>
          <a:ln w="12700" cap="flat" cmpd="sng">
            <a:solidFill>
              <a:srgbClr val="CCFFFF"/>
            </a:solidFill>
            <a:prstDash val="lgDash"/>
            <a:miter/>
            <a:headEnd type="none" w="sm" len="sm"/>
            <a:tailEnd type="none" w="sm" len="sm"/>
          </a:ln>
        </p:spPr>
      </p:sp>
      <p:sp>
        <p:nvSpPr>
          <p:cNvPr id="2603017" name="Line 9"/>
          <p:cNvSpPr/>
          <p:nvPr/>
        </p:nvSpPr>
        <p:spPr>
          <a:xfrm flipV="1">
            <a:off x="2867025" y="3557588"/>
            <a:ext cx="6248400" cy="1066800"/>
          </a:xfrm>
          <a:prstGeom prst="line">
            <a:avLst/>
          </a:prstGeom>
          <a:ln w="12700" cap="flat" cmpd="sng">
            <a:solidFill>
              <a:srgbClr val="99FF99"/>
            </a:solidFill>
            <a:prstDash val="lgDash"/>
            <a:miter/>
            <a:headEnd type="none" w="sm" len="sm"/>
            <a:tailEnd type="none" w="sm" len="sm"/>
          </a:ln>
        </p:spPr>
      </p:sp>
      <p:grpSp>
        <p:nvGrpSpPr>
          <p:cNvPr id="2603018" name="Group 10"/>
          <p:cNvGrpSpPr/>
          <p:nvPr/>
        </p:nvGrpSpPr>
        <p:grpSpPr>
          <a:xfrm>
            <a:off x="2098675" y="4522788"/>
            <a:ext cx="3424238" cy="592138"/>
            <a:chOff x="362" y="2849"/>
            <a:chExt cx="1619" cy="373"/>
          </a:xfrm>
        </p:grpSpPr>
        <p:sp>
          <p:nvSpPr>
            <p:cNvPr id="87067" name="Text Box 11"/>
            <p:cNvSpPr txBox="1"/>
            <p:nvPr/>
          </p:nvSpPr>
          <p:spPr>
            <a:xfrm>
              <a:off x="362" y="2990"/>
              <a:ext cx="1619" cy="232"/>
            </a:xfrm>
            <a:prstGeom prst="rect">
              <a:avLst/>
            </a:prstGeom>
            <a:noFill/>
            <a:ln w="12700">
              <a:noFill/>
            </a:ln>
          </p:spPr>
          <p:txBody>
            <a:bodyPr>
              <a:spAutoFit/>
            </a:bodyPr>
            <a:p>
              <a:pPr eaLnBrk="1" hangingPunct="1">
                <a:spcBef>
                  <a:spcPct val="50000"/>
                </a:spcBef>
              </a:pPr>
              <a:r>
                <a:rPr lang="zh-CN" altLang="en-US" dirty="0">
                  <a:latin typeface="Times New Roman" panose="02020603050405020304" pitchFamily="18" charset="0"/>
                </a:rPr>
                <a:t>绝对零度</a:t>
              </a:r>
              <a:r>
                <a:rPr lang="en-US" altLang="zh-CN" dirty="0">
                  <a:latin typeface="Times New Roman" panose="02020603050405020304" pitchFamily="18" charset="0"/>
                </a:rPr>
                <a:t>T=0K</a:t>
              </a:r>
              <a:endParaRPr lang="en-US" altLang="zh-CN" dirty="0">
                <a:latin typeface="Times New Roman" panose="02020603050405020304" pitchFamily="18" charset="0"/>
              </a:endParaRPr>
            </a:p>
          </p:txBody>
        </p:sp>
        <p:sp>
          <p:nvSpPr>
            <p:cNvPr id="87068" name="Oval 12"/>
            <p:cNvSpPr/>
            <p:nvPr/>
          </p:nvSpPr>
          <p:spPr>
            <a:xfrm>
              <a:off x="788" y="2849"/>
              <a:ext cx="144" cy="144"/>
            </a:xfrm>
            <a:prstGeom prst="ellipse">
              <a:avLst/>
            </a:prstGeom>
            <a:solidFill>
              <a:srgbClr val="FFFF66"/>
            </a:solidFill>
            <a:ln w="12700" cap="flat" cmpd="sng">
              <a:solidFill>
                <a:srgbClr val="FFFF66"/>
              </a:solidFill>
              <a:prstDash val="solid"/>
              <a:miter/>
              <a:headEnd type="none" w="sm" len="sm"/>
              <a:tailEnd type="none" w="sm" len="sm"/>
            </a:ln>
          </p:spPr>
          <p:txBody>
            <a:bodyPr wrap="none" anchor="ctr" anchorCtr="0"/>
            <a:p>
              <a:pPr algn="ctr" eaLnBrk="1" hangingPunct="1"/>
              <a:endParaRPr lang="zh-CN" altLang="en-US" dirty="0">
                <a:latin typeface="Arial" panose="020B0604020202020204" pitchFamily="34" charset="0"/>
              </a:endParaRPr>
            </a:p>
          </p:txBody>
        </p:sp>
      </p:grpSp>
      <p:grpSp>
        <p:nvGrpSpPr>
          <p:cNvPr id="2603021" name="Group 13"/>
          <p:cNvGrpSpPr/>
          <p:nvPr/>
        </p:nvGrpSpPr>
        <p:grpSpPr>
          <a:xfrm>
            <a:off x="5578475" y="762000"/>
            <a:ext cx="4318000" cy="4202113"/>
            <a:chOff x="2554" y="480"/>
            <a:chExt cx="2720" cy="2647"/>
          </a:xfrm>
        </p:grpSpPr>
        <p:sp>
          <p:nvSpPr>
            <p:cNvPr id="87058" name="Line 14"/>
            <p:cNvSpPr/>
            <p:nvPr/>
          </p:nvSpPr>
          <p:spPr>
            <a:xfrm>
              <a:off x="2864" y="2941"/>
              <a:ext cx="1968" cy="0"/>
            </a:xfrm>
            <a:prstGeom prst="line">
              <a:avLst/>
            </a:prstGeom>
            <a:ln w="28575" cap="flat" cmpd="sng">
              <a:solidFill>
                <a:schemeClr val="tx1"/>
              </a:solidFill>
              <a:prstDash val="solid"/>
              <a:miter/>
              <a:headEnd type="none" w="sm" len="sm"/>
              <a:tailEnd type="arrow" w="med" len="med"/>
            </a:ln>
          </p:spPr>
        </p:sp>
        <p:sp>
          <p:nvSpPr>
            <p:cNvPr id="87059" name="Text Box 15"/>
            <p:cNvSpPr txBox="1"/>
            <p:nvPr/>
          </p:nvSpPr>
          <p:spPr>
            <a:xfrm>
              <a:off x="4938" y="2759"/>
              <a:ext cx="336" cy="368"/>
            </a:xfrm>
            <a:prstGeom prst="rect">
              <a:avLst/>
            </a:prstGeom>
            <a:noFill/>
            <a:ln w="12700">
              <a:noFill/>
            </a:ln>
          </p:spPr>
          <p:txBody>
            <a:bodyPr>
              <a:spAutoFit/>
            </a:bodyPr>
            <a:p>
              <a:pPr eaLnBrk="1" hangingPunct="1">
                <a:spcBef>
                  <a:spcPct val="50000"/>
                </a:spcBef>
              </a:pPr>
              <a:r>
                <a:rPr lang="en-US" altLang="zh-CN" sz="3200" dirty="0">
                  <a:latin typeface="Times New Roman" panose="02020603050405020304" pitchFamily="18" charset="0"/>
                </a:rPr>
                <a:t>T</a:t>
              </a:r>
              <a:endParaRPr lang="en-US" altLang="zh-CN" sz="3200" dirty="0">
                <a:latin typeface="Times New Roman" panose="02020603050405020304" pitchFamily="18" charset="0"/>
              </a:endParaRPr>
            </a:p>
          </p:txBody>
        </p:sp>
        <p:sp>
          <p:nvSpPr>
            <p:cNvPr id="87060" name="Text Box 16"/>
            <p:cNvSpPr txBox="1"/>
            <p:nvPr/>
          </p:nvSpPr>
          <p:spPr>
            <a:xfrm>
              <a:off x="2554" y="486"/>
              <a:ext cx="240" cy="368"/>
            </a:xfrm>
            <a:prstGeom prst="rect">
              <a:avLst/>
            </a:prstGeom>
            <a:noFill/>
            <a:ln w="12700">
              <a:noFill/>
            </a:ln>
          </p:spPr>
          <p:txBody>
            <a:bodyPr>
              <a:spAutoFit/>
            </a:bodyPr>
            <a:p>
              <a:pPr eaLnBrk="1" hangingPunct="1">
                <a:spcBef>
                  <a:spcPct val="50000"/>
                </a:spcBef>
              </a:pPr>
              <a:r>
                <a:rPr lang="en-US" altLang="zh-CN" sz="3200" i="1" dirty="0">
                  <a:latin typeface="Times New Roman" panose="02020603050405020304" pitchFamily="18" charset="0"/>
                </a:rPr>
                <a:t>f</a:t>
              </a:r>
              <a:endParaRPr lang="en-US" altLang="zh-CN" sz="3200" i="1" dirty="0">
                <a:latin typeface="Times New Roman" panose="02020603050405020304" pitchFamily="18" charset="0"/>
              </a:endParaRPr>
            </a:p>
          </p:txBody>
        </p:sp>
        <p:sp>
          <p:nvSpPr>
            <p:cNvPr id="87061" name="Line 17"/>
            <p:cNvSpPr/>
            <p:nvPr/>
          </p:nvSpPr>
          <p:spPr>
            <a:xfrm flipV="1">
              <a:off x="2862" y="513"/>
              <a:ext cx="1728" cy="1104"/>
            </a:xfrm>
            <a:prstGeom prst="line">
              <a:avLst/>
            </a:prstGeom>
            <a:ln w="38100" cap="flat" cmpd="sng">
              <a:solidFill>
                <a:schemeClr val="tx1"/>
              </a:solidFill>
              <a:prstDash val="solid"/>
              <a:miter/>
              <a:headEnd type="none" w="sm" len="sm"/>
              <a:tailEnd type="none" w="sm" len="sm"/>
            </a:ln>
          </p:spPr>
        </p:sp>
        <p:sp>
          <p:nvSpPr>
            <p:cNvPr id="87062" name="Line 18"/>
            <p:cNvSpPr/>
            <p:nvPr/>
          </p:nvSpPr>
          <p:spPr>
            <a:xfrm flipV="1">
              <a:off x="2858" y="849"/>
              <a:ext cx="1828" cy="963"/>
            </a:xfrm>
            <a:prstGeom prst="line">
              <a:avLst/>
            </a:prstGeom>
            <a:ln w="38100" cap="flat" cmpd="sng">
              <a:solidFill>
                <a:schemeClr val="tx1"/>
              </a:solidFill>
              <a:prstDash val="solid"/>
              <a:miter/>
              <a:headEnd type="none" w="sm" len="sm"/>
              <a:tailEnd type="none" w="sm" len="sm"/>
            </a:ln>
          </p:spPr>
        </p:sp>
        <p:sp>
          <p:nvSpPr>
            <p:cNvPr id="87063" name="Line 19"/>
            <p:cNvSpPr/>
            <p:nvPr/>
          </p:nvSpPr>
          <p:spPr>
            <a:xfrm flipV="1">
              <a:off x="2862" y="1193"/>
              <a:ext cx="1837" cy="808"/>
            </a:xfrm>
            <a:prstGeom prst="line">
              <a:avLst/>
            </a:prstGeom>
            <a:ln w="38100" cap="flat" cmpd="sng">
              <a:solidFill>
                <a:schemeClr val="tx1"/>
              </a:solidFill>
              <a:prstDash val="solid"/>
              <a:miter/>
              <a:headEnd type="none" w="sm" len="sm"/>
              <a:tailEnd type="none" w="sm" len="sm"/>
            </a:ln>
          </p:spPr>
        </p:sp>
        <p:sp>
          <p:nvSpPr>
            <p:cNvPr id="87064" name="Line 20"/>
            <p:cNvSpPr/>
            <p:nvPr/>
          </p:nvSpPr>
          <p:spPr>
            <a:xfrm flipV="1">
              <a:off x="2850" y="1627"/>
              <a:ext cx="1924" cy="650"/>
            </a:xfrm>
            <a:prstGeom prst="line">
              <a:avLst/>
            </a:prstGeom>
            <a:ln w="38100" cap="flat" cmpd="sng">
              <a:solidFill>
                <a:schemeClr val="tx1"/>
              </a:solidFill>
              <a:prstDash val="solid"/>
              <a:miter/>
              <a:headEnd type="none" w="sm" len="sm"/>
              <a:tailEnd type="none" w="sm" len="sm"/>
            </a:ln>
          </p:spPr>
        </p:sp>
        <p:sp>
          <p:nvSpPr>
            <p:cNvPr id="87065" name="Line 21"/>
            <p:cNvSpPr/>
            <p:nvPr/>
          </p:nvSpPr>
          <p:spPr>
            <a:xfrm flipV="1">
              <a:off x="2862" y="2241"/>
              <a:ext cx="1920" cy="336"/>
            </a:xfrm>
            <a:prstGeom prst="line">
              <a:avLst/>
            </a:prstGeom>
            <a:ln w="38100" cap="flat" cmpd="sng">
              <a:solidFill>
                <a:schemeClr val="tx1"/>
              </a:solidFill>
              <a:prstDash val="solid"/>
              <a:miter/>
              <a:headEnd type="none" w="sm" len="sm"/>
              <a:tailEnd type="none" w="sm" len="sm"/>
            </a:ln>
          </p:spPr>
        </p:sp>
        <p:sp>
          <p:nvSpPr>
            <p:cNvPr id="87066" name="Line 22"/>
            <p:cNvSpPr/>
            <p:nvPr/>
          </p:nvSpPr>
          <p:spPr>
            <a:xfrm flipH="1" flipV="1">
              <a:off x="2862" y="480"/>
              <a:ext cx="2" cy="2461"/>
            </a:xfrm>
            <a:prstGeom prst="line">
              <a:avLst/>
            </a:prstGeom>
            <a:ln w="28575" cap="flat" cmpd="sng">
              <a:solidFill>
                <a:schemeClr val="tx1"/>
              </a:solidFill>
              <a:prstDash val="solid"/>
              <a:miter/>
              <a:headEnd type="none" w="sm" len="sm"/>
              <a:tailEnd type="arrow" w="med" len="med"/>
            </a:ln>
          </p:spPr>
        </p:sp>
      </p:grpSp>
      <p:sp>
        <p:nvSpPr>
          <p:cNvPr id="87052" name="Text Box 23"/>
          <p:cNvSpPr txBox="1"/>
          <p:nvPr/>
        </p:nvSpPr>
        <p:spPr>
          <a:xfrm>
            <a:off x="9631998" y="1268413"/>
            <a:ext cx="459740" cy="1234440"/>
          </a:xfrm>
          <a:prstGeom prst="rect">
            <a:avLst/>
          </a:prstGeom>
          <a:noFill/>
          <a:ln w="9525">
            <a:noFill/>
          </a:ln>
        </p:spPr>
        <p:txBody>
          <a:bodyPr vert="eaVert" wrap="none">
            <a:spAutoFit/>
          </a:bodyPr>
          <a:p>
            <a:pPr eaLnBrk="1" hangingPunct="1"/>
            <a:r>
              <a:rPr lang="zh-CN" altLang="en-US" b="1" dirty="0">
                <a:latin typeface="Times New Roman" panose="02020603050405020304" pitchFamily="18" charset="0"/>
              </a:rPr>
              <a:t>形变量减小</a:t>
            </a:r>
            <a:endParaRPr lang="zh-CN" altLang="en-US" b="1" dirty="0">
              <a:latin typeface="Times New Roman" panose="02020603050405020304" pitchFamily="18" charset="0"/>
            </a:endParaRPr>
          </a:p>
        </p:txBody>
      </p:sp>
      <p:sp>
        <p:nvSpPr>
          <p:cNvPr id="87053" name="Rectangle 25"/>
          <p:cNvSpPr/>
          <p:nvPr/>
        </p:nvSpPr>
        <p:spPr>
          <a:xfrm>
            <a:off x="6575425" y="5245100"/>
            <a:ext cx="1479550" cy="368300"/>
          </a:xfrm>
          <a:prstGeom prst="rect">
            <a:avLst/>
          </a:prstGeom>
          <a:noFill/>
          <a:ln w="9525">
            <a:noFill/>
          </a:ln>
        </p:spPr>
        <p:txBody>
          <a:bodyPr wrap="none">
            <a:spAutoFit/>
          </a:bodyPr>
          <a:p>
            <a:pPr eaLnBrk="1" hangingPunct="1"/>
            <a:r>
              <a:rPr lang="en-US" altLang="zh-CN" dirty="0">
                <a:latin typeface="Times New Roman" panose="02020603050405020304" pitchFamily="18" charset="0"/>
              </a:rPr>
              <a:t>(dU</a:t>
            </a:r>
            <a:r>
              <a:rPr lang="zh-CN" altLang="en-US" dirty="0">
                <a:latin typeface="Times New Roman" panose="02020603050405020304" pitchFamily="18" charset="0"/>
              </a:rPr>
              <a:t>／</a:t>
            </a:r>
            <a:r>
              <a:rPr lang="en-US" altLang="zh-CN" dirty="0">
                <a:latin typeface="Times New Roman" panose="02020603050405020304" pitchFamily="18" charset="0"/>
              </a:rPr>
              <a:t>dl)</a:t>
            </a:r>
            <a:r>
              <a:rPr lang="en-US" altLang="zh-CN" baseline="-25000" dirty="0">
                <a:latin typeface="Times New Roman" panose="02020603050405020304" pitchFamily="18" charset="0"/>
              </a:rPr>
              <a:t>T,V</a:t>
            </a: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87054" name="Rectangle 26"/>
          <p:cNvSpPr/>
          <p:nvPr/>
        </p:nvSpPr>
        <p:spPr>
          <a:xfrm>
            <a:off x="6456363" y="5876925"/>
            <a:ext cx="1783080" cy="368300"/>
          </a:xfrm>
          <a:prstGeom prst="rect">
            <a:avLst/>
          </a:prstGeom>
          <a:noFill/>
          <a:ln w="9525">
            <a:noFill/>
          </a:ln>
        </p:spPr>
        <p:txBody>
          <a:bodyPr wrap="none">
            <a:spAutoFit/>
          </a:bodyPr>
          <a:p>
            <a:pPr eaLnBrk="1" hangingPunct="1"/>
            <a:r>
              <a:rPr lang="zh-CN" altLang="en-US" b="1" dirty="0">
                <a:latin typeface="Times New Roman" panose="02020603050405020304" pitchFamily="18" charset="0"/>
              </a:rPr>
              <a:t>伸长率小于</a:t>
            </a:r>
            <a:r>
              <a:rPr lang="en-US" altLang="zh-CN" b="1" dirty="0">
                <a:latin typeface="Times New Roman" panose="02020603050405020304" pitchFamily="18" charset="0"/>
              </a:rPr>
              <a:t>10</a:t>
            </a:r>
            <a:r>
              <a:rPr lang="zh-CN" altLang="en-US" b="1" dirty="0">
                <a:latin typeface="Times New Roman" panose="02020603050405020304" pitchFamily="18" charset="0"/>
              </a:rPr>
              <a:t>％</a:t>
            </a:r>
            <a:endParaRPr lang="zh-CN" altLang="en-US" b="1" dirty="0">
              <a:latin typeface="Times New Roman" panose="02020603050405020304" pitchFamily="18" charset="0"/>
            </a:endParaRPr>
          </a:p>
        </p:txBody>
      </p:sp>
      <p:pic>
        <p:nvPicPr>
          <p:cNvPr id="87055" name="Picture 28"/>
          <p:cNvPicPr>
            <a:picLocks noChangeAspect="1"/>
          </p:cNvPicPr>
          <p:nvPr/>
        </p:nvPicPr>
        <p:blipFill>
          <a:blip r:embed="rId1"/>
          <a:stretch>
            <a:fillRect/>
          </a:stretch>
        </p:blipFill>
        <p:spPr>
          <a:xfrm>
            <a:off x="1919288" y="1412875"/>
            <a:ext cx="3600450" cy="1038225"/>
          </a:xfrm>
          <a:prstGeom prst="rect">
            <a:avLst/>
          </a:prstGeom>
          <a:noFill/>
          <a:ln w="9525">
            <a:noFill/>
          </a:ln>
        </p:spPr>
      </p:pic>
      <p:sp>
        <p:nvSpPr>
          <p:cNvPr id="87056" name="Line 32"/>
          <p:cNvSpPr/>
          <p:nvPr/>
        </p:nvSpPr>
        <p:spPr>
          <a:xfrm>
            <a:off x="9409113" y="1268413"/>
            <a:ext cx="0" cy="0"/>
          </a:xfrm>
          <a:prstGeom prst="line">
            <a:avLst/>
          </a:prstGeom>
          <a:ln w="38100" cap="flat" cmpd="sng">
            <a:solidFill>
              <a:srgbClr val="993366"/>
            </a:solidFill>
            <a:prstDash val="solid"/>
            <a:headEnd type="none" w="med" len="med"/>
            <a:tailEnd type="triangle" w="med" len="med"/>
          </a:ln>
        </p:spPr>
      </p:sp>
      <p:sp>
        <p:nvSpPr>
          <p:cNvPr id="87057" name="Line 33"/>
          <p:cNvSpPr/>
          <p:nvPr/>
        </p:nvSpPr>
        <p:spPr>
          <a:xfrm>
            <a:off x="9409113" y="1196975"/>
            <a:ext cx="0" cy="2087563"/>
          </a:xfrm>
          <a:prstGeom prst="line">
            <a:avLst/>
          </a:prstGeom>
          <a:ln w="38100" cap="flat" cmpd="sng">
            <a:solidFill>
              <a:srgbClr val="993366"/>
            </a:solidFill>
            <a:prstDash val="solid"/>
            <a:headEnd type="none" w="med" len="med"/>
            <a:tailEnd type="triangle" w="med" len="med"/>
          </a:ln>
        </p:spPr>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03010"/>
                                        </p:tgtEl>
                                        <p:attrNameLst>
                                          <p:attrName>style.visibility</p:attrName>
                                        </p:attrNameLst>
                                      </p:cBhvr>
                                      <p:to>
                                        <p:strVal val="visible"/>
                                      </p:to>
                                    </p:set>
                                    <p:animEffect transition="in" filter="blinds(horizontal)">
                                      <p:cBhvr>
                                        <p:cTn id="7" dur="500"/>
                                        <p:tgtEl>
                                          <p:spTgt spid="26030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603021"/>
                                        </p:tgtEl>
                                        <p:attrNameLst>
                                          <p:attrName>style.visibility</p:attrName>
                                        </p:attrNameLst>
                                      </p:cBhvr>
                                      <p:to>
                                        <p:strVal val="visible"/>
                                      </p:to>
                                    </p:set>
                                    <p:animEffect transition="in" filter="blinds(horizontal)">
                                      <p:cBhvr>
                                        <p:cTn id="11" dur="500"/>
                                        <p:tgtEl>
                                          <p:spTgt spid="2603021"/>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2" fill="hold" nodeType="clickEffect">
                                  <p:stCondLst>
                                    <p:cond delay="0"/>
                                  </p:stCondLst>
                                  <p:childTnLst>
                                    <p:set>
                                      <p:cBhvr>
                                        <p:cTn id="15" dur="1" fill="hold">
                                          <p:stCondLst>
                                            <p:cond delay="0"/>
                                          </p:stCondLst>
                                        </p:cTn>
                                        <p:tgtEl>
                                          <p:spTgt spid="2603013"/>
                                        </p:tgtEl>
                                        <p:attrNameLst>
                                          <p:attrName>style.visibility</p:attrName>
                                        </p:attrNameLst>
                                      </p:cBhvr>
                                      <p:to>
                                        <p:strVal val="visible"/>
                                      </p:to>
                                    </p:set>
                                    <p:anim calcmode="lin" valueType="num">
                                      <p:cBhvr>
                                        <p:cTn id="16" dur="500" fill="hold"/>
                                        <p:tgtEl>
                                          <p:spTgt spid="2603013"/>
                                        </p:tgtEl>
                                        <p:attrNameLst>
                                          <p:attrName>ppt_x</p:attrName>
                                        </p:attrNameLst>
                                      </p:cBhvr>
                                      <p:tavLst>
                                        <p:tav tm="0">
                                          <p:val>
                                            <p:strVal val="#ppt_x+#ppt_w/2"/>
                                          </p:val>
                                        </p:tav>
                                        <p:tav tm="100000">
                                          <p:val>
                                            <p:strVal val="#ppt_x"/>
                                          </p:val>
                                        </p:tav>
                                      </p:tavLst>
                                    </p:anim>
                                    <p:anim calcmode="lin" valueType="num">
                                      <p:cBhvr>
                                        <p:cTn id="17" dur="500" fill="hold"/>
                                        <p:tgtEl>
                                          <p:spTgt spid="2603013"/>
                                        </p:tgtEl>
                                        <p:attrNameLst>
                                          <p:attrName>ppt_y</p:attrName>
                                        </p:attrNameLst>
                                      </p:cBhvr>
                                      <p:tavLst>
                                        <p:tav tm="0">
                                          <p:val>
                                            <p:strVal val="#ppt_y"/>
                                          </p:val>
                                        </p:tav>
                                        <p:tav tm="100000">
                                          <p:val>
                                            <p:strVal val="#ppt_y"/>
                                          </p:val>
                                        </p:tav>
                                      </p:tavLst>
                                    </p:anim>
                                    <p:anim calcmode="lin" valueType="num">
                                      <p:cBhvr>
                                        <p:cTn id="18" dur="500" fill="hold"/>
                                        <p:tgtEl>
                                          <p:spTgt spid="2603013"/>
                                        </p:tgtEl>
                                        <p:attrNameLst>
                                          <p:attrName>ppt_w</p:attrName>
                                        </p:attrNameLst>
                                      </p:cBhvr>
                                      <p:tavLst>
                                        <p:tav tm="0">
                                          <p:val>
                                            <p:fltVal val="0.000000"/>
                                          </p:val>
                                        </p:tav>
                                        <p:tav tm="100000">
                                          <p:val>
                                            <p:strVal val="#ppt_w"/>
                                          </p:val>
                                        </p:tav>
                                      </p:tavLst>
                                    </p:anim>
                                    <p:anim calcmode="lin" valueType="num">
                                      <p:cBhvr>
                                        <p:cTn id="19" dur="500" fill="hold"/>
                                        <p:tgtEl>
                                          <p:spTgt spid="2603013"/>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18" presetClass="entr" presetSubtype="12" fill="hold" nodeType="afterEffect">
                                  <p:stCondLst>
                                    <p:cond delay="0"/>
                                  </p:stCondLst>
                                  <p:childTnLst>
                                    <p:set>
                                      <p:cBhvr>
                                        <p:cTn id="22" dur="1" fill="hold">
                                          <p:stCondLst>
                                            <p:cond delay="0"/>
                                          </p:stCondLst>
                                        </p:cTn>
                                        <p:tgtEl>
                                          <p:spTgt spid="2603012"/>
                                        </p:tgtEl>
                                        <p:attrNameLst>
                                          <p:attrName>style.visibility</p:attrName>
                                        </p:attrNameLst>
                                      </p:cBhvr>
                                      <p:to>
                                        <p:strVal val="visible"/>
                                      </p:to>
                                    </p:set>
                                    <p:animEffect transition="in" filter="strips(downLeft)">
                                      <p:cBhvr>
                                        <p:cTn id="23" dur="500"/>
                                        <p:tgtEl>
                                          <p:spTgt spid="2603012"/>
                                        </p:tgtEl>
                                      </p:cBhvr>
                                    </p:animEffect>
                                  </p:childTnLst>
                                </p:cTn>
                              </p:par>
                            </p:childTnLst>
                          </p:cTn>
                        </p:par>
                        <p:par>
                          <p:cTn id="24" fill="hold">
                            <p:stCondLst>
                              <p:cond delay="1000"/>
                            </p:stCondLst>
                            <p:childTnLst>
                              <p:par>
                                <p:cTn id="25" presetID="18" presetClass="entr" presetSubtype="12" fill="hold" nodeType="afterEffect">
                                  <p:stCondLst>
                                    <p:cond delay="0"/>
                                  </p:stCondLst>
                                  <p:childTnLst>
                                    <p:set>
                                      <p:cBhvr>
                                        <p:cTn id="26" dur="1" fill="hold">
                                          <p:stCondLst>
                                            <p:cond delay="0"/>
                                          </p:stCondLst>
                                        </p:cTn>
                                        <p:tgtEl>
                                          <p:spTgt spid="2603014"/>
                                        </p:tgtEl>
                                        <p:attrNameLst>
                                          <p:attrName>style.visibility</p:attrName>
                                        </p:attrNameLst>
                                      </p:cBhvr>
                                      <p:to>
                                        <p:strVal val="visible"/>
                                      </p:to>
                                    </p:set>
                                    <p:animEffect transition="in" filter="strips(downLeft)">
                                      <p:cBhvr>
                                        <p:cTn id="27" dur="500"/>
                                        <p:tgtEl>
                                          <p:spTgt spid="2603014"/>
                                        </p:tgtEl>
                                      </p:cBhvr>
                                    </p:animEffect>
                                  </p:childTnLst>
                                </p:cTn>
                              </p:par>
                            </p:childTnLst>
                          </p:cTn>
                        </p:par>
                        <p:par>
                          <p:cTn id="28" fill="hold">
                            <p:stCondLst>
                              <p:cond delay="1500"/>
                            </p:stCondLst>
                            <p:childTnLst>
                              <p:par>
                                <p:cTn id="29" presetID="18" presetClass="entr" presetSubtype="12" fill="hold" nodeType="afterEffect">
                                  <p:stCondLst>
                                    <p:cond delay="0"/>
                                  </p:stCondLst>
                                  <p:childTnLst>
                                    <p:set>
                                      <p:cBhvr>
                                        <p:cTn id="30" dur="1" fill="hold">
                                          <p:stCondLst>
                                            <p:cond delay="0"/>
                                          </p:stCondLst>
                                        </p:cTn>
                                        <p:tgtEl>
                                          <p:spTgt spid="2603015"/>
                                        </p:tgtEl>
                                        <p:attrNameLst>
                                          <p:attrName>style.visibility</p:attrName>
                                        </p:attrNameLst>
                                      </p:cBhvr>
                                      <p:to>
                                        <p:strVal val="visible"/>
                                      </p:to>
                                    </p:set>
                                    <p:animEffect transition="in" filter="strips(downLeft)">
                                      <p:cBhvr>
                                        <p:cTn id="31" dur="500"/>
                                        <p:tgtEl>
                                          <p:spTgt spid="2603015"/>
                                        </p:tgtEl>
                                      </p:cBhvr>
                                    </p:animEffect>
                                  </p:childTnLst>
                                </p:cTn>
                              </p:par>
                            </p:childTnLst>
                          </p:cTn>
                        </p:par>
                        <p:par>
                          <p:cTn id="32" fill="hold">
                            <p:stCondLst>
                              <p:cond delay="2000"/>
                            </p:stCondLst>
                            <p:childTnLst>
                              <p:par>
                                <p:cTn id="33" presetID="18" presetClass="entr" presetSubtype="12" fill="hold" nodeType="afterEffect">
                                  <p:stCondLst>
                                    <p:cond delay="0"/>
                                  </p:stCondLst>
                                  <p:childTnLst>
                                    <p:set>
                                      <p:cBhvr>
                                        <p:cTn id="34" dur="1" fill="hold">
                                          <p:stCondLst>
                                            <p:cond delay="0"/>
                                          </p:stCondLst>
                                        </p:cTn>
                                        <p:tgtEl>
                                          <p:spTgt spid="2603016"/>
                                        </p:tgtEl>
                                        <p:attrNameLst>
                                          <p:attrName>style.visibility</p:attrName>
                                        </p:attrNameLst>
                                      </p:cBhvr>
                                      <p:to>
                                        <p:strVal val="visible"/>
                                      </p:to>
                                    </p:set>
                                    <p:animEffect transition="in" filter="strips(downLeft)">
                                      <p:cBhvr>
                                        <p:cTn id="35" dur="500"/>
                                        <p:tgtEl>
                                          <p:spTgt spid="2603016"/>
                                        </p:tgtEl>
                                      </p:cBhvr>
                                    </p:animEffect>
                                  </p:childTnLst>
                                </p:cTn>
                              </p:par>
                            </p:childTnLst>
                          </p:cTn>
                        </p:par>
                        <p:par>
                          <p:cTn id="36" fill="hold">
                            <p:stCondLst>
                              <p:cond delay="2500"/>
                            </p:stCondLst>
                            <p:childTnLst>
                              <p:par>
                                <p:cTn id="37" presetID="18" presetClass="entr" presetSubtype="12" fill="hold" nodeType="afterEffect">
                                  <p:stCondLst>
                                    <p:cond delay="0"/>
                                  </p:stCondLst>
                                  <p:childTnLst>
                                    <p:set>
                                      <p:cBhvr>
                                        <p:cTn id="38" dur="1" fill="hold">
                                          <p:stCondLst>
                                            <p:cond delay="0"/>
                                          </p:stCondLst>
                                        </p:cTn>
                                        <p:tgtEl>
                                          <p:spTgt spid="2603017"/>
                                        </p:tgtEl>
                                        <p:attrNameLst>
                                          <p:attrName>style.visibility</p:attrName>
                                        </p:attrNameLst>
                                      </p:cBhvr>
                                      <p:to>
                                        <p:strVal val="visible"/>
                                      </p:to>
                                    </p:set>
                                    <p:animEffect transition="in" filter="strips(downLeft)">
                                      <p:cBhvr>
                                        <p:cTn id="39" dur="500"/>
                                        <p:tgtEl>
                                          <p:spTgt spid="260301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03018"/>
                                        </p:tgtEl>
                                        <p:attrNameLst>
                                          <p:attrName>style.visibility</p:attrName>
                                        </p:attrNameLst>
                                      </p:cBhvr>
                                      <p:to>
                                        <p:strVal val="visible"/>
                                      </p:to>
                                    </p:set>
                                    <p:animEffect transition="in" filter="blinds(horizontal)">
                                      <p:cBhvr>
                                        <p:cTn id="44" dur="500"/>
                                        <p:tgtEl>
                                          <p:spTgt spid="2603018"/>
                                        </p:tgtEl>
                                      </p:cBhvr>
                                    </p:animEffec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2603011"/>
                                        </p:tgtEl>
                                        <p:attrNameLst>
                                          <p:attrName>style.visibility</p:attrName>
                                        </p:attrNameLst>
                                      </p:cBhvr>
                                      <p:to>
                                        <p:strVal val="visible"/>
                                      </p:to>
                                    </p:set>
                                    <p:animEffect transition="in" filter="dissolve">
                                      <p:cBhvr>
                                        <p:cTn id="48" dur="500"/>
                                        <p:tgtEl>
                                          <p:spTgt spid="260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3010" grpId="0"/>
      <p:bldP spid="26030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p:nvPr/>
        </p:nvSpPr>
        <p:spPr>
          <a:xfrm>
            <a:off x="4125913" y="1049655"/>
            <a:ext cx="4859337" cy="4041775"/>
          </a:xfrm>
          <a:prstGeom prst="rect">
            <a:avLst/>
          </a:prstGeom>
          <a:noFill/>
          <a:ln w="28575" cap="flat" cmpd="sng">
            <a:solidFill>
              <a:schemeClr val="tx1"/>
            </a:solidFill>
            <a:prstDash val="solid"/>
            <a:miter/>
            <a:headEnd type="none" w="med" len="med"/>
            <a:tailEnd type="none" w="med" len="med"/>
          </a:ln>
        </p:spPr>
        <p:txBody>
          <a:bodyPr wrap="none" anchor="ctr" anchorCtr="0"/>
          <a:p>
            <a:pPr algn="ctr" eaLnBrk="1" hangingPunct="1"/>
            <a:endParaRPr lang="zh-CN" altLang="en-US" dirty="0">
              <a:latin typeface="Arial" panose="020B0604020202020204" pitchFamily="34" charset="0"/>
            </a:endParaRPr>
          </a:p>
        </p:txBody>
      </p:sp>
      <p:grpSp>
        <p:nvGrpSpPr>
          <p:cNvPr id="10243" name="Group 3"/>
          <p:cNvGrpSpPr/>
          <p:nvPr/>
        </p:nvGrpSpPr>
        <p:grpSpPr>
          <a:xfrm>
            <a:off x="4125913" y="1263650"/>
            <a:ext cx="155575" cy="2892425"/>
            <a:chOff x="240" y="1111"/>
            <a:chExt cx="92" cy="480"/>
          </a:xfrm>
        </p:grpSpPr>
        <p:sp>
          <p:nvSpPr>
            <p:cNvPr id="10257" name="Line 4"/>
            <p:cNvSpPr/>
            <p:nvPr/>
          </p:nvSpPr>
          <p:spPr>
            <a:xfrm>
              <a:off x="240" y="1111"/>
              <a:ext cx="92" cy="0"/>
            </a:xfrm>
            <a:prstGeom prst="line">
              <a:avLst/>
            </a:prstGeom>
            <a:ln w="19050" cap="flat" cmpd="sng">
              <a:solidFill>
                <a:schemeClr val="tx1"/>
              </a:solidFill>
              <a:prstDash val="solid"/>
              <a:headEnd type="none" w="med" len="med"/>
              <a:tailEnd type="none" w="med" len="med"/>
            </a:ln>
          </p:spPr>
        </p:sp>
        <p:sp>
          <p:nvSpPr>
            <p:cNvPr id="10258" name="Line 5"/>
            <p:cNvSpPr/>
            <p:nvPr/>
          </p:nvSpPr>
          <p:spPr>
            <a:xfrm>
              <a:off x="240" y="1207"/>
              <a:ext cx="92" cy="0"/>
            </a:xfrm>
            <a:prstGeom prst="line">
              <a:avLst/>
            </a:prstGeom>
            <a:ln w="19050" cap="flat" cmpd="sng">
              <a:solidFill>
                <a:schemeClr val="tx1"/>
              </a:solidFill>
              <a:prstDash val="solid"/>
              <a:headEnd type="none" w="med" len="med"/>
              <a:tailEnd type="none" w="med" len="med"/>
            </a:ln>
          </p:spPr>
        </p:sp>
        <p:sp>
          <p:nvSpPr>
            <p:cNvPr id="10259" name="Line 6"/>
            <p:cNvSpPr/>
            <p:nvPr/>
          </p:nvSpPr>
          <p:spPr>
            <a:xfrm>
              <a:off x="240" y="1303"/>
              <a:ext cx="92" cy="0"/>
            </a:xfrm>
            <a:prstGeom prst="line">
              <a:avLst/>
            </a:prstGeom>
            <a:ln w="19050" cap="flat" cmpd="sng">
              <a:solidFill>
                <a:schemeClr val="tx1"/>
              </a:solidFill>
              <a:prstDash val="solid"/>
              <a:headEnd type="none" w="med" len="med"/>
              <a:tailEnd type="none" w="med" len="med"/>
            </a:ln>
          </p:spPr>
        </p:sp>
        <p:sp>
          <p:nvSpPr>
            <p:cNvPr id="10260" name="Line 7"/>
            <p:cNvSpPr/>
            <p:nvPr/>
          </p:nvSpPr>
          <p:spPr>
            <a:xfrm>
              <a:off x="240" y="1399"/>
              <a:ext cx="92" cy="0"/>
            </a:xfrm>
            <a:prstGeom prst="line">
              <a:avLst/>
            </a:prstGeom>
            <a:ln w="19050" cap="flat" cmpd="sng">
              <a:solidFill>
                <a:schemeClr val="tx1"/>
              </a:solidFill>
              <a:prstDash val="solid"/>
              <a:headEnd type="none" w="med" len="med"/>
              <a:tailEnd type="none" w="med" len="med"/>
            </a:ln>
          </p:spPr>
        </p:sp>
        <p:sp>
          <p:nvSpPr>
            <p:cNvPr id="10261" name="Line 8"/>
            <p:cNvSpPr/>
            <p:nvPr/>
          </p:nvSpPr>
          <p:spPr>
            <a:xfrm>
              <a:off x="240" y="1495"/>
              <a:ext cx="92" cy="0"/>
            </a:xfrm>
            <a:prstGeom prst="line">
              <a:avLst/>
            </a:prstGeom>
            <a:ln w="19050" cap="flat" cmpd="sng">
              <a:solidFill>
                <a:schemeClr val="tx1"/>
              </a:solidFill>
              <a:prstDash val="solid"/>
              <a:headEnd type="none" w="med" len="med"/>
              <a:tailEnd type="none" w="med" len="med"/>
            </a:ln>
          </p:spPr>
        </p:sp>
        <p:sp>
          <p:nvSpPr>
            <p:cNvPr id="10262" name="Line 9"/>
            <p:cNvSpPr/>
            <p:nvPr/>
          </p:nvSpPr>
          <p:spPr>
            <a:xfrm>
              <a:off x="240" y="1591"/>
              <a:ext cx="92" cy="0"/>
            </a:xfrm>
            <a:prstGeom prst="line">
              <a:avLst/>
            </a:prstGeom>
            <a:ln w="19050" cap="flat" cmpd="sng">
              <a:solidFill>
                <a:schemeClr val="tx1"/>
              </a:solidFill>
              <a:prstDash val="solid"/>
              <a:headEnd type="none" w="med" len="med"/>
              <a:tailEnd type="none" w="med" len="med"/>
            </a:ln>
          </p:spPr>
        </p:sp>
      </p:grpSp>
      <p:sp>
        <p:nvSpPr>
          <p:cNvPr id="10244" name="Text Box 10"/>
          <p:cNvSpPr txBox="1"/>
          <p:nvPr/>
        </p:nvSpPr>
        <p:spPr>
          <a:xfrm>
            <a:off x="3235325" y="506413"/>
            <a:ext cx="776288" cy="4461510"/>
          </a:xfrm>
          <a:prstGeom prst="rect">
            <a:avLst/>
          </a:prstGeom>
          <a:noFill/>
          <a:ln w="9525">
            <a:noFill/>
          </a:ln>
        </p:spPr>
        <p:txBody>
          <a:bodyPr>
            <a:spAutoFit/>
          </a:bodyPr>
          <a:p>
            <a:pPr algn="r" eaLnBrk="1" hangingPunct="1">
              <a:lnSpc>
                <a:spcPct val="90000"/>
              </a:lnSpc>
              <a:spcBef>
                <a:spcPct val="100000"/>
              </a:spcBef>
            </a:pPr>
            <a:r>
              <a:rPr lang="zh-CN" altLang="en-US" sz="2000" dirty="0">
                <a:latin typeface="Times New Roman" panose="02020603050405020304" pitchFamily="18" charset="0"/>
              </a:rPr>
              <a:t>10</a:t>
            </a:r>
            <a:endParaRPr lang="zh-CN" altLang="en-US" sz="2000" dirty="0">
              <a:latin typeface="Times New Roman" panose="02020603050405020304" pitchFamily="18" charset="0"/>
            </a:endParaRPr>
          </a:p>
          <a:p>
            <a:pPr algn="r" eaLnBrk="1" hangingPunct="1">
              <a:lnSpc>
                <a:spcPct val="90000"/>
              </a:lnSpc>
              <a:spcBef>
                <a:spcPct val="100000"/>
              </a:spcBef>
            </a:pPr>
            <a:r>
              <a:rPr lang="zh-CN" altLang="en-US" sz="2000" dirty="0">
                <a:latin typeface="Times New Roman" panose="02020603050405020304" pitchFamily="18" charset="0"/>
              </a:rPr>
              <a:t>9</a:t>
            </a:r>
            <a:endParaRPr lang="zh-CN" altLang="en-US" sz="2000" dirty="0">
              <a:latin typeface="Times New Roman" panose="02020603050405020304" pitchFamily="18" charset="0"/>
            </a:endParaRPr>
          </a:p>
          <a:p>
            <a:pPr algn="r" eaLnBrk="1" hangingPunct="1">
              <a:lnSpc>
                <a:spcPct val="90000"/>
              </a:lnSpc>
              <a:spcBef>
                <a:spcPct val="100000"/>
              </a:spcBef>
            </a:pPr>
            <a:r>
              <a:rPr lang="zh-CN" altLang="en-US" sz="2000" dirty="0">
                <a:latin typeface="Times New Roman" panose="02020603050405020304" pitchFamily="18" charset="0"/>
              </a:rPr>
              <a:t>8</a:t>
            </a:r>
            <a:endParaRPr lang="zh-CN" altLang="en-US" sz="2000" dirty="0">
              <a:latin typeface="Times New Roman" panose="02020603050405020304" pitchFamily="18" charset="0"/>
            </a:endParaRPr>
          </a:p>
          <a:p>
            <a:pPr algn="r" eaLnBrk="1" hangingPunct="1">
              <a:lnSpc>
                <a:spcPct val="90000"/>
              </a:lnSpc>
              <a:spcBef>
                <a:spcPct val="100000"/>
              </a:spcBef>
            </a:pPr>
            <a:r>
              <a:rPr lang="zh-CN" altLang="en-US" sz="2000" dirty="0">
                <a:latin typeface="Times New Roman" panose="02020603050405020304" pitchFamily="18" charset="0"/>
              </a:rPr>
              <a:t>7</a:t>
            </a:r>
            <a:endParaRPr lang="zh-CN" altLang="en-US" sz="2000" dirty="0">
              <a:latin typeface="Times New Roman" panose="02020603050405020304" pitchFamily="18" charset="0"/>
            </a:endParaRPr>
          </a:p>
          <a:p>
            <a:pPr algn="r" eaLnBrk="1" hangingPunct="1">
              <a:lnSpc>
                <a:spcPct val="90000"/>
              </a:lnSpc>
              <a:spcBef>
                <a:spcPct val="100000"/>
              </a:spcBef>
            </a:pPr>
            <a:r>
              <a:rPr lang="zh-CN" altLang="en-US" sz="2000" dirty="0">
                <a:latin typeface="Times New Roman" panose="02020603050405020304" pitchFamily="18" charset="0"/>
              </a:rPr>
              <a:t>6</a:t>
            </a:r>
            <a:endParaRPr lang="zh-CN" altLang="en-US" sz="2000" dirty="0">
              <a:latin typeface="Times New Roman" panose="02020603050405020304" pitchFamily="18" charset="0"/>
            </a:endParaRPr>
          </a:p>
          <a:p>
            <a:pPr algn="r" eaLnBrk="1" hangingPunct="1">
              <a:lnSpc>
                <a:spcPct val="90000"/>
              </a:lnSpc>
              <a:spcBef>
                <a:spcPct val="100000"/>
              </a:spcBef>
            </a:pPr>
            <a:r>
              <a:rPr lang="zh-CN" altLang="en-US" sz="2000" dirty="0">
                <a:latin typeface="Times New Roman" panose="02020603050405020304" pitchFamily="18" charset="0"/>
              </a:rPr>
              <a:t>5</a:t>
            </a:r>
            <a:endParaRPr lang="zh-CN" altLang="en-US" sz="2000" dirty="0">
              <a:latin typeface="Times New Roman" panose="02020603050405020304" pitchFamily="18" charset="0"/>
            </a:endParaRPr>
          </a:p>
          <a:p>
            <a:pPr algn="r" eaLnBrk="1" hangingPunct="1">
              <a:lnSpc>
                <a:spcPct val="90000"/>
              </a:lnSpc>
              <a:spcBef>
                <a:spcPct val="100000"/>
              </a:spcBef>
            </a:pPr>
            <a:r>
              <a:rPr lang="zh-CN" altLang="en-US" sz="2000" dirty="0">
                <a:latin typeface="Times New Roman" panose="02020603050405020304" pitchFamily="18" charset="0"/>
              </a:rPr>
              <a:t>4</a:t>
            </a:r>
            <a:endParaRPr lang="zh-CN" altLang="en-US" sz="2000" dirty="0">
              <a:latin typeface="Times New Roman" panose="02020603050405020304" pitchFamily="18" charset="0"/>
            </a:endParaRPr>
          </a:p>
          <a:p>
            <a:pPr algn="r" eaLnBrk="1" hangingPunct="1">
              <a:lnSpc>
                <a:spcPct val="90000"/>
              </a:lnSpc>
              <a:spcBef>
                <a:spcPct val="100000"/>
              </a:spcBef>
            </a:pPr>
            <a:r>
              <a:rPr lang="zh-CN" altLang="en-US" sz="2000" dirty="0">
                <a:latin typeface="Times New Roman" panose="02020603050405020304" pitchFamily="18" charset="0"/>
              </a:rPr>
              <a:t>3</a:t>
            </a:r>
            <a:endParaRPr lang="zh-CN" altLang="en-US" sz="2000" dirty="0">
              <a:latin typeface="Times New Roman" panose="02020603050405020304" pitchFamily="18" charset="0"/>
            </a:endParaRPr>
          </a:p>
        </p:txBody>
      </p:sp>
      <p:sp>
        <p:nvSpPr>
          <p:cNvPr id="10245" name="Oval 11"/>
          <p:cNvSpPr/>
          <p:nvPr/>
        </p:nvSpPr>
        <p:spPr>
          <a:xfrm>
            <a:off x="6351588" y="2535238"/>
            <a:ext cx="369887" cy="369887"/>
          </a:xfrm>
          <a:prstGeom prst="ellipse">
            <a:avLst/>
          </a:prstGeom>
          <a:noFill/>
          <a:ln w="28575" cap="flat" cmpd="sng">
            <a:solidFill>
              <a:srgbClr val="66FFFF"/>
            </a:solidFill>
            <a:prstDash val="solid"/>
            <a:headEnd type="none" w="med" len="med"/>
            <a:tailEnd type="none" w="med" len="med"/>
          </a:ln>
        </p:spPr>
        <p:txBody>
          <a:bodyPr wrap="none" anchor="ctr" anchorCtr="0"/>
          <a:p>
            <a:pPr algn="ctr" eaLnBrk="1" hangingPunct="1"/>
            <a:r>
              <a:rPr lang="en-US" altLang="zh-CN" sz="2000" dirty="0">
                <a:latin typeface="Times New Roman" panose="02020603050405020304" pitchFamily="18" charset="0"/>
              </a:rPr>
              <a:t>III</a:t>
            </a:r>
            <a:endParaRPr lang="en-US" altLang="zh-CN" sz="2000" dirty="0">
              <a:latin typeface="Times New Roman" panose="02020603050405020304" pitchFamily="18" charset="0"/>
            </a:endParaRPr>
          </a:p>
        </p:txBody>
      </p:sp>
      <p:sp>
        <p:nvSpPr>
          <p:cNvPr id="10246" name="Oval 12"/>
          <p:cNvSpPr/>
          <p:nvPr/>
        </p:nvSpPr>
        <p:spPr>
          <a:xfrm>
            <a:off x="4422775" y="681038"/>
            <a:ext cx="368300" cy="368300"/>
          </a:xfrm>
          <a:prstGeom prst="ellipse">
            <a:avLst/>
          </a:prstGeom>
          <a:noFill/>
          <a:ln w="28575" cap="flat" cmpd="sng">
            <a:solidFill>
              <a:srgbClr val="66FFFF"/>
            </a:solidFill>
            <a:prstDash val="solid"/>
            <a:headEnd type="none" w="med" len="med"/>
            <a:tailEnd type="none" w="med" len="med"/>
          </a:ln>
        </p:spPr>
        <p:txBody>
          <a:bodyPr wrap="none" anchor="ctr" anchorCtr="0"/>
          <a:p>
            <a:pPr algn="ctr" eaLnBrk="1" hangingPunct="1"/>
            <a:r>
              <a:rPr lang="en-US" altLang="zh-CN" sz="2000" dirty="0">
                <a:latin typeface="Times New Roman" panose="02020603050405020304" pitchFamily="18" charset="0"/>
              </a:rPr>
              <a:t>I</a:t>
            </a:r>
            <a:endParaRPr lang="en-US" altLang="zh-CN" sz="2000" dirty="0">
              <a:latin typeface="Times New Roman" panose="02020603050405020304" pitchFamily="18" charset="0"/>
            </a:endParaRPr>
          </a:p>
        </p:txBody>
      </p:sp>
      <p:sp>
        <p:nvSpPr>
          <p:cNvPr id="10247" name="Oval 13"/>
          <p:cNvSpPr/>
          <p:nvPr/>
        </p:nvSpPr>
        <p:spPr>
          <a:xfrm>
            <a:off x="5338763" y="1736725"/>
            <a:ext cx="369887" cy="369888"/>
          </a:xfrm>
          <a:prstGeom prst="ellipse">
            <a:avLst/>
          </a:prstGeom>
          <a:noFill/>
          <a:ln w="28575" cap="flat" cmpd="sng">
            <a:solidFill>
              <a:srgbClr val="66FFFF"/>
            </a:solidFill>
            <a:prstDash val="solid"/>
            <a:headEnd type="none" w="med" len="med"/>
            <a:tailEnd type="none" w="med" len="med"/>
          </a:ln>
        </p:spPr>
        <p:txBody>
          <a:bodyPr wrap="none" anchor="ctr" anchorCtr="0"/>
          <a:p>
            <a:pPr algn="ctr" eaLnBrk="1" hangingPunct="1"/>
            <a:r>
              <a:rPr lang="en-US" altLang="zh-CN" sz="2000" dirty="0">
                <a:latin typeface="Times New Roman" panose="02020603050405020304" pitchFamily="18" charset="0"/>
              </a:rPr>
              <a:t>II</a:t>
            </a:r>
            <a:endParaRPr lang="en-US" altLang="zh-CN" sz="2000" dirty="0">
              <a:latin typeface="Times New Roman" panose="02020603050405020304" pitchFamily="18" charset="0"/>
            </a:endParaRPr>
          </a:p>
        </p:txBody>
      </p:sp>
      <p:sp>
        <p:nvSpPr>
          <p:cNvPr id="10248" name="Oval 14"/>
          <p:cNvSpPr/>
          <p:nvPr/>
        </p:nvSpPr>
        <p:spPr>
          <a:xfrm>
            <a:off x="7856538" y="3711575"/>
            <a:ext cx="371475" cy="369888"/>
          </a:xfrm>
          <a:prstGeom prst="ellipse">
            <a:avLst/>
          </a:prstGeom>
          <a:noFill/>
          <a:ln w="28575" cap="flat" cmpd="sng">
            <a:solidFill>
              <a:srgbClr val="66FFFF"/>
            </a:solidFill>
            <a:prstDash val="solid"/>
            <a:headEnd type="none" w="med" len="med"/>
            <a:tailEnd type="none" w="med" len="med"/>
          </a:ln>
        </p:spPr>
        <p:txBody>
          <a:bodyPr wrap="none" anchor="ctr" anchorCtr="0"/>
          <a:p>
            <a:pPr algn="ctr" eaLnBrk="1" hangingPunct="1"/>
            <a:r>
              <a:rPr lang="en-US" altLang="zh-CN" sz="2000" dirty="0">
                <a:latin typeface="Times New Roman" panose="02020603050405020304" pitchFamily="18" charset="0"/>
              </a:rPr>
              <a:t>IV</a:t>
            </a:r>
            <a:endParaRPr lang="en-US" altLang="zh-CN" sz="2000" dirty="0">
              <a:latin typeface="Times New Roman" panose="02020603050405020304" pitchFamily="18" charset="0"/>
            </a:endParaRPr>
          </a:p>
        </p:txBody>
      </p:sp>
      <p:grpSp>
        <p:nvGrpSpPr>
          <p:cNvPr id="10249" name="Group 15"/>
          <p:cNvGrpSpPr/>
          <p:nvPr/>
        </p:nvGrpSpPr>
        <p:grpSpPr>
          <a:xfrm>
            <a:off x="4265613" y="942975"/>
            <a:ext cx="4302125" cy="3617913"/>
            <a:chOff x="1147" y="1460"/>
            <a:chExt cx="2012" cy="2103"/>
          </a:xfrm>
        </p:grpSpPr>
        <p:sp>
          <p:nvSpPr>
            <p:cNvPr id="10253" name="Freeform 16"/>
            <p:cNvSpPr/>
            <p:nvPr/>
          </p:nvSpPr>
          <p:spPr>
            <a:xfrm>
              <a:off x="1147" y="1508"/>
              <a:ext cx="2012" cy="2055"/>
            </a:xfrm>
            <a:custGeom>
              <a:avLst/>
              <a:gdLst/>
              <a:ahLst/>
              <a:cxnLst>
                <a:cxn ang="0">
                  <a:pos x="0" y="13"/>
                </a:cxn>
                <a:cxn ang="0">
                  <a:pos x="260" y="64"/>
                </a:cxn>
                <a:cxn ang="0">
                  <a:pos x="338" y="398"/>
                </a:cxn>
                <a:cxn ang="0">
                  <a:pos x="450" y="649"/>
                </a:cxn>
                <a:cxn ang="0">
                  <a:pos x="646" y="773"/>
                </a:cxn>
                <a:cxn ang="0">
                  <a:pos x="1042" y="848"/>
                </a:cxn>
                <a:cxn ang="0">
                  <a:pos x="1258" y="1004"/>
                </a:cxn>
                <a:cxn ang="0">
                  <a:pos x="1374" y="1229"/>
                </a:cxn>
                <a:cxn ang="0">
                  <a:pos x="1420" y="1450"/>
                </a:cxn>
              </a:cxnLst>
              <a:pathLst>
                <a:path w="2395" h="2447">
                  <a:moveTo>
                    <a:pt x="0" y="23"/>
                  </a:moveTo>
                  <a:cubicBezTo>
                    <a:pt x="73" y="37"/>
                    <a:pt x="344" y="0"/>
                    <a:pt x="439" y="108"/>
                  </a:cubicBezTo>
                  <a:cubicBezTo>
                    <a:pt x="534" y="216"/>
                    <a:pt x="517" y="509"/>
                    <a:pt x="570" y="673"/>
                  </a:cubicBezTo>
                  <a:cubicBezTo>
                    <a:pt x="623" y="837"/>
                    <a:pt x="673" y="990"/>
                    <a:pt x="759" y="1095"/>
                  </a:cubicBezTo>
                  <a:cubicBezTo>
                    <a:pt x="845" y="1200"/>
                    <a:pt x="923" y="1250"/>
                    <a:pt x="1089" y="1306"/>
                  </a:cubicBezTo>
                  <a:cubicBezTo>
                    <a:pt x="1255" y="1362"/>
                    <a:pt x="1585" y="1367"/>
                    <a:pt x="1757" y="1432"/>
                  </a:cubicBezTo>
                  <a:cubicBezTo>
                    <a:pt x="1929" y="1497"/>
                    <a:pt x="2029" y="1587"/>
                    <a:pt x="2122" y="1694"/>
                  </a:cubicBezTo>
                  <a:cubicBezTo>
                    <a:pt x="2215" y="1801"/>
                    <a:pt x="2271" y="1951"/>
                    <a:pt x="2316" y="2076"/>
                  </a:cubicBezTo>
                  <a:cubicBezTo>
                    <a:pt x="2361" y="2201"/>
                    <a:pt x="2379" y="2370"/>
                    <a:pt x="2395" y="2447"/>
                  </a:cubicBezTo>
                </a:path>
              </a:pathLst>
            </a:custGeom>
            <a:noFill/>
            <a:ln w="38100" cap="flat" cmpd="sng">
              <a:solidFill>
                <a:schemeClr val="accent1">
                  <a:alpha val="100000"/>
                </a:schemeClr>
              </a:solidFill>
              <a:prstDash val="solid"/>
              <a:round/>
              <a:headEnd type="none" w="med" len="med"/>
              <a:tailEnd type="none" w="med" len="med"/>
            </a:ln>
          </p:spPr>
          <p:txBody>
            <a:bodyPr/>
            <a:p>
              <a:endParaRPr lang="zh-CN" altLang="en-US"/>
            </a:p>
          </p:txBody>
        </p:sp>
        <p:sp>
          <p:nvSpPr>
            <p:cNvPr id="10254" name="Line 17"/>
            <p:cNvSpPr/>
            <p:nvPr/>
          </p:nvSpPr>
          <p:spPr>
            <a:xfrm>
              <a:off x="1528" y="1460"/>
              <a:ext cx="0" cy="2051"/>
            </a:xfrm>
            <a:prstGeom prst="line">
              <a:avLst/>
            </a:prstGeom>
            <a:ln w="9525" cap="flat" cmpd="sng">
              <a:solidFill>
                <a:schemeClr val="tx1"/>
              </a:solidFill>
              <a:prstDash val="dash"/>
              <a:headEnd type="none" w="med" len="med"/>
              <a:tailEnd type="none" w="med" len="med"/>
            </a:ln>
          </p:spPr>
        </p:sp>
        <p:sp>
          <p:nvSpPr>
            <p:cNvPr id="10255" name="Line 18"/>
            <p:cNvSpPr/>
            <p:nvPr/>
          </p:nvSpPr>
          <p:spPr>
            <a:xfrm>
              <a:off x="1894" y="1472"/>
              <a:ext cx="0" cy="2051"/>
            </a:xfrm>
            <a:prstGeom prst="line">
              <a:avLst/>
            </a:prstGeom>
            <a:ln w="9525" cap="flat" cmpd="sng">
              <a:solidFill>
                <a:schemeClr val="tx1"/>
              </a:solidFill>
              <a:prstDash val="dash"/>
              <a:headEnd type="none" w="med" len="med"/>
              <a:tailEnd type="none" w="med" len="med"/>
            </a:ln>
          </p:spPr>
        </p:sp>
        <p:sp>
          <p:nvSpPr>
            <p:cNvPr id="10256" name="Line 19"/>
            <p:cNvSpPr/>
            <p:nvPr/>
          </p:nvSpPr>
          <p:spPr>
            <a:xfrm>
              <a:off x="2692" y="1478"/>
              <a:ext cx="0" cy="2051"/>
            </a:xfrm>
            <a:prstGeom prst="line">
              <a:avLst/>
            </a:prstGeom>
            <a:ln w="9525" cap="flat" cmpd="sng">
              <a:solidFill>
                <a:schemeClr val="tx1"/>
              </a:solidFill>
              <a:prstDash val="dash"/>
              <a:headEnd type="none" w="med" len="med"/>
              <a:tailEnd type="none" w="med" len="med"/>
            </a:ln>
          </p:spPr>
        </p:sp>
      </p:grpSp>
      <p:sp>
        <p:nvSpPr>
          <p:cNvPr id="10251" name="Rectangle 21"/>
          <p:cNvSpPr/>
          <p:nvPr/>
        </p:nvSpPr>
        <p:spPr>
          <a:xfrm rot="-5400000">
            <a:off x="2619375" y="2549525"/>
            <a:ext cx="1325880" cy="460375"/>
          </a:xfrm>
          <a:prstGeom prst="rect">
            <a:avLst/>
          </a:prstGeom>
          <a:noFill/>
          <a:ln w="9525">
            <a:noFill/>
          </a:ln>
        </p:spPr>
        <p:txBody>
          <a:bodyPr wrap="none">
            <a:spAutoFit/>
          </a:bodyPr>
          <a:p>
            <a:pPr eaLnBrk="1" hangingPunct="1"/>
            <a:r>
              <a:rPr lang="en-US" altLang="zh-CN" sz="2400" dirty="0">
                <a:latin typeface="Times New Roman" panose="02020603050405020304" pitchFamily="18" charset="0"/>
              </a:rPr>
              <a:t>log G, Pa</a:t>
            </a:r>
            <a:endParaRPr lang="zh-CN" altLang="en-US" sz="2400" dirty="0">
              <a:latin typeface="Times New Roman" panose="02020603050405020304" pitchFamily="18" charset="0"/>
            </a:endParaRPr>
          </a:p>
        </p:txBody>
      </p:sp>
      <p:sp>
        <p:nvSpPr>
          <p:cNvPr id="10252" name="Rectangle 22"/>
          <p:cNvSpPr/>
          <p:nvPr/>
        </p:nvSpPr>
        <p:spPr>
          <a:xfrm>
            <a:off x="5851208" y="5076825"/>
            <a:ext cx="1717675" cy="460375"/>
          </a:xfrm>
          <a:prstGeom prst="rect">
            <a:avLst/>
          </a:prstGeom>
          <a:noFill/>
          <a:ln w="9525">
            <a:noFill/>
          </a:ln>
        </p:spPr>
        <p:txBody>
          <a:bodyPr wrap="none">
            <a:spAutoFit/>
          </a:bodyPr>
          <a:p>
            <a:pPr eaLnBrk="1" hangingPunct="1"/>
            <a:r>
              <a:rPr lang="en-US" altLang="zh-CN" sz="2400" dirty="0">
                <a:latin typeface="Times New Roman" panose="02020603050405020304" pitchFamily="18" charset="0"/>
              </a:rPr>
              <a:t>Temperature</a:t>
            </a:r>
            <a:endParaRPr lang="zh-CN" altLang="en-US" sz="2400" dirty="0">
              <a:latin typeface="Times New Roman" panose="02020603050405020304" pitchFamily="18" charset="0"/>
            </a:endParaRP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p:nvPr>
            <p:ph type="title"/>
          </p:nvPr>
        </p:nvSpPr>
        <p:spPr>
          <a:xfrm>
            <a:off x="1919288" y="3141663"/>
            <a:ext cx="3168650" cy="711200"/>
          </a:xfrm>
          <a:noFill/>
          <a:ln>
            <a:noFill/>
          </a:ln>
        </p:spPr>
        <p:txBody>
          <a:bodyPr vert="horz" wrap="square" lIns="91440" tIns="45720" rIns="91440" bIns="45720" anchor="b" anchorCtr="0"/>
          <a:p>
            <a:r>
              <a:rPr lang="zh-CN" altLang="en-US" sz="2400" dirty="0">
                <a:solidFill>
                  <a:schemeClr val="tx1"/>
                </a:solidFill>
              </a:rPr>
              <a:t>外力作用引起熵变：</a:t>
            </a:r>
            <a:endParaRPr lang="zh-CN" altLang="en-US" sz="2400" dirty="0">
              <a:solidFill>
                <a:schemeClr val="tx1"/>
              </a:solidFill>
            </a:endParaRPr>
          </a:p>
        </p:txBody>
      </p:sp>
      <p:sp>
        <p:nvSpPr>
          <p:cNvPr id="89092" name="Rectangle 5"/>
          <p:cNvSpPr/>
          <p:nvPr/>
        </p:nvSpPr>
        <p:spPr>
          <a:xfrm>
            <a:off x="1919288" y="5589588"/>
            <a:ext cx="8288337" cy="922020"/>
          </a:xfrm>
          <a:prstGeom prst="rect">
            <a:avLst/>
          </a:prstGeom>
          <a:noFill/>
          <a:ln w="9525">
            <a:noFill/>
          </a:ln>
        </p:spPr>
        <p:txBody>
          <a:bodyPr>
            <a:spAutoFit/>
          </a:bodyPr>
          <a:p>
            <a:pPr eaLnBrk="1" hangingPunct="1"/>
            <a:r>
              <a:rPr lang="zh-CN" altLang="en-US" b="1" dirty="0">
                <a:solidFill>
                  <a:srgbClr val="000000"/>
                </a:solidFill>
                <a:latin typeface="Times New Roman" panose="02020603050405020304" pitchFamily="18" charset="0"/>
              </a:rPr>
              <a:t>        </a:t>
            </a:r>
            <a:r>
              <a:rPr lang="zh-CN" altLang="en-US" dirty="0">
                <a:latin typeface="Times New Roman" panose="02020603050405020304" pitchFamily="18" charset="0"/>
              </a:rPr>
              <a:t>The system entropy of rubber decreases under the action of tensile stress, and the spontaneous process of entropy increase after the release of external force restores the original state</a:t>
            </a:r>
            <a:endParaRPr lang="zh-CN" altLang="en-US" dirty="0">
              <a:latin typeface="Times New Roman" panose="02020603050405020304" pitchFamily="18" charset="0"/>
            </a:endParaRPr>
          </a:p>
        </p:txBody>
      </p:sp>
      <p:graphicFrame>
        <p:nvGraphicFramePr>
          <p:cNvPr id="89093" name="Object 6"/>
          <p:cNvGraphicFramePr>
            <a:graphicFrameLocks noChangeAspect="1"/>
          </p:cNvGraphicFramePr>
          <p:nvPr>
            <p:ph idx="1"/>
          </p:nvPr>
        </p:nvGraphicFramePr>
        <p:xfrm>
          <a:off x="4943475" y="3141663"/>
          <a:ext cx="5267325" cy="1100137"/>
        </p:xfrm>
        <a:graphic>
          <a:graphicData uri="http://schemas.openxmlformats.org/presentationml/2006/ole">
            <mc:AlternateContent xmlns:mc="http://schemas.openxmlformats.org/markup-compatibility/2006">
              <mc:Choice xmlns:v="urn:schemas-microsoft-com:vml" Requires="v">
                <p:oleObj spid="_x0000_s3109" name="" r:id="rId1" imgW="5267325" imgH="809625" progId="MSPhotoEd.3">
                  <p:embed/>
                </p:oleObj>
              </mc:Choice>
              <mc:Fallback>
                <p:oleObj name="" r:id="rId1" imgW="5267325" imgH="809625" progId="MSPhotoEd.3">
                  <p:embed/>
                  <p:pic>
                    <p:nvPicPr>
                      <p:cNvPr id="0" name="图片 3108"/>
                      <p:cNvPicPr/>
                      <p:nvPr/>
                    </p:nvPicPr>
                    <p:blipFill>
                      <a:blip r:embed="rId2">
                        <a:lum contrast="42000"/>
                      </a:blip>
                      <a:srcRect r="25955" b="-14285"/>
                      <a:stretch>
                        <a:fillRect/>
                      </a:stretch>
                    </p:blipFill>
                    <p:spPr>
                      <a:xfrm>
                        <a:off x="4943475" y="3141663"/>
                        <a:ext cx="5267325" cy="1100137"/>
                      </a:xfrm>
                      <a:prstGeom prst="rect">
                        <a:avLst/>
                      </a:prstGeom>
                      <a:noFill/>
                      <a:ln w="38100">
                        <a:miter/>
                      </a:ln>
                    </p:spPr>
                  </p:pic>
                </p:oleObj>
              </mc:Fallback>
            </mc:AlternateContent>
          </a:graphicData>
        </a:graphic>
      </p:graphicFrame>
      <p:pic>
        <p:nvPicPr>
          <p:cNvPr id="89094" name="Picture 7"/>
          <p:cNvPicPr>
            <a:picLocks noChangeAspect="1"/>
          </p:cNvPicPr>
          <p:nvPr/>
        </p:nvPicPr>
        <p:blipFill>
          <a:blip r:embed="rId3"/>
          <a:stretch>
            <a:fillRect/>
          </a:stretch>
        </p:blipFill>
        <p:spPr>
          <a:xfrm>
            <a:off x="3216275" y="404813"/>
            <a:ext cx="3257550" cy="1095375"/>
          </a:xfrm>
          <a:prstGeom prst="rect">
            <a:avLst/>
          </a:prstGeom>
          <a:noFill/>
          <a:ln w="9525">
            <a:noFill/>
          </a:ln>
        </p:spPr>
      </p:pic>
      <p:pic>
        <p:nvPicPr>
          <p:cNvPr id="89095" name="Picture 8"/>
          <p:cNvPicPr>
            <a:picLocks noChangeAspect="1"/>
          </p:cNvPicPr>
          <p:nvPr/>
        </p:nvPicPr>
        <p:blipFill>
          <a:blip r:embed="rId4"/>
          <a:stretch>
            <a:fillRect/>
          </a:stretch>
        </p:blipFill>
        <p:spPr>
          <a:xfrm>
            <a:off x="3143250" y="1844675"/>
            <a:ext cx="3600450" cy="1038225"/>
          </a:xfrm>
          <a:prstGeom prst="rect">
            <a:avLst/>
          </a:prstGeom>
          <a:noFill/>
          <a:ln w="9525">
            <a:noFill/>
          </a:ln>
        </p:spPr>
      </p:pic>
      <p:sp>
        <p:nvSpPr>
          <p:cNvPr id="89096" name="AutoShape 9"/>
          <p:cNvSpPr/>
          <p:nvPr/>
        </p:nvSpPr>
        <p:spPr>
          <a:xfrm>
            <a:off x="1847850" y="5516563"/>
            <a:ext cx="8208963" cy="1081087"/>
          </a:xfrm>
          <a:prstGeom prst="roundRect">
            <a:avLst>
              <a:gd name="adj" fmla="val 16667"/>
            </a:avLst>
          </a:prstGeom>
          <a:noFill/>
          <a:ln w="38100" cap="flat" cmpd="sng">
            <a:solidFill>
              <a:srgbClr val="993366"/>
            </a:solidFill>
            <a:prstDash val="solid"/>
            <a:headEnd type="none" w="med" len="med"/>
            <a:tailEnd type="none" w="med" len="med"/>
          </a:ln>
        </p:spPr>
        <p:txBody>
          <a:bodyPr wrap="none" anchor="ctr" anchorCtr="0"/>
          <a:p>
            <a:pPr algn="ctr" eaLnBrk="1" hangingPunct="1"/>
            <a:endParaRPr lang="zh-CN" altLang="en-US" dirty="0">
              <a:latin typeface="Arial" panose="020B0604020202020204" pitchFamily="34" charset="0"/>
            </a:endParaRPr>
          </a:p>
        </p:txBody>
      </p:sp>
      <p:sp>
        <p:nvSpPr>
          <p:cNvPr id="89097" name="Rectangle 10"/>
          <p:cNvSpPr/>
          <p:nvPr/>
        </p:nvSpPr>
        <p:spPr>
          <a:xfrm>
            <a:off x="7248525" y="1412875"/>
            <a:ext cx="1479550" cy="368300"/>
          </a:xfrm>
          <a:prstGeom prst="rect">
            <a:avLst/>
          </a:prstGeom>
          <a:noFill/>
          <a:ln w="9525">
            <a:noFill/>
          </a:ln>
        </p:spPr>
        <p:txBody>
          <a:bodyPr wrap="none">
            <a:spAutoFit/>
          </a:bodyPr>
          <a:p>
            <a:pPr eaLnBrk="1" hangingPunct="1"/>
            <a:r>
              <a:rPr lang="en-US" altLang="zh-CN" dirty="0">
                <a:latin typeface="Times New Roman" panose="02020603050405020304" pitchFamily="18" charset="0"/>
              </a:rPr>
              <a:t>(dU</a:t>
            </a:r>
            <a:r>
              <a:rPr lang="zh-CN" altLang="en-US" dirty="0">
                <a:latin typeface="Times New Roman" panose="02020603050405020304" pitchFamily="18" charset="0"/>
              </a:rPr>
              <a:t>／</a:t>
            </a:r>
            <a:r>
              <a:rPr lang="en-US" altLang="zh-CN" dirty="0">
                <a:latin typeface="Times New Roman" panose="02020603050405020304" pitchFamily="18" charset="0"/>
              </a:rPr>
              <a:t>dl)</a:t>
            </a:r>
            <a:r>
              <a:rPr lang="en-US" altLang="zh-CN" baseline="-25000" dirty="0">
                <a:latin typeface="Times New Roman" panose="02020603050405020304" pitchFamily="18" charset="0"/>
              </a:rPr>
              <a:t>T,V</a:t>
            </a: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Text Box 2" descr="蓝色砂纸"/>
          <p:cNvSpPr txBox="1"/>
          <p:nvPr/>
        </p:nvSpPr>
        <p:spPr>
          <a:xfrm>
            <a:off x="4138613" y="2730500"/>
            <a:ext cx="2678112" cy="368300"/>
          </a:xfrm>
          <a:prstGeom prst="rect">
            <a:avLst/>
          </a:prstGeom>
          <a:noFill/>
          <a:ln w="12700">
            <a:noFill/>
          </a:ln>
        </p:spPr>
        <p:txBody>
          <a:bodyPr>
            <a:spAutoFit/>
          </a:bodyPr>
          <a:p>
            <a:pPr eaLnBrk="1" hangingPunct="1">
              <a:spcBef>
                <a:spcPct val="50000"/>
              </a:spcBef>
            </a:pPr>
            <a:r>
              <a:rPr lang="en-US" altLang="zh-CN" i="1" dirty="0">
                <a:latin typeface="Times New Roman" panose="02020603050405020304" pitchFamily="18" charset="0"/>
              </a:rPr>
              <a:t>fdl =-TdS= - dQ</a:t>
            </a:r>
            <a:endParaRPr lang="zh-CN" altLang="en-US" i="1" dirty="0">
              <a:latin typeface="Times New Roman" panose="02020603050405020304" pitchFamily="18" charset="0"/>
            </a:endParaRPr>
          </a:p>
        </p:txBody>
      </p:sp>
      <p:grpSp>
        <p:nvGrpSpPr>
          <p:cNvPr id="91139" name="Group 3"/>
          <p:cNvGrpSpPr/>
          <p:nvPr/>
        </p:nvGrpSpPr>
        <p:grpSpPr>
          <a:xfrm>
            <a:off x="2408238" y="4529138"/>
            <a:ext cx="8259762" cy="1476374"/>
            <a:chOff x="596" y="3191"/>
            <a:chExt cx="5203" cy="930"/>
          </a:xfrm>
        </p:grpSpPr>
        <p:sp>
          <p:nvSpPr>
            <p:cNvPr id="91150" name="Text Box 4"/>
            <p:cNvSpPr txBox="1"/>
            <p:nvPr/>
          </p:nvSpPr>
          <p:spPr>
            <a:xfrm>
              <a:off x="615" y="3239"/>
              <a:ext cx="2400" cy="368"/>
            </a:xfrm>
            <a:prstGeom prst="rect">
              <a:avLst/>
            </a:prstGeom>
            <a:noFill/>
            <a:ln w="12700">
              <a:noFill/>
            </a:ln>
          </p:spPr>
          <p:txBody>
            <a:bodyPr>
              <a:spAutoFit/>
            </a:bodyPr>
            <a:p>
              <a:pPr eaLnBrk="1" hangingPunct="1">
                <a:spcBef>
                  <a:spcPct val="50000"/>
                </a:spcBef>
              </a:pPr>
              <a:r>
                <a:rPr lang="zh-CN" altLang="en-US" sz="3200" dirty="0">
                  <a:latin typeface="Times New Roman" panose="02020603050405020304" pitchFamily="18" charset="0"/>
                </a:rPr>
                <a:t>stretch </a:t>
              </a:r>
              <a:r>
                <a:rPr lang="en-US" altLang="zh-CN" sz="3200" dirty="0">
                  <a:latin typeface="Times New Roman" panose="02020603050405020304" pitchFamily="18" charset="0"/>
                </a:rPr>
                <a:t>  </a:t>
              </a:r>
              <a:r>
                <a:rPr lang="en-US" altLang="zh-CN" sz="3200" i="1" dirty="0">
                  <a:latin typeface="Times New Roman" panose="02020603050405020304" pitchFamily="18" charset="0"/>
                </a:rPr>
                <a:t>dl&gt;0, dS&lt;0</a:t>
              </a:r>
              <a:endParaRPr lang="en-US" altLang="zh-CN" sz="3200" dirty="0">
                <a:latin typeface="Times New Roman" panose="02020603050405020304" pitchFamily="18" charset="0"/>
              </a:endParaRPr>
            </a:p>
          </p:txBody>
        </p:sp>
        <p:sp>
          <p:nvSpPr>
            <p:cNvPr id="91151" name="Text Box 5"/>
            <p:cNvSpPr txBox="1">
              <a:spLocks noChangeArrowheads="1"/>
            </p:cNvSpPr>
            <p:nvPr/>
          </p:nvSpPr>
          <p:spPr bwMode="auto">
            <a:xfrm>
              <a:off x="3015" y="3191"/>
              <a:ext cx="278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en-US" altLang="zh-CN" sz="3200" b="0" i="1" u="none" strike="noStrike" kern="1200" cap="none" spc="0" normalizeH="0" baseline="0" noProof="0" dirty="0" err="1" smtClean="0">
                  <a:ln>
                    <a:noFill/>
                  </a:ln>
                  <a:solidFill>
                    <a:schemeClr val="tx1"/>
                  </a:solidFill>
                  <a:effectLst/>
                  <a:uLnTx/>
                  <a:uFillTx/>
                  <a:latin typeface="宋体" panose="02010600030101010101" pitchFamily="2" charset="-122"/>
                  <a:ea typeface="宋体" panose="02010600030101010101" pitchFamily="2" charset="-122"/>
                  <a:cs typeface="+mn-cs"/>
                </a:rPr>
                <a:t>dQ</a:t>
              </a:r>
              <a:r>
                <a:rPr kumimoji="1" lang="en-US" altLang="zh-CN" sz="3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&lt;</a:t>
              </a:r>
              <a:r>
                <a:rPr kumimoji="1" lang="en-US" altLang="zh-CN" sz="3200" b="0" i="1"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0 </a:t>
              </a:r>
              <a:r>
                <a:rPr kumimoji="1" lang="zh-CN" altLang="en-US" sz="20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Tensile heat release</a:t>
              </a:r>
              <a:endParaRPr kumimoji="1" lang="zh-CN" altLang="en-US" sz="20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91152" name="Text Box 6"/>
            <p:cNvSpPr txBox="1"/>
            <p:nvPr/>
          </p:nvSpPr>
          <p:spPr>
            <a:xfrm>
              <a:off x="596" y="3753"/>
              <a:ext cx="2400" cy="368"/>
            </a:xfrm>
            <a:prstGeom prst="rect">
              <a:avLst/>
            </a:prstGeom>
            <a:noFill/>
            <a:ln w="12700">
              <a:noFill/>
            </a:ln>
          </p:spPr>
          <p:txBody>
            <a:bodyPr>
              <a:spAutoFit/>
            </a:bodyPr>
            <a:p>
              <a:pPr eaLnBrk="1" hangingPunct="1">
                <a:spcBef>
                  <a:spcPct val="50000"/>
                </a:spcBef>
              </a:pPr>
              <a:r>
                <a:rPr lang="zh-CN" altLang="en-US" sz="3200" dirty="0">
                  <a:latin typeface="Times New Roman" panose="02020603050405020304" pitchFamily="18" charset="0"/>
                </a:rPr>
                <a:t>rebound</a:t>
              </a:r>
              <a:r>
                <a:rPr lang="en-US" altLang="zh-CN" sz="3200" dirty="0">
                  <a:latin typeface="Times New Roman" panose="02020603050405020304" pitchFamily="18" charset="0"/>
                </a:rPr>
                <a:t>  </a:t>
              </a:r>
              <a:r>
                <a:rPr lang="en-US" altLang="zh-CN" sz="3200" i="1" dirty="0">
                  <a:latin typeface="Times New Roman" panose="02020603050405020304" pitchFamily="18" charset="0"/>
                </a:rPr>
                <a:t>dl&lt;0, dS&gt;0</a:t>
              </a:r>
              <a:endParaRPr lang="en-US" altLang="zh-CN" sz="3200" dirty="0">
                <a:latin typeface="Times New Roman" panose="02020603050405020304" pitchFamily="18" charset="0"/>
              </a:endParaRPr>
            </a:p>
          </p:txBody>
        </p:sp>
        <p:sp>
          <p:nvSpPr>
            <p:cNvPr id="91153" name="Text Box 7"/>
            <p:cNvSpPr txBox="1"/>
            <p:nvPr/>
          </p:nvSpPr>
          <p:spPr>
            <a:xfrm>
              <a:off x="2976" y="3725"/>
              <a:ext cx="2784" cy="368"/>
            </a:xfrm>
            <a:prstGeom prst="rect">
              <a:avLst/>
            </a:prstGeom>
            <a:noFill/>
            <a:ln w="12700">
              <a:noFill/>
            </a:ln>
          </p:spPr>
          <p:txBody>
            <a:bodyPr>
              <a:spAutoFit/>
            </a:bodyPr>
            <a:p>
              <a:pPr eaLnBrk="1" hangingPunct="1">
                <a:spcBef>
                  <a:spcPct val="50000"/>
                </a:spcBef>
              </a:pPr>
              <a:r>
                <a:rPr lang="en-US" altLang="zh-CN" sz="3200" i="1" dirty="0">
                  <a:latin typeface="Times New Roman" panose="02020603050405020304" pitchFamily="18" charset="0"/>
                </a:rPr>
                <a:t>dQ&gt;0 </a:t>
              </a:r>
              <a:r>
                <a:rPr lang="zh-CN" altLang="en-US" sz="2000" dirty="0">
                  <a:latin typeface="Times New Roman" panose="02020603050405020304" pitchFamily="18" charset="0"/>
                </a:rPr>
                <a:t>Retraction endothermic</a:t>
              </a:r>
              <a:endParaRPr lang="zh-CN" altLang="en-US" sz="2000" dirty="0">
                <a:latin typeface="Times New Roman" panose="02020603050405020304" pitchFamily="18" charset="0"/>
              </a:endParaRPr>
            </a:p>
          </p:txBody>
        </p:sp>
      </p:grpSp>
      <p:sp>
        <p:nvSpPr>
          <p:cNvPr id="91140" name="Text Box 8"/>
          <p:cNvSpPr txBox="1"/>
          <p:nvPr/>
        </p:nvSpPr>
        <p:spPr>
          <a:xfrm>
            <a:off x="8588375" y="1955800"/>
            <a:ext cx="1676400" cy="583565"/>
          </a:xfrm>
          <a:prstGeom prst="rect">
            <a:avLst/>
          </a:prstGeom>
          <a:noFill/>
          <a:ln w="12700">
            <a:noFill/>
          </a:ln>
        </p:spPr>
        <p:txBody>
          <a:bodyPr>
            <a:spAutoFit/>
          </a:bodyPr>
          <a:p>
            <a:pPr eaLnBrk="1" hangingPunct="1">
              <a:spcBef>
                <a:spcPct val="50000"/>
              </a:spcBef>
            </a:pPr>
            <a:r>
              <a:rPr lang="en-US" altLang="zh-CN" sz="3200" i="1" dirty="0">
                <a:latin typeface="Times New Roman" panose="02020603050405020304" pitchFamily="18" charset="0"/>
              </a:rPr>
              <a:t>dU=0</a:t>
            </a:r>
            <a:endParaRPr lang="en-US" altLang="zh-CN" sz="3200" i="1" dirty="0">
              <a:latin typeface="Times New Roman" panose="02020603050405020304" pitchFamily="18" charset="0"/>
            </a:endParaRPr>
          </a:p>
        </p:txBody>
      </p:sp>
      <p:sp>
        <p:nvSpPr>
          <p:cNvPr id="91141" name="Text Box 9"/>
          <p:cNvSpPr txBox="1"/>
          <p:nvPr/>
        </p:nvSpPr>
        <p:spPr>
          <a:xfrm>
            <a:off x="7299325" y="1941513"/>
            <a:ext cx="1600200" cy="583565"/>
          </a:xfrm>
          <a:prstGeom prst="rect">
            <a:avLst/>
          </a:prstGeom>
          <a:noFill/>
          <a:ln w="12700">
            <a:noFill/>
          </a:ln>
        </p:spPr>
        <p:txBody>
          <a:bodyPr>
            <a:spAutoFit/>
          </a:bodyPr>
          <a:p>
            <a:pPr eaLnBrk="1" hangingPunct="1">
              <a:spcBef>
                <a:spcPct val="50000"/>
              </a:spcBef>
            </a:pPr>
            <a:r>
              <a:rPr lang="en-US" altLang="zh-CN" sz="3200" i="1" dirty="0">
                <a:latin typeface="Times New Roman" panose="02020603050405020304" pitchFamily="18" charset="0"/>
              </a:rPr>
              <a:t>dV=0</a:t>
            </a:r>
            <a:endParaRPr lang="en-US" altLang="zh-CN" sz="3200" i="1" dirty="0">
              <a:latin typeface="Times New Roman" panose="02020603050405020304" pitchFamily="18" charset="0"/>
            </a:endParaRPr>
          </a:p>
        </p:txBody>
      </p:sp>
      <p:sp>
        <p:nvSpPr>
          <p:cNvPr id="91142" name="Text Box 10"/>
          <p:cNvSpPr txBox="1"/>
          <p:nvPr/>
        </p:nvSpPr>
        <p:spPr>
          <a:xfrm>
            <a:off x="3786188" y="1939925"/>
            <a:ext cx="4397375" cy="583565"/>
          </a:xfrm>
          <a:prstGeom prst="rect">
            <a:avLst/>
          </a:prstGeom>
          <a:noFill/>
          <a:ln w="12700">
            <a:noFill/>
          </a:ln>
        </p:spPr>
        <p:txBody>
          <a:bodyPr>
            <a:spAutoFit/>
          </a:bodyPr>
          <a:p>
            <a:pPr eaLnBrk="1" hangingPunct="1">
              <a:spcBef>
                <a:spcPct val="50000"/>
              </a:spcBef>
            </a:pPr>
            <a:r>
              <a:rPr lang="en-US" altLang="zh-CN" sz="3200" i="1" dirty="0">
                <a:latin typeface="Times New Roman" panose="02020603050405020304" pitchFamily="18" charset="0"/>
              </a:rPr>
              <a:t>dU =TdS-PdV+fdl</a:t>
            </a:r>
            <a:endParaRPr lang="en-US" altLang="zh-CN" sz="3200" i="1" dirty="0">
              <a:latin typeface="Times New Roman" panose="02020603050405020304" pitchFamily="18" charset="0"/>
            </a:endParaRPr>
          </a:p>
        </p:txBody>
      </p:sp>
      <p:sp>
        <p:nvSpPr>
          <p:cNvPr id="91143" name="Text Box 11"/>
          <p:cNvSpPr txBox="1"/>
          <p:nvPr/>
        </p:nvSpPr>
        <p:spPr>
          <a:xfrm>
            <a:off x="4211638" y="3605213"/>
            <a:ext cx="2286000" cy="583565"/>
          </a:xfrm>
          <a:prstGeom prst="rect">
            <a:avLst/>
          </a:prstGeom>
          <a:noFill/>
          <a:ln w="12700">
            <a:noFill/>
          </a:ln>
        </p:spPr>
        <p:txBody>
          <a:bodyPr>
            <a:spAutoFit/>
          </a:bodyPr>
          <a:p>
            <a:pPr eaLnBrk="1" hangingPunct="1">
              <a:spcBef>
                <a:spcPct val="50000"/>
              </a:spcBef>
            </a:pPr>
            <a:r>
              <a:rPr lang="en-US" altLang="zh-CN" sz="3200" i="1" dirty="0">
                <a:latin typeface="Times New Roman" panose="02020603050405020304" pitchFamily="18" charset="0"/>
              </a:rPr>
              <a:t>dQ=TdS</a:t>
            </a:r>
            <a:endParaRPr lang="en-US" altLang="zh-CN" sz="3200" i="1" dirty="0">
              <a:latin typeface="Times New Roman" panose="02020603050405020304" pitchFamily="18" charset="0"/>
            </a:endParaRPr>
          </a:p>
        </p:txBody>
      </p:sp>
      <p:sp>
        <p:nvSpPr>
          <p:cNvPr id="91144" name="Rectangle 12"/>
          <p:cNvSpPr/>
          <p:nvPr/>
        </p:nvSpPr>
        <p:spPr>
          <a:xfrm>
            <a:off x="2948940" y="6223000"/>
            <a:ext cx="6294120" cy="706755"/>
          </a:xfrm>
          <a:prstGeom prst="rect">
            <a:avLst/>
          </a:prstGeom>
          <a:noFill/>
          <a:ln w="9525">
            <a:noFill/>
          </a:ln>
        </p:spPr>
        <p:txBody>
          <a:bodyPr wrap="square">
            <a:spAutoFit/>
          </a:bodyPr>
          <a:p>
            <a:pPr algn="l" eaLnBrk="1" hangingPunct="1"/>
            <a:r>
              <a:rPr lang="zh-CN" altLang="en-US" sz="2000" dirty="0">
                <a:latin typeface="Times New Roman" panose="02020603050405020304" pitchFamily="18" charset="0"/>
              </a:rPr>
              <a:t>Explain that rubber exotherms heat when stretched and endotherms when retracted</a:t>
            </a:r>
            <a:endParaRPr lang="zh-CN" altLang="en-US" sz="2000" dirty="0">
              <a:latin typeface="Times New Roman" panose="02020603050405020304" pitchFamily="18" charset="0"/>
            </a:endParaRPr>
          </a:p>
        </p:txBody>
      </p:sp>
      <p:sp>
        <p:nvSpPr>
          <p:cNvPr id="2607118" name="Rectangle 14"/>
          <p:cNvSpPr/>
          <p:nvPr/>
        </p:nvSpPr>
        <p:spPr>
          <a:xfrm>
            <a:off x="172085" y="669925"/>
            <a:ext cx="5865495" cy="605155"/>
          </a:xfrm>
          <a:prstGeom prst="rect">
            <a:avLst/>
          </a:prstGeom>
          <a:no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zh-CN" altLang="en-US" sz="2000" dirty="0">
                <a:latin typeface="Arial" panose="020B0604020202020204" pitchFamily="34" charset="0"/>
              </a:rPr>
              <a:t>Under isothermal and isovolumic conditions</a:t>
            </a:r>
            <a:r>
              <a:rPr lang="zh-CN" altLang="en-US" sz="2800" dirty="0">
                <a:latin typeface="Arial" panose="020B0604020202020204" pitchFamily="34" charset="0"/>
              </a:rPr>
              <a:t>:</a:t>
            </a:r>
            <a:endParaRPr lang="zh-CN" altLang="en-US" sz="2800" dirty="0">
              <a:latin typeface="Arial" panose="020B0604020202020204" pitchFamily="34" charset="0"/>
            </a:endParaRPr>
          </a:p>
        </p:txBody>
      </p:sp>
      <p:pic>
        <p:nvPicPr>
          <p:cNvPr id="91147" name="Picture 15"/>
          <p:cNvPicPr>
            <a:picLocks noChangeAspect="1"/>
          </p:cNvPicPr>
          <p:nvPr/>
        </p:nvPicPr>
        <p:blipFill>
          <a:blip r:embed="rId1"/>
          <a:stretch>
            <a:fillRect/>
          </a:stretch>
        </p:blipFill>
        <p:spPr>
          <a:xfrm>
            <a:off x="5087938" y="476250"/>
            <a:ext cx="3257550" cy="1095375"/>
          </a:xfrm>
          <a:prstGeom prst="rect">
            <a:avLst/>
          </a:prstGeom>
          <a:noFill/>
          <a:ln w="9525">
            <a:noFill/>
          </a:ln>
        </p:spPr>
      </p:pic>
      <p:sp>
        <p:nvSpPr>
          <p:cNvPr id="91148" name="AutoShape 16"/>
          <p:cNvSpPr/>
          <p:nvPr/>
        </p:nvSpPr>
        <p:spPr>
          <a:xfrm>
            <a:off x="2495550" y="6137275"/>
            <a:ext cx="6911975" cy="720725"/>
          </a:xfrm>
          <a:prstGeom prst="roundRect">
            <a:avLst>
              <a:gd name="adj" fmla="val 16667"/>
            </a:avLst>
          </a:prstGeom>
          <a:noFill/>
          <a:ln w="38100" cap="flat" cmpd="sng">
            <a:solidFill>
              <a:srgbClr val="993366"/>
            </a:solidFill>
            <a:prstDash val="solid"/>
            <a:headEnd type="none" w="med" len="med"/>
            <a:tailEnd type="none" w="med" len="med"/>
          </a:ln>
        </p:spPr>
        <p:txBody>
          <a:bodyPr wrap="none" anchor="ctr" anchorCtr="0"/>
          <a:p>
            <a:pPr algn="ctr" eaLnBrk="1" hangingPunct="1"/>
            <a:endParaRPr lang="zh-CN" altLang="en-US" dirty="0">
              <a:latin typeface="Arial" panose="020B0604020202020204" pitchFamily="34" charset="0"/>
            </a:endParaRPr>
          </a:p>
        </p:txBody>
      </p:sp>
      <p:sp>
        <p:nvSpPr>
          <p:cNvPr id="91149" name="AutoShape 17"/>
          <p:cNvSpPr/>
          <p:nvPr/>
        </p:nvSpPr>
        <p:spPr>
          <a:xfrm>
            <a:off x="9912350" y="5362575"/>
            <a:ext cx="433388" cy="1268413"/>
          </a:xfrm>
          <a:custGeom>
            <a:avLst/>
            <a:gdLst>
              <a:gd name="txL" fmla="*/ 0 w 21600"/>
              <a:gd name="txT" fmla="*/ 14400 h 21600"/>
              <a:gd name="txR" fmla="*/ 18514 w 21600"/>
              <a:gd name="txB" fmla="*/ 21600 h 21600"/>
            </a:gdLst>
            <a:ahLst/>
            <a:cxnLst>
              <a:cxn ang="17694720">
                <a:pos x="124625394" y="0"/>
              </a:cxn>
              <a:cxn ang="11796480">
                <a:pos x="74772171" y="1457984663"/>
              </a:cxn>
              <a:cxn ang="11796480">
                <a:pos x="0" y="2147483646"/>
              </a:cxn>
              <a:cxn ang="5898240">
                <a:pos x="74772171" y="2147483646"/>
              </a:cxn>
              <a:cxn ang="0">
                <a:pos x="149544342" y="2147483646"/>
              </a:cxn>
              <a:cxn ang="0">
                <a:pos x="174470953" y="1457984663"/>
              </a:cxn>
            </a:cxnLst>
            <a:rect l="txL" t="txT" r="txR" b="txB"/>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38100" cap="flat" cmpd="sng">
            <a:solidFill>
              <a:srgbClr val="993366">
                <a:alpha val="100000"/>
              </a:srgbClr>
            </a:solidFill>
            <a:prstDash val="solid"/>
            <a:miter lim="800000"/>
            <a:headEnd type="none" w="med" len="med"/>
            <a:tailEnd type="none" w="med" len="med"/>
          </a:ln>
        </p:spPr>
        <p:txBody>
          <a:bodyPr/>
          <a:p>
            <a:endParaRPr lang="zh-CN" alt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07118"/>
                                        </p:tgtEl>
                                        <p:attrNameLst>
                                          <p:attrName>style.visibility</p:attrName>
                                        </p:attrNameLst>
                                      </p:cBhvr>
                                      <p:to>
                                        <p:strVal val="visible"/>
                                      </p:to>
                                    </p:set>
                                    <p:animEffect transition="in" filter="dissolve">
                                      <p:cBhvr>
                                        <p:cTn id="7" dur="500"/>
                                        <p:tgtEl>
                                          <p:spTgt spid="2607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71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46464" y="1865528"/>
            <a:ext cx="8445264" cy="1918335"/>
          </a:xfrm>
          <a:prstGeom prst="rect">
            <a:avLst/>
          </a:prstGeom>
        </p:spPr>
        <p:txBody>
          <a:bodyPr vert="horz" wrap="square" lIns="0" tIns="23538" rIns="0" bIns="0" rtlCol="0">
            <a:spAutoFit/>
          </a:bodyPr>
          <a:lstStyle/>
          <a:p>
            <a:pPr marL="1252220" marR="5080" indent="-1240155">
              <a:lnSpc>
                <a:spcPts val="7390"/>
              </a:lnSpc>
              <a:spcBef>
                <a:spcPts val="185"/>
              </a:spcBef>
            </a:pPr>
            <a:r>
              <a:rPr sz="6010" b="1" i="1" spc="-300" dirty="0">
                <a:latin typeface="Times New Roman" panose="02020603050405020304"/>
                <a:cs typeface="Times New Roman" panose="02020603050405020304"/>
              </a:rPr>
              <a:t>6.3 </a:t>
            </a:r>
            <a:r>
              <a:rPr sz="6010" b="1" i="1" spc="-229" dirty="0">
                <a:latin typeface="Times New Roman" panose="02020603050405020304"/>
                <a:cs typeface="Times New Roman" panose="02020603050405020304"/>
              </a:rPr>
              <a:t>Statistical </a:t>
            </a:r>
            <a:r>
              <a:rPr sz="6010" b="1" i="1" spc="-570" dirty="0">
                <a:latin typeface="Times New Roman" panose="02020603050405020304"/>
                <a:cs typeface="Times New Roman" panose="02020603050405020304"/>
              </a:rPr>
              <a:t>Thermodynamics  </a:t>
            </a:r>
            <a:r>
              <a:rPr sz="6010" b="1" i="1" spc="-340" dirty="0">
                <a:latin typeface="Times New Roman" panose="02020603050405020304"/>
                <a:cs typeface="Times New Roman" panose="02020603050405020304"/>
              </a:rPr>
              <a:t>of </a:t>
            </a:r>
            <a:r>
              <a:rPr sz="6010" b="1" i="1" spc="-520" dirty="0">
                <a:latin typeface="Times New Roman" panose="02020603050405020304"/>
                <a:cs typeface="Times New Roman" panose="02020603050405020304"/>
              </a:rPr>
              <a:t>Rubber</a:t>
            </a:r>
            <a:r>
              <a:rPr sz="6010" b="1" i="1" spc="-35" dirty="0">
                <a:latin typeface="Times New Roman" panose="02020603050405020304"/>
                <a:cs typeface="Times New Roman" panose="02020603050405020304"/>
              </a:rPr>
              <a:t> </a:t>
            </a:r>
            <a:r>
              <a:rPr sz="6010" b="1" i="1" spc="-225" dirty="0">
                <a:latin typeface="Times New Roman" panose="02020603050405020304"/>
                <a:cs typeface="Times New Roman" panose="02020603050405020304"/>
              </a:rPr>
              <a:t>Elasticity</a:t>
            </a:r>
            <a:endParaRPr sz="6010">
              <a:latin typeface="Times New Roman" panose="02020603050405020304"/>
              <a:cs typeface="Times New Roman" panose="02020603050405020304"/>
            </a:endParaRPr>
          </a:p>
        </p:txBody>
      </p:sp>
      <p:sp>
        <p:nvSpPr>
          <p:cNvPr id="4" name="object 4"/>
          <p:cNvSpPr txBox="1"/>
          <p:nvPr/>
        </p:nvSpPr>
        <p:spPr>
          <a:xfrm>
            <a:off x="3029907" y="4033013"/>
            <a:ext cx="6132757" cy="752475"/>
          </a:xfrm>
          <a:prstGeom prst="rect">
            <a:avLst/>
          </a:prstGeom>
        </p:spPr>
        <p:txBody>
          <a:bodyPr vert="horz" wrap="square" lIns="0" tIns="12723" rIns="0" bIns="0" rtlCol="0">
            <a:spAutoFit/>
          </a:bodyPr>
          <a:lstStyle/>
          <a:p>
            <a:pPr marL="12700">
              <a:lnSpc>
                <a:spcPct val="100000"/>
              </a:lnSpc>
              <a:spcBef>
                <a:spcPts val="100"/>
              </a:spcBef>
            </a:pPr>
            <a:r>
              <a:rPr sz="4810" b="1" dirty="0">
                <a:latin typeface="微软雅黑" panose="020B0503020204020204" charset="-122"/>
                <a:cs typeface="微软雅黑" panose="020B0503020204020204" charset="-122"/>
              </a:rPr>
              <a:t>橡胶弹性的统计热力学</a:t>
            </a:r>
            <a:endParaRPr sz="4810">
              <a:latin typeface="微软雅黑" panose="020B0503020204020204" charset="-122"/>
              <a:cs typeface="微软雅黑" panose="020B0503020204020204" charset="-122"/>
            </a:endParaRPr>
          </a:p>
        </p:txBody>
      </p:sp>
      <p:sp>
        <p:nvSpPr>
          <p:cNvPr id="5" name="object 5"/>
          <p:cNvSpPr txBox="1"/>
          <p:nvPr/>
        </p:nvSpPr>
        <p:spPr>
          <a:xfrm>
            <a:off x="8416651" y="70227"/>
            <a:ext cx="2105113" cy="629285"/>
          </a:xfrm>
          <a:prstGeom prst="rect">
            <a:avLst/>
          </a:prstGeom>
        </p:spPr>
        <p:txBody>
          <a:bodyPr vert="horz" wrap="square" lIns="0" tIns="12723" rIns="0" bIns="0" rtlCol="0">
            <a:spAutoFit/>
          </a:bodyPr>
          <a:lstStyle/>
          <a:p>
            <a:pPr marL="12700">
              <a:lnSpc>
                <a:spcPct val="100000"/>
              </a:lnSpc>
              <a:spcBef>
                <a:spcPts val="100"/>
              </a:spcBef>
            </a:pPr>
            <a:r>
              <a:rPr sz="4005" b="1" i="1" spc="-5" dirty="0">
                <a:solidFill>
                  <a:srgbClr val="FFFFFF"/>
                </a:solidFill>
                <a:latin typeface="Times New Roman" panose="02020603050405020304"/>
                <a:cs typeface="Times New Roman" panose="02020603050405020304"/>
              </a:rPr>
              <a:t>Chapter</a:t>
            </a:r>
            <a:r>
              <a:rPr sz="4005" b="1" i="1" spc="-80" dirty="0">
                <a:solidFill>
                  <a:srgbClr val="FFFFFF"/>
                </a:solidFill>
                <a:latin typeface="Times New Roman" panose="02020603050405020304"/>
                <a:cs typeface="Times New Roman" panose="02020603050405020304"/>
              </a:rPr>
              <a:t> </a:t>
            </a:r>
            <a:r>
              <a:rPr sz="4005" b="1" i="1" dirty="0">
                <a:solidFill>
                  <a:srgbClr val="FFFFFF"/>
                </a:solidFill>
                <a:latin typeface="Times New Roman" panose="02020603050405020304"/>
                <a:cs typeface="Times New Roman" panose="02020603050405020304"/>
              </a:rPr>
              <a:t>6</a:t>
            </a:r>
            <a:endParaRPr sz="4005">
              <a:latin typeface="Times New Roman" panose="02020603050405020304"/>
              <a:cs typeface="Times New Roman" panose="0202060305040502030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2"/>
          <p:cNvSpPr/>
          <p:nvPr>
            <p:ph type="title"/>
          </p:nvPr>
        </p:nvSpPr>
        <p:spPr>
          <a:xfrm>
            <a:off x="2647950" y="620713"/>
            <a:ext cx="2511425" cy="736600"/>
          </a:xfrm>
          <a:noFill/>
          <a:ln>
            <a:noFill/>
          </a:ln>
        </p:spPr>
        <p:txBody>
          <a:bodyPr vert="horz" wrap="square" lIns="91440" tIns="45720" rIns="91440" bIns="45720" anchor="b" anchorCtr="0"/>
          <a:p>
            <a:r>
              <a:rPr lang="zh-CN" altLang="en-US" sz="3200" dirty="0">
                <a:solidFill>
                  <a:schemeClr val="tx1"/>
                </a:solidFill>
                <a:ea typeface="宋体" panose="02010600030101010101" pitchFamily="2" charset="-122"/>
              </a:rPr>
              <a:t>仿射形变</a:t>
            </a:r>
            <a:endParaRPr lang="zh-CN" altLang="en-US" sz="3200" dirty="0">
              <a:solidFill>
                <a:schemeClr val="tx1"/>
              </a:solidFill>
              <a:ea typeface="宋体" panose="02010600030101010101" pitchFamily="2" charset="-122"/>
            </a:endParaRPr>
          </a:p>
        </p:txBody>
      </p:sp>
      <p:pic>
        <p:nvPicPr>
          <p:cNvPr id="106499" name="Picture 3" descr="image030"/>
          <p:cNvPicPr>
            <a:picLocks noChangeAspect="1"/>
          </p:cNvPicPr>
          <p:nvPr/>
        </p:nvPicPr>
        <p:blipFill>
          <a:blip r:embed="rId1"/>
          <a:stretch>
            <a:fillRect/>
          </a:stretch>
        </p:blipFill>
        <p:spPr>
          <a:xfrm>
            <a:off x="2055813" y="1766888"/>
            <a:ext cx="7812087" cy="3505200"/>
          </a:xfrm>
          <a:prstGeom prst="rect">
            <a:avLst/>
          </a:prstGeom>
          <a:noFill/>
          <a:ln w="9525">
            <a:noFill/>
          </a:ln>
        </p:spPr>
      </p:pic>
      <p:sp>
        <p:nvSpPr>
          <p:cNvPr id="106500" name="Text Box 4"/>
          <p:cNvSpPr txBox="1"/>
          <p:nvPr/>
        </p:nvSpPr>
        <p:spPr>
          <a:xfrm>
            <a:off x="2249488" y="5529263"/>
            <a:ext cx="7886700" cy="829945"/>
          </a:xfrm>
          <a:prstGeom prst="rect">
            <a:avLst/>
          </a:prstGeom>
          <a:noFill/>
          <a:ln w="12700">
            <a:noFill/>
          </a:ln>
        </p:spPr>
        <p:txBody>
          <a:bodyPr>
            <a:spAutoFit/>
          </a:bodyPr>
          <a:p>
            <a:pPr eaLnBrk="1" hangingPunct="1">
              <a:spcBef>
                <a:spcPct val="50000"/>
              </a:spcBef>
            </a:pPr>
            <a:r>
              <a:rPr lang="zh-CN" altLang="en-US" sz="2400" dirty="0">
                <a:solidFill>
                  <a:srgbClr val="FFFF00"/>
                </a:solidFill>
                <a:latin typeface="Times New Roman" panose="02020603050405020304" pitchFamily="18" charset="0"/>
              </a:rPr>
              <a:t>         </a:t>
            </a:r>
            <a:r>
              <a:rPr lang="zh-CN" altLang="en-US" sz="2400" dirty="0">
                <a:latin typeface="Times New Roman" panose="02020603050405020304" pitchFamily="18" charset="0"/>
              </a:rPr>
              <a:t>网络中的各交联点被固定在平衡位置上，当橡胶形变时，这些交联点将以相同的比率变形。</a:t>
            </a:r>
            <a:endParaRPr lang="zh-CN" altLang="en-US" sz="2400" dirty="0">
              <a:latin typeface="Times New Roman" panose="02020603050405020304" pitchFamily="18" charset="0"/>
            </a:endParaRPr>
          </a:p>
        </p:txBody>
      </p:sp>
    </p:spTree>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Picture 3" descr="image003"/>
          <p:cNvPicPr>
            <a:picLocks noChangeAspect="1"/>
          </p:cNvPicPr>
          <p:nvPr/>
        </p:nvPicPr>
        <p:blipFill>
          <a:blip r:embed="rId1"/>
          <a:stretch>
            <a:fillRect/>
          </a:stretch>
        </p:blipFill>
        <p:spPr>
          <a:xfrm>
            <a:off x="4151313" y="620713"/>
            <a:ext cx="3575050" cy="2105025"/>
          </a:xfrm>
          <a:prstGeom prst="rect">
            <a:avLst/>
          </a:prstGeom>
          <a:noFill/>
          <a:ln w="9525">
            <a:noFill/>
          </a:ln>
        </p:spPr>
      </p:pic>
      <p:pic>
        <p:nvPicPr>
          <p:cNvPr id="108547" name="Picture 4"/>
          <p:cNvPicPr>
            <a:picLocks noChangeAspect="1"/>
          </p:cNvPicPr>
          <p:nvPr/>
        </p:nvPicPr>
        <p:blipFill>
          <a:blip r:embed="rId2"/>
          <a:stretch>
            <a:fillRect/>
          </a:stretch>
        </p:blipFill>
        <p:spPr>
          <a:xfrm>
            <a:off x="3719513" y="3644900"/>
            <a:ext cx="4895850" cy="2032000"/>
          </a:xfrm>
          <a:prstGeom prst="rect">
            <a:avLst/>
          </a:prstGeom>
          <a:noFill/>
          <a:ln w="9525">
            <a:noFill/>
          </a:ln>
        </p:spPr>
      </p:pic>
      <p:sp>
        <p:nvSpPr>
          <p:cNvPr id="108548" name="AutoShape 5"/>
          <p:cNvSpPr/>
          <p:nvPr/>
        </p:nvSpPr>
        <p:spPr>
          <a:xfrm>
            <a:off x="5448300" y="2997200"/>
            <a:ext cx="1152525" cy="647700"/>
          </a:xfrm>
          <a:prstGeom prst="downArrow">
            <a:avLst>
              <a:gd name="adj1" fmla="val 50000"/>
              <a:gd name="adj2" fmla="val 25000"/>
            </a:avLst>
          </a:prstGeom>
          <a:noFill/>
          <a:ln w="38100" cap="flat" cmpd="sng">
            <a:solidFill>
              <a:srgbClr val="993366"/>
            </a:solidFill>
            <a:prstDash val="solid"/>
            <a:miter/>
            <a:headEnd type="none" w="med" len="med"/>
            <a:tailEnd type="none" w="med" len="med"/>
          </a:ln>
        </p:spPr>
        <p:txBody>
          <a:bodyPr wrap="none" anchor="ctr" anchorCtr="0"/>
          <a:p>
            <a:pPr algn="ctr" eaLnBrk="1" hangingPunct="1"/>
            <a:endParaRPr lang="zh-CN" altLang="en-US" dirty="0">
              <a:latin typeface="Arial" panose="020B0604020202020204" pitchFamily="34" charset="0"/>
            </a:endParaRPr>
          </a:p>
        </p:txBody>
      </p:sp>
    </p:spTree>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40" y="78867"/>
            <a:ext cx="7024370" cy="904875"/>
          </a:xfrm>
          <a:prstGeom prst="rect">
            <a:avLst/>
          </a:prstGeom>
        </p:spPr>
        <p:txBody>
          <a:bodyPr vert="horz" wrap="square" lIns="0" tIns="12700" rIns="0" bIns="0" rtlCol="0">
            <a:spAutoFit/>
          </a:bodyPr>
          <a:lstStyle/>
          <a:p>
            <a:pPr marL="12700">
              <a:lnSpc>
                <a:spcPct val="100000"/>
              </a:lnSpc>
              <a:spcBef>
                <a:spcPts val="100"/>
              </a:spcBef>
            </a:pPr>
            <a:r>
              <a:rPr sz="2900" dirty="0"/>
              <a:t>The statistical mechanics of rubber</a:t>
            </a:r>
            <a:r>
              <a:rPr sz="2900" spc="-135" dirty="0"/>
              <a:t> </a:t>
            </a:r>
            <a:r>
              <a:rPr sz="2900" spc="-5" dirty="0"/>
              <a:t>elasticity</a:t>
            </a:r>
            <a:endParaRPr sz="2900"/>
          </a:p>
        </p:txBody>
      </p:sp>
      <p:sp>
        <p:nvSpPr>
          <p:cNvPr id="3" name="object 3"/>
          <p:cNvSpPr/>
          <p:nvPr/>
        </p:nvSpPr>
        <p:spPr>
          <a:xfrm>
            <a:off x="5879259" y="1998336"/>
            <a:ext cx="4491992" cy="2764874"/>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5759450" y="5947968"/>
            <a:ext cx="4518025" cy="289560"/>
          </a:xfrm>
          <a:prstGeom prst="rect">
            <a:avLst/>
          </a:prstGeom>
        </p:spPr>
        <p:txBody>
          <a:bodyPr vert="horz" wrap="square" lIns="0" tIns="12700" rIns="0" bIns="0" rtlCol="0">
            <a:spAutoFit/>
          </a:bodyPr>
          <a:lstStyle/>
          <a:p>
            <a:pPr marL="12700">
              <a:lnSpc>
                <a:spcPct val="100000"/>
              </a:lnSpc>
              <a:spcBef>
                <a:spcPts val="100"/>
              </a:spcBef>
              <a:tabLst>
                <a:tab pos="4504690" algn="l"/>
              </a:tabLst>
            </a:pPr>
            <a:r>
              <a:rPr sz="1800" b="1" u="heavy" dirty="0">
                <a:uFill>
                  <a:solidFill>
                    <a:srgbClr val="CC9900"/>
                  </a:solidFill>
                </a:uFill>
                <a:latin typeface="Times New Roman" panose="02020603050405020304"/>
                <a:cs typeface="Times New Roman" panose="02020603050405020304"/>
              </a:rPr>
              <a:t> 	</a:t>
            </a:r>
            <a:endParaRPr sz="1800">
              <a:latin typeface="Times New Roman" panose="02020603050405020304"/>
              <a:cs typeface="Times New Roman" panose="02020603050405020304"/>
            </a:endParaRPr>
          </a:p>
        </p:txBody>
      </p:sp>
      <p:sp>
        <p:nvSpPr>
          <p:cNvPr id="5" name="object 5"/>
          <p:cNvSpPr txBox="1"/>
          <p:nvPr/>
        </p:nvSpPr>
        <p:spPr>
          <a:xfrm>
            <a:off x="1968500" y="1192593"/>
            <a:ext cx="3700779" cy="5367655"/>
          </a:xfrm>
          <a:prstGeom prst="rect">
            <a:avLst/>
          </a:prstGeom>
        </p:spPr>
        <p:txBody>
          <a:bodyPr vert="horz" wrap="square" lIns="0" tIns="44450" rIns="0" bIns="0" rtlCol="0">
            <a:spAutoFit/>
          </a:bodyPr>
          <a:lstStyle/>
          <a:p>
            <a:pPr marL="12700">
              <a:lnSpc>
                <a:spcPct val="100000"/>
              </a:lnSpc>
              <a:spcBef>
                <a:spcPts val="350"/>
              </a:spcBef>
            </a:pPr>
            <a:r>
              <a:rPr sz="2000" b="1" dirty="0">
                <a:latin typeface="Times New Roman" panose="02020603050405020304"/>
                <a:cs typeface="Times New Roman" panose="02020603050405020304"/>
              </a:rPr>
              <a:t>Affine</a:t>
            </a:r>
            <a:r>
              <a:rPr sz="2000" b="1" spc="-40" dirty="0">
                <a:latin typeface="Times New Roman" panose="02020603050405020304"/>
                <a:cs typeface="Times New Roman" panose="02020603050405020304"/>
              </a:rPr>
              <a:t> </a:t>
            </a:r>
            <a:r>
              <a:rPr sz="2000" b="1" dirty="0">
                <a:latin typeface="Times New Roman" panose="02020603050405020304"/>
                <a:cs typeface="Times New Roman" panose="02020603050405020304"/>
              </a:rPr>
              <a:t>network</a:t>
            </a:r>
            <a:r>
              <a:rPr sz="2000" b="1" spc="-5" dirty="0">
                <a:latin typeface="Times New Roman" panose="02020603050405020304"/>
                <a:cs typeface="Times New Roman" panose="02020603050405020304"/>
              </a:rPr>
              <a:t> </a:t>
            </a:r>
            <a:r>
              <a:rPr sz="2000" b="1" dirty="0">
                <a:latin typeface="Times New Roman" panose="02020603050405020304"/>
                <a:cs typeface="Times New Roman" panose="02020603050405020304"/>
              </a:rPr>
              <a:t>(</a:t>
            </a:r>
            <a:r>
              <a:rPr sz="2000" b="1" spc="5" dirty="0">
                <a:latin typeface="宋体" panose="02010600030101010101" pitchFamily="2" charset="-122"/>
                <a:cs typeface="宋体" panose="02010600030101010101" pitchFamily="2" charset="-122"/>
              </a:rPr>
              <a:t>仿射网</a:t>
            </a:r>
            <a:r>
              <a:rPr sz="2000" b="1" spc="10" dirty="0">
                <a:latin typeface="宋体" panose="02010600030101010101" pitchFamily="2" charset="-122"/>
                <a:cs typeface="宋体" panose="02010600030101010101" pitchFamily="2" charset="-122"/>
              </a:rPr>
              <a:t>络</a:t>
            </a:r>
            <a:r>
              <a:rPr sz="2000" b="1" dirty="0">
                <a:latin typeface="Times New Roman" panose="02020603050405020304"/>
                <a:cs typeface="Times New Roman" panose="02020603050405020304"/>
              </a:rPr>
              <a:t>)</a:t>
            </a:r>
            <a:endParaRPr sz="2000">
              <a:latin typeface="Times New Roman" panose="02020603050405020304"/>
              <a:cs typeface="Times New Roman" panose="02020603050405020304"/>
            </a:endParaRPr>
          </a:p>
          <a:p>
            <a:pPr marL="317500" marR="31115" indent="-213360">
              <a:lnSpc>
                <a:spcPct val="100000"/>
              </a:lnSpc>
              <a:spcBef>
                <a:spcPts val="225"/>
              </a:spcBef>
              <a:buClr>
                <a:srgbClr val="3A812E"/>
              </a:buClr>
              <a:buFont typeface="Wingdings" panose="05000000000000000000"/>
              <a:buChar char=""/>
              <a:tabLst>
                <a:tab pos="317500" algn="l"/>
              </a:tabLst>
            </a:pPr>
            <a:r>
              <a:rPr sz="1800" b="1" spc="-5" dirty="0">
                <a:latin typeface="Times New Roman" panose="02020603050405020304"/>
                <a:cs typeface="Times New Roman" panose="02020603050405020304"/>
              </a:rPr>
              <a:t>The chain segments </a:t>
            </a:r>
            <a:r>
              <a:rPr sz="1800" b="1" dirty="0">
                <a:latin typeface="Times New Roman" panose="02020603050405020304"/>
                <a:cs typeface="Times New Roman" panose="02020603050405020304"/>
              </a:rPr>
              <a:t>between  </a:t>
            </a:r>
            <a:r>
              <a:rPr sz="1800" b="1" spc="-5" dirty="0">
                <a:latin typeface="Times New Roman" panose="02020603050405020304"/>
                <a:cs typeface="Times New Roman" panose="02020603050405020304"/>
              </a:rPr>
              <a:t>crosslinks can be </a:t>
            </a:r>
            <a:r>
              <a:rPr sz="1800" b="1" spc="-10" dirty="0">
                <a:latin typeface="Times New Roman" panose="02020603050405020304"/>
                <a:cs typeface="Times New Roman" panose="02020603050405020304"/>
              </a:rPr>
              <a:t>represented </a:t>
            </a:r>
            <a:r>
              <a:rPr sz="1800" b="1" spc="-5" dirty="0">
                <a:latin typeface="Times New Roman" panose="02020603050405020304"/>
                <a:cs typeface="Times New Roman" panose="02020603050405020304"/>
              </a:rPr>
              <a:t>by  Gaussian statistics </a:t>
            </a:r>
            <a:r>
              <a:rPr sz="1800" b="1" dirty="0">
                <a:latin typeface="Times New Roman" panose="02020603050405020304"/>
                <a:cs typeface="Times New Roman" panose="02020603050405020304"/>
              </a:rPr>
              <a:t>of </a:t>
            </a:r>
            <a:r>
              <a:rPr sz="1800" b="1" spc="-5" dirty="0">
                <a:latin typeface="Times New Roman" panose="02020603050405020304"/>
                <a:cs typeface="Times New Roman" panose="02020603050405020304"/>
              </a:rPr>
              <a:t>unperturbed  chains.</a:t>
            </a:r>
            <a:endParaRPr sz="1800">
              <a:latin typeface="Times New Roman" panose="02020603050405020304"/>
              <a:cs typeface="Times New Roman" panose="02020603050405020304"/>
            </a:endParaRPr>
          </a:p>
          <a:p>
            <a:pPr marL="317500" marR="86360" indent="-213360">
              <a:lnSpc>
                <a:spcPct val="100000"/>
              </a:lnSpc>
              <a:spcBef>
                <a:spcPts val="5"/>
              </a:spcBef>
              <a:buClr>
                <a:srgbClr val="3A812E"/>
              </a:buClr>
              <a:buFont typeface="Wingdings" panose="05000000000000000000"/>
              <a:buChar char=""/>
              <a:tabLst>
                <a:tab pos="369570" algn="l"/>
              </a:tabLst>
            </a:pPr>
            <a:r>
              <a:rPr dirty="0"/>
              <a:t>	</a:t>
            </a:r>
            <a:r>
              <a:rPr sz="1800" b="1" spc="-5" dirty="0">
                <a:latin typeface="Times New Roman" panose="02020603050405020304"/>
                <a:cs typeface="Times New Roman" panose="02020603050405020304"/>
              </a:rPr>
              <a:t>The </a:t>
            </a:r>
            <a:r>
              <a:rPr sz="1800" b="1" dirty="0">
                <a:latin typeface="Times New Roman" panose="02020603050405020304"/>
                <a:cs typeface="Times New Roman" panose="02020603050405020304"/>
              </a:rPr>
              <a:t>network </a:t>
            </a:r>
            <a:r>
              <a:rPr sz="1800" b="1" spc="-5" dirty="0">
                <a:latin typeface="Times New Roman" panose="02020603050405020304"/>
                <a:cs typeface="Times New Roman" panose="02020603050405020304"/>
              </a:rPr>
              <a:t>consists </a:t>
            </a:r>
            <a:r>
              <a:rPr sz="1800" b="1" dirty="0">
                <a:latin typeface="Times New Roman" panose="02020603050405020304"/>
                <a:cs typeface="Times New Roman" panose="02020603050405020304"/>
              </a:rPr>
              <a:t>of </a:t>
            </a:r>
            <a:r>
              <a:rPr sz="1800" b="1" i="1" spc="-5" dirty="0">
                <a:latin typeface="Times New Roman" panose="02020603050405020304"/>
                <a:cs typeface="Times New Roman" panose="02020603050405020304"/>
              </a:rPr>
              <a:t>N</a:t>
            </a:r>
            <a:r>
              <a:rPr sz="1800" b="1" spc="-5" dirty="0">
                <a:latin typeface="Times New Roman" panose="02020603050405020304"/>
                <a:cs typeface="Times New Roman" panose="02020603050405020304"/>
              </a:rPr>
              <a:t>-chains  per unit </a:t>
            </a:r>
            <a:r>
              <a:rPr sz="1800" b="1" dirty="0">
                <a:latin typeface="Times New Roman" panose="02020603050405020304"/>
                <a:cs typeface="Times New Roman" panose="02020603050405020304"/>
              </a:rPr>
              <a:t>volume. </a:t>
            </a:r>
            <a:r>
              <a:rPr sz="1800" b="1" spc="-5" dirty="0">
                <a:latin typeface="Times New Roman" panose="02020603050405020304"/>
                <a:cs typeface="Times New Roman" panose="02020603050405020304"/>
              </a:rPr>
              <a:t>The entropy </a:t>
            </a:r>
            <a:r>
              <a:rPr sz="1800" b="1" dirty="0">
                <a:latin typeface="Times New Roman" panose="02020603050405020304"/>
                <a:cs typeface="Times New Roman" panose="02020603050405020304"/>
              </a:rPr>
              <a:t>of  </a:t>
            </a:r>
            <a:r>
              <a:rPr sz="1800" b="1" spc="-5" dirty="0">
                <a:latin typeface="Times New Roman" panose="02020603050405020304"/>
                <a:cs typeface="Times New Roman" panose="02020603050405020304"/>
              </a:rPr>
              <a:t>the </a:t>
            </a:r>
            <a:r>
              <a:rPr sz="1800" b="1" dirty="0">
                <a:latin typeface="Times New Roman" panose="02020603050405020304"/>
                <a:cs typeface="Times New Roman" panose="02020603050405020304"/>
              </a:rPr>
              <a:t>network </a:t>
            </a:r>
            <a:r>
              <a:rPr sz="1800" b="1" spc="-5" dirty="0">
                <a:latin typeface="Times New Roman" panose="02020603050405020304"/>
                <a:cs typeface="Times New Roman" panose="02020603050405020304"/>
              </a:rPr>
              <a:t>is the sum </a:t>
            </a:r>
            <a:r>
              <a:rPr sz="1800" b="1" dirty="0">
                <a:latin typeface="Times New Roman" panose="02020603050405020304"/>
                <a:cs typeface="Times New Roman" panose="02020603050405020304"/>
              </a:rPr>
              <a:t>of </a:t>
            </a:r>
            <a:r>
              <a:rPr sz="1800" b="1" spc="-5" dirty="0">
                <a:latin typeface="Times New Roman" panose="02020603050405020304"/>
                <a:cs typeface="Times New Roman" panose="02020603050405020304"/>
              </a:rPr>
              <a:t>the  entropies </a:t>
            </a:r>
            <a:r>
              <a:rPr sz="1800" b="1" dirty="0">
                <a:latin typeface="Times New Roman" panose="02020603050405020304"/>
                <a:cs typeface="Times New Roman" panose="02020603050405020304"/>
              </a:rPr>
              <a:t>of </a:t>
            </a:r>
            <a:r>
              <a:rPr sz="1800" b="1" spc="-5" dirty="0">
                <a:latin typeface="Times New Roman" panose="02020603050405020304"/>
                <a:cs typeface="Times New Roman" panose="02020603050405020304"/>
              </a:rPr>
              <a:t>the individual</a:t>
            </a:r>
            <a:r>
              <a:rPr sz="1800" b="1" spc="-25" dirty="0">
                <a:latin typeface="Times New Roman" panose="02020603050405020304"/>
                <a:cs typeface="Times New Roman" panose="02020603050405020304"/>
              </a:rPr>
              <a:t> </a:t>
            </a:r>
            <a:r>
              <a:rPr sz="1800" b="1" spc="-5" dirty="0">
                <a:latin typeface="Times New Roman" panose="02020603050405020304"/>
                <a:cs typeface="Times New Roman" panose="02020603050405020304"/>
              </a:rPr>
              <a:t>chains.</a:t>
            </a:r>
            <a:endParaRPr sz="1800">
              <a:latin typeface="Times New Roman" panose="02020603050405020304"/>
              <a:cs typeface="Times New Roman" panose="02020603050405020304"/>
            </a:endParaRPr>
          </a:p>
          <a:p>
            <a:pPr marL="317500" marR="22860" indent="-213360">
              <a:lnSpc>
                <a:spcPct val="100000"/>
              </a:lnSpc>
              <a:buClr>
                <a:srgbClr val="3A812E"/>
              </a:buClr>
              <a:buFont typeface="Wingdings" panose="05000000000000000000"/>
              <a:buChar char=""/>
              <a:tabLst>
                <a:tab pos="317500" algn="l"/>
              </a:tabLst>
            </a:pPr>
            <a:r>
              <a:rPr sz="1800" b="1" spc="-5" dirty="0">
                <a:latin typeface="Times New Roman" panose="02020603050405020304"/>
                <a:cs typeface="Times New Roman" panose="02020603050405020304"/>
              </a:rPr>
              <a:t>All different conformational states  have the same</a:t>
            </a:r>
            <a:r>
              <a:rPr sz="1800" b="1" spc="-10" dirty="0">
                <a:latin typeface="Times New Roman" panose="02020603050405020304"/>
                <a:cs typeface="Times New Roman" panose="02020603050405020304"/>
              </a:rPr>
              <a:t> </a:t>
            </a:r>
            <a:r>
              <a:rPr sz="1800" b="1" spc="-15" dirty="0">
                <a:latin typeface="Times New Roman" panose="02020603050405020304"/>
                <a:cs typeface="Times New Roman" panose="02020603050405020304"/>
              </a:rPr>
              <a:t>energy.</a:t>
            </a:r>
            <a:endParaRPr sz="1800">
              <a:latin typeface="Times New Roman" panose="02020603050405020304"/>
              <a:cs typeface="Times New Roman" panose="02020603050405020304"/>
            </a:endParaRPr>
          </a:p>
          <a:p>
            <a:pPr marL="317500" marR="5080" indent="-213360">
              <a:lnSpc>
                <a:spcPct val="100000"/>
              </a:lnSpc>
              <a:buClr>
                <a:srgbClr val="3A812E"/>
              </a:buClr>
              <a:buFont typeface="Wingdings" panose="05000000000000000000"/>
              <a:buChar char=""/>
              <a:tabLst>
                <a:tab pos="317500" algn="l"/>
              </a:tabLst>
            </a:pPr>
            <a:r>
              <a:rPr sz="1800" b="1" spc="-5" dirty="0">
                <a:latin typeface="Times New Roman" panose="02020603050405020304"/>
                <a:cs typeface="Times New Roman" panose="02020603050405020304"/>
              </a:rPr>
              <a:t>The </a:t>
            </a:r>
            <a:r>
              <a:rPr sz="1800" b="1" dirty="0">
                <a:latin typeface="Times New Roman" panose="02020603050405020304"/>
                <a:cs typeface="Times New Roman" panose="02020603050405020304"/>
              </a:rPr>
              <a:t>deformation </a:t>
            </a:r>
            <a:r>
              <a:rPr sz="1800" b="1" spc="-5" dirty="0">
                <a:latin typeface="Times New Roman" panose="02020603050405020304"/>
                <a:cs typeface="Times New Roman" panose="02020603050405020304"/>
              </a:rPr>
              <a:t>on the </a:t>
            </a:r>
            <a:r>
              <a:rPr sz="1800" b="1" dirty="0">
                <a:latin typeface="Times New Roman" panose="02020603050405020304"/>
                <a:cs typeface="Times New Roman" panose="02020603050405020304"/>
              </a:rPr>
              <a:t>molecular  level </a:t>
            </a:r>
            <a:r>
              <a:rPr sz="1800" b="1" spc="-5" dirty="0">
                <a:latin typeface="Times New Roman" panose="02020603050405020304"/>
                <a:cs typeface="Times New Roman" panose="02020603050405020304"/>
              </a:rPr>
              <a:t>is the same as </a:t>
            </a:r>
            <a:r>
              <a:rPr sz="1800" b="1" dirty="0">
                <a:latin typeface="Times New Roman" panose="02020603050405020304"/>
                <a:cs typeface="Times New Roman" panose="02020603050405020304"/>
              </a:rPr>
              <a:t>that </a:t>
            </a:r>
            <a:r>
              <a:rPr sz="1800" b="1" spc="-5" dirty="0">
                <a:latin typeface="Times New Roman" panose="02020603050405020304"/>
                <a:cs typeface="Times New Roman" panose="02020603050405020304"/>
              </a:rPr>
              <a:t>on the  macroscopic </a:t>
            </a:r>
            <a:r>
              <a:rPr sz="1800" b="1" dirty="0">
                <a:latin typeface="Times New Roman" panose="02020603050405020304"/>
                <a:cs typeface="Times New Roman" panose="02020603050405020304"/>
              </a:rPr>
              <a:t>level, i.e.</a:t>
            </a:r>
            <a:r>
              <a:rPr sz="1800" b="1" spc="-114"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deformation  is</a:t>
            </a:r>
            <a:r>
              <a:rPr sz="1800" b="1" spc="-3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affine.</a:t>
            </a:r>
            <a:endParaRPr sz="1800">
              <a:latin typeface="Times New Roman" panose="02020603050405020304"/>
              <a:cs typeface="Times New Roman" panose="02020603050405020304"/>
            </a:endParaRPr>
          </a:p>
          <a:p>
            <a:pPr marL="317500" marR="777240" indent="-213360">
              <a:lnSpc>
                <a:spcPct val="100000"/>
              </a:lnSpc>
              <a:buClr>
                <a:srgbClr val="3A812E"/>
              </a:buClr>
              <a:buFont typeface="Wingdings" panose="05000000000000000000"/>
              <a:buChar char=""/>
              <a:tabLst>
                <a:tab pos="317500" algn="l"/>
              </a:tabLst>
            </a:pPr>
            <a:r>
              <a:rPr sz="1800" b="1" spc="-5" dirty="0">
                <a:latin typeface="Times New Roman" panose="02020603050405020304"/>
                <a:cs typeface="Times New Roman" panose="02020603050405020304"/>
              </a:rPr>
              <a:t>The unstressed net </a:t>
            </a:r>
            <a:r>
              <a:rPr sz="1800" b="1" dirty="0">
                <a:latin typeface="Times New Roman" panose="02020603050405020304"/>
                <a:cs typeface="Times New Roman" panose="02020603050405020304"/>
              </a:rPr>
              <a:t>work</a:t>
            </a:r>
            <a:r>
              <a:rPr sz="1800" b="1" spc="-60" dirty="0">
                <a:latin typeface="Times New Roman" panose="02020603050405020304"/>
                <a:cs typeface="Times New Roman" panose="02020603050405020304"/>
              </a:rPr>
              <a:t> </a:t>
            </a:r>
            <a:r>
              <a:rPr sz="1800" b="1" spc="-5" dirty="0">
                <a:latin typeface="Times New Roman" panose="02020603050405020304"/>
                <a:cs typeface="Times New Roman" panose="02020603050405020304"/>
              </a:rPr>
              <a:t>is  isotropic.</a:t>
            </a:r>
            <a:endParaRPr sz="1800">
              <a:latin typeface="Times New Roman" panose="02020603050405020304"/>
              <a:cs typeface="Times New Roman" panose="02020603050405020304"/>
            </a:endParaRPr>
          </a:p>
          <a:p>
            <a:pPr marL="317500" marR="506095" indent="-213360">
              <a:lnSpc>
                <a:spcPct val="100000"/>
              </a:lnSpc>
              <a:buClr>
                <a:srgbClr val="3A812E"/>
              </a:buClr>
              <a:buFont typeface="Wingdings" panose="05000000000000000000"/>
              <a:buChar char=""/>
              <a:tabLst>
                <a:tab pos="317500" algn="l"/>
              </a:tabLst>
            </a:pPr>
            <a:r>
              <a:rPr sz="1800" b="1" spc="-5" dirty="0">
                <a:latin typeface="Times New Roman" panose="02020603050405020304"/>
                <a:cs typeface="Times New Roman" panose="02020603050405020304"/>
              </a:rPr>
              <a:t>The </a:t>
            </a:r>
            <a:r>
              <a:rPr sz="1800" b="1" dirty="0">
                <a:latin typeface="Times New Roman" panose="02020603050405020304"/>
                <a:cs typeface="Times New Roman" panose="02020603050405020304"/>
              </a:rPr>
              <a:t>volume </a:t>
            </a:r>
            <a:r>
              <a:rPr sz="1800" b="1" spc="-10" dirty="0">
                <a:latin typeface="Times New Roman" panose="02020603050405020304"/>
                <a:cs typeface="Times New Roman" panose="02020603050405020304"/>
              </a:rPr>
              <a:t>remains</a:t>
            </a:r>
            <a:r>
              <a:rPr sz="1800" b="1" spc="-55" dirty="0">
                <a:latin typeface="Times New Roman" panose="02020603050405020304"/>
                <a:cs typeface="Times New Roman" panose="02020603050405020304"/>
              </a:rPr>
              <a:t> </a:t>
            </a:r>
            <a:r>
              <a:rPr sz="1800" b="1" spc="-5" dirty="0">
                <a:latin typeface="Times New Roman" panose="02020603050405020304"/>
                <a:cs typeface="Times New Roman" panose="02020603050405020304"/>
              </a:rPr>
              <a:t>constant  during</a:t>
            </a:r>
            <a:r>
              <a:rPr sz="1800" b="1" spc="-2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deformation.</a:t>
            </a:r>
            <a:endParaRPr sz="1800">
              <a:latin typeface="Times New Roman" panose="02020603050405020304"/>
              <a:cs typeface="Times New Roman" panose="02020603050405020304"/>
            </a:endParaRPr>
          </a:p>
        </p:txBody>
      </p:sp>
      <p:sp>
        <p:nvSpPr>
          <p:cNvPr id="6" name="object 6"/>
          <p:cNvSpPr txBox="1"/>
          <p:nvPr/>
        </p:nvSpPr>
        <p:spPr>
          <a:xfrm>
            <a:off x="9963150" y="6448755"/>
            <a:ext cx="168910" cy="196850"/>
          </a:xfrm>
          <a:prstGeom prst="rect">
            <a:avLst/>
          </a:prstGeom>
        </p:spPr>
        <p:txBody>
          <a:bodyPr vert="horz" wrap="square" lIns="0" tIns="12700" rIns="0" bIns="0" rtlCol="0">
            <a:spAutoFit/>
          </a:bodyPr>
          <a:lstStyle/>
          <a:p>
            <a:pPr marL="12700">
              <a:lnSpc>
                <a:spcPct val="100000"/>
              </a:lnSpc>
              <a:spcBef>
                <a:spcPts val="100"/>
              </a:spcBef>
            </a:pPr>
            <a:r>
              <a:rPr sz="1200" spc="-40" dirty="0">
                <a:latin typeface="Times New Roman" panose="02020603050405020304"/>
                <a:cs typeface="Times New Roman" panose="02020603050405020304"/>
              </a:rPr>
              <a:t>11</a:t>
            </a:r>
            <a:endParaRPr sz="1200">
              <a:latin typeface="Times New Roman" panose="02020603050405020304"/>
              <a:cs typeface="Times New Roman" panose="020206030504050203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40" y="78867"/>
            <a:ext cx="7024370" cy="904875"/>
          </a:xfrm>
          <a:prstGeom prst="rect">
            <a:avLst/>
          </a:prstGeom>
        </p:spPr>
        <p:txBody>
          <a:bodyPr vert="horz" wrap="square" lIns="0" tIns="12700" rIns="0" bIns="0" rtlCol="0">
            <a:spAutoFit/>
          </a:bodyPr>
          <a:lstStyle/>
          <a:p>
            <a:pPr marL="12700">
              <a:lnSpc>
                <a:spcPct val="100000"/>
              </a:lnSpc>
              <a:spcBef>
                <a:spcPts val="100"/>
              </a:spcBef>
            </a:pPr>
            <a:r>
              <a:rPr sz="2900" dirty="0"/>
              <a:t>The statistical mechanics of rubber</a:t>
            </a:r>
            <a:r>
              <a:rPr sz="2900" spc="-135" dirty="0"/>
              <a:t> </a:t>
            </a:r>
            <a:r>
              <a:rPr sz="2900" spc="-5" dirty="0"/>
              <a:t>elasticity</a:t>
            </a:r>
            <a:endParaRPr sz="2900"/>
          </a:p>
        </p:txBody>
      </p:sp>
      <p:sp>
        <p:nvSpPr>
          <p:cNvPr id="3" name="object 3"/>
          <p:cNvSpPr/>
          <p:nvPr/>
        </p:nvSpPr>
        <p:spPr>
          <a:xfrm>
            <a:off x="1900989" y="1907132"/>
            <a:ext cx="2975810" cy="1457886"/>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7053017" y="2590746"/>
            <a:ext cx="52705" cy="158750"/>
          </a:xfrm>
          <a:custGeom>
            <a:avLst/>
            <a:gdLst/>
            <a:ahLst/>
            <a:cxnLst/>
            <a:rect l="l" t="t" r="r" b="b"/>
            <a:pathLst>
              <a:path w="52704" h="158750">
                <a:moveTo>
                  <a:pt x="52660" y="0"/>
                </a:moveTo>
                <a:lnTo>
                  <a:pt x="0" y="158388"/>
                </a:lnTo>
              </a:path>
            </a:pathLst>
          </a:custGeom>
          <a:ln w="9058">
            <a:solidFill>
              <a:srgbClr val="000000"/>
            </a:solidFill>
          </a:ln>
        </p:spPr>
        <p:txBody>
          <a:bodyPr wrap="square" lIns="0" tIns="0" rIns="0" bIns="0" rtlCol="0"/>
          <a:lstStyle/>
          <a:p/>
        </p:txBody>
      </p:sp>
      <p:sp>
        <p:nvSpPr>
          <p:cNvPr id="5" name="object 5"/>
          <p:cNvSpPr/>
          <p:nvPr/>
        </p:nvSpPr>
        <p:spPr>
          <a:xfrm>
            <a:off x="7053017" y="2749135"/>
            <a:ext cx="52705" cy="158115"/>
          </a:xfrm>
          <a:custGeom>
            <a:avLst/>
            <a:gdLst/>
            <a:ahLst/>
            <a:cxnLst/>
            <a:rect l="l" t="t" r="r" b="b"/>
            <a:pathLst>
              <a:path w="52704" h="158114">
                <a:moveTo>
                  <a:pt x="0" y="0"/>
                </a:moveTo>
                <a:lnTo>
                  <a:pt x="52660" y="158056"/>
                </a:lnTo>
              </a:path>
            </a:pathLst>
          </a:custGeom>
          <a:ln w="9058">
            <a:solidFill>
              <a:srgbClr val="000000"/>
            </a:solidFill>
          </a:ln>
        </p:spPr>
        <p:txBody>
          <a:bodyPr wrap="square" lIns="0" tIns="0" rIns="0" bIns="0" rtlCol="0"/>
          <a:lstStyle/>
          <a:p/>
        </p:txBody>
      </p:sp>
      <p:sp>
        <p:nvSpPr>
          <p:cNvPr id="6" name="object 6"/>
          <p:cNvSpPr/>
          <p:nvPr/>
        </p:nvSpPr>
        <p:spPr>
          <a:xfrm>
            <a:off x="7323442" y="2590746"/>
            <a:ext cx="53340" cy="158750"/>
          </a:xfrm>
          <a:custGeom>
            <a:avLst/>
            <a:gdLst/>
            <a:ahLst/>
            <a:cxnLst/>
            <a:rect l="l" t="t" r="r" b="b"/>
            <a:pathLst>
              <a:path w="53339" h="158750">
                <a:moveTo>
                  <a:pt x="0" y="0"/>
                </a:moveTo>
                <a:lnTo>
                  <a:pt x="52795" y="158388"/>
                </a:lnTo>
              </a:path>
            </a:pathLst>
          </a:custGeom>
          <a:ln w="9058">
            <a:solidFill>
              <a:srgbClr val="000000"/>
            </a:solidFill>
          </a:ln>
        </p:spPr>
        <p:txBody>
          <a:bodyPr wrap="square" lIns="0" tIns="0" rIns="0" bIns="0" rtlCol="0"/>
          <a:lstStyle/>
          <a:p/>
        </p:txBody>
      </p:sp>
      <p:sp>
        <p:nvSpPr>
          <p:cNvPr id="7" name="object 7"/>
          <p:cNvSpPr/>
          <p:nvPr/>
        </p:nvSpPr>
        <p:spPr>
          <a:xfrm>
            <a:off x="7323442" y="2749135"/>
            <a:ext cx="53340" cy="158115"/>
          </a:xfrm>
          <a:custGeom>
            <a:avLst/>
            <a:gdLst/>
            <a:ahLst/>
            <a:cxnLst/>
            <a:rect l="l" t="t" r="r" b="b"/>
            <a:pathLst>
              <a:path w="53339" h="158114">
                <a:moveTo>
                  <a:pt x="52795" y="0"/>
                </a:moveTo>
                <a:lnTo>
                  <a:pt x="0" y="158056"/>
                </a:lnTo>
              </a:path>
            </a:pathLst>
          </a:custGeom>
          <a:ln w="9058">
            <a:solidFill>
              <a:srgbClr val="000000"/>
            </a:solidFill>
          </a:ln>
        </p:spPr>
        <p:txBody>
          <a:bodyPr wrap="square" lIns="0" tIns="0" rIns="0" bIns="0" rtlCol="0"/>
          <a:lstStyle/>
          <a:p/>
        </p:txBody>
      </p:sp>
      <p:sp>
        <p:nvSpPr>
          <p:cNvPr id="8" name="object 8"/>
          <p:cNvSpPr/>
          <p:nvPr/>
        </p:nvSpPr>
        <p:spPr>
          <a:xfrm>
            <a:off x="8909583" y="2590746"/>
            <a:ext cx="53340" cy="158750"/>
          </a:xfrm>
          <a:custGeom>
            <a:avLst/>
            <a:gdLst/>
            <a:ahLst/>
            <a:cxnLst/>
            <a:rect l="l" t="t" r="r" b="b"/>
            <a:pathLst>
              <a:path w="53340" h="158750">
                <a:moveTo>
                  <a:pt x="52795" y="0"/>
                </a:moveTo>
                <a:lnTo>
                  <a:pt x="0" y="158388"/>
                </a:lnTo>
              </a:path>
            </a:pathLst>
          </a:custGeom>
          <a:ln w="9058">
            <a:solidFill>
              <a:srgbClr val="000000"/>
            </a:solidFill>
          </a:ln>
        </p:spPr>
        <p:txBody>
          <a:bodyPr wrap="square" lIns="0" tIns="0" rIns="0" bIns="0" rtlCol="0"/>
          <a:lstStyle/>
          <a:p/>
        </p:txBody>
      </p:sp>
      <p:sp>
        <p:nvSpPr>
          <p:cNvPr id="9" name="object 9"/>
          <p:cNvSpPr/>
          <p:nvPr/>
        </p:nvSpPr>
        <p:spPr>
          <a:xfrm>
            <a:off x="8909583" y="2749135"/>
            <a:ext cx="53340" cy="158115"/>
          </a:xfrm>
          <a:custGeom>
            <a:avLst/>
            <a:gdLst/>
            <a:ahLst/>
            <a:cxnLst/>
            <a:rect l="l" t="t" r="r" b="b"/>
            <a:pathLst>
              <a:path w="53340" h="158114">
                <a:moveTo>
                  <a:pt x="0" y="0"/>
                </a:moveTo>
                <a:lnTo>
                  <a:pt x="52795" y="158056"/>
                </a:lnTo>
              </a:path>
            </a:pathLst>
          </a:custGeom>
          <a:ln w="9058">
            <a:solidFill>
              <a:srgbClr val="000000"/>
            </a:solidFill>
          </a:ln>
        </p:spPr>
        <p:txBody>
          <a:bodyPr wrap="square" lIns="0" tIns="0" rIns="0" bIns="0" rtlCol="0"/>
          <a:lstStyle/>
          <a:p/>
        </p:txBody>
      </p:sp>
      <p:sp>
        <p:nvSpPr>
          <p:cNvPr id="10" name="object 10"/>
          <p:cNvSpPr/>
          <p:nvPr/>
        </p:nvSpPr>
        <p:spPr>
          <a:xfrm>
            <a:off x="9180141" y="2590746"/>
            <a:ext cx="52705" cy="158750"/>
          </a:xfrm>
          <a:custGeom>
            <a:avLst/>
            <a:gdLst/>
            <a:ahLst/>
            <a:cxnLst/>
            <a:rect l="l" t="t" r="r" b="b"/>
            <a:pathLst>
              <a:path w="52704" h="158750">
                <a:moveTo>
                  <a:pt x="0" y="0"/>
                </a:moveTo>
                <a:lnTo>
                  <a:pt x="52660" y="158388"/>
                </a:lnTo>
              </a:path>
            </a:pathLst>
          </a:custGeom>
          <a:ln w="9058">
            <a:solidFill>
              <a:srgbClr val="000000"/>
            </a:solidFill>
          </a:ln>
        </p:spPr>
        <p:txBody>
          <a:bodyPr wrap="square" lIns="0" tIns="0" rIns="0" bIns="0" rtlCol="0"/>
          <a:lstStyle/>
          <a:p/>
        </p:txBody>
      </p:sp>
      <p:sp>
        <p:nvSpPr>
          <p:cNvPr id="11" name="object 11"/>
          <p:cNvSpPr/>
          <p:nvPr/>
        </p:nvSpPr>
        <p:spPr>
          <a:xfrm>
            <a:off x="9180141" y="2749135"/>
            <a:ext cx="52705" cy="158115"/>
          </a:xfrm>
          <a:custGeom>
            <a:avLst/>
            <a:gdLst/>
            <a:ahLst/>
            <a:cxnLst/>
            <a:rect l="l" t="t" r="r" b="b"/>
            <a:pathLst>
              <a:path w="52704" h="158114">
                <a:moveTo>
                  <a:pt x="52660" y="0"/>
                </a:moveTo>
                <a:lnTo>
                  <a:pt x="0" y="158056"/>
                </a:lnTo>
              </a:path>
            </a:pathLst>
          </a:custGeom>
          <a:ln w="9058">
            <a:solidFill>
              <a:srgbClr val="000000"/>
            </a:solidFill>
          </a:ln>
        </p:spPr>
        <p:txBody>
          <a:bodyPr wrap="square" lIns="0" tIns="0" rIns="0" bIns="0" rtlCol="0"/>
          <a:lstStyle/>
          <a:p/>
        </p:txBody>
      </p:sp>
      <p:sp>
        <p:nvSpPr>
          <p:cNvPr id="12" name="object 12"/>
          <p:cNvSpPr/>
          <p:nvPr/>
        </p:nvSpPr>
        <p:spPr>
          <a:xfrm>
            <a:off x="8413871" y="2568317"/>
            <a:ext cx="1292225" cy="0"/>
          </a:xfrm>
          <a:custGeom>
            <a:avLst/>
            <a:gdLst/>
            <a:ahLst/>
            <a:cxnLst/>
            <a:rect l="l" t="t" r="r" b="b"/>
            <a:pathLst>
              <a:path w="1292225">
                <a:moveTo>
                  <a:pt x="0" y="0"/>
                </a:moveTo>
                <a:lnTo>
                  <a:pt x="1291804" y="0"/>
                </a:lnTo>
              </a:path>
            </a:pathLst>
          </a:custGeom>
          <a:ln w="9032">
            <a:solidFill>
              <a:srgbClr val="000000"/>
            </a:solidFill>
          </a:ln>
        </p:spPr>
        <p:txBody>
          <a:bodyPr wrap="square" lIns="0" tIns="0" rIns="0" bIns="0" rtlCol="0"/>
          <a:lstStyle/>
          <a:p/>
        </p:txBody>
      </p:sp>
      <p:sp>
        <p:nvSpPr>
          <p:cNvPr id="13" name="object 13"/>
          <p:cNvSpPr txBox="1"/>
          <p:nvPr/>
        </p:nvSpPr>
        <p:spPr>
          <a:xfrm>
            <a:off x="9706812" y="2392408"/>
            <a:ext cx="728980" cy="471170"/>
          </a:xfrm>
          <a:prstGeom prst="rect">
            <a:avLst/>
          </a:prstGeom>
        </p:spPr>
        <p:txBody>
          <a:bodyPr vert="horz" wrap="square" lIns="0" tIns="13970" rIns="0" bIns="0" rtlCol="0">
            <a:spAutoFit/>
          </a:bodyPr>
          <a:lstStyle/>
          <a:p>
            <a:pPr marL="12700">
              <a:lnSpc>
                <a:spcPts val="1785"/>
              </a:lnSpc>
              <a:spcBef>
                <a:spcPts val="110"/>
              </a:spcBef>
            </a:pPr>
            <a:r>
              <a:rPr sz="2550" spc="127" baseline="3000" dirty="0">
                <a:latin typeface="Symbol" panose="05050102010706020507"/>
                <a:cs typeface="Symbol" panose="05050102010706020507"/>
              </a:rPr>
              <a:t></a:t>
            </a:r>
            <a:r>
              <a:rPr sz="1700" i="1" spc="-10" dirty="0">
                <a:latin typeface="Times New Roman" panose="02020603050405020304"/>
                <a:cs typeface="Times New Roman" panose="02020603050405020304"/>
              </a:rPr>
              <a:t>d</a:t>
            </a:r>
            <a:r>
              <a:rPr sz="1700" i="1" spc="85" dirty="0">
                <a:latin typeface="Times New Roman" panose="02020603050405020304"/>
                <a:cs typeface="Times New Roman" panose="02020603050405020304"/>
              </a:rPr>
              <a:t>x</a:t>
            </a:r>
            <a:r>
              <a:rPr sz="1700" i="1" spc="-10" dirty="0">
                <a:latin typeface="Times New Roman" panose="02020603050405020304"/>
                <a:cs typeface="Times New Roman" panose="02020603050405020304"/>
              </a:rPr>
              <a:t>d</a:t>
            </a:r>
            <a:r>
              <a:rPr sz="1700" i="1" spc="-25" dirty="0">
                <a:latin typeface="Times New Roman" panose="02020603050405020304"/>
                <a:cs typeface="Times New Roman" panose="02020603050405020304"/>
              </a:rPr>
              <a:t>y</a:t>
            </a:r>
            <a:r>
              <a:rPr sz="1700" i="1" spc="-10" dirty="0">
                <a:latin typeface="Times New Roman" panose="02020603050405020304"/>
                <a:cs typeface="Times New Roman" panose="02020603050405020304"/>
              </a:rPr>
              <a:t>d</a:t>
            </a:r>
            <a:r>
              <a:rPr sz="1700" i="1" spc="5" dirty="0">
                <a:latin typeface="Times New Roman" panose="02020603050405020304"/>
                <a:cs typeface="Times New Roman" panose="02020603050405020304"/>
              </a:rPr>
              <a:t>z</a:t>
            </a:r>
            <a:endParaRPr sz="1700">
              <a:latin typeface="Times New Roman" panose="02020603050405020304"/>
              <a:cs typeface="Times New Roman" panose="02020603050405020304"/>
            </a:endParaRPr>
          </a:p>
          <a:p>
            <a:pPr marL="12700">
              <a:lnSpc>
                <a:spcPts val="1785"/>
              </a:lnSpc>
            </a:pP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14" name="object 14"/>
          <p:cNvSpPr txBox="1"/>
          <p:nvPr/>
        </p:nvSpPr>
        <p:spPr>
          <a:xfrm>
            <a:off x="9706812" y="2690094"/>
            <a:ext cx="109220" cy="274955"/>
          </a:xfrm>
          <a:prstGeom prst="rect">
            <a:avLst/>
          </a:prstGeom>
        </p:spPr>
        <p:txBody>
          <a:bodyPr vert="horz" wrap="square" lIns="0" tIns="13970" rIns="0" bIns="0" rtlCol="0">
            <a:spAutoFit/>
          </a:bodyPr>
          <a:lstStyle/>
          <a:p>
            <a:pPr marL="12700">
              <a:lnSpc>
                <a:spcPct val="100000"/>
              </a:lnSpc>
              <a:spcBef>
                <a:spcPts val="110"/>
              </a:spcBef>
            </a:pP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15" name="object 15"/>
          <p:cNvSpPr txBox="1"/>
          <p:nvPr/>
        </p:nvSpPr>
        <p:spPr>
          <a:xfrm>
            <a:off x="8148883" y="2586951"/>
            <a:ext cx="109220" cy="274955"/>
          </a:xfrm>
          <a:prstGeom prst="rect">
            <a:avLst/>
          </a:prstGeom>
        </p:spPr>
        <p:txBody>
          <a:bodyPr vert="horz" wrap="square" lIns="0" tIns="13970" rIns="0" bIns="0" rtlCol="0">
            <a:spAutoFit/>
          </a:bodyPr>
          <a:lstStyle/>
          <a:p>
            <a:pPr marL="12700">
              <a:lnSpc>
                <a:spcPct val="100000"/>
              </a:lnSpc>
              <a:spcBef>
                <a:spcPts val="110"/>
              </a:spcBef>
            </a:pP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16" name="object 16"/>
          <p:cNvSpPr txBox="1"/>
          <p:nvPr/>
        </p:nvSpPr>
        <p:spPr>
          <a:xfrm>
            <a:off x="8148883" y="2690094"/>
            <a:ext cx="109220" cy="274955"/>
          </a:xfrm>
          <a:prstGeom prst="rect">
            <a:avLst/>
          </a:prstGeom>
        </p:spPr>
        <p:txBody>
          <a:bodyPr vert="horz" wrap="square" lIns="0" tIns="13970" rIns="0" bIns="0" rtlCol="0">
            <a:spAutoFit/>
          </a:bodyPr>
          <a:lstStyle/>
          <a:p>
            <a:pPr marL="12700">
              <a:lnSpc>
                <a:spcPct val="100000"/>
              </a:lnSpc>
              <a:spcBef>
                <a:spcPts val="110"/>
              </a:spcBef>
            </a:pP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17" name="object 17"/>
          <p:cNvSpPr txBox="1"/>
          <p:nvPr/>
        </p:nvSpPr>
        <p:spPr>
          <a:xfrm>
            <a:off x="7498010" y="2517640"/>
            <a:ext cx="109220" cy="274955"/>
          </a:xfrm>
          <a:prstGeom prst="rect">
            <a:avLst/>
          </a:prstGeom>
        </p:spPr>
        <p:txBody>
          <a:bodyPr vert="horz" wrap="square" lIns="0" tIns="13970" rIns="0" bIns="0" rtlCol="0">
            <a:spAutoFit/>
          </a:bodyPr>
          <a:lstStyle/>
          <a:p>
            <a:pPr marL="12700">
              <a:lnSpc>
                <a:spcPct val="100000"/>
              </a:lnSpc>
              <a:spcBef>
                <a:spcPts val="110"/>
              </a:spcBef>
            </a:pP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18" name="object 18"/>
          <p:cNvSpPr txBox="1"/>
          <p:nvPr/>
        </p:nvSpPr>
        <p:spPr>
          <a:xfrm>
            <a:off x="6653958" y="2690094"/>
            <a:ext cx="109220" cy="274955"/>
          </a:xfrm>
          <a:prstGeom prst="rect">
            <a:avLst/>
          </a:prstGeom>
        </p:spPr>
        <p:txBody>
          <a:bodyPr vert="horz" wrap="square" lIns="0" tIns="13970" rIns="0" bIns="0" rtlCol="0">
            <a:spAutoFit/>
          </a:bodyPr>
          <a:lstStyle/>
          <a:p>
            <a:pPr marL="12700">
              <a:lnSpc>
                <a:spcPct val="100000"/>
              </a:lnSpc>
              <a:spcBef>
                <a:spcPts val="110"/>
              </a:spcBef>
            </a:pP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19" name="object 19"/>
          <p:cNvSpPr txBox="1"/>
          <p:nvPr/>
        </p:nvSpPr>
        <p:spPr>
          <a:xfrm>
            <a:off x="6653958" y="2169729"/>
            <a:ext cx="953769" cy="274955"/>
          </a:xfrm>
          <a:prstGeom prst="rect">
            <a:avLst/>
          </a:prstGeom>
        </p:spPr>
        <p:txBody>
          <a:bodyPr vert="horz" wrap="square" lIns="0" tIns="13970" rIns="0" bIns="0" rtlCol="0">
            <a:spAutoFit/>
          </a:bodyPr>
          <a:lstStyle/>
          <a:p>
            <a:pPr marL="12700">
              <a:lnSpc>
                <a:spcPct val="100000"/>
              </a:lnSpc>
              <a:spcBef>
                <a:spcPts val="110"/>
              </a:spcBef>
              <a:tabLst>
                <a:tab pos="856615" algn="l"/>
              </a:tabLst>
            </a:pPr>
            <a:r>
              <a:rPr sz="1700" spc="5" dirty="0">
                <a:latin typeface="Symbol" panose="05050102010706020507"/>
                <a:cs typeface="Symbol" panose="05050102010706020507"/>
              </a:rPr>
              <a:t></a:t>
            </a:r>
            <a:r>
              <a:rPr sz="1700" spc="5" dirty="0">
                <a:latin typeface="Times New Roman" panose="02020603050405020304"/>
                <a:cs typeface="Times New Roman" panose="02020603050405020304"/>
              </a:rPr>
              <a:t>	</a:t>
            </a: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20" name="object 20"/>
          <p:cNvSpPr txBox="1"/>
          <p:nvPr/>
        </p:nvSpPr>
        <p:spPr>
          <a:xfrm>
            <a:off x="9238641" y="2778077"/>
            <a:ext cx="89535" cy="165735"/>
          </a:xfrm>
          <a:prstGeom prst="rect">
            <a:avLst/>
          </a:prstGeom>
        </p:spPr>
        <p:txBody>
          <a:bodyPr vert="horz" wrap="square" lIns="0" tIns="12065" rIns="0" bIns="0" rtlCol="0">
            <a:spAutoFit/>
          </a:bodyPr>
          <a:lstStyle/>
          <a:p>
            <a:pPr marL="12700">
              <a:lnSpc>
                <a:spcPct val="100000"/>
              </a:lnSpc>
              <a:spcBef>
                <a:spcPts val="95"/>
              </a:spcBef>
            </a:pPr>
            <a:r>
              <a:rPr sz="1000" dirty="0">
                <a:latin typeface="Times New Roman" panose="02020603050405020304"/>
                <a:cs typeface="Times New Roman" panose="02020603050405020304"/>
              </a:rPr>
              <a:t>0</a:t>
            </a:r>
            <a:endParaRPr sz="1000">
              <a:latin typeface="Times New Roman" panose="02020603050405020304"/>
              <a:cs typeface="Times New Roman" panose="02020603050405020304"/>
            </a:endParaRPr>
          </a:p>
        </p:txBody>
      </p:sp>
      <p:sp>
        <p:nvSpPr>
          <p:cNvPr id="21" name="object 21"/>
          <p:cNvSpPr txBox="1"/>
          <p:nvPr/>
        </p:nvSpPr>
        <p:spPr>
          <a:xfrm>
            <a:off x="5022596" y="1729232"/>
            <a:ext cx="5153025" cy="553085"/>
          </a:xfrm>
          <a:prstGeom prst="rect">
            <a:avLst/>
          </a:prstGeom>
        </p:spPr>
        <p:txBody>
          <a:bodyPr vert="horz" wrap="square" lIns="0" tIns="12700" rIns="0" bIns="0" rtlCol="0">
            <a:spAutoFit/>
          </a:bodyPr>
          <a:lstStyle/>
          <a:p>
            <a:pPr marL="302260" indent="-289560">
              <a:lnSpc>
                <a:spcPct val="100000"/>
              </a:lnSpc>
              <a:spcBef>
                <a:spcPts val="100"/>
              </a:spcBef>
              <a:buFont typeface="Wingdings" panose="05000000000000000000"/>
              <a:buChar char=""/>
              <a:tabLst>
                <a:tab pos="302895" algn="l"/>
              </a:tabLst>
            </a:pPr>
            <a:r>
              <a:rPr sz="1800" b="1" dirty="0">
                <a:solidFill>
                  <a:srgbClr val="3A812E"/>
                </a:solidFill>
                <a:latin typeface="Times New Roman" panose="02020603050405020304"/>
                <a:cs typeface="Times New Roman" panose="02020603050405020304"/>
              </a:rPr>
              <a:t>The </a:t>
            </a:r>
            <a:r>
              <a:rPr sz="1800" b="1" spc="-5" dirty="0">
                <a:solidFill>
                  <a:srgbClr val="3A812E"/>
                </a:solidFill>
                <a:latin typeface="Times New Roman" panose="02020603050405020304"/>
                <a:cs typeface="Times New Roman" panose="02020603050405020304"/>
              </a:rPr>
              <a:t>distribution </a:t>
            </a:r>
            <a:r>
              <a:rPr sz="1800" b="1" dirty="0">
                <a:solidFill>
                  <a:srgbClr val="3A812E"/>
                </a:solidFill>
                <a:latin typeface="Times New Roman" panose="02020603050405020304"/>
                <a:cs typeface="Times New Roman" panose="02020603050405020304"/>
              </a:rPr>
              <a:t>of </a:t>
            </a:r>
            <a:r>
              <a:rPr sz="1800" b="1" spc="-5" dirty="0">
                <a:solidFill>
                  <a:srgbClr val="3A812E"/>
                </a:solidFill>
                <a:latin typeface="Times New Roman" panose="02020603050405020304"/>
                <a:cs typeface="Times New Roman" panose="02020603050405020304"/>
              </a:rPr>
              <a:t>the end-to-end distance</a:t>
            </a:r>
            <a:r>
              <a:rPr sz="1800" b="1" spc="25" dirty="0">
                <a:solidFill>
                  <a:srgbClr val="3A812E"/>
                </a:solidFill>
                <a:latin typeface="Times New Roman" panose="02020603050405020304"/>
                <a:cs typeface="Times New Roman" panose="02020603050405020304"/>
              </a:rPr>
              <a:t> </a:t>
            </a:r>
            <a:r>
              <a:rPr sz="1800" b="1" dirty="0">
                <a:solidFill>
                  <a:srgbClr val="3A812E"/>
                </a:solidFill>
                <a:latin typeface="Times New Roman" panose="02020603050405020304"/>
                <a:cs typeface="Times New Roman" panose="02020603050405020304"/>
              </a:rPr>
              <a:t>vector</a:t>
            </a:r>
            <a:endParaRPr sz="1800">
              <a:latin typeface="Times New Roman" panose="02020603050405020304"/>
              <a:cs typeface="Times New Roman" panose="02020603050405020304"/>
            </a:endParaRPr>
          </a:p>
          <a:p>
            <a:pPr marL="200660" algn="ctr">
              <a:lnSpc>
                <a:spcPct val="100000"/>
              </a:lnSpc>
              <a:spcBef>
                <a:spcPts val="855"/>
              </a:spcBef>
            </a:pPr>
            <a:r>
              <a:rPr sz="1000" dirty="0">
                <a:latin typeface="Times New Roman" panose="02020603050405020304"/>
                <a:cs typeface="Times New Roman" panose="02020603050405020304"/>
              </a:rPr>
              <a:t>3 /</a:t>
            </a:r>
            <a:r>
              <a:rPr sz="1000" spc="-185" dirty="0">
                <a:latin typeface="Times New Roman" panose="02020603050405020304"/>
                <a:cs typeface="Times New Roman" panose="02020603050405020304"/>
              </a:rPr>
              <a:t> </a:t>
            </a:r>
            <a:r>
              <a:rPr sz="1000" dirty="0">
                <a:latin typeface="Times New Roman" panose="02020603050405020304"/>
                <a:cs typeface="Times New Roman" panose="02020603050405020304"/>
              </a:rPr>
              <a:t>2</a:t>
            </a:r>
            <a:endParaRPr sz="1000">
              <a:latin typeface="Times New Roman" panose="02020603050405020304"/>
              <a:cs typeface="Times New Roman" panose="02020603050405020304"/>
            </a:endParaRPr>
          </a:p>
        </p:txBody>
      </p:sp>
      <p:sp>
        <p:nvSpPr>
          <p:cNvPr id="22" name="object 22"/>
          <p:cNvSpPr txBox="1"/>
          <p:nvPr/>
        </p:nvSpPr>
        <p:spPr>
          <a:xfrm>
            <a:off x="7381941" y="2690094"/>
            <a:ext cx="225425" cy="274955"/>
          </a:xfrm>
          <a:prstGeom prst="rect">
            <a:avLst/>
          </a:prstGeom>
        </p:spPr>
        <p:txBody>
          <a:bodyPr vert="horz" wrap="square" lIns="0" tIns="13970" rIns="0" bIns="0" rtlCol="0">
            <a:spAutoFit/>
          </a:bodyPr>
          <a:lstStyle/>
          <a:p>
            <a:pPr marL="12700">
              <a:lnSpc>
                <a:spcPct val="100000"/>
              </a:lnSpc>
              <a:spcBef>
                <a:spcPts val="110"/>
              </a:spcBef>
            </a:pPr>
            <a:r>
              <a:rPr sz="1000" dirty="0">
                <a:latin typeface="Times New Roman" panose="02020603050405020304"/>
                <a:cs typeface="Times New Roman" panose="02020603050405020304"/>
              </a:rPr>
              <a:t>0</a:t>
            </a:r>
            <a:r>
              <a:rPr sz="1000" spc="80" dirty="0">
                <a:latin typeface="Times New Roman" panose="02020603050405020304"/>
                <a:cs typeface="Times New Roman" panose="02020603050405020304"/>
              </a:rPr>
              <a:t> </a:t>
            </a: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23" name="object 23"/>
          <p:cNvSpPr txBox="1"/>
          <p:nvPr/>
        </p:nvSpPr>
        <p:spPr>
          <a:xfrm>
            <a:off x="8777858" y="2573226"/>
            <a:ext cx="382905" cy="274955"/>
          </a:xfrm>
          <a:prstGeom prst="rect">
            <a:avLst/>
          </a:prstGeom>
        </p:spPr>
        <p:txBody>
          <a:bodyPr vert="horz" wrap="square" lIns="0" tIns="13970" rIns="0" bIns="0" rtlCol="0">
            <a:spAutoFit/>
          </a:bodyPr>
          <a:lstStyle/>
          <a:p>
            <a:pPr marL="12700">
              <a:lnSpc>
                <a:spcPct val="100000"/>
              </a:lnSpc>
              <a:spcBef>
                <a:spcPts val="110"/>
              </a:spcBef>
            </a:pPr>
            <a:r>
              <a:rPr sz="1700" spc="5" dirty="0">
                <a:latin typeface="Times New Roman" panose="02020603050405020304"/>
                <a:cs typeface="Times New Roman" panose="02020603050405020304"/>
              </a:rPr>
              <a:t>2 </a:t>
            </a:r>
            <a:r>
              <a:rPr sz="1700" i="1" spc="5" dirty="0">
                <a:latin typeface="Times New Roman" panose="02020603050405020304"/>
                <a:cs typeface="Times New Roman" panose="02020603050405020304"/>
              </a:rPr>
              <a:t>r</a:t>
            </a:r>
            <a:r>
              <a:rPr sz="1700" i="1" spc="-160" dirty="0">
                <a:latin typeface="Times New Roman" panose="02020603050405020304"/>
                <a:cs typeface="Times New Roman" panose="02020603050405020304"/>
              </a:rPr>
              <a:t> </a:t>
            </a:r>
            <a:r>
              <a:rPr sz="1500" baseline="42000" dirty="0">
                <a:latin typeface="Times New Roman" panose="02020603050405020304"/>
                <a:cs typeface="Times New Roman" panose="02020603050405020304"/>
              </a:rPr>
              <a:t>2</a:t>
            </a:r>
            <a:endParaRPr sz="1500" baseline="42000">
              <a:latin typeface="Times New Roman" panose="02020603050405020304"/>
              <a:cs typeface="Times New Roman" panose="02020603050405020304"/>
            </a:endParaRPr>
          </a:p>
        </p:txBody>
      </p:sp>
      <p:sp>
        <p:nvSpPr>
          <p:cNvPr id="24" name="object 24"/>
          <p:cNvSpPr txBox="1"/>
          <p:nvPr/>
        </p:nvSpPr>
        <p:spPr>
          <a:xfrm>
            <a:off x="8408963" y="2257454"/>
            <a:ext cx="1407160" cy="274955"/>
          </a:xfrm>
          <a:prstGeom prst="rect">
            <a:avLst/>
          </a:prstGeom>
        </p:spPr>
        <p:txBody>
          <a:bodyPr vert="horz" wrap="square" lIns="0" tIns="13970" rIns="0" bIns="0" rtlCol="0">
            <a:spAutoFit/>
          </a:bodyPr>
          <a:lstStyle/>
          <a:p>
            <a:pPr marL="12700">
              <a:lnSpc>
                <a:spcPct val="100000"/>
              </a:lnSpc>
              <a:spcBef>
                <a:spcPts val="110"/>
              </a:spcBef>
            </a:pPr>
            <a:r>
              <a:rPr sz="1700" spc="35" dirty="0">
                <a:latin typeface="Times New Roman" panose="02020603050405020304"/>
                <a:cs typeface="Times New Roman" panose="02020603050405020304"/>
              </a:rPr>
              <a:t>3(</a:t>
            </a:r>
            <a:r>
              <a:rPr sz="1700" i="1" spc="35" dirty="0">
                <a:latin typeface="Times New Roman" panose="02020603050405020304"/>
                <a:cs typeface="Times New Roman" panose="02020603050405020304"/>
              </a:rPr>
              <a:t>x</a:t>
            </a:r>
            <a:r>
              <a:rPr sz="1500" spc="52" baseline="42000" dirty="0">
                <a:latin typeface="Times New Roman" panose="02020603050405020304"/>
                <a:cs typeface="Times New Roman" panose="02020603050405020304"/>
              </a:rPr>
              <a:t>2 </a:t>
            </a:r>
            <a:r>
              <a:rPr sz="1700" spc="5" dirty="0">
                <a:latin typeface="Symbol" panose="05050102010706020507"/>
                <a:cs typeface="Symbol" panose="05050102010706020507"/>
              </a:rPr>
              <a:t></a:t>
            </a:r>
            <a:r>
              <a:rPr sz="1700" spc="5" dirty="0">
                <a:latin typeface="Times New Roman" panose="02020603050405020304"/>
                <a:cs typeface="Times New Roman" panose="02020603050405020304"/>
              </a:rPr>
              <a:t> </a:t>
            </a:r>
            <a:r>
              <a:rPr sz="1700" i="1" spc="55" dirty="0">
                <a:latin typeface="Times New Roman" panose="02020603050405020304"/>
                <a:cs typeface="Times New Roman" panose="02020603050405020304"/>
              </a:rPr>
              <a:t>y</a:t>
            </a:r>
            <a:r>
              <a:rPr sz="1500" spc="82" baseline="42000" dirty="0">
                <a:latin typeface="Times New Roman" panose="02020603050405020304"/>
                <a:cs typeface="Times New Roman" panose="02020603050405020304"/>
              </a:rPr>
              <a:t>2 </a:t>
            </a:r>
            <a:r>
              <a:rPr sz="1700" spc="5" dirty="0">
                <a:latin typeface="Symbol" panose="05050102010706020507"/>
                <a:cs typeface="Symbol" panose="05050102010706020507"/>
              </a:rPr>
              <a:t></a:t>
            </a:r>
            <a:r>
              <a:rPr sz="1700" spc="5" dirty="0">
                <a:latin typeface="Times New Roman" panose="02020603050405020304"/>
                <a:cs typeface="Times New Roman" panose="02020603050405020304"/>
              </a:rPr>
              <a:t> </a:t>
            </a:r>
            <a:r>
              <a:rPr sz="1700" i="1" spc="60" dirty="0">
                <a:latin typeface="Times New Roman" panose="02020603050405020304"/>
                <a:cs typeface="Times New Roman" panose="02020603050405020304"/>
              </a:rPr>
              <a:t>z</a:t>
            </a:r>
            <a:r>
              <a:rPr sz="1500" spc="89" baseline="42000" dirty="0">
                <a:latin typeface="Times New Roman" panose="02020603050405020304"/>
                <a:cs typeface="Times New Roman" panose="02020603050405020304"/>
              </a:rPr>
              <a:t>2 </a:t>
            </a:r>
            <a:r>
              <a:rPr sz="1700" spc="5" dirty="0">
                <a:latin typeface="Times New Roman" panose="02020603050405020304"/>
                <a:cs typeface="Times New Roman" panose="02020603050405020304"/>
              </a:rPr>
              <a:t>)</a:t>
            </a:r>
            <a:r>
              <a:rPr sz="1700" spc="-270" dirty="0">
                <a:latin typeface="Times New Roman" panose="02020603050405020304"/>
                <a:cs typeface="Times New Roman" panose="02020603050405020304"/>
              </a:rPr>
              <a:t> </a:t>
            </a:r>
            <a:r>
              <a:rPr sz="2550" spc="7" baseline="23000" dirty="0">
                <a:latin typeface="Symbol" panose="05050102010706020507"/>
                <a:cs typeface="Symbol" panose="05050102010706020507"/>
              </a:rPr>
              <a:t></a:t>
            </a:r>
            <a:endParaRPr sz="2550" baseline="23000">
              <a:latin typeface="Symbol" panose="05050102010706020507"/>
              <a:cs typeface="Symbol" panose="05050102010706020507"/>
            </a:endParaRPr>
          </a:p>
        </p:txBody>
      </p:sp>
      <p:sp>
        <p:nvSpPr>
          <p:cNvPr id="25" name="object 25"/>
          <p:cNvSpPr txBox="1"/>
          <p:nvPr/>
        </p:nvSpPr>
        <p:spPr>
          <a:xfrm>
            <a:off x="7828619" y="2169729"/>
            <a:ext cx="553085" cy="499745"/>
          </a:xfrm>
          <a:prstGeom prst="rect">
            <a:avLst/>
          </a:prstGeom>
        </p:spPr>
        <p:txBody>
          <a:bodyPr vert="horz" wrap="square" lIns="0" tIns="13970" rIns="0" bIns="0" rtlCol="0">
            <a:spAutoFit/>
          </a:bodyPr>
          <a:lstStyle/>
          <a:p>
            <a:pPr marL="332740">
              <a:lnSpc>
                <a:spcPts val="1895"/>
              </a:lnSpc>
              <a:spcBef>
                <a:spcPts val="110"/>
              </a:spcBef>
            </a:pPr>
            <a:r>
              <a:rPr sz="1700" spc="5" dirty="0">
                <a:latin typeface="Symbol" panose="05050102010706020507"/>
                <a:cs typeface="Symbol" panose="05050102010706020507"/>
              </a:rPr>
              <a:t></a:t>
            </a:r>
            <a:endParaRPr sz="1700">
              <a:latin typeface="Symbol" panose="05050102010706020507"/>
              <a:cs typeface="Symbol" panose="05050102010706020507"/>
            </a:endParaRPr>
          </a:p>
          <a:p>
            <a:pPr marL="12700">
              <a:lnSpc>
                <a:spcPts val="1895"/>
              </a:lnSpc>
            </a:pPr>
            <a:r>
              <a:rPr sz="1700" spc="-40" dirty="0">
                <a:latin typeface="Times New Roman" panose="02020603050405020304"/>
                <a:cs typeface="Times New Roman" panose="02020603050405020304"/>
              </a:rPr>
              <a:t>exp</a:t>
            </a:r>
            <a:r>
              <a:rPr sz="1700" spc="-310" dirty="0">
                <a:latin typeface="Times New Roman" panose="02020603050405020304"/>
                <a:cs typeface="Times New Roman" panose="02020603050405020304"/>
              </a:rPr>
              <a:t> </a:t>
            </a:r>
            <a:r>
              <a:rPr sz="2550" spc="30" baseline="3000" dirty="0">
                <a:latin typeface="Symbol" panose="05050102010706020507"/>
                <a:cs typeface="Symbol" panose="05050102010706020507"/>
              </a:rPr>
              <a:t></a:t>
            </a:r>
            <a:r>
              <a:rPr sz="1700" spc="20" dirty="0">
                <a:latin typeface="Symbol" panose="05050102010706020507"/>
                <a:cs typeface="Symbol" panose="05050102010706020507"/>
              </a:rPr>
              <a:t></a:t>
            </a:r>
            <a:endParaRPr sz="1700">
              <a:latin typeface="Symbol" panose="05050102010706020507"/>
              <a:cs typeface="Symbol" panose="05050102010706020507"/>
            </a:endParaRPr>
          </a:p>
        </p:txBody>
      </p:sp>
      <p:sp>
        <p:nvSpPr>
          <p:cNvPr id="26" name="object 26"/>
          <p:cNvSpPr txBox="1"/>
          <p:nvPr/>
        </p:nvSpPr>
        <p:spPr>
          <a:xfrm>
            <a:off x="7069469" y="2257454"/>
            <a:ext cx="134620" cy="274955"/>
          </a:xfrm>
          <a:prstGeom prst="rect">
            <a:avLst/>
          </a:prstGeom>
        </p:spPr>
        <p:txBody>
          <a:bodyPr vert="horz" wrap="square" lIns="0" tIns="13970" rIns="0" bIns="0" rtlCol="0">
            <a:spAutoFit/>
          </a:bodyPr>
          <a:lstStyle/>
          <a:p>
            <a:pPr marL="12700">
              <a:lnSpc>
                <a:spcPct val="100000"/>
              </a:lnSpc>
              <a:spcBef>
                <a:spcPts val="110"/>
              </a:spcBef>
            </a:pPr>
            <a:r>
              <a:rPr sz="1700" spc="5" dirty="0">
                <a:latin typeface="Times New Roman" panose="02020603050405020304"/>
                <a:cs typeface="Times New Roman" panose="02020603050405020304"/>
              </a:rPr>
              <a:t>3</a:t>
            </a:r>
            <a:endParaRPr sz="1700">
              <a:latin typeface="Times New Roman" panose="02020603050405020304"/>
              <a:cs typeface="Times New Roman" panose="02020603050405020304"/>
            </a:endParaRPr>
          </a:p>
        </p:txBody>
      </p:sp>
      <p:sp>
        <p:nvSpPr>
          <p:cNvPr id="27" name="object 27"/>
          <p:cNvSpPr txBox="1"/>
          <p:nvPr/>
        </p:nvSpPr>
        <p:spPr>
          <a:xfrm>
            <a:off x="5055767" y="2392408"/>
            <a:ext cx="2551430" cy="274955"/>
          </a:xfrm>
          <a:prstGeom prst="rect">
            <a:avLst/>
          </a:prstGeom>
        </p:spPr>
        <p:txBody>
          <a:bodyPr vert="horz" wrap="square" lIns="0" tIns="13970" rIns="0" bIns="0" rtlCol="0">
            <a:spAutoFit/>
          </a:bodyPr>
          <a:lstStyle/>
          <a:p>
            <a:pPr marL="12700">
              <a:lnSpc>
                <a:spcPct val="100000"/>
              </a:lnSpc>
              <a:spcBef>
                <a:spcPts val="110"/>
              </a:spcBef>
              <a:tabLst>
                <a:tab pos="2454275" algn="l"/>
              </a:tabLst>
            </a:pPr>
            <a:r>
              <a:rPr sz="1700" i="1" spc="45" dirty="0">
                <a:latin typeface="Times New Roman" panose="02020603050405020304"/>
                <a:cs typeface="Times New Roman" panose="02020603050405020304"/>
              </a:rPr>
              <a:t>P</a:t>
            </a:r>
            <a:r>
              <a:rPr sz="1700" spc="120" dirty="0">
                <a:latin typeface="Times New Roman" panose="02020603050405020304"/>
                <a:cs typeface="Times New Roman" panose="02020603050405020304"/>
              </a:rPr>
              <a:t>(</a:t>
            </a:r>
            <a:r>
              <a:rPr sz="1700" i="1" spc="10" dirty="0">
                <a:latin typeface="Times New Roman" panose="02020603050405020304"/>
                <a:cs typeface="Times New Roman" panose="02020603050405020304"/>
              </a:rPr>
              <a:t>x</a:t>
            </a:r>
            <a:r>
              <a:rPr sz="1700" dirty="0">
                <a:latin typeface="Times New Roman" panose="02020603050405020304"/>
                <a:cs typeface="Times New Roman" panose="02020603050405020304"/>
              </a:rPr>
              <a:t>,</a:t>
            </a:r>
            <a:r>
              <a:rPr sz="1700" spc="-95" dirty="0">
                <a:latin typeface="Times New Roman" panose="02020603050405020304"/>
                <a:cs typeface="Times New Roman" panose="02020603050405020304"/>
              </a:rPr>
              <a:t> </a:t>
            </a:r>
            <a:r>
              <a:rPr sz="1700" i="1" spc="35" dirty="0">
                <a:latin typeface="Times New Roman" panose="02020603050405020304"/>
                <a:cs typeface="Times New Roman" panose="02020603050405020304"/>
              </a:rPr>
              <a:t>y</a:t>
            </a:r>
            <a:r>
              <a:rPr sz="1700" dirty="0">
                <a:latin typeface="Times New Roman" panose="02020603050405020304"/>
                <a:cs typeface="Times New Roman" panose="02020603050405020304"/>
              </a:rPr>
              <a:t>,</a:t>
            </a:r>
            <a:r>
              <a:rPr sz="1700" spc="-180" dirty="0">
                <a:latin typeface="Times New Roman" panose="02020603050405020304"/>
                <a:cs typeface="Times New Roman" panose="02020603050405020304"/>
              </a:rPr>
              <a:t> </a:t>
            </a:r>
            <a:r>
              <a:rPr sz="1700" i="1" spc="75" dirty="0">
                <a:latin typeface="Times New Roman" panose="02020603050405020304"/>
                <a:cs typeface="Times New Roman" panose="02020603050405020304"/>
              </a:rPr>
              <a:t>z</a:t>
            </a:r>
            <a:r>
              <a:rPr sz="1700" spc="40" dirty="0">
                <a:latin typeface="Times New Roman" panose="02020603050405020304"/>
                <a:cs typeface="Times New Roman" panose="02020603050405020304"/>
              </a:rPr>
              <a:t>)</a:t>
            </a:r>
            <a:r>
              <a:rPr sz="1700" i="1" spc="-10" dirty="0">
                <a:latin typeface="Times New Roman" panose="02020603050405020304"/>
                <a:cs typeface="Times New Roman" panose="02020603050405020304"/>
              </a:rPr>
              <a:t>d</a:t>
            </a:r>
            <a:r>
              <a:rPr sz="1700" i="1" spc="85" dirty="0">
                <a:latin typeface="Times New Roman" panose="02020603050405020304"/>
                <a:cs typeface="Times New Roman" panose="02020603050405020304"/>
              </a:rPr>
              <a:t>x</a:t>
            </a:r>
            <a:r>
              <a:rPr sz="1700" i="1" spc="-10" dirty="0">
                <a:latin typeface="Times New Roman" panose="02020603050405020304"/>
                <a:cs typeface="Times New Roman" panose="02020603050405020304"/>
              </a:rPr>
              <a:t>d</a:t>
            </a:r>
            <a:r>
              <a:rPr sz="1700" i="1" spc="-25" dirty="0">
                <a:latin typeface="Times New Roman" panose="02020603050405020304"/>
                <a:cs typeface="Times New Roman" panose="02020603050405020304"/>
              </a:rPr>
              <a:t>y</a:t>
            </a:r>
            <a:r>
              <a:rPr sz="1700" i="1" spc="-10" dirty="0">
                <a:latin typeface="Times New Roman" panose="02020603050405020304"/>
                <a:cs typeface="Times New Roman" panose="02020603050405020304"/>
              </a:rPr>
              <a:t>d</a:t>
            </a:r>
            <a:r>
              <a:rPr sz="1700" i="1" spc="5" dirty="0">
                <a:latin typeface="Times New Roman" panose="02020603050405020304"/>
                <a:cs typeface="Times New Roman" panose="02020603050405020304"/>
              </a:rPr>
              <a:t>z</a:t>
            </a:r>
            <a:r>
              <a:rPr sz="1700" i="1" spc="-65" dirty="0">
                <a:latin typeface="Times New Roman" panose="02020603050405020304"/>
                <a:cs typeface="Times New Roman" panose="02020603050405020304"/>
              </a:rPr>
              <a:t> </a:t>
            </a:r>
            <a:r>
              <a:rPr sz="1700" spc="5" dirty="0">
                <a:latin typeface="Symbol" panose="05050102010706020507"/>
                <a:cs typeface="Symbol" panose="05050102010706020507"/>
              </a:rPr>
              <a:t></a:t>
            </a:r>
            <a:r>
              <a:rPr sz="1700" spc="-80" dirty="0">
                <a:latin typeface="Times New Roman" panose="02020603050405020304"/>
                <a:cs typeface="Times New Roman" panose="02020603050405020304"/>
              </a:rPr>
              <a:t> </a:t>
            </a:r>
            <a:r>
              <a:rPr sz="2550" spc="7" baseline="21000" dirty="0">
                <a:latin typeface="Symbol" panose="05050102010706020507"/>
                <a:cs typeface="Symbol" panose="05050102010706020507"/>
              </a:rPr>
              <a:t></a:t>
            </a:r>
            <a:r>
              <a:rPr sz="2550" spc="-315" baseline="21000" dirty="0">
                <a:latin typeface="Times New Roman" panose="02020603050405020304"/>
                <a:cs typeface="Times New Roman" panose="02020603050405020304"/>
              </a:rPr>
              <a:t> </a:t>
            </a:r>
            <a:r>
              <a:rPr sz="2550" u="sng" baseline="21000" dirty="0">
                <a:uFill>
                  <a:solidFill>
                    <a:srgbClr val="000000"/>
                  </a:solidFill>
                </a:uFill>
                <a:latin typeface="Times New Roman" panose="02020603050405020304"/>
                <a:cs typeface="Times New Roman" panose="02020603050405020304"/>
              </a:rPr>
              <a:t> </a:t>
            </a:r>
            <a:r>
              <a:rPr sz="2550" u="sng" baseline="21000" dirty="0">
                <a:uFill>
                  <a:solidFill>
                    <a:srgbClr val="000000"/>
                  </a:solidFill>
                </a:uFill>
                <a:latin typeface="Times New Roman" panose="02020603050405020304"/>
                <a:cs typeface="Times New Roman" panose="02020603050405020304"/>
              </a:rPr>
              <a:t>	</a:t>
            </a:r>
            <a:r>
              <a:rPr sz="2550" spc="7" baseline="21000" dirty="0">
                <a:latin typeface="Symbol" panose="05050102010706020507"/>
                <a:cs typeface="Symbol" panose="05050102010706020507"/>
              </a:rPr>
              <a:t></a:t>
            </a:r>
            <a:endParaRPr sz="2550" baseline="21000">
              <a:latin typeface="Symbol" panose="05050102010706020507"/>
              <a:cs typeface="Symbol" panose="05050102010706020507"/>
            </a:endParaRPr>
          </a:p>
        </p:txBody>
      </p:sp>
      <p:sp>
        <p:nvSpPr>
          <p:cNvPr id="28" name="object 28"/>
          <p:cNvSpPr txBox="1"/>
          <p:nvPr/>
        </p:nvSpPr>
        <p:spPr>
          <a:xfrm>
            <a:off x="6653958" y="2561392"/>
            <a:ext cx="650240" cy="290195"/>
          </a:xfrm>
          <a:prstGeom prst="rect">
            <a:avLst/>
          </a:prstGeom>
        </p:spPr>
        <p:txBody>
          <a:bodyPr vert="horz" wrap="square" lIns="0" tIns="13335" rIns="0" bIns="0" rtlCol="0">
            <a:spAutoFit/>
          </a:bodyPr>
          <a:lstStyle/>
          <a:p>
            <a:pPr marL="12700">
              <a:lnSpc>
                <a:spcPct val="100000"/>
              </a:lnSpc>
              <a:spcBef>
                <a:spcPts val="105"/>
              </a:spcBef>
            </a:pPr>
            <a:r>
              <a:rPr sz="2550" spc="7" baseline="15000" dirty="0">
                <a:latin typeface="Symbol" panose="05050102010706020507"/>
                <a:cs typeface="Symbol" panose="05050102010706020507"/>
              </a:rPr>
              <a:t></a:t>
            </a:r>
            <a:r>
              <a:rPr sz="2550" spc="7" baseline="15000" dirty="0">
                <a:latin typeface="Times New Roman" panose="02020603050405020304"/>
                <a:cs typeface="Times New Roman" panose="02020603050405020304"/>
              </a:rPr>
              <a:t> </a:t>
            </a:r>
            <a:r>
              <a:rPr sz="1700" spc="-80" dirty="0">
                <a:latin typeface="Times New Roman" panose="02020603050405020304"/>
                <a:cs typeface="Times New Roman" panose="02020603050405020304"/>
              </a:rPr>
              <a:t>2</a:t>
            </a:r>
            <a:r>
              <a:rPr sz="1800" i="1" spc="-80" dirty="0">
                <a:latin typeface="Symbol" panose="05050102010706020507"/>
                <a:cs typeface="Symbol" panose="05050102010706020507"/>
              </a:rPr>
              <a:t></a:t>
            </a:r>
            <a:r>
              <a:rPr sz="1800" i="1" spc="-80" dirty="0">
                <a:latin typeface="Times New Roman" panose="02020603050405020304"/>
                <a:cs typeface="Times New Roman" panose="02020603050405020304"/>
              </a:rPr>
              <a:t> </a:t>
            </a:r>
            <a:r>
              <a:rPr sz="1700" i="1" spc="5" dirty="0">
                <a:latin typeface="Times New Roman" panose="02020603050405020304"/>
                <a:cs typeface="Times New Roman" panose="02020603050405020304"/>
              </a:rPr>
              <a:t>r</a:t>
            </a:r>
            <a:r>
              <a:rPr sz="1700" i="1" spc="-285" dirty="0">
                <a:latin typeface="Times New Roman" panose="02020603050405020304"/>
                <a:cs typeface="Times New Roman" panose="02020603050405020304"/>
              </a:rPr>
              <a:t> </a:t>
            </a:r>
            <a:r>
              <a:rPr sz="1500" baseline="42000" dirty="0">
                <a:latin typeface="Times New Roman" panose="02020603050405020304"/>
                <a:cs typeface="Times New Roman" panose="02020603050405020304"/>
              </a:rPr>
              <a:t>2</a:t>
            </a:r>
            <a:endParaRPr sz="1500" baseline="42000">
              <a:latin typeface="Times New Roman" panose="02020603050405020304"/>
              <a:cs typeface="Times New Roman" panose="02020603050405020304"/>
            </a:endParaRPr>
          </a:p>
        </p:txBody>
      </p:sp>
      <p:sp>
        <p:nvSpPr>
          <p:cNvPr id="29" name="object 29"/>
          <p:cNvSpPr/>
          <p:nvPr/>
        </p:nvSpPr>
        <p:spPr>
          <a:xfrm>
            <a:off x="7801438" y="3671684"/>
            <a:ext cx="51435" cy="154305"/>
          </a:xfrm>
          <a:custGeom>
            <a:avLst/>
            <a:gdLst/>
            <a:ahLst/>
            <a:cxnLst/>
            <a:rect l="l" t="t" r="r" b="b"/>
            <a:pathLst>
              <a:path w="51435" h="154304">
                <a:moveTo>
                  <a:pt x="51384" y="0"/>
                </a:moveTo>
                <a:lnTo>
                  <a:pt x="0" y="154268"/>
                </a:lnTo>
              </a:path>
            </a:pathLst>
          </a:custGeom>
          <a:ln w="10614">
            <a:solidFill>
              <a:srgbClr val="000000"/>
            </a:solidFill>
          </a:ln>
        </p:spPr>
        <p:txBody>
          <a:bodyPr wrap="square" lIns="0" tIns="0" rIns="0" bIns="0" rtlCol="0"/>
          <a:lstStyle/>
          <a:p/>
        </p:txBody>
      </p:sp>
      <p:sp>
        <p:nvSpPr>
          <p:cNvPr id="30" name="object 30"/>
          <p:cNvSpPr/>
          <p:nvPr/>
        </p:nvSpPr>
        <p:spPr>
          <a:xfrm>
            <a:off x="7801438" y="3825952"/>
            <a:ext cx="51435" cy="154940"/>
          </a:xfrm>
          <a:custGeom>
            <a:avLst/>
            <a:gdLst/>
            <a:ahLst/>
            <a:cxnLst/>
            <a:rect l="l" t="t" r="r" b="b"/>
            <a:pathLst>
              <a:path w="51435" h="154939">
                <a:moveTo>
                  <a:pt x="0" y="0"/>
                </a:moveTo>
                <a:lnTo>
                  <a:pt x="51384" y="154597"/>
                </a:lnTo>
              </a:path>
            </a:pathLst>
          </a:custGeom>
          <a:ln w="10614">
            <a:solidFill>
              <a:srgbClr val="000000"/>
            </a:solidFill>
          </a:ln>
        </p:spPr>
        <p:txBody>
          <a:bodyPr wrap="square" lIns="0" tIns="0" rIns="0" bIns="0" rtlCol="0"/>
          <a:lstStyle/>
          <a:p/>
        </p:txBody>
      </p:sp>
      <p:sp>
        <p:nvSpPr>
          <p:cNvPr id="31" name="object 31"/>
          <p:cNvSpPr/>
          <p:nvPr/>
        </p:nvSpPr>
        <p:spPr>
          <a:xfrm>
            <a:off x="8079075" y="3671684"/>
            <a:ext cx="52069" cy="154305"/>
          </a:xfrm>
          <a:custGeom>
            <a:avLst/>
            <a:gdLst/>
            <a:ahLst/>
            <a:cxnLst/>
            <a:rect l="l" t="t" r="r" b="b"/>
            <a:pathLst>
              <a:path w="52070" h="154304">
                <a:moveTo>
                  <a:pt x="0" y="0"/>
                </a:moveTo>
                <a:lnTo>
                  <a:pt x="51783" y="154268"/>
                </a:lnTo>
              </a:path>
            </a:pathLst>
          </a:custGeom>
          <a:ln w="10614">
            <a:solidFill>
              <a:srgbClr val="000000"/>
            </a:solidFill>
          </a:ln>
        </p:spPr>
        <p:txBody>
          <a:bodyPr wrap="square" lIns="0" tIns="0" rIns="0" bIns="0" rtlCol="0"/>
          <a:lstStyle/>
          <a:p/>
        </p:txBody>
      </p:sp>
      <p:sp>
        <p:nvSpPr>
          <p:cNvPr id="32" name="object 32"/>
          <p:cNvSpPr/>
          <p:nvPr/>
        </p:nvSpPr>
        <p:spPr>
          <a:xfrm>
            <a:off x="8079075" y="3825952"/>
            <a:ext cx="52069" cy="154940"/>
          </a:xfrm>
          <a:custGeom>
            <a:avLst/>
            <a:gdLst/>
            <a:ahLst/>
            <a:cxnLst/>
            <a:rect l="l" t="t" r="r" b="b"/>
            <a:pathLst>
              <a:path w="52070" h="154939">
                <a:moveTo>
                  <a:pt x="51783" y="0"/>
                </a:moveTo>
                <a:lnTo>
                  <a:pt x="0" y="154597"/>
                </a:lnTo>
              </a:path>
            </a:pathLst>
          </a:custGeom>
          <a:ln w="10614">
            <a:solidFill>
              <a:srgbClr val="000000"/>
            </a:solidFill>
          </a:ln>
        </p:spPr>
        <p:txBody>
          <a:bodyPr wrap="square" lIns="0" tIns="0" rIns="0" bIns="0" rtlCol="0"/>
          <a:lstStyle/>
          <a:p/>
        </p:txBody>
      </p:sp>
      <p:sp>
        <p:nvSpPr>
          <p:cNvPr id="33" name="object 33"/>
          <p:cNvSpPr/>
          <p:nvPr/>
        </p:nvSpPr>
        <p:spPr>
          <a:xfrm>
            <a:off x="7507203" y="3644486"/>
            <a:ext cx="734695" cy="0"/>
          </a:xfrm>
          <a:custGeom>
            <a:avLst/>
            <a:gdLst/>
            <a:ahLst/>
            <a:cxnLst/>
            <a:rect l="l" t="t" r="r" b="b"/>
            <a:pathLst>
              <a:path w="734695">
                <a:moveTo>
                  <a:pt x="0" y="0"/>
                </a:moveTo>
                <a:lnTo>
                  <a:pt x="734391" y="0"/>
                </a:lnTo>
              </a:path>
            </a:pathLst>
          </a:custGeom>
          <a:ln w="10606">
            <a:solidFill>
              <a:srgbClr val="000000"/>
            </a:solidFill>
          </a:ln>
        </p:spPr>
        <p:txBody>
          <a:bodyPr wrap="square" lIns="0" tIns="0" rIns="0" bIns="0" rtlCol="0"/>
          <a:lstStyle/>
          <a:p/>
        </p:txBody>
      </p:sp>
      <p:sp>
        <p:nvSpPr>
          <p:cNvPr id="34" name="object 34"/>
          <p:cNvSpPr/>
          <p:nvPr/>
        </p:nvSpPr>
        <p:spPr>
          <a:xfrm>
            <a:off x="9128016" y="3671684"/>
            <a:ext cx="51435" cy="154305"/>
          </a:xfrm>
          <a:custGeom>
            <a:avLst/>
            <a:gdLst/>
            <a:ahLst/>
            <a:cxnLst/>
            <a:rect l="l" t="t" r="r" b="b"/>
            <a:pathLst>
              <a:path w="51434" h="154304">
                <a:moveTo>
                  <a:pt x="51384" y="0"/>
                </a:moveTo>
                <a:lnTo>
                  <a:pt x="0" y="154268"/>
                </a:lnTo>
              </a:path>
            </a:pathLst>
          </a:custGeom>
          <a:ln w="10614">
            <a:solidFill>
              <a:srgbClr val="000000"/>
            </a:solidFill>
          </a:ln>
        </p:spPr>
        <p:txBody>
          <a:bodyPr wrap="square" lIns="0" tIns="0" rIns="0" bIns="0" rtlCol="0"/>
          <a:lstStyle/>
          <a:p/>
        </p:txBody>
      </p:sp>
      <p:sp>
        <p:nvSpPr>
          <p:cNvPr id="35" name="object 35"/>
          <p:cNvSpPr/>
          <p:nvPr/>
        </p:nvSpPr>
        <p:spPr>
          <a:xfrm>
            <a:off x="9128016" y="3825952"/>
            <a:ext cx="51435" cy="154940"/>
          </a:xfrm>
          <a:custGeom>
            <a:avLst/>
            <a:gdLst/>
            <a:ahLst/>
            <a:cxnLst/>
            <a:rect l="l" t="t" r="r" b="b"/>
            <a:pathLst>
              <a:path w="51434" h="154939">
                <a:moveTo>
                  <a:pt x="0" y="0"/>
                </a:moveTo>
                <a:lnTo>
                  <a:pt x="51384" y="154597"/>
                </a:lnTo>
              </a:path>
            </a:pathLst>
          </a:custGeom>
          <a:ln w="10614">
            <a:solidFill>
              <a:srgbClr val="000000"/>
            </a:solidFill>
          </a:ln>
        </p:spPr>
        <p:txBody>
          <a:bodyPr wrap="square" lIns="0" tIns="0" rIns="0" bIns="0" rtlCol="0"/>
          <a:lstStyle/>
          <a:p/>
        </p:txBody>
      </p:sp>
      <p:sp>
        <p:nvSpPr>
          <p:cNvPr id="36" name="object 36"/>
          <p:cNvSpPr/>
          <p:nvPr/>
        </p:nvSpPr>
        <p:spPr>
          <a:xfrm>
            <a:off x="9405653" y="3671684"/>
            <a:ext cx="52069" cy="154305"/>
          </a:xfrm>
          <a:custGeom>
            <a:avLst/>
            <a:gdLst/>
            <a:ahLst/>
            <a:cxnLst/>
            <a:rect l="l" t="t" r="r" b="b"/>
            <a:pathLst>
              <a:path w="52070" h="154304">
                <a:moveTo>
                  <a:pt x="0" y="0"/>
                </a:moveTo>
                <a:lnTo>
                  <a:pt x="51783" y="154268"/>
                </a:lnTo>
              </a:path>
            </a:pathLst>
          </a:custGeom>
          <a:ln w="10614">
            <a:solidFill>
              <a:srgbClr val="000000"/>
            </a:solidFill>
          </a:ln>
        </p:spPr>
        <p:txBody>
          <a:bodyPr wrap="square" lIns="0" tIns="0" rIns="0" bIns="0" rtlCol="0"/>
          <a:lstStyle/>
          <a:p/>
        </p:txBody>
      </p:sp>
      <p:sp>
        <p:nvSpPr>
          <p:cNvPr id="37" name="object 37"/>
          <p:cNvSpPr/>
          <p:nvPr/>
        </p:nvSpPr>
        <p:spPr>
          <a:xfrm>
            <a:off x="9405653" y="3825952"/>
            <a:ext cx="52069" cy="154940"/>
          </a:xfrm>
          <a:custGeom>
            <a:avLst/>
            <a:gdLst/>
            <a:ahLst/>
            <a:cxnLst/>
            <a:rect l="l" t="t" r="r" b="b"/>
            <a:pathLst>
              <a:path w="52070" h="154939">
                <a:moveTo>
                  <a:pt x="51783" y="0"/>
                </a:moveTo>
                <a:lnTo>
                  <a:pt x="0" y="154597"/>
                </a:lnTo>
              </a:path>
            </a:pathLst>
          </a:custGeom>
          <a:ln w="10614">
            <a:solidFill>
              <a:srgbClr val="000000"/>
            </a:solidFill>
          </a:ln>
        </p:spPr>
        <p:txBody>
          <a:bodyPr wrap="square" lIns="0" tIns="0" rIns="0" bIns="0" rtlCol="0"/>
          <a:lstStyle/>
          <a:p/>
        </p:txBody>
      </p:sp>
      <p:sp>
        <p:nvSpPr>
          <p:cNvPr id="38" name="object 38"/>
          <p:cNvSpPr/>
          <p:nvPr/>
        </p:nvSpPr>
        <p:spPr>
          <a:xfrm>
            <a:off x="8646300" y="3644486"/>
            <a:ext cx="1249045" cy="0"/>
          </a:xfrm>
          <a:custGeom>
            <a:avLst/>
            <a:gdLst/>
            <a:ahLst/>
            <a:cxnLst/>
            <a:rect l="l" t="t" r="r" b="b"/>
            <a:pathLst>
              <a:path w="1249045">
                <a:moveTo>
                  <a:pt x="0" y="0"/>
                </a:moveTo>
                <a:lnTo>
                  <a:pt x="1248903" y="0"/>
                </a:lnTo>
              </a:path>
            </a:pathLst>
          </a:custGeom>
          <a:ln w="10606">
            <a:solidFill>
              <a:srgbClr val="000000"/>
            </a:solidFill>
          </a:ln>
        </p:spPr>
        <p:txBody>
          <a:bodyPr wrap="square" lIns="0" tIns="0" rIns="0" bIns="0" rtlCol="0"/>
          <a:lstStyle/>
          <a:p/>
        </p:txBody>
      </p:sp>
      <p:sp>
        <p:nvSpPr>
          <p:cNvPr id="39" name="object 39"/>
          <p:cNvSpPr txBox="1"/>
          <p:nvPr/>
        </p:nvSpPr>
        <p:spPr>
          <a:xfrm>
            <a:off x="9463282" y="3852846"/>
            <a:ext cx="88265" cy="162560"/>
          </a:xfrm>
          <a:prstGeom prst="rect">
            <a:avLst/>
          </a:prstGeom>
        </p:spPr>
        <p:txBody>
          <a:bodyPr vert="horz" wrap="square" lIns="0" tIns="16510" rIns="0" bIns="0" rtlCol="0">
            <a:spAutoFit/>
          </a:bodyPr>
          <a:lstStyle/>
          <a:p>
            <a:pPr marL="12700">
              <a:lnSpc>
                <a:spcPct val="100000"/>
              </a:lnSpc>
              <a:spcBef>
                <a:spcPts val="130"/>
              </a:spcBef>
            </a:pPr>
            <a:r>
              <a:rPr sz="950" spc="15" dirty="0">
                <a:latin typeface="Times New Roman" panose="02020603050405020304"/>
                <a:cs typeface="Times New Roman" panose="02020603050405020304"/>
              </a:rPr>
              <a:t>0</a:t>
            </a:r>
            <a:endParaRPr sz="950">
              <a:latin typeface="Times New Roman" panose="02020603050405020304"/>
              <a:cs typeface="Times New Roman" panose="02020603050405020304"/>
            </a:endParaRPr>
          </a:p>
        </p:txBody>
      </p:sp>
      <p:sp>
        <p:nvSpPr>
          <p:cNvPr id="40" name="object 40"/>
          <p:cNvSpPr txBox="1"/>
          <p:nvPr/>
        </p:nvSpPr>
        <p:spPr>
          <a:xfrm>
            <a:off x="7811468" y="3334394"/>
            <a:ext cx="133350" cy="273050"/>
          </a:xfrm>
          <a:prstGeom prst="rect">
            <a:avLst/>
          </a:prstGeom>
        </p:spPr>
        <p:txBody>
          <a:bodyPr vert="horz" wrap="square" lIns="0" tIns="12065" rIns="0" bIns="0" rtlCol="0">
            <a:spAutoFit/>
          </a:bodyPr>
          <a:lstStyle/>
          <a:p>
            <a:pPr marL="12700">
              <a:lnSpc>
                <a:spcPct val="100000"/>
              </a:lnSpc>
              <a:spcBef>
                <a:spcPts val="95"/>
              </a:spcBef>
            </a:pPr>
            <a:r>
              <a:rPr sz="1700" spc="-5" dirty="0">
                <a:latin typeface="Times New Roman" panose="02020603050405020304"/>
                <a:cs typeface="Times New Roman" panose="02020603050405020304"/>
              </a:rPr>
              <a:t>3</a:t>
            </a:r>
            <a:endParaRPr sz="1700">
              <a:latin typeface="Times New Roman" panose="02020603050405020304"/>
              <a:cs typeface="Times New Roman" panose="02020603050405020304"/>
            </a:endParaRPr>
          </a:p>
        </p:txBody>
      </p:sp>
      <p:sp>
        <p:nvSpPr>
          <p:cNvPr id="41" name="object 41"/>
          <p:cNvSpPr txBox="1"/>
          <p:nvPr/>
        </p:nvSpPr>
        <p:spPr>
          <a:xfrm>
            <a:off x="7863757" y="3555342"/>
            <a:ext cx="189230" cy="266065"/>
          </a:xfrm>
          <a:prstGeom prst="rect">
            <a:avLst/>
          </a:prstGeom>
        </p:spPr>
        <p:txBody>
          <a:bodyPr vert="horz" wrap="square" lIns="0" tIns="12065" rIns="0" bIns="0" rtlCol="0">
            <a:spAutoFit/>
          </a:bodyPr>
          <a:lstStyle/>
          <a:p>
            <a:pPr marL="12700">
              <a:lnSpc>
                <a:spcPct val="100000"/>
              </a:lnSpc>
              <a:spcBef>
                <a:spcPts val="95"/>
              </a:spcBef>
            </a:pPr>
            <a:r>
              <a:rPr sz="2550" i="1" spc="195" baseline="-25000" dirty="0">
                <a:latin typeface="Times New Roman" panose="02020603050405020304"/>
                <a:cs typeface="Times New Roman" panose="02020603050405020304"/>
              </a:rPr>
              <a:t>r</a:t>
            </a:r>
            <a:r>
              <a:rPr sz="950" spc="15" dirty="0">
                <a:latin typeface="Times New Roman" panose="02020603050405020304"/>
                <a:cs typeface="Times New Roman" panose="02020603050405020304"/>
              </a:rPr>
              <a:t>2</a:t>
            </a:r>
            <a:endParaRPr sz="950">
              <a:latin typeface="Times New Roman" panose="02020603050405020304"/>
              <a:cs typeface="Times New Roman" panose="02020603050405020304"/>
            </a:endParaRPr>
          </a:p>
        </p:txBody>
      </p:sp>
      <p:sp>
        <p:nvSpPr>
          <p:cNvPr id="42" name="object 42"/>
          <p:cNvSpPr txBox="1"/>
          <p:nvPr/>
        </p:nvSpPr>
        <p:spPr>
          <a:xfrm>
            <a:off x="8974034" y="3651886"/>
            <a:ext cx="405765" cy="273050"/>
          </a:xfrm>
          <a:prstGeom prst="rect">
            <a:avLst/>
          </a:prstGeom>
        </p:spPr>
        <p:txBody>
          <a:bodyPr vert="horz" wrap="square" lIns="0" tIns="12065" rIns="0" bIns="0" rtlCol="0">
            <a:spAutoFit/>
          </a:bodyPr>
          <a:lstStyle/>
          <a:p>
            <a:pPr marL="12700">
              <a:lnSpc>
                <a:spcPct val="100000"/>
              </a:lnSpc>
              <a:spcBef>
                <a:spcPts val="95"/>
              </a:spcBef>
            </a:pPr>
            <a:r>
              <a:rPr sz="1700" spc="-5" dirty="0">
                <a:latin typeface="Times New Roman" panose="02020603050405020304"/>
                <a:cs typeface="Times New Roman" panose="02020603050405020304"/>
              </a:rPr>
              <a:t>2</a:t>
            </a:r>
            <a:r>
              <a:rPr sz="1700" spc="335" dirty="0">
                <a:latin typeface="Times New Roman" panose="02020603050405020304"/>
                <a:cs typeface="Times New Roman" panose="02020603050405020304"/>
              </a:rPr>
              <a:t> </a:t>
            </a:r>
            <a:r>
              <a:rPr sz="1700" i="1" spc="75" dirty="0">
                <a:latin typeface="Times New Roman" panose="02020603050405020304"/>
                <a:cs typeface="Times New Roman" panose="02020603050405020304"/>
              </a:rPr>
              <a:t>r</a:t>
            </a:r>
            <a:r>
              <a:rPr sz="1425" spc="112" baseline="44000" dirty="0">
                <a:latin typeface="Times New Roman" panose="02020603050405020304"/>
                <a:cs typeface="Times New Roman" panose="02020603050405020304"/>
              </a:rPr>
              <a:t>2</a:t>
            </a:r>
            <a:endParaRPr sz="1425" baseline="44000">
              <a:latin typeface="Times New Roman" panose="02020603050405020304"/>
              <a:cs typeface="Times New Roman" panose="02020603050405020304"/>
            </a:endParaRPr>
          </a:p>
        </p:txBody>
      </p:sp>
      <p:sp>
        <p:nvSpPr>
          <p:cNvPr id="43" name="object 43"/>
          <p:cNvSpPr txBox="1"/>
          <p:nvPr/>
        </p:nvSpPr>
        <p:spPr>
          <a:xfrm>
            <a:off x="6913337" y="3234533"/>
            <a:ext cx="260985" cy="273050"/>
          </a:xfrm>
          <a:prstGeom prst="rect">
            <a:avLst/>
          </a:prstGeom>
        </p:spPr>
        <p:txBody>
          <a:bodyPr vert="horz" wrap="square" lIns="0" tIns="12065" rIns="0" bIns="0" rtlCol="0">
            <a:spAutoFit/>
          </a:bodyPr>
          <a:lstStyle/>
          <a:p>
            <a:pPr marL="12700">
              <a:lnSpc>
                <a:spcPct val="100000"/>
              </a:lnSpc>
              <a:spcBef>
                <a:spcPts val="95"/>
              </a:spcBef>
            </a:pPr>
            <a:r>
              <a:rPr sz="1700" spc="-5" dirty="0">
                <a:latin typeface="Symbol" panose="05050102010706020507"/>
                <a:cs typeface="Symbol" panose="05050102010706020507"/>
              </a:rPr>
              <a:t></a:t>
            </a:r>
            <a:r>
              <a:rPr sz="1700" spc="-150" dirty="0">
                <a:latin typeface="Times New Roman" panose="02020603050405020304"/>
                <a:cs typeface="Times New Roman" panose="02020603050405020304"/>
              </a:rPr>
              <a:t> </a:t>
            </a:r>
            <a:r>
              <a:rPr sz="2550" spc="-7" baseline="-26000" dirty="0">
                <a:latin typeface="Times New Roman" panose="02020603050405020304"/>
                <a:cs typeface="Times New Roman" panose="02020603050405020304"/>
              </a:rPr>
              <a:t>3</a:t>
            </a:r>
            <a:endParaRPr sz="2550" baseline="-26000">
              <a:latin typeface="Times New Roman" panose="02020603050405020304"/>
              <a:cs typeface="Times New Roman" panose="02020603050405020304"/>
            </a:endParaRPr>
          </a:p>
        </p:txBody>
      </p:sp>
      <p:sp>
        <p:nvSpPr>
          <p:cNvPr id="44" name="object 44"/>
          <p:cNvSpPr txBox="1"/>
          <p:nvPr/>
        </p:nvSpPr>
        <p:spPr>
          <a:xfrm>
            <a:off x="7380049" y="3251462"/>
            <a:ext cx="108585" cy="273050"/>
          </a:xfrm>
          <a:prstGeom prst="rect">
            <a:avLst/>
          </a:prstGeom>
        </p:spPr>
        <p:txBody>
          <a:bodyPr vert="horz" wrap="square" lIns="0" tIns="12065" rIns="0" bIns="0" rtlCol="0">
            <a:spAutoFit/>
          </a:bodyPr>
          <a:lstStyle/>
          <a:p>
            <a:pPr marL="12700">
              <a:lnSpc>
                <a:spcPct val="100000"/>
              </a:lnSpc>
              <a:spcBef>
                <a:spcPts val="95"/>
              </a:spcBef>
            </a:pP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45" name="object 45"/>
          <p:cNvSpPr txBox="1"/>
          <p:nvPr/>
        </p:nvSpPr>
        <p:spPr>
          <a:xfrm>
            <a:off x="8256316" y="3251462"/>
            <a:ext cx="108585" cy="273050"/>
          </a:xfrm>
          <a:prstGeom prst="rect">
            <a:avLst/>
          </a:prstGeom>
        </p:spPr>
        <p:txBody>
          <a:bodyPr vert="horz" wrap="square" lIns="0" tIns="12065" rIns="0" bIns="0" rtlCol="0">
            <a:spAutoFit/>
          </a:bodyPr>
          <a:lstStyle/>
          <a:p>
            <a:pPr marL="12700">
              <a:lnSpc>
                <a:spcPct val="100000"/>
              </a:lnSpc>
              <a:spcBef>
                <a:spcPts val="95"/>
              </a:spcBef>
            </a:pP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46" name="object 46"/>
          <p:cNvSpPr txBox="1"/>
          <p:nvPr/>
        </p:nvSpPr>
        <p:spPr>
          <a:xfrm>
            <a:off x="8518723" y="3334394"/>
            <a:ext cx="1600835" cy="273050"/>
          </a:xfrm>
          <a:prstGeom prst="rect">
            <a:avLst/>
          </a:prstGeom>
        </p:spPr>
        <p:txBody>
          <a:bodyPr vert="horz" wrap="square" lIns="0" tIns="12065" rIns="0" bIns="0" rtlCol="0">
            <a:spAutoFit/>
          </a:bodyPr>
          <a:lstStyle/>
          <a:p>
            <a:pPr marL="12700">
              <a:lnSpc>
                <a:spcPct val="100000"/>
              </a:lnSpc>
              <a:spcBef>
                <a:spcPts val="95"/>
              </a:spcBef>
            </a:pPr>
            <a:r>
              <a:rPr sz="2550" spc="-7" baseline="21000" dirty="0">
                <a:latin typeface="Symbol" panose="05050102010706020507"/>
                <a:cs typeface="Symbol" panose="05050102010706020507"/>
              </a:rPr>
              <a:t></a:t>
            </a:r>
            <a:r>
              <a:rPr sz="2550" spc="-7" baseline="21000" dirty="0">
                <a:latin typeface="Times New Roman" panose="02020603050405020304"/>
                <a:cs typeface="Times New Roman" panose="02020603050405020304"/>
              </a:rPr>
              <a:t> </a:t>
            </a:r>
            <a:r>
              <a:rPr sz="1700" spc="30" dirty="0">
                <a:latin typeface="Times New Roman" panose="02020603050405020304"/>
                <a:cs typeface="Times New Roman" panose="02020603050405020304"/>
              </a:rPr>
              <a:t>3(</a:t>
            </a:r>
            <a:r>
              <a:rPr sz="1700" i="1" spc="30" dirty="0">
                <a:latin typeface="Times New Roman" panose="02020603050405020304"/>
                <a:cs typeface="Times New Roman" panose="02020603050405020304"/>
              </a:rPr>
              <a:t>x</a:t>
            </a:r>
            <a:r>
              <a:rPr sz="1425" spc="44" baseline="44000" dirty="0">
                <a:latin typeface="Times New Roman" panose="02020603050405020304"/>
                <a:cs typeface="Times New Roman" panose="02020603050405020304"/>
              </a:rPr>
              <a:t>2 </a:t>
            </a:r>
            <a:r>
              <a:rPr sz="1700" spc="-5" dirty="0">
                <a:latin typeface="Symbol" panose="05050102010706020507"/>
                <a:cs typeface="Symbol" panose="05050102010706020507"/>
              </a:rPr>
              <a:t></a:t>
            </a:r>
            <a:r>
              <a:rPr sz="1700" spc="-5" dirty="0">
                <a:latin typeface="Times New Roman" panose="02020603050405020304"/>
                <a:cs typeface="Times New Roman" panose="02020603050405020304"/>
              </a:rPr>
              <a:t> </a:t>
            </a:r>
            <a:r>
              <a:rPr sz="1700" i="1" spc="55" dirty="0">
                <a:latin typeface="Times New Roman" panose="02020603050405020304"/>
                <a:cs typeface="Times New Roman" panose="02020603050405020304"/>
              </a:rPr>
              <a:t>y</a:t>
            </a:r>
            <a:r>
              <a:rPr sz="1425" spc="82" baseline="44000" dirty="0">
                <a:latin typeface="Times New Roman" panose="02020603050405020304"/>
                <a:cs typeface="Times New Roman" panose="02020603050405020304"/>
              </a:rPr>
              <a:t>2 </a:t>
            </a:r>
            <a:r>
              <a:rPr sz="1700" spc="-5" dirty="0">
                <a:latin typeface="Symbol" panose="05050102010706020507"/>
                <a:cs typeface="Symbol" panose="05050102010706020507"/>
              </a:rPr>
              <a:t></a:t>
            </a:r>
            <a:r>
              <a:rPr sz="1700" spc="-5" dirty="0">
                <a:latin typeface="Times New Roman" panose="02020603050405020304"/>
                <a:cs typeface="Times New Roman" panose="02020603050405020304"/>
              </a:rPr>
              <a:t> </a:t>
            </a:r>
            <a:r>
              <a:rPr sz="1700" i="1" spc="60" dirty="0">
                <a:latin typeface="Times New Roman" panose="02020603050405020304"/>
                <a:cs typeface="Times New Roman" panose="02020603050405020304"/>
              </a:rPr>
              <a:t>z</a:t>
            </a:r>
            <a:r>
              <a:rPr sz="1425" spc="89" baseline="44000" dirty="0">
                <a:latin typeface="Times New Roman" panose="02020603050405020304"/>
                <a:cs typeface="Times New Roman" panose="02020603050405020304"/>
              </a:rPr>
              <a:t>2 </a:t>
            </a:r>
            <a:r>
              <a:rPr sz="1700" spc="-5" dirty="0">
                <a:latin typeface="Times New Roman" panose="02020603050405020304"/>
                <a:cs typeface="Times New Roman" panose="02020603050405020304"/>
              </a:rPr>
              <a:t>)</a:t>
            </a:r>
            <a:r>
              <a:rPr sz="1700" spc="-140" dirty="0">
                <a:latin typeface="Times New Roman" panose="02020603050405020304"/>
                <a:cs typeface="Times New Roman" panose="02020603050405020304"/>
              </a:rPr>
              <a:t> </a:t>
            </a:r>
            <a:r>
              <a:rPr sz="2550" spc="104" baseline="21000" dirty="0">
                <a:latin typeface="Symbol" panose="05050102010706020507"/>
                <a:cs typeface="Symbol" panose="05050102010706020507"/>
              </a:rPr>
              <a:t></a:t>
            </a:r>
            <a:r>
              <a:rPr sz="2550" spc="104" baseline="26000" dirty="0">
                <a:latin typeface="Symbol" panose="05050102010706020507"/>
                <a:cs typeface="Symbol" panose="05050102010706020507"/>
              </a:rPr>
              <a:t></a:t>
            </a:r>
            <a:endParaRPr sz="2550" baseline="26000">
              <a:latin typeface="Symbol" panose="05050102010706020507"/>
              <a:cs typeface="Symbol" panose="05050102010706020507"/>
            </a:endParaRPr>
          </a:p>
        </p:txBody>
      </p:sp>
      <p:sp>
        <p:nvSpPr>
          <p:cNvPr id="47" name="object 47"/>
          <p:cNvSpPr txBox="1"/>
          <p:nvPr/>
        </p:nvSpPr>
        <p:spPr>
          <a:xfrm>
            <a:off x="9909453" y="3432264"/>
            <a:ext cx="210185" cy="273050"/>
          </a:xfrm>
          <a:prstGeom prst="rect">
            <a:avLst/>
          </a:prstGeom>
        </p:spPr>
        <p:txBody>
          <a:bodyPr vert="horz" wrap="square" lIns="0" tIns="12065" rIns="0" bIns="0" rtlCol="0">
            <a:spAutoFit/>
          </a:bodyPr>
          <a:lstStyle/>
          <a:p>
            <a:pPr marL="12700">
              <a:lnSpc>
                <a:spcPct val="100000"/>
              </a:lnSpc>
              <a:spcBef>
                <a:spcPts val="95"/>
              </a:spcBef>
            </a:pPr>
            <a:r>
              <a:rPr sz="2550" spc="209" baseline="-5000" dirty="0">
                <a:latin typeface="Symbol" panose="05050102010706020507"/>
                <a:cs typeface="Symbol" panose="05050102010706020507"/>
              </a:rPr>
              <a:t></a:t>
            </a: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48" name="object 48"/>
          <p:cNvSpPr txBox="1"/>
          <p:nvPr/>
        </p:nvSpPr>
        <p:spPr>
          <a:xfrm>
            <a:off x="5110795" y="3470420"/>
            <a:ext cx="2377440" cy="273050"/>
          </a:xfrm>
          <a:prstGeom prst="rect">
            <a:avLst/>
          </a:prstGeom>
        </p:spPr>
        <p:txBody>
          <a:bodyPr vert="horz" wrap="square" lIns="0" tIns="12065" rIns="0" bIns="0" rtlCol="0">
            <a:spAutoFit/>
          </a:bodyPr>
          <a:lstStyle/>
          <a:p>
            <a:pPr marL="12700">
              <a:lnSpc>
                <a:spcPct val="100000"/>
              </a:lnSpc>
              <a:spcBef>
                <a:spcPts val="95"/>
              </a:spcBef>
            </a:pPr>
            <a:r>
              <a:rPr sz="1700" i="1" spc="-5" dirty="0">
                <a:latin typeface="Times New Roman" panose="02020603050405020304"/>
                <a:cs typeface="Times New Roman" panose="02020603050405020304"/>
              </a:rPr>
              <a:t>S </a:t>
            </a:r>
            <a:r>
              <a:rPr sz="1700" spc="-5" dirty="0">
                <a:latin typeface="Symbol" panose="05050102010706020507"/>
                <a:cs typeface="Symbol" panose="05050102010706020507"/>
              </a:rPr>
              <a:t></a:t>
            </a:r>
            <a:r>
              <a:rPr sz="1700" spc="-5" dirty="0">
                <a:latin typeface="Times New Roman" panose="02020603050405020304"/>
                <a:cs typeface="Times New Roman" panose="02020603050405020304"/>
              </a:rPr>
              <a:t> </a:t>
            </a:r>
            <a:r>
              <a:rPr sz="1700" i="1" spc="-5" dirty="0">
                <a:latin typeface="Times New Roman" panose="02020603050405020304"/>
                <a:cs typeface="Times New Roman" panose="02020603050405020304"/>
              </a:rPr>
              <a:t>k </a:t>
            </a:r>
            <a:r>
              <a:rPr sz="1700" spc="-20" dirty="0">
                <a:latin typeface="Times New Roman" panose="02020603050405020304"/>
                <a:cs typeface="Times New Roman" panose="02020603050405020304"/>
              </a:rPr>
              <a:t>ln </a:t>
            </a:r>
            <a:r>
              <a:rPr sz="1700" i="1" spc="35" dirty="0">
                <a:latin typeface="Times New Roman" panose="02020603050405020304"/>
                <a:cs typeface="Times New Roman" panose="02020603050405020304"/>
              </a:rPr>
              <a:t>P</a:t>
            </a:r>
            <a:r>
              <a:rPr sz="1700" spc="35" dirty="0">
                <a:latin typeface="Times New Roman" panose="02020603050405020304"/>
                <a:cs typeface="Times New Roman" panose="02020603050405020304"/>
              </a:rPr>
              <a:t>(</a:t>
            </a:r>
            <a:r>
              <a:rPr sz="1700" i="1" spc="35" dirty="0">
                <a:latin typeface="Times New Roman" panose="02020603050405020304"/>
                <a:cs typeface="Times New Roman" panose="02020603050405020304"/>
              </a:rPr>
              <a:t>x</a:t>
            </a:r>
            <a:r>
              <a:rPr sz="1700" spc="35" dirty="0">
                <a:latin typeface="Times New Roman" panose="02020603050405020304"/>
                <a:cs typeface="Times New Roman" panose="02020603050405020304"/>
              </a:rPr>
              <a:t>, </a:t>
            </a:r>
            <a:r>
              <a:rPr sz="1700" i="1" spc="10" dirty="0">
                <a:latin typeface="Times New Roman" panose="02020603050405020304"/>
                <a:cs typeface="Times New Roman" panose="02020603050405020304"/>
              </a:rPr>
              <a:t>y</a:t>
            </a:r>
            <a:r>
              <a:rPr sz="1700" spc="10" dirty="0">
                <a:latin typeface="Times New Roman" panose="02020603050405020304"/>
                <a:cs typeface="Times New Roman" panose="02020603050405020304"/>
              </a:rPr>
              <a:t>, </a:t>
            </a:r>
            <a:r>
              <a:rPr sz="1700" i="1" spc="30" dirty="0">
                <a:latin typeface="Times New Roman" panose="02020603050405020304"/>
                <a:cs typeface="Times New Roman" panose="02020603050405020304"/>
              </a:rPr>
              <a:t>z</a:t>
            </a:r>
            <a:r>
              <a:rPr sz="1700" spc="30" dirty="0">
                <a:latin typeface="Times New Roman" panose="02020603050405020304"/>
                <a:cs typeface="Times New Roman" panose="02020603050405020304"/>
              </a:rPr>
              <a:t>) </a:t>
            </a:r>
            <a:r>
              <a:rPr sz="1700" spc="-5" dirty="0">
                <a:latin typeface="Symbol" panose="05050102010706020507"/>
                <a:cs typeface="Symbol" panose="05050102010706020507"/>
              </a:rPr>
              <a:t></a:t>
            </a:r>
            <a:r>
              <a:rPr sz="1700" spc="-5" dirty="0">
                <a:latin typeface="Times New Roman" panose="02020603050405020304"/>
                <a:cs typeface="Times New Roman" panose="02020603050405020304"/>
              </a:rPr>
              <a:t> </a:t>
            </a:r>
            <a:r>
              <a:rPr sz="1700" i="1" spc="-5" dirty="0">
                <a:latin typeface="Times New Roman" panose="02020603050405020304"/>
                <a:cs typeface="Times New Roman" panose="02020603050405020304"/>
              </a:rPr>
              <a:t>k </a:t>
            </a:r>
            <a:r>
              <a:rPr sz="2550" spc="-7" baseline="10000" dirty="0">
                <a:latin typeface="Symbol" panose="05050102010706020507"/>
                <a:cs typeface="Symbol" panose="05050102010706020507"/>
              </a:rPr>
              <a:t></a:t>
            </a:r>
            <a:r>
              <a:rPr sz="2550" u="sng" spc="307" baseline="10000" dirty="0">
                <a:uFill>
                  <a:solidFill>
                    <a:srgbClr val="000000"/>
                  </a:solidFill>
                </a:uFill>
                <a:latin typeface="Times New Roman" panose="02020603050405020304"/>
                <a:cs typeface="Times New Roman" panose="02020603050405020304"/>
              </a:rPr>
              <a:t> </a:t>
            </a:r>
            <a:r>
              <a:rPr sz="1700" spc="-20" dirty="0">
                <a:latin typeface="Times New Roman" panose="02020603050405020304"/>
                <a:cs typeface="Times New Roman" panose="02020603050405020304"/>
              </a:rPr>
              <a:t>ln </a:t>
            </a:r>
            <a:r>
              <a:rPr sz="2550" spc="-7" baseline="5000" dirty="0">
                <a:latin typeface="Symbol" panose="05050102010706020507"/>
                <a:cs typeface="Symbol" panose="05050102010706020507"/>
              </a:rPr>
              <a:t></a:t>
            </a:r>
            <a:endParaRPr sz="2550" baseline="5000">
              <a:latin typeface="Symbol" panose="05050102010706020507"/>
              <a:cs typeface="Symbol" panose="05050102010706020507"/>
            </a:endParaRPr>
          </a:p>
        </p:txBody>
      </p:sp>
      <p:sp>
        <p:nvSpPr>
          <p:cNvPr id="49" name="object 49"/>
          <p:cNvSpPr txBox="1"/>
          <p:nvPr/>
        </p:nvSpPr>
        <p:spPr>
          <a:xfrm>
            <a:off x="8256316" y="3449180"/>
            <a:ext cx="370840" cy="273050"/>
          </a:xfrm>
          <a:prstGeom prst="rect">
            <a:avLst/>
          </a:prstGeom>
        </p:spPr>
        <p:txBody>
          <a:bodyPr vert="horz" wrap="square" lIns="0" tIns="12065" rIns="0" bIns="0" rtlCol="0">
            <a:spAutoFit/>
          </a:bodyPr>
          <a:lstStyle/>
          <a:p>
            <a:pPr marL="12700">
              <a:lnSpc>
                <a:spcPct val="100000"/>
              </a:lnSpc>
              <a:spcBef>
                <a:spcPts val="95"/>
              </a:spcBef>
            </a:pPr>
            <a:r>
              <a:rPr sz="1700" spc="-5" dirty="0">
                <a:latin typeface="Symbol" panose="05050102010706020507"/>
                <a:cs typeface="Symbol" panose="05050102010706020507"/>
              </a:rPr>
              <a:t></a:t>
            </a:r>
            <a:r>
              <a:rPr sz="1700" spc="-204" dirty="0">
                <a:latin typeface="Times New Roman" panose="02020603050405020304"/>
                <a:cs typeface="Times New Roman" panose="02020603050405020304"/>
              </a:rPr>
              <a:t> </a:t>
            </a:r>
            <a:r>
              <a:rPr sz="2550" spc="-7" baseline="-5000" dirty="0">
                <a:latin typeface="Symbol" panose="05050102010706020507"/>
                <a:cs typeface="Symbol" panose="05050102010706020507"/>
              </a:rPr>
              <a:t></a:t>
            </a:r>
            <a:r>
              <a:rPr sz="2550" spc="-367" baseline="-5000" dirty="0">
                <a:latin typeface="Times New Roman" panose="02020603050405020304"/>
                <a:cs typeface="Times New Roman" panose="02020603050405020304"/>
              </a:rPr>
              <a:t> </a:t>
            </a: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50" name="object 50"/>
          <p:cNvSpPr txBox="1"/>
          <p:nvPr/>
        </p:nvSpPr>
        <p:spPr>
          <a:xfrm>
            <a:off x="7380049" y="3640216"/>
            <a:ext cx="364490" cy="286385"/>
          </a:xfrm>
          <a:prstGeom prst="rect">
            <a:avLst/>
          </a:prstGeom>
        </p:spPr>
        <p:txBody>
          <a:bodyPr vert="horz" wrap="square" lIns="0" tIns="17145" rIns="0" bIns="0" rtlCol="0">
            <a:spAutoFit/>
          </a:bodyPr>
          <a:lstStyle/>
          <a:p>
            <a:pPr marL="12700">
              <a:lnSpc>
                <a:spcPct val="100000"/>
              </a:lnSpc>
              <a:spcBef>
                <a:spcPts val="135"/>
              </a:spcBef>
            </a:pPr>
            <a:r>
              <a:rPr sz="2550" spc="-7" baseline="7000" dirty="0">
                <a:latin typeface="Symbol" panose="05050102010706020507"/>
                <a:cs typeface="Symbol" panose="05050102010706020507"/>
              </a:rPr>
              <a:t></a:t>
            </a:r>
            <a:r>
              <a:rPr sz="2550" spc="-225" baseline="7000" dirty="0">
                <a:latin typeface="Times New Roman" panose="02020603050405020304"/>
                <a:cs typeface="Times New Roman" panose="02020603050405020304"/>
              </a:rPr>
              <a:t> </a:t>
            </a:r>
            <a:r>
              <a:rPr sz="1700" spc="-75" dirty="0">
                <a:latin typeface="Times New Roman" panose="02020603050405020304"/>
                <a:cs typeface="Times New Roman" panose="02020603050405020304"/>
              </a:rPr>
              <a:t>2</a:t>
            </a:r>
            <a:r>
              <a:rPr sz="1750" i="1" spc="-75" dirty="0">
                <a:latin typeface="Symbol" panose="05050102010706020507"/>
                <a:cs typeface="Symbol" panose="05050102010706020507"/>
              </a:rPr>
              <a:t></a:t>
            </a:r>
            <a:endParaRPr sz="1750">
              <a:latin typeface="Symbol" panose="05050102010706020507"/>
              <a:cs typeface="Symbol" panose="05050102010706020507"/>
            </a:endParaRPr>
          </a:p>
        </p:txBody>
      </p:sp>
      <p:sp>
        <p:nvSpPr>
          <p:cNvPr id="51" name="object 51"/>
          <p:cNvSpPr txBox="1"/>
          <p:nvPr/>
        </p:nvSpPr>
        <p:spPr>
          <a:xfrm>
            <a:off x="8256316" y="3628337"/>
            <a:ext cx="370840" cy="273050"/>
          </a:xfrm>
          <a:prstGeom prst="rect">
            <a:avLst/>
          </a:prstGeom>
        </p:spPr>
        <p:txBody>
          <a:bodyPr vert="horz" wrap="square" lIns="0" tIns="12065" rIns="0" bIns="0" rtlCol="0">
            <a:spAutoFit/>
          </a:bodyPr>
          <a:lstStyle/>
          <a:p>
            <a:pPr marL="12700">
              <a:lnSpc>
                <a:spcPct val="100000"/>
              </a:lnSpc>
              <a:spcBef>
                <a:spcPts val="95"/>
              </a:spcBef>
              <a:tabLst>
                <a:tab pos="274955" algn="l"/>
              </a:tabLst>
            </a:pPr>
            <a:r>
              <a:rPr sz="1700" spc="-5" dirty="0">
                <a:latin typeface="Symbol" panose="05050102010706020507"/>
                <a:cs typeface="Symbol" panose="05050102010706020507"/>
              </a:rPr>
              <a:t></a:t>
            </a:r>
            <a:r>
              <a:rPr sz="1700" spc="-5" dirty="0">
                <a:latin typeface="Times New Roman" panose="02020603050405020304"/>
                <a:cs typeface="Times New Roman" panose="02020603050405020304"/>
              </a:rPr>
              <a:t>	</a:t>
            </a: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52" name="object 52"/>
          <p:cNvSpPr txBox="1"/>
          <p:nvPr/>
        </p:nvSpPr>
        <p:spPr>
          <a:xfrm>
            <a:off x="6913337" y="3638950"/>
            <a:ext cx="260985" cy="273050"/>
          </a:xfrm>
          <a:prstGeom prst="rect">
            <a:avLst/>
          </a:prstGeom>
        </p:spPr>
        <p:txBody>
          <a:bodyPr vert="horz" wrap="square" lIns="0" tIns="12065" rIns="0" bIns="0" rtlCol="0">
            <a:spAutoFit/>
          </a:bodyPr>
          <a:lstStyle/>
          <a:p>
            <a:pPr marL="12700">
              <a:lnSpc>
                <a:spcPct val="100000"/>
              </a:lnSpc>
              <a:spcBef>
                <a:spcPts val="95"/>
              </a:spcBef>
            </a:pPr>
            <a:r>
              <a:rPr sz="1700" spc="-5" dirty="0">
                <a:latin typeface="Symbol" panose="05050102010706020507"/>
                <a:cs typeface="Symbol" panose="05050102010706020507"/>
              </a:rPr>
              <a:t></a:t>
            </a:r>
            <a:r>
              <a:rPr sz="1700" spc="-150" dirty="0">
                <a:latin typeface="Times New Roman" panose="02020603050405020304"/>
                <a:cs typeface="Times New Roman" panose="02020603050405020304"/>
              </a:rPr>
              <a:t> </a:t>
            </a:r>
            <a:r>
              <a:rPr sz="1700" spc="-5" dirty="0">
                <a:latin typeface="Times New Roman" panose="02020603050405020304"/>
                <a:cs typeface="Times New Roman" panose="02020603050405020304"/>
              </a:rPr>
              <a:t>2</a:t>
            </a:r>
            <a:endParaRPr sz="1700">
              <a:latin typeface="Times New Roman" panose="02020603050405020304"/>
              <a:cs typeface="Times New Roman" panose="02020603050405020304"/>
            </a:endParaRPr>
          </a:p>
        </p:txBody>
      </p:sp>
      <p:sp>
        <p:nvSpPr>
          <p:cNvPr id="53" name="object 53"/>
          <p:cNvSpPr txBox="1"/>
          <p:nvPr/>
        </p:nvSpPr>
        <p:spPr>
          <a:xfrm>
            <a:off x="9909453" y="3638950"/>
            <a:ext cx="210185" cy="273050"/>
          </a:xfrm>
          <a:prstGeom prst="rect">
            <a:avLst/>
          </a:prstGeom>
        </p:spPr>
        <p:txBody>
          <a:bodyPr vert="horz" wrap="square" lIns="0" tIns="12065" rIns="0" bIns="0" rtlCol="0">
            <a:spAutoFit/>
          </a:bodyPr>
          <a:lstStyle/>
          <a:p>
            <a:pPr marL="12700">
              <a:lnSpc>
                <a:spcPct val="100000"/>
              </a:lnSpc>
              <a:spcBef>
                <a:spcPts val="95"/>
              </a:spcBef>
            </a:pPr>
            <a:r>
              <a:rPr sz="2550" spc="209" baseline="3000" dirty="0">
                <a:latin typeface="Symbol" panose="05050102010706020507"/>
                <a:cs typeface="Symbol" panose="05050102010706020507"/>
              </a:rPr>
              <a:t></a:t>
            </a: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54" name="object 54"/>
          <p:cNvSpPr txBox="1"/>
          <p:nvPr/>
        </p:nvSpPr>
        <p:spPr>
          <a:xfrm>
            <a:off x="7380049" y="3763686"/>
            <a:ext cx="108585" cy="273050"/>
          </a:xfrm>
          <a:prstGeom prst="rect">
            <a:avLst/>
          </a:prstGeom>
        </p:spPr>
        <p:txBody>
          <a:bodyPr vert="horz" wrap="square" lIns="0" tIns="12065" rIns="0" bIns="0" rtlCol="0">
            <a:spAutoFit/>
          </a:bodyPr>
          <a:lstStyle/>
          <a:p>
            <a:pPr marL="12700">
              <a:lnSpc>
                <a:spcPct val="100000"/>
              </a:lnSpc>
              <a:spcBef>
                <a:spcPts val="95"/>
              </a:spcBef>
            </a:pP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55" name="object 55"/>
          <p:cNvSpPr txBox="1"/>
          <p:nvPr/>
        </p:nvSpPr>
        <p:spPr>
          <a:xfrm>
            <a:off x="8136747" y="3763686"/>
            <a:ext cx="490220" cy="273050"/>
          </a:xfrm>
          <a:prstGeom prst="rect">
            <a:avLst/>
          </a:prstGeom>
        </p:spPr>
        <p:txBody>
          <a:bodyPr vert="horz" wrap="square" lIns="0" tIns="12065" rIns="0" bIns="0" rtlCol="0">
            <a:spAutoFit/>
          </a:bodyPr>
          <a:lstStyle/>
          <a:p>
            <a:pPr marL="12700">
              <a:lnSpc>
                <a:spcPct val="100000"/>
              </a:lnSpc>
              <a:spcBef>
                <a:spcPts val="95"/>
              </a:spcBef>
              <a:tabLst>
                <a:tab pos="394335" algn="l"/>
              </a:tabLst>
            </a:pPr>
            <a:r>
              <a:rPr sz="950" spc="15" dirty="0">
                <a:latin typeface="Times New Roman" panose="02020603050405020304"/>
                <a:cs typeface="Times New Roman" panose="02020603050405020304"/>
              </a:rPr>
              <a:t>0</a:t>
            </a:r>
            <a:r>
              <a:rPr sz="950" spc="15" dirty="0">
                <a:latin typeface="Times New Roman" panose="02020603050405020304"/>
                <a:cs typeface="Times New Roman" panose="02020603050405020304"/>
              </a:rPr>
              <a:t> </a:t>
            </a:r>
            <a:r>
              <a:rPr sz="950" spc="-25" dirty="0">
                <a:latin typeface="Times New Roman" panose="02020603050405020304"/>
                <a:cs typeface="Times New Roman" panose="02020603050405020304"/>
              </a:rPr>
              <a:t> </a:t>
            </a:r>
            <a:r>
              <a:rPr sz="1700" spc="-5" dirty="0">
                <a:latin typeface="Symbol" panose="05050102010706020507"/>
                <a:cs typeface="Symbol" panose="05050102010706020507"/>
              </a:rPr>
              <a:t></a:t>
            </a:r>
            <a:r>
              <a:rPr sz="1700" dirty="0">
                <a:latin typeface="Times New Roman" panose="02020603050405020304"/>
                <a:cs typeface="Times New Roman" panose="02020603050405020304"/>
              </a:rPr>
              <a:t>	</a:t>
            </a: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56" name="object 56"/>
          <p:cNvSpPr txBox="1"/>
          <p:nvPr/>
        </p:nvSpPr>
        <p:spPr>
          <a:xfrm>
            <a:off x="6913337" y="3780606"/>
            <a:ext cx="108585" cy="273050"/>
          </a:xfrm>
          <a:prstGeom prst="rect">
            <a:avLst/>
          </a:prstGeom>
        </p:spPr>
        <p:txBody>
          <a:bodyPr vert="horz" wrap="square" lIns="0" tIns="12065" rIns="0" bIns="0" rtlCol="0">
            <a:spAutoFit/>
          </a:bodyPr>
          <a:lstStyle/>
          <a:p>
            <a:pPr marL="12700">
              <a:lnSpc>
                <a:spcPct val="100000"/>
              </a:lnSpc>
              <a:spcBef>
                <a:spcPts val="95"/>
              </a:spcBef>
            </a:pPr>
            <a:r>
              <a:rPr sz="1700" spc="-5" dirty="0">
                <a:latin typeface="Symbol" panose="05050102010706020507"/>
                <a:cs typeface="Symbol" panose="05050102010706020507"/>
              </a:rPr>
              <a:t></a:t>
            </a:r>
            <a:endParaRPr sz="1700">
              <a:latin typeface="Symbol" panose="05050102010706020507"/>
              <a:cs typeface="Symbol" panose="05050102010706020507"/>
            </a:endParaRPr>
          </a:p>
        </p:txBody>
      </p:sp>
      <p:sp>
        <p:nvSpPr>
          <p:cNvPr id="57" name="object 57"/>
          <p:cNvSpPr txBox="1"/>
          <p:nvPr/>
        </p:nvSpPr>
        <p:spPr>
          <a:xfrm>
            <a:off x="9909453" y="3763686"/>
            <a:ext cx="210185" cy="273050"/>
          </a:xfrm>
          <a:prstGeom prst="rect">
            <a:avLst/>
          </a:prstGeom>
        </p:spPr>
        <p:txBody>
          <a:bodyPr vert="horz" wrap="square" lIns="0" tIns="12065" rIns="0" bIns="0" rtlCol="0">
            <a:spAutoFit/>
          </a:bodyPr>
          <a:lstStyle/>
          <a:p>
            <a:pPr marL="12700">
              <a:lnSpc>
                <a:spcPct val="100000"/>
              </a:lnSpc>
              <a:spcBef>
                <a:spcPts val="95"/>
              </a:spcBef>
            </a:pPr>
            <a:r>
              <a:rPr sz="1700" spc="140" dirty="0">
                <a:latin typeface="Symbol" panose="05050102010706020507"/>
                <a:cs typeface="Symbol" panose="05050102010706020507"/>
              </a:rPr>
              <a:t></a:t>
            </a:r>
            <a:r>
              <a:rPr sz="2550" spc="-7" baseline="-5000" dirty="0">
                <a:latin typeface="Symbol" panose="05050102010706020507"/>
                <a:cs typeface="Symbol" panose="05050102010706020507"/>
              </a:rPr>
              <a:t></a:t>
            </a:r>
            <a:endParaRPr sz="2550" baseline="-5000">
              <a:latin typeface="Symbol" panose="05050102010706020507"/>
              <a:cs typeface="Symbol" panose="05050102010706020507"/>
            </a:endParaRPr>
          </a:p>
        </p:txBody>
      </p:sp>
      <p:sp>
        <p:nvSpPr>
          <p:cNvPr id="58" name="object 58"/>
          <p:cNvSpPr/>
          <p:nvPr/>
        </p:nvSpPr>
        <p:spPr>
          <a:xfrm>
            <a:off x="6366125" y="4274234"/>
            <a:ext cx="57150" cy="170180"/>
          </a:xfrm>
          <a:custGeom>
            <a:avLst/>
            <a:gdLst/>
            <a:ahLst/>
            <a:cxnLst/>
            <a:rect l="l" t="t" r="r" b="b"/>
            <a:pathLst>
              <a:path w="57150" h="170179">
                <a:moveTo>
                  <a:pt x="56938" y="0"/>
                </a:moveTo>
                <a:lnTo>
                  <a:pt x="0" y="169994"/>
                </a:lnTo>
              </a:path>
            </a:pathLst>
          </a:custGeom>
          <a:ln w="9731">
            <a:solidFill>
              <a:srgbClr val="000000"/>
            </a:solidFill>
          </a:ln>
        </p:spPr>
        <p:txBody>
          <a:bodyPr wrap="square" lIns="0" tIns="0" rIns="0" bIns="0" rtlCol="0"/>
          <a:lstStyle/>
          <a:p/>
        </p:txBody>
      </p:sp>
      <p:sp>
        <p:nvSpPr>
          <p:cNvPr id="59" name="object 59"/>
          <p:cNvSpPr/>
          <p:nvPr/>
        </p:nvSpPr>
        <p:spPr>
          <a:xfrm>
            <a:off x="6366125" y="4444228"/>
            <a:ext cx="57150" cy="170180"/>
          </a:xfrm>
          <a:custGeom>
            <a:avLst/>
            <a:gdLst/>
            <a:ahLst/>
            <a:cxnLst/>
            <a:rect l="l" t="t" r="r" b="b"/>
            <a:pathLst>
              <a:path w="57150" h="170179">
                <a:moveTo>
                  <a:pt x="0" y="0"/>
                </a:moveTo>
                <a:lnTo>
                  <a:pt x="56938" y="169997"/>
                </a:lnTo>
              </a:path>
            </a:pathLst>
          </a:custGeom>
          <a:ln w="9731">
            <a:solidFill>
              <a:srgbClr val="000000"/>
            </a:solidFill>
          </a:ln>
        </p:spPr>
        <p:txBody>
          <a:bodyPr wrap="square" lIns="0" tIns="0" rIns="0" bIns="0" rtlCol="0"/>
          <a:lstStyle/>
          <a:p/>
        </p:txBody>
      </p:sp>
      <p:sp>
        <p:nvSpPr>
          <p:cNvPr id="60" name="object 60"/>
          <p:cNvSpPr/>
          <p:nvPr/>
        </p:nvSpPr>
        <p:spPr>
          <a:xfrm>
            <a:off x="6659127" y="4274234"/>
            <a:ext cx="57150" cy="170180"/>
          </a:xfrm>
          <a:custGeom>
            <a:avLst/>
            <a:gdLst/>
            <a:ahLst/>
            <a:cxnLst/>
            <a:rect l="l" t="t" r="r" b="b"/>
            <a:pathLst>
              <a:path w="57150" h="170179">
                <a:moveTo>
                  <a:pt x="0" y="0"/>
                </a:moveTo>
                <a:lnTo>
                  <a:pt x="56981" y="169994"/>
                </a:lnTo>
              </a:path>
            </a:pathLst>
          </a:custGeom>
          <a:ln w="9731">
            <a:solidFill>
              <a:srgbClr val="000000"/>
            </a:solidFill>
          </a:ln>
        </p:spPr>
        <p:txBody>
          <a:bodyPr wrap="square" lIns="0" tIns="0" rIns="0" bIns="0" rtlCol="0"/>
          <a:lstStyle/>
          <a:p/>
        </p:txBody>
      </p:sp>
      <p:sp>
        <p:nvSpPr>
          <p:cNvPr id="61" name="object 61"/>
          <p:cNvSpPr/>
          <p:nvPr/>
        </p:nvSpPr>
        <p:spPr>
          <a:xfrm>
            <a:off x="6659127" y="4444228"/>
            <a:ext cx="57150" cy="170180"/>
          </a:xfrm>
          <a:custGeom>
            <a:avLst/>
            <a:gdLst/>
            <a:ahLst/>
            <a:cxnLst/>
            <a:rect l="l" t="t" r="r" b="b"/>
            <a:pathLst>
              <a:path w="57150" h="170179">
                <a:moveTo>
                  <a:pt x="56981" y="0"/>
                </a:moveTo>
                <a:lnTo>
                  <a:pt x="0" y="169997"/>
                </a:lnTo>
              </a:path>
            </a:pathLst>
          </a:custGeom>
          <a:ln w="9731">
            <a:solidFill>
              <a:srgbClr val="000000"/>
            </a:solidFill>
          </a:ln>
        </p:spPr>
        <p:txBody>
          <a:bodyPr wrap="square" lIns="0" tIns="0" rIns="0" bIns="0" rtlCol="0"/>
          <a:lstStyle/>
          <a:p/>
        </p:txBody>
      </p:sp>
      <p:sp>
        <p:nvSpPr>
          <p:cNvPr id="62" name="object 62"/>
          <p:cNvSpPr/>
          <p:nvPr/>
        </p:nvSpPr>
        <p:spPr>
          <a:xfrm>
            <a:off x="6221232" y="4249697"/>
            <a:ext cx="615315" cy="0"/>
          </a:xfrm>
          <a:custGeom>
            <a:avLst/>
            <a:gdLst/>
            <a:ahLst/>
            <a:cxnLst/>
            <a:rect l="l" t="t" r="r" b="b"/>
            <a:pathLst>
              <a:path w="615314">
                <a:moveTo>
                  <a:pt x="0" y="0"/>
                </a:moveTo>
                <a:lnTo>
                  <a:pt x="615188" y="0"/>
                </a:lnTo>
              </a:path>
            </a:pathLst>
          </a:custGeom>
          <a:ln w="9735">
            <a:solidFill>
              <a:srgbClr val="000000"/>
            </a:solidFill>
          </a:ln>
        </p:spPr>
        <p:txBody>
          <a:bodyPr wrap="square" lIns="0" tIns="0" rIns="0" bIns="0" rtlCol="0"/>
          <a:lstStyle/>
          <a:p/>
        </p:txBody>
      </p:sp>
      <p:sp>
        <p:nvSpPr>
          <p:cNvPr id="63" name="object 63"/>
          <p:cNvSpPr txBox="1"/>
          <p:nvPr/>
        </p:nvSpPr>
        <p:spPr>
          <a:xfrm>
            <a:off x="6723605" y="4476051"/>
            <a:ext cx="93980" cy="176530"/>
          </a:xfrm>
          <a:prstGeom prst="rect">
            <a:avLst/>
          </a:prstGeom>
        </p:spPr>
        <p:txBody>
          <a:bodyPr vert="horz" wrap="square" lIns="0" tIns="15240" rIns="0" bIns="0" rtlCol="0">
            <a:spAutoFit/>
          </a:bodyPr>
          <a:lstStyle/>
          <a:p>
            <a:pPr marL="12700">
              <a:lnSpc>
                <a:spcPct val="100000"/>
              </a:lnSpc>
              <a:spcBef>
                <a:spcPts val="120"/>
              </a:spcBef>
            </a:pPr>
            <a:r>
              <a:rPr sz="1050" spc="10" dirty="0">
                <a:latin typeface="Times New Roman" panose="02020603050405020304"/>
                <a:cs typeface="Times New Roman" panose="02020603050405020304"/>
              </a:rPr>
              <a:t>0</a:t>
            </a:r>
            <a:endParaRPr sz="1050">
              <a:latin typeface="Times New Roman" panose="02020603050405020304"/>
              <a:cs typeface="Times New Roman" panose="02020603050405020304"/>
            </a:endParaRPr>
          </a:p>
        </p:txBody>
      </p:sp>
      <p:sp>
        <p:nvSpPr>
          <p:cNvPr id="64" name="object 64"/>
          <p:cNvSpPr txBox="1"/>
          <p:nvPr/>
        </p:nvSpPr>
        <p:spPr>
          <a:xfrm>
            <a:off x="6224401" y="4256338"/>
            <a:ext cx="411480" cy="294640"/>
          </a:xfrm>
          <a:prstGeom prst="rect">
            <a:avLst/>
          </a:prstGeom>
        </p:spPr>
        <p:txBody>
          <a:bodyPr vert="horz" wrap="square" lIns="0" tIns="17780" rIns="0" bIns="0" rtlCol="0">
            <a:spAutoFit/>
          </a:bodyPr>
          <a:lstStyle/>
          <a:p>
            <a:pPr marL="12700">
              <a:lnSpc>
                <a:spcPct val="100000"/>
              </a:lnSpc>
              <a:spcBef>
                <a:spcPts val="140"/>
              </a:spcBef>
            </a:pPr>
            <a:r>
              <a:rPr sz="1800" spc="15" dirty="0">
                <a:latin typeface="Times New Roman" panose="02020603050405020304"/>
                <a:cs typeface="Times New Roman" panose="02020603050405020304"/>
              </a:rPr>
              <a:t>2 </a:t>
            </a:r>
            <a:r>
              <a:rPr sz="1800" i="1" spc="10" dirty="0">
                <a:latin typeface="Times New Roman" panose="02020603050405020304"/>
                <a:cs typeface="Times New Roman" panose="02020603050405020304"/>
              </a:rPr>
              <a:t>r</a:t>
            </a:r>
            <a:r>
              <a:rPr sz="1800" i="1" spc="-130" dirty="0">
                <a:latin typeface="Times New Roman" panose="02020603050405020304"/>
                <a:cs typeface="Times New Roman" panose="02020603050405020304"/>
              </a:rPr>
              <a:t> </a:t>
            </a:r>
            <a:r>
              <a:rPr sz="1575" spc="15" baseline="45000" dirty="0">
                <a:latin typeface="Times New Roman" panose="02020603050405020304"/>
                <a:cs typeface="Times New Roman" panose="02020603050405020304"/>
              </a:rPr>
              <a:t>2</a:t>
            </a:r>
            <a:endParaRPr sz="1575" baseline="45000">
              <a:latin typeface="Times New Roman" panose="02020603050405020304"/>
              <a:cs typeface="Times New Roman" panose="02020603050405020304"/>
            </a:endParaRPr>
          </a:p>
        </p:txBody>
      </p:sp>
      <p:sp>
        <p:nvSpPr>
          <p:cNvPr id="65" name="object 65"/>
          <p:cNvSpPr txBox="1"/>
          <p:nvPr/>
        </p:nvSpPr>
        <p:spPr>
          <a:xfrm>
            <a:off x="6357738" y="3917086"/>
            <a:ext cx="318770" cy="294640"/>
          </a:xfrm>
          <a:prstGeom prst="rect">
            <a:avLst/>
          </a:prstGeom>
        </p:spPr>
        <p:txBody>
          <a:bodyPr vert="horz" wrap="square" lIns="0" tIns="17780" rIns="0" bIns="0" rtlCol="0">
            <a:spAutoFit/>
          </a:bodyPr>
          <a:lstStyle/>
          <a:p>
            <a:pPr marL="12700">
              <a:lnSpc>
                <a:spcPct val="100000"/>
              </a:lnSpc>
              <a:spcBef>
                <a:spcPts val="140"/>
              </a:spcBef>
            </a:pPr>
            <a:r>
              <a:rPr sz="1800" spc="-5" dirty="0">
                <a:latin typeface="Times New Roman" panose="02020603050405020304"/>
                <a:cs typeface="Times New Roman" panose="02020603050405020304"/>
              </a:rPr>
              <a:t>3</a:t>
            </a:r>
            <a:r>
              <a:rPr sz="1800" i="1" spc="-5" dirty="0">
                <a:latin typeface="Times New Roman" panose="02020603050405020304"/>
                <a:cs typeface="Times New Roman" panose="02020603050405020304"/>
              </a:rPr>
              <a:t>r</a:t>
            </a:r>
            <a:r>
              <a:rPr sz="1800" i="1" spc="-340" dirty="0">
                <a:latin typeface="Times New Roman" panose="02020603050405020304"/>
                <a:cs typeface="Times New Roman" panose="02020603050405020304"/>
              </a:rPr>
              <a:t> </a:t>
            </a:r>
            <a:r>
              <a:rPr sz="1575" spc="15" baseline="45000" dirty="0">
                <a:latin typeface="Times New Roman" panose="02020603050405020304"/>
                <a:cs typeface="Times New Roman" panose="02020603050405020304"/>
              </a:rPr>
              <a:t>2</a:t>
            </a:r>
            <a:endParaRPr sz="1575" baseline="45000">
              <a:latin typeface="Times New Roman" panose="02020603050405020304"/>
              <a:cs typeface="Times New Roman" panose="02020603050405020304"/>
            </a:endParaRPr>
          </a:p>
        </p:txBody>
      </p:sp>
      <p:sp>
        <p:nvSpPr>
          <p:cNvPr id="66" name="object 66"/>
          <p:cNvSpPr txBox="1"/>
          <p:nvPr/>
        </p:nvSpPr>
        <p:spPr>
          <a:xfrm>
            <a:off x="5296723" y="4061807"/>
            <a:ext cx="889635" cy="294640"/>
          </a:xfrm>
          <a:prstGeom prst="rect">
            <a:avLst/>
          </a:prstGeom>
        </p:spPr>
        <p:txBody>
          <a:bodyPr vert="horz" wrap="square" lIns="0" tIns="17780" rIns="0" bIns="0" rtlCol="0">
            <a:spAutoFit/>
          </a:bodyPr>
          <a:lstStyle/>
          <a:p>
            <a:pPr marL="12700">
              <a:lnSpc>
                <a:spcPct val="100000"/>
              </a:lnSpc>
              <a:spcBef>
                <a:spcPts val="140"/>
              </a:spcBef>
            </a:pPr>
            <a:r>
              <a:rPr sz="1800" i="1" spc="15" dirty="0">
                <a:latin typeface="Times New Roman" panose="02020603050405020304"/>
                <a:cs typeface="Times New Roman" panose="02020603050405020304"/>
              </a:rPr>
              <a:t>S </a:t>
            </a:r>
            <a:r>
              <a:rPr sz="1800" spc="20" dirty="0">
                <a:latin typeface="Symbol" panose="05050102010706020507"/>
                <a:cs typeface="Symbol" panose="05050102010706020507"/>
              </a:rPr>
              <a:t></a:t>
            </a:r>
            <a:r>
              <a:rPr sz="1800" spc="20" dirty="0">
                <a:latin typeface="Times New Roman" panose="02020603050405020304"/>
                <a:cs typeface="Times New Roman" panose="02020603050405020304"/>
              </a:rPr>
              <a:t> </a:t>
            </a:r>
            <a:r>
              <a:rPr sz="1800" i="1" spc="25" dirty="0">
                <a:latin typeface="Times New Roman" panose="02020603050405020304"/>
                <a:cs typeface="Times New Roman" panose="02020603050405020304"/>
              </a:rPr>
              <a:t>C </a:t>
            </a:r>
            <a:r>
              <a:rPr sz="1800" spc="20" dirty="0">
                <a:latin typeface="Symbol" panose="05050102010706020507"/>
                <a:cs typeface="Symbol" panose="05050102010706020507"/>
              </a:rPr>
              <a:t></a:t>
            </a:r>
            <a:r>
              <a:rPr sz="1800" spc="-135" dirty="0">
                <a:latin typeface="Times New Roman" panose="02020603050405020304"/>
                <a:cs typeface="Times New Roman" panose="02020603050405020304"/>
              </a:rPr>
              <a:t> </a:t>
            </a:r>
            <a:r>
              <a:rPr sz="1800" i="1" spc="15" dirty="0">
                <a:latin typeface="Times New Roman" panose="02020603050405020304"/>
                <a:cs typeface="Times New Roman" panose="02020603050405020304"/>
              </a:rPr>
              <a:t>k</a:t>
            </a:r>
            <a:endParaRPr sz="1800">
              <a:latin typeface="Times New Roman" panose="02020603050405020304"/>
              <a:cs typeface="Times New Roman" panose="02020603050405020304"/>
            </a:endParaRPr>
          </a:p>
        </p:txBody>
      </p:sp>
      <p:sp>
        <p:nvSpPr>
          <p:cNvPr id="67" name="object 67"/>
          <p:cNvSpPr txBox="1"/>
          <p:nvPr/>
        </p:nvSpPr>
        <p:spPr>
          <a:xfrm>
            <a:off x="1988168" y="3453510"/>
            <a:ext cx="3092450" cy="1248410"/>
          </a:xfrm>
          <a:prstGeom prst="rect">
            <a:avLst/>
          </a:prstGeom>
        </p:spPr>
        <p:txBody>
          <a:bodyPr vert="horz" wrap="square" lIns="0" tIns="12700" rIns="0" bIns="0" rtlCol="0">
            <a:spAutoFit/>
          </a:bodyPr>
          <a:lstStyle/>
          <a:p>
            <a:pPr marL="236855" marR="353695">
              <a:lnSpc>
                <a:spcPct val="100000"/>
              </a:lnSpc>
              <a:spcBef>
                <a:spcPts val="100"/>
              </a:spcBef>
            </a:pPr>
            <a:r>
              <a:rPr sz="1800" b="1" dirty="0">
                <a:solidFill>
                  <a:srgbClr val="3A812E"/>
                </a:solidFill>
                <a:latin typeface="Times New Roman" panose="02020603050405020304"/>
                <a:cs typeface="Times New Roman" panose="02020603050405020304"/>
              </a:rPr>
              <a:t>Deformation </a:t>
            </a:r>
            <a:r>
              <a:rPr sz="1800" b="1" spc="-5" dirty="0">
                <a:solidFill>
                  <a:srgbClr val="3A812E"/>
                </a:solidFill>
                <a:latin typeface="Times New Roman" panose="02020603050405020304"/>
                <a:cs typeface="Times New Roman" panose="02020603050405020304"/>
              </a:rPr>
              <a:t>of a</a:t>
            </a:r>
            <a:r>
              <a:rPr sz="1800" b="1" spc="-75" dirty="0">
                <a:solidFill>
                  <a:srgbClr val="3A812E"/>
                </a:solidFill>
                <a:latin typeface="Times New Roman" panose="02020603050405020304"/>
                <a:cs typeface="Times New Roman" panose="02020603050405020304"/>
              </a:rPr>
              <a:t> </a:t>
            </a:r>
            <a:r>
              <a:rPr sz="1800" b="1" spc="-5" dirty="0">
                <a:solidFill>
                  <a:srgbClr val="3A812E"/>
                </a:solidFill>
                <a:latin typeface="Times New Roman" panose="02020603050405020304"/>
                <a:cs typeface="Times New Roman" panose="02020603050405020304"/>
              </a:rPr>
              <a:t>random  chain </a:t>
            </a:r>
            <a:r>
              <a:rPr sz="1800" b="1" spc="-10" dirty="0">
                <a:solidFill>
                  <a:srgbClr val="3A812E"/>
                </a:solidFill>
                <a:latin typeface="Times New Roman" panose="02020603050405020304"/>
                <a:cs typeface="Times New Roman" panose="02020603050405020304"/>
              </a:rPr>
              <a:t>from </a:t>
            </a:r>
            <a:r>
              <a:rPr sz="1800" b="1" spc="-5" dirty="0">
                <a:solidFill>
                  <a:srgbClr val="3A812E"/>
                </a:solidFill>
                <a:latin typeface="Times New Roman" panose="02020603050405020304"/>
                <a:cs typeface="Times New Roman" panose="02020603050405020304"/>
              </a:rPr>
              <a:t>unstressed  state </a:t>
            </a:r>
            <a:r>
              <a:rPr sz="1800" b="1" i="1" spc="-5" dirty="0">
                <a:solidFill>
                  <a:srgbClr val="3A812E"/>
                </a:solidFill>
                <a:latin typeface="Times New Roman" panose="02020603050405020304"/>
                <a:cs typeface="Times New Roman" panose="02020603050405020304"/>
              </a:rPr>
              <a:t>r</a:t>
            </a:r>
            <a:r>
              <a:rPr sz="1800" b="1" spc="-7" baseline="-21000" dirty="0">
                <a:solidFill>
                  <a:srgbClr val="3A812E"/>
                </a:solidFill>
                <a:latin typeface="Times New Roman" panose="02020603050405020304"/>
                <a:cs typeface="Times New Roman" panose="02020603050405020304"/>
              </a:rPr>
              <a:t>0 </a:t>
            </a:r>
            <a:r>
              <a:rPr sz="1800" b="1" dirty="0">
                <a:solidFill>
                  <a:srgbClr val="3A812E"/>
                </a:solidFill>
                <a:latin typeface="Times New Roman" panose="02020603050405020304"/>
                <a:cs typeface="Times New Roman" panose="02020603050405020304"/>
              </a:rPr>
              <a:t>to </a:t>
            </a:r>
            <a:r>
              <a:rPr sz="1800" b="1" spc="-5" dirty="0">
                <a:solidFill>
                  <a:srgbClr val="3A812E"/>
                </a:solidFill>
                <a:latin typeface="Times New Roman" panose="02020603050405020304"/>
                <a:cs typeface="Times New Roman" panose="02020603050405020304"/>
              </a:rPr>
              <a:t>stressed </a:t>
            </a:r>
            <a:r>
              <a:rPr sz="1800" b="1" dirty="0">
                <a:solidFill>
                  <a:srgbClr val="3A812E"/>
                </a:solidFill>
                <a:latin typeface="Times New Roman" panose="02020603050405020304"/>
                <a:cs typeface="Times New Roman" panose="02020603050405020304"/>
              </a:rPr>
              <a:t>state</a:t>
            </a:r>
            <a:r>
              <a:rPr sz="1800" b="1" spc="-200" dirty="0">
                <a:solidFill>
                  <a:srgbClr val="3A812E"/>
                </a:solidFill>
                <a:latin typeface="Times New Roman" panose="02020603050405020304"/>
                <a:cs typeface="Times New Roman" panose="02020603050405020304"/>
              </a:rPr>
              <a:t> </a:t>
            </a:r>
            <a:r>
              <a:rPr sz="1800" b="1" i="1" dirty="0">
                <a:solidFill>
                  <a:srgbClr val="3A812E"/>
                </a:solidFill>
                <a:latin typeface="Times New Roman" panose="02020603050405020304"/>
                <a:cs typeface="Times New Roman" panose="02020603050405020304"/>
              </a:rPr>
              <a:t>r</a:t>
            </a:r>
            <a:endParaRPr sz="1800">
              <a:latin typeface="Times New Roman" panose="02020603050405020304"/>
              <a:cs typeface="Times New Roman" panose="02020603050405020304"/>
            </a:endParaRPr>
          </a:p>
          <a:p>
            <a:pPr marL="12700">
              <a:lnSpc>
                <a:spcPct val="100000"/>
              </a:lnSpc>
              <a:spcBef>
                <a:spcPts val="340"/>
              </a:spcBef>
              <a:tabLst>
                <a:tab pos="1091565" algn="l"/>
                <a:tab pos="2222500" algn="l"/>
              </a:tabLst>
            </a:pPr>
            <a:r>
              <a:rPr sz="2250" i="1" spc="5" dirty="0">
                <a:latin typeface="Times New Roman" panose="02020603050405020304"/>
                <a:cs typeface="Times New Roman" panose="02020603050405020304"/>
              </a:rPr>
              <a:t>x</a:t>
            </a:r>
            <a:r>
              <a:rPr sz="2250" i="1" spc="-15" dirty="0">
                <a:latin typeface="Times New Roman" panose="02020603050405020304"/>
                <a:cs typeface="Times New Roman" panose="02020603050405020304"/>
              </a:rPr>
              <a:t> </a:t>
            </a:r>
            <a:r>
              <a:rPr sz="2250" spc="10" dirty="0">
                <a:latin typeface="Symbol" panose="05050102010706020507"/>
                <a:cs typeface="Symbol" panose="05050102010706020507"/>
              </a:rPr>
              <a:t></a:t>
            </a:r>
            <a:r>
              <a:rPr sz="2250" spc="-80" dirty="0">
                <a:latin typeface="Times New Roman" panose="02020603050405020304"/>
                <a:cs typeface="Times New Roman" panose="02020603050405020304"/>
              </a:rPr>
              <a:t> </a:t>
            </a:r>
            <a:r>
              <a:rPr sz="2350" i="1" spc="-45" dirty="0">
                <a:latin typeface="Symbol" panose="05050102010706020507"/>
                <a:cs typeface="Symbol" panose="05050102010706020507"/>
              </a:rPr>
              <a:t></a:t>
            </a:r>
            <a:r>
              <a:rPr sz="1950" spc="-67" baseline="-24000" dirty="0">
                <a:latin typeface="Times New Roman" panose="02020603050405020304"/>
                <a:cs typeface="Times New Roman" panose="02020603050405020304"/>
              </a:rPr>
              <a:t>1</a:t>
            </a:r>
            <a:r>
              <a:rPr sz="2250" i="1" spc="-45" dirty="0">
                <a:latin typeface="Times New Roman" panose="02020603050405020304"/>
                <a:cs typeface="Times New Roman" panose="02020603050405020304"/>
              </a:rPr>
              <a:t>x</a:t>
            </a:r>
            <a:r>
              <a:rPr sz="1950" spc="-67" baseline="-24000" dirty="0">
                <a:latin typeface="Times New Roman" panose="02020603050405020304"/>
                <a:cs typeface="Times New Roman" panose="02020603050405020304"/>
              </a:rPr>
              <a:t>0	</a:t>
            </a:r>
            <a:r>
              <a:rPr sz="2250" i="1" spc="5" dirty="0">
                <a:latin typeface="Times New Roman" panose="02020603050405020304"/>
                <a:cs typeface="Times New Roman" panose="02020603050405020304"/>
              </a:rPr>
              <a:t>y </a:t>
            </a:r>
            <a:r>
              <a:rPr sz="2250" spc="5" dirty="0">
                <a:latin typeface="Symbol" panose="05050102010706020507"/>
                <a:cs typeface="Symbol" panose="05050102010706020507"/>
              </a:rPr>
              <a:t></a:t>
            </a:r>
            <a:r>
              <a:rPr sz="2250" spc="-105" dirty="0">
                <a:latin typeface="Times New Roman" panose="02020603050405020304"/>
                <a:cs typeface="Times New Roman" panose="02020603050405020304"/>
              </a:rPr>
              <a:t> </a:t>
            </a:r>
            <a:r>
              <a:rPr sz="2350" i="1" spc="-45" dirty="0">
                <a:latin typeface="Symbol" panose="05050102010706020507"/>
                <a:cs typeface="Symbol" panose="05050102010706020507"/>
              </a:rPr>
              <a:t></a:t>
            </a:r>
            <a:r>
              <a:rPr sz="1950" spc="-67" baseline="-24000" dirty="0">
                <a:latin typeface="Times New Roman" panose="02020603050405020304"/>
                <a:cs typeface="Times New Roman" panose="02020603050405020304"/>
              </a:rPr>
              <a:t>2</a:t>
            </a:r>
            <a:r>
              <a:rPr sz="1950" spc="-82" baseline="-24000" dirty="0">
                <a:latin typeface="Times New Roman" panose="02020603050405020304"/>
                <a:cs typeface="Times New Roman" panose="02020603050405020304"/>
              </a:rPr>
              <a:t> </a:t>
            </a:r>
            <a:r>
              <a:rPr sz="2250" i="1" spc="-5" dirty="0">
                <a:latin typeface="Times New Roman" panose="02020603050405020304"/>
                <a:cs typeface="Times New Roman" panose="02020603050405020304"/>
              </a:rPr>
              <a:t>y</a:t>
            </a:r>
            <a:r>
              <a:rPr sz="1950" spc="-7" baseline="-24000" dirty="0">
                <a:latin typeface="Times New Roman" panose="02020603050405020304"/>
                <a:cs typeface="Times New Roman" panose="02020603050405020304"/>
              </a:rPr>
              <a:t>0	</a:t>
            </a:r>
            <a:r>
              <a:rPr sz="2250" i="1" spc="5" dirty="0">
                <a:latin typeface="Times New Roman" panose="02020603050405020304"/>
                <a:cs typeface="Times New Roman" panose="02020603050405020304"/>
              </a:rPr>
              <a:t>z </a:t>
            </a:r>
            <a:r>
              <a:rPr sz="2250" spc="10" dirty="0">
                <a:latin typeface="Symbol" panose="05050102010706020507"/>
                <a:cs typeface="Symbol" panose="05050102010706020507"/>
              </a:rPr>
              <a:t></a:t>
            </a:r>
            <a:r>
              <a:rPr sz="2250" spc="-240" dirty="0">
                <a:latin typeface="Times New Roman" panose="02020603050405020304"/>
                <a:cs typeface="Times New Roman" panose="02020603050405020304"/>
              </a:rPr>
              <a:t> </a:t>
            </a:r>
            <a:r>
              <a:rPr sz="2350" i="1" spc="-60" dirty="0">
                <a:latin typeface="Symbol" panose="05050102010706020507"/>
                <a:cs typeface="Symbol" panose="05050102010706020507"/>
              </a:rPr>
              <a:t></a:t>
            </a:r>
            <a:r>
              <a:rPr sz="1950" spc="-89" baseline="-24000" dirty="0">
                <a:latin typeface="Times New Roman" panose="02020603050405020304"/>
                <a:cs typeface="Times New Roman" panose="02020603050405020304"/>
              </a:rPr>
              <a:t>3 </a:t>
            </a:r>
            <a:r>
              <a:rPr sz="2250" i="1" spc="10" dirty="0">
                <a:latin typeface="Times New Roman" panose="02020603050405020304"/>
                <a:cs typeface="Times New Roman" panose="02020603050405020304"/>
              </a:rPr>
              <a:t>z</a:t>
            </a:r>
            <a:r>
              <a:rPr sz="1950" spc="15" baseline="-24000" dirty="0">
                <a:latin typeface="Times New Roman" panose="02020603050405020304"/>
                <a:cs typeface="Times New Roman" panose="02020603050405020304"/>
              </a:rPr>
              <a:t>0</a:t>
            </a:r>
            <a:endParaRPr sz="1950" baseline="-24000">
              <a:latin typeface="Times New Roman" panose="02020603050405020304"/>
              <a:cs typeface="Times New Roman" panose="02020603050405020304"/>
            </a:endParaRPr>
          </a:p>
        </p:txBody>
      </p:sp>
      <p:sp>
        <p:nvSpPr>
          <p:cNvPr id="68" name="object 68"/>
          <p:cNvSpPr/>
          <p:nvPr/>
        </p:nvSpPr>
        <p:spPr>
          <a:xfrm>
            <a:off x="3266532" y="5224941"/>
            <a:ext cx="57785" cy="172085"/>
          </a:xfrm>
          <a:custGeom>
            <a:avLst/>
            <a:gdLst/>
            <a:ahLst/>
            <a:cxnLst/>
            <a:rect l="l" t="t" r="r" b="b"/>
            <a:pathLst>
              <a:path w="57785" h="172085">
                <a:moveTo>
                  <a:pt x="57777" y="0"/>
                </a:moveTo>
                <a:lnTo>
                  <a:pt x="0" y="171863"/>
                </a:lnTo>
              </a:path>
            </a:pathLst>
          </a:custGeom>
          <a:ln w="9866">
            <a:solidFill>
              <a:srgbClr val="000000"/>
            </a:solidFill>
          </a:ln>
        </p:spPr>
        <p:txBody>
          <a:bodyPr wrap="square" lIns="0" tIns="0" rIns="0" bIns="0" rtlCol="0"/>
          <a:lstStyle/>
          <a:p/>
        </p:txBody>
      </p:sp>
      <p:sp>
        <p:nvSpPr>
          <p:cNvPr id="69" name="object 69"/>
          <p:cNvSpPr/>
          <p:nvPr/>
        </p:nvSpPr>
        <p:spPr>
          <a:xfrm>
            <a:off x="3266532" y="5396805"/>
            <a:ext cx="57785" cy="172085"/>
          </a:xfrm>
          <a:custGeom>
            <a:avLst/>
            <a:gdLst/>
            <a:ahLst/>
            <a:cxnLst/>
            <a:rect l="l" t="t" r="r" b="b"/>
            <a:pathLst>
              <a:path w="57785" h="172085">
                <a:moveTo>
                  <a:pt x="0" y="0"/>
                </a:moveTo>
                <a:lnTo>
                  <a:pt x="57777" y="171864"/>
                </a:lnTo>
              </a:path>
            </a:pathLst>
          </a:custGeom>
          <a:ln w="9866">
            <a:solidFill>
              <a:srgbClr val="000000"/>
            </a:solidFill>
          </a:ln>
        </p:spPr>
        <p:txBody>
          <a:bodyPr wrap="square" lIns="0" tIns="0" rIns="0" bIns="0" rtlCol="0"/>
          <a:lstStyle/>
          <a:p/>
        </p:txBody>
      </p:sp>
      <p:sp>
        <p:nvSpPr>
          <p:cNvPr id="70" name="object 70"/>
          <p:cNvSpPr/>
          <p:nvPr/>
        </p:nvSpPr>
        <p:spPr>
          <a:xfrm>
            <a:off x="3562148" y="5224941"/>
            <a:ext cx="57785" cy="172085"/>
          </a:xfrm>
          <a:custGeom>
            <a:avLst/>
            <a:gdLst/>
            <a:ahLst/>
            <a:cxnLst/>
            <a:rect l="l" t="t" r="r" b="b"/>
            <a:pathLst>
              <a:path w="57785" h="172085">
                <a:moveTo>
                  <a:pt x="0" y="0"/>
                </a:moveTo>
                <a:lnTo>
                  <a:pt x="57777" y="171863"/>
                </a:lnTo>
              </a:path>
            </a:pathLst>
          </a:custGeom>
          <a:ln w="9866">
            <a:solidFill>
              <a:srgbClr val="000000"/>
            </a:solidFill>
          </a:ln>
        </p:spPr>
        <p:txBody>
          <a:bodyPr wrap="square" lIns="0" tIns="0" rIns="0" bIns="0" rtlCol="0"/>
          <a:lstStyle/>
          <a:p/>
        </p:txBody>
      </p:sp>
      <p:sp>
        <p:nvSpPr>
          <p:cNvPr id="71" name="object 71"/>
          <p:cNvSpPr/>
          <p:nvPr/>
        </p:nvSpPr>
        <p:spPr>
          <a:xfrm>
            <a:off x="3562148" y="5396805"/>
            <a:ext cx="57785" cy="172085"/>
          </a:xfrm>
          <a:custGeom>
            <a:avLst/>
            <a:gdLst/>
            <a:ahLst/>
            <a:cxnLst/>
            <a:rect l="l" t="t" r="r" b="b"/>
            <a:pathLst>
              <a:path w="57785" h="172085">
                <a:moveTo>
                  <a:pt x="57777" y="0"/>
                </a:moveTo>
                <a:lnTo>
                  <a:pt x="0" y="171864"/>
                </a:lnTo>
              </a:path>
            </a:pathLst>
          </a:custGeom>
          <a:ln w="9866">
            <a:solidFill>
              <a:srgbClr val="000000"/>
            </a:solidFill>
          </a:ln>
        </p:spPr>
        <p:txBody>
          <a:bodyPr wrap="square" lIns="0" tIns="0" rIns="0" bIns="0" rtlCol="0"/>
          <a:lstStyle/>
          <a:p/>
        </p:txBody>
      </p:sp>
      <p:sp>
        <p:nvSpPr>
          <p:cNvPr id="72" name="object 72"/>
          <p:cNvSpPr txBox="1"/>
          <p:nvPr/>
        </p:nvSpPr>
        <p:spPr>
          <a:xfrm>
            <a:off x="4149602" y="5146643"/>
            <a:ext cx="116205" cy="298450"/>
          </a:xfrm>
          <a:prstGeom prst="rect">
            <a:avLst/>
          </a:prstGeom>
        </p:spPr>
        <p:txBody>
          <a:bodyPr vert="horz" wrap="square" lIns="0" tIns="13970" rIns="0" bIns="0" rtlCol="0">
            <a:spAutoFit/>
          </a:bodyPr>
          <a:lstStyle/>
          <a:p>
            <a:pPr marL="12700">
              <a:lnSpc>
                <a:spcPct val="100000"/>
              </a:lnSpc>
              <a:spcBef>
                <a:spcPts val="110"/>
              </a:spcBef>
            </a:pPr>
            <a:r>
              <a:rPr sz="1850" dirty="0">
                <a:latin typeface="Symbol" panose="05050102010706020507"/>
                <a:cs typeface="Symbol" panose="05050102010706020507"/>
              </a:rPr>
              <a:t></a:t>
            </a:r>
            <a:endParaRPr sz="1850">
              <a:latin typeface="Symbol" panose="05050102010706020507"/>
              <a:cs typeface="Symbol" panose="05050102010706020507"/>
            </a:endParaRPr>
          </a:p>
        </p:txBody>
      </p:sp>
      <p:sp>
        <p:nvSpPr>
          <p:cNvPr id="73" name="object 73"/>
          <p:cNvSpPr txBox="1"/>
          <p:nvPr/>
        </p:nvSpPr>
        <p:spPr>
          <a:xfrm>
            <a:off x="4149602" y="5333866"/>
            <a:ext cx="116205" cy="298450"/>
          </a:xfrm>
          <a:prstGeom prst="rect">
            <a:avLst/>
          </a:prstGeom>
        </p:spPr>
        <p:txBody>
          <a:bodyPr vert="horz" wrap="square" lIns="0" tIns="13970" rIns="0" bIns="0" rtlCol="0">
            <a:spAutoFit/>
          </a:bodyPr>
          <a:lstStyle/>
          <a:p>
            <a:pPr marL="12700">
              <a:lnSpc>
                <a:spcPct val="100000"/>
              </a:lnSpc>
              <a:spcBef>
                <a:spcPts val="110"/>
              </a:spcBef>
            </a:pPr>
            <a:r>
              <a:rPr sz="1850" dirty="0">
                <a:latin typeface="Symbol" panose="05050102010706020507"/>
                <a:cs typeface="Symbol" panose="05050102010706020507"/>
              </a:rPr>
              <a:t></a:t>
            </a:r>
            <a:endParaRPr sz="1850">
              <a:latin typeface="Symbol" panose="05050102010706020507"/>
              <a:cs typeface="Symbol" panose="05050102010706020507"/>
            </a:endParaRPr>
          </a:p>
        </p:txBody>
      </p:sp>
      <p:sp>
        <p:nvSpPr>
          <p:cNvPr id="74" name="object 74"/>
          <p:cNvSpPr txBox="1"/>
          <p:nvPr/>
        </p:nvSpPr>
        <p:spPr>
          <a:xfrm>
            <a:off x="2591351" y="5146643"/>
            <a:ext cx="116205" cy="298450"/>
          </a:xfrm>
          <a:prstGeom prst="rect">
            <a:avLst/>
          </a:prstGeom>
        </p:spPr>
        <p:txBody>
          <a:bodyPr vert="horz" wrap="square" lIns="0" tIns="13970" rIns="0" bIns="0" rtlCol="0">
            <a:spAutoFit/>
          </a:bodyPr>
          <a:lstStyle/>
          <a:p>
            <a:pPr marL="12700">
              <a:lnSpc>
                <a:spcPct val="100000"/>
              </a:lnSpc>
              <a:spcBef>
                <a:spcPts val="110"/>
              </a:spcBef>
            </a:pPr>
            <a:r>
              <a:rPr sz="1850" dirty="0">
                <a:latin typeface="Symbol" panose="05050102010706020507"/>
                <a:cs typeface="Symbol" panose="05050102010706020507"/>
              </a:rPr>
              <a:t></a:t>
            </a:r>
            <a:endParaRPr sz="1850">
              <a:latin typeface="Symbol" panose="05050102010706020507"/>
              <a:cs typeface="Symbol" panose="05050102010706020507"/>
            </a:endParaRPr>
          </a:p>
        </p:txBody>
      </p:sp>
      <p:sp>
        <p:nvSpPr>
          <p:cNvPr id="75" name="object 75"/>
          <p:cNvSpPr txBox="1"/>
          <p:nvPr/>
        </p:nvSpPr>
        <p:spPr>
          <a:xfrm>
            <a:off x="2591351" y="5333866"/>
            <a:ext cx="116205" cy="298450"/>
          </a:xfrm>
          <a:prstGeom prst="rect">
            <a:avLst/>
          </a:prstGeom>
        </p:spPr>
        <p:txBody>
          <a:bodyPr vert="horz" wrap="square" lIns="0" tIns="13970" rIns="0" bIns="0" rtlCol="0">
            <a:spAutoFit/>
          </a:bodyPr>
          <a:lstStyle/>
          <a:p>
            <a:pPr marL="12700">
              <a:lnSpc>
                <a:spcPct val="100000"/>
              </a:lnSpc>
              <a:spcBef>
                <a:spcPts val="110"/>
              </a:spcBef>
            </a:pPr>
            <a:r>
              <a:rPr sz="1850" dirty="0">
                <a:latin typeface="Symbol" panose="05050102010706020507"/>
                <a:cs typeface="Symbol" panose="05050102010706020507"/>
              </a:rPr>
              <a:t></a:t>
            </a:r>
            <a:endParaRPr sz="1850">
              <a:latin typeface="Symbol" panose="05050102010706020507"/>
              <a:cs typeface="Symbol" panose="05050102010706020507"/>
            </a:endParaRPr>
          </a:p>
        </p:txBody>
      </p:sp>
      <p:sp>
        <p:nvSpPr>
          <p:cNvPr id="76" name="object 76"/>
          <p:cNvSpPr txBox="1"/>
          <p:nvPr/>
        </p:nvSpPr>
        <p:spPr>
          <a:xfrm>
            <a:off x="3627411" y="5429212"/>
            <a:ext cx="94615" cy="178435"/>
          </a:xfrm>
          <a:prstGeom prst="rect">
            <a:avLst/>
          </a:prstGeom>
        </p:spPr>
        <p:txBody>
          <a:bodyPr vert="horz" wrap="square" lIns="0" tIns="17145" rIns="0" bIns="0" rtlCol="0">
            <a:spAutoFit/>
          </a:bodyPr>
          <a:lstStyle/>
          <a:p>
            <a:pPr marL="12700">
              <a:lnSpc>
                <a:spcPct val="100000"/>
              </a:lnSpc>
              <a:spcBef>
                <a:spcPts val="135"/>
              </a:spcBef>
            </a:pPr>
            <a:r>
              <a:rPr sz="1050" spc="15" dirty="0">
                <a:latin typeface="Times New Roman" panose="02020603050405020304"/>
                <a:cs typeface="Times New Roman" panose="02020603050405020304"/>
              </a:rPr>
              <a:t>0</a:t>
            </a:r>
            <a:endParaRPr sz="1050">
              <a:latin typeface="Times New Roman" panose="02020603050405020304"/>
              <a:cs typeface="Times New Roman" panose="02020603050405020304"/>
            </a:endParaRPr>
          </a:p>
        </p:txBody>
      </p:sp>
      <p:sp>
        <p:nvSpPr>
          <p:cNvPr id="77" name="object 77"/>
          <p:cNvSpPr txBox="1"/>
          <p:nvPr/>
        </p:nvSpPr>
        <p:spPr>
          <a:xfrm>
            <a:off x="2591351" y="4922854"/>
            <a:ext cx="1674495" cy="291465"/>
          </a:xfrm>
          <a:prstGeom prst="rect">
            <a:avLst/>
          </a:prstGeom>
        </p:spPr>
        <p:txBody>
          <a:bodyPr vert="horz" wrap="square" lIns="0" tIns="13970" rIns="0" bIns="0" rtlCol="0">
            <a:spAutoFit/>
          </a:bodyPr>
          <a:lstStyle/>
          <a:p>
            <a:pPr marL="12700">
              <a:lnSpc>
                <a:spcPct val="100000"/>
              </a:lnSpc>
              <a:spcBef>
                <a:spcPts val="110"/>
              </a:spcBef>
              <a:tabLst>
                <a:tab pos="448945" algn="l"/>
                <a:tab pos="908685" algn="l"/>
                <a:tab pos="1348105" algn="l"/>
                <a:tab pos="1544955" algn="l"/>
              </a:tabLst>
            </a:pPr>
            <a:r>
              <a:rPr sz="2775" baseline="2000" dirty="0">
                <a:latin typeface="Symbol" panose="05050102010706020507"/>
                <a:cs typeface="Symbol" panose="05050102010706020507"/>
              </a:rPr>
              <a:t></a:t>
            </a:r>
            <a:r>
              <a:rPr sz="2775" spc="-337" baseline="2000" dirty="0">
                <a:latin typeface="Times New Roman" panose="02020603050405020304"/>
                <a:cs typeface="Times New Roman" panose="02020603050405020304"/>
              </a:rPr>
              <a:t> </a:t>
            </a:r>
            <a:r>
              <a:rPr sz="1050" u="sng" spc="5" dirty="0">
                <a:uFill>
                  <a:solidFill>
                    <a:srgbClr val="000000"/>
                  </a:solidFill>
                </a:uFill>
                <a:latin typeface="Times New Roman" panose="02020603050405020304"/>
                <a:cs typeface="Times New Roman" panose="02020603050405020304"/>
              </a:rPr>
              <a:t> </a:t>
            </a:r>
            <a:r>
              <a:rPr sz="1050" u="sng" dirty="0">
                <a:uFill>
                  <a:solidFill>
                    <a:srgbClr val="000000"/>
                  </a:solidFill>
                </a:uFill>
                <a:latin typeface="Times New Roman" panose="02020603050405020304"/>
                <a:cs typeface="Times New Roman" panose="02020603050405020304"/>
              </a:rPr>
              <a:t>	</a:t>
            </a:r>
            <a:r>
              <a:rPr sz="1050" u="sng" spc="15" dirty="0">
                <a:uFill>
                  <a:solidFill>
                    <a:srgbClr val="000000"/>
                  </a:solidFill>
                </a:uFill>
                <a:latin typeface="Times New Roman" panose="02020603050405020304"/>
                <a:cs typeface="Times New Roman" panose="02020603050405020304"/>
              </a:rPr>
              <a:t>0</a:t>
            </a:r>
            <a:r>
              <a:rPr sz="1050" u="sng" dirty="0">
                <a:uFill>
                  <a:solidFill>
                    <a:srgbClr val="000000"/>
                  </a:solidFill>
                </a:uFill>
                <a:latin typeface="Times New Roman" panose="02020603050405020304"/>
                <a:cs typeface="Times New Roman" panose="02020603050405020304"/>
              </a:rPr>
              <a:t>	</a:t>
            </a:r>
            <a:r>
              <a:rPr sz="1050" u="sng" spc="15" dirty="0">
                <a:uFill>
                  <a:solidFill>
                    <a:srgbClr val="000000"/>
                  </a:solidFill>
                </a:uFill>
                <a:latin typeface="Times New Roman" panose="02020603050405020304"/>
                <a:cs typeface="Times New Roman" panose="02020603050405020304"/>
              </a:rPr>
              <a:t>0</a:t>
            </a:r>
            <a:r>
              <a:rPr sz="1050" u="sng" dirty="0">
                <a:uFill>
                  <a:solidFill>
                    <a:srgbClr val="000000"/>
                  </a:solidFill>
                </a:uFill>
                <a:latin typeface="Times New Roman" panose="02020603050405020304"/>
                <a:cs typeface="Times New Roman" panose="02020603050405020304"/>
              </a:rPr>
              <a:t>	</a:t>
            </a:r>
            <a:r>
              <a:rPr sz="1050" u="sng" spc="15" dirty="0">
                <a:uFill>
                  <a:solidFill>
                    <a:srgbClr val="000000"/>
                  </a:solidFill>
                </a:uFill>
                <a:latin typeface="Times New Roman" panose="02020603050405020304"/>
                <a:cs typeface="Times New Roman" panose="02020603050405020304"/>
              </a:rPr>
              <a:t>0</a:t>
            </a:r>
            <a:r>
              <a:rPr sz="1050" u="sng" dirty="0">
                <a:uFill>
                  <a:solidFill>
                    <a:srgbClr val="000000"/>
                  </a:solidFill>
                </a:uFill>
                <a:latin typeface="Times New Roman" panose="02020603050405020304"/>
                <a:cs typeface="Times New Roman" panose="02020603050405020304"/>
              </a:rPr>
              <a:t>	</a:t>
            </a:r>
            <a:r>
              <a:rPr sz="1050" spc="-65" dirty="0">
                <a:latin typeface="Times New Roman" panose="02020603050405020304"/>
                <a:cs typeface="Times New Roman" panose="02020603050405020304"/>
              </a:rPr>
              <a:t> </a:t>
            </a:r>
            <a:r>
              <a:rPr sz="2775" baseline="2000" dirty="0">
                <a:latin typeface="Symbol" panose="05050102010706020507"/>
                <a:cs typeface="Symbol" panose="05050102010706020507"/>
              </a:rPr>
              <a:t></a:t>
            </a:r>
            <a:endParaRPr sz="2775" baseline="2000">
              <a:latin typeface="Symbol" panose="05050102010706020507"/>
              <a:cs typeface="Symbol" panose="05050102010706020507"/>
            </a:endParaRPr>
          </a:p>
        </p:txBody>
      </p:sp>
      <p:sp>
        <p:nvSpPr>
          <p:cNvPr id="78" name="object 78"/>
          <p:cNvSpPr txBox="1"/>
          <p:nvPr/>
        </p:nvSpPr>
        <p:spPr>
          <a:xfrm>
            <a:off x="1750842" y="5167764"/>
            <a:ext cx="94615" cy="178435"/>
          </a:xfrm>
          <a:prstGeom prst="rect">
            <a:avLst/>
          </a:prstGeom>
        </p:spPr>
        <p:txBody>
          <a:bodyPr vert="horz" wrap="square" lIns="0" tIns="17145" rIns="0" bIns="0" rtlCol="0">
            <a:spAutoFit/>
          </a:bodyPr>
          <a:lstStyle/>
          <a:p>
            <a:pPr marL="12700">
              <a:lnSpc>
                <a:spcPct val="100000"/>
              </a:lnSpc>
              <a:spcBef>
                <a:spcPts val="135"/>
              </a:spcBef>
            </a:pPr>
            <a:r>
              <a:rPr sz="1050" spc="15" dirty="0">
                <a:latin typeface="Times New Roman" panose="02020603050405020304"/>
                <a:cs typeface="Times New Roman" panose="02020603050405020304"/>
              </a:rPr>
              <a:t>0</a:t>
            </a:r>
            <a:endParaRPr sz="1050">
              <a:latin typeface="Times New Roman" panose="02020603050405020304"/>
              <a:cs typeface="Times New Roman" panose="02020603050405020304"/>
            </a:endParaRPr>
          </a:p>
        </p:txBody>
      </p:sp>
      <p:sp>
        <p:nvSpPr>
          <p:cNvPr id="79" name="object 79"/>
          <p:cNvSpPr txBox="1"/>
          <p:nvPr/>
        </p:nvSpPr>
        <p:spPr>
          <a:xfrm>
            <a:off x="3124527" y="5206977"/>
            <a:ext cx="414655" cy="298450"/>
          </a:xfrm>
          <a:prstGeom prst="rect">
            <a:avLst/>
          </a:prstGeom>
        </p:spPr>
        <p:txBody>
          <a:bodyPr vert="horz" wrap="square" lIns="0" tIns="13970" rIns="0" bIns="0" rtlCol="0">
            <a:spAutoFit/>
          </a:bodyPr>
          <a:lstStyle/>
          <a:p>
            <a:pPr marL="12700">
              <a:lnSpc>
                <a:spcPct val="100000"/>
              </a:lnSpc>
              <a:spcBef>
                <a:spcPts val="110"/>
              </a:spcBef>
            </a:pPr>
            <a:r>
              <a:rPr sz="1850" spc="5" dirty="0">
                <a:latin typeface="Times New Roman" panose="02020603050405020304"/>
                <a:cs typeface="Times New Roman" panose="02020603050405020304"/>
              </a:rPr>
              <a:t>2 </a:t>
            </a:r>
            <a:r>
              <a:rPr sz="1850" i="1" dirty="0">
                <a:latin typeface="Times New Roman" panose="02020603050405020304"/>
                <a:cs typeface="Times New Roman" panose="02020603050405020304"/>
              </a:rPr>
              <a:t>r</a:t>
            </a:r>
            <a:r>
              <a:rPr sz="1850" i="1" spc="-155" dirty="0">
                <a:latin typeface="Times New Roman" panose="02020603050405020304"/>
                <a:cs typeface="Times New Roman" panose="02020603050405020304"/>
              </a:rPr>
              <a:t> </a:t>
            </a:r>
            <a:r>
              <a:rPr sz="1575" spc="22" baseline="45000" dirty="0">
                <a:latin typeface="Times New Roman" panose="02020603050405020304"/>
                <a:cs typeface="Times New Roman" panose="02020603050405020304"/>
              </a:rPr>
              <a:t>2</a:t>
            </a:r>
            <a:endParaRPr sz="1575" baseline="45000">
              <a:latin typeface="Times New Roman" panose="02020603050405020304"/>
              <a:cs typeface="Times New Roman" panose="02020603050405020304"/>
            </a:endParaRPr>
          </a:p>
        </p:txBody>
      </p:sp>
      <p:sp>
        <p:nvSpPr>
          <p:cNvPr id="80" name="object 80"/>
          <p:cNvSpPr txBox="1"/>
          <p:nvPr/>
        </p:nvSpPr>
        <p:spPr>
          <a:xfrm>
            <a:off x="2591351" y="4863616"/>
            <a:ext cx="1674495" cy="298450"/>
          </a:xfrm>
          <a:prstGeom prst="rect">
            <a:avLst/>
          </a:prstGeom>
        </p:spPr>
        <p:txBody>
          <a:bodyPr vert="horz" wrap="square" lIns="0" tIns="13970" rIns="0" bIns="0" rtlCol="0">
            <a:spAutoFit/>
          </a:bodyPr>
          <a:lstStyle/>
          <a:p>
            <a:pPr marL="12700">
              <a:lnSpc>
                <a:spcPct val="100000"/>
              </a:lnSpc>
              <a:spcBef>
                <a:spcPts val="110"/>
              </a:spcBef>
            </a:pPr>
            <a:r>
              <a:rPr sz="2775" baseline="23000" dirty="0">
                <a:latin typeface="Symbol" panose="05050102010706020507"/>
                <a:cs typeface="Symbol" panose="05050102010706020507"/>
              </a:rPr>
              <a:t></a:t>
            </a:r>
            <a:r>
              <a:rPr sz="2775" baseline="23000" dirty="0">
                <a:latin typeface="Times New Roman" panose="02020603050405020304"/>
                <a:cs typeface="Times New Roman" panose="02020603050405020304"/>
              </a:rPr>
              <a:t> </a:t>
            </a:r>
            <a:r>
              <a:rPr sz="1850" spc="45" dirty="0">
                <a:latin typeface="Times New Roman" panose="02020603050405020304"/>
                <a:cs typeface="Times New Roman" panose="02020603050405020304"/>
              </a:rPr>
              <a:t>3(</a:t>
            </a:r>
            <a:r>
              <a:rPr sz="1850" i="1" spc="45" dirty="0">
                <a:latin typeface="Times New Roman" panose="02020603050405020304"/>
                <a:cs typeface="Times New Roman" panose="02020603050405020304"/>
              </a:rPr>
              <a:t>x</a:t>
            </a:r>
            <a:r>
              <a:rPr sz="1575" spc="67" baseline="45000" dirty="0">
                <a:latin typeface="Times New Roman" panose="02020603050405020304"/>
                <a:cs typeface="Times New Roman" panose="02020603050405020304"/>
              </a:rPr>
              <a:t>2 </a:t>
            </a:r>
            <a:r>
              <a:rPr sz="1850" spc="5" dirty="0">
                <a:latin typeface="Symbol" panose="05050102010706020507"/>
                <a:cs typeface="Symbol" panose="05050102010706020507"/>
              </a:rPr>
              <a:t></a:t>
            </a:r>
            <a:r>
              <a:rPr sz="1850" spc="5" dirty="0">
                <a:latin typeface="Times New Roman" panose="02020603050405020304"/>
                <a:cs typeface="Times New Roman" panose="02020603050405020304"/>
              </a:rPr>
              <a:t> </a:t>
            </a:r>
            <a:r>
              <a:rPr sz="1850" i="1" spc="70" dirty="0">
                <a:latin typeface="Times New Roman" panose="02020603050405020304"/>
                <a:cs typeface="Times New Roman" panose="02020603050405020304"/>
              </a:rPr>
              <a:t>y</a:t>
            </a:r>
            <a:r>
              <a:rPr sz="1575" spc="104" baseline="45000" dirty="0">
                <a:latin typeface="Times New Roman" panose="02020603050405020304"/>
                <a:cs typeface="Times New Roman" panose="02020603050405020304"/>
              </a:rPr>
              <a:t>2 </a:t>
            </a:r>
            <a:r>
              <a:rPr sz="1850" spc="5" dirty="0">
                <a:latin typeface="Symbol" panose="05050102010706020507"/>
                <a:cs typeface="Symbol" panose="05050102010706020507"/>
              </a:rPr>
              <a:t></a:t>
            </a:r>
            <a:r>
              <a:rPr sz="1850" spc="5" dirty="0">
                <a:latin typeface="Times New Roman" panose="02020603050405020304"/>
                <a:cs typeface="Times New Roman" panose="02020603050405020304"/>
              </a:rPr>
              <a:t> </a:t>
            </a:r>
            <a:r>
              <a:rPr sz="1850" i="1" spc="80" dirty="0">
                <a:latin typeface="Times New Roman" panose="02020603050405020304"/>
                <a:cs typeface="Times New Roman" panose="02020603050405020304"/>
              </a:rPr>
              <a:t>z</a:t>
            </a:r>
            <a:r>
              <a:rPr sz="1575" spc="120" baseline="45000" dirty="0">
                <a:latin typeface="Times New Roman" panose="02020603050405020304"/>
                <a:cs typeface="Times New Roman" panose="02020603050405020304"/>
              </a:rPr>
              <a:t>2 </a:t>
            </a:r>
            <a:r>
              <a:rPr sz="1850" dirty="0">
                <a:latin typeface="Times New Roman" panose="02020603050405020304"/>
                <a:cs typeface="Times New Roman" panose="02020603050405020304"/>
              </a:rPr>
              <a:t>)</a:t>
            </a:r>
            <a:r>
              <a:rPr sz="1850" spc="-330" dirty="0">
                <a:latin typeface="Times New Roman" panose="02020603050405020304"/>
                <a:cs typeface="Times New Roman" panose="02020603050405020304"/>
              </a:rPr>
              <a:t> </a:t>
            </a:r>
            <a:r>
              <a:rPr sz="2775" baseline="23000" dirty="0">
                <a:latin typeface="Symbol" panose="05050102010706020507"/>
                <a:cs typeface="Symbol" panose="05050102010706020507"/>
              </a:rPr>
              <a:t></a:t>
            </a:r>
            <a:endParaRPr sz="2775" baseline="23000">
              <a:latin typeface="Symbol" panose="05050102010706020507"/>
              <a:cs typeface="Symbol" panose="05050102010706020507"/>
            </a:endParaRPr>
          </a:p>
        </p:txBody>
      </p:sp>
      <p:sp>
        <p:nvSpPr>
          <p:cNvPr id="81" name="object 81"/>
          <p:cNvSpPr txBox="1"/>
          <p:nvPr/>
        </p:nvSpPr>
        <p:spPr>
          <a:xfrm>
            <a:off x="1626601" y="5010255"/>
            <a:ext cx="974725" cy="298450"/>
          </a:xfrm>
          <a:prstGeom prst="rect">
            <a:avLst/>
          </a:prstGeom>
        </p:spPr>
        <p:txBody>
          <a:bodyPr vert="horz" wrap="square" lIns="0" tIns="13970" rIns="0" bIns="0" rtlCol="0">
            <a:spAutoFit/>
          </a:bodyPr>
          <a:lstStyle/>
          <a:p>
            <a:pPr marL="12700">
              <a:lnSpc>
                <a:spcPct val="100000"/>
              </a:lnSpc>
              <a:spcBef>
                <a:spcPts val="110"/>
              </a:spcBef>
              <a:tabLst>
                <a:tab pos="283210" algn="l"/>
              </a:tabLst>
            </a:pPr>
            <a:r>
              <a:rPr sz="1850" i="1" spc="5" dirty="0">
                <a:latin typeface="Times New Roman" panose="02020603050405020304"/>
                <a:cs typeface="Times New Roman" panose="02020603050405020304"/>
              </a:rPr>
              <a:t>S	</a:t>
            </a:r>
            <a:r>
              <a:rPr sz="1850" spc="5" dirty="0">
                <a:latin typeface="Symbol" panose="05050102010706020507"/>
                <a:cs typeface="Symbol" panose="05050102010706020507"/>
              </a:rPr>
              <a:t></a:t>
            </a:r>
            <a:r>
              <a:rPr sz="1850" spc="5" dirty="0">
                <a:latin typeface="Times New Roman" panose="02020603050405020304"/>
                <a:cs typeface="Times New Roman" panose="02020603050405020304"/>
              </a:rPr>
              <a:t> </a:t>
            </a:r>
            <a:r>
              <a:rPr sz="1850" i="1" spc="5" dirty="0">
                <a:latin typeface="Times New Roman" panose="02020603050405020304"/>
                <a:cs typeface="Times New Roman" panose="02020603050405020304"/>
              </a:rPr>
              <a:t>C </a:t>
            </a:r>
            <a:r>
              <a:rPr sz="1850" spc="5" dirty="0">
                <a:latin typeface="Symbol" panose="05050102010706020507"/>
                <a:cs typeface="Symbol" panose="05050102010706020507"/>
              </a:rPr>
              <a:t></a:t>
            </a:r>
            <a:r>
              <a:rPr sz="1850" spc="-265" dirty="0">
                <a:latin typeface="Times New Roman" panose="02020603050405020304"/>
                <a:cs typeface="Times New Roman" panose="02020603050405020304"/>
              </a:rPr>
              <a:t> </a:t>
            </a:r>
            <a:r>
              <a:rPr sz="1850" i="1" spc="5" dirty="0">
                <a:latin typeface="Times New Roman" panose="02020603050405020304"/>
                <a:cs typeface="Times New Roman" panose="02020603050405020304"/>
              </a:rPr>
              <a:t>k</a:t>
            </a:r>
            <a:endParaRPr sz="1850">
              <a:latin typeface="Times New Roman" panose="02020603050405020304"/>
              <a:cs typeface="Times New Roman" panose="02020603050405020304"/>
            </a:endParaRPr>
          </a:p>
        </p:txBody>
      </p:sp>
      <p:sp>
        <p:nvSpPr>
          <p:cNvPr id="82" name="object 82"/>
          <p:cNvSpPr/>
          <p:nvPr/>
        </p:nvSpPr>
        <p:spPr>
          <a:xfrm>
            <a:off x="3531451" y="6280580"/>
            <a:ext cx="59690" cy="175895"/>
          </a:xfrm>
          <a:custGeom>
            <a:avLst/>
            <a:gdLst/>
            <a:ahLst/>
            <a:cxnLst/>
            <a:rect l="l" t="t" r="r" b="b"/>
            <a:pathLst>
              <a:path w="59689" h="175895">
                <a:moveTo>
                  <a:pt x="59139" y="0"/>
                </a:moveTo>
                <a:lnTo>
                  <a:pt x="0" y="175838"/>
                </a:lnTo>
              </a:path>
            </a:pathLst>
          </a:custGeom>
          <a:ln w="10098">
            <a:solidFill>
              <a:srgbClr val="000000"/>
            </a:solidFill>
          </a:ln>
        </p:spPr>
        <p:txBody>
          <a:bodyPr wrap="square" lIns="0" tIns="0" rIns="0" bIns="0" rtlCol="0"/>
          <a:lstStyle/>
          <a:p/>
        </p:txBody>
      </p:sp>
      <p:sp>
        <p:nvSpPr>
          <p:cNvPr id="83" name="object 83"/>
          <p:cNvSpPr/>
          <p:nvPr/>
        </p:nvSpPr>
        <p:spPr>
          <a:xfrm>
            <a:off x="3531451" y="6456419"/>
            <a:ext cx="59690" cy="175895"/>
          </a:xfrm>
          <a:custGeom>
            <a:avLst/>
            <a:gdLst/>
            <a:ahLst/>
            <a:cxnLst/>
            <a:rect l="l" t="t" r="r" b="b"/>
            <a:pathLst>
              <a:path w="59689" h="175895">
                <a:moveTo>
                  <a:pt x="0" y="0"/>
                </a:moveTo>
                <a:lnTo>
                  <a:pt x="59139" y="175840"/>
                </a:lnTo>
              </a:path>
            </a:pathLst>
          </a:custGeom>
          <a:ln w="10098">
            <a:solidFill>
              <a:srgbClr val="000000"/>
            </a:solidFill>
          </a:ln>
        </p:spPr>
        <p:txBody>
          <a:bodyPr wrap="square" lIns="0" tIns="0" rIns="0" bIns="0" rtlCol="0"/>
          <a:lstStyle/>
          <a:p/>
        </p:txBody>
      </p:sp>
      <p:sp>
        <p:nvSpPr>
          <p:cNvPr id="84" name="object 84"/>
          <p:cNvSpPr/>
          <p:nvPr/>
        </p:nvSpPr>
        <p:spPr>
          <a:xfrm>
            <a:off x="3834037" y="6280580"/>
            <a:ext cx="59055" cy="175895"/>
          </a:xfrm>
          <a:custGeom>
            <a:avLst/>
            <a:gdLst/>
            <a:ahLst/>
            <a:cxnLst/>
            <a:rect l="l" t="t" r="r" b="b"/>
            <a:pathLst>
              <a:path w="59055" h="175895">
                <a:moveTo>
                  <a:pt x="0" y="0"/>
                </a:moveTo>
                <a:lnTo>
                  <a:pt x="58690" y="175838"/>
                </a:lnTo>
              </a:path>
            </a:pathLst>
          </a:custGeom>
          <a:ln w="10098">
            <a:solidFill>
              <a:srgbClr val="000000"/>
            </a:solidFill>
          </a:ln>
        </p:spPr>
        <p:txBody>
          <a:bodyPr wrap="square" lIns="0" tIns="0" rIns="0" bIns="0" rtlCol="0"/>
          <a:lstStyle/>
          <a:p/>
        </p:txBody>
      </p:sp>
      <p:sp>
        <p:nvSpPr>
          <p:cNvPr id="85" name="object 85"/>
          <p:cNvSpPr/>
          <p:nvPr/>
        </p:nvSpPr>
        <p:spPr>
          <a:xfrm>
            <a:off x="3834037" y="6456419"/>
            <a:ext cx="59055" cy="175895"/>
          </a:xfrm>
          <a:custGeom>
            <a:avLst/>
            <a:gdLst/>
            <a:ahLst/>
            <a:cxnLst/>
            <a:rect l="l" t="t" r="r" b="b"/>
            <a:pathLst>
              <a:path w="59055" h="175895">
                <a:moveTo>
                  <a:pt x="58690" y="0"/>
                </a:moveTo>
                <a:lnTo>
                  <a:pt x="0" y="175840"/>
                </a:lnTo>
              </a:path>
            </a:pathLst>
          </a:custGeom>
          <a:ln w="10098">
            <a:solidFill>
              <a:srgbClr val="000000"/>
            </a:solidFill>
          </a:ln>
        </p:spPr>
        <p:txBody>
          <a:bodyPr wrap="square" lIns="0" tIns="0" rIns="0" bIns="0" rtlCol="0"/>
          <a:lstStyle/>
          <a:p/>
        </p:txBody>
      </p:sp>
      <p:sp>
        <p:nvSpPr>
          <p:cNvPr id="86" name="object 86"/>
          <p:cNvSpPr/>
          <p:nvPr/>
        </p:nvSpPr>
        <p:spPr>
          <a:xfrm>
            <a:off x="2672232" y="6255146"/>
            <a:ext cx="2055495" cy="0"/>
          </a:xfrm>
          <a:custGeom>
            <a:avLst/>
            <a:gdLst/>
            <a:ahLst/>
            <a:cxnLst/>
            <a:rect l="l" t="t" r="r" b="b"/>
            <a:pathLst>
              <a:path w="2055495">
                <a:moveTo>
                  <a:pt x="0" y="0"/>
                </a:moveTo>
                <a:lnTo>
                  <a:pt x="2055040" y="0"/>
                </a:lnTo>
              </a:path>
            </a:pathLst>
          </a:custGeom>
          <a:ln w="10091">
            <a:solidFill>
              <a:srgbClr val="000000"/>
            </a:solidFill>
          </a:ln>
        </p:spPr>
        <p:txBody>
          <a:bodyPr wrap="square" lIns="0" tIns="0" rIns="0" bIns="0" rtlCol="0"/>
          <a:lstStyle/>
          <a:p/>
        </p:txBody>
      </p:sp>
      <p:sp>
        <p:nvSpPr>
          <p:cNvPr id="87" name="object 87"/>
          <p:cNvSpPr txBox="1"/>
          <p:nvPr/>
        </p:nvSpPr>
        <p:spPr>
          <a:xfrm>
            <a:off x="4740774" y="6200764"/>
            <a:ext cx="118745" cy="305435"/>
          </a:xfrm>
          <a:prstGeom prst="rect">
            <a:avLst/>
          </a:prstGeom>
        </p:spPr>
        <p:txBody>
          <a:bodyPr vert="horz" wrap="square" lIns="0" tIns="13335" rIns="0" bIns="0" rtlCol="0">
            <a:spAutoFit/>
          </a:bodyPr>
          <a:lstStyle/>
          <a:p>
            <a:pPr marL="12700">
              <a:lnSpc>
                <a:spcPct val="100000"/>
              </a:lnSpc>
              <a:spcBef>
                <a:spcPts val="105"/>
              </a:spcBef>
            </a:pPr>
            <a:r>
              <a:rPr sz="1900" dirty="0">
                <a:latin typeface="Symbol" panose="05050102010706020507"/>
                <a:cs typeface="Symbol" panose="05050102010706020507"/>
              </a:rPr>
              <a:t></a:t>
            </a:r>
            <a:endParaRPr sz="1900">
              <a:latin typeface="Symbol" panose="05050102010706020507"/>
              <a:cs typeface="Symbol" panose="05050102010706020507"/>
            </a:endParaRPr>
          </a:p>
        </p:txBody>
      </p:sp>
      <p:sp>
        <p:nvSpPr>
          <p:cNvPr id="88" name="object 88"/>
          <p:cNvSpPr txBox="1"/>
          <p:nvPr/>
        </p:nvSpPr>
        <p:spPr>
          <a:xfrm>
            <a:off x="4740774" y="6392319"/>
            <a:ext cx="118745" cy="305435"/>
          </a:xfrm>
          <a:prstGeom prst="rect">
            <a:avLst/>
          </a:prstGeom>
        </p:spPr>
        <p:txBody>
          <a:bodyPr vert="horz" wrap="square" lIns="0" tIns="13335" rIns="0" bIns="0" rtlCol="0">
            <a:spAutoFit/>
          </a:bodyPr>
          <a:lstStyle/>
          <a:p>
            <a:pPr marL="12700">
              <a:lnSpc>
                <a:spcPct val="100000"/>
              </a:lnSpc>
              <a:spcBef>
                <a:spcPts val="105"/>
              </a:spcBef>
            </a:pPr>
            <a:r>
              <a:rPr sz="1900" dirty="0">
                <a:latin typeface="Symbol" panose="05050102010706020507"/>
                <a:cs typeface="Symbol" panose="05050102010706020507"/>
              </a:rPr>
              <a:t></a:t>
            </a:r>
            <a:endParaRPr sz="1900">
              <a:latin typeface="Symbol" panose="05050102010706020507"/>
              <a:cs typeface="Symbol" panose="05050102010706020507"/>
            </a:endParaRPr>
          </a:p>
        </p:txBody>
      </p:sp>
      <p:sp>
        <p:nvSpPr>
          <p:cNvPr id="89" name="object 89"/>
          <p:cNvSpPr txBox="1"/>
          <p:nvPr/>
        </p:nvSpPr>
        <p:spPr>
          <a:xfrm>
            <a:off x="4740774" y="5813554"/>
            <a:ext cx="272415" cy="305435"/>
          </a:xfrm>
          <a:prstGeom prst="rect">
            <a:avLst/>
          </a:prstGeom>
        </p:spPr>
        <p:txBody>
          <a:bodyPr vert="horz" wrap="square" lIns="0" tIns="13335" rIns="0" bIns="0" rtlCol="0">
            <a:spAutoFit/>
          </a:bodyPr>
          <a:lstStyle/>
          <a:p>
            <a:pPr marL="12700">
              <a:lnSpc>
                <a:spcPct val="100000"/>
              </a:lnSpc>
              <a:spcBef>
                <a:spcPts val="105"/>
              </a:spcBef>
            </a:pPr>
            <a:r>
              <a:rPr sz="1900" dirty="0">
                <a:latin typeface="Symbol" panose="05050102010706020507"/>
                <a:cs typeface="Symbol" panose="05050102010706020507"/>
              </a:rPr>
              <a:t></a:t>
            </a:r>
            <a:r>
              <a:rPr sz="1900" spc="-240" dirty="0">
                <a:latin typeface="Times New Roman" panose="02020603050405020304"/>
                <a:cs typeface="Times New Roman" panose="02020603050405020304"/>
              </a:rPr>
              <a:t> </a:t>
            </a:r>
            <a:r>
              <a:rPr sz="1900" u="heavy" dirty="0">
                <a:uFill>
                  <a:solidFill>
                    <a:srgbClr val="CC9900"/>
                  </a:solidFill>
                </a:uFill>
                <a:latin typeface="Times New Roman" panose="02020603050405020304"/>
                <a:cs typeface="Times New Roman" panose="02020603050405020304"/>
              </a:rPr>
              <a:t> </a:t>
            </a:r>
            <a:r>
              <a:rPr sz="1900" u="heavy" spc="20" dirty="0">
                <a:uFill>
                  <a:solidFill>
                    <a:srgbClr val="CC9900"/>
                  </a:solidFill>
                </a:uFill>
                <a:latin typeface="Times New Roman" panose="02020603050405020304"/>
                <a:cs typeface="Times New Roman" panose="02020603050405020304"/>
              </a:rPr>
              <a:t> </a:t>
            </a:r>
            <a:endParaRPr sz="1900">
              <a:latin typeface="Times New Roman" panose="02020603050405020304"/>
              <a:cs typeface="Times New Roman" panose="02020603050405020304"/>
            </a:endParaRPr>
          </a:p>
        </p:txBody>
      </p:sp>
      <p:sp>
        <p:nvSpPr>
          <p:cNvPr id="90" name="object 90"/>
          <p:cNvSpPr txBox="1"/>
          <p:nvPr/>
        </p:nvSpPr>
        <p:spPr>
          <a:xfrm>
            <a:off x="2535338" y="6200764"/>
            <a:ext cx="118745" cy="305435"/>
          </a:xfrm>
          <a:prstGeom prst="rect">
            <a:avLst/>
          </a:prstGeom>
        </p:spPr>
        <p:txBody>
          <a:bodyPr vert="horz" wrap="square" lIns="0" tIns="13335" rIns="0" bIns="0" rtlCol="0">
            <a:spAutoFit/>
          </a:bodyPr>
          <a:lstStyle/>
          <a:p>
            <a:pPr marL="12700">
              <a:lnSpc>
                <a:spcPct val="100000"/>
              </a:lnSpc>
              <a:spcBef>
                <a:spcPts val="105"/>
              </a:spcBef>
            </a:pPr>
            <a:r>
              <a:rPr sz="1900" dirty="0">
                <a:latin typeface="Symbol" panose="05050102010706020507"/>
                <a:cs typeface="Symbol" panose="05050102010706020507"/>
              </a:rPr>
              <a:t></a:t>
            </a:r>
            <a:endParaRPr sz="1900">
              <a:latin typeface="Symbol" panose="05050102010706020507"/>
              <a:cs typeface="Symbol" panose="05050102010706020507"/>
            </a:endParaRPr>
          </a:p>
        </p:txBody>
      </p:sp>
      <p:sp>
        <p:nvSpPr>
          <p:cNvPr id="91" name="object 91"/>
          <p:cNvSpPr txBox="1"/>
          <p:nvPr/>
        </p:nvSpPr>
        <p:spPr>
          <a:xfrm>
            <a:off x="2535338" y="6392319"/>
            <a:ext cx="118745" cy="305435"/>
          </a:xfrm>
          <a:prstGeom prst="rect">
            <a:avLst/>
          </a:prstGeom>
        </p:spPr>
        <p:txBody>
          <a:bodyPr vert="horz" wrap="square" lIns="0" tIns="13335" rIns="0" bIns="0" rtlCol="0">
            <a:spAutoFit/>
          </a:bodyPr>
          <a:lstStyle/>
          <a:p>
            <a:pPr marL="12700">
              <a:lnSpc>
                <a:spcPct val="100000"/>
              </a:lnSpc>
              <a:spcBef>
                <a:spcPts val="105"/>
              </a:spcBef>
            </a:pPr>
            <a:r>
              <a:rPr sz="1900" dirty="0">
                <a:latin typeface="Symbol" panose="05050102010706020507"/>
                <a:cs typeface="Symbol" panose="05050102010706020507"/>
              </a:rPr>
              <a:t></a:t>
            </a:r>
            <a:endParaRPr sz="1900">
              <a:latin typeface="Symbol" panose="05050102010706020507"/>
              <a:cs typeface="Symbol" panose="05050102010706020507"/>
            </a:endParaRPr>
          </a:p>
        </p:txBody>
      </p:sp>
      <p:sp>
        <p:nvSpPr>
          <p:cNvPr id="92" name="object 92"/>
          <p:cNvSpPr txBox="1"/>
          <p:nvPr/>
        </p:nvSpPr>
        <p:spPr>
          <a:xfrm>
            <a:off x="2535338" y="5813554"/>
            <a:ext cx="118745" cy="305435"/>
          </a:xfrm>
          <a:prstGeom prst="rect">
            <a:avLst/>
          </a:prstGeom>
        </p:spPr>
        <p:txBody>
          <a:bodyPr vert="horz" wrap="square" lIns="0" tIns="13335" rIns="0" bIns="0" rtlCol="0">
            <a:spAutoFit/>
          </a:bodyPr>
          <a:lstStyle/>
          <a:p>
            <a:pPr marL="12700">
              <a:lnSpc>
                <a:spcPct val="100000"/>
              </a:lnSpc>
              <a:spcBef>
                <a:spcPts val="105"/>
              </a:spcBef>
            </a:pPr>
            <a:r>
              <a:rPr sz="1900" dirty="0">
                <a:latin typeface="Symbol" panose="05050102010706020507"/>
                <a:cs typeface="Symbol" panose="05050102010706020507"/>
              </a:rPr>
              <a:t></a:t>
            </a:r>
            <a:endParaRPr sz="1900">
              <a:latin typeface="Symbol" panose="05050102010706020507"/>
              <a:cs typeface="Symbol" panose="05050102010706020507"/>
            </a:endParaRPr>
          </a:p>
        </p:txBody>
      </p:sp>
      <p:sp>
        <p:nvSpPr>
          <p:cNvPr id="93" name="object 93"/>
          <p:cNvSpPr txBox="1"/>
          <p:nvPr/>
        </p:nvSpPr>
        <p:spPr>
          <a:xfrm>
            <a:off x="3900989" y="6489870"/>
            <a:ext cx="96520" cy="182880"/>
          </a:xfrm>
          <a:prstGeom prst="rect">
            <a:avLst/>
          </a:prstGeom>
        </p:spPr>
        <p:txBody>
          <a:bodyPr vert="horz" wrap="square" lIns="0" tIns="13970" rIns="0" bIns="0" rtlCol="0">
            <a:spAutoFit/>
          </a:bodyPr>
          <a:lstStyle/>
          <a:p>
            <a:pPr marL="12700">
              <a:lnSpc>
                <a:spcPct val="100000"/>
              </a:lnSpc>
              <a:spcBef>
                <a:spcPts val="110"/>
              </a:spcBef>
            </a:pPr>
            <a:r>
              <a:rPr sz="1100" spc="5" dirty="0">
                <a:latin typeface="Times New Roman" panose="02020603050405020304"/>
                <a:cs typeface="Times New Roman" panose="02020603050405020304"/>
              </a:rPr>
              <a:t>0</a:t>
            </a:r>
            <a:endParaRPr sz="1100">
              <a:latin typeface="Times New Roman" panose="02020603050405020304"/>
              <a:cs typeface="Times New Roman" panose="02020603050405020304"/>
            </a:endParaRPr>
          </a:p>
        </p:txBody>
      </p:sp>
      <p:sp>
        <p:nvSpPr>
          <p:cNvPr id="94" name="object 94"/>
          <p:cNvSpPr txBox="1"/>
          <p:nvPr/>
        </p:nvSpPr>
        <p:spPr>
          <a:xfrm>
            <a:off x="4325597" y="5903252"/>
            <a:ext cx="299720" cy="182880"/>
          </a:xfrm>
          <a:prstGeom prst="rect">
            <a:avLst/>
          </a:prstGeom>
        </p:spPr>
        <p:txBody>
          <a:bodyPr vert="horz" wrap="square" lIns="0" tIns="13970" rIns="0" bIns="0" rtlCol="0">
            <a:spAutoFit/>
          </a:bodyPr>
          <a:lstStyle/>
          <a:p>
            <a:pPr marL="12700">
              <a:lnSpc>
                <a:spcPct val="100000"/>
              </a:lnSpc>
              <a:spcBef>
                <a:spcPts val="110"/>
              </a:spcBef>
              <a:tabLst>
                <a:tab pos="215265" algn="l"/>
              </a:tabLst>
            </a:pPr>
            <a:r>
              <a:rPr sz="1100" spc="5" dirty="0">
                <a:latin typeface="Times New Roman" panose="02020603050405020304"/>
                <a:cs typeface="Times New Roman" panose="02020603050405020304"/>
              </a:rPr>
              <a:t>2</a:t>
            </a:r>
            <a:r>
              <a:rPr sz="1100" spc="5" dirty="0">
                <a:latin typeface="Times New Roman" panose="02020603050405020304"/>
                <a:cs typeface="Times New Roman" panose="02020603050405020304"/>
              </a:rPr>
              <a:t>	</a:t>
            </a:r>
            <a:r>
              <a:rPr sz="1100" spc="5"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95" name="object 95"/>
          <p:cNvSpPr txBox="1"/>
          <p:nvPr/>
        </p:nvSpPr>
        <p:spPr>
          <a:xfrm>
            <a:off x="2990565" y="5903252"/>
            <a:ext cx="307340" cy="182880"/>
          </a:xfrm>
          <a:prstGeom prst="rect">
            <a:avLst/>
          </a:prstGeom>
        </p:spPr>
        <p:txBody>
          <a:bodyPr vert="horz" wrap="square" lIns="0" tIns="13970" rIns="0" bIns="0" rtlCol="0">
            <a:spAutoFit/>
          </a:bodyPr>
          <a:lstStyle/>
          <a:p>
            <a:pPr marL="12700">
              <a:lnSpc>
                <a:spcPct val="100000"/>
              </a:lnSpc>
              <a:spcBef>
                <a:spcPts val="110"/>
              </a:spcBef>
              <a:tabLst>
                <a:tab pos="223520" algn="l"/>
              </a:tabLst>
            </a:pPr>
            <a:r>
              <a:rPr sz="1100" spc="5" dirty="0">
                <a:latin typeface="Times New Roman" panose="02020603050405020304"/>
                <a:cs typeface="Times New Roman" panose="02020603050405020304"/>
              </a:rPr>
              <a:t>2</a:t>
            </a:r>
            <a:r>
              <a:rPr sz="1100" spc="5" dirty="0">
                <a:latin typeface="Times New Roman" panose="02020603050405020304"/>
                <a:cs typeface="Times New Roman" panose="02020603050405020304"/>
              </a:rPr>
              <a:t>	</a:t>
            </a:r>
            <a:r>
              <a:rPr sz="1100" spc="5"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96" name="object 96"/>
          <p:cNvSpPr txBox="1"/>
          <p:nvPr/>
        </p:nvSpPr>
        <p:spPr>
          <a:xfrm>
            <a:off x="2977465" y="5971799"/>
            <a:ext cx="1882139" cy="297815"/>
          </a:xfrm>
          <a:prstGeom prst="rect">
            <a:avLst/>
          </a:prstGeom>
        </p:spPr>
        <p:txBody>
          <a:bodyPr vert="horz" wrap="square" lIns="0" tIns="13335" rIns="0" bIns="0" rtlCol="0">
            <a:spAutoFit/>
          </a:bodyPr>
          <a:lstStyle/>
          <a:p>
            <a:pPr marL="12700">
              <a:lnSpc>
                <a:spcPct val="100000"/>
              </a:lnSpc>
              <a:spcBef>
                <a:spcPts val="105"/>
              </a:spcBef>
              <a:tabLst>
                <a:tab pos="219710" algn="l"/>
                <a:tab pos="686435" algn="l"/>
                <a:tab pos="895985" algn="l"/>
                <a:tab pos="1358265" algn="l"/>
                <a:tab pos="1775460" algn="l"/>
              </a:tabLst>
            </a:pPr>
            <a:r>
              <a:rPr sz="1100" spc="5" dirty="0">
                <a:latin typeface="Times New Roman" panose="02020603050405020304"/>
                <a:cs typeface="Times New Roman" panose="02020603050405020304"/>
              </a:rPr>
              <a:t>1</a:t>
            </a:r>
            <a:r>
              <a:rPr sz="1100" spc="5" dirty="0">
                <a:latin typeface="Times New Roman" panose="02020603050405020304"/>
                <a:cs typeface="Times New Roman" panose="02020603050405020304"/>
              </a:rPr>
              <a:t>	</a:t>
            </a:r>
            <a:r>
              <a:rPr sz="1100" spc="5" dirty="0">
                <a:latin typeface="Times New Roman" panose="02020603050405020304"/>
                <a:cs typeface="Times New Roman" panose="02020603050405020304"/>
              </a:rPr>
              <a:t>0</a:t>
            </a:r>
            <a:r>
              <a:rPr sz="1100" spc="5" dirty="0">
                <a:latin typeface="Times New Roman" panose="02020603050405020304"/>
                <a:cs typeface="Times New Roman" panose="02020603050405020304"/>
              </a:rPr>
              <a:t>	</a:t>
            </a:r>
            <a:r>
              <a:rPr sz="1100" spc="5" dirty="0">
                <a:latin typeface="Times New Roman" panose="02020603050405020304"/>
                <a:cs typeface="Times New Roman" panose="02020603050405020304"/>
              </a:rPr>
              <a:t>2</a:t>
            </a:r>
            <a:r>
              <a:rPr sz="1100" spc="5" dirty="0">
                <a:latin typeface="Times New Roman" panose="02020603050405020304"/>
                <a:cs typeface="Times New Roman" panose="02020603050405020304"/>
              </a:rPr>
              <a:t>	</a:t>
            </a:r>
            <a:r>
              <a:rPr sz="1100" spc="5" dirty="0">
                <a:latin typeface="Times New Roman" panose="02020603050405020304"/>
                <a:cs typeface="Times New Roman" panose="02020603050405020304"/>
              </a:rPr>
              <a:t>0</a:t>
            </a:r>
            <a:r>
              <a:rPr sz="1100" spc="5" dirty="0">
                <a:latin typeface="Times New Roman" panose="02020603050405020304"/>
                <a:cs typeface="Times New Roman" panose="02020603050405020304"/>
              </a:rPr>
              <a:t>	</a:t>
            </a:r>
            <a:r>
              <a:rPr sz="1100" spc="5" dirty="0">
                <a:latin typeface="Times New Roman" panose="02020603050405020304"/>
                <a:cs typeface="Times New Roman" panose="02020603050405020304"/>
              </a:rPr>
              <a:t>3</a:t>
            </a:r>
            <a:r>
              <a:rPr sz="1100" spc="5" dirty="0">
                <a:latin typeface="Times New Roman" panose="02020603050405020304"/>
                <a:cs typeface="Times New Roman" panose="02020603050405020304"/>
              </a:rPr>
              <a:t>  </a:t>
            </a:r>
            <a:r>
              <a:rPr sz="1100" spc="105" dirty="0">
                <a:latin typeface="Times New Roman" panose="02020603050405020304"/>
                <a:cs typeface="Times New Roman" panose="02020603050405020304"/>
              </a:rPr>
              <a:t> </a:t>
            </a:r>
            <a:r>
              <a:rPr sz="1100" spc="5" dirty="0">
                <a:latin typeface="Times New Roman" panose="02020603050405020304"/>
                <a:cs typeface="Times New Roman" panose="02020603050405020304"/>
              </a:rPr>
              <a:t>0</a:t>
            </a:r>
            <a:r>
              <a:rPr sz="1100" dirty="0">
                <a:latin typeface="Times New Roman" panose="02020603050405020304"/>
                <a:cs typeface="Times New Roman" panose="02020603050405020304"/>
              </a:rPr>
              <a:t>	</a:t>
            </a:r>
            <a:r>
              <a:rPr sz="2850" baseline="1000" dirty="0">
                <a:latin typeface="Symbol" panose="05050102010706020507"/>
                <a:cs typeface="Symbol" panose="05050102010706020507"/>
              </a:rPr>
              <a:t></a:t>
            </a:r>
            <a:endParaRPr sz="2850" baseline="1000">
              <a:latin typeface="Symbol" panose="05050102010706020507"/>
              <a:cs typeface="Symbol" panose="05050102010706020507"/>
            </a:endParaRPr>
          </a:p>
        </p:txBody>
      </p:sp>
      <p:sp>
        <p:nvSpPr>
          <p:cNvPr id="97" name="object 97"/>
          <p:cNvSpPr txBox="1"/>
          <p:nvPr/>
        </p:nvSpPr>
        <p:spPr>
          <a:xfrm>
            <a:off x="3386248" y="6262494"/>
            <a:ext cx="424180" cy="305435"/>
          </a:xfrm>
          <a:prstGeom prst="rect">
            <a:avLst/>
          </a:prstGeom>
        </p:spPr>
        <p:txBody>
          <a:bodyPr vert="horz" wrap="square" lIns="0" tIns="13335" rIns="0" bIns="0" rtlCol="0">
            <a:spAutoFit/>
          </a:bodyPr>
          <a:lstStyle/>
          <a:p>
            <a:pPr marL="12700">
              <a:lnSpc>
                <a:spcPct val="100000"/>
              </a:lnSpc>
              <a:spcBef>
                <a:spcPts val="105"/>
              </a:spcBef>
            </a:pPr>
            <a:r>
              <a:rPr sz="1900" dirty="0">
                <a:latin typeface="Times New Roman" panose="02020603050405020304"/>
                <a:cs typeface="Times New Roman" panose="02020603050405020304"/>
              </a:rPr>
              <a:t>2 </a:t>
            </a:r>
            <a:r>
              <a:rPr sz="1900" i="1" dirty="0">
                <a:latin typeface="Times New Roman" panose="02020603050405020304"/>
                <a:cs typeface="Times New Roman" panose="02020603050405020304"/>
              </a:rPr>
              <a:t>r</a:t>
            </a:r>
            <a:r>
              <a:rPr sz="1900" i="1" spc="-155" dirty="0">
                <a:latin typeface="Times New Roman" panose="02020603050405020304"/>
                <a:cs typeface="Times New Roman" panose="02020603050405020304"/>
              </a:rPr>
              <a:t> </a:t>
            </a:r>
            <a:r>
              <a:rPr sz="1650" spc="7" baseline="43000" dirty="0">
                <a:latin typeface="Times New Roman" panose="02020603050405020304"/>
                <a:cs typeface="Times New Roman" panose="02020603050405020304"/>
              </a:rPr>
              <a:t>2</a:t>
            </a:r>
            <a:endParaRPr sz="1650" baseline="43000">
              <a:latin typeface="Times New Roman" panose="02020603050405020304"/>
              <a:cs typeface="Times New Roman" panose="02020603050405020304"/>
            </a:endParaRPr>
          </a:p>
        </p:txBody>
      </p:sp>
      <p:sp>
        <p:nvSpPr>
          <p:cNvPr id="98" name="object 98"/>
          <p:cNvSpPr txBox="1"/>
          <p:nvPr/>
        </p:nvSpPr>
        <p:spPr>
          <a:xfrm>
            <a:off x="1627523" y="6061221"/>
            <a:ext cx="1026160" cy="305435"/>
          </a:xfrm>
          <a:prstGeom prst="rect">
            <a:avLst/>
          </a:prstGeom>
        </p:spPr>
        <p:txBody>
          <a:bodyPr vert="horz" wrap="square" lIns="0" tIns="13335" rIns="0" bIns="0" rtlCol="0">
            <a:spAutoFit/>
          </a:bodyPr>
          <a:lstStyle/>
          <a:p>
            <a:pPr marL="12700">
              <a:lnSpc>
                <a:spcPct val="100000"/>
              </a:lnSpc>
              <a:spcBef>
                <a:spcPts val="105"/>
              </a:spcBef>
            </a:pPr>
            <a:r>
              <a:rPr sz="1900" i="1" dirty="0">
                <a:latin typeface="Times New Roman" panose="02020603050405020304"/>
                <a:cs typeface="Times New Roman" panose="02020603050405020304"/>
              </a:rPr>
              <a:t>S </a:t>
            </a:r>
            <a:r>
              <a:rPr sz="1900" dirty="0">
                <a:latin typeface="Symbol" panose="05050102010706020507"/>
                <a:cs typeface="Symbol" panose="05050102010706020507"/>
              </a:rPr>
              <a:t></a:t>
            </a:r>
            <a:r>
              <a:rPr sz="1900" dirty="0">
                <a:latin typeface="Times New Roman" panose="02020603050405020304"/>
                <a:cs typeface="Times New Roman" panose="02020603050405020304"/>
              </a:rPr>
              <a:t> </a:t>
            </a:r>
            <a:r>
              <a:rPr sz="1900" i="1" dirty="0">
                <a:latin typeface="Times New Roman" panose="02020603050405020304"/>
                <a:cs typeface="Times New Roman" panose="02020603050405020304"/>
              </a:rPr>
              <a:t>C </a:t>
            </a:r>
            <a:r>
              <a:rPr sz="1900" dirty="0">
                <a:latin typeface="Symbol" panose="05050102010706020507"/>
                <a:cs typeface="Symbol" panose="05050102010706020507"/>
              </a:rPr>
              <a:t></a:t>
            </a:r>
            <a:r>
              <a:rPr sz="1900" spc="-125" dirty="0">
                <a:latin typeface="Times New Roman" panose="02020603050405020304"/>
                <a:cs typeface="Times New Roman" panose="02020603050405020304"/>
              </a:rPr>
              <a:t> </a:t>
            </a:r>
            <a:r>
              <a:rPr sz="1900" i="1" spc="60" dirty="0">
                <a:latin typeface="Times New Roman" panose="02020603050405020304"/>
                <a:cs typeface="Times New Roman" panose="02020603050405020304"/>
              </a:rPr>
              <a:t>k</a:t>
            </a:r>
            <a:r>
              <a:rPr sz="2850" spc="89" baseline="22000" dirty="0">
                <a:latin typeface="Symbol" panose="05050102010706020507"/>
                <a:cs typeface="Symbol" panose="05050102010706020507"/>
              </a:rPr>
              <a:t></a:t>
            </a:r>
            <a:endParaRPr sz="2850" baseline="22000">
              <a:latin typeface="Symbol" panose="05050102010706020507"/>
              <a:cs typeface="Symbol" panose="05050102010706020507"/>
            </a:endParaRPr>
          </a:p>
        </p:txBody>
      </p:sp>
      <p:sp>
        <p:nvSpPr>
          <p:cNvPr id="99" name="object 99"/>
          <p:cNvSpPr txBox="1"/>
          <p:nvPr/>
        </p:nvSpPr>
        <p:spPr>
          <a:xfrm>
            <a:off x="4017322" y="5898093"/>
            <a:ext cx="712470" cy="320675"/>
          </a:xfrm>
          <a:prstGeom prst="rect">
            <a:avLst/>
          </a:prstGeom>
        </p:spPr>
        <p:txBody>
          <a:bodyPr vert="horz" wrap="square" lIns="0" tIns="13335" rIns="0" bIns="0" rtlCol="0">
            <a:spAutoFit/>
          </a:bodyPr>
          <a:lstStyle/>
          <a:p>
            <a:pPr marL="12700">
              <a:lnSpc>
                <a:spcPct val="100000"/>
              </a:lnSpc>
              <a:spcBef>
                <a:spcPts val="105"/>
              </a:spcBef>
            </a:pPr>
            <a:r>
              <a:rPr sz="1900" dirty="0">
                <a:latin typeface="Symbol" panose="05050102010706020507"/>
                <a:cs typeface="Symbol" panose="05050102010706020507"/>
              </a:rPr>
              <a:t></a:t>
            </a:r>
            <a:r>
              <a:rPr sz="1900" dirty="0">
                <a:latin typeface="Times New Roman" panose="02020603050405020304"/>
                <a:cs typeface="Times New Roman" panose="02020603050405020304"/>
              </a:rPr>
              <a:t> </a:t>
            </a:r>
            <a:r>
              <a:rPr sz="2000" i="1" spc="-55" dirty="0">
                <a:latin typeface="Symbol" panose="05050102010706020507"/>
                <a:cs typeface="Symbol" panose="05050102010706020507"/>
              </a:rPr>
              <a:t></a:t>
            </a:r>
            <a:r>
              <a:rPr sz="2000" i="1" spc="-55" dirty="0">
                <a:latin typeface="Times New Roman" panose="02020603050405020304"/>
                <a:cs typeface="Times New Roman" panose="02020603050405020304"/>
              </a:rPr>
              <a:t> </a:t>
            </a:r>
            <a:r>
              <a:rPr sz="1900" i="1" dirty="0">
                <a:latin typeface="Times New Roman" panose="02020603050405020304"/>
                <a:cs typeface="Times New Roman" panose="02020603050405020304"/>
              </a:rPr>
              <a:t>z </a:t>
            </a:r>
            <a:r>
              <a:rPr sz="1900" dirty="0">
                <a:latin typeface="Times New Roman" panose="02020603050405020304"/>
                <a:cs typeface="Times New Roman" panose="02020603050405020304"/>
              </a:rPr>
              <a:t>)</a:t>
            </a:r>
            <a:endParaRPr sz="1900">
              <a:latin typeface="Times New Roman" panose="02020603050405020304"/>
              <a:cs typeface="Times New Roman" panose="02020603050405020304"/>
            </a:endParaRPr>
          </a:p>
        </p:txBody>
      </p:sp>
      <p:sp>
        <p:nvSpPr>
          <p:cNvPr id="100" name="object 100"/>
          <p:cNvSpPr txBox="1"/>
          <p:nvPr/>
        </p:nvSpPr>
        <p:spPr>
          <a:xfrm>
            <a:off x="2668126" y="5898093"/>
            <a:ext cx="1306195" cy="320675"/>
          </a:xfrm>
          <a:prstGeom prst="rect">
            <a:avLst/>
          </a:prstGeom>
        </p:spPr>
        <p:txBody>
          <a:bodyPr vert="horz" wrap="square" lIns="0" tIns="13335" rIns="0" bIns="0" rtlCol="0">
            <a:spAutoFit/>
          </a:bodyPr>
          <a:lstStyle/>
          <a:p>
            <a:pPr marL="12700">
              <a:lnSpc>
                <a:spcPct val="100000"/>
              </a:lnSpc>
              <a:spcBef>
                <a:spcPts val="105"/>
              </a:spcBef>
              <a:tabLst>
                <a:tab pos="685800" algn="l"/>
              </a:tabLst>
            </a:pPr>
            <a:r>
              <a:rPr sz="1900" spc="-35" dirty="0">
                <a:latin typeface="Times New Roman" panose="02020603050405020304"/>
                <a:cs typeface="Times New Roman" panose="02020603050405020304"/>
              </a:rPr>
              <a:t>3(</a:t>
            </a:r>
            <a:r>
              <a:rPr sz="2000" i="1" spc="-35" dirty="0">
                <a:latin typeface="Symbol" panose="05050102010706020507"/>
                <a:cs typeface="Symbol" panose="05050102010706020507"/>
              </a:rPr>
              <a:t></a:t>
            </a:r>
            <a:r>
              <a:rPr sz="2000" i="1" spc="170" dirty="0">
                <a:latin typeface="Times New Roman" panose="02020603050405020304"/>
                <a:cs typeface="Times New Roman" panose="02020603050405020304"/>
              </a:rPr>
              <a:t> </a:t>
            </a:r>
            <a:r>
              <a:rPr sz="1900" i="1" dirty="0">
                <a:latin typeface="Times New Roman" panose="02020603050405020304"/>
                <a:cs typeface="Times New Roman" panose="02020603050405020304"/>
              </a:rPr>
              <a:t>x	</a:t>
            </a:r>
            <a:r>
              <a:rPr sz="1900" dirty="0">
                <a:latin typeface="Symbol" panose="05050102010706020507"/>
                <a:cs typeface="Symbol" panose="05050102010706020507"/>
              </a:rPr>
              <a:t></a:t>
            </a:r>
            <a:r>
              <a:rPr sz="1900" dirty="0">
                <a:latin typeface="Times New Roman" panose="02020603050405020304"/>
                <a:cs typeface="Times New Roman" panose="02020603050405020304"/>
              </a:rPr>
              <a:t> </a:t>
            </a:r>
            <a:r>
              <a:rPr sz="2000" i="1" spc="-50" dirty="0">
                <a:latin typeface="Symbol" panose="05050102010706020507"/>
                <a:cs typeface="Symbol" panose="05050102010706020507"/>
              </a:rPr>
              <a:t></a:t>
            </a:r>
            <a:r>
              <a:rPr sz="1650" spc="-75" baseline="43000" dirty="0">
                <a:latin typeface="Times New Roman" panose="02020603050405020304"/>
                <a:cs typeface="Times New Roman" panose="02020603050405020304"/>
              </a:rPr>
              <a:t>2</a:t>
            </a:r>
            <a:r>
              <a:rPr sz="1650" spc="-270" baseline="43000" dirty="0">
                <a:latin typeface="Times New Roman" panose="02020603050405020304"/>
                <a:cs typeface="Times New Roman" panose="02020603050405020304"/>
              </a:rPr>
              <a:t> </a:t>
            </a:r>
            <a:r>
              <a:rPr sz="1900" i="1" spc="65" dirty="0">
                <a:latin typeface="Times New Roman" panose="02020603050405020304"/>
                <a:cs typeface="Times New Roman" panose="02020603050405020304"/>
              </a:rPr>
              <a:t>y</a:t>
            </a:r>
            <a:r>
              <a:rPr sz="1650" spc="97" baseline="43000" dirty="0">
                <a:latin typeface="Times New Roman" panose="02020603050405020304"/>
                <a:cs typeface="Times New Roman" panose="02020603050405020304"/>
              </a:rPr>
              <a:t>2</a:t>
            </a:r>
            <a:endParaRPr sz="1650" baseline="43000">
              <a:latin typeface="Times New Roman" panose="02020603050405020304"/>
              <a:cs typeface="Times New Roman" panose="02020603050405020304"/>
            </a:endParaRPr>
          </a:p>
        </p:txBody>
      </p:sp>
      <p:sp>
        <p:nvSpPr>
          <p:cNvPr id="101" name="object 101"/>
          <p:cNvSpPr/>
          <p:nvPr/>
        </p:nvSpPr>
        <p:spPr>
          <a:xfrm>
            <a:off x="8539779" y="5201044"/>
            <a:ext cx="60325" cy="180340"/>
          </a:xfrm>
          <a:custGeom>
            <a:avLst/>
            <a:gdLst/>
            <a:ahLst/>
            <a:cxnLst/>
            <a:rect l="l" t="t" r="r" b="b"/>
            <a:pathLst>
              <a:path w="60325" h="180339">
                <a:moveTo>
                  <a:pt x="60015" y="0"/>
                </a:moveTo>
                <a:lnTo>
                  <a:pt x="0" y="179809"/>
                </a:lnTo>
              </a:path>
            </a:pathLst>
          </a:custGeom>
          <a:ln w="10326">
            <a:solidFill>
              <a:srgbClr val="000000"/>
            </a:solidFill>
          </a:ln>
        </p:spPr>
        <p:txBody>
          <a:bodyPr wrap="square" lIns="0" tIns="0" rIns="0" bIns="0" rtlCol="0"/>
          <a:lstStyle/>
          <a:p/>
        </p:txBody>
      </p:sp>
      <p:sp>
        <p:nvSpPr>
          <p:cNvPr id="102" name="object 102"/>
          <p:cNvSpPr/>
          <p:nvPr/>
        </p:nvSpPr>
        <p:spPr>
          <a:xfrm>
            <a:off x="8539779" y="5380854"/>
            <a:ext cx="60325" cy="180340"/>
          </a:xfrm>
          <a:custGeom>
            <a:avLst/>
            <a:gdLst/>
            <a:ahLst/>
            <a:cxnLst/>
            <a:rect l="l" t="t" r="r" b="b"/>
            <a:pathLst>
              <a:path w="60325" h="180339">
                <a:moveTo>
                  <a:pt x="0" y="0"/>
                </a:moveTo>
                <a:lnTo>
                  <a:pt x="60015" y="179810"/>
                </a:lnTo>
              </a:path>
            </a:pathLst>
          </a:custGeom>
          <a:ln w="10326">
            <a:solidFill>
              <a:srgbClr val="000000"/>
            </a:solidFill>
          </a:ln>
        </p:spPr>
        <p:txBody>
          <a:bodyPr wrap="square" lIns="0" tIns="0" rIns="0" bIns="0" rtlCol="0"/>
          <a:lstStyle/>
          <a:p/>
        </p:txBody>
      </p:sp>
      <p:sp>
        <p:nvSpPr>
          <p:cNvPr id="103" name="object 103"/>
          <p:cNvSpPr/>
          <p:nvPr/>
        </p:nvSpPr>
        <p:spPr>
          <a:xfrm>
            <a:off x="8847664" y="5201044"/>
            <a:ext cx="60325" cy="180340"/>
          </a:xfrm>
          <a:custGeom>
            <a:avLst/>
            <a:gdLst/>
            <a:ahLst/>
            <a:cxnLst/>
            <a:rect l="l" t="t" r="r" b="b"/>
            <a:pathLst>
              <a:path w="60325" h="180339">
                <a:moveTo>
                  <a:pt x="0" y="0"/>
                </a:moveTo>
                <a:lnTo>
                  <a:pt x="60015" y="179809"/>
                </a:lnTo>
              </a:path>
            </a:pathLst>
          </a:custGeom>
          <a:ln w="10326">
            <a:solidFill>
              <a:srgbClr val="000000"/>
            </a:solidFill>
          </a:ln>
        </p:spPr>
        <p:txBody>
          <a:bodyPr wrap="square" lIns="0" tIns="0" rIns="0" bIns="0" rtlCol="0"/>
          <a:lstStyle/>
          <a:p/>
        </p:txBody>
      </p:sp>
      <p:sp>
        <p:nvSpPr>
          <p:cNvPr id="104" name="object 104"/>
          <p:cNvSpPr/>
          <p:nvPr/>
        </p:nvSpPr>
        <p:spPr>
          <a:xfrm>
            <a:off x="8847664" y="5380854"/>
            <a:ext cx="60325" cy="180340"/>
          </a:xfrm>
          <a:custGeom>
            <a:avLst/>
            <a:gdLst/>
            <a:ahLst/>
            <a:cxnLst/>
            <a:rect l="l" t="t" r="r" b="b"/>
            <a:pathLst>
              <a:path w="60325" h="180339">
                <a:moveTo>
                  <a:pt x="60015" y="0"/>
                </a:moveTo>
                <a:lnTo>
                  <a:pt x="0" y="179810"/>
                </a:lnTo>
              </a:path>
            </a:pathLst>
          </a:custGeom>
          <a:ln w="10326">
            <a:solidFill>
              <a:srgbClr val="000000"/>
            </a:solidFill>
          </a:ln>
        </p:spPr>
        <p:txBody>
          <a:bodyPr wrap="square" lIns="0" tIns="0" rIns="0" bIns="0" rtlCol="0"/>
          <a:lstStyle/>
          <a:p/>
        </p:txBody>
      </p:sp>
      <p:sp>
        <p:nvSpPr>
          <p:cNvPr id="105" name="object 105"/>
          <p:cNvSpPr/>
          <p:nvPr/>
        </p:nvSpPr>
        <p:spPr>
          <a:xfrm>
            <a:off x="7062208" y="5175036"/>
            <a:ext cx="3297554" cy="0"/>
          </a:xfrm>
          <a:custGeom>
            <a:avLst/>
            <a:gdLst/>
            <a:ahLst/>
            <a:cxnLst/>
            <a:rect l="l" t="t" r="r" b="b"/>
            <a:pathLst>
              <a:path w="3297554">
                <a:moveTo>
                  <a:pt x="0" y="0"/>
                </a:moveTo>
                <a:lnTo>
                  <a:pt x="3297015" y="0"/>
                </a:lnTo>
              </a:path>
            </a:pathLst>
          </a:custGeom>
          <a:ln w="10319">
            <a:solidFill>
              <a:srgbClr val="000000"/>
            </a:solidFill>
          </a:ln>
        </p:spPr>
        <p:txBody>
          <a:bodyPr wrap="square" lIns="0" tIns="0" rIns="0" bIns="0" rtlCol="0"/>
          <a:lstStyle/>
          <a:p/>
        </p:txBody>
      </p:sp>
      <p:sp>
        <p:nvSpPr>
          <p:cNvPr id="106" name="object 106"/>
          <p:cNvSpPr txBox="1"/>
          <p:nvPr/>
        </p:nvSpPr>
        <p:spPr>
          <a:xfrm>
            <a:off x="10373316" y="5119713"/>
            <a:ext cx="120650" cy="311785"/>
          </a:xfrm>
          <a:prstGeom prst="rect">
            <a:avLst/>
          </a:prstGeom>
        </p:spPr>
        <p:txBody>
          <a:bodyPr vert="horz" wrap="square" lIns="0" tIns="12065" rIns="0" bIns="0" rtlCol="0">
            <a:spAutoFit/>
          </a:bodyPr>
          <a:lstStyle/>
          <a:p>
            <a:pPr marL="12700">
              <a:lnSpc>
                <a:spcPct val="100000"/>
              </a:lnSpc>
              <a:spcBef>
                <a:spcPts val="95"/>
              </a:spcBef>
            </a:pPr>
            <a:r>
              <a:rPr sz="1950" spc="-5" dirty="0">
                <a:latin typeface="Symbol" panose="05050102010706020507"/>
                <a:cs typeface="Symbol" panose="05050102010706020507"/>
              </a:rPr>
              <a:t></a:t>
            </a:r>
            <a:endParaRPr sz="1950">
              <a:latin typeface="Symbol" panose="05050102010706020507"/>
              <a:cs typeface="Symbol" panose="05050102010706020507"/>
            </a:endParaRPr>
          </a:p>
        </p:txBody>
      </p:sp>
      <p:sp>
        <p:nvSpPr>
          <p:cNvPr id="107" name="object 107"/>
          <p:cNvSpPr txBox="1"/>
          <p:nvPr/>
        </p:nvSpPr>
        <p:spPr>
          <a:xfrm>
            <a:off x="10373316" y="5315592"/>
            <a:ext cx="120650" cy="311785"/>
          </a:xfrm>
          <a:prstGeom prst="rect">
            <a:avLst/>
          </a:prstGeom>
        </p:spPr>
        <p:txBody>
          <a:bodyPr vert="horz" wrap="square" lIns="0" tIns="12065" rIns="0" bIns="0" rtlCol="0">
            <a:spAutoFit/>
          </a:bodyPr>
          <a:lstStyle/>
          <a:p>
            <a:pPr marL="12700">
              <a:lnSpc>
                <a:spcPct val="100000"/>
              </a:lnSpc>
              <a:spcBef>
                <a:spcPts val="95"/>
              </a:spcBef>
            </a:pPr>
            <a:r>
              <a:rPr sz="1950" spc="-5" dirty="0">
                <a:latin typeface="Symbol" panose="05050102010706020507"/>
                <a:cs typeface="Symbol" panose="05050102010706020507"/>
              </a:rPr>
              <a:t></a:t>
            </a:r>
            <a:endParaRPr sz="1950">
              <a:latin typeface="Symbol" panose="05050102010706020507"/>
              <a:cs typeface="Symbol" panose="05050102010706020507"/>
            </a:endParaRPr>
          </a:p>
        </p:txBody>
      </p:sp>
      <p:sp>
        <p:nvSpPr>
          <p:cNvPr id="108" name="object 108"/>
          <p:cNvSpPr txBox="1"/>
          <p:nvPr/>
        </p:nvSpPr>
        <p:spPr>
          <a:xfrm>
            <a:off x="10373316" y="4723760"/>
            <a:ext cx="120650" cy="311785"/>
          </a:xfrm>
          <a:prstGeom prst="rect">
            <a:avLst/>
          </a:prstGeom>
        </p:spPr>
        <p:txBody>
          <a:bodyPr vert="horz" wrap="square" lIns="0" tIns="12065" rIns="0" bIns="0" rtlCol="0">
            <a:spAutoFit/>
          </a:bodyPr>
          <a:lstStyle/>
          <a:p>
            <a:pPr marL="12700">
              <a:lnSpc>
                <a:spcPct val="100000"/>
              </a:lnSpc>
              <a:spcBef>
                <a:spcPts val="95"/>
              </a:spcBef>
            </a:pPr>
            <a:r>
              <a:rPr sz="1950" spc="-5" dirty="0">
                <a:latin typeface="Symbol" panose="05050102010706020507"/>
                <a:cs typeface="Symbol" panose="05050102010706020507"/>
              </a:rPr>
              <a:t></a:t>
            </a:r>
            <a:endParaRPr sz="1950">
              <a:latin typeface="Symbol" panose="05050102010706020507"/>
              <a:cs typeface="Symbol" panose="05050102010706020507"/>
            </a:endParaRPr>
          </a:p>
        </p:txBody>
      </p:sp>
      <p:sp>
        <p:nvSpPr>
          <p:cNvPr id="109" name="object 109"/>
          <p:cNvSpPr txBox="1"/>
          <p:nvPr/>
        </p:nvSpPr>
        <p:spPr>
          <a:xfrm>
            <a:off x="6923200" y="5119713"/>
            <a:ext cx="120650" cy="311785"/>
          </a:xfrm>
          <a:prstGeom prst="rect">
            <a:avLst/>
          </a:prstGeom>
        </p:spPr>
        <p:txBody>
          <a:bodyPr vert="horz" wrap="square" lIns="0" tIns="12065" rIns="0" bIns="0" rtlCol="0">
            <a:spAutoFit/>
          </a:bodyPr>
          <a:lstStyle/>
          <a:p>
            <a:pPr marL="12700">
              <a:lnSpc>
                <a:spcPct val="100000"/>
              </a:lnSpc>
              <a:spcBef>
                <a:spcPts val="95"/>
              </a:spcBef>
            </a:pPr>
            <a:r>
              <a:rPr sz="1950" spc="-5" dirty="0">
                <a:latin typeface="Symbol" panose="05050102010706020507"/>
                <a:cs typeface="Symbol" panose="05050102010706020507"/>
              </a:rPr>
              <a:t></a:t>
            </a:r>
            <a:endParaRPr sz="1950">
              <a:latin typeface="Symbol" panose="05050102010706020507"/>
              <a:cs typeface="Symbol" panose="05050102010706020507"/>
            </a:endParaRPr>
          </a:p>
        </p:txBody>
      </p:sp>
      <p:sp>
        <p:nvSpPr>
          <p:cNvPr id="110" name="object 110"/>
          <p:cNvSpPr txBox="1"/>
          <p:nvPr/>
        </p:nvSpPr>
        <p:spPr>
          <a:xfrm>
            <a:off x="6923200" y="5315592"/>
            <a:ext cx="120650" cy="311785"/>
          </a:xfrm>
          <a:prstGeom prst="rect">
            <a:avLst/>
          </a:prstGeom>
        </p:spPr>
        <p:txBody>
          <a:bodyPr vert="horz" wrap="square" lIns="0" tIns="12065" rIns="0" bIns="0" rtlCol="0">
            <a:spAutoFit/>
          </a:bodyPr>
          <a:lstStyle/>
          <a:p>
            <a:pPr marL="12700">
              <a:lnSpc>
                <a:spcPct val="100000"/>
              </a:lnSpc>
              <a:spcBef>
                <a:spcPts val="95"/>
              </a:spcBef>
            </a:pPr>
            <a:r>
              <a:rPr sz="1950" spc="-5" dirty="0">
                <a:latin typeface="Symbol" panose="05050102010706020507"/>
                <a:cs typeface="Symbol" panose="05050102010706020507"/>
              </a:rPr>
              <a:t></a:t>
            </a:r>
            <a:endParaRPr sz="1950">
              <a:latin typeface="Symbol" panose="05050102010706020507"/>
              <a:cs typeface="Symbol" panose="05050102010706020507"/>
            </a:endParaRPr>
          </a:p>
        </p:txBody>
      </p:sp>
      <p:sp>
        <p:nvSpPr>
          <p:cNvPr id="111" name="object 111"/>
          <p:cNvSpPr txBox="1"/>
          <p:nvPr/>
        </p:nvSpPr>
        <p:spPr>
          <a:xfrm>
            <a:off x="6923200" y="4723760"/>
            <a:ext cx="120650" cy="311785"/>
          </a:xfrm>
          <a:prstGeom prst="rect">
            <a:avLst/>
          </a:prstGeom>
        </p:spPr>
        <p:txBody>
          <a:bodyPr vert="horz" wrap="square" lIns="0" tIns="12065" rIns="0" bIns="0" rtlCol="0">
            <a:spAutoFit/>
          </a:bodyPr>
          <a:lstStyle/>
          <a:p>
            <a:pPr marL="12700">
              <a:lnSpc>
                <a:spcPct val="100000"/>
              </a:lnSpc>
              <a:spcBef>
                <a:spcPts val="95"/>
              </a:spcBef>
            </a:pPr>
            <a:r>
              <a:rPr sz="1950" spc="-5" dirty="0">
                <a:latin typeface="Symbol" panose="05050102010706020507"/>
                <a:cs typeface="Symbol" panose="05050102010706020507"/>
              </a:rPr>
              <a:t></a:t>
            </a:r>
            <a:endParaRPr sz="1950">
              <a:latin typeface="Symbol" panose="05050102010706020507"/>
              <a:cs typeface="Symbol" panose="05050102010706020507"/>
            </a:endParaRPr>
          </a:p>
        </p:txBody>
      </p:sp>
      <p:sp>
        <p:nvSpPr>
          <p:cNvPr id="112" name="object 112"/>
          <p:cNvSpPr txBox="1"/>
          <p:nvPr/>
        </p:nvSpPr>
        <p:spPr>
          <a:xfrm>
            <a:off x="8916107" y="5415346"/>
            <a:ext cx="97790" cy="186055"/>
          </a:xfrm>
          <a:prstGeom prst="rect">
            <a:avLst/>
          </a:prstGeom>
        </p:spPr>
        <p:txBody>
          <a:bodyPr vert="horz" wrap="square" lIns="0" tIns="17145" rIns="0" bIns="0" rtlCol="0">
            <a:spAutoFit/>
          </a:bodyPr>
          <a:lstStyle/>
          <a:p>
            <a:pPr marL="12700">
              <a:lnSpc>
                <a:spcPct val="100000"/>
              </a:lnSpc>
              <a:spcBef>
                <a:spcPts val="135"/>
              </a:spcBef>
            </a:pPr>
            <a:r>
              <a:rPr sz="1100" spc="15" dirty="0">
                <a:latin typeface="Times New Roman" panose="02020603050405020304"/>
                <a:cs typeface="Times New Roman" panose="02020603050405020304"/>
              </a:rPr>
              <a:t>0</a:t>
            </a:r>
            <a:endParaRPr sz="1100">
              <a:latin typeface="Times New Roman" panose="02020603050405020304"/>
              <a:cs typeface="Times New Roman" panose="02020603050405020304"/>
            </a:endParaRPr>
          </a:p>
        </p:txBody>
      </p:sp>
      <p:sp>
        <p:nvSpPr>
          <p:cNvPr id="113" name="object 113"/>
          <p:cNvSpPr txBox="1"/>
          <p:nvPr/>
        </p:nvSpPr>
        <p:spPr>
          <a:xfrm>
            <a:off x="10241343" y="4815483"/>
            <a:ext cx="97790" cy="186055"/>
          </a:xfrm>
          <a:prstGeom prst="rect">
            <a:avLst/>
          </a:prstGeom>
        </p:spPr>
        <p:txBody>
          <a:bodyPr vert="horz" wrap="square" lIns="0" tIns="17145" rIns="0" bIns="0" rtlCol="0">
            <a:spAutoFit/>
          </a:bodyPr>
          <a:lstStyle/>
          <a:p>
            <a:pPr marL="12700">
              <a:lnSpc>
                <a:spcPct val="100000"/>
              </a:lnSpc>
              <a:spcBef>
                <a:spcPts val="135"/>
              </a:spcBef>
            </a:pPr>
            <a:r>
              <a:rPr sz="1100" spc="15"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114" name="object 114"/>
          <p:cNvSpPr txBox="1"/>
          <p:nvPr/>
        </p:nvSpPr>
        <p:spPr>
          <a:xfrm>
            <a:off x="10225268" y="4885577"/>
            <a:ext cx="268605" cy="304165"/>
          </a:xfrm>
          <a:prstGeom prst="rect">
            <a:avLst/>
          </a:prstGeom>
        </p:spPr>
        <p:txBody>
          <a:bodyPr vert="horz" wrap="square" lIns="0" tIns="12065" rIns="0" bIns="0" rtlCol="0">
            <a:spAutoFit/>
          </a:bodyPr>
          <a:lstStyle/>
          <a:p>
            <a:pPr marL="12700">
              <a:lnSpc>
                <a:spcPct val="100000"/>
              </a:lnSpc>
              <a:spcBef>
                <a:spcPts val="95"/>
              </a:spcBef>
            </a:pPr>
            <a:r>
              <a:rPr sz="1100" spc="15" dirty="0">
                <a:latin typeface="Times New Roman" panose="02020603050405020304"/>
                <a:cs typeface="Times New Roman" panose="02020603050405020304"/>
              </a:rPr>
              <a:t>0</a:t>
            </a:r>
            <a:r>
              <a:rPr sz="1100" spc="240" dirty="0">
                <a:latin typeface="Times New Roman" panose="02020603050405020304"/>
                <a:cs typeface="Times New Roman" panose="02020603050405020304"/>
              </a:rPr>
              <a:t> </a:t>
            </a:r>
            <a:r>
              <a:rPr sz="2925" spc="-7" baseline="1000" dirty="0">
                <a:latin typeface="Symbol" panose="05050102010706020507"/>
                <a:cs typeface="Symbol" panose="05050102010706020507"/>
              </a:rPr>
              <a:t></a:t>
            </a:r>
            <a:endParaRPr sz="2925" baseline="1000">
              <a:latin typeface="Symbol" panose="05050102010706020507"/>
              <a:cs typeface="Symbol" panose="05050102010706020507"/>
            </a:endParaRPr>
          </a:p>
        </p:txBody>
      </p:sp>
      <p:sp>
        <p:nvSpPr>
          <p:cNvPr id="115" name="object 115"/>
          <p:cNvSpPr txBox="1"/>
          <p:nvPr/>
        </p:nvSpPr>
        <p:spPr>
          <a:xfrm>
            <a:off x="9622512" y="4988393"/>
            <a:ext cx="97790" cy="186055"/>
          </a:xfrm>
          <a:prstGeom prst="rect">
            <a:avLst/>
          </a:prstGeom>
        </p:spPr>
        <p:txBody>
          <a:bodyPr vert="horz" wrap="square" lIns="0" tIns="17145" rIns="0" bIns="0" rtlCol="0">
            <a:spAutoFit/>
          </a:bodyPr>
          <a:lstStyle/>
          <a:p>
            <a:pPr marL="12700">
              <a:lnSpc>
                <a:spcPct val="100000"/>
              </a:lnSpc>
              <a:spcBef>
                <a:spcPts val="135"/>
              </a:spcBef>
            </a:pPr>
            <a:r>
              <a:rPr sz="1100" spc="15" dirty="0">
                <a:latin typeface="Times New Roman" panose="02020603050405020304"/>
                <a:cs typeface="Times New Roman" panose="02020603050405020304"/>
              </a:rPr>
              <a:t>3</a:t>
            </a:r>
            <a:endParaRPr sz="1100">
              <a:latin typeface="Times New Roman" panose="02020603050405020304"/>
              <a:cs typeface="Times New Roman" panose="02020603050405020304"/>
            </a:endParaRPr>
          </a:p>
        </p:txBody>
      </p:sp>
      <p:sp>
        <p:nvSpPr>
          <p:cNvPr id="116" name="object 116"/>
          <p:cNvSpPr txBox="1"/>
          <p:nvPr/>
        </p:nvSpPr>
        <p:spPr>
          <a:xfrm>
            <a:off x="7884517" y="4988393"/>
            <a:ext cx="97790" cy="186055"/>
          </a:xfrm>
          <a:prstGeom prst="rect">
            <a:avLst/>
          </a:prstGeom>
        </p:spPr>
        <p:txBody>
          <a:bodyPr vert="horz" wrap="square" lIns="0" tIns="17145" rIns="0" bIns="0" rtlCol="0">
            <a:spAutoFit/>
          </a:bodyPr>
          <a:lstStyle/>
          <a:p>
            <a:pPr marL="12700">
              <a:lnSpc>
                <a:spcPct val="100000"/>
              </a:lnSpc>
              <a:spcBef>
                <a:spcPts val="135"/>
              </a:spcBef>
            </a:pPr>
            <a:r>
              <a:rPr sz="1100" spc="15" dirty="0">
                <a:latin typeface="Times New Roman" panose="02020603050405020304"/>
                <a:cs typeface="Times New Roman" panose="02020603050405020304"/>
              </a:rPr>
              <a:t>0</a:t>
            </a:r>
            <a:endParaRPr sz="1100">
              <a:latin typeface="Times New Roman" panose="02020603050405020304"/>
              <a:cs typeface="Times New Roman" panose="02020603050405020304"/>
            </a:endParaRPr>
          </a:p>
        </p:txBody>
      </p:sp>
      <p:sp>
        <p:nvSpPr>
          <p:cNvPr id="117" name="object 117"/>
          <p:cNvSpPr txBox="1"/>
          <p:nvPr/>
        </p:nvSpPr>
        <p:spPr>
          <a:xfrm>
            <a:off x="7276249" y="4815483"/>
            <a:ext cx="97790" cy="186055"/>
          </a:xfrm>
          <a:prstGeom prst="rect">
            <a:avLst/>
          </a:prstGeom>
        </p:spPr>
        <p:txBody>
          <a:bodyPr vert="horz" wrap="square" lIns="0" tIns="17145" rIns="0" bIns="0" rtlCol="0">
            <a:spAutoFit/>
          </a:bodyPr>
          <a:lstStyle/>
          <a:p>
            <a:pPr marL="12700">
              <a:lnSpc>
                <a:spcPct val="100000"/>
              </a:lnSpc>
              <a:spcBef>
                <a:spcPts val="135"/>
              </a:spcBef>
            </a:pPr>
            <a:r>
              <a:rPr sz="1100" spc="15"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118" name="object 118"/>
          <p:cNvSpPr txBox="1"/>
          <p:nvPr/>
        </p:nvSpPr>
        <p:spPr>
          <a:xfrm>
            <a:off x="7262929" y="4988393"/>
            <a:ext cx="97790" cy="186055"/>
          </a:xfrm>
          <a:prstGeom prst="rect">
            <a:avLst/>
          </a:prstGeom>
        </p:spPr>
        <p:txBody>
          <a:bodyPr vert="horz" wrap="square" lIns="0" tIns="17145" rIns="0" bIns="0" rtlCol="0">
            <a:spAutoFit/>
          </a:bodyPr>
          <a:lstStyle/>
          <a:p>
            <a:pPr marL="12700">
              <a:lnSpc>
                <a:spcPct val="100000"/>
              </a:lnSpc>
              <a:spcBef>
                <a:spcPts val="135"/>
              </a:spcBef>
            </a:pPr>
            <a:r>
              <a:rPr sz="1100" spc="15" dirty="0">
                <a:latin typeface="Times New Roman" panose="02020603050405020304"/>
                <a:cs typeface="Times New Roman" panose="02020603050405020304"/>
              </a:rPr>
              <a:t>1</a:t>
            </a:r>
            <a:endParaRPr sz="1100">
              <a:latin typeface="Times New Roman" panose="02020603050405020304"/>
              <a:cs typeface="Times New Roman" panose="02020603050405020304"/>
            </a:endParaRPr>
          </a:p>
        </p:txBody>
      </p:sp>
      <p:sp>
        <p:nvSpPr>
          <p:cNvPr id="119" name="object 119"/>
          <p:cNvSpPr txBox="1"/>
          <p:nvPr/>
        </p:nvSpPr>
        <p:spPr>
          <a:xfrm>
            <a:off x="8391585" y="5182837"/>
            <a:ext cx="431800" cy="311785"/>
          </a:xfrm>
          <a:prstGeom prst="rect">
            <a:avLst/>
          </a:prstGeom>
        </p:spPr>
        <p:txBody>
          <a:bodyPr vert="horz" wrap="square" lIns="0" tIns="12065" rIns="0" bIns="0" rtlCol="0">
            <a:spAutoFit/>
          </a:bodyPr>
          <a:lstStyle/>
          <a:p>
            <a:pPr marL="12700">
              <a:lnSpc>
                <a:spcPct val="100000"/>
              </a:lnSpc>
              <a:spcBef>
                <a:spcPts val="95"/>
              </a:spcBef>
            </a:pPr>
            <a:r>
              <a:rPr sz="1950" spc="-5" dirty="0">
                <a:latin typeface="Times New Roman" panose="02020603050405020304"/>
                <a:cs typeface="Times New Roman" panose="02020603050405020304"/>
              </a:rPr>
              <a:t>2 </a:t>
            </a:r>
            <a:r>
              <a:rPr sz="1950" i="1" spc="-5" dirty="0">
                <a:latin typeface="Times New Roman" panose="02020603050405020304"/>
                <a:cs typeface="Times New Roman" panose="02020603050405020304"/>
              </a:rPr>
              <a:t>r</a:t>
            </a:r>
            <a:r>
              <a:rPr sz="1950" i="1" spc="-160" dirty="0">
                <a:latin typeface="Times New Roman" panose="02020603050405020304"/>
                <a:cs typeface="Times New Roman" panose="02020603050405020304"/>
              </a:rPr>
              <a:t> </a:t>
            </a:r>
            <a:r>
              <a:rPr sz="1650" spc="22" baseline="43000" dirty="0">
                <a:latin typeface="Times New Roman" panose="02020603050405020304"/>
                <a:cs typeface="Times New Roman" panose="02020603050405020304"/>
              </a:rPr>
              <a:t>2</a:t>
            </a:r>
            <a:endParaRPr sz="1650" baseline="43000">
              <a:latin typeface="Times New Roman" panose="02020603050405020304"/>
              <a:cs typeface="Times New Roman" panose="02020603050405020304"/>
            </a:endParaRPr>
          </a:p>
        </p:txBody>
      </p:sp>
      <p:sp>
        <p:nvSpPr>
          <p:cNvPr id="120" name="object 120"/>
          <p:cNvSpPr txBox="1"/>
          <p:nvPr/>
        </p:nvSpPr>
        <p:spPr>
          <a:xfrm>
            <a:off x="9766733" y="4823601"/>
            <a:ext cx="481965" cy="311785"/>
          </a:xfrm>
          <a:prstGeom prst="rect">
            <a:avLst/>
          </a:prstGeom>
        </p:spPr>
        <p:txBody>
          <a:bodyPr vert="horz" wrap="square" lIns="0" tIns="12065" rIns="0" bIns="0" rtlCol="0">
            <a:spAutoFit/>
          </a:bodyPr>
          <a:lstStyle/>
          <a:p>
            <a:pPr marL="12700">
              <a:lnSpc>
                <a:spcPct val="100000"/>
              </a:lnSpc>
              <a:spcBef>
                <a:spcPts val="95"/>
              </a:spcBef>
            </a:pPr>
            <a:r>
              <a:rPr sz="1950" spc="160" dirty="0">
                <a:latin typeface="Symbol" panose="05050102010706020507"/>
                <a:cs typeface="Symbol" panose="05050102010706020507"/>
              </a:rPr>
              <a:t></a:t>
            </a:r>
            <a:r>
              <a:rPr sz="1950" spc="-170" dirty="0">
                <a:latin typeface="Times New Roman" panose="02020603050405020304"/>
                <a:cs typeface="Times New Roman" panose="02020603050405020304"/>
              </a:rPr>
              <a:t>1</a:t>
            </a:r>
            <a:r>
              <a:rPr sz="1950" spc="130" dirty="0">
                <a:latin typeface="Times New Roman" panose="02020603050405020304"/>
                <a:cs typeface="Times New Roman" panose="02020603050405020304"/>
              </a:rPr>
              <a:t>)</a:t>
            </a:r>
            <a:r>
              <a:rPr sz="1950" i="1" spc="-5" dirty="0">
                <a:latin typeface="Times New Roman" panose="02020603050405020304"/>
                <a:cs typeface="Times New Roman" panose="02020603050405020304"/>
              </a:rPr>
              <a:t>z</a:t>
            </a:r>
            <a:endParaRPr sz="1950">
              <a:latin typeface="Times New Roman" panose="02020603050405020304"/>
              <a:cs typeface="Times New Roman" panose="02020603050405020304"/>
            </a:endParaRPr>
          </a:p>
        </p:txBody>
      </p:sp>
      <p:sp>
        <p:nvSpPr>
          <p:cNvPr id="121" name="object 121"/>
          <p:cNvSpPr txBox="1"/>
          <p:nvPr/>
        </p:nvSpPr>
        <p:spPr>
          <a:xfrm>
            <a:off x="7418939" y="4823601"/>
            <a:ext cx="579755" cy="311785"/>
          </a:xfrm>
          <a:prstGeom prst="rect">
            <a:avLst/>
          </a:prstGeom>
        </p:spPr>
        <p:txBody>
          <a:bodyPr vert="horz" wrap="square" lIns="0" tIns="12065" rIns="0" bIns="0" rtlCol="0">
            <a:spAutoFit/>
          </a:bodyPr>
          <a:lstStyle/>
          <a:p>
            <a:pPr marL="12700">
              <a:lnSpc>
                <a:spcPct val="100000"/>
              </a:lnSpc>
              <a:spcBef>
                <a:spcPts val="95"/>
              </a:spcBef>
            </a:pPr>
            <a:r>
              <a:rPr sz="1950" spc="160" dirty="0">
                <a:latin typeface="Symbol" panose="05050102010706020507"/>
                <a:cs typeface="Symbol" panose="05050102010706020507"/>
              </a:rPr>
              <a:t></a:t>
            </a:r>
            <a:r>
              <a:rPr sz="1950" spc="-165" dirty="0">
                <a:latin typeface="Times New Roman" panose="02020603050405020304"/>
                <a:cs typeface="Times New Roman" panose="02020603050405020304"/>
              </a:rPr>
              <a:t>1</a:t>
            </a:r>
            <a:r>
              <a:rPr sz="1950" spc="125" dirty="0">
                <a:latin typeface="Times New Roman" panose="02020603050405020304"/>
                <a:cs typeface="Times New Roman" panose="02020603050405020304"/>
              </a:rPr>
              <a:t>)</a:t>
            </a:r>
            <a:r>
              <a:rPr sz="1950" i="1" spc="90" dirty="0">
                <a:latin typeface="Times New Roman" panose="02020603050405020304"/>
                <a:cs typeface="Times New Roman" panose="02020603050405020304"/>
              </a:rPr>
              <a:t>x</a:t>
            </a:r>
            <a:r>
              <a:rPr sz="1650" spc="22" baseline="43000" dirty="0">
                <a:latin typeface="Times New Roman" panose="02020603050405020304"/>
                <a:cs typeface="Times New Roman" panose="02020603050405020304"/>
              </a:rPr>
              <a:t>2</a:t>
            </a:r>
            <a:endParaRPr sz="1650" baseline="43000">
              <a:latin typeface="Times New Roman" panose="02020603050405020304"/>
              <a:cs typeface="Times New Roman" panose="02020603050405020304"/>
            </a:endParaRPr>
          </a:p>
        </p:txBody>
      </p:sp>
      <p:sp>
        <p:nvSpPr>
          <p:cNvPr id="122" name="object 122"/>
          <p:cNvSpPr txBox="1"/>
          <p:nvPr/>
        </p:nvSpPr>
        <p:spPr>
          <a:xfrm>
            <a:off x="5139327" y="4977019"/>
            <a:ext cx="1904364" cy="311785"/>
          </a:xfrm>
          <a:prstGeom prst="rect">
            <a:avLst/>
          </a:prstGeom>
        </p:spPr>
        <p:txBody>
          <a:bodyPr vert="horz" wrap="square" lIns="0" tIns="12065" rIns="0" bIns="0" rtlCol="0">
            <a:spAutoFit/>
          </a:bodyPr>
          <a:lstStyle/>
          <a:p>
            <a:pPr marL="12700">
              <a:lnSpc>
                <a:spcPct val="100000"/>
              </a:lnSpc>
              <a:spcBef>
                <a:spcPts val="95"/>
              </a:spcBef>
            </a:pPr>
            <a:r>
              <a:rPr sz="1950" spc="-10" dirty="0">
                <a:latin typeface="Symbol" panose="05050102010706020507"/>
                <a:cs typeface="Symbol" panose="05050102010706020507"/>
              </a:rPr>
              <a:t></a:t>
            </a:r>
            <a:r>
              <a:rPr sz="1950" i="1" spc="-10" dirty="0">
                <a:latin typeface="Times New Roman" panose="02020603050405020304"/>
                <a:cs typeface="Times New Roman" panose="02020603050405020304"/>
              </a:rPr>
              <a:t>S </a:t>
            </a:r>
            <a:r>
              <a:rPr sz="1950" spc="-5" dirty="0">
                <a:latin typeface="Symbol" panose="05050102010706020507"/>
                <a:cs typeface="Symbol" panose="05050102010706020507"/>
              </a:rPr>
              <a:t></a:t>
            </a:r>
            <a:r>
              <a:rPr sz="1950" spc="-5" dirty="0">
                <a:latin typeface="Times New Roman" panose="02020603050405020304"/>
                <a:cs typeface="Times New Roman" panose="02020603050405020304"/>
              </a:rPr>
              <a:t> </a:t>
            </a:r>
            <a:r>
              <a:rPr sz="1950" i="1" spc="-5" dirty="0">
                <a:latin typeface="Times New Roman" panose="02020603050405020304"/>
                <a:cs typeface="Times New Roman" panose="02020603050405020304"/>
              </a:rPr>
              <a:t>S </a:t>
            </a:r>
            <a:r>
              <a:rPr sz="1950" spc="-5" dirty="0">
                <a:latin typeface="Symbol" panose="05050102010706020507"/>
                <a:cs typeface="Symbol" panose="05050102010706020507"/>
              </a:rPr>
              <a:t></a:t>
            </a:r>
            <a:r>
              <a:rPr sz="1950" spc="-5" dirty="0">
                <a:latin typeface="Times New Roman" panose="02020603050405020304"/>
                <a:cs typeface="Times New Roman" panose="02020603050405020304"/>
              </a:rPr>
              <a:t> </a:t>
            </a:r>
            <a:r>
              <a:rPr sz="1950" i="1" spc="25" dirty="0">
                <a:latin typeface="Times New Roman" panose="02020603050405020304"/>
                <a:cs typeface="Times New Roman" panose="02020603050405020304"/>
              </a:rPr>
              <a:t>S</a:t>
            </a:r>
            <a:r>
              <a:rPr sz="1650" spc="37" baseline="-25000" dirty="0">
                <a:latin typeface="Times New Roman" panose="02020603050405020304"/>
                <a:cs typeface="Times New Roman" panose="02020603050405020304"/>
              </a:rPr>
              <a:t>0 </a:t>
            </a:r>
            <a:r>
              <a:rPr sz="1950" spc="-5" dirty="0">
                <a:latin typeface="Symbol" panose="05050102010706020507"/>
                <a:cs typeface="Symbol" panose="05050102010706020507"/>
              </a:rPr>
              <a:t></a:t>
            </a:r>
            <a:r>
              <a:rPr sz="1950" spc="55" dirty="0">
                <a:latin typeface="Times New Roman" panose="02020603050405020304"/>
                <a:cs typeface="Times New Roman" panose="02020603050405020304"/>
              </a:rPr>
              <a:t> </a:t>
            </a:r>
            <a:r>
              <a:rPr sz="1950" spc="15" dirty="0">
                <a:latin typeface="Symbol" panose="05050102010706020507"/>
                <a:cs typeface="Symbol" panose="05050102010706020507"/>
              </a:rPr>
              <a:t></a:t>
            </a:r>
            <a:r>
              <a:rPr sz="1950" spc="15" dirty="0">
                <a:latin typeface="Times New Roman" panose="02020603050405020304"/>
                <a:cs typeface="Times New Roman" panose="02020603050405020304"/>
              </a:rPr>
              <a:t>3</a:t>
            </a:r>
            <a:r>
              <a:rPr sz="1950" i="1" spc="15" dirty="0">
                <a:latin typeface="Times New Roman" panose="02020603050405020304"/>
                <a:cs typeface="Times New Roman" panose="02020603050405020304"/>
              </a:rPr>
              <a:t>k</a:t>
            </a:r>
            <a:r>
              <a:rPr sz="2925" spc="22" baseline="21000" dirty="0">
                <a:latin typeface="Symbol" panose="05050102010706020507"/>
                <a:cs typeface="Symbol" panose="05050102010706020507"/>
              </a:rPr>
              <a:t></a:t>
            </a:r>
            <a:endParaRPr sz="2925" baseline="21000">
              <a:latin typeface="Symbol" panose="05050102010706020507"/>
              <a:cs typeface="Symbol" panose="05050102010706020507"/>
            </a:endParaRPr>
          </a:p>
        </p:txBody>
      </p:sp>
      <p:sp>
        <p:nvSpPr>
          <p:cNvPr id="123" name="object 123"/>
          <p:cNvSpPr txBox="1"/>
          <p:nvPr/>
        </p:nvSpPr>
        <p:spPr>
          <a:xfrm>
            <a:off x="9226288" y="4810208"/>
            <a:ext cx="495934" cy="327660"/>
          </a:xfrm>
          <a:prstGeom prst="rect">
            <a:avLst/>
          </a:prstGeom>
        </p:spPr>
        <p:txBody>
          <a:bodyPr vert="horz" wrap="square" lIns="0" tIns="12700" rIns="0" bIns="0" rtlCol="0">
            <a:spAutoFit/>
          </a:bodyPr>
          <a:lstStyle/>
          <a:p>
            <a:pPr marL="12700">
              <a:lnSpc>
                <a:spcPct val="100000"/>
              </a:lnSpc>
              <a:spcBef>
                <a:spcPts val="100"/>
              </a:spcBef>
            </a:pPr>
            <a:r>
              <a:rPr sz="1950" spc="-5" dirty="0">
                <a:latin typeface="Symbol" panose="05050102010706020507"/>
                <a:cs typeface="Symbol" panose="05050102010706020507"/>
              </a:rPr>
              <a:t></a:t>
            </a:r>
            <a:r>
              <a:rPr sz="1950" spc="-185" dirty="0">
                <a:latin typeface="Times New Roman" panose="02020603050405020304"/>
                <a:cs typeface="Times New Roman" panose="02020603050405020304"/>
              </a:rPr>
              <a:t> </a:t>
            </a:r>
            <a:r>
              <a:rPr sz="1950" spc="-25" dirty="0">
                <a:latin typeface="Times New Roman" panose="02020603050405020304"/>
                <a:cs typeface="Times New Roman" panose="02020603050405020304"/>
              </a:rPr>
              <a:t>(</a:t>
            </a:r>
            <a:r>
              <a:rPr sz="2050" i="1" spc="-25" dirty="0">
                <a:latin typeface="Symbol" panose="05050102010706020507"/>
                <a:cs typeface="Symbol" panose="05050102010706020507"/>
              </a:rPr>
              <a:t></a:t>
            </a:r>
            <a:r>
              <a:rPr sz="1650" spc="-37" baseline="43000" dirty="0">
                <a:latin typeface="Times New Roman" panose="02020603050405020304"/>
                <a:cs typeface="Times New Roman" panose="02020603050405020304"/>
              </a:rPr>
              <a:t>2</a:t>
            </a:r>
            <a:endParaRPr sz="1650" baseline="43000">
              <a:latin typeface="Times New Roman" panose="02020603050405020304"/>
              <a:cs typeface="Times New Roman" panose="02020603050405020304"/>
            </a:endParaRPr>
          </a:p>
        </p:txBody>
      </p:sp>
      <p:sp>
        <p:nvSpPr>
          <p:cNvPr id="124" name="object 124"/>
          <p:cNvSpPr txBox="1"/>
          <p:nvPr/>
        </p:nvSpPr>
        <p:spPr>
          <a:xfrm>
            <a:off x="8043588" y="4810208"/>
            <a:ext cx="1138555" cy="366395"/>
          </a:xfrm>
          <a:prstGeom prst="rect">
            <a:avLst/>
          </a:prstGeom>
        </p:spPr>
        <p:txBody>
          <a:bodyPr vert="horz" wrap="square" lIns="0" tIns="12700" rIns="0" bIns="0" rtlCol="0">
            <a:spAutoFit/>
          </a:bodyPr>
          <a:lstStyle/>
          <a:p>
            <a:pPr marL="12700">
              <a:lnSpc>
                <a:spcPts val="1950"/>
              </a:lnSpc>
              <a:spcBef>
                <a:spcPts val="100"/>
              </a:spcBef>
            </a:pPr>
            <a:r>
              <a:rPr sz="1950" spc="-5" dirty="0">
                <a:latin typeface="Symbol" panose="05050102010706020507"/>
                <a:cs typeface="Symbol" panose="05050102010706020507"/>
              </a:rPr>
              <a:t></a:t>
            </a:r>
            <a:r>
              <a:rPr sz="1950" spc="-5" dirty="0">
                <a:latin typeface="Times New Roman" panose="02020603050405020304"/>
                <a:cs typeface="Times New Roman" panose="02020603050405020304"/>
              </a:rPr>
              <a:t> </a:t>
            </a:r>
            <a:r>
              <a:rPr sz="1950" spc="-30" dirty="0">
                <a:latin typeface="Times New Roman" panose="02020603050405020304"/>
                <a:cs typeface="Times New Roman" panose="02020603050405020304"/>
              </a:rPr>
              <a:t>(</a:t>
            </a:r>
            <a:r>
              <a:rPr sz="2050" i="1" spc="-30" dirty="0">
                <a:latin typeface="Symbol" panose="05050102010706020507"/>
                <a:cs typeface="Symbol" panose="05050102010706020507"/>
              </a:rPr>
              <a:t></a:t>
            </a:r>
            <a:r>
              <a:rPr sz="1650" spc="-44" baseline="43000" dirty="0">
                <a:latin typeface="Times New Roman" panose="02020603050405020304"/>
                <a:cs typeface="Times New Roman" panose="02020603050405020304"/>
              </a:rPr>
              <a:t>2  </a:t>
            </a:r>
            <a:r>
              <a:rPr sz="1950" spc="-5" dirty="0">
                <a:latin typeface="Symbol" panose="05050102010706020507"/>
                <a:cs typeface="Symbol" panose="05050102010706020507"/>
              </a:rPr>
              <a:t></a:t>
            </a:r>
            <a:r>
              <a:rPr sz="1950" spc="-5" dirty="0">
                <a:latin typeface="Times New Roman" panose="02020603050405020304"/>
                <a:cs typeface="Times New Roman" panose="02020603050405020304"/>
              </a:rPr>
              <a:t>1)</a:t>
            </a:r>
            <a:r>
              <a:rPr sz="1950" spc="-355" dirty="0">
                <a:latin typeface="Times New Roman" panose="02020603050405020304"/>
                <a:cs typeface="Times New Roman" panose="02020603050405020304"/>
              </a:rPr>
              <a:t> </a:t>
            </a:r>
            <a:r>
              <a:rPr sz="1950" i="1" spc="70" dirty="0">
                <a:latin typeface="Times New Roman" panose="02020603050405020304"/>
                <a:cs typeface="Times New Roman" panose="02020603050405020304"/>
              </a:rPr>
              <a:t>y</a:t>
            </a:r>
            <a:r>
              <a:rPr sz="1650" spc="104" baseline="43000" dirty="0">
                <a:latin typeface="Times New Roman" panose="02020603050405020304"/>
                <a:cs typeface="Times New Roman" panose="02020603050405020304"/>
              </a:rPr>
              <a:t>2</a:t>
            </a:r>
            <a:endParaRPr sz="1650" baseline="43000">
              <a:latin typeface="Times New Roman" panose="02020603050405020304"/>
              <a:cs typeface="Times New Roman" panose="02020603050405020304"/>
            </a:endParaRPr>
          </a:p>
          <a:p>
            <a:pPr marL="412750">
              <a:lnSpc>
                <a:spcPts val="810"/>
              </a:lnSpc>
              <a:tabLst>
                <a:tab pos="1035685" algn="l"/>
              </a:tabLst>
            </a:pPr>
            <a:r>
              <a:rPr sz="1100" spc="15" dirty="0">
                <a:latin typeface="Times New Roman" panose="02020603050405020304"/>
                <a:cs typeface="Times New Roman" panose="02020603050405020304"/>
              </a:rPr>
              <a:t>2	0</a:t>
            </a:r>
            <a:endParaRPr sz="1100">
              <a:latin typeface="Times New Roman" panose="02020603050405020304"/>
              <a:cs typeface="Times New Roman" panose="02020603050405020304"/>
            </a:endParaRPr>
          </a:p>
        </p:txBody>
      </p:sp>
      <p:sp>
        <p:nvSpPr>
          <p:cNvPr id="125" name="object 125"/>
          <p:cNvSpPr txBox="1"/>
          <p:nvPr/>
        </p:nvSpPr>
        <p:spPr>
          <a:xfrm>
            <a:off x="7062521" y="4810208"/>
            <a:ext cx="245745" cy="327660"/>
          </a:xfrm>
          <a:prstGeom prst="rect">
            <a:avLst/>
          </a:prstGeom>
        </p:spPr>
        <p:txBody>
          <a:bodyPr vert="horz" wrap="square" lIns="0" tIns="12700" rIns="0" bIns="0" rtlCol="0">
            <a:spAutoFit/>
          </a:bodyPr>
          <a:lstStyle/>
          <a:p>
            <a:pPr marL="12700">
              <a:lnSpc>
                <a:spcPct val="100000"/>
              </a:lnSpc>
              <a:spcBef>
                <a:spcPts val="100"/>
              </a:spcBef>
            </a:pPr>
            <a:r>
              <a:rPr sz="1950" spc="5" dirty="0">
                <a:latin typeface="Times New Roman" panose="02020603050405020304"/>
                <a:cs typeface="Times New Roman" panose="02020603050405020304"/>
              </a:rPr>
              <a:t>(</a:t>
            </a:r>
            <a:r>
              <a:rPr sz="2050" i="1" spc="-60" dirty="0">
                <a:latin typeface="Symbol" panose="05050102010706020507"/>
                <a:cs typeface="Symbol" panose="05050102010706020507"/>
              </a:rPr>
              <a:t></a:t>
            </a:r>
            <a:endParaRPr sz="2050">
              <a:latin typeface="Symbol" panose="05050102010706020507"/>
              <a:cs typeface="Symbol" panose="05050102010706020507"/>
            </a:endParaRPr>
          </a:p>
        </p:txBody>
      </p:sp>
      <p:sp>
        <p:nvSpPr>
          <p:cNvPr id="126" name="object 126"/>
          <p:cNvSpPr/>
          <p:nvPr/>
        </p:nvSpPr>
        <p:spPr>
          <a:xfrm>
            <a:off x="8393878" y="6280106"/>
            <a:ext cx="53340" cy="157480"/>
          </a:xfrm>
          <a:custGeom>
            <a:avLst/>
            <a:gdLst/>
            <a:ahLst/>
            <a:cxnLst/>
            <a:rect l="l" t="t" r="r" b="b"/>
            <a:pathLst>
              <a:path w="53340" h="157479">
                <a:moveTo>
                  <a:pt x="52719" y="0"/>
                </a:moveTo>
                <a:lnTo>
                  <a:pt x="0" y="157464"/>
                </a:lnTo>
              </a:path>
            </a:pathLst>
          </a:custGeom>
          <a:ln w="9002">
            <a:solidFill>
              <a:srgbClr val="000000"/>
            </a:solidFill>
          </a:ln>
        </p:spPr>
        <p:txBody>
          <a:bodyPr wrap="square" lIns="0" tIns="0" rIns="0" bIns="0" rtlCol="0"/>
          <a:lstStyle/>
          <a:p/>
        </p:txBody>
      </p:sp>
      <p:sp>
        <p:nvSpPr>
          <p:cNvPr id="127" name="object 127"/>
          <p:cNvSpPr/>
          <p:nvPr/>
        </p:nvSpPr>
        <p:spPr>
          <a:xfrm>
            <a:off x="8393878" y="6437571"/>
            <a:ext cx="53340" cy="157480"/>
          </a:xfrm>
          <a:custGeom>
            <a:avLst/>
            <a:gdLst/>
            <a:ahLst/>
            <a:cxnLst/>
            <a:rect l="l" t="t" r="r" b="b"/>
            <a:pathLst>
              <a:path w="53340" h="157479">
                <a:moveTo>
                  <a:pt x="0" y="0"/>
                </a:moveTo>
                <a:lnTo>
                  <a:pt x="52719" y="157130"/>
                </a:lnTo>
              </a:path>
            </a:pathLst>
          </a:custGeom>
          <a:ln w="9002">
            <a:solidFill>
              <a:srgbClr val="000000"/>
            </a:solidFill>
          </a:ln>
        </p:spPr>
        <p:txBody>
          <a:bodyPr wrap="square" lIns="0" tIns="0" rIns="0" bIns="0" rtlCol="0"/>
          <a:lstStyle/>
          <a:p/>
        </p:txBody>
      </p:sp>
      <p:sp>
        <p:nvSpPr>
          <p:cNvPr id="128" name="object 128"/>
          <p:cNvSpPr/>
          <p:nvPr/>
        </p:nvSpPr>
        <p:spPr>
          <a:xfrm>
            <a:off x="8662682" y="6280106"/>
            <a:ext cx="52705" cy="157480"/>
          </a:xfrm>
          <a:custGeom>
            <a:avLst/>
            <a:gdLst/>
            <a:ahLst/>
            <a:cxnLst/>
            <a:rect l="l" t="t" r="r" b="b"/>
            <a:pathLst>
              <a:path w="52704" h="157479">
                <a:moveTo>
                  <a:pt x="0" y="0"/>
                </a:moveTo>
                <a:lnTo>
                  <a:pt x="52319" y="157464"/>
                </a:lnTo>
              </a:path>
            </a:pathLst>
          </a:custGeom>
          <a:ln w="9002">
            <a:solidFill>
              <a:srgbClr val="000000"/>
            </a:solidFill>
          </a:ln>
        </p:spPr>
        <p:txBody>
          <a:bodyPr wrap="square" lIns="0" tIns="0" rIns="0" bIns="0" rtlCol="0"/>
          <a:lstStyle/>
          <a:p/>
        </p:txBody>
      </p:sp>
      <p:sp>
        <p:nvSpPr>
          <p:cNvPr id="129" name="object 129"/>
          <p:cNvSpPr/>
          <p:nvPr/>
        </p:nvSpPr>
        <p:spPr>
          <a:xfrm>
            <a:off x="8662682" y="6437571"/>
            <a:ext cx="52705" cy="157480"/>
          </a:xfrm>
          <a:custGeom>
            <a:avLst/>
            <a:gdLst/>
            <a:ahLst/>
            <a:cxnLst/>
            <a:rect l="l" t="t" r="r" b="b"/>
            <a:pathLst>
              <a:path w="52704" h="157479">
                <a:moveTo>
                  <a:pt x="52319" y="0"/>
                </a:moveTo>
                <a:lnTo>
                  <a:pt x="0" y="157130"/>
                </a:lnTo>
              </a:path>
            </a:pathLst>
          </a:custGeom>
          <a:ln w="9002">
            <a:solidFill>
              <a:srgbClr val="000000"/>
            </a:solidFill>
          </a:ln>
        </p:spPr>
        <p:txBody>
          <a:bodyPr wrap="square" lIns="0" tIns="0" rIns="0" bIns="0" rtlCol="0"/>
          <a:lstStyle/>
          <a:p/>
        </p:txBody>
      </p:sp>
      <p:sp>
        <p:nvSpPr>
          <p:cNvPr id="130" name="object 130"/>
          <p:cNvSpPr txBox="1"/>
          <p:nvPr/>
        </p:nvSpPr>
        <p:spPr>
          <a:xfrm>
            <a:off x="10369177" y="6425738"/>
            <a:ext cx="108585" cy="273685"/>
          </a:xfrm>
          <a:prstGeom prst="rect">
            <a:avLst/>
          </a:prstGeom>
        </p:spPr>
        <p:txBody>
          <a:bodyPr vert="horz" wrap="square" lIns="0" tIns="12700" rIns="0" bIns="0" rtlCol="0">
            <a:spAutoFit/>
          </a:bodyPr>
          <a:lstStyle/>
          <a:p>
            <a:pPr marL="12700">
              <a:lnSpc>
                <a:spcPct val="100000"/>
              </a:lnSpc>
              <a:spcBef>
                <a:spcPts val="100"/>
              </a:spcBef>
            </a:pPr>
            <a:r>
              <a:rPr sz="1700" dirty="0">
                <a:latin typeface="Symbol" panose="05050102010706020507"/>
                <a:cs typeface="Symbol" panose="05050102010706020507"/>
              </a:rPr>
              <a:t></a:t>
            </a:r>
            <a:endParaRPr sz="1700">
              <a:latin typeface="Symbol" panose="05050102010706020507"/>
              <a:cs typeface="Symbol" panose="05050102010706020507"/>
            </a:endParaRPr>
          </a:p>
        </p:txBody>
      </p:sp>
      <p:sp>
        <p:nvSpPr>
          <p:cNvPr id="131" name="object 131"/>
          <p:cNvSpPr txBox="1"/>
          <p:nvPr/>
        </p:nvSpPr>
        <p:spPr>
          <a:xfrm>
            <a:off x="10369177" y="6217898"/>
            <a:ext cx="108585" cy="273685"/>
          </a:xfrm>
          <a:prstGeom prst="rect">
            <a:avLst/>
          </a:prstGeom>
        </p:spPr>
        <p:txBody>
          <a:bodyPr vert="horz" wrap="square" lIns="0" tIns="12700" rIns="0" bIns="0" rtlCol="0">
            <a:spAutoFit/>
          </a:bodyPr>
          <a:lstStyle/>
          <a:p>
            <a:pPr marL="12700">
              <a:lnSpc>
                <a:spcPct val="100000"/>
              </a:lnSpc>
              <a:spcBef>
                <a:spcPts val="100"/>
              </a:spcBef>
            </a:pPr>
            <a:r>
              <a:rPr sz="1700" dirty="0">
                <a:latin typeface="Symbol" panose="05050102010706020507"/>
                <a:cs typeface="Symbol" panose="05050102010706020507"/>
              </a:rPr>
              <a:t></a:t>
            </a:r>
            <a:endParaRPr sz="1700">
              <a:latin typeface="Symbol" panose="05050102010706020507"/>
              <a:cs typeface="Symbol" panose="05050102010706020507"/>
            </a:endParaRPr>
          </a:p>
        </p:txBody>
      </p:sp>
      <p:sp>
        <p:nvSpPr>
          <p:cNvPr id="132" name="object 132"/>
          <p:cNvSpPr txBox="1"/>
          <p:nvPr/>
        </p:nvSpPr>
        <p:spPr>
          <a:xfrm>
            <a:off x="10369177" y="6575862"/>
            <a:ext cx="108585" cy="273685"/>
          </a:xfrm>
          <a:prstGeom prst="rect">
            <a:avLst/>
          </a:prstGeom>
        </p:spPr>
        <p:txBody>
          <a:bodyPr vert="horz" wrap="square" lIns="0" tIns="12700" rIns="0" bIns="0" rtlCol="0">
            <a:spAutoFit/>
          </a:bodyPr>
          <a:lstStyle/>
          <a:p>
            <a:pPr marL="12700">
              <a:lnSpc>
                <a:spcPct val="100000"/>
              </a:lnSpc>
              <a:spcBef>
                <a:spcPts val="100"/>
              </a:spcBef>
            </a:pPr>
            <a:r>
              <a:rPr sz="1700" dirty="0">
                <a:latin typeface="Symbol" panose="05050102010706020507"/>
                <a:cs typeface="Symbol" panose="05050102010706020507"/>
              </a:rPr>
              <a:t></a:t>
            </a:r>
            <a:endParaRPr sz="1700">
              <a:latin typeface="Symbol" panose="05050102010706020507"/>
              <a:cs typeface="Symbol" panose="05050102010706020507"/>
            </a:endParaRPr>
          </a:p>
        </p:txBody>
      </p:sp>
      <p:sp>
        <p:nvSpPr>
          <p:cNvPr id="133" name="object 133"/>
          <p:cNvSpPr txBox="1"/>
          <p:nvPr/>
        </p:nvSpPr>
        <p:spPr>
          <a:xfrm>
            <a:off x="6606059" y="6425738"/>
            <a:ext cx="108585" cy="273685"/>
          </a:xfrm>
          <a:prstGeom prst="rect">
            <a:avLst/>
          </a:prstGeom>
        </p:spPr>
        <p:txBody>
          <a:bodyPr vert="horz" wrap="square" lIns="0" tIns="12700" rIns="0" bIns="0" rtlCol="0">
            <a:spAutoFit/>
          </a:bodyPr>
          <a:lstStyle/>
          <a:p>
            <a:pPr marL="12700">
              <a:lnSpc>
                <a:spcPct val="100000"/>
              </a:lnSpc>
              <a:spcBef>
                <a:spcPts val="100"/>
              </a:spcBef>
            </a:pPr>
            <a:r>
              <a:rPr sz="1700" dirty="0">
                <a:latin typeface="Symbol" panose="05050102010706020507"/>
                <a:cs typeface="Symbol" panose="05050102010706020507"/>
              </a:rPr>
              <a:t></a:t>
            </a:r>
            <a:endParaRPr sz="1700">
              <a:latin typeface="Symbol" panose="05050102010706020507"/>
              <a:cs typeface="Symbol" panose="05050102010706020507"/>
            </a:endParaRPr>
          </a:p>
        </p:txBody>
      </p:sp>
      <p:sp>
        <p:nvSpPr>
          <p:cNvPr id="134" name="object 134"/>
          <p:cNvSpPr txBox="1"/>
          <p:nvPr/>
        </p:nvSpPr>
        <p:spPr>
          <a:xfrm>
            <a:off x="6606059" y="6217898"/>
            <a:ext cx="108585" cy="273685"/>
          </a:xfrm>
          <a:prstGeom prst="rect">
            <a:avLst/>
          </a:prstGeom>
        </p:spPr>
        <p:txBody>
          <a:bodyPr vert="horz" wrap="square" lIns="0" tIns="12700" rIns="0" bIns="0" rtlCol="0">
            <a:spAutoFit/>
          </a:bodyPr>
          <a:lstStyle/>
          <a:p>
            <a:pPr marL="12700">
              <a:lnSpc>
                <a:spcPct val="100000"/>
              </a:lnSpc>
              <a:spcBef>
                <a:spcPts val="100"/>
              </a:spcBef>
            </a:pPr>
            <a:r>
              <a:rPr sz="1700" dirty="0">
                <a:latin typeface="Symbol" panose="05050102010706020507"/>
                <a:cs typeface="Symbol" panose="05050102010706020507"/>
              </a:rPr>
              <a:t></a:t>
            </a:r>
            <a:endParaRPr sz="1700">
              <a:latin typeface="Symbol" panose="05050102010706020507"/>
              <a:cs typeface="Symbol" panose="05050102010706020507"/>
            </a:endParaRPr>
          </a:p>
        </p:txBody>
      </p:sp>
      <p:sp>
        <p:nvSpPr>
          <p:cNvPr id="135" name="object 135"/>
          <p:cNvSpPr txBox="1"/>
          <p:nvPr/>
        </p:nvSpPr>
        <p:spPr>
          <a:xfrm>
            <a:off x="6606059" y="6575862"/>
            <a:ext cx="108585" cy="273685"/>
          </a:xfrm>
          <a:prstGeom prst="rect">
            <a:avLst/>
          </a:prstGeom>
        </p:spPr>
        <p:txBody>
          <a:bodyPr vert="horz" wrap="square" lIns="0" tIns="12700" rIns="0" bIns="0" rtlCol="0">
            <a:spAutoFit/>
          </a:bodyPr>
          <a:lstStyle/>
          <a:p>
            <a:pPr marL="12700">
              <a:lnSpc>
                <a:spcPct val="100000"/>
              </a:lnSpc>
              <a:spcBef>
                <a:spcPts val="100"/>
              </a:spcBef>
            </a:pPr>
            <a:r>
              <a:rPr sz="1700" dirty="0">
                <a:latin typeface="Symbol" panose="05050102010706020507"/>
                <a:cs typeface="Symbol" panose="05050102010706020507"/>
              </a:rPr>
              <a:t></a:t>
            </a:r>
            <a:endParaRPr sz="1700">
              <a:latin typeface="Symbol" panose="05050102010706020507"/>
              <a:cs typeface="Symbol" panose="05050102010706020507"/>
            </a:endParaRPr>
          </a:p>
        </p:txBody>
      </p:sp>
      <p:sp>
        <p:nvSpPr>
          <p:cNvPr id="136" name="object 136"/>
          <p:cNvSpPr txBox="1"/>
          <p:nvPr/>
        </p:nvSpPr>
        <p:spPr>
          <a:xfrm>
            <a:off x="6606059" y="5664112"/>
            <a:ext cx="108585" cy="273685"/>
          </a:xfrm>
          <a:prstGeom prst="rect">
            <a:avLst/>
          </a:prstGeom>
        </p:spPr>
        <p:txBody>
          <a:bodyPr vert="horz" wrap="square" lIns="0" tIns="12700" rIns="0" bIns="0" rtlCol="0">
            <a:spAutoFit/>
          </a:bodyPr>
          <a:lstStyle/>
          <a:p>
            <a:pPr marL="12700">
              <a:lnSpc>
                <a:spcPct val="100000"/>
              </a:lnSpc>
              <a:spcBef>
                <a:spcPts val="100"/>
              </a:spcBef>
            </a:pPr>
            <a:r>
              <a:rPr sz="1700" dirty="0">
                <a:latin typeface="Symbol" panose="05050102010706020507"/>
                <a:cs typeface="Symbol" panose="05050102010706020507"/>
              </a:rPr>
              <a:t></a:t>
            </a:r>
            <a:endParaRPr sz="1700">
              <a:latin typeface="Symbol" panose="05050102010706020507"/>
              <a:cs typeface="Symbol" panose="05050102010706020507"/>
            </a:endParaRPr>
          </a:p>
        </p:txBody>
      </p:sp>
      <p:sp>
        <p:nvSpPr>
          <p:cNvPr id="137" name="object 137"/>
          <p:cNvSpPr txBox="1"/>
          <p:nvPr/>
        </p:nvSpPr>
        <p:spPr>
          <a:xfrm>
            <a:off x="8720719" y="6466020"/>
            <a:ext cx="88900" cy="165735"/>
          </a:xfrm>
          <a:prstGeom prst="rect">
            <a:avLst/>
          </a:prstGeom>
        </p:spPr>
        <p:txBody>
          <a:bodyPr vert="horz" wrap="square" lIns="0" tIns="12065" rIns="0" bIns="0" rtlCol="0">
            <a:spAutoFit/>
          </a:bodyPr>
          <a:lstStyle/>
          <a:p>
            <a:pPr marL="12700">
              <a:lnSpc>
                <a:spcPct val="100000"/>
              </a:lnSpc>
              <a:spcBef>
                <a:spcPts val="95"/>
              </a:spcBef>
            </a:pPr>
            <a:r>
              <a:rPr sz="1000" spc="-5" dirty="0">
                <a:latin typeface="Times New Roman" panose="02020603050405020304"/>
                <a:cs typeface="Times New Roman" panose="02020603050405020304"/>
              </a:rPr>
              <a:t>0</a:t>
            </a:r>
            <a:endParaRPr sz="1000">
              <a:latin typeface="Times New Roman" panose="02020603050405020304"/>
              <a:cs typeface="Times New Roman" panose="02020603050405020304"/>
            </a:endParaRPr>
          </a:p>
        </p:txBody>
      </p:sp>
      <p:sp>
        <p:nvSpPr>
          <p:cNvPr id="138" name="object 138"/>
          <p:cNvSpPr txBox="1"/>
          <p:nvPr/>
        </p:nvSpPr>
        <p:spPr>
          <a:xfrm>
            <a:off x="10253861" y="5664112"/>
            <a:ext cx="224154" cy="273685"/>
          </a:xfrm>
          <a:prstGeom prst="rect">
            <a:avLst/>
          </a:prstGeom>
        </p:spPr>
        <p:txBody>
          <a:bodyPr vert="horz" wrap="square" lIns="0" tIns="12700" rIns="0" bIns="0" rtlCol="0">
            <a:spAutoFit/>
          </a:bodyPr>
          <a:lstStyle/>
          <a:p>
            <a:pPr marL="12700">
              <a:lnSpc>
                <a:spcPct val="100000"/>
              </a:lnSpc>
              <a:spcBef>
                <a:spcPts val="100"/>
              </a:spcBef>
            </a:pPr>
            <a:r>
              <a:rPr sz="1500" spc="-7" baseline="-17000" dirty="0">
                <a:latin typeface="Times New Roman" panose="02020603050405020304"/>
                <a:cs typeface="Times New Roman" panose="02020603050405020304"/>
              </a:rPr>
              <a:t>2</a:t>
            </a:r>
            <a:r>
              <a:rPr sz="1500" spc="120" baseline="-17000" dirty="0">
                <a:latin typeface="Times New Roman" panose="02020603050405020304"/>
                <a:cs typeface="Times New Roman" panose="02020603050405020304"/>
              </a:rPr>
              <a:t> </a:t>
            </a:r>
            <a:r>
              <a:rPr sz="1700" dirty="0">
                <a:latin typeface="Symbol" panose="05050102010706020507"/>
                <a:cs typeface="Symbol" panose="05050102010706020507"/>
              </a:rPr>
              <a:t></a:t>
            </a:r>
            <a:endParaRPr sz="1700">
              <a:latin typeface="Symbol" panose="05050102010706020507"/>
              <a:cs typeface="Symbol" panose="05050102010706020507"/>
            </a:endParaRPr>
          </a:p>
        </p:txBody>
      </p:sp>
      <p:sp>
        <p:nvSpPr>
          <p:cNvPr id="139" name="object 139"/>
          <p:cNvSpPr txBox="1"/>
          <p:nvPr/>
        </p:nvSpPr>
        <p:spPr>
          <a:xfrm>
            <a:off x="8993127" y="5791805"/>
            <a:ext cx="560070" cy="165735"/>
          </a:xfrm>
          <a:prstGeom prst="rect">
            <a:avLst/>
          </a:prstGeom>
        </p:spPr>
        <p:txBody>
          <a:bodyPr vert="horz" wrap="square" lIns="0" tIns="12065" rIns="0" bIns="0" rtlCol="0">
            <a:spAutoFit/>
          </a:bodyPr>
          <a:lstStyle/>
          <a:p>
            <a:pPr marL="12700">
              <a:lnSpc>
                <a:spcPct val="100000"/>
              </a:lnSpc>
              <a:spcBef>
                <a:spcPts val="95"/>
              </a:spcBef>
              <a:tabLst>
                <a:tab pos="482600" algn="l"/>
              </a:tabLst>
            </a:pPr>
            <a:r>
              <a:rPr sz="1000" spc="-5" dirty="0">
                <a:latin typeface="Times New Roman" panose="02020603050405020304"/>
                <a:cs typeface="Times New Roman" panose="02020603050405020304"/>
              </a:rPr>
              <a:t>2</a:t>
            </a:r>
            <a:r>
              <a:rPr sz="1000" spc="-5" dirty="0">
                <a:latin typeface="Times New Roman" panose="02020603050405020304"/>
                <a:cs typeface="Times New Roman" panose="02020603050405020304"/>
              </a:rPr>
              <a:t>	</a:t>
            </a:r>
            <a:r>
              <a:rPr sz="1000" spc="-5" dirty="0">
                <a:latin typeface="Times New Roman" panose="02020603050405020304"/>
                <a:cs typeface="Times New Roman" panose="02020603050405020304"/>
              </a:rPr>
              <a:t>2</a:t>
            </a:r>
            <a:endParaRPr sz="1000">
              <a:latin typeface="Times New Roman" panose="02020603050405020304"/>
              <a:cs typeface="Times New Roman" panose="02020603050405020304"/>
            </a:endParaRPr>
          </a:p>
        </p:txBody>
      </p:sp>
      <p:sp>
        <p:nvSpPr>
          <p:cNvPr id="140" name="object 140"/>
          <p:cNvSpPr txBox="1"/>
          <p:nvPr/>
        </p:nvSpPr>
        <p:spPr>
          <a:xfrm>
            <a:off x="6606059" y="6010392"/>
            <a:ext cx="3871595" cy="273685"/>
          </a:xfrm>
          <a:prstGeom prst="rect">
            <a:avLst/>
          </a:prstGeom>
        </p:spPr>
        <p:txBody>
          <a:bodyPr vert="horz" wrap="square" lIns="0" tIns="12700" rIns="0" bIns="0" rtlCol="0">
            <a:spAutoFit/>
          </a:bodyPr>
          <a:lstStyle/>
          <a:p>
            <a:pPr marL="12700">
              <a:lnSpc>
                <a:spcPct val="100000"/>
              </a:lnSpc>
              <a:spcBef>
                <a:spcPts val="100"/>
              </a:spcBef>
              <a:tabLst>
                <a:tab pos="828040" algn="l"/>
                <a:tab pos="2098040" algn="l"/>
                <a:tab pos="3378835" algn="l"/>
                <a:tab pos="3750945" algn="l"/>
              </a:tabLst>
            </a:pPr>
            <a:r>
              <a:rPr sz="1700" dirty="0">
                <a:latin typeface="Symbol" panose="05050102010706020507"/>
                <a:cs typeface="Symbol" panose="05050102010706020507"/>
              </a:rPr>
              <a:t></a:t>
            </a:r>
            <a:r>
              <a:rPr sz="1700" spc="-215" dirty="0">
                <a:latin typeface="Times New Roman" panose="02020603050405020304"/>
                <a:cs typeface="Times New Roman" panose="02020603050405020304"/>
              </a:rPr>
              <a:t> </a:t>
            </a:r>
            <a:r>
              <a:rPr sz="1500" u="sng" spc="-7" baseline="3000" dirty="0">
                <a:uFill>
                  <a:solidFill>
                    <a:srgbClr val="000000"/>
                  </a:solidFill>
                </a:uFill>
                <a:latin typeface="Times New Roman" panose="02020603050405020304"/>
                <a:cs typeface="Times New Roman" panose="02020603050405020304"/>
              </a:rPr>
              <a:t> </a:t>
            </a:r>
            <a:r>
              <a:rPr sz="1500" u="sng" baseline="3000" dirty="0">
                <a:uFill>
                  <a:solidFill>
                    <a:srgbClr val="000000"/>
                  </a:solidFill>
                </a:uFill>
                <a:latin typeface="Times New Roman" panose="02020603050405020304"/>
                <a:cs typeface="Times New Roman" panose="02020603050405020304"/>
              </a:rPr>
              <a:t>	</a:t>
            </a:r>
            <a:r>
              <a:rPr sz="1500" u="sng" spc="-7" baseline="3000" dirty="0">
                <a:uFill>
                  <a:solidFill>
                    <a:srgbClr val="000000"/>
                  </a:solidFill>
                </a:uFill>
                <a:latin typeface="Times New Roman" panose="02020603050405020304"/>
                <a:cs typeface="Times New Roman" panose="02020603050405020304"/>
              </a:rPr>
              <a:t>1</a:t>
            </a:r>
            <a:r>
              <a:rPr sz="1500" u="sng" baseline="3000" dirty="0">
                <a:uFill>
                  <a:solidFill>
                    <a:srgbClr val="000000"/>
                  </a:solidFill>
                </a:uFill>
                <a:latin typeface="Times New Roman" panose="02020603050405020304"/>
                <a:cs typeface="Times New Roman" panose="02020603050405020304"/>
              </a:rPr>
              <a:t>	</a:t>
            </a:r>
            <a:r>
              <a:rPr sz="1500" u="sng" spc="-7" baseline="3000" dirty="0">
                <a:uFill>
                  <a:solidFill>
                    <a:srgbClr val="000000"/>
                  </a:solidFill>
                </a:uFill>
                <a:latin typeface="Times New Roman" panose="02020603050405020304"/>
                <a:cs typeface="Times New Roman" panose="02020603050405020304"/>
              </a:rPr>
              <a:t>1</a:t>
            </a:r>
            <a:r>
              <a:rPr sz="1500" u="sng" baseline="3000" dirty="0">
                <a:uFill>
                  <a:solidFill>
                    <a:srgbClr val="000000"/>
                  </a:solidFill>
                </a:uFill>
                <a:latin typeface="Times New Roman" panose="02020603050405020304"/>
                <a:cs typeface="Times New Roman" panose="02020603050405020304"/>
              </a:rPr>
              <a:t>	</a:t>
            </a:r>
            <a:r>
              <a:rPr sz="1500" u="sng" spc="-7" baseline="3000" dirty="0">
                <a:uFill>
                  <a:solidFill>
                    <a:srgbClr val="000000"/>
                  </a:solidFill>
                </a:uFill>
                <a:latin typeface="Times New Roman" panose="02020603050405020304"/>
                <a:cs typeface="Times New Roman" panose="02020603050405020304"/>
              </a:rPr>
              <a:t>1</a:t>
            </a:r>
            <a:r>
              <a:rPr sz="1500" u="sng" baseline="3000" dirty="0">
                <a:uFill>
                  <a:solidFill>
                    <a:srgbClr val="000000"/>
                  </a:solidFill>
                </a:uFill>
                <a:latin typeface="Times New Roman" panose="02020603050405020304"/>
                <a:cs typeface="Times New Roman" panose="02020603050405020304"/>
              </a:rPr>
              <a:t>	</a:t>
            </a:r>
            <a:r>
              <a:rPr sz="1500" spc="-97" baseline="3000" dirty="0">
                <a:latin typeface="Times New Roman" panose="02020603050405020304"/>
                <a:cs typeface="Times New Roman" panose="02020603050405020304"/>
              </a:rPr>
              <a:t> </a:t>
            </a:r>
            <a:r>
              <a:rPr sz="1700" dirty="0">
                <a:latin typeface="Symbol" panose="05050102010706020507"/>
                <a:cs typeface="Symbol" panose="05050102010706020507"/>
              </a:rPr>
              <a:t></a:t>
            </a:r>
            <a:endParaRPr sz="1700">
              <a:latin typeface="Symbol" panose="05050102010706020507"/>
              <a:cs typeface="Symbol" panose="05050102010706020507"/>
            </a:endParaRPr>
          </a:p>
        </p:txBody>
      </p:sp>
      <p:sp>
        <p:nvSpPr>
          <p:cNvPr id="141" name="object 141"/>
          <p:cNvSpPr txBox="1"/>
          <p:nvPr/>
        </p:nvSpPr>
        <p:spPr>
          <a:xfrm>
            <a:off x="7709969" y="5791805"/>
            <a:ext cx="560705" cy="165735"/>
          </a:xfrm>
          <a:prstGeom prst="rect">
            <a:avLst/>
          </a:prstGeom>
        </p:spPr>
        <p:txBody>
          <a:bodyPr vert="horz" wrap="square" lIns="0" tIns="12065" rIns="0" bIns="0" rtlCol="0">
            <a:spAutoFit/>
          </a:bodyPr>
          <a:lstStyle/>
          <a:p>
            <a:pPr marL="12700">
              <a:lnSpc>
                <a:spcPct val="100000"/>
              </a:lnSpc>
              <a:spcBef>
                <a:spcPts val="95"/>
              </a:spcBef>
              <a:tabLst>
                <a:tab pos="483870" algn="l"/>
              </a:tabLst>
            </a:pPr>
            <a:r>
              <a:rPr sz="1000" spc="-5" dirty="0">
                <a:latin typeface="Times New Roman" panose="02020603050405020304"/>
                <a:cs typeface="Times New Roman" panose="02020603050405020304"/>
              </a:rPr>
              <a:t>2</a:t>
            </a:r>
            <a:r>
              <a:rPr sz="1000" spc="-5" dirty="0">
                <a:latin typeface="Times New Roman" panose="02020603050405020304"/>
                <a:cs typeface="Times New Roman" panose="02020603050405020304"/>
              </a:rPr>
              <a:t>	</a:t>
            </a:r>
            <a:r>
              <a:rPr sz="1000" spc="-5" dirty="0">
                <a:latin typeface="Times New Roman" panose="02020603050405020304"/>
                <a:cs typeface="Times New Roman" panose="02020603050405020304"/>
              </a:rPr>
              <a:t>2</a:t>
            </a:r>
            <a:endParaRPr sz="1000">
              <a:latin typeface="Times New Roman" panose="02020603050405020304"/>
              <a:cs typeface="Times New Roman" panose="02020603050405020304"/>
            </a:endParaRPr>
          </a:p>
        </p:txBody>
      </p:sp>
      <p:sp>
        <p:nvSpPr>
          <p:cNvPr id="142" name="object 142"/>
          <p:cNvSpPr txBox="1"/>
          <p:nvPr/>
        </p:nvSpPr>
        <p:spPr>
          <a:xfrm>
            <a:off x="6914102" y="5791805"/>
            <a:ext cx="88900" cy="165735"/>
          </a:xfrm>
          <a:prstGeom prst="rect">
            <a:avLst/>
          </a:prstGeom>
        </p:spPr>
        <p:txBody>
          <a:bodyPr vert="horz" wrap="square" lIns="0" tIns="12065" rIns="0" bIns="0" rtlCol="0">
            <a:spAutoFit/>
          </a:bodyPr>
          <a:lstStyle/>
          <a:p>
            <a:pPr marL="12700">
              <a:lnSpc>
                <a:spcPct val="100000"/>
              </a:lnSpc>
              <a:spcBef>
                <a:spcPts val="95"/>
              </a:spcBef>
            </a:pPr>
            <a:r>
              <a:rPr sz="1000" spc="-5" dirty="0">
                <a:latin typeface="Times New Roman" panose="02020603050405020304"/>
                <a:cs typeface="Times New Roman" panose="02020603050405020304"/>
              </a:rPr>
              <a:t>2</a:t>
            </a:r>
            <a:endParaRPr sz="1000">
              <a:latin typeface="Times New Roman" panose="02020603050405020304"/>
              <a:cs typeface="Times New Roman" panose="02020603050405020304"/>
            </a:endParaRPr>
          </a:p>
        </p:txBody>
      </p:sp>
      <p:sp>
        <p:nvSpPr>
          <p:cNvPr id="143" name="object 143"/>
          <p:cNvSpPr txBox="1"/>
          <p:nvPr/>
        </p:nvSpPr>
        <p:spPr>
          <a:xfrm>
            <a:off x="6902357" y="5744612"/>
            <a:ext cx="2649220" cy="394970"/>
          </a:xfrm>
          <a:prstGeom prst="rect">
            <a:avLst/>
          </a:prstGeom>
        </p:spPr>
        <p:txBody>
          <a:bodyPr vert="horz" wrap="square" lIns="0" tIns="13335" rIns="0" bIns="0" rtlCol="0">
            <a:spAutoFit/>
          </a:bodyPr>
          <a:lstStyle/>
          <a:p>
            <a:pPr marL="12700">
              <a:lnSpc>
                <a:spcPct val="100000"/>
              </a:lnSpc>
              <a:spcBef>
                <a:spcPts val="105"/>
              </a:spcBef>
              <a:tabLst>
                <a:tab pos="450850" algn="l"/>
                <a:tab pos="1293495" algn="l"/>
                <a:tab pos="1719580" algn="l"/>
                <a:tab pos="2087880" algn="l"/>
                <a:tab pos="2572385" algn="l"/>
              </a:tabLst>
            </a:pPr>
            <a:r>
              <a:rPr sz="1000" spc="-5" dirty="0">
                <a:latin typeface="Times New Roman" panose="02020603050405020304"/>
                <a:cs typeface="Times New Roman" panose="02020603050405020304"/>
              </a:rPr>
              <a:t>1</a:t>
            </a:r>
            <a:r>
              <a:rPr sz="1000" spc="-5" dirty="0">
                <a:latin typeface="Times New Roman" panose="02020603050405020304"/>
                <a:cs typeface="Times New Roman" panose="02020603050405020304"/>
              </a:rPr>
              <a:t>	</a:t>
            </a:r>
            <a:r>
              <a:rPr sz="3825" spc="7" baseline="1000" dirty="0">
                <a:latin typeface="Symbol" panose="05050102010706020507"/>
                <a:cs typeface="Symbol" panose="05050102010706020507"/>
              </a:rPr>
              <a:t></a:t>
            </a:r>
            <a:r>
              <a:rPr sz="3825" spc="7" baseline="1000" dirty="0">
                <a:latin typeface="Times New Roman" panose="02020603050405020304"/>
                <a:cs typeface="Times New Roman" panose="02020603050405020304"/>
              </a:rPr>
              <a:t> </a:t>
            </a:r>
            <a:r>
              <a:rPr sz="3825" spc="-457" baseline="1000" dirty="0">
                <a:latin typeface="Times New Roman" panose="02020603050405020304"/>
                <a:cs typeface="Times New Roman" panose="02020603050405020304"/>
              </a:rPr>
              <a:t> </a:t>
            </a:r>
            <a:r>
              <a:rPr sz="1000" spc="-5" dirty="0">
                <a:latin typeface="Times New Roman" panose="02020603050405020304"/>
                <a:cs typeface="Times New Roman" panose="02020603050405020304"/>
              </a:rPr>
              <a:t>0</a:t>
            </a:r>
            <a:r>
              <a:rPr sz="1000" dirty="0">
                <a:latin typeface="Times New Roman" panose="02020603050405020304"/>
                <a:cs typeface="Times New Roman" panose="02020603050405020304"/>
              </a:rPr>
              <a:t>	</a:t>
            </a:r>
            <a:r>
              <a:rPr sz="1000" spc="-5" dirty="0">
                <a:latin typeface="Times New Roman" panose="02020603050405020304"/>
                <a:cs typeface="Times New Roman" panose="02020603050405020304"/>
              </a:rPr>
              <a:t>2</a:t>
            </a:r>
            <a:r>
              <a:rPr sz="1000" dirty="0">
                <a:latin typeface="Times New Roman" panose="02020603050405020304"/>
                <a:cs typeface="Times New Roman" panose="02020603050405020304"/>
              </a:rPr>
              <a:t>	</a:t>
            </a:r>
            <a:r>
              <a:rPr sz="3825" spc="7" baseline="1000" dirty="0">
                <a:latin typeface="Symbol" panose="05050102010706020507"/>
                <a:cs typeface="Symbol" panose="05050102010706020507"/>
              </a:rPr>
              <a:t></a:t>
            </a:r>
            <a:r>
              <a:rPr sz="3825" baseline="1000" dirty="0">
                <a:latin typeface="Times New Roman" panose="02020603050405020304"/>
                <a:cs typeface="Times New Roman" panose="02020603050405020304"/>
              </a:rPr>
              <a:t>	</a:t>
            </a:r>
            <a:r>
              <a:rPr sz="1000" spc="-5" dirty="0">
                <a:latin typeface="Times New Roman" panose="02020603050405020304"/>
                <a:cs typeface="Times New Roman" panose="02020603050405020304"/>
              </a:rPr>
              <a:t>0</a:t>
            </a:r>
            <a:r>
              <a:rPr sz="1000" dirty="0">
                <a:latin typeface="Times New Roman" panose="02020603050405020304"/>
                <a:cs typeface="Times New Roman" panose="02020603050405020304"/>
              </a:rPr>
              <a:t>	</a:t>
            </a:r>
            <a:r>
              <a:rPr sz="1000" spc="-5" dirty="0">
                <a:latin typeface="Times New Roman" panose="02020603050405020304"/>
                <a:cs typeface="Times New Roman" panose="02020603050405020304"/>
              </a:rPr>
              <a:t>3</a:t>
            </a:r>
            <a:endParaRPr sz="1000">
              <a:latin typeface="Times New Roman" panose="02020603050405020304"/>
              <a:cs typeface="Times New Roman" panose="02020603050405020304"/>
            </a:endParaRPr>
          </a:p>
        </p:txBody>
      </p:sp>
      <p:sp>
        <p:nvSpPr>
          <p:cNvPr id="144" name="object 144"/>
          <p:cNvSpPr txBox="1"/>
          <p:nvPr/>
        </p:nvSpPr>
        <p:spPr>
          <a:xfrm>
            <a:off x="5630999" y="6379623"/>
            <a:ext cx="88900" cy="165735"/>
          </a:xfrm>
          <a:prstGeom prst="rect">
            <a:avLst/>
          </a:prstGeom>
        </p:spPr>
        <p:txBody>
          <a:bodyPr vert="horz" wrap="square" lIns="0" tIns="12065" rIns="0" bIns="0" rtlCol="0">
            <a:spAutoFit/>
          </a:bodyPr>
          <a:lstStyle/>
          <a:p>
            <a:pPr marL="12700">
              <a:lnSpc>
                <a:spcPct val="100000"/>
              </a:lnSpc>
              <a:spcBef>
                <a:spcPts val="95"/>
              </a:spcBef>
            </a:pPr>
            <a:r>
              <a:rPr sz="1000" spc="-5" dirty="0">
                <a:latin typeface="Times New Roman" panose="02020603050405020304"/>
                <a:cs typeface="Times New Roman" panose="02020603050405020304"/>
              </a:rPr>
              <a:t>1</a:t>
            </a:r>
            <a:endParaRPr sz="1000">
              <a:latin typeface="Times New Roman" panose="02020603050405020304"/>
              <a:cs typeface="Times New Roman" panose="02020603050405020304"/>
            </a:endParaRPr>
          </a:p>
        </p:txBody>
      </p:sp>
      <p:sp>
        <p:nvSpPr>
          <p:cNvPr id="145" name="object 145"/>
          <p:cNvSpPr txBox="1"/>
          <p:nvPr/>
        </p:nvSpPr>
        <p:spPr>
          <a:xfrm>
            <a:off x="8263192" y="6262604"/>
            <a:ext cx="380365" cy="273685"/>
          </a:xfrm>
          <a:prstGeom prst="rect">
            <a:avLst/>
          </a:prstGeom>
        </p:spPr>
        <p:txBody>
          <a:bodyPr vert="horz" wrap="square" lIns="0" tIns="12700" rIns="0" bIns="0" rtlCol="0">
            <a:spAutoFit/>
          </a:bodyPr>
          <a:lstStyle/>
          <a:p>
            <a:pPr marL="12700">
              <a:lnSpc>
                <a:spcPct val="100000"/>
              </a:lnSpc>
              <a:spcBef>
                <a:spcPts val="100"/>
              </a:spcBef>
            </a:pPr>
            <a:r>
              <a:rPr sz="1700" dirty="0">
                <a:latin typeface="Times New Roman" panose="02020603050405020304"/>
                <a:cs typeface="Times New Roman" panose="02020603050405020304"/>
              </a:rPr>
              <a:t>2 </a:t>
            </a:r>
            <a:r>
              <a:rPr sz="1700" i="1" dirty="0">
                <a:latin typeface="Times New Roman" panose="02020603050405020304"/>
                <a:cs typeface="Times New Roman" panose="02020603050405020304"/>
              </a:rPr>
              <a:t>r</a:t>
            </a:r>
            <a:r>
              <a:rPr sz="1700" i="1" spc="-160" dirty="0">
                <a:latin typeface="Times New Roman" panose="02020603050405020304"/>
                <a:cs typeface="Times New Roman" panose="02020603050405020304"/>
              </a:rPr>
              <a:t> </a:t>
            </a:r>
            <a:r>
              <a:rPr sz="1500" spc="-7" baseline="42000" dirty="0">
                <a:latin typeface="Times New Roman" panose="02020603050405020304"/>
                <a:cs typeface="Times New Roman" panose="02020603050405020304"/>
              </a:rPr>
              <a:t>2</a:t>
            </a:r>
            <a:endParaRPr sz="1500" baseline="42000">
              <a:latin typeface="Times New Roman" panose="02020603050405020304"/>
              <a:cs typeface="Times New Roman" panose="02020603050405020304"/>
            </a:endParaRPr>
          </a:p>
        </p:txBody>
      </p:sp>
      <p:sp>
        <p:nvSpPr>
          <p:cNvPr id="146" name="object 146"/>
          <p:cNvSpPr txBox="1"/>
          <p:nvPr/>
        </p:nvSpPr>
        <p:spPr>
          <a:xfrm>
            <a:off x="5381921" y="6082460"/>
            <a:ext cx="1235710" cy="273685"/>
          </a:xfrm>
          <a:prstGeom prst="rect">
            <a:avLst/>
          </a:prstGeom>
        </p:spPr>
        <p:txBody>
          <a:bodyPr vert="horz" wrap="square" lIns="0" tIns="12700" rIns="0" bIns="0" rtlCol="0">
            <a:spAutoFit/>
          </a:bodyPr>
          <a:lstStyle/>
          <a:p>
            <a:pPr marL="12700">
              <a:lnSpc>
                <a:spcPct val="100000"/>
              </a:lnSpc>
              <a:spcBef>
                <a:spcPts val="100"/>
              </a:spcBef>
              <a:tabLst>
                <a:tab pos="433070" algn="l"/>
              </a:tabLst>
            </a:pPr>
            <a:r>
              <a:rPr sz="1700" dirty="0">
                <a:latin typeface="Symbol" panose="05050102010706020507"/>
                <a:cs typeface="Symbol" panose="05050102010706020507"/>
              </a:rPr>
              <a:t></a:t>
            </a:r>
            <a:r>
              <a:rPr sz="1700" dirty="0">
                <a:latin typeface="Times New Roman" panose="02020603050405020304"/>
                <a:cs typeface="Times New Roman" panose="02020603050405020304"/>
              </a:rPr>
              <a:t>	</a:t>
            </a:r>
            <a:r>
              <a:rPr sz="1700" spc="-25" dirty="0">
                <a:latin typeface="Symbol" panose="05050102010706020507"/>
                <a:cs typeface="Symbol" panose="05050102010706020507"/>
              </a:rPr>
              <a:t></a:t>
            </a:r>
            <a:r>
              <a:rPr sz="1700" i="1" spc="-25" dirty="0">
                <a:latin typeface="Times New Roman" panose="02020603050405020304"/>
                <a:cs typeface="Times New Roman" panose="02020603050405020304"/>
              </a:rPr>
              <a:t>S </a:t>
            </a:r>
            <a:r>
              <a:rPr sz="1700" dirty="0">
                <a:latin typeface="Symbol" panose="05050102010706020507"/>
                <a:cs typeface="Symbol" panose="05050102010706020507"/>
              </a:rPr>
              <a:t></a:t>
            </a:r>
            <a:r>
              <a:rPr sz="1700" spc="30" dirty="0">
                <a:latin typeface="Times New Roman" panose="02020603050405020304"/>
                <a:cs typeface="Times New Roman" panose="02020603050405020304"/>
              </a:rPr>
              <a:t> </a:t>
            </a:r>
            <a:r>
              <a:rPr sz="1700" spc="-20" dirty="0">
                <a:latin typeface="Symbol" panose="05050102010706020507"/>
                <a:cs typeface="Symbol" panose="05050102010706020507"/>
              </a:rPr>
              <a:t></a:t>
            </a:r>
            <a:r>
              <a:rPr sz="1700" spc="-20" dirty="0">
                <a:latin typeface="Times New Roman" panose="02020603050405020304"/>
                <a:cs typeface="Times New Roman" panose="02020603050405020304"/>
              </a:rPr>
              <a:t>3</a:t>
            </a:r>
            <a:r>
              <a:rPr sz="1700" i="1" spc="-20" dirty="0">
                <a:latin typeface="Times New Roman" panose="02020603050405020304"/>
                <a:cs typeface="Times New Roman" panose="02020603050405020304"/>
              </a:rPr>
              <a:t>k</a:t>
            </a:r>
            <a:endParaRPr sz="1700">
              <a:latin typeface="Times New Roman" panose="02020603050405020304"/>
              <a:cs typeface="Times New Roman" panose="02020603050405020304"/>
            </a:endParaRPr>
          </a:p>
        </p:txBody>
      </p:sp>
      <p:sp>
        <p:nvSpPr>
          <p:cNvPr id="147" name="object 147"/>
          <p:cNvSpPr txBox="1"/>
          <p:nvPr/>
        </p:nvSpPr>
        <p:spPr>
          <a:xfrm>
            <a:off x="4963119" y="6082460"/>
            <a:ext cx="264160" cy="273685"/>
          </a:xfrm>
          <a:prstGeom prst="rect">
            <a:avLst/>
          </a:prstGeom>
        </p:spPr>
        <p:txBody>
          <a:bodyPr vert="horz" wrap="square" lIns="0" tIns="12700" rIns="0" bIns="0" rtlCol="0">
            <a:spAutoFit/>
          </a:bodyPr>
          <a:lstStyle/>
          <a:p>
            <a:pPr marL="12700">
              <a:lnSpc>
                <a:spcPct val="100000"/>
              </a:lnSpc>
              <a:spcBef>
                <a:spcPts val="100"/>
              </a:spcBef>
            </a:pPr>
            <a:r>
              <a:rPr sz="1700" spc="-20" dirty="0">
                <a:latin typeface="Symbol" panose="05050102010706020507"/>
                <a:cs typeface="Symbol" panose="05050102010706020507"/>
              </a:rPr>
              <a:t></a:t>
            </a:r>
            <a:r>
              <a:rPr sz="1700" i="1" dirty="0">
                <a:latin typeface="Times New Roman" panose="02020603050405020304"/>
                <a:cs typeface="Times New Roman" panose="02020603050405020304"/>
              </a:rPr>
              <a:t>S</a:t>
            </a:r>
            <a:endParaRPr sz="1700">
              <a:latin typeface="Times New Roman" panose="02020603050405020304"/>
              <a:cs typeface="Times New Roman" panose="02020603050405020304"/>
            </a:endParaRPr>
          </a:p>
        </p:txBody>
      </p:sp>
      <p:sp>
        <p:nvSpPr>
          <p:cNvPr id="148" name="object 148"/>
          <p:cNvSpPr txBox="1"/>
          <p:nvPr/>
        </p:nvSpPr>
        <p:spPr>
          <a:xfrm>
            <a:off x="9973446" y="5668693"/>
            <a:ext cx="88900" cy="165735"/>
          </a:xfrm>
          <a:prstGeom prst="rect">
            <a:avLst/>
          </a:prstGeom>
        </p:spPr>
        <p:txBody>
          <a:bodyPr vert="horz" wrap="square" lIns="0" tIns="12065" rIns="0" bIns="0" rtlCol="0">
            <a:spAutoFit/>
          </a:bodyPr>
          <a:lstStyle/>
          <a:p>
            <a:pPr marL="12700">
              <a:lnSpc>
                <a:spcPct val="100000"/>
              </a:lnSpc>
              <a:spcBef>
                <a:spcPts val="95"/>
              </a:spcBef>
            </a:pPr>
            <a:r>
              <a:rPr sz="1000" i="1" spc="-5" dirty="0">
                <a:latin typeface="Times New Roman" panose="02020603050405020304"/>
                <a:cs typeface="Times New Roman" panose="02020603050405020304"/>
              </a:rPr>
              <a:t>n</a:t>
            </a:r>
            <a:endParaRPr sz="1000">
              <a:latin typeface="Times New Roman" panose="02020603050405020304"/>
              <a:cs typeface="Times New Roman" panose="02020603050405020304"/>
            </a:endParaRPr>
          </a:p>
        </p:txBody>
      </p:sp>
      <p:sp>
        <p:nvSpPr>
          <p:cNvPr id="149" name="object 149"/>
          <p:cNvSpPr txBox="1"/>
          <p:nvPr/>
        </p:nvSpPr>
        <p:spPr>
          <a:xfrm>
            <a:off x="8692691" y="5668693"/>
            <a:ext cx="88900" cy="165735"/>
          </a:xfrm>
          <a:prstGeom prst="rect">
            <a:avLst/>
          </a:prstGeom>
        </p:spPr>
        <p:txBody>
          <a:bodyPr vert="horz" wrap="square" lIns="0" tIns="12065" rIns="0" bIns="0" rtlCol="0">
            <a:spAutoFit/>
          </a:bodyPr>
          <a:lstStyle/>
          <a:p>
            <a:pPr marL="12700">
              <a:lnSpc>
                <a:spcPct val="100000"/>
              </a:lnSpc>
              <a:spcBef>
                <a:spcPts val="95"/>
              </a:spcBef>
            </a:pPr>
            <a:r>
              <a:rPr sz="1000" i="1" spc="-5" dirty="0">
                <a:latin typeface="Times New Roman" panose="02020603050405020304"/>
                <a:cs typeface="Times New Roman" panose="02020603050405020304"/>
              </a:rPr>
              <a:t>n</a:t>
            </a:r>
            <a:endParaRPr sz="1000">
              <a:latin typeface="Times New Roman" panose="02020603050405020304"/>
              <a:cs typeface="Times New Roman" panose="02020603050405020304"/>
            </a:endParaRPr>
          </a:p>
        </p:txBody>
      </p:sp>
      <p:sp>
        <p:nvSpPr>
          <p:cNvPr id="150" name="object 150"/>
          <p:cNvSpPr txBox="1"/>
          <p:nvPr/>
        </p:nvSpPr>
        <p:spPr>
          <a:xfrm>
            <a:off x="7423281" y="5668693"/>
            <a:ext cx="88900" cy="165735"/>
          </a:xfrm>
          <a:prstGeom prst="rect">
            <a:avLst/>
          </a:prstGeom>
        </p:spPr>
        <p:txBody>
          <a:bodyPr vert="horz" wrap="square" lIns="0" tIns="12065" rIns="0" bIns="0" rtlCol="0">
            <a:spAutoFit/>
          </a:bodyPr>
          <a:lstStyle/>
          <a:p>
            <a:pPr marL="12700">
              <a:lnSpc>
                <a:spcPct val="100000"/>
              </a:lnSpc>
              <a:spcBef>
                <a:spcPts val="95"/>
              </a:spcBef>
            </a:pPr>
            <a:r>
              <a:rPr sz="1000" i="1" spc="-5" dirty="0">
                <a:latin typeface="Times New Roman" panose="02020603050405020304"/>
                <a:cs typeface="Times New Roman" panose="02020603050405020304"/>
              </a:rPr>
              <a:t>n</a:t>
            </a:r>
            <a:endParaRPr sz="1000">
              <a:latin typeface="Times New Roman" panose="02020603050405020304"/>
              <a:cs typeface="Times New Roman" panose="02020603050405020304"/>
            </a:endParaRPr>
          </a:p>
        </p:txBody>
      </p:sp>
      <p:sp>
        <p:nvSpPr>
          <p:cNvPr id="151" name="object 151"/>
          <p:cNvSpPr txBox="1"/>
          <p:nvPr/>
        </p:nvSpPr>
        <p:spPr>
          <a:xfrm>
            <a:off x="5632000" y="5952604"/>
            <a:ext cx="88900" cy="165735"/>
          </a:xfrm>
          <a:prstGeom prst="rect">
            <a:avLst/>
          </a:prstGeom>
        </p:spPr>
        <p:txBody>
          <a:bodyPr vert="horz" wrap="square" lIns="0" tIns="12065" rIns="0" bIns="0" rtlCol="0">
            <a:spAutoFit/>
          </a:bodyPr>
          <a:lstStyle/>
          <a:p>
            <a:pPr marL="12700">
              <a:lnSpc>
                <a:spcPct val="100000"/>
              </a:lnSpc>
              <a:spcBef>
                <a:spcPts val="95"/>
              </a:spcBef>
            </a:pPr>
            <a:r>
              <a:rPr sz="1000" i="1" spc="-5" dirty="0">
                <a:latin typeface="Times New Roman" panose="02020603050405020304"/>
                <a:cs typeface="Times New Roman" panose="02020603050405020304"/>
              </a:rPr>
              <a:t>n</a:t>
            </a:r>
            <a:endParaRPr sz="1000">
              <a:latin typeface="Times New Roman" panose="02020603050405020304"/>
              <a:cs typeface="Times New Roman" panose="02020603050405020304"/>
            </a:endParaRPr>
          </a:p>
        </p:txBody>
      </p:sp>
      <p:sp>
        <p:nvSpPr>
          <p:cNvPr id="152" name="object 152"/>
          <p:cNvSpPr txBox="1"/>
          <p:nvPr/>
        </p:nvSpPr>
        <p:spPr>
          <a:xfrm>
            <a:off x="5213872" y="6028509"/>
            <a:ext cx="593090" cy="394970"/>
          </a:xfrm>
          <a:prstGeom prst="rect">
            <a:avLst/>
          </a:prstGeom>
        </p:spPr>
        <p:txBody>
          <a:bodyPr vert="horz" wrap="square" lIns="0" tIns="13335" rIns="0" bIns="0" rtlCol="0">
            <a:spAutoFit/>
          </a:bodyPr>
          <a:lstStyle/>
          <a:p>
            <a:pPr marL="12700">
              <a:lnSpc>
                <a:spcPct val="100000"/>
              </a:lnSpc>
              <a:spcBef>
                <a:spcPts val="105"/>
              </a:spcBef>
              <a:tabLst>
                <a:tab pos="347980" algn="l"/>
              </a:tabLst>
            </a:pPr>
            <a:r>
              <a:rPr sz="1000" i="1" spc="-5" dirty="0">
                <a:latin typeface="Times New Roman" panose="02020603050405020304"/>
                <a:cs typeface="Times New Roman" panose="02020603050405020304"/>
              </a:rPr>
              <a:t>N</a:t>
            </a:r>
            <a:r>
              <a:rPr sz="1000" i="1" spc="-5" dirty="0">
                <a:latin typeface="Times New Roman" panose="02020603050405020304"/>
                <a:cs typeface="Times New Roman" panose="02020603050405020304"/>
              </a:rPr>
              <a:t>	</a:t>
            </a:r>
            <a:r>
              <a:rPr sz="3825" spc="7" baseline="1000" dirty="0">
                <a:latin typeface="Symbol" panose="05050102010706020507"/>
                <a:cs typeface="Symbol" panose="05050102010706020507"/>
              </a:rPr>
              <a:t></a:t>
            </a:r>
            <a:endParaRPr sz="3825" baseline="1000">
              <a:latin typeface="Symbol" panose="05050102010706020507"/>
              <a:cs typeface="Symbol" panose="05050102010706020507"/>
            </a:endParaRPr>
          </a:p>
        </p:txBody>
      </p:sp>
      <p:sp>
        <p:nvSpPr>
          <p:cNvPr id="153" name="object 153"/>
          <p:cNvSpPr txBox="1"/>
          <p:nvPr/>
        </p:nvSpPr>
        <p:spPr>
          <a:xfrm>
            <a:off x="8883416" y="5694570"/>
            <a:ext cx="1594485" cy="394970"/>
          </a:xfrm>
          <a:prstGeom prst="rect">
            <a:avLst/>
          </a:prstGeom>
        </p:spPr>
        <p:txBody>
          <a:bodyPr vert="horz" wrap="square" lIns="0" tIns="13335" rIns="0" bIns="0" rtlCol="0">
            <a:spAutoFit/>
          </a:bodyPr>
          <a:lstStyle/>
          <a:p>
            <a:pPr marL="12700">
              <a:lnSpc>
                <a:spcPct val="100000"/>
              </a:lnSpc>
              <a:spcBef>
                <a:spcPts val="105"/>
              </a:spcBef>
              <a:tabLst>
                <a:tab pos="245745" algn="l"/>
              </a:tabLst>
            </a:pPr>
            <a:r>
              <a:rPr sz="2550" i="1" baseline="2000" dirty="0">
                <a:latin typeface="Times New Roman" panose="02020603050405020304"/>
                <a:cs typeface="Times New Roman" panose="02020603050405020304"/>
              </a:rPr>
              <a:t>y	</a:t>
            </a:r>
            <a:r>
              <a:rPr sz="2550" baseline="2000" dirty="0">
                <a:latin typeface="Symbol" panose="05050102010706020507"/>
                <a:cs typeface="Symbol" panose="05050102010706020507"/>
              </a:rPr>
              <a:t></a:t>
            </a:r>
            <a:r>
              <a:rPr sz="2550" baseline="2000" dirty="0">
                <a:latin typeface="Times New Roman" panose="02020603050405020304"/>
                <a:cs typeface="Times New Roman" panose="02020603050405020304"/>
              </a:rPr>
              <a:t> </a:t>
            </a:r>
            <a:r>
              <a:rPr sz="2550" spc="-37" baseline="2000" dirty="0">
                <a:latin typeface="Times New Roman" panose="02020603050405020304"/>
                <a:cs typeface="Times New Roman" panose="02020603050405020304"/>
              </a:rPr>
              <a:t>(</a:t>
            </a:r>
            <a:r>
              <a:rPr sz="2700" i="1" spc="-37" baseline="2000" dirty="0">
                <a:latin typeface="Symbol" panose="05050102010706020507"/>
                <a:cs typeface="Symbol" panose="05050102010706020507"/>
              </a:rPr>
              <a:t></a:t>
            </a:r>
            <a:r>
              <a:rPr sz="2700" i="1" spc="-37" baseline="2000" dirty="0">
                <a:latin typeface="Times New Roman" panose="02020603050405020304"/>
                <a:cs typeface="Times New Roman" panose="02020603050405020304"/>
              </a:rPr>
              <a:t> </a:t>
            </a:r>
            <a:r>
              <a:rPr sz="2550" spc="7" baseline="2000" dirty="0">
                <a:latin typeface="Symbol" panose="05050102010706020507"/>
                <a:cs typeface="Symbol" panose="05050102010706020507"/>
              </a:rPr>
              <a:t></a:t>
            </a:r>
            <a:r>
              <a:rPr sz="2550" spc="7" baseline="2000" dirty="0">
                <a:latin typeface="Times New Roman" panose="02020603050405020304"/>
                <a:cs typeface="Times New Roman" panose="02020603050405020304"/>
              </a:rPr>
              <a:t>1)</a:t>
            </a:r>
            <a:r>
              <a:rPr sz="3825" spc="7" baseline="-8000" dirty="0">
                <a:latin typeface="Symbol" panose="05050102010706020507"/>
                <a:cs typeface="Symbol" panose="05050102010706020507"/>
              </a:rPr>
              <a:t></a:t>
            </a:r>
            <a:r>
              <a:rPr sz="3825" spc="-690" baseline="-8000" dirty="0">
                <a:latin typeface="Times New Roman" panose="02020603050405020304"/>
                <a:cs typeface="Times New Roman" panose="02020603050405020304"/>
              </a:rPr>
              <a:t> </a:t>
            </a:r>
            <a:r>
              <a:rPr sz="2550" i="1" baseline="2000" dirty="0">
                <a:latin typeface="Times New Roman" panose="02020603050405020304"/>
                <a:cs typeface="Times New Roman" panose="02020603050405020304"/>
              </a:rPr>
              <a:t>z</a:t>
            </a:r>
            <a:r>
              <a:rPr sz="1500" baseline="-22000" dirty="0">
                <a:latin typeface="Times New Roman" panose="02020603050405020304"/>
                <a:cs typeface="Times New Roman" panose="02020603050405020304"/>
              </a:rPr>
              <a:t>0 </a:t>
            </a:r>
            <a:r>
              <a:rPr sz="1700" dirty="0">
                <a:latin typeface="Symbol" panose="05050102010706020507"/>
                <a:cs typeface="Symbol" panose="05050102010706020507"/>
              </a:rPr>
              <a:t></a:t>
            </a:r>
            <a:endParaRPr sz="1700">
              <a:latin typeface="Symbol" panose="05050102010706020507"/>
              <a:cs typeface="Symbol" panose="05050102010706020507"/>
            </a:endParaRPr>
          </a:p>
        </p:txBody>
      </p:sp>
      <p:sp>
        <p:nvSpPr>
          <p:cNvPr id="154" name="object 154"/>
          <p:cNvSpPr txBox="1"/>
          <p:nvPr/>
        </p:nvSpPr>
        <p:spPr>
          <a:xfrm>
            <a:off x="6606059" y="5791191"/>
            <a:ext cx="2026920" cy="281940"/>
          </a:xfrm>
          <a:prstGeom prst="rect">
            <a:avLst/>
          </a:prstGeom>
        </p:spPr>
        <p:txBody>
          <a:bodyPr vert="horz" wrap="square" lIns="0" tIns="12065" rIns="0" bIns="0" rtlCol="0">
            <a:spAutoFit/>
          </a:bodyPr>
          <a:lstStyle/>
          <a:p>
            <a:pPr marL="12700">
              <a:lnSpc>
                <a:spcPct val="100000"/>
              </a:lnSpc>
              <a:spcBef>
                <a:spcPts val="95"/>
              </a:spcBef>
              <a:tabLst>
                <a:tab pos="1009650" algn="l"/>
                <a:tab pos="1240790" algn="l"/>
              </a:tabLst>
            </a:pPr>
            <a:r>
              <a:rPr sz="1700" dirty="0">
                <a:latin typeface="Symbol" panose="05050102010706020507"/>
                <a:cs typeface="Symbol" panose="05050102010706020507"/>
              </a:rPr>
              <a:t></a:t>
            </a:r>
            <a:r>
              <a:rPr sz="1700" spc="-125" dirty="0">
                <a:latin typeface="Times New Roman" panose="02020603050405020304"/>
                <a:cs typeface="Times New Roman" panose="02020603050405020304"/>
              </a:rPr>
              <a:t> </a:t>
            </a:r>
            <a:r>
              <a:rPr sz="2550" spc="-37" baseline="2000" dirty="0">
                <a:latin typeface="Times New Roman" panose="02020603050405020304"/>
                <a:cs typeface="Times New Roman" panose="02020603050405020304"/>
              </a:rPr>
              <a:t>(</a:t>
            </a:r>
            <a:r>
              <a:rPr sz="2700" i="1" spc="-37" baseline="2000" dirty="0">
                <a:latin typeface="Symbol" panose="05050102010706020507"/>
                <a:cs typeface="Symbol" panose="05050102010706020507"/>
              </a:rPr>
              <a:t></a:t>
            </a:r>
            <a:r>
              <a:rPr sz="2700" i="1" spc="-37" baseline="2000" dirty="0">
                <a:latin typeface="Times New Roman" panose="02020603050405020304"/>
                <a:cs typeface="Times New Roman" panose="02020603050405020304"/>
              </a:rPr>
              <a:t> </a:t>
            </a:r>
            <a:r>
              <a:rPr sz="2700" i="1" spc="89" baseline="2000" dirty="0">
                <a:latin typeface="Times New Roman" panose="02020603050405020304"/>
                <a:cs typeface="Times New Roman" panose="02020603050405020304"/>
              </a:rPr>
              <a:t> </a:t>
            </a:r>
            <a:r>
              <a:rPr sz="2550" baseline="2000" dirty="0">
                <a:latin typeface="Symbol" panose="05050102010706020507"/>
                <a:cs typeface="Symbol" panose="05050102010706020507"/>
              </a:rPr>
              <a:t></a:t>
            </a:r>
            <a:r>
              <a:rPr sz="2550" baseline="2000" dirty="0">
                <a:latin typeface="Times New Roman" panose="02020603050405020304"/>
                <a:cs typeface="Times New Roman" panose="02020603050405020304"/>
              </a:rPr>
              <a:t>1)	</a:t>
            </a:r>
            <a:r>
              <a:rPr sz="2550" i="1" baseline="2000" dirty="0">
                <a:latin typeface="Times New Roman" panose="02020603050405020304"/>
                <a:cs typeface="Times New Roman" panose="02020603050405020304"/>
              </a:rPr>
              <a:t>x	</a:t>
            </a:r>
            <a:r>
              <a:rPr sz="2550" baseline="2000" dirty="0">
                <a:latin typeface="Symbol" panose="05050102010706020507"/>
                <a:cs typeface="Symbol" panose="05050102010706020507"/>
              </a:rPr>
              <a:t></a:t>
            </a:r>
            <a:r>
              <a:rPr sz="2550" baseline="2000" dirty="0">
                <a:latin typeface="Times New Roman" panose="02020603050405020304"/>
                <a:cs typeface="Times New Roman" panose="02020603050405020304"/>
              </a:rPr>
              <a:t> </a:t>
            </a:r>
            <a:r>
              <a:rPr sz="2550" spc="-37" baseline="2000" dirty="0">
                <a:latin typeface="Times New Roman" panose="02020603050405020304"/>
                <a:cs typeface="Times New Roman" panose="02020603050405020304"/>
              </a:rPr>
              <a:t>(</a:t>
            </a:r>
            <a:r>
              <a:rPr sz="2700" i="1" spc="-37" baseline="2000" dirty="0">
                <a:latin typeface="Symbol" panose="05050102010706020507"/>
                <a:cs typeface="Symbol" panose="05050102010706020507"/>
              </a:rPr>
              <a:t></a:t>
            </a:r>
            <a:r>
              <a:rPr sz="2700" i="1" spc="472" baseline="2000" dirty="0">
                <a:latin typeface="Times New Roman" panose="02020603050405020304"/>
                <a:cs typeface="Times New Roman" panose="02020603050405020304"/>
              </a:rPr>
              <a:t> </a:t>
            </a:r>
            <a:r>
              <a:rPr sz="2550" baseline="2000" dirty="0">
                <a:latin typeface="Symbol" panose="05050102010706020507"/>
                <a:cs typeface="Symbol" panose="05050102010706020507"/>
              </a:rPr>
              <a:t></a:t>
            </a:r>
            <a:r>
              <a:rPr sz="2550" baseline="2000" dirty="0">
                <a:latin typeface="Times New Roman" panose="02020603050405020304"/>
                <a:cs typeface="Times New Roman" panose="02020603050405020304"/>
              </a:rPr>
              <a:t>1)</a:t>
            </a:r>
            <a:endParaRPr sz="2550" baseline="2000">
              <a:latin typeface="Times New Roman" panose="02020603050405020304"/>
              <a:cs typeface="Times New Roman" panose="02020603050405020304"/>
            </a:endParaRPr>
          </a:p>
        </p:txBody>
      </p:sp>
      <p:sp>
        <p:nvSpPr>
          <p:cNvPr id="155" name="object 155"/>
          <p:cNvSpPr txBox="1"/>
          <p:nvPr/>
        </p:nvSpPr>
        <p:spPr>
          <a:xfrm>
            <a:off x="5022596" y="2997834"/>
            <a:ext cx="1454785" cy="289560"/>
          </a:xfrm>
          <a:prstGeom prst="rect">
            <a:avLst/>
          </a:prstGeom>
        </p:spPr>
        <p:txBody>
          <a:bodyPr vert="horz" wrap="square" lIns="0" tIns="12700" rIns="0" bIns="0" rtlCol="0">
            <a:spAutoFit/>
          </a:bodyPr>
          <a:lstStyle/>
          <a:p>
            <a:pPr marL="245745" indent="-233045">
              <a:lnSpc>
                <a:spcPct val="100000"/>
              </a:lnSpc>
              <a:spcBef>
                <a:spcPts val="100"/>
              </a:spcBef>
              <a:buFont typeface="Wingdings" panose="05000000000000000000"/>
              <a:buChar char=""/>
              <a:tabLst>
                <a:tab pos="245745" algn="l"/>
              </a:tabLst>
            </a:pPr>
            <a:r>
              <a:rPr sz="1800" b="1" dirty="0">
                <a:solidFill>
                  <a:srgbClr val="3A812E"/>
                </a:solidFill>
                <a:latin typeface="Times New Roman" panose="02020603050405020304"/>
                <a:cs typeface="Times New Roman" panose="02020603050405020304"/>
              </a:rPr>
              <a:t>The</a:t>
            </a:r>
            <a:r>
              <a:rPr sz="1800" b="1" spc="-85" dirty="0">
                <a:solidFill>
                  <a:srgbClr val="3A812E"/>
                </a:solidFill>
                <a:latin typeface="Times New Roman" panose="02020603050405020304"/>
                <a:cs typeface="Times New Roman" panose="02020603050405020304"/>
              </a:rPr>
              <a:t> </a:t>
            </a:r>
            <a:r>
              <a:rPr sz="1800" b="1" spc="-5" dirty="0">
                <a:solidFill>
                  <a:srgbClr val="3A812E"/>
                </a:solidFill>
                <a:latin typeface="Times New Roman" panose="02020603050405020304"/>
                <a:cs typeface="Times New Roman" panose="02020603050405020304"/>
              </a:rPr>
              <a:t>entropy</a:t>
            </a:r>
            <a:endParaRPr sz="1800">
              <a:latin typeface="Times New Roman" panose="02020603050405020304"/>
              <a:cs typeface="Times New Roman" panose="02020603050405020304"/>
            </a:endParaRPr>
          </a:p>
        </p:txBody>
      </p:sp>
      <p:sp>
        <p:nvSpPr>
          <p:cNvPr id="156" name="object 156"/>
          <p:cNvSpPr txBox="1"/>
          <p:nvPr/>
        </p:nvSpPr>
        <p:spPr>
          <a:xfrm>
            <a:off x="9963150" y="6448755"/>
            <a:ext cx="168910" cy="196850"/>
          </a:xfrm>
          <a:prstGeom prst="rect">
            <a:avLst/>
          </a:prstGeom>
        </p:spPr>
        <p:txBody>
          <a:bodyPr vert="horz" wrap="square" lIns="0" tIns="12700" rIns="0" bIns="0" rtlCol="0">
            <a:spAutoFit/>
          </a:bodyPr>
          <a:lstStyle/>
          <a:p>
            <a:pPr marL="12700">
              <a:lnSpc>
                <a:spcPct val="100000"/>
              </a:lnSpc>
              <a:spcBef>
                <a:spcPts val="100"/>
              </a:spcBef>
            </a:pPr>
            <a:r>
              <a:rPr sz="1200" spc="-40" dirty="0">
                <a:latin typeface="Times New Roman" panose="02020603050405020304"/>
                <a:cs typeface="Times New Roman" panose="02020603050405020304"/>
              </a:rPr>
              <a:t>12</a:t>
            </a:r>
            <a:endParaRPr sz="1200">
              <a:latin typeface="Times New Roman" panose="02020603050405020304"/>
              <a:cs typeface="Times New Roman" panose="020206030504050203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6172200"/>
            <a:ext cx="8229600" cy="0"/>
          </a:xfrm>
          <a:custGeom>
            <a:avLst/>
            <a:gdLst/>
            <a:ahLst/>
            <a:cxnLst/>
            <a:rect l="l" t="t" r="r" b="b"/>
            <a:pathLst>
              <a:path w="8229600">
                <a:moveTo>
                  <a:pt x="0" y="0"/>
                </a:moveTo>
                <a:lnTo>
                  <a:pt x="8229600" y="0"/>
                </a:lnTo>
              </a:path>
            </a:pathLst>
          </a:custGeom>
          <a:ln w="19050">
            <a:solidFill>
              <a:srgbClr val="CC9900"/>
            </a:solidFill>
          </a:ln>
        </p:spPr>
        <p:txBody>
          <a:bodyPr wrap="square" lIns="0" tIns="0" rIns="0" bIns="0" rtlCol="0"/>
          <a:lstStyle/>
          <a:p/>
        </p:txBody>
      </p:sp>
      <p:sp>
        <p:nvSpPr>
          <p:cNvPr id="3" name="object 3"/>
          <p:cNvSpPr txBox="1"/>
          <p:nvPr/>
        </p:nvSpPr>
        <p:spPr>
          <a:xfrm>
            <a:off x="2059940" y="297307"/>
            <a:ext cx="7024370" cy="458470"/>
          </a:xfrm>
          <a:prstGeom prst="rect">
            <a:avLst/>
          </a:prstGeom>
        </p:spPr>
        <p:txBody>
          <a:bodyPr vert="horz" wrap="square" lIns="0" tIns="12700" rIns="0" bIns="0" rtlCol="0">
            <a:spAutoFit/>
          </a:bodyPr>
          <a:lstStyle/>
          <a:p>
            <a:pPr marL="12700">
              <a:lnSpc>
                <a:spcPct val="100000"/>
              </a:lnSpc>
              <a:spcBef>
                <a:spcPts val="100"/>
              </a:spcBef>
            </a:pPr>
            <a:r>
              <a:rPr sz="2900" b="1" dirty="0">
                <a:latin typeface="Times New Roman" panose="02020603050405020304"/>
                <a:cs typeface="Times New Roman" panose="02020603050405020304"/>
              </a:rPr>
              <a:t>The statistical mechanics of rubber</a:t>
            </a:r>
            <a:r>
              <a:rPr sz="2900" b="1" spc="-135" dirty="0">
                <a:latin typeface="Times New Roman" panose="02020603050405020304"/>
                <a:cs typeface="Times New Roman" panose="02020603050405020304"/>
              </a:rPr>
              <a:t> </a:t>
            </a:r>
            <a:r>
              <a:rPr sz="2900" b="1" spc="-5" dirty="0">
                <a:latin typeface="Times New Roman" panose="02020603050405020304"/>
                <a:cs typeface="Times New Roman" panose="02020603050405020304"/>
              </a:rPr>
              <a:t>elasticity</a:t>
            </a:r>
            <a:endParaRPr sz="2900">
              <a:latin typeface="Times New Roman" panose="02020603050405020304"/>
              <a:cs typeface="Times New Roman" panose="02020603050405020304"/>
            </a:endParaRPr>
          </a:p>
        </p:txBody>
      </p:sp>
      <p:sp>
        <p:nvSpPr>
          <p:cNvPr id="4" name="object 4"/>
          <p:cNvSpPr/>
          <p:nvPr/>
        </p:nvSpPr>
        <p:spPr>
          <a:xfrm>
            <a:off x="5879681" y="1496831"/>
            <a:ext cx="62230" cy="185420"/>
          </a:xfrm>
          <a:custGeom>
            <a:avLst/>
            <a:gdLst/>
            <a:ahLst/>
            <a:cxnLst/>
            <a:rect l="l" t="t" r="r" b="b"/>
            <a:pathLst>
              <a:path w="62229" h="185419">
                <a:moveTo>
                  <a:pt x="61833" y="0"/>
                </a:moveTo>
                <a:lnTo>
                  <a:pt x="0" y="185322"/>
                </a:lnTo>
              </a:path>
            </a:pathLst>
          </a:custGeom>
          <a:ln w="10639">
            <a:solidFill>
              <a:srgbClr val="000000"/>
            </a:solidFill>
          </a:ln>
        </p:spPr>
        <p:txBody>
          <a:bodyPr wrap="square" lIns="0" tIns="0" rIns="0" bIns="0" rtlCol="0"/>
          <a:lstStyle/>
          <a:p/>
        </p:txBody>
      </p:sp>
      <p:sp>
        <p:nvSpPr>
          <p:cNvPr id="5" name="object 5"/>
          <p:cNvSpPr/>
          <p:nvPr/>
        </p:nvSpPr>
        <p:spPr>
          <a:xfrm>
            <a:off x="5879681" y="1682153"/>
            <a:ext cx="62230" cy="185420"/>
          </a:xfrm>
          <a:custGeom>
            <a:avLst/>
            <a:gdLst/>
            <a:ahLst/>
            <a:cxnLst/>
            <a:rect l="l" t="t" r="r" b="b"/>
            <a:pathLst>
              <a:path w="62229" h="185419">
                <a:moveTo>
                  <a:pt x="0" y="0"/>
                </a:moveTo>
                <a:lnTo>
                  <a:pt x="61833" y="185324"/>
                </a:lnTo>
              </a:path>
            </a:pathLst>
          </a:custGeom>
          <a:ln w="10639">
            <a:solidFill>
              <a:srgbClr val="000000"/>
            </a:solidFill>
          </a:ln>
        </p:spPr>
        <p:txBody>
          <a:bodyPr wrap="square" lIns="0" tIns="0" rIns="0" bIns="0" rtlCol="0"/>
          <a:lstStyle/>
          <a:p/>
        </p:txBody>
      </p:sp>
      <p:sp>
        <p:nvSpPr>
          <p:cNvPr id="6" name="object 6"/>
          <p:cNvSpPr/>
          <p:nvPr/>
        </p:nvSpPr>
        <p:spPr>
          <a:xfrm>
            <a:off x="6196892" y="1496831"/>
            <a:ext cx="62230" cy="185420"/>
          </a:xfrm>
          <a:custGeom>
            <a:avLst/>
            <a:gdLst/>
            <a:ahLst/>
            <a:cxnLst/>
            <a:rect l="l" t="t" r="r" b="b"/>
            <a:pathLst>
              <a:path w="62229" h="185419">
                <a:moveTo>
                  <a:pt x="0" y="0"/>
                </a:moveTo>
                <a:lnTo>
                  <a:pt x="61833" y="185322"/>
                </a:lnTo>
              </a:path>
            </a:pathLst>
          </a:custGeom>
          <a:ln w="10639">
            <a:solidFill>
              <a:srgbClr val="000000"/>
            </a:solidFill>
          </a:ln>
        </p:spPr>
        <p:txBody>
          <a:bodyPr wrap="square" lIns="0" tIns="0" rIns="0" bIns="0" rtlCol="0"/>
          <a:lstStyle/>
          <a:p/>
        </p:txBody>
      </p:sp>
      <p:sp>
        <p:nvSpPr>
          <p:cNvPr id="7" name="object 7"/>
          <p:cNvSpPr/>
          <p:nvPr/>
        </p:nvSpPr>
        <p:spPr>
          <a:xfrm>
            <a:off x="6196892" y="1682153"/>
            <a:ext cx="62230" cy="185420"/>
          </a:xfrm>
          <a:custGeom>
            <a:avLst/>
            <a:gdLst/>
            <a:ahLst/>
            <a:cxnLst/>
            <a:rect l="l" t="t" r="r" b="b"/>
            <a:pathLst>
              <a:path w="62229" h="185419">
                <a:moveTo>
                  <a:pt x="61833" y="0"/>
                </a:moveTo>
                <a:lnTo>
                  <a:pt x="0" y="185324"/>
                </a:lnTo>
              </a:path>
            </a:pathLst>
          </a:custGeom>
          <a:ln w="10639">
            <a:solidFill>
              <a:srgbClr val="000000"/>
            </a:solidFill>
          </a:ln>
        </p:spPr>
        <p:txBody>
          <a:bodyPr wrap="square" lIns="0" tIns="0" rIns="0" bIns="0" rtlCol="0"/>
          <a:lstStyle/>
          <a:p/>
        </p:txBody>
      </p:sp>
      <p:sp>
        <p:nvSpPr>
          <p:cNvPr id="8" name="object 8"/>
          <p:cNvSpPr txBox="1"/>
          <p:nvPr/>
        </p:nvSpPr>
        <p:spPr>
          <a:xfrm>
            <a:off x="7769141" y="1413395"/>
            <a:ext cx="123825" cy="320675"/>
          </a:xfrm>
          <a:prstGeom prst="rect">
            <a:avLst/>
          </a:prstGeom>
        </p:spPr>
        <p:txBody>
          <a:bodyPr vert="horz" wrap="square" lIns="0" tIns="13335" rIns="0" bIns="0" rtlCol="0">
            <a:spAutoFit/>
          </a:bodyPr>
          <a:lstStyle/>
          <a:p>
            <a:pPr marL="12700">
              <a:lnSpc>
                <a:spcPct val="100000"/>
              </a:lnSpc>
              <a:spcBef>
                <a:spcPts val="105"/>
              </a:spcBef>
            </a:pPr>
            <a:r>
              <a:rPr sz="2000" dirty="0">
                <a:latin typeface="Symbol" panose="05050102010706020507"/>
                <a:cs typeface="Symbol" panose="05050102010706020507"/>
              </a:rPr>
              <a:t></a:t>
            </a:r>
            <a:endParaRPr sz="2000">
              <a:latin typeface="Symbol" panose="05050102010706020507"/>
              <a:cs typeface="Symbol" panose="05050102010706020507"/>
            </a:endParaRPr>
          </a:p>
        </p:txBody>
      </p:sp>
      <p:sp>
        <p:nvSpPr>
          <p:cNvPr id="9" name="object 9"/>
          <p:cNvSpPr txBox="1"/>
          <p:nvPr/>
        </p:nvSpPr>
        <p:spPr>
          <a:xfrm>
            <a:off x="7769141" y="1615280"/>
            <a:ext cx="123825" cy="320675"/>
          </a:xfrm>
          <a:prstGeom prst="rect">
            <a:avLst/>
          </a:prstGeom>
        </p:spPr>
        <p:txBody>
          <a:bodyPr vert="horz" wrap="square" lIns="0" tIns="13335" rIns="0" bIns="0" rtlCol="0">
            <a:spAutoFit/>
          </a:bodyPr>
          <a:lstStyle/>
          <a:p>
            <a:pPr marL="12700">
              <a:lnSpc>
                <a:spcPct val="100000"/>
              </a:lnSpc>
              <a:spcBef>
                <a:spcPts val="105"/>
              </a:spcBef>
            </a:pPr>
            <a:r>
              <a:rPr sz="2000" dirty="0">
                <a:latin typeface="Symbol" panose="05050102010706020507"/>
                <a:cs typeface="Symbol" panose="05050102010706020507"/>
              </a:rPr>
              <a:t></a:t>
            </a:r>
            <a:endParaRPr sz="2000">
              <a:latin typeface="Symbol" panose="05050102010706020507"/>
              <a:cs typeface="Symbol" panose="05050102010706020507"/>
            </a:endParaRPr>
          </a:p>
        </p:txBody>
      </p:sp>
      <p:sp>
        <p:nvSpPr>
          <p:cNvPr id="10" name="object 10"/>
          <p:cNvSpPr txBox="1"/>
          <p:nvPr/>
        </p:nvSpPr>
        <p:spPr>
          <a:xfrm>
            <a:off x="4214520" y="1413395"/>
            <a:ext cx="123825" cy="320675"/>
          </a:xfrm>
          <a:prstGeom prst="rect">
            <a:avLst/>
          </a:prstGeom>
        </p:spPr>
        <p:txBody>
          <a:bodyPr vert="horz" wrap="square" lIns="0" tIns="13335" rIns="0" bIns="0" rtlCol="0">
            <a:spAutoFit/>
          </a:bodyPr>
          <a:lstStyle/>
          <a:p>
            <a:pPr marL="12700">
              <a:lnSpc>
                <a:spcPct val="100000"/>
              </a:lnSpc>
              <a:spcBef>
                <a:spcPts val="105"/>
              </a:spcBef>
            </a:pPr>
            <a:r>
              <a:rPr sz="2000" dirty="0">
                <a:latin typeface="Symbol" panose="05050102010706020507"/>
                <a:cs typeface="Symbol" panose="05050102010706020507"/>
              </a:rPr>
              <a:t></a:t>
            </a:r>
            <a:endParaRPr sz="2000">
              <a:latin typeface="Symbol" panose="05050102010706020507"/>
              <a:cs typeface="Symbol" panose="05050102010706020507"/>
            </a:endParaRPr>
          </a:p>
        </p:txBody>
      </p:sp>
      <p:sp>
        <p:nvSpPr>
          <p:cNvPr id="11" name="object 11"/>
          <p:cNvSpPr txBox="1"/>
          <p:nvPr/>
        </p:nvSpPr>
        <p:spPr>
          <a:xfrm>
            <a:off x="4214520" y="1615280"/>
            <a:ext cx="123825" cy="320675"/>
          </a:xfrm>
          <a:prstGeom prst="rect">
            <a:avLst/>
          </a:prstGeom>
        </p:spPr>
        <p:txBody>
          <a:bodyPr vert="horz" wrap="square" lIns="0" tIns="13335" rIns="0" bIns="0" rtlCol="0">
            <a:spAutoFit/>
          </a:bodyPr>
          <a:lstStyle/>
          <a:p>
            <a:pPr marL="12700">
              <a:lnSpc>
                <a:spcPct val="100000"/>
              </a:lnSpc>
              <a:spcBef>
                <a:spcPts val="105"/>
              </a:spcBef>
            </a:pPr>
            <a:r>
              <a:rPr sz="2000" dirty="0">
                <a:latin typeface="Symbol" panose="05050102010706020507"/>
                <a:cs typeface="Symbol" panose="05050102010706020507"/>
              </a:rPr>
              <a:t></a:t>
            </a:r>
            <a:endParaRPr sz="2000">
              <a:latin typeface="Symbol" panose="05050102010706020507"/>
              <a:cs typeface="Symbol" panose="05050102010706020507"/>
            </a:endParaRPr>
          </a:p>
        </p:txBody>
      </p:sp>
      <p:sp>
        <p:nvSpPr>
          <p:cNvPr id="12" name="object 12"/>
          <p:cNvSpPr txBox="1"/>
          <p:nvPr/>
        </p:nvSpPr>
        <p:spPr>
          <a:xfrm>
            <a:off x="6267793" y="1718093"/>
            <a:ext cx="100330" cy="191770"/>
          </a:xfrm>
          <a:prstGeom prst="rect">
            <a:avLst/>
          </a:prstGeom>
        </p:spPr>
        <p:txBody>
          <a:bodyPr vert="horz" wrap="square" lIns="0" tIns="15240" rIns="0" bIns="0" rtlCol="0">
            <a:spAutoFit/>
          </a:bodyPr>
          <a:lstStyle/>
          <a:p>
            <a:pPr marL="12700">
              <a:lnSpc>
                <a:spcPct val="100000"/>
              </a:lnSpc>
              <a:spcBef>
                <a:spcPts val="120"/>
              </a:spcBef>
            </a:pPr>
            <a:r>
              <a:rPr sz="1150" spc="10" dirty="0">
                <a:latin typeface="Times New Roman" panose="02020603050405020304"/>
                <a:cs typeface="Times New Roman" panose="02020603050405020304"/>
              </a:rPr>
              <a:t>0</a:t>
            </a:r>
            <a:endParaRPr sz="1150">
              <a:latin typeface="Times New Roman" panose="02020603050405020304"/>
              <a:cs typeface="Times New Roman" panose="02020603050405020304"/>
            </a:endParaRPr>
          </a:p>
        </p:txBody>
      </p:sp>
      <p:sp>
        <p:nvSpPr>
          <p:cNvPr id="13" name="object 13"/>
          <p:cNvSpPr txBox="1"/>
          <p:nvPr/>
        </p:nvSpPr>
        <p:spPr>
          <a:xfrm>
            <a:off x="4214520" y="1172080"/>
            <a:ext cx="3677920" cy="320675"/>
          </a:xfrm>
          <a:prstGeom prst="rect">
            <a:avLst/>
          </a:prstGeom>
        </p:spPr>
        <p:txBody>
          <a:bodyPr vert="horz" wrap="square" lIns="0" tIns="13335" rIns="0" bIns="0" rtlCol="0">
            <a:spAutoFit/>
          </a:bodyPr>
          <a:lstStyle/>
          <a:p>
            <a:pPr marL="12700">
              <a:lnSpc>
                <a:spcPct val="100000"/>
              </a:lnSpc>
              <a:spcBef>
                <a:spcPts val="105"/>
              </a:spcBef>
              <a:tabLst>
                <a:tab pos="362585" algn="l"/>
                <a:tab pos="1002665" algn="l"/>
                <a:tab pos="1579245" algn="l"/>
                <a:tab pos="2221865" algn="l"/>
                <a:tab pos="2793365" algn="l"/>
                <a:tab pos="3414395" algn="l"/>
              </a:tabLst>
            </a:pPr>
            <a:r>
              <a:rPr sz="3000" baseline="1000" dirty="0">
                <a:latin typeface="Symbol" panose="05050102010706020507"/>
                <a:cs typeface="Symbol" panose="05050102010706020507"/>
              </a:rPr>
              <a:t></a:t>
            </a:r>
            <a:r>
              <a:rPr sz="2000" u="sng" dirty="0">
                <a:uFill>
                  <a:solidFill>
                    <a:srgbClr val="000000"/>
                  </a:solidFill>
                </a:uFill>
                <a:latin typeface="Symbol" panose="05050102010706020507"/>
                <a:cs typeface="Symbol" panose="05050102010706020507"/>
              </a:rPr>
              <a:t></a:t>
            </a:r>
            <a:r>
              <a:rPr sz="1150" u="sng" spc="10" dirty="0">
                <a:uFill>
                  <a:solidFill>
                    <a:srgbClr val="000000"/>
                  </a:solidFill>
                </a:uFill>
                <a:latin typeface="Times New Roman" panose="02020603050405020304"/>
                <a:cs typeface="Times New Roman" panose="02020603050405020304"/>
              </a:rPr>
              <a:t>1	0	2	0	3	0</a:t>
            </a:r>
            <a:r>
              <a:rPr sz="1150" spc="235" dirty="0">
                <a:latin typeface="Times New Roman" panose="02020603050405020304"/>
                <a:cs typeface="Times New Roman" panose="02020603050405020304"/>
              </a:rPr>
              <a:t> </a:t>
            </a:r>
            <a:r>
              <a:rPr sz="3000" baseline="1000" dirty="0">
                <a:latin typeface="Symbol" panose="05050102010706020507"/>
                <a:cs typeface="Symbol" panose="05050102010706020507"/>
              </a:rPr>
              <a:t></a:t>
            </a:r>
            <a:endParaRPr sz="3000" baseline="1000">
              <a:latin typeface="Symbol" panose="05050102010706020507"/>
              <a:cs typeface="Symbol" panose="05050102010706020507"/>
            </a:endParaRPr>
          </a:p>
        </p:txBody>
      </p:sp>
      <p:sp>
        <p:nvSpPr>
          <p:cNvPr id="14" name="object 14"/>
          <p:cNvSpPr txBox="1"/>
          <p:nvPr/>
        </p:nvSpPr>
        <p:spPr>
          <a:xfrm>
            <a:off x="3466244" y="1436170"/>
            <a:ext cx="100330" cy="191770"/>
          </a:xfrm>
          <a:prstGeom prst="rect">
            <a:avLst/>
          </a:prstGeom>
        </p:spPr>
        <p:txBody>
          <a:bodyPr vert="horz" wrap="square" lIns="0" tIns="15240" rIns="0" bIns="0" rtlCol="0">
            <a:spAutoFit/>
          </a:bodyPr>
          <a:lstStyle/>
          <a:p>
            <a:pPr marL="12700">
              <a:lnSpc>
                <a:spcPct val="100000"/>
              </a:lnSpc>
              <a:spcBef>
                <a:spcPts val="120"/>
              </a:spcBef>
            </a:pPr>
            <a:r>
              <a:rPr sz="1150" spc="10" dirty="0">
                <a:latin typeface="Times New Roman" panose="02020603050405020304"/>
                <a:cs typeface="Times New Roman" panose="02020603050405020304"/>
              </a:rPr>
              <a:t>0</a:t>
            </a:r>
            <a:endParaRPr sz="1150">
              <a:latin typeface="Times New Roman" panose="02020603050405020304"/>
              <a:cs typeface="Times New Roman" panose="02020603050405020304"/>
            </a:endParaRPr>
          </a:p>
        </p:txBody>
      </p:sp>
      <p:sp>
        <p:nvSpPr>
          <p:cNvPr id="15" name="object 15"/>
          <p:cNvSpPr txBox="1"/>
          <p:nvPr/>
        </p:nvSpPr>
        <p:spPr>
          <a:xfrm>
            <a:off x="5727383" y="1478454"/>
            <a:ext cx="444500" cy="32067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panose="02020603050405020304"/>
                <a:cs typeface="Times New Roman" panose="02020603050405020304"/>
              </a:rPr>
              <a:t>2 </a:t>
            </a:r>
            <a:r>
              <a:rPr sz="2000" i="1" dirty="0">
                <a:latin typeface="Times New Roman" panose="02020603050405020304"/>
                <a:cs typeface="Times New Roman" panose="02020603050405020304"/>
              </a:rPr>
              <a:t>r</a:t>
            </a:r>
            <a:r>
              <a:rPr sz="2000" i="1" spc="-165" dirty="0">
                <a:latin typeface="Times New Roman" panose="02020603050405020304"/>
                <a:cs typeface="Times New Roman" panose="02020603050405020304"/>
              </a:rPr>
              <a:t> </a:t>
            </a:r>
            <a:r>
              <a:rPr sz="1725" spc="15" baseline="43000" dirty="0">
                <a:latin typeface="Times New Roman" panose="02020603050405020304"/>
                <a:cs typeface="Times New Roman" panose="02020603050405020304"/>
              </a:rPr>
              <a:t>2</a:t>
            </a:r>
            <a:endParaRPr sz="1725" baseline="43000">
              <a:latin typeface="Times New Roman" panose="02020603050405020304"/>
              <a:cs typeface="Times New Roman" panose="02020603050405020304"/>
            </a:endParaRPr>
          </a:p>
        </p:txBody>
      </p:sp>
      <p:sp>
        <p:nvSpPr>
          <p:cNvPr id="16" name="object 16"/>
          <p:cNvSpPr txBox="1"/>
          <p:nvPr/>
        </p:nvSpPr>
        <p:spPr>
          <a:xfrm>
            <a:off x="2376613" y="1266326"/>
            <a:ext cx="1846580" cy="320675"/>
          </a:xfrm>
          <a:prstGeom prst="rect">
            <a:avLst/>
          </a:prstGeom>
        </p:spPr>
        <p:txBody>
          <a:bodyPr vert="horz" wrap="square" lIns="0" tIns="13335" rIns="0" bIns="0" rtlCol="0">
            <a:spAutoFit/>
          </a:bodyPr>
          <a:lstStyle/>
          <a:p>
            <a:pPr marL="12700">
              <a:lnSpc>
                <a:spcPct val="100000"/>
              </a:lnSpc>
              <a:spcBef>
                <a:spcPts val="105"/>
              </a:spcBef>
              <a:tabLst>
                <a:tab pos="1259205" algn="l"/>
              </a:tabLst>
            </a:pPr>
            <a:r>
              <a:rPr sz="2000" spc="-5" dirty="0">
                <a:latin typeface="Symbol" panose="05050102010706020507"/>
                <a:cs typeface="Symbol" panose="05050102010706020507"/>
              </a:rPr>
              <a:t></a:t>
            </a:r>
            <a:r>
              <a:rPr sz="2000" i="1" spc="-5" dirty="0">
                <a:latin typeface="Times New Roman" panose="02020603050405020304"/>
                <a:cs typeface="Times New Roman" panose="02020603050405020304"/>
              </a:rPr>
              <a:t>S </a:t>
            </a:r>
            <a:r>
              <a:rPr sz="2000" dirty="0">
                <a:latin typeface="Symbol" panose="05050102010706020507"/>
                <a:cs typeface="Symbol" panose="05050102010706020507"/>
              </a:rPr>
              <a:t></a:t>
            </a:r>
            <a:r>
              <a:rPr sz="2000" dirty="0">
                <a:latin typeface="Times New Roman" panose="02020603050405020304"/>
                <a:cs typeface="Times New Roman" panose="02020603050405020304"/>
              </a:rPr>
              <a:t> </a:t>
            </a:r>
            <a:r>
              <a:rPr sz="2000" i="1" dirty="0">
                <a:latin typeface="Times New Roman" panose="02020603050405020304"/>
                <a:cs typeface="Times New Roman" panose="02020603050405020304"/>
              </a:rPr>
              <a:t>S</a:t>
            </a:r>
            <a:r>
              <a:rPr sz="2000" i="1" spc="195" dirty="0">
                <a:latin typeface="Times New Roman" panose="02020603050405020304"/>
                <a:cs typeface="Times New Roman" panose="02020603050405020304"/>
              </a:rPr>
              <a:t> </a:t>
            </a:r>
            <a:r>
              <a:rPr sz="2000" dirty="0">
                <a:latin typeface="Symbol" panose="05050102010706020507"/>
                <a:cs typeface="Symbol" panose="05050102010706020507"/>
              </a:rPr>
              <a:t></a:t>
            </a:r>
            <a:r>
              <a:rPr sz="2000" spc="-75" dirty="0">
                <a:latin typeface="Times New Roman" panose="02020603050405020304"/>
                <a:cs typeface="Times New Roman" panose="02020603050405020304"/>
              </a:rPr>
              <a:t> </a:t>
            </a:r>
            <a:r>
              <a:rPr sz="2000" i="1" dirty="0">
                <a:latin typeface="Times New Roman" panose="02020603050405020304"/>
                <a:cs typeface="Times New Roman" panose="02020603050405020304"/>
              </a:rPr>
              <a:t>S	</a:t>
            </a:r>
            <a:r>
              <a:rPr sz="2000" dirty="0">
                <a:latin typeface="Symbol" panose="05050102010706020507"/>
                <a:cs typeface="Symbol" panose="05050102010706020507"/>
              </a:rPr>
              <a:t></a:t>
            </a:r>
            <a:r>
              <a:rPr sz="2000" spc="-100" dirty="0">
                <a:latin typeface="Times New Roman" panose="02020603050405020304"/>
                <a:cs typeface="Times New Roman" panose="02020603050405020304"/>
              </a:rPr>
              <a:t> </a:t>
            </a:r>
            <a:r>
              <a:rPr sz="2000" spc="-20" dirty="0">
                <a:latin typeface="Symbol" panose="05050102010706020507"/>
                <a:cs typeface="Symbol" panose="05050102010706020507"/>
              </a:rPr>
              <a:t></a:t>
            </a:r>
            <a:r>
              <a:rPr sz="2000" spc="-20" dirty="0">
                <a:latin typeface="Times New Roman" panose="02020603050405020304"/>
                <a:cs typeface="Times New Roman" panose="02020603050405020304"/>
              </a:rPr>
              <a:t>3</a:t>
            </a:r>
            <a:r>
              <a:rPr sz="2000" i="1" spc="-20" dirty="0">
                <a:latin typeface="Times New Roman" panose="02020603050405020304"/>
                <a:cs typeface="Times New Roman" panose="02020603050405020304"/>
              </a:rPr>
              <a:t>k</a:t>
            </a:r>
            <a:endParaRPr sz="2000">
              <a:latin typeface="Times New Roman" panose="02020603050405020304"/>
              <a:cs typeface="Times New Roman" panose="02020603050405020304"/>
            </a:endParaRPr>
          </a:p>
        </p:txBody>
      </p:sp>
      <p:sp>
        <p:nvSpPr>
          <p:cNvPr id="17" name="object 17"/>
          <p:cNvSpPr txBox="1"/>
          <p:nvPr/>
        </p:nvSpPr>
        <p:spPr>
          <a:xfrm>
            <a:off x="4214520" y="1094409"/>
            <a:ext cx="3677920" cy="336550"/>
          </a:xfrm>
          <a:prstGeom prst="rect">
            <a:avLst/>
          </a:prstGeom>
        </p:spPr>
        <p:txBody>
          <a:bodyPr vert="horz" wrap="square" lIns="0" tIns="14604" rIns="0" bIns="0" rtlCol="0">
            <a:spAutoFit/>
          </a:bodyPr>
          <a:lstStyle/>
          <a:p>
            <a:pPr marL="12700">
              <a:lnSpc>
                <a:spcPct val="100000"/>
              </a:lnSpc>
              <a:spcBef>
                <a:spcPts val="115"/>
              </a:spcBef>
            </a:pPr>
            <a:r>
              <a:rPr sz="3000" baseline="22000" dirty="0">
                <a:latin typeface="Symbol" panose="05050102010706020507"/>
                <a:cs typeface="Symbol" panose="05050102010706020507"/>
              </a:rPr>
              <a:t></a:t>
            </a:r>
            <a:r>
              <a:rPr sz="3000" baseline="22000" dirty="0">
                <a:latin typeface="Times New Roman" panose="02020603050405020304"/>
                <a:cs typeface="Times New Roman" panose="02020603050405020304"/>
              </a:rPr>
              <a:t> </a:t>
            </a:r>
            <a:r>
              <a:rPr sz="2000" spc="-30" dirty="0">
                <a:latin typeface="Times New Roman" panose="02020603050405020304"/>
                <a:cs typeface="Times New Roman" panose="02020603050405020304"/>
              </a:rPr>
              <a:t>(</a:t>
            </a:r>
            <a:r>
              <a:rPr sz="2100" i="1" spc="-30" dirty="0">
                <a:latin typeface="Symbol" panose="05050102010706020507"/>
                <a:cs typeface="Symbol" panose="05050102010706020507"/>
              </a:rPr>
              <a:t></a:t>
            </a:r>
            <a:r>
              <a:rPr sz="1725" spc="-44" baseline="43000" dirty="0">
                <a:latin typeface="Times New Roman" panose="02020603050405020304"/>
                <a:cs typeface="Times New Roman" panose="02020603050405020304"/>
              </a:rPr>
              <a:t>2 </a:t>
            </a:r>
            <a:r>
              <a:rPr sz="2000" spc="50" dirty="0">
                <a:latin typeface="Symbol" panose="05050102010706020507"/>
                <a:cs typeface="Symbol" panose="05050102010706020507"/>
              </a:rPr>
              <a:t></a:t>
            </a:r>
            <a:r>
              <a:rPr sz="2000" spc="50" dirty="0">
                <a:latin typeface="Times New Roman" panose="02020603050405020304"/>
                <a:cs typeface="Times New Roman" panose="02020603050405020304"/>
              </a:rPr>
              <a:t>1)</a:t>
            </a:r>
            <a:r>
              <a:rPr sz="2000" i="1" spc="50" dirty="0">
                <a:latin typeface="Times New Roman" panose="02020603050405020304"/>
                <a:cs typeface="Times New Roman" panose="02020603050405020304"/>
              </a:rPr>
              <a:t>x</a:t>
            </a:r>
            <a:r>
              <a:rPr sz="1725" spc="75" baseline="43000" dirty="0">
                <a:latin typeface="Times New Roman" panose="02020603050405020304"/>
                <a:cs typeface="Times New Roman" panose="02020603050405020304"/>
              </a:rPr>
              <a:t>2 </a:t>
            </a:r>
            <a:r>
              <a:rPr sz="2000" dirty="0">
                <a:latin typeface="Symbol" panose="05050102010706020507"/>
                <a:cs typeface="Symbol" panose="05050102010706020507"/>
              </a:rPr>
              <a:t></a:t>
            </a:r>
            <a:r>
              <a:rPr sz="2000" dirty="0">
                <a:latin typeface="Times New Roman" panose="02020603050405020304"/>
                <a:cs typeface="Times New Roman" panose="02020603050405020304"/>
              </a:rPr>
              <a:t> </a:t>
            </a:r>
            <a:r>
              <a:rPr sz="2000" spc="-30" dirty="0">
                <a:latin typeface="Times New Roman" panose="02020603050405020304"/>
                <a:cs typeface="Times New Roman" panose="02020603050405020304"/>
              </a:rPr>
              <a:t>(</a:t>
            </a:r>
            <a:r>
              <a:rPr sz="2100" i="1" spc="-30" dirty="0">
                <a:latin typeface="Symbol" panose="05050102010706020507"/>
                <a:cs typeface="Symbol" panose="05050102010706020507"/>
              </a:rPr>
              <a:t></a:t>
            </a:r>
            <a:r>
              <a:rPr sz="1725" spc="-44" baseline="43000" dirty="0">
                <a:latin typeface="Times New Roman" panose="02020603050405020304"/>
                <a:cs typeface="Times New Roman" panose="02020603050405020304"/>
              </a:rPr>
              <a:t>2 </a:t>
            </a:r>
            <a:r>
              <a:rPr sz="2000" dirty="0">
                <a:latin typeface="Symbol" panose="05050102010706020507"/>
                <a:cs typeface="Symbol" panose="05050102010706020507"/>
              </a:rPr>
              <a:t></a:t>
            </a:r>
            <a:r>
              <a:rPr sz="2000" dirty="0">
                <a:latin typeface="Times New Roman" panose="02020603050405020304"/>
                <a:cs typeface="Times New Roman" panose="02020603050405020304"/>
              </a:rPr>
              <a:t>1) </a:t>
            </a:r>
            <a:r>
              <a:rPr sz="2000" i="1" spc="65" dirty="0">
                <a:latin typeface="Times New Roman" panose="02020603050405020304"/>
                <a:cs typeface="Times New Roman" panose="02020603050405020304"/>
              </a:rPr>
              <a:t>y</a:t>
            </a:r>
            <a:r>
              <a:rPr sz="1725" spc="97" baseline="43000" dirty="0">
                <a:latin typeface="Times New Roman" panose="02020603050405020304"/>
                <a:cs typeface="Times New Roman" panose="02020603050405020304"/>
              </a:rPr>
              <a:t>2 </a:t>
            </a:r>
            <a:r>
              <a:rPr sz="2000" dirty="0">
                <a:latin typeface="Symbol" panose="05050102010706020507"/>
                <a:cs typeface="Symbol" panose="05050102010706020507"/>
              </a:rPr>
              <a:t></a:t>
            </a:r>
            <a:r>
              <a:rPr sz="2000" dirty="0">
                <a:latin typeface="Times New Roman" panose="02020603050405020304"/>
                <a:cs typeface="Times New Roman" panose="02020603050405020304"/>
              </a:rPr>
              <a:t> </a:t>
            </a:r>
            <a:r>
              <a:rPr sz="2000" spc="-25" dirty="0">
                <a:latin typeface="Times New Roman" panose="02020603050405020304"/>
                <a:cs typeface="Times New Roman" panose="02020603050405020304"/>
              </a:rPr>
              <a:t>(</a:t>
            </a:r>
            <a:r>
              <a:rPr sz="2100" i="1" spc="-25" dirty="0">
                <a:latin typeface="Symbol" panose="05050102010706020507"/>
                <a:cs typeface="Symbol" panose="05050102010706020507"/>
              </a:rPr>
              <a:t></a:t>
            </a:r>
            <a:r>
              <a:rPr sz="1725" spc="-37" baseline="43000" dirty="0">
                <a:latin typeface="Times New Roman" panose="02020603050405020304"/>
                <a:cs typeface="Times New Roman" panose="02020603050405020304"/>
              </a:rPr>
              <a:t>2 </a:t>
            </a:r>
            <a:r>
              <a:rPr sz="2000" spc="60" dirty="0">
                <a:latin typeface="Symbol" panose="05050102010706020507"/>
                <a:cs typeface="Symbol" panose="05050102010706020507"/>
              </a:rPr>
              <a:t></a:t>
            </a:r>
            <a:r>
              <a:rPr sz="2000" spc="60" dirty="0">
                <a:latin typeface="Times New Roman" panose="02020603050405020304"/>
                <a:cs typeface="Times New Roman" panose="02020603050405020304"/>
              </a:rPr>
              <a:t>1)</a:t>
            </a:r>
            <a:r>
              <a:rPr sz="2000" i="1" spc="60" dirty="0">
                <a:latin typeface="Times New Roman" panose="02020603050405020304"/>
                <a:cs typeface="Times New Roman" panose="02020603050405020304"/>
              </a:rPr>
              <a:t>z</a:t>
            </a:r>
            <a:r>
              <a:rPr sz="1725" spc="89" baseline="43000" dirty="0">
                <a:latin typeface="Times New Roman" panose="02020603050405020304"/>
                <a:cs typeface="Times New Roman" panose="02020603050405020304"/>
              </a:rPr>
              <a:t>2</a:t>
            </a:r>
            <a:r>
              <a:rPr sz="1725" spc="217" baseline="43000" dirty="0">
                <a:latin typeface="Times New Roman" panose="02020603050405020304"/>
                <a:cs typeface="Times New Roman" panose="02020603050405020304"/>
              </a:rPr>
              <a:t> </a:t>
            </a:r>
            <a:r>
              <a:rPr sz="3000" baseline="22000" dirty="0">
                <a:latin typeface="Symbol" panose="05050102010706020507"/>
                <a:cs typeface="Symbol" panose="05050102010706020507"/>
              </a:rPr>
              <a:t></a:t>
            </a:r>
            <a:endParaRPr sz="3000" baseline="22000">
              <a:latin typeface="Symbol" panose="05050102010706020507"/>
              <a:cs typeface="Symbol" panose="05050102010706020507"/>
            </a:endParaRPr>
          </a:p>
        </p:txBody>
      </p:sp>
      <p:sp>
        <p:nvSpPr>
          <p:cNvPr id="18" name="object 18"/>
          <p:cNvSpPr/>
          <p:nvPr/>
        </p:nvSpPr>
        <p:spPr>
          <a:xfrm>
            <a:off x="6433318" y="2800085"/>
            <a:ext cx="62865" cy="186690"/>
          </a:xfrm>
          <a:custGeom>
            <a:avLst/>
            <a:gdLst/>
            <a:ahLst/>
            <a:cxnLst/>
            <a:rect l="l" t="t" r="r" b="b"/>
            <a:pathLst>
              <a:path w="62864" h="186689">
                <a:moveTo>
                  <a:pt x="62373" y="0"/>
                </a:moveTo>
                <a:lnTo>
                  <a:pt x="0" y="186073"/>
                </a:lnTo>
              </a:path>
            </a:pathLst>
          </a:custGeom>
          <a:ln w="10649">
            <a:solidFill>
              <a:srgbClr val="000000"/>
            </a:solidFill>
          </a:ln>
        </p:spPr>
        <p:txBody>
          <a:bodyPr wrap="square" lIns="0" tIns="0" rIns="0" bIns="0" rtlCol="0"/>
          <a:lstStyle/>
          <a:p/>
        </p:txBody>
      </p:sp>
      <p:sp>
        <p:nvSpPr>
          <p:cNvPr id="19" name="object 19"/>
          <p:cNvSpPr/>
          <p:nvPr/>
        </p:nvSpPr>
        <p:spPr>
          <a:xfrm>
            <a:off x="6433318" y="2986159"/>
            <a:ext cx="62865" cy="186055"/>
          </a:xfrm>
          <a:custGeom>
            <a:avLst/>
            <a:gdLst/>
            <a:ahLst/>
            <a:cxnLst/>
            <a:rect l="l" t="t" r="r" b="b"/>
            <a:pathLst>
              <a:path w="62864" h="186055">
                <a:moveTo>
                  <a:pt x="0" y="0"/>
                </a:moveTo>
                <a:lnTo>
                  <a:pt x="62373" y="185679"/>
                </a:lnTo>
              </a:path>
            </a:pathLst>
          </a:custGeom>
          <a:ln w="10649">
            <a:solidFill>
              <a:srgbClr val="000000"/>
            </a:solidFill>
          </a:ln>
        </p:spPr>
        <p:txBody>
          <a:bodyPr wrap="square" lIns="0" tIns="0" rIns="0" bIns="0" rtlCol="0"/>
          <a:lstStyle/>
          <a:p/>
        </p:txBody>
      </p:sp>
      <p:sp>
        <p:nvSpPr>
          <p:cNvPr id="20" name="object 20"/>
          <p:cNvSpPr/>
          <p:nvPr/>
        </p:nvSpPr>
        <p:spPr>
          <a:xfrm>
            <a:off x="6751344" y="2800085"/>
            <a:ext cx="62230" cy="186690"/>
          </a:xfrm>
          <a:custGeom>
            <a:avLst/>
            <a:gdLst/>
            <a:ahLst/>
            <a:cxnLst/>
            <a:rect l="l" t="t" r="r" b="b"/>
            <a:pathLst>
              <a:path w="62229" h="186689">
                <a:moveTo>
                  <a:pt x="0" y="0"/>
                </a:moveTo>
                <a:lnTo>
                  <a:pt x="61899" y="186073"/>
                </a:lnTo>
              </a:path>
            </a:pathLst>
          </a:custGeom>
          <a:ln w="10649">
            <a:solidFill>
              <a:srgbClr val="000000"/>
            </a:solidFill>
          </a:ln>
        </p:spPr>
        <p:txBody>
          <a:bodyPr wrap="square" lIns="0" tIns="0" rIns="0" bIns="0" rtlCol="0"/>
          <a:lstStyle/>
          <a:p/>
        </p:txBody>
      </p:sp>
      <p:sp>
        <p:nvSpPr>
          <p:cNvPr id="21" name="object 21"/>
          <p:cNvSpPr/>
          <p:nvPr/>
        </p:nvSpPr>
        <p:spPr>
          <a:xfrm>
            <a:off x="6751344" y="2986159"/>
            <a:ext cx="62230" cy="186055"/>
          </a:xfrm>
          <a:custGeom>
            <a:avLst/>
            <a:gdLst/>
            <a:ahLst/>
            <a:cxnLst/>
            <a:rect l="l" t="t" r="r" b="b"/>
            <a:pathLst>
              <a:path w="62229" h="186055">
                <a:moveTo>
                  <a:pt x="61899" y="0"/>
                </a:moveTo>
                <a:lnTo>
                  <a:pt x="0" y="185679"/>
                </a:lnTo>
              </a:path>
            </a:pathLst>
          </a:custGeom>
          <a:ln w="10649">
            <a:solidFill>
              <a:srgbClr val="000000"/>
            </a:solidFill>
          </a:ln>
        </p:spPr>
        <p:txBody>
          <a:bodyPr wrap="square" lIns="0" tIns="0" rIns="0" bIns="0" rtlCol="0"/>
          <a:lstStyle/>
          <a:p/>
        </p:txBody>
      </p:sp>
      <p:sp>
        <p:nvSpPr>
          <p:cNvPr id="22" name="object 22"/>
          <p:cNvSpPr txBox="1"/>
          <p:nvPr/>
        </p:nvSpPr>
        <p:spPr>
          <a:xfrm>
            <a:off x="8772654" y="2974483"/>
            <a:ext cx="123825" cy="321310"/>
          </a:xfrm>
          <a:prstGeom prst="rect">
            <a:avLst/>
          </a:prstGeom>
        </p:spPr>
        <p:txBody>
          <a:bodyPr vert="horz" wrap="square" lIns="0" tIns="13970" rIns="0" bIns="0" rtlCol="0">
            <a:spAutoFit/>
          </a:bodyPr>
          <a:lstStyle/>
          <a:p>
            <a:pPr marL="12700">
              <a:lnSpc>
                <a:spcPct val="100000"/>
              </a:lnSpc>
              <a:spcBef>
                <a:spcPts val="110"/>
              </a:spcBef>
            </a:pPr>
            <a:r>
              <a:rPr sz="2000" spc="5" dirty="0">
                <a:latin typeface="Symbol" panose="05050102010706020507"/>
                <a:cs typeface="Symbol" panose="05050102010706020507"/>
              </a:rPr>
              <a:t></a:t>
            </a:r>
            <a:endParaRPr sz="2000">
              <a:latin typeface="Symbol" panose="05050102010706020507"/>
              <a:cs typeface="Symbol" panose="05050102010706020507"/>
            </a:endParaRPr>
          </a:p>
        </p:txBody>
      </p:sp>
      <p:sp>
        <p:nvSpPr>
          <p:cNvPr id="23" name="object 23"/>
          <p:cNvSpPr txBox="1"/>
          <p:nvPr/>
        </p:nvSpPr>
        <p:spPr>
          <a:xfrm>
            <a:off x="8772654" y="2483674"/>
            <a:ext cx="123825" cy="568960"/>
          </a:xfrm>
          <a:prstGeom prst="rect">
            <a:avLst/>
          </a:prstGeom>
        </p:spPr>
        <p:txBody>
          <a:bodyPr vert="horz" wrap="square" lIns="0" tIns="13970" rIns="0" bIns="0" rtlCol="0">
            <a:spAutoFit/>
          </a:bodyPr>
          <a:lstStyle/>
          <a:p>
            <a:pPr marL="12700">
              <a:lnSpc>
                <a:spcPts val="2165"/>
              </a:lnSpc>
              <a:spcBef>
                <a:spcPts val="110"/>
              </a:spcBef>
            </a:pPr>
            <a:r>
              <a:rPr sz="2000" spc="5" dirty="0">
                <a:latin typeface="Symbol" panose="05050102010706020507"/>
                <a:cs typeface="Symbol" panose="05050102010706020507"/>
              </a:rPr>
              <a:t></a:t>
            </a:r>
            <a:endParaRPr sz="2000">
              <a:latin typeface="Symbol" panose="05050102010706020507"/>
              <a:cs typeface="Symbol" panose="05050102010706020507"/>
            </a:endParaRPr>
          </a:p>
          <a:p>
            <a:pPr marL="12700">
              <a:lnSpc>
                <a:spcPts val="2165"/>
              </a:lnSpc>
            </a:pPr>
            <a:r>
              <a:rPr sz="2000" spc="5" dirty="0">
                <a:latin typeface="Symbol" panose="05050102010706020507"/>
                <a:cs typeface="Symbol" panose="05050102010706020507"/>
              </a:rPr>
              <a:t></a:t>
            </a:r>
            <a:endParaRPr sz="2000">
              <a:latin typeface="Symbol" panose="05050102010706020507"/>
              <a:cs typeface="Symbol" panose="05050102010706020507"/>
            </a:endParaRPr>
          </a:p>
        </p:txBody>
      </p:sp>
      <p:sp>
        <p:nvSpPr>
          <p:cNvPr id="24" name="object 24"/>
          <p:cNvSpPr txBox="1"/>
          <p:nvPr/>
        </p:nvSpPr>
        <p:spPr>
          <a:xfrm>
            <a:off x="8772654" y="3151883"/>
            <a:ext cx="123825" cy="321310"/>
          </a:xfrm>
          <a:prstGeom prst="rect">
            <a:avLst/>
          </a:prstGeom>
        </p:spPr>
        <p:txBody>
          <a:bodyPr vert="horz" wrap="square" lIns="0" tIns="13970" rIns="0" bIns="0" rtlCol="0">
            <a:spAutoFit/>
          </a:bodyPr>
          <a:lstStyle/>
          <a:p>
            <a:pPr marL="12700">
              <a:lnSpc>
                <a:spcPct val="100000"/>
              </a:lnSpc>
              <a:spcBef>
                <a:spcPts val="110"/>
              </a:spcBef>
            </a:pPr>
            <a:r>
              <a:rPr sz="2000" spc="5" dirty="0">
                <a:latin typeface="Symbol" panose="05050102010706020507"/>
                <a:cs typeface="Symbol" panose="05050102010706020507"/>
              </a:rPr>
              <a:t></a:t>
            </a:r>
            <a:endParaRPr sz="2000">
              <a:latin typeface="Symbol" panose="05050102010706020507"/>
              <a:cs typeface="Symbol" panose="05050102010706020507"/>
            </a:endParaRPr>
          </a:p>
        </p:txBody>
      </p:sp>
      <p:sp>
        <p:nvSpPr>
          <p:cNvPr id="25" name="object 25"/>
          <p:cNvSpPr txBox="1"/>
          <p:nvPr/>
        </p:nvSpPr>
        <p:spPr>
          <a:xfrm>
            <a:off x="4320445" y="2974483"/>
            <a:ext cx="123825" cy="321310"/>
          </a:xfrm>
          <a:prstGeom prst="rect">
            <a:avLst/>
          </a:prstGeom>
        </p:spPr>
        <p:txBody>
          <a:bodyPr vert="horz" wrap="square" lIns="0" tIns="13970" rIns="0" bIns="0" rtlCol="0">
            <a:spAutoFit/>
          </a:bodyPr>
          <a:lstStyle/>
          <a:p>
            <a:pPr marL="12700">
              <a:lnSpc>
                <a:spcPct val="100000"/>
              </a:lnSpc>
              <a:spcBef>
                <a:spcPts val="110"/>
              </a:spcBef>
            </a:pPr>
            <a:r>
              <a:rPr sz="2000" spc="5" dirty="0">
                <a:latin typeface="Symbol" panose="05050102010706020507"/>
                <a:cs typeface="Symbol" panose="05050102010706020507"/>
              </a:rPr>
              <a:t></a:t>
            </a:r>
            <a:endParaRPr sz="2000">
              <a:latin typeface="Symbol" panose="05050102010706020507"/>
              <a:cs typeface="Symbol" panose="05050102010706020507"/>
            </a:endParaRPr>
          </a:p>
        </p:txBody>
      </p:sp>
      <p:sp>
        <p:nvSpPr>
          <p:cNvPr id="26" name="object 26"/>
          <p:cNvSpPr txBox="1"/>
          <p:nvPr/>
        </p:nvSpPr>
        <p:spPr>
          <a:xfrm>
            <a:off x="4320445" y="3151883"/>
            <a:ext cx="123825" cy="321310"/>
          </a:xfrm>
          <a:prstGeom prst="rect">
            <a:avLst/>
          </a:prstGeom>
        </p:spPr>
        <p:txBody>
          <a:bodyPr vert="horz" wrap="square" lIns="0" tIns="13970" rIns="0" bIns="0" rtlCol="0">
            <a:spAutoFit/>
          </a:bodyPr>
          <a:lstStyle/>
          <a:p>
            <a:pPr marL="12700">
              <a:lnSpc>
                <a:spcPct val="100000"/>
              </a:lnSpc>
              <a:spcBef>
                <a:spcPts val="110"/>
              </a:spcBef>
            </a:pPr>
            <a:r>
              <a:rPr sz="2000" spc="5" dirty="0">
                <a:latin typeface="Symbol" panose="05050102010706020507"/>
                <a:cs typeface="Symbol" panose="05050102010706020507"/>
              </a:rPr>
              <a:t></a:t>
            </a:r>
            <a:endParaRPr sz="2000">
              <a:latin typeface="Symbol" panose="05050102010706020507"/>
              <a:cs typeface="Symbol" panose="05050102010706020507"/>
            </a:endParaRPr>
          </a:p>
        </p:txBody>
      </p:sp>
      <p:sp>
        <p:nvSpPr>
          <p:cNvPr id="27" name="object 27"/>
          <p:cNvSpPr txBox="1"/>
          <p:nvPr/>
        </p:nvSpPr>
        <p:spPr>
          <a:xfrm>
            <a:off x="4320445" y="2074480"/>
            <a:ext cx="123825" cy="321310"/>
          </a:xfrm>
          <a:prstGeom prst="rect">
            <a:avLst/>
          </a:prstGeom>
        </p:spPr>
        <p:txBody>
          <a:bodyPr vert="horz" wrap="square" lIns="0" tIns="13970" rIns="0" bIns="0" rtlCol="0">
            <a:spAutoFit/>
          </a:bodyPr>
          <a:lstStyle/>
          <a:p>
            <a:pPr marL="12700">
              <a:lnSpc>
                <a:spcPct val="100000"/>
              </a:lnSpc>
              <a:spcBef>
                <a:spcPts val="110"/>
              </a:spcBef>
            </a:pPr>
            <a:r>
              <a:rPr sz="2000" spc="5" dirty="0">
                <a:latin typeface="Symbol" panose="05050102010706020507"/>
                <a:cs typeface="Symbol" panose="05050102010706020507"/>
              </a:rPr>
              <a:t></a:t>
            </a:r>
            <a:endParaRPr sz="2000">
              <a:latin typeface="Symbol" panose="05050102010706020507"/>
              <a:cs typeface="Symbol" panose="05050102010706020507"/>
            </a:endParaRPr>
          </a:p>
        </p:txBody>
      </p:sp>
      <p:sp>
        <p:nvSpPr>
          <p:cNvPr id="28" name="object 28"/>
          <p:cNvSpPr txBox="1"/>
          <p:nvPr/>
        </p:nvSpPr>
        <p:spPr>
          <a:xfrm>
            <a:off x="5189885" y="2164860"/>
            <a:ext cx="1801495" cy="476885"/>
          </a:xfrm>
          <a:prstGeom prst="rect">
            <a:avLst/>
          </a:prstGeom>
        </p:spPr>
        <p:txBody>
          <a:bodyPr vert="horz" wrap="square" lIns="0" tIns="15240" rIns="0" bIns="0" rtlCol="0">
            <a:spAutoFit/>
          </a:bodyPr>
          <a:lstStyle/>
          <a:p>
            <a:pPr marL="12700">
              <a:lnSpc>
                <a:spcPct val="100000"/>
              </a:lnSpc>
              <a:spcBef>
                <a:spcPts val="120"/>
              </a:spcBef>
              <a:tabLst>
                <a:tab pos="1514475" algn="l"/>
              </a:tabLst>
            </a:pPr>
            <a:r>
              <a:rPr sz="3000" spc="15" dirty="0">
                <a:latin typeface="Symbol" panose="05050102010706020507"/>
                <a:cs typeface="Symbol" panose="05050102010706020507"/>
              </a:rPr>
              <a:t></a:t>
            </a:r>
            <a:r>
              <a:rPr sz="3000" spc="15" dirty="0">
                <a:latin typeface="Times New Roman" panose="02020603050405020304"/>
                <a:cs typeface="Times New Roman" panose="02020603050405020304"/>
              </a:rPr>
              <a:t>	</a:t>
            </a:r>
            <a:r>
              <a:rPr sz="3000" spc="15" dirty="0">
                <a:latin typeface="Symbol" panose="05050102010706020507"/>
                <a:cs typeface="Symbol" panose="05050102010706020507"/>
              </a:rPr>
              <a:t></a:t>
            </a:r>
            <a:endParaRPr sz="3000">
              <a:latin typeface="Symbol" panose="05050102010706020507"/>
              <a:cs typeface="Symbol" panose="05050102010706020507"/>
            </a:endParaRPr>
          </a:p>
        </p:txBody>
      </p:sp>
      <p:sp>
        <p:nvSpPr>
          <p:cNvPr id="29" name="object 29"/>
          <p:cNvSpPr txBox="1"/>
          <p:nvPr/>
        </p:nvSpPr>
        <p:spPr>
          <a:xfrm>
            <a:off x="6822335" y="3022084"/>
            <a:ext cx="100330" cy="192405"/>
          </a:xfrm>
          <a:prstGeom prst="rect">
            <a:avLst/>
          </a:prstGeom>
        </p:spPr>
        <p:txBody>
          <a:bodyPr vert="horz" wrap="square" lIns="0" tIns="15875" rIns="0" bIns="0" rtlCol="0">
            <a:spAutoFit/>
          </a:bodyPr>
          <a:lstStyle/>
          <a:p>
            <a:pPr marL="12700">
              <a:lnSpc>
                <a:spcPct val="100000"/>
              </a:lnSpc>
              <a:spcBef>
                <a:spcPts val="125"/>
              </a:spcBef>
            </a:pPr>
            <a:r>
              <a:rPr sz="1150" spc="10" dirty="0">
                <a:latin typeface="Times New Roman" panose="02020603050405020304"/>
                <a:cs typeface="Times New Roman" panose="02020603050405020304"/>
              </a:rPr>
              <a:t>0</a:t>
            </a:r>
            <a:endParaRPr sz="1150">
              <a:latin typeface="Times New Roman" panose="02020603050405020304"/>
              <a:cs typeface="Times New Roman" panose="02020603050405020304"/>
            </a:endParaRPr>
          </a:p>
        </p:txBody>
      </p:sp>
      <p:sp>
        <p:nvSpPr>
          <p:cNvPr id="30" name="object 30"/>
          <p:cNvSpPr txBox="1"/>
          <p:nvPr/>
        </p:nvSpPr>
        <p:spPr>
          <a:xfrm>
            <a:off x="8636222" y="2074480"/>
            <a:ext cx="260350" cy="321310"/>
          </a:xfrm>
          <a:prstGeom prst="rect">
            <a:avLst/>
          </a:prstGeom>
        </p:spPr>
        <p:txBody>
          <a:bodyPr vert="horz" wrap="square" lIns="0" tIns="13970" rIns="0" bIns="0" rtlCol="0">
            <a:spAutoFit/>
          </a:bodyPr>
          <a:lstStyle/>
          <a:p>
            <a:pPr marL="12700">
              <a:lnSpc>
                <a:spcPct val="100000"/>
              </a:lnSpc>
              <a:spcBef>
                <a:spcPts val="110"/>
              </a:spcBef>
            </a:pPr>
            <a:r>
              <a:rPr sz="1725" spc="15" baseline="-17000" dirty="0">
                <a:latin typeface="Times New Roman" panose="02020603050405020304"/>
                <a:cs typeface="Times New Roman" panose="02020603050405020304"/>
              </a:rPr>
              <a:t>2</a:t>
            </a:r>
            <a:r>
              <a:rPr sz="1725" spc="172" baseline="-17000" dirty="0">
                <a:latin typeface="Times New Roman" panose="02020603050405020304"/>
                <a:cs typeface="Times New Roman" panose="02020603050405020304"/>
              </a:rPr>
              <a:t> </a:t>
            </a:r>
            <a:r>
              <a:rPr sz="2000" spc="5" dirty="0">
                <a:latin typeface="Symbol" panose="05050102010706020507"/>
                <a:cs typeface="Symbol" panose="05050102010706020507"/>
              </a:rPr>
              <a:t></a:t>
            </a:r>
            <a:endParaRPr sz="2000">
              <a:latin typeface="Symbol" panose="05050102010706020507"/>
              <a:cs typeface="Symbol" panose="05050102010706020507"/>
            </a:endParaRPr>
          </a:p>
        </p:txBody>
      </p:sp>
      <p:sp>
        <p:nvSpPr>
          <p:cNvPr id="31" name="object 31"/>
          <p:cNvSpPr txBox="1"/>
          <p:nvPr/>
        </p:nvSpPr>
        <p:spPr>
          <a:xfrm>
            <a:off x="7144625" y="2225372"/>
            <a:ext cx="657860" cy="192405"/>
          </a:xfrm>
          <a:prstGeom prst="rect">
            <a:avLst/>
          </a:prstGeom>
        </p:spPr>
        <p:txBody>
          <a:bodyPr vert="horz" wrap="square" lIns="0" tIns="15875" rIns="0" bIns="0" rtlCol="0">
            <a:spAutoFit/>
          </a:bodyPr>
          <a:lstStyle/>
          <a:p>
            <a:pPr marL="12700">
              <a:lnSpc>
                <a:spcPct val="100000"/>
              </a:lnSpc>
              <a:spcBef>
                <a:spcPts val="125"/>
              </a:spcBef>
              <a:tabLst>
                <a:tab pos="569595" algn="l"/>
              </a:tabLst>
            </a:pPr>
            <a:r>
              <a:rPr sz="1150" spc="10" dirty="0">
                <a:latin typeface="Times New Roman" panose="02020603050405020304"/>
                <a:cs typeface="Times New Roman" panose="02020603050405020304"/>
              </a:rPr>
              <a:t>2</a:t>
            </a:r>
            <a:r>
              <a:rPr sz="1150" spc="10" dirty="0">
                <a:latin typeface="Times New Roman" panose="02020603050405020304"/>
                <a:cs typeface="Times New Roman" panose="02020603050405020304"/>
              </a:rPr>
              <a:t>	</a:t>
            </a:r>
            <a:r>
              <a:rPr sz="1150" spc="10" dirty="0">
                <a:latin typeface="Times New Roman" panose="02020603050405020304"/>
                <a:cs typeface="Times New Roman" panose="02020603050405020304"/>
              </a:rPr>
              <a:t>2</a:t>
            </a:r>
            <a:endParaRPr sz="1150">
              <a:latin typeface="Times New Roman" panose="02020603050405020304"/>
              <a:cs typeface="Times New Roman" panose="02020603050405020304"/>
            </a:endParaRPr>
          </a:p>
        </p:txBody>
      </p:sp>
      <p:sp>
        <p:nvSpPr>
          <p:cNvPr id="32" name="object 32"/>
          <p:cNvSpPr txBox="1"/>
          <p:nvPr/>
        </p:nvSpPr>
        <p:spPr>
          <a:xfrm>
            <a:off x="4320445" y="2483674"/>
            <a:ext cx="4450080" cy="568960"/>
          </a:xfrm>
          <a:prstGeom prst="rect">
            <a:avLst/>
          </a:prstGeom>
        </p:spPr>
        <p:txBody>
          <a:bodyPr vert="horz" wrap="square" lIns="0" tIns="13970" rIns="0" bIns="0" rtlCol="0">
            <a:spAutoFit/>
          </a:bodyPr>
          <a:lstStyle/>
          <a:p>
            <a:pPr marL="12700">
              <a:lnSpc>
                <a:spcPts val="2165"/>
              </a:lnSpc>
              <a:spcBef>
                <a:spcPts val="110"/>
              </a:spcBef>
              <a:tabLst>
                <a:tab pos="977900" algn="l"/>
                <a:tab pos="2479675" algn="l"/>
                <a:tab pos="3994785" algn="l"/>
                <a:tab pos="4436745" algn="l"/>
              </a:tabLst>
            </a:pPr>
            <a:r>
              <a:rPr sz="2000" spc="5" dirty="0">
                <a:latin typeface="Symbol" panose="05050102010706020507"/>
                <a:cs typeface="Symbol" panose="05050102010706020507"/>
              </a:rPr>
              <a:t></a:t>
            </a:r>
            <a:r>
              <a:rPr sz="3000" u="sng" spc="7" baseline="1000" dirty="0">
                <a:uFill>
                  <a:solidFill>
                    <a:srgbClr val="000000"/>
                  </a:solidFill>
                </a:uFill>
                <a:latin typeface="Symbol" panose="05050102010706020507"/>
                <a:cs typeface="Symbol" panose="05050102010706020507"/>
              </a:rPr>
              <a:t></a:t>
            </a:r>
            <a:r>
              <a:rPr sz="1725" u="sng" spc="15" baseline="2000" dirty="0">
                <a:uFill>
                  <a:solidFill>
                    <a:srgbClr val="000000"/>
                  </a:solidFill>
                </a:uFill>
                <a:latin typeface="Times New Roman" panose="02020603050405020304"/>
                <a:cs typeface="Times New Roman" panose="02020603050405020304"/>
              </a:rPr>
              <a:t>1	1	1	</a:t>
            </a:r>
            <a:endParaRPr sz="1725" baseline="2000">
              <a:latin typeface="Times New Roman" panose="02020603050405020304"/>
              <a:cs typeface="Times New Roman" panose="02020603050405020304"/>
            </a:endParaRPr>
          </a:p>
          <a:p>
            <a:pPr marL="12700">
              <a:lnSpc>
                <a:spcPts val="2165"/>
              </a:lnSpc>
            </a:pPr>
            <a:r>
              <a:rPr sz="2000" spc="5" dirty="0">
                <a:latin typeface="Symbol" panose="05050102010706020507"/>
                <a:cs typeface="Symbol" panose="05050102010706020507"/>
              </a:rPr>
              <a:t></a:t>
            </a:r>
            <a:endParaRPr sz="2000">
              <a:latin typeface="Symbol" panose="05050102010706020507"/>
              <a:cs typeface="Symbol" panose="05050102010706020507"/>
            </a:endParaRPr>
          </a:p>
        </p:txBody>
      </p:sp>
      <p:sp>
        <p:nvSpPr>
          <p:cNvPr id="33" name="object 33"/>
          <p:cNvSpPr txBox="1"/>
          <p:nvPr/>
        </p:nvSpPr>
        <p:spPr>
          <a:xfrm>
            <a:off x="5626500" y="2225372"/>
            <a:ext cx="658495" cy="192405"/>
          </a:xfrm>
          <a:prstGeom prst="rect">
            <a:avLst/>
          </a:prstGeom>
        </p:spPr>
        <p:txBody>
          <a:bodyPr vert="horz" wrap="square" lIns="0" tIns="15875" rIns="0" bIns="0" rtlCol="0">
            <a:spAutoFit/>
          </a:bodyPr>
          <a:lstStyle/>
          <a:p>
            <a:pPr marL="12700">
              <a:lnSpc>
                <a:spcPct val="100000"/>
              </a:lnSpc>
              <a:spcBef>
                <a:spcPts val="125"/>
              </a:spcBef>
              <a:tabLst>
                <a:tab pos="570230" algn="l"/>
              </a:tabLst>
            </a:pPr>
            <a:r>
              <a:rPr sz="1150" spc="10" dirty="0">
                <a:latin typeface="Times New Roman" panose="02020603050405020304"/>
                <a:cs typeface="Times New Roman" panose="02020603050405020304"/>
              </a:rPr>
              <a:t>2</a:t>
            </a:r>
            <a:r>
              <a:rPr sz="1150" spc="10" dirty="0">
                <a:latin typeface="Times New Roman" panose="02020603050405020304"/>
                <a:cs typeface="Times New Roman" panose="02020603050405020304"/>
              </a:rPr>
              <a:t>	</a:t>
            </a:r>
            <a:r>
              <a:rPr sz="1150" spc="10" dirty="0">
                <a:latin typeface="Times New Roman" panose="02020603050405020304"/>
                <a:cs typeface="Times New Roman" panose="02020603050405020304"/>
              </a:rPr>
              <a:t>2</a:t>
            </a:r>
            <a:endParaRPr sz="1150">
              <a:latin typeface="Times New Roman" panose="02020603050405020304"/>
              <a:cs typeface="Times New Roman" panose="02020603050405020304"/>
            </a:endParaRPr>
          </a:p>
        </p:txBody>
      </p:sp>
      <p:sp>
        <p:nvSpPr>
          <p:cNvPr id="34" name="object 34"/>
          <p:cNvSpPr txBox="1"/>
          <p:nvPr/>
        </p:nvSpPr>
        <p:spPr>
          <a:xfrm>
            <a:off x="5609604" y="2403957"/>
            <a:ext cx="2190750" cy="192405"/>
          </a:xfrm>
          <a:prstGeom prst="rect">
            <a:avLst/>
          </a:prstGeom>
        </p:spPr>
        <p:txBody>
          <a:bodyPr vert="horz" wrap="square" lIns="0" tIns="15875" rIns="0" bIns="0" rtlCol="0">
            <a:spAutoFit/>
          </a:bodyPr>
          <a:lstStyle/>
          <a:p>
            <a:pPr marL="12700">
              <a:lnSpc>
                <a:spcPct val="100000"/>
              </a:lnSpc>
              <a:spcBef>
                <a:spcPts val="125"/>
              </a:spcBef>
              <a:tabLst>
                <a:tab pos="589280" algn="l"/>
                <a:tab pos="1529715" algn="l"/>
                <a:tab pos="2103120" algn="l"/>
              </a:tabLst>
            </a:pPr>
            <a:r>
              <a:rPr sz="1150" spc="10" dirty="0">
                <a:latin typeface="Times New Roman" panose="02020603050405020304"/>
                <a:cs typeface="Times New Roman" panose="02020603050405020304"/>
              </a:rPr>
              <a:t>0</a:t>
            </a:r>
            <a:r>
              <a:rPr sz="1150" spc="10" dirty="0">
                <a:latin typeface="Times New Roman" panose="02020603050405020304"/>
                <a:cs typeface="Times New Roman" panose="02020603050405020304"/>
              </a:rPr>
              <a:t>	</a:t>
            </a:r>
            <a:r>
              <a:rPr sz="1150" spc="10" dirty="0">
                <a:latin typeface="Times New Roman" panose="02020603050405020304"/>
                <a:cs typeface="Times New Roman" panose="02020603050405020304"/>
              </a:rPr>
              <a:t>2</a:t>
            </a:r>
            <a:r>
              <a:rPr sz="1150" spc="10" dirty="0">
                <a:latin typeface="Times New Roman" panose="02020603050405020304"/>
                <a:cs typeface="Times New Roman" panose="02020603050405020304"/>
              </a:rPr>
              <a:t>	</a:t>
            </a:r>
            <a:r>
              <a:rPr sz="1150" spc="10" dirty="0">
                <a:latin typeface="Times New Roman" panose="02020603050405020304"/>
                <a:cs typeface="Times New Roman" panose="02020603050405020304"/>
              </a:rPr>
              <a:t>0</a:t>
            </a:r>
            <a:r>
              <a:rPr sz="1150" spc="10" dirty="0">
                <a:latin typeface="Times New Roman" panose="02020603050405020304"/>
                <a:cs typeface="Times New Roman" panose="02020603050405020304"/>
              </a:rPr>
              <a:t>	</a:t>
            </a:r>
            <a:r>
              <a:rPr sz="1150" spc="10" dirty="0">
                <a:latin typeface="Times New Roman" panose="02020603050405020304"/>
                <a:cs typeface="Times New Roman" panose="02020603050405020304"/>
              </a:rPr>
              <a:t>3</a:t>
            </a:r>
            <a:endParaRPr sz="1150">
              <a:latin typeface="Times New Roman" panose="02020603050405020304"/>
              <a:cs typeface="Times New Roman" panose="02020603050405020304"/>
            </a:endParaRPr>
          </a:p>
        </p:txBody>
      </p:sp>
      <p:sp>
        <p:nvSpPr>
          <p:cNvPr id="35" name="object 35"/>
          <p:cNvSpPr txBox="1"/>
          <p:nvPr/>
        </p:nvSpPr>
        <p:spPr>
          <a:xfrm>
            <a:off x="4684896" y="2225372"/>
            <a:ext cx="100330" cy="192405"/>
          </a:xfrm>
          <a:prstGeom prst="rect">
            <a:avLst/>
          </a:prstGeom>
        </p:spPr>
        <p:txBody>
          <a:bodyPr vert="horz" wrap="square" lIns="0" tIns="15875" rIns="0" bIns="0" rtlCol="0">
            <a:spAutoFit/>
          </a:bodyPr>
          <a:lstStyle/>
          <a:p>
            <a:pPr marL="12700">
              <a:lnSpc>
                <a:spcPct val="100000"/>
              </a:lnSpc>
              <a:spcBef>
                <a:spcPts val="125"/>
              </a:spcBef>
            </a:pPr>
            <a:r>
              <a:rPr sz="1150" spc="10" dirty="0">
                <a:latin typeface="Times New Roman" panose="02020603050405020304"/>
                <a:cs typeface="Times New Roman" panose="02020603050405020304"/>
              </a:rPr>
              <a:t>2</a:t>
            </a:r>
            <a:endParaRPr sz="1150">
              <a:latin typeface="Times New Roman" panose="02020603050405020304"/>
              <a:cs typeface="Times New Roman" panose="02020603050405020304"/>
            </a:endParaRPr>
          </a:p>
        </p:txBody>
      </p:sp>
      <p:sp>
        <p:nvSpPr>
          <p:cNvPr id="36" name="object 36"/>
          <p:cNvSpPr txBox="1"/>
          <p:nvPr/>
        </p:nvSpPr>
        <p:spPr>
          <a:xfrm>
            <a:off x="4671000" y="2403957"/>
            <a:ext cx="100330" cy="192405"/>
          </a:xfrm>
          <a:prstGeom prst="rect">
            <a:avLst/>
          </a:prstGeom>
        </p:spPr>
        <p:txBody>
          <a:bodyPr vert="horz" wrap="square" lIns="0" tIns="15875" rIns="0" bIns="0" rtlCol="0">
            <a:spAutoFit/>
          </a:bodyPr>
          <a:lstStyle/>
          <a:p>
            <a:pPr marL="12700">
              <a:lnSpc>
                <a:spcPct val="100000"/>
              </a:lnSpc>
              <a:spcBef>
                <a:spcPts val="125"/>
              </a:spcBef>
            </a:pPr>
            <a:r>
              <a:rPr sz="1150" spc="10" dirty="0">
                <a:latin typeface="Times New Roman" panose="02020603050405020304"/>
                <a:cs typeface="Times New Roman" panose="02020603050405020304"/>
              </a:rPr>
              <a:t>1</a:t>
            </a:r>
            <a:endParaRPr sz="1150">
              <a:latin typeface="Times New Roman" panose="02020603050405020304"/>
              <a:cs typeface="Times New Roman" panose="02020603050405020304"/>
            </a:endParaRPr>
          </a:p>
        </p:txBody>
      </p:sp>
      <p:sp>
        <p:nvSpPr>
          <p:cNvPr id="37" name="object 37"/>
          <p:cNvSpPr txBox="1"/>
          <p:nvPr/>
        </p:nvSpPr>
        <p:spPr>
          <a:xfrm>
            <a:off x="3070589" y="2500353"/>
            <a:ext cx="299720" cy="616585"/>
          </a:xfrm>
          <a:prstGeom prst="rect">
            <a:avLst/>
          </a:prstGeom>
        </p:spPr>
        <p:txBody>
          <a:bodyPr vert="horz" wrap="square" lIns="0" tIns="15240" rIns="0" bIns="0" rtlCol="0">
            <a:spAutoFit/>
          </a:bodyPr>
          <a:lstStyle/>
          <a:p>
            <a:pPr algn="ctr">
              <a:lnSpc>
                <a:spcPts val="3455"/>
              </a:lnSpc>
              <a:spcBef>
                <a:spcPts val="120"/>
              </a:spcBef>
            </a:pPr>
            <a:r>
              <a:rPr sz="3000" spc="15" dirty="0">
                <a:latin typeface="Symbol" panose="05050102010706020507"/>
                <a:cs typeface="Symbol" panose="05050102010706020507"/>
              </a:rPr>
              <a:t></a:t>
            </a:r>
            <a:endParaRPr sz="3000">
              <a:latin typeface="Symbol" panose="05050102010706020507"/>
              <a:cs typeface="Symbol" panose="05050102010706020507"/>
            </a:endParaRPr>
          </a:p>
          <a:p>
            <a:pPr algn="ctr">
              <a:lnSpc>
                <a:spcPts val="1235"/>
              </a:lnSpc>
            </a:pPr>
            <a:r>
              <a:rPr sz="1150" spc="10" dirty="0">
                <a:latin typeface="Times New Roman" panose="02020603050405020304"/>
                <a:cs typeface="Times New Roman" panose="02020603050405020304"/>
              </a:rPr>
              <a:t>1</a:t>
            </a:r>
            <a:endParaRPr sz="1150">
              <a:latin typeface="Times New Roman" panose="02020603050405020304"/>
              <a:cs typeface="Times New Roman" panose="02020603050405020304"/>
            </a:endParaRPr>
          </a:p>
        </p:txBody>
      </p:sp>
      <p:sp>
        <p:nvSpPr>
          <p:cNvPr id="38" name="object 38"/>
          <p:cNvSpPr txBox="1"/>
          <p:nvPr/>
        </p:nvSpPr>
        <p:spPr>
          <a:xfrm>
            <a:off x="6281028" y="2781710"/>
            <a:ext cx="445134" cy="321310"/>
          </a:xfrm>
          <a:prstGeom prst="rect">
            <a:avLst/>
          </a:prstGeom>
        </p:spPr>
        <p:txBody>
          <a:bodyPr vert="horz" wrap="square" lIns="0" tIns="13970" rIns="0" bIns="0" rtlCol="0">
            <a:spAutoFit/>
          </a:bodyPr>
          <a:lstStyle/>
          <a:p>
            <a:pPr marL="12700">
              <a:lnSpc>
                <a:spcPct val="100000"/>
              </a:lnSpc>
              <a:spcBef>
                <a:spcPts val="110"/>
              </a:spcBef>
            </a:pPr>
            <a:r>
              <a:rPr sz="2000" spc="5" dirty="0">
                <a:latin typeface="Times New Roman" panose="02020603050405020304"/>
                <a:cs typeface="Times New Roman" panose="02020603050405020304"/>
              </a:rPr>
              <a:t>2 </a:t>
            </a:r>
            <a:r>
              <a:rPr sz="2000" i="1" spc="5" dirty="0">
                <a:latin typeface="Times New Roman" panose="02020603050405020304"/>
                <a:cs typeface="Times New Roman" panose="02020603050405020304"/>
              </a:rPr>
              <a:t>r</a:t>
            </a:r>
            <a:r>
              <a:rPr sz="2000" i="1" spc="-170" dirty="0">
                <a:latin typeface="Times New Roman" panose="02020603050405020304"/>
                <a:cs typeface="Times New Roman" panose="02020603050405020304"/>
              </a:rPr>
              <a:t> </a:t>
            </a:r>
            <a:r>
              <a:rPr sz="1725" spc="15" baseline="43000" dirty="0">
                <a:latin typeface="Times New Roman" panose="02020603050405020304"/>
                <a:cs typeface="Times New Roman" panose="02020603050405020304"/>
              </a:rPr>
              <a:t>2</a:t>
            </a:r>
            <a:endParaRPr sz="1725" baseline="43000">
              <a:latin typeface="Times New Roman" panose="02020603050405020304"/>
              <a:cs typeface="Times New Roman" panose="02020603050405020304"/>
            </a:endParaRPr>
          </a:p>
        </p:txBody>
      </p:sp>
      <p:sp>
        <p:nvSpPr>
          <p:cNvPr id="39" name="object 39"/>
          <p:cNvSpPr txBox="1"/>
          <p:nvPr/>
        </p:nvSpPr>
        <p:spPr>
          <a:xfrm>
            <a:off x="3370014" y="2568836"/>
            <a:ext cx="959485" cy="321310"/>
          </a:xfrm>
          <a:prstGeom prst="rect">
            <a:avLst/>
          </a:prstGeom>
        </p:spPr>
        <p:txBody>
          <a:bodyPr vert="horz" wrap="square" lIns="0" tIns="13970" rIns="0" bIns="0" rtlCol="0">
            <a:spAutoFit/>
          </a:bodyPr>
          <a:lstStyle/>
          <a:p>
            <a:pPr marL="12700">
              <a:lnSpc>
                <a:spcPct val="100000"/>
              </a:lnSpc>
              <a:spcBef>
                <a:spcPts val="110"/>
              </a:spcBef>
            </a:pPr>
            <a:r>
              <a:rPr sz="2000" spc="-20" dirty="0">
                <a:latin typeface="Symbol" panose="05050102010706020507"/>
                <a:cs typeface="Symbol" panose="05050102010706020507"/>
              </a:rPr>
              <a:t></a:t>
            </a:r>
            <a:r>
              <a:rPr sz="2000" i="1" spc="-20" dirty="0">
                <a:latin typeface="Times New Roman" panose="02020603050405020304"/>
                <a:cs typeface="Times New Roman" panose="02020603050405020304"/>
              </a:rPr>
              <a:t>S </a:t>
            </a:r>
            <a:r>
              <a:rPr sz="2000" spc="5" dirty="0">
                <a:latin typeface="Symbol" panose="05050102010706020507"/>
                <a:cs typeface="Symbol" panose="05050102010706020507"/>
              </a:rPr>
              <a:t></a:t>
            </a:r>
            <a:r>
              <a:rPr sz="2000" spc="35" dirty="0">
                <a:latin typeface="Times New Roman" panose="02020603050405020304"/>
                <a:cs typeface="Times New Roman" panose="02020603050405020304"/>
              </a:rPr>
              <a:t> </a:t>
            </a:r>
            <a:r>
              <a:rPr sz="2000" spc="-15" dirty="0">
                <a:latin typeface="Symbol" panose="05050102010706020507"/>
                <a:cs typeface="Symbol" panose="05050102010706020507"/>
              </a:rPr>
              <a:t></a:t>
            </a:r>
            <a:r>
              <a:rPr sz="2000" spc="-15" dirty="0">
                <a:latin typeface="Times New Roman" panose="02020603050405020304"/>
                <a:cs typeface="Times New Roman" panose="02020603050405020304"/>
              </a:rPr>
              <a:t>3</a:t>
            </a:r>
            <a:r>
              <a:rPr sz="2000" i="1" spc="-15" dirty="0">
                <a:latin typeface="Times New Roman" panose="02020603050405020304"/>
                <a:cs typeface="Times New Roman" panose="02020603050405020304"/>
              </a:rPr>
              <a:t>k</a:t>
            </a:r>
            <a:endParaRPr sz="2000">
              <a:latin typeface="Times New Roman" panose="02020603050405020304"/>
              <a:cs typeface="Times New Roman" panose="02020603050405020304"/>
            </a:endParaRPr>
          </a:p>
        </p:txBody>
      </p:sp>
      <p:sp>
        <p:nvSpPr>
          <p:cNvPr id="40" name="object 40"/>
          <p:cNvSpPr txBox="1"/>
          <p:nvPr/>
        </p:nvSpPr>
        <p:spPr>
          <a:xfrm>
            <a:off x="8304458" y="2079893"/>
            <a:ext cx="100330" cy="192405"/>
          </a:xfrm>
          <a:prstGeom prst="rect">
            <a:avLst/>
          </a:prstGeom>
        </p:spPr>
        <p:txBody>
          <a:bodyPr vert="horz" wrap="square" lIns="0" tIns="15875" rIns="0" bIns="0" rtlCol="0">
            <a:spAutoFit/>
          </a:bodyPr>
          <a:lstStyle/>
          <a:p>
            <a:pPr marL="12700">
              <a:lnSpc>
                <a:spcPct val="100000"/>
              </a:lnSpc>
              <a:spcBef>
                <a:spcPts val="125"/>
              </a:spcBef>
            </a:pPr>
            <a:r>
              <a:rPr sz="1150" i="1" spc="10" dirty="0">
                <a:latin typeface="Times New Roman" panose="02020603050405020304"/>
                <a:cs typeface="Times New Roman" panose="02020603050405020304"/>
              </a:rPr>
              <a:t>n</a:t>
            </a:r>
            <a:endParaRPr sz="1150">
              <a:latin typeface="Times New Roman" panose="02020603050405020304"/>
              <a:cs typeface="Times New Roman" panose="02020603050405020304"/>
            </a:endParaRPr>
          </a:p>
        </p:txBody>
      </p:sp>
      <p:sp>
        <p:nvSpPr>
          <p:cNvPr id="41" name="object 41"/>
          <p:cNvSpPr txBox="1"/>
          <p:nvPr/>
        </p:nvSpPr>
        <p:spPr>
          <a:xfrm>
            <a:off x="6789175" y="2079893"/>
            <a:ext cx="100330" cy="192405"/>
          </a:xfrm>
          <a:prstGeom prst="rect">
            <a:avLst/>
          </a:prstGeom>
        </p:spPr>
        <p:txBody>
          <a:bodyPr vert="horz" wrap="square" lIns="0" tIns="15875" rIns="0" bIns="0" rtlCol="0">
            <a:spAutoFit/>
          </a:bodyPr>
          <a:lstStyle/>
          <a:p>
            <a:pPr marL="12700">
              <a:lnSpc>
                <a:spcPct val="100000"/>
              </a:lnSpc>
              <a:spcBef>
                <a:spcPts val="125"/>
              </a:spcBef>
            </a:pPr>
            <a:r>
              <a:rPr sz="1150" i="1" spc="10" dirty="0">
                <a:latin typeface="Times New Roman" panose="02020603050405020304"/>
                <a:cs typeface="Times New Roman" panose="02020603050405020304"/>
              </a:rPr>
              <a:t>n</a:t>
            </a:r>
            <a:endParaRPr sz="1150">
              <a:latin typeface="Times New Roman" panose="02020603050405020304"/>
              <a:cs typeface="Times New Roman" panose="02020603050405020304"/>
            </a:endParaRPr>
          </a:p>
        </p:txBody>
      </p:sp>
      <p:sp>
        <p:nvSpPr>
          <p:cNvPr id="42" name="object 42"/>
          <p:cNvSpPr txBox="1"/>
          <p:nvPr/>
        </p:nvSpPr>
        <p:spPr>
          <a:xfrm>
            <a:off x="5287314" y="2079893"/>
            <a:ext cx="100330" cy="192405"/>
          </a:xfrm>
          <a:prstGeom prst="rect">
            <a:avLst/>
          </a:prstGeom>
        </p:spPr>
        <p:txBody>
          <a:bodyPr vert="horz" wrap="square" lIns="0" tIns="15875" rIns="0" bIns="0" rtlCol="0">
            <a:spAutoFit/>
          </a:bodyPr>
          <a:lstStyle/>
          <a:p>
            <a:pPr marL="12700">
              <a:lnSpc>
                <a:spcPct val="100000"/>
              </a:lnSpc>
              <a:spcBef>
                <a:spcPts val="125"/>
              </a:spcBef>
            </a:pPr>
            <a:r>
              <a:rPr sz="1150" i="1" spc="10" dirty="0">
                <a:latin typeface="Times New Roman" panose="02020603050405020304"/>
                <a:cs typeface="Times New Roman" panose="02020603050405020304"/>
              </a:rPr>
              <a:t>n</a:t>
            </a:r>
            <a:endParaRPr sz="1150">
              <a:latin typeface="Times New Roman" panose="02020603050405020304"/>
              <a:cs typeface="Times New Roman" panose="02020603050405020304"/>
            </a:endParaRPr>
          </a:p>
        </p:txBody>
      </p:sp>
      <p:sp>
        <p:nvSpPr>
          <p:cNvPr id="43" name="object 43"/>
          <p:cNvSpPr txBox="1"/>
          <p:nvPr/>
        </p:nvSpPr>
        <p:spPr>
          <a:xfrm>
            <a:off x="3168019" y="2415387"/>
            <a:ext cx="100330" cy="192405"/>
          </a:xfrm>
          <a:prstGeom prst="rect">
            <a:avLst/>
          </a:prstGeom>
        </p:spPr>
        <p:txBody>
          <a:bodyPr vert="horz" wrap="square" lIns="0" tIns="15875" rIns="0" bIns="0" rtlCol="0">
            <a:spAutoFit/>
          </a:bodyPr>
          <a:lstStyle/>
          <a:p>
            <a:pPr marL="12700">
              <a:lnSpc>
                <a:spcPct val="100000"/>
              </a:lnSpc>
              <a:spcBef>
                <a:spcPts val="125"/>
              </a:spcBef>
            </a:pPr>
            <a:r>
              <a:rPr sz="1150" i="1" spc="10" dirty="0">
                <a:latin typeface="Times New Roman" panose="02020603050405020304"/>
                <a:cs typeface="Times New Roman" panose="02020603050405020304"/>
              </a:rPr>
              <a:t>n</a:t>
            </a:r>
            <a:endParaRPr sz="1150">
              <a:latin typeface="Times New Roman" panose="02020603050405020304"/>
              <a:cs typeface="Times New Roman" panose="02020603050405020304"/>
            </a:endParaRPr>
          </a:p>
        </p:txBody>
      </p:sp>
      <p:sp>
        <p:nvSpPr>
          <p:cNvPr id="44" name="object 44"/>
          <p:cNvSpPr txBox="1"/>
          <p:nvPr/>
        </p:nvSpPr>
        <p:spPr>
          <a:xfrm>
            <a:off x="2376654" y="2568836"/>
            <a:ext cx="661670" cy="321310"/>
          </a:xfrm>
          <a:prstGeom prst="rect">
            <a:avLst/>
          </a:prstGeom>
        </p:spPr>
        <p:txBody>
          <a:bodyPr vert="horz" wrap="square" lIns="0" tIns="13970" rIns="0" bIns="0" rtlCol="0">
            <a:spAutoFit/>
          </a:bodyPr>
          <a:lstStyle/>
          <a:p>
            <a:pPr marL="12700">
              <a:lnSpc>
                <a:spcPct val="100000"/>
              </a:lnSpc>
              <a:spcBef>
                <a:spcPts val="110"/>
              </a:spcBef>
            </a:pPr>
            <a:r>
              <a:rPr sz="2000" spc="40" dirty="0">
                <a:latin typeface="Symbol" panose="05050102010706020507"/>
                <a:cs typeface="Symbol" panose="05050102010706020507"/>
              </a:rPr>
              <a:t></a:t>
            </a:r>
            <a:r>
              <a:rPr sz="2000" i="1" spc="40" dirty="0">
                <a:latin typeface="Times New Roman" panose="02020603050405020304"/>
                <a:cs typeface="Times New Roman" panose="02020603050405020304"/>
              </a:rPr>
              <a:t>S</a:t>
            </a:r>
            <a:r>
              <a:rPr sz="1725" i="1" spc="60" baseline="-24000" dirty="0">
                <a:latin typeface="Times New Roman" panose="02020603050405020304"/>
                <a:cs typeface="Times New Roman" panose="02020603050405020304"/>
              </a:rPr>
              <a:t>N</a:t>
            </a:r>
            <a:r>
              <a:rPr sz="1725" i="1" spc="120" baseline="-24000" dirty="0">
                <a:latin typeface="Times New Roman" panose="02020603050405020304"/>
                <a:cs typeface="Times New Roman" panose="02020603050405020304"/>
              </a:rPr>
              <a:t> </a:t>
            </a:r>
            <a:r>
              <a:rPr sz="2000" spc="5" dirty="0">
                <a:latin typeface="Symbol" panose="05050102010706020507"/>
                <a:cs typeface="Symbol" panose="05050102010706020507"/>
              </a:rPr>
              <a:t></a:t>
            </a:r>
            <a:endParaRPr sz="2000">
              <a:latin typeface="Symbol" panose="05050102010706020507"/>
              <a:cs typeface="Symbol" panose="05050102010706020507"/>
            </a:endParaRPr>
          </a:p>
        </p:txBody>
      </p:sp>
      <p:sp>
        <p:nvSpPr>
          <p:cNvPr id="45" name="object 45"/>
          <p:cNvSpPr txBox="1"/>
          <p:nvPr/>
        </p:nvSpPr>
        <p:spPr>
          <a:xfrm>
            <a:off x="6333927" y="2110471"/>
            <a:ext cx="2562860" cy="464820"/>
          </a:xfrm>
          <a:prstGeom prst="rect">
            <a:avLst/>
          </a:prstGeom>
        </p:spPr>
        <p:txBody>
          <a:bodyPr vert="horz" wrap="square" lIns="0" tIns="15240" rIns="0" bIns="0" rtlCol="0">
            <a:spAutoFit/>
          </a:bodyPr>
          <a:lstStyle/>
          <a:p>
            <a:pPr marL="12700">
              <a:lnSpc>
                <a:spcPct val="100000"/>
              </a:lnSpc>
              <a:spcBef>
                <a:spcPts val="120"/>
              </a:spcBef>
              <a:tabLst>
                <a:tab pos="693420" algn="l"/>
                <a:tab pos="970280" algn="l"/>
                <a:tab pos="1527810" algn="l"/>
              </a:tabLst>
            </a:pPr>
            <a:r>
              <a:rPr sz="3000" spc="7" baseline="1000" dirty="0">
                <a:latin typeface="Symbol" panose="05050102010706020507"/>
                <a:cs typeface="Symbol" panose="05050102010706020507"/>
              </a:rPr>
              <a:t></a:t>
            </a:r>
            <a:r>
              <a:rPr sz="3000" spc="7" baseline="1000" dirty="0">
                <a:latin typeface="Times New Roman" panose="02020603050405020304"/>
                <a:cs typeface="Times New Roman" panose="02020603050405020304"/>
              </a:rPr>
              <a:t>1)	</a:t>
            </a:r>
            <a:r>
              <a:rPr sz="3000" i="1" spc="7" baseline="1000" dirty="0">
                <a:latin typeface="Times New Roman" panose="02020603050405020304"/>
                <a:cs typeface="Times New Roman" panose="02020603050405020304"/>
              </a:rPr>
              <a:t>y	</a:t>
            </a:r>
            <a:r>
              <a:rPr sz="3000" spc="7" baseline="1000" dirty="0">
                <a:latin typeface="Symbol" panose="05050102010706020507"/>
                <a:cs typeface="Symbol" panose="05050102010706020507"/>
              </a:rPr>
              <a:t></a:t>
            </a:r>
            <a:r>
              <a:rPr sz="3000" spc="-172" baseline="1000" dirty="0">
                <a:latin typeface="Times New Roman" panose="02020603050405020304"/>
                <a:cs typeface="Times New Roman" panose="02020603050405020304"/>
              </a:rPr>
              <a:t> </a:t>
            </a:r>
            <a:r>
              <a:rPr sz="3000" spc="-30" baseline="1000" dirty="0">
                <a:latin typeface="Times New Roman" panose="02020603050405020304"/>
                <a:cs typeface="Times New Roman" panose="02020603050405020304"/>
              </a:rPr>
              <a:t>(</a:t>
            </a:r>
            <a:r>
              <a:rPr sz="3150" i="1" spc="-30" baseline="1000" dirty="0">
                <a:latin typeface="Symbol" panose="05050102010706020507"/>
                <a:cs typeface="Symbol" panose="05050102010706020507"/>
              </a:rPr>
              <a:t></a:t>
            </a:r>
            <a:r>
              <a:rPr sz="3150" spc="-30" baseline="1000" dirty="0">
                <a:latin typeface="Times New Roman" panose="02020603050405020304"/>
                <a:cs typeface="Times New Roman" panose="02020603050405020304"/>
              </a:rPr>
              <a:t>	</a:t>
            </a:r>
            <a:r>
              <a:rPr sz="3000" spc="22" baseline="1000" dirty="0">
                <a:latin typeface="Symbol" panose="05050102010706020507"/>
                <a:cs typeface="Symbol" panose="05050102010706020507"/>
              </a:rPr>
              <a:t></a:t>
            </a:r>
            <a:r>
              <a:rPr sz="3000" spc="22" baseline="1000" dirty="0">
                <a:latin typeface="Times New Roman" panose="02020603050405020304"/>
                <a:cs typeface="Times New Roman" panose="02020603050405020304"/>
              </a:rPr>
              <a:t>1)</a:t>
            </a:r>
            <a:r>
              <a:rPr sz="4500" spc="22" baseline="-8000" dirty="0">
                <a:latin typeface="Symbol" panose="05050102010706020507"/>
                <a:cs typeface="Symbol" panose="05050102010706020507"/>
              </a:rPr>
              <a:t></a:t>
            </a:r>
            <a:r>
              <a:rPr sz="4500" spc="-772" baseline="-8000" dirty="0">
                <a:latin typeface="Times New Roman" panose="02020603050405020304"/>
                <a:cs typeface="Times New Roman" panose="02020603050405020304"/>
              </a:rPr>
              <a:t> </a:t>
            </a:r>
            <a:r>
              <a:rPr sz="3000" i="1" spc="15" baseline="1000" dirty="0">
                <a:latin typeface="Times New Roman" panose="02020603050405020304"/>
                <a:cs typeface="Times New Roman" panose="02020603050405020304"/>
              </a:rPr>
              <a:t>z</a:t>
            </a:r>
            <a:r>
              <a:rPr sz="1725" spc="15" baseline="-22000" dirty="0">
                <a:latin typeface="Times New Roman" panose="02020603050405020304"/>
                <a:cs typeface="Times New Roman" panose="02020603050405020304"/>
              </a:rPr>
              <a:t>0 </a:t>
            </a:r>
            <a:r>
              <a:rPr sz="2000" spc="5" dirty="0">
                <a:latin typeface="Symbol" panose="05050102010706020507"/>
                <a:cs typeface="Symbol" panose="05050102010706020507"/>
              </a:rPr>
              <a:t></a:t>
            </a:r>
            <a:endParaRPr sz="2000">
              <a:latin typeface="Symbol" panose="05050102010706020507"/>
              <a:cs typeface="Symbol" panose="05050102010706020507"/>
            </a:endParaRPr>
          </a:p>
        </p:txBody>
      </p:sp>
      <p:sp>
        <p:nvSpPr>
          <p:cNvPr id="46" name="object 46"/>
          <p:cNvSpPr txBox="1"/>
          <p:nvPr/>
        </p:nvSpPr>
        <p:spPr>
          <a:xfrm>
            <a:off x="4831593" y="2219884"/>
            <a:ext cx="1385570" cy="337820"/>
          </a:xfrm>
          <a:prstGeom prst="rect">
            <a:avLst/>
          </a:prstGeom>
        </p:spPr>
        <p:txBody>
          <a:bodyPr vert="horz" wrap="square" lIns="0" tIns="15240" rIns="0" bIns="0" rtlCol="0">
            <a:spAutoFit/>
          </a:bodyPr>
          <a:lstStyle/>
          <a:p>
            <a:pPr marL="12700">
              <a:lnSpc>
                <a:spcPct val="100000"/>
              </a:lnSpc>
              <a:spcBef>
                <a:spcPts val="120"/>
              </a:spcBef>
              <a:tabLst>
                <a:tab pos="681355" algn="l"/>
                <a:tab pos="954405" algn="l"/>
              </a:tabLst>
            </a:pPr>
            <a:r>
              <a:rPr sz="2000" spc="5" dirty="0">
                <a:latin typeface="Symbol" panose="05050102010706020507"/>
                <a:cs typeface="Symbol" panose="05050102010706020507"/>
              </a:rPr>
              <a:t></a:t>
            </a:r>
            <a:r>
              <a:rPr sz="2000" spc="5" dirty="0">
                <a:latin typeface="Times New Roman" panose="02020603050405020304"/>
                <a:cs typeface="Times New Roman" panose="02020603050405020304"/>
              </a:rPr>
              <a:t>1)	</a:t>
            </a:r>
            <a:r>
              <a:rPr sz="2000" i="1" spc="5" dirty="0">
                <a:latin typeface="Times New Roman" panose="02020603050405020304"/>
                <a:cs typeface="Times New Roman" panose="02020603050405020304"/>
              </a:rPr>
              <a:t>x	</a:t>
            </a:r>
            <a:r>
              <a:rPr sz="2000" spc="5" dirty="0">
                <a:latin typeface="Symbol" panose="05050102010706020507"/>
                <a:cs typeface="Symbol" panose="05050102010706020507"/>
              </a:rPr>
              <a:t></a:t>
            </a:r>
            <a:r>
              <a:rPr sz="2000" spc="-190" dirty="0">
                <a:latin typeface="Times New Roman" panose="02020603050405020304"/>
                <a:cs typeface="Times New Roman" panose="02020603050405020304"/>
              </a:rPr>
              <a:t> </a:t>
            </a:r>
            <a:r>
              <a:rPr sz="2000" spc="-15" dirty="0">
                <a:latin typeface="Times New Roman" panose="02020603050405020304"/>
                <a:cs typeface="Times New Roman" panose="02020603050405020304"/>
              </a:rPr>
              <a:t>(</a:t>
            </a:r>
            <a:r>
              <a:rPr sz="2100" i="1" spc="-15" dirty="0">
                <a:latin typeface="Symbol" panose="05050102010706020507"/>
                <a:cs typeface="Symbol" panose="05050102010706020507"/>
              </a:rPr>
              <a:t></a:t>
            </a:r>
            <a:endParaRPr sz="2100">
              <a:latin typeface="Symbol" panose="05050102010706020507"/>
              <a:cs typeface="Symbol" panose="05050102010706020507"/>
            </a:endParaRPr>
          </a:p>
        </p:txBody>
      </p:sp>
      <p:sp>
        <p:nvSpPr>
          <p:cNvPr id="47" name="object 47"/>
          <p:cNvSpPr txBox="1"/>
          <p:nvPr/>
        </p:nvSpPr>
        <p:spPr>
          <a:xfrm>
            <a:off x="4320445" y="2224614"/>
            <a:ext cx="384175" cy="328930"/>
          </a:xfrm>
          <a:prstGeom prst="rect">
            <a:avLst/>
          </a:prstGeom>
        </p:spPr>
        <p:txBody>
          <a:bodyPr vert="horz" wrap="square" lIns="0" tIns="15240" rIns="0" bIns="0" rtlCol="0">
            <a:spAutoFit/>
          </a:bodyPr>
          <a:lstStyle/>
          <a:p>
            <a:pPr marL="12700">
              <a:lnSpc>
                <a:spcPct val="100000"/>
              </a:lnSpc>
              <a:spcBef>
                <a:spcPts val="120"/>
              </a:spcBef>
            </a:pPr>
            <a:r>
              <a:rPr sz="2000" spc="5" dirty="0">
                <a:latin typeface="Symbol" panose="05050102010706020507"/>
                <a:cs typeface="Symbol" panose="05050102010706020507"/>
              </a:rPr>
              <a:t></a:t>
            </a:r>
            <a:r>
              <a:rPr sz="2000" spc="-210" dirty="0">
                <a:latin typeface="Times New Roman" panose="02020603050405020304"/>
                <a:cs typeface="Times New Roman" panose="02020603050405020304"/>
              </a:rPr>
              <a:t> </a:t>
            </a:r>
            <a:r>
              <a:rPr sz="3000" spc="-150" baseline="1000" dirty="0">
                <a:latin typeface="Times New Roman" panose="02020603050405020304"/>
                <a:cs typeface="Times New Roman" panose="02020603050405020304"/>
              </a:rPr>
              <a:t>(</a:t>
            </a:r>
            <a:r>
              <a:rPr sz="3150" i="1" spc="-150" baseline="1000" dirty="0">
                <a:latin typeface="Symbol" panose="05050102010706020507"/>
                <a:cs typeface="Symbol" panose="05050102010706020507"/>
              </a:rPr>
              <a:t></a:t>
            </a:r>
            <a:endParaRPr sz="3150" baseline="1000">
              <a:latin typeface="Symbol" panose="05050102010706020507"/>
              <a:cs typeface="Symbol" panose="05050102010706020507"/>
            </a:endParaRPr>
          </a:p>
        </p:txBody>
      </p:sp>
      <p:sp>
        <p:nvSpPr>
          <p:cNvPr id="48" name="object 48"/>
          <p:cNvSpPr txBox="1"/>
          <p:nvPr/>
        </p:nvSpPr>
        <p:spPr>
          <a:xfrm>
            <a:off x="3555894" y="3421342"/>
            <a:ext cx="87630" cy="161925"/>
          </a:xfrm>
          <a:prstGeom prst="rect">
            <a:avLst/>
          </a:prstGeom>
        </p:spPr>
        <p:txBody>
          <a:bodyPr vert="horz" wrap="square" lIns="0" tIns="15875" rIns="0" bIns="0" rtlCol="0">
            <a:spAutoFit/>
          </a:bodyPr>
          <a:lstStyle/>
          <a:p>
            <a:pPr marL="12700">
              <a:lnSpc>
                <a:spcPct val="100000"/>
              </a:lnSpc>
              <a:spcBef>
                <a:spcPts val="125"/>
              </a:spcBef>
            </a:pPr>
            <a:r>
              <a:rPr sz="950" i="1" spc="10" dirty="0">
                <a:latin typeface="Times New Roman" panose="02020603050405020304"/>
                <a:cs typeface="Times New Roman" panose="02020603050405020304"/>
              </a:rPr>
              <a:t>n</a:t>
            </a:r>
            <a:endParaRPr sz="950">
              <a:latin typeface="Times New Roman" panose="02020603050405020304"/>
              <a:cs typeface="Times New Roman" panose="02020603050405020304"/>
            </a:endParaRPr>
          </a:p>
        </p:txBody>
      </p:sp>
      <p:sp>
        <p:nvSpPr>
          <p:cNvPr id="49" name="object 49"/>
          <p:cNvSpPr txBox="1"/>
          <p:nvPr/>
        </p:nvSpPr>
        <p:spPr>
          <a:xfrm>
            <a:off x="2881882" y="3421342"/>
            <a:ext cx="87630" cy="161925"/>
          </a:xfrm>
          <a:prstGeom prst="rect">
            <a:avLst/>
          </a:prstGeom>
        </p:spPr>
        <p:txBody>
          <a:bodyPr vert="horz" wrap="square" lIns="0" tIns="15875" rIns="0" bIns="0" rtlCol="0">
            <a:spAutoFit/>
          </a:bodyPr>
          <a:lstStyle/>
          <a:p>
            <a:pPr marL="12700">
              <a:lnSpc>
                <a:spcPct val="100000"/>
              </a:lnSpc>
              <a:spcBef>
                <a:spcPts val="125"/>
              </a:spcBef>
            </a:pPr>
            <a:r>
              <a:rPr sz="950" i="1" spc="10" dirty="0">
                <a:latin typeface="Times New Roman" panose="02020603050405020304"/>
                <a:cs typeface="Times New Roman" panose="02020603050405020304"/>
              </a:rPr>
              <a:t>n</a:t>
            </a:r>
            <a:endParaRPr sz="950">
              <a:latin typeface="Times New Roman" panose="02020603050405020304"/>
              <a:cs typeface="Times New Roman" panose="02020603050405020304"/>
            </a:endParaRPr>
          </a:p>
        </p:txBody>
      </p:sp>
      <p:sp>
        <p:nvSpPr>
          <p:cNvPr id="50" name="object 50"/>
          <p:cNvSpPr txBox="1"/>
          <p:nvPr/>
        </p:nvSpPr>
        <p:spPr>
          <a:xfrm>
            <a:off x="2221348" y="3421342"/>
            <a:ext cx="87630" cy="161925"/>
          </a:xfrm>
          <a:prstGeom prst="rect">
            <a:avLst/>
          </a:prstGeom>
        </p:spPr>
        <p:txBody>
          <a:bodyPr vert="horz" wrap="square" lIns="0" tIns="15875" rIns="0" bIns="0" rtlCol="0">
            <a:spAutoFit/>
          </a:bodyPr>
          <a:lstStyle/>
          <a:p>
            <a:pPr marL="12700">
              <a:lnSpc>
                <a:spcPct val="100000"/>
              </a:lnSpc>
              <a:spcBef>
                <a:spcPts val="125"/>
              </a:spcBef>
            </a:pPr>
            <a:r>
              <a:rPr sz="950" i="1" spc="10" dirty="0">
                <a:latin typeface="Times New Roman" panose="02020603050405020304"/>
                <a:cs typeface="Times New Roman" panose="02020603050405020304"/>
              </a:rPr>
              <a:t>n</a:t>
            </a:r>
            <a:endParaRPr sz="950">
              <a:latin typeface="Times New Roman" panose="02020603050405020304"/>
              <a:cs typeface="Times New Roman" panose="02020603050405020304"/>
            </a:endParaRPr>
          </a:p>
        </p:txBody>
      </p:sp>
      <p:sp>
        <p:nvSpPr>
          <p:cNvPr id="51" name="object 51"/>
          <p:cNvSpPr txBox="1"/>
          <p:nvPr/>
        </p:nvSpPr>
        <p:spPr>
          <a:xfrm>
            <a:off x="2399323" y="3548672"/>
            <a:ext cx="1442720" cy="268605"/>
          </a:xfrm>
          <a:prstGeom prst="rect">
            <a:avLst/>
          </a:prstGeom>
        </p:spPr>
        <p:txBody>
          <a:bodyPr vert="horz" wrap="square" lIns="0" tIns="15240" rIns="0" bIns="0" rtlCol="0">
            <a:spAutoFit/>
          </a:bodyPr>
          <a:lstStyle/>
          <a:p>
            <a:pPr marL="12700">
              <a:lnSpc>
                <a:spcPct val="100000"/>
              </a:lnSpc>
              <a:spcBef>
                <a:spcPts val="120"/>
              </a:spcBef>
              <a:tabLst>
                <a:tab pos="248285" algn="l"/>
                <a:tab pos="682625" algn="l"/>
                <a:tab pos="921385" algn="l"/>
                <a:tab pos="1346835" algn="l"/>
              </a:tabLst>
            </a:pPr>
            <a:r>
              <a:rPr sz="1650" i="1" spc="10" dirty="0">
                <a:latin typeface="Times New Roman" panose="02020603050405020304"/>
                <a:cs typeface="Times New Roman" panose="02020603050405020304"/>
              </a:rPr>
              <a:t>x</a:t>
            </a:r>
            <a:r>
              <a:rPr sz="1650" i="1" spc="10" dirty="0">
                <a:latin typeface="Times New Roman" panose="02020603050405020304"/>
                <a:cs typeface="Times New Roman" panose="02020603050405020304"/>
              </a:rPr>
              <a:t>	</a:t>
            </a:r>
            <a:r>
              <a:rPr sz="1650" spc="10" dirty="0">
                <a:latin typeface="Symbol" panose="05050102010706020507"/>
                <a:cs typeface="Symbol" panose="05050102010706020507"/>
              </a:rPr>
              <a:t></a:t>
            </a:r>
            <a:r>
              <a:rPr sz="1650" spc="10" dirty="0">
                <a:latin typeface="Times New Roman" panose="02020603050405020304"/>
                <a:cs typeface="Times New Roman" panose="02020603050405020304"/>
              </a:rPr>
              <a:t>	</a:t>
            </a:r>
            <a:r>
              <a:rPr sz="1650" i="1" spc="10" dirty="0">
                <a:latin typeface="Times New Roman" panose="02020603050405020304"/>
                <a:cs typeface="Times New Roman" panose="02020603050405020304"/>
              </a:rPr>
              <a:t>y</a:t>
            </a:r>
            <a:r>
              <a:rPr sz="1650" i="1" spc="10" dirty="0">
                <a:latin typeface="Times New Roman" panose="02020603050405020304"/>
                <a:cs typeface="Times New Roman" panose="02020603050405020304"/>
              </a:rPr>
              <a:t>	</a:t>
            </a:r>
            <a:r>
              <a:rPr sz="1650" spc="10" dirty="0">
                <a:latin typeface="Symbol" panose="05050102010706020507"/>
                <a:cs typeface="Symbol" panose="05050102010706020507"/>
              </a:rPr>
              <a:t></a:t>
            </a:r>
            <a:r>
              <a:rPr sz="1650" spc="10" dirty="0">
                <a:latin typeface="Times New Roman" panose="02020603050405020304"/>
                <a:cs typeface="Times New Roman" panose="02020603050405020304"/>
              </a:rPr>
              <a:t>	</a:t>
            </a:r>
            <a:r>
              <a:rPr sz="1650" i="1" spc="5" dirty="0">
                <a:latin typeface="Times New Roman" panose="02020603050405020304"/>
                <a:cs typeface="Times New Roman" panose="02020603050405020304"/>
              </a:rPr>
              <a:t>z</a:t>
            </a:r>
            <a:endParaRPr sz="1650">
              <a:latin typeface="Times New Roman" panose="02020603050405020304"/>
              <a:cs typeface="Times New Roman" panose="02020603050405020304"/>
            </a:endParaRPr>
          </a:p>
        </p:txBody>
      </p:sp>
      <p:sp>
        <p:nvSpPr>
          <p:cNvPr id="52" name="object 52"/>
          <p:cNvSpPr txBox="1"/>
          <p:nvPr/>
        </p:nvSpPr>
        <p:spPr>
          <a:xfrm>
            <a:off x="3554847" y="3840059"/>
            <a:ext cx="87630" cy="161925"/>
          </a:xfrm>
          <a:prstGeom prst="rect">
            <a:avLst/>
          </a:prstGeom>
        </p:spPr>
        <p:txBody>
          <a:bodyPr vert="horz" wrap="square" lIns="0" tIns="15875" rIns="0" bIns="0" rtlCol="0">
            <a:spAutoFit/>
          </a:bodyPr>
          <a:lstStyle/>
          <a:p>
            <a:pPr marL="12700">
              <a:lnSpc>
                <a:spcPct val="100000"/>
              </a:lnSpc>
              <a:spcBef>
                <a:spcPts val="125"/>
              </a:spcBef>
            </a:pPr>
            <a:r>
              <a:rPr sz="950" spc="10" dirty="0">
                <a:latin typeface="Times New Roman" panose="02020603050405020304"/>
                <a:cs typeface="Times New Roman" panose="02020603050405020304"/>
              </a:rPr>
              <a:t>1</a:t>
            </a:r>
            <a:endParaRPr sz="950">
              <a:latin typeface="Times New Roman" panose="02020603050405020304"/>
              <a:cs typeface="Times New Roman" panose="02020603050405020304"/>
            </a:endParaRPr>
          </a:p>
        </p:txBody>
      </p:sp>
      <p:sp>
        <p:nvSpPr>
          <p:cNvPr id="53" name="object 53"/>
          <p:cNvSpPr txBox="1"/>
          <p:nvPr/>
        </p:nvSpPr>
        <p:spPr>
          <a:xfrm>
            <a:off x="2880900" y="3840059"/>
            <a:ext cx="87630" cy="161925"/>
          </a:xfrm>
          <a:prstGeom prst="rect">
            <a:avLst/>
          </a:prstGeom>
        </p:spPr>
        <p:txBody>
          <a:bodyPr vert="horz" wrap="square" lIns="0" tIns="15875" rIns="0" bIns="0" rtlCol="0">
            <a:spAutoFit/>
          </a:bodyPr>
          <a:lstStyle/>
          <a:p>
            <a:pPr marL="12700">
              <a:lnSpc>
                <a:spcPct val="100000"/>
              </a:lnSpc>
              <a:spcBef>
                <a:spcPts val="125"/>
              </a:spcBef>
            </a:pPr>
            <a:r>
              <a:rPr sz="950" spc="10" dirty="0">
                <a:latin typeface="Times New Roman" panose="02020603050405020304"/>
                <a:cs typeface="Times New Roman" panose="02020603050405020304"/>
              </a:rPr>
              <a:t>1</a:t>
            </a:r>
            <a:endParaRPr sz="950">
              <a:latin typeface="Times New Roman" panose="02020603050405020304"/>
              <a:cs typeface="Times New Roman" panose="02020603050405020304"/>
            </a:endParaRPr>
          </a:p>
        </p:txBody>
      </p:sp>
      <p:sp>
        <p:nvSpPr>
          <p:cNvPr id="54" name="object 54"/>
          <p:cNvSpPr txBox="1"/>
          <p:nvPr/>
        </p:nvSpPr>
        <p:spPr>
          <a:xfrm>
            <a:off x="3177966" y="3542058"/>
            <a:ext cx="742315" cy="161925"/>
          </a:xfrm>
          <a:prstGeom prst="rect">
            <a:avLst/>
          </a:prstGeom>
        </p:spPr>
        <p:txBody>
          <a:bodyPr vert="horz" wrap="square" lIns="0" tIns="15875" rIns="0" bIns="0" rtlCol="0">
            <a:spAutoFit/>
          </a:bodyPr>
          <a:lstStyle/>
          <a:p>
            <a:pPr marL="12700">
              <a:lnSpc>
                <a:spcPct val="100000"/>
              </a:lnSpc>
              <a:spcBef>
                <a:spcPts val="125"/>
              </a:spcBef>
              <a:tabLst>
                <a:tab pos="666750" algn="l"/>
              </a:tabLst>
            </a:pPr>
            <a:r>
              <a:rPr sz="950" spc="10" dirty="0">
                <a:latin typeface="Times New Roman" panose="02020603050405020304"/>
                <a:cs typeface="Times New Roman" panose="02020603050405020304"/>
              </a:rPr>
              <a:t>2</a:t>
            </a:r>
            <a:r>
              <a:rPr sz="950" spc="10" dirty="0">
                <a:latin typeface="Times New Roman" panose="02020603050405020304"/>
                <a:cs typeface="Times New Roman" panose="02020603050405020304"/>
              </a:rPr>
              <a:t>	</a:t>
            </a:r>
            <a:r>
              <a:rPr sz="950" spc="10" dirty="0">
                <a:latin typeface="Times New Roman" panose="02020603050405020304"/>
                <a:cs typeface="Times New Roman" panose="02020603050405020304"/>
              </a:rPr>
              <a:t>2</a:t>
            </a:r>
            <a:endParaRPr sz="950">
              <a:latin typeface="Times New Roman" panose="02020603050405020304"/>
              <a:cs typeface="Times New Roman" panose="02020603050405020304"/>
            </a:endParaRPr>
          </a:p>
        </p:txBody>
      </p:sp>
      <p:sp>
        <p:nvSpPr>
          <p:cNvPr id="55" name="object 55"/>
          <p:cNvSpPr txBox="1"/>
          <p:nvPr/>
        </p:nvSpPr>
        <p:spPr>
          <a:xfrm>
            <a:off x="2504019" y="3542058"/>
            <a:ext cx="87630" cy="161925"/>
          </a:xfrm>
          <a:prstGeom prst="rect">
            <a:avLst/>
          </a:prstGeom>
        </p:spPr>
        <p:txBody>
          <a:bodyPr vert="horz" wrap="square" lIns="0" tIns="15875" rIns="0" bIns="0" rtlCol="0">
            <a:spAutoFit/>
          </a:bodyPr>
          <a:lstStyle/>
          <a:p>
            <a:pPr marL="12700">
              <a:lnSpc>
                <a:spcPct val="100000"/>
              </a:lnSpc>
              <a:spcBef>
                <a:spcPts val="125"/>
              </a:spcBef>
            </a:pPr>
            <a:r>
              <a:rPr sz="950" spc="10" dirty="0">
                <a:latin typeface="Times New Roman" panose="02020603050405020304"/>
                <a:cs typeface="Times New Roman" panose="02020603050405020304"/>
              </a:rPr>
              <a:t>2</a:t>
            </a:r>
            <a:endParaRPr sz="950">
              <a:latin typeface="Times New Roman" panose="02020603050405020304"/>
              <a:cs typeface="Times New Roman" panose="02020603050405020304"/>
            </a:endParaRPr>
          </a:p>
        </p:txBody>
      </p:sp>
      <p:sp>
        <p:nvSpPr>
          <p:cNvPr id="56" name="object 56"/>
          <p:cNvSpPr txBox="1"/>
          <p:nvPr/>
        </p:nvSpPr>
        <p:spPr>
          <a:xfrm>
            <a:off x="2139885" y="3495771"/>
            <a:ext cx="1766570" cy="509270"/>
          </a:xfrm>
          <a:prstGeom prst="rect">
            <a:avLst/>
          </a:prstGeom>
        </p:spPr>
        <p:txBody>
          <a:bodyPr vert="horz" wrap="square" lIns="0" tIns="13335" rIns="0" bIns="0" rtlCol="0">
            <a:spAutoFit/>
          </a:bodyPr>
          <a:lstStyle/>
          <a:p>
            <a:pPr marL="12700">
              <a:lnSpc>
                <a:spcPts val="2865"/>
              </a:lnSpc>
              <a:spcBef>
                <a:spcPts val="105"/>
              </a:spcBef>
              <a:tabLst>
                <a:tab pos="673100" algn="l"/>
                <a:tab pos="1035685" algn="l"/>
                <a:tab pos="1346835" algn="l"/>
              </a:tabLst>
            </a:pPr>
            <a:r>
              <a:rPr sz="3750" spc="7" baseline="1000" dirty="0">
                <a:latin typeface="Symbol" panose="05050102010706020507"/>
                <a:cs typeface="Symbol" panose="05050102010706020507"/>
              </a:rPr>
              <a:t></a:t>
            </a:r>
            <a:r>
              <a:rPr sz="3750" spc="509" baseline="1000" dirty="0">
                <a:latin typeface="Times New Roman" panose="02020603050405020304"/>
                <a:cs typeface="Times New Roman" panose="02020603050405020304"/>
              </a:rPr>
              <a:t> </a:t>
            </a:r>
            <a:r>
              <a:rPr sz="950" spc="10" dirty="0">
                <a:latin typeface="Times New Roman" panose="02020603050405020304"/>
                <a:cs typeface="Times New Roman" panose="02020603050405020304"/>
              </a:rPr>
              <a:t>0	</a:t>
            </a:r>
            <a:r>
              <a:rPr sz="3750" spc="7" baseline="1000" dirty="0">
                <a:latin typeface="Symbol" panose="05050102010706020507"/>
                <a:cs typeface="Symbol" panose="05050102010706020507"/>
              </a:rPr>
              <a:t></a:t>
            </a:r>
            <a:r>
              <a:rPr sz="3750" spc="7" baseline="1000" dirty="0">
                <a:latin typeface="Times New Roman" panose="02020603050405020304"/>
                <a:cs typeface="Times New Roman" panose="02020603050405020304"/>
              </a:rPr>
              <a:t>	</a:t>
            </a:r>
            <a:r>
              <a:rPr sz="950" spc="10" dirty="0">
                <a:latin typeface="Times New Roman" panose="02020603050405020304"/>
                <a:cs typeface="Times New Roman" panose="02020603050405020304"/>
              </a:rPr>
              <a:t>0	</a:t>
            </a:r>
            <a:r>
              <a:rPr sz="3750" spc="7" baseline="1000" dirty="0">
                <a:latin typeface="Symbol" panose="05050102010706020507"/>
                <a:cs typeface="Symbol" panose="05050102010706020507"/>
              </a:rPr>
              <a:t></a:t>
            </a:r>
            <a:r>
              <a:rPr sz="3750" spc="307" baseline="1000" dirty="0">
                <a:latin typeface="Times New Roman" panose="02020603050405020304"/>
                <a:cs typeface="Times New Roman" panose="02020603050405020304"/>
              </a:rPr>
              <a:t> </a:t>
            </a:r>
            <a:r>
              <a:rPr sz="950" spc="10" dirty="0">
                <a:latin typeface="Times New Roman" panose="02020603050405020304"/>
                <a:cs typeface="Times New Roman" panose="02020603050405020304"/>
              </a:rPr>
              <a:t>0</a:t>
            </a:r>
            <a:endParaRPr sz="950">
              <a:latin typeface="Times New Roman" panose="02020603050405020304"/>
              <a:cs typeface="Times New Roman" panose="02020603050405020304"/>
            </a:endParaRPr>
          </a:p>
          <a:p>
            <a:pPr marL="92710">
              <a:lnSpc>
                <a:spcPts val="1005"/>
              </a:lnSpc>
            </a:pPr>
            <a:r>
              <a:rPr sz="950" spc="10" dirty="0">
                <a:latin typeface="Times New Roman" panose="02020603050405020304"/>
                <a:cs typeface="Times New Roman" panose="02020603050405020304"/>
              </a:rPr>
              <a:t>1</a:t>
            </a:r>
            <a:endParaRPr sz="950">
              <a:latin typeface="Times New Roman" panose="02020603050405020304"/>
              <a:cs typeface="Times New Roman" panose="02020603050405020304"/>
            </a:endParaRPr>
          </a:p>
        </p:txBody>
      </p:sp>
      <p:sp>
        <p:nvSpPr>
          <p:cNvPr id="57" name="object 57"/>
          <p:cNvSpPr txBox="1"/>
          <p:nvPr/>
        </p:nvSpPr>
        <p:spPr>
          <a:xfrm>
            <a:off x="2779060" y="4329757"/>
            <a:ext cx="904875" cy="396875"/>
          </a:xfrm>
          <a:prstGeom prst="rect">
            <a:avLst/>
          </a:prstGeom>
        </p:spPr>
        <p:txBody>
          <a:bodyPr vert="horz" wrap="square" lIns="0" tIns="12700" rIns="0" bIns="0" rtlCol="0">
            <a:spAutoFit/>
          </a:bodyPr>
          <a:lstStyle/>
          <a:p>
            <a:pPr marL="12700">
              <a:lnSpc>
                <a:spcPct val="100000"/>
              </a:lnSpc>
              <a:spcBef>
                <a:spcPts val="100"/>
              </a:spcBef>
              <a:tabLst>
                <a:tab pos="664210" algn="l"/>
              </a:tabLst>
            </a:pPr>
            <a:r>
              <a:rPr sz="2500" spc="5" dirty="0">
                <a:solidFill>
                  <a:srgbClr val="5F5F5F"/>
                </a:solidFill>
                <a:latin typeface="Symbol" panose="05050102010706020507"/>
                <a:cs typeface="Symbol" panose="05050102010706020507"/>
              </a:rPr>
              <a:t></a:t>
            </a:r>
            <a:r>
              <a:rPr sz="2500" spc="5" dirty="0">
                <a:solidFill>
                  <a:srgbClr val="5F5F5F"/>
                </a:solidFill>
                <a:latin typeface="Times New Roman" panose="02020603050405020304"/>
                <a:cs typeface="Times New Roman" panose="02020603050405020304"/>
              </a:rPr>
              <a:t>	</a:t>
            </a:r>
            <a:r>
              <a:rPr sz="2500" spc="5" dirty="0">
                <a:solidFill>
                  <a:srgbClr val="5F5F5F"/>
                </a:solidFill>
                <a:latin typeface="Symbol" panose="05050102010706020507"/>
                <a:cs typeface="Symbol" panose="05050102010706020507"/>
              </a:rPr>
              <a:t></a:t>
            </a:r>
            <a:endParaRPr sz="2500">
              <a:latin typeface="Symbol" panose="05050102010706020507"/>
              <a:cs typeface="Symbol" panose="05050102010706020507"/>
            </a:endParaRPr>
          </a:p>
        </p:txBody>
      </p:sp>
      <p:sp>
        <p:nvSpPr>
          <p:cNvPr id="58" name="object 58"/>
          <p:cNvSpPr txBox="1"/>
          <p:nvPr/>
        </p:nvSpPr>
        <p:spPr>
          <a:xfrm>
            <a:off x="4178782" y="4259443"/>
            <a:ext cx="87630" cy="161290"/>
          </a:xfrm>
          <a:prstGeom prst="rect">
            <a:avLst/>
          </a:prstGeom>
        </p:spPr>
        <p:txBody>
          <a:bodyPr vert="horz" wrap="square" lIns="0" tIns="15240" rIns="0" bIns="0" rtlCol="0">
            <a:spAutoFit/>
          </a:bodyPr>
          <a:lstStyle/>
          <a:p>
            <a:pPr marL="12700">
              <a:lnSpc>
                <a:spcPct val="100000"/>
              </a:lnSpc>
              <a:spcBef>
                <a:spcPts val="120"/>
              </a:spcBef>
            </a:pPr>
            <a:r>
              <a:rPr sz="950" i="1" spc="10" dirty="0">
                <a:solidFill>
                  <a:srgbClr val="5F5F5F"/>
                </a:solidFill>
                <a:latin typeface="Times New Roman" panose="02020603050405020304"/>
                <a:cs typeface="Times New Roman" panose="02020603050405020304"/>
              </a:rPr>
              <a:t>n</a:t>
            </a:r>
            <a:endParaRPr sz="950">
              <a:latin typeface="Times New Roman" panose="02020603050405020304"/>
              <a:cs typeface="Times New Roman" panose="02020603050405020304"/>
            </a:endParaRPr>
          </a:p>
        </p:txBody>
      </p:sp>
      <p:sp>
        <p:nvSpPr>
          <p:cNvPr id="59" name="object 59"/>
          <p:cNvSpPr txBox="1"/>
          <p:nvPr/>
        </p:nvSpPr>
        <p:spPr>
          <a:xfrm>
            <a:off x="3512522" y="4259443"/>
            <a:ext cx="87630" cy="161290"/>
          </a:xfrm>
          <a:prstGeom prst="rect">
            <a:avLst/>
          </a:prstGeom>
        </p:spPr>
        <p:txBody>
          <a:bodyPr vert="horz" wrap="square" lIns="0" tIns="15240" rIns="0" bIns="0" rtlCol="0">
            <a:spAutoFit/>
          </a:bodyPr>
          <a:lstStyle/>
          <a:p>
            <a:pPr marL="12700">
              <a:lnSpc>
                <a:spcPct val="100000"/>
              </a:lnSpc>
              <a:spcBef>
                <a:spcPts val="120"/>
              </a:spcBef>
            </a:pPr>
            <a:r>
              <a:rPr sz="950" i="1" spc="10" dirty="0">
                <a:solidFill>
                  <a:srgbClr val="5F5F5F"/>
                </a:solidFill>
                <a:latin typeface="Times New Roman" panose="02020603050405020304"/>
                <a:cs typeface="Times New Roman" panose="02020603050405020304"/>
              </a:rPr>
              <a:t>n</a:t>
            </a:r>
            <a:endParaRPr sz="950">
              <a:latin typeface="Times New Roman" panose="02020603050405020304"/>
              <a:cs typeface="Times New Roman" panose="02020603050405020304"/>
            </a:endParaRPr>
          </a:p>
        </p:txBody>
      </p:sp>
      <p:sp>
        <p:nvSpPr>
          <p:cNvPr id="60" name="object 60"/>
          <p:cNvSpPr txBox="1"/>
          <p:nvPr/>
        </p:nvSpPr>
        <p:spPr>
          <a:xfrm>
            <a:off x="2860227" y="4259443"/>
            <a:ext cx="87630" cy="161290"/>
          </a:xfrm>
          <a:prstGeom prst="rect">
            <a:avLst/>
          </a:prstGeom>
        </p:spPr>
        <p:txBody>
          <a:bodyPr vert="horz" wrap="square" lIns="0" tIns="15240" rIns="0" bIns="0" rtlCol="0">
            <a:spAutoFit/>
          </a:bodyPr>
          <a:lstStyle/>
          <a:p>
            <a:pPr marL="12700">
              <a:lnSpc>
                <a:spcPct val="100000"/>
              </a:lnSpc>
              <a:spcBef>
                <a:spcPts val="120"/>
              </a:spcBef>
            </a:pPr>
            <a:r>
              <a:rPr sz="950" i="1" spc="10" dirty="0">
                <a:solidFill>
                  <a:srgbClr val="5F5F5F"/>
                </a:solidFill>
                <a:latin typeface="Times New Roman" panose="02020603050405020304"/>
                <a:cs typeface="Times New Roman" panose="02020603050405020304"/>
              </a:rPr>
              <a:t>n</a:t>
            </a:r>
            <a:endParaRPr sz="950">
              <a:latin typeface="Times New Roman" panose="02020603050405020304"/>
              <a:cs typeface="Times New Roman" panose="02020603050405020304"/>
            </a:endParaRPr>
          </a:p>
        </p:txBody>
      </p:sp>
      <p:sp>
        <p:nvSpPr>
          <p:cNvPr id="61" name="object 61"/>
          <p:cNvSpPr txBox="1"/>
          <p:nvPr/>
        </p:nvSpPr>
        <p:spPr>
          <a:xfrm>
            <a:off x="2221388" y="4259443"/>
            <a:ext cx="87630" cy="161290"/>
          </a:xfrm>
          <a:prstGeom prst="rect">
            <a:avLst/>
          </a:prstGeom>
        </p:spPr>
        <p:txBody>
          <a:bodyPr vert="horz" wrap="square" lIns="0" tIns="15240" rIns="0" bIns="0" rtlCol="0">
            <a:spAutoFit/>
          </a:bodyPr>
          <a:lstStyle/>
          <a:p>
            <a:pPr marL="12700">
              <a:lnSpc>
                <a:spcPct val="100000"/>
              </a:lnSpc>
              <a:spcBef>
                <a:spcPts val="120"/>
              </a:spcBef>
            </a:pPr>
            <a:r>
              <a:rPr sz="950" i="1" spc="10" dirty="0">
                <a:solidFill>
                  <a:srgbClr val="5F5F5F"/>
                </a:solidFill>
                <a:latin typeface="Times New Roman" panose="02020603050405020304"/>
                <a:cs typeface="Times New Roman" panose="02020603050405020304"/>
              </a:rPr>
              <a:t>n</a:t>
            </a:r>
            <a:endParaRPr sz="950">
              <a:latin typeface="Times New Roman" panose="02020603050405020304"/>
              <a:cs typeface="Times New Roman" panose="02020603050405020304"/>
            </a:endParaRPr>
          </a:p>
        </p:txBody>
      </p:sp>
      <p:sp>
        <p:nvSpPr>
          <p:cNvPr id="62" name="object 62"/>
          <p:cNvSpPr txBox="1"/>
          <p:nvPr/>
        </p:nvSpPr>
        <p:spPr>
          <a:xfrm>
            <a:off x="3277183" y="4386429"/>
            <a:ext cx="1180465" cy="267335"/>
          </a:xfrm>
          <a:prstGeom prst="rect">
            <a:avLst/>
          </a:prstGeom>
        </p:spPr>
        <p:txBody>
          <a:bodyPr vert="horz" wrap="square" lIns="0" tIns="14604" rIns="0" bIns="0" rtlCol="0">
            <a:spAutoFit/>
          </a:bodyPr>
          <a:lstStyle/>
          <a:p>
            <a:pPr marL="427990" indent="-415290">
              <a:lnSpc>
                <a:spcPct val="100000"/>
              </a:lnSpc>
              <a:spcBef>
                <a:spcPts val="115"/>
              </a:spcBef>
              <a:buFont typeface="Symbol" panose="05050102010706020507"/>
              <a:buChar char=""/>
              <a:tabLst>
                <a:tab pos="427355" algn="l"/>
                <a:tab pos="428625" algn="l"/>
                <a:tab pos="663575" algn="l"/>
                <a:tab pos="1083945" algn="l"/>
              </a:tabLst>
            </a:pPr>
            <a:r>
              <a:rPr sz="1650" i="1" spc="5" dirty="0">
                <a:solidFill>
                  <a:srgbClr val="5F5F5F"/>
                </a:solidFill>
                <a:latin typeface="Times New Roman" panose="02020603050405020304"/>
                <a:cs typeface="Times New Roman" panose="02020603050405020304"/>
              </a:rPr>
              <a:t>z</a:t>
            </a:r>
            <a:r>
              <a:rPr sz="1650" i="1" spc="5" dirty="0">
                <a:solidFill>
                  <a:srgbClr val="5F5F5F"/>
                </a:solidFill>
                <a:latin typeface="Times New Roman" panose="02020603050405020304"/>
                <a:cs typeface="Times New Roman" panose="02020603050405020304"/>
              </a:rPr>
              <a:t>	</a:t>
            </a:r>
            <a:r>
              <a:rPr sz="1650" spc="10" dirty="0">
                <a:solidFill>
                  <a:srgbClr val="5F5F5F"/>
                </a:solidFill>
                <a:latin typeface="Symbol" panose="05050102010706020507"/>
                <a:cs typeface="Symbol" panose="05050102010706020507"/>
              </a:rPr>
              <a:t></a:t>
            </a:r>
            <a:r>
              <a:rPr sz="1650" spc="10" dirty="0">
                <a:solidFill>
                  <a:srgbClr val="5F5F5F"/>
                </a:solidFill>
                <a:latin typeface="Times New Roman" panose="02020603050405020304"/>
                <a:cs typeface="Times New Roman" panose="02020603050405020304"/>
              </a:rPr>
              <a:t>	</a:t>
            </a:r>
            <a:r>
              <a:rPr sz="1650" i="1" spc="5" dirty="0">
                <a:solidFill>
                  <a:srgbClr val="5F5F5F"/>
                </a:solidFill>
                <a:latin typeface="Times New Roman" panose="02020603050405020304"/>
                <a:cs typeface="Times New Roman" panose="02020603050405020304"/>
              </a:rPr>
              <a:t>r</a:t>
            </a:r>
            <a:endParaRPr sz="1650">
              <a:latin typeface="Times New Roman" panose="02020603050405020304"/>
              <a:cs typeface="Times New Roman" panose="02020603050405020304"/>
            </a:endParaRPr>
          </a:p>
        </p:txBody>
      </p:sp>
      <p:sp>
        <p:nvSpPr>
          <p:cNvPr id="63" name="object 63"/>
          <p:cNvSpPr txBox="1"/>
          <p:nvPr/>
        </p:nvSpPr>
        <p:spPr>
          <a:xfrm>
            <a:off x="2401390" y="4386429"/>
            <a:ext cx="120014" cy="267335"/>
          </a:xfrm>
          <a:prstGeom prst="rect">
            <a:avLst/>
          </a:prstGeom>
        </p:spPr>
        <p:txBody>
          <a:bodyPr vert="horz" wrap="square" lIns="0" tIns="14604" rIns="0" bIns="0" rtlCol="0">
            <a:spAutoFit/>
          </a:bodyPr>
          <a:lstStyle/>
          <a:p>
            <a:pPr marL="12700">
              <a:lnSpc>
                <a:spcPct val="100000"/>
              </a:lnSpc>
              <a:spcBef>
                <a:spcPts val="115"/>
              </a:spcBef>
            </a:pPr>
            <a:r>
              <a:rPr sz="1650" i="1" spc="10" dirty="0">
                <a:solidFill>
                  <a:srgbClr val="5F5F5F"/>
                </a:solidFill>
                <a:latin typeface="Times New Roman" panose="02020603050405020304"/>
                <a:cs typeface="Times New Roman" panose="02020603050405020304"/>
              </a:rPr>
              <a:t>x</a:t>
            </a:r>
            <a:endParaRPr sz="1650">
              <a:latin typeface="Times New Roman" panose="02020603050405020304"/>
              <a:cs typeface="Times New Roman" panose="02020603050405020304"/>
            </a:endParaRPr>
          </a:p>
        </p:txBody>
      </p:sp>
      <p:sp>
        <p:nvSpPr>
          <p:cNvPr id="64" name="object 64"/>
          <p:cNvSpPr txBox="1"/>
          <p:nvPr/>
        </p:nvSpPr>
        <p:spPr>
          <a:xfrm>
            <a:off x="4177865" y="4677029"/>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solidFill>
                  <a:srgbClr val="5F5F5F"/>
                </a:solidFill>
                <a:latin typeface="Times New Roman" panose="02020603050405020304"/>
                <a:cs typeface="Times New Roman" panose="02020603050405020304"/>
              </a:rPr>
              <a:t>1</a:t>
            </a:r>
            <a:endParaRPr sz="950">
              <a:latin typeface="Times New Roman" panose="02020603050405020304"/>
              <a:cs typeface="Times New Roman" panose="02020603050405020304"/>
            </a:endParaRPr>
          </a:p>
        </p:txBody>
      </p:sp>
      <p:sp>
        <p:nvSpPr>
          <p:cNvPr id="65" name="object 65"/>
          <p:cNvSpPr txBox="1"/>
          <p:nvPr/>
        </p:nvSpPr>
        <p:spPr>
          <a:xfrm>
            <a:off x="4451784" y="4379833"/>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solidFill>
                  <a:srgbClr val="5F5F5F"/>
                </a:solidFill>
                <a:latin typeface="Times New Roman" panose="02020603050405020304"/>
                <a:cs typeface="Times New Roman" panose="02020603050405020304"/>
              </a:rPr>
              <a:t>2</a:t>
            </a:r>
            <a:endParaRPr sz="950">
              <a:latin typeface="Times New Roman" panose="02020603050405020304"/>
              <a:cs typeface="Times New Roman" panose="02020603050405020304"/>
            </a:endParaRPr>
          </a:p>
        </p:txBody>
      </p:sp>
      <p:sp>
        <p:nvSpPr>
          <p:cNvPr id="66" name="object 66"/>
          <p:cNvSpPr txBox="1"/>
          <p:nvPr/>
        </p:nvSpPr>
        <p:spPr>
          <a:xfrm>
            <a:off x="3511212" y="4677029"/>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solidFill>
                  <a:srgbClr val="5F5F5F"/>
                </a:solidFill>
                <a:latin typeface="Times New Roman" panose="02020603050405020304"/>
                <a:cs typeface="Times New Roman" panose="02020603050405020304"/>
              </a:rPr>
              <a:t>1</a:t>
            </a:r>
            <a:endParaRPr sz="950">
              <a:latin typeface="Times New Roman" panose="02020603050405020304"/>
              <a:cs typeface="Times New Roman" panose="02020603050405020304"/>
            </a:endParaRPr>
          </a:p>
        </p:txBody>
      </p:sp>
      <p:sp>
        <p:nvSpPr>
          <p:cNvPr id="67" name="object 67"/>
          <p:cNvSpPr txBox="1"/>
          <p:nvPr/>
        </p:nvSpPr>
        <p:spPr>
          <a:xfrm>
            <a:off x="3791943" y="4379833"/>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solidFill>
                  <a:srgbClr val="5F5F5F"/>
                </a:solidFill>
                <a:latin typeface="Times New Roman" panose="02020603050405020304"/>
                <a:cs typeface="Times New Roman" panose="02020603050405020304"/>
              </a:rPr>
              <a:t>2</a:t>
            </a:r>
            <a:endParaRPr sz="950">
              <a:latin typeface="Times New Roman" panose="02020603050405020304"/>
              <a:cs typeface="Times New Roman" panose="02020603050405020304"/>
            </a:endParaRPr>
          </a:p>
        </p:txBody>
      </p:sp>
      <p:sp>
        <p:nvSpPr>
          <p:cNvPr id="68" name="object 68"/>
          <p:cNvSpPr txBox="1"/>
          <p:nvPr/>
        </p:nvSpPr>
        <p:spPr>
          <a:xfrm>
            <a:off x="3778188" y="4333670"/>
            <a:ext cx="720725" cy="386715"/>
          </a:xfrm>
          <a:prstGeom prst="rect">
            <a:avLst/>
          </a:prstGeom>
        </p:spPr>
        <p:txBody>
          <a:bodyPr vert="horz" wrap="square" lIns="0" tIns="12700" rIns="0" bIns="0" rtlCol="0">
            <a:spAutoFit/>
          </a:bodyPr>
          <a:lstStyle/>
          <a:p>
            <a:pPr marL="12700">
              <a:lnSpc>
                <a:spcPct val="100000"/>
              </a:lnSpc>
              <a:spcBef>
                <a:spcPts val="100"/>
              </a:spcBef>
              <a:tabLst>
                <a:tab pos="331470" algn="l"/>
              </a:tabLst>
            </a:pPr>
            <a:r>
              <a:rPr sz="950" spc="10" dirty="0">
                <a:solidFill>
                  <a:srgbClr val="5F5F5F"/>
                </a:solidFill>
                <a:latin typeface="Times New Roman" panose="02020603050405020304"/>
                <a:cs typeface="Times New Roman" panose="02020603050405020304"/>
              </a:rPr>
              <a:t>0	</a:t>
            </a:r>
            <a:r>
              <a:rPr sz="3750" spc="7" baseline="1000" dirty="0">
                <a:solidFill>
                  <a:srgbClr val="5F5F5F"/>
                </a:solidFill>
                <a:latin typeface="Symbol" panose="05050102010706020507"/>
                <a:cs typeface="Symbol" panose="05050102010706020507"/>
              </a:rPr>
              <a:t></a:t>
            </a:r>
            <a:r>
              <a:rPr sz="3750" spc="-44" baseline="1000" dirty="0">
                <a:solidFill>
                  <a:srgbClr val="5F5F5F"/>
                </a:solidFill>
                <a:latin typeface="Times New Roman" panose="02020603050405020304"/>
                <a:cs typeface="Times New Roman" panose="02020603050405020304"/>
              </a:rPr>
              <a:t> </a:t>
            </a:r>
            <a:r>
              <a:rPr sz="950" spc="10" dirty="0">
                <a:solidFill>
                  <a:srgbClr val="5F5F5F"/>
                </a:solidFill>
                <a:latin typeface="Times New Roman" panose="02020603050405020304"/>
                <a:cs typeface="Times New Roman" panose="02020603050405020304"/>
              </a:rPr>
              <a:t>0</a:t>
            </a:r>
            <a:endParaRPr sz="950">
              <a:latin typeface="Times New Roman" panose="02020603050405020304"/>
              <a:cs typeface="Times New Roman" panose="02020603050405020304"/>
            </a:endParaRPr>
          </a:p>
        </p:txBody>
      </p:sp>
      <p:sp>
        <p:nvSpPr>
          <p:cNvPr id="69" name="object 69"/>
          <p:cNvSpPr txBox="1"/>
          <p:nvPr/>
        </p:nvSpPr>
        <p:spPr>
          <a:xfrm>
            <a:off x="2625241" y="4324053"/>
            <a:ext cx="545465" cy="516890"/>
          </a:xfrm>
          <a:prstGeom prst="rect">
            <a:avLst/>
          </a:prstGeom>
        </p:spPr>
        <p:txBody>
          <a:bodyPr vert="horz" wrap="square" lIns="0" tIns="77470" rIns="0" bIns="0" rtlCol="0">
            <a:spAutoFit/>
          </a:bodyPr>
          <a:lstStyle/>
          <a:p>
            <a:pPr marL="437515" indent="-424815">
              <a:lnSpc>
                <a:spcPct val="100000"/>
              </a:lnSpc>
              <a:spcBef>
                <a:spcPts val="610"/>
              </a:spcBef>
              <a:buFont typeface="Symbol" panose="05050102010706020507"/>
              <a:buChar char=""/>
              <a:tabLst>
                <a:tab pos="424815" algn="l"/>
                <a:tab pos="438150" algn="l"/>
              </a:tabLst>
            </a:pPr>
            <a:r>
              <a:rPr sz="1650" i="1" spc="10" dirty="0">
                <a:solidFill>
                  <a:srgbClr val="5F5F5F"/>
                </a:solidFill>
                <a:latin typeface="Times New Roman" panose="02020603050405020304"/>
                <a:cs typeface="Times New Roman" panose="02020603050405020304"/>
              </a:rPr>
              <a:t>y</a:t>
            </a:r>
            <a:endParaRPr sz="1650">
              <a:latin typeface="Times New Roman" panose="02020603050405020304"/>
              <a:cs typeface="Times New Roman" panose="02020603050405020304"/>
            </a:endParaRPr>
          </a:p>
          <a:p>
            <a:pPr marL="10160" algn="ctr">
              <a:lnSpc>
                <a:spcPct val="100000"/>
              </a:lnSpc>
              <a:spcBef>
                <a:spcPts val="310"/>
              </a:spcBef>
            </a:pPr>
            <a:r>
              <a:rPr sz="950" spc="10" dirty="0">
                <a:solidFill>
                  <a:srgbClr val="5F5F5F"/>
                </a:solidFill>
                <a:latin typeface="Times New Roman" panose="02020603050405020304"/>
                <a:cs typeface="Times New Roman" panose="02020603050405020304"/>
              </a:rPr>
              <a:t>1</a:t>
            </a:r>
            <a:endParaRPr sz="950">
              <a:latin typeface="Times New Roman" panose="02020603050405020304"/>
              <a:cs typeface="Times New Roman" panose="02020603050405020304"/>
            </a:endParaRPr>
          </a:p>
        </p:txBody>
      </p:sp>
      <p:sp>
        <p:nvSpPr>
          <p:cNvPr id="70" name="object 70"/>
          <p:cNvSpPr txBox="1"/>
          <p:nvPr/>
        </p:nvSpPr>
        <p:spPr>
          <a:xfrm>
            <a:off x="3159690" y="4379833"/>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solidFill>
                  <a:srgbClr val="5F5F5F"/>
                </a:solidFill>
                <a:latin typeface="Times New Roman" panose="02020603050405020304"/>
                <a:cs typeface="Times New Roman" panose="02020603050405020304"/>
              </a:rPr>
              <a:t>2</a:t>
            </a:r>
            <a:endParaRPr sz="950">
              <a:latin typeface="Times New Roman" panose="02020603050405020304"/>
              <a:cs typeface="Times New Roman" panose="02020603050405020304"/>
            </a:endParaRPr>
          </a:p>
        </p:txBody>
      </p:sp>
      <p:sp>
        <p:nvSpPr>
          <p:cNvPr id="71" name="object 71"/>
          <p:cNvSpPr txBox="1"/>
          <p:nvPr/>
        </p:nvSpPr>
        <p:spPr>
          <a:xfrm>
            <a:off x="3145280" y="4527608"/>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solidFill>
                  <a:srgbClr val="5F5F5F"/>
                </a:solidFill>
                <a:latin typeface="Times New Roman" panose="02020603050405020304"/>
                <a:cs typeface="Times New Roman" panose="02020603050405020304"/>
              </a:rPr>
              <a:t>0</a:t>
            </a:r>
            <a:endParaRPr sz="950">
              <a:latin typeface="Times New Roman" panose="02020603050405020304"/>
              <a:cs typeface="Times New Roman" panose="02020603050405020304"/>
            </a:endParaRPr>
          </a:p>
        </p:txBody>
      </p:sp>
      <p:sp>
        <p:nvSpPr>
          <p:cNvPr id="72" name="object 72"/>
          <p:cNvSpPr txBox="1"/>
          <p:nvPr/>
        </p:nvSpPr>
        <p:spPr>
          <a:xfrm>
            <a:off x="2139896" y="4329757"/>
            <a:ext cx="252729" cy="512445"/>
          </a:xfrm>
          <a:prstGeom prst="rect">
            <a:avLst/>
          </a:prstGeom>
        </p:spPr>
        <p:txBody>
          <a:bodyPr vert="horz" wrap="square" lIns="0" tIns="12700" rIns="0" bIns="0" rtlCol="0">
            <a:spAutoFit/>
          </a:bodyPr>
          <a:lstStyle/>
          <a:p>
            <a:pPr algn="ctr">
              <a:lnSpc>
                <a:spcPts val="2880"/>
              </a:lnSpc>
              <a:spcBef>
                <a:spcPts val="100"/>
              </a:spcBef>
            </a:pPr>
            <a:r>
              <a:rPr sz="2500" spc="5" dirty="0">
                <a:solidFill>
                  <a:srgbClr val="5F5F5F"/>
                </a:solidFill>
                <a:latin typeface="Symbol" panose="05050102010706020507"/>
                <a:cs typeface="Symbol" panose="05050102010706020507"/>
              </a:rPr>
              <a:t></a:t>
            </a:r>
            <a:endParaRPr sz="2500">
              <a:latin typeface="Symbol" panose="05050102010706020507"/>
              <a:cs typeface="Symbol" panose="05050102010706020507"/>
            </a:endParaRPr>
          </a:p>
          <a:p>
            <a:pPr algn="ctr">
              <a:lnSpc>
                <a:spcPts val="1020"/>
              </a:lnSpc>
            </a:pPr>
            <a:r>
              <a:rPr sz="950" spc="10" dirty="0">
                <a:solidFill>
                  <a:srgbClr val="5F5F5F"/>
                </a:solidFill>
                <a:latin typeface="Times New Roman" panose="02020603050405020304"/>
                <a:cs typeface="Times New Roman" panose="02020603050405020304"/>
              </a:rPr>
              <a:t>1</a:t>
            </a:r>
            <a:endParaRPr sz="950">
              <a:latin typeface="Times New Roman" panose="02020603050405020304"/>
              <a:cs typeface="Times New Roman" panose="02020603050405020304"/>
            </a:endParaRPr>
          </a:p>
        </p:txBody>
      </p:sp>
      <p:sp>
        <p:nvSpPr>
          <p:cNvPr id="73" name="object 73"/>
          <p:cNvSpPr txBox="1"/>
          <p:nvPr/>
        </p:nvSpPr>
        <p:spPr>
          <a:xfrm>
            <a:off x="2507421" y="4379833"/>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solidFill>
                  <a:srgbClr val="5F5F5F"/>
                </a:solidFill>
                <a:latin typeface="Times New Roman" panose="02020603050405020304"/>
                <a:cs typeface="Times New Roman" panose="02020603050405020304"/>
              </a:rPr>
              <a:t>2</a:t>
            </a:r>
            <a:endParaRPr sz="950">
              <a:latin typeface="Times New Roman" panose="02020603050405020304"/>
              <a:cs typeface="Times New Roman" panose="02020603050405020304"/>
            </a:endParaRPr>
          </a:p>
        </p:txBody>
      </p:sp>
      <p:sp>
        <p:nvSpPr>
          <p:cNvPr id="74" name="object 74"/>
          <p:cNvSpPr txBox="1"/>
          <p:nvPr/>
        </p:nvSpPr>
        <p:spPr>
          <a:xfrm>
            <a:off x="2493351" y="4527608"/>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solidFill>
                  <a:srgbClr val="5F5F5F"/>
                </a:solidFill>
                <a:latin typeface="Times New Roman" panose="02020603050405020304"/>
                <a:cs typeface="Times New Roman" panose="02020603050405020304"/>
              </a:rPr>
              <a:t>0</a:t>
            </a:r>
            <a:endParaRPr sz="950">
              <a:latin typeface="Times New Roman" panose="02020603050405020304"/>
              <a:cs typeface="Times New Roman" panose="02020603050405020304"/>
            </a:endParaRPr>
          </a:p>
        </p:txBody>
      </p:sp>
      <p:sp>
        <p:nvSpPr>
          <p:cNvPr id="75" name="object 75"/>
          <p:cNvSpPr/>
          <p:nvPr/>
        </p:nvSpPr>
        <p:spPr>
          <a:xfrm>
            <a:off x="4117251" y="5334978"/>
            <a:ext cx="111760" cy="0"/>
          </a:xfrm>
          <a:custGeom>
            <a:avLst/>
            <a:gdLst/>
            <a:ahLst/>
            <a:cxnLst/>
            <a:rect l="l" t="t" r="r" b="b"/>
            <a:pathLst>
              <a:path w="111760">
                <a:moveTo>
                  <a:pt x="0" y="0"/>
                </a:moveTo>
                <a:lnTo>
                  <a:pt x="111525" y="0"/>
                </a:lnTo>
              </a:path>
            </a:pathLst>
          </a:custGeom>
          <a:ln w="10465">
            <a:solidFill>
              <a:srgbClr val="000000"/>
            </a:solidFill>
          </a:ln>
        </p:spPr>
        <p:txBody>
          <a:bodyPr wrap="square" lIns="0" tIns="0" rIns="0" bIns="0" rtlCol="0"/>
          <a:lstStyle/>
          <a:p/>
        </p:txBody>
      </p:sp>
      <p:sp>
        <p:nvSpPr>
          <p:cNvPr id="76" name="object 76"/>
          <p:cNvSpPr/>
          <p:nvPr/>
        </p:nvSpPr>
        <p:spPr>
          <a:xfrm>
            <a:off x="5136441" y="4991260"/>
            <a:ext cx="50800" cy="153035"/>
          </a:xfrm>
          <a:custGeom>
            <a:avLst/>
            <a:gdLst/>
            <a:ahLst/>
            <a:cxnLst/>
            <a:rect l="l" t="t" r="r" b="b"/>
            <a:pathLst>
              <a:path w="50800" h="153035">
                <a:moveTo>
                  <a:pt x="50717" y="0"/>
                </a:moveTo>
                <a:lnTo>
                  <a:pt x="0" y="152876"/>
                </a:lnTo>
              </a:path>
            </a:pathLst>
          </a:custGeom>
          <a:ln w="10475">
            <a:solidFill>
              <a:srgbClr val="000000"/>
            </a:solidFill>
          </a:ln>
        </p:spPr>
        <p:txBody>
          <a:bodyPr wrap="square" lIns="0" tIns="0" rIns="0" bIns="0" rtlCol="0"/>
          <a:lstStyle/>
          <a:p/>
        </p:txBody>
      </p:sp>
      <p:sp>
        <p:nvSpPr>
          <p:cNvPr id="77" name="object 77"/>
          <p:cNvSpPr/>
          <p:nvPr/>
        </p:nvSpPr>
        <p:spPr>
          <a:xfrm>
            <a:off x="5136441" y="5144137"/>
            <a:ext cx="50800" cy="153670"/>
          </a:xfrm>
          <a:custGeom>
            <a:avLst/>
            <a:gdLst/>
            <a:ahLst/>
            <a:cxnLst/>
            <a:rect l="l" t="t" r="r" b="b"/>
            <a:pathLst>
              <a:path w="50800" h="153670">
                <a:moveTo>
                  <a:pt x="0" y="0"/>
                </a:moveTo>
                <a:lnTo>
                  <a:pt x="50717" y="153204"/>
                </a:lnTo>
              </a:path>
            </a:pathLst>
          </a:custGeom>
          <a:ln w="10475">
            <a:solidFill>
              <a:srgbClr val="000000"/>
            </a:solidFill>
          </a:ln>
        </p:spPr>
        <p:txBody>
          <a:bodyPr wrap="square" lIns="0" tIns="0" rIns="0" bIns="0" rtlCol="0"/>
          <a:lstStyle/>
          <a:p/>
        </p:txBody>
      </p:sp>
      <p:sp>
        <p:nvSpPr>
          <p:cNvPr id="78" name="object 78"/>
          <p:cNvSpPr/>
          <p:nvPr/>
        </p:nvSpPr>
        <p:spPr>
          <a:xfrm>
            <a:off x="5410732" y="4991260"/>
            <a:ext cx="51435" cy="153035"/>
          </a:xfrm>
          <a:custGeom>
            <a:avLst/>
            <a:gdLst/>
            <a:ahLst/>
            <a:cxnLst/>
            <a:rect l="l" t="t" r="r" b="b"/>
            <a:pathLst>
              <a:path w="51435" h="153035">
                <a:moveTo>
                  <a:pt x="0" y="0"/>
                </a:moveTo>
                <a:lnTo>
                  <a:pt x="50848" y="152876"/>
                </a:lnTo>
              </a:path>
            </a:pathLst>
          </a:custGeom>
          <a:ln w="10475">
            <a:solidFill>
              <a:srgbClr val="000000"/>
            </a:solidFill>
          </a:ln>
        </p:spPr>
        <p:txBody>
          <a:bodyPr wrap="square" lIns="0" tIns="0" rIns="0" bIns="0" rtlCol="0"/>
          <a:lstStyle/>
          <a:p/>
        </p:txBody>
      </p:sp>
      <p:sp>
        <p:nvSpPr>
          <p:cNvPr id="79" name="object 79"/>
          <p:cNvSpPr/>
          <p:nvPr/>
        </p:nvSpPr>
        <p:spPr>
          <a:xfrm>
            <a:off x="5410732" y="5144137"/>
            <a:ext cx="51435" cy="153670"/>
          </a:xfrm>
          <a:custGeom>
            <a:avLst/>
            <a:gdLst/>
            <a:ahLst/>
            <a:cxnLst/>
            <a:rect l="l" t="t" r="r" b="b"/>
            <a:pathLst>
              <a:path w="51435" h="153670">
                <a:moveTo>
                  <a:pt x="50848" y="0"/>
                </a:moveTo>
                <a:lnTo>
                  <a:pt x="0" y="153204"/>
                </a:lnTo>
              </a:path>
            </a:pathLst>
          </a:custGeom>
          <a:ln w="10475">
            <a:solidFill>
              <a:srgbClr val="000000"/>
            </a:solidFill>
          </a:ln>
        </p:spPr>
        <p:txBody>
          <a:bodyPr wrap="square" lIns="0" tIns="0" rIns="0" bIns="0" rtlCol="0"/>
          <a:lstStyle/>
          <a:p/>
        </p:txBody>
      </p:sp>
      <p:sp>
        <p:nvSpPr>
          <p:cNvPr id="80" name="object 80"/>
          <p:cNvSpPr/>
          <p:nvPr/>
        </p:nvSpPr>
        <p:spPr>
          <a:xfrm>
            <a:off x="4914439" y="5334978"/>
            <a:ext cx="657225" cy="0"/>
          </a:xfrm>
          <a:custGeom>
            <a:avLst/>
            <a:gdLst/>
            <a:ahLst/>
            <a:cxnLst/>
            <a:rect l="l" t="t" r="r" b="b"/>
            <a:pathLst>
              <a:path w="657225">
                <a:moveTo>
                  <a:pt x="0" y="0"/>
                </a:moveTo>
                <a:lnTo>
                  <a:pt x="656831" y="0"/>
                </a:lnTo>
              </a:path>
            </a:pathLst>
          </a:custGeom>
          <a:ln w="10465">
            <a:solidFill>
              <a:srgbClr val="000000"/>
            </a:solidFill>
          </a:ln>
        </p:spPr>
        <p:txBody>
          <a:bodyPr wrap="square" lIns="0" tIns="0" rIns="0" bIns="0" rtlCol="0"/>
          <a:lstStyle/>
          <a:p/>
        </p:txBody>
      </p:sp>
      <p:sp>
        <p:nvSpPr>
          <p:cNvPr id="81" name="object 81"/>
          <p:cNvSpPr txBox="1"/>
          <p:nvPr/>
        </p:nvSpPr>
        <p:spPr>
          <a:xfrm>
            <a:off x="5297908" y="4965906"/>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Times New Roman" panose="02020603050405020304"/>
                <a:cs typeface="Times New Roman" panose="02020603050405020304"/>
              </a:rPr>
              <a:t>2</a:t>
            </a:r>
            <a:endParaRPr sz="950">
              <a:latin typeface="Times New Roman" panose="02020603050405020304"/>
              <a:cs typeface="Times New Roman" panose="02020603050405020304"/>
            </a:endParaRPr>
          </a:p>
        </p:txBody>
      </p:sp>
      <p:sp>
        <p:nvSpPr>
          <p:cNvPr id="82" name="object 82"/>
          <p:cNvSpPr txBox="1"/>
          <p:nvPr/>
        </p:nvSpPr>
        <p:spPr>
          <a:xfrm>
            <a:off x="2480884" y="5156760"/>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Times New Roman" panose="02020603050405020304"/>
                <a:cs typeface="Times New Roman" panose="02020603050405020304"/>
              </a:rPr>
              <a:t>2</a:t>
            </a:r>
            <a:endParaRPr sz="950">
              <a:latin typeface="Times New Roman" panose="02020603050405020304"/>
              <a:cs typeface="Times New Roman" panose="02020603050405020304"/>
            </a:endParaRPr>
          </a:p>
        </p:txBody>
      </p:sp>
      <p:sp>
        <p:nvSpPr>
          <p:cNvPr id="83" name="object 83"/>
          <p:cNvSpPr txBox="1"/>
          <p:nvPr/>
        </p:nvSpPr>
        <p:spPr>
          <a:xfrm>
            <a:off x="3153221" y="5156760"/>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Times New Roman" panose="02020603050405020304"/>
                <a:cs typeface="Times New Roman" panose="02020603050405020304"/>
              </a:rPr>
              <a:t>2</a:t>
            </a:r>
            <a:endParaRPr sz="950">
              <a:latin typeface="Times New Roman" panose="02020603050405020304"/>
              <a:cs typeface="Times New Roman" panose="02020603050405020304"/>
            </a:endParaRPr>
          </a:p>
        </p:txBody>
      </p:sp>
      <p:sp>
        <p:nvSpPr>
          <p:cNvPr id="84" name="object 84"/>
          <p:cNvSpPr txBox="1"/>
          <p:nvPr/>
        </p:nvSpPr>
        <p:spPr>
          <a:xfrm>
            <a:off x="3805932" y="5156760"/>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Times New Roman" panose="02020603050405020304"/>
                <a:cs typeface="Times New Roman" panose="02020603050405020304"/>
              </a:rPr>
              <a:t>2</a:t>
            </a:r>
            <a:endParaRPr sz="950">
              <a:latin typeface="Times New Roman" panose="02020603050405020304"/>
              <a:cs typeface="Times New Roman" panose="02020603050405020304"/>
            </a:endParaRPr>
          </a:p>
        </p:txBody>
      </p:sp>
      <p:sp>
        <p:nvSpPr>
          <p:cNvPr id="85" name="object 85"/>
          <p:cNvSpPr txBox="1"/>
          <p:nvPr/>
        </p:nvSpPr>
        <p:spPr>
          <a:xfrm>
            <a:off x="4603429" y="5156760"/>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Times New Roman" panose="02020603050405020304"/>
                <a:cs typeface="Times New Roman" panose="02020603050405020304"/>
              </a:rPr>
              <a:t>2</a:t>
            </a:r>
            <a:endParaRPr sz="950">
              <a:latin typeface="Times New Roman" panose="02020603050405020304"/>
              <a:cs typeface="Times New Roman" panose="02020603050405020304"/>
            </a:endParaRPr>
          </a:p>
        </p:txBody>
      </p:sp>
      <p:sp>
        <p:nvSpPr>
          <p:cNvPr id="86" name="object 86"/>
          <p:cNvSpPr txBox="1"/>
          <p:nvPr/>
        </p:nvSpPr>
        <p:spPr>
          <a:xfrm>
            <a:off x="5467489" y="5170506"/>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Times New Roman" panose="02020603050405020304"/>
                <a:cs typeface="Times New Roman" panose="02020603050405020304"/>
              </a:rPr>
              <a:t>0</a:t>
            </a:r>
            <a:endParaRPr sz="950">
              <a:latin typeface="Times New Roman" panose="02020603050405020304"/>
              <a:cs typeface="Times New Roman" panose="02020603050405020304"/>
            </a:endParaRPr>
          </a:p>
        </p:txBody>
      </p:sp>
      <p:sp>
        <p:nvSpPr>
          <p:cNvPr id="87" name="object 87"/>
          <p:cNvSpPr txBox="1"/>
          <p:nvPr/>
        </p:nvSpPr>
        <p:spPr>
          <a:xfrm>
            <a:off x="3526640" y="5454978"/>
            <a:ext cx="87630" cy="1612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Times New Roman" panose="02020603050405020304"/>
                <a:cs typeface="Times New Roman" panose="02020603050405020304"/>
              </a:rPr>
              <a:t>1</a:t>
            </a:r>
            <a:endParaRPr sz="950">
              <a:latin typeface="Times New Roman" panose="02020603050405020304"/>
              <a:cs typeface="Times New Roman" panose="02020603050405020304"/>
            </a:endParaRPr>
          </a:p>
        </p:txBody>
      </p:sp>
      <p:sp>
        <p:nvSpPr>
          <p:cNvPr id="88" name="object 88"/>
          <p:cNvSpPr txBox="1"/>
          <p:nvPr/>
        </p:nvSpPr>
        <p:spPr>
          <a:xfrm>
            <a:off x="4107827" y="4982254"/>
            <a:ext cx="135890" cy="619125"/>
          </a:xfrm>
          <a:prstGeom prst="rect">
            <a:avLst/>
          </a:prstGeom>
        </p:spPr>
        <p:txBody>
          <a:bodyPr vert="horz" wrap="square" lIns="0" tIns="61594" rIns="0" bIns="0" rtlCol="0">
            <a:spAutoFit/>
          </a:bodyPr>
          <a:lstStyle/>
          <a:p>
            <a:pPr marL="12700">
              <a:lnSpc>
                <a:spcPct val="100000"/>
              </a:lnSpc>
              <a:spcBef>
                <a:spcPts val="485"/>
              </a:spcBef>
            </a:pPr>
            <a:r>
              <a:rPr sz="1650" spc="15" dirty="0">
                <a:latin typeface="Times New Roman" panose="02020603050405020304"/>
                <a:cs typeface="Times New Roman" panose="02020603050405020304"/>
              </a:rPr>
              <a:t>1</a:t>
            </a:r>
            <a:endParaRPr sz="1650">
              <a:latin typeface="Times New Roman" panose="02020603050405020304"/>
              <a:cs typeface="Times New Roman" panose="02020603050405020304"/>
            </a:endParaRPr>
          </a:p>
          <a:p>
            <a:pPr marL="15875">
              <a:lnSpc>
                <a:spcPct val="100000"/>
              </a:lnSpc>
              <a:spcBef>
                <a:spcPts val="395"/>
              </a:spcBef>
            </a:pPr>
            <a:r>
              <a:rPr sz="1650" spc="15" dirty="0">
                <a:latin typeface="Times New Roman" panose="02020603050405020304"/>
                <a:cs typeface="Times New Roman" panose="02020603050405020304"/>
              </a:rPr>
              <a:t>3</a:t>
            </a:r>
            <a:endParaRPr sz="1650">
              <a:latin typeface="Times New Roman" panose="02020603050405020304"/>
              <a:cs typeface="Times New Roman" panose="02020603050405020304"/>
            </a:endParaRPr>
          </a:p>
        </p:txBody>
      </p:sp>
      <p:sp>
        <p:nvSpPr>
          <p:cNvPr id="89" name="object 89"/>
          <p:cNvSpPr txBox="1"/>
          <p:nvPr/>
        </p:nvSpPr>
        <p:spPr>
          <a:xfrm>
            <a:off x="5180807" y="5329355"/>
            <a:ext cx="132715" cy="269875"/>
          </a:xfrm>
          <a:prstGeom prst="rect">
            <a:avLst/>
          </a:prstGeom>
        </p:spPr>
        <p:txBody>
          <a:bodyPr vert="horz" wrap="square" lIns="0" tIns="16510" rIns="0" bIns="0" rtlCol="0">
            <a:spAutoFit/>
          </a:bodyPr>
          <a:lstStyle/>
          <a:p>
            <a:pPr marL="12700">
              <a:lnSpc>
                <a:spcPct val="100000"/>
              </a:lnSpc>
              <a:spcBef>
                <a:spcPts val="130"/>
              </a:spcBef>
            </a:pPr>
            <a:r>
              <a:rPr sz="1650" spc="15" dirty="0">
                <a:latin typeface="Times New Roman" panose="02020603050405020304"/>
                <a:cs typeface="Times New Roman" panose="02020603050405020304"/>
              </a:rPr>
              <a:t>3</a:t>
            </a:r>
            <a:endParaRPr sz="1650">
              <a:latin typeface="Times New Roman" panose="02020603050405020304"/>
              <a:cs typeface="Times New Roman" panose="02020603050405020304"/>
            </a:endParaRPr>
          </a:p>
        </p:txBody>
      </p:sp>
      <p:sp>
        <p:nvSpPr>
          <p:cNvPr id="90" name="object 90"/>
          <p:cNvSpPr txBox="1"/>
          <p:nvPr/>
        </p:nvSpPr>
        <p:spPr>
          <a:xfrm>
            <a:off x="2196033" y="5035629"/>
            <a:ext cx="87630" cy="161290"/>
          </a:xfrm>
          <a:prstGeom prst="rect">
            <a:avLst/>
          </a:prstGeom>
        </p:spPr>
        <p:txBody>
          <a:bodyPr vert="horz" wrap="square" lIns="0" tIns="15240" rIns="0" bIns="0" rtlCol="0">
            <a:spAutoFit/>
          </a:bodyPr>
          <a:lstStyle/>
          <a:p>
            <a:pPr marL="12700">
              <a:lnSpc>
                <a:spcPct val="100000"/>
              </a:lnSpc>
              <a:spcBef>
                <a:spcPts val="120"/>
              </a:spcBef>
            </a:pPr>
            <a:r>
              <a:rPr sz="950" i="1" spc="10" dirty="0">
                <a:latin typeface="Times New Roman" panose="02020603050405020304"/>
                <a:cs typeface="Times New Roman" panose="02020603050405020304"/>
              </a:rPr>
              <a:t>n</a:t>
            </a:r>
            <a:endParaRPr sz="950">
              <a:latin typeface="Times New Roman" panose="02020603050405020304"/>
              <a:cs typeface="Times New Roman" panose="02020603050405020304"/>
            </a:endParaRPr>
          </a:p>
        </p:txBody>
      </p:sp>
      <p:sp>
        <p:nvSpPr>
          <p:cNvPr id="91" name="object 91"/>
          <p:cNvSpPr txBox="1"/>
          <p:nvPr/>
        </p:nvSpPr>
        <p:spPr>
          <a:xfrm>
            <a:off x="2855285" y="5035629"/>
            <a:ext cx="87630" cy="161290"/>
          </a:xfrm>
          <a:prstGeom prst="rect">
            <a:avLst/>
          </a:prstGeom>
        </p:spPr>
        <p:txBody>
          <a:bodyPr vert="horz" wrap="square" lIns="0" tIns="15240" rIns="0" bIns="0" rtlCol="0">
            <a:spAutoFit/>
          </a:bodyPr>
          <a:lstStyle/>
          <a:p>
            <a:pPr marL="12700">
              <a:lnSpc>
                <a:spcPct val="100000"/>
              </a:lnSpc>
              <a:spcBef>
                <a:spcPts val="120"/>
              </a:spcBef>
            </a:pPr>
            <a:r>
              <a:rPr sz="950" i="1" spc="10" dirty="0">
                <a:latin typeface="Times New Roman" panose="02020603050405020304"/>
                <a:cs typeface="Times New Roman" panose="02020603050405020304"/>
              </a:rPr>
              <a:t>n</a:t>
            </a:r>
            <a:endParaRPr sz="950">
              <a:latin typeface="Times New Roman" panose="02020603050405020304"/>
              <a:cs typeface="Times New Roman" panose="02020603050405020304"/>
            </a:endParaRPr>
          </a:p>
        </p:txBody>
      </p:sp>
      <p:sp>
        <p:nvSpPr>
          <p:cNvPr id="92" name="object 92"/>
          <p:cNvSpPr txBox="1"/>
          <p:nvPr/>
        </p:nvSpPr>
        <p:spPr>
          <a:xfrm>
            <a:off x="3527622" y="5035629"/>
            <a:ext cx="87630" cy="161290"/>
          </a:xfrm>
          <a:prstGeom prst="rect">
            <a:avLst/>
          </a:prstGeom>
        </p:spPr>
        <p:txBody>
          <a:bodyPr vert="horz" wrap="square" lIns="0" tIns="15240" rIns="0" bIns="0" rtlCol="0">
            <a:spAutoFit/>
          </a:bodyPr>
          <a:lstStyle/>
          <a:p>
            <a:pPr marL="12700">
              <a:lnSpc>
                <a:spcPct val="100000"/>
              </a:lnSpc>
              <a:spcBef>
                <a:spcPts val="120"/>
              </a:spcBef>
            </a:pPr>
            <a:r>
              <a:rPr sz="950" i="1" spc="10" dirty="0">
                <a:latin typeface="Times New Roman" panose="02020603050405020304"/>
                <a:cs typeface="Times New Roman" panose="02020603050405020304"/>
              </a:rPr>
              <a:t>n</a:t>
            </a:r>
            <a:endParaRPr sz="950">
              <a:latin typeface="Times New Roman" panose="02020603050405020304"/>
              <a:cs typeface="Times New Roman" panose="02020603050405020304"/>
            </a:endParaRPr>
          </a:p>
        </p:txBody>
      </p:sp>
      <p:sp>
        <p:nvSpPr>
          <p:cNvPr id="93" name="object 93"/>
          <p:cNvSpPr txBox="1"/>
          <p:nvPr/>
        </p:nvSpPr>
        <p:spPr>
          <a:xfrm>
            <a:off x="4331661" y="5035629"/>
            <a:ext cx="87630" cy="161290"/>
          </a:xfrm>
          <a:prstGeom prst="rect">
            <a:avLst/>
          </a:prstGeom>
        </p:spPr>
        <p:txBody>
          <a:bodyPr vert="horz" wrap="square" lIns="0" tIns="15240" rIns="0" bIns="0" rtlCol="0">
            <a:spAutoFit/>
          </a:bodyPr>
          <a:lstStyle/>
          <a:p>
            <a:pPr marL="12700">
              <a:lnSpc>
                <a:spcPct val="100000"/>
              </a:lnSpc>
              <a:spcBef>
                <a:spcPts val="120"/>
              </a:spcBef>
            </a:pPr>
            <a:r>
              <a:rPr sz="950" i="1" spc="10" dirty="0">
                <a:latin typeface="Times New Roman" panose="02020603050405020304"/>
                <a:cs typeface="Times New Roman" panose="02020603050405020304"/>
              </a:rPr>
              <a:t>n</a:t>
            </a:r>
            <a:endParaRPr sz="950">
              <a:latin typeface="Times New Roman" panose="02020603050405020304"/>
              <a:cs typeface="Times New Roman" panose="02020603050405020304"/>
            </a:endParaRPr>
          </a:p>
        </p:txBody>
      </p:sp>
      <p:sp>
        <p:nvSpPr>
          <p:cNvPr id="94" name="object 94"/>
          <p:cNvSpPr txBox="1"/>
          <p:nvPr/>
        </p:nvSpPr>
        <p:spPr>
          <a:xfrm>
            <a:off x="4924935" y="4971556"/>
            <a:ext cx="381635" cy="269875"/>
          </a:xfrm>
          <a:prstGeom prst="rect">
            <a:avLst/>
          </a:prstGeom>
        </p:spPr>
        <p:txBody>
          <a:bodyPr vert="horz" wrap="square" lIns="0" tIns="16510" rIns="0" bIns="0" rtlCol="0">
            <a:spAutoFit/>
          </a:bodyPr>
          <a:lstStyle/>
          <a:p>
            <a:pPr marL="12700">
              <a:lnSpc>
                <a:spcPct val="100000"/>
              </a:lnSpc>
              <a:spcBef>
                <a:spcPts val="130"/>
              </a:spcBef>
              <a:tabLst>
                <a:tab pos="285115" algn="l"/>
              </a:tabLst>
            </a:pPr>
            <a:r>
              <a:rPr sz="1650" i="1" spc="20" dirty="0">
                <a:latin typeface="Times New Roman" panose="02020603050405020304"/>
                <a:cs typeface="Times New Roman" panose="02020603050405020304"/>
              </a:rPr>
              <a:t>N</a:t>
            </a:r>
            <a:r>
              <a:rPr sz="1650" i="1" spc="20" dirty="0">
                <a:latin typeface="Times New Roman" panose="02020603050405020304"/>
                <a:cs typeface="Times New Roman" panose="02020603050405020304"/>
              </a:rPr>
              <a:t>	</a:t>
            </a:r>
            <a:r>
              <a:rPr sz="1650" i="1" spc="10" dirty="0">
                <a:latin typeface="Times New Roman" panose="02020603050405020304"/>
                <a:cs typeface="Times New Roman" panose="02020603050405020304"/>
              </a:rPr>
              <a:t>r</a:t>
            </a:r>
            <a:endParaRPr sz="1650">
              <a:latin typeface="Times New Roman" panose="02020603050405020304"/>
              <a:cs typeface="Times New Roman" panose="02020603050405020304"/>
            </a:endParaRPr>
          </a:p>
        </p:txBody>
      </p:sp>
      <p:sp>
        <p:nvSpPr>
          <p:cNvPr id="95" name="object 95"/>
          <p:cNvSpPr txBox="1"/>
          <p:nvPr/>
        </p:nvSpPr>
        <p:spPr>
          <a:xfrm>
            <a:off x="2377419" y="5162397"/>
            <a:ext cx="1701164" cy="269875"/>
          </a:xfrm>
          <a:prstGeom prst="rect">
            <a:avLst/>
          </a:prstGeom>
        </p:spPr>
        <p:txBody>
          <a:bodyPr vert="horz" wrap="square" lIns="0" tIns="16510" rIns="0" bIns="0" rtlCol="0">
            <a:spAutoFit/>
          </a:bodyPr>
          <a:lstStyle/>
          <a:p>
            <a:pPr marL="12700">
              <a:lnSpc>
                <a:spcPct val="100000"/>
              </a:lnSpc>
              <a:spcBef>
                <a:spcPts val="130"/>
              </a:spcBef>
              <a:tabLst>
                <a:tab pos="245745" algn="l"/>
                <a:tab pos="681355" algn="l"/>
                <a:tab pos="918210" algn="l"/>
                <a:tab pos="1343660" algn="l"/>
                <a:tab pos="1570990" algn="l"/>
              </a:tabLst>
            </a:pPr>
            <a:r>
              <a:rPr sz="1650" i="1" spc="10" dirty="0">
                <a:latin typeface="Times New Roman" panose="02020603050405020304"/>
                <a:cs typeface="Times New Roman" panose="02020603050405020304"/>
              </a:rPr>
              <a:t>x</a:t>
            </a:r>
            <a:r>
              <a:rPr sz="1650" i="1" spc="10" dirty="0">
                <a:latin typeface="Times New Roman" panose="02020603050405020304"/>
                <a:cs typeface="Times New Roman" panose="02020603050405020304"/>
              </a:rPr>
              <a:t>	</a:t>
            </a:r>
            <a:r>
              <a:rPr sz="1650" spc="15" dirty="0">
                <a:latin typeface="Symbol" panose="05050102010706020507"/>
                <a:cs typeface="Symbol" panose="05050102010706020507"/>
              </a:rPr>
              <a:t></a:t>
            </a:r>
            <a:r>
              <a:rPr sz="1650" spc="15" dirty="0">
                <a:latin typeface="Times New Roman" panose="02020603050405020304"/>
                <a:cs typeface="Times New Roman" panose="02020603050405020304"/>
              </a:rPr>
              <a:t>	</a:t>
            </a:r>
            <a:r>
              <a:rPr sz="1650" i="1" spc="10" dirty="0">
                <a:latin typeface="Times New Roman" panose="02020603050405020304"/>
                <a:cs typeface="Times New Roman" panose="02020603050405020304"/>
              </a:rPr>
              <a:t>y</a:t>
            </a:r>
            <a:r>
              <a:rPr sz="1650" i="1" spc="10" dirty="0">
                <a:latin typeface="Times New Roman" panose="02020603050405020304"/>
                <a:cs typeface="Times New Roman" panose="02020603050405020304"/>
              </a:rPr>
              <a:t>	</a:t>
            </a:r>
            <a:r>
              <a:rPr sz="1650" spc="15" dirty="0">
                <a:latin typeface="Symbol" panose="05050102010706020507"/>
                <a:cs typeface="Symbol" panose="05050102010706020507"/>
              </a:rPr>
              <a:t></a:t>
            </a:r>
            <a:r>
              <a:rPr sz="1650" spc="15" dirty="0">
                <a:latin typeface="Times New Roman" panose="02020603050405020304"/>
                <a:cs typeface="Times New Roman" panose="02020603050405020304"/>
              </a:rPr>
              <a:t>	</a:t>
            </a:r>
            <a:r>
              <a:rPr sz="1650" i="1" spc="10" dirty="0">
                <a:latin typeface="Times New Roman" panose="02020603050405020304"/>
                <a:cs typeface="Times New Roman" panose="02020603050405020304"/>
              </a:rPr>
              <a:t>z</a:t>
            </a:r>
            <a:r>
              <a:rPr sz="1650" i="1" spc="10" dirty="0">
                <a:latin typeface="Times New Roman" panose="02020603050405020304"/>
                <a:cs typeface="Times New Roman" panose="02020603050405020304"/>
              </a:rPr>
              <a:t>	</a:t>
            </a:r>
            <a:r>
              <a:rPr sz="1650" spc="15" dirty="0">
                <a:latin typeface="Symbol" panose="05050102010706020507"/>
                <a:cs typeface="Symbol" panose="05050102010706020507"/>
              </a:rPr>
              <a:t></a:t>
            </a:r>
            <a:endParaRPr sz="1650">
              <a:latin typeface="Symbol" panose="05050102010706020507"/>
              <a:cs typeface="Symbol" panose="05050102010706020507"/>
            </a:endParaRPr>
          </a:p>
        </p:txBody>
      </p:sp>
      <p:sp>
        <p:nvSpPr>
          <p:cNvPr id="96" name="object 96"/>
          <p:cNvSpPr txBox="1"/>
          <p:nvPr/>
        </p:nvSpPr>
        <p:spPr>
          <a:xfrm>
            <a:off x="4502910" y="5162397"/>
            <a:ext cx="373380" cy="269875"/>
          </a:xfrm>
          <a:prstGeom prst="rect">
            <a:avLst/>
          </a:prstGeom>
        </p:spPr>
        <p:txBody>
          <a:bodyPr vert="horz" wrap="square" lIns="0" tIns="16510" rIns="0" bIns="0" rtlCol="0">
            <a:spAutoFit/>
          </a:bodyPr>
          <a:lstStyle/>
          <a:p>
            <a:pPr marL="12700">
              <a:lnSpc>
                <a:spcPct val="100000"/>
              </a:lnSpc>
              <a:spcBef>
                <a:spcPts val="130"/>
              </a:spcBef>
              <a:tabLst>
                <a:tab pos="242570" algn="l"/>
              </a:tabLst>
            </a:pPr>
            <a:r>
              <a:rPr sz="1650" i="1" spc="10" dirty="0">
                <a:latin typeface="Times New Roman" panose="02020603050405020304"/>
                <a:cs typeface="Times New Roman" panose="02020603050405020304"/>
              </a:rPr>
              <a:t>r</a:t>
            </a:r>
            <a:r>
              <a:rPr sz="1650" i="1" spc="10" dirty="0">
                <a:latin typeface="Times New Roman" panose="02020603050405020304"/>
                <a:cs typeface="Times New Roman" panose="02020603050405020304"/>
              </a:rPr>
              <a:t>	</a:t>
            </a:r>
            <a:r>
              <a:rPr sz="1650" spc="15" dirty="0">
                <a:latin typeface="Symbol" panose="05050102010706020507"/>
                <a:cs typeface="Symbol" panose="05050102010706020507"/>
              </a:rPr>
              <a:t></a:t>
            </a:r>
            <a:endParaRPr sz="1650">
              <a:latin typeface="Symbol" panose="05050102010706020507"/>
              <a:cs typeface="Symbol" panose="05050102010706020507"/>
            </a:endParaRPr>
          </a:p>
        </p:txBody>
      </p:sp>
      <p:sp>
        <p:nvSpPr>
          <p:cNvPr id="97" name="object 97"/>
          <p:cNvSpPr txBox="1"/>
          <p:nvPr/>
        </p:nvSpPr>
        <p:spPr>
          <a:xfrm>
            <a:off x="2114508" y="5110465"/>
            <a:ext cx="1765935" cy="508635"/>
          </a:xfrm>
          <a:prstGeom prst="rect">
            <a:avLst/>
          </a:prstGeom>
        </p:spPr>
        <p:txBody>
          <a:bodyPr vert="horz" wrap="square" lIns="0" tIns="15240" rIns="0" bIns="0" rtlCol="0">
            <a:spAutoFit/>
          </a:bodyPr>
          <a:lstStyle/>
          <a:p>
            <a:pPr marL="12700">
              <a:lnSpc>
                <a:spcPts val="2855"/>
              </a:lnSpc>
              <a:spcBef>
                <a:spcPts val="120"/>
              </a:spcBef>
              <a:tabLst>
                <a:tab pos="671195" algn="l"/>
                <a:tab pos="1037590" algn="l"/>
                <a:tab pos="1343660" algn="l"/>
              </a:tabLst>
            </a:pPr>
            <a:r>
              <a:rPr sz="3750" spc="22" baseline="1000" dirty="0">
                <a:latin typeface="Symbol" panose="05050102010706020507"/>
                <a:cs typeface="Symbol" panose="05050102010706020507"/>
              </a:rPr>
              <a:t></a:t>
            </a:r>
            <a:r>
              <a:rPr sz="3750" spc="525" baseline="1000" dirty="0">
                <a:latin typeface="Times New Roman" panose="02020603050405020304"/>
                <a:cs typeface="Times New Roman" panose="02020603050405020304"/>
              </a:rPr>
              <a:t> </a:t>
            </a:r>
            <a:r>
              <a:rPr sz="950" spc="10" dirty="0">
                <a:latin typeface="Times New Roman" panose="02020603050405020304"/>
                <a:cs typeface="Times New Roman" panose="02020603050405020304"/>
              </a:rPr>
              <a:t>0	</a:t>
            </a:r>
            <a:r>
              <a:rPr sz="3750" spc="22" baseline="1000" dirty="0">
                <a:latin typeface="Symbol" panose="05050102010706020507"/>
                <a:cs typeface="Symbol" panose="05050102010706020507"/>
              </a:rPr>
              <a:t></a:t>
            </a:r>
            <a:r>
              <a:rPr sz="3750" spc="22" baseline="1000" dirty="0">
                <a:latin typeface="Times New Roman" panose="02020603050405020304"/>
                <a:cs typeface="Times New Roman" panose="02020603050405020304"/>
              </a:rPr>
              <a:t>	</a:t>
            </a:r>
            <a:r>
              <a:rPr sz="950" spc="10" dirty="0">
                <a:latin typeface="Times New Roman" panose="02020603050405020304"/>
                <a:cs typeface="Times New Roman" panose="02020603050405020304"/>
              </a:rPr>
              <a:t>0	</a:t>
            </a:r>
            <a:r>
              <a:rPr sz="3750" spc="22" baseline="1000" dirty="0">
                <a:latin typeface="Symbol" panose="05050102010706020507"/>
                <a:cs typeface="Symbol" panose="05050102010706020507"/>
              </a:rPr>
              <a:t></a:t>
            </a:r>
            <a:r>
              <a:rPr sz="3750" spc="322" baseline="1000" dirty="0">
                <a:latin typeface="Times New Roman" panose="02020603050405020304"/>
                <a:cs typeface="Times New Roman" panose="02020603050405020304"/>
              </a:rPr>
              <a:t> </a:t>
            </a:r>
            <a:r>
              <a:rPr sz="950" spc="10" dirty="0">
                <a:latin typeface="Times New Roman" panose="02020603050405020304"/>
                <a:cs typeface="Times New Roman" panose="02020603050405020304"/>
              </a:rPr>
              <a:t>0</a:t>
            </a:r>
            <a:endParaRPr sz="950">
              <a:latin typeface="Times New Roman" panose="02020603050405020304"/>
              <a:cs typeface="Times New Roman" panose="02020603050405020304"/>
            </a:endParaRPr>
          </a:p>
          <a:p>
            <a:pPr marL="92710">
              <a:lnSpc>
                <a:spcPts val="995"/>
              </a:lnSpc>
              <a:tabLst>
                <a:tab pos="751840" algn="l"/>
              </a:tabLst>
            </a:pPr>
            <a:r>
              <a:rPr sz="950" spc="10" dirty="0">
                <a:latin typeface="Times New Roman" panose="02020603050405020304"/>
                <a:cs typeface="Times New Roman" panose="02020603050405020304"/>
              </a:rPr>
              <a:t>1	1</a:t>
            </a:r>
            <a:endParaRPr sz="950">
              <a:latin typeface="Times New Roman" panose="02020603050405020304"/>
              <a:cs typeface="Times New Roman" panose="02020603050405020304"/>
            </a:endParaRPr>
          </a:p>
        </p:txBody>
      </p:sp>
      <p:sp>
        <p:nvSpPr>
          <p:cNvPr id="98" name="object 98"/>
          <p:cNvSpPr txBox="1"/>
          <p:nvPr/>
        </p:nvSpPr>
        <p:spPr>
          <a:xfrm>
            <a:off x="4249535" y="5110465"/>
            <a:ext cx="401320" cy="508635"/>
          </a:xfrm>
          <a:prstGeom prst="rect">
            <a:avLst/>
          </a:prstGeom>
        </p:spPr>
        <p:txBody>
          <a:bodyPr vert="horz" wrap="square" lIns="0" tIns="15240" rIns="0" bIns="0" rtlCol="0">
            <a:spAutoFit/>
          </a:bodyPr>
          <a:lstStyle/>
          <a:p>
            <a:pPr marL="12700">
              <a:lnSpc>
                <a:spcPts val="2855"/>
              </a:lnSpc>
              <a:spcBef>
                <a:spcPts val="120"/>
              </a:spcBef>
            </a:pPr>
            <a:r>
              <a:rPr sz="3750" spc="22" baseline="1000" dirty="0">
                <a:latin typeface="Symbol" panose="05050102010706020507"/>
                <a:cs typeface="Symbol" panose="05050102010706020507"/>
              </a:rPr>
              <a:t></a:t>
            </a:r>
            <a:r>
              <a:rPr sz="3750" spc="-60" baseline="1000" dirty="0">
                <a:latin typeface="Times New Roman" panose="02020603050405020304"/>
                <a:cs typeface="Times New Roman" panose="02020603050405020304"/>
              </a:rPr>
              <a:t> </a:t>
            </a:r>
            <a:r>
              <a:rPr sz="950" spc="10" dirty="0">
                <a:latin typeface="Times New Roman" panose="02020603050405020304"/>
                <a:cs typeface="Times New Roman" panose="02020603050405020304"/>
              </a:rPr>
              <a:t>0</a:t>
            </a:r>
            <a:endParaRPr sz="950">
              <a:latin typeface="Times New Roman" panose="02020603050405020304"/>
              <a:cs typeface="Times New Roman" panose="02020603050405020304"/>
            </a:endParaRPr>
          </a:p>
          <a:p>
            <a:pPr marL="93345">
              <a:lnSpc>
                <a:spcPts val="995"/>
              </a:lnSpc>
            </a:pPr>
            <a:r>
              <a:rPr sz="950" spc="10" dirty="0">
                <a:latin typeface="Times New Roman" panose="02020603050405020304"/>
                <a:cs typeface="Times New Roman" panose="02020603050405020304"/>
              </a:rPr>
              <a:t>1</a:t>
            </a:r>
            <a:endParaRPr sz="950">
              <a:latin typeface="Times New Roman" panose="02020603050405020304"/>
              <a:cs typeface="Times New Roman" panose="02020603050405020304"/>
            </a:endParaRPr>
          </a:p>
        </p:txBody>
      </p:sp>
      <p:sp>
        <p:nvSpPr>
          <p:cNvPr id="99" name="object 99"/>
          <p:cNvSpPr/>
          <p:nvPr/>
        </p:nvSpPr>
        <p:spPr>
          <a:xfrm>
            <a:off x="6709545" y="4039737"/>
            <a:ext cx="172085" cy="0"/>
          </a:xfrm>
          <a:custGeom>
            <a:avLst/>
            <a:gdLst/>
            <a:ahLst/>
            <a:cxnLst/>
            <a:rect l="l" t="t" r="r" b="b"/>
            <a:pathLst>
              <a:path w="172085">
                <a:moveTo>
                  <a:pt x="0" y="0"/>
                </a:moveTo>
                <a:lnTo>
                  <a:pt x="171792" y="0"/>
                </a:lnTo>
              </a:path>
            </a:pathLst>
          </a:custGeom>
          <a:ln w="14425">
            <a:solidFill>
              <a:srgbClr val="000000"/>
            </a:solidFill>
          </a:ln>
        </p:spPr>
        <p:txBody>
          <a:bodyPr wrap="square" lIns="0" tIns="0" rIns="0" bIns="0" rtlCol="0"/>
          <a:lstStyle/>
          <a:p/>
        </p:txBody>
      </p:sp>
      <p:sp>
        <p:nvSpPr>
          <p:cNvPr id="100" name="object 100"/>
          <p:cNvSpPr txBox="1"/>
          <p:nvPr/>
        </p:nvSpPr>
        <p:spPr>
          <a:xfrm>
            <a:off x="7307333" y="3674161"/>
            <a:ext cx="121920" cy="573405"/>
          </a:xfrm>
          <a:prstGeom prst="rect">
            <a:avLst/>
          </a:prstGeom>
        </p:spPr>
        <p:txBody>
          <a:bodyPr vert="horz" wrap="square" lIns="0" tIns="12065" rIns="0" bIns="0" rtlCol="0">
            <a:spAutoFit/>
          </a:bodyPr>
          <a:lstStyle/>
          <a:p>
            <a:pPr marL="12700">
              <a:lnSpc>
                <a:spcPct val="100000"/>
              </a:lnSpc>
              <a:spcBef>
                <a:spcPts val="95"/>
              </a:spcBef>
            </a:pPr>
            <a:r>
              <a:rPr sz="3650" spc="-459" dirty="0">
                <a:latin typeface="Symbol" panose="05050102010706020507"/>
                <a:cs typeface="Symbol" panose="05050102010706020507"/>
              </a:rPr>
              <a:t></a:t>
            </a:r>
            <a:endParaRPr sz="3650">
              <a:latin typeface="Symbol" panose="05050102010706020507"/>
              <a:cs typeface="Symbol" panose="05050102010706020507"/>
            </a:endParaRPr>
          </a:p>
        </p:txBody>
      </p:sp>
      <p:sp>
        <p:nvSpPr>
          <p:cNvPr id="101" name="object 101"/>
          <p:cNvSpPr txBox="1"/>
          <p:nvPr/>
        </p:nvSpPr>
        <p:spPr>
          <a:xfrm>
            <a:off x="7609933" y="3799324"/>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2</a:t>
            </a:r>
            <a:endParaRPr sz="1300">
              <a:latin typeface="Times New Roman" panose="02020603050405020304"/>
              <a:cs typeface="Times New Roman" panose="02020603050405020304"/>
            </a:endParaRPr>
          </a:p>
        </p:txBody>
      </p:sp>
      <p:sp>
        <p:nvSpPr>
          <p:cNvPr id="102" name="object 102"/>
          <p:cNvSpPr txBox="1"/>
          <p:nvPr/>
        </p:nvSpPr>
        <p:spPr>
          <a:xfrm>
            <a:off x="8167179" y="3799324"/>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2</a:t>
            </a:r>
            <a:endParaRPr sz="1300">
              <a:latin typeface="Times New Roman" panose="02020603050405020304"/>
              <a:cs typeface="Times New Roman" panose="02020603050405020304"/>
            </a:endParaRPr>
          </a:p>
        </p:txBody>
      </p:sp>
      <p:sp>
        <p:nvSpPr>
          <p:cNvPr id="103" name="object 103"/>
          <p:cNvSpPr txBox="1"/>
          <p:nvPr/>
        </p:nvSpPr>
        <p:spPr>
          <a:xfrm>
            <a:off x="8724424" y="3799324"/>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2</a:t>
            </a:r>
            <a:endParaRPr sz="1300">
              <a:latin typeface="Times New Roman" panose="02020603050405020304"/>
              <a:cs typeface="Times New Roman" panose="02020603050405020304"/>
            </a:endParaRPr>
          </a:p>
        </p:txBody>
      </p:sp>
      <p:sp>
        <p:nvSpPr>
          <p:cNvPr id="104" name="object 104"/>
          <p:cNvSpPr txBox="1"/>
          <p:nvPr/>
        </p:nvSpPr>
        <p:spPr>
          <a:xfrm>
            <a:off x="7558499" y="4006438"/>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1</a:t>
            </a:r>
            <a:endParaRPr sz="1300">
              <a:latin typeface="Times New Roman" panose="02020603050405020304"/>
              <a:cs typeface="Times New Roman" panose="02020603050405020304"/>
            </a:endParaRPr>
          </a:p>
        </p:txBody>
      </p:sp>
      <p:sp>
        <p:nvSpPr>
          <p:cNvPr id="105" name="object 105"/>
          <p:cNvSpPr txBox="1"/>
          <p:nvPr/>
        </p:nvSpPr>
        <p:spPr>
          <a:xfrm>
            <a:off x="8133713" y="4006438"/>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2</a:t>
            </a:r>
            <a:endParaRPr sz="1300">
              <a:latin typeface="Times New Roman" panose="02020603050405020304"/>
              <a:cs typeface="Times New Roman" panose="02020603050405020304"/>
            </a:endParaRPr>
          </a:p>
        </p:txBody>
      </p:sp>
      <p:sp>
        <p:nvSpPr>
          <p:cNvPr id="106" name="object 106"/>
          <p:cNvSpPr txBox="1"/>
          <p:nvPr/>
        </p:nvSpPr>
        <p:spPr>
          <a:xfrm>
            <a:off x="8685363" y="4006438"/>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3</a:t>
            </a:r>
            <a:endParaRPr sz="1300">
              <a:latin typeface="Times New Roman" panose="02020603050405020304"/>
              <a:cs typeface="Times New Roman" panose="02020603050405020304"/>
            </a:endParaRPr>
          </a:p>
        </p:txBody>
      </p:sp>
      <p:sp>
        <p:nvSpPr>
          <p:cNvPr id="107" name="object 107"/>
          <p:cNvSpPr txBox="1"/>
          <p:nvPr/>
        </p:nvSpPr>
        <p:spPr>
          <a:xfrm>
            <a:off x="6710380" y="3559171"/>
            <a:ext cx="177165" cy="848360"/>
          </a:xfrm>
          <a:prstGeom prst="rect">
            <a:avLst/>
          </a:prstGeom>
        </p:spPr>
        <p:txBody>
          <a:bodyPr vert="horz" wrap="square" lIns="0" tIns="76200" rIns="0" bIns="0" rtlCol="0">
            <a:spAutoFit/>
          </a:bodyPr>
          <a:lstStyle/>
          <a:p>
            <a:pPr marL="12700">
              <a:lnSpc>
                <a:spcPct val="100000"/>
              </a:lnSpc>
              <a:spcBef>
                <a:spcPts val="600"/>
              </a:spcBef>
            </a:pPr>
            <a:r>
              <a:rPr sz="2300" spc="5" dirty="0">
                <a:latin typeface="Times New Roman" panose="02020603050405020304"/>
                <a:cs typeface="Times New Roman" panose="02020603050405020304"/>
              </a:rPr>
              <a:t>1</a:t>
            </a:r>
            <a:endParaRPr sz="2300">
              <a:latin typeface="Times New Roman" panose="02020603050405020304"/>
              <a:cs typeface="Times New Roman" panose="02020603050405020304"/>
            </a:endParaRPr>
          </a:p>
          <a:p>
            <a:pPr marL="17145">
              <a:lnSpc>
                <a:spcPct val="100000"/>
              </a:lnSpc>
              <a:spcBef>
                <a:spcPts val="505"/>
              </a:spcBef>
            </a:pPr>
            <a:r>
              <a:rPr sz="2300" spc="5" dirty="0">
                <a:latin typeface="Times New Roman" panose="02020603050405020304"/>
                <a:cs typeface="Times New Roman" panose="02020603050405020304"/>
              </a:rPr>
              <a:t>2</a:t>
            </a:r>
            <a:endParaRPr sz="2300">
              <a:latin typeface="Times New Roman" panose="02020603050405020304"/>
              <a:cs typeface="Times New Roman" panose="02020603050405020304"/>
            </a:endParaRPr>
          </a:p>
        </p:txBody>
      </p:sp>
      <p:sp>
        <p:nvSpPr>
          <p:cNvPr id="108" name="object 108"/>
          <p:cNvSpPr txBox="1"/>
          <p:nvPr/>
        </p:nvSpPr>
        <p:spPr>
          <a:xfrm>
            <a:off x="6039920" y="4006438"/>
            <a:ext cx="139065" cy="217170"/>
          </a:xfrm>
          <a:prstGeom prst="rect">
            <a:avLst/>
          </a:prstGeom>
        </p:spPr>
        <p:txBody>
          <a:bodyPr vert="horz" wrap="square" lIns="0" tIns="17145" rIns="0" bIns="0" rtlCol="0">
            <a:spAutoFit/>
          </a:bodyPr>
          <a:lstStyle/>
          <a:p>
            <a:pPr marL="12700">
              <a:lnSpc>
                <a:spcPct val="100000"/>
              </a:lnSpc>
              <a:spcBef>
                <a:spcPts val="135"/>
              </a:spcBef>
            </a:pPr>
            <a:r>
              <a:rPr sz="1300" i="1" spc="20" dirty="0">
                <a:latin typeface="Times New Roman" panose="02020603050405020304"/>
                <a:cs typeface="Times New Roman" panose="02020603050405020304"/>
              </a:rPr>
              <a:t>N</a:t>
            </a:r>
            <a:endParaRPr sz="1300">
              <a:latin typeface="Times New Roman" panose="02020603050405020304"/>
              <a:cs typeface="Times New Roman" panose="02020603050405020304"/>
            </a:endParaRPr>
          </a:p>
        </p:txBody>
      </p:sp>
      <p:sp>
        <p:nvSpPr>
          <p:cNvPr id="109" name="object 109"/>
          <p:cNvSpPr txBox="1"/>
          <p:nvPr/>
        </p:nvSpPr>
        <p:spPr>
          <a:xfrm>
            <a:off x="6931392" y="3791235"/>
            <a:ext cx="677545" cy="386080"/>
          </a:xfrm>
          <a:prstGeom prst="rect">
            <a:avLst/>
          </a:prstGeom>
        </p:spPr>
        <p:txBody>
          <a:bodyPr vert="horz" wrap="square" lIns="0" tIns="17145" rIns="0" bIns="0" rtlCol="0">
            <a:spAutoFit/>
          </a:bodyPr>
          <a:lstStyle/>
          <a:p>
            <a:pPr marL="12700">
              <a:lnSpc>
                <a:spcPct val="100000"/>
              </a:lnSpc>
              <a:spcBef>
                <a:spcPts val="135"/>
              </a:spcBef>
              <a:tabLst>
                <a:tab pos="502920" algn="l"/>
              </a:tabLst>
            </a:pPr>
            <a:r>
              <a:rPr sz="2300" i="1" spc="-10" dirty="0">
                <a:latin typeface="Times New Roman" panose="02020603050405020304"/>
                <a:cs typeface="Times New Roman" panose="02020603050405020304"/>
              </a:rPr>
              <a:t>N</a:t>
            </a:r>
            <a:r>
              <a:rPr sz="2300" i="1" spc="5" dirty="0">
                <a:latin typeface="Times New Roman" panose="02020603050405020304"/>
                <a:cs typeface="Times New Roman" panose="02020603050405020304"/>
              </a:rPr>
              <a:t>k</a:t>
            </a:r>
            <a:r>
              <a:rPr sz="2300" i="1" dirty="0">
                <a:latin typeface="Times New Roman" panose="02020603050405020304"/>
                <a:cs typeface="Times New Roman" panose="02020603050405020304"/>
              </a:rPr>
              <a:t>	</a:t>
            </a:r>
            <a:r>
              <a:rPr sz="2400" i="1" spc="-50" dirty="0">
                <a:latin typeface="Symbol" panose="05050102010706020507"/>
                <a:cs typeface="Symbol" panose="05050102010706020507"/>
              </a:rPr>
              <a:t></a:t>
            </a:r>
            <a:endParaRPr sz="2400">
              <a:latin typeface="Symbol" panose="05050102010706020507"/>
              <a:cs typeface="Symbol" panose="05050102010706020507"/>
            </a:endParaRPr>
          </a:p>
        </p:txBody>
      </p:sp>
      <p:sp>
        <p:nvSpPr>
          <p:cNvPr id="110" name="object 110"/>
          <p:cNvSpPr txBox="1"/>
          <p:nvPr/>
        </p:nvSpPr>
        <p:spPr>
          <a:xfrm>
            <a:off x="5703110" y="3807112"/>
            <a:ext cx="976630" cy="367665"/>
          </a:xfrm>
          <a:prstGeom prst="rect">
            <a:avLst/>
          </a:prstGeom>
        </p:spPr>
        <p:txBody>
          <a:bodyPr vert="horz" wrap="square" lIns="0" tIns="13970" rIns="0" bIns="0" rtlCol="0">
            <a:spAutoFit/>
          </a:bodyPr>
          <a:lstStyle/>
          <a:p>
            <a:pPr marL="12700">
              <a:lnSpc>
                <a:spcPct val="100000"/>
              </a:lnSpc>
              <a:spcBef>
                <a:spcPts val="110"/>
              </a:spcBef>
              <a:tabLst>
                <a:tab pos="575945" algn="l"/>
              </a:tabLst>
            </a:pPr>
            <a:r>
              <a:rPr sz="2300" spc="-10" dirty="0">
                <a:latin typeface="Symbol" panose="05050102010706020507"/>
                <a:cs typeface="Symbol" panose="05050102010706020507"/>
              </a:rPr>
              <a:t></a:t>
            </a:r>
            <a:r>
              <a:rPr sz="2300" i="1" spc="-10" dirty="0">
                <a:latin typeface="Times New Roman" panose="02020603050405020304"/>
                <a:cs typeface="Times New Roman" panose="02020603050405020304"/>
              </a:rPr>
              <a:t>S	</a:t>
            </a:r>
            <a:r>
              <a:rPr sz="2300" spc="5" dirty="0">
                <a:latin typeface="Symbol" panose="05050102010706020507"/>
                <a:cs typeface="Symbol" panose="05050102010706020507"/>
              </a:rPr>
              <a:t></a:t>
            </a:r>
            <a:r>
              <a:rPr sz="2300" spc="-150" dirty="0">
                <a:latin typeface="Times New Roman" panose="02020603050405020304"/>
                <a:cs typeface="Times New Roman" panose="02020603050405020304"/>
              </a:rPr>
              <a:t> </a:t>
            </a: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111" name="object 111"/>
          <p:cNvSpPr txBox="1"/>
          <p:nvPr/>
        </p:nvSpPr>
        <p:spPr>
          <a:xfrm>
            <a:off x="7770388" y="3791235"/>
            <a:ext cx="395605" cy="386080"/>
          </a:xfrm>
          <a:prstGeom prst="rect">
            <a:avLst/>
          </a:prstGeom>
        </p:spPr>
        <p:txBody>
          <a:bodyPr vert="horz" wrap="square" lIns="0" tIns="17145" rIns="0" bIns="0" rtlCol="0">
            <a:spAutoFit/>
          </a:bodyPr>
          <a:lstStyle/>
          <a:p>
            <a:pPr marL="12700">
              <a:lnSpc>
                <a:spcPct val="100000"/>
              </a:lnSpc>
              <a:spcBef>
                <a:spcPts val="135"/>
              </a:spcBef>
            </a:pPr>
            <a:r>
              <a:rPr sz="2300" spc="5" dirty="0">
                <a:latin typeface="Symbol" panose="05050102010706020507"/>
                <a:cs typeface="Symbol" panose="05050102010706020507"/>
              </a:rPr>
              <a:t></a:t>
            </a:r>
            <a:r>
              <a:rPr sz="2300" spc="-280" dirty="0">
                <a:latin typeface="Times New Roman" panose="02020603050405020304"/>
                <a:cs typeface="Times New Roman" panose="02020603050405020304"/>
              </a:rPr>
              <a:t> </a:t>
            </a:r>
            <a:r>
              <a:rPr sz="2400" i="1" spc="-50" dirty="0">
                <a:latin typeface="Symbol" panose="05050102010706020507"/>
                <a:cs typeface="Symbol" panose="05050102010706020507"/>
              </a:rPr>
              <a:t></a:t>
            </a:r>
            <a:endParaRPr sz="2400">
              <a:latin typeface="Symbol" panose="05050102010706020507"/>
              <a:cs typeface="Symbol" panose="05050102010706020507"/>
            </a:endParaRPr>
          </a:p>
        </p:txBody>
      </p:sp>
      <p:sp>
        <p:nvSpPr>
          <p:cNvPr id="112" name="object 112"/>
          <p:cNvSpPr txBox="1"/>
          <p:nvPr/>
        </p:nvSpPr>
        <p:spPr>
          <a:xfrm>
            <a:off x="8327494" y="3637603"/>
            <a:ext cx="1029969" cy="559435"/>
          </a:xfrm>
          <a:prstGeom prst="rect">
            <a:avLst/>
          </a:prstGeom>
        </p:spPr>
        <p:txBody>
          <a:bodyPr vert="horz" wrap="square" lIns="0" tIns="12065" rIns="0" bIns="0" rtlCol="0">
            <a:spAutoFit/>
          </a:bodyPr>
          <a:lstStyle/>
          <a:p>
            <a:pPr marL="12700">
              <a:lnSpc>
                <a:spcPct val="100000"/>
              </a:lnSpc>
              <a:spcBef>
                <a:spcPts val="95"/>
              </a:spcBef>
              <a:tabLst>
                <a:tab pos="569595" algn="l"/>
              </a:tabLst>
            </a:pPr>
            <a:r>
              <a:rPr sz="2300" spc="5" dirty="0">
                <a:latin typeface="Symbol" panose="05050102010706020507"/>
                <a:cs typeface="Symbol" panose="05050102010706020507"/>
              </a:rPr>
              <a:t></a:t>
            </a:r>
            <a:r>
              <a:rPr sz="2300" spc="-200" dirty="0">
                <a:latin typeface="Times New Roman" panose="02020603050405020304"/>
                <a:cs typeface="Times New Roman" panose="02020603050405020304"/>
              </a:rPr>
              <a:t> </a:t>
            </a:r>
            <a:r>
              <a:rPr sz="2400" i="1" spc="-50" dirty="0">
                <a:latin typeface="Symbol" panose="05050102010706020507"/>
                <a:cs typeface="Symbol" panose="05050102010706020507"/>
              </a:rPr>
              <a:t></a:t>
            </a:r>
            <a:r>
              <a:rPr sz="2400" spc="-50" dirty="0">
                <a:latin typeface="Times New Roman" panose="02020603050405020304"/>
                <a:cs typeface="Times New Roman" panose="02020603050405020304"/>
              </a:rPr>
              <a:t>	</a:t>
            </a:r>
            <a:r>
              <a:rPr sz="2300" spc="5" dirty="0">
                <a:latin typeface="Symbol" panose="05050102010706020507"/>
                <a:cs typeface="Symbol" panose="05050102010706020507"/>
              </a:rPr>
              <a:t></a:t>
            </a:r>
            <a:r>
              <a:rPr sz="2300" spc="-345" dirty="0">
                <a:latin typeface="Times New Roman" panose="02020603050405020304"/>
                <a:cs typeface="Times New Roman" panose="02020603050405020304"/>
              </a:rPr>
              <a:t> </a:t>
            </a:r>
            <a:r>
              <a:rPr sz="2300" spc="-215" dirty="0">
                <a:latin typeface="Times New Roman" panose="02020603050405020304"/>
                <a:cs typeface="Times New Roman" panose="02020603050405020304"/>
              </a:rPr>
              <a:t>3</a:t>
            </a:r>
            <a:r>
              <a:rPr sz="5475" spc="-322" baseline="-5000" dirty="0">
                <a:latin typeface="Symbol" panose="05050102010706020507"/>
                <a:cs typeface="Symbol" panose="05050102010706020507"/>
              </a:rPr>
              <a:t></a:t>
            </a:r>
            <a:endParaRPr sz="5475" baseline="-5000">
              <a:latin typeface="Symbol" panose="05050102010706020507"/>
              <a:cs typeface="Symbol" panose="05050102010706020507"/>
            </a:endParaRPr>
          </a:p>
        </p:txBody>
      </p:sp>
      <p:sp>
        <p:nvSpPr>
          <p:cNvPr id="113" name="object 113"/>
          <p:cNvSpPr/>
          <p:nvPr/>
        </p:nvSpPr>
        <p:spPr>
          <a:xfrm>
            <a:off x="7556957" y="4801737"/>
            <a:ext cx="172720" cy="0"/>
          </a:xfrm>
          <a:custGeom>
            <a:avLst/>
            <a:gdLst/>
            <a:ahLst/>
            <a:cxnLst/>
            <a:rect l="l" t="t" r="r" b="b"/>
            <a:pathLst>
              <a:path w="172720">
                <a:moveTo>
                  <a:pt x="0" y="0"/>
                </a:moveTo>
                <a:lnTo>
                  <a:pt x="172612" y="0"/>
                </a:lnTo>
              </a:path>
            </a:pathLst>
          </a:custGeom>
          <a:ln w="14425">
            <a:solidFill>
              <a:srgbClr val="000000"/>
            </a:solidFill>
          </a:ln>
        </p:spPr>
        <p:txBody>
          <a:bodyPr wrap="square" lIns="0" tIns="0" rIns="0" bIns="0" rtlCol="0"/>
          <a:lstStyle/>
          <a:p/>
        </p:txBody>
      </p:sp>
      <p:sp>
        <p:nvSpPr>
          <p:cNvPr id="114" name="object 114"/>
          <p:cNvSpPr txBox="1"/>
          <p:nvPr/>
        </p:nvSpPr>
        <p:spPr>
          <a:xfrm>
            <a:off x="8329600" y="4436161"/>
            <a:ext cx="121920" cy="573405"/>
          </a:xfrm>
          <a:prstGeom prst="rect">
            <a:avLst/>
          </a:prstGeom>
        </p:spPr>
        <p:txBody>
          <a:bodyPr vert="horz" wrap="square" lIns="0" tIns="12065" rIns="0" bIns="0" rtlCol="0">
            <a:spAutoFit/>
          </a:bodyPr>
          <a:lstStyle/>
          <a:p>
            <a:pPr marL="12700">
              <a:lnSpc>
                <a:spcPct val="100000"/>
              </a:lnSpc>
              <a:spcBef>
                <a:spcPts val="95"/>
              </a:spcBef>
            </a:pPr>
            <a:r>
              <a:rPr sz="3650" spc="-459" dirty="0">
                <a:latin typeface="Symbol" panose="05050102010706020507"/>
                <a:cs typeface="Symbol" panose="05050102010706020507"/>
              </a:rPr>
              <a:t></a:t>
            </a:r>
            <a:endParaRPr sz="3650">
              <a:latin typeface="Symbol" panose="05050102010706020507"/>
              <a:cs typeface="Symbol" panose="05050102010706020507"/>
            </a:endParaRPr>
          </a:p>
        </p:txBody>
      </p:sp>
      <p:sp>
        <p:nvSpPr>
          <p:cNvPr id="115" name="object 115"/>
          <p:cNvSpPr txBox="1"/>
          <p:nvPr/>
        </p:nvSpPr>
        <p:spPr>
          <a:xfrm>
            <a:off x="8633074" y="4561324"/>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2</a:t>
            </a:r>
            <a:endParaRPr sz="1300">
              <a:latin typeface="Times New Roman" panose="02020603050405020304"/>
              <a:cs typeface="Times New Roman" panose="02020603050405020304"/>
            </a:endParaRPr>
          </a:p>
        </p:txBody>
      </p:sp>
      <p:sp>
        <p:nvSpPr>
          <p:cNvPr id="116" name="object 116"/>
          <p:cNvSpPr txBox="1"/>
          <p:nvPr/>
        </p:nvSpPr>
        <p:spPr>
          <a:xfrm>
            <a:off x="9192066" y="4561324"/>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2</a:t>
            </a:r>
            <a:endParaRPr sz="1300">
              <a:latin typeface="Times New Roman" panose="02020603050405020304"/>
              <a:cs typeface="Times New Roman" panose="02020603050405020304"/>
            </a:endParaRPr>
          </a:p>
        </p:txBody>
      </p:sp>
      <p:sp>
        <p:nvSpPr>
          <p:cNvPr id="117" name="object 117"/>
          <p:cNvSpPr txBox="1"/>
          <p:nvPr/>
        </p:nvSpPr>
        <p:spPr>
          <a:xfrm>
            <a:off x="9751056" y="4561324"/>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2</a:t>
            </a:r>
            <a:endParaRPr sz="1300">
              <a:latin typeface="Times New Roman" panose="02020603050405020304"/>
              <a:cs typeface="Times New Roman" panose="02020603050405020304"/>
            </a:endParaRPr>
          </a:p>
        </p:txBody>
      </p:sp>
      <p:sp>
        <p:nvSpPr>
          <p:cNvPr id="118" name="object 118"/>
          <p:cNvSpPr txBox="1"/>
          <p:nvPr/>
        </p:nvSpPr>
        <p:spPr>
          <a:xfrm>
            <a:off x="8581561" y="4768438"/>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1</a:t>
            </a:r>
            <a:endParaRPr sz="1300">
              <a:latin typeface="Times New Roman" panose="02020603050405020304"/>
              <a:cs typeface="Times New Roman" panose="02020603050405020304"/>
            </a:endParaRPr>
          </a:p>
        </p:txBody>
      </p:sp>
      <p:sp>
        <p:nvSpPr>
          <p:cNvPr id="119" name="object 119"/>
          <p:cNvSpPr txBox="1"/>
          <p:nvPr/>
        </p:nvSpPr>
        <p:spPr>
          <a:xfrm>
            <a:off x="9158494" y="4768438"/>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2</a:t>
            </a:r>
            <a:endParaRPr sz="1300">
              <a:latin typeface="Times New Roman" panose="02020603050405020304"/>
              <a:cs typeface="Times New Roman" panose="02020603050405020304"/>
            </a:endParaRPr>
          </a:p>
        </p:txBody>
      </p:sp>
      <p:sp>
        <p:nvSpPr>
          <p:cNvPr id="120" name="object 120"/>
          <p:cNvSpPr txBox="1"/>
          <p:nvPr/>
        </p:nvSpPr>
        <p:spPr>
          <a:xfrm>
            <a:off x="9711997" y="4768438"/>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3</a:t>
            </a:r>
            <a:endParaRPr sz="1300">
              <a:latin typeface="Times New Roman" panose="02020603050405020304"/>
              <a:cs typeface="Times New Roman" panose="02020603050405020304"/>
            </a:endParaRPr>
          </a:p>
        </p:txBody>
      </p:sp>
      <p:sp>
        <p:nvSpPr>
          <p:cNvPr id="121" name="object 121"/>
          <p:cNvSpPr txBox="1"/>
          <p:nvPr/>
        </p:nvSpPr>
        <p:spPr>
          <a:xfrm>
            <a:off x="7557813" y="4383670"/>
            <a:ext cx="17272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Times New Roman" panose="02020603050405020304"/>
                <a:cs typeface="Times New Roman" panose="02020603050405020304"/>
              </a:rPr>
              <a:t>1</a:t>
            </a:r>
            <a:endParaRPr sz="2300">
              <a:latin typeface="Times New Roman" panose="02020603050405020304"/>
              <a:cs typeface="Times New Roman" panose="02020603050405020304"/>
            </a:endParaRPr>
          </a:p>
        </p:txBody>
      </p:sp>
      <p:sp>
        <p:nvSpPr>
          <p:cNvPr id="122" name="object 122"/>
          <p:cNvSpPr txBox="1"/>
          <p:nvPr/>
        </p:nvSpPr>
        <p:spPr>
          <a:xfrm>
            <a:off x="7562331" y="4798337"/>
            <a:ext cx="17272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Times New Roman" panose="02020603050405020304"/>
                <a:cs typeface="Times New Roman" panose="02020603050405020304"/>
              </a:rPr>
              <a:t>2</a:t>
            </a:r>
            <a:endParaRPr sz="2300">
              <a:latin typeface="Times New Roman" panose="02020603050405020304"/>
              <a:cs typeface="Times New Roman" panose="02020603050405020304"/>
            </a:endParaRPr>
          </a:p>
        </p:txBody>
      </p:sp>
      <p:sp>
        <p:nvSpPr>
          <p:cNvPr id="123" name="object 123"/>
          <p:cNvSpPr txBox="1"/>
          <p:nvPr/>
        </p:nvSpPr>
        <p:spPr>
          <a:xfrm>
            <a:off x="7085052" y="4768438"/>
            <a:ext cx="139065" cy="217170"/>
          </a:xfrm>
          <a:prstGeom prst="rect">
            <a:avLst/>
          </a:prstGeom>
        </p:spPr>
        <p:txBody>
          <a:bodyPr vert="horz" wrap="square" lIns="0" tIns="17145" rIns="0" bIns="0" rtlCol="0">
            <a:spAutoFit/>
          </a:bodyPr>
          <a:lstStyle/>
          <a:p>
            <a:pPr marL="12700">
              <a:lnSpc>
                <a:spcPct val="100000"/>
              </a:lnSpc>
              <a:spcBef>
                <a:spcPts val="135"/>
              </a:spcBef>
            </a:pPr>
            <a:r>
              <a:rPr sz="1300" i="1" spc="20" dirty="0">
                <a:latin typeface="Times New Roman" panose="02020603050405020304"/>
                <a:cs typeface="Times New Roman" panose="02020603050405020304"/>
              </a:rPr>
              <a:t>N</a:t>
            </a:r>
            <a:endParaRPr sz="1300">
              <a:latin typeface="Times New Roman" panose="02020603050405020304"/>
              <a:cs typeface="Times New Roman" panose="02020603050405020304"/>
            </a:endParaRPr>
          </a:p>
        </p:txBody>
      </p:sp>
      <p:sp>
        <p:nvSpPr>
          <p:cNvPr id="124" name="object 124"/>
          <p:cNvSpPr txBox="1"/>
          <p:nvPr/>
        </p:nvSpPr>
        <p:spPr>
          <a:xfrm>
            <a:off x="5761976" y="4569112"/>
            <a:ext cx="1334135"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r>
              <a:rPr sz="2300" i="1" spc="-5" dirty="0">
                <a:latin typeface="Times New Roman" panose="02020603050405020304"/>
                <a:cs typeface="Times New Roman" panose="02020603050405020304"/>
              </a:rPr>
              <a:t>A</a:t>
            </a:r>
            <a:r>
              <a:rPr sz="2300" i="1" spc="-165" dirty="0">
                <a:latin typeface="Times New Roman" panose="02020603050405020304"/>
                <a:cs typeface="Times New Roman" panose="02020603050405020304"/>
              </a:rPr>
              <a:t> </a:t>
            </a:r>
            <a:r>
              <a:rPr sz="2300" spc="5" dirty="0">
                <a:latin typeface="Symbol" panose="05050102010706020507"/>
                <a:cs typeface="Symbol" panose="05050102010706020507"/>
              </a:rPr>
              <a:t></a:t>
            </a:r>
            <a:r>
              <a:rPr sz="2300" spc="-95" dirty="0">
                <a:latin typeface="Times New Roman" panose="02020603050405020304"/>
                <a:cs typeface="Times New Roman" panose="02020603050405020304"/>
              </a:rPr>
              <a:t> </a:t>
            </a:r>
            <a:r>
              <a:rPr sz="2300" spc="-40" dirty="0">
                <a:latin typeface="Symbol" panose="05050102010706020507"/>
                <a:cs typeface="Symbol" panose="05050102010706020507"/>
              </a:rPr>
              <a:t></a:t>
            </a:r>
            <a:r>
              <a:rPr sz="2300" i="1" spc="-40" dirty="0">
                <a:latin typeface="Times New Roman" panose="02020603050405020304"/>
                <a:cs typeface="Times New Roman" panose="02020603050405020304"/>
              </a:rPr>
              <a:t>T</a:t>
            </a:r>
            <a:r>
              <a:rPr sz="2300" i="1" spc="-340" dirty="0">
                <a:latin typeface="Times New Roman" panose="02020603050405020304"/>
                <a:cs typeface="Times New Roman" panose="02020603050405020304"/>
              </a:rPr>
              <a:t> </a:t>
            </a:r>
            <a:r>
              <a:rPr sz="2300" spc="-10" dirty="0">
                <a:latin typeface="Symbol" panose="05050102010706020507"/>
                <a:cs typeface="Symbol" panose="05050102010706020507"/>
              </a:rPr>
              <a:t></a:t>
            </a:r>
            <a:r>
              <a:rPr sz="2300" i="1" spc="-10" dirty="0">
                <a:latin typeface="Times New Roman" panose="02020603050405020304"/>
                <a:cs typeface="Times New Roman" panose="02020603050405020304"/>
              </a:rPr>
              <a:t>S</a:t>
            </a:r>
            <a:endParaRPr sz="2300">
              <a:latin typeface="Times New Roman" panose="02020603050405020304"/>
              <a:cs typeface="Times New Roman" panose="02020603050405020304"/>
            </a:endParaRPr>
          </a:p>
        </p:txBody>
      </p:sp>
      <p:sp>
        <p:nvSpPr>
          <p:cNvPr id="125" name="object 125"/>
          <p:cNvSpPr txBox="1"/>
          <p:nvPr/>
        </p:nvSpPr>
        <p:spPr>
          <a:xfrm>
            <a:off x="7312354" y="4553188"/>
            <a:ext cx="1318895" cy="386080"/>
          </a:xfrm>
          <a:prstGeom prst="rect">
            <a:avLst/>
          </a:prstGeom>
        </p:spPr>
        <p:txBody>
          <a:bodyPr vert="horz" wrap="square" lIns="0" tIns="17145" rIns="0" bIns="0" rtlCol="0">
            <a:spAutoFit/>
          </a:bodyPr>
          <a:lstStyle/>
          <a:p>
            <a:pPr marL="12700">
              <a:lnSpc>
                <a:spcPct val="100000"/>
              </a:lnSpc>
              <a:spcBef>
                <a:spcPts val="135"/>
              </a:spcBef>
              <a:tabLst>
                <a:tab pos="478790" algn="l"/>
                <a:tab pos="1144270" algn="l"/>
              </a:tabLst>
            </a:pPr>
            <a:r>
              <a:rPr sz="2300" spc="5" dirty="0">
                <a:latin typeface="Symbol" panose="05050102010706020507"/>
                <a:cs typeface="Symbol" panose="05050102010706020507"/>
              </a:rPr>
              <a:t></a:t>
            </a:r>
            <a:r>
              <a:rPr sz="2300" spc="5" dirty="0">
                <a:latin typeface="Times New Roman" panose="02020603050405020304"/>
                <a:cs typeface="Times New Roman" panose="02020603050405020304"/>
              </a:rPr>
              <a:t>	</a:t>
            </a:r>
            <a:r>
              <a:rPr sz="2300" i="1" spc="-5" dirty="0">
                <a:latin typeface="Times New Roman" panose="02020603050405020304"/>
                <a:cs typeface="Times New Roman" panose="02020603050405020304"/>
              </a:rPr>
              <a:t>N</a:t>
            </a:r>
            <a:r>
              <a:rPr sz="2300" i="1" spc="-25" dirty="0">
                <a:latin typeface="Times New Roman" panose="02020603050405020304"/>
                <a:cs typeface="Times New Roman" panose="02020603050405020304"/>
              </a:rPr>
              <a:t>k</a:t>
            </a:r>
            <a:r>
              <a:rPr sz="2300" i="1" spc="5" dirty="0">
                <a:latin typeface="Times New Roman" panose="02020603050405020304"/>
                <a:cs typeface="Times New Roman" panose="02020603050405020304"/>
              </a:rPr>
              <a:t>T</a:t>
            </a:r>
            <a:r>
              <a:rPr sz="2300" i="1" dirty="0">
                <a:latin typeface="Times New Roman" panose="02020603050405020304"/>
                <a:cs typeface="Times New Roman" panose="02020603050405020304"/>
              </a:rPr>
              <a:t>	</a:t>
            </a:r>
            <a:r>
              <a:rPr sz="2400" i="1" spc="-50" dirty="0">
                <a:latin typeface="Symbol" panose="05050102010706020507"/>
                <a:cs typeface="Symbol" panose="05050102010706020507"/>
              </a:rPr>
              <a:t></a:t>
            </a:r>
            <a:endParaRPr sz="2400">
              <a:latin typeface="Symbol" panose="05050102010706020507"/>
              <a:cs typeface="Symbol" panose="05050102010706020507"/>
            </a:endParaRPr>
          </a:p>
        </p:txBody>
      </p:sp>
      <p:sp>
        <p:nvSpPr>
          <p:cNvPr id="126" name="object 126"/>
          <p:cNvSpPr txBox="1"/>
          <p:nvPr/>
        </p:nvSpPr>
        <p:spPr>
          <a:xfrm>
            <a:off x="8793944" y="4553188"/>
            <a:ext cx="396240" cy="386080"/>
          </a:xfrm>
          <a:prstGeom prst="rect">
            <a:avLst/>
          </a:prstGeom>
        </p:spPr>
        <p:txBody>
          <a:bodyPr vert="horz" wrap="square" lIns="0" tIns="17145" rIns="0" bIns="0" rtlCol="0">
            <a:spAutoFit/>
          </a:bodyPr>
          <a:lstStyle/>
          <a:p>
            <a:pPr marL="12700">
              <a:lnSpc>
                <a:spcPct val="100000"/>
              </a:lnSpc>
              <a:spcBef>
                <a:spcPts val="135"/>
              </a:spcBef>
            </a:pPr>
            <a:r>
              <a:rPr sz="2300" spc="5" dirty="0">
                <a:latin typeface="Symbol" panose="05050102010706020507"/>
                <a:cs typeface="Symbol" panose="05050102010706020507"/>
              </a:rPr>
              <a:t></a:t>
            </a:r>
            <a:r>
              <a:rPr sz="2300" spc="-275" dirty="0">
                <a:latin typeface="Times New Roman" panose="02020603050405020304"/>
                <a:cs typeface="Times New Roman" panose="02020603050405020304"/>
              </a:rPr>
              <a:t> </a:t>
            </a:r>
            <a:r>
              <a:rPr sz="2400" i="1" spc="-50" dirty="0">
                <a:latin typeface="Symbol" panose="05050102010706020507"/>
                <a:cs typeface="Symbol" panose="05050102010706020507"/>
              </a:rPr>
              <a:t></a:t>
            </a:r>
            <a:endParaRPr sz="2400">
              <a:latin typeface="Symbol" panose="05050102010706020507"/>
              <a:cs typeface="Symbol" panose="05050102010706020507"/>
            </a:endParaRPr>
          </a:p>
        </p:txBody>
      </p:sp>
      <p:sp>
        <p:nvSpPr>
          <p:cNvPr id="127" name="object 127"/>
          <p:cNvSpPr txBox="1"/>
          <p:nvPr/>
        </p:nvSpPr>
        <p:spPr>
          <a:xfrm>
            <a:off x="9352774" y="4399603"/>
            <a:ext cx="1033144" cy="559435"/>
          </a:xfrm>
          <a:prstGeom prst="rect">
            <a:avLst/>
          </a:prstGeom>
        </p:spPr>
        <p:txBody>
          <a:bodyPr vert="horz" wrap="square" lIns="0" tIns="12065" rIns="0" bIns="0" rtlCol="0">
            <a:spAutoFit/>
          </a:bodyPr>
          <a:lstStyle/>
          <a:p>
            <a:pPr marL="12700">
              <a:lnSpc>
                <a:spcPct val="100000"/>
              </a:lnSpc>
              <a:spcBef>
                <a:spcPts val="95"/>
              </a:spcBef>
              <a:tabLst>
                <a:tab pos="570865" algn="l"/>
              </a:tabLst>
            </a:pPr>
            <a:r>
              <a:rPr sz="2300" spc="5" dirty="0">
                <a:latin typeface="Symbol" panose="05050102010706020507"/>
                <a:cs typeface="Symbol" panose="05050102010706020507"/>
              </a:rPr>
              <a:t></a:t>
            </a:r>
            <a:r>
              <a:rPr sz="2300" spc="-200" dirty="0">
                <a:latin typeface="Times New Roman" panose="02020603050405020304"/>
                <a:cs typeface="Times New Roman" panose="02020603050405020304"/>
              </a:rPr>
              <a:t> </a:t>
            </a:r>
            <a:r>
              <a:rPr sz="2400" i="1" spc="-50" dirty="0">
                <a:latin typeface="Symbol" panose="05050102010706020507"/>
                <a:cs typeface="Symbol" panose="05050102010706020507"/>
              </a:rPr>
              <a:t></a:t>
            </a:r>
            <a:r>
              <a:rPr sz="2400" spc="-50" dirty="0">
                <a:latin typeface="Times New Roman" panose="02020603050405020304"/>
                <a:cs typeface="Times New Roman" panose="02020603050405020304"/>
              </a:rPr>
              <a:t>	</a:t>
            </a:r>
            <a:r>
              <a:rPr sz="2300" spc="5" dirty="0">
                <a:latin typeface="Symbol" panose="05050102010706020507"/>
                <a:cs typeface="Symbol" panose="05050102010706020507"/>
              </a:rPr>
              <a:t></a:t>
            </a:r>
            <a:r>
              <a:rPr sz="2300" spc="-340" dirty="0">
                <a:latin typeface="Times New Roman" panose="02020603050405020304"/>
                <a:cs typeface="Times New Roman" panose="02020603050405020304"/>
              </a:rPr>
              <a:t> </a:t>
            </a:r>
            <a:r>
              <a:rPr sz="2300" spc="-210" dirty="0">
                <a:latin typeface="Times New Roman" panose="02020603050405020304"/>
                <a:cs typeface="Times New Roman" panose="02020603050405020304"/>
              </a:rPr>
              <a:t>3</a:t>
            </a:r>
            <a:r>
              <a:rPr sz="5475" spc="-315" baseline="-5000" dirty="0">
                <a:latin typeface="Symbol" panose="05050102010706020507"/>
                <a:cs typeface="Symbol" panose="05050102010706020507"/>
              </a:rPr>
              <a:t></a:t>
            </a:r>
            <a:endParaRPr sz="5475" baseline="-5000">
              <a:latin typeface="Symbol" panose="05050102010706020507"/>
              <a:cs typeface="Symbol" panose="05050102010706020507"/>
            </a:endParaRPr>
          </a:p>
        </p:txBody>
      </p:sp>
      <p:sp>
        <p:nvSpPr>
          <p:cNvPr id="128" name="object 128"/>
          <p:cNvSpPr txBox="1"/>
          <p:nvPr/>
        </p:nvSpPr>
        <p:spPr>
          <a:xfrm>
            <a:off x="9963150" y="6448755"/>
            <a:ext cx="168910" cy="196850"/>
          </a:xfrm>
          <a:prstGeom prst="rect">
            <a:avLst/>
          </a:prstGeom>
        </p:spPr>
        <p:txBody>
          <a:bodyPr vert="horz" wrap="square" lIns="0" tIns="12700" rIns="0" bIns="0" rtlCol="0">
            <a:spAutoFit/>
          </a:bodyPr>
          <a:lstStyle/>
          <a:p>
            <a:pPr marL="12700">
              <a:lnSpc>
                <a:spcPct val="100000"/>
              </a:lnSpc>
              <a:spcBef>
                <a:spcPts val="100"/>
              </a:spcBef>
            </a:pPr>
            <a:r>
              <a:rPr sz="1200" spc="-40" dirty="0">
                <a:latin typeface="Times New Roman" panose="02020603050405020304"/>
                <a:cs typeface="Times New Roman" panose="02020603050405020304"/>
              </a:rPr>
              <a:t>13</a:t>
            </a:r>
            <a:endParaRPr sz="1200">
              <a:latin typeface="Times New Roman" panose="02020603050405020304"/>
              <a:cs typeface="Times New Roman" panose="0202060305040502030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40" y="383159"/>
            <a:ext cx="8507730" cy="381635"/>
          </a:xfrm>
          <a:prstGeom prst="rect">
            <a:avLst/>
          </a:prstGeom>
        </p:spPr>
        <p:txBody>
          <a:bodyPr vert="horz" wrap="square" lIns="0" tIns="12700" rIns="0" bIns="0" rtlCol="0">
            <a:spAutoFit/>
          </a:bodyPr>
          <a:lstStyle/>
          <a:p>
            <a:pPr marL="12700">
              <a:lnSpc>
                <a:spcPct val="100000"/>
              </a:lnSpc>
              <a:spcBef>
                <a:spcPts val="100"/>
              </a:spcBef>
            </a:pPr>
            <a:r>
              <a:rPr spc="50" dirty="0"/>
              <a:t>The </a:t>
            </a:r>
            <a:r>
              <a:rPr spc="10" dirty="0"/>
              <a:t>equations </a:t>
            </a:r>
            <a:r>
              <a:rPr spc="-20" dirty="0"/>
              <a:t>of </a:t>
            </a:r>
            <a:r>
              <a:rPr spc="-10" dirty="0"/>
              <a:t>state </a:t>
            </a:r>
            <a:r>
              <a:rPr spc="-20" dirty="0"/>
              <a:t>of </a:t>
            </a:r>
            <a:r>
              <a:rPr spc="-120" dirty="0"/>
              <a:t>rubber</a:t>
            </a:r>
            <a:r>
              <a:rPr spc="-20" dirty="0"/>
              <a:t> </a:t>
            </a:r>
            <a:r>
              <a:rPr spc="-10" dirty="0"/>
              <a:t>elasticity</a:t>
            </a:r>
            <a:endParaRPr spc="-10" dirty="0"/>
          </a:p>
        </p:txBody>
      </p:sp>
      <p:sp>
        <p:nvSpPr>
          <p:cNvPr id="3" name="object 3"/>
          <p:cNvSpPr txBox="1"/>
          <p:nvPr/>
        </p:nvSpPr>
        <p:spPr>
          <a:xfrm>
            <a:off x="6253628" y="1914048"/>
            <a:ext cx="74295" cy="222885"/>
          </a:xfrm>
          <a:prstGeom prst="rect">
            <a:avLst/>
          </a:prstGeom>
        </p:spPr>
        <p:txBody>
          <a:bodyPr vert="horz" wrap="square" lIns="0" tIns="15240" rIns="0" bIns="0" rtlCol="0">
            <a:spAutoFit/>
          </a:bodyPr>
          <a:lstStyle/>
          <a:p>
            <a:pPr marL="12700">
              <a:lnSpc>
                <a:spcPct val="100000"/>
              </a:lnSpc>
              <a:spcBef>
                <a:spcPts val="120"/>
              </a:spcBef>
            </a:pPr>
            <a:r>
              <a:rPr sz="1350" i="1" spc="5" dirty="0">
                <a:latin typeface="Times New Roman" panose="02020603050405020304"/>
                <a:cs typeface="Times New Roman" panose="02020603050405020304"/>
              </a:rPr>
              <a:t>t</a:t>
            </a:r>
            <a:endParaRPr sz="1350">
              <a:latin typeface="Times New Roman" panose="02020603050405020304"/>
              <a:cs typeface="Times New Roman" panose="02020603050405020304"/>
            </a:endParaRPr>
          </a:p>
        </p:txBody>
      </p:sp>
      <p:sp>
        <p:nvSpPr>
          <p:cNvPr id="4" name="object 4"/>
          <p:cNvSpPr txBox="1"/>
          <p:nvPr/>
        </p:nvSpPr>
        <p:spPr>
          <a:xfrm>
            <a:off x="4141835" y="1698452"/>
            <a:ext cx="2148840" cy="398145"/>
          </a:xfrm>
          <a:prstGeom prst="rect">
            <a:avLst/>
          </a:prstGeom>
        </p:spPr>
        <p:txBody>
          <a:bodyPr vert="horz" wrap="square" lIns="0" tIns="14604" rIns="0" bIns="0" rtlCol="0">
            <a:spAutoFit/>
          </a:bodyPr>
          <a:lstStyle/>
          <a:p>
            <a:pPr marL="12700">
              <a:lnSpc>
                <a:spcPct val="100000"/>
              </a:lnSpc>
              <a:spcBef>
                <a:spcPts val="115"/>
              </a:spcBef>
              <a:tabLst>
                <a:tab pos="320040" algn="l"/>
                <a:tab pos="850265" algn="l"/>
                <a:tab pos="1189990" algn="l"/>
                <a:tab pos="1744980" algn="l"/>
              </a:tabLst>
            </a:pPr>
            <a:r>
              <a:rPr sz="2500" i="1" spc="-65" dirty="0">
                <a:latin typeface="Symbol" panose="05050102010706020507"/>
                <a:cs typeface="Symbol" panose="05050102010706020507"/>
              </a:rPr>
              <a:t></a:t>
            </a:r>
            <a:r>
              <a:rPr sz="2500" spc="-65" dirty="0">
                <a:latin typeface="Times New Roman" panose="02020603050405020304"/>
                <a:cs typeface="Times New Roman" panose="02020603050405020304"/>
              </a:rPr>
              <a:t>	</a:t>
            </a:r>
            <a:r>
              <a:rPr sz="2350" spc="20" dirty="0">
                <a:latin typeface="Symbol" panose="05050102010706020507"/>
                <a:cs typeface="Symbol" panose="05050102010706020507"/>
              </a:rPr>
              <a:t></a:t>
            </a:r>
            <a:r>
              <a:rPr sz="2350" spc="-114" dirty="0">
                <a:latin typeface="Times New Roman" panose="02020603050405020304"/>
                <a:cs typeface="Times New Roman" panose="02020603050405020304"/>
              </a:rPr>
              <a:t> </a:t>
            </a:r>
            <a:r>
              <a:rPr sz="2500" i="1" spc="-65" dirty="0">
                <a:latin typeface="Symbol" panose="05050102010706020507"/>
                <a:cs typeface="Symbol" panose="05050102010706020507"/>
              </a:rPr>
              <a:t></a:t>
            </a:r>
            <a:r>
              <a:rPr sz="2500" spc="-65" dirty="0">
                <a:latin typeface="Times New Roman" panose="02020603050405020304"/>
                <a:cs typeface="Times New Roman" panose="02020603050405020304"/>
              </a:rPr>
              <a:t>	</a:t>
            </a:r>
            <a:r>
              <a:rPr sz="3675" i="1" spc="-82" baseline="1000" dirty="0">
                <a:latin typeface="Symbol" panose="05050102010706020507"/>
                <a:cs typeface="Symbol" panose="05050102010706020507"/>
              </a:rPr>
              <a:t></a:t>
            </a:r>
            <a:r>
              <a:rPr sz="3675" spc="-82" baseline="1000" dirty="0">
                <a:latin typeface="Times New Roman" panose="02020603050405020304"/>
                <a:cs typeface="Times New Roman" panose="02020603050405020304"/>
              </a:rPr>
              <a:t>	</a:t>
            </a:r>
            <a:r>
              <a:rPr sz="3525" baseline="1000" dirty="0">
                <a:latin typeface="Symbol" panose="05050102010706020507"/>
                <a:cs typeface="Symbol" panose="05050102010706020507"/>
              </a:rPr>
              <a:t></a:t>
            </a:r>
            <a:r>
              <a:rPr sz="3525" spc="-150" baseline="1000" dirty="0">
                <a:latin typeface="Times New Roman" panose="02020603050405020304"/>
                <a:cs typeface="Times New Roman" panose="02020603050405020304"/>
              </a:rPr>
              <a:t> </a:t>
            </a:r>
            <a:r>
              <a:rPr sz="3675" i="1" spc="-82" baseline="1000" dirty="0">
                <a:latin typeface="Symbol" panose="05050102010706020507"/>
                <a:cs typeface="Symbol" panose="05050102010706020507"/>
              </a:rPr>
              <a:t></a:t>
            </a:r>
            <a:r>
              <a:rPr sz="3675" spc="-82" baseline="1000" dirty="0">
                <a:latin typeface="Times New Roman" panose="02020603050405020304"/>
                <a:cs typeface="Times New Roman" panose="02020603050405020304"/>
              </a:rPr>
              <a:t>	</a:t>
            </a:r>
            <a:r>
              <a:rPr sz="3525" baseline="1000" dirty="0">
                <a:latin typeface="Symbol" panose="05050102010706020507"/>
                <a:cs typeface="Symbol" panose="05050102010706020507"/>
              </a:rPr>
              <a:t></a:t>
            </a:r>
            <a:r>
              <a:rPr sz="3525" spc="-270" baseline="1000" dirty="0">
                <a:latin typeface="Times New Roman" panose="02020603050405020304"/>
                <a:cs typeface="Times New Roman" panose="02020603050405020304"/>
              </a:rPr>
              <a:t> </a:t>
            </a:r>
            <a:r>
              <a:rPr sz="3675" i="1" spc="-82" baseline="1000" dirty="0">
                <a:latin typeface="Symbol" panose="05050102010706020507"/>
                <a:cs typeface="Symbol" panose="05050102010706020507"/>
              </a:rPr>
              <a:t></a:t>
            </a:r>
            <a:endParaRPr sz="3675" baseline="1000">
              <a:latin typeface="Symbol" panose="05050102010706020507"/>
              <a:cs typeface="Symbol" panose="05050102010706020507"/>
            </a:endParaRPr>
          </a:p>
        </p:txBody>
      </p:sp>
      <p:sp>
        <p:nvSpPr>
          <p:cNvPr id="5" name="object 5"/>
          <p:cNvSpPr txBox="1"/>
          <p:nvPr/>
        </p:nvSpPr>
        <p:spPr>
          <a:xfrm>
            <a:off x="4280241" y="1917257"/>
            <a:ext cx="1530985" cy="226695"/>
          </a:xfrm>
          <a:prstGeom prst="rect">
            <a:avLst/>
          </a:prstGeom>
        </p:spPr>
        <p:txBody>
          <a:bodyPr vert="horz" wrap="square" lIns="0" tIns="11430" rIns="0" bIns="0" rtlCol="0">
            <a:spAutoFit/>
          </a:bodyPr>
          <a:lstStyle/>
          <a:p>
            <a:pPr marL="12700">
              <a:lnSpc>
                <a:spcPct val="100000"/>
              </a:lnSpc>
              <a:spcBef>
                <a:spcPts val="90"/>
              </a:spcBef>
              <a:tabLst>
                <a:tab pos="869950" algn="l"/>
                <a:tab pos="1430655" algn="l"/>
              </a:tabLst>
            </a:pPr>
            <a:r>
              <a:rPr sz="1400" spc="-5" dirty="0">
                <a:latin typeface="Times New Roman" panose="02020603050405020304"/>
                <a:cs typeface="Times New Roman" panose="02020603050405020304"/>
              </a:rPr>
              <a:t>1</a:t>
            </a:r>
            <a:r>
              <a:rPr sz="1400" spc="-5" dirty="0">
                <a:latin typeface="Times New Roman" panose="02020603050405020304"/>
                <a:cs typeface="Times New Roman" panose="02020603050405020304"/>
              </a:rPr>
              <a:t>	</a:t>
            </a:r>
            <a:r>
              <a:rPr sz="2025" spc="15" baseline="2000" dirty="0">
                <a:latin typeface="Times New Roman" panose="02020603050405020304"/>
                <a:cs typeface="Times New Roman" panose="02020603050405020304"/>
              </a:rPr>
              <a:t>2</a:t>
            </a:r>
            <a:r>
              <a:rPr sz="2025" spc="15" baseline="2000" dirty="0">
                <a:latin typeface="Times New Roman" panose="02020603050405020304"/>
                <a:cs typeface="Times New Roman" panose="02020603050405020304"/>
              </a:rPr>
              <a:t>	</a:t>
            </a:r>
            <a:r>
              <a:rPr sz="2025" spc="15" baseline="2000" dirty="0">
                <a:latin typeface="Times New Roman" panose="02020603050405020304"/>
                <a:cs typeface="Times New Roman" panose="02020603050405020304"/>
              </a:rPr>
              <a:t>3</a:t>
            </a:r>
            <a:endParaRPr sz="2025" baseline="2000">
              <a:latin typeface="Times New Roman" panose="02020603050405020304"/>
              <a:cs typeface="Times New Roman" panose="02020603050405020304"/>
            </a:endParaRPr>
          </a:p>
        </p:txBody>
      </p:sp>
      <p:sp>
        <p:nvSpPr>
          <p:cNvPr id="6" name="object 6"/>
          <p:cNvSpPr/>
          <p:nvPr/>
        </p:nvSpPr>
        <p:spPr>
          <a:xfrm>
            <a:off x="7199488" y="2802814"/>
            <a:ext cx="38100" cy="21590"/>
          </a:xfrm>
          <a:custGeom>
            <a:avLst/>
            <a:gdLst/>
            <a:ahLst/>
            <a:cxnLst/>
            <a:rect l="l" t="t" r="r" b="b"/>
            <a:pathLst>
              <a:path w="38100" h="21589">
                <a:moveTo>
                  <a:pt x="0" y="21031"/>
                </a:moveTo>
                <a:lnTo>
                  <a:pt x="37559" y="0"/>
                </a:lnTo>
              </a:path>
            </a:pathLst>
          </a:custGeom>
          <a:ln w="12071">
            <a:solidFill>
              <a:srgbClr val="000000"/>
            </a:solidFill>
          </a:ln>
        </p:spPr>
        <p:txBody>
          <a:bodyPr wrap="square" lIns="0" tIns="0" rIns="0" bIns="0" rtlCol="0"/>
          <a:lstStyle/>
          <a:p/>
        </p:txBody>
      </p:sp>
      <p:sp>
        <p:nvSpPr>
          <p:cNvPr id="7" name="object 7"/>
          <p:cNvSpPr/>
          <p:nvPr/>
        </p:nvSpPr>
        <p:spPr>
          <a:xfrm>
            <a:off x="7237048" y="2808632"/>
            <a:ext cx="54610" cy="99695"/>
          </a:xfrm>
          <a:custGeom>
            <a:avLst/>
            <a:gdLst/>
            <a:ahLst/>
            <a:cxnLst/>
            <a:rect l="l" t="t" r="r" b="b"/>
            <a:pathLst>
              <a:path w="54610" h="99694">
                <a:moveTo>
                  <a:pt x="0" y="0"/>
                </a:moveTo>
                <a:lnTo>
                  <a:pt x="54119" y="99339"/>
                </a:lnTo>
              </a:path>
            </a:pathLst>
          </a:custGeom>
          <a:ln w="24597">
            <a:solidFill>
              <a:srgbClr val="000000"/>
            </a:solidFill>
          </a:ln>
        </p:spPr>
        <p:txBody>
          <a:bodyPr wrap="square" lIns="0" tIns="0" rIns="0" bIns="0" rtlCol="0"/>
          <a:lstStyle/>
          <a:p/>
        </p:txBody>
      </p:sp>
      <p:sp>
        <p:nvSpPr>
          <p:cNvPr id="8" name="object 8"/>
          <p:cNvSpPr/>
          <p:nvPr/>
        </p:nvSpPr>
        <p:spPr>
          <a:xfrm>
            <a:off x="7296985" y="2611740"/>
            <a:ext cx="72390" cy="296545"/>
          </a:xfrm>
          <a:custGeom>
            <a:avLst/>
            <a:gdLst/>
            <a:ahLst/>
            <a:cxnLst/>
            <a:rect l="l" t="t" r="r" b="b"/>
            <a:pathLst>
              <a:path w="72389" h="296544">
                <a:moveTo>
                  <a:pt x="0" y="296231"/>
                </a:moveTo>
                <a:lnTo>
                  <a:pt x="72003" y="0"/>
                </a:lnTo>
              </a:path>
            </a:pathLst>
          </a:custGeom>
          <a:ln w="12075">
            <a:solidFill>
              <a:srgbClr val="000000"/>
            </a:solidFill>
          </a:ln>
        </p:spPr>
        <p:txBody>
          <a:bodyPr wrap="square" lIns="0" tIns="0" rIns="0" bIns="0" rtlCol="0"/>
          <a:lstStyle/>
          <a:p/>
        </p:txBody>
      </p:sp>
      <p:sp>
        <p:nvSpPr>
          <p:cNvPr id="9" name="object 9"/>
          <p:cNvSpPr/>
          <p:nvPr/>
        </p:nvSpPr>
        <p:spPr>
          <a:xfrm>
            <a:off x="7368989" y="2611740"/>
            <a:ext cx="207645" cy="0"/>
          </a:xfrm>
          <a:custGeom>
            <a:avLst/>
            <a:gdLst/>
            <a:ahLst/>
            <a:cxnLst/>
            <a:rect l="l" t="t" r="r" b="b"/>
            <a:pathLst>
              <a:path w="207645">
                <a:moveTo>
                  <a:pt x="0" y="0"/>
                </a:moveTo>
                <a:lnTo>
                  <a:pt x="207095" y="0"/>
                </a:lnTo>
              </a:path>
            </a:pathLst>
          </a:custGeom>
          <a:ln w="12070">
            <a:solidFill>
              <a:srgbClr val="000000"/>
            </a:solidFill>
          </a:ln>
        </p:spPr>
        <p:txBody>
          <a:bodyPr wrap="square" lIns="0" tIns="0" rIns="0" bIns="0" rtlCol="0"/>
          <a:lstStyle/>
          <a:p/>
        </p:txBody>
      </p:sp>
      <p:sp>
        <p:nvSpPr>
          <p:cNvPr id="10" name="object 10"/>
          <p:cNvSpPr/>
          <p:nvPr/>
        </p:nvSpPr>
        <p:spPr>
          <a:xfrm>
            <a:off x="7169072" y="2575055"/>
            <a:ext cx="431800" cy="0"/>
          </a:xfrm>
          <a:custGeom>
            <a:avLst/>
            <a:gdLst/>
            <a:ahLst/>
            <a:cxnLst/>
            <a:rect l="l" t="t" r="r" b="b"/>
            <a:pathLst>
              <a:path w="431800">
                <a:moveTo>
                  <a:pt x="0" y="0"/>
                </a:moveTo>
                <a:lnTo>
                  <a:pt x="431611" y="0"/>
                </a:lnTo>
              </a:path>
            </a:pathLst>
          </a:custGeom>
          <a:ln w="12070">
            <a:solidFill>
              <a:srgbClr val="000000"/>
            </a:solidFill>
          </a:ln>
        </p:spPr>
        <p:txBody>
          <a:bodyPr wrap="square" lIns="0" tIns="0" rIns="0" bIns="0" rtlCol="0"/>
          <a:lstStyle/>
          <a:p/>
        </p:txBody>
      </p:sp>
      <p:sp>
        <p:nvSpPr>
          <p:cNvPr id="11" name="object 11"/>
          <p:cNvSpPr txBox="1"/>
          <p:nvPr/>
        </p:nvSpPr>
        <p:spPr>
          <a:xfrm>
            <a:off x="7369716" y="2570035"/>
            <a:ext cx="186690" cy="385445"/>
          </a:xfrm>
          <a:prstGeom prst="rect">
            <a:avLst/>
          </a:prstGeom>
        </p:spPr>
        <p:txBody>
          <a:bodyPr vert="horz" wrap="square" lIns="0" tIns="16510" rIns="0" bIns="0" rtlCol="0">
            <a:spAutoFit/>
          </a:bodyPr>
          <a:lstStyle/>
          <a:p>
            <a:pPr marL="12700">
              <a:lnSpc>
                <a:spcPct val="100000"/>
              </a:lnSpc>
              <a:spcBef>
                <a:spcPts val="130"/>
              </a:spcBef>
            </a:pPr>
            <a:r>
              <a:rPr sz="2400" i="1" spc="-55" dirty="0">
                <a:latin typeface="Symbol" panose="05050102010706020507"/>
                <a:cs typeface="Symbol" panose="05050102010706020507"/>
              </a:rPr>
              <a:t></a:t>
            </a:r>
            <a:endParaRPr sz="2400">
              <a:latin typeface="Symbol" panose="05050102010706020507"/>
              <a:cs typeface="Symbol" panose="05050102010706020507"/>
            </a:endParaRPr>
          </a:p>
        </p:txBody>
      </p:sp>
      <p:sp>
        <p:nvSpPr>
          <p:cNvPr id="12" name="object 12"/>
          <p:cNvSpPr txBox="1"/>
          <p:nvPr/>
        </p:nvSpPr>
        <p:spPr>
          <a:xfrm>
            <a:off x="7299055" y="2161227"/>
            <a:ext cx="172085" cy="367030"/>
          </a:xfrm>
          <a:prstGeom prst="rect">
            <a:avLst/>
          </a:prstGeom>
        </p:spPr>
        <p:txBody>
          <a:bodyPr vert="horz" wrap="square" lIns="0" tIns="13335" rIns="0" bIns="0" rtlCol="0">
            <a:spAutoFit/>
          </a:bodyPr>
          <a:lstStyle/>
          <a:p>
            <a:pPr marL="12700">
              <a:lnSpc>
                <a:spcPct val="100000"/>
              </a:lnSpc>
              <a:spcBef>
                <a:spcPts val="105"/>
              </a:spcBef>
            </a:pPr>
            <a:r>
              <a:rPr sz="2300" dirty="0">
                <a:latin typeface="Times New Roman" panose="02020603050405020304"/>
                <a:cs typeface="Times New Roman" panose="02020603050405020304"/>
              </a:rPr>
              <a:t>1</a:t>
            </a:r>
            <a:endParaRPr sz="2300">
              <a:latin typeface="Times New Roman" panose="02020603050405020304"/>
              <a:cs typeface="Times New Roman" panose="02020603050405020304"/>
            </a:endParaRPr>
          </a:p>
        </p:txBody>
      </p:sp>
      <p:sp>
        <p:nvSpPr>
          <p:cNvPr id="13" name="object 13"/>
          <p:cNvSpPr txBox="1"/>
          <p:nvPr/>
        </p:nvSpPr>
        <p:spPr>
          <a:xfrm>
            <a:off x="6612056" y="2327062"/>
            <a:ext cx="494030" cy="385445"/>
          </a:xfrm>
          <a:prstGeom prst="rect">
            <a:avLst/>
          </a:prstGeom>
        </p:spPr>
        <p:txBody>
          <a:bodyPr vert="horz" wrap="square" lIns="0" tIns="16510" rIns="0" bIns="0" rtlCol="0">
            <a:spAutoFit/>
          </a:bodyPr>
          <a:lstStyle/>
          <a:p>
            <a:pPr marL="12700">
              <a:lnSpc>
                <a:spcPct val="100000"/>
              </a:lnSpc>
              <a:spcBef>
                <a:spcPts val="130"/>
              </a:spcBef>
            </a:pPr>
            <a:r>
              <a:rPr sz="2400" i="1" spc="-65" dirty="0">
                <a:latin typeface="Symbol" panose="05050102010706020507"/>
                <a:cs typeface="Symbol" panose="05050102010706020507"/>
              </a:rPr>
              <a:t></a:t>
            </a:r>
            <a:r>
              <a:rPr sz="2025" i="1" spc="-97" baseline="-25000" dirty="0">
                <a:latin typeface="Times New Roman" panose="02020603050405020304"/>
                <a:cs typeface="Times New Roman" panose="02020603050405020304"/>
              </a:rPr>
              <a:t>t</a:t>
            </a:r>
            <a:r>
              <a:rPr sz="2025" i="1" spc="232" baseline="-25000" dirty="0">
                <a:latin typeface="Times New Roman" panose="02020603050405020304"/>
                <a:cs typeface="Times New Roman" panose="02020603050405020304"/>
              </a:rPr>
              <a:t> </a:t>
            </a:r>
            <a:r>
              <a:rPr sz="2300" dirty="0">
                <a:latin typeface="Symbol" panose="05050102010706020507"/>
                <a:cs typeface="Symbol" panose="05050102010706020507"/>
              </a:rPr>
              <a:t></a:t>
            </a:r>
            <a:endParaRPr sz="2300">
              <a:latin typeface="Symbol" panose="05050102010706020507"/>
              <a:cs typeface="Symbol" panose="05050102010706020507"/>
            </a:endParaRPr>
          </a:p>
        </p:txBody>
      </p:sp>
      <p:sp>
        <p:nvSpPr>
          <p:cNvPr id="14" name="object 14"/>
          <p:cNvSpPr/>
          <p:nvPr/>
        </p:nvSpPr>
        <p:spPr>
          <a:xfrm>
            <a:off x="6964512" y="1974695"/>
            <a:ext cx="213995" cy="0"/>
          </a:xfrm>
          <a:custGeom>
            <a:avLst/>
            <a:gdLst/>
            <a:ahLst/>
            <a:cxnLst/>
            <a:rect l="l" t="t" r="r" b="b"/>
            <a:pathLst>
              <a:path w="213995">
                <a:moveTo>
                  <a:pt x="0" y="0"/>
                </a:moveTo>
                <a:lnTo>
                  <a:pt x="213451" y="0"/>
                </a:lnTo>
              </a:path>
            </a:pathLst>
          </a:custGeom>
          <a:ln w="14291">
            <a:solidFill>
              <a:srgbClr val="000000"/>
            </a:solidFill>
          </a:ln>
        </p:spPr>
        <p:txBody>
          <a:bodyPr wrap="square" lIns="0" tIns="0" rIns="0" bIns="0" rtlCol="0"/>
          <a:lstStyle/>
          <a:p/>
        </p:txBody>
      </p:sp>
      <p:sp>
        <p:nvSpPr>
          <p:cNvPr id="15" name="object 15"/>
          <p:cNvSpPr txBox="1"/>
          <p:nvPr/>
        </p:nvSpPr>
        <p:spPr>
          <a:xfrm>
            <a:off x="7039683" y="2168234"/>
            <a:ext cx="109220" cy="215265"/>
          </a:xfrm>
          <a:prstGeom prst="rect">
            <a:avLst/>
          </a:prstGeom>
        </p:spPr>
        <p:txBody>
          <a:bodyPr vert="horz" wrap="square" lIns="0" tIns="15240" rIns="0" bIns="0" rtlCol="0">
            <a:spAutoFit/>
          </a:bodyPr>
          <a:lstStyle/>
          <a:p>
            <a:pPr marL="12700">
              <a:lnSpc>
                <a:spcPct val="100000"/>
              </a:lnSpc>
              <a:spcBef>
                <a:spcPts val="120"/>
              </a:spcBef>
            </a:pPr>
            <a:r>
              <a:rPr sz="1300" spc="5" dirty="0">
                <a:latin typeface="Times New Roman" panose="02020603050405020304"/>
                <a:cs typeface="Times New Roman" panose="02020603050405020304"/>
              </a:rPr>
              <a:t>0</a:t>
            </a:r>
            <a:endParaRPr sz="1300">
              <a:latin typeface="Times New Roman" panose="02020603050405020304"/>
              <a:cs typeface="Times New Roman" panose="02020603050405020304"/>
            </a:endParaRPr>
          </a:p>
        </p:txBody>
      </p:sp>
      <p:sp>
        <p:nvSpPr>
          <p:cNvPr id="16" name="object 16"/>
          <p:cNvSpPr txBox="1"/>
          <p:nvPr/>
        </p:nvSpPr>
        <p:spPr>
          <a:xfrm>
            <a:off x="7008617" y="1561284"/>
            <a:ext cx="106045" cy="363220"/>
          </a:xfrm>
          <a:prstGeom prst="rect">
            <a:avLst/>
          </a:prstGeom>
        </p:spPr>
        <p:txBody>
          <a:bodyPr vert="horz" wrap="square" lIns="0" tIns="17145" rIns="0" bIns="0" rtlCol="0">
            <a:spAutoFit/>
          </a:bodyPr>
          <a:lstStyle/>
          <a:p>
            <a:pPr marL="12700">
              <a:lnSpc>
                <a:spcPct val="100000"/>
              </a:lnSpc>
              <a:spcBef>
                <a:spcPts val="135"/>
              </a:spcBef>
            </a:pPr>
            <a:r>
              <a:rPr sz="2250" i="1" spc="5" dirty="0">
                <a:latin typeface="Times New Roman" panose="02020603050405020304"/>
                <a:cs typeface="Times New Roman" panose="02020603050405020304"/>
              </a:rPr>
              <a:t>l</a:t>
            </a:r>
            <a:endParaRPr sz="2250">
              <a:latin typeface="Times New Roman" panose="02020603050405020304"/>
              <a:cs typeface="Times New Roman" panose="02020603050405020304"/>
            </a:endParaRPr>
          </a:p>
        </p:txBody>
      </p:sp>
      <p:sp>
        <p:nvSpPr>
          <p:cNvPr id="17" name="object 17"/>
          <p:cNvSpPr txBox="1"/>
          <p:nvPr/>
        </p:nvSpPr>
        <p:spPr>
          <a:xfrm>
            <a:off x="6961138" y="1971206"/>
            <a:ext cx="106045" cy="363220"/>
          </a:xfrm>
          <a:prstGeom prst="rect">
            <a:avLst/>
          </a:prstGeom>
        </p:spPr>
        <p:txBody>
          <a:bodyPr vert="horz" wrap="square" lIns="0" tIns="17145" rIns="0" bIns="0" rtlCol="0">
            <a:spAutoFit/>
          </a:bodyPr>
          <a:lstStyle/>
          <a:p>
            <a:pPr marL="12700">
              <a:lnSpc>
                <a:spcPct val="100000"/>
              </a:lnSpc>
              <a:spcBef>
                <a:spcPts val="135"/>
              </a:spcBef>
            </a:pPr>
            <a:r>
              <a:rPr sz="2250" i="1" spc="5" dirty="0">
                <a:latin typeface="Times New Roman" panose="02020603050405020304"/>
                <a:cs typeface="Times New Roman" panose="02020603050405020304"/>
              </a:rPr>
              <a:t>l</a:t>
            </a:r>
            <a:endParaRPr sz="2250">
              <a:latin typeface="Times New Roman" panose="02020603050405020304"/>
              <a:cs typeface="Times New Roman" panose="02020603050405020304"/>
            </a:endParaRPr>
          </a:p>
        </p:txBody>
      </p:sp>
      <p:sp>
        <p:nvSpPr>
          <p:cNvPr id="18" name="object 18"/>
          <p:cNvSpPr txBox="1"/>
          <p:nvPr/>
        </p:nvSpPr>
        <p:spPr>
          <a:xfrm>
            <a:off x="6475219" y="1728607"/>
            <a:ext cx="429259" cy="382270"/>
          </a:xfrm>
          <a:prstGeom prst="rect">
            <a:avLst/>
          </a:prstGeom>
        </p:spPr>
        <p:txBody>
          <a:bodyPr vert="horz" wrap="square" lIns="0" tIns="13335" rIns="0" bIns="0" rtlCol="0">
            <a:spAutoFit/>
          </a:bodyPr>
          <a:lstStyle/>
          <a:p>
            <a:pPr marL="12700">
              <a:lnSpc>
                <a:spcPct val="100000"/>
              </a:lnSpc>
              <a:spcBef>
                <a:spcPts val="105"/>
              </a:spcBef>
            </a:pPr>
            <a:r>
              <a:rPr sz="2400" i="1" spc="-75" dirty="0">
                <a:latin typeface="Symbol" panose="05050102010706020507"/>
                <a:cs typeface="Symbol" panose="05050102010706020507"/>
              </a:rPr>
              <a:t></a:t>
            </a:r>
            <a:r>
              <a:rPr sz="2400" i="1" spc="-5" dirty="0">
                <a:latin typeface="Times New Roman" panose="02020603050405020304"/>
                <a:cs typeface="Times New Roman" panose="02020603050405020304"/>
              </a:rPr>
              <a:t> </a:t>
            </a:r>
            <a:r>
              <a:rPr sz="2250" spc="10" dirty="0">
                <a:latin typeface="Symbol" panose="05050102010706020507"/>
                <a:cs typeface="Symbol" panose="05050102010706020507"/>
              </a:rPr>
              <a:t></a:t>
            </a:r>
            <a:endParaRPr sz="2250">
              <a:latin typeface="Symbol" panose="05050102010706020507"/>
              <a:cs typeface="Symbol" panose="05050102010706020507"/>
            </a:endParaRPr>
          </a:p>
        </p:txBody>
      </p:sp>
      <p:sp>
        <p:nvSpPr>
          <p:cNvPr id="19" name="object 19"/>
          <p:cNvSpPr/>
          <p:nvPr/>
        </p:nvSpPr>
        <p:spPr>
          <a:xfrm>
            <a:off x="3029167" y="3338572"/>
            <a:ext cx="723265" cy="0"/>
          </a:xfrm>
          <a:custGeom>
            <a:avLst/>
            <a:gdLst/>
            <a:ahLst/>
            <a:cxnLst/>
            <a:rect l="l" t="t" r="r" b="b"/>
            <a:pathLst>
              <a:path w="723264">
                <a:moveTo>
                  <a:pt x="0" y="0"/>
                </a:moveTo>
                <a:lnTo>
                  <a:pt x="722880" y="0"/>
                </a:lnTo>
              </a:path>
            </a:pathLst>
          </a:custGeom>
          <a:ln w="14304">
            <a:solidFill>
              <a:srgbClr val="000000"/>
            </a:solidFill>
          </a:ln>
        </p:spPr>
        <p:txBody>
          <a:bodyPr wrap="square" lIns="0" tIns="0" rIns="0" bIns="0" rtlCol="0"/>
          <a:lstStyle/>
          <a:p/>
        </p:txBody>
      </p:sp>
      <p:sp>
        <p:nvSpPr>
          <p:cNvPr id="20" name="object 20"/>
          <p:cNvSpPr/>
          <p:nvPr/>
        </p:nvSpPr>
        <p:spPr>
          <a:xfrm>
            <a:off x="4645057" y="3338572"/>
            <a:ext cx="723265" cy="0"/>
          </a:xfrm>
          <a:custGeom>
            <a:avLst/>
            <a:gdLst/>
            <a:ahLst/>
            <a:cxnLst/>
            <a:rect l="l" t="t" r="r" b="b"/>
            <a:pathLst>
              <a:path w="723264">
                <a:moveTo>
                  <a:pt x="0" y="0"/>
                </a:moveTo>
                <a:lnTo>
                  <a:pt x="723005" y="0"/>
                </a:lnTo>
              </a:path>
            </a:pathLst>
          </a:custGeom>
          <a:ln w="14304">
            <a:solidFill>
              <a:srgbClr val="000000"/>
            </a:solidFill>
          </a:ln>
        </p:spPr>
        <p:txBody>
          <a:bodyPr wrap="square" lIns="0" tIns="0" rIns="0" bIns="0" rtlCol="0"/>
          <a:lstStyle/>
          <a:p/>
        </p:txBody>
      </p:sp>
      <p:sp>
        <p:nvSpPr>
          <p:cNvPr id="21" name="object 21"/>
          <p:cNvSpPr/>
          <p:nvPr/>
        </p:nvSpPr>
        <p:spPr>
          <a:xfrm>
            <a:off x="6009858" y="3338572"/>
            <a:ext cx="341630" cy="0"/>
          </a:xfrm>
          <a:custGeom>
            <a:avLst/>
            <a:gdLst/>
            <a:ahLst/>
            <a:cxnLst/>
            <a:rect l="l" t="t" r="r" b="b"/>
            <a:pathLst>
              <a:path w="341629">
                <a:moveTo>
                  <a:pt x="0" y="0"/>
                </a:moveTo>
                <a:lnTo>
                  <a:pt x="341155" y="0"/>
                </a:lnTo>
              </a:path>
            </a:pathLst>
          </a:custGeom>
          <a:ln w="14304">
            <a:solidFill>
              <a:srgbClr val="000000"/>
            </a:solidFill>
          </a:ln>
        </p:spPr>
        <p:txBody>
          <a:bodyPr wrap="square" lIns="0" tIns="0" rIns="0" bIns="0" rtlCol="0"/>
          <a:lstStyle/>
          <a:p/>
        </p:txBody>
      </p:sp>
      <p:sp>
        <p:nvSpPr>
          <p:cNvPr id="22" name="object 22"/>
          <p:cNvSpPr txBox="1"/>
          <p:nvPr/>
        </p:nvSpPr>
        <p:spPr>
          <a:xfrm>
            <a:off x="5841035" y="2906703"/>
            <a:ext cx="671195" cy="384810"/>
          </a:xfrm>
          <a:prstGeom prst="rect">
            <a:avLst/>
          </a:prstGeom>
        </p:spPr>
        <p:txBody>
          <a:bodyPr vert="horz" wrap="square" lIns="0" tIns="15875" rIns="0" bIns="0" rtlCol="0">
            <a:spAutoFit/>
          </a:bodyPr>
          <a:lstStyle/>
          <a:p>
            <a:pPr marL="12700">
              <a:lnSpc>
                <a:spcPct val="100000"/>
              </a:lnSpc>
              <a:spcBef>
                <a:spcPts val="125"/>
              </a:spcBef>
            </a:pPr>
            <a:r>
              <a:rPr sz="3450" baseline="-5000" dirty="0">
                <a:latin typeface="Symbol" panose="05050102010706020507"/>
                <a:cs typeface="Symbol" panose="05050102010706020507"/>
              </a:rPr>
              <a:t></a:t>
            </a:r>
            <a:r>
              <a:rPr sz="3450" baseline="-5000" dirty="0">
                <a:latin typeface="Times New Roman" panose="02020603050405020304"/>
                <a:cs typeface="Times New Roman" panose="02020603050405020304"/>
              </a:rPr>
              <a:t> </a:t>
            </a:r>
            <a:r>
              <a:rPr sz="2300" spc="-45" dirty="0">
                <a:latin typeface="Symbol" panose="05050102010706020507"/>
                <a:cs typeface="Symbol" panose="05050102010706020507"/>
              </a:rPr>
              <a:t></a:t>
            </a:r>
            <a:r>
              <a:rPr sz="2400" i="1" spc="-45" dirty="0">
                <a:latin typeface="Symbol" panose="05050102010706020507"/>
                <a:cs typeface="Symbol" panose="05050102010706020507"/>
              </a:rPr>
              <a:t></a:t>
            </a:r>
            <a:r>
              <a:rPr sz="2400" i="1" spc="-320" dirty="0">
                <a:latin typeface="Times New Roman" panose="02020603050405020304"/>
                <a:cs typeface="Times New Roman" panose="02020603050405020304"/>
              </a:rPr>
              <a:t> </a:t>
            </a:r>
            <a:r>
              <a:rPr sz="3450" baseline="-5000" dirty="0">
                <a:latin typeface="Symbol" panose="05050102010706020507"/>
                <a:cs typeface="Symbol" panose="05050102010706020507"/>
              </a:rPr>
              <a:t></a:t>
            </a:r>
            <a:endParaRPr sz="3450" baseline="-5000">
              <a:latin typeface="Symbol" panose="05050102010706020507"/>
              <a:cs typeface="Symbol" panose="05050102010706020507"/>
            </a:endParaRPr>
          </a:p>
        </p:txBody>
      </p:sp>
      <p:sp>
        <p:nvSpPr>
          <p:cNvPr id="23" name="object 23"/>
          <p:cNvSpPr txBox="1"/>
          <p:nvPr/>
        </p:nvSpPr>
        <p:spPr>
          <a:xfrm>
            <a:off x="2435576" y="2922574"/>
            <a:ext cx="1478915" cy="366395"/>
          </a:xfrm>
          <a:prstGeom prst="rect">
            <a:avLst/>
          </a:prstGeom>
        </p:spPr>
        <p:txBody>
          <a:bodyPr vert="horz" wrap="square" lIns="0" tIns="12700" rIns="0" bIns="0" rtlCol="0">
            <a:spAutoFit/>
          </a:bodyPr>
          <a:lstStyle/>
          <a:p>
            <a:pPr marL="12700">
              <a:lnSpc>
                <a:spcPct val="100000"/>
              </a:lnSpc>
              <a:spcBef>
                <a:spcPts val="100"/>
              </a:spcBef>
              <a:tabLst>
                <a:tab pos="223520" algn="l"/>
              </a:tabLst>
            </a:pPr>
            <a:r>
              <a:rPr sz="3450" i="1" baseline="-35000" dirty="0">
                <a:latin typeface="Times New Roman" panose="02020603050405020304"/>
                <a:cs typeface="Times New Roman" panose="02020603050405020304"/>
              </a:rPr>
              <a:t>f	</a:t>
            </a:r>
            <a:r>
              <a:rPr sz="3450" baseline="-35000" dirty="0">
                <a:latin typeface="Symbol" panose="05050102010706020507"/>
                <a:cs typeface="Symbol" panose="05050102010706020507"/>
              </a:rPr>
              <a:t></a:t>
            </a:r>
            <a:r>
              <a:rPr sz="3450" spc="-254" baseline="-35000" dirty="0">
                <a:latin typeface="Times New Roman" panose="02020603050405020304"/>
                <a:cs typeface="Times New Roman" panose="02020603050405020304"/>
              </a:rPr>
              <a:t> </a:t>
            </a:r>
            <a:r>
              <a:rPr sz="3450" baseline="-5000" dirty="0">
                <a:latin typeface="Symbol" panose="05050102010706020507"/>
                <a:cs typeface="Symbol" panose="05050102010706020507"/>
              </a:rPr>
              <a:t></a:t>
            </a:r>
            <a:r>
              <a:rPr sz="3450" spc="-254" baseline="-5000" dirty="0">
                <a:latin typeface="Times New Roman" panose="02020603050405020304"/>
                <a:cs typeface="Times New Roman" panose="02020603050405020304"/>
              </a:rPr>
              <a:t> </a:t>
            </a:r>
            <a:r>
              <a:rPr sz="2300" dirty="0">
                <a:latin typeface="Symbol" panose="05050102010706020507"/>
                <a:cs typeface="Symbol" panose="05050102010706020507"/>
              </a:rPr>
              <a:t></a:t>
            </a:r>
            <a:r>
              <a:rPr sz="2300" dirty="0">
                <a:latin typeface="Times New Roman" panose="02020603050405020304"/>
                <a:cs typeface="Times New Roman" panose="02020603050405020304"/>
              </a:rPr>
              <a:t>(</a:t>
            </a:r>
            <a:r>
              <a:rPr sz="2300" dirty="0">
                <a:latin typeface="Symbol" panose="05050102010706020507"/>
                <a:cs typeface="Symbol" panose="05050102010706020507"/>
              </a:rPr>
              <a:t></a:t>
            </a:r>
            <a:r>
              <a:rPr sz="2300" i="1" dirty="0">
                <a:latin typeface="Times New Roman" panose="02020603050405020304"/>
                <a:cs typeface="Times New Roman" panose="02020603050405020304"/>
              </a:rPr>
              <a:t>A</a:t>
            </a:r>
            <a:r>
              <a:rPr sz="2300" dirty="0">
                <a:latin typeface="Times New Roman" panose="02020603050405020304"/>
                <a:cs typeface="Times New Roman" panose="02020603050405020304"/>
              </a:rPr>
              <a:t>)</a:t>
            </a:r>
            <a:r>
              <a:rPr sz="2300" spc="-225" dirty="0">
                <a:latin typeface="Times New Roman" panose="02020603050405020304"/>
                <a:cs typeface="Times New Roman" panose="02020603050405020304"/>
              </a:rPr>
              <a:t> </a:t>
            </a:r>
            <a:r>
              <a:rPr sz="3450" baseline="-5000" dirty="0">
                <a:latin typeface="Symbol" panose="05050102010706020507"/>
                <a:cs typeface="Symbol" panose="05050102010706020507"/>
              </a:rPr>
              <a:t></a:t>
            </a:r>
            <a:endParaRPr sz="3450" baseline="-5000">
              <a:latin typeface="Symbol" panose="05050102010706020507"/>
              <a:cs typeface="Symbol" panose="05050102010706020507"/>
            </a:endParaRPr>
          </a:p>
        </p:txBody>
      </p:sp>
      <p:sp>
        <p:nvSpPr>
          <p:cNvPr id="24" name="object 24"/>
          <p:cNvSpPr txBox="1"/>
          <p:nvPr/>
        </p:nvSpPr>
        <p:spPr>
          <a:xfrm>
            <a:off x="4262983" y="2922574"/>
            <a:ext cx="1266825" cy="366395"/>
          </a:xfrm>
          <a:prstGeom prst="rect">
            <a:avLst/>
          </a:prstGeom>
        </p:spPr>
        <p:txBody>
          <a:bodyPr vert="horz" wrap="square" lIns="0" tIns="12700" rIns="0" bIns="0" rtlCol="0">
            <a:spAutoFit/>
          </a:bodyPr>
          <a:lstStyle/>
          <a:p>
            <a:pPr marL="12700">
              <a:lnSpc>
                <a:spcPct val="100000"/>
              </a:lnSpc>
              <a:spcBef>
                <a:spcPts val="100"/>
              </a:spcBef>
            </a:pPr>
            <a:r>
              <a:rPr sz="3450" baseline="-35000" dirty="0">
                <a:latin typeface="Symbol" panose="05050102010706020507"/>
                <a:cs typeface="Symbol" panose="05050102010706020507"/>
              </a:rPr>
              <a:t></a:t>
            </a:r>
            <a:r>
              <a:rPr sz="3450" spc="-270" baseline="-35000" dirty="0">
                <a:latin typeface="Times New Roman" panose="02020603050405020304"/>
                <a:cs typeface="Times New Roman" panose="02020603050405020304"/>
              </a:rPr>
              <a:t> </a:t>
            </a:r>
            <a:r>
              <a:rPr sz="3450" baseline="-5000" dirty="0">
                <a:latin typeface="Symbol" panose="05050102010706020507"/>
                <a:cs typeface="Symbol" panose="05050102010706020507"/>
              </a:rPr>
              <a:t></a:t>
            </a:r>
            <a:r>
              <a:rPr sz="3450" spc="-247" baseline="-5000" dirty="0">
                <a:latin typeface="Times New Roman" panose="02020603050405020304"/>
                <a:cs typeface="Times New Roman" panose="02020603050405020304"/>
              </a:rPr>
              <a:t> </a:t>
            </a:r>
            <a:r>
              <a:rPr sz="2300" dirty="0">
                <a:latin typeface="Symbol" panose="05050102010706020507"/>
                <a:cs typeface="Symbol" panose="05050102010706020507"/>
              </a:rPr>
              <a:t></a:t>
            </a:r>
            <a:r>
              <a:rPr sz="2300" dirty="0">
                <a:latin typeface="Times New Roman" panose="02020603050405020304"/>
                <a:cs typeface="Times New Roman" panose="02020603050405020304"/>
              </a:rPr>
              <a:t>(</a:t>
            </a:r>
            <a:r>
              <a:rPr sz="2300" dirty="0">
                <a:latin typeface="Symbol" panose="05050102010706020507"/>
                <a:cs typeface="Symbol" panose="05050102010706020507"/>
              </a:rPr>
              <a:t></a:t>
            </a:r>
            <a:r>
              <a:rPr sz="2300" i="1" dirty="0">
                <a:latin typeface="Times New Roman" panose="02020603050405020304"/>
                <a:cs typeface="Times New Roman" panose="02020603050405020304"/>
              </a:rPr>
              <a:t>A</a:t>
            </a:r>
            <a:r>
              <a:rPr sz="2300" dirty="0">
                <a:latin typeface="Times New Roman" panose="02020603050405020304"/>
                <a:cs typeface="Times New Roman" panose="02020603050405020304"/>
              </a:rPr>
              <a:t>)</a:t>
            </a:r>
            <a:r>
              <a:rPr sz="2300" spc="-225" dirty="0">
                <a:latin typeface="Times New Roman" panose="02020603050405020304"/>
                <a:cs typeface="Times New Roman" panose="02020603050405020304"/>
              </a:rPr>
              <a:t> </a:t>
            </a:r>
            <a:r>
              <a:rPr sz="3450" baseline="-5000" dirty="0">
                <a:latin typeface="Symbol" panose="05050102010706020507"/>
                <a:cs typeface="Symbol" panose="05050102010706020507"/>
              </a:rPr>
              <a:t></a:t>
            </a:r>
            <a:endParaRPr sz="3450" baseline="-5000">
              <a:latin typeface="Symbol" panose="05050102010706020507"/>
              <a:cs typeface="Symbol" panose="05050102010706020507"/>
            </a:endParaRPr>
          </a:p>
        </p:txBody>
      </p:sp>
      <p:sp>
        <p:nvSpPr>
          <p:cNvPr id="25" name="object 25"/>
          <p:cNvSpPr txBox="1"/>
          <p:nvPr/>
        </p:nvSpPr>
        <p:spPr>
          <a:xfrm>
            <a:off x="2862400" y="3185201"/>
            <a:ext cx="2667635" cy="366395"/>
          </a:xfrm>
          <a:prstGeom prst="rect">
            <a:avLst/>
          </a:prstGeom>
        </p:spPr>
        <p:txBody>
          <a:bodyPr vert="horz" wrap="square" lIns="0" tIns="12700" rIns="0" bIns="0" rtlCol="0">
            <a:spAutoFit/>
          </a:bodyPr>
          <a:lstStyle/>
          <a:p>
            <a:pPr marL="12700">
              <a:lnSpc>
                <a:spcPct val="100000"/>
              </a:lnSpc>
              <a:spcBef>
                <a:spcPts val="100"/>
              </a:spcBef>
              <a:tabLst>
                <a:tab pos="926465" algn="l"/>
                <a:tab pos="1627505" algn="l"/>
                <a:tab pos="2541905" algn="l"/>
              </a:tabLst>
            </a:pPr>
            <a:r>
              <a:rPr sz="2300" dirty="0">
                <a:latin typeface="Symbol" panose="05050102010706020507"/>
                <a:cs typeface="Symbol" panose="05050102010706020507"/>
              </a:rPr>
              <a:t></a:t>
            </a:r>
            <a:r>
              <a:rPr sz="2300" dirty="0">
                <a:latin typeface="Times New Roman" panose="02020603050405020304"/>
                <a:cs typeface="Times New Roman" panose="02020603050405020304"/>
              </a:rPr>
              <a:t>	</a:t>
            </a:r>
            <a:r>
              <a:rPr sz="2300" dirty="0">
                <a:latin typeface="Symbol" panose="05050102010706020507"/>
                <a:cs typeface="Symbol" panose="05050102010706020507"/>
              </a:rPr>
              <a:t></a:t>
            </a:r>
            <a:r>
              <a:rPr sz="2300" dirty="0">
                <a:latin typeface="Times New Roman" panose="02020603050405020304"/>
                <a:cs typeface="Times New Roman" panose="02020603050405020304"/>
              </a:rPr>
              <a:t>	</a:t>
            </a:r>
            <a:r>
              <a:rPr sz="2300" dirty="0">
                <a:latin typeface="Symbol" panose="05050102010706020507"/>
                <a:cs typeface="Symbol" panose="05050102010706020507"/>
              </a:rPr>
              <a:t></a:t>
            </a:r>
            <a:r>
              <a:rPr sz="2300" dirty="0">
                <a:latin typeface="Times New Roman" panose="02020603050405020304"/>
                <a:cs typeface="Times New Roman" panose="02020603050405020304"/>
              </a:rPr>
              <a:t>	</a:t>
            </a:r>
            <a:r>
              <a:rPr sz="2300" dirty="0">
                <a:latin typeface="Symbol" panose="05050102010706020507"/>
                <a:cs typeface="Symbol" panose="05050102010706020507"/>
              </a:rPr>
              <a:t></a:t>
            </a:r>
            <a:endParaRPr sz="2300">
              <a:latin typeface="Symbol" panose="05050102010706020507"/>
              <a:cs typeface="Symbol" panose="05050102010706020507"/>
            </a:endParaRPr>
          </a:p>
        </p:txBody>
      </p:sp>
      <p:sp>
        <p:nvSpPr>
          <p:cNvPr id="26" name="object 26"/>
          <p:cNvSpPr txBox="1"/>
          <p:nvPr/>
        </p:nvSpPr>
        <p:spPr>
          <a:xfrm>
            <a:off x="3261461" y="3335090"/>
            <a:ext cx="245745" cy="366395"/>
          </a:xfrm>
          <a:prstGeom prst="rect">
            <a:avLst/>
          </a:prstGeom>
        </p:spPr>
        <p:txBody>
          <a:bodyPr vert="horz" wrap="square" lIns="0" tIns="12700" rIns="0" bIns="0" rtlCol="0">
            <a:spAutoFit/>
          </a:bodyPr>
          <a:lstStyle/>
          <a:p>
            <a:pPr marL="12700">
              <a:lnSpc>
                <a:spcPct val="100000"/>
              </a:lnSpc>
              <a:spcBef>
                <a:spcPts val="100"/>
              </a:spcBef>
            </a:pPr>
            <a:r>
              <a:rPr sz="2300" spc="-50" dirty="0">
                <a:latin typeface="Symbol" panose="05050102010706020507"/>
                <a:cs typeface="Symbol" panose="05050102010706020507"/>
              </a:rPr>
              <a:t></a:t>
            </a:r>
            <a:r>
              <a:rPr sz="2300" i="1" dirty="0">
                <a:latin typeface="Times New Roman" panose="02020603050405020304"/>
                <a:cs typeface="Times New Roman" panose="02020603050405020304"/>
              </a:rPr>
              <a:t>l</a:t>
            </a:r>
            <a:endParaRPr sz="2300">
              <a:latin typeface="Times New Roman" panose="02020603050405020304"/>
              <a:cs typeface="Times New Roman" panose="02020603050405020304"/>
            </a:endParaRPr>
          </a:p>
        </p:txBody>
      </p:sp>
      <p:sp>
        <p:nvSpPr>
          <p:cNvPr id="27" name="object 27"/>
          <p:cNvSpPr txBox="1"/>
          <p:nvPr/>
        </p:nvSpPr>
        <p:spPr>
          <a:xfrm>
            <a:off x="4836748" y="3319219"/>
            <a:ext cx="325755" cy="384810"/>
          </a:xfrm>
          <a:prstGeom prst="rect">
            <a:avLst/>
          </a:prstGeom>
        </p:spPr>
        <p:txBody>
          <a:bodyPr vert="horz" wrap="square" lIns="0" tIns="15875" rIns="0" bIns="0" rtlCol="0">
            <a:spAutoFit/>
          </a:bodyPr>
          <a:lstStyle/>
          <a:p>
            <a:pPr marL="12700">
              <a:lnSpc>
                <a:spcPct val="100000"/>
              </a:lnSpc>
              <a:spcBef>
                <a:spcPts val="125"/>
              </a:spcBef>
            </a:pPr>
            <a:r>
              <a:rPr sz="2300" spc="-45" dirty="0">
                <a:latin typeface="Symbol" panose="05050102010706020507"/>
                <a:cs typeface="Symbol" panose="05050102010706020507"/>
              </a:rPr>
              <a:t></a:t>
            </a:r>
            <a:r>
              <a:rPr sz="2400" i="1" spc="-55" dirty="0">
                <a:latin typeface="Symbol" panose="05050102010706020507"/>
                <a:cs typeface="Symbol" panose="05050102010706020507"/>
              </a:rPr>
              <a:t></a:t>
            </a:r>
            <a:endParaRPr sz="2400">
              <a:latin typeface="Symbol" panose="05050102010706020507"/>
              <a:cs typeface="Symbol" panose="05050102010706020507"/>
            </a:endParaRPr>
          </a:p>
        </p:txBody>
      </p:sp>
      <p:sp>
        <p:nvSpPr>
          <p:cNvPr id="28" name="object 28"/>
          <p:cNvSpPr txBox="1"/>
          <p:nvPr/>
        </p:nvSpPr>
        <p:spPr>
          <a:xfrm>
            <a:off x="5841035" y="3185201"/>
            <a:ext cx="671195" cy="366395"/>
          </a:xfrm>
          <a:prstGeom prst="rect">
            <a:avLst/>
          </a:prstGeom>
        </p:spPr>
        <p:txBody>
          <a:bodyPr vert="horz" wrap="square" lIns="0" tIns="12700" rIns="0" bIns="0" rtlCol="0">
            <a:spAutoFit/>
          </a:bodyPr>
          <a:lstStyle/>
          <a:p>
            <a:pPr marL="12700">
              <a:lnSpc>
                <a:spcPct val="100000"/>
              </a:lnSpc>
              <a:spcBef>
                <a:spcPts val="100"/>
              </a:spcBef>
            </a:pPr>
            <a:r>
              <a:rPr sz="2300" dirty="0">
                <a:latin typeface="Symbol" panose="05050102010706020507"/>
                <a:cs typeface="Symbol" panose="05050102010706020507"/>
              </a:rPr>
              <a:t></a:t>
            </a:r>
            <a:r>
              <a:rPr sz="2300" dirty="0">
                <a:latin typeface="Times New Roman" panose="02020603050405020304"/>
                <a:cs typeface="Times New Roman" panose="02020603050405020304"/>
              </a:rPr>
              <a:t> </a:t>
            </a:r>
            <a:r>
              <a:rPr sz="3450" spc="-30" baseline="-29000" dirty="0">
                <a:latin typeface="Symbol" panose="05050102010706020507"/>
                <a:cs typeface="Symbol" panose="05050102010706020507"/>
              </a:rPr>
              <a:t></a:t>
            </a:r>
            <a:r>
              <a:rPr sz="3450" i="1" spc="-30" baseline="-29000" dirty="0">
                <a:latin typeface="Times New Roman" panose="02020603050405020304"/>
                <a:cs typeface="Times New Roman" panose="02020603050405020304"/>
              </a:rPr>
              <a:t>l</a:t>
            </a:r>
            <a:r>
              <a:rPr sz="3450" i="1" spc="487" baseline="-29000" dirty="0">
                <a:latin typeface="Times New Roman" panose="02020603050405020304"/>
                <a:cs typeface="Times New Roman" panose="02020603050405020304"/>
              </a:rPr>
              <a:t> </a:t>
            </a:r>
            <a:r>
              <a:rPr sz="2300" dirty="0">
                <a:latin typeface="Symbol" panose="05050102010706020507"/>
                <a:cs typeface="Symbol" panose="05050102010706020507"/>
              </a:rPr>
              <a:t></a:t>
            </a:r>
            <a:endParaRPr sz="2300">
              <a:latin typeface="Symbol" panose="05050102010706020507"/>
              <a:cs typeface="Symbol" panose="05050102010706020507"/>
            </a:endParaRPr>
          </a:p>
        </p:txBody>
      </p:sp>
      <p:sp>
        <p:nvSpPr>
          <p:cNvPr id="29" name="object 29"/>
          <p:cNvSpPr txBox="1"/>
          <p:nvPr/>
        </p:nvSpPr>
        <p:spPr>
          <a:xfrm>
            <a:off x="2862400" y="3368645"/>
            <a:ext cx="138430" cy="366395"/>
          </a:xfrm>
          <a:prstGeom prst="rect">
            <a:avLst/>
          </a:prstGeom>
        </p:spPr>
        <p:txBody>
          <a:bodyPr vert="horz" wrap="square" lIns="0" tIns="12700" rIns="0" bIns="0" rtlCol="0">
            <a:spAutoFit/>
          </a:bodyPr>
          <a:lstStyle/>
          <a:p>
            <a:pPr marL="12700">
              <a:lnSpc>
                <a:spcPct val="100000"/>
              </a:lnSpc>
              <a:spcBef>
                <a:spcPts val="100"/>
              </a:spcBef>
            </a:pPr>
            <a:r>
              <a:rPr sz="2300" dirty="0">
                <a:latin typeface="Symbol" panose="05050102010706020507"/>
                <a:cs typeface="Symbol" panose="05050102010706020507"/>
              </a:rPr>
              <a:t></a:t>
            </a:r>
            <a:endParaRPr sz="2300">
              <a:latin typeface="Symbol" panose="05050102010706020507"/>
              <a:cs typeface="Symbol" panose="05050102010706020507"/>
            </a:endParaRPr>
          </a:p>
        </p:txBody>
      </p:sp>
      <p:sp>
        <p:nvSpPr>
          <p:cNvPr id="30" name="object 30"/>
          <p:cNvSpPr txBox="1"/>
          <p:nvPr/>
        </p:nvSpPr>
        <p:spPr>
          <a:xfrm>
            <a:off x="4477524" y="3368645"/>
            <a:ext cx="138430" cy="366395"/>
          </a:xfrm>
          <a:prstGeom prst="rect">
            <a:avLst/>
          </a:prstGeom>
        </p:spPr>
        <p:txBody>
          <a:bodyPr vert="horz" wrap="square" lIns="0" tIns="12700" rIns="0" bIns="0" rtlCol="0">
            <a:spAutoFit/>
          </a:bodyPr>
          <a:lstStyle/>
          <a:p>
            <a:pPr marL="12700">
              <a:lnSpc>
                <a:spcPct val="100000"/>
              </a:lnSpc>
              <a:spcBef>
                <a:spcPts val="100"/>
              </a:spcBef>
            </a:pPr>
            <a:r>
              <a:rPr sz="2300" dirty="0">
                <a:latin typeface="Symbol" panose="05050102010706020507"/>
                <a:cs typeface="Symbol" panose="05050102010706020507"/>
              </a:rPr>
              <a:t></a:t>
            </a:r>
            <a:endParaRPr sz="2300">
              <a:latin typeface="Symbol" panose="05050102010706020507"/>
              <a:cs typeface="Symbol" panose="05050102010706020507"/>
            </a:endParaRPr>
          </a:p>
        </p:txBody>
      </p:sp>
      <p:sp>
        <p:nvSpPr>
          <p:cNvPr id="31" name="object 31"/>
          <p:cNvSpPr txBox="1"/>
          <p:nvPr/>
        </p:nvSpPr>
        <p:spPr>
          <a:xfrm>
            <a:off x="3776583" y="3404439"/>
            <a:ext cx="2990215" cy="356870"/>
          </a:xfrm>
          <a:prstGeom prst="rect">
            <a:avLst/>
          </a:prstGeom>
        </p:spPr>
        <p:txBody>
          <a:bodyPr vert="horz" wrap="square" lIns="0" tIns="12700" rIns="0" bIns="0" rtlCol="0">
            <a:spAutoFit/>
          </a:bodyPr>
          <a:lstStyle/>
          <a:p>
            <a:pPr marL="12700">
              <a:lnSpc>
                <a:spcPct val="100000"/>
              </a:lnSpc>
              <a:spcBef>
                <a:spcPts val="100"/>
              </a:spcBef>
              <a:tabLst>
                <a:tab pos="1627505" algn="l"/>
                <a:tab pos="2609850" algn="l"/>
              </a:tabLst>
            </a:pPr>
            <a:r>
              <a:rPr sz="3450" spc="-7" baseline="7000" dirty="0">
                <a:latin typeface="Symbol" panose="05050102010706020507"/>
                <a:cs typeface="Symbol" panose="05050102010706020507"/>
              </a:rPr>
              <a:t></a:t>
            </a:r>
            <a:r>
              <a:rPr sz="1300" i="1" spc="-5" dirty="0">
                <a:latin typeface="Times New Roman" panose="02020603050405020304"/>
                <a:cs typeface="Times New Roman" panose="02020603050405020304"/>
              </a:rPr>
              <a:t>T</a:t>
            </a:r>
            <a:r>
              <a:rPr sz="1300" i="1" spc="-114" dirty="0">
                <a:latin typeface="Times New Roman" panose="02020603050405020304"/>
                <a:cs typeface="Times New Roman" panose="02020603050405020304"/>
              </a:rPr>
              <a:t> </a:t>
            </a:r>
            <a:r>
              <a:rPr sz="1300" spc="-25" dirty="0">
                <a:latin typeface="Times New Roman" panose="02020603050405020304"/>
                <a:cs typeface="Times New Roman" panose="02020603050405020304"/>
              </a:rPr>
              <a:t>,</a:t>
            </a:r>
            <a:r>
              <a:rPr sz="1300" i="1" spc="-25" dirty="0">
                <a:latin typeface="Times New Roman" panose="02020603050405020304"/>
                <a:cs typeface="Times New Roman" panose="02020603050405020304"/>
              </a:rPr>
              <a:t>V	</a:t>
            </a:r>
            <a:r>
              <a:rPr sz="3450" spc="-7" baseline="7000" dirty="0">
                <a:latin typeface="Symbol" panose="05050102010706020507"/>
                <a:cs typeface="Symbol" panose="05050102010706020507"/>
              </a:rPr>
              <a:t></a:t>
            </a:r>
            <a:r>
              <a:rPr sz="1300" i="1" spc="-5" dirty="0">
                <a:latin typeface="Times New Roman" panose="02020603050405020304"/>
                <a:cs typeface="Times New Roman" panose="02020603050405020304"/>
              </a:rPr>
              <a:t>T</a:t>
            </a:r>
            <a:r>
              <a:rPr sz="1300" i="1" spc="-110" dirty="0">
                <a:latin typeface="Times New Roman" panose="02020603050405020304"/>
                <a:cs typeface="Times New Roman" panose="02020603050405020304"/>
              </a:rPr>
              <a:t> </a:t>
            </a:r>
            <a:r>
              <a:rPr sz="1300" spc="-25" dirty="0">
                <a:latin typeface="Times New Roman" panose="02020603050405020304"/>
                <a:cs typeface="Times New Roman" panose="02020603050405020304"/>
              </a:rPr>
              <a:t>,</a:t>
            </a:r>
            <a:r>
              <a:rPr sz="1300" i="1" spc="-25" dirty="0">
                <a:latin typeface="Times New Roman" panose="02020603050405020304"/>
                <a:cs typeface="Times New Roman" panose="02020603050405020304"/>
              </a:rPr>
              <a:t>V </a:t>
            </a:r>
            <a:r>
              <a:rPr sz="1300" i="1" spc="20" dirty="0">
                <a:latin typeface="Times New Roman" panose="02020603050405020304"/>
                <a:cs typeface="Times New Roman" panose="02020603050405020304"/>
              </a:rPr>
              <a:t> </a:t>
            </a:r>
            <a:r>
              <a:rPr sz="3450" baseline="7000" dirty="0">
                <a:latin typeface="Symbol" panose="05050102010706020507"/>
                <a:cs typeface="Symbol" panose="05050102010706020507"/>
              </a:rPr>
              <a:t></a:t>
            </a:r>
            <a:r>
              <a:rPr sz="3450" baseline="7000" dirty="0">
                <a:latin typeface="Times New Roman" panose="02020603050405020304"/>
                <a:cs typeface="Times New Roman" panose="02020603050405020304"/>
              </a:rPr>
              <a:t>	</a:t>
            </a:r>
            <a:r>
              <a:rPr sz="3450" spc="-7" baseline="7000" dirty="0">
                <a:latin typeface="Symbol" panose="05050102010706020507"/>
                <a:cs typeface="Symbol" panose="05050102010706020507"/>
              </a:rPr>
              <a:t></a:t>
            </a:r>
            <a:r>
              <a:rPr sz="1300" i="1" spc="-5" dirty="0">
                <a:latin typeface="Times New Roman" panose="02020603050405020304"/>
                <a:cs typeface="Times New Roman" panose="02020603050405020304"/>
              </a:rPr>
              <a:t>T</a:t>
            </a:r>
            <a:r>
              <a:rPr sz="1300" i="1" spc="-170" dirty="0">
                <a:latin typeface="Times New Roman" panose="02020603050405020304"/>
                <a:cs typeface="Times New Roman" panose="02020603050405020304"/>
              </a:rPr>
              <a:t> </a:t>
            </a:r>
            <a:r>
              <a:rPr sz="1300" spc="-25" dirty="0">
                <a:latin typeface="Times New Roman" panose="02020603050405020304"/>
                <a:cs typeface="Times New Roman" panose="02020603050405020304"/>
              </a:rPr>
              <a:t>,</a:t>
            </a:r>
            <a:r>
              <a:rPr sz="1300" i="1" spc="-25" dirty="0">
                <a:latin typeface="Times New Roman" panose="02020603050405020304"/>
                <a:cs typeface="Times New Roman" panose="02020603050405020304"/>
              </a:rPr>
              <a:t>V</a:t>
            </a:r>
            <a:endParaRPr sz="1300">
              <a:latin typeface="Times New Roman" panose="02020603050405020304"/>
              <a:cs typeface="Times New Roman" panose="02020603050405020304"/>
            </a:endParaRPr>
          </a:p>
        </p:txBody>
      </p:sp>
      <p:sp>
        <p:nvSpPr>
          <p:cNvPr id="32" name="object 32"/>
          <p:cNvSpPr/>
          <p:nvPr/>
        </p:nvSpPr>
        <p:spPr>
          <a:xfrm>
            <a:off x="2863550" y="4326742"/>
            <a:ext cx="340360" cy="0"/>
          </a:xfrm>
          <a:custGeom>
            <a:avLst/>
            <a:gdLst/>
            <a:ahLst/>
            <a:cxnLst/>
            <a:rect l="l" t="t" r="r" b="b"/>
            <a:pathLst>
              <a:path w="340360">
                <a:moveTo>
                  <a:pt x="0" y="0"/>
                </a:moveTo>
                <a:lnTo>
                  <a:pt x="340366" y="0"/>
                </a:lnTo>
              </a:path>
            </a:pathLst>
          </a:custGeom>
          <a:ln w="14308">
            <a:solidFill>
              <a:srgbClr val="000000"/>
            </a:solidFill>
          </a:ln>
        </p:spPr>
        <p:txBody>
          <a:bodyPr wrap="square" lIns="0" tIns="0" rIns="0" bIns="0" rtlCol="0"/>
          <a:lstStyle/>
          <a:p/>
        </p:txBody>
      </p:sp>
      <p:sp>
        <p:nvSpPr>
          <p:cNvPr id="33" name="object 33"/>
          <p:cNvSpPr/>
          <p:nvPr/>
        </p:nvSpPr>
        <p:spPr>
          <a:xfrm>
            <a:off x="3398465" y="4326742"/>
            <a:ext cx="170180" cy="0"/>
          </a:xfrm>
          <a:custGeom>
            <a:avLst/>
            <a:gdLst/>
            <a:ahLst/>
            <a:cxnLst/>
            <a:rect l="l" t="t" r="r" b="b"/>
            <a:pathLst>
              <a:path w="170180">
                <a:moveTo>
                  <a:pt x="0" y="0"/>
                </a:moveTo>
                <a:lnTo>
                  <a:pt x="169968" y="0"/>
                </a:lnTo>
              </a:path>
            </a:pathLst>
          </a:custGeom>
          <a:ln w="14308">
            <a:solidFill>
              <a:srgbClr val="000000"/>
            </a:solidFill>
          </a:ln>
        </p:spPr>
        <p:txBody>
          <a:bodyPr wrap="square" lIns="0" tIns="0" rIns="0" bIns="0" rtlCol="0"/>
          <a:lstStyle/>
          <a:p/>
        </p:txBody>
      </p:sp>
      <p:sp>
        <p:nvSpPr>
          <p:cNvPr id="34" name="object 34"/>
          <p:cNvSpPr/>
          <p:nvPr/>
        </p:nvSpPr>
        <p:spPr>
          <a:xfrm>
            <a:off x="4879304" y="4326742"/>
            <a:ext cx="201930" cy="0"/>
          </a:xfrm>
          <a:custGeom>
            <a:avLst/>
            <a:gdLst/>
            <a:ahLst/>
            <a:cxnLst/>
            <a:rect l="l" t="t" r="r" b="b"/>
            <a:pathLst>
              <a:path w="201929">
                <a:moveTo>
                  <a:pt x="0" y="0"/>
                </a:moveTo>
                <a:lnTo>
                  <a:pt x="201763" y="0"/>
                </a:lnTo>
              </a:path>
            </a:pathLst>
          </a:custGeom>
          <a:ln w="14308">
            <a:solidFill>
              <a:srgbClr val="000000"/>
            </a:solidFill>
          </a:ln>
        </p:spPr>
        <p:txBody>
          <a:bodyPr wrap="square" lIns="0" tIns="0" rIns="0" bIns="0" rtlCol="0"/>
          <a:lstStyle/>
          <a:p/>
        </p:txBody>
      </p:sp>
      <p:sp>
        <p:nvSpPr>
          <p:cNvPr id="35" name="object 35"/>
          <p:cNvSpPr/>
          <p:nvPr/>
        </p:nvSpPr>
        <p:spPr>
          <a:xfrm>
            <a:off x="5783211" y="4326742"/>
            <a:ext cx="260350" cy="0"/>
          </a:xfrm>
          <a:custGeom>
            <a:avLst/>
            <a:gdLst/>
            <a:ahLst/>
            <a:cxnLst/>
            <a:rect l="l" t="t" r="r" b="b"/>
            <a:pathLst>
              <a:path w="260350">
                <a:moveTo>
                  <a:pt x="0" y="0"/>
                </a:moveTo>
                <a:lnTo>
                  <a:pt x="259947" y="0"/>
                </a:lnTo>
              </a:path>
            </a:pathLst>
          </a:custGeom>
          <a:ln w="14308">
            <a:solidFill>
              <a:srgbClr val="000000"/>
            </a:solidFill>
          </a:ln>
        </p:spPr>
        <p:txBody>
          <a:bodyPr wrap="square" lIns="0" tIns="0" rIns="0" bIns="0" rtlCol="0"/>
          <a:lstStyle/>
          <a:p/>
        </p:txBody>
      </p:sp>
      <p:sp>
        <p:nvSpPr>
          <p:cNvPr id="36" name="object 36"/>
          <p:cNvSpPr/>
          <p:nvPr/>
        </p:nvSpPr>
        <p:spPr>
          <a:xfrm>
            <a:off x="6237224" y="4326742"/>
            <a:ext cx="210820" cy="0"/>
          </a:xfrm>
          <a:custGeom>
            <a:avLst/>
            <a:gdLst/>
            <a:ahLst/>
            <a:cxnLst/>
            <a:rect l="l" t="t" r="r" b="b"/>
            <a:pathLst>
              <a:path w="210820">
                <a:moveTo>
                  <a:pt x="0" y="0"/>
                </a:moveTo>
                <a:lnTo>
                  <a:pt x="210714" y="0"/>
                </a:lnTo>
              </a:path>
            </a:pathLst>
          </a:custGeom>
          <a:ln w="14308">
            <a:solidFill>
              <a:srgbClr val="000000"/>
            </a:solidFill>
          </a:ln>
        </p:spPr>
        <p:txBody>
          <a:bodyPr wrap="square" lIns="0" tIns="0" rIns="0" bIns="0" rtlCol="0"/>
          <a:lstStyle/>
          <a:p/>
        </p:txBody>
      </p:sp>
      <p:sp>
        <p:nvSpPr>
          <p:cNvPr id="37" name="object 37"/>
          <p:cNvSpPr/>
          <p:nvPr/>
        </p:nvSpPr>
        <p:spPr>
          <a:xfrm>
            <a:off x="6888524" y="4326742"/>
            <a:ext cx="556260" cy="0"/>
          </a:xfrm>
          <a:custGeom>
            <a:avLst/>
            <a:gdLst/>
            <a:ahLst/>
            <a:cxnLst/>
            <a:rect l="l" t="t" r="r" b="b"/>
            <a:pathLst>
              <a:path w="556260">
                <a:moveTo>
                  <a:pt x="0" y="0"/>
                </a:moveTo>
                <a:lnTo>
                  <a:pt x="555878" y="0"/>
                </a:lnTo>
              </a:path>
            </a:pathLst>
          </a:custGeom>
          <a:ln w="14308">
            <a:solidFill>
              <a:srgbClr val="000000"/>
            </a:solidFill>
          </a:ln>
        </p:spPr>
        <p:txBody>
          <a:bodyPr wrap="square" lIns="0" tIns="0" rIns="0" bIns="0" rtlCol="0"/>
          <a:lstStyle/>
          <a:p/>
        </p:txBody>
      </p:sp>
      <p:sp>
        <p:nvSpPr>
          <p:cNvPr id="38" name="object 38"/>
          <p:cNvSpPr/>
          <p:nvPr/>
        </p:nvSpPr>
        <p:spPr>
          <a:xfrm>
            <a:off x="8064373" y="4326742"/>
            <a:ext cx="323850" cy="0"/>
          </a:xfrm>
          <a:custGeom>
            <a:avLst/>
            <a:gdLst/>
            <a:ahLst/>
            <a:cxnLst/>
            <a:rect l="l" t="t" r="r" b="b"/>
            <a:pathLst>
              <a:path w="323850">
                <a:moveTo>
                  <a:pt x="0" y="0"/>
                </a:moveTo>
                <a:lnTo>
                  <a:pt x="323322" y="0"/>
                </a:lnTo>
              </a:path>
            </a:pathLst>
          </a:custGeom>
          <a:ln w="14308">
            <a:solidFill>
              <a:srgbClr val="000000"/>
            </a:solidFill>
          </a:ln>
        </p:spPr>
        <p:txBody>
          <a:bodyPr wrap="square" lIns="0" tIns="0" rIns="0" bIns="0" rtlCol="0"/>
          <a:lstStyle/>
          <a:p/>
        </p:txBody>
      </p:sp>
      <p:sp>
        <p:nvSpPr>
          <p:cNvPr id="39" name="object 39"/>
          <p:cNvSpPr txBox="1"/>
          <p:nvPr/>
        </p:nvSpPr>
        <p:spPr>
          <a:xfrm>
            <a:off x="4491901" y="4085947"/>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2</a:t>
            </a:r>
            <a:endParaRPr sz="1300">
              <a:latin typeface="Times New Roman" panose="02020603050405020304"/>
              <a:cs typeface="Times New Roman" panose="02020603050405020304"/>
            </a:endParaRPr>
          </a:p>
        </p:txBody>
      </p:sp>
      <p:sp>
        <p:nvSpPr>
          <p:cNvPr id="40" name="object 40"/>
          <p:cNvSpPr txBox="1"/>
          <p:nvPr/>
        </p:nvSpPr>
        <p:spPr>
          <a:xfrm>
            <a:off x="8250751" y="4315535"/>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2</a:t>
            </a:r>
            <a:endParaRPr sz="1300">
              <a:latin typeface="Times New Roman" panose="02020603050405020304"/>
              <a:cs typeface="Times New Roman" panose="02020603050405020304"/>
            </a:endParaRPr>
          </a:p>
        </p:txBody>
      </p:sp>
      <p:sp>
        <p:nvSpPr>
          <p:cNvPr id="41" name="object 41"/>
          <p:cNvSpPr txBox="1"/>
          <p:nvPr/>
        </p:nvSpPr>
        <p:spPr>
          <a:xfrm>
            <a:off x="7135177" y="4523201"/>
            <a:ext cx="110489" cy="217170"/>
          </a:xfrm>
          <a:prstGeom prst="rect">
            <a:avLst/>
          </a:prstGeom>
        </p:spPr>
        <p:txBody>
          <a:bodyPr vert="horz" wrap="square" lIns="0" tIns="17145" rIns="0" bIns="0" rtlCol="0">
            <a:spAutoFit/>
          </a:bodyPr>
          <a:lstStyle/>
          <a:p>
            <a:pPr marL="12700">
              <a:lnSpc>
                <a:spcPct val="100000"/>
              </a:lnSpc>
              <a:spcBef>
                <a:spcPts val="135"/>
              </a:spcBef>
            </a:pPr>
            <a:r>
              <a:rPr sz="1300" spc="15" dirty="0">
                <a:latin typeface="Times New Roman" panose="02020603050405020304"/>
                <a:cs typeface="Times New Roman" panose="02020603050405020304"/>
              </a:rPr>
              <a:t>0</a:t>
            </a:r>
            <a:endParaRPr sz="1300">
              <a:latin typeface="Times New Roman" panose="02020603050405020304"/>
              <a:cs typeface="Times New Roman" panose="02020603050405020304"/>
            </a:endParaRPr>
          </a:p>
        </p:txBody>
      </p:sp>
      <p:sp>
        <p:nvSpPr>
          <p:cNvPr id="42" name="object 42"/>
          <p:cNvSpPr txBox="1"/>
          <p:nvPr/>
        </p:nvSpPr>
        <p:spPr>
          <a:xfrm>
            <a:off x="8141128" y="3908380"/>
            <a:ext cx="17272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Times New Roman" panose="02020603050405020304"/>
                <a:cs typeface="Times New Roman" panose="02020603050405020304"/>
              </a:rPr>
              <a:t>1</a:t>
            </a:r>
            <a:endParaRPr sz="2300">
              <a:latin typeface="Times New Roman" panose="02020603050405020304"/>
              <a:cs typeface="Times New Roman" panose="02020603050405020304"/>
            </a:endParaRPr>
          </a:p>
        </p:txBody>
      </p:sp>
      <p:sp>
        <p:nvSpPr>
          <p:cNvPr id="43" name="object 43"/>
          <p:cNvSpPr txBox="1"/>
          <p:nvPr/>
        </p:nvSpPr>
        <p:spPr>
          <a:xfrm>
            <a:off x="6906739" y="3908380"/>
            <a:ext cx="507365" cy="367665"/>
          </a:xfrm>
          <a:prstGeom prst="rect">
            <a:avLst/>
          </a:prstGeom>
        </p:spPr>
        <p:txBody>
          <a:bodyPr vert="horz" wrap="square" lIns="0" tIns="13970" rIns="0" bIns="0" rtlCol="0">
            <a:spAutoFit/>
          </a:bodyPr>
          <a:lstStyle/>
          <a:p>
            <a:pPr marL="12700">
              <a:lnSpc>
                <a:spcPct val="100000"/>
              </a:lnSpc>
              <a:spcBef>
                <a:spcPts val="110"/>
              </a:spcBef>
            </a:pPr>
            <a:r>
              <a:rPr sz="2300" i="1" spc="-25" dirty="0">
                <a:latin typeface="Times New Roman" panose="02020603050405020304"/>
                <a:cs typeface="Times New Roman" panose="02020603050405020304"/>
              </a:rPr>
              <a:t>N</a:t>
            </a:r>
            <a:r>
              <a:rPr sz="2300" i="1" spc="-35" dirty="0">
                <a:latin typeface="Times New Roman" panose="02020603050405020304"/>
                <a:cs typeface="Times New Roman" panose="02020603050405020304"/>
              </a:rPr>
              <a:t>k</a:t>
            </a:r>
            <a:r>
              <a:rPr sz="2300" i="1" spc="5" dirty="0">
                <a:latin typeface="Times New Roman" panose="02020603050405020304"/>
                <a:cs typeface="Times New Roman" panose="02020603050405020304"/>
              </a:rPr>
              <a:t>T</a:t>
            </a:r>
            <a:endParaRPr sz="2300">
              <a:latin typeface="Times New Roman" panose="02020603050405020304"/>
              <a:cs typeface="Times New Roman" panose="02020603050405020304"/>
            </a:endParaRPr>
          </a:p>
        </p:txBody>
      </p:sp>
      <p:sp>
        <p:nvSpPr>
          <p:cNvPr id="44" name="object 44"/>
          <p:cNvSpPr txBox="1"/>
          <p:nvPr/>
        </p:nvSpPr>
        <p:spPr>
          <a:xfrm>
            <a:off x="7056915" y="4323262"/>
            <a:ext cx="107314" cy="367665"/>
          </a:xfrm>
          <a:prstGeom prst="rect">
            <a:avLst/>
          </a:prstGeom>
        </p:spPr>
        <p:txBody>
          <a:bodyPr vert="horz" wrap="square" lIns="0" tIns="13970" rIns="0" bIns="0" rtlCol="0">
            <a:spAutoFit/>
          </a:bodyPr>
          <a:lstStyle/>
          <a:p>
            <a:pPr marL="12700">
              <a:lnSpc>
                <a:spcPct val="100000"/>
              </a:lnSpc>
              <a:spcBef>
                <a:spcPts val="110"/>
              </a:spcBef>
            </a:pPr>
            <a:r>
              <a:rPr sz="2300" i="1" dirty="0">
                <a:latin typeface="Times New Roman" panose="02020603050405020304"/>
                <a:cs typeface="Times New Roman" panose="02020603050405020304"/>
              </a:rPr>
              <a:t>l</a:t>
            </a:r>
            <a:endParaRPr sz="2300">
              <a:latin typeface="Times New Roman" panose="02020603050405020304"/>
              <a:cs typeface="Times New Roman" panose="02020603050405020304"/>
            </a:endParaRPr>
          </a:p>
        </p:txBody>
      </p:sp>
      <p:sp>
        <p:nvSpPr>
          <p:cNvPr id="45" name="object 45"/>
          <p:cNvSpPr txBox="1"/>
          <p:nvPr/>
        </p:nvSpPr>
        <p:spPr>
          <a:xfrm>
            <a:off x="4879920" y="4307366"/>
            <a:ext cx="186690" cy="386080"/>
          </a:xfrm>
          <a:prstGeom prst="rect">
            <a:avLst/>
          </a:prstGeom>
        </p:spPr>
        <p:txBody>
          <a:bodyPr vert="horz" wrap="square" lIns="0" tIns="17145" rIns="0" bIns="0" rtlCol="0">
            <a:spAutoFit/>
          </a:bodyPr>
          <a:lstStyle/>
          <a:p>
            <a:pPr marL="12700">
              <a:lnSpc>
                <a:spcPct val="100000"/>
              </a:lnSpc>
              <a:spcBef>
                <a:spcPts val="135"/>
              </a:spcBef>
            </a:pPr>
            <a:r>
              <a:rPr sz="2400" i="1" spc="-50" dirty="0">
                <a:latin typeface="Symbol" panose="05050102010706020507"/>
                <a:cs typeface="Symbol" panose="05050102010706020507"/>
              </a:rPr>
              <a:t></a:t>
            </a:r>
            <a:endParaRPr sz="2400">
              <a:latin typeface="Symbol" panose="05050102010706020507"/>
              <a:cs typeface="Symbol" panose="05050102010706020507"/>
            </a:endParaRPr>
          </a:p>
        </p:txBody>
      </p:sp>
      <p:sp>
        <p:nvSpPr>
          <p:cNvPr id="46" name="object 46"/>
          <p:cNvSpPr txBox="1"/>
          <p:nvPr/>
        </p:nvSpPr>
        <p:spPr>
          <a:xfrm>
            <a:off x="8064132" y="4307366"/>
            <a:ext cx="186690" cy="386080"/>
          </a:xfrm>
          <a:prstGeom prst="rect">
            <a:avLst/>
          </a:prstGeom>
        </p:spPr>
        <p:txBody>
          <a:bodyPr vert="horz" wrap="square" lIns="0" tIns="17145" rIns="0" bIns="0" rtlCol="0">
            <a:spAutoFit/>
          </a:bodyPr>
          <a:lstStyle/>
          <a:p>
            <a:pPr marL="12700">
              <a:lnSpc>
                <a:spcPct val="100000"/>
              </a:lnSpc>
              <a:spcBef>
                <a:spcPts val="135"/>
              </a:spcBef>
            </a:pPr>
            <a:r>
              <a:rPr sz="2400" i="1" spc="-50" dirty="0">
                <a:latin typeface="Symbol" panose="05050102010706020507"/>
                <a:cs typeface="Symbol" panose="05050102010706020507"/>
              </a:rPr>
              <a:t></a:t>
            </a:r>
            <a:endParaRPr sz="2400">
              <a:latin typeface="Symbol" panose="05050102010706020507"/>
              <a:cs typeface="Symbol" panose="05050102010706020507"/>
            </a:endParaRPr>
          </a:p>
        </p:txBody>
      </p:sp>
      <p:sp>
        <p:nvSpPr>
          <p:cNvPr id="47" name="object 47"/>
          <p:cNvSpPr txBox="1"/>
          <p:nvPr/>
        </p:nvSpPr>
        <p:spPr>
          <a:xfrm>
            <a:off x="6070739" y="3886903"/>
            <a:ext cx="540385" cy="367665"/>
          </a:xfrm>
          <a:prstGeom prst="rect">
            <a:avLst/>
          </a:prstGeom>
        </p:spPr>
        <p:txBody>
          <a:bodyPr vert="horz" wrap="square" lIns="0" tIns="13970" rIns="0" bIns="0" rtlCol="0">
            <a:spAutoFit/>
          </a:bodyPr>
          <a:lstStyle/>
          <a:p>
            <a:pPr marL="12700">
              <a:lnSpc>
                <a:spcPct val="100000"/>
              </a:lnSpc>
              <a:spcBef>
                <a:spcPts val="110"/>
              </a:spcBef>
              <a:tabLst>
                <a:tab pos="414020" algn="l"/>
              </a:tabLst>
            </a:pPr>
            <a:r>
              <a:rPr sz="2300" spc="5" dirty="0">
                <a:latin typeface="Symbol" panose="05050102010706020507"/>
                <a:cs typeface="Symbol" panose="05050102010706020507"/>
              </a:rPr>
              <a:t></a:t>
            </a:r>
            <a:r>
              <a:rPr sz="2300" spc="5" dirty="0">
                <a:latin typeface="Times New Roman" panose="02020603050405020304"/>
                <a:cs typeface="Times New Roman" panose="02020603050405020304"/>
              </a:rPr>
              <a:t>	</a:t>
            </a: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48" name="object 48"/>
          <p:cNvSpPr txBox="1"/>
          <p:nvPr/>
        </p:nvSpPr>
        <p:spPr>
          <a:xfrm>
            <a:off x="2947005" y="3908380"/>
            <a:ext cx="624840" cy="367665"/>
          </a:xfrm>
          <a:prstGeom prst="rect">
            <a:avLst/>
          </a:prstGeom>
        </p:spPr>
        <p:txBody>
          <a:bodyPr vert="horz" wrap="square" lIns="0" tIns="13970" rIns="0" bIns="0" rtlCol="0">
            <a:spAutoFit/>
          </a:bodyPr>
          <a:lstStyle/>
          <a:p>
            <a:pPr marL="12700">
              <a:lnSpc>
                <a:spcPct val="100000"/>
              </a:lnSpc>
              <a:spcBef>
                <a:spcPts val="110"/>
              </a:spcBef>
              <a:tabLst>
                <a:tab pos="296545" algn="l"/>
              </a:tabLst>
            </a:pPr>
            <a:r>
              <a:rPr sz="2300" spc="5" dirty="0">
                <a:latin typeface="Symbol" panose="05050102010706020507"/>
                <a:cs typeface="Symbol" panose="05050102010706020507"/>
              </a:rPr>
              <a:t></a:t>
            </a:r>
            <a:r>
              <a:rPr sz="2300" spc="5" dirty="0">
                <a:latin typeface="Times New Roman" panose="02020603050405020304"/>
                <a:cs typeface="Times New Roman" panose="02020603050405020304"/>
              </a:rPr>
              <a:t>	</a:t>
            </a:r>
            <a:r>
              <a:rPr sz="2300" spc="5" dirty="0">
                <a:latin typeface="Symbol" panose="05050102010706020507"/>
                <a:cs typeface="Symbol" panose="05050102010706020507"/>
              </a:rPr>
              <a:t></a:t>
            </a:r>
            <a:r>
              <a:rPr sz="2300" spc="-220" dirty="0">
                <a:latin typeface="Times New Roman" panose="02020603050405020304"/>
                <a:cs typeface="Times New Roman" panose="02020603050405020304"/>
              </a:rPr>
              <a:t> </a:t>
            </a:r>
            <a:r>
              <a:rPr sz="2300" spc="5" dirty="0">
                <a:latin typeface="Times New Roman" panose="02020603050405020304"/>
                <a:cs typeface="Times New Roman" panose="02020603050405020304"/>
              </a:rPr>
              <a:t>1</a:t>
            </a:r>
            <a:endParaRPr sz="2300">
              <a:latin typeface="Times New Roman" panose="02020603050405020304"/>
              <a:cs typeface="Times New Roman" panose="02020603050405020304"/>
            </a:endParaRPr>
          </a:p>
        </p:txBody>
      </p:sp>
      <p:sp>
        <p:nvSpPr>
          <p:cNvPr id="49" name="object 49"/>
          <p:cNvSpPr txBox="1"/>
          <p:nvPr/>
        </p:nvSpPr>
        <p:spPr>
          <a:xfrm>
            <a:off x="4900496" y="3908380"/>
            <a:ext cx="1487170" cy="367665"/>
          </a:xfrm>
          <a:prstGeom prst="rect">
            <a:avLst/>
          </a:prstGeom>
        </p:spPr>
        <p:txBody>
          <a:bodyPr vert="horz" wrap="square" lIns="0" tIns="13970" rIns="0" bIns="0" rtlCol="0">
            <a:spAutoFit/>
          </a:bodyPr>
          <a:lstStyle/>
          <a:p>
            <a:pPr marL="12700">
              <a:lnSpc>
                <a:spcPct val="100000"/>
              </a:lnSpc>
              <a:spcBef>
                <a:spcPts val="110"/>
              </a:spcBef>
              <a:tabLst>
                <a:tab pos="728980" algn="l"/>
                <a:tab pos="1392555" algn="l"/>
              </a:tabLst>
            </a:pPr>
            <a:r>
              <a:rPr sz="2300" spc="5" dirty="0">
                <a:latin typeface="Times New Roman" panose="02020603050405020304"/>
                <a:cs typeface="Times New Roman" panose="02020603050405020304"/>
              </a:rPr>
              <a:t>2</a:t>
            </a:r>
            <a:r>
              <a:rPr sz="2300" spc="5" dirty="0">
                <a:latin typeface="Times New Roman" panose="02020603050405020304"/>
                <a:cs typeface="Times New Roman" panose="02020603050405020304"/>
              </a:rPr>
              <a:t>	</a:t>
            </a:r>
            <a:r>
              <a:rPr sz="2300" spc="5" dirty="0">
                <a:latin typeface="Symbol" panose="05050102010706020507"/>
                <a:cs typeface="Symbol" panose="05050102010706020507"/>
              </a:rPr>
              <a:t></a:t>
            </a:r>
            <a:r>
              <a:rPr sz="2300" spc="175" dirty="0">
                <a:latin typeface="Times New Roman" panose="02020603050405020304"/>
                <a:cs typeface="Times New Roman" panose="02020603050405020304"/>
              </a:rPr>
              <a:t> </a:t>
            </a:r>
            <a:r>
              <a:rPr sz="2300" spc="5" dirty="0">
                <a:latin typeface="Symbol" panose="05050102010706020507"/>
                <a:cs typeface="Symbol" panose="05050102010706020507"/>
              </a:rPr>
              <a:t></a:t>
            </a:r>
            <a:r>
              <a:rPr sz="2300" dirty="0">
                <a:latin typeface="Times New Roman" panose="02020603050405020304"/>
                <a:cs typeface="Times New Roman" panose="02020603050405020304"/>
              </a:rPr>
              <a:t>	</a:t>
            </a:r>
            <a:r>
              <a:rPr sz="2300" i="1" dirty="0">
                <a:latin typeface="Times New Roman" panose="02020603050405020304"/>
                <a:cs typeface="Times New Roman" panose="02020603050405020304"/>
              </a:rPr>
              <a:t>l</a:t>
            </a:r>
            <a:endParaRPr sz="2300">
              <a:latin typeface="Times New Roman" panose="02020603050405020304"/>
              <a:cs typeface="Times New Roman" panose="02020603050405020304"/>
            </a:endParaRPr>
          </a:p>
        </p:txBody>
      </p:sp>
      <p:sp>
        <p:nvSpPr>
          <p:cNvPr id="50" name="object 50"/>
          <p:cNvSpPr txBox="1"/>
          <p:nvPr/>
        </p:nvSpPr>
        <p:spPr>
          <a:xfrm>
            <a:off x="4160880" y="3931217"/>
            <a:ext cx="13843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51" name="object 51"/>
          <p:cNvSpPr txBox="1"/>
          <p:nvPr/>
        </p:nvSpPr>
        <p:spPr>
          <a:xfrm>
            <a:off x="5481758" y="3931217"/>
            <a:ext cx="13843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52" name="object 52"/>
          <p:cNvSpPr txBox="1"/>
          <p:nvPr/>
        </p:nvSpPr>
        <p:spPr>
          <a:xfrm>
            <a:off x="7471449" y="3931217"/>
            <a:ext cx="13843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53" name="object 53"/>
          <p:cNvSpPr txBox="1"/>
          <p:nvPr/>
        </p:nvSpPr>
        <p:spPr>
          <a:xfrm>
            <a:off x="8411197" y="3931217"/>
            <a:ext cx="13843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54" name="object 54"/>
          <p:cNvSpPr txBox="1"/>
          <p:nvPr/>
        </p:nvSpPr>
        <p:spPr>
          <a:xfrm>
            <a:off x="2411630" y="4093671"/>
            <a:ext cx="397510" cy="367665"/>
          </a:xfrm>
          <a:prstGeom prst="rect">
            <a:avLst/>
          </a:prstGeom>
        </p:spPr>
        <p:txBody>
          <a:bodyPr vert="horz" wrap="square" lIns="0" tIns="13970" rIns="0" bIns="0" rtlCol="0">
            <a:spAutoFit/>
          </a:bodyPr>
          <a:lstStyle/>
          <a:p>
            <a:pPr marL="12700">
              <a:lnSpc>
                <a:spcPct val="100000"/>
              </a:lnSpc>
              <a:spcBef>
                <a:spcPts val="110"/>
              </a:spcBef>
              <a:tabLst>
                <a:tab pos="222885" algn="l"/>
              </a:tabLst>
            </a:pPr>
            <a:r>
              <a:rPr sz="2300" i="1" dirty="0">
                <a:latin typeface="Times New Roman" panose="02020603050405020304"/>
                <a:cs typeface="Times New Roman" panose="02020603050405020304"/>
              </a:rPr>
              <a:t>f</a:t>
            </a:r>
            <a:r>
              <a:rPr sz="2300" i="1" dirty="0">
                <a:latin typeface="Times New Roman" panose="02020603050405020304"/>
                <a:cs typeface="Times New Roman" panose="02020603050405020304"/>
              </a:rPr>
              <a:t>	</a:t>
            </a: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55" name="object 55"/>
          <p:cNvSpPr txBox="1"/>
          <p:nvPr/>
        </p:nvSpPr>
        <p:spPr>
          <a:xfrm>
            <a:off x="3618468" y="4077775"/>
            <a:ext cx="1877695" cy="386080"/>
          </a:xfrm>
          <a:prstGeom prst="rect">
            <a:avLst/>
          </a:prstGeom>
        </p:spPr>
        <p:txBody>
          <a:bodyPr vert="horz" wrap="square" lIns="0" tIns="17145" rIns="0" bIns="0" rtlCol="0">
            <a:spAutoFit/>
          </a:bodyPr>
          <a:lstStyle/>
          <a:p>
            <a:pPr marL="12700">
              <a:lnSpc>
                <a:spcPct val="100000"/>
              </a:lnSpc>
              <a:spcBef>
                <a:spcPts val="135"/>
              </a:spcBef>
              <a:tabLst>
                <a:tab pos="699770" algn="l"/>
                <a:tab pos="1045210" algn="l"/>
                <a:tab pos="1519555" algn="l"/>
              </a:tabLst>
            </a:pPr>
            <a:r>
              <a:rPr sz="2300" i="1" spc="-20" dirty="0">
                <a:latin typeface="Times New Roman" panose="02020603050405020304"/>
                <a:cs typeface="Times New Roman" panose="02020603050405020304"/>
              </a:rPr>
              <a:t>NkT	</a:t>
            </a:r>
            <a:r>
              <a:rPr sz="2400" i="1" spc="-50" dirty="0">
                <a:latin typeface="Symbol" panose="05050102010706020507"/>
                <a:cs typeface="Symbol" panose="05050102010706020507"/>
              </a:rPr>
              <a:t></a:t>
            </a:r>
            <a:r>
              <a:rPr sz="2400" spc="-50" dirty="0">
                <a:latin typeface="Times New Roman" panose="02020603050405020304"/>
                <a:cs typeface="Times New Roman" panose="02020603050405020304"/>
              </a:rPr>
              <a:t>	</a:t>
            </a:r>
            <a:r>
              <a:rPr sz="2300" spc="5" dirty="0">
                <a:latin typeface="Symbol" panose="05050102010706020507"/>
                <a:cs typeface="Symbol" panose="05050102010706020507"/>
              </a:rPr>
              <a:t></a:t>
            </a:r>
            <a:r>
              <a:rPr sz="2300" spc="5" dirty="0">
                <a:latin typeface="Times New Roman" panose="02020603050405020304"/>
                <a:cs typeface="Times New Roman" panose="02020603050405020304"/>
              </a:rPr>
              <a:t>	</a:t>
            </a:r>
            <a:r>
              <a:rPr sz="2300" spc="5" dirty="0">
                <a:latin typeface="Symbol" panose="05050102010706020507"/>
                <a:cs typeface="Symbol" panose="05050102010706020507"/>
              </a:rPr>
              <a:t></a:t>
            </a:r>
            <a:r>
              <a:rPr sz="2300" spc="-360" dirty="0">
                <a:latin typeface="Times New Roman" panose="02020603050405020304"/>
                <a:cs typeface="Times New Roman" panose="02020603050405020304"/>
              </a:rPr>
              <a:t> </a:t>
            </a:r>
            <a:r>
              <a:rPr sz="2300" spc="5" dirty="0">
                <a:latin typeface="Times New Roman" panose="02020603050405020304"/>
                <a:cs typeface="Times New Roman" panose="02020603050405020304"/>
              </a:rPr>
              <a:t>3</a:t>
            </a:r>
            <a:endParaRPr sz="2300">
              <a:latin typeface="Times New Roman" panose="02020603050405020304"/>
              <a:cs typeface="Times New Roman" panose="02020603050405020304"/>
            </a:endParaRPr>
          </a:p>
        </p:txBody>
      </p:sp>
      <p:sp>
        <p:nvSpPr>
          <p:cNvPr id="56" name="object 56"/>
          <p:cNvSpPr txBox="1"/>
          <p:nvPr/>
        </p:nvSpPr>
        <p:spPr>
          <a:xfrm>
            <a:off x="6646335" y="4093671"/>
            <a:ext cx="18669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57" name="object 57"/>
          <p:cNvSpPr txBox="1"/>
          <p:nvPr/>
        </p:nvSpPr>
        <p:spPr>
          <a:xfrm>
            <a:off x="7616890" y="4077775"/>
            <a:ext cx="409575" cy="386080"/>
          </a:xfrm>
          <a:prstGeom prst="rect">
            <a:avLst/>
          </a:prstGeom>
        </p:spPr>
        <p:txBody>
          <a:bodyPr vert="horz" wrap="square" lIns="0" tIns="17145" rIns="0" bIns="0" rtlCol="0">
            <a:spAutoFit/>
          </a:bodyPr>
          <a:lstStyle/>
          <a:p>
            <a:pPr marL="12700">
              <a:lnSpc>
                <a:spcPct val="100000"/>
              </a:lnSpc>
              <a:spcBef>
                <a:spcPts val="135"/>
              </a:spcBef>
            </a:pPr>
            <a:r>
              <a:rPr sz="2400" i="1" spc="-50" dirty="0">
                <a:latin typeface="Symbol" panose="05050102010706020507"/>
                <a:cs typeface="Symbol" panose="05050102010706020507"/>
              </a:rPr>
              <a:t></a:t>
            </a:r>
            <a:r>
              <a:rPr sz="2400" i="1" spc="-200" dirty="0">
                <a:latin typeface="Times New Roman" panose="02020603050405020304"/>
                <a:cs typeface="Times New Roman" panose="02020603050405020304"/>
              </a:rPr>
              <a:t> </a:t>
            </a: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58" name="object 58"/>
          <p:cNvSpPr txBox="1"/>
          <p:nvPr/>
        </p:nvSpPr>
        <p:spPr>
          <a:xfrm>
            <a:off x="6472412" y="4156330"/>
            <a:ext cx="13843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59" name="object 59"/>
          <p:cNvSpPr txBox="1"/>
          <p:nvPr/>
        </p:nvSpPr>
        <p:spPr>
          <a:xfrm>
            <a:off x="4160880" y="4172437"/>
            <a:ext cx="13843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60" name="object 60"/>
          <p:cNvSpPr txBox="1"/>
          <p:nvPr/>
        </p:nvSpPr>
        <p:spPr>
          <a:xfrm>
            <a:off x="7471449" y="4172437"/>
            <a:ext cx="13843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61" name="object 61"/>
          <p:cNvSpPr txBox="1"/>
          <p:nvPr/>
        </p:nvSpPr>
        <p:spPr>
          <a:xfrm>
            <a:off x="8411197" y="4172437"/>
            <a:ext cx="13843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62" name="object 62"/>
          <p:cNvSpPr txBox="1"/>
          <p:nvPr/>
        </p:nvSpPr>
        <p:spPr>
          <a:xfrm>
            <a:off x="2864259" y="4307366"/>
            <a:ext cx="711835" cy="386080"/>
          </a:xfrm>
          <a:prstGeom prst="rect">
            <a:avLst/>
          </a:prstGeom>
        </p:spPr>
        <p:txBody>
          <a:bodyPr vert="horz" wrap="square" lIns="0" tIns="17145" rIns="0" bIns="0" rtlCol="0">
            <a:spAutoFit/>
          </a:bodyPr>
          <a:lstStyle/>
          <a:p>
            <a:pPr marL="12700">
              <a:lnSpc>
                <a:spcPct val="100000"/>
              </a:lnSpc>
              <a:spcBef>
                <a:spcPts val="135"/>
              </a:spcBef>
            </a:pPr>
            <a:r>
              <a:rPr sz="2300" spc="-50" dirty="0">
                <a:latin typeface="Symbol" panose="05050102010706020507"/>
                <a:cs typeface="Symbol" panose="05050102010706020507"/>
              </a:rPr>
              <a:t></a:t>
            </a:r>
            <a:r>
              <a:rPr sz="2400" i="1" spc="-50" dirty="0">
                <a:latin typeface="Symbol" panose="05050102010706020507"/>
                <a:cs typeface="Symbol" panose="05050102010706020507"/>
              </a:rPr>
              <a:t></a:t>
            </a:r>
            <a:r>
              <a:rPr sz="2400" i="1" spc="-50" dirty="0">
                <a:latin typeface="Times New Roman" panose="02020603050405020304"/>
                <a:cs typeface="Times New Roman" panose="02020603050405020304"/>
              </a:rPr>
              <a:t> </a:t>
            </a:r>
            <a:r>
              <a:rPr sz="3450" spc="7" baseline="28000" dirty="0">
                <a:latin typeface="Symbol" panose="05050102010706020507"/>
                <a:cs typeface="Symbol" panose="05050102010706020507"/>
              </a:rPr>
              <a:t></a:t>
            </a:r>
            <a:r>
              <a:rPr sz="3450" spc="-330" baseline="28000" dirty="0">
                <a:latin typeface="Times New Roman" panose="02020603050405020304"/>
                <a:cs typeface="Times New Roman" panose="02020603050405020304"/>
              </a:rPr>
              <a:t> </a:t>
            </a:r>
            <a:r>
              <a:rPr sz="2300" spc="5" dirty="0">
                <a:latin typeface="Times New Roman" panose="02020603050405020304"/>
                <a:cs typeface="Times New Roman" panose="02020603050405020304"/>
              </a:rPr>
              <a:t>2</a:t>
            </a:r>
            <a:endParaRPr sz="2300">
              <a:latin typeface="Times New Roman" panose="02020603050405020304"/>
              <a:cs typeface="Times New Roman" panose="02020603050405020304"/>
            </a:endParaRPr>
          </a:p>
        </p:txBody>
      </p:sp>
      <p:sp>
        <p:nvSpPr>
          <p:cNvPr id="63" name="object 63"/>
          <p:cNvSpPr txBox="1"/>
          <p:nvPr/>
        </p:nvSpPr>
        <p:spPr>
          <a:xfrm>
            <a:off x="5481758" y="4177807"/>
            <a:ext cx="727710" cy="367665"/>
          </a:xfrm>
          <a:prstGeom prst="rect">
            <a:avLst/>
          </a:prstGeom>
        </p:spPr>
        <p:txBody>
          <a:bodyPr vert="horz" wrap="square" lIns="0" tIns="13970" rIns="0" bIns="0" rtlCol="0">
            <a:spAutoFit/>
          </a:bodyPr>
          <a:lstStyle/>
          <a:p>
            <a:pPr marL="12700">
              <a:lnSpc>
                <a:spcPct val="100000"/>
              </a:lnSpc>
              <a:spcBef>
                <a:spcPts val="110"/>
              </a:spcBef>
              <a:tabLst>
                <a:tab pos="601345" algn="l"/>
              </a:tabLst>
            </a:pPr>
            <a:r>
              <a:rPr sz="3450" spc="284" baseline="1000" dirty="0">
                <a:latin typeface="Symbol" panose="05050102010706020507"/>
                <a:cs typeface="Symbol" panose="05050102010706020507"/>
              </a:rPr>
              <a:t></a:t>
            </a:r>
            <a:r>
              <a:rPr sz="2300" spc="5" dirty="0">
                <a:latin typeface="Symbol" panose="05050102010706020507"/>
                <a:cs typeface="Symbol" panose="05050102010706020507"/>
              </a:rPr>
              <a:t></a:t>
            </a:r>
            <a:r>
              <a:rPr sz="2300" spc="-160" dirty="0">
                <a:latin typeface="Times New Roman" panose="02020603050405020304"/>
                <a:cs typeface="Times New Roman" panose="02020603050405020304"/>
              </a:rPr>
              <a:t> </a:t>
            </a:r>
            <a:r>
              <a:rPr sz="3450" spc="7" baseline="-28000" dirty="0">
                <a:latin typeface="Symbol" panose="05050102010706020507"/>
                <a:cs typeface="Symbol" panose="05050102010706020507"/>
              </a:rPr>
              <a:t></a:t>
            </a:r>
            <a:r>
              <a:rPr sz="3450" baseline="-28000" dirty="0">
                <a:latin typeface="Times New Roman" panose="02020603050405020304"/>
                <a:cs typeface="Times New Roman" panose="02020603050405020304"/>
              </a:rPr>
              <a:t>	</a:t>
            </a:r>
            <a:r>
              <a:rPr sz="3450" spc="7" baseline="4000" dirty="0">
                <a:latin typeface="Symbol" panose="05050102010706020507"/>
                <a:cs typeface="Symbol" panose="05050102010706020507"/>
              </a:rPr>
              <a:t></a:t>
            </a:r>
            <a:endParaRPr sz="3450" baseline="4000">
              <a:latin typeface="Symbol" panose="05050102010706020507"/>
              <a:cs typeface="Symbol" panose="05050102010706020507"/>
            </a:endParaRPr>
          </a:p>
        </p:txBody>
      </p:sp>
      <p:sp>
        <p:nvSpPr>
          <p:cNvPr id="64" name="object 64"/>
          <p:cNvSpPr txBox="1"/>
          <p:nvPr/>
        </p:nvSpPr>
        <p:spPr>
          <a:xfrm>
            <a:off x="4160880" y="4357275"/>
            <a:ext cx="13843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65" name="object 65"/>
          <p:cNvSpPr txBox="1"/>
          <p:nvPr/>
        </p:nvSpPr>
        <p:spPr>
          <a:xfrm>
            <a:off x="7471449" y="4357275"/>
            <a:ext cx="13843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66" name="object 66"/>
          <p:cNvSpPr txBox="1"/>
          <p:nvPr/>
        </p:nvSpPr>
        <p:spPr>
          <a:xfrm>
            <a:off x="8411197" y="4357275"/>
            <a:ext cx="13843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67" name="object 67"/>
          <p:cNvSpPr txBox="1"/>
          <p:nvPr/>
        </p:nvSpPr>
        <p:spPr>
          <a:xfrm>
            <a:off x="3231909" y="4380101"/>
            <a:ext cx="138430" cy="367665"/>
          </a:xfrm>
          <a:prstGeom prst="rect">
            <a:avLst/>
          </a:prstGeom>
        </p:spPr>
        <p:txBody>
          <a:bodyPr vert="horz" wrap="square" lIns="0" tIns="13970" rIns="0" bIns="0" rtlCol="0">
            <a:spAutoFit/>
          </a:bodyPr>
          <a:lstStyle/>
          <a:p>
            <a:pPr marL="12700">
              <a:lnSpc>
                <a:spcPct val="100000"/>
              </a:lnSpc>
              <a:spcBef>
                <a:spcPts val="11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68" name="object 68"/>
          <p:cNvSpPr txBox="1"/>
          <p:nvPr/>
        </p:nvSpPr>
        <p:spPr>
          <a:xfrm>
            <a:off x="5481758" y="4401583"/>
            <a:ext cx="1129030" cy="367665"/>
          </a:xfrm>
          <a:prstGeom prst="rect">
            <a:avLst/>
          </a:prstGeom>
        </p:spPr>
        <p:txBody>
          <a:bodyPr vert="horz" wrap="square" lIns="0" tIns="13970" rIns="0" bIns="0" rtlCol="0">
            <a:spAutoFit/>
          </a:bodyPr>
          <a:lstStyle/>
          <a:p>
            <a:pPr marL="12700">
              <a:lnSpc>
                <a:spcPct val="100000"/>
              </a:lnSpc>
              <a:spcBef>
                <a:spcPts val="110"/>
              </a:spcBef>
              <a:tabLst>
                <a:tab pos="453390" algn="l"/>
              </a:tabLst>
            </a:pPr>
            <a:r>
              <a:rPr sz="3450" spc="142" baseline="8000" dirty="0">
                <a:latin typeface="Symbol" panose="05050102010706020507"/>
                <a:cs typeface="Symbol" panose="05050102010706020507"/>
              </a:rPr>
              <a:t></a:t>
            </a:r>
            <a:r>
              <a:rPr sz="3450" spc="142" baseline="4000" dirty="0">
                <a:latin typeface="Symbol" panose="05050102010706020507"/>
                <a:cs typeface="Symbol" panose="05050102010706020507"/>
              </a:rPr>
              <a:t></a:t>
            </a:r>
            <a:r>
              <a:rPr sz="3450" spc="142" baseline="4000" dirty="0">
                <a:latin typeface="Times New Roman" panose="02020603050405020304"/>
                <a:cs typeface="Times New Roman" panose="02020603050405020304"/>
              </a:rPr>
              <a:t>	</a:t>
            </a:r>
            <a:r>
              <a:rPr sz="3450" i="1" baseline="14000" dirty="0">
                <a:latin typeface="Times New Roman" panose="02020603050405020304"/>
                <a:cs typeface="Times New Roman" panose="02020603050405020304"/>
              </a:rPr>
              <a:t>l </a:t>
            </a:r>
            <a:r>
              <a:rPr sz="2300" spc="5" dirty="0">
                <a:latin typeface="Symbol" panose="05050102010706020507"/>
                <a:cs typeface="Symbol" panose="05050102010706020507"/>
              </a:rPr>
              <a:t></a:t>
            </a:r>
            <a:r>
              <a:rPr sz="2300" spc="5" dirty="0">
                <a:latin typeface="Times New Roman" panose="02020603050405020304"/>
                <a:cs typeface="Times New Roman" panose="02020603050405020304"/>
              </a:rPr>
              <a:t> </a:t>
            </a:r>
            <a:r>
              <a:rPr sz="3450" i="1" spc="-7" baseline="14000" dirty="0">
                <a:latin typeface="Times New Roman" panose="02020603050405020304"/>
                <a:cs typeface="Times New Roman" panose="02020603050405020304"/>
              </a:rPr>
              <a:t>l</a:t>
            </a:r>
            <a:r>
              <a:rPr sz="1300" spc="-5" dirty="0">
                <a:latin typeface="Times New Roman" panose="02020603050405020304"/>
                <a:cs typeface="Times New Roman" panose="02020603050405020304"/>
              </a:rPr>
              <a:t>0</a:t>
            </a:r>
            <a:r>
              <a:rPr sz="1300" spc="-65" dirty="0">
                <a:latin typeface="Times New Roman" panose="02020603050405020304"/>
                <a:cs typeface="Times New Roman" panose="02020603050405020304"/>
              </a:rPr>
              <a:t> </a:t>
            </a: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69" name="object 69"/>
          <p:cNvSpPr/>
          <p:nvPr/>
        </p:nvSpPr>
        <p:spPr>
          <a:xfrm>
            <a:off x="2904966" y="5370595"/>
            <a:ext cx="316865" cy="0"/>
          </a:xfrm>
          <a:custGeom>
            <a:avLst/>
            <a:gdLst/>
            <a:ahLst/>
            <a:cxnLst/>
            <a:rect l="l" t="t" r="r" b="b"/>
            <a:pathLst>
              <a:path w="316864">
                <a:moveTo>
                  <a:pt x="0" y="0"/>
                </a:moveTo>
                <a:lnTo>
                  <a:pt x="316317" y="0"/>
                </a:lnTo>
              </a:path>
            </a:pathLst>
          </a:custGeom>
          <a:ln w="14309">
            <a:solidFill>
              <a:srgbClr val="000000"/>
            </a:solidFill>
          </a:ln>
        </p:spPr>
        <p:txBody>
          <a:bodyPr wrap="square" lIns="0" tIns="0" rIns="0" bIns="0" rtlCol="0"/>
          <a:lstStyle/>
          <a:p/>
        </p:txBody>
      </p:sp>
      <p:sp>
        <p:nvSpPr>
          <p:cNvPr id="70" name="object 70"/>
          <p:cNvSpPr/>
          <p:nvPr/>
        </p:nvSpPr>
        <p:spPr>
          <a:xfrm>
            <a:off x="3664196" y="5370595"/>
            <a:ext cx="558800" cy="0"/>
          </a:xfrm>
          <a:custGeom>
            <a:avLst/>
            <a:gdLst/>
            <a:ahLst/>
            <a:cxnLst/>
            <a:rect l="l" t="t" r="r" b="b"/>
            <a:pathLst>
              <a:path w="558800">
                <a:moveTo>
                  <a:pt x="0" y="0"/>
                </a:moveTo>
                <a:lnTo>
                  <a:pt x="558534" y="0"/>
                </a:lnTo>
              </a:path>
            </a:pathLst>
          </a:custGeom>
          <a:ln w="14309">
            <a:solidFill>
              <a:srgbClr val="000000"/>
            </a:solidFill>
          </a:ln>
        </p:spPr>
        <p:txBody>
          <a:bodyPr wrap="square" lIns="0" tIns="0" rIns="0" bIns="0" rtlCol="0"/>
          <a:lstStyle/>
          <a:p/>
        </p:txBody>
      </p:sp>
      <p:sp>
        <p:nvSpPr>
          <p:cNvPr id="71" name="object 71"/>
          <p:cNvSpPr/>
          <p:nvPr/>
        </p:nvSpPr>
        <p:spPr>
          <a:xfrm>
            <a:off x="4845918" y="5370595"/>
            <a:ext cx="325120" cy="0"/>
          </a:xfrm>
          <a:custGeom>
            <a:avLst/>
            <a:gdLst/>
            <a:ahLst/>
            <a:cxnLst/>
            <a:rect l="l" t="t" r="r" b="b"/>
            <a:pathLst>
              <a:path w="325120">
                <a:moveTo>
                  <a:pt x="0" y="0"/>
                </a:moveTo>
                <a:lnTo>
                  <a:pt x="324883" y="0"/>
                </a:lnTo>
              </a:path>
            </a:pathLst>
          </a:custGeom>
          <a:ln w="14309">
            <a:solidFill>
              <a:srgbClr val="000000"/>
            </a:solidFill>
          </a:ln>
        </p:spPr>
        <p:txBody>
          <a:bodyPr wrap="square" lIns="0" tIns="0" rIns="0" bIns="0" rtlCol="0"/>
          <a:lstStyle/>
          <a:p/>
        </p:txBody>
      </p:sp>
      <p:sp>
        <p:nvSpPr>
          <p:cNvPr id="72" name="object 72"/>
          <p:cNvSpPr txBox="1"/>
          <p:nvPr/>
        </p:nvSpPr>
        <p:spPr>
          <a:xfrm>
            <a:off x="5470414" y="5067339"/>
            <a:ext cx="892810" cy="478790"/>
          </a:xfrm>
          <a:prstGeom prst="rect">
            <a:avLst/>
          </a:prstGeom>
        </p:spPr>
        <p:txBody>
          <a:bodyPr vert="horz" wrap="square" lIns="0" tIns="17145" rIns="0" bIns="0" rtlCol="0">
            <a:spAutoFit/>
          </a:bodyPr>
          <a:lstStyle/>
          <a:p>
            <a:pPr marL="12700">
              <a:lnSpc>
                <a:spcPct val="100000"/>
              </a:lnSpc>
              <a:spcBef>
                <a:spcPts val="135"/>
              </a:spcBef>
              <a:tabLst>
                <a:tab pos="782320" algn="l"/>
              </a:tabLst>
            </a:pPr>
            <a:r>
              <a:rPr sz="3000" spc="-240" dirty="0">
                <a:latin typeface="Symbol" panose="05050102010706020507"/>
                <a:cs typeface="Symbol" panose="05050102010706020507"/>
              </a:rPr>
              <a:t></a:t>
            </a:r>
            <a:r>
              <a:rPr sz="3000" spc="-240" dirty="0">
                <a:latin typeface="Times New Roman" panose="02020603050405020304"/>
                <a:cs typeface="Times New Roman" panose="02020603050405020304"/>
              </a:rPr>
              <a:t>	</a:t>
            </a:r>
            <a:r>
              <a:rPr sz="3000" spc="-240" dirty="0">
                <a:latin typeface="Symbol" panose="05050102010706020507"/>
                <a:cs typeface="Symbol" panose="05050102010706020507"/>
              </a:rPr>
              <a:t></a:t>
            </a:r>
            <a:endParaRPr sz="3000">
              <a:latin typeface="Symbol" panose="05050102010706020507"/>
              <a:cs typeface="Symbol" panose="05050102010706020507"/>
            </a:endParaRPr>
          </a:p>
        </p:txBody>
      </p:sp>
      <p:sp>
        <p:nvSpPr>
          <p:cNvPr id="73" name="object 73"/>
          <p:cNvSpPr txBox="1"/>
          <p:nvPr/>
        </p:nvSpPr>
        <p:spPr>
          <a:xfrm>
            <a:off x="3083856" y="5148590"/>
            <a:ext cx="111125" cy="219075"/>
          </a:xfrm>
          <a:prstGeom prst="rect">
            <a:avLst/>
          </a:prstGeom>
        </p:spPr>
        <p:txBody>
          <a:bodyPr vert="horz" wrap="square" lIns="0" tIns="11430" rIns="0" bIns="0" rtlCol="0">
            <a:spAutoFit/>
          </a:bodyPr>
          <a:lstStyle/>
          <a:p>
            <a:pPr marL="12700">
              <a:lnSpc>
                <a:spcPct val="100000"/>
              </a:lnSpc>
              <a:spcBef>
                <a:spcPts val="90"/>
              </a:spcBef>
            </a:pPr>
            <a:r>
              <a:rPr sz="1350" spc="-5" dirty="0">
                <a:latin typeface="Times New Roman" panose="02020603050405020304"/>
                <a:cs typeface="Times New Roman" panose="02020603050405020304"/>
              </a:rPr>
              <a:t>0</a:t>
            </a:r>
            <a:endParaRPr sz="1350">
              <a:latin typeface="Times New Roman" panose="02020603050405020304"/>
              <a:cs typeface="Times New Roman" panose="02020603050405020304"/>
            </a:endParaRPr>
          </a:p>
        </p:txBody>
      </p:sp>
      <p:sp>
        <p:nvSpPr>
          <p:cNvPr id="74" name="object 74"/>
          <p:cNvSpPr txBox="1"/>
          <p:nvPr/>
        </p:nvSpPr>
        <p:spPr>
          <a:xfrm>
            <a:off x="5763331" y="5337462"/>
            <a:ext cx="111125" cy="219075"/>
          </a:xfrm>
          <a:prstGeom prst="rect">
            <a:avLst/>
          </a:prstGeom>
        </p:spPr>
        <p:txBody>
          <a:bodyPr vert="horz" wrap="square" lIns="0" tIns="11430" rIns="0" bIns="0" rtlCol="0">
            <a:spAutoFit/>
          </a:bodyPr>
          <a:lstStyle/>
          <a:p>
            <a:pPr marL="12700">
              <a:lnSpc>
                <a:spcPct val="100000"/>
              </a:lnSpc>
              <a:spcBef>
                <a:spcPts val="90"/>
              </a:spcBef>
            </a:pPr>
            <a:r>
              <a:rPr sz="1350" spc="-5" dirty="0">
                <a:latin typeface="Times New Roman" panose="02020603050405020304"/>
                <a:cs typeface="Times New Roman" panose="02020603050405020304"/>
              </a:rPr>
              <a:t>0</a:t>
            </a:r>
            <a:endParaRPr sz="1350">
              <a:latin typeface="Times New Roman" panose="02020603050405020304"/>
              <a:cs typeface="Times New Roman" panose="02020603050405020304"/>
            </a:endParaRPr>
          </a:p>
        </p:txBody>
      </p:sp>
      <p:sp>
        <p:nvSpPr>
          <p:cNvPr id="75" name="object 75"/>
          <p:cNvSpPr txBox="1"/>
          <p:nvPr/>
        </p:nvSpPr>
        <p:spPr>
          <a:xfrm>
            <a:off x="5033285" y="5359406"/>
            <a:ext cx="111125" cy="219075"/>
          </a:xfrm>
          <a:prstGeom prst="rect">
            <a:avLst/>
          </a:prstGeom>
        </p:spPr>
        <p:txBody>
          <a:bodyPr vert="horz" wrap="square" lIns="0" tIns="11430" rIns="0" bIns="0" rtlCol="0">
            <a:spAutoFit/>
          </a:bodyPr>
          <a:lstStyle/>
          <a:p>
            <a:pPr marL="12700">
              <a:lnSpc>
                <a:spcPct val="100000"/>
              </a:lnSpc>
              <a:spcBef>
                <a:spcPts val="90"/>
              </a:spcBef>
            </a:pPr>
            <a:r>
              <a:rPr sz="1350" spc="-5" dirty="0">
                <a:latin typeface="Times New Roman" panose="02020603050405020304"/>
                <a:cs typeface="Times New Roman" panose="02020603050405020304"/>
              </a:rPr>
              <a:t>2</a:t>
            </a:r>
            <a:endParaRPr sz="1350">
              <a:latin typeface="Times New Roman" panose="02020603050405020304"/>
              <a:cs typeface="Times New Roman" panose="02020603050405020304"/>
            </a:endParaRPr>
          </a:p>
        </p:txBody>
      </p:sp>
      <p:sp>
        <p:nvSpPr>
          <p:cNvPr id="76" name="object 76"/>
          <p:cNvSpPr txBox="1"/>
          <p:nvPr/>
        </p:nvSpPr>
        <p:spPr>
          <a:xfrm>
            <a:off x="4923015" y="4951317"/>
            <a:ext cx="173355" cy="368935"/>
          </a:xfrm>
          <a:prstGeom prst="rect">
            <a:avLst/>
          </a:prstGeom>
        </p:spPr>
        <p:txBody>
          <a:bodyPr vert="horz" wrap="square" lIns="0" tIns="15240" rIns="0" bIns="0" rtlCol="0">
            <a:spAutoFit/>
          </a:bodyPr>
          <a:lstStyle/>
          <a:p>
            <a:pPr marL="12700">
              <a:lnSpc>
                <a:spcPct val="100000"/>
              </a:lnSpc>
              <a:spcBef>
                <a:spcPts val="120"/>
              </a:spcBef>
            </a:pPr>
            <a:r>
              <a:rPr sz="2300" spc="10" dirty="0">
                <a:latin typeface="Times New Roman" panose="02020603050405020304"/>
                <a:cs typeface="Times New Roman" panose="02020603050405020304"/>
              </a:rPr>
              <a:t>1</a:t>
            </a:r>
            <a:endParaRPr sz="2300">
              <a:latin typeface="Times New Roman" panose="02020603050405020304"/>
              <a:cs typeface="Times New Roman" panose="02020603050405020304"/>
            </a:endParaRPr>
          </a:p>
        </p:txBody>
      </p:sp>
      <p:sp>
        <p:nvSpPr>
          <p:cNvPr id="77" name="object 77"/>
          <p:cNvSpPr txBox="1"/>
          <p:nvPr/>
        </p:nvSpPr>
        <p:spPr>
          <a:xfrm>
            <a:off x="2933106" y="4948185"/>
            <a:ext cx="193675" cy="368935"/>
          </a:xfrm>
          <a:prstGeom prst="rect">
            <a:avLst/>
          </a:prstGeom>
        </p:spPr>
        <p:txBody>
          <a:bodyPr vert="horz" wrap="square" lIns="0" tIns="15240" rIns="0" bIns="0" rtlCol="0">
            <a:spAutoFit/>
          </a:bodyPr>
          <a:lstStyle/>
          <a:p>
            <a:pPr marL="12700">
              <a:lnSpc>
                <a:spcPct val="100000"/>
              </a:lnSpc>
              <a:spcBef>
                <a:spcPts val="120"/>
              </a:spcBef>
            </a:pPr>
            <a:r>
              <a:rPr sz="2300" i="1" spc="-225" dirty="0">
                <a:latin typeface="Times New Roman" panose="02020603050405020304"/>
                <a:cs typeface="Times New Roman" panose="02020603050405020304"/>
              </a:rPr>
              <a:t>A</a:t>
            </a:r>
            <a:endParaRPr sz="2300">
              <a:latin typeface="Times New Roman" panose="02020603050405020304"/>
              <a:cs typeface="Times New Roman" panose="02020603050405020304"/>
            </a:endParaRPr>
          </a:p>
        </p:txBody>
      </p:sp>
      <p:sp>
        <p:nvSpPr>
          <p:cNvPr id="78" name="object 78"/>
          <p:cNvSpPr txBox="1"/>
          <p:nvPr/>
        </p:nvSpPr>
        <p:spPr>
          <a:xfrm>
            <a:off x="3682925" y="4951317"/>
            <a:ext cx="509905" cy="368935"/>
          </a:xfrm>
          <a:prstGeom prst="rect">
            <a:avLst/>
          </a:prstGeom>
        </p:spPr>
        <p:txBody>
          <a:bodyPr vert="horz" wrap="square" lIns="0" tIns="15240" rIns="0" bIns="0" rtlCol="0">
            <a:spAutoFit/>
          </a:bodyPr>
          <a:lstStyle/>
          <a:p>
            <a:pPr marL="12700">
              <a:lnSpc>
                <a:spcPct val="100000"/>
              </a:lnSpc>
              <a:spcBef>
                <a:spcPts val="120"/>
              </a:spcBef>
            </a:pPr>
            <a:r>
              <a:rPr sz="2300" i="1" spc="-15" dirty="0">
                <a:latin typeface="Times New Roman" panose="02020603050405020304"/>
                <a:cs typeface="Times New Roman" panose="02020603050405020304"/>
              </a:rPr>
              <a:t>N</a:t>
            </a:r>
            <a:r>
              <a:rPr sz="2300" i="1" spc="-35" dirty="0">
                <a:latin typeface="Times New Roman" panose="02020603050405020304"/>
                <a:cs typeface="Times New Roman" panose="02020603050405020304"/>
              </a:rPr>
              <a:t>k</a:t>
            </a:r>
            <a:r>
              <a:rPr sz="2300" i="1" spc="15" dirty="0">
                <a:latin typeface="Times New Roman" panose="02020603050405020304"/>
                <a:cs typeface="Times New Roman" panose="02020603050405020304"/>
              </a:rPr>
              <a:t>T</a:t>
            </a:r>
            <a:endParaRPr sz="2300">
              <a:latin typeface="Times New Roman" panose="02020603050405020304"/>
              <a:cs typeface="Times New Roman" panose="02020603050405020304"/>
            </a:endParaRPr>
          </a:p>
        </p:txBody>
      </p:sp>
      <p:sp>
        <p:nvSpPr>
          <p:cNvPr id="79" name="object 79"/>
          <p:cNvSpPr txBox="1"/>
          <p:nvPr/>
        </p:nvSpPr>
        <p:spPr>
          <a:xfrm>
            <a:off x="3833963" y="5367120"/>
            <a:ext cx="107950" cy="368935"/>
          </a:xfrm>
          <a:prstGeom prst="rect">
            <a:avLst/>
          </a:prstGeom>
        </p:spPr>
        <p:txBody>
          <a:bodyPr vert="horz" wrap="square" lIns="0" tIns="15240" rIns="0" bIns="0" rtlCol="0">
            <a:spAutoFit/>
          </a:bodyPr>
          <a:lstStyle/>
          <a:p>
            <a:pPr marL="12700">
              <a:lnSpc>
                <a:spcPct val="100000"/>
              </a:lnSpc>
              <a:spcBef>
                <a:spcPts val="120"/>
              </a:spcBef>
            </a:pPr>
            <a:r>
              <a:rPr sz="2300" i="1" spc="5" dirty="0">
                <a:latin typeface="Times New Roman" panose="02020603050405020304"/>
                <a:cs typeface="Times New Roman" panose="02020603050405020304"/>
              </a:rPr>
              <a:t>l</a:t>
            </a:r>
            <a:endParaRPr sz="2300">
              <a:latin typeface="Times New Roman" panose="02020603050405020304"/>
              <a:cs typeface="Times New Roman" panose="02020603050405020304"/>
            </a:endParaRPr>
          </a:p>
        </p:txBody>
      </p:sp>
      <p:sp>
        <p:nvSpPr>
          <p:cNvPr id="80" name="object 80"/>
          <p:cNvSpPr txBox="1"/>
          <p:nvPr/>
        </p:nvSpPr>
        <p:spPr>
          <a:xfrm>
            <a:off x="5348559" y="5121014"/>
            <a:ext cx="884555" cy="388620"/>
          </a:xfrm>
          <a:prstGeom prst="rect">
            <a:avLst/>
          </a:prstGeom>
        </p:spPr>
        <p:txBody>
          <a:bodyPr vert="horz" wrap="square" lIns="0" tIns="12065" rIns="0" bIns="0" rtlCol="0">
            <a:spAutoFit/>
          </a:bodyPr>
          <a:lstStyle/>
          <a:p>
            <a:pPr marL="12700">
              <a:lnSpc>
                <a:spcPct val="100000"/>
              </a:lnSpc>
              <a:spcBef>
                <a:spcPts val="95"/>
              </a:spcBef>
              <a:tabLst>
                <a:tab pos="276225" algn="l"/>
              </a:tabLst>
            </a:pPr>
            <a:r>
              <a:rPr sz="2300" spc="5" dirty="0">
                <a:latin typeface="Times New Roman" panose="02020603050405020304"/>
                <a:cs typeface="Times New Roman" panose="02020603050405020304"/>
              </a:rPr>
              <a:t>	</a:t>
            </a:r>
            <a:r>
              <a:rPr sz="2300" i="1" spc="15" dirty="0">
                <a:latin typeface="Times New Roman" panose="02020603050405020304"/>
                <a:cs typeface="Times New Roman" panose="02020603050405020304"/>
              </a:rPr>
              <a:t>A </a:t>
            </a:r>
            <a:r>
              <a:rPr sz="2300" spc="5" dirty="0">
                <a:latin typeface="Times New Roman" panose="02020603050405020304"/>
                <a:cs typeface="Times New Roman" panose="02020603050405020304"/>
              </a:rPr>
              <a:t>/</a:t>
            </a:r>
            <a:r>
              <a:rPr sz="2300" spc="85" dirty="0">
                <a:latin typeface="Times New Roman" panose="02020603050405020304"/>
                <a:cs typeface="Times New Roman" panose="02020603050405020304"/>
              </a:rPr>
              <a:t> </a:t>
            </a:r>
            <a:r>
              <a:rPr sz="2450" i="1" spc="-70" dirty="0">
                <a:latin typeface="Symbol" panose="05050102010706020507"/>
                <a:cs typeface="Symbol" panose="05050102010706020507"/>
              </a:rPr>
              <a:t></a:t>
            </a:r>
            <a:endParaRPr sz="2450">
              <a:latin typeface="Symbol" panose="05050102010706020507"/>
              <a:cs typeface="Symbol" panose="05050102010706020507"/>
            </a:endParaRPr>
          </a:p>
        </p:txBody>
      </p:sp>
      <p:sp>
        <p:nvSpPr>
          <p:cNvPr id="81" name="object 81"/>
          <p:cNvSpPr txBox="1"/>
          <p:nvPr/>
        </p:nvSpPr>
        <p:spPr>
          <a:xfrm>
            <a:off x="4846770" y="5351078"/>
            <a:ext cx="187960" cy="388620"/>
          </a:xfrm>
          <a:prstGeom prst="rect">
            <a:avLst/>
          </a:prstGeom>
        </p:spPr>
        <p:txBody>
          <a:bodyPr vert="horz" wrap="square" lIns="0" tIns="12065" rIns="0" bIns="0" rtlCol="0">
            <a:spAutoFit/>
          </a:bodyPr>
          <a:lstStyle/>
          <a:p>
            <a:pPr marL="12700">
              <a:lnSpc>
                <a:spcPct val="100000"/>
              </a:lnSpc>
              <a:spcBef>
                <a:spcPts val="95"/>
              </a:spcBef>
            </a:pPr>
            <a:r>
              <a:rPr sz="2450" i="1" spc="-70" dirty="0">
                <a:latin typeface="Symbol" panose="05050102010706020507"/>
                <a:cs typeface="Symbol" panose="05050102010706020507"/>
              </a:rPr>
              <a:t></a:t>
            </a:r>
            <a:endParaRPr sz="2450">
              <a:latin typeface="Symbol" panose="05050102010706020507"/>
              <a:cs typeface="Symbol" panose="05050102010706020507"/>
            </a:endParaRPr>
          </a:p>
        </p:txBody>
      </p:sp>
      <p:sp>
        <p:nvSpPr>
          <p:cNvPr id="82" name="object 82"/>
          <p:cNvSpPr txBox="1"/>
          <p:nvPr/>
        </p:nvSpPr>
        <p:spPr>
          <a:xfrm>
            <a:off x="2737924" y="4971006"/>
            <a:ext cx="139065" cy="368935"/>
          </a:xfrm>
          <a:prstGeom prst="rect">
            <a:avLst/>
          </a:prstGeom>
        </p:spPr>
        <p:txBody>
          <a:bodyPr vert="horz" wrap="square" lIns="0" tIns="15240" rIns="0" bIns="0" rtlCol="0">
            <a:spAutoFit/>
          </a:bodyPr>
          <a:lstStyle/>
          <a:p>
            <a:pPr marL="12700">
              <a:lnSpc>
                <a:spcPct val="100000"/>
              </a:lnSpc>
              <a:spcBef>
                <a:spcPts val="120"/>
              </a:spcBef>
            </a:pPr>
            <a:r>
              <a:rPr sz="2300" spc="10" dirty="0">
                <a:latin typeface="Symbol" panose="05050102010706020507"/>
                <a:cs typeface="Symbol" panose="05050102010706020507"/>
              </a:rPr>
              <a:t></a:t>
            </a:r>
            <a:endParaRPr sz="2300">
              <a:latin typeface="Symbol" panose="05050102010706020507"/>
              <a:cs typeface="Symbol" panose="05050102010706020507"/>
            </a:endParaRPr>
          </a:p>
        </p:txBody>
      </p:sp>
      <p:sp>
        <p:nvSpPr>
          <p:cNvPr id="83" name="object 83"/>
          <p:cNvSpPr txBox="1"/>
          <p:nvPr/>
        </p:nvSpPr>
        <p:spPr>
          <a:xfrm>
            <a:off x="3246274" y="4971006"/>
            <a:ext cx="139065" cy="368935"/>
          </a:xfrm>
          <a:prstGeom prst="rect">
            <a:avLst/>
          </a:prstGeom>
        </p:spPr>
        <p:txBody>
          <a:bodyPr vert="horz" wrap="square" lIns="0" tIns="15240" rIns="0" bIns="0" rtlCol="0">
            <a:spAutoFit/>
          </a:bodyPr>
          <a:lstStyle/>
          <a:p>
            <a:pPr marL="12700">
              <a:lnSpc>
                <a:spcPct val="100000"/>
              </a:lnSpc>
              <a:spcBef>
                <a:spcPts val="120"/>
              </a:spcBef>
            </a:pPr>
            <a:r>
              <a:rPr sz="2300" spc="10" dirty="0">
                <a:latin typeface="Symbol" panose="05050102010706020507"/>
                <a:cs typeface="Symbol" panose="05050102010706020507"/>
              </a:rPr>
              <a:t></a:t>
            </a:r>
            <a:endParaRPr sz="2300">
              <a:latin typeface="Symbol" panose="05050102010706020507"/>
              <a:cs typeface="Symbol" panose="05050102010706020507"/>
            </a:endParaRPr>
          </a:p>
        </p:txBody>
      </p:sp>
      <p:sp>
        <p:nvSpPr>
          <p:cNvPr id="84" name="object 84"/>
          <p:cNvSpPr txBox="1"/>
          <p:nvPr/>
        </p:nvSpPr>
        <p:spPr>
          <a:xfrm>
            <a:off x="4250439" y="4974139"/>
            <a:ext cx="139065" cy="368935"/>
          </a:xfrm>
          <a:prstGeom prst="rect">
            <a:avLst/>
          </a:prstGeom>
        </p:spPr>
        <p:txBody>
          <a:bodyPr vert="horz" wrap="square" lIns="0" tIns="15240" rIns="0" bIns="0" rtlCol="0">
            <a:spAutoFit/>
          </a:bodyPr>
          <a:lstStyle/>
          <a:p>
            <a:pPr marL="12700">
              <a:lnSpc>
                <a:spcPct val="100000"/>
              </a:lnSpc>
              <a:spcBef>
                <a:spcPts val="120"/>
              </a:spcBef>
            </a:pPr>
            <a:r>
              <a:rPr sz="2300" spc="10" dirty="0">
                <a:latin typeface="Symbol" panose="05050102010706020507"/>
                <a:cs typeface="Symbol" panose="05050102010706020507"/>
              </a:rPr>
              <a:t></a:t>
            </a:r>
            <a:endParaRPr sz="2300">
              <a:latin typeface="Symbol" panose="05050102010706020507"/>
              <a:cs typeface="Symbol" panose="05050102010706020507"/>
            </a:endParaRPr>
          </a:p>
        </p:txBody>
      </p:sp>
      <p:sp>
        <p:nvSpPr>
          <p:cNvPr id="85" name="object 85"/>
          <p:cNvSpPr txBox="1"/>
          <p:nvPr/>
        </p:nvSpPr>
        <p:spPr>
          <a:xfrm>
            <a:off x="5195918" y="4974139"/>
            <a:ext cx="139065" cy="368935"/>
          </a:xfrm>
          <a:prstGeom prst="rect">
            <a:avLst/>
          </a:prstGeom>
        </p:spPr>
        <p:txBody>
          <a:bodyPr vert="horz" wrap="square" lIns="0" tIns="15240" rIns="0" bIns="0" rtlCol="0">
            <a:spAutoFit/>
          </a:bodyPr>
          <a:lstStyle/>
          <a:p>
            <a:pPr marL="12700">
              <a:lnSpc>
                <a:spcPct val="100000"/>
              </a:lnSpc>
              <a:spcBef>
                <a:spcPts val="120"/>
              </a:spcBef>
            </a:pPr>
            <a:r>
              <a:rPr sz="2300" spc="10" dirty="0">
                <a:latin typeface="Symbol" panose="05050102010706020507"/>
                <a:cs typeface="Symbol" panose="05050102010706020507"/>
              </a:rPr>
              <a:t></a:t>
            </a:r>
            <a:endParaRPr sz="2300">
              <a:latin typeface="Symbol" panose="05050102010706020507"/>
              <a:cs typeface="Symbol" panose="05050102010706020507"/>
            </a:endParaRPr>
          </a:p>
        </p:txBody>
      </p:sp>
      <p:sp>
        <p:nvSpPr>
          <p:cNvPr id="86" name="object 86"/>
          <p:cNvSpPr txBox="1"/>
          <p:nvPr/>
        </p:nvSpPr>
        <p:spPr>
          <a:xfrm>
            <a:off x="3421552" y="5137056"/>
            <a:ext cx="187960" cy="368935"/>
          </a:xfrm>
          <a:prstGeom prst="rect">
            <a:avLst/>
          </a:prstGeom>
        </p:spPr>
        <p:txBody>
          <a:bodyPr vert="horz" wrap="square" lIns="0" tIns="15240" rIns="0" bIns="0" rtlCol="0">
            <a:spAutoFit/>
          </a:bodyPr>
          <a:lstStyle/>
          <a:p>
            <a:pPr marL="12700">
              <a:lnSpc>
                <a:spcPct val="100000"/>
              </a:lnSpc>
              <a:spcBef>
                <a:spcPts val="120"/>
              </a:spcBef>
            </a:pPr>
            <a:r>
              <a:rPr sz="2300" spc="15" dirty="0">
                <a:latin typeface="Symbol" panose="05050102010706020507"/>
                <a:cs typeface="Symbol" panose="05050102010706020507"/>
              </a:rPr>
              <a:t></a:t>
            </a:r>
            <a:endParaRPr sz="2300">
              <a:latin typeface="Symbol" panose="05050102010706020507"/>
              <a:cs typeface="Symbol" panose="05050102010706020507"/>
            </a:endParaRPr>
          </a:p>
        </p:txBody>
      </p:sp>
      <p:sp>
        <p:nvSpPr>
          <p:cNvPr id="87" name="object 87"/>
          <p:cNvSpPr txBox="1"/>
          <p:nvPr/>
        </p:nvSpPr>
        <p:spPr>
          <a:xfrm>
            <a:off x="4396068" y="5121014"/>
            <a:ext cx="412750" cy="388620"/>
          </a:xfrm>
          <a:prstGeom prst="rect">
            <a:avLst/>
          </a:prstGeom>
        </p:spPr>
        <p:txBody>
          <a:bodyPr vert="horz" wrap="square" lIns="0" tIns="12065" rIns="0" bIns="0" rtlCol="0">
            <a:spAutoFit/>
          </a:bodyPr>
          <a:lstStyle/>
          <a:p>
            <a:pPr marL="12700">
              <a:lnSpc>
                <a:spcPct val="100000"/>
              </a:lnSpc>
              <a:spcBef>
                <a:spcPts val="95"/>
              </a:spcBef>
            </a:pPr>
            <a:r>
              <a:rPr sz="2450" i="1" spc="-70" dirty="0">
                <a:latin typeface="Symbol" panose="05050102010706020507"/>
                <a:cs typeface="Symbol" panose="05050102010706020507"/>
              </a:rPr>
              <a:t></a:t>
            </a:r>
            <a:r>
              <a:rPr sz="2450" i="1" spc="-200" dirty="0">
                <a:latin typeface="Times New Roman" panose="02020603050405020304"/>
                <a:cs typeface="Times New Roman" panose="02020603050405020304"/>
              </a:rPr>
              <a:t> </a:t>
            </a:r>
            <a:r>
              <a:rPr sz="2300" spc="15" dirty="0">
                <a:latin typeface="Symbol" panose="05050102010706020507"/>
                <a:cs typeface="Symbol" panose="05050102010706020507"/>
              </a:rPr>
              <a:t></a:t>
            </a:r>
            <a:endParaRPr sz="2300">
              <a:latin typeface="Symbol" panose="05050102010706020507"/>
              <a:cs typeface="Symbol" panose="05050102010706020507"/>
            </a:endParaRPr>
          </a:p>
        </p:txBody>
      </p:sp>
      <p:sp>
        <p:nvSpPr>
          <p:cNvPr id="88" name="object 88"/>
          <p:cNvSpPr txBox="1"/>
          <p:nvPr/>
        </p:nvSpPr>
        <p:spPr>
          <a:xfrm>
            <a:off x="4250439" y="5215830"/>
            <a:ext cx="139065" cy="368935"/>
          </a:xfrm>
          <a:prstGeom prst="rect">
            <a:avLst/>
          </a:prstGeom>
        </p:spPr>
        <p:txBody>
          <a:bodyPr vert="horz" wrap="square" lIns="0" tIns="15240" rIns="0" bIns="0" rtlCol="0">
            <a:spAutoFit/>
          </a:bodyPr>
          <a:lstStyle/>
          <a:p>
            <a:pPr marL="12700">
              <a:lnSpc>
                <a:spcPct val="100000"/>
              </a:lnSpc>
              <a:spcBef>
                <a:spcPts val="120"/>
              </a:spcBef>
            </a:pPr>
            <a:r>
              <a:rPr sz="2300" spc="10" dirty="0">
                <a:latin typeface="Symbol" panose="05050102010706020507"/>
                <a:cs typeface="Symbol" panose="05050102010706020507"/>
              </a:rPr>
              <a:t></a:t>
            </a:r>
            <a:endParaRPr sz="2300">
              <a:latin typeface="Symbol" panose="05050102010706020507"/>
              <a:cs typeface="Symbol" panose="05050102010706020507"/>
            </a:endParaRPr>
          </a:p>
        </p:txBody>
      </p:sp>
      <p:sp>
        <p:nvSpPr>
          <p:cNvPr id="89" name="object 89"/>
          <p:cNvSpPr txBox="1"/>
          <p:nvPr/>
        </p:nvSpPr>
        <p:spPr>
          <a:xfrm>
            <a:off x="5195918" y="5215830"/>
            <a:ext cx="139065" cy="368935"/>
          </a:xfrm>
          <a:prstGeom prst="rect">
            <a:avLst/>
          </a:prstGeom>
        </p:spPr>
        <p:txBody>
          <a:bodyPr vert="horz" wrap="square" lIns="0" tIns="15240" rIns="0" bIns="0" rtlCol="0">
            <a:spAutoFit/>
          </a:bodyPr>
          <a:lstStyle/>
          <a:p>
            <a:pPr marL="12700">
              <a:lnSpc>
                <a:spcPct val="100000"/>
              </a:lnSpc>
              <a:spcBef>
                <a:spcPts val="120"/>
              </a:spcBef>
            </a:pPr>
            <a:r>
              <a:rPr sz="2300" spc="10" dirty="0">
                <a:latin typeface="Symbol" panose="05050102010706020507"/>
                <a:cs typeface="Symbol" panose="05050102010706020507"/>
              </a:rPr>
              <a:t></a:t>
            </a:r>
            <a:endParaRPr sz="2300">
              <a:latin typeface="Symbol" panose="05050102010706020507"/>
              <a:cs typeface="Symbol" panose="05050102010706020507"/>
            </a:endParaRPr>
          </a:p>
        </p:txBody>
      </p:sp>
      <p:sp>
        <p:nvSpPr>
          <p:cNvPr id="90" name="object 90"/>
          <p:cNvSpPr txBox="1"/>
          <p:nvPr/>
        </p:nvSpPr>
        <p:spPr>
          <a:xfrm>
            <a:off x="2737924" y="5202920"/>
            <a:ext cx="647700" cy="379095"/>
          </a:xfrm>
          <a:prstGeom prst="rect">
            <a:avLst/>
          </a:prstGeom>
        </p:spPr>
        <p:txBody>
          <a:bodyPr vert="horz" wrap="square" lIns="0" tIns="12065" rIns="0" bIns="0" rtlCol="0">
            <a:spAutoFit/>
          </a:bodyPr>
          <a:lstStyle/>
          <a:p>
            <a:pPr marL="12700">
              <a:lnSpc>
                <a:spcPct val="100000"/>
              </a:lnSpc>
              <a:spcBef>
                <a:spcPts val="95"/>
              </a:spcBef>
            </a:pPr>
            <a:r>
              <a:rPr sz="2300" spc="10" dirty="0">
                <a:latin typeface="Symbol" panose="05050102010706020507"/>
                <a:cs typeface="Symbol" panose="05050102010706020507"/>
              </a:rPr>
              <a:t></a:t>
            </a:r>
            <a:r>
              <a:rPr sz="2300" spc="10" dirty="0">
                <a:latin typeface="Times New Roman" panose="02020603050405020304"/>
                <a:cs typeface="Times New Roman" panose="02020603050405020304"/>
              </a:rPr>
              <a:t> </a:t>
            </a:r>
            <a:r>
              <a:rPr sz="3675" i="1" spc="-104" baseline="-26000" dirty="0">
                <a:latin typeface="Symbol" panose="05050102010706020507"/>
                <a:cs typeface="Symbol" panose="05050102010706020507"/>
              </a:rPr>
              <a:t></a:t>
            </a:r>
            <a:r>
              <a:rPr sz="3675" i="1" spc="-75" baseline="-26000" dirty="0">
                <a:latin typeface="Times New Roman" panose="02020603050405020304"/>
                <a:cs typeface="Times New Roman" panose="02020603050405020304"/>
              </a:rPr>
              <a:t> </a:t>
            </a:r>
            <a:r>
              <a:rPr sz="2300" spc="10" dirty="0">
                <a:latin typeface="Symbol" panose="05050102010706020507"/>
                <a:cs typeface="Symbol" panose="05050102010706020507"/>
              </a:rPr>
              <a:t></a:t>
            </a:r>
            <a:endParaRPr sz="2300">
              <a:latin typeface="Symbol" panose="05050102010706020507"/>
              <a:cs typeface="Symbol" panose="05050102010706020507"/>
            </a:endParaRPr>
          </a:p>
        </p:txBody>
      </p:sp>
      <p:sp>
        <p:nvSpPr>
          <p:cNvPr id="91" name="object 91"/>
          <p:cNvSpPr txBox="1"/>
          <p:nvPr/>
        </p:nvSpPr>
        <p:spPr>
          <a:xfrm>
            <a:off x="3706876" y="5443210"/>
            <a:ext cx="682625" cy="359410"/>
          </a:xfrm>
          <a:prstGeom prst="rect">
            <a:avLst/>
          </a:prstGeom>
        </p:spPr>
        <p:txBody>
          <a:bodyPr vert="horz" wrap="square" lIns="0" tIns="15240" rIns="0" bIns="0" rtlCol="0">
            <a:spAutoFit/>
          </a:bodyPr>
          <a:lstStyle/>
          <a:p>
            <a:pPr marL="12700">
              <a:lnSpc>
                <a:spcPct val="100000"/>
              </a:lnSpc>
              <a:spcBef>
                <a:spcPts val="120"/>
              </a:spcBef>
              <a:tabLst>
                <a:tab pos="217170" algn="l"/>
                <a:tab pos="469265" algn="l"/>
              </a:tabLst>
            </a:pPr>
            <a:r>
              <a:rPr sz="1350" u="heavy" spc="-5" dirty="0">
                <a:uFill>
                  <a:solidFill>
                    <a:srgbClr val="FF00FF"/>
                  </a:solidFill>
                </a:uFill>
                <a:latin typeface="Times New Roman" panose="02020603050405020304"/>
                <a:cs typeface="Times New Roman" panose="02020603050405020304"/>
              </a:rPr>
              <a:t> </a:t>
            </a:r>
            <a:r>
              <a:rPr sz="1350" u="heavy" spc="-5" dirty="0">
                <a:uFill>
                  <a:solidFill>
                    <a:srgbClr val="FF00FF"/>
                  </a:solidFill>
                </a:uFill>
                <a:latin typeface="Times New Roman" panose="02020603050405020304"/>
                <a:cs typeface="Times New Roman" panose="02020603050405020304"/>
              </a:rPr>
              <a:t>	</a:t>
            </a:r>
            <a:r>
              <a:rPr sz="1350" u="heavy" spc="-5" dirty="0">
                <a:uFill>
                  <a:solidFill>
                    <a:srgbClr val="FF00FF"/>
                  </a:solidFill>
                </a:uFill>
                <a:latin typeface="Times New Roman" panose="02020603050405020304"/>
                <a:cs typeface="Times New Roman" panose="02020603050405020304"/>
              </a:rPr>
              <a:t>0</a:t>
            </a:r>
            <a:r>
              <a:rPr sz="1350" u="heavy" spc="-5" dirty="0">
                <a:uFill>
                  <a:solidFill>
                    <a:srgbClr val="FF00FF"/>
                  </a:solidFill>
                </a:uFill>
                <a:latin typeface="Times New Roman" panose="02020603050405020304"/>
                <a:cs typeface="Times New Roman" panose="02020603050405020304"/>
              </a:rPr>
              <a:t>	</a:t>
            </a:r>
            <a:r>
              <a:rPr sz="1350" spc="-5" dirty="0">
                <a:latin typeface="Times New Roman" panose="02020603050405020304"/>
                <a:cs typeface="Times New Roman" panose="02020603050405020304"/>
              </a:rPr>
              <a:t> </a:t>
            </a:r>
            <a:r>
              <a:rPr sz="1350" spc="5" dirty="0">
                <a:latin typeface="Times New Roman" panose="02020603050405020304"/>
                <a:cs typeface="Times New Roman" panose="02020603050405020304"/>
              </a:rPr>
              <a:t> </a:t>
            </a:r>
            <a:r>
              <a:rPr sz="3450" spc="15" baseline="8000" dirty="0">
                <a:latin typeface="Symbol" panose="05050102010706020507"/>
                <a:cs typeface="Symbol" panose="05050102010706020507"/>
              </a:rPr>
              <a:t></a:t>
            </a:r>
            <a:endParaRPr sz="3450" baseline="8000">
              <a:latin typeface="Symbol" panose="05050102010706020507"/>
              <a:cs typeface="Symbol" panose="05050102010706020507"/>
            </a:endParaRPr>
          </a:p>
        </p:txBody>
      </p:sp>
      <p:sp>
        <p:nvSpPr>
          <p:cNvPr id="92" name="object 92"/>
          <p:cNvSpPr txBox="1"/>
          <p:nvPr/>
        </p:nvSpPr>
        <p:spPr>
          <a:xfrm>
            <a:off x="5195918" y="5401136"/>
            <a:ext cx="139065" cy="368935"/>
          </a:xfrm>
          <a:prstGeom prst="rect">
            <a:avLst/>
          </a:prstGeom>
        </p:spPr>
        <p:txBody>
          <a:bodyPr vert="horz" wrap="square" lIns="0" tIns="15240" rIns="0" bIns="0" rtlCol="0">
            <a:spAutoFit/>
          </a:bodyPr>
          <a:lstStyle/>
          <a:p>
            <a:pPr marL="12700">
              <a:lnSpc>
                <a:spcPct val="100000"/>
              </a:lnSpc>
              <a:spcBef>
                <a:spcPts val="120"/>
              </a:spcBef>
            </a:pPr>
            <a:r>
              <a:rPr sz="2300" spc="10" dirty="0">
                <a:latin typeface="Symbol" panose="05050102010706020507"/>
                <a:cs typeface="Symbol" panose="05050102010706020507"/>
              </a:rPr>
              <a:t></a:t>
            </a:r>
            <a:endParaRPr sz="2300">
              <a:latin typeface="Symbol" panose="05050102010706020507"/>
              <a:cs typeface="Symbol" panose="05050102010706020507"/>
            </a:endParaRPr>
          </a:p>
        </p:txBody>
      </p:sp>
      <p:sp>
        <p:nvSpPr>
          <p:cNvPr id="93" name="object 93"/>
          <p:cNvSpPr txBox="1"/>
          <p:nvPr/>
        </p:nvSpPr>
        <p:spPr>
          <a:xfrm>
            <a:off x="2737924" y="5404270"/>
            <a:ext cx="647700" cy="368935"/>
          </a:xfrm>
          <a:prstGeom prst="rect">
            <a:avLst/>
          </a:prstGeom>
        </p:spPr>
        <p:txBody>
          <a:bodyPr vert="horz" wrap="square" lIns="0" tIns="15240" rIns="0" bIns="0" rtlCol="0">
            <a:spAutoFit/>
          </a:bodyPr>
          <a:lstStyle/>
          <a:p>
            <a:pPr marL="12700">
              <a:lnSpc>
                <a:spcPct val="100000"/>
              </a:lnSpc>
              <a:spcBef>
                <a:spcPts val="120"/>
              </a:spcBef>
              <a:tabLst>
                <a:tab pos="520700" algn="l"/>
              </a:tabLst>
            </a:pPr>
            <a:r>
              <a:rPr sz="2300" spc="10" dirty="0">
                <a:latin typeface="Symbol" panose="05050102010706020507"/>
                <a:cs typeface="Symbol" panose="05050102010706020507"/>
              </a:rPr>
              <a:t></a:t>
            </a:r>
            <a:r>
              <a:rPr sz="2300" spc="10" dirty="0">
                <a:latin typeface="Times New Roman" panose="02020603050405020304"/>
                <a:cs typeface="Times New Roman" panose="02020603050405020304"/>
              </a:rPr>
              <a:t>	</a:t>
            </a:r>
            <a:r>
              <a:rPr sz="2300" spc="10" dirty="0">
                <a:latin typeface="Symbol" panose="05050102010706020507"/>
                <a:cs typeface="Symbol" panose="05050102010706020507"/>
              </a:rPr>
              <a:t></a:t>
            </a:r>
            <a:endParaRPr sz="2300">
              <a:latin typeface="Symbol" panose="05050102010706020507"/>
              <a:cs typeface="Symbol" panose="05050102010706020507"/>
            </a:endParaRPr>
          </a:p>
        </p:txBody>
      </p:sp>
      <p:sp>
        <p:nvSpPr>
          <p:cNvPr id="94" name="object 94"/>
          <p:cNvSpPr txBox="1"/>
          <p:nvPr/>
        </p:nvSpPr>
        <p:spPr>
          <a:xfrm>
            <a:off x="2136140" y="1752980"/>
            <a:ext cx="1875155" cy="28956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3A812E"/>
                </a:solidFill>
                <a:latin typeface="Times New Roman" panose="02020603050405020304"/>
                <a:cs typeface="Times New Roman" panose="02020603050405020304"/>
              </a:rPr>
              <a:t>For </a:t>
            </a:r>
            <a:r>
              <a:rPr sz="1800" b="1" spc="-5" dirty="0">
                <a:solidFill>
                  <a:srgbClr val="3A812E"/>
                </a:solidFill>
                <a:latin typeface="Times New Roman" panose="02020603050405020304"/>
                <a:cs typeface="Times New Roman" panose="02020603050405020304"/>
              </a:rPr>
              <a:t>uniaxial</a:t>
            </a:r>
            <a:r>
              <a:rPr sz="1800" b="1" spc="-85" dirty="0">
                <a:solidFill>
                  <a:srgbClr val="3A812E"/>
                </a:solidFill>
                <a:latin typeface="Times New Roman" panose="02020603050405020304"/>
                <a:cs typeface="Times New Roman" panose="02020603050405020304"/>
              </a:rPr>
              <a:t> </a:t>
            </a:r>
            <a:r>
              <a:rPr sz="1800" b="1" spc="-10" dirty="0">
                <a:solidFill>
                  <a:srgbClr val="3A812E"/>
                </a:solidFill>
                <a:latin typeface="Times New Roman" panose="02020603050405020304"/>
                <a:cs typeface="Times New Roman" panose="02020603050405020304"/>
              </a:rPr>
              <a:t>stress,</a:t>
            </a:r>
            <a:endParaRPr sz="1800">
              <a:latin typeface="Times New Roman" panose="02020603050405020304"/>
              <a:cs typeface="Times New Roman" panose="02020603050405020304"/>
            </a:endParaRPr>
          </a:p>
        </p:txBody>
      </p:sp>
      <p:sp>
        <p:nvSpPr>
          <p:cNvPr id="95" name="object 95"/>
          <p:cNvSpPr txBox="1"/>
          <p:nvPr/>
        </p:nvSpPr>
        <p:spPr>
          <a:xfrm>
            <a:off x="7807578" y="2362580"/>
            <a:ext cx="2609850" cy="28956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3A812E"/>
                </a:solidFill>
                <a:latin typeface="Times New Roman" panose="02020603050405020304"/>
                <a:cs typeface="Times New Roman" panose="02020603050405020304"/>
              </a:rPr>
              <a:t>(volume </a:t>
            </a:r>
            <a:r>
              <a:rPr sz="1800" b="1" spc="-10" dirty="0">
                <a:solidFill>
                  <a:srgbClr val="3A812E"/>
                </a:solidFill>
                <a:latin typeface="Times New Roman" panose="02020603050405020304"/>
                <a:cs typeface="Times New Roman" panose="02020603050405020304"/>
              </a:rPr>
              <a:t>remains</a:t>
            </a:r>
            <a:r>
              <a:rPr sz="1800" b="1" spc="-50" dirty="0">
                <a:solidFill>
                  <a:srgbClr val="3A812E"/>
                </a:solidFill>
                <a:latin typeface="Times New Roman" panose="02020603050405020304"/>
                <a:cs typeface="Times New Roman" panose="02020603050405020304"/>
              </a:rPr>
              <a:t> </a:t>
            </a:r>
            <a:r>
              <a:rPr sz="1800" b="1" spc="-5" dirty="0">
                <a:solidFill>
                  <a:srgbClr val="3A812E"/>
                </a:solidFill>
                <a:latin typeface="Times New Roman" panose="02020603050405020304"/>
                <a:cs typeface="Times New Roman" panose="02020603050405020304"/>
              </a:rPr>
              <a:t>constant)</a:t>
            </a:r>
            <a:endParaRPr sz="1800">
              <a:latin typeface="Times New Roman" panose="02020603050405020304"/>
              <a:cs typeface="Times New Roman" panose="02020603050405020304"/>
            </a:endParaRPr>
          </a:p>
        </p:txBody>
      </p:sp>
      <p:sp>
        <p:nvSpPr>
          <p:cNvPr id="96" name="object 96"/>
          <p:cNvSpPr txBox="1"/>
          <p:nvPr/>
        </p:nvSpPr>
        <p:spPr>
          <a:xfrm>
            <a:off x="4879975" y="1765808"/>
            <a:ext cx="82550" cy="28956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3A812E"/>
                </a:solidFill>
                <a:latin typeface="Times New Roman" panose="02020603050405020304"/>
                <a:cs typeface="Times New Roman" panose="02020603050405020304"/>
              </a:rPr>
              <a:t>,</a:t>
            </a:r>
            <a:endParaRPr sz="1800">
              <a:latin typeface="Times New Roman" panose="02020603050405020304"/>
              <a:cs typeface="Times New Roman" panose="02020603050405020304"/>
            </a:endParaRPr>
          </a:p>
        </p:txBody>
      </p:sp>
      <p:sp>
        <p:nvSpPr>
          <p:cNvPr id="97" name="object 97"/>
          <p:cNvSpPr txBox="1"/>
          <p:nvPr/>
        </p:nvSpPr>
        <p:spPr>
          <a:xfrm>
            <a:off x="4173293" y="2308237"/>
            <a:ext cx="1202055" cy="392430"/>
          </a:xfrm>
          <a:prstGeom prst="rect">
            <a:avLst/>
          </a:prstGeom>
        </p:spPr>
        <p:txBody>
          <a:bodyPr vert="horz" wrap="square" lIns="0" tIns="15875" rIns="0" bIns="0" rtlCol="0">
            <a:spAutoFit/>
          </a:bodyPr>
          <a:lstStyle/>
          <a:p>
            <a:pPr marL="12700">
              <a:lnSpc>
                <a:spcPct val="100000"/>
              </a:lnSpc>
              <a:spcBef>
                <a:spcPts val="125"/>
              </a:spcBef>
            </a:pPr>
            <a:r>
              <a:rPr sz="2450" i="1" spc="-95" dirty="0">
                <a:latin typeface="Symbol" panose="05050102010706020507"/>
                <a:cs typeface="Symbol" panose="05050102010706020507"/>
              </a:rPr>
              <a:t></a:t>
            </a:r>
            <a:r>
              <a:rPr sz="2025" spc="-142" baseline="-25000" dirty="0">
                <a:latin typeface="Times New Roman" panose="02020603050405020304"/>
                <a:cs typeface="Times New Roman" panose="02020603050405020304"/>
              </a:rPr>
              <a:t>1</a:t>
            </a:r>
            <a:r>
              <a:rPr sz="2450" i="1" spc="-95" dirty="0">
                <a:latin typeface="Symbol" panose="05050102010706020507"/>
                <a:cs typeface="Symbol" panose="05050102010706020507"/>
              </a:rPr>
              <a:t></a:t>
            </a:r>
            <a:r>
              <a:rPr sz="2025" spc="-142" baseline="-25000" dirty="0">
                <a:latin typeface="Times New Roman" panose="02020603050405020304"/>
                <a:cs typeface="Times New Roman" panose="02020603050405020304"/>
              </a:rPr>
              <a:t>2</a:t>
            </a:r>
            <a:r>
              <a:rPr sz="2450" i="1" spc="-95" dirty="0">
                <a:latin typeface="Symbol" panose="05050102010706020507"/>
                <a:cs typeface="Symbol" panose="05050102010706020507"/>
              </a:rPr>
              <a:t></a:t>
            </a:r>
            <a:r>
              <a:rPr sz="2025" spc="-142" baseline="-25000" dirty="0">
                <a:latin typeface="Times New Roman" panose="02020603050405020304"/>
                <a:cs typeface="Times New Roman" panose="02020603050405020304"/>
              </a:rPr>
              <a:t>3 </a:t>
            </a:r>
            <a:r>
              <a:rPr sz="2350" dirty="0">
                <a:latin typeface="Symbol" panose="05050102010706020507"/>
                <a:cs typeface="Symbol" panose="05050102010706020507"/>
              </a:rPr>
              <a:t></a:t>
            </a:r>
            <a:r>
              <a:rPr sz="2350" spc="-425" dirty="0">
                <a:latin typeface="Times New Roman" panose="02020603050405020304"/>
                <a:cs typeface="Times New Roman" panose="02020603050405020304"/>
              </a:rPr>
              <a:t> </a:t>
            </a:r>
            <a:r>
              <a:rPr sz="2350" spc="-70" dirty="0">
                <a:latin typeface="Times New Roman" panose="02020603050405020304"/>
                <a:cs typeface="Times New Roman" panose="02020603050405020304"/>
              </a:rPr>
              <a:t>1</a:t>
            </a:r>
            <a:r>
              <a:rPr sz="2700" b="1" spc="-104" baseline="2000" dirty="0">
                <a:solidFill>
                  <a:srgbClr val="3A812E"/>
                </a:solidFill>
                <a:latin typeface="Times New Roman" panose="02020603050405020304"/>
                <a:cs typeface="Times New Roman" panose="02020603050405020304"/>
              </a:rPr>
              <a:t>,</a:t>
            </a:r>
            <a:endParaRPr sz="2700" baseline="2000">
              <a:latin typeface="Times New Roman" panose="02020603050405020304"/>
              <a:cs typeface="Times New Roman" panose="02020603050405020304"/>
            </a:endParaRPr>
          </a:p>
        </p:txBody>
      </p:sp>
      <p:sp>
        <p:nvSpPr>
          <p:cNvPr id="98" name="object 98"/>
          <p:cNvSpPr txBox="1"/>
          <p:nvPr/>
        </p:nvSpPr>
        <p:spPr>
          <a:xfrm>
            <a:off x="5857534" y="2339480"/>
            <a:ext cx="111760" cy="220345"/>
          </a:xfrm>
          <a:prstGeom prst="rect">
            <a:avLst/>
          </a:prstGeom>
        </p:spPr>
        <p:txBody>
          <a:bodyPr vert="horz" wrap="square" lIns="0" tIns="12700" rIns="0" bIns="0" rtlCol="0">
            <a:spAutoFit/>
          </a:bodyPr>
          <a:lstStyle/>
          <a:p>
            <a:pPr marL="12700">
              <a:lnSpc>
                <a:spcPct val="100000"/>
              </a:lnSpc>
              <a:spcBef>
                <a:spcPts val="100"/>
              </a:spcBef>
            </a:pPr>
            <a:r>
              <a:rPr sz="1350" dirty="0">
                <a:latin typeface="Times New Roman" panose="02020603050405020304"/>
                <a:cs typeface="Times New Roman" panose="02020603050405020304"/>
              </a:rPr>
              <a:t>2</a:t>
            </a:r>
            <a:endParaRPr sz="1350">
              <a:latin typeface="Times New Roman" panose="02020603050405020304"/>
              <a:cs typeface="Times New Roman" panose="02020603050405020304"/>
            </a:endParaRPr>
          </a:p>
        </p:txBody>
      </p:sp>
      <p:sp>
        <p:nvSpPr>
          <p:cNvPr id="99" name="object 99"/>
          <p:cNvSpPr txBox="1"/>
          <p:nvPr/>
        </p:nvSpPr>
        <p:spPr>
          <a:xfrm>
            <a:off x="5855293" y="2544931"/>
            <a:ext cx="73660" cy="220345"/>
          </a:xfrm>
          <a:prstGeom prst="rect">
            <a:avLst/>
          </a:prstGeom>
        </p:spPr>
        <p:txBody>
          <a:bodyPr vert="horz" wrap="square" lIns="0" tIns="12700" rIns="0" bIns="0" rtlCol="0">
            <a:spAutoFit/>
          </a:bodyPr>
          <a:lstStyle/>
          <a:p>
            <a:pPr marL="12700">
              <a:lnSpc>
                <a:spcPct val="100000"/>
              </a:lnSpc>
              <a:spcBef>
                <a:spcPts val="100"/>
              </a:spcBef>
            </a:pPr>
            <a:r>
              <a:rPr sz="1350" i="1" dirty="0">
                <a:latin typeface="Times New Roman" panose="02020603050405020304"/>
                <a:cs typeface="Times New Roman" panose="02020603050405020304"/>
              </a:rPr>
              <a:t>t</a:t>
            </a:r>
            <a:endParaRPr sz="1350">
              <a:latin typeface="Times New Roman" panose="02020603050405020304"/>
              <a:cs typeface="Times New Roman" panose="02020603050405020304"/>
            </a:endParaRPr>
          </a:p>
        </p:txBody>
      </p:sp>
      <p:sp>
        <p:nvSpPr>
          <p:cNvPr id="100" name="object 100"/>
          <p:cNvSpPr txBox="1"/>
          <p:nvPr/>
        </p:nvSpPr>
        <p:spPr>
          <a:xfrm>
            <a:off x="5544868" y="2333023"/>
            <a:ext cx="339090" cy="387985"/>
          </a:xfrm>
          <a:prstGeom prst="rect">
            <a:avLst/>
          </a:prstGeom>
        </p:spPr>
        <p:txBody>
          <a:bodyPr vert="horz" wrap="square" lIns="0" tIns="11430" rIns="0" bIns="0" rtlCol="0">
            <a:spAutoFit/>
          </a:bodyPr>
          <a:lstStyle/>
          <a:p>
            <a:pPr marL="12700">
              <a:lnSpc>
                <a:spcPct val="100000"/>
              </a:lnSpc>
              <a:spcBef>
                <a:spcPts val="90"/>
              </a:spcBef>
            </a:pPr>
            <a:r>
              <a:rPr sz="2450" i="1" spc="-55" dirty="0">
                <a:latin typeface="Symbol" panose="05050102010706020507"/>
                <a:cs typeface="Symbol" panose="05050102010706020507"/>
              </a:rPr>
              <a:t></a:t>
            </a:r>
            <a:r>
              <a:rPr sz="2450" i="1" spc="-200" dirty="0">
                <a:latin typeface="Symbol" panose="05050102010706020507"/>
                <a:cs typeface="Symbol" panose="05050102010706020507"/>
              </a:rPr>
              <a:t></a:t>
            </a:r>
            <a:endParaRPr sz="2450">
              <a:latin typeface="Symbol" panose="05050102010706020507"/>
              <a:cs typeface="Symbol" panose="05050102010706020507"/>
            </a:endParaRPr>
          </a:p>
        </p:txBody>
      </p:sp>
      <p:sp>
        <p:nvSpPr>
          <p:cNvPr id="101" name="object 101"/>
          <p:cNvSpPr txBox="1"/>
          <p:nvPr/>
        </p:nvSpPr>
        <p:spPr>
          <a:xfrm>
            <a:off x="6038498" y="2348988"/>
            <a:ext cx="403860" cy="367665"/>
          </a:xfrm>
          <a:prstGeom prst="rect">
            <a:avLst/>
          </a:prstGeom>
        </p:spPr>
        <p:txBody>
          <a:bodyPr vert="horz" wrap="square" lIns="0" tIns="14604" rIns="0" bIns="0" rtlCol="0">
            <a:spAutoFit/>
          </a:bodyPr>
          <a:lstStyle/>
          <a:p>
            <a:pPr marL="12700">
              <a:lnSpc>
                <a:spcPct val="100000"/>
              </a:lnSpc>
              <a:spcBef>
                <a:spcPts val="115"/>
              </a:spcBef>
            </a:pPr>
            <a:r>
              <a:rPr sz="2300" spc="10" dirty="0">
                <a:latin typeface="Symbol" panose="05050102010706020507"/>
                <a:cs typeface="Symbol" panose="05050102010706020507"/>
              </a:rPr>
              <a:t></a:t>
            </a:r>
            <a:r>
              <a:rPr sz="2300" spc="-360" dirty="0">
                <a:latin typeface="Times New Roman" panose="02020603050405020304"/>
                <a:cs typeface="Times New Roman" panose="02020603050405020304"/>
              </a:rPr>
              <a:t> </a:t>
            </a:r>
            <a:r>
              <a:rPr sz="2300" spc="-95" dirty="0">
                <a:latin typeface="Times New Roman" panose="02020603050405020304"/>
                <a:cs typeface="Times New Roman" panose="02020603050405020304"/>
              </a:rPr>
              <a:t>1</a:t>
            </a:r>
            <a:r>
              <a:rPr sz="2700" b="1" spc="-142" baseline="6000" dirty="0">
                <a:solidFill>
                  <a:srgbClr val="3A812E"/>
                </a:solidFill>
                <a:latin typeface="Times New Roman" panose="02020603050405020304"/>
                <a:cs typeface="Times New Roman" panose="02020603050405020304"/>
              </a:rPr>
              <a:t>,</a:t>
            </a:r>
            <a:endParaRPr sz="2700" baseline="6000">
              <a:latin typeface="Times New Roman" panose="02020603050405020304"/>
              <a:cs typeface="Times New Roman" panose="02020603050405020304"/>
            </a:endParaRPr>
          </a:p>
        </p:txBody>
      </p:sp>
      <p:sp>
        <p:nvSpPr>
          <p:cNvPr id="102" name="object 102"/>
          <p:cNvSpPr txBox="1"/>
          <p:nvPr/>
        </p:nvSpPr>
        <p:spPr>
          <a:xfrm>
            <a:off x="6315202" y="1778253"/>
            <a:ext cx="82550" cy="28956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3A812E"/>
                </a:solidFill>
                <a:latin typeface="Times New Roman" panose="02020603050405020304"/>
                <a:cs typeface="Times New Roman" panose="02020603050405020304"/>
              </a:rPr>
              <a:t>,</a:t>
            </a:r>
            <a:endParaRPr sz="1800">
              <a:latin typeface="Times New Roman" panose="02020603050405020304"/>
              <a:cs typeface="Times New Roman" panose="02020603050405020304"/>
            </a:endParaRPr>
          </a:p>
        </p:txBody>
      </p:sp>
      <p:sp>
        <p:nvSpPr>
          <p:cNvPr id="103" name="object 103"/>
          <p:cNvSpPr/>
          <p:nvPr/>
        </p:nvSpPr>
        <p:spPr>
          <a:xfrm>
            <a:off x="7864751" y="5373770"/>
            <a:ext cx="558800" cy="0"/>
          </a:xfrm>
          <a:custGeom>
            <a:avLst/>
            <a:gdLst/>
            <a:ahLst/>
            <a:cxnLst/>
            <a:rect l="l" t="t" r="r" b="b"/>
            <a:pathLst>
              <a:path w="558800">
                <a:moveTo>
                  <a:pt x="0" y="0"/>
                </a:moveTo>
                <a:lnTo>
                  <a:pt x="558573" y="0"/>
                </a:lnTo>
              </a:path>
            </a:pathLst>
          </a:custGeom>
          <a:ln w="14309">
            <a:solidFill>
              <a:srgbClr val="000000"/>
            </a:solidFill>
          </a:ln>
        </p:spPr>
        <p:txBody>
          <a:bodyPr wrap="square" lIns="0" tIns="0" rIns="0" bIns="0" rtlCol="0"/>
          <a:lstStyle/>
          <a:p/>
        </p:txBody>
      </p:sp>
      <p:sp>
        <p:nvSpPr>
          <p:cNvPr id="104" name="object 104"/>
          <p:cNvSpPr/>
          <p:nvPr/>
        </p:nvSpPr>
        <p:spPr>
          <a:xfrm>
            <a:off x="9168201" y="5373770"/>
            <a:ext cx="203200" cy="0"/>
          </a:xfrm>
          <a:custGeom>
            <a:avLst/>
            <a:gdLst/>
            <a:ahLst/>
            <a:cxnLst/>
            <a:rect l="l" t="t" r="r" b="b"/>
            <a:pathLst>
              <a:path w="203200">
                <a:moveTo>
                  <a:pt x="0" y="0"/>
                </a:moveTo>
                <a:lnTo>
                  <a:pt x="202675" y="0"/>
                </a:lnTo>
              </a:path>
            </a:pathLst>
          </a:custGeom>
          <a:ln w="14309">
            <a:solidFill>
              <a:srgbClr val="000000"/>
            </a:solidFill>
          </a:ln>
        </p:spPr>
        <p:txBody>
          <a:bodyPr wrap="square" lIns="0" tIns="0" rIns="0" bIns="0" rtlCol="0"/>
          <a:lstStyle/>
          <a:p/>
        </p:txBody>
      </p:sp>
      <p:sp>
        <p:nvSpPr>
          <p:cNvPr id="105" name="object 105"/>
          <p:cNvSpPr txBox="1"/>
          <p:nvPr/>
        </p:nvSpPr>
        <p:spPr>
          <a:xfrm>
            <a:off x="8783465" y="5132506"/>
            <a:ext cx="110489" cy="219075"/>
          </a:xfrm>
          <a:prstGeom prst="rect">
            <a:avLst/>
          </a:prstGeom>
        </p:spPr>
        <p:txBody>
          <a:bodyPr vert="horz" wrap="square" lIns="0" tIns="11430" rIns="0" bIns="0" rtlCol="0">
            <a:spAutoFit/>
          </a:bodyPr>
          <a:lstStyle/>
          <a:p>
            <a:pPr marL="12700">
              <a:lnSpc>
                <a:spcPct val="100000"/>
              </a:lnSpc>
              <a:spcBef>
                <a:spcPts val="90"/>
              </a:spcBef>
            </a:pPr>
            <a:r>
              <a:rPr sz="1350" spc="-10" dirty="0">
                <a:latin typeface="Times New Roman" panose="02020603050405020304"/>
                <a:cs typeface="Times New Roman" panose="02020603050405020304"/>
              </a:rPr>
              <a:t>2</a:t>
            </a:r>
            <a:endParaRPr sz="1350">
              <a:latin typeface="Times New Roman" panose="02020603050405020304"/>
              <a:cs typeface="Times New Roman" panose="02020603050405020304"/>
            </a:endParaRPr>
          </a:p>
        </p:txBody>
      </p:sp>
      <p:sp>
        <p:nvSpPr>
          <p:cNvPr id="106" name="object 106"/>
          <p:cNvSpPr txBox="1"/>
          <p:nvPr/>
        </p:nvSpPr>
        <p:spPr>
          <a:xfrm>
            <a:off x="8147181" y="5570701"/>
            <a:ext cx="110489" cy="219075"/>
          </a:xfrm>
          <a:prstGeom prst="rect">
            <a:avLst/>
          </a:prstGeom>
        </p:spPr>
        <p:txBody>
          <a:bodyPr vert="horz" wrap="square" lIns="0" tIns="11430" rIns="0" bIns="0" rtlCol="0">
            <a:spAutoFit/>
          </a:bodyPr>
          <a:lstStyle/>
          <a:p>
            <a:pPr marL="12700">
              <a:lnSpc>
                <a:spcPct val="100000"/>
              </a:lnSpc>
              <a:spcBef>
                <a:spcPts val="90"/>
              </a:spcBef>
            </a:pPr>
            <a:r>
              <a:rPr sz="1350" spc="-10" dirty="0">
                <a:latin typeface="Times New Roman" panose="02020603050405020304"/>
                <a:cs typeface="Times New Roman" panose="02020603050405020304"/>
              </a:rPr>
              <a:t>0</a:t>
            </a:r>
            <a:endParaRPr sz="1350">
              <a:latin typeface="Times New Roman" panose="02020603050405020304"/>
              <a:cs typeface="Times New Roman" panose="02020603050405020304"/>
            </a:endParaRPr>
          </a:p>
        </p:txBody>
      </p:sp>
      <p:sp>
        <p:nvSpPr>
          <p:cNvPr id="107" name="object 107"/>
          <p:cNvSpPr txBox="1"/>
          <p:nvPr/>
        </p:nvSpPr>
        <p:spPr>
          <a:xfrm>
            <a:off x="9184813" y="4954492"/>
            <a:ext cx="172720" cy="368935"/>
          </a:xfrm>
          <a:prstGeom prst="rect">
            <a:avLst/>
          </a:prstGeom>
        </p:spPr>
        <p:txBody>
          <a:bodyPr vert="horz" wrap="square" lIns="0" tIns="15240" rIns="0" bIns="0" rtlCol="0">
            <a:spAutoFit/>
          </a:bodyPr>
          <a:lstStyle/>
          <a:p>
            <a:pPr marL="12700">
              <a:lnSpc>
                <a:spcPct val="100000"/>
              </a:lnSpc>
              <a:spcBef>
                <a:spcPts val="120"/>
              </a:spcBef>
            </a:pPr>
            <a:r>
              <a:rPr sz="2300" spc="5" dirty="0">
                <a:latin typeface="Times New Roman" panose="02020603050405020304"/>
                <a:cs typeface="Times New Roman" panose="02020603050405020304"/>
              </a:rPr>
              <a:t>1</a:t>
            </a:r>
            <a:endParaRPr sz="2300">
              <a:latin typeface="Times New Roman" panose="02020603050405020304"/>
              <a:cs typeface="Times New Roman" panose="02020603050405020304"/>
            </a:endParaRPr>
          </a:p>
        </p:txBody>
      </p:sp>
      <p:sp>
        <p:nvSpPr>
          <p:cNvPr id="108" name="object 108"/>
          <p:cNvSpPr txBox="1"/>
          <p:nvPr/>
        </p:nvSpPr>
        <p:spPr>
          <a:xfrm>
            <a:off x="7883739" y="4954492"/>
            <a:ext cx="509270" cy="368935"/>
          </a:xfrm>
          <a:prstGeom prst="rect">
            <a:avLst/>
          </a:prstGeom>
        </p:spPr>
        <p:txBody>
          <a:bodyPr vert="horz" wrap="square" lIns="0" tIns="15240" rIns="0" bIns="0" rtlCol="0">
            <a:spAutoFit/>
          </a:bodyPr>
          <a:lstStyle/>
          <a:p>
            <a:pPr marL="12700">
              <a:lnSpc>
                <a:spcPct val="100000"/>
              </a:lnSpc>
              <a:spcBef>
                <a:spcPts val="120"/>
              </a:spcBef>
            </a:pPr>
            <a:r>
              <a:rPr sz="2300" i="1" spc="-10" dirty="0">
                <a:latin typeface="Times New Roman" panose="02020603050405020304"/>
                <a:cs typeface="Times New Roman" panose="02020603050405020304"/>
              </a:rPr>
              <a:t>N</a:t>
            </a:r>
            <a:r>
              <a:rPr sz="2300" i="1" spc="-35" dirty="0">
                <a:latin typeface="Times New Roman" panose="02020603050405020304"/>
                <a:cs typeface="Times New Roman" panose="02020603050405020304"/>
              </a:rPr>
              <a:t>k</a:t>
            </a:r>
            <a:r>
              <a:rPr sz="2300" i="1" spc="5" dirty="0">
                <a:latin typeface="Times New Roman" panose="02020603050405020304"/>
                <a:cs typeface="Times New Roman" panose="02020603050405020304"/>
              </a:rPr>
              <a:t>T</a:t>
            </a:r>
            <a:endParaRPr sz="2300">
              <a:latin typeface="Times New Roman" panose="02020603050405020304"/>
              <a:cs typeface="Times New Roman" panose="02020603050405020304"/>
            </a:endParaRPr>
          </a:p>
        </p:txBody>
      </p:sp>
      <p:sp>
        <p:nvSpPr>
          <p:cNvPr id="109" name="object 109"/>
          <p:cNvSpPr txBox="1"/>
          <p:nvPr/>
        </p:nvSpPr>
        <p:spPr>
          <a:xfrm>
            <a:off x="7982879" y="5370295"/>
            <a:ext cx="205740" cy="368935"/>
          </a:xfrm>
          <a:prstGeom prst="rect">
            <a:avLst/>
          </a:prstGeom>
        </p:spPr>
        <p:txBody>
          <a:bodyPr vert="horz" wrap="square" lIns="0" tIns="15240" rIns="0" bIns="0" rtlCol="0">
            <a:spAutoFit/>
          </a:bodyPr>
          <a:lstStyle/>
          <a:p>
            <a:pPr marL="12700">
              <a:lnSpc>
                <a:spcPct val="100000"/>
              </a:lnSpc>
              <a:spcBef>
                <a:spcPts val="120"/>
              </a:spcBef>
            </a:pPr>
            <a:r>
              <a:rPr sz="2300" i="1" spc="10" dirty="0">
                <a:latin typeface="Times New Roman" panose="02020603050405020304"/>
                <a:cs typeface="Times New Roman" panose="02020603050405020304"/>
              </a:rPr>
              <a:t>V</a:t>
            </a:r>
            <a:endParaRPr sz="2300">
              <a:latin typeface="Times New Roman" panose="02020603050405020304"/>
              <a:cs typeface="Times New Roman" panose="02020603050405020304"/>
            </a:endParaRPr>
          </a:p>
        </p:txBody>
      </p:sp>
      <p:sp>
        <p:nvSpPr>
          <p:cNvPr id="110" name="object 110"/>
          <p:cNvSpPr txBox="1"/>
          <p:nvPr/>
        </p:nvSpPr>
        <p:spPr>
          <a:xfrm>
            <a:off x="8450819" y="4977314"/>
            <a:ext cx="138430" cy="368935"/>
          </a:xfrm>
          <a:prstGeom prst="rect">
            <a:avLst/>
          </a:prstGeom>
        </p:spPr>
        <p:txBody>
          <a:bodyPr vert="horz" wrap="square" lIns="0" tIns="15240" rIns="0" bIns="0" rtlCol="0">
            <a:spAutoFit/>
          </a:bodyPr>
          <a:lstStyle/>
          <a:p>
            <a:pPr marL="12700">
              <a:lnSpc>
                <a:spcPct val="100000"/>
              </a:lnSpc>
              <a:spcBef>
                <a:spcPts val="12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111" name="object 111"/>
          <p:cNvSpPr txBox="1"/>
          <p:nvPr/>
        </p:nvSpPr>
        <p:spPr>
          <a:xfrm>
            <a:off x="9395668" y="4977314"/>
            <a:ext cx="138430" cy="368935"/>
          </a:xfrm>
          <a:prstGeom prst="rect">
            <a:avLst/>
          </a:prstGeom>
        </p:spPr>
        <p:txBody>
          <a:bodyPr vert="horz" wrap="square" lIns="0" tIns="15240" rIns="0" bIns="0" rtlCol="0">
            <a:spAutoFit/>
          </a:bodyPr>
          <a:lstStyle/>
          <a:p>
            <a:pPr marL="12700">
              <a:lnSpc>
                <a:spcPct val="100000"/>
              </a:lnSpc>
              <a:spcBef>
                <a:spcPts val="12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112" name="object 112"/>
          <p:cNvSpPr txBox="1"/>
          <p:nvPr/>
        </p:nvSpPr>
        <p:spPr>
          <a:xfrm>
            <a:off x="7334534" y="5124339"/>
            <a:ext cx="474980" cy="388620"/>
          </a:xfrm>
          <a:prstGeom prst="rect">
            <a:avLst/>
          </a:prstGeom>
        </p:spPr>
        <p:txBody>
          <a:bodyPr vert="horz" wrap="square" lIns="0" tIns="12065" rIns="0" bIns="0" rtlCol="0">
            <a:spAutoFit/>
          </a:bodyPr>
          <a:lstStyle/>
          <a:p>
            <a:pPr marL="12700">
              <a:lnSpc>
                <a:spcPct val="100000"/>
              </a:lnSpc>
              <a:spcBef>
                <a:spcPts val="95"/>
              </a:spcBef>
            </a:pPr>
            <a:r>
              <a:rPr sz="2450" i="1" spc="-85" dirty="0">
                <a:latin typeface="Symbol" panose="05050102010706020507"/>
                <a:cs typeface="Symbol" panose="05050102010706020507"/>
              </a:rPr>
              <a:t></a:t>
            </a:r>
            <a:r>
              <a:rPr sz="2450" i="1" spc="170" dirty="0">
                <a:latin typeface="Times New Roman" panose="02020603050405020304"/>
                <a:cs typeface="Times New Roman" panose="02020603050405020304"/>
              </a:rPr>
              <a:t> </a:t>
            </a: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113" name="object 113"/>
          <p:cNvSpPr txBox="1"/>
          <p:nvPr/>
        </p:nvSpPr>
        <p:spPr>
          <a:xfrm>
            <a:off x="8450819" y="5219005"/>
            <a:ext cx="138430" cy="368935"/>
          </a:xfrm>
          <a:prstGeom prst="rect">
            <a:avLst/>
          </a:prstGeom>
        </p:spPr>
        <p:txBody>
          <a:bodyPr vert="horz" wrap="square" lIns="0" tIns="15240" rIns="0" bIns="0" rtlCol="0">
            <a:spAutoFit/>
          </a:bodyPr>
          <a:lstStyle/>
          <a:p>
            <a:pPr marL="12700">
              <a:lnSpc>
                <a:spcPct val="100000"/>
              </a:lnSpc>
              <a:spcBef>
                <a:spcPts val="120"/>
              </a:spcBef>
            </a:pP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114" name="object 114"/>
          <p:cNvSpPr txBox="1"/>
          <p:nvPr/>
        </p:nvSpPr>
        <p:spPr>
          <a:xfrm>
            <a:off x="8596294" y="5124339"/>
            <a:ext cx="937894" cy="388620"/>
          </a:xfrm>
          <a:prstGeom prst="rect">
            <a:avLst/>
          </a:prstGeom>
        </p:spPr>
        <p:txBody>
          <a:bodyPr vert="horz" wrap="square" lIns="0" tIns="12065" rIns="0" bIns="0" rtlCol="0">
            <a:spAutoFit/>
          </a:bodyPr>
          <a:lstStyle/>
          <a:p>
            <a:pPr marL="12700">
              <a:lnSpc>
                <a:spcPct val="100000"/>
              </a:lnSpc>
              <a:spcBef>
                <a:spcPts val="95"/>
              </a:spcBef>
              <a:tabLst>
                <a:tab pos="360045" algn="l"/>
              </a:tabLst>
            </a:pPr>
            <a:r>
              <a:rPr sz="2450" i="1" spc="-75" dirty="0">
                <a:latin typeface="Symbol" panose="05050102010706020507"/>
                <a:cs typeface="Symbol" panose="05050102010706020507"/>
              </a:rPr>
              <a:t></a:t>
            </a:r>
            <a:r>
              <a:rPr sz="2450" spc="-75" dirty="0">
                <a:latin typeface="Times New Roman" panose="02020603050405020304"/>
                <a:cs typeface="Times New Roman" panose="02020603050405020304"/>
              </a:rPr>
              <a:t>	</a:t>
            </a:r>
            <a:r>
              <a:rPr sz="2300" spc="5" dirty="0">
                <a:latin typeface="Symbol" panose="05050102010706020507"/>
                <a:cs typeface="Symbol" panose="05050102010706020507"/>
              </a:rPr>
              <a:t></a:t>
            </a:r>
            <a:r>
              <a:rPr sz="2300" spc="5" dirty="0">
                <a:latin typeface="Times New Roman" panose="02020603050405020304"/>
                <a:cs typeface="Times New Roman" panose="02020603050405020304"/>
              </a:rPr>
              <a:t> </a:t>
            </a:r>
            <a:r>
              <a:rPr sz="3675" i="1" spc="-112" baseline="-41000" dirty="0">
                <a:latin typeface="Symbol" panose="05050102010706020507"/>
                <a:cs typeface="Symbol" panose="05050102010706020507"/>
              </a:rPr>
              <a:t></a:t>
            </a:r>
            <a:r>
              <a:rPr sz="3675" i="1" spc="-405" baseline="-41000" dirty="0">
                <a:latin typeface="Times New Roman" panose="02020603050405020304"/>
                <a:cs typeface="Times New Roman" panose="02020603050405020304"/>
              </a:rPr>
              <a:t> </a:t>
            </a:r>
            <a:r>
              <a:rPr sz="3450" spc="7" baseline="-14000" dirty="0">
                <a:latin typeface="Symbol" panose="05050102010706020507"/>
                <a:cs typeface="Symbol" panose="05050102010706020507"/>
              </a:rPr>
              <a:t></a:t>
            </a:r>
            <a:endParaRPr sz="3450" baseline="-14000">
              <a:latin typeface="Symbol" panose="05050102010706020507"/>
              <a:cs typeface="Symbol" panose="05050102010706020507"/>
            </a:endParaRPr>
          </a:p>
        </p:txBody>
      </p:sp>
      <p:sp>
        <p:nvSpPr>
          <p:cNvPr id="115" name="object 115"/>
          <p:cNvSpPr txBox="1"/>
          <p:nvPr/>
        </p:nvSpPr>
        <p:spPr>
          <a:xfrm>
            <a:off x="8450819" y="5404311"/>
            <a:ext cx="1083310" cy="368935"/>
          </a:xfrm>
          <a:prstGeom prst="rect">
            <a:avLst/>
          </a:prstGeom>
        </p:spPr>
        <p:txBody>
          <a:bodyPr vert="horz" wrap="square" lIns="0" tIns="15240" rIns="0" bIns="0" rtlCol="0">
            <a:spAutoFit/>
          </a:bodyPr>
          <a:lstStyle/>
          <a:p>
            <a:pPr marL="12700">
              <a:lnSpc>
                <a:spcPct val="100000"/>
              </a:lnSpc>
              <a:spcBef>
                <a:spcPts val="120"/>
              </a:spcBef>
              <a:tabLst>
                <a:tab pos="956310" algn="l"/>
              </a:tabLst>
            </a:pPr>
            <a:r>
              <a:rPr sz="2300" spc="5" dirty="0">
                <a:latin typeface="Symbol" panose="05050102010706020507"/>
                <a:cs typeface="Symbol" panose="05050102010706020507"/>
              </a:rPr>
              <a:t></a:t>
            </a:r>
            <a:r>
              <a:rPr sz="2300" spc="5" dirty="0">
                <a:latin typeface="Times New Roman" panose="02020603050405020304"/>
                <a:cs typeface="Times New Roman" panose="02020603050405020304"/>
              </a:rPr>
              <a:t>	</a:t>
            </a:r>
            <a:r>
              <a:rPr sz="2300" spc="5" dirty="0">
                <a:latin typeface="Symbol" panose="05050102010706020507"/>
                <a:cs typeface="Symbol" panose="05050102010706020507"/>
              </a:rPr>
              <a:t></a:t>
            </a:r>
            <a:endParaRPr sz="2300">
              <a:latin typeface="Symbol" panose="05050102010706020507"/>
              <a:cs typeface="Symbol" panose="05050102010706020507"/>
            </a:endParaRPr>
          </a:p>
        </p:txBody>
      </p:sp>
      <p:sp>
        <p:nvSpPr>
          <p:cNvPr id="116" name="object 116"/>
          <p:cNvSpPr/>
          <p:nvPr/>
        </p:nvSpPr>
        <p:spPr>
          <a:xfrm>
            <a:off x="7302500" y="5527675"/>
            <a:ext cx="304800" cy="0"/>
          </a:xfrm>
          <a:custGeom>
            <a:avLst/>
            <a:gdLst/>
            <a:ahLst/>
            <a:cxnLst/>
            <a:rect l="l" t="t" r="r" b="b"/>
            <a:pathLst>
              <a:path w="304800">
                <a:moveTo>
                  <a:pt x="0" y="0"/>
                </a:moveTo>
                <a:lnTo>
                  <a:pt x="304800" y="0"/>
                </a:lnTo>
              </a:path>
            </a:pathLst>
          </a:custGeom>
          <a:ln w="38100">
            <a:solidFill>
              <a:srgbClr val="FF00FF"/>
            </a:solidFill>
          </a:ln>
        </p:spPr>
        <p:txBody>
          <a:bodyPr wrap="square" lIns="0" tIns="0" rIns="0" bIns="0" rtlCol="0"/>
          <a:lstStyle/>
          <a:p/>
        </p:txBody>
      </p:sp>
      <p:sp>
        <p:nvSpPr>
          <p:cNvPr id="117" name="object 117"/>
          <p:cNvSpPr txBox="1"/>
          <p:nvPr/>
        </p:nvSpPr>
        <p:spPr>
          <a:xfrm>
            <a:off x="6480175" y="5692241"/>
            <a:ext cx="1089025" cy="289560"/>
          </a:xfrm>
          <a:prstGeom prst="rect">
            <a:avLst/>
          </a:prstGeom>
        </p:spPr>
        <p:txBody>
          <a:bodyPr vert="horz" wrap="square" lIns="0" tIns="12700" rIns="0" bIns="0" rtlCol="0">
            <a:spAutoFit/>
          </a:bodyPr>
          <a:lstStyle/>
          <a:p>
            <a:pPr marL="12700">
              <a:lnSpc>
                <a:spcPct val="100000"/>
              </a:lnSpc>
              <a:spcBef>
                <a:spcPts val="100"/>
              </a:spcBef>
            </a:pPr>
            <a:r>
              <a:rPr sz="1800" b="1" spc="-35" dirty="0">
                <a:solidFill>
                  <a:srgbClr val="3A812E"/>
                </a:solidFill>
                <a:latin typeface="Times New Roman" panose="02020603050405020304"/>
                <a:cs typeface="Times New Roman" panose="02020603050405020304"/>
              </a:rPr>
              <a:t>True</a:t>
            </a:r>
            <a:r>
              <a:rPr sz="1800" b="1" spc="-70" dirty="0">
                <a:solidFill>
                  <a:srgbClr val="3A812E"/>
                </a:solidFill>
                <a:latin typeface="Times New Roman" panose="02020603050405020304"/>
                <a:cs typeface="Times New Roman" panose="02020603050405020304"/>
              </a:rPr>
              <a:t> </a:t>
            </a:r>
            <a:r>
              <a:rPr sz="1800" b="1" spc="-10" dirty="0">
                <a:solidFill>
                  <a:srgbClr val="3A812E"/>
                </a:solidFill>
                <a:latin typeface="Times New Roman" panose="02020603050405020304"/>
                <a:cs typeface="Times New Roman" panose="02020603050405020304"/>
              </a:rPr>
              <a:t>stress</a:t>
            </a:r>
            <a:endParaRPr sz="1800">
              <a:latin typeface="Times New Roman" panose="02020603050405020304"/>
              <a:cs typeface="Times New Roman" panose="02020603050405020304"/>
            </a:endParaRPr>
          </a:p>
        </p:txBody>
      </p:sp>
      <p:sp>
        <p:nvSpPr>
          <p:cNvPr id="118" name="object 118"/>
          <p:cNvSpPr/>
          <p:nvPr/>
        </p:nvSpPr>
        <p:spPr>
          <a:xfrm>
            <a:off x="6383273" y="5316473"/>
            <a:ext cx="914400" cy="114300"/>
          </a:xfrm>
          <a:custGeom>
            <a:avLst/>
            <a:gdLst/>
            <a:ahLst/>
            <a:cxnLst/>
            <a:rect l="l" t="t" r="r" b="b"/>
            <a:pathLst>
              <a:path w="914400" h="114300">
                <a:moveTo>
                  <a:pt x="800100" y="0"/>
                </a:moveTo>
                <a:lnTo>
                  <a:pt x="800100" y="114300"/>
                </a:lnTo>
                <a:lnTo>
                  <a:pt x="876300" y="76200"/>
                </a:lnTo>
                <a:lnTo>
                  <a:pt x="819150" y="76200"/>
                </a:lnTo>
                <a:lnTo>
                  <a:pt x="819150" y="38100"/>
                </a:lnTo>
                <a:lnTo>
                  <a:pt x="876300" y="38100"/>
                </a:lnTo>
                <a:lnTo>
                  <a:pt x="800100" y="0"/>
                </a:lnTo>
                <a:close/>
              </a:path>
              <a:path w="914400" h="114300">
                <a:moveTo>
                  <a:pt x="800100" y="38100"/>
                </a:moveTo>
                <a:lnTo>
                  <a:pt x="0" y="38100"/>
                </a:lnTo>
                <a:lnTo>
                  <a:pt x="0" y="76200"/>
                </a:lnTo>
                <a:lnTo>
                  <a:pt x="800100" y="76200"/>
                </a:lnTo>
                <a:lnTo>
                  <a:pt x="800100" y="38100"/>
                </a:lnTo>
                <a:close/>
              </a:path>
              <a:path w="914400" h="114300">
                <a:moveTo>
                  <a:pt x="876300" y="38100"/>
                </a:moveTo>
                <a:lnTo>
                  <a:pt x="819150" y="38100"/>
                </a:lnTo>
                <a:lnTo>
                  <a:pt x="819150" y="76200"/>
                </a:lnTo>
                <a:lnTo>
                  <a:pt x="876300" y="76200"/>
                </a:lnTo>
                <a:lnTo>
                  <a:pt x="914400" y="57150"/>
                </a:lnTo>
                <a:lnTo>
                  <a:pt x="876300" y="38100"/>
                </a:lnTo>
                <a:close/>
              </a:path>
            </a:pathLst>
          </a:custGeom>
          <a:solidFill>
            <a:srgbClr val="3A812E"/>
          </a:solidFill>
        </p:spPr>
        <p:txBody>
          <a:bodyPr wrap="square" lIns="0" tIns="0" rIns="0" bIns="0" rtlCol="0"/>
          <a:lstStyle/>
          <a:p/>
        </p:txBody>
      </p:sp>
      <p:sp>
        <p:nvSpPr>
          <p:cNvPr id="119" name="object 119"/>
          <p:cNvSpPr/>
          <p:nvPr/>
        </p:nvSpPr>
        <p:spPr>
          <a:xfrm>
            <a:off x="3897248" y="5876925"/>
            <a:ext cx="76200" cy="257175"/>
          </a:xfrm>
          <a:custGeom>
            <a:avLst/>
            <a:gdLst/>
            <a:ahLst/>
            <a:cxnLst/>
            <a:rect l="l" t="t" r="r" b="b"/>
            <a:pathLst>
              <a:path w="76200" h="257175">
                <a:moveTo>
                  <a:pt x="47625" y="63500"/>
                </a:moveTo>
                <a:lnTo>
                  <a:pt x="28575" y="63500"/>
                </a:lnTo>
                <a:lnTo>
                  <a:pt x="28575" y="257175"/>
                </a:lnTo>
                <a:lnTo>
                  <a:pt x="47625" y="257175"/>
                </a:lnTo>
                <a:lnTo>
                  <a:pt x="47625" y="63500"/>
                </a:lnTo>
                <a:close/>
              </a:path>
              <a:path w="76200" h="257175">
                <a:moveTo>
                  <a:pt x="38100" y="0"/>
                </a:moveTo>
                <a:lnTo>
                  <a:pt x="0" y="76200"/>
                </a:lnTo>
                <a:lnTo>
                  <a:pt x="28575" y="76200"/>
                </a:lnTo>
                <a:lnTo>
                  <a:pt x="28575" y="63500"/>
                </a:lnTo>
                <a:lnTo>
                  <a:pt x="69850" y="63500"/>
                </a:lnTo>
                <a:lnTo>
                  <a:pt x="38100" y="0"/>
                </a:lnTo>
                <a:close/>
              </a:path>
              <a:path w="76200" h="257175">
                <a:moveTo>
                  <a:pt x="69850" y="63500"/>
                </a:moveTo>
                <a:lnTo>
                  <a:pt x="47625" y="63500"/>
                </a:lnTo>
                <a:lnTo>
                  <a:pt x="47625" y="76200"/>
                </a:lnTo>
                <a:lnTo>
                  <a:pt x="76200" y="76200"/>
                </a:lnTo>
                <a:lnTo>
                  <a:pt x="69850" y="63500"/>
                </a:lnTo>
                <a:close/>
              </a:path>
            </a:pathLst>
          </a:custGeom>
          <a:solidFill>
            <a:srgbClr val="3A812E"/>
          </a:solidFill>
        </p:spPr>
        <p:txBody>
          <a:bodyPr wrap="square" lIns="0" tIns="0" rIns="0" bIns="0" rtlCol="0"/>
          <a:lstStyle/>
          <a:p/>
        </p:txBody>
      </p:sp>
      <p:sp>
        <p:nvSpPr>
          <p:cNvPr id="120" name="object 120"/>
          <p:cNvSpPr/>
          <p:nvPr/>
        </p:nvSpPr>
        <p:spPr>
          <a:xfrm>
            <a:off x="1631950" y="6021387"/>
            <a:ext cx="6140450" cy="641350"/>
          </a:xfrm>
          <a:custGeom>
            <a:avLst/>
            <a:gdLst/>
            <a:ahLst/>
            <a:cxnLst/>
            <a:rect l="l" t="t" r="r" b="b"/>
            <a:pathLst>
              <a:path w="6140450" h="641350">
                <a:moveTo>
                  <a:pt x="0" y="641350"/>
                </a:moveTo>
                <a:lnTo>
                  <a:pt x="6140450" y="641350"/>
                </a:lnTo>
                <a:lnTo>
                  <a:pt x="6140450" y="0"/>
                </a:lnTo>
                <a:lnTo>
                  <a:pt x="0" y="0"/>
                </a:lnTo>
                <a:lnTo>
                  <a:pt x="0" y="641350"/>
                </a:lnTo>
                <a:close/>
              </a:path>
            </a:pathLst>
          </a:custGeom>
          <a:solidFill>
            <a:srgbClr val="FFFFFF"/>
          </a:solidFill>
        </p:spPr>
        <p:txBody>
          <a:bodyPr wrap="square" lIns="0" tIns="0" rIns="0" bIns="0" rtlCol="0"/>
          <a:lstStyle/>
          <a:p/>
        </p:txBody>
      </p:sp>
      <p:sp>
        <p:nvSpPr>
          <p:cNvPr id="121" name="object 121"/>
          <p:cNvSpPr txBox="1"/>
          <p:nvPr/>
        </p:nvSpPr>
        <p:spPr>
          <a:xfrm>
            <a:off x="1710639" y="6047943"/>
            <a:ext cx="5373370" cy="566420"/>
          </a:xfrm>
          <a:prstGeom prst="rect">
            <a:avLst/>
          </a:prstGeom>
        </p:spPr>
        <p:txBody>
          <a:bodyPr vert="horz" wrap="square" lIns="0" tIns="12700" rIns="0" bIns="0" rtlCol="0">
            <a:spAutoFit/>
          </a:bodyPr>
          <a:lstStyle/>
          <a:p>
            <a:pPr marL="12700" marR="5080">
              <a:lnSpc>
                <a:spcPct val="100000"/>
              </a:lnSpc>
              <a:spcBef>
                <a:spcPts val="100"/>
              </a:spcBef>
            </a:pPr>
            <a:r>
              <a:rPr sz="1800" b="1" spc="-5" dirty="0">
                <a:solidFill>
                  <a:srgbClr val="3A812E"/>
                </a:solidFill>
                <a:latin typeface="Times New Roman" panose="02020603050405020304"/>
                <a:cs typeface="Times New Roman" panose="02020603050405020304"/>
              </a:rPr>
              <a:t>“Modulus” increase </a:t>
            </a:r>
            <a:r>
              <a:rPr sz="1800" b="1" dirty="0">
                <a:solidFill>
                  <a:srgbClr val="3A812E"/>
                </a:solidFill>
                <a:latin typeface="Times New Roman" panose="02020603050405020304"/>
                <a:cs typeface="Times New Roman" panose="02020603050405020304"/>
              </a:rPr>
              <a:t>in a </a:t>
            </a:r>
            <a:r>
              <a:rPr sz="1800" b="1" spc="-5" dirty="0">
                <a:solidFill>
                  <a:srgbClr val="3A812E"/>
                </a:solidFill>
                <a:latin typeface="Times New Roman" panose="02020603050405020304"/>
                <a:cs typeface="Times New Roman" panose="02020603050405020304"/>
              </a:rPr>
              <a:t>linear manner </a:t>
            </a:r>
            <a:r>
              <a:rPr sz="1800" b="1" dirty="0">
                <a:solidFill>
                  <a:srgbClr val="3A812E"/>
                </a:solidFill>
                <a:latin typeface="Times New Roman" panose="02020603050405020304"/>
                <a:cs typeface="Times New Roman" panose="02020603050405020304"/>
              </a:rPr>
              <a:t>with</a:t>
            </a:r>
            <a:r>
              <a:rPr sz="1800" b="1" spc="-95" dirty="0">
                <a:solidFill>
                  <a:srgbClr val="3A812E"/>
                </a:solidFill>
                <a:latin typeface="Times New Roman" panose="02020603050405020304"/>
                <a:cs typeface="Times New Roman" panose="02020603050405020304"/>
              </a:rPr>
              <a:t> </a:t>
            </a:r>
            <a:r>
              <a:rPr sz="1800" b="1" spc="-5" dirty="0">
                <a:solidFill>
                  <a:srgbClr val="3A812E"/>
                </a:solidFill>
                <a:latin typeface="Times New Roman" panose="02020603050405020304"/>
                <a:cs typeface="Times New Roman" panose="02020603050405020304"/>
              </a:rPr>
              <a:t>increasing  temperature. This is </a:t>
            </a:r>
            <a:r>
              <a:rPr sz="1800" b="1" dirty="0">
                <a:solidFill>
                  <a:srgbClr val="3A812E"/>
                </a:solidFill>
                <a:latin typeface="Times New Roman" panose="02020603050405020304"/>
                <a:cs typeface="Times New Roman" panose="02020603050405020304"/>
              </a:rPr>
              <a:t>a typical</a:t>
            </a:r>
            <a:r>
              <a:rPr sz="1800" b="1" spc="-55" dirty="0">
                <a:solidFill>
                  <a:srgbClr val="3A812E"/>
                </a:solidFill>
                <a:latin typeface="Times New Roman" panose="02020603050405020304"/>
                <a:cs typeface="Times New Roman" panose="02020603050405020304"/>
              </a:rPr>
              <a:t> </a:t>
            </a:r>
            <a:r>
              <a:rPr sz="1800" b="1" spc="-5" dirty="0">
                <a:solidFill>
                  <a:srgbClr val="3A812E"/>
                </a:solidFill>
                <a:latin typeface="Times New Roman" panose="02020603050405020304"/>
                <a:cs typeface="Times New Roman" panose="02020603050405020304"/>
              </a:rPr>
              <a:t>entropy-elastic.</a:t>
            </a:r>
            <a:endParaRPr sz="1800">
              <a:latin typeface="Times New Roman" panose="02020603050405020304"/>
              <a:cs typeface="Times New Roman" panose="02020603050405020304"/>
            </a:endParaRPr>
          </a:p>
        </p:txBody>
      </p:sp>
      <p:sp>
        <p:nvSpPr>
          <p:cNvPr id="122" name="object 122"/>
          <p:cNvSpPr/>
          <p:nvPr/>
        </p:nvSpPr>
        <p:spPr>
          <a:xfrm>
            <a:off x="7429500" y="5562600"/>
            <a:ext cx="76200" cy="228600"/>
          </a:xfrm>
          <a:prstGeom prst="rect">
            <a:avLst/>
          </a:prstGeom>
          <a:blipFill>
            <a:blip r:embed="rId1" cstate="print"/>
            <a:stretch>
              <a:fillRect/>
            </a:stretch>
          </a:blipFill>
        </p:spPr>
        <p:txBody>
          <a:bodyPr wrap="square" lIns="0" tIns="0" rIns="0" bIns="0" rtlCol="0"/>
          <a:lstStyle/>
          <a:p/>
        </p:txBody>
      </p:sp>
      <p:sp>
        <p:nvSpPr>
          <p:cNvPr id="123" name="object 123"/>
          <p:cNvSpPr txBox="1"/>
          <p:nvPr/>
        </p:nvSpPr>
        <p:spPr>
          <a:xfrm>
            <a:off x="1602739" y="4680059"/>
            <a:ext cx="1120775" cy="833120"/>
          </a:xfrm>
          <a:prstGeom prst="rect">
            <a:avLst/>
          </a:prstGeom>
        </p:spPr>
        <p:txBody>
          <a:bodyPr vert="horz" wrap="square" lIns="0" tIns="83185" rIns="0" bIns="0" rtlCol="0">
            <a:spAutoFit/>
          </a:bodyPr>
          <a:lstStyle/>
          <a:p>
            <a:pPr marL="12700">
              <a:lnSpc>
                <a:spcPct val="100000"/>
              </a:lnSpc>
              <a:spcBef>
                <a:spcPts val="655"/>
              </a:spcBef>
            </a:pPr>
            <a:r>
              <a:rPr sz="1800" b="1" spc="-35" dirty="0">
                <a:solidFill>
                  <a:srgbClr val="3A812E"/>
                </a:solidFill>
                <a:latin typeface="Times New Roman" panose="02020603050405020304"/>
                <a:cs typeface="Times New Roman" panose="02020603050405020304"/>
              </a:rPr>
              <a:t>True</a:t>
            </a:r>
            <a:r>
              <a:rPr sz="1800" b="1" spc="-55" dirty="0">
                <a:solidFill>
                  <a:srgbClr val="3A812E"/>
                </a:solidFill>
                <a:latin typeface="Times New Roman" panose="02020603050405020304"/>
                <a:cs typeface="Times New Roman" panose="02020603050405020304"/>
              </a:rPr>
              <a:t> </a:t>
            </a:r>
            <a:r>
              <a:rPr sz="1800" b="1" spc="-10" dirty="0">
                <a:solidFill>
                  <a:srgbClr val="3A812E"/>
                </a:solidFill>
                <a:latin typeface="Times New Roman" panose="02020603050405020304"/>
                <a:cs typeface="Times New Roman" panose="02020603050405020304"/>
              </a:rPr>
              <a:t>stress</a:t>
            </a:r>
            <a:endParaRPr sz="1800">
              <a:latin typeface="Times New Roman" panose="02020603050405020304"/>
              <a:cs typeface="Times New Roman" panose="02020603050405020304"/>
            </a:endParaRPr>
          </a:p>
          <a:p>
            <a:pPr marL="269240">
              <a:lnSpc>
                <a:spcPct val="100000"/>
              </a:lnSpc>
              <a:spcBef>
                <a:spcPts val="750"/>
              </a:spcBef>
            </a:pPr>
            <a:r>
              <a:rPr sz="2450" i="1" spc="-75" dirty="0">
                <a:latin typeface="Symbol" panose="05050102010706020507"/>
                <a:cs typeface="Symbol" panose="05050102010706020507"/>
              </a:rPr>
              <a:t></a:t>
            </a:r>
            <a:r>
              <a:rPr sz="2450" i="1" spc="-75" dirty="0">
                <a:latin typeface="Times New Roman" panose="02020603050405020304"/>
                <a:cs typeface="Times New Roman" panose="02020603050405020304"/>
              </a:rPr>
              <a:t> </a:t>
            </a:r>
            <a:r>
              <a:rPr sz="2300" spc="15" dirty="0">
                <a:latin typeface="Symbol" panose="05050102010706020507"/>
                <a:cs typeface="Symbol" panose="05050102010706020507"/>
              </a:rPr>
              <a:t></a:t>
            </a:r>
            <a:r>
              <a:rPr sz="2300" spc="15" dirty="0">
                <a:latin typeface="Times New Roman" panose="02020603050405020304"/>
                <a:cs typeface="Times New Roman" panose="02020603050405020304"/>
              </a:rPr>
              <a:t> </a:t>
            </a:r>
            <a:r>
              <a:rPr sz="2300" i="1" spc="5" dirty="0">
                <a:latin typeface="Times New Roman" panose="02020603050405020304"/>
                <a:cs typeface="Times New Roman" panose="02020603050405020304"/>
              </a:rPr>
              <a:t>f</a:t>
            </a:r>
            <a:r>
              <a:rPr sz="2300" i="1" spc="-300" dirty="0">
                <a:latin typeface="Times New Roman" panose="02020603050405020304"/>
                <a:cs typeface="Times New Roman" panose="02020603050405020304"/>
              </a:rPr>
              <a:t> </a:t>
            </a:r>
            <a:r>
              <a:rPr sz="2300" spc="5" dirty="0">
                <a:latin typeface="Times New Roman" panose="02020603050405020304"/>
                <a:cs typeface="Times New Roman" panose="02020603050405020304"/>
              </a:rPr>
              <a:t>/</a:t>
            </a:r>
            <a:endParaRPr sz="2300">
              <a:latin typeface="Times New Roman" panose="02020603050405020304"/>
              <a:cs typeface="Times New Roman" panose="02020603050405020304"/>
            </a:endParaRPr>
          </a:p>
        </p:txBody>
      </p:sp>
      <p:sp>
        <p:nvSpPr>
          <p:cNvPr id="124" name="object 124"/>
          <p:cNvSpPr txBox="1"/>
          <p:nvPr/>
        </p:nvSpPr>
        <p:spPr>
          <a:xfrm>
            <a:off x="7852028" y="5908344"/>
            <a:ext cx="2501900" cy="753110"/>
          </a:xfrm>
          <a:prstGeom prst="rect">
            <a:avLst/>
          </a:prstGeom>
        </p:spPr>
        <p:txBody>
          <a:bodyPr vert="horz" wrap="square" lIns="0" tIns="12065" rIns="0" bIns="0" rtlCol="0">
            <a:spAutoFit/>
          </a:bodyPr>
          <a:lstStyle/>
          <a:p>
            <a:pPr marL="365760" marR="100965" indent="-353695">
              <a:lnSpc>
                <a:spcPct val="100000"/>
              </a:lnSpc>
              <a:spcBef>
                <a:spcPts val="95"/>
              </a:spcBef>
            </a:pPr>
            <a:r>
              <a:rPr sz="1600" b="1" i="1" dirty="0">
                <a:solidFill>
                  <a:srgbClr val="3A812E"/>
                </a:solidFill>
                <a:latin typeface="Times New Roman" panose="02020603050405020304"/>
                <a:cs typeface="Times New Roman" panose="02020603050405020304"/>
              </a:rPr>
              <a:t>A</a:t>
            </a:r>
            <a:r>
              <a:rPr sz="1575" b="1" baseline="-21000" dirty="0">
                <a:solidFill>
                  <a:srgbClr val="3A812E"/>
                </a:solidFill>
                <a:latin typeface="Times New Roman" panose="02020603050405020304"/>
                <a:cs typeface="Times New Roman" panose="02020603050405020304"/>
              </a:rPr>
              <a:t>0</a:t>
            </a:r>
            <a:r>
              <a:rPr sz="1600" b="1" dirty="0">
                <a:solidFill>
                  <a:srgbClr val="3A812E"/>
                </a:solidFill>
                <a:latin typeface="Times New Roman" panose="02020603050405020304"/>
                <a:cs typeface="Times New Roman" panose="02020603050405020304"/>
              </a:rPr>
              <a:t>: </a:t>
            </a:r>
            <a:r>
              <a:rPr sz="1600" b="1" spc="-10" dirty="0">
                <a:solidFill>
                  <a:srgbClr val="3A812E"/>
                </a:solidFill>
                <a:latin typeface="Times New Roman" panose="02020603050405020304"/>
                <a:cs typeface="Times New Roman" panose="02020603050405020304"/>
              </a:rPr>
              <a:t>cross </a:t>
            </a:r>
            <a:r>
              <a:rPr sz="1600" b="1" spc="-5" dirty="0">
                <a:solidFill>
                  <a:srgbClr val="3A812E"/>
                </a:solidFill>
                <a:latin typeface="Times New Roman" panose="02020603050405020304"/>
                <a:cs typeface="Times New Roman" panose="02020603050405020304"/>
              </a:rPr>
              <a:t>section </a:t>
            </a:r>
            <a:r>
              <a:rPr sz="1600" b="1" spc="-10" dirty="0">
                <a:solidFill>
                  <a:srgbClr val="3A812E"/>
                </a:solidFill>
                <a:latin typeface="Times New Roman" panose="02020603050405020304"/>
                <a:cs typeface="Times New Roman" panose="02020603050405020304"/>
              </a:rPr>
              <a:t>area </a:t>
            </a:r>
            <a:r>
              <a:rPr sz="1600" b="1" spc="-5" dirty="0">
                <a:solidFill>
                  <a:srgbClr val="3A812E"/>
                </a:solidFill>
                <a:latin typeface="Times New Roman" panose="02020603050405020304"/>
                <a:cs typeface="Times New Roman" panose="02020603050405020304"/>
              </a:rPr>
              <a:t>of the  unstrained</a:t>
            </a:r>
            <a:r>
              <a:rPr sz="1600" b="1" spc="10"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rubber</a:t>
            </a:r>
            <a:endParaRPr sz="1600">
              <a:latin typeface="Times New Roman" panose="02020603050405020304"/>
              <a:cs typeface="Times New Roman" panose="02020603050405020304"/>
            </a:endParaRPr>
          </a:p>
          <a:p>
            <a:pPr marL="12700">
              <a:lnSpc>
                <a:spcPct val="100000"/>
              </a:lnSpc>
              <a:spcBef>
                <a:spcPts val="20"/>
              </a:spcBef>
            </a:pPr>
            <a:r>
              <a:rPr sz="1600" b="1" i="1" dirty="0">
                <a:solidFill>
                  <a:srgbClr val="3A812E"/>
                </a:solidFill>
                <a:latin typeface="Times New Roman" panose="02020603050405020304"/>
                <a:cs typeface="Times New Roman" panose="02020603050405020304"/>
              </a:rPr>
              <a:t>V</a:t>
            </a:r>
            <a:r>
              <a:rPr sz="1575" b="1" baseline="-19000" dirty="0">
                <a:solidFill>
                  <a:srgbClr val="3A812E"/>
                </a:solidFill>
                <a:latin typeface="Times New Roman" panose="02020603050405020304"/>
                <a:cs typeface="Times New Roman" panose="02020603050405020304"/>
              </a:rPr>
              <a:t>0</a:t>
            </a:r>
            <a:r>
              <a:rPr sz="1600" b="1"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the </a:t>
            </a:r>
            <a:r>
              <a:rPr sz="1600" b="1" spc="-10" dirty="0">
                <a:solidFill>
                  <a:srgbClr val="3A812E"/>
                </a:solidFill>
                <a:latin typeface="Times New Roman" panose="02020603050405020304"/>
                <a:cs typeface="Times New Roman" panose="02020603050405020304"/>
              </a:rPr>
              <a:t>volume </a:t>
            </a:r>
            <a:r>
              <a:rPr sz="1600" b="1" spc="-5" dirty="0">
                <a:solidFill>
                  <a:srgbClr val="3A812E"/>
                </a:solidFill>
                <a:latin typeface="Times New Roman" panose="02020603050405020304"/>
                <a:cs typeface="Times New Roman" panose="02020603050405020304"/>
              </a:rPr>
              <a:t>of the</a:t>
            </a:r>
            <a:r>
              <a:rPr sz="1600" b="1" spc="20" dirty="0">
                <a:solidFill>
                  <a:srgbClr val="3A812E"/>
                </a:solidFill>
                <a:latin typeface="Times New Roman" panose="02020603050405020304"/>
                <a:cs typeface="Times New Roman" panose="02020603050405020304"/>
              </a:rPr>
              <a:t> </a:t>
            </a:r>
            <a:r>
              <a:rPr sz="1600" b="1" spc="-155" dirty="0">
                <a:solidFill>
                  <a:srgbClr val="3A812E"/>
                </a:solidFill>
                <a:latin typeface="Times New Roman" panose="02020603050405020304"/>
                <a:cs typeface="Times New Roman" panose="02020603050405020304"/>
              </a:rPr>
              <a:t>rub</a:t>
            </a:r>
            <a:r>
              <a:rPr sz="1200" spc="-155" dirty="0">
                <a:latin typeface="Times New Roman" panose="02020603050405020304"/>
                <a:cs typeface="Times New Roman" panose="02020603050405020304"/>
              </a:rPr>
              <a:t>14</a:t>
            </a:r>
            <a:r>
              <a:rPr sz="1600" b="1" spc="-155" dirty="0">
                <a:solidFill>
                  <a:srgbClr val="3A812E"/>
                </a:solidFill>
                <a:latin typeface="Times New Roman" panose="02020603050405020304"/>
                <a:cs typeface="Times New Roman" panose="02020603050405020304"/>
              </a:rPr>
              <a:t>ber</a:t>
            </a:r>
            <a:endParaRPr sz="1600">
              <a:latin typeface="Times New Roman" panose="02020603050405020304"/>
              <a:cs typeface="Times New Roman" panose="0202060305040502030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6172200"/>
            <a:ext cx="8229600" cy="0"/>
          </a:xfrm>
          <a:custGeom>
            <a:avLst/>
            <a:gdLst/>
            <a:ahLst/>
            <a:cxnLst/>
            <a:rect l="l" t="t" r="r" b="b"/>
            <a:pathLst>
              <a:path w="8229600">
                <a:moveTo>
                  <a:pt x="0" y="0"/>
                </a:moveTo>
                <a:lnTo>
                  <a:pt x="8229600" y="0"/>
                </a:lnTo>
              </a:path>
            </a:pathLst>
          </a:custGeom>
          <a:ln w="19050">
            <a:solidFill>
              <a:srgbClr val="CC9900"/>
            </a:solidFill>
          </a:ln>
        </p:spPr>
        <p:txBody>
          <a:bodyPr wrap="square" lIns="0" tIns="0" rIns="0" bIns="0" rtlCol="0"/>
          <a:lstStyle/>
          <a:p/>
        </p:txBody>
      </p:sp>
      <p:sp>
        <p:nvSpPr>
          <p:cNvPr id="3" name="object 3"/>
          <p:cNvSpPr txBox="1">
            <a:spLocks noGrp="1"/>
          </p:cNvSpPr>
          <p:nvPr>
            <p:ph type="title"/>
          </p:nvPr>
        </p:nvSpPr>
        <p:spPr>
          <a:xfrm>
            <a:off x="2059940" y="383159"/>
            <a:ext cx="8507730" cy="381635"/>
          </a:xfrm>
          <a:prstGeom prst="rect">
            <a:avLst/>
          </a:prstGeom>
        </p:spPr>
        <p:txBody>
          <a:bodyPr vert="horz" wrap="square" lIns="0" tIns="12700" rIns="0" bIns="0" rtlCol="0">
            <a:spAutoFit/>
          </a:bodyPr>
          <a:lstStyle/>
          <a:p>
            <a:pPr marL="12700">
              <a:lnSpc>
                <a:spcPct val="100000"/>
              </a:lnSpc>
              <a:spcBef>
                <a:spcPts val="100"/>
              </a:spcBef>
            </a:pPr>
            <a:r>
              <a:rPr spc="50" dirty="0"/>
              <a:t>The </a:t>
            </a:r>
            <a:r>
              <a:rPr spc="10" dirty="0"/>
              <a:t>equations </a:t>
            </a:r>
            <a:r>
              <a:rPr spc="-20" dirty="0"/>
              <a:t>of </a:t>
            </a:r>
            <a:r>
              <a:rPr spc="-10" dirty="0"/>
              <a:t>state </a:t>
            </a:r>
            <a:r>
              <a:rPr spc="-20" dirty="0"/>
              <a:t>of </a:t>
            </a:r>
            <a:r>
              <a:rPr spc="-120" dirty="0"/>
              <a:t>rubber</a:t>
            </a:r>
            <a:r>
              <a:rPr spc="-20" dirty="0"/>
              <a:t> </a:t>
            </a:r>
            <a:r>
              <a:rPr spc="-10" dirty="0"/>
              <a:t>elasticity</a:t>
            </a:r>
            <a:endParaRPr spc="-10" dirty="0"/>
          </a:p>
        </p:txBody>
      </p:sp>
      <p:sp>
        <p:nvSpPr>
          <p:cNvPr id="4" name="object 4"/>
          <p:cNvSpPr txBox="1"/>
          <p:nvPr/>
        </p:nvSpPr>
        <p:spPr>
          <a:xfrm>
            <a:off x="2767895" y="1990849"/>
            <a:ext cx="93345" cy="196850"/>
          </a:xfrm>
          <a:prstGeom prst="rect">
            <a:avLst/>
          </a:prstGeom>
        </p:spPr>
        <p:txBody>
          <a:bodyPr vert="horz" wrap="square" lIns="0" tIns="12700" rIns="0" bIns="0" rtlCol="0">
            <a:spAutoFit/>
          </a:bodyPr>
          <a:lstStyle/>
          <a:p>
            <a:pPr marL="12700">
              <a:lnSpc>
                <a:spcPct val="100000"/>
              </a:lnSpc>
              <a:spcBef>
                <a:spcPts val="100"/>
              </a:spcBef>
            </a:pPr>
            <a:r>
              <a:rPr sz="1200" i="1" dirty="0">
                <a:latin typeface="Times New Roman" panose="02020603050405020304"/>
                <a:cs typeface="Times New Roman" panose="02020603050405020304"/>
              </a:rPr>
              <a:t>c</a:t>
            </a:r>
            <a:endParaRPr sz="1200">
              <a:latin typeface="Times New Roman" panose="02020603050405020304"/>
              <a:cs typeface="Times New Roman" panose="02020603050405020304"/>
            </a:endParaRPr>
          </a:p>
        </p:txBody>
      </p:sp>
      <p:sp>
        <p:nvSpPr>
          <p:cNvPr id="5" name="object 5"/>
          <p:cNvSpPr txBox="1"/>
          <p:nvPr/>
        </p:nvSpPr>
        <p:spPr>
          <a:xfrm>
            <a:off x="5699532" y="2159939"/>
            <a:ext cx="102235" cy="196850"/>
          </a:xfrm>
          <a:prstGeom prst="rect">
            <a:avLst/>
          </a:prstGeom>
        </p:spPr>
        <p:txBody>
          <a:bodyPr vert="horz" wrap="square" lIns="0" tIns="12700" rIns="0" bIns="0" rtlCol="0">
            <a:spAutoFit/>
          </a:bodyPr>
          <a:lstStyle/>
          <a:p>
            <a:pPr marL="12700">
              <a:lnSpc>
                <a:spcPct val="100000"/>
              </a:lnSpc>
              <a:spcBef>
                <a:spcPts val="100"/>
              </a:spcBef>
            </a:pPr>
            <a:r>
              <a:rPr sz="1200" i="1" dirty="0">
                <a:latin typeface="Times New Roman" panose="02020603050405020304"/>
                <a:cs typeface="Times New Roman" panose="02020603050405020304"/>
              </a:rPr>
              <a:t>a</a:t>
            </a:r>
            <a:endParaRPr sz="1200">
              <a:latin typeface="Times New Roman" panose="02020603050405020304"/>
              <a:cs typeface="Times New Roman" panose="02020603050405020304"/>
            </a:endParaRPr>
          </a:p>
        </p:txBody>
      </p:sp>
      <p:sp>
        <p:nvSpPr>
          <p:cNvPr id="6" name="object 6"/>
          <p:cNvSpPr txBox="1"/>
          <p:nvPr/>
        </p:nvSpPr>
        <p:spPr>
          <a:xfrm>
            <a:off x="6677095" y="2159939"/>
            <a:ext cx="102235" cy="196850"/>
          </a:xfrm>
          <a:prstGeom prst="rect">
            <a:avLst/>
          </a:prstGeom>
        </p:spPr>
        <p:txBody>
          <a:bodyPr vert="horz" wrap="square" lIns="0" tIns="12700" rIns="0" bIns="0" rtlCol="0">
            <a:spAutoFit/>
          </a:bodyPr>
          <a:lstStyle/>
          <a:p>
            <a:pPr marL="12700">
              <a:lnSpc>
                <a:spcPct val="100000"/>
              </a:lnSpc>
              <a:spcBef>
                <a:spcPts val="100"/>
              </a:spcBef>
            </a:pPr>
            <a:r>
              <a:rPr sz="1200" i="1" dirty="0">
                <a:latin typeface="Times New Roman" panose="02020603050405020304"/>
                <a:cs typeface="Times New Roman" panose="02020603050405020304"/>
              </a:rPr>
              <a:t>a</a:t>
            </a:r>
            <a:endParaRPr sz="1200">
              <a:latin typeface="Times New Roman" panose="02020603050405020304"/>
              <a:cs typeface="Times New Roman" panose="02020603050405020304"/>
            </a:endParaRPr>
          </a:p>
        </p:txBody>
      </p:sp>
      <p:sp>
        <p:nvSpPr>
          <p:cNvPr id="7" name="object 7"/>
          <p:cNvSpPr txBox="1"/>
          <p:nvPr/>
        </p:nvSpPr>
        <p:spPr>
          <a:xfrm>
            <a:off x="6328031" y="2366374"/>
            <a:ext cx="93345" cy="196850"/>
          </a:xfrm>
          <a:prstGeom prst="rect">
            <a:avLst/>
          </a:prstGeom>
        </p:spPr>
        <p:txBody>
          <a:bodyPr vert="horz" wrap="square" lIns="0" tIns="12700" rIns="0" bIns="0" rtlCol="0">
            <a:spAutoFit/>
          </a:bodyPr>
          <a:lstStyle/>
          <a:p>
            <a:pPr marL="12700">
              <a:lnSpc>
                <a:spcPct val="100000"/>
              </a:lnSpc>
              <a:spcBef>
                <a:spcPts val="100"/>
              </a:spcBef>
            </a:pPr>
            <a:r>
              <a:rPr sz="1200" i="1" dirty="0">
                <a:latin typeface="Times New Roman" panose="02020603050405020304"/>
                <a:cs typeface="Times New Roman" panose="02020603050405020304"/>
              </a:rPr>
              <a:t>c</a:t>
            </a:r>
            <a:endParaRPr sz="1200">
              <a:latin typeface="Times New Roman" panose="02020603050405020304"/>
              <a:cs typeface="Times New Roman" panose="02020603050405020304"/>
            </a:endParaRPr>
          </a:p>
        </p:txBody>
      </p:sp>
      <p:sp>
        <p:nvSpPr>
          <p:cNvPr id="8" name="object 8"/>
          <p:cNvSpPr txBox="1"/>
          <p:nvPr/>
        </p:nvSpPr>
        <p:spPr>
          <a:xfrm>
            <a:off x="6491914" y="1980917"/>
            <a:ext cx="201930" cy="330835"/>
          </a:xfrm>
          <a:prstGeom prst="rect">
            <a:avLst/>
          </a:prstGeom>
        </p:spPr>
        <p:txBody>
          <a:bodyPr vert="horz" wrap="square" lIns="0" tIns="15875" rIns="0" bIns="0" rtlCol="0">
            <a:spAutoFit/>
          </a:bodyPr>
          <a:lstStyle/>
          <a:p>
            <a:pPr marL="12700">
              <a:lnSpc>
                <a:spcPct val="100000"/>
              </a:lnSpc>
              <a:spcBef>
                <a:spcPts val="125"/>
              </a:spcBef>
            </a:pPr>
            <a:r>
              <a:rPr sz="2050" i="1" spc="15" dirty="0">
                <a:latin typeface="Times New Roman" panose="02020603050405020304"/>
                <a:cs typeface="Times New Roman" panose="02020603050405020304"/>
              </a:rPr>
              <a:t>N</a:t>
            </a:r>
            <a:endParaRPr sz="2050">
              <a:latin typeface="Times New Roman" panose="02020603050405020304"/>
              <a:cs typeface="Times New Roman" panose="02020603050405020304"/>
            </a:endParaRPr>
          </a:p>
        </p:txBody>
      </p:sp>
      <p:sp>
        <p:nvSpPr>
          <p:cNvPr id="9" name="object 9"/>
          <p:cNvSpPr txBox="1"/>
          <p:nvPr/>
        </p:nvSpPr>
        <p:spPr>
          <a:xfrm>
            <a:off x="1725629" y="2186951"/>
            <a:ext cx="186690" cy="330835"/>
          </a:xfrm>
          <a:prstGeom prst="rect">
            <a:avLst/>
          </a:prstGeom>
        </p:spPr>
        <p:txBody>
          <a:bodyPr vert="horz" wrap="square" lIns="0" tIns="15875" rIns="0" bIns="0" rtlCol="0">
            <a:spAutoFit/>
          </a:bodyPr>
          <a:lstStyle/>
          <a:p>
            <a:pPr marL="12700">
              <a:lnSpc>
                <a:spcPct val="100000"/>
              </a:lnSpc>
              <a:spcBef>
                <a:spcPts val="125"/>
              </a:spcBef>
            </a:pPr>
            <a:r>
              <a:rPr sz="2050" i="1" spc="15" dirty="0">
                <a:latin typeface="Times New Roman" panose="02020603050405020304"/>
                <a:cs typeface="Times New Roman" panose="02020603050405020304"/>
              </a:rPr>
              <a:t>V</a:t>
            </a:r>
            <a:endParaRPr sz="2050">
              <a:latin typeface="Times New Roman" panose="02020603050405020304"/>
              <a:cs typeface="Times New Roman" panose="02020603050405020304"/>
            </a:endParaRPr>
          </a:p>
        </p:txBody>
      </p:sp>
      <p:sp>
        <p:nvSpPr>
          <p:cNvPr id="10" name="object 10"/>
          <p:cNvSpPr txBox="1"/>
          <p:nvPr/>
        </p:nvSpPr>
        <p:spPr>
          <a:xfrm>
            <a:off x="2640217" y="2186951"/>
            <a:ext cx="186690" cy="330835"/>
          </a:xfrm>
          <a:prstGeom prst="rect">
            <a:avLst/>
          </a:prstGeom>
        </p:spPr>
        <p:txBody>
          <a:bodyPr vert="horz" wrap="square" lIns="0" tIns="15875" rIns="0" bIns="0" rtlCol="0">
            <a:spAutoFit/>
          </a:bodyPr>
          <a:lstStyle/>
          <a:p>
            <a:pPr marL="12700">
              <a:lnSpc>
                <a:spcPct val="100000"/>
              </a:lnSpc>
              <a:spcBef>
                <a:spcPts val="125"/>
              </a:spcBef>
            </a:pPr>
            <a:r>
              <a:rPr sz="2050" i="1" spc="15" dirty="0">
                <a:latin typeface="Times New Roman" panose="02020603050405020304"/>
                <a:cs typeface="Times New Roman" panose="02020603050405020304"/>
              </a:rPr>
              <a:t>V</a:t>
            </a:r>
            <a:endParaRPr sz="2050">
              <a:latin typeface="Times New Roman" panose="02020603050405020304"/>
              <a:cs typeface="Times New Roman" panose="02020603050405020304"/>
            </a:endParaRPr>
          </a:p>
        </p:txBody>
      </p:sp>
      <p:sp>
        <p:nvSpPr>
          <p:cNvPr id="11" name="object 11"/>
          <p:cNvSpPr txBox="1"/>
          <p:nvPr/>
        </p:nvSpPr>
        <p:spPr>
          <a:xfrm>
            <a:off x="3479863" y="2186951"/>
            <a:ext cx="1754505" cy="330835"/>
          </a:xfrm>
          <a:prstGeom prst="rect">
            <a:avLst/>
          </a:prstGeom>
        </p:spPr>
        <p:txBody>
          <a:bodyPr vert="horz" wrap="square" lIns="0" tIns="15875" rIns="0" bIns="0" rtlCol="0">
            <a:spAutoFit/>
          </a:bodyPr>
          <a:lstStyle/>
          <a:p>
            <a:pPr marL="12700">
              <a:lnSpc>
                <a:spcPct val="100000"/>
              </a:lnSpc>
              <a:spcBef>
                <a:spcPts val="125"/>
              </a:spcBef>
              <a:tabLst>
                <a:tab pos="871855" algn="l"/>
                <a:tab pos="1521460" algn="l"/>
              </a:tabLst>
            </a:pPr>
            <a:r>
              <a:rPr sz="2050" i="1" spc="20" dirty="0">
                <a:latin typeface="Times New Roman" panose="02020603050405020304"/>
                <a:cs typeface="Times New Roman" panose="02020603050405020304"/>
              </a:rPr>
              <a:t>M</a:t>
            </a:r>
            <a:r>
              <a:rPr sz="2050" i="1" spc="20" dirty="0">
                <a:latin typeface="Times New Roman" panose="02020603050405020304"/>
                <a:cs typeface="Times New Roman" panose="02020603050405020304"/>
              </a:rPr>
              <a:t>	</a:t>
            </a:r>
            <a:r>
              <a:rPr sz="2050" i="1" spc="15" dirty="0">
                <a:latin typeface="Times New Roman" panose="02020603050405020304"/>
                <a:cs typeface="Times New Roman" panose="02020603050405020304"/>
              </a:rPr>
              <a:t>V</a:t>
            </a:r>
            <a:r>
              <a:rPr sz="2050" i="1" spc="15" dirty="0">
                <a:latin typeface="Times New Roman" panose="02020603050405020304"/>
                <a:cs typeface="Times New Roman" panose="02020603050405020304"/>
              </a:rPr>
              <a:t>	</a:t>
            </a:r>
            <a:r>
              <a:rPr sz="2050" i="1" spc="20" dirty="0">
                <a:latin typeface="Times New Roman" panose="02020603050405020304"/>
                <a:cs typeface="Times New Roman" panose="02020603050405020304"/>
              </a:rPr>
              <a:t>M</a:t>
            </a:r>
            <a:endParaRPr sz="2050">
              <a:latin typeface="Times New Roman" panose="02020603050405020304"/>
              <a:cs typeface="Times New Roman" panose="02020603050405020304"/>
            </a:endParaRPr>
          </a:p>
        </p:txBody>
      </p:sp>
      <p:sp>
        <p:nvSpPr>
          <p:cNvPr id="12" name="object 12"/>
          <p:cNvSpPr txBox="1"/>
          <p:nvPr/>
        </p:nvSpPr>
        <p:spPr>
          <a:xfrm>
            <a:off x="6069453" y="1744370"/>
            <a:ext cx="280670" cy="777240"/>
          </a:xfrm>
          <a:prstGeom prst="rect">
            <a:avLst/>
          </a:prstGeom>
        </p:spPr>
        <p:txBody>
          <a:bodyPr vert="horz" wrap="square" lIns="0" tIns="73660" rIns="0" bIns="0" rtlCol="0">
            <a:spAutoFit/>
          </a:bodyPr>
          <a:lstStyle/>
          <a:p>
            <a:pPr marL="12700">
              <a:lnSpc>
                <a:spcPct val="100000"/>
              </a:lnSpc>
              <a:spcBef>
                <a:spcPts val="580"/>
              </a:spcBef>
            </a:pPr>
            <a:r>
              <a:rPr sz="2150" i="1" u="heavy" spc="-20" dirty="0">
                <a:uFill>
                  <a:solidFill>
                    <a:srgbClr val="000000"/>
                  </a:solidFill>
                </a:uFill>
                <a:latin typeface="Times New Roman" panose="02020603050405020304"/>
                <a:cs typeface="Times New Roman" panose="02020603050405020304"/>
              </a:rPr>
              <a:t> </a:t>
            </a:r>
            <a:r>
              <a:rPr sz="2150" i="1" u="heavy" spc="-190" dirty="0">
                <a:uFill>
                  <a:solidFill>
                    <a:srgbClr val="000000"/>
                  </a:solidFill>
                </a:uFill>
                <a:latin typeface="Times New Roman" panose="02020603050405020304"/>
                <a:cs typeface="Times New Roman" panose="02020603050405020304"/>
              </a:rPr>
              <a:t> </a:t>
            </a:r>
            <a:r>
              <a:rPr sz="2150" i="1" u="heavy" spc="-40" dirty="0">
                <a:uFill>
                  <a:solidFill>
                    <a:srgbClr val="000000"/>
                  </a:solidFill>
                </a:uFill>
                <a:latin typeface="Symbol" panose="05050102010706020507"/>
                <a:cs typeface="Symbol" panose="05050102010706020507"/>
              </a:rPr>
              <a:t></a:t>
            </a:r>
            <a:endParaRPr sz="2150">
              <a:latin typeface="Symbol" panose="05050102010706020507"/>
              <a:cs typeface="Symbol" panose="05050102010706020507"/>
            </a:endParaRPr>
          </a:p>
          <a:p>
            <a:pPr marL="30480">
              <a:lnSpc>
                <a:spcPct val="100000"/>
              </a:lnSpc>
              <a:spcBef>
                <a:spcPts val="450"/>
              </a:spcBef>
            </a:pPr>
            <a:r>
              <a:rPr sz="2050" i="1" spc="20" dirty="0">
                <a:latin typeface="Times New Roman" panose="02020603050405020304"/>
                <a:cs typeface="Times New Roman" panose="02020603050405020304"/>
              </a:rPr>
              <a:t>M</a:t>
            </a:r>
            <a:endParaRPr sz="2050">
              <a:latin typeface="Times New Roman" panose="02020603050405020304"/>
              <a:cs typeface="Times New Roman" panose="02020603050405020304"/>
            </a:endParaRPr>
          </a:p>
        </p:txBody>
      </p:sp>
      <p:sp>
        <p:nvSpPr>
          <p:cNvPr id="13" name="object 13"/>
          <p:cNvSpPr txBox="1"/>
          <p:nvPr/>
        </p:nvSpPr>
        <p:spPr>
          <a:xfrm>
            <a:off x="1733663" y="1814638"/>
            <a:ext cx="2252980" cy="330835"/>
          </a:xfrm>
          <a:prstGeom prst="rect">
            <a:avLst/>
          </a:prstGeom>
        </p:spPr>
        <p:txBody>
          <a:bodyPr vert="horz" wrap="square" lIns="0" tIns="15875" rIns="0" bIns="0" rtlCol="0">
            <a:spAutoFit/>
          </a:bodyPr>
          <a:lstStyle/>
          <a:p>
            <a:pPr marL="12700">
              <a:lnSpc>
                <a:spcPct val="100000"/>
              </a:lnSpc>
              <a:spcBef>
                <a:spcPts val="125"/>
              </a:spcBef>
              <a:tabLst>
                <a:tab pos="523875" algn="l"/>
              </a:tabLst>
            </a:pPr>
            <a:r>
              <a:rPr sz="2050" i="1" u="heavy" spc="-250" dirty="0">
                <a:uFill>
                  <a:solidFill>
                    <a:srgbClr val="000000"/>
                  </a:solidFill>
                </a:uFill>
                <a:latin typeface="Times New Roman" panose="02020603050405020304"/>
                <a:cs typeface="Times New Roman" panose="02020603050405020304"/>
              </a:rPr>
              <a:t> </a:t>
            </a:r>
            <a:r>
              <a:rPr sz="2050" i="1" u="heavy" spc="15" dirty="0">
                <a:uFill>
                  <a:solidFill>
                    <a:srgbClr val="000000"/>
                  </a:solidFill>
                </a:uFill>
                <a:latin typeface="Times New Roman" panose="02020603050405020304"/>
                <a:cs typeface="Times New Roman" panose="02020603050405020304"/>
              </a:rPr>
              <a:t>N</a:t>
            </a:r>
            <a:r>
              <a:rPr sz="2050" i="1" spc="15" dirty="0">
                <a:latin typeface="Times New Roman" panose="02020603050405020304"/>
                <a:cs typeface="Times New Roman" panose="02020603050405020304"/>
              </a:rPr>
              <a:t>	</a:t>
            </a:r>
            <a:r>
              <a:rPr sz="3075" spc="15" baseline="4000" dirty="0">
                <a:latin typeface="Symbol" panose="05050102010706020507"/>
                <a:cs typeface="Symbol" panose="05050102010706020507"/>
              </a:rPr>
              <a:t></a:t>
            </a:r>
            <a:r>
              <a:rPr sz="3075" spc="15" baseline="4000" dirty="0">
                <a:latin typeface="Times New Roman" panose="02020603050405020304"/>
                <a:cs typeface="Times New Roman" panose="02020603050405020304"/>
              </a:rPr>
              <a:t> </a:t>
            </a:r>
            <a:r>
              <a:rPr sz="2050" i="1" u="heavy" spc="5" dirty="0">
                <a:uFill>
                  <a:solidFill>
                    <a:srgbClr val="000000"/>
                  </a:solidFill>
                </a:uFill>
                <a:latin typeface="Times New Roman" panose="02020603050405020304"/>
                <a:cs typeface="Times New Roman" panose="02020603050405020304"/>
              </a:rPr>
              <a:t>nM </a:t>
            </a:r>
            <a:r>
              <a:rPr sz="2050" i="1" u="heavy" spc="15" dirty="0">
                <a:uFill>
                  <a:solidFill>
                    <a:srgbClr val="000000"/>
                  </a:solidFill>
                </a:uFill>
                <a:latin typeface="Times New Roman" panose="02020603050405020304"/>
                <a:cs typeface="Times New Roman" panose="02020603050405020304"/>
              </a:rPr>
              <a:t>N</a:t>
            </a:r>
            <a:r>
              <a:rPr sz="2050" i="1" spc="15" dirty="0">
                <a:latin typeface="Times New Roman" panose="02020603050405020304"/>
                <a:cs typeface="Times New Roman" panose="02020603050405020304"/>
              </a:rPr>
              <a:t> </a:t>
            </a:r>
            <a:r>
              <a:rPr sz="3075" spc="150" baseline="4000" dirty="0">
                <a:latin typeface="Symbol" panose="05050102010706020507"/>
                <a:cs typeface="Symbol" panose="05050102010706020507"/>
              </a:rPr>
              <a:t></a:t>
            </a:r>
            <a:r>
              <a:rPr sz="2050" u="heavy" spc="100" dirty="0">
                <a:uFill>
                  <a:solidFill>
                    <a:srgbClr val="000000"/>
                  </a:solidFill>
                </a:uFill>
                <a:latin typeface="Times New Roman" panose="02020603050405020304"/>
                <a:cs typeface="Times New Roman" panose="02020603050405020304"/>
              </a:rPr>
              <a:t> </a:t>
            </a:r>
            <a:r>
              <a:rPr sz="2050" u="heavy" spc="10" dirty="0">
                <a:uFill>
                  <a:solidFill>
                    <a:srgbClr val="000000"/>
                  </a:solidFill>
                </a:uFill>
                <a:latin typeface="Times New Roman" panose="02020603050405020304"/>
                <a:cs typeface="Times New Roman" panose="02020603050405020304"/>
              </a:rPr>
              <a:t>1</a:t>
            </a:r>
            <a:r>
              <a:rPr sz="2050" spc="-30" dirty="0">
                <a:latin typeface="Times New Roman" panose="02020603050405020304"/>
                <a:cs typeface="Times New Roman" panose="02020603050405020304"/>
              </a:rPr>
              <a:t> </a:t>
            </a:r>
            <a:r>
              <a:rPr sz="3075" spc="15" baseline="4000" dirty="0">
                <a:latin typeface="Symbol" panose="05050102010706020507"/>
                <a:cs typeface="Symbol" panose="05050102010706020507"/>
              </a:rPr>
              <a:t></a:t>
            </a:r>
            <a:endParaRPr sz="3075" baseline="4000">
              <a:latin typeface="Symbol" panose="05050102010706020507"/>
              <a:cs typeface="Symbol" panose="05050102010706020507"/>
            </a:endParaRPr>
          </a:p>
        </p:txBody>
      </p:sp>
      <p:sp>
        <p:nvSpPr>
          <p:cNvPr id="14" name="object 14"/>
          <p:cNvSpPr txBox="1"/>
          <p:nvPr/>
        </p:nvSpPr>
        <p:spPr>
          <a:xfrm>
            <a:off x="4209420" y="1795365"/>
            <a:ext cx="1285875" cy="330835"/>
          </a:xfrm>
          <a:prstGeom prst="rect">
            <a:avLst/>
          </a:prstGeom>
        </p:spPr>
        <p:txBody>
          <a:bodyPr vert="horz" wrap="square" lIns="0" tIns="15875" rIns="0" bIns="0" rtlCol="0">
            <a:spAutoFit/>
          </a:bodyPr>
          <a:lstStyle/>
          <a:p>
            <a:pPr marL="12700">
              <a:lnSpc>
                <a:spcPct val="100000"/>
              </a:lnSpc>
              <a:spcBef>
                <a:spcPts val="125"/>
              </a:spcBef>
            </a:pPr>
            <a:r>
              <a:rPr sz="2050" spc="10" dirty="0">
                <a:latin typeface="Symbol" panose="05050102010706020507"/>
                <a:cs typeface="Symbol" panose="05050102010706020507"/>
              </a:rPr>
              <a:t></a:t>
            </a:r>
            <a:r>
              <a:rPr sz="2050" spc="10" dirty="0">
                <a:latin typeface="Times New Roman" panose="02020603050405020304"/>
                <a:cs typeface="Times New Roman" panose="02020603050405020304"/>
              </a:rPr>
              <a:t> </a:t>
            </a:r>
            <a:r>
              <a:rPr sz="3075" i="1" u="heavy" spc="22" baseline="-4000" dirty="0">
                <a:uFill>
                  <a:solidFill>
                    <a:srgbClr val="000000"/>
                  </a:solidFill>
                </a:uFill>
                <a:latin typeface="Times New Roman" panose="02020603050405020304"/>
                <a:cs typeface="Times New Roman" panose="02020603050405020304"/>
              </a:rPr>
              <a:t>m</a:t>
            </a:r>
            <a:r>
              <a:rPr sz="3075" i="1" spc="22" baseline="-4000" dirty="0">
                <a:latin typeface="Times New Roman" panose="02020603050405020304"/>
                <a:cs typeface="Times New Roman" panose="02020603050405020304"/>
              </a:rPr>
              <a:t> </a:t>
            </a:r>
            <a:r>
              <a:rPr sz="2050" spc="100" dirty="0">
                <a:latin typeface="Symbol" panose="05050102010706020507"/>
                <a:cs typeface="Symbol" panose="05050102010706020507"/>
              </a:rPr>
              <a:t></a:t>
            </a:r>
            <a:r>
              <a:rPr sz="3075" u="heavy" spc="150" baseline="-4000" dirty="0">
                <a:uFill>
                  <a:solidFill>
                    <a:srgbClr val="000000"/>
                  </a:solidFill>
                </a:uFill>
                <a:latin typeface="Times New Roman" panose="02020603050405020304"/>
                <a:cs typeface="Times New Roman" panose="02020603050405020304"/>
              </a:rPr>
              <a:t> </a:t>
            </a:r>
            <a:r>
              <a:rPr sz="3075" u="heavy" spc="15" baseline="-4000" dirty="0">
                <a:uFill>
                  <a:solidFill>
                    <a:srgbClr val="000000"/>
                  </a:solidFill>
                </a:uFill>
                <a:latin typeface="Times New Roman" panose="02020603050405020304"/>
                <a:cs typeface="Times New Roman" panose="02020603050405020304"/>
              </a:rPr>
              <a:t>1</a:t>
            </a:r>
            <a:r>
              <a:rPr sz="3075" spc="89" baseline="-4000" dirty="0">
                <a:latin typeface="Times New Roman" panose="02020603050405020304"/>
                <a:cs typeface="Times New Roman" panose="02020603050405020304"/>
              </a:rPr>
              <a:t> </a:t>
            </a:r>
            <a:r>
              <a:rPr sz="2050" spc="10" dirty="0">
                <a:latin typeface="Symbol" panose="05050102010706020507"/>
                <a:cs typeface="Symbol" panose="05050102010706020507"/>
              </a:rPr>
              <a:t></a:t>
            </a:r>
            <a:endParaRPr sz="2050">
              <a:latin typeface="Symbol" panose="05050102010706020507"/>
              <a:cs typeface="Symbol" panose="05050102010706020507"/>
            </a:endParaRPr>
          </a:p>
        </p:txBody>
      </p:sp>
      <p:sp>
        <p:nvSpPr>
          <p:cNvPr id="15" name="object 15"/>
          <p:cNvSpPr txBox="1"/>
          <p:nvPr/>
        </p:nvSpPr>
        <p:spPr>
          <a:xfrm>
            <a:off x="2052168" y="1980917"/>
            <a:ext cx="320040" cy="330835"/>
          </a:xfrm>
          <a:prstGeom prst="rect">
            <a:avLst/>
          </a:prstGeom>
        </p:spPr>
        <p:txBody>
          <a:bodyPr vert="horz" wrap="square" lIns="0" tIns="15875" rIns="0" bIns="0" rtlCol="0">
            <a:spAutoFit/>
          </a:bodyPr>
          <a:lstStyle/>
          <a:p>
            <a:pPr marL="12700">
              <a:lnSpc>
                <a:spcPct val="100000"/>
              </a:lnSpc>
              <a:spcBef>
                <a:spcPts val="125"/>
              </a:spcBef>
            </a:pPr>
            <a:r>
              <a:rPr sz="2050" spc="15" dirty="0">
                <a:latin typeface="Symbol" panose="05050102010706020507"/>
                <a:cs typeface="Symbol" panose="05050102010706020507"/>
              </a:rPr>
              <a:t></a:t>
            </a:r>
            <a:r>
              <a:rPr sz="2050" spc="-215" dirty="0">
                <a:latin typeface="Times New Roman" panose="02020603050405020304"/>
                <a:cs typeface="Times New Roman" panose="02020603050405020304"/>
              </a:rPr>
              <a:t> </a:t>
            </a:r>
            <a:r>
              <a:rPr sz="3075" spc="15" baseline="-12000" dirty="0">
                <a:latin typeface="Symbol" panose="05050102010706020507"/>
                <a:cs typeface="Symbol" panose="05050102010706020507"/>
              </a:rPr>
              <a:t></a:t>
            </a:r>
            <a:endParaRPr sz="3075" baseline="-12000">
              <a:latin typeface="Symbol" panose="05050102010706020507"/>
              <a:cs typeface="Symbol" panose="05050102010706020507"/>
            </a:endParaRPr>
          </a:p>
        </p:txBody>
      </p:sp>
      <p:sp>
        <p:nvSpPr>
          <p:cNvPr id="16" name="object 16"/>
          <p:cNvSpPr txBox="1"/>
          <p:nvPr/>
        </p:nvSpPr>
        <p:spPr>
          <a:xfrm>
            <a:off x="3047388" y="2037147"/>
            <a:ext cx="1909445" cy="330835"/>
          </a:xfrm>
          <a:prstGeom prst="rect">
            <a:avLst/>
          </a:prstGeom>
        </p:spPr>
        <p:txBody>
          <a:bodyPr vert="horz" wrap="square" lIns="0" tIns="15875" rIns="0" bIns="0" rtlCol="0">
            <a:spAutoFit/>
          </a:bodyPr>
          <a:lstStyle/>
          <a:p>
            <a:pPr marL="12700">
              <a:lnSpc>
                <a:spcPct val="100000"/>
              </a:lnSpc>
              <a:spcBef>
                <a:spcPts val="125"/>
              </a:spcBef>
              <a:tabLst>
                <a:tab pos="824230" algn="l"/>
                <a:tab pos="1517015" algn="l"/>
              </a:tabLst>
            </a:pPr>
            <a:r>
              <a:rPr sz="1800" i="1" baseline="58000" dirty="0">
                <a:latin typeface="Times New Roman" panose="02020603050405020304"/>
                <a:cs typeface="Times New Roman" panose="02020603050405020304"/>
              </a:rPr>
              <a:t>a</a:t>
            </a:r>
            <a:r>
              <a:rPr sz="1800" i="1" spc="412" baseline="58000" dirty="0">
                <a:latin typeface="Times New Roman" panose="02020603050405020304"/>
                <a:cs typeface="Times New Roman" panose="02020603050405020304"/>
              </a:rPr>
              <a:t> </a:t>
            </a:r>
            <a:r>
              <a:rPr sz="2050" spc="100" dirty="0">
                <a:latin typeface="Symbol" panose="05050102010706020507"/>
                <a:cs typeface="Symbol" panose="05050102010706020507"/>
              </a:rPr>
              <a:t></a:t>
            </a:r>
            <a:r>
              <a:rPr sz="2050" spc="100" dirty="0">
                <a:latin typeface="Times New Roman" panose="02020603050405020304"/>
                <a:cs typeface="Times New Roman" panose="02020603050405020304"/>
              </a:rPr>
              <a:t>	</a:t>
            </a:r>
            <a:r>
              <a:rPr sz="2050" spc="10" dirty="0">
                <a:latin typeface="Symbol" panose="05050102010706020507"/>
                <a:cs typeface="Symbol" panose="05050102010706020507"/>
              </a:rPr>
              <a:t></a:t>
            </a:r>
            <a:r>
              <a:rPr sz="2050" spc="-75" dirty="0">
                <a:latin typeface="Times New Roman" panose="02020603050405020304"/>
                <a:cs typeface="Times New Roman" panose="02020603050405020304"/>
              </a:rPr>
              <a:t> </a:t>
            </a:r>
            <a:r>
              <a:rPr sz="3075" spc="22" baseline="12000" dirty="0">
                <a:latin typeface="Symbol" panose="05050102010706020507"/>
                <a:cs typeface="Symbol" panose="05050102010706020507"/>
              </a:rPr>
              <a:t></a:t>
            </a:r>
            <a:r>
              <a:rPr sz="3075" spc="-209" baseline="12000" dirty="0">
                <a:latin typeface="Times New Roman" panose="02020603050405020304"/>
                <a:cs typeface="Times New Roman" panose="02020603050405020304"/>
              </a:rPr>
              <a:t> </a:t>
            </a:r>
            <a:r>
              <a:rPr sz="2050" spc="10" dirty="0">
                <a:latin typeface="Symbol" panose="05050102010706020507"/>
                <a:cs typeface="Symbol" panose="05050102010706020507"/>
              </a:rPr>
              <a:t></a:t>
            </a:r>
            <a:r>
              <a:rPr sz="2050" spc="10" dirty="0">
                <a:latin typeface="Times New Roman" panose="02020603050405020304"/>
                <a:cs typeface="Times New Roman" panose="02020603050405020304"/>
              </a:rPr>
              <a:t>	</a:t>
            </a:r>
            <a:r>
              <a:rPr sz="1800" baseline="58000" dirty="0">
                <a:latin typeface="Times New Roman" panose="02020603050405020304"/>
                <a:cs typeface="Times New Roman" panose="02020603050405020304"/>
              </a:rPr>
              <a:t>0</a:t>
            </a:r>
            <a:r>
              <a:rPr sz="1800" spc="330" baseline="58000" dirty="0">
                <a:latin typeface="Times New Roman" panose="02020603050405020304"/>
                <a:cs typeface="Times New Roman" panose="02020603050405020304"/>
              </a:rPr>
              <a:t> </a:t>
            </a:r>
            <a:r>
              <a:rPr sz="2050" spc="100" dirty="0">
                <a:latin typeface="Symbol" panose="05050102010706020507"/>
                <a:cs typeface="Symbol" panose="05050102010706020507"/>
              </a:rPr>
              <a:t></a:t>
            </a:r>
            <a:endParaRPr sz="2050">
              <a:latin typeface="Symbol" panose="05050102010706020507"/>
              <a:cs typeface="Symbol" panose="05050102010706020507"/>
            </a:endParaRPr>
          </a:p>
        </p:txBody>
      </p:sp>
      <p:sp>
        <p:nvSpPr>
          <p:cNvPr id="17" name="object 17"/>
          <p:cNvSpPr txBox="1"/>
          <p:nvPr/>
        </p:nvSpPr>
        <p:spPr>
          <a:xfrm>
            <a:off x="5368119" y="1980917"/>
            <a:ext cx="665480" cy="330835"/>
          </a:xfrm>
          <a:prstGeom prst="rect">
            <a:avLst/>
          </a:prstGeom>
        </p:spPr>
        <p:txBody>
          <a:bodyPr vert="horz" wrap="square" lIns="0" tIns="15875" rIns="0" bIns="0" rtlCol="0">
            <a:spAutoFit/>
          </a:bodyPr>
          <a:lstStyle/>
          <a:p>
            <a:pPr marL="12700">
              <a:lnSpc>
                <a:spcPct val="100000"/>
              </a:lnSpc>
              <a:spcBef>
                <a:spcPts val="125"/>
              </a:spcBef>
              <a:tabLst>
                <a:tab pos="507365" algn="l"/>
              </a:tabLst>
            </a:pPr>
            <a:r>
              <a:rPr sz="3075" spc="15" baseline="-12000" dirty="0">
                <a:latin typeface="Symbol" panose="05050102010706020507"/>
                <a:cs typeface="Symbol" panose="05050102010706020507"/>
              </a:rPr>
              <a:t></a:t>
            </a:r>
            <a:r>
              <a:rPr sz="3075" spc="-240" baseline="-12000" dirty="0">
                <a:latin typeface="Times New Roman" panose="02020603050405020304"/>
                <a:cs typeface="Times New Roman" panose="02020603050405020304"/>
              </a:rPr>
              <a:t> </a:t>
            </a:r>
            <a:r>
              <a:rPr sz="2050" i="1" spc="15" dirty="0">
                <a:latin typeface="Times New Roman" panose="02020603050405020304"/>
                <a:cs typeface="Times New Roman" panose="02020603050405020304"/>
              </a:rPr>
              <a:t>N</a:t>
            </a:r>
            <a:r>
              <a:rPr sz="2050" i="1" dirty="0">
                <a:latin typeface="Times New Roman" panose="02020603050405020304"/>
                <a:cs typeface="Times New Roman" panose="02020603050405020304"/>
              </a:rPr>
              <a:t>	</a:t>
            </a:r>
            <a:r>
              <a:rPr sz="2050" spc="15" dirty="0">
                <a:latin typeface="Symbol" panose="05050102010706020507"/>
                <a:cs typeface="Symbol" panose="05050102010706020507"/>
              </a:rPr>
              <a:t></a:t>
            </a:r>
            <a:endParaRPr sz="2050">
              <a:latin typeface="Symbol" panose="05050102010706020507"/>
              <a:cs typeface="Symbol" panose="05050102010706020507"/>
            </a:endParaRPr>
          </a:p>
        </p:txBody>
      </p:sp>
      <p:sp>
        <p:nvSpPr>
          <p:cNvPr id="18" name="object 18"/>
          <p:cNvSpPr txBox="1"/>
          <p:nvPr/>
        </p:nvSpPr>
        <p:spPr>
          <a:xfrm>
            <a:off x="1872625" y="2257235"/>
            <a:ext cx="3622675" cy="330835"/>
          </a:xfrm>
          <a:prstGeom prst="rect">
            <a:avLst/>
          </a:prstGeom>
        </p:spPr>
        <p:txBody>
          <a:bodyPr vert="horz" wrap="square" lIns="0" tIns="15875" rIns="0" bIns="0" rtlCol="0">
            <a:spAutoFit/>
          </a:bodyPr>
          <a:lstStyle/>
          <a:p>
            <a:pPr marL="12700">
              <a:lnSpc>
                <a:spcPct val="100000"/>
              </a:lnSpc>
              <a:spcBef>
                <a:spcPts val="125"/>
              </a:spcBef>
              <a:tabLst>
                <a:tab pos="384810" algn="l"/>
                <a:tab pos="927100" algn="l"/>
                <a:tab pos="1336675" algn="l"/>
                <a:tab pos="1859280" algn="l"/>
                <a:tab pos="2348865" algn="l"/>
                <a:tab pos="2705735" algn="l"/>
                <a:tab pos="3368675" algn="l"/>
              </a:tabLst>
            </a:pPr>
            <a:r>
              <a:rPr sz="1200" dirty="0">
                <a:latin typeface="Times New Roman" panose="02020603050405020304"/>
                <a:cs typeface="Times New Roman" panose="02020603050405020304"/>
              </a:rPr>
              <a:t>0	</a:t>
            </a:r>
            <a:r>
              <a:rPr sz="2050" spc="10" dirty="0">
                <a:latin typeface="Symbol" panose="05050102010706020507"/>
                <a:cs typeface="Symbol" panose="05050102010706020507"/>
              </a:rPr>
              <a:t></a:t>
            </a:r>
            <a:r>
              <a:rPr sz="2050" spc="10" dirty="0">
                <a:latin typeface="Times New Roman" panose="02020603050405020304"/>
                <a:cs typeface="Times New Roman" panose="02020603050405020304"/>
              </a:rPr>
              <a:t>	</a:t>
            </a:r>
            <a:r>
              <a:rPr sz="1200" dirty="0">
                <a:latin typeface="Times New Roman" panose="02020603050405020304"/>
                <a:cs typeface="Times New Roman" panose="02020603050405020304"/>
              </a:rPr>
              <a:t>0	</a:t>
            </a:r>
            <a:r>
              <a:rPr sz="2050" spc="100" dirty="0">
                <a:latin typeface="Symbol" panose="05050102010706020507"/>
                <a:cs typeface="Symbol" panose="05050102010706020507"/>
              </a:rPr>
              <a:t></a:t>
            </a:r>
            <a:r>
              <a:rPr sz="2050" spc="100" dirty="0">
                <a:latin typeface="Times New Roman" panose="02020603050405020304"/>
                <a:cs typeface="Times New Roman" panose="02020603050405020304"/>
              </a:rPr>
              <a:t>	</a:t>
            </a:r>
            <a:r>
              <a:rPr sz="1200" i="1" dirty="0">
                <a:latin typeface="Times New Roman" panose="02020603050405020304"/>
                <a:cs typeface="Times New Roman" panose="02020603050405020304"/>
              </a:rPr>
              <a:t>c</a:t>
            </a:r>
            <a:r>
              <a:rPr sz="1200" i="1" spc="265" dirty="0">
                <a:latin typeface="Times New Roman" panose="02020603050405020304"/>
                <a:cs typeface="Times New Roman" panose="02020603050405020304"/>
              </a:rPr>
              <a:t> </a:t>
            </a:r>
            <a:r>
              <a:rPr sz="2050" spc="10" dirty="0">
                <a:latin typeface="Symbol" panose="05050102010706020507"/>
                <a:cs typeface="Symbol" panose="05050102010706020507"/>
              </a:rPr>
              <a:t></a:t>
            </a:r>
            <a:r>
              <a:rPr sz="2050" spc="10" dirty="0">
                <a:latin typeface="Times New Roman" panose="02020603050405020304"/>
                <a:cs typeface="Times New Roman" panose="02020603050405020304"/>
              </a:rPr>
              <a:t>	</a:t>
            </a:r>
            <a:r>
              <a:rPr sz="2050" spc="10" dirty="0">
                <a:latin typeface="Symbol" panose="05050102010706020507"/>
                <a:cs typeface="Symbol" panose="05050102010706020507"/>
              </a:rPr>
              <a:t></a:t>
            </a:r>
            <a:r>
              <a:rPr sz="2050" spc="10" dirty="0">
                <a:latin typeface="Times New Roman" panose="02020603050405020304"/>
                <a:cs typeface="Times New Roman" panose="02020603050405020304"/>
              </a:rPr>
              <a:t>	</a:t>
            </a:r>
            <a:r>
              <a:rPr sz="1200" dirty="0">
                <a:latin typeface="Times New Roman" panose="02020603050405020304"/>
                <a:cs typeface="Times New Roman" panose="02020603050405020304"/>
              </a:rPr>
              <a:t>0</a:t>
            </a:r>
            <a:r>
              <a:rPr sz="1200" spc="195" dirty="0">
                <a:latin typeface="Times New Roman" panose="02020603050405020304"/>
                <a:cs typeface="Times New Roman" panose="02020603050405020304"/>
              </a:rPr>
              <a:t> </a:t>
            </a:r>
            <a:r>
              <a:rPr sz="2050" spc="100" dirty="0">
                <a:latin typeface="Symbol" panose="05050102010706020507"/>
                <a:cs typeface="Symbol" panose="05050102010706020507"/>
              </a:rPr>
              <a:t></a:t>
            </a:r>
            <a:r>
              <a:rPr sz="2050" spc="100" dirty="0">
                <a:latin typeface="Times New Roman" panose="02020603050405020304"/>
                <a:cs typeface="Times New Roman" panose="02020603050405020304"/>
              </a:rPr>
              <a:t>	</a:t>
            </a:r>
            <a:r>
              <a:rPr sz="1200" i="1" dirty="0">
                <a:latin typeface="Times New Roman" panose="02020603050405020304"/>
                <a:cs typeface="Times New Roman" panose="02020603050405020304"/>
              </a:rPr>
              <a:t>c</a:t>
            </a:r>
            <a:r>
              <a:rPr sz="1200" i="1" spc="175" dirty="0">
                <a:latin typeface="Times New Roman" panose="02020603050405020304"/>
                <a:cs typeface="Times New Roman" panose="02020603050405020304"/>
              </a:rPr>
              <a:t> </a:t>
            </a:r>
            <a:r>
              <a:rPr sz="2050" spc="10" dirty="0">
                <a:latin typeface="Symbol" panose="05050102010706020507"/>
                <a:cs typeface="Symbol" panose="05050102010706020507"/>
              </a:rPr>
              <a:t></a:t>
            </a:r>
            <a:endParaRPr sz="2050">
              <a:latin typeface="Symbol" panose="05050102010706020507"/>
              <a:cs typeface="Symbol" panose="05050102010706020507"/>
            </a:endParaRPr>
          </a:p>
        </p:txBody>
      </p:sp>
      <p:sp>
        <p:nvSpPr>
          <p:cNvPr id="19" name="object 19"/>
          <p:cNvSpPr txBox="1"/>
          <p:nvPr/>
        </p:nvSpPr>
        <p:spPr>
          <a:xfrm>
            <a:off x="9875942" y="1878327"/>
            <a:ext cx="158115" cy="429260"/>
          </a:xfrm>
          <a:prstGeom prst="rect">
            <a:avLst/>
          </a:prstGeom>
        </p:spPr>
        <p:txBody>
          <a:bodyPr vert="horz" wrap="square" lIns="0" tIns="13970" rIns="0" bIns="0" rtlCol="0">
            <a:spAutoFit/>
          </a:bodyPr>
          <a:lstStyle/>
          <a:p>
            <a:pPr marL="12700">
              <a:lnSpc>
                <a:spcPct val="100000"/>
              </a:lnSpc>
              <a:spcBef>
                <a:spcPts val="110"/>
              </a:spcBef>
            </a:pPr>
            <a:r>
              <a:rPr sz="2700" dirty="0">
                <a:latin typeface="Symbol" panose="05050102010706020507"/>
                <a:cs typeface="Symbol" panose="05050102010706020507"/>
              </a:rPr>
              <a:t></a:t>
            </a:r>
            <a:endParaRPr sz="2700">
              <a:latin typeface="Symbol" panose="05050102010706020507"/>
              <a:cs typeface="Symbol" panose="05050102010706020507"/>
            </a:endParaRPr>
          </a:p>
        </p:txBody>
      </p:sp>
      <p:sp>
        <p:nvSpPr>
          <p:cNvPr id="20" name="object 20"/>
          <p:cNvSpPr txBox="1"/>
          <p:nvPr/>
        </p:nvSpPr>
        <p:spPr>
          <a:xfrm>
            <a:off x="8802357" y="1878327"/>
            <a:ext cx="158115" cy="429260"/>
          </a:xfrm>
          <a:prstGeom prst="rect">
            <a:avLst/>
          </a:prstGeom>
        </p:spPr>
        <p:txBody>
          <a:bodyPr vert="horz" wrap="square" lIns="0" tIns="13970" rIns="0" bIns="0" rtlCol="0">
            <a:spAutoFit/>
          </a:bodyPr>
          <a:lstStyle/>
          <a:p>
            <a:pPr marL="12700">
              <a:lnSpc>
                <a:spcPct val="100000"/>
              </a:lnSpc>
              <a:spcBef>
                <a:spcPts val="110"/>
              </a:spcBef>
            </a:pPr>
            <a:r>
              <a:rPr sz="2700" dirty="0">
                <a:latin typeface="Symbol" panose="05050102010706020507"/>
                <a:cs typeface="Symbol" panose="05050102010706020507"/>
              </a:rPr>
              <a:t></a:t>
            </a:r>
            <a:endParaRPr sz="2700">
              <a:latin typeface="Symbol" panose="05050102010706020507"/>
              <a:cs typeface="Symbol" panose="05050102010706020507"/>
            </a:endParaRPr>
          </a:p>
        </p:txBody>
      </p:sp>
      <p:sp>
        <p:nvSpPr>
          <p:cNvPr id="21" name="object 21"/>
          <p:cNvSpPr txBox="1"/>
          <p:nvPr/>
        </p:nvSpPr>
        <p:spPr>
          <a:xfrm>
            <a:off x="8802357" y="2152251"/>
            <a:ext cx="158115" cy="429260"/>
          </a:xfrm>
          <a:prstGeom prst="rect">
            <a:avLst/>
          </a:prstGeom>
        </p:spPr>
        <p:txBody>
          <a:bodyPr vert="horz" wrap="square" lIns="0" tIns="13970" rIns="0" bIns="0" rtlCol="0">
            <a:spAutoFit/>
          </a:bodyPr>
          <a:lstStyle/>
          <a:p>
            <a:pPr marL="12700">
              <a:lnSpc>
                <a:spcPct val="100000"/>
              </a:lnSpc>
              <a:spcBef>
                <a:spcPts val="110"/>
              </a:spcBef>
            </a:pPr>
            <a:r>
              <a:rPr sz="2700" dirty="0">
                <a:latin typeface="Symbol" panose="05050102010706020507"/>
                <a:cs typeface="Symbol" panose="05050102010706020507"/>
              </a:rPr>
              <a:t></a:t>
            </a:r>
            <a:endParaRPr sz="2700">
              <a:latin typeface="Symbol" panose="05050102010706020507"/>
              <a:cs typeface="Symbol" panose="05050102010706020507"/>
            </a:endParaRPr>
          </a:p>
        </p:txBody>
      </p:sp>
      <p:sp>
        <p:nvSpPr>
          <p:cNvPr id="22" name="object 22"/>
          <p:cNvSpPr txBox="1"/>
          <p:nvPr/>
        </p:nvSpPr>
        <p:spPr>
          <a:xfrm>
            <a:off x="8802357" y="1657710"/>
            <a:ext cx="158115" cy="429260"/>
          </a:xfrm>
          <a:prstGeom prst="rect">
            <a:avLst/>
          </a:prstGeom>
        </p:spPr>
        <p:txBody>
          <a:bodyPr vert="horz" wrap="square" lIns="0" tIns="13970" rIns="0" bIns="0" rtlCol="0">
            <a:spAutoFit/>
          </a:bodyPr>
          <a:lstStyle/>
          <a:p>
            <a:pPr marL="12700">
              <a:lnSpc>
                <a:spcPct val="100000"/>
              </a:lnSpc>
              <a:spcBef>
                <a:spcPts val="110"/>
              </a:spcBef>
            </a:pPr>
            <a:r>
              <a:rPr sz="2700" dirty="0">
                <a:latin typeface="Symbol" panose="05050102010706020507"/>
                <a:cs typeface="Symbol" panose="05050102010706020507"/>
              </a:rPr>
              <a:t></a:t>
            </a:r>
            <a:endParaRPr sz="2700">
              <a:latin typeface="Symbol" panose="05050102010706020507"/>
              <a:cs typeface="Symbol" panose="05050102010706020507"/>
            </a:endParaRPr>
          </a:p>
        </p:txBody>
      </p:sp>
      <p:sp>
        <p:nvSpPr>
          <p:cNvPr id="23" name="object 23"/>
          <p:cNvSpPr txBox="1"/>
          <p:nvPr/>
        </p:nvSpPr>
        <p:spPr>
          <a:xfrm>
            <a:off x="9615674" y="2092309"/>
            <a:ext cx="418465" cy="451485"/>
          </a:xfrm>
          <a:prstGeom prst="rect">
            <a:avLst/>
          </a:prstGeom>
        </p:spPr>
        <p:txBody>
          <a:bodyPr vert="horz" wrap="square" lIns="0" tIns="13335" rIns="0" bIns="0" rtlCol="0">
            <a:spAutoFit/>
          </a:bodyPr>
          <a:lstStyle/>
          <a:p>
            <a:pPr marL="12700">
              <a:lnSpc>
                <a:spcPct val="100000"/>
              </a:lnSpc>
              <a:spcBef>
                <a:spcPts val="105"/>
              </a:spcBef>
            </a:pPr>
            <a:r>
              <a:rPr sz="2850" i="1" spc="-80" dirty="0">
                <a:latin typeface="Symbol" panose="05050102010706020507"/>
                <a:cs typeface="Symbol" panose="05050102010706020507"/>
              </a:rPr>
              <a:t></a:t>
            </a:r>
            <a:r>
              <a:rPr sz="2850" i="1" spc="-235" dirty="0">
                <a:latin typeface="Times New Roman" panose="02020603050405020304"/>
                <a:cs typeface="Times New Roman" panose="02020603050405020304"/>
              </a:rPr>
              <a:t> </a:t>
            </a:r>
            <a:r>
              <a:rPr sz="4050" baseline="-7000" dirty="0">
                <a:latin typeface="Symbol" panose="05050102010706020507"/>
                <a:cs typeface="Symbol" panose="05050102010706020507"/>
              </a:rPr>
              <a:t></a:t>
            </a:r>
            <a:endParaRPr sz="4050" baseline="-7000">
              <a:latin typeface="Symbol" panose="05050102010706020507"/>
              <a:cs typeface="Symbol" panose="05050102010706020507"/>
            </a:endParaRPr>
          </a:p>
        </p:txBody>
      </p:sp>
      <p:sp>
        <p:nvSpPr>
          <p:cNvPr id="24" name="object 24"/>
          <p:cNvSpPr txBox="1"/>
          <p:nvPr/>
        </p:nvSpPr>
        <p:spPr>
          <a:xfrm>
            <a:off x="8965966" y="1827260"/>
            <a:ext cx="214629" cy="451485"/>
          </a:xfrm>
          <a:prstGeom prst="rect">
            <a:avLst/>
          </a:prstGeom>
        </p:spPr>
        <p:txBody>
          <a:bodyPr vert="horz" wrap="square" lIns="0" tIns="13335" rIns="0" bIns="0" rtlCol="0">
            <a:spAutoFit/>
          </a:bodyPr>
          <a:lstStyle/>
          <a:p>
            <a:pPr marL="12700">
              <a:lnSpc>
                <a:spcPct val="100000"/>
              </a:lnSpc>
              <a:spcBef>
                <a:spcPts val="105"/>
              </a:spcBef>
            </a:pPr>
            <a:r>
              <a:rPr sz="2850" i="1" spc="-80" dirty="0">
                <a:latin typeface="Symbol" panose="05050102010706020507"/>
                <a:cs typeface="Symbol" panose="05050102010706020507"/>
              </a:rPr>
              <a:t></a:t>
            </a:r>
            <a:endParaRPr sz="2850">
              <a:latin typeface="Symbol" panose="05050102010706020507"/>
              <a:cs typeface="Symbol" panose="05050102010706020507"/>
            </a:endParaRPr>
          </a:p>
        </p:txBody>
      </p:sp>
      <p:sp>
        <p:nvSpPr>
          <p:cNvPr id="25" name="object 25"/>
          <p:cNvSpPr txBox="1"/>
          <p:nvPr/>
        </p:nvSpPr>
        <p:spPr>
          <a:xfrm>
            <a:off x="7476291" y="1827260"/>
            <a:ext cx="555625" cy="451485"/>
          </a:xfrm>
          <a:prstGeom prst="rect">
            <a:avLst/>
          </a:prstGeom>
        </p:spPr>
        <p:txBody>
          <a:bodyPr vert="horz" wrap="square" lIns="0" tIns="13335" rIns="0" bIns="0" rtlCol="0">
            <a:spAutoFit/>
          </a:bodyPr>
          <a:lstStyle/>
          <a:p>
            <a:pPr marL="12700">
              <a:lnSpc>
                <a:spcPct val="100000"/>
              </a:lnSpc>
              <a:spcBef>
                <a:spcPts val="105"/>
              </a:spcBef>
            </a:pPr>
            <a:r>
              <a:rPr sz="2850" i="1" spc="-85" dirty="0">
                <a:latin typeface="Symbol" panose="05050102010706020507"/>
                <a:cs typeface="Symbol" panose="05050102010706020507"/>
              </a:rPr>
              <a:t></a:t>
            </a:r>
            <a:r>
              <a:rPr sz="2850" i="1" spc="245" dirty="0">
                <a:latin typeface="Times New Roman" panose="02020603050405020304"/>
                <a:cs typeface="Times New Roman" panose="02020603050405020304"/>
              </a:rPr>
              <a:t> </a:t>
            </a:r>
            <a:r>
              <a:rPr sz="2700" spc="5" dirty="0">
                <a:latin typeface="Symbol" panose="05050102010706020507"/>
                <a:cs typeface="Symbol" panose="05050102010706020507"/>
              </a:rPr>
              <a:t></a:t>
            </a:r>
            <a:endParaRPr sz="2700">
              <a:latin typeface="Symbol" panose="05050102010706020507"/>
              <a:cs typeface="Symbol" panose="05050102010706020507"/>
            </a:endParaRPr>
          </a:p>
        </p:txBody>
      </p:sp>
      <p:sp>
        <p:nvSpPr>
          <p:cNvPr id="26" name="object 26"/>
          <p:cNvSpPr txBox="1"/>
          <p:nvPr/>
        </p:nvSpPr>
        <p:spPr>
          <a:xfrm>
            <a:off x="9144199" y="1835314"/>
            <a:ext cx="126364" cy="254635"/>
          </a:xfrm>
          <a:prstGeom prst="rect">
            <a:avLst/>
          </a:prstGeom>
        </p:spPr>
        <p:txBody>
          <a:bodyPr vert="horz" wrap="square" lIns="0" tIns="16510" rIns="0" bIns="0" rtlCol="0">
            <a:spAutoFit/>
          </a:bodyPr>
          <a:lstStyle/>
          <a:p>
            <a:pPr marL="12700">
              <a:lnSpc>
                <a:spcPct val="100000"/>
              </a:lnSpc>
              <a:spcBef>
                <a:spcPts val="130"/>
              </a:spcBef>
            </a:pPr>
            <a:r>
              <a:rPr sz="1550" spc="15" dirty="0">
                <a:latin typeface="Times New Roman" panose="02020603050405020304"/>
                <a:cs typeface="Times New Roman" panose="02020603050405020304"/>
              </a:rPr>
              <a:t>2</a:t>
            </a:r>
            <a:endParaRPr sz="1550">
              <a:latin typeface="Times New Roman" panose="02020603050405020304"/>
              <a:cs typeface="Times New Roman" panose="02020603050405020304"/>
            </a:endParaRPr>
          </a:p>
        </p:txBody>
      </p:sp>
      <p:sp>
        <p:nvSpPr>
          <p:cNvPr id="27" name="object 27"/>
          <p:cNvSpPr txBox="1"/>
          <p:nvPr/>
        </p:nvSpPr>
        <p:spPr>
          <a:xfrm>
            <a:off x="8527422" y="2340843"/>
            <a:ext cx="114935" cy="254635"/>
          </a:xfrm>
          <a:prstGeom prst="rect">
            <a:avLst/>
          </a:prstGeom>
        </p:spPr>
        <p:txBody>
          <a:bodyPr vert="horz" wrap="square" lIns="0" tIns="16510" rIns="0" bIns="0" rtlCol="0">
            <a:spAutoFit/>
          </a:bodyPr>
          <a:lstStyle/>
          <a:p>
            <a:pPr marL="12700">
              <a:lnSpc>
                <a:spcPct val="100000"/>
              </a:lnSpc>
              <a:spcBef>
                <a:spcPts val="130"/>
              </a:spcBef>
            </a:pPr>
            <a:r>
              <a:rPr sz="1550" i="1" spc="10" dirty="0">
                <a:latin typeface="Times New Roman" panose="02020603050405020304"/>
                <a:cs typeface="Times New Roman" panose="02020603050405020304"/>
              </a:rPr>
              <a:t>c</a:t>
            </a:r>
            <a:endParaRPr sz="1550">
              <a:latin typeface="Times New Roman" panose="02020603050405020304"/>
              <a:cs typeface="Times New Roman" panose="02020603050405020304"/>
            </a:endParaRPr>
          </a:p>
        </p:txBody>
      </p:sp>
      <p:sp>
        <p:nvSpPr>
          <p:cNvPr id="28" name="object 28"/>
          <p:cNvSpPr txBox="1"/>
          <p:nvPr/>
        </p:nvSpPr>
        <p:spPr>
          <a:xfrm>
            <a:off x="8213280" y="2110951"/>
            <a:ext cx="312420" cy="429260"/>
          </a:xfrm>
          <a:prstGeom prst="rect">
            <a:avLst/>
          </a:prstGeom>
        </p:spPr>
        <p:txBody>
          <a:bodyPr vert="horz" wrap="square" lIns="0" tIns="13970" rIns="0" bIns="0" rtlCol="0">
            <a:spAutoFit/>
          </a:bodyPr>
          <a:lstStyle/>
          <a:p>
            <a:pPr marL="12700">
              <a:lnSpc>
                <a:spcPct val="100000"/>
              </a:lnSpc>
              <a:spcBef>
                <a:spcPts val="110"/>
              </a:spcBef>
            </a:pPr>
            <a:r>
              <a:rPr sz="2700" i="1" spc="10" dirty="0">
                <a:latin typeface="Times New Roman" panose="02020603050405020304"/>
                <a:cs typeface="Times New Roman" panose="02020603050405020304"/>
              </a:rPr>
              <a:t>M</a:t>
            </a:r>
            <a:endParaRPr sz="2700">
              <a:latin typeface="Times New Roman" panose="02020603050405020304"/>
              <a:cs typeface="Times New Roman" panose="02020603050405020304"/>
            </a:endParaRPr>
          </a:p>
        </p:txBody>
      </p:sp>
      <p:sp>
        <p:nvSpPr>
          <p:cNvPr id="29" name="object 29"/>
          <p:cNvSpPr txBox="1"/>
          <p:nvPr/>
        </p:nvSpPr>
        <p:spPr>
          <a:xfrm>
            <a:off x="8128087" y="1613980"/>
            <a:ext cx="1905635" cy="451485"/>
          </a:xfrm>
          <a:prstGeom prst="rect">
            <a:avLst/>
          </a:prstGeom>
        </p:spPr>
        <p:txBody>
          <a:bodyPr vert="horz" wrap="square" lIns="0" tIns="13335" rIns="0" bIns="0" rtlCol="0">
            <a:spAutoFit/>
          </a:bodyPr>
          <a:lstStyle/>
          <a:p>
            <a:pPr marL="12700">
              <a:lnSpc>
                <a:spcPct val="100000"/>
              </a:lnSpc>
              <a:spcBef>
                <a:spcPts val="105"/>
              </a:spcBef>
              <a:tabLst>
                <a:tab pos="1224280" algn="l"/>
              </a:tabLst>
            </a:pPr>
            <a:r>
              <a:rPr sz="2850" i="1" u="heavy" spc="-90" dirty="0">
                <a:uFill>
                  <a:solidFill>
                    <a:srgbClr val="000000"/>
                  </a:solidFill>
                </a:uFill>
                <a:latin typeface="Symbol" panose="05050102010706020507"/>
                <a:cs typeface="Symbol" panose="05050102010706020507"/>
              </a:rPr>
              <a:t></a:t>
            </a:r>
            <a:r>
              <a:rPr sz="2700" i="1" u="heavy" spc="-90" dirty="0">
                <a:uFill>
                  <a:solidFill>
                    <a:srgbClr val="000000"/>
                  </a:solidFill>
                </a:uFill>
                <a:latin typeface="Times New Roman" panose="02020603050405020304"/>
                <a:cs typeface="Times New Roman" panose="02020603050405020304"/>
              </a:rPr>
              <a:t>RT</a:t>
            </a:r>
            <a:r>
              <a:rPr sz="2700" i="1" spc="-90" dirty="0">
                <a:latin typeface="Times New Roman" panose="02020603050405020304"/>
                <a:cs typeface="Times New Roman" panose="02020603050405020304"/>
              </a:rPr>
              <a:t>	</a:t>
            </a:r>
            <a:r>
              <a:rPr sz="4050" spc="7" baseline="-35000" dirty="0">
                <a:latin typeface="Symbol" panose="05050102010706020507"/>
                <a:cs typeface="Symbol" panose="05050102010706020507"/>
              </a:rPr>
              <a:t></a:t>
            </a:r>
            <a:r>
              <a:rPr sz="4050" spc="7" baseline="-35000" dirty="0">
                <a:latin typeface="Times New Roman" panose="02020603050405020304"/>
                <a:cs typeface="Times New Roman" panose="02020603050405020304"/>
              </a:rPr>
              <a:t> </a:t>
            </a:r>
            <a:r>
              <a:rPr sz="2700" u="heavy" spc="5" dirty="0">
                <a:uFill>
                  <a:solidFill>
                    <a:srgbClr val="000000"/>
                  </a:solidFill>
                </a:uFill>
                <a:latin typeface="Times New Roman" panose="02020603050405020304"/>
                <a:cs typeface="Times New Roman" panose="02020603050405020304"/>
              </a:rPr>
              <a:t>1</a:t>
            </a:r>
            <a:r>
              <a:rPr sz="2700" spc="-75" dirty="0">
                <a:latin typeface="Times New Roman" panose="02020603050405020304"/>
                <a:cs typeface="Times New Roman" panose="02020603050405020304"/>
              </a:rPr>
              <a:t> </a:t>
            </a:r>
            <a:r>
              <a:rPr sz="4050" baseline="-4000" dirty="0">
                <a:latin typeface="Symbol" panose="05050102010706020507"/>
                <a:cs typeface="Symbol" panose="05050102010706020507"/>
              </a:rPr>
              <a:t></a:t>
            </a:r>
            <a:endParaRPr sz="4050" baseline="-4000">
              <a:latin typeface="Symbol" panose="05050102010706020507"/>
              <a:cs typeface="Symbol" panose="05050102010706020507"/>
            </a:endParaRPr>
          </a:p>
        </p:txBody>
      </p:sp>
      <p:sp>
        <p:nvSpPr>
          <p:cNvPr id="30" name="object 30"/>
          <p:cNvSpPr txBox="1"/>
          <p:nvPr/>
        </p:nvSpPr>
        <p:spPr>
          <a:xfrm>
            <a:off x="7255002" y="3023108"/>
            <a:ext cx="3071495" cy="5664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3A812E"/>
                </a:solidFill>
                <a:latin typeface="Times New Roman" panose="02020603050405020304"/>
                <a:cs typeface="Times New Roman" panose="02020603050405020304"/>
              </a:rPr>
              <a:t>Rubber </a:t>
            </a:r>
            <a:r>
              <a:rPr sz="1800" b="1" dirty="0">
                <a:solidFill>
                  <a:srgbClr val="3A812E"/>
                </a:solidFill>
                <a:latin typeface="Times New Roman" panose="02020603050405020304"/>
                <a:cs typeface="Times New Roman" panose="02020603050405020304"/>
              </a:rPr>
              <a:t>with </a:t>
            </a:r>
            <a:r>
              <a:rPr sz="1800" b="1" spc="-5" dirty="0">
                <a:solidFill>
                  <a:srgbClr val="3A812E"/>
                </a:solidFill>
                <a:latin typeface="Times New Roman" panose="02020603050405020304"/>
                <a:cs typeface="Times New Roman" panose="02020603050405020304"/>
              </a:rPr>
              <a:t>high</a:t>
            </a:r>
            <a:r>
              <a:rPr sz="1800" b="1" spc="-80" dirty="0">
                <a:solidFill>
                  <a:srgbClr val="3A812E"/>
                </a:solidFill>
                <a:latin typeface="Times New Roman" panose="02020603050405020304"/>
                <a:cs typeface="Times New Roman" panose="02020603050405020304"/>
              </a:rPr>
              <a:t> </a:t>
            </a:r>
            <a:r>
              <a:rPr sz="1800" b="1" spc="-5" dirty="0">
                <a:solidFill>
                  <a:srgbClr val="3A812E"/>
                </a:solidFill>
                <a:latin typeface="Times New Roman" panose="02020603050405020304"/>
                <a:cs typeface="Times New Roman" panose="02020603050405020304"/>
              </a:rPr>
              <a:t>crosslinking</a:t>
            </a:r>
            <a:endParaRPr sz="1800">
              <a:latin typeface="Times New Roman" panose="02020603050405020304"/>
              <a:cs typeface="Times New Roman" panose="02020603050405020304"/>
            </a:endParaRPr>
          </a:p>
          <a:p>
            <a:pPr marL="12700">
              <a:lnSpc>
                <a:spcPct val="100000"/>
              </a:lnSpc>
            </a:pPr>
            <a:r>
              <a:rPr sz="1800" b="1" spc="-15" dirty="0">
                <a:solidFill>
                  <a:srgbClr val="3A812E"/>
                </a:solidFill>
                <a:latin typeface="Times New Roman" panose="02020603050405020304"/>
                <a:cs typeface="Times New Roman" panose="02020603050405020304"/>
              </a:rPr>
              <a:t>density, </a:t>
            </a:r>
            <a:r>
              <a:rPr sz="1800" b="1" dirty="0">
                <a:solidFill>
                  <a:srgbClr val="3A812E"/>
                </a:solidFill>
                <a:latin typeface="Times New Roman" panose="02020603050405020304"/>
                <a:cs typeface="Times New Roman" panose="02020603050405020304"/>
              </a:rPr>
              <a:t>i.e. low </a:t>
            </a:r>
            <a:r>
              <a:rPr sz="1800" b="1" i="1" spc="-10" dirty="0">
                <a:solidFill>
                  <a:srgbClr val="3A812E"/>
                </a:solidFill>
                <a:latin typeface="Times New Roman" panose="02020603050405020304"/>
                <a:cs typeface="Times New Roman" panose="02020603050405020304"/>
              </a:rPr>
              <a:t>M</a:t>
            </a:r>
            <a:r>
              <a:rPr sz="1800" b="1" i="1" spc="-15" baseline="-21000" dirty="0">
                <a:solidFill>
                  <a:srgbClr val="3A812E"/>
                </a:solidFill>
                <a:latin typeface="Times New Roman" panose="02020603050405020304"/>
                <a:cs typeface="Times New Roman" panose="02020603050405020304"/>
              </a:rPr>
              <a:t>c</a:t>
            </a:r>
            <a:r>
              <a:rPr sz="1800" b="1" spc="-10" dirty="0">
                <a:solidFill>
                  <a:srgbClr val="3A812E"/>
                </a:solidFill>
                <a:latin typeface="Times New Roman" panose="02020603050405020304"/>
                <a:cs typeface="Times New Roman" panose="02020603050405020304"/>
              </a:rPr>
              <a:t>, </a:t>
            </a:r>
            <a:r>
              <a:rPr sz="1800" b="1" spc="-5" dirty="0">
                <a:solidFill>
                  <a:srgbClr val="3A812E"/>
                </a:solidFill>
                <a:latin typeface="Times New Roman" panose="02020603050405020304"/>
                <a:cs typeface="Times New Roman" panose="02020603050405020304"/>
              </a:rPr>
              <a:t>behave</a:t>
            </a:r>
            <a:r>
              <a:rPr sz="1800" b="1" spc="-40" dirty="0">
                <a:solidFill>
                  <a:srgbClr val="3A812E"/>
                </a:solidFill>
                <a:latin typeface="Times New Roman" panose="02020603050405020304"/>
                <a:cs typeface="Times New Roman" panose="02020603050405020304"/>
              </a:rPr>
              <a:t> </a:t>
            </a:r>
            <a:r>
              <a:rPr sz="1800" b="1" dirty="0">
                <a:solidFill>
                  <a:srgbClr val="3A812E"/>
                </a:solidFill>
                <a:latin typeface="Times New Roman" panose="02020603050405020304"/>
                <a:cs typeface="Times New Roman" panose="02020603050405020304"/>
              </a:rPr>
              <a:t>stiff</a:t>
            </a:r>
            <a:endParaRPr sz="1800">
              <a:latin typeface="Times New Roman" panose="02020603050405020304"/>
              <a:cs typeface="Times New Roman" panose="02020603050405020304"/>
            </a:endParaRPr>
          </a:p>
        </p:txBody>
      </p:sp>
      <p:sp>
        <p:nvSpPr>
          <p:cNvPr id="31" name="object 31"/>
          <p:cNvSpPr/>
          <p:nvPr/>
        </p:nvSpPr>
        <p:spPr>
          <a:xfrm>
            <a:off x="6888098" y="2074798"/>
            <a:ext cx="457200" cy="114300"/>
          </a:xfrm>
          <a:custGeom>
            <a:avLst/>
            <a:gdLst/>
            <a:ahLst/>
            <a:cxnLst/>
            <a:rect l="l" t="t" r="r" b="b"/>
            <a:pathLst>
              <a:path w="457200" h="114300">
                <a:moveTo>
                  <a:pt x="342900" y="0"/>
                </a:moveTo>
                <a:lnTo>
                  <a:pt x="342900" y="114300"/>
                </a:lnTo>
                <a:lnTo>
                  <a:pt x="419100" y="76200"/>
                </a:lnTo>
                <a:lnTo>
                  <a:pt x="361950" y="76200"/>
                </a:lnTo>
                <a:lnTo>
                  <a:pt x="361950" y="38100"/>
                </a:lnTo>
                <a:lnTo>
                  <a:pt x="419100" y="38100"/>
                </a:lnTo>
                <a:lnTo>
                  <a:pt x="342900" y="0"/>
                </a:lnTo>
                <a:close/>
              </a:path>
              <a:path w="457200" h="114300">
                <a:moveTo>
                  <a:pt x="342900" y="38100"/>
                </a:moveTo>
                <a:lnTo>
                  <a:pt x="0" y="38100"/>
                </a:lnTo>
                <a:lnTo>
                  <a:pt x="0" y="76200"/>
                </a:lnTo>
                <a:lnTo>
                  <a:pt x="342900" y="76200"/>
                </a:lnTo>
                <a:lnTo>
                  <a:pt x="342900" y="38100"/>
                </a:lnTo>
                <a:close/>
              </a:path>
              <a:path w="457200" h="114300">
                <a:moveTo>
                  <a:pt x="419100" y="38100"/>
                </a:moveTo>
                <a:lnTo>
                  <a:pt x="361950" y="38100"/>
                </a:lnTo>
                <a:lnTo>
                  <a:pt x="361950" y="76200"/>
                </a:lnTo>
                <a:lnTo>
                  <a:pt x="419100" y="76200"/>
                </a:lnTo>
                <a:lnTo>
                  <a:pt x="457200" y="57150"/>
                </a:lnTo>
                <a:lnTo>
                  <a:pt x="419100" y="38100"/>
                </a:lnTo>
                <a:close/>
              </a:path>
            </a:pathLst>
          </a:custGeom>
          <a:solidFill>
            <a:srgbClr val="3A812E"/>
          </a:solidFill>
        </p:spPr>
        <p:txBody>
          <a:bodyPr wrap="square" lIns="0" tIns="0" rIns="0" bIns="0" rtlCol="0"/>
          <a:lstStyle/>
          <a:p/>
        </p:txBody>
      </p:sp>
      <p:sp>
        <p:nvSpPr>
          <p:cNvPr id="32" name="object 32"/>
          <p:cNvSpPr/>
          <p:nvPr/>
        </p:nvSpPr>
        <p:spPr>
          <a:xfrm>
            <a:off x="8112125" y="2636901"/>
            <a:ext cx="533400" cy="0"/>
          </a:xfrm>
          <a:custGeom>
            <a:avLst/>
            <a:gdLst/>
            <a:ahLst/>
            <a:cxnLst/>
            <a:rect l="l" t="t" r="r" b="b"/>
            <a:pathLst>
              <a:path w="533400">
                <a:moveTo>
                  <a:pt x="0" y="0"/>
                </a:moveTo>
                <a:lnTo>
                  <a:pt x="533400" y="0"/>
                </a:lnTo>
              </a:path>
            </a:pathLst>
          </a:custGeom>
          <a:ln w="38100">
            <a:solidFill>
              <a:srgbClr val="FF00FF"/>
            </a:solidFill>
          </a:ln>
        </p:spPr>
        <p:txBody>
          <a:bodyPr wrap="square" lIns="0" tIns="0" rIns="0" bIns="0" rtlCol="0"/>
          <a:lstStyle/>
          <a:p/>
        </p:txBody>
      </p:sp>
      <p:sp>
        <p:nvSpPr>
          <p:cNvPr id="33" name="object 33"/>
          <p:cNvSpPr/>
          <p:nvPr/>
        </p:nvSpPr>
        <p:spPr>
          <a:xfrm>
            <a:off x="8270875" y="2632075"/>
            <a:ext cx="114300" cy="304800"/>
          </a:xfrm>
          <a:custGeom>
            <a:avLst/>
            <a:gdLst/>
            <a:ahLst/>
            <a:cxnLst/>
            <a:rect l="l" t="t" r="r" b="b"/>
            <a:pathLst>
              <a:path w="114300" h="304800">
                <a:moveTo>
                  <a:pt x="76200" y="95250"/>
                </a:moveTo>
                <a:lnTo>
                  <a:pt x="38100" y="95250"/>
                </a:lnTo>
                <a:lnTo>
                  <a:pt x="38100" y="304800"/>
                </a:lnTo>
                <a:lnTo>
                  <a:pt x="76200" y="304800"/>
                </a:lnTo>
                <a:lnTo>
                  <a:pt x="76200" y="95250"/>
                </a:lnTo>
                <a:close/>
              </a:path>
              <a:path w="114300" h="304800">
                <a:moveTo>
                  <a:pt x="57150" y="0"/>
                </a:moveTo>
                <a:lnTo>
                  <a:pt x="0" y="114300"/>
                </a:lnTo>
                <a:lnTo>
                  <a:pt x="38100" y="114300"/>
                </a:lnTo>
                <a:lnTo>
                  <a:pt x="38100" y="95250"/>
                </a:lnTo>
                <a:lnTo>
                  <a:pt x="104775" y="95250"/>
                </a:lnTo>
                <a:lnTo>
                  <a:pt x="57150" y="0"/>
                </a:lnTo>
                <a:close/>
              </a:path>
              <a:path w="114300" h="304800">
                <a:moveTo>
                  <a:pt x="104775" y="95250"/>
                </a:moveTo>
                <a:lnTo>
                  <a:pt x="76200" y="95250"/>
                </a:lnTo>
                <a:lnTo>
                  <a:pt x="76200" y="114300"/>
                </a:lnTo>
                <a:lnTo>
                  <a:pt x="114300" y="114300"/>
                </a:lnTo>
                <a:lnTo>
                  <a:pt x="104775" y="95250"/>
                </a:lnTo>
                <a:close/>
              </a:path>
            </a:pathLst>
          </a:custGeom>
          <a:solidFill>
            <a:srgbClr val="3A812E"/>
          </a:solidFill>
        </p:spPr>
        <p:txBody>
          <a:bodyPr wrap="square" lIns="0" tIns="0" rIns="0" bIns="0" rtlCol="0"/>
          <a:lstStyle/>
          <a:p/>
        </p:txBody>
      </p:sp>
      <p:sp>
        <p:nvSpPr>
          <p:cNvPr id="34" name="object 34"/>
          <p:cNvSpPr/>
          <p:nvPr/>
        </p:nvSpPr>
        <p:spPr>
          <a:xfrm>
            <a:off x="3446398" y="4862448"/>
            <a:ext cx="457200" cy="114300"/>
          </a:xfrm>
          <a:custGeom>
            <a:avLst/>
            <a:gdLst/>
            <a:ahLst/>
            <a:cxnLst/>
            <a:rect l="l" t="t" r="r" b="b"/>
            <a:pathLst>
              <a:path w="457200" h="114300">
                <a:moveTo>
                  <a:pt x="342900" y="0"/>
                </a:moveTo>
                <a:lnTo>
                  <a:pt x="342900" y="114300"/>
                </a:lnTo>
                <a:lnTo>
                  <a:pt x="419100" y="76200"/>
                </a:lnTo>
                <a:lnTo>
                  <a:pt x="361950" y="76200"/>
                </a:lnTo>
                <a:lnTo>
                  <a:pt x="361950" y="38100"/>
                </a:lnTo>
                <a:lnTo>
                  <a:pt x="419100" y="38100"/>
                </a:lnTo>
                <a:lnTo>
                  <a:pt x="342900" y="0"/>
                </a:lnTo>
                <a:close/>
              </a:path>
              <a:path w="457200" h="114300">
                <a:moveTo>
                  <a:pt x="342900" y="38100"/>
                </a:moveTo>
                <a:lnTo>
                  <a:pt x="0" y="38100"/>
                </a:lnTo>
                <a:lnTo>
                  <a:pt x="0" y="76200"/>
                </a:lnTo>
                <a:lnTo>
                  <a:pt x="342900" y="76200"/>
                </a:lnTo>
                <a:lnTo>
                  <a:pt x="342900" y="38100"/>
                </a:lnTo>
                <a:close/>
              </a:path>
              <a:path w="457200" h="114300">
                <a:moveTo>
                  <a:pt x="419100" y="38100"/>
                </a:moveTo>
                <a:lnTo>
                  <a:pt x="361950" y="38100"/>
                </a:lnTo>
                <a:lnTo>
                  <a:pt x="361950" y="76200"/>
                </a:lnTo>
                <a:lnTo>
                  <a:pt x="419100" y="76200"/>
                </a:lnTo>
                <a:lnTo>
                  <a:pt x="457200" y="57150"/>
                </a:lnTo>
                <a:lnTo>
                  <a:pt x="419100" y="38100"/>
                </a:lnTo>
                <a:close/>
              </a:path>
            </a:pathLst>
          </a:custGeom>
          <a:solidFill>
            <a:srgbClr val="3A812E"/>
          </a:solidFill>
        </p:spPr>
        <p:txBody>
          <a:bodyPr wrap="square" lIns="0" tIns="0" rIns="0" bIns="0" rtlCol="0"/>
          <a:lstStyle/>
          <a:p/>
        </p:txBody>
      </p:sp>
      <p:sp>
        <p:nvSpPr>
          <p:cNvPr id="35" name="object 35"/>
          <p:cNvSpPr/>
          <p:nvPr/>
        </p:nvSpPr>
        <p:spPr>
          <a:xfrm>
            <a:off x="4676791" y="4958162"/>
            <a:ext cx="706755" cy="0"/>
          </a:xfrm>
          <a:custGeom>
            <a:avLst/>
            <a:gdLst/>
            <a:ahLst/>
            <a:cxnLst/>
            <a:rect l="l" t="t" r="r" b="b"/>
            <a:pathLst>
              <a:path w="706754">
                <a:moveTo>
                  <a:pt x="0" y="0"/>
                </a:moveTo>
                <a:lnTo>
                  <a:pt x="706280" y="0"/>
                </a:lnTo>
              </a:path>
            </a:pathLst>
          </a:custGeom>
          <a:ln w="16713">
            <a:solidFill>
              <a:srgbClr val="000000"/>
            </a:solidFill>
          </a:ln>
        </p:spPr>
        <p:txBody>
          <a:bodyPr wrap="square" lIns="0" tIns="0" rIns="0" bIns="0" rtlCol="0"/>
          <a:lstStyle/>
          <a:p/>
        </p:txBody>
      </p:sp>
      <p:sp>
        <p:nvSpPr>
          <p:cNvPr id="36" name="object 36"/>
          <p:cNvSpPr/>
          <p:nvPr/>
        </p:nvSpPr>
        <p:spPr>
          <a:xfrm>
            <a:off x="6111759" y="4958162"/>
            <a:ext cx="380365" cy="0"/>
          </a:xfrm>
          <a:custGeom>
            <a:avLst/>
            <a:gdLst/>
            <a:ahLst/>
            <a:cxnLst/>
            <a:rect l="l" t="t" r="r" b="b"/>
            <a:pathLst>
              <a:path w="380364">
                <a:moveTo>
                  <a:pt x="0" y="0"/>
                </a:moveTo>
                <a:lnTo>
                  <a:pt x="380075" y="0"/>
                </a:lnTo>
              </a:path>
            </a:pathLst>
          </a:custGeom>
          <a:ln w="16713">
            <a:solidFill>
              <a:srgbClr val="000000"/>
            </a:solidFill>
          </a:ln>
        </p:spPr>
        <p:txBody>
          <a:bodyPr wrap="square" lIns="0" tIns="0" rIns="0" bIns="0" rtlCol="0"/>
          <a:lstStyle/>
          <a:p/>
        </p:txBody>
      </p:sp>
      <p:sp>
        <p:nvSpPr>
          <p:cNvPr id="37" name="object 37"/>
          <p:cNvSpPr txBox="1"/>
          <p:nvPr/>
        </p:nvSpPr>
        <p:spPr>
          <a:xfrm>
            <a:off x="6333087" y="4947227"/>
            <a:ext cx="125095" cy="252095"/>
          </a:xfrm>
          <a:prstGeom prst="rect">
            <a:avLst/>
          </a:prstGeom>
        </p:spPr>
        <p:txBody>
          <a:bodyPr vert="horz" wrap="square" lIns="0" tIns="14604" rIns="0" bIns="0" rtlCol="0">
            <a:spAutoFit/>
          </a:bodyPr>
          <a:lstStyle/>
          <a:p>
            <a:pPr marL="12700">
              <a:lnSpc>
                <a:spcPct val="100000"/>
              </a:lnSpc>
              <a:spcBef>
                <a:spcPts val="115"/>
              </a:spcBef>
            </a:pPr>
            <a:r>
              <a:rPr sz="1550" spc="5" dirty="0">
                <a:latin typeface="Times New Roman" panose="02020603050405020304"/>
                <a:cs typeface="Times New Roman" panose="02020603050405020304"/>
              </a:rPr>
              <a:t>2</a:t>
            </a:r>
            <a:endParaRPr sz="1550">
              <a:latin typeface="Times New Roman" panose="02020603050405020304"/>
              <a:cs typeface="Times New Roman" panose="02020603050405020304"/>
            </a:endParaRPr>
          </a:p>
        </p:txBody>
      </p:sp>
      <p:sp>
        <p:nvSpPr>
          <p:cNvPr id="38" name="object 38"/>
          <p:cNvSpPr txBox="1"/>
          <p:nvPr/>
        </p:nvSpPr>
        <p:spPr>
          <a:xfrm>
            <a:off x="5117043" y="5190306"/>
            <a:ext cx="113664" cy="252095"/>
          </a:xfrm>
          <a:prstGeom prst="rect">
            <a:avLst/>
          </a:prstGeom>
        </p:spPr>
        <p:txBody>
          <a:bodyPr vert="horz" wrap="square" lIns="0" tIns="14604" rIns="0" bIns="0" rtlCol="0">
            <a:spAutoFit/>
          </a:bodyPr>
          <a:lstStyle/>
          <a:p>
            <a:pPr marL="12700">
              <a:lnSpc>
                <a:spcPct val="100000"/>
              </a:lnSpc>
              <a:spcBef>
                <a:spcPts val="115"/>
              </a:spcBef>
            </a:pPr>
            <a:r>
              <a:rPr sz="1550" i="1" spc="5" dirty="0">
                <a:latin typeface="Times New Roman" panose="02020603050405020304"/>
                <a:cs typeface="Times New Roman" panose="02020603050405020304"/>
              </a:rPr>
              <a:t>c</a:t>
            </a:r>
            <a:endParaRPr sz="1550">
              <a:latin typeface="Times New Roman" panose="02020603050405020304"/>
              <a:cs typeface="Times New Roman" panose="02020603050405020304"/>
            </a:endParaRPr>
          </a:p>
        </p:txBody>
      </p:sp>
      <p:sp>
        <p:nvSpPr>
          <p:cNvPr id="39" name="object 39"/>
          <p:cNvSpPr txBox="1"/>
          <p:nvPr/>
        </p:nvSpPr>
        <p:spPr>
          <a:xfrm>
            <a:off x="4803773" y="4956237"/>
            <a:ext cx="311785" cy="429260"/>
          </a:xfrm>
          <a:prstGeom prst="rect">
            <a:avLst/>
          </a:prstGeom>
        </p:spPr>
        <p:txBody>
          <a:bodyPr vert="horz" wrap="square" lIns="0" tIns="13970" rIns="0" bIns="0" rtlCol="0">
            <a:spAutoFit/>
          </a:bodyPr>
          <a:lstStyle/>
          <a:p>
            <a:pPr marL="12700">
              <a:lnSpc>
                <a:spcPct val="100000"/>
              </a:lnSpc>
              <a:spcBef>
                <a:spcPts val="110"/>
              </a:spcBef>
            </a:pPr>
            <a:r>
              <a:rPr sz="2700" i="1" dirty="0">
                <a:latin typeface="Times New Roman" panose="02020603050405020304"/>
                <a:cs typeface="Times New Roman" panose="02020603050405020304"/>
              </a:rPr>
              <a:t>M</a:t>
            </a:r>
            <a:endParaRPr sz="2700">
              <a:latin typeface="Times New Roman" panose="02020603050405020304"/>
              <a:cs typeface="Times New Roman" panose="02020603050405020304"/>
            </a:endParaRPr>
          </a:p>
        </p:txBody>
      </p:sp>
      <p:sp>
        <p:nvSpPr>
          <p:cNvPr id="40" name="object 40"/>
          <p:cNvSpPr txBox="1"/>
          <p:nvPr/>
        </p:nvSpPr>
        <p:spPr>
          <a:xfrm>
            <a:off x="6114686" y="4937695"/>
            <a:ext cx="213995" cy="451485"/>
          </a:xfrm>
          <a:prstGeom prst="rect">
            <a:avLst/>
          </a:prstGeom>
        </p:spPr>
        <p:txBody>
          <a:bodyPr vert="horz" wrap="square" lIns="0" tIns="13335" rIns="0" bIns="0" rtlCol="0">
            <a:spAutoFit/>
          </a:bodyPr>
          <a:lstStyle/>
          <a:p>
            <a:pPr marL="12700">
              <a:lnSpc>
                <a:spcPct val="100000"/>
              </a:lnSpc>
              <a:spcBef>
                <a:spcPts val="105"/>
              </a:spcBef>
            </a:pPr>
            <a:r>
              <a:rPr sz="2850" i="1" spc="-80" dirty="0">
                <a:latin typeface="Symbol" panose="05050102010706020507"/>
                <a:cs typeface="Symbol" panose="05050102010706020507"/>
              </a:rPr>
              <a:t></a:t>
            </a:r>
            <a:endParaRPr sz="2850">
              <a:latin typeface="Symbol" panose="05050102010706020507"/>
              <a:cs typeface="Symbol" panose="05050102010706020507"/>
            </a:endParaRPr>
          </a:p>
        </p:txBody>
      </p:sp>
      <p:sp>
        <p:nvSpPr>
          <p:cNvPr id="41" name="object 41"/>
          <p:cNvSpPr txBox="1"/>
          <p:nvPr/>
        </p:nvSpPr>
        <p:spPr>
          <a:xfrm>
            <a:off x="4058399" y="4452047"/>
            <a:ext cx="2621915" cy="451485"/>
          </a:xfrm>
          <a:prstGeom prst="rect">
            <a:avLst/>
          </a:prstGeom>
        </p:spPr>
        <p:txBody>
          <a:bodyPr vert="horz" wrap="square" lIns="0" tIns="13335" rIns="0" bIns="0" rtlCol="0">
            <a:spAutoFit/>
          </a:bodyPr>
          <a:lstStyle/>
          <a:p>
            <a:pPr marL="12700">
              <a:lnSpc>
                <a:spcPct val="100000"/>
              </a:lnSpc>
              <a:spcBef>
                <a:spcPts val="105"/>
              </a:spcBef>
              <a:tabLst>
                <a:tab pos="2158365" algn="l"/>
                <a:tab pos="2477135" algn="l"/>
              </a:tabLst>
            </a:pPr>
            <a:r>
              <a:rPr sz="4275" i="1" spc="-135" baseline="-33000" dirty="0">
                <a:latin typeface="Symbol" panose="05050102010706020507"/>
                <a:cs typeface="Symbol" panose="05050102010706020507"/>
              </a:rPr>
              <a:t></a:t>
            </a:r>
            <a:r>
              <a:rPr sz="4275" spc="465" baseline="-33000" dirty="0">
                <a:latin typeface="Times New Roman" panose="02020603050405020304"/>
                <a:cs typeface="Times New Roman" panose="02020603050405020304"/>
              </a:rPr>
              <a:t> </a:t>
            </a:r>
            <a:r>
              <a:rPr sz="4050" baseline="-35000" dirty="0">
                <a:latin typeface="Symbol" panose="05050102010706020507"/>
                <a:cs typeface="Symbol" panose="05050102010706020507"/>
              </a:rPr>
              <a:t></a:t>
            </a:r>
            <a:r>
              <a:rPr sz="4050" spc="367" baseline="-35000" dirty="0">
                <a:latin typeface="Times New Roman" panose="02020603050405020304"/>
                <a:cs typeface="Times New Roman" panose="02020603050405020304"/>
              </a:rPr>
              <a:t> </a:t>
            </a:r>
            <a:r>
              <a:rPr sz="2850" i="1" spc="-80" dirty="0">
                <a:latin typeface="Symbol" panose="05050102010706020507"/>
                <a:cs typeface="Symbol" panose="05050102010706020507"/>
              </a:rPr>
              <a:t></a:t>
            </a:r>
            <a:r>
              <a:rPr sz="2850" spc="-455" dirty="0">
                <a:latin typeface="Times New Roman" panose="02020603050405020304"/>
                <a:cs typeface="Times New Roman" panose="02020603050405020304"/>
              </a:rPr>
              <a:t> </a:t>
            </a:r>
            <a:r>
              <a:rPr sz="2700" i="1" spc="-40" dirty="0">
                <a:latin typeface="Times New Roman" panose="02020603050405020304"/>
                <a:cs typeface="Times New Roman" panose="02020603050405020304"/>
              </a:rPr>
              <a:t>R</a:t>
            </a:r>
            <a:r>
              <a:rPr sz="2700" i="1" dirty="0">
                <a:latin typeface="Times New Roman" panose="02020603050405020304"/>
                <a:cs typeface="Times New Roman" panose="02020603050405020304"/>
              </a:rPr>
              <a:t>T</a:t>
            </a:r>
            <a:r>
              <a:rPr sz="2700" i="1" spc="95" dirty="0">
                <a:latin typeface="Times New Roman" panose="02020603050405020304"/>
                <a:cs typeface="Times New Roman" panose="02020603050405020304"/>
              </a:rPr>
              <a:t> </a:t>
            </a:r>
            <a:r>
              <a:rPr sz="4050" baseline="-4000" dirty="0">
                <a:latin typeface="Symbol" panose="05050102010706020507"/>
                <a:cs typeface="Symbol" panose="05050102010706020507"/>
              </a:rPr>
              <a:t></a:t>
            </a:r>
            <a:r>
              <a:rPr sz="4050" spc="-562" baseline="-4000" dirty="0">
                <a:latin typeface="Times New Roman" panose="02020603050405020304"/>
                <a:cs typeface="Times New Roman" panose="02020603050405020304"/>
              </a:rPr>
              <a:t> </a:t>
            </a:r>
            <a:r>
              <a:rPr sz="4275" i="1" spc="-120" baseline="-33000" dirty="0">
                <a:latin typeface="Symbol" panose="05050102010706020507"/>
                <a:cs typeface="Symbol" panose="05050102010706020507"/>
              </a:rPr>
              <a:t></a:t>
            </a:r>
            <a:r>
              <a:rPr sz="4275" spc="-179" baseline="-33000" dirty="0">
                <a:latin typeface="Times New Roman" panose="02020603050405020304"/>
                <a:cs typeface="Times New Roman" panose="02020603050405020304"/>
              </a:rPr>
              <a:t> </a:t>
            </a:r>
            <a:r>
              <a:rPr sz="4050" baseline="-35000" dirty="0">
                <a:latin typeface="Symbol" panose="05050102010706020507"/>
                <a:cs typeface="Symbol" panose="05050102010706020507"/>
              </a:rPr>
              <a:t></a:t>
            </a:r>
            <a:r>
              <a:rPr sz="4050" baseline="-35000" dirty="0">
                <a:latin typeface="Times New Roman" panose="02020603050405020304"/>
                <a:cs typeface="Times New Roman" panose="02020603050405020304"/>
              </a:rPr>
              <a:t>	</a:t>
            </a:r>
            <a:r>
              <a:rPr sz="2700" dirty="0">
                <a:latin typeface="Times New Roman" panose="02020603050405020304"/>
                <a:cs typeface="Times New Roman" panose="02020603050405020304"/>
              </a:rPr>
              <a:t>1</a:t>
            </a:r>
            <a:r>
              <a:rPr sz="2700" dirty="0">
                <a:latin typeface="Times New Roman" panose="02020603050405020304"/>
                <a:cs typeface="Times New Roman" panose="02020603050405020304"/>
              </a:rPr>
              <a:t>	</a:t>
            </a:r>
            <a:r>
              <a:rPr sz="4050" baseline="-4000" dirty="0">
                <a:latin typeface="Symbol" panose="05050102010706020507"/>
                <a:cs typeface="Symbol" panose="05050102010706020507"/>
              </a:rPr>
              <a:t></a:t>
            </a:r>
            <a:endParaRPr sz="4050" baseline="-4000">
              <a:latin typeface="Symbol" panose="05050102010706020507"/>
              <a:cs typeface="Symbol" panose="05050102010706020507"/>
            </a:endParaRPr>
          </a:p>
        </p:txBody>
      </p:sp>
      <p:sp>
        <p:nvSpPr>
          <p:cNvPr id="42" name="object 42"/>
          <p:cNvSpPr txBox="1"/>
          <p:nvPr/>
        </p:nvSpPr>
        <p:spPr>
          <a:xfrm>
            <a:off x="5417272" y="4779534"/>
            <a:ext cx="1263015" cy="429260"/>
          </a:xfrm>
          <a:prstGeom prst="rect">
            <a:avLst/>
          </a:prstGeom>
        </p:spPr>
        <p:txBody>
          <a:bodyPr vert="horz" wrap="square" lIns="0" tIns="13970" rIns="0" bIns="0" rtlCol="0">
            <a:spAutoFit/>
          </a:bodyPr>
          <a:lstStyle/>
          <a:p>
            <a:pPr marL="12700">
              <a:lnSpc>
                <a:spcPct val="100000"/>
              </a:lnSpc>
              <a:spcBef>
                <a:spcPts val="110"/>
              </a:spcBef>
              <a:tabLst>
                <a:tab pos="1118235" algn="l"/>
              </a:tabLst>
            </a:pPr>
            <a:r>
              <a:rPr sz="2700" dirty="0">
                <a:latin typeface="Symbol" panose="05050102010706020507"/>
                <a:cs typeface="Symbol" panose="05050102010706020507"/>
              </a:rPr>
              <a:t></a:t>
            </a:r>
            <a:r>
              <a:rPr sz="2700" dirty="0">
                <a:latin typeface="Times New Roman" panose="02020603050405020304"/>
                <a:cs typeface="Times New Roman" panose="02020603050405020304"/>
              </a:rPr>
              <a:t>	</a:t>
            </a:r>
            <a:r>
              <a:rPr sz="2700" dirty="0">
                <a:latin typeface="Symbol" panose="05050102010706020507"/>
                <a:cs typeface="Symbol" panose="05050102010706020507"/>
              </a:rPr>
              <a:t></a:t>
            </a:r>
            <a:endParaRPr sz="2700">
              <a:latin typeface="Symbol" panose="05050102010706020507"/>
              <a:cs typeface="Symbol" panose="05050102010706020507"/>
            </a:endParaRPr>
          </a:p>
        </p:txBody>
      </p:sp>
      <p:sp>
        <p:nvSpPr>
          <p:cNvPr id="43" name="object 43"/>
          <p:cNvSpPr txBox="1"/>
          <p:nvPr/>
        </p:nvSpPr>
        <p:spPr>
          <a:xfrm>
            <a:off x="5417272" y="4995966"/>
            <a:ext cx="1263015" cy="429260"/>
          </a:xfrm>
          <a:prstGeom prst="rect">
            <a:avLst/>
          </a:prstGeom>
        </p:spPr>
        <p:txBody>
          <a:bodyPr vert="horz" wrap="square" lIns="0" tIns="13970" rIns="0" bIns="0" rtlCol="0">
            <a:spAutoFit/>
          </a:bodyPr>
          <a:lstStyle/>
          <a:p>
            <a:pPr marL="12700">
              <a:lnSpc>
                <a:spcPct val="100000"/>
              </a:lnSpc>
              <a:spcBef>
                <a:spcPts val="110"/>
              </a:spcBef>
              <a:tabLst>
                <a:tab pos="1118235" algn="l"/>
              </a:tabLst>
            </a:pPr>
            <a:r>
              <a:rPr sz="2700" dirty="0">
                <a:latin typeface="Symbol" panose="05050102010706020507"/>
                <a:cs typeface="Symbol" panose="05050102010706020507"/>
              </a:rPr>
              <a:t></a:t>
            </a:r>
            <a:r>
              <a:rPr sz="2700" dirty="0">
                <a:latin typeface="Times New Roman" panose="02020603050405020304"/>
                <a:cs typeface="Times New Roman" panose="02020603050405020304"/>
              </a:rPr>
              <a:t>	</a:t>
            </a:r>
            <a:r>
              <a:rPr sz="2700" dirty="0">
                <a:latin typeface="Symbol" panose="05050102010706020507"/>
                <a:cs typeface="Symbol" panose="05050102010706020507"/>
              </a:rPr>
              <a:t></a:t>
            </a:r>
            <a:endParaRPr sz="2700">
              <a:latin typeface="Symbol" panose="05050102010706020507"/>
              <a:cs typeface="Symbol" panose="05050102010706020507"/>
            </a:endParaRPr>
          </a:p>
        </p:txBody>
      </p:sp>
      <p:sp>
        <p:nvSpPr>
          <p:cNvPr id="44" name="object 44"/>
          <p:cNvSpPr txBox="1"/>
          <p:nvPr/>
        </p:nvSpPr>
        <p:spPr>
          <a:xfrm>
            <a:off x="2214168" y="1295476"/>
            <a:ext cx="2643505" cy="381635"/>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rgbClr val="3A812E"/>
                </a:solidFill>
                <a:latin typeface="Times New Roman" panose="02020603050405020304"/>
                <a:cs typeface="Times New Roman" panose="02020603050405020304"/>
              </a:rPr>
              <a:t>True</a:t>
            </a:r>
            <a:r>
              <a:rPr sz="2400" b="1" spc="-40" dirty="0">
                <a:solidFill>
                  <a:srgbClr val="3A812E"/>
                </a:solidFill>
                <a:latin typeface="Times New Roman" panose="02020603050405020304"/>
                <a:cs typeface="Times New Roman" panose="02020603050405020304"/>
              </a:rPr>
              <a:t> </a:t>
            </a:r>
            <a:r>
              <a:rPr sz="2400" b="1" spc="-10" dirty="0">
                <a:solidFill>
                  <a:srgbClr val="3A812E"/>
                </a:solidFill>
                <a:latin typeface="Times New Roman" panose="02020603050405020304"/>
                <a:cs typeface="Times New Roman" panose="02020603050405020304"/>
              </a:rPr>
              <a:t>stress</a:t>
            </a:r>
            <a:r>
              <a:rPr sz="2400" b="1" spc="-25" dirty="0">
                <a:solidFill>
                  <a:srgbClr val="3A812E"/>
                </a:solidFill>
                <a:latin typeface="Times New Roman" panose="02020603050405020304"/>
                <a:cs typeface="Times New Roman" panose="02020603050405020304"/>
              </a:rPr>
              <a:t> </a:t>
            </a:r>
            <a:r>
              <a:rPr sz="2400" b="1" spc="5" dirty="0">
                <a:solidFill>
                  <a:srgbClr val="3A812E"/>
                </a:solidFill>
                <a:latin typeface="Times New Roman" panose="02020603050405020304"/>
                <a:cs typeface="Times New Roman" panose="02020603050405020304"/>
              </a:rPr>
              <a:t>(</a:t>
            </a:r>
            <a:r>
              <a:rPr sz="2400" b="1" spc="-5" dirty="0">
                <a:solidFill>
                  <a:srgbClr val="3A812E"/>
                </a:solidFill>
                <a:latin typeface="新宋体" panose="02010609030101010101" charset="-122"/>
                <a:cs typeface="新宋体" panose="02010609030101010101" charset="-122"/>
              </a:rPr>
              <a:t>真应</a:t>
            </a:r>
            <a:r>
              <a:rPr sz="2400" b="1" dirty="0">
                <a:solidFill>
                  <a:srgbClr val="3A812E"/>
                </a:solidFill>
                <a:latin typeface="新宋体" panose="02010609030101010101" charset="-122"/>
                <a:cs typeface="新宋体" panose="02010609030101010101" charset="-122"/>
              </a:rPr>
              <a:t>力</a:t>
            </a:r>
            <a:r>
              <a:rPr sz="2400" b="1" dirty="0">
                <a:solidFill>
                  <a:srgbClr val="3A812E"/>
                </a:solidFill>
                <a:latin typeface="Times New Roman" panose="02020603050405020304"/>
                <a:cs typeface="Times New Roman" panose="02020603050405020304"/>
              </a:rPr>
              <a:t>)</a:t>
            </a:r>
            <a:endParaRPr sz="2400">
              <a:latin typeface="Times New Roman" panose="02020603050405020304"/>
              <a:cs typeface="Times New Roman" panose="02020603050405020304"/>
            </a:endParaRPr>
          </a:p>
        </p:txBody>
      </p:sp>
      <p:sp>
        <p:nvSpPr>
          <p:cNvPr id="45" name="object 45"/>
          <p:cNvSpPr txBox="1"/>
          <p:nvPr/>
        </p:nvSpPr>
        <p:spPr>
          <a:xfrm>
            <a:off x="2287016" y="2951734"/>
            <a:ext cx="3447415"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3A812E"/>
                </a:solidFill>
                <a:latin typeface="Times New Roman" panose="02020603050405020304"/>
                <a:cs typeface="Times New Roman" panose="02020603050405020304"/>
              </a:rPr>
              <a:t>Nominal</a:t>
            </a:r>
            <a:r>
              <a:rPr sz="2400" b="1" spc="-40" dirty="0">
                <a:solidFill>
                  <a:srgbClr val="3A812E"/>
                </a:solidFill>
                <a:latin typeface="Times New Roman" panose="02020603050405020304"/>
                <a:cs typeface="Times New Roman" panose="02020603050405020304"/>
              </a:rPr>
              <a:t> </a:t>
            </a:r>
            <a:r>
              <a:rPr sz="2400" b="1" spc="-10" dirty="0">
                <a:solidFill>
                  <a:srgbClr val="3A812E"/>
                </a:solidFill>
                <a:latin typeface="Times New Roman" panose="02020603050405020304"/>
                <a:cs typeface="Times New Roman" panose="02020603050405020304"/>
              </a:rPr>
              <a:t>stress</a:t>
            </a:r>
            <a:r>
              <a:rPr sz="2400" b="1" spc="-20" dirty="0">
                <a:solidFill>
                  <a:srgbClr val="3A812E"/>
                </a:solidFill>
                <a:latin typeface="Times New Roman" panose="02020603050405020304"/>
                <a:cs typeface="Times New Roman" panose="02020603050405020304"/>
              </a:rPr>
              <a:t> </a:t>
            </a:r>
            <a:r>
              <a:rPr sz="2400" b="1" spc="10" dirty="0">
                <a:solidFill>
                  <a:srgbClr val="3A812E"/>
                </a:solidFill>
                <a:latin typeface="Times New Roman" panose="02020603050405020304"/>
                <a:cs typeface="Times New Roman" panose="02020603050405020304"/>
              </a:rPr>
              <a:t>(</a:t>
            </a:r>
            <a:r>
              <a:rPr sz="2400" b="1" dirty="0">
                <a:solidFill>
                  <a:srgbClr val="3A812E"/>
                </a:solidFill>
                <a:latin typeface="新宋体" panose="02010609030101010101" charset="-122"/>
                <a:cs typeface="新宋体" panose="02010609030101010101" charset="-122"/>
              </a:rPr>
              <a:t>习用应</a:t>
            </a:r>
            <a:r>
              <a:rPr sz="2400" b="1" spc="5" dirty="0">
                <a:solidFill>
                  <a:srgbClr val="3A812E"/>
                </a:solidFill>
                <a:latin typeface="新宋体" panose="02010609030101010101" charset="-122"/>
                <a:cs typeface="新宋体" panose="02010609030101010101" charset="-122"/>
              </a:rPr>
              <a:t>力</a:t>
            </a:r>
            <a:r>
              <a:rPr sz="2400" b="1" dirty="0">
                <a:solidFill>
                  <a:srgbClr val="3A812E"/>
                </a:solidFill>
                <a:latin typeface="Times New Roman" panose="02020603050405020304"/>
                <a:cs typeface="Times New Roman" panose="02020603050405020304"/>
              </a:rPr>
              <a:t>)</a:t>
            </a:r>
            <a:endParaRPr sz="2400">
              <a:latin typeface="Times New Roman" panose="02020603050405020304"/>
              <a:cs typeface="Times New Roman" panose="02020603050405020304"/>
            </a:endParaRPr>
          </a:p>
        </p:txBody>
      </p:sp>
      <p:sp>
        <p:nvSpPr>
          <p:cNvPr id="46" name="object 46"/>
          <p:cNvSpPr/>
          <p:nvPr/>
        </p:nvSpPr>
        <p:spPr>
          <a:xfrm>
            <a:off x="2648419" y="4015905"/>
            <a:ext cx="325755" cy="0"/>
          </a:xfrm>
          <a:custGeom>
            <a:avLst/>
            <a:gdLst/>
            <a:ahLst/>
            <a:cxnLst/>
            <a:rect l="l" t="t" r="r" b="b"/>
            <a:pathLst>
              <a:path w="325755">
                <a:moveTo>
                  <a:pt x="0" y="0"/>
                </a:moveTo>
                <a:lnTo>
                  <a:pt x="325740" y="0"/>
                </a:lnTo>
              </a:path>
            </a:pathLst>
          </a:custGeom>
          <a:ln w="13586">
            <a:solidFill>
              <a:srgbClr val="000000"/>
            </a:solidFill>
          </a:ln>
        </p:spPr>
        <p:txBody>
          <a:bodyPr wrap="square" lIns="0" tIns="0" rIns="0" bIns="0" rtlCol="0"/>
          <a:lstStyle/>
          <a:p/>
        </p:txBody>
      </p:sp>
      <p:sp>
        <p:nvSpPr>
          <p:cNvPr id="47" name="object 47"/>
          <p:cNvSpPr/>
          <p:nvPr/>
        </p:nvSpPr>
        <p:spPr>
          <a:xfrm>
            <a:off x="3160348" y="4015905"/>
            <a:ext cx="163195" cy="0"/>
          </a:xfrm>
          <a:custGeom>
            <a:avLst/>
            <a:gdLst/>
            <a:ahLst/>
            <a:cxnLst/>
            <a:rect l="l" t="t" r="r" b="b"/>
            <a:pathLst>
              <a:path w="163194">
                <a:moveTo>
                  <a:pt x="0" y="0"/>
                </a:moveTo>
                <a:lnTo>
                  <a:pt x="162664" y="0"/>
                </a:lnTo>
              </a:path>
            </a:pathLst>
          </a:custGeom>
          <a:ln w="13586">
            <a:solidFill>
              <a:srgbClr val="000000"/>
            </a:solidFill>
          </a:ln>
        </p:spPr>
        <p:txBody>
          <a:bodyPr wrap="square" lIns="0" tIns="0" rIns="0" bIns="0" rtlCol="0"/>
          <a:lstStyle/>
          <a:p/>
        </p:txBody>
      </p:sp>
      <p:sp>
        <p:nvSpPr>
          <p:cNvPr id="48" name="object 48"/>
          <p:cNvSpPr/>
          <p:nvPr/>
        </p:nvSpPr>
        <p:spPr>
          <a:xfrm>
            <a:off x="4577557" y="4015905"/>
            <a:ext cx="193675" cy="0"/>
          </a:xfrm>
          <a:custGeom>
            <a:avLst/>
            <a:gdLst/>
            <a:ahLst/>
            <a:cxnLst/>
            <a:rect l="l" t="t" r="r" b="b"/>
            <a:pathLst>
              <a:path w="193675">
                <a:moveTo>
                  <a:pt x="0" y="0"/>
                </a:moveTo>
                <a:lnTo>
                  <a:pt x="193093" y="0"/>
                </a:lnTo>
              </a:path>
            </a:pathLst>
          </a:custGeom>
          <a:ln w="13586">
            <a:solidFill>
              <a:srgbClr val="000000"/>
            </a:solidFill>
          </a:ln>
        </p:spPr>
        <p:txBody>
          <a:bodyPr wrap="square" lIns="0" tIns="0" rIns="0" bIns="0" rtlCol="0"/>
          <a:lstStyle/>
          <a:p/>
        </p:txBody>
      </p:sp>
      <p:sp>
        <p:nvSpPr>
          <p:cNvPr id="49" name="object 49"/>
          <p:cNvSpPr/>
          <p:nvPr/>
        </p:nvSpPr>
        <p:spPr>
          <a:xfrm>
            <a:off x="5442624" y="4015905"/>
            <a:ext cx="248920" cy="0"/>
          </a:xfrm>
          <a:custGeom>
            <a:avLst/>
            <a:gdLst/>
            <a:ahLst/>
            <a:cxnLst/>
            <a:rect l="l" t="t" r="r" b="b"/>
            <a:pathLst>
              <a:path w="248920">
                <a:moveTo>
                  <a:pt x="0" y="0"/>
                </a:moveTo>
                <a:lnTo>
                  <a:pt x="248777" y="0"/>
                </a:lnTo>
              </a:path>
            </a:pathLst>
          </a:custGeom>
          <a:ln w="13586">
            <a:solidFill>
              <a:srgbClr val="000000"/>
            </a:solidFill>
          </a:ln>
        </p:spPr>
        <p:txBody>
          <a:bodyPr wrap="square" lIns="0" tIns="0" rIns="0" bIns="0" rtlCol="0"/>
          <a:lstStyle/>
          <a:p/>
        </p:txBody>
      </p:sp>
      <p:sp>
        <p:nvSpPr>
          <p:cNvPr id="50" name="object 50"/>
          <p:cNvSpPr/>
          <p:nvPr/>
        </p:nvSpPr>
        <p:spPr>
          <a:xfrm>
            <a:off x="5877128" y="4015905"/>
            <a:ext cx="201930" cy="0"/>
          </a:xfrm>
          <a:custGeom>
            <a:avLst/>
            <a:gdLst/>
            <a:ahLst/>
            <a:cxnLst/>
            <a:rect l="l" t="t" r="r" b="b"/>
            <a:pathLst>
              <a:path w="201929">
                <a:moveTo>
                  <a:pt x="0" y="0"/>
                </a:moveTo>
                <a:lnTo>
                  <a:pt x="201660" y="0"/>
                </a:lnTo>
              </a:path>
            </a:pathLst>
          </a:custGeom>
          <a:ln w="13586">
            <a:solidFill>
              <a:srgbClr val="000000"/>
            </a:solidFill>
          </a:ln>
        </p:spPr>
        <p:txBody>
          <a:bodyPr wrap="square" lIns="0" tIns="0" rIns="0" bIns="0" rtlCol="0"/>
          <a:lstStyle/>
          <a:p/>
        </p:txBody>
      </p:sp>
      <p:sp>
        <p:nvSpPr>
          <p:cNvPr id="51" name="object 51"/>
          <p:cNvSpPr/>
          <p:nvPr/>
        </p:nvSpPr>
        <p:spPr>
          <a:xfrm>
            <a:off x="6500442" y="4015905"/>
            <a:ext cx="532130" cy="0"/>
          </a:xfrm>
          <a:custGeom>
            <a:avLst/>
            <a:gdLst/>
            <a:ahLst/>
            <a:cxnLst/>
            <a:rect l="l" t="t" r="r" b="b"/>
            <a:pathLst>
              <a:path w="532129">
                <a:moveTo>
                  <a:pt x="0" y="0"/>
                </a:moveTo>
                <a:lnTo>
                  <a:pt x="531992" y="0"/>
                </a:lnTo>
              </a:path>
            </a:pathLst>
          </a:custGeom>
          <a:ln w="13586">
            <a:solidFill>
              <a:srgbClr val="000000"/>
            </a:solidFill>
          </a:ln>
        </p:spPr>
        <p:txBody>
          <a:bodyPr wrap="square" lIns="0" tIns="0" rIns="0" bIns="0" rtlCol="0"/>
          <a:lstStyle/>
          <a:p/>
        </p:txBody>
      </p:sp>
      <p:sp>
        <p:nvSpPr>
          <p:cNvPr id="52" name="object 52"/>
          <p:cNvSpPr/>
          <p:nvPr/>
        </p:nvSpPr>
        <p:spPr>
          <a:xfrm>
            <a:off x="7625765" y="4015905"/>
            <a:ext cx="309880" cy="0"/>
          </a:xfrm>
          <a:custGeom>
            <a:avLst/>
            <a:gdLst/>
            <a:ahLst/>
            <a:cxnLst/>
            <a:rect l="l" t="t" r="r" b="b"/>
            <a:pathLst>
              <a:path w="309879">
                <a:moveTo>
                  <a:pt x="0" y="0"/>
                </a:moveTo>
                <a:lnTo>
                  <a:pt x="309429" y="0"/>
                </a:lnTo>
              </a:path>
            </a:pathLst>
          </a:custGeom>
          <a:ln w="13586">
            <a:solidFill>
              <a:srgbClr val="000000"/>
            </a:solidFill>
          </a:ln>
        </p:spPr>
        <p:txBody>
          <a:bodyPr wrap="square" lIns="0" tIns="0" rIns="0" bIns="0" rtlCol="0"/>
          <a:lstStyle/>
          <a:p/>
        </p:txBody>
      </p:sp>
      <p:sp>
        <p:nvSpPr>
          <p:cNvPr id="53" name="object 53"/>
          <p:cNvSpPr txBox="1"/>
          <p:nvPr/>
        </p:nvSpPr>
        <p:spPr>
          <a:xfrm>
            <a:off x="4206255" y="3786612"/>
            <a:ext cx="107314" cy="207010"/>
          </a:xfrm>
          <a:prstGeom prst="rect">
            <a:avLst/>
          </a:prstGeom>
        </p:spPr>
        <p:txBody>
          <a:bodyPr vert="horz" wrap="square" lIns="0" tIns="15240" rIns="0" bIns="0" rtlCol="0">
            <a:spAutoFit/>
          </a:bodyPr>
          <a:lstStyle/>
          <a:p>
            <a:pPr marL="12700">
              <a:lnSpc>
                <a:spcPct val="100000"/>
              </a:lnSpc>
              <a:spcBef>
                <a:spcPts val="120"/>
              </a:spcBef>
            </a:pPr>
            <a:r>
              <a:rPr sz="1250" spc="15" dirty="0">
                <a:latin typeface="Times New Roman" panose="02020603050405020304"/>
                <a:cs typeface="Times New Roman" panose="02020603050405020304"/>
              </a:rPr>
              <a:t>2</a:t>
            </a:r>
            <a:endParaRPr sz="1250">
              <a:latin typeface="Times New Roman" panose="02020603050405020304"/>
              <a:cs typeface="Times New Roman" panose="02020603050405020304"/>
            </a:endParaRPr>
          </a:p>
        </p:txBody>
      </p:sp>
      <p:sp>
        <p:nvSpPr>
          <p:cNvPr id="54" name="object 54"/>
          <p:cNvSpPr txBox="1"/>
          <p:nvPr/>
        </p:nvSpPr>
        <p:spPr>
          <a:xfrm>
            <a:off x="7803589" y="4004622"/>
            <a:ext cx="107314" cy="207010"/>
          </a:xfrm>
          <a:prstGeom prst="rect">
            <a:avLst/>
          </a:prstGeom>
        </p:spPr>
        <p:txBody>
          <a:bodyPr vert="horz" wrap="square" lIns="0" tIns="15240" rIns="0" bIns="0" rtlCol="0">
            <a:spAutoFit/>
          </a:bodyPr>
          <a:lstStyle/>
          <a:p>
            <a:pPr marL="12700">
              <a:lnSpc>
                <a:spcPct val="100000"/>
              </a:lnSpc>
              <a:spcBef>
                <a:spcPts val="120"/>
              </a:spcBef>
            </a:pPr>
            <a:r>
              <a:rPr sz="1250" spc="15" dirty="0">
                <a:latin typeface="Times New Roman" panose="02020603050405020304"/>
                <a:cs typeface="Times New Roman" panose="02020603050405020304"/>
              </a:rPr>
              <a:t>2</a:t>
            </a:r>
            <a:endParaRPr sz="1250">
              <a:latin typeface="Times New Roman" panose="02020603050405020304"/>
              <a:cs typeface="Times New Roman" panose="02020603050405020304"/>
            </a:endParaRPr>
          </a:p>
        </p:txBody>
      </p:sp>
      <p:sp>
        <p:nvSpPr>
          <p:cNvPr id="55" name="object 55"/>
          <p:cNvSpPr txBox="1"/>
          <p:nvPr/>
        </p:nvSpPr>
        <p:spPr>
          <a:xfrm>
            <a:off x="6735950" y="4201817"/>
            <a:ext cx="107314" cy="207010"/>
          </a:xfrm>
          <a:prstGeom prst="rect">
            <a:avLst/>
          </a:prstGeom>
        </p:spPr>
        <p:txBody>
          <a:bodyPr vert="horz" wrap="square" lIns="0" tIns="15240" rIns="0" bIns="0" rtlCol="0">
            <a:spAutoFit/>
          </a:bodyPr>
          <a:lstStyle/>
          <a:p>
            <a:pPr marL="12700">
              <a:lnSpc>
                <a:spcPct val="100000"/>
              </a:lnSpc>
              <a:spcBef>
                <a:spcPts val="120"/>
              </a:spcBef>
            </a:pPr>
            <a:r>
              <a:rPr sz="1250" spc="15" dirty="0">
                <a:latin typeface="Times New Roman" panose="02020603050405020304"/>
                <a:cs typeface="Times New Roman" panose="02020603050405020304"/>
              </a:rPr>
              <a:t>0</a:t>
            </a:r>
            <a:endParaRPr sz="1250">
              <a:latin typeface="Times New Roman" panose="02020603050405020304"/>
              <a:cs typeface="Times New Roman" panose="02020603050405020304"/>
            </a:endParaRPr>
          </a:p>
        </p:txBody>
      </p:sp>
      <p:sp>
        <p:nvSpPr>
          <p:cNvPr id="56" name="object 56"/>
          <p:cNvSpPr txBox="1"/>
          <p:nvPr/>
        </p:nvSpPr>
        <p:spPr>
          <a:xfrm>
            <a:off x="7698676" y="3617999"/>
            <a:ext cx="166370" cy="350520"/>
          </a:xfrm>
          <a:prstGeom prst="rect">
            <a:avLst/>
          </a:prstGeom>
        </p:spPr>
        <p:txBody>
          <a:bodyPr vert="horz" wrap="square" lIns="0" tIns="12065" rIns="0" bIns="0" rtlCol="0">
            <a:spAutoFit/>
          </a:bodyPr>
          <a:lstStyle/>
          <a:p>
            <a:pPr marL="12700">
              <a:lnSpc>
                <a:spcPct val="100000"/>
              </a:lnSpc>
              <a:spcBef>
                <a:spcPts val="95"/>
              </a:spcBef>
            </a:pPr>
            <a:r>
              <a:rPr sz="2200" spc="5" dirty="0">
                <a:latin typeface="Times New Roman" panose="02020603050405020304"/>
                <a:cs typeface="Times New Roman" panose="02020603050405020304"/>
              </a:rPr>
              <a:t>1</a:t>
            </a:r>
            <a:endParaRPr sz="2200">
              <a:latin typeface="Times New Roman" panose="02020603050405020304"/>
              <a:cs typeface="Times New Roman" panose="02020603050405020304"/>
            </a:endParaRPr>
          </a:p>
        </p:txBody>
      </p:sp>
      <p:sp>
        <p:nvSpPr>
          <p:cNvPr id="57" name="object 57"/>
          <p:cNvSpPr txBox="1"/>
          <p:nvPr/>
        </p:nvSpPr>
        <p:spPr>
          <a:xfrm>
            <a:off x="6517329" y="3617999"/>
            <a:ext cx="487045" cy="350520"/>
          </a:xfrm>
          <a:prstGeom prst="rect">
            <a:avLst/>
          </a:prstGeom>
        </p:spPr>
        <p:txBody>
          <a:bodyPr vert="horz" wrap="square" lIns="0" tIns="12065" rIns="0" bIns="0" rtlCol="0">
            <a:spAutoFit/>
          </a:bodyPr>
          <a:lstStyle/>
          <a:p>
            <a:pPr marL="12700">
              <a:lnSpc>
                <a:spcPct val="100000"/>
              </a:lnSpc>
              <a:spcBef>
                <a:spcPts val="95"/>
              </a:spcBef>
            </a:pPr>
            <a:r>
              <a:rPr sz="2200" i="1" spc="-20" dirty="0">
                <a:latin typeface="Times New Roman" panose="02020603050405020304"/>
                <a:cs typeface="Times New Roman" panose="02020603050405020304"/>
              </a:rPr>
              <a:t>N</a:t>
            </a:r>
            <a:r>
              <a:rPr sz="2200" i="1" spc="-35" dirty="0">
                <a:latin typeface="Times New Roman" panose="02020603050405020304"/>
                <a:cs typeface="Times New Roman" panose="02020603050405020304"/>
              </a:rPr>
              <a:t>k</a:t>
            </a:r>
            <a:r>
              <a:rPr sz="2200" i="1" spc="5" dirty="0">
                <a:latin typeface="Times New Roman" panose="02020603050405020304"/>
                <a:cs typeface="Times New Roman" panose="02020603050405020304"/>
              </a:rPr>
              <a:t>T</a:t>
            </a:r>
            <a:endParaRPr sz="2200">
              <a:latin typeface="Times New Roman" panose="02020603050405020304"/>
              <a:cs typeface="Times New Roman" panose="02020603050405020304"/>
            </a:endParaRPr>
          </a:p>
        </p:txBody>
      </p:sp>
      <p:sp>
        <p:nvSpPr>
          <p:cNvPr id="58" name="object 58"/>
          <p:cNvSpPr txBox="1"/>
          <p:nvPr/>
        </p:nvSpPr>
        <p:spPr>
          <a:xfrm>
            <a:off x="6661051" y="4011960"/>
            <a:ext cx="104139" cy="350520"/>
          </a:xfrm>
          <a:prstGeom prst="rect">
            <a:avLst/>
          </a:prstGeom>
        </p:spPr>
        <p:txBody>
          <a:bodyPr vert="horz" wrap="square" lIns="0" tIns="12065" rIns="0" bIns="0" rtlCol="0">
            <a:spAutoFit/>
          </a:bodyPr>
          <a:lstStyle/>
          <a:p>
            <a:pPr marL="12700">
              <a:lnSpc>
                <a:spcPct val="100000"/>
              </a:lnSpc>
              <a:spcBef>
                <a:spcPts val="95"/>
              </a:spcBef>
            </a:pPr>
            <a:r>
              <a:rPr sz="2200" i="1" dirty="0">
                <a:latin typeface="Times New Roman" panose="02020603050405020304"/>
                <a:cs typeface="Times New Roman" panose="02020603050405020304"/>
              </a:rPr>
              <a:t>l</a:t>
            </a:r>
            <a:endParaRPr sz="2200">
              <a:latin typeface="Times New Roman" panose="02020603050405020304"/>
              <a:cs typeface="Times New Roman" panose="02020603050405020304"/>
            </a:endParaRPr>
          </a:p>
        </p:txBody>
      </p:sp>
      <p:sp>
        <p:nvSpPr>
          <p:cNvPr id="59" name="object 59"/>
          <p:cNvSpPr txBox="1"/>
          <p:nvPr/>
        </p:nvSpPr>
        <p:spPr>
          <a:xfrm>
            <a:off x="4577601" y="3996633"/>
            <a:ext cx="180340" cy="367665"/>
          </a:xfrm>
          <a:prstGeom prst="rect">
            <a:avLst/>
          </a:prstGeom>
        </p:spPr>
        <p:txBody>
          <a:bodyPr vert="horz" wrap="square" lIns="0" tIns="14604" rIns="0" bIns="0" rtlCol="0">
            <a:spAutoFit/>
          </a:bodyPr>
          <a:lstStyle/>
          <a:p>
            <a:pPr marL="12700">
              <a:lnSpc>
                <a:spcPct val="100000"/>
              </a:lnSpc>
              <a:spcBef>
                <a:spcPts val="115"/>
              </a:spcBef>
            </a:pPr>
            <a:r>
              <a:rPr sz="2300" i="1" spc="-50" dirty="0">
                <a:latin typeface="Symbol" panose="05050102010706020507"/>
                <a:cs typeface="Symbol" panose="05050102010706020507"/>
              </a:rPr>
              <a:t></a:t>
            </a:r>
            <a:endParaRPr sz="2300">
              <a:latin typeface="Symbol" panose="05050102010706020507"/>
              <a:cs typeface="Symbol" panose="05050102010706020507"/>
            </a:endParaRPr>
          </a:p>
        </p:txBody>
      </p:sp>
      <p:sp>
        <p:nvSpPr>
          <p:cNvPr id="60" name="object 60"/>
          <p:cNvSpPr txBox="1"/>
          <p:nvPr/>
        </p:nvSpPr>
        <p:spPr>
          <a:xfrm>
            <a:off x="7624989" y="3996633"/>
            <a:ext cx="180340" cy="367665"/>
          </a:xfrm>
          <a:prstGeom prst="rect">
            <a:avLst/>
          </a:prstGeom>
        </p:spPr>
        <p:txBody>
          <a:bodyPr vert="horz" wrap="square" lIns="0" tIns="14604" rIns="0" bIns="0" rtlCol="0">
            <a:spAutoFit/>
          </a:bodyPr>
          <a:lstStyle/>
          <a:p>
            <a:pPr marL="12700">
              <a:lnSpc>
                <a:spcPct val="100000"/>
              </a:lnSpc>
              <a:spcBef>
                <a:spcPts val="115"/>
              </a:spcBef>
            </a:pPr>
            <a:r>
              <a:rPr sz="2300" i="1" spc="-50" dirty="0">
                <a:latin typeface="Symbol" panose="05050102010706020507"/>
                <a:cs typeface="Symbol" panose="05050102010706020507"/>
              </a:rPr>
              <a:t></a:t>
            </a:r>
            <a:endParaRPr sz="2300">
              <a:latin typeface="Symbol" panose="05050102010706020507"/>
              <a:cs typeface="Symbol" panose="05050102010706020507"/>
            </a:endParaRPr>
          </a:p>
        </p:txBody>
      </p:sp>
      <p:sp>
        <p:nvSpPr>
          <p:cNvPr id="61" name="object 61"/>
          <p:cNvSpPr txBox="1"/>
          <p:nvPr/>
        </p:nvSpPr>
        <p:spPr>
          <a:xfrm>
            <a:off x="5717252" y="3597605"/>
            <a:ext cx="518159" cy="350520"/>
          </a:xfrm>
          <a:prstGeom prst="rect">
            <a:avLst/>
          </a:prstGeom>
        </p:spPr>
        <p:txBody>
          <a:bodyPr vert="horz" wrap="square" lIns="0" tIns="12065" rIns="0" bIns="0" rtlCol="0">
            <a:spAutoFit/>
          </a:bodyPr>
          <a:lstStyle/>
          <a:p>
            <a:pPr marL="12700">
              <a:lnSpc>
                <a:spcPct val="100000"/>
              </a:lnSpc>
              <a:spcBef>
                <a:spcPts val="95"/>
              </a:spcBef>
              <a:tabLst>
                <a:tab pos="396875" algn="l"/>
              </a:tabLst>
            </a:pPr>
            <a:r>
              <a:rPr sz="2200" spc="5" dirty="0">
                <a:latin typeface="Symbol" panose="05050102010706020507"/>
                <a:cs typeface="Symbol" panose="05050102010706020507"/>
              </a:rPr>
              <a:t></a:t>
            </a:r>
            <a:r>
              <a:rPr sz="2200" spc="5" dirty="0">
                <a:latin typeface="Times New Roman" panose="02020603050405020304"/>
                <a:cs typeface="Times New Roman" panose="02020603050405020304"/>
              </a:rPr>
              <a:t>	</a:t>
            </a: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62" name="object 62"/>
          <p:cNvSpPr txBox="1"/>
          <p:nvPr/>
        </p:nvSpPr>
        <p:spPr>
          <a:xfrm>
            <a:off x="2727742" y="3617999"/>
            <a:ext cx="3294379" cy="350520"/>
          </a:xfrm>
          <a:prstGeom prst="rect">
            <a:avLst/>
          </a:prstGeom>
        </p:spPr>
        <p:txBody>
          <a:bodyPr vert="horz" wrap="square" lIns="0" tIns="12065" rIns="0" bIns="0" rtlCol="0">
            <a:spAutoFit/>
          </a:bodyPr>
          <a:lstStyle/>
          <a:p>
            <a:pPr marL="12700">
              <a:lnSpc>
                <a:spcPct val="100000"/>
              </a:lnSpc>
              <a:spcBef>
                <a:spcPts val="95"/>
              </a:spcBef>
              <a:tabLst>
                <a:tab pos="284480" algn="l"/>
                <a:tab pos="1881505" algn="l"/>
                <a:tab pos="2567305" algn="l"/>
                <a:tab pos="3202940" algn="l"/>
              </a:tabLst>
            </a:pPr>
            <a:r>
              <a:rPr sz="2200" spc="5" dirty="0">
                <a:latin typeface="Symbol" panose="05050102010706020507"/>
                <a:cs typeface="Symbol" panose="05050102010706020507"/>
              </a:rPr>
              <a:t></a:t>
            </a:r>
            <a:r>
              <a:rPr sz="2200" spc="5" dirty="0">
                <a:latin typeface="Times New Roman" panose="02020603050405020304"/>
                <a:cs typeface="Times New Roman" panose="02020603050405020304"/>
              </a:rPr>
              <a:t>	</a:t>
            </a:r>
            <a:r>
              <a:rPr sz="2200" spc="5" dirty="0">
                <a:latin typeface="Symbol" panose="05050102010706020507"/>
                <a:cs typeface="Symbol" panose="05050102010706020507"/>
              </a:rPr>
              <a:t></a:t>
            </a:r>
            <a:r>
              <a:rPr sz="2200" spc="-135" dirty="0">
                <a:latin typeface="Times New Roman" panose="02020603050405020304"/>
                <a:cs typeface="Times New Roman" panose="02020603050405020304"/>
              </a:rPr>
              <a:t> </a:t>
            </a:r>
            <a:r>
              <a:rPr sz="2200" spc="5" dirty="0">
                <a:latin typeface="Times New Roman" panose="02020603050405020304"/>
                <a:cs typeface="Times New Roman" panose="02020603050405020304"/>
              </a:rPr>
              <a:t>1</a:t>
            </a:r>
            <a:r>
              <a:rPr sz="2200" dirty="0">
                <a:latin typeface="Times New Roman" panose="02020603050405020304"/>
                <a:cs typeface="Times New Roman" panose="02020603050405020304"/>
              </a:rPr>
              <a:t>	</a:t>
            </a:r>
            <a:r>
              <a:rPr sz="2200" spc="5" dirty="0">
                <a:latin typeface="Times New Roman" panose="02020603050405020304"/>
                <a:cs typeface="Times New Roman" panose="02020603050405020304"/>
              </a:rPr>
              <a:t>2</a:t>
            </a:r>
            <a:r>
              <a:rPr sz="2200" dirty="0">
                <a:latin typeface="Times New Roman" panose="02020603050405020304"/>
                <a:cs typeface="Times New Roman" panose="02020603050405020304"/>
              </a:rPr>
              <a:t>	</a:t>
            </a:r>
            <a:r>
              <a:rPr sz="2200" spc="5" dirty="0">
                <a:latin typeface="Symbol" panose="05050102010706020507"/>
                <a:cs typeface="Symbol" panose="05050102010706020507"/>
              </a:rPr>
              <a:t></a:t>
            </a:r>
            <a:r>
              <a:rPr sz="2200" spc="165" dirty="0">
                <a:latin typeface="Times New Roman" panose="02020603050405020304"/>
                <a:cs typeface="Times New Roman" panose="02020603050405020304"/>
              </a:rPr>
              <a:t> </a:t>
            </a:r>
            <a:r>
              <a:rPr sz="2200" spc="5" dirty="0">
                <a:latin typeface="Symbol" panose="05050102010706020507"/>
                <a:cs typeface="Symbol" panose="05050102010706020507"/>
              </a:rPr>
              <a:t></a:t>
            </a:r>
            <a:r>
              <a:rPr sz="2200" dirty="0">
                <a:latin typeface="Times New Roman" panose="02020603050405020304"/>
                <a:cs typeface="Times New Roman" panose="02020603050405020304"/>
              </a:rPr>
              <a:t>	</a:t>
            </a:r>
            <a:r>
              <a:rPr sz="2200" i="1" dirty="0">
                <a:latin typeface="Times New Roman" panose="02020603050405020304"/>
                <a:cs typeface="Times New Roman" panose="02020603050405020304"/>
              </a:rPr>
              <a:t>l</a:t>
            </a:r>
            <a:endParaRPr sz="2200">
              <a:latin typeface="Times New Roman" panose="02020603050405020304"/>
              <a:cs typeface="Times New Roman" panose="02020603050405020304"/>
            </a:endParaRPr>
          </a:p>
        </p:txBody>
      </p:sp>
      <p:sp>
        <p:nvSpPr>
          <p:cNvPr id="63" name="object 63"/>
          <p:cNvSpPr txBox="1"/>
          <p:nvPr/>
        </p:nvSpPr>
        <p:spPr>
          <a:xfrm>
            <a:off x="3889457" y="3639684"/>
            <a:ext cx="1397635" cy="350520"/>
          </a:xfrm>
          <a:prstGeom prst="rect">
            <a:avLst/>
          </a:prstGeom>
        </p:spPr>
        <p:txBody>
          <a:bodyPr vert="horz" wrap="square" lIns="0" tIns="12065" rIns="0" bIns="0" rtlCol="0">
            <a:spAutoFit/>
          </a:bodyPr>
          <a:lstStyle/>
          <a:p>
            <a:pPr marL="12700">
              <a:lnSpc>
                <a:spcPct val="100000"/>
              </a:lnSpc>
              <a:spcBef>
                <a:spcPts val="95"/>
              </a:spcBef>
              <a:tabLst>
                <a:tab pos="1276350" algn="l"/>
              </a:tabLst>
            </a:pPr>
            <a:r>
              <a:rPr sz="2200" spc="5" dirty="0">
                <a:latin typeface="Symbol" panose="05050102010706020507"/>
                <a:cs typeface="Symbol" panose="05050102010706020507"/>
              </a:rPr>
              <a:t></a:t>
            </a:r>
            <a:r>
              <a:rPr sz="2200" spc="5" dirty="0">
                <a:latin typeface="Times New Roman" panose="02020603050405020304"/>
                <a:cs typeface="Times New Roman" panose="02020603050405020304"/>
              </a:rPr>
              <a:t>	</a:t>
            </a: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64" name="object 64"/>
          <p:cNvSpPr txBox="1"/>
          <p:nvPr/>
        </p:nvSpPr>
        <p:spPr>
          <a:xfrm>
            <a:off x="7057773" y="3639684"/>
            <a:ext cx="133350" cy="350520"/>
          </a:xfrm>
          <a:prstGeom prst="rect">
            <a:avLst/>
          </a:prstGeom>
        </p:spPr>
        <p:txBody>
          <a:bodyPr vert="horz" wrap="square" lIns="0" tIns="12065" rIns="0" bIns="0" rtlCol="0">
            <a:spAutoFit/>
          </a:bodyPr>
          <a:lstStyle/>
          <a:p>
            <a:pPr marL="12700">
              <a:lnSpc>
                <a:spcPct val="100000"/>
              </a:lnSpc>
              <a:spcBef>
                <a:spcPts val="95"/>
              </a:spcBef>
            </a:pP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65" name="object 65"/>
          <p:cNvSpPr txBox="1"/>
          <p:nvPr/>
        </p:nvSpPr>
        <p:spPr>
          <a:xfrm>
            <a:off x="7957141" y="3639684"/>
            <a:ext cx="133350" cy="350520"/>
          </a:xfrm>
          <a:prstGeom prst="rect">
            <a:avLst/>
          </a:prstGeom>
        </p:spPr>
        <p:txBody>
          <a:bodyPr vert="horz" wrap="square" lIns="0" tIns="12065" rIns="0" bIns="0" rtlCol="0">
            <a:spAutoFit/>
          </a:bodyPr>
          <a:lstStyle/>
          <a:p>
            <a:pPr marL="12700">
              <a:lnSpc>
                <a:spcPct val="100000"/>
              </a:lnSpc>
              <a:spcBef>
                <a:spcPts val="95"/>
              </a:spcBef>
            </a:pP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66" name="object 66"/>
          <p:cNvSpPr txBox="1"/>
          <p:nvPr/>
        </p:nvSpPr>
        <p:spPr>
          <a:xfrm>
            <a:off x="2215372" y="3793947"/>
            <a:ext cx="381635" cy="350520"/>
          </a:xfrm>
          <a:prstGeom prst="rect">
            <a:avLst/>
          </a:prstGeom>
        </p:spPr>
        <p:txBody>
          <a:bodyPr vert="horz" wrap="square" lIns="0" tIns="12065" rIns="0" bIns="0" rtlCol="0">
            <a:spAutoFit/>
          </a:bodyPr>
          <a:lstStyle/>
          <a:p>
            <a:pPr marL="12700">
              <a:lnSpc>
                <a:spcPct val="100000"/>
              </a:lnSpc>
              <a:spcBef>
                <a:spcPts val="95"/>
              </a:spcBef>
            </a:pPr>
            <a:r>
              <a:rPr sz="2200" i="1" dirty="0">
                <a:latin typeface="Times New Roman" panose="02020603050405020304"/>
                <a:cs typeface="Times New Roman" panose="02020603050405020304"/>
              </a:rPr>
              <a:t>f</a:t>
            </a:r>
            <a:r>
              <a:rPr sz="2200" i="1" spc="335" dirty="0">
                <a:latin typeface="Times New Roman" panose="02020603050405020304"/>
                <a:cs typeface="Times New Roman" panose="02020603050405020304"/>
              </a:rPr>
              <a:t> </a:t>
            </a: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67" name="object 67"/>
          <p:cNvSpPr txBox="1"/>
          <p:nvPr/>
        </p:nvSpPr>
        <p:spPr>
          <a:xfrm>
            <a:off x="3370352" y="3778620"/>
            <a:ext cx="1798320" cy="367665"/>
          </a:xfrm>
          <a:prstGeom prst="rect">
            <a:avLst/>
          </a:prstGeom>
        </p:spPr>
        <p:txBody>
          <a:bodyPr vert="horz" wrap="square" lIns="0" tIns="14604" rIns="0" bIns="0" rtlCol="0">
            <a:spAutoFit/>
          </a:bodyPr>
          <a:lstStyle/>
          <a:p>
            <a:pPr marL="12700">
              <a:lnSpc>
                <a:spcPct val="100000"/>
              </a:lnSpc>
              <a:spcBef>
                <a:spcPts val="115"/>
              </a:spcBef>
              <a:tabLst>
                <a:tab pos="669925" algn="l"/>
                <a:tab pos="1000760" algn="l"/>
                <a:tab pos="1454785" algn="l"/>
              </a:tabLst>
            </a:pPr>
            <a:r>
              <a:rPr sz="2200" i="1" spc="-15" dirty="0">
                <a:latin typeface="Times New Roman" panose="02020603050405020304"/>
                <a:cs typeface="Times New Roman" panose="02020603050405020304"/>
              </a:rPr>
              <a:t>NkT	</a:t>
            </a:r>
            <a:r>
              <a:rPr sz="2300" i="1" spc="-50" dirty="0">
                <a:latin typeface="Symbol" panose="05050102010706020507"/>
                <a:cs typeface="Symbol" panose="05050102010706020507"/>
              </a:rPr>
              <a:t></a:t>
            </a:r>
            <a:r>
              <a:rPr sz="2300" spc="-50" dirty="0">
                <a:latin typeface="Times New Roman" panose="02020603050405020304"/>
                <a:cs typeface="Times New Roman" panose="02020603050405020304"/>
              </a:rPr>
              <a:t>	</a:t>
            </a:r>
            <a:r>
              <a:rPr sz="2200" spc="5" dirty="0">
                <a:latin typeface="Symbol" panose="05050102010706020507"/>
                <a:cs typeface="Symbol" panose="05050102010706020507"/>
              </a:rPr>
              <a:t></a:t>
            </a:r>
            <a:r>
              <a:rPr sz="2200" spc="5" dirty="0">
                <a:latin typeface="Times New Roman" panose="02020603050405020304"/>
                <a:cs typeface="Times New Roman" panose="02020603050405020304"/>
              </a:rPr>
              <a:t>	</a:t>
            </a:r>
            <a:r>
              <a:rPr sz="2200" spc="5" dirty="0">
                <a:latin typeface="Symbol" panose="05050102010706020507"/>
                <a:cs typeface="Symbol" panose="05050102010706020507"/>
              </a:rPr>
              <a:t></a:t>
            </a:r>
            <a:r>
              <a:rPr sz="2200" spc="-345" dirty="0">
                <a:latin typeface="Times New Roman" panose="02020603050405020304"/>
                <a:cs typeface="Times New Roman" panose="02020603050405020304"/>
              </a:rPr>
              <a:t> </a:t>
            </a:r>
            <a:r>
              <a:rPr sz="2200" spc="5" dirty="0">
                <a:latin typeface="Times New Roman" panose="02020603050405020304"/>
                <a:cs typeface="Times New Roman" panose="02020603050405020304"/>
              </a:rPr>
              <a:t>3</a:t>
            </a:r>
            <a:endParaRPr sz="2200">
              <a:latin typeface="Times New Roman" panose="02020603050405020304"/>
              <a:cs typeface="Times New Roman" panose="02020603050405020304"/>
            </a:endParaRPr>
          </a:p>
        </p:txBody>
      </p:sp>
      <p:sp>
        <p:nvSpPr>
          <p:cNvPr id="68" name="object 68"/>
          <p:cNvSpPr txBox="1"/>
          <p:nvPr/>
        </p:nvSpPr>
        <p:spPr>
          <a:xfrm>
            <a:off x="6268114" y="3793947"/>
            <a:ext cx="180340" cy="350520"/>
          </a:xfrm>
          <a:prstGeom prst="rect">
            <a:avLst/>
          </a:prstGeom>
        </p:spPr>
        <p:txBody>
          <a:bodyPr vert="horz" wrap="square" lIns="0" tIns="12065" rIns="0" bIns="0" rtlCol="0">
            <a:spAutoFit/>
          </a:bodyPr>
          <a:lstStyle/>
          <a:p>
            <a:pPr marL="12700">
              <a:lnSpc>
                <a:spcPct val="100000"/>
              </a:lnSpc>
              <a:spcBef>
                <a:spcPts val="95"/>
              </a:spcBef>
            </a:pP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69" name="object 69"/>
          <p:cNvSpPr txBox="1"/>
          <p:nvPr/>
        </p:nvSpPr>
        <p:spPr>
          <a:xfrm>
            <a:off x="7196965" y="3778620"/>
            <a:ext cx="393065" cy="367665"/>
          </a:xfrm>
          <a:prstGeom prst="rect">
            <a:avLst/>
          </a:prstGeom>
        </p:spPr>
        <p:txBody>
          <a:bodyPr vert="horz" wrap="square" lIns="0" tIns="14604" rIns="0" bIns="0" rtlCol="0">
            <a:spAutoFit/>
          </a:bodyPr>
          <a:lstStyle/>
          <a:p>
            <a:pPr marL="12700">
              <a:lnSpc>
                <a:spcPct val="100000"/>
              </a:lnSpc>
              <a:spcBef>
                <a:spcPts val="115"/>
              </a:spcBef>
            </a:pPr>
            <a:r>
              <a:rPr sz="2300" i="1" spc="-50" dirty="0">
                <a:latin typeface="Symbol" panose="05050102010706020507"/>
                <a:cs typeface="Symbol" panose="05050102010706020507"/>
              </a:rPr>
              <a:t></a:t>
            </a:r>
            <a:r>
              <a:rPr sz="2300" i="1" spc="-195" dirty="0">
                <a:latin typeface="Times New Roman" panose="02020603050405020304"/>
                <a:cs typeface="Times New Roman" panose="02020603050405020304"/>
              </a:rPr>
              <a:t> </a:t>
            </a: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70" name="object 70"/>
          <p:cNvSpPr txBox="1"/>
          <p:nvPr/>
        </p:nvSpPr>
        <p:spPr>
          <a:xfrm>
            <a:off x="6101665" y="3853446"/>
            <a:ext cx="133350" cy="350520"/>
          </a:xfrm>
          <a:prstGeom prst="rect">
            <a:avLst/>
          </a:prstGeom>
        </p:spPr>
        <p:txBody>
          <a:bodyPr vert="horz" wrap="square" lIns="0" tIns="12065" rIns="0" bIns="0" rtlCol="0">
            <a:spAutoFit/>
          </a:bodyPr>
          <a:lstStyle/>
          <a:p>
            <a:pPr marL="12700">
              <a:lnSpc>
                <a:spcPct val="100000"/>
              </a:lnSpc>
              <a:spcBef>
                <a:spcPts val="95"/>
              </a:spcBef>
            </a:pP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71" name="object 71"/>
          <p:cNvSpPr txBox="1"/>
          <p:nvPr/>
        </p:nvSpPr>
        <p:spPr>
          <a:xfrm>
            <a:off x="3889457" y="3868741"/>
            <a:ext cx="133350" cy="350520"/>
          </a:xfrm>
          <a:prstGeom prst="rect">
            <a:avLst/>
          </a:prstGeom>
        </p:spPr>
        <p:txBody>
          <a:bodyPr vert="horz" wrap="square" lIns="0" tIns="12065" rIns="0" bIns="0" rtlCol="0">
            <a:spAutoFit/>
          </a:bodyPr>
          <a:lstStyle/>
          <a:p>
            <a:pPr marL="12700">
              <a:lnSpc>
                <a:spcPct val="100000"/>
              </a:lnSpc>
              <a:spcBef>
                <a:spcPts val="95"/>
              </a:spcBef>
            </a:pP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72" name="object 72"/>
          <p:cNvSpPr txBox="1"/>
          <p:nvPr/>
        </p:nvSpPr>
        <p:spPr>
          <a:xfrm>
            <a:off x="7057773" y="3868741"/>
            <a:ext cx="133350" cy="350520"/>
          </a:xfrm>
          <a:prstGeom prst="rect">
            <a:avLst/>
          </a:prstGeom>
        </p:spPr>
        <p:txBody>
          <a:bodyPr vert="horz" wrap="square" lIns="0" tIns="12065" rIns="0" bIns="0" rtlCol="0">
            <a:spAutoFit/>
          </a:bodyPr>
          <a:lstStyle/>
          <a:p>
            <a:pPr marL="12700">
              <a:lnSpc>
                <a:spcPct val="100000"/>
              </a:lnSpc>
              <a:spcBef>
                <a:spcPts val="95"/>
              </a:spcBef>
            </a:pP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73" name="object 73"/>
          <p:cNvSpPr txBox="1"/>
          <p:nvPr/>
        </p:nvSpPr>
        <p:spPr>
          <a:xfrm>
            <a:off x="7957141" y="3868741"/>
            <a:ext cx="133350" cy="350520"/>
          </a:xfrm>
          <a:prstGeom prst="rect">
            <a:avLst/>
          </a:prstGeom>
        </p:spPr>
        <p:txBody>
          <a:bodyPr vert="horz" wrap="square" lIns="0" tIns="12065" rIns="0" bIns="0" rtlCol="0">
            <a:spAutoFit/>
          </a:bodyPr>
          <a:lstStyle/>
          <a:p>
            <a:pPr marL="12700">
              <a:lnSpc>
                <a:spcPct val="100000"/>
              </a:lnSpc>
              <a:spcBef>
                <a:spcPts val="95"/>
              </a:spcBef>
            </a:pP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74" name="object 74"/>
          <p:cNvSpPr txBox="1"/>
          <p:nvPr/>
        </p:nvSpPr>
        <p:spPr>
          <a:xfrm>
            <a:off x="2648552" y="3996633"/>
            <a:ext cx="682625" cy="367665"/>
          </a:xfrm>
          <a:prstGeom prst="rect">
            <a:avLst/>
          </a:prstGeom>
        </p:spPr>
        <p:txBody>
          <a:bodyPr vert="horz" wrap="square" lIns="0" tIns="14604" rIns="0" bIns="0" rtlCol="0">
            <a:spAutoFit/>
          </a:bodyPr>
          <a:lstStyle/>
          <a:p>
            <a:pPr marL="12700">
              <a:lnSpc>
                <a:spcPct val="100000"/>
              </a:lnSpc>
              <a:spcBef>
                <a:spcPts val="115"/>
              </a:spcBef>
            </a:pPr>
            <a:r>
              <a:rPr sz="2200" spc="-45" dirty="0">
                <a:latin typeface="Symbol" panose="05050102010706020507"/>
                <a:cs typeface="Symbol" panose="05050102010706020507"/>
              </a:rPr>
              <a:t></a:t>
            </a:r>
            <a:r>
              <a:rPr sz="2300" i="1" spc="-45" dirty="0">
                <a:latin typeface="Symbol" panose="05050102010706020507"/>
                <a:cs typeface="Symbol" panose="05050102010706020507"/>
              </a:rPr>
              <a:t></a:t>
            </a:r>
            <a:r>
              <a:rPr sz="2300" i="1" spc="-45" dirty="0">
                <a:latin typeface="Times New Roman" panose="02020603050405020304"/>
                <a:cs typeface="Times New Roman" panose="02020603050405020304"/>
              </a:rPr>
              <a:t> </a:t>
            </a:r>
            <a:r>
              <a:rPr sz="3300" spc="7" baseline="28000" dirty="0">
                <a:latin typeface="Symbol" panose="05050102010706020507"/>
                <a:cs typeface="Symbol" panose="05050102010706020507"/>
              </a:rPr>
              <a:t></a:t>
            </a:r>
            <a:r>
              <a:rPr sz="3300" spc="-337" baseline="28000" dirty="0">
                <a:latin typeface="Times New Roman" panose="02020603050405020304"/>
                <a:cs typeface="Times New Roman" panose="02020603050405020304"/>
              </a:rPr>
              <a:t> </a:t>
            </a:r>
            <a:r>
              <a:rPr sz="2200" spc="5" dirty="0">
                <a:latin typeface="Times New Roman" panose="02020603050405020304"/>
                <a:cs typeface="Times New Roman" panose="02020603050405020304"/>
              </a:rPr>
              <a:t>2</a:t>
            </a:r>
            <a:endParaRPr sz="2200">
              <a:latin typeface="Times New Roman" panose="02020603050405020304"/>
              <a:cs typeface="Times New Roman" panose="02020603050405020304"/>
            </a:endParaRPr>
          </a:p>
        </p:txBody>
      </p:sp>
      <p:sp>
        <p:nvSpPr>
          <p:cNvPr id="75" name="object 75"/>
          <p:cNvSpPr txBox="1"/>
          <p:nvPr/>
        </p:nvSpPr>
        <p:spPr>
          <a:xfrm>
            <a:off x="5153578" y="3873840"/>
            <a:ext cx="697230" cy="350520"/>
          </a:xfrm>
          <a:prstGeom prst="rect">
            <a:avLst/>
          </a:prstGeom>
        </p:spPr>
        <p:txBody>
          <a:bodyPr vert="horz" wrap="square" lIns="0" tIns="12065" rIns="0" bIns="0" rtlCol="0">
            <a:spAutoFit/>
          </a:bodyPr>
          <a:lstStyle/>
          <a:p>
            <a:pPr marL="12700">
              <a:lnSpc>
                <a:spcPct val="100000"/>
              </a:lnSpc>
              <a:spcBef>
                <a:spcPts val="95"/>
              </a:spcBef>
              <a:tabLst>
                <a:tab pos="575945" algn="l"/>
              </a:tabLst>
            </a:pPr>
            <a:r>
              <a:rPr sz="3300" spc="270" baseline="1000" dirty="0">
                <a:latin typeface="Symbol" panose="05050102010706020507"/>
                <a:cs typeface="Symbol" panose="05050102010706020507"/>
              </a:rPr>
              <a:t></a:t>
            </a:r>
            <a:r>
              <a:rPr sz="2200" spc="5" dirty="0">
                <a:latin typeface="Symbol" panose="05050102010706020507"/>
                <a:cs typeface="Symbol" panose="05050102010706020507"/>
              </a:rPr>
              <a:t></a:t>
            </a:r>
            <a:r>
              <a:rPr sz="2200" spc="-155" dirty="0">
                <a:latin typeface="Times New Roman" panose="02020603050405020304"/>
                <a:cs typeface="Times New Roman" panose="02020603050405020304"/>
              </a:rPr>
              <a:t> </a:t>
            </a:r>
            <a:r>
              <a:rPr sz="3300" spc="7" baseline="-28000" dirty="0">
                <a:latin typeface="Symbol" panose="05050102010706020507"/>
                <a:cs typeface="Symbol" panose="05050102010706020507"/>
              </a:rPr>
              <a:t></a:t>
            </a:r>
            <a:r>
              <a:rPr sz="3300" baseline="-28000" dirty="0">
                <a:latin typeface="Times New Roman" panose="02020603050405020304"/>
                <a:cs typeface="Times New Roman" panose="02020603050405020304"/>
              </a:rPr>
              <a:t>	</a:t>
            </a:r>
            <a:r>
              <a:rPr sz="3300" spc="7" baseline="4000" dirty="0">
                <a:latin typeface="Symbol" panose="05050102010706020507"/>
                <a:cs typeface="Symbol" panose="05050102010706020507"/>
              </a:rPr>
              <a:t></a:t>
            </a:r>
            <a:endParaRPr sz="3300" baseline="4000">
              <a:latin typeface="Symbol" panose="05050102010706020507"/>
              <a:cs typeface="Symbol" panose="05050102010706020507"/>
            </a:endParaRPr>
          </a:p>
        </p:txBody>
      </p:sp>
      <p:sp>
        <p:nvSpPr>
          <p:cNvPr id="76" name="object 76"/>
          <p:cNvSpPr txBox="1"/>
          <p:nvPr/>
        </p:nvSpPr>
        <p:spPr>
          <a:xfrm>
            <a:off x="3889457" y="4044257"/>
            <a:ext cx="133350" cy="350520"/>
          </a:xfrm>
          <a:prstGeom prst="rect">
            <a:avLst/>
          </a:prstGeom>
        </p:spPr>
        <p:txBody>
          <a:bodyPr vert="horz" wrap="square" lIns="0" tIns="12065" rIns="0" bIns="0" rtlCol="0">
            <a:spAutoFit/>
          </a:bodyPr>
          <a:lstStyle/>
          <a:p>
            <a:pPr marL="12700">
              <a:lnSpc>
                <a:spcPct val="100000"/>
              </a:lnSpc>
              <a:spcBef>
                <a:spcPts val="95"/>
              </a:spcBef>
            </a:pP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77" name="object 77"/>
          <p:cNvSpPr txBox="1"/>
          <p:nvPr/>
        </p:nvSpPr>
        <p:spPr>
          <a:xfrm>
            <a:off x="7057773" y="4044257"/>
            <a:ext cx="133350" cy="350520"/>
          </a:xfrm>
          <a:prstGeom prst="rect">
            <a:avLst/>
          </a:prstGeom>
        </p:spPr>
        <p:txBody>
          <a:bodyPr vert="horz" wrap="square" lIns="0" tIns="12065" rIns="0" bIns="0" rtlCol="0">
            <a:spAutoFit/>
          </a:bodyPr>
          <a:lstStyle/>
          <a:p>
            <a:pPr marL="12700">
              <a:lnSpc>
                <a:spcPct val="100000"/>
              </a:lnSpc>
              <a:spcBef>
                <a:spcPts val="95"/>
              </a:spcBef>
            </a:pP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78" name="object 78"/>
          <p:cNvSpPr txBox="1"/>
          <p:nvPr/>
        </p:nvSpPr>
        <p:spPr>
          <a:xfrm>
            <a:off x="7957141" y="4044257"/>
            <a:ext cx="133350" cy="350520"/>
          </a:xfrm>
          <a:prstGeom prst="rect">
            <a:avLst/>
          </a:prstGeom>
        </p:spPr>
        <p:txBody>
          <a:bodyPr vert="horz" wrap="square" lIns="0" tIns="12065" rIns="0" bIns="0" rtlCol="0">
            <a:spAutoFit/>
          </a:bodyPr>
          <a:lstStyle/>
          <a:p>
            <a:pPr marL="12700">
              <a:lnSpc>
                <a:spcPct val="100000"/>
              </a:lnSpc>
              <a:spcBef>
                <a:spcPts val="95"/>
              </a:spcBef>
            </a:pP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79" name="object 79"/>
          <p:cNvSpPr txBox="1"/>
          <p:nvPr/>
        </p:nvSpPr>
        <p:spPr>
          <a:xfrm>
            <a:off x="3000404" y="4065933"/>
            <a:ext cx="133350" cy="350520"/>
          </a:xfrm>
          <a:prstGeom prst="rect">
            <a:avLst/>
          </a:prstGeom>
        </p:spPr>
        <p:txBody>
          <a:bodyPr vert="horz" wrap="square" lIns="0" tIns="12065" rIns="0" bIns="0" rtlCol="0">
            <a:spAutoFit/>
          </a:bodyPr>
          <a:lstStyle/>
          <a:p>
            <a:pPr marL="12700">
              <a:lnSpc>
                <a:spcPct val="100000"/>
              </a:lnSpc>
              <a:spcBef>
                <a:spcPts val="95"/>
              </a:spcBef>
            </a:pP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80" name="object 80"/>
          <p:cNvSpPr txBox="1"/>
          <p:nvPr/>
        </p:nvSpPr>
        <p:spPr>
          <a:xfrm>
            <a:off x="5153578" y="4044257"/>
            <a:ext cx="264160" cy="350520"/>
          </a:xfrm>
          <a:prstGeom prst="rect">
            <a:avLst/>
          </a:prstGeom>
        </p:spPr>
        <p:txBody>
          <a:bodyPr vert="horz" wrap="square" lIns="0" tIns="12065" rIns="0" bIns="0" rtlCol="0">
            <a:spAutoFit/>
          </a:bodyPr>
          <a:lstStyle/>
          <a:p>
            <a:pPr marL="12700">
              <a:lnSpc>
                <a:spcPct val="100000"/>
              </a:lnSpc>
              <a:spcBef>
                <a:spcPts val="95"/>
              </a:spcBef>
            </a:pPr>
            <a:r>
              <a:rPr sz="2200" spc="180" dirty="0">
                <a:latin typeface="Symbol" panose="05050102010706020507"/>
                <a:cs typeface="Symbol" panose="05050102010706020507"/>
              </a:rPr>
              <a:t></a:t>
            </a:r>
            <a:r>
              <a:rPr sz="3300" spc="7" baseline="-4000" dirty="0">
                <a:latin typeface="Symbol" panose="05050102010706020507"/>
                <a:cs typeface="Symbol" panose="05050102010706020507"/>
              </a:rPr>
              <a:t></a:t>
            </a:r>
            <a:endParaRPr sz="3300" baseline="-4000">
              <a:latin typeface="Symbol" panose="05050102010706020507"/>
              <a:cs typeface="Symbol" panose="05050102010706020507"/>
            </a:endParaRPr>
          </a:p>
        </p:txBody>
      </p:sp>
      <p:sp>
        <p:nvSpPr>
          <p:cNvPr id="81" name="object 81"/>
          <p:cNvSpPr txBox="1"/>
          <p:nvPr/>
        </p:nvSpPr>
        <p:spPr>
          <a:xfrm>
            <a:off x="5575558" y="4086331"/>
            <a:ext cx="659765" cy="350520"/>
          </a:xfrm>
          <a:prstGeom prst="rect">
            <a:avLst/>
          </a:prstGeom>
        </p:spPr>
        <p:txBody>
          <a:bodyPr vert="horz" wrap="square" lIns="0" tIns="12065" rIns="0" bIns="0" rtlCol="0">
            <a:spAutoFit/>
          </a:bodyPr>
          <a:lstStyle/>
          <a:p>
            <a:pPr marL="12700">
              <a:lnSpc>
                <a:spcPct val="100000"/>
              </a:lnSpc>
              <a:spcBef>
                <a:spcPts val="95"/>
              </a:spcBef>
            </a:pPr>
            <a:r>
              <a:rPr sz="3300" i="1" baseline="15000" dirty="0">
                <a:latin typeface="Times New Roman" panose="02020603050405020304"/>
                <a:cs typeface="Times New Roman" panose="02020603050405020304"/>
              </a:rPr>
              <a:t>l </a:t>
            </a:r>
            <a:r>
              <a:rPr sz="2200" spc="5" dirty="0">
                <a:latin typeface="Symbol" panose="05050102010706020507"/>
                <a:cs typeface="Symbol" panose="05050102010706020507"/>
              </a:rPr>
              <a:t></a:t>
            </a:r>
            <a:r>
              <a:rPr sz="2200" spc="5" dirty="0">
                <a:latin typeface="Times New Roman" panose="02020603050405020304"/>
                <a:cs typeface="Times New Roman" panose="02020603050405020304"/>
              </a:rPr>
              <a:t> </a:t>
            </a:r>
            <a:r>
              <a:rPr sz="3300" i="1" spc="-15" baseline="15000" dirty="0">
                <a:latin typeface="Times New Roman" panose="02020603050405020304"/>
                <a:cs typeface="Times New Roman" panose="02020603050405020304"/>
              </a:rPr>
              <a:t>l</a:t>
            </a:r>
            <a:r>
              <a:rPr sz="1250" spc="-10" dirty="0">
                <a:latin typeface="Times New Roman" panose="02020603050405020304"/>
                <a:cs typeface="Times New Roman" panose="02020603050405020304"/>
              </a:rPr>
              <a:t>0</a:t>
            </a:r>
            <a:r>
              <a:rPr sz="1250" spc="-60" dirty="0">
                <a:latin typeface="Times New Roman" panose="02020603050405020304"/>
                <a:cs typeface="Times New Roman" panose="02020603050405020304"/>
              </a:rPr>
              <a:t> </a:t>
            </a:r>
            <a:r>
              <a:rPr sz="2200" spc="5" dirty="0">
                <a:latin typeface="Symbol" panose="05050102010706020507"/>
                <a:cs typeface="Symbol" panose="05050102010706020507"/>
              </a:rPr>
              <a:t></a:t>
            </a:r>
            <a:endParaRPr sz="2200">
              <a:latin typeface="Symbol" panose="05050102010706020507"/>
              <a:cs typeface="Symbol" panose="05050102010706020507"/>
            </a:endParaRPr>
          </a:p>
        </p:txBody>
      </p:sp>
      <p:sp>
        <p:nvSpPr>
          <p:cNvPr id="82" name="object 82"/>
          <p:cNvSpPr/>
          <p:nvPr/>
        </p:nvSpPr>
        <p:spPr>
          <a:xfrm>
            <a:off x="2815901" y="4943740"/>
            <a:ext cx="356870" cy="0"/>
          </a:xfrm>
          <a:custGeom>
            <a:avLst/>
            <a:gdLst/>
            <a:ahLst/>
            <a:cxnLst/>
            <a:rect l="l" t="t" r="r" b="b"/>
            <a:pathLst>
              <a:path w="356869">
                <a:moveTo>
                  <a:pt x="0" y="0"/>
                </a:moveTo>
                <a:lnTo>
                  <a:pt x="356800" y="0"/>
                </a:lnTo>
              </a:path>
            </a:pathLst>
          </a:custGeom>
          <a:ln w="16569">
            <a:solidFill>
              <a:srgbClr val="000000"/>
            </a:solidFill>
          </a:ln>
        </p:spPr>
        <p:txBody>
          <a:bodyPr wrap="square" lIns="0" tIns="0" rIns="0" bIns="0" rtlCol="0"/>
          <a:lstStyle/>
          <a:p/>
        </p:txBody>
      </p:sp>
      <p:sp>
        <p:nvSpPr>
          <p:cNvPr id="83" name="object 83"/>
          <p:cNvSpPr txBox="1"/>
          <p:nvPr/>
        </p:nvSpPr>
        <p:spPr>
          <a:xfrm>
            <a:off x="3019464" y="5162905"/>
            <a:ext cx="118745" cy="240030"/>
          </a:xfrm>
          <a:prstGeom prst="rect">
            <a:avLst/>
          </a:prstGeom>
        </p:spPr>
        <p:txBody>
          <a:bodyPr vert="horz" wrap="square" lIns="0" tIns="17145" rIns="0" bIns="0" rtlCol="0">
            <a:spAutoFit/>
          </a:bodyPr>
          <a:lstStyle/>
          <a:p>
            <a:pPr marL="12700">
              <a:lnSpc>
                <a:spcPct val="100000"/>
              </a:lnSpc>
              <a:spcBef>
                <a:spcPts val="135"/>
              </a:spcBef>
            </a:pPr>
            <a:r>
              <a:rPr sz="1450" spc="5" dirty="0">
                <a:latin typeface="Times New Roman" panose="02020603050405020304"/>
                <a:cs typeface="Times New Roman" panose="02020603050405020304"/>
              </a:rPr>
              <a:t>0</a:t>
            </a:r>
            <a:endParaRPr sz="1450">
              <a:latin typeface="Times New Roman" panose="02020603050405020304"/>
              <a:cs typeface="Times New Roman" panose="02020603050405020304"/>
            </a:endParaRPr>
          </a:p>
        </p:txBody>
      </p:sp>
      <p:sp>
        <p:nvSpPr>
          <p:cNvPr id="84" name="object 84"/>
          <p:cNvSpPr txBox="1"/>
          <p:nvPr/>
        </p:nvSpPr>
        <p:spPr>
          <a:xfrm>
            <a:off x="2849234" y="4941394"/>
            <a:ext cx="222250" cy="407035"/>
          </a:xfrm>
          <a:prstGeom prst="rect">
            <a:avLst/>
          </a:prstGeom>
        </p:spPr>
        <p:txBody>
          <a:bodyPr vert="horz" wrap="square" lIns="0" tIns="15240" rIns="0" bIns="0" rtlCol="0">
            <a:spAutoFit/>
          </a:bodyPr>
          <a:lstStyle/>
          <a:p>
            <a:pPr marL="12700">
              <a:lnSpc>
                <a:spcPct val="100000"/>
              </a:lnSpc>
              <a:spcBef>
                <a:spcPts val="120"/>
              </a:spcBef>
            </a:pPr>
            <a:r>
              <a:rPr sz="2550" i="1" spc="-15" dirty="0">
                <a:latin typeface="Times New Roman" panose="02020603050405020304"/>
                <a:cs typeface="Times New Roman" panose="02020603050405020304"/>
              </a:rPr>
              <a:t>A</a:t>
            </a:r>
            <a:endParaRPr sz="2550">
              <a:latin typeface="Times New Roman" panose="02020603050405020304"/>
              <a:cs typeface="Times New Roman" panose="02020603050405020304"/>
            </a:endParaRPr>
          </a:p>
        </p:txBody>
      </p:sp>
      <p:sp>
        <p:nvSpPr>
          <p:cNvPr id="85" name="object 85"/>
          <p:cNvSpPr txBox="1"/>
          <p:nvPr/>
        </p:nvSpPr>
        <p:spPr>
          <a:xfrm>
            <a:off x="2219266" y="4668925"/>
            <a:ext cx="828675" cy="428625"/>
          </a:xfrm>
          <a:prstGeom prst="rect">
            <a:avLst/>
          </a:prstGeom>
        </p:spPr>
        <p:txBody>
          <a:bodyPr vert="horz" wrap="square" lIns="0" tIns="13335" rIns="0" bIns="0" rtlCol="0">
            <a:spAutoFit/>
          </a:bodyPr>
          <a:lstStyle/>
          <a:p>
            <a:pPr marL="12700">
              <a:lnSpc>
                <a:spcPct val="100000"/>
              </a:lnSpc>
              <a:spcBef>
                <a:spcPts val="105"/>
              </a:spcBef>
              <a:tabLst>
                <a:tab pos="337185" algn="l"/>
                <a:tab pos="725805" algn="l"/>
              </a:tabLst>
            </a:pPr>
            <a:r>
              <a:rPr sz="2700" i="1" spc="-105" dirty="0">
                <a:latin typeface="Symbol" panose="05050102010706020507"/>
                <a:cs typeface="Symbol" panose="05050102010706020507"/>
              </a:rPr>
              <a:t></a:t>
            </a:r>
            <a:r>
              <a:rPr sz="2700" spc="-105" dirty="0">
                <a:latin typeface="Times New Roman" panose="02020603050405020304"/>
                <a:cs typeface="Times New Roman" panose="02020603050405020304"/>
              </a:rPr>
              <a:t>	</a:t>
            </a:r>
            <a:r>
              <a:rPr sz="2550" spc="-10" dirty="0">
                <a:latin typeface="Symbol" panose="05050102010706020507"/>
                <a:cs typeface="Symbol" panose="05050102010706020507"/>
              </a:rPr>
              <a:t></a:t>
            </a:r>
            <a:r>
              <a:rPr sz="2550" spc="-10" dirty="0">
                <a:latin typeface="Times New Roman" panose="02020603050405020304"/>
                <a:cs typeface="Times New Roman" panose="02020603050405020304"/>
              </a:rPr>
              <a:t>	</a:t>
            </a:r>
            <a:r>
              <a:rPr sz="3825" i="1" spc="-7" baseline="35000" dirty="0">
                <a:latin typeface="Times New Roman" panose="02020603050405020304"/>
                <a:cs typeface="Times New Roman" panose="02020603050405020304"/>
              </a:rPr>
              <a:t>f</a:t>
            </a:r>
            <a:endParaRPr sz="3825" baseline="35000">
              <a:latin typeface="Times New Roman" panose="02020603050405020304"/>
              <a:cs typeface="Times New Roman" panose="02020603050405020304"/>
            </a:endParaRPr>
          </a:p>
        </p:txBody>
      </p:sp>
      <p:sp>
        <p:nvSpPr>
          <p:cNvPr id="86" name="object 86"/>
          <p:cNvSpPr/>
          <p:nvPr/>
        </p:nvSpPr>
        <p:spPr>
          <a:xfrm>
            <a:off x="7262118" y="6454279"/>
            <a:ext cx="539750" cy="0"/>
          </a:xfrm>
          <a:custGeom>
            <a:avLst/>
            <a:gdLst/>
            <a:ahLst/>
            <a:cxnLst/>
            <a:rect l="l" t="t" r="r" b="b"/>
            <a:pathLst>
              <a:path w="539750">
                <a:moveTo>
                  <a:pt x="0" y="0"/>
                </a:moveTo>
                <a:lnTo>
                  <a:pt x="539214" y="0"/>
                </a:lnTo>
              </a:path>
            </a:pathLst>
          </a:custGeom>
          <a:ln w="13812">
            <a:solidFill>
              <a:srgbClr val="000000"/>
            </a:solidFill>
          </a:ln>
        </p:spPr>
        <p:txBody>
          <a:bodyPr wrap="square" lIns="0" tIns="0" rIns="0" bIns="0" rtlCol="0"/>
          <a:lstStyle/>
          <a:p/>
        </p:txBody>
      </p:sp>
      <p:sp>
        <p:nvSpPr>
          <p:cNvPr id="87" name="object 87"/>
          <p:cNvSpPr txBox="1"/>
          <p:nvPr/>
        </p:nvSpPr>
        <p:spPr>
          <a:xfrm>
            <a:off x="5703137" y="6421855"/>
            <a:ext cx="402590" cy="207645"/>
          </a:xfrm>
          <a:prstGeom prst="rect">
            <a:avLst/>
          </a:prstGeom>
        </p:spPr>
        <p:txBody>
          <a:bodyPr vert="horz" wrap="square" lIns="0" tIns="15875" rIns="0" bIns="0" rtlCol="0">
            <a:spAutoFit/>
          </a:bodyPr>
          <a:lstStyle/>
          <a:p>
            <a:pPr marL="12700">
              <a:lnSpc>
                <a:spcPct val="100000"/>
              </a:lnSpc>
              <a:spcBef>
                <a:spcPts val="125"/>
              </a:spcBef>
            </a:pPr>
            <a:r>
              <a:rPr sz="1250" spc="5" dirty="0">
                <a:latin typeface="Times New Roman" panose="02020603050405020304"/>
                <a:cs typeface="Times New Roman" panose="02020603050405020304"/>
              </a:rPr>
              <a:t>s</a:t>
            </a:r>
            <a:r>
              <a:rPr sz="1250" spc="5" dirty="0">
                <a:latin typeface="Times New Roman" panose="02020603050405020304"/>
                <a:cs typeface="Times New Roman" panose="02020603050405020304"/>
              </a:rPr>
              <a:t>o</a:t>
            </a:r>
            <a:r>
              <a:rPr sz="1250" spc="-20" dirty="0">
                <a:latin typeface="Times New Roman" panose="02020603050405020304"/>
                <a:cs typeface="Times New Roman" panose="02020603050405020304"/>
              </a:rPr>
              <a:t>l</a:t>
            </a:r>
            <a:r>
              <a:rPr sz="1250" spc="10" dirty="0">
                <a:latin typeface="Times New Roman" panose="02020603050405020304"/>
                <a:cs typeface="Times New Roman" panose="02020603050405020304"/>
              </a:rPr>
              <a:t>i</a:t>
            </a:r>
            <a:r>
              <a:rPr sz="1250" spc="5" dirty="0">
                <a:latin typeface="Times New Roman" panose="02020603050405020304"/>
                <a:cs typeface="Times New Roman" panose="02020603050405020304"/>
              </a:rPr>
              <a:t>d</a:t>
            </a:r>
            <a:r>
              <a:rPr sz="1250" spc="15" dirty="0">
                <a:latin typeface="Times New Roman" panose="02020603050405020304"/>
                <a:cs typeface="Times New Roman" panose="02020603050405020304"/>
              </a:rPr>
              <a:t>s</a:t>
            </a:r>
            <a:endParaRPr sz="1250">
              <a:latin typeface="Times New Roman" panose="02020603050405020304"/>
              <a:cs typeface="Times New Roman" panose="02020603050405020304"/>
            </a:endParaRPr>
          </a:p>
        </p:txBody>
      </p:sp>
      <p:sp>
        <p:nvSpPr>
          <p:cNvPr id="88" name="object 88"/>
          <p:cNvSpPr txBox="1"/>
          <p:nvPr/>
        </p:nvSpPr>
        <p:spPr>
          <a:xfrm>
            <a:off x="7500818" y="6640901"/>
            <a:ext cx="107950" cy="207645"/>
          </a:xfrm>
          <a:prstGeom prst="rect">
            <a:avLst/>
          </a:prstGeom>
        </p:spPr>
        <p:txBody>
          <a:bodyPr vert="horz" wrap="square" lIns="0" tIns="15875" rIns="0" bIns="0" rtlCol="0">
            <a:spAutoFit/>
          </a:bodyPr>
          <a:lstStyle/>
          <a:p>
            <a:pPr marL="12700">
              <a:lnSpc>
                <a:spcPct val="100000"/>
              </a:lnSpc>
              <a:spcBef>
                <a:spcPts val="125"/>
              </a:spcBef>
            </a:pPr>
            <a:r>
              <a:rPr sz="1250" spc="20" dirty="0">
                <a:latin typeface="Times New Roman" panose="02020603050405020304"/>
                <a:cs typeface="Times New Roman" panose="02020603050405020304"/>
              </a:rPr>
              <a:t>0</a:t>
            </a:r>
            <a:endParaRPr sz="1250">
              <a:latin typeface="Times New Roman" panose="02020603050405020304"/>
              <a:cs typeface="Times New Roman" panose="02020603050405020304"/>
            </a:endParaRPr>
          </a:p>
        </p:txBody>
      </p:sp>
      <p:sp>
        <p:nvSpPr>
          <p:cNvPr id="89" name="object 89"/>
          <p:cNvSpPr txBox="1"/>
          <p:nvPr/>
        </p:nvSpPr>
        <p:spPr>
          <a:xfrm>
            <a:off x="3622679" y="6640901"/>
            <a:ext cx="98425" cy="207645"/>
          </a:xfrm>
          <a:prstGeom prst="rect">
            <a:avLst/>
          </a:prstGeom>
        </p:spPr>
        <p:txBody>
          <a:bodyPr vert="horz" wrap="square" lIns="0" tIns="15875" rIns="0" bIns="0" rtlCol="0">
            <a:spAutoFit/>
          </a:bodyPr>
          <a:lstStyle/>
          <a:p>
            <a:pPr marL="12700">
              <a:lnSpc>
                <a:spcPct val="100000"/>
              </a:lnSpc>
              <a:spcBef>
                <a:spcPts val="125"/>
              </a:spcBef>
            </a:pPr>
            <a:r>
              <a:rPr sz="1250" i="1" spc="15" dirty="0">
                <a:latin typeface="Times New Roman" panose="02020603050405020304"/>
                <a:cs typeface="Times New Roman" panose="02020603050405020304"/>
              </a:rPr>
              <a:t>c</a:t>
            </a:r>
            <a:endParaRPr sz="1250">
              <a:latin typeface="Times New Roman" panose="02020603050405020304"/>
              <a:cs typeface="Times New Roman" panose="02020603050405020304"/>
            </a:endParaRPr>
          </a:p>
        </p:txBody>
      </p:sp>
      <p:sp>
        <p:nvSpPr>
          <p:cNvPr id="90" name="object 90"/>
          <p:cNvSpPr txBox="1"/>
          <p:nvPr/>
        </p:nvSpPr>
        <p:spPr>
          <a:xfrm>
            <a:off x="3362000" y="6450480"/>
            <a:ext cx="262255" cy="352425"/>
          </a:xfrm>
          <a:prstGeom prst="rect">
            <a:avLst/>
          </a:prstGeom>
        </p:spPr>
        <p:txBody>
          <a:bodyPr vert="horz" wrap="square" lIns="0" tIns="13970" rIns="0" bIns="0" rtlCol="0">
            <a:spAutoFit/>
          </a:bodyPr>
          <a:lstStyle/>
          <a:p>
            <a:pPr marL="12700">
              <a:lnSpc>
                <a:spcPct val="100000"/>
              </a:lnSpc>
              <a:spcBef>
                <a:spcPts val="110"/>
              </a:spcBef>
            </a:pPr>
            <a:r>
              <a:rPr sz="2200" i="1" spc="30" dirty="0">
                <a:latin typeface="Times New Roman" panose="02020603050405020304"/>
                <a:cs typeface="Times New Roman" panose="02020603050405020304"/>
              </a:rPr>
              <a:t>M</a:t>
            </a:r>
            <a:endParaRPr sz="2200">
              <a:latin typeface="Times New Roman" panose="02020603050405020304"/>
              <a:cs typeface="Times New Roman" panose="02020603050405020304"/>
            </a:endParaRPr>
          </a:p>
        </p:txBody>
      </p:sp>
      <p:sp>
        <p:nvSpPr>
          <p:cNvPr id="91" name="object 91"/>
          <p:cNvSpPr txBox="1"/>
          <p:nvPr/>
        </p:nvSpPr>
        <p:spPr>
          <a:xfrm>
            <a:off x="7424787" y="6450480"/>
            <a:ext cx="104775" cy="352425"/>
          </a:xfrm>
          <a:prstGeom prst="rect">
            <a:avLst/>
          </a:prstGeom>
        </p:spPr>
        <p:txBody>
          <a:bodyPr vert="horz" wrap="square" lIns="0" tIns="13970" rIns="0" bIns="0" rtlCol="0">
            <a:spAutoFit/>
          </a:bodyPr>
          <a:lstStyle/>
          <a:p>
            <a:pPr marL="12700">
              <a:lnSpc>
                <a:spcPct val="100000"/>
              </a:lnSpc>
              <a:spcBef>
                <a:spcPts val="110"/>
              </a:spcBef>
            </a:pPr>
            <a:r>
              <a:rPr sz="2200" i="1" spc="10" dirty="0">
                <a:latin typeface="Times New Roman" panose="02020603050405020304"/>
                <a:cs typeface="Times New Roman" panose="02020603050405020304"/>
              </a:rPr>
              <a:t>l</a:t>
            </a:r>
            <a:endParaRPr sz="2200">
              <a:latin typeface="Times New Roman" panose="02020603050405020304"/>
              <a:cs typeface="Times New Roman" panose="02020603050405020304"/>
            </a:endParaRPr>
          </a:p>
        </p:txBody>
      </p:sp>
      <p:sp>
        <p:nvSpPr>
          <p:cNvPr id="92" name="object 92"/>
          <p:cNvSpPr txBox="1"/>
          <p:nvPr/>
        </p:nvSpPr>
        <p:spPr>
          <a:xfrm>
            <a:off x="2418568" y="6412849"/>
            <a:ext cx="379730" cy="219710"/>
          </a:xfrm>
          <a:prstGeom prst="rect">
            <a:avLst/>
          </a:prstGeom>
        </p:spPr>
        <p:txBody>
          <a:bodyPr vert="horz" wrap="square" lIns="0" tIns="12065" rIns="0" bIns="0" rtlCol="0">
            <a:spAutoFit/>
          </a:bodyPr>
          <a:lstStyle/>
          <a:p>
            <a:pPr marL="12700">
              <a:lnSpc>
                <a:spcPct val="100000"/>
              </a:lnSpc>
              <a:spcBef>
                <a:spcPts val="95"/>
              </a:spcBef>
            </a:pPr>
            <a:r>
              <a:rPr sz="1350" i="1" spc="-35" dirty="0">
                <a:latin typeface="Symbol" panose="05050102010706020507"/>
                <a:cs typeface="Symbol" panose="05050102010706020507"/>
              </a:rPr>
              <a:t></a:t>
            </a:r>
            <a:r>
              <a:rPr sz="1350" i="1" spc="-260" dirty="0">
                <a:latin typeface="Times New Roman" panose="02020603050405020304"/>
                <a:cs typeface="Times New Roman" panose="02020603050405020304"/>
              </a:rPr>
              <a:t> </a:t>
            </a:r>
            <a:r>
              <a:rPr sz="1250" spc="40" dirty="0">
                <a:latin typeface="Symbol" panose="05050102010706020507"/>
                <a:cs typeface="Symbol" panose="05050102010706020507"/>
              </a:rPr>
              <a:t></a:t>
            </a:r>
            <a:r>
              <a:rPr sz="1250" spc="40" dirty="0">
                <a:latin typeface="Times New Roman" panose="02020603050405020304"/>
                <a:cs typeface="Times New Roman" panose="02020603050405020304"/>
              </a:rPr>
              <a:t>0</a:t>
            </a:r>
            <a:endParaRPr sz="1250">
              <a:latin typeface="Times New Roman" panose="02020603050405020304"/>
              <a:cs typeface="Times New Roman" panose="02020603050405020304"/>
            </a:endParaRPr>
          </a:p>
        </p:txBody>
      </p:sp>
      <p:sp>
        <p:nvSpPr>
          <p:cNvPr id="93" name="object 93"/>
          <p:cNvSpPr txBox="1"/>
          <p:nvPr/>
        </p:nvSpPr>
        <p:spPr>
          <a:xfrm>
            <a:off x="2216069" y="6144235"/>
            <a:ext cx="2411095" cy="445770"/>
          </a:xfrm>
          <a:prstGeom prst="rect">
            <a:avLst/>
          </a:prstGeom>
        </p:spPr>
        <p:txBody>
          <a:bodyPr vert="horz" wrap="square" lIns="0" tIns="11430" rIns="0" bIns="0" rtlCol="0">
            <a:spAutoFit/>
          </a:bodyPr>
          <a:lstStyle/>
          <a:p>
            <a:pPr marL="12700">
              <a:lnSpc>
                <a:spcPct val="100000"/>
              </a:lnSpc>
              <a:spcBef>
                <a:spcPts val="90"/>
              </a:spcBef>
              <a:tabLst>
                <a:tab pos="660400" algn="l"/>
              </a:tabLst>
            </a:pPr>
            <a:r>
              <a:rPr sz="2300" i="1" spc="-40" dirty="0">
                <a:latin typeface="Symbol" panose="05050102010706020507"/>
                <a:cs typeface="Symbol" panose="05050102010706020507"/>
              </a:rPr>
              <a:t></a:t>
            </a:r>
            <a:r>
              <a:rPr sz="2300" spc="-40" dirty="0">
                <a:latin typeface="Times New Roman" panose="02020603050405020304"/>
                <a:cs typeface="Times New Roman" panose="02020603050405020304"/>
              </a:rPr>
              <a:t>	</a:t>
            </a:r>
            <a:r>
              <a:rPr sz="2200" spc="20" dirty="0">
                <a:latin typeface="Symbol" panose="05050102010706020507"/>
                <a:cs typeface="Symbol" panose="05050102010706020507"/>
              </a:rPr>
              <a:t></a:t>
            </a:r>
            <a:r>
              <a:rPr sz="2200" spc="-140" dirty="0">
                <a:latin typeface="Times New Roman" panose="02020603050405020304"/>
                <a:cs typeface="Times New Roman" panose="02020603050405020304"/>
              </a:rPr>
              <a:t> </a:t>
            </a:r>
            <a:r>
              <a:rPr sz="2200" spc="15" dirty="0">
                <a:latin typeface="Times New Roman" panose="02020603050405020304"/>
                <a:cs typeface="Times New Roman" panose="02020603050405020304"/>
              </a:rPr>
              <a:t>3</a:t>
            </a:r>
            <a:r>
              <a:rPr sz="2200" spc="-100" dirty="0">
                <a:latin typeface="Times New Roman" panose="02020603050405020304"/>
                <a:cs typeface="Times New Roman" panose="02020603050405020304"/>
              </a:rPr>
              <a:t> </a:t>
            </a:r>
            <a:r>
              <a:rPr sz="3450" i="1" u="heavy" spc="-52" baseline="34000" dirty="0">
                <a:uFill>
                  <a:solidFill>
                    <a:srgbClr val="000000"/>
                  </a:solidFill>
                </a:uFill>
                <a:latin typeface="Symbol" panose="05050102010706020507"/>
                <a:cs typeface="Symbol" panose="05050102010706020507"/>
              </a:rPr>
              <a:t></a:t>
            </a:r>
            <a:r>
              <a:rPr sz="3450" i="1" spc="-540" baseline="34000" dirty="0">
                <a:latin typeface="Times New Roman" panose="02020603050405020304"/>
                <a:cs typeface="Times New Roman" panose="02020603050405020304"/>
              </a:rPr>
              <a:t> </a:t>
            </a:r>
            <a:r>
              <a:rPr sz="3300" i="1" u="heavy" spc="7" baseline="35000" dirty="0">
                <a:uFill>
                  <a:solidFill>
                    <a:srgbClr val="000000"/>
                  </a:solidFill>
                </a:uFill>
                <a:latin typeface="Times New Roman" panose="02020603050405020304"/>
                <a:cs typeface="Times New Roman" panose="02020603050405020304"/>
              </a:rPr>
              <a:t>RT</a:t>
            </a:r>
            <a:r>
              <a:rPr sz="3300" i="1" spc="157" baseline="35000" dirty="0">
                <a:latin typeface="Times New Roman" panose="02020603050405020304"/>
                <a:cs typeface="Times New Roman" panose="02020603050405020304"/>
              </a:rPr>
              <a:t> </a:t>
            </a:r>
            <a:r>
              <a:rPr sz="4350" spc="-97" baseline="-3000" dirty="0">
                <a:latin typeface="Symbol" panose="05050102010706020507"/>
                <a:cs typeface="Symbol" panose="05050102010706020507"/>
              </a:rPr>
              <a:t></a:t>
            </a:r>
            <a:r>
              <a:rPr sz="2300" i="1" spc="-65" dirty="0">
                <a:latin typeface="Symbol" panose="05050102010706020507"/>
                <a:cs typeface="Symbol" panose="05050102010706020507"/>
              </a:rPr>
              <a:t></a:t>
            </a:r>
            <a:r>
              <a:rPr sz="2300" i="1" spc="-95" dirty="0">
                <a:latin typeface="Times New Roman" panose="02020603050405020304"/>
                <a:cs typeface="Times New Roman" panose="02020603050405020304"/>
              </a:rPr>
              <a:t> </a:t>
            </a:r>
            <a:r>
              <a:rPr sz="2200" spc="-50" dirty="0">
                <a:latin typeface="Symbol" panose="05050102010706020507"/>
                <a:cs typeface="Symbol" panose="05050102010706020507"/>
              </a:rPr>
              <a:t></a:t>
            </a:r>
            <a:r>
              <a:rPr sz="2200" spc="-50" dirty="0">
                <a:latin typeface="Times New Roman" panose="02020603050405020304"/>
                <a:cs typeface="Times New Roman" panose="02020603050405020304"/>
              </a:rPr>
              <a:t>1</a:t>
            </a:r>
            <a:r>
              <a:rPr sz="4350" spc="-75" baseline="-3000" dirty="0">
                <a:latin typeface="Symbol" panose="05050102010706020507"/>
                <a:cs typeface="Symbol" panose="05050102010706020507"/>
              </a:rPr>
              <a:t></a:t>
            </a:r>
            <a:endParaRPr sz="4350" baseline="-3000">
              <a:latin typeface="Symbol" panose="05050102010706020507"/>
              <a:cs typeface="Symbol" panose="05050102010706020507"/>
            </a:endParaRPr>
          </a:p>
        </p:txBody>
      </p:sp>
      <p:sp>
        <p:nvSpPr>
          <p:cNvPr id="94" name="object 94"/>
          <p:cNvSpPr txBox="1"/>
          <p:nvPr/>
        </p:nvSpPr>
        <p:spPr>
          <a:xfrm>
            <a:off x="4995223" y="6144235"/>
            <a:ext cx="4064635" cy="445770"/>
          </a:xfrm>
          <a:prstGeom prst="rect">
            <a:avLst/>
          </a:prstGeom>
        </p:spPr>
        <p:txBody>
          <a:bodyPr vert="horz" wrap="square" lIns="0" tIns="11430" rIns="0" bIns="0" rtlCol="0">
            <a:spAutoFit/>
          </a:bodyPr>
          <a:lstStyle/>
          <a:p>
            <a:pPr marL="12700">
              <a:lnSpc>
                <a:spcPct val="100000"/>
              </a:lnSpc>
              <a:spcBef>
                <a:spcPts val="90"/>
              </a:spcBef>
              <a:tabLst>
                <a:tab pos="520700" algn="l"/>
                <a:tab pos="1191895" algn="l"/>
              </a:tabLst>
            </a:pPr>
            <a:r>
              <a:rPr sz="2200" spc="-565" dirty="0">
                <a:latin typeface="Arial" panose="020B0604020202020204"/>
                <a:cs typeface="Arial" panose="020B0604020202020204"/>
              </a:rPr>
              <a:t>	</a:t>
            </a:r>
            <a:r>
              <a:rPr sz="2300" i="1" spc="-40" dirty="0">
                <a:latin typeface="Symbol" panose="05050102010706020507"/>
                <a:cs typeface="Symbol" panose="05050102010706020507"/>
              </a:rPr>
              <a:t></a:t>
            </a:r>
            <a:r>
              <a:rPr sz="2300" spc="-40" dirty="0">
                <a:latin typeface="Times New Roman" panose="02020603050405020304"/>
                <a:cs typeface="Times New Roman" panose="02020603050405020304"/>
              </a:rPr>
              <a:t>	</a:t>
            </a:r>
            <a:r>
              <a:rPr sz="2200" spc="20" dirty="0">
                <a:latin typeface="Symbol" panose="05050102010706020507"/>
                <a:cs typeface="Symbol" panose="05050102010706020507"/>
              </a:rPr>
              <a:t></a:t>
            </a:r>
            <a:r>
              <a:rPr sz="2200" spc="20" dirty="0">
                <a:latin typeface="Times New Roman" panose="02020603050405020304"/>
                <a:cs typeface="Times New Roman" panose="02020603050405020304"/>
              </a:rPr>
              <a:t> </a:t>
            </a:r>
            <a:r>
              <a:rPr sz="2200" i="1" spc="-20" dirty="0">
                <a:latin typeface="Times New Roman" panose="02020603050405020304"/>
                <a:cs typeface="Times New Roman" panose="02020603050405020304"/>
              </a:rPr>
              <a:t>E</a:t>
            </a:r>
            <a:r>
              <a:rPr sz="2300" i="1" spc="-20" dirty="0">
                <a:latin typeface="Symbol" panose="05050102010706020507"/>
                <a:cs typeface="Symbol" panose="05050102010706020507"/>
              </a:rPr>
              <a:t></a:t>
            </a:r>
            <a:r>
              <a:rPr sz="2300" i="1" spc="-20" dirty="0">
                <a:latin typeface="Times New Roman" panose="02020603050405020304"/>
                <a:cs typeface="Times New Roman" panose="02020603050405020304"/>
              </a:rPr>
              <a:t> </a:t>
            </a:r>
            <a:r>
              <a:rPr sz="2200" spc="20" dirty="0">
                <a:latin typeface="Symbol" panose="05050102010706020507"/>
                <a:cs typeface="Symbol" panose="05050102010706020507"/>
              </a:rPr>
              <a:t></a:t>
            </a:r>
            <a:r>
              <a:rPr sz="2200" spc="20" dirty="0">
                <a:latin typeface="Times New Roman" panose="02020603050405020304"/>
                <a:cs typeface="Times New Roman" panose="02020603050405020304"/>
              </a:rPr>
              <a:t> </a:t>
            </a:r>
            <a:r>
              <a:rPr sz="2200" i="1" spc="20" dirty="0">
                <a:latin typeface="Times New Roman" panose="02020603050405020304"/>
                <a:cs typeface="Times New Roman" panose="02020603050405020304"/>
              </a:rPr>
              <a:t>E </a:t>
            </a:r>
            <a:r>
              <a:rPr sz="3300" i="1" spc="15" baseline="35000" dirty="0">
                <a:latin typeface="Times New Roman" panose="02020603050405020304"/>
                <a:cs typeface="Times New Roman" panose="02020603050405020304"/>
              </a:rPr>
              <a:t>l </a:t>
            </a:r>
            <a:r>
              <a:rPr sz="3300" spc="30" baseline="35000" dirty="0">
                <a:latin typeface="Symbol" panose="05050102010706020507"/>
                <a:cs typeface="Symbol" panose="05050102010706020507"/>
              </a:rPr>
              <a:t></a:t>
            </a:r>
            <a:r>
              <a:rPr sz="3300" spc="30" baseline="35000" dirty="0">
                <a:latin typeface="Times New Roman" panose="02020603050405020304"/>
                <a:cs typeface="Times New Roman" panose="02020603050405020304"/>
              </a:rPr>
              <a:t> </a:t>
            </a:r>
            <a:r>
              <a:rPr sz="3300" i="1" baseline="35000" dirty="0">
                <a:latin typeface="Times New Roman" panose="02020603050405020304"/>
                <a:cs typeface="Times New Roman" panose="02020603050405020304"/>
              </a:rPr>
              <a:t>l</a:t>
            </a:r>
            <a:r>
              <a:rPr sz="1875" baseline="38000" dirty="0">
                <a:latin typeface="Times New Roman" panose="02020603050405020304"/>
                <a:cs typeface="Times New Roman" panose="02020603050405020304"/>
              </a:rPr>
              <a:t>0 </a:t>
            </a:r>
            <a:r>
              <a:rPr sz="2200" spc="20" dirty="0">
                <a:latin typeface="Symbol" panose="05050102010706020507"/>
                <a:cs typeface="Symbol" panose="05050102010706020507"/>
              </a:rPr>
              <a:t></a:t>
            </a:r>
            <a:r>
              <a:rPr sz="2200" spc="20" dirty="0">
                <a:latin typeface="Times New Roman" panose="02020603050405020304"/>
                <a:cs typeface="Times New Roman" panose="02020603050405020304"/>
              </a:rPr>
              <a:t> </a:t>
            </a:r>
            <a:r>
              <a:rPr sz="2200" i="1" spc="20" dirty="0">
                <a:latin typeface="Times New Roman" panose="02020603050405020304"/>
                <a:cs typeface="Times New Roman" panose="02020603050405020304"/>
              </a:rPr>
              <a:t>E </a:t>
            </a:r>
            <a:r>
              <a:rPr sz="4350" spc="-97" baseline="-3000" dirty="0">
                <a:latin typeface="Symbol" panose="05050102010706020507"/>
                <a:cs typeface="Symbol" panose="05050102010706020507"/>
              </a:rPr>
              <a:t></a:t>
            </a:r>
            <a:r>
              <a:rPr sz="2300" i="1" spc="-65" dirty="0">
                <a:latin typeface="Symbol" panose="05050102010706020507"/>
                <a:cs typeface="Symbol" panose="05050102010706020507"/>
              </a:rPr>
              <a:t></a:t>
            </a:r>
            <a:r>
              <a:rPr sz="2300" i="1" spc="-385" dirty="0">
                <a:latin typeface="Times New Roman" panose="02020603050405020304"/>
                <a:cs typeface="Times New Roman" panose="02020603050405020304"/>
              </a:rPr>
              <a:t> </a:t>
            </a:r>
            <a:r>
              <a:rPr sz="2200" spc="-50" dirty="0">
                <a:latin typeface="Symbol" panose="05050102010706020507"/>
                <a:cs typeface="Symbol" panose="05050102010706020507"/>
              </a:rPr>
              <a:t></a:t>
            </a:r>
            <a:r>
              <a:rPr sz="2200" spc="-50" dirty="0">
                <a:latin typeface="Times New Roman" panose="02020603050405020304"/>
                <a:cs typeface="Times New Roman" panose="02020603050405020304"/>
              </a:rPr>
              <a:t>1</a:t>
            </a:r>
            <a:r>
              <a:rPr sz="4350" spc="-75" baseline="-3000" dirty="0">
                <a:latin typeface="Symbol" panose="05050102010706020507"/>
                <a:cs typeface="Symbol" panose="05050102010706020507"/>
              </a:rPr>
              <a:t></a:t>
            </a:r>
            <a:endParaRPr sz="4350" baseline="-3000">
              <a:latin typeface="Symbol" panose="05050102010706020507"/>
              <a:cs typeface="Symbol" panose="05050102010706020507"/>
            </a:endParaRPr>
          </a:p>
        </p:txBody>
      </p:sp>
      <p:sp>
        <p:nvSpPr>
          <p:cNvPr id="95" name="object 95"/>
          <p:cNvSpPr txBox="1"/>
          <p:nvPr/>
        </p:nvSpPr>
        <p:spPr>
          <a:xfrm>
            <a:off x="2287016" y="5525186"/>
            <a:ext cx="3092450" cy="400685"/>
          </a:xfrm>
          <a:prstGeom prst="rect">
            <a:avLst/>
          </a:prstGeom>
        </p:spPr>
        <p:txBody>
          <a:bodyPr vert="horz" wrap="square" lIns="0" tIns="16510" rIns="0" bIns="0" rtlCol="0">
            <a:spAutoFit/>
          </a:bodyPr>
          <a:lstStyle/>
          <a:p>
            <a:pPr marL="12700">
              <a:lnSpc>
                <a:spcPct val="100000"/>
              </a:lnSpc>
              <a:spcBef>
                <a:spcPts val="130"/>
              </a:spcBef>
            </a:pPr>
            <a:r>
              <a:rPr sz="2400" b="1" spc="-5" dirty="0">
                <a:latin typeface="Times New Roman" panose="02020603050405020304"/>
                <a:cs typeface="Times New Roman" panose="02020603050405020304"/>
              </a:rPr>
              <a:t>Small </a:t>
            </a:r>
            <a:r>
              <a:rPr sz="2400" b="1" dirty="0">
                <a:latin typeface="Times New Roman" panose="02020603050405020304"/>
                <a:cs typeface="Times New Roman" panose="02020603050405020304"/>
              </a:rPr>
              <a:t>strain limit:</a:t>
            </a:r>
            <a:r>
              <a:rPr sz="2400" b="1" spc="-105" dirty="0">
                <a:latin typeface="Times New Roman" panose="02020603050405020304"/>
                <a:cs typeface="Times New Roman" panose="02020603050405020304"/>
              </a:rPr>
              <a:t> </a:t>
            </a:r>
            <a:r>
              <a:rPr sz="2500" b="1" i="1" spc="-15" dirty="0">
                <a:latin typeface="Symbol" panose="05050102010706020507"/>
                <a:cs typeface="Symbol" panose="05050102010706020507"/>
              </a:rPr>
              <a:t></a:t>
            </a:r>
            <a:r>
              <a:rPr sz="2400" b="1" spc="-15" dirty="0">
                <a:latin typeface="Symbol" panose="05050102010706020507"/>
                <a:cs typeface="Symbol" panose="05050102010706020507"/>
              </a:rPr>
              <a:t></a:t>
            </a:r>
            <a:r>
              <a:rPr sz="2400" b="1" spc="-15" dirty="0">
                <a:latin typeface="Times New Roman" panose="02020603050405020304"/>
                <a:cs typeface="Times New Roman" panose="02020603050405020304"/>
              </a:rPr>
              <a:t>1</a:t>
            </a:r>
            <a:endParaRPr sz="2400">
              <a:latin typeface="Times New Roman" panose="02020603050405020304"/>
              <a:cs typeface="Times New Roman" panose="02020603050405020304"/>
            </a:endParaRPr>
          </a:p>
        </p:txBody>
      </p:sp>
      <p:sp>
        <p:nvSpPr>
          <p:cNvPr id="96" name="object 96"/>
          <p:cNvSpPr txBox="1"/>
          <p:nvPr/>
        </p:nvSpPr>
        <p:spPr>
          <a:xfrm>
            <a:off x="10249357" y="6640901"/>
            <a:ext cx="98425" cy="207645"/>
          </a:xfrm>
          <a:prstGeom prst="rect">
            <a:avLst/>
          </a:prstGeom>
        </p:spPr>
        <p:txBody>
          <a:bodyPr vert="horz" wrap="square" lIns="0" tIns="15875" rIns="0" bIns="0" rtlCol="0">
            <a:spAutoFit/>
          </a:bodyPr>
          <a:lstStyle/>
          <a:p>
            <a:pPr marL="12700">
              <a:lnSpc>
                <a:spcPct val="100000"/>
              </a:lnSpc>
              <a:spcBef>
                <a:spcPts val="125"/>
              </a:spcBef>
            </a:pPr>
            <a:r>
              <a:rPr sz="1250" i="1" spc="15" dirty="0">
                <a:latin typeface="Times New Roman" panose="02020603050405020304"/>
                <a:cs typeface="Times New Roman" panose="02020603050405020304"/>
              </a:rPr>
              <a:t>c</a:t>
            </a:r>
            <a:endParaRPr sz="1250">
              <a:latin typeface="Times New Roman" panose="02020603050405020304"/>
              <a:cs typeface="Times New Roman" panose="02020603050405020304"/>
            </a:endParaRPr>
          </a:p>
        </p:txBody>
      </p:sp>
      <p:sp>
        <p:nvSpPr>
          <p:cNvPr id="97" name="object 97"/>
          <p:cNvSpPr txBox="1"/>
          <p:nvPr/>
        </p:nvSpPr>
        <p:spPr>
          <a:xfrm>
            <a:off x="9230500" y="6038758"/>
            <a:ext cx="1210310" cy="370205"/>
          </a:xfrm>
          <a:prstGeom prst="rect">
            <a:avLst/>
          </a:prstGeom>
        </p:spPr>
        <p:txBody>
          <a:bodyPr vert="horz" wrap="square" lIns="0" tIns="16510" rIns="0" bIns="0" rtlCol="0">
            <a:spAutoFit/>
          </a:bodyPr>
          <a:lstStyle/>
          <a:p>
            <a:pPr marL="12700">
              <a:lnSpc>
                <a:spcPct val="100000"/>
              </a:lnSpc>
              <a:spcBef>
                <a:spcPts val="130"/>
              </a:spcBef>
            </a:pPr>
            <a:r>
              <a:rPr sz="3300" i="1" spc="30" baseline="-35000" dirty="0">
                <a:latin typeface="Times New Roman" panose="02020603050405020304"/>
                <a:cs typeface="Times New Roman" panose="02020603050405020304"/>
              </a:rPr>
              <a:t>E</a:t>
            </a:r>
            <a:r>
              <a:rPr sz="3300" i="1" spc="60" baseline="-35000" dirty="0">
                <a:latin typeface="Times New Roman" panose="02020603050405020304"/>
                <a:cs typeface="Times New Roman" panose="02020603050405020304"/>
              </a:rPr>
              <a:t> </a:t>
            </a:r>
            <a:r>
              <a:rPr sz="3300" spc="30" baseline="-35000" dirty="0">
                <a:latin typeface="Symbol" panose="05050102010706020507"/>
                <a:cs typeface="Symbol" panose="05050102010706020507"/>
              </a:rPr>
              <a:t></a:t>
            </a:r>
            <a:r>
              <a:rPr sz="3300" spc="-202" baseline="-35000" dirty="0">
                <a:latin typeface="Times New Roman" panose="02020603050405020304"/>
                <a:cs typeface="Times New Roman" panose="02020603050405020304"/>
              </a:rPr>
              <a:t> </a:t>
            </a:r>
            <a:r>
              <a:rPr sz="3300" spc="22" baseline="-35000" dirty="0">
                <a:latin typeface="Times New Roman" panose="02020603050405020304"/>
                <a:cs typeface="Times New Roman" panose="02020603050405020304"/>
              </a:rPr>
              <a:t>3</a:t>
            </a:r>
            <a:r>
              <a:rPr sz="3300" spc="-127" baseline="-35000" dirty="0">
                <a:latin typeface="Times New Roman" panose="02020603050405020304"/>
                <a:cs typeface="Times New Roman" panose="02020603050405020304"/>
              </a:rPr>
              <a:t> </a:t>
            </a:r>
            <a:r>
              <a:rPr sz="2300" i="1" u="heavy" spc="-35" dirty="0">
                <a:uFill>
                  <a:solidFill>
                    <a:srgbClr val="000000"/>
                  </a:solidFill>
                </a:uFill>
                <a:latin typeface="Symbol" panose="05050102010706020507"/>
                <a:cs typeface="Symbol" panose="05050102010706020507"/>
              </a:rPr>
              <a:t></a:t>
            </a:r>
            <a:r>
              <a:rPr sz="2300" i="1" spc="-350" dirty="0">
                <a:latin typeface="Times New Roman" panose="02020603050405020304"/>
                <a:cs typeface="Times New Roman" panose="02020603050405020304"/>
              </a:rPr>
              <a:t> </a:t>
            </a:r>
            <a:r>
              <a:rPr sz="2200" i="1" u="heavy" spc="10" dirty="0">
                <a:uFill>
                  <a:solidFill>
                    <a:srgbClr val="000000"/>
                  </a:solidFill>
                </a:uFill>
                <a:latin typeface="Times New Roman" panose="02020603050405020304"/>
                <a:cs typeface="Times New Roman" panose="02020603050405020304"/>
              </a:rPr>
              <a:t>RT</a:t>
            </a:r>
            <a:endParaRPr sz="2200">
              <a:latin typeface="Times New Roman" panose="02020603050405020304"/>
              <a:cs typeface="Times New Roman" panose="02020603050405020304"/>
            </a:endParaRPr>
          </a:p>
        </p:txBody>
      </p:sp>
      <p:sp>
        <p:nvSpPr>
          <p:cNvPr id="98" name="object 98"/>
          <p:cNvSpPr txBox="1"/>
          <p:nvPr/>
        </p:nvSpPr>
        <p:spPr>
          <a:xfrm>
            <a:off x="5815076" y="5525186"/>
            <a:ext cx="2200275" cy="400685"/>
          </a:xfrm>
          <a:prstGeom prst="rect">
            <a:avLst/>
          </a:prstGeom>
        </p:spPr>
        <p:txBody>
          <a:bodyPr vert="horz" wrap="square" lIns="0" tIns="16510" rIns="0" bIns="0" rtlCol="0">
            <a:spAutoFit/>
          </a:bodyPr>
          <a:lstStyle/>
          <a:p>
            <a:pPr marL="12700">
              <a:lnSpc>
                <a:spcPct val="100000"/>
              </a:lnSpc>
              <a:spcBef>
                <a:spcPts val="130"/>
              </a:spcBef>
            </a:pPr>
            <a:r>
              <a:rPr sz="2400" spc="-5" dirty="0">
                <a:latin typeface="Arial" panose="020B0604020202020204"/>
                <a:cs typeface="Arial" panose="020B0604020202020204"/>
              </a:rPr>
              <a:t>Note:</a:t>
            </a:r>
            <a:r>
              <a:rPr sz="2400" spc="-75" dirty="0">
                <a:latin typeface="Arial" panose="020B0604020202020204"/>
                <a:cs typeface="Arial" panose="020B0604020202020204"/>
              </a:rPr>
              <a:t> </a:t>
            </a:r>
            <a:r>
              <a:rPr sz="2500" i="1" spc="-10" dirty="0">
                <a:latin typeface="Symbol" panose="05050102010706020507"/>
                <a:cs typeface="Symbol" panose="05050102010706020507"/>
              </a:rPr>
              <a:t></a:t>
            </a:r>
            <a:r>
              <a:rPr sz="2400" spc="-10" dirty="0">
                <a:latin typeface="Arial" panose="020B0604020202020204"/>
                <a:cs typeface="Arial" panose="020B0604020202020204"/>
              </a:rPr>
              <a:t>=</a:t>
            </a:r>
            <a:r>
              <a:rPr sz="2400" i="1" spc="-10" dirty="0">
                <a:latin typeface="Times New Roman" panose="02020603050405020304"/>
                <a:cs typeface="Times New Roman" panose="02020603050405020304"/>
              </a:rPr>
              <a:t>l</a:t>
            </a:r>
            <a:r>
              <a:rPr sz="2400" spc="-10" dirty="0">
                <a:latin typeface="Times New Roman" panose="02020603050405020304"/>
                <a:cs typeface="Times New Roman" panose="02020603050405020304"/>
              </a:rPr>
              <a:t>/</a:t>
            </a:r>
            <a:r>
              <a:rPr sz="2400" i="1" spc="-10" dirty="0">
                <a:latin typeface="Times New Roman" panose="02020603050405020304"/>
                <a:cs typeface="Times New Roman" panose="02020603050405020304"/>
              </a:rPr>
              <a:t>l</a:t>
            </a:r>
            <a:r>
              <a:rPr sz="2400" spc="-15" baseline="-21000" dirty="0">
                <a:latin typeface="Times New Roman" panose="02020603050405020304"/>
                <a:cs typeface="Times New Roman" panose="02020603050405020304"/>
              </a:rPr>
              <a:t>0</a:t>
            </a:r>
            <a:r>
              <a:rPr sz="2400" spc="-10" dirty="0">
                <a:latin typeface="Arial" panose="020B0604020202020204"/>
                <a:cs typeface="Arial" panose="020B0604020202020204"/>
              </a:rPr>
              <a:t>=1+</a:t>
            </a:r>
            <a:r>
              <a:rPr sz="2500" i="1" spc="-10" dirty="0">
                <a:latin typeface="Symbol" panose="05050102010706020507"/>
                <a:cs typeface="Symbol" panose="05050102010706020507"/>
              </a:rPr>
              <a:t></a:t>
            </a:r>
            <a:endParaRPr sz="2500">
              <a:latin typeface="Symbol" panose="05050102010706020507"/>
              <a:cs typeface="Symbol" panose="05050102010706020507"/>
            </a:endParaRPr>
          </a:p>
        </p:txBody>
      </p:sp>
      <p:sp>
        <p:nvSpPr>
          <p:cNvPr id="99" name="object 99"/>
          <p:cNvSpPr txBox="1"/>
          <p:nvPr/>
        </p:nvSpPr>
        <p:spPr>
          <a:xfrm>
            <a:off x="9963150" y="6320587"/>
            <a:ext cx="168910" cy="343535"/>
          </a:xfrm>
          <a:prstGeom prst="rect">
            <a:avLst/>
          </a:prstGeom>
        </p:spPr>
        <p:txBody>
          <a:bodyPr vert="horz" wrap="square" lIns="0" tIns="13970" rIns="0" bIns="0" rtlCol="0">
            <a:spAutoFit/>
          </a:bodyPr>
          <a:lstStyle/>
          <a:p>
            <a:pPr marL="12700">
              <a:lnSpc>
                <a:spcPct val="100000"/>
              </a:lnSpc>
              <a:spcBef>
                <a:spcPts val="110"/>
              </a:spcBef>
            </a:pPr>
            <a:r>
              <a:rPr sz="1200" spc="-425" dirty="0">
                <a:latin typeface="Times New Roman" panose="02020603050405020304"/>
                <a:cs typeface="Times New Roman" panose="02020603050405020304"/>
              </a:rPr>
              <a:t>1</a:t>
            </a:r>
            <a:r>
              <a:rPr sz="3300" i="1" spc="-2175" baseline="-25000" dirty="0">
                <a:latin typeface="Times New Roman" panose="02020603050405020304"/>
                <a:cs typeface="Times New Roman" panose="02020603050405020304"/>
              </a:rPr>
              <a:t>M</a:t>
            </a:r>
            <a:r>
              <a:rPr sz="1200" spc="-40" dirty="0">
                <a:latin typeface="Times New Roman" panose="02020603050405020304"/>
                <a:cs typeface="Times New Roman" panose="02020603050405020304"/>
              </a:rPr>
              <a:t>5</a:t>
            </a:r>
            <a:endParaRPr sz="1200">
              <a:latin typeface="Times New Roman" panose="02020603050405020304"/>
              <a:cs typeface="Times New Roman" panose="020206030504050203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9074" name="Rectangle 2"/>
          <p:cNvSpPr/>
          <p:nvPr>
            <p:ph type="title"/>
          </p:nvPr>
        </p:nvSpPr>
        <p:spPr>
          <a:xfrm>
            <a:off x="708660" y="1196975"/>
            <a:ext cx="3479165" cy="554355"/>
          </a:xfrm>
          <a:noFill/>
          <a:ln>
            <a:noFill/>
          </a:ln>
        </p:spPr>
        <p:txBody>
          <a:bodyPr vert="horz" wrap="square" lIns="91440" tIns="45720" rIns="91440" bIns="45720" anchor="b" anchorCtr="0">
            <a:normAutofit/>
          </a:bodyPr>
          <a:p>
            <a:pPr algn="ctr"/>
            <a:r>
              <a:rPr lang="zh-CN" altLang="en-US" sz="2800" dirty="0">
                <a:solidFill>
                  <a:schemeClr val="hlink"/>
                </a:solidFill>
              </a:rPr>
              <a:t>Types of rubbe</a:t>
            </a:r>
            <a:endParaRPr lang="zh-CN" altLang="en-US" sz="2800" dirty="0">
              <a:solidFill>
                <a:schemeClr val="hlink"/>
              </a:solidFill>
            </a:endParaRPr>
          </a:p>
        </p:txBody>
      </p:sp>
      <p:sp>
        <p:nvSpPr>
          <p:cNvPr id="2819075" name="AutoShape 3"/>
          <p:cNvSpPr/>
          <p:nvPr/>
        </p:nvSpPr>
        <p:spPr>
          <a:xfrm>
            <a:off x="4079875" y="908050"/>
            <a:ext cx="215900" cy="1173163"/>
          </a:xfrm>
          <a:prstGeom prst="leftBrace">
            <a:avLst>
              <a:gd name="adj1" fmla="val 45281"/>
              <a:gd name="adj2" fmla="val 50000"/>
            </a:avLst>
          </a:prstGeom>
          <a:noFill/>
          <a:ln w="12700" cap="flat" cmpd="sng">
            <a:solidFill>
              <a:schemeClr val="tx1"/>
            </a:solidFill>
            <a:prstDash val="dash"/>
            <a:miter/>
            <a:headEnd type="none" w="sm" len="sm"/>
            <a:tailEnd type="none" w="sm" len="sm"/>
          </a:ln>
        </p:spPr>
        <p:txBody>
          <a:bodyPr wrap="none" anchor="ctr" anchorCtr="0"/>
          <a:p>
            <a:pPr algn="ctr" eaLnBrk="1" hangingPunct="1"/>
            <a:endParaRPr lang="zh-CN" altLang="en-US" dirty="0">
              <a:latin typeface="Arial" panose="020B0604020202020204" pitchFamily="34" charset="0"/>
            </a:endParaRPr>
          </a:p>
        </p:txBody>
      </p:sp>
      <p:graphicFrame>
        <p:nvGraphicFramePr>
          <p:cNvPr id="2819076" name="Object 4"/>
          <p:cNvGraphicFramePr>
            <a:graphicFrameLocks noChangeAspect="1"/>
          </p:cNvGraphicFramePr>
          <p:nvPr/>
        </p:nvGraphicFramePr>
        <p:xfrm>
          <a:off x="6816725" y="549275"/>
          <a:ext cx="3095625" cy="722313"/>
        </p:xfrm>
        <a:graphic>
          <a:graphicData uri="http://schemas.openxmlformats.org/presentationml/2006/ole">
            <mc:AlternateContent xmlns:mc="http://schemas.openxmlformats.org/markup-compatibility/2006">
              <mc:Choice xmlns:v="urn:schemas-microsoft-com:vml" Requires="v">
                <p:oleObj spid="_x0000_s3076" name="" r:id="rId1" imgW="3121660" imgH="728980" progId="ExeApp.Eleconment.1">
                  <p:embed/>
                </p:oleObj>
              </mc:Choice>
              <mc:Fallback>
                <p:oleObj name="" r:id="rId1" imgW="3121660" imgH="728980" progId="ExeApp.Eleconment.1">
                  <p:embed/>
                  <p:pic>
                    <p:nvPicPr>
                      <p:cNvPr id="0" name="图片 3075"/>
                      <p:cNvPicPr/>
                      <p:nvPr/>
                    </p:nvPicPr>
                    <p:blipFill>
                      <a:blip r:embed="rId2"/>
                      <a:stretch>
                        <a:fillRect/>
                      </a:stretch>
                    </p:blipFill>
                    <p:spPr>
                      <a:xfrm>
                        <a:off x="6816725" y="549275"/>
                        <a:ext cx="3095625" cy="722313"/>
                      </a:xfrm>
                      <a:prstGeom prst="rect">
                        <a:avLst/>
                      </a:prstGeom>
                      <a:noFill/>
                      <a:ln w="38100" cap="flat" cmpd="sng">
                        <a:solidFill>
                          <a:srgbClr val="99FF99"/>
                        </a:solidFill>
                        <a:prstDash val="solid"/>
                        <a:miter/>
                        <a:headEnd type="none" w="med" len="med"/>
                        <a:tailEnd type="none" w="med" len="med"/>
                      </a:ln>
                    </p:spPr>
                  </p:pic>
                </p:oleObj>
              </mc:Fallback>
            </mc:AlternateContent>
          </a:graphicData>
        </a:graphic>
      </p:graphicFrame>
      <p:sp>
        <p:nvSpPr>
          <p:cNvPr id="2819077" name="Text Box 5"/>
          <p:cNvSpPr txBox="1"/>
          <p:nvPr/>
        </p:nvSpPr>
        <p:spPr>
          <a:xfrm>
            <a:off x="4091305" y="613410"/>
            <a:ext cx="3084195" cy="583565"/>
          </a:xfrm>
          <a:prstGeom prst="rect">
            <a:avLst/>
          </a:prstGeom>
          <a:noFill/>
          <a:ln w="12700">
            <a:noFill/>
          </a:ln>
        </p:spPr>
        <p:txBody>
          <a:bodyPr wrap="square">
            <a:spAutoFit/>
          </a:bodyPr>
          <a:p>
            <a:pPr eaLnBrk="1" hangingPunct="1">
              <a:spcBef>
                <a:spcPct val="50000"/>
              </a:spcBef>
            </a:pPr>
            <a:r>
              <a:rPr lang="zh-CN" altLang="en-US" sz="3200" dirty="0">
                <a:latin typeface="Times New Roman" panose="02020603050405020304" pitchFamily="18" charset="0"/>
              </a:rPr>
              <a:t>natural rubber</a:t>
            </a:r>
            <a:endParaRPr lang="zh-CN" altLang="en-US" sz="3200" dirty="0">
              <a:latin typeface="Times New Roman" panose="02020603050405020304" pitchFamily="18" charset="0"/>
            </a:endParaRPr>
          </a:p>
        </p:txBody>
      </p:sp>
      <p:sp>
        <p:nvSpPr>
          <p:cNvPr id="2819078" name="Text Box 6"/>
          <p:cNvSpPr txBox="1"/>
          <p:nvPr/>
        </p:nvSpPr>
        <p:spPr>
          <a:xfrm>
            <a:off x="4091305" y="1697355"/>
            <a:ext cx="3200400" cy="583565"/>
          </a:xfrm>
          <a:prstGeom prst="rect">
            <a:avLst/>
          </a:prstGeom>
          <a:noFill/>
          <a:ln w="12700">
            <a:noFill/>
          </a:ln>
        </p:spPr>
        <p:txBody>
          <a:bodyPr wrap="square">
            <a:spAutoFit/>
          </a:bodyPr>
          <a:p>
            <a:pPr eaLnBrk="1" hangingPunct="1">
              <a:spcBef>
                <a:spcPct val="50000"/>
              </a:spcBef>
            </a:pPr>
            <a:r>
              <a:rPr lang="zh-CN" altLang="en-US" sz="3200" dirty="0">
                <a:latin typeface="Times New Roman" panose="02020603050405020304" pitchFamily="18" charset="0"/>
              </a:rPr>
              <a:t>synthetic rubber</a:t>
            </a:r>
            <a:endParaRPr lang="zh-CN" altLang="en-US" sz="3200" dirty="0">
              <a:latin typeface="Times New Roman" panose="02020603050405020304" pitchFamily="18" charset="0"/>
            </a:endParaRPr>
          </a:p>
        </p:txBody>
      </p:sp>
      <p:pic>
        <p:nvPicPr>
          <p:cNvPr id="12295" name="Picture 7" descr="Gathering latex from rubber trees.  Photo by: Thomas S. England/Encarta 96 Encyclopedia"/>
          <p:cNvPicPr>
            <a:picLocks noChangeAspect="1"/>
          </p:cNvPicPr>
          <p:nvPr/>
        </p:nvPicPr>
        <p:blipFill>
          <a:blip r:embed="rId3"/>
          <a:stretch>
            <a:fillRect/>
          </a:stretch>
        </p:blipFill>
        <p:spPr>
          <a:xfrm>
            <a:off x="1919288" y="3644900"/>
            <a:ext cx="3074987" cy="2079625"/>
          </a:xfrm>
          <a:prstGeom prst="rect">
            <a:avLst/>
          </a:prstGeom>
          <a:noFill/>
          <a:ln w="9525">
            <a:noFill/>
          </a:ln>
        </p:spPr>
      </p:pic>
      <p:pic>
        <p:nvPicPr>
          <p:cNvPr id="12296" name="Picture 8" descr="rubbertree1"/>
          <p:cNvPicPr>
            <a:picLocks noChangeAspect="1"/>
          </p:cNvPicPr>
          <p:nvPr/>
        </p:nvPicPr>
        <p:blipFill>
          <a:blip r:embed="rId4"/>
          <a:stretch>
            <a:fillRect/>
          </a:stretch>
        </p:blipFill>
        <p:spPr>
          <a:xfrm>
            <a:off x="5159375" y="3141663"/>
            <a:ext cx="1852613" cy="2605087"/>
          </a:xfrm>
          <a:prstGeom prst="rect">
            <a:avLst/>
          </a:prstGeom>
          <a:noFill/>
          <a:ln w="9525">
            <a:noFill/>
          </a:ln>
        </p:spPr>
      </p:pic>
      <p:pic>
        <p:nvPicPr>
          <p:cNvPr id="2819081" name="Picture 9" descr="tire"/>
          <p:cNvPicPr>
            <a:picLocks noChangeAspect="1"/>
          </p:cNvPicPr>
          <p:nvPr/>
        </p:nvPicPr>
        <p:blipFill>
          <a:blip r:embed="rId5"/>
          <a:stretch>
            <a:fillRect/>
          </a:stretch>
        </p:blipFill>
        <p:spPr>
          <a:xfrm>
            <a:off x="7175500" y="3573463"/>
            <a:ext cx="2771775" cy="2079625"/>
          </a:xfrm>
          <a:prstGeom prst="rect">
            <a:avLst/>
          </a:prstGeom>
          <a:noFill/>
          <a:ln w="9525">
            <a:noFill/>
          </a:ln>
          <a:effectLst>
            <a:outerShdw dist="107763" dir="18900000" algn="ctr" rotWithShape="0">
              <a:srgbClr val="808080"/>
            </a:outerShdw>
          </a:effectLst>
        </p:spPr>
      </p:pic>
      <p:sp>
        <p:nvSpPr>
          <p:cNvPr id="2819082" name="Rectangle 10"/>
          <p:cNvSpPr/>
          <p:nvPr/>
        </p:nvSpPr>
        <p:spPr>
          <a:xfrm>
            <a:off x="7248525" y="2781300"/>
            <a:ext cx="2663825" cy="646113"/>
          </a:xfrm>
          <a:prstGeom prst="rect">
            <a:avLst/>
          </a:prstGeom>
          <a:gradFill rotWithShape="0">
            <a:gsLst>
              <a:gs pos="0">
                <a:srgbClr val="9999FF"/>
              </a:gs>
              <a:gs pos="100000">
                <a:srgbClr val="969696"/>
              </a:gs>
            </a:gsLst>
            <a:lin ang="5400000" scaled="1"/>
            <a:tileRect/>
          </a:gradFill>
          <a:ln w="9525">
            <a:noFill/>
          </a:ln>
        </p:spPr>
        <p:txBody>
          <a:bodyPr lIns="92075" tIns="46038" rIns="92075" bIns="46038"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lgn="ctr">
              <a:spcBef>
                <a:spcPct val="0"/>
              </a:spcBef>
              <a:buClrTx/>
              <a:buSzTx/>
              <a:buFontTx/>
              <a:buNone/>
            </a:pPr>
            <a:r>
              <a:rPr lang="en-US" altLang="zh-CN" sz="3400" b="1" dirty="0">
                <a:solidFill>
                  <a:srgbClr val="FFFF00"/>
                </a:solidFill>
                <a:latin typeface="Monotype Corsiva" panose="03010101010201010101" pitchFamily="66" charset="0"/>
                <a:ea typeface="Arial Unicode MS" panose="020B0604020202020204" charset="-122"/>
              </a:rPr>
              <a:t>Goodyear Tire</a:t>
            </a:r>
            <a:endParaRPr lang="zh-CN" altLang="en-US" sz="3400" dirty="0">
              <a:solidFill>
                <a:srgbClr val="FFFF00"/>
              </a:solidFill>
              <a:latin typeface="Arial" panose="020B0604020202020204" pitchFamily="34" charset="0"/>
              <a:ea typeface="Arial Unicode MS" panose="020B0604020202020204" charset="-122"/>
            </a:endParaRPr>
          </a:p>
        </p:txBody>
      </p:sp>
      <p:sp>
        <p:nvSpPr>
          <p:cNvPr id="12299" name="Text Box 11"/>
          <p:cNvSpPr txBox="1"/>
          <p:nvPr/>
        </p:nvSpPr>
        <p:spPr>
          <a:xfrm>
            <a:off x="1919288" y="3068638"/>
            <a:ext cx="2952750" cy="398780"/>
          </a:xfrm>
          <a:prstGeom prst="rect">
            <a:avLst/>
          </a:prstGeom>
          <a:solidFill>
            <a:srgbClr val="669900"/>
          </a:solidFill>
          <a:ln w="12700">
            <a:noFill/>
          </a:ln>
        </p:spPr>
        <p:txBody>
          <a:bodyPr>
            <a:spAutoFit/>
          </a:bodyPr>
          <a:p>
            <a:pPr eaLnBrk="1" hangingPunct="1">
              <a:spcBef>
                <a:spcPct val="50000"/>
              </a:spcBef>
            </a:pPr>
            <a:r>
              <a:rPr lang="en-US" altLang="zh-CN" sz="2000" dirty="0">
                <a:solidFill>
                  <a:srgbClr val="CCFFFF"/>
                </a:solidFill>
                <a:latin typeface="Times New Roman" panose="02020603050405020304" pitchFamily="18" charset="0"/>
              </a:rPr>
              <a:t>Hevea Brasiliensis </a:t>
            </a:r>
            <a:r>
              <a:rPr lang="zh-CN" altLang="en-US" sz="2000" dirty="0">
                <a:solidFill>
                  <a:srgbClr val="CCFFFF"/>
                </a:solidFill>
                <a:latin typeface="Times New Roman" panose="02020603050405020304" pitchFamily="18" charset="0"/>
              </a:rPr>
              <a:t>橡胶树</a:t>
            </a:r>
            <a:endParaRPr lang="zh-CN" altLang="en-US" sz="2000" dirty="0">
              <a:solidFill>
                <a:srgbClr val="CCFFFF"/>
              </a:solidFill>
              <a:latin typeface="Times New Roman" panose="02020603050405020304" pitchFamily="18" charset="0"/>
            </a:endParaRPr>
          </a:p>
        </p:txBody>
      </p:sp>
      <p:sp>
        <p:nvSpPr>
          <p:cNvPr id="2" name="文本框 1"/>
          <p:cNvSpPr txBox="1"/>
          <p:nvPr/>
        </p:nvSpPr>
        <p:spPr>
          <a:xfrm>
            <a:off x="7392670" y="1436053"/>
            <a:ext cx="4317365" cy="1198880"/>
          </a:xfrm>
          <a:prstGeom prst="rect">
            <a:avLst/>
          </a:prstGeom>
          <a:noFill/>
        </p:spPr>
        <p:txBody>
          <a:bodyPr wrap="none">
            <a:spAutoFit/>
          </a:bodyPr>
          <a:lstStyle/>
          <a:p>
            <a:pPr marR="0" algn="l" defTabSz="914400" eaLnBrk="1" hangingPunct="1">
              <a:buClrTx/>
              <a:buSzTx/>
              <a:buFontTx/>
              <a:buNone/>
              <a:defRPr/>
            </a:pPr>
            <a:r>
              <a:rPr kumimoji="0" lang="zh-CN" altLang="en-US" sz="2400" kern="1200" cap="none" spc="0" normalizeH="0" baseline="0" noProof="0" dirty="0">
                <a:latin typeface="+mn-lt"/>
                <a:ea typeface="宋体" panose="02010600030101010101" pitchFamily="2" charset="-122"/>
                <a:cs typeface="+mn-cs"/>
              </a:rPr>
              <a:t>polybutadiene</a:t>
            </a:r>
            <a:endParaRPr kumimoji="0" lang="zh-CN" altLang="en-US" sz="2400" kern="1200" cap="none" spc="0" normalizeH="0" baseline="0" noProof="0" dirty="0">
              <a:latin typeface="+mn-lt"/>
              <a:ea typeface="宋体" panose="02010600030101010101" pitchFamily="2" charset="-122"/>
              <a:cs typeface="+mn-cs"/>
            </a:endParaRPr>
          </a:p>
          <a:p>
            <a:pPr marR="0" algn="l" defTabSz="914400" eaLnBrk="1" hangingPunct="1">
              <a:buClrTx/>
              <a:buSzTx/>
              <a:buFontTx/>
              <a:buNone/>
              <a:defRPr/>
            </a:pPr>
            <a:r>
              <a:rPr kumimoji="0" lang="zh-CN" altLang="en-US" sz="2400" kern="1200" cap="none" spc="0" normalizeH="0" baseline="0" noProof="0" dirty="0">
                <a:latin typeface="+mn-lt"/>
                <a:ea typeface="宋体" panose="02010600030101010101" pitchFamily="2" charset="-122"/>
                <a:cs typeface="+mn-cs"/>
              </a:rPr>
              <a:t>Polyisobutene (Breathable)</a:t>
            </a:r>
            <a:endParaRPr kumimoji="0" lang="zh-CN" altLang="en-US" sz="2400" kern="1200" cap="none" spc="0" normalizeH="0" baseline="0" noProof="0" dirty="0">
              <a:latin typeface="+mn-lt"/>
              <a:ea typeface="宋体" panose="02010600030101010101" pitchFamily="2" charset="-122"/>
              <a:cs typeface="+mn-cs"/>
            </a:endParaRPr>
          </a:p>
          <a:p>
            <a:pPr marR="0" algn="l" defTabSz="914400" eaLnBrk="1" hangingPunct="1">
              <a:buClrTx/>
              <a:buSzTx/>
              <a:buFontTx/>
              <a:buNone/>
              <a:defRPr/>
            </a:pPr>
            <a:r>
              <a:rPr kumimoji="0" lang="zh-CN" altLang="en-US" sz="2400" kern="1200" cap="none" spc="0" normalizeH="0" baseline="0" noProof="0" dirty="0">
                <a:latin typeface="+mn-lt"/>
                <a:ea typeface="宋体" panose="02010600030101010101" pitchFamily="2" charset="-122"/>
                <a:cs typeface="+mn-cs"/>
              </a:rPr>
              <a:t>Neoprene rubber (oil resistant)</a:t>
            </a:r>
            <a:endParaRPr kumimoji="0" lang="zh-CN" altLang="en-US" sz="2400" kern="1200" cap="none" spc="0" normalizeH="0" baseline="0" noProof="0" dirty="0">
              <a:latin typeface="+mn-lt"/>
              <a:ea typeface="宋体" panose="02010600030101010101" pitchFamily="2" charset="-122"/>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19074"/>
                                        </p:tgtEl>
                                        <p:attrNameLst>
                                          <p:attrName>style.visibility</p:attrName>
                                        </p:attrNameLst>
                                      </p:cBhvr>
                                      <p:to>
                                        <p:strVal val="visible"/>
                                      </p:to>
                                    </p:set>
                                    <p:animEffect transition="in" filter="blinds(horizontal)">
                                      <p:cBhvr>
                                        <p:cTn id="7" dur="500"/>
                                        <p:tgtEl>
                                          <p:spTgt spid="281907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819075"/>
                                        </p:tgtEl>
                                        <p:attrNameLst>
                                          <p:attrName>style.visibility</p:attrName>
                                        </p:attrNameLst>
                                      </p:cBhvr>
                                      <p:to>
                                        <p:strVal val="visible"/>
                                      </p:to>
                                    </p:set>
                                    <p:animEffect transition="in" filter="strips(downRight)">
                                      <p:cBhvr>
                                        <p:cTn id="11" dur="500"/>
                                        <p:tgtEl>
                                          <p:spTgt spid="2819075"/>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2819077"/>
                                        </p:tgtEl>
                                        <p:attrNameLst>
                                          <p:attrName>style.visibility</p:attrName>
                                        </p:attrNameLst>
                                      </p:cBhvr>
                                      <p:to>
                                        <p:strVal val="visible"/>
                                      </p:to>
                                    </p:set>
                                    <p:animEffect transition="in" filter="box(out)">
                                      <p:cBhvr>
                                        <p:cTn id="15" dur="500"/>
                                        <p:tgtEl>
                                          <p:spTgt spid="2819077"/>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819076"/>
                                        </p:tgtEl>
                                        <p:attrNameLst>
                                          <p:attrName>style.visibility</p:attrName>
                                        </p:attrNameLst>
                                      </p:cBhvr>
                                      <p:to>
                                        <p:strVal val="visible"/>
                                      </p:to>
                                    </p:set>
                                    <p:animEffect transition="in" filter="dissolve">
                                      <p:cBhvr>
                                        <p:cTn id="19" dur="500"/>
                                        <p:tgtEl>
                                          <p:spTgt spid="2819076"/>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2819078"/>
                                        </p:tgtEl>
                                        <p:attrNameLst>
                                          <p:attrName>style.visibility</p:attrName>
                                        </p:attrNameLst>
                                      </p:cBhvr>
                                      <p:to>
                                        <p:strVal val="visible"/>
                                      </p:to>
                                    </p:set>
                                    <p:animEffect transition="in" filter="box(out)">
                                      <p:cBhvr>
                                        <p:cTn id="23" dur="500"/>
                                        <p:tgtEl>
                                          <p:spTgt spid="2819078"/>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2819081"/>
                                        </p:tgtEl>
                                        <p:attrNameLst>
                                          <p:attrName>style.visibility</p:attrName>
                                        </p:attrNameLst>
                                      </p:cBhvr>
                                      <p:to>
                                        <p:strVal val="visible"/>
                                      </p:to>
                                    </p:set>
                                    <p:animEffect transition="in" filter="box(out)">
                                      <p:cBhvr>
                                        <p:cTn id="27" dur="500"/>
                                        <p:tgtEl>
                                          <p:spTgt spid="2819081"/>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2819082"/>
                                        </p:tgtEl>
                                        <p:attrNameLst>
                                          <p:attrName>style.visibility</p:attrName>
                                        </p:attrNameLst>
                                      </p:cBhvr>
                                      <p:to>
                                        <p:strVal val="visible"/>
                                      </p:to>
                                    </p:set>
                                    <p:animEffect transition="in" filter="blinds(horizontal)">
                                      <p:cBhvr>
                                        <p:cTn id="31" dur="500"/>
                                        <p:tgtEl>
                                          <p:spTgt spid="281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9074" grpId="0"/>
      <p:bldP spid="2819075" grpId="0" bldLvl="0" animBg="1"/>
      <p:bldP spid="2819077" grpId="0"/>
      <p:bldP spid="2819078" grpId="0"/>
      <p:bldP spid="281908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6172200"/>
            <a:ext cx="8229600" cy="0"/>
          </a:xfrm>
          <a:custGeom>
            <a:avLst/>
            <a:gdLst/>
            <a:ahLst/>
            <a:cxnLst/>
            <a:rect l="l" t="t" r="r" b="b"/>
            <a:pathLst>
              <a:path w="8229600">
                <a:moveTo>
                  <a:pt x="0" y="0"/>
                </a:moveTo>
                <a:lnTo>
                  <a:pt x="8229600" y="0"/>
                </a:lnTo>
              </a:path>
            </a:pathLst>
          </a:custGeom>
          <a:ln w="19050">
            <a:solidFill>
              <a:srgbClr val="CC9900"/>
            </a:solidFill>
          </a:ln>
        </p:spPr>
        <p:txBody>
          <a:bodyPr wrap="square" lIns="0" tIns="0" rIns="0" bIns="0" rtlCol="0"/>
          <a:lstStyle/>
          <a:p/>
        </p:txBody>
      </p:sp>
      <p:sp>
        <p:nvSpPr>
          <p:cNvPr id="3" name="object 3"/>
          <p:cNvSpPr txBox="1"/>
          <p:nvPr/>
        </p:nvSpPr>
        <p:spPr>
          <a:xfrm>
            <a:off x="2059940" y="297307"/>
            <a:ext cx="1958339" cy="458470"/>
          </a:xfrm>
          <a:prstGeom prst="rect">
            <a:avLst/>
          </a:prstGeom>
        </p:spPr>
        <p:txBody>
          <a:bodyPr vert="horz" wrap="square" lIns="0" tIns="12700" rIns="0" bIns="0" rtlCol="0">
            <a:spAutoFit/>
          </a:bodyPr>
          <a:lstStyle/>
          <a:p>
            <a:pPr marL="12700">
              <a:lnSpc>
                <a:spcPct val="100000"/>
              </a:lnSpc>
              <a:spcBef>
                <a:spcPts val="100"/>
              </a:spcBef>
            </a:pPr>
            <a:r>
              <a:rPr sz="2900" dirty="0">
                <a:latin typeface="Times New Roman" panose="02020603050405020304"/>
                <a:cs typeface="Times New Roman" panose="02020603050405020304"/>
              </a:rPr>
              <a:t>Gel</a:t>
            </a:r>
            <a:r>
              <a:rPr sz="2900" spc="-100" dirty="0">
                <a:latin typeface="Times New Roman" panose="02020603050405020304"/>
                <a:cs typeface="Times New Roman" panose="02020603050405020304"/>
              </a:rPr>
              <a:t> </a:t>
            </a:r>
            <a:r>
              <a:rPr sz="2900" dirty="0">
                <a:latin typeface="Times New Roman" panose="02020603050405020304"/>
                <a:cs typeface="Times New Roman" panose="02020603050405020304"/>
              </a:rPr>
              <a:t>Swelling</a:t>
            </a:r>
            <a:endParaRPr sz="2900">
              <a:latin typeface="Times New Roman" panose="02020603050405020304"/>
              <a:cs typeface="Times New Roman" panose="02020603050405020304"/>
            </a:endParaRPr>
          </a:p>
        </p:txBody>
      </p:sp>
      <p:sp>
        <p:nvSpPr>
          <p:cNvPr id="4" name="object 4"/>
          <p:cNvSpPr/>
          <p:nvPr/>
        </p:nvSpPr>
        <p:spPr>
          <a:xfrm>
            <a:off x="2181954" y="4419113"/>
            <a:ext cx="982447" cy="106572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4387136" y="4125587"/>
            <a:ext cx="1599894" cy="1625286"/>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3378200" y="4930521"/>
            <a:ext cx="838200" cy="114300"/>
          </a:xfrm>
          <a:custGeom>
            <a:avLst/>
            <a:gdLst/>
            <a:ahLst/>
            <a:cxnLst/>
            <a:rect l="l" t="t" r="r" b="b"/>
            <a:pathLst>
              <a:path w="838200" h="114300">
                <a:moveTo>
                  <a:pt x="723857" y="76287"/>
                </a:moveTo>
                <a:lnTo>
                  <a:pt x="723773" y="114299"/>
                </a:lnTo>
                <a:lnTo>
                  <a:pt x="800142" y="76326"/>
                </a:lnTo>
                <a:lnTo>
                  <a:pt x="742950" y="76326"/>
                </a:lnTo>
                <a:lnTo>
                  <a:pt x="723857" y="76287"/>
                </a:lnTo>
                <a:close/>
              </a:path>
              <a:path w="838200" h="114300">
                <a:moveTo>
                  <a:pt x="723942" y="38188"/>
                </a:moveTo>
                <a:lnTo>
                  <a:pt x="723857" y="76287"/>
                </a:lnTo>
                <a:lnTo>
                  <a:pt x="742950" y="76326"/>
                </a:lnTo>
                <a:lnTo>
                  <a:pt x="742950" y="38226"/>
                </a:lnTo>
                <a:lnTo>
                  <a:pt x="723942" y="38188"/>
                </a:lnTo>
                <a:close/>
              </a:path>
              <a:path w="838200" h="114300">
                <a:moveTo>
                  <a:pt x="724026" y="0"/>
                </a:moveTo>
                <a:lnTo>
                  <a:pt x="723942" y="38188"/>
                </a:lnTo>
                <a:lnTo>
                  <a:pt x="742950" y="38226"/>
                </a:lnTo>
                <a:lnTo>
                  <a:pt x="742950" y="76326"/>
                </a:lnTo>
                <a:lnTo>
                  <a:pt x="800142" y="76326"/>
                </a:lnTo>
                <a:lnTo>
                  <a:pt x="838200" y="57403"/>
                </a:lnTo>
                <a:lnTo>
                  <a:pt x="724026" y="0"/>
                </a:lnTo>
                <a:close/>
              </a:path>
              <a:path w="838200" h="114300">
                <a:moveTo>
                  <a:pt x="0" y="36702"/>
                </a:moveTo>
                <a:lnTo>
                  <a:pt x="0" y="74802"/>
                </a:lnTo>
                <a:lnTo>
                  <a:pt x="723857" y="76287"/>
                </a:lnTo>
                <a:lnTo>
                  <a:pt x="723942" y="38188"/>
                </a:lnTo>
                <a:lnTo>
                  <a:pt x="0" y="36702"/>
                </a:lnTo>
                <a:close/>
              </a:path>
            </a:pathLst>
          </a:custGeom>
          <a:solidFill>
            <a:srgbClr val="3A812E"/>
          </a:solidFill>
        </p:spPr>
        <p:txBody>
          <a:bodyPr wrap="square" lIns="0" tIns="0" rIns="0" bIns="0" rtlCol="0"/>
          <a:lstStyle/>
          <a:p/>
        </p:txBody>
      </p:sp>
      <p:sp>
        <p:nvSpPr>
          <p:cNvPr id="7" name="object 7"/>
          <p:cNvSpPr txBox="1"/>
          <p:nvPr/>
        </p:nvSpPr>
        <p:spPr>
          <a:xfrm>
            <a:off x="2136140" y="5894019"/>
            <a:ext cx="3900170" cy="28956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Times New Roman" panose="02020603050405020304"/>
                <a:cs typeface="Times New Roman" panose="02020603050405020304"/>
              </a:rPr>
              <a:t>Isotropic </a:t>
            </a:r>
            <a:r>
              <a:rPr sz="1800" b="1" dirty="0">
                <a:latin typeface="Times New Roman" panose="02020603050405020304"/>
                <a:cs typeface="Times New Roman" panose="02020603050405020304"/>
              </a:rPr>
              <a:t>swelling of a network</a:t>
            </a:r>
            <a:r>
              <a:rPr sz="1800" b="1" spc="-8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polymer</a:t>
            </a:r>
            <a:endParaRPr sz="1800">
              <a:latin typeface="Times New Roman" panose="02020603050405020304"/>
              <a:cs typeface="Times New Roman" panose="02020603050405020304"/>
            </a:endParaRPr>
          </a:p>
        </p:txBody>
      </p:sp>
      <p:sp>
        <p:nvSpPr>
          <p:cNvPr id="8" name="object 8"/>
          <p:cNvSpPr txBox="1"/>
          <p:nvPr/>
        </p:nvSpPr>
        <p:spPr>
          <a:xfrm>
            <a:off x="10184753" y="2615519"/>
            <a:ext cx="226695" cy="182245"/>
          </a:xfrm>
          <a:prstGeom prst="rect">
            <a:avLst/>
          </a:prstGeom>
        </p:spPr>
        <p:txBody>
          <a:bodyPr vert="horz" wrap="square" lIns="0" tIns="13335" rIns="0" bIns="0" rtlCol="0">
            <a:spAutoFit/>
          </a:bodyPr>
          <a:lstStyle/>
          <a:p>
            <a:pPr marL="12700">
              <a:lnSpc>
                <a:spcPct val="100000"/>
              </a:lnSpc>
              <a:spcBef>
                <a:spcPts val="105"/>
              </a:spcBef>
            </a:pPr>
            <a:r>
              <a:rPr sz="1100" spc="20" dirty="0">
                <a:latin typeface="Times New Roman" panose="02020603050405020304"/>
                <a:cs typeface="Times New Roman" panose="02020603050405020304"/>
              </a:rPr>
              <a:t>1/</a:t>
            </a:r>
            <a:r>
              <a:rPr sz="1100" spc="-204" dirty="0">
                <a:latin typeface="Times New Roman" panose="02020603050405020304"/>
                <a:cs typeface="Times New Roman" panose="02020603050405020304"/>
              </a:rPr>
              <a:t> </a:t>
            </a:r>
            <a:r>
              <a:rPr sz="1100" spc="5" dirty="0">
                <a:latin typeface="Times New Roman" panose="02020603050405020304"/>
                <a:cs typeface="Times New Roman" panose="02020603050405020304"/>
              </a:rPr>
              <a:t>3</a:t>
            </a:r>
            <a:endParaRPr sz="1100">
              <a:latin typeface="Times New Roman" panose="02020603050405020304"/>
              <a:cs typeface="Times New Roman" panose="02020603050405020304"/>
            </a:endParaRPr>
          </a:p>
        </p:txBody>
      </p:sp>
      <p:sp>
        <p:nvSpPr>
          <p:cNvPr id="9" name="object 9"/>
          <p:cNvSpPr txBox="1"/>
          <p:nvPr/>
        </p:nvSpPr>
        <p:spPr>
          <a:xfrm>
            <a:off x="9990432" y="2787149"/>
            <a:ext cx="278765" cy="182245"/>
          </a:xfrm>
          <a:prstGeom prst="rect">
            <a:avLst/>
          </a:prstGeom>
        </p:spPr>
        <p:txBody>
          <a:bodyPr vert="horz" wrap="square" lIns="0" tIns="13335" rIns="0" bIns="0" rtlCol="0">
            <a:spAutoFit/>
          </a:bodyPr>
          <a:lstStyle/>
          <a:p>
            <a:pPr marL="12700">
              <a:lnSpc>
                <a:spcPct val="100000"/>
              </a:lnSpc>
              <a:spcBef>
                <a:spcPts val="105"/>
              </a:spcBef>
            </a:pPr>
            <a:r>
              <a:rPr sz="1100" spc="5" dirty="0">
                <a:latin typeface="Times New Roman" panose="02020603050405020304"/>
                <a:cs typeface="Times New Roman" panose="02020603050405020304"/>
              </a:rPr>
              <a:t>1</a:t>
            </a:r>
            <a:r>
              <a:rPr sz="1100" spc="229" dirty="0">
                <a:latin typeface="Times New Roman" panose="02020603050405020304"/>
                <a:cs typeface="Times New Roman" panose="02020603050405020304"/>
              </a:rPr>
              <a:t> </a:t>
            </a:r>
            <a:r>
              <a:rPr sz="1100" spc="5"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10" name="object 10"/>
          <p:cNvSpPr txBox="1"/>
          <p:nvPr/>
        </p:nvSpPr>
        <p:spPr>
          <a:xfrm>
            <a:off x="8850856" y="2787149"/>
            <a:ext cx="229870" cy="182245"/>
          </a:xfrm>
          <a:prstGeom prst="rect">
            <a:avLst/>
          </a:prstGeom>
        </p:spPr>
        <p:txBody>
          <a:bodyPr vert="horz" wrap="square" lIns="0" tIns="13335" rIns="0" bIns="0" rtlCol="0">
            <a:spAutoFit/>
          </a:bodyPr>
          <a:lstStyle/>
          <a:p>
            <a:pPr marL="12700">
              <a:lnSpc>
                <a:spcPct val="100000"/>
              </a:lnSpc>
              <a:spcBef>
                <a:spcPts val="105"/>
              </a:spcBef>
            </a:pPr>
            <a:r>
              <a:rPr sz="1100" spc="-40" dirty="0">
                <a:latin typeface="Times New Roman" panose="02020603050405020304"/>
                <a:cs typeface="Times New Roman" panose="02020603050405020304"/>
              </a:rPr>
              <a:t>1</a:t>
            </a:r>
            <a:r>
              <a:rPr sz="1100" spc="30" dirty="0">
                <a:latin typeface="Times New Roman" panose="02020603050405020304"/>
                <a:cs typeface="Times New Roman" panose="02020603050405020304"/>
              </a:rPr>
              <a:t>,</a:t>
            </a:r>
            <a:r>
              <a:rPr sz="1100" i="1" spc="-10" dirty="0">
                <a:latin typeface="Times New Roman" panose="02020603050405020304"/>
                <a:cs typeface="Times New Roman" panose="02020603050405020304"/>
              </a:rPr>
              <a:t>el</a:t>
            </a:r>
            <a:endParaRPr sz="1100">
              <a:latin typeface="Times New Roman" panose="02020603050405020304"/>
              <a:cs typeface="Times New Roman" panose="02020603050405020304"/>
            </a:endParaRPr>
          </a:p>
        </p:txBody>
      </p:sp>
      <p:sp>
        <p:nvSpPr>
          <p:cNvPr id="11" name="object 11"/>
          <p:cNvSpPr txBox="1"/>
          <p:nvPr/>
        </p:nvSpPr>
        <p:spPr>
          <a:xfrm>
            <a:off x="9664239" y="2977139"/>
            <a:ext cx="88900" cy="182245"/>
          </a:xfrm>
          <a:prstGeom prst="rect">
            <a:avLst/>
          </a:prstGeom>
        </p:spPr>
        <p:txBody>
          <a:bodyPr vert="horz" wrap="square" lIns="0" tIns="13335" rIns="0" bIns="0" rtlCol="0">
            <a:spAutoFit/>
          </a:bodyPr>
          <a:lstStyle/>
          <a:p>
            <a:pPr marL="12700">
              <a:lnSpc>
                <a:spcPct val="100000"/>
              </a:lnSpc>
              <a:spcBef>
                <a:spcPts val="105"/>
              </a:spcBef>
            </a:pPr>
            <a:r>
              <a:rPr sz="1100" i="1" spc="5" dirty="0">
                <a:latin typeface="Times New Roman" panose="02020603050405020304"/>
                <a:cs typeface="Times New Roman" panose="02020603050405020304"/>
              </a:rPr>
              <a:t>c</a:t>
            </a:r>
            <a:endParaRPr sz="1100">
              <a:latin typeface="Times New Roman" panose="02020603050405020304"/>
              <a:cs typeface="Times New Roman" panose="02020603050405020304"/>
            </a:endParaRPr>
          </a:p>
        </p:txBody>
      </p:sp>
      <p:sp>
        <p:nvSpPr>
          <p:cNvPr id="12" name="object 12"/>
          <p:cNvSpPr txBox="1"/>
          <p:nvPr/>
        </p:nvSpPr>
        <p:spPr>
          <a:xfrm>
            <a:off x="9438840" y="2811977"/>
            <a:ext cx="229870" cy="306070"/>
          </a:xfrm>
          <a:prstGeom prst="rect">
            <a:avLst/>
          </a:prstGeom>
        </p:spPr>
        <p:txBody>
          <a:bodyPr vert="horz" wrap="square" lIns="0" tIns="14604" rIns="0" bIns="0" rtlCol="0">
            <a:spAutoFit/>
          </a:bodyPr>
          <a:lstStyle/>
          <a:p>
            <a:pPr marL="12700">
              <a:lnSpc>
                <a:spcPct val="100000"/>
              </a:lnSpc>
              <a:spcBef>
                <a:spcPts val="115"/>
              </a:spcBef>
            </a:pPr>
            <a:r>
              <a:rPr sz="1900" i="1" spc="20" dirty="0">
                <a:latin typeface="Times New Roman" panose="02020603050405020304"/>
                <a:cs typeface="Times New Roman" panose="02020603050405020304"/>
              </a:rPr>
              <a:t>M</a:t>
            </a:r>
            <a:endParaRPr sz="1900">
              <a:latin typeface="Times New Roman" panose="02020603050405020304"/>
              <a:cs typeface="Times New Roman" panose="02020603050405020304"/>
            </a:endParaRPr>
          </a:p>
        </p:txBody>
      </p:sp>
      <p:sp>
        <p:nvSpPr>
          <p:cNvPr id="13" name="object 13"/>
          <p:cNvSpPr txBox="1"/>
          <p:nvPr/>
        </p:nvSpPr>
        <p:spPr>
          <a:xfrm>
            <a:off x="9364974" y="2455019"/>
            <a:ext cx="466725" cy="322580"/>
          </a:xfrm>
          <a:prstGeom prst="rect">
            <a:avLst/>
          </a:prstGeom>
        </p:spPr>
        <p:txBody>
          <a:bodyPr vert="horz" wrap="square" lIns="0" tIns="15240" rIns="0" bIns="0" rtlCol="0">
            <a:spAutoFit/>
          </a:bodyPr>
          <a:lstStyle/>
          <a:p>
            <a:pPr marL="12700">
              <a:lnSpc>
                <a:spcPct val="100000"/>
              </a:lnSpc>
              <a:spcBef>
                <a:spcPts val="120"/>
              </a:spcBef>
            </a:pPr>
            <a:r>
              <a:rPr sz="2000" i="1" u="sng" spc="-40" dirty="0">
                <a:uFill>
                  <a:solidFill>
                    <a:srgbClr val="000000"/>
                  </a:solidFill>
                </a:uFill>
                <a:latin typeface="Symbol" panose="05050102010706020507"/>
                <a:cs typeface="Symbol" panose="05050102010706020507"/>
              </a:rPr>
              <a:t></a:t>
            </a:r>
            <a:r>
              <a:rPr sz="2000" i="1" spc="-370" dirty="0">
                <a:latin typeface="Times New Roman" panose="02020603050405020304"/>
                <a:cs typeface="Times New Roman" panose="02020603050405020304"/>
              </a:rPr>
              <a:t> </a:t>
            </a:r>
            <a:r>
              <a:rPr sz="1900" i="1" u="sng" spc="-5" dirty="0">
                <a:uFill>
                  <a:solidFill>
                    <a:srgbClr val="000000"/>
                  </a:solidFill>
                </a:uFill>
                <a:latin typeface="Times New Roman" panose="02020603050405020304"/>
                <a:cs typeface="Times New Roman" panose="02020603050405020304"/>
              </a:rPr>
              <a:t>RT</a:t>
            </a:r>
            <a:endParaRPr sz="1900">
              <a:latin typeface="Times New Roman" panose="02020603050405020304"/>
              <a:cs typeface="Times New Roman" panose="02020603050405020304"/>
            </a:endParaRPr>
          </a:p>
        </p:txBody>
      </p:sp>
      <p:sp>
        <p:nvSpPr>
          <p:cNvPr id="14" name="object 14"/>
          <p:cNvSpPr txBox="1"/>
          <p:nvPr/>
        </p:nvSpPr>
        <p:spPr>
          <a:xfrm>
            <a:off x="9865136" y="2608277"/>
            <a:ext cx="330835" cy="322580"/>
          </a:xfrm>
          <a:prstGeom prst="rect">
            <a:avLst/>
          </a:prstGeom>
        </p:spPr>
        <p:txBody>
          <a:bodyPr vert="horz" wrap="square" lIns="0" tIns="15240" rIns="0" bIns="0" rtlCol="0">
            <a:spAutoFit/>
          </a:bodyPr>
          <a:lstStyle/>
          <a:p>
            <a:pPr marL="12700">
              <a:lnSpc>
                <a:spcPct val="100000"/>
              </a:lnSpc>
              <a:spcBef>
                <a:spcPts val="120"/>
              </a:spcBef>
            </a:pPr>
            <a:r>
              <a:rPr sz="1900" i="1" spc="15" dirty="0">
                <a:latin typeface="Times New Roman" panose="02020603050405020304"/>
                <a:cs typeface="Times New Roman" panose="02020603050405020304"/>
              </a:rPr>
              <a:t>V</a:t>
            </a:r>
            <a:r>
              <a:rPr sz="1900" i="1" spc="-325" dirty="0">
                <a:latin typeface="Times New Roman" panose="02020603050405020304"/>
                <a:cs typeface="Times New Roman" panose="02020603050405020304"/>
              </a:rPr>
              <a:t> </a:t>
            </a:r>
            <a:r>
              <a:rPr sz="2000" i="1" spc="-40" dirty="0">
                <a:latin typeface="Symbol" panose="05050102010706020507"/>
                <a:cs typeface="Symbol" panose="05050102010706020507"/>
              </a:rPr>
              <a:t></a:t>
            </a:r>
            <a:endParaRPr sz="2000">
              <a:latin typeface="Symbol" panose="05050102010706020507"/>
              <a:cs typeface="Symbol" panose="05050102010706020507"/>
            </a:endParaRPr>
          </a:p>
        </p:txBody>
      </p:sp>
      <p:sp>
        <p:nvSpPr>
          <p:cNvPr id="15" name="object 15"/>
          <p:cNvSpPr txBox="1"/>
          <p:nvPr/>
        </p:nvSpPr>
        <p:spPr>
          <a:xfrm>
            <a:off x="8567786" y="2608277"/>
            <a:ext cx="737870" cy="322580"/>
          </a:xfrm>
          <a:prstGeom prst="rect">
            <a:avLst/>
          </a:prstGeom>
        </p:spPr>
        <p:txBody>
          <a:bodyPr vert="horz" wrap="square" lIns="0" tIns="15240" rIns="0" bIns="0" rtlCol="0">
            <a:spAutoFit/>
          </a:bodyPr>
          <a:lstStyle/>
          <a:p>
            <a:pPr marL="12700">
              <a:lnSpc>
                <a:spcPct val="100000"/>
              </a:lnSpc>
              <a:spcBef>
                <a:spcPts val="120"/>
              </a:spcBef>
              <a:tabLst>
                <a:tab pos="589915" algn="l"/>
              </a:tabLst>
            </a:pPr>
            <a:r>
              <a:rPr sz="1900" spc="-5" dirty="0">
                <a:latin typeface="Symbol" panose="05050102010706020507"/>
                <a:cs typeface="Symbol" panose="05050102010706020507"/>
              </a:rPr>
              <a:t></a:t>
            </a:r>
            <a:r>
              <a:rPr sz="2000" i="1" spc="-45" dirty="0">
                <a:latin typeface="Symbol" panose="05050102010706020507"/>
                <a:cs typeface="Symbol" panose="05050102010706020507"/>
              </a:rPr>
              <a:t></a:t>
            </a:r>
            <a:r>
              <a:rPr sz="2000" dirty="0">
                <a:latin typeface="Times New Roman" panose="02020603050405020304"/>
                <a:cs typeface="Times New Roman" panose="02020603050405020304"/>
              </a:rPr>
              <a:t>	</a:t>
            </a:r>
            <a:r>
              <a:rPr sz="1900" spc="15" dirty="0">
                <a:latin typeface="Symbol" panose="05050102010706020507"/>
                <a:cs typeface="Symbol" panose="05050102010706020507"/>
              </a:rPr>
              <a:t></a:t>
            </a:r>
            <a:endParaRPr sz="1900">
              <a:latin typeface="Symbol" panose="05050102010706020507"/>
              <a:cs typeface="Symbol" panose="05050102010706020507"/>
            </a:endParaRPr>
          </a:p>
        </p:txBody>
      </p:sp>
      <p:sp>
        <p:nvSpPr>
          <p:cNvPr id="16" name="object 16"/>
          <p:cNvSpPr txBox="1"/>
          <p:nvPr/>
        </p:nvSpPr>
        <p:spPr>
          <a:xfrm>
            <a:off x="9536789" y="4168227"/>
            <a:ext cx="105410" cy="475615"/>
          </a:xfrm>
          <a:prstGeom prst="rect">
            <a:avLst/>
          </a:prstGeom>
        </p:spPr>
        <p:txBody>
          <a:bodyPr vert="horz" wrap="square" lIns="0" tIns="13970" rIns="0" bIns="0" rtlCol="0">
            <a:spAutoFit/>
          </a:bodyPr>
          <a:lstStyle/>
          <a:p>
            <a:pPr marL="12700">
              <a:lnSpc>
                <a:spcPct val="100000"/>
              </a:lnSpc>
              <a:spcBef>
                <a:spcPts val="110"/>
              </a:spcBef>
            </a:pPr>
            <a:r>
              <a:rPr sz="3000" spc="-375" dirty="0">
                <a:latin typeface="Symbol" panose="05050102010706020507"/>
                <a:cs typeface="Symbol" panose="05050102010706020507"/>
              </a:rPr>
              <a:t></a:t>
            </a:r>
            <a:endParaRPr sz="3000">
              <a:latin typeface="Symbol" panose="05050102010706020507"/>
              <a:cs typeface="Symbol" panose="05050102010706020507"/>
            </a:endParaRPr>
          </a:p>
        </p:txBody>
      </p:sp>
      <p:sp>
        <p:nvSpPr>
          <p:cNvPr id="17" name="object 17"/>
          <p:cNvSpPr txBox="1"/>
          <p:nvPr/>
        </p:nvSpPr>
        <p:spPr>
          <a:xfrm>
            <a:off x="10168188" y="3659792"/>
            <a:ext cx="95885" cy="182245"/>
          </a:xfrm>
          <a:prstGeom prst="rect">
            <a:avLst/>
          </a:prstGeom>
        </p:spPr>
        <p:txBody>
          <a:bodyPr vert="horz" wrap="square" lIns="0" tIns="13335" rIns="0" bIns="0" rtlCol="0">
            <a:spAutoFit/>
          </a:bodyPr>
          <a:lstStyle/>
          <a:p>
            <a:pPr marL="12700">
              <a:lnSpc>
                <a:spcPct val="100000"/>
              </a:lnSpc>
              <a:spcBef>
                <a:spcPts val="105"/>
              </a:spcBef>
            </a:pPr>
            <a:r>
              <a:rPr sz="1100"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18" name="object 18"/>
          <p:cNvSpPr txBox="1"/>
          <p:nvPr/>
        </p:nvSpPr>
        <p:spPr>
          <a:xfrm>
            <a:off x="9427756" y="4271743"/>
            <a:ext cx="95885" cy="182245"/>
          </a:xfrm>
          <a:prstGeom prst="rect">
            <a:avLst/>
          </a:prstGeom>
        </p:spPr>
        <p:txBody>
          <a:bodyPr vert="horz" wrap="square" lIns="0" tIns="13335" rIns="0" bIns="0" rtlCol="0">
            <a:spAutoFit/>
          </a:bodyPr>
          <a:lstStyle/>
          <a:p>
            <a:pPr marL="12700">
              <a:lnSpc>
                <a:spcPct val="100000"/>
              </a:lnSpc>
              <a:spcBef>
                <a:spcPts val="105"/>
              </a:spcBef>
            </a:pPr>
            <a:r>
              <a:rPr sz="1100"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19" name="object 19"/>
          <p:cNvSpPr txBox="1"/>
          <p:nvPr/>
        </p:nvSpPr>
        <p:spPr>
          <a:xfrm>
            <a:off x="8318382" y="4442898"/>
            <a:ext cx="598805" cy="182245"/>
          </a:xfrm>
          <a:prstGeom prst="rect">
            <a:avLst/>
          </a:prstGeom>
        </p:spPr>
        <p:txBody>
          <a:bodyPr vert="horz" wrap="square" lIns="0" tIns="13335" rIns="0" bIns="0" rtlCol="0">
            <a:spAutoFit/>
          </a:bodyPr>
          <a:lstStyle/>
          <a:p>
            <a:pPr marL="12700">
              <a:lnSpc>
                <a:spcPct val="100000"/>
              </a:lnSpc>
              <a:spcBef>
                <a:spcPts val="105"/>
              </a:spcBef>
              <a:tabLst>
                <a:tab pos="515620" algn="l"/>
              </a:tabLst>
            </a:pPr>
            <a:r>
              <a:rPr sz="1100" dirty="0">
                <a:latin typeface="Times New Roman" panose="02020603050405020304"/>
                <a:cs typeface="Times New Roman" panose="02020603050405020304"/>
              </a:rPr>
              <a:t>2</a:t>
            </a:r>
            <a:r>
              <a:rPr sz="1100" dirty="0">
                <a:latin typeface="Times New Roman" panose="02020603050405020304"/>
                <a:cs typeface="Times New Roman" panose="02020603050405020304"/>
              </a:rPr>
              <a:t>	</a:t>
            </a:r>
            <a:r>
              <a:rPr sz="1100"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20" name="object 20"/>
          <p:cNvSpPr txBox="1"/>
          <p:nvPr/>
        </p:nvSpPr>
        <p:spPr>
          <a:xfrm>
            <a:off x="9399733" y="4442898"/>
            <a:ext cx="95885" cy="182245"/>
          </a:xfrm>
          <a:prstGeom prst="rect">
            <a:avLst/>
          </a:prstGeom>
        </p:spPr>
        <p:txBody>
          <a:bodyPr vert="horz" wrap="square" lIns="0" tIns="13335" rIns="0" bIns="0" rtlCol="0">
            <a:spAutoFit/>
          </a:bodyPr>
          <a:lstStyle/>
          <a:p>
            <a:pPr marL="12700">
              <a:lnSpc>
                <a:spcPct val="100000"/>
              </a:lnSpc>
              <a:spcBef>
                <a:spcPts val="105"/>
              </a:spcBef>
            </a:pPr>
            <a:r>
              <a:rPr sz="1100"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21" name="object 21"/>
          <p:cNvSpPr txBox="1"/>
          <p:nvPr/>
        </p:nvSpPr>
        <p:spPr>
          <a:xfrm>
            <a:off x="6641589" y="3830947"/>
            <a:ext cx="332740" cy="182245"/>
          </a:xfrm>
          <a:prstGeom prst="rect">
            <a:avLst/>
          </a:prstGeom>
        </p:spPr>
        <p:txBody>
          <a:bodyPr vert="horz" wrap="square" lIns="0" tIns="13335" rIns="0" bIns="0" rtlCol="0">
            <a:spAutoFit/>
          </a:bodyPr>
          <a:lstStyle/>
          <a:p>
            <a:pPr marL="12700">
              <a:lnSpc>
                <a:spcPct val="100000"/>
              </a:lnSpc>
              <a:spcBef>
                <a:spcPts val="105"/>
              </a:spcBef>
            </a:pPr>
            <a:r>
              <a:rPr sz="1100" spc="-50" dirty="0">
                <a:latin typeface="Times New Roman" panose="02020603050405020304"/>
                <a:cs typeface="Times New Roman" panose="02020603050405020304"/>
              </a:rPr>
              <a:t>1</a:t>
            </a:r>
            <a:r>
              <a:rPr sz="1100" spc="50" dirty="0">
                <a:latin typeface="Times New Roman" panose="02020603050405020304"/>
                <a:cs typeface="Times New Roman" panose="02020603050405020304"/>
              </a:rPr>
              <a:t>,</a:t>
            </a:r>
            <a:r>
              <a:rPr sz="1100" i="1" spc="-15" dirty="0">
                <a:latin typeface="Times New Roman" panose="02020603050405020304"/>
                <a:cs typeface="Times New Roman" panose="02020603050405020304"/>
              </a:rPr>
              <a:t>m</a:t>
            </a:r>
            <a:r>
              <a:rPr sz="1100" i="1" dirty="0">
                <a:latin typeface="Times New Roman" panose="02020603050405020304"/>
                <a:cs typeface="Times New Roman" panose="02020603050405020304"/>
              </a:rPr>
              <a:t>ix</a:t>
            </a:r>
            <a:endParaRPr sz="1100">
              <a:latin typeface="Times New Roman" panose="02020603050405020304"/>
              <a:cs typeface="Times New Roman" panose="02020603050405020304"/>
            </a:endParaRPr>
          </a:p>
        </p:txBody>
      </p:sp>
      <p:sp>
        <p:nvSpPr>
          <p:cNvPr id="22" name="object 22"/>
          <p:cNvSpPr txBox="1"/>
          <p:nvPr/>
        </p:nvSpPr>
        <p:spPr>
          <a:xfrm>
            <a:off x="10284329" y="3513449"/>
            <a:ext cx="118745" cy="306070"/>
          </a:xfrm>
          <a:prstGeom prst="rect">
            <a:avLst/>
          </a:prstGeom>
        </p:spPr>
        <p:txBody>
          <a:bodyPr vert="horz" wrap="square" lIns="0" tIns="13970" rIns="0" bIns="0" rtlCol="0">
            <a:spAutoFit/>
          </a:bodyPr>
          <a:lstStyle/>
          <a:p>
            <a:pPr marL="12700">
              <a:lnSpc>
                <a:spcPct val="100000"/>
              </a:lnSpc>
              <a:spcBef>
                <a:spcPts val="110"/>
              </a:spcBef>
            </a:pPr>
            <a:r>
              <a:rPr sz="1900" dirty="0">
                <a:latin typeface="Symbol" panose="05050102010706020507"/>
                <a:cs typeface="Symbol" panose="05050102010706020507"/>
              </a:rPr>
              <a:t></a:t>
            </a:r>
            <a:endParaRPr sz="1900">
              <a:latin typeface="Symbol" panose="05050102010706020507"/>
              <a:cs typeface="Symbol" panose="05050102010706020507"/>
            </a:endParaRPr>
          </a:p>
        </p:txBody>
      </p:sp>
      <p:sp>
        <p:nvSpPr>
          <p:cNvPr id="23" name="object 23"/>
          <p:cNvSpPr txBox="1"/>
          <p:nvPr/>
        </p:nvSpPr>
        <p:spPr>
          <a:xfrm>
            <a:off x="8348622" y="3731421"/>
            <a:ext cx="1308735" cy="306070"/>
          </a:xfrm>
          <a:prstGeom prst="rect">
            <a:avLst/>
          </a:prstGeom>
        </p:spPr>
        <p:txBody>
          <a:bodyPr vert="horz" wrap="square" lIns="0" tIns="13970" rIns="0" bIns="0" rtlCol="0">
            <a:spAutoFit/>
          </a:bodyPr>
          <a:lstStyle/>
          <a:p>
            <a:pPr marL="12700">
              <a:lnSpc>
                <a:spcPct val="100000"/>
              </a:lnSpc>
              <a:spcBef>
                <a:spcPts val="110"/>
              </a:spcBef>
              <a:tabLst>
                <a:tab pos="398780" algn="l"/>
                <a:tab pos="840105" algn="l"/>
                <a:tab pos="1224915" algn="l"/>
              </a:tabLst>
            </a:pPr>
            <a:r>
              <a:rPr sz="1100" dirty="0">
                <a:latin typeface="Times New Roman" panose="02020603050405020304"/>
                <a:cs typeface="Times New Roman" panose="02020603050405020304"/>
              </a:rPr>
              <a:t>2</a:t>
            </a:r>
            <a:r>
              <a:rPr sz="1100" dirty="0">
                <a:latin typeface="Times New Roman" panose="02020603050405020304"/>
                <a:cs typeface="Times New Roman" panose="02020603050405020304"/>
              </a:rPr>
              <a:t>	</a:t>
            </a:r>
            <a:r>
              <a:rPr sz="1900" dirty="0">
                <a:latin typeface="Symbol" panose="05050102010706020507"/>
                <a:cs typeface="Symbol" panose="05050102010706020507"/>
              </a:rPr>
              <a:t></a:t>
            </a:r>
            <a:r>
              <a:rPr sz="1900" dirty="0">
                <a:latin typeface="Times New Roman" panose="02020603050405020304"/>
                <a:cs typeface="Times New Roman" panose="02020603050405020304"/>
              </a:rPr>
              <a:t>	</a:t>
            </a:r>
            <a:r>
              <a:rPr sz="2850" i="1" spc="7" baseline="-29000" dirty="0">
                <a:latin typeface="Times New Roman" panose="02020603050405020304"/>
                <a:cs typeface="Times New Roman" panose="02020603050405020304"/>
              </a:rPr>
              <a:t>x</a:t>
            </a:r>
            <a:r>
              <a:rPr sz="2850" i="1" spc="-195" baseline="-29000" dirty="0">
                <a:latin typeface="Times New Roman" panose="02020603050405020304"/>
                <a:cs typeface="Times New Roman" panose="02020603050405020304"/>
              </a:rPr>
              <a:t> </a:t>
            </a:r>
            <a:r>
              <a:rPr sz="1900" dirty="0">
                <a:latin typeface="Symbol" panose="05050102010706020507"/>
                <a:cs typeface="Symbol" panose="05050102010706020507"/>
              </a:rPr>
              <a:t></a:t>
            </a:r>
            <a:r>
              <a:rPr sz="1900" dirty="0">
                <a:latin typeface="Times New Roman" panose="02020603050405020304"/>
                <a:cs typeface="Times New Roman" panose="02020603050405020304"/>
              </a:rPr>
              <a:t>	</a:t>
            </a:r>
            <a:r>
              <a:rPr sz="1100"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24" name="object 24"/>
          <p:cNvSpPr txBox="1"/>
          <p:nvPr/>
        </p:nvSpPr>
        <p:spPr>
          <a:xfrm>
            <a:off x="6360945" y="3653109"/>
            <a:ext cx="3802379" cy="321310"/>
          </a:xfrm>
          <a:prstGeom prst="rect">
            <a:avLst/>
          </a:prstGeom>
        </p:spPr>
        <p:txBody>
          <a:bodyPr vert="horz" wrap="square" lIns="0" tIns="13970" rIns="0" bIns="0" rtlCol="0">
            <a:spAutoFit/>
          </a:bodyPr>
          <a:lstStyle/>
          <a:p>
            <a:pPr marL="12700">
              <a:lnSpc>
                <a:spcPct val="100000"/>
              </a:lnSpc>
              <a:spcBef>
                <a:spcPts val="110"/>
              </a:spcBef>
              <a:tabLst>
                <a:tab pos="681990" algn="l"/>
                <a:tab pos="3345815" algn="l"/>
              </a:tabLst>
            </a:pPr>
            <a:r>
              <a:rPr sz="1900" spc="-35" dirty="0">
                <a:latin typeface="Symbol" panose="05050102010706020507"/>
                <a:cs typeface="Symbol" panose="05050102010706020507"/>
              </a:rPr>
              <a:t></a:t>
            </a:r>
            <a:r>
              <a:rPr sz="2000" i="1" spc="-35" dirty="0">
                <a:latin typeface="Symbol" panose="05050102010706020507"/>
                <a:cs typeface="Symbol" panose="05050102010706020507"/>
              </a:rPr>
              <a:t></a:t>
            </a:r>
            <a:r>
              <a:rPr sz="2000" spc="-35" dirty="0">
                <a:latin typeface="Times New Roman" panose="02020603050405020304"/>
                <a:cs typeface="Times New Roman" panose="02020603050405020304"/>
              </a:rPr>
              <a:t>	</a:t>
            </a:r>
            <a:r>
              <a:rPr sz="1900" spc="5" dirty="0">
                <a:latin typeface="Symbol" panose="05050102010706020507"/>
                <a:cs typeface="Symbol" panose="05050102010706020507"/>
              </a:rPr>
              <a:t></a:t>
            </a:r>
            <a:r>
              <a:rPr sz="1900" spc="15" dirty="0">
                <a:latin typeface="Times New Roman" panose="02020603050405020304"/>
                <a:cs typeface="Times New Roman" panose="02020603050405020304"/>
              </a:rPr>
              <a:t> </a:t>
            </a:r>
            <a:r>
              <a:rPr sz="1900" i="1" spc="-5" dirty="0">
                <a:latin typeface="Times New Roman" panose="02020603050405020304"/>
                <a:cs typeface="Times New Roman" panose="02020603050405020304"/>
              </a:rPr>
              <a:t>RT</a:t>
            </a:r>
            <a:r>
              <a:rPr sz="1900" i="1" spc="-55" dirty="0">
                <a:latin typeface="Times New Roman" panose="02020603050405020304"/>
                <a:cs typeface="Times New Roman" panose="02020603050405020304"/>
              </a:rPr>
              <a:t> </a:t>
            </a:r>
            <a:r>
              <a:rPr sz="2850" baseline="-16000" dirty="0">
                <a:latin typeface="Symbol" panose="05050102010706020507"/>
                <a:cs typeface="Symbol" panose="05050102010706020507"/>
              </a:rPr>
              <a:t></a:t>
            </a:r>
            <a:r>
              <a:rPr sz="2850" spc="-375" baseline="-16000" dirty="0">
                <a:latin typeface="Times New Roman" panose="02020603050405020304"/>
                <a:cs typeface="Times New Roman" panose="02020603050405020304"/>
              </a:rPr>
              <a:t> </a:t>
            </a:r>
            <a:r>
              <a:rPr sz="1900" spc="-10" dirty="0">
                <a:latin typeface="Times New Roman" panose="02020603050405020304"/>
                <a:cs typeface="Times New Roman" panose="02020603050405020304"/>
              </a:rPr>
              <a:t>ln(1</a:t>
            </a:r>
            <a:r>
              <a:rPr sz="1900" spc="-10" dirty="0">
                <a:latin typeface="Symbol" panose="05050102010706020507"/>
                <a:cs typeface="Symbol" panose="05050102010706020507"/>
              </a:rPr>
              <a:t></a:t>
            </a:r>
            <a:r>
              <a:rPr sz="1900" spc="-305" dirty="0">
                <a:latin typeface="Times New Roman" panose="02020603050405020304"/>
                <a:cs typeface="Times New Roman" panose="02020603050405020304"/>
              </a:rPr>
              <a:t> </a:t>
            </a:r>
            <a:r>
              <a:rPr sz="2000" i="1" spc="-50" dirty="0">
                <a:latin typeface="Symbol" panose="05050102010706020507"/>
                <a:cs typeface="Symbol" panose="05050102010706020507"/>
              </a:rPr>
              <a:t></a:t>
            </a:r>
            <a:r>
              <a:rPr sz="2000" i="1" spc="275" dirty="0">
                <a:latin typeface="Times New Roman" panose="02020603050405020304"/>
                <a:cs typeface="Times New Roman" panose="02020603050405020304"/>
              </a:rPr>
              <a:t> </a:t>
            </a:r>
            <a:r>
              <a:rPr sz="1900" dirty="0">
                <a:latin typeface="Times New Roman" panose="02020603050405020304"/>
                <a:cs typeface="Times New Roman" panose="02020603050405020304"/>
              </a:rPr>
              <a:t>)</a:t>
            </a:r>
            <a:r>
              <a:rPr sz="1900" spc="-170" dirty="0">
                <a:latin typeface="Times New Roman" panose="02020603050405020304"/>
                <a:cs typeface="Times New Roman" panose="02020603050405020304"/>
              </a:rPr>
              <a:t> </a:t>
            </a:r>
            <a:r>
              <a:rPr sz="1900" spc="5" dirty="0">
                <a:latin typeface="Symbol" panose="05050102010706020507"/>
                <a:cs typeface="Symbol" panose="05050102010706020507"/>
              </a:rPr>
              <a:t></a:t>
            </a:r>
            <a:r>
              <a:rPr sz="1900" spc="-180" dirty="0">
                <a:latin typeface="Times New Roman" panose="02020603050405020304"/>
                <a:cs typeface="Times New Roman" panose="02020603050405020304"/>
              </a:rPr>
              <a:t> </a:t>
            </a:r>
            <a:r>
              <a:rPr sz="2850" spc="89" baseline="31000" dirty="0">
                <a:latin typeface="Symbol" panose="05050102010706020507"/>
                <a:cs typeface="Symbol" panose="05050102010706020507"/>
              </a:rPr>
              <a:t></a:t>
            </a:r>
            <a:r>
              <a:rPr sz="1900" spc="60" dirty="0">
                <a:latin typeface="Times New Roman" panose="02020603050405020304"/>
                <a:cs typeface="Times New Roman" panose="02020603050405020304"/>
              </a:rPr>
              <a:t>1</a:t>
            </a:r>
            <a:r>
              <a:rPr sz="1900" spc="60" dirty="0">
                <a:latin typeface="Symbol" panose="05050102010706020507"/>
                <a:cs typeface="Symbol" panose="05050102010706020507"/>
              </a:rPr>
              <a:t></a:t>
            </a:r>
            <a:r>
              <a:rPr sz="1900" spc="-20" dirty="0">
                <a:latin typeface="Times New Roman" panose="02020603050405020304"/>
                <a:cs typeface="Times New Roman" panose="02020603050405020304"/>
              </a:rPr>
              <a:t> </a:t>
            </a:r>
            <a:r>
              <a:rPr sz="2850" u="sng" spc="7" baseline="35000" dirty="0">
                <a:uFill>
                  <a:solidFill>
                    <a:srgbClr val="000000"/>
                  </a:solidFill>
                </a:uFill>
                <a:latin typeface="Times New Roman" panose="02020603050405020304"/>
                <a:cs typeface="Times New Roman" panose="02020603050405020304"/>
              </a:rPr>
              <a:t>1</a:t>
            </a:r>
            <a:r>
              <a:rPr sz="2850" spc="-195" baseline="35000" dirty="0">
                <a:latin typeface="Times New Roman" panose="02020603050405020304"/>
                <a:cs typeface="Times New Roman" panose="02020603050405020304"/>
              </a:rPr>
              <a:t> </a:t>
            </a:r>
            <a:r>
              <a:rPr sz="2850" spc="30" baseline="31000" dirty="0">
                <a:latin typeface="Symbol" panose="05050102010706020507"/>
                <a:cs typeface="Symbol" panose="05050102010706020507"/>
              </a:rPr>
              <a:t></a:t>
            </a:r>
            <a:r>
              <a:rPr sz="2000" i="1" spc="20" dirty="0">
                <a:latin typeface="Symbol" panose="05050102010706020507"/>
                <a:cs typeface="Symbol" panose="05050102010706020507"/>
              </a:rPr>
              <a:t></a:t>
            </a:r>
            <a:r>
              <a:rPr sz="2000" spc="20" dirty="0">
                <a:latin typeface="Times New Roman" panose="02020603050405020304"/>
                <a:cs typeface="Times New Roman" panose="02020603050405020304"/>
              </a:rPr>
              <a:t>	</a:t>
            </a:r>
            <a:r>
              <a:rPr sz="1900" spc="5" dirty="0">
                <a:latin typeface="Symbol" panose="05050102010706020507"/>
                <a:cs typeface="Symbol" panose="05050102010706020507"/>
              </a:rPr>
              <a:t></a:t>
            </a:r>
            <a:r>
              <a:rPr sz="1900" spc="-145" dirty="0">
                <a:latin typeface="Times New Roman" panose="02020603050405020304"/>
                <a:cs typeface="Times New Roman" panose="02020603050405020304"/>
              </a:rPr>
              <a:t> </a:t>
            </a:r>
            <a:r>
              <a:rPr sz="2000" i="1" spc="-55" dirty="0">
                <a:latin typeface="Symbol" panose="05050102010706020507"/>
                <a:cs typeface="Symbol" panose="05050102010706020507"/>
              </a:rPr>
              <a:t></a:t>
            </a:r>
            <a:endParaRPr sz="2000">
              <a:latin typeface="Symbol" panose="05050102010706020507"/>
              <a:cs typeface="Symbol" panose="05050102010706020507"/>
            </a:endParaRPr>
          </a:p>
        </p:txBody>
      </p:sp>
      <p:sp>
        <p:nvSpPr>
          <p:cNvPr id="25" name="object 25"/>
          <p:cNvSpPr txBox="1"/>
          <p:nvPr/>
        </p:nvSpPr>
        <p:spPr>
          <a:xfrm>
            <a:off x="10139680" y="3735914"/>
            <a:ext cx="263525" cy="306070"/>
          </a:xfrm>
          <a:prstGeom prst="rect">
            <a:avLst/>
          </a:prstGeom>
        </p:spPr>
        <p:txBody>
          <a:bodyPr vert="horz" wrap="square" lIns="0" tIns="13970" rIns="0" bIns="0" rtlCol="0">
            <a:spAutoFit/>
          </a:bodyPr>
          <a:lstStyle/>
          <a:p>
            <a:pPr marL="12700">
              <a:lnSpc>
                <a:spcPct val="100000"/>
              </a:lnSpc>
              <a:spcBef>
                <a:spcPts val="110"/>
              </a:spcBef>
            </a:pPr>
            <a:r>
              <a:rPr sz="1650" baseline="3000" dirty="0">
                <a:latin typeface="Times New Roman" panose="02020603050405020304"/>
                <a:cs typeface="Times New Roman" panose="02020603050405020304"/>
              </a:rPr>
              <a:t>2</a:t>
            </a:r>
            <a:r>
              <a:rPr sz="1650" spc="345" baseline="3000" dirty="0">
                <a:latin typeface="Times New Roman" panose="02020603050405020304"/>
                <a:cs typeface="Times New Roman" panose="02020603050405020304"/>
              </a:rPr>
              <a:t> </a:t>
            </a:r>
            <a:r>
              <a:rPr sz="1900" dirty="0">
                <a:latin typeface="Symbol" panose="05050102010706020507"/>
                <a:cs typeface="Symbol" panose="05050102010706020507"/>
              </a:rPr>
              <a:t></a:t>
            </a:r>
            <a:endParaRPr sz="1900">
              <a:latin typeface="Symbol" panose="05050102010706020507"/>
              <a:cs typeface="Symbol" panose="05050102010706020507"/>
            </a:endParaRPr>
          </a:p>
        </p:txBody>
      </p:sp>
      <p:sp>
        <p:nvSpPr>
          <p:cNvPr id="26" name="object 26"/>
          <p:cNvSpPr txBox="1"/>
          <p:nvPr/>
        </p:nvSpPr>
        <p:spPr>
          <a:xfrm>
            <a:off x="8735316" y="3883855"/>
            <a:ext cx="711835" cy="306070"/>
          </a:xfrm>
          <a:prstGeom prst="rect">
            <a:avLst/>
          </a:prstGeom>
        </p:spPr>
        <p:txBody>
          <a:bodyPr vert="horz" wrap="square" lIns="0" tIns="13970" rIns="0" bIns="0" rtlCol="0">
            <a:spAutoFit/>
          </a:bodyPr>
          <a:lstStyle/>
          <a:p>
            <a:pPr marL="12700">
              <a:lnSpc>
                <a:spcPct val="100000"/>
              </a:lnSpc>
              <a:spcBef>
                <a:spcPts val="110"/>
              </a:spcBef>
              <a:tabLst>
                <a:tab pos="605155" algn="l"/>
              </a:tabLst>
            </a:pPr>
            <a:r>
              <a:rPr sz="1900" dirty="0">
                <a:latin typeface="Symbol" panose="05050102010706020507"/>
                <a:cs typeface="Symbol" panose="05050102010706020507"/>
              </a:rPr>
              <a:t></a:t>
            </a:r>
            <a:r>
              <a:rPr sz="1900" dirty="0">
                <a:latin typeface="Times New Roman" panose="02020603050405020304"/>
                <a:cs typeface="Times New Roman" panose="02020603050405020304"/>
              </a:rPr>
              <a:t>	</a:t>
            </a:r>
            <a:r>
              <a:rPr sz="1900" dirty="0">
                <a:latin typeface="Symbol" panose="05050102010706020507"/>
                <a:cs typeface="Symbol" panose="05050102010706020507"/>
              </a:rPr>
              <a:t></a:t>
            </a:r>
            <a:endParaRPr sz="1900">
              <a:latin typeface="Symbol" panose="05050102010706020507"/>
              <a:cs typeface="Symbol" panose="05050102010706020507"/>
            </a:endParaRPr>
          </a:p>
        </p:txBody>
      </p:sp>
      <p:sp>
        <p:nvSpPr>
          <p:cNvPr id="27" name="object 27"/>
          <p:cNvSpPr txBox="1"/>
          <p:nvPr/>
        </p:nvSpPr>
        <p:spPr>
          <a:xfrm>
            <a:off x="7561063" y="3902576"/>
            <a:ext cx="118745" cy="306070"/>
          </a:xfrm>
          <a:prstGeom prst="rect">
            <a:avLst/>
          </a:prstGeom>
        </p:spPr>
        <p:txBody>
          <a:bodyPr vert="horz" wrap="square" lIns="0" tIns="13970" rIns="0" bIns="0" rtlCol="0">
            <a:spAutoFit/>
          </a:bodyPr>
          <a:lstStyle/>
          <a:p>
            <a:pPr marL="12700">
              <a:lnSpc>
                <a:spcPct val="100000"/>
              </a:lnSpc>
              <a:spcBef>
                <a:spcPts val="110"/>
              </a:spcBef>
            </a:pPr>
            <a:r>
              <a:rPr sz="1900" dirty="0">
                <a:latin typeface="Symbol" panose="05050102010706020507"/>
                <a:cs typeface="Symbol" panose="05050102010706020507"/>
              </a:rPr>
              <a:t></a:t>
            </a:r>
            <a:endParaRPr sz="1900">
              <a:latin typeface="Symbol" panose="05050102010706020507"/>
              <a:cs typeface="Symbol" panose="05050102010706020507"/>
            </a:endParaRPr>
          </a:p>
        </p:txBody>
      </p:sp>
      <p:sp>
        <p:nvSpPr>
          <p:cNvPr id="28" name="object 28"/>
          <p:cNvSpPr txBox="1"/>
          <p:nvPr/>
        </p:nvSpPr>
        <p:spPr>
          <a:xfrm>
            <a:off x="10284329" y="3902576"/>
            <a:ext cx="118745" cy="306070"/>
          </a:xfrm>
          <a:prstGeom prst="rect">
            <a:avLst/>
          </a:prstGeom>
        </p:spPr>
        <p:txBody>
          <a:bodyPr vert="horz" wrap="square" lIns="0" tIns="13970" rIns="0" bIns="0" rtlCol="0">
            <a:spAutoFit/>
          </a:bodyPr>
          <a:lstStyle/>
          <a:p>
            <a:pPr marL="12700">
              <a:lnSpc>
                <a:spcPct val="100000"/>
              </a:lnSpc>
              <a:spcBef>
                <a:spcPts val="110"/>
              </a:spcBef>
            </a:pPr>
            <a:r>
              <a:rPr sz="1900" dirty="0">
                <a:latin typeface="Symbol" panose="05050102010706020507"/>
                <a:cs typeface="Symbol" panose="05050102010706020507"/>
              </a:rPr>
              <a:t></a:t>
            </a:r>
            <a:endParaRPr sz="1900">
              <a:latin typeface="Symbol" panose="05050102010706020507"/>
              <a:cs typeface="Symbol" panose="05050102010706020507"/>
            </a:endParaRPr>
          </a:p>
        </p:txBody>
      </p:sp>
      <p:sp>
        <p:nvSpPr>
          <p:cNvPr id="29" name="object 29"/>
          <p:cNvSpPr txBox="1"/>
          <p:nvPr/>
        </p:nvSpPr>
        <p:spPr>
          <a:xfrm>
            <a:off x="7026758" y="4137891"/>
            <a:ext cx="2396490" cy="463550"/>
          </a:xfrm>
          <a:prstGeom prst="rect">
            <a:avLst/>
          </a:prstGeom>
        </p:spPr>
        <p:txBody>
          <a:bodyPr vert="horz" wrap="square" lIns="0" tIns="13970" rIns="0" bIns="0" rtlCol="0">
            <a:spAutoFit/>
          </a:bodyPr>
          <a:lstStyle/>
          <a:p>
            <a:pPr marL="12700">
              <a:lnSpc>
                <a:spcPct val="100000"/>
              </a:lnSpc>
              <a:spcBef>
                <a:spcPts val="110"/>
              </a:spcBef>
              <a:tabLst>
                <a:tab pos="1940560" algn="l"/>
              </a:tabLst>
            </a:pPr>
            <a:r>
              <a:rPr sz="1900" spc="5" dirty="0">
                <a:latin typeface="Symbol" panose="05050102010706020507"/>
                <a:cs typeface="Symbol" panose="05050102010706020507"/>
              </a:rPr>
              <a:t></a:t>
            </a:r>
            <a:r>
              <a:rPr sz="1900" spc="5" dirty="0">
                <a:latin typeface="Times New Roman" panose="02020603050405020304"/>
                <a:cs typeface="Times New Roman" panose="02020603050405020304"/>
              </a:rPr>
              <a:t> </a:t>
            </a:r>
            <a:r>
              <a:rPr sz="1900" i="1" spc="-5" dirty="0">
                <a:latin typeface="Times New Roman" panose="02020603050405020304"/>
                <a:cs typeface="Times New Roman" panose="02020603050405020304"/>
              </a:rPr>
              <a:t>RT </a:t>
            </a:r>
            <a:r>
              <a:rPr sz="4500" spc="-75" baseline="-5000" dirty="0">
                <a:latin typeface="Symbol" panose="05050102010706020507"/>
                <a:cs typeface="Symbol" panose="05050102010706020507"/>
              </a:rPr>
              <a:t></a:t>
            </a:r>
            <a:r>
              <a:rPr sz="1900" spc="-50" dirty="0">
                <a:latin typeface="Times New Roman" panose="02020603050405020304"/>
                <a:cs typeface="Times New Roman" panose="02020603050405020304"/>
              </a:rPr>
              <a:t>ln(1</a:t>
            </a:r>
            <a:r>
              <a:rPr sz="1900" spc="-50" dirty="0">
                <a:latin typeface="Symbol" panose="05050102010706020507"/>
                <a:cs typeface="Symbol" panose="05050102010706020507"/>
              </a:rPr>
              <a:t></a:t>
            </a:r>
            <a:r>
              <a:rPr sz="1900" spc="-50" dirty="0">
                <a:latin typeface="Times New Roman" panose="02020603050405020304"/>
                <a:cs typeface="Times New Roman" panose="02020603050405020304"/>
              </a:rPr>
              <a:t> </a:t>
            </a:r>
            <a:r>
              <a:rPr sz="2000" i="1" spc="-50" dirty="0">
                <a:latin typeface="Symbol" panose="05050102010706020507"/>
                <a:cs typeface="Symbol" panose="05050102010706020507"/>
              </a:rPr>
              <a:t></a:t>
            </a:r>
            <a:r>
              <a:rPr sz="2000" i="1" spc="-50" dirty="0">
                <a:latin typeface="Times New Roman" panose="02020603050405020304"/>
                <a:cs typeface="Times New Roman" panose="02020603050405020304"/>
              </a:rPr>
              <a:t> </a:t>
            </a:r>
            <a:r>
              <a:rPr sz="1900" dirty="0">
                <a:latin typeface="Times New Roman" panose="02020603050405020304"/>
                <a:cs typeface="Times New Roman" panose="02020603050405020304"/>
              </a:rPr>
              <a:t>)</a:t>
            </a:r>
            <a:r>
              <a:rPr sz="1900" spc="-135" dirty="0">
                <a:latin typeface="Times New Roman" panose="02020603050405020304"/>
                <a:cs typeface="Times New Roman" panose="02020603050405020304"/>
              </a:rPr>
              <a:t> </a:t>
            </a:r>
            <a:r>
              <a:rPr sz="1900" spc="5" dirty="0">
                <a:latin typeface="Symbol" panose="05050102010706020507"/>
                <a:cs typeface="Symbol" panose="05050102010706020507"/>
              </a:rPr>
              <a:t></a:t>
            </a:r>
            <a:r>
              <a:rPr sz="1900" spc="-280" dirty="0">
                <a:latin typeface="Times New Roman" panose="02020603050405020304"/>
                <a:cs typeface="Times New Roman" panose="02020603050405020304"/>
              </a:rPr>
              <a:t> </a:t>
            </a:r>
            <a:r>
              <a:rPr sz="2000" i="1" spc="-50" dirty="0">
                <a:latin typeface="Symbol" panose="05050102010706020507"/>
                <a:cs typeface="Symbol" panose="05050102010706020507"/>
              </a:rPr>
              <a:t></a:t>
            </a:r>
            <a:r>
              <a:rPr sz="2000" spc="-50" dirty="0">
                <a:latin typeface="Times New Roman" panose="02020603050405020304"/>
                <a:cs typeface="Times New Roman" panose="02020603050405020304"/>
              </a:rPr>
              <a:t>	</a:t>
            </a:r>
            <a:r>
              <a:rPr sz="1900" spc="5" dirty="0">
                <a:latin typeface="Symbol" panose="05050102010706020507"/>
                <a:cs typeface="Symbol" panose="05050102010706020507"/>
              </a:rPr>
              <a:t></a:t>
            </a:r>
            <a:r>
              <a:rPr sz="1900" spc="-145" dirty="0">
                <a:latin typeface="Times New Roman" panose="02020603050405020304"/>
                <a:cs typeface="Times New Roman" panose="02020603050405020304"/>
              </a:rPr>
              <a:t> </a:t>
            </a:r>
            <a:r>
              <a:rPr sz="2000" i="1" spc="-55" dirty="0">
                <a:latin typeface="Symbol" panose="05050102010706020507"/>
                <a:cs typeface="Symbol" panose="05050102010706020507"/>
              </a:rPr>
              <a:t></a:t>
            </a:r>
            <a:endParaRPr sz="2000">
              <a:latin typeface="Symbol" panose="05050102010706020507"/>
              <a:cs typeface="Symbol" panose="05050102010706020507"/>
            </a:endParaRPr>
          </a:p>
        </p:txBody>
      </p:sp>
      <p:sp>
        <p:nvSpPr>
          <p:cNvPr id="30" name="object 30"/>
          <p:cNvSpPr/>
          <p:nvPr/>
        </p:nvSpPr>
        <p:spPr>
          <a:xfrm>
            <a:off x="8598508" y="5887118"/>
            <a:ext cx="372110" cy="0"/>
          </a:xfrm>
          <a:custGeom>
            <a:avLst/>
            <a:gdLst/>
            <a:ahLst/>
            <a:cxnLst/>
            <a:rect l="l" t="t" r="r" b="b"/>
            <a:pathLst>
              <a:path w="372109">
                <a:moveTo>
                  <a:pt x="0" y="0"/>
                </a:moveTo>
                <a:lnTo>
                  <a:pt x="371608" y="0"/>
                </a:lnTo>
              </a:path>
            </a:pathLst>
          </a:custGeom>
          <a:ln w="11980">
            <a:solidFill>
              <a:srgbClr val="000000"/>
            </a:solidFill>
          </a:ln>
        </p:spPr>
        <p:txBody>
          <a:bodyPr wrap="square" lIns="0" tIns="0" rIns="0" bIns="0" rtlCol="0"/>
          <a:lstStyle/>
          <a:p/>
        </p:txBody>
      </p:sp>
      <p:sp>
        <p:nvSpPr>
          <p:cNvPr id="31" name="object 31"/>
          <p:cNvSpPr txBox="1"/>
          <p:nvPr/>
        </p:nvSpPr>
        <p:spPr>
          <a:xfrm>
            <a:off x="7170855" y="5685680"/>
            <a:ext cx="1202055" cy="182245"/>
          </a:xfrm>
          <a:prstGeom prst="rect">
            <a:avLst/>
          </a:prstGeom>
        </p:spPr>
        <p:txBody>
          <a:bodyPr vert="horz" wrap="square" lIns="0" tIns="13335" rIns="0" bIns="0" rtlCol="0">
            <a:spAutoFit/>
          </a:bodyPr>
          <a:lstStyle/>
          <a:p>
            <a:pPr marL="12700">
              <a:lnSpc>
                <a:spcPct val="100000"/>
              </a:lnSpc>
              <a:spcBef>
                <a:spcPts val="105"/>
              </a:spcBef>
              <a:tabLst>
                <a:tab pos="527685" algn="l"/>
                <a:tab pos="1118870" algn="l"/>
              </a:tabLst>
            </a:pPr>
            <a:r>
              <a:rPr sz="1100" dirty="0">
                <a:latin typeface="Times New Roman" panose="02020603050405020304"/>
                <a:cs typeface="Times New Roman" panose="02020603050405020304"/>
              </a:rPr>
              <a:t>*</a:t>
            </a:r>
            <a:r>
              <a:rPr sz="1100" dirty="0">
                <a:latin typeface="Times New Roman" panose="02020603050405020304"/>
                <a:cs typeface="Times New Roman" panose="02020603050405020304"/>
              </a:rPr>
              <a:t>	</a:t>
            </a:r>
            <a:r>
              <a:rPr sz="1100" dirty="0">
                <a:latin typeface="Times New Roman" panose="02020603050405020304"/>
                <a:cs typeface="Times New Roman" panose="02020603050405020304"/>
              </a:rPr>
              <a:t>*</a:t>
            </a:r>
            <a:r>
              <a:rPr sz="1100" dirty="0">
                <a:latin typeface="Times New Roman" panose="02020603050405020304"/>
                <a:cs typeface="Times New Roman" panose="02020603050405020304"/>
              </a:rPr>
              <a:t>	</a:t>
            </a:r>
            <a:r>
              <a:rPr sz="1100" dirty="0">
                <a:latin typeface="Times New Roman" panose="02020603050405020304"/>
                <a:cs typeface="Times New Roman" panose="02020603050405020304"/>
              </a:rPr>
              <a:t>*</a:t>
            </a:r>
            <a:endParaRPr sz="1100">
              <a:latin typeface="Times New Roman" panose="02020603050405020304"/>
              <a:cs typeface="Times New Roman" panose="02020603050405020304"/>
            </a:endParaRPr>
          </a:p>
        </p:txBody>
      </p:sp>
      <p:sp>
        <p:nvSpPr>
          <p:cNvPr id="32" name="object 32"/>
          <p:cNvSpPr txBox="1"/>
          <p:nvPr/>
        </p:nvSpPr>
        <p:spPr>
          <a:xfrm>
            <a:off x="9127017" y="5685680"/>
            <a:ext cx="292735" cy="182245"/>
          </a:xfrm>
          <a:prstGeom prst="rect">
            <a:avLst/>
          </a:prstGeom>
        </p:spPr>
        <p:txBody>
          <a:bodyPr vert="horz" wrap="square" lIns="0" tIns="13335" rIns="0" bIns="0" rtlCol="0">
            <a:spAutoFit/>
          </a:bodyPr>
          <a:lstStyle/>
          <a:p>
            <a:pPr marL="12700">
              <a:lnSpc>
                <a:spcPct val="100000"/>
              </a:lnSpc>
              <a:spcBef>
                <a:spcPts val="105"/>
              </a:spcBef>
            </a:pPr>
            <a:r>
              <a:rPr sz="1100" dirty="0">
                <a:latin typeface="Times New Roman" panose="02020603050405020304"/>
                <a:cs typeface="Times New Roman" panose="02020603050405020304"/>
              </a:rPr>
              <a:t>*1/</a:t>
            </a:r>
            <a:r>
              <a:rPr sz="1100" spc="-200" dirty="0">
                <a:latin typeface="Times New Roman" panose="02020603050405020304"/>
                <a:cs typeface="Times New Roman" panose="02020603050405020304"/>
              </a:rPr>
              <a:t> </a:t>
            </a:r>
            <a:r>
              <a:rPr sz="1100" dirty="0">
                <a:latin typeface="Times New Roman" panose="02020603050405020304"/>
                <a:cs typeface="Times New Roman" panose="02020603050405020304"/>
              </a:rPr>
              <a:t>3</a:t>
            </a:r>
            <a:endParaRPr sz="1100">
              <a:latin typeface="Times New Roman" panose="02020603050405020304"/>
              <a:cs typeface="Times New Roman" panose="02020603050405020304"/>
            </a:endParaRPr>
          </a:p>
        </p:txBody>
      </p:sp>
      <p:sp>
        <p:nvSpPr>
          <p:cNvPr id="33" name="object 33"/>
          <p:cNvSpPr txBox="1"/>
          <p:nvPr/>
        </p:nvSpPr>
        <p:spPr>
          <a:xfrm>
            <a:off x="8863916" y="5703303"/>
            <a:ext cx="95885" cy="182245"/>
          </a:xfrm>
          <a:prstGeom prst="rect">
            <a:avLst/>
          </a:prstGeom>
        </p:spPr>
        <p:txBody>
          <a:bodyPr vert="horz" wrap="square" lIns="0" tIns="13335" rIns="0" bIns="0" rtlCol="0">
            <a:spAutoFit/>
          </a:bodyPr>
          <a:lstStyle/>
          <a:p>
            <a:pPr marL="12700">
              <a:lnSpc>
                <a:spcPct val="100000"/>
              </a:lnSpc>
              <a:spcBef>
                <a:spcPts val="105"/>
              </a:spcBef>
            </a:pPr>
            <a:r>
              <a:rPr sz="1100" dirty="0">
                <a:latin typeface="Times New Roman" panose="02020603050405020304"/>
                <a:cs typeface="Times New Roman" panose="02020603050405020304"/>
              </a:rPr>
              <a:t>1</a:t>
            </a:r>
            <a:endParaRPr sz="1100">
              <a:latin typeface="Times New Roman" panose="02020603050405020304"/>
              <a:cs typeface="Times New Roman" panose="02020603050405020304"/>
            </a:endParaRPr>
          </a:p>
        </p:txBody>
      </p:sp>
      <p:sp>
        <p:nvSpPr>
          <p:cNvPr id="34" name="object 34"/>
          <p:cNvSpPr txBox="1"/>
          <p:nvPr/>
        </p:nvSpPr>
        <p:spPr>
          <a:xfrm>
            <a:off x="7152155" y="5857311"/>
            <a:ext cx="95885" cy="182245"/>
          </a:xfrm>
          <a:prstGeom prst="rect">
            <a:avLst/>
          </a:prstGeom>
        </p:spPr>
        <p:txBody>
          <a:bodyPr vert="horz" wrap="square" lIns="0" tIns="13335" rIns="0" bIns="0" rtlCol="0">
            <a:spAutoFit/>
          </a:bodyPr>
          <a:lstStyle/>
          <a:p>
            <a:pPr marL="12700">
              <a:lnSpc>
                <a:spcPct val="100000"/>
              </a:lnSpc>
              <a:spcBef>
                <a:spcPts val="105"/>
              </a:spcBef>
            </a:pPr>
            <a:r>
              <a:rPr sz="1100"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35" name="object 35"/>
          <p:cNvSpPr txBox="1"/>
          <p:nvPr/>
        </p:nvSpPr>
        <p:spPr>
          <a:xfrm>
            <a:off x="7667755" y="5857311"/>
            <a:ext cx="95885" cy="182245"/>
          </a:xfrm>
          <a:prstGeom prst="rect">
            <a:avLst/>
          </a:prstGeom>
        </p:spPr>
        <p:txBody>
          <a:bodyPr vert="horz" wrap="square" lIns="0" tIns="13335" rIns="0" bIns="0" rtlCol="0">
            <a:spAutoFit/>
          </a:bodyPr>
          <a:lstStyle/>
          <a:p>
            <a:pPr marL="12700">
              <a:lnSpc>
                <a:spcPct val="100000"/>
              </a:lnSpc>
              <a:spcBef>
                <a:spcPts val="105"/>
              </a:spcBef>
            </a:pPr>
            <a:r>
              <a:rPr sz="1100"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36" name="object 36"/>
          <p:cNvSpPr txBox="1"/>
          <p:nvPr/>
        </p:nvSpPr>
        <p:spPr>
          <a:xfrm>
            <a:off x="8258539" y="5857311"/>
            <a:ext cx="95885" cy="182245"/>
          </a:xfrm>
          <a:prstGeom prst="rect">
            <a:avLst/>
          </a:prstGeom>
        </p:spPr>
        <p:txBody>
          <a:bodyPr vert="horz" wrap="square" lIns="0" tIns="13335" rIns="0" bIns="0" rtlCol="0">
            <a:spAutoFit/>
          </a:bodyPr>
          <a:lstStyle/>
          <a:p>
            <a:pPr marL="12700">
              <a:lnSpc>
                <a:spcPct val="100000"/>
              </a:lnSpc>
              <a:spcBef>
                <a:spcPts val="105"/>
              </a:spcBef>
            </a:pPr>
            <a:r>
              <a:rPr sz="1100"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37" name="object 37"/>
          <p:cNvSpPr txBox="1"/>
          <p:nvPr/>
        </p:nvSpPr>
        <p:spPr>
          <a:xfrm>
            <a:off x="9108317" y="5857311"/>
            <a:ext cx="95885" cy="182245"/>
          </a:xfrm>
          <a:prstGeom prst="rect">
            <a:avLst/>
          </a:prstGeom>
        </p:spPr>
        <p:txBody>
          <a:bodyPr vert="horz" wrap="square" lIns="0" tIns="13335" rIns="0" bIns="0" rtlCol="0">
            <a:spAutoFit/>
          </a:bodyPr>
          <a:lstStyle/>
          <a:p>
            <a:pPr marL="12700">
              <a:lnSpc>
                <a:spcPct val="100000"/>
              </a:lnSpc>
              <a:spcBef>
                <a:spcPts val="105"/>
              </a:spcBef>
            </a:pPr>
            <a:r>
              <a:rPr sz="1100"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38" name="object 38"/>
          <p:cNvSpPr txBox="1"/>
          <p:nvPr/>
        </p:nvSpPr>
        <p:spPr>
          <a:xfrm>
            <a:off x="8842672" y="6047301"/>
            <a:ext cx="88265" cy="182245"/>
          </a:xfrm>
          <a:prstGeom prst="rect">
            <a:avLst/>
          </a:prstGeom>
        </p:spPr>
        <p:txBody>
          <a:bodyPr vert="horz" wrap="square" lIns="0" tIns="13335" rIns="0" bIns="0" rtlCol="0">
            <a:spAutoFit/>
          </a:bodyPr>
          <a:lstStyle/>
          <a:p>
            <a:pPr marL="12700">
              <a:lnSpc>
                <a:spcPct val="100000"/>
              </a:lnSpc>
              <a:spcBef>
                <a:spcPts val="105"/>
              </a:spcBef>
            </a:pPr>
            <a:r>
              <a:rPr sz="1100" i="1" dirty="0">
                <a:latin typeface="Times New Roman" panose="02020603050405020304"/>
                <a:cs typeface="Times New Roman" panose="02020603050405020304"/>
              </a:rPr>
              <a:t>c</a:t>
            </a:r>
            <a:endParaRPr sz="1100">
              <a:latin typeface="Times New Roman" panose="02020603050405020304"/>
              <a:cs typeface="Times New Roman" panose="02020603050405020304"/>
            </a:endParaRPr>
          </a:p>
        </p:txBody>
      </p:sp>
      <p:sp>
        <p:nvSpPr>
          <p:cNvPr id="39" name="object 39"/>
          <p:cNvSpPr txBox="1"/>
          <p:nvPr/>
        </p:nvSpPr>
        <p:spPr>
          <a:xfrm>
            <a:off x="8619169" y="5882139"/>
            <a:ext cx="227965" cy="306070"/>
          </a:xfrm>
          <a:prstGeom prst="rect">
            <a:avLst/>
          </a:prstGeom>
        </p:spPr>
        <p:txBody>
          <a:bodyPr vert="horz" wrap="square" lIns="0" tIns="14604" rIns="0" bIns="0" rtlCol="0">
            <a:spAutoFit/>
          </a:bodyPr>
          <a:lstStyle/>
          <a:p>
            <a:pPr marL="12700">
              <a:lnSpc>
                <a:spcPct val="100000"/>
              </a:lnSpc>
              <a:spcBef>
                <a:spcPts val="115"/>
              </a:spcBef>
            </a:pPr>
            <a:r>
              <a:rPr sz="1900" i="1" spc="10" dirty="0">
                <a:latin typeface="Times New Roman" panose="02020603050405020304"/>
                <a:cs typeface="Times New Roman" panose="02020603050405020304"/>
              </a:rPr>
              <a:t>M</a:t>
            </a:r>
            <a:endParaRPr sz="1900">
              <a:latin typeface="Times New Roman" panose="02020603050405020304"/>
              <a:cs typeface="Times New Roman" panose="02020603050405020304"/>
            </a:endParaRPr>
          </a:p>
        </p:txBody>
      </p:sp>
      <p:sp>
        <p:nvSpPr>
          <p:cNvPr id="40" name="object 40"/>
          <p:cNvSpPr txBox="1"/>
          <p:nvPr/>
        </p:nvSpPr>
        <p:spPr>
          <a:xfrm>
            <a:off x="8611988" y="5524649"/>
            <a:ext cx="289560" cy="322580"/>
          </a:xfrm>
          <a:prstGeom prst="rect">
            <a:avLst/>
          </a:prstGeom>
        </p:spPr>
        <p:txBody>
          <a:bodyPr vert="horz" wrap="square" lIns="0" tIns="15240" rIns="0" bIns="0" rtlCol="0">
            <a:spAutoFit/>
          </a:bodyPr>
          <a:lstStyle/>
          <a:p>
            <a:pPr marL="12700">
              <a:lnSpc>
                <a:spcPct val="100000"/>
              </a:lnSpc>
              <a:spcBef>
                <a:spcPts val="120"/>
              </a:spcBef>
            </a:pPr>
            <a:r>
              <a:rPr sz="2000" i="1" spc="-140" dirty="0">
                <a:latin typeface="Symbol" panose="05050102010706020507"/>
                <a:cs typeface="Symbol" panose="05050102010706020507"/>
              </a:rPr>
              <a:t></a:t>
            </a:r>
            <a:r>
              <a:rPr sz="1900" i="1" spc="-140" dirty="0">
                <a:latin typeface="Times New Roman" panose="02020603050405020304"/>
                <a:cs typeface="Times New Roman" panose="02020603050405020304"/>
              </a:rPr>
              <a:t>V</a:t>
            </a:r>
            <a:endParaRPr sz="1900">
              <a:latin typeface="Times New Roman" panose="02020603050405020304"/>
              <a:cs typeface="Times New Roman" panose="02020603050405020304"/>
            </a:endParaRPr>
          </a:p>
        </p:txBody>
      </p:sp>
      <p:sp>
        <p:nvSpPr>
          <p:cNvPr id="41" name="object 41"/>
          <p:cNvSpPr txBox="1"/>
          <p:nvPr/>
        </p:nvSpPr>
        <p:spPr>
          <a:xfrm>
            <a:off x="8979470" y="5678656"/>
            <a:ext cx="152400" cy="322580"/>
          </a:xfrm>
          <a:prstGeom prst="rect">
            <a:avLst/>
          </a:prstGeom>
        </p:spPr>
        <p:txBody>
          <a:bodyPr vert="horz" wrap="square" lIns="0" tIns="15240" rIns="0" bIns="0" rtlCol="0">
            <a:spAutoFit/>
          </a:bodyPr>
          <a:lstStyle/>
          <a:p>
            <a:pPr marL="12700">
              <a:lnSpc>
                <a:spcPct val="100000"/>
              </a:lnSpc>
              <a:spcBef>
                <a:spcPts val="120"/>
              </a:spcBef>
            </a:pPr>
            <a:r>
              <a:rPr sz="2000" i="1" spc="-50" dirty="0">
                <a:latin typeface="Symbol" panose="05050102010706020507"/>
                <a:cs typeface="Symbol" panose="05050102010706020507"/>
              </a:rPr>
              <a:t></a:t>
            </a:r>
            <a:endParaRPr sz="2000">
              <a:latin typeface="Symbol" panose="05050102010706020507"/>
              <a:cs typeface="Symbol" panose="05050102010706020507"/>
            </a:endParaRPr>
          </a:p>
        </p:txBody>
      </p:sp>
      <p:sp>
        <p:nvSpPr>
          <p:cNvPr id="42" name="object 42"/>
          <p:cNvSpPr txBox="1"/>
          <p:nvPr/>
        </p:nvSpPr>
        <p:spPr>
          <a:xfrm>
            <a:off x="6485766" y="5678656"/>
            <a:ext cx="2077720" cy="322580"/>
          </a:xfrm>
          <a:prstGeom prst="rect">
            <a:avLst/>
          </a:prstGeom>
        </p:spPr>
        <p:txBody>
          <a:bodyPr vert="horz" wrap="square" lIns="0" tIns="15240" rIns="0" bIns="0" rtlCol="0">
            <a:spAutoFit/>
          </a:bodyPr>
          <a:lstStyle/>
          <a:p>
            <a:pPr marL="12700">
              <a:lnSpc>
                <a:spcPct val="100000"/>
              </a:lnSpc>
              <a:spcBef>
                <a:spcPts val="120"/>
              </a:spcBef>
              <a:tabLst>
                <a:tab pos="1340485" algn="l"/>
                <a:tab pos="1931035" algn="l"/>
              </a:tabLst>
            </a:pPr>
            <a:r>
              <a:rPr sz="1900" spc="-30" dirty="0">
                <a:latin typeface="Times New Roman" panose="02020603050405020304"/>
                <a:cs typeface="Times New Roman" panose="02020603050405020304"/>
              </a:rPr>
              <a:t>l</a:t>
            </a:r>
            <a:r>
              <a:rPr sz="1900" spc="-5" dirty="0">
                <a:latin typeface="Times New Roman" panose="02020603050405020304"/>
                <a:cs typeface="Times New Roman" panose="02020603050405020304"/>
              </a:rPr>
              <a:t>n</a:t>
            </a:r>
            <a:r>
              <a:rPr sz="1900" spc="-165" dirty="0">
                <a:latin typeface="Times New Roman" panose="02020603050405020304"/>
                <a:cs typeface="Times New Roman" panose="02020603050405020304"/>
              </a:rPr>
              <a:t>(</a:t>
            </a:r>
            <a:r>
              <a:rPr sz="1900" spc="140" dirty="0">
                <a:latin typeface="Times New Roman" panose="02020603050405020304"/>
                <a:cs typeface="Times New Roman" panose="02020603050405020304"/>
              </a:rPr>
              <a:t>1</a:t>
            </a:r>
            <a:r>
              <a:rPr sz="1900" spc="5" dirty="0">
                <a:latin typeface="Symbol" panose="05050102010706020507"/>
                <a:cs typeface="Symbol" panose="05050102010706020507"/>
              </a:rPr>
              <a:t></a:t>
            </a:r>
            <a:r>
              <a:rPr sz="1900" spc="-310" dirty="0">
                <a:latin typeface="Times New Roman" panose="02020603050405020304"/>
                <a:cs typeface="Times New Roman" panose="02020603050405020304"/>
              </a:rPr>
              <a:t> </a:t>
            </a:r>
            <a:r>
              <a:rPr sz="2000" i="1" spc="-50" dirty="0">
                <a:latin typeface="Symbol" panose="05050102010706020507"/>
                <a:cs typeface="Symbol" panose="05050102010706020507"/>
              </a:rPr>
              <a:t></a:t>
            </a:r>
            <a:r>
              <a:rPr sz="2000" dirty="0">
                <a:latin typeface="Times New Roman" panose="02020603050405020304"/>
                <a:cs typeface="Times New Roman" panose="02020603050405020304"/>
              </a:rPr>
              <a:t> </a:t>
            </a:r>
            <a:r>
              <a:rPr sz="2000" spc="-130" dirty="0">
                <a:latin typeface="Times New Roman" panose="02020603050405020304"/>
                <a:cs typeface="Times New Roman" panose="02020603050405020304"/>
              </a:rPr>
              <a:t> </a:t>
            </a:r>
            <a:r>
              <a:rPr sz="1900" dirty="0">
                <a:latin typeface="Times New Roman" panose="02020603050405020304"/>
                <a:cs typeface="Times New Roman" panose="02020603050405020304"/>
              </a:rPr>
              <a:t>)</a:t>
            </a:r>
            <a:r>
              <a:rPr sz="1900" spc="-165" dirty="0">
                <a:latin typeface="Times New Roman" panose="02020603050405020304"/>
                <a:cs typeface="Times New Roman" panose="02020603050405020304"/>
              </a:rPr>
              <a:t> </a:t>
            </a:r>
            <a:r>
              <a:rPr sz="1900" spc="5" dirty="0">
                <a:latin typeface="Symbol" panose="05050102010706020507"/>
                <a:cs typeface="Symbol" panose="05050102010706020507"/>
              </a:rPr>
              <a:t></a:t>
            </a:r>
            <a:r>
              <a:rPr sz="1900" spc="-285" dirty="0">
                <a:latin typeface="Times New Roman" panose="02020603050405020304"/>
                <a:cs typeface="Times New Roman" panose="02020603050405020304"/>
              </a:rPr>
              <a:t> </a:t>
            </a:r>
            <a:r>
              <a:rPr sz="2000" i="1" spc="-50" dirty="0">
                <a:latin typeface="Symbol" panose="05050102010706020507"/>
                <a:cs typeface="Symbol" panose="05050102010706020507"/>
              </a:rPr>
              <a:t></a:t>
            </a:r>
            <a:r>
              <a:rPr sz="2000" dirty="0">
                <a:latin typeface="Times New Roman" panose="02020603050405020304"/>
                <a:cs typeface="Times New Roman" panose="02020603050405020304"/>
              </a:rPr>
              <a:t>	</a:t>
            </a:r>
            <a:r>
              <a:rPr sz="1900" spc="5" dirty="0">
                <a:latin typeface="Symbol" panose="05050102010706020507"/>
                <a:cs typeface="Symbol" panose="05050102010706020507"/>
              </a:rPr>
              <a:t></a:t>
            </a:r>
            <a:r>
              <a:rPr sz="1900" spc="-75" dirty="0">
                <a:latin typeface="Times New Roman" panose="02020603050405020304"/>
                <a:cs typeface="Times New Roman" panose="02020603050405020304"/>
              </a:rPr>
              <a:t> </a:t>
            </a:r>
            <a:r>
              <a:rPr sz="2000" i="1" spc="-65" dirty="0">
                <a:latin typeface="Symbol" panose="05050102010706020507"/>
                <a:cs typeface="Symbol" panose="05050102010706020507"/>
              </a:rPr>
              <a:t></a:t>
            </a:r>
            <a:r>
              <a:rPr sz="2000" i="1" spc="-50" dirty="0">
                <a:latin typeface="Symbol" panose="05050102010706020507"/>
                <a:cs typeface="Symbol" panose="05050102010706020507"/>
              </a:rPr>
              <a:t></a:t>
            </a:r>
            <a:r>
              <a:rPr sz="2000" dirty="0">
                <a:latin typeface="Times New Roman" panose="02020603050405020304"/>
                <a:cs typeface="Times New Roman" panose="02020603050405020304"/>
              </a:rPr>
              <a:t>	</a:t>
            </a:r>
            <a:r>
              <a:rPr sz="1900" spc="5" dirty="0">
                <a:latin typeface="Symbol" panose="05050102010706020507"/>
                <a:cs typeface="Symbol" panose="05050102010706020507"/>
              </a:rPr>
              <a:t></a:t>
            </a:r>
            <a:endParaRPr sz="1900">
              <a:latin typeface="Symbol" panose="05050102010706020507"/>
              <a:cs typeface="Symbol" panose="05050102010706020507"/>
            </a:endParaRPr>
          </a:p>
        </p:txBody>
      </p:sp>
      <p:sp>
        <p:nvSpPr>
          <p:cNvPr id="43" name="object 43"/>
          <p:cNvSpPr txBox="1"/>
          <p:nvPr/>
        </p:nvSpPr>
        <p:spPr>
          <a:xfrm>
            <a:off x="9467679" y="5691773"/>
            <a:ext cx="332105" cy="306070"/>
          </a:xfrm>
          <a:prstGeom prst="rect">
            <a:avLst/>
          </a:prstGeom>
        </p:spPr>
        <p:txBody>
          <a:bodyPr vert="horz" wrap="square" lIns="0" tIns="14604" rIns="0" bIns="0" rtlCol="0">
            <a:spAutoFit/>
          </a:bodyPr>
          <a:lstStyle/>
          <a:p>
            <a:pPr marL="12700">
              <a:lnSpc>
                <a:spcPct val="100000"/>
              </a:lnSpc>
              <a:spcBef>
                <a:spcPts val="115"/>
              </a:spcBef>
            </a:pPr>
            <a:r>
              <a:rPr sz="1900" spc="5" dirty="0">
                <a:latin typeface="Symbol" panose="05050102010706020507"/>
                <a:cs typeface="Symbol" panose="05050102010706020507"/>
              </a:rPr>
              <a:t></a:t>
            </a:r>
            <a:r>
              <a:rPr sz="1900" spc="-155" dirty="0">
                <a:latin typeface="Times New Roman" panose="02020603050405020304"/>
                <a:cs typeface="Times New Roman" panose="02020603050405020304"/>
              </a:rPr>
              <a:t> </a:t>
            </a:r>
            <a:r>
              <a:rPr sz="1900" spc="5" dirty="0">
                <a:latin typeface="Times New Roman" panose="02020603050405020304"/>
                <a:cs typeface="Times New Roman" panose="02020603050405020304"/>
              </a:rPr>
              <a:t>0</a:t>
            </a:r>
            <a:endParaRPr sz="1900">
              <a:latin typeface="Times New Roman" panose="02020603050405020304"/>
              <a:cs typeface="Times New Roman" panose="02020603050405020304"/>
            </a:endParaRPr>
          </a:p>
        </p:txBody>
      </p:sp>
      <p:sp>
        <p:nvSpPr>
          <p:cNvPr id="44" name="object 44"/>
          <p:cNvSpPr/>
          <p:nvPr/>
        </p:nvSpPr>
        <p:spPr>
          <a:xfrm>
            <a:off x="3316065" y="2100109"/>
            <a:ext cx="237490" cy="0"/>
          </a:xfrm>
          <a:custGeom>
            <a:avLst/>
            <a:gdLst/>
            <a:ahLst/>
            <a:cxnLst/>
            <a:rect l="l" t="t" r="r" b="b"/>
            <a:pathLst>
              <a:path w="237489">
                <a:moveTo>
                  <a:pt x="0" y="0"/>
                </a:moveTo>
                <a:lnTo>
                  <a:pt x="237130" y="0"/>
                </a:lnTo>
              </a:path>
            </a:pathLst>
          </a:custGeom>
          <a:ln w="12064">
            <a:solidFill>
              <a:srgbClr val="000000"/>
            </a:solidFill>
          </a:ln>
        </p:spPr>
        <p:txBody>
          <a:bodyPr wrap="square" lIns="0" tIns="0" rIns="0" bIns="0" rtlCol="0"/>
          <a:lstStyle/>
          <a:p/>
        </p:txBody>
      </p:sp>
      <p:sp>
        <p:nvSpPr>
          <p:cNvPr id="45" name="object 45"/>
          <p:cNvSpPr/>
          <p:nvPr/>
        </p:nvSpPr>
        <p:spPr>
          <a:xfrm>
            <a:off x="4304450" y="2100109"/>
            <a:ext cx="232410" cy="0"/>
          </a:xfrm>
          <a:custGeom>
            <a:avLst/>
            <a:gdLst/>
            <a:ahLst/>
            <a:cxnLst/>
            <a:rect l="l" t="t" r="r" b="b"/>
            <a:pathLst>
              <a:path w="232410">
                <a:moveTo>
                  <a:pt x="0" y="0"/>
                </a:moveTo>
                <a:lnTo>
                  <a:pt x="232194" y="0"/>
                </a:lnTo>
              </a:path>
            </a:pathLst>
          </a:custGeom>
          <a:ln w="12064">
            <a:solidFill>
              <a:srgbClr val="000000"/>
            </a:solidFill>
          </a:ln>
        </p:spPr>
        <p:txBody>
          <a:bodyPr wrap="square" lIns="0" tIns="0" rIns="0" bIns="0" rtlCol="0"/>
          <a:lstStyle/>
          <a:p/>
        </p:txBody>
      </p:sp>
      <p:sp>
        <p:nvSpPr>
          <p:cNvPr id="46" name="object 46"/>
          <p:cNvSpPr txBox="1"/>
          <p:nvPr/>
        </p:nvSpPr>
        <p:spPr>
          <a:xfrm>
            <a:off x="3435013" y="2261513"/>
            <a:ext cx="1080135" cy="182880"/>
          </a:xfrm>
          <a:prstGeom prst="rect">
            <a:avLst/>
          </a:prstGeom>
        </p:spPr>
        <p:txBody>
          <a:bodyPr vert="horz" wrap="square" lIns="0" tIns="14604" rIns="0" bIns="0" rtlCol="0">
            <a:spAutoFit/>
          </a:bodyPr>
          <a:lstStyle/>
          <a:p>
            <a:pPr marL="12700">
              <a:lnSpc>
                <a:spcPct val="100000"/>
              </a:lnSpc>
              <a:spcBef>
                <a:spcPts val="115"/>
              </a:spcBef>
              <a:tabLst>
                <a:tab pos="995680" algn="l"/>
              </a:tabLst>
            </a:pPr>
            <a:r>
              <a:rPr sz="1100" spc="10" dirty="0">
                <a:latin typeface="Times New Roman" panose="02020603050405020304"/>
                <a:cs typeface="Times New Roman" panose="02020603050405020304"/>
              </a:rPr>
              <a:t>0</a:t>
            </a:r>
            <a:r>
              <a:rPr sz="1100" spc="10" dirty="0">
                <a:latin typeface="Times New Roman" panose="02020603050405020304"/>
                <a:cs typeface="Times New Roman" panose="02020603050405020304"/>
              </a:rPr>
              <a:t>	</a:t>
            </a:r>
            <a:r>
              <a:rPr sz="1100" spc="10"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47" name="object 47"/>
          <p:cNvSpPr txBox="1"/>
          <p:nvPr/>
        </p:nvSpPr>
        <p:spPr>
          <a:xfrm>
            <a:off x="2559376" y="2070181"/>
            <a:ext cx="1462405" cy="182880"/>
          </a:xfrm>
          <a:prstGeom prst="rect">
            <a:avLst/>
          </a:prstGeom>
        </p:spPr>
        <p:txBody>
          <a:bodyPr vert="horz" wrap="square" lIns="0" tIns="14604" rIns="0" bIns="0" rtlCol="0">
            <a:spAutoFit/>
          </a:bodyPr>
          <a:lstStyle/>
          <a:p>
            <a:pPr marL="12700">
              <a:lnSpc>
                <a:spcPct val="100000"/>
              </a:lnSpc>
              <a:spcBef>
                <a:spcPts val="115"/>
              </a:spcBef>
              <a:tabLst>
                <a:tab pos="414655" algn="l"/>
                <a:tab pos="1362075" algn="l"/>
              </a:tabLst>
            </a:pPr>
            <a:r>
              <a:rPr sz="1100" spc="10" dirty="0">
                <a:latin typeface="Times New Roman" panose="02020603050405020304"/>
                <a:cs typeface="Times New Roman" panose="02020603050405020304"/>
              </a:rPr>
              <a:t>1</a:t>
            </a:r>
            <a:r>
              <a:rPr sz="1100" spc="10" dirty="0">
                <a:latin typeface="Times New Roman" panose="02020603050405020304"/>
                <a:cs typeface="Times New Roman" panose="02020603050405020304"/>
              </a:rPr>
              <a:t>   </a:t>
            </a:r>
            <a:r>
              <a:rPr sz="1100" spc="-105" dirty="0">
                <a:latin typeface="Times New Roman" panose="02020603050405020304"/>
                <a:cs typeface="Times New Roman" panose="02020603050405020304"/>
              </a:rPr>
              <a:t> </a:t>
            </a:r>
            <a:r>
              <a:rPr sz="1100" spc="10" dirty="0">
                <a:latin typeface="Times New Roman" panose="02020603050405020304"/>
                <a:cs typeface="Times New Roman" panose="02020603050405020304"/>
              </a:rPr>
              <a:t>2</a:t>
            </a:r>
            <a:r>
              <a:rPr sz="1100" dirty="0">
                <a:latin typeface="Times New Roman" panose="02020603050405020304"/>
                <a:cs typeface="Times New Roman" panose="02020603050405020304"/>
              </a:rPr>
              <a:t>	</a:t>
            </a:r>
            <a:r>
              <a:rPr sz="1100" spc="10" dirty="0">
                <a:latin typeface="Times New Roman" panose="02020603050405020304"/>
                <a:cs typeface="Times New Roman" panose="02020603050405020304"/>
              </a:rPr>
              <a:t>3</a:t>
            </a:r>
            <a:r>
              <a:rPr sz="1100" dirty="0">
                <a:latin typeface="Times New Roman" panose="02020603050405020304"/>
                <a:cs typeface="Times New Roman" panose="02020603050405020304"/>
              </a:rPr>
              <a:t>	</a:t>
            </a:r>
            <a:r>
              <a:rPr sz="1100" i="1" spc="10" dirty="0">
                <a:latin typeface="Times New Roman" panose="02020603050405020304"/>
                <a:cs typeface="Times New Roman" panose="02020603050405020304"/>
              </a:rPr>
              <a:t>V</a:t>
            </a:r>
            <a:endParaRPr sz="1100">
              <a:latin typeface="Times New Roman" panose="02020603050405020304"/>
              <a:cs typeface="Times New Roman" panose="02020603050405020304"/>
            </a:endParaRPr>
          </a:p>
        </p:txBody>
      </p:sp>
      <p:sp>
        <p:nvSpPr>
          <p:cNvPr id="48" name="object 48"/>
          <p:cNvSpPr txBox="1"/>
          <p:nvPr/>
        </p:nvSpPr>
        <p:spPr>
          <a:xfrm>
            <a:off x="3295787" y="2095184"/>
            <a:ext cx="176530" cy="308610"/>
          </a:xfrm>
          <a:prstGeom prst="rect">
            <a:avLst/>
          </a:prstGeom>
        </p:spPr>
        <p:txBody>
          <a:bodyPr vert="horz" wrap="square" lIns="0" tIns="16510" rIns="0" bIns="0" rtlCol="0">
            <a:spAutoFit/>
          </a:bodyPr>
          <a:lstStyle/>
          <a:p>
            <a:pPr marL="12700">
              <a:lnSpc>
                <a:spcPct val="100000"/>
              </a:lnSpc>
              <a:spcBef>
                <a:spcPts val="130"/>
              </a:spcBef>
            </a:pPr>
            <a:r>
              <a:rPr sz="1900" i="1" spc="25" dirty="0">
                <a:latin typeface="Times New Roman" panose="02020603050405020304"/>
                <a:cs typeface="Times New Roman" panose="02020603050405020304"/>
              </a:rPr>
              <a:t>V</a:t>
            </a:r>
            <a:endParaRPr sz="1900">
              <a:latin typeface="Times New Roman" panose="02020603050405020304"/>
              <a:cs typeface="Times New Roman" panose="02020603050405020304"/>
            </a:endParaRPr>
          </a:p>
        </p:txBody>
      </p:sp>
      <p:sp>
        <p:nvSpPr>
          <p:cNvPr id="49" name="object 49"/>
          <p:cNvSpPr txBox="1"/>
          <p:nvPr/>
        </p:nvSpPr>
        <p:spPr>
          <a:xfrm>
            <a:off x="4287954" y="2081768"/>
            <a:ext cx="154305" cy="324485"/>
          </a:xfrm>
          <a:prstGeom prst="rect">
            <a:avLst/>
          </a:prstGeom>
        </p:spPr>
        <p:txBody>
          <a:bodyPr vert="horz" wrap="square" lIns="0" tIns="17145" rIns="0" bIns="0" rtlCol="0">
            <a:spAutoFit/>
          </a:bodyPr>
          <a:lstStyle/>
          <a:p>
            <a:pPr marL="12700">
              <a:lnSpc>
                <a:spcPct val="100000"/>
              </a:lnSpc>
              <a:spcBef>
                <a:spcPts val="135"/>
              </a:spcBef>
            </a:pPr>
            <a:r>
              <a:rPr sz="2000" i="1" spc="-35" dirty="0">
                <a:latin typeface="Symbol" panose="05050102010706020507"/>
                <a:cs typeface="Symbol" panose="05050102010706020507"/>
              </a:rPr>
              <a:t></a:t>
            </a:r>
            <a:endParaRPr sz="2000">
              <a:latin typeface="Symbol" panose="05050102010706020507"/>
              <a:cs typeface="Symbol" panose="05050102010706020507"/>
            </a:endParaRPr>
          </a:p>
        </p:txBody>
      </p:sp>
      <p:sp>
        <p:nvSpPr>
          <p:cNvPr id="50" name="object 50"/>
          <p:cNvSpPr txBox="1"/>
          <p:nvPr/>
        </p:nvSpPr>
        <p:spPr>
          <a:xfrm>
            <a:off x="2444419" y="1890058"/>
            <a:ext cx="2051050" cy="324485"/>
          </a:xfrm>
          <a:prstGeom prst="rect">
            <a:avLst/>
          </a:prstGeom>
        </p:spPr>
        <p:txBody>
          <a:bodyPr vert="horz" wrap="square" lIns="0" tIns="17145" rIns="0" bIns="0" rtlCol="0">
            <a:spAutoFit/>
          </a:bodyPr>
          <a:lstStyle/>
          <a:p>
            <a:pPr marL="12700">
              <a:lnSpc>
                <a:spcPct val="100000"/>
              </a:lnSpc>
              <a:spcBef>
                <a:spcPts val="135"/>
              </a:spcBef>
              <a:tabLst>
                <a:tab pos="676910" algn="l"/>
                <a:tab pos="1172845" algn="l"/>
                <a:tab pos="1664970" algn="l"/>
              </a:tabLst>
            </a:pPr>
            <a:r>
              <a:rPr sz="2000" i="1" spc="-35" dirty="0">
                <a:latin typeface="Symbol" panose="05050102010706020507"/>
                <a:cs typeface="Symbol" panose="05050102010706020507"/>
              </a:rPr>
              <a:t></a:t>
            </a:r>
            <a:r>
              <a:rPr sz="2000" i="1" spc="-130" dirty="0">
                <a:latin typeface="Times New Roman" panose="02020603050405020304"/>
                <a:cs typeface="Times New Roman" panose="02020603050405020304"/>
              </a:rPr>
              <a:t> </a:t>
            </a:r>
            <a:r>
              <a:rPr sz="2000" i="1" spc="-35" dirty="0">
                <a:latin typeface="Symbol" panose="05050102010706020507"/>
                <a:cs typeface="Symbol" panose="05050102010706020507"/>
              </a:rPr>
              <a:t></a:t>
            </a:r>
            <a:r>
              <a:rPr sz="2000" i="1" spc="75" dirty="0">
                <a:latin typeface="Times New Roman" panose="02020603050405020304"/>
                <a:cs typeface="Times New Roman" panose="02020603050405020304"/>
              </a:rPr>
              <a:t> </a:t>
            </a:r>
            <a:r>
              <a:rPr sz="2000" i="1" spc="-35" dirty="0">
                <a:latin typeface="Symbol" panose="05050102010706020507"/>
                <a:cs typeface="Symbol" panose="05050102010706020507"/>
              </a:rPr>
              <a:t></a:t>
            </a:r>
            <a:r>
              <a:rPr sz="2000" spc="-35" dirty="0">
                <a:latin typeface="Times New Roman" panose="02020603050405020304"/>
                <a:cs typeface="Times New Roman" panose="02020603050405020304"/>
              </a:rPr>
              <a:t>	</a:t>
            </a:r>
            <a:r>
              <a:rPr sz="1900" spc="20" dirty="0">
                <a:latin typeface="Symbol" panose="05050102010706020507"/>
                <a:cs typeface="Symbol" panose="05050102010706020507"/>
              </a:rPr>
              <a:t></a:t>
            </a:r>
            <a:r>
              <a:rPr sz="1900" spc="125" dirty="0">
                <a:latin typeface="Times New Roman" panose="02020603050405020304"/>
                <a:cs typeface="Times New Roman" panose="02020603050405020304"/>
              </a:rPr>
              <a:t> </a:t>
            </a:r>
            <a:r>
              <a:rPr sz="2850" i="1" spc="37" baseline="35000" dirty="0">
                <a:latin typeface="Times New Roman" panose="02020603050405020304"/>
                <a:cs typeface="Times New Roman" panose="02020603050405020304"/>
              </a:rPr>
              <a:t>V	</a:t>
            </a:r>
            <a:r>
              <a:rPr sz="1900" spc="20" dirty="0">
                <a:latin typeface="Symbol" panose="05050102010706020507"/>
                <a:cs typeface="Symbol" panose="05050102010706020507"/>
              </a:rPr>
              <a:t></a:t>
            </a:r>
            <a:r>
              <a:rPr sz="1900" spc="-80" dirty="0">
                <a:latin typeface="Times New Roman" panose="02020603050405020304"/>
                <a:cs typeface="Times New Roman" panose="02020603050405020304"/>
              </a:rPr>
              <a:t> </a:t>
            </a:r>
            <a:r>
              <a:rPr sz="2000" i="1" spc="-35" dirty="0">
                <a:latin typeface="Symbol" panose="05050102010706020507"/>
                <a:cs typeface="Symbol" panose="05050102010706020507"/>
              </a:rPr>
              <a:t></a:t>
            </a:r>
            <a:r>
              <a:rPr sz="2000" spc="-35" dirty="0">
                <a:latin typeface="Times New Roman" panose="02020603050405020304"/>
                <a:cs typeface="Times New Roman" panose="02020603050405020304"/>
              </a:rPr>
              <a:t>	</a:t>
            </a:r>
            <a:r>
              <a:rPr sz="1900" spc="20" dirty="0">
                <a:latin typeface="Symbol" panose="05050102010706020507"/>
                <a:cs typeface="Symbol" panose="05050102010706020507"/>
              </a:rPr>
              <a:t></a:t>
            </a:r>
            <a:r>
              <a:rPr sz="1900" spc="330" dirty="0">
                <a:latin typeface="Times New Roman" panose="02020603050405020304"/>
                <a:cs typeface="Times New Roman" panose="02020603050405020304"/>
              </a:rPr>
              <a:t> </a:t>
            </a:r>
            <a:r>
              <a:rPr sz="2850" spc="30" baseline="35000" dirty="0">
                <a:latin typeface="Times New Roman" panose="02020603050405020304"/>
                <a:cs typeface="Times New Roman" panose="02020603050405020304"/>
              </a:rPr>
              <a:t>1</a:t>
            </a:r>
            <a:endParaRPr sz="2850" baseline="35000">
              <a:latin typeface="Times New Roman" panose="02020603050405020304"/>
              <a:cs typeface="Times New Roman" panose="02020603050405020304"/>
            </a:endParaRPr>
          </a:p>
        </p:txBody>
      </p:sp>
      <p:sp>
        <p:nvSpPr>
          <p:cNvPr id="51" name="object 51"/>
          <p:cNvSpPr/>
          <p:nvPr/>
        </p:nvSpPr>
        <p:spPr>
          <a:xfrm>
            <a:off x="4212617" y="2826822"/>
            <a:ext cx="24130" cy="17145"/>
          </a:xfrm>
          <a:custGeom>
            <a:avLst/>
            <a:gdLst/>
            <a:ahLst/>
            <a:cxnLst/>
            <a:rect l="l" t="t" r="r" b="b"/>
            <a:pathLst>
              <a:path w="24130" h="17144">
                <a:moveTo>
                  <a:pt x="0" y="16895"/>
                </a:moveTo>
                <a:lnTo>
                  <a:pt x="23982" y="0"/>
                </a:lnTo>
              </a:path>
            </a:pathLst>
          </a:custGeom>
          <a:ln w="3175">
            <a:solidFill>
              <a:srgbClr val="000000"/>
            </a:solidFill>
          </a:ln>
        </p:spPr>
        <p:txBody>
          <a:bodyPr wrap="square" lIns="0" tIns="0" rIns="0" bIns="0" rtlCol="0"/>
          <a:lstStyle/>
          <a:p/>
        </p:txBody>
      </p:sp>
      <p:sp>
        <p:nvSpPr>
          <p:cNvPr id="52" name="object 52"/>
          <p:cNvSpPr/>
          <p:nvPr/>
        </p:nvSpPr>
        <p:spPr>
          <a:xfrm>
            <a:off x="4236900" y="2826071"/>
            <a:ext cx="59055" cy="122555"/>
          </a:xfrm>
          <a:custGeom>
            <a:avLst/>
            <a:gdLst/>
            <a:ahLst/>
            <a:cxnLst/>
            <a:rect l="l" t="t" r="r" b="b"/>
            <a:pathLst>
              <a:path w="59055" h="122555">
                <a:moveTo>
                  <a:pt x="0" y="0"/>
                </a:moveTo>
                <a:lnTo>
                  <a:pt x="58457" y="122415"/>
                </a:lnTo>
              </a:path>
            </a:pathLst>
          </a:custGeom>
          <a:ln w="3175">
            <a:solidFill>
              <a:srgbClr val="000000"/>
            </a:solidFill>
          </a:ln>
        </p:spPr>
        <p:txBody>
          <a:bodyPr wrap="square" lIns="0" tIns="0" rIns="0" bIns="0" rtlCol="0"/>
          <a:lstStyle/>
          <a:p/>
        </p:txBody>
      </p:sp>
      <p:sp>
        <p:nvSpPr>
          <p:cNvPr id="53" name="object 53"/>
          <p:cNvSpPr/>
          <p:nvPr/>
        </p:nvSpPr>
        <p:spPr>
          <a:xfrm>
            <a:off x="4295357" y="2624801"/>
            <a:ext cx="64135" cy="324485"/>
          </a:xfrm>
          <a:custGeom>
            <a:avLst/>
            <a:gdLst/>
            <a:ahLst/>
            <a:cxnLst/>
            <a:rect l="l" t="t" r="r" b="b"/>
            <a:pathLst>
              <a:path w="64135" h="324485">
                <a:moveTo>
                  <a:pt x="0" y="324436"/>
                </a:moveTo>
                <a:lnTo>
                  <a:pt x="64003" y="0"/>
                </a:lnTo>
              </a:path>
            </a:pathLst>
          </a:custGeom>
          <a:ln w="3175">
            <a:solidFill>
              <a:srgbClr val="000000"/>
            </a:solidFill>
          </a:ln>
        </p:spPr>
        <p:txBody>
          <a:bodyPr wrap="square" lIns="0" tIns="0" rIns="0" bIns="0" rtlCol="0"/>
          <a:lstStyle/>
          <a:p/>
        </p:txBody>
      </p:sp>
      <p:sp>
        <p:nvSpPr>
          <p:cNvPr id="54" name="object 54"/>
          <p:cNvSpPr/>
          <p:nvPr/>
        </p:nvSpPr>
        <p:spPr>
          <a:xfrm>
            <a:off x="4359361" y="2624426"/>
            <a:ext cx="262890" cy="0"/>
          </a:xfrm>
          <a:custGeom>
            <a:avLst/>
            <a:gdLst/>
            <a:ahLst/>
            <a:cxnLst/>
            <a:rect l="l" t="t" r="r" b="b"/>
            <a:pathLst>
              <a:path w="262889">
                <a:moveTo>
                  <a:pt x="0" y="0"/>
                </a:moveTo>
                <a:lnTo>
                  <a:pt x="262609" y="0"/>
                </a:lnTo>
              </a:path>
            </a:pathLst>
          </a:custGeom>
          <a:ln w="3175">
            <a:solidFill>
              <a:srgbClr val="000000"/>
            </a:solidFill>
          </a:ln>
        </p:spPr>
        <p:txBody>
          <a:bodyPr wrap="square" lIns="0" tIns="0" rIns="0" bIns="0" rtlCol="0"/>
          <a:lstStyle/>
          <a:p/>
        </p:txBody>
      </p:sp>
      <p:sp>
        <p:nvSpPr>
          <p:cNvPr id="55" name="object 55"/>
          <p:cNvSpPr/>
          <p:nvPr/>
        </p:nvSpPr>
        <p:spPr>
          <a:xfrm>
            <a:off x="4203174" y="2610895"/>
            <a:ext cx="412115" cy="330835"/>
          </a:xfrm>
          <a:custGeom>
            <a:avLst/>
            <a:gdLst/>
            <a:ahLst/>
            <a:cxnLst/>
            <a:rect l="l" t="t" r="r" b="b"/>
            <a:pathLst>
              <a:path w="412114" h="330835">
                <a:moveTo>
                  <a:pt x="42778" y="217428"/>
                </a:moveTo>
                <a:lnTo>
                  <a:pt x="20235" y="217428"/>
                </a:lnTo>
                <a:lnTo>
                  <a:pt x="79142" y="330832"/>
                </a:lnTo>
                <a:lnTo>
                  <a:pt x="91134" y="330832"/>
                </a:lnTo>
                <a:lnTo>
                  <a:pt x="96883" y="301542"/>
                </a:lnTo>
                <a:lnTo>
                  <a:pt x="84688" y="301542"/>
                </a:lnTo>
                <a:lnTo>
                  <a:pt x="42778" y="217428"/>
                </a:lnTo>
                <a:close/>
              </a:path>
              <a:path w="412114" h="330835">
                <a:moveTo>
                  <a:pt x="412051" y="0"/>
                </a:moveTo>
                <a:lnTo>
                  <a:pt x="144195" y="0"/>
                </a:lnTo>
                <a:lnTo>
                  <a:pt x="84688" y="301542"/>
                </a:lnTo>
                <a:lnTo>
                  <a:pt x="96883" y="301542"/>
                </a:lnTo>
                <a:lnTo>
                  <a:pt x="153638" y="12403"/>
                </a:lnTo>
                <a:lnTo>
                  <a:pt x="412051" y="12403"/>
                </a:lnTo>
                <a:lnTo>
                  <a:pt x="412051" y="0"/>
                </a:lnTo>
                <a:close/>
              </a:path>
              <a:path w="412114" h="330835">
                <a:moveTo>
                  <a:pt x="33425" y="198657"/>
                </a:moveTo>
                <a:lnTo>
                  <a:pt x="0" y="221933"/>
                </a:lnTo>
                <a:lnTo>
                  <a:pt x="4496" y="228317"/>
                </a:lnTo>
                <a:lnTo>
                  <a:pt x="20235" y="217428"/>
                </a:lnTo>
                <a:lnTo>
                  <a:pt x="42778" y="217428"/>
                </a:lnTo>
                <a:lnTo>
                  <a:pt x="33425" y="198657"/>
                </a:lnTo>
                <a:close/>
              </a:path>
            </a:pathLst>
          </a:custGeom>
          <a:solidFill>
            <a:srgbClr val="000000"/>
          </a:solidFill>
        </p:spPr>
        <p:txBody>
          <a:bodyPr wrap="square" lIns="0" tIns="0" rIns="0" bIns="0" rtlCol="0"/>
          <a:lstStyle/>
          <a:p/>
        </p:txBody>
      </p:sp>
      <p:sp>
        <p:nvSpPr>
          <p:cNvPr id="56" name="object 56"/>
          <p:cNvSpPr txBox="1"/>
          <p:nvPr/>
        </p:nvSpPr>
        <p:spPr>
          <a:xfrm>
            <a:off x="4207412" y="2637006"/>
            <a:ext cx="97790" cy="186055"/>
          </a:xfrm>
          <a:prstGeom prst="rect">
            <a:avLst/>
          </a:prstGeom>
        </p:spPr>
        <p:txBody>
          <a:bodyPr vert="horz" wrap="square" lIns="0" tIns="17145" rIns="0" bIns="0" rtlCol="0">
            <a:spAutoFit/>
          </a:bodyPr>
          <a:lstStyle/>
          <a:p>
            <a:pPr marL="12700">
              <a:lnSpc>
                <a:spcPct val="100000"/>
              </a:lnSpc>
              <a:spcBef>
                <a:spcPts val="135"/>
              </a:spcBef>
            </a:pPr>
            <a:r>
              <a:rPr sz="1100" spc="15" dirty="0">
                <a:latin typeface="Times New Roman" panose="02020603050405020304"/>
                <a:cs typeface="Times New Roman" panose="02020603050405020304"/>
              </a:rPr>
              <a:t>3</a:t>
            </a:r>
            <a:endParaRPr sz="1100">
              <a:latin typeface="Times New Roman" panose="02020603050405020304"/>
              <a:cs typeface="Times New Roman" panose="02020603050405020304"/>
            </a:endParaRPr>
          </a:p>
        </p:txBody>
      </p:sp>
      <p:sp>
        <p:nvSpPr>
          <p:cNvPr id="57" name="object 57"/>
          <p:cNvSpPr txBox="1"/>
          <p:nvPr/>
        </p:nvSpPr>
        <p:spPr>
          <a:xfrm>
            <a:off x="2557457" y="2763559"/>
            <a:ext cx="2017395" cy="186055"/>
          </a:xfrm>
          <a:prstGeom prst="rect">
            <a:avLst/>
          </a:prstGeom>
        </p:spPr>
        <p:txBody>
          <a:bodyPr vert="horz" wrap="square" lIns="0" tIns="17145" rIns="0" bIns="0" rtlCol="0">
            <a:spAutoFit/>
          </a:bodyPr>
          <a:lstStyle/>
          <a:p>
            <a:pPr marL="12700">
              <a:lnSpc>
                <a:spcPct val="100000"/>
              </a:lnSpc>
              <a:spcBef>
                <a:spcPts val="135"/>
              </a:spcBef>
              <a:tabLst>
                <a:tab pos="463550" algn="l"/>
                <a:tab pos="920750" algn="l"/>
                <a:tab pos="1916430" algn="l"/>
              </a:tabLst>
            </a:pPr>
            <a:r>
              <a:rPr sz="1100" spc="15" dirty="0">
                <a:latin typeface="Times New Roman" panose="02020603050405020304"/>
                <a:cs typeface="Times New Roman" panose="02020603050405020304"/>
              </a:rPr>
              <a:t>1</a:t>
            </a:r>
            <a:r>
              <a:rPr sz="1100" spc="15" dirty="0">
                <a:latin typeface="Times New Roman" panose="02020603050405020304"/>
                <a:cs typeface="Times New Roman" panose="02020603050405020304"/>
              </a:rPr>
              <a:t>	</a:t>
            </a:r>
            <a:r>
              <a:rPr sz="1100" spc="15" dirty="0">
                <a:latin typeface="Times New Roman" panose="02020603050405020304"/>
                <a:cs typeface="Times New Roman" panose="02020603050405020304"/>
              </a:rPr>
              <a:t>2</a:t>
            </a:r>
            <a:r>
              <a:rPr sz="1100" spc="15" dirty="0">
                <a:latin typeface="Times New Roman" panose="02020603050405020304"/>
                <a:cs typeface="Times New Roman" panose="02020603050405020304"/>
              </a:rPr>
              <a:t>	</a:t>
            </a:r>
            <a:r>
              <a:rPr sz="1100" spc="15" dirty="0">
                <a:latin typeface="Times New Roman" panose="02020603050405020304"/>
                <a:cs typeface="Times New Roman" panose="02020603050405020304"/>
              </a:rPr>
              <a:t>3</a:t>
            </a:r>
            <a:r>
              <a:rPr sz="1100" spc="15" dirty="0">
                <a:latin typeface="Times New Roman" panose="02020603050405020304"/>
                <a:cs typeface="Times New Roman" panose="02020603050405020304"/>
              </a:rPr>
              <a:t>	</a:t>
            </a:r>
            <a:r>
              <a:rPr sz="1100" i="1" spc="15" dirty="0">
                <a:latin typeface="Times New Roman" panose="02020603050405020304"/>
                <a:cs typeface="Times New Roman" panose="02020603050405020304"/>
              </a:rPr>
              <a:t>V</a:t>
            </a:r>
            <a:endParaRPr sz="1100">
              <a:latin typeface="Times New Roman" panose="02020603050405020304"/>
              <a:cs typeface="Times New Roman" panose="02020603050405020304"/>
            </a:endParaRPr>
          </a:p>
        </p:txBody>
      </p:sp>
      <p:sp>
        <p:nvSpPr>
          <p:cNvPr id="58" name="object 58"/>
          <p:cNvSpPr txBox="1"/>
          <p:nvPr/>
        </p:nvSpPr>
        <p:spPr>
          <a:xfrm>
            <a:off x="2443991" y="2580871"/>
            <a:ext cx="2063114" cy="328930"/>
          </a:xfrm>
          <a:prstGeom prst="rect">
            <a:avLst/>
          </a:prstGeom>
        </p:spPr>
        <p:txBody>
          <a:bodyPr vert="horz" wrap="square" lIns="0" tIns="14604" rIns="0" bIns="0" rtlCol="0">
            <a:spAutoFit/>
          </a:bodyPr>
          <a:lstStyle/>
          <a:p>
            <a:pPr marL="12700">
              <a:lnSpc>
                <a:spcPct val="100000"/>
              </a:lnSpc>
              <a:spcBef>
                <a:spcPts val="115"/>
              </a:spcBef>
              <a:tabLst>
                <a:tab pos="725805" algn="l"/>
                <a:tab pos="1179195" algn="l"/>
                <a:tab pos="1913255" algn="l"/>
              </a:tabLst>
            </a:pPr>
            <a:r>
              <a:rPr sz="2050" i="1" spc="-55" dirty="0">
                <a:latin typeface="Symbol" panose="05050102010706020507"/>
                <a:cs typeface="Symbol" panose="05050102010706020507"/>
              </a:rPr>
              <a:t></a:t>
            </a:r>
            <a:r>
              <a:rPr sz="2050" spc="-55" dirty="0">
                <a:latin typeface="Times New Roman" panose="02020603050405020304"/>
                <a:cs typeface="Times New Roman" panose="02020603050405020304"/>
              </a:rPr>
              <a:t> </a:t>
            </a:r>
            <a:r>
              <a:rPr sz="2050" spc="-120" dirty="0">
                <a:latin typeface="Times New Roman" panose="02020603050405020304"/>
                <a:cs typeface="Times New Roman" panose="02020603050405020304"/>
              </a:rPr>
              <a:t> </a:t>
            </a:r>
            <a:r>
              <a:rPr sz="1950" dirty="0">
                <a:latin typeface="Symbol" panose="05050102010706020507"/>
                <a:cs typeface="Symbol" panose="05050102010706020507"/>
              </a:rPr>
              <a:t></a:t>
            </a:r>
            <a:r>
              <a:rPr sz="1950" spc="-114" dirty="0">
                <a:latin typeface="Times New Roman" panose="02020603050405020304"/>
                <a:cs typeface="Times New Roman" panose="02020603050405020304"/>
              </a:rPr>
              <a:t> </a:t>
            </a:r>
            <a:r>
              <a:rPr sz="2050" i="1" spc="-55" dirty="0">
                <a:latin typeface="Symbol" panose="05050102010706020507"/>
                <a:cs typeface="Symbol" panose="05050102010706020507"/>
              </a:rPr>
              <a:t></a:t>
            </a:r>
            <a:r>
              <a:rPr sz="2050" dirty="0">
                <a:latin typeface="Times New Roman" panose="02020603050405020304"/>
                <a:cs typeface="Times New Roman" panose="02020603050405020304"/>
              </a:rPr>
              <a:t>	</a:t>
            </a:r>
            <a:r>
              <a:rPr sz="1950" dirty="0">
                <a:latin typeface="Symbol" panose="05050102010706020507"/>
                <a:cs typeface="Symbol" panose="05050102010706020507"/>
              </a:rPr>
              <a:t></a:t>
            </a:r>
            <a:r>
              <a:rPr sz="1950" spc="-114" dirty="0">
                <a:latin typeface="Times New Roman" panose="02020603050405020304"/>
                <a:cs typeface="Times New Roman" panose="02020603050405020304"/>
              </a:rPr>
              <a:t> </a:t>
            </a:r>
            <a:r>
              <a:rPr sz="2050" i="1" spc="-55" dirty="0">
                <a:latin typeface="Symbol" panose="05050102010706020507"/>
                <a:cs typeface="Symbol" panose="05050102010706020507"/>
              </a:rPr>
              <a:t></a:t>
            </a:r>
            <a:r>
              <a:rPr sz="2050" dirty="0">
                <a:latin typeface="Times New Roman" panose="02020603050405020304"/>
                <a:cs typeface="Times New Roman" panose="02020603050405020304"/>
              </a:rPr>
              <a:t>	</a:t>
            </a:r>
            <a:r>
              <a:rPr sz="1950" dirty="0">
                <a:latin typeface="Symbol" panose="05050102010706020507"/>
                <a:cs typeface="Symbol" panose="05050102010706020507"/>
              </a:rPr>
              <a:t></a:t>
            </a:r>
            <a:r>
              <a:rPr sz="1950" spc="-114" dirty="0">
                <a:latin typeface="Times New Roman" panose="02020603050405020304"/>
                <a:cs typeface="Times New Roman" panose="02020603050405020304"/>
              </a:rPr>
              <a:t> </a:t>
            </a:r>
            <a:r>
              <a:rPr sz="2050" i="1" spc="-55" dirty="0">
                <a:latin typeface="Symbol" panose="05050102010706020507"/>
                <a:cs typeface="Symbol" panose="05050102010706020507"/>
              </a:rPr>
              <a:t></a:t>
            </a:r>
            <a:r>
              <a:rPr sz="2050" spc="10" dirty="0">
                <a:latin typeface="Times New Roman" panose="02020603050405020304"/>
                <a:cs typeface="Times New Roman" panose="02020603050405020304"/>
              </a:rPr>
              <a:t> </a:t>
            </a:r>
            <a:r>
              <a:rPr sz="1950" dirty="0">
                <a:latin typeface="Symbol" panose="05050102010706020507"/>
                <a:cs typeface="Symbol" panose="05050102010706020507"/>
              </a:rPr>
              <a:t></a:t>
            </a:r>
            <a:r>
              <a:rPr sz="1950" dirty="0">
                <a:latin typeface="Times New Roman" panose="02020603050405020304"/>
                <a:cs typeface="Times New Roman" panose="02020603050405020304"/>
              </a:rPr>
              <a:t>	</a:t>
            </a:r>
            <a:r>
              <a:rPr sz="2050" i="1" spc="-55" dirty="0">
                <a:latin typeface="Symbol" panose="05050102010706020507"/>
                <a:cs typeface="Symbol" panose="05050102010706020507"/>
              </a:rPr>
              <a:t></a:t>
            </a:r>
            <a:endParaRPr sz="2050">
              <a:latin typeface="Symbol" panose="05050102010706020507"/>
              <a:cs typeface="Symbol" panose="05050102010706020507"/>
            </a:endParaRPr>
          </a:p>
        </p:txBody>
      </p:sp>
      <p:sp>
        <p:nvSpPr>
          <p:cNvPr id="59" name="object 59"/>
          <p:cNvSpPr txBox="1"/>
          <p:nvPr/>
        </p:nvSpPr>
        <p:spPr>
          <a:xfrm>
            <a:off x="5616676" y="2335455"/>
            <a:ext cx="106045" cy="207645"/>
          </a:xfrm>
          <a:prstGeom prst="rect">
            <a:avLst/>
          </a:prstGeom>
        </p:spPr>
        <p:txBody>
          <a:bodyPr vert="horz" wrap="square" lIns="0" tIns="15875" rIns="0" bIns="0" rtlCol="0">
            <a:spAutoFit/>
          </a:bodyPr>
          <a:lstStyle/>
          <a:p>
            <a:pPr marL="12700">
              <a:lnSpc>
                <a:spcPct val="100000"/>
              </a:lnSpc>
              <a:spcBef>
                <a:spcPts val="125"/>
              </a:spcBef>
            </a:pPr>
            <a:r>
              <a:rPr sz="1250" spc="5" dirty="0">
                <a:latin typeface="Times New Roman" panose="02020603050405020304"/>
                <a:cs typeface="Times New Roman" panose="02020603050405020304"/>
              </a:rPr>
              <a:t>2</a:t>
            </a:r>
            <a:endParaRPr sz="1250">
              <a:latin typeface="Times New Roman" panose="02020603050405020304"/>
              <a:cs typeface="Times New Roman" panose="02020603050405020304"/>
            </a:endParaRPr>
          </a:p>
        </p:txBody>
      </p:sp>
      <p:sp>
        <p:nvSpPr>
          <p:cNvPr id="60" name="object 60"/>
          <p:cNvSpPr txBox="1"/>
          <p:nvPr/>
        </p:nvSpPr>
        <p:spPr>
          <a:xfrm>
            <a:off x="5648360" y="2137340"/>
            <a:ext cx="341630" cy="207645"/>
          </a:xfrm>
          <a:prstGeom prst="rect">
            <a:avLst/>
          </a:prstGeom>
        </p:spPr>
        <p:txBody>
          <a:bodyPr vert="horz" wrap="square" lIns="0" tIns="15875" rIns="0" bIns="0" rtlCol="0">
            <a:spAutoFit/>
          </a:bodyPr>
          <a:lstStyle/>
          <a:p>
            <a:pPr marL="12700">
              <a:lnSpc>
                <a:spcPct val="100000"/>
              </a:lnSpc>
              <a:spcBef>
                <a:spcPts val="125"/>
              </a:spcBef>
            </a:pPr>
            <a:r>
              <a:rPr sz="1250" spc="15" dirty="0">
                <a:latin typeface="Symbol" panose="05050102010706020507"/>
                <a:cs typeface="Symbol" panose="05050102010706020507"/>
              </a:rPr>
              <a:t></a:t>
            </a:r>
            <a:r>
              <a:rPr sz="1250" spc="15" dirty="0">
                <a:latin typeface="Times New Roman" panose="02020603050405020304"/>
                <a:cs typeface="Times New Roman" panose="02020603050405020304"/>
              </a:rPr>
              <a:t>1/</a:t>
            </a:r>
            <a:r>
              <a:rPr sz="1250" spc="-225" dirty="0">
                <a:latin typeface="Times New Roman" panose="02020603050405020304"/>
                <a:cs typeface="Times New Roman" panose="02020603050405020304"/>
              </a:rPr>
              <a:t> </a:t>
            </a:r>
            <a:r>
              <a:rPr sz="1250" spc="5" dirty="0">
                <a:latin typeface="Times New Roman" panose="02020603050405020304"/>
                <a:cs typeface="Times New Roman" panose="02020603050405020304"/>
              </a:rPr>
              <a:t>3</a:t>
            </a:r>
            <a:endParaRPr sz="1250">
              <a:latin typeface="Times New Roman" panose="02020603050405020304"/>
              <a:cs typeface="Times New Roman" panose="02020603050405020304"/>
            </a:endParaRPr>
          </a:p>
        </p:txBody>
      </p:sp>
      <p:sp>
        <p:nvSpPr>
          <p:cNvPr id="61" name="object 61"/>
          <p:cNvSpPr txBox="1"/>
          <p:nvPr/>
        </p:nvSpPr>
        <p:spPr>
          <a:xfrm>
            <a:off x="5041392" y="2129814"/>
            <a:ext cx="598170" cy="369570"/>
          </a:xfrm>
          <a:prstGeom prst="rect">
            <a:avLst/>
          </a:prstGeom>
        </p:spPr>
        <p:txBody>
          <a:bodyPr vert="horz" wrap="square" lIns="0" tIns="15875" rIns="0" bIns="0" rtlCol="0">
            <a:spAutoFit/>
          </a:bodyPr>
          <a:lstStyle/>
          <a:p>
            <a:pPr marL="12700">
              <a:lnSpc>
                <a:spcPct val="100000"/>
              </a:lnSpc>
              <a:spcBef>
                <a:spcPts val="125"/>
              </a:spcBef>
            </a:pPr>
            <a:r>
              <a:rPr sz="2300" i="1" spc="-65" dirty="0">
                <a:latin typeface="Symbol" panose="05050102010706020507"/>
                <a:cs typeface="Symbol" panose="05050102010706020507"/>
              </a:rPr>
              <a:t></a:t>
            </a:r>
            <a:r>
              <a:rPr sz="2300" i="1" spc="-65" dirty="0">
                <a:latin typeface="Times New Roman" panose="02020603050405020304"/>
                <a:cs typeface="Times New Roman" panose="02020603050405020304"/>
              </a:rPr>
              <a:t> </a:t>
            </a:r>
            <a:r>
              <a:rPr sz="2200" spc="-10" dirty="0">
                <a:latin typeface="Symbol" panose="05050102010706020507"/>
                <a:cs typeface="Symbol" panose="05050102010706020507"/>
              </a:rPr>
              <a:t></a:t>
            </a:r>
            <a:r>
              <a:rPr sz="2200" spc="-185" dirty="0">
                <a:latin typeface="Times New Roman" panose="02020603050405020304"/>
                <a:cs typeface="Times New Roman" panose="02020603050405020304"/>
              </a:rPr>
              <a:t> </a:t>
            </a:r>
            <a:r>
              <a:rPr sz="2300" i="1" spc="-60" dirty="0">
                <a:latin typeface="Symbol" panose="05050102010706020507"/>
                <a:cs typeface="Symbol" panose="05050102010706020507"/>
              </a:rPr>
              <a:t></a:t>
            </a:r>
            <a:endParaRPr sz="2300">
              <a:latin typeface="Symbol" panose="05050102010706020507"/>
              <a:cs typeface="Symbol" panose="05050102010706020507"/>
            </a:endParaRPr>
          </a:p>
        </p:txBody>
      </p:sp>
      <p:sp>
        <p:nvSpPr>
          <p:cNvPr id="62" name="object 62"/>
          <p:cNvSpPr txBox="1"/>
          <p:nvPr/>
        </p:nvSpPr>
        <p:spPr>
          <a:xfrm>
            <a:off x="8538693" y="1287921"/>
            <a:ext cx="105410" cy="476885"/>
          </a:xfrm>
          <a:prstGeom prst="rect">
            <a:avLst/>
          </a:prstGeom>
        </p:spPr>
        <p:txBody>
          <a:bodyPr vert="horz" wrap="square" lIns="0" tIns="15240" rIns="0" bIns="0" rtlCol="0">
            <a:spAutoFit/>
          </a:bodyPr>
          <a:lstStyle/>
          <a:p>
            <a:pPr marL="12700">
              <a:lnSpc>
                <a:spcPct val="100000"/>
              </a:lnSpc>
              <a:spcBef>
                <a:spcPts val="120"/>
              </a:spcBef>
            </a:pPr>
            <a:r>
              <a:rPr sz="3000" spc="-375" dirty="0">
                <a:latin typeface="Symbol" panose="05050102010706020507"/>
                <a:cs typeface="Symbol" panose="05050102010706020507"/>
              </a:rPr>
              <a:t></a:t>
            </a:r>
            <a:endParaRPr sz="3000">
              <a:latin typeface="Symbol" panose="05050102010706020507"/>
              <a:cs typeface="Symbol" panose="05050102010706020507"/>
            </a:endParaRPr>
          </a:p>
        </p:txBody>
      </p:sp>
      <p:sp>
        <p:nvSpPr>
          <p:cNvPr id="63" name="object 63"/>
          <p:cNvSpPr/>
          <p:nvPr/>
        </p:nvSpPr>
        <p:spPr>
          <a:xfrm>
            <a:off x="8875752" y="1592931"/>
            <a:ext cx="817880" cy="0"/>
          </a:xfrm>
          <a:custGeom>
            <a:avLst/>
            <a:gdLst/>
            <a:ahLst/>
            <a:cxnLst/>
            <a:rect l="l" t="t" r="r" b="b"/>
            <a:pathLst>
              <a:path w="817879">
                <a:moveTo>
                  <a:pt x="0" y="0"/>
                </a:moveTo>
                <a:lnTo>
                  <a:pt x="817875" y="0"/>
                </a:lnTo>
              </a:path>
            </a:pathLst>
          </a:custGeom>
          <a:ln w="11980">
            <a:solidFill>
              <a:srgbClr val="000000"/>
            </a:solidFill>
          </a:ln>
        </p:spPr>
        <p:txBody>
          <a:bodyPr wrap="square" lIns="0" tIns="0" rIns="0" bIns="0" rtlCol="0"/>
          <a:lstStyle/>
          <a:p/>
        </p:txBody>
      </p:sp>
      <p:sp>
        <p:nvSpPr>
          <p:cNvPr id="64" name="object 64"/>
          <p:cNvSpPr txBox="1"/>
          <p:nvPr/>
        </p:nvSpPr>
        <p:spPr>
          <a:xfrm>
            <a:off x="9715149" y="1287921"/>
            <a:ext cx="949960" cy="476885"/>
          </a:xfrm>
          <a:prstGeom prst="rect">
            <a:avLst/>
          </a:prstGeom>
        </p:spPr>
        <p:txBody>
          <a:bodyPr vert="horz" wrap="square" lIns="0" tIns="15240" rIns="0" bIns="0" rtlCol="0">
            <a:spAutoFit/>
          </a:bodyPr>
          <a:lstStyle/>
          <a:p>
            <a:pPr marL="12700">
              <a:lnSpc>
                <a:spcPct val="100000"/>
              </a:lnSpc>
              <a:spcBef>
                <a:spcPts val="120"/>
              </a:spcBef>
              <a:tabLst>
                <a:tab pos="856615" algn="l"/>
              </a:tabLst>
            </a:pPr>
            <a:r>
              <a:rPr sz="3000" spc="-375" dirty="0">
                <a:latin typeface="Symbol" panose="05050102010706020507"/>
                <a:cs typeface="Symbol" panose="05050102010706020507"/>
              </a:rPr>
              <a:t></a:t>
            </a:r>
            <a:r>
              <a:rPr sz="3000" spc="-375" dirty="0">
                <a:latin typeface="Times New Roman" panose="02020603050405020304"/>
                <a:cs typeface="Times New Roman" panose="02020603050405020304"/>
              </a:rPr>
              <a:t>	</a:t>
            </a:r>
            <a:r>
              <a:rPr sz="3000" spc="-375" dirty="0">
                <a:latin typeface="Symbol" panose="05050102010706020507"/>
                <a:cs typeface="Symbol" panose="05050102010706020507"/>
              </a:rPr>
              <a:t></a:t>
            </a:r>
            <a:endParaRPr sz="3000">
              <a:latin typeface="Symbol" panose="05050102010706020507"/>
              <a:cs typeface="Symbol" panose="05050102010706020507"/>
            </a:endParaRPr>
          </a:p>
        </p:txBody>
      </p:sp>
      <p:sp>
        <p:nvSpPr>
          <p:cNvPr id="65" name="object 65"/>
          <p:cNvSpPr txBox="1"/>
          <p:nvPr/>
        </p:nvSpPr>
        <p:spPr>
          <a:xfrm>
            <a:off x="9576760" y="1407243"/>
            <a:ext cx="96520" cy="182245"/>
          </a:xfrm>
          <a:prstGeom prst="rect">
            <a:avLst/>
          </a:prstGeom>
        </p:spPr>
        <p:txBody>
          <a:bodyPr vert="horz" wrap="square" lIns="0" tIns="13335" rIns="0" bIns="0" rtlCol="0">
            <a:spAutoFit/>
          </a:bodyPr>
          <a:lstStyle/>
          <a:p>
            <a:pPr marL="12700">
              <a:lnSpc>
                <a:spcPct val="100000"/>
              </a:lnSpc>
              <a:spcBef>
                <a:spcPts val="105"/>
              </a:spcBef>
            </a:pPr>
            <a:r>
              <a:rPr sz="1100" spc="5" dirty="0">
                <a:latin typeface="Times New Roman" panose="02020603050405020304"/>
                <a:cs typeface="Times New Roman" panose="02020603050405020304"/>
              </a:rPr>
              <a:t>0</a:t>
            </a:r>
            <a:endParaRPr sz="1100">
              <a:latin typeface="Times New Roman" panose="02020603050405020304"/>
              <a:cs typeface="Times New Roman" panose="02020603050405020304"/>
            </a:endParaRPr>
          </a:p>
        </p:txBody>
      </p:sp>
      <p:sp>
        <p:nvSpPr>
          <p:cNvPr id="66" name="object 66"/>
          <p:cNvSpPr txBox="1"/>
          <p:nvPr/>
        </p:nvSpPr>
        <p:spPr>
          <a:xfrm>
            <a:off x="9923933" y="1563123"/>
            <a:ext cx="96520" cy="182245"/>
          </a:xfrm>
          <a:prstGeom prst="rect">
            <a:avLst/>
          </a:prstGeom>
        </p:spPr>
        <p:txBody>
          <a:bodyPr vert="horz" wrap="square" lIns="0" tIns="13335" rIns="0" bIns="0" rtlCol="0">
            <a:spAutoFit/>
          </a:bodyPr>
          <a:lstStyle/>
          <a:p>
            <a:pPr marL="12700">
              <a:lnSpc>
                <a:spcPct val="100000"/>
              </a:lnSpc>
              <a:spcBef>
                <a:spcPts val="105"/>
              </a:spcBef>
            </a:pPr>
            <a:r>
              <a:rPr sz="1100" spc="5"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67" name="object 67"/>
          <p:cNvSpPr txBox="1"/>
          <p:nvPr/>
        </p:nvSpPr>
        <p:spPr>
          <a:xfrm>
            <a:off x="6720064" y="1563123"/>
            <a:ext cx="123825" cy="182245"/>
          </a:xfrm>
          <a:prstGeom prst="rect">
            <a:avLst/>
          </a:prstGeom>
        </p:spPr>
        <p:txBody>
          <a:bodyPr vert="horz" wrap="square" lIns="0" tIns="13335" rIns="0" bIns="0" rtlCol="0">
            <a:spAutoFit/>
          </a:bodyPr>
          <a:lstStyle/>
          <a:p>
            <a:pPr marL="12700">
              <a:lnSpc>
                <a:spcPct val="100000"/>
              </a:lnSpc>
              <a:spcBef>
                <a:spcPts val="105"/>
              </a:spcBef>
            </a:pPr>
            <a:r>
              <a:rPr sz="1100" i="1" spc="-15" dirty="0">
                <a:latin typeface="Times New Roman" panose="02020603050405020304"/>
                <a:cs typeface="Times New Roman" panose="02020603050405020304"/>
              </a:rPr>
              <a:t>el</a:t>
            </a:r>
            <a:endParaRPr sz="1100">
              <a:latin typeface="Times New Roman" panose="02020603050405020304"/>
              <a:cs typeface="Times New Roman" panose="02020603050405020304"/>
            </a:endParaRPr>
          </a:p>
        </p:txBody>
      </p:sp>
      <p:sp>
        <p:nvSpPr>
          <p:cNvPr id="68" name="object 68"/>
          <p:cNvSpPr txBox="1"/>
          <p:nvPr/>
        </p:nvSpPr>
        <p:spPr>
          <a:xfrm>
            <a:off x="9405350" y="1753114"/>
            <a:ext cx="88265" cy="182245"/>
          </a:xfrm>
          <a:prstGeom prst="rect">
            <a:avLst/>
          </a:prstGeom>
        </p:spPr>
        <p:txBody>
          <a:bodyPr vert="horz" wrap="square" lIns="0" tIns="13335" rIns="0" bIns="0" rtlCol="0">
            <a:spAutoFit/>
          </a:bodyPr>
          <a:lstStyle/>
          <a:p>
            <a:pPr marL="12700">
              <a:lnSpc>
                <a:spcPct val="100000"/>
              </a:lnSpc>
              <a:spcBef>
                <a:spcPts val="105"/>
              </a:spcBef>
            </a:pPr>
            <a:r>
              <a:rPr sz="1100" i="1" dirty="0">
                <a:latin typeface="Times New Roman" panose="02020603050405020304"/>
                <a:cs typeface="Times New Roman" panose="02020603050405020304"/>
              </a:rPr>
              <a:t>c</a:t>
            </a:r>
            <a:endParaRPr sz="1100">
              <a:latin typeface="Times New Roman" panose="02020603050405020304"/>
              <a:cs typeface="Times New Roman" panose="02020603050405020304"/>
            </a:endParaRPr>
          </a:p>
        </p:txBody>
      </p:sp>
      <p:sp>
        <p:nvSpPr>
          <p:cNvPr id="69" name="object 69"/>
          <p:cNvSpPr txBox="1"/>
          <p:nvPr/>
        </p:nvSpPr>
        <p:spPr>
          <a:xfrm>
            <a:off x="9052886" y="1587951"/>
            <a:ext cx="356870" cy="306070"/>
          </a:xfrm>
          <a:prstGeom prst="rect">
            <a:avLst/>
          </a:prstGeom>
        </p:spPr>
        <p:txBody>
          <a:bodyPr vert="horz" wrap="square" lIns="0" tIns="14604" rIns="0" bIns="0" rtlCol="0">
            <a:spAutoFit/>
          </a:bodyPr>
          <a:lstStyle/>
          <a:p>
            <a:pPr marL="12700">
              <a:lnSpc>
                <a:spcPct val="100000"/>
              </a:lnSpc>
              <a:spcBef>
                <a:spcPts val="115"/>
              </a:spcBef>
            </a:pPr>
            <a:r>
              <a:rPr sz="1900" spc="55" dirty="0">
                <a:latin typeface="Times New Roman" panose="02020603050405020304"/>
                <a:cs typeface="Times New Roman" panose="02020603050405020304"/>
              </a:rPr>
              <a:t>2</a:t>
            </a:r>
            <a:r>
              <a:rPr sz="1900" i="1" spc="15" dirty="0">
                <a:latin typeface="Times New Roman" panose="02020603050405020304"/>
                <a:cs typeface="Times New Roman" panose="02020603050405020304"/>
              </a:rPr>
              <a:t>M</a:t>
            </a:r>
            <a:endParaRPr sz="1900">
              <a:latin typeface="Times New Roman" panose="02020603050405020304"/>
              <a:cs typeface="Times New Roman" panose="02020603050405020304"/>
            </a:endParaRPr>
          </a:p>
        </p:txBody>
      </p:sp>
      <p:sp>
        <p:nvSpPr>
          <p:cNvPr id="70" name="object 70"/>
          <p:cNvSpPr txBox="1"/>
          <p:nvPr/>
        </p:nvSpPr>
        <p:spPr>
          <a:xfrm>
            <a:off x="8870557" y="1228488"/>
            <a:ext cx="743585" cy="322580"/>
          </a:xfrm>
          <a:prstGeom prst="rect">
            <a:avLst/>
          </a:prstGeom>
        </p:spPr>
        <p:txBody>
          <a:bodyPr vert="horz" wrap="square" lIns="0" tIns="15240" rIns="0" bIns="0" rtlCol="0">
            <a:spAutoFit/>
          </a:bodyPr>
          <a:lstStyle/>
          <a:p>
            <a:pPr marL="12700">
              <a:lnSpc>
                <a:spcPct val="100000"/>
              </a:lnSpc>
              <a:spcBef>
                <a:spcPts val="120"/>
              </a:spcBef>
            </a:pPr>
            <a:r>
              <a:rPr sz="1900" spc="5" dirty="0">
                <a:latin typeface="Times New Roman" panose="02020603050405020304"/>
                <a:cs typeface="Times New Roman" panose="02020603050405020304"/>
              </a:rPr>
              <a:t>3</a:t>
            </a:r>
            <a:r>
              <a:rPr sz="2000" i="1" spc="5" dirty="0">
                <a:latin typeface="Symbol" panose="05050102010706020507"/>
                <a:cs typeface="Symbol" panose="05050102010706020507"/>
              </a:rPr>
              <a:t></a:t>
            </a:r>
            <a:r>
              <a:rPr sz="2000" i="1" spc="-365" dirty="0">
                <a:latin typeface="Times New Roman" panose="02020603050405020304"/>
                <a:cs typeface="Times New Roman" panose="02020603050405020304"/>
              </a:rPr>
              <a:t> </a:t>
            </a:r>
            <a:r>
              <a:rPr sz="1900" i="1" dirty="0">
                <a:latin typeface="Times New Roman" panose="02020603050405020304"/>
                <a:cs typeface="Times New Roman" panose="02020603050405020304"/>
              </a:rPr>
              <a:t>RTV</a:t>
            </a:r>
            <a:endParaRPr sz="1900">
              <a:latin typeface="Times New Roman" panose="02020603050405020304"/>
              <a:cs typeface="Times New Roman" panose="02020603050405020304"/>
            </a:endParaRPr>
          </a:p>
        </p:txBody>
      </p:sp>
      <p:sp>
        <p:nvSpPr>
          <p:cNvPr id="71" name="object 71"/>
          <p:cNvSpPr txBox="1"/>
          <p:nvPr/>
        </p:nvSpPr>
        <p:spPr>
          <a:xfrm>
            <a:off x="9795421" y="1384384"/>
            <a:ext cx="152400" cy="322580"/>
          </a:xfrm>
          <a:prstGeom prst="rect">
            <a:avLst/>
          </a:prstGeom>
        </p:spPr>
        <p:txBody>
          <a:bodyPr vert="horz" wrap="square" lIns="0" tIns="15240" rIns="0" bIns="0" rtlCol="0">
            <a:spAutoFit/>
          </a:bodyPr>
          <a:lstStyle/>
          <a:p>
            <a:pPr marL="12700">
              <a:lnSpc>
                <a:spcPct val="100000"/>
              </a:lnSpc>
              <a:spcBef>
                <a:spcPts val="120"/>
              </a:spcBef>
            </a:pPr>
            <a:r>
              <a:rPr sz="2000" i="1" spc="-45" dirty="0">
                <a:latin typeface="Symbol" panose="05050102010706020507"/>
                <a:cs typeface="Symbol" panose="05050102010706020507"/>
              </a:rPr>
              <a:t></a:t>
            </a:r>
            <a:endParaRPr sz="2000">
              <a:latin typeface="Symbol" panose="05050102010706020507"/>
              <a:cs typeface="Symbol" panose="05050102010706020507"/>
            </a:endParaRPr>
          </a:p>
        </p:txBody>
      </p:sp>
      <p:sp>
        <p:nvSpPr>
          <p:cNvPr id="72" name="object 72"/>
          <p:cNvSpPr txBox="1"/>
          <p:nvPr/>
        </p:nvSpPr>
        <p:spPr>
          <a:xfrm>
            <a:off x="9951701" y="1391493"/>
            <a:ext cx="311785" cy="182245"/>
          </a:xfrm>
          <a:prstGeom prst="rect">
            <a:avLst/>
          </a:prstGeom>
        </p:spPr>
        <p:txBody>
          <a:bodyPr vert="horz" wrap="square" lIns="0" tIns="13335" rIns="0" bIns="0" rtlCol="0">
            <a:spAutoFit/>
          </a:bodyPr>
          <a:lstStyle/>
          <a:p>
            <a:pPr marL="12700">
              <a:lnSpc>
                <a:spcPct val="100000"/>
              </a:lnSpc>
              <a:spcBef>
                <a:spcPts val="105"/>
              </a:spcBef>
            </a:pPr>
            <a:r>
              <a:rPr sz="1100" spc="-5" dirty="0">
                <a:latin typeface="Symbol" panose="05050102010706020507"/>
                <a:cs typeface="Symbol" panose="05050102010706020507"/>
              </a:rPr>
              <a:t></a:t>
            </a:r>
            <a:r>
              <a:rPr sz="1100" spc="-5" dirty="0">
                <a:latin typeface="Times New Roman" panose="02020603050405020304"/>
                <a:cs typeface="Times New Roman" panose="02020603050405020304"/>
              </a:rPr>
              <a:t>2</a:t>
            </a:r>
            <a:r>
              <a:rPr sz="1100" spc="-195" dirty="0">
                <a:latin typeface="Times New Roman" panose="02020603050405020304"/>
                <a:cs typeface="Times New Roman" panose="02020603050405020304"/>
              </a:rPr>
              <a:t> </a:t>
            </a:r>
            <a:r>
              <a:rPr sz="1100" dirty="0">
                <a:latin typeface="Times New Roman" panose="02020603050405020304"/>
                <a:cs typeface="Times New Roman" panose="02020603050405020304"/>
              </a:rPr>
              <a:t>/</a:t>
            </a:r>
            <a:r>
              <a:rPr sz="1100" spc="-185" dirty="0">
                <a:latin typeface="Times New Roman" panose="02020603050405020304"/>
                <a:cs typeface="Times New Roman" panose="02020603050405020304"/>
              </a:rPr>
              <a:t> </a:t>
            </a:r>
            <a:r>
              <a:rPr sz="1100" spc="5" dirty="0">
                <a:latin typeface="Times New Roman" panose="02020603050405020304"/>
                <a:cs typeface="Times New Roman" panose="02020603050405020304"/>
              </a:rPr>
              <a:t>3</a:t>
            </a:r>
            <a:endParaRPr sz="1100">
              <a:latin typeface="Times New Roman" panose="02020603050405020304"/>
              <a:cs typeface="Times New Roman" panose="02020603050405020304"/>
            </a:endParaRPr>
          </a:p>
        </p:txBody>
      </p:sp>
      <p:sp>
        <p:nvSpPr>
          <p:cNvPr id="73" name="object 73"/>
          <p:cNvSpPr txBox="1"/>
          <p:nvPr/>
        </p:nvSpPr>
        <p:spPr>
          <a:xfrm>
            <a:off x="2034641" y="1241805"/>
            <a:ext cx="4733925" cy="381635"/>
          </a:xfrm>
          <a:prstGeom prst="rect">
            <a:avLst/>
          </a:prstGeom>
        </p:spPr>
        <p:txBody>
          <a:bodyPr vert="horz" wrap="square" lIns="0" tIns="12700" rIns="0" bIns="0" rtlCol="0">
            <a:spAutoFit/>
          </a:bodyPr>
          <a:lstStyle/>
          <a:p>
            <a:pPr marL="329565" indent="-316865">
              <a:lnSpc>
                <a:spcPct val="100000"/>
              </a:lnSpc>
              <a:spcBef>
                <a:spcPts val="100"/>
              </a:spcBef>
              <a:buFont typeface="Wingdings" panose="05000000000000000000"/>
              <a:buChar char=""/>
              <a:tabLst>
                <a:tab pos="330200" algn="l"/>
              </a:tabLst>
            </a:pPr>
            <a:r>
              <a:rPr sz="2400" b="1" spc="-5" dirty="0">
                <a:latin typeface="Times New Roman" panose="02020603050405020304"/>
                <a:cs typeface="Times New Roman" panose="02020603050405020304"/>
              </a:rPr>
              <a:t>Swelling </a:t>
            </a:r>
            <a:r>
              <a:rPr sz="2400" b="1" dirty="0">
                <a:latin typeface="Times New Roman" panose="02020603050405020304"/>
                <a:cs typeface="Times New Roman" panose="02020603050405020304"/>
              </a:rPr>
              <a:t>of </a:t>
            </a:r>
            <a:r>
              <a:rPr sz="2400" b="1" spc="-5" dirty="0">
                <a:latin typeface="Times New Roman" panose="02020603050405020304"/>
                <a:cs typeface="Times New Roman" panose="02020603050405020304"/>
              </a:rPr>
              <a:t>rubbers </a:t>
            </a:r>
            <a:r>
              <a:rPr sz="2400" b="1" dirty="0">
                <a:latin typeface="Times New Roman" panose="02020603050405020304"/>
                <a:cs typeface="Times New Roman" panose="02020603050405020304"/>
              </a:rPr>
              <a:t>in solvents</a:t>
            </a:r>
            <a:r>
              <a:rPr sz="2400" b="1" spc="285" dirty="0">
                <a:latin typeface="Times New Roman" panose="02020603050405020304"/>
                <a:cs typeface="Times New Roman" panose="02020603050405020304"/>
              </a:rPr>
              <a:t> </a:t>
            </a:r>
            <a:r>
              <a:rPr sz="2850" baseline="-22000" dirty="0">
                <a:latin typeface="Symbol" panose="05050102010706020507"/>
                <a:cs typeface="Symbol" panose="05050102010706020507"/>
              </a:rPr>
              <a:t></a:t>
            </a:r>
            <a:r>
              <a:rPr sz="2850" i="1" baseline="-22000" dirty="0">
                <a:latin typeface="Times New Roman" panose="02020603050405020304"/>
                <a:cs typeface="Times New Roman" panose="02020603050405020304"/>
              </a:rPr>
              <a:t>F</a:t>
            </a:r>
            <a:endParaRPr sz="2850" baseline="-22000">
              <a:latin typeface="Times New Roman" panose="02020603050405020304"/>
              <a:cs typeface="Times New Roman" panose="02020603050405020304"/>
            </a:endParaRPr>
          </a:p>
        </p:txBody>
      </p:sp>
      <p:sp>
        <p:nvSpPr>
          <p:cNvPr id="74" name="object 74"/>
          <p:cNvSpPr txBox="1"/>
          <p:nvPr/>
        </p:nvSpPr>
        <p:spPr>
          <a:xfrm>
            <a:off x="6908102" y="1257186"/>
            <a:ext cx="1921510" cy="464820"/>
          </a:xfrm>
          <a:prstGeom prst="rect">
            <a:avLst/>
          </a:prstGeom>
        </p:spPr>
        <p:txBody>
          <a:bodyPr vert="horz" wrap="square" lIns="0" tIns="15240" rIns="0" bIns="0" rtlCol="0">
            <a:spAutoFit/>
          </a:bodyPr>
          <a:lstStyle/>
          <a:p>
            <a:pPr marL="12700">
              <a:lnSpc>
                <a:spcPct val="100000"/>
              </a:lnSpc>
              <a:spcBef>
                <a:spcPts val="120"/>
              </a:spcBef>
              <a:tabLst>
                <a:tab pos="1774825" algn="l"/>
              </a:tabLst>
            </a:pPr>
            <a:r>
              <a:rPr sz="1900" spc="10" dirty="0">
                <a:latin typeface="Symbol" panose="05050102010706020507"/>
                <a:cs typeface="Symbol" panose="05050102010706020507"/>
              </a:rPr>
              <a:t></a:t>
            </a:r>
            <a:r>
              <a:rPr sz="1900" spc="70" dirty="0">
                <a:latin typeface="Times New Roman" panose="02020603050405020304"/>
                <a:cs typeface="Times New Roman" panose="02020603050405020304"/>
              </a:rPr>
              <a:t> </a:t>
            </a:r>
            <a:r>
              <a:rPr sz="2850" u="sng" spc="7" baseline="35000" dirty="0">
                <a:uFill>
                  <a:solidFill>
                    <a:srgbClr val="000000"/>
                  </a:solidFill>
                </a:uFill>
                <a:latin typeface="Times New Roman" panose="02020603050405020304"/>
                <a:cs typeface="Times New Roman" panose="02020603050405020304"/>
              </a:rPr>
              <a:t>1</a:t>
            </a:r>
            <a:r>
              <a:rPr sz="2850" spc="22" baseline="35000" dirty="0">
                <a:latin typeface="Times New Roman" panose="02020603050405020304"/>
                <a:cs typeface="Times New Roman" panose="02020603050405020304"/>
              </a:rPr>
              <a:t> </a:t>
            </a:r>
            <a:r>
              <a:rPr sz="1900" i="1" spc="10" dirty="0">
                <a:latin typeface="Times New Roman" panose="02020603050405020304"/>
                <a:cs typeface="Times New Roman" panose="02020603050405020304"/>
              </a:rPr>
              <a:t>N</a:t>
            </a:r>
            <a:r>
              <a:rPr sz="1900" i="1" spc="-25" dirty="0">
                <a:latin typeface="Times New Roman" panose="02020603050405020304"/>
                <a:cs typeface="Times New Roman" panose="02020603050405020304"/>
              </a:rPr>
              <a:t>k</a:t>
            </a:r>
            <a:r>
              <a:rPr sz="1900" i="1" spc="10" dirty="0">
                <a:latin typeface="Times New Roman" panose="02020603050405020304"/>
                <a:cs typeface="Times New Roman" panose="02020603050405020304"/>
              </a:rPr>
              <a:t>T</a:t>
            </a:r>
            <a:r>
              <a:rPr sz="1900" i="1" spc="-60" dirty="0">
                <a:latin typeface="Times New Roman" panose="02020603050405020304"/>
                <a:cs typeface="Times New Roman" panose="02020603050405020304"/>
              </a:rPr>
              <a:t> </a:t>
            </a:r>
            <a:r>
              <a:rPr sz="4500" spc="-427" baseline="-5000" dirty="0">
                <a:latin typeface="Symbol" panose="05050102010706020507"/>
                <a:cs typeface="Symbol" panose="05050102010706020507"/>
              </a:rPr>
              <a:t></a:t>
            </a:r>
            <a:r>
              <a:rPr sz="1900" spc="-70" dirty="0">
                <a:latin typeface="Times New Roman" panose="02020603050405020304"/>
                <a:cs typeface="Times New Roman" panose="02020603050405020304"/>
              </a:rPr>
              <a:t>3</a:t>
            </a:r>
            <a:r>
              <a:rPr sz="2000" i="1" spc="-45" dirty="0">
                <a:latin typeface="Symbol" panose="05050102010706020507"/>
                <a:cs typeface="Symbol" panose="05050102010706020507"/>
              </a:rPr>
              <a:t></a:t>
            </a:r>
            <a:r>
              <a:rPr sz="2000" spc="-325" dirty="0">
                <a:latin typeface="Times New Roman" panose="02020603050405020304"/>
                <a:cs typeface="Times New Roman" panose="02020603050405020304"/>
              </a:rPr>
              <a:t> </a:t>
            </a:r>
            <a:r>
              <a:rPr sz="1650" spc="7" baseline="43000" dirty="0">
                <a:latin typeface="Times New Roman" panose="02020603050405020304"/>
                <a:cs typeface="Times New Roman" panose="02020603050405020304"/>
              </a:rPr>
              <a:t>2</a:t>
            </a:r>
            <a:r>
              <a:rPr sz="1650" baseline="43000" dirty="0">
                <a:latin typeface="Times New Roman" panose="02020603050405020304"/>
                <a:cs typeface="Times New Roman" panose="02020603050405020304"/>
              </a:rPr>
              <a:t> </a:t>
            </a:r>
            <a:r>
              <a:rPr sz="1650" spc="-75" baseline="43000" dirty="0">
                <a:latin typeface="Times New Roman" panose="02020603050405020304"/>
                <a:cs typeface="Times New Roman" panose="02020603050405020304"/>
              </a:rPr>
              <a:t> </a:t>
            </a:r>
            <a:r>
              <a:rPr sz="1900" spc="10" dirty="0">
                <a:latin typeface="Symbol" panose="05050102010706020507"/>
                <a:cs typeface="Symbol" panose="05050102010706020507"/>
              </a:rPr>
              <a:t></a:t>
            </a:r>
            <a:r>
              <a:rPr sz="1900" spc="-225" dirty="0">
                <a:latin typeface="Times New Roman" panose="02020603050405020304"/>
                <a:cs typeface="Times New Roman" panose="02020603050405020304"/>
              </a:rPr>
              <a:t> </a:t>
            </a:r>
            <a:r>
              <a:rPr sz="1900" spc="5" dirty="0">
                <a:latin typeface="Times New Roman" panose="02020603050405020304"/>
                <a:cs typeface="Times New Roman" panose="02020603050405020304"/>
              </a:rPr>
              <a:t>3</a:t>
            </a:r>
            <a:r>
              <a:rPr sz="1900" dirty="0">
                <a:latin typeface="Times New Roman" panose="02020603050405020304"/>
                <a:cs typeface="Times New Roman" panose="02020603050405020304"/>
              </a:rPr>
              <a:t>	</a:t>
            </a:r>
            <a:r>
              <a:rPr sz="1900" spc="10" dirty="0">
                <a:latin typeface="Symbol" panose="05050102010706020507"/>
                <a:cs typeface="Symbol" panose="05050102010706020507"/>
              </a:rPr>
              <a:t></a:t>
            </a:r>
            <a:endParaRPr sz="1900">
              <a:latin typeface="Symbol" panose="05050102010706020507"/>
              <a:cs typeface="Symbol" panose="05050102010706020507"/>
            </a:endParaRPr>
          </a:p>
        </p:txBody>
      </p:sp>
      <p:sp>
        <p:nvSpPr>
          <p:cNvPr id="75" name="object 75"/>
          <p:cNvSpPr txBox="1"/>
          <p:nvPr/>
        </p:nvSpPr>
        <p:spPr>
          <a:xfrm>
            <a:off x="10297574" y="1397586"/>
            <a:ext cx="295275" cy="306070"/>
          </a:xfrm>
          <a:prstGeom prst="rect">
            <a:avLst/>
          </a:prstGeom>
        </p:spPr>
        <p:txBody>
          <a:bodyPr vert="horz" wrap="square" lIns="0" tIns="14604" rIns="0" bIns="0" rtlCol="0">
            <a:spAutoFit/>
          </a:bodyPr>
          <a:lstStyle/>
          <a:p>
            <a:pPr marL="12700">
              <a:lnSpc>
                <a:spcPct val="100000"/>
              </a:lnSpc>
              <a:spcBef>
                <a:spcPts val="115"/>
              </a:spcBef>
            </a:pPr>
            <a:r>
              <a:rPr sz="1900" spc="114" dirty="0">
                <a:latin typeface="Symbol" panose="05050102010706020507"/>
                <a:cs typeface="Symbol" panose="05050102010706020507"/>
              </a:rPr>
              <a:t></a:t>
            </a:r>
            <a:r>
              <a:rPr sz="1900" spc="5" dirty="0">
                <a:latin typeface="Times New Roman" panose="02020603050405020304"/>
                <a:cs typeface="Times New Roman" panose="02020603050405020304"/>
              </a:rPr>
              <a:t>1</a:t>
            </a:r>
            <a:endParaRPr sz="1900">
              <a:latin typeface="Times New Roman" panose="02020603050405020304"/>
              <a:cs typeface="Times New Roman" panose="02020603050405020304"/>
            </a:endParaRPr>
          </a:p>
        </p:txBody>
      </p:sp>
      <p:sp>
        <p:nvSpPr>
          <p:cNvPr id="76" name="object 76"/>
          <p:cNvSpPr txBox="1"/>
          <p:nvPr/>
        </p:nvSpPr>
        <p:spPr>
          <a:xfrm>
            <a:off x="2574442" y="3155270"/>
            <a:ext cx="3090545" cy="588010"/>
          </a:xfrm>
          <a:prstGeom prst="rect">
            <a:avLst/>
          </a:prstGeom>
        </p:spPr>
        <p:txBody>
          <a:bodyPr vert="horz" wrap="square" lIns="0" tIns="34290" rIns="0" bIns="0" rtlCol="0">
            <a:spAutoFit/>
          </a:bodyPr>
          <a:lstStyle/>
          <a:p>
            <a:pPr marL="12700" marR="5080">
              <a:lnSpc>
                <a:spcPts val="2160"/>
              </a:lnSpc>
              <a:spcBef>
                <a:spcPts val="270"/>
              </a:spcBef>
            </a:pPr>
            <a:r>
              <a:rPr sz="1800" b="1" spc="-30" dirty="0">
                <a:latin typeface="Times New Roman" panose="02020603050405020304"/>
                <a:cs typeface="Times New Roman" panose="02020603050405020304"/>
              </a:rPr>
              <a:t>(</a:t>
            </a:r>
            <a:r>
              <a:rPr sz="1900" b="1" i="1" spc="-30" dirty="0">
                <a:latin typeface="Symbol" panose="05050102010706020507"/>
                <a:cs typeface="Symbol" panose="05050102010706020507"/>
              </a:rPr>
              <a:t></a:t>
            </a:r>
            <a:r>
              <a:rPr sz="1800" b="1" spc="-44" baseline="-21000" dirty="0">
                <a:latin typeface="Times New Roman" panose="02020603050405020304"/>
                <a:cs typeface="Times New Roman" panose="02020603050405020304"/>
              </a:rPr>
              <a:t>2</a:t>
            </a:r>
            <a:r>
              <a:rPr sz="1800" b="1" spc="-3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volume fraction of polymer  </a:t>
            </a:r>
            <a:r>
              <a:rPr sz="1800" b="1" spc="-5" dirty="0">
                <a:latin typeface="Times New Roman" panose="02020603050405020304"/>
                <a:cs typeface="Times New Roman" panose="02020603050405020304"/>
              </a:rPr>
              <a:t>component in </a:t>
            </a:r>
            <a:r>
              <a:rPr sz="1800" b="1" dirty="0">
                <a:latin typeface="Times New Roman" panose="02020603050405020304"/>
                <a:cs typeface="Times New Roman" panose="02020603050405020304"/>
              </a:rPr>
              <a:t>swollen</a:t>
            </a:r>
            <a:r>
              <a:rPr sz="1800" b="1" spc="-3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gel)</a:t>
            </a:r>
            <a:endParaRPr sz="1800">
              <a:latin typeface="Times New Roman" panose="02020603050405020304"/>
              <a:cs typeface="Times New Roman" panose="02020603050405020304"/>
            </a:endParaRPr>
          </a:p>
        </p:txBody>
      </p:sp>
      <p:sp>
        <p:nvSpPr>
          <p:cNvPr id="77" name="object 77"/>
          <p:cNvSpPr txBox="1"/>
          <p:nvPr/>
        </p:nvSpPr>
        <p:spPr>
          <a:xfrm>
            <a:off x="6200902" y="3165364"/>
            <a:ext cx="3286125" cy="657225"/>
          </a:xfrm>
          <a:prstGeom prst="rect">
            <a:avLst/>
          </a:prstGeom>
        </p:spPr>
        <p:txBody>
          <a:bodyPr vert="horz" wrap="square" lIns="0" tIns="48260" rIns="0" bIns="0" rtlCol="0">
            <a:spAutoFit/>
          </a:bodyPr>
          <a:lstStyle/>
          <a:p>
            <a:pPr marL="248920" indent="-236220">
              <a:lnSpc>
                <a:spcPct val="100000"/>
              </a:lnSpc>
              <a:spcBef>
                <a:spcPts val="380"/>
              </a:spcBef>
              <a:buFont typeface="Wingdings" panose="05000000000000000000"/>
              <a:buChar char=""/>
              <a:tabLst>
                <a:tab pos="248920" algn="l"/>
              </a:tabLst>
            </a:pPr>
            <a:r>
              <a:rPr sz="1800" b="1" dirty="0">
                <a:latin typeface="Times New Roman" panose="02020603050405020304"/>
                <a:cs typeface="Times New Roman" panose="02020603050405020304"/>
              </a:rPr>
              <a:t>Flory-Huggins </a:t>
            </a:r>
            <a:r>
              <a:rPr sz="1800" b="1" spc="-5" dirty="0">
                <a:latin typeface="Times New Roman" panose="02020603050405020304"/>
                <a:cs typeface="Times New Roman" panose="02020603050405020304"/>
              </a:rPr>
              <a:t>solution</a:t>
            </a:r>
            <a:r>
              <a:rPr sz="1800" b="1" spc="-6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theory:</a:t>
            </a:r>
            <a:endParaRPr sz="1800">
              <a:latin typeface="Times New Roman" panose="02020603050405020304"/>
              <a:cs typeface="Times New Roman" panose="02020603050405020304"/>
            </a:endParaRPr>
          </a:p>
          <a:p>
            <a:pPr marR="438785" algn="ctr">
              <a:lnSpc>
                <a:spcPct val="100000"/>
              </a:lnSpc>
              <a:spcBef>
                <a:spcPts val="310"/>
              </a:spcBef>
            </a:pPr>
            <a:r>
              <a:rPr sz="1900" dirty="0">
                <a:latin typeface="Symbol" panose="05050102010706020507"/>
                <a:cs typeface="Symbol" panose="05050102010706020507"/>
              </a:rPr>
              <a:t></a:t>
            </a:r>
            <a:endParaRPr sz="1900">
              <a:latin typeface="Symbol" panose="05050102010706020507"/>
              <a:cs typeface="Symbol" panose="05050102010706020507"/>
            </a:endParaRPr>
          </a:p>
        </p:txBody>
      </p:sp>
      <p:sp>
        <p:nvSpPr>
          <p:cNvPr id="78" name="object 78"/>
          <p:cNvSpPr txBox="1"/>
          <p:nvPr/>
        </p:nvSpPr>
        <p:spPr>
          <a:xfrm>
            <a:off x="6200902" y="4657876"/>
            <a:ext cx="2585720" cy="803275"/>
          </a:xfrm>
          <a:prstGeom prst="rect">
            <a:avLst/>
          </a:prstGeom>
        </p:spPr>
        <p:txBody>
          <a:bodyPr vert="horz" wrap="square" lIns="0" tIns="105410" rIns="0" bIns="0" rtlCol="0">
            <a:spAutoFit/>
          </a:bodyPr>
          <a:lstStyle/>
          <a:p>
            <a:pPr marL="236220" indent="-223520">
              <a:lnSpc>
                <a:spcPct val="100000"/>
              </a:lnSpc>
              <a:spcBef>
                <a:spcPts val="830"/>
              </a:spcBef>
              <a:buFont typeface="Wingdings" panose="05000000000000000000"/>
              <a:buChar char=""/>
              <a:tabLst>
                <a:tab pos="236220" algn="l"/>
              </a:tabLst>
            </a:pPr>
            <a:r>
              <a:rPr sz="1800" b="1" spc="-5" dirty="0">
                <a:latin typeface="Times New Roman" panose="02020603050405020304"/>
                <a:cs typeface="Times New Roman" panose="02020603050405020304"/>
              </a:rPr>
              <a:t>At </a:t>
            </a:r>
            <a:r>
              <a:rPr sz="1800" b="1" dirty="0">
                <a:latin typeface="Times New Roman" panose="02020603050405020304"/>
                <a:cs typeface="Times New Roman" panose="02020603050405020304"/>
              </a:rPr>
              <a:t>swelling</a:t>
            </a:r>
            <a:r>
              <a:rPr sz="1800" b="1" spc="-40" dirty="0">
                <a:latin typeface="Times New Roman" panose="02020603050405020304"/>
                <a:cs typeface="Times New Roman" panose="02020603050405020304"/>
              </a:rPr>
              <a:t> </a:t>
            </a:r>
            <a:r>
              <a:rPr sz="1800" b="1" spc="-5" dirty="0">
                <a:latin typeface="Times New Roman" panose="02020603050405020304"/>
                <a:cs typeface="Times New Roman" panose="02020603050405020304"/>
              </a:rPr>
              <a:t>equilibrium</a:t>
            </a:r>
            <a:endParaRPr sz="1800">
              <a:latin typeface="Times New Roman" panose="02020603050405020304"/>
              <a:cs typeface="Times New Roman" panose="02020603050405020304"/>
            </a:endParaRPr>
          </a:p>
          <a:p>
            <a:pPr marL="312420">
              <a:lnSpc>
                <a:spcPct val="100000"/>
              </a:lnSpc>
              <a:spcBef>
                <a:spcPts val="825"/>
              </a:spcBef>
            </a:pPr>
            <a:r>
              <a:rPr sz="1900" spc="-40" dirty="0">
                <a:latin typeface="Symbol" panose="05050102010706020507"/>
                <a:cs typeface="Symbol" panose="05050102010706020507"/>
              </a:rPr>
              <a:t></a:t>
            </a:r>
            <a:r>
              <a:rPr sz="2050" i="1" spc="-40" dirty="0">
                <a:latin typeface="Symbol" panose="05050102010706020507"/>
                <a:cs typeface="Symbol" panose="05050102010706020507"/>
              </a:rPr>
              <a:t></a:t>
            </a:r>
            <a:r>
              <a:rPr sz="1650" spc="-60" baseline="-25000" dirty="0">
                <a:latin typeface="Times New Roman" panose="02020603050405020304"/>
                <a:cs typeface="Times New Roman" panose="02020603050405020304"/>
              </a:rPr>
              <a:t>1 </a:t>
            </a:r>
            <a:r>
              <a:rPr sz="1900" spc="20" dirty="0">
                <a:latin typeface="Symbol" panose="05050102010706020507"/>
                <a:cs typeface="Symbol" panose="05050102010706020507"/>
              </a:rPr>
              <a:t></a:t>
            </a:r>
            <a:r>
              <a:rPr sz="1900" spc="20" dirty="0">
                <a:latin typeface="Times New Roman" panose="02020603050405020304"/>
                <a:cs typeface="Times New Roman" panose="02020603050405020304"/>
              </a:rPr>
              <a:t> </a:t>
            </a:r>
            <a:r>
              <a:rPr sz="1900" spc="-20" dirty="0">
                <a:latin typeface="Symbol" panose="05050102010706020507"/>
                <a:cs typeface="Symbol" panose="05050102010706020507"/>
              </a:rPr>
              <a:t></a:t>
            </a:r>
            <a:r>
              <a:rPr sz="2050" i="1" spc="-20" dirty="0">
                <a:latin typeface="Symbol" panose="05050102010706020507"/>
                <a:cs typeface="Symbol" panose="05050102010706020507"/>
              </a:rPr>
              <a:t></a:t>
            </a:r>
            <a:r>
              <a:rPr sz="1650" spc="-30" baseline="-25000" dirty="0">
                <a:latin typeface="Times New Roman" panose="02020603050405020304"/>
                <a:cs typeface="Times New Roman" panose="02020603050405020304"/>
              </a:rPr>
              <a:t>1,</a:t>
            </a:r>
            <a:r>
              <a:rPr sz="1650" i="1" spc="-30" baseline="-25000" dirty="0">
                <a:latin typeface="Times New Roman" panose="02020603050405020304"/>
                <a:cs typeface="Times New Roman" panose="02020603050405020304"/>
              </a:rPr>
              <a:t>el </a:t>
            </a:r>
            <a:r>
              <a:rPr sz="1900" spc="20" dirty="0">
                <a:latin typeface="Symbol" panose="05050102010706020507"/>
                <a:cs typeface="Symbol" panose="05050102010706020507"/>
              </a:rPr>
              <a:t></a:t>
            </a:r>
            <a:r>
              <a:rPr sz="1900" spc="20" dirty="0">
                <a:latin typeface="Times New Roman" panose="02020603050405020304"/>
                <a:cs typeface="Times New Roman" panose="02020603050405020304"/>
              </a:rPr>
              <a:t> </a:t>
            </a:r>
            <a:r>
              <a:rPr sz="1900" spc="-10" dirty="0">
                <a:latin typeface="Symbol" panose="05050102010706020507"/>
                <a:cs typeface="Symbol" panose="05050102010706020507"/>
              </a:rPr>
              <a:t></a:t>
            </a:r>
            <a:r>
              <a:rPr sz="2050" i="1" spc="-10" dirty="0">
                <a:latin typeface="Symbol" panose="05050102010706020507"/>
                <a:cs typeface="Symbol" panose="05050102010706020507"/>
              </a:rPr>
              <a:t></a:t>
            </a:r>
            <a:r>
              <a:rPr sz="1650" spc="-15" baseline="-25000" dirty="0">
                <a:latin typeface="Times New Roman" panose="02020603050405020304"/>
                <a:cs typeface="Times New Roman" panose="02020603050405020304"/>
              </a:rPr>
              <a:t>1,</a:t>
            </a:r>
            <a:r>
              <a:rPr sz="1650" i="1" spc="-15" baseline="-25000" dirty="0">
                <a:latin typeface="Times New Roman" panose="02020603050405020304"/>
                <a:cs typeface="Times New Roman" panose="02020603050405020304"/>
              </a:rPr>
              <a:t>m </a:t>
            </a:r>
            <a:r>
              <a:rPr sz="1900" spc="20" dirty="0">
                <a:latin typeface="Symbol" panose="05050102010706020507"/>
                <a:cs typeface="Symbol" panose="05050102010706020507"/>
              </a:rPr>
              <a:t></a:t>
            </a:r>
            <a:r>
              <a:rPr sz="1900" spc="-260" dirty="0">
                <a:latin typeface="Times New Roman" panose="02020603050405020304"/>
                <a:cs typeface="Times New Roman" panose="02020603050405020304"/>
              </a:rPr>
              <a:t> </a:t>
            </a:r>
            <a:r>
              <a:rPr sz="1900" spc="15" dirty="0">
                <a:latin typeface="Times New Roman" panose="02020603050405020304"/>
                <a:cs typeface="Times New Roman" panose="02020603050405020304"/>
              </a:rPr>
              <a:t>0</a:t>
            </a:r>
            <a:endParaRPr sz="1900">
              <a:latin typeface="Times New Roman" panose="02020603050405020304"/>
              <a:cs typeface="Times New Roman" panose="02020603050405020304"/>
            </a:endParaRPr>
          </a:p>
        </p:txBody>
      </p:sp>
      <p:sp>
        <p:nvSpPr>
          <p:cNvPr id="79" name="object 79"/>
          <p:cNvSpPr/>
          <p:nvPr/>
        </p:nvSpPr>
        <p:spPr>
          <a:xfrm>
            <a:off x="6924112" y="2808276"/>
            <a:ext cx="754380" cy="0"/>
          </a:xfrm>
          <a:custGeom>
            <a:avLst/>
            <a:gdLst/>
            <a:ahLst/>
            <a:cxnLst/>
            <a:rect l="l" t="t" r="r" b="b"/>
            <a:pathLst>
              <a:path w="754379">
                <a:moveTo>
                  <a:pt x="0" y="0"/>
                </a:moveTo>
                <a:lnTo>
                  <a:pt x="754330" y="0"/>
                </a:lnTo>
              </a:path>
            </a:pathLst>
          </a:custGeom>
          <a:ln w="11191">
            <a:solidFill>
              <a:srgbClr val="000000"/>
            </a:solidFill>
          </a:ln>
        </p:spPr>
        <p:txBody>
          <a:bodyPr wrap="square" lIns="0" tIns="0" rIns="0" bIns="0" rtlCol="0"/>
          <a:lstStyle/>
          <a:p/>
        </p:txBody>
      </p:sp>
      <p:sp>
        <p:nvSpPr>
          <p:cNvPr id="80" name="object 80"/>
          <p:cNvSpPr txBox="1"/>
          <p:nvPr/>
        </p:nvSpPr>
        <p:spPr>
          <a:xfrm>
            <a:off x="6592658" y="2779596"/>
            <a:ext cx="91440" cy="170815"/>
          </a:xfrm>
          <a:prstGeom prst="rect">
            <a:avLst/>
          </a:prstGeom>
        </p:spPr>
        <p:txBody>
          <a:bodyPr vert="horz" wrap="square" lIns="0" tIns="17145" rIns="0" bIns="0" rtlCol="0">
            <a:spAutoFit/>
          </a:bodyPr>
          <a:lstStyle/>
          <a:p>
            <a:pPr marL="12700">
              <a:lnSpc>
                <a:spcPct val="100000"/>
              </a:lnSpc>
              <a:spcBef>
                <a:spcPts val="135"/>
              </a:spcBef>
            </a:pPr>
            <a:r>
              <a:rPr sz="1000" spc="15" dirty="0">
                <a:latin typeface="Times New Roman" panose="02020603050405020304"/>
                <a:cs typeface="Times New Roman" panose="02020603050405020304"/>
              </a:rPr>
              <a:t>2</a:t>
            </a:r>
            <a:endParaRPr sz="1000">
              <a:latin typeface="Times New Roman" panose="02020603050405020304"/>
              <a:cs typeface="Times New Roman" panose="02020603050405020304"/>
            </a:endParaRPr>
          </a:p>
        </p:txBody>
      </p:sp>
      <p:sp>
        <p:nvSpPr>
          <p:cNvPr id="81" name="object 81"/>
          <p:cNvSpPr txBox="1"/>
          <p:nvPr/>
        </p:nvSpPr>
        <p:spPr>
          <a:xfrm>
            <a:off x="7172618" y="2479339"/>
            <a:ext cx="219710" cy="287020"/>
          </a:xfrm>
          <a:prstGeom prst="rect">
            <a:avLst/>
          </a:prstGeom>
        </p:spPr>
        <p:txBody>
          <a:bodyPr vert="horz" wrap="square" lIns="0" tIns="17780" rIns="0" bIns="0" rtlCol="0">
            <a:spAutoFit/>
          </a:bodyPr>
          <a:lstStyle/>
          <a:p>
            <a:pPr marL="12700">
              <a:lnSpc>
                <a:spcPct val="100000"/>
              </a:lnSpc>
              <a:spcBef>
                <a:spcPts val="140"/>
              </a:spcBef>
            </a:pPr>
            <a:r>
              <a:rPr sz="1750" i="1" spc="-60" dirty="0">
                <a:latin typeface="Times New Roman" panose="02020603050405020304"/>
                <a:cs typeface="Times New Roman" panose="02020603050405020304"/>
              </a:rPr>
              <a:t>V</a:t>
            </a:r>
            <a:r>
              <a:rPr sz="1500" spc="22" baseline="-25000" dirty="0">
                <a:latin typeface="Times New Roman" panose="02020603050405020304"/>
                <a:cs typeface="Times New Roman" panose="02020603050405020304"/>
              </a:rPr>
              <a:t>0</a:t>
            </a:r>
            <a:endParaRPr sz="1500" baseline="-25000">
              <a:latin typeface="Times New Roman" panose="02020603050405020304"/>
              <a:cs typeface="Times New Roman" panose="02020603050405020304"/>
            </a:endParaRPr>
          </a:p>
        </p:txBody>
      </p:sp>
      <p:sp>
        <p:nvSpPr>
          <p:cNvPr id="82" name="object 82"/>
          <p:cNvSpPr txBox="1"/>
          <p:nvPr/>
        </p:nvSpPr>
        <p:spPr>
          <a:xfrm>
            <a:off x="6472689" y="2612737"/>
            <a:ext cx="409575" cy="301625"/>
          </a:xfrm>
          <a:prstGeom prst="rect">
            <a:avLst/>
          </a:prstGeom>
        </p:spPr>
        <p:txBody>
          <a:bodyPr vert="horz" wrap="square" lIns="0" tIns="17145" rIns="0" bIns="0" rtlCol="0">
            <a:spAutoFit/>
          </a:bodyPr>
          <a:lstStyle/>
          <a:p>
            <a:pPr marL="12700">
              <a:lnSpc>
                <a:spcPct val="100000"/>
              </a:lnSpc>
              <a:spcBef>
                <a:spcPts val="135"/>
              </a:spcBef>
              <a:tabLst>
                <a:tab pos="271780" algn="l"/>
              </a:tabLst>
            </a:pPr>
            <a:r>
              <a:rPr sz="1850" i="1" spc="-35" dirty="0">
                <a:latin typeface="Symbol" panose="05050102010706020507"/>
                <a:cs typeface="Symbol" panose="05050102010706020507"/>
              </a:rPr>
              <a:t></a:t>
            </a:r>
            <a:r>
              <a:rPr sz="1850" spc="-35" dirty="0">
                <a:latin typeface="Times New Roman" panose="02020603050405020304"/>
                <a:cs typeface="Times New Roman" panose="02020603050405020304"/>
              </a:rPr>
              <a:t>	</a:t>
            </a:r>
            <a:r>
              <a:rPr sz="1750" spc="15" dirty="0">
                <a:latin typeface="Symbol" panose="05050102010706020507"/>
                <a:cs typeface="Symbol" panose="05050102010706020507"/>
              </a:rPr>
              <a:t></a:t>
            </a:r>
            <a:endParaRPr sz="1750">
              <a:latin typeface="Symbol" panose="05050102010706020507"/>
              <a:cs typeface="Symbol" panose="05050102010706020507"/>
            </a:endParaRPr>
          </a:p>
        </p:txBody>
      </p:sp>
      <p:sp>
        <p:nvSpPr>
          <p:cNvPr id="83" name="object 83"/>
          <p:cNvSpPr txBox="1"/>
          <p:nvPr/>
        </p:nvSpPr>
        <p:spPr>
          <a:xfrm>
            <a:off x="6904432" y="2802788"/>
            <a:ext cx="765175" cy="287020"/>
          </a:xfrm>
          <a:prstGeom prst="rect">
            <a:avLst/>
          </a:prstGeom>
        </p:spPr>
        <p:txBody>
          <a:bodyPr vert="horz" wrap="square" lIns="0" tIns="17780" rIns="0" bIns="0" rtlCol="0">
            <a:spAutoFit/>
          </a:bodyPr>
          <a:lstStyle/>
          <a:p>
            <a:pPr marL="12700">
              <a:lnSpc>
                <a:spcPct val="100000"/>
              </a:lnSpc>
              <a:spcBef>
                <a:spcPts val="140"/>
              </a:spcBef>
            </a:pPr>
            <a:r>
              <a:rPr sz="1750" i="1" spc="-25" dirty="0">
                <a:latin typeface="Times New Roman" panose="02020603050405020304"/>
                <a:cs typeface="Times New Roman" panose="02020603050405020304"/>
              </a:rPr>
              <a:t>V</a:t>
            </a:r>
            <a:r>
              <a:rPr sz="1500" spc="-37" baseline="-25000" dirty="0">
                <a:latin typeface="Times New Roman" panose="02020603050405020304"/>
                <a:cs typeface="Times New Roman" panose="02020603050405020304"/>
              </a:rPr>
              <a:t>0 </a:t>
            </a:r>
            <a:r>
              <a:rPr sz="1750" spc="15" dirty="0">
                <a:latin typeface="Symbol" panose="05050102010706020507"/>
                <a:cs typeface="Symbol" panose="05050102010706020507"/>
              </a:rPr>
              <a:t></a:t>
            </a:r>
            <a:r>
              <a:rPr sz="1750" spc="-175" dirty="0">
                <a:latin typeface="Times New Roman" panose="02020603050405020304"/>
                <a:cs typeface="Times New Roman" panose="02020603050405020304"/>
              </a:rPr>
              <a:t> </a:t>
            </a:r>
            <a:r>
              <a:rPr sz="1750" i="1" spc="-110" dirty="0">
                <a:latin typeface="Times New Roman" panose="02020603050405020304"/>
                <a:cs typeface="Times New Roman" panose="02020603050405020304"/>
              </a:rPr>
              <a:t>n</a:t>
            </a:r>
            <a:r>
              <a:rPr sz="1500" spc="-165" baseline="-25000" dirty="0">
                <a:latin typeface="Times New Roman" panose="02020603050405020304"/>
                <a:cs typeface="Times New Roman" panose="02020603050405020304"/>
              </a:rPr>
              <a:t>1</a:t>
            </a:r>
            <a:r>
              <a:rPr sz="1750" i="1" spc="-110" dirty="0">
                <a:latin typeface="Times New Roman" panose="02020603050405020304"/>
                <a:cs typeface="Times New Roman" panose="02020603050405020304"/>
              </a:rPr>
              <a:t>V</a:t>
            </a:r>
            <a:r>
              <a:rPr sz="1500" spc="-165" baseline="-25000" dirty="0">
                <a:latin typeface="Times New Roman" panose="02020603050405020304"/>
                <a:cs typeface="Times New Roman" panose="02020603050405020304"/>
              </a:rPr>
              <a:t>1</a:t>
            </a:r>
            <a:endParaRPr sz="1500" baseline="-25000">
              <a:latin typeface="Times New Roman" panose="02020603050405020304"/>
              <a:cs typeface="Times New Roman" panose="02020603050405020304"/>
            </a:endParaRPr>
          </a:p>
        </p:txBody>
      </p:sp>
      <p:sp>
        <p:nvSpPr>
          <p:cNvPr id="84" name="object 84"/>
          <p:cNvSpPr/>
          <p:nvPr/>
        </p:nvSpPr>
        <p:spPr>
          <a:xfrm>
            <a:off x="7046770" y="2213972"/>
            <a:ext cx="415290" cy="0"/>
          </a:xfrm>
          <a:custGeom>
            <a:avLst/>
            <a:gdLst/>
            <a:ahLst/>
            <a:cxnLst/>
            <a:rect l="l" t="t" r="r" b="b"/>
            <a:pathLst>
              <a:path w="415289">
                <a:moveTo>
                  <a:pt x="0" y="0"/>
                </a:moveTo>
                <a:lnTo>
                  <a:pt x="414837" y="0"/>
                </a:lnTo>
              </a:path>
            </a:pathLst>
          </a:custGeom>
          <a:ln w="10993">
            <a:solidFill>
              <a:srgbClr val="000000"/>
            </a:solidFill>
          </a:ln>
        </p:spPr>
        <p:txBody>
          <a:bodyPr wrap="square" lIns="0" tIns="0" rIns="0" bIns="0" rtlCol="0"/>
          <a:lstStyle/>
          <a:p/>
        </p:txBody>
      </p:sp>
      <p:sp>
        <p:nvSpPr>
          <p:cNvPr id="85" name="object 85"/>
          <p:cNvSpPr txBox="1"/>
          <p:nvPr/>
        </p:nvSpPr>
        <p:spPr>
          <a:xfrm>
            <a:off x="7303112" y="2359916"/>
            <a:ext cx="775970" cy="167640"/>
          </a:xfrm>
          <a:prstGeom prst="rect">
            <a:avLst/>
          </a:prstGeom>
        </p:spPr>
        <p:txBody>
          <a:bodyPr vert="horz" wrap="square" lIns="0" tIns="14604" rIns="0" bIns="0" rtlCol="0">
            <a:spAutoFit/>
          </a:bodyPr>
          <a:lstStyle/>
          <a:p>
            <a:pPr marL="12700">
              <a:lnSpc>
                <a:spcPct val="100000"/>
              </a:lnSpc>
              <a:spcBef>
                <a:spcPts val="115"/>
              </a:spcBef>
              <a:tabLst>
                <a:tab pos="698500" algn="l"/>
              </a:tabLst>
            </a:pPr>
            <a:r>
              <a:rPr sz="1000" spc="5" dirty="0">
                <a:latin typeface="Times New Roman" panose="02020603050405020304"/>
                <a:cs typeface="Times New Roman" panose="02020603050405020304"/>
              </a:rPr>
              <a:t>1</a:t>
            </a:r>
            <a:r>
              <a:rPr sz="1000" spc="5" dirty="0">
                <a:latin typeface="Times New Roman" panose="02020603050405020304"/>
                <a:cs typeface="Times New Roman" panose="02020603050405020304"/>
              </a:rPr>
              <a:t>	</a:t>
            </a:r>
            <a:r>
              <a:rPr sz="1000" spc="5" dirty="0">
                <a:latin typeface="Times New Roman" panose="02020603050405020304"/>
                <a:cs typeface="Times New Roman" panose="02020603050405020304"/>
              </a:rPr>
              <a:t>1</a:t>
            </a:r>
            <a:endParaRPr sz="1000">
              <a:latin typeface="Times New Roman" panose="02020603050405020304"/>
              <a:cs typeface="Times New Roman" panose="02020603050405020304"/>
            </a:endParaRPr>
          </a:p>
        </p:txBody>
      </p:sp>
      <p:sp>
        <p:nvSpPr>
          <p:cNvPr id="86" name="object 86"/>
          <p:cNvSpPr txBox="1"/>
          <p:nvPr/>
        </p:nvSpPr>
        <p:spPr>
          <a:xfrm>
            <a:off x="8699748" y="2359916"/>
            <a:ext cx="535305" cy="167640"/>
          </a:xfrm>
          <a:prstGeom prst="rect">
            <a:avLst/>
          </a:prstGeom>
        </p:spPr>
        <p:txBody>
          <a:bodyPr vert="horz" wrap="square" lIns="0" tIns="14604" rIns="0" bIns="0" rtlCol="0">
            <a:spAutoFit/>
          </a:bodyPr>
          <a:lstStyle/>
          <a:p>
            <a:pPr marL="12700">
              <a:lnSpc>
                <a:spcPct val="100000"/>
              </a:lnSpc>
              <a:spcBef>
                <a:spcPts val="115"/>
              </a:spcBef>
              <a:tabLst>
                <a:tab pos="457200" algn="l"/>
              </a:tabLst>
            </a:pPr>
            <a:r>
              <a:rPr sz="1000" spc="5" dirty="0">
                <a:latin typeface="Times New Roman" panose="02020603050405020304"/>
                <a:cs typeface="Times New Roman" panose="02020603050405020304"/>
              </a:rPr>
              <a:t>2</a:t>
            </a:r>
            <a:r>
              <a:rPr sz="1000" spc="5" dirty="0">
                <a:latin typeface="Times New Roman" panose="02020603050405020304"/>
                <a:cs typeface="Times New Roman" panose="02020603050405020304"/>
              </a:rPr>
              <a:t>	</a:t>
            </a:r>
            <a:r>
              <a:rPr sz="1000" spc="5" dirty="0">
                <a:latin typeface="Times New Roman" panose="02020603050405020304"/>
                <a:cs typeface="Times New Roman" panose="02020603050405020304"/>
              </a:rPr>
              <a:t>1</a:t>
            </a:r>
            <a:endParaRPr sz="1000">
              <a:latin typeface="Times New Roman" panose="02020603050405020304"/>
              <a:cs typeface="Times New Roman" panose="02020603050405020304"/>
            </a:endParaRPr>
          </a:p>
        </p:txBody>
      </p:sp>
      <p:sp>
        <p:nvSpPr>
          <p:cNvPr id="87" name="object 87"/>
          <p:cNvSpPr txBox="1"/>
          <p:nvPr/>
        </p:nvSpPr>
        <p:spPr>
          <a:xfrm>
            <a:off x="7044306" y="1587951"/>
            <a:ext cx="2132965" cy="592455"/>
          </a:xfrm>
          <a:prstGeom prst="rect">
            <a:avLst/>
          </a:prstGeom>
        </p:spPr>
        <p:txBody>
          <a:bodyPr vert="horz" wrap="square" lIns="0" tIns="14604" rIns="0" bIns="0" rtlCol="0">
            <a:spAutoFit/>
          </a:bodyPr>
          <a:lstStyle/>
          <a:p>
            <a:pPr marL="83185">
              <a:lnSpc>
                <a:spcPct val="100000"/>
              </a:lnSpc>
              <a:spcBef>
                <a:spcPts val="115"/>
              </a:spcBef>
            </a:pPr>
            <a:r>
              <a:rPr sz="1900" spc="5" dirty="0">
                <a:latin typeface="Times New Roman" panose="02020603050405020304"/>
                <a:cs typeface="Times New Roman" panose="02020603050405020304"/>
              </a:rPr>
              <a:t>2</a:t>
            </a:r>
            <a:endParaRPr sz="1900">
              <a:latin typeface="Times New Roman" panose="02020603050405020304"/>
              <a:cs typeface="Times New Roman" panose="02020603050405020304"/>
            </a:endParaRPr>
          </a:p>
          <a:p>
            <a:pPr marL="12700">
              <a:lnSpc>
                <a:spcPct val="100000"/>
              </a:lnSpc>
              <a:spcBef>
                <a:spcPts val="15"/>
              </a:spcBef>
              <a:tabLst>
                <a:tab pos="660400" algn="l"/>
                <a:tab pos="1360805" algn="l"/>
                <a:tab pos="1897380" algn="l"/>
              </a:tabLst>
            </a:pPr>
            <a:r>
              <a:rPr sz="1750" spc="-35" dirty="0">
                <a:latin typeface="Symbol" panose="05050102010706020507"/>
                <a:cs typeface="Symbol" panose="05050102010706020507"/>
              </a:rPr>
              <a:t></a:t>
            </a:r>
            <a:r>
              <a:rPr sz="1750" spc="-25" dirty="0">
                <a:latin typeface="Symbol" panose="05050102010706020507"/>
                <a:cs typeface="Symbol" panose="05050102010706020507"/>
              </a:rPr>
              <a:t></a:t>
            </a:r>
            <a:r>
              <a:rPr sz="1750" i="1" spc="-5" dirty="0">
                <a:latin typeface="Times New Roman" panose="02020603050405020304"/>
                <a:cs typeface="Times New Roman" panose="02020603050405020304"/>
              </a:rPr>
              <a:t>F</a:t>
            </a:r>
            <a:r>
              <a:rPr sz="1750" i="1" dirty="0">
                <a:latin typeface="Times New Roman" panose="02020603050405020304"/>
                <a:cs typeface="Times New Roman" panose="02020603050405020304"/>
              </a:rPr>
              <a:t>	</a:t>
            </a:r>
            <a:r>
              <a:rPr sz="1750" spc="-35" dirty="0">
                <a:latin typeface="Symbol" panose="05050102010706020507"/>
                <a:cs typeface="Symbol" panose="05050102010706020507"/>
              </a:rPr>
              <a:t></a:t>
            </a:r>
            <a:r>
              <a:rPr sz="1750" spc="-20" dirty="0">
                <a:latin typeface="Symbol" panose="05050102010706020507"/>
                <a:cs typeface="Symbol" panose="05050102010706020507"/>
              </a:rPr>
              <a:t></a:t>
            </a:r>
            <a:r>
              <a:rPr sz="1750" i="1" spc="-5" dirty="0">
                <a:latin typeface="Times New Roman" panose="02020603050405020304"/>
                <a:cs typeface="Times New Roman" panose="02020603050405020304"/>
              </a:rPr>
              <a:t>F</a:t>
            </a:r>
            <a:r>
              <a:rPr sz="1750" i="1" dirty="0">
                <a:latin typeface="Times New Roman" panose="02020603050405020304"/>
                <a:cs typeface="Times New Roman" panose="02020603050405020304"/>
              </a:rPr>
              <a:t>	</a:t>
            </a:r>
            <a:r>
              <a:rPr sz="1750" spc="-35" dirty="0">
                <a:latin typeface="Symbol" panose="05050102010706020507"/>
                <a:cs typeface="Symbol" panose="05050102010706020507"/>
              </a:rPr>
              <a:t></a:t>
            </a:r>
            <a:r>
              <a:rPr sz="1750" spc="-20" dirty="0">
                <a:latin typeface="Symbol" panose="05050102010706020507"/>
                <a:cs typeface="Symbol" panose="05050102010706020507"/>
              </a:rPr>
              <a:t></a:t>
            </a:r>
            <a:r>
              <a:rPr sz="1750" i="1" spc="-5" dirty="0">
                <a:latin typeface="Times New Roman" panose="02020603050405020304"/>
                <a:cs typeface="Times New Roman" panose="02020603050405020304"/>
              </a:rPr>
              <a:t>F</a:t>
            </a:r>
            <a:r>
              <a:rPr sz="1750" i="1" dirty="0">
                <a:latin typeface="Times New Roman" panose="02020603050405020304"/>
                <a:cs typeface="Times New Roman" panose="02020603050405020304"/>
              </a:rPr>
              <a:t>	</a:t>
            </a:r>
            <a:r>
              <a:rPr sz="1750" spc="-35" dirty="0">
                <a:latin typeface="Symbol" panose="05050102010706020507"/>
                <a:cs typeface="Symbol" panose="05050102010706020507"/>
              </a:rPr>
              <a:t></a:t>
            </a:r>
            <a:r>
              <a:rPr sz="1850" i="1" spc="-55" dirty="0">
                <a:latin typeface="Symbol" panose="05050102010706020507"/>
                <a:cs typeface="Symbol" panose="05050102010706020507"/>
              </a:rPr>
              <a:t></a:t>
            </a:r>
            <a:endParaRPr sz="1850">
              <a:latin typeface="Symbol" panose="05050102010706020507"/>
              <a:cs typeface="Symbol" panose="05050102010706020507"/>
            </a:endParaRPr>
          </a:p>
        </p:txBody>
      </p:sp>
      <p:sp>
        <p:nvSpPr>
          <p:cNvPr id="88" name="object 88"/>
          <p:cNvSpPr txBox="1"/>
          <p:nvPr/>
        </p:nvSpPr>
        <p:spPr>
          <a:xfrm>
            <a:off x="6476845" y="2021738"/>
            <a:ext cx="529590" cy="297180"/>
          </a:xfrm>
          <a:prstGeom prst="rect">
            <a:avLst/>
          </a:prstGeom>
        </p:spPr>
        <p:txBody>
          <a:bodyPr vert="horz" wrap="square" lIns="0" tIns="12700" rIns="0" bIns="0" rtlCol="0">
            <a:spAutoFit/>
          </a:bodyPr>
          <a:lstStyle/>
          <a:p>
            <a:pPr marL="12700">
              <a:lnSpc>
                <a:spcPct val="100000"/>
              </a:lnSpc>
              <a:spcBef>
                <a:spcPts val="100"/>
              </a:spcBef>
            </a:pPr>
            <a:r>
              <a:rPr sz="1750" spc="-45" dirty="0">
                <a:latin typeface="Symbol" panose="05050102010706020507"/>
                <a:cs typeface="Symbol" panose="05050102010706020507"/>
              </a:rPr>
              <a:t></a:t>
            </a:r>
            <a:r>
              <a:rPr sz="1850" i="1" spc="-45" dirty="0">
                <a:latin typeface="Symbol" panose="05050102010706020507"/>
                <a:cs typeface="Symbol" panose="05050102010706020507"/>
              </a:rPr>
              <a:t></a:t>
            </a:r>
            <a:r>
              <a:rPr sz="1500" spc="-67" baseline="-25000" dirty="0">
                <a:latin typeface="Times New Roman" panose="02020603050405020304"/>
                <a:cs typeface="Times New Roman" panose="02020603050405020304"/>
              </a:rPr>
              <a:t>1</a:t>
            </a:r>
            <a:r>
              <a:rPr sz="1500" spc="-60" baseline="-25000" dirty="0">
                <a:latin typeface="Times New Roman" panose="02020603050405020304"/>
                <a:cs typeface="Times New Roman" panose="02020603050405020304"/>
              </a:rPr>
              <a:t> </a:t>
            </a:r>
            <a:r>
              <a:rPr sz="1750" spc="-5" dirty="0">
                <a:latin typeface="Symbol" panose="05050102010706020507"/>
                <a:cs typeface="Symbol" panose="05050102010706020507"/>
              </a:rPr>
              <a:t></a:t>
            </a:r>
            <a:endParaRPr sz="1750">
              <a:latin typeface="Symbol" panose="05050102010706020507"/>
              <a:cs typeface="Symbol" panose="05050102010706020507"/>
            </a:endParaRPr>
          </a:p>
        </p:txBody>
      </p:sp>
      <p:sp>
        <p:nvSpPr>
          <p:cNvPr id="89" name="object 89"/>
          <p:cNvSpPr txBox="1"/>
          <p:nvPr/>
        </p:nvSpPr>
        <p:spPr>
          <a:xfrm>
            <a:off x="7506835" y="1950117"/>
            <a:ext cx="2104390" cy="282575"/>
          </a:xfrm>
          <a:prstGeom prst="rect">
            <a:avLst/>
          </a:prstGeom>
        </p:spPr>
        <p:txBody>
          <a:bodyPr vert="horz" wrap="square" lIns="0" tIns="13335" rIns="0" bIns="0" rtlCol="0">
            <a:spAutoFit/>
          </a:bodyPr>
          <a:lstStyle/>
          <a:p>
            <a:pPr marL="12700">
              <a:lnSpc>
                <a:spcPct val="100000"/>
              </a:lnSpc>
              <a:spcBef>
                <a:spcPts val="105"/>
              </a:spcBef>
              <a:tabLst>
                <a:tab pos="554355" algn="l"/>
                <a:tab pos="1253490" algn="l"/>
                <a:tab pos="1658620" algn="l"/>
              </a:tabLst>
            </a:pPr>
            <a:r>
              <a:rPr sz="2625" spc="-7" baseline="-21000" dirty="0">
                <a:latin typeface="Symbol" panose="05050102010706020507"/>
                <a:cs typeface="Symbol" panose="05050102010706020507"/>
              </a:rPr>
              <a:t></a:t>
            </a:r>
            <a:r>
              <a:rPr sz="1750" u="sng" spc="-5" dirty="0">
                <a:uFill>
                  <a:solidFill>
                    <a:srgbClr val="000000"/>
                  </a:solidFill>
                </a:uFill>
                <a:latin typeface="Symbol" panose="05050102010706020507"/>
                <a:cs typeface="Symbol" panose="05050102010706020507"/>
              </a:rPr>
              <a:t></a:t>
            </a:r>
            <a:r>
              <a:rPr sz="1000" i="1" u="sng" spc="5" dirty="0">
                <a:uFill>
                  <a:solidFill>
                    <a:srgbClr val="000000"/>
                  </a:solidFill>
                </a:uFill>
                <a:latin typeface="Times New Roman" panose="02020603050405020304"/>
                <a:cs typeface="Times New Roman" panose="02020603050405020304"/>
              </a:rPr>
              <a:t>m </a:t>
            </a:r>
            <a:r>
              <a:rPr sz="1000" i="1" spc="85" dirty="0">
                <a:latin typeface="Times New Roman" panose="02020603050405020304"/>
                <a:cs typeface="Times New Roman" panose="02020603050405020304"/>
              </a:rPr>
              <a:t> </a:t>
            </a:r>
            <a:r>
              <a:rPr sz="2625" spc="-7" baseline="-21000" dirty="0">
                <a:latin typeface="Symbol" panose="05050102010706020507"/>
                <a:cs typeface="Symbol" panose="05050102010706020507"/>
              </a:rPr>
              <a:t></a:t>
            </a:r>
            <a:r>
              <a:rPr sz="1750" u="sng" spc="-5" dirty="0">
                <a:uFill>
                  <a:solidFill>
                    <a:srgbClr val="000000"/>
                  </a:solidFill>
                </a:uFill>
                <a:latin typeface="Symbol" panose="05050102010706020507"/>
                <a:cs typeface="Symbol" panose="05050102010706020507"/>
              </a:rPr>
              <a:t></a:t>
            </a:r>
            <a:r>
              <a:rPr sz="1000" i="1" u="sng" spc="-5" dirty="0">
                <a:uFill>
                  <a:solidFill>
                    <a:srgbClr val="000000"/>
                  </a:solidFill>
                </a:uFill>
                <a:latin typeface="Times New Roman" panose="02020603050405020304"/>
                <a:cs typeface="Times New Roman" panose="02020603050405020304"/>
              </a:rPr>
              <a:t>el	</a:t>
            </a:r>
            <a:r>
              <a:rPr sz="1000" u="sng" spc="5" dirty="0">
                <a:uFill>
                  <a:solidFill>
                    <a:srgbClr val="000000"/>
                  </a:solidFill>
                </a:uFill>
                <a:latin typeface="Times New Roman" panose="02020603050405020304"/>
                <a:cs typeface="Times New Roman" panose="02020603050405020304"/>
              </a:rPr>
              <a:t>2</a:t>
            </a:r>
            <a:r>
              <a:rPr sz="1000" spc="5" dirty="0">
                <a:latin typeface="Times New Roman" panose="02020603050405020304"/>
                <a:cs typeface="Times New Roman" panose="02020603050405020304"/>
              </a:rPr>
              <a:t> </a:t>
            </a:r>
            <a:r>
              <a:rPr sz="2625" spc="-7" baseline="-21000" dirty="0">
                <a:latin typeface="Symbol" panose="05050102010706020507"/>
                <a:cs typeface="Symbol" panose="05050102010706020507"/>
              </a:rPr>
              <a:t></a:t>
            </a:r>
            <a:r>
              <a:rPr sz="2625" spc="-345" baseline="-21000" dirty="0">
                <a:latin typeface="Times New Roman" panose="02020603050405020304"/>
                <a:cs typeface="Times New Roman" panose="02020603050405020304"/>
              </a:rPr>
              <a:t> </a:t>
            </a:r>
            <a:r>
              <a:rPr sz="2625" spc="-7" baseline="-21000" dirty="0">
                <a:latin typeface="Times New Roman" panose="02020603050405020304"/>
                <a:cs typeface="Times New Roman" panose="02020603050405020304"/>
              </a:rPr>
              <a:t>0</a:t>
            </a:r>
            <a:endParaRPr sz="2625" baseline="-21000">
              <a:latin typeface="Times New Roman" panose="02020603050405020304"/>
              <a:cs typeface="Times New Roman" panose="02020603050405020304"/>
            </a:endParaRPr>
          </a:p>
        </p:txBody>
      </p:sp>
      <p:sp>
        <p:nvSpPr>
          <p:cNvPr id="90" name="object 90"/>
          <p:cNvSpPr txBox="1"/>
          <p:nvPr/>
        </p:nvSpPr>
        <p:spPr>
          <a:xfrm>
            <a:off x="7105082" y="2208357"/>
            <a:ext cx="929005" cy="282575"/>
          </a:xfrm>
          <a:prstGeom prst="rect">
            <a:avLst/>
          </a:prstGeom>
        </p:spPr>
        <p:txBody>
          <a:bodyPr vert="horz" wrap="square" lIns="0" tIns="13335" rIns="0" bIns="0" rtlCol="0">
            <a:spAutoFit/>
          </a:bodyPr>
          <a:lstStyle/>
          <a:p>
            <a:pPr marL="12700">
              <a:lnSpc>
                <a:spcPct val="100000"/>
              </a:lnSpc>
              <a:spcBef>
                <a:spcPts val="105"/>
              </a:spcBef>
              <a:tabLst>
                <a:tab pos="698500" algn="l"/>
              </a:tabLst>
            </a:pPr>
            <a:r>
              <a:rPr sz="1750" spc="-35" dirty="0">
                <a:latin typeface="Symbol" panose="05050102010706020507"/>
                <a:cs typeface="Symbol" panose="05050102010706020507"/>
              </a:rPr>
              <a:t></a:t>
            </a:r>
            <a:r>
              <a:rPr sz="1750" i="1" spc="-5" dirty="0">
                <a:latin typeface="Times New Roman" panose="02020603050405020304"/>
                <a:cs typeface="Times New Roman" panose="02020603050405020304"/>
              </a:rPr>
              <a:t>n</a:t>
            </a:r>
            <a:r>
              <a:rPr sz="1750" i="1" dirty="0">
                <a:latin typeface="Times New Roman" panose="02020603050405020304"/>
                <a:cs typeface="Times New Roman" panose="02020603050405020304"/>
              </a:rPr>
              <a:t>	</a:t>
            </a:r>
            <a:r>
              <a:rPr sz="1750" spc="-35" dirty="0">
                <a:latin typeface="Symbol" panose="05050102010706020507"/>
                <a:cs typeface="Symbol" panose="05050102010706020507"/>
              </a:rPr>
              <a:t></a:t>
            </a:r>
            <a:r>
              <a:rPr sz="1750" i="1" spc="-5" dirty="0">
                <a:latin typeface="Times New Roman" panose="02020603050405020304"/>
                <a:cs typeface="Times New Roman" panose="02020603050405020304"/>
              </a:rPr>
              <a:t>n</a:t>
            </a:r>
            <a:endParaRPr sz="1750">
              <a:latin typeface="Times New Roman" panose="02020603050405020304"/>
              <a:cs typeface="Times New Roman" panose="02020603050405020304"/>
            </a:endParaRPr>
          </a:p>
        </p:txBody>
      </p:sp>
      <p:sp>
        <p:nvSpPr>
          <p:cNvPr id="91" name="object 91"/>
          <p:cNvSpPr txBox="1"/>
          <p:nvPr/>
        </p:nvSpPr>
        <p:spPr>
          <a:xfrm>
            <a:off x="8476183" y="2196424"/>
            <a:ext cx="713105" cy="297180"/>
          </a:xfrm>
          <a:prstGeom prst="rect">
            <a:avLst/>
          </a:prstGeom>
        </p:spPr>
        <p:txBody>
          <a:bodyPr vert="horz" wrap="square" lIns="0" tIns="12700" rIns="0" bIns="0" rtlCol="0">
            <a:spAutoFit/>
          </a:bodyPr>
          <a:lstStyle/>
          <a:p>
            <a:pPr marL="12700">
              <a:lnSpc>
                <a:spcPct val="100000"/>
              </a:lnSpc>
              <a:spcBef>
                <a:spcPts val="100"/>
              </a:spcBef>
              <a:tabLst>
                <a:tab pos="482600" algn="l"/>
              </a:tabLst>
            </a:pPr>
            <a:r>
              <a:rPr sz="1750" spc="-30" dirty="0">
                <a:latin typeface="Symbol" panose="05050102010706020507"/>
                <a:cs typeface="Symbol" panose="05050102010706020507"/>
              </a:rPr>
              <a:t></a:t>
            </a:r>
            <a:r>
              <a:rPr sz="1850" i="1" spc="-55" dirty="0">
                <a:latin typeface="Symbol" panose="05050102010706020507"/>
                <a:cs typeface="Symbol" panose="05050102010706020507"/>
              </a:rPr>
              <a:t></a:t>
            </a:r>
            <a:r>
              <a:rPr sz="1850" dirty="0">
                <a:latin typeface="Times New Roman" panose="02020603050405020304"/>
                <a:cs typeface="Times New Roman" panose="02020603050405020304"/>
              </a:rPr>
              <a:t>	</a:t>
            </a:r>
            <a:r>
              <a:rPr sz="1750" spc="-35" dirty="0">
                <a:latin typeface="Symbol" panose="05050102010706020507"/>
                <a:cs typeface="Symbol" panose="05050102010706020507"/>
              </a:rPr>
              <a:t></a:t>
            </a:r>
            <a:r>
              <a:rPr sz="1750" i="1" spc="-5" dirty="0">
                <a:latin typeface="Times New Roman" panose="02020603050405020304"/>
                <a:cs typeface="Times New Roman" panose="02020603050405020304"/>
              </a:rPr>
              <a:t>n</a:t>
            </a:r>
            <a:endParaRPr sz="1750">
              <a:latin typeface="Times New Roman" panose="02020603050405020304"/>
              <a:cs typeface="Times New Roman" panose="02020603050405020304"/>
            </a:endParaRPr>
          </a:p>
        </p:txBody>
      </p:sp>
      <p:sp>
        <p:nvSpPr>
          <p:cNvPr id="92" name="object 92"/>
          <p:cNvSpPr/>
          <p:nvPr/>
        </p:nvSpPr>
        <p:spPr>
          <a:xfrm>
            <a:off x="7824723" y="2724150"/>
            <a:ext cx="685800" cy="114300"/>
          </a:xfrm>
          <a:custGeom>
            <a:avLst/>
            <a:gdLst/>
            <a:ahLst/>
            <a:cxnLst/>
            <a:rect l="l" t="t" r="r" b="b"/>
            <a:pathLst>
              <a:path w="685800" h="114300">
                <a:moveTo>
                  <a:pt x="571500" y="0"/>
                </a:moveTo>
                <a:lnTo>
                  <a:pt x="571500" y="114300"/>
                </a:lnTo>
                <a:lnTo>
                  <a:pt x="647700" y="76200"/>
                </a:lnTo>
                <a:lnTo>
                  <a:pt x="590550" y="76200"/>
                </a:lnTo>
                <a:lnTo>
                  <a:pt x="590550" y="38100"/>
                </a:lnTo>
                <a:lnTo>
                  <a:pt x="647700" y="38100"/>
                </a:lnTo>
                <a:lnTo>
                  <a:pt x="571500" y="0"/>
                </a:lnTo>
                <a:close/>
              </a:path>
              <a:path w="685800" h="114300">
                <a:moveTo>
                  <a:pt x="571500" y="38100"/>
                </a:moveTo>
                <a:lnTo>
                  <a:pt x="0" y="38100"/>
                </a:lnTo>
                <a:lnTo>
                  <a:pt x="0" y="76200"/>
                </a:lnTo>
                <a:lnTo>
                  <a:pt x="571500" y="76200"/>
                </a:lnTo>
                <a:lnTo>
                  <a:pt x="571500" y="38100"/>
                </a:lnTo>
                <a:close/>
              </a:path>
              <a:path w="685800" h="114300">
                <a:moveTo>
                  <a:pt x="647700" y="38100"/>
                </a:moveTo>
                <a:lnTo>
                  <a:pt x="590550" y="38100"/>
                </a:lnTo>
                <a:lnTo>
                  <a:pt x="590550" y="76200"/>
                </a:lnTo>
                <a:lnTo>
                  <a:pt x="647700" y="76200"/>
                </a:lnTo>
                <a:lnTo>
                  <a:pt x="685800" y="57150"/>
                </a:lnTo>
                <a:lnTo>
                  <a:pt x="647700" y="38100"/>
                </a:lnTo>
                <a:close/>
              </a:path>
            </a:pathLst>
          </a:custGeom>
          <a:solidFill>
            <a:srgbClr val="3A812E"/>
          </a:solidFill>
        </p:spPr>
        <p:txBody>
          <a:bodyPr wrap="square" lIns="0" tIns="0" rIns="0" bIns="0" rtlCol="0"/>
          <a:lstStyle/>
          <a:p/>
        </p:txBody>
      </p:sp>
      <p:sp>
        <p:nvSpPr>
          <p:cNvPr id="93" name="object 93"/>
          <p:cNvSpPr txBox="1"/>
          <p:nvPr/>
        </p:nvSpPr>
        <p:spPr>
          <a:xfrm>
            <a:off x="8433307" y="6008803"/>
            <a:ext cx="2148205" cy="640080"/>
          </a:xfrm>
          <a:prstGeom prst="rect">
            <a:avLst/>
          </a:prstGeom>
        </p:spPr>
        <p:txBody>
          <a:bodyPr vert="horz" wrap="square" lIns="0" tIns="124460" rIns="0" bIns="0" rtlCol="0">
            <a:spAutoFit/>
          </a:bodyPr>
          <a:lstStyle/>
          <a:p>
            <a:pPr marL="12700">
              <a:lnSpc>
                <a:spcPct val="100000"/>
              </a:lnSpc>
              <a:spcBef>
                <a:spcPts val="980"/>
              </a:spcBef>
            </a:pPr>
            <a:r>
              <a:rPr sz="1600" b="1" spc="-5" dirty="0">
                <a:latin typeface="Times New Roman" panose="02020603050405020304"/>
                <a:cs typeface="Times New Roman" panose="02020603050405020304"/>
              </a:rPr>
              <a:t>(Flory-Rehner</a:t>
            </a:r>
            <a:r>
              <a:rPr sz="1600" b="1" spc="-45" dirty="0">
                <a:latin typeface="Times New Roman" panose="02020603050405020304"/>
                <a:cs typeface="Times New Roman" panose="02020603050405020304"/>
              </a:rPr>
              <a:t> </a:t>
            </a:r>
            <a:r>
              <a:rPr sz="1600" b="1" spc="-5" dirty="0">
                <a:latin typeface="Times New Roman" panose="02020603050405020304"/>
                <a:cs typeface="Times New Roman" panose="02020603050405020304"/>
              </a:rPr>
              <a:t>equation)</a:t>
            </a:r>
            <a:endParaRPr sz="1600">
              <a:latin typeface="Times New Roman" panose="02020603050405020304"/>
              <a:cs typeface="Times New Roman" panose="02020603050405020304"/>
            </a:endParaRPr>
          </a:p>
          <a:p>
            <a:pPr marR="454025" algn="r">
              <a:lnSpc>
                <a:spcPct val="100000"/>
              </a:lnSpc>
              <a:spcBef>
                <a:spcPts val="665"/>
              </a:spcBef>
            </a:pPr>
            <a:r>
              <a:rPr sz="1200" spc="-40" dirty="0">
                <a:latin typeface="Times New Roman" panose="02020603050405020304"/>
                <a:cs typeface="Times New Roman" panose="02020603050405020304"/>
              </a:rPr>
              <a:t>16</a:t>
            </a:r>
            <a:endParaRPr sz="1200">
              <a:latin typeface="Times New Roman" panose="02020603050405020304"/>
              <a:cs typeface="Times New Roman" panose="020206030504050203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6172200"/>
            <a:ext cx="3794125" cy="0"/>
          </a:xfrm>
          <a:custGeom>
            <a:avLst/>
            <a:gdLst/>
            <a:ahLst/>
            <a:cxnLst/>
            <a:rect l="l" t="t" r="r" b="b"/>
            <a:pathLst>
              <a:path w="3794125">
                <a:moveTo>
                  <a:pt x="0" y="0"/>
                </a:moveTo>
                <a:lnTo>
                  <a:pt x="3794125" y="0"/>
                </a:lnTo>
              </a:path>
            </a:pathLst>
          </a:custGeom>
          <a:ln w="19050">
            <a:solidFill>
              <a:srgbClr val="CC9900"/>
            </a:solidFill>
          </a:ln>
        </p:spPr>
        <p:txBody>
          <a:bodyPr wrap="square" lIns="0" tIns="0" rIns="0" bIns="0" rtlCol="0"/>
          <a:lstStyle/>
          <a:p/>
        </p:txBody>
      </p:sp>
      <p:sp>
        <p:nvSpPr>
          <p:cNvPr id="3" name="object 3"/>
          <p:cNvSpPr txBox="1">
            <a:spLocks noGrp="1"/>
          </p:cNvSpPr>
          <p:nvPr>
            <p:ph type="title"/>
          </p:nvPr>
        </p:nvSpPr>
        <p:spPr>
          <a:xfrm>
            <a:off x="1853590" y="-87630"/>
            <a:ext cx="8477885" cy="1120140"/>
          </a:xfrm>
          <a:prstGeom prst="rect">
            <a:avLst/>
          </a:prstGeom>
        </p:spPr>
        <p:txBody>
          <a:bodyPr vert="horz" wrap="square" lIns="0" tIns="12700" rIns="0" bIns="0" rtlCol="0">
            <a:spAutoFit/>
          </a:bodyPr>
          <a:lstStyle/>
          <a:p>
            <a:pPr marL="12700">
              <a:lnSpc>
                <a:spcPct val="100000"/>
              </a:lnSpc>
              <a:spcBef>
                <a:spcPts val="100"/>
              </a:spcBef>
            </a:pPr>
            <a:r>
              <a:rPr sz="3600" spc="10" dirty="0"/>
              <a:t>Deviations </a:t>
            </a:r>
            <a:r>
              <a:rPr sz="3600" spc="-95" dirty="0"/>
              <a:t>from </a:t>
            </a:r>
            <a:r>
              <a:rPr sz="3600" spc="10" dirty="0"/>
              <a:t>classical </a:t>
            </a:r>
            <a:r>
              <a:rPr sz="3600" spc="-15" dirty="0"/>
              <a:t>statistical</a:t>
            </a:r>
            <a:r>
              <a:rPr sz="3600" spc="95" dirty="0"/>
              <a:t> </a:t>
            </a:r>
            <a:r>
              <a:rPr sz="3600" spc="-15" dirty="0"/>
              <a:t>theories</a:t>
            </a:r>
            <a:endParaRPr sz="3600"/>
          </a:p>
        </p:txBody>
      </p:sp>
      <p:sp>
        <p:nvSpPr>
          <p:cNvPr id="4" name="object 4"/>
          <p:cNvSpPr/>
          <p:nvPr/>
        </p:nvSpPr>
        <p:spPr>
          <a:xfrm>
            <a:off x="2432474" y="2386115"/>
            <a:ext cx="2709451" cy="2277666"/>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7956142" y="1851889"/>
            <a:ext cx="2439262" cy="1056578"/>
          </a:xfrm>
          <a:prstGeom prst="rect">
            <a:avLst/>
          </a:prstGeom>
          <a:blipFill>
            <a:blip r:embed="rId2" cstate="print"/>
            <a:stretch>
              <a:fillRect/>
            </a:stretch>
          </a:blipFill>
        </p:spPr>
        <p:txBody>
          <a:bodyPr wrap="square" lIns="0" tIns="0" rIns="0" bIns="0" rtlCol="0"/>
          <a:lstStyle/>
          <a:p/>
        </p:txBody>
      </p:sp>
      <p:sp>
        <p:nvSpPr>
          <p:cNvPr id="6" name="object 6"/>
          <p:cNvSpPr txBox="1"/>
          <p:nvPr/>
        </p:nvSpPr>
        <p:spPr>
          <a:xfrm>
            <a:off x="5854700" y="1703577"/>
            <a:ext cx="4034790" cy="2078355"/>
          </a:xfrm>
          <a:prstGeom prst="rect">
            <a:avLst/>
          </a:prstGeom>
        </p:spPr>
        <p:txBody>
          <a:bodyPr vert="horz" wrap="square" lIns="0" tIns="12065" rIns="0" bIns="0" rtlCol="0">
            <a:spAutoFit/>
          </a:bodyPr>
          <a:lstStyle/>
          <a:p>
            <a:pPr marL="294640" marR="2078990" indent="-281940">
              <a:lnSpc>
                <a:spcPct val="100000"/>
              </a:lnSpc>
              <a:spcBef>
                <a:spcPts val="95"/>
              </a:spcBef>
              <a:buFont typeface="Wingdings" panose="05000000000000000000"/>
              <a:buChar char=""/>
              <a:tabLst>
                <a:tab pos="294640" algn="l"/>
              </a:tabLst>
            </a:pPr>
            <a:r>
              <a:rPr sz="1600" b="1" spc="-10" dirty="0">
                <a:solidFill>
                  <a:srgbClr val="3A812E"/>
                </a:solidFill>
                <a:latin typeface="Times New Roman" panose="02020603050405020304"/>
                <a:cs typeface="Times New Roman" panose="02020603050405020304"/>
              </a:rPr>
              <a:t>Crosslinking </a:t>
            </a:r>
            <a:r>
              <a:rPr sz="1600" b="1" spc="-5" dirty="0">
                <a:solidFill>
                  <a:srgbClr val="3A812E"/>
                </a:solidFill>
                <a:latin typeface="Times New Roman" panose="02020603050405020304"/>
                <a:cs typeface="Times New Roman" panose="02020603050405020304"/>
              </a:rPr>
              <a:t>of a  </a:t>
            </a:r>
            <a:r>
              <a:rPr sz="1600" b="1" spc="-10" dirty="0">
                <a:solidFill>
                  <a:srgbClr val="3A812E"/>
                </a:solidFill>
                <a:latin typeface="Times New Roman" panose="02020603050405020304"/>
                <a:cs typeface="Times New Roman" panose="02020603050405020304"/>
              </a:rPr>
              <a:t>polymer </a:t>
            </a:r>
            <a:r>
              <a:rPr sz="1600" b="1" dirty="0">
                <a:solidFill>
                  <a:srgbClr val="3A812E"/>
                </a:solidFill>
                <a:latin typeface="Times New Roman" panose="02020603050405020304"/>
                <a:cs typeface="Times New Roman" panose="02020603050405020304"/>
              </a:rPr>
              <a:t>with</a:t>
            </a:r>
            <a:r>
              <a:rPr sz="1600" b="1" spc="-65"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finite  MW indicating the  formation of loose  chain</a:t>
            </a:r>
            <a:r>
              <a:rPr sz="1600" b="1" spc="-10"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ends.</a:t>
            </a:r>
            <a:endParaRPr sz="1600">
              <a:latin typeface="Times New Roman" panose="02020603050405020304"/>
              <a:cs typeface="Times New Roman" panose="02020603050405020304"/>
            </a:endParaRPr>
          </a:p>
          <a:p>
            <a:pPr marL="294640" marR="5080" indent="-281940">
              <a:lnSpc>
                <a:spcPct val="100000"/>
              </a:lnSpc>
              <a:spcBef>
                <a:spcPts val="755"/>
              </a:spcBef>
              <a:buFont typeface="Wingdings" panose="05000000000000000000"/>
              <a:buChar char=""/>
              <a:tabLst>
                <a:tab pos="294640" algn="l"/>
              </a:tabLst>
            </a:pPr>
            <a:r>
              <a:rPr sz="1600" b="1" spc="-5" dirty="0">
                <a:solidFill>
                  <a:srgbClr val="3A812E"/>
                </a:solidFill>
                <a:latin typeface="Times New Roman" panose="02020603050405020304"/>
                <a:cs typeface="Times New Roman" panose="02020603050405020304"/>
              </a:rPr>
              <a:t>“Chain </a:t>
            </a:r>
            <a:r>
              <a:rPr sz="1600" b="1" spc="-10" dirty="0">
                <a:solidFill>
                  <a:srgbClr val="3A812E"/>
                </a:solidFill>
                <a:latin typeface="Times New Roman" panose="02020603050405020304"/>
                <a:cs typeface="Times New Roman" panose="02020603050405020304"/>
              </a:rPr>
              <a:t>defects” </a:t>
            </a:r>
            <a:r>
              <a:rPr sz="1600" b="1" spc="-5" dirty="0">
                <a:solidFill>
                  <a:srgbClr val="3A812E"/>
                </a:solidFill>
                <a:latin typeface="Times New Roman" panose="02020603050405020304"/>
                <a:cs typeface="Times New Roman" panose="02020603050405020304"/>
              </a:rPr>
              <a:t>in network: (a) </a:t>
            </a:r>
            <a:r>
              <a:rPr sz="1600" b="1" spc="-10" dirty="0">
                <a:solidFill>
                  <a:srgbClr val="3A812E"/>
                </a:solidFill>
                <a:latin typeface="Times New Roman" panose="02020603050405020304"/>
                <a:cs typeface="Times New Roman" panose="02020603050405020304"/>
              </a:rPr>
              <a:t>permanent  </a:t>
            </a:r>
            <a:r>
              <a:rPr sz="1600" b="1" spc="-5" dirty="0">
                <a:solidFill>
                  <a:srgbClr val="3A812E"/>
                </a:solidFill>
                <a:latin typeface="Times New Roman" panose="02020603050405020304"/>
                <a:cs typeface="Times New Roman" panose="02020603050405020304"/>
              </a:rPr>
              <a:t>physical </a:t>
            </a:r>
            <a:r>
              <a:rPr sz="1600" b="1" spc="-10" dirty="0">
                <a:solidFill>
                  <a:srgbClr val="3A812E"/>
                </a:solidFill>
                <a:latin typeface="Times New Roman" panose="02020603050405020304"/>
                <a:cs typeface="Times New Roman" panose="02020603050405020304"/>
              </a:rPr>
              <a:t>crosslink; </a:t>
            </a:r>
            <a:r>
              <a:rPr sz="1600" b="1" spc="-5" dirty="0">
                <a:solidFill>
                  <a:srgbClr val="3A812E"/>
                </a:solidFill>
                <a:latin typeface="Times New Roman" panose="02020603050405020304"/>
                <a:cs typeface="Times New Roman" panose="02020603050405020304"/>
              </a:rPr>
              <a:t>(b) </a:t>
            </a:r>
            <a:r>
              <a:rPr sz="1600" b="1" spc="-10" dirty="0">
                <a:solidFill>
                  <a:srgbClr val="3A812E"/>
                </a:solidFill>
                <a:latin typeface="Times New Roman" panose="02020603050405020304"/>
                <a:cs typeface="Times New Roman" panose="02020603050405020304"/>
              </a:rPr>
              <a:t>temporary </a:t>
            </a:r>
            <a:r>
              <a:rPr sz="1600" b="1" spc="-5" dirty="0">
                <a:solidFill>
                  <a:srgbClr val="3A812E"/>
                </a:solidFill>
                <a:latin typeface="Times New Roman" panose="02020603050405020304"/>
                <a:cs typeface="Times New Roman" panose="02020603050405020304"/>
              </a:rPr>
              <a:t>physical  </a:t>
            </a:r>
            <a:r>
              <a:rPr sz="1600" b="1" spc="-10" dirty="0">
                <a:solidFill>
                  <a:srgbClr val="3A812E"/>
                </a:solidFill>
                <a:latin typeface="Times New Roman" panose="02020603050405020304"/>
                <a:cs typeface="Times New Roman" panose="02020603050405020304"/>
              </a:rPr>
              <a:t>crosslink; </a:t>
            </a:r>
            <a:r>
              <a:rPr sz="1600" b="1" spc="-5" dirty="0">
                <a:solidFill>
                  <a:srgbClr val="3A812E"/>
                </a:solidFill>
                <a:latin typeface="Times New Roman" panose="02020603050405020304"/>
                <a:cs typeface="Times New Roman" panose="02020603050405020304"/>
              </a:rPr>
              <a:t>(c) intramolecular</a:t>
            </a:r>
            <a:r>
              <a:rPr sz="1600" b="1" spc="60" dirty="0">
                <a:solidFill>
                  <a:srgbClr val="3A812E"/>
                </a:solidFill>
                <a:latin typeface="Times New Roman" panose="02020603050405020304"/>
                <a:cs typeface="Times New Roman" panose="02020603050405020304"/>
              </a:rPr>
              <a:t> </a:t>
            </a:r>
            <a:r>
              <a:rPr sz="1600" b="1" spc="-10" dirty="0">
                <a:solidFill>
                  <a:srgbClr val="3A812E"/>
                </a:solidFill>
                <a:latin typeface="Times New Roman" panose="02020603050405020304"/>
                <a:cs typeface="Times New Roman" panose="02020603050405020304"/>
              </a:rPr>
              <a:t>crosslink.</a:t>
            </a:r>
            <a:endParaRPr sz="1600">
              <a:latin typeface="Times New Roman" panose="02020603050405020304"/>
              <a:cs typeface="Times New Roman" panose="02020603050405020304"/>
            </a:endParaRPr>
          </a:p>
        </p:txBody>
      </p:sp>
      <p:sp>
        <p:nvSpPr>
          <p:cNvPr id="7" name="object 7"/>
          <p:cNvSpPr/>
          <p:nvPr/>
        </p:nvSpPr>
        <p:spPr>
          <a:xfrm>
            <a:off x="6216344" y="3941960"/>
            <a:ext cx="3570988" cy="1098689"/>
          </a:xfrm>
          <a:prstGeom prst="rect">
            <a:avLst/>
          </a:prstGeom>
          <a:blipFill>
            <a:blip r:embed="rId3" cstate="print"/>
            <a:stretch>
              <a:fillRect/>
            </a:stretch>
          </a:blipFill>
        </p:spPr>
        <p:txBody>
          <a:bodyPr wrap="square" lIns="0" tIns="0" rIns="0" bIns="0" rtlCol="0"/>
          <a:lstStyle/>
          <a:p/>
        </p:txBody>
      </p:sp>
      <p:sp>
        <p:nvSpPr>
          <p:cNvPr id="8" name="object 8"/>
          <p:cNvSpPr txBox="1"/>
          <p:nvPr/>
        </p:nvSpPr>
        <p:spPr>
          <a:xfrm>
            <a:off x="3006344" y="4950358"/>
            <a:ext cx="724535" cy="400685"/>
          </a:xfrm>
          <a:prstGeom prst="rect">
            <a:avLst/>
          </a:prstGeom>
        </p:spPr>
        <p:txBody>
          <a:bodyPr vert="horz" wrap="square" lIns="0" tIns="16510" rIns="0" bIns="0" rtlCol="0">
            <a:spAutoFit/>
          </a:bodyPr>
          <a:lstStyle/>
          <a:p>
            <a:pPr marL="12700">
              <a:lnSpc>
                <a:spcPct val="100000"/>
              </a:lnSpc>
              <a:spcBef>
                <a:spcPts val="130"/>
              </a:spcBef>
            </a:pPr>
            <a:r>
              <a:rPr sz="2500" b="1" i="1" spc="-50" dirty="0">
                <a:latin typeface="Symbol" panose="05050102010706020507"/>
                <a:cs typeface="Symbol" panose="05050102010706020507"/>
              </a:rPr>
              <a:t></a:t>
            </a:r>
            <a:r>
              <a:rPr sz="2400" b="1" dirty="0">
                <a:latin typeface="Times New Roman" panose="02020603050405020304"/>
                <a:cs typeface="Times New Roman" panose="02020603050405020304"/>
              </a:rPr>
              <a:t>=</a:t>
            </a:r>
            <a:r>
              <a:rPr sz="2400" b="1" i="1" spc="5" dirty="0">
                <a:latin typeface="Times New Roman" panose="02020603050405020304"/>
                <a:cs typeface="Times New Roman" panose="02020603050405020304"/>
              </a:rPr>
              <a:t>l</a:t>
            </a:r>
            <a:r>
              <a:rPr sz="2400" b="1" spc="-10" dirty="0">
                <a:latin typeface="Times New Roman" panose="02020603050405020304"/>
                <a:cs typeface="Times New Roman" panose="02020603050405020304"/>
              </a:rPr>
              <a:t>/</a:t>
            </a:r>
            <a:r>
              <a:rPr sz="2400" b="1" i="1" spc="5" dirty="0">
                <a:latin typeface="Times New Roman" panose="02020603050405020304"/>
                <a:cs typeface="Times New Roman" panose="02020603050405020304"/>
              </a:rPr>
              <a:t>l</a:t>
            </a:r>
            <a:r>
              <a:rPr sz="2400" b="1" spc="-7" baseline="-21000" dirty="0">
                <a:latin typeface="Times New Roman" panose="02020603050405020304"/>
                <a:cs typeface="Times New Roman" panose="02020603050405020304"/>
              </a:rPr>
              <a:t>0</a:t>
            </a:r>
            <a:endParaRPr sz="2400" baseline="-21000">
              <a:latin typeface="Times New Roman" panose="02020603050405020304"/>
              <a:cs typeface="Times New Roman" panose="02020603050405020304"/>
            </a:endParaRPr>
          </a:p>
        </p:txBody>
      </p:sp>
      <p:sp>
        <p:nvSpPr>
          <p:cNvPr id="9" name="object 9"/>
          <p:cNvSpPr txBox="1"/>
          <p:nvPr/>
        </p:nvSpPr>
        <p:spPr>
          <a:xfrm>
            <a:off x="5854700" y="4961077"/>
            <a:ext cx="4552950" cy="1697990"/>
          </a:xfrm>
          <a:prstGeom prst="rect">
            <a:avLst/>
          </a:prstGeom>
        </p:spPr>
        <p:txBody>
          <a:bodyPr vert="horz" wrap="square" lIns="0" tIns="128905" rIns="0" bIns="0" rtlCol="0">
            <a:spAutoFit/>
          </a:bodyPr>
          <a:lstStyle/>
          <a:p>
            <a:pPr marL="937895">
              <a:lnSpc>
                <a:spcPct val="100000"/>
              </a:lnSpc>
              <a:spcBef>
                <a:spcPts val="1015"/>
              </a:spcBef>
              <a:tabLst>
                <a:tab pos="2105025" algn="l"/>
                <a:tab pos="3376295" algn="l"/>
              </a:tabLst>
            </a:pPr>
            <a:r>
              <a:rPr sz="1600" b="1" spc="-5" dirty="0">
                <a:solidFill>
                  <a:srgbClr val="3A812E"/>
                </a:solidFill>
                <a:latin typeface="Times New Roman" panose="02020603050405020304"/>
                <a:cs typeface="Times New Roman" panose="02020603050405020304"/>
              </a:rPr>
              <a:t>(a)	(b)	(c)</a:t>
            </a:r>
            <a:endParaRPr sz="1600">
              <a:latin typeface="Times New Roman" panose="02020603050405020304"/>
              <a:cs typeface="Times New Roman" panose="02020603050405020304"/>
            </a:endParaRPr>
          </a:p>
          <a:p>
            <a:pPr marL="294640" marR="5080" indent="-281940">
              <a:lnSpc>
                <a:spcPct val="100000"/>
              </a:lnSpc>
              <a:spcBef>
                <a:spcPts val="920"/>
              </a:spcBef>
              <a:buFont typeface="Wingdings" panose="05000000000000000000"/>
              <a:buChar char=""/>
              <a:tabLst>
                <a:tab pos="294640" algn="l"/>
              </a:tabLst>
            </a:pPr>
            <a:r>
              <a:rPr sz="1600" b="1" spc="-10" dirty="0">
                <a:solidFill>
                  <a:srgbClr val="3A812E"/>
                </a:solidFill>
                <a:latin typeface="Times New Roman" panose="02020603050405020304"/>
                <a:cs typeface="Times New Roman" panose="02020603050405020304"/>
              </a:rPr>
              <a:t>Segment </a:t>
            </a:r>
            <a:r>
              <a:rPr sz="1600" b="1" spc="-5" dirty="0">
                <a:solidFill>
                  <a:srgbClr val="3A812E"/>
                </a:solidFill>
                <a:latin typeface="Times New Roman" panose="02020603050405020304"/>
                <a:cs typeface="Times New Roman" panose="02020603050405020304"/>
              </a:rPr>
              <a:t>vectors do not follow Gaussian statistics  </a:t>
            </a:r>
            <a:r>
              <a:rPr sz="1600" b="1" dirty="0">
                <a:solidFill>
                  <a:srgbClr val="3A812E"/>
                </a:solidFill>
                <a:latin typeface="Times New Roman" panose="02020603050405020304"/>
                <a:cs typeface="Times New Roman" panose="02020603050405020304"/>
              </a:rPr>
              <a:t>when </a:t>
            </a:r>
            <a:r>
              <a:rPr sz="1600" b="1" spc="-5" dirty="0">
                <a:solidFill>
                  <a:srgbClr val="3A812E"/>
                </a:solidFill>
                <a:latin typeface="Times New Roman" panose="02020603050405020304"/>
                <a:cs typeface="Times New Roman" panose="02020603050405020304"/>
              </a:rPr>
              <a:t>rubbers </a:t>
            </a:r>
            <a:r>
              <a:rPr sz="1600" b="1" spc="-15" dirty="0">
                <a:solidFill>
                  <a:srgbClr val="3A812E"/>
                </a:solidFill>
                <a:latin typeface="Times New Roman" panose="02020603050405020304"/>
                <a:cs typeface="Times New Roman" panose="02020603050405020304"/>
              </a:rPr>
              <a:t>are </a:t>
            </a:r>
            <a:r>
              <a:rPr sz="1600" b="1" spc="-5" dirty="0">
                <a:solidFill>
                  <a:srgbClr val="3A812E"/>
                </a:solidFill>
                <a:latin typeface="Times New Roman" panose="02020603050405020304"/>
                <a:cs typeface="Times New Roman" panose="02020603050405020304"/>
              </a:rPr>
              <a:t>highly</a:t>
            </a:r>
            <a:r>
              <a:rPr sz="1600" b="1" spc="5"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stretched.</a:t>
            </a:r>
            <a:endParaRPr sz="1600">
              <a:latin typeface="Times New Roman" panose="02020603050405020304"/>
              <a:cs typeface="Times New Roman" panose="02020603050405020304"/>
            </a:endParaRPr>
          </a:p>
          <a:p>
            <a:pPr marL="294640" marR="511810" indent="-281940">
              <a:lnSpc>
                <a:spcPct val="100000"/>
              </a:lnSpc>
              <a:spcBef>
                <a:spcPts val="760"/>
              </a:spcBef>
              <a:buFont typeface="Wingdings" panose="05000000000000000000"/>
              <a:buChar char=""/>
              <a:tabLst>
                <a:tab pos="294640" algn="l"/>
              </a:tabLst>
            </a:pPr>
            <a:r>
              <a:rPr sz="1600" b="1" spc="-5" dirty="0">
                <a:solidFill>
                  <a:srgbClr val="3A812E"/>
                </a:solidFill>
                <a:latin typeface="Times New Roman" panose="02020603050405020304"/>
                <a:cs typeface="Times New Roman" panose="02020603050405020304"/>
              </a:rPr>
              <a:t>At high extension ratio, crystallization </a:t>
            </a:r>
            <a:r>
              <a:rPr sz="1600" b="1" spc="-15" dirty="0">
                <a:solidFill>
                  <a:srgbClr val="3A812E"/>
                </a:solidFill>
                <a:latin typeface="Times New Roman" panose="02020603050405020304"/>
                <a:cs typeface="Times New Roman" panose="02020603050405020304"/>
              </a:rPr>
              <a:t>may  </a:t>
            </a:r>
            <a:r>
              <a:rPr sz="1600" b="1" spc="-5" dirty="0">
                <a:solidFill>
                  <a:srgbClr val="3A812E"/>
                </a:solidFill>
                <a:latin typeface="Times New Roman" panose="02020603050405020304"/>
                <a:cs typeface="Times New Roman" panose="02020603050405020304"/>
              </a:rPr>
              <a:t>occur in</a:t>
            </a:r>
            <a:r>
              <a:rPr sz="1600" b="1" spc="-40"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rubbers.</a:t>
            </a:r>
            <a:endParaRPr sz="1600">
              <a:latin typeface="Times New Roman" panose="02020603050405020304"/>
              <a:cs typeface="Times New Roman" panose="02020603050405020304"/>
            </a:endParaRPr>
          </a:p>
          <a:p>
            <a:pPr marR="280670" algn="r">
              <a:lnSpc>
                <a:spcPts val="960"/>
              </a:lnSpc>
            </a:pPr>
            <a:r>
              <a:rPr sz="1200" spc="-40" dirty="0">
                <a:latin typeface="Times New Roman" panose="02020603050405020304"/>
                <a:cs typeface="Times New Roman" panose="02020603050405020304"/>
              </a:rPr>
              <a:t>17</a:t>
            </a:r>
            <a:endParaRPr sz="1200">
              <a:latin typeface="Times New Roman" panose="02020603050405020304"/>
              <a:cs typeface="Times New Roman" panose="020206030504050203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903849" y="318730"/>
            <a:ext cx="3517429" cy="443230"/>
          </a:xfrm>
          <a:prstGeom prst="rect">
            <a:avLst/>
          </a:prstGeom>
        </p:spPr>
        <p:txBody>
          <a:bodyPr vert="horz" wrap="square" lIns="0" tIns="12723" rIns="0" bIns="0" rtlCol="0">
            <a:spAutoFit/>
          </a:bodyPr>
          <a:lstStyle/>
          <a:p>
            <a:pPr marL="12700">
              <a:lnSpc>
                <a:spcPct val="100000"/>
              </a:lnSpc>
              <a:spcBef>
                <a:spcPts val="100"/>
              </a:spcBef>
            </a:pPr>
            <a:r>
              <a:rPr sz="2800" b="0" spc="-5" dirty="0">
                <a:solidFill>
                  <a:srgbClr val="FF0000"/>
                </a:solidFill>
                <a:latin typeface="Tahoma" panose="020B0604030504040204"/>
                <a:cs typeface="Tahoma" panose="020B0604030504040204"/>
              </a:rPr>
              <a:t>Equation of State</a:t>
            </a:r>
            <a:endParaRPr sz="3605">
              <a:latin typeface="Tahoma" panose="020B0604030504040204"/>
              <a:cs typeface="Tahoma" panose="020B0604030504040204"/>
            </a:endParaRPr>
          </a:p>
        </p:txBody>
      </p:sp>
      <p:sp>
        <p:nvSpPr>
          <p:cNvPr id="8" name="object 8"/>
          <p:cNvSpPr txBox="1"/>
          <p:nvPr/>
        </p:nvSpPr>
        <p:spPr>
          <a:xfrm>
            <a:off x="5787519" y="318480"/>
            <a:ext cx="1246909" cy="382905"/>
          </a:xfrm>
          <a:prstGeom prst="rect">
            <a:avLst/>
          </a:prstGeom>
        </p:spPr>
        <p:txBody>
          <a:bodyPr vert="horz" wrap="square" lIns="0" tIns="12723" rIns="0" bIns="0" rtlCol="0">
            <a:spAutoFit/>
          </a:bodyPr>
          <a:lstStyle/>
          <a:p>
            <a:pPr marL="12700">
              <a:lnSpc>
                <a:spcPct val="100000"/>
              </a:lnSpc>
              <a:spcBef>
                <a:spcPts val="100"/>
              </a:spcBef>
            </a:pPr>
            <a:r>
              <a:rPr sz="2405" dirty="0">
                <a:solidFill>
                  <a:srgbClr val="33339A"/>
                </a:solidFill>
                <a:latin typeface="宋体" panose="02010600030101010101" pitchFamily="2" charset="-122"/>
                <a:cs typeface="宋体" panose="02010600030101010101" pitchFamily="2" charset="-122"/>
              </a:rPr>
              <a:t>状态方程</a:t>
            </a:r>
            <a:endParaRPr sz="2405">
              <a:latin typeface="宋体" panose="02010600030101010101" pitchFamily="2" charset="-122"/>
              <a:cs typeface="宋体" panose="02010600030101010101" pitchFamily="2" charset="-122"/>
            </a:endParaRPr>
          </a:p>
        </p:txBody>
      </p:sp>
      <p:sp>
        <p:nvSpPr>
          <p:cNvPr id="9" name="object 9"/>
          <p:cNvSpPr txBox="1"/>
          <p:nvPr/>
        </p:nvSpPr>
        <p:spPr>
          <a:xfrm>
            <a:off x="2050046" y="2130941"/>
            <a:ext cx="1465118" cy="387350"/>
          </a:xfrm>
          <a:prstGeom prst="rect">
            <a:avLst/>
          </a:prstGeom>
          <a:solidFill>
            <a:schemeClr val="accent1">
              <a:lumMod val="40000"/>
              <a:lumOff val="60000"/>
            </a:schemeClr>
          </a:solidFill>
        </p:spPr>
        <p:txBody>
          <a:bodyPr vert="horz" wrap="square" lIns="0" tIns="0" rIns="0" bIns="0" rtlCol="0">
            <a:spAutoFit/>
          </a:bodyPr>
          <a:lstStyle/>
          <a:p>
            <a:pPr marL="52705">
              <a:lnSpc>
                <a:spcPts val="3025"/>
              </a:lnSpc>
              <a:tabLst>
                <a:tab pos="655955" algn="l"/>
                <a:tab pos="1000760" algn="l"/>
              </a:tabLst>
            </a:pPr>
            <a:r>
              <a:rPr sz="2705" i="1" spc="5" dirty="0">
                <a:latin typeface="Times New Roman" panose="02020603050405020304"/>
                <a:cs typeface="Times New Roman" panose="02020603050405020304"/>
              </a:rPr>
              <a:t>dW	</a:t>
            </a:r>
            <a:r>
              <a:rPr sz="2705" dirty="0">
                <a:latin typeface="Symbol" panose="05050102010706020507"/>
                <a:cs typeface="Symbol" panose="05050102010706020507"/>
              </a:rPr>
              <a:t></a:t>
            </a:r>
            <a:r>
              <a:rPr sz="2705" dirty="0">
                <a:latin typeface="Times New Roman" panose="02020603050405020304"/>
                <a:cs typeface="Times New Roman" panose="02020603050405020304"/>
              </a:rPr>
              <a:t>	</a:t>
            </a:r>
            <a:r>
              <a:rPr sz="2705" i="1" dirty="0">
                <a:latin typeface="Times New Roman" panose="02020603050405020304"/>
                <a:cs typeface="Times New Roman" panose="02020603050405020304"/>
              </a:rPr>
              <a:t>fdl</a:t>
            </a:r>
            <a:endParaRPr sz="2705">
              <a:latin typeface="Times New Roman" panose="02020603050405020304"/>
              <a:cs typeface="Times New Roman" panose="02020603050405020304"/>
            </a:endParaRPr>
          </a:p>
        </p:txBody>
      </p:sp>
      <p:sp>
        <p:nvSpPr>
          <p:cNvPr id="10" name="object 10"/>
          <p:cNvSpPr/>
          <p:nvPr/>
        </p:nvSpPr>
        <p:spPr>
          <a:xfrm>
            <a:off x="4340288" y="1978258"/>
            <a:ext cx="6107310" cy="835302"/>
          </a:xfrm>
          <a:custGeom>
            <a:avLst/>
            <a:gdLst/>
            <a:ahLst/>
            <a:cxnLst/>
            <a:rect l="l" t="t" r="r" b="b"/>
            <a:pathLst>
              <a:path w="6096000" h="833755">
                <a:moveTo>
                  <a:pt x="0" y="0"/>
                </a:moveTo>
                <a:lnTo>
                  <a:pt x="0" y="833628"/>
                </a:lnTo>
                <a:lnTo>
                  <a:pt x="6095999" y="833628"/>
                </a:lnTo>
                <a:lnTo>
                  <a:pt x="6095999" y="0"/>
                </a:lnTo>
                <a:lnTo>
                  <a:pt x="0" y="0"/>
                </a:lnTo>
                <a:close/>
              </a:path>
            </a:pathLst>
          </a:custGeom>
          <a:solidFill>
            <a:schemeClr val="accent1">
              <a:lumMod val="40000"/>
              <a:lumOff val="60000"/>
            </a:schemeClr>
          </a:solidFill>
        </p:spPr>
        <p:txBody>
          <a:bodyPr wrap="square" lIns="0" tIns="0" rIns="0" bIns="0" rtlCol="0"/>
          <a:lstStyle/>
          <a:p>
            <a:endParaRPr sz="1805"/>
          </a:p>
        </p:txBody>
      </p:sp>
      <p:sp>
        <p:nvSpPr>
          <p:cNvPr id="11" name="object 11"/>
          <p:cNvSpPr txBox="1"/>
          <p:nvPr/>
        </p:nvSpPr>
        <p:spPr>
          <a:xfrm>
            <a:off x="10269716" y="2552052"/>
            <a:ext cx="94154" cy="207645"/>
          </a:xfrm>
          <a:prstGeom prst="rect">
            <a:avLst/>
          </a:prstGeom>
        </p:spPr>
        <p:txBody>
          <a:bodyPr vert="horz" wrap="square" lIns="0" tIns="15904" rIns="0" bIns="0" rtlCol="0">
            <a:spAutoFit/>
          </a:bodyPr>
          <a:lstStyle/>
          <a:p>
            <a:pPr>
              <a:lnSpc>
                <a:spcPct val="100000"/>
              </a:lnSpc>
              <a:spcBef>
                <a:spcPts val="125"/>
              </a:spcBef>
            </a:pPr>
            <a:r>
              <a:rPr sz="1250" spc="10" dirty="0">
                <a:latin typeface="Times New Roman" panose="02020603050405020304"/>
                <a:cs typeface="Times New Roman" panose="02020603050405020304"/>
              </a:rPr>
              <a:t>0</a:t>
            </a:r>
            <a:endParaRPr sz="1250">
              <a:latin typeface="Times New Roman" panose="02020603050405020304"/>
              <a:cs typeface="Times New Roman" panose="02020603050405020304"/>
            </a:endParaRPr>
          </a:p>
        </p:txBody>
      </p:sp>
      <p:sp>
        <p:nvSpPr>
          <p:cNvPr id="12" name="object 12"/>
          <p:cNvSpPr txBox="1"/>
          <p:nvPr/>
        </p:nvSpPr>
        <p:spPr>
          <a:xfrm>
            <a:off x="9765813" y="2358156"/>
            <a:ext cx="94154" cy="207645"/>
          </a:xfrm>
          <a:prstGeom prst="rect">
            <a:avLst/>
          </a:prstGeom>
        </p:spPr>
        <p:txBody>
          <a:bodyPr vert="horz" wrap="square" lIns="0" tIns="15904" rIns="0" bIns="0" rtlCol="0">
            <a:spAutoFit/>
          </a:bodyPr>
          <a:lstStyle/>
          <a:p>
            <a:pPr>
              <a:lnSpc>
                <a:spcPct val="100000"/>
              </a:lnSpc>
              <a:spcBef>
                <a:spcPts val="125"/>
              </a:spcBef>
            </a:pPr>
            <a:r>
              <a:rPr sz="1250" spc="10" dirty="0">
                <a:latin typeface="Times New Roman" panose="02020603050405020304"/>
                <a:cs typeface="Times New Roman" panose="02020603050405020304"/>
              </a:rPr>
              <a:t>2</a:t>
            </a:r>
            <a:endParaRPr sz="1250">
              <a:latin typeface="Times New Roman" panose="02020603050405020304"/>
              <a:cs typeface="Times New Roman" panose="02020603050405020304"/>
            </a:endParaRPr>
          </a:p>
        </p:txBody>
      </p:sp>
      <p:sp>
        <p:nvSpPr>
          <p:cNvPr id="13" name="object 13"/>
          <p:cNvSpPr txBox="1"/>
          <p:nvPr/>
        </p:nvSpPr>
        <p:spPr>
          <a:xfrm>
            <a:off x="10191078" y="2366638"/>
            <a:ext cx="90337" cy="349250"/>
          </a:xfrm>
          <a:prstGeom prst="rect">
            <a:avLst/>
          </a:prstGeom>
        </p:spPr>
        <p:txBody>
          <a:bodyPr vert="horz" wrap="square" lIns="0" tIns="17176" rIns="0" bIns="0" rtlCol="0">
            <a:spAutoFit/>
          </a:bodyPr>
          <a:lstStyle/>
          <a:p>
            <a:pPr>
              <a:lnSpc>
                <a:spcPct val="100000"/>
              </a:lnSpc>
              <a:spcBef>
                <a:spcPts val="135"/>
              </a:spcBef>
            </a:pPr>
            <a:r>
              <a:rPr sz="2155" i="1" spc="10" dirty="0">
                <a:latin typeface="Times New Roman" panose="02020603050405020304"/>
                <a:cs typeface="Times New Roman" panose="02020603050405020304"/>
              </a:rPr>
              <a:t>l</a:t>
            </a:r>
            <a:endParaRPr sz="2155">
              <a:latin typeface="Times New Roman" panose="02020603050405020304"/>
              <a:cs typeface="Times New Roman" panose="02020603050405020304"/>
            </a:endParaRPr>
          </a:p>
        </p:txBody>
      </p:sp>
      <p:sp>
        <p:nvSpPr>
          <p:cNvPr id="14" name="object 14"/>
          <p:cNvSpPr txBox="1"/>
          <p:nvPr/>
        </p:nvSpPr>
        <p:spPr>
          <a:xfrm>
            <a:off x="9924041" y="2399903"/>
            <a:ext cx="119601" cy="349250"/>
          </a:xfrm>
          <a:prstGeom prst="rect">
            <a:avLst/>
          </a:prstGeom>
        </p:spPr>
        <p:txBody>
          <a:bodyPr vert="horz" wrap="square" lIns="0" tIns="17176" rIns="0" bIns="0" rtlCol="0">
            <a:spAutoFit/>
          </a:bodyPr>
          <a:lstStyle/>
          <a:p>
            <a:pPr>
              <a:lnSpc>
                <a:spcPct val="100000"/>
              </a:lnSpc>
              <a:spcBef>
                <a:spcPts val="135"/>
              </a:spcBef>
            </a:pPr>
            <a:r>
              <a:rPr sz="2155" spc="-755" dirty="0">
                <a:latin typeface="Symbol" panose="05050102010706020507"/>
                <a:cs typeface="Symbol" panose="05050102010706020507"/>
              </a:rPr>
              <a:t>⎠</a:t>
            </a:r>
            <a:endParaRPr sz="2155">
              <a:latin typeface="Symbol" panose="05050102010706020507"/>
              <a:cs typeface="Symbol" panose="05050102010706020507"/>
            </a:endParaRPr>
          </a:p>
        </p:txBody>
      </p:sp>
      <p:sp>
        <p:nvSpPr>
          <p:cNvPr id="15" name="object 15"/>
          <p:cNvSpPr txBox="1"/>
          <p:nvPr/>
        </p:nvSpPr>
        <p:spPr>
          <a:xfrm>
            <a:off x="9036815" y="2176356"/>
            <a:ext cx="1007070" cy="349250"/>
          </a:xfrm>
          <a:prstGeom prst="rect">
            <a:avLst/>
          </a:prstGeom>
        </p:spPr>
        <p:txBody>
          <a:bodyPr vert="horz" wrap="square" lIns="0" tIns="17176" rIns="0" bIns="0" rtlCol="0">
            <a:spAutoFit/>
          </a:bodyPr>
          <a:lstStyle/>
          <a:p>
            <a:pPr>
              <a:lnSpc>
                <a:spcPct val="100000"/>
              </a:lnSpc>
              <a:spcBef>
                <a:spcPts val="135"/>
              </a:spcBef>
              <a:tabLst>
                <a:tab pos="885190" algn="l"/>
              </a:tabLst>
            </a:pPr>
            <a:r>
              <a:rPr sz="2155" spc="-755" dirty="0">
                <a:latin typeface="Symbol" panose="05050102010706020507"/>
                <a:cs typeface="Symbol" panose="05050102010706020507"/>
              </a:rPr>
              <a:t>⎜</a:t>
            </a:r>
            <a:r>
              <a:rPr sz="2155" spc="-755" dirty="0">
                <a:latin typeface="Times New Roman" panose="02020603050405020304"/>
                <a:cs typeface="Times New Roman" panose="02020603050405020304"/>
              </a:rPr>
              <a:t>	</a:t>
            </a:r>
            <a:r>
              <a:rPr sz="2155" spc="-1265" dirty="0">
                <a:latin typeface="Symbol" panose="05050102010706020507"/>
                <a:cs typeface="Symbol" panose="05050102010706020507"/>
              </a:rPr>
              <a:t>⎟</a:t>
            </a:r>
            <a:endParaRPr sz="2155">
              <a:latin typeface="Symbol" panose="05050102010706020507"/>
              <a:cs typeface="Symbol" panose="05050102010706020507"/>
            </a:endParaRPr>
          </a:p>
        </p:txBody>
      </p:sp>
      <p:sp>
        <p:nvSpPr>
          <p:cNvPr id="16" name="object 16"/>
          <p:cNvSpPr txBox="1"/>
          <p:nvPr/>
        </p:nvSpPr>
        <p:spPr>
          <a:xfrm>
            <a:off x="9036815" y="2399903"/>
            <a:ext cx="119601" cy="349250"/>
          </a:xfrm>
          <a:prstGeom prst="rect">
            <a:avLst/>
          </a:prstGeom>
        </p:spPr>
        <p:txBody>
          <a:bodyPr vert="horz" wrap="square" lIns="0" tIns="17176" rIns="0" bIns="0" rtlCol="0">
            <a:spAutoFit/>
          </a:bodyPr>
          <a:lstStyle/>
          <a:p>
            <a:pPr>
              <a:lnSpc>
                <a:spcPct val="100000"/>
              </a:lnSpc>
              <a:spcBef>
                <a:spcPts val="135"/>
              </a:spcBef>
            </a:pPr>
            <a:r>
              <a:rPr sz="2155" spc="-755" dirty="0">
                <a:latin typeface="Symbol" panose="05050102010706020507"/>
                <a:cs typeface="Symbol" panose="05050102010706020507"/>
              </a:rPr>
              <a:t>⎝</a:t>
            </a:r>
            <a:endParaRPr sz="2155">
              <a:latin typeface="Symbol" panose="05050102010706020507"/>
              <a:cs typeface="Symbol" panose="05050102010706020507"/>
            </a:endParaRPr>
          </a:p>
        </p:txBody>
      </p:sp>
      <p:sp>
        <p:nvSpPr>
          <p:cNvPr id="17" name="object 17"/>
          <p:cNvSpPr txBox="1"/>
          <p:nvPr/>
        </p:nvSpPr>
        <p:spPr>
          <a:xfrm>
            <a:off x="7837515" y="2434528"/>
            <a:ext cx="367711" cy="338455"/>
          </a:xfrm>
          <a:prstGeom prst="rect">
            <a:avLst/>
          </a:prstGeom>
        </p:spPr>
        <p:txBody>
          <a:bodyPr vert="horz" wrap="square" lIns="0" tIns="17176" rIns="0" bIns="0" rtlCol="0">
            <a:spAutoFit/>
          </a:bodyPr>
          <a:lstStyle/>
          <a:p>
            <a:pPr>
              <a:lnSpc>
                <a:spcPct val="100000"/>
              </a:lnSpc>
              <a:spcBef>
                <a:spcPts val="135"/>
              </a:spcBef>
            </a:pPr>
            <a:r>
              <a:rPr sz="3230" spc="-547" baseline="6000" dirty="0">
                <a:latin typeface="Symbol" panose="05050102010706020507"/>
                <a:cs typeface="Symbol" panose="05050102010706020507"/>
              </a:rPr>
              <a:t>⎠</a:t>
            </a:r>
            <a:r>
              <a:rPr sz="1250" i="1" spc="-365" dirty="0">
                <a:latin typeface="Times New Roman" panose="02020603050405020304"/>
                <a:cs typeface="Times New Roman" panose="02020603050405020304"/>
              </a:rPr>
              <a:t>T</a:t>
            </a:r>
            <a:r>
              <a:rPr sz="1250" i="1" spc="-130" dirty="0">
                <a:latin typeface="Times New Roman" panose="02020603050405020304"/>
                <a:cs typeface="Times New Roman" panose="02020603050405020304"/>
              </a:rPr>
              <a:t> </a:t>
            </a:r>
            <a:r>
              <a:rPr sz="1250" spc="-405" dirty="0">
                <a:latin typeface="Times New Roman" panose="02020603050405020304"/>
                <a:cs typeface="Times New Roman" panose="02020603050405020304"/>
              </a:rPr>
              <a:t>,</a:t>
            </a:r>
            <a:r>
              <a:rPr sz="1250" i="1" spc="-405" dirty="0">
                <a:latin typeface="Times New Roman" panose="02020603050405020304"/>
                <a:cs typeface="Times New Roman" panose="02020603050405020304"/>
              </a:rPr>
              <a:t>V</a:t>
            </a:r>
            <a:endParaRPr sz="1250">
              <a:latin typeface="Times New Roman" panose="02020603050405020304"/>
              <a:cs typeface="Times New Roman" panose="02020603050405020304"/>
            </a:endParaRPr>
          </a:p>
        </p:txBody>
      </p:sp>
      <p:sp>
        <p:nvSpPr>
          <p:cNvPr id="18" name="object 18"/>
          <p:cNvSpPr txBox="1"/>
          <p:nvPr/>
        </p:nvSpPr>
        <p:spPr>
          <a:xfrm>
            <a:off x="7316928" y="2176079"/>
            <a:ext cx="640631" cy="349250"/>
          </a:xfrm>
          <a:prstGeom prst="rect">
            <a:avLst/>
          </a:prstGeom>
        </p:spPr>
        <p:txBody>
          <a:bodyPr vert="horz" wrap="square" lIns="0" tIns="17176" rIns="0" bIns="0" rtlCol="0">
            <a:spAutoFit/>
          </a:bodyPr>
          <a:lstStyle/>
          <a:p>
            <a:pPr>
              <a:lnSpc>
                <a:spcPct val="100000"/>
              </a:lnSpc>
              <a:spcBef>
                <a:spcPts val="135"/>
              </a:spcBef>
            </a:pPr>
            <a:r>
              <a:rPr sz="2155" spc="-755" dirty="0">
                <a:latin typeface="Symbol" panose="05050102010706020507"/>
                <a:cs typeface="Symbol" panose="05050102010706020507"/>
              </a:rPr>
              <a:t>⎜</a:t>
            </a:r>
            <a:r>
              <a:rPr sz="2155" spc="165" dirty="0">
                <a:latin typeface="Times New Roman" panose="02020603050405020304"/>
                <a:cs typeface="Times New Roman" panose="02020603050405020304"/>
              </a:rPr>
              <a:t> </a:t>
            </a:r>
            <a:r>
              <a:rPr sz="3230" i="1" spc="15" baseline="-39000" dirty="0">
                <a:latin typeface="Times New Roman" panose="02020603050405020304"/>
                <a:cs typeface="Times New Roman" panose="02020603050405020304"/>
              </a:rPr>
              <a:t>dl</a:t>
            </a:r>
            <a:r>
              <a:rPr sz="3230" i="1" spc="345" baseline="-39000" dirty="0">
                <a:latin typeface="Times New Roman" panose="02020603050405020304"/>
                <a:cs typeface="Times New Roman" panose="02020603050405020304"/>
              </a:rPr>
              <a:t> </a:t>
            </a:r>
            <a:r>
              <a:rPr sz="2155" spc="-1825" dirty="0">
                <a:latin typeface="Symbol" panose="05050102010706020507"/>
                <a:cs typeface="Symbol" panose="05050102010706020507"/>
              </a:rPr>
              <a:t>⎟</a:t>
            </a:r>
            <a:endParaRPr sz="2155">
              <a:latin typeface="Symbol" panose="05050102010706020507"/>
              <a:cs typeface="Symbol" panose="05050102010706020507"/>
            </a:endParaRPr>
          </a:p>
        </p:txBody>
      </p:sp>
      <p:sp>
        <p:nvSpPr>
          <p:cNvPr id="19" name="object 19"/>
          <p:cNvSpPr txBox="1"/>
          <p:nvPr/>
        </p:nvSpPr>
        <p:spPr>
          <a:xfrm>
            <a:off x="7316928" y="2399625"/>
            <a:ext cx="119601" cy="349250"/>
          </a:xfrm>
          <a:prstGeom prst="rect">
            <a:avLst/>
          </a:prstGeom>
        </p:spPr>
        <p:txBody>
          <a:bodyPr vert="horz" wrap="square" lIns="0" tIns="17176" rIns="0" bIns="0" rtlCol="0">
            <a:spAutoFit/>
          </a:bodyPr>
          <a:lstStyle/>
          <a:p>
            <a:pPr>
              <a:lnSpc>
                <a:spcPct val="100000"/>
              </a:lnSpc>
              <a:spcBef>
                <a:spcPts val="135"/>
              </a:spcBef>
            </a:pPr>
            <a:r>
              <a:rPr sz="2155" spc="-755" dirty="0">
                <a:latin typeface="Symbol" panose="05050102010706020507"/>
                <a:cs typeface="Symbol" panose="05050102010706020507"/>
              </a:rPr>
              <a:t>⎝</a:t>
            </a:r>
            <a:endParaRPr sz="2155">
              <a:latin typeface="Symbol" panose="05050102010706020507"/>
              <a:cs typeface="Symbol" panose="05050102010706020507"/>
            </a:endParaRPr>
          </a:p>
        </p:txBody>
      </p:sp>
      <p:sp>
        <p:nvSpPr>
          <p:cNvPr id="20" name="object 20"/>
          <p:cNvSpPr txBox="1"/>
          <p:nvPr/>
        </p:nvSpPr>
        <p:spPr>
          <a:xfrm>
            <a:off x="6770450" y="2434528"/>
            <a:ext cx="368347" cy="338455"/>
          </a:xfrm>
          <a:prstGeom prst="rect">
            <a:avLst/>
          </a:prstGeom>
        </p:spPr>
        <p:txBody>
          <a:bodyPr vert="horz" wrap="square" lIns="0" tIns="17176" rIns="0" bIns="0" rtlCol="0">
            <a:spAutoFit/>
          </a:bodyPr>
          <a:lstStyle/>
          <a:p>
            <a:pPr>
              <a:lnSpc>
                <a:spcPct val="100000"/>
              </a:lnSpc>
              <a:spcBef>
                <a:spcPts val="135"/>
              </a:spcBef>
            </a:pPr>
            <a:r>
              <a:rPr sz="3230" spc="-540" baseline="8000" dirty="0">
                <a:latin typeface="Symbol" panose="05050102010706020507"/>
                <a:cs typeface="Symbol" panose="05050102010706020507"/>
              </a:rPr>
              <a:t>⎠</a:t>
            </a:r>
            <a:r>
              <a:rPr sz="1250" i="1" spc="-360" dirty="0">
                <a:latin typeface="Times New Roman" panose="02020603050405020304"/>
                <a:cs typeface="Times New Roman" panose="02020603050405020304"/>
              </a:rPr>
              <a:t>T</a:t>
            </a:r>
            <a:r>
              <a:rPr sz="1250" i="1" spc="-135" dirty="0">
                <a:latin typeface="Times New Roman" panose="02020603050405020304"/>
                <a:cs typeface="Times New Roman" panose="02020603050405020304"/>
              </a:rPr>
              <a:t> </a:t>
            </a:r>
            <a:r>
              <a:rPr sz="1250" spc="-405" dirty="0">
                <a:latin typeface="Times New Roman" panose="02020603050405020304"/>
                <a:cs typeface="Times New Roman" panose="02020603050405020304"/>
              </a:rPr>
              <a:t>,</a:t>
            </a:r>
            <a:r>
              <a:rPr sz="1250" i="1" spc="-405" dirty="0">
                <a:latin typeface="Times New Roman" panose="02020603050405020304"/>
                <a:cs typeface="Times New Roman" panose="02020603050405020304"/>
              </a:rPr>
              <a:t>V</a:t>
            </a:r>
            <a:endParaRPr sz="1250">
              <a:latin typeface="Times New Roman" panose="02020603050405020304"/>
              <a:cs typeface="Times New Roman" panose="02020603050405020304"/>
            </a:endParaRPr>
          </a:p>
        </p:txBody>
      </p:sp>
      <p:sp>
        <p:nvSpPr>
          <p:cNvPr id="21" name="object 21"/>
          <p:cNvSpPr txBox="1"/>
          <p:nvPr/>
        </p:nvSpPr>
        <p:spPr>
          <a:xfrm>
            <a:off x="6150478" y="2399346"/>
            <a:ext cx="119601" cy="349250"/>
          </a:xfrm>
          <a:prstGeom prst="rect">
            <a:avLst/>
          </a:prstGeom>
        </p:spPr>
        <p:txBody>
          <a:bodyPr vert="horz" wrap="square" lIns="0" tIns="17176" rIns="0" bIns="0" rtlCol="0">
            <a:spAutoFit/>
          </a:bodyPr>
          <a:lstStyle/>
          <a:p>
            <a:pPr>
              <a:lnSpc>
                <a:spcPct val="100000"/>
              </a:lnSpc>
              <a:spcBef>
                <a:spcPts val="135"/>
              </a:spcBef>
            </a:pPr>
            <a:r>
              <a:rPr sz="2155" spc="-755" dirty="0">
                <a:latin typeface="Symbol" panose="05050102010706020507"/>
                <a:cs typeface="Symbol" panose="05050102010706020507"/>
              </a:rPr>
              <a:t>⎝</a:t>
            </a:r>
            <a:endParaRPr sz="2155">
              <a:latin typeface="Symbol" panose="05050102010706020507"/>
              <a:cs typeface="Symbol" panose="05050102010706020507"/>
            </a:endParaRPr>
          </a:p>
        </p:txBody>
      </p:sp>
      <p:sp>
        <p:nvSpPr>
          <p:cNvPr id="22" name="object 22"/>
          <p:cNvSpPr txBox="1"/>
          <p:nvPr/>
        </p:nvSpPr>
        <p:spPr>
          <a:xfrm>
            <a:off x="5468982" y="2434528"/>
            <a:ext cx="368347" cy="338455"/>
          </a:xfrm>
          <a:prstGeom prst="rect">
            <a:avLst/>
          </a:prstGeom>
        </p:spPr>
        <p:txBody>
          <a:bodyPr vert="horz" wrap="square" lIns="0" tIns="17176" rIns="0" bIns="0" rtlCol="0">
            <a:spAutoFit/>
          </a:bodyPr>
          <a:lstStyle/>
          <a:p>
            <a:pPr>
              <a:lnSpc>
                <a:spcPct val="100000"/>
              </a:lnSpc>
              <a:spcBef>
                <a:spcPts val="135"/>
              </a:spcBef>
            </a:pPr>
            <a:r>
              <a:rPr sz="3230" spc="-540" baseline="8000" dirty="0">
                <a:latin typeface="Symbol" panose="05050102010706020507"/>
                <a:cs typeface="Symbol" panose="05050102010706020507"/>
              </a:rPr>
              <a:t>⎠</a:t>
            </a:r>
            <a:r>
              <a:rPr sz="1250" i="1" spc="-360" dirty="0">
                <a:latin typeface="Times New Roman" panose="02020603050405020304"/>
                <a:cs typeface="Times New Roman" panose="02020603050405020304"/>
              </a:rPr>
              <a:t>T</a:t>
            </a:r>
            <a:r>
              <a:rPr sz="1250" i="1" spc="-135" dirty="0">
                <a:latin typeface="Times New Roman" panose="02020603050405020304"/>
                <a:cs typeface="Times New Roman" panose="02020603050405020304"/>
              </a:rPr>
              <a:t> </a:t>
            </a:r>
            <a:r>
              <a:rPr sz="1250" spc="-405" dirty="0">
                <a:latin typeface="Times New Roman" panose="02020603050405020304"/>
                <a:cs typeface="Times New Roman" panose="02020603050405020304"/>
              </a:rPr>
              <a:t>,</a:t>
            </a:r>
            <a:r>
              <a:rPr sz="1250" i="1" spc="-405" dirty="0">
                <a:latin typeface="Times New Roman" panose="02020603050405020304"/>
                <a:cs typeface="Times New Roman" panose="02020603050405020304"/>
              </a:rPr>
              <a:t>V</a:t>
            </a:r>
            <a:endParaRPr sz="1250">
              <a:latin typeface="Times New Roman" panose="02020603050405020304"/>
              <a:cs typeface="Times New Roman" panose="02020603050405020304"/>
            </a:endParaRPr>
          </a:p>
        </p:txBody>
      </p:sp>
      <p:sp>
        <p:nvSpPr>
          <p:cNvPr id="23" name="object 23"/>
          <p:cNvSpPr txBox="1"/>
          <p:nvPr/>
        </p:nvSpPr>
        <p:spPr>
          <a:xfrm>
            <a:off x="4848453" y="2175522"/>
            <a:ext cx="740511" cy="349250"/>
          </a:xfrm>
          <a:prstGeom prst="rect">
            <a:avLst/>
          </a:prstGeom>
        </p:spPr>
        <p:txBody>
          <a:bodyPr vert="horz" wrap="square" lIns="0" tIns="17176" rIns="0" bIns="0" rtlCol="0">
            <a:spAutoFit/>
          </a:bodyPr>
          <a:lstStyle/>
          <a:p>
            <a:pPr>
              <a:lnSpc>
                <a:spcPct val="100000"/>
              </a:lnSpc>
              <a:spcBef>
                <a:spcPts val="135"/>
              </a:spcBef>
              <a:tabLst>
                <a:tab pos="248920" algn="l"/>
                <a:tab pos="619125" algn="l"/>
              </a:tabLst>
            </a:pPr>
            <a:r>
              <a:rPr sz="2155" spc="-755" dirty="0">
                <a:latin typeface="Symbol" panose="05050102010706020507"/>
                <a:cs typeface="Symbol" panose="05050102010706020507"/>
              </a:rPr>
              <a:t>⎜</a:t>
            </a:r>
            <a:r>
              <a:rPr sz="2155" spc="-755" dirty="0">
                <a:latin typeface="Times New Roman" panose="02020603050405020304"/>
                <a:cs typeface="Times New Roman" panose="02020603050405020304"/>
              </a:rPr>
              <a:t>	</a:t>
            </a:r>
            <a:r>
              <a:rPr sz="3230" i="1" spc="15" baseline="-39000" dirty="0">
                <a:latin typeface="Times New Roman" panose="02020603050405020304"/>
                <a:cs typeface="Times New Roman" panose="02020603050405020304"/>
              </a:rPr>
              <a:t>dl	</a:t>
            </a:r>
            <a:r>
              <a:rPr sz="2155" spc="-1265" dirty="0">
                <a:latin typeface="Symbol" panose="05050102010706020507"/>
                <a:cs typeface="Symbol" panose="05050102010706020507"/>
              </a:rPr>
              <a:t>⎟</a:t>
            </a:r>
            <a:endParaRPr sz="2155">
              <a:latin typeface="Symbol" panose="05050102010706020507"/>
              <a:cs typeface="Symbol" panose="05050102010706020507"/>
            </a:endParaRPr>
          </a:p>
        </p:txBody>
      </p:sp>
      <p:sp>
        <p:nvSpPr>
          <p:cNvPr id="24" name="object 24"/>
          <p:cNvSpPr txBox="1"/>
          <p:nvPr/>
        </p:nvSpPr>
        <p:spPr>
          <a:xfrm>
            <a:off x="4848453" y="2399068"/>
            <a:ext cx="119601" cy="349250"/>
          </a:xfrm>
          <a:prstGeom prst="rect">
            <a:avLst/>
          </a:prstGeom>
        </p:spPr>
        <p:txBody>
          <a:bodyPr vert="horz" wrap="square" lIns="0" tIns="17176" rIns="0" bIns="0" rtlCol="0">
            <a:spAutoFit/>
          </a:bodyPr>
          <a:lstStyle/>
          <a:p>
            <a:pPr>
              <a:lnSpc>
                <a:spcPct val="100000"/>
              </a:lnSpc>
              <a:spcBef>
                <a:spcPts val="135"/>
              </a:spcBef>
            </a:pPr>
            <a:r>
              <a:rPr sz="2155" spc="-755" dirty="0">
                <a:latin typeface="Symbol" panose="05050102010706020507"/>
                <a:cs typeface="Symbol" panose="05050102010706020507"/>
              </a:rPr>
              <a:t>⎝</a:t>
            </a:r>
            <a:endParaRPr sz="2155">
              <a:latin typeface="Symbol" panose="05050102010706020507"/>
              <a:cs typeface="Symbol" panose="05050102010706020507"/>
            </a:endParaRPr>
          </a:p>
        </p:txBody>
      </p:sp>
      <p:sp>
        <p:nvSpPr>
          <p:cNvPr id="25" name="object 25"/>
          <p:cNvSpPr txBox="1"/>
          <p:nvPr/>
        </p:nvSpPr>
        <p:spPr>
          <a:xfrm>
            <a:off x="4434830" y="1978007"/>
            <a:ext cx="2455647" cy="349250"/>
          </a:xfrm>
          <a:prstGeom prst="rect">
            <a:avLst/>
          </a:prstGeom>
        </p:spPr>
        <p:txBody>
          <a:bodyPr vert="horz" wrap="square" lIns="0" tIns="17176" rIns="0" bIns="0" rtlCol="0">
            <a:spAutoFit/>
          </a:bodyPr>
          <a:lstStyle/>
          <a:p>
            <a:pPr>
              <a:lnSpc>
                <a:spcPct val="100000"/>
              </a:lnSpc>
              <a:spcBef>
                <a:spcPts val="135"/>
              </a:spcBef>
              <a:tabLst>
                <a:tab pos="204470" algn="l"/>
                <a:tab pos="1503680" algn="l"/>
              </a:tabLst>
            </a:pPr>
            <a:r>
              <a:rPr sz="3230" i="1" spc="15" baseline="-35000" dirty="0">
                <a:latin typeface="Times New Roman" panose="02020603050405020304"/>
                <a:cs typeface="Times New Roman" panose="02020603050405020304"/>
              </a:rPr>
              <a:t>f	</a:t>
            </a:r>
            <a:r>
              <a:rPr sz="3230" spc="30" baseline="-35000" dirty="0">
                <a:latin typeface="Symbol" panose="05050102010706020507"/>
                <a:cs typeface="Symbol" panose="05050102010706020507"/>
              </a:rPr>
              <a:t></a:t>
            </a:r>
            <a:r>
              <a:rPr sz="3230" spc="-150" baseline="-35000" dirty="0">
                <a:latin typeface="Times New Roman" panose="02020603050405020304"/>
                <a:cs typeface="Times New Roman" panose="02020603050405020304"/>
              </a:rPr>
              <a:t> </a:t>
            </a:r>
            <a:r>
              <a:rPr sz="3230" spc="-1132" baseline="-4000" dirty="0">
                <a:latin typeface="Symbol" panose="05050102010706020507"/>
                <a:cs typeface="Symbol" panose="05050102010706020507"/>
              </a:rPr>
              <a:t>⎛</a:t>
            </a:r>
            <a:r>
              <a:rPr sz="3230" spc="-157" baseline="-4000" dirty="0">
                <a:latin typeface="Times New Roman" panose="02020603050405020304"/>
                <a:cs typeface="Times New Roman" panose="02020603050405020304"/>
              </a:rPr>
              <a:t> </a:t>
            </a:r>
            <a:r>
              <a:rPr sz="2155" i="1" u="sng" spc="25" dirty="0">
                <a:uFill>
                  <a:solidFill>
                    <a:srgbClr val="000000"/>
                  </a:solidFill>
                </a:uFill>
                <a:latin typeface="Times New Roman" panose="02020603050405020304"/>
                <a:cs typeface="Times New Roman" panose="02020603050405020304"/>
              </a:rPr>
              <a:t>dW</a:t>
            </a:r>
            <a:r>
              <a:rPr sz="2155" i="1" spc="145" dirty="0">
                <a:latin typeface="Times New Roman" panose="02020603050405020304"/>
                <a:cs typeface="Times New Roman" panose="02020603050405020304"/>
              </a:rPr>
              <a:t> </a:t>
            </a:r>
            <a:r>
              <a:rPr sz="3230" spc="-1132" baseline="-4000" dirty="0">
                <a:latin typeface="Symbol" panose="05050102010706020507"/>
                <a:cs typeface="Symbol" panose="05050102010706020507"/>
              </a:rPr>
              <a:t>⎞</a:t>
            </a:r>
            <a:r>
              <a:rPr sz="3230" spc="-1132" baseline="-4000" dirty="0">
                <a:latin typeface="Times New Roman" panose="02020603050405020304"/>
                <a:cs typeface="Times New Roman" panose="02020603050405020304"/>
              </a:rPr>
              <a:t>	</a:t>
            </a:r>
            <a:r>
              <a:rPr sz="3230" spc="30" baseline="-35000" dirty="0">
                <a:latin typeface="Symbol" panose="05050102010706020507"/>
                <a:cs typeface="Symbol" panose="05050102010706020507"/>
              </a:rPr>
              <a:t></a:t>
            </a:r>
            <a:r>
              <a:rPr sz="3230" spc="30" baseline="-35000" dirty="0">
                <a:latin typeface="Times New Roman" panose="02020603050405020304"/>
                <a:cs typeface="Times New Roman" panose="02020603050405020304"/>
              </a:rPr>
              <a:t> </a:t>
            </a:r>
            <a:r>
              <a:rPr sz="3230" spc="-1132" baseline="-4000" dirty="0">
                <a:latin typeface="Symbol" panose="05050102010706020507"/>
                <a:cs typeface="Symbol" panose="05050102010706020507"/>
              </a:rPr>
              <a:t>⎛</a:t>
            </a:r>
            <a:r>
              <a:rPr sz="3230" spc="-187" baseline="-4000" dirty="0">
                <a:latin typeface="Times New Roman" panose="02020603050405020304"/>
                <a:cs typeface="Times New Roman" panose="02020603050405020304"/>
              </a:rPr>
              <a:t> </a:t>
            </a:r>
            <a:r>
              <a:rPr sz="2155" i="1" u="sng" spc="25" dirty="0">
                <a:uFill>
                  <a:solidFill>
                    <a:srgbClr val="000000"/>
                  </a:solidFill>
                </a:uFill>
                <a:latin typeface="Times New Roman" panose="02020603050405020304"/>
                <a:cs typeface="Times New Roman" panose="02020603050405020304"/>
              </a:rPr>
              <a:t>dW</a:t>
            </a:r>
            <a:r>
              <a:rPr sz="2155" i="1" spc="-40" dirty="0">
                <a:latin typeface="Times New Roman" panose="02020603050405020304"/>
                <a:cs typeface="Times New Roman" panose="02020603050405020304"/>
              </a:rPr>
              <a:t> </a:t>
            </a:r>
            <a:r>
              <a:rPr sz="3230" spc="-2722" baseline="-4000" dirty="0">
                <a:latin typeface="Symbol" panose="05050102010706020507"/>
                <a:cs typeface="Symbol" panose="05050102010706020507"/>
              </a:rPr>
              <a:t>⎞</a:t>
            </a:r>
            <a:endParaRPr sz="3230" baseline="-4000">
              <a:latin typeface="Symbol" panose="05050102010706020507"/>
              <a:cs typeface="Symbol" panose="05050102010706020507"/>
            </a:endParaRPr>
          </a:p>
        </p:txBody>
      </p:sp>
      <p:sp>
        <p:nvSpPr>
          <p:cNvPr id="26" name="object 26"/>
          <p:cNvSpPr txBox="1"/>
          <p:nvPr/>
        </p:nvSpPr>
        <p:spPr>
          <a:xfrm>
            <a:off x="9616997" y="2350752"/>
            <a:ext cx="166042" cy="368935"/>
          </a:xfrm>
          <a:prstGeom prst="rect">
            <a:avLst/>
          </a:prstGeom>
        </p:spPr>
        <p:txBody>
          <a:bodyPr vert="horz" wrap="square" lIns="0" tIns="13995" rIns="0" bIns="0" rtlCol="0">
            <a:spAutoFit/>
          </a:bodyPr>
          <a:lstStyle/>
          <a:p>
            <a:pPr>
              <a:lnSpc>
                <a:spcPct val="100000"/>
              </a:lnSpc>
              <a:spcBef>
                <a:spcPts val="110"/>
              </a:spcBef>
            </a:pPr>
            <a:r>
              <a:rPr sz="2305" i="1" spc="-65" dirty="0">
                <a:latin typeface="Symbol" panose="05050102010706020507"/>
                <a:cs typeface="Symbol" panose="05050102010706020507"/>
              </a:rPr>
              <a:t></a:t>
            </a:r>
            <a:endParaRPr sz="2305">
              <a:latin typeface="Symbol" panose="05050102010706020507"/>
              <a:cs typeface="Symbol" panose="05050102010706020507"/>
            </a:endParaRPr>
          </a:p>
        </p:txBody>
      </p:sp>
      <p:sp>
        <p:nvSpPr>
          <p:cNvPr id="27" name="object 27"/>
          <p:cNvSpPr txBox="1"/>
          <p:nvPr/>
        </p:nvSpPr>
        <p:spPr>
          <a:xfrm>
            <a:off x="8310220" y="2135611"/>
            <a:ext cx="2059945" cy="368935"/>
          </a:xfrm>
          <a:prstGeom prst="rect">
            <a:avLst/>
          </a:prstGeom>
        </p:spPr>
        <p:txBody>
          <a:bodyPr vert="horz" wrap="square" lIns="0" tIns="13995" rIns="0" bIns="0" rtlCol="0">
            <a:spAutoFit/>
          </a:bodyPr>
          <a:lstStyle/>
          <a:p>
            <a:pPr>
              <a:lnSpc>
                <a:spcPct val="100000"/>
              </a:lnSpc>
              <a:spcBef>
                <a:spcPts val="110"/>
              </a:spcBef>
            </a:pPr>
            <a:r>
              <a:rPr sz="2155" spc="20" dirty="0">
                <a:latin typeface="Symbol" panose="05050102010706020507"/>
                <a:cs typeface="Symbol" panose="05050102010706020507"/>
              </a:rPr>
              <a:t></a:t>
            </a:r>
            <a:r>
              <a:rPr sz="2155" spc="20" dirty="0">
                <a:latin typeface="Times New Roman" panose="02020603050405020304"/>
                <a:cs typeface="Times New Roman" panose="02020603050405020304"/>
              </a:rPr>
              <a:t> </a:t>
            </a:r>
            <a:r>
              <a:rPr sz="2155" i="1" spc="20" dirty="0">
                <a:latin typeface="Times New Roman" panose="02020603050405020304"/>
                <a:cs typeface="Times New Roman" panose="02020603050405020304"/>
              </a:rPr>
              <a:t>NkT </a:t>
            </a:r>
            <a:r>
              <a:rPr sz="3230" spc="-1132" baseline="31000" dirty="0">
                <a:latin typeface="Symbol" panose="05050102010706020507"/>
                <a:cs typeface="Symbol" panose="05050102010706020507"/>
              </a:rPr>
              <a:t>⎛</a:t>
            </a:r>
            <a:r>
              <a:rPr sz="3230" spc="-487" baseline="31000" dirty="0">
                <a:latin typeface="Times New Roman" panose="02020603050405020304"/>
                <a:cs typeface="Times New Roman" panose="02020603050405020304"/>
              </a:rPr>
              <a:t> </a:t>
            </a:r>
            <a:r>
              <a:rPr sz="2305" i="1" spc="-65" dirty="0">
                <a:latin typeface="Symbol" panose="05050102010706020507"/>
                <a:cs typeface="Symbol" panose="05050102010706020507"/>
              </a:rPr>
              <a:t></a:t>
            </a:r>
            <a:r>
              <a:rPr sz="2305" i="1" spc="-65" dirty="0">
                <a:latin typeface="Times New Roman" panose="02020603050405020304"/>
                <a:cs typeface="Times New Roman" panose="02020603050405020304"/>
              </a:rPr>
              <a:t> </a:t>
            </a:r>
            <a:r>
              <a:rPr sz="2155" spc="20" dirty="0">
                <a:latin typeface="Symbol" panose="05050102010706020507"/>
                <a:cs typeface="Symbol" panose="05050102010706020507"/>
              </a:rPr>
              <a:t></a:t>
            </a:r>
            <a:r>
              <a:rPr sz="3230" u="sng" spc="30" baseline="35000" dirty="0">
                <a:uFill>
                  <a:solidFill>
                    <a:srgbClr val="000000"/>
                  </a:solidFill>
                </a:uFill>
                <a:latin typeface="Times New Roman" panose="02020603050405020304"/>
                <a:cs typeface="Times New Roman" panose="02020603050405020304"/>
              </a:rPr>
              <a:t> </a:t>
            </a:r>
            <a:r>
              <a:rPr sz="3230" u="sng" spc="22" baseline="35000" dirty="0">
                <a:uFill>
                  <a:solidFill>
                    <a:srgbClr val="000000"/>
                  </a:solidFill>
                </a:uFill>
                <a:latin typeface="Times New Roman" panose="02020603050405020304"/>
                <a:cs typeface="Times New Roman" panose="02020603050405020304"/>
              </a:rPr>
              <a:t>1</a:t>
            </a:r>
            <a:r>
              <a:rPr sz="3230" spc="22" baseline="35000" dirty="0">
                <a:latin typeface="Times New Roman" panose="02020603050405020304"/>
                <a:cs typeface="Times New Roman" panose="02020603050405020304"/>
              </a:rPr>
              <a:t> </a:t>
            </a:r>
            <a:r>
              <a:rPr sz="3230" spc="-1132" baseline="31000" dirty="0">
                <a:latin typeface="Symbol" panose="05050102010706020507"/>
                <a:cs typeface="Symbol" panose="05050102010706020507"/>
              </a:rPr>
              <a:t>⎞</a:t>
            </a:r>
            <a:r>
              <a:rPr sz="3230" spc="-390" baseline="31000" dirty="0">
                <a:latin typeface="Times New Roman" panose="02020603050405020304"/>
                <a:cs typeface="Times New Roman" panose="02020603050405020304"/>
              </a:rPr>
              <a:t> </a:t>
            </a:r>
            <a:r>
              <a:rPr sz="2155" spc="5" dirty="0">
                <a:latin typeface="Symbol" panose="05050102010706020507"/>
                <a:cs typeface="Symbol" panose="05050102010706020507"/>
              </a:rPr>
              <a:t></a:t>
            </a:r>
            <a:r>
              <a:rPr sz="3230" u="sng" baseline="35000" dirty="0">
                <a:uFill>
                  <a:solidFill>
                    <a:srgbClr val="000000"/>
                  </a:solidFill>
                </a:uFill>
                <a:latin typeface="Times New Roman" panose="02020603050405020304"/>
                <a:cs typeface="Times New Roman" panose="02020603050405020304"/>
              </a:rPr>
              <a:t> </a:t>
            </a:r>
            <a:r>
              <a:rPr sz="3230" u="sng" spc="-1537" baseline="35000" dirty="0">
                <a:uFill>
                  <a:solidFill>
                    <a:srgbClr val="000000"/>
                  </a:solidFill>
                </a:uFill>
                <a:latin typeface="Times New Roman" panose="02020603050405020304"/>
                <a:cs typeface="Times New Roman" panose="02020603050405020304"/>
              </a:rPr>
              <a:t>1</a:t>
            </a:r>
            <a:endParaRPr sz="3230" baseline="35000">
              <a:latin typeface="Times New Roman" panose="02020603050405020304"/>
              <a:cs typeface="Times New Roman" panose="02020603050405020304"/>
            </a:endParaRPr>
          </a:p>
        </p:txBody>
      </p:sp>
      <p:sp>
        <p:nvSpPr>
          <p:cNvPr id="28" name="object 28"/>
          <p:cNvSpPr txBox="1"/>
          <p:nvPr/>
        </p:nvSpPr>
        <p:spPr>
          <a:xfrm>
            <a:off x="7216987" y="1981520"/>
            <a:ext cx="740511" cy="358775"/>
          </a:xfrm>
          <a:prstGeom prst="rect">
            <a:avLst/>
          </a:prstGeom>
        </p:spPr>
        <p:txBody>
          <a:bodyPr vert="horz" wrap="square" lIns="0" tIns="13995" rIns="0" bIns="0" rtlCol="0">
            <a:spAutoFit/>
          </a:bodyPr>
          <a:lstStyle/>
          <a:p>
            <a:pPr>
              <a:lnSpc>
                <a:spcPct val="100000"/>
              </a:lnSpc>
              <a:spcBef>
                <a:spcPts val="110"/>
              </a:spcBef>
            </a:pPr>
            <a:r>
              <a:rPr sz="3230" spc="7" baseline="-31000" dirty="0">
                <a:latin typeface="Symbol" panose="05050102010706020507"/>
                <a:cs typeface="Symbol" panose="05050102010706020507"/>
              </a:rPr>
              <a:t></a:t>
            </a:r>
            <a:r>
              <a:rPr sz="3230" spc="7" baseline="-31000" dirty="0">
                <a:latin typeface="Times New Roman" panose="02020603050405020304"/>
                <a:cs typeface="Times New Roman" panose="02020603050405020304"/>
              </a:rPr>
              <a:t> </a:t>
            </a:r>
            <a:r>
              <a:rPr sz="2155" spc="-755" dirty="0">
                <a:latin typeface="Symbol" panose="05050102010706020507"/>
                <a:cs typeface="Symbol" panose="05050102010706020507"/>
              </a:rPr>
              <a:t>⎛</a:t>
            </a:r>
            <a:r>
              <a:rPr sz="2155" spc="-135" dirty="0">
                <a:latin typeface="Times New Roman" panose="02020603050405020304"/>
                <a:cs typeface="Times New Roman" panose="02020603050405020304"/>
              </a:rPr>
              <a:t> </a:t>
            </a:r>
            <a:r>
              <a:rPr sz="3230" i="1" u="sng" spc="-30" baseline="4000" dirty="0">
                <a:uFill>
                  <a:solidFill>
                    <a:srgbClr val="000000"/>
                  </a:solidFill>
                </a:uFill>
                <a:latin typeface="Times New Roman" panose="02020603050405020304"/>
                <a:cs typeface="Times New Roman" panose="02020603050405020304"/>
              </a:rPr>
              <a:t>d</a:t>
            </a:r>
            <a:r>
              <a:rPr sz="3455" i="1" u="sng" spc="-30" baseline="4000" dirty="0">
                <a:uFill>
                  <a:solidFill>
                    <a:srgbClr val="000000"/>
                  </a:solidFill>
                </a:uFill>
                <a:latin typeface="Symbol" panose="05050102010706020507"/>
                <a:cs typeface="Symbol" panose="05050102010706020507"/>
              </a:rPr>
              <a:t></a:t>
            </a:r>
            <a:r>
              <a:rPr sz="3455" i="1" spc="-622" baseline="4000" dirty="0">
                <a:latin typeface="Times New Roman" panose="02020603050405020304"/>
                <a:cs typeface="Times New Roman" panose="02020603050405020304"/>
              </a:rPr>
              <a:t> </a:t>
            </a:r>
            <a:r>
              <a:rPr sz="2155" spc="-1820" dirty="0">
                <a:latin typeface="Symbol" panose="05050102010706020507"/>
                <a:cs typeface="Symbol" panose="05050102010706020507"/>
              </a:rPr>
              <a:t>⎞</a:t>
            </a:r>
            <a:endParaRPr sz="2155">
              <a:latin typeface="Symbol" panose="05050102010706020507"/>
              <a:cs typeface="Symbol" panose="05050102010706020507"/>
            </a:endParaRPr>
          </a:p>
        </p:txBody>
      </p:sp>
      <p:sp>
        <p:nvSpPr>
          <p:cNvPr id="29" name="object 29"/>
          <p:cNvSpPr txBox="1"/>
          <p:nvPr/>
        </p:nvSpPr>
        <p:spPr>
          <a:xfrm>
            <a:off x="6150478" y="2159968"/>
            <a:ext cx="739875" cy="358775"/>
          </a:xfrm>
          <a:prstGeom prst="rect">
            <a:avLst/>
          </a:prstGeom>
        </p:spPr>
        <p:txBody>
          <a:bodyPr vert="horz" wrap="square" lIns="0" tIns="13995" rIns="0" bIns="0" rtlCol="0">
            <a:spAutoFit/>
          </a:bodyPr>
          <a:lstStyle/>
          <a:p>
            <a:pPr>
              <a:lnSpc>
                <a:spcPct val="100000"/>
              </a:lnSpc>
              <a:spcBef>
                <a:spcPts val="110"/>
              </a:spcBef>
            </a:pPr>
            <a:r>
              <a:rPr sz="2155" spc="-755" dirty="0">
                <a:latin typeface="Symbol" panose="05050102010706020507"/>
                <a:cs typeface="Symbol" panose="05050102010706020507"/>
              </a:rPr>
              <a:t>⎜</a:t>
            </a:r>
            <a:r>
              <a:rPr sz="2155" spc="250" dirty="0">
                <a:latin typeface="Times New Roman" panose="02020603050405020304"/>
                <a:cs typeface="Times New Roman" panose="02020603050405020304"/>
              </a:rPr>
              <a:t> </a:t>
            </a:r>
            <a:r>
              <a:rPr sz="3230" i="1" spc="-37" baseline="-39000" dirty="0">
                <a:latin typeface="Times New Roman" panose="02020603050405020304"/>
                <a:cs typeface="Times New Roman" panose="02020603050405020304"/>
              </a:rPr>
              <a:t>d</a:t>
            </a:r>
            <a:r>
              <a:rPr sz="3455" i="1" spc="-37" baseline="-36000" dirty="0">
                <a:latin typeface="Symbol" panose="05050102010706020507"/>
                <a:cs typeface="Symbol" panose="05050102010706020507"/>
              </a:rPr>
              <a:t></a:t>
            </a:r>
            <a:r>
              <a:rPr sz="3455" i="1" spc="427" baseline="-36000" dirty="0">
                <a:latin typeface="Times New Roman" panose="02020603050405020304"/>
                <a:cs typeface="Times New Roman" panose="02020603050405020304"/>
              </a:rPr>
              <a:t> </a:t>
            </a:r>
            <a:r>
              <a:rPr sz="2155" spc="-1820" dirty="0">
                <a:latin typeface="Symbol" panose="05050102010706020507"/>
                <a:cs typeface="Symbol" panose="05050102010706020507"/>
              </a:rPr>
              <a:t>⎟</a:t>
            </a:r>
            <a:endParaRPr sz="2155">
              <a:latin typeface="Symbol" panose="05050102010706020507"/>
              <a:cs typeface="Symbol" panose="05050102010706020507"/>
            </a:endParaRPr>
          </a:p>
        </p:txBody>
      </p:sp>
      <p:sp>
        <p:nvSpPr>
          <p:cNvPr id="30" name="object 30"/>
          <p:cNvSpPr/>
          <p:nvPr/>
        </p:nvSpPr>
        <p:spPr>
          <a:xfrm>
            <a:off x="5676262" y="2894355"/>
            <a:ext cx="839755" cy="534390"/>
          </a:xfrm>
          <a:custGeom>
            <a:avLst/>
            <a:gdLst/>
            <a:ahLst/>
            <a:cxnLst/>
            <a:rect l="l" t="t" r="r" b="b"/>
            <a:pathLst>
              <a:path w="838200" h="533400">
                <a:moveTo>
                  <a:pt x="838200" y="400049"/>
                </a:moveTo>
                <a:lnTo>
                  <a:pt x="628650" y="400049"/>
                </a:lnTo>
                <a:lnTo>
                  <a:pt x="628650" y="0"/>
                </a:lnTo>
                <a:lnTo>
                  <a:pt x="209549" y="0"/>
                </a:lnTo>
                <a:lnTo>
                  <a:pt x="209550" y="400050"/>
                </a:lnTo>
                <a:lnTo>
                  <a:pt x="0" y="400050"/>
                </a:lnTo>
                <a:lnTo>
                  <a:pt x="419100" y="533400"/>
                </a:lnTo>
                <a:lnTo>
                  <a:pt x="838200" y="400049"/>
                </a:lnTo>
                <a:close/>
              </a:path>
            </a:pathLst>
          </a:custGeom>
          <a:solidFill>
            <a:srgbClr val="FFCF02"/>
          </a:solidFill>
        </p:spPr>
        <p:txBody>
          <a:bodyPr wrap="square" lIns="0" tIns="0" rIns="0" bIns="0" rtlCol="0"/>
          <a:lstStyle/>
          <a:p>
            <a:endParaRPr sz="1805"/>
          </a:p>
        </p:txBody>
      </p:sp>
      <p:sp>
        <p:nvSpPr>
          <p:cNvPr id="31" name="object 31"/>
          <p:cNvSpPr/>
          <p:nvPr/>
        </p:nvSpPr>
        <p:spPr>
          <a:xfrm>
            <a:off x="5676262" y="2894355"/>
            <a:ext cx="839755" cy="534390"/>
          </a:xfrm>
          <a:custGeom>
            <a:avLst/>
            <a:gdLst/>
            <a:ahLst/>
            <a:cxnLst/>
            <a:rect l="l" t="t" r="r" b="b"/>
            <a:pathLst>
              <a:path w="838200" h="533400">
                <a:moveTo>
                  <a:pt x="0" y="400050"/>
                </a:moveTo>
                <a:lnTo>
                  <a:pt x="209550" y="400050"/>
                </a:lnTo>
                <a:lnTo>
                  <a:pt x="209549" y="0"/>
                </a:lnTo>
                <a:lnTo>
                  <a:pt x="628650" y="0"/>
                </a:lnTo>
                <a:lnTo>
                  <a:pt x="628650" y="400049"/>
                </a:lnTo>
                <a:lnTo>
                  <a:pt x="838200" y="400049"/>
                </a:lnTo>
                <a:lnTo>
                  <a:pt x="419100" y="533400"/>
                </a:lnTo>
                <a:lnTo>
                  <a:pt x="0" y="400050"/>
                </a:lnTo>
                <a:close/>
              </a:path>
            </a:pathLst>
          </a:custGeom>
          <a:ln w="9525">
            <a:solidFill>
              <a:srgbClr val="FF0101"/>
            </a:solidFill>
          </a:ln>
        </p:spPr>
        <p:txBody>
          <a:bodyPr wrap="square" lIns="0" tIns="0" rIns="0" bIns="0" rtlCol="0"/>
          <a:lstStyle/>
          <a:p>
            <a:endParaRPr sz="1805"/>
          </a:p>
        </p:txBody>
      </p:sp>
      <p:sp>
        <p:nvSpPr>
          <p:cNvPr id="32" name="object 32"/>
          <p:cNvSpPr/>
          <p:nvPr/>
        </p:nvSpPr>
        <p:spPr>
          <a:xfrm>
            <a:off x="4645653" y="3505087"/>
            <a:ext cx="2900972" cy="865202"/>
          </a:xfrm>
          <a:custGeom>
            <a:avLst/>
            <a:gdLst/>
            <a:ahLst/>
            <a:cxnLst/>
            <a:rect l="l" t="t" r="r" b="b"/>
            <a:pathLst>
              <a:path w="2895600" h="863600">
                <a:moveTo>
                  <a:pt x="0" y="0"/>
                </a:moveTo>
                <a:lnTo>
                  <a:pt x="0" y="863346"/>
                </a:lnTo>
                <a:lnTo>
                  <a:pt x="2895599" y="863346"/>
                </a:lnTo>
                <a:lnTo>
                  <a:pt x="2895599" y="0"/>
                </a:lnTo>
                <a:lnTo>
                  <a:pt x="0" y="0"/>
                </a:lnTo>
                <a:close/>
              </a:path>
            </a:pathLst>
          </a:custGeom>
          <a:solidFill>
            <a:schemeClr val="tx2">
              <a:lumMod val="25000"/>
              <a:lumOff val="75000"/>
            </a:schemeClr>
          </a:solidFill>
        </p:spPr>
        <p:txBody>
          <a:bodyPr wrap="square" lIns="0" tIns="0" rIns="0" bIns="0" rtlCol="0"/>
          <a:lstStyle/>
          <a:p>
            <a:endParaRPr sz="1805"/>
          </a:p>
        </p:txBody>
      </p:sp>
      <p:sp>
        <p:nvSpPr>
          <p:cNvPr id="33" name="object 33"/>
          <p:cNvSpPr/>
          <p:nvPr/>
        </p:nvSpPr>
        <p:spPr>
          <a:xfrm>
            <a:off x="5193021" y="3924964"/>
            <a:ext cx="330813" cy="0"/>
          </a:xfrm>
          <a:custGeom>
            <a:avLst/>
            <a:gdLst/>
            <a:ahLst/>
            <a:cxnLst/>
            <a:rect l="l" t="t" r="r" b="b"/>
            <a:pathLst>
              <a:path w="330200">
                <a:moveTo>
                  <a:pt x="0" y="0"/>
                </a:moveTo>
                <a:lnTo>
                  <a:pt x="329946" y="0"/>
                </a:lnTo>
              </a:path>
            </a:pathLst>
          </a:custGeom>
          <a:ln w="12268">
            <a:solidFill>
              <a:srgbClr val="000000"/>
            </a:solidFill>
          </a:ln>
        </p:spPr>
        <p:txBody>
          <a:bodyPr wrap="square" lIns="0" tIns="0" rIns="0" bIns="0" rtlCol="0"/>
          <a:lstStyle/>
          <a:p>
            <a:endParaRPr sz="1805"/>
          </a:p>
        </p:txBody>
      </p:sp>
      <p:sp>
        <p:nvSpPr>
          <p:cNvPr id="34" name="object 34"/>
          <p:cNvSpPr/>
          <p:nvPr/>
        </p:nvSpPr>
        <p:spPr>
          <a:xfrm>
            <a:off x="5837342" y="3924964"/>
            <a:ext cx="575105" cy="0"/>
          </a:xfrm>
          <a:custGeom>
            <a:avLst/>
            <a:gdLst/>
            <a:ahLst/>
            <a:cxnLst/>
            <a:rect l="l" t="t" r="r" b="b"/>
            <a:pathLst>
              <a:path w="574039">
                <a:moveTo>
                  <a:pt x="0" y="0"/>
                </a:moveTo>
                <a:lnTo>
                  <a:pt x="573786" y="0"/>
                </a:lnTo>
              </a:path>
            </a:pathLst>
          </a:custGeom>
          <a:ln w="12268">
            <a:solidFill>
              <a:srgbClr val="000000"/>
            </a:solidFill>
          </a:ln>
        </p:spPr>
        <p:txBody>
          <a:bodyPr wrap="square" lIns="0" tIns="0" rIns="0" bIns="0" rtlCol="0"/>
          <a:lstStyle/>
          <a:p>
            <a:endParaRPr sz="1805"/>
          </a:p>
        </p:txBody>
      </p:sp>
      <p:sp>
        <p:nvSpPr>
          <p:cNvPr id="35" name="object 35"/>
          <p:cNvSpPr/>
          <p:nvPr/>
        </p:nvSpPr>
        <p:spPr>
          <a:xfrm>
            <a:off x="7043536" y="3924964"/>
            <a:ext cx="304093" cy="0"/>
          </a:xfrm>
          <a:custGeom>
            <a:avLst/>
            <a:gdLst/>
            <a:ahLst/>
            <a:cxnLst/>
            <a:rect l="l" t="t" r="r" b="b"/>
            <a:pathLst>
              <a:path w="303529">
                <a:moveTo>
                  <a:pt x="0" y="0"/>
                </a:moveTo>
                <a:lnTo>
                  <a:pt x="303275" y="0"/>
                </a:lnTo>
              </a:path>
            </a:pathLst>
          </a:custGeom>
          <a:ln w="12268">
            <a:solidFill>
              <a:srgbClr val="000000"/>
            </a:solidFill>
          </a:ln>
        </p:spPr>
        <p:txBody>
          <a:bodyPr wrap="square" lIns="0" tIns="0" rIns="0" bIns="0" rtlCol="0"/>
          <a:lstStyle/>
          <a:p>
            <a:endParaRPr sz="1805"/>
          </a:p>
        </p:txBody>
      </p:sp>
      <p:sp>
        <p:nvSpPr>
          <p:cNvPr id="36" name="object 36"/>
          <p:cNvSpPr txBox="1"/>
          <p:nvPr/>
        </p:nvSpPr>
        <p:spPr>
          <a:xfrm>
            <a:off x="7384776" y="3956919"/>
            <a:ext cx="126598" cy="371475"/>
          </a:xfrm>
          <a:prstGeom prst="rect">
            <a:avLst/>
          </a:prstGeom>
        </p:spPr>
        <p:txBody>
          <a:bodyPr vert="horz" wrap="square" lIns="0" tIns="16540" rIns="0" bIns="0" rtlCol="0">
            <a:spAutoFit/>
          </a:bodyPr>
          <a:lstStyle/>
          <a:p>
            <a:pPr>
              <a:lnSpc>
                <a:spcPct val="100000"/>
              </a:lnSpc>
              <a:spcBef>
                <a:spcPts val="130"/>
              </a:spcBef>
            </a:pPr>
            <a:r>
              <a:rPr sz="2305" spc="-810" dirty="0">
                <a:latin typeface="Symbol" panose="05050102010706020507"/>
                <a:cs typeface="Symbol" panose="05050102010706020507"/>
              </a:rPr>
              <a:t>⎠</a:t>
            </a:r>
            <a:endParaRPr sz="2305">
              <a:latin typeface="Symbol" panose="05050102010706020507"/>
              <a:cs typeface="Symbol" panose="05050102010706020507"/>
            </a:endParaRPr>
          </a:p>
        </p:txBody>
      </p:sp>
      <p:sp>
        <p:nvSpPr>
          <p:cNvPr id="37" name="object 37"/>
          <p:cNvSpPr txBox="1"/>
          <p:nvPr/>
        </p:nvSpPr>
        <p:spPr>
          <a:xfrm>
            <a:off x="6453303" y="3714931"/>
            <a:ext cx="1058600" cy="371475"/>
          </a:xfrm>
          <a:prstGeom prst="rect">
            <a:avLst/>
          </a:prstGeom>
        </p:spPr>
        <p:txBody>
          <a:bodyPr vert="horz" wrap="square" lIns="0" tIns="16540" rIns="0" bIns="0" rtlCol="0">
            <a:spAutoFit/>
          </a:bodyPr>
          <a:lstStyle/>
          <a:p>
            <a:pPr>
              <a:lnSpc>
                <a:spcPct val="100000"/>
              </a:lnSpc>
              <a:spcBef>
                <a:spcPts val="130"/>
              </a:spcBef>
              <a:tabLst>
                <a:tab pos="929640" algn="l"/>
              </a:tabLst>
            </a:pPr>
            <a:r>
              <a:rPr sz="2305" spc="-810" dirty="0">
                <a:latin typeface="Symbol" panose="05050102010706020507"/>
                <a:cs typeface="Symbol" panose="05050102010706020507"/>
              </a:rPr>
              <a:t>⎜</a:t>
            </a:r>
            <a:r>
              <a:rPr sz="2305" spc="-810" dirty="0">
                <a:latin typeface="Times New Roman" panose="02020603050405020304"/>
                <a:cs typeface="Times New Roman" panose="02020603050405020304"/>
              </a:rPr>
              <a:t>	</a:t>
            </a:r>
            <a:r>
              <a:rPr sz="2305" spc="-1360" dirty="0">
                <a:latin typeface="Symbol" panose="05050102010706020507"/>
                <a:cs typeface="Symbol" panose="05050102010706020507"/>
              </a:rPr>
              <a:t>⎟</a:t>
            </a:r>
            <a:endParaRPr sz="2305">
              <a:latin typeface="Symbol" panose="05050102010706020507"/>
              <a:cs typeface="Symbol" panose="05050102010706020507"/>
            </a:endParaRPr>
          </a:p>
        </p:txBody>
      </p:sp>
      <p:sp>
        <p:nvSpPr>
          <p:cNvPr id="38" name="object 38"/>
          <p:cNvSpPr txBox="1"/>
          <p:nvPr/>
        </p:nvSpPr>
        <p:spPr>
          <a:xfrm>
            <a:off x="6453303" y="3956919"/>
            <a:ext cx="126598" cy="371475"/>
          </a:xfrm>
          <a:prstGeom prst="rect">
            <a:avLst/>
          </a:prstGeom>
        </p:spPr>
        <p:txBody>
          <a:bodyPr vert="horz" wrap="square" lIns="0" tIns="16540" rIns="0" bIns="0" rtlCol="0">
            <a:spAutoFit/>
          </a:bodyPr>
          <a:lstStyle/>
          <a:p>
            <a:pPr>
              <a:lnSpc>
                <a:spcPct val="100000"/>
              </a:lnSpc>
              <a:spcBef>
                <a:spcPts val="130"/>
              </a:spcBef>
            </a:pPr>
            <a:r>
              <a:rPr sz="2305" spc="-810" dirty="0">
                <a:latin typeface="Symbol" panose="05050102010706020507"/>
                <a:cs typeface="Symbol" panose="05050102010706020507"/>
              </a:rPr>
              <a:t>⎝</a:t>
            </a:r>
            <a:endParaRPr sz="2305">
              <a:latin typeface="Symbol" panose="05050102010706020507"/>
              <a:cs typeface="Symbol" panose="05050102010706020507"/>
            </a:endParaRPr>
          </a:p>
        </p:txBody>
      </p:sp>
      <p:sp>
        <p:nvSpPr>
          <p:cNvPr id="39" name="object 39"/>
          <p:cNvSpPr txBox="1"/>
          <p:nvPr/>
        </p:nvSpPr>
        <p:spPr>
          <a:xfrm>
            <a:off x="7217588" y="3912547"/>
            <a:ext cx="99244" cy="222885"/>
          </a:xfrm>
          <a:prstGeom prst="rect">
            <a:avLst/>
          </a:prstGeom>
        </p:spPr>
        <p:txBody>
          <a:bodyPr vert="horz" wrap="square" lIns="0" tIns="13995" rIns="0" bIns="0" rtlCol="0">
            <a:spAutoFit/>
          </a:bodyPr>
          <a:lstStyle/>
          <a:p>
            <a:pPr>
              <a:lnSpc>
                <a:spcPct val="100000"/>
              </a:lnSpc>
              <a:spcBef>
                <a:spcPts val="110"/>
              </a:spcBef>
            </a:pPr>
            <a:r>
              <a:rPr sz="1355" dirty="0">
                <a:latin typeface="Times New Roman" panose="02020603050405020304"/>
                <a:cs typeface="Times New Roman" panose="02020603050405020304"/>
              </a:rPr>
              <a:t>2</a:t>
            </a:r>
            <a:endParaRPr sz="1355">
              <a:latin typeface="Times New Roman" panose="02020603050405020304"/>
              <a:cs typeface="Times New Roman" panose="02020603050405020304"/>
            </a:endParaRPr>
          </a:p>
        </p:txBody>
      </p:sp>
      <p:sp>
        <p:nvSpPr>
          <p:cNvPr id="40" name="object 40"/>
          <p:cNvSpPr txBox="1"/>
          <p:nvPr/>
        </p:nvSpPr>
        <p:spPr>
          <a:xfrm>
            <a:off x="6073098" y="4119441"/>
            <a:ext cx="274193" cy="222885"/>
          </a:xfrm>
          <a:prstGeom prst="rect">
            <a:avLst/>
          </a:prstGeom>
        </p:spPr>
        <p:txBody>
          <a:bodyPr vert="horz" wrap="square" lIns="0" tIns="13995" rIns="0" bIns="0" rtlCol="0">
            <a:spAutoFit/>
          </a:bodyPr>
          <a:lstStyle/>
          <a:p>
            <a:pPr>
              <a:lnSpc>
                <a:spcPct val="100000"/>
              </a:lnSpc>
              <a:spcBef>
                <a:spcPts val="110"/>
              </a:spcBef>
            </a:pPr>
            <a:r>
              <a:rPr sz="1355" dirty="0">
                <a:latin typeface="Times New Roman" panose="02020603050405020304"/>
                <a:cs typeface="Times New Roman" panose="02020603050405020304"/>
              </a:rPr>
              <a:t>0</a:t>
            </a:r>
            <a:r>
              <a:rPr sz="1355" spc="270" dirty="0">
                <a:latin typeface="Times New Roman" panose="02020603050405020304"/>
                <a:cs typeface="Times New Roman" panose="02020603050405020304"/>
              </a:rPr>
              <a:t> </a:t>
            </a:r>
            <a:r>
              <a:rPr sz="1355" dirty="0">
                <a:latin typeface="Times New Roman" panose="02020603050405020304"/>
                <a:cs typeface="Times New Roman" panose="02020603050405020304"/>
              </a:rPr>
              <a:t>0</a:t>
            </a:r>
            <a:endParaRPr sz="1355">
              <a:latin typeface="Times New Roman" panose="02020603050405020304"/>
              <a:cs typeface="Times New Roman" panose="02020603050405020304"/>
            </a:endParaRPr>
          </a:p>
        </p:txBody>
      </p:sp>
      <p:sp>
        <p:nvSpPr>
          <p:cNvPr id="41" name="object 41"/>
          <p:cNvSpPr txBox="1"/>
          <p:nvPr/>
        </p:nvSpPr>
        <p:spPr>
          <a:xfrm>
            <a:off x="5393599" y="4119441"/>
            <a:ext cx="99244" cy="222885"/>
          </a:xfrm>
          <a:prstGeom prst="rect">
            <a:avLst/>
          </a:prstGeom>
        </p:spPr>
        <p:txBody>
          <a:bodyPr vert="horz" wrap="square" lIns="0" tIns="13995" rIns="0" bIns="0" rtlCol="0">
            <a:spAutoFit/>
          </a:bodyPr>
          <a:lstStyle/>
          <a:p>
            <a:pPr>
              <a:lnSpc>
                <a:spcPct val="100000"/>
              </a:lnSpc>
              <a:spcBef>
                <a:spcPts val="110"/>
              </a:spcBef>
            </a:pPr>
            <a:r>
              <a:rPr sz="1355" dirty="0">
                <a:latin typeface="Times New Roman" panose="02020603050405020304"/>
                <a:cs typeface="Times New Roman" panose="02020603050405020304"/>
              </a:rPr>
              <a:t>0</a:t>
            </a:r>
            <a:endParaRPr sz="1355">
              <a:latin typeface="Times New Roman" panose="02020603050405020304"/>
              <a:cs typeface="Times New Roman" panose="02020603050405020304"/>
            </a:endParaRPr>
          </a:p>
        </p:txBody>
      </p:sp>
      <p:sp>
        <p:nvSpPr>
          <p:cNvPr id="42" name="object 42"/>
          <p:cNvSpPr txBox="1"/>
          <p:nvPr/>
        </p:nvSpPr>
        <p:spPr>
          <a:xfrm>
            <a:off x="7058798" y="3904951"/>
            <a:ext cx="175585" cy="391795"/>
          </a:xfrm>
          <a:prstGeom prst="rect">
            <a:avLst/>
          </a:prstGeom>
        </p:spPr>
        <p:txBody>
          <a:bodyPr vert="horz" wrap="square" lIns="0" tIns="13995" rIns="0" bIns="0" rtlCol="0">
            <a:spAutoFit/>
          </a:bodyPr>
          <a:lstStyle/>
          <a:p>
            <a:pPr>
              <a:lnSpc>
                <a:spcPct val="100000"/>
              </a:lnSpc>
              <a:spcBef>
                <a:spcPts val="110"/>
              </a:spcBef>
            </a:pPr>
            <a:r>
              <a:rPr sz="2455" i="1" spc="-70" dirty="0">
                <a:latin typeface="Symbol" panose="05050102010706020507"/>
                <a:cs typeface="Symbol" panose="05050102010706020507"/>
              </a:rPr>
              <a:t></a:t>
            </a:r>
            <a:endParaRPr sz="2455">
              <a:latin typeface="Symbol" panose="05050102010706020507"/>
              <a:cs typeface="Symbol" panose="05050102010706020507"/>
            </a:endParaRPr>
          </a:p>
        </p:txBody>
      </p:sp>
      <p:sp>
        <p:nvSpPr>
          <p:cNvPr id="43" name="object 43"/>
          <p:cNvSpPr txBox="1"/>
          <p:nvPr/>
        </p:nvSpPr>
        <p:spPr>
          <a:xfrm>
            <a:off x="5602195" y="3486515"/>
            <a:ext cx="1909171" cy="381000"/>
          </a:xfrm>
          <a:prstGeom prst="rect">
            <a:avLst/>
          </a:prstGeom>
        </p:spPr>
        <p:txBody>
          <a:bodyPr vert="horz" wrap="square" lIns="0" tIns="13995" rIns="0" bIns="0" rtlCol="0">
            <a:spAutoFit/>
          </a:bodyPr>
          <a:lstStyle/>
          <a:p>
            <a:pPr>
              <a:lnSpc>
                <a:spcPct val="100000"/>
              </a:lnSpc>
              <a:spcBef>
                <a:spcPts val="110"/>
              </a:spcBef>
              <a:tabLst>
                <a:tab pos="1517015" algn="l"/>
              </a:tabLst>
            </a:pPr>
            <a:r>
              <a:rPr sz="3455" spc="22" baseline="-35000" dirty="0">
                <a:latin typeface="Symbol" panose="05050102010706020507"/>
                <a:cs typeface="Symbol" panose="05050102010706020507"/>
              </a:rPr>
              <a:t></a:t>
            </a:r>
            <a:r>
              <a:rPr sz="3455" spc="22" baseline="-35000" dirty="0">
                <a:latin typeface="Times New Roman" panose="02020603050405020304"/>
                <a:cs typeface="Times New Roman" panose="02020603050405020304"/>
              </a:rPr>
              <a:t>  </a:t>
            </a:r>
            <a:r>
              <a:rPr sz="2305" i="1" spc="15" dirty="0">
                <a:latin typeface="Times New Roman" panose="02020603050405020304"/>
                <a:cs typeface="Times New Roman" panose="02020603050405020304"/>
              </a:rPr>
              <a:t>NkT</a:t>
            </a:r>
            <a:r>
              <a:rPr sz="2305" i="1" spc="-229" dirty="0">
                <a:latin typeface="Times New Roman" panose="02020603050405020304"/>
                <a:cs typeface="Times New Roman" panose="02020603050405020304"/>
              </a:rPr>
              <a:t> </a:t>
            </a:r>
            <a:r>
              <a:rPr sz="3455" spc="-1214" baseline="-4000" dirty="0">
                <a:latin typeface="Symbol" panose="05050102010706020507"/>
                <a:cs typeface="Symbol" panose="05050102010706020507"/>
              </a:rPr>
              <a:t>⎛</a:t>
            </a:r>
            <a:r>
              <a:rPr sz="3455" spc="-525" baseline="-4000" dirty="0">
                <a:latin typeface="Times New Roman" panose="02020603050405020304"/>
                <a:cs typeface="Times New Roman" panose="02020603050405020304"/>
              </a:rPr>
              <a:t> </a:t>
            </a:r>
            <a:r>
              <a:rPr sz="3680" i="1" spc="-104" baseline="-33000" dirty="0">
                <a:latin typeface="Symbol" panose="05050102010706020507"/>
                <a:cs typeface="Symbol" panose="05050102010706020507"/>
              </a:rPr>
              <a:t></a:t>
            </a:r>
            <a:r>
              <a:rPr sz="3680" i="1" spc="-112" baseline="-33000" dirty="0">
                <a:latin typeface="Times New Roman" panose="02020603050405020304"/>
                <a:cs typeface="Times New Roman" panose="02020603050405020304"/>
              </a:rPr>
              <a:t> </a:t>
            </a:r>
            <a:r>
              <a:rPr sz="3455" spc="22" baseline="-35000" dirty="0">
                <a:latin typeface="Symbol" panose="05050102010706020507"/>
                <a:cs typeface="Symbol" panose="05050102010706020507"/>
              </a:rPr>
              <a:t></a:t>
            </a:r>
            <a:r>
              <a:rPr sz="3455" spc="22" baseline="-35000" dirty="0">
                <a:latin typeface="Times New Roman" panose="02020603050405020304"/>
                <a:cs typeface="Times New Roman" panose="02020603050405020304"/>
              </a:rPr>
              <a:t>	</a:t>
            </a:r>
            <a:r>
              <a:rPr sz="2305" spc="15" dirty="0">
                <a:latin typeface="Times New Roman" panose="02020603050405020304"/>
                <a:cs typeface="Times New Roman" panose="02020603050405020304"/>
              </a:rPr>
              <a:t>1</a:t>
            </a:r>
            <a:r>
              <a:rPr sz="2305" spc="229" dirty="0">
                <a:latin typeface="Times New Roman" panose="02020603050405020304"/>
                <a:cs typeface="Times New Roman" panose="02020603050405020304"/>
              </a:rPr>
              <a:t> </a:t>
            </a:r>
            <a:r>
              <a:rPr sz="3455" spc="-2032" baseline="-4000" dirty="0">
                <a:latin typeface="Symbol" panose="05050102010706020507"/>
                <a:cs typeface="Symbol" panose="05050102010706020507"/>
              </a:rPr>
              <a:t>⎞</a:t>
            </a:r>
            <a:endParaRPr sz="3455" baseline="-4000">
              <a:latin typeface="Symbol" panose="05050102010706020507"/>
              <a:cs typeface="Symbol" panose="05050102010706020507"/>
            </a:endParaRPr>
          </a:p>
        </p:txBody>
      </p:sp>
      <p:sp>
        <p:nvSpPr>
          <p:cNvPr id="44" name="object 44"/>
          <p:cNvSpPr txBox="1"/>
          <p:nvPr/>
        </p:nvSpPr>
        <p:spPr>
          <a:xfrm>
            <a:off x="5235740" y="3921817"/>
            <a:ext cx="1024247" cy="371475"/>
          </a:xfrm>
          <a:prstGeom prst="rect">
            <a:avLst/>
          </a:prstGeom>
        </p:spPr>
        <p:txBody>
          <a:bodyPr vert="horz" wrap="square" lIns="0" tIns="16540" rIns="0" bIns="0" rtlCol="0">
            <a:spAutoFit/>
          </a:bodyPr>
          <a:lstStyle/>
          <a:p>
            <a:pPr>
              <a:lnSpc>
                <a:spcPct val="100000"/>
              </a:lnSpc>
              <a:spcBef>
                <a:spcPts val="130"/>
              </a:spcBef>
              <a:tabLst>
                <a:tab pos="677545" algn="l"/>
              </a:tabLst>
            </a:pPr>
            <a:r>
              <a:rPr sz="2305" i="1" spc="15" dirty="0">
                <a:latin typeface="Times New Roman" panose="02020603050405020304"/>
                <a:cs typeface="Times New Roman" panose="02020603050405020304"/>
              </a:rPr>
              <a:t>A	A</a:t>
            </a:r>
            <a:r>
              <a:rPr sz="2305" i="1" spc="-120" dirty="0">
                <a:latin typeface="Times New Roman" panose="02020603050405020304"/>
                <a:cs typeface="Times New Roman" panose="02020603050405020304"/>
              </a:rPr>
              <a:t> </a:t>
            </a:r>
            <a:r>
              <a:rPr sz="2305" i="1" spc="5" dirty="0">
                <a:latin typeface="Times New Roman" panose="02020603050405020304"/>
                <a:cs typeface="Times New Roman" panose="02020603050405020304"/>
              </a:rPr>
              <a:t>l</a:t>
            </a:r>
            <a:endParaRPr sz="2305">
              <a:latin typeface="Times New Roman" panose="02020603050405020304"/>
              <a:cs typeface="Times New Roman" panose="02020603050405020304"/>
            </a:endParaRPr>
          </a:p>
        </p:txBody>
      </p:sp>
      <p:sp>
        <p:nvSpPr>
          <p:cNvPr id="45" name="object 45"/>
          <p:cNvSpPr txBox="1"/>
          <p:nvPr/>
        </p:nvSpPr>
        <p:spPr>
          <a:xfrm>
            <a:off x="4667037" y="3672750"/>
            <a:ext cx="742420" cy="391795"/>
          </a:xfrm>
          <a:prstGeom prst="rect">
            <a:avLst/>
          </a:prstGeom>
        </p:spPr>
        <p:txBody>
          <a:bodyPr vert="horz" wrap="square" lIns="0" tIns="13995" rIns="0" bIns="0" rtlCol="0">
            <a:spAutoFit/>
          </a:bodyPr>
          <a:lstStyle/>
          <a:p>
            <a:pPr>
              <a:lnSpc>
                <a:spcPct val="100000"/>
              </a:lnSpc>
              <a:spcBef>
                <a:spcPts val="110"/>
              </a:spcBef>
              <a:tabLst>
                <a:tab pos="645795" algn="l"/>
              </a:tabLst>
            </a:pPr>
            <a:r>
              <a:rPr sz="2455" i="1" spc="-75" dirty="0">
                <a:latin typeface="Symbol" panose="05050102010706020507"/>
                <a:cs typeface="Symbol" panose="05050102010706020507"/>
              </a:rPr>
              <a:t></a:t>
            </a:r>
            <a:r>
              <a:rPr sz="2455" spc="265" dirty="0">
                <a:latin typeface="Times New Roman" panose="02020603050405020304"/>
                <a:cs typeface="Times New Roman" panose="02020603050405020304"/>
              </a:rPr>
              <a:t> </a:t>
            </a:r>
            <a:r>
              <a:rPr sz="2305" spc="15" dirty="0">
                <a:latin typeface="Symbol" panose="05050102010706020507"/>
                <a:cs typeface="Symbol" panose="05050102010706020507"/>
              </a:rPr>
              <a:t></a:t>
            </a:r>
            <a:r>
              <a:rPr sz="2305" dirty="0">
                <a:latin typeface="Times New Roman" panose="02020603050405020304"/>
                <a:cs typeface="Times New Roman" panose="02020603050405020304"/>
              </a:rPr>
              <a:t>	</a:t>
            </a:r>
            <a:r>
              <a:rPr sz="3455" i="1" spc="7" baseline="35000" dirty="0">
                <a:latin typeface="Times New Roman" panose="02020603050405020304"/>
                <a:cs typeface="Times New Roman" panose="02020603050405020304"/>
              </a:rPr>
              <a:t>f</a:t>
            </a:r>
            <a:endParaRPr sz="3455" baseline="35000">
              <a:latin typeface="Times New Roman" panose="02020603050405020304"/>
              <a:cs typeface="Times New Roman" panose="02020603050405020304"/>
            </a:endParaRPr>
          </a:p>
        </p:txBody>
      </p:sp>
      <p:sp>
        <p:nvSpPr>
          <p:cNvPr id="46" name="object 46"/>
          <p:cNvSpPr/>
          <p:nvPr/>
        </p:nvSpPr>
        <p:spPr>
          <a:xfrm>
            <a:off x="7546613" y="4917402"/>
            <a:ext cx="2199904" cy="827032"/>
          </a:xfrm>
          <a:custGeom>
            <a:avLst/>
            <a:gdLst/>
            <a:ahLst/>
            <a:cxnLst/>
            <a:rect l="l" t="t" r="r" b="b"/>
            <a:pathLst>
              <a:path w="2195829" h="825500">
                <a:moveTo>
                  <a:pt x="0" y="0"/>
                </a:moveTo>
                <a:lnTo>
                  <a:pt x="0" y="825246"/>
                </a:lnTo>
                <a:lnTo>
                  <a:pt x="2195322" y="825246"/>
                </a:lnTo>
                <a:lnTo>
                  <a:pt x="2195322" y="0"/>
                </a:lnTo>
                <a:lnTo>
                  <a:pt x="0" y="0"/>
                </a:lnTo>
                <a:close/>
              </a:path>
            </a:pathLst>
          </a:custGeom>
          <a:solidFill>
            <a:srgbClr val="FFCF02"/>
          </a:solidFill>
        </p:spPr>
        <p:txBody>
          <a:bodyPr wrap="square" lIns="0" tIns="0" rIns="0" bIns="0" rtlCol="0"/>
          <a:lstStyle/>
          <a:p>
            <a:endParaRPr sz="1805"/>
          </a:p>
        </p:txBody>
      </p:sp>
      <p:sp>
        <p:nvSpPr>
          <p:cNvPr id="47" name="object 47"/>
          <p:cNvSpPr/>
          <p:nvPr/>
        </p:nvSpPr>
        <p:spPr>
          <a:xfrm>
            <a:off x="8174915" y="5360181"/>
            <a:ext cx="362622" cy="0"/>
          </a:xfrm>
          <a:custGeom>
            <a:avLst/>
            <a:gdLst/>
            <a:ahLst/>
            <a:cxnLst/>
            <a:rect l="l" t="t" r="r" b="b"/>
            <a:pathLst>
              <a:path w="361950">
                <a:moveTo>
                  <a:pt x="0" y="0"/>
                </a:moveTo>
                <a:lnTo>
                  <a:pt x="361950" y="0"/>
                </a:lnTo>
              </a:path>
            </a:pathLst>
          </a:custGeom>
          <a:ln w="11722">
            <a:solidFill>
              <a:srgbClr val="000000"/>
            </a:solidFill>
          </a:ln>
        </p:spPr>
        <p:txBody>
          <a:bodyPr wrap="square" lIns="0" tIns="0" rIns="0" bIns="0" rtlCol="0"/>
          <a:lstStyle/>
          <a:p>
            <a:endParaRPr sz="1805"/>
          </a:p>
        </p:txBody>
      </p:sp>
      <p:sp>
        <p:nvSpPr>
          <p:cNvPr id="48" name="object 48"/>
          <p:cNvSpPr/>
          <p:nvPr/>
        </p:nvSpPr>
        <p:spPr>
          <a:xfrm>
            <a:off x="8075671" y="5318958"/>
            <a:ext cx="560473" cy="0"/>
          </a:xfrm>
          <a:custGeom>
            <a:avLst/>
            <a:gdLst/>
            <a:ahLst/>
            <a:cxnLst/>
            <a:rect l="l" t="t" r="r" b="b"/>
            <a:pathLst>
              <a:path w="559434">
                <a:moveTo>
                  <a:pt x="0" y="0"/>
                </a:moveTo>
                <a:lnTo>
                  <a:pt x="559295" y="0"/>
                </a:lnTo>
              </a:path>
            </a:pathLst>
          </a:custGeom>
          <a:ln w="11722">
            <a:solidFill>
              <a:srgbClr val="000000"/>
            </a:solidFill>
          </a:ln>
        </p:spPr>
        <p:txBody>
          <a:bodyPr wrap="square" lIns="0" tIns="0" rIns="0" bIns="0" rtlCol="0"/>
          <a:lstStyle/>
          <a:p>
            <a:endParaRPr sz="1805"/>
          </a:p>
        </p:txBody>
      </p:sp>
      <p:sp>
        <p:nvSpPr>
          <p:cNvPr id="49" name="object 49"/>
          <p:cNvSpPr/>
          <p:nvPr/>
        </p:nvSpPr>
        <p:spPr>
          <a:xfrm>
            <a:off x="9255909" y="5318958"/>
            <a:ext cx="292642" cy="0"/>
          </a:xfrm>
          <a:custGeom>
            <a:avLst/>
            <a:gdLst/>
            <a:ahLst/>
            <a:cxnLst/>
            <a:rect l="l" t="t" r="r" b="b"/>
            <a:pathLst>
              <a:path w="292100">
                <a:moveTo>
                  <a:pt x="0" y="0"/>
                </a:moveTo>
                <a:lnTo>
                  <a:pt x="291845" y="0"/>
                </a:lnTo>
              </a:path>
            </a:pathLst>
          </a:custGeom>
          <a:ln w="11722">
            <a:solidFill>
              <a:srgbClr val="000000"/>
            </a:solidFill>
          </a:ln>
        </p:spPr>
        <p:txBody>
          <a:bodyPr wrap="square" lIns="0" tIns="0" rIns="0" bIns="0" rtlCol="0"/>
          <a:lstStyle/>
          <a:p>
            <a:endParaRPr sz="1805"/>
          </a:p>
        </p:txBody>
      </p:sp>
      <p:sp>
        <p:nvSpPr>
          <p:cNvPr id="50" name="object 50"/>
          <p:cNvSpPr txBox="1"/>
          <p:nvPr/>
        </p:nvSpPr>
        <p:spPr>
          <a:xfrm>
            <a:off x="9570684" y="5347344"/>
            <a:ext cx="134234" cy="355600"/>
          </a:xfrm>
          <a:prstGeom prst="rect">
            <a:avLst/>
          </a:prstGeom>
        </p:spPr>
        <p:txBody>
          <a:bodyPr vert="horz" wrap="square" lIns="0" tIns="15904" rIns="0" bIns="0" rtlCol="0">
            <a:spAutoFit/>
          </a:bodyPr>
          <a:lstStyle/>
          <a:p>
            <a:pPr marL="12700">
              <a:lnSpc>
                <a:spcPct val="100000"/>
              </a:lnSpc>
              <a:spcBef>
                <a:spcPts val="125"/>
              </a:spcBef>
            </a:pPr>
            <a:r>
              <a:rPr sz="2205" spc="-780" dirty="0">
                <a:latin typeface="Symbol" panose="05050102010706020507"/>
                <a:cs typeface="Symbol" panose="05050102010706020507"/>
              </a:rPr>
              <a:t>⎠</a:t>
            </a:r>
            <a:endParaRPr sz="2205">
              <a:latin typeface="Symbol" panose="05050102010706020507"/>
              <a:cs typeface="Symbol" panose="05050102010706020507"/>
            </a:endParaRPr>
          </a:p>
        </p:txBody>
      </p:sp>
      <p:sp>
        <p:nvSpPr>
          <p:cNvPr id="51" name="object 51"/>
          <p:cNvSpPr txBox="1"/>
          <p:nvPr/>
        </p:nvSpPr>
        <p:spPr>
          <a:xfrm>
            <a:off x="8666145" y="5120005"/>
            <a:ext cx="1038879" cy="355600"/>
          </a:xfrm>
          <a:prstGeom prst="rect">
            <a:avLst/>
          </a:prstGeom>
        </p:spPr>
        <p:txBody>
          <a:bodyPr vert="horz" wrap="square" lIns="0" tIns="15904" rIns="0" bIns="0" rtlCol="0">
            <a:spAutoFit/>
          </a:bodyPr>
          <a:lstStyle/>
          <a:p>
            <a:pPr marL="12700">
              <a:lnSpc>
                <a:spcPct val="100000"/>
              </a:lnSpc>
              <a:spcBef>
                <a:spcPts val="125"/>
              </a:spcBef>
              <a:tabLst>
                <a:tab pos="915035" algn="l"/>
              </a:tabLst>
            </a:pPr>
            <a:r>
              <a:rPr sz="2205" spc="-780" dirty="0">
                <a:latin typeface="Symbol" panose="05050102010706020507"/>
                <a:cs typeface="Symbol" panose="05050102010706020507"/>
              </a:rPr>
              <a:t>⎜</a:t>
            </a:r>
            <a:r>
              <a:rPr sz="2205" spc="-780" dirty="0">
                <a:latin typeface="Times New Roman" panose="02020603050405020304"/>
                <a:cs typeface="Times New Roman" panose="02020603050405020304"/>
              </a:rPr>
              <a:t>	</a:t>
            </a:r>
            <a:r>
              <a:rPr sz="2205" spc="-1300" dirty="0">
                <a:latin typeface="Symbol" panose="05050102010706020507"/>
                <a:cs typeface="Symbol" panose="05050102010706020507"/>
              </a:rPr>
              <a:t>⎟</a:t>
            </a:r>
            <a:endParaRPr sz="2205">
              <a:latin typeface="Symbol" panose="05050102010706020507"/>
              <a:cs typeface="Symbol" panose="05050102010706020507"/>
            </a:endParaRPr>
          </a:p>
        </p:txBody>
      </p:sp>
      <p:sp>
        <p:nvSpPr>
          <p:cNvPr id="52" name="object 52"/>
          <p:cNvSpPr txBox="1"/>
          <p:nvPr/>
        </p:nvSpPr>
        <p:spPr>
          <a:xfrm>
            <a:off x="8666145" y="5347628"/>
            <a:ext cx="134234" cy="355600"/>
          </a:xfrm>
          <a:prstGeom prst="rect">
            <a:avLst/>
          </a:prstGeom>
        </p:spPr>
        <p:txBody>
          <a:bodyPr vert="horz" wrap="square" lIns="0" tIns="15904" rIns="0" bIns="0" rtlCol="0">
            <a:spAutoFit/>
          </a:bodyPr>
          <a:lstStyle/>
          <a:p>
            <a:pPr marL="12700">
              <a:lnSpc>
                <a:spcPct val="100000"/>
              </a:lnSpc>
              <a:spcBef>
                <a:spcPts val="125"/>
              </a:spcBef>
            </a:pPr>
            <a:r>
              <a:rPr sz="2205" spc="-780" dirty="0">
                <a:latin typeface="Symbol" panose="05050102010706020507"/>
                <a:cs typeface="Symbol" panose="05050102010706020507"/>
              </a:rPr>
              <a:t>⎝</a:t>
            </a:r>
            <a:endParaRPr sz="2205">
              <a:latin typeface="Symbol" panose="05050102010706020507"/>
              <a:cs typeface="Symbol" panose="05050102010706020507"/>
            </a:endParaRPr>
          </a:p>
        </p:txBody>
      </p:sp>
      <p:sp>
        <p:nvSpPr>
          <p:cNvPr id="53" name="object 53"/>
          <p:cNvSpPr txBox="1"/>
          <p:nvPr/>
        </p:nvSpPr>
        <p:spPr>
          <a:xfrm>
            <a:off x="9411130" y="5305013"/>
            <a:ext cx="108150" cy="212725"/>
          </a:xfrm>
          <a:prstGeom prst="rect">
            <a:avLst/>
          </a:prstGeom>
        </p:spPr>
        <p:txBody>
          <a:bodyPr vert="horz" wrap="square" lIns="0" tIns="12723" rIns="0" bIns="0" rtlCol="0">
            <a:spAutoFit/>
          </a:bodyPr>
          <a:lstStyle/>
          <a:p>
            <a:pPr marL="12700">
              <a:lnSpc>
                <a:spcPct val="100000"/>
              </a:lnSpc>
              <a:spcBef>
                <a:spcPts val="100"/>
              </a:spcBef>
            </a:pPr>
            <a:r>
              <a:rPr sz="1300" dirty="0">
                <a:latin typeface="Times New Roman" panose="02020603050405020304"/>
                <a:cs typeface="Times New Roman" panose="02020603050405020304"/>
              </a:rPr>
              <a:t>2</a:t>
            </a:r>
            <a:endParaRPr sz="1300">
              <a:latin typeface="Times New Roman" panose="02020603050405020304"/>
              <a:cs typeface="Times New Roman" panose="02020603050405020304"/>
            </a:endParaRPr>
          </a:p>
        </p:txBody>
      </p:sp>
      <p:sp>
        <p:nvSpPr>
          <p:cNvPr id="54" name="object 54"/>
          <p:cNvSpPr txBox="1"/>
          <p:nvPr/>
        </p:nvSpPr>
        <p:spPr>
          <a:xfrm>
            <a:off x="9257684" y="5297507"/>
            <a:ext cx="181311" cy="375920"/>
          </a:xfrm>
          <a:prstGeom prst="rect">
            <a:avLst/>
          </a:prstGeom>
        </p:spPr>
        <p:txBody>
          <a:bodyPr vert="horz" wrap="square" lIns="0" tIns="13359" rIns="0" bIns="0" rtlCol="0">
            <a:spAutoFit/>
          </a:bodyPr>
          <a:lstStyle/>
          <a:p>
            <a:pPr marL="12700">
              <a:lnSpc>
                <a:spcPct val="100000"/>
              </a:lnSpc>
              <a:spcBef>
                <a:spcPts val="105"/>
              </a:spcBef>
            </a:pPr>
            <a:r>
              <a:rPr sz="2355" i="1" spc="-70" dirty="0">
                <a:latin typeface="Symbol" panose="05050102010706020507"/>
                <a:cs typeface="Symbol" panose="05050102010706020507"/>
              </a:rPr>
              <a:t></a:t>
            </a:r>
            <a:endParaRPr sz="2355">
              <a:latin typeface="Symbol" panose="05050102010706020507"/>
              <a:cs typeface="Symbol" panose="05050102010706020507"/>
            </a:endParaRPr>
          </a:p>
        </p:txBody>
      </p:sp>
      <p:sp>
        <p:nvSpPr>
          <p:cNvPr id="55" name="object 55"/>
          <p:cNvSpPr txBox="1"/>
          <p:nvPr/>
        </p:nvSpPr>
        <p:spPr>
          <a:xfrm>
            <a:off x="8427853" y="5513426"/>
            <a:ext cx="99244" cy="212725"/>
          </a:xfrm>
          <a:prstGeom prst="rect">
            <a:avLst/>
          </a:prstGeom>
        </p:spPr>
        <p:txBody>
          <a:bodyPr vert="horz" wrap="square" lIns="0" tIns="12723" rIns="0" bIns="0" rtlCol="0">
            <a:spAutoFit/>
          </a:bodyPr>
          <a:lstStyle/>
          <a:p>
            <a:pPr marL="12700">
              <a:lnSpc>
                <a:spcPct val="100000"/>
              </a:lnSpc>
              <a:spcBef>
                <a:spcPts val="100"/>
              </a:spcBef>
            </a:pPr>
            <a:r>
              <a:rPr sz="1300" i="1" dirty="0">
                <a:latin typeface="Times New Roman" panose="02020603050405020304"/>
                <a:cs typeface="Times New Roman" panose="02020603050405020304"/>
              </a:rPr>
              <a:t>c</a:t>
            </a:r>
            <a:endParaRPr sz="1300">
              <a:latin typeface="Times New Roman" panose="02020603050405020304"/>
              <a:cs typeface="Times New Roman" panose="02020603050405020304"/>
            </a:endParaRPr>
          </a:p>
        </p:txBody>
      </p:sp>
      <p:sp>
        <p:nvSpPr>
          <p:cNvPr id="56" name="object 56"/>
          <p:cNvSpPr txBox="1"/>
          <p:nvPr/>
        </p:nvSpPr>
        <p:spPr>
          <a:xfrm>
            <a:off x="8162185" y="5325080"/>
            <a:ext cx="262105" cy="355600"/>
          </a:xfrm>
          <a:prstGeom prst="rect">
            <a:avLst/>
          </a:prstGeom>
        </p:spPr>
        <p:txBody>
          <a:bodyPr vert="horz" wrap="square" lIns="0" tIns="15904" rIns="0" bIns="0" rtlCol="0">
            <a:spAutoFit/>
          </a:bodyPr>
          <a:lstStyle/>
          <a:p>
            <a:pPr marL="12700">
              <a:lnSpc>
                <a:spcPct val="100000"/>
              </a:lnSpc>
              <a:spcBef>
                <a:spcPts val="125"/>
              </a:spcBef>
            </a:pPr>
            <a:r>
              <a:rPr sz="2205" i="1" spc="20" dirty="0">
                <a:latin typeface="Times New Roman" panose="02020603050405020304"/>
                <a:cs typeface="Times New Roman" panose="02020603050405020304"/>
              </a:rPr>
              <a:t>M</a:t>
            </a:r>
            <a:endParaRPr sz="2205">
              <a:latin typeface="Times New Roman" panose="02020603050405020304"/>
              <a:cs typeface="Times New Roman" panose="02020603050405020304"/>
            </a:endParaRPr>
          </a:p>
        </p:txBody>
      </p:sp>
      <p:sp>
        <p:nvSpPr>
          <p:cNvPr id="57" name="object 57"/>
          <p:cNvSpPr txBox="1"/>
          <p:nvPr/>
        </p:nvSpPr>
        <p:spPr>
          <a:xfrm>
            <a:off x="7554454" y="4901222"/>
            <a:ext cx="2150918" cy="375920"/>
          </a:xfrm>
          <a:prstGeom prst="rect">
            <a:avLst/>
          </a:prstGeom>
        </p:spPr>
        <p:txBody>
          <a:bodyPr vert="horz" wrap="square" lIns="0" tIns="13359" rIns="0" bIns="0" rtlCol="0">
            <a:spAutoFit/>
          </a:bodyPr>
          <a:lstStyle/>
          <a:p>
            <a:pPr marL="12700">
              <a:lnSpc>
                <a:spcPct val="100000"/>
              </a:lnSpc>
              <a:spcBef>
                <a:spcPts val="105"/>
              </a:spcBef>
              <a:tabLst>
                <a:tab pos="1773555" algn="l"/>
              </a:tabLst>
            </a:pPr>
            <a:r>
              <a:rPr sz="3530" i="1" spc="-112" baseline="-33000" dirty="0">
                <a:latin typeface="Symbol" panose="05050102010706020507"/>
                <a:cs typeface="Symbol" panose="05050102010706020507"/>
              </a:rPr>
              <a:t></a:t>
            </a:r>
            <a:r>
              <a:rPr sz="3530" i="1" spc="-112" baseline="-33000" dirty="0">
                <a:latin typeface="Times New Roman" panose="02020603050405020304"/>
                <a:cs typeface="Times New Roman" panose="02020603050405020304"/>
              </a:rPr>
              <a:t>  </a:t>
            </a:r>
            <a:r>
              <a:rPr sz="3305" spc="22" baseline="-35000" dirty="0">
                <a:latin typeface="Symbol" panose="05050102010706020507"/>
                <a:cs typeface="Symbol" panose="05050102010706020507"/>
              </a:rPr>
              <a:t></a:t>
            </a:r>
            <a:r>
              <a:rPr sz="3305" spc="22" baseline="-35000" dirty="0">
                <a:latin typeface="Times New Roman" panose="02020603050405020304"/>
                <a:cs typeface="Times New Roman" panose="02020603050405020304"/>
              </a:rPr>
              <a:t>  </a:t>
            </a:r>
            <a:r>
              <a:rPr sz="2355" i="1" spc="-20" dirty="0">
                <a:latin typeface="Symbol" panose="05050102010706020507"/>
                <a:cs typeface="Symbol" panose="05050102010706020507"/>
              </a:rPr>
              <a:t></a:t>
            </a:r>
            <a:r>
              <a:rPr sz="2205" i="1" spc="-20" dirty="0">
                <a:latin typeface="Times New Roman" panose="02020603050405020304"/>
                <a:cs typeface="Times New Roman" panose="02020603050405020304"/>
              </a:rPr>
              <a:t>RT</a:t>
            </a:r>
            <a:r>
              <a:rPr sz="2205" i="1" spc="-340" dirty="0">
                <a:latin typeface="Times New Roman" panose="02020603050405020304"/>
                <a:cs typeface="Times New Roman" panose="02020603050405020304"/>
              </a:rPr>
              <a:t> </a:t>
            </a:r>
            <a:r>
              <a:rPr sz="3305" spc="-1170" baseline="-4000" dirty="0">
                <a:latin typeface="Symbol" panose="05050102010706020507"/>
                <a:cs typeface="Symbol" panose="05050102010706020507"/>
              </a:rPr>
              <a:t>⎛</a:t>
            </a:r>
            <a:r>
              <a:rPr sz="3305" spc="-509" baseline="-4000" dirty="0">
                <a:latin typeface="Times New Roman" panose="02020603050405020304"/>
                <a:cs typeface="Times New Roman" panose="02020603050405020304"/>
              </a:rPr>
              <a:t> </a:t>
            </a:r>
            <a:r>
              <a:rPr sz="3530" i="1" spc="-104" baseline="-33000" dirty="0">
                <a:latin typeface="Symbol" panose="05050102010706020507"/>
                <a:cs typeface="Symbol" panose="05050102010706020507"/>
              </a:rPr>
              <a:t></a:t>
            </a:r>
            <a:r>
              <a:rPr sz="3530" i="1" spc="-30" baseline="-33000" dirty="0">
                <a:latin typeface="Times New Roman" panose="02020603050405020304"/>
                <a:cs typeface="Times New Roman" panose="02020603050405020304"/>
              </a:rPr>
              <a:t> </a:t>
            </a:r>
            <a:r>
              <a:rPr sz="3305" spc="22" baseline="-35000" dirty="0">
                <a:latin typeface="Symbol" panose="05050102010706020507"/>
                <a:cs typeface="Symbol" panose="05050102010706020507"/>
              </a:rPr>
              <a:t></a:t>
            </a:r>
            <a:r>
              <a:rPr sz="3305" spc="22" baseline="-35000" dirty="0">
                <a:latin typeface="Times New Roman" panose="02020603050405020304"/>
                <a:cs typeface="Times New Roman" panose="02020603050405020304"/>
              </a:rPr>
              <a:t>	</a:t>
            </a:r>
            <a:r>
              <a:rPr sz="2205" spc="10" dirty="0">
                <a:latin typeface="Times New Roman" panose="02020603050405020304"/>
                <a:cs typeface="Times New Roman" panose="02020603050405020304"/>
              </a:rPr>
              <a:t>1</a:t>
            </a:r>
            <a:r>
              <a:rPr sz="2205" spc="225" dirty="0">
                <a:latin typeface="Times New Roman" panose="02020603050405020304"/>
                <a:cs typeface="Times New Roman" panose="02020603050405020304"/>
              </a:rPr>
              <a:t> </a:t>
            </a:r>
            <a:r>
              <a:rPr sz="3305" spc="-1950" baseline="-4000" dirty="0">
                <a:latin typeface="Symbol" panose="05050102010706020507"/>
                <a:cs typeface="Symbol" panose="05050102010706020507"/>
              </a:rPr>
              <a:t>⎞</a:t>
            </a:r>
            <a:endParaRPr sz="3305" baseline="-4000">
              <a:latin typeface="Symbol" panose="05050102010706020507"/>
              <a:cs typeface="Symbol" panose="05050102010706020507"/>
            </a:endParaRPr>
          </a:p>
        </p:txBody>
      </p:sp>
      <p:sp>
        <p:nvSpPr>
          <p:cNvPr id="58" name="object 58"/>
          <p:cNvSpPr/>
          <p:nvPr/>
        </p:nvSpPr>
        <p:spPr>
          <a:xfrm>
            <a:off x="7541281" y="4912057"/>
            <a:ext cx="2209447" cy="837210"/>
          </a:xfrm>
          <a:custGeom>
            <a:avLst/>
            <a:gdLst/>
            <a:ahLst/>
            <a:cxnLst/>
            <a:rect l="l" t="t" r="r" b="b"/>
            <a:pathLst>
              <a:path w="2205354" h="835660">
                <a:moveTo>
                  <a:pt x="0" y="0"/>
                </a:moveTo>
                <a:lnTo>
                  <a:pt x="0" y="835151"/>
                </a:lnTo>
                <a:lnTo>
                  <a:pt x="2205228" y="835151"/>
                </a:lnTo>
                <a:lnTo>
                  <a:pt x="2205228" y="0"/>
                </a:lnTo>
                <a:lnTo>
                  <a:pt x="0" y="0"/>
                </a:lnTo>
                <a:close/>
              </a:path>
            </a:pathLst>
          </a:custGeom>
          <a:ln w="9525">
            <a:solidFill>
              <a:srgbClr val="FF0101"/>
            </a:solidFill>
          </a:ln>
        </p:spPr>
        <p:txBody>
          <a:bodyPr wrap="square" lIns="0" tIns="0" rIns="0" bIns="0" rtlCol="0"/>
          <a:lstStyle/>
          <a:p>
            <a:endParaRPr sz="1805"/>
          </a:p>
        </p:txBody>
      </p:sp>
      <p:sp>
        <p:nvSpPr>
          <p:cNvPr id="59" name="object 59"/>
          <p:cNvSpPr/>
          <p:nvPr/>
        </p:nvSpPr>
        <p:spPr>
          <a:xfrm>
            <a:off x="2431753" y="4925035"/>
            <a:ext cx="2213900" cy="819397"/>
          </a:xfrm>
          <a:custGeom>
            <a:avLst/>
            <a:gdLst/>
            <a:ahLst/>
            <a:cxnLst/>
            <a:rect l="l" t="t" r="r" b="b"/>
            <a:pathLst>
              <a:path w="2209800" h="817879">
                <a:moveTo>
                  <a:pt x="0" y="0"/>
                </a:moveTo>
                <a:lnTo>
                  <a:pt x="0" y="817626"/>
                </a:lnTo>
                <a:lnTo>
                  <a:pt x="2209800" y="817626"/>
                </a:lnTo>
                <a:lnTo>
                  <a:pt x="2209799" y="0"/>
                </a:lnTo>
                <a:lnTo>
                  <a:pt x="0" y="0"/>
                </a:lnTo>
                <a:close/>
              </a:path>
            </a:pathLst>
          </a:custGeom>
          <a:solidFill>
            <a:srgbClr val="FFCF02"/>
          </a:solidFill>
        </p:spPr>
        <p:txBody>
          <a:bodyPr wrap="square" lIns="0" tIns="0" rIns="0" bIns="0" rtlCol="0"/>
          <a:lstStyle/>
          <a:p>
            <a:endParaRPr sz="1805"/>
          </a:p>
        </p:txBody>
      </p:sp>
      <p:sp>
        <p:nvSpPr>
          <p:cNvPr id="60" name="object 60"/>
          <p:cNvSpPr/>
          <p:nvPr/>
        </p:nvSpPr>
        <p:spPr>
          <a:xfrm>
            <a:off x="4153251" y="5334989"/>
            <a:ext cx="297731" cy="0"/>
          </a:xfrm>
          <a:custGeom>
            <a:avLst/>
            <a:gdLst/>
            <a:ahLst/>
            <a:cxnLst/>
            <a:rect l="l" t="t" r="r" b="b"/>
            <a:pathLst>
              <a:path w="297180">
                <a:moveTo>
                  <a:pt x="0" y="0"/>
                </a:moveTo>
                <a:lnTo>
                  <a:pt x="297180" y="0"/>
                </a:lnTo>
              </a:path>
            </a:pathLst>
          </a:custGeom>
          <a:ln w="12001">
            <a:solidFill>
              <a:srgbClr val="000000"/>
            </a:solidFill>
          </a:ln>
        </p:spPr>
        <p:txBody>
          <a:bodyPr wrap="square" lIns="0" tIns="0" rIns="0" bIns="0" rtlCol="0"/>
          <a:lstStyle/>
          <a:p>
            <a:endParaRPr sz="1805"/>
          </a:p>
        </p:txBody>
      </p:sp>
      <p:sp>
        <p:nvSpPr>
          <p:cNvPr id="61" name="object 61"/>
          <p:cNvSpPr txBox="1"/>
          <p:nvPr/>
        </p:nvSpPr>
        <p:spPr>
          <a:xfrm>
            <a:off x="4474134" y="5365260"/>
            <a:ext cx="136778" cy="362585"/>
          </a:xfrm>
          <a:prstGeom prst="rect">
            <a:avLst/>
          </a:prstGeom>
        </p:spPr>
        <p:txBody>
          <a:bodyPr vert="horz" wrap="square" lIns="0" tIns="15268" rIns="0" bIns="0" rtlCol="0">
            <a:spAutoFit/>
          </a:bodyPr>
          <a:lstStyle/>
          <a:p>
            <a:pPr marL="12700">
              <a:lnSpc>
                <a:spcPct val="100000"/>
              </a:lnSpc>
              <a:spcBef>
                <a:spcPts val="120"/>
              </a:spcBef>
            </a:pPr>
            <a:r>
              <a:rPr sz="2255" spc="-800" dirty="0">
                <a:latin typeface="Symbol" panose="05050102010706020507"/>
                <a:cs typeface="Symbol" panose="05050102010706020507"/>
              </a:rPr>
              <a:t>⎠</a:t>
            </a:r>
            <a:endParaRPr sz="2255">
              <a:latin typeface="Symbol" panose="05050102010706020507"/>
              <a:cs typeface="Symbol" panose="05050102010706020507"/>
            </a:endParaRPr>
          </a:p>
        </p:txBody>
      </p:sp>
      <p:sp>
        <p:nvSpPr>
          <p:cNvPr id="62" name="object 62"/>
          <p:cNvSpPr txBox="1"/>
          <p:nvPr/>
        </p:nvSpPr>
        <p:spPr>
          <a:xfrm>
            <a:off x="3562578" y="5129348"/>
            <a:ext cx="1048422" cy="362585"/>
          </a:xfrm>
          <a:prstGeom prst="rect">
            <a:avLst/>
          </a:prstGeom>
        </p:spPr>
        <p:txBody>
          <a:bodyPr vert="horz" wrap="square" lIns="0" tIns="15268" rIns="0" bIns="0" rtlCol="0">
            <a:spAutoFit/>
          </a:bodyPr>
          <a:lstStyle/>
          <a:p>
            <a:pPr marL="12700">
              <a:lnSpc>
                <a:spcPct val="100000"/>
              </a:lnSpc>
              <a:spcBef>
                <a:spcPts val="120"/>
              </a:spcBef>
              <a:tabLst>
                <a:tab pos="921385" algn="l"/>
              </a:tabLst>
            </a:pPr>
            <a:r>
              <a:rPr sz="2255" spc="-800" dirty="0">
                <a:latin typeface="Symbol" panose="05050102010706020507"/>
                <a:cs typeface="Symbol" panose="05050102010706020507"/>
              </a:rPr>
              <a:t>⎜</a:t>
            </a:r>
            <a:r>
              <a:rPr sz="2255" spc="-800" dirty="0">
                <a:latin typeface="Times New Roman" panose="02020603050405020304"/>
                <a:cs typeface="Times New Roman" panose="02020603050405020304"/>
              </a:rPr>
              <a:t>	</a:t>
            </a:r>
            <a:r>
              <a:rPr sz="2255" spc="-1330" dirty="0">
                <a:latin typeface="Symbol" panose="05050102010706020507"/>
                <a:cs typeface="Symbol" panose="05050102010706020507"/>
              </a:rPr>
              <a:t>⎟</a:t>
            </a:r>
            <a:endParaRPr sz="2255">
              <a:latin typeface="Symbol" panose="05050102010706020507"/>
              <a:cs typeface="Symbol" panose="05050102010706020507"/>
            </a:endParaRPr>
          </a:p>
        </p:txBody>
      </p:sp>
      <p:sp>
        <p:nvSpPr>
          <p:cNvPr id="63" name="object 63"/>
          <p:cNvSpPr txBox="1"/>
          <p:nvPr/>
        </p:nvSpPr>
        <p:spPr>
          <a:xfrm>
            <a:off x="3562578" y="5365260"/>
            <a:ext cx="136778" cy="362585"/>
          </a:xfrm>
          <a:prstGeom prst="rect">
            <a:avLst/>
          </a:prstGeom>
        </p:spPr>
        <p:txBody>
          <a:bodyPr vert="horz" wrap="square" lIns="0" tIns="15268" rIns="0" bIns="0" rtlCol="0">
            <a:spAutoFit/>
          </a:bodyPr>
          <a:lstStyle/>
          <a:p>
            <a:pPr marL="12700">
              <a:lnSpc>
                <a:spcPct val="100000"/>
              </a:lnSpc>
              <a:spcBef>
                <a:spcPts val="120"/>
              </a:spcBef>
            </a:pPr>
            <a:r>
              <a:rPr sz="2255" spc="-800" dirty="0">
                <a:latin typeface="Symbol" panose="05050102010706020507"/>
                <a:cs typeface="Symbol" panose="05050102010706020507"/>
              </a:rPr>
              <a:t>⎝</a:t>
            </a:r>
            <a:endParaRPr sz="2255">
              <a:latin typeface="Symbol" panose="05050102010706020507"/>
              <a:cs typeface="Symbol" panose="05050102010706020507"/>
            </a:endParaRPr>
          </a:p>
        </p:txBody>
      </p:sp>
      <p:sp>
        <p:nvSpPr>
          <p:cNvPr id="64" name="object 64"/>
          <p:cNvSpPr txBox="1"/>
          <p:nvPr/>
        </p:nvSpPr>
        <p:spPr>
          <a:xfrm>
            <a:off x="4310763" y="5321571"/>
            <a:ext cx="110059" cy="215900"/>
          </a:xfrm>
          <a:prstGeom prst="rect">
            <a:avLst/>
          </a:prstGeom>
        </p:spPr>
        <p:txBody>
          <a:bodyPr vert="horz" wrap="square" lIns="0" tIns="15904" rIns="0" bIns="0" rtlCol="0">
            <a:spAutoFit/>
          </a:bodyPr>
          <a:lstStyle/>
          <a:p>
            <a:pPr marL="12700">
              <a:lnSpc>
                <a:spcPct val="100000"/>
              </a:lnSpc>
              <a:spcBef>
                <a:spcPts val="125"/>
              </a:spcBef>
            </a:pPr>
            <a:r>
              <a:rPr sz="1300" spc="10" dirty="0">
                <a:latin typeface="Times New Roman" panose="02020603050405020304"/>
                <a:cs typeface="Times New Roman" panose="02020603050405020304"/>
              </a:rPr>
              <a:t>2</a:t>
            </a:r>
            <a:endParaRPr sz="1300">
              <a:latin typeface="Times New Roman" panose="02020603050405020304"/>
              <a:cs typeface="Times New Roman" panose="02020603050405020304"/>
            </a:endParaRPr>
          </a:p>
        </p:txBody>
      </p:sp>
      <p:sp>
        <p:nvSpPr>
          <p:cNvPr id="65" name="object 65"/>
          <p:cNvSpPr txBox="1"/>
          <p:nvPr/>
        </p:nvSpPr>
        <p:spPr>
          <a:xfrm>
            <a:off x="3156552" y="5297961"/>
            <a:ext cx="110059" cy="215900"/>
          </a:xfrm>
          <a:prstGeom prst="rect">
            <a:avLst/>
          </a:prstGeom>
        </p:spPr>
        <p:txBody>
          <a:bodyPr vert="horz" wrap="square" lIns="0" tIns="15904" rIns="0" bIns="0" rtlCol="0">
            <a:spAutoFit/>
          </a:bodyPr>
          <a:lstStyle/>
          <a:p>
            <a:pPr marL="12700">
              <a:lnSpc>
                <a:spcPct val="100000"/>
              </a:lnSpc>
              <a:spcBef>
                <a:spcPts val="125"/>
              </a:spcBef>
            </a:pPr>
            <a:r>
              <a:rPr sz="1300" spc="10" dirty="0">
                <a:latin typeface="Times New Roman" panose="02020603050405020304"/>
                <a:cs typeface="Times New Roman" panose="02020603050405020304"/>
              </a:rPr>
              <a:t>1</a:t>
            </a:r>
            <a:endParaRPr sz="1300">
              <a:latin typeface="Times New Roman" panose="02020603050405020304"/>
              <a:cs typeface="Times New Roman" panose="02020603050405020304"/>
            </a:endParaRPr>
          </a:p>
        </p:txBody>
      </p:sp>
      <p:sp>
        <p:nvSpPr>
          <p:cNvPr id="66" name="object 66"/>
          <p:cNvSpPr txBox="1"/>
          <p:nvPr/>
        </p:nvSpPr>
        <p:spPr>
          <a:xfrm>
            <a:off x="4155790" y="5314448"/>
            <a:ext cx="184492" cy="382905"/>
          </a:xfrm>
          <a:prstGeom prst="rect">
            <a:avLst/>
          </a:prstGeom>
        </p:spPr>
        <p:txBody>
          <a:bodyPr vert="horz" wrap="square" lIns="0" tIns="12723" rIns="0" bIns="0" rtlCol="0">
            <a:spAutoFit/>
          </a:bodyPr>
          <a:lstStyle/>
          <a:p>
            <a:pPr marL="12700">
              <a:lnSpc>
                <a:spcPct val="100000"/>
              </a:lnSpc>
              <a:spcBef>
                <a:spcPts val="100"/>
              </a:spcBef>
            </a:pPr>
            <a:r>
              <a:rPr sz="2405" i="1" spc="-75" dirty="0">
                <a:latin typeface="Symbol" panose="05050102010706020507"/>
                <a:cs typeface="Symbol" panose="05050102010706020507"/>
              </a:rPr>
              <a:t></a:t>
            </a:r>
            <a:endParaRPr sz="2405">
              <a:latin typeface="Symbol" panose="05050102010706020507"/>
              <a:cs typeface="Symbol" panose="05050102010706020507"/>
            </a:endParaRPr>
          </a:p>
        </p:txBody>
      </p:sp>
      <p:sp>
        <p:nvSpPr>
          <p:cNvPr id="67" name="object 67"/>
          <p:cNvSpPr txBox="1"/>
          <p:nvPr/>
        </p:nvSpPr>
        <p:spPr>
          <a:xfrm>
            <a:off x="2440359" y="5088366"/>
            <a:ext cx="2170640" cy="382905"/>
          </a:xfrm>
          <a:prstGeom prst="rect">
            <a:avLst/>
          </a:prstGeom>
        </p:spPr>
        <p:txBody>
          <a:bodyPr vert="horz" wrap="square" lIns="0" tIns="12723" rIns="0" bIns="0" rtlCol="0">
            <a:spAutoFit/>
          </a:bodyPr>
          <a:lstStyle/>
          <a:p>
            <a:pPr marL="12700">
              <a:lnSpc>
                <a:spcPct val="100000"/>
              </a:lnSpc>
              <a:spcBef>
                <a:spcPts val="100"/>
              </a:spcBef>
              <a:tabLst>
                <a:tab pos="1785620" algn="l"/>
              </a:tabLst>
            </a:pPr>
            <a:r>
              <a:rPr sz="2405" i="1" spc="-80" dirty="0">
                <a:latin typeface="Symbol" panose="05050102010706020507"/>
                <a:cs typeface="Symbol" panose="05050102010706020507"/>
              </a:rPr>
              <a:t></a:t>
            </a:r>
            <a:r>
              <a:rPr sz="2405" i="1" spc="-80" dirty="0">
                <a:latin typeface="Times New Roman" panose="02020603050405020304"/>
                <a:cs typeface="Times New Roman" panose="02020603050405020304"/>
              </a:rPr>
              <a:t>  </a:t>
            </a:r>
            <a:r>
              <a:rPr sz="2255" spc="10" dirty="0">
                <a:latin typeface="Symbol" panose="05050102010706020507"/>
                <a:cs typeface="Symbol" panose="05050102010706020507"/>
              </a:rPr>
              <a:t></a:t>
            </a:r>
            <a:r>
              <a:rPr sz="2255" spc="10" dirty="0">
                <a:latin typeface="Times New Roman" panose="02020603050405020304"/>
                <a:cs typeface="Times New Roman" panose="02020603050405020304"/>
              </a:rPr>
              <a:t> </a:t>
            </a:r>
            <a:r>
              <a:rPr sz="2255" i="1" spc="10" dirty="0">
                <a:latin typeface="Times New Roman" panose="02020603050405020304"/>
                <a:cs typeface="Times New Roman" panose="02020603050405020304"/>
              </a:rPr>
              <a:t>N kT</a:t>
            </a:r>
            <a:r>
              <a:rPr sz="2255" i="1" spc="-335" dirty="0">
                <a:latin typeface="Times New Roman" panose="02020603050405020304"/>
                <a:cs typeface="Times New Roman" panose="02020603050405020304"/>
              </a:rPr>
              <a:t> </a:t>
            </a:r>
            <a:r>
              <a:rPr sz="3380" spc="-1200" baseline="31000" dirty="0">
                <a:latin typeface="Symbol" panose="05050102010706020507"/>
                <a:cs typeface="Symbol" panose="05050102010706020507"/>
              </a:rPr>
              <a:t>⎛</a:t>
            </a:r>
            <a:r>
              <a:rPr sz="3380" spc="-487" baseline="31000" dirty="0">
                <a:latin typeface="Times New Roman" panose="02020603050405020304"/>
                <a:cs typeface="Times New Roman" panose="02020603050405020304"/>
              </a:rPr>
              <a:t> </a:t>
            </a:r>
            <a:r>
              <a:rPr sz="2405" i="1" spc="-75" dirty="0">
                <a:latin typeface="Symbol" panose="05050102010706020507"/>
                <a:cs typeface="Symbol" panose="05050102010706020507"/>
              </a:rPr>
              <a:t></a:t>
            </a:r>
            <a:r>
              <a:rPr sz="2405" i="1" spc="-80" dirty="0">
                <a:latin typeface="Times New Roman" panose="02020603050405020304"/>
                <a:cs typeface="Times New Roman" panose="02020603050405020304"/>
              </a:rPr>
              <a:t> </a:t>
            </a:r>
            <a:r>
              <a:rPr sz="2255" spc="10" dirty="0">
                <a:latin typeface="Symbol" panose="05050102010706020507"/>
                <a:cs typeface="Symbol" panose="05050102010706020507"/>
              </a:rPr>
              <a:t></a:t>
            </a:r>
            <a:r>
              <a:rPr sz="2255" spc="10" dirty="0">
                <a:latin typeface="Times New Roman" panose="02020603050405020304"/>
                <a:cs typeface="Times New Roman" panose="02020603050405020304"/>
              </a:rPr>
              <a:t>	</a:t>
            </a:r>
            <a:r>
              <a:rPr sz="3380" spc="15" baseline="36000" dirty="0">
                <a:latin typeface="Times New Roman" panose="02020603050405020304"/>
                <a:cs typeface="Times New Roman" panose="02020603050405020304"/>
              </a:rPr>
              <a:t>1</a:t>
            </a:r>
            <a:r>
              <a:rPr sz="3380" spc="352" baseline="36000" dirty="0">
                <a:latin typeface="Times New Roman" panose="02020603050405020304"/>
                <a:cs typeface="Times New Roman" panose="02020603050405020304"/>
              </a:rPr>
              <a:t> </a:t>
            </a:r>
            <a:r>
              <a:rPr sz="3380" spc="-1995" baseline="31000" dirty="0">
                <a:latin typeface="Symbol" panose="05050102010706020507"/>
                <a:cs typeface="Symbol" panose="05050102010706020507"/>
              </a:rPr>
              <a:t>⎞</a:t>
            </a:r>
            <a:endParaRPr sz="3380" baseline="31000">
              <a:latin typeface="Symbol" panose="05050102010706020507"/>
              <a:cs typeface="Symbol" panose="05050102010706020507"/>
            </a:endParaRPr>
          </a:p>
        </p:txBody>
      </p:sp>
      <p:sp>
        <p:nvSpPr>
          <p:cNvPr id="68" name="object 68"/>
          <p:cNvSpPr/>
          <p:nvPr/>
        </p:nvSpPr>
        <p:spPr>
          <a:xfrm>
            <a:off x="2426409" y="4919693"/>
            <a:ext cx="2224079" cy="829576"/>
          </a:xfrm>
          <a:custGeom>
            <a:avLst/>
            <a:gdLst/>
            <a:ahLst/>
            <a:cxnLst/>
            <a:rect l="l" t="t" r="r" b="b"/>
            <a:pathLst>
              <a:path w="2219960" h="828039">
                <a:moveTo>
                  <a:pt x="0" y="0"/>
                </a:moveTo>
                <a:lnTo>
                  <a:pt x="0" y="827532"/>
                </a:lnTo>
                <a:lnTo>
                  <a:pt x="2219706" y="827532"/>
                </a:lnTo>
                <a:lnTo>
                  <a:pt x="2219705" y="0"/>
                </a:lnTo>
                <a:lnTo>
                  <a:pt x="0" y="0"/>
                </a:lnTo>
                <a:close/>
              </a:path>
            </a:pathLst>
          </a:custGeom>
          <a:ln w="9525">
            <a:solidFill>
              <a:srgbClr val="FF0101"/>
            </a:solidFill>
          </a:ln>
        </p:spPr>
        <p:txBody>
          <a:bodyPr wrap="square" lIns="0" tIns="0" rIns="0" bIns="0" rtlCol="0"/>
          <a:lstStyle/>
          <a:p>
            <a:endParaRPr sz="1805"/>
          </a:p>
        </p:txBody>
      </p:sp>
      <p:sp>
        <p:nvSpPr>
          <p:cNvPr id="69" name="object 69"/>
          <p:cNvSpPr/>
          <p:nvPr/>
        </p:nvSpPr>
        <p:spPr>
          <a:xfrm>
            <a:off x="5638091" y="4446375"/>
            <a:ext cx="916096" cy="534390"/>
          </a:xfrm>
          <a:custGeom>
            <a:avLst/>
            <a:gdLst/>
            <a:ahLst/>
            <a:cxnLst/>
            <a:rect l="l" t="t" r="r" b="b"/>
            <a:pathLst>
              <a:path w="914400" h="533400">
                <a:moveTo>
                  <a:pt x="914400" y="400049"/>
                </a:moveTo>
                <a:lnTo>
                  <a:pt x="685800" y="400049"/>
                </a:lnTo>
                <a:lnTo>
                  <a:pt x="685800" y="0"/>
                </a:lnTo>
                <a:lnTo>
                  <a:pt x="228599" y="0"/>
                </a:lnTo>
                <a:lnTo>
                  <a:pt x="228600" y="400050"/>
                </a:lnTo>
                <a:lnTo>
                  <a:pt x="0" y="400050"/>
                </a:lnTo>
                <a:lnTo>
                  <a:pt x="457200" y="533400"/>
                </a:lnTo>
                <a:lnTo>
                  <a:pt x="914400" y="400049"/>
                </a:lnTo>
                <a:close/>
              </a:path>
            </a:pathLst>
          </a:custGeom>
          <a:solidFill>
            <a:srgbClr val="FFCF02"/>
          </a:solidFill>
        </p:spPr>
        <p:txBody>
          <a:bodyPr wrap="square" lIns="0" tIns="0" rIns="0" bIns="0" rtlCol="0"/>
          <a:lstStyle/>
          <a:p>
            <a:endParaRPr sz="1805"/>
          </a:p>
        </p:txBody>
      </p:sp>
      <p:sp>
        <p:nvSpPr>
          <p:cNvPr id="70" name="object 70"/>
          <p:cNvSpPr/>
          <p:nvPr/>
        </p:nvSpPr>
        <p:spPr>
          <a:xfrm>
            <a:off x="5638091" y="4446375"/>
            <a:ext cx="916096" cy="534390"/>
          </a:xfrm>
          <a:custGeom>
            <a:avLst/>
            <a:gdLst/>
            <a:ahLst/>
            <a:cxnLst/>
            <a:rect l="l" t="t" r="r" b="b"/>
            <a:pathLst>
              <a:path w="914400" h="533400">
                <a:moveTo>
                  <a:pt x="0" y="400050"/>
                </a:moveTo>
                <a:lnTo>
                  <a:pt x="228600" y="400050"/>
                </a:lnTo>
                <a:lnTo>
                  <a:pt x="228599" y="0"/>
                </a:lnTo>
                <a:lnTo>
                  <a:pt x="685800" y="0"/>
                </a:lnTo>
                <a:lnTo>
                  <a:pt x="685800" y="400049"/>
                </a:lnTo>
                <a:lnTo>
                  <a:pt x="914400" y="400049"/>
                </a:lnTo>
                <a:lnTo>
                  <a:pt x="457200" y="533400"/>
                </a:lnTo>
                <a:lnTo>
                  <a:pt x="0" y="400050"/>
                </a:lnTo>
                <a:close/>
              </a:path>
            </a:pathLst>
          </a:custGeom>
          <a:ln w="9525">
            <a:solidFill>
              <a:srgbClr val="FF0101"/>
            </a:solidFill>
          </a:ln>
        </p:spPr>
        <p:txBody>
          <a:bodyPr wrap="square" lIns="0" tIns="0" rIns="0" bIns="0" rtlCol="0"/>
          <a:lstStyle/>
          <a:p>
            <a:endParaRPr sz="1805"/>
          </a:p>
        </p:txBody>
      </p:sp>
      <p:sp>
        <p:nvSpPr>
          <p:cNvPr id="71" name="object 71"/>
          <p:cNvSpPr/>
          <p:nvPr/>
        </p:nvSpPr>
        <p:spPr>
          <a:xfrm>
            <a:off x="5180043" y="5052527"/>
            <a:ext cx="1929528" cy="590373"/>
          </a:xfrm>
          <a:custGeom>
            <a:avLst/>
            <a:gdLst/>
            <a:ahLst/>
            <a:cxnLst/>
            <a:rect l="l" t="t" r="r" b="b"/>
            <a:pathLst>
              <a:path w="1925954" h="589279">
                <a:moveTo>
                  <a:pt x="0" y="0"/>
                </a:moveTo>
                <a:lnTo>
                  <a:pt x="0" y="589026"/>
                </a:lnTo>
                <a:lnTo>
                  <a:pt x="1925574" y="589026"/>
                </a:lnTo>
                <a:lnTo>
                  <a:pt x="1925574" y="0"/>
                </a:lnTo>
                <a:lnTo>
                  <a:pt x="0" y="0"/>
                </a:lnTo>
                <a:close/>
              </a:path>
            </a:pathLst>
          </a:custGeom>
          <a:solidFill>
            <a:srgbClr val="343499"/>
          </a:solidFill>
        </p:spPr>
        <p:txBody>
          <a:bodyPr wrap="square" lIns="0" tIns="0" rIns="0" bIns="0" rtlCol="0"/>
          <a:lstStyle/>
          <a:p>
            <a:endParaRPr sz="1805"/>
          </a:p>
        </p:txBody>
      </p:sp>
      <p:sp>
        <p:nvSpPr>
          <p:cNvPr id="72" name="object 72"/>
          <p:cNvSpPr/>
          <p:nvPr/>
        </p:nvSpPr>
        <p:spPr>
          <a:xfrm>
            <a:off x="5180043" y="5052527"/>
            <a:ext cx="1929528" cy="590373"/>
          </a:xfrm>
          <a:custGeom>
            <a:avLst/>
            <a:gdLst/>
            <a:ahLst/>
            <a:cxnLst/>
            <a:rect l="l" t="t" r="r" b="b"/>
            <a:pathLst>
              <a:path w="1925954" h="589279">
                <a:moveTo>
                  <a:pt x="0" y="0"/>
                </a:moveTo>
                <a:lnTo>
                  <a:pt x="0" y="589026"/>
                </a:lnTo>
                <a:lnTo>
                  <a:pt x="1925574" y="589026"/>
                </a:lnTo>
                <a:lnTo>
                  <a:pt x="1925574" y="0"/>
                </a:lnTo>
                <a:lnTo>
                  <a:pt x="0" y="0"/>
                </a:lnTo>
                <a:close/>
              </a:path>
            </a:pathLst>
          </a:custGeom>
          <a:ln w="9525">
            <a:solidFill>
              <a:srgbClr val="FFCF02"/>
            </a:solidFill>
          </a:ln>
        </p:spPr>
        <p:txBody>
          <a:bodyPr wrap="square" lIns="0" tIns="0" rIns="0" bIns="0" rtlCol="0"/>
          <a:lstStyle/>
          <a:p>
            <a:endParaRPr sz="1805"/>
          </a:p>
        </p:txBody>
      </p:sp>
      <p:sp>
        <p:nvSpPr>
          <p:cNvPr id="73" name="object 73"/>
          <p:cNvSpPr txBox="1"/>
          <p:nvPr/>
        </p:nvSpPr>
        <p:spPr>
          <a:xfrm>
            <a:off x="5264379" y="5057474"/>
            <a:ext cx="1653426" cy="505460"/>
          </a:xfrm>
          <a:prstGeom prst="rect">
            <a:avLst/>
          </a:prstGeom>
        </p:spPr>
        <p:txBody>
          <a:bodyPr vert="horz" wrap="square" lIns="0" tIns="12087" rIns="0" bIns="0" rtlCol="0">
            <a:spAutoFit/>
          </a:bodyPr>
          <a:lstStyle/>
          <a:p>
            <a:pPr marL="12700">
              <a:lnSpc>
                <a:spcPct val="100000"/>
              </a:lnSpc>
              <a:spcBef>
                <a:spcPts val="95"/>
              </a:spcBef>
            </a:pPr>
            <a:r>
              <a:rPr sz="3205" b="1" spc="-5" dirty="0">
                <a:solidFill>
                  <a:srgbClr val="FFCF01"/>
                </a:solidFill>
                <a:latin typeface="微软雅黑" panose="020B0503020204020204" charset="-122"/>
                <a:cs typeface="微软雅黑" panose="020B0503020204020204" charset="-122"/>
              </a:rPr>
              <a:t>状态方程</a:t>
            </a:r>
            <a:endParaRPr sz="3205">
              <a:latin typeface="微软雅黑" panose="020B0503020204020204" charset="-122"/>
              <a:cs typeface="微软雅黑" panose="020B0503020204020204" charset="-122"/>
            </a:endParaRPr>
          </a:p>
        </p:txBody>
      </p:sp>
      <p:sp>
        <p:nvSpPr>
          <p:cNvPr id="74" name="object 74"/>
          <p:cNvSpPr/>
          <p:nvPr/>
        </p:nvSpPr>
        <p:spPr>
          <a:xfrm>
            <a:off x="4645653" y="5335752"/>
            <a:ext cx="534390" cy="13360"/>
          </a:xfrm>
          <a:custGeom>
            <a:avLst/>
            <a:gdLst/>
            <a:ahLst/>
            <a:cxnLst/>
            <a:rect l="l" t="t" r="r" b="b"/>
            <a:pathLst>
              <a:path w="533400" h="13335">
                <a:moveTo>
                  <a:pt x="0" y="0"/>
                </a:moveTo>
                <a:lnTo>
                  <a:pt x="533400" y="12953"/>
                </a:lnTo>
              </a:path>
            </a:pathLst>
          </a:custGeom>
          <a:ln w="76200">
            <a:solidFill>
              <a:srgbClr val="3434CC"/>
            </a:solidFill>
          </a:ln>
        </p:spPr>
        <p:txBody>
          <a:bodyPr wrap="square" lIns="0" tIns="0" rIns="0" bIns="0" rtlCol="0"/>
          <a:lstStyle/>
          <a:p>
            <a:endParaRPr sz="1805"/>
          </a:p>
        </p:txBody>
      </p:sp>
      <p:sp>
        <p:nvSpPr>
          <p:cNvPr id="75" name="object 75"/>
          <p:cNvSpPr/>
          <p:nvPr/>
        </p:nvSpPr>
        <p:spPr>
          <a:xfrm>
            <a:off x="7109177" y="5331173"/>
            <a:ext cx="437691" cy="17813"/>
          </a:xfrm>
          <a:custGeom>
            <a:avLst/>
            <a:gdLst/>
            <a:ahLst/>
            <a:cxnLst/>
            <a:rect l="l" t="t" r="r" b="b"/>
            <a:pathLst>
              <a:path w="436879" h="17779">
                <a:moveTo>
                  <a:pt x="0" y="17526"/>
                </a:moveTo>
                <a:lnTo>
                  <a:pt x="436626" y="0"/>
                </a:lnTo>
              </a:path>
            </a:pathLst>
          </a:custGeom>
          <a:ln w="76200">
            <a:solidFill>
              <a:srgbClr val="3434CC"/>
            </a:solidFill>
          </a:ln>
        </p:spPr>
        <p:txBody>
          <a:bodyPr wrap="square" lIns="0" tIns="0" rIns="0" bIns="0" rtlCol="0"/>
          <a:lstStyle/>
          <a:p>
            <a:endParaRPr sz="1805"/>
          </a:p>
        </p:txBody>
      </p:sp>
      <p:sp>
        <p:nvSpPr>
          <p:cNvPr id="76" name="object 76"/>
          <p:cNvSpPr/>
          <p:nvPr/>
        </p:nvSpPr>
        <p:spPr>
          <a:xfrm>
            <a:off x="2126388" y="3657770"/>
            <a:ext cx="1450486" cy="1505197"/>
          </a:xfrm>
          <a:custGeom>
            <a:avLst/>
            <a:gdLst/>
            <a:ahLst/>
            <a:cxnLst/>
            <a:rect l="l" t="t" r="r" b="b"/>
            <a:pathLst>
              <a:path w="1447800" h="1502410">
                <a:moveTo>
                  <a:pt x="1447800" y="685799"/>
                </a:moveTo>
                <a:lnTo>
                  <a:pt x="1447800" y="0"/>
                </a:lnTo>
                <a:lnTo>
                  <a:pt x="0" y="0"/>
                </a:lnTo>
                <a:lnTo>
                  <a:pt x="0" y="685800"/>
                </a:lnTo>
                <a:lnTo>
                  <a:pt x="844296" y="685799"/>
                </a:lnTo>
                <a:lnTo>
                  <a:pt x="960120" y="1501902"/>
                </a:lnTo>
                <a:lnTo>
                  <a:pt x="1206246" y="685799"/>
                </a:lnTo>
                <a:lnTo>
                  <a:pt x="1447800" y="685799"/>
                </a:lnTo>
                <a:close/>
              </a:path>
            </a:pathLst>
          </a:custGeom>
          <a:solidFill>
            <a:srgbClr val="AEAEAE"/>
          </a:solidFill>
        </p:spPr>
        <p:txBody>
          <a:bodyPr wrap="square" lIns="0" tIns="0" rIns="0" bIns="0" rtlCol="0"/>
          <a:lstStyle/>
          <a:p>
            <a:endParaRPr sz="1805"/>
          </a:p>
        </p:txBody>
      </p:sp>
      <p:sp>
        <p:nvSpPr>
          <p:cNvPr id="77" name="object 77"/>
          <p:cNvSpPr/>
          <p:nvPr/>
        </p:nvSpPr>
        <p:spPr>
          <a:xfrm>
            <a:off x="2126388" y="3657770"/>
            <a:ext cx="1450486" cy="1505197"/>
          </a:xfrm>
          <a:custGeom>
            <a:avLst/>
            <a:gdLst/>
            <a:ahLst/>
            <a:cxnLst/>
            <a:rect l="l" t="t" r="r" b="b"/>
            <a:pathLst>
              <a:path w="1447800" h="1502410">
                <a:moveTo>
                  <a:pt x="0" y="0"/>
                </a:moveTo>
                <a:lnTo>
                  <a:pt x="0" y="685800"/>
                </a:lnTo>
                <a:lnTo>
                  <a:pt x="844296" y="685799"/>
                </a:lnTo>
                <a:lnTo>
                  <a:pt x="960120" y="1501902"/>
                </a:lnTo>
                <a:lnTo>
                  <a:pt x="1206246" y="685799"/>
                </a:lnTo>
                <a:lnTo>
                  <a:pt x="1447800" y="685799"/>
                </a:lnTo>
                <a:lnTo>
                  <a:pt x="1447800" y="0"/>
                </a:lnTo>
                <a:lnTo>
                  <a:pt x="844296" y="0"/>
                </a:lnTo>
                <a:lnTo>
                  <a:pt x="0" y="0"/>
                </a:lnTo>
                <a:close/>
              </a:path>
            </a:pathLst>
          </a:custGeom>
          <a:ln w="9525">
            <a:solidFill>
              <a:srgbClr val="01E4A8"/>
            </a:solidFill>
          </a:ln>
        </p:spPr>
        <p:txBody>
          <a:bodyPr wrap="square" lIns="0" tIns="0" rIns="0" bIns="0" rtlCol="0"/>
          <a:lstStyle/>
          <a:p>
            <a:endParaRPr sz="1805"/>
          </a:p>
        </p:txBody>
      </p:sp>
      <p:sp>
        <p:nvSpPr>
          <p:cNvPr id="78" name="object 78"/>
          <p:cNvSpPr txBox="1"/>
          <p:nvPr/>
        </p:nvSpPr>
        <p:spPr>
          <a:xfrm>
            <a:off x="2266342" y="3703829"/>
            <a:ext cx="1170568" cy="568960"/>
          </a:xfrm>
          <a:prstGeom prst="rect">
            <a:avLst/>
          </a:prstGeom>
        </p:spPr>
        <p:txBody>
          <a:bodyPr vert="horz" wrap="square" lIns="0" tIns="12723" rIns="0" bIns="0" rtlCol="0">
            <a:spAutoFit/>
          </a:bodyPr>
          <a:lstStyle/>
          <a:p>
            <a:pPr marL="12700" marR="5080">
              <a:lnSpc>
                <a:spcPct val="100000"/>
              </a:lnSpc>
              <a:spcBef>
                <a:spcPts val="100"/>
              </a:spcBef>
            </a:pPr>
            <a:r>
              <a:rPr sz="1805" dirty="0">
                <a:solidFill>
                  <a:srgbClr val="FF0000"/>
                </a:solidFill>
                <a:latin typeface="宋体" panose="02010600030101010101" pitchFamily="2" charset="-122"/>
                <a:cs typeface="宋体" panose="02010600030101010101" pitchFamily="2" charset="-122"/>
              </a:rPr>
              <a:t>单位体积试 样的网链数</a:t>
            </a:r>
            <a:endParaRPr sz="1805">
              <a:latin typeface="宋体" panose="02010600030101010101" pitchFamily="2" charset="-122"/>
              <a:cs typeface="宋体" panose="02010600030101010101" pitchFamily="2" charset="-122"/>
            </a:endParaRPr>
          </a:p>
        </p:txBody>
      </p:sp>
      <p:sp>
        <p:nvSpPr>
          <p:cNvPr id="79" name="object 79"/>
          <p:cNvSpPr/>
          <p:nvPr/>
        </p:nvSpPr>
        <p:spPr>
          <a:xfrm>
            <a:off x="7775637" y="3963135"/>
            <a:ext cx="1374145" cy="1080230"/>
          </a:xfrm>
          <a:custGeom>
            <a:avLst/>
            <a:gdLst/>
            <a:ahLst/>
            <a:cxnLst/>
            <a:rect l="l" t="t" r="r" b="b"/>
            <a:pathLst>
              <a:path w="1371600" h="1078229">
                <a:moveTo>
                  <a:pt x="1371600" y="380999"/>
                </a:moveTo>
                <a:lnTo>
                  <a:pt x="1371600" y="0"/>
                </a:lnTo>
                <a:lnTo>
                  <a:pt x="0" y="0"/>
                </a:lnTo>
                <a:lnTo>
                  <a:pt x="0" y="381000"/>
                </a:lnTo>
                <a:lnTo>
                  <a:pt x="228600" y="381000"/>
                </a:lnTo>
                <a:lnTo>
                  <a:pt x="406146" y="1078230"/>
                </a:lnTo>
                <a:lnTo>
                  <a:pt x="571500" y="380999"/>
                </a:lnTo>
                <a:lnTo>
                  <a:pt x="1371600" y="380999"/>
                </a:lnTo>
                <a:close/>
              </a:path>
            </a:pathLst>
          </a:custGeom>
          <a:solidFill>
            <a:srgbClr val="AEAEAE"/>
          </a:solidFill>
        </p:spPr>
        <p:txBody>
          <a:bodyPr wrap="square" lIns="0" tIns="0" rIns="0" bIns="0" rtlCol="0"/>
          <a:lstStyle/>
          <a:p>
            <a:endParaRPr sz="1805"/>
          </a:p>
        </p:txBody>
      </p:sp>
      <p:sp>
        <p:nvSpPr>
          <p:cNvPr id="80" name="object 80"/>
          <p:cNvSpPr/>
          <p:nvPr/>
        </p:nvSpPr>
        <p:spPr>
          <a:xfrm>
            <a:off x="7775637" y="3963135"/>
            <a:ext cx="1374145" cy="1080230"/>
          </a:xfrm>
          <a:custGeom>
            <a:avLst/>
            <a:gdLst/>
            <a:ahLst/>
            <a:cxnLst/>
            <a:rect l="l" t="t" r="r" b="b"/>
            <a:pathLst>
              <a:path w="1371600" h="1078229">
                <a:moveTo>
                  <a:pt x="0" y="0"/>
                </a:moveTo>
                <a:lnTo>
                  <a:pt x="0" y="381000"/>
                </a:lnTo>
                <a:lnTo>
                  <a:pt x="228600" y="381000"/>
                </a:lnTo>
                <a:lnTo>
                  <a:pt x="406146" y="1078230"/>
                </a:lnTo>
                <a:lnTo>
                  <a:pt x="571500" y="380999"/>
                </a:lnTo>
                <a:lnTo>
                  <a:pt x="1371600" y="380999"/>
                </a:lnTo>
                <a:lnTo>
                  <a:pt x="1371600" y="0"/>
                </a:lnTo>
                <a:lnTo>
                  <a:pt x="228600" y="0"/>
                </a:lnTo>
                <a:lnTo>
                  <a:pt x="0" y="0"/>
                </a:lnTo>
                <a:close/>
              </a:path>
            </a:pathLst>
          </a:custGeom>
          <a:ln w="9525">
            <a:solidFill>
              <a:srgbClr val="01E4A8"/>
            </a:solidFill>
          </a:ln>
        </p:spPr>
        <p:txBody>
          <a:bodyPr wrap="square" lIns="0" tIns="0" rIns="0" bIns="0" rtlCol="0"/>
          <a:lstStyle/>
          <a:p>
            <a:endParaRPr sz="1805"/>
          </a:p>
        </p:txBody>
      </p:sp>
      <p:sp>
        <p:nvSpPr>
          <p:cNvPr id="81" name="object 81"/>
          <p:cNvSpPr txBox="1"/>
          <p:nvPr/>
        </p:nvSpPr>
        <p:spPr>
          <a:xfrm>
            <a:off x="7877432" y="4009194"/>
            <a:ext cx="1170568" cy="290830"/>
          </a:xfrm>
          <a:prstGeom prst="rect">
            <a:avLst/>
          </a:prstGeom>
        </p:spPr>
        <p:txBody>
          <a:bodyPr vert="horz" wrap="square" lIns="0" tIns="12723" rIns="0" bIns="0" rtlCol="0">
            <a:spAutoFit/>
          </a:bodyPr>
          <a:lstStyle/>
          <a:p>
            <a:pPr marL="12700">
              <a:lnSpc>
                <a:spcPct val="100000"/>
              </a:lnSpc>
              <a:spcBef>
                <a:spcPts val="100"/>
              </a:spcBef>
            </a:pPr>
            <a:r>
              <a:rPr sz="1805" dirty="0">
                <a:solidFill>
                  <a:srgbClr val="FF0000"/>
                </a:solidFill>
                <a:latin typeface="宋体" panose="02010600030101010101" pitchFamily="2" charset="-122"/>
                <a:cs typeface="宋体" panose="02010600030101010101" pitchFamily="2" charset="-122"/>
              </a:rPr>
              <a:t>试样的密度</a:t>
            </a:r>
            <a:endParaRPr sz="1805">
              <a:latin typeface="宋体" panose="02010600030101010101" pitchFamily="2" charset="-122"/>
              <a:cs typeface="宋体" panose="02010600030101010101" pitchFamily="2" charset="-122"/>
            </a:endParaRPr>
          </a:p>
        </p:txBody>
      </p:sp>
      <p:sp>
        <p:nvSpPr>
          <p:cNvPr id="82" name="object 82"/>
          <p:cNvSpPr/>
          <p:nvPr/>
        </p:nvSpPr>
        <p:spPr>
          <a:xfrm>
            <a:off x="7622955" y="5664784"/>
            <a:ext cx="1908534" cy="894466"/>
          </a:xfrm>
          <a:custGeom>
            <a:avLst/>
            <a:gdLst/>
            <a:ahLst/>
            <a:cxnLst/>
            <a:rect l="l" t="t" r="r" b="b"/>
            <a:pathLst>
              <a:path w="1905000" h="892809">
                <a:moveTo>
                  <a:pt x="1905000" y="892301"/>
                </a:moveTo>
                <a:lnTo>
                  <a:pt x="1905000" y="511301"/>
                </a:lnTo>
                <a:lnTo>
                  <a:pt x="794016" y="511301"/>
                </a:lnTo>
                <a:lnTo>
                  <a:pt x="644664" y="0"/>
                </a:lnTo>
                <a:lnTo>
                  <a:pt x="317766" y="511301"/>
                </a:lnTo>
                <a:lnTo>
                  <a:pt x="0" y="511301"/>
                </a:lnTo>
                <a:lnTo>
                  <a:pt x="0" y="892301"/>
                </a:lnTo>
                <a:lnTo>
                  <a:pt x="1905000" y="892301"/>
                </a:lnTo>
                <a:close/>
              </a:path>
            </a:pathLst>
          </a:custGeom>
          <a:solidFill>
            <a:srgbClr val="AEAEAE"/>
          </a:solidFill>
        </p:spPr>
        <p:txBody>
          <a:bodyPr wrap="square" lIns="0" tIns="0" rIns="0" bIns="0" rtlCol="0"/>
          <a:lstStyle/>
          <a:p>
            <a:endParaRPr sz="1805"/>
          </a:p>
        </p:txBody>
      </p:sp>
      <p:sp>
        <p:nvSpPr>
          <p:cNvPr id="83" name="object 83"/>
          <p:cNvSpPr/>
          <p:nvPr/>
        </p:nvSpPr>
        <p:spPr>
          <a:xfrm>
            <a:off x="7622955" y="5664784"/>
            <a:ext cx="1908534" cy="894466"/>
          </a:xfrm>
          <a:custGeom>
            <a:avLst/>
            <a:gdLst/>
            <a:ahLst/>
            <a:cxnLst/>
            <a:rect l="l" t="t" r="r" b="b"/>
            <a:pathLst>
              <a:path w="1905000" h="892809">
                <a:moveTo>
                  <a:pt x="0" y="511301"/>
                </a:moveTo>
                <a:lnTo>
                  <a:pt x="0" y="892301"/>
                </a:lnTo>
                <a:lnTo>
                  <a:pt x="1905000" y="892301"/>
                </a:lnTo>
                <a:lnTo>
                  <a:pt x="1905000" y="511301"/>
                </a:lnTo>
                <a:lnTo>
                  <a:pt x="794016" y="511301"/>
                </a:lnTo>
                <a:lnTo>
                  <a:pt x="644664" y="0"/>
                </a:lnTo>
                <a:lnTo>
                  <a:pt x="317766" y="511301"/>
                </a:lnTo>
                <a:lnTo>
                  <a:pt x="0" y="511301"/>
                </a:lnTo>
                <a:close/>
              </a:path>
            </a:pathLst>
          </a:custGeom>
          <a:ln w="9525">
            <a:solidFill>
              <a:srgbClr val="01E4A8"/>
            </a:solidFill>
          </a:ln>
        </p:spPr>
        <p:txBody>
          <a:bodyPr wrap="square" lIns="0" tIns="0" rIns="0" bIns="0" rtlCol="0"/>
          <a:lstStyle/>
          <a:p>
            <a:endParaRPr sz="1805"/>
          </a:p>
        </p:txBody>
      </p:sp>
      <p:sp>
        <p:nvSpPr>
          <p:cNvPr id="84" name="object 84"/>
          <p:cNvSpPr txBox="1"/>
          <p:nvPr/>
        </p:nvSpPr>
        <p:spPr>
          <a:xfrm>
            <a:off x="7762920" y="6223094"/>
            <a:ext cx="1628616" cy="290830"/>
          </a:xfrm>
          <a:prstGeom prst="rect">
            <a:avLst/>
          </a:prstGeom>
        </p:spPr>
        <p:txBody>
          <a:bodyPr vert="horz" wrap="square" lIns="0" tIns="12723" rIns="0" bIns="0" rtlCol="0">
            <a:spAutoFit/>
          </a:bodyPr>
          <a:lstStyle/>
          <a:p>
            <a:pPr marL="12700">
              <a:lnSpc>
                <a:spcPct val="100000"/>
              </a:lnSpc>
              <a:spcBef>
                <a:spcPts val="100"/>
              </a:spcBef>
            </a:pPr>
            <a:r>
              <a:rPr sz="1805" dirty="0">
                <a:solidFill>
                  <a:srgbClr val="FF0000"/>
                </a:solidFill>
                <a:latin typeface="宋体" panose="02010600030101010101" pitchFamily="2" charset="-122"/>
                <a:cs typeface="宋体" panose="02010600030101010101" pitchFamily="2" charset="-122"/>
              </a:rPr>
              <a:t>网链平均分子量</a:t>
            </a:r>
            <a:endParaRPr sz="1805">
              <a:latin typeface="宋体" panose="02010600030101010101" pitchFamily="2" charset="-122"/>
              <a:cs typeface="宋体" panose="02010600030101010101" pitchFamily="2" charset="-122"/>
            </a:endParaRPr>
          </a:p>
        </p:txBody>
      </p:sp>
      <p:sp>
        <p:nvSpPr>
          <p:cNvPr id="85" name="object 85"/>
          <p:cNvSpPr/>
          <p:nvPr/>
        </p:nvSpPr>
        <p:spPr>
          <a:xfrm>
            <a:off x="3653215" y="2130941"/>
            <a:ext cx="610731" cy="458048"/>
          </a:xfrm>
          <a:custGeom>
            <a:avLst/>
            <a:gdLst/>
            <a:ahLst/>
            <a:cxnLst/>
            <a:rect l="l" t="t" r="r" b="b"/>
            <a:pathLst>
              <a:path w="609600" h="457200">
                <a:moveTo>
                  <a:pt x="457200" y="342900"/>
                </a:moveTo>
                <a:lnTo>
                  <a:pt x="457200" y="114300"/>
                </a:lnTo>
                <a:lnTo>
                  <a:pt x="0" y="114300"/>
                </a:lnTo>
                <a:lnTo>
                  <a:pt x="0" y="342900"/>
                </a:lnTo>
                <a:lnTo>
                  <a:pt x="457200" y="342900"/>
                </a:lnTo>
                <a:close/>
              </a:path>
              <a:path w="609600" h="457200">
                <a:moveTo>
                  <a:pt x="609600" y="228600"/>
                </a:moveTo>
                <a:lnTo>
                  <a:pt x="457200" y="0"/>
                </a:lnTo>
                <a:lnTo>
                  <a:pt x="457200" y="457200"/>
                </a:lnTo>
                <a:lnTo>
                  <a:pt x="609600" y="228600"/>
                </a:lnTo>
                <a:close/>
              </a:path>
            </a:pathLst>
          </a:custGeom>
          <a:solidFill>
            <a:srgbClr val="FFCF02"/>
          </a:solidFill>
        </p:spPr>
        <p:txBody>
          <a:bodyPr wrap="square" lIns="0" tIns="0" rIns="0" bIns="0" rtlCol="0"/>
          <a:lstStyle/>
          <a:p>
            <a:endParaRPr sz="1805"/>
          </a:p>
        </p:txBody>
      </p:sp>
      <p:sp>
        <p:nvSpPr>
          <p:cNvPr id="86" name="object 86"/>
          <p:cNvSpPr/>
          <p:nvPr/>
        </p:nvSpPr>
        <p:spPr>
          <a:xfrm>
            <a:off x="3653215" y="2130941"/>
            <a:ext cx="610731" cy="458048"/>
          </a:xfrm>
          <a:custGeom>
            <a:avLst/>
            <a:gdLst/>
            <a:ahLst/>
            <a:cxnLst/>
            <a:rect l="l" t="t" r="r" b="b"/>
            <a:pathLst>
              <a:path w="609600" h="457200">
                <a:moveTo>
                  <a:pt x="457200" y="0"/>
                </a:moveTo>
                <a:lnTo>
                  <a:pt x="457200" y="114300"/>
                </a:lnTo>
                <a:lnTo>
                  <a:pt x="0" y="114300"/>
                </a:lnTo>
                <a:lnTo>
                  <a:pt x="0" y="342900"/>
                </a:lnTo>
                <a:lnTo>
                  <a:pt x="457200" y="342900"/>
                </a:lnTo>
                <a:lnTo>
                  <a:pt x="457200" y="457200"/>
                </a:lnTo>
                <a:lnTo>
                  <a:pt x="609600" y="228600"/>
                </a:lnTo>
                <a:lnTo>
                  <a:pt x="457200" y="0"/>
                </a:lnTo>
                <a:close/>
              </a:path>
            </a:pathLst>
          </a:custGeom>
          <a:ln w="9525">
            <a:solidFill>
              <a:srgbClr val="FF0101"/>
            </a:solidFill>
          </a:ln>
        </p:spPr>
        <p:txBody>
          <a:bodyPr wrap="square" lIns="0" tIns="0" rIns="0" bIns="0" rtlCol="0"/>
          <a:lstStyle/>
          <a:p>
            <a:endParaRPr sz="1805"/>
          </a:p>
        </p:txBody>
      </p:sp>
      <p:sp>
        <p:nvSpPr>
          <p:cNvPr id="87" name="object 87"/>
          <p:cNvSpPr/>
          <p:nvPr/>
        </p:nvSpPr>
        <p:spPr>
          <a:xfrm>
            <a:off x="5038811" y="5892282"/>
            <a:ext cx="2189725" cy="819397"/>
          </a:xfrm>
          <a:custGeom>
            <a:avLst/>
            <a:gdLst/>
            <a:ahLst/>
            <a:cxnLst/>
            <a:rect l="l" t="t" r="r" b="b"/>
            <a:pathLst>
              <a:path w="2185670" h="817879">
                <a:moveTo>
                  <a:pt x="0" y="0"/>
                </a:moveTo>
                <a:lnTo>
                  <a:pt x="0" y="817626"/>
                </a:lnTo>
                <a:lnTo>
                  <a:pt x="2185416" y="817626"/>
                </a:lnTo>
                <a:lnTo>
                  <a:pt x="2185416" y="0"/>
                </a:lnTo>
                <a:lnTo>
                  <a:pt x="0" y="0"/>
                </a:lnTo>
                <a:close/>
              </a:path>
            </a:pathLst>
          </a:custGeom>
          <a:solidFill>
            <a:srgbClr val="FFCF02"/>
          </a:solidFill>
        </p:spPr>
        <p:txBody>
          <a:bodyPr wrap="square" lIns="0" tIns="0" rIns="0" bIns="0" rtlCol="0"/>
          <a:lstStyle/>
          <a:p>
            <a:endParaRPr sz="1805"/>
          </a:p>
        </p:txBody>
      </p:sp>
      <p:sp>
        <p:nvSpPr>
          <p:cNvPr id="88" name="object 88"/>
          <p:cNvSpPr/>
          <p:nvPr/>
        </p:nvSpPr>
        <p:spPr>
          <a:xfrm>
            <a:off x="6736643" y="6302235"/>
            <a:ext cx="297731" cy="0"/>
          </a:xfrm>
          <a:custGeom>
            <a:avLst/>
            <a:gdLst/>
            <a:ahLst/>
            <a:cxnLst/>
            <a:rect l="l" t="t" r="r" b="b"/>
            <a:pathLst>
              <a:path w="297179">
                <a:moveTo>
                  <a:pt x="0" y="0"/>
                </a:moveTo>
                <a:lnTo>
                  <a:pt x="297167" y="0"/>
                </a:lnTo>
              </a:path>
            </a:pathLst>
          </a:custGeom>
          <a:ln w="12001">
            <a:solidFill>
              <a:srgbClr val="000000"/>
            </a:solidFill>
          </a:ln>
        </p:spPr>
        <p:txBody>
          <a:bodyPr wrap="square" lIns="0" tIns="0" rIns="0" bIns="0" rtlCol="0"/>
          <a:lstStyle/>
          <a:p>
            <a:endParaRPr sz="1805"/>
          </a:p>
        </p:txBody>
      </p:sp>
      <p:sp>
        <p:nvSpPr>
          <p:cNvPr id="89" name="object 89"/>
          <p:cNvSpPr txBox="1"/>
          <p:nvPr/>
        </p:nvSpPr>
        <p:spPr>
          <a:xfrm>
            <a:off x="6146837" y="6332504"/>
            <a:ext cx="136778" cy="362585"/>
          </a:xfrm>
          <a:prstGeom prst="rect">
            <a:avLst/>
          </a:prstGeom>
        </p:spPr>
        <p:txBody>
          <a:bodyPr vert="horz" wrap="square" lIns="0" tIns="15268" rIns="0" bIns="0" rtlCol="0">
            <a:spAutoFit/>
          </a:bodyPr>
          <a:lstStyle/>
          <a:p>
            <a:pPr marL="12700">
              <a:lnSpc>
                <a:spcPct val="100000"/>
              </a:lnSpc>
              <a:spcBef>
                <a:spcPts val="120"/>
              </a:spcBef>
            </a:pPr>
            <a:r>
              <a:rPr sz="2255" spc="-800" dirty="0">
                <a:latin typeface="Symbol" panose="05050102010706020507"/>
                <a:cs typeface="Symbol" panose="05050102010706020507"/>
              </a:rPr>
              <a:t>⎝</a:t>
            </a:r>
            <a:endParaRPr sz="2255">
              <a:latin typeface="Symbol" panose="05050102010706020507"/>
              <a:cs typeface="Symbol" panose="05050102010706020507"/>
            </a:endParaRPr>
          </a:p>
        </p:txBody>
      </p:sp>
      <p:sp>
        <p:nvSpPr>
          <p:cNvPr id="90" name="object 90"/>
          <p:cNvSpPr txBox="1"/>
          <p:nvPr/>
        </p:nvSpPr>
        <p:spPr>
          <a:xfrm>
            <a:off x="6146837" y="6096592"/>
            <a:ext cx="1047149" cy="362585"/>
          </a:xfrm>
          <a:prstGeom prst="rect">
            <a:avLst/>
          </a:prstGeom>
        </p:spPr>
        <p:txBody>
          <a:bodyPr vert="horz" wrap="square" lIns="0" tIns="15268" rIns="0" bIns="0" rtlCol="0">
            <a:spAutoFit/>
          </a:bodyPr>
          <a:lstStyle/>
          <a:p>
            <a:pPr marL="12700">
              <a:lnSpc>
                <a:spcPct val="100000"/>
              </a:lnSpc>
              <a:spcBef>
                <a:spcPts val="120"/>
              </a:spcBef>
              <a:tabLst>
                <a:tab pos="758190" algn="l"/>
              </a:tabLst>
            </a:pPr>
            <a:r>
              <a:rPr sz="2255" spc="-800" dirty="0">
                <a:latin typeface="Symbol" panose="05050102010706020507"/>
                <a:cs typeface="Symbol" panose="05050102010706020507"/>
              </a:rPr>
              <a:t>⎜</a:t>
            </a:r>
            <a:r>
              <a:rPr sz="2255" spc="-800" dirty="0">
                <a:latin typeface="Times New Roman" panose="02020603050405020304"/>
                <a:cs typeface="Times New Roman" panose="02020603050405020304"/>
              </a:rPr>
              <a:t>	</a:t>
            </a:r>
            <a:r>
              <a:rPr sz="1955" spc="15" baseline="-24000" dirty="0">
                <a:latin typeface="Times New Roman" panose="02020603050405020304"/>
                <a:cs typeface="Times New Roman" panose="02020603050405020304"/>
              </a:rPr>
              <a:t>2</a:t>
            </a:r>
            <a:r>
              <a:rPr sz="1955" spc="315" baseline="-24000" dirty="0">
                <a:latin typeface="Times New Roman" panose="02020603050405020304"/>
                <a:cs typeface="Times New Roman" panose="02020603050405020304"/>
              </a:rPr>
              <a:t> </a:t>
            </a:r>
            <a:r>
              <a:rPr sz="2255" spc="-1330" dirty="0">
                <a:latin typeface="Symbol" panose="05050102010706020507"/>
                <a:cs typeface="Symbol" panose="05050102010706020507"/>
              </a:rPr>
              <a:t>⎟</a:t>
            </a:r>
            <a:endParaRPr sz="2255">
              <a:latin typeface="Symbol" panose="05050102010706020507"/>
              <a:cs typeface="Symbol" panose="05050102010706020507"/>
            </a:endParaRPr>
          </a:p>
        </p:txBody>
      </p:sp>
      <p:sp>
        <p:nvSpPr>
          <p:cNvPr id="91" name="object 91"/>
          <p:cNvSpPr txBox="1"/>
          <p:nvPr/>
        </p:nvSpPr>
        <p:spPr>
          <a:xfrm>
            <a:off x="5681929" y="6265205"/>
            <a:ext cx="110059" cy="215900"/>
          </a:xfrm>
          <a:prstGeom prst="rect">
            <a:avLst/>
          </a:prstGeom>
        </p:spPr>
        <p:txBody>
          <a:bodyPr vert="horz" wrap="square" lIns="0" tIns="15904" rIns="0" bIns="0" rtlCol="0">
            <a:spAutoFit/>
          </a:bodyPr>
          <a:lstStyle/>
          <a:p>
            <a:pPr marL="12700">
              <a:lnSpc>
                <a:spcPct val="100000"/>
              </a:lnSpc>
              <a:spcBef>
                <a:spcPts val="125"/>
              </a:spcBef>
            </a:pPr>
            <a:r>
              <a:rPr sz="1300" spc="10" dirty="0">
                <a:latin typeface="Times New Roman" panose="02020603050405020304"/>
                <a:cs typeface="Times New Roman" panose="02020603050405020304"/>
              </a:rPr>
              <a:t>1</a:t>
            </a:r>
            <a:endParaRPr sz="1300">
              <a:latin typeface="Times New Roman" panose="02020603050405020304"/>
              <a:cs typeface="Times New Roman" panose="02020603050405020304"/>
            </a:endParaRPr>
          </a:p>
        </p:txBody>
      </p:sp>
      <p:sp>
        <p:nvSpPr>
          <p:cNvPr id="92" name="object 92"/>
          <p:cNvSpPr txBox="1"/>
          <p:nvPr/>
        </p:nvSpPr>
        <p:spPr>
          <a:xfrm>
            <a:off x="6739182" y="6281693"/>
            <a:ext cx="454867" cy="382905"/>
          </a:xfrm>
          <a:prstGeom prst="rect">
            <a:avLst/>
          </a:prstGeom>
        </p:spPr>
        <p:txBody>
          <a:bodyPr vert="horz" wrap="square" lIns="0" tIns="12723" rIns="0" bIns="0" rtlCol="0">
            <a:spAutoFit/>
          </a:bodyPr>
          <a:lstStyle/>
          <a:p>
            <a:pPr marL="12700">
              <a:lnSpc>
                <a:spcPct val="100000"/>
              </a:lnSpc>
              <a:spcBef>
                <a:spcPts val="100"/>
              </a:spcBef>
              <a:tabLst>
                <a:tab pos="330200" algn="l"/>
              </a:tabLst>
            </a:pPr>
            <a:r>
              <a:rPr sz="2405" i="1" spc="-75" dirty="0">
                <a:latin typeface="Symbol" panose="05050102010706020507"/>
                <a:cs typeface="Symbol" panose="05050102010706020507"/>
              </a:rPr>
              <a:t></a:t>
            </a:r>
            <a:r>
              <a:rPr sz="2405" spc="-75" dirty="0">
                <a:latin typeface="Times New Roman" panose="02020603050405020304"/>
                <a:cs typeface="Times New Roman" panose="02020603050405020304"/>
              </a:rPr>
              <a:t>	</a:t>
            </a:r>
            <a:r>
              <a:rPr sz="3380" spc="-1995" baseline="-6000" dirty="0">
                <a:latin typeface="Symbol" panose="05050102010706020507"/>
                <a:cs typeface="Symbol" panose="05050102010706020507"/>
              </a:rPr>
              <a:t>⎠</a:t>
            </a:r>
            <a:endParaRPr sz="3380" baseline="-6000">
              <a:latin typeface="Symbol" panose="05050102010706020507"/>
              <a:cs typeface="Symbol" panose="05050102010706020507"/>
            </a:endParaRPr>
          </a:p>
        </p:txBody>
      </p:sp>
      <p:sp>
        <p:nvSpPr>
          <p:cNvPr id="93" name="object 93"/>
          <p:cNvSpPr txBox="1"/>
          <p:nvPr/>
        </p:nvSpPr>
        <p:spPr>
          <a:xfrm>
            <a:off x="5047458" y="6055611"/>
            <a:ext cx="2146465" cy="382905"/>
          </a:xfrm>
          <a:prstGeom prst="rect">
            <a:avLst/>
          </a:prstGeom>
        </p:spPr>
        <p:txBody>
          <a:bodyPr vert="horz" wrap="square" lIns="0" tIns="12723" rIns="0" bIns="0" rtlCol="0">
            <a:spAutoFit/>
          </a:bodyPr>
          <a:lstStyle/>
          <a:p>
            <a:pPr marL="12700">
              <a:lnSpc>
                <a:spcPct val="100000"/>
              </a:lnSpc>
              <a:spcBef>
                <a:spcPts val="100"/>
              </a:spcBef>
              <a:tabLst>
                <a:tab pos="1762125" algn="l"/>
              </a:tabLst>
            </a:pPr>
            <a:r>
              <a:rPr sz="2405" i="1" spc="-80" dirty="0">
                <a:latin typeface="Symbol" panose="05050102010706020507"/>
                <a:cs typeface="Symbol" panose="05050102010706020507"/>
              </a:rPr>
              <a:t></a:t>
            </a:r>
            <a:r>
              <a:rPr sz="2405" i="1" spc="-80" dirty="0">
                <a:latin typeface="Times New Roman" panose="02020603050405020304"/>
                <a:cs typeface="Times New Roman" panose="02020603050405020304"/>
              </a:rPr>
              <a:t> </a:t>
            </a:r>
            <a:r>
              <a:rPr sz="2255" spc="10" dirty="0">
                <a:latin typeface="Symbol" panose="05050102010706020507"/>
                <a:cs typeface="Symbol" panose="05050102010706020507"/>
              </a:rPr>
              <a:t></a:t>
            </a:r>
            <a:r>
              <a:rPr sz="2255" spc="10" dirty="0">
                <a:latin typeface="Times New Roman" panose="02020603050405020304"/>
                <a:cs typeface="Times New Roman" panose="02020603050405020304"/>
              </a:rPr>
              <a:t> </a:t>
            </a:r>
            <a:r>
              <a:rPr sz="2255" i="1" spc="10" dirty="0">
                <a:latin typeface="Times New Roman" panose="02020603050405020304"/>
                <a:cs typeface="Times New Roman" panose="02020603050405020304"/>
              </a:rPr>
              <a:t>n RT </a:t>
            </a:r>
            <a:r>
              <a:rPr sz="3380" spc="-1200" baseline="31000" dirty="0">
                <a:latin typeface="Symbol" panose="05050102010706020507"/>
                <a:cs typeface="Symbol" panose="05050102010706020507"/>
              </a:rPr>
              <a:t>⎛</a:t>
            </a:r>
            <a:r>
              <a:rPr sz="3380" spc="-502" baseline="31000" dirty="0">
                <a:latin typeface="Times New Roman" panose="02020603050405020304"/>
                <a:cs typeface="Times New Roman" panose="02020603050405020304"/>
              </a:rPr>
              <a:t> </a:t>
            </a:r>
            <a:r>
              <a:rPr sz="2405" i="1" spc="-75" dirty="0">
                <a:latin typeface="Symbol" panose="05050102010706020507"/>
                <a:cs typeface="Symbol" panose="05050102010706020507"/>
              </a:rPr>
              <a:t></a:t>
            </a:r>
            <a:r>
              <a:rPr sz="2405" i="1" spc="-80" dirty="0">
                <a:latin typeface="Times New Roman" panose="02020603050405020304"/>
                <a:cs typeface="Times New Roman" panose="02020603050405020304"/>
              </a:rPr>
              <a:t> </a:t>
            </a:r>
            <a:r>
              <a:rPr sz="2255" spc="10" dirty="0">
                <a:latin typeface="Symbol" panose="05050102010706020507"/>
                <a:cs typeface="Symbol" panose="05050102010706020507"/>
              </a:rPr>
              <a:t></a:t>
            </a:r>
            <a:r>
              <a:rPr sz="2255" spc="10" dirty="0">
                <a:latin typeface="Times New Roman" panose="02020603050405020304"/>
                <a:cs typeface="Times New Roman" panose="02020603050405020304"/>
              </a:rPr>
              <a:t>	</a:t>
            </a:r>
            <a:r>
              <a:rPr sz="3380" spc="15" baseline="36000" dirty="0">
                <a:latin typeface="Times New Roman" panose="02020603050405020304"/>
                <a:cs typeface="Times New Roman" panose="02020603050405020304"/>
              </a:rPr>
              <a:t>1</a:t>
            </a:r>
            <a:r>
              <a:rPr sz="3380" spc="352" baseline="36000" dirty="0">
                <a:latin typeface="Times New Roman" panose="02020603050405020304"/>
                <a:cs typeface="Times New Roman" panose="02020603050405020304"/>
              </a:rPr>
              <a:t> </a:t>
            </a:r>
            <a:r>
              <a:rPr sz="3380" spc="-1995" baseline="31000" dirty="0">
                <a:latin typeface="Symbol" panose="05050102010706020507"/>
                <a:cs typeface="Symbol" panose="05050102010706020507"/>
              </a:rPr>
              <a:t>⎞</a:t>
            </a:r>
            <a:endParaRPr sz="3380" baseline="31000">
              <a:latin typeface="Symbol" panose="05050102010706020507"/>
              <a:cs typeface="Symbol" panose="05050102010706020507"/>
            </a:endParaRPr>
          </a:p>
        </p:txBody>
      </p:sp>
      <p:sp>
        <p:nvSpPr>
          <p:cNvPr id="94" name="object 94"/>
          <p:cNvSpPr/>
          <p:nvPr/>
        </p:nvSpPr>
        <p:spPr>
          <a:xfrm>
            <a:off x="5033467" y="5886937"/>
            <a:ext cx="2199904" cy="829576"/>
          </a:xfrm>
          <a:custGeom>
            <a:avLst/>
            <a:gdLst/>
            <a:ahLst/>
            <a:cxnLst/>
            <a:rect l="l" t="t" r="r" b="b"/>
            <a:pathLst>
              <a:path w="2195829" h="828040">
                <a:moveTo>
                  <a:pt x="0" y="0"/>
                </a:moveTo>
                <a:lnTo>
                  <a:pt x="0" y="827532"/>
                </a:lnTo>
                <a:lnTo>
                  <a:pt x="2195322" y="827532"/>
                </a:lnTo>
                <a:lnTo>
                  <a:pt x="2195322" y="0"/>
                </a:lnTo>
                <a:lnTo>
                  <a:pt x="0" y="0"/>
                </a:lnTo>
                <a:close/>
              </a:path>
            </a:pathLst>
          </a:custGeom>
          <a:ln w="9525">
            <a:solidFill>
              <a:srgbClr val="FF0101"/>
            </a:solidFill>
          </a:ln>
        </p:spPr>
        <p:txBody>
          <a:bodyPr wrap="square" lIns="0" tIns="0" rIns="0" bIns="0" rtlCol="0"/>
          <a:lstStyle/>
          <a:p>
            <a:endParaRPr sz="1805"/>
          </a:p>
        </p:txBody>
      </p:sp>
      <p:sp>
        <p:nvSpPr>
          <p:cNvPr id="95" name="object 95"/>
          <p:cNvSpPr/>
          <p:nvPr/>
        </p:nvSpPr>
        <p:spPr>
          <a:xfrm>
            <a:off x="6134310" y="5642645"/>
            <a:ext cx="11451" cy="250017"/>
          </a:xfrm>
          <a:custGeom>
            <a:avLst/>
            <a:gdLst/>
            <a:ahLst/>
            <a:cxnLst/>
            <a:rect l="l" t="t" r="r" b="b"/>
            <a:pathLst>
              <a:path w="11429" h="249554">
                <a:moveTo>
                  <a:pt x="0" y="249174"/>
                </a:moveTo>
                <a:lnTo>
                  <a:pt x="11429" y="0"/>
                </a:lnTo>
              </a:path>
            </a:pathLst>
          </a:custGeom>
          <a:ln w="76199">
            <a:solidFill>
              <a:srgbClr val="3434CC"/>
            </a:solidFill>
          </a:ln>
        </p:spPr>
        <p:txBody>
          <a:bodyPr wrap="square" lIns="0" tIns="0" rIns="0" bIns="0" rtlCol="0"/>
          <a:lstStyle/>
          <a:p>
            <a:endParaRPr sz="1805"/>
          </a:p>
        </p:txBody>
      </p:sp>
      <p:sp>
        <p:nvSpPr>
          <p:cNvPr id="96" name="object 96"/>
          <p:cNvSpPr/>
          <p:nvPr/>
        </p:nvSpPr>
        <p:spPr>
          <a:xfrm>
            <a:off x="2966143" y="6024352"/>
            <a:ext cx="2647137" cy="687072"/>
          </a:xfrm>
          <a:custGeom>
            <a:avLst/>
            <a:gdLst/>
            <a:ahLst/>
            <a:cxnLst/>
            <a:rect l="l" t="t" r="r" b="b"/>
            <a:pathLst>
              <a:path w="2642235" h="685800">
                <a:moveTo>
                  <a:pt x="1600200" y="685799"/>
                </a:moveTo>
                <a:lnTo>
                  <a:pt x="1600200" y="0"/>
                </a:lnTo>
                <a:lnTo>
                  <a:pt x="0" y="0"/>
                </a:lnTo>
                <a:lnTo>
                  <a:pt x="0" y="685800"/>
                </a:lnTo>
                <a:lnTo>
                  <a:pt x="1600200" y="685799"/>
                </a:lnTo>
                <a:close/>
              </a:path>
              <a:path w="2642235" h="685800">
                <a:moveTo>
                  <a:pt x="2641854" y="390143"/>
                </a:moveTo>
                <a:lnTo>
                  <a:pt x="1600200" y="400049"/>
                </a:lnTo>
                <a:lnTo>
                  <a:pt x="1600200" y="571499"/>
                </a:lnTo>
                <a:lnTo>
                  <a:pt x="2641854" y="390143"/>
                </a:lnTo>
                <a:close/>
              </a:path>
            </a:pathLst>
          </a:custGeom>
          <a:solidFill>
            <a:srgbClr val="AEAEAE"/>
          </a:solidFill>
        </p:spPr>
        <p:txBody>
          <a:bodyPr wrap="square" lIns="0" tIns="0" rIns="0" bIns="0" rtlCol="0"/>
          <a:lstStyle/>
          <a:p>
            <a:endParaRPr sz="1805"/>
          </a:p>
        </p:txBody>
      </p:sp>
      <p:sp>
        <p:nvSpPr>
          <p:cNvPr id="97" name="object 97"/>
          <p:cNvSpPr/>
          <p:nvPr/>
        </p:nvSpPr>
        <p:spPr>
          <a:xfrm>
            <a:off x="2966143" y="6024352"/>
            <a:ext cx="2647137" cy="687072"/>
          </a:xfrm>
          <a:custGeom>
            <a:avLst/>
            <a:gdLst/>
            <a:ahLst/>
            <a:cxnLst/>
            <a:rect l="l" t="t" r="r" b="b"/>
            <a:pathLst>
              <a:path w="2642235" h="685800">
                <a:moveTo>
                  <a:pt x="0" y="0"/>
                </a:moveTo>
                <a:lnTo>
                  <a:pt x="0" y="685800"/>
                </a:lnTo>
                <a:lnTo>
                  <a:pt x="1600200" y="685799"/>
                </a:lnTo>
                <a:lnTo>
                  <a:pt x="1600200" y="571499"/>
                </a:lnTo>
                <a:lnTo>
                  <a:pt x="2641854" y="390143"/>
                </a:lnTo>
                <a:lnTo>
                  <a:pt x="1600200" y="400049"/>
                </a:lnTo>
                <a:lnTo>
                  <a:pt x="1600200" y="0"/>
                </a:lnTo>
                <a:lnTo>
                  <a:pt x="933450" y="0"/>
                </a:lnTo>
                <a:lnTo>
                  <a:pt x="0" y="0"/>
                </a:lnTo>
                <a:close/>
              </a:path>
            </a:pathLst>
          </a:custGeom>
          <a:ln w="9525">
            <a:solidFill>
              <a:srgbClr val="01E4A8"/>
            </a:solidFill>
          </a:ln>
        </p:spPr>
        <p:txBody>
          <a:bodyPr wrap="square" lIns="0" tIns="0" rIns="0" bIns="0" rtlCol="0"/>
          <a:lstStyle/>
          <a:p>
            <a:endParaRPr sz="1805"/>
          </a:p>
        </p:txBody>
      </p:sp>
      <p:sp>
        <p:nvSpPr>
          <p:cNvPr id="98" name="object 98"/>
          <p:cNvSpPr txBox="1"/>
          <p:nvPr/>
        </p:nvSpPr>
        <p:spPr>
          <a:xfrm>
            <a:off x="3067925" y="6070412"/>
            <a:ext cx="1399592" cy="568960"/>
          </a:xfrm>
          <a:prstGeom prst="rect">
            <a:avLst/>
          </a:prstGeom>
        </p:spPr>
        <p:txBody>
          <a:bodyPr vert="horz" wrap="square" lIns="0" tIns="12723" rIns="0" bIns="0" rtlCol="0">
            <a:spAutoFit/>
          </a:bodyPr>
          <a:lstStyle/>
          <a:p>
            <a:pPr marL="12700" marR="5080">
              <a:lnSpc>
                <a:spcPct val="100000"/>
              </a:lnSpc>
              <a:spcBef>
                <a:spcPts val="100"/>
              </a:spcBef>
            </a:pPr>
            <a:r>
              <a:rPr sz="1805" dirty="0">
                <a:solidFill>
                  <a:srgbClr val="FF0000"/>
                </a:solidFill>
                <a:latin typeface="宋体" panose="02010600030101010101" pitchFamily="2" charset="-122"/>
                <a:cs typeface="宋体" panose="02010600030101010101" pitchFamily="2" charset="-122"/>
              </a:rPr>
              <a:t>单位体积试样 的网链摩尔数</a:t>
            </a:r>
            <a:endParaRPr sz="1805">
              <a:latin typeface="宋体" panose="02010600030101010101" pitchFamily="2" charset="-122"/>
              <a:cs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6172200"/>
            <a:ext cx="3794125" cy="0"/>
          </a:xfrm>
          <a:custGeom>
            <a:avLst/>
            <a:gdLst/>
            <a:ahLst/>
            <a:cxnLst/>
            <a:rect l="l" t="t" r="r" b="b"/>
            <a:pathLst>
              <a:path w="3794125">
                <a:moveTo>
                  <a:pt x="0" y="0"/>
                </a:moveTo>
                <a:lnTo>
                  <a:pt x="3794125" y="0"/>
                </a:lnTo>
              </a:path>
            </a:pathLst>
          </a:custGeom>
          <a:ln w="19050">
            <a:solidFill>
              <a:srgbClr val="CC9900"/>
            </a:solidFill>
          </a:ln>
        </p:spPr>
        <p:txBody>
          <a:bodyPr wrap="square" lIns="0" tIns="0" rIns="0" bIns="0" rtlCol="0"/>
          <a:lstStyle/>
          <a:p/>
        </p:txBody>
      </p:sp>
      <p:sp>
        <p:nvSpPr>
          <p:cNvPr id="3" name="object 3"/>
          <p:cNvSpPr txBox="1">
            <a:spLocks noGrp="1"/>
          </p:cNvSpPr>
          <p:nvPr>
            <p:ph type="title"/>
          </p:nvPr>
        </p:nvSpPr>
        <p:spPr>
          <a:xfrm>
            <a:off x="890930" y="359093"/>
            <a:ext cx="8477885" cy="381635"/>
          </a:xfrm>
          <a:prstGeom prst="rect">
            <a:avLst/>
          </a:prstGeom>
        </p:spPr>
        <p:txBody>
          <a:bodyPr vert="horz" wrap="square" lIns="0" tIns="12700" rIns="0" bIns="0" rtlCol="0">
            <a:spAutoFit/>
          </a:bodyPr>
          <a:lstStyle/>
          <a:p>
            <a:pPr marL="12700">
              <a:lnSpc>
                <a:spcPct val="100000"/>
              </a:lnSpc>
              <a:spcBef>
                <a:spcPts val="100"/>
              </a:spcBef>
            </a:pPr>
            <a:r>
              <a:rPr spc="10" dirty="0">
                <a:solidFill>
                  <a:srgbClr val="FF0000"/>
                </a:solidFill>
              </a:rPr>
              <a:t>Deviations </a:t>
            </a:r>
            <a:r>
              <a:rPr spc="-95" dirty="0">
                <a:solidFill>
                  <a:srgbClr val="FF0000"/>
                </a:solidFill>
              </a:rPr>
              <a:t>from </a:t>
            </a:r>
            <a:r>
              <a:rPr spc="10" dirty="0">
                <a:solidFill>
                  <a:srgbClr val="FF0000"/>
                </a:solidFill>
              </a:rPr>
              <a:t>classical </a:t>
            </a:r>
            <a:r>
              <a:rPr spc="-15" dirty="0">
                <a:solidFill>
                  <a:srgbClr val="FF0000"/>
                </a:solidFill>
              </a:rPr>
              <a:t>statistical</a:t>
            </a:r>
            <a:r>
              <a:rPr spc="95" dirty="0">
                <a:solidFill>
                  <a:srgbClr val="FF0000"/>
                </a:solidFill>
              </a:rPr>
              <a:t> </a:t>
            </a:r>
            <a:r>
              <a:rPr spc="-15" dirty="0">
                <a:solidFill>
                  <a:srgbClr val="FF0000"/>
                </a:solidFill>
              </a:rPr>
              <a:t>theories</a:t>
            </a:r>
            <a:endParaRPr spc="-15" dirty="0">
              <a:solidFill>
                <a:srgbClr val="FF0000"/>
              </a:solidFill>
            </a:endParaRPr>
          </a:p>
        </p:txBody>
      </p:sp>
      <p:sp>
        <p:nvSpPr>
          <p:cNvPr id="4" name="object 4"/>
          <p:cNvSpPr/>
          <p:nvPr/>
        </p:nvSpPr>
        <p:spPr>
          <a:xfrm>
            <a:off x="2432474" y="2386115"/>
            <a:ext cx="2709451" cy="2277666"/>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9202012" y="1078459"/>
            <a:ext cx="2439262" cy="1056578"/>
          </a:xfrm>
          <a:prstGeom prst="rect">
            <a:avLst/>
          </a:prstGeom>
          <a:blipFill>
            <a:blip r:embed="rId2" cstate="print"/>
            <a:stretch>
              <a:fillRect/>
            </a:stretch>
          </a:blipFill>
        </p:spPr>
        <p:txBody>
          <a:bodyPr wrap="square" lIns="0" tIns="0" rIns="0" bIns="0" rtlCol="0"/>
          <a:lstStyle/>
          <a:p/>
        </p:txBody>
      </p:sp>
      <p:sp>
        <p:nvSpPr>
          <p:cNvPr id="6" name="object 6"/>
          <p:cNvSpPr txBox="1"/>
          <p:nvPr/>
        </p:nvSpPr>
        <p:spPr>
          <a:xfrm>
            <a:off x="5318125" y="1221740"/>
            <a:ext cx="5367020" cy="1586230"/>
          </a:xfrm>
          <a:prstGeom prst="rect">
            <a:avLst/>
          </a:prstGeom>
        </p:spPr>
        <p:txBody>
          <a:bodyPr vert="horz" wrap="square" lIns="0" tIns="12065" rIns="0" bIns="0" rtlCol="0">
            <a:spAutoFit/>
          </a:bodyPr>
          <a:lstStyle/>
          <a:p>
            <a:pPr marL="294640" marR="2078990" indent="-281940">
              <a:lnSpc>
                <a:spcPct val="100000"/>
              </a:lnSpc>
              <a:spcBef>
                <a:spcPts val="95"/>
              </a:spcBef>
              <a:buFont typeface="Wingdings" panose="05000000000000000000"/>
              <a:buChar char=""/>
              <a:tabLst>
                <a:tab pos="294640" algn="l"/>
              </a:tabLst>
            </a:pPr>
            <a:r>
              <a:rPr sz="1600" b="1" spc="-10" dirty="0">
                <a:solidFill>
                  <a:srgbClr val="3A812E"/>
                </a:solidFill>
                <a:latin typeface="Times New Roman" panose="02020603050405020304"/>
                <a:cs typeface="Times New Roman" panose="02020603050405020304"/>
              </a:rPr>
              <a:t>Crosslinking </a:t>
            </a:r>
            <a:r>
              <a:rPr sz="1600" b="1" spc="-5" dirty="0">
                <a:solidFill>
                  <a:srgbClr val="3A812E"/>
                </a:solidFill>
                <a:latin typeface="Times New Roman" panose="02020603050405020304"/>
                <a:cs typeface="Times New Roman" panose="02020603050405020304"/>
              </a:rPr>
              <a:t>of a  </a:t>
            </a:r>
            <a:r>
              <a:rPr sz="1600" b="1" spc="-10" dirty="0">
                <a:solidFill>
                  <a:srgbClr val="3A812E"/>
                </a:solidFill>
                <a:latin typeface="Times New Roman" panose="02020603050405020304"/>
                <a:cs typeface="Times New Roman" panose="02020603050405020304"/>
              </a:rPr>
              <a:t>polymer </a:t>
            </a:r>
            <a:r>
              <a:rPr sz="1600" b="1" dirty="0">
                <a:solidFill>
                  <a:srgbClr val="3A812E"/>
                </a:solidFill>
                <a:latin typeface="Times New Roman" panose="02020603050405020304"/>
                <a:cs typeface="Times New Roman" panose="02020603050405020304"/>
              </a:rPr>
              <a:t>with</a:t>
            </a:r>
            <a:r>
              <a:rPr sz="1600" b="1" spc="-65"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finite  MW indicating the  formation of loose  chain</a:t>
            </a:r>
            <a:r>
              <a:rPr sz="1600" b="1" spc="-10"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ends.</a:t>
            </a:r>
            <a:endParaRPr sz="1600">
              <a:latin typeface="Times New Roman" panose="02020603050405020304"/>
              <a:cs typeface="Times New Roman" panose="02020603050405020304"/>
            </a:endParaRPr>
          </a:p>
          <a:p>
            <a:pPr marL="294640" marR="5080" indent="-281940">
              <a:lnSpc>
                <a:spcPct val="100000"/>
              </a:lnSpc>
              <a:spcBef>
                <a:spcPts val="755"/>
              </a:spcBef>
              <a:buFont typeface="Wingdings" panose="05000000000000000000"/>
              <a:buChar char=""/>
              <a:tabLst>
                <a:tab pos="294640" algn="l"/>
              </a:tabLst>
            </a:pPr>
            <a:r>
              <a:rPr sz="1600" b="1" spc="-5" dirty="0">
                <a:solidFill>
                  <a:srgbClr val="3A812E"/>
                </a:solidFill>
                <a:latin typeface="Times New Roman" panose="02020603050405020304"/>
                <a:cs typeface="Times New Roman" panose="02020603050405020304"/>
              </a:rPr>
              <a:t>“Chain </a:t>
            </a:r>
            <a:r>
              <a:rPr sz="1600" b="1" spc="-10" dirty="0">
                <a:solidFill>
                  <a:srgbClr val="3A812E"/>
                </a:solidFill>
                <a:latin typeface="Times New Roman" panose="02020603050405020304"/>
                <a:cs typeface="Times New Roman" panose="02020603050405020304"/>
              </a:rPr>
              <a:t>defects” </a:t>
            </a:r>
            <a:r>
              <a:rPr sz="1600" b="1" spc="-5" dirty="0">
                <a:solidFill>
                  <a:srgbClr val="3A812E"/>
                </a:solidFill>
                <a:latin typeface="Times New Roman" panose="02020603050405020304"/>
                <a:cs typeface="Times New Roman" panose="02020603050405020304"/>
              </a:rPr>
              <a:t>in network: (a) </a:t>
            </a:r>
            <a:r>
              <a:rPr sz="1600" b="1" spc="-10" dirty="0">
                <a:solidFill>
                  <a:srgbClr val="3A812E"/>
                </a:solidFill>
                <a:latin typeface="Times New Roman" panose="02020603050405020304"/>
                <a:cs typeface="Times New Roman" panose="02020603050405020304"/>
              </a:rPr>
              <a:t>permanent  </a:t>
            </a:r>
            <a:r>
              <a:rPr sz="1600" b="1" spc="-5" dirty="0">
                <a:solidFill>
                  <a:srgbClr val="3A812E"/>
                </a:solidFill>
                <a:latin typeface="Times New Roman" panose="02020603050405020304"/>
                <a:cs typeface="Times New Roman" panose="02020603050405020304"/>
              </a:rPr>
              <a:t>physical </a:t>
            </a:r>
            <a:r>
              <a:rPr sz="1600" b="1" spc="-10" dirty="0">
                <a:solidFill>
                  <a:srgbClr val="3A812E"/>
                </a:solidFill>
                <a:latin typeface="Times New Roman" panose="02020603050405020304"/>
                <a:cs typeface="Times New Roman" panose="02020603050405020304"/>
              </a:rPr>
              <a:t>crosslink; </a:t>
            </a:r>
            <a:r>
              <a:rPr sz="1600" b="1" spc="-5" dirty="0">
                <a:solidFill>
                  <a:srgbClr val="3A812E"/>
                </a:solidFill>
                <a:latin typeface="Times New Roman" panose="02020603050405020304"/>
                <a:cs typeface="Times New Roman" panose="02020603050405020304"/>
              </a:rPr>
              <a:t>(b) </a:t>
            </a:r>
            <a:r>
              <a:rPr sz="1600" b="1" spc="-10" dirty="0">
                <a:solidFill>
                  <a:srgbClr val="3A812E"/>
                </a:solidFill>
                <a:latin typeface="Times New Roman" panose="02020603050405020304"/>
                <a:cs typeface="Times New Roman" panose="02020603050405020304"/>
              </a:rPr>
              <a:t>temporary </a:t>
            </a:r>
            <a:r>
              <a:rPr sz="1600" b="1" spc="-5" dirty="0">
                <a:solidFill>
                  <a:srgbClr val="3A812E"/>
                </a:solidFill>
                <a:latin typeface="Times New Roman" panose="02020603050405020304"/>
                <a:cs typeface="Times New Roman" panose="02020603050405020304"/>
              </a:rPr>
              <a:t>physical  </a:t>
            </a:r>
            <a:r>
              <a:rPr sz="1600" b="1" spc="-10" dirty="0">
                <a:solidFill>
                  <a:srgbClr val="3A812E"/>
                </a:solidFill>
                <a:latin typeface="Times New Roman" panose="02020603050405020304"/>
                <a:cs typeface="Times New Roman" panose="02020603050405020304"/>
              </a:rPr>
              <a:t>crosslink; </a:t>
            </a:r>
            <a:r>
              <a:rPr sz="1600" b="1" spc="-5" dirty="0">
                <a:solidFill>
                  <a:srgbClr val="3A812E"/>
                </a:solidFill>
                <a:latin typeface="Times New Roman" panose="02020603050405020304"/>
                <a:cs typeface="Times New Roman" panose="02020603050405020304"/>
              </a:rPr>
              <a:t>(c) intramolecular</a:t>
            </a:r>
            <a:r>
              <a:rPr sz="1600" b="1" spc="60" dirty="0">
                <a:solidFill>
                  <a:srgbClr val="3A812E"/>
                </a:solidFill>
                <a:latin typeface="Times New Roman" panose="02020603050405020304"/>
                <a:cs typeface="Times New Roman" panose="02020603050405020304"/>
              </a:rPr>
              <a:t> </a:t>
            </a:r>
            <a:r>
              <a:rPr sz="1600" b="1" spc="-10" dirty="0">
                <a:solidFill>
                  <a:srgbClr val="3A812E"/>
                </a:solidFill>
                <a:latin typeface="Times New Roman" panose="02020603050405020304"/>
                <a:cs typeface="Times New Roman" panose="02020603050405020304"/>
              </a:rPr>
              <a:t>crosslink.</a:t>
            </a:r>
            <a:endParaRPr sz="1600">
              <a:latin typeface="Times New Roman" panose="02020603050405020304"/>
              <a:cs typeface="Times New Roman" panose="02020603050405020304"/>
            </a:endParaRPr>
          </a:p>
        </p:txBody>
      </p:sp>
      <p:sp>
        <p:nvSpPr>
          <p:cNvPr id="7" name="object 7"/>
          <p:cNvSpPr/>
          <p:nvPr/>
        </p:nvSpPr>
        <p:spPr>
          <a:xfrm>
            <a:off x="6284924" y="3151385"/>
            <a:ext cx="3570988" cy="1098689"/>
          </a:xfrm>
          <a:prstGeom prst="rect">
            <a:avLst/>
          </a:prstGeom>
          <a:blipFill>
            <a:blip r:embed="rId3" cstate="print"/>
            <a:stretch>
              <a:fillRect/>
            </a:stretch>
          </a:blipFill>
        </p:spPr>
        <p:txBody>
          <a:bodyPr wrap="square" lIns="0" tIns="0" rIns="0" bIns="0" rtlCol="0"/>
          <a:lstStyle/>
          <a:p/>
        </p:txBody>
      </p:sp>
      <p:sp>
        <p:nvSpPr>
          <p:cNvPr id="8" name="object 8"/>
          <p:cNvSpPr txBox="1"/>
          <p:nvPr/>
        </p:nvSpPr>
        <p:spPr>
          <a:xfrm>
            <a:off x="3006344" y="4950358"/>
            <a:ext cx="724535" cy="400685"/>
          </a:xfrm>
          <a:prstGeom prst="rect">
            <a:avLst/>
          </a:prstGeom>
        </p:spPr>
        <p:txBody>
          <a:bodyPr vert="horz" wrap="square" lIns="0" tIns="16510" rIns="0" bIns="0" rtlCol="0">
            <a:spAutoFit/>
          </a:bodyPr>
          <a:lstStyle/>
          <a:p>
            <a:pPr marL="12700">
              <a:lnSpc>
                <a:spcPct val="100000"/>
              </a:lnSpc>
              <a:spcBef>
                <a:spcPts val="130"/>
              </a:spcBef>
            </a:pPr>
            <a:r>
              <a:rPr sz="2500" b="1" i="1" spc="-50" dirty="0">
                <a:latin typeface="Symbol" panose="05050102010706020507"/>
                <a:cs typeface="Symbol" panose="05050102010706020507"/>
              </a:rPr>
              <a:t></a:t>
            </a:r>
            <a:r>
              <a:rPr sz="2400" b="1" dirty="0">
                <a:latin typeface="Times New Roman" panose="02020603050405020304"/>
                <a:cs typeface="Times New Roman" panose="02020603050405020304"/>
              </a:rPr>
              <a:t>=</a:t>
            </a:r>
            <a:r>
              <a:rPr sz="2400" b="1" i="1" spc="5" dirty="0">
                <a:latin typeface="Times New Roman" panose="02020603050405020304"/>
                <a:cs typeface="Times New Roman" panose="02020603050405020304"/>
              </a:rPr>
              <a:t>l</a:t>
            </a:r>
            <a:r>
              <a:rPr sz="2400" b="1" spc="-10" dirty="0">
                <a:latin typeface="Times New Roman" panose="02020603050405020304"/>
                <a:cs typeface="Times New Roman" panose="02020603050405020304"/>
              </a:rPr>
              <a:t>/</a:t>
            </a:r>
            <a:r>
              <a:rPr sz="2400" b="1" i="1" spc="5" dirty="0">
                <a:latin typeface="Times New Roman" panose="02020603050405020304"/>
                <a:cs typeface="Times New Roman" panose="02020603050405020304"/>
              </a:rPr>
              <a:t>l</a:t>
            </a:r>
            <a:r>
              <a:rPr sz="2400" b="1" spc="-7" baseline="-21000" dirty="0">
                <a:latin typeface="Times New Roman" panose="02020603050405020304"/>
                <a:cs typeface="Times New Roman" panose="02020603050405020304"/>
              </a:rPr>
              <a:t>0</a:t>
            </a:r>
            <a:endParaRPr sz="2400" baseline="-21000">
              <a:latin typeface="Times New Roman" panose="02020603050405020304"/>
              <a:cs typeface="Times New Roman" panose="02020603050405020304"/>
            </a:endParaRPr>
          </a:p>
        </p:txBody>
      </p:sp>
      <p:sp>
        <p:nvSpPr>
          <p:cNvPr id="9" name="object 9"/>
          <p:cNvSpPr txBox="1"/>
          <p:nvPr/>
        </p:nvSpPr>
        <p:spPr>
          <a:xfrm>
            <a:off x="5923280" y="4249877"/>
            <a:ext cx="4552950" cy="1697990"/>
          </a:xfrm>
          <a:prstGeom prst="rect">
            <a:avLst/>
          </a:prstGeom>
        </p:spPr>
        <p:txBody>
          <a:bodyPr vert="horz" wrap="square" lIns="0" tIns="128905" rIns="0" bIns="0" rtlCol="0">
            <a:spAutoFit/>
          </a:bodyPr>
          <a:lstStyle/>
          <a:p>
            <a:pPr marL="937895">
              <a:lnSpc>
                <a:spcPct val="100000"/>
              </a:lnSpc>
              <a:spcBef>
                <a:spcPts val="1015"/>
              </a:spcBef>
              <a:tabLst>
                <a:tab pos="2105025" algn="l"/>
                <a:tab pos="3376295" algn="l"/>
              </a:tabLst>
            </a:pPr>
            <a:r>
              <a:rPr sz="1600" b="1" spc="-5" dirty="0">
                <a:solidFill>
                  <a:srgbClr val="3A812E"/>
                </a:solidFill>
                <a:latin typeface="Times New Roman" panose="02020603050405020304"/>
                <a:cs typeface="Times New Roman" panose="02020603050405020304"/>
              </a:rPr>
              <a:t>(a)	(b)	(c)</a:t>
            </a:r>
            <a:endParaRPr sz="1600">
              <a:latin typeface="Times New Roman" panose="02020603050405020304"/>
              <a:cs typeface="Times New Roman" panose="02020603050405020304"/>
            </a:endParaRPr>
          </a:p>
          <a:p>
            <a:pPr marL="294640" marR="5080" indent="-281940">
              <a:lnSpc>
                <a:spcPct val="100000"/>
              </a:lnSpc>
              <a:spcBef>
                <a:spcPts val="920"/>
              </a:spcBef>
              <a:buFont typeface="Wingdings" panose="05000000000000000000"/>
              <a:buChar char=""/>
              <a:tabLst>
                <a:tab pos="294640" algn="l"/>
              </a:tabLst>
            </a:pPr>
            <a:r>
              <a:rPr sz="1600" b="1" spc="-10" dirty="0">
                <a:solidFill>
                  <a:srgbClr val="3A812E"/>
                </a:solidFill>
                <a:latin typeface="Times New Roman" panose="02020603050405020304"/>
                <a:cs typeface="Times New Roman" panose="02020603050405020304"/>
              </a:rPr>
              <a:t>Segment </a:t>
            </a:r>
            <a:r>
              <a:rPr sz="1600" b="1" spc="-5" dirty="0">
                <a:solidFill>
                  <a:srgbClr val="3A812E"/>
                </a:solidFill>
                <a:latin typeface="Times New Roman" panose="02020603050405020304"/>
                <a:cs typeface="Times New Roman" panose="02020603050405020304"/>
              </a:rPr>
              <a:t>vectors do not follow Gaussian statistics  </a:t>
            </a:r>
            <a:r>
              <a:rPr sz="1600" b="1" dirty="0">
                <a:solidFill>
                  <a:srgbClr val="3A812E"/>
                </a:solidFill>
                <a:latin typeface="Times New Roman" panose="02020603050405020304"/>
                <a:cs typeface="Times New Roman" panose="02020603050405020304"/>
              </a:rPr>
              <a:t>when </a:t>
            </a:r>
            <a:r>
              <a:rPr sz="1600" b="1" spc="-5" dirty="0">
                <a:solidFill>
                  <a:srgbClr val="3A812E"/>
                </a:solidFill>
                <a:latin typeface="Times New Roman" panose="02020603050405020304"/>
                <a:cs typeface="Times New Roman" panose="02020603050405020304"/>
              </a:rPr>
              <a:t>rubbers </a:t>
            </a:r>
            <a:r>
              <a:rPr sz="1600" b="1" spc="-15" dirty="0">
                <a:solidFill>
                  <a:srgbClr val="3A812E"/>
                </a:solidFill>
                <a:latin typeface="Times New Roman" panose="02020603050405020304"/>
                <a:cs typeface="Times New Roman" panose="02020603050405020304"/>
              </a:rPr>
              <a:t>are </a:t>
            </a:r>
            <a:r>
              <a:rPr sz="1600" b="1" spc="-5" dirty="0">
                <a:solidFill>
                  <a:srgbClr val="3A812E"/>
                </a:solidFill>
                <a:latin typeface="Times New Roman" panose="02020603050405020304"/>
                <a:cs typeface="Times New Roman" panose="02020603050405020304"/>
              </a:rPr>
              <a:t>highly</a:t>
            </a:r>
            <a:r>
              <a:rPr sz="1600" b="1" spc="5"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stretched.</a:t>
            </a:r>
            <a:endParaRPr sz="1600">
              <a:latin typeface="Times New Roman" panose="02020603050405020304"/>
              <a:cs typeface="Times New Roman" panose="02020603050405020304"/>
            </a:endParaRPr>
          </a:p>
          <a:p>
            <a:pPr marL="294640" marR="511810" indent="-281940">
              <a:lnSpc>
                <a:spcPct val="100000"/>
              </a:lnSpc>
              <a:spcBef>
                <a:spcPts val="760"/>
              </a:spcBef>
              <a:buFont typeface="Wingdings" panose="05000000000000000000"/>
              <a:buChar char=""/>
              <a:tabLst>
                <a:tab pos="294640" algn="l"/>
              </a:tabLst>
            </a:pPr>
            <a:r>
              <a:rPr sz="1600" b="1" spc="-5" dirty="0">
                <a:solidFill>
                  <a:srgbClr val="3A812E"/>
                </a:solidFill>
                <a:latin typeface="Times New Roman" panose="02020603050405020304"/>
                <a:cs typeface="Times New Roman" panose="02020603050405020304"/>
              </a:rPr>
              <a:t>At high extension ratio, crystallization </a:t>
            </a:r>
            <a:r>
              <a:rPr sz="1600" b="1" spc="-15" dirty="0">
                <a:solidFill>
                  <a:srgbClr val="3A812E"/>
                </a:solidFill>
                <a:latin typeface="Times New Roman" panose="02020603050405020304"/>
                <a:cs typeface="Times New Roman" panose="02020603050405020304"/>
              </a:rPr>
              <a:t>may  </a:t>
            </a:r>
            <a:r>
              <a:rPr sz="1600" b="1" spc="-5" dirty="0">
                <a:solidFill>
                  <a:srgbClr val="3A812E"/>
                </a:solidFill>
                <a:latin typeface="Times New Roman" panose="02020603050405020304"/>
                <a:cs typeface="Times New Roman" panose="02020603050405020304"/>
              </a:rPr>
              <a:t>occur in</a:t>
            </a:r>
            <a:r>
              <a:rPr sz="1600" b="1" spc="-40"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rubbers.</a:t>
            </a:r>
            <a:endParaRPr sz="1600">
              <a:latin typeface="Times New Roman" panose="02020603050405020304"/>
              <a:cs typeface="Times New Roman" panose="02020603050405020304"/>
            </a:endParaRPr>
          </a:p>
          <a:p>
            <a:pPr marR="280670" algn="r">
              <a:lnSpc>
                <a:spcPts val="960"/>
              </a:lnSpc>
            </a:pPr>
            <a:r>
              <a:rPr sz="1200" spc="-40" dirty="0">
                <a:latin typeface="Times New Roman" panose="02020603050405020304"/>
                <a:cs typeface="Times New Roman" panose="02020603050405020304"/>
              </a:rPr>
              <a:t>17</a:t>
            </a:r>
            <a:endParaRPr sz="1200">
              <a:latin typeface="Times New Roman" panose="02020603050405020304"/>
              <a:cs typeface="Times New Roman" panose="02020603050405020304"/>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8002" name="Picture 4"/>
          <p:cNvPicPr>
            <a:picLocks noChangeAspect="1"/>
          </p:cNvPicPr>
          <p:nvPr>
            <p:custDataLst>
              <p:tags r:id="rId1"/>
            </p:custDataLst>
          </p:nvPr>
        </p:nvPicPr>
        <p:blipFill>
          <a:blip r:embed="rId2"/>
          <a:stretch>
            <a:fillRect/>
          </a:stretch>
        </p:blipFill>
        <p:spPr>
          <a:xfrm>
            <a:off x="1524000" y="1005205"/>
            <a:ext cx="9121775" cy="5852795"/>
          </a:xfrm>
          <a:prstGeom prst="rect">
            <a:avLst/>
          </a:prstGeom>
          <a:noFill/>
          <a:ln w="9525">
            <a:noFill/>
          </a:ln>
        </p:spPr>
      </p:pic>
      <p:sp>
        <p:nvSpPr>
          <p:cNvPr id="2" name="文本框 1"/>
          <p:cNvSpPr txBox="1"/>
          <p:nvPr/>
        </p:nvSpPr>
        <p:spPr>
          <a:xfrm>
            <a:off x="508000" y="142240"/>
            <a:ext cx="8223885" cy="953135"/>
          </a:xfrm>
          <a:prstGeom prst="rect">
            <a:avLst/>
          </a:prstGeom>
          <a:noFill/>
        </p:spPr>
        <p:txBody>
          <a:bodyPr wrap="square" rtlCol="0" anchor="t">
            <a:spAutoFit/>
          </a:bodyPr>
          <a:p>
            <a:r>
              <a:rPr sz="2800" i="1" spc="-345" dirty="0">
                <a:solidFill>
                  <a:srgbClr val="33339A"/>
                </a:solidFill>
                <a:latin typeface="Times New Roman" panose="02020603050405020304"/>
                <a:cs typeface="Times New Roman" panose="02020603050405020304"/>
                <a:sym typeface="+mn-ea"/>
              </a:rPr>
              <a:t>An </a:t>
            </a:r>
            <a:r>
              <a:rPr sz="2800" i="1" spc="-390" dirty="0">
                <a:solidFill>
                  <a:srgbClr val="33339A"/>
                </a:solidFill>
                <a:latin typeface="Times New Roman" panose="02020603050405020304"/>
                <a:cs typeface="Times New Roman" panose="02020603050405020304"/>
                <a:sym typeface="+mn-ea"/>
              </a:rPr>
              <a:t>Example </a:t>
            </a:r>
            <a:r>
              <a:rPr sz="2800" i="1" spc="-275" dirty="0">
                <a:solidFill>
                  <a:srgbClr val="33339A"/>
                </a:solidFill>
                <a:latin typeface="Times New Roman" panose="02020603050405020304"/>
                <a:cs typeface="Times New Roman" panose="02020603050405020304"/>
                <a:sym typeface="+mn-ea"/>
              </a:rPr>
              <a:t>of </a:t>
            </a:r>
            <a:r>
              <a:rPr sz="2800" i="1" spc="-415" dirty="0">
                <a:solidFill>
                  <a:srgbClr val="33339A"/>
                </a:solidFill>
                <a:latin typeface="Times New Roman" panose="02020603050405020304"/>
                <a:cs typeface="Times New Roman" panose="02020603050405020304"/>
                <a:sym typeface="+mn-ea"/>
              </a:rPr>
              <a:t>Rubber</a:t>
            </a:r>
            <a:r>
              <a:rPr sz="2800" i="1" spc="360" dirty="0">
                <a:solidFill>
                  <a:srgbClr val="33339A"/>
                </a:solidFill>
                <a:latin typeface="Times New Roman" panose="02020603050405020304"/>
                <a:cs typeface="Times New Roman" panose="02020603050405020304"/>
                <a:sym typeface="+mn-ea"/>
              </a:rPr>
              <a:t> </a:t>
            </a:r>
            <a:r>
              <a:rPr sz="2800" i="1" spc="-180" dirty="0">
                <a:solidFill>
                  <a:srgbClr val="33339A"/>
                </a:solidFill>
                <a:latin typeface="Times New Roman" panose="02020603050405020304"/>
                <a:cs typeface="Times New Roman" panose="02020603050405020304"/>
                <a:sym typeface="+mn-ea"/>
              </a:rPr>
              <a:t>Elasticity</a:t>
            </a:r>
            <a:r>
              <a:rPr lang="en-US" sz="2800" i="1" spc="-180" dirty="0">
                <a:solidFill>
                  <a:srgbClr val="33339A"/>
                </a:solidFill>
                <a:latin typeface="Times New Roman" panose="02020603050405020304"/>
                <a:cs typeface="Times New Roman" panose="02020603050405020304"/>
                <a:sym typeface="+mn-ea"/>
              </a:rPr>
              <a:t> </a:t>
            </a:r>
            <a:r>
              <a:rPr sz="2800" i="1" spc="-340" dirty="0">
                <a:solidFill>
                  <a:srgbClr val="33339A"/>
                </a:solidFill>
                <a:latin typeface="Times New Roman" panose="02020603050405020304"/>
                <a:cs typeface="Times New Roman" panose="02020603050405020304"/>
                <a:sym typeface="+mn-ea"/>
              </a:rPr>
              <a:t>Calculations</a:t>
            </a:r>
            <a:endParaRPr sz="2800">
              <a:latin typeface="Times New Roman" panose="02020603050405020304"/>
              <a:cs typeface="Times New Roman" panose="02020603050405020304"/>
            </a:endParaRPr>
          </a:p>
          <a:p>
            <a:endParaRPr lang="en-US" sz="2800" i="1" spc="-180" dirty="0">
              <a:solidFill>
                <a:srgbClr val="33339A"/>
              </a:solidFill>
              <a:latin typeface="Times New Roman" panose="02020603050405020304"/>
              <a:cs typeface="Times New Roman" panose="02020603050405020304"/>
              <a:sym typeface="+mn-ea"/>
            </a:endParaRPr>
          </a:p>
        </p:txBody>
      </p:sp>
    </p:spTree>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3977666" y="3609675"/>
            <a:ext cx="297731" cy="0"/>
          </a:xfrm>
          <a:custGeom>
            <a:avLst/>
            <a:gdLst/>
            <a:ahLst/>
            <a:cxnLst/>
            <a:rect l="l" t="t" r="r" b="b"/>
            <a:pathLst>
              <a:path w="297180">
                <a:moveTo>
                  <a:pt x="0" y="0"/>
                </a:moveTo>
                <a:lnTo>
                  <a:pt x="297180" y="0"/>
                </a:lnTo>
              </a:path>
            </a:pathLst>
          </a:custGeom>
          <a:ln w="12001">
            <a:solidFill>
              <a:srgbClr val="000000"/>
            </a:solidFill>
          </a:ln>
        </p:spPr>
        <p:txBody>
          <a:bodyPr wrap="square" lIns="0" tIns="0" rIns="0" bIns="0" rtlCol="0"/>
          <a:lstStyle/>
          <a:p>
            <a:endParaRPr sz="1805"/>
          </a:p>
        </p:txBody>
      </p:sp>
      <p:sp>
        <p:nvSpPr>
          <p:cNvPr id="12" name="object 12"/>
          <p:cNvSpPr txBox="1"/>
          <p:nvPr/>
        </p:nvSpPr>
        <p:spPr>
          <a:xfrm>
            <a:off x="4311272" y="3639945"/>
            <a:ext cx="124055" cy="362585"/>
          </a:xfrm>
          <a:prstGeom prst="rect">
            <a:avLst/>
          </a:prstGeom>
        </p:spPr>
        <p:txBody>
          <a:bodyPr vert="horz" wrap="square" lIns="0" tIns="15268" rIns="0" bIns="0" rtlCol="0">
            <a:spAutoFit/>
          </a:bodyPr>
          <a:lstStyle/>
          <a:p>
            <a:pPr>
              <a:lnSpc>
                <a:spcPct val="100000"/>
              </a:lnSpc>
              <a:spcBef>
                <a:spcPts val="120"/>
              </a:spcBef>
            </a:pPr>
            <a:r>
              <a:rPr sz="2255" spc="-800" dirty="0">
                <a:latin typeface="Symbol" panose="05050102010706020507"/>
                <a:cs typeface="Symbol" panose="05050102010706020507"/>
              </a:rPr>
              <a:t>⎠</a:t>
            </a:r>
            <a:endParaRPr sz="2255">
              <a:latin typeface="Symbol" panose="05050102010706020507"/>
              <a:cs typeface="Symbol" panose="05050102010706020507"/>
            </a:endParaRPr>
          </a:p>
        </p:txBody>
      </p:sp>
      <p:sp>
        <p:nvSpPr>
          <p:cNvPr id="13" name="object 13"/>
          <p:cNvSpPr txBox="1"/>
          <p:nvPr/>
        </p:nvSpPr>
        <p:spPr>
          <a:xfrm>
            <a:off x="3399717" y="3404033"/>
            <a:ext cx="1035698" cy="362585"/>
          </a:xfrm>
          <a:prstGeom prst="rect">
            <a:avLst/>
          </a:prstGeom>
        </p:spPr>
        <p:txBody>
          <a:bodyPr vert="horz" wrap="square" lIns="0" tIns="15268" rIns="0" bIns="0" rtlCol="0">
            <a:spAutoFit/>
          </a:bodyPr>
          <a:lstStyle/>
          <a:p>
            <a:pPr>
              <a:lnSpc>
                <a:spcPct val="100000"/>
              </a:lnSpc>
              <a:spcBef>
                <a:spcPts val="120"/>
              </a:spcBef>
              <a:tabLst>
                <a:tab pos="908685" algn="l"/>
              </a:tabLst>
            </a:pPr>
            <a:r>
              <a:rPr sz="2255" spc="-800" dirty="0">
                <a:latin typeface="Symbol" panose="05050102010706020507"/>
                <a:cs typeface="Symbol" panose="05050102010706020507"/>
              </a:rPr>
              <a:t>⎜</a:t>
            </a:r>
            <a:r>
              <a:rPr sz="2255" spc="-800" dirty="0">
                <a:latin typeface="Times New Roman" panose="02020603050405020304"/>
                <a:cs typeface="Times New Roman" panose="02020603050405020304"/>
              </a:rPr>
              <a:t>	</a:t>
            </a:r>
            <a:r>
              <a:rPr sz="2255" spc="-1330" dirty="0">
                <a:latin typeface="Symbol" panose="05050102010706020507"/>
                <a:cs typeface="Symbol" panose="05050102010706020507"/>
              </a:rPr>
              <a:t>⎟</a:t>
            </a:r>
            <a:endParaRPr sz="2255">
              <a:latin typeface="Symbol" panose="05050102010706020507"/>
              <a:cs typeface="Symbol" panose="05050102010706020507"/>
            </a:endParaRPr>
          </a:p>
        </p:txBody>
      </p:sp>
      <p:sp>
        <p:nvSpPr>
          <p:cNvPr id="14" name="object 14"/>
          <p:cNvSpPr txBox="1"/>
          <p:nvPr/>
        </p:nvSpPr>
        <p:spPr>
          <a:xfrm>
            <a:off x="3399717" y="3639945"/>
            <a:ext cx="124055" cy="362585"/>
          </a:xfrm>
          <a:prstGeom prst="rect">
            <a:avLst/>
          </a:prstGeom>
        </p:spPr>
        <p:txBody>
          <a:bodyPr vert="horz" wrap="square" lIns="0" tIns="15268" rIns="0" bIns="0" rtlCol="0">
            <a:spAutoFit/>
          </a:bodyPr>
          <a:lstStyle/>
          <a:p>
            <a:pPr>
              <a:lnSpc>
                <a:spcPct val="100000"/>
              </a:lnSpc>
              <a:spcBef>
                <a:spcPts val="120"/>
              </a:spcBef>
            </a:pPr>
            <a:r>
              <a:rPr sz="2255" spc="-800" dirty="0">
                <a:latin typeface="Symbol" panose="05050102010706020507"/>
                <a:cs typeface="Symbol" panose="05050102010706020507"/>
              </a:rPr>
              <a:t>⎝</a:t>
            </a:r>
            <a:endParaRPr sz="2255">
              <a:latin typeface="Symbol" panose="05050102010706020507"/>
              <a:cs typeface="Symbol" panose="05050102010706020507"/>
            </a:endParaRPr>
          </a:p>
        </p:txBody>
      </p:sp>
      <p:sp>
        <p:nvSpPr>
          <p:cNvPr id="15" name="object 15"/>
          <p:cNvSpPr txBox="1"/>
          <p:nvPr/>
        </p:nvSpPr>
        <p:spPr>
          <a:xfrm>
            <a:off x="4147901" y="3596256"/>
            <a:ext cx="97335" cy="215900"/>
          </a:xfrm>
          <a:prstGeom prst="rect">
            <a:avLst/>
          </a:prstGeom>
        </p:spPr>
        <p:txBody>
          <a:bodyPr vert="horz" wrap="square" lIns="0" tIns="15904" rIns="0" bIns="0" rtlCol="0">
            <a:spAutoFit/>
          </a:bodyPr>
          <a:lstStyle/>
          <a:p>
            <a:pPr>
              <a:lnSpc>
                <a:spcPct val="100000"/>
              </a:lnSpc>
              <a:spcBef>
                <a:spcPts val="125"/>
              </a:spcBef>
            </a:pPr>
            <a:r>
              <a:rPr sz="1300" spc="10" dirty="0">
                <a:latin typeface="Times New Roman" panose="02020603050405020304"/>
                <a:cs typeface="Times New Roman" panose="02020603050405020304"/>
              </a:rPr>
              <a:t>2</a:t>
            </a:r>
            <a:endParaRPr sz="1300">
              <a:latin typeface="Times New Roman" panose="02020603050405020304"/>
              <a:cs typeface="Times New Roman" panose="02020603050405020304"/>
            </a:endParaRPr>
          </a:p>
        </p:txBody>
      </p:sp>
      <p:sp>
        <p:nvSpPr>
          <p:cNvPr id="16" name="object 16"/>
          <p:cNvSpPr txBox="1"/>
          <p:nvPr/>
        </p:nvSpPr>
        <p:spPr>
          <a:xfrm>
            <a:off x="2934833" y="3572646"/>
            <a:ext cx="97335" cy="215900"/>
          </a:xfrm>
          <a:prstGeom prst="rect">
            <a:avLst/>
          </a:prstGeom>
        </p:spPr>
        <p:txBody>
          <a:bodyPr vert="horz" wrap="square" lIns="0" tIns="15904" rIns="0" bIns="0" rtlCol="0">
            <a:spAutoFit/>
          </a:bodyPr>
          <a:lstStyle/>
          <a:p>
            <a:pPr>
              <a:lnSpc>
                <a:spcPct val="100000"/>
              </a:lnSpc>
              <a:spcBef>
                <a:spcPts val="125"/>
              </a:spcBef>
            </a:pPr>
            <a:r>
              <a:rPr sz="1300" spc="10" dirty="0">
                <a:latin typeface="Times New Roman" panose="02020603050405020304"/>
                <a:cs typeface="Times New Roman" panose="02020603050405020304"/>
              </a:rPr>
              <a:t>1</a:t>
            </a:r>
            <a:endParaRPr sz="1300">
              <a:latin typeface="Times New Roman" panose="02020603050405020304"/>
              <a:cs typeface="Times New Roman" panose="02020603050405020304"/>
            </a:endParaRPr>
          </a:p>
        </p:txBody>
      </p:sp>
      <p:sp>
        <p:nvSpPr>
          <p:cNvPr id="17" name="object 17"/>
          <p:cNvSpPr txBox="1"/>
          <p:nvPr/>
        </p:nvSpPr>
        <p:spPr>
          <a:xfrm>
            <a:off x="3992165" y="3589133"/>
            <a:ext cx="171768" cy="382905"/>
          </a:xfrm>
          <a:prstGeom prst="rect">
            <a:avLst/>
          </a:prstGeom>
        </p:spPr>
        <p:txBody>
          <a:bodyPr vert="horz" wrap="square" lIns="0" tIns="12723" rIns="0" bIns="0" rtlCol="0">
            <a:spAutoFit/>
          </a:bodyPr>
          <a:lstStyle/>
          <a:p>
            <a:pPr>
              <a:lnSpc>
                <a:spcPct val="100000"/>
              </a:lnSpc>
              <a:spcBef>
                <a:spcPts val="100"/>
              </a:spcBef>
            </a:pPr>
            <a:r>
              <a:rPr sz="2405" i="1" spc="-75" dirty="0">
                <a:latin typeface="Symbol" panose="05050102010706020507"/>
                <a:cs typeface="Symbol" panose="05050102010706020507"/>
              </a:rPr>
              <a:t></a:t>
            </a:r>
            <a:endParaRPr sz="2405">
              <a:latin typeface="Symbol" panose="05050102010706020507"/>
              <a:cs typeface="Symbol" panose="05050102010706020507"/>
            </a:endParaRPr>
          </a:p>
        </p:txBody>
      </p:sp>
      <p:sp>
        <p:nvSpPr>
          <p:cNvPr id="18" name="object 18"/>
          <p:cNvSpPr txBox="1"/>
          <p:nvPr/>
        </p:nvSpPr>
        <p:spPr>
          <a:xfrm>
            <a:off x="2300441" y="3363051"/>
            <a:ext cx="2135014" cy="382905"/>
          </a:xfrm>
          <a:prstGeom prst="rect">
            <a:avLst/>
          </a:prstGeom>
        </p:spPr>
        <p:txBody>
          <a:bodyPr vert="horz" wrap="square" lIns="0" tIns="12723" rIns="0" bIns="0" rtlCol="0">
            <a:spAutoFit/>
          </a:bodyPr>
          <a:lstStyle/>
          <a:p>
            <a:pPr>
              <a:lnSpc>
                <a:spcPct val="100000"/>
              </a:lnSpc>
              <a:spcBef>
                <a:spcPts val="100"/>
              </a:spcBef>
              <a:tabLst>
                <a:tab pos="1750060" algn="l"/>
              </a:tabLst>
            </a:pPr>
            <a:r>
              <a:rPr sz="2405" i="1" spc="-80" dirty="0">
                <a:latin typeface="Symbol" panose="05050102010706020507"/>
                <a:cs typeface="Symbol" panose="05050102010706020507"/>
              </a:rPr>
              <a:t></a:t>
            </a:r>
            <a:r>
              <a:rPr sz="2405" i="1" spc="-80" dirty="0">
                <a:latin typeface="Times New Roman" panose="02020603050405020304"/>
                <a:cs typeface="Times New Roman" panose="02020603050405020304"/>
              </a:rPr>
              <a:t> </a:t>
            </a:r>
            <a:r>
              <a:rPr sz="2255" spc="10" dirty="0">
                <a:latin typeface="Symbol" panose="05050102010706020507"/>
                <a:cs typeface="Symbol" panose="05050102010706020507"/>
              </a:rPr>
              <a:t></a:t>
            </a:r>
            <a:r>
              <a:rPr sz="2255" spc="10" dirty="0">
                <a:latin typeface="Times New Roman" panose="02020603050405020304"/>
                <a:cs typeface="Times New Roman" panose="02020603050405020304"/>
              </a:rPr>
              <a:t> </a:t>
            </a:r>
            <a:r>
              <a:rPr sz="2255" i="1" spc="10" dirty="0">
                <a:latin typeface="Times New Roman" panose="02020603050405020304"/>
                <a:cs typeface="Times New Roman" panose="02020603050405020304"/>
              </a:rPr>
              <a:t>n RT </a:t>
            </a:r>
            <a:r>
              <a:rPr sz="3380" spc="-1200" baseline="31000" dirty="0">
                <a:latin typeface="Symbol" panose="05050102010706020507"/>
                <a:cs typeface="Symbol" panose="05050102010706020507"/>
              </a:rPr>
              <a:t>⎛</a:t>
            </a:r>
            <a:r>
              <a:rPr sz="3380" spc="-502" baseline="31000" dirty="0">
                <a:latin typeface="Times New Roman" panose="02020603050405020304"/>
                <a:cs typeface="Times New Roman" panose="02020603050405020304"/>
              </a:rPr>
              <a:t> </a:t>
            </a:r>
            <a:r>
              <a:rPr sz="2405" i="1" spc="-75" dirty="0">
                <a:latin typeface="Symbol" panose="05050102010706020507"/>
                <a:cs typeface="Symbol" panose="05050102010706020507"/>
              </a:rPr>
              <a:t></a:t>
            </a:r>
            <a:r>
              <a:rPr sz="2405" i="1" spc="-75" dirty="0">
                <a:latin typeface="Times New Roman" panose="02020603050405020304"/>
                <a:cs typeface="Times New Roman" panose="02020603050405020304"/>
              </a:rPr>
              <a:t> </a:t>
            </a:r>
            <a:r>
              <a:rPr sz="2255" spc="10" dirty="0">
                <a:latin typeface="Symbol" panose="05050102010706020507"/>
                <a:cs typeface="Symbol" panose="05050102010706020507"/>
              </a:rPr>
              <a:t></a:t>
            </a:r>
            <a:r>
              <a:rPr sz="2255" spc="10" dirty="0">
                <a:latin typeface="Times New Roman" panose="02020603050405020304"/>
                <a:cs typeface="Times New Roman" panose="02020603050405020304"/>
              </a:rPr>
              <a:t>	</a:t>
            </a:r>
            <a:r>
              <a:rPr sz="3380" spc="15" baseline="36000" dirty="0">
                <a:latin typeface="Times New Roman" panose="02020603050405020304"/>
                <a:cs typeface="Times New Roman" panose="02020603050405020304"/>
              </a:rPr>
              <a:t>1</a:t>
            </a:r>
            <a:r>
              <a:rPr sz="3380" spc="352" baseline="36000" dirty="0">
                <a:latin typeface="Times New Roman" panose="02020603050405020304"/>
                <a:cs typeface="Times New Roman" panose="02020603050405020304"/>
              </a:rPr>
              <a:t> </a:t>
            </a:r>
            <a:r>
              <a:rPr sz="3380" spc="-1995" baseline="31000" dirty="0">
                <a:latin typeface="Symbol" panose="05050102010706020507"/>
                <a:cs typeface="Symbol" panose="05050102010706020507"/>
              </a:rPr>
              <a:t>⎞</a:t>
            </a:r>
            <a:endParaRPr sz="3380" baseline="31000">
              <a:latin typeface="Symbol" panose="05050102010706020507"/>
              <a:cs typeface="Symbol" panose="05050102010706020507"/>
            </a:endParaRPr>
          </a:p>
        </p:txBody>
      </p:sp>
      <p:sp>
        <p:nvSpPr>
          <p:cNvPr id="20" name="object 20"/>
          <p:cNvSpPr txBox="1"/>
          <p:nvPr/>
        </p:nvSpPr>
        <p:spPr>
          <a:xfrm>
            <a:off x="800735" y="1226820"/>
            <a:ext cx="10012045" cy="1116330"/>
          </a:xfrm>
          <a:prstGeom prst="rect">
            <a:avLst/>
          </a:prstGeom>
        </p:spPr>
        <p:txBody>
          <a:bodyPr vert="horz" wrap="square" lIns="0" tIns="16540" rIns="0" bIns="0" rtlCol="0">
            <a:spAutoFit/>
          </a:bodyPr>
          <a:lstStyle/>
          <a:p>
            <a:pPr marL="60325" marR="83820" algn="just">
              <a:lnSpc>
                <a:spcPct val="99000"/>
              </a:lnSpc>
              <a:spcBef>
                <a:spcPts val="130"/>
              </a:spcBef>
            </a:pPr>
            <a:r>
              <a:rPr lang="zh-CN" sz="2405" spc="-5" dirty="0">
                <a:latin typeface="Times New Roman" panose="02020603050405020304"/>
                <a:cs typeface="Times New Roman" panose="02020603050405020304"/>
              </a:rPr>
              <a:t>例题</a:t>
            </a:r>
            <a:r>
              <a:rPr lang="en-US" altLang="zh-CN" sz="2405" spc="-5" dirty="0">
                <a:latin typeface="Times New Roman" panose="02020603050405020304"/>
                <a:cs typeface="Times New Roman" panose="02020603050405020304"/>
              </a:rPr>
              <a:t> 2</a:t>
            </a:r>
            <a:r>
              <a:rPr lang="zh-CN" altLang="en-US" sz="2405" spc="-5" dirty="0">
                <a:latin typeface="Times New Roman" panose="02020603050405020304"/>
                <a:cs typeface="Times New Roman" panose="02020603050405020304"/>
              </a:rPr>
              <a:t>：</a:t>
            </a:r>
            <a:r>
              <a:rPr sz="2405" spc="-5" dirty="0">
                <a:latin typeface="Times New Roman" panose="02020603050405020304"/>
                <a:cs typeface="Times New Roman" panose="02020603050405020304"/>
              </a:rPr>
              <a:t>Suppose an elastomer of 0.1cm</a:t>
            </a:r>
            <a:r>
              <a:rPr sz="2405" spc="-5" dirty="0">
                <a:latin typeface="Symbol" panose="05050102010706020507"/>
                <a:cs typeface="Symbol" panose="05050102010706020507"/>
              </a:rPr>
              <a:t></a:t>
            </a:r>
            <a:r>
              <a:rPr sz="2405" spc="-5" dirty="0">
                <a:latin typeface="Times New Roman" panose="02020603050405020304"/>
                <a:cs typeface="Times New Roman" panose="02020603050405020304"/>
              </a:rPr>
              <a:t>0.1cm</a:t>
            </a:r>
            <a:r>
              <a:rPr sz="2405" spc="-5" dirty="0">
                <a:latin typeface="Symbol" panose="05050102010706020507"/>
                <a:cs typeface="Symbol" panose="05050102010706020507"/>
              </a:rPr>
              <a:t></a:t>
            </a:r>
            <a:r>
              <a:rPr sz="2405" spc="-5" dirty="0">
                <a:latin typeface="Times New Roman" panose="02020603050405020304"/>
                <a:cs typeface="Times New Roman" panose="02020603050405020304"/>
              </a:rPr>
              <a:t>10cm is stretched to </a:t>
            </a:r>
            <a:r>
              <a:rPr sz="2405" spc="590" dirty="0">
                <a:latin typeface="Times New Roman" panose="02020603050405020304"/>
                <a:cs typeface="Times New Roman" panose="02020603050405020304"/>
              </a:rPr>
              <a:t> </a:t>
            </a:r>
            <a:r>
              <a:rPr sz="2405" spc="-5" dirty="0">
                <a:latin typeface="Times New Roman" panose="02020603050405020304"/>
                <a:cs typeface="Times New Roman" panose="02020603050405020304"/>
              </a:rPr>
              <a:t>25cm length at 35</a:t>
            </a:r>
            <a:r>
              <a:rPr sz="2405" spc="-5" dirty="0">
                <a:latin typeface="PMingLiU"/>
                <a:cs typeface="PMingLiU"/>
              </a:rPr>
              <a:t>℃</a:t>
            </a:r>
            <a:r>
              <a:rPr sz="2405" spc="-5" dirty="0">
                <a:latin typeface="Times New Roman" panose="02020603050405020304"/>
                <a:cs typeface="Times New Roman" panose="02020603050405020304"/>
              </a:rPr>
              <a:t>, </a:t>
            </a:r>
            <a:r>
              <a:rPr sz="2405" dirty="0">
                <a:latin typeface="Times New Roman" panose="02020603050405020304"/>
                <a:cs typeface="Times New Roman" panose="02020603050405020304"/>
              </a:rPr>
              <a:t>a </a:t>
            </a:r>
            <a:r>
              <a:rPr sz="2405" spc="-5" dirty="0">
                <a:latin typeface="Times New Roman" panose="02020603050405020304"/>
                <a:cs typeface="Times New Roman" panose="02020603050405020304"/>
              </a:rPr>
              <a:t>stress </a:t>
            </a:r>
            <a:r>
              <a:rPr sz="2405" dirty="0">
                <a:latin typeface="Times New Roman" panose="02020603050405020304"/>
                <a:cs typeface="Times New Roman" panose="02020603050405020304"/>
              </a:rPr>
              <a:t>of </a:t>
            </a:r>
            <a:r>
              <a:rPr sz="2405" spc="-10" dirty="0">
                <a:latin typeface="Times New Roman" panose="02020603050405020304"/>
                <a:cs typeface="Times New Roman" panose="02020603050405020304"/>
              </a:rPr>
              <a:t>2</a:t>
            </a:r>
            <a:r>
              <a:rPr sz="2405" spc="-10" dirty="0">
                <a:latin typeface="Symbol" panose="05050102010706020507"/>
                <a:cs typeface="Symbol" panose="05050102010706020507"/>
              </a:rPr>
              <a:t></a:t>
            </a:r>
            <a:r>
              <a:rPr sz="2405" spc="-10" dirty="0">
                <a:latin typeface="Times New Roman" panose="02020603050405020304"/>
                <a:cs typeface="Times New Roman" panose="02020603050405020304"/>
              </a:rPr>
              <a:t>10</a:t>
            </a:r>
            <a:r>
              <a:rPr sz="2405" spc="-15" baseline="24000" dirty="0">
                <a:latin typeface="Times New Roman" panose="02020603050405020304"/>
                <a:cs typeface="Times New Roman" panose="02020603050405020304"/>
              </a:rPr>
              <a:t>7</a:t>
            </a:r>
            <a:r>
              <a:rPr sz="2405" spc="-10" dirty="0">
                <a:latin typeface="Times New Roman" panose="02020603050405020304"/>
                <a:cs typeface="Times New Roman" panose="02020603050405020304"/>
              </a:rPr>
              <a:t>dynes/cm</a:t>
            </a:r>
            <a:r>
              <a:rPr sz="2405" spc="-15" baseline="24000" dirty="0">
                <a:latin typeface="Times New Roman" panose="02020603050405020304"/>
                <a:cs typeface="Times New Roman" panose="02020603050405020304"/>
              </a:rPr>
              <a:t>2 </a:t>
            </a:r>
            <a:r>
              <a:rPr sz="2405" spc="-10" dirty="0">
                <a:latin typeface="Times New Roman" panose="02020603050405020304"/>
                <a:cs typeface="Times New Roman" panose="02020603050405020304"/>
              </a:rPr>
              <a:t>being required.  </a:t>
            </a:r>
            <a:r>
              <a:rPr sz="2405" spc="-5" dirty="0">
                <a:latin typeface="Times New Roman" panose="02020603050405020304"/>
                <a:cs typeface="Times New Roman" panose="02020603050405020304"/>
              </a:rPr>
              <a:t>What is the concentration of active network chain</a:t>
            </a:r>
            <a:r>
              <a:rPr sz="2405" spc="-40" dirty="0">
                <a:latin typeface="Times New Roman" panose="02020603050405020304"/>
                <a:cs typeface="Times New Roman" panose="02020603050405020304"/>
              </a:rPr>
              <a:t> </a:t>
            </a:r>
            <a:r>
              <a:rPr sz="2405" spc="-5" dirty="0">
                <a:latin typeface="Times New Roman" panose="02020603050405020304"/>
                <a:cs typeface="Times New Roman" panose="02020603050405020304"/>
              </a:rPr>
              <a:t>segments?</a:t>
            </a:r>
            <a:endParaRPr sz="2405">
              <a:latin typeface="Times New Roman" panose="02020603050405020304"/>
              <a:cs typeface="Times New Roman" panose="02020603050405020304"/>
            </a:endParaRPr>
          </a:p>
        </p:txBody>
      </p:sp>
      <p:sp>
        <p:nvSpPr>
          <p:cNvPr id="22" name="object 22"/>
          <p:cNvSpPr/>
          <p:nvPr/>
        </p:nvSpPr>
        <p:spPr>
          <a:xfrm>
            <a:off x="7290118" y="3627232"/>
            <a:ext cx="105606" cy="328268"/>
          </a:xfrm>
          <a:custGeom>
            <a:avLst/>
            <a:gdLst/>
            <a:ahLst/>
            <a:cxnLst/>
            <a:rect l="l" t="t" r="r" b="b"/>
            <a:pathLst>
              <a:path w="105410" h="327660">
                <a:moveTo>
                  <a:pt x="105143" y="0"/>
                </a:moveTo>
                <a:lnTo>
                  <a:pt x="0" y="327660"/>
                </a:lnTo>
              </a:path>
            </a:pathLst>
          </a:custGeom>
          <a:ln w="6045">
            <a:solidFill>
              <a:srgbClr val="000000"/>
            </a:solidFill>
          </a:ln>
        </p:spPr>
        <p:txBody>
          <a:bodyPr wrap="square" lIns="0" tIns="0" rIns="0" bIns="0" rtlCol="0"/>
          <a:lstStyle/>
          <a:p>
            <a:endParaRPr sz="1805"/>
          </a:p>
        </p:txBody>
      </p:sp>
      <p:sp>
        <p:nvSpPr>
          <p:cNvPr id="23" name="object 23"/>
          <p:cNvSpPr txBox="1"/>
          <p:nvPr/>
        </p:nvSpPr>
        <p:spPr>
          <a:xfrm>
            <a:off x="5884574" y="3550281"/>
            <a:ext cx="97971" cy="216535"/>
          </a:xfrm>
          <a:prstGeom prst="rect">
            <a:avLst/>
          </a:prstGeom>
        </p:spPr>
        <p:txBody>
          <a:bodyPr vert="horz" wrap="square" lIns="0" tIns="16540" rIns="0" bIns="0" rtlCol="0">
            <a:spAutoFit/>
          </a:bodyPr>
          <a:lstStyle/>
          <a:p>
            <a:pPr>
              <a:lnSpc>
                <a:spcPct val="100000"/>
              </a:lnSpc>
              <a:spcBef>
                <a:spcPts val="130"/>
              </a:spcBef>
            </a:pPr>
            <a:r>
              <a:rPr sz="1300" spc="15" dirty="0">
                <a:latin typeface="Times New Roman" panose="02020603050405020304"/>
                <a:cs typeface="Times New Roman" panose="02020603050405020304"/>
              </a:rPr>
              <a:t>1</a:t>
            </a:r>
            <a:endParaRPr sz="1300">
              <a:latin typeface="Times New Roman" panose="02020603050405020304"/>
              <a:cs typeface="Times New Roman" panose="02020603050405020304"/>
            </a:endParaRPr>
          </a:p>
        </p:txBody>
      </p:sp>
      <p:sp>
        <p:nvSpPr>
          <p:cNvPr id="24" name="object 24"/>
          <p:cNvSpPr txBox="1"/>
          <p:nvPr/>
        </p:nvSpPr>
        <p:spPr>
          <a:xfrm>
            <a:off x="6316161" y="3409219"/>
            <a:ext cx="1489929" cy="576580"/>
          </a:xfrm>
          <a:prstGeom prst="rect">
            <a:avLst/>
          </a:prstGeom>
        </p:spPr>
        <p:txBody>
          <a:bodyPr vert="horz" wrap="square" lIns="0" tIns="13995" rIns="0" bIns="0" rtlCol="0">
            <a:spAutoFit/>
          </a:bodyPr>
          <a:lstStyle/>
          <a:p>
            <a:pPr>
              <a:lnSpc>
                <a:spcPct val="100000"/>
              </a:lnSpc>
              <a:spcBef>
                <a:spcPts val="110"/>
              </a:spcBef>
            </a:pPr>
            <a:r>
              <a:rPr sz="2255" i="1" spc="20" dirty="0">
                <a:latin typeface="Times New Roman" panose="02020603050405020304"/>
                <a:cs typeface="Times New Roman" panose="02020603050405020304"/>
              </a:rPr>
              <a:t>RT </a:t>
            </a:r>
            <a:r>
              <a:rPr sz="3655" spc="-350" dirty="0">
                <a:latin typeface="Symbol" panose="05050102010706020507"/>
                <a:cs typeface="Symbol" panose="05050102010706020507"/>
              </a:rPr>
              <a:t></a:t>
            </a:r>
            <a:r>
              <a:rPr sz="2405" i="1" spc="-350" dirty="0">
                <a:latin typeface="Symbol" panose="05050102010706020507"/>
                <a:cs typeface="Symbol" panose="05050102010706020507"/>
              </a:rPr>
              <a:t></a:t>
            </a:r>
            <a:r>
              <a:rPr sz="2405" i="1" spc="-350" dirty="0">
                <a:latin typeface="Times New Roman" panose="02020603050405020304"/>
                <a:cs typeface="Times New Roman" panose="02020603050405020304"/>
              </a:rPr>
              <a:t> </a:t>
            </a:r>
            <a:r>
              <a:rPr sz="2255" spc="85" dirty="0">
                <a:latin typeface="Symbol" panose="05050102010706020507"/>
                <a:cs typeface="Symbol" panose="05050102010706020507"/>
              </a:rPr>
              <a:t></a:t>
            </a:r>
            <a:r>
              <a:rPr sz="2255" spc="85" dirty="0">
                <a:latin typeface="Times New Roman" panose="02020603050405020304"/>
                <a:cs typeface="Times New Roman" panose="02020603050405020304"/>
              </a:rPr>
              <a:t>1</a:t>
            </a:r>
            <a:r>
              <a:rPr sz="2255" spc="-130" dirty="0">
                <a:latin typeface="Times New Roman" panose="02020603050405020304"/>
                <a:cs typeface="Times New Roman" panose="02020603050405020304"/>
              </a:rPr>
              <a:t> </a:t>
            </a:r>
            <a:r>
              <a:rPr sz="2405" i="1" spc="-35" dirty="0">
                <a:latin typeface="Symbol" panose="05050102010706020507"/>
                <a:cs typeface="Symbol" panose="05050102010706020507"/>
              </a:rPr>
              <a:t></a:t>
            </a:r>
            <a:r>
              <a:rPr sz="1955" spc="-52" baseline="45000" dirty="0">
                <a:latin typeface="Times New Roman" panose="02020603050405020304"/>
                <a:cs typeface="Times New Roman" panose="02020603050405020304"/>
              </a:rPr>
              <a:t>2 </a:t>
            </a:r>
            <a:r>
              <a:rPr sz="3655" spc="-465" dirty="0">
                <a:latin typeface="Symbol" panose="05050102010706020507"/>
                <a:cs typeface="Symbol" panose="05050102010706020507"/>
              </a:rPr>
              <a:t></a:t>
            </a:r>
            <a:endParaRPr sz="3655">
              <a:latin typeface="Symbol" panose="05050102010706020507"/>
              <a:cs typeface="Symbol" panose="05050102010706020507"/>
            </a:endParaRPr>
          </a:p>
        </p:txBody>
      </p:sp>
      <p:sp>
        <p:nvSpPr>
          <p:cNvPr id="25" name="object 25"/>
          <p:cNvSpPr txBox="1"/>
          <p:nvPr/>
        </p:nvSpPr>
        <p:spPr>
          <a:xfrm>
            <a:off x="5758845" y="3156860"/>
            <a:ext cx="2026863" cy="384810"/>
          </a:xfrm>
          <a:prstGeom prst="rect">
            <a:avLst/>
          </a:prstGeom>
        </p:spPr>
        <p:txBody>
          <a:bodyPr vert="horz" wrap="square" lIns="0" tIns="14632" rIns="0" bIns="0" rtlCol="0">
            <a:spAutoFit/>
          </a:bodyPr>
          <a:lstStyle/>
          <a:p>
            <a:pPr>
              <a:lnSpc>
                <a:spcPct val="100000"/>
              </a:lnSpc>
              <a:spcBef>
                <a:spcPts val="115"/>
              </a:spcBef>
              <a:tabLst>
                <a:tab pos="294640" algn="l"/>
                <a:tab pos="1149350" algn="l"/>
                <a:tab pos="2009775" algn="l"/>
              </a:tabLst>
            </a:pPr>
            <a:r>
              <a:rPr sz="3380" i="1" spc="22" baseline="-36000" dirty="0">
                <a:latin typeface="Times New Roman" panose="02020603050405020304"/>
                <a:cs typeface="Times New Roman" panose="02020603050405020304"/>
              </a:rPr>
              <a:t>n	</a:t>
            </a:r>
            <a:r>
              <a:rPr sz="3380" spc="22" baseline="-36000" dirty="0">
                <a:latin typeface="Symbol" panose="05050102010706020507"/>
                <a:cs typeface="Symbol" panose="05050102010706020507"/>
              </a:rPr>
              <a:t></a:t>
            </a:r>
            <a:r>
              <a:rPr sz="2255" u="sng" spc="15" dirty="0">
                <a:uFill>
                  <a:solidFill>
                    <a:srgbClr val="000000"/>
                  </a:solidFill>
                </a:uFill>
                <a:latin typeface="Symbol" panose="05050102010706020507"/>
                <a:cs typeface="Symbol" panose="05050102010706020507"/>
              </a:rPr>
              <a:t></a:t>
            </a:r>
            <a:r>
              <a:rPr sz="2405" i="1" u="sng" spc="-70" dirty="0">
                <a:uFill>
                  <a:solidFill>
                    <a:srgbClr val="000000"/>
                  </a:solidFill>
                </a:uFill>
                <a:latin typeface="Symbol" panose="05050102010706020507"/>
                <a:cs typeface="Symbol" panose="05050102010706020507"/>
              </a:rPr>
              <a:t></a:t>
            </a:r>
            <a:r>
              <a:rPr sz="2405" u="sng" spc="-70" dirty="0">
                <a:uFill>
                  <a:solidFill>
                    <a:srgbClr val="000000"/>
                  </a:solidFill>
                </a:uFill>
                <a:latin typeface="Times New Roman" panose="02020603050405020304"/>
                <a:cs typeface="Times New Roman" panose="02020603050405020304"/>
              </a:rPr>
              <a:t>	</a:t>
            </a:r>
            <a:endParaRPr sz="2405">
              <a:latin typeface="Times New Roman" panose="02020603050405020304"/>
              <a:cs typeface="Times New Roman" panose="02020603050405020304"/>
            </a:endParaRPr>
          </a:p>
        </p:txBody>
      </p:sp>
      <p:sp>
        <p:nvSpPr>
          <p:cNvPr id="26" name="object 26"/>
          <p:cNvSpPr txBox="1"/>
          <p:nvPr/>
        </p:nvSpPr>
        <p:spPr>
          <a:xfrm>
            <a:off x="7031144" y="4084209"/>
            <a:ext cx="3004033" cy="414655"/>
          </a:xfrm>
          <a:prstGeom prst="rect">
            <a:avLst/>
          </a:prstGeom>
          <a:solidFill>
            <a:srgbClr val="343499"/>
          </a:solidFill>
        </p:spPr>
        <p:txBody>
          <a:bodyPr vert="horz" wrap="square" lIns="0" tIns="29263" rIns="0" bIns="0" rtlCol="0">
            <a:spAutoFit/>
          </a:bodyPr>
          <a:lstStyle/>
          <a:p>
            <a:pPr marL="92075">
              <a:lnSpc>
                <a:spcPct val="100000"/>
              </a:lnSpc>
              <a:spcBef>
                <a:spcPts val="230"/>
              </a:spcBef>
            </a:pPr>
            <a:r>
              <a:rPr sz="2505" i="1" spc="-55" dirty="0">
                <a:solidFill>
                  <a:srgbClr val="FFFFFF"/>
                </a:solidFill>
                <a:latin typeface="Symbol" panose="05050102010706020507"/>
                <a:cs typeface="Symbol" panose="05050102010706020507"/>
              </a:rPr>
              <a:t></a:t>
            </a:r>
            <a:r>
              <a:rPr sz="2505" i="1" spc="-55" dirty="0">
                <a:solidFill>
                  <a:srgbClr val="FFFFFF"/>
                </a:solidFill>
                <a:latin typeface="Times New Roman" panose="02020603050405020304"/>
                <a:cs typeface="Times New Roman" panose="02020603050405020304"/>
              </a:rPr>
              <a:t> </a:t>
            </a:r>
            <a:r>
              <a:rPr sz="2405" dirty="0">
                <a:solidFill>
                  <a:srgbClr val="FFFFFF"/>
                </a:solidFill>
                <a:latin typeface="Times New Roman" panose="02020603050405020304"/>
                <a:cs typeface="Times New Roman" panose="02020603050405020304"/>
              </a:rPr>
              <a:t>= </a:t>
            </a:r>
            <a:r>
              <a:rPr sz="2405" i="1" spc="-5" dirty="0">
                <a:solidFill>
                  <a:srgbClr val="FFFFFF"/>
                </a:solidFill>
                <a:latin typeface="Times New Roman" panose="02020603050405020304"/>
                <a:cs typeface="Times New Roman" panose="02020603050405020304"/>
              </a:rPr>
              <a:t>L/L</a:t>
            </a:r>
            <a:r>
              <a:rPr sz="2405" i="1" spc="-7" baseline="-24000" dirty="0">
                <a:solidFill>
                  <a:srgbClr val="FFFFFF"/>
                </a:solidFill>
                <a:latin typeface="Times New Roman" panose="02020603050405020304"/>
                <a:cs typeface="Times New Roman" panose="02020603050405020304"/>
              </a:rPr>
              <a:t>0 </a:t>
            </a:r>
            <a:r>
              <a:rPr sz="2405" dirty="0">
                <a:solidFill>
                  <a:srgbClr val="FFFFFF"/>
                </a:solidFill>
                <a:latin typeface="Times New Roman" panose="02020603050405020304"/>
                <a:cs typeface="Times New Roman" panose="02020603050405020304"/>
              </a:rPr>
              <a:t>= 25/10 =</a:t>
            </a:r>
            <a:r>
              <a:rPr sz="2405" spc="-250" dirty="0">
                <a:solidFill>
                  <a:srgbClr val="FFFFFF"/>
                </a:solidFill>
                <a:latin typeface="Times New Roman" panose="02020603050405020304"/>
                <a:cs typeface="Times New Roman" panose="02020603050405020304"/>
              </a:rPr>
              <a:t> </a:t>
            </a:r>
            <a:r>
              <a:rPr sz="2405" dirty="0">
                <a:solidFill>
                  <a:srgbClr val="FFFFFF"/>
                </a:solidFill>
                <a:latin typeface="Times New Roman" panose="02020603050405020304"/>
                <a:cs typeface="Times New Roman" panose="02020603050405020304"/>
              </a:rPr>
              <a:t>2.5</a:t>
            </a:r>
            <a:endParaRPr sz="2405">
              <a:latin typeface="Times New Roman" panose="02020603050405020304"/>
              <a:cs typeface="Times New Roman" panose="02020603050405020304"/>
            </a:endParaRPr>
          </a:p>
        </p:txBody>
      </p:sp>
      <p:sp>
        <p:nvSpPr>
          <p:cNvPr id="27" name="object 27"/>
          <p:cNvSpPr txBox="1"/>
          <p:nvPr/>
        </p:nvSpPr>
        <p:spPr>
          <a:xfrm>
            <a:off x="2849341" y="6177035"/>
            <a:ext cx="3168167" cy="412115"/>
          </a:xfrm>
          <a:prstGeom prst="rect">
            <a:avLst/>
          </a:prstGeom>
          <a:solidFill>
            <a:schemeClr val="accent3">
              <a:lumMod val="20000"/>
              <a:lumOff val="80000"/>
            </a:schemeClr>
          </a:solidFill>
        </p:spPr>
        <p:txBody>
          <a:bodyPr vert="horz" wrap="square" lIns="0" tIns="41987" rIns="0" bIns="0" rtlCol="0">
            <a:spAutoFit/>
          </a:bodyPr>
          <a:lstStyle/>
          <a:p>
            <a:pPr marL="92710">
              <a:lnSpc>
                <a:spcPct val="100000"/>
              </a:lnSpc>
              <a:spcBef>
                <a:spcPts val="330"/>
              </a:spcBef>
            </a:pPr>
            <a:r>
              <a:rPr sz="2405" i="1" dirty="0">
                <a:latin typeface="Times New Roman" panose="02020603050405020304"/>
                <a:cs typeface="Times New Roman" panose="02020603050405020304"/>
              </a:rPr>
              <a:t>n</a:t>
            </a:r>
            <a:r>
              <a:rPr sz="2405" baseline="-21000" dirty="0">
                <a:latin typeface="Times New Roman" panose="02020603050405020304"/>
                <a:cs typeface="Times New Roman" panose="02020603050405020304"/>
              </a:rPr>
              <a:t>1 </a:t>
            </a:r>
            <a:r>
              <a:rPr sz="2405" dirty="0">
                <a:latin typeface="Times New Roman" panose="02020603050405020304"/>
                <a:cs typeface="Times New Roman" panose="02020603050405020304"/>
              </a:rPr>
              <a:t>= </a:t>
            </a:r>
            <a:r>
              <a:rPr sz="2405" spc="-5" dirty="0">
                <a:latin typeface="Times New Roman" panose="02020603050405020304"/>
                <a:cs typeface="Times New Roman" panose="02020603050405020304"/>
              </a:rPr>
              <a:t>3.34</a:t>
            </a:r>
            <a:r>
              <a:rPr sz="2405" spc="-5" dirty="0">
                <a:latin typeface="Symbol" panose="05050102010706020507"/>
                <a:cs typeface="Symbol" panose="05050102010706020507"/>
              </a:rPr>
              <a:t></a:t>
            </a:r>
            <a:r>
              <a:rPr sz="2405" spc="-5" dirty="0">
                <a:latin typeface="Times New Roman" panose="02020603050405020304"/>
                <a:cs typeface="Times New Roman" panose="02020603050405020304"/>
              </a:rPr>
              <a:t>10</a:t>
            </a:r>
            <a:r>
              <a:rPr sz="2405" spc="-7" baseline="24000" dirty="0">
                <a:latin typeface="Symbol" panose="05050102010706020507"/>
                <a:cs typeface="Symbol" panose="05050102010706020507"/>
              </a:rPr>
              <a:t></a:t>
            </a:r>
            <a:r>
              <a:rPr sz="2405" spc="-7" baseline="24000" dirty="0">
                <a:latin typeface="Times New Roman" panose="02020603050405020304"/>
                <a:cs typeface="Times New Roman" panose="02020603050405020304"/>
              </a:rPr>
              <a:t>4</a:t>
            </a:r>
            <a:r>
              <a:rPr sz="2405" spc="-97" baseline="24000" dirty="0">
                <a:latin typeface="Times New Roman" panose="02020603050405020304"/>
                <a:cs typeface="Times New Roman" panose="02020603050405020304"/>
              </a:rPr>
              <a:t> </a:t>
            </a:r>
            <a:r>
              <a:rPr sz="2405" spc="-5" dirty="0">
                <a:latin typeface="Times New Roman" panose="02020603050405020304"/>
                <a:cs typeface="Times New Roman" panose="02020603050405020304"/>
              </a:rPr>
              <a:t>mol/cm</a:t>
            </a:r>
            <a:r>
              <a:rPr sz="2405" spc="-7" baseline="24000" dirty="0">
                <a:latin typeface="Times New Roman" panose="02020603050405020304"/>
                <a:cs typeface="Times New Roman" panose="02020603050405020304"/>
              </a:rPr>
              <a:t>3</a:t>
            </a:r>
            <a:endParaRPr sz="2405" baseline="24000">
              <a:latin typeface="Times New Roman" panose="02020603050405020304"/>
              <a:cs typeface="Times New Roman" panose="02020603050405020304"/>
            </a:endParaRPr>
          </a:p>
        </p:txBody>
      </p:sp>
      <p:sp>
        <p:nvSpPr>
          <p:cNvPr id="29" name="object 29"/>
          <p:cNvSpPr/>
          <p:nvPr/>
        </p:nvSpPr>
        <p:spPr>
          <a:xfrm>
            <a:off x="8614641" y="5301399"/>
            <a:ext cx="105606" cy="326359"/>
          </a:xfrm>
          <a:custGeom>
            <a:avLst/>
            <a:gdLst/>
            <a:ahLst/>
            <a:cxnLst/>
            <a:rect l="l" t="t" r="r" b="b"/>
            <a:pathLst>
              <a:path w="105409" h="325754">
                <a:moveTo>
                  <a:pt x="105143" y="0"/>
                </a:moveTo>
                <a:lnTo>
                  <a:pt x="0" y="325374"/>
                </a:lnTo>
              </a:path>
            </a:pathLst>
          </a:custGeom>
          <a:ln w="6007">
            <a:solidFill>
              <a:srgbClr val="000000"/>
            </a:solidFill>
          </a:ln>
        </p:spPr>
        <p:txBody>
          <a:bodyPr wrap="square" lIns="0" tIns="0" rIns="0" bIns="0" rtlCol="0"/>
          <a:lstStyle/>
          <a:p>
            <a:endParaRPr sz="1805"/>
          </a:p>
        </p:txBody>
      </p:sp>
      <p:sp>
        <p:nvSpPr>
          <p:cNvPr id="30" name="object 30"/>
          <p:cNvSpPr/>
          <p:nvPr/>
        </p:nvSpPr>
        <p:spPr>
          <a:xfrm>
            <a:off x="3382967" y="5261702"/>
            <a:ext cx="5930452" cy="0"/>
          </a:xfrm>
          <a:custGeom>
            <a:avLst/>
            <a:gdLst/>
            <a:ahLst/>
            <a:cxnLst/>
            <a:rect l="l" t="t" r="r" b="b"/>
            <a:pathLst>
              <a:path w="5919470">
                <a:moveTo>
                  <a:pt x="0" y="0"/>
                </a:moveTo>
                <a:lnTo>
                  <a:pt x="5919216" y="0"/>
                </a:lnTo>
              </a:path>
            </a:pathLst>
          </a:custGeom>
          <a:ln w="12026">
            <a:solidFill>
              <a:srgbClr val="000000"/>
            </a:solidFill>
          </a:ln>
        </p:spPr>
        <p:txBody>
          <a:bodyPr wrap="square" lIns="0" tIns="0" rIns="0" bIns="0" rtlCol="0"/>
          <a:lstStyle/>
          <a:p>
            <a:endParaRPr sz="1805"/>
          </a:p>
        </p:txBody>
      </p:sp>
      <p:sp>
        <p:nvSpPr>
          <p:cNvPr id="31" name="object 31"/>
          <p:cNvSpPr txBox="1"/>
          <p:nvPr/>
        </p:nvSpPr>
        <p:spPr>
          <a:xfrm>
            <a:off x="5353465" y="4849930"/>
            <a:ext cx="1977242" cy="362585"/>
          </a:xfrm>
          <a:prstGeom prst="rect">
            <a:avLst/>
          </a:prstGeom>
        </p:spPr>
        <p:txBody>
          <a:bodyPr vert="horz" wrap="square" lIns="0" tIns="15268" rIns="0" bIns="0" rtlCol="0">
            <a:spAutoFit/>
          </a:bodyPr>
          <a:lstStyle/>
          <a:p>
            <a:pPr>
              <a:lnSpc>
                <a:spcPct val="100000"/>
              </a:lnSpc>
              <a:spcBef>
                <a:spcPts val="120"/>
              </a:spcBef>
            </a:pPr>
            <a:r>
              <a:rPr sz="2255" spc="10" dirty="0">
                <a:latin typeface="Times New Roman" panose="02020603050405020304"/>
                <a:cs typeface="Times New Roman" panose="02020603050405020304"/>
              </a:rPr>
              <a:t>2</a:t>
            </a:r>
            <a:r>
              <a:rPr sz="2255" spc="-500" dirty="0">
                <a:latin typeface="Times New Roman" panose="02020603050405020304"/>
                <a:cs typeface="Times New Roman" panose="02020603050405020304"/>
              </a:rPr>
              <a:t> </a:t>
            </a:r>
            <a:r>
              <a:rPr sz="2255" spc="45" dirty="0">
                <a:latin typeface="Symbol" panose="05050102010706020507"/>
                <a:cs typeface="Symbol" panose="05050102010706020507"/>
              </a:rPr>
              <a:t></a:t>
            </a:r>
            <a:r>
              <a:rPr sz="2255" spc="45" dirty="0">
                <a:latin typeface="Times New Roman" panose="02020603050405020304"/>
                <a:cs typeface="Times New Roman" panose="02020603050405020304"/>
              </a:rPr>
              <a:t>10</a:t>
            </a:r>
            <a:r>
              <a:rPr sz="1955" spc="67" baseline="43000" dirty="0">
                <a:latin typeface="Times New Roman" panose="02020603050405020304"/>
                <a:cs typeface="Times New Roman" panose="02020603050405020304"/>
              </a:rPr>
              <a:t>7 </a:t>
            </a:r>
            <a:r>
              <a:rPr sz="2255" spc="20" dirty="0">
                <a:latin typeface="Times New Roman" panose="02020603050405020304"/>
                <a:cs typeface="Times New Roman" panose="02020603050405020304"/>
              </a:rPr>
              <a:t>dynes/cm</a:t>
            </a:r>
            <a:r>
              <a:rPr sz="1955" spc="30" baseline="43000" dirty="0">
                <a:latin typeface="Times New Roman" panose="02020603050405020304"/>
                <a:cs typeface="Times New Roman" panose="02020603050405020304"/>
              </a:rPr>
              <a:t>2</a:t>
            </a:r>
            <a:endParaRPr sz="1955" baseline="43000">
              <a:latin typeface="Times New Roman" panose="02020603050405020304"/>
              <a:cs typeface="Times New Roman" panose="02020603050405020304"/>
            </a:endParaRPr>
          </a:p>
        </p:txBody>
      </p:sp>
      <p:sp>
        <p:nvSpPr>
          <p:cNvPr id="32" name="object 32"/>
          <p:cNvSpPr txBox="1"/>
          <p:nvPr/>
        </p:nvSpPr>
        <p:spPr>
          <a:xfrm>
            <a:off x="2857865" y="5084496"/>
            <a:ext cx="6489017" cy="572135"/>
          </a:xfrm>
          <a:prstGeom prst="rect">
            <a:avLst/>
          </a:prstGeom>
        </p:spPr>
        <p:txBody>
          <a:bodyPr vert="horz" wrap="square" lIns="0" tIns="17176" rIns="0" bIns="0" rtlCol="0">
            <a:spAutoFit/>
          </a:bodyPr>
          <a:lstStyle/>
          <a:p>
            <a:pPr>
              <a:lnSpc>
                <a:spcPct val="100000"/>
              </a:lnSpc>
              <a:spcBef>
                <a:spcPts val="135"/>
              </a:spcBef>
            </a:pPr>
            <a:r>
              <a:rPr sz="3380" i="1" spc="-104" baseline="44000" dirty="0">
                <a:latin typeface="Times New Roman" panose="02020603050405020304"/>
                <a:cs typeface="Times New Roman" panose="02020603050405020304"/>
              </a:rPr>
              <a:t>n</a:t>
            </a:r>
            <a:r>
              <a:rPr sz="1955" spc="-104" baseline="51000" dirty="0">
                <a:latin typeface="Times New Roman" panose="02020603050405020304"/>
                <a:cs typeface="Times New Roman" panose="02020603050405020304"/>
              </a:rPr>
              <a:t>1</a:t>
            </a:r>
            <a:r>
              <a:rPr sz="1955" spc="97" baseline="51000" dirty="0">
                <a:latin typeface="Times New Roman" panose="02020603050405020304"/>
                <a:cs typeface="Times New Roman" panose="02020603050405020304"/>
              </a:rPr>
              <a:t> </a:t>
            </a:r>
            <a:r>
              <a:rPr sz="3380" spc="15" baseline="44000" dirty="0">
                <a:latin typeface="Symbol" panose="05050102010706020507"/>
                <a:cs typeface="Symbol" panose="05050102010706020507"/>
              </a:rPr>
              <a:t></a:t>
            </a:r>
            <a:r>
              <a:rPr sz="3380" spc="75" baseline="44000" dirty="0">
                <a:latin typeface="Times New Roman" panose="02020603050405020304"/>
                <a:cs typeface="Times New Roman" panose="02020603050405020304"/>
              </a:rPr>
              <a:t> </a:t>
            </a:r>
            <a:r>
              <a:rPr sz="2255" spc="35" dirty="0">
                <a:latin typeface="Times New Roman" panose="02020603050405020304"/>
                <a:cs typeface="Times New Roman" panose="02020603050405020304"/>
              </a:rPr>
              <a:t>8.31</a:t>
            </a:r>
            <a:r>
              <a:rPr sz="2255" spc="35" dirty="0">
                <a:latin typeface="Symbol" panose="05050102010706020507"/>
                <a:cs typeface="Symbol" panose="05050102010706020507"/>
              </a:rPr>
              <a:t></a:t>
            </a:r>
            <a:r>
              <a:rPr sz="2255" spc="35" dirty="0">
                <a:latin typeface="Times New Roman" panose="02020603050405020304"/>
                <a:cs typeface="Times New Roman" panose="02020603050405020304"/>
              </a:rPr>
              <a:t>10</a:t>
            </a:r>
            <a:r>
              <a:rPr sz="1955" spc="52" baseline="43000" dirty="0">
                <a:latin typeface="Times New Roman" panose="02020603050405020304"/>
                <a:cs typeface="Times New Roman" panose="02020603050405020304"/>
              </a:rPr>
              <a:t>7</a:t>
            </a:r>
            <a:r>
              <a:rPr sz="1955" spc="-67" baseline="43000" dirty="0">
                <a:latin typeface="Times New Roman" panose="02020603050405020304"/>
                <a:cs typeface="Times New Roman" panose="02020603050405020304"/>
              </a:rPr>
              <a:t> </a:t>
            </a:r>
            <a:r>
              <a:rPr sz="2255" spc="80" dirty="0">
                <a:latin typeface="Times New Roman" panose="02020603050405020304"/>
                <a:cs typeface="Times New Roman" panose="02020603050405020304"/>
              </a:rPr>
              <a:t>(dynes</a:t>
            </a:r>
            <a:r>
              <a:rPr sz="2255" spc="80" dirty="0">
                <a:latin typeface="Symbol" panose="05050102010706020507"/>
                <a:cs typeface="Symbol" panose="05050102010706020507"/>
              </a:rPr>
              <a:t></a:t>
            </a:r>
            <a:r>
              <a:rPr sz="2255" spc="80" dirty="0">
                <a:latin typeface="Times New Roman" panose="02020603050405020304"/>
                <a:cs typeface="Times New Roman" panose="02020603050405020304"/>
              </a:rPr>
              <a:t>cm/mol</a:t>
            </a:r>
            <a:r>
              <a:rPr sz="2255" spc="80" dirty="0">
                <a:latin typeface="Symbol" panose="05050102010706020507"/>
                <a:cs typeface="Symbol" panose="05050102010706020507"/>
              </a:rPr>
              <a:t></a:t>
            </a:r>
            <a:r>
              <a:rPr sz="2255" spc="80" dirty="0">
                <a:latin typeface="Times New Roman" panose="02020603050405020304"/>
                <a:cs typeface="Times New Roman" panose="02020603050405020304"/>
              </a:rPr>
              <a:t>K)</a:t>
            </a:r>
            <a:r>
              <a:rPr sz="2255" spc="-315" dirty="0">
                <a:latin typeface="Times New Roman" panose="02020603050405020304"/>
                <a:cs typeface="Times New Roman" panose="02020603050405020304"/>
              </a:rPr>
              <a:t> </a:t>
            </a:r>
            <a:r>
              <a:rPr sz="2255" spc="10" dirty="0">
                <a:latin typeface="Symbol" panose="05050102010706020507"/>
                <a:cs typeface="Symbol" panose="05050102010706020507"/>
              </a:rPr>
              <a:t></a:t>
            </a:r>
            <a:r>
              <a:rPr sz="2255" spc="-320" dirty="0">
                <a:latin typeface="Times New Roman" panose="02020603050405020304"/>
                <a:cs typeface="Times New Roman" panose="02020603050405020304"/>
              </a:rPr>
              <a:t> </a:t>
            </a:r>
            <a:r>
              <a:rPr sz="2255" spc="15" dirty="0">
                <a:latin typeface="Times New Roman" panose="02020603050405020304"/>
                <a:cs typeface="Times New Roman" panose="02020603050405020304"/>
              </a:rPr>
              <a:t>308K</a:t>
            </a:r>
            <a:r>
              <a:rPr sz="2255" spc="-245" dirty="0">
                <a:latin typeface="Times New Roman" panose="02020603050405020304"/>
                <a:cs typeface="Times New Roman" panose="02020603050405020304"/>
              </a:rPr>
              <a:t> </a:t>
            </a:r>
            <a:r>
              <a:rPr sz="2255" spc="10" dirty="0">
                <a:latin typeface="Symbol" panose="05050102010706020507"/>
                <a:cs typeface="Symbol" panose="05050102010706020507"/>
              </a:rPr>
              <a:t></a:t>
            </a:r>
            <a:r>
              <a:rPr sz="2255" spc="-270" dirty="0">
                <a:latin typeface="Times New Roman" panose="02020603050405020304"/>
                <a:cs typeface="Times New Roman" panose="02020603050405020304"/>
              </a:rPr>
              <a:t> </a:t>
            </a:r>
            <a:r>
              <a:rPr sz="3605" spc="-145" dirty="0">
                <a:latin typeface="Symbol" panose="05050102010706020507"/>
                <a:cs typeface="Symbol" panose="05050102010706020507"/>
              </a:rPr>
              <a:t></a:t>
            </a:r>
            <a:r>
              <a:rPr sz="2255" spc="-145" dirty="0">
                <a:latin typeface="Times New Roman" panose="02020603050405020304"/>
                <a:cs typeface="Times New Roman" panose="02020603050405020304"/>
              </a:rPr>
              <a:t>2.5</a:t>
            </a:r>
            <a:r>
              <a:rPr sz="2255" spc="-240" dirty="0">
                <a:latin typeface="Times New Roman" panose="02020603050405020304"/>
                <a:cs typeface="Times New Roman" panose="02020603050405020304"/>
              </a:rPr>
              <a:t> </a:t>
            </a:r>
            <a:r>
              <a:rPr sz="2255" spc="80" dirty="0">
                <a:latin typeface="Symbol" panose="05050102010706020507"/>
                <a:cs typeface="Symbol" panose="05050102010706020507"/>
              </a:rPr>
              <a:t></a:t>
            </a:r>
            <a:r>
              <a:rPr sz="2255" spc="80" dirty="0">
                <a:latin typeface="Times New Roman" panose="02020603050405020304"/>
                <a:cs typeface="Times New Roman" panose="02020603050405020304"/>
              </a:rPr>
              <a:t>1</a:t>
            </a:r>
            <a:r>
              <a:rPr sz="2255" spc="170" dirty="0">
                <a:latin typeface="Times New Roman" panose="02020603050405020304"/>
                <a:cs typeface="Times New Roman" panose="02020603050405020304"/>
              </a:rPr>
              <a:t> </a:t>
            </a:r>
            <a:r>
              <a:rPr sz="2255" spc="25" dirty="0">
                <a:latin typeface="Times New Roman" panose="02020603050405020304"/>
                <a:cs typeface="Times New Roman" panose="02020603050405020304"/>
              </a:rPr>
              <a:t>2.5</a:t>
            </a:r>
            <a:r>
              <a:rPr sz="1955" spc="37" baseline="43000" dirty="0">
                <a:latin typeface="Times New Roman" panose="02020603050405020304"/>
                <a:cs typeface="Times New Roman" panose="02020603050405020304"/>
              </a:rPr>
              <a:t>2</a:t>
            </a:r>
            <a:r>
              <a:rPr sz="1955" baseline="43000" dirty="0">
                <a:latin typeface="Times New Roman" panose="02020603050405020304"/>
                <a:cs typeface="Times New Roman" panose="02020603050405020304"/>
              </a:rPr>
              <a:t> </a:t>
            </a:r>
            <a:r>
              <a:rPr sz="3605" spc="-450" dirty="0">
                <a:latin typeface="Symbol" panose="05050102010706020507"/>
                <a:cs typeface="Symbol" panose="05050102010706020507"/>
              </a:rPr>
              <a:t></a:t>
            </a:r>
            <a:endParaRPr sz="3605">
              <a:latin typeface="Symbol" panose="05050102010706020507"/>
              <a:cs typeface="Symbol" panose="05050102010706020507"/>
            </a:endParaRPr>
          </a:p>
        </p:txBody>
      </p:sp>
      <p:sp>
        <p:nvSpPr>
          <p:cNvPr id="33" name="object 33"/>
          <p:cNvSpPr/>
          <p:nvPr/>
        </p:nvSpPr>
        <p:spPr>
          <a:xfrm>
            <a:off x="4569312" y="3428746"/>
            <a:ext cx="1068779" cy="305365"/>
          </a:xfrm>
          <a:custGeom>
            <a:avLst/>
            <a:gdLst/>
            <a:ahLst/>
            <a:cxnLst/>
            <a:rect l="l" t="t" r="r" b="b"/>
            <a:pathLst>
              <a:path w="1066800" h="304800">
                <a:moveTo>
                  <a:pt x="800100" y="228600"/>
                </a:moveTo>
                <a:lnTo>
                  <a:pt x="800100" y="76200"/>
                </a:lnTo>
                <a:lnTo>
                  <a:pt x="0" y="76200"/>
                </a:lnTo>
                <a:lnTo>
                  <a:pt x="0" y="228600"/>
                </a:lnTo>
                <a:lnTo>
                  <a:pt x="800100" y="228600"/>
                </a:lnTo>
                <a:close/>
              </a:path>
              <a:path w="1066800" h="304800">
                <a:moveTo>
                  <a:pt x="1066800" y="152399"/>
                </a:moveTo>
                <a:lnTo>
                  <a:pt x="800100" y="0"/>
                </a:lnTo>
                <a:lnTo>
                  <a:pt x="800100" y="304800"/>
                </a:lnTo>
                <a:lnTo>
                  <a:pt x="1066800" y="152399"/>
                </a:lnTo>
                <a:close/>
              </a:path>
            </a:pathLst>
          </a:custGeom>
          <a:solidFill>
            <a:srgbClr val="FFCF02"/>
          </a:solidFill>
        </p:spPr>
        <p:txBody>
          <a:bodyPr wrap="square" lIns="0" tIns="0" rIns="0" bIns="0" rtlCol="0"/>
          <a:lstStyle/>
          <a:p>
            <a:endParaRPr sz="1805"/>
          </a:p>
        </p:txBody>
      </p:sp>
      <p:sp>
        <p:nvSpPr>
          <p:cNvPr id="34" name="object 34"/>
          <p:cNvSpPr/>
          <p:nvPr/>
        </p:nvSpPr>
        <p:spPr>
          <a:xfrm>
            <a:off x="4569312" y="3428746"/>
            <a:ext cx="1068779" cy="305365"/>
          </a:xfrm>
          <a:custGeom>
            <a:avLst/>
            <a:gdLst/>
            <a:ahLst/>
            <a:cxnLst/>
            <a:rect l="l" t="t" r="r" b="b"/>
            <a:pathLst>
              <a:path w="1066800" h="304800">
                <a:moveTo>
                  <a:pt x="800100" y="0"/>
                </a:moveTo>
                <a:lnTo>
                  <a:pt x="800100" y="76200"/>
                </a:lnTo>
                <a:lnTo>
                  <a:pt x="0" y="76200"/>
                </a:lnTo>
                <a:lnTo>
                  <a:pt x="0" y="228600"/>
                </a:lnTo>
                <a:lnTo>
                  <a:pt x="800100" y="228600"/>
                </a:lnTo>
                <a:lnTo>
                  <a:pt x="800100" y="304800"/>
                </a:lnTo>
                <a:lnTo>
                  <a:pt x="1066800" y="152399"/>
                </a:lnTo>
                <a:lnTo>
                  <a:pt x="800100" y="0"/>
                </a:lnTo>
                <a:close/>
              </a:path>
            </a:pathLst>
          </a:custGeom>
          <a:ln w="9525">
            <a:solidFill>
              <a:srgbClr val="FF0101"/>
            </a:solidFill>
          </a:ln>
        </p:spPr>
        <p:txBody>
          <a:bodyPr wrap="square" lIns="0" tIns="0" rIns="0" bIns="0" rtlCol="0"/>
          <a:lstStyle/>
          <a:p>
            <a:endParaRPr sz="1805"/>
          </a:p>
        </p:txBody>
      </p:sp>
      <p:sp>
        <p:nvSpPr>
          <p:cNvPr id="35" name="object 35"/>
          <p:cNvSpPr/>
          <p:nvPr/>
        </p:nvSpPr>
        <p:spPr>
          <a:xfrm>
            <a:off x="6477846" y="4039477"/>
            <a:ext cx="458048" cy="763414"/>
          </a:xfrm>
          <a:custGeom>
            <a:avLst/>
            <a:gdLst/>
            <a:ahLst/>
            <a:cxnLst/>
            <a:rect l="l" t="t" r="r" b="b"/>
            <a:pathLst>
              <a:path w="457200" h="762000">
                <a:moveTo>
                  <a:pt x="457200" y="571500"/>
                </a:moveTo>
                <a:lnTo>
                  <a:pt x="342900" y="571500"/>
                </a:lnTo>
                <a:lnTo>
                  <a:pt x="342899" y="0"/>
                </a:lnTo>
                <a:lnTo>
                  <a:pt x="114299" y="0"/>
                </a:lnTo>
                <a:lnTo>
                  <a:pt x="114300" y="571500"/>
                </a:lnTo>
                <a:lnTo>
                  <a:pt x="0" y="571500"/>
                </a:lnTo>
                <a:lnTo>
                  <a:pt x="228600" y="762000"/>
                </a:lnTo>
                <a:lnTo>
                  <a:pt x="457200" y="571500"/>
                </a:lnTo>
                <a:close/>
              </a:path>
            </a:pathLst>
          </a:custGeom>
          <a:solidFill>
            <a:srgbClr val="FFCF02"/>
          </a:solidFill>
        </p:spPr>
        <p:txBody>
          <a:bodyPr wrap="square" lIns="0" tIns="0" rIns="0" bIns="0" rtlCol="0"/>
          <a:lstStyle/>
          <a:p>
            <a:endParaRPr sz="1805"/>
          </a:p>
        </p:txBody>
      </p:sp>
      <p:sp>
        <p:nvSpPr>
          <p:cNvPr id="36" name="object 36"/>
          <p:cNvSpPr/>
          <p:nvPr/>
        </p:nvSpPr>
        <p:spPr>
          <a:xfrm>
            <a:off x="6477846" y="4039477"/>
            <a:ext cx="458048" cy="763414"/>
          </a:xfrm>
          <a:custGeom>
            <a:avLst/>
            <a:gdLst/>
            <a:ahLst/>
            <a:cxnLst/>
            <a:rect l="l" t="t" r="r" b="b"/>
            <a:pathLst>
              <a:path w="457200" h="762000">
                <a:moveTo>
                  <a:pt x="0" y="571500"/>
                </a:moveTo>
                <a:lnTo>
                  <a:pt x="114300" y="571500"/>
                </a:lnTo>
                <a:lnTo>
                  <a:pt x="114299" y="0"/>
                </a:lnTo>
                <a:lnTo>
                  <a:pt x="342899" y="0"/>
                </a:lnTo>
                <a:lnTo>
                  <a:pt x="342900" y="571500"/>
                </a:lnTo>
                <a:lnTo>
                  <a:pt x="457200" y="571500"/>
                </a:lnTo>
                <a:lnTo>
                  <a:pt x="228600" y="762000"/>
                </a:lnTo>
                <a:lnTo>
                  <a:pt x="0" y="571500"/>
                </a:lnTo>
                <a:close/>
              </a:path>
            </a:pathLst>
          </a:custGeom>
          <a:ln w="9525">
            <a:solidFill>
              <a:srgbClr val="FF0101"/>
            </a:solidFill>
          </a:ln>
        </p:spPr>
        <p:txBody>
          <a:bodyPr wrap="square" lIns="0" tIns="0" rIns="0" bIns="0" rtlCol="0"/>
          <a:lstStyle/>
          <a:p>
            <a:endParaRPr sz="1805"/>
          </a:p>
        </p:txBody>
      </p:sp>
      <p:sp>
        <p:nvSpPr>
          <p:cNvPr id="37" name="object 37"/>
          <p:cNvSpPr/>
          <p:nvPr/>
        </p:nvSpPr>
        <p:spPr>
          <a:xfrm>
            <a:off x="4160885" y="5718987"/>
            <a:ext cx="458048" cy="458048"/>
          </a:xfrm>
          <a:custGeom>
            <a:avLst/>
            <a:gdLst/>
            <a:ahLst/>
            <a:cxnLst/>
            <a:rect l="l" t="t" r="r" b="b"/>
            <a:pathLst>
              <a:path w="457200" h="457200">
                <a:moveTo>
                  <a:pt x="457200" y="342899"/>
                </a:moveTo>
                <a:lnTo>
                  <a:pt x="342900" y="342900"/>
                </a:lnTo>
                <a:lnTo>
                  <a:pt x="342900" y="0"/>
                </a:lnTo>
                <a:lnTo>
                  <a:pt x="114299" y="0"/>
                </a:lnTo>
                <a:lnTo>
                  <a:pt x="114300" y="342900"/>
                </a:lnTo>
                <a:lnTo>
                  <a:pt x="0" y="342900"/>
                </a:lnTo>
                <a:lnTo>
                  <a:pt x="228600" y="457200"/>
                </a:lnTo>
                <a:lnTo>
                  <a:pt x="457200" y="342899"/>
                </a:lnTo>
                <a:close/>
              </a:path>
            </a:pathLst>
          </a:custGeom>
          <a:solidFill>
            <a:srgbClr val="FFCF02"/>
          </a:solidFill>
        </p:spPr>
        <p:txBody>
          <a:bodyPr wrap="square" lIns="0" tIns="0" rIns="0" bIns="0" rtlCol="0"/>
          <a:lstStyle/>
          <a:p>
            <a:endParaRPr sz="1805"/>
          </a:p>
        </p:txBody>
      </p:sp>
      <p:sp>
        <p:nvSpPr>
          <p:cNvPr id="38" name="object 38"/>
          <p:cNvSpPr/>
          <p:nvPr/>
        </p:nvSpPr>
        <p:spPr>
          <a:xfrm>
            <a:off x="4160885" y="5718987"/>
            <a:ext cx="458048" cy="458048"/>
          </a:xfrm>
          <a:custGeom>
            <a:avLst/>
            <a:gdLst/>
            <a:ahLst/>
            <a:cxnLst/>
            <a:rect l="l" t="t" r="r" b="b"/>
            <a:pathLst>
              <a:path w="457200" h="457200">
                <a:moveTo>
                  <a:pt x="0" y="342900"/>
                </a:moveTo>
                <a:lnTo>
                  <a:pt x="114300" y="342900"/>
                </a:lnTo>
                <a:lnTo>
                  <a:pt x="114299" y="0"/>
                </a:lnTo>
                <a:lnTo>
                  <a:pt x="342900" y="0"/>
                </a:lnTo>
                <a:lnTo>
                  <a:pt x="342900" y="342900"/>
                </a:lnTo>
                <a:lnTo>
                  <a:pt x="457200" y="342899"/>
                </a:lnTo>
                <a:lnTo>
                  <a:pt x="228600" y="457200"/>
                </a:lnTo>
                <a:lnTo>
                  <a:pt x="0" y="342900"/>
                </a:lnTo>
                <a:close/>
              </a:path>
            </a:pathLst>
          </a:custGeom>
          <a:ln w="9525">
            <a:solidFill>
              <a:srgbClr val="FF0101"/>
            </a:solidFill>
          </a:ln>
        </p:spPr>
        <p:txBody>
          <a:bodyPr wrap="square" lIns="0" tIns="0" rIns="0" bIns="0" rtlCol="0"/>
          <a:lstStyle/>
          <a:p>
            <a:endParaRPr sz="1805"/>
          </a:p>
        </p:txBody>
      </p:sp>
      <p:sp>
        <p:nvSpPr>
          <p:cNvPr id="39" name="object 39"/>
          <p:cNvSpPr txBox="1"/>
          <p:nvPr/>
        </p:nvSpPr>
        <p:spPr>
          <a:xfrm>
            <a:off x="7291645" y="6170164"/>
            <a:ext cx="2483003" cy="412115"/>
          </a:xfrm>
          <a:prstGeom prst="rect">
            <a:avLst/>
          </a:prstGeom>
          <a:solidFill>
            <a:schemeClr val="accent2">
              <a:lumMod val="20000"/>
              <a:lumOff val="80000"/>
            </a:schemeClr>
          </a:solidFill>
        </p:spPr>
        <p:txBody>
          <a:bodyPr vert="horz" wrap="square" lIns="0" tIns="41987" rIns="0" bIns="0" rtlCol="0">
            <a:spAutoFit/>
          </a:bodyPr>
          <a:lstStyle/>
          <a:p>
            <a:pPr marL="92710">
              <a:lnSpc>
                <a:spcPct val="100000"/>
              </a:lnSpc>
              <a:spcBef>
                <a:spcPts val="330"/>
              </a:spcBef>
            </a:pPr>
            <a:r>
              <a:rPr sz="2405" i="1" dirty="0">
                <a:latin typeface="Times New Roman" panose="02020603050405020304"/>
                <a:cs typeface="Times New Roman" panose="02020603050405020304"/>
              </a:rPr>
              <a:t>N</a:t>
            </a:r>
            <a:r>
              <a:rPr sz="2405" baseline="-21000" dirty="0">
                <a:latin typeface="Times New Roman" panose="02020603050405020304"/>
                <a:cs typeface="Times New Roman" panose="02020603050405020304"/>
              </a:rPr>
              <a:t>1 </a:t>
            </a:r>
            <a:r>
              <a:rPr sz="2405" dirty="0">
                <a:latin typeface="Times New Roman" panose="02020603050405020304"/>
                <a:cs typeface="Times New Roman" panose="02020603050405020304"/>
              </a:rPr>
              <a:t>= </a:t>
            </a:r>
            <a:r>
              <a:rPr sz="2405" spc="-5" dirty="0">
                <a:latin typeface="Times New Roman" panose="02020603050405020304"/>
                <a:cs typeface="Times New Roman" panose="02020603050405020304"/>
              </a:rPr>
              <a:t>2</a:t>
            </a:r>
            <a:r>
              <a:rPr sz="2405" spc="-5" dirty="0">
                <a:latin typeface="Symbol" panose="05050102010706020507"/>
                <a:cs typeface="Symbol" panose="05050102010706020507"/>
              </a:rPr>
              <a:t></a:t>
            </a:r>
            <a:r>
              <a:rPr sz="2405" spc="-5" dirty="0">
                <a:latin typeface="Times New Roman" panose="02020603050405020304"/>
                <a:cs typeface="Times New Roman" panose="02020603050405020304"/>
              </a:rPr>
              <a:t>10</a:t>
            </a:r>
            <a:r>
              <a:rPr sz="2405" spc="-7" baseline="24000" dirty="0">
                <a:latin typeface="Times New Roman" panose="02020603050405020304"/>
                <a:cs typeface="Times New Roman" panose="02020603050405020304"/>
              </a:rPr>
              <a:t>20</a:t>
            </a:r>
            <a:r>
              <a:rPr sz="2405" spc="-67" baseline="24000" dirty="0">
                <a:latin typeface="Times New Roman" panose="02020603050405020304"/>
                <a:cs typeface="Times New Roman" panose="02020603050405020304"/>
              </a:rPr>
              <a:t> </a:t>
            </a:r>
            <a:r>
              <a:rPr sz="2405" spc="-5" dirty="0">
                <a:latin typeface="Times New Roman" panose="02020603050405020304"/>
                <a:cs typeface="Times New Roman" panose="02020603050405020304"/>
              </a:rPr>
              <a:t>/cm</a:t>
            </a:r>
            <a:r>
              <a:rPr sz="2405" spc="-7" baseline="24000" dirty="0">
                <a:latin typeface="Times New Roman" panose="02020603050405020304"/>
                <a:cs typeface="Times New Roman" panose="02020603050405020304"/>
              </a:rPr>
              <a:t>3</a:t>
            </a:r>
            <a:endParaRPr sz="2405" baseline="24000">
              <a:latin typeface="Times New Roman" panose="02020603050405020304"/>
              <a:cs typeface="Times New Roman" panose="02020603050405020304"/>
            </a:endParaRPr>
          </a:p>
        </p:txBody>
      </p:sp>
      <p:sp>
        <p:nvSpPr>
          <p:cNvPr id="40" name="object 40"/>
          <p:cNvSpPr/>
          <p:nvPr/>
        </p:nvSpPr>
        <p:spPr>
          <a:xfrm>
            <a:off x="6167900" y="6241924"/>
            <a:ext cx="1010251" cy="288189"/>
          </a:xfrm>
          <a:custGeom>
            <a:avLst/>
            <a:gdLst/>
            <a:ahLst/>
            <a:cxnLst/>
            <a:rect l="l" t="t" r="r" b="b"/>
            <a:pathLst>
              <a:path w="1008379" h="287654">
                <a:moveTo>
                  <a:pt x="201168" y="287274"/>
                </a:moveTo>
                <a:lnTo>
                  <a:pt x="201168" y="0"/>
                </a:lnTo>
                <a:lnTo>
                  <a:pt x="0" y="144018"/>
                </a:lnTo>
                <a:lnTo>
                  <a:pt x="201168" y="287274"/>
                </a:lnTo>
                <a:close/>
              </a:path>
              <a:path w="1008379" h="287654">
                <a:moveTo>
                  <a:pt x="806196" y="215646"/>
                </a:moveTo>
                <a:lnTo>
                  <a:pt x="806196" y="72390"/>
                </a:lnTo>
                <a:lnTo>
                  <a:pt x="201167" y="72390"/>
                </a:lnTo>
                <a:lnTo>
                  <a:pt x="201168" y="215646"/>
                </a:lnTo>
                <a:lnTo>
                  <a:pt x="806196" y="215646"/>
                </a:lnTo>
                <a:close/>
              </a:path>
              <a:path w="1008379" h="287654">
                <a:moveTo>
                  <a:pt x="1008126" y="144018"/>
                </a:moveTo>
                <a:lnTo>
                  <a:pt x="806196" y="0"/>
                </a:lnTo>
                <a:lnTo>
                  <a:pt x="806196" y="287274"/>
                </a:lnTo>
                <a:lnTo>
                  <a:pt x="1008126" y="144018"/>
                </a:lnTo>
                <a:close/>
              </a:path>
            </a:pathLst>
          </a:custGeom>
          <a:solidFill>
            <a:srgbClr val="FFFF01"/>
          </a:solidFill>
        </p:spPr>
        <p:txBody>
          <a:bodyPr wrap="square" lIns="0" tIns="0" rIns="0" bIns="0" rtlCol="0"/>
          <a:lstStyle/>
          <a:p>
            <a:endParaRPr sz="1805"/>
          </a:p>
        </p:txBody>
      </p:sp>
      <p:sp>
        <p:nvSpPr>
          <p:cNvPr id="41" name="object 41"/>
          <p:cNvSpPr/>
          <p:nvPr/>
        </p:nvSpPr>
        <p:spPr>
          <a:xfrm>
            <a:off x="6167900" y="6241924"/>
            <a:ext cx="1010251" cy="288189"/>
          </a:xfrm>
          <a:custGeom>
            <a:avLst/>
            <a:gdLst/>
            <a:ahLst/>
            <a:cxnLst/>
            <a:rect l="l" t="t" r="r" b="b"/>
            <a:pathLst>
              <a:path w="1008379" h="287654">
                <a:moveTo>
                  <a:pt x="0" y="144018"/>
                </a:moveTo>
                <a:lnTo>
                  <a:pt x="201168" y="287274"/>
                </a:lnTo>
                <a:lnTo>
                  <a:pt x="201168" y="215646"/>
                </a:lnTo>
                <a:lnTo>
                  <a:pt x="806196" y="215646"/>
                </a:lnTo>
                <a:lnTo>
                  <a:pt x="806196" y="287274"/>
                </a:lnTo>
                <a:lnTo>
                  <a:pt x="1008126" y="144018"/>
                </a:lnTo>
                <a:lnTo>
                  <a:pt x="806196" y="0"/>
                </a:lnTo>
                <a:lnTo>
                  <a:pt x="806196" y="72390"/>
                </a:lnTo>
                <a:lnTo>
                  <a:pt x="201168" y="72390"/>
                </a:lnTo>
                <a:lnTo>
                  <a:pt x="201168" y="0"/>
                </a:lnTo>
                <a:lnTo>
                  <a:pt x="0" y="144018"/>
                </a:lnTo>
                <a:close/>
              </a:path>
            </a:pathLst>
          </a:custGeom>
          <a:ln w="9525">
            <a:solidFill>
              <a:srgbClr val="FF0101"/>
            </a:solidFill>
          </a:ln>
        </p:spPr>
        <p:txBody>
          <a:bodyPr wrap="square" lIns="0" tIns="0" rIns="0" bIns="0" rtlCol="0"/>
          <a:lstStyle/>
          <a:p>
            <a:endParaRPr sz="1805"/>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2098" name="Picture 5"/>
          <p:cNvPicPr>
            <a:picLocks noChangeAspect="1"/>
          </p:cNvPicPr>
          <p:nvPr/>
        </p:nvPicPr>
        <p:blipFill>
          <a:blip r:embed="rId1"/>
          <a:stretch>
            <a:fillRect/>
          </a:stretch>
        </p:blipFill>
        <p:spPr>
          <a:xfrm>
            <a:off x="1524000" y="0"/>
            <a:ext cx="9144000" cy="6858000"/>
          </a:xfrm>
          <a:prstGeom prst="rect">
            <a:avLst/>
          </a:prstGeom>
          <a:noFill/>
          <a:ln w="9525">
            <a:noFill/>
          </a:ln>
        </p:spPr>
      </p:pic>
    </p:spTree>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fld id="{9A0DB2DC-4C9A-4742-B13C-FB6460FD3503}" type="slidenum">
              <a:rPr lang="zh-CN" altLang="en-US" dirty="0">
                <a:solidFill>
                  <a:schemeClr val="dk1">
                    <a:tint val="75000"/>
                  </a:schemeClr>
                </a:solidFill>
                <a:latin typeface="Arial" panose="020B0604020202020204" pitchFamily="34" charset="0"/>
              </a:rPr>
            </a:fld>
            <a:endParaRPr lang="zh-CN" altLang="en-US" dirty="0">
              <a:solidFill>
                <a:schemeClr val="dk1">
                  <a:tint val="75000"/>
                </a:schemeClr>
              </a:solidFill>
              <a:latin typeface="Arial" panose="020B0604020202020204" pitchFamily="34" charset="0"/>
            </a:endParaRPr>
          </a:p>
        </p:txBody>
      </p:sp>
      <p:sp>
        <p:nvSpPr>
          <p:cNvPr id="620546" name="标题 620545"/>
          <p:cNvSpPr>
            <a:spLocks noGrp="1"/>
          </p:cNvSpPr>
          <p:nvPr>
            <p:ph type="title"/>
          </p:nvPr>
        </p:nvSpPr>
        <p:spPr>
          <a:xfrm>
            <a:off x="1838325" y="231775"/>
            <a:ext cx="7442200" cy="664845"/>
          </a:xfrm>
        </p:spPr>
        <p:txBody>
          <a:bodyPr anchor="b"/>
          <a:p>
            <a:r>
              <a:rPr lang="zh-CN" altLang="en-US" b="0" dirty="0">
                <a:solidFill>
                  <a:schemeClr val="accent1">
                    <a:lumMod val="75000"/>
                  </a:schemeClr>
                </a:solidFill>
              </a:rPr>
              <a:t>课堂测</a:t>
            </a:r>
            <a:endParaRPr lang="zh-CN" altLang="en-US" b="0" dirty="0">
              <a:solidFill>
                <a:schemeClr val="accent1">
                  <a:lumMod val="75000"/>
                </a:schemeClr>
              </a:solidFill>
            </a:endParaRPr>
          </a:p>
        </p:txBody>
      </p:sp>
      <p:sp>
        <p:nvSpPr>
          <p:cNvPr id="620547" name="文本占位符 620546"/>
          <p:cNvSpPr>
            <a:spLocks noGrp="1"/>
          </p:cNvSpPr>
          <p:nvPr>
            <p:ph type="body" idx="1"/>
            <p:custDataLst>
              <p:tags r:id="rId2"/>
            </p:custDataLst>
          </p:nvPr>
        </p:nvSpPr>
        <p:spPr>
          <a:xfrm>
            <a:off x="1124585" y="1196975"/>
            <a:ext cx="9291320" cy="3889375"/>
          </a:xfrm>
        </p:spPr>
        <p:txBody>
          <a:bodyPr>
            <a:normAutofit fontScale="60000"/>
          </a:bodyPr>
          <a:p>
            <a:pPr>
              <a:lnSpc>
                <a:spcPct val="120000"/>
              </a:lnSpc>
              <a:buNone/>
            </a:pPr>
            <a:r>
              <a:rPr lang="en-US" altLang="zh-CN" sz="2100" dirty="0">
                <a:solidFill>
                  <a:schemeClr val="dk1"/>
                </a:solidFill>
              </a:rPr>
              <a:t>1. </a:t>
            </a:r>
            <a:r>
              <a:rPr lang="zh-CN" altLang="en-US" sz="2100" dirty="0">
                <a:solidFill>
                  <a:schemeClr val="dk1"/>
                </a:solidFill>
              </a:rPr>
              <a:t>如果加一重物于交联橡皮筋，保持恒定的张力，当加热该橡胶时，重物位置如何变化？（        ）</a:t>
            </a:r>
            <a:endParaRPr lang="zh-CN" altLang="en-US" sz="2100" dirty="0">
              <a:solidFill>
                <a:schemeClr val="dk1"/>
              </a:solidFill>
            </a:endParaRPr>
          </a:p>
          <a:p>
            <a:pPr>
              <a:lnSpc>
                <a:spcPct val="120000"/>
              </a:lnSpc>
              <a:buNone/>
            </a:pPr>
            <a:r>
              <a:rPr lang="zh-CN" altLang="en-US" sz="2100">
                <a:solidFill>
                  <a:schemeClr val="dk1"/>
                </a:solidFill>
              </a:rPr>
              <a:t>   </a:t>
            </a:r>
            <a:r>
              <a:rPr lang="en-US" altLang="zh-CN" sz="2100" dirty="0">
                <a:solidFill>
                  <a:schemeClr val="dk1"/>
                </a:solidFill>
              </a:rPr>
              <a:t>A. </a:t>
            </a:r>
            <a:r>
              <a:rPr lang="zh-CN" altLang="en-US" sz="2100" dirty="0">
                <a:solidFill>
                  <a:schemeClr val="dk1"/>
                </a:solidFill>
              </a:rPr>
              <a:t>升高   </a:t>
            </a:r>
            <a:r>
              <a:rPr lang="en-US" altLang="zh-CN" sz="2100" dirty="0">
                <a:solidFill>
                  <a:schemeClr val="dk1"/>
                </a:solidFill>
              </a:rPr>
              <a:t>B   </a:t>
            </a:r>
            <a:r>
              <a:rPr lang="zh-CN" altLang="en-US" sz="2100" dirty="0">
                <a:solidFill>
                  <a:schemeClr val="dk1"/>
                </a:solidFill>
              </a:rPr>
              <a:t>降低  </a:t>
            </a:r>
            <a:r>
              <a:rPr lang="en-US" altLang="zh-CN" sz="2100" dirty="0">
                <a:solidFill>
                  <a:schemeClr val="dk1"/>
                </a:solidFill>
              </a:rPr>
              <a:t>C   </a:t>
            </a:r>
            <a:r>
              <a:rPr lang="zh-CN" altLang="en-US" sz="2100" dirty="0">
                <a:solidFill>
                  <a:schemeClr val="dk1"/>
                </a:solidFill>
              </a:rPr>
              <a:t>不变</a:t>
            </a:r>
            <a:endParaRPr lang="zh-CN" altLang="en-US" sz="2100" dirty="0">
              <a:solidFill>
                <a:schemeClr val="dk1"/>
              </a:solidFill>
            </a:endParaRPr>
          </a:p>
          <a:p>
            <a:pPr>
              <a:lnSpc>
                <a:spcPct val="120000"/>
              </a:lnSpc>
              <a:buNone/>
            </a:pPr>
            <a:r>
              <a:rPr lang="en-US" altLang="zh-CN" sz="2100" dirty="0">
                <a:solidFill>
                  <a:schemeClr val="dk1"/>
                </a:solidFill>
              </a:rPr>
              <a:t>2. </a:t>
            </a:r>
            <a:r>
              <a:rPr lang="zh-CN" altLang="en-US" sz="2100" dirty="0">
                <a:solidFill>
                  <a:schemeClr val="dk1"/>
                </a:solidFill>
              </a:rPr>
              <a:t>有关橡胶高弹性的描述正确的是（        ）？</a:t>
            </a:r>
            <a:endParaRPr lang="zh-CN" altLang="en-US" sz="2100" dirty="0">
              <a:solidFill>
                <a:schemeClr val="dk1"/>
              </a:solidFill>
            </a:endParaRPr>
          </a:p>
          <a:p>
            <a:pPr>
              <a:lnSpc>
                <a:spcPct val="120000"/>
              </a:lnSpc>
              <a:buNone/>
            </a:pPr>
            <a:r>
              <a:rPr lang="zh-CN" altLang="en-US" sz="2100">
                <a:solidFill>
                  <a:schemeClr val="dk1"/>
                </a:solidFill>
              </a:rPr>
              <a:t>    </a:t>
            </a:r>
            <a:r>
              <a:rPr lang="en-US" altLang="zh-CN" sz="2100" dirty="0">
                <a:solidFill>
                  <a:schemeClr val="dk1"/>
                </a:solidFill>
              </a:rPr>
              <a:t>A </a:t>
            </a:r>
            <a:r>
              <a:rPr lang="zh-CN" altLang="en-US" sz="2100" dirty="0">
                <a:solidFill>
                  <a:schemeClr val="dk1"/>
                </a:solidFill>
              </a:rPr>
              <a:t>弹性模量低  </a:t>
            </a:r>
            <a:r>
              <a:rPr lang="en-US" altLang="zh-CN" sz="2100" dirty="0">
                <a:solidFill>
                  <a:schemeClr val="dk1"/>
                </a:solidFill>
              </a:rPr>
              <a:t>B   </a:t>
            </a:r>
            <a:r>
              <a:rPr lang="zh-CN" altLang="en-US" sz="2100" dirty="0">
                <a:solidFill>
                  <a:schemeClr val="dk1"/>
                </a:solidFill>
              </a:rPr>
              <a:t>形变量较小  </a:t>
            </a:r>
            <a:r>
              <a:rPr lang="en-US" altLang="zh-CN" sz="2100" dirty="0">
                <a:solidFill>
                  <a:schemeClr val="dk1"/>
                </a:solidFill>
              </a:rPr>
              <a:t>C   </a:t>
            </a:r>
            <a:r>
              <a:rPr lang="zh-CN" altLang="en-US" sz="2100" dirty="0">
                <a:solidFill>
                  <a:schemeClr val="dk1"/>
                </a:solidFill>
              </a:rPr>
              <a:t>能弹性      </a:t>
            </a:r>
            <a:r>
              <a:rPr lang="en-US" altLang="zh-CN" sz="2100" dirty="0">
                <a:solidFill>
                  <a:schemeClr val="dk1"/>
                </a:solidFill>
              </a:rPr>
              <a:t>D </a:t>
            </a:r>
            <a:r>
              <a:rPr lang="zh-CN" altLang="en-US" sz="2100" dirty="0">
                <a:solidFill>
                  <a:schemeClr val="dk1"/>
                </a:solidFill>
              </a:rPr>
              <a:t>压缩时放热</a:t>
            </a:r>
            <a:endParaRPr lang="zh-CN" altLang="en-US" sz="2100" dirty="0">
              <a:solidFill>
                <a:schemeClr val="dk1"/>
              </a:solidFill>
            </a:endParaRPr>
          </a:p>
          <a:p>
            <a:pPr>
              <a:lnSpc>
                <a:spcPct val="120000"/>
              </a:lnSpc>
              <a:buNone/>
            </a:pPr>
            <a:r>
              <a:rPr lang="en-US" altLang="zh-CN" sz="2100" dirty="0">
                <a:solidFill>
                  <a:schemeClr val="dk1"/>
                </a:solidFill>
              </a:rPr>
              <a:t>3. </a:t>
            </a:r>
            <a:r>
              <a:rPr lang="zh-CN" altLang="en-US" sz="2100" dirty="0">
                <a:solidFill>
                  <a:schemeClr val="dk1"/>
                </a:solidFill>
              </a:rPr>
              <a:t>产生高弹性的分子结构特征是  （        ）？</a:t>
            </a:r>
            <a:endParaRPr lang="zh-CN" altLang="en-US" sz="2100" dirty="0">
              <a:solidFill>
                <a:schemeClr val="dk1"/>
              </a:solidFill>
            </a:endParaRPr>
          </a:p>
          <a:p>
            <a:pPr>
              <a:lnSpc>
                <a:spcPct val="120000"/>
              </a:lnSpc>
              <a:buNone/>
            </a:pPr>
            <a:r>
              <a:rPr lang="zh-CN" altLang="en-US" sz="2100">
                <a:solidFill>
                  <a:schemeClr val="dk1"/>
                </a:solidFill>
              </a:rPr>
              <a:t>    </a:t>
            </a:r>
            <a:r>
              <a:rPr lang="en-US" altLang="zh-CN" sz="2100" dirty="0">
                <a:solidFill>
                  <a:schemeClr val="dk1"/>
                </a:solidFill>
              </a:rPr>
              <a:t>A   </a:t>
            </a:r>
            <a:r>
              <a:rPr lang="zh-CN" altLang="en-US" sz="2100" dirty="0">
                <a:solidFill>
                  <a:schemeClr val="dk1"/>
                </a:solidFill>
              </a:rPr>
              <a:t>分子链具有一定柔性    </a:t>
            </a:r>
            <a:endParaRPr lang="zh-CN" altLang="en-US" sz="2100" dirty="0">
              <a:solidFill>
                <a:schemeClr val="dk1"/>
              </a:solidFill>
            </a:endParaRPr>
          </a:p>
          <a:p>
            <a:pPr>
              <a:lnSpc>
                <a:spcPct val="120000"/>
              </a:lnSpc>
              <a:buNone/>
            </a:pPr>
            <a:r>
              <a:rPr lang="zh-CN" altLang="en-US" sz="2100" dirty="0">
                <a:solidFill>
                  <a:schemeClr val="dk1"/>
                </a:solidFill>
              </a:rPr>
              <a:t>    </a:t>
            </a:r>
            <a:r>
              <a:rPr lang="en-US" altLang="zh-CN" sz="2100" dirty="0">
                <a:solidFill>
                  <a:schemeClr val="dk1"/>
                </a:solidFill>
              </a:rPr>
              <a:t>B   </a:t>
            </a:r>
            <a:r>
              <a:rPr lang="zh-CN" altLang="en-US" sz="2100" dirty="0">
                <a:solidFill>
                  <a:schemeClr val="dk1"/>
                </a:solidFill>
              </a:rPr>
              <a:t>分子之间具有强烈的相互作用 </a:t>
            </a:r>
            <a:endParaRPr lang="zh-CN" altLang="en-US" sz="2100" dirty="0">
              <a:solidFill>
                <a:schemeClr val="dk1"/>
              </a:solidFill>
            </a:endParaRPr>
          </a:p>
          <a:p>
            <a:pPr>
              <a:lnSpc>
                <a:spcPct val="120000"/>
              </a:lnSpc>
              <a:buNone/>
            </a:pPr>
            <a:r>
              <a:rPr lang="zh-CN" altLang="en-US" sz="2100" dirty="0">
                <a:solidFill>
                  <a:schemeClr val="dk1"/>
                </a:solidFill>
              </a:rPr>
              <a:t>    </a:t>
            </a:r>
            <a:r>
              <a:rPr lang="en-US" altLang="zh-CN" sz="2100" dirty="0">
                <a:solidFill>
                  <a:schemeClr val="dk1"/>
                </a:solidFill>
              </a:rPr>
              <a:t>C  </a:t>
            </a:r>
            <a:r>
              <a:rPr lang="zh-CN" altLang="en-US" sz="2100" dirty="0">
                <a:solidFill>
                  <a:schemeClr val="dk1"/>
                </a:solidFill>
              </a:rPr>
              <a:t>分子链之间化学键连接    </a:t>
            </a:r>
            <a:r>
              <a:rPr lang="en-US" altLang="zh-CN" sz="2100" dirty="0">
                <a:solidFill>
                  <a:schemeClr val="dk1"/>
                </a:solidFill>
              </a:rPr>
              <a:t>D  </a:t>
            </a:r>
            <a:r>
              <a:rPr lang="zh-CN" altLang="en-US" sz="2100" dirty="0">
                <a:solidFill>
                  <a:schemeClr val="dk1"/>
                </a:solidFill>
              </a:rPr>
              <a:t>常温下能够结晶 </a:t>
            </a:r>
            <a:endParaRPr lang="zh-CN" altLang="en-US" sz="2100" dirty="0">
              <a:solidFill>
                <a:schemeClr val="dk1"/>
              </a:solidFill>
            </a:endParaRPr>
          </a:p>
          <a:p>
            <a:pPr>
              <a:lnSpc>
                <a:spcPct val="120000"/>
              </a:lnSpc>
              <a:buNone/>
            </a:pPr>
            <a:r>
              <a:rPr lang="zh-CN" altLang="en-US" sz="2100" dirty="0">
                <a:solidFill>
                  <a:schemeClr val="dk1"/>
                </a:solidFill>
              </a:rPr>
              <a:t>    </a:t>
            </a:r>
            <a:r>
              <a:rPr lang="en-US" altLang="zh-CN" sz="2100" dirty="0">
                <a:solidFill>
                  <a:schemeClr val="dk1"/>
                </a:solidFill>
              </a:rPr>
              <a:t>E  </a:t>
            </a:r>
            <a:r>
              <a:rPr lang="zh-CN" altLang="en-US" sz="2100" dirty="0">
                <a:solidFill>
                  <a:schemeClr val="dk1"/>
                </a:solidFill>
              </a:rPr>
              <a:t>相对分子质量足够大</a:t>
            </a:r>
            <a:endParaRPr lang="zh-CN" altLang="en-US" sz="2100" dirty="0">
              <a:solidFill>
                <a:schemeClr val="dk1"/>
              </a:solidFill>
            </a:endParaRPr>
          </a:p>
          <a:p>
            <a:pPr>
              <a:lnSpc>
                <a:spcPct val="120000"/>
              </a:lnSpc>
              <a:buNone/>
            </a:pPr>
            <a:r>
              <a:rPr lang="en-US" altLang="zh-CN" sz="2100" dirty="0">
                <a:solidFill>
                  <a:schemeClr val="dk1"/>
                </a:solidFill>
              </a:rPr>
              <a:t>4. </a:t>
            </a:r>
            <a:r>
              <a:rPr lang="zh-CN" altLang="en-US" sz="2100" dirty="0">
                <a:solidFill>
                  <a:schemeClr val="dk1"/>
                </a:solidFill>
              </a:rPr>
              <a:t>elastic deformation （</a:t>
            </a:r>
            <a:r>
              <a:rPr lang="en-US" altLang="zh-CN" sz="2100" dirty="0">
                <a:solidFill>
                  <a:schemeClr val="dk1"/>
                </a:solidFill>
              </a:rPr>
              <a:t>          )  entropy elasticity</a:t>
            </a:r>
            <a:r>
              <a:rPr lang="zh-CN" altLang="en-US" sz="2100" dirty="0">
                <a:solidFill>
                  <a:schemeClr val="dk1"/>
                </a:solidFill>
                <a:sym typeface="+mn-ea"/>
              </a:rPr>
              <a:t>（</a:t>
            </a:r>
            <a:r>
              <a:rPr lang="en-US" altLang="zh-CN" sz="2100" dirty="0">
                <a:solidFill>
                  <a:schemeClr val="dk1"/>
                </a:solidFill>
                <a:sym typeface="+mn-ea"/>
              </a:rPr>
              <a:t>          ) </a:t>
            </a:r>
            <a:r>
              <a:rPr lang="en-US" altLang="zh-CN" sz="2100" dirty="0">
                <a:solidFill>
                  <a:schemeClr val="dk1"/>
                </a:solidFill>
              </a:rPr>
              <a:t> one-way drawing </a:t>
            </a:r>
            <a:r>
              <a:rPr lang="zh-CN" altLang="en-US" sz="2100" dirty="0">
                <a:solidFill>
                  <a:schemeClr val="dk1"/>
                </a:solidFill>
                <a:sym typeface="+mn-ea"/>
              </a:rPr>
              <a:t>（</a:t>
            </a:r>
            <a:r>
              <a:rPr lang="en-US" altLang="zh-CN" sz="2100" dirty="0">
                <a:solidFill>
                  <a:schemeClr val="dk1"/>
                </a:solidFill>
                <a:sym typeface="+mn-ea"/>
              </a:rPr>
              <a:t>          ) </a:t>
            </a:r>
            <a:r>
              <a:rPr lang="zh-CN" altLang="en-US" sz="2100" dirty="0">
                <a:solidFill>
                  <a:schemeClr val="dk1"/>
                </a:solidFill>
              </a:rPr>
              <a:t>elasticelongation </a:t>
            </a:r>
            <a:r>
              <a:rPr lang="zh-CN" altLang="en-US" sz="2100" dirty="0">
                <a:solidFill>
                  <a:schemeClr val="dk1"/>
                </a:solidFill>
                <a:sym typeface="+mn-ea"/>
              </a:rPr>
              <a:t>（</a:t>
            </a:r>
            <a:r>
              <a:rPr lang="en-US" altLang="zh-CN" sz="2100" dirty="0">
                <a:solidFill>
                  <a:schemeClr val="dk1"/>
                </a:solidFill>
                <a:sym typeface="+mn-ea"/>
              </a:rPr>
              <a:t>          ) </a:t>
            </a:r>
            <a:r>
              <a:rPr lang="en-US" altLang="zh-CN" sz="2100" dirty="0">
                <a:solidFill>
                  <a:schemeClr val="dk1"/>
                </a:solidFill>
              </a:rPr>
              <a:t>  Poisson’s ratio </a:t>
            </a:r>
            <a:r>
              <a:rPr lang="zh-CN" altLang="en-US" sz="2100" dirty="0">
                <a:solidFill>
                  <a:schemeClr val="dk1"/>
                </a:solidFill>
                <a:sym typeface="+mn-ea"/>
              </a:rPr>
              <a:t>（</a:t>
            </a:r>
            <a:r>
              <a:rPr lang="en-US" altLang="zh-CN" sz="2100" dirty="0">
                <a:solidFill>
                  <a:schemeClr val="dk1"/>
                </a:solidFill>
                <a:sym typeface="+mn-ea"/>
              </a:rPr>
              <a:t>          ) </a:t>
            </a:r>
            <a:endParaRPr lang="en-US" altLang="zh-CN" sz="2100" dirty="0">
              <a:solidFill>
                <a:schemeClr val="dk1"/>
              </a:solidFill>
            </a:endParaRPr>
          </a:p>
        </p:txBody>
      </p:sp>
      <p:sp>
        <p:nvSpPr>
          <p:cNvPr id="620548" name="文本框 620547"/>
          <p:cNvSpPr txBox="1"/>
          <p:nvPr>
            <p:custDataLst>
              <p:tags r:id="rId3"/>
            </p:custDataLst>
          </p:nvPr>
        </p:nvSpPr>
        <p:spPr>
          <a:xfrm>
            <a:off x="1248728" y="5386388"/>
            <a:ext cx="7704137" cy="829945"/>
          </a:xfrm>
          <a:prstGeom prst="rect">
            <a:avLst/>
          </a:prstGeom>
          <a:noFill/>
          <a:ln w="12700">
            <a:noFill/>
          </a:ln>
        </p:spPr>
        <p:txBody>
          <a:bodyPr>
            <a:spAutoFit/>
          </a:bodyPr>
          <a:p>
            <a:r>
              <a:rPr lang="zh-CN" altLang="en-US" sz="2400" b="1" dirty="0">
                <a:solidFill>
                  <a:schemeClr val="dk1"/>
                </a:solidFill>
                <a:latin typeface="Arial" panose="020B0604020202020204" pitchFamily="34" charset="0"/>
              </a:rPr>
              <a:t>思考题</a:t>
            </a:r>
            <a:r>
              <a:rPr lang="en-US" altLang="zh-CN" sz="2400" b="1">
                <a:solidFill>
                  <a:schemeClr val="dk1"/>
                </a:solidFill>
                <a:latin typeface="Arial" panose="020B0604020202020204" pitchFamily="34" charset="0"/>
              </a:rPr>
              <a:t>:  </a:t>
            </a:r>
            <a:r>
              <a:rPr lang="zh-CN" altLang="en-US" sz="2400" b="1" dirty="0">
                <a:solidFill>
                  <a:schemeClr val="dk1"/>
                </a:solidFill>
                <a:latin typeface="Times New Roman" panose="02020603050405020304" pitchFamily="18" charset="0"/>
                <a:ea typeface="楷体_GB2312" pitchFamily="49" charset="-122"/>
              </a:rPr>
              <a:t>在橡胶下悬一砝码，保持外界不变，升温时会发生什么现象？</a:t>
            </a:r>
            <a:endParaRPr lang="zh-CN" altLang="en-US" sz="2400" b="1" dirty="0">
              <a:solidFill>
                <a:schemeClr val="dk1"/>
              </a:solidFill>
              <a:latin typeface="Times New Roman" panose="02020603050405020304" pitchFamily="18" charset="0"/>
              <a:ea typeface="楷体_GB2312" pitchFamily="49"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0548"/>
                                        </p:tgtEl>
                                        <p:attrNameLst>
                                          <p:attrName>style.visibility</p:attrName>
                                        </p:attrNameLst>
                                      </p:cBhvr>
                                      <p:to>
                                        <p:strVal val="visible"/>
                                      </p:to>
                                    </p:set>
                                    <p:animEffect transition="in" filter="blinds(horizontal)">
                                      <p:cBhvr>
                                        <p:cTn id="7" dur="500"/>
                                        <p:tgtEl>
                                          <p:spTgt spid="620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custDataLst>
              <p:tags r:id="rId1"/>
            </p:custDataLst>
          </p:nvPr>
        </p:nvSpPr>
        <p:spPr/>
        <p:txBody>
          <a:bodyPr/>
          <a:p>
            <a:pPr lvl="0"/>
            <a:fld id="{9A0DB2DC-4C9A-4742-B13C-FB6460FD3503}" type="slidenum">
              <a:rPr lang="zh-CN" altLang="en-US" dirty="0">
                <a:solidFill>
                  <a:schemeClr val="dk1">
                    <a:tint val="75000"/>
                  </a:schemeClr>
                </a:solidFill>
                <a:latin typeface="Arial" panose="020B0604020202020204" pitchFamily="34" charset="0"/>
              </a:rPr>
            </a:fld>
            <a:endParaRPr lang="zh-CN" altLang="en-US" dirty="0">
              <a:solidFill>
                <a:schemeClr val="dk1">
                  <a:tint val="75000"/>
                </a:schemeClr>
              </a:solidFill>
              <a:latin typeface="Arial" panose="020B0604020202020204" pitchFamily="34" charset="0"/>
            </a:endParaRPr>
          </a:p>
        </p:txBody>
      </p:sp>
      <p:sp>
        <p:nvSpPr>
          <p:cNvPr id="621570" name="标题 621569"/>
          <p:cNvSpPr>
            <a:spLocks noGrp="1"/>
          </p:cNvSpPr>
          <p:nvPr>
            <p:ph type="title"/>
          </p:nvPr>
        </p:nvSpPr>
        <p:spPr>
          <a:xfrm>
            <a:off x="652463" y="-81915"/>
            <a:ext cx="7620000" cy="838200"/>
          </a:xfrm>
        </p:spPr>
        <p:txBody>
          <a:bodyPr anchor="b"/>
          <a:p>
            <a:r>
              <a:rPr lang="zh-CN" altLang="en-US" sz="2800" b="0" dirty="0">
                <a:solidFill>
                  <a:schemeClr val="accent1">
                    <a:lumMod val="75000"/>
                  </a:schemeClr>
                </a:solidFill>
                <a:latin typeface="Times New Roman" panose="02020603050405020304" pitchFamily="18" charset="0"/>
              </a:rPr>
              <a:t>小结</a:t>
            </a:r>
            <a:endParaRPr lang="zh-CN" altLang="en-US" sz="2800" b="0" dirty="0">
              <a:solidFill>
                <a:schemeClr val="accent1">
                  <a:lumMod val="75000"/>
                </a:schemeClr>
              </a:solidFill>
              <a:latin typeface="Times New Roman" panose="02020603050405020304" pitchFamily="18" charset="0"/>
            </a:endParaRPr>
          </a:p>
        </p:txBody>
      </p:sp>
      <p:sp>
        <p:nvSpPr>
          <p:cNvPr id="621571" name="文本框 621570"/>
          <p:cNvSpPr txBox="1"/>
          <p:nvPr/>
        </p:nvSpPr>
        <p:spPr>
          <a:xfrm>
            <a:off x="728345" y="1483360"/>
            <a:ext cx="10994390" cy="2676525"/>
          </a:xfrm>
          <a:prstGeom prst="rect">
            <a:avLst/>
          </a:prstGeom>
          <a:noFill/>
          <a:ln w="12700">
            <a:noFill/>
          </a:ln>
        </p:spPr>
        <p:txBody>
          <a:bodyPr wrap="square">
            <a:spAutoFit/>
          </a:bodyPr>
          <a:p>
            <a:pPr marL="342900" indent="-342900">
              <a:spcBef>
                <a:spcPct val="50000"/>
              </a:spcBef>
              <a:buAutoNum type="arabicPeriod"/>
            </a:pPr>
            <a:r>
              <a:rPr lang="zh-CN" altLang="en-US" sz="2400" b="1" dirty="0">
                <a:solidFill>
                  <a:srgbClr val="0000FF"/>
                </a:solidFill>
              </a:rPr>
              <a:t>Concepts: Stress, strain, elastic modulus, thermoplastic elastomer</a:t>
            </a:r>
            <a:endParaRPr lang="zh-CN" altLang="en-US" sz="2400" b="1" dirty="0">
              <a:solidFill>
                <a:srgbClr val="0000FF"/>
              </a:solidFill>
            </a:endParaRPr>
          </a:p>
          <a:p>
            <a:pPr marL="342900" indent="-342900">
              <a:spcBef>
                <a:spcPct val="50000"/>
              </a:spcBef>
              <a:buAutoNum type="arabicPeriod"/>
            </a:pPr>
            <a:r>
              <a:rPr lang="zh-CN" altLang="en-US" sz="2400" b="1" dirty="0">
                <a:solidFill>
                  <a:srgbClr val="0000FF"/>
                </a:solidFill>
              </a:rPr>
              <a:t>Characteristics and essence of rubber elasticity</a:t>
            </a:r>
            <a:endParaRPr lang="zh-CN" altLang="en-US" sz="2400" b="1" dirty="0">
              <a:solidFill>
                <a:srgbClr val="0000FF"/>
              </a:solidFill>
            </a:endParaRPr>
          </a:p>
          <a:p>
            <a:pPr marL="342900" indent="-342900">
              <a:spcBef>
                <a:spcPct val="50000"/>
              </a:spcBef>
              <a:buAutoNum type="arabicPeriod"/>
            </a:pPr>
            <a:r>
              <a:rPr lang="zh-CN" altLang="en-US" sz="2400" b="1" dirty="0">
                <a:solidFill>
                  <a:srgbClr val="0000FF"/>
                </a:solidFill>
              </a:rPr>
              <a:t>The relationship between high elasticity and molecular chain structure</a:t>
            </a:r>
            <a:endParaRPr lang="zh-CN" altLang="en-US" sz="2400" b="1" dirty="0">
              <a:solidFill>
                <a:srgbClr val="0000FF"/>
              </a:solidFill>
            </a:endParaRPr>
          </a:p>
          <a:p>
            <a:pPr marL="342900" indent="-342900">
              <a:spcBef>
                <a:spcPct val="50000"/>
              </a:spcBef>
              <a:buAutoNum type="arabicPeriod"/>
            </a:pPr>
            <a:r>
              <a:rPr lang="zh-CN" altLang="en-US" sz="2400" b="1" dirty="0">
                <a:solidFill>
                  <a:srgbClr val="0000FF"/>
                </a:solidFill>
              </a:rPr>
              <a:t>Thermodynamic analysis of rubber elasticity and its significance</a:t>
            </a:r>
            <a:endParaRPr lang="zh-CN" altLang="en-US" sz="2400" b="1" dirty="0">
              <a:solidFill>
                <a:srgbClr val="0000FF"/>
              </a:solidFill>
            </a:endParaRPr>
          </a:p>
          <a:p>
            <a:pPr marL="342900" indent="-342900">
              <a:spcBef>
                <a:spcPct val="50000"/>
              </a:spcBef>
              <a:buAutoNum type="arabicPeriod"/>
            </a:pPr>
            <a:r>
              <a:rPr lang="zh-CN" altLang="en-US" sz="2400" b="1" dirty="0">
                <a:solidFill>
                  <a:srgbClr val="0000FF"/>
                </a:solidFill>
              </a:rPr>
              <a:t>Understand the equation of state of elasticity of crosslinked rubber</a:t>
            </a:r>
            <a:endParaRPr lang="zh-CN" altLang="en-US" sz="2400" b="1" dirty="0">
              <a:solidFill>
                <a:srgbClr val="0000FF"/>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2050"/>
          <p:cNvSpPr txBox="1">
            <a:spLocks noGrp="1" noChangeArrowheads="1"/>
          </p:cNvSpPr>
          <p:nvPr>
            <p:ph type="title"/>
          </p:nvPr>
        </p:nvSpPr>
        <p:spPr>
          <a:xfrm>
            <a:off x="1892300" y="755650"/>
            <a:ext cx="3962400" cy="990600"/>
          </a:xfrm>
          <a:solidFill>
            <a:schemeClr val="tx1"/>
          </a:solidFill>
          <a:extLst>
            <a:ext uri="{91240B29-F687-4F45-9708-019B960494DF}">
              <a14:hiddenLine xmlns:a14="http://schemas.microsoft.com/office/drawing/2010/main" w="12700">
                <a:solidFill>
                  <a:schemeClr val="tx1"/>
                </a:solidFill>
                <a:prstDash val="solid"/>
                <a:miter lim="800000"/>
                <a:headEnd type="none" w="sm" len="sm"/>
                <a:tailEnd type="none" w="sm" len="sm"/>
              </a14:hiddenLine>
            </a:ext>
          </a:extLst>
        </p:spPr>
        <p:txBody>
          <a:bodyPr vert="horz" anchor="b">
            <a:normAutofit fontScale="90000"/>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zh-CN" sz="3200" b="0" i="0" u="none" strike="noStrike" kern="1200" cap="small" spc="0" normalizeH="0" baseline="0" noProof="0">
                <a:ln>
                  <a:noFill/>
                </a:ln>
                <a:solidFill>
                  <a:schemeClr val="bg1"/>
                </a:solidFill>
                <a:effectLst/>
                <a:uLnTx/>
                <a:uFillTx/>
                <a:latin typeface="+mj-lt"/>
                <a:ea typeface="+mj-ea"/>
                <a:cs typeface="+mj-cs"/>
              </a:rPr>
              <a:t>Christopher Columbus </a:t>
            </a:r>
            <a:r>
              <a:rPr kumimoji="0" lang="zh-CN" altLang="en-US" sz="3200" b="0" i="0" u="none" strike="noStrike" kern="1200" cap="small" spc="0" normalizeH="0" baseline="0" noProof="0">
                <a:ln>
                  <a:noFill/>
                </a:ln>
                <a:solidFill>
                  <a:schemeClr val="bg1"/>
                </a:solidFill>
                <a:effectLst/>
                <a:uLnTx/>
                <a:uFillTx/>
                <a:latin typeface="+mj-lt"/>
                <a:ea typeface="+mj-ea"/>
                <a:cs typeface="+mj-cs"/>
              </a:rPr>
              <a:t>哥伦布 (1451-1506)</a:t>
            </a:r>
            <a:endParaRPr kumimoji="0" lang="zh-CN" altLang="en-US" sz="3200" b="0" i="0" u="none" strike="noStrike" kern="1200" cap="small" spc="0" normalizeH="0" baseline="0" noProof="0">
              <a:ln>
                <a:noFill/>
              </a:ln>
              <a:solidFill>
                <a:schemeClr val="bg1"/>
              </a:solidFill>
              <a:effectLst/>
              <a:uLnTx/>
              <a:uFillTx/>
              <a:latin typeface="+mj-lt"/>
              <a:ea typeface="+mj-ea"/>
              <a:cs typeface="+mj-cs"/>
            </a:endParaRPr>
          </a:p>
        </p:txBody>
      </p:sp>
      <p:pic>
        <p:nvPicPr>
          <p:cNvPr id="5" name="Picture 2051" descr="E:\Columbus.gif"/>
          <p:cNvPicPr>
            <a:picLocks noChangeAspect="1"/>
          </p:cNvPicPr>
          <p:nvPr/>
        </p:nvPicPr>
        <p:blipFill>
          <a:blip r:embed="rId1"/>
          <a:stretch>
            <a:fillRect/>
          </a:stretch>
        </p:blipFill>
        <p:spPr>
          <a:xfrm>
            <a:off x="6161088" y="820738"/>
            <a:ext cx="3886200" cy="3103562"/>
          </a:xfrm>
          <a:prstGeom prst="rect">
            <a:avLst/>
          </a:prstGeom>
          <a:noFill/>
          <a:ln w="9525" cap="flat" cmpd="sng">
            <a:solidFill>
              <a:srgbClr val="669900"/>
            </a:solidFill>
            <a:prstDash val="solid"/>
            <a:miter/>
            <a:headEnd type="none" w="med" len="med"/>
            <a:tailEnd type="none" w="med" len="med"/>
          </a:ln>
        </p:spPr>
      </p:pic>
      <p:sp>
        <p:nvSpPr>
          <p:cNvPr id="6" name="Text Box 2052"/>
          <p:cNvSpPr txBox="1"/>
          <p:nvPr/>
        </p:nvSpPr>
        <p:spPr>
          <a:xfrm>
            <a:off x="6292850" y="4083050"/>
            <a:ext cx="3622675" cy="1938020"/>
          </a:xfrm>
          <a:prstGeom prst="rect">
            <a:avLst/>
          </a:prstGeom>
          <a:solidFill>
            <a:schemeClr val="tx1"/>
          </a:solidFill>
          <a:ln w="12700">
            <a:noFill/>
          </a:ln>
        </p:spPr>
        <p:txBody>
          <a:bodyPr>
            <a:spAutoFit/>
          </a:bodyPr>
          <a:p>
            <a:pPr algn="ctr" eaLnBrk="1" hangingPunct="1"/>
            <a:r>
              <a:rPr lang="zh-CN" altLang="en-US" sz="2400" dirty="0">
                <a:solidFill>
                  <a:srgbClr val="009900"/>
                </a:solidFill>
                <a:latin typeface="Arial" panose="020B0604020202020204" pitchFamily="34" charset="0"/>
              </a:rPr>
              <a:t>海地的印地安人土著人用一种类似牛奶的白色乳液放在木制的模子中，用烟熏的方法，蒸发掉水份来固化制成球做游戏。</a:t>
            </a:r>
            <a:endParaRPr lang="zh-CN" altLang="en-US" sz="2400" dirty="0">
              <a:solidFill>
                <a:srgbClr val="009900"/>
              </a:solidFill>
              <a:latin typeface="Arial" panose="020B0604020202020204" pitchFamily="34" charset="0"/>
            </a:endParaRPr>
          </a:p>
        </p:txBody>
      </p:sp>
      <p:pic>
        <p:nvPicPr>
          <p:cNvPr id="7" name="Picture 2053" descr="F:\ccport2.jpg"/>
          <p:cNvPicPr>
            <a:picLocks noChangeAspect="1"/>
          </p:cNvPicPr>
          <p:nvPr/>
        </p:nvPicPr>
        <p:blipFill>
          <a:blip r:embed="rId2"/>
          <a:stretch>
            <a:fillRect/>
          </a:stretch>
        </p:blipFill>
        <p:spPr>
          <a:xfrm>
            <a:off x="2438400" y="2181225"/>
            <a:ext cx="3019425" cy="3746500"/>
          </a:xfrm>
          <a:prstGeom prst="rect">
            <a:avLst/>
          </a:prstGeom>
          <a:noFill/>
          <a:ln w="9525" cap="flat" cmpd="sng">
            <a:solidFill>
              <a:schemeClr val="bg1"/>
            </a:solidFill>
            <a:prstDash val="solid"/>
            <a:miter/>
            <a:headEnd type="none" w="med" len="med"/>
            <a:tailEnd type="none" w="med" len="me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out)">
                                      <p:cBhvr>
                                        <p:cTn id="11" dur="500"/>
                                        <p:tgtEl>
                                          <p:spTgt spid="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2054" descr="E:\tire.jpg"/>
          <p:cNvPicPr>
            <a:picLocks noChangeAspect="1"/>
          </p:cNvPicPr>
          <p:nvPr/>
        </p:nvPicPr>
        <p:blipFill>
          <a:blip r:embed="rId1"/>
          <a:stretch>
            <a:fillRect/>
          </a:stretch>
        </p:blipFill>
        <p:spPr>
          <a:xfrm>
            <a:off x="2541588" y="868363"/>
            <a:ext cx="3219450" cy="2414587"/>
          </a:xfrm>
          <a:prstGeom prst="rect">
            <a:avLst/>
          </a:prstGeom>
          <a:noFill/>
          <a:ln w="9525">
            <a:noFill/>
          </a:ln>
          <a:effectLst>
            <a:outerShdw dist="107763" dir="18900000" algn="ctr" rotWithShape="0">
              <a:srgbClr val="808080"/>
            </a:outerShdw>
          </a:effectLst>
        </p:spPr>
      </p:pic>
      <p:pic>
        <p:nvPicPr>
          <p:cNvPr id="5" name="Picture 2055" descr="E:\tire-t32-02.jpg"/>
          <p:cNvPicPr>
            <a:picLocks noChangeAspect="1"/>
          </p:cNvPicPr>
          <p:nvPr/>
        </p:nvPicPr>
        <p:blipFill>
          <a:blip r:embed="rId2"/>
          <a:stretch>
            <a:fillRect/>
          </a:stretch>
        </p:blipFill>
        <p:spPr>
          <a:xfrm>
            <a:off x="6757988" y="877888"/>
            <a:ext cx="3282950" cy="2413000"/>
          </a:xfrm>
          <a:prstGeom prst="rect">
            <a:avLst/>
          </a:prstGeom>
          <a:noFill/>
          <a:ln w="9525">
            <a:noFill/>
          </a:ln>
          <a:effectLst>
            <a:outerShdw dist="107763" dir="18900000" algn="ctr" rotWithShape="0">
              <a:srgbClr val="808080"/>
            </a:outerShdw>
          </a:effectLst>
        </p:spPr>
      </p:pic>
      <p:pic>
        <p:nvPicPr>
          <p:cNvPr id="6" name="Picture 2056" descr="F:\Mich-S12-Rear.jpg"/>
          <p:cNvPicPr>
            <a:picLocks noChangeAspect="1"/>
          </p:cNvPicPr>
          <p:nvPr/>
        </p:nvPicPr>
        <p:blipFill>
          <a:blip r:embed="rId3"/>
          <a:stretch>
            <a:fillRect/>
          </a:stretch>
        </p:blipFill>
        <p:spPr>
          <a:xfrm>
            <a:off x="6983413" y="3432175"/>
            <a:ext cx="2676525" cy="3017838"/>
          </a:xfrm>
          <a:prstGeom prst="rect">
            <a:avLst/>
          </a:prstGeom>
          <a:noFill/>
          <a:ln w="9525">
            <a:noFill/>
          </a:ln>
          <a:effectLst>
            <a:outerShdw dist="107763" dir="18900000" algn="ctr" rotWithShape="0">
              <a:srgbClr val="808080"/>
            </a:outerShdw>
          </a:effectLst>
        </p:spPr>
      </p:pic>
      <p:sp>
        <p:nvSpPr>
          <p:cNvPr id="7" name="Text Box 2057"/>
          <p:cNvSpPr txBox="1"/>
          <p:nvPr/>
        </p:nvSpPr>
        <p:spPr>
          <a:xfrm>
            <a:off x="6985000" y="6142038"/>
            <a:ext cx="2735263" cy="645160"/>
          </a:xfrm>
          <a:prstGeom prst="rect">
            <a:avLst/>
          </a:prstGeom>
          <a:gradFill rotWithShape="0">
            <a:gsLst>
              <a:gs pos="0">
                <a:srgbClr val="CC9900"/>
              </a:gs>
              <a:gs pos="100000">
                <a:srgbClr val="FF5050"/>
              </a:gs>
            </a:gsLst>
            <a:lin ang="5400000" scaled="1"/>
            <a:tileRect/>
          </a:gradFill>
          <a:ln w="12700">
            <a:noFill/>
          </a:ln>
        </p:spPr>
        <p:txBody>
          <a:bodyPr>
            <a:spAutoFit/>
          </a:bodyPr>
          <a:p>
            <a:pPr algn="ctr" eaLnBrk="1" hangingPunct="1"/>
            <a:r>
              <a:rPr lang="en-US" altLang="zh-CN" sz="3600" dirty="0">
                <a:solidFill>
                  <a:schemeClr val="bg2"/>
                </a:solidFill>
                <a:latin typeface="华文隶书" panose="02010800040101010101" pitchFamily="2" charset="-122"/>
                <a:ea typeface="华文隶书" panose="02010800040101010101" pitchFamily="2" charset="-122"/>
              </a:rPr>
              <a:t>Michelin Tire</a:t>
            </a:r>
            <a:endParaRPr lang="zh-CN" altLang="en-US" sz="3200" dirty="0">
              <a:solidFill>
                <a:schemeClr val="bg2"/>
              </a:solidFill>
              <a:latin typeface="华文隶书" panose="02010800040101010101" pitchFamily="2" charset="-122"/>
              <a:ea typeface="华文隶书" panose="02010800040101010101" pitchFamily="2" charset="-122"/>
            </a:endParaRPr>
          </a:p>
        </p:txBody>
      </p:sp>
      <p:pic>
        <p:nvPicPr>
          <p:cNvPr id="8" name="Picture 2058"/>
          <p:cNvPicPr>
            <a:picLocks noChangeAspect="1"/>
          </p:cNvPicPr>
          <p:nvPr/>
        </p:nvPicPr>
        <p:blipFill>
          <a:blip r:embed="rId4"/>
          <a:stretch>
            <a:fillRect/>
          </a:stretch>
        </p:blipFill>
        <p:spPr>
          <a:xfrm>
            <a:off x="2770188" y="3427413"/>
            <a:ext cx="2800350" cy="2760662"/>
          </a:xfrm>
          <a:prstGeom prst="rect">
            <a:avLst/>
          </a:prstGeom>
          <a:noFill/>
          <a:ln w="9525">
            <a:noFill/>
          </a:ln>
          <a:effectLst>
            <a:outerShdw dist="107763" dir="18900000" algn="ctr" rotWithShape="0">
              <a:srgbClr val="808080"/>
            </a:outerShdw>
          </a:effectLst>
        </p:spPr>
      </p:pic>
      <p:sp>
        <p:nvSpPr>
          <p:cNvPr id="9" name="Text Box 2059"/>
          <p:cNvSpPr txBox="1"/>
          <p:nvPr/>
        </p:nvSpPr>
        <p:spPr>
          <a:xfrm>
            <a:off x="2747963" y="6172200"/>
            <a:ext cx="2808287" cy="645160"/>
          </a:xfrm>
          <a:prstGeom prst="rect">
            <a:avLst/>
          </a:prstGeom>
          <a:gradFill rotWithShape="0">
            <a:gsLst>
              <a:gs pos="0">
                <a:srgbClr val="CC9900"/>
              </a:gs>
              <a:gs pos="100000">
                <a:srgbClr val="FF5050"/>
              </a:gs>
            </a:gsLst>
            <a:lin ang="5400000" scaled="1"/>
            <a:tileRect/>
          </a:gradFill>
          <a:ln w="12700">
            <a:noFill/>
          </a:ln>
        </p:spPr>
        <p:txBody>
          <a:bodyPr>
            <a:spAutoFit/>
          </a:bodyPr>
          <a:p>
            <a:pPr algn="ctr" eaLnBrk="1" hangingPunct="1"/>
            <a:r>
              <a:rPr lang="en-US" altLang="zh-CN" sz="3600" dirty="0">
                <a:solidFill>
                  <a:schemeClr val="bg2"/>
                </a:solidFill>
                <a:latin typeface="华文隶书" panose="02010800040101010101" pitchFamily="2" charset="-122"/>
                <a:ea typeface="华文隶书" panose="02010800040101010101" pitchFamily="2" charset="-122"/>
              </a:rPr>
              <a:t>Dunlop Tire</a:t>
            </a:r>
            <a:endParaRPr lang="en-US" altLang="zh-CN" sz="3600" dirty="0">
              <a:solidFill>
                <a:schemeClr val="bg2"/>
              </a:solidFill>
              <a:latin typeface="华文隶书" panose="02010800040101010101" pitchFamily="2" charset="-122"/>
              <a:ea typeface="华文隶书" panose="02010800040101010101" pitchFamily="2" charset="-122"/>
            </a:endParaRPr>
          </a:p>
        </p:txBody>
      </p:sp>
      <p:sp>
        <p:nvSpPr>
          <p:cNvPr id="10" name="Rectangle 2060"/>
          <p:cNvSpPr/>
          <p:nvPr/>
        </p:nvSpPr>
        <p:spPr>
          <a:xfrm>
            <a:off x="6761163" y="128588"/>
            <a:ext cx="3281362" cy="755650"/>
          </a:xfrm>
          <a:prstGeom prst="rect">
            <a:avLst/>
          </a:prstGeom>
          <a:gradFill rotWithShape="0">
            <a:gsLst>
              <a:gs pos="0">
                <a:srgbClr val="9999FF"/>
              </a:gs>
              <a:gs pos="100000">
                <a:srgbClr val="969696"/>
              </a:gs>
            </a:gsLst>
            <a:lin ang="5400000" scaled="1"/>
            <a:tileRect/>
          </a:gradFill>
          <a:ln w="9525">
            <a:noFill/>
          </a:ln>
        </p:spPr>
        <p:txBody>
          <a:bodyPr lIns="92075" tIns="46038" rIns="92075" bIns="46038" anchor="ctr" anchorCtr="0"/>
          <a:p>
            <a:pPr algn="ctr" eaLnBrk="1" hangingPunct="1"/>
            <a:r>
              <a:rPr lang="en-US" altLang="zh-CN" sz="4800" b="1" dirty="0">
                <a:solidFill>
                  <a:srgbClr val="FFFF00"/>
                </a:solidFill>
                <a:latin typeface="Monotype Corsiva" panose="03010101010201010101" pitchFamily="66" charset="0"/>
                <a:ea typeface="Arial Unicode MS" panose="020B0604020202020204" charset="-122"/>
              </a:rPr>
              <a:t>Hancock Tire</a:t>
            </a:r>
            <a:endParaRPr lang="zh-CN" altLang="en-US" sz="4800" b="1" dirty="0">
              <a:solidFill>
                <a:srgbClr val="FFFF00"/>
              </a:solidFill>
              <a:latin typeface="Monotype Corsiva" panose="03010101010201010101" pitchFamily="66" charset="0"/>
              <a:ea typeface="Arial Unicode MS" panose="020B0604020202020204" charset="-122"/>
            </a:endParaRPr>
          </a:p>
        </p:txBody>
      </p:sp>
      <p:sp>
        <p:nvSpPr>
          <p:cNvPr id="11" name="Rectangle 2062"/>
          <p:cNvSpPr>
            <a:spLocks noGrp="1" noChangeArrowheads="1"/>
          </p:cNvSpPr>
          <p:nvPr>
            <p:ph type="title"/>
          </p:nvPr>
        </p:nvSpPr>
        <p:spPr>
          <a:xfrm>
            <a:off x="2522538" y="122238"/>
            <a:ext cx="3233738" cy="719138"/>
          </a:xfrm>
          <a:gradFill rotWithShape="0">
            <a:gsLst>
              <a:gs pos="0">
                <a:srgbClr val="9999FF"/>
              </a:gs>
              <a:gs pos="100000">
                <a:srgbClr val="969696"/>
              </a:gs>
            </a:gsLst>
            <a:lin ang="5400000" scaled="1"/>
          </a:gradFill>
        </p:spPr>
        <p:txBody>
          <a:bodyPr vert="horz" anchor="b">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small" spc="0" normalizeH="0" baseline="0" noProof="0" dirty="0">
                <a:ln>
                  <a:noFill/>
                </a:ln>
                <a:solidFill>
                  <a:srgbClr val="FFFF00"/>
                </a:solidFill>
                <a:effectLst/>
                <a:uLnTx/>
                <a:uFillTx/>
                <a:latin typeface="Monotype Corsiva" panose="03010101010201010101" pitchFamily="66" charset="0"/>
                <a:ea typeface="Arial Unicode MS" panose="020B0604020202020204" charset="-122"/>
                <a:cs typeface="Arial Unicode MS" panose="020B0604020202020204" charset="-122"/>
              </a:rPr>
              <a:t>Goodyear Tire</a:t>
            </a:r>
            <a:endParaRPr kumimoji="0" lang="zh-CN" altLang="en-US" sz="3600" b="0" i="0" u="none" strike="noStrike" kern="1200" cap="small" spc="0" normalizeH="0" baseline="0" noProof="0" dirty="0">
              <a:ln>
                <a:noFill/>
              </a:ln>
              <a:solidFill>
                <a:srgbClr val="FFFF00"/>
              </a:solidFill>
              <a:effectLst/>
              <a:uLnTx/>
              <a:uFillTx/>
              <a:latin typeface="+mj-lt"/>
              <a:ea typeface="Arial Unicode MS" panose="020B0604020202020204" charset="-122"/>
              <a:cs typeface="Arial Unicode MS" panose="020B0604020202020204" charset="-122"/>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500"/>
                                        <p:tgtEl>
                                          <p:spTgt spid="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out)">
                                      <p:cBhvr>
                                        <p:cTn id="19" dur="500"/>
                                        <p:tgtEl>
                                          <p:spTgt spid="5"/>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500"/>
                                        <p:tgtEl>
                                          <p:spTgt spid="8"/>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par>
                          <p:cTn id="32" fill="hold">
                            <p:stCondLst>
                              <p:cond delay="3500"/>
                            </p:stCondLst>
                            <p:childTnLst>
                              <p:par>
                                <p:cTn id="33" presetID="4" presetClass="entr" presetSubtype="32"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ox(ou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0" grpId="0" bldLvl="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2"/>
          <p:cNvSpPr>
            <a:spLocks noGrp="1" noChangeArrowheads="1"/>
          </p:cNvSpPr>
          <p:nvPr>
            <p:ph type="title"/>
          </p:nvPr>
        </p:nvSpPr>
        <p:spPr>
          <a:xfrm>
            <a:off x="3343275" y="195263"/>
            <a:ext cx="5943600" cy="717550"/>
          </a:xfrm>
        </p:spPr>
        <p:txBody>
          <a:bodyPr vert="horz" anchor="b">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small" spc="0" normalizeH="0" baseline="0" noProof="0" dirty="0">
                <a:ln>
                  <a:noFill/>
                </a:ln>
                <a:solidFill>
                  <a:schemeClr val="tx2"/>
                </a:solidFill>
                <a:effectLst/>
                <a:uLnTx/>
                <a:uFillTx/>
                <a:latin typeface="+mn-lt"/>
                <a:ea typeface="+mj-ea"/>
                <a:cs typeface="+mj-cs"/>
              </a:rPr>
              <a:t>The definition of rubber</a:t>
            </a:r>
            <a:endParaRPr kumimoji="0" lang="en-US" altLang="zh-CN" sz="4000" b="0" i="0" u="none" strike="noStrike" kern="1200" cap="small" spc="0" normalizeH="0" baseline="0" noProof="0" dirty="0">
              <a:ln>
                <a:noFill/>
              </a:ln>
              <a:solidFill>
                <a:schemeClr val="tx2"/>
              </a:solidFill>
              <a:effectLst/>
              <a:uLnTx/>
              <a:uFillTx/>
              <a:latin typeface="+mn-lt"/>
              <a:ea typeface="+mj-ea"/>
              <a:cs typeface="+mj-cs"/>
            </a:endParaRPr>
          </a:p>
        </p:txBody>
      </p:sp>
      <p:grpSp>
        <p:nvGrpSpPr>
          <p:cNvPr id="5" name="Group 3"/>
          <p:cNvGrpSpPr/>
          <p:nvPr/>
        </p:nvGrpSpPr>
        <p:grpSpPr>
          <a:xfrm>
            <a:off x="1073785" y="644525"/>
            <a:ext cx="10634715" cy="3435845"/>
            <a:chOff x="111" y="505"/>
            <a:chExt cx="5777" cy="1438"/>
          </a:xfrm>
        </p:grpSpPr>
        <p:sp>
          <p:nvSpPr>
            <p:cNvPr id="16393" name="Text Box 4"/>
            <p:cNvSpPr txBox="1"/>
            <p:nvPr/>
          </p:nvSpPr>
          <p:spPr>
            <a:xfrm>
              <a:off x="514" y="707"/>
              <a:ext cx="5374" cy="1236"/>
            </a:xfrm>
            <a:prstGeom prst="rect">
              <a:avLst/>
            </a:prstGeom>
            <a:noFill/>
            <a:ln w="12700">
              <a:noFill/>
            </a:ln>
          </p:spPr>
          <p:txBody>
            <a:bodyPr>
              <a:noAutofit/>
            </a:bodyPr>
            <a:p>
              <a:pPr marR="0" defTabSz="914400" eaLnBrk="1" hangingPunct="1">
                <a:lnSpc>
                  <a:spcPct val="120000"/>
                </a:lnSpc>
                <a:spcBef>
                  <a:spcPct val="30000"/>
                </a:spcBef>
                <a:buClrTx/>
                <a:buSzTx/>
                <a:buFontTx/>
                <a:buNone/>
                <a:defRPr/>
              </a:pPr>
              <a:r>
                <a:rPr lang="zh-CN" altLang="en-US" sz="2400" dirty="0">
                  <a:latin typeface="Arial" panose="020B0604020202020204" pitchFamily="34" charset="0"/>
                </a:rPr>
                <a:t>施加外力时发生大的形变、外力除去后可以恢复的弹性材料称为橡胶</a:t>
              </a:r>
              <a:r>
                <a:rPr lang="en-US" altLang="zh-CN" sz="2400" dirty="0">
                  <a:latin typeface="Arial" panose="020B0604020202020204" pitchFamily="34" charset="0"/>
                </a:rPr>
                <a:t>;</a:t>
              </a:r>
              <a:r>
                <a:rPr lang="zh-CN" altLang="en-US" sz="2400" cap="small" noProof="0" dirty="0">
                  <a:ln>
                    <a:noFill/>
                  </a:ln>
                  <a:effectLst/>
                  <a:uLnTx/>
                  <a:uFillTx/>
                  <a:cs typeface="+mj-cs"/>
                  <a:sym typeface="+mn-ea"/>
                </a:rPr>
                <a:t>美国材料协会标准(</a:t>
              </a:r>
              <a:r>
                <a:rPr lang="en-US" altLang="zh-CN" sz="2400" cap="small" noProof="0" dirty="0">
                  <a:ln>
                    <a:noFill/>
                  </a:ln>
                  <a:effectLst/>
                  <a:uLnTx/>
                  <a:uFillTx/>
                  <a:cs typeface="+mj-cs"/>
                  <a:sym typeface="+mn-ea"/>
                </a:rPr>
                <a:t>ASTM-American Society for Testing and Materials)</a:t>
              </a:r>
              <a:r>
                <a:rPr lang="zh-CN" altLang="en-US" sz="2400" cap="small" noProof="0" dirty="0">
                  <a:ln>
                    <a:noFill/>
                  </a:ln>
                  <a:effectLst/>
                  <a:uLnTx/>
                  <a:uFillTx/>
                  <a:cs typeface="+mj-cs"/>
                  <a:sym typeface="+mn-ea"/>
                </a:rPr>
                <a:t>规定:</a:t>
              </a:r>
              <a:r>
                <a:rPr lang="zh-CN" altLang="en-US" sz="2400" noProof="0" dirty="0">
                  <a:sym typeface="+mn-ea"/>
                </a:rPr>
                <a:t>20-70摄氏度下,1</a:t>
              </a:r>
              <a:r>
                <a:rPr lang="en-US" altLang="zh-CN" sz="2400" noProof="0" dirty="0">
                  <a:sym typeface="+mn-ea"/>
                </a:rPr>
                <a:t>min</a:t>
              </a:r>
              <a:r>
                <a:rPr lang="zh-CN" altLang="en-US" sz="2400" noProof="0" dirty="0">
                  <a:sym typeface="+mn-ea"/>
                </a:rPr>
                <a:t>可拉伸2倍的试样,当外力除去后1</a:t>
              </a:r>
              <a:r>
                <a:rPr lang="en-US" altLang="zh-CN" sz="2400" noProof="0" dirty="0">
                  <a:sym typeface="+mn-ea"/>
                </a:rPr>
                <a:t>min</a:t>
              </a:r>
              <a:r>
                <a:rPr lang="zh-CN" altLang="en-US" sz="2400" noProof="0" dirty="0">
                  <a:sym typeface="+mn-ea"/>
                </a:rPr>
                <a:t>内至少回缩到原长的1.5倍以下或者在使用条件下,具有10</a:t>
              </a:r>
              <a:r>
                <a:rPr lang="zh-CN" altLang="en-US" sz="2400" baseline="30000" noProof="0" dirty="0">
                  <a:sym typeface="+mn-ea"/>
                </a:rPr>
                <a:t>6</a:t>
              </a:r>
              <a:r>
                <a:rPr lang="zh-CN" altLang="en-US" sz="2400" baseline="-25000" noProof="0" dirty="0">
                  <a:sym typeface="+mn-ea"/>
                </a:rPr>
                <a:t>~</a:t>
              </a:r>
              <a:r>
                <a:rPr lang="zh-CN" altLang="en-US" sz="2400" noProof="0" dirty="0">
                  <a:sym typeface="+mn-ea"/>
                </a:rPr>
                <a:t>10</a:t>
              </a:r>
              <a:r>
                <a:rPr lang="zh-CN" altLang="en-US" sz="2400" baseline="30000" noProof="0" dirty="0">
                  <a:sym typeface="+mn-ea"/>
                </a:rPr>
                <a:t>7</a:t>
              </a:r>
              <a:r>
                <a:rPr lang="zh-CN" altLang="en-US" sz="2400" noProof="0" dirty="0">
                  <a:sym typeface="+mn-ea"/>
                </a:rPr>
                <a:t> </a:t>
              </a:r>
              <a:r>
                <a:rPr lang="en-US" altLang="zh-CN" sz="2400" noProof="0" dirty="0">
                  <a:sym typeface="+mn-ea"/>
                </a:rPr>
                <a:t>Pa</a:t>
              </a:r>
              <a:r>
                <a:rPr lang="zh-CN" altLang="en-US" sz="2400" noProof="0" dirty="0">
                  <a:sym typeface="+mn-ea"/>
                </a:rPr>
                <a:t>的杨氏模量者称为橡胶。</a:t>
              </a:r>
              <a:endParaRPr kumimoji="0" lang="zh-CN" altLang="en-US" sz="2400" kern="1200" cap="none" spc="0" normalizeH="0" baseline="0" noProof="0" dirty="0">
                <a:solidFill>
                  <a:schemeClr val="tx1"/>
                </a:solidFill>
                <a:latin typeface="+mn-lt"/>
                <a:ea typeface="+mn-ea"/>
                <a:cs typeface="+mn-cs"/>
              </a:endParaRPr>
            </a:p>
            <a:p>
              <a:pPr algn="ctr" eaLnBrk="1" hangingPunct="1"/>
              <a:endParaRPr lang="en-US" altLang="zh-CN" sz="2400" dirty="0">
                <a:latin typeface="Arial" panose="020B0604020202020204" pitchFamily="34" charset="0"/>
              </a:endParaRPr>
            </a:p>
          </p:txBody>
        </p:sp>
        <p:sp>
          <p:nvSpPr>
            <p:cNvPr id="16394" name="Text Box 5"/>
            <p:cNvSpPr txBox="1"/>
            <p:nvPr/>
          </p:nvSpPr>
          <p:spPr>
            <a:xfrm>
              <a:off x="111" y="671"/>
              <a:ext cx="333" cy="1088"/>
            </a:xfrm>
            <a:prstGeom prst="rect">
              <a:avLst/>
            </a:prstGeom>
            <a:noFill/>
            <a:ln w="12700">
              <a:noFill/>
            </a:ln>
          </p:spPr>
          <p:txBody>
            <a:bodyPr vert="eaVert">
              <a:spAutoFit/>
            </a:bodyPr>
            <a:p>
              <a:pPr algn="ctr" eaLnBrk="1" hangingPunct="1"/>
              <a:r>
                <a:rPr lang="zh-CN" altLang="en-US" sz="2800" dirty="0">
                  <a:solidFill>
                    <a:srgbClr val="FF7C80"/>
                  </a:solidFill>
                  <a:latin typeface="Arial" panose="020B0604020202020204" pitchFamily="34" charset="0"/>
                  <a:ea typeface="华文彩云" panose="02010800040101010101" pitchFamily="2" charset="-122"/>
                </a:rPr>
                <a:t>中文定义</a:t>
              </a:r>
              <a:endParaRPr lang="zh-CN" altLang="en-US" sz="2800" dirty="0">
                <a:solidFill>
                  <a:srgbClr val="FF7C80"/>
                </a:solidFill>
                <a:latin typeface="Arial" panose="020B0604020202020204" pitchFamily="34" charset="0"/>
                <a:ea typeface="华文彩云" panose="02010800040101010101" pitchFamily="2" charset="-122"/>
              </a:endParaRPr>
            </a:p>
          </p:txBody>
        </p:sp>
        <p:sp>
          <p:nvSpPr>
            <p:cNvPr id="8" name="AutoShape 6"/>
            <p:cNvSpPr>
              <a:spLocks noChangeArrowheads="1"/>
            </p:cNvSpPr>
            <p:nvPr/>
          </p:nvSpPr>
          <p:spPr bwMode="auto">
            <a:xfrm>
              <a:off x="383" y="505"/>
              <a:ext cx="336" cy="336"/>
            </a:xfrm>
            <a:prstGeom prst="star5">
              <a:avLst/>
            </a:prstGeom>
            <a:solidFill>
              <a:srgbClr val="FF00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96" name="AutoShape 7"/>
            <p:cNvSpPr/>
            <p:nvPr/>
          </p:nvSpPr>
          <p:spPr>
            <a:xfrm>
              <a:off x="527" y="649"/>
              <a:ext cx="5361" cy="1110"/>
            </a:xfrm>
            <a:prstGeom prst="roundRect">
              <a:avLst>
                <a:gd name="adj" fmla="val 16667"/>
              </a:avLst>
            </a:prstGeom>
            <a:noFill/>
            <a:ln w="28575" cap="flat" cmpd="sng">
              <a:solidFill>
                <a:srgbClr val="FF0066"/>
              </a:solidFill>
              <a:prstDash val="solid"/>
              <a:miter/>
              <a:headEnd type="none" w="sm" len="sm"/>
              <a:tailEnd type="none" w="sm" len="sm"/>
            </a:ln>
          </p:spPr>
          <p:txBody>
            <a:bodyPr wrap="none" anchor="ctr" anchorCtr="0"/>
            <a:p>
              <a:pPr algn="ctr" eaLnBrk="1" hangingPunct="1"/>
              <a:endParaRPr lang="zh-CN" altLang="en-US" sz="5400" b="1" dirty="0">
                <a:solidFill>
                  <a:srgbClr val="FFFF00"/>
                </a:solidFill>
                <a:latin typeface="Arial" panose="020B0604020202020204" pitchFamily="34" charset="0"/>
              </a:endParaRPr>
            </a:p>
          </p:txBody>
        </p:sp>
      </p:grpSp>
      <p:grpSp>
        <p:nvGrpSpPr>
          <p:cNvPr id="10" name="Group 8"/>
          <p:cNvGrpSpPr/>
          <p:nvPr/>
        </p:nvGrpSpPr>
        <p:grpSpPr>
          <a:xfrm>
            <a:off x="962065" y="3623310"/>
            <a:ext cx="10852110" cy="3044825"/>
            <a:chOff x="-641" y="1661"/>
            <a:chExt cx="6253" cy="1918"/>
          </a:xfrm>
        </p:grpSpPr>
        <p:sp>
          <p:nvSpPr>
            <p:cNvPr id="16389" name="Text Box 9"/>
            <p:cNvSpPr txBox="1"/>
            <p:nvPr/>
          </p:nvSpPr>
          <p:spPr>
            <a:xfrm>
              <a:off x="24" y="1949"/>
              <a:ext cx="5414" cy="1414"/>
            </a:xfrm>
            <a:prstGeom prst="rect">
              <a:avLst/>
            </a:prstGeom>
            <a:noFill/>
            <a:ln w="12700">
              <a:noFill/>
            </a:ln>
          </p:spPr>
          <p:txBody>
            <a:bodyPr wrap="square">
              <a:spAutoFit/>
            </a:bodyPr>
            <a:p>
              <a:pPr algn="ctr" eaLnBrk="1" hangingPunct="1">
                <a:spcBef>
                  <a:spcPct val="30000"/>
                </a:spcBef>
              </a:pPr>
              <a:r>
                <a:rPr lang="en-US" altLang="zh-CN" sz="2800" dirty="0">
                  <a:solidFill>
                    <a:srgbClr val="0000FF"/>
                  </a:solidFill>
                  <a:latin typeface="Arial" panose="020B0604020202020204" pitchFamily="34" charset="0"/>
                </a:rPr>
                <a:t>Rubber is a polymer which exhibits rubber elastic properties, i.e. a material which can be stretched to several times its original length without breaking and which, on release of the stress, immediately returns to its original length.</a:t>
              </a:r>
              <a:endParaRPr lang="en-US" altLang="zh-CN" sz="2800" dirty="0">
                <a:solidFill>
                  <a:srgbClr val="0000FF"/>
                </a:solidFill>
                <a:latin typeface="Arial" panose="020B0604020202020204" pitchFamily="34" charset="0"/>
              </a:endParaRPr>
            </a:p>
          </p:txBody>
        </p:sp>
        <p:sp>
          <p:nvSpPr>
            <p:cNvPr id="16390" name="AutoShape 10"/>
            <p:cNvSpPr/>
            <p:nvPr/>
          </p:nvSpPr>
          <p:spPr>
            <a:xfrm>
              <a:off x="-135" y="1783"/>
              <a:ext cx="5747" cy="1796"/>
            </a:xfrm>
            <a:prstGeom prst="roundRect">
              <a:avLst>
                <a:gd name="adj" fmla="val 16667"/>
              </a:avLst>
            </a:prstGeom>
            <a:noFill/>
            <a:ln w="12700" cap="flat" cmpd="sng">
              <a:solidFill>
                <a:srgbClr val="0070C0"/>
              </a:solidFill>
              <a:prstDash val="solid"/>
              <a:miter/>
              <a:headEnd type="none" w="sm" len="sm"/>
              <a:tailEnd type="none" w="sm" len="sm"/>
            </a:ln>
          </p:spPr>
          <p:txBody>
            <a:bodyPr wrap="none" anchor="ctr" anchorCtr="0"/>
            <a:p>
              <a:pPr algn="ctr" eaLnBrk="1" hangingPunct="1"/>
              <a:endParaRPr lang="zh-CN" altLang="en-US" dirty="0">
                <a:latin typeface="Arial" panose="020B0604020202020204" pitchFamily="34" charset="0"/>
              </a:endParaRPr>
            </a:p>
          </p:txBody>
        </p:sp>
        <p:sp>
          <p:nvSpPr>
            <p:cNvPr id="13" name="AutoShape 11"/>
            <p:cNvSpPr>
              <a:spLocks noChangeArrowheads="1"/>
            </p:cNvSpPr>
            <p:nvPr/>
          </p:nvSpPr>
          <p:spPr bwMode="auto">
            <a:xfrm>
              <a:off x="442" y="1661"/>
              <a:ext cx="288" cy="288"/>
            </a:xfrm>
            <a:prstGeom prst="star5">
              <a:avLst/>
            </a:prstGeom>
            <a:solidFill>
              <a:srgbClr val="0070C0"/>
            </a:solidFill>
            <a:ln w="12700">
              <a:solidFill>
                <a:srgbClr val="FFFF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92" name="Text Box 12"/>
            <p:cNvSpPr txBox="1"/>
            <p:nvPr/>
          </p:nvSpPr>
          <p:spPr>
            <a:xfrm>
              <a:off x="-641" y="2191"/>
              <a:ext cx="353" cy="1088"/>
            </a:xfrm>
            <a:prstGeom prst="rect">
              <a:avLst/>
            </a:prstGeom>
            <a:noFill/>
            <a:ln w="12700">
              <a:noFill/>
            </a:ln>
          </p:spPr>
          <p:txBody>
            <a:bodyPr vert="eaVert">
              <a:spAutoFit/>
            </a:bodyPr>
            <a:p>
              <a:pPr algn="ctr" eaLnBrk="1" hangingPunct="1"/>
              <a:r>
                <a:rPr lang="zh-CN" altLang="en-US" sz="2800" dirty="0">
                  <a:solidFill>
                    <a:srgbClr val="0000FF"/>
                  </a:solidFill>
                  <a:latin typeface="Arial" panose="020B0604020202020204" pitchFamily="34" charset="0"/>
                  <a:ea typeface="华文彩云" panose="02010800040101010101" pitchFamily="2" charset="-122"/>
                </a:rPr>
                <a:t>英文定义</a:t>
              </a:r>
              <a:endParaRPr lang="zh-CN" altLang="en-US" sz="2800" dirty="0">
                <a:solidFill>
                  <a:srgbClr val="0000FF"/>
                </a:solidFill>
                <a:latin typeface="Arial" panose="020B0604020202020204" pitchFamily="34" charset="0"/>
                <a:ea typeface="华文彩云" panose="02010800040101010101" pitchFamily="2" charset="-122"/>
              </a:endParaRP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ou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ou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2"/>
          <p:cNvSpPr>
            <a:spLocks noGrp="1" noChangeArrowheads="1"/>
          </p:cNvSpPr>
          <p:nvPr>
            <p:ph type="title"/>
            <p:custDataLst>
              <p:tags r:id="rId1"/>
            </p:custDataLst>
          </p:nvPr>
        </p:nvSpPr>
        <p:spPr>
          <a:xfrm>
            <a:off x="3381375" y="847725"/>
            <a:ext cx="5861050" cy="685800"/>
          </a:xfrm>
        </p:spPr>
        <p:txBody>
          <a:bodyPr vert="horz" anchor="b">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000" b="1" i="0" u="none" strike="noStrike" kern="1200" cap="small" spc="0" normalizeH="0" baseline="0" noProof="0">
                <a:ln>
                  <a:noFill/>
                </a:ln>
                <a:solidFill>
                  <a:schemeClr val="tx1"/>
                </a:solidFill>
                <a:effectLst/>
                <a:uLnTx/>
                <a:uFillTx/>
                <a:latin typeface="+mj-lt"/>
                <a:ea typeface="楷体_GB2312" pitchFamily="49" charset="-122"/>
                <a:cs typeface="+mj-cs"/>
              </a:rPr>
              <a:t>The nature of high elasticity</a:t>
            </a:r>
            <a:endParaRPr kumimoji="0" lang="zh-CN" altLang="en-US" sz="3000" b="1" i="0" u="none" strike="noStrike" kern="1200" cap="small" spc="0" normalizeH="0" baseline="0" noProof="0">
              <a:ln>
                <a:noFill/>
              </a:ln>
              <a:solidFill>
                <a:schemeClr val="tx1"/>
              </a:solidFill>
              <a:effectLst/>
              <a:uLnTx/>
              <a:uFillTx/>
              <a:latin typeface="+mj-lt"/>
              <a:ea typeface="楷体_GB2312" pitchFamily="49" charset="-122"/>
              <a:cs typeface="+mj-cs"/>
            </a:endParaRPr>
          </a:p>
        </p:txBody>
      </p:sp>
      <p:sp>
        <p:nvSpPr>
          <p:cNvPr id="19459" name="Text Box 3"/>
          <p:cNvSpPr txBox="1"/>
          <p:nvPr/>
        </p:nvSpPr>
        <p:spPr>
          <a:xfrm>
            <a:off x="414020" y="1600200"/>
            <a:ext cx="11129645" cy="2968625"/>
          </a:xfrm>
          <a:prstGeom prst="rect">
            <a:avLst/>
          </a:prstGeom>
          <a:noFill/>
          <a:ln w="12700">
            <a:noFill/>
          </a:ln>
        </p:spPr>
        <p:txBody>
          <a:bodyPr wrap="square">
            <a:spAutoFit/>
          </a:bodyPr>
          <a:p>
            <a:pPr eaLnBrk="1" hangingPunct="1">
              <a:lnSpc>
                <a:spcPct val="130000"/>
              </a:lnSpc>
            </a:pPr>
            <a:r>
              <a:rPr lang="zh-CN" altLang="en-US" sz="2400" dirty="0">
                <a:latin typeface="Arial" panose="020B0604020202020204" pitchFamily="34" charset="0"/>
              </a:rPr>
              <a:t>High elasticity is caused by entropy change. Under the action of external force, the rubber molecular chain changes from curled state to stretched state, and the entropy decreases. When the external force is removed, the molecular chain spontaneously tends to the state of increased entropy due to thermal motion, and the molecular chain returns to curled state from stretched state, so the deformation is reversible.</a:t>
            </a:r>
            <a:endParaRPr lang="zh-CN" altLang="en-US" sz="2400" dirty="0">
              <a:latin typeface="Arial" panose="020B0604020202020204" pitchFamily="34" charset="0"/>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6172200"/>
            <a:ext cx="8229600" cy="0"/>
          </a:xfrm>
          <a:custGeom>
            <a:avLst/>
            <a:gdLst/>
            <a:ahLst/>
            <a:cxnLst/>
            <a:rect l="l" t="t" r="r" b="b"/>
            <a:pathLst>
              <a:path w="8229600">
                <a:moveTo>
                  <a:pt x="0" y="0"/>
                </a:moveTo>
                <a:lnTo>
                  <a:pt x="8229600" y="0"/>
                </a:lnTo>
              </a:path>
            </a:pathLst>
          </a:custGeom>
          <a:ln w="19050">
            <a:solidFill>
              <a:srgbClr val="CC9900"/>
            </a:solidFill>
          </a:ln>
        </p:spPr>
        <p:txBody>
          <a:bodyPr wrap="square" lIns="0" tIns="0" rIns="0" bIns="0" rtlCol="0"/>
          <a:lstStyle/>
          <a:p/>
        </p:txBody>
      </p:sp>
      <p:sp>
        <p:nvSpPr>
          <p:cNvPr id="3" name="object 3"/>
          <p:cNvSpPr txBox="1">
            <a:spLocks noGrp="1"/>
          </p:cNvSpPr>
          <p:nvPr>
            <p:ph type="title"/>
          </p:nvPr>
        </p:nvSpPr>
        <p:spPr>
          <a:xfrm>
            <a:off x="668020" y="278765"/>
            <a:ext cx="8822690" cy="504825"/>
          </a:xfrm>
          <a:prstGeom prst="rect">
            <a:avLst/>
          </a:prstGeom>
        </p:spPr>
        <p:txBody>
          <a:bodyPr vert="horz" wrap="square" lIns="0" tIns="12700" rIns="0" bIns="0" rtlCol="0">
            <a:spAutoFit/>
          </a:bodyPr>
          <a:lstStyle/>
          <a:p>
            <a:pPr marL="12700">
              <a:lnSpc>
                <a:spcPct val="100000"/>
              </a:lnSpc>
              <a:spcBef>
                <a:spcPts val="100"/>
              </a:spcBef>
            </a:pPr>
            <a:r>
              <a:rPr sz="3200" b="0" spc="-5" dirty="0">
                <a:solidFill>
                  <a:srgbClr val="C00000"/>
                </a:solidFill>
                <a:latin typeface="Times New Roman" panose="02020603050405020304" pitchFamily="18" charset="0"/>
                <a:cs typeface="Times New Roman" panose="02020603050405020304" pitchFamily="18" charset="0"/>
              </a:rPr>
              <a:t>Rubber (Elastomers) and Rubber Elasticity</a:t>
            </a:r>
            <a:endParaRPr sz="3200" b="0" spc="-5" dirty="0">
              <a:solidFill>
                <a:srgbClr val="C00000"/>
              </a:solidFill>
              <a:latin typeface="Times New Roman" panose="02020603050405020304" pitchFamily="18" charset="0"/>
              <a:cs typeface="Times New Roman" panose="02020603050405020304" pitchFamily="18" charset="0"/>
            </a:endParaRPr>
          </a:p>
        </p:txBody>
      </p:sp>
      <p:sp>
        <p:nvSpPr>
          <p:cNvPr id="4" name="object 4"/>
          <p:cNvSpPr txBox="1"/>
          <p:nvPr/>
        </p:nvSpPr>
        <p:spPr>
          <a:xfrm>
            <a:off x="644525" y="1016000"/>
            <a:ext cx="6080760" cy="4935220"/>
          </a:xfrm>
          <a:prstGeom prst="rect">
            <a:avLst/>
          </a:prstGeom>
        </p:spPr>
        <p:txBody>
          <a:bodyPr vert="horz" wrap="square" lIns="0" tIns="144780" rIns="0" bIns="0" rtlCol="0">
            <a:spAutoFit/>
          </a:bodyPr>
          <a:lstStyle/>
          <a:p>
            <a:pPr marL="330200" indent="-330200">
              <a:lnSpc>
                <a:spcPct val="100000"/>
              </a:lnSpc>
              <a:spcBef>
                <a:spcPts val="1140"/>
              </a:spcBef>
              <a:buFont typeface="Wingdings" panose="05000000000000000000"/>
              <a:buChar char=""/>
              <a:tabLst>
                <a:tab pos="330200" algn="l"/>
              </a:tabLst>
            </a:pPr>
            <a:r>
              <a:rPr sz="2400" b="1" dirty="0">
                <a:latin typeface="Times New Roman" panose="02020603050405020304"/>
                <a:cs typeface="Times New Roman" panose="02020603050405020304"/>
              </a:rPr>
              <a:t>General </a:t>
            </a:r>
            <a:r>
              <a:rPr sz="2400" b="1" spc="-5" dirty="0">
                <a:latin typeface="Times New Roman" panose="02020603050405020304"/>
                <a:cs typeface="Times New Roman" panose="02020603050405020304"/>
              </a:rPr>
              <a:t>properties </a:t>
            </a:r>
            <a:r>
              <a:rPr sz="2400" b="1" dirty="0">
                <a:latin typeface="Times New Roman" panose="02020603050405020304"/>
                <a:cs typeface="Times New Roman" panose="02020603050405020304"/>
              </a:rPr>
              <a:t>of</a:t>
            </a:r>
            <a:r>
              <a:rPr sz="2400" b="1" spc="-60" dirty="0">
                <a:latin typeface="Times New Roman" panose="02020603050405020304"/>
                <a:cs typeface="Times New Roman" panose="02020603050405020304"/>
              </a:rPr>
              <a:t> </a:t>
            </a:r>
            <a:r>
              <a:rPr sz="2400" b="1" dirty="0">
                <a:latin typeface="Times New Roman" panose="02020603050405020304"/>
                <a:cs typeface="Times New Roman" panose="02020603050405020304"/>
              </a:rPr>
              <a:t>elastomers</a:t>
            </a:r>
            <a:endParaRPr sz="2400">
              <a:latin typeface="Times New Roman" panose="02020603050405020304"/>
              <a:cs typeface="Times New Roman" panose="02020603050405020304"/>
            </a:endParaRPr>
          </a:p>
          <a:p>
            <a:pPr marL="343535" marR="558165" indent="-281940">
              <a:lnSpc>
                <a:spcPct val="100000"/>
              </a:lnSpc>
              <a:spcBef>
                <a:spcPts val="875"/>
              </a:spcBef>
              <a:buFont typeface="Wingdings" panose="05000000000000000000"/>
              <a:buChar char=""/>
              <a:tabLst>
                <a:tab pos="344170" algn="l"/>
              </a:tabLst>
            </a:pPr>
            <a:r>
              <a:rPr sz="2000" b="1" dirty="0">
                <a:solidFill>
                  <a:srgbClr val="3A812E"/>
                </a:solidFill>
                <a:latin typeface="Times New Roman" panose="02020603050405020304"/>
                <a:cs typeface="Times New Roman" panose="02020603050405020304"/>
              </a:rPr>
              <a:t>The individual polymer chains of  elastomers </a:t>
            </a:r>
            <a:r>
              <a:rPr sz="2000" b="1" spc="-10" dirty="0">
                <a:solidFill>
                  <a:srgbClr val="3A812E"/>
                </a:solidFill>
                <a:latin typeface="Times New Roman" panose="02020603050405020304"/>
                <a:cs typeface="Times New Roman" panose="02020603050405020304"/>
              </a:rPr>
              <a:t>are </a:t>
            </a:r>
            <a:r>
              <a:rPr sz="2000" b="1" dirty="0">
                <a:solidFill>
                  <a:srgbClr val="3A812E"/>
                </a:solidFill>
                <a:latin typeface="Times New Roman" panose="02020603050405020304"/>
                <a:cs typeface="Times New Roman" panose="02020603050405020304"/>
              </a:rPr>
              <a:t>held together by </a:t>
            </a:r>
            <a:r>
              <a:rPr sz="2000" b="1" spc="-5" dirty="0">
                <a:solidFill>
                  <a:srgbClr val="3A812E"/>
                </a:solidFill>
                <a:latin typeface="Times New Roman" panose="02020603050405020304"/>
                <a:cs typeface="Times New Roman" panose="02020603050405020304"/>
              </a:rPr>
              <a:t>weak  </a:t>
            </a:r>
            <a:r>
              <a:rPr sz="2000" b="1" dirty="0">
                <a:solidFill>
                  <a:srgbClr val="3A812E"/>
                </a:solidFill>
                <a:latin typeface="Times New Roman" panose="02020603050405020304"/>
                <a:cs typeface="Times New Roman" panose="02020603050405020304"/>
              </a:rPr>
              <a:t>intermolecular bonding </a:t>
            </a:r>
            <a:r>
              <a:rPr sz="2000" b="1" spc="-5" dirty="0">
                <a:solidFill>
                  <a:srgbClr val="3A812E"/>
                </a:solidFill>
                <a:latin typeface="Times New Roman" panose="02020603050405020304"/>
                <a:cs typeface="Times New Roman" panose="02020603050405020304"/>
              </a:rPr>
              <a:t>forces,</a:t>
            </a:r>
            <a:r>
              <a:rPr sz="2000" b="1" spc="-204" dirty="0">
                <a:solidFill>
                  <a:srgbClr val="3A812E"/>
                </a:solidFill>
                <a:latin typeface="Times New Roman" panose="02020603050405020304"/>
                <a:cs typeface="Times New Roman" panose="02020603050405020304"/>
              </a:rPr>
              <a:t> </a:t>
            </a:r>
            <a:r>
              <a:rPr sz="2000" b="1" spc="-5" dirty="0">
                <a:solidFill>
                  <a:srgbClr val="3A812E"/>
                </a:solidFill>
                <a:latin typeface="Times New Roman" panose="02020603050405020304"/>
                <a:cs typeface="Times New Roman" panose="02020603050405020304"/>
              </a:rPr>
              <a:t>which  </a:t>
            </a:r>
            <a:r>
              <a:rPr sz="2000" b="1" dirty="0">
                <a:solidFill>
                  <a:srgbClr val="3A812E"/>
                </a:solidFill>
                <a:latin typeface="Times New Roman" panose="02020603050405020304"/>
                <a:cs typeface="Times New Roman" panose="02020603050405020304"/>
              </a:rPr>
              <a:t>allow rapid chain slippage </a:t>
            </a:r>
            <a:r>
              <a:rPr sz="2000" b="1" spc="-5" dirty="0">
                <a:solidFill>
                  <a:srgbClr val="3A812E"/>
                </a:solidFill>
                <a:latin typeface="Times New Roman" panose="02020603050405020304"/>
                <a:cs typeface="Times New Roman" panose="02020603050405020304"/>
              </a:rPr>
              <a:t>when </a:t>
            </a:r>
            <a:r>
              <a:rPr sz="2000" b="1" dirty="0">
                <a:solidFill>
                  <a:srgbClr val="3A812E"/>
                </a:solidFill>
                <a:latin typeface="Times New Roman" panose="02020603050405020304"/>
                <a:cs typeface="Times New Roman" panose="02020603050405020304"/>
              </a:rPr>
              <a:t>a  moderate pulling </a:t>
            </a:r>
            <a:r>
              <a:rPr sz="2000" b="1" spc="-10" dirty="0">
                <a:solidFill>
                  <a:srgbClr val="3A812E"/>
                </a:solidFill>
                <a:latin typeface="Times New Roman" panose="02020603050405020304"/>
                <a:cs typeface="Times New Roman" panose="02020603050405020304"/>
              </a:rPr>
              <a:t>force </a:t>
            </a:r>
            <a:r>
              <a:rPr sz="2000" b="1" dirty="0">
                <a:solidFill>
                  <a:srgbClr val="3A812E"/>
                </a:solidFill>
                <a:latin typeface="Times New Roman" panose="02020603050405020304"/>
                <a:cs typeface="Times New Roman" panose="02020603050405020304"/>
              </a:rPr>
              <a:t>is</a:t>
            </a:r>
            <a:r>
              <a:rPr sz="2000" b="1" spc="-130" dirty="0">
                <a:solidFill>
                  <a:srgbClr val="3A812E"/>
                </a:solidFill>
                <a:latin typeface="Times New Roman" panose="02020603050405020304"/>
                <a:cs typeface="Times New Roman" panose="02020603050405020304"/>
              </a:rPr>
              <a:t> </a:t>
            </a:r>
            <a:r>
              <a:rPr sz="2000" b="1" dirty="0">
                <a:solidFill>
                  <a:srgbClr val="3A812E"/>
                </a:solidFill>
                <a:latin typeface="Times New Roman" panose="02020603050405020304"/>
                <a:cs typeface="Times New Roman" panose="02020603050405020304"/>
              </a:rPr>
              <a:t>employed.</a:t>
            </a:r>
            <a:endParaRPr sz="2000">
              <a:latin typeface="Times New Roman" panose="02020603050405020304"/>
              <a:cs typeface="Times New Roman" panose="02020603050405020304"/>
            </a:endParaRPr>
          </a:p>
          <a:p>
            <a:pPr marL="343535" marR="5080" indent="-281940">
              <a:lnSpc>
                <a:spcPct val="100000"/>
              </a:lnSpc>
              <a:buFont typeface="Wingdings" panose="05000000000000000000"/>
              <a:buChar char=""/>
              <a:tabLst>
                <a:tab pos="344170" algn="l"/>
              </a:tabLst>
            </a:pPr>
            <a:r>
              <a:rPr sz="2000" b="1" spc="-5" dirty="0">
                <a:solidFill>
                  <a:srgbClr val="996600"/>
                </a:solidFill>
                <a:latin typeface="Times New Roman" panose="02020603050405020304"/>
                <a:cs typeface="Times New Roman" panose="02020603050405020304"/>
              </a:rPr>
              <a:t>Cross-links, </a:t>
            </a:r>
            <a:r>
              <a:rPr sz="2000" b="1" spc="-5" dirty="0">
                <a:latin typeface="Times New Roman" panose="02020603050405020304"/>
                <a:cs typeface="Times New Roman" panose="02020603050405020304"/>
              </a:rPr>
              <a:t>which </a:t>
            </a:r>
            <a:r>
              <a:rPr sz="2000" b="1" spc="-10" dirty="0">
                <a:latin typeface="Times New Roman" panose="02020603050405020304"/>
                <a:cs typeface="Times New Roman" panose="02020603050405020304"/>
              </a:rPr>
              <a:t>are </a:t>
            </a:r>
            <a:r>
              <a:rPr sz="2000" b="1" spc="-5" dirty="0">
                <a:latin typeface="Times New Roman" panose="02020603050405020304"/>
                <a:cs typeface="Times New Roman" panose="02020603050405020304"/>
              </a:rPr>
              <a:t>introduced </a:t>
            </a:r>
            <a:r>
              <a:rPr sz="2000" b="1" dirty="0">
                <a:latin typeface="Times New Roman" panose="02020603050405020304"/>
                <a:cs typeface="Times New Roman" panose="02020603050405020304"/>
              </a:rPr>
              <a:t>during  </a:t>
            </a:r>
            <a:r>
              <a:rPr sz="2000" b="1" spc="-5" dirty="0">
                <a:latin typeface="Times New Roman" panose="02020603050405020304"/>
                <a:cs typeface="Times New Roman" panose="02020603050405020304"/>
              </a:rPr>
              <a:t>vulcanization </a:t>
            </a:r>
            <a:r>
              <a:rPr sz="2000" b="1" spc="10" dirty="0">
                <a:latin typeface="Times New Roman" panose="02020603050405020304"/>
                <a:cs typeface="Times New Roman" panose="02020603050405020304"/>
              </a:rPr>
              <a:t>( </a:t>
            </a:r>
            <a:r>
              <a:rPr sz="2000" b="1" spc="15" dirty="0">
                <a:latin typeface="新宋体" panose="02010609030101010101" charset="-122"/>
                <a:cs typeface="新宋体" panose="02010609030101010101" charset="-122"/>
              </a:rPr>
              <a:t>硫 化 </a:t>
            </a:r>
            <a:r>
              <a:rPr sz="2000" b="1" dirty="0">
                <a:latin typeface="Times New Roman" panose="02020603050405020304"/>
                <a:cs typeface="Times New Roman" panose="02020603050405020304"/>
              </a:rPr>
              <a:t>), permit rapid  elongation of the principal sections, to a  point </a:t>
            </a:r>
            <a:r>
              <a:rPr sz="2000" b="1" spc="-10" dirty="0">
                <a:latin typeface="Times New Roman" panose="02020603050405020304"/>
                <a:cs typeface="Times New Roman" panose="02020603050405020304"/>
              </a:rPr>
              <a:t>where </a:t>
            </a:r>
            <a:r>
              <a:rPr sz="2000" b="1" dirty="0">
                <a:latin typeface="Times New Roman" panose="02020603050405020304"/>
                <a:cs typeface="Times New Roman" panose="02020603050405020304"/>
              </a:rPr>
              <a:t>the chains </a:t>
            </a:r>
            <a:r>
              <a:rPr sz="2000" b="1" spc="-10" dirty="0">
                <a:latin typeface="Times New Roman" panose="02020603050405020304"/>
                <a:cs typeface="Times New Roman" panose="02020603050405020304"/>
              </a:rPr>
              <a:t>are </a:t>
            </a:r>
            <a:r>
              <a:rPr sz="2000" b="1" spc="-5" dirty="0">
                <a:latin typeface="Times New Roman" panose="02020603050405020304"/>
                <a:cs typeface="Times New Roman" panose="02020603050405020304"/>
              </a:rPr>
              <a:t>stretched </a:t>
            </a:r>
            <a:r>
              <a:rPr sz="2000" b="1" dirty="0">
                <a:latin typeface="Times New Roman" panose="02020603050405020304"/>
                <a:cs typeface="Times New Roman" panose="02020603050405020304"/>
              </a:rPr>
              <a:t>to  </a:t>
            </a:r>
            <a:r>
              <a:rPr sz="2000" b="1" spc="-5" dirty="0">
                <a:latin typeface="Times New Roman" panose="02020603050405020304"/>
                <a:cs typeface="Times New Roman" panose="02020603050405020304"/>
              </a:rPr>
              <a:t>their </a:t>
            </a:r>
            <a:r>
              <a:rPr sz="2000" b="1" dirty="0">
                <a:latin typeface="Times New Roman" panose="02020603050405020304"/>
                <a:cs typeface="Times New Roman" panose="02020603050405020304"/>
              </a:rPr>
              <a:t>elastic </a:t>
            </a:r>
            <a:r>
              <a:rPr sz="2000" b="1" spc="-5" dirty="0">
                <a:latin typeface="Times New Roman" panose="02020603050405020304"/>
                <a:cs typeface="Times New Roman" panose="02020603050405020304"/>
              </a:rPr>
              <a:t>limit. </a:t>
            </a:r>
            <a:r>
              <a:rPr sz="2000" b="1" dirty="0">
                <a:latin typeface="Times New Roman" panose="02020603050405020304"/>
                <a:cs typeface="Times New Roman" panose="02020603050405020304"/>
              </a:rPr>
              <a:t>Any additional  elongation causes primary bond</a:t>
            </a:r>
            <a:r>
              <a:rPr sz="2000" b="1" spc="-145" dirty="0">
                <a:latin typeface="Times New Roman" panose="02020603050405020304"/>
                <a:cs typeface="Times New Roman" panose="02020603050405020304"/>
              </a:rPr>
              <a:t> </a:t>
            </a:r>
            <a:r>
              <a:rPr sz="2000" b="1" spc="-5" dirty="0">
                <a:latin typeface="Times New Roman" panose="02020603050405020304"/>
                <a:cs typeface="Times New Roman" panose="02020603050405020304"/>
              </a:rPr>
              <a:t>breakage. </a:t>
            </a:r>
            <a:r>
              <a:rPr sz="2000" b="1" spc="-5" dirty="0">
                <a:solidFill>
                  <a:srgbClr val="996600"/>
                </a:solidFill>
                <a:latin typeface="Times New Roman" panose="02020603050405020304"/>
                <a:cs typeface="Times New Roman" panose="02020603050405020304"/>
              </a:rPr>
              <a:t> </a:t>
            </a:r>
            <a:r>
              <a:rPr sz="2000" b="1" dirty="0">
                <a:solidFill>
                  <a:srgbClr val="996600"/>
                </a:solidFill>
                <a:latin typeface="Times New Roman" panose="02020603050405020304"/>
                <a:cs typeface="Times New Roman" panose="02020603050405020304"/>
              </a:rPr>
              <a:t>The </a:t>
            </a:r>
            <a:r>
              <a:rPr sz="2000" b="1" spc="-5" dirty="0">
                <a:solidFill>
                  <a:srgbClr val="996600"/>
                </a:solidFill>
                <a:latin typeface="Times New Roman" panose="02020603050405020304"/>
                <a:cs typeface="Times New Roman" panose="02020603050405020304"/>
              </a:rPr>
              <a:t>cross-links, which </a:t>
            </a:r>
            <a:r>
              <a:rPr sz="2000" b="1" spc="-10" dirty="0">
                <a:solidFill>
                  <a:srgbClr val="996600"/>
                </a:solidFill>
                <a:latin typeface="Times New Roman" panose="02020603050405020304"/>
                <a:cs typeface="Times New Roman" panose="02020603050405020304"/>
              </a:rPr>
              <a:t>are </a:t>
            </a:r>
            <a:r>
              <a:rPr sz="2000" b="1" dirty="0">
                <a:solidFill>
                  <a:srgbClr val="996600"/>
                </a:solidFill>
                <a:latin typeface="Times New Roman" panose="02020603050405020304"/>
                <a:cs typeface="Times New Roman" panose="02020603050405020304"/>
              </a:rPr>
              <a:t>the boundaries  for the principal sections, permit</a:t>
            </a:r>
            <a:r>
              <a:rPr sz="2000" b="1" spc="-190" dirty="0">
                <a:solidFill>
                  <a:srgbClr val="996600"/>
                </a:solidFill>
                <a:latin typeface="Times New Roman" panose="02020603050405020304"/>
                <a:cs typeface="Times New Roman" panose="02020603050405020304"/>
              </a:rPr>
              <a:t> </a:t>
            </a:r>
            <a:r>
              <a:rPr sz="2000" b="1" dirty="0">
                <a:solidFill>
                  <a:srgbClr val="996600"/>
                </a:solidFill>
                <a:latin typeface="Times New Roman" panose="02020603050405020304"/>
                <a:cs typeface="Times New Roman" panose="02020603050405020304"/>
              </a:rPr>
              <a:t>the</a:t>
            </a:r>
            <a:endParaRPr sz="2000">
              <a:latin typeface="Times New Roman" panose="02020603050405020304"/>
              <a:cs typeface="Times New Roman" panose="02020603050405020304"/>
            </a:endParaRPr>
          </a:p>
          <a:p>
            <a:pPr marL="343535" marR="146685">
              <a:lnSpc>
                <a:spcPct val="100000"/>
              </a:lnSpc>
            </a:pPr>
            <a:r>
              <a:rPr sz="2000" b="1" dirty="0">
                <a:solidFill>
                  <a:srgbClr val="996600"/>
                </a:solidFill>
                <a:latin typeface="Times New Roman" panose="02020603050405020304"/>
                <a:cs typeface="Times New Roman" panose="02020603050405020304"/>
              </a:rPr>
              <a:t>rubber to </a:t>
            </a:r>
            <a:r>
              <a:rPr sz="2000" b="1" spc="-5" dirty="0">
                <a:solidFill>
                  <a:srgbClr val="996600"/>
                </a:solidFill>
                <a:latin typeface="Times New Roman" panose="02020603050405020304"/>
                <a:cs typeface="Times New Roman" panose="02020603050405020304"/>
              </a:rPr>
              <a:t>“remember” </a:t>
            </a:r>
            <a:r>
              <a:rPr sz="2000" b="1" dirty="0">
                <a:solidFill>
                  <a:srgbClr val="996600"/>
                </a:solidFill>
                <a:latin typeface="Times New Roman" panose="02020603050405020304"/>
                <a:cs typeface="Times New Roman" panose="02020603050405020304"/>
              </a:rPr>
              <a:t>its original</a:t>
            </a:r>
            <a:r>
              <a:rPr sz="2000" b="1" spc="-185" dirty="0">
                <a:solidFill>
                  <a:srgbClr val="996600"/>
                </a:solidFill>
                <a:latin typeface="Times New Roman" panose="02020603050405020304"/>
                <a:cs typeface="Times New Roman" panose="02020603050405020304"/>
              </a:rPr>
              <a:t> </a:t>
            </a:r>
            <a:r>
              <a:rPr sz="2000" b="1" spc="-5" dirty="0">
                <a:solidFill>
                  <a:srgbClr val="996600"/>
                </a:solidFill>
                <a:latin typeface="Times New Roman" panose="02020603050405020304"/>
                <a:cs typeface="Times New Roman" panose="02020603050405020304"/>
              </a:rPr>
              <a:t>shape,  </a:t>
            </a:r>
            <a:r>
              <a:rPr sz="2000" b="1" dirty="0">
                <a:solidFill>
                  <a:srgbClr val="996600"/>
                </a:solidFill>
                <a:latin typeface="Times New Roman" panose="02020603050405020304"/>
                <a:cs typeface="Times New Roman" panose="02020603050405020304"/>
              </a:rPr>
              <a:t>that is, the original orientation of</a:t>
            </a:r>
            <a:r>
              <a:rPr sz="2000" b="1" spc="-185" dirty="0">
                <a:solidFill>
                  <a:srgbClr val="996600"/>
                </a:solidFill>
                <a:latin typeface="Times New Roman" panose="02020603050405020304"/>
                <a:cs typeface="Times New Roman" panose="02020603050405020304"/>
              </a:rPr>
              <a:t> </a:t>
            </a:r>
            <a:r>
              <a:rPr sz="2000" b="1" dirty="0">
                <a:solidFill>
                  <a:srgbClr val="996600"/>
                </a:solidFill>
                <a:latin typeface="Times New Roman" panose="02020603050405020304"/>
                <a:cs typeface="Times New Roman" panose="02020603050405020304"/>
              </a:rPr>
              <a:t>the</a:t>
            </a:r>
            <a:endParaRPr sz="2000">
              <a:latin typeface="Times New Roman" panose="02020603050405020304"/>
              <a:cs typeface="Times New Roman" panose="02020603050405020304"/>
            </a:endParaRPr>
          </a:p>
        </p:txBody>
      </p:sp>
      <p:sp>
        <p:nvSpPr>
          <p:cNvPr id="5" name="object 5"/>
          <p:cNvSpPr txBox="1"/>
          <p:nvPr/>
        </p:nvSpPr>
        <p:spPr>
          <a:xfrm>
            <a:off x="2113280" y="6197295"/>
            <a:ext cx="1937385" cy="32004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996600"/>
                </a:solidFill>
                <a:latin typeface="Times New Roman" panose="02020603050405020304"/>
                <a:cs typeface="Times New Roman" panose="02020603050405020304"/>
              </a:rPr>
              <a:t>particular</a:t>
            </a:r>
            <a:r>
              <a:rPr sz="2000" b="1" spc="-155" dirty="0">
                <a:solidFill>
                  <a:srgbClr val="996600"/>
                </a:solidFill>
                <a:latin typeface="Times New Roman" panose="02020603050405020304"/>
                <a:cs typeface="Times New Roman" panose="02020603050405020304"/>
              </a:rPr>
              <a:t> </a:t>
            </a:r>
            <a:r>
              <a:rPr sz="2000" b="1" dirty="0">
                <a:solidFill>
                  <a:srgbClr val="996600"/>
                </a:solidFill>
                <a:latin typeface="Times New Roman" panose="02020603050405020304"/>
                <a:cs typeface="Times New Roman" panose="02020603050405020304"/>
              </a:rPr>
              <a:t>chains.</a:t>
            </a:r>
            <a:endParaRPr sz="2000">
              <a:latin typeface="Times New Roman" panose="02020603050405020304"/>
              <a:cs typeface="Times New Roman" panose="02020603050405020304"/>
            </a:endParaRPr>
          </a:p>
        </p:txBody>
      </p:sp>
      <p:sp>
        <p:nvSpPr>
          <p:cNvPr id="6" name="object 6"/>
          <p:cNvSpPr/>
          <p:nvPr/>
        </p:nvSpPr>
        <p:spPr>
          <a:xfrm>
            <a:off x="7162800" y="1426939"/>
            <a:ext cx="2449613" cy="2406814"/>
          </a:xfrm>
          <a:prstGeom prst="rect">
            <a:avLst/>
          </a:prstGeom>
          <a:blipFill>
            <a:blip r:embed="rId1" cstate="print"/>
            <a:stretch>
              <a:fillRect/>
            </a:stretch>
          </a:blipFill>
        </p:spPr>
        <p:txBody>
          <a:bodyPr wrap="square" lIns="0" tIns="0" rIns="0" bIns="0" rtlCol="0"/>
          <a:lstStyle/>
          <a:p/>
        </p:txBody>
      </p:sp>
      <p:sp>
        <p:nvSpPr>
          <p:cNvPr id="7" name="object 7"/>
          <p:cNvSpPr txBox="1"/>
          <p:nvPr/>
        </p:nvSpPr>
        <p:spPr>
          <a:xfrm>
            <a:off x="7394828" y="3942334"/>
            <a:ext cx="2623820" cy="504190"/>
          </a:xfrm>
          <a:prstGeom prst="rect">
            <a:avLst/>
          </a:prstGeom>
        </p:spPr>
        <p:txBody>
          <a:bodyPr vert="horz" wrap="square" lIns="0" tIns="12065" rIns="0" bIns="0" rtlCol="0">
            <a:spAutoFit/>
          </a:bodyPr>
          <a:lstStyle/>
          <a:p>
            <a:pPr marL="12700">
              <a:lnSpc>
                <a:spcPct val="100000"/>
              </a:lnSpc>
              <a:spcBef>
                <a:spcPts val="95"/>
              </a:spcBef>
            </a:pPr>
            <a:r>
              <a:rPr sz="1600" b="1" spc="-20" dirty="0">
                <a:solidFill>
                  <a:srgbClr val="3A812E"/>
                </a:solidFill>
                <a:latin typeface="Times New Roman" panose="02020603050405020304"/>
                <a:cs typeface="Times New Roman" panose="02020603050405020304"/>
              </a:rPr>
              <a:t>Typical</a:t>
            </a:r>
            <a:r>
              <a:rPr sz="1600" b="1" spc="-15"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applied-force-</a:t>
            </a:r>
            <a:endParaRPr sz="1600">
              <a:latin typeface="Times New Roman" panose="02020603050405020304"/>
              <a:cs typeface="Times New Roman" panose="02020603050405020304"/>
            </a:endParaRPr>
          </a:p>
          <a:p>
            <a:pPr marL="12700">
              <a:lnSpc>
                <a:spcPct val="100000"/>
              </a:lnSpc>
            </a:pPr>
            <a:r>
              <a:rPr sz="1600" b="1" spc="-5" dirty="0">
                <a:solidFill>
                  <a:srgbClr val="3A812E"/>
                </a:solidFill>
                <a:latin typeface="Times New Roman" panose="02020603050405020304"/>
                <a:cs typeface="Times New Roman" panose="02020603050405020304"/>
              </a:rPr>
              <a:t>elongation behavior of</a:t>
            </a:r>
            <a:r>
              <a:rPr sz="1600" b="1" spc="-20"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rubber</a:t>
            </a:r>
            <a:endParaRPr sz="1600">
              <a:latin typeface="Times New Roman" panose="02020603050405020304"/>
              <a:cs typeface="Times New Roman" panose="02020603050405020304"/>
            </a:endParaRPr>
          </a:p>
        </p:txBody>
      </p:sp>
      <p:sp>
        <p:nvSpPr>
          <p:cNvPr id="8" name="object 8"/>
          <p:cNvSpPr/>
          <p:nvPr/>
        </p:nvSpPr>
        <p:spPr>
          <a:xfrm>
            <a:off x="7026234" y="4761634"/>
            <a:ext cx="1131648" cy="697576"/>
          </a:xfrm>
          <a:prstGeom prst="rect">
            <a:avLst/>
          </a:prstGeom>
          <a:blipFill>
            <a:blip r:embed="rId2" cstate="print"/>
            <a:stretch>
              <a:fillRect/>
            </a:stretch>
          </a:blipFill>
        </p:spPr>
        <p:txBody>
          <a:bodyPr wrap="square" lIns="0" tIns="0" rIns="0" bIns="0" rtlCol="0"/>
          <a:lstStyle/>
          <a:p/>
        </p:txBody>
      </p:sp>
      <p:sp>
        <p:nvSpPr>
          <p:cNvPr id="9" name="object 9"/>
          <p:cNvSpPr/>
          <p:nvPr/>
        </p:nvSpPr>
        <p:spPr>
          <a:xfrm>
            <a:off x="8594904" y="4684842"/>
            <a:ext cx="1793491" cy="1211288"/>
          </a:xfrm>
          <a:prstGeom prst="rect">
            <a:avLst/>
          </a:prstGeom>
          <a:blipFill>
            <a:blip r:embed="rId3" cstate="print"/>
            <a:stretch>
              <a:fillRect/>
            </a:stretch>
          </a:blipFill>
        </p:spPr>
        <p:txBody>
          <a:bodyPr wrap="square" lIns="0" tIns="0" rIns="0" bIns="0" rtlCol="0"/>
          <a:lstStyle/>
          <a:p/>
        </p:txBody>
      </p:sp>
      <p:sp>
        <p:nvSpPr>
          <p:cNvPr id="10" name="object 10"/>
          <p:cNvSpPr txBox="1"/>
          <p:nvPr/>
        </p:nvSpPr>
        <p:spPr>
          <a:xfrm>
            <a:off x="6972427" y="5590743"/>
            <a:ext cx="1425575" cy="75057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3A812E"/>
                </a:solidFill>
                <a:latin typeface="Times New Roman" panose="02020603050405020304"/>
                <a:cs typeface="Times New Roman" panose="02020603050405020304"/>
              </a:rPr>
              <a:t>Sulphur</a:t>
            </a:r>
            <a:r>
              <a:rPr sz="1600" b="1" spc="-85"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bridges  linking </a:t>
            </a:r>
            <a:r>
              <a:rPr sz="1600" b="1" i="1" spc="-5" dirty="0">
                <a:solidFill>
                  <a:srgbClr val="3A812E"/>
                </a:solidFill>
                <a:latin typeface="Times New Roman" panose="02020603050405020304"/>
                <a:cs typeface="Times New Roman" panose="02020603050405020304"/>
              </a:rPr>
              <a:t>cis</a:t>
            </a:r>
            <a:r>
              <a:rPr sz="1600" b="1" spc="-5" dirty="0">
                <a:solidFill>
                  <a:srgbClr val="3A812E"/>
                </a:solidFill>
                <a:latin typeface="Times New Roman" panose="02020603050405020304"/>
                <a:cs typeface="Times New Roman" panose="02020603050405020304"/>
              </a:rPr>
              <a:t>-1,4-  polyisoprene</a:t>
            </a:r>
            <a:endParaRPr sz="1600">
              <a:latin typeface="Times New Roman" panose="02020603050405020304"/>
              <a:cs typeface="Times New Roman" panose="02020603050405020304"/>
            </a:endParaRPr>
          </a:p>
        </p:txBody>
      </p:sp>
      <p:sp>
        <p:nvSpPr>
          <p:cNvPr id="11" name="object 11"/>
          <p:cNvSpPr txBox="1"/>
          <p:nvPr/>
        </p:nvSpPr>
        <p:spPr>
          <a:xfrm>
            <a:off x="8614029" y="5949492"/>
            <a:ext cx="1824989" cy="25781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3A812E"/>
                </a:solidFill>
                <a:latin typeface="Times New Roman" panose="02020603050405020304"/>
                <a:cs typeface="Times New Roman" panose="02020603050405020304"/>
              </a:rPr>
              <a:t>Structure </a:t>
            </a:r>
            <a:r>
              <a:rPr sz="1600" b="1" spc="-5" dirty="0">
                <a:solidFill>
                  <a:srgbClr val="3A812E"/>
                </a:solidFill>
                <a:latin typeface="Times New Roman" panose="02020603050405020304"/>
                <a:cs typeface="Times New Roman" panose="02020603050405020304"/>
              </a:rPr>
              <a:t>of</a:t>
            </a:r>
            <a:r>
              <a:rPr sz="1600" b="1" spc="-20"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thermo-</a:t>
            </a:r>
            <a:endParaRPr sz="1600">
              <a:latin typeface="Times New Roman" panose="02020603050405020304"/>
              <a:cs typeface="Times New Roman" panose="02020603050405020304"/>
            </a:endParaRPr>
          </a:p>
        </p:txBody>
      </p:sp>
      <p:sp>
        <p:nvSpPr>
          <p:cNvPr id="12" name="object 12"/>
          <p:cNvSpPr txBox="1"/>
          <p:nvPr/>
        </p:nvSpPr>
        <p:spPr>
          <a:xfrm>
            <a:off x="8614029" y="6177117"/>
            <a:ext cx="1564005" cy="470535"/>
          </a:xfrm>
          <a:prstGeom prst="rect">
            <a:avLst/>
          </a:prstGeom>
        </p:spPr>
        <p:txBody>
          <a:bodyPr vert="horz" wrap="square" lIns="0" tIns="27940" rIns="0" bIns="0" rtlCol="0">
            <a:spAutoFit/>
          </a:bodyPr>
          <a:lstStyle/>
          <a:p>
            <a:pPr marR="5080" algn="r">
              <a:lnSpc>
                <a:spcPct val="100000"/>
              </a:lnSpc>
              <a:spcBef>
                <a:spcPts val="220"/>
              </a:spcBef>
            </a:pPr>
            <a:r>
              <a:rPr sz="1600" b="1" spc="-5" dirty="0">
                <a:solidFill>
                  <a:srgbClr val="3A812E"/>
                </a:solidFill>
                <a:latin typeface="Times New Roman" panose="02020603050405020304"/>
                <a:cs typeface="Times New Roman" panose="02020603050405020304"/>
              </a:rPr>
              <a:t>plastic</a:t>
            </a:r>
            <a:r>
              <a:rPr sz="1600" b="1" spc="-60" dirty="0">
                <a:solidFill>
                  <a:srgbClr val="3A812E"/>
                </a:solidFill>
                <a:latin typeface="Times New Roman" panose="02020603050405020304"/>
                <a:cs typeface="Times New Roman" panose="02020603050405020304"/>
              </a:rPr>
              <a:t> </a:t>
            </a:r>
            <a:r>
              <a:rPr sz="1600" b="1" spc="-5" dirty="0">
                <a:solidFill>
                  <a:srgbClr val="3A812E"/>
                </a:solidFill>
                <a:latin typeface="Times New Roman" panose="02020603050405020304"/>
                <a:cs typeface="Times New Roman" panose="02020603050405020304"/>
              </a:rPr>
              <a:t>elastomers</a:t>
            </a:r>
            <a:endParaRPr sz="1600">
              <a:latin typeface="Times New Roman" panose="02020603050405020304"/>
              <a:cs typeface="Times New Roman" panose="02020603050405020304"/>
            </a:endParaRPr>
          </a:p>
          <a:p>
            <a:pPr marR="50800" algn="r">
              <a:lnSpc>
                <a:spcPct val="100000"/>
              </a:lnSpc>
              <a:spcBef>
                <a:spcPts val="95"/>
              </a:spcBef>
            </a:pPr>
            <a:r>
              <a:rPr sz="1200" spc="-40" dirty="0">
                <a:latin typeface="Times New Roman" panose="02020603050405020304"/>
                <a:cs typeface="Times New Roman" panose="02020603050405020304"/>
              </a:rPr>
              <a:t>6</a:t>
            </a:r>
            <a:endParaRPr sz="1200">
              <a:latin typeface="Times New Roman" panose="02020603050405020304"/>
              <a:cs typeface="Times New Roman" panose="02020603050405020304"/>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PLACING_PICTURE_USER_VIEWPORT" val="{&quot;height&quot;:10772.499212598424,&quot;width&quot;:14365}"/>
</p:tagLst>
</file>

<file path=ppt/tags/tag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6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COMMONDATA" val="eyJoZGlkIjoiZWE2NDZiZjZmYzk4NDhjN2RlYmRmZTcwZWIxYTFjNzYifQ=="/>
  <p:tag name="KSO_WPP_MARK_KEY" val="6838c631-b9aa-4085-ab8b-1e56f66a213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12039</Words>
  <Application>WPS 演示</Application>
  <PresentationFormat>宽屏</PresentationFormat>
  <Paragraphs>1550</Paragraphs>
  <Slides>48</Slides>
  <Notes>4</Notes>
  <HiddenSlides>0</HiddenSlides>
  <MMClips>0</MMClips>
  <ScaleCrop>false</ScaleCrop>
  <HeadingPairs>
    <vt:vector size="8" baseType="variant">
      <vt:variant>
        <vt:lpstr>已用的字体</vt:lpstr>
      </vt:variant>
      <vt:variant>
        <vt:i4>39</vt:i4>
      </vt:variant>
      <vt:variant>
        <vt:lpstr>主题</vt:lpstr>
      </vt:variant>
      <vt:variant>
        <vt:i4>1</vt:i4>
      </vt:variant>
      <vt:variant>
        <vt:lpstr>嵌入 OLE 服务器</vt:lpstr>
      </vt:variant>
      <vt:variant>
        <vt:i4>10</vt:i4>
      </vt:variant>
      <vt:variant>
        <vt:lpstr>幻灯片标题</vt:lpstr>
      </vt:variant>
      <vt:variant>
        <vt:i4>48</vt:i4>
      </vt:variant>
    </vt:vector>
  </HeadingPairs>
  <TitlesOfParts>
    <vt:vector size="98" baseType="lpstr">
      <vt:lpstr>Arial</vt:lpstr>
      <vt:lpstr>宋体</vt:lpstr>
      <vt:lpstr>Wingdings</vt:lpstr>
      <vt:lpstr>Wingdings</vt:lpstr>
      <vt:lpstr>Tahoma</vt:lpstr>
      <vt:lpstr>Monotype Corsiva</vt:lpstr>
      <vt:lpstr>方正舒体</vt:lpstr>
      <vt:lpstr>黑体</vt:lpstr>
      <vt:lpstr>Times New Roman</vt:lpstr>
      <vt:lpstr>Times New Roman</vt:lpstr>
      <vt:lpstr>微软雅黑</vt:lpstr>
      <vt:lpstr>Wingdings 2</vt:lpstr>
      <vt:lpstr>Arial Unicode MS</vt:lpstr>
      <vt:lpstr>仿宋_GB2312</vt:lpstr>
      <vt:lpstr>仿宋</vt:lpstr>
      <vt:lpstr>华文隶书</vt:lpstr>
      <vt:lpstr>华文彩云</vt:lpstr>
      <vt:lpstr>楷体_GB2312</vt:lpstr>
      <vt:lpstr>新宋体</vt:lpstr>
      <vt:lpstr>Wingdings</vt:lpstr>
      <vt:lpstr>Calibri</vt:lpstr>
      <vt:lpstr>Tahoma</vt:lpstr>
      <vt:lpstr>华文楷体</vt:lpstr>
      <vt:lpstr>Symbol</vt:lpstr>
      <vt:lpstr>华文仿宋</vt:lpstr>
      <vt:lpstr>Microsoft JhengHei</vt:lpstr>
      <vt:lpstr>Basemic Symbol</vt:lpstr>
      <vt:lpstr>Symbol</vt:lpstr>
      <vt:lpstr>Symbol</vt:lpstr>
      <vt:lpstr>PMingLiU</vt:lpstr>
      <vt:lpstr>Segoe Print</vt:lpstr>
      <vt:lpstr>Arial</vt:lpstr>
      <vt:lpstr>方正仿宋简体</vt:lpstr>
      <vt:lpstr>华文宋体</vt:lpstr>
      <vt:lpstr>华光黑变_CNKI</vt:lpstr>
      <vt:lpstr>华文中宋</vt:lpstr>
      <vt:lpstr>华光黑体_CNKI</vt:lpstr>
      <vt:lpstr>华光超粗黑_CNKI</vt:lpstr>
      <vt:lpstr>华光细圆_CNKI</vt:lpstr>
      <vt:lpstr>Office 主题​​</vt:lpstr>
      <vt:lpstr>ExeApp.Eleconment.1</vt:lpstr>
      <vt:lpstr>MSPhotoEd.3</vt:lpstr>
      <vt:lpstr>Paint.Picture</vt:lpstr>
      <vt:lpstr>Paint.Picture</vt:lpstr>
      <vt:lpstr>Paint.Picture</vt:lpstr>
      <vt:lpstr>Paint.Picture</vt:lpstr>
      <vt:lpstr>Equation.3</vt:lpstr>
      <vt:lpstr>Equation.3</vt:lpstr>
      <vt:lpstr>Equation.3</vt:lpstr>
      <vt:lpstr>Equation.3</vt:lpstr>
      <vt:lpstr>  6  Rubber Elasticity 橡胶弹性</vt:lpstr>
      <vt:lpstr>橡胶及橡胶弹性</vt:lpstr>
      <vt:lpstr>PowerPoint 演示文稿</vt:lpstr>
      <vt:lpstr>橡胶的种类</vt:lpstr>
      <vt:lpstr>Christopher Columbus 哥伦布 (1451-1506)</vt:lpstr>
      <vt:lpstr>Goodyear Tire</vt:lpstr>
      <vt:lpstr>The definition of rubber</vt:lpstr>
      <vt:lpstr>高弹性的本质</vt:lpstr>
      <vt:lpstr>Rubber (Elastomers) and Rubber Elasticity</vt:lpstr>
      <vt:lpstr>PowerPoint 演示文稿</vt:lpstr>
      <vt:lpstr>PowerPoint 演示文稿</vt:lpstr>
      <vt:lpstr>Idealized structure of a  cross-linked polymer</vt:lpstr>
      <vt:lpstr>PowerPoint 演示文稿</vt:lpstr>
      <vt:lpstr>橡胶（弹性体）的特点：</vt:lpstr>
      <vt:lpstr>PowerPoint 演示文稿</vt:lpstr>
      <vt:lpstr>High Strain 弹性形变量大且是可逆的</vt:lpstr>
      <vt:lpstr>Low Modules 弹性模量小且随温度升高而增大</vt:lpstr>
      <vt:lpstr>The modulus  increases with increasing temperature    橡胶弹性模量随温度升高而增大</vt:lpstr>
      <vt:lpstr>Thermal Effect Accompanied with Strain 形变有热效应</vt:lpstr>
      <vt:lpstr>Rubber Elasticity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f-T 拉伸力对温度的曲线</vt:lpstr>
      <vt:lpstr>外力作用引起熵变：</vt:lpstr>
      <vt:lpstr>PowerPoint 演示文稿</vt:lpstr>
      <vt:lpstr>PowerPoint 演示文稿</vt:lpstr>
      <vt:lpstr>仿射形变</vt:lpstr>
      <vt:lpstr>PowerPoint 演示文稿</vt:lpstr>
      <vt:lpstr>The statistical mechanics of rubber elasticity</vt:lpstr>
      <vt:lpstr>The statistical mechanics of rubber elasticity</vt:lpstr>
      <vt:lpstr>PowerPoint 演示文稿</vt:lpstr>
      <vt:lpstr>The equations of state of rubber elasticity</vt:lpstr>
      <vt:lpstr>The equations of state of rubber elasticity</vt:lpstr>
      <vt:lpstr>PowerPoint 演示文稿</vt:lpstr>
      <vt:lpstr>Deviations from classical statistical theories</vt:lpstr>
      <vt:lpstr>Equation of State</vt:lpstr>
      <vt:lpstr>Deviations from classical statistical theories</vt:lpstr>
      <vt:lpstr>PowerPoint 演示文稿</vt:lpstr>
      <vt:lpstr>PowerPoint 演示文稿</vt:lpstr>
      <vt:lpstr>PowerPoint 演示文稿</vt:lpstr>
      <vt:lpstr>课堂测</vt:lpstr>
      <vt:lpstr>小结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ai lily</cp:lastModifiedBy>
  <cp:revision>219</cp:revision>
  <dcterms:created xsi:type="dcterms:W3CDTF">2019-06-19T02:08:00Z</dcterms:created>
  <dcterms:modified xsi:type="dcterms:W3CDTF">2023-03-13T00:38:44Z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3E3672A319E343CEB6082633E7A84391</vt:lpwstr>
  </property>
</Properties>
</file>