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0" r:id="rId3"/>
    <p:sldId id="287" r:id="rId4"/>
    <p:sldId id="288" r:id="rId5"/>
    <p:sldId id="290" r:id="rId6"/>
    <p:sldId id="292" r:id="rId7"/>
    <p:sldId id="298" r:id="rId8"/>
    <p:sldId id="306" r:id="rId9"/>
    <p:sldId id="294" r:id="rId10"/>
    <p:sldId id="295" r:id="rId11"/>
    <p:sldId id="296" r:id="rId12"/>
    <p:sldId id="297" r:id="rId13"/>
    <p:sldId id="299" r:id="rId14"/>
    <p:sldId id="301" r:id="rId15"/>
    <p:sldId id="302" r:id="rId16"/>
    <p:sldId id="303" r:id="rId17"/>
    <p:sldId id="305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227A"/>
    <a:srgbClr val="0270C0"/>
    <a:srgbClr val="4CA6B6"/>
    <a:srgbClr val="1223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31" autoAdjust="0"/>
    <p:restoredTop sz="94561"/>
  </p:normalViewPr>
  <p:slideViewPr>
    <p:cSldViewPr snapToGrid="0" snapToObjects="1">
      <p:cViewPr varScale="1">
        <p:scale>
          <a:sx n="158" d="100"/>
          <a:sy n="158" d="100"/>
        </p:scale>
        <p:origin x="1808" y="20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24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1116199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Unit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8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the Text Structure </a:t>
            </a:r>
            <a:endParaRPr lang="en-GB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51035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6412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1" y="2660258"/>
            <a:ext cx="11116199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charset="0"/>
                <a:ea typeface="Book Antiqua" charset="0"/>
                <a:cs typeface="Book Antiqua" charset="0"/>
              </a:rPr>
              <a:t>视频 </a:t>
            </a:r>
            <a:r>
              <a:rPr lang="en-GB" altLang="zh-CN" sz="3600" cap="small" dirty="0">
                <a:latin typeface="Book Antiqua" charset="0"/>
                <a:ea typeface="Book Antiqua" charset="0"/>
                <a:cs typeface="Book Antiqua" charset="0"/>
              </a:rPr>
              <a:t>2</a:t>
            </a:r>
            <a:r>
              <a:rPr lang="zh-CN" altLang="en-US" sz="3600" cap="small" dirty="0" smtClean="0"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Understanding the Structure of an Explanation Text</a:t>
            </a:r>
            <a:endParaRPr lang="en-GB" altLang="zh-CN" sz="3600" cap="small" dirty="0">
              <a:latin typeface="Book Antiqua" charset="0"/>
              <a:ea typeface="Book Antiqua" charset="0"/>
              <a:cs typeface="Book Antiqu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49332" y="3183037"/>
            <a:ext cx="10165189" cy="5092861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The author lists items or events in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 </a:t>
            </a:r>
            <a:r>
              <a:rPr lang="en-US" altLang="zh-CN" sz="3200" b="1" i="1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numerical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or </a:t>
            </a:r>
            <a:r>
              <a:rPr lang="en-US" altLang="zh-CN" sz="3200" b="1" i="1" dirty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chronological</a:t>
            </a:r>
            <a:r>
              <a:rPr lang="en-US" altLang="zh-CN" sz="3200" i="1" dirty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sequence, describing the </a:t>
            </a:r>
            <a:r>
              <a:rPr lang="en-US" altLang="zh-CN" sz="3200" b="1" i="1" dirty="0">
                <a:latin typeface="Book Antiqua" charset="0"/>
                <a:ea typeface="Book Antiqua" charset="0"/>
                <a:cs typeface="Book Antiqua" charset="0"/>
              </a:rPr>
              <a:t>order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 of events or </a:t>
            </a:r>
            <a:r>
              <a:rPr lang="en-US" altLang="zh-CN" sz="3200" b="1" i="1" dirty="0">
                <a:latin typeface="Book Antiqua" charset="0"/>
                <a:ea typeface="Book Antiqua" charset="0"/>
                <a:cs typeface="Book Antiqua" charset="0"/>
              </a:rPr>
              <a:t>how to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do or make something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.</a:t>
            </a:r>
          </a:p>
          <a:p>
            <a:pPr marL="1338263" indent="-446088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28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Words</a:t>
            </a:r>
            <a:r>
              <a:rPr lang="zh-CN" altLang="en-US" sz="28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GB" altLang="zh-CN" sz="28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(</a:t>
            </a:r>
            <a:r>
              <a:rPr lang="en-US" altLang="zh-CN" sz="2800" i="1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showing a numerical order): </a:t>
            </a:r>
            <a:r>
              <a:rPr lang="en-US" altLang="zh-CN" sz="2400" i="1" dirty="0">
                <a:latin typeface="Book Antiqua" charset="0"/>
                <a:ea typeface="Book Antiqua" charset="0"/>
                <a:cs typeface="Book Antiqua" charset="0"/>
              </a:rPr>
              <a:t>f</a:t>
            </a:r>
            <a:r>
              <a:rPr lang="en-US" altLang="zh-CN" sz="2400" i="1" dirty="0" smtClean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irst, second, third, at last, </a:t>
            </a:r>
            <a:r>
              <a:rPr lang="en-US" altLang="zh-CN" sz="2800" i="1" dirty="0">
                <a:latin typeface="Book Antiqua" charset="0"/>
                <a:ea typeface="Book Antiqua" charset="0"/>
                <a:cs typeface="Book Antiqua" charset="0"/>
              </a:rPr>
              <a:t>etc</a:t>
            </a:r>
            <a:r>
              <a:rPr lang="en-US" altLang="zh-CN" sz="2800" i="1" dirty="0" smtClean="0">
                <a:latin typeface="Book Antiqua" charset="0"/>
                <a:ea typeface="Book Antiqua" charset="0"/>
                <a:cs typeface="Book Antiqua" charset="0"/>
              </a:rPr>
              <a:t>.</a:t>
            </a:r>
          </a:p>
          <a:p>
            <a:pPr marL="1338263" indent="-446088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28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Words </a:t>
            </a:r>
            <a:r>
              <a:rPr lang="en-GB" altLang="zh-CN" sz="2800" b="1" i="1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(</a:t>
            </a:r>
            <a:r>
              <a:rPr lang="en-GB" altLang="zh-CN" sz="2800" i="1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showing a chronological sequence): </a:t>
            </a:r>
            <a:r>
              <a:rPr lang="en-GB" altLang="zh-CN" sz="2800" i="1" dirty="0" smtClean="0">
                <a:latin typeface="Book Antiqua" charset="0"/>
                <a:ea typeface="Book Antiqua" charset="0"/>
                <a:cs typeface="Book Antiqua" charset="0"/>
              </a:rPr>
              <a:t>on </a:t>
            </a:r>
            <a:r>
              <a:rPr lang="en-GB" altLang="zh-CN" sz="2800" i="1" dirty="0">
                <a:latin typeface="Book Antiqua" charset="0"/>
                <a:ea typeface="Book Antiqua" charset="0"/>
                <a:cs typeface="Book Antiqua" charset="0"/>
              </a:rPr>
              <a:t>(a certain date), in (a certain year), before, prior to, then, after, simultaneously, at the same time, </a:t>
            </a:r>
            <a:r>
              <a:rPr lang="en-GB" altLang="zh-CN" sz="2800" i="1" dirty="0" smtClean="0">
                <a:latin typeface="Book Antiqua" charset="0"/>
                <a:ea typeface="Book Antiqua" charset="0"/>
                <a:cs typeface="Book Antiqua" charset="0"/>
              </a:rPr>
              <a:t>following, etc.</a:t>
            </a:r>
            <a:r>
              <a:rPr lang="zh-CN" altLang="zh-CN" sz="2800" i="1" dirty="0" smtClean="0">
                <a:latin typeface="Book Antiqua" charset="0"/>
                <a:ea typeface="Book Antiqua" charset="0"/>
                <a:cs typeface="Book Antiqua" charset="0"/>
              </a:rPr>
              <a:t> </a:t>
            </a:r>
            <a:endParaRPr lang="en-US" altLang="zh-CN" sz="2800" i="1" dirty="0"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endParaRPr lang="en-US" altLang="zh-CN" sz="28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88615" y="1131193"/>
            <a:ext cx="57448" cy="1270001"/>
          </a:xfrm>
        </p:spPr>
        <p:txBody>
          <a:bodyPr/>
          <a:lstStyle/>
          <a:p>
            <a:endParaRPr kumimoji="1" lang="zh-CN" altLang="en-US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49333" y="1131193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</a:t>
            </a: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Sequence Structure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737" y="8314298"/>
            <a:ext cx="4347160" cy="629424"/>
          </a:xfrm>
          <a:prstGeom prst="rect">
            <a:avLst/>
          </a:prstGeom>
          <a:solidFill>
            <a:srgbClr val="D4227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Text Structure</a:t>
            </a:r>
            <a:r>
              <a:rPr kumimoji="0" lang="en-US" altLang="zh-CN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 </a:t>
            </a:r>
            <a:r>
              <a:rPr lang="zh-CN" altLang="en-US" sz="2800" dirty="0" smtClean="0">
                <a:solidFill>
                  <a:schemeClr val="bg1"/>
                </a:solidFill>
                <a:latin typeface="Book Antiqua" charset="0"/>
                <a:ea typeface="Book Antiqua" charset="0"/>
                <a:cs typeface="Book Antiqua" charset="0"/>
              </a:rPr>
              <a:t>②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ook Antiqua" charset="0"/>
              <a:ea typeface="Book Antiqua" charset="0"/>
              <a:cs typeface="Book Antiqua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970778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49333" y="3206188"/>
            <a:ext cx="10165189" cy="4710896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The author explains the </a:t>
            </a:r>
            <a:r>
              <a:rPr lang="en-US" altLang="zh-CN" sz="3600" i="1" dirty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similarity or difference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between two things or more than two topics. This is often used when the author thinks comparison and contrast is the best way to describe the topic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.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2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</a:t>
            </a:r>
            <a:r>
              <a:rPr lang="en-US" altLang="zh-CN" sz="3200" b="1" i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words: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similar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to,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different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from,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in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contrast,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alike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on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the other hand,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true…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yet,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although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as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well as,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also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etc.</a:t>
            </a:r>
            <a:endParaRPr lang="en-US" altLang="zh-CN" sz="4400" i="1" dirty="0">
              <a:solidFill>
                <a:srgbClr val="53585F"/>
              </a:solidFill>
              <a:latin typeface="Book Antiqua" charset="0"/>
              <a:ea typeface="Book Antiqua" charset="0"/>
              <a:cs typeface="Book Antiqua" charset="0"/>
              <a:sym typeface="Avenir Next Condense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88615" y="1131193"/>
            <a:ext cx="57448" cy="1270001"/>
          </a:xfrm>
        </p:spPr>
        <p:txBody>
          <a:bodyPr/>
          <a:lstStyle/>
          <a:p>
            <a:endParaRPr kumimoji="1" lang="zh-CN" altLang="en-US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49333" y="1131193"/>
            <a:ext cx="10801796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</a:t>
            </a:r>
            <a:r>
              <a:rPr lang="en-US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Compare-and-contrast </a:t>
            </a:r>
            <a:r>
              <a:rPr lang="en-GB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endParaRPr lang="en-GB" sz="40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737" y="8314298"/>
            <a:ext cx="4347160" cy="629424"/>
          </a:xfrm>
          <a:prstGeom prst="rect">
            <a:avLst/>
          </a:prstGeom>
          <a:solidFill>
            <a:srgbClr val="D4227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Text Structure</a:t>
            </a:r>
            <a:r>
              <a:rPr kumimoji="0" lang="en-US" altLang="zh-CN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 </a:t>
            </a:r>
            <a:r>
              <a:rPr lang="zh-CN" altLang="en-US" sz="2800" dirty="0" smtClean="0">
                <a:solidFill>
                  <a:schemeClr val="bg1"/>
                </a:solidFill>
                <a:latin typeface="Book Antiqua" charset="0"/>
                <a:ea typeface="Book Antiqua" charset="0"/>
                <a:cs typeface="Book Antiqua" charset="0"/>
              </a:rPr>
              <a:t>③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ook Antiqua" charset="0"/>
              <a:ea typeface="Book Antiqua" charset="0"/>
              <a:cs typeface="Book Antiqua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9924500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49333" y="3206188"/>
            <a:ext cx="10165189" cy="4710896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author 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explains why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or how something happened, exists, or 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works, by making a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list of causes and resulting effects. </a:t>
            </a:r>
            <a:endParaRPr lang="en-US" altLang="zh-CN" sz="3600" i="1" dirty="0" smtClean="0"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2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</a:t>
            </a:r>
            <a:r>
              <a:rPr lang="en-US" altLang="zh-CN" sz="3200" b="1" i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words: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because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if/then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since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due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to,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as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a result,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for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this reason, o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n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account of,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therefore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consequently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leads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to,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influenced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by,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brought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about by, f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or </a:t>
            </a:r>
            <a:r>
              <a:rPr lang="en-US" altLang="zh-CN" sz="3200" i="1" dirty="0">
                <a:latin typeface="Book Antiqua" charset="0"/>
                <a:ea typeface="Book Antiqua" charset="0"/>
                <a:cs typeface="Book Antiqua" charset="0"/>
              </a:rPr>
              <a:t>one thing … for another, etc. </a:t>
            </a:r>
            <a:endParaRPr lang="en-US" altLang="zh-CN" sz="4400" i="1" dirty="0">
              <a:solidFill>
                <a:srgbClr val="53585F"/>
              </a:solidFill>
              <a:latin typeface="Book Antiqua" charset="0"/>
              <a:ea typeface="Book Antiqua" charset="0"/>
              <a:cs typeface="Book Antiqua" charset="0"/>
              <a:sym typeface="Avenir Next Condense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88615" y="1131193"/>
            <a:ext cx="57448" cy="1270001"/>
          </a:xfrm>
        </p:spPr>
        <p:txBody>
          <a:bodyPr/>
          <a:lstStyle/>
          <a:p>
            <a:endParaRPr kumimoji="1" lang="zh-CN" altLang="en-US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49333" y="1131193"/>
            <a:ext cx="10801796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</a:t>
            </a:r>
            <a:r>
              <a:rPr lang="en-US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Cause-and-effect </a:t>
            </a:r>
            <a:r>
              <a:rPr lang="en-GB" altLang="zh-CN" sz="40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endParaRPr lang="en-GB" sz="40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737" y="8314298"/>
            <a:ext cx="4347160" cy="629424"/>
          </a:xfrm>
          <a:prstGeom prst="rect">
            <a:avLst/>
          </a:prstGeom>
          <a:solidFill>
            <a:srgbClr val="D4227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Text Structure</a:t>
            </a:r>
            <a:r>
              <a:rPr kumimoji="0" lang="en-US" altLang="zh-CN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 </a:t>
            </a:r>
            <a:r>
              <a:rPr lang="zh-CN" altLang="en-US" sz="2800" dirty="0" smtClean="0">
                <a:solidFill>
                  <a:schemeClr val="bg1"/>
                </a:solidFill>
                <a:latin typeface="Book Antiqua" charset="0"/>
                <a:ea typeface="Book Antiqua" charset="0"/>
                <a:cs typeface="Book Antiqua" charset="0"/>
              </a:rPr>
              <a:t>④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ook Antiqua" charset="0"/>
              <a:ea typeface="Book Antiqua" charset="0"/>
              <a:cs typeface="Book Antiqua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6396806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79892" y="13511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17461" y="12500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911887"/>
              </p:ext>
            </p:extLst>
          </p:nvPr>
        </p:nvGraphicFramePr>
        <p:xfrm>
          <a:off x="1286568" y="3161967"/>
          <a:ext cx="10612206" cy="424583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08696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3158864">
                <a:tc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(3) Conclusion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Summary</a:t>
                      </a:r>
                    </a:p>
                    <a:p>
                      <a:pPr algn="l"/>
                      <a:endParaRPr lang="en-GB" altLang="zh-CN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reader a brief reminder of the main ideas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875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3" y="3798944"/>
            <a:ext cx="9581485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What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is the topic explained by the </a:t>
            </a: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author?</a:t>
            </a:r>
            <a:endParaRPr lang="en-US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Introduction contain a definition? If yes, what does the author </a:t>
            </a: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define?</a:t>
            </a:r>
            <a:endParaRPr lang="en-US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author give an overview of the essay at the end of the Introduction, revealing to readers what will come next in the Body?</a:t>
            </a:r>
            <a:r>
              <a:rPr lang="zh-CN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endParaRPr lang="en-GB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07593" y="3064755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Questions 1-3 (paragraph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A, the </a:t>
            </a:r>
            <a:r>
              <a:rPr lang="en-GB" altLang="zh-CN" sz="3200" b="1" i="1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Introduction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 of 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>
          <a:xfrm>
            <a:off x="1330124" y="1283794"/>
            <a:ext cx="57448" cy="1270001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short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explanation essay</a:t>
            </a:r>
          </a:p>
        </p:txBody>
      </p:sp>
    </p:spTree>
    <p:extLst>
      <p:ext uri="{BB962C8B-B14F-4D97-AF65-F5344CB8AC3E}">
        <p14:creationId xmlns:p14="http://schemas.microsoft.com/office/powerpoint/2010/main" val="8524131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3" y="3893256"/>
            <a:ext cx="9581485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4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Spend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3 minutes skimming paragraph B to paragraph H for the main idea of this part, focusing only on the first sentence (or sometimes the first 2 sentences) of each paragraph. See whether the author uses any of those signal words we just mentioned.</a:t>
            </a:r>
            <a:endParaRPr lang="zh-CN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FontTx/>
              <a:buAutoNum type="arabicPeriod" startAt="4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In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giving a detailed explanation, what text structure does the author employ: description, sequence, cause-and-effect, or comparison-and-contrast?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 </a:t>
            </a:r>
            <a:endParaRPr lang="zh-CN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a short explanation essay</a:t>
            </a:r>
          </a:p>
        </p:txBody>
      </p:sp>
      <p:sp>
        <p:nvSpPr>
          <p:cNvPr id="10" name="矩形 9"/>
          <p:cNvSpPr/>
          <p:nvPr/>
        </p:nvSpPr>
        <p:spPr>
          <a:xfrm>
            <a:off x="1607593" y="3064755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Questions 4-5 (paragraph B-H,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b="1" i="1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Body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of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0212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3" y="3893256"/>
            <a:ext cx="9581485" cy="31094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6"/>
            </a:pPr>
            <a:endParaRPr lang="en-GB" altLang="zh-CN" sz="3000" i="1" dirty="0" smtClean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6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Read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last paragraph. Does the author give us a brief reminder of the main ideas? Or does the author extends the explanation by looking forwards or outside the topic?</a:t>
            </a:r>
            <a:endParaRPr lang="zh-CN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a short explanation essay</a:t>
            </a:r>
          </a:p>
        </p:txBody>
      </p:sp>
      <p:sp>
        <p:nvSpPr>
          <p:cNvPr id="10" name="矩形 9"/>
          <p:cNvSpPr/>
          <p:nvPr/>
        </p:nvSpPr>
        <p:spPr>
          <a:xfrm>
            <a:off x="1607593" y="3064755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 6 (paragraph I,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b="1" i="1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Conclusion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of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22137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9534">
            <a:off x="6625022" y="6572359"/>
            <a:ext cx="5654199" cy="3383123"/>
          </a:xfrm>
          <a:prstGeom prst="rect">
            <a:avLst/>
          </a:prstGeom>
        </p:spPr>
      </p:pic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3004457" y="3683424"/>
            <a:ext cx="8542406" cy="310942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altLang="zh-CN" sz="3000" i="1" dirty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Please download and read the essay entitled ‘The Battle Against Malaria’, and try to answer all the above questions before you come back for our next video. </a:t>
            </a:r>
          </a:p>
        </p:txBody>
      </p:sp>
      <p:grpSp>
        <p:nvGrpSpPr>
          <p:cNvPr id="6" name="组 5"/>
          <p:cNvGrpSpPr/>
          <p:nvPr/>
        </p:nvGrpSpPr>
        <p:grpSpPr>
          <a:xfrm>
            <a:off x="1919768" y="4664101"/>
            <a:ext cx="592428" cy="574037"/>
            <a:chOff x="1670386" y="4854812"/>
            <a:chExt cx="592428" cy="574037"/>
          </a:xfrm>
        </p:grpSpPr>
        <p:sp>
          <p:nvSpPr>
            <p:cNvPr id="12" name="文本框 11"/>
            <p:cNvSpPr txBox="1"/>
            <p:nvPr/>
          </p:nvSpPr>
          <p:spPr>
            <a:xfrm>
              <a:off x="1670386" y="4854812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4020" y="4891930"/>
              <a:ext cx="513169" cy="513169"/>
            </a:xfrm>
            <a:prstGeom prst="rect">
              <a:avLst/>
            </a:prstGeom>
          </p:spPr>
        </p:pic>
      </p:grpSp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1885263" y="6922514"/>
            <a:ext cx="8578077" cy="155471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altLang="zh-CN" sz="30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See you next time!</a:t>
            </a:r>
            <a:endParaRPr lang="en-GB" altLang="zh-CN" sz="3000" b="1" i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9" name="Shape 578"/>
          <p:cNvSpPr>
            <a:spLocks noGrp="1"/>
          </p:cNvSpPr>
          <p:nvPr>
            <p:ph type="body" idx="20"/>
          </p:nvPr>
        </p:nvSpPr>
        <p:spPr>
          <a:xfrm>
            <a:off x="1885263" y="2077786"/>
            <a:ext cx="10525057" cy="108736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altLang="zh-CN" sz="48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Assignment</a:t>
            </a:r>
            <a:endParaRPr lang="en-GB" altLang="zh-CN" sz="48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10" name="文本占位符 3"/>
          <p:cNvSpPr>
            <a:spLocks noGrp="1"/>
          </p:cNvSpPr>
          <p:nvPr>
            <p:ph type="body" sz="quarter" idx="14"/>
          </p:nvPr>
        </p:nvSpPr>
        <p:spPr>
          <a:xfrm>
            <a:off x="1319757" y="1946912"/>
            <a:ext cx="57448" cy="1270001"/>
          </a:xfrm>
        </p:spPr>
        <p:txBody>
          <a:bodyPr/>
          <a:lstStyle/>
          <a:p>
            <a:endParaRPr kumimoji="1" lang="zh-CN" altLang="en-US">
              <a:solidFill>
                <a:srgbClr val="4CA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51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7" grpId="1" build="p" animBg="1"/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0907" y="3393018"/>
            <a:ext cx="10525057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GB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We are going to look at:</a:t>
            </a:r>
            <a:endParaRPr lang="en-GB" altLang="zh-CN" sz="34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different parts of a typical explanation text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 of each part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structural pattern followed by a typical explanation text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the structure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0768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407024" y="3141973"/>
            <a:ext cx="9978940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An explanation text presents </a:t>
            </a: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information, </a:t>
            </a:r>
            <a:r>
              <a:rPr lang="en-GB" altLang="zh-CN" sz="3600" i="1" dirty="0">
                <a:latin typeface="Book Antiqua" charset="0"/>
                <a:ea typeface="Book Antiqua" charset="0"/>
                <a:cs typeface="Book Antiqua" charset="0"/>
              </a:rPr>
              <a:t>informing or explaining a topic, by providing relevant details and facts. </a:t>
            </a:r>
            <a:endParaRPr lang="en-GB" altLang="zh-CN" sz="3600" i="1" dirty="0" smtClean="0"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purpose: to </a:t>
            </a:r>
            <a:r>
              <a:rPr lang="en-GB" altLang="zh-CN" sz="3600" i="1" dirty="0">
                <a:latin typeface="Book Antiqua" charset="0"/>
                <a:ea typeface="Book Antiqua" charset="0"/>
                <a:cs typeface="Book Antiqua" charset="0"/>
              </a:rPr>
              <a:t>inform and to illuminate</a:t>
            </a: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.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What is an explanation text?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74015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504955"/>
              </p:ext>
            </p:extLst>
          </p:nvPr>
        </p:nvGraphicFramePr>
        <p:xfrm>
          <a:off x="1251844" y="2282291"/>
          <a:ext cx="10612206" cy="63215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introduce the topic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Supporting Details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provide </a:t>
                      </a: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more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information about the topic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</a:t>
                      </a:r>
                      <a:r>
                        <a:rPr lang="en-GB" altLang="zh-CN" sz="2000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(optional)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technical words, if need be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&amp; Scope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reveal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purpose of the explanation text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signal the content &amp; structure of the text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624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123056"/>
              </p:ext>
            </p:extLst>
          </p:nvPr>
        </p:nvGraphicFramePr>
        <p:xfrm>
          <a:off x="1251844" y="2282291"/>
          <a:ext cx="10612206" cy="63215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solidFill>
                            <a:schemeClr val="bg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solidFill>
                          <a:schemeClr val="bg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solidFill>
                            <a:schemeClr val="bg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solidFill>
                          <a:schemeClr val="bg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introduce the topic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Supporting Details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provide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more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information about the topic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</a:t>
                      </a:r>
                      <a:r>
                        <a:rPr lang="en-GB" altLang="zh-CN" sz="20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(optional)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technical words, if need be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&amp; Scope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reveal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purpose of the explanation text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signal the content &amp; structure of the text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0195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613644"/>
              </p:ext>
            </p:extLst>
          </p:nvPr>
        </p:nvGraphicFramePr>
        <p:xfrm>
          <a:off x="1251844" y="2282291"/>
          <a:ext cx="10612206" cy="63215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solidFill>
                            <a:schemeClr val="bg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solidFill>
                          <a:schemeClr val="bg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solidFill>
                            <a:schemeClr val="bg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solidFill>
                          <a:schemeClr val="bg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introduce the topic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Supporting Details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provide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more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information about the topic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</a:t>
                      </a:r>
                      <a:r>
                        <a:rPr lang="en-GB" altLang="zh-CN" sz="2000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(optional)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&amp; Scope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reveal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purpose of the explanation text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signal the content &amp; structure of the text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8041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51474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4295578">
                <a:tc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Body</a:t>
                      </a:r>
                    </a:p>
                    <a:p>
                      <a:pPr marL="11113" indent="0" algn="ctr"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6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Usually organised in</a:t>
                      </a:r>
                      <a:r>
                        <a:rPr lang="en-GB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one or more than one of the following types of structural pattern:</a:t>
                      </a:r>
                    </a:p>
                    <a:p>
                      <a:pPr algn="l"/>
                      <a:endParaRPr lang="en-GB" altLang="zh-CN" sz="160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95250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description structure</a:t>
                      </a:r>
                    </a:p>
                    <a:p>
                      <a:pPr marL="95250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sequence structure</a:t>
                      </a:r>
                    </a:p>
                    <a:p>
                      <a:pPr marL="95250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cause-and-effect structure</a:t>
                      </a:r>
                    </a:p>
                    <a:p>
                      <a:pPr marL="95250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compare-and-contrast structure</a:t>
                      </a:r>
                      <a:endParaRPr lang="zh-CN" altLang="en-US" sz="1400" b="1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11113" indent="0" algn="ctr"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Detailed Explanation:</a:t>
                      </a:r>
                    </a:p>
                    <a:p>
                      <a:pPr algn="l"/>
                      <a:endParaRPr lang="en-GB" altLang="zh-CN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inform the reader of a certain topic, with detailed information (facts, figures, and other detailed description)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3537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Explanation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99870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Explanation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4295578">
                <a:tc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Body</a:t>
                      </a:r>
                    </a:p>
                    <a:p>
                      <a:pPr marL="11113" indent="0" algn="ctr"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60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Usually organised in</a:t>
                      </a:r>
                      <a:r>
                        <a:rPr lang="en-GB" altLang="zh-CN" sz="1600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one or more than one of the following types of structural pattern:</a:t>
                      </a:r>
                    </a:p>
                    <a:p>
                      <a:pPr marL="269875" indent="0" algn="l">
                        <a:tabLst/>
                      </a:pPr>
                      <a:endParaRPr lang="en-GB" altLang="zh-CN" sz="160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69875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description structure</a:t>
                      </a:r>
                    </a:p>
                    <a:p>
                      <a:pPr marL="269875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sequence structure</a:t>
                      </a:r>
                    </a:p>
                    <a:p>
                      <a:pPr marL="269875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cause-and-effect structure</a:t>
                      </a:r>
                    </a:p>
                    <a:p>
                      <a:pPr marL="269875" lvl="4" indent="0" algn="l">
                        <a:buFont typeface="Arial" charset="0"/>
                        <a:buNone/>
                        <a:tabLst/>
                      </a:pPr>
                      <a:r>
                        <a:rPr lang="en-GB" altLang="zh-CN" sz="14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– compare-and-contrast structure</a:t>
                      </a:r>
                      <a:endParaRPr lang="zh-CN" altLang="en-US" sz="1400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11113" indent="0" algn="ctr"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Detailed Explanation:</a:t>
                      </a:r>
                    </a:p>
                    <a:p>
                      <a:pPr algn="l"/>
                      <a:endParaRPr lang="en-GB" altLang="zh-CN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inform the reader of a certain topic, with detailed information (facts, figures, and other detailed description)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5144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49332" y="3565003"/>
            <a:ext cx="10165189" cy="4710896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author explains a topic, a place, a person, or a thing by listing </a:t>
            </a:r>
            <a:r>
              <a:rPr lang="en-US" altLang="zh-CN" sz="3600" b="1" i="1" dirty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characteristics</a:t>
            </a:r>
            <a:r>
              <a:rPr lang="en-US" altLang="zh-CN" sz="3600" i="1" dirty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600" i="1" dirty="0">
                <a:latin typeface="Book Antiqua" charset="0"/>
                <a:ea typeface="Book Antiqua" charset="0"/>
                <a:cs typeface="Book Antiqua" charset="0"/>
              </a:rPr>
              <a:t>and </a:t>
            </a:r>
            <a:r>
              <a:rPr lang="en-US" altLang="zh-CN" sz="3600" b="1" i="1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</a:rPr>
              <a:t>examples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.</a:t>
            </a:r>
          </a:p>
          <a:p>
            <a:pPr marL="1338263" indent="-446088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2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</a:t>
            </a:r>
            <a:r>
              <a:rPr lang="en-US" altLang="zh-CN" sz="3200" b="1" i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words: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c</a:t>
            </a:r>
            <a:r>
              <a:rPr lang="en-US" altLang="zh-CN" sz="3200" i="1" dirty="0" smtClean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haracteristics </a:t>
            </a:r>
            <a:r>
              <a:rPr lang="en-US" altLang="zh-CN" sz="3200" i="1" dirty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are </a:t>
            </a:r>
            <a:r>
              <a:rPr lang="en-US" altLang="zh-CN" sz="3200" i="1" dirty="0" smtClean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…, for example, to illustrate, such </a:t>
            </a:r>
            <a:r>
              <a:rPr lang="en-US" altLang="zh-CN" sz="3200" i="1" dirty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as, </a:t>
            </a:r>
            <a:r>
              <a:rPr lang="en-US" altLang="zh-CN" sz="3200" i="1" dirty="0" smtClean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include</a:t>
            </a:r>
            <a:r>
              <a:rPr lang="en-US" altLang="zh-CN" sz="3200" i="1" dirty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, </a:t>
            </a:r>
            <a:r>
              <a:rPr lang="en-US" altLang="zh-CN" sz="3200" i="1" dirty="0" smtClean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most </a:t>
            </a:r>
            <a:r>
              <a:rPr lang="en-US" altLang="zh-CN" sz="3200" i="1" dirty="0">
                <a:solidFill>
                  <a:srgbClr val="53585F"/>
                </a:solidFill>
                <a:latin typeface="Book Antiqua" charset="0"/>
                <a:ea typeface="Book Antiqua" charset="0"/>
                <a:cs typeface="Book Antiqua" charset="0"/>
                <a:sym typeface="Avenir Next Condensed"/>
              </a:rPr>
              <a:t>important, etc. </a:t>
            </a:r>
            <a:endParaRPr lang="en-US" altLang="zh-CN" sz="4400" i="1" dirty="0">
              <a:solidFill>
                <a:srgbClr val="53585F"/>
              </a:solidFill>
              <a:latin typeface="Book Antiqua" charset="0"/>
              <a:ea typeface="Book Antiqua" charset="0"/>
              <a:cs typeface="Book Antiqua" charset="0"/>
              <a:sym typeface="Avenir Next Condense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88615" y="1131193"/>
            <a:ext cx="57448" cy="1270001"/>
          </a:xfrm>
        </p:spPr>
        <p:txBody>
          <a:bodyPr/>
          <a:lstStyle/>
          <a:p>
            <a:endParaRPr kumimoji="1" lang="zh-CN" altLang="en-US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49333" y="1131193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</a:t>
            </a: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Description Structure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737" y="8314298"/>
            <a:ext cx="4347160" cy="629424"/>
          </a:xfrm>
          <a:prstGeom prst="rect">
            <a:avLst/>
          </a:prstGeom>
          <a:solidFill>
            <a:srgbClr val="D4227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Text Structure</a:t>
            </a:r>
            <a:r>
              <a:rPr kumimoji="0" lang="en-US" altLang="zh-CN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 </a:t>
            </a:r>
            <a:r>
              <a:rPr lang="zh-CN" altLang="en-US" sz="2800" dirty="0" smtClean="0">
                <a:solidFill>
                  <a:schemeClr val="bg1"/>
                </a:solidFill>
                <a:latin typeface="Book Antiqua" charset="0"/>
                <a:ea typeface="Book Antiqua" charset="0"/>
                <a:cs typeface="Book Antiqua" charset="0"/>
              </a:rPr>
              <a:t>①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ook Antiqua" charset="0"/>
              <a:ea typeface="Book Antiqua" charset="0"/>
              <a:cs typeface="Book Antiqua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2039737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1741</TotalTime>
  <Words>1006</Words>
  <Application>Microsoft Macintosh PowerPoint</Application>
  <PresentationFormat>自定义</PresentationFormat>
  <Paragraphs>115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Avenir Next Condensed</vt:lpstr>
      <vt:lpstr>Avenir Next Condensed Demi Bold</vt:lpstr>
      <vt:lpstr>Book Antiqua</vt:lpstr>
      <vt:lpstr>DengXian</vt:lpstr>
      <vt:lpstr>Gill Sans</vt:lpstr>
      <vt:lpstr>Lucida Grande</vt:lpstr>
      <vt:lpstr>Times New Roman</vt:lpstr>
      <vt:lpstr>Arial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杨小京</cp:lastModifiedBy>
  <cp:revision>58</cp:revision>
  <dcterms:created xsi:type="dcterms:W3CDTF">2017-12-03T16:40:49Z</dcterms:created>
  <dcterms:modified xsi:type="dcterms:W3CDTF">2017-12-11T15:19:00Z</dcterms:modified>
</cp:coreProperties>
</file>