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79" r:id="rId3"/>
    <p:sldId id="278" r:id="rId4"/>
    <p:sldId id="280" r:id="rId5"/>
    <p:sldId id="282" r:id="rId6"/>
    <p:sldId id="284" r:id="rId7"/>
    <p:sldId id="285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F932D-051F-4040-A331-CDCBDAE32900}" type="datetimeFigureOut">
              <a:rPr lang="zh-CN" altLang="en-US" smtClean="0"/>
              <a:t>2017/12/29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6F945-A4CF-4F5E-AECF-DC4CFACA61B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b="1" dirty="0">
                <a:solidFill>
                  <a:schemeClr val="bg1"/>
                </a:solidFill>
              </a:rPr>
              <a:t>Key things about main idea and supporting details 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main </a:t>
            </a:r>
            <a:r>
              <a:rPr lang="en-US" altLang="zh-CN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 is a general statement summarizing the specifics.</a:t>
            </a:r>
            <a:endParaRPr lang="zh-CN" altLang="zh-CN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supporting </a:t>
            </a:r>
            <a:r>
              <a:rPr lang="en-US" altLang="zh-CN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 contributes to one aspect of the main idea. </a:t>
            </a:r>
            <a:endParaRPr lang="zh-CN" altLang="zh-CN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</a:t>
            </a:r>
            <a:r>
              <a:rPr lang="en-US" altLang="zh-CN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 can be inferred from connecting the details. </a:t>
            </a:r>
            <a:endParaRPr lang="zh-CN" altLang="zh-CN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altLang="zh-CN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to differentiating the main idea from supporting details lies in identifying the main idea.</a:t>
            </a:r>
            <a:endParaRPr lang="zh-CN" altLang="zh-CN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topic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zh-CN" dirty="0"/>
              <a:t> </a:t>
            </a:r>
            <a:r>
              <a:rPr lang="en-US" altLang="zh-CN" dirty="0" smtClean="0"/>
              <a:t>Ask ourselves</a:t>
            </a:r>
            <a:r>
              <a:rPr lang="en-US" altLang="zh-CN" dirty="0"/>
              <a:t>: what does the author want to say about the topic</a:t>
            </a:r>
            <a:r>
              <a:rPr lang="en-US" altLang="zh-CN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Locate the topic sentence through clues</a:t>
            </a:r>
          </a:p>
          <a:p>
            <a:pPr marL="0" indent="0">
              <a:buNone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read  the first two sentences and the last sentence </a:t>
            </a:r>
          </a:p>
          <a:p>
            <a:pPr marL="0" indent="0">
              <a:buNone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 pay special attention to reversal transition</a:t>
            </a:r>
          </a:p>
          <a:p>
            <a:pPr marL="0" indent="0">
              <a:buNone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标题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838199" y="365125"/>
            <a:ext cx="10905309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 smtClean="0">
                <a:solidFill>
                  <a:schemeClr val="bg1"/>
                </a:solidFill>
              </a:rPr>
              <a:t>Steps for strategy 1: identify the topic sentence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180" y="2350930"/>
            <a:ext cx="6342969" cy="3826033"/>
          </a:xfrm>
          <a:prstGeom prst="rect">
            <a:avLst/>
          </a:prstGeom>
        </p:spPr>
      </p:pic>
      <p:sp>
        <p:nvSpPr>
          <p:cNvPr id="16" name="矩形标注 15"/>
          <p:cNvSpPr/>
          <p:nvPr/>
        </p:nvSpPr>
        <p:spPr>
          <a:xfrm>
            <a:off x="8749937" y="1690688"/>
            <a:ext cx="2057400" cy="729343"/>
          </a:xfrm>
          <a:prstGeom prst="wedgeRectCallout">
            <a:avLst>
              <a:gd name="adj1" fmla="val -128616"/>
              <a:gd name="adj2" fmla="val 9085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/>
              <a:t>Title </a:t>
            </a:r>
            <a:endParaRPr lang="zh-CN" altLang="en-US" sz="2800" b="1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1619794" y="2703059"/>
            <a:ext cx="545374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1652452" y="2942545"/>
            <a:ext cx="3178628" cy="108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1772194" y="4499202"/>
            <a:ext cx="2362200" cy="217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4591594" y="4510088"/>
            <a:ext cx="2362200" cy="217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1772194" y="4695145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标注 21"/>
          <p:cNvSpPr/>
          <p:nvPr/>
        </p:nvSpPr>
        <p:spPr>
          <a:xfrm>
            <a:off x="8749937" y="3432402"/>
            <a:ext cx="2057400" cy="729343"/>
          </a:xfrm>
          <a:prstGeom prst="wedgeRectCallout">
            <a:avLst>
              <a:gd name="adj1" fmla="val -138769"/>
              <a:gd name="adj2" fmla="val 9682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/>
              <a:t>Headings </a:t>
            </a:r>
            <a:endParaRPr lang="zh-CN" altLang="en-US" sz="2800" b="1" dirty="0"/>
          </a:p>
        </p:txBody>
      </p:sp>
      <p:sp>
        <p:nvSpPr>
          <p:cNvPr id="23" name="矩形标注 22"/>
          <p:cNvSpPr/>
          <p:nvPr/>
        </p:nvSpPr>
        <p:spPr>
          <a:xfrm>
            <a:off x="8771141" y="4444773"/>
            <a:ext cx="2036196" cy="729343"/>
          </a:xfrm>
          <a:prstGeom prst="wedgeRectCallout">
            <a:avLst>
              <a:gd name="adj1" fmla="val -117110"/>
              <a:gd name="adj2" fmla="val 7444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Repeated words or synonyms 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 animBg="1"/>
      <p:bldP spid="16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Reversal transition  </a:t>
            </a:r>
            <a:endParaRPr lang="zh-CN" alt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394952" y="2069817"/>
            <a:ext cx="3461198" cy="3284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But </a:t>
            </a:r>
            <a:endParaRPr lang="zh-CN" altLang="zh-CN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3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Nevertheless</a:t>
            </a:r>
            <a:endParaRPr lang="zh-CN" altLang="zh-CN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3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nonetheless</a:t>
            </a:r>
            <a:endParaRPr lang="zh-CN" altLang="zh-CN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3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However</a:t>
            </a:r>
            <a:endParaRPr lang="zh-CN" altLang="zh-CN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Yet </a:t>
            </a:r>
            <a:endParaRPr lang="zh-CN" altLang="en-US" sz="3200" dirty="0"/>
          </a:p>
        </p:txBody>
      </p:sp>
      <p:sp>
        <p:nvSpPr>
          <p:cNvPr id="7" name="圆角矩形 6"/>
          <p:cNvSpPr/>
          <p:nvPr/>
        </p:nvSpPr>
        <p:spPr>
          <a:xfrm>
            <a:off x="4299398" y="2069817"/>
            <a:ext cx="3714482" cy="3284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/>
              <a:t>Conversely</a:t>
            </a:r>
            <a:endParaRPr lang="zh-CN" altLang="zh-CN" sz="3200" dirty="0"/>
          </a:p>
          <a:p>
            <a:r>
              <a:rPr lang="en-US" altLang="zh-CN" sz="3200" dirty="0"/>
              <a:t>Nonetheless</a:t>
            </a:r>
            <a:endParaRPr lang="zh-CN" altLang="zh-CN" sz="3200" dirty="0"/>
          </a:p>
          <a:p>
            <a:r>
              <a:rPr lang="en-US" altLang="zh-CN" sz="3200" dirty="0"/>
              <a:t>Even so</a:t>
            </a:r>
            <a:endParaRPr lang="zh-CN" altLang="zh-CN" sz="3200" dirty="0"/>
          </a:p>
          <a:p>
            <a:r>
              <a:rPr lang="en-US" altLang="zh-CN" sz="3200" dirty="0"/>
              <a:t>On the contrary</a:t>
            </a:r>
            <a:endParaRPr lang="zh-CN" altLang="zh-CN" sz="3200" dirty="0"/>
          </a:p>
          <a:p>
            <a:r>
              <a:rPr lang="en-US" altLang="zh-CN" sz="3200" dirty="0"/>
              <a:t>On the other hand</a:t>
            </a:r>
            <a:endParaRPr lang="zh-CN" altLang="en-US" sz="3200" dirty="0"/>
          </a:p>
        </p:txBody>
      </p:sp>
      <p:sp>
        <p:nvSpPr>
          <p:cNvPr id="8" name="圆角矩形 7"/>
          <p:cNvSpPr/>
          <p:nvPr/>
        </p:nvSpPr>
        <p:spPr>
          <a:xfrm>
            <a:off x="8525816" y="2069816"/>
            <a:ext cx="3339920" cy="3284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/>
              <a:t>Unfortunately </a:t>
            </a:r>
            <a:endParaRPr lang="zh-CN" altLang="zh-CN" sz="3200" dirty="0"/>
          </a:p>
          <a:p>
            <a:r>
              <a:rPr lang="en-US" altLang="zh-CN" sz="3200" dirty="0"/>
              <a:t>Still</a:t>
            </a:r>
            <a:endParaRPr lang="zh-CN" altLang="zh-CN" sz="3200" dirty="0"/>
          </a:p>
          <a:p>
            <a:r>
              <a:rPr lang="en-US" altLang="zh-CN" sz="3200" dirty="0" smtClean="0"/>
              <a:t>In </a:t>
            </a:r>
            <a:r>
              <a:rPr lang="en-US" altLang="zh-CN" sz="3200" dirty="0"/>
              <a:t>fact </a:t>
            </a:r>
            <a:endParaRPr lang="zh-CN" altLang="zh-CN" sz="3200" dirty="0"/>
          </a:p>
          <a:p>
            <a:r>
              <a:rPr lang="en-US" altLang="zh-CN" sz="3200" dirty="0"/>
              <a:t>In contrast </a:t>
            </a:r>
            <a:endParaRPr lang="zh-CN" altLang="zh-CN" sz="3200" dirty="0"/>
          </a:p>
          <a:p>
            <a:r>
              <a:rPr lang="en-US" altLang="zh-CN" sz="3200" dirty="0"/>
              <a:t>regardless</a:t>
            </a:r>
            <a:endParaRPr lang="zh-CN" altLang="en-US" sz="3200" dirty="0"/>
          </a:p>
        </p:txBody>
      </p:sp>
      <p:pic>
        <p:nvPicPr>
          <p:cNvPr id="9" name="图片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3711" y="113506"/>
            <a:ext cx="942975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identifying the topic sentence</a:t>
            </a:r>
            <a:endParaRPr lang="zh-CN" alt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qualities are less challenging to develop than others, optimism being one of them.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developing qualities requires mastering a range of skills which are diverse and sometimes surprising.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to bring more joy and passion into your life, you must be open to experiencing negative emotions.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Cultivating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qualities will help you realize your full potential.</a:t>
            </a:r>
            <a:endParaRPr lang="zh-CN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2312" y="5397500"/>
            <a:ext cx="942975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identify the topic </a:t>
            </a:r>
            <a:endParaRPr lang="zh-CN" alt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qualities are less challenging to develop than others, optimism being one of them.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developing qualities requires mastering a range of skills which are diverse and sometimes surprising.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to bring more joy and passion into your life, you must be open to experiencing negative emotions.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Cultivating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qualities will help you realize your full potential.</a:t>
            </a:r>
            <a:endParaRPr lang="zh-CN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2312" y="5397500"/>
            <a:ext cx="942975" cy="914400"/>
          </a:xfrm>
          <a:prstGeom prst="rect">
            <a:avLst/>
          </a:prstGeom>
        </p:spPr>
      </p:pic>
      <p:sp>
        <p:nvSpPr>
          <p:cNvPr id="4" name="椭圆 3"/>
          <p:cNvSpPr/>
          <p:nvPr/>
        </p:nvSpPr>
        <p:spPr>
          <a:xfrm>
            <a:off x="2638697" y="1789611"/>
            <a:ext cx="1423852" cy="6400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820297" y="1726702"/>
            <a:ext cx="1423852" cy="6400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498080" y="2181679"/>
            <a:ext cx="3384231" cy="6400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6932022" y="4001294"/>
            <a:ext cx="1506584" cy="6400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966652" y="5251269"/>
            <a:ext cx="8120743" cy="925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Topic: developing qualities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ask ourselves: </a:t>
            </a:r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what 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</a:rPr>
              <a:t>does the author want to say about the topic?</a:t>
            </a:r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qualities are less challenging to develop than others, optimism being one of them.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developing qualities requires mastering a range of skills which are diverse and sometimes surprising.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to bring more joy and passion into your life, you must be open to experiencing negative emotions. </a:t>
            </a: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Cultivating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qualities will help you realize your full potential.</a:t>
            </a:r>
            <a:endParaRPr lang="zh-CN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2312" y="5397500"/>
            <a:ext cx="942975" cy="9144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838200" y="5212080"/>
            <a:ext cx="9925594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>
                <a:latin typeface="Times New Roman" panose="02020603050405020304" pitchFamily="18" charset="0"/>
              </a:rPr>
              <a:t>What </a:t>
            </a:r>
            <a:r>
              <a:rPr lang="en-US" altLang="zh-CN" sz="2800" dirty="0">
                <a:latin typeface="Times New Roman" panose="02020603050405020304" pitchFamily="18" charset="0"/>
              </a:rPr>
              <a:t>does the author want to say about developing qualities? Is there a sentence summarizing all the details? 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locate the topic sentence through clues </a:t>
            </a:r>
            <a:endParaRPr lang="zh-CN" alt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qualities are less challenging to develop than others, optimism being one of them. </a:t>
            </a:r>
            <a:endParaRPr lang="en-US" altLang="zh-C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developing qualities requires mastering a range of skills which are diverse and sometimes surprising. </a:t>
            </a:r>
            <a:endParaRPr lang="en-US" altLang="zh-C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Cultivating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qualities will help you realize your full potential.</a:t>
            </a:r>
          </a:p>
          <a:p>
            <a:pPr marL="0" indent="0">
              <a:buNone/>
            </a:pPr>
            <a:r>
              <a:rPr lang="en-US" altLang="zh-CN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example, to bring more joy and passion into your life, you must be open to experiencing negative emotions.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2312" y="5397500"/>
            <a:ext cx="942975" cy="914400"/>
          </a:xfrm>
          <a:prstGeom prst="rect">
            <a:avLst/>
          </a:prstGeom>
        </p:spPr>
      </p:pic>
      <p:sp>
        <p:nvSpPr>
          <p:cNvPr id="4" name="椭圆 3"/>
          <p:cNvSpPr/>
          <p:nvPr/>
        </p:nvSpPr>
        <p:spPr>
          <a:xfrm>
            <a:off x="1058091" y="2847703"/>
            <a:ext cx="1476103" cy="4963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1058091" y="3344091"/>
            <a:ext cx="982422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058091" y="3749040"/>
            <a:ext cx="7903029" cy="391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1058090" y="3840479"/>
            <a:ext cx="1933304" cy="4963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838200" y="3317966"/>
            <a:ext cx="990600" cy="4963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2649583" y="2801984"/>
            <a:ext cx="3424646" cy="4963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470</Words>
  <Application>Microsoft Office PowerPoint</Application>
  <PresentationFormat>宽屏</PresentationFormat>
  <Paragraphs>44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Times New Roman</vt:lpstr>
      <vt:lpstr>Office 主题</vt:lpstr>
      <vt:lpstr>Key things about main idea and supporting details </vt:lpstr>
      <vt:lpstr>PowerPoint 演示文稿</vt:lpstr>
      <vt:lpstr>Reversal transition  </vt:lpstr>
      <vt:lpstr>Example: identifying the topic sentence</vt:lpstr>
      <vt:lpstr>Step 1: identify the topic </vt:lpstr>
      <vt:lpstr>Step 2: ask ourselves: what does the author want to say about the topic? </vt:lpstr>
      <vt:lpstr>Step 3: locate the topic sentence through clues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Differentiating main idea from supporting details</dc:title>
  <dc:creator>Microsoft 帐户</dc:creator>
  <cp:lastModifiedBy>User</cp:lastModifiedBy>
  <cp:revision>61</cp:revision>
  <dcterms:created xsi:type="dcterms:W3CDTF">2017-07-23T08:41:00Z</dcterms:created>
  <dcterms:modified xsi:type="dcterms:W3CDTF">2017-12-29T10:48:04Z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