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0" r:id="rId3"/>
    <p:sldId id="282" r:id="rId4"/>
    <p:sldId id="276" r:id="rId5"/>
    <p:sldId id="283" r:id="rId6"/>
    <p:sldId id="284" r:id="rId7"/>
    <p:sldId id="28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37A"/>
    <a:srgbClr val="0270C0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29" autoAdjust="0"/>
    <p:restoredTop sz="94561"/>
  </p:normalViewPr>
  <p:slideViewPr>
    <p:cSldViewPr snapToGrid="0" snapToObjects="1">
      <p:cViewPr varScale="1">
        <p:scale>
          <a:sx n="80" d="100"/>
          <a:sy n="80" d="100"/>
        </p:scale>
        <p:origin x="864" y="21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1116199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Unit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8</a:t>
            </a:r>
            <a:endParaRPr lang="en-US" altLang="zh-CN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the Text Structure </a:t>
            </a:r>
            <a:endParaRPr lang="en-GB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51035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6412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2" y="2660258"/>
            <a:ext cx="8085136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charset="0"/>
                <a:ea typeface="Book Antiqua" charset="0"/>
                <a:cs typeface="Book Antiqua" charset="0"/>
              </a:rPr>
              <a:t>视频 </a:t>
            </a:r>
            <a:r>
              <a:rPr lang="en-GB" altLang="zh-CN" sz="3600" cap="small" dirty="0">
                <a:latin typeface="Book Antiqua" charset="0"/>
                <a:ea typeface="Book Antiqua" charset="0"/>
                <a:cs typeface="Book Antiqua" charset="0"/>
              </a:rPr>
              <a:t>1</a:t>
            </a:r>
            <a:r>
              <a:rPr lang="zh-CN" altLang="en-US" sz="3600" cap="small" dirty="0"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600" cap="small" dirty="0">
                <a:latin typeface="Book Antiqua" charset="0"/>
                <a:ea typeface="Book Antiqua" charset="0"/>
                <a:cs typeface="Book Antiqua" charset="0"/>
              </a:rPr>
              <a:t>Defining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Text Structure</a:t>
            </a:r>
            <a:endParaRPr lang="en-GB" altLang="zh-CN" sz="3600" cap="small" dirty="0">
              <a:latin typeface="Book Antiqua" charset="0"/>
              <a:ea typeface="Book Antiqua" charset="0"/>
              <a:cs typeface="Book Antiqua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0907" y="3393018"/>
            <a:ext cx="1012873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3 </a:t>
            </a:r>
            <a:r>
              <a:rPr lang="en-GB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academic text types to be explored:</a:t>
            </a:r>
            <a:endParaRPr lang="en-GB" altLang="zh-CN" sz="34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Explanation texts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Argument texts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Discussion texts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682260" y="1669938"/>
            <a:ext cx="5243017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230768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0907" y="3478362"/>
            <a:ext cx="1012873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GB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5 Structural patterns followed by an academic text:</a:t>
            </a:r>
            <a:endParaRPr lang="en-GB" altLang="zh-CN" sz="34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Description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Sequence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Comparison-and-contrast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Cause-and-effect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Problem-and-solution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682260" y="1669938"/>
            <a:ext cx="5243017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8580351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343278" y="3028249"/>
            <a:ext cx="9859107" cy="1955097"/>
          </a:xfrm>
          <a:prstGeom prst="rect">
            <a:avLst/>
          </a:prstGeom>
        </p:spPr>
        <p:txBody>
          <a:bodyPr/>
          <a:lstStyle/>
          <a:p>
            <a:r>
              <a:rPr lang="en-GB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Understanding text structure means knowing how to answer </a:t>
            </a:r>
            <a:r>
              <a:rPr lang="en-GB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3</a:t>
            </a:r>
            <a:r>
              <a:rPr lang="en-GB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questions:</a:t>
            </a:r>
            <a:endParaRPr sz="36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3" y="1746302"/>
            <a:ext cx="7934413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800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Defining Text Structure</a:t>
            </a:r>
            <a:endParaRPr lang="en-GB" sz="4800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2633141" y="4038638"/>
            <a:ext cx="9569244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How many parts are there in the text?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What does each part do?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How are all these parts related to one another?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822156" y="3343029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604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343278" y="3028249"/>
            <a:ext cx="9859107" cy="1955097"/>
          </a:xfrm>
          <a:prstGeom prst="rect">
            <a:avLst/>
          </a:prstGeom>
        </p:spPr>
        <p:txBody>
          <a:bodyPr/>
          <a:lstStyle/>
          <a:p>
            <a:r>
              <a:rPr lang="zh-CN" altLang="en-US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① </a:t>
            </a:r>
            <a:r>
              <a:rPr lang="en-GB" altLang="zh-CN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Being able to identify text structure helps us read more efficiently.</a:t>
            </a:r>
            <a:endParaRPr sz="36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556214"/>
            <a:ext cx="10895263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Why is understanding text </a:t>
            </a:r>
            <a:r>
              <a:rPr lang="en-US" altLang="zh-CN" sz="4000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 important for EAP reading?</a:t>
            </a:r>
            <a:endParaRPr lang="en-GB" sz="4000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2767721" y="4066055"/>
            <a:ext cx="901021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 of each part (what does each part do)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Locating information more quickly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780592" y="321833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454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343278" y="3028249"/>
            <a:ext cx="9859107" cy="1955097"/>
          </a:xfrm>
          <a:prstGeom prst="rect">
            <a:avLst/>
          </a:prstGeom>
        </p:spPr>
        <p:txBody>
          <a:bodyPr/>
          <a:lstStyle/>
          <a:p>
            <a:r>
              <a:rPr lang="zh-CN" altLang="en-US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② </a:t>
            </a:r>
            <a:r>
              <a:rPr lang="en-GB" altLang="zh-CN" sz="36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Attempting to understand text structure enables us to read more actively and accurately.</a:t>
            </a:r>
            <a:endParaRPr sz="36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704738"/>
            <a:ext cx="10895263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Why is understanding text </a:t>
            </a:r>
            <a:r>
              <a:rPr lang="en-US" altLang="zh-CN" sz="4000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 important for EAP reading?</a:t>
            </a:r>
            <a:endParaRPr lang="en-GB" sz="4000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2767721" y="4500284"/>
            <a:ext cx="901021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Make prediction &amp; see whether subsequent reading fits into our understanding of the structural pattern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Constantly re-identify and re-evaluate our reading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780592" y="321833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564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343278" y="3028249"/>
            <a:ext cx="9859107" cy="1955097"/>
          </a:xfrm>
          <a:prstGeom prst="rect">
            <a:avLst/>
          </a:prstGeom>
        </p:spPr>
        <p:txBody>
          <a:bodyPr/>
          <a:lstStyle/>
          <a:p>
            <a:r>
              <a:rPr lang="hr-HR" altLang="zh-CN" sz="3600" dirty="0" err="1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</a:t>
            </a:r>
            <a:r>
              <a:rPr lang="hr-HR" altLang="zh-CN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hr-HR" altLang="zh-CN" sz="3600" dirty="0" err="1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Chinese</a:t>
            </a:r>
            <a:r>
              <a:rPr lang="hr-HR" altLang="zh-CN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idiom “</a:t>
            </a:r>
            <a:r>
              <a:rPr lang="zh-CN" altLang="hr-HR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庖丁解牛” </a:t>
            </a:r>
            <a:r>
              <a:rPr lang="hr-HR" altLang="zh-CN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(</a:t>
            </a:r>
            <a:r>
              <a:rPr lang="hr-HR" altLang="zh-CN" sz="36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pao </a:t>
            </a:r>
            <a:r>
              <a:rPr lang="hr-HR" altLang="zh-CN" sz="3600" i="1" dirty="0" err="1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ding</a:t>
            </a:r>
            <a:r>
              <a:rPr lang="hr-HR" altLang="zh-CN" sz="36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hr-HR" altLang="zh-CN" sz="3600" i="1" dirty="0" err="1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jie</a:t>
            </a:r>
            <a:r>
              <a:rPr lang="hr-HR" altLang="zh-CN" sz="36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hr-HR" altLang="zh-CN" sz="3600" i="1" dirty="0" err="1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niu</a:t>
            </a:r>
            <a:r>
              <a:rPr lang="hr-HR" altLang="zh-CN" sz="3600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)</a:t>
            </a: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704738"/>
            <a:ext cx="10895263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Why is understanding text </a:t>
            </a:r>
            <a:r>
              <a:rPr lang="en-US" altLang="zh-CN" sz="4000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 important for EAP reading?</a:t>
            </a:r>
            <a:endParaRPr lang="en-GB" sz="4000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780592" y="321833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2767721" y="3633974"/>
            <a:ext cx="901021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Understanding the anatomy of an ox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Understanding the structure of a text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8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1416</TotalTime>
  <Words>201</Words>
  <Application>Microsoft Macintosh PowerPoint</Application>
  <PresentationFormat>自定义</PresentationFormat>
  <Paragraphs>32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Avenir Next Condensed</vt:lpstr>
      <vt:lpstr>Avenir Next Condensed Demi Bold</vt:lpstr>
      <vt:lpstr>Book Antiqua</vt:lpstr>
      <vt:lpstr>Gill Sans</vt:lpstr>
      <vt:lpstr>Lucida Grande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杨小京</cp:lastModifiedBy>
  <cp:revision>34</cp:revision>
  <dcterms:created xsi:type="dcterms:W3CDTF">2017-12-03T16:40:49Z</dcterms:created>
  <dcterms:modified xsi:type="dcterms:W3CDTF">2017-12-12T11:50:26Z</dcterms:modified>
</cp:coreProperties>
</file>