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80" r:id="rId3"/>
    <p:sldId id="282" r:id="rId4"/>
    <p:sldId id="276" r:id="rId5"/>
    <p:sldId id="283" r:id="rId6"/>
    <p:sldId id="284" r:id="rId7"/>
    <p:sldId id="286" r:id="rId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1pPr>
    <a:lvl2pPr marL="0" marR="0" indent="3429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2pPr>
    <a:lvl3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3pPr>
    <a:lvl4pPr marL="0" marR="0" indent="10287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4pPr>
    <a:lvl5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5pPr>
    <a:lvl6pPr marL="0" marR="0" indent="17145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6pPr>
    <a:lvl7pPr marL="0" marR="0" indent="2057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7pPr>
    <a:lvl8pPr marL="0" marR="0" indent="24003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8pPr>
    <a:lvl9pPr marL="0" marR="0" indent="2743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237A"/>
    <a:srgbClr val="0270C0"/>
    <a:srgbClr val="D422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829" autoAdjust="0"/>
    <p:restoredTop sz="94561"/>
  </p:normalViewPr>
  <p:slideViewPr>
    <p:cSldViewPr snapToGrid="0" snapToObjects="1">
      <p:cViewPr varScale="1">
        <p:scale>
          <a:sx n="80" d="100"/>
          <a:sy n="80" d="100"/>
        </p:scale>
        <p:origin x="864" y="216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Shape 54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0" name="Shape 55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98291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pic" idx="13"/>
          </p:nvPr>
        </p:nvSpPr>
        <p:spPr>
          <a:xfrm>
            <a:off x="7616378" y="0"/>
            <a:ext cx="5388422" cy="9753601"/>
          </a:xfrm>
          <a:prstGeom prst="rect">
            <a:avLst/>
          </a:prstGeom>
        </p:spPr>
        <p:txBody>
          <a:bodyPr lIns="91439" tIns="45719" rIns="91439" bIns="45719"/>
          <a:lstStyle/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12" name="Shape 12"/>
          <p:cNvSpPr>
            <a:spLocks noGrp="1"/>
          </p:cNvSpPr>
          <p:nvPr>
            <p:ph type="body" sz="quarter" idx="14"/>
          </p:nvPr>
        </p:nvSpPr>
        <p:spPr>
          <a:xfrm>
            <a:off x="1758553" y="1171872"/>
            <a:ext cx="5243017" cy="1472035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>
                <a:solidFill>
                  <a:srgbClr val="4CA6B6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rPr>
              <a:t>单击此处编辑母版文本样式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95400" y="1262372"/>
            <a:ext cx="57448" cy="19304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14" name="Shape 14"/>
          <p:cNvSpPr>
            <a:spLocks noGrp="1"/>
          </p:cNvSpPr>
          <p:nvPr>
            <p:ph type="body" sz="quarter" idx="16"/>
          </p:nvPr>
        </p:nvSpPr>
        <p:spPr>
          <a:xfrm>
            <a:off x="1733153" y="2633712"/>
            <a:ext cx="3604816" cy="568151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sz="quarter" idx="17" hasCustomPrompt="1"/>
          </p:nvPr>
        </p:nvSpPr>
        <p:spPr>
          <a:xfrm>
            <a:off x="1295400" y="4481692"/>
            <a:ext cx="57448" cy="12700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16" name="Shape 16"/>
          <p:cNvSpPr>
            <a:spLocks noGrp="1"/>
          </p:cNvSpPr>
          <p:nvPr>
            <p:ph type="body" sz="quarter" idx="18"/>
          </p:nvPr>
        </p:nvSpPr>
        <p:spPr>
          <a:xfrm>
            <a:off x="1720453" y="4481692"/>
            <a:ext cx="5094784" cy="1270001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7" name="Shape 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Coll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body" sz="quarter" idx="13"/>
          </p:nvPr>
        </p:nvSpPr>
        <p:spPr>
          <a:xfrm>
            <a:off x="1720453" y="1273472"/>
            <a:ext cx="5610225" cy="969740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8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>
                <a:solidFill>
                  <a:srgbClr val="4CA6B6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rPr>
              <a:t>单击此处编辑母版文本样式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1262372"/>
            <a:ext cx="57448" cy="12700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5"/>
          </p:nvPr>
        </p:nvSpPr>
        <p:spPr>
          <a:xfrm>
            <a:off x="1720453" y="2062212"/>
            <a:ext cx="5610226" cy="389260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5" name="Shape 45"/>
          <p:cNvSpPr>
            <a:spLocks noGrp="1"/>
          </p:cNvSpPr>
          <p:nvPr>
            <p:ph type="pic" sz="quarter" idx="16"/>
          </p:nvPr>
        </p:nvSpPr>
        <p:spPr>
          <a:xfrm>
            <a:off x="7947962" y="4669"/>
            <a:ext cx="2485511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6" name="Shape 46"/>
          <p:cNvSpPr>
            <a:spLocks noGrp="1"/>
          </p:cNvSpPr>
          <p:nvPr>
            <p:ph type="pic" sz="quarter" idx="17"/>
          </p:nvPr>
        </p:nvSpPr>
        <p:spPr>
          <a:xfrm>
            <a:off x="7947962" y="2457502"/>
            <a:ext cx="2485511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pic" sz="quarter" idx="18"/>
          </p:nvPr>
        </p:nvSpPr>
        <p:spPr>
          <a:xfrm>
            <a:off x="10519289" y="4669"/>
            <a:ext cx="2485512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8" name="Shape 48"/>
          <p:cNvSpPr>
            <a:spLocks noGrp="1"/>
          </p:cNvSpPr>
          <p:nvPr>
            <p:ph type="pic" sz="quarter" idx="19"/>
          </p:nvPr>
        </p:nvSpPr>
        <p:spPr>
          <a:xfrm>
            <a:off x="10519289" y="2457502"/>
            <a:ext cx="2485512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body" sz="quarter" idx="20"/>
          </p:nvPr>
        </p:nvSpPr>
        <p:spPr>
          <a:xfrm>
            <a:off x="1758553" y="4406900"/>
            <a:ext cx="5094784" cy="1270000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0" name="Shape 50"/>
          <p:cNvSpPr>
            <a:spLocks noGrp="1"/>
          </p:cNvSpPr>
          <p:nvPr>
            <p:ph type="body" sz="quarter" idx="21" hasCustomPrompt="1"/>
          </p:nvPr>
        </p:nvSpPr>
        <p:spPr>
          <a:xfrm>
            <a:off x="1295400" y="4241800"/>
            <a:ext cx="57448" cy="2540000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pic" sz="quarter" idx="22"/>
          </p:nvPr>
        </p:nvSpPr>
        <p:spPr>
          <a:xfrm>
            <a:off x="7947962" y="4910334"/>
            <a:ext cx="2485511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2" name="Shape 52"/>
          <p:cNvSpPr>
            <a:spLocks noGrp="1"/>
          </p:cNvSpPr>
          <p:nvPr>
            <p:ph type="pic" sz="quarter" idx="23"/>
          </p:nvPr>
        </p:nvSpPr>
        <p:spPr>
          <a:xfrm>
            <a:off x="7947962" y="7363167"/>
            <a:ext cx="2485511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pic" sz="quarter" idx="24"/>
          </p:nvPr>
        </p:nvSpPr>
        <p:spPr>
          <a:xfrm>
            <a:off x="10519289" y="4910334"/>
            <a:ext cx="2485512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4" name="Shape 54"/>
          <p:cNvSpPr>
            <a:spLocks noGrp="1"/>
          </p:cNvSpPr>
          <p:nvPr>
            <p:ph type="pic" sz="quarter" idx="25"/>
          </p:nvPr>
        </p:nvSpPr>
        <p:spPr>
          <a:xfrm>
            <a:off x="10519289" y="7363167"/>
            <a:ext cx="2485512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body" sz="quarter" idx="26" hasCustomPrompt="1"/>
          </p:nvPr>
        </p:nvSpPr>
        <p:spPr>
          <a:xfrm>
            <a:off x="7947962" y="2457502"/>
            <a:ext cx="2485629" cy="2385616"/>
          </a:xfrm>
          <a:prstGeom prst="rect">
            <a:avLst/>
          </a:prstGeom>
          <a:solidFill>
            <a:srgbClr val="03ADB5">
              <a:alpha val="80000"/>
            </a:srgbClr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6" name="Shape 56"/>
          <p:cNvSpPr>
            <a:spLocks noGrp="1"/>
          </p:cNvSpPr>
          <p:nvPr>
            <p:ph type="body" sz="quarter" idx="27" hasCustomPrompt="1"/>
          </p:nvPr>
        </p:nvSpPr>
        <p:spPr>
          <a:xfrm>
            <a:off x="10519288" y="4910334"/>
            <a:ext cx="2485630" cy="2392165"/>
          </a:xfrm>
          <a:prstGeom prst="rect">
            <a:avLst/>
          </a:prstGeom>
          <a:solidFill>
            <a:srgbClr val="303841">
              <a:alpha val="80000"/>
            </a:srgbClr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/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75400" y="9258300"/>
            <a:ext cx="241301" cy="2667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transition spd="med"/>
  <p:txStyles>
    <p:titleStyle>
      <a:lvl1pPr marL="0" marR="0" indent="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titleStyle>
    <p:bodyStyle>
      <a:lvl1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355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711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066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4224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bodyStyle>
    <p:otherStyle>
      <a:lvl1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>
            <a:spLocks noGrp="1"/>
          </p:cNvSpPr>
          <p:nvPr>
            <p:ph type="body" idx="14"/>
          </p:nvPr>
        </p:nvSpPr>
        <p:spPr>
          <a:xfrm>
            <a:off x="1758552" y="1171872"/>
            <a:ext cx="11116199" cy="147203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cap="small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Unit </a:t>
            </a:r>
            <a:r>
              <a:rPr lang="en-US" altLang="zh-CN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8</a:t>
            </a:r>
            <a:endParaRPr lang="en-US" altLang="zh-CN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Understanding </a:t>
            </a:r>
            <a:r>
              <a:rPr lang="en-US" altLang="zh-CN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the Text Structure </a:t>
            </a:r>
            <a:endParaRPr lang="en-GB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sp>
        <p:nvSpPr>
          <p:cNvPr id="554" name="Shape 554"/>
          <p:cNvSpPr>
            <a:spLocks noGrp="1"/>
          </p:cNvSpPr>
          <p:nvPr>
            <p:ph type="body" idx="15"/>
          </p:nvPr>
        </p:nvSpPr>
        <p:spPr>
          <a:xfrm>
            <a:off x="1317088" y="1274096"/>
            <a:ext cx="51035" cy="941566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556" name="Shape 556"/>
          <p:cNvSpPr>
            <a:spLocks noGrp="1"/>
          </p:cNvSpPr>
          <p:nvPr>
            <p:ph type="body" idx="17"/>
          </p:nvPr>
        </p:nvSpPr>
        <p:spPr>
          <a:xfrm>
            <a:off x="1311224" y="2643906"/>
            <a:ext cx="64128" cy="1270001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557" name="Shape 557"/>
          <p:cNvSpPr>
            <a:spLocks noGrp="1"/>
          </p:cNvSpPr>
          <p:nvPr>
            <p:ph type="body" idx="18"/>
          </p:nvPr>
        </p:nvSpPr>
        <p:spPr>
          <a:xfrm>
            <a:off x="1758552" y="2660258"/>
            <a:ext cx="8085136" cy="127000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 sz="3600" cap="small" dirty="0">
                <a:latin typeface="Book Antiqua" charset="0"/>
                <a:ea typeface="Book Antiqua" charset="0"/>
                <a:cs typeface="Book Antiqua" charset="0"/>
              </a:rPr>
              <a:t>视频 </a:t>
            </a:r>
            <a:r>
              <a:rPr lang="en-GB" altLang="zh-CN" sz="3600" cap="small" dirty="0">
                <a:latin typeface="Book Antiqua" charset="0"/>
                <a:ea typeface="Book Antiqua" charset="0"/>
                <a:cs typeface="Book Antiqua" charset="0"/>
              </a:rPr>
              <a:t>1</a:t>
            </a:r>
            <a:r>
              <a:rPr lang="zh-CN" altLang="en-US" sz="3600" cap="small" dirty="0"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altLang="zh-CN" sz="3600" cap="small" dirty="0">
                <a:latin typeface="Book Antiqua" charset="0"/>
                <a:ea typeface="Book Antiqua" charset="0"/>
                <a:cs typeface="Book Antiqua" charset="0"/>
              </a:rPr>
              <a:t>Defining </a:t>
            </a:r>
            <a:r>
              <a:rPr lang="en-US" altLang="zh-CN" sz="3600" cap="small" dirty="0" smtClean="0">
                <a:latin typeface="Book Antiqua" charset="0"/>
                <a:ea typeface="Book Antiqua" charset="0"/>
                <a:cs typeface="Book Antiqua" charset="0"/>
              </a:rPr>
              <a:t>Text Structure</a:t>
            </a:r>
            <a:endParaRPr lang="en-GB" altLang="zh-CN" sz="3600" cap="small" dirty="0">
              <a:latin typeface="Book Antiqua" charset="0"/>
              <a:ea typeface="Book Antiqua" charset="0"/>
              <a:cs typeface="Book Antiqua" charset="0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60907" y="3393018"/>
            <a:ext cx="10128739" cy="439847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1800"/>
              </a:spcBef>
              <a:spcAft>
                <a:spcPts val="3000"/>
              </a:spcAft>
              <a:buClr>
                <a:srgbClr val="0070C0"/>
              </a:buClr>
            </a:pPr>
            <a:r>
              <a:rPr lang="en-US" altLang="zh-CN" sz="3400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3 </a:t>
            </a:r>
            <a:r>
              <a:rPr lang="en-GB" altLang="zh-CN" sz="3400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academic text types to be explored:</a:t>
            </a:r>
            <a:endParaRPr lang="en-GB" altLang="zh-CN" sz="3400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Explanation texts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Argument texts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Discussion texts</a:t>
            </a:r>
            <a:endParaRPr lang="en-US" altLang="zh-CN" sz="3400" i="1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307592" y="187197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1682260" y="1669938"/>
            <a:ext cx="5243017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2307686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60907" y="3478362"/>
            <a:ext cx="10128739" cy="439847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1800"/>
              </a:spcBef>
              <a:spcAft>
                <a:spcPts val="1200"/>
              </a:spcAft>
              <a:buClr>
                <a:srgbClr val="0070C0"/>
              </a:buClr>
            </a:pPr>
            <a:r>
              <a:rPr lang="en-GB" altLang="zh-CN" sz="3400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5 Structural patterns followed by an academic text:</a:t>
            </a:r>
            <a:endParaRPr lang="en-GB" altLang="zh-CN" sz="3400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Description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Sequence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Comparison-and-contrast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Cause-and-effect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Problem-and-solution</a:t>
            </a:r>
            <a:endParaRPr lang="en-US" altLang="zh-CN" sz="3400" i="1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307592" y="187197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1682260" y="1669938"/>
            <a:ext cx="5243017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8580351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2343278" y="3028249"/>
            <a:ext cx="9859107" cy="1955097"/>
          </a:xfrm>
          <a:prstGeom prst="rect">
            <a:avLst/>
          </a:prstGeom>
        </p:spPr>
        <p:txBody>
          <a:bodyPr/>
          <a:lstStyle/>
          <a:p>
            <a:r>
              <a:rPr lang="en-GB" sz="3600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Understanding text structure means knowing how to answer </a:t>
            </a:r>
            <a:r>
              <a:rPr lang="en-GB" sz="3600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3</a:t>
            </a:r>
            <a:r>
              <a:rPr lang="en-GB" sz="3600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 questions:</a:t>
            </a:r>
            <a:endParaRPr sz="3600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307123" y="1746302"/>
            <a:ext cx="7934413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800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Defining Text Structure</a:t>
            </a:r>
            <a:endParaRPr lang="en-GB" sz="4800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2633141" y="4038638"/>
            <a:ext cx="9569244" cy="43984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How many parts are there in the text?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What does each part do?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How are all these parts related to one another?</a:t>
            </a:r>
            <a:endParaRPr lang="en-US" altLang="zh-CN" sz="3400" i="1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822156" y="3343029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06040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2343278" y="3028249"/>
            <a:ext cx="9859107" cy="1955097"/>
          </a:xfrm>
          <a:prstGeom prst="rect">
            <a:avLst/>
          </a:prstGeom>
        </p:spPr>
        <p:txBody>
          <a:bodyPr/>
          <a:lstStyle/>
          <a:p>
            <a:r>
              <a:rPr lang="zh-CN" altLang="en-US" sz="3600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① </a:t>
            </a:r>
            <a:r>
              <a:rPr lang="en-GB" altLang="zh-CN" sz="3600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Being able to identify text structure helps us read more efficiently.</a:t>
            </a:r>
            <a:endParaRPr sz="3600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307122" y="1556214"/>
            <a:ext cx="10895263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000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Why is understanding text </a:t>
            </a:r>
            <a:r>
              <a:rPr lang="en-US" altLang="zh-CN" sz="4000" cap="small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 important for EAP reading?</a:t>
            </a:r>
            <a:endParaRPr lang="en-GB" sz="4000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2767721" y="4066055"/>
            <a:ext cx="9010219" cy="43984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The purpose of each part (what does each part do)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Locating information more quickly</a:t>
            </a:r>
            <a:endParaRPr lang="en-US" altLang="zh-CN" sz="3400" i="1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8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780592" y="3218337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7454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2343278" y="3028249"/>
            <a:ext cx="9859107" cy="1955097"/>
          </a:xfrm>
          <a:prstGeom prst="rect">
            <a:avLst/>
          </a:prstGeom>
        </p:spPr>
        <p:txBody>
          <a:bodyPr/>
          <a:lstStyle/>
          <a:p>
            <a:r>
              <a:rPr lang="zh-CN" altLang="en-US" sz="3600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② </a:t>
            </a:r>
            <a:r>
              <a:rPr lang="en-GB" altLang="zh-CN" sz="3600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Attempting to understand text structure enables us to read more actively and accurately.</a:t>
            </a:r>
            <a:endParaRPr sz="3600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307122" y="1704738"/>
            <a:ext cx="10895263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000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Why is understanding text </a:t>
            </a:r>
            <a:r>
              <a:rPr lang="en-US" altLang="zh-CN" sz="4000" cap="small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 important for EAP reading?</a:t>
            </a:r>
            <a:endParaRPr lang="en-GB" sz="4000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2767721" y="4500284"/>
            <a:ext cx="9010219" cy="43984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Make prediction &amp; see whether subsequent reading fits into our understanding of the structural pattern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Constantly re-identify and re-evaluate our reading</a:t>
            </a:r>
            <a:endParaRPr lang="en-US" altLang="zh-CN" sz="3400" i="1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8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780592" y="3218337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7564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2343278" y="3028249"/>
            <a:ext cx="9859107" cy="1955097"/>
          </a:xfrm>
          <a:prstGeom prst="rect">
            <a:avLst/>
          </a:prstGeom>
        </p:spPr>
        <p:txBody>
          <a:bodyPr/>
          <a:lstStyle/>
          <a:p>
            <a:r>
              <a:rPr lang="hr-HR" altLang="zh-CN" sz="3600" dirty="0" err="1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The</a:t>
            </a:r>
            <a:r>
              <a:rPr lang="hr-HR" altLang="zh-CN" sz="3600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hr-HR" altLang="zh-CN" sz="3600" dirty="0" err="1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Chinese</a:t>
            </a:r>
            <a:r>
              <a:rPr lang="hr-HR" altLang="zh-CN" sz="3600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 idiom “</a:t>
            </a:r>
            <a:r>
              <a:rPr lang="zh-CN" altLang="hr-HR" sz="3600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庖丁解牛” </a:t>
            </a:r>
            <a:r>
              <a:rPr lang="hr-HR" altLang="zh-CN" sz="3600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(</a:t>
            </a:r>
            <a:r>
              <a:rPr lang="hr-HR" altLang="zh-CN" sz="36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pao </a:t>
            </a:r>
            <a:r>
              <a:rPr lang="hr-HR" altLang="zh-CN" sz="3600" i="1" dirty="0" err="1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ding</a:t>
            </a:r>
            <a:r>
              <a:rPr lang="hr-HR" altLang="zh-CN" sz="36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hr-HR" altLang="zh-CN" sz="3600" i="1" dirty="0" err="1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jie</a:t>
            </a:r>
            <a:r>
              <a:rPr lang="hr-HR" altLang="zh-CN" sz="36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hr-HR" altLang="zh-CN" sz="3600" i="1" dirty="0" err="1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niu</a:t>
            </a:r>
            <a:r>
              <a:rPr lang="hr-HR" altLang="zh-CN" sz="3600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)</a:t>
            </a: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307122" y="1704738"/>
            <a:ext cx="10895263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000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Why is understanding text </a:t>
            </a:r>
            <a:r>
              <a:rPr lang="en-US" altLang="zh-CN" sz="4000" cap="small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 important for EAP reading?</a:t>
            </a:r>
            <a:endParaRPr lang="en-GB" sz="4000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sp>
        <p:nvSpPr>
          <p:cNvPr id="8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780592" y="3218337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7" name="Shape 578"/>
          <p:cNvSpPr>
            <a:spLocks noGrp="1"/>
          </p:cNvSpPr>
          <p:nvPr>
            <p:ph type="body" idx="20"/>
          </p:nvPr>
        </p:nvSpPr>
        <p:spPr>
          <a:xfrm>
            <a:off x="2767721" y="3633974"/>
            <a:ext cx="9010219" cy="43984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Understanding the anatomy of an ox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Understanding the structure of a text</a:t>
            </a:r>
            <a:endParaRPr lang="en-US" altLang="zh-CN" sz="3400" i="1" dirty="0">
              <a:latin typeface="Book Antiqua" charset="0"/>
              <a:ea typeface="Book Antiqua" charset="0"/>
              <a:cs typeface="Book Antiqu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8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384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384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Memories in Verdigris</Template>
  <TotalTime>1416</TotalTime>
  <Words>201</Words>
  <Application>Microsoft Macintosh PowerPoint</Application>
  <PresentationFormat>自定义</PresentationFormat>
  <Paragraphs>32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4" baseType="lpstr">
      <vt:lpstr>Arial</vt:lpstr>
      <vt:lpstr>Avenir Next Condensed</vt:lpstr>
      <vt:lpstr>Avenir Next Condensed Demi Bold</vt:lpstr>
      <vt:lpstr>Book Antiqua</vt:lpstr>
      <vt:lpstr>Gill Sans</vt:lpstr>
      <vt:lpstr>Lucida Grande</vt:lpstr>
      <vt:lpstr>White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杨小京</dc:creator>
  <cp:lastModifiedBy>杨小京</cp:lastModifiedBy>
  <cp:revision>34</cp:revision>
  <dcterms:created xsi:type="dcterms:W3CDTF">2017-12-03T16:40:49Z</dcterms:created>
  <dcterms:modified xsi:type="dcterms:W3CDTF">2017-12-12T11:50:26Z</dcterms:modified>
</cp:coreProperties>
</file>