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2.svg" ContentType="image/svg+xml"/>
  <Override PartName="/ppt/media/image4.svg" ContentType="image/svg+xml"/>
  <Override PartName="/ppt/media/image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4"/>
  </p:notesMasterIdLst>
  <p:sldIdLst>
    <p:sldId id="669" r:id="rId3"/>
    <p:sldId id="662" r:id="rId4"/>
    <p:sldId id="613" r:id="rId5"/>
    <p:sldId id="612" r:id="rId6"/>
    <p:sldId id="614" r:id="rId7"/>
    <p:sldId id="658" r:id="rId8"/>
    <p:sldId id="715" r:id="rId9"/>
    <p:sldId id="716" r:id="rId10"/>
    <p:sldId id="717" r:id="rId11"/>
    <p:sldId id="718" r:id="rId12"/>
    <p:sldId id="617" r:id="rId13"/>
    <p:sldId id="618" r:id="rId15"/>
    <p:sldId id="615" r:id="rId16"/>
    <p:sldId id="619" r:id="rId17"/>
    <p:sldId id="620" r:id="rId18"/>
    <p:sldId id="621" r:id="rId19"/>
    <p:sldId id="622" r:id="rId20"/>
    <p:sldId id="623" r:id="rId21"/>
    <p:sldId id="624" r:id="rId22"/>
    <p:sldId id="626" r:id="rId23"/>
    <p:sldId id="625" r:id="rId24"/>
    <p:sldId id="628" r:id="rId25"/>
    <p:sldId id="629" r:id="rId26"/>
    <p:sldId id="630" r:id="rId27"/>
    <p:sldId id="719" r:id="rId28"/>
    <p:sldId id="720" r:id="rId29"/>
    <p:sldId id="631" r:id="rId30"/>
    <p:sldId id="632" r:id="rId31"/>
    <p:sldId id="633" r:id="rId32"/>
    <p:sldId id="635" r:id="rId33"/>
    <p:sldId id="636" r:id="rId34"/>
    <p:sldId id="637" r:id="rId35"/>
    <p:sldId id="639" r:id="rId36"/>
    <p:sldId id="638" r:id="rId37"/>
    <p:sldId id="640" r:id="rId38"/>
    <p:sldId id="641" r:id="rId39"/>
    <p:sldId id="642" r:id="rId40"/>
    <p:sldId id="643" r:id="rId41"/>
    <p:sldId id="646" r:id="rId42"/>
    <p:sldId id="648" r:id="rId43"/>
    <p:sldId id="663" r:id="rId44"/>
    <p:sldId id="650" r:id="rId45"/>
    <p:sldId id="651" r:id="rId46"/>
    <p:sldId id="653" r:id="rId47"/>
    <p:sldId id="656" r:id="rId48"/>
    <p:sldId id="654" r:id="rId49"/>
    <p:sldId id="721" r:id="rId50"/>
    <p:sldId id="722" r:id="rId51"/>
    <p:sldId id="723" r:id="rId52"/>
    <p:sldId id="724" r:id="rId53"/>
    <p:sldId id="664" r:id="rId54"/>
    <p:sldId id="665" r:id="rId55"/>
    <p:sldId id="666" r:id="rId56"/>
    <p:sldId id="667" r:id="rId57"/>
    <p:sldId id="668" r:id="rId58"/>
    <p:sldId id="346" r:id="rId59"/>
  </p:sldIdLst>
  <p:sldSz cx="12192000" cy="6858000"/>
  <p:notesSz cx="6858000" cy="9144000"/>
  <p:custDataLst>
    <p:tags r:id="rId6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CCFF"/>
    <a:srgbClr val="CCFFCC"/>
    <a:srgbClr val="43A1FF"/>
    <a:srgbClr val="79BCFF"/>
    <a:srgbClr val="F3D3E9"/>
    <a:srgbClr val="FF33CC"/>
    <a:srgbClr val="6600FF"/>
    <a:srgbClr val="990000"/>
    <a:srgbClr val="FF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15" autoAdjust="0"/>
    <p:restoredTop sz="86372" autoAdjust="0"/>
  </p:normalViewPr>
  <p:slideViewPr>
    <p:cSldViewPr showGuides="1">
      <p:cViewPr varScale="1">
        <p:scale>
          <a:sx n="110" d="100"/>
          <a:sy n="110" d="100"/>
        </p:scale>
        <p:origin x="29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9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3" Type="http://schemas.openxmlformats.org/officeDocument/2006/relationships/tags" Target="tags/tag171.xml"/><Relationship Id="rId62" Type="http://schemas.openxmlformats.org/officeDocument/2006/relationships/tableStyles" Target="tableStyles.xml"/><Relationship Id="rId61" Type="http://schemas.openxmlformats.org/officeDocument/2006/relationships/viewProps" Target="viewProps.xml"/><Relationship Id="rId60" Type="http://schemas.openxmlformats.org/officeDocument/2006/relationships/presProps" Target="presProps.xml"/><Relationship Id="rId6" Type="http://schemas.openxmlformats.org/officeDocument/2006/relationships/slide" Target="slides/slide4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EAABF49D-C309-4519-80F6-FAE7D08A39D4}" type="slidenum">
              <a:rPr lang="zh-CN" altLang="en-US"/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ChangeArrowheads="1"/>
          </p:cNvSpPr>
          <p:nvPr/>
        </p:nvSpPr>
        <p:spPr bwMode="gray">
          <a:xfrm>
            <a:off x="4" y="9525"/>
            <a:ext cx="527381" cy="6856413"/>
          </a:xfrm>
          <a:prstGeom prst="rect">
            <a:avLst/>
          </a:prstGeom>
          <a:pattFill prst="dkHorz">
            <a:fgClr>
              <a:schemeClr val="bg1"/>
            </a:fgClr>
            <a:bgClr>
              <a:srgbClr val="CCEC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800"/>
          </a:p>
        </p:txBody>
      </p:sp>
      <p:sp>
        <p:nvSpPr>
          <p:cNvPr id="3" name="Rectangle 19"/>
          <p:cNvSpPr>
            <a:spLocks noChangeArrowheads="1"/>
          </p:cNvSpPr>
          <p:nvPr userDrawn="1"/>
        </p:nvSpPr>
        <p:spPr bwMode="ltGray">
          <a:xfrm flipV="1">
            <a:off x="5" y="9529"/>
            <a:ext cx="12191999" cy="683171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1800"/>
          </a:p>
        </p:txBody>
      </p:sp>
      <p:sp>
        <p:nvSpPr>
          <p:cNvPr id="8" name="矩形: 圆角 7"/>
          <p:cNvSpPr/>
          <p:nvPr userDrawn="1"/>
        </p:nvSpPr>
        <p:spPr bwMode="auto">
          <a:xfrm>
            <a:off x="541325" y="345434"/>
            <a:ext cx="10426083" cy="683171"/>
          </a:xfrm>
          <a:prstGeom prst="roundRect">
            <a:avLst/>
          </a:prstGeom>
          <a:solidFill>
            <a:srgbClr val="43A1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 txBox="1"/>
          <p:nvPr userDrawn="1"/>
        </p:nvSpPr>
        <p:spPr bwMode="auto">
          <a:xfrm>
            <a:off x="10848531" y="260648"/>
            <a:ext cx="11049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/>
            <a:fld id="{CBA4D99C-2407-43EC-A80A-EB124D715F73}" type="slidenum">
              <a:rPr lang="zh-CN" altLang="en-US" sz="2400" smtClean="0">
                <a:solidFill>
                  <a:schemeClr val="bg1"/>
                </a:solidFill>
              </a:rPr>
            </a:fld>
            <a:endParaRPr lang="en-US" altLang="zh-CN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ChangeArrowheads="1"/>
          </p:cNvSpPr>
          <p:nvPr/>
        </p:nvSpPr>
        <p:spPr bwMode="gray">
          <a:xfrm>
            <a:off x="4" y="9525"/>
            <a:ext cx="1775519" cy="6856413"/>
          </a:xfrm>
          <a:prstGeom prst="rect">
            <a:avLst/>
          </a:prstGeom>
          <a:pattFill prst="dkHorz">
            <a:fgClr>
              <a:schemeClr val="bg1"/>
            </a:fgClr>
            <a:bgClr>
              <a:srgbClr val="CCEC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800"/>
          </a:p>
        </p:txBody>
      </p:sp>
      <p:sp>
        <p:nvSpPr>
          <p:cNvPr id="3" name="Rectangle 19"/>
          <p:cNvSpPr>
            <a:spLocks noChangeArrowheads="1"/>
          </p:cNvSpPr>
          <p:nvPr userDrawn="1"/>
        </p:nvSpPr>
        <p:spPr bwMode="ltGray">
          <a:xfrm flipV="1">
            <a:off x="5" y="9519"/>
            <a:ext cx="12191999" cy="1043216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18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gray">
          <a:xfrm>
            <a:off x="4" y="9525"/>
            <a:ext cx="719400" cy="6856413"/>
          </a:xfrm>
          <a:prstGeom prst="rect">
            <a:avLst/>
          </a:prstGeom>
          <a:pattFill prst="dkHorz">
            <a:fgClr>
              <a:schemeClr val="bg1"/>
            </a:fgClr>
            <a:bgClr>
              <a:srgbClr val="CCEC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800"/>
          </a:p>
        </p:txBody>
      </p:sp>
      <p:sp>
        <p:nvSpPr>
          <p:cNvPr id="5" name="Rectangle 18"/>
          <p:cNvSpPr>
            <a:spLocks noChangeArrowheads="1"/>
          </p:cNvSpPr>
          <p:nvPr userDrawn="1"/>
        </p:nvSpPr>
        <p:spPr bwMode="gray">
          <a:xfrm>
            <a:off x="11490057" y="9525"/>
            <a:ext cx="701940" cy="6838950"/>
          </a:xfrm>
          <a:prstGeom prst="rect">
            <a:avLst/>
          </a:prstGeom>
          <a:pattFill prst="dkHorz">
            <a:fgClr>
              <a:schemeClr val="bg1"/>
            </a:fgClr>
            <a:bgClr>
              <a:srgbClr val="CCEC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800"/>
          </a:p>
        </p:txBody>
      </p:sp>
      <p:sp>
        <p:nvSpPr>
          <p:cNvPr id="3" name="Rectangle 19"/>
          <p:cNvSpPr>
            <a:spLocks noChangeArrowheads="1"/>
          </p:cNvSpPr>
          <p:nvPr userDrawn="1"/>
        </p:nvSpPr>
        <p:spPr bwMode="ltGray">
          <a:xfrm flipV="1">
            <a:off x="2" y="9525"/>
            <a:ext cx="12191999" cy="1043216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10852151" y="188913"/>
            <a:ext cx="1104900" cy="647700"/>
          </a:xfrm>
        </p:spPr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 descr="Light horizontal"/>
          <p:cNvSpPr>
            <a:spLocks noChangeArrowheads="1"/>
          </p:cNvSpPr>
          <p:nvPr/>
        </p:nvSpPr>
        <p:spPr bwMode="gray">
          <a:xfrm>
            <a:off x="5" y="0"/>
            <a:ext cx="624417" cy="6858000"/>
          </a:xfrm>
          <a:prstGeom prst="rect">
            <a:avLst/>
          </a:prstGeom>
          <a:pattFill prst="ltHorz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800"/>
          </a:p>
        </p:txBody>
      </p:sp>
      <p:sp>
        <p:nvSpPr>
          <p:cNvPr id="1027" name="Rectangle 16"/>
          <p:cNvSpPr>
            <a:spLocks noChangeArrowheads="1"/>
          </p:cNvSpPr>
          <p:nvPr/>
        </p:nvSpPr>
        <p:spPr bwMode="invGray">
          <a:xfrm>
            <a:off x="0" y="-26988"/>
            <a:ext cx="12192000" cy="6921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800"/>
          </a:p>
        </p:txBody>
      </p:sp>
      <p:sp>
        <p:nvSpPr>
          <p:cNvPr id="1028" name="Line 17"/>
          <p:cNvSpPr>
            <a:spLocks noChangeShapeType="1"/>
          </p:cNvSpPr>
          <p:nvPr/>
        </p:nvSpPr>
        <p:spPr bwMode="gray">
          <a:xfrm>
            <a:off x="624420" y="6410325"/>
            <a:ext cx="11233149" cy="0"/>
          </a:xfrm>
          <a:prstGeom prst="line">
            <a:avLst/>
          </a:prstGeom>
          <a:noFill/>
          <a:ln w="0">
            <a:solidFill>
              <a:schemeClr val="tx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1029" name="AutoShape 18"/>
          <p:cNvSpPr>
            <a:spLocks noChangeArrowheads="1"/>
          </p:cNvSpPr>
          <p:nvPr/>
        </p:nvSpPr>
        <p:spPr bwMode="blackWhite">
          <a:xfrm>
            <a:off x="624419" y="233370"/>
            <a:ext cx="9984316" cy="720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 algn="ctr">
            <a:solidFill>
              <a:schemeClr val="bg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80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76325"/>
            <a:ext cx="109728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730251" y="319088"/>
            <a:ext cx="95504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章 初识</a:t>
            </a:r>
            <a:r>
              <a:rPr lang="en-US" altLang="zh-CN" dirty="0"/>
              <a:t>Python</a:t>
            </a:r>
            <a:endParaRPr lang="zh-CN" altLang="en-US" dirty="0"/>
          </a:p>
        </p:txBody>
      </p:sp>
      <p:sp>
        <p:nvSpPr>
          <p:cNvPr id="1033" name="AutoShape 14"/>
          <p:cNvSpPr>
            <a:spLocks noChangeArrowheads="1"/>
          </p:cNvSpPr>
          <p:nvPr/>
        </p:nvSpPr>
        <p:spPr bwMode="ltGray">
          <a:xfrm rot="5400000">
            <a:off x="11244528" y="-261673"/>
            <a:ext cx="284162" cy="1001183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2095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82867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defRPr sz="2800">
          <a:solidFill>
            <a:schemeClr val="tx1"/>
          </a:solidFill>
          <a:latin typeface="+mn-lt"/>
          <a:ea typeface="+mn-ea"/>
        </a:defRPr>
      </a:lvl2pPr>
      <a:lvl3pPr marL="123698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+mn-lt"/>
          <a:ea typeface="+mn-ea"/>
        </a:defRPr>
      </a:lvl3pPr>
      <a:lvl4pPr marL="164465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7.jpe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9" Type="http://schemas.openxmlformats.org/officeDocument/2006/relationships/slideLayout" Target="../slideLayouts/slideLayout4.xml"/><Relationship Id="rId18" Type="http://schemas.openxmlformats.org/officeDocument/2006/relationships/tags" Target="../tags/tag68.xml"/><Relationship Id="rId17" Type="http://schemas.openxmlformats.org/officeDocument/2006/relationships/image" Target="../media/image9.png"/><Relationship Id="rId16" Type="http://schemas.openxmlformats.org/officeDocument/2006/relationships/tags" Target="../tags/tag67.xml"/><Relationship Id="rId15" Type="http://schemas.openxmlformats.org/officeDocument/2006/relationships/tags" Target="../tags/tag66.xml"/><Relationship Id="rId14" Type="http://schemas.openxmlformats.org/officeDocument/2006/relationships/tags" Target="../tags/tag65.xml"/><Relationship Id="rId13" Type="http://schemas.openxmlformats.org/officeDocument/2006/relationships/tags" Target="../tags/tag64.xml"/><Relationship Id="rId12" Type="http://schemas.openxmlformats.org/officeDocument/2006/relationships/tags" Target="../tags/tag63.xml"/><Relationship Id="rId11" Type="http://schemas.openxmlformats.org/officeDocument/2006/relationships/tags" Target="../tags/tag62.xml"/><Relationship Id="rId10" Type="http://schemas.openxmlformats.org/officeDocument/2006/relationships/tags" Target="../tags/tag61.xml"/><Relationship Id="rId1" Type="http://schemas.openxmlformats.org/officeDocument/2006/relationships/tags" Target="../tags/tag5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hyperlink" Target="https://www.python.org/download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9" Type="http://schemas.openxmlformats.org/officeDocument/2006/relationships/slideLayout" Target="../slideLayouts/slideLayout4.xml"/><Relationship Id="rId18" Type="http://schemas.openxmlformats.org/officeDocument/2006/relationships/tags" Target="../tags/tag85.xml"/><Relationship Id="rId17" Type="http://schemas.openxmlformats.org/officeDocument/2006/relationships/image" Target="../media/image9.png"/><Relationship Id="rId16" Type="http://schemas.openxmlformats.org/officeDocument/2006/relationships/tags" Target="../tags/tag84.xml"/><Relationship Id="rId15" Type="http://schemas.openxmlformats.org/officeDocument/2006/relationships/tags" Target="../tags/tag83.xml"/><Relationship Id="rId14" Type="http://schemas.openxmlformats.org/officeDocument/2006/relationships/tags" Target="../tags/tag82.xml"/><Relationship Id="rId13" Type="http://schemas.openxmlformats.org/officeDocument/2006/relationships/tags" Target="../tags/tag81.xml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tags" Target="../tags/tag69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9" Type="http://schemas.openxmlformats.org/officeDocument/2006/relationships/slideLayout" Target="../slideLayouts/slideLayout4.xml"/><Relationship Id="rId18" Type="http://schemas.openxmlformats.org/officeDocument/2006/relationships/tags" Target="../tags/tag102.xml"/><Relationship Id="rId17" Type="http://schemas.openxmlformats.org/officeDocument/2006/relationships/image" Target="../media/image9.png"/><Relationship Id="rId16" Type="http://schemas.openxmlformats.org/officeDocument/2006/relationships/tags" Target="../tags/tag101.xml"/><Relationship Id="rId15" Type="http://schemas.openxmlformats.org/officeDocument/2006/relationships/tags" Target="../tags/tag100.xml"/><Relationship Id="rId14" Type="http://schemas.openxmlformats.org/officeDocument/2006/relationships/tags" Target="../tags/tag99.xml"/><Relationship Id="rId13" Type="http://schemas.openxmlformats.org/officeDocument/2006/relationships/tags" Target="../tags/tag98.xml"/><Relationship Id="rId12" Type="http://schemas.openxmlformats.org/officeDocument/2006/relationships/tags" Target="../tags/tag97.xml"/><Relationship Id="rId11" Type="http://schemas.openxmlformats.org/officeDocument/2006/relationships/tags" Target="../tags/tag96.xml"/><Relationship Id="rId10" Type="http://schemas.openxmlformats.org/officeDocument/2006/relationships/tags" Target="../tags/tag95.xml"/><Relationship Id="rId1" Type="http://schemas.openxmlformats.org/officeDocument/2006/relationships/tags" Target="../tags/tag8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hyperlink" Target="https://pypi.org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hyperlink" Target="https://repo.anaconda.com/archive/" TargetMode="External"/><Relationship Id="rId2" Type="http://schemas.openxmlformats.org/officeDocument/2006/relationships/hyperlink" Target="https://repo.anaconda.com/archive" TargetMode="External"/><Relationship Id="rId1" Type="http://schemas.openxmlformats.org/officeDocument/2006/relationships/hyperlink" Target="https://www.anaconda.com/" TargetMode="Externa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https://www.python.org/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tags" Target="../tags/tag110.xml"/><Relationship Id="rId7" Type="http://schemas.openxmlformats.org/officeDocument/2006/relationships/tags" Target="../tags/tag109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9" Type="http://schemas.openxmlformats.org/officeDocument/2006/relationships/slideLayout" Target="../slideLayouts/slideLayout4.xml"/><Relationship Id="rId18" Type="http://schemas.openxmlformats.org/officeDocument/2006/relationships/tags" Target="../tags/tag119.xml"/><Relationship Id="rId17" Type="http://schemas.openxmlformats.org/officeDocument/2006/relationships/image" Target="../media/image9.png"/><Relationship Id="rId16" Type="http://schemas.openxmlformats.org/officeDocument/2006/relationships/tags" Target="../tags/tag118.xml"/><Relationship Id="rId15" Type="http://schemas.openxmlformats.org/officeDocument/2006/relationships/tags" Target="../tags/tag117.xml"/><Relationship Id="rId14" Type="http://schemas.openxmlformats.org/officeDocument/2006/relationships/tags" Target="../tags/tag116.xml"/><Relationship Id="rId13" Type="http://schemas.openxmlformats.org/officeDocument/2006/relationships/tags" Target="../tags/tag115.xml"/><Relationship Id="rId12" Type="http://schemas.openxmlformats.org/officeDocument/2006/relationships/tags" Target="../tags/tag114.xml"/><Relationship Id="rId11" Type="http://schemas.openxmlformats.org/officeDocument/2006/relationships/tags" Target="../tags/tag113.xml"/><Relationship Id="rId10" Type="http://schemas.openxmlformats.org/officeDocument/2006/relationships/tags" Target="../tags/tag112.xml"/><Relationship Id="rId1" Type="http://schemas.openxmlformats.org/officeDocument/2006/relationships/tags" Target="../tags/tag103.xml"/></Relationships>
</file>

<file path=ppt/slides/_rels/slide48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9" Type="http://schemas.openxmlformats.org/officeDocument/2006/relationships/slideLayout" Target="../slideLayouts/slideLayout4.xml"/><Relationship Id="rId18" Type="http://schemas.openxmlformats.org/officeDocument/2006/relationships/tags" Target="../tags/tag136.xml"/><Relationship Id="rId17" Type="http://schemas.openxmlformats.org/officeDocument/2006/relationships/image" Target="../media/image9.png"/><Relationship Id="rId16" Type="http://schemas.openxmlformats.org/officeDocument/2006/relationships/tags" Target="../tags/tag135.xml"/><Relationship Id="rId15" Type="http://schemas.openxmlformats.org/officeDocument/2006/relationships/tags" Target="../tags/tag134.xml"/><Relationship Id="rId14" Type="http://schemas.openxmlformats.org/officeDocument/2006/relationships/tags" Target="../tags/tag133.xml"/><Relationship Id="rId13" Type="http://schemas.openxmlformats.org/officeDocument/2006/relationships/tags" Target="../tags/tag132.xml"/><Relationship Id="rId12" Type="http://schemas.openxmlformats.org/officeDocument/2006/relationships/tags" Target="../tags/tag131.xml"/><Relationship Id="rId11" Type="http://schemas.openxmlformats.org/officeDocument/2006/relationships/tags" Target="../tags/tag130.xml"/><Relationship Id="rId10" Type="http://schemas.openxmlformats.org/officeDocument/2006/relationships/tags" Target="../tags/tag129.xml"/><Relationship Id="rId1" Type="http://schemas.openxmlformats.org/officeDocument/2006/relationships/tags" Target="../tags/tag120.xml"/></Relationships>
</file>

<file path=ppt/slides/_rels/slide49.xml.rels><?xml version="1.0" encoding="UTF-8" standalone="yes"?>
<Relationships xmlns="http://schemas.openxmlformats.org/package/2006/relationships"><Relationship Id="rId9" Type="http://schemas.openxmlformats.org/officeDocument/2006/relationships/tags" Target="../tags/tag145.xml"/><Relationship Id="rId8" Type="http://schemas.openxmlformats.org/officeDocument/2006/relationships/tags" Target="../tags/tag144.xml"/><Relationship Id="rId7" Type="http://schemas.openxmlformats.org/officeDocument/2006/relationships/tags" Target="../tags/tag143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9" Type="http://schemas.openxmlformats.org/officeDocument/2006/relationships/slideLayout" Target="../slideLayouts/slideLayout4.xml"/><Relationship Id="rId18" Type="http://schemas.openxmlformats.org/officeDocument/2006/relationships/tags" Target="../tags/tag153.xml"/><Relationship Id="rId17" Type="http://schemas.openxmlformats.org/officeDocument/2006/relationships/image" Target="../media/image9.png"/><Relationship Id="rId16" Type="http://schemas.openxmlformats.org/officeDocument/2006/relationships/tags" Target="../tags/tag152.xml"/><Relationship Id="rId15" Type="http://schemas.openxmlformats.org/officeDocument/2006/relationships/tags" Target="../tags/tag151.xml"/><Relationship Id="rId14" Type="http://schemas.openxmlformats.org/officeDocument/2006/relationships/tags" Target="../tags/tag150.xml"/><Relationship Id="rId13" Type="http://schemas.openxmlformats.org/officeDocument/2006/relationships/tags" Target="../tags/tag149.xml"/><Relationship Id="rId12" Type="http://schemas.openxmlformats.org/officeDocument/2006/relationships/tags" Target="../tags/tag148.xml"/><Relationship Id="rId11" Type="http://schemas.openxmlformats.org/officeDocument/2006/relationships/tags" Target="../tags/tag147.xml"/><Relationship Id="rId10" Type="http://schemas.openxmlformats.org/officeDocument/2006/relationships/tags" Target="../tags/tag146.xml"/><Relationship Id="rId1" Type="http://schemas.openxmlformats.org/officeDocument/2006/relationships/tags" Target="../tags/tag1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9" Type="http://schemas.openxmlformats.org/officeDocument/2006/relationships/tags" Target="../tags/tag162.xml"/><Relationship Id="rId8" Type="http://schemas.openxmlformats.org/officeDocument/2006/relationships/tags" Target="../tags/tag161.xml"/><Relationship Id="rId7" Type="http://schemas.openxmlformats.org/officeDocument/2006/relationships/tags" Target="../tags/tag160.xml"/><Relationship Id="rId6" Type="http://schemas.openxmlformats.org/officeDocument/2006/relationships/tags" Target="../tags/tag159.xml"/><Relationship Id="rId5" Type="http://schemas.openxmlformats.org/officeDocument/2006/relationships/tags" Target="../tags/tag158.xml"/><Relationship Id="rId4" Type="http://schemas.openxmlformats.org/officeDocument/2006/relationships/tags" Target="../tags/tag157.xml"/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9" Type="http://schemas.openxmlformats.org/officeDocument/2006/relationships/slideLayout" Target="../slideLayouts/slideLayout4.xml"/><Relationship Id="rId18" Type="http://schemas.openxmlformats.org/officeDocument/2006/relationships/tags" Target="../tags/tag170.xml"/><Relationship Id="rId17" Type="http://schemas.openxmlformats.org/officeDocument/2006/relationships/image" Target="../media/image9.png"/><Relationship Id="rId16" Type="http://schemas.openxmlformats.org/officeDocument/2006/relationships/tags" Target="../tags/tag169.xml"/><Relationship Id="rId15" Type="http://schemas.openxmlformats.org/officeDocument/2006/relationships/tags" Target="../tags/tag168.xml"/><Relationship Id="rId14" Type="http://schemas.openxmlformats.org/officeDocument/2006/relationships/tags" Target="../tags/tag167.xml"/><Relationship Id="rId13" Type="http://schemas.openxmlformats.org/officeDocument/2006/relationships/tags" Target="../tags/tag166.xml"/><Relationship Id="rId12" Type="http://schemas.openxmlformats.org/officeDocument/2006/relationships/tags" Target="../tags/tag165.xml"/><Relationship Id="rId11" Type="http://schemas.openxmlformats.org/officeDocument/2006/relationships/tags" Target="../tags/tag164.xml"/><Relationship Id="rId10" Type="http://schemas.openxmlformats.org/officeDocument/2006/relationships/tags" Target="../tags/tag163.xml"/><Relationship Id="rId1" Type="http://schemas.openxmlformats.org/officeDocument/2006/relationships/tags" Target="../tags/tag15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https://pypi.org/" TargetMode="Externa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9" Type="http://schemas.openxmlformats.org/officeDocument/2006/relationships/slideLayout" Target="../slideLayouts/slideLayout4.xml"/><Relationship Id="rId18" Type="http://schemas.openxmlformats.org/officeDocument/2006/relationships/tags" Target="../tags/tag17.xml"/><Relationship Id="rId17" Type="http://schemas.openxmlformats.org/officeDocument/2006/relationships/image" Target="../media/image9.png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9" Type="http://schemas.openxmlformats.org/officeDocument/2006/relationships/slideLayout" Target="../slideLayouts/slideLayout4.xml"/><Relationship Id="rId18" Type="http://schemas.openxmlformats.org/officeDocument/2006/relationships/tags" Target="../tags/tag34.xml"/><Relationship Id="rId17" Type="http://schemas.openxmlformats.org/officeDocument/2006/relationships/image" Target="../media/image9.png"/><Relationship Id="rId16" Type="http://schemas.openxmlformats.org/officeDocument/2006/relationships/tags" Target="../tags/tag33.xml"/><Relationship Id="rId15" Type="http://schemas.openxmlformats.org/officeDocument/2006/relationships/tags" Target="../tags/tag32.xml"/><Relationship Id="rId14" Type="http://schemas.openxmlformats.org/officeDocument/2006/relationships/tags" Target="../tags/tag31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tags" Target="../tags/tag18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9" Type="http://schemas.openxmlformats.org/officeDocument/2006/relationships/slideLayout" Target="../slideLayouts/slideLayout4.xml"/><Relationship Id="rId18" Type="http://schemas.openxmlformats.org/officeDocument/2006/relationships/tags" Target="../tags/tag51.xml"/><Relationship Id="rId17" Type="http://schemas.openxmlformats.org/officeDocument/2006/relationships/image" Target="../media/image9.png"/><Relationship Id="rId16" Type="http://schemas.openxmlformats.org/officeDocument/2006/relationships/tags" Target="../tags/tag50.xml"/><Relationship Id="rId15" Type="http://schemas.openxmlformats.org/officeDocument/2006/relationships/tags" Target="../tags/tag49.xml"/><Relationship Id="rId14" Type="http://schemas.openxmlformats.org/officeDocument/2006/relationships/tags" Target="../tags/tag48.xml"/><Relationship Id="rId13" Type="http://schemas.openxmlformats.org/officeDocument/2006/relationships/tags" Target="../tags/tag47.xml"/><Relationship Id="rId12" Type="http://schemas.openxmlformats.org/officeDocument/2006/relationships/tags" Target="../tags/tag46.xml"/><Relationship Id="rId11" Type="http://schemas.openxmlformats.org/officeDocument/2006/relationships/tags" Target="../tags/tag45.xml"/><Relationship Id="rId10" Type="http://schemas.openxmlformats.org/officeDocument/2006/relationships/tags" Target="../tags/tag44.xml"/><Relationship Id="rId1" Type="http://schemas.openxmlformats.org/officeDocument/2006/relationships/tags" Target="../tags/tag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3" name="WordArt 3"/>
          <p:cNvSpPr>
            <a:spLocks noChangeArrowheads="1" noChangeShapeType="1" noTextEdit="1"/>
          </p:cNvSpPr>
          <p:nvPr/>
        </p:nvSpPr>
        <p:spPr bwMode="auto">
          <a:xfrm>
            <a:off x="2604522" y="1340769"/>
            <a:ext cx="6913512" cy="1872207"/>
          </a:xfrm>
          <a:prstGeom prst="rect">
            <a:avLst/>
          </a:prstGeom>
          <a:noFill/>
          <a:ln w="190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>
              <a:defRPr/>
            </a:pPr>
            <a:r>
              <a:rPr lang="en-US" altLang="zh-CN" sz="3600" b="1" kern="1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宋体" panose="02010600030101010101" pitchFamily="2" charset="-122"/>
              </a:rPr>
              <a:t>Python</a:t>
            </a:r>
            <a:r>
              <a:rPr lang="zh-CN" altLang="en-US" sz="3600" b="1" kern="1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宋体" panose="02010600030101010101" pitchFamily="2" charset="-122"/>
              </a:rPr>
              <a:t>程序设计基础</a:t>
            </a:r>
            <a:endParaRPr lang="zh-CN" altLang="en-US" sz="3600" b="1" kern="1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宋体" panose="02010600030101010101" pitchFamily="2" charset="-122"/>
            </a:endParaRPr>
          </a:p>
        </p:txBody>
      </p:sp>
      <p:pic>
        <p:nvPicPr>
          <p:cNvPr id="8" name="图形 7" descr="书架上的书籍 纯色填充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672581" y="5301208"/>
            <a:ext cx="914400" cy="914400"/>
          </a:xfrm>
          <a:prstGeom prst="rect">
            <a:avLst/>
          </a:prstGeom>
        </p:spPr>
      </p:pic>
      <p:pic>
        <p:nvPicPr>
          <p:cNvPr id="10" name="图形 9" descr="教室 纯色填充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52298" y="5301208"/>
            <a:ext cx="914400" cy="914400"/>
          </a:xfrm>
          <a:prstGeom prst="rect">
            <a:avLst/>
          </a:prstGeom>
        </p:spPr>
      </p:pic>
      <p:pic>
        <p:nvPicPr>
          <p:cNvPr id="12" name="图形 11" descr="Internet 纯色填充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72064" y="5301208"/>
            <a:ext cx="914400" cy="914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981" y="4358000"/>
            <a:ext cx="1019766" cy="9432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关于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Python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语言，下面说法正确的是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   )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属于编译型语言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属于解释型语言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3352800" y="45005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属于自然语言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3352800" y="53578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以上都不正确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B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椭圆 11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2638425" y="45648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" name="椭圆 12"/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2638425" y="54221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4" name="矩形: 圆角 13"/>
          <p:cNvSpPr/>
          <p:nvPr>
            <p:custDataLst>
              <p:tags r:id="rId10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提交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9" name="组合 18"/>
          <p:cNvGrpSpPr/>
          <p:nvPr>
            <p:custDataLst>
              <p:tags r:id="rId11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/>
            <p:cNvSpPr/>
            <p:nvPr>
              <p:custDataLst>
                <p:tags r:id="rId12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ColorBlock"/>
            <p:cNvSpPr/>
            <p:nvPr>
              <p:custDataLst>
                <p:tags r:id="rId13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TypeText"/>
            <p:cNvSpPr txBox="1"/>
            <p:nvPr>
              <p:custDataLst>
                <p:tags r:id="rId14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8" name="TipText"/>
            <p:cNvSpPr txBox="1"/>
            <p:nvPr>
              <p:custDataLst>
                <p:tags r:id="rId15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9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1.3  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安装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Python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2036254" y="1052642"/>
            <a:ext cx="8455534" cy="93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40000"/>
              </a:lnSpc>
              <a:buClr>
                <a:srgbClr val="990000"/>
              </a:buClr>
            </a:pP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安装：</a:t>
            </a:r>
            <a:r>
              <a:rPr lang="zh-CN" altLang="zh-CN" sz="2000" dirty="0"/>
              <a:t>在</a:t>
            </a:r>
            <a:r>
              <a:rPr lang="zh-CN" altLang="zh-CN" sz="2000"/>
              <a:t>官网</a:t>
            </a:r>
            <a:r>
              <a:rPr lang="en-US" altLang="zh-CN" sz="2000">
                <a:hlinkClick r:id="rId1"/>
              </a:rPr>
              <a:t>https://www.python.org/downloads</a:t>
            </a:r>
            <a:r>
              <a:rPr lang="zh-CN" altLang="zh-CN" sz="2000"/>
              <a:t>下载安装程序，</a:t>
            </a:r>
            <a:r>
              <a:rPr lang="zh-CN" altLang="en-US" sz="2000"/>
              <a:t>标准安装包大约</a:t>
            </a:r>
            <a:r>
              <a:rPr lang="en-US" altLang="zh-CN" sz="2000"/>
              <a:t>30MB</a:t>
            </a:r>
            <a:r>
              <a:rPr lang="zh-CN" altLang="en-US" sz="2000"/>
              <a:t>。最新版 </a:t>
            </a:r>
            <a:r>
              <a:rPr lang="en-US" altLang="zh-CN" sz="2000"/>
              <a:t>3.12.3</a:t>
            </a:r>
            <a:r>
              <a:rPr lang="zh-CN" altLang="en-US" sz="2000"/>
              <a:t>，本课程使用</a:t>
            </a:r>
            <a:r>
              <a:rPr lang="en-US" altLang="zh-CN" sz="2000"/>
              <a:t>3.10-3.12</a:t>
            </a:r>
            <a:r>
              <a:rPr lang="zh-CN" altLang="en-US" sz="2000"/>
              <a:t>版均可。</a:t>
            </a:r>
            <a:endParaRPr lang="en-US" altLang="zh-CN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388" y="2348885"/>
            <a:ext cx="8172400" cy="301420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9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1.3  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安装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Python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809879" y="1006620"/>
            <a:ext cx="8572251" cy="456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457200" algn="just">
              <a:lnSpc>
                <a:spcPct val="140000"/>
              </a:lnSpc>
              <a:buClr>
                <a:srgbClr val="990000"/>
              </a:buClr>
            </a:pPr>
            <a:r>
              <a:rPr lang="zh-CN" altLang="en-US" sz="2400" kern="0">
                <a:solidFill>
                  <a:srgbClr val="990000"/>
                </a:solidFill>
                <a:ea typeface="宋体" panose="02010600030101010101" pitchFamily="2" charset="-122"/>
              </a:rPr>
              <a:t>安装</a:t>
            </a:r>
            <a:r>
              <a:rPr lang="en-US" altLang="zh-CN" sz="2400" kern="0">
                <a:solidFill>
                  <a:srgbClr val="990000"/>
                </a:solidFill>
                <a:ea typeface="宋体" panose="02010600030101010101" pitchFamily="2" charset="-122"/>
              </a:rPr>
              <a:t>Python</a:t>
            </a:r>
            <a:r>
              <a:rPr lang="zh-CN" altLang="en-US" sz="2400" kern="0">
                <a:solidFill>
                  <a:srgbClr val="990000"/>
                </a:solidFill>
                <a:ea typeface="宋体" panose="02010600030101010101" pitchFamily="2" charset="-122"/>
              </a:rPr>
              <a:t>：</a:t>
            </a:r>
            <a:r>
              <a:rPr lang="zh-CN" altLang="zh-CN" sz="2400" dirty="0"/>
              <a:t>双击下载的</a:t>
            </a:r>
            <a:r>
              <a:rPr lang="en-US" altLang="zh-CN" sz="2400" dirty="0"/>
              <a:t>Python</a:t>
            </a:r>
            <a:r>
              <a:rPr lang="zh-CN" altLang="zh-CN" sz="2400" dirty="0"/>
              <a:t>安装包，进入</a:t>
            </a:r>
            <a:r>
              <a:rPr lang="en-US" altLang="zh-CN" sz="2400" dirty="0"/>
              <a:t>Python</a:t>
            </a:r>
            <a:r>
              <a:rPr lang="zh-CN" altLang="zh-CN" sz="2400" dirty="0"/>
              <a:t>安装向导</a:t>
            </a:r>
            <a:r>
              <a:rPr lang="zh-CN" altLang="en-US" sz="2400"/>
              <a:t>进行安装，如下图所示：</a:t>
            </a:r>
            <a:endParaRPr lang="en-US" altLang="zh-CN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图片 1"/>
          <p:cNvPicPr>
            <a:picLocks noChangeAspect="1" noChangeArrowheads="1"/>
          </p:cNvPicPr>
          <p:nvPr/>
        </p:nvPicPr>
        <p:blipFill>
          <a:blip r:embed="rId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2060850"/>
            <a:ext cx="4716760" cy="291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919535" y="5445226"/>
            <a:ext cx="8462588" cy="1332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40000"/>
              </a:lnSpc>
              <a:buClr>
                <a:srgbClr val="990000"/>
              </a:buClr>
            </a:pPr>
            <a:r>
              <a:rPr lang="zh-CN" altLang="en-US" sz="2000" b="1"/>
              <a:t>安装时可选</a:t>
            </a:r>
            <a:r>
              <a:rPr lang="en-US" altLang="zh-CN" sz="2000" b="1"/>
              <a:t>"Customize installation",</a:t>
            </a:r>
            <a:r>
              <a:rPr lang="zh-CN" altLang="en-US" sz="2000" b="1"/>
              <a:t>建议</a:t>
            </a:r>
            <a:r>
              <a:rPr lang="en-US" altLang="zh-CN" sz="2000" b="1"/>
              <a:t>: (1)</a:t>
            </a:r>
            <a:r>
              <a:rPr lang="zh-CN" altLang="en-US" sz="2000" b="1"/>
              <a:t>选中上图</a:t>
            </a:r>
            <a:r>
              <a:rPr lang="en-US" altLang="zh-CN" sz="2000" b="1"/>
              <a:t>"Add python.exe to PATH"</a:t>
            </a:r>
            <a:r>
              <a:rPr lang="zh-CN" altLang="en-US" sz="2000" b="1"/>
              <a:t>选项， </a:t>
            </a:r>
            <a:r>
              <a:rPr lang="en-US" altLang="zh-CN" sz="2000" b="1"/>
              <a:t>(2)</a:t>
            </a:r>
            <a:r>
              <a:rPr lang="zh-CN" altLang="en-US" sz="2000" b="1"/>
              <a:t>将安装目录修改为简短的</a:t>
            </a:r>
            <a:r>
              <a:rPr lang="en-US" altLang="zh-CN" sz="2000" b="1"/>
              <a:t>C:\python312</a:t>
            </a:r>
            <a:r>
              <a:rPr lang="zh-CN" altLang="en-US" sz="2000" b="1"/>
              <a:t>，便于后续命令行上的操作。</a:t>
            </a:r>
            <a:endParaRPr lang="en-US" altLang="zh-CN" sz="2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9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1.4  IDLE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开发环境 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2146647" y="925214"/>
            <a:ext cx="8270528" cy="184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40000"/>
              </a:lnSpc>
              <a:buClr>
                <a:srgbClr val="990000"/>
              </a:buClr>
            </a:pPr>
            <a:r>
              <a:rPr lang="en-US" altLang="zh-CN" sz="2400" kern="0" dirty="0">
                <a:solidFill>
                  <a:srgbClr val="990000"/>
                </a:solidFill>
                <a:ea typeface="宋体" panose="02010600030101010101" pitchFamily="2" charset="-122"/>
              </a:rPr>
              <a:t>1.4.1 Python IDLE</a:t>
            </a:r>
            <a:r>
              <a:rPr lang="zh-CN" altLang="en-US" sz="2400" kern="0" dirty="0">
                <a:solidFill>
                  <a:srgbClr val="990000"/>
                </a:solidFill>
                <a:ea typeface="宋体" panose="02010600030101010101" pitchFamily="2" charset="-122"/>
              </a:rPr>
              <a:t>集成开发环境</a:t>
            </a:r>
            <a:endParaRPr lang="en-US" altLang="zh-CN" sz="2400" kern="0" dirty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>
              <a:lnSpc>
                <a:spcPct val="14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400" kern="0" dirty="0">
                <a:ea typeface="宋体" panose="02010600030101010101" pitchFamily="2" charset="-122"/>
              </a:rPr>
              <a:t>IDLE </a:t>
            </a:r>
            <a:r>
              <a:rPr lang="zh-CN" altLang="en-US" sz="2400" kern="0" dirty="0">
                <a:ea typeface="宋体" panose="02010600030101010101" pitchFamily="2" charset="-122"/>
              </a:rPr>
              <a:t>是</a:t>
            </a:r>
            <a:r>
              <a:rPr lang="en-US" altLang="zh-CN" sz="2400" kern="0" dirty="0">
                <a:ea typeface="宋体" panose="02010600030101010101" pitchFamily="2" charset="-122"/>
              </a:rPr>
              <a:t>python</a:t>
            </a:r>
            <a:r>
              <a:rPr lang="zh-CN" altLang="en-US" sz="2400" kern="0" dirty="0">
                <a:ea typeface="宋体" panose="02010600030101010101" pitchFamily="2" charset="-122"/>
              </a:rPr>
              <a:t>安装包自带的开发环境</a:t>
            </a:r>
            <a:endParaRPr lang="en-US" altLang="zh-CN" sz="2400" kern="0" dirty="0">
              <a:ea typeface="宋体" panose="02010600030101010101" pitchFamily="2" charset="-122"/>
            </a:endParaRPr>
          </a:p>
          <a:p>
            <a:pPr marL="0" indent="457200">
              <a:lnSpc>
                <a:spcPct val="140000"/>
              </a:lnSpc>
              <a:spcBef>
                <a:spcPts val="0"/>
              </a:spcBef>
              <a:buClr>
                <a:srgbClr val="990000"/>
              </a:buClr>
            </a:pPr>
            <a:r>
              <a:rPr lang="zh-CN" altLang="en-US" sz="2400" kern="0" dirty="0">
                <a:ea typeface="宋体" panose="02010600030101010101" pitchFamily="2" charset="-122"/>
              </a:rPr>
              <a:t>启动方式：</a:t>
            </a:r>
            <a:r>
              <a:rPr lang="zh-CN" altLang="zh-CN" sz="2400" kern="0" dirty="0">
                <a:ea typeface="宋体" panose="02010600030101010101" pitchFamily="2" charset="-122"/>
              </a:rPr>
              <a:t>选择</a:t>
            </a:r>
            <a:r>
              <a:rPr lang="en-US" altLang="zh-CN" sz="2400" kern="0" dirty="0">
                <a:ea typeface="宋体" panose="02010600030101010101" pitchFamily="2" charset="-122"/>
              </a:rPr>
              <a:t>Windows</a:t>
            </a:r>
            <a:r>
              <a:rPr lang="zh-CN" altLang="zh-CN" sz="2400" kern="0" dirty="0">
                <a:ea typeface="宋体" panose="02010600030101010101" pitchFamily="2" charset="-122"/>
              </a:rPr>
              <a:t>的“开始</a:t>
            </a:r>
            <a:r>
              <a:rPr lang="en-US" altLang="zh-CN" sz="2400" kern="0" dirty="0">
                <a:ea typeface="宋体" panose="02010600030101010101" pitchFamily="2" charset="-122"/>
              </a:rPr>
              <a:t>”</a:t>
            </a:r>
            <a:r>
              <a:rPr lang="zh-CN" altLang="zh-CN" sz="2400" kern="0" dirty="0">
                <a:ea typeface="宋体" panose="02010600030101010101" pitchFamily="2" charset="-122"/>
              </a:rPr>
              <a:t>菜单</a:t>
            </a:r>
            <a:r>
              <a:rPr lang="en-US" altLang="zh-CN" sz="2400" kern="0">
                <a:ea typeface="宋体" panose="02010600030101010101" pitchFamily="2" charset="-122"/>
                <a:sym typeface="Wingdings" panose="05000000000000000000" pitchFamily="2" charset="2"/>
              </a:rPr>
              <a:t></a:t>
            </a:r>
            <a:r>
              <a:rPr lang="zh-CN" altLang="zh-CN" sz="2400" kern="0">
                <a:ea typeface="宋体" panose="02010600030101010101" pitchFamily="2" charset="-122"/>
              </a:rPr>
              <a:t>“</a:t>
            </a:r>
            <a:r>
              <a:rPr lang="en-US" altLang="zh-CN" sz="2400" kern="0">
                <a:ea typeface="宋体" panose="02010600030101010101" pitchFamily="2" charset="-122"/>
              </a:rPr>
              <a:t>Python</a:t>
            </a:r>
            <a:r>
              <a:rPr lang="zh-CN" altLang="zh-CN" sz="2400" kern="0">
                <a:ea typeface="宋体" panose="02010600030101010101" pitchFamily="2" charset="-122"/>
              </a:rPr>
              <a:t>程序</a:t>
            </a:r>
            <a:r>
              <a:rPr lang="zh-CN" altLang="en-US" sz="2400" kern="0">
                <a:ea typeface="宋体" panose="02010600030101010101" pitchFamily="2" charset="-122"/>
              </a:rPr>
              <a:t>组</a:t>
            </a:r>
            <a:r>
              <a:rPr lang="zh-CN" altLang="zh-CN" sz="2400" kern="0">
                <a:ea typeface="宋体" panose="02010600030101010101" pitchFamily="2" charset="-122"/>
              </a:rPr>
              <a:t>”</a:t>
            </a:r>
            <a:r>
              <a:rPr lang="en-US" altLang="zh-CN" sz="2400" kern="0">
                <a:ea typeface="宋体" panose="02010600030101010101" pitchFamily="2" charset="-122"/>
                <a:sym typeface="Wingdings" panose="05000000000000000000" pitchFamily="2" charset="2"/>
              </a:rPr>
              <a:t></a:t>
            </a:r>
            <a:r>
              <a:rPr lang="zh-CN" altLang="zh-CN" sz="2400" kern="0">
                <a:ea typeface="宋体" panose="02010600030101010101" pitchFamily="2" charset="-122"/>
              </a:rPr>
              <a:t>“</a:t>
            </a:r>
            <a:r>
              <a:rPr lang="en-US" altLang="zh-CN" sz="2400" kern="0" dirty="0">
                <a:ea typeface="宋体" panose="02010600030101010101" pitchFamily="2" charset="-122"/>
              </a:rPr>
              <a:t>IDLE (</a:t>
            </a:r>
            <a:r>
              <a:rPr lang="en-US" altLang="zh-CN" sz="2400" kern="0">
                <a:ea typeface="宋体" panose="02010600030101010101" pitchFamily="2" charset="-122"/>
              </a:rPr>
              <a:t>Python 3.12)</a:t>
            </a:r>
            <a:r>
              <a:rPr lang="zh-CN" altLang="zh-CN" sz="2400" kern="0">
                <a:ea typeface="宋体" panose="02010600030101010101" pitchFamily="2" charset="-122"/>
              </a:rPr>
              <a:t>”</a:t>
            </a:r>
            <a:r>
              <a:rPr lang="zh-CN" altLang="en-US" sz="2400" kern="0">
                <a:ea typeface="宋体" panose="02010600030101010101" pitchFamily="2" charset="-122"/>
              </a:rPr>
              <a:t>菜单项</a:t>
            </a:r>
            <a:endParaRPr lang="en-US" altLang="zh-CN" sz="2400" kern="0" dirty="0">
              <a:ea typeface="宋体" panose="02010600030101010101" pitchFamily="2" charset="-122"/>
            </a:endParaRPr>
          </a:p>
          <a:p>
            <a:pPr marL="0" indent="457200">
              <a:lnSpc>
                <a:spcPct val="140000"/>
              </a:lnSpc>
              <a:spcBef>
                <a:spcPts val="0"/>
              </a:spcBef>
              <a:buClr>
                <a:srgbClr val="990000"/>
              </a:buClr>
            </a:pPr>
            <a:r>
              <a:rPr lang="zh-CN" altLang="en-US" sz="2400" kern="0" dirty="0">
                <a:ea typeface="宋体" panose="02010600030101010101" pitchFamily="2" charset="-122"/>
              </a:rPr>
              <a:t>启动后，提示符为</a:t>
            </a:r>
            <a:r>
              <a:rPr lang="en-US" altLang="zh-CN" sz="2400" kern="0" dirty="0">
                <a:ea typeface="宋体" panose="02010600030101010101" pitchFamily="2" charset="-122"/>
              </a:rPr>
              <a:t>&gt;&gt;&gt;  ,  </a:t>
            </a:r>
            <a:r>
              <a:rPr lang="zh-CN" altLang="en-US" sz="2400" kern="0" dirty="0">
                <a:ea typeface="宋体" panose="02010600030101010101" pitchFamily="2" charset="-122"/>
              </a:rPr>
              <a:t>每行输入一条命令，按回车键即执行。</a:t>
            </a:r>
            <a:endParaRPr lang="en-US" altLang="zh-CN" sz="2400" kern="0" dirty="0">
              <a:ea typeface="宋体" panose="02010600030101010101" pitchFamily="2" charset="-122"/>
            </a:endParaRPr>
          </a:p>
          <a:p>
            <a:pPr marL="0">
              <a:lnSpc>
                <a:spcPct val="130000"/>
              </a:lnSpc>
            </a:pPr>
            <a:endParaRPr lang="en-US" altLang="zh-CN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图片 1"/>
          <p:cNvPicPr>
            <a:picLocks noChangeAspect="1" noChangeArrowheads="1"/>
          </p:cNvPicPr>
          <p:nvPr/>
        </p:nvPicPr>
        <p:blipFill>
          <a:blip r:embed="rId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4060228"/>
            <a:ext cx="4248472" cy="266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9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1.4  IDLE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开发环境 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919536" y="1196752"/>
            <a:ext cx="857225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40000"/>
              </a:lnSpc>
              <a:buClr>
                <a:srgbClr val="990000"/>
              </a:buClr>
            </a:pPr>
            <a:r>
              <a:rPr lang="en-US" altLang="zh-CN" sz="2400" kern="0" dirty="0">
                <a:solidFill>
                  <a:srgbClr val="990000"/>
                </a:solidFill>
                <a:ea typeface="宋体" panose="02010600030101010101" pitchFamily="2" charset="-122"/>
              </a:rPr>
              <a:t>1.4.2 </a:t>
            </a:r>
            <a:r>
              <a:rPr lang="es-AR" altLang="zh-CN" sz="2400" kern="0" dirty="0">
                <a:solidFill>
                  <a:srgbClr val="990000"/>
                </a:solidFill>
                <a:ea typeface="宋体" panose="02010600030101010101" pitchFamily="2" charset="-122"/>
              </a:rPr>
              <a:t>Python</a:t>
            </a:r>
            <a:r>
              <a:rPr lang="zh-CN" altLang="zh-CN" sz="2400" kern="0" dirty="0">
                <a:solidFill>
                  <a:srgbClr val="990000"/>
                </a:solidFill>
                <a:ea typeface="宋体" panose="02010600030101010101" pitchFamily="2" charset="-122"/>
              </a:rPr>
              <a:t>程序编辑器</a:t>
            </a:r>
            <a:endParaRPr lang="en-US" altLang="zh-CN" sz="2400" kern="0" dirty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just">
              <a:lnSpc>
                <a:spcPct val="14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400" kern="0">
                <a:solidFill>
                  <a:srgbClr val="990000"/>
                </a:solidFill>
                <a:ea typeface="宋体" panose="02010600030101010101" pitchFamily="2" charset="-122"/>
              </a:rPr>
              <a:t>1.</a:t>
            </a:r>
            <a:r>
              <a:rPr lang="zh-CN" altLang="zh-CN" sz="2400" kern="0">
                <a:solidFill>
                  <a:srgbClr val="990000"/>
                </a:solidFill>
                <a:ea typeface="宋体" panose="02010600030101010101" pitchFamily="2" charset="-122"/>
              </a:rPr>
              <a:t>新建</a:t>
            </a:r>
            <a:r>
              <a:rPr lang="zh-CN" altLang="zh-CN" sz="2400" kern="0" dirty="0">
                <a:solidFill>
                  <a:srgbClr val="990000"/>
                </a:solidFill>
                <a:ea typeface="宋体" panose="02010600030101010101" pitchFamily="2" charset="-122"/>
              </a:rPr>
              <a:t>程序文件</a:t>
            </a:r>
            <a:r>
              <a:rPr lang="zh-CN" altLang="en-US" sz="2400" kern="0">
                <a:solidFill>
                  <a:srgbClr val="990000"/>
                </a:solidFill>
                <a:ea typeface="宋体" panose="02010600030101010101" pitchFamily="2" charset="-122"/>
              </a:rPr>
              <a:t>：</a:t>
            </a:r>
            <a:r>
              <a:rPr lang="zh-CN" altLang="zh-CN" sz="2400"/>
              <a:t>选择</a:t>
            </a:r>
            <a:r>
              <a:rPr lang="en-US" altLang="zh-CN" sz="2400"/>
              <a:t>IDLE</a:t>
            </a:r>
            <a:r>
              <a:rPr lang="zh-CN" altLang="en-US" sz="2400"/>
              <a:t>的</a:t>
            </a:r>
            <a:r>
              <a:rPr lang="zh-CN" altLang="zh-CN" sz="2400"/>
              <a:t>“</a:t>
            </a:r>
            <a:r>
              <a:rPr lang="en-US" altLang="zh-CN" sz="2400" dirty="0"/>
              <a:t>File</a:t>
            </a:r>
            <a:r>
              <a:rPr lang="zh-CN" altLang="zh-CN" sz="2400" dirty="0"/>
              <a:t>”菜单</a:t>
            </a:r>
            <a:r>
              <a:rPr lang="en-US" altLang="zh-CN" sz="2400" dirty="0">
                <a:sym typeface="Wingdings" panose="05000000000000000000" pitchFamily="2" charset="2"/>
              </a:rPr>
              <a:t></a:t>
            </a:r>
            <a:r>
              <a:rPr lang="zh-CN" altLang="zh-CN" sz="2400" dirty="0"/>
              <a:t>“</a:t>
            </a:r>
            <a:r>
              <a:rPr lang="en-US" altLang="zh-CN" sz="2400" dirty="0"/>
              <a:t>New File</a:t>
            </a:r>
            <a:r>
              <a:rPr lang="zh-CN" altLang="zh-CN" sz="2400" dirty="0"/>
              <a:t>”命令</a:t>
            </a:r>
            <a:r>
              <a:rPr lang="zh-CN" altLang="zh-CN" sz="2400"/>
              <a:t>，或按</a:t>
            </a:r>
            <a:r>
              <a:rPr lang="zh-CN" altLang="zh-CN" sz="2400" dirty="0"/>
              <a:t>快捷键“</a:t>
            </a:r>
            <a:r>
              <a:rPr lang="en-US" altLang="zh-CN" sz="2400" dirty="0" err="1"/>
              <a:t>Ctrl+N</a:t>
            </a:r>
            <a:r>
              <a:rPr lang="zh-CN" altLang="zh-CN" sz="2400"/>
              <a:t>”</a:t>
            </a:r>
            <a:r>
              <a:rPr lang="zh-CN" altLang="en-US" sz="2400"/>
              <a:t>。</a:t>
            </a:r>
            <a:r>
              <a:rPr lang="en-US" altLang="zh-CN" sz="2400"/>
              <a:t>(</a:t>
            </a:r>
            <a:r>
              <a:rPr lang="zh-CN" altLang="en-US" sz="2400"/>
              <a:t>在</a:t>
            </a:r>
            <a:r>
              <a:rPr lang="en-US" altLang="zh-CN" sz="2400"/>
              <a:t>IDLE</a:t>
            </a:r>
            <a:r>
              <a:rPr lang="zh-CN" altLang="en-US" sz="2400"/>
              <a:t>中演示下面的操作</a:t>
            </a:r>
            <a:r>
              <a:rPr lang="en-US" altLang="zh-CN" sz="2400"/>
              <a:t>)</a:t>
            </a:r>
            <a:endParaRPr lang="en-US" altLang="zh-CN" sz="2400" dirty="0"/>
          </a:p>
        </p:txBody>
      </p:sp>
      <p:pic>
        <p:nvPicPr>
          <p:cNvPr id="3075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064" y="3041768"/>
            <a:ext cx="6120680" cy="343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9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1.4  IDLE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开发环境 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2063552" y="1196752"/>
            <a:ext cx="842823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457200" algn="just">
              <a:lnSpc>
                <a:spcPct val="14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400" kern="0">
                <a:solidFill>
                  <a:srgbClr val="990000"/>
                </a:solidFill>
                <a:ea typeface="宋体" panose="02010600030101010101" pitchFamily="2" charset="-122"/>
              </a:rPr>
              <a:t>2.</a:t>
            </a:r>
            <a:r>
              <a:rPr lang="zh-CN" altLang="en-US" sz="2400" kern="0">
                <a:solidFill>
                  <a:srgbClr val="990000"/>
                </a:solidFill>
                <a:ea typeface="宋体" panose="02010600030101010101" pitchFamily="2" charset="-122"/>
              </a:rPr>
              <a:t>保存</a:t>
            </a:r>
            <a:r>
              <a:rPr lang="zh-CN" altLang="zh-CN" sz="2400" kern="0" dirty="0">
                <a:solidFill>
                  <a:srgbClr val="990000"/>
                </a:solidFill>
                <a:ea typeface="宋体" panose="02010600030101010101" pitchFamily="2" charset="-122"/>
              </a:rPr>
              <a:t>程序文件</a:t>
            </a:r>
            <a:r>
              <a:rPr lang="zh-CN" altLang="en-US" sz="2400" kern="0" dirty="0">
                <a:solidFill>
                  <a:srgbClr val="990000"/>
                </a:solidFill>
                <a:ea typeface="宋体" panose="02010600030101010101" pitchFamily="2" charset="-122"/>
              </a:rPr>
              <a:t>：</a:t>
            </a:r>
            <a:r>
              <a:rPr lang="zh-CN" altLang="zh-CN" sz="2400" dirty="0"/>
              <a:t>选择“</a:t>
            </a:r>
            <a:r>
              <a:rPr lang="en-US" altLang="zh-CN" sz="2400" dirty="0"/>
              <a:t>File</a:t>
            </a:r>
            <a:r>
              <a:rPr lang="zh-CN" altLang="zh-CN" sz="2400" dirty="0"/>
              <a:t>”菜单</a:t>
            </a:r>
            <a:r>
              <a:rPr lang="en-US" altLang="zh-CN" sz="2400" dirty="0">
                <a:sym typeface="Wingdings" panose="05000000000000000000" pitchFamily="2" charset="2"/>
              </a:rPr>
              <a:t></a:t>
            </a:r>
            <a:r>
              <a:rPr lang="zh-CN" altLang="zh-CN" sz="2400" dirty="0"/>
              <a:t>“</a:t>
            </a:r>
            <a:r>
              <a:rPr lang="en-US" altLang="zh-CN" sz="2400" dirty="0"/>
              <a:t>Save File</a:t>
            </a:r>
            <a:r>
              <a:rPr lang="zh-CN" altLang="zh-CN" sz="2400" dirty="0"/>
              <a:t>”命令或者按快捷键“</a:t>
            </a:r>
            <a:r>
              <a:rPr lang="en-US" altLang="zh-CN" sz="2400" dirty="0" err="1"/>
              <a:t>Ctrl+S</a:t>
            </a:r>
            <a:r>
              <a:rPr lang="zh-CN" altLang="zh-CN" sz="2400" dirty="0"/>
              <a:t>”将程序代码保存为</a:t>
            </a:r>
            <a:r>
              <a:rPr lang="en-US" altLang="zh-CN" sz="2400" dirty="0"/>
              <a:t>Python</a:t>
            </a:r>
            <a:r>
              <a:rPr lang="zh-CN" altLang="zh-CN" sz="2400" dirty="0"/>
              <a:t>文件</a:t>
            </a:r>
            <a:r>
              <a:rPr lang="zh-CN" altLang="en-US" sz="2400" dirty="0"/>
              <a:t>，</a:t>
            </a:r>
            <a:r>
              <a:rPr lang="zh-CN" altLang="zh-CN" sz="2400" dirty="0"/>
              <a:t>文件的扩展名为“</a:t>
            </a:r>
            <a:r>
              <a:rPr lang="en-US" altLang="zh-CN" sz="2400" kern="0" dirty="0">
                <a:solidFill>
                  <a:srgbClr val="990000"/>
                </a:solidFill>
                <a:ea typeface="宋体" panose="02010600030101010101" pitchFamily="2" charset="-122"/>
              </a:rPr>
              <a:t>.</a:t>
            </a:r>
            <a:r>
              <a:rPr lang="en-US" altLang="zh-CN" sz="2400" kern="0" dirty="0" err="1">
                <a:solidFill>
                  <a:srgbClr val="990000"/>
                </a:solidFill>
                <a:ea typeface="宋体" panose="02010600030101010101" pitchFamily="2" charset="-122"/>
              </a:rPr>
              <a:t>py</a:t>
            </a:r>
            <a:r>
              <a:rPr lang="zh-CN" altLang="zh-CN" sz="2400"/>
              <a:t>”。</a:t>
            </a:r>
            <a:endParaRPr lang="en-US" altLang="zh-CN" sz="2400"/>
          </a:p>
          <a:p>
            <a:pPr marL="0" indent="457200" algn="just">
              <a:lnSpc>
                <a:spcPct val="140000"/>
              </a:lnSpc>
              <a:spcBef>
                <a:spcPts val="0"/>
              </a:spcBef>
              <a:buClr>
                <a:srgbClr val="990000"/>
              </a:buClr>
            </a:pPr>
            <a:endParaRPr lang="en-US" altLang="zh-CN" sz="2400" dirty="0"/>
          </a:p>
          <a:p>
            <a:pPr marL="0" indent="457200" algn="just">
              <a:lnSpc>
                <a:spcPct val="14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400" kern="0">
                <a:solidFill>
                  <a:srgbClr val="990000"/>
                </a:solidFill>
                <a:ea typeface="宋体" panose="02010600030101010101" pitchFamily="2" charset="-122"/>
              </a:rPr>
              <a:t>3.</a:t>
            </a:r>
            <a:r>
              <a:rPr lang="zh-CN" altLang="en-US" sz="2400" kern="0">
                <a:solidFill>
                  <a:srgbClr val="990000"/>
                </a:solidFill>
                <a:ea typeface="宋体" panose="02010600030101010101" pitchFamily="2" charset="-122"/>
              </a:rPr>
              <a:t>打开</a:t>
            </a:r>
            <a:r>
              <a:rPr lang="zh-CN" altLang="zh-CN" sz="2400" kern="0" dirty="0">
                <a:solidFill>
                  <a:srgbClr val="990000"/>
                </a:solidFill>
                <a:ea typeface="宋体" panose="02010600030101010101" pitchFamily="2" charset="-122"/>
              </a:rPr>
              <a:t>程序文件</a:t>
            </a:r>
            <a:r>
              <a:rPr lang="zh-CN" altLang="en-US" sz="2400" kern="0" dirty="0">
                <a:solidFill>
                  <a:srgbClr val="990000"/>
                </a:solidFill>
                <a:ea typeface="宋体" panose="02010600030101010101" pitchFamily="2" charset="-122"/>
              </a:rPr>
              <a:t>：</a:t>
            </a:r>
            <a:r>
              <a:rPr lang="zh-CN" altLang="zh-CN" sz="2400" dirty="0"/>
              <a:t>选择“</a:t>
            </a:r>
            <a:r>
              <a:rPr lang="en-US" altLang="zh-CN" sz="2400" dirty="0"/>
              <a:t>File</a:t>
            </a:r>
            <a:r>
              <a:rPr lang="zh-CN" altLang="zh-CN" sz="2400" dirty="0"/>
              <a:t>”菜单</a:t>
            </a:r>
            <a:r>
              <a:rPr lang="en-US" altLang="zh-CN" sz="2400" dirty="0">
                <a:sym typeface="Wingdings" panose="05000000000000000000" pitchFamily="2" charset="2"/>
              </a:rPr>
              <a:t></a:t>
            </a:r>
            <a:r>
              <a:rPr lang="zh-CN" altLang="zh-CN" sz="2400" dirty="0"/>
              <a:t>“</a:t>
            </a:r>
            <a:r>
              <a:rPr lang="en-US" altLang="zh-CN" sz="2400" dirty="0"/>
              <a:t>Open File</a:t>
            </a:r>
            <a:r>
              <a:rPr lang="zh-CN" altLang="zh-CN" sz="2400" dirty="0"/>
              <a:t>”命令，或者按快捷键“</a:t>
            </a:r>
            <a:r>
              <a:rPr lang="en-US" altLang="zh-CN" sz="2400" dirty="0" err="1"/>
              <a:t>Ctrl+O</a:t>
            </a:r>
            <a:r>
              <a:rPr lang="zh-CN" altLang="zh-CN" sz="2400"/>
              <a:t>”</a:t>
            </a:r>
            <a:r>
              <a:rPr lang="zh-CN" altLang="en-US" sz="2400"/>
              <a:t>。</a:t>
            </a:r>
            <a:endParaRPr lang="en-US" altLang="zh-CN" sz="2400"/>
          </a:p>
          <a:p>
            <a:pPr marL="0" indent="457200" algn="just">
              <a:lnSpc>
                <a:spcPct val="140000"/>
              </a:lnSpc>
              <a:spcBef>
                <a:spcPts val="0"/>
              </a:spcBef>
              <a:buClr>
                <a:srgbClr val="990000"/>
              </a:buClr>
            </a:pPr>
            <a:endParaRPr lang="en-US" altLang="zh-CN" sz="2400" dirty="0"/>
          </a:p>
          <a:p>
            <a:pPr marL="0" indent="457200" algn="just">
              <a:lnSpc>
                <a:spcPct val="14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400" kern="0">
                <a:solidFill>
                  <a:srgbClr val="990000"/>
                </a:solidFill>
                <a:ea typeface="宋体" panose="02010600030101010101" pitchFamily="2" charset="-122"/>
              </a:rPr>
              <a:t>4.</a:t>
            </a:r>
            <a:r>
              <a:rPr lang="zh-CN" altLang="en-US" sz="2400" kern="0">
                <a:solidFill>
                  <a:srgbClr val="990000"/>
                </a:solidFill>
                <a:ea typeface="宋体" panose="02010600030101010101" pitchFamily="2" charset="-122"/>
              </a:rPr>
              <a:t>语法</a:t>
            </a:r>
            <a:r>
              <a:rPr lang="zh-CN" altLang="en-US" sz="2400" kern="0" dirty="0">
                <a:solidFill>
                  <a:srgbClr val="990000"/>
                </a:solidFill>
                <a:ea typeface="宋体" panose="02010600030101010101" pitchFamily="2" charset="-122"/>
              </a:rPr>
              <a:t>高亮：</a:t>
            </a:r>
            <a:r>
              <a:rPr lang="zh-CN" altLang="zh-CN" sz="2400" dirty="0"/>
              <a:t>在</a:t>
            </a:r>
            <a:r>
              <a:rPr lang="en-US" altLang="zh-CN" sz="2400" dirty="0"/>
              <a:t>Python IDLE</a:t>
            </a:r>
            <a:r>
              <a:rPr lang="zh-CN" altLang="zh-CN" sz="2400" dirty="0"/>
              <a:t>中注释用红色显示，函数用紫色</a:t>
            </a:r>
            <a:r>
              <a:rPr lang="zh-CN" altLang="zh-CN" sz="2400"/>
              <a:t>显示，字符串</a:t>
            </a:r>
            <a:r>
              <a:rPr lang="zh-CN" altLang="zh-CN" sz="2400" dirty="0"/>
              <a:t>显示</a:t>
            </a:r>
            <a:r>
              <a:rPr lang="zh-CN" altLang="zh-CN" sz="2400"/>
              <a:t>为绿色。</a:t>
            </a:r>
            <a:endParaRPr lang="en-US" altLang="zh-CN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9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1.4  IDLE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开发环境 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991544" y="1196752"/>
            <a:ext cx="8568952" cy="1719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457200" algn="just">
              <a:lnSpc>
                <a:spcPct val="14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400" kern="0">
                <a:solidFill>
                  <a:srgbClr val="990000"/>
                </a:solidFill>
                <a:ea typeface="宋体" panose="02010600030101010101" pitchFamily="2" charset="-122"/>
              </a:rPr>
              <a:t>5.</a:t>
            </a:r>
            <a:r>
              <a:rPr lang="zh-CN" altLang="en-US" sz="2400" kern="0">
                <a:solidFill>
                  <a:srgbClr val="990000"/>
                </a:solidFill>
                <a:ea typeface="宋体" panose="02010600030101010101" pitchFamily="2" charset="-122"/>
              </a:rPr>
              <a:t>自动完成：</a:t>
            </a:r>
            <a:r>
              <a:rPr lang="zh-CN" altLang="en-US" sz="2400"/>
              <a:t>输入命令单词的开头部分，</a:t>
            </a:r>
            <a:r>
              <a:rPr lang="en-US" altLang="zh-CN" sz="2400"/>
              <a:t>IDLE</a:t>
            </a:r>
            <a:r>
              <a:rPr lang="zh-CN" altLang="en-US" sz="2400"/>
              <a:t>可自动补全。</a:t>
            </a:r>
            <a:r>
              <a:rPr lang="zh-CN" altLang="zh-CN" sz="2400"/>
              <a:t>选择</a:t>
            </a:r>
            <a:r>
              <a:rPr lang="zh-CN" altLang="zh-CN" sz="2400" dirty="0"/>
              <a:t>“</a:t>
            </a:r>
            <a:r>
              <a:rPr lang="en-US" altLang="zh-CN" sz="2400" dirty="0"/>
              <a:t>Edit</a:t>
            </a:r>
            <a:r>
              <a:rPr lang="zh-CN" altLang="zh-CN" sz="2400" dirty="0"/>
              <a:t>”菜单</a:t>
            </a:r>
            <a:r>
              <a:rPr lang="en-US" altLang="zh-CN" sz="2400">
                <a:sym typeface="Wingdings" panose="05000000000000000000" pitchFamily="2" charset="2"/>
              </a:rPr>
              <a:t></a:t>
            </a:r>
            <a:r>
              <a:rPr lang="zh-CN" altLang="zh-CN" sz="2400"/>
              <a:t>“</a:t>
            </a:r>
            <a:r>
              <a:rPr lang="en-US" altLang="zh-CN" sz="2400"/>
              <a:t>Show Completions</a:t>
            </a:r>
            <a:r>
              <a:rPr lang="zh-CN" altLang="zh-CN" sz="2400"/>
              <a:t>”</a:t>
            </a:r>
            <a:r>
              <a:rPr lang="zh-CN" altLang="zh-CN" sz="2400" dirty="0"/>
              <a:t>命令</a:t>
            </a:r>
            <a:r>
              <a:rPr lang="zh-CN" altLang="zh-CN" sz="2400"/>
              <a:t>，或按快捷键</a:t>
            </a:r>
            <a:r>
              <a:rPr lang="en-US" altLang="zh-CN" sz="2400"/>
              <a:t>Tab</a:t>
            </a:r>
            <a:r>
              <a:rPr lang="zh-CN" altLang="zh-CN" sz="2400"/>
              <a:t>实现自动</a:t>
            </a:r>
            <a:r>
              <a:rPr lang="zh-CN" altLang="en-US" sz="2400"/>
              <a:t>补全</a:t>
            </a:r>
            <a:r>
              <a:rPr lang="zh-CN" altLang="zh-CN" sz="2400"/>
              <a:t>。</a:t>
            </a:r>
            <a:endParaRPr lang="en-US" altLang="zh-CN" sz="2400" dirty="0"/>
          </a:p>
          <a:p>
            <a:pPr indent="-342900">
              <a:lnSpc>
                <a:spcPct val="140000"/>
              </a:lnSpc>
              <a:buClr>
                <a:srgbClr val="990000"/>
              </a:buClr>
              <a:buFont typeface="Wingdings" panose="05000000000000000000" pitchFamily="2" charset="2"/>
              <a:buChar char="v"/>
            </a:pPr>
            <a:endParaRPr lang="en-US" altLang="zh-CN" sz="2400" dirty="0"/>
          </a:p>
        </p:txBody>
      </p:sp>
      <p:grpSp>
        <p:nvGrpSpPr>
          <p:cNvPr id="3" name="Group 2"/>
          <p:cNvGrpSpPr/>
          <p:nvPr/>
        </p:nvGrpSpPr>
        <p:grpSpPr bwMode="auto">
          <a:xfrm>
            <a:off x="3143672" y="3068960"/>
            <a:ext cx="6696744" cy="3384376"/>
            <a:chOff x="787" y="9784"/>
            <a:chExt cx="7410" cy="3317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178" y="12656"/>
              <a:ext cx="2532" cy="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 eaLnBrk="0" hangingPunct="0"/>
              <a:r>
                <a:rPr lang="en-US" altLang="zh-CN" sz="900">
                  <a:latin typeface="等线" panose="02010600030101010101" pitchFamily="2" charset="-122"/>
                  <a:ea typeface="等线" panose="02010600030101010101" pitchFamily="2" charset="-122"/>
                </a:rPr>
                <a:t>(a)IDLE</a:t>
              </a:r>
              <a:r>
                <a:rPr lang="zh-CN" altLang="en-US" sz="900">
                  <a:latin typeface="等线" panose="02010600030101010101" pitchFamily="2" charset="-122"/>
                  <a:ea typeface="等线" panose="02010600030101010101" pitchFamily="2" charset="-122"/>
                </a:rPr>
                <a:t>命令窗口</a:t>
              </a:r>
              <a:endParaRPr lang="zh-CN" altLang="zh-CN"/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4946" y="12691"/>
              <a:ext cx="2756" cy="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 eaLnBrk="0" hangingPunct="0"/>
              <a:r>
                <a:rPr lang="en-US" altLang="zh-CN" sz="900">
                  <a:latin typeface="等线" panose="02010600030101010101" pitchFamily="2" charset="-122"/>
                  <a:ea typeface="等线" panose="02010600030101010101" pitchFamily="2" charset="-122"/>
                </a:rPr>
                <a:t>(b)Python</a:t>
              </a:r>
              <a:r>
                <a:rPr lang="zh-CN" altLang="en-US" sz="900">
                  <a:latin typeface="等线" panose="02010600030101010101" pitchFamily="2" charset="-122"/>
                  <a:ea typeface="等线" panose="02010600030101010101" pitchFamily="2" charset="-122"/>
                </a:rPr>
                <a:t>程序编辑器窗口</a:t>
              </a:r>
              <a:endParaRPr lang="zh-CN" altLang="zh-CN"/>
            </a:p>
          </p:txBody>
        </p:sp>
        <p:pic>
          <p:nvPicPr>
            <p:cNvPr id="4101" name="图片 1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147" b="19318"/>
            <a:stretch>
              <a:fillRect/>
            </a:stretch>
          </p:blipFill>
          <p:spPr bwMode="auto">
            <a:xfrm>
              <a:off x="787" y="9784"/>
              <a:ext cx="3566" cy="2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图片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796" b="18684"/>
            <a:stretch>
              <a:fillRect/>
            </a:stretch>
          </p:blipFill>
          <p:spPr bwMode="auto">
            <a:xfrm>
              <a:off x="4615" y="9792"/>
              <a:ext cx="3582" cy="2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9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1.4  IDLE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开发环境 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2063552" y="1005465"/>
            <a:ext cx="8428236" cy="3215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40000"/>
              </a:lnSpc>
              <a:buClr>
                <a:srgbClr val="990000"/>
              </a:buClr>
            </a:pPr>
            <a:r>
              <a:rPr lang="en-US" altLang="zh-CN" sz="2400" kern="0" dirty="0">
                <a:solidFill>
                  <a:srgbClr val="990000"/>
                </a:solidFill>
                <a:ea typeface="宋体" panose="02010600030101010101" pitchFamily="2" charset="-122"/>
              </a:rPr>
              <a:t>1.4.3 </a:t>
            </a:r>
            <a:r>
              <a:rPr lang="es-AR" altLang="zh-CN" sz="2400" kern="0" dirty="0">
                <a:solidFill>
                  <a:srgbClr val="990000"/>
                </a:solidFill>
                <a:ea typeface="宋体" panose="02010600030101010101" pitchFamily="2" charset="-122"/>
              </a:rPr>
              <a:t>Python</a:t>
            </a:r>
            <a:r>
              <a:rPr lang="zh-CN" altLang="zh-CN" sz="2400" kern="0" dirty="0">
                <a:solidFill>
                  <a:srgbClr val="990000"/>
                </a:solidFill>
                <a:ea typeface="宋体" panose="02010600030101010101" pitchFamily="2" charset="-122"/>
              </a:rPr>
              <a:t>程序</a:t>
            </a:r>
            <a:r>
              <a:rPr lang="zh-CN" altLang="en-US" sz="2400" kern="0" dirty="0">
                <a:solidFill>
                  <a:srgbClr val="990000"/>
                </a:solidFill>
                <a:ea typeface="宋体" panose="02010600030101010101" pitchFamily="2" charset="-122"/>
              </a:rPr>
              <a:t>书写规范</a:t>
            </a:r>
            <a:endParaRPr lang="en-US" altLang="zh-CN" sz="2400" kern="0" dirty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just">
              <a:lnSpc>
                <a:spcPct val="140000"/>
              </a:lnSpc>
              <a:buClr>
                <a:srgbClr val="990000"/>
              </a:buClr>
            </a:pPr>
            <a:r>
              <a:rPr lang="en-US" altLang="zh-CN" sz="2400" dirty="0"/>
              <a:t>Python</a:t>
            </a:r>
            <a:r>
              <a:rPr lang="zh-CN" altLang="zh-CN" sz="2400" dirty="0"/>
              <a:t>源程序的书写规范主要体现在语句的格式、语句块与缩进、注释等方面。</a:t>
            </a:r>
            <a:endParaRPr lang="en-US" altLang="zh-CN" sz="2400" dirty="0"/>
          </a:p>
          <a:p>
            <a:pPr marL="0" indent="457200" algn="just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400" kern="0">
                <a:solidFill>
                  <a:srgbClr val="990000"/>
                </a:solidFill>
                <a:ea typeface="宋体" panose="02010600030101010101" pitchFamily="2" charset="-122"/>
              </a:rPr>
              <a:t>1. </a:t>
            </a:r>
            <a:r>
              <a:rPr lang="zh-CN" altLang="en-US" sz="2400" kern="0">
                <a:solidFill>
                  <a:srgbClr val="990000"/>
                </a:solidFill>
                <a:ea typeface="宋体" panose="02010600030101010101" pitchFamily="2" charset="-122"/>
              </a:rPr>
              <a:t>语句</a:t>
            </a:r>
            <a:r>
              <a:rPr lang="zh-CN" altLang="en-US" sz="2400" kern="0" dirty="0">
                <a:solidFill>
                  <a:srgbClr val="990000"/>
                </a:solidFill>
                <a:ea typeface="宋体" panose="02010600030101010101" pitchFamily="2" charset="-122"/>
              </a:rPr>
              <a:t>：</a:t>
            </a:r>
            <a:r>
              <a:rPr lang="zh-CN" altLang="zh-CN" sz="2400" dirty="0"/>
              <a:t>原则上要求</a:t>
            </a:r>
            <a:r>
              <a:rPr lang="en-US" altLang="zh-CN" sz="2400" dirty="0"/>
              <a:t>Python</a:t>
            </a:r>
            <a:r>
              <a:rPr lang="zh-CN" altLang="zh-CN" sz="2400" dirty="0"/>
              <a:t>程序一行</a:t>
            </a:r>
            <a:r>
              <a:rPr lang="zh-CN" altLang="en-US" sz="2400" dirty="0"/>
              <a:t>只</a:t>
            </a:r>
            <a:r>
              <a:rPr lang="zh-CN" altLang="zh-CN" sz="2400" dirty="0"/>
              <a:t>写一条语句。如果非要在一行内写多条语句，那么必须用分号</a:t>
            </a:r>
            <a:r>
              <a:rPr lang="en-US" altLang="zh-CN" sz="2400" dirty="0"/>
              <a:t>";"</a:t>
            </a:r>
            <a:r>
              <a:rPr lang="zh-CN" altLang="zh-CN" sz="2400"/>
              <a:t>隔开不同语句</a:t>
            </a:r>
            <a:r>
              <a:rPr lang="zh-CN" altLang="zh-CN" sz="2400" dirty="0"/>
              <a:t>。如果一条语句过长</a:t>
            </a:r>
            <a:r>
              <a:rPr lang="zh-CN" altLang="zh-CN" sz="2400"/>
              <a:t>，可使用 “</a:t>
            </a:r>
            <a:r>
              <a:rPr lang="en-US" altLang="zh-CN" sz="2400"/>
              <a:t>\</a:t>
            </a:r>
            <a:r>
              <a:rPr lang="zh-CN" altLang="zh-CN" sz="2400"/>
              <a:t>”字符分割</a:t>
            </a:r>
            <a:r>
              <a:rPr lang="zh-CN" altLang="zh-CN" sz="2400" dirty="0"/>
              <a:t>成多行书写。</a:t>
            </a:r>
            <a:endParaRPr lang="zh-CN" altLang="zh-CN" sz="2400" dirty="0"/>
          </a:p>
          <a:p>
            <a:pPr marL="0" indent="0">
              <a:lnSpc>
                <a:spcPct val="140000"/>
              </a:lnSpc>
              <a:buClr>
                <a:srgbClr val="990000"/>
              </a:buClr>
            </a:pPr>
            <a:endParaRPr lang="zh-CN" altLang="zh-CN" sz="2400" dirty="0"/>
          </a:p>
          <a:p>
            <a:pPr marL="0" indent="0">
              <a:lnSpc>
                <a:spcPct val="140000"/>
              </a:lnSpc>
              <a:buClr>
                <a:srgbClr val="990000"/>
              </a:buClr>
            </a:pPr>
            <a:endParaRPr lang="en-US" altLang="zh-CN" sz="2400" dirty="0"/>
          </a:p>
        </p:txBody>
      </p:sp>
      <p:sp>
        <p:nvSpPr>
          <p:cNvPr id="7" name="Rectangle 53"/>
          <p:cNvSpPr txBox="1">
            <a:spLocks noChangeArrowheads="1"/>
          </p:cNvSpPr>
          <p:nvPr/>
        </p:nvSpPr>
        <p:spPr bwMode="auto">
          <a:xfrm>
            <a:off x="2999661" y="4365104"/>
            <a:ext cx="6322899" cy="2279426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/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ea typeface="宋体" panose="02010600030101010101" pitchFamily="2" charset="-122"/>
              </a:rPr>
              <a:t># </a:t>
            </a:r>
            <a:r>
              <a:rPr lang="zh-CN" altLang="zh-CN" sz="2000" kern="0">
                <a:ea typeface="宋体" panose="02010600030101010101" pitchFamily="2" charset="-122"/>
              </a:rPr>
              <a:t>程序</a:t>
            </a:r>
            <a:r>
              <a:rPr lang="zh-CN" altLang="en-US" sz="2000" kern="0">
                <a:ea typeface="宋体" panose="02010600030101010101" pitchFamily="2" charset="-122"/>
              </a:rPr>
              <a:t>示例</a:t>
            </a:r>
            <a:endParaRPr lang="en-US" altLang="zh-CN" sz="2000" kern="0" dirty="0">
              <a:ea typeface="宋体" panose="02010600030101010101" pitchFamily="2" charset="-122"/>
            </a:endParaRPr>
          </a:p>
          <a:p>
            <a:pPr marL="0" indent="0">
              <a:spcBef>
                <a:spcPts val="0"/>
              </a:spcBef>
              <a:buClr>
                <a:srgbClr val="990000"/>
              </a:buClr>
            </a:pPr>
            <a:r>
              <a:rPr lang="en-US" altLang="zh-CN" sz="2000"/>
              <a:t>x = input('</a:t>
            </a:r>
            <a:r>
              <a:rPr lang="zh-CN" altLang="en-US" sz="2000"/>
              <a:t>输入</a:t>
            </a:r>
            <a:r>
              <a:rPr lang="en-US" altLang="zh-CN" sz="2000"/>
              <a:t>x:')</a:t>
            </a:r>
            <a:endParaRPr lang="en-US" altLang="zh-CN" sz="2000"/>
          </a:p>
          <a:p>
            <a:pPr marL="0" indent="0">
              <a:spcBef>
                <a:spcPts val="0"/>
              </a:spcBef>
              <a:buClr>
                <a:srgbClr val="990000"/>
              </a:buClr>
            </a:pPr>
            <a:r>
              <a:rPr lang="en-US" altLang="zh-CN" sz="2000"/>
              <a:t>x = int(x)           # </a:t>
            </a:r>
            <a:r>
              <a:rPr lang="zh-CN" altLang="en-US" sz="2000"/>
              <a:t>转换为整数</a:t>
            </a:r>
            <a:endParaRPr lang="en-US" altLang="zh-CN" sz="2000"/>
          </a:p>
          <a:p>
            <a:pPr marL="0" indent="0">
              <a:spcBef>
                <a:spcPts val="0"/>
              </a:spcBef>
              <a:buClr>
                <a:srgbClr val="990000"/>
              </a:buClr>
            </a:pPr>
            <a:r>
              <a:rPr lang="en-US" altLang="zh-CN" sz="2000"/>
              <a:t>if  x&gt;=0:</a:t>
            </a:r>
            <a:endParaRPr lang="en-US" altLang="zh-CN" sz="2000"/>
          </a:p>
          <a:p>
            <a:pPr marL="0" indent="0">
              <a:spcBef>
                <a:spcPts val="0"/>
              </a:spcBef>
              <a:buClr>
                <a:srgbClr val="990000"/>
              </a:buClr>
            </a:pPr>
            <a:r>
              <a:rPr lang="en-US" altLang="zh-CN" sz="2000"/>
              <a:t>    print('&gt;=0')</a:t>
            </a:r>
            <a:endParaRPr lang="en-US" altLang="zh-CN" sz="2000"/>
          </a:p>
          <a:p>
            <a:pPr marL="0" indent="0">
              <a:spcBef>
                <a:spcPts val="0"/>
              </a:spcBef>
              <a:buClr>
                <a:srgbClr val="990000"/>
              </a:buClr>
            </a:pPr>
            <a:r>
              <a:rPr lang="en-US" altLang="zh-CN" sz="2000"/>
              <a:t>else:</a:t>
            </a:r>
            <a:endParaRPr lang="en-US" altLang="zh-CN" sz="2000"/>
          </a:p>
          <a:p>
            <a:pPr marL="0" indent="0">
              <a:spcBef>
                <a:spcPts val="0"/>
              </a:spcBef>
              <a:buClr>
                <a:srgbClr val="990000"/>
              </a:buClr>
            </a:pPr>
            <a:r>
              <a:rPr lang="en-US" altLang="zh-CN" sz="2000"/>
              <a:t>    print('&lt;0')</a:t>
            </a:r>
            <a:endParaRPr lang="zh-CN" altLang="zh-CN" sz="2000" dirty="0"/>
          </a:p>
          <a:p>
            <a:pPr marL="0" indent="0">
              <a:spcBef>
                <a:spcPts val="0"/>
              </a:spcBef>
              <a:buClr>
                <a:srgbClr val="990000"/>
              </a:buClr>
            </a:pPr>
            <a:endParaRPr lang="en-US" altLang="zh-CN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9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1.4  IDLE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开发环境 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2051050" y="1196752"/>
            <a:ext cx="807739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CN" altLang="zh-CN" kern="0" dirty="0">
                <a:solidFill>
                  <a:srgbClr val="990000"/>
                </a:solidFill>
                <a:ea typeface="宋体" panose="02010600030101010101" pitchFamily="2" charset="-122"/>
              </a:rPr>
              <a:t>例：多条</a:t>
            </a:r>
            <a:r>
              <a:rPr lang="zh-CN" altLang="zh-CN" kern="0">
                <a:solidFill>
                  <a:srgbClr val="990000"/>
                </a:solidFill>
                <a:ea typeface="宋体" panose="02010600030101010101" pitchFamily="2" charset="-122"/>
              </a:rPr>
              <a:t>语句写</a:t>
            </a:r>
            <a:r>
              <a:rPr lang="zh-CN" altLang="en-US" kern="0">
                <a:solidFill>
                  <a:srgbClr val="990000"/>
                </a:solidFill>
                <a:ea typeface="宋体" panose="02010600030101010101" pitchFamily="2" charset="-122"/>
              </a:rPr>
              <a:t>在同</a:t>
            </a:r>
            <a:r>
              <a:rPr lang="zh-CN" altLang="zh-CN" kern="0">
                <a:solidFill>
                  <a:srgbClr val="990000"/>
                </a:solidFill>
                <a:ea typeface="宋体" panose="02010600030101010101" pitchFamily="2" charset="-122"/>
              </a:rPr>
              <a:t>一行</a:t>
            </a:r>
            <a:endParaRPr lang="zh-CN" altLang="zh-CN" kern="0" dirty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r>
              <a:rPr lang="en-US" altLang="zh-CN" dirty="0"/>
              <a:t>a = 10; b = 20; c = 30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zh-CN" kern="0" dirty="0">
                <a:solidFill>
                  <a:srgbClr val="990000"/>
                </a:solidFill>
                <a:ea typeface="宋体" panose="02010600030101010101" pitchFamily="2" charset="-122"/>
              </a:rPr>
              <a:t>例：一条语句占多行</a:t>
            </a:r>
            <a:r>
              <a:rPr lang="en-US" altLang="zh-CN" kern="0" dirty="0">
                <a:solidFill>
                  <a:srgbClr val="990000"/>
                </a:solidFill>
                <a:ea typeface="宋体" panose="02010600030101010101" pitchFamily="2" charset="-122"/>
              </a:rPr>
              <a:t>,</a:t>
            </a:r>
            <a:r>
              <a:rPr lang="zh-CN" altLang="en-US" kern="0" dirty="0">
                <a:solidFill>
                  <a:srgbClr val="990000"/>
                </a:solidFill>
                <a:ea typeface="宋体" panose="02010600030101010101" pitchFamily="2" charset="-122"/>
              </a:rPr>
              <a:t>用</a:t>
            </a:r>
            <a:r>
              <a:rPr lang="zh-CN" altLang="zh-CN" kern="0" dirty="0">
                <a:solidFill>
                  <a:srgbClr val="990000"/>
                </a:solidFill>
                <a:ea typeface="宋体" panose="02010600030101010101" pitchFamily="2" charset="-122"/>
              </a:rPr>
              <a:t>“</a:t>
            </a:r>
            <a:r>
              <a:rPr lang="en-US" altLang="zh-CN" kern="0" dirty="0">
                <a:solidFill>
                  <a:srgbClr val="990000"/>
                </a:solidFill>
                <a:ea typeface="宋体" panose="02010600030101010101" pitchFamily="2" charset="-122"/>
              </a:rPr>
              <a:t>\</a:t>
            </a:r>
            <a:r>
              <a:rPr lang="zh-CN" altLang="zh-CN" kern="0" dirty="0">
                <a:solidFill>
                  <a:srgbClr val="990000"/>
                </a:solidFill>
                <a:ea typeface="宋体" panose="02010600030101010101" pitchFamily="2" charset="-122"/>
              </a:rPr>
              <a:t>”</a:t>
            </a:r>
            <a:r>
              <a:rPr lang="zh-CN" altLang="en-US" kern="0" dirty="0">
                <a:solidFill>
                  <a:srgbClr val="990000"/>
                </a:solidFill>
                <a:ea typeface="宋体" panose="02010600030101010101" pitchFamily="2" charset="-122"/>
              </a:rPr>
              <a:t>做续行符</a:t>
            </a:r>
            <a:endParaRPr lang="zh-CN" altLang="zh-CN" kern="0" dirty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r>
              <a:rPr lang="en-US" altLang="zh-CN" dirty="0"/>
              <a:t>content = '</a:t>
            </a:r>
            <a:r>
              <a:rPr lang="zh-CN" altLang="zh-CN" dirty="0"/>
              <a:t>在</a:t>
            </a:r>
            <a:r>
              <a:rPr lang="en-US" altLang="zh-CN" dirty="0"/>
              <a:t>Python</a:t>
            </a:r>
            <a:r>
              <a:rPr lang="zh-CN" altLang="zh-CN" dirty="0"/>
              <a:t>源程序中</a:t>
            </a:r>
            <a:r>
              <a:rPr lang="en-US" altLang="zh-CN" dirty="0"/>
              <a:t>\</a:t>
            </a:r>
            <a:endParaRPr lang="en-US" altLang="zh-CN" dirty="0"/>
          </a:p>
          <a:p>
            <a:r>
              <a:rPr lang="zh-CN" altLang="zh-CN" dirty="0"/>
              <a:t>如果一行内写多条语句，</a:t>
            </a:r>
            <a:r>
              <a:rPr lang="en-US" altLang="zh-CN" dirty="0"/>
              <a:t>\</a:t>
            </a:r>
            <a:endParaRPr lang="zh-CN" altLang="zh-CN" dirty="0"/>
          </a:p>
          <a:p>
            <a:r>
              <a:rPr lang="zh-CN" altLang="zh-CN" dirty="0"/>
              <a:t>语句间用分号（</a:t>
            </a:r>
            <a:r>
              <a:rPr lang="en-US" altLang="zh-CN" dirty="0"/>
              <a:t>;</a:t>
            </a:r>
            <a:r>
              <a:rPr lang="zh-CN" altLang="zh-CN" dirty="0"/>
              <a:t>）隔开。</a:t>
            </a:r>
            <a:r>
              <a:rPr lang="en-US" altLang="zh-CN" dirty="0"/>
              <a:t>\</a:t>
            </a:r>
            <a:endParaRPr lang="zh-CN" altLang="zh-CN" dirty="0"/>
          </a:p>
          <a:p>
            <a:r>
              <a:rPr lang="zh-CN" altLang="zh-CN" dirty="0"/>
              <a:t>如果一条语句过长，可以使用反斜杠符</a:t>
            </a:r>
            <a:r>
              <a:rPr lang="en-US" altLang="zh-CN" dirty="0"/>
              <a:t>\</a:t>
            </a:r>
            <a:endParaRPr lang="en-US" altLang="zh-CN" dirty="0"/>
          </a:p>
          <a:p>
            <a:r>
              <a:rPr lang="zh-CN" altLang="zh-CN" dirty="0"/>
              <a:t>实现多行书写。</a:t>
            </a:r>
            <a:r>
              <a:rPr lang="en-US" altLang="zh-CN" dirty="0"/>
              <a:t>'</a:t>
            </a:r>
            <a:endParaRPr lang="zh-CN" altLang="zh-CN" dirty="0"/>
          </a:p>
          <a:p>
            <a:endParaRPr lang="zh-CN" altLang="zh-CN" dirty="0"/>
          </a:p>
          <a:p>
            <a:pPr indent="-342900">
              <a:lnSpc>
                <a:spcPct val="140000"/>
              </a:lnSpc>
              <a:buClr>
                <a:srgbClr val="990000"/>
              </a:buClr>
              <a:buFont typeface="Wingdings" panose="05000000000000000000" pitchFamily="2" charset="2"/>
              <a:buChar char="v"/>
            </a:pPr>
            <a:endParaRPr lang="zh-CN" altLang="zh-CN" sz="2400" dirty="0"/>
          </a:p>
          <a:p>
            <a:pPr indent="-342900">
              <a:lnSpc>
                <a:spcPct val="140000"/>
              </a:lnSpc>
              <a:buClr>
                <a:srgbClr val="990000"/>
              </a:buClr>
              <a:buFont typeface="Wingdings" panose="05000000000000000000" pitchFamily="2" charset="2"/>
              <a:buChar char="v"/>
            </a:pPr>
            <a:endParaRPr lang="en-US" altLang="zh-CN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9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1.4  IDLE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开发环境 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919536" y="989444"/>
            <a:ext cx="8640960" cy="171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457200" algn="just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kern="0">
                <a:solidFill>
                  <a:srgbClr val="990000"/>
                </a:solidFill>
                <a:ea typeface="宋体" panose="02010600030101010101" pitchFamily="2" charset="-122"/>
              </a:rPr>
              <a:t>2. </a:t>
            </a:r>
            <a:r>
              <a:rPr lang="zh-CN" altLang="en-US" kern="0">
                <a:solidFill>
                  <a:srgbClr val="990000"/>
                </a:solidFill>
                <a:ea typeface="宋体" panose="02010600030101010101" pitchFamily="2" charset="-122"/>
              </a:rPr>
              <a:t>语句</a:t>
            </a:r>
            <a:r>
              <a:rPr lang="zh-CN" altLang="en-US" kern="0" dirty="0">
                <a:solidFill>
                  <a:srgbClr val="990000"/>
                </a:solidFill>
                <a:ea typeface="宋体" panose="02010600030101010101" pitchFamily="2" charset="-122"/>
              </a:rPr>
              <a:t>块与缩进：</a:t>
            </a:r>
            <a:r>
              <a:rPr lang="zh-CN" altLang="zh-CN" kern="0" dirty="0">
                <a:solidFill>
                  <a:srgbClr val="990000"/>
                </a:solidFill>
                <a:ea typeface="宋体" panose="02010600030101010101" pitchFamily="2" charset="-122"/>
              </a:rPr>
              <a:t>语句块</a:t>
            </a:r>
            <a:r>
              <a:rPr lang="zh-CN" altLang="zh-CN" dirty="0"/>
              <a:t>是指多个语句构成的复合语句，它是程序中完成</a:t>
            </a:r>
            <a:r>
              <a:rPr lang="zh-CN" altLang="zh-CN"/>
              <a:t>相对复杂</a:t>
            </a:r>
            <a:r>
              <a:rPr lang="zh-CN" altLang="en-US"/>
              <a:t>功能且</a:t>
            </a:r>
            <a:r>
              <a:rPr lang="zh-CN" altLang="zh-CN"/>
              <a:t>逻辑</a:t>
            </a:r>
            <a:r>
              <a:rPr lang="zh-CN" altLang="zh-CN" dirty="0"/>
              <a:t>独立的语句组合体。</a:t>
            </a:r>
            <a:endParaRPr lang="en-US" altLang="zh-CN" dirty="0"/>
          </a:p>
          <a:p>
            <a:pPr marL="0" indent="457200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dirty="0"/>
              <a:t>Python</a:t>
            </a:r>
            <a:r>
              <a:rPr lang="zh-CN" altLang="zh-CN" dirty="0"/>
              <a:t>程序中的</a:t>
            </a:r>
            <a:r>
              <a:rPr lang="zh-CN" altLang="zh-CN"/>
              <a:t>语句块</a:t>
            </a:r>
            <a:r>
              <a:rPr lang="zh-CN" altLang="en-US"/>
              <a:t>相对上级语句</a:t>
            </a:r>
            <a:r>
              <a:rPr lang="zh-CN" altLang="zh-CN"/>
              <a:t>必须</a:t>
            </a:r>
            <a:r>
              <a:rPr lang="zh-CN" altLang="en-US"/>
              <a:t>采</a:t>
            </a:r>
            <a:r>
              <a:rPr lang="zh-CN" altLang="zh-CN"/>
              <a:t>用</a:t>
            </a:r>
            <a:r>
              <a:rPr lang="zh-CN" altLang="zh-CN" kern="0">
                <a:solidFill>
                  <a:srgbClr val="990000"/>
                </a:solidFill>
                <a:ea typeface="宋体" panose="02010600030101010101" pitchFamily="2" charset="-122"/>
              </a:rPr>
              <a:t>缩进</a:t>
            </a:r>
            <a:r>
              <a:rPr lang="en-US" altLang="zh-CN" kern="0">
                <a:ea typeface="宋体" panose="02010600030101010101" pitchFamily="2" charset="-122"/>
              </a:rPr>
              <a:t>(</a:t>
            </a:r>
            <a:r>
              <a:rPr lang="zh-CN" altLang="en-US" kern="0">
                <a:ea typeface="宋体" panose="02010600030101010101" pitchFamily="2" charset="-122"/>
              </a:rPr>
              <a:t>语句前面插入空格</a:t>
            </a:r>
            <a:r>
              <a:rPr lang="en-US" altLang="zh-CN" kern="0">
                <a:ea typeface="宋体" panose="02010600030101010101" pitchFamily="2" charset="-122"/>
              </a:rPr>
              <a:t>)</a:t>
            </a:r>
            <a:r>
              <a:rPr lang="zh-CN" altLang="en-US"/>
              <a:t>格式</a:t>
            </a:r>
            <a:r>
              <a:rPr lang="zh-CN" altLang="zh-CN"/>
              <a:t>。</a:t>
            </a:r>
            <a:endParaRPr lang="en-US" altLang="zh-CN" dirty="0"/>
          </a:p>
        </p:txBody>
      </p:sp>
      <p:sp>
        <p:nvSpPr>
          <p:cNvPr id="3" name="文本框 2"/>
          <p:cNvSpPr txBox="1"/>
          <p:nvPr/>
        </p:nvSpPr>
        <p:spPr>
          <a:xfrm>
            <a:off x="2423592" y="3775677"/>
            <a:ext cx="7416824" cy="267765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400"/>
              <a:t>a = 20</a:t>
            </a:r>
            <a:endParaRPr lang="zh-CN" altLang="zh-CN" sz="2400"/>
          </a:p>
          <a:p>
            <a:r>
              <a:rPr lang="en-US" altLang="zh-CN" sz="2400"/>
              <a:t>b = 10</a:t>
            </a:r>
            <a:endParaRPr lang="zh-CN" altLang="zh-CN" sz="2400"/>
          </a:p>
          <a:p>
            <a:r>
              <a:rPr lang="en-US" altLang="zh-CN" sz="2400"/>
              <a:t>if  a &gt; b</a:t>
            </a:r>
            <a:r>
              <a:rPr lang="en-US" altLang="zh-CN" sz="2400">
                <a:solidFill>
                  <a:srgbClr val="FF0000"/>
                </a:solidFill>
              </a:rPr>
              <a:t>: </a:t>
            </a:r>
            <a:r>
              <a:rPr lang="en-US" altLang="zh-CN" sz="2400"/>
              <a:t>   # </a:t>
            </a:r>
            <a:r>
              <a:rPr lang="zh-CN" altLang="en-US" sz="2400"/>
              <a:t>此处必须有冒号</a:t>
            </a:r>
            <a:endParaRPr lang="zh-CN" altLang="zh-CN" sz="2400"/>
          </a:p>
          <a:p>
            <a:r>
              <a:rPr lang="en-US" altLang="zh-CN" sz="2400"/>
              <a:t>    c = a      # </a:t>
            </a:r>
            <a:r>
              <a:rPr lang="zh-CN" altLang="en-US" sz="2400"/>
              <a:t>三条下级语句都要缩进，且缩进一致</a:t>
            </a:r>
            <a:endParaRPr lang="zh-CN" altLang="zh-CN" sz="2400"/>
          </a:p>
          <a:p>
            <a:r>
              <a:rPr lang="en-US" altLang="zh-CN" sz="2400"/>
              <a:t>    a = b</a:t>
            </a:r>
            <a:endParaRPr lang="zh-CN" altLang="zh-CN" sz="2400"/>
          </a:p>
          <a:p>
            <a:r>
              <a:rPr lang="en-US" altLang="zh-CN" sz="2400"/>
              <a:t>    b = c</a:t>
            </a:r>
            <a:endParaRPr lang="zh-CN" altLang="zh-CN" sz="2400"/>
          </a:p>
          <a:p>
            <a:r>
              <a:rPr lang="en-US" altLang="zh-CN" sz="2400"/>
              <a:t>print(a, b)</a:t>
            </a:r>
            <a:endParaRPr lang="en-US" altLang="zh-CN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23"/>
          <p:cNvSpPr>
            <a:spLocks noChangeShapeType="1"/>
          </p:cNvSpPr>
          <p:nvPr/>
        </p:nvSpPr>
        <p:spPr bwMode="gray">
          <a:xfrm>
            <a:off x="3216275" y="2565405"/>
            <a:ext cx="6489700" cy="222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0" name="Line 24"/>
          <p:cNvSpPr>
            <a:spLocks noChangeShapeType="1"/>
          </p:cNvSpPr>
          <p:nvPr/>
        </p:nvSpPr>
        <p:spPr bwMode="gray">
          <a:xfrm flipV="1">
            <a:off x="3216275" y="3710200"/>
            <a:ext cx="6489700" cy="11113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791744" y="204063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</a:rPr>
              <a:t>Python</a:t>
            </a:r>
            <a:r>
              <a:rPr lang="zh-CN" altLang="en-US" sz="3600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程序设计</a:t>
            </a:r>
            <a:r>
              <a:rPr lang="zh-CN" altLang="en-US" sz="3600" b="1" dirty="0">
                <a:solidFill>
                  <a:schemeClr val="bg1"/>
                </a:solidFill>
              </a:rPr>
              <a:t>基础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91747" y="2764194"/>
            <a:ext cx="51125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chemeClr val="tx2"/>
                </a:solidFill>
              </a:rPr>
              <a:t>第</a:t>
            </a:r>
            <a:r>
              <a:rPr lang="en-US" altLang="zh-CN" sz="4400" b="1">
                <a:solidFill>
                  <a:schemeClr val="tx2"/>
                </a:solidFill>
              </a:rPr>
              <a:t>1</a:t>
            </a:r>
            <a:r>
              <a:rPr lang="zh-CN" altLang="en-US" sz="4400" b="1">
                <a:solidFill>
                  <a:schemeClr val="tx2"/>
                </a:solidFill>
              </a:rPr>
              <a:t>章 初识</a:t>
            </a:r>
            <a:r>
              <a:rPr lang="en-US" altLang="zh-CN" sz="4400" b="1">
                <a:solidFill>
                  <a:schemeClr val="tx2"/>
                </a:solidFill>
              </a:rPr>
              <a:t>Python</a:t>
            </a:r>
            <a:endParaRPr lang="zh-CN" altLang="en-US" sz="4400" b="1" dirty="0">
              <a:solidFill>
                <a:schemeClr val="tx2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5620"/>
            <a:ext cx="1019766" cy="94320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172" y="3915176"/>
            <a:ext cx="2023267" cy="273877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9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1.4  IDLE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开发环境 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906984" y="1052736"/>
            <a:ext cx="837803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30000"/>
              </a:lnSpc>
              <a:buClr>
                <a:srgbClr val="990000"/>
              </a:buClr>
            </a:pPr>
            <a:r>
              <a:rPr lang="zh-CN" altLang="zh-CN" sz="2400" kern="0">
                <a:solidFill>
                  <a:srgbClr val="C00000"/>
                </a:solidFill>
                <a:ea typeface="宋体" panose="02010600030101010101" pitchFamily="2" charset="-122"/>
              </a:rPr>
              <a:t>代码</a:t>
            </a:r>
            <a:r>
              <a:rPr lang="zh-CN" altLang="en-US" sz="2400" kern="0">
                <a:solidFill>
                  <a:srgbClr val="C00000"/>
                </a:solidFill>
                <a:ea typeface="宋体" panose="02010600030101010101" pitchFamily="2" charset="-122"/>
              </a:rPr>
              <a:t>的</a:t>
            </a:r>
            <a:r>
              <a:rPr lang="zh-CN" altLang="zh-CN" sz="2400" kern="0">
                <a:solidFill>
                  <a:srgbClr val="C00000"/>
                </a:solidFill>
                <a:ea typeface="宋体" panose="02010600030101010101" pitchFamily="2" charset="-122"/>
              </a:rPr>
              <a:t>缩进</a:t>
            </a:r>
            <a:r>
              <a:rPr lang="zh-CN" altLang="en-US" sz="2400" kern="0">
                <a:solidFill>
                  <a:srgbClr val="C00000"/>
                </a:solidFill>
                <a:ea typeface="宋体" panose="02010600030101010101" pitchFamily="2" charset="-122"/>
              </a:rPr>
              <a:t>非常重要</a:t>
            </a:r>
            <a:r>
              <a:rPr lang="zh-CN" altLang="zh-CN" sz="2400" kern="0">
                <a:solidFill>
                  <a:srgbClr val="C00000"/>
                </a:solidFill>
                <a:ea typeface="宋体" panose="02010600030101010101" pitchFamily="2" charset="-122"/>
              </a:rPr>
              <a:t>，</a:t>
            </a:r>
            <a:r>
              <a:rPr lang="zh-CN" altLang="zh-CN" sz="2400" kern="0">
                <a:ea typeface="宋体" panose="02010600030101010101" pitchFamily="2" charset="-122"/>
              </a:rPr>
              <a:t>需要注意以下几点</a:t>
            </a:r>
            <a:r>
              <a:rPr lang="zh-CN" altLang="zh-CN" sz="2400" kern="0">
                <a:solidFill>
                  <a:srgbClr val="990000"/>
                </a:solidFill>
                <a:ea typeface="宋体" panose="02010600030101010101" pitchFamily="2" charset="-122"/>
              </a:rPr>
              <a:t>：</a:t>
            </a:r>
            <a:endParaRPr lang="zh-CN" altLang="zh-CN" sz="24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zh-CN" sz="2400"/>
              <a:t>语句块</a:t>
            </a:r>
            <a:r>
              <a:rPr lang="zh-CN" altLang="en-US" sz="2400"/>
              <a:t>相对上级语句</a:t>
            </a:r>
            <a:r>
              <a:rPr lang="en-US" altLang="zh-CN" sz="2400"/>
              <a:t>(if/for/while/def</a:t>
            </a:r>
            <a:r>
              <a:rPr lang="zh-CN" altLang="en-US" sz="2400"/>
              <a:t>等</a:t>
            </a:r>
            <a:r>
              <a:rPr lang="en-US" altLang="zh-CN" sz="2400"/>
              <a:t>)</a:t>
            </a:r>
            <a:r>
              <a:rPr lang="zh-CN" altLang="en-US" sz="2400"/>
              <a:t>应缩进</a:t>
            </a:r>
            <a:r>
              <a:rPr lang="zh-CN" altLang="zh-CN" sz="2400"/>
              <a:t>；</a:t>
            </a:r>
            <a:endParaRPr lang="zh-CN" altLang="zh-CN" sz="2400"/>
          </a:p>
          <a:p>
            <a:pPr marL="0" indent="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zh-CN" sz="2400"/>
              <a:t>用空格实现缩进</a:t>
            </a:r>
            <a:r>
              <a:rPr lang="en-US" altLang="zh-CN" sz="2400"/>
              <a:t>(</a:t>
            </a:r>
            <a:r>
              <a:rPr lang="zh-CN" altLang="zh-CN" sz="2400"/>
              <a:t>或</a:t>
            </a:r>
            <a:r>
              <a:rPr lang="zh-CN" altLang="en-US" sz="2400">
                <a:solidFill>
                  <a:srgbClr val="C00000"/>
                </a:solidFill>
              </a:rPr>
              <a:t>按</a:t>
            </a:r>
            <a:r>
              <a:rPr lang="en-US" altLang="zh-CN" sz="2400">
                <a:solidFill>
                  <a:srgbClr val="C00000"/>
                </a:solidFill>
              </a:rPr>
              <a:t>Tab</a:t>
            </a:r>
            <a:r>
              <a:rPr lang="zh-CN" altLang="zh-CN" sz="2400">
                <a:solidFill>
                  <a:srgbClr val="C00000"/>
                </a:solidFill>
              </a:rPr>
              <a:t>键</a:t>
            </a:r>
            <a:r>
              <a:rPr lang="zh-CN" altLang="en-US" sz="2400"/>
              <a:t>自动转为</a:t>
            </a:r>
            <a:r>
              <a:rPr lang="en-US" altLang="zh-CN" sz="2400"/>
              <a:t>4</a:t>
            </a:r>
            <a:r>
              <a:rPr lang="zh-CN" altLang="en-US" sz="2400"/>
              <a:t>个空格</a:t>
            </a:r>
            <a:r>
              <a:rPr lang="en-US" altLang="zh-CN" sz="2400"/>
              <a:t>)</a:t>
            </a:r>
            <a:r>
              <a:rPr lang="zh-CN" altLang="zh-CN" sz="2400"/>
              <a:t>；</a:t>
            </a:r>
            <a:endParaRPr lang="zh-CN" altLang="zh-CN" sz="2400"/>
          </a:p>
          <a:p>
            <a:pPr marL="0" indent="457200" algn="just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zh-CN" sz="2400"/>
              <a:t>缩进是分级</a:t>
            </a:r>
            <a:r>
              <a:rPr lang="zh-CN" altLang="en-US" sz="2400"/>
              <a:t>别</a:t>
            </a:r>
            <a:r>
              <a:rPr lang="zh-CN" altLang="zh-CN" sz="2400"/>
              <a:t>的，同一级别缩进必须对齐，否则会导致语法错误。</a:t>
            </a:r>
            <a:endParaRPr lang="zh-CN" altLang="zh-CN" sz="2400" dirty="0"/>
          </a:p>
          <a:p>
            <a:pPr>
              <a:lnSpc>
                <a:spcPct val="130000"/>
              </a:lnSpc>
            </a:pPr>
            <a:endParaRPr lang="zh-CN" altLang="zh-CN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2063552" y="4005163"/>
            <a:ext cx="8064896" cy="2308324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400"/>
              <a:t>a = 20</a:t>
            </a:r>
            <a:endParaRPr lang="zh-CN" altLang="zh-CN" sz="2400"/>
          </a:p>
          <a:p>
            <a:r>
              <a:rPr lang="en-US" altLang="zh-CN" sz="2400"/>
              <a:t>b = 10</a:t>
            </a:r>
            <a:endParaRPr lang="zh-CN" altLang="zh-CN" sz="2400"/>
          </a:p>
          <a:p>
            <a:r>
              <a:rPr lang="en-US" altLang="zh-CN" sz="2400"/>
              <a:t>if  a &gt; b</a:t>
            </a:r>
            <a:r>
              <a:rPr lang="en-US" altLang="zh-CN" sz="2400">
                <a:solidFill>
                  <a:srgbClr val="FF0000"/>
                </a:solidFill>
              </a:rPr>
              <a:t>: </a:t>
            </a:r>
            <a:r>
              <a:rPr lang="en-US" altLang="zh-CN" sz="2400"/>
              <a:t>   </a:t>
            </a:r>
            <a:endParaRPr lang="en-US" altLang="zh-CN" sz="2400"/>
          </a:p>
          <a:p>
            <a:r>
              <a:rPr lang="en-US" altLang="zh-CN" sz="2400"/>
              <a:t>c = a            # </a:t>
            </a:r>
            <a:r>
              <a:rPr lang="zh-CN" altLang="en-US" sz="2400"/>
              <a:t>错误，未缩进</a:t>
            </a:r>
            <a:endParaRPr lang="zh-CN" altLang="zh-CN" sz="2400"/>
          </a:p>
          <a:p>
            <a:r>
              <a:rPr lang="en-US" altLang="zh-CN" sz="2400"/>
              <a:t>    a = b</a:t>
            </a:r>
            <a:endParaRPr lang="zh-CN" altLang="zh-CN" sz="2400"/>
          </a:p>
          <a:p>
            <a:r>
              <a:rPr lang="en-US" altLang="zh-CN" sz="2400"/>
              <a:t>         b = c   # </a:t>
            </a:r>
            <a:r>
              <a:rPr lang="zh-CN" altLang="en-US" sz="2400"/>
              <a:t>错误，缩进不一致</a:t>
            </a:r>
            <a:endParaRPr lang="zh-CN" altLang="zh-CN"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9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1.4  IDLE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开发环境 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991544" y="1052736"/>
            <a:ext cx="8500244" cy="301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457200"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kern="0">
                <a:solidFill>
                  <a:srgbClr val="990000"/>
                </a:solidFill>
                <a:ea typeface="宋体" panose="02010600030101010101" pitchFamily="2" charset="-122"/>
              </a:rPr>
              <a:t>3. </a:t>
            </a:r>
            <a:r>
              <a:rPr lang="zh-CN" altLang="en-US" kern="0">
                <a:solidFill>
                  <a:srgbClr val="990000"/>
                </a:solidFill>
                <a:ea typeface="宋体" panose="02010600030101010101" pitchFamily="2" charset="-122"/>
              </a:rPr>
              <a:t>注释</a:t>
            </a:r>
            <a:r>
              <a:rPr lang="zh-CN" altLang="en-US" kern="0" dirty="0">
                <a:solidFill>
                  <a:srgbClr val="990000"/>
                </a:solidFill>
                <a:ea typeface="宋体" panose="02010600030101010101" pitchFamily="2" charset="-122"/>
              </a:rPr>
              <a:t>：</a:t>
            </a:r>
            <a:r>
              <a:rPr lang="zh-CN" altLang="zh-CN" kern="0" dirty="0">
                <a:ea typeface="宋体" panose="02010600030101010101" pitchFamily="2" charset="-122"/>
              </a:rPr>
              <a:t>注释</a:t>
            </a:r>
            <a:r>
              <a:rPr lang="zh-CN" altLang="zh-CN" dirty="0"/>
              <a:t>用于描述程序或语句的</a:t>
            </a:r>
            <a:r>
              <a:rPr lang="zh-CN" altLang="zh-CN"/>
              <a:t>功能，目的</a:t>
            </a:r>
            <a:r>
              <a:rPr lang="zh-CN" altLang="zh-CN" dirty="0"/>
              <a:t>是增强程序的</a:t>
            </a:r>
            <a:r>
              <a:rPr lang="zh-CN" altLang="zh-CN"/>
              <a:t>可读性。执行</a:t>
            </a:r>
            <a:r>
              <a:rPr lang="zh-CN" altLang="zh-CN" dirty="0"/>
              <a:t>程序时会忽略所有注释。</a:t>
            </a:r>
            <a:endParaRPr lang="en-US" altLang="zh-CN" dirty="0"/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dirty="0"/>
              <a:t>Python</a:t>
            </a:r>
            <a:r>
              <a:rPr lang="zh-CN" altLang="zh-CN" dirty="0"/>
              <a:t>的注释分单行注释和多行注释两种。</a:t>
            </a:r>
            <a:endParaRPr lang="en-US" altLang="zh-CN" dirty="0"/>
          </a:p>
          <a:p>
            <a:pPr indent="-342900">
              <a:lnSpc>
                <a:spcPct val="110000"/>
              </a:lnSpc>
              <a:buClr>
                <a:srgbClr val="990000"/>
              </a:buClr>
              <a:buFont typeface="Wingdings" panose="05000000000000000000" pitchFamily="2" charset="2"/>
              <a:buChar char="v"/>
            </a:pPr>
            <a:r>
              <a:rPr lang="zh-CN" altLang="zh-CN" kern="0">
                <a:solidFill>
                  <a:srgbClr val="990000"/>
                </a:solidFill>
                <a:ea typeface="宋体" panose="02010600030101010101" pitchFamily="2" charset="-122"/>
              </a:rPr>
              <a:t>单行注释</a:t>
            </a:r>
            <a:r>
              <a:rPr lang="en-US" altLang="zh-CN" kern="0">
                <a:solidFill>
                  <a:srgbClr val="990000"/>
                </a:solidFill>
                <a:ea typeface="宋体" panose="02010600030101010101" pitchFamily="2" charset="-122"/>
              </a:rPr>
              <a:t>:</a:t>
            </a:r>
            <a:r>
              <a:rPr lang="en-US" altLang="zh-CN" kern="0" dirty="0">
                <a:solidFill>
                  <a:srgbClr val="990000"/>
                </a:solidFill>
                <a:ea typeface="宋体" panose="02010600030101010101" pitchFamily="2" charset="-122"/>
              </a:rPr>
              <a:t> </a:t>
            </a:r>
            <a:r>
              <a:rPr lang="zh-CN" altLang="zh-CN"/>
              <a:t>以</a:t>
            </a:r>
            <a:r>
              <a:rPr lang="zh-CN" altLang="zh-CN" dirty="0"/>
              <a:t>字符“</a:t>
            </a:r>
            <a:r>
              <a:rPr lang="en-US" altLang="zh-CN" dirty="0"/>
              <a:t>#</a:t>
            </a:r>
            <a:r>
              <a:rPr lang="zh-CN" altLang="zh-CN" dirty="0"/>
              <a:t>”开始至该行结束为止。</a:t>
            </a:r>
            <a:endParaRPr lang="en-US" altLang="zh-CN" dirty="0"/>
          </a:p>
          <a:p>
            <a:pPr indent="-342900" algn="just">
              <a:lnSpc>
                <a:spcPct val="110000"/>
              </a:lnSpc>
              <a:buClr>
                <a:srgbClr val="990000"/>
              </a:buClr>
              <a:buFont typeface="Wingdings" panose="05000000000000000000" pitchFamily="2" charset="2"/>
              <a:buChar char="v"/>
            </a:pPr>
            <a:r>
              <a:rPr lang="zh-CN" altLang="zh-CN" kern="0" dirty="0">
                <a:solidFill>
                  <a:srgbClr val="990000"/>
                </a:solidFill>
                <a:ea typeface="宋体" panose="02010600030101010101" pitchFamily="2" charset="-122"/>
              </a:rPr>
              <a:t>多</a:t>
            </a:r>
            <a:r>
              <a:rPr lang="zh-CN" altLang="zh-CN" kern="0">
                <a:solidFill>
                  <a:srgbClr val="990000"/>
                </a:solidFill>
                <a:ea typeface="宋体" panose="02010600030101010101" pitchFamily="2" charset="-122"/>
              </a:rPr>
              <a:t>行注释</a:t>
            </a:r>
            <a:r>
              <a:rPr lang="en-US" altLang="zh-CN" kern="0">
                <a:solidFill>
                  <a:srgbClr val="990000"/>
                </a:solidFill>
                <a:ea typeface="宋体" panose="02010600030101010101" pitchFamily="2" charset="-122"/>
              </a:rPr>
              <a:t>:</a:t>
            </a:r>
            <a:r>
              <a:rPr lang="en-US" altLang="zh-CN" kern="0" dirty="0">
                <a:solidFill>
                  <a:srgbClr val="990000"/>
                </a:solidFill>
                <a:ea typeface="宋体" panose="02010600030101010101" pitchFamily="2" charset="-122"/>
              </a:rPr>
              <a:t> </a:t>
            </a:r>
            <a:r>
              <a:rPr lang="zh-CN" altLang="zh-CN"/>
              <a:t>使用</a:t>
            </a:r>
            <a:r>
              <a:rPr lang="en-US" altLang="zh-CN" dirty="0"/>
              <a:t>3</a:t>
            </a:r>
            <a:r>
              <a:rPr lang="zh-CN" altLang="zh-CN" dirty="0"/>
              <a:t>个引号（单引号或双引号）作为注释的开始和结束标记。</a:t>
            </a:r>
            <a:endParaRPr lang="en-US" altLang="zh-CN" sz="2400" dirty="0"/>
          </a:p>
        </p:txBody>
      </p:sp>
      <p:sp>
        <p:nvSpPr>
          <p:cNvPr id="2" name="Rectangle 53"/>
          <p:cNvSpPr txBox="1">
            <a:spLocks noChangeArrowheads="1"/>
          </p:cNvSpPr>
          <p:nvPr/>
        </p:nvSpPr>
        <p:spPr bwMode="auto">
          <a:xfrm>
            <a:off x="2207568" y="4365104"/>
            <a:ext cx="8201820" cy="2304256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/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altLang="zh-CN" sz="1800" kern="0">
                <a:solidFill>
                  <a:srgbClr val="990000"/>
                </a:solidFill>
                <a:ea typeface="宋体" panose="02010600030101010101" pitchFamily="2" charset="-122"/>
              </a:rPr>
              <a:t>#</a:t>
            </a:r>
            <a:r>
              <a:rPr lang="en-US" altLang="zh-CN" sz="1800"/>
              <a:t> </a:t>
            </a:r>
            <a:r>
              <a:rPr lang="en-US" altLang="zh-CN" sz="1800" dirty="0"/>
              <a:t>-*- coding: </a:t>
            </a:r>
            <a:r>
              <a:rPr lang="en-US" altLang="zh-CN" sz="1800"/>
              <a:t>utf-8 -*- </a:t>
            </a:r>
            <a:r>
              <a:rPr lang="zh-CN" altLang="en-US" sz="1800"/>
              <a:t>单行注释</a:t>
            </a:r>
            <a:endParaRPr lang="en-US" altLang="zh-CN" sz="1800" dirty="0"/>
          </a:p>
          <a:p>
            <a:pPr marL="0" indent="0">
              <a:spcBef>
                <a:spcPts val="0"/>
              </a:spcBef>
            </a:pPr>
            <a:endParaRPr lang="zh-CN" altLang="zh-CN" sz="1800" dirty="0"/>
          </a:p>
          <a:p>
            <a:pPr marL="0" indent="0">
              <a:spcBef>
                <a:spcPts val="0"/>
              </a:spcBef>
            </a:pPr>
            <a:r>
              <a:rPr lang="en-US" altLang="zh-CN" sz="1800" kern="0" dirty="0">
                <a:solidFill>
                  <a:srgbClr val="990000"/>
                </a:solidFill>
                <a:ea typeface="宋体" panose="02010600030101010101" pitchFamily="2" charset="-122"/>
              </a:rPr>
              <a:t>"""</a:t>
            </a:r>
            <a:endParaRPr lang="en-US" altLang="zh-CN" sz="1800" kern="0" dirty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0">
              <a:spcBef>
                <a:spcPts val="0"/>
              </a:spcBef>
            </a:pPr>
            <a:r>
              <a:rPr lang="zh-CN" altLang="en-US" sz="1800"/>
              <a:t>多行注释</a:t>
            </a:r>
            <a:endParaRPr lang="en-US" altLang="zh-CN" sz="1800"/>
          </a:p>
          <a:p>
            <a:pPr marL="0" indent="0">
              <a:spcBef>
                <a:spcPts val="0"/>
              </a:spcBef>
            </a:pPr>
            <a:r>
              <a:rPr lang="en-US" altLang="zh-CN" sz="1800"/>
              <a:t>Created </a:t>
            </a:r>
            <a:r>
              <a:rPr lang="en-US" altLang="zh-CN" sz="1800" dirty="0"/>
              <a:t>on Mon May 13 15:09:15 2019</a:t>
            </a:r>
            <a:endParaRPr lang="zh-CN" altLang="zh-CN" sz="1800" dirty="0"/>
          </a:p>
          <a:p>
            <a:pPr marL="0" indent="0">
              <a:spcBef>
                <a:spcPts val="0"/>
              </a:spcBef>
            </a:pPr>
            <a:r>
              <a:rPr lang="en-US" altLang="zh-CN" sz="1800" dirty="0"/>
              <a:t>@author:</a:t>
            </a:r>
            <a:endParaRPr lang="zh-CN" altLang="zh-CN" sz="1800" kern="0" dirty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0">
              <a:spcBef>
                <a:spcPts val="0"/>
              </a:spcBef>
            </a:pPr>
            <a:r>
              <a:rPr lang="en-US" altLang="zh-CN" sz="1800" kern="0" dirty="0">
                <a:solidFill>
                  <a:srgbClr val="990000"/>
                </a:solidFill>
                <a:ea typeface="宋体" panose="02010600030101010101" pitchFamily="2" charset="-122"/>
              </a:rPr>
              <a:t>"""</a:t>
            </a:r>
            <a:endParaRPr lang="en-US" altLang="zh-CN" sz="1800" kern="0" dirty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0">
              <a:spcBef>
                <a:spcPts val="0"/>
              </a:spcBef>
            </a:pPr>
            <a:r>
              <a:rPr lang="en-US" altLang="zh-CN" sz="1800"/>
              <a:t>print</a:t>
            </a:r>
            <a:r>
              <a:rPr lang="en-US" altLang="zh-CN" sz="1800" dirty="0"/>
              <a:t>('</a:t>
            </a:r>
            <a:r>
              <a:rPr lang="en-US" altLang="zh-CN" sz="1800" dirty="0" err="1"/>
              <a:t>Hello,Python</a:t>
            </a:r>
            <a:r>
              <a:rPr lang="en-US" altLang="zh-CN" sz="1800"/>
              <a:t>!')   </a:t>
            </a:r>
            <a:r>
              <a:rPr lang="en-US" altLang="zh-CN" sz="1800" kern="0">
                <a:solidFill>
                  <a:srgbClr val="990000"/>
                </a:solidFill>
                <a:ea typeface="宋体" panose="02010600030101010101" pitchFamily="2" charset="-122"/>
              </a:rPr>
              <a:t># </a:t>
            </a:r>
            <a:r>
              <a:rPr lang="zh-CN" altLang="zh-CN" sz="1800"/>
              <a:t>输出</a:t>
            </a:r>
            <a:r>
              <a:rPr lang="en-US" altLang="zh-CN" sz="1800"/>
              <a:t> </a:t>
            </a:r>
            <a:r>
              <a:rPr lang="en-US" altLang="zh-CN" sz="1800" dirty="0" err="1"/>
              <a:t>Hello,Python</a:t>
            </a:r>
            <a:r>
              <a:rPr lang="en-US" altLang="zh-CN" sz="1800" dirty="0"/>
              <a:t>!</a:t>
            </a:r>
            <a:endParaRPr lang="zh-CN" altLang="zh-CN" sz="1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9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1.4  IDLE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开发环境 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2289973" y="1196752"/>
            <a:ext cx="761206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40000"/>
              </a:lnSpc>
              <a:buClr>
                <a:srgbClr val="990000"/>
              </a:buClr>
            </a:pPr>
            <a:r>
              <a:rPr lang="en-US" altLang="zh-CN" kern="0" dirty="0">
                <a:solidFill>
                  <a:srgbClr val="990000"/>
                </a:solidFill>
                <a:ea typeface="宋体" panose="02010600030101010101" pitchFamily="2" charset="-122"/>
              </a:rPr>
              <a:t>1.4.4 </a:t>
            </a:r>
            <a:r>
              <a:rPr lang="es-AR" altLang="zh-CN" kern="0" dirty="0">
                <a:solidFill>
                  <a:srgbClr val="990000"/>
                </a:solidFill>
                <a:ea typeface="宋体" panose="02010600030101010101" pitchFamily="2" charset="-122"/>
              </a:rPr>
              <a:t>Python</a:t>
            </a:r>
            <a:r>
              <a:rPr lang="zh-CN" altLang="zh-CN" kern="0" dirty="0">
                <a:solidFill>
                  <a:srgbClr val="990000"/>
                </a:solidFill>
                <a:ea typeface="宋体" panose="02010600030101010101" pitchFamily="2" charset="-122"/>
              </a:rPr>
              <a:t>程序</a:t>
            </a:r>
            <a:r>
              <a:rPr lang="zh-CN" altLang="en-US" kern="0" dirty="0">
                <a:solidFill>
                  <a:srgbClr val="990000"/>
                </a:solidFill>
                <a:ea typeface="宋体" panose="02010600030101010101" pitchFamily="2" charset="-122"/>
              </a:rPr>
              <a:t>的运行</a:t>
            </a:r>
            <a:endParaRPr lang="en-US" altLang="zh-CN" kern="0" dirty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0">
              <a:lnSpc>
                <a:spcPct val="140000"/>
              </a:lnSpc>
              <a:buClr>
                <a:srgbClr val="990000"/>
              </a:buClr>
            </a:pPr>
            <a:r>
              <a:rPr lang="en-US" altLang="zh-CN"/>
              <a:t>1. Python</a:t>
            </a:r>
            <a:r>
              <a:rPr lang="zh-CN" altLang="zh-CN" dirty="0"/>
              <a:t>程序的</a:t>
            </a:r>
            <a:r>
              <a:rPr lang="zh-CN" altLang="zh-CN"/>
              <a:t>运行原理</a:t>
            </a:r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496" y="2870704"/>
            <a:ext cx="7168561" cy="178243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924844" y="4923033"/>
            <a:ext cx="2342308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740"/>
              </a:lnSpc>
              <a:spcAft>
                <a:spcPts val="60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方正书宋简体"/>
              </a:rPr>
              <a:t>Python </a:t>
            </a:r>
            <a:r>
              <a:rPr lang="zh-CN" altLang="zh-CN" kern="100" dirty="0">
                <a:latin typeface="Times New Roman" panose="02020603050405020304" pitchFamily="18" charset="0"/>
                <a:ea typeface="方正书宋简体"/>
              </a:rPr>
              <a:t>程序运行原理</a:t>
            </a:r>
            <a:endParaRPr lang="zh-CN" altLang="zh-CN" kern="100" dirty="0">
              <a:latin typeface="Times New Roman" panose="02020603050405020304" pitchFamily="18" charset="0"/>
              <a:ea typeface="方正书宋简体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89968" y="5649776"/>
            <a:ext cx="79493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zh-CN" altLang="en-US" sz="2000" b="1"/>
              <a:t>解释器将</a:t>
            </a:r>
            <a:r>
              <a:rPr lang="en-US" altLang="zh-CN" sz="2000" b="1"/>
              <a:t>.py</a:t>
            </a:r>
            <a:r>
              <a:rPr lang="zh-CN" altLang="en-US" sz="2000" b="1"/>
              <a:t>源代码解释为字节码</a:t>
            </a:r>
            <a:r>
              <a:rPr lang="en-US" altLang="zh-CN" sz="2000" b="1"/>
              <a:t>(</a:t>
            </a:r>
            <a:r>
              <a:rPr lang="zh-CN" altLang="en-US" sz="2000" b="1"/>
              <a:t>中间码），然后由虚拟机执行，与</a:t>
            </a:r>
            <a:r>
              <a:rPr lang="en-US" altLang="zh-CN" sz="2000" b="1"/>
              <a:t>java</a:t>
            </a:r>
            <a:r>
              <a:rPr lang="zh-CN" altLang="en-US" sz="2000" b="1"/>
              <a:t>的运行原理类似。</a:t>
            </a:r>
            <a:endParaRPr lang="zh-CN" altLang="en-US" sz="2000" b="1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9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1.4  IDLE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开发环境 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919536" y="1130685"/>
            <a:ext cx="8572252" cy="184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40000"/>
              </a:lnSpc>
              <a:buClr>
                <a:srgbClr val="990000"/>
              </a:buClr>
            </a:pPr>
            <a:r>
              <a:rPr lang="en-US" altLang="zh-CN" kern="0">
                <a:ea typeface="宋体" panose="02010600030101010101" pitchFamily="2" charset="-122"/>
              </a:rPr>
              <a:t>2. Python</a:t>
            </a:r>
            <a:r>
              <a:rPr lang="zh-CN" altLang="zh-CN" kern="0" dirty="0">
                <a:ea typeface="宋体" panose="02010600030101010101" pitchFamily="2" charset="-122"/>
              </a:rPr>
              <a:t>程序的运行</a:t>
            </a:r>
            <a:r>
              <a:rPr lang="zh-CN" altLang="en-US" kern="0" dirty="0">
                <a:ea typeface="宋体" panose="02010600030101010101" pitchFamily="2" charset="-122"/>
              </a:rPr>
              <a:t>方式</a:t>
            </a:r>
            <a:endParaRPr lang="en-US" altLang="zh-CN" kern="0" dirty="0">
              <a:ea typeface="宋体" panose="02010600030101010101" pitchFamily="2" charset="-122"/>
            </a:endParaRPr>
          </a:p>
          <a:p>
            <a:pPr marL="0" indent="457200">
              <a:lnSpc>
                <a:spcPct val="140000"/>
              </a:lnSpc>
              <a:spcBef>
                <a:spcPts val="0"/>
              </a:spcBef>
              <a:buClr>
                <a:srgbClr val="990000"/>
              </a:buClr>
            </a:pPr>
            <a:r>
              <a:rPr lang="zh-CN" altLang="zh-CN"/>
              <a:t>运行方式</a:t>
            </a:r>
            <a:r>
              <a:rPr lang="zh-CN" altLang="zh-CN" dirty="0"/>
              <a:t>有交互方式和文件</a:t>
            </a:r>
            <a:r>
              <a:rPr lang="zh-CN" altLang="zh-CN"/>
              <a:t>方式两种</a:t>
            </a:r>
            <a:r>
              <a:rPr lang="zh-CN" altLang="en-US"/>
              <a:t>。</a:t>
            </a:r>
            <a:endParaRPr lang="en-US" altLang="zh-CN" dirty="0"/>
          </a:p>
          <a:p>
            <a:pPr marL="0" indent="0">
              <a:lnSpc>
                <a:spcPct val="140000"/>
              </a:lnSpc>
              <a:buClr>
                <a:srgbClr val="990000"/>
              </a:buClr>
            </a:pPr>
            <a:r>
              <a:rPr lang="zh-CN" altLang="zh-CN" kern="0" dirty="0">
                <a:solidFill>
                  <a:srgbClr val="990000"/>
                </a:solidFill>
                <a:ea typeface="宋体" panose="02010600030101010101" pitchFamily="2" charset="-122"/>
              </a:rPr>
              <a:t>（</a:t>
            </a:r>
            <a:r>
              <a:rPr lang="en-US" altLang="zh-CN" kern="0">
                <a:solidFill>
                  <a:srgbClr val="990000"/>
                </a:solidFill>
                <a:ea typeface="宋体" panose="02010600030101010101" pitchFamily="2" charset="-122"/>
              </a:rPr>
              <a:t>1</a:t>
            </a:r>
            <a:r>
              <a:rPr lang="zh-CN" altLang="zh-CN" kern="0">
                <a:solidFill>
                  <a:srgbClr val="990000"/>
                </a:solidFill>
                <a:ea typeface="宋体" panose="02010600030101010101" pitchFamily="2" charset="-122"/>
              </a:rPr>
              <a:t>）交互方式</a:t>
            </a:r>
            <a:r>
              <a:rPr lang="en-US" altLang="zh-CN" kern="0">
                <a:solidFill>
                  <a:srgbClr val="990000"/>
                </a:solidFill>
                <a:ea typeface="宋体" panose="02010600030101010101" pitchFamily="2" charset="-122"/>
              </a:rPr>
              <a:t>: </a:t>
            </a:r>
            <a:r>
              <a:rPr lang="zh-CN" altLang="en-US" kern="0">
                <a:solidFill>
                  <a:srgbClr val="990000"/>
                </a:solidFill>
                <a:ea typeface="宋体" panose="02010600030101010101" pitchFamily="2" charset="-122"/>
              </a:rPr>
              <a:t>在</a:t>
            </a:r>
            <a:r>
              <a:rPr lang="en-US" altLang="zh-CN" kern="0">
                <a:solidFill>
                  <a:srgbClr val="990000"/>
                </a:solidFill>
                <a:ea typeface="宋体" panose="02010600030101010101" pitchFamily="2" charset="-122"/>
              </a:rPr>
              <a:t>shell</a:t>
            </a:r>
            <a:r>
              <a:rPr lang="zh-CN" altLang="en-US" kern="0">
                <a:solidFill>
                  <a:srgbClr val="990000"/>
                </a:solidFill>
                <a:ea typeface="宋体" panose="02010600030101010101" pitchFamily="2" charset="-122"/>
              </a:rPr>
              <a:t>对话窗口</a:t>
            </a:r>
            <a:r>
              <a:rPr lang="zh-CN" altLang="en-US" kern="0" dirty="0">
                <a:solidFill>
                  <a:srgbClr val="990000"/>
                </a:solidFill>
                <a:ea typeface="宋体" panose="02010600030101010101" pitchFamily="2" charset="-122"/>
              </a:rPr>
              <a:t>中执行单条语句</a:t>
            </a:r>
            <a:endParaRPr lang="en-US" altLang="zh-CN" kern="0" dirty="0">
              <a:solidFill>
                <a:srgbClr val="990000"/>
              </a:solidFill>
              <a:ea typeface="宋体" panose="02010600030101010101" pitchFamily="2" charset="-122"/>
            </a:endParaRPr>
          </a:p>
        </p:txBody>
      </p:sp>
      <p:pic>
        <p:nvPicPr>
          <p:cNvPr id="5122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3401911"/>
            <a:ext cx="5256584" cy="326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9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1.4  IDLE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开发环境 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2051055" y="996013"/>
            <a:ext cx="7612063" cy="78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40000"/>
              </a:lnSpc>
              <a:buClr>
                <a:srgbClr val="990000"/>
              </a:buClr>
            </a:pPr>
            <a:r>
              <a:rPr lang="zh-CN" altLang="zh-CN" kern="0" dirty="0">
                <a:solidFill>
                  <a:srgbClr val="990000"/>
                </a:solidFill>
                <a:ea typeface="宋体" panose="02010600030101010101" pitchFamily="2" charset="-122"/>
              </a:rPr>
              <a:t>（</a:t>
            </a:r>
            <a:r>
              <a:rPr lang="en-US" altLang="zh-CN" kern="0">
                <a:solidFill>
                  <a:srgbClr val="990000"/>
                </a:solidFill>
                <a:ea typeface="宋体" panose="02010600030101010101" pitchFamily="2" charset="-122"/>
              </a:rPr>
              <a:t>2</a:t>
            </a:r>
            <a:r>
              <a:rPr lang="zh-CN" altLang="zh-CN" kern="0">
                <a:solidFill>
                  <a:srgbClr val="990000"/>
                </a:solidFill>
                <a:ea typeface="宋体" panose="02010600030101010101" pitchFamily="2" charset="-122"/>
              </a:rPr>
              <a:t>）</a:t>
            </a:r>
            <a:r>
              <a:rPr lang="zh-CN" altLang="en-US" kern="0">
                <a:solidFill>
                  <a:srgbClr val="990000"/>
                </a:solidFill>
                <a:ea typeface="宋体" panose="02010600030101010101" pitchFamily="2" charset="-122"/>
              </a:rPr>
              <a:t>程序</a:t>
            </a:r>
            <a:r>
              <a:rPr lang="zh-CN" altLang="zh-CN" kern="0">
                <a:solidFill>
                  <a:srgbClr val="990000"/>
                </a:solidFill>
                <a:ea typeface="宋体" panose="02010600030101010101" pitchFamily="2" charset="-122"/>
              </a:rPr>
              <a:t>文件</a:t>
            </a:r>
            <a:r>
              <a:rPr lang="zh-CN" altLang="en-US" kern="0">
                <a:solidFill>
                  <a:srgbClr val="990000"/>
                </a:solidFill>
                <a:ea typeface="宋体" panose="02010600030101010101" pitchFamily="2" charset="-122"/>
              </a:rPr>
              <a:t>运行</a:t>
            </a:r>
            <a:r>
              <a:rPr lang="zh-CN" altLang="zh-CN" kern="0">
                <a:solidFill>
                  <a:srgbClr val="990000"/>
                </a:solidFill>
                <a:ea typeface="宋体" panose="02010600030101010101" pitchFamily="2" charset="-122"/>
              </a:rPr>
              <a:t>方式</a:t>
            </a:r>
            <a:r>
              <a:rPr lang="en-US" altLang="zh-CN" kern="0">
                <a:solidFill>
                  <a:srgbClr val="990000"/>
                </a:solidFill>
                <a:ea typeface="宋体" panose="02010600030101010101" pitchFamily="2" charset="-122"/>
              </a:rPr>
              <a:t>: </a:t>
            </a:r>
            <a:r>
              <a:rPr lang="zh-CN" altLang="en-US" kern="0">
                <a:solidFill>
                  <a:srgbClr val="990000"/>
                </a:solidFill>
                <a:ea typeface="宋体" panose="02010600030101010101" pitchFamily="2" charset="-122"/>
              </a:rPr>
              <a:t>编写程序</a:t>
            </a:r>
            <a:r>
              <a:rPr lang="en-US" altLang="zh-CN" kern="0">
                <a:solidFill>
                  <a:srgbClr val="990000"/>
                </a:solidFill>
                <a:ea typeface="宋体" panose="02010600030101010101" pitchFamily="2" charset="-122"/>
              </a:rPr>
              <a:t>(.py)</a:t>
            </a:r>
            <a:r>
              <a:rPr lang="zh-CN" altLang="en-US" kern="0">
                <a:solidFill>
                  <a:srgbClr val="990000"/>
                </a:solidFill>
                <a:ea typeface="宋体" panose="02010600030101010101" pitchFamily="2" charset="-122"/>
              </a:rPr>
              <a:t>运行</a:t>
            </a:r>
            <a:endParaRPr lang="en-US" altLang="zh-CN" kern="0" dirty="0">
              <a:solidFill>
                <a:srgbClr val="990000"/>
              </a:solidFill>
              <a:ea typeface="宋体" panose="02010600030101010101" pitchFamily="2" charset="-122"/>
            </a:endParaRPr>
          </a:p>
        </p:txBody>
      </p:sp>
      <p:pic>
        <p:nvPicPr>
          <p:cNvPr id="6146" name="图片 1"/>
          <p:cNvPicPr>
            <a:picLocks noChangeAspect="1" noChangeArrowheads="1"/>
          </p:cNvPicPr>
          <p:nvPr/>
        </p:nvPicPr>
        <p:blipFill>
          <a:blip r:embed="rId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1769876"/>
            <a:ext cx="5288584" cy="300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3344813" y="5204024"/>
            <a:ext cx="5519495" cy="132207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/>
              <a:t># FirstPython.py </a:t>
            </a:r>
            <a:br>
              <a:rPr lang="en-US" altLang="zh-CN" sz="2000"/>
            </a:br>
            <a:r>
              <a:rPr lang="zh-CN" altLang="en-US" sz="2000"/>
              <a:t>print('Hello, Python</a:t>
            </a:r>
            <a:r>
              <a:rPr lang="en-US" altLang="zh-CN" sz="2000"/>
              <a:t>!</a:t>
            </a:r>
            <a:r>
              <a:rPr lang="zh-CN" altLang="en-US" sz="2000"/>
              <a:t>')</a:t>
            </a:r>
            <a:endParaRPr lang="zh-CN" altLang="en-US" sz="2000"/>
          </a:p>
          <a:p>
            <a:r>
              <a:rPr lang="zh-CN" altLang="en-US" sz="2000"/>
              <a:t>x = 10</a:t>
            </a:r>
            <a:endParaRPr lang="zh-CN" altLang="en-US" sz="2000"/>
          </a:p>
          <a:p>
            <a:r>
              <a:rPr lang="zh-CN" altLang="en-US" sz="2000"/>
              <a:t>print(x)</a:t>
            </a:r>
            <a:endParaRPr lang="zh-CN" altLang="en-US" sz="2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Python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内置的集成开发环境是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    )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PyCharm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Pydev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3352800" y="45005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IDLE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3352800" y="53578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pip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B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椭圆 11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2638425" y="456485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" name="椭圆 12"/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2638425" y="54221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4" name="矩形: 圆角 13"/>
          <p:cNvSpPr/>
          <p:nvPr>
            <p:custDataLst>
              <p:tags r:id="rId10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提交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9" name="组合 18"/>
          <p:cNvGrpSpPr/>
          <p:nvPr>
            <p:custDataLst>
              <p:tags r:id="rId11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/>
            <p:cNvSpPr/>
            <p:nvPr>
              <p:custDataLst>
                <p:tags r:id="rId12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ColorBlock"/>
            <p:cNvSpPr/>
            <p:nvPr>
              <p:custDataLst>
                <p:tags r:id="rId13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TypeText"/>
            <p:cNvSpPr txBox="1"/>
            <p:nvPr>
              <p:custDataLst>
                <p:tags r:id="rId14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8" name="TipText"/>
            <p:cNvSpPr txBox="1"/>
            <p:nvPr>
              <p:custDataLst>
                <p:tags r:id="rId15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Python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程序文件的扩展名是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    )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.python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.pm	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3352800" y="45005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.</a:t>
            </a:r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py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3352800" y="5422106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.</a:t>
            </a:r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pt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B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椭圆 11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2638425" y="456485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" name="椭圆 12"/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2638425" y="54221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4" name="矩形: 圆角 13"/>
          <p:cNvSpPr/>
          <p:nvPr>
            <p:custDataLst>
              <p:tags r:id="rId10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提交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9" name="组合 18"/>
          <p:cNvGrpSpPr/>
          <p:nvPr>
            <p:custDataLst>
              <p:tags r:id="rId11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/>
            <p:cNvSpPr/>
            <p:nvPr>
              <p:custDataLst>
                <p:tags r:id="rId12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ColorBlock"/>
            <p:cNvSpPr/>
            <p:nvPr>
              <p:custDataLst>
                <p:tags r:id="rId13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TypeText"/>
            <p:cNvSpPr txBox="1"/>
            <p:nvPr>
              <p:custDataLst>
                <p:tags r:id="rId14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8" name="TipText"/>
            <p:cNvSpPr txBox="1"/>
            <p:nvPr>
              <p:custDataLst>
                <p:tags r:id="rId15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9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  Anaconda</a:t>
            </a:r>
            <a:r>
              <a:rPr lang="zh-CN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开发环境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919540" y="1181625"/>
            <a:ext cx="8712964" cy="39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40000"/>
              </a:lnSpc>
              <a:buClr>
                <a:srgbClr val="990000"/>
              </a:buClr>
            </a:pPr>
            <a:r>
              <a:rPr lang="es-AR" altLang="zh-CN" kern="0" dirty="0">
                <a:solidFill>
                  <a:srgbClr val="990000"/>
                </a:solidFill>
                <a:ea typeface="宋体" panose="02010600030101010101" pitchFamily="2" charset="-122"/>
              </a:rPr>
              <a:t>1.5.1  Python</a:t>
            </a:r>
            <a:r>
              <a:rPr lang="zh-CN" altLang="zh-CN" kern="0" dirty="0">
                <a:solidFill>
                  <a:srgbClr val="990000"/>
                </a:solidFill>
                <a:ea typeface="宋体" panose="02010600030101010101" pitchFamily="2" charset="-122"/>
              </a:rPr>
              <a:t>软件包管理工具</a:t>
            </a:r>
            <a:endParaRPr lang="zh-CN" altLang="zh-CN" kern="0" dirty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just">
              <a:lnSpc>
                <a:spcPct val="140000"/>
              </a:lnSpc>
              <a:buClr>
                <a:srgbClr val="990000"/>
              </a:buClr>
            </a:pPr>
            <a:r>
              <a:rPr lang="en-US" altLang="zh-CN"/>
              <a:t>Python</a:t>
            </a:r>
            <a:r>
              <a:rPr lang="zh-CN" altLang="en-US"/>
              <a:t>得以广泛应用的主要原因就在于有众多的第三方软件包扩展其功能。</a:t>
            </a:r>
            <a:endParaRPr lang="en-US" altLang="zh-CN"/>
          </a:p>
          <a:p>
            <a:pPr marL="0" indent="457200" algn="just">
              <a:lnSpc>
                <a:spcPct val="140000"/>
              </a:lnSpc>
              <a:buClr>
                <a:srgbClr val="990000"/>
              </a:buClr>
            </a:pPr>
            <a:r>
              <a:rPr lang="en-US" altLang="zh-CN"/>
              <a:t>PyPI</a:t>
            </a:r>
            <a:r>
              <a:rPr lang="en-US" altLang="zh-CN" dirty="0"/>
              <a:t>(Python </a:t>
            </a:r>
            <a:r>
              <a:rPr lang="en-US" altLang="zh-CN"/>
              <a:t>Package Index </a:t>
            </a:r>
            <a:r>
              <a:rPr lang="en-US" altLang="zh-CN">
                <a:hlinkClick r:id="rId1"/>
              </a:rPr>
              <a:t>https://pypi.org/ </a:t>
            </a:r>
            <a:r>
              <a:rPr lang="en-US" altLang="zh-CN"/>
              <a:t>)</a:t>
            </a:r>
            <a:r>
              <a:rPr lang="zh-CN" altLang="zh-CN" dirty="0"/>
              <a:t>是</a:t>
            </a:r>
            <a:r>
              <a:rPr lang="en-US" altLang="zh-CN" dirty="0"/>
              <a:t>Python</a:t>
            </a:r>
            <a:r>
              <a:rPr lang="zh-CN" altLang="zh-CN" dirty="0"/>
              <a:t>官方的</a:t>
            </a:r>
            <a:r>
              <a:rPr lang="zh-CN" altLang="zh-CN"/>
              <a:t>第三方</a:t>
            </a:r>
            <a:r>
              <a:rPr lang="zh-CN" altLang="en-US"/>
              <a:t>包集合</a:t>
            </a:r>
            <a:r>
              <a:rPr lang="zh-CN" altLang="zh-CN"/>
              <a:t>。</a:t>
            </a:r>
            <a:r>
              <a:rPr lang="zh-CN" altLang="en-US" dirty="0"/>
              <a:t>这些</a:t>
            </a:r>
            <a:r>
              <a:rPr lang="zh-CN" altLang="en-US"/>
              <a:t>包可通过 </a:t>
            </a:r>
            <a:r>
              <a:rPr lang="en-US" altLang="zh-CN"/>
              <a:t>pip </a:t>
            </a:r>
            <a:r>
              <a:rPr lang="zh-CN" altLang="en-US"/>
              <a:t>工具下载安装，</a:t>
            </a:r>
            <a:r>
              <a:rPr lang="en-US" altLang="zh-CN"/>
              <a:t>pip</a:t>
            </a:r>
            <a:r>
              <a:rPr lang="zh-CN" altLang="en-US"/>
              <a:t>工具在</a:t>
            </a:r>
            <a:r>
              <a:rPr lang="en-US" altLang="zh-CN"/>
              <a:t>python</a:t>
            </a:r>
            <a:r>
              <a:rPr lang="zh-CN" altLang="en-US"/>
              <a:t>标准安装包中已包含。</a:t>
            </a:r>
            <a:endParaRPr lang="zh-CN" altLang="zh-CN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9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  Anaconda</a:t>
            </a:r>
            <a:r>
              <a:rPr lang="zh-CN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开发环境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775520" y="973403"/>
            <a:ext cx="8716268" cy="1375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CN" altLang="zh-CN" sz="2400" kern="0">
                <a:ea typeface="宋体" panose="02010600030101010101" pitchFamily="2" charset="-122"/>
              </a:rPr>
              <a:t>（</a:t>
            </a:r>
            <a:r>
              <a:rPr lang="en-US" altLang="zh-CN" sz="2400" kern="0" dirty="0">
                <a:ea typeface="宋体" panose="02010600030101010101" pitchFamily="2" charset="-122"/>
              </a:rPr>
              <a:t>1</a:t>
            </a:r>
            <a:r>
              <a:rPr lang="zh-CN" altLang="zh-CN" sz="2400" kern="0" dirty="0">
                <a:ea typeface="宋体" panose="02010600030101010101" pitchFamily="2" charset="-122"/>
              </a:rPr>
              <a:t>）查看已安装的</a:t>
            </a:r>
            <a:r>
              <a:rPr lang="en-US" altLang="zh-CN" sz="2400" kern="0" dirty="0">
                <a:ea typeface="宋体" panose="02010600030101010101" pitchFamily="2" charset="-122"/>
              </a:rPr>
              <a:t>Python</a:t>
            </a:r>
            <a:r>
              <a:rPr lang="zh-CN" altLang="zh-CN" sz="2400" kern="0" dirty="0">
                <a:ea typeface="宋体" panose="02010600030101010101" pitchFamily="2" charset="-122"/>
              </a:rPr>
              <a:t>软件包</a:t>
            </a:r>
            <a:endParaRPr lang="zh-CN" altLang="zh-CN" sz="2400" kern="0" dirty="0">
              <a:ea typeface="宋体" panose="02010600030101010101" pitchFamily="2" charset="-122"/>
            </a:endParaRPr>
          </a:p>
          <a:p>
            <a:r>
              <a:rPr lang="zh-CN" altLang="en-US" sz="2400"/>
              <a:t>运行</a:t>
            </a:r>
            <a:r>
              <a:rPr lang="en-US" altLang="zh-CN" sz="2400"/>
              <a:t>cmd</a:t>
            </a:r>
            <a:r>
              <a:rPr lang="zh-CN" altLang="en-US" sz="2400" dirty="0"/>
              <a:t>，</a:t>
            </a:r>
            <a:r>
              <a:rPr lang="zh-CN" altLang="en-US" sz="2400"/>
              <a:t>进入</a:t>
            </a:r>
            <a:r>
              <a:rPr lang="en-US" altLang="zh-CN" sz="2400" dirty="0"/>
              <a:t>Windows</a:t>
            </a:r>
            <a:r>
              <a:rPr lang="zh-CN" altLang="zh-CN" sz="2400" dirty="0"/>
              <a:t>命令提示符窗口</a:t>
            </a:r>
            <a:r>
              <a:rPr lang="zh-CN" altLang="en-US" sz="2400" dirty="0"/>
              <a:t>，</a:t>
            </a:r>
            <a:r>
              <a:rPr lang="zh-CN" altLang="zh-CN" sz="2400" dirty="0"/>
              <a:t>输入命令</a:t>
            </a:r>
            <a:endParaRPr lang="en-US" altLang="zh-CN" sz="2400" dirty="0"/>
          </a:p>
          <a:p>
            <a:r>
              <a:rPr lang="en-US" altLang="zh-CN" sz="2400" dirty="0">
                <a:solidFill>
                  <a:srgbClr val="C00000"/>
                </a:solidFill>
              </a:rPr>
              <a:t>pip  list</a:t>
            </a:r>
            <a:endParaRPr lang="en-US" altLang="zh-CN" sz="2400" dirty="0">
              <a:solidFill>
                <a:srgbClr val="C00000"/>
              </a:solidFill>
            </a:endParaRPr>
          </a:p>
          <a:p>
            <a:endParaRPr lang="en-US" altLang="zh-CN" sz="2400" dirty="0">
              <a:solidFill>
                <a:srgbClr val="00B050"/>
              </a:solidFill>
            </a:endParaRPr>
          </a:p>
          <a:p>
            <a:endParaRPr lang="en-US" altLang="zh-CN" sz="2400" dirty="0">
              <a:solidFill>
                <a:srgbClr val="00B05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91744" y="2496000"/>
            <a:ext cx="4023346" cy="1866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 bwMode="auto">
          <a:xfrm>
            <a:off x="2279576" y="4869162"/>
            <a:ext cx="691276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zh-CN" sz="2400" b="1" kern="0">
                <a:ea typeface="宋体" panose="02010600030101010101" pitchFamily="2" charset="-122"/>
              </a:rPr>
              <a:t>（</a:t>
            </a:r>
            <a:r>
              <a:rPr lang="en-US" altLang="zh-CN" sz="2400" b="1" kern="0">
                <a:ea typeface="宋体" panose="02010600030101010101" pitchFamily="2" charset="-122"/>
              </a:rPr>
              <a:t>2</a:t>
            </a:r>
            <a:r>
              <a:rPr lang="zh-CN" altLang="zh-CN" sz="2400" b="1" kern="0">
                <a:ea typeface="宋体" panose="02010600030101010101" pitchFamily="2" charset="-122"/>
              </a:rPr>
              <a:t>）查看可升级的</a:t>
            </a:r>
            <a:r>
              <a:rPr lang="en-US" altLang="zh-CN" sz="2400" b="1" kern="0">
                <a:ea typeface="宋体" panose="02010600030101010101" pitchFamily="2" charset="-122"/>
              </a:rPr>
              <a:t>Python</a:t>
            </a:r>
            <a:r>
              <a:rPr lang="zh-CN" altLang="zh-CN" sz="2400" b="1" kern="0">
                <a:ea typeface="宋体" panose="02010600030101010101" pitchFamily="2" charset="-122"/>
              </a:rPr>
              <a:t>软件包</a:t>
            </a:r>
            <a:endParaRPr lang="zh-CN" altLang="zh-CN" sz="2400" b="1" kern="0">
              <a:ea typeface="宋体" panose="02010600030101010101" pitchFamily="2" charset="-122"/>
            </a:endParaRPr>
          </a:p>
          <a:p>
            <a:r>
              <a:rPr lang="zh-CN" altLang="zh-CN" sz="2400" b="1"/>
              <a:t>在命令提示符窗口中输入命令</a:t>
            </a:r>
            <a:endParaRPr lang="zh-CN" altLang="zh-CN" sz="2400" b="1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r>
              <a:rPr lang="en-US" altLang="zh-CN" sz="2400" b="1">
                <a:solidFill>
                  <a:srgbClr val="C00000"/>
                </a:solidFill>
              </a:rPr>
              <a:t>pip  list  --outdated</a:t>
            </a:r>
            <a:endParaRPr lang="zh-CN" altLang="zh-CN" sz="2400" b="1" kern="0" dirty="0">
              <a:solidFill>
                <a:srgbClr val="C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9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  Anaconda</a:t>
            </a:r>
            <a:r>
              <a:rPr lang="zh-CN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开发环境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847528" y="1124744"/>
            <a:ext cx="857225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CN" altLang="zh-CN" sz="2000" kern="0" dirty="0">
                <a:ea typeface="宋体" panose="02010600030101010101" pitchFamily="2" charset="-122"/>
              </a:rPr>
              <a:t>（</a:t>
            </a:r>
            <a:r>
              <a:rPr lang="en-US" altLang="zh-CN" sz="2000" kern="0" dirty="0">
                <a:ea typeface="宋体" panose="02010600030101010101" pitchFamily="2" charset="-122"/>
              </a:rPr>
              <a:t>3</a:t>
            </a:r>
            <a:r>
              <a:rPr lang="zh-CN" altLang="zh-CN" sz="2000" kern="0" dirty="0">
                <a:ea typeface="宋体" panose="02010600030101010101" pitchFamily="2" charset="-122"/>
              </a:rPr>
              <a:t>）安装</a:t>
            </a:r>
            <a:r>
              <a:rPr lang="en-US" altLang="zh-CN" sz="2000" kern="0" dirty="0">
                <a:ea typeface="宋体" panose="02010600030101010101" pitchFamily="2" charset="-122"/>
              </a:rPr>
              <a:t>Python</a:t>
            </a:r>
            <a:r>
              <a:rPr lang="zh-CN" altLang="zh-CN" sz="2000" kern="0" dirty="0">
                <a:ea typeface="宋体" panose="02010600030101010101" pitchFamily="2" charset="-122"/>
              </a:rPr>
              <a:t>软件包</a:t>
            </a:r>
            <a:endParaRPr lang="zh-CN" altLang="zh-CN" sz="2000" kern="0" dirty="0">
              <a:ea typeface="宋体" panose="02010600030101010101" pitchFamily="2" charset="-122"/>
            </a:endParaRPr>
          </a:p>
          <a:p>
            <a:r>
              <a:rPr lang="zh-CN" altLang="zh-CN" sz="2000" dirty="0"/>
              <a:t>在命令提示符窗口中</a:t>
            </a:r>
            <a:r>
              <a:rPr lang="zh-CN" altLang="zh-CN" sz="2000"/>
              <a:t>输入</a:t>
            </a:r>
            <a:r>
              <a:rPr lang="zh-CN" altLang="en-US" sz="2000"/>
              <a:t>命令   </a:t>
            </a:r>
            <a:r>
              <a:rPr lang="en-US" altLang="zh-CN" sz="2000">
                <a:solidFill>
                  <a:srgbClr val="C00000"/>
                </a:solidFill>
              </a:rPr>
              <a:t>pip  </a:t>
            </a:r>
            <a:r>
              <a:rPr lang="en-US" altLang="zh-CN" sz="2000" dirty="0">
                <a:solidFill>
                  <a:srgbClr val="C00000"/>
                </a:solidFill>
              </a:rPr>
              <a:t>install  </a:t>
            </a:r>
            <a:r>
              <a:rPr lang="zh-CN" altLang="zh-CN" sz="2000" dirty="0">
                <a:solidFill>
                  <a:srgbClr val="C00000"/>
                </a:solidFill>
              </a:rPr>
              <a:t>软件包</a:t>
            </a:r>
            <a:r>
              <a:rPr lang="zh-CN" altLang="zh-CN" sz="2000">
                <a:solidFill>
                  <a:srgbClr val="C00000"/>
                </a:solidFill>
              </a:rPr>
              <a:t>名</a:t>
            </a:r>
            <a:r>
              <a:rPr lang="zh-CN" altLang="en-US" sz="2000">
                <a:solidFill>
                  <a:srgbClr val="C00000"/>
                </a:solidFill>
              </a:rPr>
              <a:t> </a:t>
            </a:r>
            <a:endParaRPr lang="en-US" altLang="zh-CN" sz="2000">
              <a:solidFill>
                <a:srgbClr val="C00000"/>
              </a:solidFill>
            </a:endParaRPr>
          </a:p>
          <a:p>
            <a:r>
              <a:rPr lang="zh-CN" altLang="en-US" sz="2000"/>
              <a:t>或</a:t>
            </a:r>
            <a:r>
              <a:rPr lang="zh-CN" altLang="en-US" sz="2000">
                <a:solidFill>
                  <a:srgbClr val="C00000"/>
                </a:solidFill>
              </a:rPr>
              <a:t>  </a:t>
            </a:r>
            <a:r>
              <a:rPr lang="en-US" altLang="zh-CN" sz="2000">
                <a:solidFill>
                  <a:srgbClr val="C00000"/>
                </a:solidFill>
              </a:rPr>
              <a:t>pip  install  </a:t>
            </a:r>
            <a:r>
              <a:rPr lang="zh-CN" altLang="en-US" sz="2000">
                <a:solidFill>
                  <a:srgbClr val="C00000"/>
                </a:solidFill>
              </a:rPr>
              <a:t>软件包名</a:t>
            </a:r>
            <a:r>
              <a:rPr lang="en-US" altLang="zh-CN" sz="2000">
                <a:solidFill>
                  <a:srgbClr val="C00000"/>
                </a:solidFill>
              </a:rPr>
              <a:t>==</a:t>
            </a:r>
            <a:r>
              <a:rPr lang="zh-CN" altLang="en-US" sz="2000">
                <a:solidFill>
                  <a:srgbClr val="C00000"/>
                </a:solidFill>
              </a:rPr>
              <a:t>版本号  </a:t>
            </a:r>
            <a:r>
              <a:rPr lang="zh-CN" altLang="en-US" sz="2000"/>
              <a:t>安装指定版本号的包</a:t>
            </a:r>
            <a:endParaRPr lang="en-US" altLang="zh-CN" sz="2000"/>
          </a:p>
          <a:p>
            <a:r>
              <a:rPr lang="zh-CN" altLang="en-US" sz="2000"/>
              <a:t>例如要安装</a:t>
            </a:r>
            <a:r>
              <a:rPr lang="en-US" altLang="zh-CN" sz="2000"/>
              <a:t>numpy</a:t>
            </a:r>
            <a:r>
              <a:rPr lang="zh-CN" altLang="en-US" sz="2000"/>
              <a:t>包</a:t>
            </a:r>
            <a:r>
              <a:rPr lang="en-US" altLang="zh-CN" sz="2000"/>
              <a:t>,  </a:t>
            </a:r>
            <a:r>
              <a:rPr lang="zh-CN" altLang="en-US" sz="2000"/>
              <a:t>则 </a:t>
            </a:r>
            <a:r>
              <a:rPr lang="en-US" altLang="zh-CN" sz="2000"/>
              <a:t>pip  </a:t>
            </a:r>
            <a:r>
              <a:rPr lang="en-US" altLang="zh-CN" sz="2000" dirty="0"/>
              <a:t>install  </a:t>
            </a:r>
            <a:r>
              <a:rPr lang="en-US" altLang="zh-CN" sz="2000" dirty="0" err="1"/>
              <a:t>numpy</a:t>
            </a:r>
            <a:endParaRPr lang="en-US" altLang="zh-CN" sz="2000" dirty="0"/>
          </a:p>
          <a:p>
            <a:r>
              <a:rPr lang="zh-CN" altLang="en-US" sz="2000"/>
              <a:t>有时访问</a:t>
            </a:r>
            <a:r>
              <a:rPr lang="zh-CN" altLang="en-US" sz="2000" dirty="0"/>
              <a:t>国外软件仓库网</a:t>
            </a:r>
            <a:r>
              <a:rPr lang="zh-CN" altLang="en-US" sz="2000"/>
              <a:t>速慢易出错</a:t>
            </a:r>
            <a:r>
              <a:rPr lang="zh-CN" altLang="en-US" sz="2000" dirty="0"/>
              <a:t>，可用下面的清华镜像，快且稳定</a:t>
            </a:r>
            <a:endParaRPr lang="en-US" altLang="zh-CN" sz="2000" dirty="0"/>
          </a:p>
          <a:p>
            <a:r>
              <a:rPr lang="en-US" altLang="zh-CN" sz="2000" dirty="0"/>
              <a:t>pip   install  </a:t>
            </a:r>
            <a:r>
              <a:rPr lang="en-US" altLang="zh-CN" sz="2000" dirty="0">
                <a:solidFill>
                  <a:srgbClr val="C00000"/>
                </a:solidFill>
              </a:rPr>
              <a:t>-</a:t>
            </a:r>
            <a:r>
              <a:rPr lang="en-US" altLang="zh-CN" sz="2000" dirty="0" err="1">
                <a:solidFill>
                  <a:srgbClr val="C00000"/>
                </a:solidFill>
              </a:rPr>
              <a:t>i</a:t>
            </a:r>
            <a:r>
              <a:rPr lang="en-US" altLang="zh-CN" sz="2000" dirty="0">
                <a:solidFill>
                  <a:srgbClr val="C00000"/>
                </a:solidFill>
              </a:rPr>
              <a:t>  https://pypi.tuna.tsinghua.edu.cn/</a:t>
            </a:r>
            <a:r>
              <a:rPr lang="en-US" altLang="zh-CN" sz="2000">
                <a:solidFill>
                  <a:srgbClr val="C00000"/>
                </a:solidFill>
              </a:rPr>
              <a:t>simple   </a:t>
            </a:r>
            <a:r>
              <a:rPr lang="en-US" altLang="zh-CN" sz="2000"/>
              <a:t>numpy</a:t>
            </a:r>
            <a:endParaRPr lang="en-US" altLang="zh-CN" sz="2000"/>
          </a:p>
          <a:p>
            <a:endParaRPr lang="en-US" altLang="zh-CN" sz="2000" dirty="0">
              <a:solidFill>
                <a:srgbClr val="00B050"/>
              </a:solidFill>
            </a:endParaRPr>
          </a:p>
          <a:p>
            <a:r>
              <a:rPr lang="zh-CN" altLang="zh-CN" sz="2000" kern="0" dirty="0">
                <a:ea typeface="宋体" panose="02010600030101010101" pitchFamily="2" charset="-122"/>
              </a:rPr>
              <a:t>（</a:t>
            </a:r>
            <a:r>
              <a:rPr lang="en-US" altLang="zh-CN" sz="2000" kern="0" dirty="0">
                <a:ea typeface="宋体" panose="02010600030101010101" pitchFamily="2" charset="-122"/>
              </a:rPr>
              <a:t>4</a:t>
            </a:r>
            <a:r>
              <a:rPr lang="zh-CN" altLang="zh-CN" sz="2000" kern="0">
                <a:ea typeface="宋体" panose="02010600030101010101" pitchFamily="2" charset="-122"/>
              </a:rPr>
              <a:t>）更新</a:t>
            </a:r>
            <a:r>
              <a:rPr lang="zh-CN" altLang="en-US" sz="2000" kern="0">
                <a:ea typeface="宋体" panose="02010600030101010101" pitchFamily="2" charset="-122"/>
              </a:rPr>
              <a:t>升级</a:t>
            </a:r>
            <a:r>
              <a:rPr lang="en-US" altLang="zh-CN" sz="2000" kern="0">
                <a:ea typeface="宋体" panose="02010600030101010101" pitchFamily="2" charset="-122"/>
              </a:rPr>
              <a:t>Python</a:t>
            </a:r>
            <a:r>
              <a:rPr lang="zh-CN" altLang="zh-CN" sz="2000" kern="0" dirty="0">
                <a:ea typeface="宋体" panose="02010600030101010101" pitchFamily="2" charset="-122"/>
              </a:rPr>
              <a:t>软件包</a:t>
            </a:r>
            <a:endParaRPr lang="zh-CN" altLang="zh-CN" sz="2000" kern="0" dirty="0">
              <a:ea typeface="宋体" panose="02010600030101010101" pitchFamily="2" charset="-122"/>
            </a:endParaRPr>
          </a:p>
          <a:p>
            <a:r>
              <a:rPr lang="zh-CN" altLang="zh-CN" sz="2000" dirty="0"/>
              <a:t>在命令提示符窗口中输入命令</a:t>
            </a:r>
            <a:endParaRPr lang="en-US" altLang="zh-CN" sz="2000" dirty="0"/>
          </a:p>
          <a:p>
            <a:r>
              <a:rPr lang="en-US" altLang="zh-CN" sz="2000" dirty="0">
                <a:solidFill>
                  <a:srgbClr val="C00000"/>
                </a:solidFill>
              </a:rPr>
              <a:t>pip  install  --upgrade </a:t>
            </a:r>
            <a:r>
              <a:rPr lang="zh-CN" altLang="zh-CN" sz="2000">
                <a:solidFill>
                  <a:srgbClr val="C00000"/>
                </a:solidFill>
              </a:rPr>
              <a:t>软件包名</a:t>
            </a:r>
            <a:endParaRPr lang="en-US" altLang="zh-CN" sz="2000">
              <a:solidFill>
                <a:srgbClr val="C00000"/>
              </a:solidFill>
            </a:endParaRPr>
          </a:p>
          <a:p>
            <a:endParaRPr lang="zh-CN" altLang="zh-CN" sz="2000" dirty="0">
              <a:solidFill>
                <a:srgbClr val="00B050"/>
              </a:solidFill>
            </a:endParaRPr>
          </a:p>
          <a:p>
            <a:r>
              <a:rPr lang="zh-CN" altLang="zh-CN" sz="2000" kern="0" dirty="0">
                <a:ea typeface="宋体" panose="02010600030101010101" pitchFamily="2" charset="-122"/>
              </a:rPr>
              <a:t>（</a:t>
            </a:r>
            <a:r>
              <a:rPr lang="en-US" altLang="zh-CN" sz="2000" kern="0" dirty="0">
                <a:ea typeface="宋体" panose="02010600030101010101" pitchFamily="2" charset="-122"/>
              </a:rPr>
              <a:t>5</a:t>
            </a:r>
            <a:r>
              <a:rPr lang="zh-CN" altLang="zh-CN" sz="2000" kern="0" dirty="0">
                <a:ea typeface="宋体" panose="02010600030101010101" pitchFamily="2" charset="-122"/>
              </a:rPr>
              <a:t>）卸载</a:t>
            </a:r>
            <a:r>
              <a:rPr lang="en-US" altLang="zh-CN" sz="2000" kern="0" dirty="0">
                <a:ea typeface="宋体" panose="02010600030101010101" pitchFamily="2" charset="-122"/>
              </a:rPr>
              <a:t>Python</a:t>
            </a:r>
            <a:r>
              <a:rPr lang="zh-CN" altLang="zh-CN" sz="2000" kern="0" dirty="0">
                <a:ea typeface="宋体" panose="02010600030101010101" pitchFamily="2" charset="-122"/>
              </a:rPr>
              <a:t>软件包</a:t>
            </a:r>
            <a:endParaRPr lang="zh-CN" altLang="zh-CN" sz="2000" kern="0" dirty="0">
              <a:ea typeface="宋体" panose="02010600030101010101" pitchFamily="2" charset="-122"/>
            </a:endParaRPr>
          </a:p>
          <a:p>
            <a:r>
              <a:rPr lang="zh-CN" altLang="zh-CN" sz="2000" dirty="0"/>
              <a:t>在命令提示符窗口中</a:t>
            </a:r>
            <a:r>
              <a:rPr lang="zh-CN" altLang="zh-CN" sz="2000"/>
              <a:t>输入命令</a:t>
            </a:r>
            <a:r>
              <a:rPr lang="en-US" altLang="zh-CN" sz="2000"/>
              <a:t>  </a:t>
            </a:r>
            <a:r>
              <a:rPr lang="en-US" altLang="zh-CN" sz="2000">
                <a:solidFill>
                  <a:srgbClr val="C00000"/>
                </a:solidFill>
              </a:rPr>
              <a:t>pip  </a:t>
            </a:r>
            <a:r>
              <a:rPr lang="en-US" altLang="zh-CN" sz="2000" dirty="0">
                <a:solidFill>
                  <a:srgbClr val="C00000"/>
                </a:solidFill>
              </a:rPr>
              <a:t>uninstall  </a:t>
            </a:r>
            <a:r>
              <a:rPr lang="zh-CN" altLang="zh-CN" sz="2000">
                <a:solidFill>
                  <a:srgbClr val="C00000"/>
                </a:solidFill>
              </a:rPr>
              <a:t>软件包名</a:t>
            </a:r>
            <a:endParaRPr lang="zh-CN" altLang="zh-CN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9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章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初识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Python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Line 61"/>
          <p:cNvSpPr>
            <a:spLocks noChangeShapeType="1"/>
          </p:cNvSpPr>
          <p:nvPr/>
        </p:nvSpPr>
        <p:spPr bwMode="auto">
          <a:xfrm flipV="1">
            <a:off x="2794583" y="2416439"/>
            <a:ext cx="5689222" cy="9525"/>
          </a:xfrm>
          <a:prstGeom prst="line">
            <a:avLst/>
          </a:prstGeom>
          <a:noFill/>
          <a:ln w="25400">
            <a:solidFill>
              <a:srgbClr val="5F5F5F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Text Box 65"/>
          <p:cNvSpPr txBox="1">
            <a:spLocks noChangeArrowheads="1"/>
          </p:cNvSpPr>
          <p:nvPr/>
        </p:nvSpPr>
        <p:spPr bwMode="auto">
          <a:xfrm>
            <a:off x="2882764" y="1911608"/>
            <a:ext cx="53276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1.1  Python</a:t>
            </a:r>
            <a:r>
              <a:rPr lang="zh-CN" altLang="en-US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语言概述</a:t>
            </a:r>
            <a:endParaRPr lang="en-US" altLang="zh-CN" sz="28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Line 67"/>
          <p:cNvSpPr>
            <a:spLocks noChangeShapeType="1"/>
          </p:cNvSpPr>
          <p:nvPr/>
        </p:nvSpPr>
        <p:spPr bwMode="auto">
          <a:xfrm>
            <a:off x="2795908" y="2982068"/>
            <a:ext cx="5689222" cy="11113"/>
          </a:xfrm>
          <a:prstGeom prst="line">
            <a:avLst/>
          </a:prstGeom>
          <a:noFill/>
          <a:ln w="25400">
            <a:solidFill>
              <a:srgbClr val="5F5F5F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Text Box 71"/>
          <p:cNvSpPr txBox="1">
            <a:spLocks noChangeArrowheads="1"/>
          </p:cNvSpPr>
          <p:nvPr/>
        </p:nvSpPr>
        <p:spPr bwMode="auto">
          <a:xfrm>
            <a:off x="2882764" y="2501239"/>
            <a:ext cx="53276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0" hangingPunct="0">
              <a:defRPr sz="2800">
                <a:solidFill>
                  <a:schemeClr val="tx1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zh-CN" b="1"/>
              <a:t>1.2  Python</a:t>
            </a:r>
            <a:r>
              <a:rPr lang="zh-CN" altLang="en-US" b="1"/>
              <a:t>的开发优势</a:t>
            </a:r>
            <a:endParaRPr lang="en-US" altLang="zh-CN" b="1" dirty="0"/>
          </a:p>
        </p:txBody>
      </p:sp>
      <p:sp>
        <p:nvSpPr>
          <p:cNvPr id="14" name="Line 73"/>
          <p:cNvSpPr>
            <a:spLocks noChangeShapeType="1"/>
          </p:cNvSpPr>
          <p:nvPr/>
        </p:nvSpPr>
        <p:spPr bwMode="auto">
          <a:xfrm>
            <a:off x="2789239" y="3593712"/>
            <a:ext cx="5676900" cy="0"/>
          </a:xfrm>
          <a:prstGeom prst="line">
            <a:avLst/>
          </a:prstGeom>
          <a:noFill/>
          <a:ln w="25400">
            <a:solidFill>
              <a:srgbClr val="5F5F5F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Text Box 77"/>
          <p:cNvSpPr txBox="1">
            <a:spLocks noChangeArrowheads="1"/>
          </p:cNvSpPr>
          <p:nvPr/>
        </p:nvSpPr>
        <p:spPr bwMode="auto">
          <a:xfrm>
            <a:off x="2882765" y="3090870"/>
            <a:ext cx="53276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0" hangingPunct="0">
              <a:defRPr sz="2800" b="1">
                <a:solidFill>
                  <a:schemeClr val="tx1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 marL="742950" indent="-28575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1.3 </a:t>
            </a:r>
            <a:r>
              <a:rPr lang="zh-CN" altLang="en-US"/>
              <a:t> 安装</a:t>
            </a:r>
            <a:r>
              <a:rPr lang="en-US" altLang="zh-CN" dirty="0"/>
              <a:t>Python</a:t>
            </a:r>
            <a:endParaRPr lang="zh-CN" altLang="en-US" dirty="0"/>
          </a:p>
        </p:txBody>
      </p:sp>
      <p:sp>
        <p:nvSpPr>
          <p:cNvPr id="16" name="Text Box 90"/>
          <p:cNvSpPr txBox="1">
            <a:spLocks noChangeArrowheads="1"/>
          </p:cNvSpPr>
          <p:nvPr/>
        </p:nvSpPr>
        <p:spPr bwMode="auto">
          <a:xfrm>
            <a:off x="2882764" y="3680501"/>
            <a:ext cx="47259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0" hangingPunct="0">
              <a:defRPr sz="2800" b="1">
                <a:solidFill>
                  <a:schemeClr val="tx1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 marL="742950" indent="-28575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1.4 </a:t>
            </a:r>
            <a:r>
              <a:rPr lang="zh-CN" altLang="en-US"/>
              <a:t> </a:t>
            </a:r>
            <a:r>
              <a:rPr lang="en-US" altLang="zh-CN" dirty="0"/>
              <a:t>IDLE</a:t>
            </a:r>
            <a:r>
              <a:rPr lang="zh-CN" altLang="en-US" dirty="0"/>
              <a:t>开发环境</a:t>
            </a:r>
            <a:endParaRPr lang="zh-CN" altLang="en-US" dirty="0"/>
          </a:p>
        </p:txBody>
      </p:sp>
      <p:sp>
        <p:nvSpPr>
          <p:cNvPr id="17" name="Line 73"/>
          <p:cNvSpPr>
            <a:spLocks noChangeShapeType="1"/>
          </p:cNvSpPr>
          <p:nvPr/>
        </p:nvSpPr>
        <p:spPr bwMode="auto">
          <a:xfrm>
            <a:off x="2806556" y="4186272"/>
            <a:ext cx="5676900" cy="0"/>
          </a:xfrm>
          <a:prstGeom prst="line">
            <a:avLst/>
          </a:prstGeom>
          <a:noFill/>
          <a:ln w="25400">
            <a:solidFill>
              <a:srgbClr val="5F5F5F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" name="Text Box 90"/>
          <p:cNvSpPr txBox="1">
            <a:spLocks noChangeArrowheads="1"/>
          </p:cNvSpPr>
          <p:nvPr/>
        </p:nvSpPr>
        <p:spPr bwMode="auto">
          <a:xfrm>
            <a:off x="2882764" y="4270132"/>
            <a:ext cx="47259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0" hangingPunct="0">
              <a:defRPr sz="2800" b="1">
                <a:solidFill>
                  <a:schemeClr val="tx1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 marL="742950" indent="-28575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1.5 </a:t>
            </a:r>
            <a:r>
              <a:rPr lang="zh-CN" altLang="en-US"/>
              <a:t> </a:t>
            </a:r>
            <a:r>
              <a:rPr lang="en-US" altLang="zh-CN" dirty="0"/>
              <a:t>Anaconda</a:t>
            </a:r>
            <a:r>
              <a:rPr lang="zh-CN" altLang="en-US" dirty="0"/>
              <a:t>开发环境</a:t>
            </a:r>
            <a:endParaRPr lang="zh-CN" altLang="en-US" dirty="0"/>
          </a:p>
        </p:txBody>
      </p:sp>
      <p:sp>
        <p:nvSpPr>
          <p:cNvPr id="19" name="Line 73"/>
          <p:cNvSpPr>
            <a:spLocks noChangeShapeType="1"/>
          </p:cNvSpPr>
          <p:nvPr/>
        </p:nvSpPr>
        <p:spPr bwMode="auto">
          <a:xfrm>
            <a:off x="2813482" y="4765947"/>
            <a:ext cx="5676900" cy="0"/>
          </a:xfrm>
          <a:prstGeom prst="line">
            <a:avLst/>
          </a:prstGeom>
          <a:noFill/>
          <a:ln w="25400">
            <a:solidFill>
              <a:srgbClr val="5F5F5F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" name="Text Box 90"/>
          <p:cNvSpPr txBox="1">
            <a:spLocks noChangeArrowheads="1"/>
          </p:cNvSpPr>
          <p:nvPr/>
        </p:nvSpPr>
        <p:spPr bwMode="auto">
          <a:xfrm>
            <a:off x="2882765" y="4859762"/>
            <a:ext cx="53276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chemeClr val="tx1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1.6 </a:t>
            </a:r>
            <a:r>
              <a:rPr lang="zh-CN" altLang="en-US" sz="2800">
                <a:solidFill>
                  <a:schemeClr val="tx1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2800">
                <a:solidFill>
                  <a:schemeClr val="tx1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Jupyter Notebook</a:t>
            </a:r>
            <a:r>
              <a:rPr lang="zh-CN" altLang="en-US" sz="2800">
                <a:solidFill>
                  <a:schemeClr val="tx1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介绍</a:t>
            </a:r>
            <a:endParaRPr lang="zh-CN" altLang="en-US" sz="2800" dirty="0">
              <a:solidFill>
                <a:schemeClr val="tx1">
                  <a:lumMod val="60000"/>
                  <a:lumOff val="4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Line 73"/>
          <p:cNvSpPr>
            <a:spLocks noChangeShapeType="1"/>
          </p:cNvSpPr>
          <p:nvPr/>
        </p:nvSpPr>
        <p:spPr bwMode="auto">
          <a:xfrm>
            <a:off x="2818462" y="5301208"/>
            <a:ext cx="5676900" cy="0"/>
          </a:xfrm>
          <a:prstGeom prst="line">
            <a:avLst/>
          </a:prstGeom>
          <a:noFill/>
          <a:ln w="25400">
            <a:solidFill>
              <a:srgbClr val="5F5F5F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9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  Anaconda</a:t>
            </a:r>
            <a:r>
              <a:rPr lang="zh-CN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开发环境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919542" y="1181625"/>
            <a:ext cx="8572251" cy="4623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40000"/>
              </a:lnSpc>
              <a:buClr>
                <a:srgbClr val="990000"/>
              </a:buClr>
            </a:pPr>
            <a:r>
              <a:rPr lang="es-AR" altLang="zh-CN" sz="2400" kern="0" dirty="0">
                <a:solidFill>
                  <a:srgbClr val="990000"/>
                </a:solidFill>
                <a:ea typeface="宋体" panose="02010600030101010101" pitchFamily="2" charset="-122"/>
              </a:rPr>
              <a:t>1.5.</a:t>
            </a:r>
            <a:r>
              <a:rPr lang="en-US" altLang="zh-CN" sz="2400" kern="0" dirty="0">
                <a:solidFill>
                  <a:srgbClr val="990000"/>
                </a:solidFill>
                <a:ea typeface="宋体" panose="02010600030101010101" pitchFamily="2" charset="-122"/>
              </a:rPr>
              <a:t>2</a:t>
            </a:r>
            <a:r>
              <a:rPr lang="es-AR" altLang="zh-CN" sz="2400" kern="0" dirty="0">
                <a:solidFill>
                  <a:srgbClr val="990000"/>
                </a:solidFill>
                <a:ea typeface="宋体" panose="02010600030101010101" pitchFamily="2" charset="-122"/>
              </a:rPr>
              <a:t>  Anaconda</a:t>
            </a:r>
            <a:r>
              <a:rPr lang="zh-CN" altLang="zh-CN" sz="2400" kern="0" dirty="0">
                <a:solidFill>
                  <a:srgbClr val="990000"/>
                </a:solidFill>
                <a:ea typeface="宋体" panose="02010600030101010101" pitchFamily="2" charset="-122"/>
              </a:rPr>
              <a:t>软件包</a:t>
            </a:r>
            <a:endParaRPr lang="en-US" altLang="zh-CN" sz="2400" kern="0" dirty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just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400" dirty="0"/>
              <a:t>Anaconda</a:t>
            </a:r>
            <a:r>
              <a:rPr lang="zh-CN" altLang="en-US" sz="2400" dirty="0"/>
              <a:t>是一个免费的集成</a:t>
            </a:r>
            <a:r>
              <a:rPr lang="en-US" altLang="zh-CN" sz="2400" dirty="0"/>
              <a:t>Python</a:t>
            </a:r>
            <a:r>
              <a:rPr lang="zh-CN" altLang="en-US" sz="2400" dirty="0"/>
              <a:t>软件平台，</a:t>
            </a:r>
            <a:r>
              <a:rPr lang="zh-CN" altLang="zh-CN" sz="2400" dirty="0"/>
              <a:t>包含了常用的</a:t>
            </a:r>
            <a:r>
              <a:rPr lang="en-US" altLang="zh-CN" sz="2400" dirty="0"/>
              <a:t>Anaconda Prompt</a:t>
            </a:r>
            <a:r>
              <a:rPr lang="zh-CN" altLang="zh-CN" sz="2400" dirty="0"/>
              <a:t>窗口、</a:t>
            </a:r>
            <a:r>
              <a:rPr lang="en-US" altLang="zh-CN" sz="2400" dirty="0"/>
              <a:t>IPython</a:t>
            </a:r>
            <a:r>
              <a:rPr lang="zh-CN" altLang="zh-CN" sz="2400" dirty="0"/>
              <a:t>工具、</a:t>
            </a:r>
            <a:r>
              <a:rPr lang="en-US" altLang="zh-CN" sz="2400" dirty="0"/>
              <a:t>Spyder</a:t>
            </a:r>
            <a:r>
              <a:rPr lang="zh-CN" altLang="zh-CN" sz="2400" dirty="0"/>
              <a:t>开发环境和</a:t>
            </a:r>
            <a:r>
              <a:rPr lang="en-US" altLang="zh-CN" sz="2400" dirty="0"/>
              <a:t>Jupyter Notebook</a:t>
            </a:r>
            <a:r>
              <a:rPr lang="zh-CN" altLang="zh-CN" sz="2400" dirty="0"/>
              <a:t>开发环境等。</a:t>
            </a:r>
            <a:r>
              <a:rPr lang="zh-CN" altLang="en-US" sz="2400" dirty="0">
                <a:solidFill>
                  <a:srgbClr val="C00000"/>
                </a:solidFill>
              </a:rPr>
              <a:t>本课程</a:t>
            </a:r>
            <a:r>
              <a:rPr lang="zh-CN" altLang="en-US" sz="2400">
                <a:solidFill>
                  <a:srgbClr val="C00000"/>
                </a:solidFill>
              </a:rPr>
              <a:t>推荐使用其中的</a:t>
            </a:r>
            <a:r>
              <a:rPr lang="en-US" altLang="zh-CN" sz="2400">
                <a:solidFill>
                  <a:srgbClr val="C00000"/>
                </a:solidFill>
              </a:rPr>
              <a:t>Spyder</a:t>
            </a:r>
            <a:r>
              <a:rPr lang="zh-CN" altLang="en-US" sz="2400">
                <a:solidFill>
                  <a:srgbClr val="C00000"/>
                </a:solidFill>
              </a:rPr>
              <a:t>和</a:t>
            </a:r>
            <a:r>
              <a:rPr lang="en-US" altLang="zh-CN" sz="2400">
                <a:solidFill>
                  <a:srgbClr val="C00000"/>
                </a:solidFill>
              </a:rPr>
              <a:t>Jupyter Notebook</a:t>
            </a:r>
            <a:r>
              <a:rPr lang="zh-CN" altLang="en-US" sz="2400"/>
              <a:t>。</a:t>
            </a:r>
            <a:endParaRPr lang="en-US" altLang="zh-CN" sz="2400"/>
          </a:p>
          <a:p>
            <a:pPr marL="0" indent="0">
              <a:lnSpc>
                <a:spcPct val="140000"/>
              </a:lnSpc>
              <a:buClr>
                <a:srgbClr val="990000"/>
              </a:buClr>
            </a:pPr>
            <a:endParaRPr lang="zh-CN" altLang="zh-CN" sz="2400" kern="0" dirty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0">
              <a:lnSpc>
                <a:spcPct val="140000"/>
              </a:lnSpc>
              <a:buClr>
                <a:srgbClr val="990000"/>
              </a:buClr>
            </a:pPr>
            <a:r>
              <a:rPr lang="en-US" altLang="zh-CN" sz="2400" kern="0">
                <a:ea typeface="宋体" panose="02010600030101010101" pitchFamily="2" charset="-122"/>
              </a:rPr>
              <a:t>Anaconda</a:t>
            </a:r>
            <a:r>
              <a:rPr lang="zh-CN" altLang="en-US" sz="2400" kern="0">
                <a:ea typeface="宋体" panose="02010600030101010101" pitchFamily="2" charset="-122"/>
              </a:rPr>
              <a:t>官网</a:t>
            </a:r>
            <a:r>
              <a:rPr lang="en-US" altLang="zh-CN" sz="2400" kern="0">
                <a:ea typeface="宋体" panose="02010600030101010101" pitchFamily="2" charset="-122"/>
              </a:rPr>
              <a:t>: </a:t>
            </a:r>
            <a:r>
              <a:rPr lang="en-US" altLang="zh-CN" sz="2400" kern="0">
                <a:ea typeface="宋体" panose="02010600030101010101" pitchFamily="2" charset="-122"/>
                <a:hlinkClick r:id="rId1"/>
              </a:rPr>
              <a:t>https://www.anaconda.com</a:t>
            </a:r>
            <a:endParaRPr lang="en-US" altLang="zh-CN" sz="2400" kern="0">
              <a:ea typeface="宋体" panose="02010600030101010101" pitchFamily="2" charset="-122"/>
            </a:endParaRPr>
          </a:p>
          <a:p>
            <a:pPr marL="0" indent="0">
              <a:lnSpc>
                <a:spcPct val="140000"/>
              </a:lnSpc>
              <a:buClr>
                <a:srgbClr val="990000"/>
              </a:buClr>
            </a:pPr>
            <a:r>
              <a:rPr lang="zh-CN" altLang="en-US" sz="2400"/>
              <a:t>历史版本下载</a:t>
            </a:r>
            <a:r>
              <a:rPr lang="en-US" altLang="zh-CN" sz="2400"/>
              <a:t>:</a:t>
            </a:r>
            <a:r>
              <a:rPr lang="zh-CN" altLang="en-US" sz="2400"/>
              <a:t> </a:t>
            </a:r>
            <a:r>
              <a:rPr lang="en-US" altLang="zh-CN" sz="2400">
                <a:hlinkClick r:id="rId2"/>
              </a:rPr>
              <a:t>https://repo.anaconda.com/archive</a:t>
            </a:r>
            <a:r>
              <a:rPr lang="en-US" altLang="zh-CN" sz="2400">
                <a:hlinkClick r:id="rId3" tooltip="https://repo.anaconda.com/archive/"/>
              </a:rPr>
              <a:t>/</a:t>
            </a:r>
            <a:endParaRPr lang="en-US" altLang="zh-CN" sz="2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9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  Anaconda</a:t>
            </a:r>
            <a:r>
              <a:rPr lang="zh-CN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开发环境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919542" y="979184"/>
            <a:ext cx="8572251" cy="579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40000"/>
              </a:lnSpc>
              <a:buClr>
                <a:srgbClr val="990000"/>
              </a:buClr>
            </a:pPr>
            <a:r>
              <a:rPr lang="en-US" altLang="zh-CN" kern="0" dirty="0">
                <a:solidFill>
                  <a:srgbClr val="990000"/>
                </a:solidFill>
                <a:ea typeface="宋体" panose="02010600030101010101" pitchFamily="2" charset="-122"/>
              </a:rPr>
              <a:t>Anaconda</a:t>
            </a:r>
            <a:r>
              <a:rPr lang="zh-CN" altLang="zh-CN" kern="0" dirty="0">
                <a:solidFill>
                  <a:srgbClr val="990000"/>
                </a:solidFill>
                <a:ea typeface="宋体" panose="02010600030101010101" pitchFamily="2" charset="-122"/>
              </a:rPr>
              <a:t>程序安装</a:t>
            </a:r>
            <a:endParaRPr lang="en-US" altLang="zh-CN" kern="0" dirty="0">
              <a:solidFill>
                <a:srgbClr val="990000"/>
              </a:solidFill>
              <a:ea typeface="宋体" panose="02010600030101010101" pitchFamily="2" charset="-122"/>
            </a:endParaRPr>
          </a:p>
        </p:txBody>
      </p:sp>
      <p:pic>
        <p:nvPicPr>
          <p:cNvPr id="7171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628800"/>
            <a:ext cx="374441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2101720" y="4651563"/>
            <a:ext cx="7992887" cy="1757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0000"/>
              </a:lnSpc>
            </a:pPr>
            <a:r>
              <a:rPr lang="zh-CN" altLang="zh-CN" sz="2000" b="1" kern="100">
                <a:latin typeface="Times New Roman" panose="02020603050405020304" pitchFamily="18" charset="0"/>
              </a:rPr>
              <a:t>用户可自</a:t>
            </a:r>
            <a:r>
              <a:rPr lang="zh-CN" altLang="en-US" sz="2000" b="1" kern="100">
                <a:latin typeface="Times New Roman" panose="02020603050405020304" pitchFamily="18" charset="0"/>
              </a:rPr>
              <a:t>行</a:t>
            </a:r>
            <a:r>
              <a:rPr lang="zh-CN" altLang="zh-CN" sz="2000" b="1" kern="100">
                <a:latin typeface="Times New Roman" panose="02020603050405020304" pitchFamily="18" charset="0"/>
              </a:rPr>
              <a:t>修改安装</a:t>
            </a:r>
            <a:r>
              <a:rPr lang="zh-CN" altLang="en-US" sz="2000" b="1" kern="100">
                <a:latin typeface="Times New Roman" panose="02020603050405020304" pitchFamily="18" charset="0"/>
              </a:rPr>
              <a:t>路径</a:t>
            </a:r>
            <a:r>
              <a:rPr lang="zh-CN" altLang="zh-CN" sz="2000" b="1" kern="100">
                <a:latin typeface="Times New Roman" panose="02020603050405020304" pitchFamily="18" charset="0"/>
              </a:rPr>
              <a:t>。</a:t>
            </a:r>
            <a:r>
              <a:rPr lang="zh-CN" altLang="zh-CN" sz="2000" b="1" kern="100">
                <a:latin typeface="Inconsolata" panose="020B0609030003000000" pitchFamily="49" charset="0"/>
              </a:rPr>
              <a:t>注意：用户名为中文的用户应修改默认的目录路径，</a:t>
            </a:r>
            <a:r>
              <a:rPr lang="zh-CN" altLang="zh-CN" sz="2000" b="1" kern="100">
                <a:solidFill>
                  <a:srgbClr val="C00000"/>
                </a:solidFill>
                <a:latin typeface="Inconsolata" panose="020B0609030003000000" pitchFamily="49" charset="0"/>
              </a:rPr>
              <a:t>确保安装</a:t>
            </a:r>
            <a:r>
              <a:rPr lang="zh-CN" altLang="zh-CN" sz="2000" b="1" kern="1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路径</a:t>
            </a:r>
            <a:r>
              <a:rPr lang="zh-CN" altLang="zh-CN" sz="2000" b="1" kern="100">
                <a:solidFill>
                  <a:srgbClr val="C00000"/>
                </a:solidFill>
                <a:latin typeface="Inconsolata" panose="020B0609030003000000" pitchFamily="49" charset="0"/>
              </a:rPr>
              <a:t>中不含中文</a:t>
            </a:r>
            <a:r>
              <a:rPr lang="zh-CN" altLang="zh-CN" sz="2000" b="1" kern="100">
                <a:latin typeface="Inconsolata" panose="020B0609030003000000" pitchFamily="49" charset="0"/>
              </a:rPr>
              <a:t>。路径中含有中文可能导致</a:t>
            </a:r>
            <a:r>
              <a:rPr lang="en-US" altLang="zh-CN" sz="2000" b="1" kern="100">
                <a:latin typeface="Times New Roman" panose="02020603050405020304" pitchFamily="18" charset="0"/>
              </a:rPr>
              <a:t>Jupyter Notebook</a:t>
            </a:r>
            <a:r>
              <a:rPr lang="zh-CN" altLang="zh-CN" sz="2000" b="1" kern="100">
                <a:latin typeface="Inconsolata" panose="020B0609030003000000" pitchFamily="49" charset="0"/>
              </a:rPr>
              <a:t>使用时报错。</a:t>
            </a:r>
            <a:endParaRPr lang="zh-CN" altLang="zh-CN" sz="2000" b="1" kern="100">
              <a:latin typeface="Times New Roman" panose="02020603050405020304" pitchFamily="18" charset="0"/>
            </a:endParaRPr>
          </a:p>
          <a:p>
            <a:pPr indent="457200">
              <a:lnSpc>
                <a:spcPct val="110000"/>
              </a:lnSpc>
            </a:pPr>
            <a:r>
              <a:rPr lang="zh-CN" altLang="zh-CN" sz="2000" b="1" kern="100">
                <a:latin typeface="Times New Roman" panose="02020603050405020304" pitchFamily="18" charset="0"/>
                <a:cs typeface="Times New Roman" panose="02020603050405020304" pitchFamily="18" charset="0"/>
              </a:rPr>
              <a:t>在后续窗口中建议勾选</a:t>
            </a:r>
            <a:r>
              <a:rPr lang="zh-CN" altLang="en-US" sz="2000" b="1" kern="100">
                <a:latin typeface="Times New Roman" panose="02020603050405020304" pitchFamily="18" charset="0"/>
                <a:cs typeface="Times New Roman" panose="02020603050405020304" pitchFamily="18" charset="0"/>
              </a:rPr>
              <a:t>上图的</a:t>
            </a:r>
            <a:r>
              <a:rPr lang="zh-CN" altLang="zh-CN" sz="2000" b="1" kern="10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 sz="2000" b="1" kern="100">
                <a:solidFill>
                  <a:srgbClr val="C00000"/>
                </a:solidFill>
                <a:latin typeface="Times New Roman" panose="02020603050405020304" pitchFamily="18" charset="0"/>
              </a:rPr>
              <a:t>Add Anaconda3 to myPath</a:t>
            </a:r>
            <a:r>
              <a:rPr lang="zh-CN" altLang="zh-CN" sz="2000" b="1" kern="100">
                <a:latin typeface="Times New Roman" panose="02020603050405020304" pitchFamily="18" charset="0"/>
                <a:cs typeface="Times New Roman" panose="02020603050405020304" pitchFamily="18" charset="0"/>
              </a:rPr>
              <a:t>”选项，便于以后在命令行使用</a:t>
            </a:r>
            <a:r>
              <a:rPr lang="en-US" altLang="zh-CN" sz="2000" b="1" kern="100">
                <a:latin typeface="Times New Roman" panose="02020603050405020304" pitchFamily="18" charset="0"/>
              </a:rPr>
              <a:t>Python</a:t>
            </a:r>
            <a:r>
              <a:rPr lang="zh-CN" altLang="zh-CN" sz="2000" b="1" kern="10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000" b="1" kern="100">
                <a:latin typeface="Times New Roman" panose="02020603050405020304" pitchFamily="18" charset="0"/>
              </a:rPr>
              <a:t>Jupyter Notebook</a:t>
            </a:r>
            <a:r>
              <a:rPr lang="zh-CN" altLang="zh-CN" sz="2000" b="1" kern="10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000" b="1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28801"/>
            <a:ext cx="3888432" cy="296187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 bwMode="auto">
          <a:xfrm>
            <a:off x="6240016" y="2564904"/>
            <a:ext cx="3528392" cy="360040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9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  Anaconda</a:t>
            </a:r>
            <a:r>
              <a:rPr lang="zh-CN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开发环境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951737" y="1024908"/>
            <a:ext cx="8477233" cy="218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40000"/>
              </a:lnSpc>
              <a:buClr>
                <a:srgbClr val="990000"/>
              </a:buClr>
            </a:pPr>
            <a:r>
              <a:rPr lang="es-AR" altLang="zh-CN" sz="2400" kern="0" dirty="0">
                <a:solidFill>
                  <a:srgbClr val="990000"/>
                </a:solidFill>
                <a:ea typeface="宋体" panose="02010600030101010101" pitchFamily="2" charset="-122"/>
              </a:rPr>
              <a:t>1.5.</a:t>
            </a:r>
            <a:r>
              <a:rPr lang="en-US" altLang="zh-CN" sz="2400" kern="0" dirty="0">
                <a:solidFill>
                  <a:srgbClr val="990000"/>
                </a:solidFill>
                <a:ea typeface="宋体" panose="02010600030101010101" pitchFamily="2" charset="-122"/>
              </a:rPr>
              <a:t>3</a:t>
            </a:r>
            <a:r>
              <a:rPr lang="es-AR" altLang="zh-CN" sz="2400" kern="0" dirty="0">
                <a:solidFill>
                  <a:srgbClr val="990000"/>
                </a:solidFill>
                <a:ea typeface="宋体" panose="02010600030101010101" pitchFamily="2" charset="-122"/>
              </a:rPr>
              <a:t>  Anaconda</a:t>
            </a:r>
            <a:r>
              <a:rPr lang="es-AR" altLang="zh-CN" sz="2400" dirty="0"/>
              <a:t> </a:t>
            </a:r>
            <a:r>
              <a:rPr lang="es-AR" altLang="zh-CN" sz="2400" kern="0" dirty="0">
                <a:solidFill>
                  <a:srgbClr val="990000"/>
                </a:solidFill>
                <a:ea typeface="宋体" panose="02010600030101010101" pitchFamily="2" charset="-122"/>
              </a:rPr>
              <a:t>Prompt</a:t>
            </a:r>
            <a:r>
              <a:rPr lang="zh-CN" altLang="zh-CN" sz="2400" kern="0" dirty="0">
                <a:solidFill>
                  <a:srgbClr val="990000"/>
                </a:solidFill>
                <a:ea typeface="宋体" panose="02010600030101010101" pitchFamily="2" charset="-122"/>
              </a:rPr>
              <a:t>窗口</a:t>
            </a:r>
            <a:endParaRPr lang="zh-CN" altLang="zh-CN" sz="2400" kern="0" dirty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r>
              <a:rPr lang="es-AR" altLang="zh-CN" sz="2400" kern="0" dirty="0">
                <a:solidFill>
                  <a:srgbClr val="990000"/>
                </a:solidFill>
                <a:ea typeface="宋体" panose="02010600030101010101" pitchFamily="2" charset="-122"/>
              </a:rPr>
              <a:t>1.  Anaconda Prompt</a:t>
            </a:r>
            <a:r>
              <a:rPr lang="zh-CN" altLang="zh-CN" sz="2400" kern="0" dirty="0">
                <a:solidFill>
                  <a:srgbClr val="990000"/>
                </a:solidFill>
                <a:ea typeface="宋体" panose="02010600030101010101" pitchFamily="2" charset="-122"/>
              </a:rPr>
              <a:t>窗口的启动</a:t>
            </a:r>
            <a:endParaRPr lang="zh-CN" altLang="zh-CN" sz="2400" kern="0" dirty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just">
              <a:spcBef>
                <a:spcPts val="0"/>
              </a:spcBef>
            </a:pPr>
            <a:r>
              <a:rPr lang="zh-CN" altLang="en-US" sz="2400"/>
              <a:t>该窗口为用户设置好了各种</a:t>
            </a:r>
            <a:r>
              <a:rPr lang="en-US" altLang="zh-CN" sz="2400"/>
              <a:t>Anaconda</a:t>
            </a:r>
            <a:r>
              <a:rPr lang="zh-CN" altLang="en-US" sz="2400"/>
              <a:t>环境变量，便于在命令行上使用各种命令。</a:t>
            </a:r>
            <a:r>
              <a:rPr lang="zh-CN" altLang="zh-CN" sz="2400"/>
              <a:t>选择“</a:t>
            </a:r>
            <a:r>
              <a:rPr lang="es-AR" altLang="zh-CN" sz="2400"/>
              <a:t>Anaconda3</a:t>
            </a:r>
            <a:r>
              <a:rPr lang="zh-CN" altLang="en-US" sz="2400"/>
              <a:t>程序组</a:t>
            </a:r>
            <a:r>
              <a:rPr lang="zh-CN" altLang="zh-CN" sz="2400"/>
              <a:t>”</a:t>
            </a:r>
            <a:r>
              <a:rPr lang="en-US" altLang="zh-CN" sz="2400" dirty="0">
                <a:sym typeface="Wingdings" panose="05000000000000000000" pitchFamily="2" charset="2"/>
              </a:rPr>
              <a:t></a:t>
            </a:r>
            <a:r>
              <a:rPr lang="zh-CN" altLang="zh-CN" sz="2400" dirty="0"/>
              <a:t>“</a:t>
            </a:r>
            <a:r>
              <a:rPr lang="es-AR" altLang="zh-CN" sz="2400" dirty="0"/>
              <a:t>Anaconda Prompt</a:t>
            </a:r>
            <a:r>
              <a:rPr lang="zh-CN" altLang="zh-CN" sz="2400"/>
              <a:t>”命令</a:t>
            </a:r>
            <a:r>
              <a:rPr lang="zh-CN" altLang="en-US" sz="2400"/>
              <a:t>。</a:t>
            </a:r>
            <a:endParaRPr lang="en-US" altLang="zh-CN" sz="2400" kern="0" dirty="0">
              <a:solidFill>
                <a:srgbClr val="990000"/>
              </a:solidFill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7768" y="3367698"/>
            <a:ext cx="4680520" cy="17244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91546" y="5373216"/>
            <a:ext cx="8477233" cy="1248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30000"/>
              </a:lnSpc>
              <a:buClr>
                <a:srgbClr val="990000"/>
              </a:buClr>
            </a:pPr>
            <a:r>
              <a:rPr lang="zh-CN" altLang="en-US" sz="2000" b="1">
                <a:solidFill>
                  <a:srgbClr val="FF0000"/>
                </a:solidFill>
              </a:rPr>
              <a:t>重要提示</a:t>
            </a:r>
            <a:r>
              <a:rPr lang="zh-CN" altLang="en-US" sz="2000" b="1"/>
              <a:t>：用户机器中允许共存多个</a:t>
            </a:r>
            <a:r>
              <a:rPr lang="en-US" altLang="zh-CN" sz="2000" b="1"/>
              <a:t>python</a:t>
            </a:r>
            <a:r>
              <a:rPr lang="zh-CN" altLang="en-US" sz="2000" b="1"/>
              <a:t>环境，如使用</a:t>
            </a:r>
            <a:r>
              <a:rPr lang="en-US" altLang="zh-CN" sz="2000" b="1"/>
              <a:t>pip</a:t>
            </a:r>
            <a:r>
              <a:rPr lang="zh-CN" altLang="en-US" sz="2000" b="1"/>
              <a:t>为</a:t>
            </a:r>
            <a:r>
              <a:rPr lang="en-US" altLang="zh-CN" sz="2000" b="1"/>
              <a:t>anaconda</a:t>
            </a:r>
            <a:r>
              <a:rPr lang="zh-CN" altLang="en-US" sz="2000" b="1"/>
              <a:t>环境安装新软件包，请进入</a:t>
            </a:r>
            <a:r>
              <a:rPr lang="en-US" altLang="zh-CN" sz="2000" b="1"/>
              <a:t>anaconda prompt</a:t>
            </a:r>
            <a:r>
              <a:rPr lang="zh-CN" altLang="en-US" sz="2000" b="1"/>
              <a:t>窗口操作，不要进入</a:t>
            </a:r>
            <a:r>
              <a:rPr lang="en-US" altLang="zh-CN" sz="2000" b="1"/>
              <a:t>Windows</a:t>
            </a:r>
            <a:r>
              <a:rPr lang="zh-CN" altLang="en-US" sz="2000" b="1"/>
              <a:t>的</a:t>
            </a:r>
            <a:r>
              <a:rPr lang="en-US" altLang="zh-CN" sz="2000" b="1"/>
              <a:t>cmd</a:t>
            </a:r>
            <a:r>
              <a:rPr lang="zh-CN" altLang="en-US" sz="2000" b="1"/>
              <a:t>窗口操作，这样可保证软件包安装在</a:t>
            </a:r>
            <a:r>
              <a:rPr lang="en-US" altLang="zh-CN" sz="2000" b="1"/>
              <a:t>anaconda</a:t>
            </a:r>
            <a:r>
              <a:rPr lang="zh-CN" altLang="en-US" sz="2000" b="1"/>
              <a:t>中。</a:t>
            </a:r>
            <a:endParaRPr lang="en-US" altLang="zh-CN" sz="20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9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  Anaconda</a:t>
            </a:r>
            <a:r>
              <a:rPr lang="zh-CN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开发环境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775521" y="1181626"/>
            <a:ext cx="8716268" cy="1383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457200" algn="just">
              <a:lnSpc>
                <a:spcPct val="120000"/>
              </a:lnSpc>
              <a:spcBef>
                <a:spcPts val="0"/>
              </a:spcBef>
            </a:pPr>
            <a:r>
              <a:rPr lang="en-US" altLang="zh-CN" sz="2400" kern="0" dirty="0">
                <a:solidFill>
                  <a:srgbClr val="990000"/>
                </a:solidFill>
                <a:ea typeface="宋体" panose="02010600030101010101" pitchFamily="2" charset="-122"/>
              </a:rPr>
              <a:t>2</a:t>
            </a:r>
            <a:r>
              <a:rPr lang="es-AR" altLang="zh-CN" sz="2400" kern="0" dirty="0">
                <a:solidFill>
                  <a:srgbClr val="990000"/>
                </a:solidFill>
                <a:ea typeface="宋体" panose="02010600030101010101" pitchFamily="2" charset="-122"/>
              </a:rPr>
              <a:t>. </a:t>
            </a:r>
            <a:r>
              <a:rPr lang="en-US" altLang="zh-CN" sz="2400" kern="0" dirty="0">
                <a:solidFill>
                  <a:srgbClr val="990000"/>
                </a:solidFill>
                <a:ea typeface="宋体" panose="02010600030101010101" pitchFamily="2" charset="-122"/>
              </a:rPr>
              <a:t>Anaconda </a:t>
            </a:r>
            <a:r>
              <a:rPr lang="zh-CN" altLang="zh-CN" sz="2400" kern="0" dirty="0">
                <a:solidFill>
                  <a:srgbClr val="990000"/>
                </a:solidFill>
                <a:ea typeface="宋体" panose="02010600030101010101" pitchFamily="2" charset="-122"/>
              </a:rPr>
              <a:t>软件包管理</a:t>
            </a:r>
            <a:r>
              <a:rPr lang="zh-CN" altLang="en-US" sz="2400" kern="0" dirty="0">
                <a:solidFill>
                  <a:srgbClr val="990000"/>
                </a:solidFill>
                <a:ea typeface="宋体" panose="02010600030101010101" pitchFamily="2" charset="-122"/>
              </a:rPr>
              <a:t>：</a:t>
            </a:r>
            <a:r>
              <a:rPr lang="zh-CN" altLang="zh-CN" sz="2400" dirty="0"/>
              <a:t>在</a:t>
            </a:r>
            <a:r>
              <a:rPr lang="en-US" altLang="zh-CN" sz="2400" dirty="0"/>
              <a:t>Anaconda Prompt</a:t>
            </a:r>
            <a:r>
              <a:rPr lang="zh-CN" altLang="zh-CN" sz="2400" dirty="0"/>
              <a:t>窗口中可使用</a:t>
            </a:r>
            <a:r>
              <a:rPr lang="en-US" altLang="zh-CN" sz="2400" dirty="0" err="1">
                <a:solidFill>
                  <a:srgbClr val="C00000"/>
                </a:solidFill>
              </a:rPr>
              <a:t>conda</a:t>
            </a:r>
            <a:r>
              <a:rPr lang="zh-CN" altLang="zh-CN" sz="2400" dirty="0"/>
              <a:t>工具对</a:t>
            </a:r>
            <a:r>
              <a:rPr lang="en-US" altLang="zh-CN" sz="2400" dirty="0"/>
              <a:t>Python</a:t>
            </a:r>
            <a:r>
              <a:rPr lang="zh-CN" altLang="zh-CN" sz="2400" dirty="0"/>
              <a:t>软件包进行安装、更新和删除等操作</a:t>
            </a:r>
            <a:r>
              <a:rPr lang="zh-CN" altLang="en-US" sz="2400" dirty="0"/>
              <a:t>，也可用</a:t>
            </a:r>
            <a:r>
              <a:rPr lang="en-US" altLang="zh-CN" sz="2400" dirty="0">
                <a:solidFill>
                  <a:srgbClr val="C00000"/>
                </a:solidFill>
              </a:rPr>
              <a:t>pip</a:t>
            </a:r>
            <a:r>
              <a:rPr lang="zh-CN" altLang="en-US" sz="2400" dirty="0"/>
              <a:t>方式安装。</a:t>
            </a:r>
            <a:endParaRPr lang="en-US" altLang="zh-CN" sz="2400" kern="0" dirty="0">
              <a:solidFill>
                <a:srgbClr val="990000"/>
              </a:solidFill>
              <a:ea typeface="宋体" panose="02010600030101010101" pitchFamily="2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077053" y="3165455"/>
          <a:ext cx="8352010" cy="2264738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505849"/>
                <a:gridCol w="4846161"/>
              </a:tblGrid>
              <a:tr h="456503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命令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描述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6164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</a:rPr>
                        <a:t>conda</a:t>
                      </a:r>
                      <a:r>
                        <a:rPr lang="en-US" sz="1600" kern="100" dirty="0">
                          <a:effectLst/>
                        </a:rPr>
                        <a:t> list</a:t>
                      </a:r>
                      <a:endParaRPr lang="zh-CN" sz="16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显示当前环境下的所有</a:t>
                      </a:r>
                      <a:r>
                        <a:rPr lang="en-US" sz="1600" kern="100" dirty="0">
                          <a:effectLst/>
                        </a:rPr>
                        <a:t>Python</a:t>
                      </a:r>
                      <a:r>
                        <a:rPr lang="zh-CN" sz="1600" kern="100" dirty="0">
                          <a:effectLst/>
                        </a:rPr>
                        <a:t>包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61647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</a:rPr>
                        <a:t>conda</a:t>
                      </a:r>
                      <a:r>
                        <a:rPr lang="en-US" sz="1600" kern="100" dirty="0">
                          <a:effectLst/>
                        </a:rPr>
                        <a:t> install </a:t>
                      </a:r>
                      <a:r>
                        <a:rPr lang="en-US" sz="1600" kern="100" dirty="0" err="1">
                          <a:effectLst/>
                        </a:rPr>
                        <a:t>packagename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安装名为</a:t>
                      </a:r>
                      <a:r>
                        <a:rPr lang="en-US" sz="1600" kern="100" err="1">
                          <a:effectLst/>
                        </a:rPr>
                        <a:t>packagename</a:t>
                      </a:r>
                      <a:r>
                        <a:rPr lang="zh-CN" sz="1600" kern="100">
                          <a:effectLst/>
                        </a:rPr>
                        <a:t>的包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61647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</a:rPr>
                        <a:t>conda</a:t>
                      </a:r>
                      <a:r>
                        <a:rPr lang="en-US" sz="1600" kern="100" dirty="0">
                          <a:effectLst/>
                        </a:rPr>
                        <a:t> search </a:t>
                      </a:r>
                      <a:r>
                        <a:rPr lang="en-US" sz="1600" kern="100" dirty="0" err="1">
                          <a:effectLst/>
                        </a:rPr>
                        <a:t>packagename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搜索</a:t>
                      </a:r>
                      <a:r>
                        <a:rPr lang="en-US" sz="1600" kern="100">
                          <a:effectLst/>
                        </a:rPr>
                        <a:t>packagename</a:t>
                      </a:r>
                      <a:r>
                        <a:rPr lang="zh-CN" sz="1600" kern="100">
                          <a:effectLst/>
                        </a:rPr>
                        <a:t>包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61647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</a:rPr>
                        <a:t>conda</a:t>
                      </a:r>
                      <a:r>
                        <a:rPr lang="en-US" sz="1600" kern="100" dirty="0">
                          <a:effectLst/>
                        </a:rPr>
                        <a:t> update </a:t>
                      </a:r>
                      <a:r>
                        <a:rPr lang="en-US" sz="1600" kern="100" dirty="0" err="1">
                          <a:effectLst/>
                        </a:rPr>
                        <a:t>packagename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更新</a:t>
                      </a:r>
                      <a:r>
                        <a:rPr lang="en-US" sz="1600" kern="100">
                          <a:effectLst/>
                        </a:rPr>
                        <a:t>packagename</a:t>
                      </a:r>
                      <a:r>
                        <a:rPr lang="zh-CN" sz="1600" kern="100">
                          <a:effectLst/>
                        </a:rPr>
                        <a:t>包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61647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</a:rPr>
                        <a:t>conda</a:t>
                      </a:r>
                      <a:r>
                        <a:rPr lang="en-US" sz="1600" kern="100" dirty="0">
                          <a:effectLst/>
                        </a:rPr>
                        <a:t> remove </a:t>
                      </a:r>
                      <a:r>
                        <a:rPr lang="en-US" sz="1600" kern="100" dirty="0" err="1">
                          <a:effectLst/>
                        </a:rPr>
                        <a:t>packagename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删除</a:t>
                      </a:r>
                      <a:r>
                        <a:rPr lang="en-US" sz="1600" kern="100">
                          <a:effectLst/>
                        </a:rPr>
                        <a:t>packagename</a:t>
                      </a:r>
                      <a:r>
                        <a:rPr lang="zh-CN" sz="1600" kern="100">
                          <a:effectLst/>
                        </a:rPr>
                        <a:t>包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9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  Anaconda</a:t>
            </a:r>
            <a:r>
              <a:rPr lang="zh-CN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开发环境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775521" y="1181625"/>
            <a:ext cx="8716268" cy="456384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457200" algn="just">
              <a:spcBef>
                <a:spcPts val="0"/>
              </a:spcBef>
            </a:pPr>
            <a:r>
              <a:rPr lang="en-US" altLang="zh-CN" sz="2400" kern="0" dirty="0">
                <a:solidFill>
                  <a:srgbClr val="990000"/>
                </a:solidFill>
                <a:ea typeface="宋体" panose="02010600030101010101" pitchFamily="2" charset="-122"/>
              </a:rPr>
              <a:t>3</a:t>
            </a:r>
            <a:r>
              <a:rPr lang="es-AR" altLang="zh-CN" sz="2400" kern="0" dirty="0">
                <a:solidFill>
                  <a:srgbClr val="990000"/>
                </a:solidFill>
                <a:ea typeface="宋体" panose="02010600030101010101" pitchFamily="2" charset="-122"/>
              </a:rPr>
              <a:t>. </a:t>
            </a:r>
            <a:r>
              <a:rPr lang="en-US" altLang="zh-CN" sz="2400" kern="0" dirty="0">
                <a:solidFill>
                  <a:srgbClr val="990000"/>
                </a:solidFill>
                <a:ea typeface="宋体" panose="02010600030101010101" pitchFamily="2" charset="-122"/>
              </a:rPr>
              <a:t>Anaconda </a:t>
            </a:r>
            <a:r>
              <a:rPr lang="zh-CN" altLang="en-US" sz="2400" kern="0" dirty="0">
                <a:solidFill>
                  <a:srgbClr val="990000"/>
                </a:solidFill>
                <a:ea typeface="宋体" panose="02010600030101010101" pitchFamily="2" charset="-122"/>
              </a:rPr>
              <a:t>环境</a:t>
            </a:r>
            <a:r>
              <a:rPr lang="zh-CN" altLang="zh-CN" sz="2400" kern="0" dirty="0">
                <a:solidFill>
                  <a:srgbClr val="990000"/>
                </a:solidFill>
                <a:ea typeface="宋体" panose="02010600030101010101" pitchFamily="2" charset="-122"/>
              </a:rPr>
              <a:t>管理</a:t>
            </a:r>
            <a:r>
              <a:rPr lang="zh-CN" altLang="en-US" sz="2400" kern="0" dirty="0">
                <a:solidFill>
                  <a:srgbClr val="990000"/>
                </a:solidFill>
                <a:ea typeface="宋体" panose="02010600030101010101" pitchFamily="2" charset="-122"/>
              </a:rPr>
              <a:t>：</a:t>
            </a:r>
            <a:r>
              <a:rPr lang="zh-CN" altLang="zh-CN" sz="2400" dirty="0"/>
              <a:t>在</a:t>
            </a:r>
            <a:r>
              <a:rPr lang="en-US" altLang="zh-CN" sz="2400" dirty="0"/>
              <a:t>Anaconda Prompt</a:t>
            </a:r>
            <a:r>
              <a:rPr lang="zh-CN" altLang="zh-CN" sz="2400" dirty="0"/>
              <a:t>窗口中</a:t>
            </a:r>
            <a:r>
              <a:rPr lang="zh-CN" altLang="en-US" sz="2400" dirty="0"/>
              <a:t>可</a:t>
            </a:r>
            <a:r>
              <a:rPr lang="zh-CN" altLang="zh-CN" sz="2400" dirty="0"/>
              <a:t>使用</a:t>
            </a:r>
            <a:r>
              <a:rPr lang="en-US" altLang="zh-CN" sz="2400" dirty="0" err="1"/>
              <a:t>conda</a:t>
            </a:r>
            <a:r>
              <a:rPr lang="zh-CN" altLang="zh-CN" sz="2400" dirty="0"/>
              <a:t>实现虚拟环境管理</a:t>
            </a:r>
            <a:r>
              <a:rPr lang="zh-CN" altLang="en-US" sz="2400" dirty="0"/>
              <a:t>。不同环境可安装不同版本的</a:t>
            </a:r>
            <a:r>
              <a:rPr lang="en-US" altLang="zh-CN" sz="2400" dirty="0"/>
              <a:t>python</a:t>
            </a:r>
            <a:r>
              <a:rPr lang="zh-CN" altLang="en-US" sz="2400" dirty="0"/>
              <a:t>（如</a:t>
            </a:r>
            <a:r>
              <a:rPr lang="en-US" altLang="zh-CN" sz="2400" dirty="0"/>
              <a:t>2.x</a:t>
            </a:r>
            <a:r>
              <a:rPr lang="zh-CN" altLang="en-US" sz="2400" dirty="0"/>
              <a:t>和</a:t>
            </a:r>
            <a:r>
              <a:rPr lang="en-US" altLang="zh-CN" sz="2400" dirty="0"/>
              <a:t>3.x</a:t>
            </a:r>
            <a:r>
              <a:rPr lang="zh-CN" altLang="en-US" sz="2400" dirty="0"/>
              <a:t>）和软件包，以适应不同的</a:t>
            </a:r>
            <a:r>
              <a:rPr lang="zh-CN" altLang="en-US" sz="2400"/>
              <a:t>软件需求，虚拟环境之间互不影响。默认具有</a:t>
            </a:r>
            <a:r>
              <a:rPr lang="en-US" altLang="zh-CN" sz="2400"/>
              <a:t>base</a:t>
            </a:r>
            <a:r>
              <a:rPr lang="zh-CN" altLang="en-US" sz="2400"/>
              <a:t>环境。</a:t>
            </a:r>
            <a:endParaRPr lang="zh-CN" altLang="zh-CN" sz="2400" dirty="0"/>
          </a:p>
          <a:p>
            <a:pPr marL="0" indent="0">
              <a:lnSpc>
                <a:spcPct val="140000"/>
              </a:lnSpc>
              <a:spcBef>
                <a:spcPts val="0"/>
              </a:spcBef>
              <a:buClr>
                <a:srgbClr val="990000"/>
              </a:buClr>
            </a:pPr>
            <a:r>
              <a:rPr lang="zh-CN" altLang="en-US" sz="2400" kern="0">
                <a:ea typeface="宋体" panose="02010600030101010101" pitchFamily="2" charset="-122"/>
              </a:rPr>
              <a:t>（</a:t>
            </a:r>
            <a:r>
              <a:rPr lang="en-US" altLang="zh-CN" sz="2400" kern="0" dirty="0">
                <a:ea typeface="宋体" panose="02010600030101010101" pitchFamily="2" charset="-122"/>
              </a:rPr>
              <a:t>1</a:t>
            </a:r>
            <a:r>
              <a:rPr lang="zh-CN" altLang="en-US" sz="2400" kern="0">
                <a:ea typeface="宋体" panose="02010600030101010101" pitchFamily="2" charset="-122"/>
              </a:rPr>
              <a:t>）</a:t>
            </a:r>
            <a:r>
              <a:rPr lang="zh-CN" altLang="zh-CN" sz="2400" kern="0">
                <a:ea typeface="宋体" panose="02010600030101010101" pitchFamily="2" charset="-122"/>
              </a:rPr>
              <a:t>创建虚拟</a:t>
            </a:r>
            <a:r>
              <a:rPr lang="zh-CN" altLang="zh-CN" sz="2400" kern="0" dirty="0">
                <a:ea typeface="宋体" panose="02010600030101010101" pitchFamily="2" charset="-122"/>
              </a:rPr>
              <a:t>环境</a:t>
            </a:r>
            <a:endParaRPr lang="zh-CN" altLang="zh-CN" sz="2400" kern="0" dirty="0">
              <a:ea typeface="宋体" panose="02010600030101010101" pitchFamily="2" charset="-122"/>
            </a:endParaRPr>
          </a:p>
          <a:p>
            <a:r>
              <a:rPr lang="en-US" altLang="zh-CN" sz="2000" dirty="0" err="1">
                <a:solidFill>
                  <a:srgbClr val="C00000"/>
                </a:solidFill>
              </a:rPr>
              <a:t>conda</a:t>
            </a:r>
            <a:r>
              <a:rPr lang="en-US" altLang="zh-CN" sz="2000" dirty="0">
                <a:solidFill>
                  <a:srgbClr val="C00000"/>
                </a:solidFill>
              </a:rPr>
              <a:t> create -n </a:t>
            </a:r>
            <a:r>
              <a:rPr lang="en-US" altLang="zh-CN" sz="2000" dirty="0" err="1">
                <a:solidFill>
                  <a:srgbClr val="C00000"/>
                </a:solidFill>
              </a:rPr>
              <a:t>env_</a:t>
            </a:r>
            <a:r>
              <a:rPr lang="en-US" altLang="zh-CN" sz="2000" err="1">
                <a:solidFill>
                  <a:srgbClr val="C00000"/>
                </a:solidFill>
              </a:rPr>
              <a:t>name</a:t>
            </a:r>
            <a:r>
              <a:rPr lang="en-US" altLang="zh-CN" sz="2000">
                <a:solidFill>
                  <a:srgbClr val="C00000"/>
                </a:solidFill>
              </a:rPr>
              <a:t>   python</a:t>
            </a:r>
            <a:r>
              <a:rPr lang="en-US" altLang="zh-CN" sz="2000" dirty="0">
                <a:solidFill>
                  <a:srgbClr val="C00000"/>
                </a:solidFill>
              </a:rPr>
              <a:t>=</a:t>
            </a:r>
            <a:r>
              <a:rPr lang="en-US" altLang="zh-CN" sz="2000">
                <a:solidFill>
                  <a:srgbClr val="C00000"/>
                </a:solidFill>
              </a:rPr>
              <a:t>version   package</a:t>
            </a:r>
            <a:r>
              <a:rPr lang="en-US" altLang="zh-CN" sz="2000" err="1">
                <a:solidFill>
                  <a:srgbClr val="C00000"/>
                </a:solidFill>
              </a:rPr>
              <a:t>_</a:t>
            </a:r>
            <a:r>
              <a:rPr lang="en-US" altLang="zh-CN" sz="2000">
                <a:solidFill>
                  <a:srgbClr val="C00000"/>
                </a:solidFill>
              </a:rPr>
              <a:t>names</a:t>
            </a:r>
            <a:endParaRPr lang="en-US" altLang="zh-CN" sz="2000">
              <a:solidFill>
                <a:srgbClr val="C00000"/>
              </a:solidFill>
            </a:endParaRPr>
          </a:p>
          <a:p>
            <a:r>
              <a:rPr lang="en-US" altLang="zh-CN" sz="2000"/>
              <a:t># </a:t>
            </a:r>
            <a:r>
              <a:rPr lang="zh-CN" altLang="en-US" sz="2000"/>
              <a:t>创建一个名为</a:t>
            </a:r>
            <a:r>
              <a:rPr lang="en-US" altLang="zh-CN" sz="2000"/>
              <a:t>python37</a:t>
            </a:r>
            <a:r>
              <a:rPr lang="zh-CN" altLang="en-US" sz="2000"/>
              <a:t>的 </a:t>
            </a:r>
            <a:r>
              <a:rPr lang="en-US" altLang="zh-CN" sz="2000"/>
              <a:t>python</a:t>
            </a:r>
            <a:r>
              <a:rPr lang="zh-CN" altLang="en-US" sz="2000"/>
              <a:t> </a:t>
            </a:r>
            <a:r>
              <a:rPr lang="en-US" altLang="zh-CN" sz="2000"/>
              <a:t>3.7</a:t>
            </a:r>
            <a:r>
              <a:rPr lang="zh-CN" altLang="en-US" sz="2000"/>
              <a:t>环境</a:t>
            </a:r>
            <a:endParaRPr lang="en-US" altLang="zh-CN" sz="2000" dirty="0"/>
          </a:p>
          <a:p>
            <a:r>
              <a:rPr lang="zh-CN" altLang="en-US" sz="2000" dirty="0"/>
              <a:t>例 </a:t>
            </a:r>
            <a:r>
              <a:rPr lang="en-US" altLang="zh-CN" sz="2000" dirty="0" err="1"/>
              <a:t>conda</a:t>
            </a:r>
            <a:r>
              <a:rPr lang="en-US" altLang="zh-CN" sz="2000" dirty="0"/>
              <a:t>  create  -</a:t>
            </a:r>
            <a:r>
              <a:rPr lang="en-US" altLang="zh-CN" sz="2000"/>
              <a:t>n  python37  python=3.7</a:t>
            </a:r>
            <a:endParaRPr lang="zh-CN" altLang="zh-CN" sz="2000" dirty="0"/>
          </a:p>
          <a:p>
            <a:pPr marL="0" indent="0">
              <a:lnSpc>
                <a:spcPct val="140000"/>
              </a:lnSpc>
              <a:buClr>
                <a:srgbClr val="990000"/>
              </a:buClr>
            </a:pPr>
            <a:r>
              <a:rPr lang="zh-CN" altLang="en-US" sz="2400" kern="0" dirty="0">
                <a:ea typeface="宋体" panose="02010600030101010101" pitchFamily="2" charset="-122"/>
              </a:rPr>
              <a:t>（</a:t>
            </a:r>
            <a:r>
              <a:rPr lang="en-US" altLang="zh-CN" sz="2400" kern="0" dirty="0">
                <a:ea typeface="宋体" panose="02010600030101010101" pitchFamily="2" charset="-122"/>
              </a:rPr>
              <a:t>2</a:t>
            </a:r>
            <a:r>
              <a:rPr lang="zh-CN" altLang="en-US" sz="2400" kern="0" dirty="0">
                <a:ea typeface="宋体" panose="02010600030101010101" pitchFamily="2" charset="-122"/>
              </a:rPr>
              <a:t>）</a:t>
            </a:r>
            <a:r>
              <a:rPr lang="zh-CN" altLang="zh-CN" sz="2400" kern="0" dirty="0">
                <a:ea typeface="宋体" panose="02010600030101010101" pitchFamily="2" charset="-122"/>
              </a:rPr>
              <a:t>查看</a:t>
            </a:r>
            <a:r>
              <a:rPr lang="en-US" altLang="zh-CN" sz="2400" kern="0" dirty="0">
                <a:ea typeface="宋体" panose="02010600030101010101" pitchFamily="2" charset="-122"/>
              </a:rPr>
              <a:t>Python</a:t>
            </a:r>
            <a:r>
              <a:rPr lang="zh-CN" altLang="zh-CN" sz="2400" kern="0" dirty="0">
                <a:ea typeface="宋体" panose="02010600030101010101" pitchFamily="2" charset="-122"/>
              </a:rPr>
              <a:t>的虚拟环境</a:t>
            </a:r>
            <a:endParaRPr lang="zh-CN" altLang="zh-CN" sz="2400" kern="0" dirty="0">
              <a:ea typeface="宋体" panose="02010600030101010101" pitchFamily="2" charset="-122"/>
            </a:endParaRPr>
          </a:p>
          <a:p>
            <a:r>
              <a:rPr lang="en-US" altLang="zh-CN" sz="2400" err="1">
                <a:solidFill>
                  <a:srgbClr val="C00000"/>
                </a:solidFill>
              </a:rPr>
              <a:t>conda</a:t>
            </a:r>
            <a:r>
              <a:rPr lang="en-US" altLang="zh-CN" sz="2400">
                <a:solidFill>
                  <a:srgbClr val="C00000"/>
                </a:solidFill>
              </a:rPr>
              <a:t>   env   list</a:t>
            </a:r>
            <a:endParaRPr lang="en-US" altLang="zh-CN" sz="2400" dirty="0">
              <a:solidFill>
                <a:srgbClr val="C00000"/>
              </a:solidFill>
            </a:endParaRPr>
          </a:p>
        </p:txBody>
      </p:sp>
      <p:pic>
        <p:nvPicPr>
          <p:cNvPr id="8194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5085189"/>
            <a:ext cx="3744416" cy="161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9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  Anaconda</a:t>
            </a:r>
            <a:r>
              <a:rPr lang="zh-CN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开发环境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987188" y="1196752"/>
            <a:ext cx="8504600" cy="4839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40000"/>
              </a:lnSpc>
              <a:buClr>
                <a:srgbClr val="990000"/>
              </a:buClr>
            </a:pPr>
            <a:r>
              <a:rPr lang="zh-CN" altLang="zh-CN" sz="2400" kern="0" dirty="0">
                <a:ea typeface="宋体" panose="02010600030101010101" pitchFamily="2" charset="-122"/>
              </a:rPr>
              <a:t>（</a:t>
            </a:r>
            <a:r>
              <a:rPr lang="en-US" altLang="zh-CN" sz="2400" kern="0" dirty="0">
                <a:ea typeface="宋体" panose="02010600030101010101" pitchFamily="2" charset="-122"/>
              </a:rPr>
              <a:t>3</a:t>
            </a:r>
            <a:r>
              <a:rPr lang="zh-CN" altLang="zh-CN" sz="2400" kern="0" dirty="0">
                <a:ea typeface="宋体" panose="02010600030101010101" pitchFamily="2" charset="-122"/>
              </a:rPr>
              <a:t>）切换虚拟环境</a:t>
            </a:r>
            <a:endParaRPr lang="zh-CN" altLang="zh-CN" sz="2400" kern="0" dirty="0">
              <a:ea typeface="宋体" panose="02010600030101010101" pitchFamily="2" charset="-122"/>
            </a:endParaRPr>
          </a:p>
          <a:p>
            <a:r>
              <a:rPr lang="en-US" altLang="zh-CN" sz="2400" dirty="0" err="1">
                <a:solidFill>
                  <a:srgbClr val="C00000"/>
                </a:solidFill>
              </a:rPr>
              <a:t>conda</a:t>
            </a:r>
            <a:r>
              <a:rPr lang="en-US" altLang="zh-CN" sz="2400" dirty="0">
                <a:solidFill>
                  <a:srgbClr val="C00000"/>
                </a:solidFill>
              </a:rPr>
              <a:t>  activate  </a:t>
            </a:r>
            <a:r>
              <a:rPr lang="en-US" altLang="zh-CN" sz="2400" dirty="0" err="1">
                <a:solidFill>
                  <a:srgbClr val="C00000"/>
                </a:solidFill>
              </a:rPr>
              <a:t>env_name</a:t>
            </a:r>
            <a:endParaRPr lang="en-US" altLang="zh-CN" sz="2400" dirty="0">
              <a:solidFill>
                <a:srgbClr val="C00000"/>
              </a:solidFill>
            </a:endParaRPr>
          </a:p>
          <a:p>
            <a:r>
              <a:rPr lang="zh-CN" altLang="en-US" sz="2400" dirty="0"/>
              <a:t>例   </a:t>
            </a:r>
            <a:r>
              <a:rPr lang="en-US" altLang="zh-CN" sz="2400" dirty="0" err="1"/>
              <a:t>conda</a:t>
            </a:r>
            <a:r>
              <a:rPr lang="en-US" altLang="zh-CN" sz="2400" dirty="0"/>
              <a:t>  </a:t>
            </a:r>
            <a:r>
              <a:rPr lang="en-US" altLang="zh-CN" sz="2400"/>
              <a:t>activate   python37</a:t>
            </a:r>
            <a:endParaRPr lang="en-US" altLang="zh-CN" sz="2400"/>
          </a:p>
          <a:p>
            <a:endParaRPr lang="zh-CN" altLang="zh-CN" sz="2400" dirty="0"/>
          </a:p>
          <a:p>
            <a:pPr marL="0" indent="0">
              <a:lnSpc>
                <a:spcPct val="140000"/>
              </a:lnSpc>
              <a:buClr>
                <a:srgbClr val="990000"/>
              </a:buClr>
            </a:pPr>
            <a:r>
              <a:rPr lang="zh-CN" altLang="zh-CN" sz="2400" kern="0" dirty="0">
                <a:ea typeface="宋体" panose="02010600030101010101" pitchFamily="2" charset="-122"/>
              </a:rPr>
              <a:t>（</a:t>
            </a:r>
            <a:r>
              <a:rPr lang="en-US" altLang="zh-CN" sz="2400" kern="0" dirty="0">
                <a:ea typeface="宋体" panose="02010600030101010101" pitchFamily="2" charset="-122"/>
              </a:rPr>
              <a:t>4</a:t>
            </a:r>
            <a:r>
              <a:rPr lang="zh-CN" altLang="zh-CN" sz="2400" kern="0" dirty="0">
                <a:ea typeface="宋体" panose="02010600030101010101" pitchFamily="2" charset="-122"/>
              </a:rPr>
              <a:t>）退出</a:t>
            </a:r>
            <a:r>
              <a:rPr lang="zh-CN" altLang="zh-CN" sz="2400" kern="0">
                <a:ea typeface="宋体" panose="02010600030101010101" pitchFamily="2" charset="-122"/>
              </a:rPr>
              <a:t>虚拟环境</a:t>
            </a:r>
            <a:r>
              <a:rPr lang="zh-CN" altLang="en-US" sz="2400" kern="0">
                <a:ea typeface="宋体" panose="02010600030101010101" pitchFamily="2" charset="-122"/>
              </a:rPr>
              <a:t>，退出后默认进入</a:t>
            </a:r>
            <a:r>
              <a:rPr lang="en-US" altLang="zh-CN" sz="2400" kern="0">
                <a:ea typeface="宋体" panose="02010600030101010101" pitchFamily="2" charset="-122"/>
              </a:rPr>
              <a:t>base</a:t>
            </a:r>
            <a:r>
              <a:rPr lang="zh-CN" altLang="en-US" sz="2400" kern="0">
                <a:ea typeface="宋体" panose="02010600030101010101" pitchFamily="2" charset="-122"/>
              </a:rPr>
              <a:t>环境</a:t>
            </a:r>
            <a:endParaRPr lang="zh-CN" altLang="zh-CN" sz="2400" kern="0" dirty="0">
              <a:ea typeface="宋体" panose="02010600030101010101" pitchFamily="2" charset="-122"/>
            </a:endParaRPr>
          </a:p>
          <a:p>
            <a:r>
              <a:rPr lang="en-US" altLang="zh-CN" sz="2400" err="1">
                <a:solidFill>
                  <a:srgbClr val="C00000"/>
                </a:solidFill>
              </a:rPr>
              <a:t>conda</a:t>
            </a:r>
            <a:r>
              <a:rPr lang="en-US" altLang="zh-CN" sz="2400">
                <a:solidFill>
                  <a:srgbClr val="C00000"/>
                </a:solidFill>
              </a:rPr>
              <a:t>  deactivate</a:t>
            </a:r>
            <a:endParaRPr lang="en-US" altLang="zh-CN" sz="2400">
              <a:solidFill>
                <a:srgbClr val="C00000"/>
              </a:solidFill>
            </a:endParaRPr>
          </a:p>
          <a:p>
            <a:endParaRPr lang="zh-CN" altLang="zh-CN" sz="2400" dirty="0"/>
          </a:p>
          <a:p>
            <a:pPr marL="0" indent="0">
              <a:lnSpc>
                <a:spcPct val="140000"/>
              </a:lnSpc>
              <a:buClr>
                <a:srgbClr val="990000"/>
              </a:buClr>
            </a:pPr>
            <a:r>
              <a:rPr lang="zh-CN" altLang="zh-CN" sz="2400" kern="0" dirty="0">
                <a:ea typeface="宋体" panose="02010600030101010101" pitchFamily="2" charset="-122"/>
              </a:rPr>
              <a:t>（</a:t>
            </a:r>
            <a:r>
              <a:rPr lang="en-US" altLang="zh-CN" sz="2400" kern="0" dirty="0">
                <a:ea typeface="宋体" panose="02010600030101010101" pitchFamily="2" charset="-122"/>
              </a:rPr>
              <a:t>5</a:t>
            </a:r>
            <a:r>
              <a:rPr lang="zh-CN" altLang="zh-CN" sz="2400" kern="0" dirty="0">
                <a:ea typeface="宋体" panose="02010600030101010101" pitchFamily="2" charset="-122"/>
              </a:rPr>
              <a:t>）删除虚拟环境</a:t>
            </a:r>
            <a:endParaRPr lang="zh-CN" altLang="zh-CN" sz="2400" kern="0" dirty="0">
              <a:ea typeface="宋体" panose="02010600030101010101" pitchFamily="2" charset="-122"/>
            </a:endParaRPr>
          </a:p>
          <a:p>
            <a:r>
              <a:rPr lang="en-US" altLang="zh-CN" sz="2400">
                <a:solidFill>
                  <a:srgbClr val="C00000"/>
                </a:solidFill>
              </a:rPr>
              <a:t>conda   </a:t>
            </a:r>
            <a:r>
              <a:rPr lang="en-US" altLang="zh-CN" sz="2400" dirty="0">
                <a:solidFill>
                  <a:srgbClr val="C00000"/>
                </a:solidFill>
              </a:rPr>
              <a:t>env  </a:t>
            </a:r>
            <a:r>
              <a:rPr lang="en-US" altLang="zh-CN" sz="2400">
                <a:solidFill>
                  <a:srgbClr val="C00000"/>
                </a:solidFill>
              </a:rPr>
              <a:t>remove  -n  env</a:t>
            </a:r>
            <a:r>
              <a:rPr lang="en-US" altLang="zh-CN" sz="2400" err="1">
                <a:solidFill>
                  <a:srgbClr val="C00000"/>
                </a:solidFill>
              </a:rPr>
              <a:t>_</a:t>
            </a:r>
            <a:r>
              <a:rPr lang="en-US" altLang="zh-CN" sz="2400">
                <a:solidFill>
                  <a:srgbClr val="C00000"/>
                </a:solidFill>
              </a:rPr>
              <a:t>name</a:t>
            </a:r>
            <a:endParaRPr lang="en-US" altLang="zh-CN" sz="2400">
              <a:solidFill>
                <a:srgbClr val="C00000"/>
              </a:solidFill>
            </a:endParaRPr>
          </a:p>
          <a:p>
            <a:r>
              <a:rPr lang="zh-CN" altLang="en-US" sz="2400"/>
              <a:t>例  </a:t>
            </a:r>
            <a:r>
              <a:rPr lang="en-US" altLang="zh-CN" sz="2400"/>
              <a:t>conda  env  remove  -n  python37</a:t>
            </a:r>
            <a:endParaRPr lang="zh-CN" altLang="zh-CN" sz="2400" dirty="0"/>
          </a:p>
          <a:p>
            <a:endParaRPr lang="zh-CN" altLang="zh-CN" sz="2400" dirty="0"/>
          </a:p>
          <a:p>
            <a:endParaRPr lang="zh-CN" altLang="zh-CN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9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  Anaconda</a:t>
            </a:r>
            <a:r>
              <a:rPr lang="zh-CN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开发环境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883537" y="1124744"/>
            <a:ext cx="842493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40000"/>
              </a:lnSpc>
              <a:buClr>
                <a:srgbClr val="990000"/>
              </a:buClr>
            </a:pPr>
            <a:r>
              <a:rPr lang="es-AR" altLang="zh-CN" sz="2400" kern="0" dirty="0">
                <a:solidFill>
                  <a:srgbClr val="990000"/>
                </a:solidFill>
                <a:ea typeface="宋体" panose="02010600030101010101" pitchFamily="2" charset="-122"/>
              </a:rPr>
              <a:t>1.5.</a:t>
            </a:r>
            <a:r>
              <a:rPr lang="en-US" altLang="zh-CN" sz="2400" kern="0" dirty="0">
                <a:solidFill>
                  <a:srgbClr val="990000"/>
                </a:solidFill>
                <a:ea typeface="宋体" panose="02010600030101010101" pitchFamily="2" charset="-122"/>
              </a:rPr>
              <a:t>4</a:t>
            </a:r>
            <a:r>
              <a:rPr lang="es-AR" altLang="zh-CN" sz="2400" kern="0" dirty="0">
                <a:solidFill>
                  <a:srgbClr val="990000"/>
                </a:solidFill>
                <a:ea typeface="宋体" panose="02010600030101010101" pitchFamily="2" charset="-122"/>
              </a:rPr>
              <a:t>  IPython</a:t>
            </a:r>
            <a:r>
              <a:rPr lang="zh-CN" altLang="zh-CN" sz="2400" kern="0" dirty="0">
                <a:solidFill>
                  <a:srgbClr val="990000"/>
                </a:solidFill>
                <a:ea typeface="宋体" panose="02010600030101010101" pitchFamily="2" charset="-122"/>
              </a:rPr>
              <a:t>开发工具</a:t>
            </a:r>
            <a:endParaRPr lang="en-US" altLang="zh-CN" sz="2400" kern="0" dirty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0" algn="just">
              <a:lnSpc>
                <a:spcPct val="140000"/>
              </a:lnSpc>
              <a:buClr>
                <a:srgbClr val="990000"/>
              </a:buClr>
            </a:pPr>
            <a:r>
              <a:rPr lang="en-US" altLang="zh-CN" sz="2400" dirty="0"/>
              <a:t>    IPython</a:t>
            </a:r>
            <a:r>
              <a:rPr lang="zh-CN" altLang="en-US" sz="2400" dirty="0"/>
              <a:t>是</a:t>
            </a:r>
            <a:r>
              <a:rPr lang="zh-CN" altLang="en-US" sz="2400"/>
              <a:t>增强</a:t>
            </a:r>
            <a:r>
              <a:rPr lang="en-US" altLang="zh-CN" sz="2400"/>
              <a:t>shell</a:t>
            </a:r>
            <a:r>
              <a:rPr lang="zh-CN" altLang="en-US" sz="2400"/>
              <a:t>，比</a:t>
            </a:r>
            <a:r>
              <a:rPr lang="en-US" altLang="zh-CN" sz="2400" dirty="0"/>
              <a:t>IDLE</a:t>
            </a:r>
            <a:r>
              <a:rPr lang="zh-CN" altLang="en-US" sz="2400" dirty="0"/>
              <a:t>好用。推荐使用</a:t>
            </a:r>
            <a:r>
              <a:rPr lang="en-US" altLang="zh-CN" sz="2400" dirty="0"/>
              <a:t>Spyder</a:t>
            </a:r>
            <a:r>
              <a:rPr lang="zh-CN" altLang="en-US" sz="2400" dirty="0"/>
              <a:t>中的</a:t>
            </a:r>
            <a:r>
              <a:rPr lang="en-US" altLang="zh-CN" sz="2400" dirty="0" err="1"/>
              <a:t>IPython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pPr marL="0" indent="0">
              <a:lnSpc>
                <a:spcPct val="140000"/>
              </a:lnSpc>
              <a:buClr>
                <a:srgbClr val="990000"/>
              </a:buClr>
            </a:pPr>
            <a:r>
              <a:rPr lang="es-AR" altLang="zh-CN" sz="2400" kern="0" dirty="0">
                <a:solidFill>
                  <a:srgbClr val="990000"/>
                </a:solidFill>
                <a:ea typeface="宋体" panose="02010600030101010101" pitchFamily="2" charset="-122"/>
              </a:rPr>
              <a:t>1. </a:t>
            </a:r>
            <a:r>
              <a:rPr lang="en-US" altLang="zh-CN" sz="2400" kern="0" dirty="0">
                <a:solidFill>
                  <a:srgbClr val="990000"/>
                </a:solidFill>
                <a:ea typeface="宋体" panose="02010600030101010101" pitchFamily="2" charset="-122"/>
              </a:rPr>
              <a:t>IPython</a:t>
            </a:r>
            <a:r>
              <a:rPr lang="zh-CN" altLang="zh-CN" sz="2400" kern="0" dirty="0">
                <a:solidFill>
                  <a:srgbClr val="990000"/>
                </a:solidFill>
                <a:ea typeface="宋体" panose="02010600030101010101" pitchFamily="2" charset="-122"/>
              </a:rPr>
              <a:t>交互式命令窗口的启动</a:t>
            </a:r>
            <a:endParaRPr lang="zh-CN" altLang="zh-CN" sz="2400" kern="0" dirty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r>
              <a:rPr lang="zh-CN" altLang="zh-CN" sz="2400" dirty="0"/>
              <a:t>方法</a:t>
            </a:r>
            <a:r>
              <a:rPr lang="en-US" altLang="zh-CN" sz="2400" dirty="0"/>
              <a:t>1</a:t>
            </a:r>
            <a:r>
              <a:rPr lang="zh-CN" altLang="zh-CN" sz="2400" dirty="0"/>
              <a:t>：启动</a:t>
            </a:r>
            <a:r>
              <a:rPr lang="en-US" altLang="zh-CN" sz="2400" dirty="0"/>
              <a:t>Anaconda Prompt</a:t>
            </a:r>
            <a:r>
              <a:rPr lang="zh-CN" altLang="zh-CN" sz="2400" dirty="0"/>
              <a:t>窗口，在窗口中输入“</a:t>
            </a:r>
            <a:r>
              <a:rPr lang="en-US" altLang="zh-CN" sz="2400" dirty="0" err="1"/>
              <a:t>ipython</a:t>
            </a:r>
            <a:r>
              <a:rPr lang="zh-CN" altLang="zh-CN" sz="2400"/>
              <a:t>”命令</a:t>
            </a:r>
            <a:r>
              <a:rPr lang="zh-CN" altLang="en-US" sz="2400"/>
              <a:t>启动</a:t>
            </a:r>
            <a:r>
              <a:rPr lang="zh-CN" altLang="zh-CN" sz="2400"/>
              <a:t>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zh-CN" sz="2400"/>
              <a:t>方法</a:t>
            </a:r>
            <a:r>
              <a:rPr lang="en-US" altLang="zh-CN" sz="2400" dirty="0"/>
              <a:t>2</a:t>
            </a:r>
            <a:r>
              <a:rPr lang="zh-CN" altLang="zh-CN" sz="2400"/>
              <a:t>：选择“</a:t>
            </a:r>
            <a:r>
              <a:rPr lang="en-US" altLang="zh-CN" sz="2400"/>
              <a:t>Anaconda3</a:t>
            </a:r>
            <a:r>
              <a:rPr lang="zh-CN" altLang="en-US" sz="2400"/>
              <a:t>程序组</a:t>
            </a:r>
            <a:r>
              <a:rPr lang="zh-CN" altLang="zh-CN" sz="2400"/>
              <a:t>”</a:t>
            </a:r>
            <a:r>
              <a:rPr lang="en-US" altLang="zh-CN" sz="2400" dirty="0">
                <a:sym typeface="Wingdings" panose="05000000000000000000" pitchFamily="2" charset="2"/>
              </a:rPr>
              <a:t></a:t>
            </a:r>
            <a:r>
              <a:rPr lang="zh-CN" altLang="zh-CN" sz="2400" dirty="0"/>
              <a:t>“</a:t>
            </a:r>
            <a:r>
              <a:rPr lang="en-US" altLang="zh-CN" sz="2400" dirty="0" err="1"/>
              <a:t>Spyder</a:t>
            </a:r>
            <a:r>
              <a:rPr lang="zh-CN" altLang="zh-CN" sz="2400"/>
              <a:t>”命令</a:t>
            </a:r>
            <a:r>
              <a:rPr lang="zh-CN" altLang="en-US" sz="2400"/>
              <a:t>，</a:t>
            </a:r>
            <a:r>
              <a:rPr lang="en-US" altLang="zh-CN" sz="2400"/>
              <a:t>Spyder</a:t>
            </a:r>
            <a:r>
              <a:rPr lang="zh-CN" altLang="en-US" sz="2400"/>
              <a:t>中内含</a:t>
            </a:r>
            <a:r>
              <a:rPr lang="en-US" altLang="zh-CN" sz="2400"/>
              <a:t>Ipython</a:t>
            </a:r>
            <a:r>
              <a:rPr lang="zh-CN" altLang="en-US" sz="2400"/>
              <a:t>。</a:t>
            </a:r>
            <a:endParaRPr lang="en-US" altLang="zh-CN" sz="2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9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  Anaconda</a:t>
            </a:r>
            <a:r>
              <a:rPr lang="zh-CN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开发环境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991549" y="1181621"/>
            <a:ext cx="8424935" cy="116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457200" algn="just">
              <a:lnSpc>
                <a:spcPct val="14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400" dirty="0"/>
              <a:t>Spyder</a:t>
            </a:r>
            <a:r>
              <a:rPr lang="zh-CN" altLang="zh-CN" sz="2400" dirty="0"/>
              <a:t>环境集成了</a:t>
            </a:r>
            <a:r>
              <a:rPr lang="en-US" altLang="zh-CN" sz="2400" dirty="0"/>
              <a:t>IPython</a:t>
            </a:r>
            <a:r>
              <a:rPr lang="zh-CN" altLang="zh-CN" sz="2400" dirty="0"/>
              <a:t>开发工具，在窗口</a:t>
            </a:r>
            <a:r>
              <a:rPr lang="zh-CN" altLang="zh-CN" sz="2400"/>
              <a:t>的“控制台窗</a:t>
            </a:r>
            <a:r>
              <a:rPr lang="zh-CN" altLang="en-US" sz="2400"/>
              <a:t>口</a:t>
            </a:r>
            <a:r>
              <a:rPr lang="zh-CN" altLang="zh-CN" sz="2400"/>
              <a:t>区”提供</a:t>
            </a:r>
            <a:r>
              <a:rPr lang="zh-CN" altLang="zh-CN" sz="2400" dirty="0"/>
              <a:t>了</a:t>
            </a:r>
            <a:r>
              <a:rPr lang="en-US" altLang="zh-CN" sz="2400" dirty="0"/>
              <a:t>IPython</a:t>
            </a:r>
            <a:r>
              <a:rPr lang="zh-CN" altLang="zh-CN" sz="2400" dirty="0"/>
              <a:t>交互命令窗格</a:t>
            </a:r>
            <a:r>
              <a:rPr lang="zh-CN" altLang="en-US" sz="2400" dirty="0"/>
              <a:t>。</a:t>
            </a:r>
            <a:endParaRPr lang="zh-CN" altLang="zh-CN" sz="2400" kern="0" dirty="0">
              <a:solidFill>
                <a:srgbClr val="990000"/>
              </a:solidFill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9820" y="2276873"/>
            <a:ext cx="6452564" cy="418896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 bwMode="auto">
          <a:xfrm>
            <a:off x="6096000" y="6237314"/>
            <a:ext cx="1152128" cy="216021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9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  Anaconda</a:t>
            </a:r>
            <a:r>
              <a:rPr lang="zh-CN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开发环境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883532" y="970460"/>
            <a:ext cx="8608256" cy="456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457200">
              <a:lnSpc>
                <a:spcPct val="14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400" dirty="0"/>
              <a:t>Python IDLE</a:t>
            </a:r>
            <a:r>
              <a:rPr lang="zh-CN" altLang="en-US" sz="2400" dirty="0"/>
              <a:t>以“</a:t>
            </a:r>
            <a:r>
              <a:rPr lang="en-US" altLang="zh-CN" sz="2400" dirty="0"/>
              <a:t>&gt;&gt;&gt;”</a:t>
            </a:r>
            <a:r>
              <a:rPr lang="zh-CN" altLang="en-US" sz="2400" dirty="0"/>
              <a:t>作为输入提示符，</a:t>
            </a:r>
            <a:r>
              <a:rPr lang="en-US" altLang="zh-CN" sz="2400" dirty="0"/>
              <a:t>IPython</a:t>
            </a:r>
            <a:r>
              <a:rPr lang="zh-CN" altLang="en-US" sz="2400" dirty="0"/>
              <a:t>采用</a:t>
            </a:r>
            <a:endParaRPr lang="en-US" altLang="zh-CN" sz="2400" dirty="0"/>
          </a:p>
          <a:p>
            <a:pPr marL="0" indent="457200">
              <a:lnSpc>
                <a:spcPct val="140000"/>
              </a:lnSpc>
              <a:spcBef>
                <a:spcPts val="0"/>
              </a:spcBef>
              <a:buClr>
                <a:srgbClr val="990000"/>
              </a:buClr>
            </a:pPr>
            <a:r>
              <a:rPr lang="zh-CN" altLang="en-US" sz="2400" dirty="0"/>
              <a:t>“</a:t>
            </a:r>
            <a:r>
              <a:rPr lang="en-US" altLang="zh-CN" sz="2400" dirty="0"/>
              <a:t>In[</a:t>
            </a:r>
            <a:r>
              <a:rPr lang="zh-CN" altLang="en-US" sz="2400" dirty="0"/>
              <a:t>序号</a:t>
            </a:r>
            <a:r>
              <a:rPr lang="en-US" altLang="zh-CN" sz="2400" dirty="0"/>
              <a:t>]:”</a:t>
            </a:r>
            <a:r>
              <a:rPr lang="zh-CN" altLang="en-US" sz="2400" dirty="0"/>
              <a:t>提示符表示代码输入</a:t>
            </a:r>
            <a:r>
              <a:rPr lang="zh-CN" altLang="en-US" sz="2400"/>
              <a:t>位置，“</a:t>
            </a:r>
            <a:r>
              <a:rPr lang="en-US" altLang="zh-CN" sz="2400" dirty="0"/>
              <a:t>Out[</a:t>
            </a:r>
            <a:r>
              <a:rPr lang="zh-CN" altLang="en-US" sz="2400" dirty="0"/>
              <a:t>序号</a:t>
            </a:r>
            <a:r>
              <a:rPr lang="en-US" altLang="zh-CN" sz="2400" dirty="0"/>
              <a:t>]:”</a:t>
            </a:r>
            <a:r>
              <a:rPr lang="zh-CN" altLang="en-US" sz="2400" dirty="0"/>
              <a:t>提示符表示执行结果的输出位置。</a:t>
            </a:r>
            <a:r>
              <a:rPr lang="zh-CN" altLang="en-US" sz="2400" dirty="0">
                <a:solidFill>
                  <a:srgbClr val="C00000"/>
                </a:solidFill>
              </a:rPr>
              <a:t>本书后续省略序号，只以</a:t>
            </a:r>
            <a:r>
              <a:rPr lang="en-US" altLang="zh-CN" sz="2400" dirty="0">
                <a:solidFill>
                  <a:srgbClr val="C00000"/>
                </a:solidFill>
              </a:rPr>
              <a:t>In</a:t>
            </a:r>
            <a:r>
              <a:rPr lang="zh-CN" altLang="en-US" sz="2400" dirty="0">
                <a:solidFill>
                  <a:srgbClr val="C00000"/>
                </a:solidFill>
              </a:rPr>
              <a:t>和</a:t>
            </a:r>
            <a:r>
              <a:rPr lang="en-US" altLang="zh-CN" sz="2400">
                <a:solidFill>
                  <a:srgbClr val="C00000"/>
                </a:solidFill>
              </a:rPr>
              <a:t>Out</a:t>
            </a:r>
            <a:r>
              <a:rPr lang="zh-CN" altLang="en-US" sz="2400">
                <a:solidFill>
                  <a:srgbClr val="C00000"/>
                </a:solidFill>
              </a:rPr>
              <a:t>表示输入和输出。</a:t>
            </a:r>
            <a:endParaRPr lang="en-US" altLang="zh-CN" sz="2400" dirty="0">
              <a:solidFill>
                <a:srgbClr val="C00000"/>
              </a:solidFill>
            </a:endParaRPr>
          </a:p>
          <a:p>
            <a:pPr marL="0" indent="457200">
              <a:lnSpc>
                <a:spcPct val="140000"/>
              </a:lnSpc>
              <a:buClr>
                <a:srgbClr val="990000"/>
              </a:buClr>
            </a:pPr>
            <a:r>
              <a:rPr lang="en-US" altLang="zh-CN" sz="2400" kern="0" dirty="0">
                <a:solidFill>
                  <a:srgbClr val="990000"/>
                </a:solidFill>
                <a:ea typeface="宋体" panose="02010600030101010101" pitchFamily="2" charset="-122"/>
              </a:rPr>
              <a:t>2</a:t>
            </a:r>
            <a:r>
              <a:rPr lang="es-AR" altLang="zh-CN" sz="2400" kern="0" dirty="0">
                <a:solidFill>
                  <a:srgbClr val="990000"/>
                </a:solidFill>
                <a:ea typeface="宋体" panose="02010600030101010101" pitchFamily="2" charset="-122"/>
              </a:rPr>
              <a:t>. </a:t>
            </a:r>
            <a:r>
              <a:rPr lang="en-US" altLang="zh-CN" sz="2400" kern="0" dirty="0">
                <a:solidFill>
                  <a:srgbClr val="990000"/>
                </a:solidFill>
                <a:ea typeface="宋体" panose="02010600030101010101" pitchFamily="2" charset="-122"/>
              </a:rPr>
              <a:t>IPython</a:t>
            </a:r>
            <a:r>
              <a:rPr lang="zh-CN" altLang="en-US" sz="2400" kern="0" dirty="0">
                <a:solidFill>
                  <a:srgbClr val="990000"/>
                </a:solidFill>
                <a:ea typeface="宋体" panose="02010600030101010101" pitchFamily="2" charset="-122"/>
              </a:rPr>
              <a:t>简单使用</a:t>
            </a:r>
            <a:endParaRPr lang="en-US" altLang="zh-CN" sz="2400" kern="0" dirty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0">
              <a:lnSpc>
                <a:spcPct val="140000"/>
              </a:lnSpc>
              <a:buClr>
                <a:srgbClr val="990000"/>
              </a:buClr>
            </a:pPr>
            <a:r>
              <a:rPr lang="zh-CN" altLang="zh-CN" sz="2400" dirty="0"/>
              <a:t>（</a:t>
            </a:r>
            <a:r>
              <a:rPr lang="en-US" altLang="zh-CN" sz="2400" dirty="0"/>
              <a:t>1</a:t>
            </a:r>
            <a:r>
              <a:rPr lang="zh-CN" altLang="zh-CN" sz="2400" dirty="0"/>
              <a:t>）</a:t>
            </a:r>
            <a:r>
              <a:rPr lang="en-US" altLang="zh-CN" sz="2400" dirty="0"/>
              <a:t>Tab</a:t>
            </a:r>
            <a:r>
              <a:rPr lang="zh-CN" altLang="zh-CN" sz="2400" dirty="0"/>
              <a:t>键自动补全</a:t>
            </a:r>
            <a:endParaRPr lang="en-US" altLang="zh-CN" sz="2400" dirty="0"/>
          </a:p>
          <a:p>
            <a:pPr marL="0" indent="457200">
              <a:lnSpc>
                <a:spcPct val="140000"/>
              </a:lnSpc>
              <a:buClr>
                <a:srgbClr val="990000"/>
              </a:buClr>
            </a:pPr>
            <a:r>
              <a:rPr lang="zh-CN" altLang="zh-CN" sz="2400" dirty="0"/>
              <a:t>在</a:t>
            </a:r>
            <a:r>
              <a:rPr lang="en-US" altLang="zh-CN" sz="2400" dirty="0"/>
              <a:t>IPython</a:t>
            </a:r>
            <a:r>
              <a:rPr lang="zh-CN" altLang="zh-CN" sz="2400" dirty="0"/>
              <a:t>命令窗口中输入代码时按下</a:t>
            </a:r>
            <a:r>
              <a:rPr lang="en-US" altLang="zh-CN" sz="2400" dirty="0"/>
              <a:t>Tab</a:t>
            </a:r>
            <a:r>
              <a:rPr lang="zh-CN" altLang="zh-CN" sz="2400" dirty="0"/>
              <a:t>键，系统会自动列出与当前输入的字符串匹配的内容</a:t>
            </a:r>
            <a:endParaRPr lang="zh-CN" altLang="zh-CN" sz="2400" dirty="0"/>
          </a:p>
        </p:txBody>
      </p:sp>
      <p:pic>
        <p:nvPicPr>
          <p:cNvPr id="9218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5373216"/>
            <a:ext cx="5056678" cy="114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9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  Anaconda</a:t>
            </a:r>
            <a:r>
              <a:rPr lang="zh-CN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开发环境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775522" y="967431"/>
            <a:ext cx="8424935" cy="1093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40000"/>
              </a:lnSpc>
              <a:buClr>
                <a:srgbClr val="990000"/>
              </a:buClr>
            </a:pPr>
            <a:r>
              <a:rPr lang="zh-CN" altLang="zh-CN" sz="2400"/>
              <a:t>（</a:t>
            </a:r>
            <a:r>
              <a:rPr lang="en-US" altLang="zh-CN" sz="2400"/>
              <a:t>2</a:t>
            </a:r>
            <a:r>
              <a:rPr lang="zh-CN" altLang="zh-CN" sz="2400"/>
              <a:t>）</a:t>
            </a:r>
            <a:r>
              <a:rPr lang="zh-CN" altLang="zh-CN" sz="2400" dirty="0"/>
              <a:t>历史记录功能</a:t>
            </a:r>
            <a:endParaRPr lang="en-US" altLang="zh-CN" sz="2400" dirty="0"/>
          </a:p>
          <a:p>
            <a:pPr marL="0" indent="457200">
              <a:lnSpc>
                <a:spcPct val="140000"/>
              </a:lnSpc>
              <a:spcBef>
                <a:spcPts val="0"/>
              </a:spcBef>
              <a:buClr>
                <a:srgbClr val="990000"/>
              </a:buClr>
            </a:pPr>
            <a:r>
              <a:rPr lang="zh-CN" altLang="zh-CN" sz="2400"/>
              <a:t>使用</a:t>
            </a:r>
            <a:r>
              <a:rPr lang="zh-CN" altLang="zh-CN" sz="2400" dirty="0"/>
              <a:t>“</a:t>
            </a:r>
            <a:r>
              <a:rPr lang="en-US" altLang="zh-CN" sz="2400" dirty="0"/>
              <a:t>history</a:t>
            </a:r>
            <a:r>
              <a:rPr lang="zh-CN" altLang="zh-CN" sz="2400" dirty="0"/>
              <a:t>”命令（或</a:t>
            </a:r>
            <a:r>
              <a:rPr lang="en-US" altLang="zh-CN" sz="2400"/>
              <a:t>hist</a:t>
            </a:r>
            <a:r>
              <a:rPr lang="zh-CN" altLang="zh-CN" sz="2400"/>
              <a:t>）查看</a:t>
            </a:r>
            <a:r>
              <a:rPr lang="zh-CN" altLang="zh-CN" sz="2400" dirty="0"/>
              <a:t>历史</a:t>
            </a:r>
            <a:r>
              <a:rPr lang="zh-CN" altLang="zh-CN" sz="2400"/>
              <a:t>输入内容</a:t>
            </a:r>
            <a:endParaRPr lang="zh-CN" altLang="zh-CN" sz="24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207570" y="1988842"/>
          <a:ext cx="7704855" cy="17576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7233"/>
                <a:gridCol w="5547622"/>
              </a:tblGrid>
              <a:tr h="438685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格式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描述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44157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history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输出</a:t>
                      </a:r>
                      <a:r>
                        <a:rPr lang="zh-CN" altLang="en-US" sz="2000" kern="100" dirty="0">
                          <a:effectLst/>
                        </a:rPr>
                        <a:t>命令的历史</a:t>
                      </a:r>
                      <a:r>
                        <a:rPr lang="zh-CN" sz="2000" kern="100" dirty="0">
                          <a:effectLst/>
                        </a:rPr>
                        <a:t>记录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438685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history -n </a:t>
                      </a:r>
                      <a:r>
                        <a:rPr lang="zh-CN" sz="2000" kern="100" dirty="0">
                          <a:effectLst/>
                        </a:rPr>
                        <a:t>序号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输出</a:t>
                      </a:r>
                      <a:r>
                        <a:rPr lang="zh-CN" altLang="en-US" sz="2000" kern="100" dirty="0">
                          <a:effectLst/>
                        </a:rPr>
                        <a:t>指定序</a:t>
                      </a:r>
                      <a:r>
                        <a:rPr lang="zh-CN" sz="2000" kern="100" dirty="0">
                          <a:effectLst/>
                        </a:rPr>
                        <a:t>号</a:t>
                      </a:r>
                      <a:r>
                        <a:rPr lang="zh-CN" altLang="en-US" sz="2000" kern="100" dirty="0">
                          <a:effectLst/>
                        </a:rPr>
                        <a:t>的命令记录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438685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history -g </a:t>
                      </a:r>
                      <a:r>
                        <a:rPr lang="zh-CN" sz="2000" kern="100">
                          <a:effectLst/>
                        </a:rPr>
                        <a:t>字符串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搜索内容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Rectangle 53"/>
          <p:cNvSpPr txBox="1">
            <a:spLocks noChangeArrowheads="1"/>
          </p:cNvSpPr>
          <p:nvPr/>
        </p:nvSpPr>
        <p:spPr bwMode="auto">
          <a:xfrm>
            <a:off x="2207570" y="3801542"/>
            <a:ext cx="6553201" cy="2651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1600"/>
              <a:t>In </a:t>
            </a:r>
            <a:r>
              <a:rPr lang="en-US" altLang="zh-CN" sz="1600" dirty="0"/>
              <a:t>[1]: a = 20</a:t>
            </a:r>
            <a:endParaRPr lang="zh-CN" altLang="zh-CN" sz="1600" dirty="0"/>
          </a:p>
          <a:p>
            <a:r>
              <a:rPr lang="en-US" altLang="zh-CN" sz="1600" dirty="0"/>
              <a:t>In [2]: b = 10</a:t>
            </a:r>
            <a:endParaRPr lang="zh-CN" altLang="zh-CN" sz="1600" dirty="0"/>
          </a:p>
          <a:p>
            <a:r>
              <a:rPr lang="en-US" altLang="zh-CN" sz="1600" dirty="0"/>
              <a:t>In [3]: a + b</a:t>
            </a:r>
            <a:endParaRPr lang="zh-CN" altLang="zh-CN" sz="1600" dirty="0"/>
          </a:p>
          <a:p>
            <a:r>
              <a:rPr lang="en-US" altLang="zh-CN" sz="1600" dirty="0"/>
              <a:t>Out[3]: 30</a:t>
            </a:r>
            <a:endParaRPr lang="zh-CN" altLang="zh-CN" sz="1600" dirty="0"/>
          </a:p>
          <a:p>
            <a:r>
              <a:rPr lang="en-US" altLang="zh-CN" sz="1600"/>
              <a:t>In [4]: </a:t>
            </a:r>
            <a:r>
              <a:rPr lang="en-US" altLang="zh-CN" sz="1600" dirty="0"/>
              <a:t>history	</a:t>
            </a:r>
            <a:r>
              <a:rPr lang="en-US" altLang="zh-CN" sz="1600"/>
              <a:t>	# </a:t>
            </a:r>
            <a:r>
              <a:rPr lang="zh-CN" altLang="en-US" sz="1600"/>
              <a:t>显示</a:t>
            </a:r>
            <a:r>
              <a:rPr lang="zh-CN" altLang="zh-CN" sz="1600"/>
              <a:t>所有</a:t>
            </a:r>
            <a:r>
              <a:rPr lang="zh-CN" altLang="zh-CN" sz="1600" dirty="0"/>
              <a:t>历史输入</a:t>
            </a:r>
            <a:endParaRPr lang="zh-CN" altLang="zh-CN" sz="1600" dirty="0"/>
          </a:p>
          <a:p>
            <a:r>
              <a:rPr lang="en-US" altLang="zh-CN" sz="1600" dirty="0"/>
              <a:t>a = 20</a:t>
            </a:r>
            <a:endParaRPr lang="zh-CN" altLang="zh-CN" sz="1600" dirty="0"/>
          </a:p>
          <a:p>
            <a:r>
              <a:rPr lang="en-US" altLang="zh-CN" sz="1600" dirty="0"/>
              <a:t>b = 10</a:t>
            </a:r>
            <a:endParaRPr lang="zh-CN" altLang="zh-CN" sz="1600" dirty="0"/>
          </a:p>
          <a:p>
            <a:r>
              <a:rPr lang="en-US" altLang="zh-CN" sz="1600" dirty="0"/>
              <a:t>a + b</a:t>
            </a:r>
            <a:endParaRPr lang="zh-CN" altLang="zh-CN" sz="1600" dirty="0"/>
          </a:p>
          <a:p>
            <a:r>
              <a:rPr lang="en-US" altLang="zh-CN" sz="1600"/>
              <a:t>history</a:t>
            </a:r>
            <a:endParaRPr lang="zh-CN" altLang="zh-CN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9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  Python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语言概述 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868538" y="1124744"/>
            <a:ext cx="862325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457200" algn="just">
              <a:lnSpc>
                <a:spcPct val="140000"/>
              </a:lnSpc>
              <a:buClr>
                <a:srgbClr val="990000"/>
              </a:buClr>
            </a:pPr>
            <a:r>
              <a:rPr lang="en-US" altLang="zh-CN" sz="2400" dirty="0"/>
              <a:t>Python</a:t>
            </a:r>
            <a:r>
              <a:rPr lang="zh-CN" altLang="zh-CN" sz="2400" dirty="0"/>
              <a:t>语言是由荷兰人</a:t>
            </a:r>
            <a:r>
              <a:rPr lang="en-US" altLang="zh-CN" sz="2400" dirty="0"/>
              <a:t>Guido van Rossum</a:t>
            </a:r>
            <a:r>
              <a:rPr lang="zh-CN" altLang="zh-CN" sz="2400" dirty="0"/>
              <a:t>于</a:t>
            </a:r>
            <a:r>
              <a:rPr lang="en-US" altLang="zh-CN" sz="2400" dirty="0"/>
              <a:t>1989</a:t>
            </a:r>
            <a:r>
              <a:rPr lang="zh-CN" altLang="zh-CN" sz="2400" dirty="0"/>
              <a:t>年设计实现的高级程序设计语言。</a:t>
            </a:r>
            <a:endParaRPr lang="en-US" altLang="zh-CN" sz="2400" dirty="0"/>
          </a:p>
          <a:p>
            <a:pPr marL="0" indent="457200" algn="just">
              <a:lnSpc>
                <a:spcPct val="140000"/>
              </a:lnSpc>
              <a:buClr>
                <a:srgbClr val="990000"/>
              </a:buClr>
            </a:pPr>
            <a:r>
              <a:rPr lang="en-US" altLang="zh-CN" sz="2400"/>
              <a:t>1991</a:t>
            </a:r>
            <a:r>
              <a:rPr lang="zh-CN" altLang="zh-CN" sz="2400"/>
              <a:t>年发布</a:t>
            </a:r>
            <a:r>
              <a:rPr lang="en-US" altLang="zh-CN" sz="2400"/>
              <a:t>Python</a:t>
            </a:r>
            <a:r>
              <a:rPr lang="zh-CN" altLang="zh-CN" sz="2400"/>
              <a:t>版本</a:t>
            </a:r>
            <a:r>
              <a:rPr lang="en-US" altLang="zh-CN" sz="2400"/>
              <a:t>0.9</a:t>
            </a:r>
            <a:r>
              <a:rPr lang="zh-CN" altLang="zh-CN" sz="2400"/>
              <a:t>，</a:t>
            </a:r>
            <a:r>
              <a:rPr lang="zh-CN" altLang="en-US" sz="2400"/>
              <a:t>后续</a:t>
            </a:r>
            <a:r>
              <a:rPr lang="zh-CN" altLang="zh-CN" sz="2400"/>
              <a:t>于</a:t>
            </a:r>
            <a:r>
              <a:rPr lang="en-US" altLang="zh-CN" sz="2400" dirty="0"/>
              <a:t>1994</a:t>
            </a:r>
            <a:r>
              <a:rPr lang="zh-CN" altLang="zh-CN" sz="2400" dirty="0"/>
              <a:t>年、</a:t>
            </a:r>
            <a:r>
              <a:rPr lang="en-US" altLang="zh-CN" sz="2400" dirty="0"/>
              <a:t>2000</a:t>
            </a:r>
            <a:r>
              <a:rPr lang="zh-CN" altLang="zh-CN" sz="2400" dirty="0"/>
              <a:t>年和</a:t>
            </a:r>
            <a:r>
              <a:rPr lang="en-US" altLang="zh-CN" sz="2400" dirty="0"/>
              <a:t>2008</a:t>
            </a:r>
            <a:r>
              <a:rPr lang="zh-CN" altLang="zh-CN" sz="2400" dirty="0"/>
              <a:t>年相继发布了</a:t>
            </a:r>
            <a:r>
              <a:rPr lang="en-US" altLang="zh-CN" sz="2400" dirty="0"/>
              <a:t>Python1.0</a:t>
            </a:r>
            <a:r>
              <a:rPr lang="zh-CN" altLang="zh-CN" sz="2400" dirty="0"/>
              <a:t>、</a:t>
            </a:r>
            <a:r>
              <a:rPr lang="en-US" altLang="zh-CN" sz="2400" dirty="0"/>
              <a:t>Python2.0</a:t>
            </a:r>
            <a:r>
              <a:rPr lang="zh-CN" altLang="zh-CN" sz="2400" dirty="0"/>
              <a:t>和</a:t>
            </a:r>
            <a:r>
              <a:rPr lang="en-US" altLang="zh-CN" sz="2400" dirty="0"/>
              <a:t>Python3.0</a:t>
            </a:r>
            <a:r>
              <a:rPr lang="zh-CN" altLang="zh-CN" sz="2400" dirty="0"/>
              <a:t>等多个</a:t>
            </a:r>
            <a:r>
              <a:rPr lang="zh-CN" altLang="zh-CN" sz="2400"/>
              <a:t>版本。</a:t>
            </a:r>
            <a:r>
              <a:rPr lang="zh-CN" altLang="en-US" sz="2400" kern="0">
                <a:latin typeface="Arial" panose="020B0604020202020204" pitchFamily="34" charset="0"/>
                <a:cs typeface="Arial" panose="020B0604020202020204" pitchFamily="34" charset="0"/>
              </a:rPr>
              <a:t>截至</a:t>
            </a:r>
            <a:r>
              <a:rPr lang="en-US" altLang="zh-CN" sz="2400" kern="0">
                <a:latin typeface="Arial" panose="020B0604020202020204" pitchFamily="34" charset="0"/>
                <a:cs typeface="Arial" panose="020B0604020202020204" pitchFamily="34" charset="0"/>
              </a:rPr>
              <a:t>2024.6</a:t>
            </a:r>
            <a:r>
              <a:rPr lang="zh-CN" altLang="en-US" sz="2400" kern="0">
                <a:latin typeface="Arial" panose="020B0604020202020204" pitchFamily="34" charset="0"/>
                <a:cs typeface="Arial" panose="020B0604020202020204" pitchFamily="34" charset="0"/>
              </a:rPr>
              <a:t>月最新版本是</a:t>
            </a:r>
            <a:r>
              <a:rPr lang="en-US" altLang="zh-CN" sz="2400" kern="0">
                <a:latin typeface="Arial" panose="020B0604020202020204" pitchFamily="34" charset="0"/>
                <a:cs typeface="Arial" panose="020B0604020202020204" pitchFamily="34" charset="0"/>
              </a:rPr>
              <a:t>3.12.3</a:t>
            </a:r>
            <a:r>
              <a:rPr lang="zh-CN" altLang="en-US" sz="2400" kern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altLang="zh-CN" sz="2400" ker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>
              <a:lnSpc>
                <a:spcPct val="140000"/>
              </a:lnSpc>
              <a:buClr>
                <a:srgbClr val="990000"/>
              </a:buClr>
            </a:pPr>
            <a:r>
              <a:rPr lang="zh-CN" altLang="en-US" sz="2400" kern="0">
                <a:latin typeface="Arial" panose="020B0604020202020204" pitchFamily="34" charset="0"/>
                <a:cs typeface="Arial" panose="020B0604020202020204" pitchFamily="34" charset="0"/>
              </a:rPr>
              <a:t>官网  </a:t>
            </a:r>
            <a:r>
              <a:rPr lang="en-US" altLang="zh-CN" sz="2400" kern="0">
                <a:latin typeface="Arial" panose="020B0604020202020204" pitchFamily="34" charset="0"/>
                <a:cs typeface="Arial" panose="020B0604020202020204" pitchFamily="34" charset="0"/>
                <a:hlinkClick r:id="rId1"/>
              </a:rPr>
              <a:t>https://www.python.org/</a:t>
            </a:r>
            <a:endParaRPr lang="en-US" altLang="zh-CN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29840" y="4539960"/>
            <a:ext cx="8572252" cy="1063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40000"/>
              </a:lnSpc>
            </a:pPr>
            <a:r>
              <a:rPr lang="en-US" altLang="zh-CN" sz="2400" b="1" kern="0"/>
              <a:t>Python2.x</a:t>
            </a:r>
            <a:r>
              <a:rPr lang="zh-CN" altLang="en-US" sz="2400" b="1" kern="0"/>
              <a:t>和</a:t>
            </a:r>
            <a:r>
              <a:rPr lang="en-US" altLang="zh-CN" sz="2400" b="1" kern="0"/>
              <a:t>Python3.x</a:t>
            </a:r>
            <a:r>
              <a:rPr lang="zh-CN" altLang="en-US" sz="2400" b="1" kern="0"/>
              <a:t>不完全兼容。目前使用</a:t>
            </a:r>
            <a:r>
              <a:rPr lang="en-US" altLang="zh-CN" sz="2400" b="1" kern="0"/>
              <a:t>3.x</a:t>
            </a:r>
            <a:r>
              <a:rPr lang="zh-CN" altLang="en-US" sz="2400" b="1" kern="0"/>
              <a:t>，本书采用</a:t>
            </a:r>
            <a:r>
              <a:rPr lang="en-US" altLang="zh-CN" sz="2400" b="1" kern="0"/>
              <a:t>3.12</a:t>
            </a:r>
            <a:r>
              <a:rPr lang="zh-CN" altLang="en-US" sz="2400" b="1" kern="0"/>
              <a:t>版环境，实际使用</a:t>
            </a:r>
            <a:r>
              <a:rPr lang="en-US" altLang="zh-CN" sz="2400" b="1" kern="0"/>
              <a:t>3.10-3.12</a:t>
            </a:r>
            <a:r>
              <a:rPr lang="zh-CN" altLang="en-US" sz="2400" b="1" kern="0"/>
              <a:t>版均可。</a:t>
            </a:r>
            <a:endParaRPr lang="zh-CN" altLang="en-US" sz="2400" b="1"/>
          </a:p>
        </p:txBody>
      </p:sp>
      <p:sp>
        <p:nvSpPr>
          <p:cNvPr id="4" name="Rectangle 53"/>
          <p:cNvSpPr txBox="1">
            <a:spLocks noChangeArrowheads="1"/>
          </p:cNvSpPr>
          <p:nvPr/>
        </p:nvSpPr>
        <p:spPr bwMode="auto">
          <a:xfrm>
            <a:off x="1929840" y="5603906"/>
            <a:ext cx="8572252" cy="99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457200" algn="just">
              <a:lnSpc>
                <a:spcPct val="140000"/>
              </a:lnSpc>
              <a:buClr>
                <a:srgbClr val="990000"/>
              </a:buClr>
            </a:pPr>
            <a:r>
              <a:rPr lang="zh-CN" altLang="en-US" sz="2400" kern="0">
                <a:solidFill>
                  <a:srgbClr val="990000"/>
                </a:solidFill>
                <a:ea typeface="宋体" panose="02010600030101010101" pitchFamily="2" charset="-122"/>
              </a:rPr>
              <a:t>应用</a:t>
            </a:r>
            <a:r>
              <a:rPr lang="zh-CN" altLang="en-US" sz="2400" kern="0" dirty="0">
                <a:solidFill>
                  <a:srgbClr val="990000"/>
                </a:solidFill>
                <a:ea typeface="宋体" panose="02010600030101010101" pitchFamily="2" charset="-122"/>
              </a:rPr>
              <a:t>方向：</a:t>
            </a:r>
            <a:r>
              <a:rPr lang="zh-CN" altLang="en-US" sz="2400" kern="0">
                <a:ea typeface="宋体" panose="02010600030101010101" pitchFamily="2" charset="-122"/>
              </a:rPr>
              <a:t>数据分析、机器学习、人工智能、组件</a:t>
            </a:r>
            <a:r>
              <a:rPr lang="zh-CN" altLang="en-US" sz="2400" kern="0" dirty="0">
                <a:ea typeface="宋体" panose="02010600030101010101" pitchFamily="2" charset="-122"/>
              </a:rPr>
              <a:t>集成、网络服务、科学计算等众多领域。</a:t>
            </a:r>
            <a:endParaRPr lang="en-US" altLang="zh-CN" sz="2400" kern="0" dirty="0">
              <a:ea typeface="宋体" panose="02010600030101010101" pitchFamily="2" charset="-122"/>
            </a:endParaRPr>
          </a:p>
          <a:p>
            <a:pPr marL="0">
              <a:lnSpc>
                <a:spcPct val="130000"/>
              </a:lnSpc>
            </a:pPr>
            <a:endParaRPr lang="en-US" altLang="zh-CN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9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  Anaconda</a:t>
            </a:r>
            <a:r>
              <a:rPr lang="zh-CN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开发环境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883537" y="965770"/>
            <a:ext cx="8424935" cy="167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40000"/>
              </a:lnSpc>
              <a:buClr>
                <a:srgbClr val="990000"/>
              </a:buClr>
            </a:pPr>
            <a:r>
              <a:rPr lang="zh-CN" altLang="zh-CN" sz="2400"/>
              <a:t>（</a:t>
            </a:r>
            <a:r>
              <a:rPr lang="en-US" altLang="zh-CN" sz="2400" dirty="0"/>
              <a:t>3</a:t>
            </a:r>
            <a:r>
              <a:rPr lang="zh-CN" altLang="zh-CN" sz="2400"/>
              <a:t>）</a:t>
            </a:r>
            <a:r>
              <a:rPr lang="zh-CN" altLang="zh-CN" sz="2400" dirty="0"/>
              <a:t>自省</a:t>
            </a:r>
            <a:endParaRPr lang="en-US" altLang="zh-CN" sz="2400" dirty="0"/>
          </a:p>
          <a:p>
            <a:pPr marL="0" indent="457200">
              <a:lnSpc>
                <a:spcPct val="140000"/>
              </a:lnSpc>
              <a:buClr>
                <a:srgbClr val="990000"/>
              </a:buClr>
            </a:pPr>
            <a:r>
              <a:rPr lang="zh-CN" altLang="zh-CN" sz="2400" dirty="0"/>
              <a:t>在</a:t>
            </a:r>
            <a:r>
              <a:rPr lang="en-US" altLang="zh-CN" sz="2400" dirty="0"/>
              <a:t>IPython</a:t>
            </a:r>
            <a:r>
              <a:rPr lang="zh-CN" altLang="zh-CN" sz="2400" dirty="0"/>
              <a:t>中可使用</a:t>
            </a:r>
            <a:r>
              <a:rPr lang="zh-CN" altLang="zh-CN" sz="2400"/>
              <a:t>符号“</a:t>
            </a:r>
            <a:r>
              <a:rPr lang="en-US" altLang="zh-CN" sz="2400" dirty="0"/>
              <a:t>?</a:t>
            </a:r>
            <a:r>
              <a:rPr lang="zh-CN" altLang="zh-CN" sz="2400"/>
              <a:t>”</a:t>
            </a:r>
            <a:r>
              <a:rPr lang="zh-CN" altLang="zh-CN" sz="2400" dirty="0"/>
              <a:t>查看系统</a:t>
            </a:r>
            <a:r>
              <a:rPr lang="zh-CN" altLang="en-US" sz="2400" dirty="0"/>
              <a:t>已有</a:t>
            </a:r>
            <a:r>
              <a:rPr lang="zh-CN" altLang="zh-CN" sz="2400" dirty="0"/>
              <a:t>的命令、变量或函数</a:t>
            </a:r>
            <a:r>
              <a:rPr lang="zh-CN" altLang="en-US" sz="2400" dirty="0"/>
              <a:t>的相关</a:t>
            </a:r>
            <a:r>
              <a:rPr lang="zh-CN" altLang="zh-CN" sz="2400" dirty="0"/>
              <a:t>信息，这种功能被称为自省。</a:t>
            </a:r>
            <a:endParaRPr lang="zh-CN" altLang="zh-CN" sz="2400" dirty="0"/>
          </a:p>
        </p:txBody>
      </p:sp>
      <p:sp>
        <p:nvSpPr>
          <p:cNvPr id="10" name="Rectangle 53"/>
          <p:cNvSpPr txBox="1">
            <a:spLocks noChangeArrowheads="1"/>
          </p:cNvSpPr>
          <p:nvPr/>
        </p:nvSpPr>
        <p:spPr bwMode="auto">
          <a:xfrm>
            <a:off x="1631509" y="2766074"/>
            <a:ext cx="8424935" cy="281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CN" altLang="zh-CN" sz="1800" dirty="0"/>
              <a:t>例：使用“</a:t>
            </a:r>
            <a:r>
              <a:rPr lang="en-US" altLang="zh-CN" sz="1800" dirty="0"/>
              <a:t>?</a:t>
            </a:r>
            <a:r>
              <a:rPr lang="zh-CN" altLang="zh-CN" sz="1800" dirty="0"/>
              <a:t>”获取变量的信息</a:t>
            </a:r>
            <a:endParaRPr lang="zh-CN" altLang="zh-CN" sz="1800" dirty="0"/>
          </a:p>
          <a:p>
            <a:r>
              <a:rPr lang="en-US" altLang="zh-CN" sz="1800" dirty="0"/>
              <a:t>In [1]: a = 10</a:t>
            </a:r>
            <a:endParaRPr lang="zh-CN" altLang="zh-CN" sz="1800" dirty="0"/>
          </a:p>
          <a:p>
            <a:r>
              <a:rPr lang="en-US" altLang="zh-CN" sz="1800" dirty="0"/>
              <a:t>In [2]: a</a:t>
            </a:r>
            <a:r>
              <a:rPr lang="en-US" altLang="zh-CN" sz="1800" dirty="0">
                <a:solidFill>
                  <a:srgbClr val="FF0000"/>
                </a:solidFill>
              </a:rPr>
              <a:t>?</a:t>
            </a:r>
            <a:endParaRPr lang="zh-CN" altLang="zh-CN" sz="1800" dirty="0">
              <a:solidFill>
                <a:srgbClr val="FF0000"/>
              </a:solidFill>
            </a:endParaRPr>
          </a:p>
          <a:p>
            <a:r>
              <a:rPr lang="en-US" altLang="zh-CN" sz="1800" dirty="0"/>
              <a:t>Type:        </a:t>
            </a:r>
            <a:r>
              <a:rPr lang="en-US" altLang="zh-CN" sz="1800" dirty="0" err="1"/>
              <a:t>int</a:t>
            </a:r>
            <a:endParaRPr lang="zh-CN" altLang="zh-CN" sz="1800" dirty="0"/>
          </a:p>
          <a:p>
            <a:r>
              <a:rPr lang="en-US" altLang="zh-CN" sz="1800" dirty="0"/>
              <a:t>String form: 10</a:t>
            </a:r>
            <a:endParaRPr lang="zh-CN" altLang="zh-CN" sz="1800" dirty="0"/>
          </a:p>
          <a:p>
            <a:r>
              <a:rPr lang="en-US" altLang="zh-CN" sz="1800" dirty="0" err="1"/>
              <a:t>Docstring</a:t>
            </a:r>
            <a:r>
              <a:rPr lang="en-US" altLang="zh-CN" sz="1800" dirty="0"/>
              <a:t>:</a:t>
            </a:r>
            <a:endParaRPr lang="zh-CN" altLang="zh-CN" sz="1800" dirty="0"/>
          </a:p>
          <a:p>
            <a:r>
              <a:rPr lang="en-US" altLang="zh-CN" sz="1800" dirty="0" err="1"/>
              <a:t>int</a:t>
            </a:r>
            <a:r>
              <a:rPr lang="en-US" altLang="zh-CN" sz="1800" dirty="0"/>
              <a:t>([x]) -&gt; integer</a:t>
            </a:r>
            <a:endParaRPr lang="zh-CN" altLang="zh-CN" sz="1800" dirty="0"/>
          </a:p>
          <a:p>
            <a:r>
              <a:rPr lang="en-US" altLang="zh-CN" sz="1800" dirty="0"/>
              <a:t> </a:t>
            </a:r>
            <a:endParaRPr lang="zh-CN" altLang="zh-CN" sz="1800" dirty="0"/>
          </a:p>
          <a:p>
            <a:r>
              <a:rPr lang="zh-CN" altLang="en-US" sz="1800" dirty="0"/>
              <a:t>使用</a:t>
            </a:r>
            <a:r>
              <a:rPr lang="en-US" altLang="zh-CN" sz="1800" dirty="0" err="1"/>
              <a:t>dir</a:t>
            </a:r>
            <a:r>
              <a:rPr lang="en-US" altLang="zh-CN" sz="1800" dirty="0"/>
              <a:t>()</a:t>
            </a:r>
            <a:r>
              <a:rPr lang="zh-CN" altLang="en-US" sz="1800" dirty="0"/>
              <a:t>和 </a:t>
            </a:r>
            <a:r>
              <a:rPr lang="en-US" altLang="zh-CN" sz="1800" dirty="0"/>
              <a:t>help()</a:t>
            </a:r>
            <a:r>
              <a:rPr lang="zh-CN" altLang="en-US" sz="1800" dirty="0"/>
              <a:t>也可以显示内建的帮助信息</a:t>
            </a:r>
            <a:endParaRPr lang="en-US" altLang="zh-CN" sz="1800" dirty="0"/>
          </a:p>
          <a:p>
            <a:r>
              <a:rPr lang="en-US" altLang="zh-CN" sz="1800" dirty="0"/>
              <a:t>In: </a:t>
            </a:r>
            <a:r>
              <a:rPr lang="en-US" altLang="zh-CN" sz="1800" dirty="0" err="1"/>
              <a:t>dir</a:t>
            </a:r>
            <a:r>
              <a:rPr lang="en-US" altLang="zh-CN" sz="1800" dirty="0"/>
              <a:t>(a)</a:t>
            </a:r>
            <a:endParaRPr lang="en-US" altLang="zh-CN" sz="1800" dirty="0"/>
          </a:p>
          <a:p>
            <a:r>
              <a:rPr lang="en-US" altLang="zh-CN" sz="1800" dirty="0"/>
              <a:t>In: help(a)</a:t>
            </a:r>
            <a:endParaRPr lang="zh-CN" altLang="zh-CN" sz="1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9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  Anaconda</a:t>
            </a:r>
            <a:r>
              <a:rPr lang="zh-CN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开发环境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883532" y="965770"/>
            <a:ext cx="8550950" cy="102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990000"/>
              </a:buClr>
            </a:pPr>
            <a:r>
              <a:rPr lang="zh-CN" altLang="zh-CN" sz="2000"/>
              <a:t>（</a:t>
            </a:r>
            <a:r>
              <a:rPr lang="en-US" altLang="zh-CN" sz="2000"/>
              <a:t>4</a:t>
            </a:r>
            <a:r>
              <a:rPr lang="zh-CN" altLang="zh-CN" sz="2000"/>
              <a:t>）</a:t>
            </a:r>
            <a:r>
              <a:rPr lang="zh-CN" altLang="zh-CN" sz="2000" kern="1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直接调用操作系统的命令</a:t>
            </a:r>
            <a:endParaRPr lang="en-US" altLang="zh-CN" sz="2000" dirty="0">
              <a:solidFill>
                <a:schemeClr val="tx2"/>
              </a:solidFill>
            </a:endParaRPr>
          </a:p>
          <a:p>
            <a:pPr indent="269875" algn="just">
              <a:lnSpc>
                <a:spcPct val="150000"/>
              </a:lnSpc>
            </a:pPr>
            <a:r>
              <a:rPr lang="zh-CN" altLang="zh-CN" sz="2000" kern="1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可用“</a:t>
            </a:r>
            <a:r>
              <a:rPr lang="en-US" altLang="zh-CN" sz="2000" kern="1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!</a:t>
            </a:r>
            <a:r>
              <a:rPr lang="zh-CN" altLang="zh-CN" sz="2000" kern="1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操作系统命令</a:t>
            </a:r>
            <a:r>
              <a:rPr lang="zh-CN" altLang="zh-CN" sz="2000" kern="1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”的形式直接调用操作系统的命令。</a:t>
            </a:r>
            <a:endParaRPr lang="en-US" altLang="zh-CN" sz="2000" kern="100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09546" y="2334021"/>
            <a:ext cx="8424936" cy="33650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/>
              <a:t># </a:t>
            </a:r>
            <a:r>
              <a:rPr lang="zh-CN" altLang="zh-CN" b="1"/>
              <a:t>调用</a:t>
            </a:r>
            <a:r>
              <a:rPr lang="en-US" altLang="zh-CN" b="1"/>
              <a:t>Windows</a:t>
            </a:r>
            <a:r>
              <a:rPr lang="zh-CN" altLang="zh-CN" b="1"/>
              <a:t>系统的</a:t>
            </a:r>
            <a:r>
              <a:rPr lang="en-US" altLang="zh-CN" b="1"/>
              <a:t>dir</a:t>
            </a:r>
            <a:r>
              <a:rPr lang="zh-CN" altLang="zh-CN" b="1"/>
              <a:t>命令显示当前目录中的文件</a:t>
            </a:r>
            <a:r>
              <a:rPr lang="en-US" altLang="zh-CN" b="1"/>
              <a:t>, </a:t>
            </a:r>
            <a:r>
              <a:rPr lang="zh-CN" altLang="zh-CN" b="1"/>
              <a:t>此处不是</a:t>
            </a:r>
            <a:r>
              <a:rPr lang="en-US" altLang="zh-CN" b="1"/>
              <a:t>Python</a:t>
            </a:r>
            <a:r>
              <a:rPr lang="zh-CN" altLang="zh-CN" b="1"/>
              <a:t>的</a:t>
            </a:r>
            <a:r>
              <a:rPr lang="en-US" altLang="zh-CN" b="1"/>
              <a:t>dir</a:t>
            </a:r>
            <a:endParaRPr lang="zh-CN" altLang="zh-CN" b="1"/>
          </a:p>
          <a:p>
            <a:pPr>
              <a:lnSpc>
                <a:spcPct val="150000"/>
              </a:lnSpc>
            </a:pPr>
            <a:r>
              <a:rPr lang="en-US" altLang="zh-CN" b="1"/>
              <a:t>In: !dir</a:t>
            </a:r>
            <a:endParaRPr lang="en-US" altLang="zh-CN" b="1"/>
          </a:p>
          <a:p>
            <a:pPr>
              <a:lnSpc>
                <a:spcPct val="150000"/>
              </a:lnSpc>
            </a:pPr>
            <a:endParaRPr lang="zh-CN" altLang="zh-CN" b="1"/>
          </a:p>
          <a:p>
            <a:pPr>
              <a:lnSpc>
                <a:spcPct val="150000"/>
              </a:lnSpc>
            </a:pPr>
            <a:r>
              <a:rPr lang="en-US" altLang="zh-CN" b="1"/>
              <a:t># </a:t>
            </a:r>
            <a:r>
              <a:rPr lang="zh-CN" altLang="zh-CN" b="1"/>
              <a:t>创建目录</a:t>
            </a:r>
            <a:r>
              <a:rPr lang="en-US" altLang="zh-CN" b="1"/>
              <a:t>mywork,  md</a:t>
            </a:r>
            <a:r>
              <a:rPr lang="zh-CN" altLang="zh-CN" b="1"/>
              <a:t>是</a:t>
            </a:r>
            <a:r>
              <a:rPr lang="en-US" altLang="zh-CN" b="1"/>
              <a:t>Windows</a:t>
            </a:r>
            <a:r>
              <a:rPr lang="zh-CN" altLang="zh-CN" b="1"/>
              <a:t>创建目录的命令</a:t>
            </a:r>
            <a:endParaRPr lang="zh-CN" altLang="zh-CN" b="1"/>
          </a:p>
          <a:p>
            <a:pPr>
              <a:lnSpc>
                <a:spcPct val="150000"/>
              </a:lnSpc>
            </a:pPr>
            <a:r>
              <a:rPr lang="en-US" altLang="zh-CN" b="1"/>
              <a:t>In: !md  mywork</a:t>
            </a:r>
            <a:endParaRPr lang="en-US" altLang="zh-CN" b="1"/>
          </a:p>
          <a:p>
            <a:pPr>
              <a:lnSpc>
                <a:spcPct val="150000"/>
              </a:lnSpc>
            </a:pPr>
            <a:endParaRPr lang="zh-CN" altLang="zh-CN" b="1"/>
          </a:p>
          <a:p>
            <a:pPr>
              <a:lnSpc>
                <a:spcPct val="150000"/>
              </a:lnSpc>
            </a:pPr>
            <a:r>
              <a:rPr lang="en-US" altLang="zh-CN" b="1"/>
              <a:t># !pip </a:t>
            </a:r>
            <a:r>
              <a:rPr lang="zh-CN" altLang="zh-CN" b="1"/>
              <a:t>直接在</a:t>
            </a:r>
            <a:r>
              <a:rPr lang="en-US" altLang="zh-CN" b="1"/>
              <a:t>Ipython</a:t>
            </a:r>
            <a:r>
              <a:rPr lang="zh-CN" altLang="zh-CN" b="1"/>
              <a:t>中安装包，不用先进入操作系统命令行界面，方便用户操作</a:t>
            </a:r>
            <a:endParaRPr lang="zh-CN" altLang="zh-CN" b="1"/>
          </a:p>
          <a:p>
            <a:pPr>
              <a:lnSpc>
                <a:spcPct val="150000"/>
              </a:lnSpc>
            </a:pPr>
            <a:r>
              <a:rPr lang="en-US" altLang="zh-CN" b="1"/>
              <a:t>In: !pip  install  jieba</a:t>
            </a:r>
            <a:endParaRPr lang="zh-CN" altLang="en-US" b="1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9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  Anaconda</a:t>
            </a:r>
            <a:r>
              <a:rPr lang="zh-CN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开发环境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850134" y="989444"/>
            <a:ext cx="8641654" cy="107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40000"/>
              </a:lnSpc>
              <a:buClr>
                <a:srgbClr val="990000"/>
              </a:buClr>
            </a:pPr>
            <a:r>
              <a:rPr lang="zh-CN" altLang="zh-CN" sz="2400" dirty="0"/>
              <a:t>（</a:t>
            </a:r>
            <a:r>
              <a:rPr lang="en-US" altLang="zh-CN" sz="2400" dirty="0"/>
              <a:t>5</a:t>
            </a:r>
            <a:r>
              <a:rPr lang="zh-CN" altLang="zh-CN" sz="2400" dirty="0"/>
              <a:t>）</a:t>
            </a:r>
            <a:r>
              <a:rPr lang="en-US" altLang="zh-CN" sz="2400" dirty="0"/>
              <a:t>magic</a:t>
            </a:r>
            <a:r>
              <a:rPr lang="zh-CN" altLang="zh-CN" sz="2400" dirty="0"/>
              <a:t>命令</a:t>
            </a:r>
            <a:endParaRPr lang="en-US" altLang="zh-CN" sz="2400" dirty="0"/>
          </a:p>
          <a:p>
            <a:pPr marL="0" indent="457200">
              <a:lnSpc>
                <a:spcPct val="14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1800" dirty="0"/>
              <a:t>IPython</a:t>
            </a:r>
            <a:r>
              <a:rPr lang="zh-CN" altLang="zh-CN" sz="1800"/>
              <a:t>将任何</a:t>
            </a:r>
            <a:r>
              <a:rPr lang="zh-CN" altLang="en-US" sz="1800"/>
              <a:t>首</a:t>
            </a:r>
            <a:r>
              <a:rPr lang="zh-CN" altLang="zh-CN" sz="1800"/>
              <a:t>字母</a:t>
            </a:r>
            <a:r>
              <a:rPr lang="zh-CN" altLang="zh-CN" sz="1800" dirty="0"/>
              <a:t>为</a:t>
            </a:r>
            <a:r>
              <a:rPr lang="en-US" altLang="zh-CN" sz="1800" dirty="0"/>
              <a:t>%</a:t>
            </a:r>
            <a:r>
              <a:rPr lang="zh-CN" altLang="zh-CN" sz="1800" dirty="0"/>
              <a:t>的行视为</a:t>
            </a:r>
            <a:r>
              <a:rPr lang="en-US" altLang="zh-CN" sz="1800"/>
              <a:t>magic</a:t>
            </a:r>
            <a:r>
              <a:rPr lang="zh-CN" altLang="zh-CN" sz="1800"/>
              <a:t>命令</a:t>
            </a:r>
            <a:r>
              <a:rPr lang="zh-CN" altLang="en-US" sz="1800"/>
              <a:t>，提供了更多的扩展管理功能。</a:t>
            </a:r>
            <a:endParaRPr lang="zh-CN" altLang="zh-CN" sz="1800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348868" y="1988845"/>
          <a:ext cx="7992888" cy="37165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2354"/>
                <a:gridCol w="5630534"/>
              </a:tblGrid>
              <a:tr h="30114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命令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描述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0312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%quickref 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显示</a:t>
                      </a:r>
                      <a:r>
                        <a:rPr lang="en-US" sz="1400" kern="100" dirty="0">
                          <a:effectLst/>
                        </a:rPr>
                        <a:t>IPython</a:t>
                      </a:r>
                      <a:r>
                        <a:rPr lang="zh-CN" sz="1400" kern="100" dirty="0">
                          <a:effectLst/>
                        </a:rPr>
                        <a:t>的快速参考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0312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%magic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显示所有魔术命令的详细文档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0312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%history</a:t>
                      </a:r>
                      <a:endParaRPr lang="zh-CN" altLang="en-US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打开命令的输入（可选输出）历史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0312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FF00"/>
                          </a:solidFill>
                          <a:effectLst/>
                        </a:rPr>
                        <a:t>%reset</a:t>
                      </a:r>
                      <a:endParaRPr lang="zh-CN" sz="1400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删除</a:t>
                      </a:r>
                      <a:r>
                        <a:rPr lang="zh-CN" altLang="en-US" sz="1400" kern="100" dirty="0">
                          <a:effectLst/>
                        </a:rPr>
                        <a:t>当前</a:t>
                      </a:r>
                      <a:r>
                        <a:rPr lang="zh-CN" sz="1400" kern="100" dirty="0">
                          <a:effectLst/>
                        </a:rPr>
                        <a:t>命名空间中的全部变量、名称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47449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FF00"/>
                          </a:solidFill>
                          <a:effectLst/>
                        </a:rPr>
                        <a:t>%run </a:t>
                      </a:r>
                      <a:r>
                        <a:rPr lang="zh-CN" sz="1400" kern="100" dirty="0">
                          <a:effectLst/>
                        </a:rPr>
                        <a:t>源程序文件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执行</a:t>
                      </a:r>
                      <a:r>
                        <a:rPr lang="en-US" sz="1400" kern="100" dirty="0">
                          <a:effectLst/>
                        </a:rPr>
                        <a:t>Python</a:t>
                      </a:r>
                      <a:r>
                        <a:rPr lang="zh-CN" sz="1400" kern="100" dirty="0">
                          <a:effectLst/>
                        </a:rPr>
                        <a:t>源程序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0312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%prun statement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通过</a:t>
                      </a:r>
                      <a:r>
                        <a:rPr lang="en-US" sz="1400" kern="100">
                          <a:effectLst/>
                        </a:rPr>
                        <a:t>cProfile</a:t>
                      </a:r>
                      <a:r>
                        <a:rPr lang="zh-CN" sz="1400" kern="100">
                          <a:effectLst/>
                        </a:rPr>
                        <a:t>执行</a:t>
                      </a:r>
                      <a:r>
                        <a:rPr lang="en-US" sz="1400" kern="100">
                          <a:effectLst/>
                        </a:rPr>
                        <a:t>statement,</a:t>
                      </a:r>
                      <a:r>
                        <a:rPr lang="zh-CN" sz="1400" kern="100">
                          <a:effectLst/>
                        </a:rPr>
                        <a:t>并打印分析器的输出结果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0312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%time statement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报告</a:t>
                      </a:r>
                      <a:r>
                        <a:rPr lang="en-US" sz="1400" kern="100">
                          <a:effectLst/>
                        </a:rPr>
                        <a:t>statement</a:t>
                      </a:r>
                      <a:r>
                        <a:rPr lang="zh-CN" sz="1400" kern="100">
                          <a:effectLst/>
                        </a:rPr>
                        <a:t>的执行时间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647703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FF00"/>
                          </a:solidFill>
                          <a:effectLst/>
                        </a:rPr>
                        <a:t>%timeit </a:t>
                      </a:r>
                      <a:r>
                        <a:rPr lang="en-US" sz="1400" kern="100" dirty="0">
                          <a:effectLst/>
                        </a:rPr>
                        <a:t>statement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多次执行</a:t>
                      </a:r>
                      <a:r>
                        <a:rPr lang="en-US" sz="1400" kern="100" dirty="0">
                          <a:effectLst/>
                        </a:rPr>
                        <a:t>statement</a:t>
                      </a:r>
                      <a:r>
                        <a:rPr lang="zh-CN" sz="1400" kern="100" dirty="0">
                          <a:effectLst/>
                        </a:rPr>
                        <a:t>以计算其平均执行时间</a:t>
                      </a:r>
                      <a:r>
                        <a:rPr lang="zh-CN" altLang="en-US" sz="1400" kern="100" dirty="0">
                          <a:effectLst/>
                        </a:rPr>
                        <a:t>，适合测试</a:t>
                      </a:r>
                      <a:r>
                        <a:rPr lang="zh-CN" sz="1400" kern="100" dirty="0">
                          <a:effectLst/>
                        </a:rPr>
                        <a:t>执行时间非常</a:t>
                      </a:r>
                      <a:r>
                        <a:rPr lang="zh-CN" altLang="en-US" sz="1400" kern="100" dirty="0">
                          <a:effectLst/>
                        </a:rPr>
                        <a:t>短</a:t>
                      </a:r>
                      <a:r>
                        <a:rPr lang="zh-CN" sz="1400" kern="100" dirty="0">
                          <a:effectLst/>
                        </a:rPr>
                        <a:t>的代码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47449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%who</a:t>
                      </a:r>
                      <a:r>
                        <a:rPr lang="zh-CN" sz="1400" kern="100">
                          <a:effectLst/>
                        </a:rPr>
                        <a:t>、</a:t>
                      </a:r>
                      <a:r>
                        <a:rPr lang="en-US" sz="1400" kern="100">
                          <a:effectLst/>
                        </a:rPr>
                        <a:t>%who_ls</a:t>
                      </a:r>
                      <a:r>
                        <a:rPr lang="zh-CN" sz="1400" kern="100">
                          <a:effectLst/>
                        </a:rPr>
                        <a:t>、</a:t>
                      </a:r>
                      <a:r>
                        <a:rPr lang="en-US" sz="1400" kern="100">
                          <a:effectLst/>
                        </a:rPr>
                        <a:t>whos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显示命名空间中定义的变量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1976719" y="5881926"/>
            <a:ext cx="8238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zh-CN" altLang="en-US" b="1"/>
              <a:t>前导符</a:t>
            </a:r>
            <a:r>
              <a:rPr lang="en-US" altLang="zh-CN" b="1"/>
              <a:t>%</a:t>
            </a:r>
            <a:r>
              <a:rPr lang="zh-CN" altLang="en-US" b="1"/>
              <a:t>默认也可以省略。这些命令只能在</a:t>
            </a:r>
            <a:r>
              <a:rPr lang="en-US" altLang="zh-CN" b="1"/>
              <a:t>Ipython</a:t>
            </a:r>
            <a:r>
              <a:rPr lang="zh-CN" altLang="en-US" b="1"/>
              <a:t>中使用，不要写入</a:t>
            </a:r>
            <a:r>
              <a:rPr lang="en-US" altLang="zh-CN" b="1"/>
              <a:t>.py</a:t>
            </a:r>
            <a:r>
              <a:rPr lang="zh-CN" altLang="en-US" b="1"/>
              <a:t>的普通</a:t>
            </a:r>
            <a:r>
              <a:rPr lang="en-US" altLang="zh-CN" b="1"/>
              <a:t>python</a:t>
            </a:r>
            <a:r>
              <a:rPr lang="zh-CN" altLang="en-US" b="1"/>
              <a:t>程序中。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9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  Anaconda</a:t>
            </a:r>
            <a:r>
              <a:rPr lang="zh-CN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开发环境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07568" y="112445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/>
              <a:t>【</a:t>
            </a:r>
            <a:r>
              <a:rPr lang="zh-CN" altLang="en-US" sz="2400"/>
              <a:t>例】 magic命令的使用</a:t>
            </a:r>
            <a:endParaRPr lang="zh-CN" altLang="en-US" sz="2400"/>
          </a:p>
        </p:txBody>
      </p:sp>
      <p:sp>
        <p:nvSpPr>
          <p:cNvPr id="2" name="Rectangle 53"/>
          <p:cNvSpPr txBox="1">
            <a:spLocks noChangeArrowheads="1"/>
          </p:cNvSpPr>
          <p:nvPr/>
        </p:nvSpPr>
        <p:spPr bwMode="auto">
          <a:xfrm>
            <a:off x="2207569" y="1734041"/>
            <a:ext cx="8208911" cy="325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altLang="zh-CN" sz="2000"/>
              <a:t>1.</a:t>
            </a:r>
            <a:r>
              <a:rPr lang="zh-CN" altLang="zh-CN" sz="2000"/>
              <a:t>使用</a:t>
            </a:r>
            <a:r>
              <a:rPr lang="en-US" altLang="zh-CN" sz="2000" dirty="0"/>
              <a:t>%run</a:t>
            </a:r>
            <a:r>
              <a:rPr lang="zh-CN" altLang="zh-CN" sz="2000" dirty="0"/>
              <a:t>运行</a:t>
            </a:r>
            <a:r>
              <a:rPr lang="en-US" altLang="zh-CN" sz="2000" dirty="0"/>
              <a:t>Python</a:t>
            </a:r>
            <a:r>
              <a:rPr lang="zh-CN" altLang="zh-CN" sz="2000" dirty="0"/>
              <a:t>程序文件</a:t>
            </a:r>
            <a:endParaRPr lang="zh-CN" altLang="zh-CN" sz="2000" dirty="0"/>
          </a:p>
          <a:p>
            <a:pPr marL="0" indent="0">
              <a:spcBef>
                <a:spcPts val="0"/>
              </a:spcBef>
            </a:pPr>
            <a:r>
              <a:rPr lang="en-US" altLang="zh-CN" sz="2000" dirty="0"/>
              <a:t>In: </a:t>
            </a:r>
            <a:r>
              <a:rPr lang="en-US" altLang="zh-CN" sz="2000" dirty="0">
                <a:solidFill>
                  <a:srgbClr val="C00000"/>
                </a:solidFill>
              </a:rPr>
              <a:t>%</a:t>
            </a:r>
            <a:r>
              <a:rPr lang="en-US" altLang="zh-CN" sz="2000">
                <a:solidFill>
                  <a:srgbClr val="C00000"/>
                </a:solidFill>
              </a:rPr>
              <a:t>run   </a:t>
            </a:r>
            <a:r>
              <a:rPr lang="en-US" altLang="zh-CN" sz="2000" kern="100">
                <a:latin typeface="Inconsolata" panose="020B0609030003000000" pitchFamily="49" charset="0"/>
                <a:ea typeface="宋体" panose="02010600030101010101" pitchFamily="2" charset="-122"/>
                <a:cs typeface="Times New Roman" panose="02020603050405020304" pitchFamily="18" charset="0"/>
              </a:rPr>
              <a:t>d:\pythonspace\FirstPython.py</a:t>
            </a:r>
            <a:endParaRPr lang="zh-CN" altLang="zh-CN" sz="2000" dirty="0"/>
          </a:p>
          <a:p>
            <a:pPr marL="0" indent="0">
              <a:spcBef>
                <a:spcPts val="0"/>
              </a:spcBef>
            </a:pPr>
            <a:r>
              <a:rPr lang="en-US" altLang="zh-CN" sz="2000" dirty="0" err="1"/>
              <a:t>Hello,Python</a:t>
            </a:r>
            <a:r>
              <a:rPr lang="en-US" altLang="zh-CN" sz="2000" dirty="0"/>
              <a:t>!</a:t>
            </a:r>
            <a:endParaRPr lang="zh-CN" altLang="zh-CN" sz="2000" dirty="0"/>
          </a:p>
          <a:p>
            <a:pPr marL="0" indent="0">
              <a:spcBef>
                <a:spcPts val="0"/>
              </a:spcBef>
            </a:pPr>
            <a:r>
              <a:rPr lang="en-US" altLang="zh-CN" sz="2000" dirty="0"/>
              <a:t>10</a:t>
            </a:r>
            <a:endParaRPr lang="en-US" altLang="zh-CN" sz="2000" dirty="0"/>
          </a:p>
          <a:p>
            <a:pPr marL="0" indent="0">
              <a:spcBef>
                <a:spcPts val="0"/>
              </a:spcBef>
            </a:pPr>
            <a:endParaRPr lang="en-US" altLang="zh-CN" sz="2000" dirty="0"/>
          </a:p>
          <a:p>
            <a:pPr marL="0" indent="0">
              <a:spcBef>
                <a:spcPts val="0"/>
              </a:spcBef>
            </a:pPr>
            <a:r>
              <a:rPr lang="en-US" altLang="zh-CN" sz="2000"/>
              <a:t>2.</a:t>
            </a:r>
            <a:r>
              <a:rPr lang="zh-CN" altLang="zh-CN" sz="2000"/>
              <a:t>使用</a:t>
            </a:r>
            <a:r>
              <a:rPr lang="en-US" altLang="zh-CN" sz="2000" dirty="0"/>
              <a:t>%timeit</a:t>
            </a:r>
            <a:r>
              <a:rPr lang="zh-CN" altLang="zh-CN" sz="2000"/>
              <a:t>测试运行时间</a:t>
            </a:r>
            <a:endParaRPr lang="zh-CN" altLang="zh-CN" sz="2000" dirty="0"/>
          </a:p>
          <a:p>
            <a:pPr marL="0" indent="0">
              <a:spcBef>
                <a:spcPts val="0"/>
              </a:spcBef>
            </a:pPr>
            <a:r>
              <a:rPr lang="en-US" altLang="zh-CN" sz="2000" dirty="0"/>
              <a:t>In: </a:t>
            </a:r>
            <a:r>
              <a:rPr lang="en-US" altLang="zh-CN" sz="2000" dirty="0">
                <a:solidFill>
                  <a:srgbClr val="C00000"/>
                </a:solidFill>
              </a:rPr>
              <a:t>%timeit  </a:t>
            </a:r>
            <a:r>
              <a:rPr lang="en-US" altLang="zh-CN" sz="2000" dirty="0"/>
              <a:t>list(range(100))  	# </a:t>
            </a:r>
            <a:r>
              <a:rPr lang="zh-CN" altLang="zh-CN" sz="2000" dirty="0"/>
              <a:t>测试</a:t>
            </a:r>
            <a:r>
              <a:rPr lang="en-US" altLang="zh-CN" sz="2000" dirty="0"/>
              <a:t> list(range(100))</a:t>
            </a:r>
            <a:r>
              <a:rPr lang="zh-CN" altLang="zh-CN" sz="2000" dirty="0"/>
              <a:t>的运行时间</a:t>
            </a:r>
            <a:endParaRPr lang="zh-CN" altLang="zh-CN" sz="2000" dirty="0"/>
          </a:p>
          <a:p>
            <a:pPr marL="0" indent="0">
              <a:spcBef>
                <a:spcPts val="0"/>
              </a:spcBef>
            </a:pPr>
            <a:r>
              <a:rPr lang="en-US" altLang="zh-CN" sz="2000" dirty="0"/>
              <a:t>914 ns ± 6.09 ns per loop (mean ± std. dev. of 7 runs, 1000000 loops each)</a:t>
            </a:r>
            <a:endParaRPr lang="zh-CN" altLang="zh-CN" sz="2000" dirty="0"/>
          </a:p>
          <a:p>
            <a:pPr marL="0" indent="0">
              <a:spcBef>
                <a:spcPts val="0"/>
              </a:spcBef>
            </a:pPr>
            <a:endParaRPr lang="zh-CN" altLang="zh-CN" sz="20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9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  Anaconda</a:t>
            </a:r>
            <a:r>
              <a:rPr lang="zh-CN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开发环境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919541" y="1052736"/>
            <a:ext cx="864095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20000"/>
              </a:lnSpc>
              <a:buClr>
                <a:srgbClr val="990000"/>
              </a:buClr>
            </a:pPr>
            <a:r>
              <a:rPr lang="es-AR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1.5.</a:t>
            </a:r>
            <a:r>
              <a:rPr lang="en-US" altLang="zh-CN" sz="2000" kern="0" dirty="0">
                <a:solidFill>
                  <a:srgbClr val="990000"/>
                </a:solidFill>
                <a:ea typeface="宋体" panose="02010600030101010101" pitchFamily="2" charset="-122"/>
              </a:rPr>
              <a:t>5</a:t>
            </a:r>
            <a:r>
              <a:rPr lang="es-AR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  </a:t>
            </a:r>
            <a:r>
              <a:rPr lang="es-AR" altLang="zh-CN" sz="2000" kern="0" dirty="0">
                <a:solidFill>
                  <a:srgbClr val="990000"/>
                </a:solidFill>
                <a:ea typeface="宋体" panose="02010600030101010101" pitchFamily="2" charset="-122"/>
              </a:rPr>
              <a:t>Spyder</a:t>
            </a:r>
            <a:r>
              <a:rPr lang="zh-CN" altLang="zh-CN" sz="2000" kern="0" dirty="0">
                <a:solidFill>
                  <a:srgbClr val="990000"/>
                </a:solidFill>
                <a:ea typeface="宋体" panose="02010600030101010101" pitchFamily="2" charset="-122"/>
              </a:rPr>
              <a:t>集成开发环境</a:t>
            </a:r>
            <a:endParaRPr lang="en-US" altLang="zh-CN" sz="2000" kern="0" dirty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</a:pPr>
            <a:r>
              <a:rPr lang="en-US" altLang="zh-CN" sz="2000" dirty="0" err="1"/>
              <a:t>Spyder</a:t>
            </a:r>
            <a:r>
              <a:rPr lang="zh-CN" altLang="zh-CN" sz="2000" dirty="0"/>
              <a:t>是一个用于科学计算的</a:t>
            </a:r>
            <a:r>
              <a:rPr lang="en-US" altLang="zh-CN" sz="2000" dirty="0"/>
              <a:t>Python</a:t>
            </a:r>
            <a:r>
              <a:rPr lang="zh-CN" altLang="zh-CN" sz="2000" dirty="0"/>
              <a:t>集成</a:t>
            </a:r>
            <a:r>
              <a:rPr lang="zh-CN" altLang="zh-CN" sz="2000"/>
              <a:t>开发环境。</a:t>
            </a:r>
            <a:r>
              <a:rPr lang="zh-CN" altLang="zh-CN" sz="2000" dirty="0"/>
              <a:t>它结合了</a:t>
            </a:r>
            <a:r>
              <a:rPr lang="zh-CN" altLang="en-US" sz="2000" dirty="0"/>
              <a:t>集成</a:t>
            </a:r>
            <a:r>
              <a:rPr lang="zh-CN" altLang="zh-CN" sz="2000" dirty="0"/>
              <a:t>开发工具的高级编辑、分析、调试功能</a:t>
            </a:r>
            <a:r>
              <a:rPr lang="zh-CN" altLang="en-US" sz="2000" dirty="0"/>
              <a:t>，</a:t>
            </a:r>
            <a:r>
              <a:rPr lang="zh-CN" altLang="zh-CN" sz="2000" dirty="0"/>
              <a:t>以及数据探索</a:t>
            </a:r>
            <a:r>
              <a:rPr lang="zh-CN" altLang="zh-CN" sz="2000"/>
              <a:t>、交互执行</a:t>
            </a:r>
            <a:r>
              <a:rPr lang="zh-CN" altLang="zh-CN" sz="2000" dirty="0"/>
              <a:t>和</a:t>
            </a:r>
            <a:r>
              <a:rPr lang="zh-CN" altLang="en-US" sz="2000" dirty="0"/>
              <a:t>数据</a:t>
            </a:r>
            <a:r>
              <a:rPr lang="zh-CN" altLang="zh-CN" sz="2000" dirty="0"/>
              <a:t>可视化功能，为用户带来了很大的便利。</a:t>
            </a:r>
            <a:endParaRPr lang="zh-CN" altLang="zh-CN" sz="2000" dirty="0"/>
          </a:p>
          <a:p>
            <a:pPr marL="0" indent="457200" algn="just">
              <a:lnSpc>
                <a:spcPct val="120000"/>
              </a:lnSpc>
              <a:buClr>
                <a:srgbClr val="990000"/>
              </a:buClr>
            </a:pPr>
            <a:r>
              <a:rPr lang="en-US" altLang="zh-CN" sz="2000" dirty="0"/>
              <a:t>Spyder</a:t>
            </a:r>
            <a:r>
              <a:rPr lang="zh-CN" altLang="zh-CN" sz="2000" dirty="0"/>
              <a:t>集成开发环境窗口主要包含程序编辑区、控制台窗格区、帮助、变量和文件浏览区等</a:t>
            </a:r>
            <a:r>
              <a:rPr lang="zh-CN" altLang="en-US" sz="2000" dirty="0"/>
              <a:t>。</a:t>
            </a:r>
            <a:endParaRPr lang="en-US" altLang="zh-CN" sz="2000" kern="0" dirty="0">
              <a:solidFill>
                <a:srgbClr val="990000"/>
              </a:solidFill>
              <a:ea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05334" y="3334734"/>
            <a:ext cx="5242994" cy="3403718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9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  Anaconda</a:t>
            </a:r>
            <a:r>
              <a:rPr lang="zh-CN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开发环境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919542" y="1181621"/>
            <a:ext cx="8572251" cy="383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40000"/>
              </a:lnSpc>
              <a:buClr>
                <a:srgbClr val="990000"/>
              </a:buClr>
            </a:pPr>
            <a:r>
              <a:rPr lang="en-US" altLang="zh-CN" sz="2000" dirty="0"/>
              <a:t>1.  </a:t>
            </a:r>
            <a:r>
              <a:rPr lang="zh-CN" altLang="zh-CN" sz="2000" dirty="0"/>
              <a:t>新建程序文件</a:t>
            </a:r>
            <a:endParaRPr lang="zh-CN" altLang="zh-CN" sz="2000" dirty="0"/>
          </a:p>
          <a:p>
            <a:r>
              <a:rPr lang="zh-CN" altLang="zh-CN" sz="2000" dirty="0"/>
              <a:t>启动</a:t>
            </a:r>
            <a:r>
              <a:rPr lang="en-US" altLang="zh-CN" sz="2000" dirty="0" err="1"/>
              <a:t>Spyder</a:t>
            </a:r>
            <a:r>
              <a:rPr lang="zh-CN" altLang="zh-CN" sz="2000" dirty="0"/>
              <a:t>集成开发环境窗口后，在程序编辑区默认打开的程序文件为“</a:t>
            </a:r>
            <a:r>
              <a:rPr lang="en-US" altLang="zh-CN" sz="2000" dirty="0"/>
              <a:t>temp.py</a:t>
            </a:r>
            <a:r>
              <a:rPr lang="zh-CN" altLang="zh-CN" sz="2000" dirty="0"/>
              <a:t>”。如果要新建一个程序文件，</a:t>
            </a:r>
            <a:r>
              <a:rPr lang="zh-CN" altLang="zh-CN" sz="2000"/>
              <a:t>有下列方法</a:t>
            </a:r>
            <a:r>
              <a:rPr lang="zh-CN" altLang="zh-CN" sz="2000" dirty="0"/>
              <a:t>：</a:t>
            </a:r>
            <a:endParaRPr lang="zh-CN" altLang="zh-CN" sz="2000" dirty="0"/>
          </a:p>
          <a:p>
            <a:r>
              <a:rPr lang="zh-CN" altLang="zh-CN" sz="2000" dirty="0"/>
              <a:t>方法</a:t>
            </a:r>
            <a:r>
              <a:rPr lang="en-US" altLang="zh-CN" sz="2000" dirty="0"/>
              <a:t>1</a:t>
            </a:r>
            <a:r>
              <a:rPr lang="zh-CN" altLang="zh-CN" sz="2000" dirty="0"/>
              <a:t>：选择菜单栏的</a:t>
            </a:r>
            <a:r>
              <a:rPr lang="en-US" altLang="zh-CN" sz="2000" dirty="0"/>
              <a:t>File </a:t>
            </a:r>
            <a:r>
              <a:rPr lang="en-US" altLang="zh-CN" sz="2000" dirty="0">
                <a:sym typeface="Wingdings" panose="05000000000000000000" pitchFamily="2" charset="2"/>
              </a:rPr>
              <a:t></a:t>
            </a:r>
            <a:r>
              <a:rPr lang="en-US" altLang="zh-CN" sz="2000" dirty="0"/>
              <a:t>New file</a:t>
            </a:r>
            <a:r>
              <a:rPr lang="zh-CN" altLang="zh-CN" sz="2000" dirty="0"/>
              <a:t>命令；</a:t>
            </a:r>
            <a:endParaRPr lang="zh-CN" altLang="zh-CN" sz="2000" dirty="0"/>
          </a:p>
          <a:p>
            <a:r>
              <a:rPr lang="zh-CN" altLang="zh-CN" sz="2000" dirty="0"/>
              <a:t>方法</a:t>
            </a:r>
            <a:r>
              <a:rPr lang="en-US" altLang="zh-CN" sz="2000" dirty="0"/>
              <a:t>2</a:t>
            </a:r>
            <a:r>
              <a:rPr lang="zh-CN" altLang="zh-CN" sz="2000" dirty="0"/>
              <a:t>：单击工具栏中的</a:t>
            </a:r>
            <a:r>
              <a:rPr lang="zh-CN" altLang="zh-CN" sz="2000"/>
              <a:t>“新建文件”按钮</a:t>
            </a:r>
            <a:r>
              <a:rPr lang="en-US" altLang="zh-CN" sz="2000"/>
              <a:t>;</a:t>
            </a:r>
            <a:endParaRPr lang="en-US" altLang="zh-CN" sz="2000"/>
          </a:p>
          <a:p>
            <a:endParaRPr lang="en-US" altLang="zh-CN" sz="2000" dirty="0"/>
          </a:p>
          <a:p>
            <a:pPr marL="0" indent="0">
              <a:lnSpc>
                <a:spcPct val="140000"/>
              </a:lnSpc>
              <a:buClr>
                <a:srgbClr val="990000"/>
              </a:buClr>
            </a:pPr>
            <a:r>
              <a:rPr lang="en-US" altLang="zh-CN" sz="2000" dirty="0"/>
              <a:t>2.  </a:t>
            </a:r>
            <a:r>
              <a:rPr lang="zh-CN" altLang="zh-CN" sz="2000" dirty="0"/>
              <a:t>打开程序文件</a:t>
            </a:r>
            <a:endParaRPr lang="zh-CN" altLang="zh-CN" sz="2000" dirty="0"/>
          </a:p>
          <a:p>
            <a:r>
              <a:rPr lang="zh-CN" altLang="zh-CN" sz="2000" dirty="0"/>
              <a:t>步骤</a:t>
            </a:r>
            <a:r>
              <a:rPr lang="en-US" altLang="zh-CN" sz="2000" dirty="0"/>
              <a:t>1</a:t>
            </a:r>
            <a:r>
              <a:rPr lang="zh-CN" altLang="zh-CN" sz="2000" dirty="0"/>
              <a:t>：选择菜单栏的</a:t>
            </a:r>
            <a:r>
              <a:rPr lang="en-US" altLang="zh-CN" sz="2000" dirty="0"/>
              <a:t>File </a:t>
            </a:r>
            <a:r>
              <a:rPr lang="en-US" altLang="zh-CN" sz="2000" dirty="0">
                <a:sym typeface="Wingdings" panose="05000000000000000000" pitchFamily="2" charset="2"/>
              </a:rPr>
              <a:t></a:t>
            </a:r>
            <a:r>
              <a:rPr lang="en-US" altLang="zh-CN" sz="2000" dirty="0"/>
              <a:t>Open</a:t>
            </a:r>
            <a:r>
              <a:rPr lang="zh-CN" altLang="zh-CN" sz="2000" dirty="0"/>
              <a:t>命令</a:t>
            </a:r>
            <a:r>
              <a:rPr lang="zh-CN" altLang="zh-CN" sz="2000"/>
              <a:t>，或单击</a:t>
            </a:r>
            <a:r>
              <a:rPr lang="zh-CN" altLang="zh-CN" sz="2000" dirty="0"/>
              <a:t>工具栏中的</a:t>
            </a:r>
            <a:r>
              <a:rPr lang="zh-CN" altLang="zh-CN" sz="2000"/>
              <a:t>“打开文件”按钮</a:t>
            </a:r>
            <a:r>
              <a:rPr lang="zh-CN" altLang="en-US" sz="2000"/>
              <a:t>，</a:t>
            </a:r>
            <a:r>
              <a:rPr lang="zh-CN" altLang="zh-CN" sz="2000"/>
              <a:t>或按</a:t>
            </a:r>
            <a:r>
              <a:rPr lang="zh-CN" altLang="zh-CN" sz="2000" dirty="0"/>
              <a:t>快捷键“</a:t>
            </a:r>
            <a:r>
              <a:rPr lang="en-US" altLang="zh-CN" sz="2000" dirty="0" err="1"/>
              <a:t>Ctrl+O</a:t>
            </a:r>
            <a:r>
              <a:rPr lang="zh-CN" altLang="zh-CN" sz="2000" dirty="0"/>
              <a:t>”键，弹出“打开文件”对话框。</a:t>
            </a:r>
            <a:endParaRPr lang="zh-CN" altLang="zh-CN" sz="2000" dirty="0"/>
          </a:p>
          <a:p>
            <a:endParaRPr lang="en-US" altLang="zh-CN" sz="2000" kern="0" dirty="0">
              <a:solidFill>
                <a:srgbClr val="990000"/>
              </a:solidFill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45222" y="4504250"/>
            <a:ext cx="79208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000"/>
              <a:t>步骤</a:t>
            </a:r>
            <a:r>
              <a:rPr lang="en-US" altLang="zh-CN" sz="2000"/>
              <a:t>2</a:t>
            </a:r>
            <a:r>
              <a:rPr lang="zh-CN" altLang="zh-CN" sz="2000"/>
              <a:t>：在对话框中选择需要打开的程序文件后单击“打开”按钮。</a:t>
            </a:r>
            <a:endParaRPr lang="en-US" altLang="zh-CN" sz="20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9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  Anaconda</a:t>
            </a:r>
            <a:r>
              <a:rPr lang="zh-CN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开发环境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919542" y="989444"/>
            <a:ext cx="8572251" cy="85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40000"/>
              </a:lnSpc>
              <a:buClr>
                <a:srgbClr val="990000"/>
              </a:buClr>
            </a:pPr>
            <a:r>
              <a:rPr lang="en-US" altLang="zh-CN" sz="2000"/>
              <a:t>3.  </a:t>
            </a:r>
            <a:r>
              <a:rPr lang="zh-CN" altLang="zh-CN" sz="2000"/>
              <a:t>编辑程序</a:t>
            </a:r>
            <a:r>
              <a:rPr lang="zh-CN" altLang="zh-CN" sz="2000" dirty="0"/>
              <a:t>文件</a:t>
            </a:r>
            <a:endParaRPr lang="zh-CN" altLang="zh-CN" sz="2000" dirty="0"/>
          </a:p>
          <a:p>
            <a:r>
              <a:rPr lang="zh-CN" altLang="zh-CN" sz="2000" dirty="0"/>
              <a:t>在程序编辑区可以按照</a:t>
            </a:r>
            <a:r>
              <a:rPr lang="en-US" altLang="zh-CN" sz="2000" dirty="0"/>
              <a:t>1.4.3</a:t>
            </a:r>
            <a:r>
              <a:rPr lang="zh-CN" altLang="zh-CN" sz="2000" dirty="0"/>
              <a:t>节介绍的程序书写规范对源程序进行编辑。</a:t>
            </a:r>
            <a:endParaRPr lang="zh-CN" altLang="zh-CN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6722439" y="1942722"/>
            <a:ext cx="3298632" cy="1323439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/>
              <a:t>a = [10, 80, 20, 5, 6]</a:t>
            </a:r>
            <a:endParaRPr lang="en-US" altLang="zh-CN" sz="2000"/>
          </a:p>
          <a:p>
            <a:r>
              <a:rPr lang="en-US" altLang="zh-CN" sz="2000"/>
              <a:t>print('</a:t>
            </a:r>
            <a:r>
              <a:rPr lang="zh-CN" altLang="en-US" sz="2000"/>
              <a:t>排序前</a:t>
            </a:r>
            <a:r>
              <a:rPr lang="en-US" altLang="zh-CN" sz="2000"/>
              <a:t>:', a)</a:t>
            </a:r>
            <a:endParaRPr lang="en-US" altLang="zh-CN" sz="2000"/>
          </a:p>
          <a:p>
            <a:r>
              <a:rPr lang="en-US" altLang="zh-CN" sz="2000"/>
              <a:t>a.sort()     # </a:t>
            </a:r>
            <a:r>
              <a:rPr lang="zh-CN" altLang="en-US" sz="2000"/>
              <a:t>排序</a:t>
            </a:r>
            <a:endParaRPr lang="zh-CN" altLang="en-US" sz="2000"/>
          </a:p>
          <a:p>
            <a:r>
              <a:rPr lang="en-US" altLang="zh-CN" sz="2000"/>
              <a:t>print('</a:t>
            </a:r>
            <a:r>
              <a:rPr lang="zh-CN" altLang="en-US" sz="2000"/>
              <a:t>排序后</a:t>
            </a:r>
            <a:r>
              <a:rPr lang="en-US" altLang="zh-CN" sz="2000"/>
              <a:t>:', a)</a:t>
            </a:r>
            <a:endParaRPr lang="zh-CN" altLang="en-US" sz="20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0132" y="1942722"/>
            <a:ext cx="3860106" cy="246884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444" y="3540054"/>
            <a:ext cx="3452467" cy="922415"/>
          </a:xfrm>
          <a:prstGeom prst="rect">
            <a:avLst/>
          </a:prstGeom>
        </p:spPr>
      </p:pic>
      <p:sp>
        <p:nvSpPr>
          <p:cNvPr id="2" name="Rectangle 53"/>
          <p:cNvSpPr txBox="1">
            <a:spLocks noChangeArrowheads="1"/>
          </p:cNvSpPr>
          <p:nvPr/>
        </p:nvSpPr>
        <p:spPr bwMode="auto">
          <a:xfrm>
            <a:off x="2062618" y="4928492"/>
            <a:ext cx="8572251" cy="1240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40000"/>
              </a:lnSpc>
              <a:buClr>
                <a:srgbClr val="990000"/>
              </a:buClr>
            </a:pPr>
            <a:r>
              <a:rPr lang="en-US" altLang="zh-CN" sz="2000" dirty="0"/>
              <a:t>4.  </a:t>
            </a:r>
            <a:r>
              <a:rPr lang="zh-CN" altLang="zh-CN" sz="2000" dirty="0"/>
              <a:t>运行程序文件</a:t>
            </a:r>
            <a:endParaRPr lang="zh-CN" altLang="zh-CN" sz="2000" dirty="0"/>
          </a:p>
          <a:p>
            <a:pPr marL="0" indent="457200">
              <a:spcBef>
                <a:spcPts val="0"/>
              </a:spcBef>
            </a:pPr>
            <a:r>
              <a:rPr lang="zh-CN" altLang="zh-CN" sz="2000"/>
              <a:t>选择</a:t>
            </a:r>
            <a:r>
              <a:rPr lang="en-US" altLang="zh-CN" sz="2000"/>
              <a:t>Run</a:t>
            </a:r>
            <a:r>
              <a:rPr lang="en-US" altLang="zh-CN" sz="2000" err="1">
                <a:sym typeface="Wingdings" panose="05000000000000000000" pitchFamily="2" charset="2"/>
              </a:rPr>
              <a:t></a:t>
            </a:r>
            <a:r>
              <a:rPr lang="en-US" altLang="zh-CN" sz="2000"/>
              <a:t>Run</a:t>
            </a:r>
            <a:r>
              <a:rPr lang="zh-CN" altLang="en-US" sz="2000"/>
              <a:t>菜单</a:t>
            </a:r>
            <a:r>
              <a:rPr lang="zh-CN" altLang="zh-CN" sz="2000"/>
              <a:t>命令，或单击工具栏的</a:t>
            </a:r>
            <a:r>
              <a:rPr lang="zh-CN" altLang="zh-CN" sz="2000" dirty="0"/>
              <a:t>“</a:t>
            </a:r>
            <a:r>
              <a:rPr lang="zh-CN" altLang="en-US" sz="2000" dirty="0"/>
              <a:t>执行</a:t>
            </a:r>
            <a:r>
              <a:rPr lang="zh-CN" altLang="zh-CN" sz="2000" dirty="0"/>
              <a:t>文件”</a:t>
            </a:r>
            <a:r>
              <a:rPr lang="zh-CN" altLang="zh-CN" sz="2000"/>
              <a:t>按钮</a:t>
            </a:r>
            <a:r>
              <a:rPr lang="en-US" altLang="zh-CN" sz="2000"/>
              <a:t>     </a:t>
            </a:r>
            <a:r>
              <a:rPr lang="zh-CN" altLang="zh-CN" sz="2000"/>
              <a:t>，或按</a:t>
            </a:r>
            <a:r>
              <a:rPr lang="zh-CN" altLang="zh-CN" sz="2000" dirty="0"/>
              <a:t>快捷键</a:t>
            </a:r>
            <a:r>
              <a:rPr lang="en-US" altLang="zh-CN" sz="2000"/>
              <a:t>F5</a:t>
            </a:r>
            <a:r>
              <a:rPr lang="zh-CN" altLang="zh-CN" sz="2000"/>
              <a:t>键</a:t>
            </a:r>
            <a:r>
              <a:rPr lang="zh-CN" altLang="en-US" sz="2000"/>
              <a:t>。</a:t>
            </a:r>
            <a:endParaRPr lang="zh-CN" altLang="zh-CN" sz="20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170" y="5415428"/>
            <a:ext cx="323895" cy="266737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下列哪一项未包含在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Anaconda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软件包中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    )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PyCharm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IPython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3352800" y="45005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Spyder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3352800" y="53578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Jupyter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Notebook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B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椭圆 11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2638425" y="45648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" name="椭圆 12"/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2638425" y="54221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4" name="矩形: 圆角 13"/>
          <p:cNvSpPr/>
          <p:nvPr>
            <p:custDataLst>
              <p:tags r:id="rId10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提交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9" name="组合 18"/>
          <p:cNvGrpSpPr/>
          <p:nvPr>
            <p:custDataLst>
              <p:tags r:id="rId11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/>
            <p:cNvSpPr/>
            <p:nvPr>
              <p:custDataLst>
                <p:tags r:id="rId12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ColorBlock"/>
            <p:cNvSpPr/>
            <p:nvPr>
              <p:custDataLst>
                <p:tags r:id="rId13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TypeText"/>
            <p:cNvSpPr txBox="1"/>
            <p:nvPr>
              <p:custDataLst>
                <p:tags r:id="rId14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8" name="TipText"/>
            <p:cNvSpPr txBox="1"/>
            <p:nvPr>
              <p:custDataLst>
                <p:tags r:id="rId15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使用</a:t>
            </a:r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conda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工具安装软件包的命令是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   )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conda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install </a:t>
            </a:r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packagename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conda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remove </a:t>
            </a:r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packagename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3352800" y="45005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conda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search </a:t>
            </a:r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packagename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3352800" y="53578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conda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update </a:t>
            </a:r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packagename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B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椭圆 11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2638425" y="45648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" name="椭圆 12"/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2638425" y="54221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4" name="矩形: 圆角 13"/>
          <p:cNvSpPr/>
          <p:nvPr>
            <p:custDataLst>
              <p:tags r:id="rId10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提交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9" name="组合 18"/>
          <p:cNvGrpSpPr/>
          <p:nvPr>
            <p:custDataLst>
              <p:tags r:id="rId11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/>
            <p:cNvSpPr/>
            <p:nvPr>
              <p:custDataLst>
                <p:tags r:id="rId12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ColorBlock"/>
            <p:cNvSpPr/>
            <p:nvPr>
              <p:custDataLst>
                <p:tags r:id="rId13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TypeText"/>
            <p:cNvSpPr txBox="1"/>
            <p:nvPr>
              <p:custDataLst>
                <p:tags r:id="rId14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8" name="TipText"/>
            <p:cNvSpPr txBox="1"/>
            <p:nvPr>
              <p:custDataLst>
                <p:tags r:id="rId15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</a:t>
            </a:r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IPython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开发工具中按下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     )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键可实现自动补全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Esc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Tab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3352800" y="45005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Fl 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3352800" y="53578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Backspace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B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椭圆 11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2638425" y="45648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" name="椭圆 12"/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2638425" y="54221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4" name="矩形: 圆角 13"/>
          <p:cNvSpPr/>
          <p:nvPr>
            <p:custDataLst>
              <p:tags r:id="rId10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提交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9" name="组合 18"/>
          <p:cNvGrpSpPr/>
          <p:nvPr>
            <p:custDataLst>
              <p:tags r:id="rId11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/>
            <p:cNvSpPr/>
            <p:nvPr>
              <p:custDataLst>
                <p:tags r:id="rId12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ColorBlock"/>
            <p:cNvSpPr/>
            <p:nvPr>
              <p:custDataLst>
                <p:tags r:id="rId13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TypeText"/>
            <p:cNvSpPr txBox="1"/>
            <p:nvPr>
              <p:custDataLst>
                <p:tags r:id="rId14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8" name="TipText"/>
            <p:cNvSpPr txBox="1"/>
            <p:nvPr>
              <p:custDataLst>
                <p:tags r:id="rId15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9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  Python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的开发优势 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2068512" y="1753748"/>
            <a:ext cx="8347968" cy="4032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indent="-342900" algn="just">
              <a:lnSpc>
                <a:spcPct val="140000"/>
              </a:lnSpc>
              <a:buClr>
                <a:srgbClr val="990000"/>
              </a:buClr>
              <a:buFont typeface="Wingdings" panose="05000000000000000000" pitchFamily="2" charset="2"/>
              <a:buChar char="v"/>
            </a:pPr>
            <a:r>
              <a:rPr lang="zh-CN" altLang="en-US" sz="2400" kern="0" dirty="0">
                <a:solidFill>
                  <a:srgbClr val="990000"/>
                </a:solidFill>
                <a:ea typeface="宋体" panose="02010600030101010101" pitchFamily="2" charset="-122"/>
              </a:rPr>
              <a:t>简单易学：</a:t>
            </a:r>
            <a:r>
              <a:rPr lang="zh-CN" altLang="en-US" sz="2400" kern="0" dirty="0">
                <a:ea typeface="宋体" panose="02010600030101010101" pitchFamily="2" charset="-122"/>
              </a:rPr>
              <a:t>摈弃复杂结构、简化语法，提供易用的数据类型，使得</a:t>
            </a:r>
            <a:r>
              <a:rPr lang="en-US" altLang="zh-CN" sz="2400" kern="0" dirty="0">
                <a:ea typeface="宋体" panose="02010600030101010101" pitchFamily="2" charset="-122"/>
              </a:rPr>
              <a:t>Python</a:t>
            </a:r>
            <a:r>
              <a:rPr lang="zh-CN" altLang="en-US" sz="2400" kern="0" dirty="0">
                <a:ea typeface="宋体" panose="02010600030101010101" pitchFamily="2" charset="-122"/>
              </a:rPr>
              <a:t>程序结构更简单、可阅读性更强。</a:t>
            </a:r>
            <a:endParaRPr lang="en-US" altLang="zh-CN" sz="2400" kern="0" dirty="0">
              <a:ea typeface="宋体" panose="02010600030101010101" pitchFamily="2" charset="-122"/>
            </a:endParaRPr>
          </a:p>
          <a:p>
            <a:pPr indent="-342900">
              <a:lnSpc>
                <a:spcPct val="140000"/>
              </a:lnSpc>
              <a:buClr>
                <a:srgbClr val="990000"/>
              </a:buClr>
              <a:buFont typeface="Wingdings" panose="05000000000000000000" pitchFamily="2" charset="2"/>
              <a:buChar char="v"/>
            </a:pPr>
            <a:r>
              <a:rPr lang="zh-CN" altLang="en-US" sz="2400" kern="0" dirty="0">
                <a:solidFill>
                  <a:srgbClr val="990000"/>
                </a:solidFill>
                <a:ea typeface="宋体" panose="02010600030101010101" pitchFamily="2" charset="-122"/>
              </a:rPr>
              <a:t>免费开源：</a:t>
            </a:r>
            <a:r>
              <a:rPr lang="zh-CN" altLang="en-US" sz="2400" kern="0" dirty="0">
                <a:ea typeface="宋体" panose="02010600030101010101" pitchFamily="2" charset="-122"/>
              </a:rPr>
              <a:t>开放源代码、免费。</a:t>
            </a:r>
            <a:endParaRPr lang="en-US" altLang="zh-CN" sz="2400" kern="0" dirty="0">
              <a:ea typeface="宋体" panose="02010600030101010101" pitchFamily="2" charset="-122"/>
            </a:endParaRPr>
          </a:p>
          <a:p>
            <a:pPr indent="-342900" algn="just">
              <a:lnSpc>
                <a:spcPct val="140000"/>
              </a:lnSpc>
              <a:buClr>
                <a:srgbClr val="990000"/>
              </a:buClr>
              <a:buFont typeface="Wingdings" panose="05000000000000000000" pitchFamily="2" charset="2"/>
              <a:buChar char="v"/>
            </a:pPr>
            <a:r>
              <a:rPr lang="zh-CN" altLang="en-US" sz="2400" kern="0" dirty="0">
                <a:solidFill>
                  <a:srgbClr val="990000"/>
                </a:solidFill>
                <a:ea typeface="宋体" panose="02010600030101010101" pitchFamily="2" charset="-122"/>
              </a:rPr>
              <a:t>跨平台和可移植性：</a:t>
            </a:r>
            <a:r>
              <a:rPr lang="en-US" altLang="zh-CN" sz="2400" kern="0" dirty="0">
                <a:ea typeface="宋体" panose="02010600030101010101" pitchFamily="2" charset="-122"/>
              </a:rPr>
              <a:t>Python</a:t>
            </a:r>
            <a:r>
              <a:rPr lang="zh-CN" altLang="en-US" sz="2400" kern="0" dirty="0">
                <a:ea typeface="宋体" panose="02010600030101010101" pitchFamily="2" charset="-122"/>
              </a:rPr>
              <a:t>程序可在很多平台上运行，包括</a:t>
            </a:r>
            <a:r>
              <a:rPr lang="en-US" altLang="zh-CN" sz="2400" kern="0" dirty="0">
                <a:ea typeface="宋体" panose="02010600030101010101" pitchFamily="2" charset="-122"/>
              </a:rPr>
              <a:t>Windows</a:t>
            </a:r>
            <a:r>
              <a:rPr lang="zh-CN" altLang="en-US" sz="2400" kern="0">
                <a:ea typeface="宋体" panose="02010600030101010101" pitchFamily="2" charset="-122"/>
              </a:rPr>
              <a:t>、</a:t>
            </a:r>
            <a:r>
              <a:rPr lang="en-US" altLang="zh-CN" sz="2400" kern="0">
                <a:ea typeface="宋体" panose="02010600030101010101" pitchFamily="2" charset="-122"/>
              </a:rPr>
              <a:t>MacOS</a:t>
            </a:r>
            <a:r>
              <a:rPr lang="zh-CN" altLang="en-US" sz="2400" kern="0">
                <a:ea typeface="宋体" panose="02010600030101010101" pitchFamily="2" charset="-122"/>
              </a:rPr>
              <a:t>、</a:t>
            </a:r>
            <a:r>
              <a:rPr lang="en-US" altLang="zh-CN" sz="2400" kern="0">
                <a:ea typeface="宋体" panose="02010600030101010101" pitchFamily="2" charset="-122"/>
              </a:rPr>
              <a:t>iOS</a:t>
            </a:r>
            <a:r>
              <a:rPr lang="zh-CN" altLang="en-US" sz="2400" kern="0">
                <a:ea typeface="宋体" panose="02010600030101010101" pitchFamily="2" charset="-122"/>
              </a:rPr>
              <a:t>、</a:t>
            </a:r>
            <a:r>
              <a:rPr lang="en-US" altLang="zh-CN" sz="2400" kern="0">
                <a:ea typeface="宋体" panose="02010600030101010101" pitchFamily="2" charset="-122"/>
              </a:rPr>
              <a:t>Android</a:t>
            </a:r>
            <a:r>
              <a:rPr lang="zh-CN" altLang="en-US" sz="2400" kern="0" dirty="0">
                <a:ea typeface="宋体" panose="02010600030101010101" pitchFamily="2" charset="-122"/>
              </a:rPr>
              <a:t>及各种</a:t>
            </a:r>
            <a:r>
              <a:rPr lang="en-US" altLang="zh-CN" sz="2400" kern="0" dirty="0">
                <a:ea typeface="宋体" panose="02010600030101010101" pitchFamily="2" charset="-122"/>
              </a:rPr>
              <a:t>Linux/Unix</a:t>
            </a:r>
            <a:r>
              <a:rPr lang="zh-CN" altLang="en-US" sz="2400" kern="0">
                <a:ea typeface="宋体" panose="02010600030101010101" pitchFamily="2" charset="-122"/>
              </a:rPr>
              <a:t>系统。</a:t>
            </a:r>
            <a:endParaRPr lang="en-US" altLang="zh-CN" sz="2400" kern="0">
              <a:ea typeface="宋体" panose="02010600030101010101" pitchFamily="2" charset="-122"/>
            </a:endParaRPr>
          </a:p>
          <a:p>
            <a:pPr indent="-342900">
              <a:lnSpc>
                <a:spcPct val="140000"/>
              </a:lnSpc>
              <a:buClr>
                <a:srgbClr val="990000"/>
              </a:buClr>
              <a:buFont typeface="Wingdings" panose="05000000000000000000" pitchFamily="2" charset="2"/>
              <a:buChar char="v"/>
            </a:pPr>
            <a:r>
              <a:rPr lang="zh-CN" altLang="en-US" sz="2400" kern="0">
                <a:solidFill>
                  <a:srgbClr val="990000"/>
                </a:solidFill>
                <a:ea typeface="宋体" panose="02010600030101010101" pitchFamily="2" charset="-122"/>
              </a:rPr>
              <a:t>解释型：</a:t>
            </a:r>
            <a:r>
              <a:rPr lang="zh-CN" altLang="en-US" sz="2400" kern="0">
                <a:ea typeface="宋体" panose="02010600030101010101" pitchFamily="2" charset="-122"/>
              </a:rPr>
              <a:t>采用解释方式执行，非编译方式。</a:t>
            </a:r>
            <a:endParaRPr lang="en-US" altLang="zh-CN" sz="2400" kern="0"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35560" y="1093619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/>
              <a:t>Python语言特性：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</a:t>
            </a:r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IPython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开发工具中，使用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    )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命令运行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Python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程序文件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%magic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%history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3352800" y="45005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%run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3352800" y="53578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%time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B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椭圆 11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2638425" y="456485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" name="椭圆 12"/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2638425" y="54221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4" name="矩形: 圆角 13"/>
          <p:cNvSpPr/>
          <p:nvPr>
            <p:custDataLst>
              <p:tags r:id="rId10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提交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9" name="组合 18"/>
          <p:cNvGrpSpPr/>
          <p:nvPr>
            <p:custDataLst>
              <p:tags r:id="rId11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/>
            <p:cNvSpPr/>
            <p:nvPr>
              <p:custDataLst>
                <p:tags r:id="rId12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ColorBlock"/>
            <p:cNvSpPr/>
            <p:nvPr>
              <p:custDataLst>
                <p:tags r:id="rId13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TypeText"/>
            <p:cNvSpPr txBox="1"/>
            <p:nvPr>
              <p:custDataLst>
                <p:tags r:id="rId14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8" name="TipText"/>
            <p:cNvSpPr txBox="1"/>
            <p:nvPr>
              <p:custDataLst>
                <p:tags r:id="rId15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9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1.6  Jupyter Notebook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介绍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919542" y="1181620"/>
            <a:ext cx="8640959" cy="4839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457200" algn="just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400"/>
              <a:t>Jupyter Notebook</a:t>
            </a:r>
            <a:r>
              <a:rPr lang="zh-CN" altLang="zh-CN" sz="2400"/>
              <a:t>是一款</a:t>
            </a:r>
            <a:r>
              <a:rPr lang="zh-CN" altLang="zh-CN" sz="2400">
                <a:solidFill>
                  <a:srgbClr val="C00000"/>
                </a:solidFill>
              </a:rPr>
              <a:t>基于网页</a:t>
            </a:r>
            <a:r>
              <a:rPr lang="zh-CN" altLang="zh-CN" sz="2400"/>
              <a:t>的</a:t>
            </a:r>
            <a:r>
              <a:rPr lang="en-US" altLang="zh-CN" sz="2400"/>
              <a:t>python</a:t>
            </a:r>
            <a:r>
              <a:rPr lang="zh-CN" altLang="en-US" sz="2400"/>
              <a:t>编程平台</a:t>
            </a:r>
            <a:r>
              <a:rPr lang="zh-CN" altLang="zh-CN" sz="2400"/>
              <a:t>，在网页的单元格中可编写和运行代码，运行结果显示在单元格下方。其最突出的优点就是将代码、输出结果和笔记</a:t>
            </a:r>
            <a:r>
              <a:rPr lang="en-US" altLang="zh-CN" sz="2400"/>
              <a:t>(</a:t>
            </a:r>
            <a:r>
              <a:rPr lang="zh-CN" altLang="zh-CN" sz="2400"/>
              <a:t>图片、数学公式、图形等</a:t>
            </a:r>
            <a:r>
              <a:rPr lang="en-US" altLang="zh-CN" sz="2400"/>
              <a:t>)</a:t>
            </a:r>
            <a:r>
              <a:rPr lang="zh-CN" altLang="zh-CN" sz="2400"/>
              <a:t>存于同一文件中</a:t>
            </a:r>
            <a:r>
              <a:rPr lang="en-US" altLang="zh-CN" sz="2400"/>
              <a:t>(</a:t>
            </a:r>
            <a:r>
              <a:rPr lang="zh-CN" altLang="en-US" sz="2400"/>
              <a:t>扩展名</a:t>
            </a:r>
            <a:r>
              <a:rPr lang="en-US" altLang="zh-CN" sz="2400"/>
              <a:t>.ipynb)</a:t>
            </a:r>
            <a:r>
              <a:rPr lang="zh-CN" altLang="zh-CN" sz="2400"/>
              <a:t>，便于查阅和重现程序结果。</a:t>
            </a:r>
            <a:endParaRPr lang="en-US" altLang="zh-CN" sz="2400"/>
          </a:p>
          <a:p>
            <a:pPr marL="0" indent="457200" algn="just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</a:pPr>
            <a:endParaRPr lang="zh-CN" altLang="zh-CN" sz="2400"/>
          </a:p>
          <a:p>
            <a:pPr marL="0" indent="0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</a:pPr>
            <a:r>
              <a:rPr lang="es-AR" altLang="zh-CN" sz="2400" kern="0">
                <a:solidFill>
                  <a:srgbClr val="990000"/>
                </a:solidFill>
                <a:ea typeface="宋体" panose="02010600030101010101" pitchFamily="2" charset="-122"/>
              </a:rPr>
              <a:t>1.6.</a:t>
            </a:r>
            <a:r>
              <a:rPr lang="en-US" altLang="zh-CN" sz="2400" kern="0">
                <a:solidFill>
                  <a:srgbClr val="990000"/>
                </a:solidFill>
                <a:ea typeface="宋体" panose="02010600030101010101" pitchFamily="2" charset="-122"/>
              </a:rPr>
              <a:t>1</a:t>
            </a:r>
            <a:r>
              <a:rPr lang="es-AR" altLang="zh-CN" sz="2400" kern="0">
                <a:solidFill>
                  <a:srgbClr val="990000"/>
                </a:solidFill>
                <a:ea typeface="宋体" panose="02010600030101010101" pitchFamily="2" charset="-122"/>
              </a:rPr>
              <a:t>  </a:t>
            </a:r>
            <a:r>
              <a:rPr lang="zh-CN" altLang="en-US" sz="2400" kern="0">
                <a:solidFill>
                  <a:srgbClr val="990000"/>
                </a:solidFill>
                <a:ea typeface="宋体" panose="02010600030101010101" pitchFamily="2" charset="-122"/>
              </a:rPr>
              <a:t>安装与启动</a:t>
            </a:r>
            <a:r>
              <a:rPr lang="en-US" altLang="zh-CN" sz="2400" kern="0">
                <a:solidFill>
                  <a:srgbClr val="990000"/>
                </a:solidFill>
                <a:ea typeface="宋体" panose="02010600030101010101" pitchFamily="2" charset="-122"/>
              </a:rPr>
              <a:t>Jupyter Notebook</a:t>
            </a:r>
            <a:endParaRPr lang="en-US" altLang="zh-CN" sz="24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400"/>
              <a:t>anaconda</a:t>
            </a:r>
            <a:r>
              <a:rPr lang="zh-CN" altLang="en-US" sz="2400"/>
              <a:t>中已包含</a:t>
            </a:r>
            <a:r>
              <a:rPr lang="en-US" altLang="zh-CN" sz="2400"/>
              <a:t>Notebook, </a:t>
            </a:r>
            <a:r>
              <a:rPr lang="zh-CN" altLang="en-US" sz="2400"/>
              <a:t>可直接在程序组中启动。</a:t>
            </a:r>
            <a:r>
              <a:rPr lang="zh-CN" altLang="zh-CN" sz="2400"/>
              <a:t>启动后</a:t>
            </a:r>
            <a:r>
              <a:rPr lang="zh-CN" altLang="en-US" sz="2400"/>
              <a:t>自动弹出</a:t>
            </a:r>
            <a:r>
              <a:rPr lang="zh-CN" altLang="zh-CN" sz="2400"/>
              <a:t>服务器终端</a:t>
            </a:r>
            <a:r>
              <a:rPr lang="zh-CN" altLang="en-US" sz="2400"/>
              <a:t>窗口</a:t>
            </a:r>
            <a:r>
              <a:rPr lang="en-US" altLang="zh-CN" sz="2400"/>
              <a:t>(</a:t>
            </a:r>
            <a:r>
              <a:rPr lang="zh-CN" altLang="en-US" sz="2400"/>
              <a:t>见教材图</a:t>
            </a:r>
            <a:r>
              <a:rPr lang="en-US" altLang="zh-CN" sz="2400"/>
              <a:t>1.22,</a:t>
            </a:r>
            <a:r>
              <a:rPr lang="zh-CN" altLang="en-US" sz="2400">
                <a:solidFill>
                  <a:srgbClr val="C00000"/>
                </a:solidFill>
              </a:rPr>
              <a:t>此窗口不能关闭</a:t>
            </a:r>
            <a:r>
              <a:rPr lang="en-US" altLang="zh-CN" sz="2400"/>
              <a:t>)</a:t>
            </a:r>
            <a:r>
              <a:rPr lang="zh-CN" altLang="zh-CN" sz="2400"/>
              <a:t>，同时浏览器将自动启动</a:t>
            </a:r>
            <a:r>
              <a:rPr lang="en-US" altLang="zh-CN" sz="2400"/>
              <a:t>Jupyter Notebook</a:t>
            </a:r>
            <a:r>
              <a:rPr lang="zh-CN" altLang="zh-CN" sz="2400"/>
              <a:t>主页</a:t>
            </a:r>
            <a:r>
              <a:rPr lang="en-US" altLang="zh-CN" sz="2400"/>
              <a:t>(</a:t>
            </a:r>
            <a:r>
              <a:rPr lang="zh-CN" altLang="en-US" sz="2400"/>
              <a:t>见下图</a:t>
            </a:r>
            <a:r>
              <a:rPr lang="en-US" altLang="zh-CN" sz="2400"/>
              <a:t>)</a:t>
            </a:r>
            <a:r>
              <a:rPr lang="zh-CN" altLang="zh-CN" sz="2400"/>
              <a:t>。</a:t>
            </a:r>
            <a:endParaRPr lang="en-US" altLang="zh-CN" sz="24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9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1.6  Jupyter Notebook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介绍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932126" y="4616760"/>
            <a:ext cx="8572251" cy="176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457200" algn="just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</a:pPr>
            <a:r>
              <a:rPr lang="zh-CN" altLang="zh-CN" sz="2000"/>
              <a:t>如果是从</a:t>
            </a:r>
            <a:r>
              <a:rPr lang="en-US" altLang="zh-CN" sz="2000"/>
              <a:t>"</a:t>
            </a:r>
            <a:r>
              <a:rPr lang="zh-CN" altLang="zh-CN" sz="2000"/>
              <a:t>开始</a:t>
            </a:r>
            <a:r>
              <a:rPr lang="en-US" altLang="zh-CN" sz="2000"/>
              <a:t>"</a:t>
            </a:r>
            <a:r>
              <a:rPr lang="zh-CN" altLang="zh-CN" sz="2000"/>
              <a:t>菜单项启动</a:t>
            </a:r>
            <a:r>
              <a:rPr lang="en-US" altLang="zh-CN" sz="2000"/>
              <a:t>Jupyter</a:t>
            </a:r>
            <a:r>
              <a:rPr lang="zh-CN" altLang="zh-CN" sz="2000"/>
              <a:t>，则工作目录默认为</a:t>
            </a:r>
            <a:r>
              <a:rPr lang="en-US" altLang="zh-CN" sz="2000"/>
              <a:t>Windows</a:t>
            </a:r>
            <a:r>
              <a:rPr lang="zh-CN" altLang="zh-CN" sz="2000"/>
              <a:t>个人目录，例如用户</a:t>
            </a:r>
            <a:r>
              <a:rPr lang="en-US" altLang="zh-CN" sz="2000"/>
              <a:t>Administrator </a:t>
            </a:r>
            <a:r>
              <a:rPr lang="zh-CN" altLang="en-US" sz="2000"/>
              <a:t>的</a:t>
            </a:r>
            <a:r>
              <a:rPr lang="zh-CN" altLang="zh-CN" sz="2000"/>
              <a:t>个人目录为</a:t>
            </a:r>
            <a:r>
              <a:rPr lang="en-US" altLang="zh-CN" sz="2000"/>
              <a:t>C:\Users\Administrator</a:t>
            </a:r>
            <a:r>
              <a:rPr lang="zh-CN" altLang="zh-CN" sz="2000"/>
              <a:t>。用户可先将</a:t>
            </a:r>
            <a:r>
              <a:rPr lang="en-US" altLang="zh-CN" sz="2000"/>
              <a:t>.ipynb</a:t>
            </a:r>
            <a:r>
              <a:rPr lang="zh-CN" altLang="zh-CN" sz="2000"/>
              <a:t>文件复制到此</a:t>
            </a:r>
            <a:r>
              <a:rPr lang="zh-CN" altLang="en-US" sz="2000"/>
              <a:t>目录</a:t>
            </a:r>
            <a:r>
              <a:rPr lang="zh-CN" altLang="zh-CN" sz="2000"/>
              <a:t>，或</a:t>
            </a:r>
            <a:r>
              <a:rPr lang="zh-CN" altLang="en-US" sz="2000"/>
              <a:t>用</a:t>
            </a:r>
            <a:r>
              <a:rPr lang="en-US" altLang="zh-CN" sz="2000"/>
              <a:t>Upload</a:t>
            </a:r>
            <a:r>
              <a:rPr lang="zh-CN" altLang="en-US" sz="2000"/>
              <a:t>按钮</a:t>
            </a:r>
            <a:r>
              <a:rPr lang="zh-CN" altLang="zh-CN" sz="2000"/>
              <a:t>加载到该</a:t>
            </a:r>
            <a:r>
              <a:rPr lang="zh-CN" altLang="en-US" sz="2000"/>
              <a:t>目录</a:t>
            </a:r>
            <a:r>
              <a:rPr lang="zh-CN" altLang="zh-CN" sz="2000"/>
              <a:t>中。</a:t>
            </a:r>
            <a:endParaRPr lang="en-US" altLang="zh-CN" sz="2000"/>
          </a:p>
          <a:p>
            <a:pPr marL="0" indent="457200">
              <a:lnSpc>
                <a:spcPct val="140000"/>
              </a:lnSpc>
              <a:buClr>
                <a:srgbClr val="990000"/>
              </a:buClr>
            </a:pPr>
            <a:r>
              <a:rPr lang="zh-CN" altLang="en-US" sz="2000"/>
              <a:t>选择上图的“</a:t>
            </a:r>
            <a:r>
              <a:rPr lang="en-US" altLang="zh-CN" sz="2000"/>
              <a:t>New / Python 3(ipykernel)" </a:t>
            </a:r>
            <a:r>
              <a:rPr lang="zh-CN" altLang="en-US" sz="2000"/>
              <a:t>将创建一个新文件。</a:t>
            </a:r>
            <a:endParaRPr lang="zh-CN" altLang="zh-CN" sz="2000"/>
          </a:p>
        </p:txBody>
      </p:sp>
      <p:pic>
        <p:nvPicPr>
          <p:cNvPr id="10242" name="图片 1"/>
          <p:cNvPicPr>
            <a:picLocks noChangeAspect="1" noChangeArrowheads="1"/>
          </p:cNvPicPr>
          <p:nvPr/>
        </p:nvPicPr>
        <p:blipFill>
          <a:blip r:embed="rId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1136706"/>
            <a:ext cx="5795152" cy="337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9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1.6  Jupyter Notebook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介绍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991549" y="1124744"/>
            <a:ext cx="8572251" cy="159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457200" algn="just">
              <a:lnSpc>
                <a:spcPct val="140000"/>
              </a:lnSpc>
              <a:buClr>
                <a:srgbClr val="990000"/>
              </a:buClr>
            </a:pPr>
            <a:r>
              <a:rPr lang="zh-CN" altLang="zh-CN" sz="2400"/>
              <a:t>另一种启动方式是先进入</a:t>
            </a:r>
            <a:r>
              <a:rPr lang="en-US" altLang="zh-CN" sz="2400"/>
              <a:t>Anaconda Prompt</a:t>
            </a:r>
            <a:r>
              <a:rPr lang="zh-CN" altLang="zh-CN" sz="2400"/>
              <a:t>窗口，切换到要操作的</a:t>
            </a:r>
            <a:r>
              <a:rPr lang="en-US" altLang="zh-CN" sz="2400"/>
              <a:t>.ipynb</a:t>
            </a:r>
            <a:r>
              <a:rPr lang="zh-CN" altLang="zh-CN" sz="2400"/>
              <a:t>文件所在的目录，然后在命令行输入</a:t>
            </a:r>
            <a:r>
              <a:rPr lang="en-US" altLang="zh-CN" sz="2400"/>
              <a:t>jupyter notebook</a:t>
            </a:r>
            <a:r>
              <a:rPr lang="zh-CN" altLang="zh-CN" sz="2400"/>
              <a:t>启动。</a:t>
            </a:r>
            <a:endParaRPr lang="en-US" altLang="zh-CN" sz="2400"/>
          </a:p>
          <a:p>
            <a:pPr marL="0" indent="457200" algn="just">
              <a:lnSpc>
                <a:spcPct val="140000"/>
              </a:lnSpc>
              <a:buClr>
                <a:srgbClr val="990000"/>
              </a:buClr>
            </a:pPr>
            <a:r>
              <a:rPr lang="zh-CN" altLang="zh-CN" sz="2400"/>
              <a:t>如下命令启动后将把</a:t>
            </a:r>
            <a:r>
              <a:rPr lang="en-US" altLang="zh-CN" sz="2400"/>
              <a:t>D:\mywork</a:t>
            </a:r>
            <a:r>
              <a:rPr lang="zh-CN" altLang="zh-CN" sz="2400"/>
              <a:t>作为工作目录</a:t>
            </a:r>
            <a:r>
              <a:rPr lang="zh-CN" altLang="en-US" sz="2400"/>
              <a:t>，浏览器中将显示该目录的文件</a:t>
            </a:r>
            <a:r>
              <a:rPr lang="zh-CN" altLang="zh-CN" sz="2400"/>
              <a:t>。</a:t>
            </a:r>
            <a:endParaRPr lang="zh-CN" altLang="zh-CN" sz="2400"/>
          </a:p>
          <a:p>
            <a:pPr marL="0" indent="0">
              <a:lnSpc>
                <a:spcPct val="140000"/>
              </a:lnSpc>
              <a:buClr>
                <a:srgbClr val="990000"/>
              </a:buClr>
            </a:pPr>
            <a:r>
              <a:rPr lang="en-US" altLang="zh-CN" sz="2400"/>
              <a:t>(base) C:\Users\admin&gt;</a:t>
            </a:r>
            <a:r>
              <a:rPr lang="en-US" altLang="zh-CN" sz="2400">
                <a:solidFill>
                  <a:srgbClr val="C00000"/>
                </a:solidFill>
              </a:rPr>
              <a:t>d:</a:t>
            </a:r>
            <a:endParaRPr lang="zh-CN" altLang="zh-CN" sz="2400">
              <a:solidFill>
                <a:srgbClr val="C00000"/>
              </a:solidFill>
            </a:endParaRPr>
          </a:p>
          <a:p>
            <a:pPr marL="0" indent="0">
              <a:lnSpc>
                <a:spcPct val="140000"/>
              </a:lnSpc>
              <a:buClr>
                <a:srgbClr val="990000"/>
              </a:buClr>
            </a:pPr>
            <a:r>
              <a:rPr lang="en-US" altLang="zh-CN" sz="2400"/>
              <a:t>(base) D:\&gt;</a:t>
            </a:r>
            <a:r>
              <a:rPr lang="en-US" altLang="zh-CN" sz="2400">
                <a:solidFill>
                  <a:srgbClr val="C00000"/>
                </a:solidFill>
              </a:rPr>
              <a:t>cd  mywork</a:t>
            </a:r>
            <a:endParaRPr lang="zh-CN" altLang="zh-CN" sz="2400">
              <a:solidFill>
                <a:srgbClr val="C00000"/>
              </a:solidFill>
            </a:endParaRPr>
          </a:p>
          <a:p>
            <a:pPr marL="0" indent="0">
              <a:lnSpc>
                <a:spcPct val="140000"/>
              </a:lnSpc>
              <a:buClr>
                <a:srgbClr val="990000"/>
              </a:buClr>
            </a:pPr>
            <a:r>
              <a:rPr lang="en-US" altLang="zh-CN" sz="2400"/>
              <a:t>(base) D:\mywork&gt;</a:t>
            </a:r>
            <a:r>
              <a:rPr lang="en-US" altLang="zh-CN" sz="2400">
                <a:solidFill>
                  <a:srgbClr val="C00000"/>
                </a:solidFill>
              </a:rPr>
              <a:t>jupyter notebook</a:t>
            </a:r>
            <a:endParaRPr lang="zh-CN" altLang="zh-CN" sz="24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9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1.6  Jupyter Notebook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介绍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847528" y="1124744"/>
            <a:ext cx="871626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Clr>
                <a:srgbClr val="990000"/>
              </a:buClr>
            </a:pPr>
            <a:r>
              <a:rPr lang="es-AR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1.6.</a:t>
            </a: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2</a:t>
            </a:r>
            <a:r>
              <a:rPr lang="es-AR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  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程序的编辑与运行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just">
              <a:buClr>
                <a:srgbClr val="990000"/>
              </a:buClr>
            </a:pPr>
            <a:r>
              <a:rPr lang="en-US" altLang="zh-CN" sz="2000"/>
              <a:t>Notebook</a:t>
            </a:r>
            <a:r>
              <a:rPr lang="zh-CN" altLang="en-US" sz="2000"/>
              <a:t>网页中的</a:t>
            </a:r>
            <a:r>
              <a:rPr lang="zh-CN" altLang="zh-CN" sz="2000"/>
              <a:t>单元格分两类：</a:t>
            </a:r>
            <a:r>
              <a:rPr lang="zh-CN" altLang="zh-CN" sz="2000">
                <a:solidFill>
                  <a:srgbClr val="C00000"/>
                </a:solidFill>
              </a:rPr>
              <a:t>代码格</a:t>
            </a:r>
            <a:r>
              <a:rPr lang="zh-CN" altLang="zh-CN" sz="2000"/>
              <a:t>和</a:t>
            </a:r>
            <a:r>
              <a:rPr lang="en-US" altLang="zh-CN" sz="2000">
                <a:solidFill>
                  <a:srgbClr val="C00000"/>
                </a:solidFill>
              </a:rPr>
              <a:t>Markdown</a:t>
            </a:r>
            <a:r>
              <a:rPr lang="zh-CN" altLang="zh-CN" sz="2000">
                <a:solidFill>
                  <a:srgbClr val="C00000"/>
                </a:solidFill>
              </a:rPr>
              <a:t>标记格</a:t>
            </a:r>
            <a:r>
              <a:rPr lang="zh-CN" altLang="zh-CN" sz="2000"/>
              <a:t>。代码格中存放</a:t>
            </a:r>
            <a:r>
              <a:rPr lang="zh-CN" altLang="en-US" sz="2000"/>
              <a:t>可运行的</a:t>
            </a:r>
            <a:r>
              <a:rPr lang="en-US" altLang="zh-CN" sz="2000"/>
              <a:t>Python</a:t>
            </a:r>
            <a:r>
              <a:rPr lang="zh-CN" altLang="zh-CN" sz="2000"/>
              <a:t>代码，</a:t>
            </a:r>
            <a:r>
              <a:rPr lang="en-US" altLang="zh-CN" sz="2000"/>
              <a:t>Markdown</a:t>
            </a:r>
            <a:r>
              <a:rPr lang="zh-CN" altLang="zh-CN" sz="2000"/>
              <a:t>标记格存放标记文本，这些文本可设置格式，例如标题、上标、颜色等</a:t>
            </a:r>
            <a:r>
              <a:rPr lang="zh-CN" altLang="en-US" sz="2000"/>
              <a:t>，见下页示图</a:t>
            </a:r>
            <a:r>
              <a:rPr lang="zh-CN" altLang="zh-CN" sz="2000"/>
              <a:t>。格式设置方法详见</a:t>
            </a:r>
            <a:r>
              <a:rPr lang="zh-CN" altLang="en-US" sz="2000"/>
              <a:t>本书</a:t>
            </a:r>
            <a:r>
              <a:rPr lang="zh-CN" altLang="zh-CN" sz="2000"/>
              <a:t>配套的“</a:t>
            </a:r>
            <a:r>
              <a:rPr lang="en-US" altLang="zh-CN" sz="2000"/>
              <a:t>Jupyter</a:t>
            </a:r>
            <a:r>
              <a:rPr lang="zh-CN" altLang="zh-CN" sz="2000"/>
              <a:t>配置</a:t>
            </a:r>
            <a:r>
              <a:rPr lang="en-US" altLang="zh-CN" sz="2000"/>
              <a:t>.ipynb</a:t>
            </a:r>
            <a:r>
              <a:rPr lang="zh-CN" altLang="zh-CN" sz="2000"/>
              <a:t>”文档</a:t>
            </a:r>
            <a:r>
              <a:rPr lang="zh-CN" altLang="en-US" sz="2000"/>
              <a:t>。</a:t>
            </a:r>
            <a:endParaRPr lang="en-US" altLang="zh-CN" sz="2000"/>
          </a:p>
          <a:p>
            <a:pPr marL="0" indent="457200">
              <a:buClr>
                <a:srgbClr val="990000"/>
              </a:buClr>
            </a:pPr>
            <a:endParaRPr lang="en-US" altLang="zh-CN" sz="2000"/>
          </a:p>
          <a:p>
            <a:pPr marL="0" indent="269875" algn="just">
              <a:spcBef>
                <a:spcPts val="0"/>
              </a:spcBef>
            </a:pPr>
            <a:r>
              <a:rPr lang="en-US" altLang="zh-CN" sz="2000"/>
              <a:t> </a:t>
            </a:r>
            <a:r>
              <a:rPr lang="zh-CN" altLang="zh-CN" sz="2000"/>
              <a:t>工作模式分为</a:t>
            </a:r>
            <a:r>
              <a:rPr lang="en-US" altLang="zh-CN" sz="2000"/>
              <a:t>: </a:t>
            </a:r>
            <a:r>
              <a:rPr lang="zh-CN" altLang="zh-CN" sz="2000"/>
              <a:t>命令模式和编辑模式。例如，单击单元格左侧边栏</a:t>
            </a:r>
            <a:r>
              <a:rPr lang="en-US" altLang="zh-CN" sz="2000"/>
              <a:t>(</a:t>
            </a:r>
            <a:r>
              <a:rPr lang="zh-CN" altLang="en-US" sz="2000"/>
              <a:t>或按</a:t>
            </a:r>
            <a:r>
              <a:rPr lang="en-US" altLang="zh-CN" sz="2000"/>
              <a:t>Esc</a:t>
            </a:r>
            <a:r>
              <a:rPr lang="zh-CN" altLang="en-US" sz="2000"/>
              <a:t>键</a:t>
            </a:r>
            <a:r>
              <a:rPr lang="en-US" altLang="zh-CN" sz="2000"/>
              <a:t>)</a:t>
            </a:r>
            <a:r>
              <a:rPr lang="zh-CN" altLang="en-US" sz="2000"/>
              <a:t>将</a:t>
            </a:r>
            <a:r>
              <a:rPr lang="zh-CN" altLang="zh-CN" sz="2000"/>
              <a:t>进入命令模式。按</a:t>
            </a:r>
            <a:r>
              <a:rPr lang="en-US" altLang="zh-CN" sz="2000"/>
              <a:t>A</a:t>
            </a:r>
            <a:r>
              <a:rPr lang="zh-CN" altLang="zh-CN" sz="2000"/>
              <a:t>键在当前单元格前面插入新单元格；按</a:t>
            </a:r>
            <a:r>
              <a:rPr lang="en-US" altLang="zh-CN" sz="2000"/>
              <a:t>B</a:t>
            </a:r>
            <a:r>
              <a:rPr lang="zh-CN" altLang="zh-CN" sz="2000"/>
              <a:t>键在后面插入新单元格；连按两次</a:t>
            </a:r>
            <a:r>
              <a:rPr lang="en-US" altLang="zh-CN" sz="2000"/>
              <a:t>D</a:t>
            </a:r>
            <a:r>
              <a:rPr lang="zh-CN" altLang="zh-CN" sz="2000"/>
              <a:t>键删除当前单元格。更多快捷键参见</a:t>
            </a:r>
            <a:r>
              <a:rPr lang="en-US" altLang="zh-CN" sz="2000"/>
              <a:t>Help</a:t>
            </a:r>
            <a:r>
              <a:rPr lang="zh-CN" altLang="zh-CN" sz="2000"/>
              <a:t>菜单下的</a:t>
            </a:r>
            <a:r>
              <a:rPr lang="en-US" altLang="zh-CN" sz="2000"/>
              <a:t>"Keyboard Shortcuts"</a:t>
            </a:r>
            <a:r>
              <a:rPr lang="zh-CN" altLang="zh-CN" sz="2000"/>
              <a:t>。如果在单元格上</a:t>
            </a:r>
            <a:r>
              <a:rPr lang="zh-CN" altLang="en-US" sz="2000"/>
              <a:t>单</a:t>
            </a:r>
            <a:r>
              <a:rPr lang="zh-CN" altLang="zh-CN" sz="2000"/>
              <a:t>击</a:t>
            </a:r>
            <a:r>
              <a:rPr lang="zh-CN" altLang="en-US" sz="2000"/>
              <a:t>或按回车键</a:t>
            </a:r>
            <a:r>
              <a:rPr lang="zh-CN" altLang="zh-CN" sz="2000"/>
              <a:t>则进入编辑模式，可修改其内容。</a:t>
            </a:r>
            <a:endParaRPr lang="zh-CN" altLang="zh-CN" sz="2000"/>
          </a:p>
          <a:p>
            <a:pPr marL="0" indent="269875" algn="just"/>
            <a:endParaRPr lang="en-US" altLang="zh-CN" sz="2000"/>
          </a:p>
          <a:p>
            <a:pPr marL="0" indent="269875" algn="just"/>
            <a:r>
              <a:rPr lang="zh-CN" altLang="zh-CN" sz="2000"/>
              <a:t>单击工具栏上的</a:t>
            </a:r>
            <a:r>
              <a:rPr lang="en-US" altLang="zh-CN" sz="2000"/>
              <a:t>"</a:t>
            </a:r>
            <a:r>
              <a:rPr lang="zh-CN" altLang="zh-CN" sz="2000"/>
              <a:t>运行</a:t>
            </a:r>
            <a:r>
              <a:rPr lang="en-US" altLang="zh-CN" sz="2000"/>
              <a:t>"</a:t>
            </a:r>
            <a:r>
              <a:rPr lang="zh-CN" altLang="zh-CN" sz="2000"/>
              <a:t>按钮将执行单元格</a:t>
            </a:r>
            <a:r>
              <a:rPr lang="zh-CN" altLang="en-US" sz="2000"/>
              <a:t>代码</a:t>
            </a:r>
            <a:r>
              <a:rPr lang="zh-CN" altLang="zh-CN" sz="2000"/>
              <a:t>，并在下方显示结果。按 </a:t>
            </a:r>
            <a:r>
              <a:rPr lang="en-US" altLang="zh-CN" sz="2000"/>
              <a:t>Shift + Enter</a:t>
            </a:r>
            <a:r>
              <a:rPr lang="zh-CN" altLang="zh-CN" sz="2000"/>
              <a:t>键也可执行，执行后光标移到下一单元格</a:t>
            </a:r>
            <a:r>
              <a:rPr lang="en-US" altLang="zh-CN" sz="2000"/>
              <a:t>; </a:t>
            </a:r>
            <a:r>
              <a:rPr lang="zh-CN" altLang="zh-CN" sz="2000"/>
              <a:t>按 </a:t>
            </a:r>
            <a:r>
              <a:rPr lang="en-US" altLang="zh-CN" sz="2000"/>
              <a:t>Ctrl + Enter </a:t>
            </a:r>
            <a:r>
              <a:rPr lang="zh-CN" altLang="zh-CN" sz="2000"/>
              <a:t>键执行单元格</a:t>
            </a:r>
            <a:r>
              <a:rPr lang="zh-CN" altLang="en-US" sz="2000"/>
              <a:t>且</a:t>
            </a:r>
            <a:r>
              <a:rPr lang="zh-CN" altLang="zh-CN" sz="2000"/>
              <a:t>保持光标不变。</a:t>
            </a:r>
            <a:endParaRPr lang="zh-CN" altLang="zh-CN" sz="20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9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1.6  Jupyter Notebook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介绍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1268760"/>
            <a:ext cx="7745272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3810000" y="6298037"/>
            <a:ext cx="4572000" cy="310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740"/>
              </a:lnSpc>
              <a:spcAft>
                <a:spcPts val="600"/>
              </a:spcAft>
            </a:pPr>
            <a:r>
              <a:rPr lang="zh-CN" altLang="zh-CN" kern="1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方正书宋简体"/>
              </a:rPr>
              <a:t>图</a:t>
            </a:r>
            <a:r>
              <a:rPr lang="en-US" altLang="zh-CN" kern="1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方正书宋简体"/>
              </a:rPr>
              <a:t>1.25  </a:t>
            </a:r>
            <a:r>
              <a:rPr lang="zh-CN" altLang="en-US" kern="1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方正书宋简体"/>
              </a:rPr>
              <a:t>第</a:t>
            </a:r>
            <a:r>
              <a:rPr lang="en-US" altLang="zh-CN" kern="1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方正书宋简体"/>
              </a:rPr>
              <a:t>4</a:t>
            </a:r>
            <a:r>
              <a:rPr lang="zh-CN" altLang="en-US" kern="1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方正书宋简体"/>
              </a:rPr>
              <a:t>章配套的</a:t>
            </a:r>
            <a:r>
              <a:rPr lang="en-US" altLang="zh-CN" kern="1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方正书宋简体"/>
              </a:rPr>
              <a:t>.ipynb</a:t>
            </a:r>
            <a:r>
              <a:rPr lang="zh-CN" altLang="en-US" kern="1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方正书宋简体"/>
              </a:rPr>
              <a:t>代码截图</a:t>
            </a:r>
            <a:endParaRPr lang="zh-CN" altLang="zh-CN" kern="10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方正书宋简体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3" name="WordArt 3"/>
          <p:cNvSpPr>
            <a:spLocks noChangeArrowheads="1" noChangeShapeType="1" noTextEdit="1"/>
          </p:cNvSpPr>
          <p:nvPr/>
        </p:nvSpPr>
        <p:spPr bwMode="auto">
          <a:xfrm>
            <a:off x="2927653" y="1628805"/>
            <a:ext cx="6626225" cy="13684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>
              <a:defRPr/>
            </a:pPr>
            <a:r>
              <a:rPr lang="en-US" altLang="zh-CN" sz="36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FF"/>
                </a:solidFill>
                <a:latin typeface="宋体" panose="02010600030101010101" pitchFamily="2" charset="-122"/>
              </a:rPr>
              <a:t>Python</a:t>
            </a:r>
            <a:r>
              <a:rPr lang="zh-CN" altLang="en-US" sz="36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FF"/>
                </a:solidFill>
                <a:latin typeface="宋体" panose="02010600030101010101" pitchFamily="2" charset="-122"/>
              </a:rPr>
              <a:t>程序设计基础</a:t>
            </a:r>
            <a:endParaRPr lang="zh-CN" altLang="en-US" sz="3600" kern="10" dirty="0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807" y="5731883"/>
            <a:ext cx="2694395" cy="868876"/>
          </a:xfrm>
          <a:prstGeom prst="rect">
            <a:avLst/>
          </a:prstGeom>
        </p:spPr>
      </p:pic>
      <p:sp>
        <p:nvSpPr>
          <p:cNvPr id="2" name="WordArt 2"/>
          <p:cNvSpPr>
            <a:spLocks noChangeArrowheads="1" noChangeShapeType="1" noTextEdit="1"/>
          </p:cNvSpPr>
          <p:nvPr/>
        </p:nvSpPr>
        <p:spPr bwMode="gray">
          <a:xfrm>
            <a:off x="4007768" y="4077073"/>
            <a:ext cx="4602832" cy="57496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5400" kern="10" dirty="0">
                <a:ln w="19050">
                  <a:solidFill>
                    <a:schemeClr val="bg1"/>
                  </a:solidFill>
                  <a:rou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0" scaled="1"/>
                </a:gra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Verdana" panose="020B0604030504040204"/>
                <a:ea typeface="Verdana" panose="020B0604030504040204"/>
                <a:cs typeface="Verdana" panose="020B0604030504040204"/>
              </a:rPr>
              <a:t>Thank You !</a:t>
            </a:r>
            <a:endParaRPr lang="zh-CN" altLang="en-US" sz="5400" kern="10" dirty="0">
              <a:ln w="19050">
                <a:solidFill>
                  <a:schemeClr val="bg1"/>
                </a:solidFill>
                <a:round/>
              </a:ln>
              <a:gradFill rotWithShape="1">
                <a:gsLst>
                  <a:gs pos="0">
                    <a:schemeClr val="accent1"/>
                  </a:gs>
                  <a:gs pos="100000">
                    <a:schemeClr val="tx1"/>
                  </a:gs>
                </a:gsLst>
                <a:lin ang="0" scaled="1"/>
              </a:gradFill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9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  Python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的开发优势 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991544" y="1052742"/>
            <a:ext cx="8280920" cy="23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indent="-342900" algn="just">
              <a:lnSpc>
                <a:spcPct val="140000"/>
              </a:lnSpc>
              <a:buClr>
                <a:srgbClr val="990000"/>
              </a:buClr>
              <a:buFont typeface="Wingdings" panose="05000000000000000000" pitchFamily="2" charset="2"/>
              <a:buChar char="v"/>
            </a:pPr>
            <a:r>
              <a:rPr lang="zh-CN" altLang="en-US" sz="2400" kern="0">
                <a:solidFill>
                  <a:srgbClr val="990000"/>
                </a:solidFill>
                <a:ea typeface="宋体" panose="02010600030101010101" pitchFamily="2" charset="-122"/>
              </a:rPr>
              <a:t>面向对象：</a:t>
            </a:r>
            <a:r>
              <a:rPr lang="zh-CN" altLang="en-US" sz="2400" kern="0">
                <a:ea typeface="宋体" panose="02010600030101010101" pitchFamily="2" charset="-122"/>
              </a:rPr>
              <a:t>支持过程式编程、面向对象编程和函数式编程</a:t>
            </a:r>
            <a:r>
              <a:rPr lang="en-US" altLang="zh-CN" sz="2400" kern="0">
                <a:ea typeface="宋体" panose="02010600030101010101" pitchFamily="2" charset="-122"/>
              </a:rPr>
              <a:t>(</a:t>
            </a:r>
            <a:r>
              <a:rPr lang="zh-CN" altLang="en-US" sz="2400" kern="0">
                <a:ea typeface="宋体" panose="02010600030101010101" pitchFamily="2" charset="-122"/>
              </a:rPr>
              <a:t>体现为</a:t>
            </a:r>
            <a:r>
              <a:rPr lang="en-US" altLang="zh-CN" sz="2400" kern="0">
                <a:ea typeface="宋体" panose="02010600030101010101" pitchFamily="2" charset="-122"/>
              </a:rPr>
              <a:t>lambda, map, filter</a:t>
            </a:r>
            <a:r>
              <a:rPr lang="zh-CN" altLang="en-US" sz="2400" kern="0">
                <a:ea typeface="宋体" panose="02010600030101010101" pitchFamily="2" charset="-122"/>
              </a:rPr>
              <a:t>等高阶函数</a:t>
            </a:r>
            <a:r>
              <a:rPr lang="en-US" altLang="zh-CN" sz="2400" kern="0">
                <a:ea typeface="宋体" panose="02010600030101010101" pitchFamily="2" charset="-122"/>
              </a:rPr>
              <a:t>)</a:t>
            </a:r>
            <a:endParaRPr lang="en-US" altLang="zh-CN" sz="2400" kern="0" dirty="0">
              <a:ea typeface="宋体" panose="02010600030101010101" pitchFamily="2" charset="-122"/>
            </a:endParaRPr>
          </a:p>
          <a:p>
            <a:pPr indent="-342900" algn="just">
              <a:lnSpc>
                <a:spcPct val="140000"/>
              </a:lnSpc>
              <a:buClr>
                <a:srgbClr val="990000"/>
              </a:buClr>
              <a:buFont typeface="Wingdings" panose="05000000000000000000" pitchFamily="2" charset="2"/>
              <a:buChar char="v"/>
            </a:pPr>
            <a:r>
              <a:rPr lang="zh-CN" altLang="en-US" sz="2400" kern="0" dirty="0">
                <a:solidFill>
                  <a:srgbClr val="990000"/>
                </a:solidFill>
                <a:ea typeface="宋体" panose="02010600030101010101" pitchFamily="2" charset="-122"/>
              </a:rPr>
              <a:t>丰富的库：</a:t>
            </a:r>
            <a:r>
              <a:rPr lang="zh-CN" altLang="en-US" sz="2400" kern="0" dirty="0">
                <a:ea typeface="宋体" panose="02010600030101010101" pitchFamily="2" charset="-122"/>
              </a:rPr>
              <a:t>内建很多</a:t>
            </a:r>
            <a:r>
              <a:rPr lang="zh-CN" altLang="en-US" sz="2400" kern="0">
                <a:ea typeface="宋体" panose="02010600030101010101" pitchFamily="2" charset="-122"/>
              </a:rPr>
              <a:t>库，现已有</a:t>
            </a:r>
            <a:r>
              <a:rPr lang="en-US" altLang="zh-CN" sz="2400" kern="0">
                <a:ea typeface="宋体" panose="02010600030101010101" pitchFamily="2" charset="-122"/>
              </a:rPr>
              <a:t>40</a:t>
            </a:r>
            <a:r>
              <a:rPr lang="zh-CN" altLang="en-US" sz="2400" kern="0">
                <a:ea typeface="宋体" panose="02010600030101010101" pitchFamily="2" charset="-122"/>
              </a:rPr>
              <a:t>多万个项目</a:t>
            </a:r>
            <a:r>
              <a:rPr lang="en-US" altLang="zh-CN" sz="2400" kern="0">
                <a:ea typeface="宋体" panose="02010600030101010101" pitchFamily="2" charset="-122"/>
              </a:rPr>
              <a:t>(</a:t>
            </a:r>
            <a:r>
              <a:rPr lang="zh-CN" altLang="en-US" sz="2400" kern="0">
                <a:ea typeface="宋体" panose="02010600030101010101" pitchFamily="2" charset="-122"/>
              </a:rPr>
              <a:t>第三方库</a:t>
            </a:r>
            <a:r>
              <a:rPr lang="en-US" altLang="zh-CN" sz="2400" kern="0">
                <a:ea typeface="宋体" panose="02010600030101010101" pitchFamily="2" charset="-122"/>
              </a:rPr>
              <a:t>)</a:t>
            </a:r>
            <a:r>
              <a:rPr lang="zh-CN" altLang="en-US" sz="2400" kern="0">
                <a:ea typeface="宋体" panose="02010600030101010101" pitchFamily="2" charset="-122"/>
              </a:rPr>
              <a:t>，</a:t>
            </a:r>
            <a:r>
              <a:rPr lang="zh-CN" altLang="en-US" sz="2400" kern="0" dirty="0">
                <a:ea typeface="宋体" panose="02010600030101010101" pitchFamily="2" charset="-122"/>
              </a:rPr>
              <a:t>扩展了</a:t>
            </a:r>
            <a:r>
              <a:rPr lang="en-US" altLang="zh-CN" sz="2400" kern="0" dirty="0">
                <a:ea typeface="宋体" panose="02010600030101010101" pitchFamily="2" charset="-122"/>
              </a:rPr>
              <a:t>Python</a:t>
            </a:r>
            <a:r>
              <a:rPr lang="zh-CN" altLang="en-US" sz="2400" kern="0">
                <a:ea typeface="宋体" panose="02010600030101010101" pitchFamily="2" charset="-122"/>
              </a:rPr>
              <a:t>的功能。</a:t>
            </a:r>
            <a:r>
              <a:rPr lang="zh-CN" altLang="en-US" sz="2400"/>
              <a:t>官方</a:t>
            </a:r>
            <a:r>
              <a:rPr lang="zh-CN" altLang="en-US" sz="2400" dirty="0"/>
              <a:t>库</a:t>
            </a:r>
            <a:r>
              <a:rPr lang="zh-CN" altLang="en-US" sz="2400"/>
              <a:t>网站</a:t>
            </a:r>
            <a:r>
              <a:rPr lang="en-US" altLang="zh-CN" sz="2400"/>
              <a:t>   </a:t>
            </a:r>
            <a:r>
              <a:rPr lang="en-US" altLang="zh-CN" sz="2400" kern="0" dirty="0">
                <a:ea typeface="宋体" panose="02010600030101010101" pitchFamily="2" charset="-122"/>
                <a:hlinkClick r:id="rId1"/>
              </a:rPr>
              <a:t>https://</a:t>
            </a:r>
            <a:r>
              <a:rPr lang="en-US" altLang="zh-CN" sz="2400" kern="0">
                <a:ea typeface="宋体" panose="02010600030101010101" pitchFamily="2" charset="-122"/>
                <a:hlinkClick r:id="rId1"/>
              </a:rPr>
              <a:t>pypi.org/</a:t>
            </a:r>
            <a:endParaRPr lang="en-US" altLang="zh-CN" sz="2400" kern="0" dirty="0">
              <a:ea typeface="宋体" panose="02010600030101010101" pitchFamily="2" charset="-122"/>
            </a:endParaRPr>
          </a:p>
        </p:txBody>
      </p:sp>
      <p:sp>
        <p:nvSpPr>
          <p:cNvPr id="7" name="Rectangle 53"/>
          <p:cNvSpPr txBox="1">
            <a:spLocks noChangeArrowheads="1"/>
          </p:cNvSpPr>
          <p:nvPr/>
        </p:nvSpPr>
        <p:spPr bwMode="auto">
          <a:xfrm>
            <a:off x="1991544" y="3717032"/>
            <a:ext cx="8500244" cy="288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40000"/>
              </a:lnSpc>
              <a:buClr>
                <a:srgbClr val="990000"/>
              </a:buClr>
            </a:pPr>
            <a:r>
              <a:rPr lang="zh-CN" altLang="en-US" sz="2400" kern="0">
                <a:solidFill>
                  <a:srgbClr val="990000"/>
                </a:solidFill>
                <a:ea typeface="宋体" panose="02010600030101010101" pitchFamily="2" charset="-122"/>
              </a:rPr>
              <a:t>常用的</a:t>
            </a:r>
            <a:r>
              <a:rPr lang="en-US" altLang="zh-CN" sz="2400" kern="0">
                <a:solidFill>
                  <a:srgbClr val="990000"/>
                </a:solidFill>
                <a:ea typeface="宋体" panose="02010600030101010101" pitchFamily="2" charset="-122"/>
              </a:rPr>
              <a:t>python</a:t>
            </a:r>
            <a:r>
              <a:rPr lang="zh-CN" altLang="en-US" sz="2400" kern="0">
                <a:solidFill>
                  <a:srgbClr val="990000"/>
                </a:solidFill>
                <a:ea typeface="宋体" panose="02010600030101010101" pitchFamily="2" charset="-122"/>
              </a:rPr>
              <a:t>开发环境：</a:t>
            </a:r>
            <a:endParaRPr lang="en-US" altLang="zh-CN" sz="2400" kern="0" dirty="0">
              <a:ea typeface="宋体" panose="02010600030101010101" pitchFamily="2" charset="-122"/>
            </a:endParaRPr>
          </a:p>
          <a:p>
            <a:pPr indent="-342900">
              <a:lnSpc>
                <a:spcPct val="140000"/>
              </a:lnSpc>
              <a:buClr>
                <a:srgbClr val="990000"/>
              </a:buClr>
              <a:buFont typeface="Wingdings" panose="05000000000000000000" pitchFamily="2" charset="2"/>
              <a:buChar char="l"/>
            </a:pPr>
            <a:r>
              <a:rPr lang="en-US" altLang="zh-CN" sz="2400" kern="0">
                <a:solidFill>
                  <a:schemeClr val="tx2"/>
                </a:solidFill>
                <a:ea typeface="宋体" panose="02010600030101010101" pitchFamily="2" charset="-122"/>
              </a:rPr>
              <a:t>python</a:t>
            </a:r>
            <a:r>
              <a:rPr lang="zh-CN" altLang="en-US" sz="2400" kern="0">
                <a:solidFill>
                  <a:schemeClr val="tx2"/>
                </a:solidFill>
                <a:ea typeface="宋体" panose="02010600030101010101" pitchFamily="2" charset="-122"/>
              </a:rPr>
              <a:t>标准安装包自带的</a:t>
            </a:r>
            <a:r>
              <a:rPr lang="en-US" altLang="zh-CN" sz="2400" kern="0">
                <a:solidFill>
                  <a:schemeClr val="tx2"/>
                </a:solidFill>
                <a:ea typeface="宋体" panose="02010600030101010101" pitchFamily="2" charset="-122"/>
              </a:rPr>
              <a:t>IDLE</a:t>
            </a:r>
            <a:endParaRPr lang="en-US" altLang="zh-CN" sz="2400" kern="0" dirty="0">
              <a:solidFill>
                <a:schemeClr val="tx2"/>
              </a:solidFill>
              <a:ea typeface="宋体" panose="02010600030101010101" pitchFamily="2" charset="-122"/>
            </a:endParaRPr>
          </a:p>
          <a:p>
            <a:pPr indent="-342900">
              <a:lnSpc>
                <a:spcPct val="140000"/>
              </a:lnSpc>
              <a:buClr>
                <a:srgbClr val="990000"/>
              </a:buClr>
              <a:buFont typeface="Wingdings" panose="05000000000000000000" pitchFamily="2" charset="2"/>
              <a:buChar char="l"/>
            </a:pPr>
            <a:r>
              <a:rPr lang="en-US" altLang="zh-CN" sz="2400" kern="0">
                <a:solidFill>
                  <a:schemeClr val="tx2"/>
                </a:solidFill>
                <a:ea typeface="宋体" panose="02010600030101010101" pitchFamily="2" charset="-122"/>
              </a:rPr>
              <a:t>Anaconda</a:t>
            </a:r>
            <a:r>
              <a:rPr lang="zh-CN" altLang="en-US" sz="2400" kern="0">
                <a:solidFill>
                  <a:schemeClr val="tx2"/>
                </a:solidFill>
                <a:ea typeface="宋体" panose="02010600030101010101" pitchFamily="2" charset="-122"/>
              </a:rPr>
              <a:t>中的</a:t>
            </a:r>
            <a:r>
              <a:rPr lang="en-US" altLang="zh-CN" sz="2400" kern="0">
                <a:solidFill>
                  <a:schemeClr val="tx2"/>
                </a:solidFill>
                <a:ea typeface="宋体" panose="02010600030101010101" pitchFamily="2" charset="-122"/>
              </a:rPr>
              <a:t>spyder</a:t>
            </a:r>
            <a:r>
              <a:rPr lang="zh-CN" altLang="en-US" sz="2400" kern="0">
                <a:solidFill>
                  <a:schemeClr val="tx2"/>
                </a:solidFill>
                <a:ea typeface="宋体" panose="02010600030101010101" pitchFamily="2" charset="-122"/>
              </a:rPr>
              <a:t>或 </a:t>
            </a:r>
            <a:r>
              <a:rPr lang="en-US" altLang="zh-CN" sz="2400" kern="0">
                <a:solidFill>
                  <a:schemeClr val="tx2"/>
                </a:solidFill>
                <a:ea typeface="宋体" panose="02010600030101010101" pitchFamily="2" charset="-122"/>
              </a:rPr>
              <a:t>jupyter notebook (</a:t>
            </a:r>
            <a:r>
              <a:rPr lang="zh-CN" altLang="en-US" sz="2400" kern="0">
                <a:solidFill>
                  <a:schemeClr val="tx2"/>
                </a:solidFill>
                <a:ea typeface="宋体" panose="02010600030101010101" pitchFamily="2" charset="-122"/>
              </a:rPr>
              <a:t>本书使用</a:t>
            </a:r>
            <a:r>
              <a:rPr lang="en-US" altLang="zh-CN" sz="2400" kern="0">
                <a:solidFill>
                  <a:schemeClr val="tx2"/>
                </a:solidFill>
                <a:ea typeface="宋体" panose="02010600030101010101" pitchFamily="2" charset="-122"/>
              </a:rPr>
              <a:t>)</a:t>
            </a:r>
            <a:endParaRPr lang="en-US" altLang="zh-CN" sz="2400" kern="0">
              <a:solidFill>
                <a:schemeClr val="tx2"/>
              </a:solidFill>
              <a:ea typeface="宋体" panose="02010600030101010101" pitchFamily="2" charset="-122"/>
            </a:endParaRPr>
          </a:p>
          <a:p>
            <a:pPr indent="-342900">
              <a:lnSpc>
                <a:spcPct val="140000"/>
              </a:lnSpc>
              <a:buClr>
                <a:srgbClr val="990000"/>
              </a:buClr>
              <a:buFont typeface="Wingdings" panose="05000000000000000000" pitchFamily="2" charset="2"/>
              <a:buChar char="l"/>
            </a:pPr>
            <a:r>
              <a:rPr lang="en-US" altLang="zh-CN" sz="2400" kern="0">
                <a:solidFill>
                  <a:schemeClr val="tx2"/>
                </a:solidFill>
                <a:ea typeface="宋体" panose="02010600030101010101" pitchFamily="2" charset="-122"/>
              </a:rPr>
              <a:t>pycharm</a:t>
            </a:r>
            <a:r>
              <a:rPr lang="zh-CN" altLang="en-US" sz="2400" kern="0">
                <a:solidFill>
                  <a:schemeClr val="tx2"/>
                </a:solidFill>
                <a:ea typeface="宋体" panose="02010600030101010101" pitchFamily="2" charset="-122"/>
              </a:rPr>
              <a:t>等第三方开发工具</a:t>
            </a:r>
            <a:endParaRPr lang="en-US" altLang="zh-CN" sz="2400" kern="0">
              <a:solidFill>
                <a:schemeClr val="tx2"/>
              </a:solidFill>
              <a:ea typeface="宋体" panose="02010600030101010101" pitchFamily="2" charset="-122"/>
            </a:endParaRPr>
          </a:p>
          <a:p>
            <a:pPr indent="-342900">
              <a:lnSpc>
                <a:spcPct val="140000"/>
              </a:lnSpc>
              <a:buClr>
                <a:srgbClr val="990000"/>
              </a:buClr>
              <a:buFont typeface="Wingdings" panose="05000000000000000000" pitchFamily="2" charset="2"/>
              <a:buChar char="l"/>
            </a:pPr>
            <a:r>
              <a:rPr lang="en-US" altLang="zh-CN" sz="2400" kern="0">
                <a:solidFill>
                  <a:schemeClr val="tx2"/>
                </a:solidFill>
                <a:ea typeface="宋体" panose="02010600030101010101" pitchFamily="2" charset="-122"/>
              </a:rPr>
              <a:t>vscode</a:t>
            </a:r>
            <a:r>
              <a:rPr lang="zh-CN" altLang="en-US" sz="2400" kern="0">
                <a:solidFill>
                  <a:schemeClr val="tx2"/>
                </a:solidFill>
                <a:ea typeface="宋体" panose="02010600030101010101" pitchFamily="2" charset="-122"/>
              </a:rPr>
              <a:t>中安装</a:t>
            </a:r>
            <a:r>
              <a:rPr lang="en-US" altLang="zh-CN" sz="2400" kern="0">
                <a:solidFill>
                  <a:schemeClr val="tx2"/>
                </a:solidFill>
                <a:ea typeface="宋体" panose="02010600030101010101" pitchFamily="2" charset="-122"/>
              </a:rPr>
              <a:t>python</a:t>
            </a:r>
            <a:r>
              <a:rPr lang="zh-CN" altLang="en-US" sz="2400" kern="0">
                <a:solidFill>
                  <a:schemeClr val="tx2"/>
                </a:solidFill>
                <a:ea typeface="宋体" panose="02010600030101010101" pitchFamily="2" charset="-122"/>
              </a:rPr>
              <a:t>插件亦可</a:t>
            </a:r>
            <a:endParaRPr lang="en-US" altLang="zh-CN" sz="2400" kern="0" dirty="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下列应用领域，不适合使用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Python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开发的是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   )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科学计算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网络服务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3352800" y="45005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实时处理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3352800" y="53578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数据库编程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" name="椭圆 8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B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2638425" y="456485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椭圆 11"/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2638425" y="54221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" name="矩形: 圆角 12"/>
          <p:cNvSpPr/>
          <p:nvPr>
            <p:custDataLst>
              <p:tags r:id="rId10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提交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8" name="组合 17"/>
          <p:cNvGrpSpPr/>
          <p:nvPr>
            <p:custDataLst>
              <p:tags r:id="rId11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4" name="TitleBackground"/>
            <p:cNvSpPr/>
            <p:nvPr>
              <p:custDataLst>
                <p:tags r:id="rId12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ColorBlock"/>
            <p:cNvSpPr/>
            <p:nvPr>
              <p:custDataLst>
                <p:tags r:id="rId13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TypeText"/>
            <p:cNvSpPr txBox="1"/>
            <p:nvPr>
              <p:custDataLst>
                <p:tags r:id="rId14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7" name="TipText"/>
            <p:cNvSpPr txBox="1"/>
            <p:nvPr>
              <p:custDataLst>
                <p:tags r:id="rId15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3" name="图片 2"/>
          <p:cNvPicPr/>
          <p:nvPr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Python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语言属于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   )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机器语言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汇编语言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3352800" y="45005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高级语言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3352800" y="53578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以上都不是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B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椭圆 11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2638425" y="456485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" name="椭圆 12"/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2638425" y="54221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4" name="矩形: 圆角 13"/>
          <p:cNvSpPr/>
          <p:nvPr>
            <p:custDataLst>
              <p:tags r:id="rId10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提交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9" name="组合 18"/>
          <p:cNvGrpSpPr/>
          <p:nvPr>
            <p:custDataLst>
              <p:tags r:id="rId11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/>
            <p:cNvSpPr/>
            <p:nvPr>
              <p:custDataLst>
                <p:tags r:id="rId12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ColorBlock"/>
            <p:cNvSpPr/>
            <p:nvPr>
              <p:custDataLst>
                <p:tags r:id="rId13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TypeText"/>
            <p:cNvSpPr txBox="1"/>
            <p:nvPr>
              <p:custDataLst>
                <p:tags r:id="rId14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8" name="TipText"/>
            <p:cNvSpPr txBox="1"/>
            <p:nvPr>
              <p:custDataLst>
                <p:tags r:id="rId15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   )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不属于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Python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的特性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面向对象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免费开源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3352800" y="45005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低级语言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3352800" y="53578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可扩展性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B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椭圆 11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2638425" y="456485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" name="椭圆 12"/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2638425" y="54221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4" name="矩形: 圆角 13"/>
          <p:cNvSpPr/>
          <p:nvPr>
            <p:custDataLst>
              <p:tags r:id="rId10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提交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9" name="组合 18"/>
          <p:cNvGrpSpPr/>
          <p:nvPr>
            <p:custDataLst>
              <p:tags r:id="rId11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/>
            <p:cNvSpPr/>
            <p:nvPr>
              <p:custDataLst>
                <p:tags r:id="rId12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ColorBlock"/>
            <p:cNvSpPr/>
            <p:nvPr>
              <p:custDataLst>
                <p:tags r:id="rId13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TypeText"/>
            <p:cNvSpPr txBox="1"/>
            <p:nvPr>
              <p:custDataLst>
                <p:tags r:id="rId14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8" name="TipText"/>
            <p:cNvSpPr txBox="1"/>
            <p:nvPr>
              <p:custDataLst>
                <p:tags r:id="rId15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</p:sld>
</file>

<file path=ppt/tags/tag1.xml><?xml version="1.0" encoding="utf-8"?>
<p:tagLst xmlns:p="http://schemas.openxmlformats.org/presentationml/2006/main">
  <p:tag name="RAINPROBLEM" val="ProblemBody"/>
</p:tagLst>
</file>

<file path=ppt/tags/tag10.xml><?xml version="1.0" encoding="utf-8"?>
<p:tagLst xmlns:p="http://schemas.openxmlformats.org/presentationml/2006/main">
  <p:tag name="RAINPROBLEM" val="ProblemSubmit"/>
  <p:tag name="RAINPROBLEMTYPE" val="MultipleChoice"/>
</p:tagLst>
</file>

<file path=ppt/tags/tag100.xml><?xml version="1.0" encoding="utf-8"?>
<p:tagLst xmlns:p="http://schemas.openxmlformats.org/presentationml/2006/main">
  <p:tag name="RAINPROBLEMTYPE" val="ProblemTypeMarker"/>
</p:tagLst>
</file>

<file path=ppt/tags/tag101.xml><?xml version="1.0" encoding="utf-8"?>
<p:tagLst xmlns:p="http://schemas.openxmlformats.org/presentationml/2006/main">
  <p:tag name="RAINPROBLEM" val="ProblemSetting"/>
  <p:tag name="RAINPROBLEMTYPE" val="MultipleChoice"/>
</p:tagLst>
</file>

<file path=ppt/tags/tag102.xml><?xml version="1.0" encoding="utf-8"?>
<p:tagLst xmlns:p="http://schemas.openxmlformats.org/presentationml/2006/main">
  <p:tag name="RAINPROBLEM" val="MultipleChoice"/>
  <p:tag name="PROBLEMSCORE" val="1.0"/>
</p:tagLst>
</file>

<file path=ppt/tags/tag103.xml><?xml version="1.0" encoding="utf-8"?>
<p:tagLst xmlns:p="http://schemas.openxmlformats.org/presentationml/2006/main">
  <p:tag name="RAINPROBLEM" val="ProblemBody"/>
</p:tagLst>
</file>

<file path=ppt/tags/tag104.xml><?xml version="1.0" encoding="utf-8"?>
<p:tagLst xmlns:p="http://schemas.openxmlformats.org/presentationml/2006/main">
  <p:tag name="RAINPROBLEM" val="ProblemItem"/>
</p:tagLst>
</file>

<file path=ppt/tags/tag105.xml><?xml version="1.0" encoding="utf-8"?>
<p:tagLst xmlns:p="http://schemas.openxmlformats.org/presentationml/2006/main">
  <p:tag name="RAINPROBLEM" val="ProblemItem"/>
</p:tagLst>
</file>

<file path=ppt/tags/tag106.xml><?xml version="1.0" encoding="utf-8"?>
<p:tagLst xmlns:p="http://schemas.openxmlformats.org/presentationml/2006/main">
  <p:tag name="RAINPROBLEM" val="ProblemItem"/>
</p:tagLst>
</file>

<file path=ppt/tags/tag107.xml><?xml version="1.0" encoding="utf-8"?>
<p:tagLst xmlns:p="http://schemas.openxmlformats.org/presentationml/2006/main">
  <p:tag name="RAINPROBLEM" val="ProblemItem"/>
</p:tagLst>
</file>

<file path=ppt/tags/tag108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109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11.xml><?xml version="1.0" encoding="utf-8"?>
<p:tagLst xmlns:p="http://schemas.openxmlformats.org/presentationml/2006/main">
  <p:tag name="RAINPROBLEMTYPE" val="ProblemTypeMarker"/>
</p:tagLst>
</file>

<file path=ppt/tags/tag110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111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112.xml><?xml version="1.0" encoding="utf-8"?>
<p:tagLst xmlns:p="http://schemas.openxmlformats.org/presentationml/2006/main">
  <p:tag name="RAINPROBLEM" val="ProblemSubmit"/>
  <p:tag name="RAINPROBLEMTYPE" val="MultipleChoice"/>
</p:tagLst>
</file>

<file path=ppt/tags/tag113.xml><?xml version="1.0" encoding="utf-8"?>
<p:tagLst xmlns:p="http://schemas.openxmlformats.org/presentationml/2006/main">
  <p:tag name="RAINPROBLEMTYPE" val="ProblemTypeMarker"/>
</p:tagLst>
</file>

<file path=ppt/tags/tag114.xml><?xml version="1.0" encoding="utf-8"?>
<p:tagLst xmlns:p="http://schemas.openxmlformats.org/presentationml/2006/main">
  <p:tag name="RAINPROBLEMTYPE" val="ProblemTypeMarker"/>
</p:tagLst>
</file>

<file path=ppt/tags/tag115.xml><?xml version="1.0" encoding="utf-8"?>
<p:tagLst xmlns:p="http://schemas.openxmlformats.org/presentationml/2006/main">
  <p:tag name="RAINPROBLEMTYPE" val="ProblemTypeMarker"/>
</p:tagLst>
</file>

<file path=ppt/tags/tag116.xml><?xml version="1.0" encoding="utf-8"?>
<p:tagLst xmlns:p="http://schemas.openxmlformats.org/presentationml/2006/main">
  <p:tag name="RAINPROBLEMTYPE" val="ProblemTypeMarker"/>
</p:tagLst>
</file>

<file path=ppt/tags/tag117.xml><?xml version="1.0" encoding="utf-8"?>
<p:tagLst xmlns:p="http://schemas.openxmlformats.org/presentationml/2006/main">
  <p:tag name="RAINPROBLEMTYPE" val="ProblemTypeMarker"/>
</p:tagLst>
</file>

<file path=ppt/tags/tag118.xml><?xml version="1.0" encoding="utf-8"?>
<p:tagLst xmlns:p="http://schemas.openxmlformats.org/presentationml/2006/main">
  <p:tag name="RAINPROBLEM" val="ProblemSetting"/>
  <p:tag name="RAINPROBLEMTYPE" val="MultipleChoice"/>
</p:tagLst>
</file>

<file path=ppt/tags/tag119.xml><?xml version="1.0" encoding="utf-8"?>
<p:tagLst xmlns:p="http://schemas.openxmlformats.org/presentationml/2006/main">
  <p:tag name="RAINPROBLEM" val="MultipleChoice"/>
  <p:tag name="PROBLEMSCORE" val="1.0"/>
</p:tagLst>
</file>

<file path=ppt/tags/tag12.xml><?xml version="1.0" encoding="utf-8"?>
<p:tagLst xmlns:p="http://schemas.openxmlformats.org/presentationml/2006/main">
  <p:tag name="RAINPROBLEMTYPE" val="ProblemTypeMarker"/>
</p:tagLst>
</file>

<file path=ppt/tags/tag120.xml><?xml version="1.0" encoding="utf-8"?>
<p:tagLst xmlns:p="http://schemas.openxmlformats.org/presentationml/2006/main">
  <p:tag name="RAINPROBLEM" val="ProblemBody"/>
</p:tagLst>
</file>

<file path=ppt/tags/tag121.xml><?xml version="1.0" encoding="utf-8"?>
<p:tagLst xmlns:p="http://schemas.openxmlformats.org/presentationml/2006/main">
  <p:tag name="RAINPROBLEM" val="ProblemItem"/>
</p:tagLst>
</file>

<file path=ppt/tags/tag122.xml><?xml version="1.0" encoding="utf-8"?>
<p:tagLst xmlns:p="http://schemas.openxmlformats.org/presentationml/2006/main">
  <p:tag name="RAINPROBLEM" val="ProblemItem"/>
</p:tagLst>
</file>

<file path=ppt/tags/tag123.xml><?xml version="1.0" encoding="utf-8"?>
<p:tagLst xmlns:p="http://schemas.openxmlformats.org/presentationml/2006/main">
  <p:tag name="RAINPROBLEM" val="ProblemItem"/>
</p:tagLst>
</file>

<file path=ppt/tags/tag124.xml><?xml version="1.0" encoding="utf-8"?>
<p:tagLst xmlns:p="http://schemas.openxmlformats.org/presentationml/2006/main">
  <p:tag name="RAINPROBLEM" val="ProblemItem"/>
</p:tagLst>
</file>

<file path=ppt/tags/tag125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126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127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128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129.xml><?xml version="1.0" encoding="utf-8"?>
<p:tagLst xmlns:p="http://schemas.openxmlformats.org/presentationml/2006/main">
  <p:tag name="RAINPROBLEM" val="ProblemSubmit"/>
  <p:tag name="RAINPROBLEMTYPE" val="MultipleChoice"/>
</p:tagLst>
</file>

<file path=ppt/tags/tag13.xml><?xml version="1.0" encoding="utf-8"?>
<p:tagLst xmlns:p="http://schemas.openxmlformats.org/presentationml/2006/main">
  <p:tag name="RAINPROBLEMTYPE" val="ProblemTypeMarker"/>
</p:tagLst>
</file>

<file path=ppt/tags/tag130.xml><?xml version="1.0" encoding="utf-8"?>
<p:tagLst xmlns:p="http://schemas.openxmlformats.org/presentationml/2006/main">
  <p:tag name="RAINPROBLEMTYPE" val="ProblemTypeMarker"/>
</p:tagLst>
</file>

<file path=ppt/tags/tag131.xml><?xml version="1.0" encoding="utf-8"?>
<p:tagLst xmlns:p="http://schemas.openxmlformats.org/presentationml/2006/main">
  <p:tag name="RAINPROBLEMTYPE" val="ProblemTypeMarker"/>
</p:tagLst>
</file>

<file path=ppt/tags/tag132.xml><?xml version="1.0" encoding="utf-8"?>
<p:tagLst xmlns:p="http://schemas.openxmlformats.org/presentationml/2006/main">
  <p:tag name="RAINPROBLEMTYPE" val="ProblemTypeMarker"/>
</p:tagLst>
</file>

<file path=ppt/tags/tag133.xml><?xml version="1.0" encoding="utf-8"?>
<p:tagLst xmlns:p="http://schemas.openxmlformats.org/presentationml/2006/main">
  <p:tag name="RAINPROBLEMTYPE" val="ProblemTypeMarker"/>
</p:tagLst>
</file>

<file path=ppt/tags/tag134.xml><?xml version="1.0" encoding="utf-8"?>
<p:tagLst xmlns:p="http://schemas.openxmlformats.org/presentationml/2006/main">
  <p:tag name="RAINPROBLEMTYPE" val="ProblemTypeMarker"/>
</p:tagLst>
</file>

<file path=ppt/tags/tag135.xml><?xml version="1.0" encoding="utf-8"?>
<p:tagLst xmlns:p="http://schemas.openxmlformats.org/presentationml/2006/main">
  <p:tag name="RAINPROBLEM" val="ProblemSetting"/>
  <p:tag name="RAINPROBLEMTYPE" val="MultipleChoice"/>
</p:tagLst>
</file>

<file path=ppt/tags/tag136.xml><?xml version="1.0" encoding="utf-8"?>
<p:tagLst xmlns:p="http://schemas.openxmlformats.org/presentationml/2006/main">
  <p:tag name="RAINPROBLEM" val="MultipleChoice"/>
  <p:tag name="PROBLEMSCORE" val="1.0"/>
</p:tagLst>
</file>

<file path=ppt/tags/tag137.xml><?xml version="1.0" encoding="utf-8"?>
<p:tagLst xmlns:p="http://schemas.openxmlformats.org/presentationml/2006/main">
  <p:tag name="RAINPROBLEM" val="ProblemBody"/>
</p:tagLst>
</file>

<file path=ppt/tags/tag138.xml><?xml version="1.0" encoding="utf-8"?>
<p:tagLst xmlns:p="http://schemas.openxmlformats.org/presentationml/2006/main">
  <p:tag name="RAINPROBLEM" val="ProblemItem"/>
</p:tagLst>
</file>

<file path=ppt/tags/tag139.xml><?xml version="1.0" encoding="utf-8"?>
<p:tagLst xmlns:p="http://schemas.openxmlformats.org/presentationml/2006/main">
  <p:tag name="RAINPROBLEM" val="ProblemItem"/>
</p:tagLst>
</file>

<file path=ppt/tags/tag14.xml><?xml version="1.0" encoding="utf-8"?>
<p:tagLst xmlns:p="http://schemas.openxmlformats.org/presentationml/2006/main">
  <p:tag name="RAINPROBLEMTYPE" val="ProblemTypeMarker"/>
</p:tagLst>
</file>

<file path=ppt/tags/tag140.xml><?xml version="1.0" encoding="utf-8"?>
<p:tagLst xmlns:p="http://schemas.openxmlformats.org/presentationml/2006/main">
  <p:tag name="RAINPROBLEM" val="ProblemItem"/>
</p:tagLst>
</file>

<file path=ppt/tags/tag141.xml><?xml version="1.0" encoding="utf-8"?>
<p:tagLst xmlns:p="http://schemas.openxmlformats.org/presentationml/2006/main">
  <p:tag name="RAINPROBLEM" val="ProblemItem"/>
</p:tagLst>
</file>

<file path=ppt/tags/tag142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143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144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145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146.xml><?xml version="1.0" encoding="utf-8"?>
<p:tagLst xmlns:p="http://schemas.openxmlformats.org/presentationml/2006/main">
  <p:tag name="RAINPROBLEM" val="ProblemSubmit"/>
  <p:tag name="RAINPROBLEMTYPE" val="MultipleChoice"/>
</p:tagLst>
</file>

<file path=ppt/tags/tag147.xml><?xml version="1.0" encoding="utf-8"?>
<p:tagLst xmlns:p="http://schemas.openxmlformats.org/presentationml/2006/main">
  <p:tag name="RAINPROBLEMTYPE" val="ProblemTypeMarker"/>
</p:tagLst>
</file>

<file path=ppt/tags/tag148.xml><?xml version="1.0" encoding="utf-8"?>
<p:tagLst xmlns:p="http://schemas.openxmlformats.org/presentationml/2006/main">
  <p:tag name="RAINPROBLEMTYPE" val="ProblemTypeMarker"/>
</p:tagLst>
</file>

<file path=ppt/tags/tag149.xml><?xml version="1.0" encoding="utf-8"?>
<p:tagLst xmlns:p="http://schemas.openxmlformats.org/presentationml/2006/main">
  <p:tag name="RAINPROBLEMTYPE" val="ProblemTypeMarker"/>
</p:tagLst>
</file>

<file path=ppt/tags/tag15.xml><?xml version="1.0" encoding="utf-8"?>
<p:tagLst xmlns:p="http://schemas.openxmlformats.org/presentationml/2006/main">
  <p:tag name="RAINPROBLEMTYPE" val="ProblemTypeMarker"/>
</p:tagLst>
</file>

<file path=ppt/tags/tag150.xml><?xml version="1.0" encoding="utf-8"?>
<p:tagLst xmlns:p="http://schemas.openxmlformats.org/presentationml/2006/main">
  <p:tag name="RAINPROBLEMTYPE" val="ProblemTypeMarker"/>
</p:tagLst>
</file>

<file path=ppt/tags/tag151.xml><?xml version="1.0" encoding="utf-8"?>
<p:tagLst xmlns:p="http://schemas.openxmlformats.org/presentationml/2006/main">
  <p:tag name="RAINPROBLEMTYPE" val="ProblemTypeMarker"/>
</p:tagLst>
</file>

<file path=ppt/tags/tag152.xml><?xml version="1.0" encoding="utf-8"?>
<p:tagLst xmlns:p="http://schemas.openxmlformats.org/presentationml/2006/main">
  <p:tag name="RAINPROBLEM" val="ProblemSetting"/>
  <p:tag name="RAINPROBLEMTYPE" val="MultipleChoice"/>
</p:tagLst>
</file>

<file path=ppt/tags/tag153.xml><?xml version="1.0" encoding="utf-8"?>
<p:tagLst xmlns:p="http://schemas.openxmlformats.org/presentationml/2006/main">
  <p:tag name="RAINPROBLEM" val="MultipleChoice"/>
  <p:tag name="PROBLEMSCORE" val="1.0"/>
</p:tagLst>
</file>

<file path=ppt/tags/tag154.xml><?xml version="1.0" encoding="utf-8"?>
<p:tagLst xmlns:p="http://schemas.openxmlformats.org/presentationml/2006/main">
  <p:tag name="RAINPROBLEM" val="ProblemBody"/>
</p:tagLst>
</file>

<file path=ppt/tags/tag155.xml><?xml version="1.0" encoding="utf-8"?>
<p:tagLst xmlns:p="http://schemas.openxmlformats.org/presentationml/2006/main">
  <p:tag name="RAINPROBLEM" val="ProblemItem"/>
</p:tagLst>
</file>

<file path=ppt/tags/tag156.xml><?xml version="1.0" encoding="utf-8"?>
<p:tagLst xmlns:p="http://schemas.openxmlformats.org/presentationml/2006/main">
  <p:tag name="RAINPROBLEM" val="ProblemItem"/>
</p:tagLst>
</file>

<file path=ppt/tags/tag157.xml><?xml version="1.0" encoding="utf-8"?>
<p:tagLst xmlns:p="http://schemas.openxmlformats.org/presentationml/2006/main">
  <p:tag name="RAINPROBLEM" val="ProblemItem"/>
</p:tagLst>
</file>

<file path=ppt/tags/tag158.xml><?xml version="1.0" encoding="utf-8"?>
<p:tagLst xmlns:p="http://schemas.openxmlformats.org/presentationml/2006/main">
  <p:tag name="RAINPROBLEM" val="ProblemItem"/>
</p:tagLst>
</file>

<file path=ppt/tags/tag159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16.xml><?xml version="1.0" encoding="utf-8"?>
<p:tagLst xmlns:p="http://schemas.openxmlformats.org/presentationml/2006/main">
  <p:tag name="RAINPROBLEM" val="ProblemSetting"/>
  <p:tag name="RAINPROBLEMTYPE" val="MultipleChoice"/>
</p:tagLst>
</file>

<file path=ppt/tags/tag160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161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162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163.xml><?xml version="1.0" encoding="utf-8"?>
<p:tagLst xmlns:p="http://schemas.openxmlformats.org/presentationml/2006/main">
  <p:tag name="RAINPROBLEM" val="ProblemSubmit"/>
  <p:tag name="RAINPROBLEMTYPE" val="MultipleChoice"/>
</p:tagLst>
</file>

<file path=ppt/tags/tag164.xml><?xml version="1.0" encoding="utf-8"?>
<p:tagLst xmlns:p="http://schemas.openxmlformats.org/presentationml/2006/main">
  <p:tag name="RAINPROBLEMTYPE" val="ProblemTypeMarker"/>
</p:tagLst>
</file>

<file path=ppt/tags/tag165.xml><?xml version="1.0" encoding="utf-8"?>
<p:tagLst xmlns:p="http://schemas.openxmlformats.org/presentationml/2006/main">
  <p:tag name="RAINPROBLEMTYPE" val="ProblemTypeMarker"/>
</p:tagLst>
</file>

<file path=ppt/tags/tag166.xml><?xml version="1.0" encoding="utf-8"?>
<p:tagLst xmlns:p="http://schemas.openxmlformats.org/presentationml/2006/main">
  <p:tag name="RAINPROBLEMTYPE" val="ProblemTypeMarker"/>
</p:tagLst>
</file>

<file path=ppt/tags/tag167.xml><?xml version="1.0" encoding="utf-8"?>
<p:tagLst xmlns:p="http://schemas.openxmlformats.org/presentationml/2006/main">
  <p:tag name="RAINPROBLEMTYPE" val="ProblemTypeMarker"/>
</p:tagLst>
</file>

<file path=ppt/tags/tag168.xml><?xml version="1.0" encoding="utf-8"?>
<p:tagLst xmlns:p="http://schemas.openxmlformats.org/presentationml/2006/main">
  <p:tag name="RAINPROBLEMTYPE" val="ProblemTypeMarker"/>
</p:tagLst>
</file>

<file path=ppt/tags/tag169.xml><?xml version="1.0" encoding="utf-8"?>
<p:tagLst xmlns:p="http://schemas.openxmlformats.org/presentationml/2006/main">
  <p:tag name="RAINPROBLEM" val="ProblemSetting"/>
  <p:tag name="RAINPROBLEMTYPE" val="MultipleChoice"/>
</p:tagLst>
</file>

<file path=ppt/tags/tag17.xml><?xml version="1.0" encoding="utf-8"?>
<p:tagLst xmlns:p="http://schemas.openxmlformats.org/presentationml/2006/main">
  <p:tag name="RAINPROBLEM" val="MultipleChoice"/>
  <p:tag name="PROBLEMSCORE" val="1.0"/>
</p:tagLst>
</file>

<file path=ppt/tags/tag170.xml><?xml version="1.0" encoding="utf-8"?>
<p:tagLst xmlns:p="http://schemas.openxmlformats.org/presentationml/2006/main">
  <p:tag name="RAINPROBLEM" val="MultipleChoice"/>
  <p:tag name="PROBLEMSCORE" val="1.0"/>
</p:tagLst>
</file>

<file path=ppt/tags/tag171.xml><?xml version="1.0" encoding="utf-8"?>
<p:tagLst xmlns:p="http://schemas.openxmlformats.org/presentationml/2006/main">
  <p:tag name="commondata" val="eyJoZGlkIjoiYjQ0NTljZGFhMzI5Y2IyNGE5ZTg0OTBiMTRjYTgzN2QifQ=="/>
</p:tagLst>
</file>

<file path=ppt/tags/tag18.xml><?xml version="1.0" encoding="utf-8"?>
<p:tagLst xmlns:p="http://schemas.openxmlformats.org/presentationml/2006/main">
  <p:tag name="RAINPROBLEM" val="ProblemBody"/>
</p:tagLst>
</file>

<file path=ppt/tags/tag19.xml><?xml version="1.0" encoding="utf-8"?>
<p:tagLst xmlns:p="http://schemas.openxmlformats.org/presentationml/2006/main">
  <p:tag name="RAINPROBLEM" val="ProblemItem"/>
</p:tagLst>
</file>

<file path=ppt/tags/tag2.xml><?xml version="1.0" encoding="utf-8"?>
<p:tagLst xmlns:p="http://schemas.openxmlformats.org/presentationml/2006/main">
  <p:tag name="RAINPROBLEM" val="ProblemItem"/>
</p:tagLst>
</file>

<file path=ppt/tags/tag20.xml><?xml version="1.0" encoding="utf-8"?>
<p:tagLst xmlns:p="http://schemas.openxmlformats.org/presentationml/2006/main">
  <p:tag name="RAINPROBLEM" val="ProblemItem"/>
</p:tagLst>
</file>

<file path=ppt/tags/tag21.xml><?xml version="1.0" encoding="utf-8"?>
<p:tagLst xmlns:p="http://schemas.openxmlformats.org/presentationml/2006/main">
  <p:tag name="RAINPROBLEM" val="ProblemItem"/>
</p:tagLst>
</file>

<file path=ppt/tags/tag22.xml><?xml version="1.0" encoding="utf-8"?>
<p:tagLst xmlns:p="http://schemas.openxmlformats.org/presentationml/2006/main">
  <p:tag name="RAINPROBLEM" val="ProblemItem"/>
</p:tagLst>
</file>

<file path=ppt/tags/tag23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24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25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26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27.xml><?xml version="1.0" encoding="utf-8"?>
<p:tagLst xmlns:p="http://schemas.openxmlformats.org/presentationml/2006/main">
  <p:tag name="RAINPROBLEM" val="ProblemSubmit"/>
  <p:tag name="RAINPROBLEMTYPE" val="MultipleChoice"/>
</p:tagLst>
</file>

<file path=ppt/tags/tag28.xml><?xml version="1.0" encoding="utf-8"?>
<p:tagLst xmlns:p="http://schemas.openxmlformats.org/presentationml/2006/main">
  <p:tag name="RAINPROBLEMTYPE" val="ProblemTypeMarker"/>
</p:tagLst>
</file>

<file path=ppt/tags/tag29.xml><?xml version="1.0" encoding="utf-8"?>
<p:tagLst xmlns:p="http://schemas.openxmlformats.org/presentationml/2006/main">
  <p:tag name="RAINPROBLEMTYPE" val="ProblemTypeMarker"/>
</p:tagLst>
</file>

<file path=ppt/tags/tag3.xml><?xml version="1.0" encoding="utf-8"?>
<p:tagLst xmlns:p="http://schemas.openxmlformats.org/presentationml/2006/main">
  <p:tag name="RAINPROBLEM" val="ProblemItem"/>
</p:tagLst>
</file>

<file path=ppt/tags/tag30.xml><?xml version="1.0" encoding="utf-8"?>
<p:tagLst xmlns:p="http://schemas.openxmlformats.org/presentationml/2006/main">
  <p:tag name="RAINPROBLEMTYPE" val="ProblemTypeMarker"/>
</p:tagLst>
</file>

<file path=ppt/tags/tag31.xml><?xml version="1.0" encoding="utf-8"?>
<p:tagLst xmlns:p="http://schemas.openxmlformats.org/presentationml/2006/main">
  <p:tag name="RAINPROBLEMTYPE" val="ProblemTypeMarker"/>
</p:tagLst>
</file>

<file path=ppt/tags/tag32.xml><?xml version="1.0" encoding="utf-8"?>
<p:tagLst xmlns:p="http://schemas.openxmlformats.org/presentationml/2006/main">
  <p:tag name="RAINPROBLEMTYPE" val="ProblemTypeMarker"/>
</p:tagLst>
</file>

<file path=ppt/tags/tag33.xml><?xml version="1.0" encoding="utf-8"?>
<p:tagLst xmlns:p="http://schemas.openxmlformats.org/presentationml/2006/main">
  <p:tag name="RAINPROBLEM" val="ProblemSetting"/>
  <p:tag name="RAINPROBLEMTYPE" val="MultipleChoice"/>
</p:tagLst>
</file>

<file path=ppt/tags/tag34.xml><?xml version="1.0" encoding="utf-8"?>
<p:tagLst xmlns:p="http://schemas.openxmlformats.org/presentationml/2006/main">
  <p:tag name="RAINPROBLEM" val="MultipleChoice"/>
  <p:tag name="PROBLEMSCORE" val="1.0"/>
</p:tagLst>
</file>

<file path=ppt/tags/tag35.xml><?xml version="1.0" encoding="utf-8"?>
<p:tagLst xmlns:p="http://schemas.openxmlformats.org/presentationml/2006/main">
  <p:tag name="RAINPROBLEM" val="ProblemBody"/>
</p:tagLst>
</file>

<file path=ppt/tags/tag36.xml><?xml version="1.0" encoding="utf-8"?>
<p:tagLst xmlns:p="http://schemas.openxmlformats.org/presentationml/2006/main">
  <p:tag name="RAINPROBLEM" val="ProblemItem"/>
</p:tagLst>
</file>

<file path=ppt/tags/tag37.xml><?xml version="1.0" encoding="utf-8"?>
<p:tagLst xmlns:p="http://schemas.openxmlformats.org/presentationml/2006/main">
  <p:tag name="RAINPROBLEM" val="ProblemItem"/>
</p:tagLst>
</file>

<file path=ppt/tags/tag38.xml><?xml version="1.0" encoding="utf-8"?>
<p:tagLst xmlns:p="http://schemas.openxmlformats.org/presentationml/2006/main">
  <p:tag name="RAINPROBLEM" val="ProblemItem"/>
</p:tagLst>
</file>

<file path=ppt/tags/tag39.xml><?xml version="1.0" encoding="utf-8"?>
<p:tagLst xmlns:p="http://schemas.openxmlformats.org/presentationml/2006/main">
  <p:tag name="RAINPROBLEM" val="ProblemItem"/>
</p:tagLst>
</file>

<file path=ppt/tags/tag4.xml><?xml version="1.0" encoding="utf-8"?>
<p:tagLst xmlns:p="http://schemas.openxmlformats.org/presentationml/2006/main">
  <p:tag name="RAINPROBLEM" val="ProblemItem"/>
</p:tagLst>
</file>

<file path=ppt/tags/tag40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41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42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43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44.xml><?xml version="1.0" encoding="utf-8"?>
<p:tagLst xmlns:p="http://schemas.openxmlformats.org/presentationml/2006/main">
  <p:tag name="RAINPROBLEM" val="ProblemSubmit"/>
  <p:tag name="RAINPROBLEMTYPE" val="MultipleChoice"/>
</p:tagLst>
</file>

<file path=ppt/tags/tag45.xml><?xml version="1.0" encoding="utf-8"?>
<p:tagLst xmlns:p="http://schemas.openxmlformats.org/presentationml/2006/main">
  <p:tag name="RAINPROBLEMTYPE" val="ProblemTypeMarker"/>
</p:tagLst>
</file>

<file path=ppt/tags/tag46.xml><?xml version="1.0" encoding="utf-8"?>
<p:tagLst xmlns:p="http://schemas.openxmlformats.org/presentationml/2006/main">
  <p:tag name="RAINPROBLEMTYPE" val="ProblemTypeMarker"/>
</p:tagLst>
</file>

<file path=ppt/tags/tag47.xml><?xml version="1.0" encoding="utf-8"?>
<p:tagLst xmlns:p="http://schemas.openxmlformats.org/presentationml/2006/main">
  <p:tag name="RAINPROBLEMTYPE" val="ProblemTypeMarker"/>
</p:tagLst>
</file>

<file path=ppt/tags/tag48.xml><?xml version="1.0" encoding="utf-8"?>
<p:tagLst xmlns:p="http://schemas.openxmlformats.org/presentationml/2006/main">
  <p:tag name="RAINPROBLEMTYPE" val="ProblemTypeMarker"/>
</p:tagLst>
</file>

<file path=ppt/tags/tag49.xml><?xml version="1.0" encoding="utf-8"?>
<p:tagLst xmlns:p="http://schemas.openxmlformats.org/presentationml/2006/main">
  <p:tag name="RAINPROBLEMTYPE" val="ProblemTypeMarker"/>
</p:tagLst>
</file>

<file path=ppt/tags/tag5.xml><?xml version="1.0" encoding="utf-8"?>
<p:tagLst xmlns:p="http://schemas.openxmlformats.org/presentationml/2006/main">
  <p:tag name="RAINPROBLEM" val="ProblemItem"/>
</p:tagLst>
</file>

<file path=ppt/tags/tag50.xml><?xml version="1.0" encoding="utf-8"?>
<p:tagLst xmlns:p="http://schemas.openxmlformats.org/presentationml/2006/main">
  <p:tag name="RAINPROBLEM" val="ProblemSetting"/>
  <p:tag name="RAINPROBLEMTYPE" val="MultipleChoice"/>
</p:tagLst>
</file>

<file path=ppt/tags/tag51.xml><?xml version="1.0" encoding="utf-8"?>
<p:tagLst xmlns:p="http://schemas.openxmlformats.org/presentationml/2006/main">
  <p:tag name="RAINPROBLEM" val="MultipleChoice"/>
  <p:tag name="PROBLEMSCORE" val="1.0"/>
</p:tagLst>
</file>

<file path=ppt/tags/tag52.xml><?xml version="1.0" encoding="utf-8"?>
<p:tagLst xmlns:p="http://schemas.openxmlformats.org/presentationml/2006/main">
  <p:tag name="RAINPROBLEM" val="ProblemBody"/>
</p:tagLst>
</file>

<file path=ppt/tags/tag53.xml><?xml version="1.0" encoding="utf-8"?>
<p:tagLst xmlns:p="http://schemas.openxmlformats.org/presentationml/2006/main">
  <p:tag name="RAINPROBLEM" val="ProblemItem"/>
</p:tagLst>
</file>

<file path=ppt/tags/tag54.xml><?xml version="1.0" encoding="utf-8"?>
<p:tagLst xmlns:p="http://schemas.openxmlformats.org/presentationml/2006/main">
  <p:tag name="RAINPROBLEM" val="ProblemItem"/>
</p:tagLst>
</file>

<file path=ppt/tags/tag55.xml><?xml version="1.0" encoding="utf-8"?>
<p:tagLst xmlns:p="http://schemas.openxmlformats.org/presentationml/2006/main">
  <p:tag name="RAINPROBLEM" val="ProblemItem"/>
</p:tagLst>
</file>

<file path=ppt/tags/tag56.xml><?xml version="1.0" encoding="utf-8"?>
<p:tagLst xmlns:p="http://schemas.openxmlformats.org/presentationml/2006/main">
  <p:tag name="RAINPROBLEM" val="ProblemItem"/>
</p:tagLst>
</file>

<file path=ppt/tags/tag57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58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59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6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60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61.xml><?xml version="1.0" encoding="utf-8"?>
<p:tagLst xmlns:p="http://schemas.openxmlformats.org/presentationml/2006/main">
  <p:tag name="RAINPROBLEM" val="ProblemSubmit"/>
  <p:tag name="RAINPROBLEMTYPE" val="MultipleChoice"/>
</p:tagLst>
</file>

<file path=ppt/tags/tag62.xml><?xml version="1.0" encoding="utf-8"?>
<p:tagLst xmlns:p="http://schemas.openxmlformats.org/presentationml/2006/main">
  <p:tag name="RAINPROBLEMTYPE" val="ProblemTypeMarker"/>
</p:tagLst>
</file>

<file path=ppt/tags/tag63.xml><?xml version="1.0" encoding="utf-8"?>
<p:tagLst xmlns:p="http://schemas.openxmlformats.org/presentationml/2006/main">
  <p:tag name="RAINPROBLEMTYPE" val="ProblemTypeMarker"/>
</p:tagLst>
</file>

<file path=ppt/tags/tag64.xml><?xml version="1.0" encoding="utf-8"?>
<p:tagLst xmlns:p="http://schemas.openxmlformats.org/presentationml/2006/main">
  <p:tag name="RAINPROBLEMTYPE" val="ProblemTypeMarker"/>
</p:tagLst>
</file>

<file path=ppt/tags/tag65.xml><?xml version="1.0" encoding="utf-8"?>
<p:tagLst xmlns:p="http://schemas.openxmlformats.org/presentationml/2006/main">
  <p:tag name="RAINPROBLEMTYPE" val="ProblemTypeMarker"/>
</p:tagLst>
</file>

<file path=ppt/tags/tag66.xml><?xml version="1.0" encoding="utf-8"?>
<p:tagLst xmlns:p="http://schemas.openxmlformats.org/presentationml/2006/main">
  <p:tag name="RAINPROBLEMTYPE" val="ProblemTypeMarker"/>
</p:tagLst>
</file>

<file path=ppt/tags/tag67.xml><?xml version="1.0" encoding="utf-8"?>
<p:tagLst xmlns:p="http://schemas.openxmlformats.org/presentationml/2006/main">
  <p:tag name="RAINPROBLEM" val="ProblemSetting"/>
  <p:tag name="RAINPROBLEMTYPE" val="MultipleChoice"/>
</p:tagLst>
</file>

<file path=ppt/tags/tag68.xml><?xml version="1.0" encoding="utf-8"?>
<p:tagLst xmlns:p="http://schemas.openxmlformats.org/presentationml/2006/main">
  <p:tag name="RAINPROBLEM" val="MultipleChoice"/>
  <p:tag name="PROBLEMSCORE" val="1.0"/>
</p:tagLst>
</file>

<file path=ppt/tags/tag69.xml><?xml version="1.0" encoding="utf-8"?>
<p:tagLst xmlns:p="http://schemas.openxmlformats.org/presentationml/2006/main">
  <p:tag name="RAINPROBLEM" val="ProblemBody"/>
</p:tagLst>
</file>

<file path=ppt/tags/tag7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70.xml><?xml version="1.0" encoding="utf-8"?>
<p:tagLst xmlns:p="http://schemas.openxmlformats.org/presentationml/2006/main">
  <p:tag name="RAINPROBLEM" val="ProblemItem"/>
</p:tagLst>
</file>

<file path=ppt/tags/tag71.xml><?xml version="1.0" encoding="utf-8"?>
<p:tagLst xmlns:p="http://schemas.openxmlformats.org/presentationml/2006/main">
  <p:tag name="RAINPROBLEM" val="ProblemItem"/>
</p:tagLst>
</file>

<file path=ppt/tags/tag72.xml><?xml version="1.0" encoding="utf-8"?>
<p:tagLst xmlns:p="http://schemas.openxmlformats.org/presentationml/2006/main">
  <p:tag name="RAINPROBLEM" val="ProblemItem"/>
</p:tagLst>
</file>

<file path=ppt/tags/tag73.xml><?xml version="1.0" encoding="utf-8"?>
<p:tagLst xmlns:p="http://schemas.openxmlformats.org/presentationml/2006/main">
  <p:tag name="RAINPROBLEM" val="ProblemItem"/>
</p:tagLst>
</file>

<file path=ppt/tags/tag74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75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76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77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78.xml><?xml version="1.0" encoding="utf-8"?>
<p:tagLst xmlns:p="http://schemas.openxmlformats.org/presentationml/2006/main">
  <p:tag name="RAINPROBLEM" val="ProblemSubmit"/>
  <p:tag name="RAINPROBLEMTYPE" val="MultipleChoice"/>
</p:tagLst>
</file>

<file path=ppt/tags/tag79.xml><?xml version="1.0" encoding="utf-8"?>
<p:tagLst xmlns:p="http://schemas.openxmlformats.org/presentationml/2006/main">
  <p:tag name="RAINPROBLEMTYPE" val="ProblemTypeMarker"/>
</p:tagLst>
</file>

<file path=ppt/tags/tag8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80.xml><?xml version="1.0" encoding="utf-8"?>
<p:tagLst xmlns:p="http://schemas.openxmlformats.org/presentationml/2006/main">
  <p:tag name="RAINPROBLEMTYPE" val="ProblemTypeMarker"/>
</p:tagLst>
</file>

<file path=ppt/tags/tag81.xml><?xml version="1.0" encoding="utf-8"?>
<p:tagLst xmlns:p="http://schemas.openxmlformats.org/presentationml/2006/main">
  <p:tag name="RAINPROBLEMTYPE" val="ProblemTypeMarker"/>
</p:tagLst>
</file>

<file path=ppt/tags/tag82.xml><?xml version="1.0" encoding="utf-8"?>
<p:tagLst xmlns:p="http://schemas.openxmlformats.org/presentationml/2006/main">
  <p:tag name="RAINPROBLEMTYPE" val="ProblemTypeMarker"/>
</p:tagLst>
</file>

<file path=ppt/tags/tag83.xml><?xml version="1.0" encoding="utf-8"?>
<p:tagLst xmlns:p="http://schemas.openxmlformats.org/presentationml/2006/main">
  <p:tag name="RAINPROBLEMTYPE" val="ProblemTypeMarker"/>
</p:tagLst>
</file>

<file path=ppt/tags/tag84.xml><?xml version="1.0" encoding="utf-8"?>
<p:tagLst xmlns:p="http://schemas.openxmlformats.org/presentationml/2006/main">
  <p:tag name="RAINPROBLEM" val="ProblemSetting"/>
  <p:tag name="RAINPROBLEMTYPE" val="MultipleChoice"/>
</p:tagLst>
</file>

<file path=ppt/tags/tag85.xml><?xml version="1.0" encoding="utf-8"?>
<p:tagLst xmlns:p="http://schemas.openxmlformats.org/presentationml/2006/main">
  <p:tag name="RAINPROBLEM" val="MultipleChoice"/>
  <p:tag name="PROBLEMSCORE" val="1.0"/>
</p:tagLst>
</file>

<file path=ppt/tags/tag86.xml><?xml version="1.0" encoding="utf-8"?>
<p:tagLst xmlns:p="http://schemas.openxmlformats.org/presentationml/2006/main">
  <p:tag name="RAINPROBLEM" val="ProblemBody"/>
</p:tagLst>
</file>

<file path=ppt/tags/tag87.xml><?xml version="1.0" encoding="utf-8"?>
<p:tagLst xmlns:p="http://schemas.openxmlformats.org/presentationml/2006/main">
  <p:tag name="RAINPROBLEM" val="ProblemItem"/>
</p:tagLst>
</file>

<file path=ppt/tags/tag88.xml><?xml version="1.0" encoding="utf-8"?>
<p:tagLst xmlns:p="http://schemas.openxmlformats.org/presentationml/2006/main">
  <p:tag name="RAINPROBLEM" val="ProblemItem"/>
</p:tagLst>
</file>

<file path=ppt/tags/tag89.xml><?xml version="1.0" encoding="utf-8"?>
<p:tagLst xmlns:p="http://schemas.openxmlformats.org/presentationml/2006/main">
  <p:tag name="RAINPROBLEM" val="ProblemItem"/>
</p:tagLst>
</file>

<file path=ppt/tags/tag9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90.xml><?xml version="1.0" encoding="utf-8"?>
<p:tagLst xmlns:p="http://schemas.openxmlformats.org/presentationml/2006/main">
  <p:tag name="RAINPROBLEM" val="ProblemItem"/>
</p:tagLst>
</file>

<file path=ppt/tags/tag91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92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93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94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95.xml><?xml version="1.0" encoding="utf-8"?>
<p:tagLst xmlns:p="http://schemas.openxmlformats.org/presentationml/2006/main">
  <p:tag name="RAINPROBLEM" val="ProblemSubmit"/>
  <p:tag name="RAINPROBLEMTYPE" val="MultipleChoice"/>
</p:tagLst>
</file>

<file path=ppt/tags/tag96.xml><?xml version="1.0" encoding="utf-8"?>
<p:tagLst xmlns:p="http://schemas.openxmlformats.org/presentationml/2006/main">
  <p:tag name="RAINPROBLEMTYPE" val="ProblemTypeMarker"/>
</p:tagLst>
</file>

<file path=ppt/tags/tag97.xml><?xml version="1.0" encoding="utf-8"?>
<p:tagLst xmlns:p="http://schemas.openxmlformats.org/presentationml/2006/main">
  <p:tag name="RAINPROBLEMTYPE" val="ProblemTypeMarker"/>
</p:tagLst>
</file>

<file path=ppt/tags/tag98.xml><?xml version="1.0" encoding="utf-8"?>
<p:tagLst xmlns:p="http://schemas.openxmlformats.org/presentationml/2006/main">
  <p:tag name="RAINPROBLEMTYPE" val="ProblemTypeMarker"/>
</p:tagLst>
</file>

<file path=ppt/tags/tag99.xml><?xml version="1.0" encoding="utf-8"?>
<p:tagLst xmlns:p="http://schemas.openxmlformats.org/presentationml/2006/main">
  <p:tag name="RAINPROBLEMTYPE" val="ProblemTypeMarker"/>
</p:tagLst>
</file>

<file path=ppt/theme/theme1.xml><?xml version="1.0" encoding="utf-8"?>
<a:theme xmlns:a="http://schemas.openxmlformats.org/drawingml/2006/main" name="ncre-visual basic">
  <a:themeElements>
    <a:clrScheme name="ncre-visual basic 2">
      <a:dk1>
        <a:srgbClr val="23387D"/>
      </a:dk1>
      <a:lt1>
        <a:srgbClr val="FFFFFF"/>
      </a:lt1>
      <a:dk2>
        <a:srgbClr val="1A3D97"/>
      </a:dk2>
      <a:lt2>
        <a:srgbClr val="DDDDDD"/>
      </a:lt2>
      <a:accent1>
        <a:srgbClr val="4972BB"/>
      </a:accent1>
      <a:accent2>
        <a:srgbClr val="6A99D8"/>
      </a:accent2>
      <a:accent3>
        <a:srgbClr val="FFFFFF"/>
      </a:accent3>
      <a:accent4>
        <a:srgbClr val="1C2E6A"/>
      </a:accent4>
      <a:accent5>
        <a:srgbClr val="B1BCDA"/>
      </a:accent5>
      <a:accent6>
        <a:srgbClr val="5F8AC4"/>
      </a:accent6>
      <a:hlink>
        <a:srgbClr val="96B1E6"/>
      </a:hlink>
      <a:folHlink>
        <a:srgbClr val="99C25C"/>
      </a:folHlink>
    </a:clrScheme>
    <a:fontScheme name="ncre-visual basic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  <a:txDef>
      <a:spPr bwMode="auto">
        <a:noFill/>
        <a:ln>
          <a:noFill/>
        </a:ln>
      </a:spPr>
      <a:bodyPr vert="horz" wrap="square" lIns="92075" tIns="46038" rIns="92075" bIns="46038" numCol="1" rtlCol="0" anchor="t" anchorCtr="0" compatLnSpc="1">
        <a:spAutoFit/>
      </a:bodyPr>
      <a:lstStyle>
        <a:defPPr>
          <a:defRPr sz="2800" dirty="0"/>
        </a:defPPr>
      </a:lstStyle>
    </a:txDef>
  </a:objectDefaults>
  <a:extraClrSchemeLst>
    <a:extraClrScheme>
      <a:clrScheme name="ncre-visual basic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re-visual basic 2">
        <a:dk1>
          <a:srgbClr val="23387D"/>
        </a:dk1>
        <a:lt1>
          <a:srgbClr val="FFFFFF"/>
        </a:lt1>
        <a:dk2>
          <a:srgbClr val="1A3D97"/>
        </a:dk2>
        <a:lt2>
          <a:srgbClr val="DDDDDD"/>
        </a:lt2>
        <a:accent1>
          <a:srgbClr val="4972BB"/>
        </a:accent1>
        <a:accent2>
          <a:srgbClr val="6A99D8"/>
        </a:accent2>
        <a:accent3>
          <a:srgbClr val="FFFFFF"/>
        </a:accent3>
        <a:accent4>
          <a:srgbClr val="1C2E6A"/>
        </a:accent4>
        <a:accent5>
          <a:srgbClr val="B1BCDA"/>
        </a:accent5>
        <a:accent6>
          <a:srgbClr val="5F8AC4"/>
        </a:accent6>
        <a:hlink>
          <a:srgbClr val="96B1E6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re-visual basic 3">
        <a:dk1>
          <a:srgbClr val="23387D"/>
        </a:dk1>
        <a:lt1>
          <a:srgbClr val="FFFFFF"/>
        </a:lt1>
        <a:dk2>
          <a:srgbClr val="1A3D97"/>
        </a:dk2>
        <a:lt2>
          <a:srgbClr val="DDDDDD"/>
        </a:lt2>
        <a:accent1>
          <a:srgbClr val="6E51A7"/>
        </a:accent1>
        <a:accent2>
          <a:srgbClr val="8C8EE0"/>
        </a:accent2>
        <a:accent3>
          <a:srgbClr val="FFFFFF"/>
        </a:accent3>
        <a:accent4>
          <a:srgbClr val="1C2E6A"/>
        </a:accent4>
        <a:accent5>
          <a:srgbClr val="BAB3D0"/>
        </a:accent5>
        <a:accent6>
          <a:srgbClr val="7E80CB"/>
        </a:accent6>
        <a:hlink>
          <a:srgbClr val="96B1E6"/>
        </a:hlink>
        <a:folHlink>
          <a:srgbClr val="7BB3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re-visual basic 4">
        <a:dk1>
          <a:srgbClr val="23387D"/>
        </a:dk1>
        <a:lt1>
          <a:srgbClr val="FFFFFF"/>
        </a:lt1>
        <a:dk2>
          <a:srgbClr val="1A3D97"/>
        </a:dk2>
        <a:lt2>
          <a:srgbClr val="DDDDDD"/>
        </a:lt2>
        <a:accent1>
          <a:srgbClr val="4972BB"/>
        </a:accent1>
        <a:accent2>
          <a:srgbClr val="FF3300"/>
        </a:accent2>
        <a:accent3>
          <a:srgbClr val="FFFFFF"/>
        </a:accent3>
        <a:accent4>
          <a:srgbClr val="1C2E6A"/>
        </a:accent4>
        <a:accent5>
          <a:srgbClr val="B1BCDA"/>
        </a:accent5>
        <a:accent6>
          <a:srgbClr val="E72D00"/>
        </a:accent6>
        <a:hlink>
          <a:srgbClr val="96B1E6"/>
        </a:hlink>
        <a:folHlink>
          <a:srgbClr val="00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9308</Words>
  <Application>WPS 演示</Application>
  <PresentationFormat>宽屏</PresentationFormat>
  <Paragraphs>771</Paragraphs>
  <Slides>56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56</vt:i4>
      </vt:variant>
    </vt:vector>
  </HeadingPairs>
  <TitlesOfParts>
    <vt:vector size="71" baseType="lpstr">
      <vt:lpstr>Arial</vt:lpstr>
      <vt:lpstr>宋体</vt:lpstr>
      <vt:lpstr>Wingdings</vt:lpstr>
      <vt:lpstr>仿宋</vt:lpstr>
      <vt:lpstr>华文新魏</vt:lpstr>
      <vt:lpstr>微软雅黑</vt:lpstr>
      <vt:lpstr>Arial Unicode MS</vt:lpstr>
      <vt:lpstr>等线</vt:lpstr>
      <vt:lpstr>Times New Roman</vt:lpstr>
      <vt:lpstr>方正书宋简体</vt:lpstr>
      <vt:lpstr>Inconsolata</vt:lpstr>
      <vt:lpstr>Segoe Print</vt:lpstr>
      <vt:lpstr>Verdana</vt:lpstr>
      <vt:lpstr>Calibri</vt:lpstr>
      <vt:lpstr>ncre-visual basic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第1章 计算机基础知识</dc:title>
  <dc:creator>教育部考试中心</dc:creator>
  <dc:subject>一级Office</dc:subject>
  <cp:lastModifiedBy>聂小东</cp:lastModifiedBy>
  <cp:revision>425</cp:revision>
  <dcterms:created xsi:type="dcterms:W3CDTF">2010-11-23T02:54:00Z</dcterms:created>
  <dcterms:modified xsi:type="dcterms:W3CDTF">2024-08-28T00:24:35Z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E0A168BBCEFD487F936FDCEDE52F0C34_12</vt:lpwstr>
  </property>
</Properties>
</file>