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40" r:id="rId2"/>
    <p:sldId id="341" r:id="rId3"/>
    <p:sldId id="342" r:id="rId4"/>
    <p:sldId id="343" r:id="rId5"/>
    <p:sldId id="345" r:id="rId6"/>
    <p:sldId id="260" r:id="rId7"/>
    <p:sldId id="262" r:id="rId8"/>
    <p:sldId id="277" r:id="rId9"/>
    <p:sldId id="279" r:id="rId10"/>
    <p:sldId id="280" r:id="rId11"/>
    <p:sldId id="278" r:id="rId12"/>
    <p:sldId id="263" r:id="rId13"/>
    <p:sldId id="346" r:id="rId14"/>
    <p:sldId id="281" r:id="rId15"/>
    <p:sldId id="282" r:id="rId16"/>
    <p:sldId id="283" r:id="rId17"/>
    <p:sldId id="288" r:id="rId18"/>
    <p:sldId id="287" r:id="rId19"/>
    <p:sldId id="289" r:id="rId20"/>
    <p:sldId id="337" r:id="rId21"/>
    <p:sldId id="338" r:id="rId22"/>
    <p:sldId id="339" r:id="rId23"/>
    <p:sldId id="264" r:id="rId24"/>
    <p:sldId id="326" r:id="rId25"/>
    <p:sldId id="327" r:id="rId26"/>
    <p:sldId id="328" r:id="rId27"/>
    <p:sldId id="330" r:id="rId28"/>
    <p:sldId id="332" r:id="rId29"/>
    <p:sldId id="333" r:id="rId30"/>
    <p:sldId id="329" r:id="rId31"/>
    <p:sldId id="266" r:id="rId32"/>
    <p:sldId id="267" r:id="rId33"/>
    <p:sldId id="300" r:id="rId34"/>
    <p:sldId id="301" r:id="rId35"/>
    <p:sldId id="302" r:id="rId36"/>
    <p:sldId id="312" r:id="rId37"/>
    <p:sldId id="313" r:id="rId38"/>
    <p:sldId id="314" r:id="rId39"/>
    <p:sldId id="315" r:id="rId40"/>
    <p:sldId id="320" r:id="rId41"/>
    <p:sldId id="321" r:id="rId42"/>
    <p:sldId id="324" r:id="rId43"/>
    <p:sldId id="325" r:id="rId44"/>
    <p:sldId id="322" r:id="rId45"/>
    <p:sldId id="323" r:id="rId46"/>
    <p:sldId id="303" r:id="rId47"/>
    <p:sldId id="304" r:id="rId48"/>
    <p:sldId id="305" r:id="rId49"/>
    <p:sldId id="308" r:id="rId50"/>
    <p:sldId id="309" r:id="rId51"/>
  </p:sldIdLst>
  <p:sldSz cx="12192000" cy="6858000"/>
  <p:notesSz cx="6858000" cy="9144000"/>
  <p:custDataLst>
    <p:tags r:id="rId52"/>
  </p:custDataLst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8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8F97"/>
    <a:srgbClr val="0DC5C9"/>
    <a:srgbClr val="2CAA89"/>
    <a:srgbClr val="0CCAC5"/>
    <a:srgbClr val="F2C88A"/>
    <a:srgbClr val="C88017"/>
    <a:srgbClr val="089DE8"/>
    <a:srgbClr val="E6A1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233" autoAdjust="0"/>
    <p:restoredTop sz="94660"/>
  </p:normalViewPr>
  <p:slideViewPr>
    <p:cSldViewPr snapToGrid="0" showGuides="1">
      <p:cViewPr varScale="1">
        <p:scale>
          <a:sx n="89" d="100"/>
          <a:sy n="89" d="100"/>
        </p:scale>
        <p:origin x="638" y="67"/>
      </p:cViewPr>
      <p:guideLst>
        <p:guide orient="horz" pos="2160"/>
        <p:guide pos="388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wmf"/><Relationship Id="rId1" Type="http://schemas.openxmlformats.org/officeDocument/2006/relationships/image" Target="../media/image4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Relationship Id="rId4" Type="http://schemas.openxmlformats.org/officeDocument/2006/relationships/image" Target="../media/image48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wmf"/><Relationship Id="rId2" Type="http://schemas.openxmlformats.org/officeDocument/2006/relationships/image" Target="../media/image50.wmf"/><Relationship Id="rId1" Type="http://schemas.openxmlformats.org/officeDocument/2006/relationships/image" Target="../media/image49.wmf"/><Relationship Id="rId4" Type="http://schemas.openxmlformats.org/officeDocument/2006/relationships/image" Target="../media/image52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image" Target="../media/image54.wmf"/><Relationship Id="rId1" Type="http://schemas.openxmlformats.org/officeDocument/2006/relationships/image" Target="../media/image53.wmf"/><Relationship Id="rId5" Type="http://schemas.openxmlformats.org/officeDocument/2006/relationships/image" Target="../media/image57.wmf"/><Relationship Id="rId4" Type="http://schemas.openxmlformats.org/officeDocument/2006/relationships/image" Target="../media/image5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0646248-1FCF-4857-8C8D-F79964079B14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58436CB-7AD0-4D17-B908-5AA7310432B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0646248-1FCF-4857-8C8D-F79964079B14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58436CB-7AD0-4D17-B908-5AA7310432B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0646248-1FCF-4857-8C8D-F79964079B14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58436CB-7AD0-4D17-B908-5AA7310432B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0646248-1FCF-4857-8C8D-F79964079B14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58436CB-7AD0-4D17-B908-5AA7310432B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0646248-1FCF-4857-8C8D-F79964079B14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58436CB-7AD0-4D17-B908-5AA7310432B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0646248-1FCF-4857-8C8D-F79964079B14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58436CB-7AD0-4D17-B908-5AA7310432B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0646248-1FCF-4857-8C8D-F79964079B14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58436CB-7AD0-4D17-B908-5AA7310432B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0646248-1FCF-4857-8C8D-F79964079B14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58436CB-7AD0-4D17-B908-5AA7310432B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0646248-1FCF-4857-8C8D-F79964079B14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58436CB-7AD0-4D17-B908-5AA7310432B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0646248-1FCF-4857-8C8D-F79964079B14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58436CB-7AD0-4D17-B908-5AA7310432B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0646248-1FCF-4857-8C8D-F79964079B14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58436CB-7AD0-4D17-B908-5AA7310432B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0646248-1FCF-4857-8C8D-F79964079B14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58436CB-7AD0-4D17-B908-5AA7310432B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29.png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slide" Target="slide3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slide" Target="slid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25.jpeg"/><Relationship Id="rId7" Type="http://schemas.openxmlformats.org/officeDocument/2006/relationships/image" Target="../media/image4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42.wmf"/><Relationship Id="rId4" Type="http://schemas.openxmlformats.org/officeDocument/2006/relationships/oleObject" Target="../embeddings/oleObject1.bin"/><Relationship Id="rId9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image" Target="../media/image25.jpeg"/><Relationship Id="rId7" Type="http://schemas.openxmlformats.org/officeDocument/2006/relationships/image" Target="../media/image46.wmf"/><Relationship Id="rId12" Type="http://schemas.openxmlformats.org/officeDocument/2006/relationships/slide" Target="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48.wmf"/><Relationship Id="rId5" Type="http://schemas.openxmlformats.org/officeDocument/2006/relationships/image" Target="../media/image45.wmf"/><Relationship Id="rId10" Type="http://schemas.openxmlformats.org/officeDocument/2006/relationships/oleObject" Target="../embeddings/oleObject6.bin"/><Relationship Id="rId4" Type="http://schemas.openxmlformats.org/officeDocument/2006/relationships/oleObject" Target="../embeddings/oleObject3.bin"/><Relationship Id="rId9" Type="http://schemas.openxmlformats.org/officeDocument/2006/relationships/image" Target="../media/image47.w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image" Target="../media/image25.jpeg"/><Relationship Id="rId7" Type="http://schemas.openxmlformats.org/officeDocument/2006/relationships/image" Target="../media/image50.wmf"/><Relationship Id="rId12" Type="http://schemas.openxmlformats.org/officeDocument/2006/relationships/slide" Target="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8.bin"/><Relationship Id="rId11" Type="http://schemas.openxmlformats.org/officeDocument/2006/relationships/image" Target="../media/image52.wmf"/><Relationship Id="rId5" Type="http://schemas.openxmlformats.org/officeDocument/2006/relationships/image" Target="../media/image49.wmf"/><Relationship Id="rId10" Type="http://schemas.openxmlformats.org/officeDocument/2006/relationships/oleObject" Target="../embeddings/oleObject10.bin"/><Relationship Id="rId4" Type="http://schemas.openxmlformats.org/officeDocument/2006/relationships/oleObject" Target="../embeddings/oleObject7.bin"/><Relationship Id="rId9" Type="http://schemas.openxmlformats.org/officeDocument/2006/relationships/image" Target="../media/image51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13" Type="http://schemas.openxmlformats.org/officeDocument/2006/relationships/image" Target="../media/image57.wmf"/><Relationship Id="rId3" Type="http://schemas.openxmlformats.org/officeDocument/2006/relationships/image" Target="../media/image25.jpeg"/><Relationship Id="rId7" Type="http://schemas.openxmlformats.org/officeDocument/2006/relationships/image" Target="../media/image54.wmf"/><Relationship Id="rId12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2.bin"/><Relationship Id="rId11" Type="http://schemas.openxmlformats.org/officeDocument/2006/relationships/image" Target="../media/image56.wmf"/><Relationship Id="rId5" Type="http://schemas.openxmlformats.org/officeDocument/2006/relationships/image" Target="../media/image53.wmf"/><Relationship Id="rId15" Type="http://schemas.openxmlformats.org/officeDocument/2006/relationships/image" Target="../media/image58.png"/><Relationship Id="rId10" Type="http://schemas.openxmlformats.org/officeDocument/2006/relationships/oleObject" Target="../embeddings/oleObject14.bin"/><Relationship Id="rId4" Type="http://schemas.openxmlformats.org/officeDocument/2006/relationships/oleObject" Target="../embeddings/oleObject11.bin"/><Relationship Id="rId9" Type="http://schemas.openxmlformats.org/officeDocument/2006/relationships/image" Target="../media/image55.wmf"/><Relationship Id="rId14" Type="http://schemas.openxmlformats.org/officeDocument/2006/relationships/slide" Target="slid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7" Type="http://schemas.openxmlformats.org/officeDocument/2006/relationships/slide" Target="slide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46.xml"/><Relationship Id="rId5" Type="http://schemas.openxmlformats.org/officeDocument/2006/relationships/slide" Target="slide31.xml"/><Relationship Id="rId4" Type="http://schemas.openxmlformats.org/officeDocument/2006/relationships/slide" Target="slide2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7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7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7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7" Type="http://schemas.openxmlformats.org/officeDocument/2006/relationships/slide" Target="slide3.xml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7" Type="http://schemas.openxmlformats.org/officeDocument/2006/relationships/slide" Target="slide3.xml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8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7" Type="http://schemas.openxmlformats.org/officeDocument/2006/relationships/slide" Target="slide3.xml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.png"/><Relationship Id="rId4" Type="http://schemas.openxmlformats.org/officeDocument/2006/relationships/image" Target="../media/image9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9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9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7" Type="http://schemas.openxmlformats.org/officeDocument/2006/relationships/slide" Target="slide3.xml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5" Type="http://schemas.openxmlformats.org/officeDocument/2006/relationships/image" Target="../media/image102.png"/><Relationship Id="rId4" Type="http://schemas.openxmlformats.org/officeDocument/2006/relationships/image" Target="../media/image9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10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" Target="slide3.xml"/><Relationship Id="rId7" Type="http://schemas.openxmlformats.org/officeDocument/2006/relationships/image" Target="../media/image2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3534788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931844" y="1301809"/>
            <a:ext cx="74104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defRPr/>
            </a:pPr>
            <a:r>
              <a:rPr lang="zh-CN" altLang="zh-CN" sz="2800" kern="100" noProof="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2.1.2 比例</a:t>
            </a:r>
            <a:r>
              <a:rPr lang="zh-CN" altLang="zh-CN" sz="2800" kern="100" noProof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（GB/T 50001-2017） </a:t>
            </a:r>
          </a:p>
        </p:txBody>
      </p:sp>
      <p:sp>
        <p:nvSpPr>
          <p:cNvPr id="102" name="文本框 101"/>
          <p:cNvSpPr txBox="1"/>
          <p:nvPr/>
        </p:nvSpPr>
        <p:spPr>
          <a:xfrm>
            <a:off x="656906" y="1950124"/>
            <a:ext cx="11535093" cy="101566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66700"/>
            <a:r>
              <a:rPr lang="zh-CN" sz="2000">
                <a:latin typeface="微软雅黑" panose="020B0503020204020204" pitchFamily="34" charset="-122"/>
                <a:ea typeface="微软雅黑" panose="020B0503020204020204" pitchFamily="34" charset="-122"/>
              </a:rPr>
              <a:t>图样的比例，应为图形与实物相对应的线性尺寸之比。比例的符号应为“：”，比例应以阿拉伯数字表示。</a:t>
            </a:r>
          </a:p>
          <a:p>
            <a:pPr indent="266700"/>
            <a:r>
              <a:rPr lang="en-US" altLang="zh-CN" sz="2000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sz="2000">
                <a:latin typeface="微软雅黑" panose="020B0503020204020204" pitchFamily="34" charset="-122"/>
                <a:ea typeface="微软雅黑" panose="020B0503020204020204" pitchFamily="34" charset="-122"/>
              </a:rPr>
              <a:t>比例宜注写在图名的右侧，字的基准线应取平；比例的字高宜比图名的字高小一号或二号。</a:t>
            </a:r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3" name="表格 2"/>
          <p:cNvGraphicFramePr/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14230198"/>
              </p:ext>
            </p:extLst>
          </p:nvPr>
        </p:nvGraphicFramePr>
        <p:xfrm>
          <a:off x="1128898" y="4550728"/>
          <a:ext cx="9484995" cy="209613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22805"/>
                <a:gridCol w="7362190"/>
              </a:tblGrid>
              <a:tr h="89789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常用比例</a:t>
                      </a:r>
                      <a:endParaRPr lang="en-US" altLang="en-US" sz="1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l∶1、1∶2、1: 5、1: 10、l: 20、1: 30、1: 50、1: 100、1 :150、1: 200、1: 500、1: 1000、1: 2000</a:t>
                      </a:r>
                      <a:endParaRPr lang="en-US" altLang="en-US" sz="1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9824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可用比例</a:t>
                      </a:r>
                      <a:endParaRPr lang="en-US" altLang="en-US" sz="1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l∶3、l∶4、1 :6、l : 15、l : 25、1: 40、1 : 60、1: 80、1 :250、l：300、l:400、1 : 600、1: 5000、1: 10000、1:20000、l :50000、1:100000、1:200000</a:t>
                      </a:r>
                      <a:endParaRPr lang="en-US" altLang="en-US" sz="1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695325" y="3316605"/>
            <a:ext cx="508000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indent="266700">
              <a:defRPr sz="20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/>
              <a:t>一般情况下，一个图样应选用一种比例。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95325" y="3987800"/>
            <a:ext cx="508000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indent="266700">
              <a:defRPr sz="20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/>
              <a:t>特殊情况下也可自选</a:t>
            </a:r>
            <a:r>
              <a:rPr lang="zh-CN" smtClean="0"/>
              <a:t>比例</a:t>
            </a:r>
            <a:endParaRPr lang="zh-CN"/>
          </a:p>
        </p:txBody>
      </p:sp>
      <p:sp>
        <p:nvSpPr>
          <p:cNvPr id="9" name="矩形: 剪去对角 6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返回本章目录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5325" y="3080942"/>
            <a:ext cx="4519052" cy="899238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1584478" y="463550"/>
            <a:ext cx="4605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第</a:t>
            </a:r>
            <a:r>
              <a:rPr lang="en-US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章    制图的基本知识</a:t>
            </a:r>
            <a:endParaRPr kumimoji="0" lang="zh-CN" altLang="en-US" sz="3200" b="1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045200" y="507250"/>
            <a:ext cx="48349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2.1 图幅、线性、字体、尺寸标注 </a:t>
            </a:r>
            <a:endParaRPr lang="zh-CN" altLang="en-US" sz="2400" b="1">
              <a:solidFill>
                <a:srgbClr val="FF0000"/>
              </a:solidFill>
            </a:endParaRPr>
          </a:p>
          <a:p>
            <a:endParaRPr lang="zh-CN" altLang="en-US" sz="1600" b="1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738767" y="1107062"/>
            <a:ext cx="74104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defRPr/>
            </a:pPr>
            <a:r>
              <a:rPr lang="zh-CN" altLang="zh-CN" sz="2800" kern="100" noProof="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2.1.3 字体</a:t>
            </a:r>
            <a:r>
              <a:rPr lang="zh-CN" altLang="zh-CN" sz="2800" kern="100" noProof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（GB/</a:t>
            </a:r>
            <a:r>
              <a:rPr lang="zh-CN" altLang="zh-CN" sz="2800" kern="100" noProof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T </a:t>
            </a:r>
            <a:r>
              <a:rPr lang="en-US" altLang="zh-CN" sz="2800" kern="100" noProof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14691</a:t>
            </a:r>
            <a:r>
              <a:rPr lang="zh-CN" altLang="zh-CN" sz="2800" kern="100" noProof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800" kern="100" noProof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1993</a:t>
            </a:r>
            <a:r>
              <a:rPr lang="zh-CN" altLang="zh-CN" sz="2800" kern="100" noProof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</a:t>
            </a:r>
            <a:endParaRPr lang="zh-CN" altLang="zh-CN" sz="2800" kern="100" noProof="0" dirty="0" smtClean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5" name="矩形: 剪去对角 6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返回本章目录</a:t>
            </a:r>
          </a:p>
        </p:txBody>
      </p:sp>
      <p:sp>
        <p:nvSpPr>
          <p:cNvPr id="6" name="矩形 5"/>
          <p:cNvSpPr/>
          <p:nvPr/>
        </p:nvSpPr>
        <p:spPr>
          <a:xfrm>
            <a:off x="1584478" y="463550"/>
            <a:ext cx="4605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第</a:t>
            </a:r>
            <a:r>
              <a:rPr lang="en-US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章    制图的基本知识</a:t>
            </a:r>
            <a:endParaRPr kumimoji="0" lang="zh-CN" altLang="en-US" sz="3200" b="1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045200" y="507250"/>
            <a:ext cx="48349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2.1 图幅、线性、字体、尺寸标注 </a:t>
            </a:r>
            <a:endParaRPr lang="zh-CN" altLang="en-US" sz="2400" b="1">
              <a:solidFill>
                <a:srgbClr val="FF0000"/>
              </a:solidFill>
            </a:endParaRPr>
          </a:p>
          <a:p>
            <a:endParaRPr lang="zh-CN" altLang="en-US" sz="1600" b="1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8856" y="2148001"/>
            <a:ext cx="8276037" cy="418374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图片 2" descr="手机屏幕的截图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3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8218" y="1897256"/>
            <a:ext cx="9331960" cy="10769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2143" y="3049463"/>
            <a:ext cx="8205470" cy="11950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2633" y="4362802"/>
            <a:ext cx="9173210" cy="10807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2035" y="5610383"/>
            <a:ext cx="8265160" cy="12769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矩形: 剪去对角 6">
            <a:hlinkClick r:id="rId7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返回本章目录</a:t>
            </a:r>
          </a:p>
        </p:txBody>
      </p:sp>
      <p:sp>
        <p:nvSpPr>
          <p:cNvPr id="8" name="矩形 7"/>
          <p:cNvSpPr/>
          <p:nvPr/>
        </p:nvSpPr>
        <p:spPr>
          <a:xfrm>
            <a:off x="1584478" y="463550"/>
            <a:ext cx="4605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第</a:t>
            </a:r>
            <a:r>
              <a:rPr lang="en-US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章    制图的基本知识</a:t>
            </a:r>
            <a:endParaRPr kumimoji="0" lang="zh-CN" altLang="en-US" sz="3200" b="1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045200" y="507250"/>
            <a:ext cx="48349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2.1 图幅、线性、字体、尺寸标注 </a:t>
            </a:r>
            <a:endParaRPr lang="zh-CN" altLang="en-US" sz="2400" b="1">
              <a:solidFill>
                <a:srgbClr val="FF0000"/>
              </a:solidFill>
            </a:endParaRPr>
          </a:p>
          <a:p>
            <a:endParaRPr lang="zh-CN" altLang="en-US" sz="1600" b="1"/>
          </a:p>
        </p:txBody>
      </p:sp>
      <p:sp>
        <p:nvSpPr>
          <p:cNvPr id="10" name="文本框 9"/>
          <p:cNvSpPr txBox="1"/>
          <p:nvPr/>
        </p:nvSpPr>
        <p:spPr>
          <a:xfrm>
            <a:off x="738767" y="1107062"/>
            <a:ext cx="74104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defRPr/>
            </a:pPr>
            <a:r>
              <a:rPr lang="zh-CN" altLang="zh-CN" sz="2800" kern="100" noProof="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2.1.3 字体</a:t>
            </a:r>
            <a:r>
              <a:rPr lang="zh-CN" altLang="zh-CN" sz="2800" kern="100" noProof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（GB/T 50001-2017）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604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372110" y="964565"/>
            <a:ext cx="5951052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defRPr/>
            </a:pPr>
            <a:r>
              <a:rPr lang="zh-CN" altLang="zh-CN" sz="2800" kern="100" noProof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2.1.4  图线（GB/T 50001-2017）</a:t>
            </a:r>
          </a:p>
        </p:txBody>
      </p:sp>
      <p:sp>
        <p:nvSpPr>
          <p:cNvPr id="102" name="文本框 101"/>
          <p:cNvSpPr txBox="1"/>
          <p:nvPr/>
        </p:nvSpPr>
        <p:spPr>
          <a:xfrm>
            <a:off x="1142520" y="1641725"/>
            <a:ext cx="10361283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图线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有粗、中粗、中、细之分。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33825" y="2147375"/>
            <a:ext cx="10535789" cy="120032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每个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图样,应根据复杂程度与比例大小，先选定基本线宽</a:t>
            </a:r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kumimoji="1" lang="en-US" altLang="zh-CN" sz="2400">
                <a:latin typeface="黑体" pitchFamily="49" charset="-122"/>
                <a:ea typeface="黑体" pitchFamily="49" charset="-122"/>
              </a:rPr>
              <a:t> (</a:t>
            </a:r>
            <a:r>
              <a:rPr kumimoji="1" lang="zh-CN" altLang="en-US" sz="2400">
                <a:latin typeface="黑体" pitchFamily="49" charset="-122"/>
                <a:ea typeface="黑体" pitchFamily="49" charset="-122"/>
              </a:rPr>
              <a:t>即粗线</a:t>
            </a:r>
            <a:r>
              <a:rPr kumimoji="1" lang="zh-CN" altLang="en-US" sz="2400">
                <a:latin typeface="黑体" pitchFamily="49" charset="-122"/>
                <a:ea typeface="黑体" pitchFamily="49" charset="-122"/>
              </a:rPr>
              <a:t>宽度</a:t>
            </a:r>
            <a:r>
              <a:rPr kumimoji="1" lang="en-US" altLang="zh-CN" sz="2400" smtClean="0">
                <a:latin typeface="黑体" pitchFamily="49" charset="-122"/>
                <a:ea typeface="黑体" pitchFamily="49" charset="-122"/>
              </a:rPr>
              <a:t>),</a:t>
            </a:r>
            <a:r>
              <a:rPr kumimoji="1" lang="zh-CN" altLang="en-US" sz="2400" smtClean="0">
                <a:latin typeface="黑体" pitchFamily="49" charset="-122"/>
                <a:ea typeface="黑体" pitchFamily="49" charset="-122"/>
              </a:rPr>
              <a:t>再</a:t>
            </a:r>
            <a:r>
              <a:rPr kumimoji="1" lang="zh-CN" altLang="en-US" sz="2400">
                <a:latin typeface="黑体" pitchFamily="49" charset="-122"/>
                <a:ea typeface="黑体" pitchFamily="49" charset="-122"/>
              </a:rPr>
              <a:t>对应确定其他</a:t>
            </a:r>
            <a:r>
              <a:rPr kumimoji="1" lang="zh-CN" altLang="en-US" sz="2400">
                <a:latin typeface="黑体" pitchFamily="49" charset="-122"/>
                <a:ea typeface="黑体" pitchFamily="49" charset="-122"/>
              </a:rPr>
              <a:t>线宽</a:t>
            </a:r>
            <a:r>
              <a:rPr kumimoji="1" lang="zh-CN" altLang="en-US" sz="2400" smtClean="0">
                <a:latin typeface="黑体" pitchFamily="49" charset="-122"/>
                <a:ea typeface="黑体" pitchFamily="49" charset="-122"/>
              </a:rPr>
              <a:t>。</a:t>
            </a:r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b值可从线宽系列中选取，</a:t>
            </a:r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即1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.4、1.0、0.7、0.5</a:t>
            </a:r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、mm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sp>
        <p:nvSpPr>
          <p:cNvPr id="7" name="矩形 6"/>
          <p:cNvSpPr/>
          <p:nvPr/>
        </p:nvSpPr>
        <p:spPr>
          <a:xfrm>
            <a:off x="1584478" y="463550"/>
            <a:ext cx="4605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第</a:t>
            </a:r>
            <a:r>
              <a:rPr lang="en-US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章    制图的基本知识</a:t>
            </a:r>
            <a:endParaRPr kumimoji="0" lang="zh-CN" altLang="en-US" sz="3200" b="1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045200" y="507250"/>
            <a:ext cx="48349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2.1 图幅、线性、字体、尺寸标注 </a:t>
            </a:r>
            <a:endParaRPr lang="zh-CN" altLang="en-US" sz="2400" b="1">
              <a:solidFill>
                <a:srgbClr val="FF0000"/>
              </a:solidFill>
            </a:endParaRPr>
          </a:p>
          <a:p>
            <a:endParaRPr lang="zh-CN" altLang="en-US" sz="1600" b="1"/>
          </a:p>
        </p:txBody>
      </p:sp>
      <p:sp>
        <p:nvSpPr>
          <p:cNvPr id="10" name="矩形: 剪去对角 6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返回本章目录</a:t>
            </a:r>
          </a:p>
        </p:txBody>
      </p:sp>
      <p:graphicFrame>
        <p:nvGraphicFramePr>
          <p:cNvPr id="14" name="Group 70">
            <a:extLst>
              <a:ext uri="{FF2B5EF4-FFF2-40B4-BE49-F238E27FC236}">
                <a16:creationId xmlns:a16="http://schemas.microsoft.com/office/drawing/2014/main" xmlns="" id="{5E3D8471-21AF-421D-9A93-369277F6D3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6547815"/>
              </p:ext>
            </p:extLst>
          </p:nvPr>
        </p:nvGraphicFramePr>
        <p:xfrm>
          <a:off x="833826" y="3597917"/>
          <a:ext cx="8451850" cy="3194043"/>
        </p:xfrm>
        <a:graphic>
          <a:graphicData uri="http://schemas.openxmlformats.org/drawingml/2006/table">
            <a:tbl>
              <a:tblPr>
                <a:effectLst>
                  <a:outerShdw blurRad="152400" dist="317500" dir="5400000" sx="90000" sy="-19000" rotWithShape="0">
                    <a:prstClr val="black">
                      <a:alpha val="15000"/>
                    </a:prstClr>
                  </a:outerShdw>
                </a:effectLst>
              </a:tblPr>
              <a:tblGrid>
                <a:gridCol w="1223810">
                  <a:extLst>
                    <a:ext uri="{9D8B030D-6E8A-4147-A177-3AD203B41FA5}">
                      <a16:colId xmlns:a16="http://schemas.microsoft.com/office/drawing/2014/main" xmlns="" val="2779240401"/>
                    </a:ext>
                  </a:extLst>
                </a:gridCol>
                <a:gridCol w="1979526">
                  <a:extLst>
                    <a:ext uri="{9D8B030D-6E8A-4147-A177-3AD203B41FA5}">
                      <a16:colId xmlns:a16="http://schemas.microsoft.com/office/drawing/2014/main" xmlns="" val="1453271707"/>
                    </a:ext>
                  </a:extLst>
                </a:gridCol>
                <a:gridCol w="1689347">
                  <a:extLst>
                    <a:ext uri="{9D8B030D-6E8A-4147-A177-3AD203B41FA5}">
                      <a16:colId xmlns:a16="http://schemas.microsoft.com/office/drawing/2014/main" xmlns="" val="3022626912"/>
                    </a:ext>
                  </a:extLst>
                </a:gridCol>
                <a:gridCol w="1649076">
                  <a:extLst>
                    <a:ext uri="{9D8B030D-6E8A-4147-A177-3AD203B41FA5}">
                      <a16:colId xmlns:a16="http://schemas.microsoft.com/office/drawing/2014/main" xmlns="" val="1202774889"/>
                    </a:ext>
                  </a:extLst>
                </a:gridCol>
                <a:gridCol w="1910091">
                  <a:extLst>
                    <a:ext uri="{9D8B030D-6E8A-4147-A177-3AD203B41FA5}">
                      <a16:colId xmlns:a16="http://schemas.microsoft.com/office/drawing/2014/main" xmlns="" val="3025426550"/>
                    </a:ext>
                  </a:extLst>
                </a:gridCol>
              </a:tblGrid>
              <a:tr h="62273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线宽比 </a:t>
                      </a:r>
                      <a:endParaRPr kumimoji="0" lang="zh-CN" alt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T="45714" marB="45714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线宽组</a:t>
                      </a:r>
                      <a:endParaRPr kumimoji="0" lang="zh-CN" alt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T="45714" marB="45714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2059937697"/>
                  </a:ext>
                </a:extLst>
              </a:tr>
              <a:tr h="68579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200" i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kumimoji="0" lang="en-US" altLang="zh-CN" sz="2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幼圆" panose="020105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T="45714" marB="45714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</a:t>
                      </a:r>
                      <a:endParaRPr kumimoji="0" lang="en-US" altLang="zh-CN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幼圆" panose="020105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T="45714" marB="45714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</a:t>
                      </a:r>
                      <a:endParaRPr kumimoji="0" lang="en-US" altLang="zh-CN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幼圆" panose="020105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T="45714" marB="45714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</a:t>
                      </a:r>
                      <a:endParaRPr kumimoji="0" lang="en-US" altLang="zh-CN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幼圆" panose="020105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T="45714" marB="45714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</a:t>
                      </a:r>
                      <a:endParaRPr kumimoji="0" lang="en-US" altLang="zh-CN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幼圆" panose="020105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T="45714" marB="45714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36981063"/>
                  </a:ext>
                </a:extLst>
              </a:tr>
              <a:tr h="60959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200" i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0.7b</a:t>
                      </a:r>
                      <a:endParaRPr kumimoji="0" lang="en-US" altLang="zh-CN" sz="2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幼圆" panose="020105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T="45714" marB="45714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</a:t>
                      </a:r>
                      <a:endParaRPr kumimoji="0" lang="en-US" altLang="zh-CN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幼圆" panose="020105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T="45714" marB="45714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</a:t>
                      </a:r>
                      <a:endParaRPr kumimoji="0" lang="en-US" altLang="zh-CN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幼圆" panose="020105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T="45714" marB="45714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0.35</a:t>
                      </a:r>
                      <a:endParaRPr kumimoji="0" lang="en-US" altLang="zh-CN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幼圆" panose="020105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T="45714" marB="45714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0.35</a:t>
                      </a:r>
                      <a:endParaRPr kumimoji="0" lang="en-US" altLang="zh-CN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幼圆" panose="020105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T="45714" marB="45714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11316992"/>
                  </a:ext>
                </a:extLst>
              </a:tr>
              <a:tr h="6095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幼圆" panose="02010509060101010101" pitchFamily="49" charset="-122"/>
                          <a:cs typeface="Times New Roman" panose="02020603050405020304" pitchFamily="18" charset="0"/>
                        </a:rPr>
                        <a:t>0.5b</a:t>
                      </a:r>
                    </a:p>
                  </a:txBody>
                  <a:tcPr marT="45714" marB="45714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幼圆" panose="02010509060101010101" pitchFamily="49" charset="-122"/>
                          <a:cs typeface="Times New Roman" panose="02020603050405020304" pitchFamily="18" charset="0"/>
                        </a:rPr>
                        <a:t>0.7</a:t>
                      </a:r>
                    </a:p>
                  </a:txBody>
                  <a:tcPr marT="45714" marB="45714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幼圆" panose="02010509060101010101" pitchFamily="49" charset="-122"/>
                          <a:cs typeface="Times New Roman" panose="02020603050405020304" pitchFamily="18" charset="0"/>
                        </a:rPr>
                        <a:t>0.5</a:t>
                      </a:r>
                    </a:p>
                  </a:txBody>
                  <a:tcPr marT="45714" marB="45714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幼圆" panose="02010509060101010101" pitchFamily="49" charset="-122"/>
                          <a:cs typeface="Times New Roman" panose="02020603050405020304" pitchFamily="18" charset="0"/>
                        </a:rPr>
                        <a:t>0.35</a:t>
                      </a:r>
                    </a:p>
                  </a:txBody>
                  <a:tcPr marT="45714" marB="45714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幼圆" panose="02010509060101010101" pitchFamily="49" charset="-122"/>
                          <a:cs typeface="Times New Roman" panose="02020603050405020304" pitchFamily="18" charset="0"/>
                        </a:rPr>
                        <a:t>0.25</a:t>
                      </a:r>
                    </a:p>
                  </a:txBody>
                  <a:tcPr marT="45714" marB="45714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02962554"/>
                  </a:ext>
                </a:extLst>
              </a:tr>
              <a:tr h="66633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200" i="1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0.25b</a:t>
                      </a:r>
                      <a:endParaRPr kumimoji="0" lang="en-US" altLang="zh-CN" sz="2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幼圆" panose="020105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T="45714" marB="45714" anchor="ctr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0.35</a:t>
                      </a:r>
                      <a:endParaRPr kumimoji="0" lang="en-US" altLang="zh-CN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幼圆" panose="020105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T="45714" marB="45714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0.25</a:t>
                      </a:r>
                      <a:endParaRPr kumimoji="0" lang="en-US" altLang="zh-CN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幼圆" panose="020105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T="45714" marB="45714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0.18</a:t>
                      </a:r>
                      <a:endParaRPr kumimoji="0" lang="en-US" altLang="zh-CN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幼圆" panose="020105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T="45714" marB="45714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20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0.13</a:t>
                      </a:r>
                      <a:endParaRPr kumimoji="0" lang="en-US" altLang="zh-CN" sz="2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幼圆" panose="020105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T="45714" marB="45714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07285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4703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604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372110" y="964565"/>
            <a:ext cx="4255769" cy="95410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defRPr/>
            </a:pPr>
            <a:r>
              <a:rPr lang="zh-CN" altLang="zh-CN" sz="2800" kern="100" noProof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2.1.4  图线（GB/T 50001-2017）</a:t>
            </a:r>
          </a:p>
        </p:txBody>
      </p:sp>
      <p:sp>
        <p:nvSpPr>
          <p:cNvPr id="102" name="文本框 101"/>
          <p:cNvSpPr txBox="1"/>
          <p:nvPr/>
        </p:nvSpPr>
        <p:spPr>
          <a:xfrm>
            <a:off x="508000" y="2340927"/>
            <a:ext cx="3511909" cy="120032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画在图纸上的线条统称图线。图线有粗、中粗、中、细之分。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08000" y="3832376"/>
            <a:ext cx="3425645" cy="230832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buClrTx/>
              <a:buSzTx/>
              <a:buFontTx/>
            </a:pP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每个图样,应根据复杂程度与比例大小，先选定基本线宽b。b值可从线宽系列中选取，即2.0、1.4、1.0、0.7、0.5、0.35mm。</a:t>
            </a:r>
          </a:p>
        </p:txBody>
      </p:sp>
      <p:sp>
        <p:nvSpPr>
          <p:cNvPr id="7" name="矩形 6"/>
          <p:cNvSpPr/>
          <p:nvPr/>
        </p:nvSpPr>
        <p:spPr>
          <a:xfrm>
            <a:off x="1584478" y="463550"/>
            <a:ext cx="4605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第</a:t>
            </a:r>
            <a:r>
              <a:rPr lang="en-US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章    制图的基本知识</a:t>
            </a:r>
            <a:endParaRPr kumimoji="0" lang="zh-CN" altLang="en-US" sz="3200" b="1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045200" y="507250"/>
            <a:ext cx="48349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2.1 图幅、线性、字体、尺寸标注 </a:t>
            </a:r>
            <a:endParaRPr lang="zh-CN" altLang="en-US" sz="2400" b="1">
              <a:solidFill>
                <a:srgbClr val="FF0000"/>
              </a:solidFill>
            </a:endParaRPr>
          </a:p>
          <a:p>
            <a:endParaRPr lang="zh-CN" altLang="en-US" sz="1600" b="1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F5DBD2F8-3185-4296-866C-73715E538A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9909" y="1092025"/>
            <a:ext cx="7475232" cy="5480702"/>
          </a:xfrm>
          <a:prstGeom prst="rect">
            <a:avLst/>
          </a:prstGeom>
        </p:spPr>
      </p:pic>
      <p:sp>
        <p:nvSpPr>
          <p:cNvPr id="10" name="矩形: 剪去对角 6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返回本章目录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711872" y="1148655"/>
            <a:ext cx="74104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defRPr/>
            </a:pPr>
            <a:r>
              <a:rPr lang="zh-CN" altLang="zh-CN" sz="2800" kern="100" noProof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2.1.4  图线（GB/T 50001-2017）</a:t>
            </a:r>
            <a:endParaRPr lang="zh-CN" altLang="zh-CN" sz="2800" kern="100" noProof="0" dirty="0" smtClean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02" name="图片 101"/>
          <p:cNvPicPr/>
          <p:nvPr/>
        </p:nvPicPr>
        <p:blipFill>
          <a:blip r:embed="rId3"/>
          <a:stretch>
            <a:fillRect/>
          </a:stretch>
        </p:blipFill>
        <p:spPr>
          <a:xfrm>
            <a:off x="1287145" y="1761808"/>
            <a:ext cx="8733790" cy="34309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3" name="文本框 102"/>
          <p:cNvSpPr txBox="1"/>
          <p:nvPr/>
        </p:nvSpPr>
        <p:spPr>
          <a:xfrm>
            <a:off x="1670723" y="5412199"/>
            <a:ext cx="7553959" cy="9233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1066800"/>
            <a:r>
              <a:rPr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）正确                     </a:t>
            </a:r>
            <a:r>
              <a:rPr lang="en-US" altLang="zh-CN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</a:t>
            </a:r>
            <a:r>
              <a:rPr lang="zh-CN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</a:t>
            </a:r>
            <a:r>
              <a:rPr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zh-CN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错误</a:t>
            </a:r>
            <a:endParaRPr lang="en-US" altLang="zh-CN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1066800"/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     </a:t>
            </a:r>
            <a:r>
              <a:rPr lang="zh-CN" sz="16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图</a:t>
            </a:r>
            <a:r>
              <a:rPr lang="en-US" sz="16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sz="16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2- 8 </a:t>
            </a:r>
            <a:r>
              <a:rPr lang="zh-CN">
                <a:latin typeface="微软雅黑" panose="020B0503020204020204" pitchFamily="34" charset="-122"/>
                <a:ea typeface="微软雅黑" panose="020B0503020204020204" pitchFamily="34" charset="-122"/>
              </a:rPr>
              <a:t>虚线交接的画法</a:t>
            </a:r>
            <a:endParaRPr lang="zh-CN" altLang="en-US" sz="3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584478" y="463550"/>
            <a:ext cx="4605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第</a:t>
            </a:r>
            <a:r>
              <a:rPr lang="en-US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章    制图的基本知识</a:t>
            </a:r>
            <a:endParaRPr kumimoji="0" lang="zh-CN" altLang="en-US" sz="3200" b="1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矩形: 剪去对角 6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返回本章目录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045200" y="507250"/>
            <a:ext cx="48349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2.1 图幅、线性、字体、尺寸标注 </a:t>
            </a:r>
            <a:endParaRPr lang="zh-CN" altLang="en-US" sz="2400" b="1">
              <a:solidFill>
                <a:srgbClr val="FF0000"/>
              </a:solidFill>
            </a:endParaRPr>
          </a:p>
          <a:p>
            <a:endParaRPr lang="zh-CN" altLang="en-US" sz="1600" b="1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1097355" y="1102995"/>
            <a:ext cx="74104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defRPr/>
            </a:pPr>
            <a:r>
              <a:rPr lang="zh-CN" altLang="zh-CN" sz="2800" kern="100" noProof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2.1.4  图线（GB/T 50001-2017）</a:t>
            </a:r>
            <a:endParaRPr lang="zh-CN" altLang="zh-CN" sz="2800" kern="100" noProof="0" dirty="0" smtClean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4" name="文本框 103"/>
          <p:cNvSpPr txBox="1"/>
          <p:nvPr/>
        </p:nvSpPr>
        <p:spPr>
          <a:xfrm>
            <a:off x="4802580" y="1619235"/>
            <a:ext cx="818642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buClrTx/>
              <a:buSzTx/>
              <a:buFontTx/>
              <a:defRPr/>
            </a:pPr>
            <a:r>
              <a:rPr lang="zh-CN" altLang="zh-CN" sz="2400" kern="100" noProof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常用图线应用举例</a:t>
            </a:r>
          </a:p>
        </p:txBody>
      </p:sp>
      <p:sp>
        <p:nvSpPr>
          <p:cNvPr id="6" name="矩形 5"/>
          <p:cNvSpPr/>
          <p:nvPr/>
        </p:nvSpPr>
        <p:spPr>
          <a:xfrm>
            <a:off x="1584478" y="463550"/>
            <a:ext cx="4605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第</a:t>
            </a:r>
            <a:r>
              <a:rPr lang="en-US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章    制图的基本知识</a:t>
            </a:r>
            <a:endParaRPr kumimoji="0" lang="zh-CN" altLang="en-US" sz="3200" b="1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矩形: 剪去对角 6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返回本章目录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045200" y="507250"/>
            <a:ext cx="48349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2.1 图幅、线性、字体、尺寸标注 </a:t>
            </a:r>
            <a:endParaRPr lang="zh-CN" altLang="en-US" sz="2400" b="1">
              <a:solidFill>
                <a:srgbClr val="FF0000"/>
              </a:solidFill>
            </a:endParaRPr>
          </a:p>
          <a:p>
            <a:endParaRPr lang="zh-CN" altLang="en-US" sz="1600" b="1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9789" y="2318130"/>
            <a:ext cx="7689459" cy="449480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1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977" y="5473382"/>
            <a:ext cx="6126779" cy="126269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矩形: 剪去对角 6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返回本章目录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045200" y="507250"/>
            <a:ext cx="48349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2.1 图幅、线性、字体、尺寸标注 </a:t>
            </a:r>
            <a:endParaRPr lang="zh-CN" altLang="en-US" sz="2400" b="1">
              <a:solidFill>
                <a:srgbClr val="FF0000"/>
              </a:solidFill>
            </a:endParaRPr>
          </a:p>
          <a:p>
            <a:endParaRPr lang="zh-CN" altLang="en-US" sz="1600" b="1"/>
          </a:p>
        </p:txBody>
      </p:sp>
      <p:sp>
        <p:nvSpPr>
          <p:cNvPr id="100" name="文本框 99"/>
          <p:cNvSpPr txBox="1"/>
          <p:nvPr/>
        </p:nvSpPr>
        <p:spPr>
          <a:xfrm>
            <a:off x="274955" y="1180454"/>
            <a:ext cx="74104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defRPr/>
            </a:pPr>
            <a:r>
              <a:rPr lang="zh-CN" altLang="zh-CN" sz="2800" kern="100" noProof="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2.1.5 尺寸注法</a:t>
            </a:r>
            <a:r>
              <a:rPr lang="zh-CN" altLang="zh-CN" sz="2800" kern="100" noProof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（GB/T 50001-2017）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-114729" y="2233735"/>
            <a:ext cx="4751294" cy="286232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66700">
              <a:lnSpc>
                <a:spcPct val="150000"/>
              </a:lnSpc>
            </a:pP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完整的尺寸，由下列内容组成：</a:t>
            </a:r>
          </a:p>
          <a:p>
            <a:pPr indent="266700">
              <a:lnSpc>
                <a:spcPct val="150000"/>
              </a:lnSpc>
            </a:pP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（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1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）尺寸线（细实线</a:t>
            </a:r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）</a:t>
            </a:r>
            <a:endParaRPr lang="zh-CN" sz="240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  <a:p>
            <a:pPr indent="266700">
              <a:lnSpc>
                <a:spcPct val="150000"/>
              </a:lnSpc>
            </a:pP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（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2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）尺寸界线（细实线</a:t>
            </a:r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）</a:t>
            </a:r>
            <a:endParaRPr lang="zh-CN" sz="240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  <a:p>
            <a:pPr indent="266700">
              <a:lnSpc>
                <a:spcPct val="150000"/>
              </a:lnSpc>
            </a:pP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（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3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）尺寸</a:t>
            </a:r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数字</a:t>
            </a:r>
            <a:endParaRPr lang="zh-CN" sz="240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  <a:p>
            <a:pPr indent="266700">
              <a:lnSpc>
                <a:spcPct val="150000"/>
              </a:lnSpc>
            </a:pP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（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4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）尺寸起止符号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584478" y="463550"/>
            <a:ext cx="4605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第</a:t>
            </a:r>
            <a:r>
              <a:rPr lang="en-US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章    制图的基本知识</a:t>
            </a:r>
            <a:endParaRPr kumimoji="0" lang="zh-CN" altLang="en-US" sz="3200" b="1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4076" y="1606638"/>
            <a:ext cx="7163421" cy="403895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519748" y="1132840"/>
            <a:ext cx="74104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defRPr/>
            </a:pPr>
            <a:r>
              <a:rPr lang="zh-CN" altLang="zh-CN" sz="2800" kern="100" noProof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2.1.5 尺寸注法（GB/T 50001-2017）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657860" y="1654810"/>
            <a:ext cx="1021651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标注半径、直径和角度时，尺寸起止符号不用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45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°短斜线，而用箭头表示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57860" y="2181539"/>
            <a:ext cx="10652878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标注直径尺寸时，应在尺寸数字前加注符号“Ф”，标注半径尺寸时，加注符号“R”，角度数字一律水平书写</a:t>
            </a:r>
          </a:p>
        </p:txBody>
      </p:sp>
      <p:sp>
        <p:nvSpPr>
          <p:cNvPr id="7" name="矩形 6"/>
          <p:cNvSpPr/>
          <p:nvPr/>
        </p:nvSpPr>
        <p:spPr>
          <a:xfrm>
            <a:off x="1584478" y="463550"/>
            <a:ext cx="4605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第</a:t>
            </a:r>
            <a:r>
              <a:rPr lang="en-US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章    制图的基本知识</a:t>
            </a:r>
            <a:endParaRPr kumimoji="0" lang="zh-CN" altLang="en-US" sz="3200" b="1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矩形: 剪去对角 6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返回本章目录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6830" y="3078890"/>
            <a:ext cx="7910245" cy="357409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6045200" y="507250"/>
            <a:ext cx="48349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2.1 图幅、线性、字体、尺寸标注 </a:t>
            </a:r>
            <a:endParaRPr lang="zh-CN" altLang="en-US" sz="2400" b="1">
              <a:solidFill>
                <a:srgbClr val="FF0000"/>
              </a:solidFill>
            </a:endParaRPr>
          </a:p>
          <a:p>
            <a:endParaRPr lang="zh-CN" altLang="en-US" sz="1600" b="1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332087" y="1150807"/>
            <a:ext cx="3972578" cy="95410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defRPr/>
            </a:pPr>
            <a:r>
              <a:rPr lang="zh-CN" altLang="zh-CN" sz="2800" kern="100" noProof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2.1.5 尺寸注法（GB/T 50001-2017）</a:t>
            </a:r>
          </a:p>
        </p:txBody>
      </p:sp>
      <p:graphicFrame>
        <p:nvGraphicFramePr>
          <p:cNvPr id="4" name="Object 2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5437691"/>
              </p:ext>
            </p:extLst>
          </p:nvPr>
        </p:nvGraphicFramePr>
        <p:xfrm>
          <a:off x="8652547" y="3851693"/>
          <a:ext cx="2855595" cy="22650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1" r:id="rId4" imgW="2448560" imgH="1914525" progId="AutoCAD.Drawing.15">
                  <p:embed/>
                </p:oleObj>
              </mc:Choice>
              <mc:Fallback>
                <p:oleObj r:id="rId4" imgW="2448560" imgH="1914525" progId="AutoCAD.Drawing.15">
                  <p:embed/>
                  <p:pic>
                    <p:nvPicPr>
                      <p:cNvPr id="0" name="图片 2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652547" y="3851693"/>
                        <a:ext cx="2855595" cy="226504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-21474825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785980"/>
              </p:ext>
            </p:extLst>
          </p:nvPr>
        </p:nvGraphicFramePr>
        <p:xfrm>
          <a:off x="5050548" y="4107707"/>
          <a:ext cx="3753485" cy="1958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2" r:id="rId6" imgW="8886825" imgH="4638675" progId="AutoCAD.Drawing.15">
                  <p:embed/>
                </p:oleObj>
              </mc:Choice>
              <mc:Fallback>
                <p:oleObj r:id="rId6" imgW="8886825" imgH="4638675" progId="AutoCAD.Drawing.15">
                  <p:embed/>
                  <p:pic>
                    <p:nvPicPr>
                      <p:cNvPr id="0" name="图片 3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050548" y="4107707"/>
                        <a:ext cx="3753485" cy="19589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459199" y="4351655"/>
            <a:ext cx="3449208" cy="163121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sz="2000">
                <a:latin typeface="微软雅黑" panose="020B0503020204020204" pitchFamily="34" charset="-122"/>
                <a:ea typeface="微软雅黑" panose="020B0503020204020204" pitchFamily="34" charset="-122"/>
              </a:rPr>
              <a:t>尺寸数字应写在尺寸线的中间。在水平尺寸线上的应从左到右写在尺寸线上方。在铅直尺寸线上的，应从下到上写在尺寸线左方</a:t>
            </a:r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59199" y="2279403"/>
            <a:ext cx="3576320" cy="101566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sz="20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尺寸线倾斜时数字的方向应便于阅读，尽量避免在30°斜线范围内注写尺寸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36752" y="1071396"/>
            <a:ext cx="6683319" cy="3086367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1584478" y="463550"/>
            <a:ext cx="4605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第</a:t>
            </a:r>
            <a:r>
              <a:rPr lang="en-US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章    制图的基本知识</a:t>
            </a:r>
            <a:endParaRPr kumimoji="0" lang="zh-CN" altLang="en-US" sz="3200" b="1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矩形: 剪去对角 6">
            <a:hlinkClick r:id="rId9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返回本章目录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6045200" y="507250"/>
            <a:ext cx="48349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2.1 图幅、线性、字体、尺寸标注 </a:t>
            </a:r>
            <a:endParaRPr lang="zh-CN" altLang="en-US" sz="2400" b="1">
              <a:solidFill>
                <a:srgbClr val="FF0000"/>
              </a:solidFill>
            </a:endParaRPr>
          </a:p>
          <a:p>
            <a:endParaRPr lang="zh-CN" altLang="en-US" sz="1600" b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矩形 2"/>
          <p:cNvSpPr/>
          <p:nvPr/>
        </p:nvSpPr>
        <p:spPr>
          <a:xfrm>
            <a:off x="2397125" y="1362075"/>
            <a:ext cx="271399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第2章    制图的基本知识 </a:t>
            </a:r>
          </a:p>
        </p:txBody>
      </p:sp>
      <p:sp>
        <p:nvSpPr>
          <p:cNvPr id="4" name="矩形 3"/>
          <p:cNvSpPr/>
          <p:nvPr/>
        </p:nvSpPr>
        <p:spPr>
          <a:xfrm>
            <a:off x="2414588" y="1757363"/>
            <a:ext cx="2903538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kumimoji="0" lang="en-US" altLang="zh-CN" sz="1800" b="0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 点、线、面的投影</a:t>
            </a:r>
            <a:endParaRPr kumimoji="0" lang="zh-CN" altLang="en-US" sz="1800" b="0" i="0" u="none" strike="noStrike" kern="1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417763" y="2146300"/>
            <a:ext cx="3825875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kumimoji="0" lang="en-US" altLang="zh-CN" sz="1800" b="0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 线面几何元素间的相对位置</a:t>
            </a:r>
            <a:endParaRPr kumimoji="0" lang="zh-CN" altLang="en-US" sz="1800" b="0" i="0" u="none" strike="noStrike" kern="1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414588" y="2549525"/>
            <a:ext cx="2049463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kumimoji="0" lang="en-US" altLang="zh-CN" sz="1800" b="0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 投影变换 </a:t>
            </a:r>
            <a:endParaRPr kumimoji="0" lang="zh-CN" altLang="en-US" sz="1800" b="0" i="0" u="none" strike="noStrike" kern="1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414588" y="2932113"/>
            <a:ext cx="2211388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kumimoji="0" lang="en-US" altLang="zh-CN" sz="1800" b="0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6</a:t>
            </a: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 曲线与曲面</a:t>
            </a:r>
            <a:endParaRPr kumimoji="0" lang="zh-CN" altLang="en-US" sz="1800" b="0" i="0" u="none" strike="noStrike" kern="1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430463" y="3324225"/>
            <a:ext cx="1960245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algn="l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defRPr/>
            </a:pP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第7章    基本立体</a:t>
            </a:r>
          </a:p>
        </p:txBody>
      </p:sp>
      <p:sp>
        <p:nvSpPr>
          <p:cNvPr id="9" name="矩形 8"/>
          <p:cNvSpPr/>
          <p:nvPr/>
        </p:nvSpPr>
        <p:spPr>
          <a:xfrm>
            <a:off x="2430463" y="3695700"/>
            <a:ext cx="2441575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kumimoji="0" lang="en-US" altLang="zh-CN" sz="1800" b="0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8</a:t>
            </a: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 平面截切立体</a:t>
            </a:r>
            <a:endParaRPr kumimoji="0" lang="zh-CN" altLang="en-US" sz="1800" b="0" i="0" u="none" strike="noStrike" kern="1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424113" y="4460875"/>
            <a:ext cx="1884363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kumimoji="0" lang="en-US" altLang="zh-CN" sz="1800" b="0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</a:t>
            </a:r>
            <a:r>
              <a:rPr kumimoji="0" lang="en-US" altLang="zh-CN" sz="1800" b="0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</a:t>
            </a: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组合体 </a:t>
            </a:r>
            <a:endParaRPr kumimoji="0" lang="zh-CN" altLang="en-US" sz="1800" b="0" i="0" u="none" strike="noStrike" kern="1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424113" y="4846638"/>
            <a:ext cx="1816100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kumimoji="0" lang="en-US" altLang="zh-CN" sz="1800" b="0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轴测图</a:t>
            </a:r>
            <a:endParaRPr kumimoji="0" lang="zh-CN" altLang="en-US" sz="1800" b="0" i="0" u="none" strike="noStrike" kern="1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428875" y="5229225"/>
            <a:ext cx="320040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kumimoji="0" lang="en-US" altLang="zh-CN" sz="1800" b="0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12</a:t>
            </a: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建筑形体的表达方法</a:t>
            </a:r>
            <a:endParaRPr kumimoji="0" lang="zh-CN" altLang="en-US" sz="1800" b="0" i="0" u="none" strike="noStrike" kern="1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439988" y="5635625"/>
            <a:ext cx="2114550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kumimoji="0" lang="en-US" altLang="zh-CN" sz="1800" b="0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透视投影 </a:t>
            </a:r>
            <a:endParaRPr kumimoji="0" lang="zh-CN" altLang="en-US" sz="1800" b="0" i="0" u="none" strike="noStrike" kern="1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446338" y="6026150"/>
            <a:ext cx="2026285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第14章   标高投影</a:t>
            </a:r>
            <a:endParaRPr kumimoji="0" lang="zh-CN" altLang="en-US" sz="1800" b="0" i="0" u="none" strike="noStrike" kern="1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highlight>
                <a:srgbClr val="FFFF00"/>
              </a:highligh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2435225" y="6416675"/>
            <a:ext cx="2344738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kumimoji="0" lang="en-US" altLang="zh-CN" sz="1800" b="0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</a:t>
            </a: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计算机绘图 </a:t>
            </a:r>
            <a:endParaRPr kumimoji="0" lang="zh-CN" altLang="en-US" sz="1800" b="0" i="0" u="none" strike="noStrike" kern="1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2397125" y="971550"/>
            <a:ext cx="1587500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kumimoji="0" lang="en-US" altLang="zh-CN" sz="1800" b="0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</a:t>
            </a: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</a:t>
            </a:r>
            <a:r>
              <a:rPr kumimoji="0" lang="en-US" altLang="zh-CN" sz="1800" b="0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zh-CN" altLang="en-US" sz="1800" b="0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绪论</a:t>
            </a:r>
            <a:r>
              <a:rPr kumimoji="0" lang="zh-CN" altLang="zh-CN" sz="1800" b="0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3089" name="图片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4388" y="1406525"/>
            <a:ext cx="339725" cy="2905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0" name="图片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3588" y="1011238"/>
            <a:ext cx="396875" cy="3286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1" name="图片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1375" y="3338513"/>
            <a:ext cx="319088" cy="3524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2" name="图片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0100" y="4833938"/>
            <a:ext cx="387350" cy="33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3" name="图片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66925" y="1787525"/>
            <a:ext cx="357188" cy="3206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4" name="图片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11375" y="6451600"/>
            <a:ext cx="312738" cy="341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5" name="图片 2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0100" y="2563813"/>
            <a:ext cx="360363" cy="3587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6" name="图片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63750" y="4430713"/>
            <a:ext cx="400050" cy="393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7" name="图片 2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11375" y="6069013"/>
            <a:ext cx="331788" cy="317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8" name="图片 2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63750" y="5259388"/>
            <a:ext cx="425450" cy="2952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9" name="图片 3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111375" y="5684838"/>
            <a:ext cx="346075" cy="258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00" name="图片 3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085975" y="2160588"/>
            <a:ext cx="344488" cy="30162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101" name="组合 36"/>
          <p:cNvGrpSpPr/>
          <p:nvPr/>
        </p:nvGrpSpPr>
        <p:grpSpPr>
          <a:xfrm>
            <a:off x="2135188" y="4070350"/>
            <a:ext cx="2509837" cy="369888"/>
            <a:chOff x="2134768" y="4070210"/>
            <a:chExt cx="2510913" cy="369332"/>
          </a:xfrm>
        </p:grpSpPr>
        <p:sp>
          <p:nvSpPr>
            <p:cNvPr id="10" name="矩形 9"/>
            <p:cNvSpPr/>
            <p:nvPr/>
          </p:nvSpPr>
          <p:spPr>
            <a:xfrm>
              <a:off x="2434934" y="4070210"/>
              <a:ext cx="221074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zh-CN" sz="1800" b="0" i="0" u="none" strike="noStrike" kern="1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第</a:t>
              </a:r>
              <a:r>
                <a:rPr kumimoji="0" lang="en-US" altLang="zh-CN" sz="1800" b="0" i="0" u="none" strike="noStrike" kern="1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9</a:t>
              </a:r>
              <a:r>
                <a:rPr kumimoji="0" lang="zh-CN" altLang="zh-CN" sz="1800" b="0" i="0" u="none" strike="noStrike" kern="1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章 </a:t>
              </a:r>
              <a:r>
                <a:rPr kumimoji="0" lang="en-US" altLang="zh-CN" sz="1800" b="0" i="0" u="none" strike="noStrike" kern="1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   </a:t>
              </a:r>
              <a:r>
                <a:rPr kumimoji="0" lang="zh-CN" altLang="zh-CN" sz="1800" b="0" i="0" u="none" strike="noStrike" kern="1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两立体相贯</a:t>
              </a:r>
              <a:endParaRPr kumimoji="0" lang="zh-CN" altLang="en-US" sz="1800" b="0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pic>
          <p:nvPicPr>
            <p:cNvPr id="3105" name="图片 32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2134768" y="4113019"/>
              <a:ext cx="280048" cy="266920"/>
            </a:xfrm>
            <a:prstGeom prst="rect">
              <a:avLst/>
            </a:prstGeom>
            <a:noFill/>
            <a:ln w="9525">
              <a:noFill/>
            </a:ln>
          </p:spPr>
        </p:pic>
      </p:grpSp>
      <p:pic>
        <p:nvPicPr>
          <p:cNvPr id="3102" name="图片 3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119313" y="3722688"/>
            <a:ext cx="311150" cy="3095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03" name="图片 3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108200" y="2957513"/>
            <a:ext cx="355600" cy="282575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1251352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446088" y="1136650"/>
            <a:ext cx="74104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defRPr/>
            </a:pPr>
            <a:r>
              <a:rPr lang="zh-CN" altLang="zh-CN" sz="2800" kern="100" noProof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2.1.5 尺寸注法（GB/T 50001-2017）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230031" y="4752339"/>
            <a:ext cx="2509520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sz="2400"/>
              <a:t>不能用尺寸界线作为尺寸线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143001" y="2100798"/>
            <a:ext cx="2404110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</a:pPr>
            <a:r>
              <a:rPr lang="zh-CN" sz="2400">
                <a:sym typeface="+mn-ea"/>
              </a:rPr>
              <a:t>大尺寸在外，小尺寸在内</a:t>
            </a:r>
          </a:p>
        </p:txBody>
      </p:sp>
      <p:graphicFrame>
        <p:nvGraphicFramePr>
          <p:cNvPr id="2" name="对象 -2147482527"/>
          <p:cNvGraphicFramePr>
            <a:graphicFrameLocks noChangeAspect="1"/>
          </p:cNvGraphicFramePr>
          <p:nvPr/>
        </p:nvGraphicFramePr>
        <p:xfrm>
          <a:off x="8139430" y="1645285"/>
          <a:ext cx="3100705" cy="25730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5" r:id="rId4" imgW="3505835" imgH="2943860" progId="AutoCAD.Drawing.15">
                  <p:embed/>
                </p:oleObj>
              </mc:Choice>
              <mc:Fallback>
                <p:oleObj r:id="rId4" imgW="3505835" imgH="2943860" progId="AutoCAD.Drawing.15">
                  <p:embed/>
                  <p:pic>
                    <p:nvPicPr>
                      <p:cNvPr id="0" name="图片 10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139430" y="1645285"/>
                        <a:ext cx="3100705" cy="257302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36"/>
          <p:cNvGraphicFramePr>
            <a:graphicFrameLocks noChangeAspect="1"/>
          </p:cNvGraphicFramePr>
          <p:nvPr/>
        </p:nvGraphicFramePr>
        <p:xfrm>
          <a:off x="4788535" y="1957070"/>
          <a:ext cx="2785110" cy="20453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6" r:id="rId6" imgW="2886075" imgH="2133600" progId="AutoCAD.Drawing.15">
                  <p:embed/>
                </p:oleObj>
              </mc:Choice>
              <mc:Fallback>
                <p:oleObj r:id="rId6" imgW="2886075" imgH="2133600" progId="AutoCAD.Drawing.15">
                  <p:embed/>
                  <p:pic>
                    <p:nvPicPr>
                      <p:cNvPr id="0" name="图片 1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788535" y="1957070"/>
                        <a:ext cx="2785110" cy="204533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2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0827"/>
              </p:ext>
            </p:extLst>
          </p:nvPr>
        </p:nvGraphicFramePr>
        <p:xfrm>
          <a:off x="4741227" y="4173276"/>
          <a:ext cx="2709545" cy="15709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7" r:id="rId8" imgW="8315325" imgH="4819650" progId="AutoCAD.Drawing.15">
                  <p:embed/>
                </p:oleObj>
              </mc:Choice>
              <mc:Fallback>
                <p:oleObj r:id="rId8" imgW="8315325" imgH="4819650" progId="AutoCAD.Drawing.15">
                  <p:embed/>
                  <p:pic>
                    <p:nvPicPr>
                      <p:cNvPr id="0" name="图片 12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741227" y="4173276"/>
                        <a:ext cx="2709545" cy="157099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-21474825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7980772"/>
              </p:ext>
            </p:extLst>
          </p:nvPr>
        </p:nvGraphicFramePr>
        <p:xfrm>
          <a:off x="8452448" y="3966527"/>
          <a:ext cx="2859405" cy="157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48" r:id="rId10" imgW="8772525" imgH="4819650" progId="AutoCAD.Drawing.15">
                  <p:embed/>
                </p:oleObj>
              </mc:Choice>
              <mc:Fallback>
                <p:oleObj r:id="rId10" imgW="8772525" imgH="4819650" progId="AutoCAD.Drawing.15">
                  <p:embed/>
                  <p:pic>
                    <p:nvPicPr>
                      <p:cNvPr id="0" name="图片 13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8452448" y="3966527"/>
                        <a:ext cx="2859405" cy="157162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矩形 10"/>
          <p:cNvSpPr/>
          <p:nvPr/>
        </p:nvSpPr>
        <p:spPr>
          <a:xfrm>
            <a:off x="1584478" y="463550"/>
            <a:ext cx="4605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第</a:t>
            </a:r>
            <a:r>
              <a:rPr lang="en-US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章    制图的基本知识</a:t>
            </a:r>
            <a:endParaRPr kumimoji="0" lang="zh-CN" altLang="en-US" sz="3200" b="1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矩形: 剪去对角 6">
            <a:hlinkClick r:id="rId12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返回本章目录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6045200" y="507250"/>
            <a:ext cx="48349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2.1 图幅、线性、字体、尺寸标注 </a:t>
            </a:r>
            <a:endParaRPr lang="zh-CN" altLang="en-US" sz="2400" b="1">
              <a:solidFill>
                <a:srgbClr val="FF0000"/>
              </a:solidFill>
            </a:endParaRPr>
          </a:p>
          <a:p>
            <a:endParaRPr lang="zh-CN" altLang="en-US" sz="1600" b="1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420414" y="1167690"/>
            <a:ext cx="74104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defRPr/>
            </a:pPr>
            <a:r>
              <a:rPr lang="zh-CN" altLang="zh-CN" sz="2800" kern="100" noProof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2.1.5 尺寸注法（GB/T 50001-2017）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728345" y="4371340"/>
            <a:ext cx="2509520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sz="2000">
                <a:latin typeface="微软雅黑" panose="020B0503020204020204" pitchFamily="34" charset="-122"/>
                <a:ea typeface="微软雅黑" panose="020B0503020204020204" pitchFamily="34" charset="-122"/>
              </a:rPr>
              <a:t>同一张图纸内尺寸数字应大小一致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728345" y="1986280"/>
            <a:ext cx="2404110" cy="10147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</a:pPr>
            <a:r>
              <a:rPr lang="zh-CN" sz="20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轮廓线、中心线可作为尺寸界线，但不能用作尺寸线</a:t>
            </a:r>
          </a:p>
        </p:txBody>
      </p:sp>
      <p:graphicFrame>
        <p:nvGraphicFramePr>
          <p:cNvPr id="2" name="Object 239"/>
          <p:cNvGraphicFramePr>
            <a:graphicFrameLocks noChangeAspect="1"/>
          </p:cNvGraphicFramePr>
          <p:nvPr/>
        </p:nvGraphicFramePr>
        <p:xfrm>
          <a:off x="8547100" y="1771650"/>
          <a:ext cx="2770505" cy="22123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9" r:id="rId4" imgW="5153025" imgH="4095750" progId="AutoCAD.Drawing.15">
                  <p:embed/>
                </p:oleObj>
              </mc:Choice>
              <mc:Fallback>
                <p:oleObj r:id="rId4" imgW="5153025" imgH="4095750" progId="AutoCAD.Drawing.15">
                  <p:embed/>
                  <p:pic>
                    <p:nvPicPr>
                      <p:cNvPr id="0" name="图片 10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547100" y="1771650"/>
                        <a:ext cx="2770505" cy="221234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对象 -2147482525"/>
          <p:cNvGraphicFramePr>
            <a:graphicFrameLocks noChangeAspect="1"/>
          </p:cNvGraphicFramePr>
          <p:nvPr/>
        </p:nvGraphicFramePr>
        <p:xfrm>
          <a:off x="4838065" y="1771650"/>
          <a:ext cx="2687320" cy="14776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0" r:id="rId6" imgW="8772525" imgH="4819650" progId="AutoCAD.Drawing.15">
                  <p:embed/>
                </p:oleObj>
              </mc:Choice>
              <mc:Fallback>
                <p:oleObj r:id="rId6" imgW="8772525" imgH="4819650" progId="AutoCAD.Drawing.15">
                  <p:embed/>
                  <p:pic>
                    <p:nvPicPr>
                      <p:cNvPr id="0" name="图片 1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838065" y="1771650"/>
                        <a:ext cx="2687320" cy="147764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2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7838955"/>
              </p:ext>
            </p:extLst>
          </p:nvPr>
        </p:nvGraphicFramePr>
        <p:xfrm>
          <a:off x="4967605" y="3842535"/>
          <a:ext cx="2590165" cy="14344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1" r:id="rId8" imgW="8763000" imgH="4819650" progId="AutoCAD.Drawing.15">
                  <p:embed/>
                </p:oleObj>
              </mc:Choice>
              <mc:Fallback>
                <p:oleObj r:id="rId8" imgW="8763000" imgH="4819650" progId="AutoCAD.Drawing.15">
                  <p:embed/>
                  <p:pic>
                    <p:nvPicPr>
                      <p:cNvPr id="0" name="图片 12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967605" y="3842535"/>
                        <a:ext cx="2590165" cy="143446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2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4686788"/>
              </p:ext>
            </p:extLst>
          </p:nvPr>
        </p:nvGraphicFramePr>
        <p:xfrm>
          <a:off x="8205470" y="3834765"/>
          <a:ext cx="2885440" cy="15862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72" r:id="rId10" imgW="8772525" imgH="4819650" progId="AutoCAD.Drawing.15">
                  <p:embed/>
                </p:oleObj>
              </mc:Choice>
              <mc:Fallback>
                <p:oleObj r:id="rId10" imgW="8772525" imgH="4819650" progId="AutoCAD.Drawing.15">
                  <p:embed/>
                  <p:pic>
                    <p:nvPicPr>
                      <p:cNvPr id="0" name="图片 13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8205470" y="3834765"/>
                        <a:ext cx="2885440" cy="158623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矩形 10"/>
          <p:cNvSpPr/>
          <p:nvPr/>
        </p:nvSpPr>
        <p:spPr>
          <a:xfrm>
            <a:off x="1584478" y="463550"/>
            <a:ext cx="4605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第</a:t>
            </a:r>
            <a:r>
              <a:rPr lang="en-US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章    制图的基本知识</a:t>
            </a:r>
            <a:endParaRPr kumimoji="0" lang="zh-CN" altLang="en-US" sz="3200" b="1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矩形: 剪去对角 6">
            <a:hlinkClick r:id="rId12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返回本章目录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6045200" y="507250"/>
            <a:ext cx="48349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2.1 图幅、线性、字体、尺寸标注 </a:t>
            </a:r>
            <a:endParaRPr lang="zh-CN" altLang="en-US" sz="2400" b="1">
              <a:solidFill>
                <a:srgbClr val="FF0000"/>
              </a:solidFill>
            </a:endParaRPr>
          </a:p>
          <a:p>
            <a:endParaRPr lang="zh-CN" altLang="en-US" sz="1600" b="1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文本框 8"/>
          <p:cNvSpPr txBox="1"/>
          <p:nvPr/>
        </p:nvSpPr>
        <p:spPr>
          <a:xfrm>
            <a:off x="728345" y="3180080"/>
            <a:ext cx="3954780" cy="101566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sz="2000">
                <a:latin typeface="微软雅黑" panose="020B0503020204020204" pitchFamily="34" charset="-122"/>
                <a:ea typeface="微软雅黑" panose="020B0503020204020204" pitchFamily="34" charset="-122"/>
              </a:rPr>
              <a:t>两尺寸界线之间比较窄时，尺寸数字可注在尺寸界线外侧，或上下错开，或用指引线引出再标注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728344" y="1998980"/>
            <a:ext cx="3954781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</a:pPr>
            <a:r>
              <a:rPr lang="zh-CN" sz="20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在断面图中写数字处，应留空不画断面线</a:t>
            </a:r>
          </a:p>
        </p:txBody>
      </p:sp>
      <p:graphicFrame>
        <p:nvGraphicFramePr>
          <p:cNvPr id="2" name="Object 24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7614304"/>
              </p:ext>
            </p:extLst>
          </p:nvPr>
        </p:nvGraphicFramePr>
        <p:xfrm>
          <a:off x="8468995" y="1325563"/>
          <a:ext cx="2433955" cy="13468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48" r:id="rId4" imgW="8772525" imgH="4819650" progId="AutoCAD.Drawing.15">
                  <p:embed/>
                </p:oleObj>
              </mc:Choice>
              <mc:Fallback>
                <p:oleObj r:id="rId4" imgW="8772525" imgH="4819650" progId="AutoCAD.Drawing.15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468995" y="1325563"/>
                        <a:ext cx="2433955" cy="134683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3598573"/>
              </p:ext>
            </p:extLst>
          </p:nvPr>
        </p:nvGraphicFramePr>
        <p:xfrm>
          <a:off x="4986972" y="1441936"/>
          <a:ext cx="2605405" cy="140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49" r:id="rId6" imgW="8772525" imgH="4819650" progId="AutoCAD.Drawing.15">
                  <p:embed/>
                </p:oleObj>
              </mc:Choice>
              <mc:Fallback>
                <p:oleObj r:id="rId6" imgW="8772525" imgH="4819650" progId="AutoCAD.Drawing.15">
                  <p:embed/>
                  <p:pic>
                    <p:nvPicPr>
                      <p:cNvPr id="0" name="图片 5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986972" y="1441936"/>
                        <a:ext cx="2605405" cy="14097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-21474825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7327521"/>
              </p:ext>
            </p:extLst>
          </p:nvPr>
        </p:nvGraphicFramePr>
        <p:xfrm>
          <a:off x="4939664" y="2838768"/>
          <a:ext cx="2983865" cy="16395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50" r:id="rId8" imgW="8772525" imgH="4819650" progId="AutoCAD.Drawing.15">
                  <p:embed/>
                </p:oleObj>
              </mc:Choice>
              <mc:Fallback>
                <p:oleObj r:id="rId8" imgW="8772525" imgH="4819650" progId="AutoCAD.Drawing.15">
                  <p:embed/>
                  <p:pic>
                    <p:nvPicPr>
                      <p:cNvPr id="0" name="图片 7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939664" y="2838768"/>
                        <a:ext cx="2983865" cy="163957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2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9352999"/>
              </p:ext>
            </p:extLst>
          </p:nvPr>
        </p:nvGraphicFramePr>
        <p:xfrm>
          <a:off x="8409723" y="4423755"/>
          <a:ext cx="2743200" cy="15157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51" r:id="rId10" imgW="8772525" imgH="4819650" progId="AutoCAD.Drawing.15">
                  <p:embed/>
                </p:oleObj>
              </mc:Choice>
              <mc:Fallback>
                <p:oleObj r:id="rId10" imgW="8772525" imgH="4819650" progId="AutoCAD.Drawing.15">
                  <p:embed/>
                  <p:pic>
                    <p:nvPicPr>
                      <p:cNvPr id="0" name="图片 14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8409723" y="4423755"/>
                        <a:ext cx="2743200" cy="151574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-2147482522"/>
          <p:cNvGraphicFramePr>
            <a:graphicFrameLocks noChangeAspect="1"/>
          </p:cNvGraphicFramePr>
          <p:nvPr/>
        </p:nvGraphicFramePr>
        <p:xfrm>
          <a:off x="4806315" y="4834255"/>
          <a:ext cx="3250565" cy="17760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52" r:id="rId12" imgW="8772525" imgH="4819650" progId="AutoCAD.Drawing.15">
                  <p:embed/>
                </p:oleObj>
              </mc:Choice>
              <mc:Fallback>
                <p:oleObj r:id="rId12" imgW="8772525" imgH="4819650" progId="AutoCAD.Drawing.15">
                  <p:embed/>
                  <p:pic>
                    <p:nvPicPr>
                      <p:cNvPr id="0" name="图片 15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806315" y="4834255"/>
                        <a:ext cx="3250565" cy="177609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文本框 16"/>
          <p:cNvSpPr txBox="1"/>
          <p:nvPr/>
        </p:nvSpPr>
        <p:spPr>
          <a:xfrm>
            <a:off x="671195" y="5063946"/>
            <a:ext cx="3648112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sz="20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桁架式结构的单线图，宜将尺寸直接注在杆件的一侧</a:t>
            </a:r>
          </a:p>
        </p:txBody>
      </p:sp>
      <p:sp>
        <p:nvSpPr>
          <p:cNvPr id="13" name="矩形 12"/>
          <p:cNvSpPr/>
          <p:nvPr/>
        </p:nvSpPr>
        <p:spPr>
          <a:xfrm>
            <a:off x="1584478" y="463550"/>
            <a:ext cx="4605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第</a:t>
            </a:r>
            <a:r>
              <a:rPr lang="en-US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章    制图的基本知识</a:t>
            </a:r>
            <a:endParaRPr kumimoji="0" lang="zh-CN" altLang="en-US" sz="3200" b="1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矩形: 剪去对角 6">
            <a:hlinkClick r:id="rId1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返回本章目录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6045200" y="507250"/>
            <a:ext cx="48349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2.1 图幅、线性、字体、尺寸标注 </a:t>
            </a:r>
            <a:endParaRPr lang="zh-CN" altLang="en-US" sz="2400" b="1">
              <a:solidFill>
                <a:srgbClr val="FF0000"/>
              </a:solidFill>
            </a:endParaRPr>
          </a:p>
          <a:p>
            <a:endParaRPr lang="zh-CN" altLang="en-US" sz="1600" b="1"/>
          </a:p>
        </p:txBody>
      </p:sp>
      <p:sp>
        <p:nvSpPr>
          <p:cNvPr id="16" name="文本框 15"/>
          <p:cNvSpPr txBox="1"/>
          <p:nvPr/>
        </p:nvSpPr>
        <p:spPr>
          <a:xfrm>
            <a:off x="274955" y="1180454"/>
            <a:ext cx="74104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defRPr/>
            </a:pPr>
            <a:r>
              <a:rPr lang="zh-CN" altLang="zh-CN" sz="2800" kern="100" noProof="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2.1.5 尺寸注法（GB/T 50001-2017）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50452" y="2979342"/>
            <a:ext cx="2861743" cy="1195952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242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02" name="TextBox 2">
            <a:hlinkClick r:id="" action="ppaction://noaction"/>
          </p:cNvPr>
          <p:cNvSpPr txBox="1"/>
          <p:nvPr/>
        </p:nvSpPr>
        <p:spPr>
          <a:xfrm>
            <a:off x="411218" y="1162983"/>
            <a:ext cx="9367520" cy="13849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b="1" smtClean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2.2  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尺规绘图工具使用方法 </a:t>
            </a:r>
            <a:endParaRPr lang="en-US" altLang="zh-CN" b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b="1" smtClean="0">
                <a:latin typeface="仿宋" panose="02010609060101010101" pitchFamily="49" charset="-122"/>
                <a:ea typeface="仿宋" panose="02010609060101010101" pitchFamily="49" charset="-122"/>
              </a:rPr>
              <a:t>   </a:t>
            </a:r>
          </a:p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b="1">
                <a:latin typeface="仿宋" panose="02010609060101010101" pitchFamily="49" charset="-122"/>
                <a:ea typeface="仿宋" panose="02010609060101010101" pitchFamily="49" charset="-122"/>
              </a:rPr>
              <a:t> </a:t>
            </a:r>
            <a:r>
              <a:rPr lang="en-US" altLang="zh-CN" b="1" smtClean="0">
                <a:latin typeface="仿宋" panose="02010609060101010101" pitchFamily="49" charset="-122"/>
                <a:ea typeface="仿宋" panose="02010609060101010101" pitchFamily="49" charset="-122"/>
              </a:rPr>
              <a:t>             </a:t>
            </a:r>
            <a:r>
              <a:rPr lang="en-US" altLang="zh-CN" b="1" smtClean="0">
                <a:latin typeface="等线" panose="02010600030101010101" pitchFamily="2" charset="-122"/>
                <a:ea typeface="等线" panose="02010600030101010101" pitchFamily="2" charset="-122"/>
              </a:rPr>
              <a:t>图板</a:t>
            </a:r>
            <a:r>
              <a:rPr lang="en-US" altLang="zh-CN" b="1" dirty="0">
                <a:latin typeface="等线" panose="02010600030101010101" pitchFamily="2" charset="-122"/>
                <a:ea typeface="等线" panose="02010600030101010101" pitchFamily="2" charset="-122"/>
              </a:rPr>
              <a:t>、丁字尺和三角板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304900" y="6249819"/>
            <a:ext cx="661924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zh-CN" sz="200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（</a:t>
            </a:r>
            <a:r>
              <a:rPr lang="en-US" sz="200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a</a:t>
            </a:r>
            <a:r>
              <a:rPr lang="zh-CN" sz="200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）水平线画法        （</a:t>
            </a:r>
            <a:r>
              <a:rPr lang="en-US" sz="200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b</a:t>
            </a:r>
            <a:r>
              <a:rPr lang="zh-CN" sz="200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） 垂直线画法</a:t>
            </a:r>
            <a:endParaRPr lang="zh-CN" altLang="en-US" sz="2000">
              <a:latin typeface="仿宋" panose="02010609060101010101" pitchFamily="49" charset="-122"/>
              <a:ea typeface="仿宋" panose="02010609060101010101" pitchFamily="49" charset="-122"/>
              <a:cs typeface="仿宋" panose="02010609060101010101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584478" y="463550"/>
            <a:ext cx="4605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第</a:t>
            </a:r>
            <a:r>
              <a:rPr lang="en-US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章    制图的基本知识</a:t>
            </a:r>
            <a:endParaRPr kumimoji="0" lang="zh-CN" altLang="en-US" sz="3200" b="1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7521" y="2547978"/>
            <a:ext cx="7719478" cy="3701841"/>
          </a:xfrm>
          <a:prstGeom prst="rect">
            <a:avLst/>
          </a:prstGeom>
        </p:spPr>
      </p:pic>
      <p:sp>
        <p:nvSpPr>
          <p:cNvPr id="10" name="矩形: 剪去对角 6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返回本章目录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3684408" y="6178177"/>
            <a:ext cx="5080000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sz="200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（</a:t>
            </a:r>
            <a:r>
              <a:rPr lang="en-US" sz="200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c</a:t>
            </a:r>
            <a:r>
              <a:rPr lang="zh-CN" sz="200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） 倾斜线画法</a:t>
            </a:r>
            <a:endParaRPr lang="zh-CN" altLang="en-US" sz="2000">
              <a:latin typeface="仿宋" panose="02010609060101010101" pitchFamily="49" charset="-122"/>
              <a:ea typeface="仿宋" panose="02010609060101010101" pitchFamily="49" charset="-122"/>
              <a:cs typeface="仿宋" panose="02010609060101010101" pitchFamily="49" charset="-122"/>
            </a:endParaRPr>
          </a:p>
        </p:txBody>
      </p:sp>
      <p:sp>
        <p:nvSpPr>
          <p:cNvPr id="7" name="TextBox 2">
            <a:hlinkClick r:id="" action="ppaction://noaction"/>
          </p:cNvPr>
          <p:cNvSpPr txBox="1"/>
          <p:nvPr/>
        </p:nvSpPr>
        <p:spPr>
          <a:xfrm>
            <a:off x="411218" y="1162983"/>
            <a:ext cx="9367520" cy="13849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2.2  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尺规绘图工具使用方法 </a:t>
            </a:r>
            <a:endParaRPr lang="en-US" altLang="zh-CN" b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</a:p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图板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、丁字尺和三角板</a:t>
            </a:r>
          </a:p>
        </p:txBody>
      </p:sp>
      <p:sp>
        <p:nvSpPr>
          <p:cNvPr id="8" name="矩形 7"/>
          <p:cNvSpPr/>
          <p:nvPr/>
        </p:nvSpPr>
        <p:spPr>
          <a:xfrm>
            <a:off x="1584478" y="463550"/>
            <a:ext cx="4605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第</a:t>
            </a:r>
            <a:r>
              <a:rPr lang="en-US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章    制图的基本知识</a:t>
            </a:r>
            <a:endParaRPr kumimoji="0" lang="zh-CN" altLang="en-US" sz="3200" b="1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338" y="2460904"/>
            <a:ext cx="8585286" cy="3436230"/>
          </a:xfrm>
          <a:prstGeom prst="rect">
            <a:avLst/>
          </a:prstGeom>
        </p:spPr>
      </p:pic>
      <p:sp>
        <p:nvSpPr>
          <p:cNvPr id="10" name="矩形: 剪去对角 6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返回本章目录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85" descr="图 3- 21 圆规的用法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2432" y="1645608"/>
            <a:ext cx="6922509" cy="339427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2338033" y="5320432"/>
            <a:ext cx="936117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000">
                <a:cs typeface="仿宋" panose="02010609060101010101" pitchFamily="49" charset="-122"/>
              </a:rPr>
              <a:t>(a) </a:t>
            </a:r>
            <a:r>
              <a:rPr lang="zh-CN" sz="2000">
                <a:cs typeface="仿宋" panose="02010609060101010101" pitchFamily="49" charset="-122"/>
              </a:rPr>
              <a:t>针脚应比铅芯稍长             </a:t>
            </a:r>
            <a:r>
              <a:rPr lang="en-US" sz="2000">
                <a:cs typeface="仿宋" panose="02010609060101010101" pitchFamily="49" charset="-122"/>
              </a:rPr>
              <a:t>(b) </a:t>
            </a:r>
            <a:r>
              <a:rPr lang="zh-CN" sz="2000">
                <a:cs typeface="仿宋" panose="02010609060101010101" pitchFamily="49" charset="-122"/>
              </a:rPr>
              <a:t>画较大圆时</a:t>
            </a:r>
            <a:r>
              <a:rPr lang="en-US" sz="2000">
                <a:cs typeface="仿宋" panose="02010609060101010101" pitchFamily="49" charset="-122"/>
              </a:rPr>
              <a:t>,</a:t>
            </a:r>
            <a:r>
              <a:rPr lang="zh-CN" sz="2000">
                <a:cs typeface="仿宋" panose="02010609060101010101" pitchFamily="49" charset="-122"/>
              </a:rPr>
              <a:t>应使圆规两脚与纸面垂直</a:t>
            </a:r>
            <a:endParaRPr lang="zh-CN" altLang="en-US" sz="2000">
              <a:cs typeface="仿宋" panose="02010609060101010101" pitchFamily="49" charset="-122"/>
            </a:endParaRPr>
          </a:p>
        </p:txBody>
      </p:sp>
      <p:sp>
        <p:nvSpPr>
          <p:cNvPr id="6" name="TextBox 2">
            <a:hlinkClick r:id="" action="ppaction://noaction"/>
          </p:cNvPr>
          <p:cNvSpPr txBox="1"/>
          <p:nvPr/>
        </p:nvSpPr>
        <p:spPr>
          <a:xfrm>
            <a:off x="578413" y="1302735"/>
            <a:ext cx="9367520" cy="13849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2.2  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尺规绘图工具使用方法 </a:t>
            </a:r>
            <a:endParaRPr lang="en-US" altLang="zh-CN" b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</a:p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</a:t>
            </a:r>
            <a:r>
              <a:rPr lang="zh-CN" altLang="en-US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圆规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584478" y="463550"/>
            <a:ext cx="4605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第</a:t>
            </a:r>
            <a:r>
              <a:rPr lang="en-US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章    制图的基本知识</a:t>
            </a:r>
            <a:endParaRPr kumimoji="0" lang="zh-CN" altLang="en-US" sz="3200" b="1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矩形: 剪去对角 6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返回本章目录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86" descr="图 3- 22 分规的用法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1245" y="1769110"/>
            <a:ext cx="7509510" cy="33197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1586230" y="5523230"/>
            <a:ext cx="878078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0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  (a) </a:t>
            </a:r>
            <a:r>
              <a:rPr lang="zh-CN" sz="20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针尖对齐          </a:t>
            </a:r>
            <a:r>
              <a:rPr lang="en-US" sz="20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(b) </a:t>
            </a:r>
            <a:r>
              <a:rPr lang="zh-CN" sz="20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用分规截取长度     </a:t>
            </a:r>
            <a:r>
              <a:rPr lang="en-US" altLang="zh-CN" sz="20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        </a:t>
            </a:r>
            <a:r>
              <a:rPr lang="en-US" sz="20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(</a:t>
            </a:r>
            <a:r>
              <a:rPr lang="en-US" sz="20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c) </a:t>
            </a:r>
            <a:r>
              <a:rPr lang="zh-CN" sz="20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用分规等分线段</a:t>
            </a:r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584478" y="463550"/>
            <a:ext cx="4605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第</a:t>
            </a:r>
            <a:r>
              <a:rPr lang="en-US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章    制图的基本知识</a:t>
            </a:r>
            <a:endParaRPr kumimoji="0" lang="zh-CN" altLang="en-US" sz="3200" b="1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9" name="TextBox 2">
            <a:hlinkClick r:id="" action="ppaction://noaction"/>
          </p:cNvPr>
          <p:cNvSpPr txBox="1"/>
          <p:nvPr/>
        </p:nvSpPr>
        <p:spPr>
          <a:xfrm>
            <a:off x="578413" y="1302735"/>
            <a:ext cx="9367520" cy="13849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2.2  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尺规绘图工具使用方法 </a:t>
            </a:r>
            <a:endParaRPr lang="en-US" altLang="zh-CN" b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</a:p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分规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: 剪去对角 6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返回本章目录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3740150" y="4977765"/>
            <a:ext cx="584708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00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  </a:t>
            </a:r>
            <a:r>
              <a:rPr sz="200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比例尺刻度</a:t>
            </a:r>
          </a:p>
        </p:txBody>
      </p:sp>
      <p:sp>
        <p:nvSpPr>
          <p:cNvPr id="6" name="矩形 5"/>
          <p:cNvSpPr/>
          <p:nvPr/>
        </p:nvSpPr>
        <p:spPr>
          <a:xfrm>
            <a:off x="1584478" y="463550"/>
            <a:ext cx="4605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第</a:t>
            </a:r>
            <a:r>
              <a:rPr lang="en-US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章    制图的基本知识</a:t>
            </a:r>
            <a:endParaRPr kumimoji="0" lang="zh-CN" altLang="en-US" sz="3200" b="1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矩形: 剪去对角 6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返回本章目录</a:t>
            </a:r>
          </a:p>
        </p:txBody>
      </p:sp>
      <p:sp>
        <p:nvSpPr>
          <p:cNvPr id="8" name="TextBox 2">
            <a:hlinkClick r:id="" action="ppaction://noaction"/>
          </p:cNvPr>
          <p:cNvSpPr txBox="1"/>
          <p:nvPr/>
        </p:nvSpPr>
        <p:spPr>
          <a:xfrm>
            <a:off x="578413" y="1302735"/>
            <a:ext cx="9367520" cy="13849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2.2  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尺规绘图工具使用方法 </a:t>
            </a:r>
            <a:endParaRPr lang="en-US" altLang="zh-CN" b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</a:p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比例尺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0250" y="2224935"/>
            <a:ext cx="4831499" cy="2408129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2903406" y="4650927"/>
            <a:ext cx="878078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000">
                <a:cs typeface="仿宋" panose="02010609060101010101" pitchFamily="49" charset="-122"/>
              </a:rPr>
              <a:t>  </a:t>
            </a:r>
            <a:r>
              <a:rPr sz="2000">
                <a:cs typeface="仿宋" panose="02010609060101010101" pitchFamily="49" charset="-122"/>
              </a:rPr>
              <a:t>（a）曲线板                            （b）描绘方法</a:t>
            </a:r>
          </a:p>
        </p:txBody>
      </p:sp>
      <p:pic>
        <p:nvPicPr>
          <p:cNvPr id="2" name="图片 88" descr="图 3- 24 曲线版的用法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9356" y="1870762"/>
            <a:ext cx="8174990" cy="25253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矩形 5"/>
          <p:cNvSpPr/>
          <p:nvPr/>
        </p:nvSpPr>
        <p:spPr>
          <a:xfrm>
            <a:off x="1584478" y="463550"/>
            <a:ext cx="4605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第</a:t>
            </a:r>
            <a:r>
              <a:rPr lang="en-US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章    制图的基本知识</a:t>
            </a:r>
            <a:endParaRPr kumimoji="0" lang="zh-CN" altLang="en-US" sz="3200" b="1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TextBox 2">
            <a:hlinkClick r:id="" action="ppaction://noaction"/>
          </p:cNvPr>
          <p:cNvSpPr txBox="1"/>
          <p:nvPr/>
        </p:nvSpPr>
        <p:spPr>
          <a:xfrm>
            <a:off x="578413" y="1302735"/>
            <a:ext cx="9367520" cy="13849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2.2  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尺规绘图工具使用方法 </a:t>
            </a:r>
            <a:endParaRPr lang="en-US" altLang="zh-CN" b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</a:p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曲线板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: 剪去对角 6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返回本章目录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2336800" y="5302250"/>
            <a:ext cx="799211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00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  (a) </a:t>
            </a:r>
            <a:r>
              <a:rPr lang="en-US" altLang="zh-CN" sz="200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   </a:t>
            </a:r>
            <a:r>
              <a:rPr lang="zh-CN" sz="200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       </a:t>
            </a:r>
            <a:r>
              <a:rPr lang="en-US" altLang="zh-CN" sz="200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               </a:t>
            </a:r>
            <a:r>
              <a:rPr lang="zh-CN" sz="200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 </a:t>
            </a:r>
            <a:r>
              <a:rPr lang="en-US" sz="200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(b) </a:t>
            </a:r>
            <a:r>
              <a:rPr lang="en-US" altLang="zh-CN" sz="200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 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2115" y="1647190"/>
            <a:ext cx="8145145" cy="26206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矩形 5"/>
          <p:cNvSpPr/>
          <p:nvPr/>
        </p:nvSpPr>
        <p:spPr>
          <a:xfrm>
            <a:off x="1584478" y="463550"/>
            <a:ext cx="4605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第</a:t>
            </a:r>
            <a:r>
              <a:rPr lang="en-US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章    制图的基本知识</a:t>
            </a:r>
            <a:endParaRPr kumimoji="0" lang="zh-CN" altLang="en-US" sz="3200" b="1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矩形: 剪去对角 6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返回本章目录</a:t>
            </a:r>
          </a:p>
        </p:txBody>
      </p:sp>
      <p:sp>
        <p:nvSpPr>
          <p:cNvPr id="8" name="TextBox 2">
            <a:hlinkClick r:id="" action="ppaction://noaction"/>
          </p:cNvPr>
          <p:cNvSpPr txBox="1"/>
          <p:nvPr/>
        </p:nvSpPr>
        <p:spPr>
          <a:xfrm>
            <a:off x="578413" y="1302735"/>
            <a:ext cx="9367520" cy="13849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2.2  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尺规绘图工具使用方法 </a:t>
            </a:r>
            <a:endParaRPr lang="en-US" altLang="zh-CN" b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</a:p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铅笔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1693862" y="1285875"/>
            <a:ext cx="7053897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lang="zh-CN" altLang="en-US" sz="3600" b="1" kern="2200" noProof="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第2章  制图的基本知识</a:t>
            </a:r>
            <a:r>
              <a:rPr kumimoji="0" lang="en-US" altLang="zh-CN" sz="2400" b="1" kern="2200" cap="none" spc="0" normalizeH="0" baseline="0" noProof="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</a:t>
            </a:r>
          </a:p>
          <a:p>
            <a:pPr lvl="1">
              <a:lnSpc>
                <a:spcPct val="150000"/>
              </a:lnSpc>
              <a:defRPr/>
            </a:pPr>
            <a:endParaRPr lang="en-US" altLang="zh-CN" sz="2400" kern="100" noProof="0" smtClean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+mn-ea"/>
              <a:hlinkClick r:id="rId3" action="ppaction://hlinksldjump"/>
            </a:endParaRPr>
          </a:p>
          <a:p>
            <a:pPr lvl="1">
              <a:lnSpc>
                <a:spcPct val="200000"/>
              </a:lnSpc>
              <a:defRPr/>
            </a:pPr>
            <a:r>
              <a:rPr lang="zh-CN" altLang="zh-CN" sz="2400" kern="100" noProof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  <a:hlinkClick r:id="rId3" action="ppaction://hlinksldjump"/>
              </a:rPr>
              <a:t>2</a:t>
            </a:r>
            <a:r>
              <a:rPr lang="zh-CN" altLang="zh-CN" sz="2400" kern="100" noProof="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  <a:hlinkClick r:id="rId3" action="ppaction://hlinksldjump"/>
              </a:rPr>
              <a:t>.1 图幅、线性、字体、尺寸标注 </a:t>
            </a:r>
            <a:endParaRPr lang="zh-CN" altLang="zh-CN" sz="2400" kern="100" noProof="0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  <a:p>
            <a:pPr marR="0" algn="l" defTabSz="914400">
              <a:lnSpc>
                <a:spcPct val="200000"/>
              </a:lnSpc>
              <a:buClrTx/>
              <a:buSzTx/>
              <a:buFontTx/>
              <a:buNone/>
              <a:defRPr/>
            </a:pPr>
            <a:r>
              <a:rPr lang="zh-CN" altLang="zh-CN" sz="2400" kern="100" noProof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  </a:t>
            </a:r>
            <a:r>
              <a:rPr lang="en-US" altLang="zh-CN" sz="2400" kern="100" noProof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  </a:t>
            </a:r>
            <a:r>
              <a:rPr lang="en-US" altLang="zh-CN" sz="2400" kern="100" noProof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zh-CN" sz="2400" kern="100" noProof="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  <a:hlinkClick r:id="rId4" action="ppaction://hlinksldjump"/>
              </a:rPr>
              <a:t>2.2 尺规绘图工具使用方法 </a:t>
            </a:r>
            <a:endParaRPr lang="zh-CN" altLang="zh-CN" sz="2400" kern="100" noProof="0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  <a:p>
            <a:pPr marR="0" algn="l" defTabSz="914400">
              <a:lnSpc>
                <a:spcPct val="200000"/>
              </a:lnSpc>
              <a:buClrTx/>
              <a:buSzTx/>
              <a:buFontTx/>
              <a:buNone/>
              <a:defRPr/>
            </a:pPr>
            <a:r>
              <a:rPr lang="en-US" altLang="zh-CN" sz="2400" kern="100" noProof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     </a:t>
            </a:r>
            <a:r>
              <a:rPr lang="zh-CN" altLang="zh-CN" sz="2400" kern="100" noProof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  <a:hlinkClick r:id="rId5" action="ppaction://hlinksldjump"/>
              </a:rPr>
              <a:t>2</a:t>
            </a:r>
            <a:r>
              <a:rPr lang="zh-CN" altLang="zh-CN" sz="2400" kern="100" noProof="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  <a:hlinkClick r:id="rId5" action="ppaction://hlinksldjump"/>
              </a:rPr>
              <a:t>.3 平面图形的绘制  </a:t>
            </a:r>
            <a:endParaRPr lang="zh-CN" altLang="zh-CN" sz="2400" kern="100" noProof="0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R="0" algn="l" defTabSz="914400">
              <a:lnSpc>
                <a:spcPct val="200000"/>
              </a:lnSpc>
              <a:buClrTx/>
              <a:buSzTx/>
              <a:buFontTx/>
              <a:buNone/>
              <a:defRPr/>
            </a:pPr>
            <a:r>
              <a:rPr lang="zh-CN" altLang="zh-CN" sz="2400" kern="100" noProof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400" kern="100" noProof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    </a:t>
            </a:r>
            <a:r>
              <a:rPr lang="zh-CN" altLang="zh-CN" sz="2400" kern="100" noProof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  <a:hlinkClick r:id="rId6" action="ppaction://hlinksldjump"/>
              </a:rPr>
              <a:t>2</a:t>
            </a:r>
            <a:r>
              <a:rPr lang="zh-CN" altLang="zh-CN" sz="2400" kern="100" noProof="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  <a:hlinkClick r:id="rId6" action="ppaction://hlinksldjump"/>
              </a:rPr>
              <a:t>.4 常用的绘图方法和步骤  </a:t>
            </a:r>
            <a:endParaRPr kumimoji="0" lang="zh-CN" altLang="zh-CN" sz="2400" kern="100" cap="none" spc="0" normalizeH="0" baseline="0" noProof="0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R="0" algn="l" defTabSz="914400">
              <a:lnSpc>
                <a:spcPct val="200000"/>
              </a:lnSpc>
              <a:buClrTx/>
              <a:buSzTx/>
              <a:buFontTx/>
              <a:buNone/>
              <a:defRPr/>
            </a:pPr>
            <a:r>
              <a:rPr kumimoji="0" lang="zh-CN" altLang="zh-CN" sz="2400" kern="100" cap="none" spc="0" normalizeH="0" baseline="0" noProof="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</a:t>
            </a:r>
            <a:r>
              <a:rPr kumimoji="0" lang="zh-CN" altLang="zh-CN" sz="2400" kern="100" cap="none" spc="0" normalizeH="0" baseline="0" noProof="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hlinkClick r:id="rId7" action="ppaction://hlinksldjump"/>
              </a:rPr>
              <a:t> </a:t>
            </a:r>
            <a:endParaRPr kumimoji="0" lang="zh-CN" altLang="zh-CN" sz="2400" kern="100" cap="none" spc="0" normalizeH="0" baseline="0" noProof="0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70062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97" descr="图1-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6701" y="2215515"/>
            <a:ext cx="5096408" cy="33521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矩形 4"/>
          <p:cNvSpPr/>
          <p:nvPr/>
        </p:nvSpPr>
        <p:spPr>
          <a:xfrm>
            <a:off x="1584478" y="463550"/>
            <a:ext cx="4605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第</a:t>
            </a:r>
            <a:r>
              <a:rPr lang="en-US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章    制图的基本知识</a:t>
            </a:r>
            <a:endParaRPr kumimoji="0" lang="zh-CN" altLang="en-US" sz="3200" b="1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6" name="矩形: 剪去对角 6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返回本章目录</a:t>
            </a:r>
          </a:p>
        </p:txBody>
      </p:sp>
      <p:sp>
        <p:nvSpPr>
          <p:cNvPr id="7" name="TextBox 2">
            <a:hlinkClick r:id="" action="ppaction://noaction"/>
          </p:cNvPr>
          <p:cNvSpPr txBox="1"/>
          <p:nvPr/>
        </p:nvSpPr>
        <p:spPr>
          <a:xfrm>
            <a:off x="578413" y="1302735"/>
            <a:ext cx="9367520" cy="13849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2.2  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尺规绘图工具使用方法 </a:t>
            </a:r>
            <a:endParaRPr lang="en-US" altLang="zh-CN" b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</a:p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其他工具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02" name="TextBox 2">
            <a:hlinkClick r:id="" action="ppaction://noaction"/>
          </p:cNvPr>
          <p:cNvSpPr txBox="1"/>
          <p:nvPr/>
        </p:nvSpPr>
        <p:spPr>
          <a:xfrm>
            <a:off x="787979" y="1048385"/>
            <a:ext cx="6500812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b="1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2.3 平面图形的绘制-正多边形  </a:t>
            </a:r>
            <a:endParaRPr lang="zh-CN" altLang="en-US" b="1" dirty="0">
              <a:solidFill>
                <a:srgbClr val="FF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pic>
        <p:nvPicPr>
          <p:cNvPr id="2" name="图片 9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0450" y="1519555"/>
            <a:ext cx="9074150" cy="199263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0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5560" y="4065270"/>
            <a:ext cx="8751570" cy="25825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4" name="文本框 103"/>
          <p:cNvSpPr txBox="1"/>
          <p:nvPr/>
        </p:nvSpPr>
        <p:spPr>
          <a:xfrm>
            <a:off x="552450" y="1944370"/>
            <a:ext cx="1266190" cy="1383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 eaLnBrk="1" hangingPunct="1">
              <a:buClrTx/>
              <a:buSzTx/>
              <a:buFontTx/>
            </a:pPr>
            <a:r>
              <a:rPr lang="en-US" altLang="zh-CN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作该圆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内</a:t>
            </a:r>
            <a:r>
              <a:rPr lang="en-US" altLang="zh-CN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接六边形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64185" y="4448810"/>
            <a:ext cx="1266190" cy="1383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 eaLnBrk="1" hangingPunct="1">
              <a:buClrTx/>
              <a:buSzTx/>
              <a:buFontTx/>
            </a:pPr>
            <a:r>
              <a:rPr lang="en-US" altLang="zh-CN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作该圆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内</a:t>
            </a:r>
            <a:r>
              <a:rPr lang="en-US" altLang="zh-CN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接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七</a:t>
            </a:r>
            <a:r>
              <a:rPr lang="en-US" altLang="zh-CN" sz="2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边形</a:t>
            </a:r>
          </a:p>
        </p:txBody>
      </p:sp>
      <p:sp>
        <p:nvSpPr>
          <p:cNvPr id="9" name="矩形 8"/>
          <p:cNvSpPr/>
          <p:nvPr/>
        </p:nvSpPr>
        <p:spPr>
          <a:xfrm>
            <a:off x="1584478" y="463550"/>
            <a:ext cx="4605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第</a:t>
            </a:r>
            <a:r>
              <a:rPr lang="en-US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章    制图的基本知识</a:t>
            </a:r>
            <a:endParaRPr kumimoji="0" lang="zh-CN" altLang="en-US" sz="3200" b="1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矩形: 剪去对角 6">
            <a:hlinkClick r:id="rId5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返回本章目录</a:t>
            </a:r>
          </a:p>
        </p:txBody>
      </p:sp>
      <p:sp>
        <p:nvSpPr>
          <p:cNvPr id="5" name="矩形 4"/>
          <p:cNvSpPr/>
          <p:nvPr/>
        </p:nvSpPr>
        <p:spPr>
          <a:xfrm>
            <a:off x="6133870" y="494327"/>
            <a:ext cx="32816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</a:rPr>
              <a:t>2.3 平面图形的绘制</a:t>
            </a:r>
            <a:endParaRPr lang="zh-CN" alt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104" grpId="0"/>
      <p:bldP spid="104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图片 5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02" name="TextBox 2">
            <a:hlinkClick r:id="" action="ppaction://noaction"/>
          </p:cNvPr>
          <p:cNvSpPr txBox="1"/>
          <p:nvPr/>
        </p:nvSpPr>
        <p:spPr>
          <a:xfrm>
            <a:off x="868978" y="1038225"/>
            <a:ext cx="742823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等分已知直线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及应用</a:t>
            </a:r>
          </a:p>
        </p:txBody>
      </p:sp>
      <p:pic>
        <p:nvPicPr>
          <p:cNvPr id="4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4845" y="1463675"/>
            <a:ext cx="8387080" cy="23837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4858" y="3655725"/>
            <a:ext cx="8586470" cy="22733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529851" y="1800890"/>
            <a:ext cx="2074918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将线段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AB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等分为七等分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24332" y="3937030"/>
            <a:ext cx="2180437" cy="120032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将平行线段AB和CD之间的距离8等分</a:t>
            </a:r>
          </a:p>
        </p:txBody>
      </p:sp>
      <p:sp>
        <p:nvSpPr>
          <p:cNvPr id="8" name="矩形 7"/>
          <p:cNvSpPr/>
          <p:nvPr/>
        </p:nvSpPr>
        <p:spPr>
          <a:xfrm>
            <a:off x="1584478" y="463550"/>
            <a:ext cx="4605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第</a:t>
            </a:r>
            <a:r>
              <a:rPr lang="en-US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章    制图的基本知识</a:t>
            </a:r>
            <a:endParaRPr kumimoji="0" lang="zh-CN" altLang="en-US" sz="3200" b="1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9" name="矩形: 剪去对角 6">
            <a:hlinkClick r:id="rId5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返回本章目录</a:t>
            </a:r>
          </a:p>
        </p:txBody>
      </p:sp>
      <p:sp>
        <p:nvSpPr>
          <p:cNvPr id="12" name="矩形 11"/>
          <p:cNvSpPr/>
          <p:nvPr/>
        </p:nvSpPr>
        <p:spPr>
          <a:xfrm>
            <a:off x="6133870" y="494327"/>
            <a:ext cx="32816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</a:rPr>
              <a:t>2.3 平面图形的绘制</a:t>
            </a:r>
            <a:endParaRPr lang="zh-CN" altLang="en-US" sz="28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图片 5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Box 2">
            <a:hlinkClick r:id="" action="ppaction://noaction"/>
          </p:cNvPr>
          <p:cNvSpPr txBox="1"/>
          <p:nvPr/>
        </p:nvSpPr>
        <p:spPr>
          <a:xfrm>
            <a:off x="907415" y="1418867"/>
            <a:ext cx="742823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等分已知直线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及应用</a:t>
            </a:r>
          </a:p>
        </p:txBody>
      </p:sp>
      <p:pic>
        <p:nvPicPr>
          <p:cNvPr id="3" name="图片 27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415" y="2885440"/>
            <a:ext cx="10376535" cy="21259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1046480" y="1992947"/>
            <a:ext cx="522287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等分距离法绘制楼梯</a:t>
            </a:r>
          </a:p>
        </p:txBody>
      </p:sp>
      <p:sp>
        <p:nvSpPr>
          <p:cNvPr id="6" name="矩形 5"/>
          <p:cNvSpPr/>
          <p:nvPr/>
        </p:nvSpPr>
        <p:spPr>
          <a:xfrm>
            <a:off x="1584478" y="463550"/>
            <a:ext cx="4605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第</a:t>
            </a:r>
            <a:r>
              <a:rPr lang="en-US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章    制图的基本知识</a:t>
            </a:r>
            <a:endParaRPr kumimoji="0" lang="zh-CN" altLang="en-US" sz="3200" b="1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133870" y="494327"/>
            <a:ext cx="32816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</a:rPr>
              <a:t>2.3 平面图形的绘制</a:t>
            </a:r>
            <a:endParaRPr lang="zh-CN" altLang="en-US" sz="2800"/>
          </a:p>
        </p:txBody>
      </p:sp>
      <p:sp>
        <p:nvSpPr>
          <p:cNvPr id="8" name="矩形: 剪去对角 6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返回本章目录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图片 5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330" y="2832418"/>
            <a:ext cx="4426585" cy="27857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9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3607" y="2515492"/>
            <a:ext cx="7020560" cy="31559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905510" y="2029323"/>
            <a:ext cx="5134610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圆弧连接的基本形式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905510" y="5854065"/>
            <a:ext cx="33902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 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圆与直线相切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584323" y="5441255"/>
            <a:ext cx="33902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 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圆与圆相内切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853622" y="5502434"/>
            <a:ext cx="33902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 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圆与圆相外切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584478" y="463550"/>
            <a:ext cx="4605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第</a:t>
            </a:r>
            <a:r>
              <a:rPr lang="en-US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章    制图的基本知识</a:t>
            </a:r>
            <a:endParaRPr kumimoji="0" lang="zh-CN" altLang="en-US" sz="3200" b="1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133870" y="494327"/>
            <a:ext cx="32816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</a:rPr>
              <a:t>2.3 平面图形的绘制</a:t>
            </a:r>
            <a:endParaRPr lang="zh-CN" altLang="en-US" sz="2800"/>
          </a:p>
        </p:txBody>
      </p:sp>
      <p:sp>
        <p:nvSpPr>
          <p:cNvPr id="12" name="矩形: 剪去对角 6">
            <a:hlinkClick r:id="rId5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返回本章目录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905510" y="1237197"/>
            <a:ext cx="2052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圆弧连接</a:t>
            </a:r>
            <a:endParaRPr lang="zh-CN" altLang="en-US" sz="28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图片 5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747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02" name="TextBox 2">
            <a:hlinkClick r:id="" action="ppaction://noaction"/>
          </p:cNvPr>
          <p:cNvSpPr txBox="1"/>
          <p:nvPr/>
        </p:nvSpPr>
        <p:spPr>
          <a:xfrm>
            <a:off x="287496" y="1294289"/>
            <a:ext cx="6500812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圆弧连接作图示例 </a:t>
            </a:r>
            <a:r>
              <a:rPr lang="en-US" altLang="zh-CN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0145" y="1819691"/>
            <a:ext cx="2215515" cy="20916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-21474825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4820" y="1655067"/>
            <a:ext cx="6239510" cy="24834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220980" y="2696845"/>
            <a:ext cx="220916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作圆弧与两已知直线相切</a:t>
            </a:r>
          </a:p>
        </p:txBody>
      </p:sp>
      <p:pic>
        <p:nvPicPr>
          <p:cNvPr id="5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4245" y="3886091"/>
            <a:ext cx="2790190" cy="20739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220980" y="4679314"/>
            <a:ext cx="192214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作圆弧与两已知圆外切</a:t>
            </a:r>
          </a:p>
        </p:txBody>
      </p:sp>
      <p:pic>
        <p:nvPicPr>
          <p:cNvPr id="6" name="图片 -214748253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54015" y="3944749"/>
            <a:ext cx="6421120" cy="18916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矩形 9"/>
          <p:cNvSpPr/>
          <p:nvPr/>
        </p:nvSpPr>
        <p:spPr>
          <a:xfrm>
            <a:off x="1584478" y="463550"/>
            <a:ext cx="4605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第</a:t>
            </a:r>
            <a:r>
              <a:rPr lang="en-US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章    制图的基本知识</a:t>
            </a:r>
            <a:endParaRPr kumimoji="0" lang="zh-CN" altLang="en-US" sz="3200" b="1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133870" y="494327"/>
            <a:ext cx="32816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</a:rPr>
              <a:t>2.3 平面图形的绘制</a:t>
            </a:r>
            <a:endParaRPr lang="zh-CN" altLang="en-US" sz="2800"/>
          </a:p>
        </p:txBody>
      </p:sp>
      <p:sp>
        <p:nvSpPr>
          <p:cNvPr id="12" name="矩形: 剪去对角 6">
            <a:hlinkClick r:id="rId7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返回本章目录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图片 5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-21474825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8970" y="1516380"/>
            <a:ext cx="2390775" cy="20275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-21474825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4695" y="1582420"/>
            <a:ext cx="7178675" cy="1746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0" y="3900805"/>
            <a:ext cx="2841625" cy="19665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44695" y="3900805"/>
            <a:ext cx="7419340" cy="21164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572770" y="1975485"/>
            <a:ext cx="1346200" cy="1568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作圆弧与两已知圆内切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75615" y="4314190"/>
            <a:ext cx="1657350" cy="1938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作圆弧与已知圆外切，并与已知直线相切</a:t>
            </a:r>
          </a:p>
        </p:txBody>
      </p:sp>
      <p:sp>
        <p:nvSpPr>
          <p:cNvPr id="10" name="矩形 9"/>
          <p:cNvSpPr/>
          <p:nvPr/>
        </p:nvSpPr>
        <p:spPr>
          <a:xfrm>
            <a:off x="1584478" y="463550"/>
            <a:ext cx="4605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第</a:t>
            </a:r>
            <a:r>
              <a:rPr lang="en-US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章    制图的基本知识</a:t>
            </a:r>
            <a:endParaRPr kumimoji="0" lang="zh-CN" altLang="en-US" sz="3200" b="1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133870" y="494327"/>
            <a:ext cx="32816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</a:rPr>
              <a:t>2.3 平面图形的绘制</a:t>
            </a:r>
            <a:endParaRPr lang="zh-CN" altLang="en-US" sz="2800"/>
          </a:p>
        </p:txBody>
      </p:sp>
      <p:sp>
        <p:nvSpPr>
          <p:cNvPr id="12" name="矩形: 剪去对角 6">
            <a:hlinkClick r:id="rId7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返回本章目录</a:t>
            </a:r>
          </a:p>
        </p:txBody>
      </p:sp>
      <p:sp>
        <p:nvSpPr>
          <p:cNvPr id="13" name="TextBox 2">
            <a:hlinkClick r:id="" action="ppaction://noaction"/>
          </p:cNvPr>
          <p:cNvSpPr txBox="1"/>
          <p:nvPr/>
        </p:nvSpPr>
        <p:spPr>
          <a:xfrm>
            <a:off x="287496" y="1294289"/>
            <a:ext cx="6500812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圆弧连接作图示例 </a:t>
            </a:r>
            <a:r>
              <a:rPr lang="en-US" altLang="zh-CN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图片 5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552450" y="2124710"/>
            <a:ext cx="1885315" cy="1568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</a:pP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作圆弧与已知圆外切，并与已知直线相切</a:t>
            </a:r>
          </a:p>
        </p:txBody>
      </p:sp>
      <p:pic>
        <p:nvPicPr>
          <p:cNvPr id="2" name="图片 -21474825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3310" y="1878965"/>
            <a:ext cx="6663055" cy="16859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1755" y="2124710"/>
            <a:ext cx="2339340" cy="15944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矩形 6"/>
          <p:cNvSpPr/>
          <p:nvPr/>
        </p:nvSpPr>
        <p:spPr>
          <a:xfrm>
            <a:off x="1584478" y="463550"/>
            <a:ext cx="4605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第</a:t>
            </a:r>
            <a:r>
              <a:rPr lang="en-US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章    制图的基本知识</a:t>
            </a:r>
            <a:endParaRPr kumimoji="0" lang="zh-CN" altLang="en-US" sz="3200" b="1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133870" y="494327"/>
            <a:ext cx="32816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</a:rPr>
              <a:t>2.3 平面图形的绘制</a:t>
            </a:r>
            <a:endParaRPr lang="zh-CN" altLang="en-US" sz="2800"/>
          </a:p>
        </p:txBody>
      </p:sp>
      <p:sp>
        <p:nvSpPr>
          <p:cNvPr id="9" name="矩形: 剪去对角 6">
            <a:hlinkClick r:id="rId5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返回本章目录</a:t>
            </a:r>
          </a:p>
        </p:txBody>
      </p:sp>
      <p:sp>
        <p:nvSpPr>
          <p:cNvPr id="10" name="TextBox 2">
            <a:hlinkClick r:id="" action="ppaction://noaction"/>
          </p:cNvPr>
          <p:cNvSpPr txBox="1"/>
          <p:nvPr/>
        </p:nvSpPr>
        <p:spPr>
          <a:xfrm>
            <a:off x="287496" y="1294289"/>
            <a:ext cx="6500812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圆弧连接作图示例 </a:t>
            </a:r>
            <a:r>
              <a:rPr lang="en-US" altLang="zh-CN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图片 5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611505" y="1727200"/>
            <a:ext cx="11245215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66700"/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已知中圆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O</a:t>
            </a:r>
            <a:r>
              <a: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1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 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，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O</a:t>
            </a:r>
            <a:r>
              <a: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2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和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O</a:t>
            </a:r>
            <a:r>
              <a: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3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。其中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O</a:t>
            </a:r>
            <a:r>
              <a: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2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和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O</a:t>
            </a:r>
            <a:r>
              <a:rPr lang="en-US" sz="2400" baseline="-250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3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半径相等。作直线使之与相邻圆相切。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05" y="2265045"/>
            <a:ext cx="5629275" cy="340550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4720" y="2265045"/>
            <a:ext cx="5303520" cy="343344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2675" y="2265045"/>
            <a:ext cx="5095875" cy="334073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6145" y="2265045"/>
            <a:ext cx="4946015" cy="326326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765492" y="1111984"/>
            <a:ext cx="44669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两已知圆公切线的画法 </a:t>
            </a:r>
            <a:r>
              <a:rPr lang="en-US" altLang="zh-CN" sz="28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en-US" sz="28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584478" y="463550"/>
            <a:ext cx="4605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第</a:t>
            </a:r>
            <a:r>
              <a:rPr lang="en-US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章    制图的基本知识</a:t>
            </a:r>
            <a:endParaRPr kumimoji="0" lang="zh-CN" altLang="en-US" sz="3200" b="1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133870" y="494327"/>
            <a:ext cx="32816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</a:rPr>
              <a:t>2.3 平面图形的绘制</a:t>
            </a:r>
            <a:endParaRPr lang="zh-CN" altLang="en-US" sz="2800"/>
          </a:p>
        </p:txBody>
      </p:sp>
      <p:sp>
        <p:nvSpPr>
          <p:cNvPr id="12" name="矩形: 剪去对角 6">
            <a:hlinkClick r:id="rId7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返回本章目录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图片 5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883285" y="1432580"/>
            <a:ext cx="1014984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平面图形通常由两个要素确定：图形大小（含线段长度）、图形位置。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06475" y="1886585"/>
            <a:ext cx="863917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</a:pP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一、 平面图形的尺寸分析 </a:t>
            </a:r>
          </a:p>
          <a:p>
            <a:pPr>
              <a:buClrTx/>
              <a:buSzTx/>
              <a:buFontTx/>
            </a:pP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平面图形的尺寸分为定形尺寸和定位尺寸两类。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150620" y="3007995"/>
            <a:ext cx="529145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</a:pP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1．尺寸基准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50620" y="3656965"/>
            <a:ext cx="520446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</a:pP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2．定形尺寸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237615" y="4421505"/>
            <a:ext cx="520446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</a:pP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3.定位尺寸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006475" y="5379085"/>
            <a:ext cx="616712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</a:pP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有时一个尺寸可以</a:t>
            </a:r>
            <a:r>
              <a:rPr lang="zh-CN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兼有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定形和定位两种作用</a:t>
            </a:r>
          </a:p>
        </p:txBody>
      </p:sp>
      <p:pic>
        <p:nvPicPr>
          <p:cNvPr id="7" name="图片 26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9920" y="2716530"/>
            <a:ext cx="4809490" cy="28301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/>
          <p:cNvSpPr txBox="1"/>
          <p:nvPr/>
        </p:nvSpPr>
        <p:spPr>
          <a:xfrm>
            <a:off x="985520" y="933450"/>
            <a:ext cx="599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平面图形的分析和绘图步骤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584478" y="463550"/>
            <a:ext cx="4605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第</a:t>
            </a:r>
            <a:r>
              <a:rPr lang="en-US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章    制图的基本知识</a:t>
            </a:r>
            <a:endParaRPr kumimoji="0" lang="zh-CN" altLang="en-US" sz="3200" b="1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6133870" y="494327"/>
            <a:ext cx="32816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</a:rPr>
              <a:t>2.3 平面图形的绘制</a:t>
            </a:r>
            <a:endParaRPr lang="zh-CN" altLang="en-US" sz="2800"/>
          </a:p>
        </p:txBody>
      </p:sp>
      <p:sp>
        <p:nvSpPr>
          <p:cNvPr id="14" name="矩形: 剪去对角 6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返回本章目录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836930" y="1078230"/>
            <a:ext cx="11238230" cy="4985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>
              <a:lnSpc>
                <a:spcPct val="150000"/>
              </a:lnSpc>
              <a:buClrTx/>
              <a:buSzTx/>
              <a:buFontTx/>
              <a:defRPr/>
            </a:pPr>
            <a:r>
              <a:rPr kumimoji="0" lang="zh-CN" altLang="zh-CN" sz="2400" b="1" kern="0" cap="none" spc="0" normalizeH="0" baseline="0" noProof="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【知识目标】</a:t>
            </a:r>
          </a:p>
          <a:p>
            <a:pPr marR="0" defTabSz="914400">
              <a:lnSpc>
                <a:spcPct val="150000"/>
              </a:lnSpc>
              <a:buClrTx/>
              <a:buSzTx/>
              <a:buFontTx/>
              <a:defRPr/>
            </a:pPr>
            <a:r>
              <a:rPr kumimoji="0" lang="en-US" altLang="zh-CN" sz="2000" kern="0" cap="none" spc="0" normalizeH="0" baseline="0" noProof="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  1</a:t>
            </a:r>
            <a:r>
              <a:rPr kumimoji="0" lang="en-US" altLang="zh-CN" sz="2000" kern="0" cap="none" spc="0" normalizeH="0" baseline="0" noProof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. 掌握制图国标和基本规则</a:t>
            </a:r>
            <a:r>
              <a:rPr kumimoji="0" lang="zh-CN" altLang="zh-CN" sz="2000" kern="0" cap="none" spc="0" normalizeH="0" baseline="0" noProof="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；</a:t>
            </a:r>
            <a:endParaRPr kumimoji="0" lang="zh-CN" altLang="zh-CN" sz="2000" kern="100" cap="none" spc="0" normalizeH="0" baseline="0" noProof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R="0" defTabSz="914400">
              <a:lnSpc>
                <a:spcPct val="150000"/>
              </a:lnSpc>
              <a:buClrTx/>
              <a:buSzTx/>
              <a:buFontTx/>
              <a:defRPr/>
            </a:pPr>
            <a:r>
              <a:rPr kumimoji="0" lang="en-US" altLang="zh-CN" sz="2000" kern="0" cap="none" spc="0" normalizeH="0" baseline="0" noProof="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  2. 掌握绘图的一般方法和步骤，熟练几何作图和徒手作图方法。</a:t>
            </a:r>
            <a:endParaRPr kumimoji="0" lang="en-US" altLang="zh-CN" sz="2000" kern="0" cap="none" spc="0" normalizeH="0" baseline="0" noProof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 marR="0" algn="l" defTabSz="914400">
              <a:lnSpc>
                <a:spcPct val="150000"/>
              </a:lnSpc>
              <a:buClrTx/>
              <a:buSzTx/>
              <a:buFontTx/>
              <a:defRPr/>
            </a:pPr>
            <a:r>
              <a:rPr kumimoji="0" lang="zh-CN" altLang="zh-CN" sz="2400" b="1" kern="0" cap="none" spc="0" normalizeH="0" baseline="0" noProof="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【能力目标】</a:t>
            </a:r>
            <a:r>
              <a:rPr kumimoji="0" lang="en-US" altLang="zh-CN" sz="2400" kern="0" cap="none" spc="0" normalizeH="0" baseline="0" noProof="0" dirty="0">
                <a:solidFill>
                  <a:srgbClr val="0DC5C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/>
            </a:r>
            <a:br>
              <a:rPr kumimoji="0" lang="en-US" altLang="zh-CN" sz="2400" kern="0" cap="none" spc="0" normalizeH="0" baseline="0" noProof="0" dirty="0">
                <a:solidFill>
                  <a:srgbClr val="0DC5C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</a:br>
            <a:r>
              <a:rPr kumimoji="0" lang="en-US" altLang="zh-CN" sz="2400" kern="0" cap="none" spc="0" normalizeH="0" baseline="0" noProof="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</a:t>
            </a:r>
            <a:r>
              <a:rPr kumimoji="0" lang="en-US" altLang="zh-CN" sz="2000" kern="0" cap="none" spc="0" normalizeH="0" baseline="0" noProof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  1.通过学习制图基本规定，严格遵守绘图国家标准，保证后续绘图质量和效率； 掌握制图工具的使用方法，提高制图的质量和速度。</a:t>
            </a:r>
          </a:p>
          <a:p>
            <a:pPr marR="0" algn="l" defTabSz="914400">
              <a:lnSpc>
                <a:spcPct val="150000"/>
              </a:lnSpc>
              <a:buClrTx/>
              <a:buSzTx/>
              <a:buFontTx/>
              <a:defRPr/>
            </a:pPr>
            <a:r>
              <a:rPr kumimoji="0" lang="en-US" altLang="zh-CN" sz="2000" kern="0" cap="none" spc="0" normalizeH="0" baseline="0" noProof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  2. 掌握各种几何图形的作图原理和方法，熟练画出比较复杂的平面图形并能够正确、合理、清晰地标注尺寸。</a:t>
            </a:r>
          </a:p>
          <a:p>
            <a:pPr marR="0" algn="l" defTabSz="914400">
              <a:lnSpc>
                <a:spcPct val="150000"/>
              </a:lnSpc>
              <a:buClrTx/>
              <a:buSzTx/>
              <a:buFontTx/>
              <a:defRPr/>
            </a:pPr>
            <a:r>
              <a:rPr kumimoji="0" lang="en-US" altLang="zh-CN" sz="2000" kern="0" cap="none" spc="0" normalizeH="0" baseline="0" noProof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  3. 理解工程实际中标准的意义，树立严格的标准意识，培养严谨认真的工作作风。</a:t>
            </a:r>
            <a:br>
              <a:rPr kumimoji="0" lang="en-US" altLang="zh-CN" sz="2000" kern="0" cap="none" spc="0" normalizeH="0" baseline="0" noProof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</a:br>
            <a:r>
              <a:rPr kumimoji="0" lang="en-US" altLang="zh-CN" sz="2000" kern="0" cap="none" spc="0" normalizeH="0" baseline="0" noProof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  </a:t>
            </a:r>
            <a:endParaRPr kumimoji="0" lang="zh-CN" altLang="en-US" sz="2000" kern="0" cap="none" spc="0" normalizeH="0" baseline="0" noProof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612079" y="430210"/>
            <a:ext cx="44839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第</a:t>
            </a:r>
            <a:r>
              <a:rPr lang="en-US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章   制图的基本知识</a:t>
            </a:r>
            <a:endParaRPr kumimoji="0" lang="zh-CN" altLang="en-US" sz="3200" b="1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矩形: 剪去对角 6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返回本章目录</a:t>
            </a:r>
          </a:p>
        </p:txBody>
      </p:sp>
    </p:spTree>
    <p:extLst>
      <p:ext uri="{BB962C8B-B14F-4D97-AF65-F5344CB8AC3E}">
        <p14:creationId xmlns:p14="http://schemas.microsoft.com/office/powerpoint/2010/main" val="31421223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图片 5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26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5270" y="1292225"/>
            <a:ext cx="7656830" cy="45059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631190" y="2376805"/>
            <a:ext cx="3204845" cy="1938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图中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240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、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120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、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40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，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R40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等是定形尺寸，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100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是定位尺寸，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R80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既是定形尺寸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,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又是定位尺寸。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 flipV="1">
            <a:off x="2703830" y="4731385"/>
            <a:ext cx="8783955" cy="9525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2097405" y="4971415"/>
            <a:ext cx="124142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高度方向基准</a:t>
            </a:r>
          </a:p>
        </p:txBody>
      </p:sp>
      <p:cxnSp>
        <p:nvCxnSpPr>
          <p:cNvPr id="5" name="直接连接符 4"/>
          <p:cNvCxnSpPr/>
          <p:nvPr/>
        </p:nvCxnSpPr>
        <p:spPr>
          <a:xfrm flipV="1">
            <a:off x="4878070" y="1075055"/>
            <a:ext cx="29210" cy="533019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5139055" y="5798185"/>
            <a:ext cx="124142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水平方向基准</a:t>
            </a:r>
          </a:p>
        </p:txBody>
      </p:sp>
      <p:sp>
        <p:nvSpPr>
          <p:cNvPr id="10" name="矩形 9"/>
          <p:cNvSpPr/>
          <p:nvPr/>
        </p:nvSpPr>
        <p:spPr>
          <a:xfrm>
            <a:off x="1584478" y="463550"/>
            <a:ext cx="4605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第</a:t>
            </a:r>
            <a:r>
              <a:rPr lang="en-US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章    制图的基本知识</a:t>
            </a:r>
            <a:endParaRPr kumimoji="0" lang="zh-CN" altLang="en-US" sz="3200" b="1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133870" y="494327"/>
            <a:ext cx="32816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</a:rPr>
              <a:t>2.3 平面图形的绘制</a:t>
            </a:r>
            <a:endParaRPr lang="zh-CN" altLang="en-US" sz="2800"/>
          </a:p>
        </p:txBody>
      </p:sp>
      <p:sp>
        <p:nvSpPr>
          <p:cNvPr id="12" name="文本框 11"/>
          <p:cNvSpPr txBox="1"/>
          <p:nvPr/>
        </p:nvSpPr>
        <p:spPr>
          <a:xfrm>
            <a:off x="985520" y="933450"/>
            <a:ext cx="599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平面图形的分析和绘图步骤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: 剪去对角 6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返回本章目录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/>
      <p:bldP spid="6" grpId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图片 5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825500" y="1263015"/>
            <a:ext cx="10976610" cy="2306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266700" indent="-266700"/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一、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 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平面图形的作图步骤</a:t>
            </a:r>
          </a:p>
          <a:p>
            <a:pPr marL="266700" indent="-266700"/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1．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 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选定比例，合理布置图面。</a:t>
            </a:r>
          </a:p>
          <a:p>
            <a:pPr marL="266700" indent="-266700"/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2．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 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对平面图形进行尺寸分析和线段分析。</a:t>
            </a:r>
          </a:p>
          <a:p>
            <a:pPr marL="266700" indent="-266700"/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3．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 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画出平面图形的对称线、中心线或基线。</a:t>
            </a:r>
          </a:p>
          <a:p>
            <a:pPr marL="266700" indent="-266700"/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4．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 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首先画出全部的已知线段，然后再画中间线段，最后画出连接线段。</a:t>
            </a:r>
          </a:p>
          <a:p>
            <a:pPr marL="266700" indent="-266700"/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5．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 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加深图线和分别标注定形尺寸和定位尺寸。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</p:txBody>
      </p:sp>
      <p:pic>
        <p:nvPicPr>
          <p:cNvPr id="2" name="图片 2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80" y="3570605"/>
            <a:ext cx="5522595" cy="31127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6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3960" y="3570605"/>
            <a:ext cx="5537200" cy="29444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26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5955" y="3569970"/>
            <a:ext cx="5683250" cy="33439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 7"/>
          <p:cNvSpPr/>
          <p:nvPr/>
        </p:nvSpPr>
        <p:spPr>
          <a:xfrm>
            <a:off x="1584478" y="463550"/>
            <a:ext cx="4605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第</a:t>
            </a:r>
            <a:r>
              <a:rPr lang="en-US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章    制图的基本知识</a:t>
            </a:r>
            <a:endParaRPr kumimoji="0" lang="zh-CN" altLang="en-US" sz="3200" b="1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133870" y="494327"/>
            <a:ext cx="32816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</a:rPr>
              <a:t>2.3 平面图形的绘制</a:t>
            </a:r>
            <a:endParaRPr lang="zh-CN" altLang="en-US" sz="2800"/>
          </a:p>
        </p:txBody>
      </p:sp>
      <p:sp>
        <p:nvSpPr>
          <p:cNvPr id="10" name="文本框 9"/>
          <p:cNvSpPr txBox="1"/>
          <p:nvPr/>
        </p:nvSpPr>
        <p:spPr>
          <a:xfrm>
            <a:off x="985520" y="933450"/>
            <a:ext cx="599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平面图形的分析和绘图步骤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图片 5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8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3610" y="1669415"/>
            <a:ext cx="8044180" cy="42056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419100" y="1804670"/>
            <a:ext cx="2621280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66700"/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Φ</a:t>
            </a:r>
            <a:r>
              <a:rPr lang="en-US" sz="240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12</a:t>
            </a:r>
            <a:r>
              <a:rPr lang="zh-CN" sz="240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、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Φ</a:t>
            </a:r>
            <a:r>
              <a:rPr lang="en-US" sz="240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16</a:t>
            </a:r>
            <a:r>
              <a:rPr lang="zh-CN" sz="240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、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Φ</a:t>
            </a:r>
            <a:r>
              <a:rPr lang="en-US" sz="240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24</a:t>
            </a:r>
            <a:r>
              <a:rPr lang="zh-CN" sz="240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、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Φ</a:t>
            </a:r>
            <a:r>
              <a:rPr lang="en-US" sz="240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32</a:t>
            </a:r>
            <a:r>
              <a:rPr lang="zh-CN" sz="240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等为定形尺寸。</a:t>
            </a:r>
            <a:endParaRPr lang="zh-CN" altLang="en-US" sz="2400">
              <a:latin typeface="仿宋" panose="02010609060101010101" pitchFamily="49" charset="-122"/>
              <a:ea typeface="仿宋" panose="02010609060101010101" pitchFamily="49" charset="-122"/>
              <a:cs typeface="仿宋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42265" y="3347085"/>
            <a:ext cx="261747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indent="266700" algn="l">
              <a:buClrTx/>
              <a:buSzTx/>
              <a:buFontTx/>
            </a:pPr>
            <a:r>
              <a:rPr lang="en-US" sz="240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  <a:sym typeface="+mn-ea"/>
              </a:rPr>
              <a:t>80、25、16等为定位尺寸。</a:t>
            </a:r>
          </a:p>
        </p:txBody>
      </p:sp>
      <p:cxnSp>
        <p:nvCxnSpPr>
          <p:cNvPr id="3" name="直接连接符 2"/>
          <p:cNvCxnSpPr/>
          <p:nvPr/>
        </p:nvCxnSpPr>
        <p:spPr>
          <a:xfrm flipV="1">
            <a:off x="2703830" y="4407535"/>
            <a:ext cx="8783955" cy="9525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2097405" y="4647565"/>
            <a:ext cx="124142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高度方向基准</a:t>
            </a:r>
          </a:p>
        </p:txBody>
      </p:sp>
      <p:cxnSp>
        <p:nvCxnSpPr>
          <p:cNvPr id="5" name="直接连接符 4"/>
          <p:cNvCxnSpPr/>
          <p:nvPr/>
        </p:nvCxnSpPr>
        <p:spPr>
          <a:xfrm flipV="1">
            <a:off x="8928735" y="1222375"/>
            <a:ext cx="29210" cy="533019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7457440" y="5907405"/>
            <a:ext cx="124142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水平方向基准</a:t>
            </a:r>
          </a:p>
        </p:txBody>
      </p:sp>
      <p:sp>
        <p:nvSpPr>
          <p:cNvPr id="11" name="矩形 10"/>
          <p:cNvSpPr/>
          <p:nvPr/>
        </p:nvSpPr>
        <p:spPr>
          <a:xfrm>
            <a:off x="1584478" y="463550"/>
            <a:ext cx="4605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第</a:t>
            </a:r>
            <a:r>
              <a:rPr lang="en-US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章    制图的基本知识</a:t>
            </a:r>
            <a:endParaRPr kumimoji="0" lang="zh-CN" altLang="en-US" sz="3200" b="1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133870" y="494327"/>
            <a:ext cx="32816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</a:rPr>
              <a:t>2.3 平面图形的绘制</a:t>
            </a:r>
            <a:endParaRPr lang="zh-CN" altLang="en-US" sz="2800"/>
          </a:p>
        </p:txBody>
      </p:sp>
      <p:sp>
        <p:nvSpPr>
          <p:cNvPr id="13" name="文本框 12"/>
          <p:cNvSpPr txBox="1"/>
          <p:nvPr/>
        </p:nvSpPr>
        <p:spPr>
          <a:xfrm>
            <a:off x="985520" y="933450"/>
            <a:ext cx="599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平面图形的分析和绘图步骤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: 剪去对角 6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返回本章目录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/>
      <p:bldP spid="6" grpId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图片 5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8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320" y="1650365"/>
            <a:ext cx="6072505" cy="26822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1007745" y="4949825"/>
            <a:ext cx="358902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66700" algn="ctr"/>
            <a:r>
              <a:rPr lang="zh-CN" sz="20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（</a:t>
            </a:r>
            <a:r>
              <a:rPr lang="en-US" sz="20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a</a:t>
            </a:r>
            <a:r>
              <a:rPr lang="zh-CN" sz="20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）画基准线</a:t>
            </a:r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</p:txBody>
      </p:sp>
      <p:pic>
        <p:nvPicPr>
          <p:cNvPr id="4" name="图片 9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4730" y="1760855"/>
            <a:ext cx="5925185" cy="28841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6473825" y="4949825"/>
            <a:ext cx="508000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indent="266700" algn="ctr">
              <a:buClrTx/>
              <a:buSzTx/>
              <a:buFontTx/>
            </a:pPr>
            <a:r>
              <a:rPr lang="zh-CN" sz="20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（b）画已知线段</a:t>
            </a:r>
          </a:p>
        </p:txBody>
      </p:sp>
      <p:sp>
        <p:nvSpPr>
          <p:cNvPr id="8" name="矩形 7"/>
          <p:cNvSpPr/>
          <p:nvPr/>
        </p:nvSpPr>
        <p:spPr>
          <a:xfrm>
            <a:off x="1584478" y="463550"/>
            <a:ext cx="4605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第</a:t>
            </a:r>
            <a:r>
              <a:rPr lang="en-US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章    制图的基本知识</a:t>
            </a:r>
            <a:endParaRPr kumimoji="0" lang="zh-CN" altLang="en-US" sz="3200" b="1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133870" y="494327"/>
            <a:ext cx="32816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</a:rPr>
              <a:t>2.3 平面图形的绘制</a:t>
            </a:r>
            <a:endParaRPr lang="zh-CN" altLang="en-US" sz="2800"/>
          </a:p>
        </p:txBody>
      </p:sp>
      <p:sp>
        <p:nvSpPr>
          <p:cNvPr id="10" name="文本框 9"/>
          <p:cNvSpPr txBox="1"/>
          <p:nvPr/>
        </p:nvSpPr>
        <p:spPr>
          <a:xfrm>
            <a:off x="985520" y="933450"/>
            <a:ext cx="599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平面图形的分析和绘图步骤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: 剪去对角 6">
            <a:hlinkClick r:id="rId5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返回本章目录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图片 5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9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320" y="1696085"/>
            <a:ext cx="5577840" cy="26282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0" y="5109845"/>
            <a:ext cx="5080000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266700" algn="ctr"/>
            <a:r>
              <a:rPr lang="zh-CN" sz="20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（</a:t>
            </a:r>
            <a:r>
              <a:rPr lang="en-US" sz="20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c</a:t>
            </a:r>
            <a:r>
              <a:rPr lang="zh-CN" sz="20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）画中间圆弧</a:t>
            </a:r>
            <a:r>
              <a:rPr lang="en-US" sz="20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R15</a:t>
            </a:r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</p:txBody>
      </p:sp>
      <p:pic>
        <p:nvPicPr>
          <p:cNvPr id="4" name="图片 9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3315" y="1118235"/>
            <a:ext cx="5798185" cy="46443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5797550" y="5946140"/>
            <a:ext cx="5080000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266700" algn="ctr"/>
            <a:r>
              <a:rPr lang="zh-CN" sz="20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（</a:t>
            </a:r>
            <a:r>
              <a:rPr lang="en-US" sz="20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d</a:t>
            </a:r>
            <a:r>
              <a:rPr lang="zh-CN" sz="20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）画连接线段</a:t>
            </a:r>
            <a:r>
              <a:rPr lang="en-US" sz="20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R6</a:t>
            </a:r>
            <a:r>
              <a:rPr lang="zh-CN" sz="20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、</a:t>
            </a:r>
            <a:r>
              <a:rPr lang="en-US" sz="20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R8</a:t>
            </a:r>
            <a:r>
              <a:rPr lang="zh-CN" sz="20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、</a:t>
            </a:r>
            <a:r>
              <a:rPr lang="en-US" sz="20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R105</a:t>
            </a:r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584478" y="463550"/>
            <a:ext cx="4605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第</a:t>
            </a:r>
            <a:r>
              <a:rPr lang="en-US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章    制图的基本知识</a:t>
            </a:r>
            <a:endParaRPr kumimoji="0" lang="zh-CN" altLang="en-US" sz="3200" b="1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133870" y="494327"/>
            <a:ext cx="32816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</a:rPr>
              <a:t>2.3 平面图形的绘制</a:t>
            </a:r>
            <a:endParaRPr lang="zh-CN" altLang="en-US" sz="2800"/>
          </a:p>
        </p:txBody>
      </p:sp>
      <p:sp>
        <p:nvSpPr>
          <p:cNvPr id="10" name="文本框 9"/>
          <p:cNvSpPr txBox="1"/>
          <p:nvPr/>
        </p:nvSpPr>
        <p:spPr>
          <a:xfrm>
            <a:off x="985520" y="933450"/>
            <a:ext cx="599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平面图形的分析和绘图步骤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图片 5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1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0" y="1884045"/>
            <a:ext cx="6380480" cy="27051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689610" y="5390515"/>
            <a:ext cx="508000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indent="266700" algn="ctr">
              <a:buClrTx/>
              <a:buSzTx/>
              <a:buFontTx/>
            </a:pPr>
            <a:r>
              <a:rPr lang="zh-CN" sz="20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（e）描深图线</a:t>
            </a:r>
          </a:p>
        </p:txBody>
      </p:sp>
      <p:pic>
        <p:nvPicPr>
          <p:cNvPr id="4" name="图片 -21474825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2010" y="1638935"/>
            <a:ext cx="6111875" cy="31959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6656705" y="5390515"/>
            <a:ext cx="5080000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266700" algn="ctr"/>
            <a:r>
              <a:rPr lang="zh-CN" sz="20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（</a:t>
            </a:r>
            <a:r>
              <a:rPr lang="en-US" sz="20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f</a:t>
            </a:r>
            <a:r>
              <a:rPr lang="zh-CN" sz="20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）标注，检查完成</a:t>
            </a:r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584478" y="463550"/>
            <a:ext cx="4605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第</a:t>
            </a:r>
            <a:r>
              <a:rPr lang="en-US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章    制图的基本知识</a:t>
            </a:r>
            <a:endParaRPr kumimoji="0" lang="zh-CN" altLang="en-US" sz="3200" b="1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133870" y="494327"/>
            <a:ext cx="32816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</a:rPr>
              <a:t>2.3 平面图形的绘制</a:t>
            </a:r>
            <a:endParaRPr lang="zh-CN" altLang="en-US" sz="2800"/>
          </a:p>
        </p:txBody>
      </p:sp>
      <p:sp>
        <p:nvSpPr>
          <p:cNvPr id="10" name="文本框 9"/>
          <p:cNvSpPr txBox="1"/>
          <p:nvPr/>
        </p:nvSpPr>
        <p:spPr>
          <a:xfrm>
            <a:off x="985520" y="933450"/>
            <a:ext cx="599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平面图形的分析和绘图步骤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: 剪去对角 6">
            <a:hlinkClick r:id="rId5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返回本章目录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图片 5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02" name="TextBox 2">
            <a:hlinkClick r:id="" action="ppaction://noaction"/>
          </p:cNvPr>
          <p:cNvSpPr txBox="1"/>
          <p:nvPr/>
        </p:nvSpPr>
        <p:spPr>
          <a:xfrm>
            <a:off x="883603" y="1034415"/>
            <a:ext cx="6500812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尺规绘图</a:t>
            </a:r>
            <a:endParaRPr lang="en-US" altLang="zh-CN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501650" y="1612265"/>
            <a:ext cx="8976360" cy="1568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66700"/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1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．绘图前的准备工作</a:t>
            </a:r>
          </a:p>
          <a:p>
            <a:pPr indent="266700"/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（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1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）准备好必要的绘图工具和仪器； </a:t>
            </a:r>
          </a:p>
          <a:p>
            <a:pPr indent="266700"/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（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2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）根据图形大小和复杂程度，确定绘图比例和图纸幅面；</a:t>
            </a:r>
          </a:p>
          <a:p>
            <a:pPr indent="266700"/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（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3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）固定图纸：图纸一般固定在图板左下方。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</p:txBody>
      </p:sp>
      <p:pic>
        <p:nvPicPr>
          <p:cNvPr id="2" name="图片 -214748253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7455" y="3168650"/>
            <a:ext cx="5245100" cy="35623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矩形 5"/>
          <p:cNvSpPr/>
          <p:nvPr/>
        </p:nvSpPr>
        <p:spPr>
          <a:xfrm>
            <a:off x="1584478" y="463550"/>
            <a:ext cx="4605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第</a:t>
            </a:r>
            <a:r>
              <a:rPr lang="en-US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章    制图的基本知识</a:t>
            </a:r>
            <a:endParaRPr kumimoji="0" lang="zh-CN" altLang="en-US" sz="3200" b="1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096000" y="494327"/>
            <a:ext cx="45352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2.4  常用的绘图方法和步骤</a:t>
            </a:r>
            <a:endParaRPr lang="zh-CN" altLang="en-US" sz="2800"/>
          </a:p>
        </p:txBody>
      </p:sp>
      <p:sp>
        <p:nvSpPr>
          <p:cNvPr id="9" name="矩形: 剪去对角 6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返回本章目录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图片 5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414412" y="3533499"/>
            <a:ext cx="9164955" cy="193899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66700"/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2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．按照正确的步骤进行画图</a:t>
            </a:r>
          </a:p>
          <a:p>
            <a:pPr indent="266700"/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（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1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）用细实线绘制图形底稿   </a:t>
            </a:r>
          </a:p>
          <a:p>
            <a:pPr indent="266700"/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（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2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）加深图线</a:t>
            </a:r>
          </a:p>
          <a:p>
            <a:pPr indent="266700"/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（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3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）标注尺寸</a:t>
            </a:r>
          </a:p>
          <a:p>
            <a:pPr indent="266700"/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（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4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）全面检查，填写标题栏和其他必要的说明，完成图样。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</p:txBody>
      </p:sp>
      <p:pic>
        <p:nvPicPr>
          <p:cNvPr id="4" name="图片 8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948" y="1759288"/>
            <a:ext cx="2608580" cy="11518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-214748253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6750" y="1833107"/>
            <a:ext cx="2483485" cy="12090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6457" y="1593077"/>
            <a:ext cx="2700020" cy="1689100"/>
          </a:xfrm>
          <a:prstGeom prst="rect">
            <a:avLst/>
          </a:prstGeom>
        </p:spPr>
      </p:pic>
      <p:pic>
        <p:nvPicPr>
          <p:cNvPr id="6" name="图片 8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44413" y="1765489"/>
            <a:ext cx="2953385" cy="15443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矩形 8"/>
          <p:cNvSpPr/>
          <p:nvPr/>
        </p:nvSpPr>
        <p:spPr>
          <a:xfrm>
            <a:off x="1584478" y="463550"/>
            <a:ext cx="4605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第</a:t>
            </a:r>
            <a:r>
              <a:rPr lang="en-US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章    制图的基本知识</a:t>
            </a:r>
            <a:endParaRPr kumimoji="0" lang="zh-CN" altLang="en-US" sz="3200" b="1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096000" y="494327"/>
            <a:ext cx="45352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2.4  常用的绘图方法和步骤</a:t>
            </a:r>
            <a:endParaRPr lang="zh-CN" altLang="en-US" sz="2800"/>
          </a:p>
        </p:txBody>
      </p:sp>
      <p:sp>
        <p:nvSpPr>
          <p:cNvPr id="13" name="矩形: 剪去对角 6">
            <a:hlinkClick r:id="rId7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返回本章目录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图片 5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932180" y="2251432"/>
            <a:ext cx="10943590" cy="304698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66700"/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1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．徒手图的概念</a:t>
            </a:r>
          </a:p>
          <a:p>
            <a:pPr indent="266700"/>
            <a:endParaRPr lang="zh-CN" sz="240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  <a:p>
            <a:pPr indent="266700"/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徒手图也称草图，是不借助仪器，仅以徒手、目测的方法绘制的图样。</a:t>
            </a:r>
          </a:p>
          <a:p>
            <a:pPr indent="266700"/>
            <a:endParaRPr lang="zh-CN" sz="240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  <a:p>
            <a:pPr indent="266700"/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 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草图也具有重要的工程实用价值。</a:t>
            </a:r>
          </a:p>
          <a:p>
            <a:pPr indent="266700"/>
            <a:endParaRPr lang="zh-CN" sz="240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  <a:p>
            <a:pPr indent="266700"/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 可在网格纸上直接作图。</a:t>
            </a:r>
          </a:p>
          <a:p>
            <a:pPr indent="266700"/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 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280160" y="1174214"/>
            <a:ext cx="2946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徒手绘图</a:t>
            </a:r>
          </a:p>
          <a:p>
            <a:endParaRPr lang="zh-CN" altLang="en-US" sz="32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584478" y="463550"/>
            <a:ext cx="4605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第</a:t>
            </a:r>
            <a:r>
              <a:rPr lang="en-US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章    制图的基本知识</a:t>
            </a:r>
            <a:endParaRPr kumimoji="0" lang="zh-CN" altLang="en-US" sz="3200" b="1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096000" y="494327"/>
            <a:ext cx="45352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2.4  常用的绘图方法和步骤</a:t>
            </a:r>
            <a:endParaRPr lang="zh-CN" altLang="en-US" sz="2800"/>
          </a:p>
        </p:txBody>
      </p:sp>
      <p:sp>
        <p:nvSpPr>
          <p:cNvPr id="8" name="矩形: 剪去对角 6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返回本章目录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图片 5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3589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100165" y="4667231"/>
            <a:ext cx="2968625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66700"/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圆和曲线的画法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-246896" y="1848217"/>
            <a:ext cx="3804683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66700"/>
            <a:r>
              <a:rPr lang="en-US" altLang="zh-CN" sz="2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直线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的画法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584478" y="463550"/>
            <a:ext cx="4605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第</a:t>
            </a:r>
            <a:r>
              <a:rPr lang="en-US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章    制图的基本知识</a:t>
            </a:r>
            <a:endParaRPr kumimoji="0" lang="zh-CN" altLang="en-US" sz="3200" b="1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096000" y="494327"/>
            <a:ext cx="45352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2.4  常用的绘图方法和步骤</a:t>
            </a:r>
            <a:endParaRPr lang="zh-CN" altLang="en-US" sz="2800"/>
          </a:p>
        </p:txBody>
      </p:sp>
      <p:sp>
        <p:nvSpPr>
          <p:cNvPr id="10" name="文本框 9"/>
          <p:cNvSpPr txBox="1"/>
          <p:nvPr/>
        </p:nvSpPr>
        <p:spPr>
          <a:xfrm>
            <a:off x="1280160" y="1174214"/>
            <a:ext cx="2946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徒手绘图</a:t>
            </a:r>
          </a:p>
          <a:p>
            <a:endParaRPr lang="zh-CN" altLang="en-US" sz="32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6291" y="3837851"/>
            <a:ext cx="8164830" cy="229824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3810" y="1712823"/>
            <a:ext cx="7846364" cy="2222282"/>
          </a:xfrm>
          <a:prstGeom prst="rect">
            <a:avLst/>
          </a:prstGeom>
        </p:spPr>
      </p:pic>
      <p:sp>
        <p:nvSpPr>
          <p:cNvPr id="13" name="矩形: 剪去对角 6">
            <a:hlinkClick r:id="rId5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返回本章目录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矩形 4"/>
          <p:cNvSpPr/>
          <p:nvPr/>
        </p:nvSpPr>
        <p:spPr>
          <a:xfrm>
            <a:off x="1612079" y="430210"/>
            <a:ext cx="44839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第</a:t>
            </a:r>
            <a:r>
              <a:rPr lang="en-US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章   制图的基本知识</a:t>
            </a:r>
            <a:endParaRPr kumimoji="0" lang="zh-CN" altLang="en-US" sz="3200" b="1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矩形: 剪去对角 6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返回本章目录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B9FE0B26-CBA5-4AD0-A7BF-22186A6431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95527" y="1585913"/>
            <a:ext cx="3481387" cy="5060950"/>
          </a:xfrm>
          <a:prstGeom prst="rect">
            <a:avLst/>
          </a:prstGeom>
          <a:ln w="127000" cap="sq" cmpd="thickThin">
            <a:solidFill>
              <a:srgbClr val="336699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xmlns="" id="{40FCAC89-E058-4BCA-9E5A-847B63BAD95C}"/>
              </a:ext>
            </a:extLst>
          </p:cNvPr>
          <p:cNvCxnSpPr/>
          <p:nvPr/>
        </p:nvCxnSpPr>
        <p:spPr>
          <a:xfrm>
            <a:off x="2834827" y="63817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xmlns="" id="{C469241E-9860-4ABE-8D81-D7CE387828D3}"/>
              </a:ext>
            </a:extLst>
          </p:cNvPr>
          <p:cNvCxnSpPr/>
          <p:nvPr/>
        </p:nvCxnSpPr>
        <p:spPr>
          <a:xfrm>
            <a:off x="2834827" y="638176"/>
            <a:ext cx="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4"/>
          <p:cNvSpPr>
            <a:spLocks noChangeArrowheads="1"/>
          </p:cNvSpPr>
          <p:nvPr/>
        </p:nvSpPr>
        <p:spPr bwMode="auto">
          <a:xfrm>
            <a:off x="1972814" y="1441451"/>
            <a:ext cx="3886200" cy="166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400" b="0">
                <a:latin typeface="黑体" pitchFamily="49" charset="-122"/>
                <a:ea typeface="黑体" pitchFamily="49" charset="-122"/>
              </a:rPr>
              <a:t>表达统一、绘图规范</a:t>
            </a:r>
            <a:endParaRPr lang="en-US" altLang="zh-CN" sz="2400" b="0">
              <a:latin typeface="黑体" pitchFamily="49" charset="-122"/>
              <a:ea typeface="黑体" pitchFamily="49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400" b="0">
                <a:latin typeface="黑体" pitchFamily="49" charset="-122"/>
                <a:ea typeface="黑体" pitchFamily="49" charset="-122"/>
              </a:rPr>
              <a:t>便于识读与技术交流</a:t>
            </a:r>
            <a:endParaRPr lang="en-US" altLang="zh-CN" sz="2400" b="0">
              <a:latin typeface="黑体" pitchFamily="49" charset="-122"/>
              <a:ea typeface="黑体" pitchFamily="49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400" b="0">
                <a:latin typeface="黑体" pitchFamily="49" charset="-122"/>
                <a:ea typeface="黑体" pitchFamily="49" charset="-122"/>
              </a:rPr>
              <a:t>满足设计、施工及存档等。</a:t>
            </a:r>
          </a:p>
        </p:txBody>
      </p:sp>
      <p:sp>
        <p:nvSpPr>
          <p:cNvPr id="14" name="矩形 14"/>
          <p:cNvSpPr>
            <a:spLocks noChangeArrowheads="1"/>
          </p:cNvSpPr>
          <p:nvPr/>
        </p:nvSpPr>
        <p:spPr bwMode="auto">
          <a:xfrm>
            <a:off x="1833114" y="3849688"/>
            <a:ext cx="3886200" cy="277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4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《</a:t>
            </a:r>
            <a:r>
              <a:rPr lang="zh-CN" altLang="en-US" sz="24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房屋建筑制图统一标准</a:t>
            </a:r>
            <a:r>
              <a:rPr lang="en-US" altLang="zh-CN" sz="24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》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《</a:t>
            </a:r>
            <a:r>
              <a:rPr lang="zh-CN" altLang="en-US" sz="24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总图制图标准</a:t>
            </a:r>
            <a:r>
              <a:rPr lang="en-US" altLang="zh-CN" sz="24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》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《</a:t>
            </a:r>
            <a:r>
              <a:rPr lang="zh-CN" altLang="en-US" sz="24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建筑制图标准</a:t>
            </a:r>
            <a:r>
              <a:rPr lang="en-US" altLang="zh-CN" sz="24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》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《</a:t>
            </a:r>
            <a:r>
              <a:rPr lang="zh-CN" altLang="en-US" sz="24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建筑结构制图标准</a:t>
            </a:r>
            <a:r>
              <a:rPr lang="en-US" altLang="zh-CN" sz="24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》</a:t>
            </a:r>
          </a:p>
          <a:p>
            <a:pPr algn="just">
              <a:lnSpc>
                <a:spcPct val="150000"/>
              </a:lnSpc>
            </a:pPr>
            <a:r>
              <a:rPr lang="en-US" altLang="zh-CN" sz="24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《</a:t>
            </a:r>
            <a:r>
              <a:rPr lang="zh-CN" altLang="en-US" sz="24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给水排水制图标准</a:t>
            </a:r>
            <a:r>
              <a:rPr lang="en-US" altLang="zh-CN" sz="2400" b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》</a:t>
            </a:r>
            <a:endParaRPr lang="zh-CN" altLang="en-US" sz="2400" b="0">
              <a:solidFill>
                <a:srgbClr val="C00000"/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358713BA-8279-4217-8FAA-35815D3E28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95527" y="1585913"/>
            <a:ext cx="3481387" cy="5060950"/>
          </a:xfrm>
          <a:prstGeom prst="rect">
            <a:avLst/>
          </a:prstGeom>
          <a:ln w="127000" cap="sq" cmpd="thickThin">
            <a:solidFill>
              <a:srgbClr val="336699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0B6276CC-3ADB-4F30-A018-B1A2D4A0AA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95527" y="1585913"/>
            <a:ext cx="3481387" cy="5060950"/>
          </a:xfrm>
          <a:prstGeom prst="rect">
            <a:avLst/>
          </a:prstGeom>
          <a:ln w="127000" cap="sq" cmpd="thickThin">
            <a:solidFill>
              <a:srgbClr val="336699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D8F3D119-9057-4191-BC19-0E7002E6ED5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95527" y="1585913"/>
            <a:ext cx="3481387" cy="5060950"/>
          </a:xfrm>
          <a:prstGeom prst="rect">
            <a:avLst/>
          </a:prstGeom>
          <a:ln w="127000" cap="sq" cmpd="thickThin">
            <a:solidFill>
              <a:srgbClr val="336699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CD70E4A4-5397-4546-834F-270416518C5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95527" y="1585913"/>
            <a:ext cx="3481387" cy="5060950"/>
          </a:xfrm>
          <a:prstGeom prst="rect">
            <a:avLst/>
          </a:prstGeom>
          <a:ln w="127000" cap="sq" cmpd="thickThin">
            <a:solidFill>
              <a:srgbClr val="336699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文本框 18"/>
          <p:cNvSpPr txBox="1">
            <a:spLocks noChangeArrowheads="1"/>
          </p:cNvSpPr>
          <p:nvPr/>
        </p:nvSpPr>
        <p:spPr bwMode="auto">
          <a:xfrm>
            <a:off x="994914" y="1708151"/>
            <a:ext cx="554038" cy="1325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r>
              <a:rPr lang="zh-CN" altLang="en-US" sz="2400" b="0">
                <a:latin typeface="黑体" pitchFamily="49" charset="-122"/>
                <a:ea typeface="黑体" pitchFamily="49" charset="-122"/>
              </a:rPr>
              <a:t>工程图样</a:t>
            </a:r>
            <a:endParaRPr lang="zh-CN" altLang="en-US" sz="2400"/>
          </a:p>
        </p:txBody>
      </p:sp>
      <p:sp>
        <p:nvSpPr>
          <p:cNvPr id="20" name="左大括号 19">
            <a:extLst>
              <a:ext uri="{FF2B5EF4-FFF2-40B4-BE49-F238E27FC236}">
                <a16:creationId xmlns:a16="http://schemas.microsoft.com/office/drawing/2014/main" xmlns="" id="{C342D586-7F14-4383-97D0-94D68E34FA0D}"/>
              </a:ext>
            </a:extLst>
          </p:cNvPr>
          <p:cNvSpPr/>
          <p:nvPr/>
        </p:nvSpPr>
        <p:spPr>
          <a:xfrm>
            <a:off x="1528314" y="1708151"/>
            <a:ext cx="381000" cy="1325562"/>
          </a:xfrm>
          <a:prstGeom prst="leftBrac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ln w="12700">
                <a:solidFill>
                  <a:schemeClr val="tx1"/>
                </a:solidFill>
              </a:ln>
            </a:endParaRPr>
          </a:p>
        </p:txBody>
      </p:sp>
      <p:sp>
        <p:nvSpPr>
          <p:cNvPr id="21" name="文本框 20"/>
          <p:cNvSpPr txBox="1">
            <a:spLocks noChangeArrowheads="1"/>
          </p:cNvSpPr>
          <p:nvPr/>
        </p:nvSpPr>
        <p:spPr bwMode="auto">
          <a:xfrm>
            <a:off x="994914" y="4633913"/>
            <a:ext cx="554038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r>
              <a:rPr lang="zh-CN" altLang="en-US" sz="2400" b="0">
                <a:latin typeface="黑体" pitchFamily="49" charset="-122"/>
                <a:ea typeface="黑体" pitchFamily="49" charset="-122"/>
              </a:rPr>
              <a:t>国家标准</a:t>
            </a:r>
          </a:p>
        </p:txBody>
      </p:sp>
      <p:sp>
        <p:nvSpPr>
          <p:cNvPr id="22" name="左大括号 21">
            <a:extLst>
              <a:ext uri="{FF2B5EF4-FFF2-40B4-BE49-F238E27FC236}">
                <a16:creationId xmlns:a16="http://schemas.microsoft.com/office/drawing/2014/main" xmlns="" id="{D64A692B-5FDC-4D79-A3A8-E9923C94A045}"/>
              </a:ext>
            </a:extLst>
          </p:cNvPr>
          <p:cNvSpPr/>
          <p:nvPr/>
        </p:nvSpPr>
        <p:spPr>
          <a:xfrm>
            <a:off x="1452114" y="4124326"/>
            <a:ext cx="457200" cy="2328862"/>
          </a:xfrm>
          <a:prstGeom prst="leftBrac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ln w="19050">
                <a:solidFill>
                  <a:schemeClr val="tx1"/>
                </a:solidFill>
              </a:ln>
            </a:endParaRPr>
          </a:p>
        </p:txBody>
      </p:sp>
      <p:sp>
        <p:nvSpPr>
          <p:cNvPr id="2" name="矩形 1"/>
          <p:cNvSpPr/>
          <p:nvPr/>
        </p:nvSpPr>
        <p:spPr>
          <a:xfrm>
            <a:off x="6486443" y="430210"/>
            <a:ext cx="34676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制图国家标准简介</a:t>
            </a:r>
            <a:endParaRPr lang="zh-CN" altLang="en-US" sz="3200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61992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25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25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25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75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75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75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5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  <p:bldP spid="20" grpId="0" animBg="1"/>
      <p:bldP spid="22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图片 5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矩形 5"/>
          <p:cNvSpPr/>
          <p:nvPr/>
        </p:nvSpPr>
        <p:spPr>
          <a:xfrm>
            <a:off x="1584478" y="463550"/>
            <a:ext cx="4605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第</a:t>
            </a:r>
            <a:r>
              <a:rPr lang="en-US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章    制图的基本知识</a:t>
            </a:r>
            <a:endParaRPr kumimoji="0" lang="zh-CN" altLang="en-US" sz="3200" b="1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096000" y="494327"/>
            <a:ext cx="45352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2.4  常用的绘图方法和步骤</a:t>
            </a:r>
            <a:endParaRPr lang="zh-CN" altLang="en-US" sz="2800"/>
          </a:p>
        </p:txBody>
      </p:sp>
      <p:sp>
        <p:nvSpPr>
          <p:cNvPr id="8" name="文本框 7"/>
          <p:cNvSpPr txBox="1"/>
          <p:nvPr/>
        </p:nvSpPr>
        <p:spPr>
          <a:xfrm>
            <a:off x="1280160" y="1174214"/>
            <a:ext cx="2946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徒手绘图</a:t>
            </a:r>
          </a:p>
          <a:p>
            <a:endParaRPr lang="zh-CN" altLang="en-US" sz="32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018" y="2095384"/>
            <a:ext cx="9281964" cy="2667231"/>
          </a:xfrm>
          <a:prstGeom prst="rect">
            <a:avLst/>
          </a:prstGeom>
        </p:spPr>
      </p:pic>
      <p:sp>
        <p:nvSpPr>
          <p:cNvPr id="11" name="矩形: 剪去对角 6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返回本章目录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4650224" y="5028297"/>
            <a:ext cx="3804683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66700"/>
            <a:r>
              <a:rPr lang="en-US" altLang="zh-CN" sz="2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sz="2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斜</a:t>
            </a:r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线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的画法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1584478" y="463550"/>
            <a:ext cx="4605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第</a:t>
            </a:r>
            <a:r>
              <a:rPr lang="en-US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章    制图的基本知识</a:t>
            </a:r>
            <a:endParaRPr kumimoji="0" lang="zh-CN" altLang="en-US" sz="3200" b="1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962813" y="1764030"/>
            <a:ext cx="74104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defRPr/>
            </a:pPr>
            <a:r>
              <a:rPr lang="zh-CN" altLang="zh-CN" sz="2800" kern="100" noProof="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2.1.1 图纸幅面、格式和附加符号</a:t>
            </a:r>
          </a:p>
        </p:txBody>
      </p:sp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1283970" y="2903855"/>
          <a:ext cx="10436225" cy="3510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81075"/>
                <a:gridCol w="981075"/>
                <a:gridCol w="1668145"/>
                <a:gridCol w="1667510"/>
                <a:gridCol w="1668145"/>
                <a:gridCol w="93980"/>
                <a:gridCol w="1651635"/>
                <a:gridCol w="1724660"/>
              </a:tblGrid>
              <a:tr h="678815">
                <a:tc gridSpan="2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幅面代号</a:t>
                      </a:r>
                      <a:endParaRPr lang="en-US" altLang="en-US" sz="20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2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A0</a:t>
                      </a: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2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A1</a:t>
                      </a: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2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A2</a:t>
                      </a: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2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A3</a:t>
                      </a: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2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A4</a:t>
                      </a: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0085">
                <a:tc gridSpan="2"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2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幅面尺寸B×L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2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841×1189</a:t>
                      </a: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2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594×841</a:t>
                      </a: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2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420×594</a:t>
                      </a: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2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297×420</a:t>
                      </a: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2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210×297</a:t>
                      </a: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2480">
                <a:tc rowSpan="3"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2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边框 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2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e</a:t>
                      </a: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2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20</a:t>
                      </a: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2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cap="flat">
                      <a:noFill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68008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2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c</a:t>
                      </a: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2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2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5</a:t>
                      </a: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cap="flat">
                      <a:noFill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67881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2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a</a:t>
                      </a: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en-US" sz="20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25</a:t>
                      </a: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cap="flat">
                      <a:noFill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3240544" y="2477452"/>
            <a:ext cx="6669405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zh-CN" sz="1800">
                <a:latin typeface="Times New Roman" panose="02020603050405020304" pitchFamily="18" charset="0"/>
                <a:ea typeface="黑体" panose="02010609060101010101" charset="-122"/>
                <a:hlinkClick r:id=""/>
              </a:rPr>
              <a:t>表 2-</a:t>
            </a:r>
            <a:r>
              <a:rPr lang="zh-CN" sz="1800">
                <a:latin typeface="Times New Roman" panose="02020603050405020304" pitchFamily="18" charset="0"/>
                <a:ea typeface="黑体" panose="02010609060101010101" charset="-122"/>
              </a:rPr>
              <a:t>1 图纸基本幅面尺寸及图框尺寸</a:t>
            </a:r>
            <a:r>
              <a:rPr lang="en-US" sz="180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 </a:t>
            </a:r>
            <a:r>
              <a:rPr lang="en-US" sz="1800">
                <a:latin typeface="Times New Roman" panose="02020603050405020304" pitchFamily="18" charset="0"/>
                <a:ea typeface="宋体" panose="02010600030101010101" pitchFamily="2" charset="-122"/>
              </a:rPr>
              <a:t>     </a:t>
            </a:r>
            <a:r>
              <a:rPr lang="zh-CN" sz="1800">
                <a:latin typeface="Times New Roman" panose="02020603050405020304" pitchFamily="18" charset="0"/>
                <a:ea typeface="黑体" panose="02010609060101010101" charset="-122"/>
              </a:rPr>
              <a:t>（单位：</a:t>
            </a:r>
            <a:r>
              <a:rPr lang="en-US" sz="1800">
                <a:latin typeface="Times New Roman" panose="02020603050405020304" pitchFamily="18" charset="0"/>
                <a:ea typeface="黑体" panose="02010609060101010101" charset="-122"/>
              </a:rPr>
              <a:t>mm</a:t>
            </a:r>
            <a:r>
              <a:rPr lang="zh-CN" sz="1800">
                <a:latin typeface="Times New Roman" panose="02020603050405020304" pitchFamily="18" charset="0"/>
                <a:ea typeface="黑体" panose="02010609060101010101" charset="-122"/>
              </a:rPr>
              <a:t>）</a:t>
            </a:r>
            <a:endParaRPr lang="zh-CN" altLang="en-US" sz="1800"/>
          </a:p>
        </p:txBody>
      </p:sp>
      <p:sp>
        <p:nvSpPr>
          <p:cNvPr id="9" name="矩形: 剪去对角 6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返回本章目录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962813" y="1192747"/>
            <a:ext cx="5612434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28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2.1 图幅、线性、字体、尺寸标注 </a:t>
            </a:r>
            <a:endParaRPr lang="zh-CN" altLang="en-US" sz="2800" b="1">
              <a:solidFill>
                <a:srgbClr val="FF0000"/>
              </a:solidFill>
            </a:endParaRPr>
          </a:p>
          <a:p>
            <a:endParaRPr lang="zh-CN" altLang="en-US" b="1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774925" y="1168344"/>
            <a:ext cx="7410450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defRPr/>
            </a:pPr>
            <a:r>
              <a:rPr lang="zh-CN" altLang="zh-CN" sz="2400" kern="100" noProof="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2.1.1 图纸幅面、格式和附加符号</a:t>
            </a:r>
          </a:p>
        </p:txBody>
      </p:sp>
      <p:sp>
        <p:nvSpPr>
          <p:cNvPr id="7" name="矩形 6"/>
          <p:cNvSpPr/>
          <p:nvPr/>
        </p:nvSpPr>
        <p:spPr>
          <a:xfrm>
            <a:off x="1584478" y="463550"/>
            <a:ext cx="4605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第</a:t>
            </a:r>
            <a:r>
              <a:rPr lang="en-US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章    制图的基本知识</a:t>
            </a:r>
            <a:endParaRPr kumimoji="0" lang="zh-CN" altLang="en-US" sz="3200" b="1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045200" y="507250"/>
            <a:ext cx="48349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2.1 图幅、线性、字体、尺寸标注 </a:t>
            </a:r>
            <a:endParaRPr lang="zh-CN" altLang="en-US" sz="2400" b="1">
              <a:solidFill>
                <a:srgbClr val="FF0000"/>
              </a:solidFill>
            </a:endParaRPr>
          </a:p>
          <a:p>
            <a:endParaRPr lang="zh-CN" altLang="en-US" sz="1600" b="1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08" y="1741355"/>
            <a:ext cx="9083827" cy="4541914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533650" y="5929892"/>
            <a:ext cx="7023100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zh-CN" sz="200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sz="2000">
                <a:latin typeface="微软雅黑" panose="020B0503020204020204" pitchFamily="34" charset="-122"/>
                <a:ea typeface="微软雅黑" panose="020B0503020204020204" pitchFamily="34" charset="-122"/>
              </a:rPr>
              <a:t>）横式幅面                       （</a:t>
            </a:r>
            <a:r>
              <a:rPr 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sz="2000">
                <a:latin typeface="微软雅黑" panose="020B0503020204020204" pitchFamily="34" charset="-122"/>
                <a:ea typeface="微软雅黑" panose="020B0503020204020204" pitchFamily="34" charset="-122"/>
              </a:rPr>
              <a:t>）立式幅面图</a:t>
            </a:r>
            <a:r>
              <a:rPr 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  <a:p>
            <a:pPr algn="ctr"/>
            <a:r>
              <a:rPr 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2- 1 </a:t>
            </a:r>
            <a:r>
              <a:rPr lang="zh-CN" sz="2000">
                <a:latin typeface="微软雅黑" panose="020B0503020204020204" pitchFamily="34" charset="-122"/>
                <a:ea typeface="微软雅黑" panose="020B0503020204020204" pitchFamily="34" charset="-122"/>
              </a:rPr>
              <a:t>幅面代号的意义</a:t>
            </a:r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: 剪去对角 6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返回本章目录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572135" y="1043230"/>
            <a:ext cx="74104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defRPr/>
            </a:pPr>
            <a:r>
              <a:rPr lang="zh-CN" altLang="zh-CN" sz="2800" kern="100" noProof="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2.1.1 图纸幅面、格式和附加符号</a:t>
            </a:r>
          </a:p>
        </p:txBody>
      </p:sp>
      <p:sp>
        <p:nvSpPr>
          <p:cNvPr id="101" name="文本框 100"/>
          <p:cNvSpPr txBox="1"/>
          <p:nvPr/>
        </p:nvSpPr>
        <p:spPr>
          <a:xfrm>
            <a:off x="1274370" y="5805488"/>
            <a:ext cx="7640320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buClrTx/>
              <a:buSzTx/>
              <a:buFontTx/>
            </a:pPr>
            <a:r>
              <a:rPr lang="zh-CN" sz="2000">
                <a:ea typeface="宋体" panose="02010600030101010101" pitchFamily="2" charset="-122"/>
              </a:rPr>
              <a:t>（a）标题栏</a:t>
            </a:r>
            <a:r>
              <a:rPr lang="en-US" altLang="zh-CN" sz="2000">
                <a:ea typeface="宋体" panose="02010600030101010101" pitchFamily="2" charset="-122"/>
              </a:rPr>
              <a:t>                                       </a:t>
            </a:r>
            <a:r>
              <a:rPr lang="zh-CN" sz="2000">
                <a:ea typeface="宋体" panose="02010600030101010101" pitchFamily="2" charset="-122"/>
              </a:rPr>
              <a:t>（b）会签栏图</a:t>
            </a:r>
          </a:p>
          <a:p>
            <a:pPr algn="ctr">
              <a:buClrTx/>
              <a:buSzTx/>
              <a:buFontTx/>
            </a:pPr>
            <a:r>
              <a:rPr lang="zh-CN" sz="2000">
                <a:ea typeface="宋体" panose="02010600030101010101" pitchFamily="2" charset="-122"/>
              </a:rPr>
              <a:t> 2- 2 标题栏和会签栏</a:t>
            </a:r>
          </a:p>
        </p:txBody>
      </p:sp>
      <p:sp>
        <p:nvSpPr>
          <p:cNvPr id="6" name="矩形: 剪去对角 6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返回本章目录</a:t>
            </a:r>
          </a:p>
        </p:txBody>
      </p:sp>
      <p:sp>
        <p:nvSpPr>
          <p:cNvPr id="7" name="矩形 6"/>
          <p:cNvSpPr/>
          <p:nvPr/>
        </p:nvSpPr>
        <p:spPr>
          <a:xfrm>
            <a:off x="1584478" y="463550"/>
            <a:ext cx="4605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第</a:t>
            </a:r>
            <a:r>
              <a:rPr lang="en-US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章    制图的基本知识</a:t>
            </a:r>
            <a:endParaRPr kumimoji="0" lang="zh-CN" altLang="en-US" sz="3200" b="1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045200" y="507250"/>
            <a:ext cx="48349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2.1 图幅、线性、字体、尺寸标注 </a:t>
            </a:r>
            <a:endParaRPr lang="zh-CN" altLang="en-US" sz="2400" b="1">
              <a:solidFill>
                <a:srgbClr val="FF0000"/>
              </a:solidFill>
            </a:endParaRPr>
          </a:p>
          <a:p>
            <a:endParaRPr lang="zh-CN" altLang="en-US" sz="1600" b="1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196" y="1722386"/>
            <a:ext cx="10754423" cy="391629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422387" y="1243083"/>
            <a:ext cx="74104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defRPr/>
            </a:pPr>
            <a:r>
              <a:rPr lang="zh-CN" altLang="zh-CN" sz="2800" kern="100" noProof="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2.1.1 图纸幅面、格式和附加符号</a:t>
            </a:r>
          </a:p>
        </p:txBody>
      </p:sp>
      <p:sp>
        <p:nvSpPr>
          <p:cNvPr id="102" name="文本框 101"/>
          <p:cNvSpPr txBox="1"/>
          <p:nvPr/>
        </p:nvSpPr>
        <p:spPr>
          <a:xfrm>
            <a:off x="1148080" y="5648776"/>
            <a:ext cx="9564370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20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图</a:t>
            </a:r>
            <a:r>
              <a:rPr lang="en-US" altLang="zh-CN" sz="20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2-</a:t>
            </a:r>
            <a:r>
              <a:rPr lang="zh-CN" sz="20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 </a:t>
            </a:r>
            <a:r>
              <a:rPr lang="zh-CN" sz="2000">
                <a:latin typeface="微软雅黑" panose="020B0503020204020204" pitchFamily="34" charset="-122"/>
                <a:ea typeface="微软雅黑" panose="020B0503020204020204" pitchFamily="34" charset="-122"/>
              </a:rPr>
              <a:t>制图作业的标题栏格式</a:t>
            </a:r>
          </a:p>
        </p:txBody>
      </p:sp>
      <p:sp>
        <p:nvSpPr>
          <p:cNvPr id="6" name="矩形: 剪去对角 6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返回本章目录</a:t>
            </a:r>
          </a:p>
        </p:txBody>
      </p:sp>
      <p:sp>
        <p:nvSpPr>
          <p:cNvPr id="7" name="矩形 6"/>
          <p:cNvSpPr/>
          <p:nvPr/>
        </p:nvSpPr>
        <p:spPr>
          <a:xfrm>
            <a:off x="1584478" y="463550"/>
            <a:ext cx="46057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第</a:t>
            </a:r>
            <a:r>
              <a:rPr lang="en-US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sz="3200" b="1" kern="10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章    制图的基本知识</a:t>
            </a:r>
            <a:endParaRPr kumimoji="0" lang="zh-CN" altLang="en-US" sz="3200" b="1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045200" y="507250"/>
            <a:ext cx="48349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2.1 图幅、线性、字体、尺寸标注 </a:t>
            </a:r>
            <a:endParaRPr lang="zh-CN" altLang="en-US" sz="2400" b="1">
              <a:solidFill>
                <a:srgbClr val="FF0000"/>
              </a:solidFill>
            </a:endParaRPr>
          </a:p>
          <a:p>
            <a:endParaRPr lang="zh-CN" altLang="en-US" sz="1600" b="1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2965" y="1703237"/>
            <a:ext cx="8144470" cy="3825287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ZTcwNTkxZDYwZGY1MWE2NjVmOTdiZjU3ZmQ5NjMzMDAifQ=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0c1634f5-d240-48f8-8ee3-92e490208dbc}"/>
  <p:tag name="TABLE_ENDDRAG_ORIGIN_RECT" val="815*276"/>
  <p:tag name="TABLE_ENDDRAG_RECT" val="101*235*815*27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695cb192-83c7-4c4a-b5b5-b013ffe1d7f8}"/>
  <p:tag name="TABLE_ENDDRAG_ORIGIN_RECT" val="746*165"/>
  <p:tag name="TABLE_ENDDRAG_RECT" val="139*302*746*165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2368</Words>
  <Application>Microsoft Office PowerPoint</Application>
  <PresentationFormat>宽屏</PresentationFormat>
  <Paragraphs>376</Paragraphs>
  <Slides>50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50</vt:i4>
      </vt:variant>
    </vt:vector>
  </HeadingPairs>
  <TitlesOfParts>
    <vt:vector size="61" baseType="lpstr">
      <vt:lpstr>等线</vt:lpstr>
      <vt:lpstr>等线 Light</vt:lpstr>
      <vt:lpstr>仿宋</vt:lpstr>
      <vt:lpstr>黑体</vt:lpstr>
      <vt:lpstr>宋体</vt:lpstr>
      <vt:lpstr>微软雅黑</vt:lpstr>
      <vt:lpstr>幼圆</vt:lpstr>
      <vt:lpstr>Arial</vt:lpstr>
      <vt:lpstr>Times New Roman</vt:lpstr>
      <vt:lpstr>Office 主题​​</vt:lpstr>
      <vt:lpstr>AutoCAD.Drawing.15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61818</dc:creator>
  <cp:lastModifiedBy>Microsoft 帐户</cp:lastModifiedBy>
  <cp:revision>144</cp:revision>
  <dcterms:created xsi:type="dcterms:W3CDTF">2021-02-24T01:22:00Z</dcterms:created>
  <dcterms:modified xsi:type="dcterms:W3CDTF">2022-08-06T09:50:25Z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2052-11.1.0.11744</vt:lpwstr>
  </property>
  <property fmtid="{D5CDD505-2E9C-101B-9397-08002B2CF9AE}" pid="3" name="ICV">
    <vt:lpwstr>EFF2F49D7BC1448F9FA1489F562B9238</vt:lpwstr>
  </property>
</Properties>
</file>