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0" r:id="rId2"/>
    <p:sldId id="341" r:id="rId3"/>
    <p:sldId id="342" r:id="rId4"/>
    <p:sldId id="343" r:id="rId5"/>
    <p:sldId id="345" r:id="rId6"/>
    <p:sldId id="260" r:id="rId7"/>
    <p:sldId id="262" r:id="rId8"/>
    <p:sldId id="277" r:id="rId9"/>
    <p:sldId id="279" r:id="rId10"/>
    <p:sldId id="280" r:id="rId11"/>
    <p:sldId id="278" r:id="rId12"/>
    <p:sldId id="263" r:id="rId13"/>
    <p:sldId id="346" r:id="rId14"/>
    <p:sldId id="281" r:id="rId15"/>
    <p:sldId id="282" r:id="rId16"/>
    <p:sldId id="283" r:id="rId17"/>
    <p:sldId id="288" r:id="rId18"/>
    <p:sldId id="287" r:id="rId19"/>
    <p:sldId id="289" r:id="rId20"/>
    <p:sldId id="337" r:id="rId21"/>
    <p:sldId id="338" r:id="rId22"/>
    <p:sldId id="339" r:id="rId23"/>
    <p:sldId id="264" r:id="rId24"/>
    <p:sldId id="326" r:id="rId25"/>
    <p:sldId id="327" r:id="rId26"/>
    <p:sldId id="328" r:id="rId27"/>
    <p:sldId id="330" r:id="rId28"/>
    <p:sldId id="332" r:id="rId29"/>
    <p:sldId id="333" r:id="rId30"/>
    <p:sldId id="329" r:id="rId31"/>
    <p:sldId id="266" r:id="rId32"/>
    <p:sldId id="267" r:id="rId33"/>
    <p:sldId id="300" r:id="rId34"/>
    <p:sldId id="301" r:id="rId35"/>
    <p:sldId id="302" r:id="rId36"/>
    <p:sldId id="312" r:id="rId37"/>
    <p:sldId id="313" r:id="rId38"/>
    <p:sldId id="314" r:id="rId39"/>
    <p:sldId id="315" r:id="rId40"/>
    <p:sldId id="320" r:id="rId41"/>
    <p:sldId id="321" r:id="rId42"/>
    <p:sldId id="324" r:id="rId43"/>
    <p:sldId id="325" r:id="rId44"/>
    <p:sldId id="322" r:id="rId45"/>
    <p:sldId id="323" r:id="rId46"/>
    <p:sldId id="303" r:id="rId47"/>
    <p:sldId id="304" r:id="rId48"/>
    <p:sldId id="305" r:id="rId49"/>
    <p:sldId id="308" r:id="rId50"/>
    <p:sldId id="309" r:id="rId51"/>
  </p:sldIdLst>
  <p:sldSz cx="12192000" cy="6858000"/>
  <p:notesSz cx="6858000" cy="9144000"/>
  <p:custDataLst>
    <p:tags r:id="rId52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F97"/>
    <a:srgbClr val="0DC5C9"/>
    <a:srgbClr val="2CAA89"/>
    <a:srgbClr val="0CCAC5"/>
    <a:srgbClr val="F2C88A"/>
    <a:srgbClr val="C88017"/>
    <a:srgbClr val="089DE8"/>
    <a:srgbClr val="E6A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638" y="67"/>
      </p:cViewPr>
      <p:guideLst>
        <p:guide orient="horz" pos="2160"/>
        <p:guide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46248-1FCF-4857-8C8D-F79964079B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8436CB-7AD0-4D17-B908-5AA7310432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46248-1FCF-4857-8C8D-F79964079B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8436CB-7AD0-4D17-B908-5AA7310432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46248-1FCF-4857-8C8D-F79964079B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8436CB-7AD0-4D17-B908-5AA7310432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46248-1FCF-4857-8C8D-F79964079B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8436CB-7AD0-4D17-B908-5AA7310432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46248-1FCF-4857-8C8D-F79964079B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8436CB-7AD0-4D17-B908-5AA7310432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46248-1FCF-4857-8C8D-F79964079B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8436CB-7AD0-4D17-B908-5AA7310432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46248-1FCF-4857-8C8D-F79964079B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8436CB-7AD0-4D17-B908-5AA7310432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46248-1FCF-4857-8C8D-F79964079B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8436CB-7AD0-4D17-B908-5AA7310432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46248-1FCF-4857-8C8D-F79964079B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8436CB-7AD0-4D17-B908-5AA7310432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46248-1FCF-4857-8C8D-F79964079B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8436CB-7AD0-4D17-B908-5AA7310432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46248-1FCF-4857-8C8D-F79964079B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8436CB-7AD0-4D17-B908-5AA7310432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46248-1FCF-4857-8C8D-F79964079B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8436CB-7AD0-4D17-B908-5AA7310432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9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5.jpe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.bin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5.jpeg"/><Relationship Id="rId7" Type="http://schemas.openxmlformats.org/officeDocument/2006/relationships/image" Target="../media/image46.wmf"/><Relationship Id="rId12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4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5.jpeg"/><Relationship Id="rId7" Type="http://schemas.openxmlformats.org/officeDocument/2006/relationships/image" Target="../media/image50.wmf"/><Relationship Id="rId12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57.wmf"/><Relationship Id="rId3" Type="http://schemas.openxmlformats.org/officeDocument/2006/relationships/image" Target="../media/image25.jpeg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5" Type="http://schemas.openxmlformats.org/officeDocument/2006/relationships/image" Target="../media/image58.png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5.wmf"/><Relationship Id="rId1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slide" Target="slide31.xml"/><Relationship Id="rId4" Type="http://schemas.openxmlformats.org/officeDocument/2006/relationships/slide" Target="slide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slide" Target="slide3.xm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slide" Target="slide3.xm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slide" Target="slide3.xm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9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9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slide" Target="slide3.xm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102.png"/><Relationship Id="rId4" Type="http://schemas.openxmlformats.org/officeDocument/2006/relationships/image" Target="../media/image9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3.xml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53478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931844" y="1301809"/>
            <a:ext cx="741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zh-CN" altLang="zh-CN" sz="2800" kern="100" noProof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2.1.2 比例</a:t>
            </a:r>
            <a:r>
              <a:rPr lang="zh-CN" altLang="zh-CN" sz="2800" kern="10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（GB/T 50001-2017） 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656906" y="1950124"/>
            <a:ext cx="11535093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图样的比例，应为图形与实物相对应的线性尺寸之比。比例的符号应为“：”，比例应以阿拉伯数字表示。</a:t>
            </a:r>
          </a:p>
          <a:p>
            <a:pPr indent="266700"/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比例宜注写在图名的右侧，字的基准线应取平；比例的字高宜比图名的字高小一号或二号。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4230198"/>
              </p:ext>
            </p:extLst>
          </p:nvPr>
        </p:nvGraphicFramePr>
        <p:xfrm>
          <a:off x="1128898" y="4550728"/>
          <a:ext cx="9484995" cy="2096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2805"/>
                <a:gridCol w="7362190"/>
              </a:tblGrid>
              <a:tr h="8978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常用比例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l∶1、1∶2、1: 5、1: 10、l: 20、1: 30、1: 50、1: 100、1 :150、1: 200、1: 500、1: 1000、1: 2000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2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可用比例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l∶3、l∶4、1 :6、l : 15、l : 25、1: 40、1 : 60、1: 80、1 :250、l：300、l:400、1 : 600、1: 5000、1: 10000、1:20000、l :50000、1:100000、1:200000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95325" y="331660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266700"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/>
              <a:t>一般情况下，一个图样应选用一种比例。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5325" y="3987800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266700"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/>
              <a:t>特殊情况下也可自选</a:t>
            </a:r>
            <a:r>
              <a:rPr lang="zh-CN" smtClean="0"/>
              <a:t>比例</a:t>
            </a:r>
            <a:endParaRPr lang="zh-CN"/>
          </a:p>
        </p:txBody>
      </p:sp>
      <p:sp>
        <p:nvSpPr>
          <p:cNvPr id="9" name="矩形: 剪去对角 6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325" y="3080942"/>
            <a:ext cx="4519052" cy="8992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45200" y="507250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2.1 图幅、线性、字体、尺寸标注 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16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738767" y="1107062"/>
            <a:ext cx="741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zh-CN" altLang="zh-CN" sz="2800" kern="100" noProof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2.1.3 字体</a:t>
            </a:r>
            <a:r>
              <a:rPr lang="zh-CN" altLang="zh-CN" sz="2800" kern="10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（GB/</a:t>
            </a:r>
            <a:r>
              <a:rPr lang="zh-CN" altLang="zh-CN" sz="2800" kern="100" noProof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 </a:t>
            </a:r>
            <a:r>
              <a:rPr lang="en-US" altLang="zh-CN" sz="2800" kern="100" noProof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14691</a:t>
            </a:r>
            <a:r>
              <a:rPr lang="zh-CN" altLang="zh-CN" sz="2800" kern="100" noProof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noProof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1993</a:t>
            </a:r>
            <a:r>
              <a:rPr lang="zh-CN" altLang="zh-CN" sz="2800" kern="100" noProof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zh-CN" sz="2800" kern="100" noProof="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: 剪去对角 6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sp>
        <p:nvSpPr>
          <p:cNvPr id="6" name="矩形 5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45200" y="507250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2.1 图幅、线性、字体、尺寸标注 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16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856" y="2148001"/>
            <a:ext cx="8276037" cy="41837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手机屏幕的截图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218" y="1897256"/>
            <a:ext cx="9331960" cy="10769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143" y="3049463"/>
            <a:ext cx="8205470" cy="1195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633" y="4362802"/>
            <a:ext cx="9173210" cy="1080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035" y="5610383"/>
            <a:ext cx="8265160" cy="1276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: 剪去对角 6">
            <a:hlinkClick r:id="rId7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sp>
        <p:nvSpPr>
          <p:cNvPr id="8" name="矩形 7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45200" y="507250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2.1 图幅、线性、字体、尺寸标注 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1600" b="1"/>
          </a:p>
        </p:txBody>
      </p:sp>
      <p:sp>
        <p:nvSpPr>
          <p:cNvPr id="10" name="文本框 9"/>
          <p:cNvSpPr txBox="1"/>
          <p:nvPr/>
        </p:nvSpPr>
        <p:spPr>
          <a:xfrm>
            <a:off x="738767" y="1107062"/>
            <a:ext cx="741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zh-CN" altLang="zh-CN" sz="2800" kern="100" noProof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2.1.3 字体</a:t>
            </a:r>
            <a:r>
              <a:rPr lang="zh-CN" altLang="zh-CN" sz="2800" kern="10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（GB/T 50001-2017）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04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72110" y="964565"/>
            <a:ext cx="595105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zh-CN" altLang="zh-CN" sz="2800" kern="10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2.1.4  图线（GB/T 50001-2017）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1142520" y="1641725"/>
            <a:ext cx="1036128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图线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有粗、中粗、中、细之分。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3825" y="2147375"/>
            <a:ext cx="1053578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每个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图样,应根据复杂程度与比例大小，先选定基本线宽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en-US" altLang="zh-CN" sz="2400">
                <a:latin typeface="黑体" pitchFamily="49" charset="-122"/>
                <a:ea typeface="黑体" pitchFamily="49" charset="-122"/>
              </a:rPr>
              <a:t> (</a:t>
            </a:r>
            <a:r>
              <a:rPr kumimoji="1" lang="zh-CN" altLang="en-US" sz="2400">
                <a:latin typeface="黑体" pitchFamily="49" charset="-122"/>
                <a:ea typeface="黑体" pitchFamily="49" charset="-122"/>
              </a:rPr>
              <a:t>即粗线</a:t>
            </a:r>
            <a:r>
              <a:rPr kumimoji="1" lang="zh-CN" altLang="en-US" sz="2400">
                <a:latin typeface="黑体" pitchFamily="49" charset="-122"/>
                <a:ea typeface="黑体" pitchFamily="49" charset="-122"/>
              </a:rPr>
              <a:t>宽度</a:t>
            </a:r>
            <a:r>
              <a:rPr kumimoji="1" lang="en-US" altLang="zh-CN" sz="2400" smtClean="0">
                <a:latin typeface="黑体" pitchFamily="49" charset="-122"/>
                <a:ea typeface="黑体" pitchFamily="49" charset="-122"/>
              </a:rPr>
              <a:t>),</a:t>
            </a:r>
            <a:r>
              <a:rPr kumimoji="1" lang="zh-CN" altLang="en-US" sz="2400" smtClean="0">
                <a:latin typeface="黑体" pitchFamily="49" charset="-122"/>
                <a:ea typeface="黑体" pitchFamily="49" charset="-122"/>
              </a:rPr>
              <a:t>再</a:t>
            </a:r>
            <a:r>
              <a:rPr kumimoji="1" lang="zh-CN" altLang="en-US" sz="2400">
                <a:latin typeface="黑体" pitchFamily="49" charset="-122"/>
                <a:ea typeface="黑体" pitchFamily="49" charset="-122"/>
              </a:rPr>
              <a:t>对应确定其他</a:t>
            </a:r>
            <a:r>
              <a:rPr kumimoji="1" lang="zh-CN" altLang="en-US" sz="2400">
                <a:latin typeface="黑体" pitchFamily="49" charset="-122"/>
                <a:ea typeface="黑体" pitchFamily="49" charset="-122"/>
              </a:rPr>
              <a:t>线宽</a:t>
            </a:r>
            <a:r>
              <a:rPr kumimoji="1" lang="zh-CN" altLang="en-US" sz="2400" smtClean="0">
                <a:latin typeface="黑体" pitchFamily="49" charset="-122"/>
                <a:ea typeface="黑体" pitchFamily="49" charset="-122"/>
              </a:rPr>
              <a:t>。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b值可从线宽系列中选取，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即1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.4、1.0、0.7、0.5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、mm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45200" y="507250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2.1 图幅、线性、字体、尺寸标注 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1600" b="1"/>
          </a:p>
        </p:txBody>
      </p:sp>
      <p:sp>
        <p:nvSpPr>
          <p:cNvPr id="10" name="矩形: 剪去对角 6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graphicFrame>
        <p:nvGraphicFramePr>
          <p:cNvPr id="14" name="Group 70">
            <a:extLst>
              <a:ext uri="{FF2B5EF4-FFF2-40B4-BE49-F238E27FC236}">
                <a16:creationId xmlns:a16="http://schemas.microsoft.com/office/drawing/2014/main" xmlns="" id="{5E3D8471-21AF-421D-9A93-369277F6D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547815"/>
              </p:ext>
            </p:extLst>
          </p:nvPr>
        </p:nvGraphicFramePr>
        <p:xfrm>
          <a:off x="833826" y="3597917"/>
          <a:ext cx="8451850" cy="3194043"/>
        </p:xfrm>
        <a:graphic>
          <a:graphicData uri="http://schemas.openxmlformats.org/drawingml/2006/table">
            <a:tbl>
              <a:tblPr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</a:tblPr>
              <a:tblGrid>
                <a:gridCol w="1223810">
                  <a:extLst>
                    <a:ext uri="{9D8B030D-6E8A-4147-A177-3AD203B41FA5}">
                      <a16:colId xmlns:a16="http://schemas.microsoft.com/office/drawing/2014/main" xmlns="" val="2779240401"/>
                    </a:ext>
                  </a:extLst>
                </a:gridCol>
                <a:gridCol w="1979526">
                  <a:extLst>
                    <a:ext uri="{9D8B030D-6E8A-4147-A177-3AD203B41FA5}">
                      <a16:colId xmlns:a16="http://schemas.microsoft.com/office/drawing/2014/main" xmlns="" val="1453271707"/>
                    </a:ext>
                  </a:extLst>
                </a:gridCol>
                <a:gridCol w="1689347">
                  <a:extLst>
                    <a:ext uri="{9D8B030D-6E8A-4147-A177-3AD203B41FA5}">
                      <a16:colId xmlns:a16="http://schemas.microsoft.com/office/drawing/2014/main" xmlns="" val="3022626912"/>
                    </a:ext>
                  </a:extLst>
                </a:gridCol>
                <a:gridCol w="1649076">
                  <a:extLst>
                    <a:ext uri="{9D8B030D-6E8A-4147-A177-3AD203B41FA5}">
                      <a16:colId xmlns:a16="http://schemas.microsoft.com/office/drawing/2014/main" xmlns="" val="1202774889"/>
                    </a:ext>
                  </a:extLst>
                </a:gridCol>
                <a:gridCol w="1910091">
                  <a:extLst>
                    <a:ext uri="{9D8B030D-6E8A-4147-A177-3AD203B41FA5}">
                      <a16:colId xmlns:a16="http://schemas.microsoft.com/office/drawing/2014/main" xmlns="" val="3025426550"/>
                    </a:ext>
                  </a:extLst>
                </a:gridCol>
              </a:tblGrid>
              <a:tr h="6227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线宽比 </a:t>
                      </a:r>
                      <a:endParaRPr kumimoji="0" lang="zh-CN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线宽组</a:t>
                      </a:r>
                      <a:endParaRPr kumimoji="0" lang="zh-CN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4" marB="4571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059937697"/>
                  </a:ext>
                </a:extLst>
              </a:tr>
              <a:tr h="6857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altLang="zh-CN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kumimoji="0" lang="en-US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14" marB="4571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kumimoji="0" lang="en-US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14" marB="4571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kumimoji="0" lang="en-US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14" marB="4571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kumimoji="0" lang="en-US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14" marB="4571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6981063"/>
                  </a:ext>
                </a:extLst>
              </a:tr>
              <a:tr h="6095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0.7b</a:t>
                      </a:r>
                      <a:endParaRPr kumimoji="0" lang="en-US" altLang="zh-CN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kumimoji="0" lang="en-US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14" marB="4571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kumimoji="0" lang="en-US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14" marB="4571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kumimoji="0" lang="en-US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14" marB="4571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kumimoji="0" lang="en-US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14" marB="4571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1316992"/>
                  </a:ext>
                </a:extLst>
              </a:tr>
              <a:tr h="6095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Times New Roman" panose="02020603050405020304" pitchFamily="18" charset="0"/>
                        </a:rPr>
                        <a:t>0.5b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 marT="45714" marB="4571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T="45714" marB="4571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Times New Roman" panose="02020603050405020304" pitchFamily="18" charset="0"/>
                        </a:rPr>
                        <a:t>0.35</a:t>
                      </a:r>
                    </a:p>
                  </a:txBody>
                  <a:tcPr marT="45714" marB="4571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Times New Roman" panose="02020603050405020304" pitchFamily="18" charset="0"/>
                        </a:rPr>
                        <a:t>0.25</a:t>
                      </a:r>
                    </a:p>
                  </a:txBody>
                  <a:tcPr marT="45714" marB="4571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2962554"/>
                  </a:ext>
                </a:extLst>
              </a:tr>
              <a:tr h="666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0.25b</a:t>
                      </a:r>
                      <a:endParaRPr kumimoji="0" lang="en-US" altLang="zh-CN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kumimoji="0" lang="en-US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14" marB="4571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kumimoji="0" lang="en-US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14" marB="4571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kumimoji="0" lang="en-US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14" marB="4571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kumimoji="0" lang="en-US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14" marB="4571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728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70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04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72110" y="964565"/>
            <a:ext cx="4255769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zh-CN" altLang="zh-CN" sz="2800" kern="10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2.1.4  图线（GB/T 50001-2017）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508000" y="2340927"/>
            <a:ext cx="351190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画在图纸上的线条统称图线。图线有粗、中粗、中、细之分。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8000" y="3832376"/>
            <a:ext cx="3425645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每个图样,应根据复杂程度与比例大小，先选定基本线宽b。b值可从线宽系列中选取，即2.0、1.4、1.0、0.7、0.5、0.35mm。</a:t>
            </a:r>
          </a:p>
        </p:txBody>
      </p:sp>
      <p:sp>
        <p:nvSpPr>
          <p:cNvPr id="7" name="矩形 6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45200" y="507250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2.1 图幅、线性、字体、尺寸标注 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1600" b="1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5DBD2F8-3185-4296-866C-73715E538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909" y="1092025"/>
            <a:ext cx="7475232" cy="5480702"/>
          </a:xfrm>
          <a:prstGeom prst="rect">
            <a:avLst/>
          </a:prstGeom>
        </p:spPr>
      </p:pic>
      <p:sp>
        <p:nvSpPr>
          <p:cNvPr id="10" name="矩形: 剪去对角 6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711872" y="1148655"/>
            <a:ext cx="741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zh-CN" altLang="zh-CN" sz="2800" kern="10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2.1.4  图线（GB/T 50001-2017）</a:t>
            </a:r>
            <a:endParaRPr lang="zh-CN" altLang="zh-CN" sz="2800" kern="100" noProof="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1287145" y="1761808"/>
            <a:ext cx="8733790" cy="3430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/>
        </p:nvSpPr>
        <p:spPr>
          <a:xfrm>
            <a:off x="1670723" y="5412199"/>
            <a:ext cx="7553959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1066800"/>
            <a:r>
              <a:rPr lang="en-US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</a:rPr>
              <a:t>）正确                     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错误</a:t>
            </a:r>
            <a:endParaRPr lang="en-US" altLang="zh-CN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1066800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</a:t>
            </a:r>
            <a:r>
              <a:rPr lang="zh-CN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sz="16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2- 8 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</a:rPr>
              <a:t>虚线交接的画法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剪去对角 6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45200" y="507250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2.1 图幅、线性、字体、尺寸标注 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16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097355" y="1102995"/>
            <a:ext cx="741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zh-CN" altLang="zh-CN" sz="2800" kern="10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2.1.4  图线（GB/T 50001-2017）</a:t>
            </a:r>
            <a:endParaRPr lang="zh-CN" altLang="zh-CN" sz="2800" kern="100" noProof="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4802580" y="1619235"/>
            <a:ext cx="81864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  <a:defRPr/>
            </a:pPr>
            <a:r>
              <a:rPr lang="zh-CN" altLang="zh-CN" sz="2400" kern="10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常用图线应用举例</a:t>
            </a:r>
          </a:p>
        </p:txBody>
      </p:sp>
      <p:sp>
        <p:nvSpPr>
          <p:cNvPr id="6" name="矩形 5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剪去对角 6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45200" y="507250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2.1 图幅、线性、字体、尺寸标注 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16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789" y="2318130"/>
            <a:ext cx="7689459" cy="44948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77" y="5473382"/>
            <a:ext cx="6126779" cy="12626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: 剪去对角 6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45200" y="507250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2.1 图幅、线性、字体、尺寸标注 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1600" b="1"/>
          </a:p>
        </p:txBody>
      </p:sp>
      <p:sp>
        <p:nvSpPr>
          <p:cNvPr id="100" name="文本框 99"/>
          <p:cNvSpPr txBox="1"/>
          <p:nvPr/>
        </p:nvSpPr>
        <p:spPr>
          <a:xfrm>
            <a:off x="274955" y="1180454"/>
            <a:ext cx="741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zh-CN" altLang="zh-CN" sz="2800" kern="100" noProof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2.1.5 尺寸注法</a:t>
            </a:r>
            <a:r>
              <a:rPr lang="zh-CN" altLang="zh-CN" sz="2800" kern="10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（GB/T 50001-2017）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-114729" y="2233735"/>
            <a:ext cx="4751294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完整的尺寸，由下列内容组成：</a:t>
            </a:r>
          </a:p>
          <a:p>
            <a:pPr indent="266700">
              <a:lnSpc>
                <a:spcPct val="150000"/>
              </a:lnSpc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（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1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）尺寸线（细实线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</a:t>
            </a:r>
            <a:endParaRPr lang="zh-CN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indent="266700">
              <a:lnSpc>
                <a:spcPct val="150000"/>
              </a:lnSpc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（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2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）尺寸界线（细实线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</a:t>
            </a:r>
            <a:endParaRPr lang="zh-CN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indent="266700">
              <a:lnSpc>
                <a:spcPct val="150000"/>
              </a:lnSpc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（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3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）尺寸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数字</a:t>
            </a:r>
            <a:endParaRPr lang="zh-CN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indent="266700">
              <a:lnSpc>
                <a:spcPct val="150000"/>
              </a:lnSpc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（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4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）尺寸起止符号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076" y="1606638"/>
            <a:ext cx="7163421" cy="4038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519748" y="1132840"/>
            <a:ext cx="741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zh-CN" altLang="zh-CN" sz="2800" kern="10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2.1.5 尺寸注法（GB/T 50001-2017）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57860" y="1654810"/>
            <a:ext cx="102165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标注半径、直径和角度时，尺寸起止符号不用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45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°短斜线，而用箭头表示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7860" y="2181539"/>
            <a:ext cx="10652878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标注直径尺寸时，应在尺寸数字前加注符号“Ф”，标注半径尺寸时，加注符号“R”，角度数字一律水平书写</a:t>
            </a:r>
          </a:p>
        </p:txBody>
      </p:sp>
      <p:sp>
        <p:nvSpPr>
          <p:cNvPr id="7" name="矩形 6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剪去对角 6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830" y="3078890"/>
            <a:ext cx="7910245" cy="357409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045200" y="507250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2.1 图幅、线性、字体、尺寸标注 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16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32087" y="1150807"/>
            <a:ext cx="3972578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zh-CN" altLang="zh-CN" sz="2800" kern="10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2.1.5 尺寸注法（GB/T 50001-2017）</a:t>
            </a:r>
          </a:p>
        </p:txBody>
      </p:sp>
      <p:graphicFrame>
        <p:nvGraphicFramePr>
          <p:cNvPr id="4" name="Object 2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437691"/>
              </p:ext>
            </p:extLst>
          </p:nvPr>
        </p:nvGraphicFramePr>
        <p:xfrm>
          <a:off x="8652547" y="3851693"/>
          <a:ext cx="2855595" cy="2265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r:id="rId4" imgW="2448560" imgH="1914525" progId="AutoCAD.Drawing.15">
                  <p:embed/>
                </p:oleObj>
              </mc:Choice>
              <mc:Fallback>
                <p:oleObj r:id="rId4" imgW="2448560" imgH="1914525" progId="AutoCAD.Drawing.15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52547" y="3851693"/>
                        <a:ext cx="2855595" cy="22650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-21474825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85980"/>
              </p:ext>
            </p:extLst>
          </p:nvPr>
        </p:nvGraphicFramePr>
        <p:xfrm>
          <a:off x="5050548" y="4107707"/>
          <a:ext cx="3753485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r:id="rId6" imgW="8886825" imgH="4638675" progId="AutoCAD.Drawing.15">
                  <p:embed/>
                </p:oleObj>
              </mc:Choice>
              <mc:Fallback>
                <p:oleObj r:id="rId6" imgW="8886825" imgH="4638675" progId="AutoCAD.Drawing.15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50548" y="4107707"/>
                        <a:ext cx="3753485" cy="1958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59199" y="4351655"/>
            <a:ext cx="3449208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尺寸数字应写在尺寸线的中间。在水平尺寸线上的应从左到右写在尺寸线上方。在铅直尺寸线上的，应从下到上写在尺寸线左方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9199" y="2279403"/>
            <a:ext cx="357632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尺寸线倾斜时数字的方向应便于阅读，尽量避免在30°斜线范围内注写尺寸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6752" y="1071396"/>
            <a:ext cx="6683319" cy="308636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: 剪去对角 6">
            <a:hlinkClick r:id="rId9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045200" y="507250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2.1 图幅、线性、字体、尺寸标注 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16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2397125" y="1362075"/>
            <a:ext cx="271399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第2章    制图的基本知识 </a:t>
            </a:r>
          </a:p>
        </p:txBody>
      </p:sp>
      <p:sp>
        <p:nvSpPr>
          <p:cNvPr id="4" name="矩形 3"/>
          <p:cNvSpPr/>
          <p:nvPr/>
        </p:nvSpPr>
        <p:spPr>
          <a:xfrm>
            <a:off x="2414588" y="1757363"/>
            <a:ext cx="29035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点、线、面的投影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7763" y="2146300"/>
            <a:ext cx="38258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线面几何元素间的相对位置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14588" y="2549525"/>
            <a:ext cx="20494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投影变换 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14588" y="2932113"/>
            <a:ext cx="221138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曲线与曲面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30463" y="3324225"/>
            <a:ext cx="196024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第7章    基本立体</a:t>
            </a:r>
          </a:p>
        </p:txBody>
      </p:sp>
      <p:sp>
        <p:nvSpPr>
          <p:cNvPr id="9" name="矩形 8"/>
          <p:cNvSpPr/>
          <p:nvPr/>
        </p:nvSpPr>
        <p:spPr>
          <a:xfrm>
            <a:off x="2430463" y="3695700"/>
            <a:ext cx="24415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平面截切立体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24113" y="4460875"/>
            <a:ext cx="188436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组合体 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4113" y="4846638"/>
            <a:ext cx="1816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轴测图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28875" y="5229225"/>
            <a:ext cx="32004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建筑形体的表达方法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39988" y="5635625"/>
            <a:ext cx="21145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透视投影 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46338" y="6026150"/>
            <a:ext cx="202628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第14章   标高投影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35225" y="6416675"/>
            <a:ext cx="23447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计算机绘图 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97125" y="971550"/>
            <a:ext cx="15875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绪论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089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388" y="1406525"/>
            <a:ext cx="339725" cy="29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0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588" y="1011238"/>
            <a:ext cx="396875" cy="328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1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1375" y="3338513"/>
            <a:ext cx="319088" cy="35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2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0100" y="4833938"/>
            <a:ext cx="3873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6925" y="1787525"/>
            <a:ext cx="357188" cy="32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4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1375" y="6451600"/>
            <a:ext cx="312738" cy="34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5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0100" y="2563813"/>
            <a:ext cx="360363" cy="35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6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3750" y="4430713"/>
            <a:ext cx="400050" cy="39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1375" y="6069013"/>
            <a:ext cx="331788" cy="31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8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63750" y="5259388"/>
            <a:ext cx="425450" cy="29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9" name="图片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1375" y="5684838"/>
            <a:ext cx="346075" cy="258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00" name="图片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85975" y="2160588"/>
            <a:ext cx="344488" cy="301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01" name="组合 36"/>
          <p:cNvGrpSpPr/>
          <p:nvPr/>
        </p:nvGrpSpPr>
        <p:grpSpPr>
          <a:xfrm>
            <a:off x="2135188" y="4070350"/>
            <a:ext cx="2509837" cy="369888"/>
            <a:chOff x="2134768" y="4070210"/>
            <a:chExt cx="2510913" cy="369332"/>
          </a:xfrm>
        </p:grpSpPr>
        <p:sp>
          <p:nvSpPr>
            <p:cNvPr id="10" name="矩形 9"/>
            <p:cNvSpPr/>
            <p:nvPr/>
          </p:nvSpPr>
          <p:spPr>
            <a:xfrm>
              <a:off x="2434934" y="4070210"/>
              <a:ext cx="22107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第</a:t>
              </a:r>
              <a:r>
                <a:rPr kumimoji="0" lang="en-US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9</a:t>
              </a:r>
              <a:r>
                <a:rPr kumimoji="0" lang="zh-CN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章 </a:t>
              </a:r>
              <a:r>
                <a:rPr kumimoji="0" lang="en-US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</a:t>
              </a:r>
              <a:r>
                <a:rPr kumimoji="0" lang="zh-CN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两立体相贯</a:t>
              </a:r>
              <a:endPara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105" name="图片 3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34768" y="4113019"/>
              <a:ext cx="280048" cy="26692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102" name="图片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19313" y="3722688"/>
            <a:ext cx="31115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03" name="图片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08200" y="2957513"/>
            <a:ext cx="355600" cy="2825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25135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446088" y="1136650"/>
            <a:ext cx="741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zh-CN" altLang="zh-CN" sz="2800" kern="10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2.1.5 尺寸注法（GB/T 50001-2017）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30031" y="4752339"/>
            <a:ext cx="250952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/>
              <a:t>不能用尺寸界线作为尺寸线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43001" y="2100798"/>
            <a:ext cx="240411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</a:pPr>
            <a:r>
              <a:rPr lang="zh-CN" sz="2400">
                <a:sym typeface="+mn-ea"/>
              </a:rPr>
              <a:t>大尺寸在外，小尺寸在内</a:t>
            </a:r>
          </a:p>
        </p:txBody>
      </p:sp>
      <p:graphicFrame>
        <p:nvGraphicFramePr>
          <p:cNvPr id="2" name="对象 -2147482527"/>
          <p:cNvGraphicFramePr>
            <a:graphicFrameLocks noChangeAspect="1"/>
          </p:cNvGraphicFramePr>
          <p:nvPr/>
        </p:nvGraphicFramePr>
        <p:xfrm>
          <a:off x="8139430" y="1645285"/>
          <a:ext cx="3100705" cy="2573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" r:id="rId4" imgW="3505835" imgH="2943860" progId="AutoCAD.Drawing.15">
                  <p:embed/>
                </p:oleObj>
              </mc:Choice>
              <mc:Fallback>
                <p:oleObj r:id="rId4" imgW="3505835" imgH="2943860" progId="AutoCAD.Drawing.15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39430" y="1645285"/>
                        <a:ext cx="3100705" cy="25730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36"/>
          <p:cNvGraphicFramePr>
            <a:graphicFrameLocks noChangeAspect="1"/>
          </p:cNvGraphicFramePr>
          <p:nvPr/>
        </p:nvGraphicFramePr>
        <p:xfrm>
          <a:off x="4788535" y="1957070"/>
          <a:ext cx="2785110" cy="2045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r:id="rId6" imgW="2886075" imgH="2133600" progId="AutoCAD.Drawing.15">
                  <p:embed/>
                </p:oleObj>
              </mc:Choice>
              <mc:Fallback>
                <p:oleObj r:id="rId6" imgW="2886075" imgH="2133600" progId="AutoCAD.Drawing.15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8535" y="1957070"/>
                        <a:ext cx="2785110" cy="20453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827"/>
              </p:ext>
            </p:extLst>
          </p:nvPr>
        </p:nvGraphicFramePr>
        <p:xfrm>
          <a:off x="4741227" y="4173276"/>
          <a:ext cx="2709545" cy="157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" r:id="rId8" imgW="8315325" imgH="4819650" progId="AutoCAD.Drawing.15">
                  <p:embed/>
                </p:oleObj>
              </mc:Choice>
              <mc:Fallback>
                <p:oleObj r:id="rId8" imgW="8315325" imgH="4819650" progId="AutoCAD.Drawing.15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41227" y="4173276"/>
                        <a:ext cx="2709545" cy="15709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5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980772"/>
              </p:ext>
            </p:extLst>
          </p:nvPr>
        </p:nvGraphicFramePr>
        <p:xfrm>
          <a:off x="8452448" y="3966527"/>
          <a:ext cx="285940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r:id="rId10" imgW="8772525" imgH="4819650" progId="AutoCAD.Drawing.15">
                  <p:embed/>
                </p:oleObj>
              </mc:Choice>
              <mc:Fallback>
                <p:oleObj r:id="rId10" imgW="8772525" imgH="4819650" progId="AutoCAD.Drawing.15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52448" y="3966527"/>
                        <a:ext cx="2859405" cy="1571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: 剪去对角 6">
            <a:hlinkClick r:id="rId12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045200" y="507250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2.1 图幅、线性、字体、尺寸标注 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16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420414" y="1167690"/>
            <a:ext cx="741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zh-CN" altLang="zh-CN" sz="2800" kern="10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2.1.5 尺寸注法（GB/T 50001-2017）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8345" y="4371340"/>
            <a:ext cx="25095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同一张图纸内尺寸数字应大小一致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8345" y="1986280"/>
            <a:ext cx="240411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</a:pP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轮廓线、中心线可作为尺寸界线，但不能用作尺寸线</a:t>
            </a:r>
          </a:p>
        </p:txBody>
      </p:sp>
      <p:graphicFrame>
        <p:nvGraphicFramePr>
          <p:cNvPr id="2" name="Object 239"/>
          <p:cNvGraphicFramePr>
            <a:graphicFrameLocks noChangeAspect="1"/>
          </p:cNvGraphicFramePr>
          <p:nvPr/>
        </p:nvGraphicFramePr>
        <p:xfrm>
          <a:off x="8547100" y="1771650"/>
          <a:ext cx="2770505" cy="2212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r:id="rId4" imgW="5153025" imgH="4095750" progId="AutoCAD.Drawing.15">
                  <p:embed/>
                </p:oleObj>
              </mc:Choice>
              <mc:Fallback>
                <p:oleObj r:id="rId4" imgW="5153025" imgH="4095750" progId="AutoCAD.Drawing.15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47100" y="1771650"/>
                        <a:ext cx="2770505" cy="22123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525"/>
          <p:cNvGraphicFramePr>
            <a:graphicFrameLocks noChangeAspect="1"/>
          </p:cNvGraphicFramePr>
          <p:nvPr/>
        </p:nvGraphicFramePr>
        <p:xfrm>
          <a:off x="4838065" y="1771650"/>
          <a:ext cx="2687320" cy="1477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r:id="rId6" imgW="8772525" imgH="4819650" progId="AutoCAD.Drawing.15">
                  <p:embed/>
                </p:oleObj>
              </mc:Choice>
              <mc:Fallback>
                <p:oleObj r:id="rId6" imgW="8772525" imgH="4819650" progId="AutoCAD.Drawing.15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38065" y="1771650"/>
                        <a:ext cx="2687320" cy="14776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838955"/>
              </p:ext>
            </p:extLst>
          </p:nvPr>
        </p:nvGraphicFramePr>
        <p:xfrm>
          <a:off x="4967605" y="3842535"/>
          <a:ext cx="2590165" cy="1434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r:id="rId8" imgW="8763000" imgH="4819650" progId="AutoCAD.Drawing.15">
                  <p:embed/>
                </p:oleObj>
              </mc:Choice>
              <mc:Fallback>
                <p:oleObj r:id="rId8" imgW="8763000" imgH="4819650" progId="AutoCAD.Drawing.15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67605" y="3842535"/>
                        <a:ext cx="2590165" cy="14344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686788"/>
              </p:ext>
            </p:extLst>
          </p:nvPr>
        </p:nvGraphicFramePr>
        <p:xfrm>
          <a:off x="8205470" y="3834765"/>
          <a:ext cx="2885440" cy="1586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r:id="rId10" imgW="8772525" imgH="4819650" progId="AutoCAD.Drawing.15">
                  <p:embed/>
                </p:oleObj>
              </mc:Choice>
              <mc:Fallback>
                <p:oleObj r:id="rId10" imgW="8772525" imgH="4819650" progId="AutoCAD.Drawing.15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05470" y="3834765"/>
                        <a:ext cx="2885440" cy="15862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: 剪去对角 6">
            <a:hlinkClick r:id="rId12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045200" y="507250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2.1 图幅、线性、字体、尺寸标注 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16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728345" y="3180080"/>
            <a:ext cx="395478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两尺寸界线之间比较窄时，尺寸数字可注在尺寸界线外侧，或上下错开，或用指引线引出再标注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8344" y="1998980"/>
            <a:ext cx="395478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</a:pP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在断面图中写数字处，应留空不画断面线</a:t>
            </a:r>
          </a:p>
        </p:txBody>
      </p:sp>
      <p:graphicFrame>
        <p:nvGraphicFramePr>
          <p:cNvPr id="2" name="Object 2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614304"/>
              </p:ext>
            </p:extLst>
          </p:nvPr>
        </p:nvGraphicFramePr>
        <p:xfrm>
          <a:off x="8468995" y="1325563"/>
          <a:ext cx="2433955" cy="134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" r:id="rId4" imgW="8772525" imgH="4819650" progId="AutoCAD.Drawing.15">
                  <p:embed/>
                </p:oleObj>
              </mc:Choice>
              <mc:Fallback>
                <p:oleObj r:id="rId4" imgW="8772525" imgH="4819650" progId="AutoCAD.Drawing.15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68995" y="1325563"/>
                        <a:ext cx="2433955" cy="13468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598573"/>
              </p:ext>
            </p:extLst>
          </p:nvPr>
        </p:nvGraphicFramePr>
        <p:xfrm>
          <a:off x="4986972" y="1441936"/>
          <a:ext cx="260540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" r:id="rId6" imgW="8772525" imgH="4819650" progId="AutoCAD.Drawing.15">
                  <p:embed/>
                </p:oleObj>
              </mc:Choice>
              <mc:Fallback>
                <p:oleObj r:id="rId6" imgW="8772525" imgH="4819650" progId="AutoCAD.Drawing.15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86972" y="1441936"/>
                        <a:ext cx="2605405" cy="1409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5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327521"/>
              </p:ext>
            </p:extLst>
          </p:nvPr>
        </p:nvGraphicFramePr>
        <p:xfrm>
          <a:off x="4939664" y="2838768"/>
          <a:ext cx="2983865" cy="1639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0" r:id="rId8" imgW="8772525" imgH="4819650" progId="AutoCAD.Drawing.15">
                  <p:embed/>
                </p:oleObj>
              </mc:Choice>
              <mc:Fallback>
                <p:oleObj r:id="rId8" imgW="8772525" imgH="4819650" progId="AutoCAD.Drawing.15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39664" y="2838768"/>
                        <a:ext cx="2983865" cy="16395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352999"/>
              </p:ext>
            </p:extLst>
          </p:nvPr>
        </p:nvGraphicFramePr>
        <p:xfrm>
          <a:off x="8409723" y="4423755"/>
          <a:ext cx="2743200" cy="151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" r:id="rId10" imgW="8772525" imgH="4819650" progId="AutoCAD.Drawing.15">
                  <p:embed/>
                </p:oleObj>
              </mc:Choice>
              <mc:Fallback>
                <p:oleObj r:id="rId10" imgW="8772525" imgH="4819650" progId="AutoCAD.Drawing.15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09723" y="4423755"/>
                        <a:ext cx="2743200" cy="15157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-2147482522"/>
          <p:cNvGraphicFramePr>
            <a:graphicFrameLocks noChangeAspect="1"/>
          </p:cNvGraphicFramePr>
          <p:nvPr/>
        </p:nvGraphicFramePr>
        <p:xfrm>
          <a:off x="4806315" y="4834255"/>
          <a:ext cx="3250565" cy="177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" r:id="rId12" imgW="8772525" imgH="4819650" progId="AutoCAD.Drawing.15">
                  <p:embed/>
                </p:oleObj>
              </mc:Choice>
              <mc:Fallback>
                <p:oleObj r:id="rId12" imgW="8772525" imgH="4819650" progId="AutoCAD.Drawing.15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06315" y="4834255"/>
                        <a:ext cx="3250565" cy="17760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671195" y="5063946"/>
            <a:ext cx="364811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桁架式结构的单线图，宜将尺寸直接注在杆件的一侧</a:t>
            </a:r>
          </a:p>
        </p:txBody>
      </p:sp>
      <p:sp>
        <p:nvSpPr>
          <p:cNvPr id="13" name="矩形 12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剪去对角 6">
            <a:hlinkClick r:id="rId1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45200" y="507250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2.1 图幅、线性、字体、尺寸标注 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1600" b="1"/>
          </a:p>
        </p:txBody>
      </p:sp>
      <p:sp>
        <p:nvSpPr>
          <p:cNvPr id="16" name="文本框 15"/>
          <p:cNvSpPr txBox="1"/>
          <p:nvPr/>
        </p:nvSpPr>
        <p:spPr>
          <a:xfrm>
            <a:off x="274955" y="1180454"/>
            <a:ext cx="741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zh-CN" altLang="zh-CN" sz="2800" kern="10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2.1.5 尺寸注法（GB/T 50001-2017）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50452" y="2979342"/>
            <a:ext cx="2861743" cy="119595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42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TextBox 2">
            <a:hlinkClick r:id="" action="ppaction://noaction"/>
          </p:cNvPr>
          <p:cNvSpPr txBox="1"/>
          <p:nvPr/>
        </p:nvSpPr>
        <p:spPr>
          <a:xfrm>
            <a:off x="411218" y="1162983"/>
            <a:ext cx="936752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 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尺规绘图工具使用方法 </a:t>
            </a:r>
            <a:endParaRPr lang="en-US" altLang="zh-CN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b="1" smtClean="0">
                <a:latin typeface="仿宋" panose="02010609060101010101" pitchFamily="49" charset="-122"/>
                <a:ea typeface="仿宋" panose="02010609060101010101" pitchFamily="49" charset="-122"/>
              </a:rPr>
              <a:t>             </a:t>
            </a:r>
            <a:r>
              <a:rPr lang="en-US" altLang="zh-CN" b="1" smtClean="0">
                <a:latin typeface="等线" panose="02010600030101010101" pitchFamily="2" charset="-122"/>
                <a:ea typeface="等线" panose="02010600030101010101" pitchFamily="2" charset="-122"/>
              </a:rPr>
              <a:t>图板</a:t>
            </a:r>
            <a:r>
              <a:rPr lang="en-US" altLang="zh-CN" b="1" dirty="0">
                <a:latin typeface="等线" panose="02010600030101010101" pitchFamily="2" charset="-122"/>
                <a:ea typeface="等线" panose="02010600030101010101" pitchFamily="2" charset="-122"/>
              </a:rPr>
              <a:t>、丁字尺和三角板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304900" y="6249819"/>
            <a:ext cx="66192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20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（</a:t>
            </a:r>
            <a:r>
              <a:rPr lang="en-US" sz="20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a</a:t>
            </a:r>
            <a:r>
              <a:rPr lang="zh-CN" sz="20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）水平线画法        （</a:t>
            </a:r>
            <a:r>
              <a:rPr lang="en-US" sz="20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b</a:t>
            </a:r>
            <a:r>
              <a:rPr lang="zh-CN" sz="20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） 垂直线画法</a:t>
            </a:r>
            <a:endParaRPr lang="zh-CN" altLang="en-US" sz="20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521" y="2547978"/>
            <a:ext cx="7719478" cy="3701841"/>
          </a:xfrm>
          <a:prstGeom prst="rect">
            <a:avLst/>
          </a:prstGeom>
        </p:spPr>
      </p:pic>
      <p:sp>
        <p:nvSpPr>
          <p:cNvPr id="10" name="矩形: 剪去对角 6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684408" y="6178177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sz="20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（</a:t>
            </a:r>
            <a:r>
              <a:rPr lang="en-US" sz="20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c</a:t>
            </a:r>
            <a:r>
              <a:rPr lang="zh-CN" sz="20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） 倾斜线画法</a:t>
            </a:r>
            <a:endParaRPr lang="zh-CN" altLang="en-US" sz="20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7" name="TextBox 2">
            <a:hlinkClick r:id="" action="ppaction://noaction"/>
          </p:cNvPr>
          <p:cNvSpPr txBox="1"/>
          <p:nvPr/>
        </p:nvSpPr>
        <p:spPr>
          <a:xfrm>
            <a:off x="411218" y="1162983"/>
            <a:ext cx="936752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2.2 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尺规绘图工具使用方法 </a:t>
            </a:r>
            <a:endParaRPr lang="en-US" altLang="zh-CN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图板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、丁字尺和三角板</a:t>
            </a:r>
          </a:p>
        </p:txBody>
      </p:sp>
      <p:sp>
        <p:nvSpPr>
          <p:cNvPr id="8" name="矩形 7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38" y="2460904"/>
            <a:ext cx="8585286" cy="3436230"/>
          </a:xfrm>
          <a:prstGeom prst="rect">
            <a:avLst/>
          </a:prstGeom>
        </p:spPr>
      </p:pic>
      <p:sp>
        <p:nvSpPr>
          <p:cNvPr id="10" name="矩形: 剪去对角 6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85" descr="图 3- 21 圆规的用法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432" y="1645608"/>
            <a:ext cx="6922509" cy="33942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338033" y="5320432"/>
            <a:ext cx="93611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>
                <a:cs typeface="仿宋" panose="02010609060101010101" pitchFamily="49" charset="-122"/>
              </a:rPr>
              <a:t>(a) </a:t>
            </a:r>
            <a:r>
              <a:rPr lang="zh-CN" sz="2000">
                <a:cs typeface="仿宋" panose="02010609060101010101" pitchFamily="49" charset="-122"/>
              </a:rPr>
              <a:t>针脚应比铅芯稍长             </a:t>
            </a:r>
            <a:r>
              <a:rPr lang="en-US" sz="2000">
                <a:cs typeface="仿宋" panose="02010609060101010101" pitchFamily="49" charset="-122"/>
              </a:rPr>
              <a:t>(b) </a:t>
            </a:r>
            <a:r>
              <a:rPr lang="zh-CN" sz="2000">
                <a:cs typeface="仿宋" panose="02010609060101010101" pitchFamily="49" charset="-122"/>
              </a:rPr>
              <a:t>画较大圆时</a:t>
            </a:r>
            <a:r>
              <a:rPr lang="en-US" sz="2000">
                <a:cs typeface="仿宋" panose="02010609060101010101" pitchFamily="49" charset="-122"/>
              </a:rPr>
              <a:t>,</a:t>
            </a:r>
            <a:r>
              <a:rPr lang="zh-CN" sz="2000">
                <a:cs typeface="仿宋" panose="02010609060101010101" pitchFamily="49" charset="-122"/>
              </a:rPr>
              <a:t>应使圆规两脚与纸面垂直</a:t>
            </a:r>
            <a:endParaRPr lang="zh-CN" altLang="en-US" sz="2000">
              <a:cs typeface="仿宋" panose="02010609060101010101" pitchFamily="49" charset="-122"/>
            </a:endParaRPr>
          </a:p>
        </p:txBody>
      </p:sp>
      <p:sp>
        <p:nvSpPr>
          <p:cNvPr id="6" name="TextBox 2">
            <a:hlinkClick r:id="" action="ppaction://noaction"/>
          </p:cNvPr>
          <p:cNvSpPr txBox="1"/>
          <p:nvPr/>
        </p:nvSpPr>
        <p:spPr>
          <a:xfrm>
            <a:off x="578413" y="1302735"/>
            <a:ext cx="936752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2.2 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尺规绘图工具使用方法 </a:t>
            </a:r>
            <a:endParaRPr lang="en-US" altLang="zh-CN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圆规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剪去对角 6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86" descr="图 3- 22 分规的用法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245" y="1769110"/>
            <a:ext cx="7509510" cy="33197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586230" y="5523230"/>
            <a:ext cx="87807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(a) 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针尖对齐          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(b) 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用分规截取长度     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      </a:t>
            </a:r>
            <a:r>
              <a:rPr lang="en-US" sz="20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(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c) 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用分规等分线段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2">
            <a:hlinkClick r:id="" action="ppaction://noaction"/>
          </p:cNvPr>
          <p:cNvSpPr txBox="1"/>
          <p:nvPr/>
        </p:nvSpPr>
        <p:spPr>
          <a:xfrm>
            <a:off x="578413" y="1302735"/>
            <a:ext cx="936752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2.2 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尺规绘图工具使用方法 </a:t>
            </a:r>
            <a:endParaRPr lang="en-US" altLang="zh-CN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分规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: 剪去对角 6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740150" y="4977765"/>
            <a:ext cx="58470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0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 </a:t>
            </a:r>
            <a:r>
              <a:rPr sz="20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比例尺刻度</a:t>
            </a:r>
          </a:p>
        </p:txBody>
      </p:sp>
      <p:sp>
        <p:nvSpPr>
          <p:cNvPr id="6" name="矩形 5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: 剪去对角 6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sp>
        <p:nvSpPr>
          <p:cNvPr id="8" name="TextBox 2">
            <a:hlinkClick r:id="" action="ppaction://noaction"/>
          </p:cNvPr>
          <p:cNvSpPr txBox="1"/>
          <p:nvPr/>
        </p:nvSpPr>
        <p:spPr>
          <a:xfrm>
            <a:off x="578413" y="1302735"/>
            <a:ext cx="936752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2.2 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尺规绘图工具使用方法 </a:t>
            </a:r>
            <a:endParaRPr lang="en-US" altLang="zh-CN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比例尺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250" y="2224935"/>
            <a:ext cx="4831499" cy="240812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903406" y="4650927"/>
            <a:ext cx="87807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000">
                <a:cs typeface="仿宋" panose="02010609060101010101" pitchFamily="49" charset="-122"/>
              </a:rPr>
              <a:t>  </a:t>
            </a:r>
            <a:r>
              <a:rPr sz="2000">
                <a:cs typeface="仿宋" panose="02010609060101010101" pitchFamily="49" charset="-122"/>
              </a:rPr>
              <a:t>（a）曲线板                            （b）描绘方法</a:t>
            </a:r>
          </a:p>
        </p:txBody>
      </p:sp>
      <p:pic>
        <p:nvPicPr>
          <p:cNvPr id="2" name="图片 88" descr="图 3- 24 曲线版的用法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356" y="1870762"/>
            <a:ext cx="8174990" cy="2525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2">
            <a:hlinkClick r:id="" action="ppaction://noaction"/>
          </p:cNvPr>
          <p:cNvSpPr txBox="1"/>
          <p:nvPr/>
        </p:nvSpPr>
        <p:spPr>
          <a:xfrm>
            <a:off x="578413" y="1302735"/>
            <a:ext cx="936752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2.2 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尺规绘图工具使用方法 </a:t>
            </a:r>
            <a:endParaRPr lang="en-US" altLang="zh-CN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曲线板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剪去对角 6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336800" y="5302250"/>
            <a:ext cx="799211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0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 (a) </a:t>
            </a:r>
            <a:r>
              <a:rPr lang="en-US" altLang="zh-CN" sz="20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  </a:t>
            </a:r>
            <a:r>
              <a:rPr lang="zh-CN" sz="20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      </a:t>
            </a:r>
            <a:r>
              <a:rPr lang="en-US" altLang="zh-CN" sz="20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              </a:t>
            </a:r>
            <a:r>
              <a:rPr lang="zh-CN" sz="20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</a:t>
            </a:r>
            <a:r>
              <a:rPr lang="en-US" sz="20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(b) </a:t>
            </a:r>
            <a:r>
              <a:rPr lang="en-US" altLang="zh-CN" sz="20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115" y="1647190"/>
            <a:ext cx="8145145" cy="26206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: 剪去对角 6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sp>
        <p:nvSpPr>
          <p:cNvPr id="8" name="TextBox 2">
            <a:hlinkClick r:id="" action="ppaction://noaction"/>
          </p:cNvPr>
          <p:cNvSpPr txBox="1"/>
          <p:nvPr/>
        </p:nvSpPr>
        <p:spPr>
          <a:xfrm>
            <a:off x="578413" y="1302735"/>
            <a:ext cx="936752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2.2 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尺规绘图工具使用方法 </a:t>
            </a:r>
            <a:endParaRPr lang="en-US" altLang="zh-CN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铅笔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693862" y="1285875"/>
            <a:ext cx="705389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lang="zh-CN" altLang="en-US" sz="3600" b="1" kern="2200" noProof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第2章  制图的基本知识</a:t>
            </a:r>
            <a:r>
              <a:rPr kumimoji="0" lang="en-US" altLang="zh-CN" sz="2400" b="1" kern="2200" cap="none" spc="0" normalizeH="0" baseline="0" noProof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</a:p>
          <a:p>
            <a:pPr lvl="1">
              <a:lnSpc>
                <a:spcPct val="150000"/>
              </a:lnSpc>
              <a:defRPr/>
            </a:pPr>
            <a:endParaRPr lang="en-US" altLang="zh-CN" sz="2400" kern="100" noProof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  <a:hlinkClick r:id="rId3" action="ppaction://hlinksldjump"/>
            </a:endParaRPr>
          </a:p>
          <a:p>
            <a:pPr lvl="1">
              <a:lnSpc>
                <a:spcPct val="200000"/>
              </a:lnSpc>
              <a:defRPr/>
            </a:pPr>
            <a:r>
              <a:rPr lang="zh-CN" altLang="zh-CN" sz="2400" kern="100" noProof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  <a:hlinkClick r:id="rId3" action="ppaction://hlinksldjump"/>
              </a:rPr>
              <a:t>2</a:t>
            </a:r>
            <a:r>
              <a:rPr lang="zh-CN" altLang="zh-CN" sz="2400" kern="100" noProof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  <a:hlinkClick r:id="rId3" action="ppaction://hlinksldjump"/>
              </a:rPr>
              <a:t>.1 图幅、线性、字体、尺寸标注 </a:t>
            </a:r>
            <a:endParaRPr lang="zh-CN" altLang="zh-CN" sz="2400" kern="100" noProof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R="0" algn="l" defTabSz="914400">
              <a:lnSpc>
                <a:spcPct val="200000"/>
              </a:lnSpc>
              <a:buClrTx/>
              <a:buSzTx/>
              <a:buFontTx/>
              <a:buNone/>
              <a:defRPr/>
            </a:pPr>
            <a:r>
              <a:rPr lang="zh-CN" altLang="zh-CN" sz="2400" kern="100" noProof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400" kern="100" noProof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400" kern="100" noProof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2400" kern="100" noProof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  <a:hlinkClick r:id="rId4" action="ppaction://hlinksldjump"/>
              </a:rPr>
              <a:t>2.2 尺规绘图工具使用方法 </a:t>
            </a:r>
            <a:endParaRPr lang="zh-CN" altLang="zh-CN" sz="2400" kern="100" noProof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R="0" algn="l" defTabSz="914400">
              <a:lnSpc>
                <a:spcPct val="200000"/>
              </a:lnSpc>
              <a:buClrTx/>
              <a:buSzTx/>
              <a:buFontTx/>
              <a:buNone/>
              <a:defRPr/>
            </a:pPr>
            <a:r>
              <a:rPr lang="en-US" altLang="zh-CN" sz="2400" kern="100" noProof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zh-CN" sz="2400" kern="100" noProof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  <a:hlinkClick r:id="rId5" action="ppaction://hlinksldjump"/>
              </a:rPr>
              <a:t>2</a:t>
            </a:r>
            <a:r>
              <a:rPr lang="zh-CN" altLang="zh-CN" sz="2400" kern="100" noProof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  <a:hlinkClick r:id="rId5" action="ppaction://hlinksldjump"/>
              </a:rPr>
              <a:t>.3 平面图形的绘制  </a:t>
            </a:r>
            <a:endParaRPr lang="zh-CN" altLang="zh-CN" sz="2400" kern="100" noProof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R="0" algn="l" defTabSz="914400">
              <a:lnSpc>
                <a:spcPct val="200000"/>
              </a:lnSpc>
              <a:buClrTx/>
              <a:buSzTx/>
              <a:buFontTx/>
              <a:buNone/>
              <a:defRPr/>
            </a:pPr>
            <a:r>
              <a:rPr lang="zh-CN" altLang="zh-CN" sz="2400" kern="100" noProof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100" noProof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zh-CN" sz="2400" kern="100" noProof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  <a:hlinkClick r:id="rId6" action="ppaction://hlinksldjump"/>
              </a:rPr>
              <a:t>2</a:t>
            </a:r>
            <a:r>
              <a:rPr lang="zh-CN" altLang="zh-CN" sz="2400" kern="100" noProof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  <a:hlinkClick r:id="rId6" action="ppaction://hlinksldjump"/>
              </a:rPr>
              <a:t>.4 常用的绘图方法和步骤  </a:t>
            </a:r>
            <a:endParaRPr kumimoji="0" lang="zh-CN" altLang="zh-CN" sz="2400" kern="100" cap="none" spc="0" normalizeH="0" baseline="0" noProof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R="0" algn="l" defTabSz="914400">
              <a:lnSpc>
                <a:spcPct val="200000"/>
              </a:lnSpc>
              <a:buClrTx/>
              <a:buSzTx/>
              <a:buFontTx/>
              <a:buNone/>
              <a:defRPr/>
            </a:pPr>
            <a:r>
              <a:rPr kumimoji="0" lang="zh-CN" altLang="zh-CN" sz="2400" kern="100" cap="none" spc="0" normalizeH="0" baseline="0" noProof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kumimoji="0" lang="zh-CN" altLang="zh-CN" sz="2400" kern="100" cap="none" spc="0" normalizeH="0" baseline="0" noProof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7" action="ppaction://hlinksldjump"/>
              </a:rPr>
              <a:t> </a:t>
            </a:r>
            <a:endParaRPr kumimoji="0" lang="zh-CN" altLang="zh-CN" sz="2400" kern="100" cap="none" spc="0" normalizeH="0" baseline="0" noProof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06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97" descr="图1-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01" y="2215515"/>
            <a:ext cx="5096408" cy="33521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: 剪去对角 6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sp>
        <p:nvSpPr>
          <p:cNvPr id="7" name="TextBox 2">
            <a:hlinkClick r:id="" action="ppaction://noaction"/>
          </p:cNvPr>
          <p:cNvSpPr txBox="1"/>
          <p:nvPr/>
        </p:nvSpPr>
        <p:spPr>
          <a:xfrm>
            <a:off x="578413" y="1302735"/>
            <a:ext cx="936752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2.2 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尺规绘图工具使用方法 </a:t>
            </a:r>
            <a:endParaRPr lang="en-US" altLang="zh-CN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其他工具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TextBox 2">
            <a:hlinkClick r:id="" action="ppaction://noaction"/>
          </p:cNvPr>
          <p:cNvSpPr txBox="1"/>
          <p:nvPr/>
        </p:nvSpPr>
        <p:spPr>
          <a:xfrm>
            <a:off x="787979" y="1048385"/>
            <a:ext cx="65008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2.3 平面图形的绘制-正多边形  </a:t>
            </a:r>
            <a:endParaRPr lang="zh-CN" altLang="en-US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2" name="图片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450" y="1519555"/>
            <a:ext cx="9074150" cy="1992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560" y="4065270"/>
            <a:ext cx="8751570" cy="2582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文本框 103"/>
          <p:cNvSpPr txBox="1"/>
          <p:nvPr/>
        </p:nvSpPr>
        <p:spPr>
          <a:xfrm>
            <a:off x="552450" y="1944370"/>
            <a:ext cx="126619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buClrTx/>
              <a:buSzTx/>
              <a:buFontTx/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作该圆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接六边形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4185" y="4448810"/>
            <a:ext cx="126619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buClrTx/>
              <a:buSzTx/>
              <a:buFontTx/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作该圆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边形</a:t>
            </a:r>
          </a:p>
        </p:txBody>
      </p:sp>
      <p:sp>
        <p:nvSpPr>
          <p:cNvPr id="9" name="矩形 8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: 剪去对角 6">
            <a:hlinkClick r:id="rId5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sp>
        <p:nvSpPr>
          <p:cNvPr id="5" name="矩形 4"/>
          <p:cNvSpPr/>
          <p:nvPr/>
        </p:nvSpPr>
        <p:spPr>
          <a:xfrm>
            <a:off x="6133870" y="494327"/>
            <a:ext cx="3281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2.3 平面图形的绘制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4" grpId="0"/>
      <p:bldP spid="10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TextBox 2">
            <a:hlinkClick r:id="" action="ppaction://noaction"/>
          </p:cNvPr>
          <p:cNvSpPr txBox="1"/>
          <p:nvPr/>
        </p:nvSpPr>
        <p:spPr>
          <a:xfrm>
            <a:off x="868978" y="1038225"/>
            <a:ext cx="74282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等分已知直线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及应用</a:t>
            </a: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845" y="1463675"/>
            <a:ext cx="8387080" cy="23837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858" y="3655725"/>
            <a:ext cx="8586470" cy="2273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29851" y="1800890"/>
            <a:ext cx="2074918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将线段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AB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等分为七等分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4332" y="3937030"/>
            <a:ext cx="2180437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将平行线段AB和CD之间的距离8等分</a:t>
            </a:r>
          </a:p>
        </p:txBody>
      </p:sp>
      <p:sp>
        <p:nvSpPr>
          <p:cNvPr id="8" name="矩形 7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: 剪去对角 6">
            <a:hlinkClick r:id="rId5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6133870" y="494327"/>
            <a:ext cx="3281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2.3 平面图形的绘制</a:t>
            </a:r>
            <a:endParaRPr lang="zh-CN" altLang="en-US" sz="2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2">
            <a:hlinkClick r:id="" action="ppaction://noaction"/>
          </p:cNvPr>
          <p:cNvSpPr txBox="1"/>
          <p:nvPr/>
        </p:nvSpPr>
        <p:spPr>
          <a:xfrm>
            <a:off x="907415" y="1418867"/>
            <a:ext cx="74282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等分已知直线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及应用</a:t>
            </a:r>
          </a:p>
        </p:txBody>
      </p:sp>
      <p:pic>
        <p:nvPicPr>
          <p:cNvPr id="3" name="图片 2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15" y="2885440"/>
            <a:ext cx="10376535" cy="21259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046480" y="1992947"/>
            <a:ext cx="52228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等分距离法绘制楼梯</a:t>
            </a:r>
          </a:p>
        </p:txBody>
      </p:sp>
      <p:sp>
        <p:nvSpPr>
          <p:cNvPr id="6" name="矩形 5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33870" y="494327"/>
            <a:ext cx="3281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2.3 平面图形的绘制</a:t>
            </a:r>
            <a:endParaRPr lang="zh-CN" altLang="en-US" sz="2800"/>
          </a:p>
        </p:txBody>
      </p:sp>
      <p:sp>
        <p:nvSpPr>
          <p:cNvPr id="8" name="矩形: 剪去对角 6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0" y="2832418"/>
            <a:ext cx="4426585" cy="2785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607" y="2515492"/>
            <a:ext cx="7020560" cy="315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905510" y="2029323"/>
            <a:ext cx="513461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圆弧连接的基本形式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05510" y="5854065"/>
            <a:ext cx="33902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圆与直线相切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84323" y="5441255"/>
            <a:ext cx="33902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圆与圆相内切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53622" y="5502434"/>
            <a:ext cx="33902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圆与圆相外切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33870" y="494327"/>
            <a:ext cx="3281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2.3 平面图形的绘制</a:t>
            </a:r>
            <a:endParaRPr lang="zh-CN" altLang="en-US" sz="2800"/>
          </a:p>
        </p:txBody>
      </p:sp>
      <p:sp>
        <p:nvSpPr>
          <p:cNvPr id="12" name="矩形: 剪去对角 6">
            <a:hlinkClick r:id="rId5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05510" y="1237197"/>
            <a:ext cx="205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圆弧连接</a:t>
            </a:r>
            <a:endParaRPr lang="zh-CN" altLang="en-US" sz="2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47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TextBox 2">
            <a:hlinkClick r:id="" action="ppaction://noaction"/>
          </p:cNvPr>
          <p:cNvSpPr txBox="1"/>
          <p:nvPr/>
        </p:nvSpPr>
        <p:spPr>
          <a:xfrm>
            <a:off x="287496" y="1294289"/>
            <a:ext cx="65008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圆弧连接作图示例 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145" y="1819691"/>
            <a:ext cx="2215515" cy="20916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5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820" y="1655067"/>
            <a:ext cx="6239510" cy="2483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20980" y="2696845"/>
            <a:ext cx="22091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作圆弧与两已知直线相切</a:t>
            </a: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245" y="3886091"/>
            <a:ext cx="2790190" cy="2073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20980" y="4679314"/>
            <a:ext cx="19221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作圆弧与两已知圆外切</a:t>
            </a:r>
          </a:p>
        </p:txBody>
      </p:sp>
      <p:pic>
        <p:nvPicPr>
          <p:cNvPr id="6" name="图片 -21474825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015" y="3944749"/>
            <a:ext cx="6421120" cy="1891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33870" y="494327"/>
            <a:ext cx="3281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2.3 平面图形的绘制</a:t>
            </a:r>
            <a:endParaRPr lang="zh-CN" altLang="en-US" sz="2800"/>
          </a:p>
        </p:txBody>
      </p:sp>
      <p:sp>
        <p:nvSpPr>
          <p:cNvPr id="12" name="矩形: 剪去对角 6">
            <a:hlinkClick r:id="rId7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-21474825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70" y="1516380"/>
            <a:ext cx="2390775" cy="20275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5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695" y="1582420"/>
            <a:ext cx="7178675" cy="174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3900805"/>
            <a:ext cx="2841625" cy="1966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95" y="3900805"/>
            <a:ext cx="7419340" cy="21164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572770" y="1975485"/>
            <a:ext cx="13462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作圆弧与两已知圆内切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5615" y="4314190"/>
            <a:ext cx="165735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作圆弧与已知圆外切，并与已知直线相切</a:t>
            </a:r>
          </a:p>
        </p:txBody>
      </p:sp>
      <p:sp>
        <p:nvSpPr>
          <p:cNvPr id="10" name="矩形 9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33870" y="494327"/>
            <a:ext cx="3281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2.3 平面图形的绘制</a:t>
            </a:r>
            <a:endParaRPr lang="zh-CN" altLang="en-US" sz="2800"/>
          </a:p>
        </p:txBody>
      </p:sp>
      <p:sp>
        <p:nvSpPr>
          <p:cNvPr id="12" name="矩形: 剪去对角 6">
            <a:hlinkClick r:id="rId7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sp>
        <p:nvSpPr>
          <p:cNvPr id="13" name="TextBox 2">
            <a:hlinkClick r:id="" action="ppaction://noaction"/>
          </p:cNvPr>
          <p:cNvSpPr txBox="1"/>
          <p:nvPr/>
        </p:nvSpPr>
        <p:spPr>
          <a:xfrm>
            <a:off x="287496" y="1294289"/>
            <a:ext cx="65008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圆弧连接作图示例 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52450" y="2124710"/>
            <a:ext cx="188531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</a:pP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作圆弧与已知圆外切，并与已知直线相切</a:t>
            </a:r>
          </a:p>
        </p:txBody>
      </p:sp>
      <p:pic>
        <p:nvPicPr>
          <p:cNvPr id="2" name="图片 -21474825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310" y="1878965"/>
            <a:ext cx="6663055" cy="168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755" y="2124710"/>
            <a:ext cx="2339340" cy="1594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33870" y="494327"/>
            <a:ext cx="3281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2.3 平面图形的绘制</a:t>
            </a:r>
            <a:endParaRPr lang="zh-CN" altLang="en-US" sz="2800"/>
          </a:p>
        </p:txBody>
      </p:sp>
      <p:sp>
        <p:nvSpPr>
          <p:cNvPr id="9" name="矩形: 剪去对角 6">
            <a:hlinkClick r:id="rId5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sp>
        <p:nvSpPr>
          <p:cNvPr id="10" name="TextBox 2">
            <a:hlinkClick r:id="" action="ppaction://noaction"/>
          </p:cNvPr>
          <p:cNvSpPr txBox="1"/>
          <p:nvPr/>
        </p:nvSpPr>
        <p:spPr>
          <a:xfrm>
            <a:off x="287496" y="1294289"/>
            <a:ext cx="65008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圆弧连接作图示例 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611505" y="1727200"/>
            <a:ext cx="112452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已知中圆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O</a:t>
            </a:r>
            <a:r>
              <a: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1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，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O</a:t>
            </a:r>
            <a:r>
              <a: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2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和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O</a:t>
            </a:r>
            <a:r>
              <a: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3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。其中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O</a:t>
            </a:r>
            <a:r>
              <a: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2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和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O</a:t>
            </a:r>
            <a:r>
              <a: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3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半径相等。作直线使之与相邻圆相切。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" y="2265045"/>
            <a:ext cx="5629275" cy="34055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720" y="2265045"/>
            <a:ext cx="5303520" cy="34334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675" y="2265045"/>
            <a:ext cx="5095875" cy="33407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145" y="2265045"/>
            <a:ext cx="4946015" cy="32632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5492" y="1111984"/>
            <a:ext cx="4466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两已知圆公切线的画法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33870" y="494327"/>
            <a:ext cx="3281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2.3 平面图形的绘制</a:t>
            </a:r>
            <a:endParaRPr lang="zh-CN" altLang="en-US" sz="2800"/>
          </a:p>
        </p:txBody>
      </p:sp>
      <p:sp>
        <p:nvSpPr>
          <p:cNvPr id="12" name="矩形: 剪去对角 6">
            <a:hlinkClick r:id="rId7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883285" y="1432580"/>
            <a:ext cx="101498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平面图形通常由两个要素确定：图形大小（含线段长度）、图形位置。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6475" y="1886585"/>
            <a:ext cx="86391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 平面图形的尺寸分析 </a:t>
            </a:r>
          </a:p>
          <a:p>
            <a:pPr>
              <a:buClrTx/>
              <a:buSzTx/>
              <a:buFontTx/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平面图形的尺寸分为定形尺寸和定位尺寸两类。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50620" y="3007995"/>
            <a:ext cx="52914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1．尺寸基准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50620" y="3656965"/>
            <a:ext cx="52044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2．定形尺寸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37615" y="4421505"/>
            <a:ext cx="52044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3.定位尺寸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6475" y="5379085"/>
            <a:ext cx="61671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有时一个尺寸可以</a:t>
            </a:r>
            <a:r>
              <a:rPr 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兼有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定形和定位两种作用</a:t>
            </a:r>
          </a:p>
        </p:txBody>
      </p:sp>
      <p:pic>
        <p:nvPicPr>
          <p:cNvPr id="7" name="图片 2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920" y="2716530"/>
            <a:ext cx="4809490" cy="2830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985520" y="933450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平面图形的分析和绘图步骤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33870" y="494327"/>
            <a:ext cx="3281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2.3 平面图形的绘制</a:t>
            </a:r>
            <a:endParaRPr lang="zh-CN" altLang="en-US" sz="2800"/>
          </a:p>
        </p:txBody>
      </p:sp>
      <p:sp>
        <p:nvSpPr>
          <p:cNvPr id="14" name="矩形: 剪去对角 6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36930" y="1078230"/>
            <a:ext cx="1123823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zh-CN" sz="2400" b="1" kern="0" cap="none" spc="0" normalizeH="0" baseline="0" noProof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【知识目标】</a:t>
            </a:r>
          </a:p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000" kern="0" cap="none" spc="0" normalizeH="0" baseline="0" noProof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1</a:t>
            </a:r>
            <a:r>
              <a:rPr kumimoji="0" lang="en-US" altLang="zh-CN" sz="2000" kern="0" cap="none" spc="0" normalizeH="0" baseline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 掌握制图国标和基本规则</a:t>
            </a:r>
            <a:r>
              <a:rPr kumimoji="0" lang="zh-CN" altLang="zh-CN" sz="2000" kern="0" cap="none" spc="0" normalizeH="0" baseline="0" noProof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；</a:t>
            </a:r>
            <a:endParaRPr kumimoji="0" lang="zh-CN" altLang="zh-CN" sz="2000" kern="1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000" kern="0" cap="none" spc="0" normalizeH="0" baseline="0" noProof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2. 掌握绘图的一般方法和步骤，熟练几何作图和徒手作图方法。</a:t>
            </a:r>
            <a:endParaRPr kumimoji="0" lang="en-US" altLang="zh-CN" sz="2000" kern="0" cap="none" spc="0" normalizeH="0" baseline="0" noProof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R="0" algn="l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zh-CN" sz="2400" b="1" kern="0" cap="none" spc="0" normalizeH="0" baseline="0" noProof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【能力目标】</a:t>
            </a:r>
            <a:r>
              <a:rPr kumimoji="0" lang="en-US" altLang="zh-CN" sz="2400" kern="0" cap="none" spc="0" normalizeH="0" baseline="0" noProof="0" dirty="0">
                <a:solidFill>
                  <a:srgbClr val="0DC5C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/>
            </a:r>
            <a:br>
              <a:rPr kumimoji="0" lang="en-US" altLang="zh-CN" sz="2400" kern="0" cap="none" spc="0" normalizeH="0" baseline="0" noProof="0" dirty="0">
                <a:solidFill>
                  <a:srgbClr val="0DC5C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</a:br>
            <a:r>
              <a:rPr kumimoji="0" lang="en-US" altLang="zh-CN" sz="2400" kern="0" cap="none" spc="0" normalizeH="0" baseline="0" noProof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kumimoji="0" lang="en-US" altLang="zh-CN" sz="2000" kern="0" cap="none" spc="0" normalizeH="0" baseline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1.通过学习制图基本规定，严格遵守绘图国家标准，保证后续绘图质量和效率； 掌握制图工具的使用方法，提高制图的质量和速度。</a:t>
            </a:r>
          </a:p>
          <a:p>
            <a:pPr marR="0" algn="l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000" kern="0" cap="none" spc="0" normalizeH="0" baseline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2. 掌握各种几何图形的作图原理和方法，熟练画出比较复杂的平面图形并能够正确、合理、清晰地标注尺寸。</a:t>
            </a:r>
          </a:p>
          <a:p>
            <a:pPr marR="0" algn="l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000" kern="0" cap="none" spc="0" normalizeH="0" baseline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3. 理解工程实际中标准的意义，树立严格的标准意识，培养严谨认真的工作作风。</a:t>
            </a:r>
            <a:br>
              <a:rPr kumimoji="0" lang="en-US" altLang="zh-CN" sz="2000" kern="0" cap="none" spc="0" normalizeH="0" baseline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</a:br>
            <a:r>
              <a:rPr kumimoji="0" lang="en-US" altLang="zh-CN" sz="2000" kern="0" cap="none" spc="0" normalizeH="0" baseline="0" noProof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</a:t>
            </a:r>
            <a:endParaRPr kumimoji="0" lang="zh-CN" altLang="en-US" sz="2000" kern="0" cap="none" spc="0" normalizeH="0" baseline="0" noProof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12079" y="430210"/>
            <a:ext cx="4483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: 剪去对角 6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3142122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2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270" y="1292225"/>
            <a:ext cx="7656830" cy="4505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631190" y="2376805"/>
            <a:ext cx="320484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图中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240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120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40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，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R40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等是定形尺寸，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100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是定位尺寸，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R80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既是定形尺寸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又是定位尺寸。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2703830" y="4731385"/>
            <a:ext cx="8783955" cy="95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097405" y="4971415"/>
            <a:ext cx="1241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高度方向基准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4878070" y="1075055"/>
            <a:ext cx="29210" cy="53301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139055" y="5798185"/>
            <a:ext cx="1241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水平方向基准</a:t>
            </a:r>
          </a:p>
        </p:txBody>
      </p:sp>
      <p:sp>
        <p:nvSpPr>
          <p:cNvPr id="10" name="矩形 9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33870" y="494327"/>
            <a:ext cx="3281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2.3 平面图形的绘制</a:t>
            </a:r>
            <a:endParaRPr lang="zh-CN" altLang="en-US" sz="2800"/>
          </a:p>
        </p:txBody>
      </p:sp>
      <p:sp>
        <p:nvSpPr>
          <p:cNvPr id="12" name="文本框 11"/>
          <p:cNvSpPr txBox="1"/>
          <p:nvPr/>
        </p:nvSpPr>
        <p:spPr>
          <a:xfrm>
            <a:off x="985520" y="933450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平面图形的分析和绘图步骤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: 剪去对角 6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825500" y="1263015"/>
            <a:ext cx="1097661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indent="-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一、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平面图形的作图步骤</a:t>
            </a:r>
          </a:p>
          <a:p>
            <a:pPr marL="266700" indent="-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1．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选定比例，合理布置图面。</a:t>
            </a:r>
          </a:p>
          <a:p>
            <a:pPr marL="266700" indent="-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2．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对平面图形进行尺寸分析和线段分析。</a:t>
            </a:r>
          </a:p>
          <a:p>
            <a:pPr marL="266700" indent="-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3．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画出平面图形的对称线、中心线或基线。</a:t>
            </a:r>
          </a:p>
          <a:p>
            <a:pPr marL="266700" indent="-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4．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首先画出全部的已知线段，然后再画中间线段，最后画出连接线段。</a:t>
            </a:r>
          </a:p>
          <a:p>
            <a:pPr marL="266700" indent="-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5．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加深图线和分别标注定形尺寸和定位尺寸。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pic>
        <p:nvPicPr>
          <p:cNvPr id="2" name="图片 2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" y="3570605"/>
            <a:ext cx="5522595" cy="3112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960" y="3570605"/>
            <a:ext cx="5537200" cy="29444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2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955" y="3569970"/>
            <a:ext cx="5683250" cy="3343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33870" y="494327"/>
            <a:ext cx="3281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2.3 平面图形的绘制</a:t>
            </a:r>
            <a:endParaRPr lang="zh-CN" altLang="en-US" sz="2800"/>
          </a:p>
        </p:txBody>
      </p:sp>
      <p:sp>
        <p:nvSpPr>
          <p:cNvPr id="10" name="文本框 9"/>
          <p:cNvSpPr txBox="1"/>
          <p:nvPr/>
        </p:nvSpPr>
        <p:spPr>
          <a:xfrm>
            <a:off x="985520" y="933450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平面图形的分析和绘图步骤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610" y="1669415"/>
            <a:ext cx="8044180" cy="4205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419100" y="1804670"/>
            <a:ext cx="262128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Φ</a:t>
            </a:r>
            <a:r>
              <a:rPr lang="en-US" sz="24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12</a:t>
            </a:r>
            <a:r>
              <a:rPr lang="zh-CN" sz="24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、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Φ</a:t>
            </a:r>
            <a:r>
              <a:rPr lang="en-US" sz="24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16</a:t>
            </a:r>
            <a:r>
              <a:rPr lang="zh-CN" sz="24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、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Φ</a:t>
            </a:r>
            <a:r>
              <a:rPr lang="en-US" sz="24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24</a:t>
            </a:r>
            <a:r>
              <a:rPr lang="zh-CN" sz="24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、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Φ</a:t>
            </a:r>
            <a:r>
              <a:rPr lang="en-US" sz="24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32</a:t>
            </a:r>
            <a:r>
              <a:rPr lang="zh-CN" sz="24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等为定形尺寸。</a:t>
            </a:r>
            <a:endParaRPr lang="zh-CN" altLang="en-US" sz="24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2265" y="3347085"/>
            <a:ext cx="26174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266700" algn="l">
              <a:buClrTx/>
              <a:buSzTx/>
              <a:buFontTx/>
            </a:pPr>
            <a:r>
              <a:rPr lang="en-US" sz="24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80、25、16等为定位尺寸。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2703830" y="4407535"/>
            <a:ext cx="8783955" cy="95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097405" y="4647565"/>
            <a:ext cx="1241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高度方向基准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8928735" y="1222375"/>
            <a:ext cx="29210" cy="53301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457440" y="5907405"/>
            <a:ext cx="1241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水平方向基准</a:t>
            </a:r>
          </a:p>
        </p:txBody>
      </p:sp>
      <p:sp>
        <p:nvSpPr>
          <p:cNvPr id="11" name="矩形 10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33870" y="494327"/>
            <a:ext cx="3281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2.3 平面图形的绘制</a:t>
            </a:r>
            <a:endParaRPr lang="zh-CN" altLang="en-US" sz="2800"/>
          </a:p>
        </p:txBody>
      </p:sp>
      <p:sp>
        <p:nvSpPr>
          <p:cNvPr id="13" name="文本框 12"/>
          <p:cNvSpPr txBox="1"/>
          <p:nvPr/>
        </p:nvSpPr>
        <p:spPr>
          <a:xfrm>
            <a:off x="985520" y="933450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平面图形的分析和绘图步骤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: 剪去对角 6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0" y="1650365"/>
            <a:ext cx="6072505" cy="2682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007745" y="4949825"/>
            <a:ext cx="35890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ctr"/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（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）画基准线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pic>
        <p:nvPicPr>
          <p:cNvPr id="4" name="图片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730" y="1760855"/>
            <a:ext cx="5925185" cy="2884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473825" y="494982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266700" algn="ctr">
              <a:buClrTx/>
              <a:buSzTx/>
              <a:buFontTx/>
            </a:pP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（b）画已知线段</a:t>
            </a:r>
          </a:p>
        </p:txBody>
      </p:sp>
      <p:sp>
        <p:nvSpPr>
          <p:cNvPr id="8" name="矩形 7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33870" y="494327"/>
            <a:ext cx="3281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2.3 平面图形的绘制</a:t>
            </a:r>
            <a:endParaRPr lang="zh-CN" altLang="en-US" sz="2800"/>
          </a:p>
        </p:txBody>
      </p:sp>
      <p:sp>
        <p:nvSpPr>
          <p:cNvPr id="10" name="文本框 9"/>
          <p:cNvSpPr txBox="1"/>
          <p:nvPr/>
        </p:nvSpPr>
        <p:spPr>
          <a:xfrm>
            <a:off x="985520" y="933450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平面图形的分析和绘图步骤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: 剪去对角 6">
            <a:hlinkClick r:id="rId5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0" y="1696085"/>
            <a:ext cx="5577840" cy="26282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0" y="510984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 algn="ctr"/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（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c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）画中间圆弧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R15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pic>
        <p:nvPicPr>
          <p:cNvPr id="4" name="图片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315" y="1118235"/>
            <a:ext cx="5798185" cy="46443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797550" y="5946140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 algn="ctr"/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（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d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）画连接线段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R6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R8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R105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33870" y="494327"/>
            <a:ext cx="3281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2.3 平面图形的绘制</a:t>
            </a:r>
            <a:endParaRPr lang="zh-CN" altLang="en-US" sz="2800"/>
          </a:p>
        </p:txBody>
      </p:sp>
      <p:sp>
        <p:nvSpPr>
          <p:cNvPr id="10" name="文本框 9"/>
          <p:cNvSpPr txBox="1"/>
          <p:nvPr/>
        </p:nvSpPr>
        <p:spPr>
          <a:xfrm>
            <a:off x="985520" y="933450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平面图形的分析和绘图步骤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" y="1884045"/>
            <a:ext cx="6380480" cy="270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689610" y="539051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266700" algn="ctr">
              <a:buClrTx/>
              <a:buSzTx/>
              <a:buFontTx/>
            </a:pP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（e）描深图线</a:t>
            </a:r>
          </a:p>
        </p:txBody>
      </p:sp>
      <p:pic>
        <p:nvPicPr>
          <p:cNvPr id="4" name="图片 -21474825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010" y="1638935"/>
            <a:ext cx="6111875" cy="3195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656705" y="539051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 algn="ctr"/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（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f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）标注，检查完成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33870" y="494327"/>
            <a:ext cx="3281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2.3 平面图形的绘制</a:t>
            </a:r>
            <a:endParaRPr lang="zh-CN" altLang="en-US" sz="2800"/>
          </a:p>
        </p:txBody>
      </p:sp>
      <p:sp>
        <p:nvSpPr>
          <p:cNvPr id="10" name="文本框 9"/>
          <p:cNvSpPr txBox="1"/>
          <p:nvPr/>
        </p:nvSpPr>
        <p:spPr>
          <a:xfrm>
            <a:off x="985520" y="933450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平面图形的分析和绘图步骤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: 剪去对角 6">
            <a:hlinkClick r:id="rId5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TextBox 2">
            <a:hlinkClick r:id="" action="ppaction://noaction"/>
          </p:cNvPr>
          <p:cNvSpPr txBox="1"/>
          <p:nvPr/>
        </p:nvSpPr>
        <p:spPr>
          <a:xfrm>
            <a:off x="883603" y="1034415"/>
            <a:ext cx="65008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尺规绘图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01650" y="1612265"/>
            <a:ext cx="897636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1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．绘图前的准备工作</a:t>
            </a:r>
          </a:p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（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1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）准备好必要的绘图工具和仪器； </a:t>
            </a:r>
          </a:p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（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2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）根据图形大小和复杂程度，确定绘图比例和图纸幅面；</a:t>
            </a:r>
          </a:p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（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3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）固定图纸：图纸一般固定在图板左下方。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pic>
        <p:nvPicPr>
          <p:cNvPr id="2" name="图片 -21474825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455" y="3168650"/>
            <a:ext cx="5245100" cy="3562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96000" y="494327"/>
            <a:ext cx="453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 常用的绘图方法和步骤</a:t>
            </a:r>
            <a:endParaRPr lang="zh-CN" altLang="en-US" sz="2800"/>
          </a:p>
        </p:txBody>
      </p:sp>
      <p:sp>
        <p:nvSpPr>
          <p:cNvPr id="9" name="矩形: 剪去对角 6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414412" y="3533499"/>
            <a:ext cx="916495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2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．按照正确的步骤进行画图</a:t>
            </a:r>
          </a:p>
          <a:p>
            <a:pPr indent="266700"/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（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1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）用细实线绘制图形底稿   </a:t>
            </a:r>
          </a:p>
          <a:p>
            <a:pPr indent="266700"/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（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2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）加深图线</a:t>
            </a:r>
          </a:p>
          <a:p>
            <a:pPr indent="266700"/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（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3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）标注尺寸</a:t>
            </a:r>
          </a:p>
          <a:p>
            <a:pPr indent="266700"/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（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4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）全面检查，填写标题栏和其他必要的说明，完成图样。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pic>
        <p:nvPicPr>
          <p:cNvPr id="4" name="图片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48" y="1759288"/>
            <a:ext cx="2608580" cy="1151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-21474825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750" y="1833107"/>
            <a:ext cx="2483485" cy="1209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6457" y="1593077"/>
            <a:ext cx="2700020" cy="1689100"/>
          </a:xfrm>
          <a:prstGeom prst="rect">
            <a:avLst/>
          </a:prstGeom>
        </p:spPr>
      </p:pic>
      <p:pic>
        <p:nvPicPr>
          <p:cNvPr id="6" name="图片 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4413" y="1765489"/>
            <a:ext cx="2953385" cy="1544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96000" y="494327"/>
            <a:ext cx="453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 常用的绘图方法和步骤</a:t>
            </a:r>
            <a:endParaRPr lang="zh-CN" altLang="en-US" sz="2800"/>
          </a:p>
        </p:txBody>
      </p:sp>
      <p:sp>
        <p:nvSpPr>
          <p:cNvPr id="13" name="矩形: 剪去对角 6">
            <a:hlinkClick r:id="rId7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932180" y="2251432"/>
            <a:ext cx="10943590" cy="3046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1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．徒手图的概念</a:t>
            </a:r>
          </a:p>
          <a:p>
            <a:pPr indent="266700"/>
            <a:endParaRPr lang="zh-CN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徒手图也称草图，是不借助仪器，仅以徒手、目测的方法绘制的图样。</a:t>
            </a:r>
          </a:p>
          <a:p>
            <a:pPr indent="266700"/>
            <a:endParaRPr lang="zh-CN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indent="266700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草图也具有重要的工程实用价值。</a:t>
            </a:r>
          </a:p>
          <a:p>
            <a:pPr indent="266700"/>
            <a:endParaRPr lang="zh-CN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可在网格纸上直接作图。</a:t>
            </a:r>
          </a:p>
          <a:p>
            <a:pPr indent="266700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80160" y="1174214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徒手绘图</a:t>
            </a:r>
          </a:p>
          <a:p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6000" y="494327"/>
            <a:ext cx="453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 常用的绘图方法和步骤</a:t>
            </a:r>
            <a:endParaRPr lang="zh-CN" altLang="en-US" sz="2800"/>
          </a:p>
        </p:txBody>
      </p:sp>
      <p:sp>
        <p:nvSpPr>
          <p:cNvPr id="8" name="矩形: 剪去对角 6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9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00165" y="4667231"/>
            <a:ext cx="296862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圆和曲线的画法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246896" y="1848217"/>
            <a:ext cx="3804683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直线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的画法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6000" y="494327"/>
            <a:ext cx="453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 常用的绘图方法和步骤</a:t>
            </a:r>
            <a:endParaRPr lang="zh-CN" altLang="en-US" sz="2800"/>
          </a:p>
        </p:txBody>
      </p:sp>
      <p:sp>
        <p:nvSpPr>
          <p:cNvPr id="10" name="文本框 9"/>
          <p:cNvSpPr txBox="1"/>
          <p:nvPr/>
        </p:nvSpPr>
        <p:spPr>
          <a:xfrm>
            <a:off x="1280160" y="1174214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徒手绘图</a:t>
            </a:r>
          </a:p>
          <a:p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291" y="3837851"/>
            <a:ext cx="8164830" cy="22982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810" y="1712823"/>
            <a:ext cx="7846364" cy="2222282"/>
          </a:xfrm>
          <a:prstGeom prst="rect">
            <a:avLst/>
          </a:prstGeom>
        </p:spPr>
      </p:pic>
      <p:sp>
        <p:nvSpPr>
          <p:cNvPr id="13" name="矩形: 剪去对角 6">
            <a:hlinkClick r:id="rId5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1612079" y="430210"/>
            <a:ext cx="4483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: 剪去对角 6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9FE0B26-CBA5-4AD0-A7BF-22186A643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5527" y="1585913"/>
            <a:ext cx="3481387" cy="5060950"/>
          </a:xfrm>
          <a:prstGeom prst="rect">
            <a:avLst/>
          </a:prstGeom>
          <a:ln w="127000" cap="sq" cmpd="thickThin">
            <a:solidFill>
              <a:srgbClr val="336699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40FCAC89-E058-4BCA-9E5A-847B63BAD95C}"/>
              </a:ext>
            </a:extLst>
          </p:cNvPr>
          <p:cNvCxnSpPr/>
          <p:nvPr/>
        </p:nvCxnSpPr>
        <p:spPr>
          <a:xfrm>
            <a:off x="2834827" y="6381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C469241E-9860-4ABE-8D81-D7CE387828D3}"/>
              </a:ext>
            </a:extLst>
          </p:cNvPr>
          <p:cNvCxnSpPr/>
          <p:nvPr/>
        </p:nvCxnSpPr>
        <p:spPr>
          <a:xfrm>
            <a:off x="2834827" y="638176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4"/>
          <p:cNvSpPr>
            <a:spLocks noChangeArrowheads="1"/>
          </p:cNvSpPr>
          <p:nvPr/>
        </p:nvSpPr>
        <p:spPr bwMode="auto">
          <a:xfrm>
            <a:off x="1972814" y="1441451"/>
            <a:ext cx="3886200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表达统一、绘图规范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便于识读与技术交流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满足设计、施工及存档等。</a:t>
            </a:r>
          </a:p>
        </p:txBody>
      </p:sp>
      <p:sp>
        <p:nvSpPr>
          <p:cNvPr id="14" name="矩形 14"/>
          <p:cNvSpPr>
            <a:spLocks noChangeArrowheads="1"/>
          </p:cNvSpPr>
          <p:nvPr/>
        </p:nvSpPr>
        <p:spPr bwMode="auto">
          <a:xfrm>
            <a:off x="1833114" y="3849688"/>
            <a:ext cx="38862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房屋建筑制图统一标准</a:t>
            </a:r>
            <a:r>
              <a:rPr lang="en-US" altLang="zh-CN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》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总图制图标准</a:t>
            </a:r>
            <a:r>
              <a:rPr lang="en-US" altLang="zh-CN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》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建筑制图标准</a:t>
            </a:r>
            <a:r>
              <a:rPr lang="en-US" altLang="zh-CN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》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建筑结构制图标准</a:t>
            </a:r>
            <a:r>
              <a:rPr lang="en-US" altLang="zh-CN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》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给水排水制图标准</a:t>
            </a:r>
            <a:r>
              <a:rPr lang="en-US" altLang="zh-CN" sz="24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》</a:t>
            </a:r>
            <a:endParaRPr lang="zh-CN" altLang="en-US" sz="2400" b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358713BA-8279-4217-8FAA-35815D3E28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5527" y="1585913"/>
            <a:ext cx="3481387" cy="5060950"/>
          </a:xfrm>
          <a:prstGeom prst="rect">
            <a:avLst/>
          </a:prstGeom>
          <a:ln w="127000" cap="sq" cmpd="thickThin">
            <a:solidFill>
              <a:srgbClr val="336699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B6276CC-3ADB-4F30-A018-B1A2D4A0A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5527" y="1585913"/>
            <a:ext cx="3481387" cy="5060950"/>
          </a:xfrm>
          <a:prstGeom prst="rect">
            <a:avLst/>
          </a:prstGeom>
          <a:ln w="127000" cap="sq" cmpd="thickThin">
            <a:solidFill>
              <a:srgbClr val="336699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D8F3D119-9057-4191-BC19-0E7002E6ED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5527" y="1585913"/>
            <a:ext cx="3481387" cy="5060950"/>
          </a:xfrm>
          <a:prstGeom prst="rect">
            <a:avLst/>
          </a:prstGeom>
          <a:ln w="127000" cap="sq" cmpd="thickThin">
            <a:solidFill>
              <a:srgbClr val="336699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D70E4A4-5397-4546-834F-270416518C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5527" y="1585913"/>
            <a:ext cx="3481387" cy="5060950"/>
          </a:xfrm>
          <a:prstGeom prst="rect">
            <a:avLst/>
          </a:prstGeom>
          <a:ln w="127000" cap="sq" cmpd="thickThin">
            <a:solidFill>
              <a:srgbClr val="336699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994914" y="1708151"/>
            <a:ext cx="554038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工程图样</a:t>
            </a:r>
            <a:endParaRPr lang="zh-CN" altLang="en-US" sz="2400"/>
          </a:p>
        </p:txBody>
      </p:sp>
      <p:sp>
        <p:nvSpPr>
          <p:cNvPr id="20" name="左大括号 19">
            <a:extLst>
              <a:ext uri="{FF2B5EF4-FFF2-40B4-BE49-F238E27FC236}">
                <a16:creationId xmlns:a16="http://schemas.microsoft.com/office/drawing/2014/main" xmlns="" id="{C342D586-7F14-4383-97D0-94D68E34FA0D}"/>
              </a:ext>
            </a:extLst>
          </p:cNvPr>
          <p:cNvSpPr/>
          <p:nvPr/>
        </p:nvSpPr>
        <p:spPr>
          <a:xfrm>
            <a:off x="1528314" y="1708151"/>
            <a:ext cx="381000" cy="1325562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994914" y="4633913"/>
            <a:ext cx="5540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国家标准</a:t>
            </a:r>
          </a:p>
        </p:txBody>
      </p:sp>
      <p:sp>
        <p:nvSpPr>
          <p:cNvPr id="22" name="左大括号 21">
            <a:extLst>
              <a:ext uri="{FF2B5EF4-FFF2-40B4-BE49-F238E27FC236}">
                <a16:creationId xmlns:a16="http://schemas.microsoft.com/office/drawing/2014/main" xmlns="" id="{D64A692B-5FDC-4D79-A3A8-E9923C94A045}"/>
              </a:ext>
            </a:extLst>
          </p:cNvPr>
          <p:cNvSpPr/>
          <p:nvPr/>
        </p:nvSpPr>
        <p:spPr>
          <a:xfrm>
            <a:off x="1452114" y="4124326"/>
            <a:ext cx="457200" cy="2328862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86443" y="430210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制图国家标准简介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19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0" grpId="0" animBg="1"/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6000" y="494327"/>
            <a:ext cx="453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 常用的绘图方法和步骤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1280160" y="1174214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徒手绘图</a:t>
            </a:r>
          </a:p>
          <a:p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018" y="2095384"/>
            <a:ext cx="9281964" cy="2667231"/>
          </a:xfrm>
          <a:prstGeom prst="rect">
            <a:avLst/>
          </a:prstGeom>
        </p:spPr>
      </p:pic>
      <p:sp>
        <p:nvSpPr>
          <p:cNvPr id="11" name="矩形: 剪去对角 6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50224" y="5028297"/>
            <a:ext cx="3804683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斜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的画法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2813" y="1764030"/>
            <a:ext cx="741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zh-CN" altLang="zh-CN" sz="2800" kern="100" noProof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2.1.1 图纸幅面、格式和附加符号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283970" y="2903855"/>
          <a:ext cx="10436225" cy="3510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075"/>
                <a:gridCol w="981075"/>
                <a:gridCol w="1668145"/>
                <a:gridCol w="1667510"/>
                <a:gridCol w="1668145"/>
                <a:gridCol w="93980"/>
                <a:gridCol w="1651635"/>
                <a:gridCol w="1724660"/>
              </a:tblGrid>
              <a:tr h="67881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幅面代号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A0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A2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A3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A4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0085">
                <a:tc gridSpan="2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幅面尺寸B×L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841×1189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594×841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420×594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297×420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210×297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480">
                <a:tc rowSpan="3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边框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800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788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240544" y="2477452"/>
            <a:ext cx="666940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1800">
                <a:latin typeface="Times New Roman" panose="02020603050405020304" pitchFamily="18" charset="0"/>
                <a:ea typeface="黑体" panose="02010609060101010101" charset="-122"/>
                <a:hlinkClick r:id=""/>
              </a:rPr>
              <a:t>表 2-</a:t>
            </a:r>
            <a:r>
              <a:rPr lang="zh-CN" sz="1800">
                <a:latin typeface="Times New Roman" panose="02020603050405020304" pitchFamily="18" charset="0"/>
                <a:ea typeface="黑体" panose="02010609060101010101" charset="-122"/>
              </a:rPr>
              <a:t>1 图纸基本幅面尺寸及图框尺寸</a:t>
            </a:r>
            <a:r>
              <a:rPr lang="en-US" sz="1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sz="1800">
                <a:latin typeface="Times New Roman" panose="02020603050405020304" pitchFamily="18" charset="0"/>
                <a:ea typeface="黑体" panose="02010609060101010101" charset="-122"/>
              </a:rPr>
              <a:t>（单位：</a:t>
            </a:r>
            <a:r>
              <a:rPr lang="en-US" sz="1800">
                <a:latin typeface="Times New Roman" panose="02020603050405020304" pitchFamily="18" charset="0"/>
                <a:ea typeface="黑体" panose="02010609060101010101" charset="-122"/>
              </a:rPr>
              <a:t>mm</a:t>
            </a:r>
            <a:r>
              <a:rPr lang="zh-CN" sz="1800"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endParaRPr lang="zh-CN" altLang="en-US" sz="1800"/>
          </a:p>
        </p:txBody>
      </p:sp>
      <p:sp>
        <p:nvSpPr>
          <p:cNvPr id="9" name="矩形: 剪去对角 6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62813" y="1192747"/>
            <a:ext cx="561243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2.1 图幅、线性、字体、尺寸标注 </a:t>
            </a:r>
            <a:endParaRPr lang="zh-CN" altLang="en-US" sz="2800" b="1">
              <a:solidFill>
                <a:srgbClr val="FF0000"/>
              </a:solidFill>
            </a:endParaRPr>
          </a:p>
          <a:p>
            <a:endParaRPr lang="zh-CN" altLang="en-US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774925" y="1168344"/>
            <a:ext cx="74104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zh-CN" altLang="zh-CN" sz="2400" kern="100" noProof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2.1.1 图纸幅面、格式和附加符号</a:t>
            </a:r>
          </a:p>
        </p:txBody>
      </p:sp>
      <p:sp>
        <p:nvSpPr>
          <p:cNvPr id="7" name="矩形 6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45200" y="507250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2.1 图幅、线性、字体、尺寸标注 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16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08" y="1741355"/>
            <a:ext cx="9083827" cy="454191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33650" y="5929892"/>
            <a:ext cx="70231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）横式幅面                       （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）立式幅面图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ctr"/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2- 1 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幅面代号的意义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剪去对角 6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572135" y="1043230"/>
            <a:ext cx="741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zh-CN" altLang="zh-CN" sz="2800" kern="100" noProof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2.1.1 图纸幅面、格式和附加符号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1274370" y="5805488"/>
            <a:ext cx="76403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2000">
                <a:ea typeface="宋体" panose="02010600030101010101" pitchFamily="2" charset="-122"/>
              </a:rPr>
              <a:t>（a）标题栏</a:t>
            </a:r>
            <a:r>
              <a:rPr lang="en-US" altLang="zh-CN" sz="2000">
                <a:ea typeface="宋体" panose="02010600030101010101" pitchFamily="2" charset="-122"/>
              </a:rPr>
              <a:t>                                       </a:t>
            </a:r>
            <a:r>
              <a:rPr lang="zh-CN" sz="2000">
                <a:ea typeface="宋体" panose="02010600030101010101" pitchFamily="2" charset="-122"/>
              </a:rPr>
              <a:t>（b）会签栏图</a:t>
            </a:r>
          </a:p>
          <a:p>
            <a:pPr algn="ctr">
              <a:buClrTx/>
              <a:buSzTx/>
              <a:buFontTx/>
            </a:pPr>
            <a:r>
              <a:rPr lang="zh-CN" sz="2000">
                <a:ea typeface="宋体" panose="02010600030101010101" pitchFamily="2" charset="-122"/>
              </a:rPr>
              <a:t> 2- 2 标题栏和会签栏</a:t>
            </a:r>
          </a:p>
        </p:txBody>
      </p:sp>
      <p:sp>
        <p:nvSpPr>
          <p:cNvPr id="6" name="矩形: 剪去对角 6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sp>
        <p:nvSpPr>
          <p:cNvPr id="7" name="矩形 6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45200" y="507250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2.1 图幅、线性、字体、尺寸标注 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16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96" y="1722386"/>
            <a:ext cx="10754423" cy="39162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422387" y="1243083"/>
            <a:ext cx="741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zh-CN" altLang="zh-CN" sz="2800" kern="100" noProof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2.1.1 图纸幅面、格式和附加符号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1148080" y="5648776"/>
            <a:ext cx="95643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2-</a:t>
            </a:r>
            <a:r>
              <a:rPr 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制图作业的标题栏格式</a:t>
            </a:r>
          </a:p>
        </p:txBody>
      </p:sp>
      <p:sp>
        <p:nvSpPr>
          <p:cNvPr id="6" name="矩形: 剪去对角 6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返回本章目录</a:t>
            </a:r>
          </a:p>
        </p:txBody>
      </p:sp>
      <p:sp>
        <p:nvSpPr>
          <p:cNvPr id="7" name="矩形 6"/>
          <p:cNvSpPr/>
          <p:nvPr/>
        </p:nvSpPr>
        <p:spPr>
          <a:xfrm>
            <a:off x="1584478" y="463550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1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章    制图的基本知识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45200" y="507250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2.1 图幅、线性、字体、尺寸标注 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16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965" y="1703237"/>
            <a:ext cx="8144470" cy="3825287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cwNTkxZDYwZGY1MWE2NjVmOTdiZjU3ZmQ5NjMzM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c1634f5-d240-48f8-8ee3-92e490208dbc}"/>
  <p:tag name="TABLE_ENDDRAG_ORIGIN_RECT" val="815*276"/>
  <p:tag name="TABLE_ENDDRAG_RECT" val="101*235*815*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95cb192-83c7-4c4a-b5b5-b013ffe1d7f8}"/>
  <p:tag name="TABLE_ENDDRAG_ORIGIN_RECT" val="746*165"/>
  <p:tag name="TABLE_ENDDRAG_RECT" val="139*302*746*16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2368</Words>
  <Application>Microsoft Office PowerPoint</Application>
  <PresentationFormat>宽屏</PresentationFormat>
  <Paragraphs>376</Paragraphs>
  <Slides>50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1" baseType="lpstr">
      <vt:lpstr>等线</vt:lpstr>
      <vt:lpstr>等线 Light</vt:lpstr>
      <vt:lpstr>仿宋</vt:lpstr>
      <vt:lpstr>黑体</vt:lpstr>
      <vt:lpstr>宋体</vt:lpstr>
      <vt:lpstr>微软雅黑</vt:lpstr>
      <vt:lpstr>幼圆</vt:lpstr>
      <vt:lpstr>Arial</vt:lpstr>
      <vt:lpstr>Times New Roman</vt:lpstr>
      <vt:lpstr>Office 主题​​</vt:lpstr>
      <vt:lpstr>AutoCAD.Drawing.15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61818</dc:creator>
  <cp:lastModifiedBy>Microsoft 帐户</cp:lastModifiedBy>
  <cp:revision>144</cp:revision>
  <dcterms:created xsi:type="dcterms:W3CDTF">2021-02-24T01:22:00Z</dcterms:created>
  <dcterms:modified xsi:type="dcterms:W3CDTF">2022-08-06T09:50:25Z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EFF2F49D7BC1448F9FA1489F562B9238</vt:lpwstr>
  </property>
</Properties>
</file>