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8" r:id="rId4"/>
    <p:sldId id="259" r:id="rId5"/>
    <p:sldId id="260" r:id="rId6"/>
    <p:sldId id="269" r:id="rId7"/>
    <p:sldId id="271" r:id="rId8"/>
    <p:sldId id="270" r:id="rId9"/>
    <p:sldId id="274" r:id="rId10"/>
    <p:sldId id="273" r:id="rId11"/>
    <p:sldId id="275" r:id="rId12"/>
    <p:sldId id="276" r:id="rId13"/>
    <p:sldId id="277" r:id="rId14"/>
    <p:sldId id="278" r:id="rId15"/>
    <p:sldId id="279" r:id="rId16"/>
    <p:sldId id="272" r:id="rId17"/>
    <p:sldId id="280" r:id="rId18"/>
    <p:sldId id="281" r:id="rId19"/>
    <p:sldId id="282" r:id="rId20"/>
    <p:sldId id="283" r:id="rId21"/>
    <p:sldId id="284" r:id="rId22"/>
    <p:sldId id="285" r:id="rId23"/>
    <p:sldId id="286" r:id="rId24"/>
    <p:sldId id="287" r:id="rId25"/>
    <p:sldId id="288" r:id="rId26"/>
    <p:sldId id="289" r:id="rId27"/>
    <p:sldId id="291" r:id="rId28"/>
    <p:sldId id="292" r:id="rId29"/>
    <p:sldId id="293" r:id="rId30"/>
    <p:sldId id="294" r:id="rId31"/>
    <p:sldId id="295" r:id="rId32"/>
    <p:sldId id="296" r:id="rId33"/>
    <p:sldId id="297" r:id="rId34"/>
    <p:sldId id="298" r:id="rId3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97"/>
    <a:srgbClr val="0DC5C9"/>
    <a:srgbClr val="2CAA89"/>
    <a:srgbClr val="0CCAC5"/>
    <a:srgbClr val="F2C88A"/>
    <a:srgbClr val="C88017"/>
    <a:srgbClr val="089DE8"/>
    <a:srgbClr val="E6A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p:restoredTop sz="94660"/>
  </p:normalViewPr>
  <p:slideViewPr>
    <p:cSldViewPr snapToGrid="0" showGuides="1">
      <p:cViewPr varScale="1">
        <p:scale>
          <a:sx n="89" d="100"/>
          <a:sy n="89" d="100"/>
        </p:scale>
        <p:origin x="466" y="82"/>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7.tif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slide" Target="slide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9.png"/><Relationship Id="rId7" Type="http://schemas.openxmlformats.org/officeDocument/2006/relationships/slide" Target="slide16.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5.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p:cNvPicPr>
          <p:nvPr/>
        </p:nvPicPr>
        <p:blipFill>
          <a:blip r:embed="rId2"/>
          <a:stretch>
            <a:fillRect/>
          </a:stretch>
        </p:blipFill>
        <p:spPr>
          <a:xfrm>
            <a:off x="0" y="0"/>
            <a:ext cx="12192000" cy="685800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481971" y="2136632"/>
            <a:ext cx="7063950" cy="3416320"/>
          </a:xfrm>
          <a:prstGeom prst="rect">
            <a:avLst/>
          </a:prstGeom>
        </p:spPr>
        <p:txBody>
          <a:bodyPr wrap="square">
            <a:spAutoFit/>
          </a:bodyPr>
          <a:lstStyle/>
          <a:p>
            <a:pPr>
              <a:lnSpc>
                <a:spcPct val="150000"/>
              </a:lnSpc>
            </a:pPr>
            <a:r>
              <a:rPr lang="zh-CN" altLang="en-US" sz="2400" dirty="0" smtClean="0">
                <a:latin typeface="微软雅黑" pitchFamily="34" charset="-122"/>
                <a:ea typeface="微软雅黑" pitchFamily="34" charset="-122"/>
              </a:rPr>
              <a:t>使用换面法，新投影面的选择</a:t>
            </a:r>
            <a:r>
              <a:rPr lang="zh-CN" altLang="zh-CN" sz="2400" dirty="0" smtClean="0">
                <a:latin typeface="微软雅黑" pitchFamily="34" charset="-122"/>
                <a:ea typeface="微软雅黑" pitchFamily="34" charset="-122"/>
              </a:rPr>
              <a:t>必须遵循</a:t>
            </a:r>
            <a:r>
              <a:rPr lang="zh-CN" altLang="en-US" sz="2400" dirty="0">
                <a:solidFill>
                  <a:srgbClr val="FF0000"/>
                </a:solidFill>
                <a:latin typeface="微软雅黑" pitchFamily="34" charset="-122"/>
                <a:ea typeface="微软雅黑" pitchFamily="34" charset="-122"/>
              </a:rPr>
              <a:t>两个</a:t>
            </a:r>
            <a:r>
              <a:rPr lang="zh-CN" altLang="zh-CN" sz="2400" dirty="0" smtClean="0">
                <a:solidFill>
                  <a:srgbClr val="FF0000"/>
                </a:solidFill>
                <a:latin typeface="微软雅黑" pitchFamily="34" charset="-122"/>
                <a:ea typeface="微软雅黑" pitchFamily="34" charset="-122"/>
              </a:rPr>
              <a:t>原则</a:t>
            </a:r>
            <a:r>
              <a:rPr lang="zh-CN" altLang="zh-CN" sz="2400" dirty="0">
                <a:latin typeface="微软雅黑" pitchFamily="34" charset="-122"/>
                <a:ea typeface="微软雅黑" pitchFamily="34" charset="-122"/>
              </a:rPr>
              <a:t>：</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）新投影面必须垂直于原投影体系中不变换的投影面</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右</a:t>
            </a:r>
            <a:r>
              <a:rPr lang="zh-CN" altLang="zh-CN" sz="2400" dirty="0" smtClean="0">
                <a:latin typeface="微软雅黑" pitchFamily="34" charset="-122"/>
                <a:ea typeface="微软雅黑" pitchFamily="34" charset="-122"/>
              </a:rPr>
              <a:t>图中，新投影面</a:t>
            </a:r>
            <a:r>
              <a:rPr lang="en-US" altLang="zh-CN" sz="2400" dirty="0" smtClean="0">
                <a:latin typeface="微软雅黑" pitchFamily="34" charset="-122"/>
                <a:ea typeface="微软雅黑" pitchFamily="34" charset="-122"/>
              </a:rPr>
              <a:t>V</a:t>
            </a:r>
            <a:r>
              <a:rPr lang="en-US" altLang="zh-CN" sz="2400" baseline="-250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H</a:t>
            </a:r>
            <a:r>
              <a:rPr lang="zh-CN" altLang="zh-CN" sz="2400" dirty="0" smtClean="0">
                <a:latin typeface="微软雅黑" pitchFamily="34" charset="-122"/>
                <a:ea typeface="微软雅黑" pitchFamily="34" charset="-122"/>
              </a:rPr>
              <a:t>。</a:t>
            </a:r>
          </a:p>
          <a:p>
            <a:pPr>
              <a:lnSpc>
                <a:spcPct val="150000"/>
              </a:lnSpc>
            </a:pP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zh-CN" sz="2400" dirty="0" smtClean="0">
                <a:latin typeface="微软雅黑" pitchFamily="34" charset="-122"/>
                <a:ea typeface="微软雅黑" pitchFamily="34" charset="-122"/>
              </a:rPr>
              <a:t>）新投影面必须使空间几何元素在新投影体系中处于利于解题的位置。</a:t>
            </a:r>
            <a:r>
              <a:rPr lang="zh-CN" altLang="en-US" sz="2400" dirty="0" smtClean="0">
                <a:latin typeface="微软雅黑" pitchFamily="34" charset="-122"/>
                <a:ea typeface="微软雅黑" pitchFamily="34" charset="-122"/>
              </a:rPr>
              <a:t>右图中</a:t>
            </a:r>
            <a:r>
              <a:rPr lang="zh-CN" altLang="zh-CN" sz="2400" dirty="0" smtClean="0">
                <a:latin typeface="微软雅黑" pitchFamily="34" charset="-122"/>
                <a:ea typeface="微软雅黑" pitchFamily="34" charset="-122"/>
              </a:rPr>
              <a:t>，新投影面</a:t>
            </a:r>
            <a:r>
              <a:rPr lang="en-US" altLang="zh-CN" sz="2400" dirty="0" smtClean="0">
                <a:latin typeface="微软雅黑" pitchFamily="34" charset="-122"/>
                <a:ea typeface="微软雅黑" pitchFamily="34" charset="-122"/>
              </a:rPr>
              <a:t>V</a:t>
            </a:r>
            <a:r>
              <a:rPr lang="en-US" altLang="zh-CN" sz="2400" baseline="-25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//AB</a:t>
            </a:r>
            <a:r>
              <a:rPr lang="zh-CN" altLang="zh-CN" sz="2400" dirty="0" smtClean="0">
                <a:latin typeface="微软雅黑" pitchFamily="34" charset="-122"/>
                <a:ea typeface="微软雅黑" pitchFamily="34" charset="-122"/>
              </a:rPr>
              <a:t>，直线</a:t>
            </a:r>
            <a:r>
              <a:rPr lang="en-US" altLang="zh-CN" sz="2400" dirty="0" smtClean="0">
                <a:latin typeface="微软雅黑" pitchFamily="34" charset="-122"/>
                <a:ea typeface="微软雅黑" pitchFamily="34" charset="-122"/>
              </a:rPr>
              <a:t>AB</a:t>
            </a:r>
            <a:r>
              <a:rPr lang="zh-CN" altLang="zh-CN" sz="2400" dirty="0" smtClean="0">
                <a:latin typeface="微软雅黑" pitchFamily="34" charset="-122"/>
                <a:ea typeface="微软雅黑" pitchFamily="34" charset="-122"/>
              </a:rPr>
              <a:t>在</a:t>
            </a:r>
            <a:r>
              <a:rPr lang="en-US" altLang="zh-CN" sz="2400" dirty="0" smtClean="0">
                <a:latin typeface="微软雅黑" pitchFamily="34" charset="-122"/>
                <a:ea typeface="微软雅黑" pitchFamily="34" charset="-122"/>
              </a:rPr>
              <a:t>V</a:t>
            </a:r>
            <a:r>
              <a:rPr lang="en-US" altLang="zh-CN" sz="2400" baseline="-25000" dirty="0" smtClean="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面上的投影</a:t>
            </a:r>
            <a:r>
              <a:rPr lang="en-US" altLang="zh-CN" sz="2400" dirty="0" smtClean="0">
                <a:latin typeface="微软雅黑" pitchFamily="34" charset="-122"/>
                <a:ea typeface="微软雅黑" pitchFamily="34" charset="-122"/>
              </a:rPr>
              <a:t>a</a:t>
            </a:r>
            <a:r>
              <a:rPr lang="en-US" altLang="zh-CN" sz="2400" baseline="-25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'b</a:t>
            </a:r>
            <a:r>
              <a:rPr lang="en-US" altLang="zh-CN" sz="2400" baseline="-25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反映直线</a:t>
            </a:r>
            <a:r>
              <a:rPr lang="en-US" altLang="zh-CN" sz="2400" dirty="0" smtClean="0">
                <a:latin typeface="微软雅黑" pitchFamily="34" charset="-122"/>
                <a:ea typeface="微软雅黑" pitchFamily="34" charset="-122"/>
              </a:rPr>
              <a:t>AB</a:t>
            </a:r>
            <a:r>
              <a:rPr lang="zh-CN" altLang="zh-CN" sz="2400" dirty="0" smtClean="0">
                <a:latin typeface="微软雅黑" pitchFamily="34" charset="-122"/>
                <a:ea typeface="微软雅黑" pitchFamily="34" charset="-122"/>
              </a:rPr>
              <a:t>实长。</a:t>
            </a:r>
            <a:endParaRPr lang="zh-CN" altLang="en-US" sz="2400" dirty="0">
              <a:latin typeface="微软雅黑" pitchFamily="34" charset="-122"/>
              <a:ea typeface="微软雅黑" pitchFamily="34" charset="-122"/>
            </a:endParaRPr>
          </a:p>
        </p:txBody>
      </p:sp>
      <p:sp>
        <p:nvSpPr>
          <p:cNvPr id="7" name="矩形 6"/>
          <p:cNvSpPr/>
          <p:nvPr/>
        </p:nvSpPr>
        <p:spPr>
          <a:xfrm>
            <a:off x="2426037" y="1183200"/>
            <a:ext cx="2339102" cy="523220"/>
          </a:xfrm>
          <a:prstGeom prst="rect">
            <a:avLst/>
          </a:prstGeom>
        </p:spPr>
        <p:txBody>
          <a:bodyPr wrap="none">
            <a:spAutoFit/>
          </a:bodyPr>
          <a:lstStyle/>
          <a:p>
            <a:r>
              <a:rPr lang="zh-CN" altLang="zh-CN" sz="2800" dirty="0">
                <a:solidFill>
                  <a:srgbClr val="FF0000"/>
                </a:solidFill>
                <a:latin typeface="微软雅黑" pitchFamily="34" charset="-122"/>
                <a:ea typeface="微软雅黑" pitchFamily="34" charset="-122"/>
              </a:rPr>
              <a:t>换面</a:t>
            </a:r>
            <a:r>
              <a:rPr lang="zh-CN" altLang="zh-CN" sz="2800" dirty="0" smtClean="0">
                <a:solidFill>
                  <a:srgbClr val="FF0000"/>
                </a:solidFill>
                <a:latin typeface="微软雅黑" pitchFamily="34" charset="-122"/>
                <a:ea typeface="微软雅黑" pitchFamily="34" charset="-122"/>
              </a:rPr>
              <a:t>法</a:t>
            </a:r>
            <a:r>
              <a:rPr lang="zh-CN" altLang="en-US" sz="2800" dirty="0" smtClean="0">
                <a:solidFill>
                  <a:srgbClr val="FF0000"/>
                </a:solidFill>
                <a:latin typeface="微软雅黑" pitchFamily="34" charset="-122"/>
                <a:ea typeface="微软雅黑" pitchFamily="34" charset="-122"/>
              </a:rPr>
              <a:t>的原则</a:t>
            </a:r>
            <a:endParaRPr lang="zh-CN" altLang="en-US" sz="2800" dirty="0"/>
          </a:p>
        </p:txBody>
      </p:sp>
      <p:sp>
        <p:nvSpPr>
          <p:cNvPr id="9" name="矩形 8"/>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概述</a:t>
            </a: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12" name="图片 11"/>
          <p:cNvPicPr>
            <a:picLocks noChangeAspect="1"/>
          </p:cNvPicPr>
          <p:nvPr/>
        </p:nvPicPr>
        <p:blipFill>
          <a:blip r:embed="rId5"/>
          <a:stretch>
            <a:fillRect/>
          </a:stretch>
        </p:blipFill>
        <p:spPr>
          <a:xfrm>
            <a:off x="7439065" y="1183200"/>
            <a:ext cx="4196348" cy="4514555"/>
          </a:xfrm>
          <a:prstGeom prst="rect">
            <a:avLst/>
          </a:prstGeom>
        </p:spPr>
      </p:pic>
    </p:spTree>
    <p:extLst>
      <p:ext uri="{BB962C8B-B14F-4D97-AF65-F5344CB8AC3E}">
        <p14:creationId xmlns:p14="http://schemas.microsoft.com/office/powerpoint/2010/main" val="276546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414827" y="1717234"/>
            <a:ext cx="4802631" cy="5632311"/>
          </a:xfrm>
          <a:prstGeom prst="rect">
            <a:avLst/>
          </a:prstGeom>
        </p:spPr>
        <p:txBody>
          <a:bodyPr wrap="square">
            <a:spAutoFit/>
          </a:bodyPr>
          <a:lstStyle/>
          <a:p>
            <a:pPr>
              <a:lnSpc>
                <a:spcPct val="150000"/>
              </a:lnSpc>
            </a:pPr>
            <a:r>
              <a:rPr lang="zh-CN" altLang="zh-CN" sz="2400" smtClean="0">
                <a:latin typeface="微软雅黑" pitchFamily="34" charset="-122"/>
                <a:ea typeface="微软雅黑" pitchFamily="34" charset="-122"/>
              </a:rPr>
              <a:t>用</a:t>
            </a:r>
            <a:r>
              <a:rPr lang="zh-CN" altLang="zh-CN" sz="2400" dirty="0">
                <a:latin typeface="微软雅黑" pitchFamily="34" charset="-122"/>
                <a:ea typeface="微软雅黑" pitchFamily="34" charset="-122"/>
              </a:rPr>
              <a:t>新的铅垂面</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代替</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面，与</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面组成新投影体系</a:t>
            </a:r>
            <a:r>
              <a:rPr lang="en-US" altLang="zh-CN" sz="2400">
                <a:latin typeface="微软雅黑" pitchFamily="34" charset="-122"/>
                <a:ea typeface="微软雅黑" pitchFamily="34" charset="-122"/>
              </a:rPr>
              <a:t>V</a:t>
            </a:r>
            <a:r>
              <a:rPr lang="en-US" altLang="zh-CN" sz="2400" baseline="-25000">
                <a:latin typeface="微软雅黑" pitchFamily="34" charset="-122"/>
                <a:ea typeface="微软雅黑" pitchFamily="34" charset="-122"/>
              </a:rPr>
              <a:t>1</a:t>
            </a:r>
            <a:r>
              <a:rPr lang="en-US" altLang="zh-CN" sz="2400">
                <a:latin typeface="微软雅黑" pitchFamily="34" charset="-122"/>
                <a:ea typeface="微软雅黑" pitchFamily="34" charset="-122"/>
              </a:rPr>
              <a:t>/H</a:t>
            </a:r>
            <a:r>
              <a:rPr lang="zh-CN" altLang="zh-CN"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150000"/>
              </a:lnSpc>
            </a:pPr>
            <a:r>
              <a:rPr lang="zh-CN" altLang="zh-CN" sz="2400" smtClean="0">
                <a:latin typeface="微软雅黑" pitchFamily="34" charset="-122"/>
                <a:ea typeface="微软雅黑" pitchFamily="34" charset="-122"/>
              </a:rPr>
              <a:t>将</a:t>
            </a:r>
            <a:r>
              <a:rPr lang="zh-CN" altLang="zh-CN" sz="2400" dirty="0">
                <a:latin typeface="微软雅黑" pitchFamily="34" charset="-122"/>
                <a:ea typeface="微软雅黑" pitchFamily="34" charset="-122"/>
              </a:rPr>
              <a:t>空间点</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向</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面投射，得到点</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面上的</a:t>
            </a:r>
            <a:r>
              <a:rPr lang="zh-CN" altLang="zh-CN" sz="2400" dirty="0" smtClean="0">
                <a:latin typeface="微软雅黑" pitchFamily="34" charset="-122"/>
                <a:ea typeface="微软雅黑" pitchFamily="34" charset="-122"/>
              </a:rPr>
              <a:t>投影</a:t>
            </a:r>
            <a:r>
              <a:rPr lang="en-US" altLang="zh-CN" sz="2400" dirty="0" smtClean="0">
                <a:latin typeface="微软雅黑" pitchFamily="34" charset="-122"/>
                <a:ea typeface="微软雅黑" pitchFamily="34" charset="-122"/>
              </a:rPr>
              <a:t>a</a:t>
            </a:r>
            <a:r>
              <a:rPr lang="en-US" altLang="zh-CN" sz="2400" baseline="-25000" dirty="0" smtClean="0">
                <a:latin typeface="微软雅黑" pitchFamily="34" charset="-122"/>
                <a:ea typeface="微软雅黑" pitchFamily="34" charset="-122"/>
              </a:rPr>
              <a:t>1</a:t>
            </a:r>
            <a:r>
              <a:rPr lang="en-US" altLang="zh-CN" sz="2400">
                <a:latin typeface="微软雅黑" pitchFamily="34" charset="-122"/>
                <a:ea typeface="微软雅黑" pitchFamily="34" charset="-122"/>
              </a:rPr>
              <a:t>'</a:t>
            </a:r>
            <a:r>
              <a:rPr lang="zh-CN" altLang="zh-CN"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150000"/>
              </a:lnSpc>
            </a:pPr>
            <a:r>
              <a:rPr lang="zh-CN" altLang="zh-CN" sz="2400" smtClean="0">
                <a:latin typeface="微软雅黑" pitchFamily="34" charset="-122"/>
                <a:ea typeface="微软雅黑" pitchFamily="34" charset="-122"/>
              </a:rPr>
              <a:t>则</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的</a:t>
            </a:r>
            <a:r>
              <a:rPr lang="zh-CN" altLang="zh-CN" sz="2400" dirty="0" smtClean="0">
                <a:latin typeface="微软雅黑" pitchFamily="34" charset="-122"/>
                <a:ea typeface="微软雅黑" pitchFamily="34" charset="-122"/>
              </a:rPr>
              <a:t>关系</a:t>
            </a:r>
            <a:r>
              <a:rPr lang="zh-CN" altLang="zh-CN" sz="2400" smtClean="0">
                <a:latin typeface="微软雅黑" pitchFamily="34" charset="-122"/>
                <a:ea typeface="微软雅黑" pitchFamily="34" charset="-122"/>
              </a:rPr>
              <a:t>如下：</a:t>
            </a:r>
            <a:endParaRPr lang="en-US" altLang="zh-CN" sz="2400" smtClean="0">
              <a:latin typeface="微软雅黑" pitchFamily="34" charset="-122"/>
              <a:ea typeface="微软雅黑" pitchFamily="34" charset="-122"/>
            </a:endParaRPr>
          </a:p>
          <a:p>
            <a:pPr>
              <a:lnSpc>
                <a:spcPct val="150000"/>
              </a:lnSpc>
            </a:pPr>
            <a:r>
              <a:rPr lang="zh-CN" altLang="zh-CN" sz="2400" smtClean="0">
                <a:latin typeface="微软雅黑" pitchFamily="34" charset="-122"/>
                <a:ea typeface="微软雅黑" pitchFamily="34" charset="-122"/>
              </a:rPr>
              <a:t>（</a:t>
            </a:r>
            <a:r>
              <a:rPr lang="en-US" altLang="zh-CN" sz="2400">
                <a:latin typeface="微软雅黑" pitchFamily="34" charset="-122"/>
                <a:ea typeface="微软雅黑" pitchFamily="34" charset="-122"/>
              </a:rPr>
              <a:t>1</a:t>
            </a:r>
            <a:r>
              <a:rPr lang="zh-CN" altLang="zh-CN" sz="2400" smtClean="0">
                <a:latin typeface="微软雅黑" pitchFamily="34" charset="-122"/>
                <a:ea typeface="微软雅黑" pitchFamily="34" charset="-122"/>
              </a:rPr>
              <a:t>）</a:t>
            </a:r>
            <a:r>
              <a:rPr lang="en-US" altLang="zh-CN" sz="2400" smtClean="0">
                <a:latin typeface="微软雅黑" pitchFamily="34" charset="-122"/>
                <a:ea typeface="微软雅黑" pitchFamily="34" charset="-122"/>
              </a:rPr>
              <a:t>a</a:t>
            </a:r>
            <a:r>
              <a:rPr lang="en-US" altLang="zh-CN" sz="2400" baseline="-25000" smtClean="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的连线垂直于</a:t>
            </a:r>
            <a:r>
              <a:rPr lang="en-US" altLang="zh-CN" sz="2400" dirty="0">
                <a:latin typeface="微软雅黑" pitchFamily="34" charset="-122"/>
                <a:ea typeface="微软雅黑" pitchFamily="34" charset="-122"/>
              </a:rPr>
              <a:t>O</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X</a:t>
            </a:r>
            <a:r>
              <a:rPr lang="en-US" altLang="zh-CN" sz="2400" baseline="-25000" dirty="0">
                <a:latin typeface="微软雅黑" pitchFamily="34" charset="-122"/>
                <a:ea typeface="微软雅黑" pitchFamily="34" charset="-122"/>
              </a:rPr>
              <a:t>1</a:t>
            </a:r>
            <a:r>
              <a:rPr lang="zh-CN" altLang="zh-CN" sz="2400">
                <a:latin typeface="微软雅黑" pitchFamily="34" charset="-122"/>
                <a:ea typeface="微软雅黑" pitchFamily="34" charset="-122"/>
              </a:rPr>
              <a:t>轴</a:t>
            </a:r>
            <a:r>
              <a:rPr lang="zh-CN" altLang="zh-CN"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150000"/>
              </a:lnSpc>
            </a:pPr>
            <a:r>
              <a:rPr lang="zh-CN" altLang="zh-CN" sz="2400" smtClean="0">
                <a:latin typeface="微软雅黑" pitchFamily="34" charset="-122"/>
                <a:ea typeface="微软雅黑" pitchFamily="34" charset="-122"/>
              </a:rPr>
              <a:t>（</a:t>
            </a:r>
            <a:r>
              <a:rPr lang="en-US" altLang="zh-CN" sz="2400">
                <a:latin typeface="微软雅黑" pitchFamily="34" charset="-122"/>
                <a:ea typeface="微软雅黑" pitchFamily="34" charset="-122"/>
              </a:rPr>
              <a:t>2</a:t>
            </a:r>
            <a:r>
              <a:rPr lang="zh-CN" altLang="zh-CN" sz="2400" smtClean="0">
                <a:latin typeface="微软雅黑" pitchFamily="34" charset="-122"/>
                <a:ea typeface="微软雅黑" pitchFamily="34" charset="-122"/>
              </a:rPr>
              <a:t>）</a:t>
            </a:r>
            <a:r>
              <a:rPr lang="en-US" altLang="zh-CN" sz="2400" smtClean="0">
                <a:latin typeface="微软雅黑" pitchFamily="34" charset="-122"/>
                <a:ea typeface="微软雅黑" pitchFamily="34" charset="-122"/>
              </a:rPr>
              <a:t>a</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到</a:t>
            </a:r>
            <a:r>
              <a:rPr lang="en-US" altLang="zh-CN" sz="2400" dirty="0">
                <a:latin typeface="微软雅黑" pitchFamily="34" charset="-122"/>
                <a:ea typeface="微软雅黑" pitchFamily="34" charset="-122"/>
              </a:rPr>
              <a:t>OX</a:t>
            </a:r>
            <a:r>
              <a:rPr lang="zh-CN" altLang="zh-CN" sz="2400" dirty="0">
                <a:latin typeface="微软雅黑" pitchFamily="34" charset="-122"/>
                <a:ea typeface="微软雅黑" pitchFamily="34" charset="-122"/>
              </a:rPr>
              <a:t>轴的距离</a:t>
            </a:r>
            <a:r>
              <a:rPr lang="en-US" altLang="zh-CN" sz="2400" dirty="0">
                <a:latin typeface="微软雅黑" pitchFamily="34" charset="-122"/>
                <a:ea typeface="微软雅黑" pitchFamily="34" charset="-122"/>
              </a:rPr>
              <a:t> = 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到</a:t>
            </a:r>
            <a:r>
              <a:rPr lang="en-US" altLang="zh-CN" sz="2400" dirty="0">
                <a:latin typeface="微软雅黑" pitchFamily="34" charset="-122"/>
                <a:ea typeface="微软雅黑" pitchFamily="34" charset="-122"/>
              </a:rPr>
              <a:t>O</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X</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轴的距离</a:t>
            </a:r>
            <a:r>
              <a:rPr lang="en-US" altLang="zh-CN" sz="2400" dirty="0">
                <a:latin typeface="微软雅黑" pitchFamily="34" charset="-122"/>
                <a:ea typeface="微软雅黑" pitchFamily="34" charset="-122"/>
              </a:rPr>
              <a:t> = </a:t>
            </a:r>
            <a:r>
              <a:rPr lang="zh-CN" altLang="zh-CN" sz="2400" dirty="0">
                <a:latin typeface="微软雅黑" pitchFamily="34" charset="-122"/>
                <a:ea typeface="微软雅黑" pitchFamily="34" charset="-122"/>
              </a:rPr>
              <a:t>点</a:t>
            </a:r>
            <a:r>
              <a:rPr lang="en-US" altLang="zh-CN" sz="2400" dirty="0">
                <a:latin typeface="微软雅黑" pitchFamily="34" charset="-122"/>
                <a:ea typeface="微软雅黑" pitchFamily="34" charset="-122"/>
              </a:rPr>
              <a:t>A</a:t>
            </a:r>
            <a:r>
              <a:rPr lang="zh-CN" altLang="zh-CN" sz="2400" dirty="0">
                <a:latin typeface="微软雅黑" pitchFamily="34" charset="-122"/>
                <a:ea typeface="微软雅黑" pitchFamily="34" charset="-122"/>
              </a:rPr>
              <a:t>到</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面的距离。</a:t>
            </a:r>
            <a:endParaRPr lang="zh-CN" altLang="en-US" sz="2400" dirty="0">
              <a:latin typeface="微软雅黑" pitchFamily="34" charset="-122"/>
              <a:ea typeface="微软雅黑" pitchFamily="34" charset="-122"/>
            </a:endParaRPr>
          </a:p>
        </p:txBody>
      </p:sp>
      <p:sp>
        <p:nvSpPr>
          <p:cNvPr id="4" name="矩形 3"/>
          <p:cNvSpPr/>
          <p:nvPr/>
        </p:nvSpPr>
        <p:spPr>
          <a:xfrm>
            <a:off x="477580" y="1255569"/>
            <a:ext cx="3703258"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lang="en-US" altLang="zh-CN" sz="24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400" b="0" i="0" u="none" strike="noStrike" kern="1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400" b="0" i="0" u="none" strike="noStrike" kern="1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400" b="0" i="0" u="none" strike="noStrike" kern="1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a:t>
            </a:r>
            <a:r>
              <a:rPr lang="zh-CN" altLang="en-US" sz="2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一次</a:t>
            </a:r>
            <a:r>
              <a:rPr kumimoji="0" lang="zh-CN" altLang="en-US" sz="2400" b="0" i="0" u="none" strike="noStrike" kern="1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8" name="矩形 7"/>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点的投影变换</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0"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6" name="图片 5"/>
          <p:cNvPicPr>
            <a:picLocks noChangeAspect="1"/>
          </p:cNvPicPr>
          <p:nvPr/>
        </p:nvPicPr>
        <p:blipFill>
          <a:blip r:embed="rId5"/>
          <a:stretch>
            <a:fillRect/>
          </a:stretch>
        </p:blipFill>
        <p:spPr>
          <a:xfrm>
            <a:off x="5018204" y="1717234"/>
            <a:ext cx="7111043" cy="3668450"/>
          </a:xfrm>
          <a:prstGeom prst="rect">
            <a:avLst/>
          </a:prstGeom>
        </p:spPr>
      </p:pic>
    </p:spTree>
    <p:extLst>
      <p:ext uri="{BB962C8B-B14F-4D97-AF65-F5344CB8AC3E}">
        <p14:creationId xmlns:p14="http://schemas.microsoft.com/office/powerpoint/2010/main" val="3843290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5" name="矩形 4"/>
          <p:cNvSpPr/>
          <p:nvPr/>
        </p:nvSpPr>
        <p:spPr>
          <a:xfrm>
            <a:off x="1260570" y="4263639"/>
            <a:ext cx="9685337" cy="2308324"/>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空间点的投影面变换满足以下规律：</a:t>
            </a:r>
          </a:p>
          <a:p>
            <a:pPr lvl="0">
              <a:lnSpc>
                <a:spcPct val="150000"/>
              </a:lnSpc>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新投影面体系中，空间点的两个投影连线垂直于新投影轴；</a:t>
            </a:r>
          </a:p>
          <a:p>
            <a:pPr>
              <a:lnSpc>
                <a:spcPct val="150000"/>
              </a:lnSpc>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新</a:t>
            </a:r>
            <a:r>
              <a:rPr lang="zh-CN" altLang="zh-CN" sz="2400" dirty="0">
                <a:latin typeface="微软雅黑" pitchFamily="34" charset="-122"/>
                <a:ea typeface="微软雅黑" pitchFamily="34" charset="-122"/>
              </a:rPr>
              <a:t>的投影到新投影轴的距离，等于旧投影体系中被更换的投影到旧投影轴的距离</a:t>
            </a:r>
            <a:r>
              <a:rPr lang="zh-CN" altLang="zh-CN"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8"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129" y="953432"/>
            <a:ext cx="7270095" cy="346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点的投影变换</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10"/>
          <p:cNvSpPr/>
          <p:nvPr/>
        </p:nvSpPr>
        <p:spPr>
          <a:xfrm>
            <a:off x="154851" y="1231041"/>
            <a:ext cx="428354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一次</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62513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7" name="文本框 14">
            <a:extLst>
              <a:ext uri="{FF2B5EF4-FFF2-40B4-BE49-F238E27FC236}">
                <a16:creationId xmlns:a16="http://schemas.microsoft.com/office/drawing/2014/main" xmlns="" id="{B5152126-3999-41A4-9AE0-8E3652D410AC}"/>
              </a:ext>
            </a:extLst>
          </p:cNvPr>
          <p:cNvSpPr txBox="1"/>
          <p:nvPr/>
        </p:nvSpPr>
        <p:spPr>
          <a:xfrm>
            <a:off x="5723817" y="1997839"/>
            <a:ext cx="4751442" cy="2862322"/>
          </a:xfrm>
          <a:prstGeom prst="rect">
            <a:avLst/>
          </a:prstGeom>
          <a:noFill/>
        </p:spPr>
        <p:txBody>
          <a:bodyPr wrap="square">
            <a:spAutoFit/>
          </a:bodyPr>
          <a:lstStyle/>
          <a:p>
            <a:pPr>
              <a:lnSpc>
                <a:spcPct val="150000"/>
              </a:lnSpc>
            </a:pPr>
            <a:r>
              <a:rPr lang="zh-CN" altLang="en-US" sz="2400" dirty="0">
                <a:latin typeface="微软雅黑" pitchFamily="34" charset="-122"/>
                <a:ea typeface="微软雅黑" pitchFamily="34" charset="-122"/>
                <a:cs typeface="Times New Roman" panose="02020603050405020304" pitchFamily="18" charset="0"/>
              </a:rPr>
              <a:t>更换</a:t>
            </a:r>
            <a:r>
              <a:rPr lang="en-US" altLang="zh-CN" sz="2400" dirty="0">
                <a:latin typeface="微软雅黑" pitchFamily="34" charset="-122"/>
                <a:ea typeface="微软雅黑" pitchFamily="34" charset="-122"/>
                <a:cs typeface="Times New Roman" panose="02020603050405020304" pitchFamily="18" charset="0"/>
              </a:rPr>
              <a:t>V</a:t>
            </a:r>
            <a:r>
              <a:rPr lang="zh-CN" altLang="en-US" sz="2400" dirty="0">
                <a:latin typeface="微软雅黑" pitchFamily="34" charset="-122"/>
                <a:ea typeface="微软雅黑" pitchFamily="34" charset="-122"/>
                <a:cs typeface="Times New Roman" panose="02020603050405020304" pitchFamily="18" charset="0"/>
              </a:rPr>
              <a:t>面的投影变换</a:t>
            </a:r>
            <a:r>
              <a:rPr lang="zh-CN" altLang="en-US" sz="2400" dirty="0" smtClean="0">
                <a:latin typeface="微软雅黑" pitchFamily="34" charset="-122"/>
                <a:ea typeface="微软雅黑" pitchFamily="34" charset="-122"/>
                <a:cs typeface="Times New Roman" panose="02020603050405020304" pitchFamily="18" charset="0"/>
              </a:rPr>
              <a:t>作图过程：</a:t>
            </a:r>
            <a:endParaRPr lang="en-US" altLang="zh-CN" sz="2400" dirty="0">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smtClean="0">
                <a:effectLst/>
                <a:latin typeface="微软雅黑" pitchFamily="34" charset="-122"/>
                <a:ea typeface="微软雅黑" pitchFamily="34" charset="-122"/>
                <a:cs typeface="Times New Roman" panose="02020603050405020304" pitchFamily="18" charset="0"/>
              </a:rPr>
              <a:t>①</a:t>
            </a:r>
            <a:r>
              <a:rPr lang="zh-CN" altLang="zh-CN" sz="2400" kern="100" dirty="0">
                <a:effectLst/>
                <a:latin typeface="微软雅黑" pitchFamily="34" charset="-122"/>
                <a:ea typeface="微软雅黑" pitchFamily="34" charset="-122"/>
                <a:cs typeface="Times New Roman" panose="02020603050405020304" pitchFamily="18" charset="0"/>
              </a:rPr>
              <a:t>画</a:t>
            </a:r>
            <a:r>
              <a:rPr lang="zh-CN" altLang="zh-CN" sz="2400" kern="100" dirty="0" smtClean="0">
                <a:effectLst/>
                <a:latin typeface="微软雅黑" pitchFamily="34" charset="-122"/>
                <a:ea typeface="微软雅黑" pitchFamily="34" charset="-122"/>
                <a:cs typeface="Times New Roman" panose="02020603050405020304" pitchFamily="18" charset="0"/>
              </a:rPr>
              <a:t>出</a:t>
            </a:r>
            <a:r>
              <a:rPr lang="en-US" altLang="zh-CN" sz="2400" kern="100" dirty="0">
                <a:latin typeface="微软雅黑" pitchFamily="34" charset="-122"/>
                <a:ea typeface="微软雅黑" pitchFamily="34" charset="-122"/>
                <a:cs typeface="Times New Roman" panose="02020603050405020304" pitchFamily="18" charset="0"/>
              </a:rPr>
              <a:t>O</a:t>
            </a:r>
            <a:r>
              <a:rPr lang="en-US" altLang="zh-CN" sz="2400" kern="100" baseline="-25000" dirty="0">
                <a:latin typeface="微软雅黑" pitchFamily="34" charset="-122"/>
                <a:ea typeface="微软雅黑" pitchFamily="34" charset="-122"/>
                <a:cs typeface="Times New Roman" panose="02020603050405020304" pitchFamily="18" charset="0"/>
              </a:rPr>
              <a:t>1</a:t>
            </a:r>
            <a:r>
              <a:rPr lang="en-US" altLang="zh-CN" sz="2400" kern="100" dirty="0">
                <a:latin typeface="微软雅黑" pitchFamily="34" charset="-122"/>
                <a:ea typeface="微软雅黑" pitchFamily="34" charset="-122"/>
                <a:cs typeface="Times New Roman" panose="02020603050405020304" pitchFamily="18" charset="0"/>
              </a:rPr>
              <a:t>X</a:t>
            </a:r>
            <a:r>
              <a:rPr lang="en-US" altLang="zh-CN" sz="2400" kern="100" baseline="-25000" dirty="0">
                <a:latin typeface="微软雅黑" pitchFamily="34" charset="-122"/>
                <a:ea typeface="微软雅黑" pitchFamily="34" charset="-122"/>
                <a:cs typeface="Times New Roman" panose="02020603050405020304" pitchFamily="18" charset="0"/>
              </a:rPr>
              <a:t>1</a:t>
            </a:r>
            <a:r>
              <a:rPr lang="zh-CN" altLang="zh-CN" sz="2400" kern="100" dirty="0" smtClean="0">
                <a:effectLst/>
                <a:latin typeface="微软雅黑" pitchFamily="34" charset="-122"/>
                <a:ea typeface="微软雅黑" pitchFamily="34" charset="-122"/>
                <a:cs typeface="Times New Roman" panose="02020603050405020304" pitchFamily="18" charset="0"/>
              </a:rPr>
              <a:t>轴</a:t>
            </a:r>
            <a:r>
              <a:rPr lang="zh-CN" altLang="en-US" sz="2400" kern="100" dirty="0" smtClean="0">
                <a:effectLst/>
                <a:latin typeface="微软雅黑" pitchFamily="34" charset="-122"/>
                <a:ea typeface="微软雅黑" pitchFamily="34" charset="-122"/>
                <a:cs typeface="Times New Roman" panose="02020603050405020304" pitchFamily="18" charset="0"/>
              </a:rPr>
              <a:t>；</a:t>
            </a:r>
            <a:endParaRPr lang="en-US" altLang="zh-CN" sz="2400" kern="100" dirty="0">
              <a:effectLst/>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a:effectLst/>
                <a:latin typeface="微软雅黑" pitchFamily="34" charset="-122"/>
                <a:ea typeface="微软雅黑" pitchFamily="34" charset="-122"/>
                <a:cs typeface="Times New Roman" panose="02020603050405020304" pitchFamily="18" charset="0"/>
              </a:rPr>
              <a:t>②从</a:t>
            </a:r>
            <a:r>
              <a:rPr lang="en-US" altLang="zh-CN" sz="2400" kern="100" dirty="0">
                <a:effectLst/>
                <a:latin typeface="微软雅黑" pitchFamily="34" charset="-122"/>
                <a:ea typeface="微软雅黑" pitchFamily="34" charset="-122"/>
                <a:cs typeface="Times New Roman" panose="02020603050405020304" pitchFamily="18" charset="0"/>
              </a:rPr>
              <a:t>a</a:t>
            </a:r>
            <a:r>
              <a:rPr lang="zh-CN" altLang="zh-CN" sz="2400" kern="100" dirty="0" smtClean="0">
                <a:effectLst/>
                <a:latin typeface="微软雅黑" pitchFamily="34" charset="-122"/>
                <a:ea typeface="微软雅黑" pitchFamily="34" charset="-122"/>
                <a:cs typeface="Times New Roman" panose="02020603050405020304" pitchFamily="18" charset="0"/>
              </a:rPr>
              <a:t>向</a:t>
            </a:r>
            <a:r>
              <a:rPr lang="en-US" altLang="zh-CN" sz="2400" kern="100" dirty="0">
                <a:latin typeface="微软雅黑" pitchFamily="34" charset="-122"/>
                <a:ea typeface="微软雅黑" pitchFamily="34" charset="-122"/>
                <a:cs typeface="Times New Roman" panose="02020603050405020304" pitchFamily="18" charset="0"/>
              </a:rPr>
              <a:t>O</a:t>
            </a:r>
            <a:r>
              <a:rPr lang="en-US" altLang="zh-CN" sz="2400" kern="100" baseline="-25000" dirty="0">
                <a:latin typeface="微软雅黑" pitchFamily="34" charset="-122"/>
                <a:ea typeface="微软雅黑" pitchFamily="34" charset="-122"/>
                <a:cs typeface="Times New Roman" panose="02020603050405020304" pitchFamily="18" charset="0"/>
              </a:rPr>
              <a:t>1</a:t>
            </a:r>
            <a:r>
              <a:rPr lang="en-US" altLang="zh-CN" sz="2400" kern="100" dirty="0">
                <a:latin typeface="微软雅黑" pitchFamily="34" charset="-122"/>
                <a:ea typeface="微软雅黑" pitchFamily="34" charset="-122"/>
                <a:cs typeface="Times New Roman" panose="02020603050405020304" pitchFamily="18" charset="0"/>
              </a:rPr>
              <a:t>X</a:t>
            </a:r>
            <a:r>
              <a:rPr lang="en-US" altLang="zh-CN" sz="2400" kern="100" baseline="-25000" dirty="0">
                <a:latin typeface="微软雅黑" pitchFamily="34" charset="-122"/>
                <a:ea typeface="微软雅黑" pitchFamily="34" charset="-122"/>
                <a:cs typeface="Times New Roman" panose="02020603050405020304" pitchFamily="18" charset="0"/>
              </a:rPr>
              <a:t>1</a:t>
            </a:r>
            <a:r>
              <a:rPr lang="zh-CN" altLang="zh-CN" sz="2400" kern="100" dirty="0" smtClean="0">
                <a:effectLst/>
                <a:latin typeface="微软雅黑" pitchFamily="34" charset="-122"/>
                <a:ea typeface="微软雅黑" pitchFamily="34" charset="-122"/>
                <a:cs typeface="Times New Roman" panose="02020603050405020304" pitchFamily="18" charset="0"/>
              </a:rPr>
              <a:t>轴</a:t>
            </a:r>
            <a:r>
              <a:rPr lang="zh-CN" altLang="zh-CN" sz="2400" kern="100" dirty="0">
                <a:effectLst/>
                <a:latin typeface="微软雅黑" pitchFamily="34" charset="-122"/>
                <a:ea typeface="微软雅黑" pitchFamily="34" charset="-122"/>
                <a:cs typeface="Times New Roman" panose="02020603050405020304" pitchFamily="18" charset="0"/>
              </a:rPr>
              <a:t>作垂线并</a:t>
            </a:r>
            <a:r>
              <a:rPr lang="zh-CN" altLang="zh-CN" sz="2400" kern="100" dirty="0" smtClean="0">
                <a:effectLst/>
                <a:latin typeface="微软雅黑" pitchFamily="34" charset="-122"/>
                <a:ea typeface="微软雅黑" pitchFamily="34" charset="-122"/>
                <a:cs typeface="Times New Roman" panose="02020603050405020304" pitchFamily="18" charset="0"/>
              </a:rPr>
              <a:t>延长</a:t>
            </a:r>
            <a:r>
              <a:rPr lang="zh-CN" altLang="en-US" sz="2400" kern="100" dirty="0" smtClean="0">
                <a:effectLst/>
                <a:latin typeface="微软雅黑" pitchFamily="34" charset="-122"/>
                <a:ea typeface="微软雅黑" pitchFamily="34" charset="-122"/>
                <a:cs typeface="Times New Roman" panose="02020603050405020304" pitchFamily="18" charset="0"/>
              </a:rPr>
              <a:t>；</a:t>
            </a:r>
            <a:endParaRPr lang="en-US" altLang="zh-CN" sz="2400" kern="100" dirty="0">
              <a:effectLst/>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a:latin typeface="微软雅黑" pitchFamily="34" charset="-122"/>
                <a:ea typeface="微软雅黑" pitchFamily="34" charset="-122"/>
                <a:cs typeface="Times New Roman" panose="02020603050405020304" pitchFamily="18" charset="0"/>
              </a:rPr>
              <a:t>③在延长线上量取</a:t>
            </a:r>
            <a:r>
              <a:rPr lang="zh-CN" altLang="zh-CN" sz="2400" kern="100" dirty="0" smtClean="0">
                <a:latin typeface="微软雅黑" pitchFamily="34" charset="-122"/>
                <a:ea typeface="微软雅黑" pitchFamily="34" charset="-122"/>
                <a:cs typeface="Times New Roman" panose="02020603050405020304" pitchFamily="18" charset="0"/>
              </a:rPr>
              <a:t>长度</a:t>
            </a:r>
            <a:r>
              <a:rPr lang="en-US" altLang="zh-CN" sz="2400" kern="100" dirty="0" err="1" smtClean="0">
                <a:latin typeface="微软雅黑" pitchFamily="34" charset="-122"/>
                <a:ea typeface="微软雅黑" pitchFamily="34" charset="-122"/>
                <a:cs typeface="Times New Roman" panose="02020603050405020304" pitchFamily="18" charset="0"/>
              </a:rPr>
              <a:t>z</a:t>
            </a:r>
            <a:r>
              <a:rPr lang="en-US" altLang="zh-CN" sz="2400" kern="100" baseline="-25000" dirty="0" err="1" smtClean="0">
                <a:latin typeface="微软雅黑" pitchFamily="34" charset="-122"/>
                <a:ea typeface="微软雅黑" pitchFamily="34" charset="-122"/>
                <a:cs typeface="Times New Roman" panose="02020603050405020304" pitchFamily="18" charset="0"/>
              </a:rPr>
              <a:t>A</a:t>
            </a:r>
            <a:r>
              <a:rPr lang="zh-CN" altLang="zh-CN" sz="2400" kern="100" dirty="0">
                <a:latin typeface="微软雅黑" pitchFamily="34" charset="-122"/>
                <a:ea typeface="微软雅黑" pitchFamily="34" charset="-122"/>
                <a:cs typeface="Times New Roman" panose="02020603050405020304" pitchFamily="18" charset="0"/>
              </a:rPr>
              <a:t>，确定</a:t>
            </a:r>
            <a:r>
              <a:rPr lang="en-US" altLang="zh-CN" sz="2400" kern="100" dirty="0" smtClean="0">
                <a:latin typeface="微软雅黑" pitchFamily="34" charset="-122"/>
                <a:ea typeface="微软雅黑" pitchFamily="34" charset="-122"/>
                <a:cs typeface="Times New Roman" panose="02020603050405020304" pitchFamily="18" charset="0"/>
              </a:rPr>
              <a:t>a</a:t>
            </a:r>
            <a:r>
              <a:rPr lang="en-US" altLang="zh-CN" sz="2400" kern="100" baseline="-25000" dirty="0" smtClean="0">
                <a:latin typeface="微软雅黑" pitchFamily="34" charset="-122"/>
                <a:ea typeface="微软雅黑" pitchFamily="34" charset="-122"/>
                <a:cs typeface="Times New Roman" panose="02020603050405020304" pitchFamily="18" charset="0"/>
              </a:rPr>
              <a:t>1</a:t>
            </a:r>
            <a:r>
              <a:rPr lang="en-US" altLang="zh-CN" sz="2400" kern="100" dirty="0" smtClean="0">
                <a:latin typeface="微软雅黑" pitchFamily="34" charset="-122"/>
                <a:ea typeface="微软雅黑" pitchFamily="34" charset="-122"/>
                <a:cs typeface="Times New Roman" panose="02020603050405020304" pitchFamily="18" charset="0"/>
              </a:rPr>
              <a:t>'</a:t>
            </a:r>
            <a:r>
              <a:rPr lang="zh-CN" altLang="zh-CN" sz="2400" kern="100" dirty="0" smtClean="0">
                <a:latin typeface="微软雅黑" pitchFamily="34" charset="-122"/>
                <a:ea typeface="微软雅黑" pitchFamily="34" charset="-122"/>
                <a:cs typeface="Times New Roman" panose="02020603050405020304" pitchFamily="18" charset="0"/>
              </a:rPr>
              <a:t>的位置</a:t>
            </a:r>
            <a:r>
              <a:rPr lang="zh-CN" altLang="en-US" sz="2400" kern="100" dirty="0" smtClean="0">
                <a:latin typeface="微软雅黑" pitchFamily="34" charset="-122"/>
                <a:ea typeface="微软雅黑" pitchFamily="34" charset="-122"/>
                <a:cs typeface="Times New Roman" panose="02020603050405020304" pitchFamily="18" charset="0"/>
              </a:rPr>
              <a:t>。</a:t>
            </a:r>
            <a:endParaRPr lang="zh-CN" altLang="en-US" sz="2400" dirty="0">
              <a:latin typeface="微软雅黑" pitchFamily="34" charset="-122"/>
              <a:ea typeface="微软雅黑" pitchFamily="34" charset="-122"/>
              <a:cs typeface="Times New Roman" panose="02020603050405020304" pitchFamily="18" charset="0"/>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r="47824" b="6504"/>
          <a:stretch/>
        </p:blipFill>
        <p:spPr>
          <a:xfrm>
            <a:off x="1311981" y="1554566"/>
            <a:ext cx="3569816" cy="4307330"/>
          </a:xfrm>
          <a:prstGeom prst="rect">
            <a:avLst/>
          </a:prstGeom>
        </p:spPr>
      </p:pic>
      <p:sp>
        <p:nvSpPr>
          <p:cNvPr id="10" name="矩形 9"/>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点的投影变换</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11"/>
          <p:cNvSpPr/>
          <p:nvPr/>
        </p:nvSpPr>
        <p:spPr>
          <a:xfrm>
            <a:off x="154851" y="1231041"/>
            <a:ext cx="428354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一次</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348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8" name="文本框 5">
            <a:extLst>
              <a:ext uri="{FF2B5EF4-FFF2-40B4-BE49-F238E27FC236}">
                <a16:creationId xmlns:a16="http://schemas.microsoft.com/office/drawing/2014/main" xmlns="" id="{3140B298-1AF7-4B5C-B797-DAE8887546A1}"/>
              </a:ext>
            </a:extLst>
          </p:cNvPr>
          <p:cNvSpPr txBox="1"/>
          <p:nvPr/>
        </p:nvSpPr>
        <p:spPr>
          <a:xfrm>
            <a:off x="6006033" y="1997839"/>
            <a:ext cx="5020555" cy="2862322"/>
          </a:xfrm>
          <a:prstGeom prst="rect">
            <a:avLst/>
          </a:prstGeom>
          <a:noFill/>
        </p:spPr>
        <p:txBody>
          <a:bodyPr wrap="square">
            <a:spAutoFit/>
          </a:bodyPr>
          <a:lstStyle/>
          <a:p>
            <a:pPr>
              <a:lnSpc>
                <a:spcPct val="150000"/>
              </a:lnSpc>
            </a:pPr>
            <a:r>
              <a:rPr lang="zh-CN" altLang="en-US" sz="2400" dirty="0" smtClean="0">
                <a:latin typeface="微软雅黑" pitchFamily="34" charset="-122"/>
                <a:ea typeface="微软雅黑" pitchFamily="34" charset="-122"/>
                <a:cs typeface="Times New Roman" panose="02020603050405020304" pitchFamily="18" charset="0"/>
              </a:rPr>
              <a:t>更换</a:t>
            </a:r>
            <a:r>
              <a:rPr lang="en-US" altLang="zh-CN" sz="2400" dirty="0" smtClean="0">
                <a:latin typeface="微软雅黑" pitchFamily="34" charset="-122"/>
                <a:ea typeface="微软雅黑" pitchFamily="34" charset="-122"/>
                <a:cs typeface="Times New Roman" panose="02020603050405020304" pitchFamily="18" charset="0"/>
              </a:rPr>
              <a:t>H</a:t>
            </a:r>
            <a:r>
              <a:rPr lang="zh-CN" altLang="en-US" sz="2400" dirty="0" smtClean="0">
                <a:latin typeface="微软雅黑" pitchFamily="34" charset="-122"/>
                <a:ea typeface="微软雅黑" pitchFamily="34" charset="-122"/>
                <a:cs typeface="Times New Roman" panose="02020603050405020304" pitchFamily="18" charset="0"/>
              </a:rPr>
              <a:t>面的</a:t>
            </a:r>
            <a:r>
              <a:rPr lang="zh-CN" altLang="en-US" sz="2400" dirty="0">
                <a:latin typeface="微软雅黑" pitchFamily="34" charset="-122"/>
                <a:ea typeface="微软雅黑" pitchFamily="34" charset="-122"/>
                <a:cs typeface="Times New Roman" panose="02020603050405020304" pitchFamily="18" charset="0"/>
              </a:rPr>
              <a:t>投影变换作图过程</a:t>
            </a:r>
            <a:r>
              <a:rPr lang="zh-CN" altLang="en-US" sz="2400" dirty="0" smtClean="0">
                <a:latin typeface="微软雅黑" pitchFamily="34" charset="-122"/>
                <a:ea typeface="微软雅黑" pitchFamily="34" charset="-122"/>
                <a:cs typeface="Times New Roman" panose="02020603050405020304" pitchFamily="18" charset="0"/>
              </a:rPr>
              <a:t>：</a:t>
            </a:r>
            <a:endParaRPr lang="en-US" altLang="zh-CN" sz="2400" kern="100" dirty="0" smtClean="0">
              <a:effectLst/>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smtClean="0">
                <a:effectLst/>
                <a:latin typeface="微软雅黑" pitchFamily="34" charset="-122"/>
                <a:ea typeface="微软雅黑" pitchFamily="34" charset="-122"/>
                <a:cs typeface="Times New Roman" panose="02020603050405020304" pitchFamily="18" charset="0"/>
              </a:rPr>
              <a:t>①</a:t>
            </a:r>
            <a:r>
              <a:rPr lang="zh-CN" altLang="zh-CN" sz="2400" kern="100" dirty="0">
                <a:effectLst/>
                <a:latin typeface="微软雅黑" pitchFamily="34" charset="-122"/>
                <a:ea typeface="微软雅黑" pitchFamily="34" charset="-122"/>
                <a:cs typeface="Times New Roman" panose="02020603050405020304" pitchFamily="18" charset="0"/>
              </a:rPr>
              <a:t>画</a:t>
            </a:r>
            <a:r>
              <a:rPr lang="zh-CN" altLang="zh-CN" sz="2400" kern="100" dirty="0" smtClean="0">
                <a:effectLst/>
                <a:latin typeface="微软雅黑" pitchFamily="34" charset="-122"/>
                <a:ea typeface="微软雅黑" pitchFamily="34" charset="-122"/>
                <a:cs typeface="Times New Roman" panose="02020603050405020304" pitchFamily="18" charset="0"/>
              </a:rPr>
              <a:t>出</a:t>
            </a:r>
            <a:r>
              <a:rPr lang="en-US" altLang="zh-CN" sz="2400" kern="100" dirty="0">
                <a:latin typeface="微软雅黑" pitchFamily="34" charset="-122"/>
                <a:ea typeface="微软雅黑" pitchFamily="34" charset="-122"/>
                <a:cs typeface="Times New Roman" panose="02020603050405020304" pitchFamily="18" charset="0"/>
              </a:rPr>
              <a:t>O</a:t>
            </a:r>
            <a:r>
              <a:rPr lang="en-US" altLang="zh-CN" sz="2400" kern="100" baseline="-25000" dirty="0">
                <a:latin typeface="微软雅黑" pitchFamily="34" charset="-122"/>
                <a:ea typeface="微软雅黑" pitchFamily="34" charset="-122"/>
                <a:cs typeface="Times New Roman" panose="02020603050405020304" pitchFamily="18" charset="0"/>
              </a:rPr>
              <a:t>1</a:t>
            </a:r>
            <a:r>
              <a:rPr lang="en-US" altLang="zh-CN" sz="2400" kern="100" dirty="0">
                <a:latin typeface="微软雅黑" pitchFamily="34" charset="-122"/>
                <a:ea typeface="微软雅黑" pitchFamily="34" charset="-122"/>
                <a:cs typeface="Times New Roman" panose="02020603050405020304" pitchFamily="18" charset="0"/>
              </a:rPr>
              <a:t>X</a:t>
            </a:r>
            <a:r>
              <a:rPr lang="en-US" altLang="zh-CN" sz="2400" kern="100" baseline="-25000" dirty="0">
                <a:latin typeface="微软雅黑" pitchFamily="34" charset="-122"/>
                <a:ea typeface="微软雅黑" pitchFamily="34" charset="-122"/>
                <a:cs typeface="Times New Roman" panose="02020603050405020304" pitchFamily="18" charset="0"/>
              </a:rPr>
              <a:t>1</a:t>
            </a:r>
            <a:r>
              <a:rPr lang="zh-CN" altLang="zh-CN" sz="2400" kern="100" dirty="0" smtClean="0">
                <a:effectLst/>
                <a:latin typeface="微软雅黑" pitchFamily="34" charset="-122"/>
                <a:ea typeface="微软雅黑" pitchFamily="34" charset="-122"/>
                <a:cs typeface="Times New Roman" panose="02020603050405020304" pitchFamily="18" charset="0"/>
              </a:rPr>
              <a:t>轴</a:t>
            </a:r>
            <a:r>
              <a:rPr lang="zh-CN" altLang="en-US" sz="2400" kern="100" dirty="0">
                <a:latin typeface="微软雅黑" pitchFamily="34" charset="-122"/>
                <a:ea typeface="微软雅黑" pitchFamily="34" charset="-122"/>
                <a:cs typeface="Times New Roman" panose="02020603050405020304" pitchFamily="18" charset="0"/>
              </a:rPr>
              <a:t>；</a:t>
            </a:r>
            <a:endParaRPr lang="en-US" altLang="zh-CN" sz="2400" kern="100" dirty="0">
              <a:effectLst/>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a:effectLst/>
                <a:latin typeface="微软雅黑" pitchFamily="34" charset="-122"/>
                <a:ea typeface="微软雅黑" pitchFamily="34" charset="-122"/>
                <a:cs typeface="Times New Roman" panose="02020603050405020304" pitchFamily="18" charset="0"/>
              </a:rPr>
              <a:t>②从</a:t>
            </a:r>
            <a:r>
              <a:rPr lang="en-US" altLang="zh-CN" sz="2400" kern="100" dirty="0" smtClean="0">
                <a:latin typeface="微软雅黑" pitchFamily="34" charset="-122"/>
                <a:ea typeface="微软雅黑" pitchFamily="34" charset="-122"/>
                <a:cs typeface="Times New Roman" panose="02020603050405020304" pitchFamily="18" charset="0"/>
              </a:rPr>
              <a:t>b</a:t>
            </a:r>
            <a:r>
              <a:rPr lang="en-US" altLang="zh-CN" sz="2400" kern="100" dirty="0" smtClean="0">
                <a:latin typeface="微软雅黑" pitchFamily="34" charset="-122"/>
                <a:ea typeface="微软雅黑" pitchFamily="34" charset="-122"/>
              </a:rPr>
              <a:t>’</a:t>
            </a:r>
            <a:r>
              <a:rPr lang="zh-CN" altLang="zh-CN" sz="2400" kern="100" dirty="0" smtClean="0">
                <a:effectLst/>
                <a:latin typeface="微软雅黑" pitchFamily="34" charset="-122"/>
                <a:ea typeface="微软雅黑" pitchFamily="34" charset="-122"/>
                <a:cs typeface="Times New Roman" panose="02020603050405020304" pitchFamily="18" charset="0"/>
              </a:rPr>
              <a:t>向</a:t>
            </a:r>
            <a:r>
              <a:rPr lang="en-US" altLang="zh-CN" sz="2400" kern="100" dirty="0">
                <a:latin typeface="微软雅黑" pitchFamily="34" charset="-122"/>
                <a:ea typeface="微软雅黑" pitchFamily="34" charset="-122"/>
                <a:cs typeface="Times New Roman" panose="02020603050405020304" pitchFamily="18" charset="0"/>
              </a:rPr>
              <a:t>O</a:t>
            </a:r>
            <a:r>
              <a:rPr lang="en-US" altLang="zh-CN" sz="2400" kern="100" baseline="-25000" dirty="0">
                <a:latin typeface="微软雅黑" pitchFamily="34" charset="-122"/>
                <a:ea typeface="微软雅黑" pitchFamily="34" charset="-122"/>
                <a:cs typeface="Times New Roman" panose="02020603050405020304" pitchFamily="18" charset="0"/>
              </a:rPr>
              <a:t>1</a:t>
            </a:r>
            <a:r>
              <a:rPr lang="en-US" altLang="zh-CN" sz="2400" kern="100" dirty="0">
                <a:latin typeface="微软雅黑" pitchFamily="34" charset="-122"/>
                <a:ea typeface="微软雅黑" pitchFamily="34" charset="-122"/>
                <a:cs typeface="Times New Roman" panose="02020603050405020304" pitchFamily="18" charset="0"/>
              </a:rPr>
              <a:t>X</a:t>
            </a:r>
            <a:r>
              <a:rPr lang="en-US" altLang="zh-CN" sz="2400" kern="100" baseline="-25000" dirty="0">
                <a:latin typeface="微软雅黑" pitchFamily="34" charset="-122"/>
                <a:ea typeface="微软雅黑" pitchFamily="34" charset="-122"/>
                <a:cs typeface="Times New Roman" panose="02020603050405020304" pitchFamily="18" charset="0"/>
              </a:rPr>
              <a:t>1</a:t>
            </a:r>
            <a:r>
              <a:rPr lang="zh-CN" altLang="zh-CN" sz="2400" kern="100" dirty="0" smtClean="0">
                <a:effectLst/>
                <a:latin typeface="微软雅黑" pitchFamily="34" charset="-122"/>
                <a:ea typeface="微软雅黑" pitchFamily="34" charset="-122"/>
                <a:cs typeface="Times New Roman" panose="02020603050405020304" pitchFamily="18" charset="0"/>
              </a:rPr>
              <a:t>轴</a:t>
            </a:r>
            <a:r>
              <a:rPr lang="zh-CN" altLang="zh-CN" sz="2400" kern="100" dirty="0">
                <a:effectLst/>
                <a:latin typeface="微软雅黑" pitchFamily="34" charset="-122"/>
                <a:ea typeface="微软雅黑" pitchFamily="34" charset="-122"/>
                <a:cs typeface="Times New Roman" panose="02020603050405020304" pitchFamily="18" charset="0"/>
              </a:rPr>
              <a:t>作垂线并</a:t>
            </a:r>
            <a:r>
              <a:rPr lang="zh-CN" altLang="zh-CN" sz="2400" kern="100" dirty="0" smtClean="0">
                <a:effectLst/>
                <a:latin typeface="微软雅黑" pitchFamily="34" charset="-122"/>
                <a:ea typeface="微软雅黑" pitchFamily="34" charset="-122"/>
                <a:cs typeface="Times New Roman" panose="02020603050405020304" pitchFamily="18" charset="0"/>
              </a:rPr>
              <a:t>延长</a:t>
            </a:r>
            <a:r>
              <a:rPr lang="zh-CN" altLang="en-US" sz="2400" kern="100" dirty="0" smtClean="0">
                <a:effectLst/>
                <a:latin typeface="微软雅黑" pitchFamily="34" charset="-122"/>
                <a:ea typeface="微软雅黑" pitchFamily="34" charset="-122"/>
                <a:cs typeface="Times New Roman" panose="02020603050405020304" pitchFamily="18" charset="0"/>
              </a:rPr>
              <a:t>；</a:t>
            </a:r>
            <a:endParaRPr lang="en-US" altLang="zh-CN" sz="2400" kern="100" dirty="0">
              <a:effectLst/>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a:latin typeface="微软雅黑" pitchFamily="34" charset="-122"/>
                <a:ea typeface="微软雅黑" pitchFamily="34" charset="-122"/>
              </a:rPr>
              <a:t>③在延长线上量取</a:t>
            </a:r>
            <a:r>
              <a:rPr lang="zh-CN" altLang="zh-CN" sz="2400" kern="100" dirty="0" smtClean="0">
                <a:latin typeface="微软雅黑" pitchFamily="34" charset="-122"/>
                <a:ea typeface="微软雅黑" pitchFamily="34" charset="-122"/>
              </a:rPr>
              <a:t>长度</a:t>
            </a:r>
            <a:r>
              <a:rPr lang="en-US" altLang="zh-CN" sz="2400" kern="100" dirty="0" err="1" smtClean="0">
                <a:latin typeface="微软雅黑" pitchFamily="34" charset="-122"/>
                <a:ea typeface="微软雅黑" pitchFamily="34" charset="-122"/>
                <a:cs typeface="Times New Roman" panose="02020603050405020304" pitchFamily="18" charset="0"/>
              </a:rPr>
              <a:t>y</a:t>
            </a:r>
            <a:r>
              <a:rPr lang="en-US" altLang="zh-CN" sz="2400" kern="100" baseline="-25000" dirty="0" err="1" smtClean="0">
                <a:latin typeface="微软雅黑" pitchFamily="34" charset="-122"/>
                <a:ea typeface="微软雅黑" pitchFamily="34" charset="-122"/>
                <a:cs typeface="Times New Roman" panose="02020603050405020304" pitchFamily="18" charset="0"/>
              </a:rPr>
              <a:t>B</a:t>
            </a:r>
            <a:r>
              <a:rPr lang="zh-CN" altLang="zh-CN" sz="2400" kern="100" dirty="0">
                <a:latin typeface="微软雅黑" pitchFamily="34" charset="-122"/>
                <a:ea typeface="微软雅黑" pitchFamily="34" charset="-122"/>
              </a:rPr>
              <a:t>，确定</a:t>
            </a:r>
            <a:r>
              <a:rPr lang="en-US" altLang="zh-CN" sz="2400" kern="100" dirty="0">
                <a:latin typeface="微软雅黑" pitchFamily="34" charset="-122"/>
                <a:ea typeface="微软雅黑" pitchFamily="34" charset="-122"/>
                <a:cs typeface="Times New Roman" panose="02020603050405020304" pitchFamily="18" charset="0"/>
              </a:rPr>
              <a:t>b</a:t>
            </a:r>
            <a:r>
              <a:rPr lang="en-US" altLang="zh-CN" sz="2400" kern="100" baseline="-25000" dirty="0">
                <a:latin typeface="微软雅黑" pitchFamily="34" charset="-122"/>
                <a:ea typeface="微软雅黑" pitchFamily="34" charset="-122"/>
              </a:rPr>
              <a:t>1</a:t>
            </a:r>
            <a:r>
              <a:rPr lang="zh-CN" altLang="zh-CN" sz="2400" kern="100" dirty="0">
                <a:latin typeface="微软雅黑" pitchFamily="34" charset="-122"/>
                <a:ea typeface="微软雅黑" pitchFamily="34" charset="-122"/>
              </a:rPr>
              <a:t>的</a:t>
            </a:r>
            <a:r>
              <a:rPr lang="zh-CN" altLang="zh-CN" sz="2400" kern="100" dirty="0" smtClean="0">
                <a:latin typeface="微软雅黑" pitchFamily="34" charset="-122"/>
                <a:ea typeface="微软雅黑" pitchFamily="34" charset="-122"/>
              </a:rPr>
              <a:t>位置</a:t>
            </a:r>
            <a:r>
              <a:rPr lang="zh-CN" altLang="en-US" sz="2400" kern="1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59067" b="7582"/>
          <a:stretch/>
        </p:blipFill>
        <p:spPr>
          <a:xfrm>
            <a:off x="2084027" y="1997839"/>
            <a:ext cx="3067093" cy="4662942"/>
          </a:xfrm>
          <a:prstGeom prst="rect">
            <a:avLst/>
          </a:prstGeom>
        </p:spPr>
      </p:pic>
      <p:sp>
        <p:nvSpPr>
          <p:cNvPr id="9" name="矩形 8"/>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点的投影变换</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11"/>
          <p:cNvSpPr/>
          <p:nvPr/>
        </p:nvSpPr>
        <p:spPr>
          <a:xfrm>
            <a:off x="154851" y="1231041"/>
            <a:ext cx="428354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一次</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0712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pic>
        <p:nvPicPr>
          <p:cNvPr id="7" name="图片 1">
            <a:extLst>
              <a:ext uri="{FF2B5EF4-FFF2-40B4-BE49-F238E27FC236}">
                <a16:creationId xmlns:a16="http://schemas.microsoft.com/office/drawing/2014/main" xmlns="" id="{80F657D0-C9D1-43FA-A200-9D12BAA9E2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82" t="6819"/>
          <a:stretch/>
        </p:blipFill>
        <p:spPr bwMode="auto">
          <a:xfrm>
            <a:off x="7085292" y="1189666"/>
            <a:ext cx="4549159" cy="370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xmlns="" id="{3FF549A0-2D08-415D-A42D-3324449520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653"/>
          <a:stretch/>
        </p:blipFill>
        <p:spPr bwMode="auto">
          <a:xfrm>
            <a:off x="2646896" y="1231041"/>
            <a:ext cx="4313929" cy="393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a:extLst>
              <a:ext uri="{FF2B5EF4-FFF2-40B4-BE49-F238E27FC236}">
                <a16:creationId xmlns:a16="http://schemas.microsoft.com/office/drawing/2014/main" xmlns="" id="{3140B298-1AF7-4B5C-B797-DAE8887546A1}"/>
              </a:ext>
            </a:extLst>
          </p:cNvPr>
          <p:cNvSpPr txBox="1"/>
          <p:nvPr/>
        </p:nvSpPr>
        <p:spPr>
          <a:xfrm>
            <a:off x="1648172" y="5041308"/>
            <a:ext cx="9338075" cy="1754326"/>
          </a:xfrm>
          <a:prstGeom prst="rect">
            <a:avLst/>
          </a:prstGeom>
          <a:noFill/>
        </p:spPr>
        <p:txBody>
          <a:bodyPr wrap="square">
            <a:spAutoFit/>
          </a:bodyPr>
          <a:lstStyle/>
          <a:p>
            <a:pPr marL="342900" indent="-342900">
              <a:lnSpc>
                <a:spcPct val="150000"/>
              </a:lnSpc>
              <a:buFont typeface="+mj-ea"/>
              <a:buAutoNum type="circleNumDbPlain"/>
            </a:pPr>
            <a:r>
              <a:rPr lang="zh-CN" altLang="zh-CN" sz="2400" dirty="0">
                <a:latin typeface="微软雅黑" pitchFamily="34" charset="-122"/>
                <a:ea typeface="微软雅黑" pitchFamily="34" charset="-122"/>
                <a:cs typeface="Times New Roman" panose="02020603050405020304" pitchFamily="18" charset="0"/>
              </a:rPr>
              <a:t>画</a:t>
            </a:r>
            <a:r>
              <a:rPr lang="zh-CN" altLang="zh-CN" sz="2400" dirty="0" smtClean="0">
                <a:latin typeface="微软雅黑" pitchFamily="34" charset="-122"/>
                <a:ea typeface="微软雅黑" pitchFamily="34" charset="-122"/>
                <a:cs typeface="Times New Roman" panose="02020603050405020304" pitchFamily="18" charset="0"/>
              </a:rPr>
              <a:t>出</a:t>
            </a:r>
            <a:r>
              <a:rPr lang="en-US" altLang="zh-CN" sz="2400" dirty="0" smtClean="0">
                <a:latin typeface="微软雅黑" pitchFamily="34" charset="-122"/>
                <a:ea typeface="微软雅黑" pitchFamily="34" charset="-122"/>
                <a:cs typeface="Times New Roman" panose="02020603050405020304" pitchFamily="18" charset="0"/>
              </a:rPr>
              <a:t>O</a:t>
            </a:r>
            <a:r>
              <a:rPr lang="en-US" altLang="zh-CN" sz="2400" baseline="-25000" dirty="0" smtClean="0">
                <a:latin typeface="微软雅黑" pitchFamily="34" charset="-122"/>
                <a:ea typeface="微软雅黑" pitchFamily="34" charset="-122"/>
                <a:cs typeface="Times New Roman" panose="02020603050405020304" pitchFamily="18" charset="0"/>
              </a:rPr>
              <a:t>1</a:t>
            </a:r>
            <a:r>
              <a:rPr lang="en-US" altLang="zh-CN" sz="2400" dirty="0" smtClean="0">
                <a:latin typeface="微软雅黑" pitchFamily="34" charset="-122"/>
                <a:ea typeface="微软雅黑" pitchFamily="34" charset="-122"/>
                <a:cs typeface="Times New Roman" panose="02020603050405020304" pitchFamily="18" charset="0"/>
              </a:rPr>
              <a:t>X</a:t>
            </a:r>
            <a:r>
              <a:rPr lang="en-US" altLang="zh-CN" sz="2400" baseline="-25000" dirty="0">
                <a:latin typeface="微软雅黑" pitchFamily="34" charset="-122"/>
                <a:ea typeface="微软雅黑" pitchFamily="34" charset="-122"/>
                <a:cs typeface="Times New Roman" panose="02020603050405020304" pitchFamily="18" charset="0"/>
              </a:rPr>
              <a:t>1</a:t>
            </a:r>
            <a:r>
              <a:rPr lang="zh-CN" altLang="zh-CN" sz="2400" dirty="0" smtClean="0">
                <a:latin typeface="微软雅黑" pitchFamily="34" charset="-122"/>
                <a:ea typeface="微软雅黑" pitchFamily="34" charset="-122"/>
                <a:cs typeface="Times New Roman" panose="02020603050405020304" pitchFamily="18" charset="0"/>
              </a:rPr>
              <a:t>轴</a:t>
            </a:r>
            <a:r>
              <a:rPr lang="zh-CN" altLang="en-US" sz="2400" dirty="0" smtClean="0">
                <a:latin typeface="微软雅黑" pitchFamily="34" charset="-122"/>
                <a:ea typeface="微软雅黑" pitchFamily="34" charset="-122"/>
                <a:cs typeface="Times New Roman" panose="02020603050405020304" pitchFamily="18" charset="0"/>
              </a:rPr>
              <a:t>，</a:t>
            </a:r>
            <a:r>
              <a:rPr lang="zh-CN" altLang="zh-CN" sz="2400" dirty="0" smtClean="0">
                <a:latin typeface="微软雅黑" pitchFamily="34" charset="-122"/>
                <a:ea typeface="微软雅黑" pitchFamily="34" charset="-122"/>
              </a:rPr>
              <a:t>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面代替</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a:t>
            </a:r>
            <a:r>
              <a:rPr lang="zh-CN" altLang="zh-CN" sz="2400" dirty="0" smtClean="0">
                <a:latin typeface="微软雅黑" pitchFamily="34" charset="-122"/>
                <a:ea typeface="微软雅黑" pitchFamily="34" charset="-122"/>
                <a:cs typeface="Times New Roman" panose="02020603050405020304" pitchFamily="18" charset="0"/>
              </a:rPr>
              <a:t>，</a:t>
            </a:r>
            <a:r>
              <a:rPr lang="zh-CN" altLang="zh-CN" sz="2400" dirty="0">
                <a:latin typeface="微软雅黑" pitchFamily="34" charset="-122"/>
                <a:ea typeface="微软雅黑" pitchFamily="34" charset="-122"/>
                <a:cs typeface="Times New Roman" panose="02020603050405020304" pitchFamily="18" charset="0"/>
              </a:rPr>
              <a:t>完成点</a:t>
            </a:r>
            <a:r>
              <a:rPr lang="en-US" altLang="zh-CN" sz="2400" dirty="0">
                <a:latin typeface="微软雅黑" pitchFamily="34" charset="-122"/>
                <a:ea typeface="微软雅黑" pitchFamily="34" charset="-122"/>
                <a:cs typeface="Times New Roman" panose="02020603050405020304" pitchFamily="18" charset="0"/>
              </a:rPr>
              <a:t>A</a:t>
            </a:r>
            <a:r>
              <a:rPr lang="zh-CN" altLang="zh-CN" sz="2400" dirty="0">
                <a:latin typeface="微软雅黑" pitchFamily="34" charset="-122"/>
                <a:ea typeface="微软雅黑" pitchFamily="34" charset="-122"/>
                <a:cs typeface="Times New Roman" panose="02020603050405020304" pitchFamily="18" charset="0"/>
              </a:rPr>
              <a:t>在</a:t>
            </a:r>
            <a:r>
              <a:rPr lang="en-US" altLang="zh-CN" sz="2400" dirty="0">
                <a:latin typeface="微软雅黑" pitchFamily="34" charset="-122"/>
                <a:ea typeface="微软雅黑" pitchFamily="34" charset="-122"/>
                <a:cs typeface="Times New Roman" panose="02020603050405020304" pitchFamily="18" charset="0"/>
              </a:rPr>
              <a:t>V</a:t>
            </a:r>
            <a:r>
              <a:rPr lang="en-US" altLang="zh-CN" sz="2400" baseline="-25000" dirty="0">
                <a:latin typeface="微软雅黑" pitchFamily="34" charset="-122"/>
                <a:ea typeface="微软雅黑" pitchFamily="34" charset="-122"/>
                <a:cs typeface="Times New Roman" panose="02020603050405020304" pitchFamily="18" charset="0"/>
              </a:rPr>
              <a:t>1</a:t>
            </a:r>
            <a:r>
              <a:rPr lang="zh-CN" altLang="zh-CN" sz="2400" dirty="0">
                <a:latin typeface="微软雅黑" pitchFamily="34" charset="-122"/>
                <a:ea typeface="微软雅黑" pitchFamily="34" charset="-122"/>
                <a:cs typeface="Times New Roman" panose="02020603050405020304" pitchFamily="18" charset="0"/>
              </a:rPr>
              <a:t>面上的</a:t>
            </a:r>
            <a:r>
              <a:rPr lang="zh-CN" altLang="zh-CN" sz="2400" dirty="0" smtClean="0">
                <a:latin typeface="微软雅黑" pitchFamily="34" charset="-122"/>
                <a:ea typeface="微软雅黑" pitchFamily="34" charset="-122"/>
                <a:cs typeface="Times New Roman" panose="02020603050405020304" pitchFamily="18" charset="0"/>
              </a:rPr>
              <a:t>投影</a:t>
            </a:r>
            <a:r>
              <a:rPr lang="en-US" altLang="zh-CN" sz="2400" dirty="0" smtClean="0">
                <a:latin typeface="微软雅黑" pitchFamily="34" charset="-122"/>
                <a:ea typeface="微软雅黑" pitchFamily="34" charset="-122"/>
                <a:cs typeface="Times New Roman" panose="02020603050405020304" pitchFamily="18" charset="0"/>
              </a:rPr>
              <a:t>a</a:t>
            </a:r>
            <a:r>
              <a:rPr lang="en-US" altLang="zh-CN" sz="2400" baseline="-25000" dirty="0" smtClean="0">
                <a:latin typeface="微软雅黑" pitchFamily="34" charset="-122"/>
                <a:ea typeface="微软雅黑" pitchFamily="34" charset="-122"/>
                <a:cs typeface="Times New Roman" panose="02020603050405020304" pitchFamily="18" charset="0"/>
              </a:rPr>
              <a:t>1</a:t>
            </a:r>
            <a:r>
              <a:rPr lang="en-US" altLang="zh-CN" sz="2400" dirty="0" smtClean="0">
                <a:latin typeface="微软雅黑" pitchFamily="34" charset="-122"/>
                <a:ea typeface="微软雅黑" pitchFamily="34" charset="-122"/>
                <a:cs typeface="Times New Roman" panose="02020603050405020304" pitchFamily="18" charset="0"/>
              </a:rPr>
              <a:t>’;</a:t>
            </a:r>
            <a:endParaRPr lang="en-US" altLang="zh-CN" sz="2400" dirty="0">
              <a:latin typeface="微软雅黑" pitchFamily="34" charset="-122"/>
              <a:ea typeface="微软雅黑" pitchFamily="34" charset="-122"/>
              <a:cs typeface="Times New Roman" panose="02020603050405020304" pitchFamily="18" charset="0"/>
            </a:endParaRPr>
          </a:p>
          <a:p>
            <a:pPr marL="342900" indent="-342900">
              <a:lnSpc>
                <a:spcPct val="150000"/>
              </a:lnSpc>
              <a:buFont typeface="+mj-ea"/>
              <a:buAutoNum type="circleNumDbPlain"/>
            </a:pPr>
            <a:r>
              <a:rPr lang="zh-CN" altLang="zh-CN" sz="2400" dirty="0">
                <a:latin typeface="微软雅黑" pitchFamily="34" charset="-122"/>
                <a:ea typeface="微软雅黑" pitchFamily="34" charset="-122"/>
                <a:cs typeface="Times New Roman" panose="02020603050405020304" pitchFamily="18" charset="0"/>
              </a:rPr>
              <a:t>画</a:t>
            </a:r>
            <a:r>
              <a:rPr lang="zh-CN" altLang="zh-CN" sz="2400" dirty="0" smtClean="0">
                <a:latin typeface="微软雅黑" pitchFamily="34" charset="-122"/>
                <a:ea typeface="微软雅黑" pitchFamily="34" charset="-122"/>
                <a:cs typeface="Times New Roman" panose="02020603050405020304" pitchFamily="18" charset="0"/>
              </a:rPr>
              <a:t>出</a:t>
            </a:r>
            <a:r>
              <a:rPr lang="en-US" altLang="zh-CN" sz="2400" dirty="0" smtClean="0">
                <a:latin typeface="微软雅黑" pitchFamily="34" charset="-122"/>
                <a:ea typeface="微软雅黑" pitchFamily="34" charset="-122"/>
                <a:cs typeface="Times New Roman" panose="02020603050405020304" pitchFamily="18" charset="0"/>
              </a:rPr>
              <a:t>O</a:t>
            </a:r>
            <a:r>
              <a:rPr lang="en-US" altLang="zh-CN" sz="2400" baseline="-25000" dirty="0" smtClean="0">
                <a:latin typeface="微软雅黑" pitchFamily="34" charset="-122"/>
                <a:ea typeface="微软雅黑" pitchFamily="34" charset="-122"/>
                <a:cs typeface="Times New Roman" panose="02020603050405020304" pitchFamily="18" charset="0"/>
              </a:rPr>
              <a:t>2</a:t>
            </a:r>
            <a:r>
              <a:rPr lang="en-US" altLang="zh-CN" sz="2400" dirty="0" smtClean="0">
                <a:latin typeface="微软雅黑" pitchFamily="34" charset="-122"/>
                <a:ea typeface="微软雅黑" pitchFamily="34" charset="-122"/>
                <a:cs typeface="Times New Roman" panose="02020603050405020304" pitchFamily="18" charset="0"/>
              </a:rPr>
              <a:t>X</a:t>
            </a:r>
            <a:r>
              <a:rPr lang="en-US" altLang="zh-CN" sz="2400" baseline="-25000" dirty="0" smtClean="0">
                <a:latin typeface="微软雅黑" pitchFamily="34" charset="-122"/>
                <a:ea typeface="微软雅黑" pitchFamily="34" charset="-122"/>
                <a:cs typeface="Times New Roman" panose="02020603050405020304" pitchFamily="18" charset="0"/>
              </a:rPr>
              <a:t>2</a:t>
            </a:r>
            <a:r>
              <a:rPr lang="zh-CN" altLang="zh-CN" sz="2400" dirty="0" smtClean="0">
                <a:latin typeface="微软雅黑" pitchFamily="34" charset="-122"/>
                <a:ea typeface="微软雅黑" pitchFamily="34" charset="-122"/>
                <a:cs typeface="Times New Roman" panose="02020603050405020304" pitchFamily="18" charset="0"/>
              </a:rPr>
              <a:t>轴</a:t>
            </a:r>
            <a:r>
              <a:rPr lang="zh-CN" altLang="en-US" sz="2400" dirty="0" smtClean="0">
                <a:latin typeface="微软雅黑" pitchFamily="34" charset="-122"/>
                <a:ea typeface="微软雅黑" pitchFamily="34" charset="-122"/>
                <a:cs typeface="Times New Roman" panose="02020603050405020304" pitchFamily="18" charset="0"/>
              </a:rPr>
              <a:t>，</a:t>
            </a:r>
            <a:r>
              <a:rPr lang="zh-CN" altLang="zh-CN" sz="2400" dirty="0">
                <a:latin typeface="微软雅黑" pitchFamily="34" charset="-122"/>
                <a:ea typeface="微软雅黑" pitchFamily="34" charset="-122"/>
              </a:rPr>
              <a:t>用</a:t>
            </a:r>
            <a:r>
              <a:rPr lang="en-US" altLang="zh-CN" sz="2400" dirty="0">
                <a:latin typeface="微软雅黑" pitchFamily="34" charset="-122"/>
                <a:ea typeface="微软雅黑" pitchFamily="34" charset="-122"/>
              </a:rPr>
              <a:t>H</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面代替</a:t>
            </a:r>
            <a:r>
              <a:rPr lang="en-US" altLang="zh-CN" sz="2400" dirty="0">
                <a:latin typeface="微软雅黑" pitchFamily="34" charset="-122"/>
                <a:ea typeface="微软雅黑" pitchFamily="34" charset="-122"/>
              </a:rPr>
              <a:t>H</a:t>
            </a:r>
            <a:r>
              <a:rPr lang="zh-CN" altLang="zh-CN" sz="2400" dirty="0" smtClean="0">
                <a:latin typeface="微软雅黑" pitchFamily="34" charset="-122"/>
                <a:ea typeface="微软雅黑" pitchFamily="34" charset="-122"/>
              </a:rPr>
              <a:t>面</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cs typeface="Times New Roman" panose="02020603050405020304" pitchFamily="18" charset="0"/>
              </a:rPr>
              <a:t>从</a:t>
            </a:r>
            <a:r>
              <a:rPr lang="en-US" altLang="zh-CN" sz="2400" dirty="0" smtClean="0">
                <a:latin typeface="微软雅黑" pitchFamily="34" charset="-122"/>
                <a:ea typeface="微软雅黑" pitchFamily="34" charset="-122"/>
                <a:cs typeface="Times New Roman" panose="02020603050405020304" pitchFamily="18" charset="0"/>
              </a:rPr>
              <a:t>a</a:t>
            </a:r>
            <a:r>
              <a:rPr lang="en-US" altLang="zh-CN" sz="2400" baseline="-25000" dirty="0" smtClean="0">
                <a:latin typeface="微软雅黑" pitchFamily="34" charset="-122"/>
                <a:ea typeface="微软雅黑" pitchFamily="34" charset="-122"/>
                <a:cs typeface="Times New Roman" panose="02020603050405020304" pitchFamily="18" charset="0"/>
              </a:rPr>
              <a:t>1</a:t>
            </a:r>
            <a:r>
              <a:rPr lang="en-US" altLang="zh-CN" sz="2400" dirty="0" smtClean="0">
                <a:latin typeface="微软雅黑" pitchFamily="34" charset="-122"/>
                <a:ea typeface="微软雅黑" pitchFamily="34" charset="-122"/>
                <a:cs typeface="Times New Roman" panose="02020603050405020304" pitchFamily="18" charset="0"/>
              </a:rPr>
              <a:t>’</a:t>
            </a:r>
            <a:r>
              <a:rPr lang="zh-CN" altLang="zh-CN" sz="2400" dirty="0" smtClean="0">
                <a:latin typeface="微软雅黑" pitchFamily="34" charset="-122"/>
                <a:ea typeface="微软雅黑" pitchFamily="34" charset="-122"/>
                <a:cs typeface="Times New Roman" panose="02020603050405020304" pitchFamily="18" charset="0"/>
              </a:rPr>
              <a:t>向</a:t>
            </a:r>
            <a:r>
              <a:rPr lang="en-US" altLang="zh-CN" sz="2400" dirty="0">
                <a:latin typeface="微软雅黑" pitchFamily="34" charset="-122"/>
                <a:ea typeface="微软雅黑" pitchFamily="34" charset="-122"/>
                <a:cs typeface="Times New Roman" panose="02020603050405020304" pitchFamily="18" charset="0"/>
              </a:rPr>
              <a:t>O</a:t>
            </a:r>
            <a:r>
              <a:rPr lang="en-US" altLang="zh-CN" sz="2400" baseline="-25000" dirty="0">
                <a:latin typeface="微软雅黑" pitchFamily="34" charset="-122"/>
                <a:ea typeface="微软雅黑" pitchFamily="34" charset="-122"/>
                <a:cs typeface="Times New Roman" panose="02020603050405020304" pitchFamily="18" charset="0"/>
              </a:rPr>
              <a:t>2</a:t>
            </a:r>
            <a:r>
              <a:rPr lang="en-US" altLang="zh-CN" sz="2400" dirty="0" smtClean="0">
                <a:latin typeface="微软雅黑" pitchFamily="34" charset="-122"/>
                <a:ea typeface="微软雅黑" pitchFamily="34" charset="-122"/>
                <a:cs typeface="Times New Roman" panose="02020603050405020304" pitchFamily="18" charset="0"/>
              </a:rPr>
              <a:t>X</a:t>
            </a:r>
            <a:r>
              <a:rPr lang="en-US" altLang="zh-CN" sz="2400" baseline="-25000" dirty="0" smtClean="0">
                <a:latin typeface="微软雅黑" pitchFamily="34" charset="-122"/>
                <a:ea typeface="微软雅黑" pitchFamily="34" charset="-122"/>
                <a:cs typeface="Times New Roman" panose="02020603050405020304" pitchFamily="18" charset="0"/>
              </a:rPr>
              <a:t>2</a:t>
            </a:r>
            <a:r>
              <a:rPr lang="zh-CN" altLang="zh-CN" sz="2400" dirty="0">
                <a:latin typeface="微软雅黑" pitchFamily="34" charset="-122"/>
                <a:ea typeface="微软雅黑" pitchFamily="34" charset="-122"/>
                <a:cs typeface="Times New Roman" panose="02020603050405020304" pitchFamily="18" charset="0"/>
              </a:rPr>
              <a:t>轴作垂线并</a:t>
            </a:r>
            <a:r>
              <a:rPr lang="zh-CN" altLang="zh-CN" sz="2400" dirty="0" smtClean="0">
                <a:latin typeface="微软雅黑" pitchFamily="34" charset="-122"/>
                <a:ea typeface="微软雅黑" pitchFamily="34" charset="-122"/>
                <a:cs typeface="Times New Roman" panose="02020603050405020304" pitchFamily="18" charset="0"/>
              </a:rPr>
              <a:t>延长</a:t>
            </a:r>
            <a:r>
              <a:rPr lang="zh-CN" altLang="en-US" sz="2400" dirty="0" smtClean="0">
                <a:latin typeface="微软雅黑" pitchFamily="34" charset="-122"/>
                <a:ea typeface="微软雅黑" pitchFamily="34" charset="-122"/>
                <a:cs typeface="Times New Roman" panose="02020603050405020304" pitchFamily="18" charset="0"/>
              </a:rPr>
              <a:t>；</a:t>
            </a:r>
            <a:endParaRPr lang="en-US" altLang="zh-CN" sz="2400" dirty="0">
              <a:latin typeface="微软雅黑" pitchFamily="34" charset="-122"/>
              <a:ea typeface="微软雅黑" pitchFamily="34" charset="-122"/>
              <a:cs typeface="Times New Roman" panose="02020603050405020304" pitchFamily="18" charset="0"/>
            </a:endParaRPr>
          </a:p>
          <a:p>
            <a:pPr marL="342900" indent="-342900">
              <a:lnSpc>
                <a:spcPct val="150000"/>
              </a:lnSpc>
              <a:buFont typeface="+mj-ea"/>
              <a:buAutoNum type="circleNumDbPlain"/>
            </a:pPr>
            <a:r>
              <a:rPr lang="zh-CN" altLang="zh-CN" sz="2400" dirty="0">
                <a:latin typeface="微软雅黑" pitchFamily="34" charset="-122"/>
                <a:ea typeface="微软雅黑" pitchFamily="34" charset="-122"/>
                <a:cs typeface="Times New Roman" panose="02020603050405020304" pitchFamily="18" charset="0"/>
              </a:rPr>
              <a:t>量取</a:t>
            </a:r>
            <a:r>
              <a:rPr lang="en-US" altLang="zh-CN" sz="2400" dirty="0" smtClean="0">
                <a:latin typeface="微软雅黑" pitchFamily="34" charset="-122"/>
                <a:ea typeface="微软雅黑" pitchFamily="34" charset="-122"/>
                <a:cs typeface="Times New Roman" panose="02020603050405020304" pitchFamily="18" charset="0"/>
              </a:rPr>
              <a:t>aa</a:t>
            </a:r>
            <a:r>
              <a:rPr lang="en-US" altLang="zh-CN" sz="2400" baseline="-25000" dirty="0" smtClean="0">
                <a:latin typeface="微软雅黑" pitchFamily="34" charset="-122"/>
                <a:ea typeface="微软雅黑" pitchFamily="34" charset="-122"/>
                <a:cs typeface="Times New Roman" panose="02020603050405020304" pitchFamily="18" charset="0"/>
              </a:rPr>
              <a:t>X1</a:t>
            </a:r>
            <a:r>
              <a:rPr lang="en-US" altLang="zh-CN" sz="2400" dirty="0" smtClean="0">
                <a:latin typeface="微软雅黑" pitchFamily="34" charset="-122"/>
                <a:ea typeface="微软雅黑" pitchFamily="34" charset="-122"/>
                <a:cs typeface="Times New Roman" panose="02020603050405020304" pitchFamily="18" charset="0"/>
              </a:rPr>
              <a:t>=a</a:t>
            </a:r>
            <a:r>
              <a:rPr lang="en-US" altLang="zh-CN" sz="2400" baseline="-25000" dirty="0" smtClean="0">
                <a:latin typeface="微软雅黑" pitchFamily="34" charset="-122"/>
                <a:ea typeface="微软雅黑" pitchFamily="34" charset="-122"/>
                <a:cs typeface="Times New Roman" panose="02020603050405020304" pitchFamily="18" charset="0"/>
              </a:rPr>
              <a:t>2</a:t>
            </a:r>
            <a:r>
              <a:rPr lang="en-US" altLang="zh-CN" sz="2400" dirty="0" smtClean="0">
                <a:latin typeface="微软雅黑" pitchFamily="34" charset="-122"/>
                <a:ea typeface="微软雅黑" pitchFamily="34" charset="-122"/>
                <a:cs typeface="Times New Roman" panose="02020603050405020304" pitchFamily="18" charset="0"/>
              </a:rPr>
              <a:t>a</a:t>
            </a:r>
            <a:r>
              <a:rPr lang="en-US" altLang="zh-CN" sz="2400" baseline="-25000" dirty="0" smtClean="0">
                <a:latin typeface="微软雅黑" pitchFamily="34" charset="-122"/>
                <a:ea typeface="微软雅黑" pitchFamily="34" charset="-122"/>
                <a:cs typeface="Times New Roman" panose="02020603050405020304" pitchFamily="18" charset="0"/>
              </a:rPr>
              <a:t>X2</a:t>
            </a:r>
            <a:r>
              <a:rPr lang="zh-CN" altLang="zh-CN" sz="2400" dirty="0">
                <a:latin typeface="微软雅黑" pitchFamily="34" charset="-122"/>
                <a:ea typeface="微软雅黑" pitchFamily="34" charset="-122"/>
                <a:cs typeface="Times New Roman" panose="02020603050405020304" pitchFamily="18" charset="0"/>
              </a:rPr>
              <a:t>，确定</a:t>
            </a:r>
            <a:r>
              <a:rPr lang="en-US" altLang="zh-CN" sz="2400" dirty="0">
                <a:latin typeface="微软雅黑" pitchFamily="34" charset="-122"/>
                <a:ea typeface="微软雅黑" pitchFamily="34" charset="-122"/>
                <a:cs typeface="Times New Roman" panose="02020603050405020304" pitchFamily="18" charset="0"/>
              </a:rPr>
              <a:t>a</a:t>
            </a:r>
            <a:r>
              <a:rPr lang="en-US" altLang="zh-CN" sz="2400" baseline="-25000" dirty="0">
                <a:latin typeface="微软雅黑" pitchFamily="34" charset="-122"/>
                <a:ea typeface="微软雅黑" pitchFamily="34" charset="-122"/>
                <a:cs typeface="Times New Roman" panose="02020603050405020304" pitchFamily="18" charset="0"/>
              </a:rPr>
              <a:t>2</a:t>
            </a:r>
            <a:r>
              <a:rPr lang="zh-CN" altLang="zh-CN" sz="2400" dirty="0">
                <a:latin typeface="微软雅黑" pitchFamily="34" charset="-122"/>
                <a:ea typeface="微软雅黑" pitchFamily="34" charset="-122"/>
                <a:cs typeface="Times New Roman" panose="02020603050405020304" pitchFamily="18" charset="0"/>
              </a:rPr>
              <a:t>的</a:t>
            </a:r>
            <a:r>
              <a:rPr lang="zh-CN" altLang="zh-CN" sz="2400" dirty="0" smtClean="0">
                <a:latin typeface="微软雅黑" pitchFamily="34" charset="-122"/>
                <a:ea typeface="微软雅黑" pitchFamily="34" charset="-122"/>
                <a:cs typeface="Times New Roman" panose="02020603050405020304" pitchFamily="18" charset="0"/>
              </a:rPr>
              <a:t>位置</a:t>
            </a:r>
            <a:r>
              <a:rPr lang="zh-CN" altLang="en-US" sz="2400" dirty="0" smtClean="0">
                <a:latin typeface="微软雅黑" pitchFamily="34" charset="-122"/>
                <a:ea typeface="微软雅黑" pitchFamily="34" charset="-122"/>
                <a:cs typeface="Times New Roman" panose="02020603050405020304" pitchFamily="18" charset="0"/>
              </a:rPr>
              <a:t>。</a:t>
            </a:r>
            <a:endParaRPr lang="zh-CN" altLang="en-US" sz="2400" dirty="0">
              <a:latin typeface="微软雅黑" pitchFamily="34" charset="-122"/>
              <a:ea typeface="微软雅黑" pitchFamily="34" charset="-122"/>
              <a:cs typeface="Times New Roman" panose="02020603050405020304" pitchFamily="18" charset="0"/>
            </a:endParaRPr>
          </a:p>
        </p:txBody>
      </p:sp>
      <p:sp>
        <p:nvSpPr>
          <p:cNvPr id="10" name="矩形 9"/>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点的投影变换</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3" name="矩形 12"/>
          <p:cNvSpPr/>
          <p:nvPr/>
        </p:nvSpPr>
        <p:spPr>
          <a:xfrm>
            <a:off x="154851" y="1231041"/>
            <a:ext cx="428354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5.2</a:t>
            </a:r>
            <a:r>
              <a:rPr lang="en-US" altLang="zh-CN" sz="2800" kern="100" smtClean="0">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zh-CN" sz="2800" b="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点的</a:t>
            </a:r>
            <a:r>
              <a:rPr lang="zh-CN" altLang="en-US" sz="2800" kern="100" smtClean="0">
                <a:latin typeface="微软雅黑" panose="020B0503020204020204" pitchFamily="34" charset="-122"/>
                <a:ea typeface="微软雅黑" panose="020B0503020204020204" pitchFamily="34" charset="-122"/>
                <a:cs typeface="Times New Roman" panose="02020603050405020304" pitchFamily="18" charset="0"/>
              </a:rPr>
              <a:t>二次</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7420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4" name="矩形 3"/>
          <p:cNvSpPr/>
          <p:nvPr/>
        </p:nvSpPr>
        <p:spPr>
          <a:xfrm>
            <a:off x="1604798" y="1133122"/>
            <a:ext cx="434606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lang="zh-CN" altLang="en-US" sz="2800"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的四种应用</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
            <a:extLst>
              <a:ext uri="{FF2B5EF4-FFF2-40B4-BE49-F238E27FC236}">
                <a16:creationId xmlns:a16="http://schemas.microsoft.com/office/drawing/2014/main" xmlns="" id="{44D32484-5A81-4E42-806C-FA26D54DDF37}"/>
              </a:ext>
            </a:extLst>
          </p:cNvPr>
          <p:cNvSpPr txBox="1"/>
          <p:nvPr/>
        </p:nvSpPr>
        <p:spPr>
          <a:xfrm>
            <a:off x="2246247" y="2016630"/>
            <a:ext cx="8027305" cy="523220"/>
          </a:xfrm>
          <a:prstGeom prst="rect">
            <a:avLst/>
          </a:prstGeom>
          <a:noFill/>
        </p:spPr>
        <p:txBody>
          <a:bodyPr wrap="square" rtlCol="0">
            <a:spAutoFit/>
          </a:bodyPr>
          <a:lstStyle/>
          <a:p>
            <a:r>
              <a:rPr lang="en-US" altLang="zh-CN" sz="2800" b="1" dirty="0" smtClean="0">
                <a:latin typeface="微软雅黑" pitchFamily="34" charset="-122"/>
                <a:ea typeface="微软雅黑" pitchFamily="34" charset="-122"/>
              </a:rPr>
              <a:t>5.3.1 </a:t>
            </a:r>
            <a:r>
              <a:rPr lang="zh-CN" altLang="en-US" sz="2800" b="1" dirty="0" smtClean="0">
                <a:latin typeface="微软雅黑" pitchFamily="34" charset="-122"/>
                <a:ea typeface="微软雅黑" pitchFamily="34" charset="-122"/>
              </a:rPr>
              <a:t>一般</a:t>
            </a:r>
            <a:r>
              <a:rPr lang="zh-CN" altLang="en-US" sz="2800" b="1" dirty="0">
                <a:latin typeface="微软雅黑" pitchFamily="34" charset="-122"/>
                <a:ea typeface="微软雅黑" pitchFamily="34" charset="-122"/>
              </a:rPr>
              <a:t>位置直线变换为</a:t>
            </a:r>
            <a:r>
              <a:rPr lang="zh-CN" altLang="en-US" sz="2800" b="1" dirty="0" smtClean="0">
                <a:latin typeface="微软雅黑" pitchFamily="34" charset="-122"/>
                <a:ea typeface="微软雅黑" pitchFamily="34" charset="-122"/>
              </a:rPr>
              <a:t>投影面平行线</a:t>
            </a:r>
            <a:endParaRPr lang="zh-CN" altLang="en-US" sz="2800" b="1" dirty="0">
              <a:latin typeface="微软雅黑" pitchFamily="34" charset="-122"/>
              <a:ea typeface="微软雅黑" pitchFamily="34" charset="-122"/>
            </a:endParaRPr>
          </a:p>
        </p:txBody>
      </p:sp>
      <p:sp>
        <p:nvSpPr>
          <p:cNvPr id="6" name="文本框 1">
            <a:extLst>
              <a:ext uri="{FF2B5EF4-FFF2-40B4-BE49-F238E27FC236}">
                <a16:creationId xmlns:a16="http://schemas.microsoft.com/office/drawing/2014/main" xmlns="" id="{3C6D5A48-122A-4FBF-99CB-1BBE64B64734}"/>
              </a:ext>
            </a:extLst>
          </p:cNvPr>
          <p:cNvSpPr txBox="1"/>
          <p:nvPr/>
        </p:nvSpPr>
        <p:spPr>
          <a:xfrm>
            <a:off x="2246248" y="2777027"/>
            <a:ext cx="8027304" cy="523220"/>
          </a:xfrm>
          <a:prstGeom prst="rect">
            <a:avLst/>
          </a:prstGeom>
          <a:noFill/>
        </p:spPr>
        <p:txBody>
          <a:bodyPr wrap="square" rtlCol="0">
            <a:spAutoFit/>
          </a:bodyPr>
          <a:lstStyle/>
          <a:p>
            <a:r>
              <a:rPr lang="en-US" altLang="zh-CN" sz="2800" b="1" dirty="0" smtClean="0">
                <a:latin typeface="微软雅黑" pitchFamily="34" charset="-122"/>
                <a:ea typeface="微软雅黑" pitchFamily="34" charset="-122"/>
              </a:rPr>
              <a:t>5.3.2 </a:t>
            </a:r>
            <a:r>
              <a:rPr lang="zh-CN" altLang="en-US" sz="2800" b="1" dirty="0" smtClean="0">
                <a:latin typeface="微软雅黑" pitchFamily="34" charset="-122"/>
                <a:ea typeface="微软雅黑" pitchFamily="34" charset="-122"/>
              </a:rPr>
              <a:t>投影面平行线变换</a:t>
            </a:r>
            <a:r>
              <a:rPr lang="zh-CN" altLang="en-US" sz="2800" b="1" dirty="0">
                <a:latin typeface="微软雅黑" pitchFamily="34" charset="-122"/>
                <a:ea typeface="微软雅黑" pitchFamily="34" charset="-122"/>
              </a:rPr>
              <a:t>为</a:t>
            </a:r>
            <a:r>
              <a:rPr lang="zh-CN" altLang="en-US" sz="2800" b="1" dirty="0" smtClean="0">
                <a:latin typeface="微软雅黑" pitchFamily="34" charset="-122"/>
                <a:ea typeface="微软雅黑" pitchFamily="34" charset="-122"/>
              </a:rPr>
              <a:t>投影面垂直线</a:t>
            </a:r>
            <a:endParaRPr lang="zh-CN" altLang="en-US" sz="2800" b="1" dirty="0">
              <a:latin typeface="微软雅黑" pitchFamily="34" charset="-122"/>
              <a:ea typeface="微软雅黑" pitchFamily="34" charset="-122"/>
            </a:endParaRPr>
          </a:p>
        </p:txBody>
      </p:sp>
      <p:sp>
        <p:nvSpPr>
          <p:cNvPr id="7" name="文本框 5">
            <a:extLst>
              <a:ext uri="{FF2B5EF4-FFF2-40B4-BE49-F238E27FC236}">
                <a16:creationId xmlns:a16="http://schemas.microsoft.com/office/drawing/2014/main" xmlns="" id="{0F5DE0AB-F8F9-4CA9-9170-E2B78391FA33}"/>
              </a:ext>
            </a:extLst>
          </p:cNvPr>
          <p:cNvSpPr txBox="1"/>
          <p:nvPr/>
        </p:nvSpPr>
        <p:spPr>
          <a:xfrm>
            <a:off x="2246248" y="3537424"/>
            <a:ext cx="8309693" cy="523220"/>
          </a:xfrm>
          <a:prstGeom prst="rect">
            <a:avLst/>
          </a:prstGeom>
          <a:noFill/>
        </p:spPr>
        <p:txBody>
          <a:bodyPr wrap="square" rtlCol="0">
            <a:spAutoFit/>
          </a:bodyPr>
          <a:lstStyle/>
          <a:p>
            <a:r>
              <a:rPr lang="en-US" altLang="zh-CN" sz="2800" b="1" dirty="0" smtClean="0">
                <a:latin typeface="微软雅黑" pitchFamily="34" charset="-122"/>
                <a:ea typeface="微软雅黑" pitchFamily="34" charset="-122"/>
              </a:rPr>
              <a:t>5.3.3 </a:t>
            </a:r>
            <a:r>
              <a:rPr lang="zh-CN" altLang="en-US" sz="2800" b="1" dirty="0" smtClean="0">
                <a:latin typeface="微软雅黑" pitchFamily="34" charset="-122"/>
                <a:ea typeface="微软雅黑" pitchFamily="34" charset="-122"/>
              </a:rPr>
              <a:t>一般</a:t>
            </a:r>
            <a:r>
              <a:rPr lang="zh-CN" altLang="en-US" sz="2800" b="1" dirty="0">
                <a:latin typeface="微软雅黑" pitchFamily="34" charset="-122"/>
                <a:ea typeface="微软雅黑" pitchFamily="34" charset="-122"/>
              </a:rPr>
              <a:t>位置平面变换为</a:t>
            </a:r>
            <a:r>
              <a:rPr lang="zh-CN" altLang="en-US" sz="2800" b="1" dirty="0" smtClean="0">
                <a:latin typeface="微软雅黑" pitchFamily="34" charset="-122"/>
                <a:ea typeface="微软雅黑" pitchFamily="34" charset="-122"/>
              </a:rPr>
              <a:t>投影面垂直面</a:t>
            </a:r>
            <a:endParaRPr lang="zh-CN" altLang="en-US" sz="2800" b="1" dirty="0">
              <a:latin typeface="微软雅黑" pitchFamily="34" charset="-122"/>
              <a:ea typeface="微软雅黑" pitchFamily="34" charset="-122"/>
            </a:endParaRPr>
          </a:p>
        </p:txBody>
      </p:sp>
      <p:sp>
        <p:nvSpPr>
          <p:cNvPr id="8" name="文本框 8">
            <a:extLst>
              <a:ext uri="{FF2B5EF4-FFF2-40B4-BE49-F238E27FC236}">
                <a16:creationId xmlns:a16="http://schemas.microsoft.com/office/drawing/2014/main" xmlns="" id="{D6F8ABC6-7DF0-41CD-99D5-CD0497182136}"/>
              </a:ext>
            </a:extLst>
          </p:cNvPr>
          <p:cNvSpPr txBox="1"/>
          <p:nvPr/>
        </p:nvSpPr>
        <p:spPr>
          <a:xfrm>
            <a:off x="2246248" y="4297821"/>
            <a:ext cx="8309693" cy="523220"/>
          </a:xfrm>
          <a:prstGeom prst="rect">
            <a:avLst/>
          </a:prstGeom>
          <a:noFill/>
        </p:spPr>
        <p:txBody>
          <a:bodyPr wrap="square" rtlCol="0">
            <a:spAutoFit/>
          </a:bodyPr>
          <a:lstStyle/>
          <a:p>
            <a:r>
              <a:rPr lang="en-US" altLang="zh-CN" sz="2800" b="1" dirty="0" smtClean="0">
                <a:latin typeface="微软雅黑" pitchFamily="34" charset="-122"/>
                <a:ea typeface="微软雅黑" pitchFamily="34" charset="-122"/>
              </a:rPr>
              <a:t>5.3.4 </a:t>
            </a:r>
            <a:r>
              <a:rPr lang="zh-CN" altLang="en-US" sz="2800" b="1" dirty="0" smtClean="0">
                <a:latin typeface="微软雅黑" pitchFamily="34" charset="-122"/>
                <a:ea typeface="微软雅黑" pitchFamily="34" charset="-122"/>
              </a:rPr>
              <a:t>投影面垂直面变换</a:t>
            </a:r>
            <a:r>
              <a:rPr lang="zh-CN" altLang="en-US" sz="2800" b="1" dirty="0">
                <a:latin typeface="微软雅黑" pitchFamily="34" charset="-122"/>
                <a:ea typeface="微软雅黑" pitchFamily="34" charset="-122"/>
              </a:rPr>
              <a:t>为投影面的平行面</a:t>
            </a: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4010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pic>
        <p:nvPicPr>
          <p:cNvPr id="205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040" y="1618270"/>
            <a:ext cx="7135147" cy="40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47452" y="1137027"/>
            <a:ext cx="679705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一般位置直线变换为投影面平行线</a:t>
            </a:r>
          </a:p>
        </p:txBody>
      </p:sp>
      <p:sp>
        <p:nvSpPr>
          <p:cNvPr id="9" name="文本框 16">
            <a:extLst>
              <a:ext uri="{FF2B5EF4-FFF2-40B4-BE49-F238E27FC236}">
                <a16:creationId xmlns:a16="http://schemas.microsoft.com/office/drawing/2014/main" xmlns="" id="{18B9643C-C783-4E91-92E2-00460463BD79}"/>
              </a:ext>
            </a:extLst>
          </p:cNvPr>
          <p:cNvSpPr txBox="1"/>
          <p:nvPr/>
        </p:nvSpPr>
        <p:spPr>
          <a:xfrm>
            <a:off x="147452" y="2046307"/>
            <a:ext cx="5034148" cy="3970318"/>
          </a:xfrm>
          <a:prstGeom prst="rect">
            <a:avLst/>
          </a:prstGeom>
          <a:noFill/>
        </p:spPr>
        <p:txBody>
          <a:bodyPr wrap="square">
            <a:spAutoFit/>
          </a:bodyPr>
          <a:lstStyle/>
          <a:p>
            <a:pPr>
              <a:lnSpc>
                <a:spcPct val="150000"/>
              </a:lnSpc>
            </a:pP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一般位置直线经过一次变换，可成为投影面的平行线。</a:t>
            </a:r>
            <a:endParaRPr lang="en-US" altLang="zh-CN" sz="2400" kern="100" dirty="0">
              <a:solidFill>
                <a:srgbClr val="FF0000"/>
              </a:solidFill>
              <a:latin typeface="微软雅黑" pitchFamily="34" charset="-122"/>
              <a:ea typeface="微软雅黑" pitchFamily="34" charset="-122"/>
              <a:cs typeface="Times New Roman" panose="02020603050405020304" pitchFamily="18" charset="0"/>
            </a:endParaRPr>
          </a:p>
          <a:p>
            <a:pPr>
              <a:lnSpc>
                <a:spcPct val="150000"/>
              </a:lnSpc>
            </a:pPr>
            <a:r>
              <a:rPr lang="zh-CN" altLang="zh-CN" sz="2400" kern="100" dirty="0">
                <a:latin typeface="微软雅黑" pitchFamily="34" charset="-122"/>
                <a:ea typeface="微软雅黑" pitchFamily="34" charset="-122"/>
                <a:cs typeface="Times New Roman" panose="02020603050405020304" pitchFamily="18" charset="0"/>
              </a:rPr>
              <a:t>新</a:t>
            </a:r>
            <a:r>
              <a:rPr lang="zh-CN" altLang="zh-CN" sz="2400" kern="100" dirty="0" smtClean="0">
                <a:latin typeface="微软雅黑" pitchFamily="34" charset="-122"/>
                <a:ea typeface="微软雅黑" pitchFamily="34" charset="-122"/>
                <a:cs typeface="Times New Roman" panose="02020603050405020304" pitchFamily="18" charset="0"/>
              </a:rPr>
              <a:t>投影面</a:t>
            </a:r>
            <a:r>
              <a:rPr lang="en-US" altLang="zh-CN" sz="2400" kern="100" dirty="0">
                <a:latin typeface="微软雅黑" pitchFamily="34" charset="-122"/>
                <a:ea typeface="微软雅黑" pitchFamily="34" charset="-122"/>
                <a:cs typeface="Times New Roman" panose="02020603050405020304" pitchFamily="18" charset="0"/>
              </a:rPr>
              <a:t>V</a:t>
            </a:r>
            <a:r>
              <a:rPr lang="en-US" altLang="zh-CN" sz="2400" kern="100" baseline="-25000" dirty="0" smtClean="0">
                <a:latin typeface="微软雅黑" pitchFamily="34" charset="-122"/>
                <a:ea typeface="微软雅黑" pitchFamily="34" charset="-122"/>
                <a:cs typeface="Times New Roman" panose="02020603050405020304" pitchFamily="18" charset="0"/>
              </a:rPr>
              <a:t>1</a:t>
            </a:r>
            <a:r>
              <a:rPr lang="zh-CN" altLang="zh-CN" sz="2400" kern="100" dirty="0">
                <a:latin typeface="微软雅黑" pitchFamily="34" charset="-122"/>
                <a:ea typeface="微软雅黑" pitchFamily="34" charset="-122"/>
                <a:cs typeface="Times New Roman" panose="02020603050405020304" pitchFamily="18" charset="0"/>
              </a:rPr>
              <a:t>垂直于</a:t>
            </a:r>
            <a:r>
              <a:rPr lang="zh-CN" altLang="zh-CN" sz="2400" kern="100" dirty="0" smtClean="0">
                <a:latin typeface="微软雅黑" pitchFamily="34" charset="-122"/>
                <a:ea typeface="微软雅黑" pitchFamily="34" charset="-122"/>
                <a:cs typeface="Times New Roman" panose="02020603050405020304" pitchFamily="18" charset="0"/>
              </a:rPr>
              <a:t>投影面</a:t>
            </a:r>
            <a:r>
              <a:rPr lang="en-US" altLang="zh-CN" sz="2400" kern="100" dirty="0">
                <a:latin typeface="微软雅黑" pitchFamily="34" charset="-122"/>
                <a:ea typeface="微软雅黑" pitchFamily="34" charset="-122"/>
                <a:cs typeface="Times New Roman" panose="02020603050405020304" pitchFamily="18" charset="0"/>
              </a:rPr>
              <a:t>H</a:t>
            </a:r>
            <a:r>
              <a:rPr lang="zh-CN" altLang="zh-CN" sz="2400" kern="100" dirty="0" smtClean="0">
                <a:latin typeface="微软雅黑" pitchFamily="34" charset="-122"/>
                <a:ea typeface="微软雅黑" pitchFamily="34" charset="-122"/>
                <a:cs typeface="Times New Roman" panose="02020603050405020304" pitchFamily="18" charset="0"/>
              </a:rPr>
              <a:t>且</a:t>
            </a:r>
            <a:r>
              <a:rPr lang="zh-CN" altLang="zh-CN" sz="2400" kern="100" dirty="0">
                <a:latin typeface="微软雅黑" pitchFamily="34" charset="-122"/>
                <a:ea typeface="微软雅黑" pitchFamily="34" charset="-122"/>
                <a:cs typeface="Times New Roman" panose="02020603050405020304" pitchFamily="18" charset="0"/>
              </a:rPr>
              <a:t>平行于直线</a:t>
            </a:r>
            <a:r>
              <a:rPr lang="en-US" altLang="zh-CN" sz="2400" kern="100" dirty="0">
                <a:latin typeface="微软雅黑" pitchFamily="34" charset="-122"/>
                <a:ea typeface="微软雅黑" pitchFamily="34" charset="-122"/>
                <a:cs typeface="Times New Roman" panose="02020603050405020304" pitchFamily="18" charset="0"/>
              </a:rPr>
              <a:t>AB</a:t>
            </a:r>
            <a:r>
              <a:rPr lang="zh-CN" altLang="en-US" sz="2400" kern="100" dirty="0">
                <a:latin typeface="微软雅黑" pitchFamily="34" charset="-122"/>
                <a:ea typeface="微软雅黑" pitchFamily="34" charset="-122"/>
                <a:cs typeface="Times New Roman" panose="02020603050405020304" pitchFamily="18" charset="0"/>
              </a:rPr>
              <a:t>。新投影</a:t>
            </a:r>
            <a:r>
              <a:rPr lang="zh-CN" altLang="en-US" sz="2400" kern="100" dirty="0" smtClean="0">
                <a:latin typeface="微软雅黑" pitchFamily="34" charset="-122"/>
                <a:ea typeface="微软雅黑" pitchFamily="34" charset="-122"/>
                <a:cs typeface="Times New Roman" panose="02020603050405020304" pitchFamily="18" charset="0"/>
              </a:rPr>
              <a:t>体系</a:t>
            </a:r>
            <a:r>
              <a:rPr lang="en-US" altLang="zh-CN" sz="2400" kern="100" dirty="0" smtClean="0">
                <a:latin typeface="微软雅黑" pitchFamily="34" charset="-122"/>
                <a:ea typeface="微软雅黑" pitchFamily="34" charset="-122"/>
                <a:cs typeface="Times New Roman" panose="02020603050405020304" pitchFamily="18" charset="0"/>
              </a:rPr>
              <a:t>V</a:t>
            </a:r>
            <a:r>
              <a:rPr lang="en-US" altLang="zh-CN" sz="2400" kern="100" baseline="-25000" dirty="0" smtClean="0">
                <a:latin typeface="微软雅黑" pitchFamily="34" charset="-122"/>
                <a:ea typeface="微软雅黑" pitchFamily="34" charset="-122"/>
                <a:cs typeface="Times New Roman" panose="02020603050405020304" pitchFamily="18" charset="0"/>
              </a:rPr>
              <a:t>1</a:t>
            </a:r>
            <a:r>
              <a:rPr lang="en-US" altLang="zh-CN" sz="2400" kern="100" dirty="0" smtClean="0">
                <a:latin typeface="微软雅黑" pitchFamily="34" charset="-122"/>
                <a:ea typeface="微软雅黑" pitchFamily="34" charset="-122"/>
                <a:cs typeface="Times New Roman" panose="02020603050405020304" pitchFamily="18" charset="0"/>
              </a:rPr>
              <a:t>/H</a:t>
            </a:r>
            <a:r>
              <a:rPr lang="zh-CN" altLang="en-US" sz="2400" kern="100" dirty="0" smtClean="0">
                <a:latin typeface="微软雅黑" pitchFamily="34" charset="-122"/>
                <a:ea typeface="微软雅黑" pitchFamily="34" charset="-122"/>
                <a:cs typeface="Times New Roman" panose="02020603050405020304" pitchFamily="18" charset="0"/>
              </a:rPr>
              <a:t>内，</a:t>
            </a:r>
            <a:r>
              <a:rPr lang="en-US" altLang="zh-CN" sz="2400" dirty="0">
                <a:latin typeface="微软雅黑" pitchFamily="34" charset="-122"/>
                <a:ea typeface="微软雅黑" pitchFamily="34" charset="-122"/>
                <a:cs typeface="Times New Roman" panose="02020603050405020304" pitchFamily="18" charset="0"/>
              </a:rPr>
              <a:t> </a:t>
            </a:r>
            <a:r>
              <a:rPr lang="en-US" altLang="zh-CN" sz="2400" dirty="0" smtClean="0">
                <a:latin typeface="微软雅黑" pitchFamily="34" charset="-122"/>
                <a:ea typeface="微软雅黑" pitchFamily="34" charset="-122"/>
                <a:cs typeface="Times New Roman" pitchFamily="18" charset="0"/>
              </a:rPr>
              <a:t>a</a:t>
            </a:r>
            <a:r>
              <a:rPr lang="en-US" altLang="zh-CN" sz="2400" baseline="-25000" dirty="0" smtClean="0">
                <a:latin typeface="微软雅黑" pitchFamily="34" charset="-122"/>
                <a:ea typeface="微软雅黑" pitchFamily="34" charset="-122"/>
                <a:cs typeface="Times New Roman" pitchFamily="18" charset="0"/>
              </a:rPr>
              <a:t>1</a:t>
            </a:r>
            <a:r>
              <a:rPr lang="en-US" altLang="zh-CN" sz="2400" dirty="0" smtClean="0">
                <a:latin typeface="微软雅黑" pitchFamily="34" charset="-122"/>
                <a:ea typeface="微软雅黑" pitchFamily="34" charset="-122"/>
                <a:cs typeface="Times New Roman" pitchFamily="18" charset="0"/>
              </a:rPr>
              <a:t>’b</a:t>
            </a:r>
            <a:r>
              <a:rPr lang="en-US" altLang="zh-CN" sz="2400" baseline="-25000" dirty="0" smtClean="0">
                <a:latin typeface="微软雅黑" pitchFamily="34" charset="-122"/>
                <a:ea typeface="微软雅黑" pitchFamily="34" charset="-122"/>
                <a:cs typeface="Times New Roman" pitchFamily="18" charset="0"/>
              </a:rPr>
              <a:t>1</a:t>
            </a:r>
            <a:r>
              <a:rPr lang="en-US" altLang="zh-CN" sz="2400" dirty="0">
                <a:latin typeface="微软雅黑" pitchFamily="34" charset="-122"/>
                <a:ea typeface="微软雅黑" pitchFamily="34" charset="-122"/>
                <a:cs typeface="Times New Roman" pitchFamily="18" charset="0"/>
              </a:rPr>
              <a:t>’</a:t>
            </a:r>
            <a:r>
              <a:rPr lang="zh-CN" altLang="zh-CN" sz="2400" kern="100" dirty="0" smtClean="0">
                <a:latin typeface="微软雅黑" pitchFamily="34" charset="-122"/>
                <a:ea typeface="微软雅黑" pitchFamily="34" charset="-122"/>
                <a:cs typeface="Times New Roman" panose="02020603050405020304" pitchFamily="18" charset="0"/>
              </a:rPr>
              <a:t>反映</a:t>
            </a:r>
            <a:r>
              <a:rPr lang="zh-CN" altLang="zh-CN" sz="2400" kern="100" dirty="0">
                <a:latin typeface="微软雅黑" pitchFamily="34" charset="-122"/>
                <a:ea typeface="微软雅黑" pitchFamily="34" charset="-122"/>
                <a:cs typeface="Times New Roman" panose="02020603050405020304" pitchFamily="18" charset="0"/>
              </a:rPr>
              <a:t>直线的实长</a:t>
            </a:r>
            <a:r>
              <a:rPr lang="zh-CN" altLang="zh-CN" sz="2400" kern="100" dirty="0" smtClean="0">
                <a:latin typeface="微软雅黑" pitchFamily="34" charset="-122"/>
                <a:ea typeface="微软雅黑" pitchFamily="34" charset="-122"/>
                <a:cs typeface="Times New Roman" panose="02020603050405020304" pitchFamily="18" charset="0"/>
              </a:rPr>
              <a:t>，</a:t>
            </a:r>
            <a:r>
              <a:rPr lang="en-US" altLang="zh-CN" sz="2400" dirty="0">
                <a:latin typeface="微软雅黑" pitchFamily="34" charset="-122"/>
                <a:ea typeface="微软雅黑" pitchFamily="34" charset="-122"/>
                <a:cs typeface="Times New Roman" pitchFamily="18" charset="0"/>
              </a:rPr>
              <a:t> a</a:t>
            </a:r>
            <a:r>
              <a:rPr lang="en-US" altLang="zh-CN" sz="2400" baseline="-25000" dirty="0">
                <a:latin typeface="微软雅黑" pitchFamily="34" charset="-122"/>
                <a:ea typeface="微软雅黑" pitchFamily="34" charset="-122"/>
                <a:cs typeface="Times New Roman" pitchFamily="18" charset="0"/>
              </a:rPr>
              <a:t>1</a:t>
            </a:r>
            <a:r>
              <a:rPr lang="en-US" altLang="zh-CN" sz="2400" dirty="0">
                <a:latin typeface="微软雅黑" pitchFamily="34" charset="-122"/>
                <a:ea typeface="微软雅黑" pitchFamily="34" charset="-122"/>
                <a:cs typeface="Times New Roman" pitchFamily="18" charset="0"/>
              </a:rPr>
              <a:t>’b</a:t>
            </a:r>
            <a:r>
              <a:rPr lang="en-US" altLang="zh-CN" sz="2400" baseline="-25000" dirty="0">
                <a:latin typeface="微软雅黑" pitchFamily="34" charset="-122"/>
                <a:ea typeface="微软雅黑" pitchFamily="34" charset="-122"/>
                <a:cs typeface="Times New Roman" pitchFamily="18" charset="0"/>
              </a:rPr>
              <a:t>1</a:t>
            </a:r>
            <a:r>
              <a:rPr lang="en-US" altLang="zh-CN" sz="2400" dirty="0">
                <a:latin typeface="微软雅黑" pitchFamily="34" charset="-122"/>
                <a:ea typeface="微软雅黑" pitchFamily="34" charset="-122"/>
                <a:cs typeface="Times New Roman" pitchFamily="18" charset="0"/>
              </a:rPr>
              <a:t>’</a:t>
            </a:r>
            <a:r>
              <a:rPr lang="zh-CN" altLang="zh-CN" sz="2400" kern="100" dirty="0" smtClean="0">
                <a:latin typeface="微软雅黑" pitchFamily="34" charset="-122"/>
                <a:ea typeface="微软雅黑" pitchFamily="34" charset="-122"/>
                <a:cs typeface="Times New Roman" panose="02020603050405020304" pitchFamily="18" charset="0"/>
              </a:rPr>
              <a:t>与</a:t>
            </a:r>
            <a:r>
              <a:rPr lang="en-US" altLang="zh-CN" sz="2400" kern="100" dirty="0" smtClean="0">
                <a:latin typeface="微软雅黑" pitchFamily="34" charset="-122"/>
                <a:ea typeface="微软雅黑" pitchFamily="34" charset="-122"/>
                <a:cs typeface="Times New Roman" panose="02020603050405020304" pitchFamily="18" charset="0"/>
              </a:rPr>
              <a:t>O</a:t>
            </a:r>
            <a:r>
              <a:rPr lang="en-US" altLang="zh-CN" sz="2400" kern="100" baseline="-25000" dirty="0" smtClean="0">
                <a:latin typeface="微软雅黑" pitchFamily="34" charset="-122"/>
                <a:ea typeface="微软雅黑" pitchFamily="34" charset="-122"/>
                <a:cs typeface="Times New Roman" panose="02020603050405020304" pitchFamily="18" charset="0"/>
              </a:rPr>
              <a:t>1</a:t>
            </a:r>
            <a:r>
              <a:rPr lang="en-US" altLang="zh-CN" sz="2400" kern="100" dirty="0" smtClean="0">
                <a:latin typeface="微软雅黑" pitchFamily="34" charset="-122"/>
                <a:ea typeface="微软雅黑" pitchFamily="34" charset="-122"/>
                <a:cs typeface="Times New Roman" panose="02020603050405020304" pitchFamily="18" charset="0"/>
              </a:rPr>
              <a:t>X</a:t>
            </a:r>
            <a:r>
              <a:rPr lang="en-US" altLang="zh-CN" sz="2400" kern="100" baseline="-25000" dirty="0" smtClean="0">
                <a:latin typeface="微软雅黑" pitchFamily="34" charset="-122"/>
                <a:ea typeface="微软雅黑" pitchFamily="34" charset="-122"/>
                <a:cs typeface="Times New Roman" panose="02020603050405020304" pitchFamily="18" charset="0"/>
              </a:rPr>
              <a:t>1</a:t>
            </a:r>
            <a:r>
              <a:rPr lang="zh-CN" altLang="zh-CN" sz="2400" kern="100" dirty="0">
                <a:latin typeface="微软雅黑" pitchFamily="34" charset="-122"/>
                <a:ea typeface="微软雅黑" pitchFamily="34" charset="-122"/>
                <a:cs typeface="Times New Roman" panose="02020603050405020304" pitchFamily="18" charset="0"/>
              </a:rPr>
              <a:t>轴的夹角，反映</a:t>
            </a:r>
            <a:r>
              <a:rPr lang="en-US" altLang="zh-CN" sz="2400" kern="100" dirty="0">
                <a:latin typeface="微软雅黑" pitchFamily="34" charset="-122"/>
                <a:ea typeface="微软雅黑" pitchFamily="34" charset="-122"/>
                <a:cs typeface="Times New Roman" panose="02020603050405020304" pitchFamily="18" charset="0"/>
              </a:rPr>
              <a:t>AB</a:t>
            </a:r>
            <a:r>
              <a:rPr lang="zh-CN" altLang="zh-CN" sz="2400" kern="100" dirty="0">
                <a:latin typeface="微软雅黑" pitchFamily="34" charset="-122"/>
                <a:ea typeface="微软雅黑" pitchFamily="34" charset="-122"/>
                <a:cs typeface="Times New Roman" panose="02020603050405020304" pitchFamily="18" charset="0"/>
              </a:rPr>
              <a:t>直线</a:t>
            </a:r>
            <a:r>
              <a:rPr lang="zh-CN" altLang="zh-CN" sz="2400" kern="100" dirty="0" smtClean="0">
                <a:latin typeface="微软雅黑" pitchFamily="34" charset="-122"/>
                <a:ea typeface="微软雅黑" pitchFamily="34" charset="-122"/>
                <a:cs typeface="Times New Roman" panose="02020603050405020304" pitchFamily="18" charset="0"/>
              </a:rPr>
              <a:t>与</a:t>
            </a:r>
            <a:r>
              <a:rPr lang="zh-CN" altLang="en-US" sz="2400" kern="100" dirty="0">
                <a:latin typeface="微软雅黑" pitchFamily="34" charset="-122"/>
                <a:ea typeface="微软雅黑" pitchFamily="34" charset="-122"/>
                <a:cs typeface="Times New Roman" panose="02020603050405020304" pitchFamily="18" charset="0"/>
              </a:rPr>
              <a:t>水平</a:t>
            </a:r>
            <a:r>
              <a:rPr lang="zh-CN" altLang="zh-CN" sz="2400" kern="100" dirty="0" smtClean="0">
                <a:latin typeface="微软雅黑" pitchFamily="34" charset="-122"/>
                <a:ea typeface="微软雅黑" pitchFamily="34" charset="-122"/>
                <a:cs typeface="Times New Roman" panose="02020603050405020304" pitchFamily="18" charset="0"/>
              </a:rPr>
              <a:t>投影面</a:t>
            </a:r>
            <a:r>
              <a:rPr lang="en-US" altLang="zh-CN" sz="2400" kern="100" dirty="0">
                <a:latin typeface="微软雅黑" pitchFamily="34" charset="-122"/>
                <a:ea typeface="微软雅黑" pitchFamily="34" charset="-122"/>
                <a:cs typeface="Times New Roman" panose="02020603050405020304" pitchFamily="18" charset="0"/>
              </a:rPr>
              <a:t>H</a:t>
            </a:r>
            <a:r>
              <a:rPr lang="zh-CN" altLang="zh-CN" sz="2400" kern="100" dirty="0" smtClean="0">
                <a:latin typeface="微软雅黑" pitchFamily="34" charset="-122"/>
                <a:ea typeface="微软雅黑" pitchFamily="34" charset="-122"/>
                <a:cs typeface="Times New Roman" panose="02020603050405020304" pitchFamily="18" charset="0"/>
              </a:rPr>
              <a:t>的倾角</a:t>
            </a:r>
            <a:r>
              <a:rPr lang="zh-CN" altLang="zh-CN" sz="2400" dirty="0">
                <a:latin typeface="微软雅黑" pitchFamily="34" charset="-122"/>
                <a:ea typeface="微软雅黑" pitchFamily="34" charset="-122"/>
              </a:rPr>
              <a:t>α </a:t>
            </a:r>
            <a:r>
              <a:rPr lang="zh-CN" altLang="zh-CN" sz="2400" kern="100" dirty="0" smtClean="0">
                <a:latin typeface="微软雅黑" pitchFamily="34" charset="-122"/>
                <a:ea typeface="微软雅黑" pitchFamily="34" charset="-122"/>
                <a:cs typeface="Times New Roman" panose="02020603050405020304" pitchFamily="18" charset="0"/>
              </a:rPr>
              <a:t>。</a:t>
            </a:r>
            <a:endParaRPr lang="zh-CN" altLang="zh-CN" sz="2400" kern="100" dirty="0">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4381818" y="431648"/>
            <a:ext cx="413446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lang="zh-CN" altLang="en-US" sz="2800" kern="1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的四种应用</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4834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4" name="矩形 3"/>
          <p:cNvSpPr/>
          <p:nvPr/>
        </p:nvSpPr>
        <p:spPr>
          <a:xfrm>
            <a:off x="397884" y="1050106"/>
            <a:ext cx="679705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投影面平行线</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变换为投影面垂直线</a:t>
            </a:r>
          </a:p>
        </p:txBody>
      </p:sp>
      <p:sp>
        <p:nvSpPr>
          <p:cNvPr id="9" name="文本框 16">
            <a:extLst>
              <a:ext uri="{FF2B5EF4-FFF2-40B4-BE49-F238E27FC236}">
                <a16:creationId xmlns:a16="http://schemas.microsoft.com/office/drawing/2014/main" xmlns="" id="{18B9643C-C783-4E91-92E2-00460463BD79}"/>
              </a:ext>
            </a:extLst>
          </p:cNvPr>
          <p:cNvSpPr txBox="1"/>
          <p:nvPr/>
        </p:nvSpPr>
        <p:spPr>
          <a:xfrm>
            <a:off x="397884" y="1823846"/>
            <a:ext cx="4734560" cy="4524315"/>
          </a:xfrm>
          <a:prstGeom prst="rect">
            <a:avLst/>
          </a:prstGeom>
          <a:noFill/>
        </p:spPr>
        <p:txBody>
          <a:bodyPr wrap="square">
            <a:spAutoFit/>
          </a:bodyPr>
          <a:lstStyle/>
          <a:p>
            <a:pPr>
              <a:lnSpc>
                <a:spcPct val="150000"/>
              </a:lnSpc>
            </a:pP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投影面平行线</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经过</a:t>
            </a: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一次变换，可成为</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投影面</a:t>
            </a: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垂直</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线</a:t>
            </a: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a:t>
            </a:r>
            <a:endParaRPr lang="en-US" altLang="zh-CN" sz="2400" kern="100" dirty="0">
              <a:solidFill>
                <a:srgbClr val="FF0000"/>
              </a:solidFill>
              <a:latin typeface="微软雅黑" pitchFamily="34" charset="-122"/>
              <a:ea typeface="微软雅黑" pitchFamily="34" charset="-122"/>
              <a:cs typeface="Times New Roman" panose="02020603050405020304" pitchFamily="18" charset="0"/>
            </a:endParaRPr>
          </a:p>
          <a:p>
            <a:pPr>
              <a:lnSpc>
                <a:spcPct val="150000"/>
              </a:lnSpc>
            </a:pPr>
            <a:r>
              <a:rPr lang="zh-CN" altLang="zh-CN" sz="2400" smtClean="0">
                <a:latin typeface="微软雅黑" pitchFamily="34" charset="-122"/>
                <a:ea typeface="微软雅黑" pitchFamily="34" charset="-122"/>
              </a:rPr>
              <a:t>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在新投影体系</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中是垂直于</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面的直线</a:t>
            </a:r>
            <a:r>
              <a:rPr lang="zh-CN" altLang="zh-CN" sz="2400" dirty="0" smtClean="0">
                <a:latin typeface="微软雅黑" pitchFamily="34" charset="-122"/>
                <a:ea typeface="微软雅黑" pitchFamily="34" charset="-122"/>
              </a:rPr>
              <a:t>。作图</a:t>
            </a:r>
            <a:r>
              <a:rPr lang="zh-CN" altLang="zh-CN" sz="2400" dirty="0">
                <a:latin typeface="微软雅黑" pitchFamily="34" charset="-122"/>
                <a:ea typeface="微软雅黑" pitchFamily="34" charset="-122"/>
              </a:rPr>
              <a:t>过程：</a:t>
            </a:r>
            <a:r>
              <a:rPr lang="zh-CN" altLang="zh-CN" sz="2400" dirty="0" smtClean="0">
                <a:latin typeface="微软雅黑" pitchFamily="34" charset="-122"/>
                <a:ea typeface="微软雅黑" pitchFamily="34" charset="-122"/>
              </a:rPr>
              <a:t>先画</a:t>
            </a:r>
            <a:r>
              <a:rPr lang="zh-CN" altLang="zh-CN" sz="2400" dirty="0">
                <a:latin typeface="微软雅黑" pitchFamily="34" charset="-122"/>
                <a:ea typeface="微软雅黑" pitchFamily="34" charset="-122"/>
              </a:rPr>
              <a:t>出与水平面投影</a:t>
            </a:r>
            <a:r>
              <a:rPr lang="en-US" altLang="zh-CN" sz="2400" dirty="0" err="1">
                <a:latin typeface="微软雅黑" pitchFamily="34" charset="-122"/>
                <a:ea typeface="微软雅黑" pitchFamily="34" charset="-122"/>
              </a:rPr>
              <a:t>ab</a:t>
            </a:r>
            <a:r>
              <a:rPr lang="zh-CN" altLang="zh-CN" sz="2400" dirty="0">
                <a:latin typeface="微软雅黑" pitchFamily="34" charset="-122"/>
                <a:ea typeface="微软雅黑" pitchFamily="34" charset="-122"/>
              </a:rPr>
              <a:t>垂直的新投影轴</a:t>
            </a:r>
            <a:r>
              <a:rPr lang="en-US" altLang="zh-CN" sz="2400" dirty="0">
                <a:latin typeface="微软雅黑" pitchFamily="34" charset="-122"/>
                <a:ea typeface="微软雅黑" pitchFamily="34" charset="-122"/>
              </a:rPr>
              <a:t>X</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再</a:t>
            </a:r>
            <a:r>
              <a:rPr lang="zh-CN" altLang="en-US" sz="2400" dirty="0" smtClean="0">
                <a:latin typeface="微软雅黑" pitchFamily="34" charset="-122"/>
                <a:ea typeface="微软雅黑" pitchFamily="34" charset="-122"/>
              </a:rPr>
              <a:t>作</a:t>
            </a:r>
            <a:r>
              <a:rPr lang="zh-CN" altLang="zh-CN" sz="2400" dirty="0" smtClean="0">
                <a:latin typeface="微软雅黑" pitchFamily="34" charset="-122"/>
                <a:ea typeface="微软雅黑" pitchFamily="34" charset="-122"/>
              </a:rPr>
              <a:t>出</a:t>
            </a:r>
            <a:r>
              <a:rPr lang="zh-CN" altLang="zh-CN" sz="2400" dirty="0">
                <a:latin typeface="微软雅黑" pitchFamily="34" charset="-122"/>
                <a:ea typeface="微软雅黑" pitchFamily="34" charset="-122"/>
              </a:rPr>
              <a:t>直线的新投影</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。此时，</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应积聚成为一点</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a:t>
            </a:r>
            <a:endParaRPr lang="zh-CN" altLang="zh-CN" sz="2400" kern="100" dirty="0">
              <a:latin typeface="微软雅黑" pitchFamily="34" charset="-122"/>
              <a:ea typeface="微软雅黑" pitchFamily="34" charset="-122"/>
              <a:cs typeface="Times New Roman" panose="02020603050405020304" pitchFamily="18" charset="0"/>
            </a:endParaRPr>
          </a:p>
        </p:txBody>
      </p:sp>
      <p:pic>
        <p:nvPicPr>
          <p:cNvPr id="10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17" y="1811801"/>
            <a:ext cx="7217683" cy="35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81818" y="431648"/>
            <a:ext cx="413446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lang="zh-CN" altLang="en-US" sz="2800" kern="1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的四种应用</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8270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pic>
        <p:nvPicPr>
          <p:cNvPr id="2"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629" y="1660922"/>
            <a:ext cx="7391307" cy="38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35727" y="892919"/>
            <a:ext cx="679705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一般位置平面变换为投影面垂直面</a:t>
            </a:r>
          </a:p>
        </p:txBody>
      </p:sp>
      <p:sp>
        <p:nvSpPr>
          <p:cNvPr id="9" name="文本框 16">
            <a:extLst>
              <a:ext uri="{FF2B5EF4-FFF2-40B4-BE49-F238E27FC236}">
                <a16:creationId xmlns:a16="http://schemas.microsoft.com/office/drawing/2014/main" xmlns="" id="{18B9643C-C783-4E91-92E2-00460463BD79}"/>
              </a:ext>
            </a:extLst>
          </p:cNvPr>
          <p:cNvSpPr txBox="1"/>
          <p:nvPr/>
        </p:nvSpPr>
        <p:spPr>
          <a:xfrm>
            <a:off x="235727" y="1225577"/>
            <a:ext cx="4925553" cy="5632311"/>
          </a:xfrm>
          <a:prstGeom prst="rect">
            <a:avLst/>
          </a:prstGeom>
          <a:noFill/>
        </p:spPr>
        <p:txBody>
          <a:bodyPr wrap="square">
            <a:spAutoFit/>
          </a:bodyPr>
          <a:lstStyle/>
          <a:p>
            <a:pPr>
              <a:lnSpc>
                <a:spcPct val="150000"/>
              </a:lnSpc>
            </a:pP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一般</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位置</a:t>
            </a: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平面</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经过</a:t>
            </a: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一次变换，可成为</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投影面</a:t>
            </a: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垂直面</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a:t>
            </a:r>
            <a:endParaRPr lang="en-US" altLang="zh-CN" sz="2400" kern="100" dirty="0">
              <a:solidFill>
                <a:srgbClr val="FF0000"/>
              </a:solidFill>
              <a:latin typeface="微软雅黑" pitchFamily="34" charset="-122"/>
              <a:ea typeface="微软雅黑" pitchFamily="34" charset="-122"/>
              <a:cs typeface="Times New Roman" panose="02020603050405020304" pitchFamily="18" charset="0"/>
            </a:endParaRPr>
          </a:p>
          <a:p>
            <a:pPr>
              <a:lnSpc>
                <a:spcPct val="150000"/>
              </a:lnSpc>
            </a:pPr>
            <a:r>
              <a:rPr lang="zh-CN" altLang="zh-CN" sz="2400" dirty="0">
                <a:latin typeface="微软雅黑" pitchFamily="34" charset="-122"/>
                <a:ea typeface="微软雅黑" pitchFamily="34" charset="-122"/>
              </a:rPr>
              <a:t>新投影面</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既垂直</a:t>
            </a:r>
            <a:r>
              <a:rPr lang="zh-CN" altLang="zh-CN" sz="2400" dirty="0">
                <a:latin typeface="微软雅黑" pitchFamily="34" charset="-122"/>
                <a:ea typeface="微软雅黑" pitchFamily="34" charset="-122"/>
              </a:rPr>
              <a:t>于平面Δ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又垂直于投影面</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，因此</a:t>
            </a:r>
            <a:r>
              <a:rPr lang="zh-CN" altLang="zh-CN"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V</a:t>
            </a:r>
            <a:r>
              <a:rPr lang="en-US" altLang="zh-CN" sz="2400" baseline="-25000" dirty="0" smtClean="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必须垂直</a:t>
            </a:r>
            <a:r>
              <a:rPr lang="zh-CN" altLang="zh-CN" sz="2400" dirty="0">
                <a:latin typeface="微软雅黑" pitchFamily="34" charset="-122"/>
                <a:ea typeface="微软雅黑" pitchFamily="34" charset="-122"/>
              </a:rPr>
              <a:t>于Δ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平面内</a:t>
            </a:r>
            <a:r>
              <a:rPr lang="zh-CN" altLang="zh-CN" sz="2400" dirty="0" smtClean="0">
                <a:latin typeface="微软雅黑" pitchFamily="34" charset="-122"/>
                <a:ea typeface="微软雅黑" pitchFamily="34" charset="-122"/>
              </a:rPr>
              <a:t>的一</a:t>
            </a:r>
            <a:r>
              <a:rPr lang="zh-CN" altLang="zh-CN" sz="2400" dirty="0">
                <a:latin typeface="微软雅黑" pitchFamily="34" charset="-122"/>
                <a:ea typeface="微软雅黑" pitchFamily="34" charset="-122"/>
              </a:rPr>
              <a:t>条</a:t>
            </a:r>
            <a:r>
              <a:rPr lang="zh-CN" altLang="zh-CN" sz="2400" smtClean="0">
                <a:latin typeface="微软雅黑" pitchFamily="34" charset="-122"/>
                <a:ea typeface="微软雅黑" pitchFamily="34" charset="-122"/>
              </a:rPr>
              <a:t>水平线。</a:t>
            </a:r>
            <a:r>
              <a:rPr lang="zh-CN" altLang="en-US" sz="2400" smtClean="0">
                <a:latin typeface="微软雅黑" pitchFamily="34" charset="-122"/>
                <a:ea typeface="微软雅黑" pitchFamily="34" charset="-122"/>
              </a:rPr>
              <a:t>作</a:t>
            </a:r>
            <a:r>
              <a:rPr lang="zh-CN" altLang="zh-CN" sz="2400" dirty="0" smtClean="0">
                <a:latin typeface="微软雅黑" pitchFamily="34" charset="-122"/>
                <a:ea typeface="微软雅黑" pitchFamily="34" charset="-122"/>
              </a:rPr>
              <a:t>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平面内的</a:t>
            </a:r>
            <a:r>
              <a:rPr lang="zh-CN" altLang="zh-CN" sz="2400" dirty="0" smtClean="0">
                <a:latin typeface="微软雅黑" pitchFamily="34" charset="-122"/>
                <a:ea typeface="微软雅黑" pitchFamily="34" charset="-122"/>
              </a:rPr>
              <a:t>水平线</a:t>
            </a:r>
            <a:r>
              <a:rPr lang="en-US" altLang="zh-CN" sz="2400" dirty="0" smtClean="0">
                <a:latin typeface="微软雅黑" pitchFamily="34" charset="-122"/>
                <a:ea typeface="微软雅黑" pitchFamily="34" charset="-122"/>
              </a:rPr>
              <a:t>BD</a:t>
            </a:r>
            <a:r>
              <a:rPr lang="zh-CN" altLang="en-US" sz="2400" dirty="0" smtClean="0">
                <a:latin typeface="微软雅黑" pitchFamily="34" charset="-122"/>
                <a:ea typeface="微软雅黑" pitchFamily="34" charset="-122"/>
              </a:rPr>
              <a:t>，将</a:t>
            </a:r>
            <a:r>
              <a:rPr lang="en-US" altLang="zh-CN" sz="2400" dirty="0" smtClean="0">
                <a:latin typeface="微软雅黑" pitchFamily="34" charset="-122"/>
                <a:ea typeface="微软雅黑" pitchFamily="34" charset="-122"/>
              </a:rPr>
              <a:t>BD</a:t>
            </a:r>
            <a:r>
              <a:rPr lang="zh-CN" altLang="zh-CN" sz="2400" dirty="0" smtClean="0">
                <a:latin typeface="微软雅黑" pitchFamily="34" charset="-122"/>
                <a:ea typeface="微软雅黑" pitchFamily="34" charset="-122"/>
              </a:rPr>
              <a:t>变换</a:t>
            </a:r>
            <a:r>
              <a:rPr lang="zh-CN" altLang="zh-CN" sz="2400" dirty="0">
                <a:latin typeface="微软雅黑" pitchFamily="34" charset="-122"/>
                <a:ea typeface="微软雅黑" pitchFamily="34" charset="-122"/>
              </a:rPr>
              <a:t>为新投影体系</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中垂直于</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面的垂直线</a:t>
            </a:r>
            <a:r>
              <a:rPr lang="zh-CN" altLang="zh-CN" sz="2400" dirty="0" smtClean="0">
                <a:latin typeface="微软雅黑" pitchFamily="34" charset="-122"/>
                <a:ea typeface="微软雅黑" pitchFamily="34" charset="-122"/>
              </a:rPr>
              <a:t>，平面</a:t>
            </a:r>
            <a:r>
              <a:rPr lang="zh-CN" altLang="zh-CN" sz="2400" dirty="0">
                <a:latin typeface="微软雅黑" pitchFamily="34" charset="-122"/>
                <a:ea typeface="微软雅黑" pitchFamily="34" charset="-122"/>
              </a:rPr>
              <a:t>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就变换</a:t>
            </a:r>
            <a:r>
              <a:rPr lang="zh-CN" altLang="zh-CN" sz="2400" dirty="0" smtClean="0">
                <a:latin typeface="微软雅黑" pitchFamily="34" charset="-122"/>
                <a:ea typeface="微软雅黑" pitchFamily="34" charset="-122"/>
              </a:rPr>
              <a:t>成</a:t>
            </a:r>
            <a:r>
              <a:rPr lang="en-US" altLang="zh-CN" sz="2400" dirty="0" smtClean="0">
                <a:latin typeface="微软雅黑" pitchFamily="34" charset="-122"/>
                <a:ea typeface="微软雅黑" pitchFamily="34" charset="-122"/>
              </a:rPr>
              <a:t>V</a:t>
            </a:r>
            <a:r>
              <a:rPr lang="en-US" altLang="zh-CN" sz="2400" baseline="-25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/H</a:t>
            </a:r>
            <a:r>
              <a:rPr lang="zh-CN" altLang="zh-CN" sz="2400" dirty="0">
                <a:latin typeface="微软雅黑" pitchFamily="34" charset="-122"/>
                <a:ea typeface="微软雅黑" pitchFamily="34" charset="-122"/>
              </a:rPr>
              <a:t>中的正垂面</a:t>
            </a:r>
            <a:r>
              <a:rPr lang="zh-CN"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其</a:t>
            </a:r>
            <a:r>
              <a:rPr lang="zh-CN" altLang="zh-CN" sz="2400" dirty="0" smtClean="0">
                <a:latin typeface="微软雅黑" pitchFamily="34" charset="-122"/>
                <a:ea typeface="微软雅黑" pitchFamily="34" charset="-122"/>
              </a:rPr>
              <a:t>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面内的投影积聚</a:t>
            </a:r>
            <a:r>
              <a:rPr lang="zh-CN" altLang="zh-CN" sz="2400" dirty="0" smtClean="0">
                <a:latin typeface="微软雅黑" pitchFamily="34" charset="-122"/>
                <a:ea typeface="微软雅黑" pitchFamily="34" charset="-122"/>
              </a:rPr>
              <a:t>为</a:t>
            </a:r>
            <a:r>
              <a:rPr lang="zh-CN" altLang="zh-CN" sz="2400" smtClean="0">
                <a:latin typeface="微软雅黑" pitchFamily="34" charset="-122"/>
                <a:ea typeface="微软雅黑" pitchFamily="34" charset="-122"/>
              </a:rPr>
              <a:t>直线</a:t>
            </a:r>
            <a:r>
              <a:rPr lang="en-US" altLang="zh-CN" sz="2400" smtClean="0">
                <a:latin typeface="微软雅黑" pitchFamily="34" charset="-122"/>
                <a:ea typeface="微软雅黑" pitchFamily="34" charset="-122"/>
              </a:rPr>
              <a:t>a'</a:t>
            </a:r>
            <a:r>
              <a:rPr lang="en-US" altLang="zh-CN" sz="2400" baseline="-25000" smtClean="0">
                <a:latin typeface="微软雅黑" pitchFamily="34" charset="-122"/>
                <a:ea typeface="微软雅黑" pitchFamily="34" charset="-122"/>
              </a:rPr>
              <a:t>1</a:t>
            </a:r>
            <a:r>
              <a:rPr lang="en-US" altLang="zh-CN" sz="2400" smtClean="0">
                <a:latin typeface="微软雅黑" pitchFamily="34" charset="-122"/>
                <a:ea typeface="微软雅黑" pitchFamily="34" charset="-122"/>
              </a:rPr>
              <a:t>c'</a:t>
            </a:r>
            <a:r>
              <a:rPr lang="en-US" altLang="zh-CN" sz="2400" baseline="-25000" smtClean="0">
                <a:latin typeface="微软雅黑" pitchFamily="34" charset="-122"/>
                <a:ea typeface="微软雅黑" pitchFamily="34" charset="-122"/>
              </a:rPr>
              <a:t>1</a:t>
            </a:r>
            <a:endParaRPr lang="en-US" altLang="zh-CN" sz="2400" kern="100" dirty="0">
              <a:latin typeface="微软雅黑" pitchFamily="34" charset="-122"/>
              <a:ea typeface="微软雅黑" pitchFamily="34" charset="-122"/>
            </a:endParaRPr>
          </a:p>
        </p:txBody>
      </p:sp>
      <p:sp>
        <p:nvSpPr>
          <p:cNvPr id="8" name="矩形 7"/>
          <p:cNvSpPr/>
          <p:nvPr/>
        </p:nvSpPr>
        <p:spPr>
          <a:xfrm>
            <a:off x="4381818" y="431648"/>
            <a:ext cx="413446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lang="zh-CN" altLang="en-US" sz="2800" kern="1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的四种应用</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6587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stretch>
            <a:fillRect/>
          </a:stretch>
        </p:blipFill>
        <p:spPr>
          <a:xfrm>
            <a:off x="0" y="85408"/>
            <a:ext cx="12192000" cy="6858000"/>
          </a:xfrm>
          <a:prstGeom prst="rect">
            <a:avLst/>
          </a:prstGeom>
          <a:noFill/>
          <a:ln w="9525">
            <a:noFill/>
          </a:ln>
        </p:spPr>
      </p:pic>
      <p:sp>
        <p:nvSpPr>
          <p:cNvPr id="3" name="矩形 2"/>
          <p:cNvSpPr/>
          <p:nvPr/>
        </p:nvSpPr>
        <p:spPr>
          <a:xfrm>
            <a:off x="2397125" y="1347788"/>
            <a:ext cx="274161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制图的基本知识 </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2414588" y="1751013"/>
            <a:ext cx="2903538"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点、线、面的投影</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417763" y="2146300"/>
            <a:ext cx="38258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线面几何元素间的相对位置</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2414588" y="2549525"/>
            <a:ext cx="2049463" cy="369888"/>
          </a:xfrm>
          <a:prstGeom prst="rect">
            <a:avLst/>
          </a:prstGeom>
          <a:solidFill>
            <a:srgbClr val="FFFF0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投影变换 </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2414588" y="2943225"/>
            <a:ext cx="2211388"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曲线与曲面</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2446338" y="3294063"/>
            <a:ext cx="197961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7</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基本立体</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2446338" y="3676650"/>
            <a:ext cx="24415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平面截切立体</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2424113" y="4460875"/>
            <a:ext cx="1884363"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组合体 </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424113" y="4846638"/>
            <a:ext cx="181610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11</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轴测图</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2428875" y="5229225"/>
            <a:ext cx="3200400"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建筑形体的表达方法</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2439988" y="5635625"/>
            <a:ext cx="211455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13</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透视投影 </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2446338" y="6026150"/>
            <a:ext cx="2044700"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14</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标高投影</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2435225" y="6416675"/>
            <a:ext cx="2344738"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15</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计算机绘图 </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2370138" y="973138"/>
            <a:ext cx="158750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绪论</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089" name="图片 19"/>
          <p:cNvPicPr>
            <a:picLocks noChangeAspect="1"/>
          </p:cNvPicPr>
          <p:nvPr/>
        </p:nvPicPr>
        <p:blipFill>
          <a:blip r:embed="rId3"/>
          <a:stretch>
            <a:fillRect/>
          </a:stretch>
        </p:blipFill>
        <p:spPr>
          <a:xfrm>
            <a:off x="2084388" y="1406525"/>
            <a:ext cx="339725" cy="290513"/>
          </a:xfrm>
          <a:prstGeom prst="rect">
            <a:avLst/>
          </a:prstGeom>
          <a:noFill/>
          <a:ln w="9525">
            <a:noFill/>
          </a:ln>
        </p:spPr>
      </p:pic>
      <p:pic>
        <p:nvPicPr>
          <p:cNvPr id="3090" name="图片 20"/>
          <p:cNvPicPr>
            <a:picLocks noChangeAspect="1"/>
          </p:cNvPicPr>
          <p:nvPr/>
        </p:nvPicPr>
        <p:blipFill>
          <a:blip r:embed="rId4"/>
          <a:stretch>
            <a:fillRect/>
          </a:stretch>
        </p:blipFill>
        <p:spPr>
          <a:xfrm>
            <a:off x="2033588" y="1011238"/>
            <a:ext cx="396875" cy="328612"/>
          </a:xfrm>
          <a:prstGeom prst="rect">
            <a:avLst/>
          </a:prstGeom>
          <a:noFill/>
          <a:ln w="9525">
            <a:noFill/>
          </a:ln>
        </p:spPr>
      </p:pic>
      <p:pic>
        <p:nvPicPr>
          <p:cNvPr id="3091" name="图片 21"/>
          <p:cNvPicPr>
            <a:picLocks noChangeAspect="1"/>
          </p:cNvPicPr>
          <p:nvPr/>
        </p:nvPicPr>
        <p:blipFill>
          <a:blip r:embed="rId5"/>
          <a:stretch>
            <a:fillRect/>
          </a:stretch>
        </p:blipFill>
        <p:spPr>
          <a:xfrm>
            <a:off x="2111375" y="3338513"/>
            <a:ext cx="319088" cy="352425"/>
          </a:xfrm>
          <a:prstGeom prst="rect">
            <a:avLst/>
          </a:prstGeom>
          <a:noFill/>
          <a:ln w="9525">
            <a:noFill/>
          </a:ln>
        </p:spPr>
      </p:pic>
      <p:pic>
        <p:nvPicPr>
          <p:cNvPr id="3092" name="图片 22"/>
          <p:cNvPicPr>
            <a:picLocks noChangeAspect="1"/>
          </p:cNvPicPr>
          <p:nvPr/>
        </p:nvPicPr>
        <p:blipFill>
          <a:blip r:embed="rId6"/>
          <a:stretch>
            <a:fillRect/>
          </a:stretch>
        </p:blipFill>
        <p:spPr>
          <a:xfrm>
            <a:off x="2070100" y="4833938"/>
            <a:ext cx="387350" cy="339725"/>
          </a:xfrm>
          <a:prstGeom prst="rect">
            <a:avLst/>
          </a:prstGeom>
          <a:noFill/>
          <a:ln w="9525">
            <a:noFill/>
          </a:ln>
        </p:spPr>
      </p:pic>
      <p:pic>
        <p:nvPicPr>
          <p:cNvPr id="3093" name="图片 23"/>
          <p:cNvPicPr>
            <a:picLocks noChangeAspect="1"/>
          </p:cNvPicPr>
          <p:nvPr/>
        </p:nvPicPr>
        <p:blipFill>
          <a:blip r:embed="rId7"/>
          <a:stretch>
            <a:fillRect/>
          </a:stretch>
        </p:blipFill>
        <p:spPr>
          <a:xfrm>
            <a:off x="2066925" y="1787525"/>
            <a:ext cx="357188" cy="320675"/>
          </a:xfrm>
          <a:prstGeom prst="rect">
            <a:avLst/>
          </a:prstGeom>
          <a:noFill/>
          <a:ln w="9525">
            <a:noFill/>
          </a:ln>
        </p:spPr>
      </p:pic>
      <p:pic>
        <p:nvPicPr>
          <p:cNvPr id="3094" name="图片 24"/>
          <p:cNvPicPr>
            <a:picLocks noChangeAspect="1"/>
          </p:cNvPicPr>
          <p:nvPr/>
        </p:nvPicPr>
        <p:blipFill>
          <a:blip r:embed="rId8"/>
          <a:stretch>
            <a:fillRect/>
          </a:stretch>
        </p:blipFill>
        <p:spPr>
          <a:xfrm>
            <a:off x="2111375" y="6451600"/>
            <a:ext cx="312738" cy="341313"/>
          </a:xfrm>
          <a:prstGeom prst="rect">
            <a:avLst/>
          </a:prstGeom>
          <a:noFill/>
          <a:ln w="9525">
            <a:noFill/>
          </a:ln>
        </p:spPr>
      </p:pic>
      <p:pic>
        <p:nvPicPr>
          <p:cNvPr id="3095" name="图片 25"/>
          <p:cNvPicPr>
            <a:picLocks noChangeAspect="1"/>
          </p:cNvPicPr>
          <p:nvPr/>
        </p:nvPicPr>
        <p:blipFill>
          <a:blip r:embed="rId9"/>
          <a:stretch>
            <a:fillRect/>
          </a:stretch>
        </p:blipFill>
        <p:spPr>
          <a:xfrm>
            <a:off x="2070100" y="2563813"/>
            <a:ext cx="360363" cy="358775"/>
          </a:xfrm>
          <a:prstGeom prst="rect">
            <a:avLst/>
          </a:prstGeom>
          <a:noFill/>
          <a:ln w="9525">
            <a:noFill/>
          </a:ln>
        </p:spPr>
      </p:pic>
      <p:pic>
        <p:nvPicPr>
          <p:cNvPr id="3096" name="图片 26"/>
          <p:cNvPicPr>
            <a:picLocks noChangeAspect="1"/>
          </p:cNvPicPr>
          <p:nvPr/>
        </p:nvPicPr>
        <p:blipFill>
          <a:blip r:embed="rId10"/>
          <a:stretch>
            <a:fillRect/>
          </a:stretch>
        </p:blipFill>
        <p:spPr>
          <a:xfrm>
            <a:off x="2063750" y="4430713"/>
            <a:ext cx="400050" cy="393700"/>
          </a:xfrm>
          <a:prstGeom prst="rect">
            <a:avLst/>
          </a:prstGeom>
          <a:noFill/>
          <a:ln w="9525">
            <a:noFill/>
          </a:ln>
        </p:spPr>
      </p:pic>
      <p:pic>
        <p:nvPicPr>
          <p:cNvPr id="3097" name="图片 27"/>
          <p:cNvPicPr>
            <a:picLocks noChangeAspect="1"/>
          </p:cNvPicPr>
          <p:nvPr/>
        </p:nvPicPr>
        <p:blipFill>
          <a:blip r:embed="rId11"/>
          <a:stretch>
            <a:fillRect/>
          </a:stretch>
        </p:blipFill>
        <p:spPr>
          <a:xfrm>
            <a:off x="2111375" y="6069013"/>
            <a:ext cx="331788" cy="317500"/>
          </a:xfrm>
          <a:prstGeom prst="rect">
            <a:avLst/>
          </a:prstGeom>
          <a:noFill/>
          <a:ln w="9525">
            <a:noFill/>
          </a:ln>
        </p:spPr>
      </p:pic>
      <p:grpSp>
        <p:nvGrpSpPr>
          <p:cNvPr id="3101" name="组合 36"/>
          <p:cNvGrpSpPr/>
          <p:nvPr/>
        </p:nvGrpSpPr>
        <p:grpSpPr>
          <a:xfrm>
            <a:off x="2135188" y="4070350"/>
            <a:ext cx="2509837" cy="369888"/>
            <a:chOff x="2134768" y="4070210"/>
            <a:chExt cx="2510913" cy="369332"/>
          </a:xfrm>
        </p:grpSpPr>
        <p:sp>
          <p:nvSpPr>
            <p:cNvPr id="10" name="矩形 9"/>
            <p:cNvSpPr/>
            <p:nvPr/>
          </p:nvSpPr>
          <p:spPr>
            <a:xfrm>
              <a:off x="2434819" y="4070210"/>
              <a:ext cx="2210862"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1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105" name="图片 32"/>
            <p:cNvPicPr>
              <a:picLocks noChangeAspect="1"/>
            </p:cNvPicPr>
            <p:nvPr/>
          </p:nvPicPr>
          <p:blipFill>
            <a:blip r:embed="rId12"/>
            <a:stretch>
              <a:fillRect/>
            </a:stretch>
          </p:blipFill>
          <p:spPr>
            <a:xfrm>
              <a:off x="2134768" y="4113019"/>
              <a:ext cx="280048" cy="266920"/>
            </a:xfrm>
            <a:prstGeom prst="rect">
              <a:avLst/>
            </a:prstGeom>
            <a:noFill/>
            <a:ln w="9525">
              <a:noFill/>
            </a:ln>
          </p:spPr>
        </p:pic>
      </p:grpSp>
      <p:pic>
        <p:nvPicPr>
          <p:cNvPr id="3102" name="图片 34"/>
          <p:cNvPicPr>
            <a:picLocks noChangeAspect="1"/>
          </p:cNvPicPr>
          <p:nvPr/>
        </p:nvPicPr>
        <p:blipFill>
          <a:blip r:embed="rId13"/>
          <a:stretch>
            <a:fillRect/>
          </a:stretch>
        </p:blipFill>
        <p:spPr>
          <a:xfrm>
            <a:off x="2119313" y="3722688"/>
            <a:ext cx="311150" cy="309562"/>
          </a:xfrm>
          <a:prstGeom prst="rect">
            <a:avLst/>
          </a:prstGeom>
          <a:noFill/>
          <a:ln w="9525">
            <a:noFill/>
          </a:ln>
        </p:spPr>
      </p:pic>
      <p:pic>
        <p:nvPicPr>
          <p:cNvPr id="3103" name="图片 35"/>
          <p:cNvPicPr>
            <a:picLocks noChangeAspect="1"/>
          </p:cNvPicPr>
          <p:nvPr/>
        </p:nvPicPr>
        <p:blipFill>
          <a:blip r:embed="rId14"/>
          <a:stretch>
            <a:fillRect/>
          </a:stretch>
        </p:blipFill>
        <p:spPr>
          <a:xfrm>
            <a:off x="2108200" y="2957513"/>
            <a:ext cx="355600" cy="282575"/>
          </a:xfrm>
          <a:prstGeom prst="rect">
            <a:avLst/>
          </a:prstGeom>
          <a:noFill/>
          <a:ln w="9525">
            <a:noFill/>
          </a:ln>
        </p:spPr>
      </p:pic>
      <p:pic>
        <p:nvPicPr>
          <p:cNvPr id="19" name="图片 18"/>
          <p:cNvPicPr>
            <a:picLocks noChangeAspect="1"/>
          </p:cNvPicPr>
          <p:nvPr/>
        </p:nvPicPr>
        <p:blipFill>
          <a:blip r:embed="rId15"/>
          <a:stretch>
            <a:fillRect/>
          </a:stretch>
        </p:blipFill>
        <p:spPr>
          <a:xfrm>
            <a:off x="2076450" y="2146300"/>
            <a:ext cx="338455" cy="328930"/>
          </a:xfrm>
          <a:prstGeom prst="rect">
            <a:avLst/>
          </a:prstGeom>
        </p:spPr>
      </p:pic>
      <p:pic>
        <p:nvPicPr>
          <p:cNvPr id="20" name="图片 19"/>
          <p:cNvPicPr>
            <a:picLocks noChangeAspect="1"/>
          </p:cNvPicPr>
          <p:nvPr/>
        </p:nvPicPr>
        <p:blipFill>
          <a:blip r:embed="rId16"/>
          <a:stretch>
            <a:fillRect/>
          </a:stretch>
        </p:blipFill>
        <p:spPr>
          <a:xfrm>
            <a:off x="2086610" y="5273040"/>
            <a:ext cx="360680" cy="280670"/>
          </a:xfrm>
          <a:prstGeom prst="rect">
            <a:avLst/>
          </a:prstGeom>
        </p:spPr>
      </p:pic>
      <p:pic>
        <p:nvPicPr>
          <p:cNvPr id="21" name="图片 20"/>
          <p:cNvPicPr>
            <a:picLocks noChangeAspect="1"/>
          </p:cNvPicPr>
          <p:nvPr/>
        </p:nvPicPr>
        <p:blipFill>
          <a:blip r:embed="rId17"/>
          <a:stretch>
            <a:fillRect/>
          </a:stretch>
        </p:blipFill>
        <p:spPr>
          <a:xfrm>
            <a:off x="2108200" y="5635625"/>
            <a:ext cx="349250" cy="3225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pic>
        <p:nvPicPr>
          <p:cNvPr id="3074"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751" y="2054159"/>
            <a:ext cx="6862249" cy="350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1598" y="979857"/>
            <a:ext cx="679705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lang="en-US" altLang="zh-CN" sz="2800" kern="100" dirty="0" smtClean="0">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smtClean="0">
                <a:latin typeface="微软雅黑" panose="020B0503020204020204" pitchFamily="34" charset="-122"/>
                <a:ea typeface="微软雅黑" panose="020B0503020204020204" pitchFamily="34" charset="-122"/>
                <a:cs typeface="Times New Roman" panose="02020603050405020304" pitchFamily="18" charset="0"/>
              </a:rPr>
              <a:t>投影面垂直面</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变换为投影面平行面</a:t>
            </a:r>
          </a:p>
        </p:txBody>
      </p:sp>
      <p:sp>
        <p:nvSpPr>
          <p:cNvPr id="9" name="文本框 16">
            <a:extLst>
              <a:ext uri="{FF2B5EF4-FFF2-40B4-BE49-F238E27FC236}">
                <a16:creationId xmlns:a16="http://schemas.microsoft.com/office/drawing/2014/main" xmlns="" id="{18B9643C-C783-4E91-92E2-00460463BD79}"/>
              </a:ext>
            </a:extLst>
          </p:cNvPr>
          <p:cNvSpPr txBox="1"/>
          <p:nvPr/>
        </p:nvSpPr>
        <p:spPr>
          <a:xfrm>
            <a:off x="0" y="1383644"/>
            <a:ext cx="5658946" cy="5078313"/>
          </a:xfrm>
          <a:prstGeom prst="rect">
            <a:avLst/>
          </a:prstGeom>
          <a:noFill/>
        </p:spPr>
        <p:txBody>
          <a:bodyPr wrap="square">
            <a:spAutoFit/>
          </a:bodyPr>
          <a:lstStyle/>
          <a:p>
            <a:pPr>
              <a:lnSpc>
                <a:spcPct val="150000"/>
              </a:lnSpc>
            </a:pP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投影面垂直面</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经过</a:t>
            </a:r>
            <a:r>
              <a:rPr lang="zh-CN" altLang="zh-CN" sz="2400" kern="100" dirty="0">
                <a:solidFill>
                  <a:srgbClr val="FF0000"/>
                </a:solidFill>
                <a:latin typeface="微软雅黑" pitchFamily="34" charset="-122"/>
                <a:ea typeface="微软雅黑" pitchFamily="34" charset="-122"/>
                <a:cs typeface="Times New Roman" panose="02020603050405020304" pitchFamily="18" charset="0"/>
              </a:rPr>
              <a:t>一次变换，可成为</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投影面</a:t>
            </a:r>
            <a:r>
              <a:rPr lang="zh-CN" altLang="en-US" sz="2400" kern="100" dirty="0" smtClean="0">
                <a:solidFill>
                  <a:srgbClr val="FF0000"/>
                </a:solidFill>
                <a:latin typeface="微软雅黑" pitchFamily="34" charset="-122"/>
                <a:ea typeface="微软雅黑" pitchFamily="34" charset="-122"/>
                <a:cs typeface="Times New Roman" panose="02020603050405020304" pitchFamily="18" charset="0"/>
              </a:rPr>
              <a:t>平行面</a:t>
            </a:r>
            <a:r>
              <a:rPr lang="zh-CN" altLang="zh-CN" sz="2400" kern="100" dirty="0" smtClean="0">
                <a:solidFill>
                  <a:srgbClr val="FF0000"/>
                </a:solidFill>
                <a:latin typeface="微软雅黑" pitchFamily="34" charset="-122"/>
                <a:ea typeface="微软雅黑" pitchFamily="34" charset="-122"/>
                <a:cs typeface="Times New Roman" panose="02020603050405020304" pitchFamily="18" charset="0"/>
              </a:rPr>
              <a:t>。</a:t>
            </a:r>
            <a:endParaRPr lang="en-US" altLang="zh-CN" sz="2400" kern="100" dirty="0">
              <a:solidFill>
                <a:srgbClr val="FF0000"/>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2400" smtClean="0">
                <a:latin typeface="微软雅黑" pitchFamily="34" charset="-122"/>
                <a:ea typeface="微软雅黑" pitchFamily="34" charset="-122"/>
              </a:rPr>
              <a:t>分析：</a:t>
            </a:r>
            <a:r>
              <a:rPr lang="zh-CN" altLang="zh-CN" sz="2400" smtClean="0">
                <a:latin typeface="微软雅黑" pitchFamily="34" charset="-122"/>
                <a:ea typeface="微软雅黑" pitchFamily="34" charset="-122"/>
              </a:rPr>
              <a:t>新</a:t>
            </a:r>
            <a:r>
              <a:rPr lang="zh-CN" altLang="zh-CN" sz="2400" dirty="0">
                <a:latin typeface="微软雅黑" pitchFamily="34" charset="-122"/>
                <a:ea typeface="微软雅黑" pitchFamily="34" charset="-122"/>
              </a:rPr>
              <a:t>投影面</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平行于铅垂面Δ</a:t>
            </a:r>
            <a:r>
              <a:rPr lang="en-US" altLang="zh-CN" sz="2400">
                <a:latin typeface="微软雅黑" pitchFamily="34" charset="-122"/>
                <a:ea typeface="微软雅黑" pitchFamily="34" charset="-122"/>
              </a:rPr>
              <a:t>ABC</a:t>
            </a:r>
            <a:r>
              <a:rPr lang="zh-CN" altLang="zh-CN" sz="2400" smtClean="0">
                <a:latin typeface="微软雅黑" pitchFamily="34" charset="-122"/>
                <a:ea typeface="微软雅黑" pitchFamily="34" charset="-122"/>
              </a:rPr>
              <a:t>，Δ</a:t>
            </a:r>
            <a:r>
              <a:rPr lang="en-US" altLang="zh-CN" sz="2400">
                <a:latin typeface="微软雅黑" pitchFamily="34" charset="-122"/>
                <a:ea typeface="微软雅黑" pitchFamily="34" charset="-122"/>
              </a:rPr>
              <a:t>ABC</a:t>
            </a:r>
            <a:r>
              <a:rPr lang="zh-CN" altLang="zh-CN" sz="2400" smtClean="0">
                <a:latin typeface="微软雅黑" pitchFamily="34" charset="-122"/>
                <a:ea typeface="微软雅黑" pitchFamily="34" charset="-122"/>
              </a:rPr>
              <a:t>在平行于</a:t>
            </a:r>
            <a:r>
              <a:rPr lang="en-US" altLang="zh-CN" sz="2400" smtClean="0">
                <a:latin typeface="微软雅黑" pitchFamily="34" charset="-122"/>
                <a:ea typeface="微软雅黑" pitchFamily="34" charset="-122"/>
              </a:rPr>
              <a:t>V</a:t>
            </a:r>
            <a:r>
              <a:rPr lang="en-US" altLang="zh-CN" sz="2400" baseline="-25000" smtClean="0">
                <a:latin typeface="微软雅黑" pitchFamily="34" charset="-122"/>
                <a:ea typeface="微软雅黑" pitchFamily="34" charset="-122"/>
              </a:rPr>
              <a:t>1</a:t>
            </a:r>
            <a:r>
              <a:rPr lang="zh-CN" altLang="zh-CN" sz="240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其在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面的投影反映实</a:t>
            </a:r>
            <a:r>
              <a:rPr lang="zh-CN" altLang="zh-CN" sz="2400">
                <a:latin typeface="微软雅黑" pitchFamily="34" charset="-122"/>
                <a:ea typeface="微软雅黑" pitchFamily="34" charset="-122"/>
              </a:rPr>
              <a:t>形</a:t>
            </a:r>
            <a:r>
              <a:rPr lang="zh-CN" altLang="zh-CN"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150000"/>
              </a:lnSpc>
            </a:pPr>
            <a:r>
              <a:rPr lang="zh-CN" altLang="en-US" sz="2400" smtClean="0">
                <a:latin typeface="微软雅黑" pitchFamily="34" charset="-122"/>
                <a:ea typeface="微软雅黑" pitchFamily="34" charset="-122"/>
              </a:rPr>
              <a:t>作图</a:t>
            </a:r>
            <a:r>
              <a:rPr lang="zh-CN" altLang="en-US" sz="2400" dirty="0" smtClean="0">
                <a:latin typeface="微软雅黑" pitchFamily="34" charset="-122"/>
                <a:ea typeface="微软雅黑" pitchFamily="34" charset="-122"/>
              </a:rPr>
              <a:t>过程</a:t>
            </a:r>
            <a:r>
              <a:rPr lang="zh-CN" altLang="en-US" sz="2400" smtClean="0">
                <a:latin typeface="微软雅黑" pitchFamily="34" charset="-122"/>
                <a:ea typeface="微软雅黑" pitchFamily="34" charset="-122"/>
              </a:rPr>
              <a:t>：在</a:t>
            </a:r>
            <a:r>
              <a:rPr lang="en-US" altLang="zh-CN" sz="2400" smtClean="0">
                <a:latin typeface="微软雅黑" pitchFamily="34" charset="-122"/>
                <a:ea typeface="微软雅黑" pitchFamily="34" charset="-122"/>
              </a:rPr>
              <a:t>H</a:t>
            </a:r>
            <a:r>
              <a:rPr lang="zh-CN" altLang="en-US" sz="2400" smtClean="0">
                <a:latin typeface="微软雅黑" pitchFamily="34" charset="-122"/>
                <a:ea typeface="微软雅黑" pitchFamily="34" charset="-122"/>
              </a:rPr>
              <a:t>面</a:t>
            </a:r>
            <a:r>
              <a:rPr lang="zh-CN" altLang="zh-CN" sz="2400" smtClean="0">
                <a:latin typeface="微软雅黑" pitchFamily="34" charset="-122"/>
                <a:ea typeface="微软雅黑" pitchFamily="34" charset="-122"/>
              </a:rPr>
              <a:t>作</a:t>
            </a:r>
            <a:r>
              <a:rPr lang="zh-CN" altLang="zh-CN" sz="2400" dirty="0">
                <a:latin typeface="微软雅黑" pitchFamily="34" charset="-122"/>
                <a:ea typeface="微软雅黑" pitchFamily="34" charset="-122"/>
              </a:rPr>
              <a:t>与其投影平行的新投影轴</a:t>
            </a:r>
            <a:r>
              <a:rPr lang="en-US" altLang="zh-CN" sz="2400" dirty="0">
                <a:latin typeface="微软雅黑" pitchFamily="34" charset="-122"/>
                <a:ea typeface="微软雅黑" pitchFamily="34" charset="-122"/>
              </a:rPr>
              <a:t>X</a:t>
            </a:r>
            <a:r>
              <a:rPr lang="en-US" altLang="zh-CN" sz="2400" baseline="-25000" dirty="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，再</a:t>
            </a:r>
            <a:r>
              <a:rPr lang="zh-CN" altLang="en-US" sz="2400" dirty="0" smtClean="0">
                <a:latin typeface="微软雅黑" pitchFamily="34" charset="-122"/>
                <a:ea typeface="微软雅黑" pitchFamily="34" charset="-122"/>
              </a:rPr>
              <a:t>作</a:t>
            </a:r>
            <a:r>
              <a:rPr lang="zh-CN" altLang="zh-CN" sz="2400" dirty="0" smtClean="0">
                <a:latin typeface="微软雅黑" pitchFamily="34" charset="-122"/>
                <a:ea typeface="微软雅黑" pitchFamily="34" charset="-122"/>
              </a:rPr>
              <a:t>出</a:t>
            </a:r>
            <a:r>
              <a:rPr lang="zh-CN" altLang="zh-CN" sz="2400" dirty="0">
                <a:latin typeface="微软雅黑" pitchFamily="34" charset="-122"/>
                <a:ea typeface="微软雅黑" pitchFamily="34" charset="-122"/>
              </a:rPr>
              <a:t>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三个顶点在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面上的新投影，</a:t>
            </a:r>
            <a:r>
              <a:rPr lang="zh-CN" altLang="zh-CN" sz="2400" dirty="0" smtClean="0">
                <a:latin typeface="微软雅黑" pitchFamily="34" charset="-122"/>
                <a:ea typeface="微软雅黑" pitchFamily="34" charset="-122"/>
              </a:rPr>
              <a:t>连接</a:t>
            </a:r>
            <a:r>
              <a:rPr lang="zh-CN" altLang="en-US" sz="2400" dirty="0" smtClean="0">
                <a:latin typeface="微软雅黑" pitchFamily="34" charset="-122"/>
                <a:ea typeface="微软雅黑" pitchFamily="34" charset="-122"/>
              </a:rPr>
              <a:t>后</a:t>
            </a:r>
            <a:r>
              <a:rPr lang="zh-CN" altLang="zh-CN" sz="2400" dirty="0" smtClean="0">
                <a:latin typeface="微软雅黑" pitchFamily="34" charset="-122"/>
                <a:ea typeface="微软雅黑" pitchFamily="34" charset="-122"/>
              </a:rPr>
              <a:t>得</a:t>
            </a:r>
            <a:r>
              <a:rPr lang="zh-CN" altLang="zh-CN" sz="2400">
                <a:latin typeface="微软雅黑" pitchFamily="34" charset="-122"/>
                <a:ea typeface="微软雅黑" pitchFamily="34" charset="-122"/>
              </a:rPr>
              <a:t>△</a:t>
            </a:r>
            <a:r>
              <a:rPr lang="en-US" altLang="zh-CN" sz="2400" smtClean="0">
                <a:latin typeface="微软雅黑" pitchFamily="34" charset="-122"/>
                <a:ea typeface="微软雅黑" pitchFamily="34" charset="-122"/>
              </a:rPr>
              <a:t>a</a:t>
            </a:r>
            <a:r>
              <a:rPr lang="en-US" altLang="zh-CN" sz="2400" baseline="-25000" smtClean="0">
                <a:latin typeface="微软雅黑" pitchFamily="34" charset="-122"/>
                <a:ea typeface="微软雅黑" pitchFamily="34" charset="-122"/>
              </a:rPr>
              <a:t>1</a:t>
            </a:r>
            <a:r>
              <a:rPr lang="en-US" altLang="zh-CN" sz="2400" smtClean="0">
                <a:latin typeface="微软雅黑" pitchFamily="34" charset="-122"/>
                <a:ea typeface="微软雅黑" pitchFamily="34" charset="-122"/>
              </a:rPr>
              <a:t>’b</a:t>
            </a:r>
            <a:r>
              <a:rPr lang="en-US" altLang="zh-CN" sz="2400" baseline="-25000" smtClean="0">
                <a:latin typeface="微软雅黑" pitchFamily="34" charset="-122"/>
                <a:ea typeface="微软雅黑" pitchFamily="34" charset="-122"/>
              </a:rPr>
              <a:t>1</a:t>
            </a:r>
            <a:r>
              <a:rPr lang="en-US" altLang="zh-CN" sz="2400" smtClean="0">
                <a:latin typeface="微软雅黑" pitchFamily="34" charset="-122"/>
                <a:ea typeface="微软雅黑" pitchFamily="34" charset="-122"/>
              </a:rPr>
              <a:t>’</a:t>
            </a:r>
            <a:r>
              <a:rPr lang="en-US" altLang="zh-CN" sz="2400" baseline="-25000" smtClean="0">
                <a:latin typeface="微软雅黑" pitchFamily="34" charset="-122"/>
                <a:ea typeface="微软雅黑" pitchFamily="34" charset="-122"/>
              </a:rPr>
              <a:t> </a:t>
            </a:r>
            <a:r>
              <a:rPr lang="en-US" altLang="zh-CN" sz="2400" smtClean="0">
                <a:latin typeface="微软雅黑" pitchFamily="34" charset="-122"/>
                <a:ea typeface="微软雅黑" pitchFamily="34" charset="-122"/>
              </a:rPr>
              <a:t>c</a:t>
            </a:r>
            <a:r>
              <a:rPr lang="en-US" altLang="zh-CN" sz="2400" baseline="-25000">
                <a:latin typeface="微软雅黑" pitchFamily="34" charset="-122"/>
                <a:ea typeface="微软雅黑" pitchFamily="34" charset="-122"/>
              </a:rPr>
              <a:t>1 </a:t>
            </a: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即</a:t>
            </a:r>
            <a:r>
              <a:rPr lang="zh-CN" altLang="zh-CN" sz="2400" dirty="0" smtClean="0">
                <a:latin typeface="微软雅黑" pitchFamily="34" charset="-122"/>
                <a:ea typeface="微软雅黑" pitchFamily="34" charset="-122"/>
              </a:rPr>
              <a:t>反映</a:t>
            </a:r>
            <a:r>
              <a:rPr lang="zh-CN" altLang="zh-CN" sz="2400" dirty="0">
                <a:latin typeface="微软雅黑" pitchFamily="34" charset="-122"/>
                <a:ea typeface="微软雅黑" pitchFamily="34" charset="-122"/>
              </a:rPr>
              <a:t>铅垂面Δ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的实形。</a:t>
            </a:r>
            <a:endParaRPr lang="en-US" altLang="zh-CN" sz="2400" kern="100" dirty="0">
              <a:latin typeface="微软雅黑" pitchFamily="34" charset="-122"/>
              <a:ea typeface="微软雅黑" pitchFamily="34" charset="-122"/>
            </a:endParaRPr>
          </a:p>
        </p:txBody>
      </p:sp>
      <p:sp>
        <p:nvSpPr>
          <p:cNvPr id="8" name="矩形 7"/>
          <p:cNvSpPr/>
          <p:nvPr/>
        </p:nvSpPr>
        <p:spPr>
          <a:xfrm>
            <a:off x="4381818" y="431648"/>
            <a:ext cx="4134465"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5.3</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lang="zh-CN" altLang="en-US" sz="2800" kern="1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的四种应用</a:t>
            </a:r>
            <a:endPar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7096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4" name="矩形 3"/>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2" name="矩形 1"/>
          <p:cNvSpPr/>
          <p:nvPr/>
        </p:nvSpPr>
        <p:spPr>
          <a:xfrm>
            <a:off x="650444" y="1244047"/>
            <a:ext cx="9550545" cy="1200329"/>
          </a:xfrm>
          <a:prstGeom prst="rect">
            <a:avLst/>
          </a:prstGeom>
        </p:spPr>
        <p:txBody>
          <a:bodyPr wrap="square">
            <a:spAutoFit/>
          </a:bodyPr>
          <a:lstStyle/>
          <a:p>
            <a:pPr>
              <a:lnSpc>
                <a:spcPct val="150000"/>
              </a:lnSpc>
            </a:pP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例</a:t>
            </a:r>
            <a:r>
              <a:rPr lang="en-US" altLang="zh-CN" sz="2400" smtClean="0">
                <a:latin typeface="微软雅黑" pitchFamily="34" charset="-122"/>
                <a:ea typeface="微软雅黑" pitchFamily="34" charset="-122"/>
              </a:rPr>
              <a:t>5-1】  </a:t>
            </a:r>
            <a:r>
              <a:rPr lang="zh-CN" altLang="zh-CN" sz="2400" dirty="0" smtClean="0">
                <a:latin typeface="微软雅黑" pitchFamily="34" charset="-122"/>
                <a:ea typeface="微软雅黑" pitchFamily="34" charset="-122"/>
              </a:rPr>
              <a:t>已知</a:t>
            </a:r>
            <a:r>
              <a:rPr lang="zh-CN" altLang="zh-CN" sz="2400" dirty="0">
                <a:latin typeface="微软雅黑" pitchFamily="34" charset="-122"/>
                <a:ea typeface="微软雅黑" pitchFamily="34" charset="-122"/>
              </a:rPr>
              <a:t>一般位置平面Δ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的</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面投影，求Δ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面的夹角</a:t>
            </a:r>
            <a:r>
              <a:rPr lang="en-US" altLang="zh-CN" sz="2400" dirty="0">
                <a:latin typeface="微软雅黑" pitchFamily="34" charset="-122"/>
                <a:ea typeface="微软雅黑" pitchFamily="34" charset="-122"/>
              </a:rPr>
              <a:t>β</a:t>
            </a:r>
            <a:r>
              <a:rPr lang="zh-CN" altLang="zh-CN" sz="2400" dirty="0">
                <a:latin typeface="微软雅黑" pitchFamily="34" charset="-122"/>
                <a:ea typeface="微软雅黑" pitchFamily="34" charset="-122"/>
              </a:rPr>
              <a:t>及Δ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实形。</a:t>
            </a:r>
            <a:endParaRPr lang="zh-CN" altLang="en-US" sz="2400" dirty="0">
              <a:latin typeface="微软雅黑" pitchFamily="34" charset="-122"/>
              <a:ea typeface="微软雅黑" pitchFamily="34" charset="-122"/>
            </a:endParaRPr>
          </a:p>
        </p:txBody>
      </p:sp>
      <p:sp>
        <p:nvSpPr>
          <p:cNvPr id="5" name="矩形 4"/>
          <p:cNvSpPr/>
          <p:nvPr/>
        </p:nvSpPr>
        <p:spPr>
          <a:xfrm>
            <a:off x="650444" y="2578542"/>
            <a:ext cx="6096000" cy="3416320"/>
          </a:xfrm>
          <a:prstGeom prst="rect">
            <a:avLst/>
          </a:prstGeom>
        </p:spPr>
        <p:txBody>
          <a:bodyPr>
            <a:spAutoFit/>
          </a:bodyPr>
          <a:lstStyle/>
          <a:p>
            <a:pPr>
              <a:lnSpc>
                <a:spcPct val="150000"/>
              </a:lnSpc>
            </a:pPr>
            <a:r>
              <a:rPr lang="zh-CN" altLang="zh-CN" sz="2400" dirty="0">
                <a:solidFill>
                  <a:srgbClr val="FF0000"/>
                </a:solidFill>
                <a:latin typeface="微软雅黑" pitchFamily="34" charset="-122"/>
                <a:ea typeface="微软雅黑" pitchFamily="34" charset="-122"/>
              </a:rPr>
              <a:t>分析</a:t>
            </a:r>
            <a:r>
              <a:rPr lang="zh-CN" altLang="zh-CN" sz="2400" dirty="0" smtClean="0">
                <a:solidFill>
                  <a:srgbClr val="FF0000"/>
                </a:solidFill>
                <a:latin typeface="微软雅黑" pitchFamily="34" charset="-122"/>
                <a:ea typeface="微软雅黑" pitchFamily="34" charset="-122"/>
              </a:rPr>
              <a:t>：</a:t>
            </a:r>
            <a:r>
              <a:rPr lang="en-US" altLang="zh-CN" sz="2400" dirty="0" smtClean="0">
                <a:latin typeface="微软雅黑" pitchFamily="34" charset="-122"/>
                <a:ea typeface="微软雅黑" pitchFamily="34" charset="-122"/>
                <a:sym typeface="Symbol"/>
              </a:rPr>
              <a:t></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是一般位置平面，求其与</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面的夹角</a:t>
            </a:r>
            <a:r>
              <a:rPr lang="en-US" altLang="zh-CN" sz="2400" dirty="0">
                <a:latin typeface="微软雅黑" pitchFamily="34" charset="-122"/>
                <a:ea typeface="微软雅黑" pitchFamily="34" charset="-122"/>
              </a:rPr>
              <a:t>β</a:t>
            </a:r>
            <a:r>
              <a:rPr lang="zh-CN" altLang="zh-CN" sz="2400" dirty="0">
                <a:latin typeface="微软雅黑" pitchFamily="34" charset="-122"/>
                <a:ea typeface="微软雅黑" pitchFamily="34" charset="-122"/>
              </a:rPr>
              <a:t>只需要将</a:t>
            </a:r>
            <a:r>
              <a:rPr lang="en-US" altLang="zh-CN" sz="2400" dirty="0">
                <a:latin typeface="微软雅黑" pitchFamily="34" charset="-122"/>
                <a:ea typeface="微软雅黑" pitchFamily="34" charset="-122"/>
                <a:sym typeface="Symbol"/>
              </a:rPr>
              <a:t></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通过一次投影变换，将其变换为铅垂面；求</a:t>
            </a:r>
            <a:r>
              <a:rPr lang="en-US" altLang="zh-CN" sz="2400" dirty="0">
                <a:latin typeface="微软雅黑" pitchFamily="34" charset="-122"/>
                <a:ea typeface="微软雅黑" pitchFamily="34" charset="-122"/>
                <a:sym typeface="Symbol"/>
              </a:rPr>
              <a:t></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实形的实质是求其在与其平行的投影面上投影，因此需通过二次投影变换，即先将</a:t>
            </a:r>
            <a:r>
              <a:rPr lang="en-US" altLang="zh-CN" sz="2400" dirty="0">
                <a:latin typeface="微软雅黑" pitchFamily="34" charset="-122"/>
                <a:ea typeface="微软雅黑" pitchFamily="34" charset="-122"/>
                <a:sym typeface="Symbol"/>
              </a:rPr>
              <a:t></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变换为投影面垂直面，再变换为投影面平行面。</a:t>
            </a:r>
            <a:endParaRPr lang="zh-CN" altLang="en-US" sz="2400" dirty="0">
              <a:latin typeface="微软雅黑" pitchFamily="34" charset="-122"/>
              <a:ea typeface="微软雅黑" pitchFamily="34" charset="-122"/>
            </a:endParaRP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0"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6" name="图片 5"/>
          <p:cNvPicPr>
            <a:picLocks noChangeAspect="1"/>
          </p:cNvPicPr>
          <p:nvPr/>
        </p:nvPicPr>
        <p:blipFill>
          <a:blip r:embed="rId5"/>
          <a:stretch>
            <a:fillRect/>
          </a:stretch>
        </p:blipFill>
        <p:spPr>
          <a:xfrm>
            <a:off x="6992126" y="1953330"/>
            <a:ext cx="4640100" cy="3852158"/>
          </a:xfrm>
          <a:prstGeom prst="rect">
            <a:avLst/>
          </a:prstGeom>
        </p:spPr>
      </p:pic>
    </p:spTree>
    <p:extLst>
      <p:ext uri="{BB962C8B-B14F-4D97-AF65-F5344CB8AC3E}">
        <p14:creationId xmlns:p14="http://schemas.microsoft.com/office/powerpoint/2010/main" val="3487203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6" name="矩形 5"/>
          <p:cNvSpPr/>
          <p:nvPr/>
        </p:nvSpPr>
        <p:spPr>
          <a:xfrm>
            <a:off x="461526" y="1749239"/>
            <a:ext cx="4201794" cy="2862322"/>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第一步：</a:t>
            </a:r>
            <a:r>
              <a:rPr lang="zh-CN" altLang="zh-CN" sz="2400" dirty="0" smtClean="0">
                <a:latin typeface="微软雅黑" pitchFamily="34" charset="-122"/>
                <a:ea typeface="微软雅黑" pitchFamily="34" charset="-122"/>
              </a:rPr>
              <a:t>将</a:t>
            </a:r>
            <a:r>
              <a:rPr lang="zh-CN" altLang="zh-CN" sz="2400" dirty="0">
                <a:latin typeface="微软雅黑" pitchFamily="34" charset="-122"/>
                <a:ea typeface="微软雅黑" pitchFamily="34" charset="-122"/>
              </a:rPr>
              <a:t>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变换为新投影面的</a:t>
            </a:r>
            <a:r>
              <a:rPr lang="zh-CN" altLang="zh-CN" sz="2400" dirty="0" smtClean="0">
                <a:latin typeface="微软雅黑" pitchFamily="34" charset="-122"/>
                <a:ea typeface="微软雅黑" pitchFamily="34" charset="-122"/>
              </a:rPr>
              <a:t>垂直面</a:t>
            </a:r>
            <a:r>
              <a:rPr lang="zh-CN" altLang="en-US" sz="2400" dirty="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的投影积聚为直线</a:t>
            </a:r>
            <a:r>
              <a:rPr lang="en-US" altLang="zh-CN" sz="2400" dirty="0" smtClean="0">
                <a:latin typeface="微软雅黑" pitchFamily="34" charset="-122"/>
                <a:ea typeface="微软雅黑" pitchFamily="34" charset="-122"/>
              </a:rPr>
              <a:t>a</a:t>
            </a:r>
            <a:r>
              <a:rPr lang="en-US" altLang="zh-CN" sz="2400" baseline="-25000" dirty="0" smtClean="0">
                <a:latin typeface="微软雅黑" pitchFamily="34" charset="-122"/>
                <a:ea typeface="微软雅黑" pitchFamily="34" charset="-122"/>
              </a:rPr>
              <a:t>1</a:t>
            </a:r>
            <a:r>
              <a:rPr lang="en-US" altLang="zh-CN" sz="2400" dirty="0" smtClean="0">
                <a:latin typeface="微软雅黑" pitchFamily="34" charset="-122"/>
                <a:ea typeface="微软雅黑" pitchFamily="34" charset="-122"/>
              </a:rPr>
              <a:t>c</a:t>
            </a:r>
            <a:r>
              <a:rPr lang="en-US" altLang="zh-CN" sz="2400" baseline="-25000" dirty="0" smtClean="0">
                <a:latin typeface="微软雅黑" pitchFamily="34" charset="-122"/>
                <a:ea typeface="微软雅黑" pitchFamily="34" charset="-122"/>
              </a:rPr>
              <a:t>1</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直线</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X</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轴的夹角即为Δ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与</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面的夹角</a:t>
            </a:r>
            <a:r>
              <a:rPr lang="en-US" altLang="zh-CN" sz="2400" dirty="0">
                <a:latin typeface="微软雅黑" pitchFamily="34" charset="-122"/>
                <a:ea typeface="微软雅黑" pitchFamily="34" charset="-122"/>
              </a:rPr>
              <a:t>β</a:t>
            </a:r>
            <a:r>
              <a:rPr lang="zh-CN"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
        <p:nvSpPr>
          <p:cNvPr id="14" name="矩形 13"/>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5" name="矩形 14"/>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4" name="图片 3"/>
          <p:cNvPicPr>
            <a:picLocks noChangeAspect="1"/>
          </p:cNvPicPr>
          <p:nvPr/>
        </p:nvPicPr>
        <p:blipFill>
          <a:blip r:embed="rId5"/>
          <a:stretch>
            <a:fillRect/>
          </a:stretch>
        </p:blipFill>
        <p:spPr>
          <a:xfrm>
            <a:off x="4835895" y="2228243"/>
            <a:ext cx="4732430" cy="4145639"/>
          </a:xfrm>
          <a:prstGeom prst="rect">
            <a:avLst/>
          </a:prstGeom>
        </p:spPr>
      </p:pic>
    </p:spTree>
    <p:extLst>
      <p:ext uri="{BB962C8B-B14F-4D97-AF65-F5344CB8AC3E}">
        <p14:creationId xmlns:p14="http://schemas.microsoft.com/office/powerpoint/2010/main" val="3370939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6" name="矩形 5"/>
          <p:cNvSpPr/>
          <p:nvPr/>
        </p:nvSpPr>
        <p:spPr>
          <a:xfrm>
            <a:off x="926771" y="1730655"/>
            <a:ext cx="3886476" cy="2862322"/>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第二步：</a:t>
            </a:r>
            <a:r>
              <a:rPr lang="zh-CN" altLang="zh-CN" sz="2400" dirty="0">
                <a:latin typeface="微软雅黑" pitchFamily="34" charset="-122"/>
                <a:ea typeface="微软雅黑" pitchFamily="34" charset="-122"/>
              </a:rPr>
              <a:t>通过第二次投影变换，把投影面垂直面变换为投影面平行面，即可得到平面Δ</a:t>
            </a:r>
            <a:r>
              <a:rPr lang="en-US" altLang="zh-CN" sz="2400" dirty="0">
                <a:latin typeface="微软雅黑" pitchFamily="34" charset="-122"/>
                <a:ea typeface="微软雅黑" pitchFamily="34" charset="-122"/>
              </a:rPr>
              <a:t>ABC</a:t>
            </a:r>
            <a:r>
              <a:rPr lang="zh-CN" altLang="zh-CN" sz="2400" dirty="0">
                <a:latin typeface="微软雅黑" pitchFamily="34" charset="-122"/>
                <a:ea typeface="微软雅黑" pitchFamily="34" charset="-122"/>
              </a:rPr>
              <a:t>的实形，即△</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0"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pic>
        <p:nvPicPr>
          <p:cNvPr id="4" name="图片 3"/>
          <p:cNvPicPr>
            <a:picLocks noChangeAspect="1"/>
          </p:cNvPicPr>
          <p:nvPr/>
        </p:nvPicPr>
        <p:blipFill>
          <a:blip r:embed="rId5"/>
          <a:stretch>
            <a:fillRect/>
          </a:stretch>
        </p:blipFill>
        <p:spPr>
          <a:xfrm>
            <a:off x="4895728" y="526248"/>
            <a:ext cx="5273497" cy="5921253"/>
          </a:xfrm>
          <a:prstGeom prst="rect">
            <a:avLst/>
          </a:prstGeom>
        </p:spPr>
      </p:pic>
    </p:spTree>
    <p:extLst>
      <p:ext uri="{BB962C8B-B14F-4D97-AF65-F5344CB8AC3E}">
        <p14:creationId xmlns:p14="http://schemas.microsoft.com/office/powerpoint/2010/main" val="1544502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934924" y="1303032"/>
            <a:ext cx="9550545" cy="1200329"/>
          </a:xfrm>
          <a:prstGeom prst="rect">
            <a:avLst/>
          </a:prstGeom>
        </p:spPr>
        <p:txBody>
          <a:bodyPr wrap="square">
            <a:spAutoFit/>
          </a:bodyPr>
          <a:lstStyle/>
          <a:p>
            <a:pPr>
              <a:lnSpc>
                <a:spcPct val="150000"/>
              </a:lnSpc>
            </a:pP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例</a:t>
            </a:r>
            <a:r>
              <a:rPr lang="en-US" altLang="zh-CN" sz="2400">
                <a:latin typeface="微软雅黑" pitchFamily="34" charset="-122"/>
                <a:ea typeface="微软雅黑" pitchFamily="34" charset="-122"/>
              </a:rPr>
              <a:t>5-2】 </a:t>
            </a:r>
            <a:r>
              <a:rPr lang="zh-CN" altLang="zh-CN" sz="2400" dirty="0" smtClean="0">
                <a:latin typeface="微软雅黑" pitchFamily="34" charset="-122"/>
                <a:ea typeface="微软雅黑" pitchFamily="34" charset="-122"/>
              </a:rPr>
              <a:t>已知</a:t>
            </a:r>
            <a:r>
              <a:rPr lang="zh-CN" altLang="zh-CN" sz="2400" dirty="0">
                <a:latin typeface="微软雅黑" pitchFamily="34" charset="-122"/>
                <a:ea typeface="微软雅黑" pitchFamily="34" charset="-122"/>
              </a:rPr>
              <a:t>一般位置直线</a:t>
            </a:r>
            <a:r>
              <a:rPr lang="en-US" altLang="zh-CN" sz="2400" dirty="0">
                <a:latin typeface="微软雅黑" pitchFamily="34" charset="-122"/>
                <a:ea typeface="微软雅黑" pitchFamily="34" charset="-122"/>
              </a:rPr>
              <a:t>MN</a:t>
            </a:r>
            <a:r>
              <a:rPr lang="zh-CN" altLang="zh-CN" sz="2400" dirty="0">
                <a:latin typeface="微软雅黑" pitchFamily="34" charset="-122"/>
                <a:ea typeface="微软雅黑" pitchFamily="34" charset="-122"/>
              </a:rPr>
              <a:t>和一般位置平面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的</a:t>
            </a:r>
            <a:r>
              <a:rPr lang="en-US" altLang="zh-CN" sz="2400" dirty="0" smtClean="0">
                <a:latin typeface="微软雅黑" pitchFamily="34" charset="-122"/>
                <a:ea typeface="微软雅黑" pitchFamily="34" charset="-122"/>
              </a:rPr>
              <a:t>H</a:t>
            </a:r>
            <a:r>
              <a:rPr lang="zh-CN" altLang="zh-CN" sz="2400" dirty="0" smtClean="0">
                <a:latin typeface="微软雅黑" pitchFamily="34" charset="-122"/>
                <a:ea typeface="微软雅黑" pitchFamily="34" charset="-122"/>
              </a:rPr>
              <a:t>和</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面投影，试求它们交点</a:t>
            </a:r>
            <a:r>
              <a:rPr lang="en-US" altLang="zh-CN" sz="2400" dirty="0">
                <a:latin typeface="微软雅黑" pitchFamily="34" charset="-122"/>
                <a:ea typeface="微软雅黑" pitchFamily="34" charset="-122"/>
              </a:rPr>
              <a:t>K</a:t>
            </a:r>
            <a:r>
              <a:rPr lang="zh-CN" altLang="zh-CN" sz="2400" dirty="0">
                <a:latin typeface="微软雅黑" pitchFamily="34" charset="-122"/>
                <a:ea typeface="微软雅黑" pitchFamily="34" charset="-122"/>
              </a:rPr>
              <a:t>，并进行可见性判断。</a:t>
            </a:r>
            <a:endParaRPr lang="zh-CN" altLang="en-US" sz="2400" dirty="0">
              <a:latin typeface="微软雅黑" pitchFamily="34" charset="-122"/>
              <a:ea typeface="微软雅黑" pitchFamily="34" charset="-122"/>
            </a:endParaRPr>
          </a:p>
        </p:txBody>
      </p:sp>
      <p:sp>
        <p:nvSpPr>
          <p:cNvPr id="5" name="矩形 4"/>
          <p:cNvSpPr/>
          <p:nvPr/>
        </p:nvSpPr>
        <p:spPr>
          <a:xfrm>
            <a:off x="1408487" y="2614895"/>
            <a:ext cx="6110868" cy="3416320"/>
          </a:xfrm>
          <a:prstGeom prst="rect">
            <a:avLst/>
          </a:prstGeom>
        </p:spPr>
        <p:txBody>
          <a:bodyPr wrap="square">
            <a:spAutoFit/>
          </a:bodyPr>
          <a:lstStyle/>
          <a:p>
            <a:pPr>
              <a:lnSpc>
                <a:spcPct val="150000"/>
              </a:lnSpc>
            </a:pPr>
            <a:r>
              <a:rPr lang="zh-CN" altLang="zh-CN" sz="2400" dirty="0">
                <a:solidFill>
                  <a:srgbClr val="FF0000"/>
                </a:solidFill>
                <a:latin typeface="微软雅黑" pitchFamily="34" charset="-122"/>
                <a:ea typeface="微软雅黑" pitchFamily="34" charset="-122"/>
              </a:rPr>
              <a:t>分析</a:t>
            </a:r>
            <a:r>
              <a:rPr lang="zh-CN" altLang="zh-CN" sz="2400" dirty="0" smtClean="0">
                <a:solidFill>
                  <a:srgbClr val="FF0000"/>
                </a:solidFill>
                <a:latin typeface="微软雅黑" pitchFamily="34" charset="-122"/>
                <a:ea typeface="微软雅黑" pitchFamily="34" charset="-122"/>
              </a:rPr>
              <a:t>：</a:t>
            </a:r>
            <a:r>
              <a:rPr lang="zh-CN" altLang="zh-CN" sz="2400" dirty="0">
                <a:latin typeface="微软雅黑" pitchFamily="34" charset="-122"/>
                <a:ea typeface="微软雅黑" pitchFamily="34" charset="-122"/>
              </a:rPr>
              <a:t>根据投影原理可知，当平面垂直于某一投影面时，平面在该投影面上的投影有积聚性，能直接反映出该平面与直线相交时交点的投影。因此，通过投影面变换，将一般位置平面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变换为投影面垂直面，即可求得直线</a:t>
            </a:r>
            <a:r>
              <a:rPr lang="en-US" altLang="zh-CN" sz="2400" dirty="0">
                <a:latin typeface="微软雅黑" pitchFamily="34" charset="-122"/>
                <a:ea typeface="微软雅黑" pitchFamily="34" charset="-122"/>
              </a:rPr>
              <a:t>MN</a:t>
            </a:r>
            <a:r>
              <a:rPr lang="zh-CN" altLang="zh-CN" sz="2400" dirty="0">
                <a:latin typeface="微软雅黑" pitchFamily="34" charset="-122"/>
                <a:ea typeface="微软雅黑" pitchFamily="34" charset="-122"/>
              </a:rPr>
              <a:t>与平面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的交点</a:t>
            </a:r>
            <a:r>
              <a:rPr lang="en-US" altLang="zh-CN" sz="2400" dirty="0">
                <a:latin typeface="微软雅黑" pitchFamily="34" charset="-122"/>
                <a:ea typeface="微软雅黑" pitchFamily="34" charset="-122"/>
              </a:rPr>
              <a:t>K</a:t>
            </a:r>
            <a:r>
              <a:rPr lang="zh-CN" altLang="zh-CN" sz="2400" dirty="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
        <p:nvSpPr>
          <p:cNvPr id="9" name="矩形 8"/>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4" name="图片 3"/>
          <p:cNvPicPr>
            <a:picLocks noChangeAspect="1"/>
          </p:cNvPicPr>
          <p:nvPr/>
        </p:nvPicPr>
        <p:blipFill>
          <a:blip r:embed="rId5"/>
          <a:stretch>
            <a:fillRect/>
          </a:stretch>
        </p:blipFill>
        <p:spPr>
          <a:xfrm>
            <a:off x="7624536" y="1839786"/>
            <a:ext cx="4269420" cy="3965702"/>
          </a:xfrm>
          <a:prstGeom prst="rect">
            <a:avLst/>
          </a:prstGeom>
        </p:spPr>
      </p:pic>
    </p:spTree>
    <p:extLst>
      <p:ext uri="{BB962C8B-B14F-4D97-AF65-F5344CB8AC3E}">
        <p14:creationId xmlns:p14="http://schemas.microsoft.com/office/powerpoint/2010/main" val="1121857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6" name="矩形 5"/>
          <p:cNvSpPr/>
          <p:nvPr/>
        </p:nvSpPr>
        <p:spPr>
          <a:xfrm>
            <a:off x="1300379" y="1581161"/>
            <a:ext cx="4201794" cy="3970318"/>
          </a:xfrm>
          <a:prstGeom prst="rect">
            <a:avLst/>
          </a:prstGeom>
        </p:spPr>
        <p:txBody>
          <a:bodyPr wrap="square">
            <a:spAutoFit/>
          </a:bodyPr>
          <a:lstStyle/>
          <a:p>
            <a:pPr algn="just">
              <a:lnSpc>
                <a:spcPct val="150000"/>
              </a:lnSpc>
            </a:pPr>
            <a:r>
              <a:rPr lang="zh-CN" altLang="en-US" sz="2400" dirty="0" smtClean="0">
                <a:solidFill>
                  <a:srgbClr val="FF0000"/>
                </a:solidFill>
                <a:latin typeface="微软雅黑" pitchFamily="34" charset="-122"/>
                <a:ea typeface="微软雅黑" pitchFamily="34" charset="-122"/>
              </a:rPr>
              <a:t>第一步：</a:t>
            </a:r>
            <a:r>
              <a:rPr lang="zh-CN" altLang="zh-CN" sz="2400" dirty="0" smtClean="0">
                <a:latin typeface="微软雅黑" pitchFamily="34" charset="-122"/>
                <a:ea typeface="微软雅黑" pitchFamily="34" charset="-122"/>
              </a:rPr>
              <a:t>将</a:t>
            </a:r>
            <a:r>
              <a:rPr lang="zh-CN" altLang="zh-CN" sz="2400" dirty="0">
                <a:latin typeface="微软雅黑" pitchFamily="34" charset="-122"/>
                <a:ea typeface="微软雅黑" pitchFamily="34" charset="-122"/>
              </a:rPr>
              <a:t>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变换为垂直于新投影面</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的投影面</a:t>
            </a:r>
            <a:r>
              <a:rPr lang="zh-CN" altLang="zh-CN" sz="2400" dirty="0" smtClean="0">
                <a:latin typeface="微软雅黑" pitchFamily="34" charset="-122"/>
                <a:ea typeface="微软雅黑" pitchFamily="34" charset="-122"/>
              </a:rPr>
              <a:t>垂直面，</a:t>
            </a:r>
            <a:r>
              <a:rPr lang="zh-CN" altLang="zh-CN" sz="2400" dirty="0">
                <a:latin typeface="微软雅黑" pitchFamily="34" charset="-122"/>
                <a:ea typeface="微软雅黑" pitchFamily="34" charset="-122"/>
              </a:rPr>
              <a:t>则其投影</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与直线投影</a:t>
            </a:r>
            <a:r>
              <a:rPr lang="en-US" altLang="zh-CN" sz="2400" dirty="0">
                <a:latin typeface="微软雅黑" pitchFamily="34" charset="-122"/>
                <a:ea typeface="微软雅黑" pitchFamily="34" charset="-122"/>
              </a:rPr>
              <a:t>m’</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n’</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的交点</a:t>
            </a:r>
            <a:r>
              <a:rPr lang="en-US" altLang="zh-CN" sz="2400" dirty="0">
                <a:latin typeface="微软雅黑" pitchFamily="34" charset="-122"/>
                <a:ea typeface="微软雅黑" pitchFamily="34" charset="-122"/>
              </a:rPr>
              <a:t>k’</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就是空间直线</a:t>
            </a:r>
            <a:r>
              <a:rPr lang="en-US" altLang="zh-CN" sz="2400" dirty="0">
                <a:latin typeface="微软雅黑" pitchFamily="34" charset="-122"/>
                <a:ea typeface="微软雅黑" pitchFamily="34" charset="-122"/>
              </a:rPr>
              <a:t>MN</a:t>
            </a:r>
            <a:r>
              <a:rPr lang="zh-CN" altLang="zh-CN" sz="2400" dirty="0">
                <a:latin typeface="微软雅黑" pitchFamily="34" charset="-122"/>
                <a:ea typeface="微软雅黑" pitchFamily="34" charset="-122"/>
              </a:rPr>
              <a:t>与平面</a:t>
            </a:r>
            <a:r>
              <a:rPr lang="en-US" altLang="zh-CN" sz="2400" dirty="0">
                <a:latin typeface="微软雅黑" pitchFamily="34" charset="-122"/>
                <a:ea typeface="微软雅黑" pitchFamily="34" charset="-122"/>
              </a:rPr>
              <a:t>ΔABC</a:t>
            </a:r>
            <a:r>
              <a:rPr lang="zh-CN" altLang="zh-CN" sz="2400" dirty="0">
                <a:latin typeface="微软雅黑" pitchFamily="34" charset="-122"/>
                <a:ea typeface="微软雅黑" pitchFamily="34" charset="-122"/>
              </a:rPr>
              <a:t>的交点</a:t>
            </a:r>
            <a:r>
              <a:rPr lang="en-US" altLang="zh-CN" sz="2400" dirty="0">
                <a:latin typeface="微软雅黑" pitchFamily="34" charset="-122"/>
                <a:ea typeface="微软雅黑" pitchFamily="34" charset="-122"/>
              </a:rPr>
              <a:t>K</a:t>
            </a:r>
            <a:r>
              <a:rPr lang="zh-CN" altLang="zh-CN"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面上的投影。</a:t>
            </a:r>
            <a:endParaRPr lang="zh-CN" altLang="en-US" sz="2400" dirty="0">
              <a:latin typeface="微软雅黑" pitchFamily="34" charset="-122"/>
              <a:ea typeface="微软雅黑" pitchFamily="34" charset="-122"/>
            </a:endParaRPr>
          </a:p>
        </p:txBody>
      </p:sp>
      <p:pic>
        <p:nvPicPr>
          <p:cNvPr id="2" name="Picture 1" descr="C:\Users\Administrator\AppData\Roaming\Tencent\Users\23231761\QQ\WinTemp\RichOle\$RXXSG%(]HY%JX[0N5){@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3550"/>
            <a:ext cx="4514850" cy="564832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0"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4840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6" name="矩形 5"/>
          <p:cNvSpPr/>
          <p:nvPr/>
        </p:nvSpPr>
        <p:spPr>
          <a:xfrm>
            <a:off x="1300379" y="1581161"/>
            <a:ext cx="4201794" cy="3970318"/>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第二步：</a:t>
            </a:r>
            <a:r>
              <a:rPr lang="zh-CN" altLang="zh-CN" sz="2400" dirty="0">
                <a:latin typeface="微软雅黑" pitchFamily="34" charset="-122"/>
                <a:ea typeface="微软雅黑" pitchFamily="34" charset="-122"/>
              </a:rPr>
              <a:t>运用直线上点的投影特性，在原投影体系中直线</a:t>
            </a:r>
            <a:r>
              <a:rPr lang="en-US" altLang="zh-CN" sz="2400" dirty="0">
                <a:latin typeface="微软雅黑" pitchFamily="34" charset="-122"/>
                <a:ea typeface="微软雅黑" pitchFamily="34" charset="-122"/>
              </a:rPr>
              <a:t>MN</a:t>
            </a:r>
            <a:r>
              <a:rPr lang="zh-CN" altLang="zh-CN" sz="2400" dirty="0">
                <a:latin typeface="微软雅黑" pitchFamily="34" charset="-122"/>
                <a:ea typeface="微软雅黑" pitchFamily="34" charset="-122"/>
              </a:rPr>
              <a:t>的投影上，依次求得交点</a:t>
            </a:r>
            <a:r>
              <a:rPr lang="en-US" altLang="zh-CN" sz="2400" dirty="0">
                <a:latin typeface="微软雅黑" pitchFamily="34" charset="-122"/>
                <a:ea typeface="微软雅黑" pitchFamily="34" charset="-122"/>
              </a:rPr>
              <a:t>K</a:t>
            </a:r>
            <a:r>
              <a:rPr lang="zh-CN" altLang="zh-CN" sz="2400" dirty="0">
                <a:latin typeface="微软雅黑" pitchFamily="34" charset="-122"/>
                <a:ea typeface="微软雅黑" pitchFamily="34" charset="-122"/>
              </a:rPr>
              <a:t>的</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面投影</a:t>
            </a:r>
            <a:r>
              <a:rPr lang="en-US" altLang="zh-CN" sz="2400" dirty="0">
                <a:latin typeface="微软雅黑" pitchFamily="34" charset="-122"/>
                <a:ea typeface="微软雅黑" pitchFamily="34" charset="-122"/>
              </a:rPr>
              <a:t>k</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面投影</a:t>
            </a:r>
            <a:r>
              <a:rPr lang="en-US" altLang="zh-CN" sz="2400" dirty="0">
                <a:latin typeface="微软雅黑" pitchFamily="34" charset="-122"/>
                <a:ea typeface="微软雅黑" pitchFamily="34" charset="-122"/>
              </a:rPr>
              <a:t>k'</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ct val="150000"/>
              </a:lnSpc>
            </a:pPr>
            <a:endParaRPr lang="en-US" altLang="zh-CN" sz="2400" dirty="0" smtClean="0">
              <a:latin typeface="微软雅黑" pitchFamily="34" charset="-122"/>
              <a:ea typeface="微软雅黑" pitchFamily="34" charset="-122"/>
            </a:endParaRPr>
          </a:p>
          <a:p>
            <a:pPr>
              <a:lnSpc>
                <a:spcPct val="150000"/>
              </a:lnSpc>
            </a:pPr>
            <a:r>
              <a:rPr lang="zh-CN" altLang="en-US" sz="2400" dirty="0" smtClean="0">
                <a:solidFill>
                  <a:srgbClr val="FF0000"/>
                </a:solidFill>
                <a:latin typeface="微软雅黑" pitchFamily="34" charset="-122"/>
                <a:ea typeface="微软雅黑" pitchFamily="34" charset="-122"/>
              </a:rPr>
              <a:t>第三步：</a:t>
            </a:r>
            <a:r>
              <a:rPr lang="zh-CN" altLang="zh-CN" sz="2400" dirty="0">
                <a:latin typeface="微软雅黑" pitchFamily="34" charset="-122"/>
                <a:ea typeface="微软雅黑" pitchFamily="34" charset="-122"/>
              </a:rPr>
              <a:t>利用重影点进行直线</a:t>
            </a:r>
            <a:r>
              <a:rPr lang="en-US" altLang="zh-CN" sz="2400" dirty="0">
                <a:latin typeface="微软雅黑" pitchFamily="34" charset="-122"/>
                <a:ea typeface="微软雅黑" pitchFamily="34" charset="-122"/>
              </a:rPr>
              <a:t>MN</a:t>
            </a:r>
            <a:r>
              <a:rPr lang="zh-CN" altLang="zh-CN" sz="2400" dirty="0">
                <a:latin typeface="微软雅黑" pitchFamily="34" charset="-122"/>
                <a:ea typeface="微软雅黑" pitchFamily="34" charset="-122"/>
              </a:rPr>
              <a:t>的可见性判断。</a:t>
            </a:r>
            <a:endParaRPr lang="zh-CN" altLang="en-US" sz="2400" dirty="0">
              <a:latin typeface="微软雅黑" pitchFamily="34" charset="-122"/>
              <a:ea typeface="微软雅黑" pitchFamily="34" charset="-122"/>
            </a:endParaRP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pic>
        <p:nvPicPr>
          <p:cNvPr id="2" name="图片 1"/>
          <p:cNvPicPr>
            <a:picLocks noChangeAspect="1"/>
          </p:cNvPicPr>
          <p:nvPr/>
        </p:nvPicPr>
        <p:blipFill>
          <a:blip r:embed="rId4"/>
          <a:stretch>
            <a:fillRect/>
          </a:stretch>
        </p:blipFill>
        <p:spPr>
          <a:xfrm>
            <a:off x="5468106" y="620775"/>
            <a:ext cx="5273200" cy="5832196"/>
          </a:xfrm>
          <a:prstGeom prst="rect">
            <a:avLst/>
          </a:prstGeom>
        </p:spPr>
      </p:pic>
      <p:sp>
        <p:nvSpPr>
          <p:cNvPr id="10"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1962424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pic>
        <p:nvPicPr>
          <p:cNvPr id="4098" name="Picture 2" descr="YQBE)5WI}F2BTPC(E@(8[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358" y="2525191"/>
            <a:ext cx="2248064" cy="18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408485" y="4807432"/>
            <a:ext cx="9958453" cy="1754326"/>
          </a:xfrm>
          <a:prstGeom prst="rect">
            <a:avLst/>
          </a:prstGeom>
        </p:spPr>
        <p:txBody>
          <a:bodyPr wrap="square">
            <a:spAutoFit/>
          </a:bodyPr>
          <a:lstStyle/>
          <a:p>
            <a:pPr>
              <a:lnSpc>
                <a:spcPct val="150000"/>
              </a:lnSpc>
            </a:pPr>
            <a:r>
              <a:rPr lang="zh-CN" altLang="zh-CN" sz="2400" dirty="0" smtClean="0">
                <a:solidFill>
                  <a:srgbClr val="FF0000"/>
                </a:solidFill>
                <a:latin typeface="微软雅黑" pitchFamily="34" charset="-122"/>
                <a:ea typeface="微软雅黑" pitchFamily="34" charset="-122"/>
              </a:rPr>
              <a:t>分析</a:t>
            </a:r>
            <a:r>
              <a:rPr lang="en-US" altLang="zh-CN" sz="2400" dirty="0" smtClean="0">
                <a:solidFill>
                  <a:srgbClr val="FF0000"/>
                </a:solidFill>
                <a:latin typeface="微软雅黑" pitchFamily="34" charset="-122"/>
                <a:ea typeface="微软雅黑" pitchFamily="34" charset="-122"/>
              </a:rPr>
              <a:t>1</a:t>
            </a:r>
            <a:r>
              <a:rPr lang="zh-CN" altLang="zh-CN" sz="2400" dirty="0" smtClean="0">
                <a:solidFill>
                  <a:srgbClr val="FF0000"/>
                </a:solidFill>
                <a:latin typeface="微软雅黑" pitchFamily="34" charset="-122"/>
                <a:ea typeface="微软雅黑" pitchFamily="34" charset="-122"/>
              </a:rPr>
              <a:t>：</a:t>
            </a:r>
            <a:r>
              <a:rPr lang="zh-CN" altLang="zh-CN" sz="2400" dirty="0">
                <a:latin typeface="微软雅黑" pitchFamily="34" charset="-122"/>
                <a:ea typeface="微软雅黑" pitchFamily="34" charset="-122"/>
              </a:rPr>
              <a:t>供水管和排污管的轴线可以</a:t>
            </a:r>
            <a:r>
              <a:rPr lang="zh-CN" altLang="zh-CN" sz="2400" dirty="0" smtClean="0">
                <a:latin typeface="微软雅黑" pitchFamily="34" charset="-122"/>
                <a:ea typeface="微软雅黑" pitchFamily="34" charset="-122"/>
              </a:rPr>
              <a:t>看作空间</a:t>
            </a:r>
            <a:r>
              <a:rPr lang="zh-CN" altLang="zh-CN" sz="2400" dirty="0">
                <a:latin typeface="微软雅黑" pitchFamily="34" charset="-122"/>
                <a:ea typeface="微软雅黑" pitchFamily="34" charset="-122"/>
              </a:rPr>
              <a:t>两条交叉的直线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CD</a:t>
            </a:r>
            <a:r>
              <a:rPr lang="zh-CN" altLang="zh-CN" sz="2400" dirty="0">
                <a:latin typeface="微软雅黑" pitchFamily="34" charset="-122"/>
                <a:ea typeface="微软雅黑" pitchFamily="34" charset="-122"/>
              </a:rPr>
              <a:t>，求供水管和排污管的最短净距离可简化为</a:t>
            </a:r>
            <a:r>
              <a:rPr lang="zh-CN" altLang="zh-CN" sz="2400" dirty="0" smtClean="0">
                <a:latin typeface="微软雅黑" pitchFamily="34" charset="-122"/>
                <a:ea typeface="微软雅黑" pitchFamily="34" charset="-122"/>
              </a:rPr>
              <a:t>求解两</a:t>
            </a:r>
            <a:r>
              <a:rPr lang="zh-CN" altLang="zh-CN" sz="2400" dirty="0">
                <a:latin typeface="微软雅黑" pitchFamily="34" charset="-122"/>
                <a:ea typeface="微软雅黑" pitchFamily="34" charset="-122"/>
              </a:rPr>
              <a:t>条交叉直线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CD</a:t>
            </a:r>
            <a:r>
              <a:rPr lang="zh-CN" altLang="zh-CN" sz="2400" dirty="0">
                <a:latin typeface="微软雅黑" pitchFamily="34" charset="-122"/>
                <a:ea typeface="微软雅黑" pitchFamily="34" charset="-122"/>
              </a:rPr>
              <a:t>的公垂线</a:t>
            </a:r>
            <a:r>
              <a:rPr lang="en-US" altLang="zh-CN" sz="2400" dirty="0">
                <a:latin typeface="微软雅黑" pitchFamily="34" charset="-122"/>
                <a:ea typeface="微软雅黑" pitchFamily="34" charset="-122"/>
              </a:rPr>
              <a:t>KL</a:t>
            </a:r>
            <a:r>
              <a:rPr lang="zh-CN" altLang="zh-CN" sz="2400" dirty="0">
                <a:latin typeface="微软雅黑" pitchFamily="34" charset="-122"/>
                <a:ea typeface="微软雅黑" pitchFamily="34" charset="-122"/>
              </a:rPr>
              <a:t>实长，然后减去供水管和排污管的半径。</a:t>
            </a:r>
            <a:endParaRPr lang="zh-CN" altLang="en-US" sz="2400" dirty="0">
              <a:latin typeface="微软雅黑" pitchFamily="34" charset="-122"/>
              <a:ea typeface="微软雅黑" pitchFamily="34" charset="-122"/>
            </a:endParaRPr>
          </a:p>
        </p:txBody>
      </p:sp>
      <p:sp>
        <p:nvSpPr>
          <p:cNvPr id="10" name="矩形 9"/>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4" name="图片 3"/>
          <p:cNvPicPr>
            <a:picLocks noChangeAspect="1"/>
          </p:cNvPicPr>
          <p:nvPr/>
        </p:nvPicPr>
        <p:blipFill>
          <a:blip r:embed="rId6"/>
          <a:stretch>
            <a:fillRect/>
          </a:stretch>
        </p:blipFill>
        <p:spPr>
          <a:xfrm>
            <a:off x="7771595" y="1158732"/>
            <a:ext cx="3671382" cy="3729133"/>
          </a:xfrm>
          <a:prstGeom prst="rect">
            <a:avLst/>
          </a:prstGeom>
        </p:spPr>
      </p:pic>
      <p:sp>
        <p:nvSpPr>
          <p:cNvPr id="2" name="矩形 1"/>
          <p:cNvSpPr/>
          <p:nvPr/>
        </p:nvSpPr>
        <p:spPr>
          <a:xfrm>
            <a:off x="435413" y="1146958"/>
            <a:ext cx="9550545" cy="646331"/>
          </a:xfrm>
          <a:prstGeom prst="rect">
            <a:avLst/>
          </a:prstGeom>
        </p:spPr>
        <p:txBody>
          <a:bodyPr wrap="square">
            <a:spAutoFit/>
          </a:bodyPr>
          <a:lstStyle/>
          <a:p>
            <a:pPr>
              <a:lnSpc>
                <a:spcPct val="150000"/>
              </a:lnSpc>
            </a:pP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例</a:t>
            </a:r>
            <a:r>
              <a:rPr lang="en-US" altLang="zh-CN" sz="2400" smtClean="0">
                <a:latin typeface="微软雅黑" pitchFamily="34" charset="-122"/>
                <a:ea typeface="微软雅黑" pitchFamily="34" charset="-122"/>
              </a:rPr>
              <a:t>5-3】  </a:t>
            </a:r>
            <a:r>
              <a:rPr lang="zh-CN" altLang="zh-CN" sz="2400" dirty="0" smtClean="0">
                <a:latin typeface="微软雅黑" pitchFamily="34" charset="-122"/>
                <a:ea typeface="微软雅黑" pitchFamily="34" charset="-122"/>
              </a:rPr>
              <a:t>求</a:t>
            </a:r>
            <a:r>
              <a:rPr lang="zh-CN" altLang="zh-CN" sz="2400" dirty="0">
                <a:latin typeface="微软雅黑" pitchFamily="34" charset="-122"/>
                <a:ea typeface="微软雅黑" pitchFamily="34" charset="-122"/>
              </a:rPr>
              <a:t>某生活小区的供水管和排污管的最短净</a:t>
            </a:r>
            <a:r>
              <a:rPr lang="zh-CN" altLang="zh-CN" sz="2400" dirty="0" smtClean="0">
                <a:latin typeface="微软雅黑" pitchFamily="34" charset="-122"/>
                <a:ea typeface="微软雅黑" pitchFamily="34" charset="-122"/>
              </a:rPr>
              <a:t>距离</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06781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5" name="矩形 4"/>
          <p:cNvSpPr/>
          <p:nvPr/>
        </p:nvSpPr>
        <p:spPr>
          <a:xfrm>
            <a:off x="0" y="4310857"/>
            <a:ext cx="10035035" cy="2243050"/>
          </a:xfrm>
          <a:prstGeom prst="rect">
            <a:avLst/>
          </a:prstGeom>
        </p:spPr>
        <p:txBody>
          <a:bodyPr wrap="square">
            <a:spAutoFit/>
          </a:bodyPr>
          <a:lstStyle/>
          <a:p>
            <a:pPr algn="dist">
              <a:lnSpc>
                <a:spcPct val="150000"/>
              </a:lnSpc>
            </a:pPr>
            <a:r>
              <a:rPr lang="zh-CN" altLang="zh-CN" sz="2400" dirty="0" smtClean="0">
                <a:solidFill>
                  <a:srgbClr val="FF0000"/>
                </a:solidFill>
                <a:latin typeface="微软雅黑" pitchFamily="34" charset="-122"/>
                <a:ea typeface="微软雅黑" pitchFamily="34" charset="-122"/>
              </a:rPr>
              <a:t>分析</a:t>
            </a:r>
            <a:r>
              <a:rPr lang="en-US" altLang="zh-CN" sz="2400" dirty="0" smtClean="0">
                <a:solidFill>
                  <a:srgbClr val="FF0000"/>
                </a:solidFill>
                <a:latin typeface="微软雅黑" pitchFamily="34" charset="-122"/>
                <a:ea typeface="微软雅黑" pitchFamily="34" charset="-122"/>
              </a:rPr>
              <a:t>2</a:t>
            </a:r>
            <a:r>
              <a:rPr lang="zh-CN" altLang="zh-CN" sz="2400" dirty="0" smtClean="0">
                <a:solidFill>
                  <a:srgbClr val="FF0000"/>
                </a:solidFill>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当</a:t>
            </a:r>
            <a:r>
              <a:rPr lang="zh-CN" altLang="zh-CN" sz="2400" dirty="0">
                <a:latin typeface="微软雅黑" pitchFamily="34" charset="-122"/>
                <a:ea typeface="微软雅黑" pitchFamily="34" charset="-122"/>
              </a:rPr>
              <a:t>交叉两直线中有一直线垂直于投影面时，则在该投影面上的投影积聚成一点，</a:t>
            </a:r>
            <a:r>
              <a:rPr lang="zh-CN" altLang="zh-CN" sz="2400" dirty="0" smtClean="0">
                <a:latin typeface="微软雅黑" pitchFamily="34" charset="-122"/>
                <a:ea typeface="微软雅黑" pitchFamily="34" charset="-122"/>
              </a:rPr>
              <a:t>从</a:t>
            </a:r>
            <a:r>
              <a:rPr lang="zh-CN" altLang="en-US" sz="2400" dirty="0">
                <a:latin typeface="微软雅黑" pitchFamily="34" charset="-122"/>
                <a:ea typeface="微软雅黑" pitchFamily="34" charset="-122"/>
              </a:rPr>
              <a:t>该</a:t>
            </a:r>
            <a:r>
              <a:rPr lang="zh-CN" altLang="zh-CN" sz="2400" dirty="0" smtClean="0">
                <a:latin typeface="微软雅黑" pitchFamily="34" charset="-122"/>
                <a:ea typeface="微软雅黑" pitchFamily="34" charset="-122"/>
              </a:rPr>
              <a:t>点</a:t>
            </a:r>
            <a:r>
              <a:rPr lang="zh-CN" altLang="zh-CN" sz="2400" dirty="0">
                <a:latin typeface="微软雅黑" pitchFamily="34" charset="-122"/>
                <a:ea typeface="微软雅黑" pitchFamily="34" charset="-122"/>
              </a:rPr>
              <a:t>作另一直线投影的垂线，这条垂线就是两条直线的公垂线。这条公垂线平行于这个投影面，其投影直接反映出公垂线的实</a:t>
            </a:r>
            <a:r>
              <a:rPr lang="zh-CN" altLang="zh-CN" sz="2400" dirty="0" smtClean="0">
                <a:latin typeface="微软雅黑" pitchFamily="34" charset="-122"/>
                <a:ea typeface="微软雅黑" pitchFamily="34" charset="-122"/>
              </a:rPr>
              <a:t>长。</a:t>
            </a:r>
            <a:r>
              <a:rPr lang="zh-CN" altLang="zh-CN" sz="2400" dirty="0">
                <a:latin typeface="微软雅黑" pitchFamily="34" charset="-122"/>
                <a:ea typeface="微软雅黑" pitchFamily="34" charset="-122"/>
              </a:rPr>
              <a:t>因此，本题的关键在</a:t>
            </a:r>
            <a:r>
              <a:rPr lang="zh-CN" altLang="zh-CN" sz="2400" dirty="0" smtClean="0">
                <a:latin typeface="微软雅黑" pitchFamily="34" charset="-122"/>
                <a:ea typeface="微软雅黑" pitchFamily="34" charset="-122"/>
              </a:rPr>
              <a:t>于是将</a:t>
            </a:r>
            <a:r>
              <a:rPr lang="zh-CN" altLang="zh-CN" sz="2400" dirty="0">
                <a:latin typeface="微软雅黑" pitchFamily="34" charset="-122"/>
                <a:ea typeface="微软雅黑" pitchFamily="34" charset="-122"/>
              </a:rPr>
              <a:t>一般位置直线变换为投影面垂直线。</a:t>
            </a:r>
            <a:endParaRPr lang="zh-CN" altLang="en-US" sz="2400" dirty="0">
              <a:latin typeface="微软雅黑" pitchFamily="34" charset="-122"/>
              <a:ea typeface="微软雅黑" pitchFamily="34" charset="-122"/>
            </a:endParaRPr>
          </a:p>
        </p:txBody>
      </p:sp>
      <p:sp>
        <p:nvSpPr>
          <p:cNvPr id="10" name="矩形 9"/>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2" name="图片 1"/>
          <p:cNvPicPr>
            <a:picLocks noChangeAspect="1"/>
          </p:cNvPicPr>
          <p:nvPr/>
        </p:nvPicPr>
        <p:blipFill>
          <a:blip r:embed="rId5"/>
          <a:stretch>
            <a:fillRect/>
          </a:stretch>
        </p:blipFill>
        <p:spPr>
          <a:xfrm>
            <a:off x="2391129" y="979549"/>
            <a:ext cx="6482105" cy="3441980"/>
          </a:xfrm>
          <a:prstGeom prst="rect">
            <a:avLst/>
          </a:prstGeom>
        </p:spPr>
      </p:pic>
    </p:spTree>
    <p:extLst>
      <p:ext uri="{BB962C8B-B14F-4D97-AF65-F5344CB8AC3E}">
        <p14:creationId xmlns:p14="http://schemas.microsoft.com/office/powerpoint/2010/main" val="336092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872359" y="1560815"/>
            <a:ext cx="3919560" cy="3416320"/>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第一步：</a:t>
            </a:r>
            <a:r>
              <a:rPr lang="zh-CN" altLang="en-US" sz="2400" dirty="0" smtClean="0">
                <a:latin typeface="微软雅黑" pitchFamily="34" charset="-122"/>
                <a:ea typeface="微软雅黑" pitchFamily="34" charset="-122"/>
              </a:rPr>
              <a:t>经过两次投影变换，将</a:t>
            </a:r>
            <a:r>
              <a:rPr lang="zh-CN" altLang="zh-CN" sz="2400" dirty="0" smtClean="0">
                <a:latin typeface="微软雅黑" pitchFamily="34" charset="-122"/>
                <a:ea typeface="微软雅黑" pitchFamily="34" charset="-122"/>
              </a:rPr>
              <a:t>一般</a:t>
            </a:r>
            <a:r>
              <a:rPr lang="zh-CN" altLang="zh-CN" sz="2400" dirty="0">
                <a:latin typeface="微软雅黑" pitchFamily="34" charset="-122"/>
                <a:ea typeface="微软雅黑" pitchFamily="34" charset="-122"/>
              </a:rPr>
              <a:t>位置直线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就变换为投影面垂直线</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H</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面的投影积聚为点</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2</a:t>
            </a:r>
            <a:r>
              <a:rPr lang="zh-CN"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且</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公垂线的一端</a:t>
            </a:r>
            <a:r>
              <a:rPr lang="en-US" altLang="zh-CN" sz="2400" dirty="0">
                <a:latin typeface="微软雅黑" pitchFamily="34" charset="-122"/>
                <a:ea typeface="微软雅黑" pitchFamily="34" charset="-122"/>
              </a:rPr>
              <a:t>K</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也积聚在这点上。</a:t>
            </a: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pic>
        <p:nvPicPr>
          <p:cNvPr id="5" name="图片 4"/>
          <p:cNvPicPr>
            <a:picLocks noChangeAspect="1"/>
          </p:cNvPicPr>
          <p:nvPr/>
        </p:nvPicPr>
        <p:blipFill>
          <a:blip r:embed="rId4"/>
          <a:stretch>
            <a:fillRect/>
          </a:stretch>
        </p:blipFill>
        <p:spPr>
          <a:xfrm>
            <a:off x="4791919" y="248816"/>
            <a:ext cx="6146157" cy="6398047"/>
          </a:xfrm>
          <a:prstGeom prst="rect">
            <a:avLst/>
          </a:prstGeom>
        </p:spPr>
      </p:pic>
      <p:sp>
        <p:nvSpPr>
          <p:cNvPr id="10"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227207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descr="图片包含 工程绘图&#10;&#10;描述已自动生成"/>
          <p:cNvPicPr>
            <a:picLocks noChangeAspect="1"/>
          </p:cNvPicPr>
          <p:nvPr/>
        </p:nvPicPr>
        <p:blipFill>
          <a:blip r:embed="rId2"/>
          <a:stretch>
            <a:fillRect/>
          </a:stretch>
        </p:blipFill>
        <p:spPr>
          <a:xfrm>
            <a:off x="0" y="-57150"/>
            <a:ext cx="12192000" cy="6858000"/>
          </a:xfrm>
          <a:prstGeom prst="rect">
            <a:avLst/>
          </a:prstGeom>
          <a:noFill/>
          <a:ln w="9525">
            <a:noFill/>
          </a:ln>
        </p:spPr>
      </p:pic>
      <p:sp>
        <p:nvSpPr>
          <p:cNvPr id="5" name="矩形 4"/>
          <p:cNvSpPr/>
          <p:nvPr/>
        </p:nvSpPr>
        <p:spPr>
          <a:xfrm>
            <a:off x="1584477" y="463550"/>
            <a:ext cx="2972289"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endParaRPr kumimoji="0" lang="en-US" altLang="zh-CN" sz="2800" b="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25"/>
          <p:cNvPicPr>
            <a:picLocks noChangeAspect="1"/>
          </p:cNvPicPr>
          <p:nvPr/>
        </p:nvPicPr>
        <p:blipFill>
          <a:blip r:embed="rId3"/>
          <a:stretch>
            <a:fillRect/>
          </a:stretch>
        </p:blipFill>
        <p:spPr>
          <a:xfrm>
            <a:off x="1089643" y="561417"/>
            <a:ext cx="360363" cy="358775"/>
          </a:xfrm>
          <a:prstGeom prst="rect">
            <a:avLst/>
          </a:prstGeom>
          <a:noFill/>
          <a:ln w="9525">
            <a:noFill/>
          </a:ln>
        </p:spPr>
      </p:pic>
      <p:pic>
        <p:nvPicPr>
          <p:cNvPr id="14" name="图片 2"/>
          <p:cNvPicPr>
            <a:picLocks noChangeAspect="1"/>
          </p:cNvPicPr>
          <p:nvPr/>
        </p:nvPicPr>
        <p:blipFill>
          <a:blip r:embed="rId4"/>
          <a:stretch>
            <a:fillRect/>
          </a:stretch>
        </p:blipFill>
        <p:spPr>
          <a:xfrm>
            <a:off x="8965" y="-57150"/>
            <a:ext cx="12192000" cy="6858000"/>
          </a:xfrm>
          <a:prstGeom prst="rect">
            <a:avLst/>
          </a:prstGeom>
          <a:noFill/>
          <a:ln w="9525">
            <a:noFill/>
          </a:ln>
        </p:spPr>
      </p:pic>
      <p:sp>
        <p:nvSpPr>
          <p:cNvPr id="2" name="文本框 1"/>
          <p:cNvSpPr txBox="1"/>
          <p:nvPr/>
        </p:nvSpPr>
        <p:spPr>
          <a:xfrm>
            <a:off x="3670628" y="2476141"/>
            <a:ext cx="3209365" cy="523220"/>
          </a:xfrm>
          <a:prstGeom prst="rect">
            <a:avLst/>
          </a:prstGeom>
          <a:noFill/>
        </p:spPr>
        <p:txBody>
          <a:bodyPr wrap="square" rtlCol="0">
            <a:spAutoFit/>
          </a:bodyPr>
          <a:lstStyle/>
          <a:p>
            <a:r>
              <a:rPr lang="en-US" altLang="zh-CN" sz="2800" smtClean="0">
                <a:solidFill>
                  <a:schemeClr val="accent1"/>
                </a:solidFill>
                <a:latin typeface="微软雅黑" panose="020B0503020204020204" pitchFamily="34" charset="-122"/>
                <a:ea typeface="微软雅黑" panose="020B0503020204020204" pitchFamily="34" charset="-122"/>
                <a:hlinkClick r:id="rId5" action="ppaction://hlinksldjump"/>
              </a:rPr>
              <a:t>5.1 </a:t>
            </a:r>
            <a:r>
              <a:rPr lang="zh-CN" altLang="en-US" sz="2800" smtClean="0">
                <a:solidFill>
                  <a:schemeClr val="accent1"/>
                </a:solidFill>
                <a:latin typeface="微软雅黑" panose="020B0503020204020204" pitchFamily="34" charset="-122"/>
                <a:ea typeface="微软雅黑" panose="020B0503020204020204" pitchFamily="34" charset="-122"/>
                <a:hlinkClick r:id="rId5" action="ppaction://hlinksldjump"/>
              </a:rPr>
              <a:t>投影变换概述</a:t>
            </a:r>
            <a:endParaRPr lang="en-US" altLang="zh-CN" sz="2800" smtClean="0">
              <a:solidFill>
                <a:schemeClr val="accent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670627" y="3181507"/>
            <a:ext cx="3209365" cy="523220"/>
          </a:xfrm>
          <a:prstGeom prst="rect">
            <a:avLst/>
          </a:prstGeom>
          <a:noFill/>
        </p:spPr>
        <p:txBody>
          <a:bodyPr wrap="square" rtlCol="0">
            <a:spAutoFit/>
          </a:bodyPr>
          <a:lstStyle/>
          <a:p>
            <a:r>
              <a:rPr lang="en-US" altLang="zh-CN" sz="2800" smtClean="0">
                <a:solidFill>
                  <a:schemeClr val="accent1"/>
                </a:solidFill>
                <a:latin typeface="微软雅黑" panose="020B0503020204020204" pitchFamily="34" charset="-122"/>
                <a:ea typeface="微软雅黑" panose="020B0503020204020204" pitchFamily="34" charset="-122"/>
                <a:hlinkClick r:id="rId6" action="ppaction://hlinksldjump"/>
              </a:rPr>
              <a:t>5.2 </a:t>
            </a:r>
            <a:r>
              <a:rPr lang="zh-CN" altLang="en-US" sz="2800" smtClean="0">
                <a:solidFill>
                  <a:schemeClr val="accent1"/>
                </a:solidFill>
                <a:latin typeface="微软雅黑" panose="020B0503020204020204" pitchFamily="34" charset="-122"/>
                <a:ea typeface="微软雅黑" panose="020B0503020204020204" pitchFamily="34" charset="-122"/>
                <a:hlinkClick r:id="rId6" action="ppaction://hlinksldjump"/>
              </a:rPr>
              <a:t>点的投影变换</a:t>
            </a:r>
            <a:endParaRPr lang="en-US" altLang="zh-CN" sz="2800" smtClean="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678190" y="3960453"/>
            <a:ext cx="5873285" cy="523220"/>
          </a:xfrm>
          <a:prstGeom prst="rect">
            <a:avLst/>
          </a:prstGeom>
          <a:noFill/>
        </p:spPr>
        <p:txBody>
          <a:bodyPr wrap="square" rtlCol="0">
            <a:spAutoFit/>
          </a:bodyPr>
          <a:lstStyle/>
          <a:p>
            <a:r>
              <a:rPr lang="en-US" altLang="zh-CN" sz="2800" smtClean="0">
                <a:solidFill>
                  <a:schemeClr val="accent1"/>
                </a:solidFill>
                <a:latin typeface="微软雅黑" panose="020B0503020204020204" pitchFamily="34" charset="-122"/>
                <a:ea typeface="微软雅黑" panose="020B0503020204020204" pitchFamily="34" charset="-122"/>
                <a:hlinkClick r:id="rId7" action="ppaction://hlinksldjump"/>
              </a:rPr>
              <a:t>5.3 </a:t>
            </a:r>
            <a:r>
              <a:rPr lang="zh-CN" altLang="en-US" sz="2800" smtClean="0">
                <a:solidFill>
                  <a:schemeClr val="accent1"/>
                </a:solidFill>
                <a:latin typeface="微软雅黑" panose="020B0503020204020204" pitchFamily="34" charset="-122"/>
                <a:ea typeface="微软雅黑" panose="020B0503020204020204" pitchFamily="34" charset="-122"/>
                <a:hlinkClick r:id="rId7" action="ppaction://hlinksldjump"/>
              </a:rPr>
              <a:t>投影变换的四种基本应用</a:t>
            </a:r>
            <a:endParaRPr lang="en-US" altLang="zh-CN" sz="2800" smtClean="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94706" y="1184304"/>
            <a:ext cx="4053840" cy="646331"/>
          </a:xfrm>
          <a:prstGeom prst="rect">
            <a:avLst/>
          </a:prstGeom>
          <a:solidFill>
            <a:schemeClr val="bg1"/>
          </a:solidFill>
        </p:spPr>
        <p:txBody>
          <a:bodyPr wrap="square" rtlCol="0">
            <a:spAutoFit/>
          </a:bodyPr>
          <a:lstStyle/>
          <a:p>
            <a:r>
              <a:rPr lang="zh-CN" altLang="en-US" sz="3600" b="1" smtClean="0">
                <a:solidFill>
                  <a:schemeClr val="accent1"/>
                </a:solidFill>
                <a:latin typeface="微软雅黑" panose="020B0503020204020204" pitchFamily="34" charset="-122"/>
                <a:ea typeface="微软雅黑" panose="020B0503020204020204" pitchFamily="34" charset="-122"/>
              </a:rPr>
              <a:t>  </a:t>
            </a:r>
            <a:r>
              <a:rPr lang="zh-CN" altLang="en-US" sz="3600" b="1" smtClean="0">
                <a:solidFill>
                  <a:schemeClr val="accent1"/>
                </a:solidFill>
                <a:latin typeface="微软雅黑" panose="020B0503020204020204" pitchFamily="34" charset="-122"/>
                <a:ea typeface="微软雅黑" panose="020B0503020204020204" pitchFamily="34" charset="-122"/>
              </a:rPr>
              <a:t>第</a:t>
            </a:r>
            <a:r>
              <a:rPr lang="en-US" altLang="zh-CN" sz="3600" b="1" smtClean="0">
                <a:solidFill>
                  <a:schemeClr val="accent1"/>
                </a:solidFill>
                <a:latin typeface="微软雅黑" panose="020B0503020204020204" pitchFamily="34" charset="-122"/>
                <a:ea typeface="微软雅黑" panose="020B0503020204020204" pitchFamily="34" charset="-122"/>
              </a:rPr>
              <a:t>5</a:t>
            </a:r>
            <a:r>
              <a:rPr lang="zh-CN" altLang="en-US" sz="3600" b="1" smtClean="0">
                <a:solidFill>
                  <a:schemeClr val="accent1"/>
                </a:solidFill>
                <a:latin typeface="微软雅黑" panose="020B0503020204020204" pitchFamily="34" charset="-122"/>
                <a:ea typeface="微软雅黑" panose="020B0503020204020204" pitchFamily="34" charset="-122"/>
              </a:rPr>
              <a:t>章 投影变换</a:t>
            </a:r>
            <a:endParaRPr lang="en-US" altLang="zh-CN" sz="3600" b="1" smtClean="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3705925" y="4788258"/>
            <a:ext cx="2233304" cy="523220"/>
          </a:xfrm>
          <a:prstGeom prst="rect">
            <a:avLst/>
          </a:prstGeom>
        </p:spPr>
        <p:txBody>
          <a:bodyPr wrap="none">
            <a:spAutoFit/>
          </a:bodyPr>
          <a:lstStyle/>
          <a:p>
            <a:r>
              <a:rPr lang="en-US" altLang="zh-CN" sz="2800">
                <a:solidFill>
                  <a:schemeClr val="accent1"/>
                </a:solidFill>
                <a:latin typeface="微软雅黑" panose="020B0503020204020204" pitchFamily="34" charset="-122"/>
                <a:ea typeface="微软雅黑" panose="020B0503020204020204" pitchFamily="34" charset="-122"/>
                <a:hlinkClick r:id="rId8" action="ppaction://hlinksldjump"/>
              </a:rPr>
              <a:t>5.4 </a:t>
            </a:r>
            <a:r>
              <a:rPr lang="zh-CN" altLang="en-US" sz="2800">
                <a:solidFill>
                  <a:schemeClr val="accent1"/>
                </a:solidFill>
                <a:latin typeface="微软雅黑" panose="020B0503020204020204" pitchFamily="34" charset="-122"/>
                <a:ea typeface="微软雅黑" panose="020B0503020204020204" pitchFamily="34" charset="-122"/>
                <a:hlinkClick r:id="rId8" action="ppaction://hlinksldjump"/>
              </a:rPr>
              <a:t>解题举例</a:t>
            </a:r>
            <a:endParaRPr lang="en-US" altLang="zh-CN" sz="28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10" name="矩形 9"/>
          <p:cNvSpPr/>
          <p:nvPr/>
        </p:nvSpPr>
        <p:spPr>
          <a:xfrm>
            <a:off x="714699" y="1229729"/>
            <a:ext cx="4566744" cy="5078313"/>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第二步：</a:t>
            </a:r>
            <a:r>
              <a:rPr lang="zh-CN" altLang="zh-CN" sz="2400" dirty="0">
                <a:latin typeface="微软雅黑" pitchFamily="34" charset="-122"/>
                <a:ea typeface="微软雅黑" pitchFamily="34" charset="-122"/>
              </a:rPr>
              <a:t>过点</a:t>
            </a:r>
            <a:r>
              <a:rPr lang="en-US" altLang="zh-CN" sz="2400" dirty="0">
                <a:latin typeface="微软雅黑" pitchFamily="34" charset="-122"/>
                <a:ea typeface="微软雅黑" pitchFamily="34" charset="-122"/>
              </a:rPr>
              <a:t>k</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作直线</a:t>
            </a:r>
            <a:r>
              <a:rPr lang="en-US" altLang="zh-CN" sz="2400" dirty="0">
                <a:latin typeface="微软雅黑" pitchFamily="34" charset="-122"/>
                <a:ea typeface="微软雅黑" pitchFamily="34" charset="-122"/>
              </a:rPr>
              <a:t>k</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l</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垂直于</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，交</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于点</a:t>
            </a:r>
            <a:r>
              <a:rPr lang="en-US" altLang="zh-CN" sz="2400" dirty="0">
                <a:latin typeface="微软雅黑" pitchFamily="34" charset="-122"/>
                <a:ea typeface="微软雅黑" pitchFamily="34" charset="-122"/>
              </a:rPr>
              <a:t>l</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 </a:t>
            </a:r>
            <a:r>
              <a:rPr lang="zh-CN" altLang="zh-CN" sz="2400" dirty="0">
                <a:latin typeface="微软雅黑" pitchFamily="34" charset="-122"/>
                <a:ea typeface="微软雅黑" pitchFamily="34" charset="-122"/>
              </a:rPr>
              <a:t>则</a:t>
            </a:r>
            <a:r>
              <a:rPr lang="en-US" altLang="zh-CN" sz="2400" dirty="0">
                <a:latin typeface="微软雅黑" pitchFamily="34" charset="-122"/>
                <a:ea typeface="微软雅黑" pitchFamily="34" charset="-122"/>
              </a:rPr>
              <a:t>k</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l</a:t>
            </a:r>
            <a:r>
              <a:rPr lang="en-US" altLang="zh-CN" sz="2400" baseline="-250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就是两直线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CD</a:t>
            </a:r>
            <a:r>
              <a:rPr lang="zh-CN" altLang="zh-CN" sz="2400" dirty="0">
                <a:latin typeface="微软雅黑" pitchFamily="34" charset="-122"/>
                <a:ea typeface="微软雅黑" pitchFamily="34" charset="-122"/>
              </a:rPr>
              <a:t>的公垂线</a:t>
            </a:r>
            <a:r>
              <a:rPr lang="en-US" altLang="zh-CN" sz="2400" dirty="0">
                <a:latin typeface="微软雅黑" pitchFamily="34" charset="-122"/>
                <a:ea typeface="微软雅黑" pitchFamily="34" charset="-122"/>
              </a:rPr>
              <a:t>KL</a:t>
            </a:r>
            <a:r>
              <a:rPr lang="zh-CN" altLang="zh-CN"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H</a:t>
            </a:r>
            <a:r>
              <a:rPr lang="en-US" altLang="zh-CN" sz="2400" baseline="-25000" dirty="0">
                <a:latin typeface="微软雅黑" pitchFamily="34" charset="-122"/>
                <a:ea typeface="微软雅黑" pitchFamily="34" charset="-122"/>
              </a:rPr>
              <a:t>2 </a:t>
            </a:r>
            <a:r>
              <a:rPr lang="zh-CN" altLang="zh-CN" sz="2400" dirty="0">
                <a:latin typeface="微软雅黑" pitchFamily="34" charset="-122"/>
                <a:ea typeface="微软雅黑" pitchFamily="34" charset="-122"/>
              </a:rPr>
              <a:t>面上的投影，其投影长度反映公垂线</a:t>
            </a:r>
            <a:r>
              <a:rPr lang="en-US" altLang="zh-CN" sz="2400" dirty="0">
                <a:latin typeface="微软雅黑" pitchFamily="34" charset="-122"/>
                <a:ea typeface="微软雅黑" pitchFamily="34" charset="-122"/>
              </a:rPr>
              <a:t>KL</a:t>
            </a:r>
            <a:r>
              <a:rPr lang="zh-CN" altLang="zh-CN" sz="2400" dirty="0">
                <a:latin typeface="微软雅黑" pitchFamily="34" charset="-122"/>
                <a:ea typeface="微软雅黑" pitchFamily="34" charset="-122"/>
              </a:rPr>
              <a:t>的实长</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ct val="150000"/>
              </a:lnSpc>
            </a:pPr>
            <a:endParaRPr lang="en-US" altLang="zh-CN" sz="2400" dirty="0">
              <a:latin typeface="微软雅黑" pitchFamily="34" charset="-122"/>
              <a:ea typeface="微软雅黑" pitchFamily="34" charset="-122"/>
            </a:endParaRPr>
          </a:p>
          <a:p>
            <a:pPr>
              <a:lnSpc>
                <a:spcPct val="150000"/>
              </a:lnSpc>
            </a:pPr>
            <a:r>
              <a:rPr lang="zh-CN" altLang="en-US" sz="2400" dirty="0" smtClean="0">
                <a:solidFill>
                  <a:srgbClr val="FF0000"/>
                </a:solidFill>
                <a:latin typeface="微软雅黑" pitchFamily="34" charset="-122"/>
                <a:ea typeface="微软雅黑" pitchFamily="34" charset="-122"/>
              </a:rPr>
              <a:t>第三步：</a:t>
            </a:r>
            <a:r>
              <a:rPr lang="zh-CN" altLang="zh-CN" sz="2400" dirty="0" smtClean="0">
                <a:latin typeface="微软雅黑" pitchFamily="34" charset="-122"/>
                <a:ea typeface="微软雅黑" pitchFamily="34" charset="-122"/>
              </a:rPr>
              <a:t>公垂线</a:t>
            </a:r>
            <a:r>
              <a:rPr lang="en-US" altLang="zh-CN" sz="2400" dirty="0">
                <a:latin typeface="微软雅黑" pitchFamily="34" charset="-122"/>
                <a:ea typeface="微软雅黑" pitchFamily="34" charset="-122"/>
              </a:rPr>
              <a:t>KL</a:t>
            </a:r>
            <a:r>
              <a:rPr lang="zh-CN" altLang="zh-CN" sz="2400" dirty="0">
                <a:latin typeface="微软雅黑" pitchFamily="34" charset="-122"/>
                <a:ea typeface="微软雅黑" pitchFamily="34" charset="-122"/>
              </a:rPr>
              <a:t>的实长减去供水管和排污管的半径，即可得到供水管和排污管的最短净距离。</a:t>
            </a:r>
          </a:p>
        </p:txBody>
      </p:sp>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pic>
        <p:nvPicPr>
          <p:cNvPr id="2" name="图片 1"/>
          <p:cNvPicPr>
            <a:picLocks noChangeAspect="1"/>
          </p:cNvPicPr>
          <p:nvPr/>
        </p:nvPicPr>
        <p:blipFill>
          <a:blip r:embed="rId4"/>
          <a:stretch>
            <a:fillRect/>
          </a:stretch>
        </p:blipFill>
        <p:spPr>
          <a:xfrm>
            <a:off x="5192244" y="1101344"/>
            <a:ext cx="6462968" cy="5335082"/>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595657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5" name="矩形 4"/>
          <p:cNvSpPr/>
          <p:nvPr/>
        </p:nvSpPr>
        <p:spPr>
          <a:xfrm>
            <a:off x="1408485" y="5217348"/>
            <a:ext cx="8148265" cy="1754326"/>
          </a:xfrm>
          <a:prstGeom prst="rect">
            <a:avLst/>
          </a:prstGeom>
        </p:spPr>
        <p:txBody>
          <a:bodyPr wrap="square">
            <a:spAutoFit/>
          </a:bodyPr>
          <a:lstStyle/>
          <a:p>
            <a:pPr>
              <a:lnSpc>
                <a:spcPct val="150000"/>
              </a:lnSpc>
            </a:pPr>
            <a:r>
              <a:rPr lang="zh-CN" altLang="zh-CN" sz="2400" dirty="0" smtClean="0">
                <a:solidFill>
                  <a:srgbClr val="FF0000"/>
                </a:solidFill>
                <a:latin typeface="微软雅黑" pitchFamily="34" charset="-122"/>
                <a:ea typeface="微软雅黑" pitchFamily="34" charset="-122"/>
              </a:rPr>
              <a:t>分析</a:t>
            </a:r>
            <a:r>
              <a:rPr lang="en-US" altLang="zh-CN" sz="2400" dirty="0" smtClean="0">
                <a:solidFill>
                  <a:srgbClr val="FF0000"/>
                </a:solidFill>
                <a:latin typeface="微软雅黑" pitchFamily="34" charset="-122"/>
                <a:ea typeface="微软雅黑" pitchFamily="34" charset="-122"/>
              </a:rPr>
              <a:t>1</a:t>
            </a:r>
            <a:r>
              <a:rPr lang="zh-CN" altLang="zh-CN" sz="2400" dirty="0" smtClean="0">
                <a:solidFill>
                  <a:srgbClr val="FF0000"/>
                </a:solidFill>
                <a:latin typeface="微软雅黑" pitchFamily="34" charset="-122"/>
                <a:ea typeface="微软雅黑" pitchFamily="34" charset="-122"/>
              </a:rPr>
              <a:t>：</a:t>
            </a:r>
            <a:r>
              <a:rPr lang="zh-CN" altLang="zh-CN" sz="2400" dirty="0">
                <a:latin typeface="微软雅黑" pitchFamily="34" charset="-122"/>
                <a:ea typeface="微软雅黑" pitchFamily="34" charset="-122"/>
              </a:rPr>
              <a:t>承台板的侧面</a:t>
            </a:r>
            <a:r>
              <a:rPr lang="en-US" altLang="zh-CN" sz="2400" dirty="0">
                <a:latin typeface="微软雅黑" pitchFamily="34" charset="-122"/>
                <a:ea typeface="微软雅黑" pitchFamily="34" charset="-122"/>
              </a:rPr>
              <a:t>CDEF</a:t>
            </a:r>
            <a:r>
              <a:rPr lang="zh-CN" altLang="zh-CN" sz="2400" dirty="0">
                <a:latin typeface="微软雅黑" pitchFamily="34" charset="-122"/>
                <a:ea typeface="微软雅黑" pitchFamily="34" charset="-122"/>
              </a:rPr>
              <a:t>是正垂面，求面</a:t>
            </a:r>
            <a:r>
              <a:rPr lang="en-US" altLang="zh-CN" sz="2400" dirty="0">
                <a:latin typeface="微软雅黑" pitchFamily="34" charset="-122"/>
                <a:ea typeface="微软雅黑" pitchFamily="34" charset="-122"/>
              </a:rPr>
              <a:t>CDEF</a:t>
            </a:r>
            <a:r>
              <a:rPr lang="zh-CN" altLang="zh-CN" sz="2400" dirty="0">
                <a:latin typeface="微软雅黑" pitchFamily="34" charset="-122"/>
                <a:ea typeface="微软雅黑" pitchFamily="34" charset="-122"/>
              </a:rPr>
              <a:t>实形的实质是求其在与其平行的投影面上投影，因此</a:t>
            </a:r>
            <a:r>
              <a:rPr lang="zh-CN" altLang="zh-CN" sz="2400" dirty="0" smtClean="0">
                <a:latin typeface="微软雅黑" pitchFamily="34" charset="-122"/>
                <a:ea typeface="微软雅黑" pitchFamily="34" charset="-122"/>
              </a:rPr>
              <a:t>需将</a:t>
            </a:r>
            <a:r>
              <a:rPr lang="zh-CN" altLang="zh-CN" sz="2400" dirty="0">
                <a:latin typeface="微软雅黑" pitchFamily="34" charset="-122"/>
                <a:ea typeface="微软雅黑" pitchFamily="34" charset="-122"/>
              </a:rPr>
              <a:t>正垂面</a:t>
            </a:r>
            <a:r>
              <a:rPr lang="en-US" altLang="zh-CN" sz="2400" dirty="0">
                <a:latin typeface="微软雅黑" pitchFamily="34" charset="-122"/>
                <a:ea typeface="微软雅黑" pitchFamily="34" charset="-122"/>
              </a:rPr>
              <a:t>CDEF</a:t>
            </a:r>
            <a:r>
              <a:rPr lang="zh-CN" altLang="zh-CN" sz="2400" dirty="0">
                <a:latin typeface="微软雅黑" pitchFamily="34" charset="-122"/>
                <a:ea typeface="微软雅黑" pitchFamily="34" charset="-122"/>
              </a:rPr>
              <a:t>变换为投影面平行面</a:t>
            </a:r>
            <a:r>
              <a:rPr lang="zh-CN" altLang="zh-CN"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1026" name="Picture 2" descr="`}S]%6{)@I585Q5`A`(X1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863" y="2587602"/>
            <a:ext cx="3785794" cy="216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istrator\AppData\Roaming\Tencent\Users\23231761\QQ\WinTemp\RichOle\GFX60)J]}PYJUPSKT53IJ[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902" y="1759514"/>
            <a:ext cx="3090043" cy="34762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80364" y="1182433"/>
            <a:ext cx="9550545" cy="577081"/>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例</a:t>
            </a:r>
            <a:r>
              <a:rPr lang="en-US" altLang="zh-CN" sz="2400" dirty="0" smtClean="0">
                <a:latin typeface="微软雅黑" pitchFamily="34" charset="-122"/>
                <a:ea typeface="微软雅黑" pitchFamily="34" charset="-122"/>
              </a:rPr>
              <a:t>5-4  </a:t>
            </a:r>
            <a:r>
              <a:rPr lang="zh-CN" altLang="zh-CN" sz="2400" dirty="0" smtClean="0">
                <a:latin typeface="微软雅黑" pitchFamily="34" charset="-122"/>
                <a:ea typeface="微软雅黑" pitchFamily="34" charset="-122"/>
              </a:rPr>
              <a:t>求</a:t>
            </a:r>
            <a:r>
              <a:rPr lang="zh-CN" altLang="zh-CN" sz="2400" dirty="0">
                <a:latin typeface="微软雅黑" pitchFamily="34" charset="-122"/>
                <a:ea typeface="微软雅黑" pitchFamily="34" charset="-122"/>
              </a:rPr>
              <a:t>承台板的侧面实形及两侧面之间的夹角</a:t>
            </a:r>
            <a:r>
              <a:rPr lang="zh-CN" altLang="zh-CN" sz="2400" dirty="0" smtClean="0">
                <a:latin typeface="微软雅黑" pitchFamily="34" charset="-122"/>
                <a:ea typeface="微软雅黑" pitchFamily="34" charset="-122"/>
              </a:rPr>
              <a:t>θ</a:t>
            </a:r>
            <a:r>
              <a:rPr lang="zh-CN" altLang="en-US" sz="2400" dirty="0">
                <a:latin typeface="微软雅黑" pitchFamily="34" charset="-122"/>
                <a:ea typeface="微软雅黑" pitchFamily="34" charset="-122"/>
              </a:rPr>
              <a:t>。</a:t>
            </a:r>
          </a:p>
        </p:txBody>
      </p:sp>
      <p:sp>
        <p:nvSpPr>
          <p:cNvPr id="10" name="矩形 9"/>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37893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5" name="矩形 4"/>
          <p:cNvSpPr/>
          <p:nvPr/>
        </p:nvSpPr>
        <p:spPr>
          <a:xfrm>
            <a:off x="629867" y="4476244"/>
            <a:ext cx="8540158" cy="2308324"/>
          </a:xfrm>
          <a:prstGeom prst="rect">
            <a:avLst/>
          </a:prstGeom>
        </p:spPr>
        <p:txBody>
          <a:bodyPr wrap="square">
            <a:spAutoFit/>
          </a:bodyPr>
          <a:lstStyle/>
          <a:p>
            <a:pPr>
              <a:lnSpc>
                <a:spcPct val="150000"/>
              </a:lnSpc>
            </a:pPr>
            <a:r>
              <a:rPr lang="zh-CN" altLang="zh-CN" sz="2400" dirty="0" smtClean="0">
                <a:solidFill>
                  <a:srgbClr val="FF0000"/>
                </a:solidFill>
                <a:latin typeface="微软雅黑" pitchFamily="34" charset="-122"/>
                <a:ea typeface="微软雅黑" pitchFamily="34" charset="-122"/>
              </a:rPr>
              <a:t>分析</a:t>
            </a:r>
            <a:r>
              <a:rPr lang="en-US" altLang="zh-CN" sz="2400" dirty="0" smtClean="0">
                <a:solidFill>
                  <a:srgbClr val="FF0000"/>
                </a:solidFill>
                <a:latin typeface="微软雅黑" pitchFamily="34" charset="-122"/>
                <a:ea typeface="微软雅黑" pitchFamily="34" charset="-122"/>
              </a:rPr>
              <a:t>2</a:t>
            </a:r>
            <a:r>
              <a:rPr lang="zh-CN" altLang="zh-CN" sz="2400" dirty="0" smtClean="0">
                <a:solidFill>
                  <a:srgbClr val="FF0000"/>
                </a:solidFill>
                <a:latin typeface="微软雅黑" pitchFamily="34" charset="-122"/>
                <a:ea typeface="微软雅黑" pitchFamily="34" charset="-122"/>
              </a:rPr>
              <a:t>：</a:t>
            </a:r>
            <a:r>
              <a:rPr lang="zh-CN" altLang="zh-CN" sz="2400" dirty="0">
                <a:latin typeface="微软雅黑" pitchFamily="34" charset="-122"/>
                <a:ea typeface="微软雅黑" pitchFamily="34" charset="-122"/>
              </a:rPr>
              <a:t>根据</a:t>
            </a:r>
            <a:r>
              <a:rPr lang="zh-CN" altLang="zh-CN" sz="2400" dirty="0" smtClean="0">
                <a:latin typeface="微软雅黑" pitchFamily="34" charset="-122"/>
                <a:ea typeface="微软雅黑" pitchFamily="34" charset="-122"/>
              </a:rPr>
              <a:t>立体几何知识</a:t>
            </a:r>
            <a:r>
              <a:rPr lang="zh-CN" altLang="zh-CN" sz="2400" dirty="0">
                <a:latin typeface="微软雅黑" pitchFamily="34" charset="-122"/>
                <a:ea typeface="微软雅黑" pitchFamily="34" charset="-122"/>
              </a:rPr>
              <a:t>可知，两相交平面的夹角，等于两平面在它们公垂面上的交角。因此，求两平面的夹角，只需将两平面的交线变换为投影面的垂直线，则两平面在该投影面上的投影，就反映空间两平面的夹角</a:t>
            </a:r>
            <a:r>
              <a:rPr lang="zh-CN" altLang="zh-CN"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2049" name="Picture 1" descr="C:\Users\Administrator\AppData\Roaming\Tencent\Users\23231761\QQ\WinTemp\RichOle\KJH11F}3GNYVC`$%DL[TSJ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725" y="951641"/>
            <a:ext cx="3326524" cy="3552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istrator\AppData\Roaming\Tencent\Users\23231761\QQ\WinTemp\RichOle\GFX60)J]}PYJUPSKT53IJ[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219" y="1220243"/>
            <a:ext cx="3090043" cy="347629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541217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872359" y="2081093"/>
            <a:ext cx="3945447" cy="3416320"/>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第一步：</a:t>
            </a:r>
            <a:r>
              <a:rPr lang="zh-CN" altLang="en-US" sz="2400" dirty="0" smtClean="0">
                <a:latin typeface="微软雅黑" pitchFamily="34" charset="-122"/>
                <a:ea typeface="微软雅黑" pitchFamily="34" charset="-122"/>
              </a:rPr>
              <a:t>经过一次投影变换，</a:t>
            </a:r>
            <a:r>
              <a:rPr lang="zh-CN" altLang="zh-CN" sz="2400" dirty="0">
                <a:latin typeface="微软雅黑" pitchFamily="34" charset="-122"/>
                <a:ea typeface="微软雅黑" pitchFamily="34" charset="-122"/>
              </a:rPr>
              <a:t>将正垂面</a:t>
            </a:r>
            <a:r>
              <a:rPr lang="en-US" altLang="zh-CN" sz="2400" dirty="0">
                <a:latin typeface="微软雅黑" pitchFamily="34" charset="-122"/>
                <a:ea typeface="微软雅黑" pitchFamily="34" charset="-122"/>
              </a:rPr>
              <a:t>CDEF</a:t>
            </a:r>
            <a:r>
              <a:rPr lang="zh-CN" altLang="zh-CN" sz="2400" dirty="0">
                <a:latin typeface="微软雅黑" pitchFamily="34" charset="-122"/>
                <a:ea typeface="微软雅黑" pitchFamily="34" charset="-122"/>
              </a:rPr>
              <a:t>变换为成为新投影体系</a:t>
            </a:r>
            <a:r>
              <a:rPr lang="en-US" altLang="zh-CN" sz="2400" dirty="0">
                <a:latin typeface="微软雅黑" pitchFamily="34" charset="-122"/>
                <a:ea typeface="微软雅黑" pitchFamily="34" charset="-122"/>
              </a:rPr>
              <a:t>V/H</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的投影面平行面，其新投影</a:t>
            </a:r>
            <a:r>
              <a:rPr lang="en-US" altLang="zh-CN" sz="2400" dirty="0">
                <a:latin typeface="微软雅黑" pitchFamily="34" charset="-122"/>
                <a:ea typeface="微软雅黑" pitchFamily="34" charset="-122"/>
              </a:rPr>
              <a:t>c</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e</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f</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反映承台板梯形侧面</a:t>
            </a:r>
            <a:r>
              <a:rPr lang="en-US" altLang="zh-CN" sz="2400" dirty="0">
                <a:latin typeface="微软雅黑" pitchFamily="34" charset="-122"/>
                <a:ea typeface="微软雅黑" pitchFamily="34" charset="-122"/>
              </a:rPr>
              <a:t>CDEF</a:t>
            </a:r>
            <a:r>
              <a:rPr lang="zh-CN" altLang="zh-CN" sz="2400" dirty="0">
                <a:latin typeface="微软雅黑" pitchFamily="34" charset="-122"/>
                <a:ea typeface="微软雅黑" pitchFamily="34" charset="-122"/>
              </a:rPr>
              <a:t>的实形。</a:t>
            </a: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0"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5" name="图片 4"/>
          <p:cNvPicPr>
            <a:picLocks noChangeAspect="1"/>
          </p:cNvPicPr>
          <p:nvPr/>
        </p:nvPicPr>
        <p:blipFill>
          <a:blip r:embed="rId5"/>
          <a:stretch>
            <a:fillRect/>
          </a:stretch>
        </p:blipFill>
        <p:spPr>
          <a:xfrm>
            <a:off x="4923423" y="1349525"/>
            <a:ext cx="4900085" cy="5296359"/>
          </a:xfrm>
          <a:prstGeom prst="rect">
            <a:avLst/>
          </a:prstGeom>
        </p:spPr>
      </p:pic>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Tree>
    <p:extLst>
      <p:ext uri="{BB962C8B-B14F-4D97-AF65-F5344CB8AC3E}">
        <p14:creationId xmlns:p14="http://schemas.microsoft.com/office/powerpoint/2010/main" val="37129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872359" y="1560815"/>
            <a:ext cx="3950462" cy="4524315"/>
          </a:xfrm>
          <a:prstGeom prst="rect">
            <a:avLst/>
          </a:prstGeom>
        </p:spPr>
        <p:txBody>
          <a:bodyPr wrap="square">
            <a:spAutoFit/>
          </a:bodyPr>
          <a:lstStyle/>
          <a:p>
            <a:pPr>
              <a:lnSpc>
                <a:spcPct val="150000"/>
              </a:lnSpc>
            </a:pPr>
            <a:r>
              <a:rPr lang="zh-CN" altLang="en-US" sz="2400" dirty="0" smtClean="0">
                <a:solidFill>
                  <a:srgbClr val="FF0000"/>
                </a:solidFill>
                <a:latin typeface="微软雅黑" pitchFamily="34" charset="-122"/>
                <a:ea typeface="微软雅黑" pitchFamily="34" charset="-122"/>
              </a:rPr>
              <a:t>第二步：</a:t>
            </a:r>
            <a:r>
              <a:rPr lang="zh-CN" altLang="zh-CN" sz="2400" dirty="0">
                <a:latin typeface="微软雅黑" pitchFamily="34" charset="-122"/>
                <a:ea typeface="微软雅黑" pitchFamily="34" charset="-122"/>
              </a:rPr>
              <a:t>两平面的交线</a:t>
            </a:r>
            <a:r>
              <a:rPr lang="en-US" altLang="zh-CN" sz="2400" dirty="0" smtClean="0">
                <a:latin typeface="微软雅黑" pitchFamily="34" charset="-122"/>
                <a:ea typeface="微软雅黑" pitchFamily="34" charset="-122"/>
              </a:rPr>
              <a:t>CD</a:t>
            </a:r>
            <a:r>
              <a:rPr lang="zh-CN" altLang="en-US" sz="2400" dirty="0" smtClean="0">
                <a:latin typeface="微软雅黑" pitchFamily="34" charset="-122"/>
                <a:ea typeface="微软雅黑" pitchFamily="34" charset="-122"/>
              </a:rPr>
              <a:t>变换</a:t>
            </a:r>
            <a:r>
              <a:rPr lang="zh-CN" altLang="zh-CN" sz="2400" dirty="0" smtClean="0">
                <a:latin typeface="微软雅黑" pitchFamily="34" charset="-122"/>
                <a:ea typeface="微软雅黑" pitchFamily="34" charset="-122"/>
              </a:rPr>
              <a:t>为</a:t>
            </a:r>
            <a:r>
              <a:rPr lang="zh-CN" altLang="zh-CN" sz="2400" dirty="0">
                <a:latin typeface="微软雅黑" pitchFamily="34" charset="-122"/>
                <a:ea typeface="微软雅黑" pitchFamily="34" charset="-122"/>
              </a:rPr>
              <a:t>新投影面体系</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2</a:t>
            </a:r>
            <a:r>
              <a:rPr lang="en-US" altLang="zh-CN" sz="2400" dirty="0">
                <a:latin typeface="微软雅黑" pitchFamily="34" charset="-122"/>
                <a:ea typeface="微软雅黑" pitchFamily="34" charset="-122"/>
              </a:rPr>
              <a:t>/H</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中的投影面</a:t>
            </a:r>
            <a:r>
              <a:rPr lang="zh-CN" altLang="zh-CN" sz="2400" dirty="0" smtClean="0">
                <a:latin typeface="微软雅黑" pitchFamily="34" charset="-122"/>
                <a:ea typeface="微软雅黑" pitchFamily="34" charset="-122"/>
              </a:rPr>
              <a:t>垂直线，两</a:t>
            </a:r>
            <a:r>
              <a:rPr lang="zh-CN" altLang="zh-CN" sz="2400" dirty="0">
                <a:latin typeface="微软雅黑" pitchFamily="34" charset="-122"/>
                <a:ea typeface="微软雅黑" pitchFamily="34" charset="-122"/>
              </a:rPr>
              <a:t>平面</a:t>
            </a:r>
            <a:r>
              <a:rPr lang="en-US" altLang="zh-CN" sz="2400" dirty="0">
                <a:latin typeface="微软雅黑" pitchFamily="34" charset="-122"/>
                <a:ea typeface="微软雅黑" pitchFamily="34" charset="-122"/>
              </a:rPr>
              <a:t>ΔABCD</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ΔCDEF</a:t>
            </a:r>
            <a:r>
              <a:rPr lang="zh-CN" altLang="zh-CN" sz="2400" dirty="0">
                <a:latin typeface="微软雅黑" pitchFamily="34" charset="-122"/>
                <a:ea typeface="微软雅黑" pitchFamily="34" charset="-122"/>
              </a:rPr>
              <a:t>的</a:t>
            </a:r>
            <a:r>
              <a:rPr lang="zh-CN" altLang="zh-CN" sz="2400" dirty="0" smtClean="0">
                <a:latin typeface="微软雅黑" pitchFamily="34" charset="-122"/>
                <a:ea typeface="微软雅黑" pitchFamily="34" charset="-122"/>
              </a:rPr>
              <a:t>投影</a:t>
            </a:r>
            <a:r>
              <a:rPr lang="zh-CN" altLang="en-US" sz="2400" dirty="0" smtClean="0">
                <a:latin typeface="微软雅黑" pitchFamily="34" charset="-122"/>
                <a:ea typeface="微软雅黑" pitchFamily="34" charset="-122"/>
              </a:rPr>
              <a:t>分别</a:t>
            </a:r>
            <a:r>
              <a:rPr lang="zh-CN" altLang="zh-CN" sz="2400" dirty="0" smtClean="0">
                <a:latin typeface="微软雅黑" pitchFamily="34" charset="-122"/>
                <a:ea typeface="微软雅黑" pitchFamily="34" charset="-122"/>
              </a:rPr>
              <a:t>积聚</a:t>
            </a:r>
            <a:r>
              <a:rPr lang="zh-CN" altLang="zh-CN" sz="2400" dirty="0">
                <a:latin typeface="微软雅黑" pitchFamily="34" charset="-122"/>
                <a:ea typeface="微软雅黑" pitchFamily="34" charset="-122"/>
              </a:rPr>
              <a:t>成两条直线段</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en-US" altLang="zh-CN" sz="2400" dirty="0">
                <a:latin typeface="微软雅黑" pitchFamily="34" charset="-122"/>
                <a:ea typeface="微软雅黑" pitchFamily="34" charset="-122"/>
              </a:rPr>
              <a:t>f</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，它们的夹角∠</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en-US" altLang="zh-CN" sz="2400" dirty="0">
                <a:latin typeface="微软雅黑" pitchFamily="34" charset="-122"/>
                <a:ea typeface="微软雅黑" pitchFamily="34" charset="-122"/>
              </a:rPr>
              <a:t>d</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en-US" altLang="zh-CN" sz="2400" dirty="0">
                <a:latin typeface="微软雅黑" pitchFamily="34" charset="-122"/>
                <a:ea typeface="微软雅黑" pitchFamily="34" charset="-122"/>
              </a:rPr>
              <a:t>f</a:t>
            </a:r>
            <a:r>
              <a:rPr lang="en-US" altLang="zh-CN" sz="2400" baseline="-25000" dirty="0">
                <a:latin typeface="微软雅黑" pitchFamily="34" charset="-122"/>
                <a:ea typeface="微软雅黑" pitchFamily="34" charset="-122"/>
              </a:rPr>
              <a:t>2</a:t>
            </a:r>
            <a:r>
              <a:rPr lang="en-US" altLang="zh-CN" sz="2400" baseline="300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反映承台板的两侧面之间的真实夹角θ。</a:t>
            </a:r>
          </a:p>
        </p:txBody>
      </p:sp>
      <p:sp>
        <p:nvSpPr>
          <p:cNvPr id="8" name="矩形 7"/>
          <p:cNvSpPr/>
          <p:nvPr/>
        </p:nvSpPr>
        <p:spPr>
          <a:xfrm>
            <a:off x="4321358" y="445361"/>
            <a:ext cx="255069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5.4</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解题</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a:t>
            </a:r>
          </a:p>
        </p:txBody>
      </p:sp>
      <p:sp>
        <p:nvSpPr>
          <p:cNvPr id="9" name="矩形 8"/>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pic>
        <p:nvPicPr>
          <p:cNvPr id="4" name="图片 3"/>
          <p:cNvPicPr>
            <a:picLocks noChangeAspect="1"/>
          </p:cNvPicPr>
          <p:nvPr/>
        </p:nvPicPr>
        <p:blipFill>
          <a:blip r:embed="rId4"/>
          <a:stretch>
            <a:fillRect/>
          </a:stretch>
        </p:blipFill>
        <p:spPr>
          <a:xfrm>
            <a:off x="5092752" y="1206357"/>
            <a:ext cx="7369179" cy="5433531"/>
          </a:xfrm>
          <a:prstGeom prst="rect">
            <a:avLst/>
          </a:prstGeom>
        </p:spPr>
      </p:pic>
      <p:sp>
        <p:nvSpPr>
          <p:cNvPr id="10"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658414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 name="文本框 2"/>
          <p:cNvSpPr txBox="1"/>
          <p:nvPr/>
        </p:nvSpPr>
        <p:spPr>
          <a:xfrm>
            <a:off x="836613" y="1077913"/>
            <a:ext cx="10752138" cy="4801314"/>
          </a:xfrm>
          <a:prstGeom prst="rect">
            <a:avLst/>
          </a:prstGeom>
          <a:noFill/>
        </p:spPr>
        <p:txBody>
          <a:bodyPr wrap="square">
            <a:spAutoFit/>
          </a:bodyPr>
          <a:lstStyle/>
          <a:p>
            <a:pPr marR="0" defTabSz="914400">
              <a:lnSpc>
                <a:spcPct val="150000"/>
              </a:lnSpc>
              <a:buClrTx/>
              <a:buSzTx/>
              <a:buFontTx/>
              <a:defRPr/>
            </a:pPr>
            <a:r>
              <a:rPr kumimoji="0" lang="zh-CN" altLang="zh-CN" sz="2800" b="1" kern="0" cap="none" spc="0" normalizeH="0" baseline="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【知识目标】</a:t>
            </a:r>
          </a:p>
          <a:p>
            <a:pPr>
              <a:lnSpc>
                <a:spcPct val="150000"/>
              </a:lnSpc>
              <a:defRPr/>
            </a:pPr>
            <a:r>
              <a:rPr kumimoji="0" lang="en-US" altLang="zh-CN" sz="2400" b="1" kern="0" cap="none" spc="0" normalizeH="0" baseline="0" noProof="0" dirty="0" smtClean="0">
                <a:solidFill>
                  <a:srgbClr val="000000"/>
                </a:solidFill>
                <a:latin typeface="微软雅黑" pitchFamily="34" charset="-122"/>
                <a:ea typeface="微软雅黑" pitchFamily="34" charset="-122"/>
                <a:cs typeface="宋体" panose="02010600030101010101" pitchFamily="2" charset="-122"/>
              </a:rPr>
              <a:t>   </a:t>
            </a:r>
            <a:r>
              <a:rPr kumimoji="0" lang="en-US" altLang="zh-CN" sz="2400" kern="0" cap="none" spc="0" normalizeH="0" baseline="0" noProof="0" dirty="0" smtClean="0">
                <a:solidFill>
                  <a:srgbClr val="000000"/>
                </a:solidFill>
                <a:latin typeface="微软雅黑" pitchFamily="34" charset="-122"/>
                <a:ea typeface="微软雅黑" pitchFamily="34" charset="-122"/>
                <a:cs typeface="宋体" panose="02010600030101010101" pitchFamily="2" charset="-122"/>
              </a:rPr>
              <a:t>1.</a:t>
            </a:r>
            <a:r>
              <a:rPr kumimoji="0" lang="zh-CN" altLang="en-US" sz="2400" kern="0" cap="none" spc="0" normalizeH="0" baseline="0" noProof="0" dirty="0" smtClean="0">
                <a:solidFill>
                  <a:srgbClr val="000000"/>
                </a:solidFill>
                <a:latin typeface="微软雅黑" pitchFamily="34" charset="-122"/>
                <a:ea typeface="微软雅黑" pitchFamily="34" charset="-122"/>
                <a:cs typeface="宋体" panose="02010600030101010101" pitchFamily="2" charset="-122"/>
              </a:rPr>
              <a:t>明确</a:t>
            </a:r>
            <a:r>
              <a:rPr lang="zh-CN" altLang="zh-CN" sz="2400" kern="0" dirty="0" smtClean="0">
                <a:solidFill>
                  <a:srgbClr val="000000"/>
                </a:solidFill>
                <a:latin typeface="微软雅黑" pitchFamily="34" charset="-122"/>
                <a:ea typeface="微软雅黑" pitchFamily="34" charset="-122"/>
                <a:cs typeface="宋体" panose="02010600030101010101" pitchFamily="2" charset="-122"/>
              </a:rPr>
              <a:t>投影变换</a:t>
            </a:r>
            <a:r>
              <a:rPr lang="zh-CN" altLang="zh-CN" sz="2400" kern="0" dirty="0">
                <a:solidFill>
                  <a:srgbClr val="000000"/>
                </a:solidFill>
                <a:latin typeface="微软雅黑" pitchFamily="34" charset="-122"/>
                <a:ea typeface="微软雅黑" pitchFamily="34" charset="-122"/>
                <a:cs typeface="宋体" panose="02010600030101010101" pitchFamily="2" charset="-122"/>
              </a:rPr>
              <a:t>的目的及换面法的作图规律</a:t>
            </a:r>
            <a:r>
              <a:rPr kumimoji="0" lang="zh-CN" altLang="zh-CN" sz="2400" kern="0" cap="none" spc="0" normalizeH="0" baseline="0" noProof="0" dirty="0" smtClean="0">
                <a:solidFill>
                  <a:srgbClr val="000000"/>
                </a:solidFill>
                <a:latin typeface="微软雅黑" pitchFamily="34" charset="-122"/>
                <a:ea typeface="微软雅黑" pitchFamily="34" charset="-122"/>
                <a:cs typeface="宋体" panose="02010600030101010101" pitchFamily="2" charset="-122"/>
              </a:rPr>
              <a:t>；</a:t>
            </a:r>
            <a:endParaRPr kumimoji="0" lang="zh-CN" altLang="zh-CN" sz="2400" kern="100" cap="none" spc="0" normalizeH="0" baseline="0" noProof="0" dirty="0">
              <a:latin typeface="微软雅黑" pitchFamily="34" charset="-122"/>
              <a:ea typeface="微软雅黑" pitchFamily="34" charset="-122"/>
            </a:endParaRPr>
          </a:p>
          <a:p>
            <a:pPr>
              <a:lnSpc>
                <a:spcPct val="150000"/>
              </a:lnSpc>
              <a:defRPr/>
            </a:pPr>
            <a:r>
              <a:rPr kumimoji="0" lang="en-US" altLang="zh-CN" sz="2400" kern="0" cap="none" spc="0" normalizeH="0" baseline="0" noProof="0" dirty="0" smtClean="0">
                <a:solidFill>
                  <a:srgbClr val="000000"/>
                </a:solidFill>
                <a:latin typeface="微软雅黑" pitchFamily="34" charset="-122"/>
                <a:ea typeface="微软雅黑" pitchFamily="34" charset="-122"/>
                <a:cs typeface="宋体" panose="02010600030101010101" pitchFamily="2" charset="-122"/>
              </a:rPr>
              <a:t>   2.</a:t>
            </a:r>
            <a:r>
              <a:rPr lang="zh-CN" altLang="zh-CN" sz="2400" kern="0" dirty="0">
                <a:solidFill>
                  <a:srgbClr val="000000"/>
                </a:solidFill>
                <a:latin typeface="微软雅黑" pitchFamily="34" charset="-122"/>
                <a:ea typeface="微软雅黑" pitchFamily="34" charset="-122"/>
                <a:cs typeface="宋体" panose="02010600030101010101" pitchFamily="2" charset="-122"/>
              </a:rPr>
              <a:t>熟练掌握换面法几种基本作图的原理和</a:t>
            </a:r>
            <a:r>
              <a:rPr lang="zh-CN" altLang="zh-CN" sz="2400" kern="0" dirty="0" smtClean="0">
                <a:solidFill>
                  <a:srgbClr val="000000"/>
                </a:solidFill>
                <a:latin typeface="微软雅黑" pitchFamily="34" charset="-122"/>
                <a:ea typeface="微软雅黑" pitchFamily="34" charset="-122"/>
                <a:cs typeface="宋体" panose="02010600030101010101" pitchFamily="2" charset="-122"/>
              </a:rPr>
              <a:t>方法</a:t>
            </a:r>
            <a:r>
              <a:rPr lang="zh-CN" altLang="en-US" sz="2400" kern="0" dirty="0" smtClean="0">
                <a:solidFill>
                  <a:srgbClr val="000000"/>
                </a:solidFill>
                <a:latin typeface="微软雅黑" pitchFamily="34" charset="-122"/>
                <a:ea typeface="微软雅黑" pitchFamily="34" charset="-122"/>
                <a:cs typeface="宋体" panose="02010600030101010101" pitchFamily="2" charset="-122"/>
              </a:rPr>
              <a:t>；</a:t>
            </a:r>
            <a:endParaRPr lang="en-US" altLang="zh-CN" sz="2400" kern="0" dirty="0" smtClean="0">
              <a:solidFill>
                <a:srgbClr val="000000"/>
              </a:solidFill>
              <a:latin typeface="微软雅黑" pitchFamily="34" charset="-122"/>
              <a:ea typeface="微软雅黑" pitchFamily="34" charset="-122"/>
              <a:cs typeface="宋体" panose="02010600030101010101" pitchFamily="2" charset="-122"/>
            </a:endParaRPr>
          </a:p>
          <a:p>
            <a:pPr>
              <a:lnSpc>
                <a:spcPct val="150000"/>
              </a:lnSpc>
              <a:defRPr/>
            </a:pPr>
            <a:r>
              <a:rPr lang="en-US" altLang="zh-CN" sz="2400" kern="0">
                <a:solidFill>
                  <a:srgbClr val="000000"/>
                </a:solidFill>
                <a:latin typeface="微软雅黑" pitchFamily="34" charset="-122"/>
                <a:ea typeface="微软雅黑" pitchFamily="34" charset="-122"/>
                <a:cs typeface="宋体" panose="02010600030101010101" pitchFamily="2" charset="-122"/>
              </a:rPr>
              <a:t> </a:t>
            </a:r>
            <a:r>
              <a:rPr lang="en-US" altLang="zh-CN" sz="2400" kern="0" smtClean="0">
                <a:solidFill>
                  <a:srgbClr val="000000"/>
                </a:solidFill>
                <a:latin typeface="微软雅黑" pitchFamily="34" charset="-122"/>
                <a:ea typeface="微软雅黑" pitchFamily="34" charset="-122"/>
                <a:cs typeface="宋体" panose="02010600030101010101" pitchFamily="2" charset="-122"/>
              </a:rPr>
              <a:t>  3</a:t>
            </a:r>
            <a:r>
              <a:rPr lang="en-US" altLang="zh-CN" sz="2400" kern="0" dirty="0">
                <a:solidFill>
                  <a:srgbClr val="000000"/>
                </a:solidFill>
                <a:latin typeface="微软雅黑" pitchFamily="34" charset="-122"/>
                <a:ea typeface="微软雅黑" pitchFamily="34" charset="-122"/>
                <a:cs typeface="宋体" panose="02010600030101010101" pitchFamily="2" charset="-122"/>
              </a:rPr>
              <a:t>.</a:t>
            </a:r>
            <a:r>
              <a:rPr lang="zh-CN" altLang="zh-CN" sz="2400" kern="0" dirty="0">
                <a:solidFill>
                  <a:srgbClr val="000000"/>
                </a:solidFill>
                <a:latin typeface="微软雅黑" pitchFamily="34" charset="-122"/>
                <a:ea typeface="微软雅黑" pitchFamily="34" charset="-122"/>
                <a:cs typeface="宋体" panose="02010600030101010101" pitchFamily="2" charset="-122"/>
              </a:rPr>
              <a:t>能够运用换面法求直线的实长和倾角、平面的实形和倾角、直线与平面定位和度量等作图</a:t>
            </a:r>
            <a:r>
              <a:rPr lang="zh-CN" altLang="zh-CN" sz="2400" kern="0" dirty="0" smtClean="0">
                <a:solidFill>
                  <a:srgbClr val="000000"/>
                </a:solidFill>
                <a:latin typeface="微软雅黑" pitchFamily="34" charset="-122"/>
                <a:ea typeface="微软雅黑" pitchFamily="34" charset="-122"/>
                <a:cs typeface="宋体" panose="02010600030101010101" pitchFamily="2" charset="-122"/>
              </a:rPr>
              <a:t>问题</a:t>
            </a:r>
            <a:r>
              <a:rPr lang="zh-CN" altLang="en-US" sz="2400" kern="0" dirty="0">
                <a:solidFill>
                  <a:srgbClr val="000000"/>
                </a:solidFill>
                <a:latin typeface="微软雅黑" pitchFamily="34" charset="-122"/>
                <a:ea typeface="微软雅黑" pitchFamily="34" charset="-122"/>
                <a:cs typeface="宋体" panose="02010600030101010101" pitchFamily="2" charset="-122"/>
              </a:rPr>
              <a:t>。</a:t>
            </a:r>
            <a:endParaRPr lang="en-US" altLang="zh-CN" sz="2400" kern="0" dirty="0">
              <a:solidFill>
                <a:srgbClr val="000000"/>
              </a:solidFill>
              <a:latin typeface="微软雅黑" pitchFamily="34" charset="-122"/>
              <a:ea typeface="微软雅黑" pitchFamily="34" charset="-122"/>
              <a:cs typeface="宋体" panose="02010600030101010101" pitchFamily="2" charset="-122"/>
            </a:endParaRPr>
          </a:p>
          <a:p>
            <a:pPr>
              <a:lnSpc>
                <a:spcPct val="150000"/>
              </a:lnSpc>
              <a:defRPr/>
            </a:pPr>
            <a:r>
              <a:rPr kumimoji="0" lang="zh-CN" altLang="zh-CN" sz="2800" b="1" kern="0" cap="none" spc="0" normalizeH="0" baseline="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【能力目标】</a:t>
            </a:r>
            <a:r>
              <a:rPr kumimoji="0" lang="en-US" altLang="zh-CN" sz="2800" b="1" kern="0" cap="none" spc="0" normalizeH="0" baseline="0" noProof="0" dirty="0">
                <a:solidFill>
                  <a:srgbClr val="0DC5C9"/>
                </a:solidFill>
                <a:latin typeface="微软雅黑" pitchFamily="34" charset="-122"/>
                <a:ea typeface="微软雅黑" pitchFamily="34" charset="-122"/>
                <a:cs typeface="宋体" panose="02010600030101010101" pitchFamily="2" charset="-122"/>
              </a:rPr>
              <a:t/>
            </a:r>
            <a:br>
              <a:rPr kumimoji="0" lang="en-US" altLang="zh-CN" sz="2800" b="1" kern="0" cap="none" spc="0" normalizeH="0" baseline="0" noProof="0" dirty="0">
                <a:solidFill>
                  <a:srgbClr val="0DC5C9"/>
                </a:solidFill>
                <a:latin typeface="微软雅黑" pitchFamily="34" charset="-122"/>
                <a:ea typeface="微软雅黑" pitchFamily="34" charset="-122"/>
                <a:cs typeface="宋体" panose="02010600030101010101" pitchFamily="2" charset="-122"/>
              </a:rPr>
            </a:br>
            <a:r>
              <a:rPr kumimoji="0" lang="en-US" altLang="zh-CN" sz="2800" kern="0" cap="none" spc="0" normalizeH="0" baseline="0" noProof="0" dirty="0" smtClean="0">
                <a:solidFill>
                  <a:srgbClr val="0DC5C9"/>
                </a:solidFill>
                <a:latin typeface="微软雅黑" pitchFamily="34" charset="-122"/>
                <a:ea typeface="微软雅黑" pitchFamily="34" charset="-122"/>
                <a:cs typeface="宋体" panose="02010600030101010101" pitchFamily="2" charset="-122"/>
              </a:rPr>
              <a:t>       </a:t>
            </a:r>
            <a:r>
              <a:rPr lang="zh-CN" altLang="zh-CN" sz="2400" kern="0" dirty="0" smtClean="0">
                <a:solidFill>
                  <a:srgbClr val="000000"/>
                </a:solidFill>
                <a:latin typeface="微软雅黑" pitchFamily="34" charset="-122"/>
                <a:ea typeface="微软雅黑" pitchFamily="34" charset="-122"/>
                <a:cs typeface="宋体" panose="02010600030101010101" pitchFamily="2" charset="-122"/>
              </a:rPr>
              <a:t>能够</a:t>
            </a:r>
            <a:r>
              <a:rPr lang="zh-CN" altLang="zh-CN" sz="2400" kern="0" dirty="0">
                <a:solidFill>
                  <a:srgbClr val="000000"/>
                </a:solidFill>
                <a:latin typeface="微软雅黑" pitchFamily="34" charset="-122"/>
                <a:ea typeface="微软雅黑" pitchFamily="34" charset="-122"/>
                <a:cs typeface="宋体" panose="02010600030101010101" pitchFamily="2" charset="-122"/>
              </a:rPr>
              <a:t>应用换面法将生产实际中遇到的复杂问题简化为点、线、面、体等几何元素间的定位和度量问题，并将之有效</a:t>
            </a:r>
            <a:r>
              <a:rPr lang="zh-CN" altLang="zh-CN" sz="2400" kern="0">
                <a:solidFill>
                  <a:srgbClr val="000000"/>
                </a:solidFill>
                <a:latin typeface="微软雅黑" pitchFamily="34" charset="-122"/>
                <a:ea typeface="微软雅黑" pitchFamily="34" charset="-122"/>
                <a:cs typeface="宋体" panose="02010600030101010101" pitchFamily="2" charset="-122"/>
              </a:rPr>
              <a:t>解决</a:t>
            </a:r>
            <a:r>
              <a:rPr lang="zh-CN" altLang="zh-CN" sz="2400" kern="0" smtClean="0">
                <a:solidFill>
                  <a:srgbClr val="000000"/>
                </a:solidFill>
                <a:latin typeface="微软雅黑" pitchFamily="34" charset="-122"/>
                <a:ea typeface="微软雅黑" pitchFamily="34" charset="-122"/>
                <a:cs typeface="宋体" panose="02010600030101010101" pitchFamily="2" charset="-122"/>
              </a:rPr>
              <a:t>。</a:t>
            </a:r>
            <a:endParaRPr lang="en-US" altLang="zh-CN" sz="2400" kern="0" dirty="0">
              <a:solidFill>
                <a:srgbClr val="000000"/>
              </a:solidFill>
              <a:latin typeface="微软雅黑" pitchFamily="34" charset="-122"/>
              <a:ea typeface="微软雅黑" pitchFamily="34" charset="-122"/>
              <a:cs typeface="宋体" panose="02010600030101010101" pitchFamily="2" charset="-122"/>
            </a:endParaRPr>
          </a:p>
        </p:txBody>
      </p:sp>
      <p:sp>
        <p:nvSpPr>
          <p:cNvPr id="5" name="矩形 4"/>
          <p:cNvSpPr/>
          <p:nvPr/>
        </p:nvSpPr>
        <p:spPr>
          <a:xfrm>
            <a:off x="1560666" y="430212"/>
            <a:ext cx="314380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3200" b="1"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3200" b="1"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pic>
        <p:nvPicPr>
          <p:cNvPr id="7" name="图片 25"/>
          <p:cNvPicPr>
            <a:picLocks noChangeAspect="1"/>
          </p:cNvPicPr>
          <p:nvPr/>
        </p:nvPicPr>
        <p:blipFill>
          <a:blip r:embed="rId3"/>
          <a:stretch>
            <a:fillRect/>
          </a:stretch>
        </p:blipFill>
        <p:spPr>
          <a:xfrm>
            <a:off x="1088464" y="600883"/>
            <a:ext cx="360363" cy="358775"/>
          </a:xfrm>
          <a:prstGeom prst="rect">
            <a:avLst/>
          </a:prstGeom>
          <a:noFill/>
          <a:ln w="9525">
            <a:noFill/>
          </a:ln>
        </p:spPr>
      </p:pic>
      <p:sp>
        <p:nvSpPr>
          <p:cNvPr id="6"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4" name="矩形 3"/>
          <p:cNvSpPr/>
          <p:nvPr/>
        </p:nvSpPr>
        <p:spPr>
          <a:xfrm>
            <a:off x="456718" y="1089290"/>
            <a:ext cx="326884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投影变换概述</a:t>
            </a:r>
          </a:p>
        </p:txBody>
      </p:sp>
      <p:sp>
        <p:nvSpPr>
          <p:cNvPr id="6" name="文本框 21">
            <a:extLst>
              <a:ext uri="{FF2B5EF4-FFF2-40B4-BE49-F238E27FC236}">
                <a16:creationId xmlns="" xmlns:a16="http://schemas.microsoft.com/office/drawing/2014/main" id="{F273FFE8-C215-4D0F-9EC7-08A664E704AB}"/>
              </a:ext>
            </a:extLst>
          </p:cNvPr>
          <p:cNvSpPr txBox="1"/>
          <p:nvPr/>
        </p:nvSpPr>
        <p:spPr>
          <a:xfrm>
            <a:off x="4853322" y="1305972"/>
            <a:ext cx="469983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如何求一般位置直线的实长？</a:t>
            </a:r>
          </a:p>
        </p:txBody>
      </p:sp>
      <p:sp>
        <p:nvSpPr>
          <p:cNvPr id="7" name="文本框 22">
            <a:extLst>
              <a:ext uri="{FF2B5EF4-FFF2-40B4-BE49-F238E27FC236}">
                <a16:creationId xmlns="" xmlns:a16="http://schemas.microsoft.com/office/drawing/2014/main" id="{F332972A-E76B-4258-81D1-35713D3B409C}"/>
              </a:ext>
            </a:extLst>
          </p:cNvPr>
          <p:cNvSpPr txBox="1"/>
          <p:nvPr/>
        </p:nvSpPr>
        <p:spPr>
          <a:xfrm>
            <a:off x="4853321" y="1747140"/>
            <a:ext cx="5197378"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如何求一般位置平面的实形？</a:t>
            </a:r>
          </a:p>
        </p:txBody>
      </p:sp>
      <p:sp>
        <p:nvSpPr>
          <p:cNvPr id="8" name="文本框 23">
            <a:extLst>
              <a:ext uri="{FF2B5EF4-FFF2-40B4-BE49-F238E27FC236}">
                <a16:creationId xmlns="" xmlns:a16="http://schemas.microsoft.com/office/drawing/2014/main" id="{410A38AA-1E5F-4860-BB10-B6667B137592}"/>
              </a:ext>
            </a:extLst>
          </p:cNvPr>
          <p:cNvSpPr txBox="1"/>
          <p:nvPr/>
        </p:nvSpPr>
        <p:spPr>
          <a:xfrm>
            <a:off x="4853320" y="2261896"/>
            <a:ext cx="7590955"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a:t>
            </a:r>
            <a:r>
              <a:rPr lang="zh-CN" altLang="en-US" sz="2400" b="1" dirty="0" smtClean="0">
                <a:latin typeface="微软雅黑" pitchFamily="34" charset="-122"/>
                <a:ea typeface="微软雅黑" pitchFamily="34" charset="-122"/>
              </a:rPr>
              <a:t>求一般位置直线与一般位置平面的交点？</a:t>
            </a:r>
            <a:endParaRPr lang="zh-CN" altLang="en-US" sz="2400" b="1" dirty="0">
              <a:latin typeface="微软雅黑" pitchFamily="34" charset="-122"/>
              <a:ea typeface="微软雅黑" pitchFamily="34" charset="-122"/>
            </a:endParaRPr>
          </a:p>
        </p:txBody>
      </p:sp>
      <p:sp>
        <p:nvSpPr>
          <p:cNvPr id="9" name="文本框 24">
            <a:extLst>
              <a:ext uri="{FF2B5EF4-FFF2-40B4-BE49-F238E27FC236}">
                <a16:creationId xmlns="" xmlns:a16="http://schemas.microsoft.com/office/drawing/2014/main" id="{8BF72B46-D6D7-47D8-9B56-E5EF8181867E}"/>
              </a:ext>
            </a:extLst>
          </p:cNvPr>
          <p:cNvSpPr txBox="1"/>
          <p:nvPr/>
        </p:nvSpPr>
        <p:spPr>
          <a:xfrm>
            <a:off x="4853320" y="2763354"/>
            <a:ext cx="5923519"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如何求两一般位置平面</a:t>
            </a:r>
            <a:r>
              <a:rPr lang="zh-CN" altLang="en-US" sz="2400" b="1" dirty="0" smtClean="0">
                <a:latin typeface="微软雅黑" pitchFamily="34" charset="-122"/>
                <a:ea typeface="微软雅黑" pitchFamily="34" charset="-122"/>
              </a:rPr>
              <a:t>的</a:t>
            </a:r>
            <a:r>
              <a:rPr lang="zh-CN" altLang="en-US" sz="2400" b="1" dirty="0">
                <a:latin typeface="微软雅黑" pitchFamily="34" charset="-122"/>
                <a:ea typeface="微软雅黑" pitchFamily="34" charset="-122"/>
              </a:rPr>
              <a:t>交线</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pic>
        <p:nvPicPr>
          <p:cNvPr id="12"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3"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2" name="图片 1"/>
          <p:cNvPicPr>
            <a:picLocks noChangeAspect="1"/>
          </p:cNvPicPr>
          <p:nvPr/>
        </p:nvPicPr>
        <p:blipFill>
          <a:blip r:embed="rId5"/>
          <a:stretch>
            <a:fillRect/>
          </a:stretch>
        </p:blipFill>
        <p:spPr>
          <a:xfrm>
            <a:off x="708213" y="3359650"/>
            <a:ext cx="8584970" cy="3335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4" name="矩形 3"/>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概述</a:t>
            </a:r>
          </a:p>
        </p:txBody>
      </p:sp>
      <p:pic>
        <p:nvPicPr>
          <p:cNvPr id="12"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10" name="文本框 21">
            <a:extLst>
              <a:ext uri="{FF2B5EF4-FFF2-40B4-BE49-F238E27FC236}">
                <a16:creationId xmlns="" xmlns:a16="http://schemas.microsoft.com/office/drawing/2014/main" id="{F273FFE8-C215-4D0F-9EC7-08A664E704AB}"/>
              </a:ext>
            </a:extLst>
          </p:cNvPr>
          <p:cNvSpPr txBox="1"/>
          <p:nvPr/>
        </p:nvSpPr>
        <p:spPr>
          <a:xfrm>
            <a:off x="2088643" y="1183952"/>
            <a:ext cx="4586351"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如何求一般位置直线的实长？</a:t>
            </a:r>
          </a:p>
        </p:txBody>
      </p:sp>
      <p:sp>
        <p:nvSpPr>
          <p:cNvPr id="11" name="文本框 22">
            <a:extLst>
              <a:ext uri="{FF2B5EF4-FFF2-40B4-BE49-F238E27FC236}">
                <a16:creationId xmlns="" xmlns:a16="http://schemas.microsoft.com/office/drawing/2014/main" id="{F332972A-E76B-4258-81D1-35713D3B409C}"/>
              </a:ext>
            </a:extLst>
          </p:cNvPr>
          <p:cNvSpPr txBox="1"/>
          <p:nvPr/>
        </p:nvSpPr>
        <p:spPr>
          <a:xfrm>
            <a:off x="2072495" y="2279394"/>
            <a:ext cx="4503113"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如何求一般位置平面的实形？</a:t>
            </a:r>
          </a:p>
        </p:txBody>
      </p:sp>
      <p:sp>
        <p:nvSpPr>
          <p:cNvPr id="13" name="文本框 23">
            <a:extLst>
              <a:ext uri="{FF2B5EF4-FFF2-40B4-BE49-F238E27FC236}">
                <a16:creationId xmlns="" xmlns:a16="http://schemas.microsoft.com/office/drawing/2014/main" id="{410A38AA-1E5F-4860-BB10-B6667B137592}"/>
              </a:ext>
            </a:extLst>
          </p:cNvPr>
          <p:cNvSpPr txBox="1"/>
          <p:nvPr/>
        </p:nvSpPr>
        <p:spPr>
          <a:xfrm>
            <a:off x="2015165" y="3479314"/>
            <a:ext cx="7711656"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如何求一般位置直线与一般位置平面的交点？</a:t>
            </a:r>
          </a:p>
        </p:txBody>
      </p:sp>
      <p:sp>
        <p:nvSpPr>
          <p:cNvPr id="14" name="文本框 24">
            <a:extLst>
              <a:ext uri="{FF2B5EF4-FFF2-40B4-BE49-F238E27FC236}">
                <a16:creationId xmlns="" xmlns:a16="http://schemas.microsoft.com/office/drawing/2014/main" id="{8BF72B46-D6D7-47D8-9B56-E5EF8181867E}"/>
              </a:ext>
            </a:extLst>
          </p:cNvPr>
          <p:cNvSpPr txBox="1"/>
          <p:nvPr/>
        </p:nvSpPr>
        <p:spPr>
          <a:xfrm>
            <a:off x="2015164" y="4831641"/>
            <a:ext cx="4936961" cy="461665"/>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如何求两一般位置平面的交线？</a:t>
            </a:r>
          </a:p>
        </p:txBody>
      </p:sp>
      <p:sp>
        <p:nvSpPr>
          <p:cNvPr id="15" name="文本框 28">
            <a:extLst>
              <a:ext uri="{FF2B5EF4-FFF2-40B4-BE49-F238E27FC236}">
                <a16:creationId xmlns="" xmlns:a16="http://schemas.microsoft.com/office/drawing/2014/main" id="{AB445CC8-65B0-4E0A-A84A-115C95D0F46C}"/>
              </a:ext>
            </a:extLst>
          </p:cNvPr>
          <p:cNvSpPr txBox="1"/>
          <p:nvPr/>
        </p:nvSpPr>
        <p:spPr>
          <a:xfrm>
            <a:off x="4615192" y="1711863"/>
            <a:ext cx="5111629" cy="461665"/>
          </a:xfrm>
          <a:prstGeom prst="rect">
            <a:avLst/>
          </a:prstGeom>
          <a:noFill/>
        </p:spPr>
        <p:txBody>
          <a:bodyPr wrap="square" rtlCol="0">
            <a:spAutoFit/>
          </a:bodyPr>
          <a:lstStyle/>
          <a:p>
            <a:r>
              <a:rPr lang="en-US" altLang="zh-CN" sz="2400" b="1" dirty="0">
                <a:solidFill>
                  <a:srgbClr val="0000CC"/>
                </a:solidFill>
                <a:latin typeface="微软雅黑" pitchFamily="34" charset="-122"/>
                <a:ea typeface="微软雅黑" pitchFamily="34" charset="-122"/>
              </a:rPr>
              <a:t>——</a:t>
            </a:r>
            <a:r>
              <a:rPr lang="zh-CN" altLang="en-US" sz="2400" b="1" dirty="0">
                <a:solidFill>
                  <a:srgbClr val="0000CC"/>
                </a:solidFill>
                <a:latin typeface="微软雅黑" pitchFamily="34" charset="-122"/>
                <a:ea typeface="微软雅黑" pitchFamily="34" charset="-122"/>
              </a:rPr>
              <a:t>将直线转换成投影面的平行线</a:t>
            </a:r>
          </a:p>
        </p:txBody>
      </p:sp>
      <p:sp>
        <p:nvSpPr>
          <p:cNvPr id="16" name="文本框 29">
            <a:extLst>
              <a:ext uri="{FF2B5EF4-FFF2-40B4-BE49-F238E27FC236}">
                <a16:creationId xmlns="" xmlns:a16="http://schemas.microsoft.com/office/drawing/2014/main" id="{7044A5D1-17FE-45B1-9E19-7E9BE1908A4C}"/>
              </a:ext>
            </a:extLst>
          </p:cNvPr>
          <p:cNvSpPr txBox="1"/>
          <p:nvPr/>
        </p:nvSpPr>
        <p:spPr>
          <a:xfrm>
            <a:off x="4680506" y="2826421"/>
            <a:ext cx="5111629" cy="461665"/>
          </a:xfrm>
          <a:prstGeom prst="rect">
            <a:avLst/>
          </a:prstGeom>
          <a:noFill/>
        </p:spPr>
        <p:txBody>
          <a:bodyPr wrap="square" rtlCol="0">
            <a:spAutoFit/>
          </a:bodyPr>
          <a:lstStyle/>
          <a:p>
            <a:r>
              <a:rPr lang="en-US" altLang="zh-CN" sz="2400" b="1" dirty="0">
                <a:solidFill>
                  <a:srgbClr val="0000CC"/>
                </a:solidFill>
                <a:latin typeface="微软雅黑" pitchFamily="34" charset="-122"/>
                <a:ea typeface="微软雅黑" pitchFamily="34" charset="-122"/>
              </a:rPr>
              <a:t>——</a:t>
            </a:r>
            <a:r>
              <a:rPr lang="zh-CN" altLang="en-US" sz="2400" b="1" dirty="0">
                <a:solidFill>
                  <a:srgbClr val="0000CC"/>
                </a:solidFill>
                <a:latin typeface="微软雅黑" pitchFamily="34" charset="-122"/>
                <a:ea typeface="微软雅黑" pitchFamily="34" charset="-122"/>
              </a:rPr>
              <a:t>将平面转换成投影面的平行面</a:t>
            </a:r>
          </a:p>
        </p:txBody>
      </p:sp>
      <p:sp>
        <p:nvSpPr>
          <p:cNvPr id="17" name="文本框 30">
            <a:extLst>
              <a:ext uri="{FF2B5EF4-FFF2-40B4-BE49-F238E27FC236}">
                <a16:creationId xmlns="" xmlns:a16="http://schemas.microsoft.com/office/drawing/2014/main" id="{438FD3BE-3AB5-4639-BD94-F5E19FE2FA5D}"/>
              </a:ext>
            </a:extLst>
          </p:cNvPr>
          <p:cNvSpPr txBox="1"/>
          <p:nvPr/>
        </p:nvSpPr>
        <p:spPr>
          <a:xfrm>
            <a:off x="3557856" y="4132207"/>
            <a:ext cx="6234279" cy="461665"/>
          </a:xfrm>
          <a:prstGeom prst="rect">
            <a:avLst/>
          </a:prstGeom>
          <a:noFill/>
        </p:spPr>
        <p:txBody>
          <a:bodyPr wrap="square" rtlCol="0">
            <a:spAutoFit/>
          </a:bodyPr>
          <a:lstStyle/>
          <a:p>
            <a:r>
              <a:rPr lang="en-US" altLang="zh-CN" sz="2400" b="1" dirty="0">
                <a:solidFill>
                  <a:srgbClr val="0000CC"/>
                </a:solidFill>
                <a:latin typeface="微软雅黑" pitchFamily="34" charset="-122"/>
                <a:ea typeface="微软雅黑" pitchFamily="34" charset="-122"/>
              </a:rPr>
              <a:t>——</a:t>
            </a:r>
            <a:r>
              <a:rPr lang="zh-CN" altLang="en-US" sz="2400" b="1" dirty="0" smtClean="0">
                <a:solidFill>
                  <a:srgbClr val="0000CC"/>
                </a:solidFill>
                <a:latin typeface="微软雅黑" pitchFamily="34" charset="-122"/>
                <a:ea typeface="微软雅黑" pitchFamily="34" charset="-122"/>
              </a:rPr>
              <a:t>将一般位置平面转换</a:t>
            </a:r>
            <a:r>
              <a:rPr lang="zh-CN" altLang="en-US" sz="2400" b="1" dirty="0">
                <a:solidFill>
                  <a:srgbClr val="0000CC"/>
                </a:solidFill>
                <a:latin typeface="微软雅黑" pitchFamily="34" charset="-122"/>
                <a:ea typeface="微软雅黑" pitchFamily="34" charset="-122"/>
              </a:rPr>
              <a:t>成投影面的</a:t>
            </a:r>
            <a:r>
              <a:rPr lang="zh-CN" altLang="en-US" sz="2400" b="1" dirty="0" smtClean="0">
                <a:solidFill>
                  <a:srgbClr val="0000CC"/>
                </a:solidFill>
                <a:latin typeface="微软雅黑" pitchFamily="34" charset="-122"/>
                <a:ea typeface="微软雅黑" pitchFamily="34" charset="-122"/>
              </a:rPr>
              <a:t>垂直面</a:t>
            </a:r>
            <a:endParaRPr lang="zh-CN" altLang="en-US" sz="2400" b="1" dirty="0">
              <a:solidFill>
                <a:srgbClr val="0000CC"/>
              </a:solidFill>
              <a:latin typeface="微软雅黑" pitchFamily="34" charset="-122"/>
              <a:ea typeface="微软雅黑" pitchFamily="34" charset="-122"/>
            </a:endParaRPr>
          </a:p>
        </p:txBody>
      </p:sp>
      <p:sp>
        <p:nvSpPr>
          <p:cNvPr id="18" name="文本框 32">
            <a:extLst>
              <a:ext uri="{FF2B5EF4-FFF2-40B4-BE49-F238E27FC236}">
                <a16:creationId xmlns="" xmlns:a16="http://schemas.microsoft.com/office/drawing/2014/main" id="{9B6F1C8D-FA38-4F5B-A1F1-F9E968B72D10}"/>
              </a:ext>
            </a:extLst>
          </p:cNvPr>
          <p:cNvSpPr txBox="1"/>
          <p:nvPr/>
        </p:nvSpPr>
        <p:spPr>
          <a:xfrm>
            <a:off x="3631334" y="5416536"/>
            <a:ext cx="7180101" cy="461665"/>
          </a:xfrm>
          <a:prstGeom prst="rect">
            <a:avLst/>
          </a:prstGeom>
          <a:noFill/>
        </p:spPr>
        <p:txBody>
          <a:bodyPr wrap="square" rtlCol="0">
            <a:spAutoFit/>
          </a:bodyPr>
          <a:lstStyle/>
          <a:p>
            <a:r>
              <a:rPr lang="en-US" altLang="zh-CN" sz="2400" b="1" dirty="0">
                <a:solidFill>
                  <a:srgbClr val="0000CC"/>
                </a:solidFill>
                <a:latin typeface="微软雅黑" pitchFamily="34" charset="-122"/>
                <a:ea typeface="微软雅黑" pitchFamily="34" charset="-122"/>
              </a:rPr>
              <a:t>——</a:t>
            </a:r>
            <a:r>
              <a:rPr lang="zh-CN" altLang="en-US" sz="2400" b="1" dirty="0">
                <a:solidFill>
                  <a:srgbClr val="0000CC"/>
                </a:solidFill>
                <a:latin typeface="微软雅黑" pitchFamily="34" charset="-122"/>
                <a:ea typeface="微软雅黑" pitchFamily="34" charset="-122"/>
              </a:rPr>
              <a:t>将</a:t>
            </a:r>
            <a:r>
              <a:rPr lang="zh-CN" altLang="en-US" sz="2400" b="1" dirty="0" smtClean="0">
                <a:solidFill>
                  <a:srgbClr val="0000CC"/>
                </a:solidFill>
                <a:latin typeface="微软雅黑" pitchFamily="34" charset="-122"/>
                <a:ea typeface="微软雅黑" pitchFamily="34" charset="-122"/>
              </a:rPr>
              <a:t>其中一个平面转换</a:t>
            </a:r>
            <a:r>
              <a:rPr lang="zh-CN" altLang="en-US" sz="2400" b="1" dirty="0">
                <a:solidFill>
                  <a:srgbClr val="0000CC"/>
                </a:solidFill>
                <a:latin typeface="微软雅黑" pitchFamily="34" charset="-122"/>
                <a:ea typeface="微软雅黑" pitchFamily="34" charset="-122"/>
              </a:rPr>
              <a:t>成投影面的垂直面</a:t>
            </a:r>
          </a:p>
        </p:txBody>
      </p:sp>
      <p:sp>
        <p:nvSpPr>
          <p:cNvPr id="19" name="文本框 34">
            <a:extLst>
              <a:ext uri="{FF2B5EF4-FFF2-40B4-BE49-F238E27FC236}">
                <a16:creationId xmlns="" xmlns:a16="http://schemas.microsoft.com/office/drawing/2014/main" id="{17514495-9F3C-435A-B1C8-36175D237A68}"/>
              </a:ext>
            </a:extLst>
          </p:cNvPr>
          <p:cNvSpPr txBox="1"/>
          <p:nvPr/>
        </p:nvSpPr>
        <p:spPr>
          <a:xfrm>
            <a:off x="330930" y="5939599"/>
            <a:ext cx="9079040" cy="523220"/>
          </a:xfrm>
          <a:prstGeom prst="rect">
            <a:avLst/>
          </a:prstGeom>
          <a:noFill/>
        </p:spPr>
        <p:txBody>
          <a:bodyPr wrap="square">
            <a:spAutoFit/>
          </a:bodyPr>
          <a:lstStyle/>
          <a:p>
            <a:pPr algn="ctr"/>
            <a:r>
              <a:rPr lang="zh-CN" altLang="zh-CN" sz="2800" b="1" kern="100" dirty="0">
                <a:solidFill>
                  <a:srgbClr val="FF0000"/>
                </a:solidFill>
                <a:effectLst/>
                <a:latin typeface="微软雅黑" pitchFamily="34" charset="-122"/>
                <a:ea typeface="微软雅黑" pitchFamily="34" charset="-122"/>
                <a:cs typeface="Times New Roman" panose="02020603050405020304" pitchFamily="18" charset="0"/>
              </a:rPr>
              <a:t>改变几何元素相对投影面的位置，会</a:t>
            </a:r>
            <a:r>
              <a:rPr lang="zh-CN" altLang="en-US" sz="2800" b="1" kern="100" dirty="0">
                <a:solidFill>
                  <a:srgbClr val="FF0000"/>
                </a:solidFill>
                <a:effectLst/>
                <a:latin typeface="微软雅黑" pitchFamily="34" charset="-122"/>
                <a:ea typeface="微软雅黑" pitchFamily="34" charset="-122"/>
                <a:cs typeface="Times New Roman" panose="02020603050405020304" pitchFamily="18" charset="0"/>
              </a:rPr>
              <a:t>简化</a:t>
            </a:r>
            <a:r>
              <a:rPr lang="zh-CN" altLang="zh-CN" sz="2800" b="1" kern="100" dirty="0">
                <a:solidFill>
                  <a:srgbClr val="FF0000"/>
                </a:solidFill>
                <a:effectLst/>
                <a:latin typeface="微软雅黑" pitchFamily="34" charset="-122"/>
                <a:ea typeface="微软雅黑" pitchFamily="34" charset="-122"/>
                <a:cs typeface="Times New Roman" panose="02020603050405020304" pitchFamily="18" charset="0"/>
              </a:rPr>
              <a:t>问题的</a:t>
            </a:r>
            <a:r>
              <a:rPr lang="zh-CN" altLang="zh-CN" sz="2800" b="1" kern="100" dirty="0" smtClean="0">
                <a:solidFill>
                  <a:srgbClr val="FF0000"/>
                </a:solidFill>
                <a:effectLst/>
                <a:latin typeface="微软雅黑" pitchFamily="34" charset="-122"/>
                <a:ea typeface="微软雅黑" pitchFamily="34" charset="-122"/>
                <a:cs typeface="Times New Roman" panose="02020603050405020304" pitchFamily="18" charset="0"/>
              </a:rPr>
              <a:t>解决</a:t>
            </a:r>
            <a:r>
              <a:rPr lang="zh-CN" altLang="en-US" sz="2800" b="1" kern="100" dirty="0" smtClean="0">
                <a:solidFill>
                  <a:srgbClr val="FF0000"/>
                </a:solidFill>
                <a:effectLst/>
                <a:latin typeface="微软雅黑" pitchFamily="34" charset="-122"/>
                <a:ea typeface="微软雅黑" pitchFamily="34" charset="-122"/>
                <a:cs typeface="Times New Roman" panose="02020603050405020304" pitchFamily="18" charset="0"/>
              </a:rPr>
              <a:t>。</a:t>
            </a:r>
            <a:endParaRPr lang="zh-CN" altLang="en-US" sz="2800" b="1" dirty="0">
              <a:solidFill>
                <a:srgbClr val="FF0000"/>
              </a:solidFill>
              <a:latin typeface="微软雅黑" pitchFamily="34" charset="-122"/>
              <a:ea typeface="微软雅黑" pitchFamily="34" charset="-122"/>
            </a:endParaRPr>
          </a:p>
        </p:txBody>
      </p:sp>
      <p:sp>
        <p:nvSpPr>
          <p:cNvPr id="21" name="矩形 2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2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41617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 descr="手机屏幕的截图&#10;&#10;中度可信度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12"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19" name="文本框 34">
            <a:extLst>
              <a:ext uri="{FF2B5EF4-FFF2-40B4-BE49-F238E27FC236}">
                <a16:creationId xmlns="" xmlns:a16="http://schemas.microsoft.com/office/drawing/2014/main" id="{17514495-9F3C-435A-B1C8-36175D237A68}"/>
              </a:ext>
            </a:extLst>
          </p:cNvPr>
          <p:cNvSpPr txBox="1"/>
          <p:nvPr/>
        </p:nvSpPr>
        <p:spPr>
          <a:xfrm>
            <a:off x="1584478" y="1632866"/>
            <a:ext cx="8490857" cy="3970318"/>
          </a:xfrm>
          <a:prstGeom prst="rect">
            <a:avLst/>
          </a:prstGeom>
          <a:noFill/>
        </p:spPr>
        <p:txBody>
          <a:bodyPr wrap="square">
            <a:spAutoFit/>
          </a:bodyPr>
          <a:lstStyle/>
          <a:p>
            <a:pPr>
              <a:lnSpc>
                <a:spcPct val="150000"/>
              </a:lnSpc>
            </a:pPr>
            <a:r>
              <a:rPr lang="zh-CN" altLang="zh-CN" sz="2800" dirty="0" smtClean="0">
                <a:solidFill>
                  <a:srgbClr val="FF0000"/>
                </a:solidFill>
                <a:latin typeface="微软雅黑" pitchFamily="34" charset="-122"/>
                <a:ea typeface="微软雅黑" pitchFamily="34" charset="-122"/>
              </a:rPr>
              <a:t>投影变换</a:t>
            </a:r>
            <a:r>
              <a:rPr lang="en-US" altLang="zh-CN"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对于</a:t>
            </a:r>
            <a:r>
              <a:rPr lang="zh-CN" altLang="zh-CN" sz="2800" dirty="0">
                <a:latin typeface="微软雅黑" pitchFamily="34" charset="-122"/>
                <a:ea typeface="微软雅黑" pitchFamily="34" charset="-122"/>
              </a:rPr>
              <a:t>投影体系中处于空间一般位置的几何元素，可设想构造一个新投影体系，使原有几何元素在新投影体系中处于平行或垂直于某一投影面的特殊位置，以达到简化解题的目的。这种改变空间几何元素、投影面、投射方向之间的相对位置关系以达到便于图解空间几何问题的</a:t>
            </a:r>
            <a:r>
              <a:rPr lang="zh-CN" altLang="zh-CN" sz="2800" dirty="0" smtClean="0">
                <a:latin typeface="微软雅黑" pitchFamily="34" charset="-122"/>
                <a:ea typeface="微软雅黑" pitchFamily="34" charset="-122"/>
              </a:rPr>
              <a:t>方法。</a:t>
            </a:r>
            <a:endParaRPr lang="zh-CN" altLang="en-US" sz="2800" b="1" dirty="0">
              <a:solidFill>
                <a:srgbClr val="FF0000"/>
              </a:solidFill>
              <a:latin typeface="微软雅黑" pitchFamily="34" charset="-122"/>
              <a:ea typeface="微软雅黑" pitchFamily="34" charset="-122"/>
            </a:endParaRPr>
          </a:p>
        </p:txBody>
      </p:sp>
      <p:sp>
        <p:nvSpPr>
          <p:cNvPr id="7" name="矩形 6"/>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概述</a:t>
            </a:r>
          </a:p>
        </p:txBody>
      </p:sp>
      <p:sp>
        <p:nvSpPr>
          <p:cNvPr id="8" name="矩形 7"/>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5561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999840" y="1365392"/>
            <a:ext cx="5885054" cy="5078313"/>
          </a:xfrm>
          <a:prstGeom prst="rect">
            <a:avLst/>
          </a:prstGeom>
        </p:spPr>
        <p:txBody>
          <a:bodyPr wrap="square">
            <a:spAutoFit/>
          </a:bodyPr>
          <a:lstStyle/>
          <a:p>
            <a:pPr>
              <a:lnSpc>
                <a:spcPct val="150000"/>
              </a:lnSpc>
            </a:pPr>
            <a:r>
              <a:rPr lang="en-US" altLang="zh-CN" sz="2400" smtClean="0">
                <a:latin typeface="微软雅黑" pitchFamily="34" charset="-122"/>
                <a:ea typeface="微软雅黑" pitchFamily="34" charset="-122"/>
              </a:rPr>
              <a:t>    </a:t>
            </a:r>
            <a:r>
              <a:rPr lang="zh-CN" altLang="zh-CN" sz="2400" smtClean="0">
                <a:latin typeface="微软雅黑" pitchFamily="34" charset="-122"/>
                <a:ea typeface="微软雅黑" pitchFamily="34" charset="-122"/>
              </a:rPr>
              <a:t>空间</a:t>
            </a:r>
            <a:r>
              <a:rPr lang="zh-CN" altLang="zh-CN" sz="2400" dirty="0">
                <a:latin typeface="微软雅黑" pitchFamily="34" charset="-122"/>
                <a:ea typeface="微软雅黑" pitchFamily="34" charset="-122"/>
              </a:rPr>
              <a:t>几何元素的位置不变，通过更换投影面，使空间几何元素相对于新的投影面处于利于解题的位置，这种投影变换方法称为</a:t>
            </a:r>
            <a:r>
              <a:rPr lang="zh-CN" altLang="zh-CN" sz="2400" dirty="0">
                <a:solidFill>
                  <a:srgbClr val="FF0000"/>
                </a:solidFill>
                <a:latin typeface="微软雅黑" pitchFamily="34" charset="-122"/>
                <a:ea typeface="微软雅黑" pitchFamily="34" charset="-122"/>
              </a:rPr>
              <a:t>换面</a:t>
            </a:r>
            <a:r>
              <a:rPr lang="zh-CN" altLang="zh-CN" sz="2400">
                <a:solidFill>
                  <a:srgbClr val="FF0000"/>
                </a:solidFill>
                <a:latin typeface="微软雅黑" pitchFamily="34" charset="-122"/>
                <a:ea typeface="微软雅黑" pitchFamily="34" charset="-122"/>
              </a:rPr>
              <a:t>法</a:t>
            </a:r>
            <a:r>
              <a:rPr lang="zh-CN" altLang="zh-CN"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pPr>
              <a:lnSpc>
                <a:spcPct val="150000"/>
              </a:lnSpc>
            </a:pPr>
            <a:r>
              <a:rPr lang="en-US" altLang="zh-CN" sz="2400">
                <a:latin typeface="微软雅黑" pitchFamily="34" charset="-122"/>
                <a:ea typeface="微软雅黑" pitchFamily="34" charset="-122"/>
              </a:rPr>
              <a:t> </a:t>
            </a:r>
            <a:r>
              <a:rPr lang="en-US" altLang="zh-CN" sz="2400"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右</a:t>
            </a:r>
            <a:r>
              <a:rPr lang="zh-CN" altLang="en-US" sz="2400" dirty="0" smtClean="0">
                <a:latin typeface="微软雅黑" pitchFamily="34" charset="-122"/>
                <a:ea typeface="微软雅黑" pitchFamily="34" charset="-122"/>
              </a:rPr>
              <a:t>图中</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在</a:t>
            </a:r>
            <a:r>
              <a:rPr lang="en-US" altLang="zh-CN" sz="2400" dirty="0">
                <a:latin typeface="微软雅黑" pitchFamily="34" charset="-122"/>
                <a:ea typeface="微软雅黑" pitchFamily="34" charset="-122"/>
              </a:rPr>
              <a:t>V/H</a:t>
            </a:r>
            <a:r>
              <a:rPr lang="zh-CN" altLang="zh-CN" sz="2400" dirty="0">
                <a:latin typeface="微软雅黑" pitchFamily="34" charset="-122"/>
                <a:ea typeface="微软雅黑" pitchFamily="34" charset="-122"/>
              </a:rPr>
              <a:t>投影体系中直线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为一般位置，如果用与</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面垂直且与直线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平行的新投影面</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代替</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面，与</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面构成新投影体系</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/H</a:t>
            </a:r>
            <a:r>
              <a:rPr lang="zh-CN" altLang="zh-CN" sz="2400" dirty="0">
                <a:latin typeface="微软雅黑" pitchFamily="34" charset="-122"/>
                <a:ea typeface="微软雅黑" pitchFamily="34" charset="-122"/>
              </a:rPr>
              <a:t>，此时</a:t>
            </a:r>
            <a:r>
              <a:rPr lang="en-US" altLang="zh-CN" sz="2400" dirty="0">
                <a:latin typeface="微软雅黑" pitchFamily="34" charset="-122"/>
                <a:ea typeface="微软雅黑" pitchFamily="34" charset="-122"/>
              </a:rPr>
              <a:t> AB//V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，其</a:t>
            </a:r>
            <a:r>
              <a:rPr lang="en-US" altLang="zh-CN" sz="2400" dirty="0">
                <a:latin typeface="微软雅黑" pitchFamily="34" charset="-122"/>
                <a:ea typeface="微软雅黑" pitchFamily="34" charset="-122"/>
              </a:rPr>
              <a:t>V</a:t>
            </a:r>
            <a:r>
              <a:rPr lang="en-US" altLang="zh-CN" sz="2400" baseline="-250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面投影</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'b</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反映直线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的实长。</a:t>
            </a:r>
            <a:endParaRPr lang="zh-CN" altLang="en-US" sz="2400" dirty="0">
              <a:latin typeface="微软雅黑" pitchFamily="34" charset="-122"/>
              <a:ea typeface="微软雅黑" pitchFamily="34" charset="-122"/>
            </a:endParaRPr>
          </a:p>
        </p:txBody>
      </p:sp>
      <p:sp>
        <p:nvSpPr>
          <p:cNvPr id="5" name="矩形 4"/>
          <p:cNvSpPr/>
          <p:nvPr/>
        </p:nvSpPr>
        <p:spPr>
          <a:xfrm>
            <a:off x="8362107" y="5910720"/>
            <a:ext cx="1107996" cy="461665"/>
          </a:xfrm>
          <a:prstGeom prst="rect">
            <a:avLst/>
          </a:prstGeom>
        </p:spPr>
        <p:txBody>
          <a:bodyPr wrap="none">
            <a:spAutoFit/>
          </a:bodyPr>
          <a:lstStyle/>
          <a:p>
            <a:r>
              <a:rPr lang="zh-CN" altLang="zh-CN" sz="2400" dirty="0">
                <a:solidFill>
                  <a:srgbClr val="FF0000"/>
                </a:solidFill>
                <a:latin typeface="微软雅黑" pitchFamily="34" charset="-122"/>
                <a:ea typeface="微软雅黑" pitchFamily="34" charset="-122"/>
              </a:rPr>
              <a:t>换面法</a:t>
            </a:r>
            <a:endParaRPr lang="zh-CN" altLang="en-US" sz="2400" dirty="0"/>
          </a:p>
        </p:txBody>
      </p:sp>
      <p:sp>
        <p:nvSpPr>
          <p:cNvPr id="9" name="矩形 8"/>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概述</a:t>
            </a:r>
          </a:p>
        </p:txBody>
      </p:sp>
      <p:sp>
        <p:nvSpPr>
          <p:cNvPr id="10" name="矩形 9"/>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4" name="图片 3"/>
          <p:cNvPicPr>
            <a:picLocks noChangeAspect="1"/>
          </p:cNvPicPr>
          <p:nvPr/>
        </p:nvPicPr>
        <p:blipFill>
          <a:blip r:embed="rId5"/>
          <a:stretch>
            <a:fillRect/>
          </a:stretch>
        </p:blipFill>
        <p:spPr>
          <a:xfrm>
            <a:off x="6884894" y="1290933"/>
            <a:ext cx="4196348" cy="4514555"/>
          </a:xfrm>
          <a:prstGeom prst="rect">
            <a:avLst/>
          </a:prstGeom>
        </p:spPr>
      </p:pic>
    </p:spTree>
    <p:extLst>
      <p:ext uri="{BB962C8B-B14F-4D97-AF65-F5344CB8AC3E}">
        <p14:creationId xmlns:p14="http://schemas.microsoft.com/office/powerpoint/2010/main" val="3998288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手机屏幕的截图&#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3" name="图片 25"/>
          <p:cNvPicPr>
            <a:picLocks noChangeAspect="1"/>
          </p:cNvPicPr>
          <p:nvPr/>
        </p:nvPicPr>
        <p:blipFill>
          <a:blip r:embed="rId3"/>
          <a:stretch>
            <a:fillRect/>
          </a:stretch>
        </p:blipFill>
        <p:spPr>
          <a:xfrm>
            <a:off x="1048124" y="620774"/>
            <a:ext cx="360363" cy="358775"/>
          </a:xfrm>
          <a:prstGeom prst="rect">
            <a:avLst/>
          </a:prstGeom>
          <a:noFill/>
          <a:ln w="9525">
            <a:noFill/>
          </a:ln>
        </p:spPr>
      </p:pic>
      <p:sp>
        <p:nvSpPr>
          <p:cNvPr id="2" name="矩形 1"/>
          <p:cNvSpPr/>
          <p:nvPr/>
        </p:nvSpPr>
        <p:spPr>
          <a:xfrm>
            <a:off x="999839" y="1365392"/>
            <a:ext cx="5616113" cy="4524315"/>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投影面保持不变，空间几何元素绕设定的轴旋转，使空间几何元素相对于投影面处于利于解题的位置，这种投影变换方法称为</a:t>
            </a:r>
            <a:r>
              <a:rPr lang="zh-CN" altLang="zh-CN" sz="2400" dirty="0">
                <a:solidFill>
                  <a:srgbClr val="FF0000"/>
                </a:solidFill>
                <a:latin typeface="微软雅黑" pitchFamily="34" charset="-122"/>
                <a:ea typeface="微软雅黑" pitchFamily="34" charset="-122"/>
              </a:rPr>
              <a:t>旋转法</a:t>
            </a:r>
            <a:r>
              <a:rPr lang="zh-CN" altLang="zh-CN" sz="2400" dirty="0">
                <a:latin typeface="微软雅黑" pitchFamily="34" charset="-122"/>
                <a:ea typeface="微软雅黑" pitchFamily="34" charset="-122"/>
              </a:rPr>
              <a:t>。</a:t>
            </a:r>
            <a:r>
              <a:rPr lang="zh-CN" altLang="zh-CN" sz="2400">
                <a:latin typeface="微软雅黑" pitchFamily="34" charset="-122"/>
                <a:ea typeface="微软雅黑" pitchFamily="34" charset="-122"/>
              </a:rPr>
              <a:t>如</a:t>
            </a:r>
            <a:r>
              <a:rPr lang="zh-CN" altLang="zh-CN" sz="2400" smtClean="0">
                <a:latin typeface="微软雅黑" pitchFamily="34" charset="-122"/>
                <a:ea typeface="微软雅黑" pitchFamily="34" charset="-122"/>
              </a:rPr>
              <a:t>图所</a:t>
            </a:r>
            <a:r>
              <a:rPr lang="zh-CN" altLang="zh-CN" sz="2400" dirty="0">
                <a:latin typeface="微软雅黑" pitchFamily="34" charset="-122"/>
                <a:ea typeface="微软雅黑" pitchFamily="34" charset="-122"/>
              </a:rPr>
              <a:t>示，</a:t>
            </a:r>
            <a:r>
              <a:rPr lang="en-US" altLang="zh-CN" sz="2400" dirty="0">
                <a:latin typeface="微软雅黑" pitchFamily="34" charset="-122"/>
                <a:ea typeface="微软雅黑" pitchFamily="34" charset="-122"/>
              </a:rPr>
              <a:t>V/H</a:t>
            </a:r>
            <a:r>
              <a:rPr lang="zh-CN" altLang="zh-CN" sz="2400" dirty="0">
                <a:latin typeface="微软雅黑" pitchFamily="34" charset="-122"/>
                <a:ea typeface="微软雅黑" pitchFamily="34" charset="-122"/>
              </a:rPr>
              <a:t>投影体系保持不变，将空间一般位置直线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绕过</a:t>
            </a:r>
            <a:r>
              <a:rPr lang="en-US" altLang="zh-CN" sz="2400" dirty="0">
                <a:latin typeface="微软雅黑" pitchFamily="34" charset="-122"/>
                <a:ea typeface="微软雅黑" pitchFamily="34" charset="-122"/>
              </a:rPr>
              <a:t>B</a:t>
            </a:r>
            <a:r>
              <a:rPr lang="zh-CN" altLang="zh-CN" sz="2400" dirty="0">
                <a:latin typeface="微软雅黑" pitchFamily="34" charset="-122"/>
                <a:ea typeface="微软雅黑" pitchFamily="34" charset="-122"/>
              </a:rPr>
              <a:t>点的铅垂线旋转到与</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面平行的位置，</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变换成正平线，其</a:t>
            </a:r>
            <a:r>
              <a:rPr lang="en-US" altLang="zh-CN" sz="2400" dirty="0">
                <a:latin typeface="微软雅黑" pitchFamily="34" charset="-122"/>
                <a:ea typeface="微软雅黑" pitchFamily="34" charset="-122"/>
              </a:rPr>
              <a:t>V</a:t>
            </a:r>
            <a:r>
              <a:rPr lang="zh-CN" altLang="zh-CN" sz="2400" dirty="0">
                <a:latin typeface="微软雅黑" pitchFamily="34" charset="-122"/>
                <a:ea typeface="微软雅黑" pitchFamily="34" charset="-122"/>
              </a:rPr>
              <a:t>面投影</a:t>
            </a:r>
            <a:r>
              <a:rPr lang="en-US" altLang="zh-CN" sz="2400" dirty="0">
                <a:latin typeface="微软雅黑" pitchFamily="34" charset="-122"/>
                <a:ea typeface="微软雅黑" pitchFamily="34" charset="-122"/>
              </a:rPr>
              <a:t>a</a:t>
            </a:r>
            <a:r>
              <a:rPr lang="en-US" altLang="zh-CN" sz="2400" baseline="-25000" dirty="0">
                <a:latin typeface="微软雅黑" pitchFamily="34" charset="-122"/>
                <a:ea typeface="微软雅黑" pitchFamily="34" charset="-122"/>
              </a:rPr>
              <a:t>1</a:t>
            </a:r>
            <a:r>
              <a:rPr lang="en-US" altLang="zh-CN" sz="2400" dirty="0">
                <a:latin typeface="微软雅黑" pitchFamily="34" charset="-122"/>
                <a:ea typeface="微软雅黑" pitchFamily="34" charset="-122"/>
              </a:rPr>
              <a:t>'b'</a:t>
            </a:r>
            <a:r>
              <a:rPr lang="zh-CN" altLang="zh-CN" sz="2400" dirty="0">
                <a:latin typeface="微软雅黑" pitchFamily="34" charset="-122"/>
                <a:ea typeface="微软雅黑" pitchFamily="34" charset="-122"/>
              </a:rPr>
              <a:t>反映直线</a:t>
            </a:r>
            <a:r>
              <a:rPr lang="en-US" altLang="zh-CN" sz="2400" dirty="0">
                <a:latin typeface="微软雅黑" pitchFamily="34" charset="-122"/>
                <a:ea typeface="微软雅黑" pitchFamily="34" charset="-122"/>
              </a:rPr>
              <a:t>AB</a:t>
            </a:r>
            <a:r>
              <a:rPr lang="zh-CN" altLang="zh-CN" sz="2400" dirty="0">
                <a:latin typeface="微软雅黑" pitchFamily="34" charset="-122"/>
                <a:ea typeface="微软雅黑" pitchFamily="34" charset="-122"/>
              </a:rPr>
              <a:t>的实长。</a:t>
            </a:r>
            <a:endParaRPr lang="zh-CN" altLang="en-US" sz="2400" dirty="0">
              <a:latin typeface="微软雅黑" pitchFamily="34" charset="-122"/>
              <a:ea typeface="微软雅黑" pitchFamily="34" charset="-122"/>
            </a:endParaRPr>
          </a:p>
        </p:txBody>
      </p:sp>
      <p:sp>
        <p:nvSpPr>
          <p:cNvPr id="6" name="矩形 5"/>
          <p:cNvSpPr/>
          <p:nvPr/>
        </p:nvSpPr>
        <p:spPr>
          <a:xfrm>
            <a:off x="1048124" y="5943390"/>
            <a:ext cx="8084264" cy="523220"/>
          </a:xfrm>
          <a:prstGeom prst="rect">
            <a:avLst/>
          </a:prstGeom>
        </p:spPr>
        <p:txBody>
          <a:bodyPr wrap="none">
            <a:spAutoFit/>
          </a:bodyPr>
          <a:lstStyle/>
          <a:p>
            <a:r>
              <a:rPr lang="zh-CN" altLang="zh-CN" sz="2800" dirty="0">
                <a:solidFill>
                  <a:srgbClr val="FF0000"/>
                </a:solidFill>
                <a:latin typeface="微软雅黑" pitchFamily="34" charset="-122"/>
                <a:ea typeface="微软雅黑" pitchFamily="34" charset="-122"/>
              </a:rPr>
              <a:t>本章仅介绍换面法的基本原理、作图方法及应用。</a:t>
            </a:r>
            <a:endParaRPr lang="zh-CN" altLang="en-US" sz="2800" dirty="0">
              <a:solidFill>
                <a:srgbClr val="FF0000"/>
              </a:solidFill>
              <a:latin typeface="微软雅黑" pitchFamily="34" charset="-122"/>
              <a:ea typeface="微软雅黑" pitchFamily="34" charset="-122"/>
            </a:endParaRPr>
          </a:p>
        </p:txBody>
      </p:sp>
      <p:sp>
        <p:nvSpPr>
          <p:cNvPr id="10" name="矩形 9"/>
          <p:cNvSpPr/>
          <p:nvPr/>
        </p:nvSpPr>
        <p:spPr>
          <a:xfrm>
            <a:off x="4381818" y="431648"/>
            <a:ext cx="3057247"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5.1</a:t>
            </a:r>
            <a:r>
              <a:rPr kumimoji="0" lang="zh-CN"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b="0" i="0" u="none" strike="noStrike" kern="1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r>
              <a:rPr kumimoji="0" lang="zh-CN" altLang="en-US" sz="2800" b="0" i="0" u="none" strike="noStrike" kern="1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概述</a:t>
            </a:r>
          </a:p>
        </p:txBody>
      </p:sp>
      <p:sp>
        <p:nvSpPr>
          <p:cNvPr id="11" name="矩形 10"/>
          <p:cNvSpPr/>
          <p:nvPr/>
        </p:nvSpPr>
        <p:spPr>
          <a:xfrm>
            <a:off x="1560666" y="430212"/>
            <a:ext cx="276069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a:t>
            </a:r>
            <a:r>
              <a:rPr kumimoji="0" lang="en-US" altLang="zh-CN" sz="2800" i="0" u="none" strike="noStrike" kern="1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800" i="0" u="none" strike="noStrike" kern="1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投影变换</a:t>
            </a: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4" name="图片 3"/>
          <p:cNvPicPr>
            <a:picLocks noChangeAspect="1"/>
          </p:cNvPicPr>
          <p:nvPr/>
        </p:nvPicPr>
        <p:blipFill>
          <a:blip r:embed="rId5"/>
          <a:stretch>
            <a:fillRect/>
          </a:stretch>
        </p:blipFill>
        <p:spPr>
          <a:xfrm>
            <a:off x="6918217" y="1147035"/>
            <a:ext cx="4206605" cy="4511431"/>
          </a:xfrm>
          <a:prstGeom prst="rect">
            <a:avLst/>
          </a:prstGeom>
        </p:spPr>
      </p:pic>
      <p:sp>
        <p:nvSpPr>
          <p:cNvPr id="5" name="矩形 4"/>
          <p:cNvSpPr/>
          <p:nvPr/>
        </p:nvSpPr>
        <p:spPr>
          <a:xfrm>
            <a:off x="9740900" y="2546647"/>
            <a:ext cx="1107996" cy="461665"/>
          </a:xfrm>
          <a:prstGeom prst="rect">
            <a:avLst/>
          </a:prstGeom>
        </p:spPr>
        <p:txBody>
          <a:bodyPr wrap="none">
            <a:spAutoFit/>
          </a:bodyPr>
          <a:lstStyle/>
          <a:p>
            <a:r>
              <a:rPr lang="zh-CN" altLang="en-US" sz="2400" dirty="0">
                <a:solidFill>
                  <a:srgbClr val="FF0000"/>
                </a:solidFill>
                <a:latin typeface="微软雅黑" pitchFamily="34" charset="-122"/>
                <a:ea typeface="微软雅黑" pitchFamily="34" charset="-122"/>
              </a:rPr>
              <a:t>旋转</a:t>
            </a:r>
            <a:r>
              <a:rPr lang="zh-CN" altLang="zh-CN" sz="2400" dirty="0" smtClean="0">
                <a:solidFill>
                  <a:srgbClr val="FF0000"/>
                </a:solidFill>
                <a:latin typeface="微软雅黑" pitchFamily="34" charset="-122"/>
                <a:ea typeface="微软雅黑" pitchFamily="34" charset="-122"/>
              </a:rPr>
              <a:t>法</a:t>
            </a:r>
            <a:endParaRPr lang="zh-CN" altLang="en-US" sz="2400" dirty="0"/>
          </a:p>
        </p:txBody>
      </p:sp>
    </p:spTree>
    <p:extLst>
      <p:ext uri="{BB962C8B-B14F-4D97-AF65-F5344CB8AC3E}">
        <p14:creationId xmlns:p14="http://schemas.microsoft.com/office/powerpoint/2010/main" val="394369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2553</Words>
  <Application>Microsoft Office PowerPoint</Application>
  <PresentationFormat>宽屏</PresentationFormat>
  <Paragraphs>205</Paragraphs>
  <Slides>34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等线</vt:lpstr>
      <vt:lpstr>等线 Light</vt:lpstr>
      <vt:lpstr>宋体</vt:lpstr>
      <vt:lpstr>微软雅黑</vt:lpstr>
      <vt:lpstr>Arial</vt:lpstr>
      <vt:lpstr>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61818</dc:creator>
  <cp:lastModifiedBy>Microsoft 帐户</cp:lastModifiedBy>
  <cp:revision>184</cp:revision>
  <dcterms:created xsi:type="dcterms:W3CDTF">2021-02-24T01:22:37Z</dcterms:created>
  <dcterms:modified xsi:type="dcterms:W3CDTF">2022-08-07T12:45:33Z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