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0" r:id="rId3"/>
    <p:sldId id="287" r:id="rId4"/>
    <p:sldId id="293" r:id="rId5"/>
    <p:sldId id="294" r:id="rId6"/>
    <p:sldId id="295" r:id="rId7"/>
    <p:sldId id="296" r:id="rId8"/>
    <p:sldId id="297" r:id="rId9"/>
    <p:sldId id="298" r:id="rId10"/>
    <p:sldId id="299" r:id="rId11"/>
    <p:sldId id="300" r:id="rId12"/>
    <p:sldId id="301" r:id="rId13"/>
    <p:sldId id="302" r:id="rId1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1pPr>
    <a:lvl2pPr marL="0" marR="0" indent="3429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2pPr>
    <a:lvl3pPr marL="0" marR="0" indent="6858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3pPr>
    <a:lvl4pPr marL="0" marR="0" indent="10287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4pPr>
    <a:lvl5pPr marL="0" marR="0" indent="13716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5pPr>
    <a:lvl6pPr marL="0" marR="0" indent="17145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6pPr>
    <a:lvl7pPr marL="0" marR="0" indent="20574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7pPr>
    <a:lvl8pPr marL="0" marR="0" indent="24003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8pPr>
    <a:lvl9pPr marL="0" marR="0" indent="27432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A6B6"/>
    <a:srgbClr val="12237A"/>
    <a:srgbClr val="0270C0"/>
    <a:srgbClr val="D422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940675A-B579-460E-94D1-54222C63F5DA}">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浅色样式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34" autoAdjust="0"/>
    <p:restoredTop sz="94561"/>
  </p:normalViewPr>
  <p:slideViewPr>
    <p:cSldViewPr snapToGrid="0" snapToObjects="1">
      <p:cViewPr varScale="1">
        <p:scale>
          <a:sx n="80" d="100"/>
          <a:sy n="80" d="100"/>
        </p:scale>
        <p:origin x="1560" y="216"/>
      </p:cViewPr>
      <p:guideLst>
        <p:guide orient="horz" pos="3072"/>
        <p:guide pos="40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microsoft.com/office/2015/10/relationships/revisionInfo" Target="revisionInfo.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49" name="Shape 549"/>
          <p:cNvSpPr>
            <a:spLocks noGrp="1" noRot="1" noChangeAspect="1"/>
          </p:cNvSpPr>
          <p:nvPr>
            <p:ph type="sldImg"/>
          </p:nvPr>
        </p:nvSpPr>
        <p:spPr>
          <a:xfrm>
            <a:off x="1143000" y="685800"/>
            <a:ext cx="4572000" cy="3429000"/>
          </a:xfrm>
          <a:prstGeom prst="rect">
            <a:avLst/>
          </a:prstGeom>
        </p:spPr>
        <p:txBody>
          <a:bodyPr/>
          <a:lstStyle/>
          <a:p>
            <a:endParaRPr/>
          </a:p>
        </p:txBody>
      </p:sp>
      <p:sp>
        <p:nvSpPr>
          <p:cNvPr id="550" name="Shape 55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95982911"/>
      </p:ext>
    </p:extLst>
  </p:cSld>
  <p:clrMap bg1="lt1" tx1="dk1" bg2="lt2" tx2="dk2" accent1="accent1" accent2="accent2" accent3="accent3" accent4="accent4" accent5="accent5" accent6="accent6" hlink="hlink" folHlink="folHlink"/>
  <p:notesStyle>
    <a:lvl1pPr defTabSz="584200" latinLnBrk="0">
      <a:defRPr sz="2200">
        <a:latin typeface="Lucida Grande"/>
        <a:ea typeface="Lucida Grande"/>
        <a:cs typeface="Lucida Grande"/>
        <a:sym typeface="Lucida Grande"/>
      </a:defRPr>
    </a:lvl1pPr>
    <a:lvl2pPr indent="228600" defTabSz="584200" latinLnBrk="0">
      <a:defRPr sz="2200">
        <a:latin typeface="Lucida Grande"/>
        <a:ea typeface="Lucida Grande"/>
        <a:cs typeface="Lucida Grande"/>
        <a:sym typeface="Lucida Grande"/>
      </a:defRPr>
    </a:lvl2pPr>
    <a:lvl3pPr indent="457200" defTabSz="584200" latinLnBrk="0">
      <a:defRPr sz="2200">
        <a:latin typeface="Lucida Grande"/>
        <a:ea typeface="Lucida Grande"/>
        <a:cs typeface="Lucida Grande"/>
        <a:sym typeface="Lucida Grande"/>
      </a:defRPr>
    </a:lvl3pPr>
    <a:lvl4pPr indent="685800" defTabSz="584200" latinLnBrk="0">
      <a:defRPr sz="2200">
        <a:latin typeface="Lucida Grande"/>
        <a:ea typeface="Lucida Grande"/>
        <a:cs typeface="Lucida Grande"/>
        <a:sym typeface="Lucida Grande"/>
      </a:defRPr>
    </a:lvl4pPr>
    <a:lvl5pPr indent="914400" defTabSz="584200" latinLnBrk="0">
      <a:defRPr sz="2200">
        <a:latin typeface="Lucida Grande"/>
        <a:ea typeface="Lucida Grande"/>
        <a:cs typeface="Lucida Grande"/>
        <a:sym typeface="Lucida Grande"/>
      </a:defRPr>
    </a:lvl5pPr>
    <a:lvl6pPr indent="1143000" defTabSz="584200" latinLnBrk="0">
      <a:defRPr sz="2200">
        <a:latin typeface="Lucida Grande"/>
        <a:ea typeface="Lucida Grande"/>
        <a:cs typeface="Lucida Grande"/>
        <a:sym typeface="Lucida Grande"/>
      </a:defRPr>
    </a:lvl6pPr>
    <a:lvl7pPr indent="1371600" defTabSz="584200" latinLnBrk="0">
      <a:defRPr sz="2200">
        <a:latin typeface="Lucida Grande"/>
        <a:ea typeface="Lucida Grande"/>
        <a:cs typeface="Lucida Grande"/>
        <a:sym typeface="Lucida Grande"/>
      </a:defRPr>
    </a:lvl7pPr>
    <a:lvl8pPr indent="1600200" defTabSz="584200" latinLnBrk="0">
      <a:defRPr sz="2200">
        <a:latin typeface="Lucida Grande"/>
        <a:ea typeface="Lucida Grande"/>
        <a:cs typeface="Lucida Grande"/>
        <a:sym typeface="Lucida Grande"/>
      </a:defRPr>
    </a:lvl8pPr>
    <a:lvl9pPr indent="1828800" defTabSz="584200" latinLnBrk="0">
      <a:defRPr sz="2200">
        <a:latin typeface="Lucida Grande"/>
        <a:ea typeface="Lucida Grande"/>
        <a:cs typeface="Lucida Grande"/>
        <a:sym typeface="Lucida Grand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11" name="Shape 11"/>
          <p:cNvSpPr>
            <a:spLocks noGrp="1"/>
          </p:cNvSpPr>
          <p:nvPr>
            <p:ph type="pic" idx="13"/>
          </p:nvPr>
        </p:nvSpPr>
        <p:spPr>
          <a:xfrm>
            <a:off x="7616378" y="0"/>
            <a:ext cx="5388422" cy="9753601"/>
          </a:xfrm>
          <a:prstGeom prst="rect">
            <a:avLst/>
          </a:prstGeom>
        </p:spPr>
        <p:txBody>
          <a:bodyPr lIns="91439" tIns="45719" rIns="91439" bIns="45719"/>
          <a:lstStyle/>
          <a:p>
            <a:r>
              <a:rPr lang="zh-CN" altLang="en-US"/>
              <a:t>将图片拖动到占位符，或单击添加图标</a:t>
            </a:r>
            <a:endParaRPr/>
          </a:p>
        </p:txBody>
      </p:sp>
      <p:sp>
        <p:nvSpPr>
          <p:cNvPr id="12" name="Shape 12"/>
          <p:cNvSpPr>
            <a:spLocks noGrp="1"/>
          </p:cNvSpPr>
          <p:nvPr>
            <p:ph type="body" sz="quarter" idx="14"/>
          </p:nvPr>
        </p:nvSpPr>
        <p:spPr>
          <a:xfrm>
            <a:off x="1758553" y="1171872"/>
            <a:ext cx="5243017" cy="1472035"/>
          </a:xfrm>
          <a:prstGeom prst="rect">
            <a:avLst/>
          </a:prstGeom>
        </p:spPr>
        <p:txBody>
          <a:bodyPr anchor="ctr"/>
          <a:lstStyle/>
          <a:p>
            <a:pPr lvl="0" algn="l">
              <a:lnSpc>
                <a:spcPct val="70000"/>
              </a:lnSpc>
              <a:defRPr sz="5100" cap="all">
                <a:solidFill>
                  <a:srgbClr val="53585F"/>
                </a:solidFill>
                <a:latin typeface="Avenir Next Condensed"/>
                <a:ea typeface="Avenir Next Condensed"/>
                <a:cs typeface="Avenir Next Condensed"/>
                <a:sym typeface="Avenir Next Condensed"/>
              </a:defRPr>
            </a:pPr>
            <a:r>
              <a:rPr lang="zh-CN" altLang="en-US">
                <a:solidFill>
                  <a:srgbClr val="4CA6B6"/>
                </a:solidFill>
                <a:latin typeface="Avenir Next Condensed Demi Bold"/>
                <a:ea typeface="Avenir Next Condensed Demi Bold"/>
                <a:cs typeface="Avenir Next Condensed Demi Bold"/>
                <a:sym typeface="Avenir Next Condensed Demi Bold"/>
              </a:rPr>
              <a:t>单击此处编辑母版文本样式</a:t>
            </a:r>
          </a:p>
        </p:txBody>
      </p:sp>
      <p:sp>
        <p:nvSpPr>
          <p:cNvPr id="13" name="Shape 13"/>
          <p:cNvSpPr>
            <a:spLocks noGrp="1"/>
          </p:cNvSpPr>
          <p:nvPr>
            <p:ph type="body" sz="quarter" idx="15" hasCustomPrompt="1"/>
          </p:nvPr>
        </p:nvSpPr>
        <p:spPr>
          <a:xfrm>
            <a:off x="1295400" y="1262372"/>
            <a:ext cx="57448" cy="1930401"/>
          </a:xfrm>
          <a:prstGeom prst="rect">
            <a:avLst/>
          </a:prstGeom>
          <a:solidFill>
            <a:srgbClr val="303841"/>
          </a:solidFill>
        </p:spPr>
        <p:txBody>
          <a:bodyPr anchor="ctr"/>
          <a:lstStyle/>
          <a:p>
            <a:pPr>
              <a:defRPr sz="4200"/>
            </a:pPr>
            <a:r>
              <a:rPr lang="en-US"/>
              <a:t> </a:t>
            </a:r>
            <a:endParaRPr/>
          </a:p>
        </p:txBody>
      </p:sp>
      <p:sp>
        <p:nvSpPr>
          <p:cNvPr id="14" name="Shape 14"/>
          <p:cNvSpPr>
            <a:spLocks noGrp="1"/>
          </p:cNvSpPr>
          <p:nvPr>
            <p:ph type="body" sz="quarter" idx="16"/>
          </p:nvPr>
        </p:nvSpPr>
        <p:spPr>
          <a:xfrm>
            <a:off x="1733153" y="2633712"/>
            <a:ext cx="3604816" cy="568151"/>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15" name="Shape 15"/>
          <p:cNvSpPr>
            <a:spLocks noGrp="1"/>
          </p:cNvSpPr>
          <p:nvPr>
            <p:ph type="body" sz="quarter" idx="17" hasCustomPrompt="1"/>
          </p:nvPr>
        </p:nvSpPr>
        <p:spPr>
          <a:xfrm>
            <a:off x="1295400" y="4481692"/>
            <a:ext cx="57448" cy="1270001"/>
          </a:xfrm>
          <a:prstGeom prst="rect">
            <a:avLst/>
          </a:prstGeom>
          <a:solidFill>
            <a:srgbClr val="303841"/>
          </a:solidFill>
        </p:spPr>
        <p:txBody>
          <a:bodyPr anchor="ctr"/>
          <a:lstStyle/>
          <a:p>
            <a:pPr>
              <a:defRPr sz="4200"/>
            </a:pPr>
            <a:r>
              <a:rPr lang="en-US"/>
              <a:t> </a:t>
            </a:r>
            <a:endParaRPr/>
          </a:p>
        </p:txBody>
      </p:sp>
      <p:sp>
        <p:nvSpPr>
          <p:cNvPr id="16" name="Shape 16"/>
          <p:cNvSpPr>
            <a:spLocks noGrp="1"/>
          </p:cNvSpPr>
          <p:nvPr>
            <p:ph type="body" sz="quarter" idx="18"/>
          </p:nvPr>
        </p:nvSpPr>
        <p:spPr>
          <a:xfrm>
            <a:off x="1720453" y="4481692"/>
            <a:ext cx="5094784" cy="1270001"/>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17" name="Shape 1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Collage &amp; Text">
    <p:spTree>
      <p:nvGrpSpPr>
        <p:cNvPr id="1" name=""/>
        <p:cNvGrpSpPr/>
        <p:nvPr/>
      </p:nvGrpSpPr>
      <p:grpSpPr>
        <a:xfrm>
          <a:off x="0" y="0"/>
          <a:ext cx="0" cy="0"/>
          <a:chOff x="0" y="0"/>
          <a:chExt cx="0" cy="0"/>
        </a:xfrm>
      </p:grpSpPr>
      <p:sp>
        <p:nvSpPr>
          <p:cNvPr id="42" name="Shape 42"/>
          <p:cNvSpPr>
            <a:spLocks noGrp="1"/>
          </p:cNvSpPr>
          <p:nvPr>
            <p:ph type="body" sz="quarter" idx="13"/>
          </p:nvPr>
        </p:nvSpPr>
        <p:spPr>
          <a:xfrm>
            <a:off x="1720453" y="1273472"/>
            <a:ext cx="5610225" cy="969740"/>
          </a:xfrm>
          <a:prstGeom prst="rect">
            <a:avLst/>
          </a:prstGeom>
        </p:spPr>
        <p:txBody>
          <a:bodyPr anchor="ctr"/>
          <a:lstStyle/>
          <a:p>
            <a:pPr lvl="0" algn="l">
              <a:lnSpc>
                <a:spcPct val="80000"/>
              </a:lnSpc>
              <a:defRPr sz="5100" cap="all">
                <a:solidFill>
                  <a:srgbClr val="53585F"/>
                </a:solidFill>
                <a:latin typeface="Avenir Next Condensed"/>
                <a:ea typeface="Avenir Next Condensed"/>
                <a:cs typeface="Avenir Next Condensed"/>
                <a:sym typeface="Avenir Next Condensed"/>
              </a:defRPr>
            </a:pPr>
            <a:r>
              <a:rPr lang="zh-CN" altLang="en-US">
                <a:solidFill>
                  <a:srgbClr val="4CA6B6"/>
                </a:solidFill>
                <a:latin typeface="Avenir Next Condensed Demi Bold"/>
                <a:ea typeface="Avenir Next Condensed Demi Bold"/>
                <a:cs typeface="Avenir Next Condensed Demi Bold"/>
                <a:sym typeface="Avenir Next Condensed Demi Bold"/>
              </a:rPr>
              <a:t>单击此处编辑母版文本样式</a:t>
            </a:r>
          </a:p>
        </p:txBody>
      </p:sp>
      <p:sp>
        <p:nvSpPr>
          <p:cNvPr id="43" name="Shape 43"/>
          <p:cNvSpPr>
            <a:spLocks noGrp="1"/>
          </p:cNvSpPr>
          <p:nvPr>
            <p:ph type="body" sz="quarter" idx="14" hasCustomPrompt="1"/>
          </p:nvPr>
        </p:nvSpPr>
        <p:spPr>
          <a:xfrm>
            <a:off x="1295400" y="1262372"/>
            <a:ext cx="57448" cy="1270001"/>
          </a:xfrm>
          <a:prstGeom prst="rect">
            <a:avLst/>
          </a:prstGeom>
          <a:solidFill>
            <a:srgbClr val="303841"/>
          </a:solidFill>
        </p:spPr>
        <p:txBody>
          <a:bodyPr anchor="ctr"/>
          <a:lstStyle/>
          <a:p>
            <a:pPr>
              <a:defRPr sz="4200"/>
            </a:pPr>
            <a:r>
              <a:rPr lang="en-US"/>
              <a:t> </a:t>
            </a:r>
            <a:endParaRPr/>
          </a:p>
        </p:txBody>
      </p:sp>
      <p:sp>
        <p:nvSpPr>
          <p:cNvPr id="44" name="Shape 44"/>
          <p:cNvSpPr>
            <a:spLocks noGrp="1"/>
          </p:cNvSpPr>
          <p:nvPr>
            <p:ph type="body" sz="quarter" idx="15"/>
          </p:nvPr>
        </p:nvSpPr>
        <p:spPr>
          <a:xfrm>
            <a:off x="1720453" y="2062212"/>
            <a:ext cx="5610226" cy="389260"/>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45" name="Shape 45"/>
          <p:cNvSpPr>
            <a:spLocks noGrp="1"/>
          </p:cNvSpPr>
          <p:nvPr>
            <p:ph type="pic" sz="quarter" idx="16"/>
          </p:nvPr>
        </p:nvSpPr>
        <p:spPr>
          <a:xfrm>
            <a:off x="7947962" y="4669"/>
            <a:ext cx="2485511"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6" name="Shape 46"/>
          <p:cNvSpPr>
            <a:spLocks noGrp="1"/>
          </p:cNvSpPr>
          <p:nvPr>
            <p:ph type="pic" sz="quarter" idx="17"/>
          </p:nvPr>
        </p:nvSpPr>
        <p:spPr>
          <a:xfrm>
            <a:off x="7947962" y="2457502"/>
            <a:ext cx="2485511"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7" name="Shape 47"/>
          <p:cNvSpPr>
            <a:spLocks noGrp="1"/>
          </p:cNvSpPr>
          <p:nvPr>
            <p:ph type="pic" sz="quarter" idx="18"/>
          </p:nvPr>
        </p:nvSpPr>
        <p:spPr>
          <a:xfrm>
            <a:off x="10519289" y="4669"/>
            <a:ext cx="2485512"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8" name="Shape 48"/>
          <p:cNvSpPr>
            <a:spLocks noGrp="1"/>
          </p:cNvSpPr>
          <p:nvPr>
            <p:ph type="pic" sz="quarter" idx="19"/>
          </p:nvPr>
        </p:nvSpPr>
        <p:spPr>
          <a:xfrm>
            <a:off x="10519289" y="2457502"/>
            <a:ext cx="2485512"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9" name="Shape 49"/>
          <p:cNvSpPr>
            <a:spLocks noGrp="1"/>
          </p:cNvSpPr>
          <p:nvPr>
            <p:ph type="body" sz="quarter" idx="20"/>
          </p:nvPr>
        </p:nvSpPr>
        <p:spPr>
          <a:xfrm>
            <a:off x="1758553" y="4406900"/>
            <a:ext cx="5094784" cy="1270000"/>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50" name="Shape 50"/>
          <p:cNvSpPr>
            <a:spLocks noGrp="1"/>
          </p:cNvSpPr>
          <p:nvPr>
            <p:ph type="body" sz="quarter" idx="21" hasCustomPrompt="1"/>
          </p:nvPr>
        </p:nvSpPr>
        <p:spPr>
          <a:xfrm>
            <a:off x="1295400" y="4241800"/>
            <a:ext cx="57448" cy="2540000"/>
          </a:xfrm>
          <a:prstGeom prst="rect">
            <a:avLst/>
          </a:prstGeom>
          <a:solidFill>
            <a:srgbClr val="303841"/>
          </a:solidFill>
        </p:spPr>
        <p:txBody>
          <a:bodyPr anchor="ctr"/>
          <a:lstStyle/>
          <a:p>
            <a:pPr>
              <a:defRPr sz="4200"/>
            </a:pPr>
            <a:r>
              <a:rPr lang="en-US"/>
              <a:t> </a:t>
            </a:r>
            <a:endParaRPr/>
          </a:p>
        </p:txBody>
      </p:sp>
      <p:sp>
        <p:nvSpPr>
          <p:cNvPr id="51" name="Shape 51"/>
          <p:cNvSpPr>
            <a:spLocks noGrp="1"/>
          </p:cNvSpPr>
          <p:nvPr>
            <p:ph type="pic" sz="quarter" idx="22"/>
          </p:nvPr>
        </p:nvSpPr>
        <p:spPr>
          <a:xfrm>
            <a:off x="7947962" y="4910334"/>
            <a:ext cx="2485511"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2" name="Shape 52"/>
          <p:cNvSpPr>
            <a:spLocks noGrp="1"/>
          </p:cNvSpPr>
          <p:nvPr>
            <p:ph type="pic" sz="quarter" idx="23"/>
          </p:nvPr>
        </p:nvSpPr>
        <p:spPr>
          <a:xfrm>
            <a:off x="7947962" y="7363167"/>
            <a:ext cx="2485511"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3" name="Shape 53"/>
          <p:cNvSpPr>
            <a:spLocks noGrp="1"/>
          </p:cNvSpPr>
          <p:nvPr>
            <p:ph type="pic" sz="quarter" idx="24"/>
          </p:nvPr>
        </p:nvSpPr>
        <p:spPr>
          <a:xfrm>
            <a:off x="10519289" y="4910334"/>
            <a:ext cx="2485512"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4" name="Shape 54"/>
          <p:cNvSpPr>
            <a:spLocks noGrp="1"/>
          </p:cNvSpPr>
          <p:nvPr>
            <p:ph type="pic" sz="quarter" idx="25"/>
          </p:nvPr>
        </p:nvSpPr>
        <p:spPr>
          <a:xfrm>
            <a:off x="10519289" y="7363167"/>
            <a:ext cx="2485512"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5" name="Shape 55"/>
          <p:cNvSpPr>
            <a:spLocks noGrp="1"/>
          </p:cNvSpPr>
          <p:nvPr>
            <p:ph type="body" sz="quarter" idx="26" hasCustomPrompt="1"/>
          </p:nvPr>
        </p:nvSpPr>
        <p:spPr>
          <a:xfrm>
            <a:off x="7947962" y="2457502"/>
            <a:ext cx="2485629" cy="2385616"/>
          </a:xfrm>
          <a:prstGeom prst="rect">
            <a:avLst/>
          </a:prstGeom>
          <a:solidFill>
            <a:srgbClr val="03ADB5">
              <a:alpha val="80000"/>
            </a:srgbClr>
          </a:solidFill>
        </p:spPr>
        <p:txBody>
          <a:bodyPr anchor="ctr"/>
          <a:lstStyle/>
          <a:p>
            <a:pPr>
              <a:defRPr sz="4200"/>
            </a:pPr>
            <a:r>
              <a:rPr lang="en-US"/>
              <a:t> </a:t>
            </a:r>
            <a:endParaRPr/>
          </a:p>
        </p:txBody>
      </p:sp>
      <p:sp>
        <p:nvSpPr>
          <p:cNvPr id="56" name="Shape 56"/>
          <p:cNvSpPr>
            <a:spLocks noGrp="1"/>
          </p:cNvSpPr>
          <p:nvPr>
            <p:ph type="body" sz="quarter" idx="27" hasCustomPrompt="1"/>
          </p:nvPr>
        </p:nvSpPr>
        <p:spPr>
          <a:xfrm>
            <a:off x="10519288" y="4910334"/>
            <a:ext cx="2485630" cy="2392165"/>
          </a:xfrm>
          <a:prstGeom prst="rect">
            <a:avLst/>
          </a:prstGeom>
          <a:solidFill>
            <a:srgbClr val="303841">
              <a:alpha val="80000"/>
            </a:srgbClr>
          </a:solidFill>
        </p:spPr>
        <p:txBody>
          <a:bodyPr anchor="ctr"/>
          <a:lstStyle/>
          <a:p>
            <a:pPr>
              <a:defRPr sz="4200"/>
            </a:pPr>
            <a:r>
              <a:rPr lang="en-US"/>
              <a:t> </a:t>
            </a:r>
            <a:endParaRPr/>
          </a:p>
        </p:txBody>
      </p:sp>
      <p:sp>
        <p:nvSpPr>
          <p:cNvPr id="57" name="Shape 5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1270000" y="1638300"/>
            <a:ext cx="10464800" cy="3302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lstStyle/>
          <a:p>
            <a:r>
              <a:t>Title Text</a:t>
            </a:r>
          </a:p>
        </p:txBody>
      </p:sp>
      <p:sp>
        <p:nvSpPr>
          <p:cNvPr id="3" name="Shape 3"/>
          <p:cNvSpPr>
            <a:spLocks noGrp="1"/>
          </p:cNvSpPr>
          <p:nvPr>
            <p:ph type="body" idx="1"/>
          </p:nvPr>
        </p:nvSpPr>
        <p:spPr>
          <a:xfrm>
            <a:off x="1270000" y="5029200"/>
            <a:ext cx="10464800" cy="1130300"/>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6375400" y="9258300"/>
            <a:ext cx="241301" cy="266700"/>
          </a:xfrm>
          <a:prstGeom prst="rect">
            <a:avLst/>
          </a:prstGeom>
          <a:ln w="12700">
            <a:miter lim="400000"/>
          </a:ln>
        </p:spPr>
        <p:txBody>
          <a:bodyPr wrap="none" lIns="0" tIns="0" rIns="0" bIns="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Lst>
  <p:transition spd="med"/>
  <p:txStyles>
    <p:titleStyle>
      <a:lvl1pPr marL="0" marR="0" indent="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1pPr>
      <a:lvl2pPr marL="0" marR="0" indent="2286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2pPr>
      <a:lvl3pPr marL="0" marR="0" indent="4572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3pPr>
      <a:lvl4pPr marL="0" marR="0" indent="6858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4pPr>
      <a:lvl5pPr marL="0" marR="0" indent="9144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5pPr>
      <a:lvl6pPr marL="0" marR="0" indent="11430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6pPr>
      <a:lvl7pPr marL="0" marR="0" indent="13716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7pPr>
      <a:lvl8pPr marL="0" marR="0" indent="16002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8pPr>
      <a:lvl9pPr marL="0" marR="0" indent="18288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9pPr>
    </p:titleStyle>
    <p:bodyStyle>
      <a:lvl1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1pPr>
      <a:lvl2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2pPr>
      <a:lvl3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3pPr>
      <a:lvl4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4pPr>
      <a:lvl5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5pPr>
      <a:lvl6pPr marL="0" marR="0" indent="3556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6pPr>
      <a:lvl7pPr marL="0" marR="0" indent="7112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7pPr>
      <a:lvl8pPr marL="0" marR="0" indent="10668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8pPr>
      <a:lvl9pPr marL="0" marR="0" indent="14224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9pPr>
    </p:bodyStyle>
    <p:otherStyle>
      <a:lvl1pPr marL="0" marR="0" indent="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1pPr>
      <a:lvl2pPr marL="0" marR="0" indent="2286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2pPr>
      <a:lvl3pPr marL="0" marR="0" indent="4572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3pPr>
      <a:lvl4pPr marL="0" marR="0" indent="6858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4pPr>
      <a:lvl5pPr marL="0" marR="0" indent="9144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5pPr>
      <a:lvl6pPr marL="0" marR="0" indent="11430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6pPr>
      <a:lvl7pPr marL="0" marR="0" indent="13716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7pPr>
      <a:lvl8pPr marL="0" marR="0" indent="16002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8pPr>
      <a:lvl9pPr marL="0" marR="0" indent="18288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 name="Shape 553"/>
          <p:cNvSpPr>
            <a:spLocks noGrp="1"/>
          </p:cNvSpPr>
          <p:nvPr>
            <p:ph type="body" idx="14"/>
          </p:nvPr>
        </p:nvSpPr>
        <p:spPr>
          <a:xfrm>
            <a:off x="1758552" y="1171872"/>
            <a:ext cx="11116199" cy="1472035"/>
          </a:xfrm>
          <a:prstGeom prst="rect">
            <a:avLst/>
          </a:prstGeom>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cap="small">
                <a:solidFill>
                  <a:srgbClr val="4CA6B6"/>
                </a:solidFill>
                <a:latin typeface="Book Antiqua" charset="0"/>
                <a:ea typeface="Book Antiqua" charset="0"/>
                <a:cs typeface="Book Antiqua" charset="0"/>
                <a:sym typeface="Avenir Next Condensed Demi Bold"/>
              </a:rPr>
              <a:t>Unit </a:t>
            </a:r>
            <a:r>
              <a:rPr lang="en-US" altLang="zh-CN" cap="small" dirty="0">
                <a:solidFill>
                  <a:srgbClr val="4CA6B6"/>
                </a:solidFill>
                <a:latin typeface="Book Antiqua" charset="0"/>
                <a:ea typeface="Book Antiqua" charset="0"/>
                <a:cs typeface="Book Antiqua" charset="0"/>
                <a:sym typeface="Avenir Next Condensed Demi Bold"/>
              </a:rPr>
              <a:t>8</a:t>
            </a:r>
            <a:endParaRPr lang="en-US" altLang="zh-CN" cap="small" dirty="0">
              <a:solidFill>
                <a:srgbClr val="4CA6B6"/>
              </a:solidFill>
              <a:latin typeface="Book Antiqua" charset="0"/>
              <a:ea typeface="Book Antiqua" charset="0"/>
              <a:cs typeface="Book Antiqua" charset="0"/>
              <a:sym typeface="Avenir Next Condensed Demi Bold"/>
            </a:endParaRPr>
          </a:p>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cap="small" dirty="0" smtClean="0">
                <a:solidFill>
                  <a:srgbClr val="4CA6B6"/>
                </a:solidFill>
                <a:latin typeface="Book Antiqua" charset="0"/>
                <a:ea typeface="Book Antiqua" charset="0"/>
                <a:cs typeface="Book Antiqua" charset="0"/>
                <a:sym typeface="Avenir Next Condensed Demi Bold"/>
              </a:rPr>
              <a:t>Understanding </a:t>
            </a:r>
            <a:r>
              <a:rPr lang="en-US" altLang="zh-CN" cap="small" dirty="0">
                <a:solidFill>
                  <a:srgbClr val="4CA6B6"/>
                </a:solidFill>
                <a:latin typeface="Book Antiqua" charset="0"/>
                <a:ea typeface="Book Antiqua" charset="0"/>
                <a:cs typeface="Book Antiqua" charset="0"/>
                <a:sym typeface="Avenir Next Condensed Demi Bold"/>
              </a:rPr>
              <a:t>the Text Structure </a:t>
            </a:r>
            <a:endParaRPr lang="en-GB" cap="small" dirty="0">
              <a:solidFill>
                <a:srgbClr val="4CA6B6"/>
              </a:solidFill>
              <a:latin typeface="Book Antiqua" charset="0"/>
              <a:ea typeface="Book Antiqua" charset="0"/>
              <a:cs typeface="Book Antiqua" charset="0"/>
              <a:sym typeface="Avenir Next Condensed Demi Bold"/>
            </a:endParaRPr>
          </a:p>
        </p:txBody>
      </p:sp>
      <p:sp>
        <p:nvSpPr>
          <p:cNvPr id="554" name="Shape 554"/>
          <p:cNvSpPr>
            <a:spLocks noGrp="1"/>
          </p:cNvSpPr>
          <p:nvPr>
            <p:ph type="body" idx="15"/>
          </p:nvPr>
        </p:nvSpPr>
        <p:spPr>
          <a:xfrm>
            <a:off x="1317088" y="1274096"/>
            <a:ext cx="51035" cy="941566"/>
          </a:xfrm>
          <a:prstGeom prst="rect">
            <a:avLst/>
          </a:prstGeom>
        </p:spPr>
        <p:txBody>
          <a:bodyPr/>
          <a:lstStyle/>
          <a:p>
            <a:pPr>
              <a:defRPr sz="4200"/>
            </a:pPr>
            <a:endParaRPr>
              <a:latin typeface="Book Antiqua" charset="0"/>
              <a:ea typeface="Book Antiqua" charset="0"/>
              <a:cs typeface="Book Antiqua" charset="0"/>
            </a:endParaRPr>
          </a:p>
        </p:txBody>
      </p:sp>
      <p:sp>
        <p:nvSpPr>
          <p:cNvPr id="556" name="Shape 556"/>
          <p:cNvSpPr>
            <a:spLocks noGrp="1"/>
          </p:cNvSpPr>
          <p:nvPr>
            <p:ph type="body" idx="17"/>
          </p:nvPr>
        </p:nvSpPr>
        <p:spPr>
          <a:xfrm>
            <a:off x="1311224" y="2643906"/>
            <a:ext cx="64128" cy="1270001"/>
          </a:xfrm>
          <a:prstGeom prst="rect">
            <a:avLst/>
          </a:prstGeom>
        </p:spPr>
        <p:txBody>
          <a:bodyPr/>
          <a:lstStyle/>
          <a:p>
            <a:pPr>
              <a:defRPr sz="4200"/>
            </a:pPr>
            <a:endParaRPr>
              <a:latin typeface="Book Antiqua" charset="0"/>
              <a:ea typeface="Book Antiqua" charset="0"/>
              <a:cs typeface="Book Antiqua" charset="0"/>
            </a:endParaRPr>
          </a:p>
        </p:txBody>
      </p:sp>
      <p:sp>
        <p:nvSpPr>
          <p:cNvPr id="557" name="Shape 557"/>
          <p:cNvSpPr>
            <a:spLocks noGrp="1"/>
          </p:cNvSpPr>
          <p:nvPr>
            <p:ph type="body" idx="18"/>
          </p:nvPr>
        </p:nvSpPr>
        <p:spPr>
          <a:xfrm>
            <a:off x="1758551" y="2660258"/>
            <a:ext cx="11116199" cy="1270001"/>
          </a:xfrm>
          <a:prstGeom prst="rect">
            <a:avLst/>
          </a:prstGeom>
        </p:spPr>
        <p:txBody>
          <a:bodyPr/>
          <a:lstStyle/>
          <a:p>
            <a:pPr>
              <a:lnSpc>
                <a:spcPct val="70000"/>
              </a:lnSpc>
              <a:defRPr sz="5100" cap="all">
                <a:solidFill>
                  <a:srgbClr val="53585F"/>
                </a:solidFill>
                <a:latin typeface="Avenir Next Condensed"/>
                <a:ea typeface="Avenir Next Condensed"/>
                <a:cs typeface="Avenir Next Condensed"/>
                <a:sym typeface="Avenir Next Condensed"/>
              </a:defRPr>
            </a:pPr>
            <a:r>
              <a:rPr lang="zh-CN" altLang="en-US" sz="3600" cap="small" dirty="0">
                <a:latin typeface="Book Antiqua" charset="0"/>
                <a:ea typeface="Book Antiqua" charset="0"/>
                <a:cs typeface="Book Antiqua" charset="0"/>
              </a:rPr>
              <a:t>视频 </a:t>
            </a:r>
            <a:r>
              <a:rPr lang="en-GB" altLang="zh-CN" sz="3600" cap="small" dirty="0">
                <a:latin typeface="Book Antiqua" charset="0"/>
                <a:ea typeface="Book Antiqua" charset="0"/>
                <a:cs typeface="Book Antiqua" charset="0"/>
              </a:rPr>
              <a:t>3</a:t>
            </a:r>
            <a:r>
              <a:rPr lang="zh-CN" altLang="en-US" sz="3600" cap="small" dirty="0" smtClean="0">
                <a:latin typeface="Book Antiqua" charset="0"/>
                <a:ea typeface="Book Antiqua" charset="0"/>
                <a:cs typeface="Book Antiqua" charset="0"/>
              </a:rPr>
              <a:t> </a:t>
            </a:r>
            <a:r>
              <a:rPr lang="en-US" altLang="zh-CN" sz="3600" cap="small" dirty="0" smtClean="0">
                <a:latin typeface="Book Antiqua" charset="0"/>
                <a:ea typeface="Book Antiqua" charset="0"/>
                <a:cs typeface="Book Antiqua" charset="0"/>
              </a:rPr>
              <a:t>Reading the Structure of an Explanation Text</a:t>
            </a:r>
            <a:endParaRPr lang="en-GB" altLang="zh-CN" sz="3600" cap="small" dirty="0">
              <a:latin typeface="Book Antiqua" charset="0"/>
              <a:ea typeface="Book Antiqua" charset="0"/>
              <a:cs typeface="Book Antiqua"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2124055"/>
            <a:ext cx="11595957" cy="6010971"/>
          </a:xfrm>
          <a:prstGeom prst="rect">
            <a:avLst/>
          </a:prstGeom>
        </p:spPr>
        <p:txBody>
          <a:bodyPr>
            <a:noAutofit/>
          </a:bodyPr>
          <a:lstStyle/>
          <a:p>
            <a:pPr marL="828675" indent="-514350" algn="just">
              <a:spcBef>
                <a:spcPts val="1800"/>
              </a:spcBef>
              <a:buClr>
                <a:srgbClr val="0070C0"/>
              </a:buClr>
              <a:buFont typeface="+mj-lt"/>
              <a:buAutoNum type="alphaUcPeriod" startAt="7"/>
            </a:pPr>
            <a:r>
              <a:rPr lang="en-US" altLang="zh-CN" sz="2800" i="1" dirty="0">
                <a:solidFill>
                  <a:srgbClr val="0270C0"/>
                </a:solidFill>
                <a:latin typeface="Book Antiqua" charset="0"/>
                <a:ea typeface="Book Antiqua" charset="0"/>
                <a:cs typeface="Book Antiqua" charset="0"/>
              </a:rPr>
              <a:t>It is very difficult, </a:t>
            </a:r>
            <a:r>
              <a:rPr lang="en-US" altLang="zh-CN" sz="2800" b="1" i="1" dirty="0">
                <a:solidFill>
                  <a:srgbClr val="0270C0"/>
                </a:solidFill>
                <a:latin typeface="Book Antiqua" charset="0"/>
                <a:ea typeface="Book Antiqua" charset="0"/>
                <a:cs typeface="Book Antiqua" charset="0"/>
              </a:rPr>
              <a:t>however</a:t>
            </a:r>
            <a:r>
              <a:rPr lang="en-US" altLang="zh-CN" sz="2800" i="1" dirty="0" smtClean="0">
                <a:solidFill>
                  <a:srgbClr val="0270C0"/>
                </a:solidFill>
                <a:latin typeface="Book Antiqua" charset="0"/>
                <a:ea typeface="Book Antiqua" charset="0"/>
                <a:cs typeface="Book Antiqua" charset="0"/>
              </a:rPr>
              <a:t>, </a:t>
            </a:r>
            <a:r>
              <a:rPr lang="en-US" altLang="zh-CN" sz="2800" i="1" dirty="0">
                <a:solidFill>
                  <a:srgbClr val="0270C0"/>
                </a:solidFill>
                <a:latin typeface="Book Antiqua" charset="0"/>
                <a:ea typeface="Book Antiqua" charset="0"/>
                <a:cs typeface="Book Antiqua" charset="0"/>
              </a:rPr>
              <a:t>to implement these plans. </a:t>
            </a:r>
            <a:r>
              <a:rPr lang="en-US" altLang="zh-CN" sz="2800" i="1" dirty="0">
                <a:solidFill>
                  <a:schemeClr val="bg2">
                    <a:lumMod val="75000"/>
                  </a:schemeClr>
                </a:solidFill>
                <a:latin typeface="Book Antiqua" charset="0"/>
                <a:ea typeface="Book Antiqua" charset="0"/>
                <a:cs typeface="Book Antiqua" charset="0"/>
              </a:rPr>
              <a:t>People in this region are poor – and made poorer by malaria because they may be too weak to work. They cannot afford to pay for medical care or to buy bed nets. If they are not educated, the people may be unwilling to cooperate with government efforts to help them. Their old beliefs about illness may conflict with modern attempts to cure or prevent malaria.</a:t>
            </a:r>
          </a:p>
          <a:p>
            <a:pPr marL="828675" indent="-514350" algn="just">
              <a:spcBef>
                <a:spcPts val="1800"/>
              </a:spcBef>
              <a:buClr>
                <a:srgbClr val="0070C0"/>
              </a:buClr>
              <a:buFont typeface="+mj-lt"/>
              <a:buAutoNum type="alphaUcPeriod" startAt="7"/>
            </a:pPr>
            <a:r>
              <a:rPr lang="en-US" altLang="zh-CN" sz="2800" i="1" dirty="0" smtClean="0">
                <a:solidFill>
                  <a:srgbClr val="0270C0"/>
                </a:solidFill>
                <a:latin typeface="Book Antiqua" charset="0"/>
                <a:ea typeface="Book Antiqua" charset="0"/>
                <a:cs typeface="Book Antiqua" charset="0"/>
              </a:rPr>
              <a:t>There </a:t>
            </a:r>
            <a:r>
              <a:rPr lang="en-US" altLang="zh-CN" sz="2800" i="1" dirty="0">
                <a:solidFill>
                  <a:srgbClr val="0270C0"/>
                </a:solidFill>
                <a:latin typeface="Book Antiqua" charset="0"/>
                <a:ea typeface="Book Antiqua" charset="0"/>
                <a:cs typeface="Book Antiqua" charset="0"/>
              </a:rPr>
              <a:t>are </a:t>
            </a:r>
            <a:r>
              <a:rPr lang="en-US" altLang="zh-CN" sz="2800" b="1" i="1" dirty="0">
                <a:solidFill>
                  <a:srgbClr val="D4227A"/>
                </a:solidFill>
                <a:latin typeface="Book Antiqua" charset="0"/>
                <a:ea typeface="Book Antiqua" charset="0"/>
                <a:cs typeface="Book Antiqua" charset="0"/>
              </a:rPr>
              <a:t>other</a:t>
            </a:r>
            <a:r>
              <a:rPr lang="en-US" altLang="zh-CN" sz="2800" i="1" dirty="0">
                <a:solidFill>
                  <a:srgbClr val="D4227A"/>
                </a:solidFill>
                <a:latin typeface="Book Antiqua" charset="0"/>
                <a:ea typeface="Book Antiqua" charset="0"/>
                <a:cs typeface="Book Antiqua" charset="0"/>
              </a:rPr>
              <a:t> </a:t>
            </a:r>
            <a:r>
              <a:rPr lang="en-US" altLang="zh-CN" sz="2800" i="1" dirty="0">
                <a:solidFill>
                  <a:srgbClr val="0270C0"/>
                </a:solidFill>
                <a:latin typeface="Book Antiqua" charset="0"/>
                <a:ea typeface="Book Antiqua" charset="0"/>
                <a:cs typeface="Book Antiqua" charset="0"/>
              </a:rPr>
              <a:t>problems, </a:t>
            </a:r>
            <a:r>
              <a:rPr lang="en-US" altLang="zh-CN" sz="2800" b="1" i="1" dirty="0">
                <a:solidFill>
                  <a:srgbClr val="D4227A"/>
                </a:solidFill>
                <a:latin typeface="Book Antiqua" charset="0"/>
                <a:ea typeface="Book Antiqua" charset="0"/>
                <a:cs typeface="Book Antiqua" charset="0"/>
              </a:rPr>
              <a:t>too</a:t>
            </a:r>
            <a:r>
              <a:rPr lang="en-US" altLang="zh-CN" sz="2800" i="1" dirty="0">
                <a:solidFill>
                  <a:srgbClr val="0270C0"/>
                </a:solidFill>
                <a:latin typeface="Book Antiqua" charset="0"/>
                <a:ea typeface="Book Antiqua" charset="0"/>
                <a:cs typeface="Book Antiqua" charset="0"/>
              </a:rPr>
              <a:t>. </a:t>
            </a:r>
            <a:r>
              <a:rPr lang="en-US" altLang="zh-CN" sz="2800" i="1" dirty="0">
                <a:solidFill>
                  <a:schemeClr val="tx2">
                    <a:lumMod val="40000"/>
                    <a:lumOff val="60000"/>
                  </a:schemeClr>
                </a:solidFill>
                <a:latin typeface="Book Antiqua" charset="0"/>
                <a:ea typeface="Book Antiqua" charset="0"/>
                <a:cs typeface="Book Antiqua" charset="0"/>
              </a:rPr>
              <a:t>Health ministries do not have the money to build clinics or hire trained medical practitioners. They do not have the money to buy insecticide and pay a labor force to spray regularly. And the frequent rainfall would make it impossible to get rid of pools of water where mosquitoes lay eggs.</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4-5</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409883" y="7684496"/>
            <a:ext cx="10409346" cy="1429109"/>
          </a:xfrm>
          <a:prstGeom prst="rect">
            <a:avLst/>
          </a:prstGeom>
        </p:spPr>
        <p:txBody>
          <a:bodyPr>
            <a:noAutofit/>
          </a:bodyPr>
          <a:lstStyle/>
          <a:p>
            <a:pPr marL="314325" algn="just">
              <a:spcBef>
                <a:spcPts val="1800"/>
              </a:spcBef>
              <a:buClr>
                <a:srgbClr val="0070C0"/>
              </a:buClr>
            </a:pPr>
            <a:r>
              <a:rPr lang="en-GB" altLang="zh-CN" sz="2800" b="1" cap="small" dirty="0" smtClean="0">
                <a:solidFill>
                  <a:srgbClr val="4CA6B6"/>
                </a:solidFill>
                <a:latin typeface="Times New Roman" charset="0"/>
                <a:ea typeface="Times New Roman" charset="0"/>
                <a:cs typeface="Times New Roman" charset="0"/>
              </a:rPr>
              <a:t>A Sequence Structure:</a:t>
            </a:r>
            <a:r>
              <a:rPr lang="zh-CN" altLang="en-US" sz="2800" b="1" cap="small" dirty="0" smtClean="0">
                <a:solidFill>
                  <a:srgbClr val="4CA6B6"/>
                </a:solidFill>
                <a:latin typeface="Times New Roman" charset="0"/>
                <a:ea typeface="Times New Roman" charset="0"/>
                <a:cs typeface="Times New Roman" charset="0"/>
              </a:rPr>
              <a:t> </a:t>
            </a:r>
            <a:r>
              <a:rPr lang="en-GB" altLang="zh-CN" sz="2800" i="1" dirty="0" smtClean="0">
                <a:solidFill>
                  <a:srgbClr val="4CA6B6"/>
                </a:solidFill>
                <a:latin typeface="Times New Roman" charset="0"/>
                <a:ea typeface="Times New Roman" charset="0"/>
                <a:cs typeface="Times New Roman" charset="0"/>
              </a:rPr>
              <a:t>“other” and “too”.</a:t>
            </a:r>
            <a:endParaRPr lang="en-US" altLang="zh-CN" sz="2800" i="1" dirty="0" smtClean="0">
              <a:solidFill>
                <a:srgbClr val="4CA6B6"/>
              </a:solidFill>
              <a:latin typeface="Times New Roman" charset="0"/>
              <a:ea typeface="Times New Roman" charset="0"/>
              <a:cs typeface="Times New Roman" charset="0"/>
            </a:endParaRPr>
          </a:p>
        </p:txBody>
      </p:sp>
      <p:grpSp>
        <p:nvGrpSpPr>
          <p:cNvPr id="7" name="组 6"/>
          <p:cNvGrpSpPr/>
          <p:nvPr/>
        </p:nvGrpSpPr>
        <p:grpSpPr>
          <a:xfrm>
            <a:off x="638355" y="802452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66040511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1484716"/>
            <a:ext cx="11595957" cy="6010971"/>
          </a:xfrm>
          <a:prstGeom prst="rect">
            <a:avLst/>
          </a:prstGeom>
        </p:spPr>
        <p:txBody>
          <a:bodyPr>
            <a:noAutofit/>
          </a:bodyPr>
          <a:lstStyle/>
          <a:p>
            <a:pPr marL="828675" indent="-514350" algn="just">
              <a:spcBef>
                <a:spcPts val="1800"/>
              </a:spcBef>
              <a:buClr>
                <a:srgbClr val="0070C0"/>
              </a:buClr>
              <a:buFont typeface="+mj-lt"/>
              <a:buAutoNum type="alphaUcPeriod" startAt="9"/>
            </a:pPr>
            <a:r>
              <a:rPr lang="en-US" altLang="zh-CN" sz="3200" i="1" dirty="0">
                <a:solidFill>
                  <a:srgbClr val="0270C0"/>
                </a:solidFill>
                <a:latin typeface="Book Antiqua" charset="0"/>
                <a:ea typeface="Book Antiqua" charset="0"/>
                <a:cs typeface="Book Antiqua" charset="0"/>
              </a:rPr>
              <a:t>Helping African nations control malaria is now a top priority of many relief organizations. </a:t>
            </a:r>
            <a:r>
              <a:rPr lang="en-US" altLang="zh-CN" sz="3200" i="1" dirty="0">
                <a:solidFill>
                  <a:schemeClr val="bg2">
                    <a:lumMod val="75000"/>
                  </a:schemeClr>
                </a:solidFill>
                <a:latin typeface="Book Antiqua" charset="0"/>
                <a:ea typeface="Book Antiqua" charset="0"/>
                <a:cs typeface="Book Antiqua" charset="0"/>
              </a:rPr>
              <a:t>The World Health Organization and Doctors Without Borders are just two of many organizations offering help – and hope – to the people of sub-Saharan Africa.</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a:t>
            </a:r>
            <a:r>
              <a:rPr lang="zh-CN" altLang="en-US" sz="4000" b="1" cap="small" dirty="0" smtClean="0">
                <a:solidFill>
                  <a:srgbClr val="0270C0"/>
                </a:solidFill>
                <a:latin typeface="Book Antiqua" charset="0"/>
                <a:ea typeface="Book Antiqua" charset="0"/>
                <a:cs typeface="Book Antiqua" charset="0"/>
                <a:sym typeface="Avenir Next Condensed Demi Bold"/>
              </a:rPr>
              <a:t> </a:t>
            </a:r>
            <a:r>
              <a:rPr lang="en-US" altLang="zh-CN" sz="4000" b="1" cap="small" dirty="0" smtClean="0">
                <a:solidFill>
                  <a:srgbClr val="0270C0"/>
                </a:solidFill>
                <a:latin typeface="Book Antiqua" charset="0"/>
                <a:ea typeface="Book Antiqua" charset="0"/>
                <a:cs typeface="Book Antiqua" charset="0"/>
                <a:sym typeface="Avenir Next Condensed Demi Bold"/>
              </a:rPr>
              <a:t>6</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532811" y="6402758"/>
            <a:ext cx="10409346" cy="1429109"/>
          </a:xfrm>
          <a:prstGeom prst="rect">
            <a:avLst/>
          </a:prstGeom>
        </p:spPr>
        <p:txBody>
          <a:bodyPr>
            <a:noAutofit/>
          </a:bodyPr>
          <a:lstStyle/>
          <a:p>
            <a:pPr marL="314325" algn="just">
              <a:spcBef>
                <a:spcPts val="1800"/>
              </a:spcBef>
              <a:buClr>
                <a:srgbClr val="0070C0"/>
              </a:buClr>
            </a:pPr>
            <a:r>
              <a:rPr lang="en-US" altLang="zh-CN" sz="2800" b="1" cap="small" dirty="0" smtClean="0">
                <a:solidFill>
                  <a:srgbClr val="4CA6B6"/>
                </a:solidFill>
                <a:latin typeface="Times New Roman" charset="0"/>
                <a:ea typeface="Times New Roman" charset="0"/>
                <a:cs typeface="Times New Roman" charset="0"/>
              </a:rPr>
              <a:t>The conclusion as a reminder of the main points of the text:</a:t>
            </a:r>
            <a:r>
              <a:rPr lang="en-US" altLang="zh-CN" sz="2800" cap="small" dirty="0" smtClean="0">
                <a:solidFill>
                  <a:srgbClr val="4CA6B6"/>
                </a:solidFill>
                <a:latin typeface="Times New Roman" charset="0"/>
                <a:ea typeface="Times New Roman" charset="0"/>
                <a:cs typeface="Times New Roman" charset="0"/>
              </a:rPr>
              <a:t> </a:t>
            </a:r>
            <a:r>
              <a:rPr lang="en-US" altLang="zh-CN" sz="2800" i="1" dirty="0">
                <a:solidFill>
                  <a:srgbClr val="4CA6B6"/>
                </a:solidFill>
                <a:latin typeface="Times New Roman" charset="0"/>
                <a:ea typeface="Times New Roman" charset="0"/>
                <a:cs typeface="Times New Roman" charset="0"/>
              </a:rPr>
              <a:t>B</a:t>
            </a:r>
            <a:r>
              <a:rPr lang="en-US" altLang="zh-CN" sz="2800" i="1" dirty="0" smtClean="0">
                <a:solidFill>
                  <a:srgbClr val="4CA6B6"/>
                </a:solidFill>
                <a:latin typeface="Times New Roman" charset="0"/>
                <a:ea typeface="Times New Roman" charset="0"/>
                <a:cs typeface="Times New Roman" charset="0"/>
              </a:rPr>
              <a:t>ecause of its seriousness and the difficulties in fighting the disease (as we have read previously in the body of the text), helping nations affected by the disease has become “a top priority”.</a:t>
            </a:r>
          </a:p>
        </p:txBody>
      </p:sp>
      <p:grpSp>
        <p:nvGrpSpPr>
          <p:cNvPr id="7" name="组 6"/>
          <p:cNvGrpSpPr/>
          <p:nvPr/>
        </p:nvGrpSpPr>
        <p:grpSpPr>
          <a:xfrm>
            <a:off x="790007" y="6402758"/>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83837737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1484716"/>
            <a:ext cx="11595957" cy="6010971"/>
          </a:xfrm>
          <a:prstGeom prst="rect">
            <a:avLst/>
          </a:prstGeom>
        </p:spPr>
        <p:txBody>
          <a:bodyPr>
            <a:noAutofit/>
          </a:bodyPr>
          <a:lstStyle/>
          <a:p>
            <a:pPr marL="828675" indent="-514350" algn="just">
              <a:spcBef>
                <a:spcPts val="1800"/>
              </a:spcBef>
              <a:buClr>
                <a:srgbClr val="0070C0"/>
              </a:buClr>
              <a:buFont typeface="+mj-lt"/>
              <a:buAutoNum type="alphaUcPeriod" startAt="9"/>
            </a:pPr>
            <a:r>
              <a:rPr lang="en-US" altLang="zh-CN" sz="3200" i="1" dirty="0">
                <a:solidFill>
                  <a:schemeClr val="bg2">
                    <a:lumMod val="75000"/>
                  </a:schemeClr>
                </a:solidFill>
                <a:latin typeface="Book Antiqua" charset="0"/>
                <a:ea typeface="Book Antiqua" charset="0"/>
                <a:cs typeface="Book Antiqua" charset="0"/>
              </a:rPr>
              <a:t>Helping African nations control malaria is now a top priority of many relief organizations. </a:t>
            </a:r>
            <a:r>
              <a:rPr lang="en-US" altLang="zh-CN" sz="3200" i="1" dirty="0">
                <a:solidFill>
                  <a:srgbClr val="0270C0"/>
                </a:solidFill>
                <a:latin typeface="Book Antiqua" charset="0"/>
                <a:ea typeface="Book Antiqua" charset="0"/>
                <a:cs typeface="Book Antiqua" charset="0"/>
              </a:rPr>
              <a:t>The World Health Organization and Doctors Without Borders are just two of many organizations offering help – and hope – to the people of sub-Saharan Africa.</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a:t>
            </a:r>
            <a:r>
              <a:rPr lang="zh-CN" altLang="en-US" sz="4000" b="1" cap="small" dirty="0" smtClean="0">
                <a:solidFill>
                  <a:srgbClr val="0270C0"/>
                </a:solidFill>
                <a:latin typeface="Book Antiqua" charset="0"/>
                <a:ea typeface="Book Antiqua" charset="0"/>
                <a:cs typeface="Book Antiqua" charset="0"/>
                <a:sym typeface="Avenir Next Condensed Demi Bold"/>
              </a:rPr>
              <a:t> </a:t>
            </a:r>
            <a:r>
              <a:rPr lang="en-US" altLang="zh-CN" sz="4000" b="1" cap="small" dirty="0" smtClean="0">
                <a:solidFill>
                  <a:srgbClr val="0270C0"/>
                </a:solidFill>
                <a:latin typeface="Book Antiqua" charset="0"/>
                <a:ea typeface="Book Antiqua" charset="0"/>
                <a:cs typeface="Book Antiqua" charset="0"/>
                <a:sym typeface="Avenir Next Condensed Demi Bold"/>
              </a:rPr>
              <a:t>6</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532811" y="6303903"/>
            <a:ext cx="10409346" cy="1429109"/>
          </a:xfrm>
          <a:prstGeom prst="rect">
            <a:avLst/>
          </a:prstGeom>
        </p:spPr>
        <p:txBody>
          <a:bodyPr>
            <a:noAutofit/>
          </a:bodyPr>
          <a:lstStyle/>
          <a:p>
            <a:pPr marL="314325" algn="just">
              <a:spcBef>
                <a:spcPts val="1800"/>
              </a:spcBef>
              <a:buClr>
                <a:srgbClr val="0070C0"/>
              </a:buClr>
            </a:pPr>
            <a:r>
              <a:rPr lang="en-US" altLang="zh-CN" sz="2800" b="1" cap="small" dirty="0" smtClean="0">
                <a:solidFill>
                  <a:srgbClr val="4CA6B6"/>
                </a:solidFill>
                <a:latin typeface="Times New Roman" charset="0"/>
                <a:ea typeface="Times New Roman" charset="0"/>
                <a:cs typeface="Times New Roman" charset="0"/>
              </a:rPr>
              <a:t>The conclusion also looks at related topics</a:t>
            </a:r>
            <a:r>
              <a:rPr lang="en-GB" altLang="zh-CN" sz="2800" b="1" cap="small" dirty="0" smtClean="0">
                <a:solidFill>
                  <a:srgbClr val="4CA6B6"/>
                </a:solidFill>
                <a:latin typeface="Times New Roman" charset="0"/>
                <a:ea typeface="Times New Roman" charset="0"/>
                <a:cs typeface="Times New Roman" charset="0"/>
              </a:rPr>
              <a:t>: </a:t>
            </a:r>
            <a:r>
              <a:rPr lang="en-GB" altLang="zh-CN" sz="2800" i="1" dirty="0" smtClean="0">
                <a:solidFill>
                  <a:srgbClr val="4CA6B6"/>
                </a:solidFill>
                <a:latin typeface="Times New Roman" charset="0"/>
                <a:ea typeface="Times New Roman" charset="0"/>
                <a:cs typeface="Times New Roman" charset="0"/>
              </a:rPr>
              <a:t>If the author is to continue, he or she might want to say more about the two organisations–the WHO and DWB.</a:t>
            </a:r>
            <a:endParaRPr lang="en-US" altLang="zh-CN" sz="2800" i="1" dirty="0" smtClean="0">
              <a:solidFill>
                <a:srgbClr val="4CA6B6"/>
              </a:solidFill>
              <a:latin typeface="Times New Roman" charset="0"/>
              <a:ea typeface="Times New Roman" charset="0"/>
              <a:cs typeface="Times New Roman" charset="0"/>
            </a:endParaRPr>
          </a:p>
        </p:txBody>
      </p:sp>
      <p:grpSp>
        <p:nvGrpSpPr>
          <p:cNvPr id="7" name="组 6"/>
          <p:cNvGrpSpPr/>
          <p:nvPr/>
        </p:nvGrpSpPr>
        <p:grpSpPr>
          <a:xfrm>
            <a:off x="790007" y="6402758"/>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47062557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578"/>
          <p:cNvSpPr>
            <a:spLocks noGrp="1"/>
          </p:cNvSpPr>
          <p:nvPr>
            <p:ph type="body" idx="20"/>
          </p:nvPr>
        </p:nvSpPr>
        <p:spPr>
          <a:xfrm>
            <a:off x="2987204" y="3775968"/>
            <a:ext cx="8542406" cy="3109428"/>
          </a:xfrm>
          <a:prstGeom prst="rect">
            <a:avLst/>
          </a:prstGeom>
        </p:spPr>
        <p:txBody>
          <a:bodyPr>
            <a:noAutofit/>
          </a:bodyPr>
          <a:lstStyle/>
          <a:p>
            <a:pPr marL="457200" indent="-457200">
              <a:spcBef>
                <a:spcPts val="1200"/>
              </a:spcBef>
              <a:buFont typeface="Arial" charset="0"/>
              <a:buChar char="•"/>
            </a:pPr>
            <a:r>
              <a:rPr lang="en-GB" altLang="zh-CN" sz="3000" i="1" dirty="0" smtClean="0">
                <a:solidFill>
                  <a:schemeClr val="accent1">
                    <a:lumMod val="75000"/>
                  </a:schemeClr>
                </a:solidFill>
                <a:latin typeface="Book Antiqua" charset="0"/>
                <a:ea typeface="Book Antiqua" charset="0"/>
                <a:cs typeface="Book Antiqua" charset="0"/>
              </a:rPr>
              <a:t>Download and read a much longer explanation essay.</a:t>
            </a:r>
          </a:p>
          <a:p>
            <a:pPr marL="457200" indent="-457200">
              <a:spcBef>
                <a:spcPts val="1200"/>
              </a:spcBef>
              <a:buFont typeface="Arial" charset="0"/>
              <a:buChar char="•"/>
            </a:pPr>
            <a:r>
              <a:rPr lang="en-GB" altLang="zh-CN" sz="3000" i="1" dirty="0" smtClean="0">
                <a:solidFill>
                  <a:schemeClr val="accent1">
                    <a:lumMod val="75000"/>
                  </a:schemeClr>
                </a:solidFill>
                <a:latin typeface="Book Antiqua" charset="0"/>
                <a:ea typeface="Book Antiqua" charset="0"/>
                <a:cs typeface="Book Antiqua" charset="0"/>
              </a:rPr>
              <a:t>Try to identify the text structure of the essay by paying attention to signal words used in the text and by answering questions similar to those we have just tackled.</a:t>
            </a:r>
            <a:endParaRPr lang="en-GB" altLang="zh-CN" sz="3000" i="1" dirty="0">
              <a:solidFill>
                <a:schemeClr val="accent1">
                  <a:lumMod val="75000"/>
                </a:schemeClr>
              </a:solidFill>
              <a:latin typeface="Book Antiqua" charset="0"/>
              <a:ea typeface="Book Antiqua" charset="0"/>
              <a:cs typeface="Book Antiqua" charset="0"/>
            </a:endParaRPr>
          </a:p>
        </p:txBody>
      </p:sp>
      <p:grpSp>
        <p:nvGrpSpPr>
          <p:cNvPr id="6" name="组 5"/>
          <p:cNvGrpSpPr/>
          <p:nvPr/>
        </p:nvGrpSpPr>
        <p:grpSpPr>
          <a:xfrm>
            <a:off x="1885263" y="4146517"/>
            <a:ext cx="592428" cy="574037"/>
            <a:chOff x="1670386" y="4854812"/>
            <a:chExt cx="592428" cy="574037"/>
          </a:xfrm>
        </p:grpSpPr>
        <p:sp>
          <p:nvSpPr>
            <p:cNvPr id="12" name="文本框 11"/>
            <p:cNvSpPr txBox="1"/>
            <p:nvPr/>
          </p:nvSpPr>
          <p:spPr>
            <a:xfrm>
              <a:off x="1670386" y="4854812"/>
              <a:ext cx="592428" cy="574037"/>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2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4020" y="4891930"/>
              <a:ext cx="513169" cy="513169"/>
            </a:xfrm>
            <a:prstGeom prst="rect">
              <a:avLst/>
            </a:prstGeom>
          </p:spPr>
        </p:pic>
      </p:grpSp>
      <p:sp>
        <p:nvSpPr>
          <p:cNvPr id="8" name="Shape 578"/>
          <p:cNvSpPr>
            <a:spLocks noGrp="1"/>
          </p:cNvSpPr>
          <p:nvPr>
            <p:ph type="body" idx="20"/>
          </p:nvPr>
        </p:nvSpPr>
        <p:spPr>
          <a:xfrm>
            <a:off x="1885263" y="2077786"/>
            <a:ext cx="10525057" cy="1087368"/>
          </a:xfrm>
          <a:prstGeom prst="rect">
            <a:avLst/>
          </a:prstGeom>
        </p:spPr>
        <p:txBody>
          <a:bodyPr>
            <a:noAutofit/>
          </a:bodyPr>
          <a:lstStyle/>
          <a:p>
            <a:pPr>
              <a:spcBef>
                <a:spcPts val="1800"/>
              </a:spcBef>
              <a:spcAft>
                <a:spcPts val="3000"/>
              </a:spcAft>
              <a:buClr>
                <a:srgbClr val="0070C0"/>
              </a:buClr>
            </a:pPr>
            <a:r>
              <a:rPr lang="en-US" altLang="zh-CN" sz="4800" b="1" cap="small" dirty="0" smtClean="0">
                <a:solidFill>
                  <a:srgbClr val="4CA6B6"/>
                </a:solidFill>
                <a:latin typeface="Book Antiqua" charset="0"/>
                <a:ea typeface="Book Antiqua" charset="0"/>
                <a:cs typeface="Book Antiqua" charset="0"/>
              </a:rPr>
              <a:t>Assignment</a:t>
            </a:r>
            <a:endParaRPr lang="en-GB" altLang="zh-CN" sz="4800" b="1" cap="small" dirty="0">
              <a:solidFill>
                <a:srgbClr val="4CA6B6"/>
              </a:solidFill>
              <a:latin typeface="Book Antiqua" charset="0"/>
              <a:ea typeface="Book Antiqua" charset="0"/>
              <a:cs typeface="Book Antiqua" charset="0"/>
            </a:endParaRPr>
          </a:p>
        </p:txBody>
      </p:sp>
      <p:sp>
        <p:nvSpPr>
          <p:cNvPr id="9" name="文本占位符 3"/>
          <p:cNvSpPr>
            <a:spLocks noGrp="1"/>
          </p:cNvSpPr>
          <p:nvPr>
            <p:ph type="body" sz="quarter" idx="14"/>
          </p:nvPr>
        </p:nvSpPr>
        <p:spPr>
          <a:xfrm>
            <a:off x="1319757" y="1946912"/>
            <a:ext cx="57448" cy="1270001"/>
          </a:xfrm>
        </p:spPr>
        <p:txBody>
          <a:bodyPr/>
          <a:lstStyle/>
          <a:p>
            <a:endParaRPr kumimoji="1" lang="zh-CN" altLang="en-US">
              <a:solidFill>
                <a:srgbClr val="4CA6B6"/>
              </a:solidFill>
            </a:endParaRPr>
          </a:p>
        </p:txBody>
      </p:sp>
      <p:sp>
        <p:nvSpPr>
          <p:cNvPr id="10" name="Shape 578"/>
          <p:cNvSpPr>
            <a:spLocks noGrp="1"/>
          </p:cNvSpPr>
          <p:nvPr>
            <p:ph type="body" idx="20"/>
          </p:nvPr>
        </p:nvSpPr>
        <p:spPr>
          <a:xfrm>
            <a:off x="1885263" y="6922514"/>
            <a:ext cx="8578077" cy="1554714"/>
          </a:xfrm>
          <a:prstGeom prst="rect">
            <a:avLst/>
          </a:prstGeom>
        </p:spPr>
        <p:txBody>
          <a:bodyPr>
            <a:noAutofit/>
          </a:bodyPr>
          <a:lstStyle/>
          <a:p>
            <a:pPr>
              <a:spcBef>
                <a:spcPts val="1200"/>
              </a:spcBef>
            </a:pPr>
            <a:r>
              <a:rPr lang="en-US" altLang="zh-CN" sz="3000" b="1" i="1" cap="small" dirty="0" smtClean="0">
                <a:solidFill>
                  <a:srgbClr val="4CA6B6"/>
                </a:solidFill>
                <a:latin typeface="Book Antiqua" charset="0"/>
                <a:ea typeface="Book Antiqua" charset="0"/>
                <a:cs typeface="Book Antiqua" charset="0"/>
              </a:rPr>
              <a:t>See you next time!</a:t>
            </a:r>
            <a:endParaRPr lang="en-GB" altLang="zh-CN" sz="3000" b="1" i="1" cap="small" dirty="0">
              <a:solidFill>
                <a:srgbClr val="4CA6B6"/>
              </a:solidFill>
              <a:latin typeface="Book Antiqua" charset="0"/>
              <a:ea typeface="Book Antiqua" charset="0"/>
              <a:cs typeface="Book Antiqua" charset="0"/>
            </a:endParaRPr>
          </a:p>
        </p:txBody>
      </p:sp>
    </p:spTree>
    <p:extLst>
      <p:ext uri="{BB962C8B-B14F-4D97-AF65-F5344CB8AC3E}">
        <p14:creationId xmlns:p14="http://schemas.microsoft.com/office/powerpoint/2010/main" val="446675750"/>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图片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729534">
            <a:off x="2538419" y="4538665"/>
            <a:ext cx="9895804" cy="6471939"/>
          </a:xfrm>
          <a:prstGeom prst="rect">
            <a:avLst/>
          </a:prstGeom>
        </p:spPr>
      </p:pic>
      <p:sp>
        <p:nvSpPr>
          <p:cNvPr id="7" name="Shape 578"/>
          <p:cNvSpPr>
            <a:spLocks noGrp="1"/>
          </p:cNvSpPr>
          <p:nvPr>
            <p:ph type="body" idx="20"/>
          </p:nvPr>
        </p:nvSpPr>
        <p:spPr>
          <a:xfrm>
            <a:off x="1860906" y="2175832"/>
            <a:ext cx="10525057" cy="1087368"/>
          </a:xfrm>
          <a:prstGeom prst="rect">
            <a:avLst/>
          </a:prstGeom>
        </p:spPr>
        <p:txBody>
          <a:bodyPr>
            <a:noAutofit/>
          </a:bodyPr>
          <a:lstStyle/>
          <a:p>
            <a:pPr>
              <a:spcBef>
                <a:spcPts val="1800"/>
              </a:spcBef>
              <a:spcAft>
                <a:spcPts val="3000"/>
              </a:spcAft>
              <a:buClr>
                <a:srgbClr val="0070C0"/>
              </a:buClr>
            </a:pPr>
            <a:r>
              <a:rPr lang="en-US" altLang="zh-CN" sz="4800" b="1" cap="small" dirty="0" smtClean="0">
                <a:solidFill>
                  <a:srgbClr val="0070C0"/>
                </a:solidFill>
                <a:latin typeface="Book Antiqua" charset="0"/>
                <a:ea typeface="Book Antiqua" charset="0"/>
                <a:cs typeface="Book Antiqua" charset="0"/>
              </a:rPr>
              <a:t>Answering the Questions</a:t>
            </a:r>
            <a:endParaRPr lang="en-GB" altLang="zh-CN" sz="4800" b="1" cap="small" dirty="0">
              <a:solidFill>
                <a:srgbClr val="0070C0"/>
              </a:solidFill>
              <a:latin typeface="Book Antiqua" charset="0"/>
              <a:ea typeface="Book Antiqua" charset="0"/>
              <a:cs typeface="Book Antiqua" charset="0"/>
            </a:endParaRPr>
          </a:p>
        </p:txBody>
      </p:sp>
      <p:sp>
        <p:nvSpPr>
          <p:cNvPr id="4" name="文本占位符 3"/>
          <p:cNvSpPr>
            <a:spLocks noGrp="1"/>
          </p:cNvSpPr>
          <p:nvPr>
            <p:ph type="body" sz="quarter" idx="14"/>
          </p:nvPr>
        </p:nvSpPr>
        <p:spPr>
          <a:xfrm>
            <a:off x="1295400" y="2044958"/>
            <a:ext cx="57448" cy="1270001"/>
          </a:xfrm>
        </p:spPr>
        <p:txBody>
          <a:bodyPr/>
          <a:lstStyle/>
          <a:p>
            <a:endParaRPr kumimoji="1" lang="zh-CN" altLang="en-US"/>
          </a:p>
        </p:txBody>
      </p:sp>
      <p:grpSp>
        <p:nvGrpSpPr>
          <p:cNvPr id="12" name="组 11"/>
          <p:cNvGrpSpPr/>
          <p:nvPr/>
        </p:nvGrpSpPr>
        <p:grpSpPr>
          <a:xfrm>
            <a:off x="2139350" y="4973501"/>
            <a:ext cx="741871" cy="745912"/>
            <a:chOff x="2261197" y="4696154"/>
            <a:chExt cx="637278" cy="634971"/>
          </a:xfrm>
        </p:grpSpPr>
        <p:sp>
          <p:nvSpPr>
            <p:cNvPr id="10" name="文本框 9"/>
            <p:cNvSpPr txBox="1"/>
            <p:nvPr/>
          </p:nvSpPr>
          <p:spPr>
            <a:xfrm>
              <a:off x="2261197" y="4696154"/>
              <a:ext cx="637278" cy="634971"/>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8" name="图片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00856" y="4733506"/>
              <a:ext cx="597619" cy="597619"/>
            </a:xfrm>
            <a:prstGeom prst="rect">
              <a:avLst/>
            </a:prstGeom>
          </p:spPr>
        </p:pic>
      </p:grpSp>
    </p:spTree>
    <p:extLst>
      <p:ext uri="{BB962C8B-B14F-4D97-AF65-F5344CB8AC3E}">
        <p14:creationId xmlns:p14="http://schemas.microsoft.com/office/powerpoint/2010/main" val="123076860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900" decel="100000" fill="hold"/>
                                        <p:tgtEl>
                                          <p:spTgt spid="1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790007" y="2350302"/>
            <a:ext cx="11595957" cy="6243566"/>
          </a:xfrm>
          <a:prstGeom prst="rect">
            <a:avLst/>
          </a:prstGeom>
        </p:spPr>
        <p:txBody>
          <a:bodyPr>
            <a:noAutofit/>
          </a:bodyPr>
          <a:lstStyle/>
          <a:p>
            <a:pPr marL="314325" algn="ctr">
              <a:spcBef>
                <a:spcPts val="1800"/>
              </a:spcBef>
              <a:buClr>
                <a:srgbClr val="0070C0"/>
              </a:buClr>
            </a:pPr>
            <a:r>
              <a:rPr lang="en-US" altLang="zh-CN" sz="3200" b="1" i="1" dirty="0">
                <a:solidFill>
                  <a:schemeClr val="bg2">
                    <a:lumMod val="50000"/>
                  </a:schemeClr>
                </a:solidFill>
                <a:latin typeface="Book Antiqua" charset="0"/>
                <a:ea typeface="Book Antiqua" charset="0"/>
                <a:cs typeface="Book Antiqua" charset="0"/>
              </a:rPr>
              <a:t>The Battle Against </a:t>
            </a:r>
            <a:r>
              <a:rPr lang="en-US" altLang="zh-CN" sz="3200" b="1" i="1" dirty="0" smtClean="0">
                <a:solidFill>
                  <a:schemeClr val="bg2">
                    <a:lumMod val="50000"/>
                  </a:schemeClr>
                </a:solidFill>
                <a:latin typeface="Book Antiqua" charset="0"/>
                <a:ea typeface="Book Antiqua" charset="0"/>
                <a:cs typeface="Book Antiqua" charset="0"/>
              </a:rPr>
              <a:t>Malaria</a:t>
            </a:r>
            <a:endParaRPr lang="en-US" altLang="zh-CN" sz="3200" dirty="0" smtClean="0">
              <a:solidFill>
                <a:schemeClr val="bg2">
                  <a:lumMod val="50000"/>
                </a:schemeClr>
              </a:solidFill>
              <a:latin typeface="Book Antiqua" charset="0"/>
              <a:ea typeface="Book Antiqua" charset="0"/>
              <a:cs typeface="Book Antiqua" charset="0"/>
            </a:endParaRPr>
          </a:p>
          <a:p>
            <a:pPr marL="828675" indent="-514350" algn="just">
              <a:spcBef>
                <a:spcPts val="1800"/>
              </a:spcBef>
              <a:buClr>
                <a:srgbClr val="0070C0"/>
              </a:buClr>
              <a:buFont typeface="+mj-lt"/>
              <a:buAutoNum type="alphaUcPeriod"/>
            </a:pPr>
            <a:r>
              <a:rPr lang="en-US" altLang="zh-CN" sz="3200" i="1" dirty="0" smtClean="0">
                <a:solidFill>
                  <a:srgbClr val="0270C0"/>
                </a:solidFill>
                <a:latin typeface="Book Antiqua" charset="0"/>
                <a:ea typeface="Book Antiqua" charset="0"/>
                <a:cs typeface="Book Antiqua" charset="0"/>
              </a:rPr>
              <a:t>Malaria </a:t>
            </a:r>
            <a:r>
              <a:rPr lang="en-US" altLang="zh-CN" sz="3200" i="1" dirty="0">
                <a:solidFill>
                  <a:srgbClr val="0270C0"/>
                </a:solidFill>
                <a:latin typeface="Book Antiqua" charset="0"/>
                <a:ea typeface="Book Antiqua" charset="0"/>
                <a:cs typeface="Book Antiqua" charset="0"/>
              </a:rPr>
              <a:t>is a serious health problem.</a:t>
            </a:r>
            <a:r>
              <a:rPr lang="en-US" altLang="zh-CN" sz="3200" dirty="0">
                <a:solidFill>
                  <a:srgbClr val="D4227A"/>
                </a:solidFill>
                <a:latin typeface="Book Antiqua" charset="0"/>
                <a:ea typeface="Book Antiqua" charset="0"/>
                <a:cs typeface="Book Antiqua" charset="0"/>
              </a:rPr>
              <a:t> </a:t>
            </a:r>
            <a:r>
              <a:rPr lang="en-US" altLang="zh-CN" sz="3200" i="1" dirty="0" smtClean="0">
                <a:solidFill>
                  <a:schemeClr val="bg2">
                    <a:lumMod val="90000"/>
                  </a:schemeClr>
                </a:solidFill>
                <a:latin typeface="Book Antiqua" charset="0"/>
                <a:ea typeface="Book Antiqua" charset="0"/>
                <a:cs typeface="Book Antiqua" charset="0"/>
              </a:rPr>
              <a:t>It </a:t>
            </a:r>
            <a:r>
              <a:rPr lang="en-US" altLang="zh-CN" sz="3200" i="1" dirty="0">
                <a:solidFill>
                  <a:schemeClr val="bg2">
                    <a:lumMod val="90000"/>
                  </a:schemeClr>
                </a:solidFill>
                <a:latin typeface="Book Antiqua" charset="0"/>
                <a:ea typeface="Book Antiqua" charset="0"/>
                <a:cs typeface="Book Antiqua" charset="0"/>
              </a:rPr>
              <a:t>is a leading cause of death in many countries. It occurs mostly in tropical and subtropical parts of the world, including parts of Africa, Asia, South America, Central America, and the Middle East. The place most intensely affected by malaria is Africa south of the Sahara Desert. About 60% of the world's malaria cases and 80% of malaria deaths occur there. </a:t>
            </a:r>
            <a:r>
              <a:rPr lang="en-US" altLang="zh-CN" sz="3200" i="1" dirty="0" smtClean="0">
                <a:solidFill>
                  <a:schemeClr val="bg2">
                    <a:lumMod val="90000"/>
                  </a:schemeClr>
                </a:solidFill>
                <a:latin typeface="Book Antiqua" charset="0"/>
                <a:ea typeface="Book Antiqua" charset="0"/>
                <a:cs typeface="Book Antiqua" charset="0"/>
              </a:rPr>
              <a:t>Even </a:t>
            </a:r>
            <a:r>
              <a:rPr lang="en-US" altLang="zh-CN" sz="3200" i="1" dirty="0">
                <a:solidFill>
                  <a:schemeClr val="bg2">
                    <a:lumMod val="90000"/>
                  </a:schemeClr>
                </a:solidFill>
                <a:latin typeface="Book Antiqua" charset="0"/>
                <a:ea typeface="Book Antiqua" charset="0"/>
                <a:cs typeface="Book Antiqua" charset="0"/>
              </a:rPr>
              <a:t>though the causes of malaria in this region are well understood, international health agencies are finding that controlling it is still an enormous and difficult task.</a:t>
            </a:r>
            <a:r>
              <a:rPr lang="zh-CN" altLang="zh-CN" sz="3200" i="1" dirty="0">
                <a:solidFill>
                  <a:schemeClr val="bg2">
                    <a:lumMod val="90000"/>
                  </a:schemeClr>
                </a:solidFill>
                <a:latin typeface="Book Antiqua" charset="0"/>
                <a:ea typeface="Book Antiqua" charset="0"/>
                <a:cs typeface="Book Antiqua" charset="0"/>
              </a:rPr>
              <a:t> </a:t>
            </a:r>
            <a:endParaRPr lang="en-GB" altLang="zh-CN" sz="3200" i="1" dirty="0" smtClean="0">
              <a:solidFill>
                <a:schemeClr val="bg2">
                  <a:lumMod val="90000"/>
                </a:schemeClr>
              </a:solidFill>
              <a:latin typeface="Book Antiqua" charset="0"/>
              <a:ea typeface="Book Antiqua" charset="0"/>
              <a:cs typeface="Book Antiqua" charset="0"/>
            </a:endParaRP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1-3</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11" name="Shape 578"/>
          <p:cNvSpPr>
            <a:spLocks noGrp="1"/>
          </p:cNvSpPr>
          <p:nvPr>
            <p:ph type="body" idx="20"/>
          </p:nvPr>
        </p:nvSpPr>
        <p:spPr>
          <a:xfrm>
            <a:off x="1552422" y="8163102"/>
            <a:ext cx="10409346" cy="861529"/>
          </a:xfrm>
          <a:prstGeom prst="rect">
            <a:avLst/>
          </a:prstGeom>
        </p:spPr>
        <p:txBody>
          <a:bodyPr>
            <a:noAutofit/>
          </a:bodyPr>
          <a:lstStyle/>
          <a:p>
            <a:pPr marL="314325" algn="just">
              <a:spcBef>
                <a:spcPts val="1800"/>
              </a:spcBef>
              <a:buClr>
                <a:srgbClr val="0070C0"/>
              </a:buClr>
            </a:pPr>
            <a:r>
              <a:rPr lang="en-GB" altLang="zh-CN" sz="2800" b="1" cap="small" dirty="0" smtClean="0">
                <a:solidFill>
                  <a:srgbClr val="4CA6B6"/>
                </a:solidFill>
                <a:latin typeface="Times New Roman" charset="0"/>
                <a:ea typeface="Times New Roman" charset="0"/>
                <a:cs typeface="Times New Roman" charset="0"/>
              </a:rPr>
              <a:t>A Definition</a:t>
            </a:r>
            <a:endParaRPr lang="en-US" altLang="zh-CN" sz="2800" i="1" dirty="0" smtClean="0">
              <a:solidFill>
                <a:srgbClr val="4CA6B6"/>
              </a:solidFill>
              <a:latin typeface="Times New Roman" charset="0"/>
              <a:ea typeface="Times New Roman" charset="0"/>
              <a:cs typeface="Times New Roman" charset="0"/>
            </a:endParaRPr>
          </a:p>
        </p:txBody>
      </p:sp>
      <p:grpSp>
        <p:nvGrpSpPr>
          <p:cNvPr id="12" name="组 11"/>
          <p:cNvGrpSpPr/>
          <p:nvPr/>
        </p:nvGrpSpPr>
        <p:grpSpPr>
          <a:xfrm>
            <a:off x="818731" y="8253094"/>
            <a:ext cx="704967" cy="681548"/>
            <a:chOff x="601451" y="7751168"/>
            <a:chExt cx="741871" cy="745912"/>
          </a:xfrm>
        </p:grpSpPr>
        <p:sp>
          <p:nvSpPr>
            <p:cNvPr id="13" name="文本框 12"/>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14" name="图片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23740151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790007" y="2350302"/>
            <a:ext cx="11595957" cy="6243566"/>
          </a:xfrm>
          <a:prstGeom prst="rect">
            <a:avLst/>
          </a:prstGeom>
        </p:spPr>
        <p:txBody>
          <a:bodyPr>
            <a:noAutofit/>
          </a:bodyPr>
          <a:lstStyle/>
          <a:p>
            <a:pPr marL="314325" algn="ctr">
              <a:spcBef>
                <a:spcPts val="1800"/>
              </a:spcBef>
              <a:buClr>
                <a:srgbClr val="0070C0"/>
              </a:buClr>
            </a:pPr>
            <a:r>
              <a:rPr lang="en-US" altLang="zh-CN" sz="3200" b="1" i="1" dirty="0">
                <a:solidFill>
                  <a:schemeClr val="bg2">
                    <a:lumMod val="90000"/>
                  </a:schemeClr>
                </a:solidFill>
                <a:latin typeface="Book Antiqua" charset="0"/>
                <a:ea typeface="Book Antiqua" charset="0"/>
                <a:cs typeface="Book Antiqua" charset="0"/>
              </a:rPr>
              <a:t>The Battle Against </a:t>
            </a:r>
            <a:r>
              <a:rPr lang="en-US" altLang="zh-CN" sz="3200" b="1" i="1" dirty="0" smtClean="0">
                <a:solidFill>
                  <a:schemeClr val="bg2">
                    <a:lumMod val="90000"/>
                  </a:schemeClr>
                </a:solidFill>
                <a:latin typeface="Book Antiqua" charset="0"/>
                <a:ea typeface="Book Antiqua" charset="0"/>
                <a:cs typeface="Book Antiqua" charset="0"/>
              </a:rPr>
              <a:t>Malaria</a:t>
            </a:r>
            <a:endParaRPr lang="en-US" altLang="zh-CN" sz="3200" dirty="0" smtClean="0">
              <a:solidFill>
                <a:schemeClr val="bg2">
                  <a:lumMod val="90000"/>
                </a:schemeClr>
              </a:solidFill>
              <a:latin typeface="Book Antiqua" charset="0"/>
              <a:ea typeface="Book Antiqua" charset="0"/>
              <a:cs typeface="Book Antiqua" charset="0"/>
            </a:endParaRPr>
          </a:p>
          <a:p>
            <a:pPr marL="828675" indent="-514350" algn="just">
              <a:spcBef>
                <a:spcPts val="1800"/>
              </a:spcBef>
              <a:buClr>
                <a:srgbClr val="0070C0"/>
              </a:buClr>
              <a:buFont typeface="+mj-lt"/>
              <a:buAutoNum type="alphaUcPeriod"/>
            </a:pPr>
            <a:r>
              <a:rPr lang="en-US" altLang="zh-CN" sz="3200" i="1" dirty="0" smtClean="0">
                <a:solidFill>
                  <a:schemeClr val="bg2">
                    <a:lumMod val="90000"/>
                  </a:schemeClr>
                </a:solidFill>
                <a:latin typeface="Book Antiqua" charset="0"/>
                <a:ea typeface="Book Antiqua" charset="0"/>
                <a:cs typeface="Book Antiqua" charset="0"/>
              </a:rPr>
              <a:t>Malaria </a:t>
            </a:r>
            <a:r>
              <a:rPr lang="en-US" altLang="zh-CN" sz="3200" i="1" dirty="0">
                <a:solidFill>
                  <a:schemeClr val="bg2">
                    <a:lumMod val="90000"/>
                  </a:schemeClr>
                </a:solidFill>
                <a:latin typeface="Book Antiqua" charset="0"/>
                <a:ea typeface="Book Antiqua" charset="0"/>
                <a:cs typeface="Book Antiqua" charset="0"/>
              </a:rPr>
              <a:t>is a serious health problem.</a:t>
            </a:r>
            <a:r>
              <a:rPr lang="en-US" altLang="zh-CN" sz="3200" dirty="0">
                <a:solidFill>
                  <a:schemeClr val="bg2">
                    <a:lumMod val="90000"/>
                  </a:schemeClr>
                </a:solidFill>
                <a:latin typeface="Book Antiqua" charset="0"/>
                <a:ea typeface="Book Antiqua" charset="0"/>
                <a:cs typeface="Book Antiqua" charset="0"/>
              </a:rPr>
              <a:t> </a:t>
            </a:r>
            <a:r>
              <a:rPr lang="en-US" altLang="zh-CN" sz="3200" i="1" dirty="0" smtClean="0">
                <a:solidFill>
                  <a:srgbClr val="0270C0"/>
                </a:solidFill>
                <a:latin typeface="Book Antiqua" charset="0"/>
                <a:ea typeface="Book Antiqua" charset="0"/>
                <a:cs typeface="Book Antiqua" charset="0"/>
              </a:rPr>
              <a:t>It </a:t>
            </a:r>
            <a:r>
              <a:rPr lang="en-US" altLang="zh-CN" sz="3200" i="1" dirty="0">
                <a:solidFill>
                  <a:srgbClr val="0270C0"/>
                </a:solidFill>
                <a:latin typeface="Book Antiqua" charset="0"/>
                <a:ea typeface="Book Antiqua" charset="0"/>
                <a:cs typeface="Book Antiqua" charset="0"/>
              </a:rPr>
              <a:t>is a leading cause of death in many countries. It occurs mostly in tropical and subtropical parts of the world, including parts of Africa, Asia, South America, Central America, and the Middle East. The place most intensely affected by malaria is Africa south of the Sahara Desert. About 60% of the world's malaria cases and 80% of malaria deaths occur there. </a:t>
            </a:r>
            <a:r>
              <a:rPr lang="en-US" altLang="zh-CN" sz="3200" i="1" dirty="0" smtClean="0">
                <a:solidFill>
                  <a:schemeClr val="bg2">
                    <a:lumMod val="90000"/>
                  </a:schemeClr>
                </a:solidFill>
                <a:latin typeface="Book Antiqua" charset="0"/>
                <a:ea typeface="Book Antiqua" charset="0"/>
                <a:cs typeface="Book Antiqua" charset="0"/>
              </a:rPr>
              <a:t>Even </a:t>
            </a:r>
            <a:r>
              <a:rPr lang="en-US" altLang="zh-CN" sz="3200" i="1" dirty="0">
                <a:solidFill>
                  <a:schemeClr val="bg2">
                    <a:lumMod val="90000"/>
                  </a:schemeClr>
                </a:solidFill>
                <a:latin typeface="Book Antiqua" charset="0"/>
                <a:ea typeface="Book Antiqua" charset="0"/>
                <a:cs typeface="Book Antiqua" charset="0"/>
              </a:rPr>
              <a:t>though the causes of malaria in this region are well understood, international health agencies are finding that controlling it is still an enormous and difficult task.</a:t>
            </a:r>
            <a:r>
              <a:rPr lang="zh-CN" altLang="zh-CN" sz="3200" i="1" dirty="0">
                <a:solidFill>
                  <a:schemeClr val="bg2">
                    <a:lumMod val="90000"/>
                  </a:schemeClr>
                </a:solidFill>
                <a:latin typeface="Book Antiqua" charset="0"/>
                <a:ea typeface="Book Antiqua" charset="0"/>
                <a:cs typeface="Book Antiqua" charset="0"/>
              </a:rPr>
              <a:t> </a:t>
            </a:r>
            <a:endParaRPr lang="en-GB" altLang="zh-CN" sz="3200" i="1" dirty="0" smtClean="0">
              <a:solidFill>
                <a:schemeClr val="bg2">
                  <a:lumMod val="90000"/>
                </a:schemeClr>
              </a:solidFill>
              <a:latin typeface="Book Antiqua" charset="0"/>
              <a:ea typeface="Book Antiqua" charset="0"/>
              <a:cs typeface="Book Antiqua" charset="0"/>
            </a:endParaRP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1-3</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552422" y="8163102"/>
            <a:ext cx="10409346" cy="861529"/>
          </a:xfrm>
          <a:prstGeom prst="rect">
            <a:avLst/>
          </a:prstGeom>
        </p:spPr>
        <p:txBody>
          <a:bodyPr>
            <a:noAutofit/>
          </a:bodyPr>
          <a:lstStyle/>
          <a:p>
            <a:pPr marL="314325" algn="just">
              <a:spcBef>
                <a:spcPts val="1800"/>
              </a:spcBef>
              <a:buClr>
                <a:srgbClr val="0070C0"/>
              </a:buClr>
            </a:pPr>
            <a:r>
              <a:rPr lang="en-GB" altLang="zh-CN" sz="2800" b="1" cap="small" dirty="0" smtClean="0">
                <a:solidFill>
                  <a:srgbClr val="4CA6B6"/>
                </a:solidFill>
                <a:latin typeface="Times New Roman" charset="0"/>
                <a:ea typeface="Times New Roman" charset="0"/>
                <a:cs typeface="Times New Roman" charset="0"/>
              </a:rPr>
              <a:t>More information</a:t>
            </a:r>
            <a:endParaRPr lang="en-US" altLang="zh-CN" sz="2800" i="1" dirty="0" smtClean="0">
              <a:solidFill>
                <a:srgbClr val="4CA6B6"/>
              </a:solidFill>
              <a:latin typeface="Times New Roman" charset="0"/>
              <a:ea typeface="Times New Roman" charset="0"/>
              <a:cs typeface="Times New Roman" charset="0"/>
            </a:endParaRPr>
          </a:p>
        </p:txBody>
      </p:sp>
      <p:grpSp>
        <p:nvGrpSpPr>
          <p:cNvPr id="7" name="组 6"/>
          <p:cNvGrpSpPr/>
          <p:nvPr/>
        </p:nvGrpSpPr>
        <p:grpSpPr>
          <a:xfrm>
            <a:off x="818731" y="825309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465645203"/>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790007" y="2350302"/>
            <a:ext cx="11595957" cy="6243566"/>
          </a:xfrm>
          <a:prstGeom prst="rect">
            <a:avLst/>
          </a:prstGeom>
        </p:spPr>
        <p:txBody>
          <a:bodyPr>
            <a:noAutofit/>
          </a:bodyPr>
          <a:lstStyle/>
          <a:p>
            <a:pPr marL="314325" algn="ctr">
              <a:spcBef>
                <a:spcPts val="1800"/>
              </a:spcBef>
              <a:buClr>
                <a:srgbClr val="0070C0"/>
              </a:buClr>
            </a:pPr>
            <a:r>
              <a:rPr lang="en-US" altLang="zh-CN" sz="3200" b="1" i="1" dirty="0">
                <a:solidFill>
                  <a:schemeClr val="bg2">
                    <a:lumMod val="90000"/>
                  </a:schemeClr>
                </a:solidFill>
                <a:latin typeface="Book Antiqua" charset="0"/>
                <a:ea typeface="Book Antiqua" charset="0"/>
                <a:cs typeface="Book Antiqua" charset="0"/>
              </a:rPr>
              <a:t>The Battle Against </a:t>
            </a:r>
            <a:r>
              <a:rPr lang="en-US" altLang="zh-CN" sz="3200" b="1" i="1" dirty="0" smtClean="0">
                <a:solidFill>
                  <a:schemeClr val="bg2">
                    <a:lumMod val="90000"/>
                  </a:schemeClr>
                </a:solidFill>
                <a:latin typeface="Book Antiqua" charset="0"/>
                <a:ea typeface="Book Antiqua" charset="0"/>
                <a:cs typeface="Book Antiqua" charset="0"/>
              </a:rPr>
              <a:t>Malaria</a:t>
            </a:r>
            <a:endParaRPr lang="en-US" altLang="zh-CN" sz="3200" dirty="0" smtClean="0">
              <a:solidFill>
                <a:schemeClr val="bg2">
                  <a:lumMod val="90000"/>
                </a:schemeClr>
              </a:solidFill>
              <a:latin typeface="Book Antiqua" charset="0"/>
              <a:ea typeface="Book Antiqua" charset="0"/>
              <a:cs typeface="Book Antiqua" charset="0"/>
            </a:endParaRPr>
          </a:p>
          <a:p>
            <a:pPr marL="828675" indent="-514350" algn="just">
              <a:spcBef>
                <a:spcPts val="1800"/>
              </a:spcBef>
              <a:buClr>
                <a:srgbClr val="0070C0"/>
              </a:buClr>
              <a:buFont typeface="+mj-lt"/>
              <a:buAutoNum type="alphaUcPeriod"/>
            </a:pPr>
            <a:r>
              <a:rPr lang="en-US" altLang="zh-CN" sz="3200" i="1" dirty="0" smtClean="0">
                <a:solidFill>
                  <a:schemeClr val="bg2">
                    <a:lumMod val="90000"/>
                  </a:schemeClr>
                </a:solidFill>
                <a:latin typeface="Book Antiqua" charset="0"/>
                <a:ea typeface="Book Antiqua" charset="0"/>
                <a:cs typeface="Book Antiqua" charset="0"/>
              </a:rPr>
              <a:t>Malaria </a:t>
            </a:r>
            <a:r>
              <a:rPr lang="en-US" altLang="zh-CN" sz="3200" i="1" dirty="0">
                <a:solidFill>
                  <a:schemeClr val="bg2">
                    <a:lumMod val="90000"/>
                  </a:schemeClr>
                </a:solidFill>
                <a:latin typeface="Book Antiqua" charset="0"/>
                <a:ea typeface="Book Antiqua" charset="0"/>
                <a:cs typeface="Book Antiqua" charset="0"/>
              </a:rPr>
              <a:t>is a serious health problem.</a:t>
            </a:r>
            <a:r>
              <a:rPr lang="en-US" altLang="zh-CN" sz="3200" dirty="0">
                <a:solidFill>
                  <a:schemeClr val="bg2">
                    <a:lumMod val="90000"/>
                  </a:schemeClr>
                </a:solidFill>
                <a:latin typeface="Book Antiqua" charset="0"/>
                <a:ea typeface="Book Antiqua" charset="0"/>
                <a:cs typeface="Book Antiqua" charset="0"/>
              </a:rPr>
              <a:t> </a:t>
            </a:r>
            <a:r>
              <a:rPr lang="en-US" altLang="zh-CN" sz="3200" i="1" dirty="0" smtClean="0">
                <a:solidFill>
                  <a:schemeClr val="bg2">
                    <a:lumMod val="90000"/>
                  </a:schemeClr>
                </a:solidFill>
                <a:latin typeface="Book Antiqua" charset="0"/>
                <a:ea typeface="Book Antiqua" charset="0"/>
                <a:cs typeface="Book Antiqua" charset="0"/>
              </a:rPr>
              <a:t>It </a:t>
            </a:r>
            <a:r>
              <a:rPr lang="en-US" altLang="zh-CN" sz="3200" i="1" dirty="0">
                <a:solidFill>
                  <a:schemeClr val="bg2">
                    <a:lumMod val="90000"/>
                  </a:schemeClr>
                </a:solidFill>
                <a:latin typeface="Book Antiqua" charset="0"/>
                <a:ea typeface="Book Antiqua" charset="0"/>
                <a:cs typeface="Book Antiqua" charset="0"/>
              </a:rPr>
              <a:t>is a leading cause of death in many countries. It occurs mostly in tropical and subtropical parts of the world, including parts of Africa, Asia, South America, Central America, and the Middle East. The place most intensely affected by malaria is Africa south of the Sahara Desert. About 60% of the world's malaria cases and 80% of malaria deaths occur there. </a:t>
            </a:r>
            <a:r>
              <a:rPr lang="en-US" altLang="zh-CN" sz="3200" i="1" dirty="0" smtClean="0">
                <a:solidFill>
                  <a:srgbClr val="0270C0"/>
                </a:solidFill>
                <a:latin typeface="Book Antiqua" charset="0"/>
                <a:ea typeface="Book Antiqua" charset="0"/>
                <a:cs typeface="Book Antiqua" charset="0"/>
              </a:rPr>
              <a:t>Even </a:t>
            </a:r>
            <a:r>
              <a:rPr lang="en-US" altLang="zh-CN" sz="3200" i="1" dirty="0">
                <a:solidFill>
                  <a:srgbClr val="0270C0"/>
                </a:solidFill>
                <a:latin typeface="Book Antiqua" charset="0"/>
                <a:ea typeface="Book Antiqua" charset="0"/>
                <a:cs typeface="Book Antiqua" charset="0"/>
              </a:rPr>
              <a:t>though the causes of malaria in this region are well understood, </a:t>
            </a:r>
            <a:r>
              <a:rPr lang="en-US" altLang="zh-CN" sz="3200" i="1" dirty="0">
                <a:solidFill>
                  <a:srgbClr val="D4227A"/>
                </a:solidFill>
                <a:latin typeface="Book Antiqua" charset="0"/>
                <a:ea typeface="Book Antiqua" charset="0"/>
                <a:cs typeface="Book Antiqua" charset="0"/>
              </a:rPr>
              <a:t>international health agencies are finding that controlling it is still an enormous and difficult task.</a:t>
            </a:r>
            <a:r>
              <a:rPr lang="zh-CN" altLang="zh-CN" sz="3200" i="1" dirty="0">
                <a:solidFill>
                  <a:srgbClr val="D4227A"/>
                </a:solidFill>
                <a:latin typeface="Book Antiqua" charset="0"/>
                <a:ea typeface="Book Antiqua" charset="0"/>
                <a:cs typeface="Book Antiqua" charset="0"/>
              </a:rPr>
              <a:t> </a:t>
            </a:r>
            <a:endParaRPr lang="en-GB" altLang="zh-CN" sz="3200" i="1" dirty="0" smtClean="0">
              <a:solidFill>
                <a:srgbClr val="D4227A"/>
              </a:solidFill>
              <a:latin typeface="Book Antiqua" charset="0"/>
              <a:ea typeface="Book Antiqua" charset="0"/>
              <a:cs typeface="Book Antiqua" charset="0"/>
            </a:endParaRP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1-3</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552422" y="8163102"/>
            <a:ext cx="10409346" cy="861529"/>
          </a:xfrm>
          <a:prstGeom prst="rect">
            <a:avLst/>
          </a:prstGeom>
        </p:spPr>
        <p:txBody>
          <a:bodyPr>
            <a:noAutofit/>
          </a:bodyPr>
          <a:lstStyle/>
          <a:p>
            <a:pPr marL="314325" algn="just">
              <a:spcBef>
                <a:spcPts val="1800"/>
              </a:spcBef>
              <a:buClr>
                <a:srgbClr val="0070C0"/>
              </a:buClr>
            </a:pPr>
            <a:r>
              <a:rPr lang="en-GB" altLang="zh-CN" sz="2800" b="1" cap="small" dirty="0" smtClean="0">
                <a:solidFill>
                  <a:srgbClr val="4CA6B6"/>
                </a:solidFill>
                <a:latin typeface="Times New Roman" charset="0"/>
                <a:ea typeface="Times New Roman" charset="0"/>
                <a:cs typeface="Times New Roman" charset="0"/>
              </a:rPr>
              <a:t>The end of the Introduction: </a:t>
            </a:r>
            <a:r>
              <a:rPr lang="en-GB" altLang="zh-CN" sz="2800" i="1" dirty="0" smtClean="0">
                <a:solidFill>
                  <a:srgbClr val="4CA6B6"/>
                </a:solidFill>
                <a:latin typeface="Times New Roman" charset="0"/>
                <a:ea typeface="Times New Roman" charset="0"/>
                <a:cs typeface="Times New Roman" charset="0"/>
              </a:rPr>
              <a:t>The author hints at what will come next––ways of and difficulties in controlling the disease. </a:t>
            </a:r>
            <a:endParaRPr lang="en-US" altLang="zh-CN" sz="2800" i="1" dirty="0" smtClean="0">
              <a:solidFill>
                <a:srgbClr val="4CA6B6"/>
              </a:solidFill>
              <a:latin typeface="Times New Roman" charset="0"/>
              <a:ea typeface="Times New Roman" charset="0"/>
              <a:cs typeface="Times New Roman" charset="0"/>
            </a:endParaRPr>
          </a:p>
        </p:txBody>
      </p:sp>
      <p:grpSp>
        <p:nvGrpSpPr>
          <p:cNvPr id="7" name="组 6"/>
          <p:cNvGrpSpPr/>
          <p:nvPr/>
        </p:nvGrpSpPr>
        <p:grpSpPr>
          <a:xfrm>
            <a:off x="818731" y="825309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70675517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2122098"/>
            <a:ext cx="11595957" cy="5902426"/>
          </a:xfrm>
          <a:prstGeom prst="rect">
            <a:avLst/>
          </a:prstGeom>
        </p:spPr>
        <p:txBody>
          <a:bodyPr>
            <a:noAutofit/>
          </a:bodyPr>
          <a:lstStyle/>
          <a:p>
            <a:pPr marL="828675" indent="-514350" algn="just">
              <a:spcBef>
                <a:spcPts val="1800"/>
              </a:spcBef>
              <a:buClr>
                <a:srgbClr val="0070C0"/>
              </a:buClr>
              <a:buFont typeface="+mj-lt"/>
              <a:buAutoNum type="alphaUcPeriod" startAt="2"/>
            </a:pPr>
            <a:r>
              <a:rPr lang="en-US" altLang="zh-CN" sz="2800" i="1" dirty="0">
                <a:solidFill>
                  <a:srgbClr val="D4227A"/>
                </a:solidFill>
                <a:latin typeface="Book Antiqua" charset="0"/>
                <a:ea typeface="Book Antiqua" charset="0"/>
                <a:cs typeface="Book Antiqua" charset="0"/>
              </a:rPr>
              <a:t>Because </a:t>
            </a:r>
            <a:r>
              <a:rPr lang="en-US" altLang="zh-CN" sz="2800" i="1" dirty="0">
                <a:solidFill>
                  <a:srgbClr val="0270C0"/>
                </a:solidFill>
                <a:latin typeface="Book Antiqua" charset="0"/>
                <a:ea typeface="Book Antiqua" charset="0"/>
                <a:cs typeface="Book Antiqua" charset="0"/>
              </a:rPr>
              <a:t>malaria is passed from mosquitoes to people and from people to mosquitoes, we can think of the disease as a cycle. </a:t>
            </a:r>
            <a:r>
              <a:rPr lang="en-US" altLang="zh-CN" sz="2800" i="1" dirty="0">
                <a:solidFill>
                  <a:schemeClr val="bg2">
                    <a:lumMod val="90000"/>
                  </a:schemeClr>
                </a:solidFill>
                <a:latin typeface="Book Antiqua" charset="0"/>
                <a:ea typeface="Book Antiqua" charset="0"/>
                <a:cs typeface="Book Antiqua" charset="0"/>
              </a:rPr>
              <a:t>The malaria cycle begins with tiny parasites that reside in the bodies of Anopheles mosquitoes. These deadly parasites cause malaria. When a female mosquito bites a human, the mosquito draws off blood. It also leaves malaria parasites in the human's skin. These parasites quickly multiply inside the human and cause the individual to feel sick.</a:t>
            </a:r>
          </a:p>
          <a:p>
            <a:pPr marL="828675" indent="-514350" algn="just">
              <a:spcBef>
                <a:spcPts val="1800"/>
              </a:spcBef>
              <a:buClr>
                <a:srgbClr val="0070C0"/>
              </a:buClr>
              <a:buFont typeface="+mj-lt"/>
              <a:buAutoNum type="alphaUcPeriod" startAt="2"/>
            </a:pPr>
            <a:r>
              <a:rPr lang="en-US" altLang="zh-CN" sz="2800" i="1" dirty="0" smtClean="0">
                <a:solidFill>
                  <a:srgbClr val="D4227A"/>
                </a:solidFill>
                <a:latin typeface="Book Antiqua" charset="0"/>
                <a:ea typeface="Book Antiqua" charset="0"/>
                <a:cs typeface="Book Antiqua" charset="0"/>
              </a:rPr>
              <a:t>If </a:t>
            </a:r>
            <a:r>
              <a:rPr lang="en-US" altLang="zh-CN" sz="2800" i="1" dirty="0">
                <a:solidFill>
                  <a:srgbClr val="0270C0"/>
                </a:solidFill>
                <a:latin typeface="Book Antiqua" charset="0"/>
                <a:ea typeface="Book Antiqua" charset="0"/>
                <a:cs typeface="Book Antiqua" charset="0"/>
              </a:rPr>
              <a:t>a mosquito bites a human who is sick with malaria, parasites from the human enter the body of the mosquito.</a:t>
            </a:r>
            <a:r>
              <a:rPr lang="en-US" altLang="zh-CN" sz="2800" i="1" dirty="0">
                <a:solidFill>
                  <a:schemeClr val="bg2">
                    <a:lumMod val="50000"/>
                  </a:schemeClr>
                </a:solidFill>
                <a:latin typeface="Book Antiqua" charset="0"/>
                <a:ea typeface="Book Antiqua" charset="0"/>
                <a:cs typeface="Book Antiqua" charset="0"/>
              </a:rPr>
              <a:t> </a:t>
            </a:r>
            <a:r>
              <a:rPr lang="en-US" altLang="zh-CN" sz="2800" i="1" dirty="0">
                <a:solidFill>
                  <a:schemeClr val="bg2">
                    <a:lumMod val="90000"/>
                  </a:schemeClr>
                </a:solidFill>
                <a:latin typeface="Book Antiqua" charset="0"/>
                <a:ea typeface="Book Antiqua" charset="0"/>
                <a:cs typeface="Book Antiqua" charset="0"/>
              </a:rPr>
              <a:t>When that mosquito bites another human, it will leave parasites in the other human's skin. In the malaria cycle, humans get parasites from mosquitoes and they also give parasites to mosquitoes.</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4-5</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409883" y="7684496"/>
            <a:ext cx="10409346" cy="1429109"/>
          </a:xfrm>
          <a:prstGeom prst="rect">
            <a:avLst/>
          </a:prstGeom>
        </p:spPr>
        <p:txBody>
          <a:bodyPr>
            <a:noAutofit/>
          </a:bodyPr>
          <a:lstStyle/>
          <a:p>
            <a:pPr marL="314325" algn="just">
              <a:spcBef>
                <a:spcPts val="1800"/>
              </a:spcBef>
              <a:buClr>
                <a:srgbClr val="0070C0"/>
              </a:buClr>
            </a:pPr>
            <a:r>
              <a:rPr lang="en-US" altLang="zh-CN" sz="2800" b="1" cap="small" dirty="0" smtClean="0">
                <a:solidFill>
                  <a:srgbClr val="4CA6B6"/>
                </a:solidFill>
                <a:latin typeface="Times New Roman" charset="0"/>
                <a:ea typeface="Times New Roman" charset="0"/>
                <a:cs typeface="Times New Roman" charset="0"/>
              </a:rPr>
              <a:t>A Cause-and-Effect </a:t>
            </a:r>
            <a:r>
              <a:rPr lang="en-US" altLang="zh-CN" sz="2800" b="1" cap="small" dirty="0">
                <a:solidFill>
                  <a:srgbClr val="4CA6B6"/>
                </a:solidFill>
                <a:latin typeface="Times New Roman" charset="0"/>
                <a:ea typeface="Times New Roman" charset="0"/>
                <a:cs typeface="Times New Roman" charset="0"/>
              </a:rPr>
              <a:t>S</a:t>
            </a:r>
            <a:r>
              <a:rPr lang="en-US" altLang="zh-CN" sz="2800" b="1" cap="small" dirty="0" smtClean="0">
                <a:solidFill>
                  <a:srgbClr val="4CA6B6"/>
                </a:solidFill>
                <a:latin typeface="Times New Roman" charset="0"/>
                <a:ea typeface="Times New Roman" charset="0"/>
                <a:cs typeface="Times New Roman" charset="0"/>
              </a:rPr>
              <a:t>tructure:</a:t>
            </a:r>
            <a:r>
              <a:rPr lang="en-US" altLang="zh-CN" sz="2800" dirty="0" smtClean="0">
                <a:solidFill>
                  <a:srgbClr val="4CA6B6"/>
                </a:solidFill>
                <a:latin typeface="Times New Roman" charset="0"/>
                <a:ea typeface="Times New Roman" charset="0"/>
                <a:cs typeface="Times New Roman" charset="0"/>
              </a:rPr>
              <a:t> </a:t>
            </a:r>
            <a:r>
              <a:rPr lang="en-GB" altLang="zh-CN" sz="2800" i="1" dirty="0" smtClean="0">
                <a:solidFill>
                  <a:srgbClr val="4CA6B6"/>
                </a:solidFill>
                <a:latin typeface="Times New Roman" charset="0"/>
                <a:ea typeface="Times New Roman" charset="0"/>
                <a:cs typeface="Times New Roman" charset="0"/>
              </a:rPr>
              <a:t>“if” this happens, what will be the consequences (effects)?</a:t>
            </a:r>
            <a:endParaRPr lang="en-US" altLang="zh-CN" sz="2800" i="1" dirty="0" smtClean="0">
              <a:solidFill>
                <a:srgbClr val="4CA6B6"/>
              </a:solidFill>
              <a:latin typeface="Times New Roman" charset="0"/>
              <a:ea typeface="Times New Roman" charset="0"/>
              <a:cs typeface="Times New Roman" charset="0"/>
            </a:endParaRPr>
          </a:p>
        </p:txBody>
      </p:sp>
      <p:grpSp>
        <p:nvGrpSpPr>
          <p:cNvPr id="7" name="组 6"/>
          <p:cNvGrpSpPr/>
          <p:nvPr/>
        </p:nvGrpSpPr>
        <p:grpSpPr>
          <a:xfrm>
            <a:off x="638355" y="802452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63341320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790007" y="2691442"/>
            <a:ext cx="11595957" cy="5124090"/>
          </a:xfrm>
          <a:prstGeom prst="rect">
            <a:avLst/>
          </a:prstGeom>
        </p:spPr>
        <p:txBody>
          <a:bodyPr>
            <a:noAutofit/>
          </a:bodyPr>
          <a:lstStyle/>
          <a:p>
            <a:pPr marL="828675" indent="-514350" algn="just">
              <a:spcBef>
                <a:spcPts val="1800"/>
              </a:spcBef>
              <a:buClr>
                <a:srgbClr val="0070C0"/>
              </a:buClr>
              <a:buFont typeface="+mj-lt"/>
              <a:buAutoNum type="alphaUcPeriod" startAt="4"/>
            </a:pPr>
            <a:r>
              <a:rPr lang="en-US" altLang="zh-CN" sz="3200" i="1" dirty="0" smtClean="0">
                <a:solidFill>
                  <a:schemeClr val="bg2">
                    <a:lumMod val="75000"/>
                  </a:schemeClr>
                </a:solidFill>
                <a:latin typeface="Book Antiqua" charset="0"/>
                <a:ea typeface="Book Antiqua" charset="0"/>
                <a:cs typeface="Book Antiqua" charset="0"/>
              </a:rPr>
              <a:t>Becoming </a:t>
            </a:r>
            <a:r>
              <a:rPr lang="en-US" altLang="zh-CN" sz="3200" i="1" dirty="0">
                <a:solidFill>
                  <a:schemeClr val="bg2">
                    <a:lumMod val="75000"/>
                  </a:schemeClr>
                </a:solidFill>
                <a:latin typeface="Book Antiqua" charset="0"/>
                <a:ea typeface="Book Antiqua" charset="0"/>
                <a:cs typeface="Book Antiqua" charset="0"/>
              </a:rPr>
              <a:t>infected with malaria is a medical emergency. </a:t>
            </a:r>
            <a:r>
              <a:rPr lang="en-US" altLang="zh-CN" sz="3200" i="1" dirty="0">
                <a:solidFill>
                  <a:srgbClr val="0070C0"/>
                </a:solidFill>
                <a:latin typeface="Book Antiqua" charset="0"/>
                <a:ea typeface="Book Antiqua" charset="0"/>
                <a:cs typeface="Book Antiqua" charset="0"/>
              </a:rPr>
              <a:t>The first symptoms of malaria are fever, chills, sweating, intense headache, and muscle pains. </a:t>
            </a:r>
            <a:r>
              <a:rPr lang="en-US" altLang="zh-CN" sz="3200" i="1" dirty="0">
                <a:solidFill>
                  <a:schemeClr val="bg2">
                    <a:lumMod val="75000"/>
                  </a:schemeClr>
                </a:solidFill>
                <a:latin typeface="Book Antiqua" charset="0"/>
                <a:ea typeface="Book Antiqua" charset="0"/>
                <a:cs typeface="Book Antiqua" charset="0"/>
              </a:rPr>
              <a:t>Nausea and vomiting often accompany these symptoms. Immediate medical treatment must be a priority for people who are infected. They must take medicines that will kill the parasites. If medical treatment is started soon enough, sick individuals can be cured. If they do not, malaria can cause serious illness or even death.</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4-5</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409883" y="7684496"/>
            <a:ext cx="10409346" cy="1429109"/>
          </a:xfrm>
          <a:prstGeom prst="rect">
            <a:avLst/>
          </a:prstGeom>
        </p:spPr>
        <p:txBody>
          <a:bodyPr>
            <a:noAutofit/>
          </a:bodyPr>
          <a:lstStyle/>
          <a:p>
            <a:pPr marL="314325" algn="just">
              <a:spcBef>
                <a:spcPts val="1800"/>
              </a:spcBef>
              <a:buClr>
                <a:srgbClr val="0070C0"/>
              </a:buClr>
            </a:pPr>
            <a:r>
              <a:rPr lang="en-US" altLang="zh-CN" sz="2800" b="1" cap="small" dirty="0" smtClean="0">
                <a:solidFill>
                  <a:srgbClr val="4CA6B6"/>
                </a:solidFill>
                <a:latin typeface="Times New Roman" charset="0"/>
                <a:ea typeface="Times New Roman" charset="0"/>
                <a:cs typeface="Times New Roman" charset="0"/>
              </a:rPr>
              <a:t>A Description Structure (listing examples):</a:t>
            </a:r>
            <a:r>
              <a:rPr lang="en-US" altLang="zh-CN" sz="2800" cap="small" dirty="0" smtClean="0">
                <a:solidFill>
                  <a:srgbClr val="4CA6B6"/>
                </a:solidFill>
                <a:latin typeface="Times New Roman" charset="0"/>
                <a:ea typeface="Times New Roman" charset="0"/>
                <a:cs typeface="Times New Roman" charset="0"/>
              </a:rPr>
              <a:t> </a:t>
            </a:r>
            <a:r>
              <a:rPr lang="en-US" altLang="zh-CN" sz="2800" i="1" dirty="0" smtClean="0">
                <a:solidFill>
                  <a:srgbClr val="4CA6B6"/>
                </a:solidFill>
                <a:latin typeface="Times New Roman" charset="0"/>
                <a:ea typeface="Times New Roman" charset="0"/>
                <a:cs typeface="Times New Roman" charset="0"/>
              </a:rPr>
              <a:t>The sentence in blue is actually saying, “The first symptoms of malaria include </a:t>
            </a:r>
            <a:r>
              <a:rPr lang="mr-IN" altLang="zh-CN" sz="2800" i="1" dirty="0" smtClean="0">
                <a:solidFill>
                  <a:srgbClr val="4CA6B6"/>
                </a:solidFill>
                <a:latin typeface="Times New Roman" charset="0"/>
                <a:ea typeface="Times New Roman" charset="0"/>
                <a:cs typeface="Times New Roman" charset="0"/>
              </a:rPr>
              <a:t>…</a:t>
            </a:r>
            <a:r>
              <a:rPr lang="en-GB" altLang="zh-CN" sz="2800" i="1" dirty="0" smtClean="0">
                <a:solidFill>
                  <a:srgbClr val="4CA6B6"/>
                </a:solidFill>
                <a:latin typeface="Times New Roman" charset="0"/>
                <a:ea typeface="Times New Roman" charset="0"/>
                <a:cs typeface="Times New Roman" charset="0"/>
              </a:rPr>
              <a:t>”, which signals a listing of examples.</a:t>
            </a:r>
            <a:endParaRPr lang="en-US" altLang="zh-CN" sz="2800" i="1" dirty="0" smtClean="0">
              <a:solidFill>
                <a:srgbClr val="4CA6B6"/>
              </a:solidFill>
              <a:latin typeface="Times New Roman" charset="0"/>
              <a:ea typeface="Times New Roman" charset="0"/>
              <a:cs typeface="Times New Roman" charset="0"/>
            </a:endParaRPr>
          </a:p>
        </p:txBody>
      </p:sp>
      <p:grpSp>
        <p:nvGrpSpPr>
          <p:cNvPr id="4" name="组 3"/>
          <p:cNvGrpSpPr/>
          <p:nvPr/>
        </p:nvGrpSpPr>
        <p:grpSpPr>
          <a:xfrm>
            <a:off x="638355" y="7783351"/>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70745474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2124056"/>
            <a:ext cx="11595957" cy="5902426"/>
          </a:xfrm>
          <a:prstGeom prst="rect">
            <a:avLst/>
          </a:prstGeom>
        </p:spPr>
        <p:txBody>
          <a:bodyPr>
            <a:noAutofit/>
          </a:bodyPr>
          <a:lstStyle/>
          <a:p>
            <a:pPr marL="828675" indent="-514350" algn="just">
              <a:spcBef>
                <a:spcPts val="1800"/>
              </a:spcBef>
              <a:buClr>
                <a:srgbClr val="0070C0"/>
              </a:buClr>
              <a:buFont typeface="+mj-lt"/>
              <a:buAutoNum type="alphaUcPeriod" startAt="5"/>
            </a:pPr>
            <a:r>
              <a:rPr lang="en-US" altLang="zh-CN" sz="2400" i="1" dirty="0" smtClean="0">
                <a:solidFill>
                  <a:srgbClr val="0270C0"/>
                </a:solidFill>
                <a:latin typeface="Book Antiqua" charset="0"/>
                <a:ea typeface="Book Antiqua" charset="0"/>
                <a:cs typeface="Book Antiqua" charset="0"/>
              </a:rPr>
              <a:t>Malaria in tropical Africa could be controlled in two ways. First, it could be controlled by killing the parasites that cause the illness. </a:t>
            </a:r>
            <a:r>
              <a:rPr lang="en-US" altLang="zh-CN" sz="2400" i="1" dirty="0" smtClean="0">
                <a:solidFill>
                  <a:schemeClr val="bg2">
                    <a:lumMod val="90000"/>
                  </a:schemeClr>
                </a:solidFill>
                <a:latin typeface="Book Antiqua" charset="0"/>
                <a:ea typeface="Book Antiqua" charset="0"/>
                <a:cs typeface="Book Antiqua" charset="0"/>
              </a:rPr>
              <a:t>If every infected person quickly took malaria medicine, most would be well in a few days. Mosquitoes could not get malaria parasites from healthy individuals, so malaria would not spread. Unfortunately, many people live in far-away villages without access to quick medical care. Another problem is that the ability of quinine (the primary medicine used against malaria) to kill parasites has declined over time. There is hope, however, for a new drug combination, called ACT. It is being used successfully to treat people who have malaria.</a:t>
            </a:r>
          </a:p>
          <a:p>
            <a:pPr marL="828675" indent="-514350" algn="just">
              <a:spcBef>
                <a:spcPts val="1800"/>
              </a:spcBef>
              <a:buClr>
                <a:srgbClr val="0070C0"/>
              </a:buClr>
              <a:buFont typeface="+mj-lt"/>
              <a:buAutoNum type="alphaUcPeriod" startAt="5"/>
            </a:pPr>
            <a:r>
              <a:rPr lang="en-US" altLang="zh-CN" sz="2400" i="1" dirty="0" smtClean="0">
                <a:solidFill>
                  <a:srgbClr val="0270C0"/>
                </a:solidFill>
                <a:latin typeface="Book Antiqua" charset="0"/>
                <a:ea typeface="Book Antiqua" charset="0"/>
                <a:cs typeface="Book Antiqua" charset="0"/>
              </a:rPr>
              <a:t>Malaria could also be controlled by stopping the mosquitoes. One way would be to get rid of the pools of water where they lay their eggs. Also, insecticide could be sprayed in wet areas and around buildings to kill mosquitoes. Finally, people could be told to sleep under bed nets to prevent mosquitoes from biting them at night. </a:t>
            </a:r>
            <a:r>
              <a:rPr lang="en-US" altLang="zh-CN" sz="2400" i="1" dirty="0" smtClean="0">
                <a:solidFill>
                  <a:schemeClr val="bg2">
                    <a:lumMod val="90000"/>
                  </a:schemeClr>
                </a:solidFill>
                <a:latin typeface="Book Antiqua" charset="0"/>
                <a:ea typeface="Book Antiqua" charset="0"/>
                <a:cs typeface="Book Antiqua" charset="0"/>
              </a:rPr>
              <a:t>Bed nets sprayed with insecticide would both stop and kill mosquitoes.</a:t>
            </a:r>
            <a:endParaRPr lang="en-US" altLang="zh-CN" sz="2400" i="1" dirty="0">
              <a:solidFill>
                <a:schemeClr val="bg2">
                  <a:lumMod val="90000"/>
                </a:schemeClr>
              </a:solidFill>
              <a:latin typeface="Book Antiqua" charset="0"/>
              <a:ea typeface="Book Antiqua" charset="0"/>
              <a:cs typeface="Book Antiqua" charset="0"/>
            </a:endParaRP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4-5</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409883" y="7684496"/>
            <a:ext cx="10409346" cy="1429109"/>
          </a:xfrm>
          <a:prstGeom prst="rect">
            <a:avLst/>
          </a:prstGeom>
        </p:spPr>
        <p:txBody>
          <a:bodyPr>
            <a:noAutofit/>
          </a:bodyPr>
          <a:lstStyle/>
          <a:p>
            <a:pPr marL="314325" algn="just">
              <a:spcBef>
                <a:spcPts val="1800"/>
              </a:spcBef>
              <a:buClr>
                <a:srgbClr val="0070C0"/>
              </a:buClr>
            </a:pPr>
            <a:r>
              <a:rPr lang="en-GB" altLang="zh-CN" sz="2800" b="1" cap="small" dirty="0" smtClean="0">
                <a:solidFill>
                  <a:srgbClr val="4CA6B6"/>
                </a:solidFill>
                <a:latin typeface="Times New Roman" charset="0"/>
                <a:ea typeface="Times New Roman" charset="0"/>
                <a:cs typeface="Times New Roman" charset="0"/>
              </a:rPr>
              <a:t>A Sequence Structure</a:t>
            </a:r>
            <a:endParaRPr lang="en-US" altLang="zh-CN" sz="2800" b="1" cap="small" dirty="0" smtClean="0">
              <a:solidFill>
                <a:srgbClr val="4CA6B6"/>
              </a:solidFill>
              <a:latin typeface="Times New Roman" charset="0"/>
              <a:ea typeface="Times New Roman" charset="0"/>
              <a:cs typeface="Times New Roman" charset="0"/>
            </a:endParaRPr>
          </a:p>
        </p:txBody>
      </p:sp>
      <p:grpSp>
        <p:nvGrpSpPr>
          <p:cNvPr id="7" name="组 6"/>
          <p:cNvGrpSpPr/>
          <p:nvPr/>
        </p:nvGrpSpPr>
        <p:grpSpPr>
          <a:xfrm>
            <a:off x="638355" y="802452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963590646"/>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2124055"/>
            <a:ext cx="11595957" cy="6010971"/>
          </a:xfrm>
          <a:prstGeom prst="rect">
            <a:avLst/>
          </a:prstGeom>
        </p:spPr>
        <p:txBody>
          <a:bodyPr>
            <a:noAutofit/>
          </a:bodyPr>
          <a:lstStyle/>
          <a:p>
            <a:pPr marL="828675" indent="-514350" algn="just">
              <a:spcBef>
                <a:spcPts val="1800"/>
              </a:spcBef>
              <a:buClr>
                <a:srgbClr val="0070C0"/>
              </a:buClr>
              <a:buFont typeface="+mj-lt"/>
              <a:buAutoNum type="alphaUcPeriod" startAt="5"/>
            </a:pPr>
            <a:r>
              <a:rPr lang="en-US" altLang="zh-CN" sz="2400" i="1" dirty="0">
                <a:solidFill>
                  <a:srgbClr val="0270C0"/>
                </a:solidFill>
                <a:latin typeface="Book Antiqua" charset="0"/>
                <a:ea typeface="Book Antiqua" charset="0"/>
                <a:cs typeface="Book Antiqua" charset="0"/>
              </a:rPr>
              <a:t>Malaria in tropical Africa could be controlled in two ways. </a:t>
            </a:r>
            <a:r>
              <a:rPr lang="en-US" altLang="zh-CN" sz="2400" b="1" i="1" dirty="0">
                <a:solidFill>
                  <a:srgbClr val="D4227A"/>
                </a:solidFill>
                <a:latin typeface="Book Antiqua" charset="0"/>
                <a:ea typeface="Book Antiqua" charset="0"/>
                <a:cs typeface="Book Antiqua" charset="0"/>
              </a:rPr>
              <a:t>First</a:t>
            </a:r>
            <a:r>
              <a:rPr lang="en-US" altLang="zh-CN" sz="2400" i="1" dirty="0">
                <a:solidFill>
                  <a:srgbClr val="0270C0"/>
                </a:solidFill>
                <a:latin typeface="Book Antiqua" charset="0"/>
                <a:ea typeface="Book Antiqua" charset="0"/>
                <a:cs typeface="Book Antiqua" charset="0"/>
              </a:rPr>
              <a:t>, it could be controlled by killing the parasites that cause the illness. </a:t>
            </a:r>
            <a:r>
              <a:rPr lang="en-US" altLang="zh-CN" sz="2400" i="1" dirty="0">
                <a:solidFill>
                  <a:schemeClr val="bg2">
                    <a:lumMod val="90000"/>
                  </a:schemeClr>
                </a:solidFill>
                <a:latin typeface="Book Antiqua" charset="0"/>
                <a:ea typeface="Book Antiqua" charset="0"/>
                <a:cs typeface="Book Antiqua" charset="0"/>
              </a:rPr>
              <a:t>If every infected person quickly took malaria medicine, most would be well in a few days. Mosquitoes could not get malaria parasites from healthy individuals, so malaria would not spread. Unfortunately, many people live in far-away villages without access to quick medical care. Another problem is that the ability of quinine (the primary medicine used against malaria) to kill parasites has declined over time. There is hope, however, for a new drug combination, called ACT. It is being used successfully to treat people who have malaria.</a:t>
            </a:r>
          </a:p>
          <a:p>
            <a:pPr marL="828675" indent="-514350" algn="just">
              <a:spcBef>
                <a:spcPts val="1800"/>
              </a:spcBef>
              <a:buClr>
                <a:srgbClr val="0070C0"/>
              </a:buClr>
              <a:buFont typeface="+mj-lt"/>
              <a:buAutoNum type="alphaUcPeriod" startAt="5"/>
            </a:pPr>
            <a:r>
              <a:rPr lang="en-US" altLang="zh-CN" sz="2400" i="1" dirty="0" smtClean="0">
                <a:solidFill>
                  <a:srgbClr val="0270C0"/>
                </a:solidFill>
                <a:latin typeface="Book Antiqua" charset="0"/>
                <a:ea typeface="Book Antiqua" charset="0"/>
                <a:cs typeface="Book Antiqua" charset="0"/>
              </a:rPr>
              <a:t>Malaria </a:t>
            </a:r>
            <a:r>
              <a:rPr lang="en-US" altLang="zh-CN" sz="2400" i="1" dirty="0">
                <a:solidFill>
                  <a:srgbClr val="0270C0"/>
                </a:solidFill>
                <a:latin typeface="Book Antiqua" charset="0"/>
                <a:ea typeface="Book Antiqua" charset="0"/>
                <a:cs typeface="Book Antiqua" charset="0"/>
              </a:rPr>
              <a:t>could </a:t>
            </a:r>
            <a:r>
              <a:rPr lang="en-US" altLang="zh-CN" sz="2400" b="1" i="1" dirty="0">
                <a:solidFill>
                  <a:srgbClr val="D4227A"/>
                </a:solidFill>
                <a:latin typeface="Book Antiqua" charset="0"/>
                <a:ea typeface="Book Antiqua" charset="0"/>
                <a:cs typeface="Book Antiqua" charset="0"/>
              </a:rPr>
              <a:t>also</a:t>
            </a:r>
            <a:r>
              <a:rPr lang="en-US" altLang="zh-CN" sz="2400" i="1" dirty="0">
                <a:solidFill>
                  <a:srgbClr val="0270C0"/>
                </a:solidFill>
                <a:latin typeface="Book Antiqua" charset="0"/>
                <a:ea typeface="Book Antiqua" charset="0"/>
                <a:cs typeface="Book Antiqua" charset="0"/>
              </a:rPr>
              <a:t> be controlled by stopping the mosquitoes. </a:t>
            </a:r>
            <a:r>
              <a:rPr lang="en-US" altLang="zh-CN" sz="2400" b="1" i="1" dirty="0">
                <a:solidFill>
                  <a:srgbClr val="D4227A"/>
                </a:solidFill>
                <a:latin typeface="Book Antiqua" charset="0"/>
                <a:ea typeface="Book Antiqua" charset="0"/>
                <a:cs typeface="Book Antiqua" charset="0"/>
              </a:rPr>
              <a:t>One</a:t>
            </a:r>
            <a:r>
              <a:rPr lang="en-US" altLang="zh-CN" sz="2400" i="1" dirty="0">
                <a:solidFill>
                  <a:srgbClr val="D4227A"/>
                </a:solidFill>
                <a:latin typeface="Book Antiqua" charset="0"/>
                <a:ea typeface="Book Antiqua" charset="0"/>
                <a:cs typeface="Book Antiqua" charset="0"/>
              </a:rPr>
              <a:t> </a:t>
            </a:r>
            <a:r>
              <a:rPr lang="en-US" altLang="zh-CN" sz="2400" i="1" dirty="0">
                <a:solidFill>
                  <a:srgbClr val="0270C0"/>
                </a:solidFill>
                <a:latin typeface="Book Antiqua" charset="0"/>
                <a:ea typeface="Book Antiqua" charset="0"/>
                <a:cs typeface="Book Antiqua" charset="0"/>
              </a:rPr>
              <a:t>way would be to get rid of the pools of water where they lay their eggs. </a:t>
            </a:r>
            <a:r>
              <a:rPr lang="en-US" altLang="zh-CN" sz="2400" b="1" i="1" dirty="0">
                <a:solidFill>
                  <a:srgbClr val="D4227A"/>
                </a:solidFill>
                <a:latin typeface="Book Antiqua" charset="0"/>
                <a:ea typeface="Book Antiqua" charset="0"/>
                <a:cs typeface="Book Antiqua" charset="0"/>
              </a:rPr>
              <a:t>Also</a:t>
            </a:r>
            <a:r>
              <a:rPr lang="en-US" altLang="zh-CN" sz="2400" i="1" dirty="0">
                <a:solidFill>
                  <a:srgbClr val="0270C0"/>
                </a:solidFill>
                <a:latin typeface="Book Antiqua" charset="0"/>
                <a:ea typeface="Book Antiqua" charset="0"/>
                <a:cs typeface="Book Antiqua" charset="0"/>
              </a:rPr>
              <a:t>, insecticide could be sprayed in wet areas and around buildings to kill mosquitoes. </a:t>
            </a:r>
            <a:r>
              <a:rPr lang="en-US" altLang="zh-CN" sz="2400" b="1" i="1" dirty="0">
                <a:solidFill>
                  <a:srgbClr val="D4227A"/>
                </a:solidFill>
                <a:latin typeface="Book Antiqua" charset="0"/>
                <a:ea typeface="Book Antiqua" charset="0"/>
                <a:cs typeface="Book Antiqua" charset="0"/>
              </a:rPr>
              <a:t>Finally</a:t>
            </a:r>
            <a:r>
              <a:rPr lang="en-US" altLang="zh-CN" sz="2400" i="1" dirty="0">
                <a:solidFill>
                  <a:srgbClr val="0270C0"/>
                </a:solidFill>
                <a:latin typeface="Book Antiqua" charset="0"/>
                <a:ea typeface="Book Antiqua" charset="0"/>
                <a:cs typeface="Book Antiqua" charset="0"/>
              </a:rPr>
              <a:t>, people could be told to sleep under bed nets to prevent mosquitoes from biting them at night. </a:t>
            </a:r>
            <a:r>
              <a:rPr lang="en-US" altLang="zh-CN" sz="2400" i="1" dirty="0">
                <a:solidFill>
                  <a:schemeClr val="bg2">
                    <a:lumMod val="90000"/>
                  </a:schemeClr>
                </a:solidFill>
                <a:latin typeface="Book Antiqua" charset="0"/>
                <a:ea typeface="Book Antiqua" charset="0"/>
                <a:cs typeface="Book Antiqua" charset="0"/>
              </a:rPr>
              <a:t>Bed nets sprayed with insecticide would both stop and kill mosquitoes.</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4-5</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409883" y="7684496"/>
            <a:ext cx="10409346" cy="1429109"/>
          </a:xfrm>
          <a:prstGeom prst="rect">
            <a:avLst/>
          </a:prstGeom>
        </p:spPr>
        <p:txBody>
          <a:bodyPr>
            <a:noAutofit/>
          </a:bodyPr>
          <a:lstStyle/>
          <a:p>
            <a:pPr marL="314325" algn="just">
              <a:spcBef>
                <a:spcPts val="1800"/>
              </a:spcBef>
              <a:buClr>
                <a:srgbClr val="0070C0"/>
              </a:buClr>
            </a:pPr>
            <a:r>
              <a:rPr lang="en-GB" altLang="zh-CN" sz="2800" b="1" cap="small" dirty="0" smtClean="0">
                <a:solidFill>
                  <a:srgbClr val="4CA6B6"/>
                </a:solidFill>
                <a:latin typeface="Times New Roman" charset="0"/>
                <a:ea typeface="Times New Roman" charset="0"/>
                <a:cs typeface="Times New Roman" charset="0"/>
              </a:rPr>
              <a:t>A Sequence Structure: </a:t>
            </a:r>
            <a:r>
              <a:rPr lang="en-US" altLang="zh-CN" sz="2800" i="1" dirty="0" smtClean="0">
                <a:solidFill>
                  <a:srgbClr val="4CA6B6"/>
                </a:solidFill>
                <a:latin typeface="Times New Roman" charset="0"/>
                <a:ea typeface="Times New Roman" charset="0"/>
                <a:cs typeface="Times New Roman" charset="0"/>
              </a:rPr>
              <a:t>“first” and “also”;</a:t>
            </a:r>
          </a:p>
          <a:p>
            <a:pPr marL="314325" algn="just">
              <a:spcBef>
                <a:spcPts val="1800"/>
              </a:spcBef>
              <a:buClr>
                <a:srgbClr val="0070C0"/>
              </a:buClr>
            </a:pPr>
            <a:r>
              <a:rPr lang="en-US" altLang="zh-CN" sz="2800" i="1" dirty="0" smtClean="0">
                <a:solidFill>
                  <a:srgbClr val="4CA6B6"/>
                </a:solidFill>
                <a:latin typeface="Times New Roman" charset="0"/>
                <a:ea typeface="Times New Roman" charset="0"/>
                <a:cs typeface="Times New Roman" charset="0"/>
              </a:rPr>
              <a:t>“one”, “also”, and “finally”.</a:t>
            </a:r>
          </a:p>
        </p:txBody>
      </p:sp>
      <p:grpSp>
        <p:nvGrpSpPr>
          <p:cNvPr id="7" name="组 6"/>
          <p:cNvGrpSpPr/>
          <p:nvPr/>
        </p:nvGrpSpPr>
        <p:grpSpPr>
          <a:xfrm>
            <a:off x="638355" y="802452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13744605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fade">
                                      <p:cBhvr>
                                        <p:cTn id="27" dur="1000"/>
                                        <p:tgtEl>
                                          <p:spTgt spid="5">
                                            <p:txEl>
                                              <p:pRg st="1" end="1"/>
                                            </p:txEl>
                                          </p:spTgt>
                                        </p:tgtEl>
                                      </p:cBhvr>
                                    </p:animEffect>
                                    <p:anim calcmode="lin" valueType="num">
                                      <p:cBhvr>
                                        <p:cTn id="2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5">
                                            <p:txEl>
                                              <p:pRg st="1" end="1"/>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5">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Lst>
  </p:timing>
</p:sld>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Gill Sans"/>
        <a:ea typeface="Gill Sans"/>
        <a:cs typeface="Gill Sans"/>
      </a:majorFont>
      <a:minorFont>
        <a:latin typeface="Gill Sans"/>
        <a:ea typeface="Gill Sans"/>
        <a:cs typeface="Gill San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384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Gill Sans"/>
        <a:ea typeface="Gill Sans"/>
        <a:cs typeface="Gill Sans"/>
      </a:majorFont>
      <a:minorFont>
        <a:latin typeface="Gill Sans"/>
        <a:ea typeface="Gill Sans"/>
        <a:cs typeface="Gill San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384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Memories in Verdigris</Template>
  <TotalTime>1842</TotalTime>
  <Words>1478</Words>
  <Application>Microsoft Macintosh PowerPoint</Application>
  <PresentationFormat>自定义</PresentationFormat>
  <Paragraphs>46</Paragraphs>
  <Slides>13</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13</vt:i4>
      </vt:variant>
    </vt:vector>
  </HeadingPairs>
  <TitlesOfParts>
    <vt:vector size="21" baseType="lpstr">
      <vt:lpstr>Arial</vt:lpstr>
      <vt:lpstr>Avenir Next Condensed</vt:lpstr>
      <vt:lpstr>Avenir Next Condensed Demi Bold</vt:lpstr>
      <vt:lpstr>Book Antiqua</vt:lpstr>
      <vt:lpstr>Gill Sans</vt:lpstr>
      <vt:lpstr>Lucida Grande</vt:lpstr>
      <vt:lpstr>Times New Roman</vt:lpstr>
      <vt:lpstr>White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杨小京</dc:creator>
  <cp:lastModifiedBy>杨小京</cp:lastModifiedBy>
  <cp:revision>67</cp:revision>
  <dcterms:created xsi:type="dcterms:W3CDTF">2017-12-03T16:40:49Z</dcterms:created>
  <dcterms:modified xsi:type="dcterms:W3CDTF">2017-12-12T11:52:59Z</dcterms:modified>
</cp:coreProperties>
</file>