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0" r:id="rId2"/>
    <p:sldId id="282" r:id="rId3"/>
    <p:sldId id="311" r:id="rId4"/>
    <p:sldId id="285" r:id="rId5"/>
    <p:sldId id="312" r:id="rId6"/>
    <p:sldId id="313" r:id="rId7"/>
    <p:sldId id="314" r:id="rId8"/>
    <p:sldId id="315" r:id="rId9"/>
    <p:sldId id="317" r:id="rId10"/>
    <p:sldId id="318" r:id="rId11"/>
    <p:sldId id="319" r:id="rId12"/>
    <p:sldId id="320" r:id="rId1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B5"/>
    <a:srgbClr val="12237A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11"/>
    <p:restoredTop sz="94509"/>
  </p:normalViewPr>
  <p:slideViewPr>
    <p:cSldViewPr snapToGrid="0" snapToObjects="1">
      <p:cViewPr varScale="1">
        <p:scale>
          <a:sx n="73" d="100"/>
          <a:sy n="73" d="100"/>
        </p:scale>
        <p:origin x="1044" y="7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18154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3" y="1171872"/>
            <a:ext cx="10645808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2</a:t>
            </a:r>
            <a:r>
              <a:rPr lang="zh-CN" altLang="en-US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endParaRPr lang="en-GB" altLang="zh-CN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Deducing Meaning from Context</a:t>
            </a:r>
            <a:endParaRPr lang="en-GB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45719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5744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2" y="2761138"/>
            <a:ext cx="9379140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panose="02040602050305030304" pitchFamily="18" charset="0"/>
              </a:rPr>
              <a:t>视频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4</a:t>
            </a:r>
            <a:r>
              <a:rPr lang="zh-CN" altLang="en-US" sz="3600" cap="small" dirty="0">
                <a:latin typeface="Book Antiqua" panose="02040602050305030304" pitchFamily="18" charset="0"/>
              </a:rPr>
              <a:t>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Using Example as Context Clues</a:t>
            </a:r>
            <a:endParaRPr lang="en-GB" altLang="zh-CN" sz="3600" cap="small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3745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37407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In the great empires of </a:t>
            </a:r>
            <a:r>
              <a:rPr lang="en-US" altLang="zh-CN" sz="3600" b="1" dirty="0">
                <a:latin typeface="Book Antiqua" panose="02040602050305030304" pitchFamily="18" charset="0"/>
              </a:rPr>
              <a:t>antiquity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–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Egypt, Babylon, Assyria, Persia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–</a:t>
            </a:r>
            <a:r>
              <a:rPr lang="en-US" altLang="zh-CN" sz="3600" dirty="0">
                <a:latin typeface="Book Antiqua" panose="02040602050305030304" pitchFamily="18" charset="0"/>
              </a:rPr>
              <a:t> splendid though they were, freedom was unknown.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4652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9648231" y="3448624"/>
            <a:ext cx="3681152" cy="4542238"/>
          </a:xfrm>
          <a:prstGeom prst="rect">
            <a:avLst/>
          </a:prstGeom>
        </p:spPr>
      </p:pic>
      <p:sp>
        <p:nvSpPr>
          <p:cNvPr id="10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What is meaning of ‘antiquity’?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92670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37407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Book Antiqua" panose="02040602050305030304" pitchFamily="18" charset="0"/>
              </a:rPr>
              <a:t>Bullying</a:t>
            </a:r>
            <a:r>
              <a:rPr lang="en-US" altLang="zh-CN" sz="3600" dirty="0">
                <a:latin typeface="Book Antiqua" panose="02040602050305030304" pitchFamily="18" charset="0"/>
              </a:rPr>
              <a:t> can take a variety of forms, from the verbal – being taunted or called hurtful names – to the physical – being kicked or shoved – as well as indirect forms, such as being excluded from social groups.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4652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13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48231" y="3448624"/>
            <a:ext cx="3681152" cy="454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63558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37407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Book Antiqua" panose="02040602050305030304" pitchFamily="18" charset="0"/>
              </a:rPr>
              <a:t>Bullying</a:t>
            </a:r>
            <a:r>
              <a:rPr lang="en-US" altLang="zh-CN" sz="3600" dirty="0">
                <a:latin typeface="Book Antiqua" panose="02040602050305030304" pitchFamily="18" charset="0"/>
              </a:rPr>
              <a:t> can take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a variety of forms</a:t>
            </a:r>
            <a:r>
              <a:rPr lang="en-US" altLang="zh-CN" sz="3600" dirty="0">
                <a:latin typeface="Book Antiqua" panose="02040602050305030304" pitchFamily="18" charset="0"/>
              </a:rPr>
              <a:t>,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from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i="1" dirty="0">
                <a:solidFill>
                  <a:srgbClr val="03ADB5"/>
                </a:solidFill>
                <a:latin typeface="Book Antiqua" panose="02040602050305030304" pitchFamily="18" charset="0"/>
              </a:rPr>
              <a:t>the verbal – being taunted or called hurtful names</a:t>
            </a:r>
            <a:r>
              <a:rPr lang="en-US" altLang="zh-CN" sz="3600" dirty="0">
                <a:latin typeface="Book Antiqua" panose="02040602050305030304" pitchFamily="18" charset="0"/>
              </a:rPr>
              <a:t> –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to</a:t>
            </a:r>
            <a:r>
              <a:rPr lang="en-US" altLang="zh-CN" sz="3600" dirty="0">
                <a:latin typeface="Book Antiqua" panose="02040602050305030304" pitchFamily="18" charset="0"/>
              </a:rPr>
              <a:t> </a:t>
            </a:r>
            <a:r>
              <a:rPr lang="en-US" altLang="zh-CN" sz="3600" i="1" dirty="0">
                <a:solidFill>
                  <a:srgbClr val="03ADB5"/>
                </a:solidFill>
                <a:latin typeface="Book Antiqua" panose="02040602050305030304" pitchFamily="18" charset="0"/>
              </a:rPr>
              <a:t>the physical – being kicked or shoved</a:t>
            </a:r>
            <a:r>
              <a:rPr lang="en-US" altLang="zh-CN" sz="3600" dirty="0">
                <a:latin typeface="Book Antiqua" panose="02040602050305030304" pitchFamily="18" charset="0"/>
              </a:rPr>
              <a:t> –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as well as </a:t>
            </a:r>
            <a:r>
              <a:rPr lang="en-US" altLang="zh-CN" sz="3600" i="1" dirty="0">
                <a:solidFill>
                  <a:srgbClr val="03ADB5"/>
                </a:solidFill>
                <a:latin typeface="Book Antiqua" panose="02040602050305030304" pitchFamily="18" charset="0"/>
              </a:rPr>
              <a:t>indirect forms</a:t>
            </a:r>
            <a:r>
              <a:rPr lang="en-US" altLang="zh-CN" sz="3600" dirty="0">
                <a:latin typeface="Book Antiqua" panose="02040602050305030304" pitchFamily="18" charset="0"/>
              </a:rPr>
              <a:t>,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such as </a:t>
            </a:r>
            <a:r>
              <a:rPr lang="en-US" altLang="zh-CN" sz="3600" dirty="0">
                <a:latin typeface="Book Antiqua" panose="02040602050305030304" pitchFamily="18" charset="0"/>
              </a:rPr>
              <a:t>being excluded from social groups.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4652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13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48231" y="3448624"/>
            <a:ext cx="3681152" cy="454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46061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710921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an example signalled by typical words and phrases</a:t>
            </a:r>
          </a:p>
        </p:txBody>
      </p:sp>
    </p:spTree>
    <p:extLst>
      <p:ext uri="{BB962C8B-B14F-4D97-AF65-F5344CB8AC3E}">
        <p14:creationId xmlns:p14="http://schemas.microsoft.com/office/powerpoint/2010/main" val="102955483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682260" y="1880406"/>
            <a:ext cx="9493739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Typical example signal words: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71" y="1880406"/>
            <a:ext cx="45719" cy="1127735"/>
          </a:xfrm>
          <a:prstGeom prst="rect">
            <a:avLst/>
          </a:prstGeom>
        </p:spPr>
      </p:pic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2493630" y="3307317"/>
            <a:ext cx="9859107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>
                <a:latin typeface="Book Antiqua" panose="02040602050305030304" pitchFamily="18" charset="0"/>
              </a:rPr>
              <a:t>for example</a:t>
            </a: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>
                <a:latin typeface="Book Antiqua" panose="02040602050305030304" pitchFamily="18" charset="0"/>
              </a:rPr>
              <a:t>for instance</a:t>
            </a: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>
                <a:latin typeface="Book Antiqua" panose="02040602050305030304" pitchFamily="18" charset="0"/>
              </a:rPr>
              <a:t>including</a:t>
            </a: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>
                <a:latin typeface="Book Antiqua" panose="02040602050305030304" pitchFamily="18" charset="0"/>
              </a:rPr>
              <a:t>such as</a:t>
            </a: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>
                <a:latin typeface="Book Antiqua" panose="02040602050305030304" pitchFamily="18" charset="0"/>
              </a:rPr>
              <a:t>to illustrate</a:t>
            </a:r>
          </a:p>
          <a:p>
            <a:pPr marL="457200" indent="-457200">
              <a:spcBef>
                <a:spcPts val="1800"/>
              </a:spcBef>
              <a:buClr>
                <a:srgbClr val="0070C0"/>
              </a:buClr>
              <a:buFont typeface="Arial" charset="0"/>
              <a:buChar char="•"/>
            </a:pPr>
            <a:r>
              <a:rPr lang="en-GB" altLang="zh-CN" sz="3400" i="1" dirty="0" err="1">
                <a:latin typeface="Book Antiqua" panose="02040602050305030304" pitchFamily="18" charset="0"/>
              </a:rPr>
              <a:t>ect</a:t>
            </a:r>
            <a:endParaRPr lang="en-GB" altLang="zh-CN" sz="3400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9489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Early embryos of many species develop ancestral features. Snake embryos, for example, </a:t>
            </a:r>
            <a:r>
              <a:rPr lang="en-US" altLang="zh-CN" sz="3600" b="1" dirty="0">
                <a:latin typeface="Book Antiqua" panose="02040602050305030304" pitchFamily="18" charset="0"/>
              </a:rPr>
              <a:t>sprout</a:t>
            </a:r>
            <a:r>
              <a:rPr lang="en-US" altLang="zh-CN" sz="3600" dirty="0">
                <a:latin typeface="Book Antiqua" panose="02040602050305030304" pitchFamily="18" charset="0"/>
              </a:rPr>
              <a:t> hind limb buds.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10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Have a look at this example. What does “sprout”, the verb in bold, possibly mean?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29290" y="3899384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4" name="Shape 553"/>
          <p:cNvSpPr>
            <a:spLocks noGrp="1"/>
          </p:cNvSpPr>
          <p:nvPr>
            <p:ph type="body" idx="14"/>
          </p:nvPr>
        </p:nvSpPr>
        <p:spPr>
          <a:xfrm>
            <a:off x="5537915" y="367598"/>
            <a:ext cx="7466885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example words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98607255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2978765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Early embryos of many species </a:t>
            </a:r>
            <a:r>
              <a:rPr lang="en-US" altLang="zh-CN" sz="3600" dirty="0">
                <a:solidFill>
                  <a:srgbClr val="03ADB5"/>
                </a:solidFill>
                <a:latin typeface="Book Antiqua" panose="02040602050305030304" pitchFamily="18" charset="0"/>
              </a:rPr>
              <a:t>develop</a:t>
            </a:r>
            <a:r>
              <a:rPr lang="en-US" altLang="zh-CN" sz="3600" dirty="0">
                <a:latin typeface="Book Antiqua" panose="02040602050305030304" pitchFamily="18" charset="0"/>
              </a:rPr>
              <a:t> ancestral features. Snake embryos, </a:t>
            </a:r>
            <a:r>
              <a:rPr lang="en-US" altLang="zh-CN" sz="3600" dirty="0">
                <a:solidFill>
                  <a:srgbClr val="FF0000"/>
                </a:solidFill>
                <a:latin typeface="Book Antiqua" panose="02040602050305030304" pitchFamily="18" charset="0"/>
              </a:rPr>
              <a:t>for example</a:t>
            </a:r>
            <a:r>
              <a:rPr lang="en-US" altLang="zh-CN" sz="3600" dirty="0">
                <a:latin typeface="Book Antiqua" panose="02040602050305030304" pitchFamily="18" charset="0"/>
              </a:rPr>
              <a:t>, </a:t>
            </a:r>
            <a:r>
              <a:rPr lang="en-US" altLang="zh-CN" sz="3600" b="1" dirty="0">
                <a:solidFill>
                  <a:srgbClr val="03ADB5"/>
                </a:solidFill>
                <a:latin typeface="Book Antiqua" panose="02040602050305030304" pitchFamily="18" charset="0"/>
              </a:rPr>
              <a:t>sprout</a:t>
            </a:r>
            <a:r>
              <a:rPr lang="en-US" altLang="zh-CN" sz="3600" dirty="0">
                <a:latin typeface="Book Antiqua" panose="02040602050305030304" pitchFamily="18" charset="0"/>
              </a:rPr>
              <a:t> hind limb buds.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35213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10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Have a look at this example. What does “sprout”, the verb in bold, possibly mean?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29290" y="3899384"/>
            <a:ext cx="3681152" cy="4542238"/>
          </a:xfrm>
          <a:prstGeom prst="rect">
            <a:avLst/>
          </a:prstGeom>
        </p:spPr>
      </p:pic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5" name="Shape 553"/>
          <p:cNvSpPr>
            <a:spLocks noGrp="1"/>
          </p:cNvSpPr>
          <p:nvPr>
            <p:ph type="body" idx="14"/>
          </p:nvPr>
        </p:nvSpPr>
        <p:spPr>
          <a:xfrm>
            <a:off x="5537915" y="367598"/>
            <a:ext cx="7466885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example words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sp>
        <p:nvSpPr>
          <p:cNvPr id="16" name="Shape 578"/>
          <p:cNvSpPr>
            <a:spLocks noGrp="1"/>
          </p:cNvSpPr>
          <p:nvPr>
            <p:ph type="body" idx="20"/>
          </p:nvPr>
        </p:nvSpPr>
        <p:spPr>
          <a:xfrm>
            <a:off x="1881030" y="654362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sprout: to develop</a:t>
            </a:r>
            <a:endParaRPr lang="zh-CN" altLang="zh-CN" sz="1800" b="1" i="1" dirty="0">
              <a:solidFill>
                <a:srgbClr val="03ADB5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14446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200" dirty="0">
                <a:latin typeface="Book Antiqua" panose="02040602050305030304" pitchFamily="18" charset="0"/>
              </a:rPr>
              <a:t>The resin was allowed to cool in shallow trays until it hardened, and then broken up and ground into powder. Other substances were then introduced, including fillers, such as </a:t>
            </a:r>
            <a:r>
              <a:rPr lang="en-US" altLang="zh-CN" sz="3200" dirty="0" err="1">
                <a:latin typeface="Book Antiqua" panose="02040602050305030304" pitchFamily="18" charset="0"/>
              </a:rPr>
              <a:t>woodflour</a:t>
            </a:r>
            <a:r>
              <a:rPr lang="en-US" altLang="zh-CN" sz="3200" dirty="0">
                <a:latin typeface="Book Antiqua" panose="02040602050305030304" pitchFamily="18" charset="0"/>
              </a:rPr>
              <a:t>, </a:t>
            </a:r>
            <a:r>
              <a:rPr lang="en-US" altLang="zh-CN" sz="3200" b="1" dirty="0">
                <a:latin typeface="Book Antiqua" panose="02040602050305030304" pitchFamily="18" charset="0"/>
              </a:rPr>
              <a:t>asbestos</a:t>
            </a:r>
            <a:r>
              <a:rPr lang="en-US" altLang="zh-CN" sz="3200" dirty="0">
                <a:latin typeface="Book Antiqua" panose="02040602050305030304" pitchFamily="18" charset="0"/>
              </a:rPr>
              <a:t> or cotton, which increase strength and moisture resistance, catalysts (substances to speed up the reaction between two chemicals without joining to either) and </a:t>
            </a:r>
            <a:r>
              <a:rPr lang="en-US" altLang="zh-CN" sz="3200" dirty="0" err="1">
                <a:latin typeface="Book Antiqua" panose="02040602050305030304" pitchFamily="18" charset="0"/>
              </a:rPr>
              <a:t>hexa</a:t>
            </a:r>
            <a:r>
              <a:rPr lang="en-US" altLang="zh-CN" sz="3200" dirty="0">
                <a:latin typeface="Book Antiqua" panose="02040602050305030304" pitchFamily="18" charset="0"/>
              </a:rPr>
              <a:t>, a compound of ammonia and formaldehyde which supplied the additional formaldehyde necessary to form a thermosetting resin.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558079" y="5058483"/>
            <a:ext cx="3681152" cy="4542238"/>
          </a:xfrm>
          <a:prstGeom prst="rect">
            <a:avLst/>
          </a:prstGeom>
        </p:spPr>
      </p:pic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0" name="Shape 553"/>
          <p:cNvSpPr>
            <a:spLocks noGrp="1"/>
          </p:cNvSpPr>
          <p:nvPr>
            <p:ph type="body" idx="14"/>
          </p:nvPr>
        </p:nvSpPr>
        <p:spPr>
          <a:xfrm>
            <a:off x="5537915" y="367598"/>
            <a:ext cx="7466885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example words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83116D1E-EAE3-4AEB-9F57-7BDCAB0612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CN" altLang="en-US">
              <a:latin typeface="Book Antiqua" panose="02040602050305030304" pitchFamily="18" charset="0"/>
            </a:endParaRPr>
          </a:p>
        </p:txBody>
      </p:sp>
      <p:sp>
        <p:nvSpPr>
          <p:cNvPr id="14" name="Shape 553">
            <a:extLst>
              <a:ext uri="{FF2B5EF4-FFF2-40B4-BE49-F238E27FC236}">
                <a16:creationId xmlns:a16="http://schemas.microsoft.com/office/drawing/2014/main" id="{39AEC030-9B23-410A-87C4-3B4BD5639A4B}"/>
              </a:ext>
            </a:extLst>
          </p:cNvPr>
          <p:cNvSpPr txBox="1">
            <a:spLocks/>
          </p:cNvSpPr>
          <p:nvPr/>
        </p:nvSpPr>
        <p:spPr>
          <a:xfrm>
            <a:off x="1708019" y="926805"/>
            <a:ext cx="8563708" cy="1301698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1pPr>
            <a:lvl2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3556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7112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10668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14224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11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15" name="Shape 578">
            <a:extLst>
              <a:ext uri="{FF2B5EF4-FFF2-40B4-BE49-F238E27FC236}">
                <a16:creationId xmlns:a16="http://schemas.microsoft.com/office/drawing/2014/main" id="{A0D6C996-3CE7-427F-8102-60F72CDB7F24}"/>
              </a:ext>
            </a:extLst>
          </p:cNvPr>
          <p:cNvSpPr txBox="1">
            <a:spLocks/>
          </p:cNvSpPr>
          <p:nvPr/>
        </p:nvSpPr>
        <p:spPr>
          <a:xfrm>
            <a:off x="1708019" y="1847424"/>
            <a:ext cx="8878415" cy="7060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marL="0" marR="0" indent="0" algn="l" defTabSz="457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 b="0" i="0" u="none" strike="noStrike" cap="none" spc="0" baseline="0">
                <a:ln>
                  <a:noFill/>
                </a:ln>
                <a:solidFill>
                  <a:srgbClr val="53585F"/>
                </a:solidFill>
                <a:uFillTx/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  <a:lvl2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2pPr>
            <a:lvl3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3pPr>
            <a:lvl4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4pPr>
            <a:lvl5pPr marL="0" marR="0" indent="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5pPr>
            <a:lvl6pPr marL="0" marR="0" indent="3556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6pPr>
            <a:lvl7pPr marL="0" marR="0" indent="7112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7pPr>
            <a:lvl8pPr marL="0" marR="0" indent="10668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8pPr>
            <a:lvl9pPr marL="0" marR="0" indent="1422400" algn="ctr" defTabSz="58420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Gill Sans"/>
              </a:defRPr>
            </a:lvl9pPr>
          </a:lstStyle>
          <a:p>
            <a:r>
              <a:rPr lang="en-GB" altLang="zh-CN" sz="1800" b="1" i="1">
                <a:latin typeface="Book Antiqua" panose="02040602050305030304" pitchFamily="18" charset="0"/>
              </a:rPr>
              <a:t>Have another go, using example clues to work out what “asbestos” is. Is it a person, an animal, a fruit, or a substance?</a:t>
            </a:r>
            <a:r>
              <a:rPr lang="zh-CN" altLang="zh-CN" sz="1800" b="1" i="1">
                <a:latin typeface="Book Antiqua" panose="02040602050305030304" pitchFamily="18" charset="0"/>
              </a:rPr>
              <a:t> 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89157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200" dirty="0">
                <a:latin typeface="Book Antiqua" panose="02040602050305030304" pitchFamily="18" charset="0"/>
              </a:rPr>
              <a:t>The resin was allowed to cool in shallow trays until it hardened, and then broken up and ground into powder. 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Other substances </a:t>
            </a:r>
            <a:r>
              <a:rPr lang="en-US" altLang="zh-CN" sz="3200" dirty="0">
                <a:latin typeface="Book Antiqua" panose="02040602050305030304" pitchFamily="18" charset="0"/>
              </a:rPr>
              <a:t>were then introduced, </a:t>
            </a:r>
            <a:r>
              <a:rPr lang="en-US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including</a:t>
            </a:r>
            <a:r>
              <a:rPr lang="en-US" altLang="zh-CN" sz="3200" dirty="0">
                <a:latin typeface="Book Antiqua" panose="02040602050305030304" pitchFamily="18" charset="0"/>
              </a:rPr>
              <a:t> 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fillers</a:t>
            </a:r>
            <a:r>
              <a:rPr lang="en-US" altLang="zh-CN" sz="3200" dirty="0">
                <a:latin typeface="Book Antiqua" panose="02040602050305030304" pitchFamily="18" charset="0"/>
              </a:rPr>
              <a:t>, </a:t>
            </a:r>
            <a:r>
              <a:rPr lang="en-US" altLang="zh-CN" sz="3200" dirty="0">
                <a:solidFill>
                  <a:srgbClr val="FF0000"/>
                </a:solidFill>
                <a:latin typeface="Book Antiqua" panose="02040602050305030304" pitchFamily="18" charset="0"/>
              </a:rPr>
              <a:t>such as </a:t>
            </a:r>
            <a:r>
              <a:rPr lang="en-US" altLang="zh-CN" sz="3200" dirty="0" err="1">
                <a:solidFill>
                  <a:srgbClr val="03ADB5"/>
                </a:solidFill>
                <a:latin typeface="Book Antiqua" panose="02040602050305030304" pitchFamily="18" charset="0"/>
              </a:rPr>
              <a:t>woodflour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, </a:t>
            </a:r>
            <a:r>
              <a:rPr lang="en-US" altLang="zh-CN" sz="3200" b="1" dirty="0">
                <a:solidFill>
                  <a:srgbClr val="03ADB5"/>
                </a:solidFill>
                <a:latin typeface="Book Antiqua" panose="02040602050305030304" pitchFamily="18" charset="0"/>
              </a:rPr>
              <a:t>asbestos</a:t>
            </a:r>
            <a:r>
              <a:rPr lang="en-US" altLang="zh-CN" sz="3200" dirty="0">
                <a:solidFill>
                  <a:srgbClr val="03ADB5"/>
                </a:solidFill>
                <a:latin typeface="Book Antiqua" panose="02040602050305030304" pitchFamily="18" charset="0"/>
              </a:rPr>
              <a:t> or cotton</a:t>
            </a:r>
            <a:r>
              <a:rPr lang="en-US" altLang="zh-CN" sz="3200" dirty="0">
                <a:latin typeface="Book Antiqua" panose="02040602050305030304" pitchFamily="18" charset="0"/>
              </a:rPr>
              <a:t>, which increase strength and moisture resistance, catalysts (substances to speed up the reaction between two chemicals without joining to either) and </a:t>
            </a:r>
            <a:r>
              <a:rPr lang="en-US" altLang="zh-CN" sz="3200" dirty="0" err="1">
                <a:latin typeface="Book Antiqua" panose="02040602050305030304" pitchFamily="18" charset="0"/>
              </a:rPr>
              <a:t>hexa</a:t>
            </a:r>
            <a:r>
              <a:rPr lang="en-US" altLang="zh-CN" sz="3200" dirty="0">
                <a:latin typeface="Book Antiqua" panose="02040602050305030304" pitchFamily="18" charset="0"/>
              </a:rPr>
              <a:t>, a compound of ammonia and formaldehyde which supplied the additional formaldehyde necessary to form a thermosetting resin.</a:t>
            </a:r>
            <a:endParaRPr lang="zh-CN" altLang="zh-CN" sz="32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926805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11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1847424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Have another go, using example clues to work out what “asbestos” is. Is it a person, an animal, a fruit, or a substance?</a:t>
            </a:r>
            <a:r>
              <a:rPr lang="zh-CN" altLang="zh-CN" sz="1800" b="1" i="1" dirty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5537915" y="367598"/>
            <a:ext cx="7466885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example words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558079" y="5058483"/>
            <a:ext cx="3681152" cy="454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12052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Shape 579"/>
          <p:cNvSpPr>
            <a:spLocks noGrp="1"/>
          </p:cNvSpPr>
          <p:nvPr>
            <p:ph type="body" idx="21"/>
          </p:nvPr>
        </p:nvSpPr>
        <p:spPr>
          <a:xfrm>
            <a:off x="1669382" y="4105807"/>
            <a:ext cx="52754" cy="2031023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2710921" y="4385300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Look for an example signalled by punctuation marks</a:t>
            </a:r>
          </a:p>
        </p:txBody>
      </p:sp>
    </p:spTree>
    <p:extLst>
      <p:ext uri="{BB962C8B-B14F-4D97-AF65-F5344CB8AC3E}">
        <p14:creationId xmlns:p14="http://schemas.microsoft.com/office/powerpoint/2010/main" val="741230836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0" y="3574450"/>
            <a:ext cx="9941776" cy="374075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In the great empires of </a:t>
            </a:r>
            <a:r>
              <a:rPr lang="en-US" altLang="zh-CN" sz="3600" b="1" dirty="0">
                <a:latin typeface="Book Antiqua" panose="02040602050305030304" pitchFamily="18" charset="0"/>
              </a:rPr>
              <a:t>antiquity</a:t>
            </a:r>
            <a:r>
              <a:rPr lang="en-US" altLang="zh-CN" sz="3600" dirty="0">
                <a:latin typeface="Book Antiqua" panose="02040602050305030304" pitchFamily="18" charset="0"/>
              </a:rPr>
              <a:t> – Egypt, Babylon, Assyria, Persia – splendid though they were, freedom was unknown.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46523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12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4790941" y="367598"/>
            <a:ext cx="8213859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Look for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a definition signaled by punctuation marks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48231" y="3448624"/>
            <a:ext cx="3681152" cy="4542238"/>
          </a:xfrm>
          <a:prstGeom prst="rect">
            <a:avLst/>
          </a:prstGeom>
        </p:spPr>
      </p:pic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1708019" y="2272752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What is meaning of ‘antiquity’?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75591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1317</TotalTime>
  <Words>560</Words>
  <Application>Microsoft Office PowerPoint</Application>
  <PresentationFormat>自定义</PresentationFormat>
  <Paragraphs>43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Avenir Next Condensed</vt:lpstr>
      <vt:lpstr>Avenir Next Condensed Demi Bold</vt:lpstr>
      <vt:lpstr>Baskerville</vt:lpstr>
      <vt:lpstr>Gill Sans</vt:lpstr>
      <vt:lpstr>Lucida Grande</vt:lpstr>
      <vt:lpstr>Arial</vt:lpstr>
      <vt:lpstr>Book Antiqua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wadeching@outlook.com</cp:lastModifiedBy>
  <cp:revision>32</cp:revision>
  <dcterms:created xsi:type="dcterms:W3CDTF">2017-12-03T16:40:49Z</dcterms:created>
  <dcterms:modified xsi:type="dcterms:W3CDTF">2017-12-07T16:39:11Z</dcterms:modified>
</cp:coreProperties>
</file>