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6" r:id="rId3"/>
    <p:sldId id="277" r:id="rId4"/>
    <p:sldId id="278" r:id="rId5"/>
    <p:sldId id="279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37A"/>
    <a:srgbClr val="0270C0"/>
    <a:srgbClr val="D42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561"/>
  </p:normalViewPr>
  <p:slideViewPr>
    <p:cSldViewPr snapToGrid="0" snapToObjects="1">
      <p:cViewPr varScale="1">
        <p:scale>
          <a:sx n="78" d="100"/>
          <a:sy n="78" d="100"/>
        </p:scale>
        <p:origin x="1308" y="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0" name="Shape 5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idx="13"/>
          </p:nvPr>
        </p:nvSpPr>
        <p:spPr>
          <a:xfrm>
            <a:off x="7616378" y="0"/>
            <a:ext cx="5388422" cy="9753601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4"/>
          </p:nvPr>
        </p:nvSpPr>
        <p:spPr>
          <a:xfrm>
            <a:off x="1758553" y="1171872"/>
            <a:ext cx="5243017" cy="1472035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262372"/>
            <a:ext cx="57448" cy="19304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6"/>
          </p:nvPr>
        </p:nvSpPr>
        <p:spPr>
          <a:xfrm>
            <a:off x="1733153" y="2633712"/>
            <a:ext cx="3604816" cy="56815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7" hasCustomPrompt="1"/>
          </p:nvPr>
        </p:nvSpPr>
        <p:spPr>
          <a:xfrm>
            <a:off x="1295400" y="448169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8"/>
          </p:nvPr>
        </p:nvSpPr>
        <p:spPr>
          <a:xfrm>
            <a:off x="1720453" y="4481692"/>
            <a:ext cx="5094784" cy="127000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Coll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sz="quarter" idx="13"/>
          </p:nvPr>
        </p:nvSpPr>
        <p:spPr>
          <a:xfrm>
            <a:off x="1720453" y="1273472"/>
            <a:ext cx="5610225" cy="969740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8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26237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5"/>
          </p:nvPr>
        </p:nvSpPr>
        <p:spPr>
          <a:xfrm>
            <a:off x="1720453" y="2062212"/>
            <a:ext cx="5610226" cy="38926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5" name="Shape 45"/>
          <p:cNvSpPr>
            <a:spLocks noGrp="1"/>
          </p:cNvSpPr>
          <p:nvPr>
            <p:ph type="pic" sz="quarter" idx="16"/>
          </p:nvPr>
        </p:nvSpPr>
        <p:spPr>
          <a:xfrm>
            <a:off x="7947962" y="4669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sz="quarter" idx="17"/>
          </p:nvPr>
        </p:nvSpPr>
        <p:spPr>
          <a:xfrm>
            <a:off x="7947962" y="2457502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sz="quarter" idx="18"/>
          </p:nvPr>
        </p:nvSpPr>
        <p:spPr>
          <a:xfrm>
            <a:off x="10519289" y="4669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quarter" idx="19"/>
          </p:nvPr>
        </p:nvSpPr>
        <p:spPr>
          <a:xfrm>
            <a:off x="10519289" y="2457502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20"/>
          </p:nvPr>
        </p:nvSpPr>
        <p:spPr>
          <a:xfrm>
            <a:off x="1758553" y="4406900"/>
            <a:ext cx="5094784" cy="127000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" y="4241800"/>
            <a:ext cx="57448" cy="2540000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sz="quarter" idx="22"/>
          </p:nvPr>
        </p:nvSpPr>
        <p:spPr>
          <a:xfrm>
            <a:off x="7947962" y="4910334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sz="quarter" idx="23"/>
          </p:nvPr>
        </p:nvSpPr>
        <p:spPr>
          <a:xfrm>
            <a:off x="7947962" y="7363167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sz="quarter" idx="24"/>
          </p:nvPr>
        </p:nvSpPr>
        <p:spPr>
          <a:xfrm>
            <a:off x="10519289" y="4910334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sz="quarter" idx="25"/>
          </p:nvPr>
        </p:nvSpPr>
        <p:spPr>
          <a:xfrm>
            <a:off x="10519289" y="7363167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26" hasCustomPrompt="1"/>
          </p:nvPr>
        </p:nvSpPr>
        <p:spPr>
          <a:xfrm>
            <a:off x="7947962" y="2457502"/>
            <a:ext cx="2485629" cy="2385616"/>
          </a:xfrm>
          <a:prstGeom prst="rect">
            <a:avLst/>
          </a:prstGeom>
          <a:solidFill>
            <a:srgbClr val="03ADB5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27" hasCustomPrompt="1"/>
          </p:nvPr>
        </p:nvSpPr>
        <p:spPr>
          <a:xfrm>
            <a:off x="10519288" y="4910334"/>
            <a:ext cx="2485630" cy="2392165"/>
          </a:xfrm>
          <a:prstGeom prst="rect">
            <a:avLst/>
          </a:prstGeom>
          <a:solidFill>
            <a:srgbClr val="303841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75400" y="9258300"/>
            <a:ext cx="241301" cy="266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355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711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066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422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758553" y="1171872"/>
            <a:ext cx="10671572" cy="147203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Calibri" panose="020F0502020204030204" pitchFamily="34" charset="0"/>
                <a:sym typeface="Avenir Next Condensed Demi Bold"/>
              </a:rPr>
              <a:t>Unit 2</a:t>
            </a: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Calibri" panose="020F0502020204030204" pitchFamily="34" charset="0"/>
                <a:sym typeface="Avenir Next Condensed Demi Bold"/>
              </a:rPr>
              <a:t>Deducing Meaning from Context</a:t>
            </a:r>
            <a:endParaRPr lang="en-GB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Calibri" panose="020F0502020204030204" pitchFamily="34" charset="0"/>
              <a:sym typeface="Avenir Next Condensed Demi Bold"/>
            </a:endParaRPr>
          </a:p>
        </p:txBody>
      </p:sp>
      <p:sp>
        <p:nvSpPr>
          <p:cNvPr id="554" name="Shape 554"/>
          <p:cNvSpPr>
            <a:spLocks noGrp="1"/>
          </p:cNvSpPr>
          <p:nvPr>
            <p:ph type="body" idx="15"/>
          </p:nvPr>
        </p:nvSpPr>
        <p:spPr>
          <a:xfrm>
            <a:off x="1317088" y="1274096"/>
            <a:ext cx="51035" cy="941566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panose="02040602050305030304" pitchFamily="18" charset="0"/>
            </a:endParaRPr>
          </a:p>
        </p:txBody>
      </p:sp>
      <p:sp>
        <p:nvSpPr>
          <p:cNvPr id="556" name="Shape 556"/>
          <p:cNvSpPr>
            <a:spLocks noGrp="1"/>
          </p:cNvSpPr>
          <p:nvPr>
            <p:ph type="body" idx="17"/>
          </p:nvPr>
        </p:nvSpPr>
        <p:spPr>
          <a:xfrm>
            <a:off x="1311224" y="2643906"/>
            <a:ext cx="64128" cy="127000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panose="02040602050305030304" pitchFamily="18" charset="0"/>
            </a:endParaRPr>
          </a:p>
        </p:txBody>
      </p:sp>
      <p:sp>
        <p:nvSpPr>
          <p:cNvPr id="557" name="Shape 557"/>
          <p:cNvSpPr>
            <a:spLocks noGrp="1"/>
          </p:cNvSpPr>
          <p:nvPr>
            <p:ph type="body" idx="18"/>
          </p:nvPr>
        </p:nvSpPr>
        <p:spPr>
          <a:xfrm>
            <a:off x="1758552" y="2660258"/>
            <a:ext cx="8085136" cy="12700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 sz="3600" cap="small" dirty="0">
                <a:latin typeface="Book Antiqua" panose="02040602050305030304" pitchFamily="18" charset="0"/>
                <a:cs typeface="Calibri" panose="020F0502020204030204" pitchFamily="34" charset="0"/>
              </a:rPr>
              <a:t>视频 </a:t>
            </a:r>
            <a:r>
              <a:rPr lang="en-GB" altLang="zh-CN" sz="3600" cap="small" dirty="0">
                <a:latin typeface="Book Antiqua" panose="02040602050305030304" pitchFamily="18" charset="0"/>
                <a:cs typeface="Calibri" panose="020F0502020204030204" pitchFamily="34" charset="0"/>
              </a:rPr>
              <a:t>1</a:t>
            </a:r>
            <a:r>
              <a:rPr lang="zh-CN" altLang="en-US" sz="3600" cap="small" dirty="0"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en-US" altLang="zh-CN" sz="3600" cap="small" dirty="0">
                <a:latin typeface="Book Antiqua" panose="02040602050305030304" pitchFamily="18" charset="0"/>
                <a:cs typeface="Calibri" panose="020F0502020204030204" pitchFamily="34" charset="0"/>
              </a:rPr>
              <a:t>Defining Context Clues</a:t>
            </a:r>
            <a:endParaRPr lang="en-GB" altLang="zh-CN" sz="3600" cap="small" dirty="0"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82261" y="387398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3184526" y="4040185"/>
            <a:ext cx="9859107" cy="1955097"/>
          </a:xfrm>
          <a:prstGeom prst="rect">
            <a:avLst/>
          </a:prstGeom>
        </p:spPr>
        <p:txBody>
          <a:bodyPr/>
          <a:lstStyle/>
          <a:p>
            <a:r>
              <a:rPr lang="en-GB" sz="3600" dirty="0">
                <a:latin typeface="Book Antiqua" panose="02040602050305030304" pitchFamily="18" charset="0"/>
              </a:rPr>
              <a:t>1. What do we mean by ‘deducing meaning from context’?</a:t>
            </a:r>
          </a:p>
          <a:p>
            <a:endParaRPr lang="en-GB" sz="3600" dirty="0">
              <a:latin typeface="Book Antiqua" panose="02040602050305030304" pitchFamily="18" charset="0"/>
            </a:endParaRPr>
          </a:p>
          <a:p>
            <a:r>
              <a:rPr lang="en-GB" sz="3600" dirty="0">
                <a:latin typeface="Book Antiqua" panose="02040602050305030304" pitchFamily="18" charset="0"/>
              </a:rPr>
              <a:t>2. Why is ’deducing meaning from context’ important?</a:t>
            </a:r>
            <a:endParaRPr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307123" y="1746302"/>
            <a:ext cx="5243017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Calibri" panose="020F0502020204030204" pitchFamily="34" charset="0"/>
                <a:sym typeface="Avenir Next Condensed Demi Bold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48706040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682261" y="3790830"/>
            <a:ext cx="9859107" cy="236269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en-US" altLang="zh-CN" sz="3400" dirty="0">
                <a:latin typeface="Book Antiqua" panose="02040602050305030304" pitchFamily="18" charset="0"/>
              </a:rPr>
              <a:t>To determine the meaning of an unknown word by</a:t>
            </a:r>
            <a:r>
              <a:rPr lang="mr-IN" altLang="zh-CN" sz="3400" dirty="0">
                <a:latin typeface="Book Antiqua" panose="02040602050305030304" pitchFamily="18" charset="0"/>
              </a:rPr>
              <a:t>…</a:t>
            </a:r>
            <a:endParaRPr lang="en-GB" altLang="zh-CN" sz="3400" dirty="0">
              <a:latin typeface="Book Antiqua" panose="02040602050305030304" pitchFamily="18" charset="0"/>
            </a:endParaRPr>
          </a:p>
          <a:p>
            <a:pPr marL="892175">
              <a:spcBef>
                <a:spcPts val="3000"/>
              </a:spcBef>
              <a:buClr>
                <a:srgbClr val="0070C0"/>
              </a:buClr>
            </a:pPr>
            <a:r>
              <a:rPr lang="en-US" altLang="zh-CN" sz="3400" dirty="0">
                <a:latin typeface="Book Antiqua" panose="02040602050305030304" pitchFamily="18" charset="0"/>
              </a:rPr>
              <a:t>using contextual clues from the passage </a:t>
            </a:r>
          </a:p>
          <a:p>
            <a:pPr marL="892175">
              <a:spcBef>
                <a:spcPts val="3000"/>
              </a:spcBef>
              <a:buClr>
                <a:srgbClr val="0070C0"/>
              </a:buClr>
            </a:pPr>
            <a:r>
              <a:rPr lang="en-US" altLang="zh-CN" sz="3400" dirty="0">
                <a:latin typeface="Book Antiqua" panose="02040602050305030304" pitchFamily="18" charset="0"/>
              </a:rPr>
              <a:t>using a dictionary or an online search engine</a:t>
            </a: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682260" y="2298383"/>
            <a:ext cx="10147789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What is ’deducing meaning from context’?</a:t>
            </a:r>
          </a:p>
        </p:txBody>
      </p:sp>
      <p:grpSp>
        <p:nvGrpSpPr>
          <p:cNvPr id="3" name="组 2"/>
          <p:cNvGrpSpPr/>
          <p:nvPr/>
        </p:nvGrpSpPr>
        <p:grpSpPr>
          <a:xfrm>
            <a:off x="1670386" y="4854812"/>
            <a:ext cx="592428" cy="574037"/>
            <a:chOff x="1670386" y="4768313"/>
            <a:chExt cx="592428" cy="574037"/>
          </a:xfrm>
        </p:grpSpPr>
        <p:sp>
          <p:nvSpPr>
            <p:cNvPr id="8" name="文本框 7"/>
            <p:cNvSpPr txBox="1"/>
            <p:nvPr/>
          </p:nvSpPr>
          <p:spPr>
            <a:xfrm>
              <a:off x="1670386" y="4768313"/>
              <a:ext cx="592428" cy="574037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2394" y="4898756"/>
              <a:ext cx="368412" cy="313150"/>
            </a:xfrm>
            <a:prstGeom prst="rect">
              <a:avLst/>
            </a:prstGeom>
          </p:spPr>
        </p:pic>
      </p:grpSp>
      <p:grpSp>
        <p:nvGrpSpPr>
          <p:cNvPr id="7" name="组 6"/>
          <p:cNvGrpSpPr/>
          <p:nvPr/>
        </p:nvGrpSpPr>
        <p:grpSpPr>
          <a:xfrm>
            <a:off x="1670386" y="5761977"/>
            <a:ext cx="592428" cy="574037"/>
            <a:chOff x="1670386" y="5650764"/>
            <a:chExt cx="592428" cy="574037"/>
          </a:xfrm>
        </p:grpSpPr>
        <p:sp>
          <p:nvSpPr>
            <p:cNvPr id="12" name="文本框 11"/>
            <p:cNvSpPr txBox="1"/>
            <p:nvPr/>
          </p:nvSpPr>
          <p:spPr>
            <a:xfrm>
              <a:off x="1670386" y="5650764"/>
              <a:ext cx="592428" cy="574037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446" y="5787416"/>
              <a:ext cx="300251" cy="300251"/>
            </a:xfrm>
            <a:prstGeom prst="rect">
              <a:avLst/>
            </a:prstGeom>
          </p:spPr>
        </p:pic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5FE37F22-0448-4846-AD36-B2AA4E16AD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01755" y="2100894"/>
            <a:ext cx="45719" cy="169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326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682260" y="3344250"/>
            <a:ext cx="10128739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en-GB" altLang="zh-CN" sz="3400" dirty="0">
                <a:solidFill>
                  <a:schemeClr val="tx1"/>
                </a:solidFill>
                <a:latin typeface="Book Antiqua" panose="02040602050305030304" pitchFamily="18" charset="0"/>
              </a:rPr>
              <a:t>Words used in a certain passage are always related to one another: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600" i="1" dirty="0">
                <a:latin typeface="Book Antiqua" panose="02040602050305030304" pitchFamily="18" charset="0"/>
              </a:rPr>
              <a:t>Words are used to explain a new concept</a:t>
            </a:r>
            <a:r>
              <a:rPr lang="zh-CN" altLang="zh-CN" sz="3600" dirty="0">
                <a:latin typeface="Book Antiqua" panose="02040602050305030304" pitchFamily="18" charset="0"/>
              </a:rPr>
              <a:t> </a:t>
            </a:r>
            <a:endParaRPr lang="en-GB" altLang="zh-CN" sz="3600" dirty="0">
              <a:latin typeface="Book Antiqua" panose="02040602050305030304" pitchFamily="18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>
                <a:latin typeface="Book Antiqua" panose="02040602050305030304" pitchFamily="18" charset="0"/>
              </a:rPr>
              <a:t>Words </a:t>
            </a:r>
            <a:r>
              <a:rPr lang="en-US" altLang="zh-CN" sz="3600" i="1" dirty="0">
                <a:latin typeface="Book Antiqua" panose="02040602050305030304" pitchFamily="18" charset="0"/>
              </a:rPr>
              <a:t>refer backwards or forwards</a:t>
            </a:r>
            <a:endParaRPr lang="en-US" altLang="zh-CN" sz="3400" dirty="0">
              <a:latin typeface="Book Antiqua" panose="02040602050305030304" pitchFamily="18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400" i="1" dirty="0">
                <a:latin typeface="Book Antiqua" panose="02040602050305030304" pitchFamily="18" charset="0"/>
              </a:rPr>
              <a:t>Words with similar meanings are repeatedly used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400" i="1" dirty="0">
                <a:latin typeface="Book Antiqua" panose="02040602050305030304" pitchFamily="18" charset="0"/>
              </a:rPr>
              <a:t>Words with opposite meanings are used side by side.</a:t>
            </a: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682260" y="2042552"/>
            <a:ext cx="9493739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Context Clues: the connection between words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678" y="2042552"/>
            <a:ext cx="45719" cy="1127735"/>
          </a:xfrm>
          <a:prstGeom prst="rect">
            <a:avLst/>
          </a:prstGeom>
          <a:ln>
            <a:solidFill>
              <a:srgbClr val="12237A"/>
            </a:solidFill>
          </a:ln>
        </p:spPr>
      </p:pic>
    </p:spTree>
    <p:extLst>
      <p:ext uri="{BB962C8B-B14F-4D97-AF65-F5344CB8AC3E}">
        <p14:creationId xmlns:p14="http://schemas.microsoft.com/office/powerpoint/2010/main" val="2919124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3119069" y="2981773"/>
            <a:ext cx="8820149" cy="9202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14325">
              <a:spcBef>
                <a:spcPts val="300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GB" altLang="zh-CN" sz="3200" i="1" dirty="0">
                <a:solidFill>
                  <a:srgbClr val="12237A"/>
                </a:solidFill>
                <a:latin typeface="Book Antiqua" panose="02040602050305030304" pitchFamily="18" charset="0"/>
              </a:rPr>
              <a:t>the writer + a word (hidden meaning) = a criminal</a:t>
            </a:r>
            <a:endParaRPr lang="en-GB" altLang="zh-CN" sz="3200" dirty="0">
              <a:solidFill>
                <a:srgbClr val="12237A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7659" y="1288473"/>
            <a:ext cx="10274907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A Metaphor: the writer-criminal &amp; the reader-detective</a:t>
            </a:r>
          </a:p>
        </p:txBody>
      </p:sp>
      <p:sp>
        <p:nvSpPr>
          <p:cNvPr id="4" name="矩形 3"/>
          <p:cNvSpPr/>
          <p:nvPr/>
        </p:nvSpPr>
        <p:spPr>
          <a:xfrm>
            <a:off x="3007943" y="4310032"/>
            <a:ext cx="904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325" algn="l" defTabSz="457200" hangingPunct="1">
              <a:spcBef>
                <a:spcPts val="300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GB" altLang="zh-CN" sz="3200" i="1" dirty="0">
                <a:solidFill>
                  <a:srgbClr val="12237A"/>
                </a:solidFill>
                <a:latin typeface="Book Antiqua" panose="02040602050305030304" pitchFamily="18" charset="0"/>
                <a:ea typeface="Avenir Next Condensed"/>
                <a:cs typeface="Avenir Next Condensed"/>
                <a:sym typeface="Avenir Next Condensed"/>
              </a:rPr>
              <a:t>the reader + the word (hidden meaning) = a detective</a:t>
            </a:r>
            <a:endParaRPr lang="en-US" altLang="zh-CN" sz="3200" i="1" dirty="0">
              <a:solidFill>
                <a:srgbClr val="12237A"/>
              </a:solidFill>
              <a:latin typeface="Book Antiqua" panose="02040602050305030304" pitchFamily="18" charset="0"/>
              <a:ea typeface="Avenir Next Condensed"/>
              <a:cs typeface="Avenir Next Condensed"/>
              <a:sym typeface="Avenir Next Condensed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07944" y="5427839"/>
            <a:ext cx="880305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325" algn="l" defTabSz="457200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altLang="zh-CN" sz="3200" i="1" dirty="0">
                <a:solidFill>
                  <a:srgbClr val="12237A"/>
                </a:solidFill>
                <a:latin typeface="Book Antiqua" panose="02040602050305030304" pitchFamily="18" charset="0"/>
                <a:ea typeface="Avenir Next Condensed"/>
                <a:cs typeface="Avenir Next Condensed"/>
                <a:sym typeface="Avenir Next Condensed"/>
              </a:rPr>
              <a:t>the word (with its surrounding text) = a crime scene</a:t>
            </a:r>
          </a:p>
          <a:p>
            <a:pPr marL="314325" algn="l" defTabSz="457200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altLang="zh-CN" sz="3200" i="1" dirty="0">
                <a:solidFill>
                  <a:srgbClr val="12237A"/>
                </a:solidFill>
                <a:latin typeface="Book Antiqua" panose="02040602050305030304" pitchFamily="18" charset="0"/>
                <a:ea typeface="Avenir Next Condensed"/>
                <a:cs typeface="Avenir Next Condensed"/>
                <a:sym typeface="Avenir Next Condensed"/>
              </a:rPr>
              <a:t>context clues = traces left behind in the crime scene</a:t>
            </a:r>
            <a:endParaRPr lang="en-US" altLang="zh-CN" sz="3200" i="1" dirty="0">
              <a:solidFill>
                <a:srgbClr val="12237A"/>
              </a:solidFill>
              <a:latin typeface="Book Antiqua" panose="02040602050305030304" pitchFamily="18" charset="0"/>
              <a:ea typeface="Avenir Next Condensed"/>
              <a:cs typeface="Avenir Next Condensed"/>
              <a:sym typeface="Avenir Next Condensed"/>
            </a:endParaRPr>
          </a:p>
        </p:txBody>
      </p:sp>
      <p:sp>
        <p:nvSpPr>
          <p:cNvPr id="9" name="Shape 553"/>
          <p:cNvSpPr>
            <a:spLocks noGrp="1"/>
          </p:cNvSpPr>
          <p:nvPr>
            <p:ph type="body" idx="14"/>
          </p:nvPr>
        </p:nvSpPr>
        <p:spPr>
          <a:xfrm>
            <a:off x="1707660" y="7710346"/>
            <a:ext cx="9760440" cy="1301698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b="1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To return to the crime scene = to go back to context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055" y="1288473"/>
            <a:ext cx="45719" cy="1127735"/>
          </a:xfrm>
          <a:prstGeom prst="rect">
            <a:avLst/>
          </a:prstGeom>
        </p:spPr>
      </p:pic>
      <p:grpSp>
        <p:nvGrpSpPr>
          <p:cNvPr id="3" name="组 2"/>
          <p:cNvGrpSpPr/>
          <p:nvPr/>
        </p:nvGrpSpPr>
        <p:grpSpPr>
          <a:xfrm>
            <a:off x="2415515" y="3123203"/>
            <a:ext cx="592428" cy="574037"/>
            <a:chOff x="2415515" y="3123203"/>
            <a:chExt cx="592428" cy="574037"/>
          </a:xfrm>
        </p:grpSpPr>
        <p:sp>
          <p:nvSpPr>
            <p:cNvPr id="17" name="文本框 16"/>
            <p:cNvSpPr txBox="1"/>
            <p:nvPr/>
          </p:nvSpPr>
          <p:spPr>
            <a:xfrm>
              <a:off x="2415515" y="3123203"/>
              <a:ext cx="592428" cy="574037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0856" y="3198423"/>
              <a:ext cx="456647" cy="456647"/>
            </a:xfrm>
            <a:prstGeom prst="rect">
              <a:avLst/>
            </a:prstGeom>
          </p:spPr>
        </p:pic>
      </p:grpSp>
      <p:grpSp>
        <p:nvGrpSpPr>
          <p:cNvPr id="11" name="组 10"/>
          <p:cNvGrpSpPr/>
          <p:nvPr/>
        </p:nvGrpSpPr>
        <p:grpSpPr>
          <a:xfrm>
            <a:off x="2415515" y="4267104"/>
            <a:ext cx="592428" cy="574037"/>
            <a:chOff x="2415515" y="4267104"/>
            <a:chExt cx="592428" cy="574037"/>
          </a:xfrm>
        </p:grpSpPr>
        <p:sp>
          <p:nvSpPr>
            <p:cNvPr id="12" name="文本框 11"/>
            <p:cNvSpPr txBox="1"/>
            <p:nvPr/>
          </p:nvSpPr>
          <p:spPr>
            <a:xfrm>
              <a:off x="2415515" y="4267104"/>
              <a:ext cx="592428" cy="574037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0856" y="4346545"/>
              <a:ext cx="467335" cy="467335"/>
            </a:xfrm>
            <a:prstGeom prst="rect">
              <a:avLst/>
            </a:prstGeom>
          </p:spPr>
        </p:pic>
      </p:grpSp>
      <p:grpSp>
        <p:nvGrpSpPr>
          <p:cNvPr id="15" name="组 14"/>
          <p:cNvGrpSpPr/>
          <p:nvPr/>
        </p:nvGrpSpPr>
        <p:grpSpPr>
          <a:xfrm>
            <a:off x="2415514" y="5449394"/>
            <a:ext cx="592428" cy="574037"/>
            <a:chOff x="2415514" y="5449394"/>
            <a:chExt cx="592428" cy="574037"/>
          </a:xfrm>
        </p:grpSpPr>
        <p:sp>
          <p:nvSpPr>
            <p:cNvPr id="18" name="文本框 17"/>
            <p:cNvSpPr txBox="1"/>
            <p:nvPr/>
          </p:nvSpPr>
          <p:spPr>
            <a:xfrm>
              <a:off x="2415514" y="5449394"/>
              <a:ext cx="592428" cy="574037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0856" y="5558853"/>
              <a:ext cx="440488" cy="4287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92954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 uiExpand="1" build="p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Memories in Verdigris</Template>
  <TotalTime>1350</TotalTime>
  <Words>183</Words>
  <Application>Microsoft Office PowerPoint</Application>
  <PresentationFormat>自定义</PresentationFormat>
  <Paragraphs>23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Avenir Next Condensed</vt:lpstr>
      <vt:lpstr>Avenir Next Condensed Demi Bold</vt:lpstr>
      <vt:lpstr>Gill Sans</vt:lpstr>
      <vt:lpstr>Lucida Grande</vt:lpstr>
      <vt:lpstr>Arial</vt:lpstr>
      <vt:lpstr>Book Antiqua</vt:lpstr>
      <vt:lpstr>Calibri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杨小京</dc:creator>
  <cp:lastModifiedBy>wadeching@outlook.com</cp:lastModifiedBy>
  <cp:revision>26</cp:revision>
  <dcterms:created xsi:type="dcterms:W3CDTF">2017-12-03T16:40:49Z</dcterms:created>
  <dcterms:modified xsi:type="dcterms:W3CDTF">2017-12-07T16:31:15Z</dcterms:modified>
</cp:coreProperties>
</file>