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57" r:id="rId5"/>
    <p:sldId id="258" r:id="rId6"/>
    <p:sldId id="270" r:id="rId7"/>
    <p:sldId id="271" r:id="rId8"/>
    <p:sldId id="272" r:id="rId9"/>
    <p:sldId id="260" r:id="rId10"/>
    <p:sldId id="267" r:id="rId11"/>
    <p:sldId id="261" r:id="rId12"/>
  </p:sldIdLst>
  <p:sldSz cx="9144000" cy="5143500" type="screen16x9"/>
  <p:notesSz cx="6858000" cy="9144000"/>
  <p:embeddedFontLst>
    <p:embeddedFont>
      <p:font typeface="PT Sans Narrow" panose="02010600030101010101" charset="-122"/>
      <p:regular r:id="rId18"/>
    </p:embeddedFont>
    <p:embeddedFont>
      <p:font typeface="Open Sans" panose="02010600030101010101" charset="-122"/>
      <p:regular r:id="rId19"/>
    </p:embeddedFont>
  </p:embeddedFontLst>
  <p:custDataLst>
    <p:tags r:id="rId20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64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164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be340f71d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be340f71d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be340f71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be340f71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bf2fa9c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bf2fa9c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cd6560e2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cd6560e2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cd6560e2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cd6560e2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cd6560e2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cd6560e2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bf2fa9c4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bf2fa9c47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bf2fa9c4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bf2fa9c4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ed5c531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ed5c531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 panose="02010600030101010101" charset="-122"/>
              <a:buNone/>
              <a:defRPr sz="2400"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1pPr>
          </a:lstStyle>
          <a:p/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 panose="02010600030101010101" charset="-122"/>
              <a:buNone/>
              <a:defRPr sz="3600" b="1">
                <a:solidFill>
                  <a:schemeClr val="accent1"/>
                </a:solidFill>
                <a:latin typeface="PT Sans Narrow" panose="02010600030101010101" charset="-122"/>
                <a:ea typeface="PT Sans Narrow" panose="02010600030101010101" charset="-122"/>
                <a:cs typeface="PT Sans Narrow" panose="02010600030101010101" charset="-122"/>
                <a:sym typeface="PT Sans Narrow" panose="02010600030101010101" charset="-122"/>
              </a:defRPr>
            </a:lvl9pPr>
          </a:lstStyle>
          <a:p/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 panose="02010600030101010101" charset="-122"/>
              <a:buChar char="●"/>
              <a:defRPr sz="18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9pPr>
          </a:lstStyle>
          <a:p/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</a:fld>
            <a:endParaRPr lang="zh-TW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hyperlink" Target="https://archive.ics.uci.edu/ml/datasets/Census-Income+(KDD)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hyperlink" Target="mailto:1164702497@qq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dirty="0"/>
              <a:t>Machine Learning </a:t>
            </a:r>
            <a:r>
              <a:rPr lang="en-US" altLang="zh-CN" dirty="0" smtClean="0"/>
              <a:t>EX</a:t>
            </a:r>
            <a:r>
              <a:rPr lang="zh-TW" dirty="0" smtClean="0"/>
              <a:t>2</a:t>
            </a:r>
            <a:endParaRPr dirty="0"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7225" y="2850055"/>
            <a:ext cx="4870500" cy="117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u="sng" dirty="0" smtClean="0">
                <a:solidFill>
                  <a:schemeClr val="hlink"/>
                </a:solidFill>
              </a:rPr>
              <a:t>752649416</a:t>
            </a:r>
            <a:r>
              <a:rPr lang="en-US" altLang="zh-CN" sz="1400" u="sng" dirty="0" smtClean="0">
                <a:solidFill>
                  <a:schemeClr val="hlink"/>
                </a:solidFill>
              </a:rPr>
              <a:t>@qq.com</a:t>
            </a:r>
            <a:r>
              <a:rPr lang="zh-TW" sz="1400" dirty="0" smtClean="0"/>
              <a:t> </a:t>
            </a: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dirty="0"/>
              <a:t>Outline</a:t>
            </a:r>
            <a:endParaRPr sz="1800" dirty="0"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CN" altLang="en-US" dirty="0" smtClean="0"/>
              <a:t>实验及数据集介绍</a:t>
            </a:r>
            <a:endParaRPr dirty="0"/>
          </a:p>
          <a:p>
            <a:pPr marL="45720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CN" altLang="en-US" dirty="0" smtClean="0"/>
              <a:t>任务描述</a:t>
            </a:r>
            <a:endParaRPr lang="en-US" altLang="zh-CN" dirty="0" smtClean="0"/>
          </a:p>
          <a:p>
            <a:pPr marL="45720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CN" altLang="en-US" dirty="0" smtClean="0"/>
              <a:t>实验要求</a:t>
            </a:r>
            <a:endParaRPr lang="en-US" altLang="zh-CN" dirty="0" smtClean="0"/>
          </a:p>
          <a:p>
            <a:pPr marL="45720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altLang="zh-TW" dirty="0"/>
          </a:p>
          <a:p>
            <a:pPr marL="0" lvl="0" indent="0" algn="l" rtl="0">
              <a:lnSpc>
                <a:spcPct val="17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dirty="0"/>
              <a:t>Task Introduction and Dataset</a:t>
            </a:r>
            <a:endParaRPr dirty="0"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zh-CN" altLang="en-US" dirty="0" smtClean="0"/>
              <a:t>实验</a:t>
            </a:r>
            <a:r>
              <a:rPr lang="zh-TW" dirty="0" smtClean="0"/>
              <a:t>:</a:t>
            </a:r>
            <a:r>
              <a:rPr lang="en-US" altLang="zh-TW" dirty="0" smtClean="0"/>
              <a:t>  </a:t>
            </a:r>
            <a:r>
              <a:rPr lang="zh-TW" dirty="0" smtClean="0"/>
              <a:t> </a:t>
            </a:r>
            <a:r>
              <a:rPr lang="zh-CN" altLang="en-US" dirty="0" smtClean="0"/>
              <a:t>二元分类</a:t>
            </a:r>
            <a:br>
              <a:rPr lang="zh-TW" dirty="0">
                <a:solidFill>
                  <a:srgbClr val="666666"/>
                </a:solidFill>
              </a:rPr>
            </a:br>
            <a:r>
              <a:rPr lang="zh-CN" altLang="en-US" dirty="0"/>
              <a:t>在本次实验中，需要写一个线性二元分类器，根据人们的个人信息，判断其年收入是否高于 </a:t>
            </a:r>
            <a:r>
              <a:rPr lang="en-US" altLang="zh-CN" dirty="0"/>
              <a:t>50,000 </a:t>
            </a:r>
            <a:r>
              <a:rPr lang="zh-CN" altLang="en-US" dirty="0" smtClean="0"/>
              <a:t>美元。</a:t>
            </a:r>
            <a:endParaRPr lang="en-US" altLang="zh-CN" dirty="0" smtClean="0"/>
          </a:p>
          <a:p>
            <a:pPr lvl="0"/>
            <a:endParaRPr lang="en-US" altLang="zh-CN" dirty="0" smtClean="0"/>
          </a:p>
          <a:p>
            <a:pPr lvl="0"/>
            <a:r>
              <a:rPr lang="zh-CN" altLang="en-US" dirty="0" smtClean="0">
                <a:solidFill>
                  <a:srgbClr val="666666"/>
                </a:solidFill>
              </a:rPr>
              <a:t>数据集</a:t>
            </a:r>
            <a:r>
              <a:rPr lang="zh-TW" dirty="0" smtClean="0">
                <a:solidFill>
                  <a:srgbClr val="666666"/>
                </a:solidFill>
              </a:rPr>
              <a:t>:</a:t>
            </a:r>
            <a:r>
              <a:rPr lang="en-US" altLang="zh-TW" dirty="0" smtClean="0">
                <a:solidFill>
                  <a:srgbClr val="666666"/>
                </a:solidFill>
              </a:rPr>
              <a:t>  </a:t>
            </a:r>
            <a:r>
              <a:rPr lang="zh-TW" dirty="0" smtClean="0">
                <a:solidFill>
                  <a:srgbClr val="666666"/>
                </a:solidFill>
              </a:rPr>
              <a:t> </a:t>
            </a:r>
            <a:r>
              <a:rPr lang="zh-TW" u="sng" dirty="0">
                <a:solidFill>
                  <a:schemeClr val="hlink"/>
                </a:solidFill>
                <a:hlinkClick r:id="rId1"/>
              </a:rPr>
              <a:t>Census-Income (KDD) Dataset</a:t>
            </a:r>
            <a:endParaRPr dirty="0">
              <a:solidFill>
                <a:srgbClr val="666666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</a:pPr>
            <a:r>
              <a:rPr lang="zh-CN" altLang="en-US" sz="1600" dirty="0" smtClean="0">
                <a:solidFill>
                  <a:srgbClr val="666666"/>
                </a:solidFill>
              </a:rPr>
              <a:t>移除无关紧要的信息</a:t>
            </a:r>
            <a:endParaRPr sz="1600" dirty="0">
              <a:solidFill>
                <a:srgbClr val="666666"/>
              </a:solidFill>
            </a:endParaRPr>
          </a:p>
          <a:p>
            <a:pPr lvl="1" indent="-330200">
              <a:spcBef>
                <a:spcPts val="0"/>
              </a:spcBef>
              <a:buClr>
                <a:srgbClr val="666666"/>
              </a:buClr>
              <a:buSzPts val="1600"/>
            </a:pPr>
            <a:r>
              <a:rPr lang="zh-CN" altLang="en-US" sz="1600" dirty="0">
                <a:solidFill>
                  <a:srgbClr val="666666"/>
                </a:solidFill>
              </a:rPr>
              <a:t>平衡</a:t>
            </a:r>
            <a:r>
              <a:rPr lang="zh-CN" altLang="en-US" sz="1600" dirty="0" smtClean="0">
                <a:solidFill>
                  <a:srgbClr val="666666"/>
                </a:solidFill>
              </a:rPr>
              <a:t>正负标记</a:t>
            </a:r>
            <a:r>
              <a:rPr lang="zh-CN" altLang="en-US" sz="1600" dirty="0">
                <a:solidFill>
                  <a:srgbClr val="666666"/>
                </a:solidFill>
              </a:rPr>
              <a:t>数据之间的比例</a:t>
            </a:r>
            <a:r>
              <a:rPr lang="zh-CN" altLang="en-US" sz="1600" dirty="0" smtClean="0">
                <a:solidFill>
                  <a:srgbClr val="666666"/>
                </a:solidFill>
              </a:rPr>
              <a:t>。</a:t>
            </a:r>
            <a:endParaRPr lang="en-US" altLang="zh-CN" sz="1600" dirty="0" smtClean="0">
              <a:solidFill>
                <a:srgbClr val="666666"/>
              </a:solidFill>
            </a:endParaRPr>
          </a:p>
          <a:p>
            <a:pPr lvl="1" indent="-330200">
              <a:spcBef>
                <a:spcPts val="0"/>
              </a:spcBef>
              <a:buClr>
                <a:srgbClr val="666666"/>
              </a:buClr>
              <a:buSzPts val="1600"/>
            </a:pPr>
            <a:endParaRPr lang="en-US" altLang="zh-CN" sz="1600" dirty="0">
              <a:solidFill>
                <a:srgbClr val="666666"/>
              </a:solidFill>
            </a:endParaRPr>
          </a:p>
          <a:p>
            <a:r>
              <a:rPr lang="zh-CN" altLang="en-US" dirty="0"/>
              <a:t>实验要求：实验将用 </a:t>
            </a:r>
            <a:r>
              <a:rPr lang="en-US" altLang="zh-CN" dirty="0"/>
              <a:t>logistic regression </a:t>
            </a:r>
            <a:r>
              <a:rPr lang="zh-CN" altLang="en-US" dirty="0"/>
              <a:t>与 </a:t>
            </a:r>
            <a:r>
              <a:rPr lang="en-US" altLang="zh-CN" dirty="0"/>
              <a:t>xgboost model</a:t>
            </a:r>
            <a:r>
              <a:rPr lang="zh-CN" altLang="en-US" dirty="0"/>
              <a:t>两种模型来实现目标</a:t>
            </a:r>
            <a:endParaRPr lang="en-US" altLang="zh-CN" dirty="0"/>
          </a:p>
          <a:p>
            <a:pPr lvl="1" indent="-330200">
              <a:spcBef>
                <a:spcPts val="0"/>
              </a:spcBef>
              <a:buClr>
                <a:srgbClr val="666666"/>
              </a:buClr>
              <a:buSzPts val="1600"/>
            </a:pPr>
            <a:endParaRPr lang="en-US" altLang="zh-CN" sz="16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>
            <a:spLocks noGrp="1"/>
          </p:cNvSpPr>
          <p:nvPr>
            <p:ph type="title"/>
          </p:nvPr>
        </p:nvSpPr>
        <p:spPr>
          <a:xfrm>
            <a:off x="371541" y="251245"/>
            <a:ext cx="6390450" cy="707400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r>
              <a:rPr lang="zh-TW" dirty="0"/>
              <a:t>Data Description</a:t>
            </a:r>
            <a:endParaRPr lang="zh-TW" dirty="0"/>
          </a:p>
        </p:txBody>
      </p:sp>
      <p:sp>
        <p:nvSpPr>
          <p:cNvPr id="2" name="Google Shape;131;p28"/>
          <p:cNvSpPr txBox="1"/>
          <p:nvPr/>
        </p:nvSpPr>
        <p:spPr>
          <a:xfrm>
            <a:off x="478395" y="958645"/>
            <a:ext cx="8423380" cy="4006971"/>
          </a:xfrm>
          <a:prstGeom prst="rect">
            <a:avLst/>
          </a:prstGeom>
          <a:noFill/>
          <a:ln>
            <a:noFill/>
          </a:ln>
        </p:spPr>
        <p:txBody>
          <a:bodyPr wrap="square" lIns="68569" tIns="68569" rIns="68569" bIns="68569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 panose="02010600030101010101" charset="-122"/>
              <a:buChar char="●"/>
              <a:defRPr sz="18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9pPr>
          </a:lstStyle>
          <a:p>
            <a:pPr marL="342900" indent="-266700">
              <a:buClr>
                <a:srgbClr val="000000"/>
              </a:buClr>
              <a:buSzPts val="2000"/>
            </a:pPr>
            <a:r>
              <a:rPr lang="zh-TW" altLang="en-US" sz="1500" spc="80" dirty="0" smtClean="0">
                <a:solidFill>
                  <a:srgbClr val="000000"/>
                </a:solidFill>
              </a:rPr>
              <a:t>这</a:t>
            </a:r>
            <a:r>
              <a:rPr lang="zh-TW" altLang="en-US" sz="1500" spc="80" dirty="0">
                <a:solidFill>
                  <a:srgbClr val="000000"/>
                </a:solidFill>
              </a:rPr>
              <a:t>份数据集来自</a:t>
            </a:r>
            <a:r>
              <a:rPr lang="en-US" altLang="zh-TW" sz="1500" spc="80" dirty="0">
                <a:solidFill>
                  <a:srgbClr val="000000"/>
                </a:solidFill>
              </a:rPr>
              <a:t>UCI Machine Learning Repository </a:t>
            </a:r>
            <a:r>
              <a:rPr lang="zh-TW" altLang="en-US" sz="1500" spc="80" dirty="0">
                <a:solidFill>
                  <a:srgbClr val="000000"/>
                </a:solidFill>
              </a:rPr>
              <a:t>的 </a:t>
            </a:r>
            <a:r>
              <a:rPr lang="en-US" altLang="zh-TW" sz="1500" spc="80" dirty="0">
                <a:solidFill>
                  <a:srgbClr val="000000"/>
                </a:solidFill>
              </a:rPr>
              <a:t>Census-Income (KDD) Data Set</a:t>
            </a:r>
            <a:r>
              <a:rPr lang="zh-TW" altLang="en-US" sz="1500" spc="80" dirty="0">
                <a:solidFill>
                  <a:srgbClr val="000000"/>
                </a:solidFill>
              </a:rPr>
              <a:t>，</a:t>
            </a:r>
            <a:r>
              <a:rPr lang="en-US" altLang="zh-TW" sz="1500" spc="80" dirty="0">
                <a:solidFill>
                  <a:srgbClr val="000000"/>
                </a:solidFill>
              </a:rPr>
              <a:t>train.csv</a:t>
            </a:r>
            <a:r>
              <a:rPr lang="zh-TW" altLang="en-US" sz="1500" spc="80" dirty="0">
                <a:solidFill>
                  <a:srgbClr val="000000"/>
                </a:solidFill>
              </a:rPr>
              <a:t>、</a:t>
            </a:r>
            <a:r>
              <a:rPr lang="en-US" altLang="zh-TW" sz="1500" spc="80" dirty="0">
                <a:solidFill>
                  <a:srgbClr val="000000"/>
                </a:solidFill>
              </a:rPr>
              <a:t>test_no_label.csv</a:t>
            </a:r>
            <a:r>
              <a:rPr lang="zh-TW" altLang="en-US" sz="1500" spc="80" dirty="0">
                <a:solidFill>
                  <a:srgbClr val="000000"/>
                </a:solidFill>
              </a:rPr>
              <a:t>、</a:t>
            </a:r>
            <a:r>
              <a:rPr lang="en-US" altLang="zh-TW" sz="1500" spc="80" dirty="0">
                <a:solidFill>
                  <a:srgbClr val="000000"/>
                </a:solidFill>
              </a:rPr>
              <a:t>sample_submission.csv</a:t>
            </a:r>
            <a:r>
              <a:rPr lang="zh-TW" altLang="en-US" sz="1500" spc="80" dirty="0">
                <a:solidFill>
                  <a:srgbClr val="000000"/>
                </a:solidFill>
              </a:rPr>
              <a:t>是数据集中原有的</a:t>
            </a:r>
            <a:r>
              <a:rPr lang="zh-TW" altLang="en-US" sz="1500" spc="80" dirty="0" smtClean="0">
                <a:solidFill>
                  <a:srgbClr val="000000"/>
                </a:solidFill>
              </a:rPr>
              <a:t>数据</a:t>
            </a:r>
            <a:r>
              <a:rPr lang="en-US" altLang="zh-TW" sz="1500" spc="80" dirty="0" smtClean="0">
                <a:solidFill>
                  <a:srgbClr val="000000"/>
                </a:solidFill>
              </a:rPr>
              <a:t>(</a:t>
            </a:r>
            <a:r>
              <a:rPr lang="zh-CN" altLang="en-US" sz="1500" spc="80" dirty="0" smtClean="0">
                <a:solidFill>
                  <a:srgbClr val="000000"/>
                </a:solidFill>
              </a:rPr>
              <a:t>建议使用</a:t>
            </a:r>
            <a:r>
              <a:rPr lang="en-US" altLang="zh-CN" sz="1500" spc="80" dirty="0" smtClean="0">
                <a:solidFill>
                  <a:srgbClr val="000000"/>
                </a:solidFill>
              </a:rPr>
              <a:t>Notepad++</a:t>
            </a:r>
            <a:r>
              <a:rPr lang="zh-CN" altLang="en-US" sz="1500" spc="80" dirty="0" smtClean="0">
                <a:solidFill>
                  <a:srgbClr val="000000"/>
                </a:solidFill>
              </a:rPr>
              <a:t>打开</a:t>
            </a:r>
            <a:r>
              <a:rPr lang="en-US" altLang="zh-TW" sz="1500" spc="80" dirty="0" smtClean="0">
                <a:solidFill>
                  <a:srgbClr val="000000"/>
                </a:solidFill>
              </a:rPr>
              <a:t>)</a:t>
            </a:r>
            <a:r>
              <a:rPr lang="zh-TW" altLang="en-US" sz="1500" spc="80" dirty="0" smtClean="0">
                <a:solidFill>
                  <a:srgbClr val="000000"/>
                </a:solidFill>
              </a:rPr>
              <a:t>。</a:t>
            </a:r>
            <a:r>
              <a:rPr lang="zh-TW" altLang="en-US" sz="1500" spc="80" dirty="0">
                <a:solidFill>
                  <a:srgbClr val="000000"/>
                </a:solidFill>
              </a:rPr>
              <a:t>本次实验只需要</a:t>
            </a:r>
            <a:r>
              <a:rPr lang="en-US" altLang="zh-TW" sz="1500" spc="80" dirty="0" err="1">
                <a:solidFill>
                  <a:srgbClr val="000000"/>
                </a:solidFill>
              </a:rPr>
              <a:t>X_train</a:t>
            </a:r>
            <a:r>
              <a:rPr lang="zh-TW" altLang="en-US" sz="1500" spc="80" dirty="0">
                <a:solidFill>
                  <a:srgbClr val="000000"/>
                </a:solidFill>
              </a:rPr>
              <a:t>、</a:t>
            </a:r>
            <a:r>
              <a:rPr lang="en-US" altLang="zh-TW" sz="1500" spc="80" dirty="0" err="1">
                <a:solidFill>
                  <a:srgbClr val="000000"/>
                </a:solidFill>
              </a:rPr>
              <a:t>Y_train</a:t>
            </a:r>
            <a:r>
              <a:rPr lang="zh-TW" altLang="en-US" sz="1500" spc="80" dirty="0">
                <a:solidFill>
                  <a:srgbClr val="000000"/>
                </a:solidFill>
              </a:rPr>
              <a:t>这</a:t>
            </a:r>
            <a:r>
              <a:rPr lang="zh-CN" altLang="zh-TW" sz="1500" spc="80" dirty="0">
                <a:solidFill>
                  <a:srgbClr val="000000"/>
                </a:solidFill>
              </a:rPr>
              <a:t>两</a:t>
            </a:r>
            <a:r>
              <a:rPr lang="zh-TW" altLang="en-US" sz="1500" spc="80" dirty="0">
                <a:solidFill>
                  <a:srgbClr val="000000"/>
                </a:solidFill>
              </a:rPr>
              <a:t>个文件</a:t>
            </a:r>
            <a:r>
              <a:rPr lang="zh-TW" altLang="en-US" sz="1500" spc="80" dirty="0" smtClean="0">
                <a:solidFill>
                  <a:srgbClr val="000000"/>
                </a:solidFill>
              </a:rPr>
              <a:t>。</a:t>
            </a:r>
            <a:endParaRPr lang="en-US" altLang="zh-TW" sz="1500" spc="80" dirty="0" smtClean="0">
              <a:solidFill>
                <a:srgbClr val="000000"/>
              </a:solidFill>
            </a:endParaRPr>
          </a:p>
          <a:p>
            <a:pPr marL="76200" indent="0">
              <a:buClr>
                <a:srgbClr val="000000"/>
              </a:buClr>
              <a:buSzPts val="2000"/>
              <a:buNone/>
            </a:pPr>
            <a:endParaRPr lang="zh-TW" altLang="en-US" sz="1500" dirty="0">
              <a:solidFill>
                <a:srgbClr val="000000"/>
              </a:solidFill>
            </a:endParaRPr>
          </a:p>
          <a:p>
            <a:pPr marL="342900" indent="-257175">
              <a:buClr>
                <a:srgbClr val="000000"/>
              </a:buClr>
            </a:pPr>
            <a:r>
              <a:rPr lang="zh-CN" altLang="en-US" sz="1500" spc="80" dirty="0">
                <a:solidFill>
                  <a:srgbClr val="000000"/>
                </a:solidFill>
              </a:rPr>
              <a:t>助教已对数据进行处理</a:t>
            </a:r>
            <a:endParaRPr lang="en-US" altLang="zh-CN" sz="1500" spc="80" dirty="0">
              <a:solidFill>
                <a:srgbClr val="000000"/>
              </a:solidFill>
            </a:endParaRPr>
          </a:p>
          <a:p>
            <a:pPr marL="342900" indent="-257175">
              <a:buClr>
                <a:srgbClr val="000000"/>
              </a:buClr>
            </a:pPr>
            <a:endParaRPr lang="en-US" altLang="zh-TW" sz="1500" dirty="0">
              <a:solidFill>
                <a:srgbClr val="000000"/>
              </a:solidFill>
            </a:endParaRPr>
          </a:p>
          <a:p>
            <a:pPr marL="342900" indent="-257175">
              <a:buClr>
                <a:srgbClr val="000000"/>
              </a:buClr>
            </a:pPr>
            <a:endParaRPr lang="en-US" altLang="zh-TW" sz="1500" dirty="0" smtClean="0">
              <a:solidFill>
                <a:srgbClr val="000000"/>
              </a:solidFill>
            </a:endParaRPr>
          </a:p>
          <a:p>
            <a:pPr marL="85725" indent="0">
              <a:buClr>
                <a:srgbClr val="000000"/>
              </a:buClr>
              <a:buNone/>
            </a:pPr>
            <a:endParaRPr lang="zh-TW" altLang="en-US" sz="135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>
            <a:spLocks noGrp="1"/>
          </p:cNvSpPr>
          <p:nvPr>
            <p:ph type="title"/>
          </p:nvPr>
        </p:nvSpPr>
        <p:spPr>
          <a:xfrm>
            <a:off x="371605" y="252145"/>
            <a:ext cx="6390323" cy="949643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r>
              <a:rPr lang="zh-TW" dirty="0"/>
              <a:t>Training Data</a:t>
            </a:r>
            <a:br>
              <a:rPr lang="zh-TW" dirty="0"/>
            </a:br>
            <a:r>
              <a:rPr lang="zh-CN" altLang="en-US" sz="1800" dirty="0" smtClean="0">
                <a:ea typeface="宋体" panose="02010600030101010101" pitchFamily="2" charset="-122"/>
              </a:rPr>
              <a:t>以下</a:t>
            </a:r>
            <a:r>
              <a:rPr lang="zh-CN" altLang="zh-TW" sz="1800" dirty="0" smtClean="0">
                <a:ea typeface="宋体" panose="02010600030101010101" pitchFamily="2" charset="-122"/>
              </a:rPr>
              <a:t>介绍</a:t>
            </a:r>
            <a:r>
              <a:rPr lang="zh-CN" altLang="zh-TW" sz="1800" dirty="0">
                <a:ea typeface="宋体" panose="02010600030101010101" pitchFamily="2" charset="-122"/>
              </a:rPr>
              <a:t>数据集的情况</a:t>
            </a:r>
            <a:endParaRPr lang="zh-CN" altLang="zh-TW" sz="1800" dirty="0">
              <a:ea typeface="宋体" panose="02010600030101010101" pitchFamily="2" charset="-122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945169" y="3063775"/>
            <a:ext cx="4382550" cy="68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endParaRPr sz="105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83" b="48889"/>
          <a:stretch>
            <a:fillRect/>
          </a:stretch>
        </p:blipFill>
        <p:spPr>
          <a:xfrm>
            <a:off x="247507" y="1262294"/>
            <a:ext cx="8594682" cy="2374680"/>
          </a:xfrm>
          <a:prstGeom prst="rect">
            <a:avLst/>
          </a:prstGeom>
        </p:spPr>
      </p:pic>
      <p:sp>
        <p:nvSpPr>
          <p:cNvPr id="10" name="Google Shape;137;p29"/>
          <p:cNvSpPr txBox="1"/>
          <p:nvPr/>
        </p:nvSpPr>
        <p:spPr>
          <a:xfrm>
            <a:off x="371605" y="3745300"/>
            <a:ext cx="7422002" cy="1224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457200" lvl="0" indent="-342900">
              <a:lnSpc>
                <a:spcPct val="150000"/>
              </a:lnSpc>
              <a:buClr>
                <a:srgbClr val="666666"/>
              </a:buClr>
              <a:buSzPts val="1800"/>
              <a:buChar char="●"/>
            </a:pPr>
            <a:r>
              <a:rPr lang="en-US" altLang="zh-TW" dirty="0">
                <a:solidFill>
                  <a:srgbClr val="666666"/>
                </a:solidFill>
              </a:rPr>
              <a:t>train.csv, test_no_label.csv</a:t>
            </a:r>
            <a:endParaRPr lang="en-US" altLang="zh-CN" dirty="0">
              <a:solidFill>
                <a:srgbClr val="666666"/>
              </a:solidFill>
            </a:endParaRPr>
          </a:p>
          <a:p>
            <a:pPr marL="914400" lvl="1" indent="-330200">
              <a:lnSpc>
                <a:spcPct val="150000"/>
              </a:lnSpc>
              <a:buClr>
                <a:srgbClr val="666666"/>
              </a:buClr>
              <a:buSzPts val="1600"/>
              <a:buChar char="○"/>
            </a:pPr>
            <a:r>
              <a:rPr lang="zh-CN" altLang="en-US" sz="1200" dirty="0" smtClean="0">
                <a:solidFill>
                  <a:srgbClr val="666666"/>
                </a:solidFill>
              </a:rPr>
              <a:t>原始数据</a:t>
            </a:r>
            <a:endParaRPr lang="en-US" altLang="zh-CN" sz="1200" dirty="0">
              <a:solidFill>
                <a:srgbClr val="666666"/>
              </a:solidFill>
            </a:endParaRPr>
          </a:p>
          <a:p>
            <a:pPr marL="914400" lvl="1" indent="-330200">
              <a:lnSpc>
                <a:spcPct val="150000"/>
              </a:lnSpc>
              <a:buClr>
                <a:srgbClr val="666666"/>
              </a:buClr>
              <a:buSzPts val="1600"/>
              <a:buChar char="○"/>
            </a:pPr>
            <a:r>
              <a:rPr lang="zh-CN" altLang="en-US" sz="1200" dirty="0">
                <a:solidFill>
                  <a:srgbClr val="666666"/>
                </a:solidFill>
              </a:rPr>
              <a:t>移除无关紧要的</a:t>
            </a:r>
            <a:r>
              <a:rPr lang="zh-CN" altLang="en-US" sz="1200" dirty="0" smtClean="0">
                <a:solidFill>
                  <a:srgbClr val="666666"/>
                </a:solidFill>
              </a:rPr>
              <a:t>信息，平衡正负面标记</a:t>
            </a:r>
            <a:r>
              <a:rPr lang="zh-CN" altLang="en-US" sz="1200" dirty="0">
                <a:solidFill>
                  <a:srgbClr val="666666"/>
                </a:solidFill>
              </a:rPr>
              <a:t>数据之间的比例</a:t>
            </a:r>
            <a:r>
              <a:rPr lang="zh-CN" altLang="en-US" sz="1600" dirty="0">
                <a:solidFill>
                  <a:srgbClr val="666666"/>
                </a:solidFill>
              </a:rPr>
              <a:t>。</a:t>
            </a:r>
            <a:endParaRPr lang="zh-CN" altLang="en-US" sz="1600" dirty="0">
              <a:solidFill>
                <a:srgbClr val="666666"/>
              </a:solidFill>
            </a:endParaRPr>
          </a:p>
          <a:p>
            <a:pPr marL="584200" lvl="1">
              <a:buClr>
                <a:srgbClr val="666666"/>
              </a:buClr>
              <a:buSzPts val="1600"/>
            </a:pPr>
            <a:endParaRPr lang="en-US" altLang="zh-CN" sz="1600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>
            <a:spLocks noGrp="1"/>
          </p:cNvSpPr>
          <p:nvPr>
            <p:ph type="title"/>
          </p:nvPr>
        </p:nvSpPr>
        <p:spPr>
          <a:xfrm>
            <a:off x="371605" y="252145"/>
            <a:ext cx="6390323" cy="949643"/>
          </a:xfrm>
          <a:prstGeom prst="rect">
            <a:avLst/>
          </a:prstGeom>
        </p:spPr>
        <p:txBody>
          <a:bodyPr spcFirstLastPara="1" wrap="square" lIns="68569" tIns="68569" rIns="68569" bIns="68569" anchor="t" anchorCtr="0">
            <a:noAutofit/>
          </a:bodyPr>
          <a:lstStyle/>
          <a:p>
            <a:r>
              <a:rPr lang="zh-TW" dirty="0"/>
              <a:t>Training Data</a:t>
            </a:r>
            <a:br>
              <a:rPr lang="zh-TW" dirty="0"/>
            </a:br>
            <a:r>
              <a:rPr lang="zh-CN" altLang="en-US" sz="1800" dirty="0" smtClean="0">
                <a:ea typeface="宋体" panose="02010600030101010101" pitchFamily="2" charset="-122"/>
              </a:rPr>
              <a:t>以下</a:t>
            </a:r>
            <a:r>
              <a:rPr lang="zh-CN" altLang="zh-TW" sz="1800" dirty="0" smtClean="0">
                <a:ea typeface="宋体" panose="02010600030101010101" pitchFamily="2" charset="-122"/>
              </a:rPr>
              <a:t>介绍</a:t>
            </a:r>
            <a:r>
              <a:rPr lang="zh-CN" altLang="zh-TW" sz="1800" dirty="0">
                <a:ea typeface="宋体" panose="02010600030101010101" pitchFamily="2" charset="-122"/>
              </a:rPr>
              <a:t>数据集的情况</a:t>
            </a:r>
            <a:endParaRPr lang="zh-CN" altLang="zh-TW" sz="1800" dirty="0">
              <a:ea typeface="宋体" panose="02010600030101010101" pitchFamily="2" charset="-122"/>
            </a:endParaRPr>
          </a:p>
        </p:txBody>
      </p:sp>
      <p:sp>
        <p:nvSpPr>
          <p:cNvPr id="137" name="Google Shape;137;p29"/>
          <p:cNvSpPr txBox="1"/>
          <p:nvPr/>
        </p:nvSpPr>
        <p:spPr>
          <a:xfrm>
            <a:off x="103581" y="3320304"/>
            <a:ext cx="8229147" cy="1706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 marL="457200" lvl="0" indent="-342900">
              <a:buClr>
                <a:srgbClr val="666666"/>
              </a:buClr>
              <a:buSzPts val="1800"/>
              <a:buChar char="●"/>
            </a:pPr>
            <a:r>
              <a:rPr lang="en-US" altLang="zh-TW" dirty="0" err="1" smtClean="0">
                <a:solidFill>
                  <a:srgbClr val="666666"/>
                </a:solidFill>
              </a:rPr>
              <a:t>X_train</a:t>
            </a:r>
            <a:r>
              <a:rPr lang="zh-CN" altLang="en-US" dirty="0" smtClean="0">
                <a:solidFill>
                  <a:srgbClr val="666666"/>
                </a:solidFill>
              </a:rPr>
              <a:t>（左图）</a:t>
            </a:r>
            <a:r>
              <a:rPr lang="en-US" altLang="zh-TW" dirty="0" smtClean="0">
                <a:solidFill>
                  <a:srgbClr val="666666"/>
                </a:solidFill>
              </a:rPr>
              <a:t>, </a:t>
            </a:r>
            <a:r>
              <a:rPr lang="en-US" altLang="zh-TW" dirty="0" err="1" smtClean="0">
                <a:solidFill>
                  <a:srgbClr val="666666"/>
                </a:solidFill>
              </a:rPr>
              <a:t>Y_train</a:t>
            </a:r>
            <a:r>
              <a:rPr lang="zh-CN" altLang="en-US" dirty="0" smtClean="0">
                <a:solidFill>
                  <a:srgbClr val="666666"/>
                </a:solidFill>
              </a:rPr>
              <a:t>（右图）</a:t>
            </a:r>
            <a:endParaRPr lang="en-US" altLang="zh-CN" dirty="0">
              <a:solidFill>
                <a:srgbClr val="666666"/>
              </a:solidFill>
            </a:endParaRPr>
          </a:p>
          <a:p>
            <a:pPr marL="914400" lvl="1" indent="-330200">
              <a:lnSpc>
                <a:spcPct val="150000"/>
              </a:lnSpc>
              <a:buClr>
                <a:srgbClr val="666666"/>
              </a:buClr>
              <a:buSzPts val="1600"/>
              <a:buChar char="○"/>
            </a:pPr>
            <a:r>
              <a:rPr lang="en-US" altLang="zh-TW" sz="1200" dirty="0" smtClean="0">
                <a:solidFill>
                  <a:srgbClr val="666666"/>
                </a:solidFill>
              </a:rPr>
              <a:t>train.csv </a:t>
            </a:r>
            <a:r>
              <a:rPr lang="en-US" altLang="zh-TW" sz="1200" dirty="0">
                <a:solidFill>
                  <a:srgbClr val="666666"/>
                </a:solidFill>
              </a:rPr>
              <a:t>=&gt; </a:t>
            </a:r>
            <a:r>
              <a:rPr lang="zh-CN" altLang="en-US" sz="1200" dirty="0" smtClean="0">
                <a:solidFill>
                  <a:srgbClr val="666666"/>
                </a:solidFill>
              </a:rPr>
              <a:t>对离散值进行</a:t>
            </a:r>
            <a:r>
              <a:rPr lang="en-US" altLang="zh-TW" sz="1200" dirty="0" smtClean="0">
                <a:solidFill>
                  <a:srgbClr val="666666"/>
                </a:solidFill>
              </a:rPr>
              <a:t>one-hot</a:t>
            </a:r>
            <a:r>
              <a:rPr lang="zh-CN" altLang="en-US" sz="1200" dirty="0" smtClean="0">
                <a:solidFill>
                  <a:srgbClr val="666666"/>
                </a:solidFill>
              </a:rPr>
              <a:t>编码（</a:t>
            </a:r>
            <a:r>
              <a:rPr lang="zh-CN" altLang="en-US" sz="1200" dirty="0">
                <a:solidFill>
                  <a:srgbClr val="666666"/>
                </a:solidFill>
              </a:rPr>
              <a:t>编码后的特征，其实每一维度的特征都</a:t>
            </a:r>
            <a:r>
              <a:rPr lang="zh-CN" altLang="en-US" sz="1200" dirty="0" smtClean="0">
                <a:solidFill>
                  <a:srgbClr val="666666"/>
                </a:solidFill>
              </a:rPr>
              <a:t>可以</a:t>
            </a:r>
            <a:endParaRPr lang="en-US" altLang="zh-CN" sz="1200" dirty="0" smtClean="0">
              <a:solidFill>
                <a:srgbClr val="666666"/>
              </a:solidFill>
            </a:endParaRPr>
          </a:p>
          <a:p>
            <a:pPr marL="584200" lvl="1">
              <a:lnSpc>
                <a:spcPct val="150000"/>
              </a:lnSpc>
              <a:buClr>
                <a:srgbClr val="666666"/>
              </a:buClr>
              <a:buSzPts val="1600"/>
            </a:pPr>
            <a:r>
              <a:rPr lang="en-US" altLang="zh-CN" sz="1200" dirty="0">
                <a:solidFill>
                  <a:srgbClr val="666666"/>
                </a:solidFill>
              </a:rPr>
              <a:t> </a:t>
            </a:r>
            <a:r>
              <a:rPr lang="en-US" altLang="zh-CN" sz="1200" dirty="0" smtClean="0">
                <a:solidFill>
                  <a:srgbClr val="666666"/>
                </a:solidFill>
              </a:rPr>
              <a:t>       </a:t>
            </a:r>
            <a:r>
              <a:rPr lang="zh-CN" altLang="en-US" sz="1200" dirty="0" smtClean="0">
                <a:solidFill>
                  <a:srgbClr val="666666"/>
                </a:solidFill>
              </a:rPr>
              <a:t>看做</a:t>
            </a:r>
            <a:r>
              <a:rPr lang="zh-CN" altLang="en-US" sz="1200" dirty="0">
                <a:solidFill>
                  <a:srgbClr val="666666"/>
                </a:solidFill>
              </a:rPr>
              <a:t>是连续的特征</a:t>
            </a:r>
            <a:r>
              <a:rPr lang="zh-CN" altLang="en-US" sz="1200" dirty="0" smtClean="0">
                <a:solidFill>
                  <a:srgbClr val="666666"/>
                </a:solidFill>
              </a:rPr>
              <a:t>。就</a:t>
            </a:r>
            <a:r>
              <a:rPr lang="zh-CN" altLang="en-US" sz="1200" dirty="0">
                <a:solidFill>
                  <a:srgbClr val="666666"/>
                </a:solidFill>
              </a:rPr>
              <a:t>可以跟对连续型特征的归一化方法一样，对每一维特征进行</a:t>
            </a:r>
            <a:r>
              <a:rPr lang="zh-CN" altLang="en-US" sz="1200" dirty="0" smtClean="0">
                <a:solidFill>
                  <a:srgbClr val="666666"/>
                </a:solidFill>
              </a:rPr>
              <a:t>归</a:t>
            </a:r>
            <a:endParaRPr lang="en-US" altLang="zh-CN" sz="1200" dirty="0" smtClean="0">
              <a:solidFill>
                <a:srgbClr val="666666"/>
              </a:solidFill>
            </a:endParaRPr>
          </a:p>
          <a:p>
            <a:pPr marL="584200" lvl="1">
              <a:lnSpc>
                <a:spcPct val="150000"/>
              </a:lnSpc>
              <a:buClr>
                <a:srgbClr val="666666"/>
              </a:buClr>
              <a:buSzPts val="1600"/>
            </a:pPr>
            <a:r>
              <a:rPr lang="en-US" altLang="zh-CN" sz="1200" dirty="0">
                <a:solidFill>
                  <a:srgbClr val="666666"/>
                </a:solidFill>
              </a:rPr>
              <a:t> </a:t>
            </a:r>
            <a:r>
              <a:rPr lang="en-US" altLang="zh-CN" sz="1200" dirty="0" smtClean="0">
                <a:solidFill>
                  <a:srgbClr val="666666"/>
                </a:solidFill>
              </a:rPr>
              <a:t>       </a:t>
            </a:r>
            <a:r>
              <a:rPr lang="zh-CN" altLang="en-US" sz="1200" dirty="0" smtClean="0">
                <a:solidFill>
                  <a:srgbClr val="666666"/>
                </a:solidFill>
              </a:rPr>
              <a:t>一化。</a:t>
            </a:r>
            <a:r>
              <a:rPr lang="zh-CN" altLang="en-US" sz="1200" dirty="0">
                <a:solidFill>
                  <a:srgbClr val="666666"/>
                </a:solidFill>
              </a:rPr>
              <a:t>比如归一化到</a:t>
            </a:r>
            <a:r>
              <a:rPr lang="en-US" altLang="zh-CN" sz="1200" dirty="0">
                <a:solidFill>
                  <a:srgbClr val="666666"/>
                </a:solidFill>
              </a:rPr>
              <a:t>[-1,1]</a:t>
            </a:r>
            <a:r>
              <a:rPr lang="zh-CN" altLang="en-US" sz="1200" dirty="0">
                <a:solidFill>
                  <a:srgbClr val="666666"/>
                </a:solidFill>
              </a:rPr>
              <a:t>，或者归一化到均值为</a:t>
            </a:r>
            <a:r>
              <a:rPr lang="en-US" altLang="zh-CN" sz="1200" dirty="0">
                <a:solidFill>
                  <a:srgbClr val="666666"/>
                </a:solidFill>
              </a:rPr>
              <a:t>0,</a:t>
            </a:r>
            <a:r>
              <a:rPr lang="zh-CN" altLang="en-US" sz="1200" dirty="0">
                <a:solidFill>
                  <a:srgbClr val="666666"/>
                </a:solidFill>
              </a:rPr>
              <a:t>方差为</a:t>
            </a:r>
            <a:r>
              <a:rPr lang="en-US" altLang="zh-CN" sz="1200" dirty="0">
                <a:solidFill>
                  <a:srgbClr val="666666"/>
                </a:solidFill>
              </a:rPr>
              <a:t>1</a:t>
            </a:r>
            <a:r>
              <a:rPr lang="zh-CN" altLang="en-US" sz="1200" dirty="0">
                <a:solidFill>
                  <a:srgbClr val="666666"/>
                </a:solidFill>
              </a:rPr>
              <a:t>。）</a:t>
            </a:r>
            <a:endParaRPr lang="en-US" altLang="zh-CN" sz="1200" dirty="0">
              <a:solidFill>
                <a:srgbClr val="666666"/>
              </a:solidFill>
            </a:endParaRPr>
          </a:p>
          <a:p>
            <a:pPr marL="914400" lvl="1" indent="-330200">
              <a:lnSpc>
                <a:spcPct val="150000"/>
              </a:lnSpc>
              <a:buClr>
                <a:srgbClr val="666666"/>
              </a:buClr>
              <a:buSzPts val="1600"/>
              <a:buChar char="○"/>
            </a:pPr>
            <a:r>
              <a:rPr lang="en-US" altLang="zh-TW" sz="1200" dirty="0" err="1" smtClean="0">
                <a:solidFill>
                  <a:srgbClr val="666666"/>
                </a:solidFill>
              </a:rPr>
              <a:t>X_train</a:t>
            </a:r>
            <a:r>
              <a:rPr lang="en-US" altLang="zh-TW" sz="1200" dirty="0">
                <a:solidFill>
                  <a:srgbClr val="666666"/>
                </a:solidFill>
              </a:rPr>
              <a:t> </a:t>
            </a:r>
            <a:r>
              <a:rPr lang="en-US" altLang="zh-TW" sz="1200" dirty="0" smtClean="0">
                <a:solidFill>
                  <a:srgbClr val="666666"/>
                </a:solidFill>
              </a:rPr>
              <a:t>510</a:t>
            </a:r>
            <a:r>
              <a:rPr lang="zh-CN" altLang="en-US" sz="1200" dirty="0" smtClean="0">
                <a:solidFill>
                  <a:srgbClr val="666666"/>
                </a:solidFill>
              </a:rPr>
              <a:t>维</a:t>
            </a:r>
            <a:r>
              <a:rPr lang="en-US" altLang="zh-TW" sz="1200" dirty="0" smtClean="0">
                <a:solidFill>
                  <a:srgbClr val="666666"/>
                </a:solidFill>
              </a:rPr>
              <a:t> feature</a:t>
            </a:r>
            <a:r>
              <a:rPr lang="zh-CN" altLang="en-US" sz="1200" dirty="0" smtClean="0">
                <a:solidFill>
                  <a:srgbClr val="666666"/>
                </a:solidFill>
                <a:ea typeface="宋体" panose="02010600030101010101" pitchFamily="2" charset="-122"/>
              </a:rPr>
              <a:t>，</a:t>
            </a:r>
            <a:r>
              <a:rPr lang="zh-CN" altLang="en-US" sz="1200" dirty="0" smtClean="0">
                <a:solidFill>
                  <a:srgbClr val="666666"/>
                </a:solidFill>
              </a:rPr>
              <a:t>有</a:t>
            </a:r>
            <a:r>
              <a:rPr lang="en-US" altLang="zh-CN" sz="1200" dirty="0" smtClean="0">
                <a:solidFill>
                  <a:srgbClr val="666666"/>
                </a:solidFill>
              </a:rPr>
              <a:t>54256</a:t>
            </a:r>
            <a:r>
              <a:rPr lang="zh-CN" altLang="en-US" sz="1200" dirty="0" smtClean="0">
                <a:solidFill>
                  <a:srgbClr val="666666"/>
                </a:solidFill>
              </a:rPr>
              <a:t>个样本</a:t>
            </a:r>
            <a:endParaRPr lang="en-US" altLang="zh-CN" sz="1200" dirty="0">
              <a:solidFill>
                <a:srgbClr val="666666"/>
              </a:solidFill>
            </a:endParaRPr>
          </a:p>
          <a:p>
            <a:pPr marL="914400" lvl="1" indent="-330200">
              <a:lnSpc>
                <a:spcPct val="150000"/>
              </a:lnSpc>
              <a:buClr>
                <a:srgbClr val="666666"/>
              </a:buClr>
              <a:buSzPts val="1600"/>
              <a:buChar char="○"/>
            </a:pPr>
            <a:r>
              <a:rPr lang="en-US" altLang="zh-TW" sz="1200" dirty="0" err="1">
                <a:solidFill>
                  <a:srgbClr val="666666"/>
                </a:solidFill>
              </a:rPr>
              <a:t>Y_train</a:t>
            </a:r>
            <a:r>
              <a:rPr lang="en-US" altLang="zh-TW" sz="1200" dirty="0">
                <a:solidFill>
                  <a:srgbClr val="666666"/>
                </a:solidFill>
              </a:rPr>
              <a:t>: label = 0 </a:t>
            </a:r>
            <a:r>
              <a:rPr lang="zh-CN" altLang="en-US" sz="1200" dirty="0" smtClean="0">
                <a:solidFill>
                  <a:srgbClr val="666666"/>
                </a:solidFill>
              </a:rPr>
              <a:t>为</a:t>
            </a:r>
            <a:r>
              <a:rPr lang="en-US" altLang="zh-TW" sz="1200" dirty="0" smtClean="0">
                <a:solidFill>
                  <a:srgbClr val="666666"/>
                </a:solidFill>
              </a:rPr>
              <a:t>  </a:t>
            </a:r>
            <a:r>
              <a:rPr lang="en-US" altLang="zh-TW" sz="1200" dirty="0">
                <a:solidFill>
                  <a:srgbClr val="666666"/>
                </a:solidFill>
              </a:rPr>
              <a:t>“&lt;= </a:t>
            </a:r>
            <a:r>
              <a:rPr lang="en-US" altLang="zh-TW" sz="1200" dirty="0" smtClean="0">
                <a:solidFill>
                  <a:srgbClr val="666666"/>
                </a:solidFill>
              </a:rPr>
              <a:t>50000” </a:t>
            </a:r>
            <a:r>
              <a:rPr lang="zh-TW" altLang="en-US" sz="1200" dirty="0">
                <a:solidFill>
                  <a:srgbClr val="666666"/>
                </a:solidFill>
              </a:rPr>
              <a:t>、 </a:t>
            </a:r>
            <a:r>
              <a:rPr lang="en-US" altLang="zh-TW" sz="1200" dirty="0">
                <a:solidFill>
                  <a:srgbClr val="666666"/>
                </a:solidFill>
              </a:rPr>
              <a:t>label = 1 </a:t>
            </a:r>
            <a:r>
              <a:rPr lang="zh-CN" altLang="en-US" sz="1200" dirty="0" smtClean="0">
                <a:solidFill>
                  <a:srgbClr val="666666"/>
                </a:solidFill>
              </a:rPr>
              <a:t>为</a:t>
            </a:r>
            <a:r>
              <a:rPr lang="en-US" altLang="zh-TW" sz="1200" dirty="0" smtClean="0">
                <a:solidFill>
                  <a:srgbClr val="666666"/>
                </a:solidFill>
              </a:rPr>
              <a:t>  </a:t>
            </a:r>
            <a:r>
              <a:rPr lang="en-US" altLang="zh-TW" sz="1200" dirty="0">
                <a:solidFill>
                  <a:srgbClr val="666666"/>
                </a:solidFill>
              </a:rPr>
              <a:t>“ </a:t>
            </a:r>
            <a:r>
              <a:rPr lang="en-US" altLang="zh-TW" sz="1200" dirty="0" smtClean="0">
                <a:solidFill>
                  <a:srgbClr val="666666"/>
                </a:solidFill>
              </a:rPr>
              <a:t>&gt;50000 </a:t>
            </a:r>
            <a:r>
              <a:rPr lang="en-US" altLang="zh-TW" sz="1200" dirty="0">
                <a:solidFill>
                  <a:srgbClr val="666666"/>
                </a:solidFill>
              </a:rPr>
              <a:t>”</a:t>
            </a:r>
            <a:endParaRPr lang="en-US" altLang="zh-CN" sz="1100" dirty="0">
              <a:solidFill>
                <a:srgbClr val="666666"/>
              </a:solidFill>
            </a:endParaRPr>
          </a:p>
          <a:p>
            <a:pPr marL="914400" lvl="1" indent="-330200">
              <a:buClr>
                <a:srgbClr val="666666"/>
              </a:buClr>
              <a:buSzPts val="1600"/>
              <a:buChar char="○"/>
            </a:pPr>
            <a:endParaRPr lang="en-US" altLang="zh-CN" sz="1600" dirty="0">
              <a:solidFill>
                <a:srgbClr val="666666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4" r="55119"/>
          <a:stretch>
            <a:fillRect/>
          </a:stretch>
        </p:blipFill>
        <p:spPr>
          <a:xfrm>
            <a:off x="7167366" y="252145"/>
            <a:ext cx="1436501" cy="47742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98"/>
          <a:stretch>
            <a:fillRect/>
          </a:stretch>
        </p:blipFill>
        <p:spPr>
          <a:xfrm>
            <a:off x="477511" y="1201788"/>
            <a:ext cx="6583949" cy="2095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title"/>
          </p:nvPr>
        </p:nvSpPr>
        <p:spPr>
          <a:xfrm>
            <a:off x="206925" y="-11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zh-TW" sz="3200" dirty="0"/>
              <a:t>实验要求</a:t>
            </a:r>
            <a:endParaRPr lang="zh-CN" altLang="zh-TW" sz="3200" dirty="0"/>
          </a:p>
        </p:txBody>
      </p:sp>
      <p:sp>
        <p:nvSpPr>
          <p:cNvPr id="91" name="Google Shape;91;p17"/>
          <p:cNvSpPr txBox="1">
            <a:spLocks noGrp="1"/>
          </p:cNvSpPr>
          <p:nvPr>
            <p:ph type="body" idx="1"/>
          </p:nvPr>
        </p:nvSpPr>
        <p:spPr>
          <a:xfrm>
            <a:off x="134620" y="386715"/>
            <a:ext cx="8520430" cy="4370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lnSpc>
                <a:spcPct val="150000"/>
              </a:lnSpc>
              <a:buNone/>
            </a:pPr>
            <a:r>
              <a:rPr lang="zh-CN" altLang="en-US" sz="1200" dirty="0" smtClean="0">
                <a:latin typeface="+mn-ea"/>
                <a:ea typeface="+mn-ea"/>
                <a:cs typeface="+mn-ea"/>
              </a:rPr>
              <a:t>本次实验主要任务：</a:t>
            </a:r>
            <a:endParaRPr lang="en-US" altLang="zh-CN" sz="1200" dirty="0" smtClean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sz="1200" dirty="0">
                <a:latin typeface="+mn-ea"/>
                <a:ea typeface="+mn-ea"/>
                <a:cs typeface="+mn-ea"/>
              </a:rPr>
              <a:t>1.logistic 回归</a:t>
            </a: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sz="1200" dirty="0">
                <a:latin typeface="+mn-ea"/>
                <a:ea typeface="+mn-ea"/>
                <a:cs typeface="+mn-ea"/>
              </a:rPr>
              <a:t>2.logistic 回归+特征筛选or缩放or升降维</a:t>
            </a: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sz="1200" dirty="0">
                <a:latin typeface="+mn-ea"/>
                <a:ea typeface="+mn-ea"/>
                <a:cs typeface="+mn-ea"/>
              </a:rPr>
              <a:t>3.logistic 回归+特征筛选or缩放or升降维+正则化</a:t>
            </a: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sz="1200" dirty="0">
                <a:latin typeface="+mn-ea"/>
                <a:ea typeface="+mn-ea"/>
                <a:cs typeface="+mn-ea"/>
              </a:rPr>
              <a:t>4.xgboost回归</a:t>
            </a: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sz="1200" dirty="0">
                <a:latin typeface="+mn-ea"/>
                <a:ea typeface="+mn-ea"/>
                <a:cs typeface="+mn-ea"/>
              </a:rPr>
              <a:t>5.画出以上方法的PR曲线</a:t>
            </a: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endParaRPr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lang="zh-CN" sz="1200" dirty="0">
                <a:latin typeface="+mn-ea"/>
                <a:ea typeface="+mn-ea"/>
                <a:cs typeface="+mn-ea"/>
              </a:rPr>
              <a:t>具体编写代码：</a:t>
            </a:r>
            <a:endParaRPr lang="zh-CN"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lang="en-US" altLang="zh-CN" sz="1200" dirty="0">
                <a:latin typeface="+mn-ea"/>
                <a:ea typeface="+mn-ea"/>
                <a:cs typeface="+mn-ea"/>
              </a:rPr>
              <a:t>1. ex2_logistic_original.ipynb</a:t>
            </a:r>
            <a:r>
              <a:rPr lang="zh-CN" altLang="en-US" sz="1200" dirty="0">
                <a:latin typeface="+mn-ea"/>
                <a:ea typeface="+mn-ea"/>
                <a:cs typeface="+mn-ea"/>
              </a:rPr>
              <a:t>（</a:t>
            </a:r>
            <a:r>
              <a:rPr lang="zh-CN" altLang="en-US" sz="1200" dirty="0">
                <a:latin typeface="+mn-ea"/>
                <a:ea typeface="+mn-ea"/>
                <a:cs typeface="+mn-ea"/>
              </a:rPr>
              <a:t>已提供）</a:t>
            </a:r>
            <a:endParaRPr lang="en-US" altLang="zh-CN"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</a:rPr>
              <a:t>该文件已作为示例代码提供在文件中。代码包含对数据集的预处理、训练集与测试集划分，</a:t>
            </a:r>
            <a:r>
              <a:rPr lang="en-US" altLang="zh-CN" sz="1200" dirty="0">
                <a:latin typeface="+mn-ea"/>
                <a:ea typeface="+mn-ea"/>
                <a:cs typeface="+mn-ea"/>
              </a:rPr>
              <a:t>logistic</a:t>
            </a:r>
            <a:r>
              <a:rPr lang="zh-CN" altLang="en-US" sz="1200" dirty="0">
                <a:latin typeface="+mn-ea"/>
                <a:ea typeface="+mn-ea"/>
                <a:cs typeface="+mn-ea"/>
              </a:rPr>
              <a:t>的训练等，详细阅读该代码，并补充</a:t>
            </a:r>
            <a:r>
              <a:rPr lang="en-US" altLang="zh-CN" sz="1200" dirty="0">
                <a:latin typeface="+mn-ea"/>
                <a:ea typeface="+mn-ea"/>
                <a:cs typeface="+mn-ea"/>
              </a:rPr>
              <a:t>2.2</a:t>
            </a:r>
            <a:r>
              <a:rPr lang="zh-CN" altLang="en-US" sz="1200" dirty="0">
                <a:latin typeface="+mn-ea"/>
                <a:ea typeface="+mn-ea"/>
                <a:cs typeface="+mn-ea"/>
              </a:rPr>
              <a:t>的代码，完成</a:t>
            </a:r>
            <a:r>
              <a:rPr lang="en-US" altLang="zh-CN" sz="1200" dirty="0">
                <a:latin typeface="+mn-ea"/>
                <a:ea typeface="+mn-ea"/>
                <a:cs typeface="+mn-ea"/>
              </a:rPr>
              <a:t>PR</a:t>
            </a:r>
            <a:r>
              <a:rPr lang="zh-CN" altLang="en-US" sz="1200" dirty="0">
                <a:latin typeface="+mn-ea"/>
                <a:ea typeface="+mn-ea"/>
                <a:cs typeface="+mn-ea"/>
              </a:rPr>
              <a:t>曲线的绘制。</a:t>
            </a:r>
            <a:endParaRPr lang="zh-CN" altLang="en-US"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endParaRPr lang="zh-CN" altLang="en-US" sz="1200" dirty="0">
              <a:latin typeface="+mn-ea"/>
              <a:ea typeface="+mn-ea"/>
              <a:cs typeface="+mn-ea"/>
            </a:endParaRPr>
          </a:p>
          <a:p>
            <a:pPr marL="114300" lvl="0" indent="0">
              <a:buNone/>
            </a:pPr>
            <a:r>
              <a:rPr lang="en-US" altLang="zh-CN" sz="1200" dirty="0">
                <a:latin typeface="+mn-ea"/>
                <a:ea typeface="+mn-ea"/>
                <a:cs typeface="+mn-ea"/>
              </a:rPr>
              <a:t>2. 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ex2_logistic_xgboost.ipynb(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需提交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)</a:t>
            </a:r>
            <a:endParaRPr lang="en-US" altLang="zh-CN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在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ex2_logistic_original.ipynb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基础上，增加三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种模型：</a:t>
            </a:r>
            <a:endParaRPr lang="zh-CN" altLang="en-US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（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1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）任意选择一个特征工程（</a:t>
            </a:r>
            <a:r>
              <a:rPr sz="1200" dirty="0">
                <a:latin typeface="+mn-ea"/>
                <a:ea typeface="+mn-ea"/>
                <a:cs typeface="+mn-ea"/>
                <a:sym typeface="+mn-ea"/>
              </a:rPr>
              <a:t>特征筛选</a:t>
            </a:r>
            <a:r>
              <a:rPr lang="zh-CN" sz="1200" dirty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sz="1200" dirty="0">
                <a:latin typeface="+mn-ea"/>
                <a:ea typeface="+mn-ea"/>
                <a:cs typeface="+mn-ea"/>
                <a:sym typeface="+mn-ea"/>
              </a:rPr>
              <a:t>缩放</a:t>
            </a:r>
            <a:r>
              <a:rPr lang="zh-CN" sz="1200" dirty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sz="1200" dirty="0">
                <a:latin typeface="+mn-ea"/>
                <a:ea typeface="+mn-ea"/>
                <a:cs typeface="+mn-ea"/>
                <a:sym typeface="+mn-ea"/>
              </a:rPr>
              <a:t>升降维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）来处理特征</a:t>
            </a:r>
            <a:endParaRPr lang="zh-CN" altLang="en-US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（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2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）在（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1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）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的基础上，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在损失函数中添加正则项</a:t>
            </a:r>
            <a:endParaRPr lang="zh-CN" altLang="en-US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（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3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）使用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xgboost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模型来训练（可使用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第三方库）</a:t>
            </a:r>
            <a:endParaRPr lang="zh-CN" altLang="en-US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并绘制以上四种方法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(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包括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original)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的</a:t>
            </a:r>
            <a:r>
              <a:rPr lang="en-US" altLang="zh-CN" sz="1200" dirty="0">
                <a:latin typeface="+mn-ea"/>
                <a:ea typeface="+mn-ea"/>
                <a:cs typeface="+mn-ea"/>
                <a:sym typeface="+mn-ea"/>
              </a:rPr>
              <a:t>PR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曲线</a:t>
            </a:r>
            <a:r>
              <a:rPr lang="zh-CN" altLang="en-US" sz="1200" dirty="0">
                <a:latin typeface="+mn-ea"/>
                <a:ea typeface="+mn-ea"/>
                <a:cs typeface="+mn-ea"/>
                <a:sym typeface="+mn-ea"/>
              </a:rPr>
              <a:t>对比图</a:t>
            </a:r>
            <a:endParaRPr lang="zh-CN" altLang="en-US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endParaRPr lang="en-US" altLang="zh-CN" sz="1200" dirty="0">
              <a:latin typeface="+mn-ea"/>
              <a:ea typeface="+mn-ea"/>
              <a:cs typeface="+mn-ea"/>
              <a:sym typeface="+mn-ea"/>
            </a:endParaRPr>
          </a:p>
          <a:p>
            <a:pPr marL="114300" lvl="0" indent="0">
              <a:buNone/>
            </a:pPr>
            <a:endParaRPr lang="en-US" altLang="zh-CN" sz="1200" dirty="0"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>
            <a:spLocks noGrp="1"/>
          </p:cNvSpPr>
          <p:nvPr>
            <p:ph type="title"/>
          </p:nvPr>
        </p:nvSpPr>
        <p:spPr>
          <a:xfrm>
            <a:off x="311700" y="2731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dirty="0"/>
              <a:t>Report</a:t>
            </a:r>
            <a:r>
              <a:rPr lang="zh-CN" altLang="zh-TW" dirty="0"/>
              <a:t>要回答的问题（模版）</a:t>
            </a:r>
            <a:endParaRPr lang="zh-CN" altLang="zh-TW" dirty="0"/>
          </a:p>
        </p:txBody>
      </p:sp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>
            <a:off x="311785" y="860425"/>
            <a:ext cx="8520430" cy="23615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1600"/>
              </a:spcBef>
              <a:buClr>
                <a:srgbClr val="666666"/>
              </a:buClr>
            </a:pPr>
            <a:r>
              <a:rPr lang="zh-CN" altLang="en-US" dirty="0" smtClean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ex2_logistic_original.ipynb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中，训练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logistic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模型时涉及哪些超参数，请通过调试这些参数，探究这些参数对模型的精度、训练时间的影响（附上数据结果，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PR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曲线图）</a:t>
            </a:r>
            <a:r>
              <a:rPr lang="zh-CN" altLang="en-US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。（占分</a:t>
            </a:r>
            <a:r>
              <a:rPr lang="en-US" altLang="zh-CN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25%</a:t>
            </a:r>
            <a:r>
              <a:rPr lang="zh-CN" altLang="en-US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trike="sngStrike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trike="sngStrike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ts val="1600"/>
              </a:spcBef>
              <a:buClr>
                <a:srgbClr val="666666"/>
              </a:buClr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ex2_logistic_xgboost.ipynb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中，附上四种模型的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PR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曲线图，并回答以下问题</a:t>
            </a:r>
            <a:r>
              <a:rPr lang="zh-CN" altLang="en-US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（占分</a:t>
            </a:r>
            <a:r>
              <a:rPr lang="en-US" altLang="zh-CN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75%</a:t>
            </a:r>
            <a:r>
              <a:rPr lang="zh-CN" altLang="en-US" dirty="0">
                <a:solidFill>
                  <a:srgbClr val="666666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114300" indent="0">
              <a:spcBef>
                <a:spcPts val="1600"/>
              </a:spcBef>
              <a:buClr>
                <a:srgbClr val="666666"/>
              </a:buClr>
              <a:buNone/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(1)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你是采用哪种特征工程，并简述原理以及你的实现过程，对你的模型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有何影响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114300" indent="0">
              <a:spcBef>
                <a:spcPts val="1600"/>
              </a:spcBef>
              <a:buClr>
                <a:srgbClr val="666666"/>
              </a:buClr>
              <a:buNone/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(2)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简述正则化的作用，</a:t>
            </a:r>
            <a:r>
              <a:rPr lang="zh-CN" altLang="en-US" dirty="0" smtClean="0">
                <a:solidFill>
                  <a:srgbClr val="666666"/>
                </a:solidFill>
                <a:sym typeface="+mn-ea"/>
              </a:rPr>
              <a:t>应用此技巧会对你的模型有何影响</a:t>
            </a:r>
            <a:endParaRPr lang="zh-CN" altLang="en-US" dirty="0" smtClean="0">
              <a:solidFill>
                <a:srgbClr val="666666"/>
              </a:solidFill>
              <a:sym typeface="+mn-ea"/>
            </a:endParaRPr>
          </a:p>
          <a:p>
            <a:pPr marL="114300" indent="0">
              <a:spcBef>
                <a:spcPts val="1600"/>
              </a:spcBef>
              <a:buClr>
                <a:srgbClr val="666666"/>
              </a:buClr>
              <a:buNone/>
            </a:pPr>
            <a:r>
              <a:rPr lang="en-US" altLang="zh-CN" dirty="0" smtClean="0">
                <a:solidFill>
                  <a:srgbClr val="666666"/>
                </a:solidFill>
                <a:sym typeface="+mn-ea"/>
              </a:rPr>
              <a:t>(3) xgboost</a:t>
            </a:r>
            <a:r>
              <a:rPr lang="zh-CN" altLang="en-US" dirty="0" smtClean="0">
                <a:solidFill>
                  <a:srgbClr val="666666"/>
                </a:solidFill>
                <a:sym typeface="+mn-ea"/>
              </a:rPr>
              <a:t>相对于</a:t>
            </a:r>
            <a:r>
              <a:rPr lang="en-US" altLang="zh-CN" dirty="0" smtClean="0">
                <a:solidFill>
                  <a:srgbClr val="666666"/>
                </a:solidFill>
                <a:sym typeface="+mn-ea"/>
              </a:rPr>
              <a:t>logistic</a:t>
            </a:r>
            <a:r>
              <a:rPr lang="zh-CN" altLang="en-US" dirty="0" smtClean="0">
                <a:solidFill>
                  <a:srgbClr val="666666"/>
                </a:solidFill>
                <a:sym typeface="+mn-ea"/>
              </a:rPr>
              <a:t>，有何优势</a:t>
            </a:r>
            <a:endParaRPr lang="zh-CN" altLang="en-US" dirty="0" smtClean="0">
              <a:solidFill>
                <a:srgbClr val="66666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spcBef>
                <a:spcPts val="1600"/>
              </a:spcBef>
              <a:buClr>
                <a:srgbClr val="666666"/>
              </a:buClr>
            </a:pPr>
            <a:endParaRPr lang="zh-CN" altLang="en-US" dirty="0" smtClean="0">
              <a:solidFill>
                <a:srgbClr val="66666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114300" indent="0">
              <a:spcBef>
                <a:spcPts val="1600"/>
              </a:spcBef>
              <a:buClr>
                <a:srgbClr val="666666"/>
              </a:buClr>
              <a:buNone/>
            </a:pPr>
            <a:endParaRPr dirty="0">
              <a:solidFill>
                <a:srgbClr val="66666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Google Shape;140;p25"/>
          <p:cNvSpPr txBox="1"/>
          <p:nvPr/>
        </p:nvSpPr>
        <p:spPr>
          <a:xfrm>
            <a:off x="-703665" y="3608381"/>
            <a:ext cx="8520600" cy="1980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 panose="02010600030101010101" charset="-122"/>
              <a:buChar char="●"/>
              <a:defRPr sz="18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●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○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 panose="02010600030101010101" charset="-122"/>
              <a:buChar char="■"/>
              <a:defRPr sz="1400" b="0" i="0" u="none" strike="noStrike" cap="none">
                <a:solidFill>
                  <a:schemeClr val="dk2"/>
                </a:solidFill>
                <a:latin typeface="Open Sans" panose="02010600030101010101" charset="-122"/>
                <a:ea typeface="Open Sans" panose="02010600030101010101" charset="-122"/>
                <a:cs typeface="Open Sans" panose="02010600030101010101" charset="-122"/>
                <a:sym typeface="Open Sans" panose="02010600030101010101" charset="-122"/>
              </a:defRPr>
            </a:lvl9pPr>
          </a:lstStyle>
          <a:p>
            <a:pPr marL="114300" indent="0">
              <a:spcBef>
                <a:spcPts val="1600"/>
              </a:spcBef>
              <a:buClr>
                <a:srgbClr val="666666"/>
              </a:buClr>
              <a:buNone/>
            </a:pPr>
            <a:endParaRPr lang="zh-CN" altLang="en-US" dirty="0" smtClean="0">
              <a:solidFill>
                <a:srgbClr val="666666"/>
              </a:solidFill>
            </a:endParaRPr>
          </a:p>
          <a:p>
            <a:pPr>
              <a:buClr>
                <a:srgbClr val="666666"/>
              </a:buClr>
            </a:pPr>
            <a:endParaRPr lang="zh-CN" altLang="en-US" dirty="0">
              <a:solidFill>
                <a:srgbClr val="666666"/>
              </a:solidFill>
            </a:endParaRPr>
          </a:p>
          <a:p>
            <a:pPr>
              <a:buClr>
                <a:srgbClr val="666666"/>
              </a:buClr>
            </a:pPr>
            <a:endParaRPr lang="zh-CN" alt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11700" y="190583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 smtClean="0"/>
              <a:t>提交</a:t>
            </a:r>
            <a:r>
              <a:rPr lang="zh-CN" altLang="en-US" dirty="0" smtClean="0"/>
              <a:t>文件</a:t>
            </a:r>
            <a:endParaRPr lang="zh-CN" altLang="en-US" dirty="0" smtClean="0"/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85" y="1213485"/>
            <a:ext cx="9144000" cy="13582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17500">
              <a:lnSpc>
                <a:spcPct val="150000"/>
              </a:lnSpc>
              <a:buSzPts val="1400"/>
            </a:pPr>
            <a:r>
              <a:rPr lang="en-US" altLang="zh-CN" sz="1400" spc="80" dirty="0" smtClean="0"/>
              <a:t>ex</a:t>
            </a:r>
            <a:r>
              <a:rPr lang="zh-TW" sz="1400" spc="80" dirty="0" smtClean="0"/>
              <a:t>2_</a:t>
            </a:r>
            <a:r>
              <a:rPr lang="en-US" altLang="zh-CN" sz="1400" spc="80" dirty="0" err="1" smtClean="0"/>
              <a:t>logistic_xgboost.</a:t>
            </a:r>
            <a:r>
              <a:rPr lang="en-US" altLang="zh-TW" sz="1400" spc="80" dirty="0" err="1" smtClean="0"/>
              <a:t>ipynb </a:t>
            </a:r>
            <a:r>
              <a:rPr lang="zh-CN" altLang="en-US" sz="1400" spc="80" dirty="0" err="1" smtClean="0"/>
              <a:t>（占比</a:t>
            </a:r>
            <a:r>
              <a:rPr lang="en-US" altLang="zh-CN" sz="1400" spc="80" dirty="0" err="1" smtClean="0"/>
              <a:t>40</a:t>
            </a:r>
            <a:r>
              <a:rPr lang="zh-CN" altLang="en-US" sz="1400" spc="80" dirty="0" err="1" smtClean="0"/>
              <a:t>分）</a:t>
            </a:r>
            <a:endParaRPr lang="en-US" altLang="zh-CN" sz="1400" spc="80" dirty="0" smtClean="0"/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altLang="zh-CN" sz="1400" spc="80" dirty="0" smtClean="0"/>
              <a:t>report.pdf</a:t>
            </a:r>
            <a:r>
              <a:rPr lang="zh-CN" altLang="en-US" sz="1400" spc="80" dirty="0" smtClean="0"/>
              <a:t>；（占比</a:t>
            </a:r>
            <a:r>
              <a:rPr lang="en-US" altLang="zh-CN" sz="1400" spc="80" dirty="0" smtClean="0"/>
              <a:t>60</a:t>
            </a:r>
            <a:r>
              <a:rPr lang="zh-CN" altLang="en-US" sz="1400" spc="80" dirty="0" smtClean="0"/>
              <a:t>分）</a:t>
            </a:r>
            <a:endParaRPr lang="en-US" altLang="zh-CN" sz="1400" spc="80" dirty="0" smtClean="0"/>
          </a:p>
          <a:p>
            <a:pPr marL="13970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altLang="zh-CN" sz="1400" b="1" spc="8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4160" y="2350770"/>
            <a:ext cx="84086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注：在使用其他没规定的库之前需先向助教提问是否允许使用</a:t>
            </a:r>
            <a:endParaRPr lang="zh-CN" altLang="en-US"/>
          </a:p>
          <a:p>
            <a:endParaRPr lang="zh-CN" altLang="en-US"/>
          </a:p>
          <a:p>
            <a:r>
              <a:rPr lang="zh-CN" altLang="en-US" b="1"/>
              <a:t>严</a:t>
            </a:r>
            <a:r>
              <a:rPr lang="zh-CN" altLang="en-US" b="1"/>
              <a:t>禁分享、抄袭代码报告，若发现将严重影响最终成绩</a:t>
            </a:r>
            <a:endParaRPr lang="zh-CN" altLang="en-US" b="1"/>
          </a:p>
          <a:p>
            <a:endParaRPr lang="zh-CN" altLang="en-US" b="1"/>
          </a:p>
        </p:txBody>
      </p:sp>
      <p:sp>
        <p:nvSpPr>
          <p:cNvPr id="6" name="文本框 5"/>
          <p:cNvSpPr txBox="1"/>
          <p:nvPr/>
        </p:nvSpPr>
        <p:spPr>
          <a:xfrm>
            <a:off x="311817" y="3360619"/>
            <a:ext cx="811040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355600">
              <a:lnSpc>
                <a:spcPct val="150000"/>
              </a:lnSpc>
              <a:buSzPts val="2000"/>
              <a:buFont typeface="Arial" panose="020B0604020202020204" pitchFamily="34" charset="0"/>
              <a:buChar char="•"/>
            </a:pPr>
            <a:r>
              <a:rPr lang="zh-CN" altLang="en-US" spc="80" dirty="0" smtClean="0">
                <a:ea typeface="宋体" panose="02010600030101010101" pitchFamily="2" charset="-122"/>
                <a:sym typeface="+mn-ea"/>
              </a:rPr>
              <a:t>提交</a:t>
            </a:r>
            <a:r>
              <a:rPr lang="zh-CN" altLang="en-US" spc="80" dirty="0">
                <a:ea typeface="宋体" panose="02010600030101010101" pitchFamily="2" charset="-122"/>
                <a:sym typeface="+mn-ea"/>
              </a:rPr>
              <a:t>邮箱</a:t>
            </a:r>
            <a:r>
              <a:rPr lang="zh-CN" altLang="en-US" spc="80" dirty="0" smtClean="0">
                <a:ea typeface="宋体" panose="02010600030101010101" pitchFamily="2" charset="-122"/>
                <a:sym typeface="+mn-ea"/>
              </a:rPr>
              <a:t>：</a:t>
            </a:r>
            <a:r>
              <a:rPr lang="en-US" altLang="zh-CN" spc="80" dirty="0" smtClean="0">
                <a:ea typeface="宋体" panose="02010600030101010101" pitchFamily="2" charset="-122"/>
                <a:sym typeface="+mn-ea"/>
                <a:hlinkClick r:id="rId1"/>
              </a:rPr>
              <a:t>752649416@qq.com</a:t>
            </a:r>
            <a:r>
              <a:rPr lang="zh-CN" altLang="en-US" spc="80" dirty="0" smtClean="0">
                <a:ea typeface="宋体" panose="02010600030101010101" pitchFamily="2" charset="-122"/>
                <a:sym typeface="+mn-ea"/>
              </a:rPr>
              <a:t>（由</a:t>
            </a:r>
            <a:r>
              <a:rPr lang="zh-CN" altLang="en-US" spc="80" dirty="0">
                <a:ea typeface="宋体" panose="02010600030101010101" pitchFamily="2" charset="-122"/>
                <a:sym typeface="+mn-ea"/>
              </a:rPr>
              <a:t>学委提交</a:t>
            </a:r>
            <a:r>
              <a:rPr lang="en-US" altLang="zh-CN" spc="80" dirty="0">
                <a:ea typeface="宋体" panose="02010600030101010101" pitchFamily="2" charset="-122"/>
                <a:sym typeface="+mn-ea"/>
              </a:rPr>
              <a:t>, </a:t>
            </a:r>
            <a:r>
              <a:rPr lang="zh-CN" altLang="en-US" spc="80" dirty="0" smtClean="0">
                <a:ea typeface="宋体" panose="02010600030101010101" pitchFamily="2" charset="-122"/>
                <a:sym typeface="+mn-ea"/>
              </a:rPr>
              <a:t>将以上要求的文件用</a:t>
            </a:r>
            <a:r>
              <a:rPr lang="en-US" altLang="zh-CN" spc="80" dirty="0" smtClean="0">
                <a:ea typeface="宋体" panose="02010600030101010101" pitchFamily="2" charset="-122"/>
                <a:sym typeface="+mn-ea"/>
              </a:rPr>
              <a:t>zip</a:t>
            </a:r>
            <a:r>
              <a:rPr lang="zh-CN" altLang="en-US" spc="80" dirty="0">
                <a:ea typeface="宋体" panose="02010600030101010101" pitchFamily="2" charset="-122"/>
                <a:sym typeface="+mn-ea"/>
              </a:rPr>
              <a:t>压缩，仅能压缩一次，不可压缩包层</a:t>
            </a:r>
            <a:r>
              <a:rPr lang="zh-CN" altLang="en-US" spc="80" dirty="0" smtClean="0">
                <a:ea typeface="宋体" panose="02010600030101010101" pitchFamily="2" charset="-122"/>
                <a:sym typeface="+mn-ea"/>
              </a:rPr>
              <a:t>套。</a:t>
            </a:r>
            <a:r>
              <a:rPr lang="zh-CN" altLang="en-US" dirty="0" smtClean="0">
                <a:ea typeface="宋体" panose="02010600030101010101" pitchFamily="2" charset="-122"/>
                <a:sym typeface="+mn-ea"/>
              </a:rPr>
              <a:t>或</a:t>
            </a:r>
            <a:r>
              <a:rPr lang="zh-CN" altLang="en-US" dirty="0">
                <a:ea typeface="宋体" panose="02010600030101010101" pitchFamily="2" charset="-122"/>
                <a:sym typeface="+mn-ea"/>
              </a:rPr>
              <a:t>发送百度云下载链接给</a:t>
            </a:r>
            <a:r>
              <a:rPr lang="zh-CN" altLang="en-US" dirty="0" smtClean="0">
                <a:ea typeface="宋体" panose="02010600030101010101" pitchFamily="2" charset="-122"/>
                <a:sym typeface="+mn-ea"/>
              </a:rPr>
              <a:t>助教）</a:t>
            </a:r>
            <a:endParaRPr lang="en-US" altLang="zh-CN" spc="80" dirty="0">
              <a:ea typeface="宋体" panose="02010600030101010101" pitchFamily="2" charset="-122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OTkyZTA5N2FhNmE3NDZjYjY4NmEyMDc3MTdlNmRmM2EifQ=="/>
</p:tagLst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1676</Words>
  <Application>WPS 演示</Application>
  <PresentationFormat>全屏显示(16:9)</PresentationFormat>
  <Paragraphs>100</Paragraphs>
  <Slides>9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Arial</vt:lpstr>
      <vt:lpstr>PT Sans Narrow</vt:lpstr>
      <vt:lpstr>Open Sans</vt:lpstr>
      <vt:lpstr>微软雅黑</vt:lpstr>
      <vt:lpstr>Arial Unicode MS</vt:lpstr>
      <vt:lpstr>PMingLiU</vt:lpstr>
      <vt:lpstr>Segoe Print</vt:lpstr>
      <vt:lpstr>仿宋</vt:lpstr>
      <vt:lpstr>华文中宋</vt:lpstr>
      <vt:lpstr>华文仿宋</vt:lpstr>
      <vt:lpstr>华文彩云</vt:lpstr>
      <vt:lpstr>Tropic</vt:lpstr>
      <vt:lpstr>Machine Learning EX2</vt:lpstr>
      <vt:lpstr>Outline</vt:lpstr>
      <vt:lpstr>Task Introduction and Dataset</vt:lpstr>
      <vt:lpstr>Data Description</vt:lpstr>
      <vt:lpstr>Training Data 以下介绍数据集的情况</vt:lpstr>
      <vt:lpstr>Training Data 以下介绍数据集的情况</vt:lpstr>
      <vt:lpstr>Submission Format</vt:lpstr>
      <vt:lpstr>Report要回答的问题（模版）</vt:lpstr>
      <vt:lpstr>实验要求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HW2</dc:title>
  <dc:creator>LinZheuang</dc:creator>
  <cp:lastModifiedBy>Jason</cp:lastModifiedBy>
  <cp:revision>95</cp:revision>
  <dcterms:created xsi:type="dcterms:W3CDTF">2021-03-31T00:45:00Z</dcterms:created>
  <dcterms:modified xsi:type="dcterms:W3CDTF">2024-03-19T02:17:02Z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682B2DE5868842A086F7FDD9E013A3C9</vt:lpwstr>
  </property>
  <property fmtid="{D5CDD505-2E9C-101B-9397-08002B2CF9AE}" pid="3" name="KSOProductBuildVer">
    <vt:lpwstr>2052-12.1.0.16388</vt:lpwstr>
  </property>
</Properties>
</file>