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83" r:id="rId3"/>
    <p:sldId id="258" r:id="rId4"/>
    <p:sldId id="337" r:id="rId5"/>
    <p:sldId id="414" r:id="rId6"/>
    <p:sldId id="268" r:id="rId7"/>
    <p:sldId id="383" r:id="rId8"/>
    <p:sldId id="340" r:id="rId9"/>
    <p:sldId id="384" r:id="rId10"/>
    <p:sldId id="387" r:id="rId11"/>
    <p:sldId id="388" r:id="rId12"/>
    <p:sldId id="385" r:id="rId13"/>
    <p:sldId id="386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3" r:id="rId28"/>
    <p:sldId id="402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88A"/>
    <a:srgbClr val="C88017"/>
    <a:srgbClr val="089DE8"/>
    <a:srgbClr val="E6A130"/>
    <a:srgbClr val="FFA11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7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1E40720-FA4B-918B-C427-F3680874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BED93-14A6-4C55-B2A4-C3E2026C430D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46DDB4E-28D5-D217-D14E-26B08088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4599763-DF47-E8F8-5DD3-E2A3B9C2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9F6D-3FFB-4E55-9BBE-40A9B4920C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6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CE12335-C3E8-9E9D-33A0-D185C9BA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E460A-B316-4C02-B50C-8F4F6A166406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3B0F79B-46DE-E3E4-914B-619D784A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3DDDDA1-0ED3-B0C7-1EAE-3E2858A4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F39C-DFC4-4D9D-B4AC-F568D1513F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3A2B0CD-8203-AD21-111E-2FD26607D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EBA8-E771-4F60-B972-800B33461ADE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75CF9F8-0B4E-8BEB-E4C2-59658859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9ED0947-ED95-F250-F995-9D69B7BA5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6ABDA-E56C-44A6-AF3F-4C8BB180B9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74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59A047-BA63-1C2D-3FA0-C1F336EF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37239-9DA2-4190-A9DB-85510C05967C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6EFD54C-B331-8989-144F-22CC7E17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42C2C07-66DC-ABB3-98D5-7191BF4F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5BCB2-72E9-4A6B-A5DE-12F775E992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32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4B15C37-9C6F-8337-341F-B47304B3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E0F8-57BF-4A03-B578-0BA4E23F8906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A09CBC-BB4C-A6AE-FC9B-0BBE34D5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57C3F40-8679-51F5-A759-F0702383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4914C-06A8-4CF1-87DF-703C4305BB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75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8305956F-C3E0-6DA7-5798-97C646EA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639F3-78C0-47FC-847F-EF408CF9F1C2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A4796E29-6674-6150-E50A-920F1E12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5B8838E2-ABD8-34E5-F476-74823E35E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626CA-369E-4197-BA40-EEEA846AD7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68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xmlns="" id="{869B4894-5EAF-520E-A406-ABC6C896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96F5-9D86-4BE6-8908-45BD14DB69A1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xmlns="" id="{1146088D-269C-1698-6D81-469B17E5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xmlns="" id="{9F2AB425-45E9-4950-D140-4D6BD696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1CB0-8B6D-42E6-B111-3474270000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73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xmlns="" id="{34E2BEC1-49B2-A8A5-8DB7-2F0B5C3CC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9C49-9E39-405A-BF2C-0A762C30BAE4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xmlns="" id="{33432B78-5DFB-6782-7BF8-212D5E3E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="" id="{588FA7AE-A5E8-EB17-07E8-8A45F85B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41886-D0A1-45D0-A622-3990868CA3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17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xmlns="" id="{3F508CCC-1824-2A7C-1623-B4D9B3A4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AFECA-6046-4633-81D0-65E87AF66351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xmlns="" id="{40EC069E-3030-BCD1-B68B-47321285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xmlns="" id="{0081EE4A-83B1-2062-B0C1-29E0A625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3CC9F-BA7E-4745-AEA1-B430623C9C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81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AA54DAC5-326C-650F-8DCA-EA60302E2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3F2F-817E-4A8F-B552-461E0E7AC8C9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FD313079-CB87-1266-81BE-F127B5C5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D8726AA8-708D-C229-05D4-68131BCA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A1CE3-EC35-490D-992C-1E8248C6B2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62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B6C4A5EC-C88C-A1B9-AAD1-2742506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15BD3-E410-4D46-8953-AC268CB2000C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DDF7BA7B-0702-BAE4-6C79-E9B09FAF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9FCC7FA2-6034-A76A-D9BD-B9DEE48F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D546-6C1E-4DC5-87FF-5512C8464A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99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xmlns="" id="{AB51AD03-AFF3-45DB-F57C-1FC8B3DD6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xmlns="" id="{D00E9E10-445D-F5DC-3007-BCAB4D1EB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86FC65D-F79B-A49E-F0AE-9757C9035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F9B15FF-86B8-4681-AD4A-F61FFB1272C4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E3EFEFD-8E94-AEE9-8D74-F8173022E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5A0BD9F-E317-DFB3-BD82-F8C88FCF2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D8C880-3BF3-4D92-951B-595673DCB6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27.xml"/><Relationship Id="rId4" Type="http://schemas.openxmlformats.org/officeDocument/2006/relationships/slide" Target="slide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>
            <a:extLst>
              <a:ext uri="{FF2B5EF4-FFF2-40B4-BE49-F238E27FC236}">
                <a16:creationId xmlns:a16="http://schemas.microsoft.com/office/drawing/2014/main" xmlns="" id="{B18AF1B0-BEEA-F6F2-6D2E-B8C26E4CF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3C1728B-9EB1-8C99-6064-DD0FA0E5368E}"/>
              </a:ext>
            </a:extLst>
          </p:cNvPr>
          <p:cNvSpPr txBox="1"/>
          <p:nvPr/>
        </p:nvSpPr>
        <p:spPr>
          <a:xfrm>
            <a:off x="0" y="590137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13-6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正平面的透视投影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3F815AA-E511-913A-882D-4CC9EFC52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62" y="1483839"/>
            <a:ext cx="7132796" cy="438007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61B508CA-31C3-6980-50FF-0425728D6D20}"/>
              </a:ext>
            </a:extLst>
          </p:cNvPr>
          <p:cNvSpPr txBox="1"/>
          <p:nvPr/>
        </p:nvSpPr>
        <p:spPr>
          <a:xfrm>
            <a:off x="1401763" y="899064"/>
            <a:ext cx="9596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13.1.2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点线面的透视投影   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13-4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正平面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ABCD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的透视投影。</a:t>
            </a:r>
          </a:p>
        </p:txBody>
      </p:sp>
      <p:sp>
        <p:nvSpPr>
          <p:cNvPr id="12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4" name="矩形 13"/>
          <p:cNvSpPr/>
          <p:nvPr/>
        </p:nvSpPr>
        <p:spPr>
          <a:xfrm>
            <a:off x="4850247" y="224850"/>
            <a:ext cx="431881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透视的基本概念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061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3C1728B-9EB1-8C99-6064-DD0FA0E5368E}"/>
              </a:ext>
            </a:extLst>
          </p:cNvPr>
          <p:cNvSpPr txBox="1"/>
          <p:nvPr/>
        </p:nvSpPr>
        <p:spPr>
          <a:xfrm>
            <a:off x="0" y="590137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         (b)                                                (c)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13-6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正平面的透视投影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D750A9F-BACC-456F-2B2C-3CF8F4866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459" y="1407607"/>
            <a:ext cx="5603081" cy="455132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57C32032-22F2-1F44-0BEF-7C60AE1C213B}"/>
              </a:ext>
            </a:extLst>
          </p:cNvPr>
          <p:cNvSpPr txBox="1"/>
          <p:nvPr/>
        </p:nvSpPr>
        <p:spPr>
          <a:xfrm>
            <a:off x="1401763" y="899064"/>
            <a:ext cx="9596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13.1.2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点线面的透视投影   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13-4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正平面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ABCD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的透视投影。</a:t>
            </a:r>
          </a:p>
        </p:txBody>
      </p:sp>
      <p:sp>
        <p:nvSpPr>
          <p:cNvPr id="11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50247" y="224850"/>
            <a:ext cx="431881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透视的基本概念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6641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3C1728B-9EB1-8C99-6064-DD0FA0E5368E}"/>
              </a:ext>
            </a:extLst>
          </p:cNvPr>
          <p:cNvSpPr txBox="1"/>
          <p:nvPr/>
        </p:nvSpPr>
        <p:spPr>
          <a:xfrm>
            <a:off x="0" y="590137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13-7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正垂线的透视投影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EE9A500-34F4-759B-CA6B-30AA86F45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564" y="1497016"/>
            <a:ext cx="8314849" cy="44043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69A73D1E-6D0E-CC1C-3E5D-D1EAA55E80A7}"/>
              </a:ext>
            </a:extLst>
          </p:cNvPr>
          <p:cNvSpPr txBox="1"/>
          <p:nvPr/>
        </p:nvSpPr>
        <p:spPr>
          <a:xfrm>
            <a:off x="1401763" y="899064"/>
            <a:ext cx="9596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13.1.2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点线面的透视投影   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13-5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正垂线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的透视投影。</a:t>
            </a:r>
          </a:p>
        </p:txBody>
      </p:sp>
      <p:sp>
        <p:nvSpPr>
          <p:cNvPr id="11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50247" y="224850"/>
            <a:ext cx="431881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透视的基本概念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379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13-7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正垂线的透视投影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613A8A8A-FCDB-29C7-2917-5A320524108B}"/>
              </a:ext>
            </a:extLst>
          </p:cNvPr>
          <p:cNvSpPr txBox="1"/>
          <p:nvPr/>
        </p:nvSpPr>
        <p:spPr>
          <a:xfrm>
            <a:off x="1401763" y="899064"/>
            <a:ext cx="9596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13.1.2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点线面的透视投影   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13-5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正垂线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的透视投影。</a:t>
            </a:r>
          </a:p>
        </p:txBody>
      </p:sp>
      <p:sp>
        <p:nvSpPr>
          <p:cNvPr id="11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42988"/>
            <a:ext cx="11772692" cy="44392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850247" y="224850"/>
            <a:ext cx="431881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透视的基本概念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5879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3C1728B-9EB1-8C99-6064-DD0FA0E5368E}"/>
              </a:ext>
            </a:extLst>
          </p:cNvPr>
          <p:cNvSpPr txBox="1"/>
          <p:nvPr/>
        </p:nvSpPr>
        <p:spPr>
          <a:xfrm>
            <a:off x="0" y="590137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13-8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侧平面的透视投影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F23EE9EF-A9C0-3EDB-2F67-5DF678175771}"/>
              </a:ext>
            </a:extLst>
          </p:cNvPr>
          <p:cNvSpPr txBox="1"/>
          <p:nvPr/>
        </p:nvSpPr>
        <p:spPr>
          <a:xfrm>
            <a:off x="1401763" y="899064"/>
            <a:ext cx="9596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13.1.2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点线面的透视投影   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13-6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侧平面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ABCD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的透视投影。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419948A-67D5-B585-DEA6-79469CBEC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50" y="1520461"/>
            <a:ext cx="6960870" cy="4251960"/>
          </a:xfrm>
          <a:prstGeom prst="rect">
            <a:avLst/>
          </a:prstGeom>
        </p:spPr>
      </p:pic>
      <p:sp>
        <p:nvSpPr>
          <p:cNvPr id="11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50247" y="224850"/>
            <a:ext cx="431881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透视的基本概念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3641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3C1728B-9EB1-8C99-6064-DD0FA0E5368E}"/>
              </a:ext>
            </a:extLst>
          </p:cNvPr>
          <p:cNvSpPr txBox="1"/>
          <p:nvPr/>
        </p:nvSpPr>
        <p:spPr>
          <a:xfrm>
            <a:off x="0" y="590137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         (b)                                                (c)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13-8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侧平面的透视投影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E5AAF75-AAA4-3862-72F4-E2F420F15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1" y="1409386"/>
            <a:ext cx="5915025" cy="449199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A6D399B-0A79-CCD8-9446-50B1DED28410}"/>
              </a:ext>
            </a:extLst>
          </p:cNvPr>
          <p:cNvSpPr txBox="1"/>
          <p:nvPr/>
        </p:nvSpPr>
        <p:spPr>
          <a:xfrm>
            <a:off x="1401763" y="899064"/>
            <a:ext cx="9596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13.1.2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点线面的透视投影   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13-6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侧平面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ABCD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的透视投影。</a:t>
            </a:r>
          </a:p>
        </p:txBody>
      </p:sp>
      <p:sp>
        <p:nvSpPr>
          <p:cNvPr id="11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50247" y="224850"/>
            <a:ext cx="431881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透视的基本概念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6780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FD0486E-259C-ED60-5C50-DBF676251E65}"/>
              </a:ext>
            </a:extLst>
          </p:cNvPr>
          <p:cNvSpPr txBox="1"/>
          <p:nvPr/>
        </p:nvSpPr>
        <p:spPr>
          <a:xfrm>
            <a:off x="-504825" y="6244317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13-9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一点透视图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90E9F92-04A8-B88F-54B5-05F25BE023D9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8E87A92-F372-FEF9-7339-E77164957B0E}"/>
              </a:ext>
            </a:extLst>
          </p:cNvPr>
          <p:cNvSpPr txBox="1"/>
          <p:nvPr/>
        </p:nvSpPr>
        <p:spPr>
          <a:xfrm>
            <a:off x="1401763" y="899064"/>
            <a:ext cx="1028541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建筑物的某个立面平行于画面的透视称为一点透视，又称为正面透视。</a:t>
            </a:r>
          </a:p>
          <a:p>
            <a:pPr>
              <a:lnSpc>
                <a:spcPct val="150000"/>
              </a:lnSpc>
              <a:defRPr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图片 1">
            <a:extLst>
              <a:ext uri="{FF2B5EF4-FFF2-40B4-BE49-F238E27FC236}">
                <a16:creationId xmlns:a16="http://schemas.microsoft.com/office/drawing/2014/main" xmlns="" id="{8B9B290E-B022-70CE-24B5-01B8A4128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07" y="2340528"/>
            <a:ext cx="6707187" cy="376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1004115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B7EC315-4333-ECA1-CF92-07C6089B0205}"/>
              </a:ext>
            </a:extLst>
          </p:cNvPr>
          <p:cNvSpPr txBox="1"/>
          <p:nvPr/>
        </p:nvSpPr>
        <p:spPr>
          <a:xfrm>
            <a:off x="1401763" y="899064"/>
            <a:ext cx="92090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13.2.1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视线迹点法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13-7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绘制立体的一点透视图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-483080" y="6339753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13-10 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立体三视图和斜二测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963" y="1349908"/>
            <a:ext cx="4099915" cy="496867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97173" y="225923"/>
            <a:ext cx="357181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97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13-11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绘制一点透视图的步骤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-659757" y="581291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                 (b)                                                         (c)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9E7A884-8C36-77B0-DBA2-9BBB2EB271B1}"/>
              </a:ext>
            </a:extLst>
          </p:cNvPr>
          <p:cNvSpPr txBox="1"/>
          <p:nvPr/>
        </p:nvSpPr>
        <p:spPr>
          <a:xfrm>
            <a:off x="1401763" y="899064"/>
            <a:ext cx="92090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13.2.1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视线迹点法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13-7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绘制立体的一点透视图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B859D8B-D946-78E3-4FD9-0E689DDBB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78" y="1483839"/>
            <a:ext cx="11559856" cy="4381339"/>
          </a:xfrm>
          <a:prstGeom prst="rect">
            <a:avLst/>
          </a:prstGeom>
        </p:spPr>
      </p:pic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97173" y="225923"/>
            <a:ext cx="357181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31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5316808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13-11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绘制一点透视图的步骤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0" y="496180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d)                                           (e)                                    (f)                                     (g)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6514DB9A-CE64-9AF7-9D8B-3653D5C60809}"/>
              </a:ext>
            </a:extLst>
          </p:cNvPr>
          <p:cNvSpPr txBox="1"/>
          <p:nvPr/>
        </p:nvSpPr>
        <p:spPr>
          <a:xfrm>
            <a:off x="1401763" y="899064"/>
            <a:ext cx="92090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13.2.1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视线迹点法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13-7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绘制立体的一点透视图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FDB94A6-9C25-2AD1-4757-E1FA3ADF9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43" y="3020268"/>
            <a:ext cx="10753725" cy="1724025"/>
          </a:xfrm>
          <a:prstGeom prst="rect">
            <a:avLst/>
          </a:prstGeom>
        </p:spPr>
      </p:pic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97173" y="225923"/>
            <a:ext cx="357181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8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">
            <a:extLst>
              <a:ext uri="{FF2B5EF4-FFF2-40B4-BE49-F238E27FC236}">
                <a16:creationId xmlns:a16="http://schemas.microsoft.com/office/drawing/2014/main" xmlns="" id="{D7C9C158-D124-AFEA-29B8-46741AFC5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57A7DCB-2681-9E31-A524-AB327EC674E4}"/>
              </a:ext>
            </a:extLst>
          </p:cNvPr>
          <p:cNvSpPr/>
          <p:nvPr/>
        </p:nvSpPr>
        <p:spPr>
          <a:xfrm>
            <a:off x="2397125" y="1362075"/>
            <a:ext cx="27416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制图的基本知识 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921AA8C-DF57-5219-5139-72A20312B065}"/>
              </a:ext>
            </a:extLst>
          </p:cNvPr>
          <p:cNvSpPr/>
          <p:nvPr/>
        </p:nvSpPr>
        <p:spPr>
          <a:xfrm>
            <a:off x="2414588" y="1757363"/>
            <a:ext cx="29035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点、线、面的投影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7F00A4B9-C402-867C-50D8-3A53F64F5980}"/>
              </a:ext>
            </a:extLst>
          </p:cNvPr>
          <p:cNvSpPr/>
          <p:nvPr/>
        </p:nvSpPr>
        <p:spPr>
          <a:xfrm>
            <a:off x="2417763" y="2146300"/>
            <a:ext cx="38258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线面几何元素间的相对位置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18953727-45C6-3AA5-8018-AB07AC42BAC3}"/>
              </a:ext>
            </a:extLst>
          </p:cNvPr>
          <p:cNvSpPr/>
          <p:nvPr/>
        </p:nvSpPr>
        <p:spPr>
          <a:xfrm>
            <a:off x="2414588" y="2549525"/>
            <a:ext cx="20494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投影变换 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9127395-63D4-5B9F-92CE-7F9BA010BD07}"/>
              </a:ext>
            </a:extLst>
          </p:cNvPr>
          <p:cNvSpPr/>
          <p:nvPr/>
        </p:nvSpPr>
        <p:spPr>
          <a:xfrm>
            <a:off x="2414588" y="2932113"/>
            <a:ext cx="221138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曲线与曲面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FAE96956-BCE1-90FF-22C9-D838177A0F66}"/>
              </a:ext>
            </a:extLst>
          </p:cNvPr>
          <p:cNvSpPr/>
          <p:nvPr/>
        </p:nvSpPr>
        <p:spPr>
          <a:xfrm>
            <a:off x="2430463" y="3324225"/>
            <a:ext cx="19796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基本立体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5CF296FA-7490-6E5F-360A-84623356079F}"/>
              </a:ext>
            </a:extLst>
          </p:cNvPr>
          <p:cNvSpPr/>
          <p:nvPr/>
        </p:nvSpPr>
        <p:spPr>
          <a:xfrm>
            <a:off x="2430463" y="3695700"/>
            <a:ext cx="24415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平面截切立体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D63F9F5-CA78-5BE0-1929-83BC615FC03D}"/>
              </a:ext>
            </a:extLst>
          </p:cNvPr>
          <p:cNvSpPr/>
          <p:nvPr/>
        </p:nvSpPr>
        <p:spPr>
          <a:xfrm>
            <a:off x="2424113" y="4460875"/>
            <a:ext cx="18843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组合体 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AA5B6FE-9484-C7FD-6AB2-64976F55F402}"/>
              </a:ext>
            </a:extLst>
          </p:cNvPr>
          <p:cNvSpPr/>
          <p:nvPr/>
        </p:nvSpPr>
        <p:spPr>
          <a:xfrm>
            <a:off x="2424113" y="4846638"/>
            <a:ext cx="18161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轴测图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8BF0C53B-8493-B341-B626-F0D68027FA9A}"/>
              </a:ext>
            </a:extLst>
          </p:cNvPr>
          <p:cNvSpPr/>
          <p:nvPr/>
        </p:nvSpPr>
        <p:spPr>
          <a:xfrm>
            <a:off x="2428875" y="5229225"/>
            <a:ext cx="32004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建筑形体的表达方法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08772EE-2E36-F2A7-30C4-B19F6BB9B10F}"/>
              </a:ext>
            </a:extLst>
          </p:cNvPr>
          <p:cNvSpPr/>
          <p:nvPr/>
        </p:nvSpPr>
        <p:spPr>
          <a:xfrm>
            <a:off x="2439988" y="5635625"/>
            <a:ext cx="21145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zh-CN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透视投影 </a:t>
            </a:r>
            <a:endParaRPr lang="zh-CN" altLang="en-US" kern="100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04288311-DC09-7B7D-3D99-495A19050B01}"/>
              </a:ext>
            </a:extLst>
          </p:cNvPr>
          <p:cNvSpPr/>
          <p:nvPr/>
        </p:nvSpPr>
        <p:spPr>
          <a:xfrm>
            <a:off x="2446338" y="6026150"/>
            <a:ext cx="20447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14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标高投影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DCF94463-30AD-823E-5353-7EE792ACDF38}"/>
              </a:ext>
            </a:extLst>
          </p:cNvPr>
          <p:cNvSpPr/>
          <p:nvPr/>
        </p:nvSpPr>
        <p:spPr>
          <a:xfrm>
            <a:off x="2435225" y="6416675"/>
            <a:ext cx="23447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计算机绘图 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25475805-4908-1AC1-FDF6-4A37AB52D8A9}"/>
              </a:ext>
            </a:extLst>
          </p:cNvPr>
          <p:cNvSpPr/>
          <p:nvPr/>
        </p:nvSpPr>
        <p:spPr>
          <a:xfrm>
            <a:off x="2397125" y="971550"/>
            <a:ext cx="15875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绪论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89" name="图片 19">
            <a:extLst>
              <a:ext uri="{FF2B5EF4-FFF2-40B4-BE49-F238E27FC236}">
                <a16:creationId xmlns:a16="http://schemas.microsoft.com/office/drawing/2014/main" xmlns="" id="{2721C8A3-AF18-8DE0-F4AC-0336A63EC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1406525"/>
            <a:ext cx="3397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图片 20">
            <a:extLst>
              <a:ext uri="{FF2B5EF4-FFF2-40B4-BE49-F238E27FC236}">
                <a16:creationId xmlns:a16="http://schemas.microsoft.com/office/drawing/2014/main" xmlns="" id="{6C828CF3-9698-EB12-B0FA-1E17CE090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011238"/>
            <a:ext cx="3968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图片 21">
            <a:extLst>
              <a:ext uri="{FF2B5EF4-FFF2-40B4-BE49-F238E27FC236}">
                <a16:creationId xmlns:a16="http://schemas.microsoft.com/office/drawing/2014/main" xmlns="" id="{F8797377-2882-0C67-B28E-6BBEB04A7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3338513"/>
            <a:ext cx="3190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图片 22">
            <a:extLst>
              <a:ext uri="{FF2B5EF4-FFF2-40B4-BE49-F238E27FC236}">
                <a16:creationId xmlns:a16="http://schemas.microsoft.com/office/drawing/2014/main" xmlns="" id="{EDEE3471-2B77-0328-EF21-152FB33B2A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4833938"/>
            <a:ext cx="387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图片 23">
            <a:extLst>
              <a:ext uri="{FF2B5EF4-FFF2-40B4-BE49-F238E27FC236}">
                <a16:creationId xmlns:a16="http://schemas.microsoft.com/office/drawing/2014/main" xmlns="" id="{0FF4FB8F-D15C-EC77-87C7-148DB3350D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787525"/>
            <a:ext cx="3571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图片 24">
            <a:extLst>
              <a:ext uri="{FF2B5EF4-FFF2-40B4-BE49-F238E27FC236}">
                <a16:creationId xmlns:a16="http://schemas.microsoft.com/office/drawing/2014/main" xmlns="" id="{D188CF3B-AE48-DEA5-047F-BC7D2E1DC0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6451600"/>
            <a:ext cx="3127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图片 25">
            <a:extLst>
              <a:ext uri="{FF2B5EF4-FFF2-40B4-BE49-F238E27FC236}">
                <a16:creationId xmlns:a16="http://schemas.microsoft.com/office/drawing/2014/main" xmlns="" id="{09F34918-548F-90A4-A120-FA7C41C8EF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563813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图片 26">
            <a:extLst>
              <a:ext uri="{FF2B5EF4-FFF2-40B4-BE49-F238E27FC236}">
                <a16:creationId xmlns:a16="http://schemas.microsoft.com/office/drawing/2014/main" xmlns="" id="{A9066D80-F4C3-8601-AE21-8870DDE5AE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430713"/>
            <a:ext cx="4000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图片 27">
            <a:extLst>
              <a:ext uri="{FF2B5EF4-FFF2-40B4-BE49-F238E27FC236}">
                <a16:creationId xmlns:a16="http://schemas.microsoft.com/office/drawing/2014/main" xmlns="" id="{643CEB74-E48C-E9EB-DD52-80945FAA10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6069013"/>
            <a:ext cx="3317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图片 28">
            <a:extLst>
              <a:ext uri="{FF2B5EF4-FFF2-40B4-BE49-F238E27FC236}">
                <a16:creationId xmlns:a16="http://schemas.microsoft.com/office/drawing/2014/main" xmlns="" id="{497FD371-045E-C434-1B31-74C08A9517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259388"/>
            <a:ext cx="4254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图片 31">
            <a:extLst>
              <a:ext uri="{FF2B5EF4-FFF2-40B4-BE49-F238E27FC236}">
                <a16:creationId xmlns:a16="http://schemas.microsoft.com/office/drawing/2014/main" xmlns="" id="{C41D3896-5510-861C-6743-2A7B2D8F5D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5684838"/>
            <a:ext cx="3460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图片 33">
            <a:extLst>
              <a:ext uri="{FF2B5EF4-FFF2-40B4-BE49-F238E27FC236}">
                <a16:creationId xmlns:a16="http://schemas.microsoft.com/office/drawing/2014/main" xmlns="" id="{53B476BD-5B79-C572-5620-ED4D809B5E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160588"/>
            <a:ext cx="34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01" name="组合 36">
            <a:extLst>
              <a:ext uri="{FF2B5EF4-FFF2-40B4-BE49-F238E27FC236}">
                <a16:creationId xmlns:a16="http://schemas.microsoft.com/office/drawing/2014/main" xmlns="" id="{D689A93E-88CC-C516-312D-9EF9FFEE5D76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4070350"/>
            <a:ext cx="2509837" cy="369888"/>
            <a:chOff x="2134768" y="4070210"/>
            <a:chExt cx="2510913" cy="36933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9C06848E-D890-1899-0618-13F62C3A7ABC}"/>
                </a:ext>
              </a:extLst>
            </p:cNvPr>
            <p:cNvSpPr/>
            <p:nvPr/>
          </p:nvSpPr>
          <p:spPr>
            <a:xfrm>
              <a:off x="2434934" y="4070210"/>
              <a:ext cx="22107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第</a:t>
              </a:r>
              <a:r>
                <a:rPr lang="en-US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9</a:t>
              </a:r>
              <a:r>
                <a:rPr lang="zh-CN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章 </a:t>
              </a:r>
              <a:r>
                <a:rPr lang="en-US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</a:t>
              </a:r>
              <a:r>
                <a:rPr lang="zh-CN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两立体相贯</a:t>
              </a:r>
              <a:endPara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105" name="图片 32">
              <a:extLst>
                <a:ext uri="{FF2B5EF4-FFF2-40B4-BE49-F238E27FC236}">
                  <a16:creationId xmlns:a16="http://schemas.microsoft.com/office/drawing/2014/main" xmlns="" id="{542D7A46-E136-AE08-55D2-2E22E0A62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768" y="4113019"/>
              <a:ext cx="280048" cy="266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02" name="图片 34">
            <a:extLst>
              <a:ext uri="{FF2B5EF4-FFF2-40B4-BE49-F238E27FC236}">
                <a16:creationId xmlns:a16="http://schemas.microsoft.com/office/drawing/2014/main" xmlns="" id="{3066A6D8-6D3D-8DB6-DE37-AE72D9037C6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3722688"/>
            <a:ext cx="3111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图片 35">
            <a:extLst>
              <a:ext uri="{FF2B5EF4-FFF2-40B4-BE49-F238E27FC236}">
                <a16:creationId xmlns:a16="http://schemas.microsoft.com/office/drawing/2014/main" xmlns="" id="{23CA6B8B-15EA-EE81-6498-6D36198A012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2957513"/>
            <a:ext cx="3556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13-12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视距对透视效果的影响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-428264" y="5778121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                           (b)                                                      (c)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5C8B75A-D4FE-C809-F2C1-6B30F95A6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5" y="1337547"/>
            <a:ext cx="11430000" cy="45339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2B14220C-8A4E-DFA7-4C1D-FDF0A170EECD}"/>
              </a:ext>
            </a:extLst>
          </p:cNvPr>
          <p:cNvSpPr txBox="1"/>
          <p:nvPr/>
        </p:nvSpPr>
        <p:spPr>
          <a:xfrm>
            <a:off x="1401763" y="899064"/>
            <a:ext cx="92090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13.2.1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视线迹点法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97173" y="225923"/>
            <a:ext cx="357181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91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13-13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绘制建筑形体一点透视图的步骤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-406400" y="5643639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                         (b)                                                               (c)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0E634AA-2CFF-EB11-FDF8-3BB081D86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51" y="1837852"/>
            <a:ext cx="10953750" cy="37052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F55D073F-F4C3-60A9-EEF9-025FE44F8BAF}"/>
              </a:ext>
            </a:extLst>
          </p:cNvPr>
          <p:cNvSpPr txBox="1"/>
          <p:nvPr/>
        </p:nvSpPr>
        <p:spPr>
          <a:xfrm>
            <a:off x="1401763" y="899064"/>
            <a:ext cx="92090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13.2.1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视线迹点法  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13-8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绘制建筑形体的一点透视图。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97173" y="225923"/>
            <a:ext cx="357181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01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13-13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绘制建筑形体一点透视图的步骤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-184150" y="5674005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d)                                                            (e)                                                           (f)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741B3E6-BD3D-31DA-313E-2792E95FB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73" y="1661396"/>
            <a:ext cx="10563225" cy="38862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8298AF7-BB46-552B-14F6-BCC7E542289E}"/>
              </a:ext>
            </a:extLst>
          </p:cNvPr>
          <p:cNvSpPr txBox="1"/>
          <p:nvPr/>
        </p:nvSpPr>
        <p:spPr>
          <a:xfrm>
            <a:off x="1401763" y="899064"/>
            <a:ext cx="92090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13.2.1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视线迹点法  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13-8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绘制建筑形体的一点透视图。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97173" y="225923"/>
            <a:ext cx="357181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26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B7EC315-4333-ECA1-CF92-07C6089B0205}"/>
              </a:ext>
            </a:extLst>
          </p:cNvPr>
          <p:cNvSpPr txBox="1"/>
          <p:nvPr/>
        </p:nvSpPr>
        <p:spPr>
          <a:xfrm>
            <a:off x="1401763" y="899064"/>
            <a:ext cx="92090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13.2.2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网格法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8550AD0D-ABC5-2C3B-F57A-349B03986329}"/>
              </a:ext>
            </a:extLst>
          </p:cNvPr>
          <p:cNvSpPr txBox="1"/>
          <p:nvPr/>
        </p:nvSpPr>
        <p:spPr>
          <a:xfrm>
            <a:off x="1493239" y="1424731"/>
            <a:ext cx="88584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defRPr/>
            </a:pPr>
            <a:r>
              <a:rPr lang="en-US" altLang="zh-CN" sz="2400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endParaRPr lang="en-US" altLang="zh-CN" sz="2400" kern="220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defRPr/>
            </a:pPr>
            <a:r>
              <a:rPr lang="en-US" altLang="zh-CN" sz="2400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网格法又称为坐标法，具体的画法是在物体的三视图中，按一定的比例画出网格，然后画出该网格的透视。再按照建筑物三视图在网络中的位置，定出其在透视网络中的位置，以完成物体的透视图。</a:t>
            </a:r>
          </a:p>
        </p:txBody>
      </p:sp>
      <p:sp>
        <p:nvSpPr>
          <p:cNvPr id="6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7" name="矩形 6"/>
          <p:cNvSpPr/>
          <p:nvPr/>
        </p:nvSpPr>
        <p:spPr>
          <a:xfrm>
            <a:off x="4897173" y="225923"/>
            <a:ext cx="357181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13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B7EC315-4333-ECA1-CF92-07C6089B0205}"/>
              </a:ext>
            </a:extLst>
          </p:cNvPr>
          <p:cNvSpPr txBox="1"/>
          <p:nvPr/>
        </p:nvSpPr>
        <p:spPr>
          <a:xfrm>
            <a:off x="1401763" y="899064"/>
            <a:ext cx="92090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13-9 </a:t>
            </a:r>
            <a:r>
              <a:rPr lang="zh-CN" altLang="en-US" sz="28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使用网格法绘制台阶的一点透视图。</a:t>
            </a:r>
            <a:endParaRPr lang="zh-CN" altLang="zh-CN" sz="28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13-14 </a:t>
            </a:r>
            <a:r>
              <a:rPr lang="zh-CN" altLang="en-US" sz="20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台阶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的三视图与斜二测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8" name="矩形 7"/>
          <p:cNvSpPr/>
          <p:nvPr/>
        </p:nvSpPr>
        <p:spPr>
          <a:xfrm>
            <a:off x="4897173" y="225923"/>
            <a:ext cx="357181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822" y="1490360"/>
            <a:ext cx="5999575" cy="46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41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B7EC315-4333-ECA1-CF92-07C6089B0205}"/>
              </a:ext>
            </a:extLst>
          </p:cNvPr>
          <p:cNvSpPr txBox="1"/>
          <p:nvPr/>
        </p:nvSpPr>
        <p:spPr>
          <a:xfrm>
            <a:off x="1401763" y="899064"/>
            <a:ext cx="9209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13-9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使用网格法绘制台阶的一点透视图。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13-15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网格法绘制一点透视图的步骤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0" y="5012142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(a)                                             (b)                                          (c)                                              (d) 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1" name="矩形 10"/>
          <p:cNvSpPr/>
          <p:nvPr/>
        </p:nvSpPr>
        <p:spPr>
          <a:xfrm>
            <a:off x="4897173" y="225923"/>
            <a:ext cx="357181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99297"/>
            <a:ext cx="11616516" cy="24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93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B7EC315-4333-ECA1-CF92-07C6089B0205}"/>
              </a:ext>
            </a:extLst>
          </p:cNvPr>
          <p:cNvSpPr txBox="1"/>
          <p:nvPr/>
        </p:nvSpPr>
        <p:spPr>
          <a:xfrm>
            <a:off x="1401763" y="899064"/>
            <a:ext cx="9209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13-10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使用网格法绘制室内装饰设计图。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13-15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网格法绘制一点透视图的步骤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0" y="5792319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(a)                                                                             (b) 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170" name="图片 1">
            <a:extLst>
              <a:ext uri="{FF2B5EF4-FFF2-40B4-BE49-F238E27FC236}">
                <a16:creationId xmlns:a16="http://schemas.microsoft.com/office/drawing/2014/main" xmlns="" id="{D6BC8BC2-EFBF-2AF5-1F5E-4F527EFDF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85" y="1643053"/>
            <a:ext cx="9305430" cy="408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1" name="矩形 10"/>
          <p:cNvSpPr/>
          <p:nvPr/>
        </p:nvSpPr>
        <p:spPr>
          <a:xfrm>
            <a:off x="4897173" y="225923"/>
            <a:ext cx="357181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73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13-17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两点透视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90E9F92-04A8-B88F-54B5-05F25BE023D9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8E87A92-F372-FEF9-7339-E77164957B0E}"/>
              </a:ext>
            </a:extLst>
          </p:cNvPr>
          <p:cNvSpPr txBox="1"/>
          <p:nvPr/>
        </p:nvSpPr>
        <p:spPr>
          <a:xfrm>
            <a:off x="1401763" y="899064"/>
            <a:ext cx="968848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13.3  </a:t>
            </a:r>
            <a:r>
              <a:rPr lang="zh-CN" altLang="en-US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建筑物中仅有与水平面垂直的主向轮廓线（铅垂线）与画面平行，而水平面的两个主向轮廓线，均与画面倾斜，这样形成的透视称为两点透视。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4" name="图片 1">
            <a:extLst>
              <a:ext uri="{FF2B5EF4-FFF2-40B4-BE49-F238E27FC236}">
                <a16:creationId xmlns:a16="http://schemas.microsoft.com/office/drawing/2014/main" xmlns="" id="{C84F1138-9385-87C3-2773-E167FE323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52" y="3234447"/>
            <a:ext cx="7304721" cy="290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2974029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B7EC315-4333-ECA1-CF92-07C6089B0205}"/>
              </a:ext>
            </a:extLst>
          </p:cNvPr>
          <p:cNvSpPr txBox="1"/>
          <p:nvPr/>
        </p:nvSpPr>
        <p:spPr>
          <a:xfrm>
            <a:off x="1401763" y="899064"/>
            <a:ext cx="920908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13.3.1 </a:t>
            </a:r>
            <a:r>
              <a:rPr lang="zh-CN" altLang="en-US" sz="28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水平线和铅垂面的透视投影</a:t>
            </a:r>
          </a:p>
          <a:p>
            <a:pPr>
              <a:spcBef>
                <a:spcPts val="1200"/>
              </a:spcBef>
              <a:defRPr/>
            </a:pPr>
            <a:r>
              <a:rPr lang="zh-CN" altLang="en-US" sz="24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例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13-11 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求水平线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AB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的透视投影。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-438897" y="6404125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13-18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水平线的透视投影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1" name="矩形 10"/>
          <p:cNvSpPr/>
          <p:nvPr/>
        </p:nvSpPr>
        <p:spPr>
          <a:xfrm>
            <a:off x="4897173" y="225923"/>
            <a:ext cx="35718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13.3 </a:t>
            </a:r>
            <a:r>
              <a:rPr lang="zh-CN" altLang="en-US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两点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002" y="2027998"/>
            <a:ext cx="6160594" cy="410415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-184150" y="5996523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(a) 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10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B7EC315-4333-ECA1-CF92-07C6089B0205}"/>
              </a:ext>
            </a:extLst>
          </p:cNvPr>
          <p:cNvSpPr txBox="1"/>
          <p:nvPr/>
        </p:nvSpPr>
        <p:spPr>
          <a:xfrm>
            <a:off x="1401763" y="899064"/>
            <a:ext cx="9209087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1200"/>
              </a:spcBef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13-11 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求水平线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AB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的透视投影。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-89694" y="6447792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13-18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水平线的透视投影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97173" y="225923"/>
            <a:ext cx="35718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13.3 </a:t>
            </a:r>
            <a:r>
              <a:rPr lang="zh-CN" altLang="en-US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两点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836"/>
            <a:ext cx="115443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4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>
            <a:extLst>
              <a:ext uri="{FF2B5EF4-FFF2-40B4-BE49-F238E27FC236}">
                <a16:creationId xmlns:a16="http://schemas.microsoft.com/office/drawing/2014/main" xmlns="" id="{44A01C13-6AD5-88E8-3E41-271AAF6D6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BD04658-230C-C320-6656-B209B1F9F2E5}"/>
              </a:ext>
            </a:extLst>
          </p:cNvPr>
          <p:cNvSpPr txBox="1"/>
          <p:nvPr/>
        </p:nvSpPr>
        <p:spPr>
          <a:xfrm>
            <a:off x="1082244" y="1423433"/>
            <a:ext cx="7646987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</a:t>
            </a:r>
            <a:r>
              <a:rPr lang="zh-CN" altLang="zh-CN" sz="3200" b="1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zh-CN" sz="3200" b="1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en-US" altLang="zh-CN" sz="3200" b="1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3200" b="1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透视投影</a:t>
            </a:r>
            <a:endParaRPr lang="en-US" altLang="zh-CN" sz="3200" b="1" kern="2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4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kern="2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3" action="ppaction://hlinksldjump"/>
              </a:rPr>
              <a:t>13.1  </a:t>
            </a:r>
            <a:r>
              <a:rPr lang="zh-CN" altLang="en-US" sz="28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3" action="ppaction://hlinksldjump"/>
              </a:rPr>
              <a:t>透视的基本概念</a:t>
            </a:r>
            <a:endParaRPr lang="en-US" altLang="zh-CN" sz="2800" kern="2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kern="2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4" action="ppaction://hlinksldjump"/>
              </a:rPr>
              <a:t>13.2  </a:t>
            </a:r>
            <a:r>
              <a:rPr lang="zh-CN" altLang="en-US" sz="28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4" action="ppaction://hlinksldjump"/>
              </a:rPr>
              <a:t>一点透视的画法</a:t>
            </a:r>
            <a:endParaRPr lang="en-US" altLang="zh-CN" sz="2800" kern="2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kern="2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5" action="ppaction://hlinksldjump"/>
              </a:rPr>
              <a:t>13.3  </a:t>
            </a:r>
            <a:r>
              <a:rPr lang="zh-CN" altLang="en-US" sz="28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5" action="ppaction://hlinksldjump"/>
              </a:rPr>
              <a:t>两点透视的画法</a:t>
            </a:r>
            <a:endParaRPr lang="en-US" altLang="zh-CN" sz="2800" kern="2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kern="2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6" action="ppaction://hlinksldjump"/>
              </a:rPr>
              <a:t>13.4  </a:t>
            </a:r>
            <a:r>
              <a:rPr lang="zh-CN" altLang="en-US" sz="28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6" action="ppaction://hlinksldjump"/>
              </a:rPr>
              <a:t>透视图的分类和概括</a:t>
            </a:r>
            <a:endParaRPr lang="zh-CN" altLang="zh-CN" sz="2000" kern="2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B7EC315-4333-ECA1-CF92-07C6089B0205}"/>
              </a:ext>
            </a:extLst>
          </p:cNvPr>
          <p:cNvSpPr txBox="1"/>
          <p:nvPr/>
        </p:nvSpPr>
        <p:spPr>
          <a:xfrm>
            <a:off x="1401763" y="899064"/>
            <a:ext cx="966331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1200"/>
              </a:spcBef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13-12 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求铅垂面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ABCD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的透视投影。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13-19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铅垂面的透视投影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0" y="5792319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(a) 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7762788-15B0-CB4E-FCEB-46B576572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022" y="1406522"/>
            <a:ext cx="6998822" cy="4418060"/>
          </a:xfrm>
          <a:prstGeom prst="rect">
            <a:avLst/>
          </a:prstGeom>
        </p:spPr>
      </p:pic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97173" y="225923"/>
            <a:ext cx="35718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13.3 </a:t>
            </a:r>
            <a:r>
              <a:rPr lang="zh-CN" altLang="en-US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两点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69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13-18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水平线的透视投影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0" y="5792319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    (b)                                                 (c) 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E465818-59D9-97F7-37D0-F853566A9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145" y="1369765"/>
            <a:ext cx="5964571" cy="443777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C4C26060-CA21-3FD5-15EB-EBC5CED26541}"/>
              </a:ext>
            </a:extLst>
          </p:cNvPr>
          <p:cNvSpPr txBox="1"/>
          <p:nvPr/>
        </p:nvSpPr>
        <p:spPr>
          <a:xfrm>
            <a:off x="1401763" y="899064"/>
            <a:ext cx="966331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1200"/>
              </a:spcBef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13-12 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求铅垂面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ABCD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的透视投影。</a:t>
            </a:r>
          </a:p>
        </p:txBody>
      </p:sp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4" name="矩形 13"/>
          <p:cNvSpPr/>
          <p:nvPr/>
        </p:nvSpPr>
        <p:spPr>
          <a:xfrm>
            <a:off x="4897173" y="225923"/>
            <a:ext cx="35718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13.3 </a:t>
            </a:r>
            <a:r>
              <a:rPr lang="zh-CN" altLang="en-US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两点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04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B7EC315-4333-ECA1-CF92-07C6089B0205}"/>
              </a:ext>
            </a:extLst>
          </p:cNvPr>
          <p:cNvSpPr txBox="1"/>
          <p:nvPr/>
        </p:nvSpPr>
        <p:spPr>
          <a:xfrm>
            <a:off x="1401763" y="899064"/>
            <a:ext cx="966331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1200"/>
              </a:spcBef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13-13 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绘制立体的两点透视图。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13-20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立体的三视图和正等测图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D1BEF89-C34D-760A-490A-2E00DE57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225" y="1788430"/>
            <a:ext cx="6890614" cy="3928751"/>
          </a:xfrm>
          <a:prstGeom prst="rect">
            <a:avLst/>
          </a:prstGeom>
        </p:spPr>
      </p:pic>
      <p:sp>
        <p:nvSpPr>
          <p:cNvPr id="7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0" name="矩形 9"/>
          <p:cNvSpPr/>
          <p:nvPr/>
        </p:nvSpPr>
        <p:spPr>
          <a:xfrm>
            <a:off x="4897173" y="225923"/>
            <a:ext cx="35718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13.3 </a:t>
            </a:r>
            <a:r>
              <a:rPr lang="zh-CN" altLang="en-US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两点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94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13-21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绘制立体两点透视图的步骤 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0" y="5867820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(a)                                                                       (b) 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5E7A4A9-3DAE-2CBA-45DE-CB6C489D3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124" y="1426128"/>
            <a:ext cx="10262301" cy="445814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DE6DCA45-1D22-C528-C712-5D7CFA2134F4}"/>
              </a:ext>
            </a:extLst>
          </p:cNvPr>
          <p:cNvSpPr txBox="1"/>
          <p:nvPr/>
        </p:nvSpPr>
        <p:spPr>
          <a:xfrm>
            <a:off x="1401763" y="899064"/>
            <a:ext cx="966331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1200"/>
              </a:spcBef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13-13 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绘制立体的两点透视图。</a:t>
            </a:r>
          </a:p>
        </p:txBody>
      </p:sp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1" name="矩形 10"/>
          <p:cNvSpPr/>
          <p:nvPr/>
        </p:nvSpPr>
        <p:spPr>
          <a:xfrm>
            <a:off x="4897173" y="225923"/>
            <a:ext cx="35718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13.3 </a:t>
            </a:r>
            <a:r>
              <a:rPr lang="zh-CN" altLang="en-US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两点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92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B7EC315-4333-ECA1-CF92-07C6089B0205}"/>
              </a:ext>
            </a:extLst>
          </p:cNvPr>
          <p:cNvSpPr txBox="1"/>
          <p:nvPr/>
        </p:nvSpPr>
        <p:spPr>
          <a:xfrm>
            <a:off x="1401763" y="899064"/>
            <a:ext cx="92090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视点的位置对透视效果的影响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13-22 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视点的位置对透视效果的影响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0" y="581748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          (b)                                                  (c)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B168BD9-F40D-846B-4586-89A453F47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1351834"/>
            <a:ext cx="9124950" cy="4505325"/>
          </a:xfrm>
          <a:prstGeom prst="rect">
            <a:avLst/>
          </a:prstGeom>
        </p:spPr>
      </p:pic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1" name="矩形 10"/>
          <p:cNvSpPr/>
          <p:nvPr/>
        </p:nvSpPr>
        <p:spPr>
          <a:xfrm>
            <a:off x="4897173" y="225923"/>
            <a:ext cx="35718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13.3 </a:t>
            </a:r>
            <a:r>
              <a:rPr lang="zh-CN" altLang="en-US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两点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12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B7EC315-4333-ECA1-CF92-07C6089B0205}"/>
              </a:ext>
            </a:extLst>
          </p:cNvPr>
          <p:cNvSpPr txBox="1"/>
          <p:nvPr/>
        </p:nvSpPr>
        <p:spPr>
          <a:xfrm>
            <a:off x="1401763" y="899064"/>
            <a:ext cx="9209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13-14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绘制建筑形体的两点透视图。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-258792" y="6352322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13-23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建筑形体的两点透视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1" name="矩形 10"/>
          <p:cNvSpPr/>
          <p:nvPr/>
        </p:nvSpPr>
        <p:spPr>
          <a:xfrm>
            <a:off x="4897173" y="225923"/>
            <a:ext cx="35718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13.3 </a:t>
            </a:r>
            <a:r>
              <a:rPr lang="zh-CN" altLang="en-US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两点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13" y="1539834"/>
            <a:ext cx="9051645" cy="443137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0" y="581748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                                 (b)      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66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13-24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完成后的建筑形体两点透视图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455835A-DCD3-B799-1463-0B112B89C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18" y="1691736"/>
            <a:ext cx="9934575" cy="42672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F499FAA8-6DD9-68EE-8A58-F184A5A05E09}"/>
              </a:ext>
            </a:extLst>
          </p:cNvPr>
          <p:cNvSpPr txBox="1"/>
          <p:nvPr/>
        </p:nvSpPr>
        <p:spPr>
          <a:xfrm>
            <a:off x="1401763" y="899064"/>
            <a:ext cx="9209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13-14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绘制建筑形体的两点透视图。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8" name="矩形 7"/>
          <p:cNvSpPr/>
          <p:nvPr/>
        </p:nvSpPr>
        <p:spPr>
          <a:xfrm>
            <a:off x="4897173" y="225923"/>
            <a:ext cx="35718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13.3 </a:t>
            </a:r>
            <a:r>
              <a:rPr lang="zh-CN" altLang="en-US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两点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39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13-25 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直角坐标系与透视分类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90E9F92-04A8-B88F-54B5-05F25BE023D9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8E87A92-F372-FEF9-7339-E77164957B0E}"/>
              </a:ext>
            </a:extLst>
          </p:cNvPr>
          <p:cNvSpPr txBox="1"/>
          <p:nvPr/>
        </p:nvSpPr>
        <p:spPr>
          <a:xfrm>
            <a:off x="1401763" y="899064"/>
            <a:ext cx="96884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13.4  </a:t>
            </a:r>
            <a:r>
              <a:rPr lang="zh-CN" altLang="en-US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透视图的分类和概括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建筑物的透视图通常分为一点透视、两点透视和三点透视。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4B519987-1FC7-DA21-30EA-DD8C0079B52D}"/>
              </a:ext>
            </a:extLst>
          </p:cNvPr>
          <p:cNvSpPr txBox="1"/>
          <p:nvPr/>
        </p:nvSpPr>
        <p:spPr>
          <a:xfrm>
            <a:off x="0" y="581748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             (b)                                                              (c)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914" y="2317283"/>
            <a:ext cx="11742028" cy="335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88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13-26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混合型的透视和单一型的透视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90E9F92-04A8-B88F-54B5-05F25BE023D9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8E87A92-F372-FEF9-7339-E77164957B0E}"/>
              </a:ext>
            </a:extLst>
          </p:cNvPr>
          <p:cNvSpPr txBox="1"/>
          <p:nvPr/>
        </p:nvSpPr>
        <p:spPr>
          <a:xfrm>
            <a:off x="1401763" y="899064"/>
            <a:ext cx="96884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13.4  </a:t>
            </a:r>
            <a:r>
              <a:rPr lang="zh-CN" altLang="en-US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透视图的分类和概括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建筑物的透视图通常分为一点透视、两点透视和三点透视。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4B519987-1FC7-DA21-30EA-DD8C0079B52D}"/>
              </a:ext>
            </a:extLst>
          </p:cNvPr>
          <p:cNvSpPr txBox="1"/>
          <p:nvPr/>
        </p:nvSpPr>
        <p:spPr>
          <a:xfrm>
            <a:off x="0" y="581748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              (b)                                                       (c)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33" y="2131800"/>
            <a:ext cx="10237345" cy="347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9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29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90E9F92-04A8-B88F-54B5-05F25BE023D9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0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975189CE-BFAA-D95D-C3E6-481DE78716CF}"/>
              </a:ext>
            </a:extLst>
          </p:cNvPr>
          <p:cNvSpPr txBox="1"/>
          <p:nvPr/>
        </p:nvSpPr>
        <p:spPr>
          <a:xfrm>
            <a:off x="734915" y="1160641"/>
            <a:ext cx="955639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zh-CN" sz="28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知识目标</a:t>
            </a:r>
            <a:r>
              <a:rPr lang="en-US" altLang="zh-CN" sz="28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1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掌握透视投影的基本概念；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2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掌握绘制一点透视图和两点透视图的基本方法。</a:t>
            </a:r>
          </a:p>
          <a:p>
            <a:pPr>
              <a:lnSpc>
                <a:spcPct val="150000"/>
              </a:lnSpc>
            </a:pPr>
            <a:r>
              <a:rPr lang="en-US" altLang="zh-CN" sz="28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zh-CN" sz="28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能力目标</a:t>
            </a:r>
            <a:r>
              <a:rPr lang="en-US" altLang="zh-CN" sz="28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28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不同的表达对象，选用适合的透视投影方法，灵活运用一点透视图和两点透视图来表达组合体和建筑形体。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944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透视投影与正投影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90E9F92-04A8-B88F-54B5-05F25BE023D9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8E87A92-F372-FEF9-7339-E77164957B0E}"/>
              </a:ext>
            </a:extLst>
          </p:cNvPr>
          <p:cNvSpPr txBox="1"/>
          <p:nvPr/>
        </p:nvSpPr>
        <p:spPr>
          <a:xfrm>
            <a:off x="1581150" y="899064"/>
            <a:ext cx="9240648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13.1  </a:t>
            </a:r>
            <a:r>
              <a:rPr lang="zh-CN" altLang="en-US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透视的基本概念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A99DB59-573A-080B-918D-F931A8517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757" y="2307471"/>
            <a:ext cx="9240649" cy="3789514"/>
          </a:xfrm>
          <a:prstGeom prst="rect">
            <a:avLst/>
          </a:prstGeom>
        </p:spPr>
      </p:pic>
      <p:sp>
        <p:nvSpPr>
          <p:cNvPr id="10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427578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 descr="背景图案&#10;&#10;描述已自动生成">
            <a:extLst>
              <a:ext uri="{FF2B5EF4-FFF2-40B4-BE49-F238E27FC236}">
                <a16:creationId xmlns:a16="http://schemas.microsoft.com/office/drawing/2014/main" xmlns="" id="{BEBB5CB1-DA69-5FD6-B0A2-E2B609112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999ED73C-7953-D09E-A029-2970CE8B8A7B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CB74F4C1-C91F-78F2-7263-7EFC981AC405}"/>
              </a:ext>
            </a:extLst>
          </p:cNvPr>
          <p:cNvSpPr txBox="1"/>
          <p:nvPr/>
        </p:nvSpPr>
        <p:spPr>
          <a:xfrm>
            <a:off x="1581150" y="999732"/>
            <a:ext cx="90297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13.1.1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透视投影的基本术语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F2BC998-ACD9-A479-6FDC-85DC884779DB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13-2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透视投影的基本概念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421BBC5-311A-1884-1F89-B83ECA89B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402376"/>
            <a:ext cx="9058275" cy="4657725"/>
          </a:xfrm>
          <a:prstGeom prst="rect">
            <a:avLst/>
          </a:prstGeom>
        </p:spPr>
      </p:pic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2" name="矩形 1"/>
          <p:cNvSpPr/>
          <p:nvPr/>
        </p:nvSpPr>
        <p:spPr>
          <a:xfrm>
            <a:off x="4850247" y="224850"/>
            <a:ext cx="431881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透视的基本概念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 descr="背景图案&#10;&#10;描述已自动生成">
            <a:extLst>
              <a:ext uri="{FF2B5EF4-FFF2-40B4-BE49-F238E27FC236}">
                <a16:creationId xmlns:a16="http://schemas.microsoft.com/office/drawing/2014/main" xmlns="" id="{BEBB5CB1-DA69-5FD6-B0A2-E2B609112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999ED73C-7953-D09E-A029-2970CE8B8A7B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F2BC998-ACD9-A479-6FDC-85DC884779DB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13-3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点的透视投影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276AD70-B7AF-1405-2E19-B404F373B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40" y="1448900"/>
            <a:ext cx="9984684" cy="463057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808021D-C979-C876-426F-CB3F109E27A6}"/>
              </a:ext>
            </a:extLst>
          </p:cNvPr>
          <p:cNvSpPr txBox="1"/>
          <p:nvPr/>
        </p:nvSpPr>
        <p:spPr>
          <a:xfrm>
            <a:off x="648728" y="956457"/>
            <a:ext cx="9209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13.1.2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点线面的透视投影     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13-1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求空间点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的透视投影。</a:t>
            </a:r>
          </a:p>
        </p:txBody>
      </p:sp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0" name="矩形 9"/>
          <p:cNvSpPr/>
          <p:nvPr/>
        </p:nvSpPr>
        <p:spPr>
          <a:xfrm>
            <a:off x="4850247" y="224850"/>
            <a:ext cx="431881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透视的基本概念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843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3C1728B-9EB1-8C99-6064-DD0FA0E5368E}"/>
              </a:ext>
            </a:extLst>
          </p:cNvPr>
          <p:cNvSpPr txBox="1"/>
          <p:nvPr/>
        </p:nvSpPr>
        <p:spPr>
          <a:xfrm>
            <a:off x="0" y="590137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            (b)                                        (c)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0E3F240-8077-D2EC-B1EF-C7E716541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56" y="1363423"/>
            <a:ext cx="9692345" cy="461065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13-4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铅垂线的透视投影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E3DFB3A-6C85-E719-2DA9-F1F935517476}"/>
              </a:ext>
            </a:extLst>
          </p:cNvPr>
          <p:cNvSpPr txBox="1"/>
          <p:nvPr/>
        </p:nvSpPr>
        <p:spPr>
          <a:xfrm>
            <a:off x="1401763" y="941009"/>
            <a:ext cx="9209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13.1.2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点线面的透视投影     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13-2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铅垂线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的透视投影。</a:t>
            </a:r>
          </a:p>
        </p:txBody>
      </p:sp>
      <p:sp>
        <p:nvSpPr>
          <p:cNvPr id="11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50247" y="224850"/>
            <a:ext cx="431881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透视的基本概念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466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3C1728B-9EB1-8C99-6064-DD0FA0E5368E}"/>
              </a:ext>
            </a:extLst>
          </p:cNvPr>
          <p:cNvSpPr txBox="1"/>
          <p:nvPr/>
        </p:nvSpPr>
        <p:spPr>
          <a:xfrm>
            <a:off x="0" y="590137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            (b)                                        (c)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13-5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侧垂线的透视投影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F712A63-749A-6230-DBF5-33DFCF02E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2" y="1381038"/>
            <a:ext cx="9691211" cy="456057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741A1AF-6228-7A9E-2FCA-1E8B771F1DD0}"/>
              </a:ext>
            </a:extLst>
          </p:cNvPr>
          <p:cNvSpPr txBox="1"/>
          <p:nvPr/>
        </p:nvSpPr>
        <p:spPr>
          <a:xfrm>
            <a:off x="1401763" y="941009"/>
            <a:ext cx="9209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13.1.2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点线面的透视投影     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13-3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侧垂线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的透视投影。</a:t>
            </a:r>
          </a:p>
        </p:txBody>
      </p:sp>
      <p:sp>
        <p:nvSpPr>
          <p:cNvPr id="11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50247" y="224850"/>
            <a:ext cx="431881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透视的基本概念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2500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</TotalTime>
  <Words>1441</Words>
  <Application>Microsoft Office PowerPoint</Application>
  <PresentationFormat>宽屏</PresentationFormat>
  <Paragraphs>221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4" baseType="lpstr">
      <vt:lpstr>等线</vt:lpstr>
      <vt:lpstr>等线 Light</vt:lpstr>
      <vt:lpstr>微软雅黑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61818</dc:creator>
  <cp:lastModifiedBy>Microsoft 帐户</cp:lastModifiedBy>
  <cp:revision>91</cp:revision>
  <dcterms:created xsi:type="dcterms:W3CDTF">2021-02-24T01:22:37Z</dcterms:created>
  <dcterms:modified xsi:type="dcterms:W3CDTF">2022-08-06T14:43:27Z</dcterms:modified>
</cp:coreProperties>
</file>