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4" r:id="rId9"/>
    <p:sldId id="267" r:id="rId10"/>
    <p:sldId id="270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D91FC05-9080-4CF4-8D92-355B44CBF9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                    《</a:t>
            </a:r>
            <a:r>
              <a:rPr lang="zh-CN" altLang="en-US" sz="3200" dirty="0"/>
              <a:t>国际投资</a:t>
            </a:r>
            <a:r>
              <a:rPr lang="en-US" altLang="zh-CN" sz="3200" dirty="0"/>
              <a:t>》PBL</a:t>
            </a:r>
            <a:r>
              <a:rPr lang="zh-CN" altLang="en-US" sz="3200" dirty="0"/>
              <a:t>项目报告主题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61C85DD-4809-4CFE-8E86-05A20BBF8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altLang="zh-CN" dirty="0"/>
              <a:t>2019-2020</a:t>
            </a:r>
            <a:r>
              <a:rPr lang="zh-CN" altLang="en-US" dirty="0"/>
              <a:t>春季</a:t>
            </a:r>
            <a:endParaRPr lang="en-US" altLang="zh-CN" dirty="0"/>
          </a:p>
          <a:p>
            <a:pPr algn="r"/>
            <a:r>
              <a:rPr lang="zh-CN" altLang="en-US" dirty="0"/>
              <a:t>适应于投资学</a:t>
            </a:r>
            <a:r>
              <a:rPr lang="en-US" altLang="zh-CN" dirty="0"/>
              <a:t>2017</a:t>
            </a:r>
            <a:r>
              <a:rPr lang="zh-CN" altLang="en-US" dirty="0"/>
              <a:t>和金融工程</a:t>
            </a:r>
            <a:r>
              <a:rPr lang="en-US" altLang="zh-CN" dirty="0"/>
              <a:t>2017</a:t>
            </a:r>
            <a:r>
              <a:rPr lang="zh-CN" altLang="en-US" dirty="0"/>
              <a:t>专业 </a:t>
            </a:r>
          </a:p>
        </p:txBody>
      </p:sp>
    </p:spTree>
    <p:extLst>
      <p:ext uri="{BB962C8B-B14F-4D97-AF65-F5344CB8AC3E}">
        <p14:creationId xmlns:p14="http://schemas.microsoft.com/office/powerpoint/2010/main" val="2178840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B10FCA-9FE1-48B6-A0FF-0851A576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D8888C-0323-496F-9F5B-245047B94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ECE1126-F678-40A4-ACB8-7AF876B76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59"/>
            <a:ext cx="12192000" cy="611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46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84222C-EBD0-4328-801E-E3366AF81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6CED52EA-596B-479E-A6C6-EC39BD00CC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31733" y="569051"/>
            <a:ext cx="6154771" cy="5923763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39A0E7C0-1DB1-4FDE-B611-FCF7B67BE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69052"/>
            <a:ext cx="5931733" cy="585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85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D20615-9FCC-434F-9FB5-8FFAAE53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5103A2-640F-44BF-8FC1-29537D4D0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F5CB5E-CFE0-4B27-94BC-6DD9C8C06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790" y="204764"/>
            <a:ext cx="11082419" cy="5848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6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33FE8E-C146-4AF4-8CB4-8F65026C8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什么是好的研究问题？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34B5E7-CA73-48DF-BD5D-179E7D00E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/>
              <a:t>问题导向：问题从哪来的？理论或现实</a:t>
            </a:r>
          </a:p>
          <a:p>
            <a:pPr lvl="0"/>
            <a:r>
              <a:rPr lang="zh-CN" altLang="zh-CN" dirty="0"/>
              <a:t>分析性</a:t>
            </a:r>
            <a:r>
              <a:rPr lang="en-US" altLang="zh-CN" dirty="0"/>
              <a:t>(</a:t>
            </a:r>
            <a:r>
              <a:rPr lang="zh-CN" altLang="en-US" dirty="0"/>
              <a:t>非描述性的）</a:t>
            </a:r>
            <a:r>
              <a:rPr lang="zh-CN" altLang="zh-CN" dirty="0"/>
              <a:t>：如果国有企业性质是因素，为什么？发展中国家跨国公司的优势来源？</a:t>
            </a:r>
          </a:p>
          <a:p>
            <a:pPr lvl="0"/>
            <a:r>
              <a:rPr lang="zh-CN" altLang="zh-CN" dirty="0"/>
              <a:t>重要的或者有趣：走出去战略</a:t>
            </a:r>
          </a:p>
          <a:p>
            <a:pPr lvl="0"/>
            <a:r>
              <a:rPr lang="zh-CN" altLang="zh-CN" dirty="0"/>
              <a:t>可以进行经济分析：相关关系；因果关系；有理论支撑吗？</a:t>
            </a:r>
          </a:p>
          <a:p>
            <a:pPr lvl="0"/>
            <a:r>
              <a:rPr lang="zh-CN" altLang="zh-CN" dirty="0"/>
              <a:t>在当前的时间或资源条件下可行：数据的可得性；研究方法</a:t>
            </a:r>
            <a:r>
              <a:rPr lang="zh-CN" altLang="en-US" dirty="0"/>
              <a:t>和分析工具</a:t>
            </a:r>
            <a:r>
              <a:rPr lang="zh-CN" altLang="zh-CN" dirty="0"/>
              <a:t>的掌握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1319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CEF606-B31E-49F6-A68B-0E4FE3DE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88492"/>
          </a:xfrm>
        </p:spPr>
        <p:txBody>
          <a:bodyPr/>
          <a:lstStyle/>
          <a:p>
            <a:r>
              <a:rPr lang="zh-CN" altLang="zh-CN" b="1" dirty="0"/>
              <a:t>怎么</a:t>
            </a:r>
            <a:r>
              <a:rPr lang="zh-CN" altLang="en-US" b="1" dirty="0"/>
              <a:t>找到“有效的问题”</a:t>
            </a:r>
            <a:endParaRPr lang="zh-CN" altLang="zh-CN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E5B0F3-A83E-4506-84CC-A1EF2E857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第一步：选择一个你感兴趣的主题领域。</a:t>
            </a:r>
            <a:r>
              <a:rPr lang="en-US" altLang="zh-CN" dirty="0"/>
              <a:t>(</a:t>
            </a:r>
            <a:r>
              <a:rPr lang="en-US" altLang="zh-CN" dirty="0" err="1"/>
              <a:t>ResearchTopic</a:t>
            </a:r>
            <a:r>
              <a:rPr lang="en-US" altLang="zh-CN" dirty="0"/>
              <a:t>)</a:t>
            </a:r>
            <a:endParaRPr lang="zh-CN" altLang="zh-CN" dirty="0"/>
          </a:p>
          <a:p>
            <a:r>
              <a:rPr lang="zh-CN" altLang="zh-CN" dirty="0"/>
              <a:t>第二步：开始阅读文献。关注已有研究，还有什么问题需要回答？</a:t>
            </a:r>
          </a:p>
          <a:p>
            <a:r>
              <a:rPr lang="zh-CN" altLang="zh-CN" dirty="0"/>
              <a:t>第三步：在文献中发现的问题中找到一个有价值的问题。</a:t>
            </a:r>
            <a:r>
              <a:rPr lang="en-US" altLang="zh-CN" dirty="0"/>
              <a:t>(Research Question)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例如，有没有什么结论与现实是相互矛盾的？一个以前的研究能够应用到其他地方吗？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40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FF85FC-602F-4329-AD77-D97D7E31E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本课程项目设计的研究过程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EBE73E-F82A-4B7D-9BC5-ABB06AD48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提出一个有效的研究问题（有趣或重要</a:t>
            </a:r>
            <a:r>
              <a:rPr lang="en-US" altLang="zh-CN" dirty="0"/>
              <a:t>,introduction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检索该主题的文献（文献综述）</a:t>
            </a:r>
          </a:p>
          <a:p>
            <a:r>
              <a:rPr lang="zh-CN" altLang="zh-CN" dirty="0"/>
              <a:t>分析项目问题（研究方法及</a:t>
            </a:r>
            <a:r>
              <a:rPr lang="zh-CN" altLang="en-US" dirty="0"/>
              <a:t>命题</a:t>
            </a:r>
            <a:r>
              <a:rPr lang="zh-CN" altLang="zh-CN" dirty="0"/>
              <a:t>假设</a:t>
            </a:r>
            <a:r>
              <a:rPr lang="zh-CN" altLang="en-US" dirty="0"/>
              <a:t>：理论化或概念化</a:t>
            </a:r>
            <a:r>
              <a:rPr lang="en-US" altLang="zh-CN" dirty="0"/>
              <a:t>,Methodology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检验你的分析（样本、数据、模型、</a:t>
            </a:r>
            <a:r>
              <a:rPr lang="zh-CN" altLang="en-US" dirty="0"/>
              <a:t>模型</a:t>
            </a:r>
            <a:r>
              <a:rPr lang="zh-CN" altLang="zh-CN" dirty="0"/>
              <a:t>检验</a:t>
            </a:r>
            <a:r>
              <a:rPr lang="en-US" altLang="zh-CN" dirty="0"/>
              <a:t>, Experience research</a:t>
            </a:r>
            <a:r>
              <a:rPr lang="zh-CN" altLang="zh-CN" dirty="0"/>
              <a:t>）</a:t>
            </a:r>
          </a:p>
          <a:p>
            <a:r>
              <a:rPr lang="zh-CN" altLang="zh-CN" dirty="0"/>
              <a:t>解释结果并得出结论（评述性结论）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FF0000"/>
                </a:solidFill>
              </a:rPr>
              <a:t>解释结果更有挑战性</a:t>
            </a:r>
            <a:endParaRPr lang="zh-CN" altLang="zh-CN" dirty="0">
              <a:solidFill>
                <a:srgbClr val="FF0000"/>
              </a:solidFill>
            </a:endParaRPr>
          </a:p>
          <a:p>
            <a:r>
              <a:rPr lang="zh-CN" altLang="zh-CN" dirty="0"/>
              <a:t>交流项目研究中的发现（展示与交流</a:t>
            </a:r>
            <a:r>
              <a:rPr lang="en-US" altLang="zh-CN" dirty="0"/>
              <a:t>,Presentation</a:t>
            </a:r>
            <a:r>
              <a:rPr lang="zh-CN" altLang="zh-CN" dirty="0"/>
              <a:t>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5906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19392E-6C61-4E2A-B0CB-0B0DFF1D2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71915"/>
            <a:ext cx="9603275" cy="1049235"/>
          </a:xfrm>
        </p:spPr>
        <p:txBody>
          <a:bodyPr/>
          <a:lstStyle/>
          <a:p>
            <a:pPr algn="ctr"/>
            <a:r>
              <a:rPr lang="en-US" altLang="zh-CN" dirty="0">
                <a:latin typeface="仿宋" panose="02010609060101010101" pitchFamily="49" charset="-122"/>
                <a:ea typeface="仿宋" panose="02010609060101010101" pitchFamily="49" charset="-122"/>
              </a:rPr>
              <a:t>2019-2020</a:t>
            </a:r>
            <a:r>
              <a:rPr lang="zh-CN" altLang="en-US" dirty="0">
                <a:latin typeface="仿宋" panose="02010609060101010101" pitchFamily="49" charset="-122"/>
                <a:ea typeface="仿宋" panose="02010609060101010101" pitchFamily="49" charset="-122"/>
              </a:rPr>
              <a:t>春季主题</a:t>
            </a:r>
            <a:br>
              <a:rPr lang="en-US" altLang="zh-CN" dirty="0"/>
            </a:br>
            <a:r>
              <a:rPr lang="zh-CN" altLang="zh-CN" b="1" u="sng" dirty="0"/>
              <a:t>中国对外直接投资：理论与实践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96AADC1-988C-4820-A745-10EC019F9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28800"/>
            <a:ext cx="9603275" cy="4238445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zh-CN" altLang="zh-CN" b="1" dirty="0"/>
              <a:t>对外直接投资的动机与驱动力研究</a:t>
            </a:r>
            <a:r>
              <a:rPr lang="zh-CN" altLang="zh-CN" dirty="0"/>
              <a:t>（决定因素可分</a:t>
            </a:r>
            <a:r>
              <a:rPr lang="en-US" altLang="zh-CN" dirty="0"/>
              <a:t>2</a:t>
            </a:r>
            <a:r>
              <a:rPr lang="zh-CN" altLang="zh-CN" dirty="0"/>
              <a:t>类：中国或东道国）</a:t>
            </a:r>
            <a:r>
              <a:rPr lang="zh-CN" altLang="zh-CN" b="1" dirty="0"/>
              <a:t>。</a:t>
            </a:r>
            <a:r>
              <a:rPr lang="zh-CN" altLang="zh-CN" dirty="0"/>
              <a:t>投资驱动诸如市场搜寻、效率搜寻还是技术搜寻、原材料与自然资源搜寻等。实证，</a:t>
            </a:r>
            <a:r>
              <a:rPr lang="en-US" altLang="zh-CN" dirty="0"/>
              <a:t> EVIEWS/STATA/SPSS/ 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zh-CN" dirty="0"/>
              <a:t>关注重点：中国</a:t>
            </a:r>
            <a:r>
              <a:rPr lang="en-US" altLang="zh-CN" dirty="0"/>
              <a:t>OFDI</a:t>
            </a:r>
            <a:r>
              <a:rPr lang="zh-CN" altLang="zh-CN" dirty="0"/>
              <a:t>决定因素的独特性及是否存在</a:t>
            </a:r>
            <a:r>
              <a:rPr lang="en-US" altLang="zh-CN" dirty="0"/>
              <a:t>OFDI</a:t>
            </a:r>
            <a:r>
              <a:rPr lang="zh-CN" altLang="zh-CN" dirty="0"/>
              <a:t>的中国模式，如政治风险、地理或文化距离、制度距离、文化（以华人华侨人口比重）、营商环境、</a:t>
            </a:r>
            <a:r>
              <a:rPr lang="zh-CN" altLang="en-US" dirty="0"/>
              <a:t>避税、</a:t>
            </a:r>
            <a:r>
              <a:rPr lang="zh-CN" altLang="zh-CN" dirty="0"/>
              <a:t>全球价值链、政治风险、汇率波动等。实证研究，</a:t>
            </a:r>
            <a:r>
              <a:rPr lang="en-US" altLang="zh-CN" dirty="0"/>
              <a:t>EVIEWS/SPSS/STATA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r>
              <a:rPr lang="en-US" altLang="zh-CN" dirty="0"/>
              <a:t>  </a:t>
            </a:r>
            <a:endParaRPr lang="zh-CN" altLang="zh-CN" dirty="0"/>
          </a:p>
          <a:p>
            <a:pPr lvl="0"/>
            <a:r>
              <a:rPr lang="zh-CN" altLang="zh-CN" b="1" dirty="0"/>
              <a:t>效应研究</a:t>
            </a:r>
            <a:r>
              <a:rPr lang="en-US" altLang="zh-CN" dirty="0"/>
              <a:t>(</a:t>
            </a:r>
            <a:r>
              <a:rPr lang="zh-CN" altLang="zh-CN" dirty="0"/>
              <a:t>可分</a:t>
            </a:r>
            <a:r>
              <a:rPr lang="en-US" altLang="zh-CN" dirty="0"/>
              <a:t>2</a:t>
            </a:r>
            <a:r>
              <a:rPr lang="zh-CN" altLang="zh-CN" dirty="0"/>
              <a:t>类：中国或东道国），如对中国或东道国的就业、产业升级、贸易、经济增长、公司微观财务绩效等；实证研究。</a:t>
            </a:r>
            <a:r>
              <a:rPr lang="en-US" altLang="zh-CN" dirty="0"/>
              <a:t> EVIEWS/SPSS/STATA </a:t>
            </a:r>
            <a:r>
              <a:rPr lang="zh-CN" altLang="zh-CN" dirty="0"/>
              <a:t>。</a:t>
            </a:r>
          </a:p>
          <a:p>
            <a:pPr marL="0" indent="0">
              <a:buNone/>
            </a:pPr>
            <a:endParaRPr lang="zh-CN" altLang="zh-CN" dirty="0"/>
          </a:p>
          <a:p>
            <a:pPr lvl="0"/>
            <a:r>
              <a:rPr lang="zh-CN" altLang="zh-CN" b="1" dirty="0">
                <a:solidFill>
                  <a:srgbClr val="FF0000"/>
                </a:solidFill>
              </a:rPr>
              <a:t>案例研究</a:t>
            </a:r>
            <a:r>
              <a:rPr lang="zh-CN" altLang="zh-CN" dirty="0">
                <a:solidFill>
                  <a:srgbClr val="FF0000"/>
                </a:solidFill>
              </a:rPr>
              <a:t>（</a:t>
            </a:r>
            <a:r>
              <a:rPr lang="zh-CN" altLang="zh-CN" dirty="0"/>
              <a:t>建议使用最新的案例）；设计要求：体现案例的新颖性</a:t>
            </a:r>
          </a:p>
          <a:p>
            <a:pPr marL="0" indent="0">
              <a:buNone/>
            </a:pPr>
            <a:r>
              <a:rPr lang="en-US" altLang="zh-CN" dirty="0"/>
              <a:t>      </a:t>
            </a:r>
            <a:r>
              <a:rPr lang="zh-CN" altLang="zh-CN" dirty="0"/>
              <a:t>例如：</a:t>
            </a:r>
            <a:r>
              <a:rPr lang="zh-CN" altLang="zh-CN" b="1" dirty="0"/>
              <a:t>中国在避税天堂的直接投资动机</a:t>
            </a:r>
            <a:r>
              <a:rPr lang="zh-CN" altLang="zh-CN" dirty="0"/>
              <a:t>：避税、资本回流抑或海外上市？（可比较内外资企业所得税统一前后）。公司年报，统计分析。重点说明：区位决定因素。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17613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657DE-4B69-4C64-925E-2D21090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2019-2020</a:t>
            </a:r>
            <a:r>
              <a:rPr lang="zh-CN" altLang="en-US" dirty="0"/>
              <a:t>主题（续）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39C9C-49A6-4FC5-9894-5FB3DA03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zh-CN" altLang="zh-CN" b="1" dirty="0"/>
              <a:t>区域或全球比较研究。如：金砖国家对外直接投资比较研究</a:t>
            </a:r>
            <a:r>
              <a:rPr lang="zh-CN" altLang="zh-CN" dirty="0"/>
              <a:t>（如绩效指数和潜力指数；引力模型；政策比较、收益率等）；实证研究。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zh-CN" altLang="zh-CN" b="1" dirty="0"/>
              <a:t>对传统对外直接投资理论的再检验</a:t>
            </a:r>
            <a:r>
              <a:rPr lang="zh-CN" altLang="zh-CN" dirty="0"/>
              <a:t>。如</a:t>
            </a:r>
            <a:r>
              <a:rPr lang="zh-CN" altLang="en-US" dirty="0"/>
              <a:t>双向投资、</a:t>
            </a:r>
            <a:r>
              <a:rPr lang="zh-CN" altLang="zh-CN" dirty="0"/>
              <a:t>“中国对外直接投资与贸易竞争优势：边际产业扩张理论的再检验”；实证。</a:t>
            </a:r>
            <a:r>
              <a:rPr lang="en-US" altLang="zh-CN" dirty="0"/>
              <a:t>EVIEWS </a:t>
            </a:r>
            <a:r>
              <a:rPr lang="zh-CN" altLang="zh-CN" dirty="0"/>
              <a:t>或</a:t>
            </a:r>
            <a:r>
              <a:rPr lang="en-US" altLang="zh-CN" dirty="0"/>
              <a:t>STATA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en-US" altLang="zh-CN" b="1" dirty="0"/>
              <a:t>OFDI</a:t>
            </a:r>
            <a:r>
              <a:rPr lang="zh-CN" altLang="zh-CN" b="1" dirty="0"/>
              <a:t>主体研究。</a:t>
            </a:r>
            <a:r>
              <a:rPr lang="zh-CN" altLang="zh-CN" dirty="0"/>
              <a:t>中国对外直接投资中的国有企业或民营企业、地方国有企业的地位；企业异质性所引发的讨论与实证研究</a:t>
            </a:r>
            <a:r>
              <a:rPr lang="zh-CN" altLang="en-US" dirty="0"/>
              <a:t>；</a:t>
            </a:r>
            <a:r>
              <a:rPr lang="zh-CN" altLang="zh-CN" dirty="0"/>
              <a:t>动机、区位选择、市场风险</a:t>
            </a:r>
            <a:r>
              <a:rPr lang="zh-CN" altLang="en-US" dirty="0"/>
              <a:t>的比较</a:t>
            </a:r>
            <a:r>
              <a:rPr lang="zh-CN" altLang="zh-CN" dirty="0"/>
              <a:t>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r>
              <a:rPr lang="zh-CN" altLang="zh-CN" b="1" dirty="0"/>
              <a:t>投资模式研究：新建还是并购</a:t>
            </a:r>
            <a:r>
              <a:rPr lang="en-US" altLang="zh-CN" b="1" dirty="0"/>
              <a:t>-</a:t>
            </a:r>
            <a:r>
              <a:rPr lang="zh-CN" altLang="zh-CN" b="1" dirty="0"/>
              <a:t>中国跨国公司在发展中国家的进入模式研究</a:t>
            </a:r>
            <a:r>
              <a:rPr lang="zh-CN" altLang="zh-CN" dirty="0"/>
              <a:t>。例如：行业差异与投资模式有关吗？统计分析。实证研究：</a:t>
            </a:r>
            <a:r>
              <a:rPr lang="en-US" altLang="zh-CN" dirty="0"/>
              <a:t>EVIEWS/STATA/</a:t>
            </a:r>
            <a:r>
              <a:rPr lang="en-US" altLang="zh-CN" dirty="0" err="1"/>
              <a:t>Matlab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4263340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657DE-4B69-4C64-925E-2D21090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2019-2020</a:t>
            </a:r>
            <a:r>
              <a:rPr lang="zh-CN" altLang="en-US" dirty="0"/>
              <a:t>主题（续）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A039C9C-49A6-4FC5-9894-5FB3DA03C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92500"/>
          </a:bodyPr>
          <a:lstStyle/>
          <a:p>
            <a:pPr lvl="0"/>
            <a:r>
              <a:rPr lang="zh-CN" altLang="zh-CN" b="1" dirty="0"/>
              <a:t>投资风险研究。</a:t>
            </a:r>
            <a:r>
              <a:rPr lang="zh-CN" altLang="zh-CN" dirty="0"/>
              <a:t>中国海外直接投资失败影响因素探讨。市场风险或非市场风险；案例比较研究（发展中国家</a:t>
            </a:r>
            <a:r>
              <a:rPr lang="en-US" altLang="zh-CN" dirty="0"/>
              <a:t>VS</a:t>
            </a:r>
            <a:r>
              <a:rPr lang="zh-CN" altLang="zh-CN" dirty="0"/>
              <a:t>发达国家）；实证研究，概率模型</a:t>
            </a:r>
            <a:r>
              <a:rPr lang="en-US" altLang="zh-CN" dirty="0"/>
              <a:t>EVIEWS/STATA/</a:t>
            </a:r>
            <a:r>
              <a:rPr lang="en-US" altLang="zh-CN" dirty="0" err="1"/>
              <a:t>Matlab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zh-CN" altLang="zh-CN" b="1" dirty="0"/>
              <a:t>发展中国家东道国投资环境比较：</a:t>
            </a:r>
            <a:r>
              <a:rPr lang="zh-CN" altLang="zh-CN" dirty="0"/>
              <a:t>国家风险</a:t>
            </a:r>
            <a:r>
              <a:rPr lang="en-US" altLang="zh-CN" dirty="0"/>
              <a:t>(</a:t>
            </a:r>
            <a:r>
              <a:rPr lang="zh-CN" altLang="zh-CN" dirty="0"/>
              <a:t>经济风险</a:t>
            </a:r>
            <a:r>
              <a:rPr lang="en-US" altLang="zh-CN" dirty="0"/>
              <a:t>)</a:t>
            </a:r>
            <a:r>
              <a:rPr lang="zh-CN" altLang="zh-CN" dirty="0"/>
              <a:t>主成分分析（或</a:t>
            </a:r>
            <a:r>
              <a:rPr lang="en-US" altLang="zh-CN" dirty="0"/>
              <a:t>AHP</a:t>
            </a:r>
            <a:r>
              <a:rPr lang="zh-CN" altLang="zh-CN" dirty="0"/>
              <a:t>）</a:t>
            </a:r>
            <a:r>
              <a:rPr lang="zh-CN" altLang="zh-CN" b="1" dirty="0"/>
              <a:t>；</a:t>
            </a:r>
            <a:r>
              <a:rPr lang="zh-CN" altLang="zh-CN" dirty="0"/>
              <a:t>实证；</a:t>
            </a:r>
            <a:r>
              <a:rPr lang="en-US" altLang="zh-CN" dirty="0"/>
              <a:t>SPSS</a:t>
            </a:r>
            <a:r>
              <a:rPr lang="zh-CN" altLang="zh-CN" dirty="0"/>
              <a:t>或</a:t>
            </a:r>
            <a:r>
              <a:rPr lang="en-US" altLang="zh-CN" dirty="0"/>
              <a:t>YAAHP</a:t>
            </a:r>
            <a:endParaRPr lang="zh-CN" altLang="zh-CN" dirty="0"/>
          </a:p>
          <a:p>
            <a:r>
              <a:rPr lang="en-US" altLang="zh-CN" dirty="0"/>
              <a:t> </a:t>
            </a:r>
            <a:endParaRPr lang="zh-CN" altLang="zh-CN" dirty="0"/>
          </a:p>
          <a:p>
            <a:r>
              <a:rPr lang="zh-CN" altLang="zh-CN" b="1" dirty="0"/>
              <a:t>国外有关中国对外直接投资最新研究综述</a:t>
            </a:r>
            <a:r>
              <a:rPr lang="zh-CN" altLang="zh-CN" dirty="0"/>
              <a:t>（数据库建设、研究机构、研究特色、主要研究者和论著等）；文献评述（英文为主）。</a:t>
            </a:r>
            <a:r>
              <a:rPr lang="en-US" altLang="zh-CN" dirty="0"/>
              <a:t>2000</a:t>
            </a:r>
            <a:r>
              <a:rPr lang="zh-CN" altLang="zh-CN" dirty="0"/>
              <a:t>年及以后的文献。</a:t>
            </a:r>
          </a:p>
          <a:p>
            <a:r>
              <a:rPr lang="en-US" altLang="zh-CN" dirty="0"/>
              <a:t> </a:t>
            </a:r>
            <a:endParaRPr lang="zh-CN" altLang="zh-CN" dirty="0"/>
          </a:p>
          <a:p>
            <a:pPr lvl="0"/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3790432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8E83C6-65C9-40D8-A96D-822D4B606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Where is the appropriate topic?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E71BA3-303D-4B39-9670-65B873515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Newest information, facts </a:t>
            </a:r>
            <a:r>
              <a:rPr lang="zh-CN" altLang="en-US" dirty="0"/>
              <a:t>，</a:t>
            </a:r>
            <a:r>
              <a:rPr lang="en-US" altLang="zh-CN" dirty="0"/>
              <a:t>case or dataset</a:t>
            </a:r>
          </a:p>
          <a:p>
            <a:r>
              <a:rPr lang="en-US" altLang="zh-CN" dirty="0"/>
              <a:t>Newest observation, theories or perspectives</a:t>
            </a:r>
          </a:p>
          <a:p>
            <a:r>
              <a:rPr lang="en-US" altLang="zh-CN" dirty="0"/>
              <a:t>Context with China’s domestic development</a:t>
            </a:r>
          </a:p>
          <a:p>
            <a:r>
              <a:rPr lang="en-US" altLang="zh-CN" dirty="0"/>
              <a:t>Real, Realistic and Current OFDI Issues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62512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849C2C-00FD-470A-AA11-D63EE3B0A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10</a:t>
            </a:r>
            <a:r>
              <a:rPr lang="zh-CN" altLang="en-US" dirty="0"/>
              <a:t>周前安排（各组）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2532F0-C819-453A-A666-A82198815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项目选题讨论：</a:t>
            </a:r>
            <a:endParaRPr lang="en-US" altLang="zh-CN" dirty="0"/>
          </a:p>
          <a:p>
            <a:r>
              <a:rPr lang="en-US" altLang="zh-CN" dirty="0"/>
              <a:t>1</a:t>
            </a:r>
            <a:r>
              <a:rPr lang="zh-CN" altLang="en-US" dirty="0"/>
              <a:t>、题目来源及研究意义</a:t>
            </a:r>
            <a:endParaRPr lang="en-US" altLang="zh-CN" dirty="0"/>
          </a:p>
          <a:p>
            <a:r>
              <a:rPr lang="en-US" altLang="zh-CN" dirty="0"/>
              <a:t>2</a:t>
            </a:r>
            <a:r>
              <a:rPr lang="zh-CN" altLang="en-US" dirty="0"/>
              <a:t>、文献（你看了哪些文献，</a:t>
            </a:r>
            <a:r>
              <a:rPr lang="en-US" altLang="zh-CN" dirty="0"/>
              <a:t>EXCEL</a:t>
            </a:r>
            <a:r>
              <a:rPr lang="zh-CN" altLang="en-US" dirty="0"/>
              <a:t>表格）</a:t>
            </a:r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、你的研究方法和数据来源</a:t>
            </a:r>
            <a:endParaRPr lang="en-US" altLang="zh-CN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173A72F-D00E-4FBE-8600-64983219F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99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425956"/>
      </p:ext>
    </p:extLst>
  </p:cSld>
  <p:clrMapOvr>
    <a:masterClrMapping/>
  </p:clrMapOvr>
</p:sld>
</file>

<file path=ppt/theme/theme1.xml><?xml version="1.0" encoding="utf-8"?>
<a:theme xmlns:a="http://schemas.openxmlformats.org/drawingml/2006/main" name="画廊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853</Words>
  <Application>Microsoft Office PowerPoint</Application>
  <PresentationFormat>宽屏</PresentationFormat>
  <Paragraphs>55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6" baseType="lpstr">
      <vt:lpstr>仿宋</vt:lpstr>
      <vt:lpstr>Arial</vt:lpstr>
      <vt:lpstr>Gill Sans MT</vt:lpstr>
      <vt:lpstr>画廊</vt:lpstr>
      <vt:lpstr>                    《国际投资》PBL项目报告主题</vt:lpstr>
      <vt:lpstr>什么是好的研究问题？</vt:lpstr>
      <vt:lpstr>怎么找到“有效的问题”</vt:lpstr>
      <vt:lpstr>本课程项目设计的研究过程</vt:lpstr>
      <vt:lpstr>2019-2020春季主题 中国对外直接投资：理论与实践</vt:lpstr>
      <vt:lpstr>2019-2020主题（续）</vt:lpstr>
      <vt:lpstr>2019-2020主题（续）</vt:lpstr>
      <vt:lpstr>Where is the appropriate topic?</vt:lpstr>
      <vt:lpstr>第10周前安排（各组）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World investment report-overview</dc:title>
  <dc:creator>黄 荣斌</dc:creator>
  <cp:lastModifiedBy>荣斌 黄</cp:lastModifiedBy>
  <cp:revision>43</cp:revision>
  <dcterms:created xsi:type="dcterms:W3CDTF">2018-10-29T01:20:26Z</dcterms:created>
  <dcterms:modified xsi:type="dcterms:W3CDTF">2020-03-05T04:41:57Z</dcterms:modified>
</cp:coreProperties>
</file>